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notesMasterIdLst>
    <p:notesMasterId r:id="rId22"/>
  </p:notesMasterIdLst>
  <p:sldIdLst>
    <p:sldId id="256" r:id="rId2"/>
    <p:sldId id="275" r:id="rId3"/>
    <p:sldId id="257" r:id="rId4"/>
    <p:sldId id="258" r:id="rId5"/>
    <p:sldId id="276" r:id="rId6"/>
    <p:sldId id="259" r:id="rId7"/>
    <p:sldId id="260" r:id="rId8"/>
    <p:sldId id="273" r:id="rId9"/>
    <p:sldId id="262" r:id="rId10"/>
    <p:sldId id="264" r:id="rId11"/>
    <p:sldId id="265" r:id="rId12"/>
    <p:sldId id="266" r:id="rId13"/>
    <p:sldId id="267" r:id="rId14"/>
    <p:sldId id="277" r:id="rId15"/>
    <p:sldId id="268" r:id="rId16"/>
    <p:sldId id="270" r:id="rId17"/>
    <p:sldId id="274" r:id="rId18"/>
    <p:sldId id="271" r:id="rId19"/>
    <p:sldId id="278" r:id="rId20"/>
    <p:sldId id="27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3" y="53"/>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93A1DA-2727-49CC-941E-AAFBA98EF5E9}" type="doc">
      <dgm:prSet loTypeId="urn:microsoft.com/office/officeart/2005/8/layout/matrix3" loCatId="matrix" qsTypeId="urn:microsoft.com/office/officeart/2005/8/quickstyle/simple4" qsCatId="simple" csTypeId="urn:microsoft.com/office/officeart/2005/8/colors/colorful5" csCatId="colorful"/>
      <dgm:spPr/>
      <dgm:t>
        <a:bodyPr/>
        <a:lstStyle/>
        <a:p>
          <a:endParaRPr lang="en-US"/>
        </a:p>
      </dgm:t>
    </dgm:pt>
    <dgm:pt modelId="{A7C9EE3C-6D2F-4C87-A98D-9F21521C13B3}">
      <dgm:prSet custT="1"/>
      <dgm:spPr/>
      <dgm:t>
        <a:bodyPr/>
        <a:lstStyle/>
        <a:p>
          <a:r>
            <a:rPr lang="el-GR" sz="1600" b="0" i="0" dirty="0"/>
            <a:t>Η συμμετοχή </a:t>
          </a:r>
          <a:r>
            <a:rPr lang="el-GR" sz="1600" b="1" i="0" dirty="0"/>
            <a:t>δύο</a:t>
          </a:r>
          <a:r>
            <a:rPr lang="el-GR" sz="1600" b="0" i="0" dirty="0"/>
            <a:t> ή και </a:t>
          </a:r>
          <a:r>
            <a:rPr lang="el-GR" sz="1600" b="1" i="0" dirty="0"/>
            <a:t>περισσοτέρων μελών </a:t>
          </a:r>
          <a:r>
            <a:rPr lang="el-GR" sz="1600" b="0" i="0" dirty="0"/>
            <a:t>μίας οικογένειας στην </a:t>
          </a:r>
          <a:r>
            <a:rPr lang="el-GR" sz="1600" b="1" i="0" dirty="0"/>
            <a:t>ιδιοκτησία  ή στη λειτουργία  </a:t>
          </a:r>
          <a:r>
            <a:rPr lang="el-GR" sz="1600" b="0" i="0" dirty="0"/>
            <a:t>και διαχείριση μίας επιχείρησης</a:t>
          </a:r>
          <a:endParaRPr lang="en-US" sz="1600" dirty="0"/>
        </a:p>
      </dgm:t>
    </dgm:pt>
    <dgm:pt modelId="{385C405F-8191-4135-B359-11DAA4A921A2}" type="parTrans" cxnId="{76CE6C37-D960-4F83-BE10-FCFE74254FF1}">
      <dgm:prSet/>
      <dgm:spPr/>
      <dgm:t>
        <a:bodyPr/>
        <a:lstStyle/>
        <a:p>
          <a:endParaRPr lang="en-US" sz="2000"/>
        </a:p>
      </dgm:t>
    </dgm:pt>
    <dgm:pt modelId="{70860108-F3BF-4EA0-BEC9-76FD1FC530AC}" type="sibTrans" cxnId="{76CE6C37-D960-4F83-BE10-FCFE74254FF1}">
      <dgm:prSet/>
      <dgm:spPr/>
      <dgm:t>
        <a:bodyPr/>
        <a:lstStyle/>
        <a:p>
          <a:endParaRPr lang="en-US" sz="2000"/>
        </a:p>
      </dgm:t>
    </dgm:pt>
    <dgm:pt modelId="{EF5C6EE0-F56C-4351-A82C-2B963F6A6E8A}">
      <dgm:prSet custT="1"/>
      <dgm:spPr/>
      <dgm:t>
        <a:bodyPr/>
        <a:lstStyle/>
        <a:p>
          <a:r>
            <a:rPr lang="el-GR" sz="1600" b="0" i="0" dirty="0"/>
            <a:t>Σε ορισμένες περιπτώσεις </a:t>
          </a:r>
          <a:r>
            <a:rPr lang="el-GR" sz="1600" b="1" i="0" dirty="0"/>
            <a:t>κάποια από τα μέλη </a:t>
          </a:r>
          <a:r>
            <a:rPr lang="el-GR" sz="1600" b="0" i="0" dirty="0"/>
            <a:t>της οικογένειας απασχολούνται με </a:t>
          </a:r>
          <a:r>
            <a:rPr lang="el-GR" sz="1600" b="1" i="0" dirty="0"/>
            <a:t>μερική απασχόληση</a:t>
          </a:r>
          <a:endParaRPr lang="en-US" sz="1600" b="1" dirty="0"/>
        </a:p>
      </dgm:t>
    </dgm:pt>
    <dgm:pt modelId="{D38C6691-4C95-4299-80C1-8F16D5BB4EE1}" type="parTrans" cxnId="{49495D59-370E-4B54-A05A-D82DF33E4140}">
      <dgm:prSet/>
      <dgm:spPr/>
      <dgm:t>
        <a:bodyPr/>
        <a:lstStyle/>
        <a:p>
          <a:endParaRPr lang="en-US" sz="2000"/>
        </a:p>
      </dgm:t>
    </dgm:pt>
    <dgm:pt modelId="{1D93B164-3D55-458A-90DC-D3DF0F251C91}" type="sibTrans" cxnId="{49495D59-370E-4B54-A05A-D82DF33E4140}">
      <dgm:prSet/>
      <dgm:spPr/>
      <dgm:t>
        <a:bodyPr/>
        <a:lstStyle/>
        <a:p>
          <a:endParaRPr lang="en-US" sz="2000"/>
        </a:p>
      </dgm:t>
    </dgm:pt>
    <dgm:pt modelId="{9AD4ABC4-ECC1-4E14-8D3F-E19B97F6E40C}">
      <dgm:prSet custT="1"/>
      <dgm:spPr/>
      <dgm:t>
        <a:bodyPr/>
        <a:lstStyle/>
        <a:p>
          <a:r>
            <a:rPr lang="el-GR" sz="1600" b="0" i="0" dirty="0"/>
            <a:t>Πολλές φορές χαρακτηρίζεται μία επιχείρηση ως οικογενειακή </a:t>
          </a:r>
          <a:r>
            <a:rPr lang="el-GR" sz="1600" b="1" i="0" dirty="0"/>
            <a:t>όταν μεταβιβάζεται από γενιά σε γενιά</a:t>
          </a:r>
          <a:endParaRPr lang="en-US" sz="1600" b="1" dirty="0"/>
        </a:p>
      </dgm:t>
    </dgm:pt>
    <dgm:pt modelId="{8A76AAFB-FFAE-4F46-B7F1-4A62FC61FCDE}" type="parTrans" cxnId="{929E798A-D92B-4BFD-B611-31015473E076}">
      <dgm:prSet/>
      <dgm:spPr/>
      <dgm:t>
        <a:bodyPr/>
        <a:lstStyle/>
        <a:p>
          <a:endParaRPr lang="en-US" sz="2000"/>
        </a:p>
      </dgm:t>
    </dgm:pt>
    <dgm:pt modelId="{274987D0-088B-4025-960C-F060546EDB32}" type="sibTrans" cxnId="{929E798A-D92B-4BFD-B611-31015473E076}">
      <dgm:prSet/>
      <dgm:spPr/>
      <dgm:t>
        <a:bodyPr/>
        <a:lstStyle/>
        <a:p>
          <a:endParaRPr lang="en-US" sz="2000"/>
        </a:p>
      </dgm:t>
    </dgm:pt>
    <dgm:pt modelId="{BE92FCB7-DE12-4A8D-B38F-F4B88BC4766B}">
      <dgm:prSet custT="1"/>
      <dgm:spPr/>
      <dgm:t>
        <a:bodyPr/>
        <a:lstStyle/>
        <a:p>
          <a:r>
            <a:rPr lang="el-GR" sz="1600" b="0" i="0" dirty="0"/>
            <a:t>Συνήθως, οι οικογενειακές επιχειρήσεις εντάσσονται στην κατηγορία των </a:t>
          </a:r>
          <a:r>
            <a:rPr lang="el-GR" sz="1600" b="1" i="0" dirty="0"/>
            <a:t>(πολύ) μικρών επιχειρήσεων </a:t>
          </a:r>
          <a:endParaRPr lang="en-US" sz="1600" b="1" dirty="0"/>
        </a:p>
      </dgm:t>
    </dgm:pt>
    <dgm:pt modelId="{5B32DBDF-5640-4CFA-B20F-FFF7BC09A1BD}" type="parTrans" cxnId="{10B65AA3-ABC4-4EA4-9469-EA700FF96B33}">
      <dgm:prSet/>
      <dgm:spPr/>
      <dgm:t>
        <a:bodyPr/>
        <a:lstStyle/>
        <a:p>
          <a:endParaRPr lang="en-US" sz="2000"/>
        </a:p>
      </dgm:t>
    </dgm:pt>
    <dgm:pt modelId="{DF4145FE-6AC5-4B91-B244-C87914C323E8}" type="sibTrans" cxnId="{10B65AA3-ABC4-4EA4-9469-EA700FF96B33}">
      <dgm:prSet/>
      <dgm:spPr/>
      <dgm:t>
        <a:bodyPr/>
        <a:lstStyle/>
        <a:p>
          <a:endParaRPr lang="en-US" sz="2000"/>
        </a:p>
      </dgm:t>
    </dgm:pt>
    <dgm:pt modelId="{422A5069-62B5-4761-8699-02F730F0E22D}" type="pres">
      <dgm:prSet presAssocID="{5D93A1DA-2727-49CC-941E-AAFBA98EF5E9}" presName="matrix" presStyleCnt="0">
        <dgm:presLayoutVars>
          <dgm:chMax val="1"/>
          <dgm:dir/>
          <dgm:resizeHandles val="exact"/>
        </dgm:presLayoutVars>
      </dgm:prSet>
      <dgm:spPr/>
    </dgm:pt>
    <dgm:pt modelId="{4EB4D879-1624-4D2E-82FD-263F340E9745}" type="pres">
      <dgm:prSet presAssocID="{5D93A1DA-2727-49CC-941E-AAFBA98EF5E9}" presName="diamond" presStyleLbl="bgShp" presStyleIdx="0" presStyleCnt="1"/>
      <dgm:spPr/>
    </dgm:pt>
    <dgm:pt modelId="{99CF2280-D6EF-4D8E-8D28-9B62D742F250}" type="pres">
      <dgm:prSet presAssocID="{5D93A1DA-2727-49CC-941E-AAFBA98EF5E9}" presName="quad1" presStyleLbl="node1" presStyleIdx="0" presStyleCnt="4">
        <dgm:presLayoutVars>
          <dgm:chMax val="0"/>
          <dgm:chPref val="0"/>
          <dgm:bulletEnabled val="1"/>
        </dgm:presLayoutVars>
      </dgm:prSet>
      <dgm:spPr/>
    </dgm:pt>
    <dgm:pt modelId="{8B765DF7-D7D2-4104-A968-B729F907316B}" type="pres">
      <dgm:prSet presAssocID="{5D93A1DA-2727-49CC-941E-AAFBA98EF5E9}" presName="quad2" presStyleLbl="node1" presStyleIdx="1" presStyleCnt="4">
        <dgm:presLayoutVars>
          <dgm:chMax val="0"/>
          <dgm:chPref val="0"/>
          <dgm:bulletEnabled val="1"/>
        </dgm:presLayoutVars>
      </dgm:prSet>
      <dgm:spPr/>
    </dgm:pt>
    <dgm:pt modelId="{F43625F8-FEC0-45D8-9A6B-BB0C718CF737}" type="pres">
      <dgm:prSet presAssocID="{5D93A1DA-2727-49CC-941E-AAFBA98EF5E9}" presName="quad3" presStyleLbl="node1" presStyleIdx="2" presStyleCnt="4">
        <dgm:presLayoutVars>
          <dgm:chMax val="0"/>
          <dgm:chPref val="0"/>
          <dgm:bulletEnabled val="1"/>
        </dgm:presLayoutVars>
      </dgm:prSet>
      <dgm:spPr/>
    </dgm:pt>
    <dgm:pt modelId="{F00A1AAE-64AE-4492-9D94-2E45EB3F0368}" type="pres">
      <dgm:prSet presAssocID="{5D93A1DA-2727-49CC-941E-AAFBA98EF5E9}" presName="quad4" presStyleLbl="node1" presStyleIdx="3" presStyleCnt="4">
        <dgm:presLayoutVars>
          <dgm:chMax val="0"/>
          <dgm:chPref val="0"/>
          <dgm:bulletEnabled val="1"/>
        </dgm:presLayoutVars>
      </dgm:prSet>
      <dgm:spPr/>
    </dgm:pt>
  </dgm:ptLst>
  <dgm:cxnLst>
    <dgm:cxn modelId="{76CE6C37-D960-4F83-BE10-FCFE74254FF1}" srcId="{5D93A1DA-2727-49CC-941E-AAFBA98EF5E9}" destId="{A7C9EE3C-6D2F-4C87-A98D-9F21521C13B3}" srcOrd="0" destOrd="0" parTransId="{385C405F-8191-4135-B359-11DAA4A921A2}" sibTransId="{70860108-F3BF-4EA0-BEC9-76FD1FC530AC}"/>
    <dgm:cxn modelId="{89B8DF3E-A813-4A2A-802A-9DAEA1349924}" type="presOf" srcId="{5D93A1DA-2727-49CC-941E-AAFBA98EF5E9}" destId="{422A5069-62B5-4761-8699-02F730F0E22D}" srcOrd="0" destOrd="0" presId="urn:microsoft.com/office/officeart/2005/8/layout/matrix3"/>
    <dgm:cxn modelId="{49495D59-370E-4B54-A05A-D82DF33E4140}" srcId="{5D93A1DA-2727-49CC-941E-AAFBA98EF5E9}" destId="{EF5C6EE0-F56C-4351-A82C-2B963F6A6E8A}" srcOrd="1" destOrd="0" parTransId="{D38C6691-4C95-4299-80C1-8F16D5BB4EE1}" sibTransId="{1D93B164-3D55-458A-90DC-D3DF0F251C91}"/>
    <dgm:cxn modelId="{E7769C7B-FDB6-445B-9173-455CB8C08918}" type="presOf" srcId="{EF5C6EE0-F56C-4351-A82C-2B963F6A6E8A}" destId="{8B765DF7-D7D2-4104-A968-B729F907316B}" srcOrd="0" destOrd="0" presId="urn:microsoft.com/office/officeart/2005/8/layout/matrix3"/>
    <dgm:cxn modelId="{929E798A-D92B-4BFD-B611-31015473E076}" srcId="{5D93A1DA-2727-49CC-941E-AAFBA98EF5E9}" destId="{9AD4ABC4-ECC1-4E14-8D3F-E19B97F6E40C}" srcOrd="2" destOrd="0" parTransId="{8A76AAFB-FFAE-4F46-B7F1-4A62FC61FCDE}" sibTransId="{274987D0-088B-4025-960C-F060546EDB32}"/>
    <dgm:cxn modelId="{FCA6229C-C25A-4D8E-BD6E-704E96F69D1B}" type="presOf" srcId="{BE92FCB7-DE12-4A8D-B38F-F4B88BC4766B}" destId="{F00A1AAE-64AE-4492-9D94-2E45EB3F0368}" srcOrd="0" destOrd="0" presId="urn:microsoft.com/office/officeart/2005/8/layout/matrix3"/>
    <dgm:cxn modelId="{B1652F9F-5BF9-4455-8467-2AEE48EEE831}" type="presOf" srcId="{9AD4ABC4-ECC1-4E14-8D3F-E19B97F6E40C}" destId="{F43625F8-FEC0-45D8-9A6B-BB0C718CF737}" srcOrd="0" destOrd="0" presId="urn:microsoft.com/office/officeart/2005/8/layout/matrix3"/>
    <dgm:cxn modelId="{10B65AA3-ABC4-4EA4-9469-EA700FF96B33}" srcId="{5D93A1DA-2727-49CC-941E-AAFBA98EF5E9}" destId="{BE92FCB7-DE12-4A8D-B38F-F4B88BC4766B}" srcOrd="3" destOrd="0" parTransId="{5B32DBDF-5640-4CFA-B20F-FFF7BC09A1BD}" sibTransId="{DF4145FE-6AC5-4B91-B244-C87914C323E8}"/>
    <dgm:cxn modelId="{8F23ADB9-3FC5-46A1-B604-37664D472F11}" type="presOf" srcId="{A7C9EE3C-6D2F-4C87-A98D-9F21521C13B3}" destId="{99CF2280-D6EF-4D8E-8D28-9B62D742F250}" srcOrd="0" destOrd="0" presId="urn:microsoft.com/office/officeart/2005/8/layout/matrix3"/>
    <dgm:cxn modelId="{CABF3798-8057-4A4D-836F-A743DBA4D1F6}" type="presParOf" srcId="{422A5069-62B5-4761-8699-02F730F0E22D}" destId="{4EB4D879-1624-4D2E-82FD-263F340E9745}" srcOrd="0" destOrd="0" presId="urn:microsoft.com/office/officeart/2005/8/layout/matrix3"/>
    <dgm:cxn modelId="{42233F27-AACC-419C-852C-79B71AD0BF29}" type="presParOf" srcId="{422A5069-62B5-4761-8699-02F730F0E22D}" destId="{99CF2280-D6EF-4D8E-8D28-9B62D742F250}" srcOrd="1" destOrd="0" presId="urn:microsoft.com/office/officeart/2005/8/layout/matrix3"/>
    <dgm:cxn modelId="{8BE08F93-1F89-4E76-9AA2-DC70347F91F9}" type="presParOf" srcId="{422A5069-62B5-4761-8699-02F730F0E22D}" destId="{8B765DF7-D7D2-4104-A968-B729F907316B}" srcOrd="2" destOrd="0" presId="urn:microsoft.com/office/officeart/2005/8/layout/matrix3"/>
    <dgm:cxn modelId="{77EA623A-E34A-48CA-8DD1-3BD69A37938B}" type="presParOf" srcId="{422A5069-62B5-4761-8699-02F730F0E22D}" destId="{F43625F8-FEC0-45D8-9A6B-BB0C718CF737}" srcOrd="3" destOrd="0" presId="urn:microsoft.com/office/officeart/2005/8/layout/matrix3"/>
    <dgm:cxn modelId="{54F8816E-DF3B-457C-9E97-588C71D25771}" type="presParOf" srcId="{422A5069-62B5-4761-8699-02F730F0E22D}" destId="{F00A1AAE-64AE-4492-9D94-2E45EB3F0368}"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B4D879-1624-4D2E-82FD-263F340E9745}">
      <dsp:nvSpPr>
        <dsp:cNvPr id="0" name=""/>
        <dsp:cNvSpPr/>
      </dsp:nvSpPr>
      <dsp:spPr>
        <a:xfrm>
          <a:off x="0" y="205643"/>
          <a:ext cx="6071127" cy="6071127"/>
        </a:xfrm>
        <a:prstGeom prst="diamond">
          <a:avLst/>
        </a:prstGeom>
        <a:solidFill>
          <a:schemeClr val="accent5">
            <a:tint val="40000"/>
            <a:hueOff val="0"/>
            <a:satOff val="0"/>
            <a:lumOff val="0"/>
            <a:alphaOff val="0"/>
          </a:schemeClr>
        </a:solidFill>
        <a:ln>
          <a:noFill/>
        </a:ln>
        <a:effectLst>
          <a:outerShdw blurRad="38100" dist="25400" dir="5400000" rotWithShape="0">
            <a:srgbClr val="000000">
              <a:alpha val="45000"/>
            </a:srgbClr>
          </a:outerShdw>
        </a:effectLst>
      </dsp:spPr>
      <dsp:style>
        <a:lnRef idx="0">
          <a:scrgbClr r="0" g="0" b="0"/>
        </a:lnRef>
        <a:fillRef idx="1">
          <a:scrgbClr r="0" g="0" b="0"/>
        </a:fillRef>
        <a:effectRef idx="2">
          <a:scrgbClr r="0" g="0" b="0"/>
        </a:effectRef>
        <a:fontRef idx="minor"/>
      </dsp:style>
    </dsp:sp>
    <dsp:sp modelId="{99CF2280-D6EF-4D8E-8D28-9B62D742F250}">
      <dsp:nvSpPr>
        <dsp:cNvPr id="0" name=""/>
        <dsp:cNvSpPr/>
      </dsp:nvSpPr>
      <dsp:spPr>
        <a:xfrm>
          <a:off x="576757" y="782400"/>
          <a:ext cx="2367739" cy="2367739"/>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0" i="0" kern="1200" dirty="0"/>
            <a:t>Η συμμετοχή </a:t>
          </a:r>
          <a:r>
            <a:rPr lang="el-GR" sz="1600" b="1" i="0" kern="1200" dirty="0"/>
            <a:t>δύο</a:t>
          </a:r>
          <a:r>
            <a:rPr lang="el-GR" sz="1600" b="0" i="0" kern="1200" dirty="0"/>
            <a:t> ή και </a:t>
          </a:r>
          <a:r>
            <a:rPr lang="el-GR" sz="1600" b="1" i="0" kern="1200" dirty="0"/>
            <a:t>περισσοτέρων μελών </a:t>
          </a:r>
          <a:r>
            <a:rPr lang="el-GR" sz="1600" b="0" i="0" kern="1200" dirty="0"/>
            <a:t>μίας οικογένειας στην </a:t>
          </a:r>
          <a:r>
            <a:rPr lang="el-GR" sz="1600" b="1" i="0" kern="1200" dirty="0"/>
            <a:t>ιδιοκτησία  ή στη λειτουργία  </a:t>
          </a:r>
          <a:r>
            <a:rPr lang="el-GR" sz="1600" b="0" i="0" kern="1200" dirty="0"/>
            <a:t>και διαχείριση μίας επιχείρησης</a:t>
          </a:r>
          <a:endParaRPr lang="en-US" sz="1600" kern="1200" dirty="0"/>
        </a:p>
      </dsp:txBody>
      <dsp:txXfrm>
        <a:off x="692340" y="897983"/>
        <a:ext cx="2136573" cy="2136573"/>
      </dsp:txXfrm>
    </dsp:sp>
    <dsp:sp modelId="{8B765DF7-D7D2-4104-A968-B729F907316B}">
      <dsp:nvSpPr>
        <dsp:cNvPr id="0" name=""/>
        <dsp:cNvSpPr/>
      </dsp:nvSpPr>
      <dsp:spPr>
        <a:xfrm>
          <a:off x="3126630" y="782400"/>
          <a:ext cx="2367739" cy="2367739"/>
        </a:xfrm>
        <a:prstGeom prst="roundRect">
          <a:avLst/>
        </a:prstGeom>
        <a:gradFill rotWithShape="0">
          <a:gsLst>
            <a:gs pos="0">
              <a:schemeClr val="accent5">
                <a:hueOff val="-643840"/>
                <a:satOff val="0"/>
                <a:lumOff val="-1699"/>
                <a:alphaOff val="0"/>
                <a:tint val="98000"/>
                <a:lumMod val="114000"/>
              </a:schemeClr>
            </a:gs>
            <a:gs pos="100000">
              <a:schemeClr val="accent5">
                <a:hueOff val="-643840"/>
                <a:satOff val="0"/>
                <a:lumOff val="-169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0" i="0" kern="1200" dirty="0"/>
            <a:t>Σε ορισμένες περιπτώσεις </a:t>
          </a:r>
          <a:r>
            <a:rPr lang="el-GR" sz="1600" b="1" i="0" kern="1200" dirty="0"/>
            <a:t>κάποια από τα μέλη </a:t>
          </a:r>
          <a:r>
            <a:rPr lang="el-GR" sz="1600" b="0" i="0" kern="1200" dirty="0"/>
            <a:t>της οικογένειας απασχολούνται με </a:t>
          </a:r>
          <a:r>
            <a:rPr lang="el-GR" sz="1600" b="1" i="0" kern="1200" dirty="0"/>
            <a:t>μερική απασχόληση</a:t>
          </a:r>
          <a:endParaRPr lang="en-US" sz="1600" b="1" kern="1200" dirty="0"/>
        </a:p>
      </dsp:txBody>
      <dsp:txXfrm>
        <a:off x="3242213" y="897983"/>
        <a:ext cx="2136573" cy="2136573"/>
      </dsp:txXfrm>
    </dsp:sp>
    <dsp:sp modelId="{F43625F8-FEC0-45D8-9A6B-BB0C718CF737}">
      <dsp:nvSpPr>
        <dsp:cNvPr id="0" name=""/>
        <dsp:cNvSpPr/>
      </dsp:nvSpPr>
      <dsp:spPr>
        <a:xfrm>
          <a:off x="576757" y="3332273"/>
          <a:ext cx="2367739" cy="2367739"/>
        </a:xfrm>
        <a:prstGeom prst="roundRect">
          <a:avLst/>
        </a:prstGeom>
        <a:gradFill rotWithShape="0">
          <a:gsLst>
            <a:gs pos="0">
              <a:schemeClr val="accent5">
                <a:hueOff val="-1287680"/>
                <a:satOff val="0"/>
                <a:lumOff val="-3399"/>
                <a:alphaOff val="0"/>
                <a:tint val="98000"/>
                <a:lumMod val="114000"/>
              </a:schemeClr>
            </a:gs>
            <a:gs pos="100000">
              <a:schemeClr val="accent5">
                <a:hueOff val="-1287680"/>
                <a:satOff val="0"/>
                <a:lumOff val="-339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0" i="0" kern="1200" dirty="0"/>
            <a:t>Πολλές φορές χαρακτηρίζεται μία επιχείρηση ως οικογενειακή </a:t>
          </a:r>
          <a:r>
            <a:rPr lang="el-GR" sz="1600" b="1" i="0" kern="1200" dirty="0"/>
            <a:t>όταν μεταβιβάζεται από γενιά σε γενιά</a:t>
          </a:r>
          <a:endParaRPr lang="en-US" sz="1600" b="1" kern="1200" dirty="0"/>
        </a:p>
      </dsp:txBody>
      <dsp:txXfrm>
        <a:off x="692340" y="3447856"/>
        <a:ext cx="2136573" cy="2136573"/>
      </dsp:txXfrm>
    </dsp:sp>
    <dsp:sp modelId="{F00A1AAE-64AE-4492-9D94-2E45EB3F0368}">
      <dsp:nvSpPr>
        <dsp:cNvPr id="0" name=""/>
        <dsp:cNvSpPr/>
      </dsp:nvSpPr>
      <dsp:spPr>
        <a:xfrm>
          <a:off x="3126630" y="3332273"/>
          <a:ext cx="2367739" cy="2367739"/>
        </a:xfrm>
        <a:prstGeom prst="roundRect">
          <a:avLst/>
        </a:prstGeom>
        <a:gradFill rotWithShape="0">
          <a:gsLst>
            <a:gs pos="0">
              <a:schemeClr val="accent5">
                <a:hueOff val="-1931520"/>
                <a:satOff val="0"/>
                <a:lumOff val="-5098"/>
                <a:alphaOff val="0"/>
                <a:tint val="98000"/>
                <a:lumMod val="114000"/>
              </a:schemeClr>
            </a:gs>
            <a:gs pos="100000">
              <a:schemeClr val="accent5">
                <a:hueOff val="-1931520"/>
                <a:satOff val="0"/>
                <a:lumOff val="-5098"/>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0" i="0" kern="1200" dirty="0"/>
            <a:t>Συνήθως, οι οικογενειακές επιχειρήσεις εντάσσονται στην κατηγορία των </a:t>
          </a:r>
          <a:r>
            <a:rPr lang="el-GR" sz="1600" b="1" i="0" kern="1200" dirty="0"/>
            <a:t>(πολύ) μικρών επιχειρήσεων </a:t>
          </a:r>
          <a:endParaRPr lang="en-US" sz="1600" b="1" kern="1200" dirty="0"/>
        </a:p>
      </dsp:txBody>
      <dsp:txXfrm>
        <a:off x="3242213" y="3447856"/>
        <a:ext cx="2136573" cy="2136573"/>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D4E918-70A8-4676-8A07-68A87FD54122}" type="datetimeFigureOut">
              <a:rPr lang="en-US" smtClean="0"/>
              <a:t>4/3/2022</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F1B58-D7C5-4C97-A257-FDE89249AC09}" type="slidenum">
              <a:rPr lang="en-US" smtClean="0"/>
              <a:t>‹#›</a:t>
            </a:fld>
            <a:endParaRPr lang="en-US"/>
          </a:p>
        </p:txBody>
      </p:sp>
    </p:spTree>
    <p:extLst>
      <p:ext uri="{BB962C8B-B14F-4D97-AF65-F5344CB8AC3E}">
        <p14:creationId xmlns:p14="http://schemas.microsoft.com/office/powerpoint/2010/main" val="398356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5"/>
          </p:nvPr>
        </p:nvSpPr>
        <p:spPr/>
        <p:txBody>
          <a:bodyPr/>
          <a:lstStyle/>
          <a:p>
            <a:fld id="{599F1B58-D7C5-4C97-A257-FDE89249AC09}" type="slidenum">
              <a:rPr lang="en-US" smtClean="0"/>
              <a:t>5</a:t>
            </a:fld>
            <a:endParaRPr lang="en-US"/>
          </a:p>
        </p:txBody>
      </p:sp>
    </p:spTree>
    <p:extLst>
      <p:ext uri="{BB962C8B-B14F-4D97-AF65-F5344CB8AC3E}">
        <p14:creationId xmlns:p14="http://schemas.microsoft.com/office/powerpoint/2010/main" val="2279301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pPr>
              <a:defRPr/>
            </a:pPr>
            <a:endParaRPr lang="el-GR" altLang="el-GR"/>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pPr>
              <a:defRPr/>
            </a:pPr>
            <a:endParaRPr lang="el-GR" altLang="el-G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539719C1-EF58-4D2F-AD3C-9CC0CE79B228}" type="slidenum">
              <a:rPr lang="el-GR" altLang="el-GR" smtClean="0"/>
              <a:pPr>
                <a:defRPr/>
              </a:pPr>
              <a:t>‹#›</a:t>
            </a:fld>
            <a:endParaRPr lang="el-GR" altLang="el-GR"/>
          </a:p>
        </p:txBody>
      </p:sp>
    </p:spTree>
    <p:extLst>
      <p:ext uri="{BB962C8B-B14F-4D97-AF65-F5344CB8AC3E}">
        <p14:creationId xmlns:p14="http://schemas.microsoft.com/office/powerpoint/2010/main" val="1289591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Πανοραμική εικόνα με λεζάντα">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176095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l-GR"/>
              <a:t>Κάντε κλικ για να επεξεργαστείτε τον τίτλο υποδείγματος</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3369790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l-GR"/>
              <a:t>Κάντε κλικ για να επεξεργαστείτε τον τίτλο υποδείγματος</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3097326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1949482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l-GR" altLang="el-GR"/>
          </a:p>
        </p:txBody>
      </p:sp>
      <p:sp>
        <p:nvSpPr>
          <p:cNvPr id="8" name="Footer Placeholder 7"/>
          <p:cNvSpPr>
            <a:spLocks noGrp="1"/>
          </p:cNvSpPr>
          <p:nvPr>
            <p:ph type="ftr" sz="quarter" idx="11"/>
          </p:nvPr>
        </p:nvSpPr>
        <p:spPr/>
        <p:txBody>
          <a:bodyPr/>
          <a:lstStyle/>
          <a:p>
            <a:pPr>
              <a:defRPr/>
            </a:pPr>
            <a:endParaRPr lang="el-GR" alt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2155879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l-GR" altLang="el-GR"/>
          </a:p>
        </p:txBody>
      </p:sp>
      <p:sp>
        <p:nvSpPr>
          <p:cNvPr id="8" name="Footer Placeholder 7"/>
          <p:cNvSpPr>
            <a:spLocks noGrp="1"/>
          </p:cNvSpPr>
          <p:nvPr>
            <p:ph type="ftr" sz="quarter" idx="11"/>
          </p:nvPr>
        </p:nvSpPr>
        <p:spPr/>
        <p:txBody>
          <a:bodyPr/>
          <a:lstStyle/>
          <a:p>
            <a:pPr>
              <a:defRPr/>
            </a:pPr>
            <a:endParaRPr lang="el-GR" alt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189420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7621301" y="6387910"/>
            <a:ext cx="990599" cy="228659"/>
          </a:xfrm>
        </p:spPr>
        <p:txBody>
          <a:bodyPr/>
          <a:lstStyle/>
          <a:p>
            <a:pPr>
              <a:defRPr/>
            </a:pPr>
            <a:endParaRPr lang="el-GR" altLang="el-GR"/>
          </a:p>
        </p:txBody>
      </p:sp>
      <p:sp>
        <p:nvSpPr>
          <p:cNvPr id="5" name="Footer Placeholder 4"/>
          <p:cNvSpPr>
            <a:spLocks noGrp="1"/>
          </p:cNvSpPr>
          <p:nvPr>
            <p:ph type="ftr" sz="quarter" idx="11"/>
          </p:nvPr>
        </p:nvSpPr>
        <p:spPr>
          <a:xfrm>
            <a:off x="516133" y="6387910"/>
            <a:ext cx="3859795" cy="228660"/>
          </a:xfrm>
        </p:spPr>
        <p:txBody>
          <a:bodyPr/>
          <a:lstStyle/>
          <a:p>
            <a:pPr>
              <a:defRPr/>
            </a:pPr>
            <a:endParaRPr lang="el-GR" altLang="el-G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C5BDFE22-22F1-45FE-86EC-A5485CB4406A}" type="slidenum">
              <a:rPr lang="el-GR" altLang="el-GR" smtClean="0"/>
              <a:pPr>
                <a:defRPr/>
              </a:pPr>
              <a:t>‹#›</a:t>
            </a:fld>
            <a:endParaRPr lang="el-GR" altLang="el-GR"/>
          </a:p>
        </p:txBody>
      </p:sp>
    </p:spTree>
    <p:extLst>
      <p:ext uri="{BB962C8B-B14F-4D97-AF65-F5344CB8AC3E}">
        <p14:creationId xmlns:p14="http://schemas.microsoft.com/office/powerpoint/2010/main" val="1631831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a:xfrm>
            <a:off x="538546" y="6365498"/>
            <a:ext cx="3859795" cy="228660"/>
          </a:xfrm>
        </p:spPr>
        <p:txBody>
          <a:bodyPr/>
          <a:lstStyle/>
          <a:p>
            <a:pPr>
              <a:defRPr/>
            </a:pPr>
            <a:endParaRPr lang="el-GR" alt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53710368-8DDC-4AE1-A253-854031B1F5E7}" type="slidenum">
              <a:rPr lang="el-GR" altLang="el-GR" smtClean="0"/>
              <a:pPr>
                <a:defRPr/>
              </a:pPr>
              <a:t>‹#›</a:t>
            </a:fld>
            <a:endParaRPr lang="el-GR" altLang="el-GR"/>
          </a:p>
        </p:txBody>
      </p:sp>
    </p:spTree>
    <p:extLst>
      <p:ext uri="{BB962C8B-B14F-4D97-AF65-F5344CB8AC3E}">
        <p14:creationId xmlns:p14="http://schemas.microsoft.com/office/powerpoint/2010/main" val="2165959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331578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1A1EF85D-16A4-4E66-9A9B-43A2CD24425E}" type="slidenum">
              <a:rPr lang="el-GR" altLang="el-GR" smtClean="0"/>
              <a:pPr>
                <a:defRPr/>
              </a:pPr>
              <a:t>‹#›</a:t>
            </a:fld>
            <a:endParaRPr lang="el-GR" altLang="el-GR"/>
          </a:p>
        </p:txBody>
      </p:sp>
    </p:spTree>
    <p:extLst>
      <p:ext uri="{BB962C8B-B14F-4D97-AF65-F5344CB8AC3E}">
        <p14:creationId xmlns:p14="http://schemas.microsoft.com/office/powerpoint/2010/main" val="492940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D148E50-4433-4EBB-92E1-0BF0B142603B}" type="slidenum">
              <a:rPr lang="el-GR" altLang="el-GR" smtClean="0"/>
              <a:pPr>
                <a:defRPr/>
              </a:pPr>
              <a:t>‹#›</a:t>
            </a:fld>
            <a:endParaRPr lang="el-GR" altLang="el-GR"/>
          </a:p>
        </p:txBody>
      </p:sp>
    </p:spTree>
    <p:extLst>
      <p:ext uri="{BB962C8B-B14F-4D97-AF65-F5344CB8AC3E}">
        <p14:creationId xmlns:p14="http://schemas.microsoft.com/office/powerpoint/2010/main" val="2982199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pPr>
              <a:defRPr/>
            </a:pPr>
            <a:endParaRPr lang="el-GR" altLang="el-GR"/>
          </a:p>
        </p:txBody>
      </p:sp>
      <p:sp>
        <p:nvSpPr>
          <p:cNvPr id="8" name="Footer Placeholder 7"/>
          <p:cNvSpPr>
            <a:spLocks noGrp="1"/>
          </p:cNvSpPr>
          <p:nvPr>
            <p:ph type="ftr" sz="quarter" idx="11"/>
          </p:nvPr>
        </p:nvSpPr>
        <p:spPr/>
        <p:txBody>
          <a:bodyPr/>
          <a:lstStyle/>
          <a:p>
            <a:pPr>
              <a:defRPr/>
            </a:pPr>
            <a:endParaRPr lang="el-GR" alt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98EEBCEA-85AF-406B-B0FC-8DBA34E76FA6}" type="slidenum">
              <a:rPr lang="el-GR" altLang="el-GR" smtClean="0"/>
              <a:pPr>
                <a:defRPr/>
              </a:pPr>
              <a:t>‹#›</a:t>
            </a:fld>
            <a:endParaRPr lang="el-GR" altLang="el-GR"/>
          </a:p>
        </p:txBody>
      </p:sp>
    </p:spTree>
    <p:extLst>
      <p:ext uri="{BB962C8B-B14F-4D97-AF65-F5344CB8AC3E}">
        <p14:creationId xmlns:p14="http://schemas.microsoft.com/office/powerpoint/2010/main" val="3478105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defRPr/>
            </a:pPr>
            <a:endParaRPr lang="el-GR" altLang="el-GR"/>
          </a:p>
        </p:txBody>
      </p:sp>
      <p:sp>
        <p:nvSpPr>
          <p:cNvPr id="4" name="Footer Placeholder 3"/>
          <p:cNvSpPr>
            <a:spLocks noGrp="1"/>
          </p:cNvSpPr>
          <p:nvPr>
            <p:ph type="ftr" sz="quarter" idx="11"/>
          </p:nvPr>
        </p:nvSpPr>
        <p:spPr/>
        <p:txBody>
          <a:bodyPr/>
          <a:lstStyle/>
          <a:p>
            <a:pPr>
              <a:defRPr/>
            </a:pPr>
            <a:endParaRPr lang="el-GR" altLang="el-G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172D92A7-D7B4-4A51-AD86-98D62DF97CE6}" type="slidenum">
              <a:rPr lang="el-GR" altLang="el-GR" smtClean="0"/>
              <a:pPr>
                <a:defRPr/>
              </a:pPr>
              <a:t>‹#›</a:t>
            </a:fld>
            <a:endParaRPr lang="el-GR" altLang="el-GR"/>
          </a:p>
        </p:txBody>
      </p:sp>
    </p:spTree>
    <p:extLst>
      <p:ext uri="{BB962C8B-B14F-4D97-AF65-F5344CB8AC3E}">
        <p14:creationId xmlns:p14="http://schemas.microsoft.com/office/powerpoint/2010/main" val="239833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l-GR" altLang="el-GR"/>
          </a:p>
        </p:txBody>
      </p:sp>
      <p:sp>
        <p:nvSpPr>
          <p:cNvPr id="3" name="Footer Placeholder 2"/>
          <p:cNvSpPr>
            <a:spLocks noGrp="1"/>
          </p:cNvSpPr>
          <p:nvPr>
            <p:ph type="ftr" sz="quarter" idx="11"/>
          </p:nvPr>
        </p:nvSpPr>
        <p:spPr/>
        <p:txBody>
          <a:bodyPr/>
          <a:lstStyle/>
          <a:p>
            <a:pPr>
              <a:defRPr/>
            </a:pPr>
            <a:endParaRPr lang="el-GR" altLang="el-G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1763858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A0C646B-7B83-4365-B020-EF060536138E}" type="slidenum">
              <a:rPr lang="el-GR" altLang="el-GR" smtClean="0"/>
              <a:pPr>
                <a:defRPr/>
              </a:pPr>
              <a:t>‹#›</a:t>
            </a:fld>
            <a:endParaRPr lang="el-GR" altLang="el-GR"/>
          </a:p>
        </p:txBody>
      </p:sp>
    </p:spTree>
    <p:extLst>
      <p:ext uri="{BB962C8B-B14F-4D97-AF65-F5344CB8AC3E}">
        <p14:creationId xmlns:p14="http://schemas.microsoft.com/office/powerpoint/2010/main" val="2821949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E56CE114-B240-4FC1-BFE6-966BFE8666F2}" type="slidenum">
              <a:rPr lang="el-GR" altLang="el-GR" smtClean="0"/>
              <a:pPr>
                <a:defRPr/>
              </a:pPr>
              <a:t>‹#›</a:t>
            </a:fld>
            <a:endParaRPr lang="el-GR" altLang="el-GR"/>
          </a:p>
        </p:txBody>
      </p:sp>
    </p:spTree>
    <p:extLst>
      <p:ext uri="{BB962C8B-B14F-4D97-AF65-F5344CB8AC3E}">
        <p14:creationId xmlns:p14="http://schemas.microsoft.com/office/powerpoint/2010/main" val="2893547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pPr>
              <a:defRPr/>
            </a:pPr>
            <a:endParaRPr lang="el-GR" altLang="el-GR"/>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pPr>
              <a:defRPr/>
            </a:pPr>
            <a:endParaRPr lang="el-GR" altLang="el-G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2865596627"/>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 id="2147483840" r:id="rId15"/>
    <p:sldLayoutId id="2147483841" r:id="rId16"/>
    <p:sldLayoutId id="2147483842" r:id="rId17"/>
  </p:sldLayoutIdLst>
  <p:hf hdr="0" ft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0DBE754-6827-4577-AFCC-BAA2FB4F8234}"/>
              </a:ext>
            </a:extLst>
          </p:cNvPr>
          <p:cNvSpPr>
            <a:spLocks noGrp="1" noChangeArrowheads="1"/>
          </p:cNvSpPr>
          <p:nvPr>
            <p:ph type="ctrTitle"/>
          </p:nvPr>
        </p:nvSpPr>
        <p:spPr>
          <a:xfrm>
            <a:off x="854345" y="1916832"/>
            <a:ext cx="7200404" cy="3024336"/>
          </a:xfrm>
        </p:spPr>
        <p:txBody>
          <a:bodyPr/>
          <a:lstStyle/>
          <a:p>
            <a:pPr algn="ctr"/>
            <a:br>
              <a:rPr lang="el-GR" altLang="el-GR" sz="3600" dirty="0"/>
            </a:br>
            <a:br>
              <a:rPr lang="el-GR" altLang="el-GR" sz="3600" dirty="0"/>
            </a:br>
            <a:r>
              <a:rPr lang="el-GR" altLang="el-GR" sz="2400" b="1" dirty="0"/>
              <a:t>ΔΙΟΙΚΗΣΗ ΜΙΚΡΟΜΕΣΑΙΩΝ ΕΠΙΧΕΙΡΗΣΕΩΝ – ΕΠΙΧΕΙΡΗΜΑΤΙΚΟΤΗΤΑ</a:t>
            </a:r>
            <a:br>
              <a:rPr lang="el-GR" altLang="el-GR" sz="2400" b="1" dirty="0"/>
            </a:br>
            <a:br>
              <a:rPr lang="el-GR" altLang="el-GR" sz="3600" b="1"/>
            </a:br>
            <a:r>
              <a:rPr lang="el-GR" altLang="el-GR" sz="2800" b="1"/>
              <a:t>4</a:t>
            </a:r>
            <a:r>
              <a:rPr lang="el-GR" altLang="el-GR" sz="2800" baseline="30000"/>
              <a:t>η</a:t>
            </a:r>
            <a:r>
              <a:rPr lang="el-GR" altLang="el-GR" sz="2800"/>
              <a:t> Ενότητα</a:t>
            </a:r>
            <a:br>
              <a:rPr lang="el-GR" altLang="el-GR" sz="3600" dirty="0"/>
            </a:br>
            <a:r>
              <a:rPr lang="el-GR" altLang="el-GR" sz="2800" dirty="0"/>
              <a:t>Η οικογενειακή επιχείρηση</a:t>
            </a:r>
            <a:br>
              <a:rPr lang="el-GR" altLang="el-GR" sz="3600" dirty="0"/>
            </a:br>
            <a:endParaRPr lang="el-GR" altLang="el-GR" sz="3600" dirty="0"/>
          </a:p>
        </p:txBody>
      </p:sp>
      <p:sp>
        <p:nvSpPr>
          <p:cNvPr id="5123" name="Rectangle 3">
            <a:extLst>
              <a:ext uri="{FF2B5EF4-FFF2-40B4-BE49-F238E27FC236}">
                <a16:creationId xmlns:a16="http://schemas.microsoft.com/office/drawing/2014/main" id="{1EAE2091-D62F-4197-AFD9-30E5AAB941A9}"/>
              </a:ext>
            </a:extLst>
          </p:cNvPr>
          <p:cNvSpPr>
            <a:spLocks noGrp="1" noChangeArrowheads="1"/>
          </p:cNvSpPr>
          <p:nvPr>
            <p:ph type="subTitle" idx="1"/>
          </p:nvPr>
        </p:nvSpPr>
        <p:spPr>
          <a:xfrm>
            <a:off x="998361" y="5024472"/>
            <a:ext cx="6912372" cy="1212840"/>
          </a:xfrm>
        </p:spPr>
        <p:txBody>
          <a:bodyPr>
            <a:normAutofit fontScale="92500" lnSpcReduction="10000"/>
          </a:bodyPr>
          <a:lstStyle/>
          <a:p>
            <a:pPr marL="63500" eaLnBrk="1" hangingPunct="1"/>
            <a:endParaRPr lang="el-GR" altLang="el-GR" i="1" dirty="0"/>
          </a:p>
          <a:p>
            <a:pPr marL="63500" algn="ctr" eaLnBrk="1" hangingPunct="1"/>
            <a:r>
              <a:rPr lang="el-GR" altLang="el-GR" sz="2400" b="1" dirty="0" err="1"/>
              <a:t>ναουμ</a:t>
            </a:r>
            <a:r>
              <a:rPr lang="el-GR" altLang="el-GR" sz="2400" b="1" dirty="0"/>
              <a:t> </a:t>
            </a:r>
            <a:r>
              <a:rPr lang="el-GR" altLang="el-GR" sz="2400" b="1" dirty="0" err="1"/>
              <a:t>Μυλωνασ</a:t>
            </a:r>
            <a:endParaRPr lang="en-US" altLang="el-GR" sz="2400" b="1" dirty="0"/>
          </a:p>
          <a:p>
            <a:pPr marL="63500" algn="ctr" eaLnBrk="1" hangingPunct="1"/>
            <a:r>
              <a:rPr lang="el-GR" altLang="el-GR" sz="1900" b="1" dirty="0" err="1"/>
              <a:t>Επικουρος</a:t>
            </a:r>
            <a:r>
              <a:rPr lang="el-GR" altLang="el-GR" sz="1900" b="1" dirty="0"/>
              <a:t> </a:t>
            </a:r>
            <a:r>
              <a:rPr lang="el-GR" altLang="el-GR" sz="1900" b="1" dirty="0" err="1"/>
              <a:t>καθηγητήσ</a:t>
            </a:r>
            <a:endParaRPr lang="el-GR" altLang="el-GR" sz="1900" b="1" dirty="0"/>
          </a:p>
        </p:txBody>
      </p:sp>
      <p:sp>
        <p:nvSpPr>
          <p:cNvPr id="3" name="Θέση αριθμού διαφάνειας 2">
            <a:extLst>
              <a:ext uri="{FF2B5EF4-FFF2-40B4-BE49-F238E27FC236}">
                <a16:creationId xmlns:a16="http://schemas.microsoft.com/office/drawing/2014/main" id="{CD8B6A5D-EBCD-4ED7-8A41-103F61620622}"/>
              </a:ext>
            </a:extLst>
          </p:cNvPr>
          <p:cNvSpPr>
            <a:spLocks noGrp="1"/>
          </p:cNvSpPr>
          <p:nvPr>
            <p:ph type="sldNum" sz="quarter" idx="12"/>
          </p:nvPr>
        </p:nvSpPr>
        <p:spPr/>
        <p:txBody>
          <a:bodyPr/>
          <a:lstStyle/>
          <a:p>
            <a:pPr>
              <a:defRPr/>
            </a:pPr>
            <a:fld id="{539719C1-EF58-4D2F-AD3C-9CC0CE79B228}" type="slidenum">
              <a:rPr lang="el-GR" altLang="el-GR" smtClean="0"/>
              <a:pPr>
                <a:defRPr/>
              </a:pPr>
              <a:t>1</a:t>
            </a:fld>
            <a:endParaRPr lang="el-GR" alt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57AB221-4370-439B-9728-BC5241E8C102}"/>
              </a:ext>
            </a:extLst>
          </p:cNvPr>
          <p:cNvSpPr>
            <a:spLocks noGrp="1" noChangeArrowheads="1"/>
          </p:cNvSpPr>
          <p:nvPr>
            <p:ph type="title"/>
          </p:nvPr>
        </p:nvSpPr>
        <p:spPr>
          <a:xfrm>
            <a:off x="674076" y="692150"/>
            <a:ext cx="7004540" cy="1066800"/>
          </a:xfrm>
        </p:spPr>
        <p:txBody>
          <a:bodyPr/>
          <a:lstStyle/>
          <a:p>
            <a:pPr eaLnBrk="1" hangingPunct="1"/>
            <a:r>
              <a:rPr lang="el-GR" altLang="el-GR" dirty="0"/>
              <a:t>Κουλτούρα και διαδοχή</a:t>
            </a:r>
          </a:p>
        </p:txBody>
      </p:sp>
      <p:sp>
        <p:nvSpPr>
          <p:cNvPr id="13315" name="Rectangle 3">
            <a:extLst>
              <a:ext uri="{FF2B5EF4-FFF2-40B4-BE49-F238E27FC236}">
                <a16:creationId xmlns:a16="http://schemas.microsoft.com/office/drawing/2014/main" id="{C32AC203-B0D4-411D-A65B-9AAACEF32148}"/>
              </a:ext>
            </a:extLst>
          </p:cNvPr>
          <p:cNvSpPr>
            <a:spLocks noGrp="1" noChangeArrowheads="1"/>
          </p:cNvSpPr>
          <p:nvPr>
            <p:ph idx="1"/>
          </p:nvPr>
        </p:nvSpPr>
        <p:spPr>
          <a:xfrm>
            <a:off x="674076" y="2420888"/>
            <a:ext cx="7930372" cy="4032300"/>
          </a:xfrm>
        </p:spPr>
        <p:txBody>
          <a:bodyPr>
            <a:normAutofit/>
          </a:bodyPr>
          <a:lstStyle/>
          <a:p>
            <a:pPr eaLnBrk="1" hangingPunct="1">
              <a:spcBef>
                <a:spcPts val="1200"/>
              </a:spcBef>
              <a:spcAft>
                <a:spcPts val="1200"/>
              </a:spcAft>
            </a:pPr>
            <a:r>
              <a:rPr lang="el-GR" altLang="el-GR" sz="2000" dirty="0"/>
              <a:t>Η διαδοχή σε μία οικογενειακή επιχείρηση από τη μία γενιά στην άλλη μπορεί να αποτελέσει μία </a:t>
            </a:r>
            <a:r>
              <a:rPr lang="el-GR" altLang="el-GR" sz="2000" dirty="0">
                <a:solidFill>
                  <a:schemeClr val="accent1"/>
                </a:solidFill>
              </a:rPr>
              <a:t>περίπλοκη και δύσκολη </a:t>
            </a:r>
            <a:r>
              <a:rPr lang="el-GR" altLang="el-GR" sz="2000" dirty="0"/>
              <a:t>διαδικασία</a:t>
            </a:r>
          </a:p>
          <a:p>
            <a:pPr eaLnBrk="1" hangingPunct="1">
              <a:spcBef>
                <a:spcPts val="1200"/>
              </a:spcBef>
              <a:spcAft>
                <a:spcPts val="1200"/>
              </a:spcAft>
            </a:pPr>
            <a:r>
              <a:rPr lang="el-GR" altLang="el-GR" sz="2000" dirty="0"/>
              <a:t>Η διαδοχή μπορεί να επηρεάζει και την οργανωσιακή κουλτούρα</a:t>
            </a:r>
          </a:p>
          <a:p>
            <a:pPr eaLnBrk="1" hangingPunct="1">
              <a:spcBef>
                <a:spcPts val="1200"/>
              </a:spcBef>
              <a:spcAft>
                <a:spcPts val="1200"/>
              </a:spcAft>
            </a:pPr>
            <a:r>
              <a:rPr lang="el-GR" altLang="el-GR" sz="2000" dirty="0"/>
              <a:t>Π.χ. Η διαδοχή από ένα παιδί με επιστημονικές γνώσεις μπορεί να διαφοροποιήσει μία κουλτούρα που βασίζεται κυρίως σε πιο παραδοσιακές-εμπειρικές μεθόδους </a:t>
            </a:r>
          </a:p>
        </p:txBody>
      </p:sp>
      <p:sp>
        <p:nvSpPr>
          <p:cNvPr id="2" name="Θέση αριθμού διαφάνειας 1">
            <a:extLst>
              <a:ext uri="{FF2B5EF4-FFF2-40B4-BE49-F238E27FC236}">
                <a16:creationId xmlns:a16="http://schemas.microsoft.com/office/drawing/2014/main" id="{3F0C59EF-7141-4FCE-8019-7E2E93734E2D}"/>
              </a:ext>
            </a:extLst>
          </p:cNvPr>
          <p:cNvSpPr>
            <a:spLocks noGrp="1"/>
          </p:cNvSpPr>
          <p:nvPr>
            <p:ph type="sldNum" sz="quarter" idx="12"/>
          </p:nvPr>
        </p:nvSpPr>
        <p:spPr/>
        <p:txBody>
          <a:bodyPr/>
          <a:lstStyle/>
          <a:p>
            <a:pPr>
              <a:defRPr/>
            </a:pPr>
            <a:fld id="{B8215439-3EC3-433A-8F07-72D567A788AB}" type="slidenum">
              <a:rPr lang="el-GR" altLang="el-GR" smtClean="0"/>
              <a:pPr>
                <a:defRPr/>
              </a:pPr>
              <a:t>10</a:t>
            </a:fld>
            <a:endParaRPr lang="el-GR" alt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26459AA-A692-4A33-BA8E-A1F60F8A5CDC}"/>
              </a:ext>
            </a:extLst>
          </p:cNvPr>
          <p:cNvSpPr>
            <a:spLocks noGrp="1" noChangeArrowheads="1"/>
          </p:cNvSpPr>
          <p:nvPr>
            <p:ph type="title"/>
          </p:nvPr>
        </p:nvSpPr>
        <p:spPr>
          <a:xfrm>
            <a:off x="674076" y="404813"/>
            <a:ext cx="7879374" cy="1066800"/>
          </a:xfrm>
        </p:spPr>
        <p:txBody>
          <a:bodyPr/>
          <a:lstStyle/>
          <a:p>
            <a:pPr eaLnBrk="1" hangingPunct="1"/>
            <a:r>
              <a:rPr lang="el-GR" altLang="el-GR"/>
              <a:t>Οικογενειακοί ρόλοι και σχέσεις</a:t>
            </a:r>
          </a:p>
        </p:txBody>
      </p:sp>
      <p:sp>
        <p:nvSpPr>
          <p:cNvPr id="69635" name="Rectangle 3">
            <a:extLst>
              <a:ext uri="{FF2B5EF4-FFF2-40B4-BE49-F238E27FC236}">
                <a16:creationId xmlns:a16="http://schemas.microsoft.com/office/drawing/2014/main" id="{610A7BB9-1073-48C4-A4B5-FC79DB493189}"/>
              </a:ext>
            </a:extLst>
          </p:cNvPr>
          <p:cNvSpPr>
            <a:spLocks noGrp="1" noChangeArrowheads="1"/>
          </p:cNvSpPr>
          <p:nvPr>
            <p:ph idx="1"/>
          </p:nvPr>
        </p:nvSpPr>
        <p:spPr>
          <a:xfrm>
            <a:off x="467543" y="2204864"/>
            <a:ext cx="8085907" cy="4608686"/>
          </a:xfrm>
        </p:spPr>
        <p:txBody>
          <a:bodyPr>
            <a:normAutofit fontScale="92500" lnSpcReduction="10000"/>
          </a:bodyPr>
          <a:lstStyle/>
          <a:p>
            <a:pPr marL="109728" indent="0" eaLnBrk="1" fontAlgn="auto" hangingPunct="1">
              <a:spcAft>
                <a:spcPts val="0"/>
              </a:spcAft>
              <a:buClr>
                <a:schemeClr val="accent3"/>
              </a:buClr>
              <a:buNone/>
              <a:defRPr/>
            </a:pPr>
            <a:r>
              <a:rPr lang="el-GR" altLang="el-GR" sz="2100" dirty="0"/>
              <a:t>Ορισμένες ερωτήσεις που μπορεί να απασχολούν τους γονείς-ιδιοκτήτες είναι:</a:t>
            </a:r>
          </a:p>
          <a:p>
            <a:pPr marL="658368" lvl="1" indent="-246888" eaLnBrk="1" fontAlgn="auto" hangingPunct="1">
              <a:spcAft>
                <a:spcPts val="0"/>
              </a:spcAft>
              <a:buFont typeface="Georgia"/>
              <a:buChar char="▫"/>
              <a:defRPr/>
            </a:pPr>
            <a:r>
              <a:rPr lang="el-GR" altLang="el-GR" sz="2100" dirty="0"/>
              <a:t>Διαθέτει το παιδί μου την ιδιοσυγκρασία και την ικανότητα που απαιτείται για την ηγεσία της επιχείρησης;</a:t>
            </a:r>
          </a:p>
          <a:p>
            <a:pPr marL="658368" lvl="1" indent="-246888" eaLnBrk="1" fontAlgn="auto" hangingPunct="1">
              <a:spcAft>
                <a:spcPts val="0"/>
              </a:spcAft>
              <a:buFont typeface="Georgia"/>
              <a:buChar char="▫"/>
              <a:defRPr/>
            </a:pPr>
            <a:r>
              <a:rPr lang="el-GR" altLang="el-GR" sz="2100" dirty="0"/>
              <a:t>Πως μπορώ να παρακινήσω το παιδί μου να ενδιαφερθεί για την επιχείρηση;</a:t>
            </a:r>
          </a:p>
          <a:p>
            <a:pPr marL="658368" lvl="1" indent="-246888" eaLnBrk="1" fontAlgn="auto" hangingPunct="1">
              <a:spcAft>
                <a:spcPts val="0"/>
              </a:spcAft>
              <a:buFont typeface="Georgia"/>
              <a:buChar char="▫"/>
              <a:defRPr/>
            </a:pPr>
            <a:r>
              <a:rPr lang="el-GR" altLang="el-GR" sz="2100" dirty="0"/>
              <a:t>Ποιο είδος εκπαίδευσης και εμπειρίας θα είναι περισσότερο ωφέλιμο για να προετοιμαστεί το παιδί μου για τη διαδοχή;</a:t>
            </a:r>
          </a:p>
          <a:p>
            <a:pPr marL="658368" lvl="1" indent="-246888" eaLnBrk="1" fontAlgn="auto" hangingPunct="1">
              <a:spcAft>
                <a:spcPts val="0"/>
              </a:spcAft>
              <a:buFont typeface="Georgia"/>
              <a:buChar char="▫"/>
              <a:defRPr/>
            </a:pPr>
            <a:r>
              <a:rPr lang="el-GR" altLang="el-GR" sz="2100" dirty="0"/>
              <a:t>Τι χρονοδιάγραμμα θα ακολουθήσω για την πρόσληψη και την προαγωγή του;</a:t>
            </a:r>
          </a:p>
          <a:p>
            <a:pPr marL="658368" lvl="1" indent="-246888" eaLnBrk="1" fontAlgn="auto" hangingPunct="1">
              <a:spcAft>
                <a:spcPts val="0"/>
              </a:spcAft>
              <a:buFont typeface="Georgia"/>
              <a:buChar char="▫"/>
              <a:defRPr/>
            </a:pPr>
            <a:r>
              <a:rPr lang="el-GR" altLang="el-GR" sz="2100" dirty="0"/>
              <a:t>Πως θα αποφύγω την ευνοιοκρατία;</a:t>
            </a:r>
          </a:p>
          <a:p>
            <a:pPr marL="658368" lvl="1" indent="-246888" eaLnBrk="1" fontAlgn="auto" hangingPunct="1">
              <a:spcAft>
                <a:spcPts val="0"/>
              </a:spcAft>
              <a:buFont typeface="Georgia"/>
              <a:buChar char="▫"/>
              <a:defRPr/>
            </a:pPr>
            <a:r>
              <a:rPr lang="el-GR" altLang="el-GR" sz="2100" dirty="0"/>
              <a:t>Πως θα εμποδίσω την πιθανή ζημιά της σχέσης μας λόγω επαγγελματικής σχέσης;	</a:t>
            </a:r>
          </a:p>
          <a:p>
            <a:pPr marL="658368" lvl="1" indent="-246888" eaLnBrk="1" fontAlgn="auto" hangingPunct="1">
              <a:spcAft>
                <a:spcPts val="0"/>
              </a:spcAft>
              <a:buFont typeface="Georgia"/>
              <a:buChar char="▫"/>
              <a:defRPr/>
            </a:pPr>
            <a:endParaRPr lang="el-GR" altLang="el-GR" sz="2400" dirty="0"/>
          </a:p>
        </p:txBody>
      </p:sp>
      <p:sp>
        <p:nvSpPr>
          <p:cNvPr id="2" name="Θέση αριθμού διαφάνειας 1">
            <a:extLst>
              <a:ext uri="{FF2B5EF4-FFF2-40B4-BE49-F238E27FC236}">
                <a16:creationId xmlns:a16="http://schemas.microsoft.com/office/drawing/2014/main" id="{617C4430-3F03-41C7-9754-D9BD30E43B7F}"/>
              </a:ext>
            </a:extLst>
          </p:cNvPr>
          <p:cNvSpPr>
            <a:spLocks noGrp="1"/>
          </p:cNvSpPr>
          <p:nvPr>
            <p:ph type="sldNum" sz="quarter" idx="12"/>
          </p:nvPr>
        </p:nvSpPr>
        <p:spPr/>
        <p:txBody>
          <a:bodyPr/>
          <a:lstStyle/>
          <a:p>
            <a:pPr>
              <a:defRPr/>
            </a:pPr>
            <a:fld id="{B8215439-3EC3-433A-8F07-72D567A788AB}" type="slidenum">
              <a:rPr lang="el-GR" altLang="el-GR" smtClean="0"/>
              <a:pPr>
                <a:defRPr/>
              </a:pPr>
              <a:t>11</a:t>
            </a:fld>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Τίτλος 1">
            <a:extLst>
              <a:ext uri="{FF2B5EF4-FFF2-40B4-BE49-F238E27FC236}">
                <a16:creationId xmlns:a16="http://schemas.microsoft.com/office/drawing/2014/main" id="{837CA3DA-631D-49BA-951F-8E656082FAED}"/>
              </a:ext>
            </a:extLst>
          </p:cNvPr>
          <p:cNvSpPr>
            <a:spLocks noGrp="1"/>
          </p:cNvSpPr>
          <p:nvPr>
            <p:ph type="title"/>
          </p:nvPr>
        </p:nvSpPr>
        <p:spPr>
          <a:xfrm>
            <a:off x="644278" y="679573"/>
            <a:ext cx="7034338" cy="1066800"/>
          </a:xfrm>
        </p:spPr>
        <p:txBody>
          <a:bodyPr/>
          <a:lstStyle/>
          <a:p>
            <a:pPr eaLnBrk="1" hangingPunct="1"/>
            <a:r>
              <a:rPr lang="el-GR" altLang="el-GR" sz="2800" dirty="0"/>
              <a:t>Ειδικά χαρακτηριστικά της διοίκησης της οικογενειακής επιχείρησης</a:t>
            </a:r>
          </a:p>
        </p:txBody>
      </p:sp>
      <p:sp>
        <p:nvSpPr>
          <p:cNvPr id="15363" name="Θέση περιεχομένου 2">
            <a:extLst>
              <a:ext uri="{FF2B5EF4-FFF2-40B4-BE49-F238E27FC236}">
                <a16:creationId xmlns:a16="http://schemas.microsoft.com/office/drawing/2014/main" id="{339F33D6-0EC2-4157-A373-75D3506AD1EC}"/>
              </a:ext>
            </a:extLst>
          </p:cNvPr>
          <p:cNvSpPr>
            <a:spLocks noGrp="1"/>
          </p:cNvSpPr>
          <p:nvPr>
            <p:ph idx="1"/>
          </p:nvPr>
        </p:nvSpPr>
        <p:spPr>
          <a:xfrm>
            <a:off x="539552" y="2348880"/>
            <a:ext cx="8002786" cy="4224958"/>
          </a:xfrm>
        </p:spPr>
        <p:txBody>
          <a:bodyPr>
            <a:normAutofit/>
          </a:bodyPr>
          <a:lstStyle/>
          <a:p>
            <a:pPr eaLnBrk="1" hangingPunct="1"/>
            <a:r>
              <a:rPr lang="el-GR" altLang="el-GR" sz="2000" dirty="0">
                <a:solidFill>
                  <a:schemeClr val="accent1"/>
                </a:solidFill>
              </a:rPr>
              <a:t>Ανάγκη για καλό μάνατζμεντ</a:t>
            </a:r>
          </a:p>
          <a:p>
            <a:pPr lvl="1" eaLnBrk="1" hangingPunct="1"/>
            <a:r>
              <a:rPr lang="el-GR" altLang="el-GR" sz="1800" dirty="0"/>
              <a:t>Παρακίνηση για καινοτόμες στρατηγικές σκέψεις</a:t>
            </a:r>
          </a:p>
          <a:p>
            <a:pPr lvl="1" eaLnBrk="1" hangingPunct="1"/>
            <a:r>
              <a:rPr lang="el-GR" altLang="el-GR" sz="1800" dirty="0"/>
              <a:t>Προσέλκυση και διατήρηση  ικανών διευθυντών που δεν ανήκουν στην οικογένεια</a:t>
            </a:r>
          </a:p>
          <a:p>
            <a:pPr lvl="1" eaLnBrk="1" hangingPunct="1"/>
            <a:r>
              <a:rPr lang="el-GR" altLang="el-GR" sz="1800" dirty="0"/>
              <a:t>Δημιουργία ευέλικτης επιχείρησης που ευνοεί τη δημιουργικότητα και την καινοτομία</a:t>
            </a:r>
          </a:p>
          <a:p>
            <a:pPr lvl="1" eaLnBrk="1" hangingPunct="1"/>
            <a:r>
              <a:rPr lang="el-GR" altLang="el-GR" sz="1800" dirty="0"/>
              <a:t>Δημιουργία και διατήρηση κεφαλαίου</a:t>
            </a:r>
          </a:p>
          <a:p>
            <a:pPr lvl="1" eaLnBrk="1" hangingPunct="1"/>
            <a:r>
              <a:rPr lang="el-GR" altLang="el-GR" sz="1800" dirty="0"/>
              <a:t>Προετοιμασία διαδοχής</a:t>
            </a:r>
          </a:p>
          <a:p>
            <a:pPr lvl="1" eaLnBrk="1" hangingPunct="1"/>
            <a:r>
              <a:rPr lang="el-GR" altLang="el-GR" sz="1800" dirty="0"/>
              <a:t>Αξιοποίηση των πλεονεκτημάτων της οικογενειακής ιδιοκτησίας</a:t>
            </a:r>
          </a:p>
        </p:txBody>
      </p:sp>
      <p:sp>
        <p:nvSpPr>
          <p:cNvPr id="2" name="Θέση αριθμού διαφάνειας 1">
            <a:extLst>
              <a:ext uri="{FF2B5EF4-FFF2-40B4-BE49-F238E27FC236}">
                <a16:creationId xmlns:a16="http://schemas.microsoft.com/office/drawing/2014/main" id="{622575A2-910C-4D39-AA60-71CF8AA6DADD}"/>
              </a:ext>
            </a:extLst>
          </p:cNvPr>
          <p:cNvSpPr>
            <a:spLocks noGrp="1"/>
          </p:cNvSpPr>
          <p:nvPr>
            <p:ph type="sldNum" sz="quarter" idx="12"/>
          </p:nvPr>
        </p:nvSpPr>
        <p:spPr/>
        <p:txBody>
          <a:bodyPr/>
          <a:lstStyle/>
          <a:p>
            <a:pPr>
              <a:defRPr/>
            </a:pPr>
            <a:fld id="{B8215439-3EC3-433A-8F07-72D567A788AB}" type="slidenum">
              <a:rPr lang="el-GR" altLang="el-GR" smtClean="0"/>
              <a:pPr>
                <a:defRPr/>
              </a:pPr>
              <a:t>12</a:t>
            </a:fld>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a:extLst>
              <a:ext uri="{FF2B5EF4-FFF2-40B4-BE49-F238E27FC236}">
                <a16:creationId xmlns:a16="http://schemas.microsoft.com/office/drawing/2014/main" id="{CA2F08A3-4CA6-4D4E-9D38-67DCC1C62646}"/>
              </a:ext>
            </a:extLst>
          </p:cNvPr>
          <p:cNvSpPr>
            <a:spLocks noGrp="1"/>
          </p:cNvSpPr>
          <p:nvPr>
            <p:ph type="title"/>
          </p:nvPr>
        </p:nvSpPr>
        <p:spPr>
          <a:xfrm>
            <a:off x="674076" y="679573"/>
            <a:ext cx="7004540" cy="1066800"/>
          </a:xfrm>
        </p:spPr>
        <p:txBody>
          <a:bodyPr/>
          <a:lstStyle/>
          <a:p>
            <a:pPr eaLnBrk="1" hangingPunct="1"/>
            <a:r>
              <a:rPr lang="el-GR" altLang="el-GR" sz="2800" dirty="0"/>
              <a:t>Ειδικά χαρακτηριστικά της διοίκησης της οικογενειακής επιχείρησης</a:t>
            </a:r>
          </a:p>
        </p:txBody>
      </p:sp>
      <p:sp>
        <p:nvSpPr>
          <p:cNvPr id="3" name="Θέση περιεχομένου 2">
            <a:extLst>
              <a:ext uri="{FF2B5EF4-FFF2-40B4-BE49-F238E27FC236}">
                <a16:creationId xmlns:a16="http://schemas.microsoft.com/office/drawing/2014/main" id="{DEE0BDEE-C657-4C2C-B909-8DE452BD3CCB}"/>
              </a:ext>
            </a:extLst>
          </p:cNvPr>
          <p:cNvSpPr>
            <a:spLocks noGrp="1"/>
          </p:cNvSpPr>
          <p:nvPr>
            <p:ph idx="1"/>
          </p:nvPr>
        </p:nvSpPr>
        <p:spPr>
          <a:xfrm>
            <a:off x="467543" y="2348880"/>
            <a:ext cx="8136905" cy="4321795"/>
          </a:xfrm>
        </p:spPr>
        <p:txBody>
          <a:bodyPr>
            <a:normAutofit/>
          </a:bodyPr>
          <a:lstStyle/>
          <a:p>
            <a:pPr marL="365760" indent="-256032" eaLnBrk="1" fontAlgn="auto" hangingPunct="1">
              <a:spcAft>
                <a:spcPts val="0"/>
              </a:spcAft>
              <a:buClr>
                <a:schemeClr val="accent3"/>
              </a:buClr>
              <a:buFont typeface="Georgia"/>
              <a:buChar char="•"/>
              <a:defRPr/>
            </a:pPr>
            <a:r>
              <a:rPr lang="el-GR" sz="2000" dirty="0">
                <a:solidFill>
                  <a:schemeClr val="accent1"/>
                </a:solidFill>
              </a:rPr>
              <a:t>Εργαζόμενοι που δεν ανήκουν στην οικογένεια</a:t>
            </a:r>
          </a:p>
          <a:p>
            <a:pPr marL="658368" lvl="1" indent="-246888" eaLnBrk="1" fontAlgn="auto" hangingPunct="1">
              <a:spcAft>
                <a:spcPts val="0"/>
              </a:spcAft>
              <a:buFont typeface="Georgia"/>
              <a:buChar char="▫"/>
              <a:defRPr/>
            </a:pPr>
            <a:r>
              <a:rPr lang="el-GR" sz="2000" dirty="0"/>
              <a:t>Σπάνια οι ιδιοκτήτες θα αποφασίσουν την προαγωγή ενός «τρίτου» και όχι του ικανού παιδιού τους</a:t>
            </a:r>
          </a:p>
          <a:p>
            <a:pPr marL="658368" lvl="1" indent="-246888" eaLnBrk="1" fontAlgn="auto" hangingPunct="1">
              <a:spcAft>
                <a:spcPts val="0"/>
              </a:spcAft>
              <a:buFont typeface="Georgia"/>
              <a:buChar char="▫"/>
              <a:defRPr/>
            </a:pPr>
            <a:r>
              <a:rPr lang="el-GR" sz="2000" dirty="0"/>
              <a:t>Αυτό μπορεί να δημιουργήσει αίσθημα αδικίας και απογοήτευσης</a:t>
            </a:r>
          </a:p>
          <a:p>
            <a:pPr marL="658368" lvl="1" indent="-246888" eaLnBrk="1" fontAlgn="auto" hangingPunct="1">
              <a:spcAft>
                <a:spcPts val="0"/>
              </a:spcAft>
              <a:buFont typeface="Georgia"/>
              <a:buChar char="▫"/>
              <a:defRPr/>
            </a:pPr>
            <a:r>
              <a:rPr lang="el-GR" sz="2000" dirty="0"/>
              <a:t>Καμιά φορά οι εργαζόμενοι που δεν ανήκουν στην οικογένεια βρίσκονται ως ενδιάμεσοι σε οικογενειακές διαμάχες</a:t>
            </a:r>
          </a:p>
          <a:p>
            <a:pPr marL="658368" lvl="1" indent="-246888" eaLnBrk="1" fontAlgn="auto" hangingPunct="1">
              <a:spcAft>
                <a:spcPts val="0"/>
              </a:spcAft>
              <a:buFont typeface="Georgia"/>
              <a:buChar char="▫"/>
              <a:defRPr/>
            </a:pPr>
            <a:r>
              <a:rPr lang="el-GR" sz="2000" dirty="0"/>
              <a:t>Η έκταση των περιορισμών για αυτούς τους εργαζόμενους εξαρτάται από τον αριθμό των ενεργών μελών της οικογένειας και από τον αριθμό των επαγγελματικών ευκαιριών</a:t>
            </a:r>
          </a:p>
        </p:txBody>
      </p:sp>
      <p:sp>
        <p:nvSpPr>
          <p:cNvPr id="2" name="Θέση αριθμού διαφάνειας 1">
            <a:extLst>
              <a:ext uri="{FF2B5EF4-FFF2-40B4-BE49-F238E27FC236}">
                <a16:creationId xmlns:a16="http://schemas.microsoft.com/office/drawing/2014/main" id="{D22811E8-7AFF-4DAC-9CAE-95F9B69370D1}"/>
              </a:ext>
            </a:extLst>
          </p:cNvPr>
          <p:cNvSpPr>
            <a:spLocks noGrp="1"/>
          </p:cNvSpPr>
          <p:nvPr>
            <p:ph type="sldNum" sz="quarter" idx="12"/>
          </p:nvPr>
        </p:nvSpPr>
        <p:spPr/>
        <p:txBody>
          <a:bodyPr/>
          <a:lstStyle/>
          <a:p>
            <a:pPr>
              <a:defRPr/>
            </a:pPr>
            <a:fld id="{B8215439-3EC3-433A-8F07-72D567A788AB}" type="slidenum">
              <a:rPr lang="el-GR" altLang="el-GR" smtClean="0"/>
              <a:pPr>
                <a:defRPr/>
              </a:pPr>
              <a:t>13</a:t>
            </a:fld>
            <a:endParaRPr lang="el-GR" alt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BD412C-12E6-423D-834B-4832647D3A91}"/>
              </a:ext>
            </a:extLst>
          </p:cNvPr>
          <p:cNvSpPr>
            <a:spLocks noGrp="1"/>
          </p:cNvSpPr>
          <p:nvPr>
            <p:ph type="title"/>
          </p:nvPr>
        </p:nvSpPr>
        <p:spPr>
          <a:xfrm>
            <a:off x="674076" y="838200"/>
            <a:ext cx="7004540" cy="798763"/>
          </a:xfrm>
        </p:spPr>
        <p:txBody>
          <a:bodyPr/>
          <a:lstStyle/>
          <a:p>
            <a:r>
              <a:rPr lang="el-GR" sz="2800" dirty="0"/>
              <a:t>Ειδικά χαρακτηριστικά της διοίκησης της οικογενειακής επιχείρησης</a:t>
            </a:r>
            <a:endParaRPr lang="en-US" sz="2800" dirty="0"/>
          </a:p>
        </p:txBody>
      </p:sp>
      <p:sp>
        <p:nvSpPr>
          <p:cNvPr id="3" name="Θέση περιεχομένου 2">
            <a:extLst>
              <a:ext uri="{FF2B5EF4-FFF2-40B4-BE49-F238E27FC236}">
                <a16:creationId xmlns:a16="http://schemas.microsoft.com/office/drawing/2014/main" id="{A9A3D07D-0CA6-4DF1-BF84-489640ADA981}"/>
              </a:ext>
            </a:extLst>
          </p:cNvPr>
          <p:cNvSpPr>
            <a:spLocks noGrp="1"/>
          </p:cNvSpPr>
          <p:nvPr>
            <p:ph idx="1"/>
          </p:nvPr>
        </p:nvSpPr>
        <p:spPr>
          <a:xfrm>
            <a:off x="689524" y="2348880"/>
            <a:ext cx="7780400" cy="3670920"/>
          </a:xfrm>
        </p:spPr>
        <p:txBody>
          <a:bodyPr>
            <a:normAutofit/>
          </a:bodyPr>
          <a:lstStyle/>
          <a:p>
            <a:r>
              <a:rPr lang="el-GR" sz="2000" dirty="0">
                <a:solidFill>
                  <a:schemeClr val="accent1"/>
                </a:solidFill>
              </a:rPr>
              <a:t>Η πρόσληψη ατόμου εκτός της οικογένειας ως στελέχους από τον ηγέτη</a:t>
            </a:r>
          </a:p>
          <a:p>
            <a:pPr lvl="1"/>
            <a:r>
              <a:rPr lang="el-GR" sz="2000" dirty="0"/>
              <a:t>Για να γεφυρώσει το χάσμα μεταξύ των γενεών</a:t>
            </a:r>
          </a:p>
          <a:p>
            <a:pPr lvl="1"/>
            <a:r>
              <a:rPr lang="el-GR" sz="2000" dirty="0"/>
              <a:t>Για να χαράξει μια νέα πορεία για την επιχείρηση</a:t>
            </a:r>
          </a:p>
          <a:p>
            <a:pPr lvl="1"/>
            <a:r>
              <a:rPr lang="el-GR" sz="2000" dirty="0"/>
              <a:t>Για να αντιμετωπίσει μια αλλαγή</a:t>
            </a:r>
          </a:p>
          <a:p>
            <a:pPr lvl="1"/>
            <a:r>
              <a:rPr lang="el-GR" sz="2000" dirty="0"/>
              <a:t>Για να προσθέσει νέες δεξιότητες και τεχνογνωσία</a:t>
            </a:r>
            <a:endParaRPr lang="en-US" sz="2000" dirty="0"/>
          </a:p>
        </p:txBody>
      </p:sp>
      <p:sp>
        <p:nvSpPr>
          <p:cNvPr id="4" name="Θέση αριθμού διαφάνειας 3">
            <a:extLst>
              <a:ext uri="{FF2B5EF4-FFF2-40B4-BE49-F238E27FC236}">
                <a16:creationId xmlns:a16="http://schemas.microsoft.com/office/drawing/2014/main" id="{C1D13B44-F28E-42DC-8799-67B9BA56ECFE}"/>
              </a:ext>
            </a:extLst>
          </p:cNvPr>
          <p:cNvSpPr>
            <a:spLocks noGrp="1"/>
          </p:cNvSpPr>
          <p:nvPr>
            <p:ph type="sldNum" sz="quarter" idx="12"/>
          </p:nvPr>
        </p:nvSpPr>
        <p:spPr/>
        <p:txBody>
          <a:bodyPr/>
          <a:lstStyle/>
          <a:p>
            <a:pPr>
              <a:defRPr/>
            </a:pPr>
            <a:fld id="{B8215439-3EC3-433A-8F07-72D567A788AB}" type="slidenum">
              <a:rPr lang="el-GR" altLang="el-GR" smtClean="0"/>
              <a:pPr>
                <a:defRPr/>
              </a:pPr>
              <a:t>14</a:t>
            </a:fld>
            <a:endParaRPr lang="el-GR" altLang="el-GR"/>
          </a:p>
        </p:txBody>
      </p:sp>
    </p:spTree>
    <p:extLst>
      <p:ext uri="{BB962C8B-B14F-4D97-AF65-F5344CB8AC3E}">
        <p14:creationId xmlns:p14="http://schemas.microsoft.com/office/powerpoint/2010/main" val="4266430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a:extLst>
              <a:ext uri="{FF2B5EF4-FFF2-40B4-BE49-F238E27FC236}">
                <a16:creationId xmlns:a16="http://schemas.microsoft.com/office/drawing/2014/main" id="{93E335F7-86C2-4DCB-B5F8-AF428766FB05}"/>
              </a:ext>
            </a:extLst>
          </p:cNvPr>
          <p:cNvSpPr>
            <a:spLocks noGrp="1"/>
          </p:cNvSpPr>
          <p:nvPr>
            <p:ph type="title"/>
          </p:nvPr>
        </p:nvSpPr>
        <p:spPr>
          <a:xfrm>
            <a:off x="674076" y="679573"/>
            <a:ext cx="7004540" cy="1066800"/>
          </a:xfrm>
        </p:spPr>
        <p:txBody>
          <a:bodyPr/>
          <a:lstStyle/>
          <a:p>
            <a:pPr eaLnBrk="1" hangingPunct="1"/>
            <a:r>
              <a:rPr lang="el-GR" altLang="el-GR" sz="2800" dirty="0"/>
              <a:t>Ειδικά χαρακτηριστικά της διοίκησης της οικογενειακής επιχείρησης</a:t>
            </a:r>
          </a:p>
        </p:txBody>
      </p:sp>
      <p:sp>
        <p:nvSpPr>
          <p:cNvPr id="17411" name="Θέση περιεχομένου 2">
            <a:extLst>
              <a:ext uri="{FF2B5EF4-FFF2-40B4-BE49-F238E27FC236}">
                <a16:creationId xmlns:a16="http://schemas.microsoft.com/office/drawing/2014/main" id="{F3F508FE-58F7-4A89-ABF2-D91ADAB2F6AE}"/>
              </a:ext>
            </a:extLst>
          </p:cNvPr>
          <p:cNvSpPr>
            <a:spLocks noGrp="1"/>
          </p:cNvSpPr>
          <p:nvPr>
            <p:ph idx="1"/>
          </p:nvPr>
        </p:nvSpPr>
        <p:spPr>
          <a:xfrm>
            <a:off x="539553" y="2348879"/>
            <a:ext cx="8064896" cy="4393233"/>
          </a:xfrm>
        </p:spPr>
        <p:txBody>
          <a:bodyPr>
            <a:normAutofit/>
          </a:bodyPr>
          <a:lstStyle/>
          <a:p>
            <a:pPr eaLnBrk="1" hangingPunct="1"/>
            <a:r>
              <a:rPr lang="el-GR" altLang="el-GR" sz="2000" dirty="0">
                <a:solidFill>
                  <a:schemeClr val="accent1"/>
                </a:solidFill>
              </a:rPr>
              <a:t>Οικογενειακές συγκεντρώσεις και οικογενειακά συμβούλια</a:t>
            </a:r>
          </a:p>
          <a:p>
            <a:pPr lvl="1" eaLnBrk="1" hangingPunct="1"/>
            <a:r>
              <a:rPr lang="el-GR" altLang="el-GR" sz="2000" dirty="0"/>
              <a:t>Η οικογενειακή συγκέντρωση είναι η συνάντηση των μελών της οικογένειας συνήθως εκτός της έδρας της επιχείρησης προκειμένου να συζητηθούν θέματα της επιχείρησης</a:t>
            </a:r>
          </a:p>
          <a:p>
            <a:pPr lvl="2"/>
            <a:r>
              <a:rPr lang="el-GR" altLang="el-GR" sz="1800" dirty="0"/>
              <a:t>Δεν είναι τόσο μια εκδήλωση, όσο η </a:t>
            </a:r>
            <a:r>
              <a:rPr lang="el-GR" altLang="el-GR" sz="1800" b="1" dirty="0"/>
              <a:t>αφετηρία μιας διαδικασίας </a:t>
            </a:r>
            <a:r>
              <a:rPr lang="el-GR" altLang="el-GR" sz="1800" dirty="0"/>
              <a:t>που θα φέρει τα μέλη πιο κοντά και σε συναίνεση</a:t>
            </a:r>
          </a:p>
          <a:p>
            <a:pPr lvl="1" eaLnBrk="1" hangingPunct="1"/>
            <a:r>
              <a:rPr lang="el-GR" altLang="el-GR" sz="2000" dirty="0"/>
              <a:t>Το οικογενειακό συμβούλιο είναι η οργανωμένη ομάδα μελών της οικογένειας τα οποία συγκεντρώνονται περιοδικά προκειμένου να συζητήσουν επιχειρησιακά θέματα που σχετίζονται με την επιχείρηση</a:t>
            </a:r>
          </a:p>
          <a:p>
            <a:pPr lvl="2"/>
            <a:r>
              <a:rPr lang="el-GR" altLang="el-GR" sz="1800" dirty="0"/>
              <a:t>Αποτελεί τον </a:t>
            </a:r>
            <a:r>
              <a:rPr lang="el-GR" altLang="el-GR" sz="1800" b="1" dirty="0"/>
              <a:t>οργανωτικό και στρατηγικό άξονα </a:t>
            </a:r>
            <a:r>
              <a:rPr lang="el-GR" altLang="el-GR" sz="1800" dirty="0"/>
              <a:t>της οικογένειας, ωστόσο είναι μια λιγότερο επίσημη συνεδρίαση</a:t>
            </a:r>
          </a:p>
        </p:txBody>
      </p:sp>
      <p:sp>
        <p:nvSpPr>
          <p:cNvPr id="2" name="Θέση αριθμού διαφάνειας 1">
            <a:extLst>
              <a:ext uri="{FF2B5EF4-FFF2-40B4-BE49-F238E27FC236}">
                <a16:creationId xmlns:a16="http://schemas.microsoft.com/office/drawing/2014/main" id="{3E6B5569-39A6-4459-BBFE-451D789DDD9B}"/>
              </a:ext>
            </a:extLst>
          </p:cNvPr>
          <p:cNvSpPr>
            <a:spLocks noGrp="1"/>
          </p:cNvSpPr>
          <p:nvPr>
            <p:ph type="sldNum" sz="quarter" idx="12"/>
          </p:nvPr>
        </p:nvSpPr>
        <p:spPr/>
        <p:txBody>
          <a:bodyPr/>
          <a:lstStyle/>
          <a:p>
            <a:pPr>
              <a:defRPr/>
            </a:pPr>
            <a:fld id="{B8215439-3EC3-433A-8F07-72D567A788AB}" type="slidenum">
              <a:rPr lang="el-GR" altLang="el-GR" smtClean="0"/>
              <a:pPr>
                <a:defRPr/>
              </a:pPr>
              <a:t>15</a:t>
            </a:fld>
            <a:endParaRPr lang="el-GR" alt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a:extLst>
              <a:ext uri="{FF2B5EF4-FFF2-40B4-BE49-F238E27FC236}">
                <a16:creationId xmlns:a16="http://schemas.microsoft.com/office/drawing/2014/main" id="{70097522-421F-40F1-86D8-F716F1924B7F}"/>
              </a:ext>
            </a:extLst>
          </p:cNvPr>
          <p:cNvSpPr>
            <a:spLocks noGrp="1"/>
          </p:cNvSpPr>
          <p:nvPr>
            <p:ph type="title"/>
          </p:nvPr>
        </p:nvSpPr>
        <p:spPr>
          <a:xfrm>
            <a:off x="674076" y="567427"/>
            <a:ext cx="7004540" cy="1066800"/>
          </a:xfrm>
        </p:spPr>
        <p:txBody>
          <a:bodyPr/>
          <a:lstStyle/>
          <a:p>
            <a:r>
              <a:rPr lang="el-GR" altLang="el-GR" sz="2800" dirty="0"/>
              <a:t>Προκλήσεις της οικογενειακής επιχείρησης στην Ελλάδα</a:t>
            </a:r>
          </a:p>
        </p:txBody>
      </p:sp>
      <p:sp>
        <p:nvSpPr>
          <p:cNvPr id="18435" name="Θέση περιεχομένου 2">
            <a:extLst>
              <a:ext uri="{FF2B5EF4-FFF2-40B4-BE49-F238E27FC236}">
                <a16:creationId xmlns:a16="http://schemas.microsoft.com/office/drawing/2014/main" id="{5C5D7D77-C6D6-470F-9D8C-7DB93185BF7B}"/>
              </a:ext>
            </a:extLst>
          </p:cNvPr>
          <p:cNvSpPr>
            <a:spLocks noGrp="1"/>
          </p:cNvSpPr>
          <p:nvPr>
            <p:ph idx="1"/>
          </p:nvPr>
        </p:nvSpPr>
        <p:spPr>
          <a:xfrm>
            <a:off x="570809" y="2348880"/>
            <a:ext cx="8002381" cy="4213390"/>
          </a:xfrm>
        </p:spPr>
        <p:txBody>
          <a:bodyPr>
            <a:normAutofit fontScale="92500" lnSpcReduction="10000"/>
          </a:bodyPr>
          <a:lstStyle/>
          <a:p>
            <a:pPr marL="450850">
              <a:lnSpc>
                <a:spcPct val="150000"/>
              </a:lnSpc>
              <a:spcBef>
                <a:spcPts val="1200"/>
              </a:spcBef>
              <a:spcAft>
                <a:spcPts val="1200"/>
              </a:spcAft>
            </a:pPr>
            <a:r>
              <a:rPr lang="el-GR" altLang="el-GR" sz="2000" dirty="0"/>
              <a:t>Η μείωση του τζίρου και της κερδοφορίας</a:t>
            </a:r>
          </a:p>
          <a:p>
            <a:pPr marL="450850">
              <a:lnSpc>
                <a:spcPct val="150000"/>
              </a:lnSpc>
              <a:spcBef>
                <a:spcPts val="1200"/>
              </a:spcBef>
              <a:spcAft>
                <a:spcPts val="1200"/>
              </a:spcAft>
            </a:pPr>
            <a:r>
              <a:rPr lang="el-GR" altLang="el-GR" sz="2000" dirty="0"/>
              <a:t>Οι αλλαγές στο κανονιστικό πλαίσιο των οικογενειακών επιχειρήσεων</a:t>
            </a:r>
          </a:p>
          <a:p>
            <a:pPr marL="450850">
              <a:lnSpc>
                <a:spcPct val="150000"/>
              </a:lnSpc>
              <a:spcBef>
                <a:spcPts val="1200"/>
              </a:spcBef>
              <a:spcAft>
                <a:spcPts val="1200"/>
              </a:spcAft>
            </a:pPr>
            <a:r>
              <a:rPr lang="el-GR" altLang="el-GR" sz="2000" dirty="0"/>
              <a:t>Ο πόλεμος για την εύρεση ταλέντων</a:t>
            </a:r>
          </a:p>
          <a:p>
            <a:pPr marL="450850">
              <a:lnSpc>
                <a:spcPct val="150000"/>
              </a:lnSpc>
              <a:spcBef>
                <a:spcPts val="1200"/>
              </a:spcBef>
              <a:spcAft>
                <a:spcPts val="1200"/>
              </a:spcAft>
            </a:pPr>
            <a:r>
              <a:rPr lang="el-GR" altLang="el-GR" sz="2000" dirty="0"/>
              <a:t>Η νομική και πολιτική αβεβαιότητα</a:t>
            </a:r>
          </a:p>
          <a:p>
            <a:pPr marL="450850">
              <a:lnSpc>
                <a:spcPct val="150000"/>
              </a:lnSpc>
              <a:spcBef>
                <a:spcPts val="1200"/>
              </a:spcBef>
              <a:spcAft>
                <a:spcPts val="1200"/>
              </a:spcAft>
            </a:pPr>
            <a:r>
              <a:rPr lang="el-GR" altLang="el-GR" sz="2000" dirty="0"/>
              <a:t>Η αύξηση των φορολογικών συντελεστών</a:t>
            </a:r>
            <a:br>
              <a:rPr lang="el-GR" altLang="el-GR" sz="2000" dirty="0"/>
            </a:br>
            <a:endParaRPr lang="el-GR" altLang="el-GR" sz="2000" dirty="0"/>
          </a:p>
        </p:txBody>
      </p:sp>
      <p:sp>
        <p:nvSpPr>
          <p:cNvPr id="2" name="Θέση αριθμού διαφάνειας 1">
            <a:extLst>
              <a:ext uri="{FF2B5EF4-FFF2-40B4-BE49-F238E27FC236}">
                <a16:creationId xmlns:a16="http://schemas.microsoft.com/office/drawing/2014/main" id="{EE5441DE-5281-4D5D-878E-8A229EBE5D0D}"/>
              </a:ext>
            </a:extLst>
          </p:cNvPr>
          <p:cNvSpPr>
            <a:spLocks noGrp="1"/>
          </p:cNvSpPr>
          <p:nvPr>
            <p:ph type="sldNum" sz="quarter" idx="12"/>
          </p:nvPr>
        </p:nvSpPr>
        <p:spPr/>
        <p:txBody>
          <a:bodyPr/>
          <a:lstStyle/>
          <a:p>
            <a:pPr>
              <a:defRPr/>
            </a:pPr>
            <a:fld id="{B8215439-3EC3-433A-8F07-72D567A788AB}" type="slidenum">
              <a:rPr lang="el-GR" altLang="el-GR" smtClean="0"/>
              <a:pPr>
                <a:defRPr/>
              </a:pPr>
              <a:t>16</a:t>
            </a:fld>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a:extLst>
              <a:ext uri="{FF2B5EF4-FFF2-40B4-BE49-F238E27FC236}">
                <a16:creationId xmlns:a16="http://schemas.microsoft.com/office/drawing/2014/main" id="{20D4D85C-0147-4B28-87E5-FD154B8ED780}"/>
              </a:ext>
            </a:extLst>
          </p:cNvPr>
          <p:cNvSpPr>
            <a:spLocks noGrp="1"/>
          </p:cNvSpPr>
          <p:nvPr>
            <p:ph type="title"/>
          </p:nvPr>
        </p:nvSpPr>
        <p:spPr>
          <a:xfrm>
            <a:off x="674076" y="695597"/>
            <a:ext cx="7004540" cy="1066800"/>
          </a:xfrm>
        </p:spPr>
        <p:txBody>
          <a:bodyPr/>
          <a:lstStyle/>
          <a:p>
            <a:r>
              <a:rPr lang="el-GR" altLang="el-GR" sz="2800" dirty="0"/>
              <a:t>Προβλήματα οικογενειακής επιχείρησης στην Ελλάδα</a:t>
            </a:r>
          </a:p>
        </p:txBody>
      </p:sp>
      <p:sp>
        <p:nvSpPr>
          <p:cNvPr id="19459" name="Θέση περιεχομένου 2">
            <a:extLst>
              <a:ext uri="{FF2B5EF4-FFF2-40B4-BE49-F238E27FC236}">
                <a16:creationId xmlns:a16="http://schemas.microsoft.com/office/drawing/2014/main" id="{C073C6D7-1E3B-4345-905E-1E0250068BAA}"/>
              </a:ext>
            </a:extLst>
          </p:cNvPr>
          <p:cNvSpPr>
            <a:spLocks noGrp="1"/>
          </p:cNvSpPr>
          <p:nvPr>
            <p:ph idx="1"/>
          </p:nvPr>
        </p:nvSpPr>
        <p:spPr>
          <a:xfrm>
            <a:off x="674076" y="2373313"/>
            <a:ext cx="7795848" cy="4188957"/>
          </a:xfrm>
        </p:spPr>
        <p:txBody>
          <a:bodyPr/>
          <a:lstStyle/>
          <a:p>
            <a:pPr>
              <a:spcBef>
                <a:spcPts val="1200"/>
              </a:spcBef>
              <a:spcAft>
                <a:spcPts val="1200"/>
              </a:spcAft>
            </a:pPr>
            <a:r>
              <a:rPr lang="el-GR" altLang="el-GR" sz="2000" dirty="0"/>
              <a:t>Η έμφαση στον βραχυπρόθεσμο προγραμματισμό  </a:t>
            </a:r>
          </a:p>
          <a:p>
            <a:pPr>
              <a:spcBef>
                <a:spcPts val="1200"/>
              </a:spcBef>
              <a:spcAft>
                <a:spcPts val="1200"/>
              </a:spcAft>
            </a:pPr>
            <a:r>
              <a:rPr lang="el-GR" altLang="el-GR" sz="2000" dirty="0"/>
              <a:t>Η αντίσταση στις αλλαγές </a:t>
            </a:r>
          </a:p>
          <a:p>
            <a:pPr>
              <a:spcBef>
                <a:spcPts val="1200"/>
              </a:spcBef>
              <a:spcAft>
                <a:spcPts val="1200"/>
              </a:spcAft>
            </a:pPr>
            <a:r>
              <a:rPr lang="el-GR" altLang="el-GR" sz="2000" dirty="0"/>
              <a:t>Η συγκεντρωτική εξουσία-διοίκηση</a:t>
            </a:r>
          </a:p>
          <a:p>
            <a:pPr>
              <a:spcBef>
                <a:spcPts val="1200"/>
              </a:spcBef>
              <a:spcAft>
                <a:spcPts val="1200"/>
              </a:spcAft>
            </a:pPr>
            <a:r>
              <a:rPr lang="el-GR" altLang="el-GR" sz="2000" dirty="0"/>
              <a:t>Η έλλειψη εξωστρέφειας </a:t>
            </a:r>
          </a:p>
          <a:p>
            <a:pPr>
              <a:spcBef>
                <a:spcPts val="1200"/>
              </a:spcBef>
              <a:spcAft>
                <a:spcPts val="1200"/>
              </a:spcAft>
            </a:pPr>
            <a:r>
              <a:rPr lang="el-GR" altLang="el-GR" sz="2000" dirty="0"/>
              <a:t> Η αποτυχημένη διαδοχή </a:t>
            </a:r>
          </a:p>
          <a:p>
            <a:pPr>
              <a:spcBef>
                <a:spcPts val="1200"/>
              </a:spcBef>
              <a:spcAft>
                <a:spcPts val="1200"/>
              </a:spcAft>
            </a:pPr>
            <a:r>
              <a:rPr lang="el-GR" altLang="el-GR" sz="2000" dirty="0"/>
              <a:t>Ο καιροσκοπικός χαρακτήρας</a:t>
            </a:r>
            <a:endParaRPr lang="el-GR" altLang="el-GR" dirty="0"/>
          </a:p>
        </p:txBody>
      </p:sp>
      <p:sp>
        <p:nvSpPr>
          <p:cNvPr id="2" name="Θέση αριθμού διαφάνειας 1">
            <a:extLst>
              <a:ext uri="{FF2B5EF4-FFF2-40B4-BE49-F238E27FC236}">
                <a16:creationId xmlns:a16="http://schemas.microsoft.com/office/drawing/2014/main" id="{25165B41-F0DC-4E93-B2FE-8669F93909CF}"/>
              </a:ext>
            </a:extLst>
          </p:cNvPr>
          <p:cNvSpPr>
            <a:spLocks noGrp="1"/>
          </p:cNvSpPr>
          <p:nvPr>
            <p:ph type="sldNum" sz="quarter" idx="12"/>
          </p:nvPr>
        </p:nvSpPr>
        <p:spPr/>
        <p:txBody>
          <a:bodyPr/>
          <a:lstStyle/>
          <a:p>
            <a:pPr>
              <a:defRPr/>
            </a:pPr>
            <a:fld id="{B8215439-3EC3-433A-8F07-72D567A788AB}" type="slidenum">
              <a:rPr lang="el-GR" altLang="el-GR" smtClean="0"/>
              <a:pPr>
                <a:defRPr/>
              </a:pPr>
              <a:t>17</a:t>
            </a:fld>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a:extLst>
              <a:ext uri="{FF2B5EF4-FFF2-40B4-BE49-F238E27FC236}">
                <a16:creationId xmlns:a16="http://schemas.microsoft.com/office/drawing/2014/main" id="{E081F69D-9837-42FA-B560-2CB93C0489D2}"/>
              </a:ext>
            </a:extLst>
          </p:cNvPr>
          <p:cNvSpPr>
            <a:spLocks noGrp="1"/>
          </p:cNvSpPr>
          <p:nvPr>
            <p:ph type="title"/>
          </p:nvPr>
        </p:nvSpPr>
        <p:spPr>
          <a:xfrm>
            <a:off x="674076" y="679573"/>
            <a:ext cx="7255080" cy="1066800"/>
          </a:xfrm>
        </p:spPr>
        <p:txBody>
          <a:bodyPr/>
          <a:lstStyle/>
          <a:p>
            <a:r>
              <a:rPr lang="el-GR" altLang="el-GR" dirty="0"/>
              <a:t>Παράγοντες επιτυχίας για μία οικογενειακή επιχείρηση</a:t>
            </a:r>
          </a:p>
        </p:txBody>
      </p:sp>
      <p:sp>
        <p:nvSpPr>
          <p:cNvPr id="20483" name="Θέση περιεχομένου 2">
            <a:extLst>
              <a:ext uri="{FF2B5EF4-FFF2-40B4-BE49-F238E27FC236}">
                <a16:creationId xmlns:a16="http://schemas.microsoft.com/office/drawing/2014/main" id="{08CB27FA-A5DE-4A11-9424-C3AE859004D7}"/>
              </a:ext>
            </a:extLst>
          </p:cNvPr>
          <p:cNvSpPr>
            <a:spLocks noGrp="1"/>
          </p:cNvSpPr>
          <p:nvPr>
            <p:ph idx="1"/>
          </p:nvPr>
        </p:nvSpPr>
        <p:spPr>
          <a:xfrm>
            <a:off x="674075" y="2276872"/>
            <a:ext cx="7795849" cy="4581128"/>
          </a:xfrm>
        </p:spPr>
        <p:txBody>
          <a:bodyPr>
            <a:noAutofit/>
          </a:bodyPr>
          <a:lstStyle/>
          <a:p>
            <a:pPr>
              <a:spcAft>
                <a:spcPts val="600"/>
              </a:spcAft>
            </a:pPr>
            <a:r>
              <a:rPr lang="el-GR" altLang="el-GR" sz="1900" dirty="0"/>
              <a:t>Κατάλληλη διαχείριση της ρευστότητας</a:t>
            </a:r>
          </a:p>
          <a:p>
            <a:pPr>
              <a:spcAft>
                <a:spcPts val="600"/>
              </a:spcAft>
            </a:pPr>
            <a:r>
              <a:rPr lang="el-GR" altLang="el-GR" sz="1900" dirty="0"/>
              <a:t>Μακροπρόθεσμη προοπτική</a:t>
            </a:r>
          </a:p>
          <a:p>
            <a:pPr>
              <a:spcAft>
                <a:spcPts val="600"/>
              </a:spcAft>
            </a:pPr>
            <a:r>
              <a:rPr lang="el-GR" altLang="el-GR" sz="1900" dirty="0"/>
              <a:t>Πρόσληψη ικανών και έμπειρων διοικητικών στελεχών</a:t>
            </a:r>
          </a:p>
          <a:p>
            <a:pPr>
              <a:spcAft>
                <a:spcPts val="600"/>
              </a:spcAft>
            </a:pPr>
            <a:r>
              <a:rPr lang="el-GR" altLang="el-GR" sz="1900" dirty="0"/>
              <a:t>Κατάλληλος διάδοχος </a:t>
            </a:r>
          </a:p>
          <a:p>
            <a:pPr>
              <a:spcAft>
                <a:spcPts val="600"/>
              </a:spcAft>
            </a:pPr>
            <a:r>
              <a:rPr lang="el-GR" altLang="el-GR" sz="1900" dirty="0"/>
              <a:t>Αξιολόγηση νομικών και φορολογικών θεμάτων</a:t>
            </a:r>
          </a:p>
          <a:p>
            <a:pPr>
              <a:spcAft>
                <a:spcPts val="600"/>
              </a:spcAft>
            </a:pPr>
            <a:r>
              <a:rPr lang="el-GR" altLang="el-GR" sz="1900" dirty="0"/>
              <a:t>Ανάληψη σωστού κινδύνου</a:t>
            </a:r>
          </a:p>
          <a:p>
            <a:pPr>
              <a:spcAft>
                <a:spcPts val="600"/>
              </a:spcAft>
            </a:pPr>
            <a:r>
              <a:rPr lang="el-GR" altLang="el-GR" sz="1900" dirty="0"/>
              <a:t>Δημιουργία σχεδίου εκτάκτου ανάγκης</a:t>
            </a:r>
          </a:p>
          <a:p>
            <a:pPr>
              <a:spcAft>
                <a:spcPts val="600"/>
              </a:spcAft>
            </a:pPr>
            <a:r>
              <a:rPr lang="el-GR" altLang="el-GR" sz="1900" dirty="0"/>
              <a:t>Βιώσιμη επιχειρηματική προσέγγιση</a:t>
            </a:r>
          </a:p>
          <a:p>
            <a:endParaRPr lang="el-GR" altLang="el-GR" sz="1900" dirty="0"/>
          </a:p>
        </p:txBody>
      </p:sp>
      <p:sp>
        <p:nvSpPr>
          <p:cNvPr id="2" name="Θέση αριθμού διαφάνειας 1">
            <a:extLst>
              <a:ext uri="{FF2B5EF4-FFF2-40B4-BE49-F238E27FC236}">
                <a16:creationId xmlns:a16="http://schemas.microsoft.com/office/drawing/2014/main" id="{2216F9EC-F45E-438D-B3A6-FEDEF7FB49DB}"/>
              </a:ext>
            </a:extLst>
          </p:cNvPr>
          <p:cNvSpPr>
            <a:spLocks noGrp="1"/>
          </p:cNvSpPr>
          <p:nvPr>
            <p:ph type="sldNum" sz="quarter" idx="12"/>
          </p:nvPr>
        </p:nvSpPr>
        <p:spPr/>
        <p:txBody>
          <a:bodyPr/>
          <a:lstStyle/>
          <a:p>
            <a:pPr>
              <a:defRPr/>
            </a:pPr>
            <a:fld id="{B8215439-3EC3-433A-8F07-72D567A788AB}" type="slidenum">
              <a:rPr lang="el-GR" altLang="el-GR" smtClean="0"/>
              <a:pPr>
                <a:defRPr/>
              </a:pPr>
              <a:t>18</a:t>
            </a:fld>
            <a:endParaRPr lang="el-GR" alt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9E2957-4476-4A5B-9B1A-DBC5C05CC340}"/>
              </a:ext>
            </a:extLst>
          </p:cNvPr>
          <p:cNvSpPr>
            <a:spLocks noGrp="1"/>
          </p:cNvSpPr>
          <p:nvPr>
            <p:ph type="title"/>
          </p:nvPr>
        </p:nvSpPr>
        <p:spPr>
          <a:xfrm>
            <a:off x="674076" y="708484"/>
            <a:ext cx="6343672" cy="709865"/>
          </a:xfrm>
        </p:spPr>
        <p:txBody>
          <a:bodyPr/>
          <a:lstStyle/>
          <a:p>
            <a:r>
              <a:rPr lang="el-GR" dirty="0"/>
              <a:t>Μελέτη Περίπτωσης</a:t>
            </a:r>
            <a:endParaRPr lang="en-US" dirty="0"/>
          </a:p>
        </p:txBody>
      </p:sp>
      <p:sp>
        <p:nvSpPr>
          <p:cNvPr id="3" name="Θέση περιεχομένου 2">
            <a:extLst>
              <a:ext uri="{FF2B5EF4-FFF2-40B4-BE49-F238E27FC236}">
                <a16:creationId xmlns:a16="http://schemas.microsoft.com/office/drawing/2014/main" id="{0E04F362-2728-4C81-8458-0835AC8B4C71}"/>
              </a:ext>
            </a:extLst>
          </p:cNvPr>
          <p:cNvSpPr>
            <a:spLocks noGrp="1"/>
          </p:cNvSpPr>
          <p:nvPr>
            <p:ph idx="1"/>
          </p:nvPr>
        </p:nvSpPr>
        <p:spPr>
          <a:xfrm>
            <a:off x="467544" y="2276872"/>
            <a:ext cx="8002380" cy="4392488"/>
          </a:xfrm>
        </p:spPr>
        <p:txBody>
          <a:bodyPr>
            <a:normAutofit lnSpcReduction="10000"/>
          </a:bodyPr>
          <a:lstStyle/>
          <a:p>
            <a:pPr marL="0" indent="0" algn="just">
              <a:buNone/>
            </a:pPr>
            <a:r>
              <a:rPr lang="el-GR" dirty="0"/>
              <a:t>Μελέτη Περίπτωσης 2 (βιβλίο </a:t>
            </a:r>
            <a:r>
              <a:rPr lang="en-US" dirty="0"/>
              <a:t>Longenecker</a:t>
            </a:r>
            <a:r>
              <a:rPr lang="el-GR" dirty="0"/>
              <a:t> </a:t>
            </a:r>
            <a:r>
              <a:rPr lang="el-GR" dirty="0" err="1"/>
              <a:t>κ.ά</a:t>
            </a:r>
            <a:r>
              <a:rPr lang="en-US" dirty="0"/>
              <a:t>, </a:t>
            </a:r>
            <a:r>
              <a:rPr lang="el-GR" dirty="0"/>
              <a:t>σ. 172)</a:t>
            </a:r>
          </a:p>
          <a:p>
            <a:pPr marL="0" indent="0" algn="just">
              <a:buNone/>
            </a:pPr>
            <a:r>
              <a:rPr lang="el-GR" dirty="0"/>
              <a:t>Έπειτα από πέντε προσπάθειες ο </a:t>
            </a:r>
            <a:r>
              <a:rPr lang="en-US" dirty="0"/>
              <a:t>Morris </a:t>
            </a:r>
            <a:r>
              <a:rPr lang="el-GR" dirty="0"/>
              <a:t>και η </a:t>
            </a:r>
            <a:r>
              <a:rPr lang="en-US" dirty="0" err="1"/>
              <a:t>Elen</a:t>
            </a:r>
            <a:r>
              <a:rPr lang="en-US" dirty="0"/>
              <a:t> </a:t>
            </a:r>
            <a:r>
              <a:rPr lang="el-GR" dirty="0"/>
              <a:t>επιτέλους κατάφεραν να ιδρύσουν μια επιτυχημένη εταιρεία. Είχαν δοκιμάσει να δημιουργήσουν επιχειρήσεις σε διάφορους κλάδους, αλλά κανένας δεν είχαν βρει τον τρόπο πώς να βγάλουν χρήματα και είχαν πέντε παιδιά να αναθρέψουν. Ξεκίνησαν μια εταιρεία εκτυπώσεων που ειδικεύεται στον σχεδιασμό και την παραγωγή διαφημιστικών φυλλαδίων και να κατάφεραν να την κάνουν τον μεγαλύτερο παραγωγό της περιοχής τους.</a:t>
            </a:r>
          </a:p>
          <a:p>
            <a:pPr marL="0" indent="0" algn="just">
              <a:buNone/>
            </a:pPr>
            <a:r>
              <a:rPr lang="el-GR" dirty="0"/>
              <a:t>Χρειάστηκε όμως να αφιερώσουν πολύ χρόνο στη δουλειά τους. Τα παιδιά τους κάποιες φορές προσλαμβάνονταν στην επιχείρηση και κάποιες απολύονταν.  Τρία από τα παιδιά τους είχαν απομακρυνθεί εντελώς από την εταιρεία. Δύο επέστρεψαν στην οικογενειακή επιχείρηση αφού δούλεψαν σε άλλες και έμαθαν ότι οι γονείς τους δε διέφεραν και τόσο από τους άλλους ιδιοκτήτες επιχειρήσεων. </a:t>
            </a:r>
            <a:endParaRPr lang="en-US" dirty="0"/>
          </a:p>
        </p:txBody>
      </p:sp>
      <p:sp>
        <p:nvSpPr>
          <p:cNvPr id="4" name="Θέση αριθμού διαφάνειας 3">
            <a:extLst>
              <a:ext uri="{FF2B5EF4-FFF2-40B4-BE49-F238E27FC236}">
                <a16:creationId xmlns:a16="http://schemas.microsoft.com/office/drawing/2014/main" id="{AD48E4C9-ADC7-4481-B5A6-814E2FAF3A5A}"/>
              </a:ext>
            </a:extLst>
          </p:cNvPr>
          <p:cNvSpPr>
            <a:spLocks noGrp="1"/>
          </p:cNvSpPr>
          <p:nvPr>
            <p:ph type="sldNum" sz="quarter" idx="12"/>
          </p:nvPr>
        </p:nvSpPr>
        <p:spPr/>
        <p:txBody>
          <a:bodyPr/>
          <a:lstStyle/>
          <a:p>
            <a:pPr>
              <a:defRPr/>
            </a:pPr>
            <a:fld id="{B8215439-3EC3-433A-8F07-72D567A788AB}" type="slidenum">
              <a:rPr lang="el-GR" altLang="el-GR" smtClean="0"/>
              <a:pPr>
                <a:defRPr/>
              </a:pPr>
              <a:t>19</a:t>
            </a:fld>
            <a:endParaRPr lang="el-GR" altLang="el-GR"/>
          </a:p>
        </p:txBody>
      </p:sp>
    </p:spTree>
    <p:extLst>
      <p:ext uri="{BB962C8B-B14F-4D97-AF65-F5344CB8AC3E}">
        <p14:creationId xmlns:p14="http://schemas.microsoft.com/office/powerpoint/2010/main" val="1637467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1C467-A1F8-4C4B-86B0-5F3FB3456EC4}"/>
              </a:ext>
            </a:extLst>
          </p:cNvPr>
          <p:cNvSpPr>
            <a:spLocks noGrp="1"/>
          </p:cNvSpPr>
          <p:nvPr>
            <p:ph type="title"/>
          </p:nvPr>
        </p:nvSpPr>
        <p:spPr>
          <a:xfrm>
            <a:off x="683568" y="836712"/>
            <a:ext cx="6343672" cy="709865"/>
          </a:xfrm>
        </p:spPr>
        <p:txBody>
          <a:bodyPr/>
          <a:lstStyle/>
          <a:p>
            <a:r>
              <a:rPr lang="el-GR" dirty="0"/>
              <a:t>Η οικογενειακή επιχείρηση</a:t>
            </a:r>
            <a:endParaRPr lang="en-US" dirty="0"/>
          </a:p>
        </p:txBody>
      </p:sp>
      <p:sp>
        <p:nvSpPr>
          <p:cNvPr id="3" name="Θέση περιεχομένου 2">
            <a:extLst>
              <a:ext uri="{FF2B5EF4-FFF2-40B4-BE49-F238E27FC236}">
                <a16:creationId xmlns:a16="http://schemas.microsoft.com/office/drawing/2014/main" id="{392F17FB-7511-4D83-BF72-625B4D79F500}"/>
              </a:ext>
            </a:extLst>
          </p:cNvPr>
          <p:cNvSpPr>
            <a:spLocks noGrp="1"/>
          </p:cNvSpPr>
          <p:nvPr>
            <p:ph idx="1"/>
          </p:nvPr>
        </p:nvSpPr>
        <p:spPr>
          <a:xfrm>
            <a:off x="575556" y="2276872"/>
            <a:ext cx="7992888" cy="4269058"/>
          </a:xfrm>
        </p:spPr>
        <p:txBody>
          <a:bodyPr/>
          <a:lstStyle/>
          <a:p>
            <a:r>
              <a:rPr lang="el-GR" b="1" dirty="0">
                <a:solidFill>
                  <a:srgbClr val="FF0000"/>
                </a:solidFill>
              </a:rPr>
              <a:t>Οικογενειακή επιχείρηση</a:t>
            </a:r>
            <a:r>
              <a:rPr lang="el-GR" dirty="0"/>
              <a:t>: η επιχείρηση στην οποία είτε τα άτομα που ίδρυσαν είτε αυτά που αγόρασαν την επιχείρηση ή οι απόγονοί τους επηρεάζουν σημαντικά τις στρατηγικές αποφάσεις και τη διάρκεια ζωής της επιχείρησης</a:t>
            </a:r>
          </a:p>
          <a:p>
            <a:r>
              <a:rPr lang="el-GR" b="1" dirty="0">
                <a:solidFill>
                  <a:srgbClr val="FF0000"/>
                </a:solidFill>
              </a:rPr>
              <a:t>Επιχείρηση υπό τη διοίκηση του ιδιοκτήτη </a:t>
            </a:r>
            <a:r>
              <a:rPr lang="el-GR" dirty="0"/>
              <a:t>(</a:t>
            </a:r>
            <a:r>
              <a:rPr lang="en-US" dirty="0"/>
              <a:t>owner-managed business)</a:t>
            </a:r>
            <a:r>
              <a:rPr lang="el-GR" dirty="0"/>
              <a:t>: η επιχείρηση που διαχειρίζεται ο/η επιχειρηματίας που την ίδρυσε</a:t>
            </a:r>
          </a:p>
          <a:p>
            <a:r>
              <a:rPr lang="el-GR" b="1" dirty="0">
                <a:solidFill>
                  <a:srgbClr val="FF0000"/>
                </a:solidFill>
              </a:rPr>
              <a:t>Αδελφική σύμπραξη </a:t>
            </a:r>
            <a:r>
              <a:rPr lang="el-GR" dirty="0"/>
              <a:t>(</a:t>
            </a:r>
            <a:r>
              <a:rPr lang="en-US" dirty="0"/>
              <a:t>sibling partnership): </a:t>
            </a:r>
            <a:r>
              <a:rPr lang="el-GR" dirty="0"/>
              <a:t>επιχείρηση που μεταβιβάζεται στα παιδιά του ιδρυτή και τελεί πλέον υπό τη διοίκησή τους</a:t>
            </a:r>
          </a:p>
          <a:p>
            <a:r>
              <a:rPr lang="el-GR" b="1" dirty="0">
                <a:solidFill>
                  <a:srgbClr val="FF0000"/>
                </a:solidFill>
              </a:rPr>
              <a:t>Σύμπραξη επόμενης γενιάς </a:t>
            </a:r>
            <a:r>
              <a:rPr lang="el-GR" dirty="0">
                <a:solidFill>
                  <a:schemeClr val="tx1"/>
                </a:solidFill>
              </a:rPr>
              <a:t>(</a:t>
            </a:r>
            <a:r>
              <a:rPr lang="en-US" dirty="0">
                <a:solidFill>
                  <a:schemeClr val="tx1"/>
                </a:solidFill>
              </a:rPr>
              <a:t>cousin consortium)</a:t>
            </a:r>
            <a:r>
              <a:rPr lang="el-GR" dirty="0"/>
              <a:t>: επιχείρηση στην τρίτη και τις επόμενες γενιές όταν τα παιδιά των αδελφών αναλάβουν την ιδιοκτησία της επιχείρησης. </a:t>
            </a:r>
            <a:endParaRPr lang="en-US" dirty="0"/>
          </a:p>
        </p:txBody>
      </p:sp>
      <p:sp>
        <p:nvSpPr>
          <p:cNvPr id="4" name="Θέση αριθμού διαφάνειας 3">
            <a:extLst>
              <a:ext uri="{FF2B5EF4-FFF2-40B4-BE49-F238E27FC236}">
                <a16:creationId xmlns:a16="http://schemas.microsoft.com/office/drawing/2014/main" id="{A56980EC-5709-4855-9B35-E8D72ECB534F}"/>
              </a:ext>
            </a:extLst>
          </p:cNvPr>
          <p:cNvSpPr>
            <a:spLocks noGrp="1"/>
          </p:cNvSpPr>
          <p:nvPr>
            <p:ph type="sldNum" sz="quarter" idx="12"/>
          </p:nvPr>
        </p:nvSpPr>
        <p:spPr/>
        <p:txBody>
          <a:bodyPr/>
          <a:lstStyle/>
          <a:p>
            <a:pPr>
              <a:defRPr/>
            </a:pPr>
            <a:fld id="{B8215439-3EC3-433A-8F07-72D567A788AB}" type="slidenum">
              <a:rPr lang="el-GR" altLang="el-GR" smtClean="0"/>
              <a:pPr>
                <a:defRPr/>
              </a:pPr>
              <a:t>2</a:t>
            </a:fld>
            <a:endParaRPr lang="el-GR" altLang="el-GR"/>
          </a:p>
        </p:txBody>
      </p:sp>
    </p:spTree>
    <p:extLst>
      <p:ext uri="{BB962C8B-B14F-4D97-AF65-F5344CB8AC3E}">
        <p14:creationId xmlns:p14="http://schemas.microsoft.com/office/powerpoint/2010/main" val="1125286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1B9E6F-02FB-439A-9E10-0DD76664C2C9}"/>
              </a:ext>
            </a:extLst>
          </p:cNvPr>
          <p:cNvSpPr>
            <a:spLocks noGrp="1"/>
          </p:cNvSpPr>
          <p:nvPr>
            <p:ph type="title"/>
          </p:nvPr>
        </p:nvSpPr>
        <p:spPr>
          <a:xfrm>
            <a:off x="698353" y="869276"/>
            <a:ext cx="6343672" cy="709865"/>
          </a:xfrm>
        </p:spPr>
        <p:txBody>
          <a:bodyPr/>
          <a:lstStyle/>
          <a:p>
            <a:r>
              <a:rPr lang="el-GR" sz="2800" dirty="0"/>
              <a:t>Μελέτη Περίπτωσης (συνέχεια)</a:t>
            </a:r>
            <a:endParaRPr lang="en-US" sz="2800" dirty="0"/>
          </a:p>
        </p:txBody>
      </p:sp>
      <p:sp>
        <p:nvSpPr>
          <p:cNvPr id="3" name="Θέση περιεχομένου 2">
            <a:extLst>
              <a:ext uri="{FF2B5EF4-FFF2-40B4-BE49-F238E27FC236}">
                <a16:creationId xmlns:a16="http://schemas.microsoft.com/office/drawing/2014/main" id="{C4A4E9F2-8519-4E34-ACAE-8DDDF797C633}"/>
              </a:ext>
            </a:extLst>
          </p:cNvPr>
          <p:cNvSpPr>
            <a:spLocks noGrp="1"/>
          </p:cNvSpPr>
          <p:nvPr>
            <p:ph idx="1"/>
          </p:nvPr>
        </p:nvSpPr>
        <p:spPr>
          <a:xfrm>
            <a:off x="539552" y="2204864"/>
            <a:ext cx="8064896" cy="4357406"/>
          </a:xfrm>
        </p:spPr>
        <p:txBody>
          <a:bodyPr/>
          <a:lstStyle/>
          <a:p>
            <a:pPr marL="0" indent="0" algn="just">
              <a:buNone/>
            </a:pPr>
            <a:r>
              <a:rPr lang="el-GR" dirty="0"/>
              <a:t>Ο μεγαλύτερος γιός τους ήταν καλός τεχνικός, αλλά πότε δεν τα κατάφερνε με τα έργα που αναλάμβανε μόνος του. Ο μικρότερος γιός είχε ταλέντο τόσο στη διοίκηση όσο και στη διαπροσωπική επικοινωνία, το οποίο επιβεβαίωναν τόσο οι εργαζόμενοι όσο και οι πελάτες. Δυστυχώς, καταδικάστηκε για εμπορία ναρκωτικών και του κατάσχεσαν το δίπλωμα οδήγησης.</a:t>
            </a:r>
          </a:p>
          <a:p>
            <a:pPr marL="0" indent="0">
              <a:buNone/>
            </a:pPr>
            <a:r>
              <a:rPr lang="el-GR" dirty="0"/>
              <a:t>Ο </a:t>
            </a:r>
            <a:r>
              <a:rPr lang="en-US" dirty="0"/>
              <a:t>Morris </a:t>
            </a:r>
            <a:r>
              <a:rPr lang="el-GR" dirty="0"/>
              <a:t>υπέστη καρδιακή προσβολή και συνειδητοποίησε ότι δε θα ζει για πάντα. Αυτός και η </a:t>
            </a:r>
            <a:r>
              <a:rPr lang="en-US" dirty="0" err="1"/>
              <a:t>Elen</a:t>
            </a:r>
            <a:r>
              <a:rPr lang="en-US" dirty="0"/>
              <a:t> </a:t>
            </a:r>
            <a:r>
              <a:rPr lang="el-GR" dirty="0"/>
              <a:t>έπρεπε να αποφασίσουν πως θα συνεχιστεί η επιχείρηση. Το δίλημμα τους γίνεται πιο δύσκολο από το γεγονός ότι δραστηριοποιούνται σε ένα κλάδο που βρίσκεται σε ύφεση, όπου οι ηλεκτρονικές εκδόσεις αντικαθιστούν όλο και περισσότερο τις έντυπες. </a:t>
            </a:r>
          </a:p>
          <a:p>
            <a:pPr marL="0" indent="0">
              <a:buNone/>
            </a:pPr>
            <a:r>
              <a:rPr lang="el-GR" dirty="0">
                <a:solidFill>
                  <a:schemeClr val="accent4"/>
                </a:solidFill>
              </a:rPr>
              <a:t>Ερώτηση 1: </a:t>
            </a:r>
            <a:r>
              <a:rPr lang="el-GR" dirty="0"/>
              <a:t>Τι συμβουλή θα δίνατε στον </a:t>
            </a:r>
            <a:r>
              <a:rPr lang="en-US" dirty="0"/>
              <a:t>Morris </a:t>
            </a:r>
            <a:r>
              <a:rPr lang="el-GR" dirty="0"/>
              <a:t>και την </a:t>
            </a:r>
            <a:r>
              <a:rPr lang="en-US" dirty="0" err="1"/>
              <a:t>Elen</a:t>
            </a:r>
            <a:r>
              <a:rPr lang="el-GR" dirty="0"/>
              <a:t>;</a:t>
            </a:r>
          </a:p>
          <a:p>
            <a:pPr marL="0" indent="0">
              <a:buNone/>
            </a:pPr>
            <a:r>
              <a:rPr lang="el-GR" dirty="0">
                <a:solidFill>
                  <a:schemeClr val="accent4"/>
                </a:solidFill>
              </a:rPr>
              <a:t>Ερώτηση 2: </a:t>
            </a:r>
            <a:r>
              <a:rPr lang="el-GR" dirty="0"/>
              <a:t>Πώς θα τους συστήνατε να προετοιμάσουν τα παιδιά τους για την αλλαγή στη διοίκηση; </a:t>
            </a:r>
            <a:r>
              <a:rPr lang="en-US" dirty="0"/>
              <a:t> </a:t>
            </a:r>
          </a:p>
        </p:txBody>
      </p:sp>
      <p:sp>
        <p:nvSpPr>
          <p:cNvPr id="4" name="Θέση αριθμού διαφάνειας 3">
            <a:extLst>
              <a:ext uri="{FF2B5EF4-FFF2-40B4-BE49-F238E27FC236}">
                <a16:creationId xmlns:a16="http://schemas.microsoft.com/office/drawing/2014/main" id="{517A0C5B-5E2A-41B9-8829-31A66311BCE7}"/>
              </a:ext>
            </a:extLst>
          </p:cNvPr>
          <p:cNvSpPr>
            <a:spLocks noGrp="1"/>
          </p:cNvSpPr>
          <p:nvPr>
            <p:ph type="sldNum" sz="quarter" idx="12"/>
          </p:nvPr>
        </p:nvSpPr>
        <p:spPr/>
        <p:txBody>
          <a:bodyPr/>
          <a:lstStyle/>
          <a:p>
            <a:pPr>
              <a:defRPr/>
            </a:pPr>
            <a:fld id="{B8215439-3EC3-433A-8F07-72D567A788AB}" type="slidenum">
              <a:rPr lang="el-GR" altLang="el-GR" smtClean="0"/>
              <a:pPr>
                <a:defRPr/>
              </a:pPr>
              <a:t>20</a:t>
            </a:fld>
            <a:endParaRPr lang="el-GR" altLang="el-GR"/>
          </a:p>
        </p:txBody>
      </p:sp>
    </p:spTree>
    <p:extLst>
      <p:ext uri="{BB962C8B-B14F-4D97-AF65-F5344CB8AC3E}">
        <p14:creationId xmlns:p14="http://schemas.microsoft.com/office/powerpoint/2010/main" val="3370462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4" name="Group 73">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75" name="Rectangle 74">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6" name="Oval 75">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7" name="Oval 76">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8" name="Rectangle 77">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79"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0"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1"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6146" name="Rectangle 2">
            <a:extLst>
              <a:ext uri="{FF2B5EF4-FFF2-40B4-BE49-F238E27FC236}">
                <a16:creationId xmlns:a16="http://schemas.microsoft.com/office/drawing/2014/main" id="{3E069EF6-33A2-476E-B982-15C0231395C7}"/>
              </a:ext>
            </a:extLst>
          </p:cNvPr>
          <p:cNvSpPr>
            <a:spLocks noGrp="1" noChangeArrowheads="1"/>
          </p:cNvSpPr>
          <p:nvPr>
            <p:ph type="title"/>
          </p:nvPr>
        </p:nvSpPr>
        <p:spPr>
          <a:xfrm>
            <a:off x="866216" y="973667"/>
            <a:ext cx="2206657" cy="4833745"/>
          </a:xfrm>
        </p:spPr>
        <p:txBody>
          <a:bodyPr>
            <a:normAutofit/>
          </a:bodyPr>
          <a:lstStyle/>
          <a:p>
            <a:pPr eaLnBrk="1" hangingPunct="1"/>
            <a:r>
              <a:rPr lang="el-GR" altLang="el-GR" sz="2200" dirty="0">
                <a:solidFill>
                  <a:srgbClr val="EBEBEB"/>
                </a:solidFill>
              </a:rPr>
              <a:t>Περιγραφή οικογενειακής επιχείρησης</a:t>
            </a:r>
          </a:p>
        </p:txBody>
      </p:sp>
      <p:sp>
        <p:nvSpPr>
          <p:cNvPr id="83" name="Rectangle 82">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6149" name="Rectangle 3">
            <a:extLst>
              <a:ext uri="{FF2B5EF4-FFF2-40B4-BE49-F238E27FC236}">
                <a16:creationId xmlns:a16="http://schemas.microsoft.com/office/drawing/2014/main" id="{99417E53-E3B6-44D9-B6AE-01079D654BAB}"/>
              </a:ext>
            </a:extLst>
          </p:cNvPr>
          <p:cNvGraphicFramePr>
            <a:graphicFrameLocks noGrp="1"/>
          </p:cNvGraphicFramePr>
          <p:nvPr>
            <p:ph idx="1"/>
            <p:extLst>
              <p:ext uri="{D42A27DB-BD31-4B8C-83A1-F6EECF244321}">
                <p14:modId xmlns:p14="http://schemas.microsoft.com/office/powerpoint/2010/main" val="2592682848"/>
              </p:ext>
            </p:extLst>
          </p:nvPr>
        </p:nvGraphicFramePr>
        <p:xfrm>
          <a:off x="3072873" y="388876"/>
          <a:ext cx="6071127" cy="64824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Θέση αριθμού διαφάνειας 1">
            <a:extLst>
              <a:ext uri="{FF2B5EF4-FFF2-40B4-BE49-F238E27FC236}">
                <a16:creationId xmlns:a16="http://schemas.microsoft.com/office/drawing/2014/main" id="{CF80E502-5AB4-450A-99BD-13B20F07306B}"/>
              </a:ext>
            </a:extLst>
          </p:cNvPr>
          <p:cNvSpPr>
            <a:spLocks noGrp="1"/>
          </p:cNvSpPr>
          <p:nvPr>
            <p:ph type="sldNum" sz="quarter" idx="12"/>
          </p:nvPr>
        </p:nvSpPr>
        <p:spPr/>
        <p:txBody>
          <a:bodyPr/>
          <a:lstStyle/>
          <a:p>
            <a:pPr>
              <a:defRPr/>
            </a:pPr>
            <a:fld id="{B8215439-3EC3-433A-8F07-72D567A788AB}" type="slidenum">
              <a:rPr lang="el-GR" altLang="el-GR" smtClean="0"/>
              <a:pPr>
                <a:defRPr/>
              </a:pPr>
              <a:t>3</a:t>
            </a:fld>
            <a:endParaRPr lang="el-GR" alt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76"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8" name="Freeform: Shape 77">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3122264" y="751601"/>
            <a:ext cx="6053670" cy="5354799"/>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80"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7170" name="Rectangle 2">
            <a:extLst>
              <a:ext uri="{FF2B5EF4-FFF2-40B4-BE49-F238E27FC236}">
                <a16:creationId xmlns:a16="http://schemas.microsoft.com/office/drawing/2014/main" id="{623807A0-08EC-4B6C-9A0A-1EE0E4461D7F}"/>
              </a:ext>
            </a:extLst>
          </p:cNvPr>
          <p:cNvSpPr>
            <a:spLocks noGrp="1" noChangeArrowheads="1"/>
          </p:cNvSpPr>
          <p:nvPr>
            <p:ph type="title"/>
          </p:nvPr>
        </p:nvSpPr>
        <p:spPr>
          <a:xfrm>
            <a:off x="745565" y="1130603"/>
            <a:ext cx="2506831" cy="4596794"/>
          </a:xfrm>
        </p:spPr>
        <p:txBody>
          <a:bodyPr anchor="ctr">
            <a:normAutofit/>
          </a:bodyPr>
          <a:lstStyle/>
          <a:p>
            <a:pPr eaLnBrk="1" hangingPunct="1"/>
            <a:r>
              <a:rPr lang="el-GR" altLang="el-GR" sz="2800">
                <a:solidFill>
                  <a:srgbClr val="EBEBEB"/>
                </a:solidFill>
              </a:rPr>
              <a:t>Σχέση οικογένειας και επιχείρησης	</a:t>
            </a:r>
          </a:p>
        </p:txBody>
      </p:sp>
      <p:sp>
        <p:nvSpPr>
          <p:cNvPr id="7171" name="Rectangle 3">
            <a:extLst>
              <a:ext uri="{FF2B5EF4-FFF2-40B4-BE49-F238E27FC236}">
                <a16:creationId xmlns:a16="http://schemas.microsoft.com/office/drawing/2014/main" id="{F8B4B390-C6BB-4996-A288-B2C3BD57EAFA}"/>
              </a:ext>
            </a:extLst>
          </p:cNvPr>
          <p:cNvSpPr>
            <a:spLocks noGrp="1" noChangeArrowheads="1"/>
          </p:cNvSpPr>
          <p:nvPr>
            <p:ph idx="1"/>
          </p:nvPr>
        </p:nvSpPr>
        <p:spPr>
          <a:xfrm>
            <a:off x="3802031" y="908720"/>
            <a:ext cx="5112915" cy="5432965"/>
          </a:xfrm>
        </p:spPr>
        <p:txBody>
          <a:bodyPr anchor="ctr">
            <a:normAutofit/>
          </a:bodyPr>
          <a:lstStyle/>
          <a:p>
            <a:pPr eaLnBrk="1" hangingPunct="1">
              <a:spcBef>
                <a:spcPts val="1200"/>
              </a:spcBef>
              <a:spcAft>
                <a:spcPts val="1200"/>
              </a:spcAft>
            </a:pPr>
            <a:r>
              <a:rPr lang="el-GR" altLang="el-GR" sz="2000" dirty="0"/>
              <a:t>Η έννοια της οικογενειακής επιχείρησης αποτελείται από τις </a:t>
            </a:r>
            <a:r>
              <a:rPr lang="el-GR" altLang="el-GR" sz="2000" b="1" dirty="0"/>
              <a:t>έννοιες</a:t>
            </a:r>
            <a:r>
              <a:rPr lang="el-GR" altLang="el-GR" sz="2000" dirty="0"/>
              <a:t> της </a:t>
            </a:r>
            <a:r>
              <a:rPr lang="el-GR" altLang="el-GR" sz="2000" b="1" dirty="0"/>
              <a:t>οικογένειας</a:t>
            </a:r>
            <a:r>
              <a:rPr lang="el-GR" altLang="el-GR" sz="2000" dirty="0"/>
              <a:t> και της </a:t>
            </a:r>
            <a:r>
              <a:rPr lang="el-GR" altLang="el-GR" sz="2000" b="1" dirty="0"/>
              <a:t>επιχείρησης</a:t>
            </a:r>
          </a:p>
          <a:p>
            <a:pPr eaLnBrk="1" hangingPunct="1">
              <a:spcBef>
                <a:spcPts val="1200"/>
              </a:spcBef>
              <a:spcAft>
                <a:spcPts val="1200"/>
              </a:spcAft>
            </a:pPr>
            <a:r>
              <a:rPr lang="el-GR" altLang="el-GR" sz="2000" dirty="0"/>
              <a:t>Για αρκετά άτομα είναι οι δύο πιο σημαντικοί θεσμοί στη ζωή</a:t>
            </a:r>
          </a:p>
          <a:p>
            <a:pPr eaLnBrk="1" hangingPunct="1">
              <a:spcBef>
                <a:spcPts val="1200"/>
              </a:spcBef>
              <a:spcAft>
                <a:spcPts val="1200"/>
              </a:spcAft>
            </a:pPr>
            <a:r>
              <a:rPr lang="el-GR" altLang="el-GR" sz="2000" dirty="0"/>
              <a:t>Η </a:t>
            </a:r>
            <a:r>
              <a:rPr lang="el-GR" altLang="el-GR" sz="2000" i="1" dirty="0"/>
              <a:t>οικογένεια</a:t>
            </a:r>
            <a:r>
              <a:rPr lang="el-GR" altLang="el-GR" sz="2000" dirty="0"/>
              <a:t> σχετίζεται με τη </a:t>
            </a:r>
            <a:r>
              <a:rPr lang="el-GR" altLang="el-GR" sz="2000" b="1" dirty="0"/>
              <a:t>φροντίδα και τη διατροφή </a:t>
            </a:r>
            <a:r>
              <a:rPr lang="el-GR" altLang="el-GR" sz="2000" dirty="0"/>
              <a:t>των μελών της ενώ η </a:t>
            </a:r>
            <a:r>
              <a:rPr lang="el-GR" altLang="el-GR" sz="2000" i="1" dirty="0"/>
              <a:t>επιχείρηση </a:t>
            </a:r>
            <a:r>
              <a:rPr lang="el-GR" altLang="el-GR" sz="2000" dirty="0"/>
              <a:t>με την </a:t>
            </a:r>
            <a:r>
              <a:rPr lang="el-GR" altLang="el-GR" sz="2000" b="1" dirty="0"/>
              <a:t>παραγωγή/διανομή </a:t>
            </a:r>
            <a:r>
              <a:rPr lang="el-GR" altLang="el-GR" sz="2000" dirty="0"/>
              <a:t>αγαθών/υπηρεσιών</a:t>
            </a:r>
          </a:p>
          <a:p>
            <a:pPr eaLnBrk="1" hangingPunct="1">
              <a:spcBef>
                <a:spcPts val="1200"/>
              </a:spcBef>
              <a:spcAft>
                <a:spcPts val="1200"/>
              </a:spcAft>
            </a:pPr>
            <a:r>
              <a:rPr lang="el-GR" altLang="el-GR" sz="2000" dirty="0"/>
              <a:t>Μολονότι οι δύο σφαίρες είναι διαφορετικές πολλές φορές στην οικογενειακή επιχείρηση </a:t>
            </a:r>
            <a:r>
              <a:rPr lang="el-GR" altLang="el-GR" sz="2000" b="1" dirty="0"/>
              <a:t>επικαλύπτονται</a:t>
            </a:r>
          </a:p>
          <a:p>
            <a:pPr marL="0" indent="0" eaLnBrk="1" hangingPunct="1">
              <a:buNone/>
            </a:pPr>
            <a:endParaRPr lang="el-GR" altLang="el-GR" sz="2000" dirty="0"/>
          </a:p>
          <a:p>
            <a:pPr eaLnBrk="1" hangingPunct="1"/>
            <a:endParaRPr lang="el-GR" altLang="el-GR" sz="2000" dirty="0"/>
          </a:p>
        </p:txBody>
      </p:sp>
      <p:sp>
        <p:nvSpPr>
          <p:cNvPr id="2" name="Θέση αριθμού διαφάνειας 1">
            <a:extLst>
              <a:ext uri="{FF2B5EF4-FFF2-40B4-BE49-F238E27FC236}">
                <a16:creationId xmlns:a16="http://schemas.microsoft.com/office/drawing/2014/main" id="{4574135F-E50C-4A89-8613-276ADB4581E1}"/>
              </a:ext>
            </a:extLst>
          </p:cNvPr>
          <p:cNvSpPr>
            <a:spLocks noGrp="1"/>
          </p:cNvSpPr>
          <p:nvPr>
            <p:ph type="sldNum" sz="quarter" idx="12"/>
          </p:nvPr>
        </p:nvSpPr>
        <p:spPr/>
        <p:txBody>
          <a:bodyPr/>
          <a:lstStyle/>
          <a:p>
            <a:pPr>
              <a:defRPr/>
            </a:pPr>
            <a:fld id="{B8215439-3EC3-433A-8F07-72D567A788AB}" type="slidenum">
              <a:rPr lang="el-GR" altLang="el-GR" smtClean="0"/>
              <a:pPr>
                <a:defRPr/>
              </a:pPr>
              <a:t>4</a:t>
            </a:fld>
            <a:endParaRPr lang="el-GR" alt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DA34B8A-FA8D-4E16-AD72-7B60B1C258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11" name="Rectangle 10">
              <a:extLst>
                <a:ext uri="{FF2B5EF4-FFF2-40B4-BE49-F238E27FC236}">
                  <a16:creationId xmlns:a16="http://schemas.microsoft.com/office/drawing/2014/main" id="{6885D229-60DD-4D71-8181-10E781C14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0B0DAA45-BE66-4F0C-93A6-519D94107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EF449A3D-A43B-4688-BD89-35734D0072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74E9975C-AF3D-48EF-B3F0-112A01A382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CF00A076-2FEA-40D1-8F85-842481797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A2E68741-6133-4CAA-BF3C-F0E6CF40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a:extLst>
                <a:ext uri="{FF2B5EF4-FFF2-40B4-BE49-F238E27FC236}">
                  <a16:creationId xmlns:a16="http://schemas.microsoft.com/office/drawing/2014/main" id="{76C01C64-4A8B-42FC-93C5-2D6A3EBAB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D969AEA9-C1EE-45E1-9964-D9705492E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a:extLst>
                <a:ext uri="{FF2B5EF4-FFF2-40B4-BE49-F238E27FC236}">
                  <a16:creationId xmlns:a16="http://schemas.microsoft.com/office/drawing/2014/main" id="{4845E67D-4E5B-44B3-AB74-5E95C839E7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1" name="Rectangle 20">
            <a:extLst>
              <a:ext uri="{FF2B5EF4-FFF2-40B4-BE49-F238E27FC236}">
                <a16:creationId xmlns:a16="http://schemas.microsoft.com/office/drawing/2014/main" id="{079CE317-680B-449C-A423-71C1FE069B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23" name="Group 22">
            <a:extLst>
              <a:ext uri="{FF2B5EF4-FFF2-40B4-BE49-F238E27FC236}">
                <a16:creationId xmlns:a16="http://schemas.microsoft.com/office/drawing/2014/main" id="{427E0A4F-FE1D-4A81-8D8F-986345F71C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24" name="Rectangle 23">
              <a:extLst>
                <a:ext uri="{FF2B5EF4-FFF2-40B4-BE49-F238E27FC236}">
                  <a16:creationId xmlns:a16="http://schemas.microsoft.com/office/drawing/2014/main" id="{F70C2B8F-6B1B-46D5-86E6-40F36C695F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Oval 24">
              <a:extLst>
                <a:ext uri="{FF2B5EF4-FFF2-40B4-BE49-F238E27FC236}">
                  <a16:creationId xmlns:a16="http://schemas.microsoft.com/office/drawing/2014/main" id="{77B237C1-E8A0-4DD3-B6C5-F2D54F796F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a:extLst>
                <a:ext uri="{FF2B5EF4-FFF2-40B4-BE49-F238E27FC236}">
                  <a16:creationId xmlns:a16="http://schemas.microsoft.com/office/drawing/2014/main" id="{88D62F0D-6BD4-4DD4-B125-6F7A952A31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F928E8CD-5219-4795-91D4-9618DB8ED6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6700828" y="402165"/>
              <a:ext cx="5067838"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5">
              <a:extLst>
                <a:ext uri="{FF2B5EF4-FFF2-40B4-BE49-F238E27FC236}">
                  <a16:creationId xmlns:a16="http://schemas.microsoft.com/office/drawing/2014/main" id="{A00A43E1-4FE7-498F-AFFF-FDFC1FAF0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9" name="Freeform 5">
              <a:extLst>
                <a:ext uri="{FF2B5EF4-FFF2-40B4-BE49-F238E27FC236}">
                  <a16:creationId xmlns:a16="http://schemas.microsoft.com/office/drawing/2014/main" id="{DB521824-592C-476A-AB0A-CA0C6D1F34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30" name="Freeform 5">
              <a:extLst>
                <a:ext uri="{FF2B5EF4-FFF2-40B4-BE49-F238E27FC236}">
                  <a16:creationId xmlns:a16="http://schemas.microsoft.com/office/drawing/2014/main" id="{B5C860C9-D4F9-4350-80DA-0D1CD36C77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Τίτλος 1">
            <a:extLst>
              <a:ext uri="{FF2B5EF4-FFF2-40B4-BE49-F238E27FC236}">
                <a16:creationId xmlns:a16="http://schemas.microsoft.com/office/drawing/2014/main" id="{901EC3E8-296C-4C8B-B499-F92380BDF897}"/>
              </a:ext>
            </a:extLst>
          </p:cNvPr>
          <p:cNvSpPr>
            <a:spLocks noGrp="1"/>
          </p:cNvSpPr>
          <p:nvPr>
            <p:ph type="title"/>
          </p:nvPr>
        </p:nvSpPr>
        <p:spPr>
          <a:xfrm>
            <a:off x="565844" y="512414"/>
            <a:ext cx="3752189" cy="1448626"/>
          </a:xfrm>
        </p:spPr>
        <p:txBody>
          <a:bodyPr vert="horz" lIns="91440" tIns="45720" rIns="91440" bIns="45720" rtlCol="0" anchor="ctr">
            <a:normAutofit fontScale="90000"/>
          </a:bodyPr>
          <a:lstStyle/>
          <a:p>
            <a:pPr>
              <a:lnSpc>
                <a:spcPct val="90000"/>
              </a:lnSpc>
            </a:pPr>
            <a:r>
              <a:rPr lang="en-US" sz="2500" b="1" i="0" kern="1200" dirty="0" err="1">
                <a:solidFill>
                  <a:srgbClr val="EBEBEB"/>
                </a:solidFill>
                <a:latin typeface="+mj-lt"/>
                <a:ea typeface="+mj-ea"/>
                <a:cs typeface="+mj-cs"/>
              </a:rPr>
              <a:t>Το</a:t>
            </a:r>
            <a:r>
              <a:rPr lang="en-US" sz="2500" b="1" i="0" kern="1200" dirty="0">
                <a:solidFill>
                  <a:srgbClr val="EBEBEB"/>
                </a:solidFill>
                <a:latin typeface="+mj-lt"/>
                <a:ea typeface="+mj-ea"/>
                <a:cs typeface="+mj-cs"/>
              </a:rPr>
              <a:t> </a:t>
            </a:r>
            <a:r>
              <a:rPr lang="en-US" sz="2500" b="1" i="0" kern="1200" dirty="0" err="1">
                <a:solidFill>
                  <a:srgbClr val="EBEBEB"/>
                </a:solidFill>
                <a:latin typeface="+mj-lt"/>
                <a:ea typeface="+mj-ea"/>
                <a:cs typeface="+mj-cs"/>
              </a:rPr>
              <a:t>μοντέλο</a:t>
            </a:r>
            <a:r>
              <a:rPr lang="en-US" sz="2500" b="1" i="0" kern="1200" dirty="0">
                <a:solidFill>
                  <a:srgbClr val="EBEBEB"/>
                </a:solidFill>
                <a:latin typeface="+mj-lt"/>
                <a:ea typeface="+mj-ea"/>
                <a:cs typeface="+mj-cs"/>
              </a:rPr>
              <a:t> </a:t>
            </a:r>
            <a:r>
              <a:rPr lang="en-US" sz="2500" b="1" i="0" kern="1200" dirty="0" err="1">
                <a:solidFill>
                  <a:srgbClr val="EBEBEB"/>
                </a:solidFill>
                <a:latin typeface="+mj-lt"/>
                <a:ea typeface="+mj-ea"/>
                <a:cs typeface="+mj-cs"/>
              </a:rPr>
              <a:t>των</a:t>
            </a:r>
            <a:r>
              <a:rPr lang="en-US" sz="2500" b="1" i="0" kern="1200" dirty="0">
                <a:solidFill>
                  <a:srgbClr val="EBEBEB"/>
                </a:solidFill>
                <a:latin typeface="+mj-lt"/>
                <a:ea typeface="+mj-ea"/>
                <a:cs typeface="+mj-cs"/>
              </a:rPr>
              <a:t> </a:t>
            </a:r>
            <a:r>
              <a:rPr lang="en-US" sz="2500" b="1" i="0" kern="1200" dirty="0" err="1">
                <a:solidFill>
                  <a:srgbClr val="EBEBEB"/>
                </a:solidFill>
                <a:latin typeface="+mj-lt"/>
                <a:ea typeface="+mj-ea"/>
                <a:cs typeface="+mj-cs"/>
              </a:rPr>
              <a:t>τριών</a:t>
            </a:r>
            <a:r>
              <a:rPr lang="en-US" sz="2500" b="1" i="0" kern="1200" dirty="0">
                <a:solidFill>
                  <a:srgbClr val="EBEBEB"/>
                </a:solidFill>
                <a:latin typeface="+mj-lt"/>
                <a:ea typeface="+mj-ea"/>
                <a:cs typeface="+mj-cs"/>
              </a:rPr>
              <a:t> </a:t>
            </a:r>
            <a:r>
              <a:rPr lang="en-US" sz="2500" b="1" i="0" kern="1200" dirty="0" err="1">
                <a:solidFill>
                  <a:srgbClr val="EBEBEB"/>
                </a:solidFill>
                <a:latin typeface="+mj-lt"/>
                <a:ea typeface="+mj-ea"/>
                <a:cs typeface="+mj-cs"/>
              </a:rPr>
              <a:t>κύκλων</a:t>
            </a:r>
            <a:r>
              <a:rPr lang="en-US" sz="2500" b="1" i="0" kern="1200" dirty="0">
                <a:solidFill>
                  <a:srgbClr val="EBEBEB"/>
                </a:solidFill>
                <a:latin typeface="+mj-lt"/>
                <a:ea typeface="+mj-ea"/>
                <a:cs typeface="+mj-cs"/>
              </a:rPr>
              <a:t> </a:t>
            </a:r>
            <a:r>
              <a:rPr lang="en-US" sz="2500" b="1" i="0" kern="1200" dirty="0" err="1">
                <a:solidFill>
                  <a:srgbClr val="EBEBEB"/>
                </a:solidFill>
                <a:latin typeface="+mj-lt"/>
                <a:ea typeface="+mj-ea"/>
                <a:cs typeface="+mj-cs"/>
              </a:rPr>
              <a:t>σε</a:t>
            </a:r>
            <a:r>
              <a:rPr lang="en-US" sz="2500" b="1" i="0" kern="1200" dirty="0">
                <a:solidFill>
                  <a:srgbClr val="EBEBEB"/>
                </a:solidFill>
                <a:latin typeface="+mj-lt"/>
                <a:ea typeface="+mj-ea"/>
                <a:cs typeface="+mj-cs"/>
              </a:rPr>
              <a:t> </a:t>
            </a:r>
            <a:r>
              <a:rPr lang="en-US" sz="2500" b="1" i="0" kern="1200" dirty="0" err="1">
                <a:solidFill>
                  <a:srgbClr val="EBEBEB"/>
                </a:solidFill>
                <a:latin typeface="+mj-lt"/>
                <a:ea typeface="+mj-ea"/>
                <a:cs typeface="+mj-cs"/>
              </a:rPr>
              <a:t>μι</a:t>
            </a:r>
            <a:r>
              <a:rPr lang="en-US" sz="2500" b="1" i="0" kern="1200" dirty="0">
                <a:solidFill>
                  <a:srgbClr val="EBEBEB"/>
                </a:solidFill>
                <a:latin typeface="+mj-lt"/>
                <a:ea typeface="+mj-ea"/>
                <a:cs typeface="+mj-cs"/>
              </a:rPr>
              <a:t>α οικογενειακή επιχείρηση</a:t>
            </a:r>
          </a:p>
        </p:txBody>
      </p:sp>
      <p:sp>
        <p:nvSpPr>
          <p:cNvPr id="5" name="Θέση περιεχομένου 4">
            <a:extLst>
              <a:ext uri="{FF2B5EF4-FFF2-40B4-BE49-F238E27FC236}">
                <a16:creationId xmlns:a16="http://schemas.microsoft.com/office/drawing/2014/main" id="{0A780B63-0510-491A-A617-ABB1626FF62F}"/>
              </a:ext>
            </a:extLst>
          </p:cNvPr>
          <p:cNvSpPr>
            <a:spLocks noGrp="1"/>
          </p:cNvSpPr>
          <p:nvPr>
            <p:ph sz="half" idx="2"/>
          </p:nvPr>
        </p:nvSpPr>
        <p:spPr>
          <a:xfrm>
            <a:off x="479323" y="2137043"/>
            <a:ext cx="3849329" cy="4093434"/>
          </a:xfrm>
        </p:spPr>
        <p:txBody>
          <a:bodyPr vert="horz" lIns="91440" tIns="45720" rIns="91440" bIns="45720" rtlCol="0" anchor="ctr">
            <a:normAutofit/>
          </a:bodyPr>
          <a:lstStyle/>
          <a:p>
            <a:pPr>
              <a:lnSpc>
                <a:spcPct val="90000"/>
              </a:lnSpc>
              <a:buFont typeface="+mj-lt"/>
              <a:buAutoNum type="arabicPeriod"/>
            </a:pPr>
            <a:r>
              <a:rPr lang="en-US" dirty="0" err="1">
                <a:solidFill>
                  <a:srgbClr val="FFFFFF"/>
                </a:solidFill>
              </a:rPr>
              <a:t>Συγγενείς</a:t>
            </a:r>
            <a:r>
              <a:rPr lang="en-US" dirty="0">
                <a:solidFill>
                  <a:srgbClr val="FFFFFF"/>
                </a:solidFill>
              </a:rPr>
              <a:t> π</a:t>
            </a:r>
            <a:r>
              <a:rPr lang="en-US" dirty="0" err="1">
                <a:solidFill>
                  <a:srgbClr val="FFFFFF"/>
                </a:solidFill>
              </a:rPr>
              <a:t>ου</a:t>
            </a:r>
            <a:r>
              <a:rPr lang="en-US" dirty="0">
                <a:solidFill>
                  <a:srgbClr val="FFFFFF"/>
                </a:solidFill>
              </a:rPr>
              <a:t> </a:t>
            </a:r>
            <a:r>
              <a:rPr lang="en-US" dirty="0" err="1">
                <a:solidFill>
                  <a:srgbClr val="FFFFFF"/>
                </a:solidFill>
              </a:rPr>
              <a:t>δεν</a:t>
            </a:r>
            <a:r>
              <a:rPr lang="en-US" dirty="0">
                <a:solidFill>
                  <a:srgbClr val="FFFFFF"/>
                </a:solidFill>
              </a:rPr>
              <a:t> </a:t>
            </a:r>
            <a:r>
              <a:rPr lang="en-US" dirty="0" err="1">
                <a:solidFill>
                  <a:srgbClr val="FFFFFF"/>
                </a:solidFill>
              </a:rPr>
              <a:t>εμ</a:t>
            </a:r>
            <a:r>
              <a:rPr lang="en-US" dirty="0">
                <a:solidFill>
                  <a:srgbClr val="FFFFFF"/>
                </a:solidFill>
              </a:rPr>
              <a:t>πλέκονται στην επιχείρηση</a:t>
            </a:r>
          </a:p>
          <a:p>
            <a:pPr>
              <a:lnSpc>
                <a:spcPct val="90000"/>
              </a:lnSpc>
              <a:buFont typeface="+mj-lt"/>
              <a:buAutoNum type="arabicPeriod"/>
            </a:pPr>
            <a:r>
              <a:rPr lang="en-US" dirty="0" err="1">
                <a:solidFill>
                  <a:srgbClr val="FFFFFF"/>
                </a:solidFill>
              </a:rPr>
              <a:t>Μη</a:t>
            </a:r>
            <a:r>
              <a:rPr lang="en-US" dirty="0">
                <a:solidFill>
                  <a:srgbClr val="FFFFFF"/>
                </a:solidFill>
              </a:rPr>
              <a:t> </a:t>
            </a:r>
            <a:r>
              <a:rPr lang="en-US" dirty="0" err="1">
                <a:solidFill>
                  <a:srgbClr val="FFFFFF"/>
                </a:solidFill>
              </a:rPr>
              <a:t>συγγενείς</a:t>
            </a:r>
            <a:r>
              <a:rPr lang="en-US" dirty="0">
                <a:solidFill>
                  <a:srgbClr val="FFFFFF"/>
                </a:solidFill>
              </a:rPr>
              <a:t> </a:t>
            </a:r>
            <a:r>
              <a:rPr lang="en-US" dirty="0" err="1">
                <a:solidFill>
                  <a:srgbClr val="FFFFFF"/>
                </a:solidFill>
              </a:rPr>
              <a:t>ιδιοκτήτες</a:t>
            </a:r>
            <a:r>
              <a:rPr lang="en-US" dirty="0">
                <a:solidFill>
                  <a:srgbClr val="FFFFFF"/>
                </a:solidFill>
              </a:rPr>
              <a:t> π</a:t>
            </a:r>
            <a:r>
              <a:rPr lang="en-US" dirty="0" err="1">
                <a:solidFill>
                  <a:srgbClr val="FFFFFF"/>
                </a:solidFill>
              </a:rPr>
              <a:t>ου</a:t>
            </a:r>
            <a:r>
              <a:rPr lang="en-US" dirty="0">
                <a:solidFill>
                  <a:srgbClr val="FFFFFF"/>
                </a:solidFill>
              </a:rPr>
              <a:t> </a:t>
            </a:r>
            <a:r>
              <a:rPr lang="en-US" dirty="0" err="1">
                <a:solidFill>
                  <a:srgbClr val="FFFFFF"/>
                </a:solidFill>
              </a:rPr>
              <a:t>δεν</a:t>
            </a:r>
            <a:r>
              <a:rPr lang="en-US" dirty="0">
                <a:solidFill>
                  <a:srgbClr val="FFFFFF"/>
                </a:solidFill>
              </a:rPr>
              <a:t> </a:t>
            </a:r>
            <a:r>
              <a:rPr lang="en-US" dirty="0" err="1">
                <a:solidFill>
                  <a:srgbClr val="FFFFFF"/>
                </a:solidFill>
              </a:rPr>
              <a:t>εμ</a:t>
            </a:r>
            <a:r>
              <a:rPr lang="en-US" dirty="0">
                <a:solidFill>
                  <a:srgbClr val="FFFFFF"/>
                </a:solidFill>
              </a:rPr>
              <a:t>πλέκονται στη λειτουργία της επιχείρησης</a:t>
            </a:r>
          </a:p>
          <a:p>
            <a:pPr>
              <a:lnSpc>
                <a:spcPct val="90000"/>
              </a:lnSpc>
              <a:buFont typeface="+mj-lt"/>
              <a:buAutoNum type="arabicPeriod"/>
            </a:pPr>
            <a:r>
              <a:rPr lang="en-US" dirty="0" err="1">
                <a:solidFill>
                  <a:srgbClr val="FFFFFF"/>
                </a:solidFill>
              </a:rPr>
              <a:t>Μη</a:t>
            </a:r>
            <a:r>
              <a:rPr lang="en-US" dirty="0">
                <a:solidFill>
                  <a:srgbClr val="FFFFFF"/>
                </a:solidFill>
              </a:rPr>
              <a:t> </a:t>
            </a:r>
            <a:r>
              <a:rPr lang="en-US" dirty="0" err="1">
                <a:solidFill>
                  <a:srgbClr val="FFFFFF"/>
                </a:solidFill>
              </a:rPr>
              <a:t>συγγενείς</a:t>
            </a:r>
            <a:r>
              <a:rPr lang="en-US" dirty="0">
                <a:solidFill>
                  <a:srgbClr val="FFFFFF"/>
                </a:solidFill>
              </a:rPr>
              <a:t> </a:t>
            </a:r>
            <a:r>
              <a:rPr lang="en-US" dirty="0" err="1">
                <a:solidFill>
                  <a:srgbClr val="FFFFFF"/>
                </a:solidFill>
              </a:rPr>
              <a:t>εργ</a:t>
            </a:r>
            <a:r>
              <a:rPr lang="en-US" dirty="0">
                <a:solidFill>
                  <a:srgbClr val="FFFFFF"/>
                </a:solidFill>
              </a:rPr>
              <a:t>αζόμενοι</a:t>
            </a:r>
          </a:p>
          <a:p>
            <a:pPr>
              <a:lnSpc>
                <a:spcPct val="90000"/>
              </a:lnSpc>
              <a:buFont typeface="+mj-lt"/>
              <a:buAutoNum type="arabicPeriod"/>
            </a:pPr>
            <a:r>
              <a:rPr lang="en-US" dirty="0" err="1">
                <a:solidFill>
                  <a:srgbClr val="FFFFFF"/>
                </a:solidFill>
              </a:rPr>
              <a:t>Συγγενής</a:t>
            </a:r>
            <a:r>
              <a:rPr lang="en-US" dirty="0">
                <a:solidFill>
                  <a:srgbClr val="FFFFFF"/>
                </a:solidFill>
              </a:rPr>
              <a:t> </a:t>
            </a:r>
            <a:r>
              <a:rPr lang="en-US" dirty="0" err="1">
                <a:solidFill>
                  <a:srgbClr val="FFFFFF"/>
                </a:solidFill>
              </a:rPr>
              <a:t>ιδιοκτήτης</a:t>
            </a:r>
            <a:endParaRPr lang="en-US" dirty="0">
              <a:solidFill>
                <a:srgbClr val="FFFFFF"/>
              </a:solidFill>
            </a:endParaRPr>
          </a:p>
          <a:p>
            <a:pPr>
              <a:lnSpc>
                <a:spcPct val="90000"/>
              </a:lnSpc>
              <a:buFont typeface="+mj-lt"/>
              <a:buAutoNum type="arabicPeriod"/>
            </a:pPr>
            <a:r>
              <a:rPr lang="en-US" dirty="0" err="1">
                <a:solidFill>
                  <a:srgbClr val="FFFFFF"/>
                </a:solidFill>
              </a:rPr>
              <a:t>Εργ</a:t>
            </a:r>
            <a:r>
              <a:rPr lang="en-US" dirty="0">
                <a:solidFill>
                  <a:srgbClr val="FFFFFF"/>
                </a:solidFill>
              </a:rPr>
              <a:t>αζόμενος ιδιοκτήτης</a:t>
            </a:r>
          </a:p>
          <a:p>
            <a:pPr>
              <a:lnSpc>
                <a:spcPct val="90000"/>
              </a:lnSpc>
              <a:buFont typeface="+mj-lt"/>
              <a:buAutoNum type="arabicPeriod"/>
            </a:pPr>
            <a:r>
              <a:rPr lang="en-US" dirty="0" err="1">
                <a:solidFill>
                  <a:srgbClr val="FFFFFF"/>
                </a:solidFill>
              </a:rPr>
              <a:t>Συγγενής</a:t>
            </a:r>
            <a:r>
              <a:rPr lang="en-US" dirty="0">
                <a:solidFill>
                  <a:srgbClr val="FFFFFF"/>
                </a:solidFill>
              </a:rPr>
              <a:t> </a:t>
            </a:r>
            <a:r>
              <a:rPr lang="en-US" dirty="0" err="1">
                <a:solidFill>
                  <a:srgbClr val="FFFFFF"/>
                </a:solidFill>
              </a:rPr>
              <a:t>εργ</a:t>
            </a:r>
            <a:r>
              <a:rPr lang="en-US" dirty="0">
                <a:solidFill>
                  <a:srgbClr val="FFFFFF"/>
                </a:solidFill>
              </a:rPr>
              <a:t>αζόμενος</a:t>
            </a:r>
          </a:p>
          <a:p>
            <a:pPr>
              <a:lnSpc>
                <a:spcPct val="90000"/>
              </a:lnSpc>
              <a:buFont typeface="+mj-lt"/>
              <a:buAutoNum type="arabicPeriod"/>
            </a:pPr>
            <a:r>
              <a:rPr lang="en-US" dirty="0" err="1">
                <a:solidFill>
                  <a:srgbClr val="FFFFFF"/>
                </a:solidFill>
              </a:rPr>
              <a:t>Συγγενής</a:t>
            </a:r>
            <a:r>
              <a:rPr lang="en-US" dirty="0">
                <a:solidFill>
                  <a:srgbClr val="FFFFFF"/>
                </a:solidFill>
              </a:rPr>
              <a:t> </a:t>
            </a:r>
            <a:r>
              <a:rPr lang="en-US" dirty="0" err="1">
                <a:solidFill>
                  <a:srgbClr val="FFFFFF"/>
                </a:solidFill>
              </a:rPr>
              <a:t>ιδιοκτήτης</a:t>
            </a:r>
            <a:r>
              <a:rPr lang="en-US" dirty="0">
                <a:solidFill>
                  <a:srgbClr val="FFFFFF"/>
                </a:solidFill>
              </a:rPr>
              <a:t> και </a:t>
            </a:r>
            <a:r>
              <a:rPr lang="en-US" dirty="0" err="1">
                <a:solidFill>
                  <a:srgbClr val="FFFFFF"/>
                </a:solidFill>
              </a:rPr>
              <a:t>εργ</a:t>
            </a:r>
            <a:r>
              <a:rPr lang="en-US" dirty="0">
                <a:solidFill>
                  <a:srgbClr val="FFFFFF"/>
                </a:solidFill>
              </a:rPr>
              <a:t>αζόμενος</a:t>
            </a:r>
          </a:p>
        </p:txBody>
      </p:sp>
      <p:pic>
        <p:nvPicPr>
          <p:cNvPr id="4" name="Θέση περιεχομένου 3">
            <a:extLst>
              <a:ext uri="{FF2B5EF4-FFF2-40B4-BE49-F238E27FC236}">
                <a16:creationId xmlns:a16="http://schemas.microsoft.com/office/drawing/2014/main" id="{59989025-7DDC-4C2E-89AA-8862304F0E2E}"/>
              </a:ext>
            </a:extLst>
          </p:cNvPr>
          <p:cNvPicPr>
            <a:picLocks noGrp="1" noChangeAspect="1"/>
          </p:cNvPicPr>
          <p:nvPr>
            <p:ph sz="half" idx="1"/>
          </p:nvPr>
        </p:nvPicPr>
        <p:blipFill>
          <a:blip r:embed="rId4"/>
          <a:stretch>
            <a:fillRect/>
          </a:stretch>
        </p:blipFill>
        <p:spPr>
          <a:xfrm>
            <a:off x="5036127" y="1690402"/>
            <a:ext cx="3621530" cy="3494776"/>
          </a:xfrm>
          <a:prstGeom prst="rect">
            <a:avLst/>
          </a:prstGeom>
        </p:spPr>
      </p:pic>
      <p:sp>
        <p:nvSpPr>
          <p:cNvPr id="32" name="Rectangle 31">
            <a:extLst>
              <a:ext uri="{FF2B5EF4-FFF2-40B4-BE49-F238E27FC236}">
                <a16:creationId xmlns:a16="http://schemas.microsoft.com/office/drawing/2014/main" id="{538A90C8-AE0E-4EBA-9AF8-EEDB206020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Θέση αριθμού διαφάνειας 5">
            <a:extLst>
              <a:ext uri="{FF2B5EF4-FFF2-40B4-BE49-F238E27FC236}">
                <a16:creationId xmlns:a16="http://schemas.microsoft.com/office/drawing/2014/main" id="{8FD80C14-398C-4E4F-8BD7-27194B2AE987}"/>
              </a:ext>
            </a:extLst>
          </p:cNvPr>
          <p:cNvSpPr>
            <a:spLocks noGrp="1"/>
          </p:cNvSpPr>
          <p:nvPr>
            <p:ph type="sldNum" sz="quarter" idx="12"/>
          </p:nvPr>
        </p:nvSpPr>
        <p:spPr/>
        <p:txBody>
          <a:bodyPr/>
          <a:lstStyle/>
          <a:p>
            <a:pPr>
              <a:defRPr/>
            </a:pPr>
            <a:fld id="{8D148E50-4433-4EBB-92E1-0BF0B142603B}" type="slidenum">
              <a:rPr lang="el-GR" altLang="el-GR" smtClean="0"/>
              <a:pPr>
                <a:defRPr/>
              </a:pPr>
              <a:t>5</a:t>
            </a:fld>
            <a:endParaRPr lang="el-GR" altLang="el-GR"/>
          </a:p>
        </p:txBody>
      </p:sp>
    </p:spTree>
    <p:extLst>
      <p:ext uri="{BB962C8B-B14F-4D97-AF65-F5344CB8AC3E}">
        <p14:creationId xmlns:p14="http://schemas.microsoft.com/office/powerpoint/2010/main" val="212185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C488DA5-055A-4CC2-88A5-2DF94AE3D9F2}"/>
              </a:ext>
            </a:extLst>
          </p:cNvPr>
          <p:cNvSpPr>
            <a:spLocks noGrp="1" noChangeArrowheads="1"/>
          </p:cNvSpPr>
          <p:nvPr>
            <p:ph type="title"/>
          </p:nvPr>
        </p:nvSpPr>
        <p:spPr>
          <a:xfrm>
            <a:off x="674075" y="692150"/>
            <a:ext cx="7004541" cy="1066800"/>
          </a:xfrm>
        </p:spPr>
        <p:txBody>
          <a:bodyPr/>
          <a:lstStyle/>
          <a:p>
            <a:pPr eaLnBrk="1" hangingPunct="1"/>
            <a:r>
              <a:rPr lang="el-GR" altLang="el-GR" dirty="0"/>
              <a:t>Ανταγωνισμός μεταξύ επιχείρησης και οικογένειας</a:t>
            </a:r>
          </a:p>
        </p:txBody>
      </p:sp>
      <p:sp>
        <p:nvSpPr>
          <p:cNvPr id="8195" name="Rectangle 3">
            <a:extLst>
              <a:ext uri="{FF2B5EF4-FFF2-40B4-BE49-F238E27FC236}">
                <a16:creationId xmlns:a16="http://schemas.microsoft.com/office/drawing/2014/main" id="{860C51F4-00BA-4070-9513-0E8D93247B91}"/>
              </a:ext>
            </a:extLst>
          </p:cNvPr>
          <p:cNvSpPr>
            <a:spLocks noGrp="1" noChangeArrowheads="1"/>
          </p:cNvSpPr>
          <p:nvPr>
            <p:ph idx="1"/>
          </p:nvPr>
        </p:nvSpPr>
        <p:spPr>
          <a:xfrm>
            <a:off x="539551" y="2276872"/>
            <a:ext cx="7930373" cy="4247753"/>
          </a:xfrm>
        </p:spPr>
        <p:txBody>
          <a:bodyPr>
            <a:normAutofit/>
          </a:bodyPr>
          <a:lstStyle/>
          <a:p>
            <a:pPr eaLnBrk="1" hangingPunct="1">
              <a:lnSpc>
                <a:spcPct val="90000"/>
              </a:lnSpc>
              <a:spcBef>
                <a:spcPts val="600"/>
              </a:spcBef>
              <a:spcAft>
                <a:spcPts val="600"/>
              </a:spcAft>
            </a:pPr>
            <a:r>
              <a:rPr lang="el-GR" altLang="el-GR" sz="2000" dirty="0"/>
              <a:t>Η </a:t>
            </a:r>
            <a:r>
              <a:rPr lang="el-GR" altLang="el-GR" sz="2000" dirty="0">
                <a:solidFill>
                  <a:schemeClr val="accent1"/>
                </a:solidFill>
              </a:rPr>
              <a:t>επικάλυψη των οικογενειακών συμφερόντων </a:t>
            </a:r>
            <a:r>
              <a:rPr lang="el-GR" altLang="el-GR" sz="2000" dirty="0"/>
              <a:t>πολλές φορές επηρεάζει τις διοικητικές διαδικασίες και την εν γένει λειτουργία της επιχείρησης</a:t>
            </a:r>
          </a:p>
          <a:p>
            <a:pPr eaLnBrk="1" hangingPunct="1">
              <a:lnSpc>
                <a:spcPct val="90000"/>
              </a:lnSpc>
              <a:spcBef>
                <a:spcPts val="600"/>
              </a:spcBef>
              <a:spcAft>
                <a:spcPts val="600"/>
              </a:spcAft>
            </a:pPr>
            <a:r>
              <a:rPr lang="el-GR" altLang="el-GR" sz="2000" dirty="0"/>
              <a:t>Ενυπάρχει συχνά το </a:t>
            </a:r>
            <a:r>
              <a:rPr lang="el-GR" altLang="el-GR" sz="2000" dirty="0">
                <a:solidFill>
                  <a:schemeClr val="accent1"/>
                </a:solidFill>
              </a:rPr>
              <a:t>συναισθηματικό κομμάτι</a:t>
            </a:r>
            <a:r>
              <a:rPr lang="el-GR" altLang="el-GR" sz="2000" dirty="0"/>
              <a:t>. Π.χ. Αξιολόγηση του υφισταμένου-παιδιού από τον διευθυντή-πατέρα</a:t>
            </a:r>
          </a:p>
          <a:p>
            <a:pPr eaLnBrk="1" hangingPunct="1">
              <a:lnSpc>
                <a:spcPct val="90000"/>
              </a:lnSpc>
              <a:spcBef>
                <a:spcPts val="600"/>
              </a:spcBef>
              <a:spcAft>
                <a:spcPts val="600"/>
              </a:spcAft>
            </a:pPr>
            <a:r>
              <a:rPr lang="el-GR" altLang="el-GR" sz="2000" dirty="0"/>
              <a:t>Επίσης, πολλές φορές λόγω υψηλού φόρτου εργασίας και απαιτήσεων οδηγούν στην </a:t>
            </a:r>
            <a:r>
              <a:rPr lang="el-GR" altLang="el-GR" sz="2000" dirty="0">
                <a:solidFill>
                  <a:schemeClr val="accent1"/>
                </a:solidFill>
              </a:rPr>
              <a:t>απώλεια χρόνου από την οικογένεια </a:t>
            </a:r>
          </a:p>
          <a:p>
            <a:pPr eaLnBrk="1" hangingPunct="1">
              <a:lnSpc>
                <a:spcPct val="90000"/>
              </a:lnSpc>
              <a:spcBef>
                <a:spcPts val="600"/>
              </a:spcBef>
              <a:spcAft>
                <a:spcPts val="600"/>
              </a:spcAft>
            </a:pPr>
            <a:r>
              <a:rPr lang="el-GR" altLang="el-GR" sz="2000" dirty="0"/>
              <a:t>Πολλές φορές, οι επιχειρηματίες αναγκάζονται να δώσουν σε μία από τις δύο σφαίρες </a:t>
            </a:r>
            <a:r>
              <a:rPr lang="el-GR" altLang="el-GR" sz="2000" dirty="0">
                <a:solidFill>
                  <a:schemeClr val="accent1"/>
                </a:solidFill>
              </a:rPr>
              <a:t>προτεραιότητα</a:t>
            </a:r>
          </a:p>
        </p:txBody>
      </p:sp>
      <p:sp>
        <p:nvSpPr>
          <p:cNvPr id="2" name="Θέση αριθμού διαφάνειας 1">
            <a:extLst>
              <a:ext uri="{FF2B5EF4-FFF2-40B4-BE49-F238E27FC236}">
                <a16:creationId xmlns:a16="http://schemas.microsoft.com/office/drawing/2014/main" id="{44E0D8CE-99DF-486D-9FCD-0E168C6B810D}"/>
              </a:ext>
            </a:extLst>
          </p:cNvPr>
          <p:cNvSpPr>
            <a:spLocks noGrp="1"/>
          </p:cNvSpPr>
          <p:nvPr>
            <p:ph type="sldNum" sz="quarter" idx="12"/>
          </p:nvPr>
        </p:nvSpPr>
        <p:spPr/>
        <p:txBody>
          <a:bodyPr/>
          <a:lstStyle/>
          <a:p>
            <a:pPr>
              <a:defRPr/>
            </a:pPr>
            <a:fld id="{B8215439-3EC3-433A-8F07-72D567A788AB}" type="slidenum">
              <a:rPr lang="el-GR" altLang="el-GR" smtClean="0"/>
              <a:pPr>
                <a:defRPr/>
              </a:pPr>
              <a:t>6</a:t>
            </a:fld>
            <a:endParaRPr lang="el-GR" alt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875150E-6333-4309-B41A-266A3D534FD3}"/>
              </a:ext>
            </a:extLst>
          </p:cNvPr>
          <p:cNvSpPr>
            <a:spLocks noGrp="1" noChangeArrowheads="1"/>
          </p:cNvSpPr>
          <p:nvPr>
            <p:ph type="title"/>
          </p:nvPr>
        </p:nvSpPr>
        <p:spPr>
          <a:xfrm>
            <a:off x="674075" y="692150"/>
            <a:ext cx="7004541" cy="1066800"/>
          </a:xfrm>
        </p:spPr>
        <p:txBody>
          <a:bodyPr/>
          <a:lstStyle/>
          <a:p>
            <a:pPr eaLnBrk="1" hangingPunct="1"/>
            <a:r>
              <a:rPr lang="el-GR" altLang="el-GR" dirty="0"/>
              <a:t>Πλεονεκτήματα οικογενειακής επιχείρησης</a:t>
            </a:r>
          </a:p>
        </p:txBody>
      </p:sp>
      <p:sp>
        <p:nvSpPr>
          <p:cNvPr id="64515" name="Rectangle 3">
            <a:extLst>
              <a:ext uri="{FF2B5EF4-FFF2-40B4-BE49-F238E27FC236}">
                <a16:creationId xmlns:a16="http://schemas.microsoft.com/office/drawing/2014/main" id="{9FDF8B4A-76B4-499F-99B8-B9A2205438F5}"/>
              </a:ext>
            </a:extLst>
          </p:cNvPr>
          <p:cNvSpPr>
            <a:spLocks noGrp="1" noChangeArrowheads="1"/>
          </p:cNvSpPr>
          <p:nvPr>
            <p:ph idx="1"/>
          </p:nvPr>
        </p:nvSpPr>
        <p:spPr>
          <a:xfrm>
            <a:off x="539552" y="2123756"/>
            <a:ext cx="7930372" cy="4734243"/>
          </a:xfrm>
        </p:spPr>
        <p:txBody>
          <a:bodyPr>
            <a:normAutofit fontScale="92500" lnSpcReduction="10000"/>
          </a:bodyPr>
          <a:lstStyle/>
          <a:p>
            <a:pPr marL="365760" indent="-256032" eaLnBrk="1" fontAlgn="auto" hangingPunct="1">
              <a:lnSpc>
                <a:spcPct val="90000"/>
              </a:lnSpc>
              <a:spcBef>
                <a:spcPts val="600"/>
              </a:spcBef>
              <a:spcAft>
                <a:spcPts val="1200"/>
              </a:spcAft>
              <a:buClr>
                <a:schemeClr val="accent3"/>
              </a:buClr>
              <a:buFont typeface="Georgia"/>
              <a:buChar char="•"/>
              <a:defRPr/>
            </a:pPr>
            <a:r>
              <a:rPr lang="el-GR" altLang="el-GR" sz="2000" dirty="0"/>
              <a:t>Οι οικογενειακοί δεσμοί συχνά οδηγούν σε </a:t>
            </a:r>
            <a:r>
              <a:rPr lang="el-GR" altLang="el-GR" sz="2000" b="1" dirty="0"/>
              <a:t>ανθεκτικές σχέσεις και πίστη </a:t>
            </a:r>
            <a:r>
              <a:rPr lang="el-GR" altLang="el-GR" sz="2000" dirty="0"/>
              <a:t>στην λειτουργία της επιχείρησης – </a:t>
            </a:r>
            <a:r>
              <a:rPr lang="el-GR" altLang="el-GR" sz="2000" b="1" dirty="0">
                <a:solidFill>
                  <a:schemeClr val="accent1"/>
                </a:solidFill>
              </a:rPr>
              <a:t>εμπιστοσύνη</a:t>
            </a:r>
            <a:r>
              <a:rPr lang="el-GR" altLang="el-GR" sz="2000" dirty="0">
                <a:solidFill>
                  <a:schemeClr val="accent1"/>
                </a:solidFill>
              </a:rPr>
              <a:t> </a:t>
            </a:r>
            <a:r>
              <a:rPr lang="el-GR" altLang="el-GR" sz="2000" b="1" dirty="0">
                <a:solidFill>
                  <a:schemeClr val="accent1"/>
                </a:solidFill>
              </a:rPr>
              <a:t>και αφοσίωση</a:t>
            </a:r>
          </a:p>
          <a:p>
            <a:pPr marL="365760" indent="-256032" eaLnBrk="1" fontAlgn="auto" hangingPunct="1">
              <a:lnSpc>
                <a:spcPct val="90000"/>
              </a:lnSpc>
              <a:spcBef>
                <a:spcPts val="600"/>
              </a:spcBef>
              <a:spcAft>
                <a:spcPts val="1200"/>
              </a:spcAft>
              <a:buClr>
                <a:schemeClr val="accent3"/>
              </a:buClr>
              <a:buFont typeface="Georgia"/>
              <a:buChar char="•"/>
              <a:defRPr/>
            </a:pPr>
            <a:r>
              <a:rPr lang="el-GR" altLang="el-GR" sz="2000" dirty="0"/>
              <a:t>Τα μέλη της επιχείρησης που ανήκουν στην οικογένεια μπορεί </a:t>
            </a:r>
            <a:r>
              <a:rPr lang="el-GR" altLang="el-GR" sz="2000" b="1" dirty="0"/>
              <a:t>να θυσιάσουν μέρος του μισθού-εισοδήματος </a:t>
            </a:r>
            <a:r>
              <a:rPr lang="el-GR" altLang="el-GR" sz="2000" dirty="0"/>
              <a:t>τους με αποτέλεσμα να υπάρχουν περισσότεροι πόροι για την κάλυψη των αναγκών και της εύρυθμης λειτουργίας της επιχείρησης – </a:t>
            </a:r>
            <a:r>
              <a:rPr lang="el-GR" altLang="el-GR" sz="2000" b="1" dirty="0">
                <a:solidFill>
                  <a:schemeClr val="accent1"/>
                </a:solidFill>
              </a:rPr>
              <a:t>δέσμευση προς την επιχείρηση</a:t>
            </a:r>
          </a:p>
          <a:p>
            <a:pPr marL="365760" indent="-256032" eaLnBrk="1" fontAlgn="auto" hangingPunct="1">
              <a:lnSpc>
                <a:spcPct val="90000"/>
              </a:lnSpc>
              <a:spcBef>
                <a:spcPts val="600"/>
              </a:spcBef>
              <a:spcAft>
                <a:spcPts val="1200"/>
              </a:spcAft>
              <a:buClr>
                <a:schemeClr val="accent3"/>
              </a:buClr>
              <a:buFont typeface="Georgia"/>
              <a:buChar char="•"/>
              <a:defRPr/>
            </a:pPr>
            <a:r>
              <a:rPr lang="el-GR" altLang="el-GR" sz="2000" b="1" dirty="0">
                <a:solidFill>
                  <a:schemeClr val="accent1"/>
                </a:solidFill>
              </a:rPr>
              <a:t>Διορατικότητα και μακροπρόθεσμός προγραμματισμός </a:t>
            </a:r>
            <a:r>
              <a:rPr lang="el-GR" altLang="el-GR" sz="2000" dirty="0">
                <a:solidFill>
                  <a:schemeClr val="tx2"/>
                </a:solidFill>
              </a:rPr>
              <a:t>από τους ηγέτες της επιχείρησης</a:t>
            </a:r>
          </a:p>
          <a:p>
            <a:pPr marL="365760" indent="-256032" eaLnBrk="1" fontAlgn="auto" hangingPunct="1">
              <a:lnSpc>
                <a:spcPct val="90000"/>
              </a:lnSpc>
              <a:spcBef>
                <a:spcPts val="600"/>
              </a:spcBef>
              <a:spcAft>
                <a:spcPts val="1200"/>
              </a:spcAft>
              <a:buClr>
                <a:schemeClr val="accent3"/>
              </a:buClr>
              <a:buFont typeface="Georgia"/>
              <a:buChar char="•"/>
              <a:defRPr/>
            </a:pPr>
            <a:r>
              <a:rPr lang="el-GR" altLang="el-GR" sz="2000" b="1" dirty="0">
                <a:solidFill>
                  <a:schemeClr val="accent1"/>
                </a:solidFill>
              </a:rPr>
              <a:t>Στενή επικοινωνία </a:t>
            </a:r>
            <a:r>
              <a:rPr lang="el-GR" altLang="el-GR" sz="2000" dirty="0">
                <a:solidFill>
                  <a:schemeClr val="tx2"/>
                </a:solidFill>
              </a:rPr>
              <a:t>μεταξύ των συγγενών</a:t>
            </a:r>
          </a:p>
          <a:p>
            <a:pPr marL="365760" indent="-256032">
              <a:lnSpc>
                <a:spcPct val="90000"/>
              </a:lnSpc>
              <a:spcBef>
                <a:spcPts val="600"/>
              </a:spcBef>
              <a:spcAft>
                <a:spcPts val="1200"/>
              </a:spcAft>
              <a:buClr>
                <a:schemeClr val="accent3"/>
              </a:buClr>
              <a:buFont typeface="Georgia"/>
              <a:buChar char="•"/>
              <a:defRPr/>
            </a:pPr>
            <a:r>
              <a:rPr lang="el-GR" altLang="el-GR" sz="2000" b="1" dirty="0">
                <a:solidFill>
                  <a:schemeClr val="accent1"/>
                </a:solidFill>
              </a:rPr>
              <a:t>Εστίαση στην ποιότητα</a:t>
            </a:r>
            <a:r>
              <a:rPr lang="el-GR" altLang="el-GR" sz="2000" dirty="0">
                <a:solidFill>
                  <a:schemeClr val="tx2"/>
                </a:solidFill>
              </a:rPr>
              <a:t> λόγω ανάγκης </a:t>
            </a:r>
            <a:r>
              <a:rPr lang="el-GR" altLang="el-GR" sz="2000" b="1" dirty="0">
                <a:solidFill>
                  <a:schemeClr val="tx2"/>
                </a:solidFill>
              </a:rPr>
              <a:t>διατήρησης της φήμης </a:t>
            </a:r>
            <a:r>
              <a:rPr lang="el-GR" altLang="el-GR" sz="2000" dirty="0">
                <a:solidFill>
                  <a:schemeClr val="tx2"/>
                </a:solidFill>
              </a:rPr>
              <a:t>της οικογένειας με αποτέλεσμα την παροχή ποιοτικών αγαθών ή υπηρεσιών</a:t>
            </a:r>
          </a:p>
          <a:p>
            <a:pPr marL="365760" indent="-256032" eaLnBrk="1" fontAlgn="auto" hangingPunct="1">
              <a:lnSpc>
                <a:spcPct val="90000"/>
              </a:lnSpc>
              <a:spcBef>
                <a:spcPts val="600"/>
              </a:spcBef>
              <a:spcAft>
                <a:spcPts val="1200"/>
              </a:spcAft>
              <a:buClr>
                <a:schemeClr val="accent3"/>
              </a:buClr>
              <a:buFont typeface="Georgia"/>
              <a:buChar char="•"/>
              <a:defRPr/>
            </a:pPr>
            <a:endParaRPr lang="el-GR" altLang="el-GR" sz="2000" dirty="0">
              <a:solidFill>
                <a:schemeClr val="tx2"/>
              </a:solidFill>
            </a:endParaRPr>
          </a:p>
          <a:p>
            <a:pPr marL="365760" indent="-256032" eaLnBrk="1" fontAlgn="auto" hangingPunct="1">
              <a:lnSpc>
                <a:spcPct val="90000"/>
              </a:lnSpc>
              <a:spcBef>
                <a:spcPts val="600"/>
              </a:spcBef>
              <a:spcAft>
                <a:spcPts val="1200"/>
              </a:spcAft>
              <a:buClr>
                <a:schemeClr val="accent3"/>
              </a:buClr>
              <a:buFont typeface="Georgia"/>
              <a:buChar char="•"/>
              <a:defRPr/>
            </a:pPr>
            <a:endParaRPr lang="el-GR" altLang="el-GR" sz="2000" b="1" dirty="0"/>
          </a:p>
          <a:p>
            <a:pPr marL="365760" indent="-256032" eaLnBrk="1" fontAlgn="auto" hangingPunct="1">
              <a:lnSpc>
                <a:spcPct val="90000"/>
              </a:lnSpc>
              <a:spcBef>
                <a:spcPts val="600"/>
              </a:spcBef>
              <a:spcAft>
                <a:spcPts val="1200"/>
              </a:spcAft>
              <a:buClr>
                <a:schemeClr val="accent3"/>
              </a:buClr>
              <a:buFont typeface="Georgia"/>
              <a:buChar char="•"/>
              <a:defRPr/>
            </a:pPr>
            <a:endParaRPr lang="el-GR" altLang="el-GR" sz="2000" dirty="0"/>
          </a:p>
        </p:txBody>
      </p:sp>
      <p:sp>
        <p:nvSpPr>
          <p:cNvPr id="2" name="Θέση αριθμού διαφάνειας 1">
            <a:extLst>
              <a:ext uri="{FF2B5EF4-FFF2-40B4-BE49-F238E27FC236}">
                <a16:creationId xmlns:a16="http://schemas.microsoft.com/office/drawing/2014/main" id="{82093601-7736-4C44-A01D-499A1A0D2DBC}"/>
              </a:ext>
            </a:extLst>
          </p:cNvPr>
          <p:cNvSpPr>
            <a:spLocks noGrp="1"/>
          </p:cNvSpPr>
          <p:nvPr>
            <p:ph type="sldNum" sz="quarter" idx="12"/>
          </p:nvPr>
        </p:nvSpPr>
        <p:spPr/>
        <p:txBody>
          <a:bodyPr/>
          <a:lstStyle/>
          <a:p>
            <a:pPr>
              <a:defRPr/>
            </a:pPr>
            <a:fld id="{B8215439-3EC3-433A-8F07-72D567A788AB}" type="slidenum">
              <a:rPr lang="el-GR" altLang="el-GR" smtClean="0"/>
              <a:pPr>
                <a:defRPr/>
              </a:pPr>
              <a:t>7</a:t>
            </a:fld>
            <a:endParaRPr lang="el-GR" alt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6B11E57-2BFF-42AE-BC8C-A820977FF1A9}"/>
              </a:ext>
            </a:extLst>
          </p:cNvPr>
          <p:cNvSpPr>
            <a:spLocks noGrp="1" noChangeArrowheads="1"/>
          </p:cNvSpPr>
          <p:nvPr>
            <p:ph type="title"/>
          </p:nvPr>
        </p:nvSpPr>
        <p:spPr>
          <a:xfrm>
            <a:off x="674075" y="620713"/>
            <a:ext cx="7004541" cy="1152103"/>
          </a:xfrm>
        </p:spPr>
        <p:txBody>
          <a:bodyPr/>
          <a:lstStyle/>
          <a:p>
            <a:pPr eaLnBrk="1" hangingPunct="1"/>
            <a:r>
              <a:rPr lang="el-GR" altLang="el-GR" dirty="0"/>
              <a:t>Μειονεκτήματα οικογενειακής επιχείρησης</a:t>
            </a:r>
          </a:p>
        </p:txBody>
      </p:sp>
      <p:sp>
        <p:nvSpPr>
          <p:cNvPr id="11267" name="Rectangle 3">
            <a:extLst>
              <a:ext uri="{FF2B5EF4-FFF2-40B4-BE49-F238E27FC236}">
                <a16:creationId xmlns:a16="http://schemas.microsoft.com/office/drawing/2014/main" id="{D9DC9AE0-E60D-4E3F-9C4F-6182837D5A96}"/>
              </a:ext>
            </a:extLst>
          </p:cNvPr>
          <p:cNvSpPr>
            <a:spLocks noGrp="1" noChangeArrowheads="1"/>
          </p:cNvSpPr>
          <p:nvPr>
            <p:ph idx="1"/>
          </p:nvPr>
        </p:nvSpPr>
        <p:spPr>
          <a:xfrm>
            <a:off x="674074" y="2276871"/>
            <a:ext cx="8065113" cy="4247753"/>
          </a:xfrm>
        </p:spPr>
        <p:txBody>
          <a:bodyPr>
            <a:normAutofit/>
          </a:bodyPr>
          <a:lstStyle/>
          <a:p>
            <a:pPr eaLnBrk="1" hangingPunct="1">
              <a:spcBef>
                <a:spcPts val="600"/>
              </a:spcBef>
              <a:spcAft>
                <a:spcPts val="600"/>
              </a:spcAft>
            </a:pPr>
            <a:r>
              <a:rPr lang="el-GR" altLang="el-GR" sz="2000" dirty="0"/>
              <a:t>Προώθηση των μελών της οικογένειας σε σχέση με ικανά εξωτερικά </a:t>
            </a:r>
          </a:p>
          <a:p>
            <a:pPr eaLnBrk="1" hangingPunct="1">
              <a:spcBef>
                <a:spcPts val="600"/>
              </a:spcBef>
              <a:spcAft>
                <a:spcPts val="600"/>
              </a:spcAft>
            </a:pPr>
            <a:r>
              <a:rPr lang="el-GR" altLang="el-GR" sz="2000" dirty="0"/>
              <a:t>Δυσκολία διάκρισης οικογενειακών και επαγγελματικών σχέσεων</a:t>
            </a:r>
          </a:p>
          <a:p>
            <a:pPr eaLnBrk="1" hangingPunct="1">
              <a:spcBef>
                <a:spcPts val="600"/>
              </a:spcBef>
              <a:spcAft>
                <a:spcPts val="600"/>
              </a:spcAft>
            </a:pPr>
            <a:r>
              <a:rPr lang="el-GR" altLang="el-GR" sz="2000" dirty="0"/>
              <a:t>Δυσκολία στη λήψη αποφάσεων</a:t>
            </a:r>
          </a:p>
          <a:p>
            <a:pPr eaLnBrk="1" hangingPunct="1">
              <a:spcBef>
                <a:spcPts val="600"/>
              </a:spcBef>
              <a:spcAft>
                <a:spcPts val="600"/>
              </a:spcAft>
            </a:pPr>
            <a:r>
              <a:rPr lang="el-GR" altLang="el-GR" sz="2000" dirty="0"/>
              <a:t>Οικογενειακές συγκρούσεις</a:t>
            </a:r>
          </a:p>
          <a:p>
            <a:pPr eaLnBrk="1" hangingPunct="1">
              <a:spcBef>
                <a:spcPts val="600"/>
              </a:spcBef>
              <a:spcAft>
                <a:spcPts val="600"/>
              </a:spcAft>
            </a:pPr>
            <a:r>
              <a:rPr lang="el-GR" altLang="el-GR" sz="2000" dirty="0"/>
              <a:t>Νεποτισμός – πρακτική πρόσληψης μόνο συγγενών</a:t>
            </a:r>
          </a:p>
          <a:p>
            <a:pPr eaLnBrk="1" hangingPunct="1">
              <a:spcBef>
                <a:spcPts val="600"/>
              </a:spcBef>
              <a:spcAft>
                <a:spcPts val="600"/>
              </a:spcAft>
            </a:pPr>
            <a:r>
              <a:rPr lang="el-GR" altLang="el-GR" sz="2000" dirty="0"/>
              <a:t>Δυσκολία επιβολής πειθαρχίας</a:t>
            </a:r>
          </a:p>
          <a:p>
            <a:pPr eaLnBrk="1" hangingPunct="1">
              <a:spcBef>
                <a:spcPts val="600"/>
              </a:spcBef>
              <a:spcAft>
                <a:spcPts val="600"/>
              </a:spcAft>
            </a:pPr>
            <a:r>
              <a:rPr lang="el-GR" altLang="el-GR" sz="2000" dirty="0"/>
              <a:t>Επιφυλακτικότητα (ρίσκο, λήψη αποφάσεων, αλλαγές)</a:t>
            </a:r>
          </a:p>
        </p:txBody>
      </p:sp>
      <p:sp>
        <p:nvSpPr>
          <p:cNvPr id="2" name="Θέση αριθμού διαφάνειας 1">
            <a:extLst>
              <a:ext uri="{FF2B5EF4-FFF2-40B4-BE49-F238E27FC236}">
                <a16:creationId xmlns:a16="http://schemas.microsoft.com/office/drawing/2014/main" id="{FF6B98FB-EA5B-40A4-B1D9-6107C2340B41}"/>
              </a:ext>
            </a:extLst>
          </p:cNvPr>
          <p:cNvSpPr>
            <a:spLocks noGrp="1"/>
          </p:cNvSpPr>
          <p:nvPr>
            <p:ph type="sldNum" sz="quarter" idx="12"/>
          </p:nvPr>
        </p:nvSpPr>
        <p:spPr/>
        <p:txBody>
          <a:bodyPr/>
          <a:lstStyle/>
          <a:p>
            <a:pPr>
              <a:defRPr/>
            </a:pPr>
            <a:fld id="{B8215439-3EC3-433A-8F07-72D567A788AB}" type="slidenum">
              <a:rPr lang="el-GR" altLang="el-GR" smtClean="0"/>
              <a:pPr>
                <a:defRPr/>
              </a:pPr>
              <a:t>8</a:t>
            </a:fld>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F35EB9C-6E3C-4AB5-818F-F6CD4DFAF875}"/>
              </a:ext>
            </a:extLst>
          </p:cNvPr>
          <p:cNvSpPr>
            <a:spLocks noGrp="1" noChangeArrowheads="1"/>
          </p:cNvSpPr>
          <p:nvPr>
            <p:ph type="title"/>
          </p:nvPr>
        </p:nvSpPr>
        <p:spPr>
          <a:xfrm>
            <a:off x="676649" y="650350"/>
            <a:ext cx="7001967" cy="1066800"/>
          </a:xfrm>
        </p:spPr>
        <p:txBody>
          <a:bodyPr/>
          <a:lstStyle/>
          <a:p>
            <a:pPr eaLnBrk="1" hangingPunct="1"/>
            <a:r>
              <a:rPr lang="el-GR" altLang="el-GR" dirty="0"/>
              <a:t>Κουλτούρα οικογενειακής επιχείρησης</a:t>
            </a:r>
          </a:p>
        </p:txBody>
      </p:sp>
      <p:sp>
        <p:nvSpPr>
          <p:cNvPr id="12291" name="Rectangle 3">
            <a:extLst>
              <a:ext uri="{FF2B5EF4-FFF2-40B4-BE49-F238E27FC236}">
                <a16:creationId xmlns:a16="http://schemas.microsoft.com/office/drawing/2014/main" id="{D7C39A36-B3D4-43E1-8FBF-4B6DC577DEE2}"/>
              </a:ext>
            </a:extLst>
          </p:cNvPr>
          <p:cNvSpPr>
            <a:spLocks noGrp="1" noChangeArrowheads="1"/>
          </p:cNvSpPr>
          <p:nvPr>
            <p:ph idx="1"/>
          </p:nvPr>
        </p:nvSpPr>
        <p:spPr>
          <a:xfrm>
            <a:off x="467543" y="2252334"/>
            <a:ext cx="8208913" cy="4579938"/>
          </a:xfrm>
        </p:spPr>
        <p:txBody>
          <a:bodyPr>
            <a:normAutofit/>
          </a:bodyPr>
          <a:lstStyle/>
          <a:p>
            <a:pPr eaLnBrk="1" hangingPunct="1">
              <a:lnSpc>
                <a:spcPct val="90000"/>
              </a:lnSpc>
              <a:spcBef>
                <a:spcPts val="600"/>
              </a:spcBef>
              <a:spcAft>
                <a:spcPts val="600"/>
              </a:spcAft>
            </a:pPr>
            <a:r>
              <a:rPr lang="el-GR" altLang="el-GR" sz="2000" dirty="0"/>
              <a:t>Η </a:t>
            </a:r>
            <a:r>
              <a:rPr lang="el-GR" altLang="el-GR" sz="2000" b="1" dirty="0">
                <a:solidFill>
                  <a:schemeClr val="accent1"/>
                </a:solidFill>
              </a:rPr>
              <a:t>οργανωσιακή κουλτούρα </a:t>
            </a:r>
            <a:r>
              <a:rPr lang="el-GR" altLang="el-GR" sz="2000" dirty="0"/>
              <a:t>ορίζεται ως</a:t>
            </a:r>
            <a:r>
              <a:rPr lang="en-US" altLang="el-GR" sz="2000" dirty="0"/>
              <a:t> </a:t>
            </a:r>
            <a:r>
              <a:rPr lang="el-GR" altLang="el-GR" sz="2000" dirty="0"/>
              <a:t>τ</a:t>
            </a:r>
            <a:r>
              <a:rPr lang="el-GR" altLang="el-GR" sz="2000" dirty="0">
                <a:solidFill>
                  <a:srgbClr val="292929"/>
                </a:solidFill>
              </a:rPr>
              <a:t>ο πλήθος των βασικών αξιών, υποθέσεων, νοημάτων και κανόνων που μοιράζεται από τα μέλη ενός οργανισμού και διδάσκεται στα νέα μέλη ως ορθά</a:t>
            </a:r>
          </a:p>
          <a:p>
            <a:pPr eaLnBrk="1" hangingPunct="1">
              <a:lnSpc>
                <a:spcPct val="90000"/>
              </a:lnSpc>
              <a:spcBef>
                <a:spcPts val="600"/>
              </a:spcBef>
              <a:spcAft>
                <a:spcPts val="600"/>
              </a:spcAft>
            </a:pPr>
            <a:r>
              <a:rPr lang="el-GR" altLang="el-GR" sz="2000" dirty="0"/>
              <a:t>Στις οικογενειακές επιχειρήσεις οι </a:t>
            </a:r>
            <a:r>
              <a:rPr lang="el-GR" altLang="el-GR" sz="2000" b="1" dirty="0">
                <a:solidFill>
                  <a:schemeClr val="accent1"/>
                </a:solidFill>
              </a:rPr>
              <a:t>αξίες και οι πεποιθήσεις του ιδρυτή </a:t>
            </a:r>
            <a:r>
              <a:rPr lang="el-GR" altLang="el-GR" sz="2000" dirty="0"/>
              <a:t>καθορίζουν και διαμορφώνουν την οργανωσιακή κουλτούρα της επιχείρησης</a:t>
            </a:r>
          </a:p>
          <a:p>
            <a:pPr eaLnBrk="1" hangingPunct="1">
              <a:lnSpc>
                <a:spcPct val="90000"/>
              </a:lnSpc>
              <a:spcBef>
                <a:spcPts val="600"/>
              </a:spcBef>
              <a:spcAft>
                <a:spcPts val="600"/>
              </a:spcAft>
            </a:pPr>
            <a:r>
              <a:rPr lang="el-GR" altLang="el-GR" sz="2000" dirty="0"/>
              <a:t>Συχνά </a:t>
            </a:r>
            <a:r>
              <a:rPr lang="el-GR" altLang="el-GR" sz="2000" b="1" dirty="0">
                <a:solidFill>
                  <a:schemeClr val="accent1"/>
                </a:solidFill>
              </a:rPr>
              <a:t>μεταβιβάζονται και από γενιά σε γενιά </a:t>
            </a:r>
            <a:r>
              <a:rPr lang="el-GR" altLang="el-GR" sz="2000" dirty="0"/>
              <a:t>οι αξίες και γίνονται μέρος τόσο της επιχείρησης όσο και της οικογένειας</a:t>
            </a:r>
            <a:endParaRPr lang="en-US" altLang="el-GR" sz="2000" dirty="0"/>
          </a:p>
          <a:p>
            <a:pPr lvl="1">
              <a:lnSpc>
                <a:spcPct val="90000"/>
              </a:lnSpc>
              <a:spcBef>
                <a:spcPts val="600"/>
              </a:spcBef>
              <a:spcAft>
                <a:spcPts val="600"/>
              </a:spcAft>
            </a:pPr>
            <a:r>
              <a:rPr lang="el-GR" altLang="el-GR" sz="1800" dirty="0"/>
              <a:t>Π.χ.</a:t>
            </a:r>
            <a:r>
              <a:rPr lang="en-US" altLang="el-GR" sz="1800" dirty="0"/>
              <a:t> </a:t>
            </a:r>
            <a:r>
              <a:rPr lang="el-GR" altLang="el-GR" sz="1800" dirty="0"/>
              <a:t>«Αλλά μας άφησε πολλά περισσότερα από την εμπιστοσύνη του, και την προθυμία του να ριψοκινδυνεύει. Ο πατέρας μου πότε δεν έλεγε ψέματα ούτε κορόιδεψε πότε κανέναν ή πήρε μία δραχμή που δεν είχε κερδίσει τίμια. Πέρασε αυτές τις αξίες πρώτα σε μένα και μετά μέσω εμού στα εγγόνια του»</a:t>
            </a:r>
          </a:p>
        </p:txBody>
      </p:sp>
      <p:sp>
        <p:nvSpPr>
          <p:cNvPr id="2" name="Θέση αριθμού διαφάνειας 1">
            <a:extLst>
              <a:ext uri="{FF2B5EF4-FFF2-40B4-BE49-F238E27FC236}">
                <a16:creationId xmlns:a16="http://schemas.microsoft.com/office/drawing/2014/main" id="{D1BD59C8-92BC-4D7B-A94F-9A4CE9C28279}"/>
              </a:ext>
            </a:extLst>
          </p:cNvPr>
          <p:cNvSpPr>
            <a:spLocks noGrp="1"/>
          </p:cNvSpPr>
          <p:nvPr>
            <p:ph type="sldNum" sz="quarter" idx="12"/>
          </p:nvPr>
        </p:nvSpPr>
        <p:spPr/>
        <p:txBody>
          <a:bodyPr/>
          <a:lstStyle/>
          <a:p>
            <a:pPr>
              <a:defRPr/>
            </a:pPr>
            <a:fld id="{B8215439-3EC3-433A-8F07-72D567A788AB}" type="slidenum">
              <a:rPr lang="el-GR" altLang="el-GR" smtClean="0"/>
              <a:pPr>
                <a:defRPr/>
              </a:pPr>
              <a:t>9</a:t>
            </a:fld>
            <a:endParaRPr lang="el-GR" alt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Κόκκινο πορτοκαλί">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TotalTime>
  <Words>1455</Words>
  <Application>Microsoft Office PowerPoint</Application>
  <PresentationFormat>Προβολή στην οθόνη (4:3)</PresentationFormat>
  <Paragraphs>142</Paragraphs>
  <Slides>20</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20</vt:i4>
      </vt:variant>
    </vt:vector>
  </HeadingPairs>
  <TitlesOfParts>
    <vt:vector size="26" baseType="lpstr">
      <vt:lpstr>Arial</vt:lpstr>
      <vt:lpstr>Calibri</vt:lpstr>
      <vt:lpstr>Century Gothic</vt:lpstr>
      <vt:lpstr>Georgia</vt:lpstr>
      <vt:lpstr>Wingdings 3</vt:lpstr>
      <vt:lpstr>Αίθουσα συσκέψεων "Ιόν"</vt:lpstr>
      <vt:lpstr>  ΔΙΟΙΚΗΣΗ ΜΙΚΡΟΜΕΣΑΙΩΝ ΕΠΙΧΕΙΡΗΣΕΩΝ – ΕΠΙΧΕΙΡΗΜΑΤΙΚΟΤΗΤΑ  4η Ενότητα Η οικογενειακή επιχείρηση </vt:lpstr>
      <vt:lpstr>Η οικογενειακή επιχείρηση</vt:lpstr>
      <vt:lpstr>Περιγραφή οικογενειακής επιχείρησης</vt:lpstr>
      <vt:lpstr>Σχέση οικογένειας και επιχείρησης </vt:lpstr>
      <vt:lpstr>Το μοντέλο των τριών κύκλων σε μια οικογενειακή επιχείρηση</vt:lpstr>
      <vt:lpstr>Ανταγωνισμός μεταξύ επιχείρησης και οικογένειας</vt:lpstr>
      <vt:lpstr>Πλεονεκτήματα οικογενειακής επιχείρησης</vt:lpstr>
      <vt:lpstr>Μειονεκτήματα οικογενειακής επιχείρησης</vt:lpstr>
      <vt:lpstr>Κουλτούρα οικογενειακής επιχείρησης</vt:lpstr>
      <vt:lpstr>Κουλτούρα και διαδοχή</vt:lpstr>
      <vt:lpstr>Οικογενειακοί ρόλοι και σχέσεις</vt:lpstr>
      <vt:lpstr>Ειδικά χαρακτηριστικά της διοίκησης της οικογενειακής επιχείρησης</vt:lpstr>
      <vt:lpstr>Ειδικά χαρακτηριστικά της διοίκησης της οικογενειακής επιχείρησης</vt:lpstr>
      <vt:lpstr>Ειδικά χαρακτηριστικά της διοίκησης της οικογενειακής επιχείρησης</vt:lpstr>
      <vt:lpstr>Ειδικά χαρακτηριστικά της διοίκησης της οικογενειακής επιχείρησης</vt:lpstr>
      <vt:lpstr>Προκλήσεις της οικογενειακής επιχείρησης στην Ελλάδα</vt:lpstr>
      <vt:lpstr>Προβλήματα οικογενειακής επιχείρησης στην Ελλάδα</vt:lpstr>
      <vt:lpstr>Παράγοντες επιτυχίας για μία οικογενειακή επιχείρηση</vt:lpstr>
      <vt:lpstr>Μελέτη Περίπτωσης</vt:lpstr>
      <vt:lpstr>Μελέτη Περίπτωσης (συνέχεια)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ΜΙΚΡΟΜΕΣΑΙΩΝ ΕΠΙΧΕΙΡΗΣΕΩΝ – ΕΠΙΧΕΙΡΗΜΑΤΙΚΟΤΗΤΑ  3η Διάλεξη Η οικογενειακή επιχείρηση</dc:title>
  <dc:creator>User NM</dc:creator>
  <cp:lastModifiedBy>Naoum Mylonas</cp:lastModifiedBy>
  <cp:revision>19</cp:revision>
  <dcterms:created xsi:type="dcterms:W3CDTF">2019-02-28T23:37:29Z</dcterms:created>
  <dcterms:modified xsi:type="dcterms:W3CDTF">2022-04-03T12:21:22Z</dcterms:modified>
</cp:coreProperties>
</file>