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84" r:id="rId4"/>
    <p:sldId id="285" r:id="rId5"/>
    <p:sldId id="287" r:id="rId6"/>
    <p:sldId id="288" r:id="rId7"/>
    <p:sldId id="291" r:id="rId8"/>
    <p:sldId id="286" r:id="rId9"/>
    <p:sldId id="294" r:id="rId10"/>
    <p:sldId id="292" r:id="rId11"/>
    <p:sldId id="293" r:id="rId12"/>
    <p:sldId id="295" r:id="rId13"/>
    <p:sldId id="289" r:id="rId14"/>
    <p:sldId id="297" r:id="rId15"/>
    <p:sldId id="298" r:id="rId16"/>
    <p:sldId id="296" r:id="rId17"/>
    <p:sldId id="283" r:id="rId18"/>
    <p:sldId id="28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34" autoAdjust="0"/>
    <p:restoredTop sz="94660"/>
  </p:normalViewPr>
  <p:slideViewPr>
    <p:cSldViewPr snapToGrid="0">
      <p:cViewPr varScale="1">
        <p:scale>
          <a:sx n="114" d="100"/>
          <a:sy n="114" d="100"/>
        </p:scale>
        <p:origin x="24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C68F0-2DEB-496F-8FB4-AE3C95B9D5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769D81E-1631-4F1D-966F-C5D5A82A11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454635-F65C-4639-B99F-72C48069ED03}"/>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DC248384-96C9-44FC-B3EE-611408365E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B1728A-7236-49D8-A09D-036E2F8E692A}"/>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768849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DE444-6189-4E8F-BFD2-105EEFE7D1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2F93DD-AB86-4768-9CE7-1E89FBB7A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6C1C2-C07C-441A-9C47-840094215CCF}"/>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B1852634-DEAF-4C9D-8A9E-9DC15140E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34BEB7-FA80-4F8B-91BF-34A009A10C70}"/>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3503620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D05656-8534-4C24-9D08-74897272BB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E1F6AF-C0A6-4F3B-A917-2E41F67B9B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4DA454-2550-4354-8F96-EA4A5A54A23E}"/>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741DA1F2-62DC-4D7E-BDFC-74E73815A6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E3D57E-B79B-472C-BED5-4E4C7B394A67}"/>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356196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0F888-4628-4B42-BEBD-EF6412F25E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A3A3FF-0826-40D5-BD2C-5CDFC8C001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C05112-3936-4DF2-AB37-D82A027B2173}"/>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91D39CCF-069D-48A7-B02B-8F0BF01587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59C3A6-A5ED-4EFE-A9A4-72828BB8BFDA}"/>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475190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38A2F-0D25-4C30-8675-AE29460206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A937EA-1993-4483-BCE2-7115402FA3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232AB6-F687-4933-9DFA-CD9EE387CEC1}"/>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C97AD43B-53FD-418C-9631-7EFD1E1F08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945C17-5185-4BA9-B360-1113AF64B450}"/>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599506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5330-961D-4C8F-B896-8D2504883B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DA08C5-E45D-4996-9175-D8314B2756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CC3FE1-24FA-4FCB-97AB-EC5E1DD3A7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9CFA11-788C-493A-A83B-863E9F8BD5B1}"/>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6" name="Footer Placeholder 5">
            <a:extLst>
              <a:ext uri="{FF2B5EF4-FFF2-40B4-BE49-F238E27FC236}">
                <a16:creationId xmlns:a16="http://schemas.microsoft.com/office/drawing/2014/main" id="{7ACD0FDF-2A7C-4C41-9137-10903B37DD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6F9833-6BFD-454B-9FBD-49131D7CAF14}"/>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3759153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483FB-BE55-4296-A9B2-C96CF5C479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EC4C5E-2135-4B16-BF4A-84680E31FC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3ABB8-AD6E-456E-B7ED-D84349C96C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3EAC0F-1BAD-4584-9983-933BFBF8EA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EAD203-B840-4B6E-9001-CD62C6B40E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97D1C6-025C-46C7-AB5A-BF4CF08509F0}"/>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8" name="Footer Placeholder 7">
            <a:extLst>
              <a:ext uri="{FF2B5EF4-FFF2-40B4-BE49-F238E27FC236}">
                <a16:creationId xmlns:a16="http://schemas.microsoft.com/office/drawing/2014/main" id="{7479D306-2543-4612-BFE9-030A9CFC47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A646D3-843F-4594-84FC-6BA5EBCC8F3A}"/>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64516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906B4-A1A7-413A-BE76-A394509358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C0B57E-FED0-4D3A-9DCF-11675C16599A}"/>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4" name="Footer Placeholder 3">
            <a:extLst>
              <a:ext uri="{FF2B5EF4-FFF2-40B4-BE49-F238E27FC236}">
                <a16:creationId xmlns:a16="http://schemas.microsoft.com/office/drawing/2014/main" id="{2FCEEA17-B3F6-4B81-A61E-229AAB8AA3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0D7548-0E88-462E-AD25-88B5B14C455C}"/>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887039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65A7B5-F31F-4A1F-B6CD-8AC3B118BA06}"/>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3" name="Footer Placeholder 2">
            <a:extLst>
              <a:ext uri="{FF2B5EF4-FFF2-40B4-BE49-F238E27FC236}">
                <a16:creationId xmlns:a16="http://schemas.microsoft.com/office/drawing/2014/main" id="{FE38F601-06CB-4F8A-B7CC-25C8FB332D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ABDAF1-7737-477F-BB58-8B89CF919A33}"/>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2601404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A6A13-9FC1-4E71-8C96-82DCB3A1DC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A0402F-B26C-45C5-AC35-C165D6CFF7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EA6FF4-EB18-4C70-A918-BAB6CED02D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69A127-FF1E-4747-BDA1-A03213C43F25}"/>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6" name="Footer Placeholder 5">
            <a:extLst>
              <a:ext uri="{FF2B5EF4-FFF2-40B4-BE49-F238E27FC236}">
                <a16:creationId xmlns:a16="http://schemas.microsoft.com/office/drawing/2014/main" id="{BE57BFB1-8B6D-4FF9-972E-A90BC5A5AE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77C723-C9DB-43BF-94A8-41607C6B2E3B}"/>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4126076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E6F74-8362-4BD5-A07E-72E60ECAD0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113573-8495-4BD1-980D-AA8FA02EC9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3D62F2-3A6A-460C-986E-EE9D5E070D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79387A-9AF2-41DA-AFC7-D564FE3992B0}"/>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6" name="Footer Placeholder 5">
            <a:extLst>
              <a:ext uri="{FF2B5EF4-FFF2-40B4-BE49-F238E27FC236}">
                <a16:creationId xmlns:a16="http://schemas.microsoft.com/office/drawing/2014/main" id="{1FF06B22-B843-4812-BDF2-EAA0DC7D6D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BEE454-4117-460C-8F2F-7942FE7B8DBB}"/>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3739287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1FED54-02BA-40ED-A42E-DC4EF77089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B3B9D2-8DA7-4BFE-8B56-07A54C93C7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9BC23A-512D-4715-88EB-DC88E58143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F2763EF4-859C-41F9-B4CB-4691456948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B084A3-68F9-4B66-826C-46DCFFF9C7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3F371C-9C5B-4485-9593-FCF12FEC2D10}" type="slidenum">
              <a:rPr lang="en-US" smtClean="0"/>
              <a:t>‹#›</a:t>
            </a:fld>
            <a:endParaRPr lang="en-US"/>
          </a:p>
        </p:txBody>
      </p:sp>
    </p:spTree>
    <p:extLst>
      <p:ext uri="{BB962C8B-B14F-4D97-AF65-F5344CB8AC3E}">
        <p14:creationId xmlns:p14="http://schemas.microsoft.com/office/powerpoint/2010/main" val="3586954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chriskaradim@ionio.g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94BA16-3340-4C16-96F0-1FAAF27445BE}"/>
              </a:ext>
            </a:extLst>
          </p:cNvPr>
          <p:cNvSpPr txBox="1"/>
          <p:nvPr/>
        </p:nvSpPr>
        <p:spPr>
          <a:xfrm>
            <a:off x="2970327" y="2284789"/>
            <a:ext cx="5798341" cy="923330"/>
          </a:xfrm>
          <a:prstGeom prst="rect">
            <a:avLst/>
          </a:prstGeom>
          <a:noFill/>
        </p:spPr>
        <p:txBody>
          <a:bodyPr wrap="square" rtlCol="0">
            <a:spAutoFit/>
          </a:bodyPr>
          <a:lstStyle/>
          <a:p>
            <a:pPr algn="ctr"/>
            <a:r>
              <a:rPr lang="el-GR" dirty="0"/>
              <a:t>9</a:t>
            </a:r>
            <a:r>
              <a:rPr lang="el-GR" baseline="30000" dirty="0"/>
              <a:t>η </a:t>
            </a:r>
            <a:r>
              <a:rPr lang="el-GR" dirty="0"/>
              <a:t>ΕΒΔΟΜΑΔΑ 27/11/2025-28/11/2025 </a:t>
            </a:r>
          </a:p>
          <a:p>
            <a:pPr algn="ctr"/>
            <a:endParaRPr lang="el-GR" kern="0" dirty="0">
              <a:latin typeface="Calibri" panose="020F0502020204030204" pitchFamily="34" charset="0"/>
            </a:endParaRPr>
          </a:p>
          <a:p>
            <a:pPr algn="ctr"/>
            <a:r>
              <a:rPr lang="el-GR" sz="1800" b="1" kern="0" dirty="0">
                <a:effectLst/>
                <a:latin typeface="Calibri" panose="020F0502020204030204" pitchFamily="34" charset="0"/>
                <a:ea typeface="Times New Roman" panose="02020603050405020304" pitchFamily="18" charset="0"/>
              </a:rPr>
              <a:t>Στρατηγικές και τεχνικές δειγματοληψίας</a:t>
            </a:r>
            <a:endParaRPr lang="en-US" dirty="0"/>
          </a:p>
        </p:txBody>
      </p:sp>
      <p:grpSp>
        <p:nvGrpSpPr>
          <p:cNvPr id="5" name="Group 4">
            <a:extLst>
              <a:ext uri="{FF2B5EF4-FFF2-40B4-BE49-F238E27FC236}">
                <a16:creationId xmlns:a16="http://schemas.microsoft.com/office/drawing/2014/main" id="{0ACE1A94-2329-4C98-AE79-70FCE3FD0AE8}"/>
              </a:ext>
            </a:extLst>
          </p:cNvPr>
          <p:cNvGrpSpPr/>
          <p:nvPr/>
        </p:nvGrpSpPr>
        <p:grpSpPr>
          <a:xfrm>
            <a:off x="353449" y="256547"/>
            <a:ext cx="11485102" cy="1523421"/>
            <a:chOff x="353449" y="256547"/>
            <a:chExt cx="11485102" cy="1523421"/>
          </a:xfrm>
        </p:grpSpPr>
        <p:pic>
          <p:nvPicPr>
            <p:cNvPr id="6" name="Picture 5">
              <a:extLst>
                <a:ext uri="{FF2B5EF4-FFF2-40B4-BE49-F238E27FC236}">
                  <a16:creationId xmlns:a16="http://schemas.microsoft.com/office/drawing/2014/main" id="{38C11E2C-FCC9-428B-B8F5-99D195F11E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4113" y="256547"/>
              <a:ext cx="1904438" cy="1523421"/>
            </a:xfrm>
            <a:prstGeom prst="rect">
              <a:avLst/>
            </a:prstGeom>
          </p:spPr>
        </p:pic>
        <p:pic>
          <p:nvPicPr>
            <p:cNvPr id="7" name="Picture 6">
              <a:extLst>
                <a:ext uri="{FF2B5EF4-FFF2-40B4-BE49-F238E27FC236}">
                  <a16:creationId xmlns:a16="http://schemas.microsoft.com/office/drawing/2014/main" id="{49DC07F9-4E78-49FC-B368-896A1B34C5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3449" y="522957"/>
              <a:ext cx="3048000" cy="990600"/>
            </a:xfrm>
            <a:prstGeom prst="rect">
              <a:avLst/>
            </a:prstGeom>
          </p:spPr>
        </p:pic>
      </p:grpSp>
      <p:sp>
        <p:nvSpPr>
          <p:cNvPr id="9" name="TextBox 8">
            <a:extLst>
              <a:ext uri="{FF2B5EF4-FFF2-40B4-BE49-F238E27FC236}">
                <a16:creationId xmlns:a16="http://schemas.microsoft.com/office/drawing/2014/main" id="{C03235C5-5F67-4DB1-862C-3B2EB8653444}"/>
              </a:ext>
            </a:extLst>
          </p:cNvPr>
          <p:cNvSpPr txBox="1"/>
          <p:nvPr/>
        </p:nvSpPr>
        <p:spPr>
          <a:xfrm>
            <a:off x="2762075" y="3742215"/>
            <a:ext cx="6094602" cy="369332"/>
          </a:xfrm>
          <a:prstGeom prst="rect">
            <a:avLst/>
          </a:prstGeom>
          <a:noFill/>
        </p:spPr>
        <p:txBody>
          <a:bodyPr wrap="square">
            <a:spAutoFit/>
          </a:bodyPr>
          <a:lstStyle/>
          <a:p>
            <a:pPr algn="ctr"/>
            <a:r>
              <a:rPr lang="el-GR" sz="1800" b="1" dirty="0">
                <a:latin typeface="Calibri" panose="020F0502020204030204" pitchFamily="34" charset="0"/>
                <a:ea typeface="Times New Roman" panose="02020603050405020304" pitchFamily="18" charset="0"/>
              </a:rPr>
              <a:t>Διδάσκουσα: Δρ. Χριστίνα Καραδημητρίου</a:t>
            </a:r>
            <a:endParaRPr lang="en-US" sz="1800" dirty="0">
              <a:effectLst/>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49FDC32C-C5A6-44BA-BB9C-4E461AC4322A}"/>
              </a:ext>
            </a:extLst>
          </p:cNvPr>
          <p:cNvSpPr txBox="1"/>
          <p:nvPr/>
        </p:nvSpPr>
        <p:spPr>
          <a:xfrm>
            <a:off x="4751956" y="6329779"/>
            <a:ext cx="2114841" cy="369332"/>
          </a:xfrm>
          <a:prstGeom prst="rect">
            <a:avLst/>
          </a:prstGeom>
          <a:noFill/>
        </p:spPr>
        <p:txBody>
          <a:bodyPr wrap="square" rtlCol="0">
            <a:spAutoFit/>
          </a:bodyPr>
          <a:lstStyle/>
          <a:p>
            <a:r>
              <a:rPr lang="el-GR" b="1" dirty="0">
                <a:latin typeface="Calibri" panose="020F0502020204030204" pitchFamily="34" charset="0"/>
              </a:rPr>
              <a:t>Κέρκυρα 2025-2026</a:t>
            </a:r>
            <a:endParaRPr lang="en-US" b="1" dirty="0">
              <a:latin typeface="Calibri" panose="020F0502020204030204" pitchFamily="34" charset="0"/>
            </a:endParaRPr>
          </a:p>
        </p:txBody>
      </p:sp>
    </p:spTree>
    <p:extLst>
      <p:ext uri="{BB962C8B-B14F-4D97-AF65-F5344CB8AC3E}">
        <p14:creationId xmlns:p14="http://schemas.microsoft.com/office/powerpoint/2010/main" val="2945493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E7A5EA8-5784-42F5-8783-7C6DFCEBBB74}"/>
              </a:ext>
            </a:extLst>
          </p:cNvPr>
          <p:cNvSpPr txBox="1"/>
          <p:nvPr/>
        </p:nvSpPr>
        <p:spPr>
          <a:xfrm>
            <a:off x="4037202" y="2497605"/>
            <a:ext cx="3798116" cy="1323439"/>
          </a:xfrm>
          <a:prstGeom prst="rect">
            <a:avLst/>
          </a:prstGeom>
          <a:noFill/>
        </p:spPr>
        <p:txBody>
          <a:bodyPr wrap="square">
            <a:spAutoFit/>
          </a:bodyPr>
          <a:lstStyle/>
          <a:p>
            <a:pPr algn="ctr"/>
            <a:r>
              <a:rPr lang="el-GR" sz="4000" b="1" dirty="0"/>
              <a:t>ΔΕΙΓΜΑΤΑ ΜΗ ΠΙΘΑΝΟΤΗΤΑΣ</a:t>
            </a:r>
            <a:endParaRPr lang="en-US" sz="4000" b="1" dirty="0"/>
          </a:p>
        </p:txBody>
      </p:sp>
    </p:spTree>
    <p:extLst>
      <p:ext uri="{BB962C8B-B14F-4D97-AF65-F5344CB8AC3E}">
        <p14:creationId xmlns:p14="http://schemas.microsoft.com/office/powerpoint/2010/main" val="3932561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1A5476D-8890-4FA0-88D4-B6E7054B64C9}"/>
              </a:ext>
            </a:extLst>
          </p:cNvPr>
          <p:cNvSpPr txBox="1"/>
          <p:nvPr/>
        </p:nvSpPr>
        <p:spPr>
          <a:xfrm>
            <a:off x="201336" y="938161"/>
            <a:ext cx="10704352" cy="5539978"/>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l-GR" sz="1400" b="1" dirty="0"/>
              <a:t>Δείγμα ευκολίας (</a:t>
            </a:r>
            <a:r>
              <a:rPr lang="el-GR" sz="1400" b="1" dirty="0" err="1"/>
              <a:t>convenience</a:t>
            </a:r>
            <a:r>
              <a:rPr lang="el-GR" sz="1400" b="1" dirty="0"/>
              <a:t> </a:t>
            </a:r>
            <a:r>
              <a:rPr lang="el-GR" sz="1400" b="1" dirty="0" err="1"/>
              <a:t>sample</a:t>
            </a:r>
            <a:r>
              <a:rPr lang="el-GR" sz="1400" b="1" dirty="0"/>
              <a:t>). </a:t>
            </a:r>
            <a:r>
              <a:rPr lang="el-GR" sz="1400" dirty="0"/>
              <a:t>Λαμβάνεται με κριτήριο τη διευκόλυνση του ερευνητή. Η διαδικασία δειγματοληψίας διεξάγεται παίρνοντας ανθρώπους ή μονάδες που είναι πιο βολικά διαθέσιμοι. Η επιλογή της τοποθεσίας και των ερωτώμενων είναι εντελώς υποκειμενική. Χρησιμοποιώντας το δείγμα ευκολίας, ο ερευνητής μπορεί να συλλέξει αξιόλογο όγκο στοιχείων μέσα σε λίγες ημέρες. </a:t>
            </a:r>
          </a:p>
          <a:p>
            <a:pPr marL="285750" indent="-285750">
              <a:lnSpc>
                <a:spcPct val="150000"/>
              </a:lnSpc>
              <a:buFont typeface="Arial" panose="020B0604020202020204" pitchFamily="34" charset="0"/>
              <a:buChar char="•"/>
            </a:pPr>
            <a:endParaRPr lang="el-GR" sz="1400" dirty="0"/>
          </a:p>
          <a:p>
            <a:pPr marL="285750" indent="-285750">
              <a:lnSpc>
                <a:spcPct val="150000"/>
              </a:lnSpc>
              <a:buFont typeface="Arial" panose="020B0604020202020204" pitchFamily="34" charset="0"/>
              <a:buChar char="•"/>
            </a:pPr>
            <a:r>
              <a:rPr lang="el-GR" sz="1400" b="1" dirty="0"/>
              <a:t>Δείγμα κρίσης (</a:t>
            </a:r>
            <a:r>
              <a:rPr lang="el-GR" sz="1400" b="1" dirty="0" err="1"/>
              <a:t>judgment</a:t>
            </a:r>
            <a:r>
              <a:rPr lang="el-GR" sz="1400" b="1" dirty="0"/>
              <a:t> </a:t>
            </a:r>
            <a:r>
              <a:rPr lang="el-GR" sz="1400" b="1" dirty="0" err="1"/>
              <a:t>sample</a:t>
            </a:r>
            <a:r>
              <a:rPr lang="el-GR" sz="1400" b="1" dirty="0"/>
              <a:t>). </a:t>
            </a:r>
            <a:r>
              <a:rPr lang="el-GR" sz="1400" dirty="0"/>
              <a:t>Ένας έμπειρος ερευνητής επιλέγει το δείγμα βασιζόμενος στην κρίση του σχετικά με ορισμένα απαιτούμενα χαρακτηριστικά που πρέπει να έχει το κάθε μέλος του δείγματος. Η δειγματοληψία με κριτήριο την κρίση του ερευνητή είναι τελείως υποκειμενική και συνεπώς επιρρεπής σε σφάλματα. </a:t>
            </a:r>
          </a:p>
          <a:p>
            <a:pPr marL="285750" indent="-285750">
              <a:lnSpc>
                <a:spcPct val="150000"/>
              </a:lnSpc>
              <a:buFont typeface="Arial" panose="020B0604020202020204" pitchFamily="34" charset="0"/>
              <a:buChar char="•"/>
            </a:pPr>
            <a:endParaRPr lang="el-GR" sz="1400" dirty="0"/>
          </a:p>
          <a:p>
            <a:pPr marL="285750" indent="-285750">
              <a:lnSpc>
                <a:spcPct val="150000"/>
              </a:lnSpc>
              <a:buFont typeface="Arial" panose="020B0604020202020204" pitchFamily="34" charset="0"/>
              <a:buChar char="•"/>
            </a:pPr>
            <a:r>
              <a:rPr lang="el-GR" sz="1400" b="1" dirty="0"/>
              <a:t>Δείγμα Χιονόμπαλας (</a:t>
            </a:r>
            <a:r>
              <a:rPr lang="el-GR" sz="1400" b="1" dirty="0" err="1"/>
              <a:t>snowball</a:t>
            </a:r>
            <a:r>
              <a:rPr lang="el-GR" sz="1400" b="1" dirty="0"/>
              <a:t> </a:t>
            </a:r>
            <a:r>
              <a:rPr lang="el-GR" sz="1400" b="1" dirty="0" err="1"/>
              <a:t>sample</a:t>
            </a:r>
            <a:r>
              <a:rPr lang="el-GR" sz="1400" b="1" dirty="0"/>
              <a:t>). </a:t>
            </a:r>
            <a:r>
              <a:rPr lang="el-GR" sz="1400" dirty="0"/>
              <a:t>Οι συμμετέχοντες συστήνουν και άλλους συμμετέχοντες για την έρευνα. Η μέθοδος της χιονόμπαλας είναι κατάλληλη για περιπτώσεις όπου υπάρχει περιορισμένο δειγματοληπτικό πλαίσιο. </a:t>
            </a:r>
          </a:p>
          <a:p>
            <a:pPr marL="285750" indent="-285750">
              <a:lnSpc>
                <a:spcPct val="150000"/>
              </a:lnSpc>
              <a:buFont typeface="Arial" panose="020B0604020202020204" pitchFamily="34" charset="0"/>
              <a:buChar char="•"/>
            </a:pPr>
            <a:endParaRPr lang="el-GR" sz="1400" dirty="0"/>
          </a:p>
          <a:p>
            <a:pPr marL="285750" indent="-285750">
              <a:lnSpc>
                <a:spcPct val="150000"/>
              </a:lnSpc>
              <a:buFont typeface="Arial" panose="020B0604020202020204" pitchFamily="34" charset="0"/>
              <a:buChar char="•"/>
            </a:pPr>
            <a:r>
              <a:rPr lang="el-GR" sz="1400" b="1" dirty="0"/>
              <a:t>Δείγμα με Ποσοστώσεις (</a:t>
            </a:r>
            <a:r>
              <a:rPr lang="el-GR" sz="1400" b="1" dirty="0" err="1"/>
              <a:t>quota</a:t>
            </a:r>
            <a:r>
              <a:rPr lang="el-GR" sz="1400" b="1" dirty="0"/>
              <a:t> </a:t>
            </a:r>
            <a:r>
              <a:rPr lang="el-GR" sz="1400" b="1" dirty="0" err="1"/>
              <a:t>sampling</a:t>
            </a:r>
            <a:r>
              <a:rPr lang="el-GR" sz="1400" b="1" dirty="0"/>
              <a:t>). </a:t>
            </a:r>
            <a:r>
              <a:rPr lang="el-GR" sz="1400" dirty="0"/>
              <a:t>Η μέθοδος αυτή στηρίζεται στην υποκειμενική κρίση του ερευνητή. Σκοπός της είναι να συμπεριλάβει στο δείγμα όλες τις κατηγορίες των μελών του πληθυσμού με βάση διάφορα χαρακτηριστικά, που σε πολλές περιπτώσεις δεν είναι καταγεγραμμένα σε κάποιο κατάλογο. Καθορίζεται ένα συγκεκριμένο ποσοστό για ποικίλους τύπους/ κατηγορίες ανθρώπων που θα συμμετέχουν στην έρευνα. Οι ποσοστώσεις καθορίζονται σύμφωνα με τους σκοπούς της έρευνας και τα χαρακτηριστικά του πληθυσμού.</a:t>
            </a:r>
          </a:p>
          <a:p>
            <a:pPr marL="285750" indent="-285750">
              <a:lnSpc>
                <a:spcPct val="150000"/>
              </a:lnSpc>
              <a:buFont typeface="Arial" panose="020B0604020202020204" pitchFamily="34" charset="0"/>
              <a:buChar char="•"/>
            </a:pPr>
            <a:endParaRPr lang="el-GR" sz="1400" dirty="0"/>
          </a:p>
          <a:p>
            <a:endParaRPr lang="en-US" dirty="0"/>
          </a:p>
        </p:txBody>
      </p:sp>
    </p:spTree>
    <p:extLst>
      <p:ext uri="{BB962C8B-B14F-4D97-AF65-F5344CB8AC3E}">
        <p14:creationId xmlns:p14="http://schemas.microsoft.com/office/powerpoint/2010/main" val="499465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71B2312-A4ED-482E-9FA2-5A16C95A2836}"/>
              </a:ext>
            </a:extLst>
          </p:cNvPr>
          <p:cNvSpPr txBox="1"/>
          <p:nvPr/>
        </p:nvSpPr>
        <p:spPr>
          <a:xfrm>
            <a:off x="109056" y="476442"/>
            <a:ext cx="12082943" cy="5866350"/>
          </a:xfrm>
          <a:prstGeom prst="rect">
            <a:avLst/>
          </a:prstGeom>
          <a:noFill/>
        </p:spPr>
        <p:txBody>
          <a:bodyPr wrap="square">
            <a:spAutoFit/>
          </a:bodyPr>
          <a:lstStyle/>
          <a:p>
            <a:pPr>
              <a:lnSpc>
                <a:spcPct val="150000"/>
              </a:lnSpc>
            </a:pPr>
            <a:r>
              <a:rPr lang="el-GR" b="1" dirty="0"/>
              <a:t>Δειγματοληψία Μη Πιθανότητας (Non-</a:t>
            </a:r>
            <a:r>
              <a:rPr lang="el-GR" b="1" dirty="0" err="1"/>
              <a:t>Probability</a:t>
            </a:r>
            <a:r>
              <a:rPr lang="el-GR" b="1" dirty="0"/>
              <a:t> </a:t>
            </a:r>
            <a:r>
              <a:rPr lang="el-GR" b="1" dirty="0" err="1"/>
              <a:t>Sampling</a:t>
            </a:r>
            <a:r>
              <a:rPr lang="el-GR" b="1" dirty="0"/>
              <a:t>)</a:t>
            </a:r>
          </a:p>
          <a:p>
            <a:pPr>
              <a:lnSpc>
                <a:spcPct val="150000"/>
              </a:lnSpc>
            </a:pPr>
            <a:r>
              <a:rPr lang="el-GR" dirty="0"/>
              <a:t>Χαρακτηριστικό: </a:t>
            </a:r>
            <a:r>
              <a:rPr lang="el-GR" b="1" dirty="0"/>
              <a:t>δεν γνωρίζουμε την πιθανότητα</a:t>
            </a:r>
            <a:r>
              <a:rPr lang="el-GR" dirty="0"/>
              <a:t> επιλογής κάθε ατόμου.</a:t>
            </a:r>
            <a:br>
              <a:rPr lang="el-GR" dirty="0"/>
            </a:br>
            <a:r>
              <a:rPr lang="el-GR" dirty="0"/>
              <a:t>Δεν μπορούμε να κάνουμε αυστηρή γενίκευση, αλλά είναι χρήσιμη σε πρακτικές καταστάσεις.</a:t>
            </a:r>
          </a:p>
          <a:p>
            <a:pPr>
              <a:lnSpc>
                <a:spcPct val="150000"/>
              </a:lnSpc>
            </a:pPr>
            <a:endParaRPr lang="el-GR" b="1" dirty="0"/>
          </a:p>
          <a:p>
            <a:pPr>
              <a:lnSpc>
                <a:spcPct val="150000"/>
              </a:lnSpc>
            </a:pPr>
            <a:r>
              <a:rPr lang="el-GR" b="1" dirty="0"/>
              <a:t>Παραδείγματα:</a:t>
            </a:r>
            <a:endParaRPr lang="el-GR" dirty="0"/>
          </a:p>
          <a:p>
            <a:pPr>
              <a:lnSpc>
                <a:spcPct val="150000"/>
              </a:lnSpc>
              <a:buFont typeface="+mj-lt"/>
              <a:buAutoNum type="arabicPeriod"/>
            </a:pPr>
            <a:r>
              <a:rPr lang="el-GR" b="1" dirty="0"/>
              <a:t>Δειγματοληψία ευκολίας (</a:t>
            </a:r>
            <a:r>
              <a:rPr lang="el-GR" b="1" dirty="0" err="1"/>
              <a:t>Convenience</a:t>
            </a:r>
            <a:r>
              <a:rPr lang="el-GR" b="1" dirty="0"/>
              <a:t> </a:t>
            </a:r>
            <a:r>
              <a:rPr lang="el-GR" b="1" dirty="0" err="1"/>
              <a:t>Sampling</a:t>
            </a:r>
            <a:r>
              <a:rPr lang="el-GR" b="1" dirty="0"/>
              <a:t>)</a:t>
            </a:r>
            <a:endParaRPr lang="el-GR" dirty="0"/>
          </a:p>
          <a:p>
            <a:pPr marL="742950" lvl="1" indent="-285750">
              <a:lnSpc>
                <a:spcPct val="150000"/>
              </a:lnSpc>
              <a:buFont typeface="+mj-lt"/>
              <a:buAutoNum type="arabicPeriod"/>
            </a:pPr>
            <a:r>
              <a:rPr lang="el-GR" dirty="0"/>
              <a:t>Στέκομαι στην είσοδο ενός μουσείου και ρωτάω τους πρώτους 50 τουρίστες που περνούν.</a:t>
            </a:r>
          </a:p>
          <a:p>
            <a:pPr>
              <a:lnSpc>
                <a:spcPct val="150000"/>
              </a:lnSpc>
              <a:buFont typeface="+mj-lt"/>
              <a:buAutoNum type="arabicPeriod"/>
            </a:pPr>
            <a:r>
              <a:rPr lang="el-GR" b="1" dirty="0"/>
              <a:t>Δειγματοληψία χιονοστιβάδας (</a:t>
            </a:r>
            <a:r>
              <a:rPr lang="el-GR" b="1" dirty="0" err="1"/>
              <a:t>Snowball</a:t>
            </a:r>
            <a:r>
              <a:rPr lang="el-GR" b="1" dirty="0"/>
              <a:t> </a:t>
            </a:r>
            <a:r>
              <a:rPr lang="el-GR" b="1" dirty="0" err="1"/>
              <a:t>Sampling</a:t>
            </a:r>
            <a:r>
              <a:rPr lang="el-GR" b="1" dirty="0"/>
              <a:t>)</a:t>
            </a:r>
            <a:endParaRPr lang="el-GR" dirty="0"/>
          </a:p>
          <a:p>
            <a:pPr marL="742950" lvl="1" indent="-285750">
              <a:lnSpc>
                <a:spcPct val="150000"/>
              </a:lnSpc>
              <a:buFont typeface="+mj-lt"/>
              <a:buAutoNum type="arabicPeriod"/>
            </a:pPr>
            <a:r>
              <a:rPr lang="el-GR" dirty="0"/>
              <a:t>Ρωτάω έναν τουρίστα που ταξιδεύει με τροχόσπιτο και εκείνος μου συστήνει άλλους φίλους του που κάνουν το ίδιο.</a:t>
            </a:r>
          </a:p>
          <a:p>
            <a:pPr>
              <a:lnSpc>
                <a:spcPct val="150000"/>
              </a:lnSpc>
              <a:buFont typeface="+mj-lt"/>
              <a:buAutoNum type="arabicPeriod"/>
            </a:pPr>
            <a:r>
              <a:rPr lang="el-GR" b="1" dirty="0"/>
              <a:t>Σκόπιμη / κρίσεως (</a:t>
            </a:r>
            <a:r>
              <a:rPr lang="el-GR" b="1" dirty="0" err="1"/>
              <a:t>Purposive</a:t>
            </a:r>
            <a:r>
              <a:rPr lang="el-GR" b="1" dirty="0"/>
              <a:t> </a:t>
            </a:r>
            <a:r>
              <a:rPr lang="el-GR" b="1" dirty="0" err="1"/>
              <a:t>Sampling</a:t>
            </a:r>
            <a:r>
              <a:rPr lang="el-GR" b="1" dirty="0"/>
              <a:t>)</a:t>
            </a:r>
            <a:endParaRPr lang="el-GR" dirty="0"/>
          </a:p>
          <a:p>
            <a:pPr marL="742950" lvl="1" indent="-285750">
              <a:lnSpc>
                <a:spcPct val="150000"/>
              </a:lnSpc>
              <a:buFont typeface="+mj-lt"/>
              <a:buAutoNum type="arabicPeriod"/>
            </a:pPr>
            <a:r>
              <a:rPr lang="el-GR" dirty="0"/>
              <a:t>Επιλέγω συγκεκριμένα τουριστικά γραφεία που εξειδικεύονται σε ταξίδια πολυτελείας, γιατί με ενδιαφέρει μόνο αυτό το κομμάτι της αγοράς.</a:t>
            </a:r>
          </a:p>
          <a:p>
            <a:pPr>
              <a:lnSpc>
                <a:spcPct val="150000"/>
              </a:lnSpc>
              <a:buFont typeface="+mj-lt"/>
              <a:buAutoNum type="arabicPeriod"/>
            </a:pPr>
            <a:r>
              <a:rPr lang="el-GR" b="1" dirty="0"/>
              <a:t>Δειγματοληψία ποσοστώσεων (</a:t>
            </a:r>
            <a:r>
              <a:rPr lang="el-GR" b="1" dirty="0" err="1"/>
              <a:t>Quota</a:t>
            </a:r>
            <a:r>
              <a:rPr lang="el-GR" b="1" dirty="0"/>
              <a:t> </a:t>
            </a:r>
            <a:r>
              <a:rPr lang="el-GR" b="1" dirty="0" err="1"/>
              <a:t>Sampling</a:t>
            </a:r>
            <a:r>
              <a:rPr lang="el-GR" b="1" dirty="0"/>
              <a:t>)</a:t>
            </a:r>
            <a:endParaRPr lang="el-GR" dirty="0"/>
          </a:p>
          <a:p>
            <a:pPr marL="742950" lvl="1" indent="-285750">
              <a:lnSpc>
                <a:spcPct val="150000"/>
              </a:lnSpc>
              <a:buFont typeface="+mj-lt"/>
              <a:buAutoNum type="arabicPeriod"/>
            </a:pPr>
            <a:r>
              <a:rPr lang="el-GR" dirty="0"/>
              <a:t>Θέλω 50% άντρες και 50% γυναίκες στο δείγμα, οπότε παίρνω όποιους βρω μέχρι να συμπληρώσω τις ποσοστώσεις.</a:t>
            </a:r>
          </a:p>
        </p:txBody>
      </p:sp>
    </p:spTree>
    <p:extLst>
      <p:ext uri="{BB962C8B-B14F-4D97-AF65-F5344CB8AC3E}">
        <p14:creationId xmlns:p14="http://schemas.microsoft.com/office/powerpoint/2010/main" val="836150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E875A4-42A2-461C-A677-7DEB6579FA61}"/>
              </a:ext>
            </a:extLst>
          </p:cNvPr>
          <p:cNvSpPr txBox="1"/>
          <p:nvPr/>
        </p:nvSpPr>
        <p:spPr>
          <a:xfrm>
            <a:off x="285225" y="350654"/>
            <a:ext cx="11081857" cy="6340197"/>
          </a:xfrm>
          <a:prstGeom prst="rect">
            <a:avLst/>
          </a:prstGeom>
          <a:noFill/>
        </p:spPr>
        <p:txBody>
          <a:bodyPr wrap="square">
            <a:spAutoFit/>
          </a:bodyPr>
          <a:lstStyle/>
          <a:p>
            <a:r>
              <a:rPr lang="el-GR" sz="1400" dirty="0"/>
              <a:t>Στη δειγματοληψία, υπάρχουν αρκετές </a:t>
            </a:r>
            <a:r>
              <a:rPr lang="el-GR" sz="1400" b="1" dirty="0"/>
              <a:t>έννοιες που συχνά μπερδεύονται</a:t>
            </a:r>
            <a:r>
              <a:rPr lang="el-GR" sz="1400" dirty="0"/>
              <a:t> από φοιτητές ή ερευνητές. Μερικές από τις πιο χαρακτηριστικές είναι:</a:t>
            </a:r>
          </a:p>
          <a:p>
            <a:endParaRPr lang="el-GR" sz="1400" dirty="0"/>
          </a:p>
          <a:p>
            <a:pPr>
              <a:buFont typeface="+mj-lt"/>
              <a:buAutoNum type="arabicPeriod"/>
            </a:pPr>
            <a:r>
              <a:rPr lang="el-GR" sz="1400" b="1" dirty="0"/>
              <a:t>Δείγμα </a:t>
            </a:r>
            <a:r>
              <a:rPr lang="el-GR" sz="1400" b="1" dirty="0" err="1"/>
              <a:t>vs</a:t>
            </a:r>
            <a:r>
              <a:rPr lang="el-GR" sz="1400" b="1" dirty="0"/>
              <a:t>. Πληθυσμός</a:t>
            </a:r>
            <a:endParaRPr lang="el-GR" sz="1400" dirty="0"/>
          </a:p>
          <a:p>
            <a:pPr marL="742950" lvl="1" indent="-285750">
              <a:buFont typeface="+mj-lt"/>
              <a:buAutoNum type="arabicPeriod"/>
            </a:pPr>
            <a:r>
              <a:rPr lang="el-GR" sz="1400" dirty="0"/>
              <a:t>Ο πληθυσμός είναι το σύνολο όλων των μονάδων που μας ενδιαφέρουν.</a:t>
            </a:r>
          </a:p>
          <a:p>
            <a:pPr marL="742950" lvl="1" indent="-285750">
              <a:buFont typeface="+mj-lt"/>
              <a:buAutoNum type="arabicPeriod"/>
            </a:pPr>
            <a:r>
              <a:rPr lang="el-GR" sz="1400" dirty="0"/>
              <a:t>Το δείγμα είναι ένα υποσύνολο αυτού, που χρησιμοποιείται για μελέτη.</a:t>
            </a:r>
          </a:p>
          <a:p>
            <a:pPr lvl="1"/>
            <a:br>
              <a:rPr lang="el-GR" sz="1400" dirty="0"/>
            </a:br>
            <a:r>
              <a:rPr lang="el-GR" sz="1400" dirty="0"/>
              <a:t> </a:t>
            </a:r>
            <a:r>
              <a:rPr lang="el-GR" sz="1400" dirty="0">
                <a:solidFill>
                  <a:schemeClr val="accent1"/>
                </a:solidFill>
              </a:rPr>
              <a:t>Συχνό μπέρδεμα: να νομίζει κάποιος ότι τα αποτελέσματα του δείγματος είναι </a:t>
            </a:r>
            <a:r>
              <a:rPr lang="el-GR" sz="1400" i="1" dirty="0">
                <a:solidFill>
                  <a:schemeClr val="accent1"/>
                </a:solidFill>
              </a:rPr>
              <a:t>αυτόματα</a:t>
            </a:r>
            <a:r>
              <a:rPr lang="el-GR" sz="1400" dirty="0">
                <a:solidFill>
                  <a:schemeClr val="accent1"/>
                </a:solidFill>
              </a:rPr>
              <a:t> ίδια με του πληθυσμού</a:t>
            </a:r>
            <a:r>
              <a:rPr lang="el-GR" sz="1400" dirty="0"/>
              <a:t>.</a:t>
            </a:r>
          </a:p>
          <a:p>
            <a:pPr marL="742950" lvl="1" indent="-285750">
              <a:buFont typeface="+mj-lt"/>
              <a:buAutoNum type="arabicPeriod"/>
            </a:pPr>
            <a:endParaRPr lang="el-GR" sz="1400" dirty="0"/>
          </a:p>
          <a:p>
            <a:pPr>
              <a:buFont typeface="+mj-lt"/>
              <a:buAutoNum type="arabicPeriod"/>
            </a:pPr>
            <a:r>
              <a:rPr lang="el-GR" sz="1400" b="1" dirty="0"/>
              <a:t>Τυχαία </a:t>
            </a:r>
            <a:r>
              <a:rPr lang="el-GR" sz="1400" b="1" dirty="0" err="1"/>
              <a:t>vs</a:t>
            </a:r>
            <a:r>
              <a:rPr lang="el-GR" sz="1400" b="1" dirty="0"/>
              <a:t>. Μη τυχαία δειγματοληψία</a:t>
            </a:r>
            <a:endParaRPr lang="el-GR" sz="1400" dirty="0"/>
          </a:p>
          <a:p>
            <a:pPr marL="742950" lvl="1" indent="-285750">
              <a:buFont typeface="+mj-lt"/>
              <a:buAutoNum type="arabicPeriod"/>
            </a:pPr>
            <a:r>
              <a:rPr lang="el-GR" sz="1400" dirty="0"/>
              <a:t>Στην τυχαία, κάθε μονάδα έχει ίση πιθανότητα επιλογής.</a:t>
            </a:r>
          </a:p>
          <a:p>
            <a:pPr marL="742950" lvl="1" indent="-285750">
              <a:buFont typeface="+mj-lt"/>
              <a:buAutoNum type="arabicPeriod"/>
            </a:pPr>
            <a:r>
              <a:rPr lang="el-GR" sz="1400" dirty="0"/>
              <a:t>Στη μη τυχαία, η επιλογή γίνεται με ευκολία, κριτήριο ή κρίση</a:t>
            </a:r>
          </a:p>
          <a:p>
            <a:pPr lvl="1"/>
            <a:br>
              <a:rPr lang="el-GR" sz="1400" dirty="0"/>
            </a:br>
            <a:r>
              <a:rPr lang="el-GR" sz="1400" dirty="0"/>
              <a:t> </a:t>
            </a:r>
            <a:r>
              <a:rPr lang="el-GR" sz="1400" dirty="0">
                <a:solidFill>
                  <a:schemeClr val="accent1"/>
                </a:solidFill>
              </a:rPr>
              <a:t>Συχνό μπέρδεμα: να θεωρείται «τυχαίο» κάτι που στην πράξη είναι επιλογή ευκολίας.</a:t>
            </a:r>
          </a:p>
          <a:p>
            <a:pPr marL="742950" lvl="1" indent="-285750">
              <a:buFont typeface="+mj-lt"/>
              <a:buAutoNum type="arabicPeriod"/>
            </a:pPr>
            <a:endParaRPr lang="el-GR" sz="1400" dirty="0">
              <a:solidFill>
                <a:schemeClr val="accent1"/>
              </a:solidFill>
            </a:endParaRPr>
          </a:p>
          <a:p>
            <a:pPr>
              <a:buFont typeface="+mj-lt"/>
              <a:buAutoNum type="arabicPeriod"/>
            </a:pPr>
            <a:r>
              <a:rPr lang="el-GR" sz="1400" b="1" dirty="0"/>
              <a:t>Μέγεθος δείγματος </a:t>
            </a:r>
            <a:r>
              <a:rPr lang="el-GR" sz="1400" b="1" dirty="0" err="1"/>
              <a:t>vs</a:t>
            </a:r>
            <a:r>
              <a:rPr lang="el-GR" sz="1400" b="1" dirty="0"/>
              <a:t>. Αντιπροσωπευτικότητα</a:t>
            </a:r>
            <a:endParaRPr lang="el-GR" sz="1400" dirty="0"/>
          </a:p>
          <a:p>
            <a:pPr marL="742950" lvl="1" indent="-285750">
              <a:buFont typeface="+mj-lt"/>
              <a:buAutoNum type="arabicPeriod"/>
            </a:pPr>
            <a:r>
              <a:rPr lang="el-GR" sz="1400" dirty="0"/>
              <a:t>Ένα μεγάλο δείγμα δεν είναι απαραίτητα αντιπροσωπευτικό, αν η επιλογή του είναι μεροληπτική.</a:t>
            </a:r>
          </a:p>
          <a:p>
            <a:pPr lvl="1"/>
            <a:br>
              <a:rPr lang="el-GR" sz="1400" dirty="0"/>
            </a:br>
            <a:r>
              <a:rPr lang="el-GR" sz="1400" dirty="0"/>
              <a:t> </a:t>
            </a:r>
            <a:r>
              <a:rPr lang="el-GR" sz="1400" dirty="0">
                <a:solidFill>
                  <a:schemeClr val="accent1"/>
                </a:solidFill>
              </a:rPr>
              <a:t>Συχνό μπέρδεμα: «όσο μεγαλύτερο, τόσο καλύτερο» χωρίς προσοχή στον τρόπο επιλογής</a:t>
            </a:r>
            <a:r>
              <a:rPr lang="el-GR" sz="1400" dirty="0"/>
              <a:t>.</a:t>
            </a:r>
          </a:p>
          <a:p>
            <a:pPr marL="742950" lvl="1" indent="-285750">
              <a:buFont typeface="+mj-lt"/>
              <a:buAutoNum type="arabicPeriod"/>
            </a:pPr>
            <a:endParaRPr lang="el-GR" sz="1400" dirty="0"/>
          </a:p>
          <a:p>
            <a:pPr>
              <a:buFont typeface="+mj-lt"/>
              <a:buAutoNum type="arabicPeriod"/>
            </a:pPr>
            <a:r>
              <a:rPr lang="el-GR" sz="1400" b="1" dirty="0"/>
              <a:t>Σφάλμα δειγματοληψίας </a:t>
            </a:r>
            <a:r>
              <a:rPr lang="el-GR" sz="1400" b="1" dirty="0" err="1"/>
              <a:t>vs</a:t>
            </a:r>
            <a:r>
              <a:rPr lang="el-GR" sz="1400" b="1" dirty="0"/>
              <a:t>. Συστηματικό σφάλμα</a:t>
            </a:r>
            <a:endParaRPr lang="el-GR" sz="1400" dirty="0"/>
          </a:p>
          <a:p>
            <a:pPr marL="742950" lvl="1" indent="-285750">
              <a:buFont typeface="+mj-lt"/>
              <a:buAutoNum type="arabicPeriod"/>
            </a:pPr>
            <a:r>
              <a:rPr lang="el-GR" sz="1400" dirty="0"/>
              <a:t>Το σφάλμα δειγματοληψίας είναι τυχαίο και μειώνεται με μεγαλύτερα δείγματα.</a:t>
            </a:r>
          </a:p>
          <a:p>
            <a:pPr marL="742950" lvl="1" indent="-285750">
              <a:buFont typeface="+mj-lt"/>
              <a:buAutoNum type="arabicPeriod"/>
            </a:pPr>
            <a:r>
              <a:rPr lang="el-GR" sz="1400" dirty="0"/>
              <a:t>Το συστηματικό σφάλμα (</a:t>
            </a:r>
            <a:r>
              <a:rPr lang="el-GR" sz="1400" dirty="0" err="1"/>
              <a:t>bias</a:t>
            </a:r>
            <a:r>
              <a:rPr lang="el-GR" sz="1400" dirty="0"/>
              <a:t>) δεν διορθώνεται με μέγεθος, γιατί πηγάζει από λάθος μεθοδολογία.</a:t>
            </a:r>
          </a:p>
          <a:p>
            <a:pPr lvl="1"/>
            <a:br>
              <a:rPr lang="el-GR" sz="1400" dirty="0"/>
            </a:br>
            <a:r>
              <a:rPr lang="el-GR" sz="1400" dirty="0"/>
              <a:t>Συχνό μπέρδεμα: να νομίζει κάποιος ότι «αν βάλω περισσότερα άτομα, λύνεται το </a:t>
            </a:r>
            <a:r>
              <a:rPr lang="el-GR" sz="1400" dirty="0" err="1"/>
              <a:t>bias</a:t>
            </a:r>
            <a:r>
              <a:rPr lang="el-GR" sz="1400" dirty="0"/>
              <a:t>».</a:t>
            </a:r>
          </a:p>
          <a:p>
            <a:pPr marL="742950" lvl="1" indent="-285750">
              <a:buFont typeface="+mj-lt"/>
              <a:buAutoNum type="arabicPeriod"/>
            </a:pPr>
            <a:endParaRPr lang="el-GR" sz="1400" dirty="0"/>
          </a:p>
          <a:p>
            <a:pPr>
              <a:buFont typeface="+mj-lt"/>
              <a:buAutoNum type="arabicPeriod"/>
            </a:pPr>
            <a:r>
              <a:rPr lang="el-GR" sz="1400" b="1" dirty="0"/>
              <a:t>Δειγματοληψία </a:t>
            </a:r>
            <a:r>
              <a:rPr lang="el-GR" sz="1400" b="1" dirty="0" err="1"/>
              <a:t>vs</a:t>
            </a:r>
            <a:r>
              <a:rPr lang="el-GR" sz="1400" b="1" dirty="0"/>
              <a:t>. Πειραματικός σχεδιασμός</a:t>
            </a:r>
            <a:endParaRPr lang="el-GR" sz="1400" dirty="0"/>
          </a:p>
          <a:p>
            <a:pPr marL="742950" lvl="1" indent="-285750">
              <a:buFont typeface="+mj-lt"/>
              <a:buAutoNum type="arabicPeriod"/>
            </a:pPr>
            <a:r>
              <a:rPr lang="el-GR" sz="1400" dirty="0"/>
              <a:t>Η δειγματοληψία αφορά </a:t>
            </a:r>
            <a:r>
              <a:rPr lang="el-GR" sz="1400" i="1" dirty="0"/>
              <a:t>ποιον</a:t>
            </a:r>
            <a:r>
              <a:rPr lang="el-GR" sz="1400" dirty="0"/>
              <a:t> επιλέγουμε να μελετήσουμε.</a:t>
            </a:r>
          </a:p>
          <a:p>
            <a:pPr marL="742950" lvl="1" indent="-285750">
              <a:buFont typeface="+mj-lt"/>
              <a:buAutoNum type="arabicPeriod"/>
            </a:pPr>
            <a:r>
              <a:rPr lang="el-GR" sz="1400" dirty="0"/>
              <a:t>Ο πειραματικός σχεδιασμός αφορά </a:t>
            </a:r>
            <a:r>
              <a:rPr lang="el-GR" sz="1400" i="1" dirty="0"/>
              <a:t>πώς</a:t>
            </a:r>
            <a:r>
              <a:rPr lang="el-GR" sz="1400" dirty="0"/>
              <a:t> γίνεται η μελέτη (π.χ. </a:t>
            </a:r>
            <a:r>
              <a:rPr lang="el-GR" sz="1400" dirty="0" err="1"/>
              <a:t>τυχαιοποίηση</a:t>
            </a:r>
            <a:r>
              <a:rPr lang="el-GR" sz="1400" dirty="0"/>
              <a:t> σε ομάδες, έλεγχος μεταβλητών).</a:t>
            </a:r>
            <a:br>
              <a:rPr lang="el-GR" sz="1400" dirty="0"/>
            </a:br>
            <a:r>
              <a:rPr lang="el-GR" sz="1400" dirty="0">
                <a:solidFill>
                  <a:schemeClr val="accent1"/>
                </a:solidFill>
              </a:rPr>
              <a:t>Συχνό μπέρδεμα: να θεωρούνται τα δύο ταυτόσημα.</a:t>
            </a:r>
          </a:p>
        </p:txBody>
      </p:sp>
      <p:pic>
        <p:nvPicPr>
          <p:cNvPr id="5" name="Picture 4">
            <a:extLst>
              <a:ext uri="{FF2B5EF4-FFF2-40B4-BE49-F238E27FC236}">
                <a16:creationId xmlns:a16="http://schemas.microsoft.com/office/drawing/2014/main" id="{3B5D2AF7-DE85-4B63-ADBA-7907C31EB5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27193" y="1602997"/>
            <a:ext cx="255164" cy="255164"/>
          </a:xfrm>
          <a:prstGeom prst="rect">
            <a:avLst/>
          </a:prstGeom>
        </p:spPr>
      </p:pic>
      <p:pic>
        <p:nvPicPr>
          <p:cNvPr id="6" name="Picture 5">
            <a:extLst>
              <a:ext uri="{FF2B5EF4-FFF2-40B4-BE49-F238E27FC236}">
                <a16:creationId xmlns:a16="http://schemas.microsoft.com/office/drawing/2014/main" id="{AA1329AD-8EB0-4783-A2CE-7C5603628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1308" y="2885860"/>
            <a:ext cx="255164" cy="255164"/>
          </a:xfrm>
          <a:prstGeom prst="rect">
            <a:avLst/>
          </a:prstGeom>
        </p:spPr>
      </p:pic>
      <p:pic>
        <p:nvPicPr>
          <p:cNvPr id="7" name="Picture 6">
            <a:extLst>
              <a:ext uri="{FF2B5EF4-FFF2-40B4-BE49-F238E27FC236}">
                <a16:creationId xmlns:a16="http://schemas.microsoft.com/office/drawing/2014/main" id="{1FAB45D3-2398-4DE3-AC5D-D54139E589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1308" y="3943526"/>
            <a:ext cx="255164" cy="255164"/>
          </a:xfrm>
          <a:prstGeom prst="rect">
            <a:avLst/>
          </a:prstGeom>
        </p:spPr>
      </p:pic>
      <p:pic>
        <p:nvPicPr>
          <p:cNvPr id="8" name="Picture 7">
            <a:extLst>
              <a:ext uri="{FF2B5EF4-FFF2-40B4-BE49-F238E27FC236}">
                <a16:creationId xmlns:a16="http://schemas.microsoft.com/office/drawing/2014/main" id="{2C085FB9-EE8A-460A-B1D7-C667BF7CC3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3726" y="5189606"/>
            <a:ext cx="255164" cy="255164"/>
          </a:xfrm>
          <a:prstGeom prst="rect">
            <a:avLst/>
          </a:prstGeom>
        </p:spPr>
      </p:pic>
      <p:pic>
        <p:nvPicPr>
          <p:cNvPr id="9" name="Picture 8">
            <a:extLst>
              <a:ext uri="{FF2B5EF4-FFF2-40B4-BE49-F238E27FC236}">
                <a16:creationId xmlns:a16="http://schemas.microsoft.com/office/drawing/2014/main" id="{465085FF-759E-4854-8A32-727509FC0B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8955" y="6435687"/>
            <a:ext cx="255164" cy="255164"/>
          </a:xfrm>
          <a:prstGeom prst="rect">
            <a:avLst/>
          </a:prstGeom>
        </p:spPr>
      </p:pic>
    </p:spTree>
    <p:extLst>
      <p:ext uri="{BB962C8B-B14F-4D97-AF65-F5344CB8AC3E}">
        <p14:creationId xmlns:p14="http://schemas.microsoft.com/office/powerpoint/2010/main" val="168330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25CCCAF-6A22-425A-B76C-EC8C73E5C23A}"/>
              </a:ext>
            </a:extLst>
          </p:cNvPr>
          <p:cNvSpPr txBox="1"/>
          <p:nvPr/>
        </p:nvSpPr>
        <p:spPr>
          <a:xfrm>
            <a:off x="681605" y="704242"/>
            <a:ext cx="10568032" cy="1295868"/>
          </a:xfrm>
          <a:prstGeom prst="rect">
            <a:avLst/>
          </a:prstGeom>
          <a:noFill/>
        </p:spPr>
        <p:txBody>
          <a:bodyPr wrap="square">
            <a:spAutoFit/>
          </a:bodyPr>
          <a:lstStyle/>
          <a:p>
            <a:pPr>
              <a:lnSpc>
                <a:spcPct val="150000"/>
              </a:lnSpc>
            </a:pPr>
            <a:r>
              <a:rPr lang="el-GR" dirty="0">
                <a:highlight>
                  <a:srgbClr val="FFFF00"/>
                </a:highlight>
              </a:rPr>
              <a:t>Το </a:t>
            </a:r>
            <a:r>
              <a:rPr lang="el-GR" b="1" dirty="0">
                <a:highlight>
                  <a:srgbClr val="FFFF00"/>
                </a:highlight>
              </a:rPr>
              <a:t>σφάλμα δειγματοληψίας</a:t>
            </a:r>
            <a:r>
              <a:rPr lang="el-GR" dirty="0">
                <a:highlight>
                  <a:srgbClr val="FFFF00"/>
                </a:highlight>
              </a:rPr>
              <a:t> είναι η διαφορά που μπορεί να προκύψει ανάμεσα στα αποτελέσματα που παίρνουμε από το δείγμα και στην πραγματική τιμή που ισχύει για ολόκληρο τον πληθυσμό, μόνο και μόνο επειδή μελετάμε ένα </a:t>
            </a:r>
            <a:r>
              <a:rPr lang="el-GR" i="1" dirty="0">
                <a:highlight>
                  <a:srgbClr val="FFFF00"/>
                </a:highlight>
              </a:rPr>
              <a:t>υποσύνολο</a:t>
            </a:r>
            <a:r>
              <a:rPr lang="el-GR" dirty="0">
                <a:highlight>
                  <a:srgbClr val="FFFF00"/>
                </a:highlight>
              </a:rPr>
              <a:t> και όχι το σύνολο.</a:t>
            </a:r>
            <a:endParaRPr lang="en-US" dirty="0">
              <a:highlight>
                <a:srgbClr val="FFFF00"/>
              </a:highlight>
            </a:endParaRPr>
          </a:p>
        </p:txBody>
      </p:sp>
      <p:sp>
        <p:nvSpPr>
          <p:cNvPr id="8" name="TextBox 7">
            <a:extLst>
              <a:ext uri="{FF2B5EF4-FFF2-40B4-BE49-F238E27FC236}">
                <a16:creationId xmlns:a16="http://schemas.microsoft.com/office/drawing/2014/main" id="{0208D153-AC26-4327-8070-F30489EB75E6}"/>
              </a:ext>
            </a:extLst>
          </p:cNvPr>
          <p:cNvSpPr txBox="1"/>
          <p:nvPr/>
        </p:nvSpPr>
        <p:spPr>
          <a:xfrm>
            <a:off x="681605" y="2532718"/>
            <a:ext cx="10677088" cy="3373359"/>
          </a:xfrm>
          <a:prstGeom prst="rect">
            <a:avLst/>
          </a:prstGeom>
          <a:noFill/>
        </p:spPr>
        <p:txBody>
          <a:bodyPr wrap="square">
            <a:spAutoFit/>
          </a:bodyPr>
          <a:lstStyle/>
          <a:p>
            <a:pPr>
              <a:lnSpc>
                <a:spcPct val="150000"/>
              </a:lnSpc>
            </a:pPr>
            <a:r>
              <a:rPr lang="el-GR" b="1" dirty="0"/>
              <a:t>Το σφάλμα μεθοδολογίας</a:t>
            </a:r>
          </a:p>
          <a:p>
            <a:pPr>
              <a:lnSpc>
                <a:spcPct val="150000"/>
              </a:lnSpc>
            </a:pPr>
            <a:endParaRPr lang="el-GR" b="1" dirty="0"/>
          </a:p>
          <a:p>
            <a:pPr>
              <a:lnSpc>
                <a:spcPct val="150000"/>
              </a:lnSpc>
            </a:pPr>
            <a:r>
              <a:rPr lang="el-GR" dirty="0"/>
              <a:t>Το </a:t>
            </a:r>
            <a:r>
              <a:rPr lang="el-GR" b="1" dirty="0"/>
              <a:t>σφάλμα μεθοδολογίας</a:t>
            </a:r>
            <a:r>
              <a:rPr lang="el-GR" dirty="0"/>
              <a:t> (στα αγγλικά: </a:t>
            </a:r>
            <a:r>
              <a:rPr lang="el-GR" i="1" dirty="0" err="1"/>
              <a:t>systematic</a:t>
            </a:r>
            <a:r>
              <a:rPr lang="el-GR" i="1" dirty="0"/>
              <a:t> </a:t>
            </a:r>
            <a:r>
              <a:rPr lang="el-GR" i="1" dirty="0" err="1"/>
              <a:t>error</a:t>
            </a:r>
            <a:r>
              <a:rPr lang="el-GR" dirty="0"/>
              <a:t> ή </a:t>
            </a:r>
            <a:r>
              <a:rPr lang="el-GR" i="1" dirty="0" err="1"/>
              <a:t>bias</a:t>
            </a:r>
            <a:r>
              <a:rPr lang="el-GR" dirty="0"/>
              <a:t>) είναι το λάθος που συμβαίνει όταν ο τρόπος με τον οποίο έχει σχεδιαστεί ή υλοποιηθεί η έρευνα </a:t>
            </a:r>
            <a:r>
              <a:rPr lang="el-GR" b="1" dirty="0"/>
              <a:t>οδηγεί σε παραμορφωμένα αποτελέσματα</a:t>
            </a:r>
            <a:r>
              <a:rPr lang="el-GR" dirty="0"/>
              <a:t>.</a:t>
            </a:r>
            <a:br>
              <a:rPr lang="el-GR" dirty="0"/>
            </a:br>
            <a:r>
              <a:rPr lang="el-GR" dirty="0"/>
              <a:t>Δεν είναι τυχαίο λάθος (όπως το σφάλμα δειγματοληψίας), αλλά </a:t>
            </a:r>
            <a:r>
              <a:rPr lang="el-GR" b="1" dirty="0"/>
              <a:t>σταθερή απόκλιση</a:t>
            </a:r>
            <a:r>
              <a:rPr lang="el-GR" dirty="0"/>
              <a:t> που προκύπτει από τη μεθοδολογία.</a:t>
            </a:r>
          </a:p>
          <a:p>
            <a:pPr>
              <a:lnSpc>
                <a:spcPct val="150000"/>
              </a:lnSpc>
            </a:pPr>
            <a:endParaRPr lang="el-GR" dirty="0"/>
          </a:p>
          <a:p>
            <a:pPr>
              <a:lnSpc>
                <a:spcPct val="150000"/>
              </a:lnSpc>
            </a:pPr>
            <a:r>
              <a:rPr lang="el-GR" dirty="0"/>
              <a:t>Αυτό σημαίνει ότι ακόμη κι αν πάρουμε </a:t>
            </a:r>
            <a:r>
              <a:rPr lang="el-GR" b="1" dirty="0"/>
              <a:t>πολύ μεγάλο δείγμα</a:t>
            </a:r>
            <a:r>
              <a:rPr lang="el-GR" dirty="0"/>
              <a:t>, το σφάλμα παραμένει.</a:t>
            </a:r>
          </a:p>
        </p:txBody>
      </p:sp>
      <p:pic>
        <p:nvPicPr>
          <p:cNvPr id="9" name="Picture 8">
            <a:extLst>
              <a:ext uri="{FF2B5EF4-FFF2-40B4-BE49-F238E27FC236}">
                <a16:creationId xmlns:a16="http://schemas.microsoft.com/office/drawing/2014/main" id="{1FE702E1-7024-4842-88E3-E27810B1C487}"/>
              </a:ext>
            </a:extLst>
          </p:cNvPr>
          <p:cNvPicPr>
            <a:picLocks noChangeAspect="1"/>
          </p:cNvPicPr>
          <p:nvPr/>
        </p:nvPicPr>
        <p:blipFill rotWithShape="1">
          <a:blip r:embed="rId2">
            <a:extLst>
              <a:ext uri="{28A0092B-C50C-407E-A947-70E740481C1C}">
                <a14:useLocalDpi xmlns:a14="http://schemas.microsoft.com/office/drawing/2010/main" val="0"/>
              </a:ext>
            </a:extLst>
          </a:blip>
          <a:srcRect t="17974" b="5808"/>
          <a:stretch/>
        </p:blipFill>
        <p:spPr>
          <a:xfrm>
            <a:off x="9798660" y="1720526"/>
            <a:ext cx="1711735" cy="812192"/>
          </a:xfrm>
          <a:prstGeom prst="rect">
            <a:avLst/>
          </a:prstGeom>
        </p:spPr>
      </p:pic>
    </p:spTree>
    <p:extLst>
      <p:ext uri="{BB962C8B-B14F-4D97-AF65-F5344CB8AC3E}">
        <p14:creationId xmlns:p14="http://schemas.microsoft.com/office/powerpoint/2010/main" val="101191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8CD38C0-85A6-40D3-B8EE-7CDF7C689A55}"/>
              </a:ext>
            </a:extLst>
          </p:cNvPr>
          <p:cNvSpPr txBox="1"/>
          <p:nvPr/>
        </p:nvSpPr>
        <p:spPr>
          <a:xfrm>
            <a:off x="329268" y="1647598"/>
            <a:ext cx="11113316" cy="3338735"/>
          </a:xfrm>
          <a:prstGeom prst="rect">
            <a:avLst/>
          </a:prstGeom>
          <a:noFill/>
        </p:spPr>
        <p:txBody>
          <a:bodyPr wrap="square">
            <a:spAutoFit/>
          </a:bodyPr>
          <a:lstStyle/>
          <a:p>
            <a:pPr>
              <a:lnSpc>
                <a:spcPct val="200000"/>
              </a:lnSpc>
            </a:pPr>
            <a:endParaRPr lang="el-GR" dirty="0"/>
          </a:p>
          <a:p>
            <a:pPr>
              <a:lnSpc>
                <a:spcPct val="200000"/>
              </a:lnSpc>
            </a:pPr>
            <a:r>
              <a:rPr lang="el-GR" b="1" dirty="0">
                <a:highlight>
                  <a:srgbClr val="FFFF00"/>
                </a:highlight>
              </a:rPr>
              <a:t>Διαφορά </a:t>
            </a:r>
            <a:r>
              <a:rPr lang="el-GR" b="1" dirty="0" err="1">
                <a:highlight>
                  <a:srgbClr val="FFFF00"/>
                </a:highlight>
              </a:rPr>
              <a:t>σφαλματος</a:t>
            </a:r>
            <a:r>
              <a:rPr lang="el-GR" b="1" dirty="0">
                <a:highlight>
                  <a:srgbClr val="FFFF00"/>
                </a:highlight>
              </a:rPr>
              <a:t> μεθοδολογίας  με το σφάλμα δειγματοληψίας:</a:t>
            </a:r>
            <a:endParaRPr lang="el-GR" dirty="0">
              <a:highlight>
                <a:srgbClr val="FFFF00"/>
              </a:highlight>
            </a:endParaRPr>
          </a:p>
          <a:p>
            <a:pPr>
              <a:lnSpc>
                <a:spcPct val="200000"/>
              </a:lnSpc>
              <a:buFont typeface="Arial" panose="020B0604020202020204" pitchFamily="34" charset="0"/>
              <a:buChar char="•"/>
            </a:pPr>
            <a:r>
              <a:rPr lang="el-GR" dirty="0">
                <a:highlight>
                  <a:srgbClr val="FFFF00"/>
                </a:highlight>
              </a:rPr>
              <a:t>Το </a:t>
            </a:r>
            <a:r>
              <a:rPr lang="el-GR" dirty="0" err="1">
                <a:highlight>
                  <a:srgbClr val="FFFF00"/>
                </a:highlight>
              </a:rPr>
              <a:t>sampling</a:t>
            </a:r>
            <a:r>
              <a:rPr lang="el-GR" dirty="0">
                <a:highlight>
                  <a:srgbClr val="FFFF00"/>
                </a:highlight>
              </a:rPr>
              <a:t> </a:t>
            </a:r>
            <a:r>
              <a:rPr lang="el-GR" dirty="0" err="1">
                <a:highlight>
                  <a:srgbClr val="FFFF00"/>
                </a:highlight>
              </a:rPr>
              <a:t>error</a:t>
            </a:r>
            <a:r>
              <a:rPr lang="el-GR" dirty="0">
                <a:highlight>
                  <a:srgbClr val="FFFF00"/>
                </a:highlight>
              </a:rPr>
              <a:t> (σφάλμα δειγματοληψίας) είναι τυχαίο και μειώνεται αν αυξήσουμε το δείγμα.</a:t>
            </a:r>
          </a:p>
          <a:p>
            <a:pPr>
              <a:lnSpc>
                <a:spcPct val="200000"/>
              </a:lnSpc>
              <a:buFont typeface="Arial" panose="020B0604020202020204" pitchFamily="34" charset="0"/>
              <a:buChar char="•"/>
            </a:pPr>
            <a:r>
              <a:rPr lang="el-GR" dirty="0">
                <a:highlight>
                  <a:srgbClr val="FFFF00"/>
                </a:highlight>
              </a:rPr>
              <a:t>Το </a:t>
            </a:r>
            <a:r>
              <a:rPr lang="el-GR" dirty="0" err="1">
                <a:highlight>
                  <a:srgbClr val="FFFF00"/>
                </a:highlight>
              </a:rPr>
              <a:t>systematic</a:t>
            </a:r>
            <a:r>
              <a:rPr lang="el-GR" dirty="0">
                <a:highlight>
                  <a:srgbClr val="FFFF00"/>
                </a:highlight>
              </a:rPr>
              <a:t> </a:t>
            </a:r>
            <a:r>
              <a:rPr lang="el-GR" dirty="0" err="1">
                <a:highlight>
                  <a:srgbClr val="FFFF00"/>
                </a:highlight>
              </a:rPr>
              <a:t>error</a:t>
            </a:r>
            <a:r>
              <a:rPr lang="el-GR" dirty="0">
                <a:highlight>
                  <a:srgbClr val="FFFF00"/>
                </a:highlight>
              </a:rPr>
              <a:t> / </a:t>
            </a:r>
            <a:r>
              <a:rPr lang="el-GR" dirty="0" err="1">
                <a:highlight>
                  <a:srgbClr val="FFFF00"/>
                </a:highlight>
              </a:rPr>
              <a:t>bias</a:t>
            </a:r>
            <a:r>
              <a:rPr lang="el-GR" dirty="0">
                <a:highlight>
                  <a:srgbClr val="FFFF00"/>
                </a:highlight>
              </a:rPr>
              <a:t> (σφάλμα μεθοδολογίας) είναι σταθερό λάθος που προκύπτει από τον τρόπο που σχεδιάστηκε ή εκτελέστηκε η έρευνα (π.χ. λάθος μέθοδος μέτρησης, μεροληπτική επιλογή δείγματος) και δεν διορθώνεται απλά με μεγαλύτερο δείγμα.</a:t>
            </a:r>
          </a:p>
        </p:txBody>
      </p:sp>
      <p:pic>
        <p:nvPicPr>
          <p:cNvPr id="7" name="Picture 6">
            <a:extLst>
              <a:ext uri="{FF2B5EF4-FFF2-40B4-BE49-F238E27FC236}">
                <a16:creationId xmlns:a16="http://schemas.microsoft.com/office/drawing/2014/main" id="{6C827EE6-70B9-416A-83BC-B8E0A02F8907}"/>
              </a:ext>
            </a:extLst>
          </p:cNvPr>
          <p:cNvPicPr>
            <a:picLocks noChangeAspect="1"/>
          </p:cNvPicPr>
          <p:nvPr/>
        </p:nvPicPr>
        <p:blipFill rotWithShape="1">
          <a:blip r:embed="rId2">
            <a:extLst>
              <a:ext uri="{28A0092B-C50C-407E-A947-70E740481C1C}">
                <a14:useLocalDpi xmlns:a14="http://schemas.microsoft.com/office/drawing/2010/main" val="0"/>
              </a:ext>
            </a:extLst>
          </a:blip>
          <a:srcRect t="17974" b="5808"/>
          <a:stretch/>
        </p:blipFill>
        <p:spPr>
          <a:xfrm>
            <a:off x="8355435" y="882384"/>
            <a:ext cx="2623263" cy="1244698"/>
          </a:xfrm>
          <a:prstGeom prst="rect">
            <a:avLst/>
          </a:prstGeom>
        </p:spPr>
      </p:pic>
    </p:spTree>
    <p:extLst>
      <p:ext uri="{BB962C8B-B14F-4D97-AF65-F5344CB8AC3E}">
        <p14:creationId xmlns:p14="http://schemas.microsoft.com/office/powerpoint/2010/main" val="3884456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A40DD9E-21F2-447C-8ACF-D00AFCEB6E94}"/>
              </a:ext>
            </a:extLst>
          </p:cNvPr>
          <p:cNvPicPr>
            <a:picLocks noChangeAspect="1"/>
          </p:cNvPicPr>
          <p:nvPr/>
        </p:nvPicPr>
        <p:blipFill rotWithShape="1">
          <a:blip r:embed="rId2">
            <a:extLst>
              <a:ext uri="{28A0092B-C50C-407E-A947-70E740481C1C}">
                <a14:useLocalDpi xmlns:a14="http://schemas.microsoft.com/office/drawing/2010/main" val="0"/>
              </a:ext>
            </a:extLst>
          </a:blip>
          <a:srcRect r="698"/>
          <a:stretch/>
        </p:blipFill>
        <p:spPr>
          <a:xfrm>
            <a:off x="899292" y="2189857"/>
            <a:ext cx="9670030" cy="1987859"/>
          </a:xfrm>
          <a:prstGeom prst="rect">
            <a:avLst/>
          </a:prstGeom>
        </p:spPr>
      </p:pic>
    </p:spTree>
    <p:extLst>
      <p:ext uri="{BB962C8B-B14F-4D97-AF65-F5344CB8AC3E}">
        <p14:creationId xmlns:p14="http://schemas.microsoft.com/office/powerpoint/2010/main" val="3813465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FE5DF46-2F4B-46EF-9887-1924AC5D08F4}"/>
              </a:ext>
            </a:extLst>
          </p:cNvPr>
          <p:cNvGraphicFramePr>
            <a:graphicFrameLocks noGrp="1"/>
          </p:cNvGraphicFramePr>
          <p:nvPr>
            <p:extLst>
              <p:ext uri="{D42A27DB-BD31-4B8C-83A1-F6EECF244321}">
                <p14:modId xmlns:p14="http://schemas.microsoft.com/office/powerpoint/2010/main" val="1824450345"/>
              </p:ext>
            </p:extLst>
          </p:nvPr>
        </p:nvGraphicFramePr>
        <p:xfrm>
          <a:off x="276836" y="109058"/>
          <a:ext cx="10486240" cy="6627302"/>
        </p:xfrm>
        <a:graphic>
          <a:graphicData uri="http://schemas.openxmlformats.org/drawingml/2006/table">
            <a:tbl>
              <a:tblPr/>
              <a:tblGrid>
                <a:gridCol w="2097248">
                  <a:extLst>
                    <a:ext uri="{9D8B030D-6E8A-4147-A177-3AD203B41FA5}">
                      <a16:colId xmlns:a16="http://schemas.microsoft.com/office/drawing/2014/main" val="4164806357"/>
                    </a:ext>
                  </a:extLst>
                </a:gridCol>
                <a:gridCol w="2097248">
                  <a:extLst>
                    <a:ext uri="{9D8B030D-6E8A-4147-A177-3AD203B41FA5}">
                      <a16:colId xmlns:a16="http://schemas.microsoft.com/office/drawing/2014/main" val="1687611191"/>
                    </a:ext>
                  </a:extLst>
                </a:gridCol>
                <a:gridCol w="2097248">
                  <a:extLst>
                    <a:ext uri="{9D8B030D-6E8A-4147-A177-3AD203B41FA5}">
                      <a16:colId xmlns:a16="http://schemas.microsoft.com/office/drawing/2014/main" val="1863930190"/>
                    </a:ext>
                  </a:extLst>
                </a:gridCol>
                <a:gridCol w="2097248">
                  <a:extLst>
                    <a:ext uri="{9D8B030D-6E8A-4147-A177-3AD203B41FA5}">
                      <a16:colId xmlns:a16="http://schemas.microsoft.com/office/drawing/2014/main" val="4056979535"/>
                    </a:ext>
                  </a:extLst>
                </a:gridCol>
                <a:gridCol w="2097248">
                  <a:extLst>
                    <a:ext uri="{9D8B030D-6E8A-4147-A177-3AD203B41FA5}">
                      <a16:colId xmlns:a16="http://schemas.microsoft.com/office/drawing/2014/main" val="1330637181"/>
                    </a:ext>
                  </a:extLst>
                </a:gridCol>
              </a:tblGrid>
              <a:tr h="228502">
                <a:tc>
                  <a:txBody>
                    <a:bodyPr/>
                    <a:lstStyle/>
                    <a:p>
                      <a:r>
                        <a:rPr lang="el-GR" sz="1200" b="1"/>
                        <a:t>Κατηγορία</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Μέθοδος</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Περιγραφή</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Πλεονέκτημα</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Μειονέκτημα</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0679624"/>
                  </a:ext>
                </a:extLst>
              </a:tr>
              <a:tr h="621084">
                <a:tc>
                  <a:txBody>
                    <a:bodyPr/>
                    <a:lstStyle/>
                    <a:p>
                      <a:r>
                        <a:rPr lang="el-GR" sz="1200" b="1" dirty="0" err="1">
                          <a:highlight>
                            <a:srgbClr val="00FF00"/>
                          </a:highlight>
                        </a:rPr>
                        <a:t>Πιθανοτική</a:t>
                      </a:r>
                      <a:endParaRPr lang="el-GR" sz="1200" dirty="0">
                        <a:highlight>
                          <a:srgbClr val="00FF00"/>
                        </a:highlight>
                      </a:endParaRP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Απλή τυχαία δειγματοληψία</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Κάθε μέλος του πληθυσμού έχει ίση πιθανότητα να επιλεγεί.</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Αντιπροσωπευτικότητα, απλότητα.</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Δύσκολη σε πολύ μεγάλους πληθυσμούς.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0652130"/>
                  </a:ext>
                </a:extLst>
              </a:tr>
              <a:tr h="621084">
                <a:tc>
                  <a:txBody>
                    <a:bodyPr/>
                    <a:lstStyle/>
                    <a:p>
                      <a:endParaRPr lang="en-US"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Συστηματική δειγματοληψία</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Επιλογή κάθε νιοστού ατόμου (π.χ. κάθε 10ο στη λίστα).</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Ευκολία εφαρμογής.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Κίνδυνος μεροληψίας αν υπάρχει «μοτίβο» στα δεδομένα.</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8149825"/>
                  </a:ext>
                </a:extLst>
              </a:tr>
              <a:tr h="817375">
                <a:tc>
                  <a:txBody>
                    <a:bodyPr/>
                    <a:lstStyle/>
                    <a:p>
                      <a:endParaRPr lang="en-US"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Στρωματοποιημένη δειγματοληψία</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Ο πληθυσμός χωρίζεται σε στρώματα (π.χ. φύλο, ηλικία) και επιλέγεται δείγμα από κάθε στρώμα.</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Εξασφαλίζεται εκπροσώπηση όλων των ομάδων.</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Απαιτεί γνώση των χαρακτηριστικών του πληθυσμού.</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0173234"/>
                  </a:ext>
                </a:extLst>
              </a:tr>
              <a:tr h="898917">
                <a:tc>
                  <a:txBody>
                    <a:bodyPr/>
                    <a:lstStyle/>
                    <a:p>
                      <a:endParaRPr lang="en-US"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Κατά συστάδες (</a:t>
                      </a:r>
                      <a:r>
                        <a:rPr lang="en-US" sz="1200" b="1"/>
                        <a:t>cluster sampling)</a:t>
                      </a:r>
                      <a:endParaRPr lang="en-US"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Ο πληθυσμός χωρίζεται σε συστάδες (π.χ. σχολεία, δήμοι) και επιλέγονται κάποιες συστάδες τυχαία.</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Οικονομική και πρακτική σε μεγάλες εκτάσεις.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Μικρότερη ακρίβεια από τη στρωματοποιημένη.</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2090406"/>
                  </a:ext>
                </a:extLst>
              </a:tr>
              <a:tr h="653586">
                <a:tc>
                  <a:txBody>
                    <a:bodyPr/>
                    <a:lstStyle/>
                    <a:p>
                      <a:endParaRPr lang="en-US"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Πολυσταδιακή</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Συνδυασμός διαφορετικών πιθανοτικών μεθόδων σε στάδια.</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Ευελιξία, εφαρμόσιμη σε πολύπλοκους πληθυσμούς.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Αυξάνει την πολυπλοκότητα και το κόστος.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2527418"/>
                  </a:ext>
                </a:extLst>
              </a:tr>
              <a:tr h="424793">
                <a:tc>
                  <a:txBody>
                    <a:bodyPr/>
                    <a:lstStyle/>
                    <a:p>
                      <a:r>
                        <a:rPr lang="el-GR" sz="1200" b="1" dirty="0">
                          <a:highlight>
                            <a:srgbClr val="00FF00"/>
                          </a:highlight>
                        </a:rPr>
                        <a:t>Μη </a:t>
                      </a:r>
                      <a:r>
                        <a:rPr lang="el-GR" sz="1200" b="1" dirty="0" err="1">
                          <a:highlight>
                            <a:srgbClr val="00FF00"/>
                          </a:highlight>
                        </a:rPr>
                        <a:t>πιθανοτική</a:t>
                      </a:r>
                      <a:endParaRPr lang="el-GR" sz="1200" dirty="0">
                        <a:highlight>
                          <a:srgbClr val="00FF00"/>
                        </a:highlight>
                      </a:endParaRP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Δειγματοληψία ευκολίας</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Επιλογή όσων είναι πιο εύκολο να βρεθούν.</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Γρήγορη, φθηνή.</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Υψηλός κίνδυνος μεροληψίας.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1995675"/>
                  </a:ext>
                </a:extLst>
              </a:tr>
              <a:tr h="530920">
                <a:tc>
                  <a:txBody>
                    <a:bodyPr/>
                    <a:lstStyle/>
                    <a:p>
                      <a:endParaRPr lang="en-US" sz="1200" dirty="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Σκόπιμη (ή κρίσης)</a:t>
                      </a:r>
                      <a:endParaRPr lang="el-GR"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Επιλογή από τον ερευνητή βάσει κριτηρίων/εμπειρίας.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Χρήσιμη όταν απαιτείται εξειδικευμένο δείγμα.</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Υποκειμενικότητα, περιορισμένη γενίκευση.</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4691655"/>
                  </a:ext>
                </a:extLst>
              </a:tr>
              <a:tr h="817375">
                <a:tc>
                  <a:txBody>
                    <a:bodyPr/>
                    <a:lstStyle/>
                    <a:p>
                      <a:endParaRPr lang="en-US"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Χιονοστιβάδας (</a:t>
                      </a:r>
                      <a:r>
                        <a:rPr lang="en-US" sz="1200" b="1"/>
                        <a:t>snowball)</a:t>
                      </a:r>
                      <a:endParaRPr lang="en-US"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Οι συμμετέχοντες φέρνουν νέους συμμετέχοντες (χρήσιμο σε «κρυφούς» πληθυσμούς).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Αποτελεσματική σε δύσκολα προσβάσιμους πληθυσμούς.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Μεροληψία λόγω κοινωνικών δικτύων.</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1052256"/>
                  </a:ext>
                </a:extLst>
              </a:tr>
              <a:tr h="1013666">
                <a:tc>
                  <a:txBody>
                    <a:bodyPr/>
                    <a:lstStyle/>
                    <a:p>
                      <a:endParaRPr lang="en-US"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b="1"/>
                        <a:t>Ποσοστώσεων (</a:t>
                      </a:r>
                      <a:r>
                        <a:rPr lang="en-US" sz="1200" b="1"/>
                        <a:t>quota)</a:t>
                      </a:r>
                      <a:endParaRPr lang="en-US" sz="1200"/>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Επιλογή δείγματος ώστε να ταιριάζει με ορισμένα χαρακτηριστικά του πληθυσμού (π.χ. 50% άνδρες, 50% γυναίκες).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a:t>Διασφαλίζει αναλογίες.</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200" dirty="0"/>
                        <a:t>Δεν είναι πραγματικά τυχαία επιλογή, παραμένει μεροληπτική.</a:t>
                      </a:r>
                    </a:p>
                  </a:txBody>
                  <a:tcPr marL="30009" marR="30009" marT="15005" marB="15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744174"/>
                  </a:ext>
                </a:extLst>
              </a:tr>
            </a:tbl>
          </a:graphicData>
        </a:graphic>
      </p:graphicFrame>
    </p:spTree>
    <p:extLst>
      <p:ext uri="{BB962C8B-B14F-4D97-AF65-F5344CB8AC3E}">
        <p14:creationId xmlns:p14="http://schemas.microsoft.com/office/powerpoint/2010/main" val="3713716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CCA97DC-3AC9-4AE5-B010-281175207D71}"/>
              </a:ext>
            </a:extLst>
          </p:cNvPr>
          <p:cNvSpPr txBox="1"/>
          <p:nvPr/>
        </p:nvSpPr>
        <p:spPr>
          <a:xfrm>
            <a:off x="3070371" y="2890391"/>
            <a:ext cx="5285064" cy="1077218"/>
          </a:xfrm>
          <a:prstGeom prst="rect">
            <a:avLst/>
          </a:prstGeom>
          <a:noFill/>
        </p:spPr>
        <p:txBody>
          <a:bodyPr wrap="square" rtlCol="0">
            <a:spAutoFit/>
          </a:bodyPr>
          <a:lstStyle/>
          <a:p>
            <a:pPr algn="ctr"/>
            <a:r>
              <a:rPr lang="el-GR" sz="2800" dirty="0"/>
              <a:t>Ευχαριστώ για την προσοχή σας</a:t>
            </a:r>
          </a:p>
          <a:p>
            <a:pPr algn="ctr"/>
            <a:r>
              <a:rPr lang="en-US" b="0" i="0" dirty="0">
                <a:solidFill>
                  <a:srgbClr val="284B71"/>
                </a:solidFill>
                <a:effectLst/>
                <a:latin typeface="Roboto" panose="02000000000000000000" pitchFamily="2" charset="0"/>
              </a:rPr>
              <a:t> </a:t>
            </a:r>
            <a:r>
              <a:rPr lang="en-US" b="0" i="0" u="none" strike="noStrike" dirty="0">
                <a:solidFill>
                  <a:srgbClr val="F5A125"/>
                </a:solidFill>
                <a:effectLst/>
                <a:latin typeface="Roboto" panose="02000000000000000000" pitchFamily="2" charset="0"/>
                <a:hlinkClick r:id="rId2"/>
              </a:rPr>
              <a:t>chriskaradim@ionio.gr</a:t>
            </a:r>
            <a:r>
              <a:rPr lang="el-GR" b="0" i="0" u="none" strike="noStrike" dirty="0">
                <a:solidFill>
                  <a:srgbClr val="F5A125"/>
                </a:solidFill>
                <a:effectLst/>
                <a:latin typeface="Roboto" panose="02000000000000000000" pitchFamily="2" charset="0"/>
              </a:rPr>
              <a:t> </a:t>
            </a:r>
            <a:endParaRPr lang="el-GR" dirty="0"/>
          </a:p>
          <a:p>
            <a:endParaRPr lang="en-US" dirty="0"/>
          </a:p>
        </p:txBody>
      </p:sp>
    </p:spTree>
    <p:extLst>
      <p:ext uri="{BB962C8B-B14F-4D97-AF65-F5344CB8AC3E}">
        <p14:creationId xmlns:p14="http://schemas.microsoft.com/office/powerpoint/2010/main" val="6408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F4F536-4930-416A-877A-6F08EFD7EAB1}"/>
              </a:ext>
            </a:extLst>
          </p:cNvPr>
          <p:cNvSpPr txBox="1"/>
          <p:nvPr/>
        </p:nvSpPr>
        <p:spPr>
          <a:xfrm>
            <a:off x="354435" y="503231"/>
            <a:ext cx="2715936" cy="369332"/>
          </a:xfrm>
          <a:prstGeom prst="rect">
            <a:avLst/>
          </a:prstGeom>
          <a:noFill/>
        </p:spPr>
        <p:txBody>
          <a:bodyPr wrap="square">
            <a:spAutoFit/>
          </a:bodyPr>
          <a:lstStyle/>
          <a:p>
            <a:r>
              <a:rPr lang="el-GR" b="1" dirty="0">
                <a:solidFill>
                  <a:schemeClr val="accent1"/>
                </a:solidFill>
              </a:rPr>
              <a:t>Τι είναι η δειγματοληψία;</a:t>
            </a:r>
            <a:endParaRPr lang="en-US" b="1" dirty="0">
              <a:solidFill>
                <a:schemeClr val="accent1"/>
              </a:solidFill>
            </a:endParaRPr>
          </a:p>
        </p:txBody>
      </p:sp>
      <p:sp>
        <p:nvSpPr>
          <p:cNvPr id="5" name="TextBox 4">
            <a:extLst>
              <a:ext uri="{FF2B5EF4-FFF2-40B4-BE49-F238E27FC236}">
                <a16:creationId xmlns:a16="http://schemas.microsoft.com/office/drawing/2014/main" id="{4EF587FD-CDE6-433A-956B-02A188DA612E}"/>
              </a:ext>
            </a:extLst>
          </p:cNvPr>
          <p:cNvSpPr txBox="1"/>
          <p:nvPr/>
        </p:nvSpPr>
        <p:spPr>
          <a:xfrm>
            <a:off x="354434" y="1120676"/>
            <a:ext cx="11364986" cy="2542363"/>
          </a:xfrm>
          <a:prstGeom prst="rect">
            <a:avLst/>
          </a:prstGeom>
          <a:noFill/>
        </p:spPr>
        <p:txBody>
          <a:bodyPr wrap="square">
            <a:spAutoFit/>
          </a:bodyPr>
          <a:lstStyle/>
          <a:p>
            <a:pPr algn="just">
              <a:lnSpc>
                <a:spcPct val="150000"/>
              </a:lnSpc>
            </a:pPr>
            <a:r>
              <a:rPr lang="el-GR" b="0" i="0" dirty="0">
                <a:effectLst/>
                <a:highlight>
                  <a:srgbClr val="FFFF00"/>
                </a:highlight>
                <a:latin typeface="Google Sans"/>
              </a:rPr>
              <a:t>Δειγματοληψία είναι η διαδικασία επιλογής ενός υποσυνόλου ατόμων, αντικειμένων ή μετρήσεων από έναν ευρύτερο πληθυσμό για μελέτη, με σκοπό να καταστούν δυνατά συμπεράσματα για ολόκληρο τον πληθυσμό. </a:t>
            </a:r>
          </a:p>
          <a:p>
            <a:pPr algn="just">
              <a:lnSpc>
                <a:spcPct val="150000"/>
              </a:lnSpc>
            </a:pPr>
            <a:endParaRPr lang="el-GR" b="0" i="0" dirty="0">
              <a:effectLst/>
              <a:latin typeface="Google Sans"/>
            </a:endParaRPr>
          </a:p>
          <a:p>
            <a:pPr algn="just">
              <a:lnSpc>
                <a:spcPct val="150000"/>
              </a:lnSpc>
            </a:pPr>
            <a:r>
              <a:rPr lang="el-GR" b="0" i="0" dirty="0">
                <a:effectLst/>
                <a:latin typeface="Google Sans"/>
              </a:rPr>
              <a:t>Η δειγματοληψία χρησιμοποιείται όταν δεν είναι εφικτό να εξεταστεί ολόκληρος ο πληθυσμός λόγω περιορισμών πόρων ή χρόνου, με στόχο την απόκτηση ενός αντιπροσωπευτικού δείγματος που να αντικατοπτρίζει τα χαρακτηριστικά του. </a:t>
            </a:r>
            <a:endParaRPr lang="en-US" dirty="0"/>
          </a:p>
        </p:txBody>
      </p:sp>
      <p:pic>
        <p:nvPicPr>
          <p:cNvPr id="6" name="Picture 5">
            <a:extLst>
              <a:ext uri="{FF2B5EF4-FFF2-40B4-BE49-F238E27FC236}">
                <a16:creationId xmlns:a16="http://schemas.microsoft.com/office/drawing/2014/main" id="{F8148EA2-8547-4BB7-870D-E0F0925F0268}"/>
              </a:ext>
            </a:extLst>
          </p:cNvPr>
          <p:cNvPicPr>
            <a:picLocks noChangeAspect="1"/>
          </p:cNvPicPr>
          <p:nvPr/>
        </p:nvPicPr>
        <p:blipFill rotWithShape="1">
          <a:blip r:embed="rId2">
            <a:extLst>
              <a:ext uri="{28A0092B-C50C-407E-A947-70E740481C1C}">
                <a14:useLocalDpi xmlns:a14="http://schemas.microsoft.com/office/drawing/2010/main" val="0"/>
              </a:ext>
            </a:extLst>
          </a:blip>
          <a:srcRect t="17974" b="5808"/>
          <a:stretch/>
        </p:blipFill>
        <p:spPr>
          <a:xfrm>
            <a:off x="9999678" y="1629004"/>
            <a:ext cx="869963" cy="412784"/>
          </a:xfrm>
          <a:prstGeom prst="rect">
            <a:avLst/>
          </a:prstGeom>
        </p:spPr>
      </p:pic>
    </p:spTree>
    <p:extLst>
      <p:ext uri="{BB962C8B-B14F-4D97-AF65-F5344CB8AC3E}">
        <p14:creationId xmlns:p14="http://schemas.microsoft.com/office/powerpoint/2010/main" val="3790031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5D84CF-52B7-426D-B470-5E5063D29CD1}"/>
              </a:ext>
            </a:extLst>
          </p:cNvPr>
          <p:cNvSpPr txBox="1"/>
          <p:nvPr/>
        </p:nvSpPr>
        <p:spPr>
          <a:xfrm>
            <a:off x="346046" y="310285"/>
            <a:ext cx="1877037" cy="369332"/>
          </a:xfrm>
          <a:prstGeom prst="rect">
            <a:avLst/>
          </a:prstGeom>
          <a:noFill/>
        </p:spPr>
        <p:txBody>
          <a:bodyPr wrap="square">
            <a:spAutoFit/>
          </a:bodyPr>
          <a:lstStyle/>
          <a:p>
            <a:r>
              <a:rPr lang="el-GR" b="1" dirty="0">
                <a:solidFill>
                  <a:schemeClr val="accent1"/>
                </a:solidFill>
              </a:rPr>
              <a:t>Έννοιες –Ορισμοί</a:t>
            </a:r>
            <a:endParaRPr lang="en-US" b="1" dirty="0">
              <a:solidFill>
                <a:schemeClr val="accent1"/>
              </a:solidFill>
            </a:endParaRPr>
          </a:p>
        </p:txBody>
      </p:sp>
      <p:sp>
        <p:nvSpPr>
          <p:cNvPr id="7" name="TextBox 6">
            <a:extLst>
              <a:ext uri="{FF2B5EF4-FFF2-40B4-BE49-F238E27FC236}">
                <a16:creationId xmlns:a16="http://schemas.microsoft.com/office/drawing/2014/main" id="{EE4CBD5A-A4F9-4893-9445-FD33BCE13B5A}"/>
              </a:ext>
            </a:extLst>
          </p:cNvPr>
          <p:cNvSpPr txBox="1"/>
          <p:nvPr/>
        </p:nvSpPr>
        <p:spPr>
          <a:xfrm>
            <a:off x="346046" y="796035"/>
            <a:ext cx="11398541" cy="5594096"/>
          </a:xfrm>
          <a:prstGeom prst="rect">
            <a:avLst/>
          </a:prstGeom>
          <a:noFill/>
        </p:spPr>
        <p:txBody>
          <a:bodyPr wrap="square">
            <a:spAutoFit/>
          </a:bodyPr>
          <a:lstStyle/>
          <a:p>
            <a:pPr algn="just">
              <a:lnSpc>
                <a:spcPct val="150000"/>
              </a:lnSpc>
            </a:pPr>
            <a:r>
              <a:rPr lang="el-GR" sz="1600" b="1" dirty="0"/>
              <a:t>Πληθυσμός: </a:t>
            </a:r>
          </a:p>
          <a:p>
            <a:pPr algn="just">
              <a:lnSpc>
                <a:spcPct val="150000"/>
              </a:lnSpc>
            </a:pPr>
            <a:r>
              <a:rPr lang="el-GR" sz="1600" dirty="0"/>
              <a:t>Είναι το σύνολο, τα στοιχεία του οποίου τα εξετάζουμε ως προς ένα ή περισσότερα χαρακτηριστικά τους. Τα στοιχεία του πληθυσμού αναφέρονται και ως μονάδες ή άτομα του πληθυσμού. </a:t>
            </a:r>
          </a:p>
          <a:p>
            <a:pPr algn="just">
              <a:lnSpc>
                <a:spcPct val="150000"/>
              </a:lnSpc>
            </a:pPr>
            <a:endParaRPr lang="el-GR" sz="1600" dirty="0"/>
          </a:p>
          <a:p>
            <a:pPr algn="just">
              <a:lnSpc>
                <a:spcPct val="150000"/>
              </a:lnSpc>
            </a:pPr>
            <a:r>
              <a:rPr lang="el-GR" sz="1600" b="1" dirty="0"/>
              <a:t>Δείγμα: </a:t>
            </a:r>
          </a:p>
          <a:p>
            <a:pPr algn="just">
              <a:lnSpc>
                <a:spcPct val="150000"/>
              </a:lnSpc>
            </a:pPr>
            <a:r>
              <a:rPr lang="el-GR" sz="1600" dirty="0">
                <a:highlight>
                  <a:srgbClr val="FFFF00"/>
                </a:highlight>
              </a:rPr>
              <a:t>Είναι το κατάλληλο υποσύνολο του πληθυσμού που χρησιμοποιούμε για να τον μελετήσουμε ως προς χαρακτηριστικές ιδιότητες και στη συνέχεια να βγάλουμε γενικά συμπεράσματα για ολόκληρο τον πληθυσμό ως προς τις ιδιότητες αυτές (δηλ. είναι μια υποομάδα του πληθυσμού, η οποία αντιπροσωπεύει όλο τον πληθυσμό). </a:t>
            </a:r>
          </a:p>
          <a:p>
            <a:pPr algn="just">
              <a:lnSpc>
                <a:spcPct val="150000"/>
              </a:lnSpc>
            </a:pPr>
            <a:endParaRPr lang="el-GR" sz="1600" dirty="0"/>
          </a:p>
          <a:p>
            <a:pPr algn="just">
              <a:lnSpc>
                <a:spcPct val="150000"/>
              </a:lnSpc>
            </a:pPr>
            <a:r>
              <a:rPr lang="el-GR" sz="1600" b="1" dirty="0"/>
              <a:t>Δειγματοληπτικό Πλαίσιο: </a:t>
            </a:r>
          </a:p>
          <a:p>
            <a:pPr algn="just">
              <a:lnSpc>
                <a:spcPct val="150000"/>
              </a:lnSpc>
            </a:pPr>
            <a:r>
              <a:rPr lang="el-GR" sz="1600" dirty="0"/>
              <a:t>Μία λίστα με στοιχεία από όπου σχηματίζουμε το δείγμα.</a:t>
            </a:r>
          </a:p>
          <a:p>
            <a:pPr algn="just">
              <a:lnSpc>
                <a:spcPct val="150000"/>
              </a:lnSpc>
            </a:pPr>
            <a:endParaRPr lang="el-GR" sz="1600" dirty="0"/>
          </a:p>
          <a:p>
            <a:pPr algn="just">
              <a:lnSpc>
                <a:spcPct val="150000"/>
              </a:lnSpc>
            </a:pPr>
            <a:r>
              <a:rPr lang="el-GR" sz="1600" b="1" dirty="0" err="1"/>
              <a:t>Μεγεθος</a:t>
            </a:r>
            <a:r>
              <a:rPr lang="el-GR" sz="1600" b="1" dirty="0"/>
              <a:t> δείγματος: </a:t>
            </a:r>
          </a:p>
          <a:p>
            <a:pPr algn="just">
              <a:lnSpc>
                <a:spcPct val="150000"/>
              </a:lnSpc>
            </a:pPr>
            <a:r>
              <a:rPr lang="el-GR" sz="1600" b="0" i="0" dirty="0">
                <a:solidFill>
                  <a:srgbClr val="001D35"/>
                </a:solidFill>
                <a:effectLst/>
                <a:latin typeface="Google Sans"/>
              </a:rPr>
              <a:t>Το μέγεθος δείγματος </a:t>
            </a:r>
            <a:r>
              <a:rPr lang="el-GR" sz="1600" dirty="0"/>
              <a:t>αναφέρεται στον αριθμό των ατόμων ή των παρατηρήσεων που επιλέγονται για μελέτη από έναν μεγαλύτερο πληθυσμό</a:t>
            </a:r>
          </a:p>
        </p:txBody>
      </p:sp>
      <p:pic>
        <p:nvPicPr>
          <p:cNvPr id="8" name="Picture 7">
            <a:extLst>
              <a:ext uri="{FF2B5EF4-FFF2-40B4-BE49-F238E27FC236}">
                <a16:creationId xmlns:a16="http://schemas.microsoft.com/office/drawing/2014/main" id="{F762FA22-EF9A-4B17-8B2A-E4515339D99C}"/>
              </a:ext>
            </a:extLst>
          </p:cNvPr>
          <p:cNvPicPr>
            <a:picLocks noChangeAspect="1"/>
          </p:cNvPicPr>
          <p:nvPr/>
        </p:nvPicPr>
        <p:blipFill rotWithShape="1">
          <a:blip r:embed="rId2">
            <a:extLst>
              <a:ext uri="{28A0092B-C50C-407E-A947-70E740481C1C}">
                <a14:useLocalDpi xmlns:a14="http://schemas.microsoft.com/office/drawing/2010/main" val="0"/>
              </a:ext>
            </a:extLst>
          </a:blip>
          <a:srcRect t="17974" b="5808"/>
          <a:stretch/>
        </p:blipFill>
        <p:spPr>
          <a:xfrm>
            <a:off x="5735273" y="3429000"/>
            <a:ext cx="1141208" cy="541486"/>
          </a:xfrm>
          <a:prstGeom prst="rect">
            <a:avLst/>
          </a:prstGeom>
        </p:spPr>
      </p:pic>
    </p:spTree>
    <p:extLst>
      <p:ext uri="{BB962C8B-B14F-4D97-AF65-F5344CB8AC3E}">
        <p14:creationId xmlns:p14="http://schemas.microsoft.com/office/powerpoint/2010/main" val="2716989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72130E-A31C-43D4-B0EE-793A7670C8C0}"/>
              </a:ext>
            </a:extLst>
          </p:cNvPr>
          <p:cNvSpPr txBox="1"/>
          <p:nvPr/>
        </p:nvSpPr>
        <p:spPr>
          <a:xfrm>
            <a:off x="396380" y="1111028"/>
            <a:ext cx="7740941" cy="2230739"/>
          </a:xfrm>
          <a:prstGeom prst="rect">
            <a:avLst/>
          </a:prstGeom>
          <a:noFill/>
        </p:spPr>
        <p:txBody>
          <a:bodyPr wrap="square">
            <a:spAutoFit/>
          </a:bodyPr>
          <a:lstStyle/>
          <a:p>
            <a:pPr marL="285750" indent="-285750">
              <a:lnSpc>
                <a:spcPct val="200000"/>
              </a:lnSpc>
              <a:buFont typeface="Wingdings" panose="05000000000000000000" pitchFamily="2" charset="2"/>
              <a:buChar char="Ø"/>
            </a:pPr>
            <a:r>
              <a:rPr lang="el-GR" dirty="0"/>
              <a:t>Όταν θέλουμε να εξάγουμε πληροφορία για μεγάλους πληθυσμούς</a:t>
            </a:r>
          </a:p>
          <a:p>
            <a:pPr marL="285750" indent="-285750">
              <a:lnSpc>
                <a:spcPct val="200000"/>
              </a:lnSpc>
              <a:buFont typeface="Wingdings" panose="05000000000000000000" pitchFamily="2" charset="2"/>
              <a:buChar char="Ø"/>
            </a:pPr>
            <a:r>
              <a:rPr lang="el-GR" dirty="0"/>
              <a:t>Μείωση κόστους</a:t>
            </a:r>
          </a:p>
          <a:p>
            <a:pPr marL="285750" indent="-285750">
              <a:lnSpc>
                <a:spcPct val="200000"/>
              </a:lnSpc>
              <a:buFont typeface="Wingdings" panose="05000000000000000000" pitchFamily="2" charset="2"/>
              <a:buChar char="Ø"/>
            </a:pPr>
            <a:r>
              <a:rPr lang="el-GR" dirty="0"/>
              <a:t>Ελαχιστοποίηση χρόνου</a:t>
            </a:r>
          </a:p>
          <a:p>
            <a:pPr marL="285750" indent="-285750">
              <a:lnSpc>
                <a:spcPct val="200000"/>
              </a:lnSpc>
              <a:buFont typeface="Wingdings" panose="05000000000000000000" pitchFamily="2" charset="2"/>
              <a:buChar char="Ø"/>
            </a:pPr>
            <a:r>
              <a:rPr lang="el-GR" dirty="0"/>
              <a:t>Όταν είναι αδύνατο να μελετήσουμε ολόκληρο τον πληθυσμό</a:t>
            </a:r>
          </a:p>
        </p:txBody>
      </p:sp>
      <p:sp>
        <p:nvSpPr>
          <p:cNvPr id="5" name="TextBox 4">
            <a:extLst>
              <a:ext uri="{FF2B5EF4-FFF2-40B4-BE49-F238E27FC236}">
                <a16:creationId xmlns:a16="http://schemas.microsoft.com/office/drawing/2014/main" id="{89384B1D-7B6D-48BF-9FFA-67D8849AE7A6}"/>
              </a:ext>
            </a:extLst>
          </p:cNvPr>
          <p:cNvSpPr txBox="1"/>
          <p:nvPr/>
        </p:nvSpPr>
        <p:spPr>
          <a:xfrm>
            <a:off x="396380" y="578732"/>
            <a:ext cx="6094602" cy="369332"/>
          </a:xfrm>
          <a:prstGeom prst="rect">
            <a:avLst/>
          </a:prstGeom>
          <a:noFill/>
        </p:spPr>
        <p:txBody>
          <a:bodyPr wrap="square">
            <a:spAutoFit/>
          </a:bodyPr>
          <a:lstStyle/>
          <a:p>
            <a:r>
              <a:rPr lang="el-GR" dirty="0">
                <a:solidFill>
                  <a:schemeClr val="accent1"/>
                </a:solidFill>
              </a:rPr>
              <a:t>Για ποιο λόγο παίρνουμε δείγμα;</a:t>
            </a:r>
            <a:endParaRPr lang="en-US" dirty="0">
              <a:solidFill>
                <a:schemeClr val="accent1"/>
              </a:solidFill>
            </a:endParaRPr>
          </a:p>
        </p:txBody>
      </p:sp>
      <p:sp>
        <p:nvSpPr>
          <p:cNvPr id="6" name="TextBox 5">
            <a:extLst>
              <a:ext uri="{FF2B5EF4-FFF2-40B4-BE49-F238E27FC236}">
                <a16:creationId xmlns:a16="http://schemas.microsoft.com/office/drawing/2014/main" id="{88835FD1-DFF0-4B81-83E3-CD3168D5B89E}"/>
              </a:ext>
            </a:extLst>
          </p:cNvPr>
          <p:cNvSpPr txBox="1"/>
          <p:nvPr/>
        </p:nvSpPr>
        <p:spPr>
          <a:xfrm>
            <a:off x="396379" y="4026716"/>
            <a:ext cx="6795083" cy="369332"/>
          </a:xfrm>
          <a:prstGeom prst="rect">
            <a:avLst/>
          </a:prstGeom>
          <a:noFill/>
        </p:spPr>
        <p:txBody>
          <a:bodyPr wrap="square" rtlCol="0">
            <a:spAutoFit/>
          </a:bodyPr>
          <a:lstStyle/>
          <a:p>
            <a:r>
              <a:rPr lang="el-GR" dirty="0">
                <a:solidFill>
                  <a:schemeClr val="accent1"/>
                </a:solidFill>
              </a:rPr>
              <a:t>Και αν πάρω λάθος δείγμα</a:t>
            </a:r>
            <a:r>
              <a:rPr lang="en-US" dirty="0">
                <a:solidFill>
                  <a:schemeClr val="accent1"/>
                </a:solidFill>
              </a:rPr>
              <a:t>? </a:t>
            </a:r>
          </a:p>
        </p:txBody>
      </p:sp>
      <p:sp>
        <p:nvSpPr>
          <p:cNvPr id="8" name="TextBox 7">
            <a:extLst>
              <a:ext uri="{FF2B5EF4-FFF2-40B4-BE49-F238E27FC236}">
                <a16:creationId xmlns:a16="http://schemas.microsoft.com/office/drawing/2014/main" id="{BD2374A7-C1BF-4E5F-B82C-C8796959D602}"/>
              </a:ext>
            </a:extLst>
          </p:cNvPr>
          <p:cNvSpPr txBox="1"/>
          <p:nvPr/>
        </p:nvSpPr>
        <p:spPr>
          <a:xfrm>
            <a:off x="396379" y="4396048"/>
            <a:ext cx="10920369" cy="1676741"/>
          </a:xfrm>
          <a:prstGeom prst="rect">
            <a:avLst/>
          </a:prstGeom>
          <a:noFill/>
        </p:spPr>
        <p:txBody>
          <a:bodyPr wrap="square">
            <a:spAutoFit/>
          </a:bodyPr>
          <a:lstStyle/>
          <a:p>
            <a:pPr algn="just">
              <a:lnSpc>
                <a:spcPct val="200000"/>
              </a:lnSpc>
            </a:pPr>
            <a:r>
              <a:rPr lang="el-GR" dirty="0"/>
              <a:t>Ένα χαρακτηριστικό παράδειγμα λανθασμένης εκλογής</a:t>
            </a:r>
            <a:r>
              <a:rPr lang="en-US" dirty="0"/>
              <a:t> </a:t>
            </a:r>
            <a:r>
              <a:rPr lang="el-GR" dirty="0"/>
              <a:t>δείγματος ήταν η Αμερικάνικες προεδρικές εκλογές του</a:t>
            </a:r>
            <a:r>
              <a:rPr lang="en-US" dirty="0"/>
              <a:t> </a:t>
            </a:r>
            <a:r>
              <a:rPr lang="el-GR" dirty="0"/>
              <a:t>1936 όπου η πρόβλεψη οδήγησε σε πλήρη αποτυχία γιατί</a:t>
            </a:r>
            <a:r>
              <a:rPr lang="en-US" dirty="0"/>
              <a:t> </a:t>
            </a:r>
            <a:r>
              <a:rPr lang="el-GR" dirty="0"/>
              <a:t>το δείγμα επιλέχθηκε από τους τηλεφωνικούς καταλόγους</a:t>
            </a:r>
            <a:r>
              <a:rPr lang="en-US" dirty="0"/>
              <a:t> </a:t>
            </a:r>
            <a:r>
              <a:rPr lang="el-GR" dirty="0"/>
              <a:t>οι οποίοι την εποχή εκείνη περιείχαν μόνο τις “ανώτερες”</a:t>
            </a:r>
            <a:r>
              <a:rPr lang="en-US" dirty="0"/>
              <a:t> </a:t>
            </a:r>
            <a:r>
              <a:rPr lang="el-GR" dirty="0"/>
              <a:t>κοινωνικές τάξεις που διέθεταν τηλέφωνο. </a:t>
            </a:r>
            <a:endParaRPr lang="en-US" dirty="0"/>
          </a:p>
        </p:txBody>
      </p:sp>
    </p:spTree>
    <p:extLst>
      <p:ext uri="{BB962C8B-B14F-4D97-AF65-F5344CB8AC3E}">
        <p14:creationId xmlns:p14="http://schemas.microsoft.com/office/powerpoint/2010/main" val="3413880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08B2DB-58BF-4CE7-8698-1AA0EB58FC4D}"/>
              </a:ext>
            </a:extLst>
          </p:cNvPr>
          <p:cNvSpPr txBox="1"/>
          <p:nvPr/>
        </p:nvSpPr>
        <p:spPr>
          <a:xfrm>
            <a:off x="387990" y="511620"/>
            <a:ext cx="3672281" cy="369332"/>
          </a:xfrm>
          <a:prstGeom prst="rect">
            <a:avLst/>
          </a:prstGeom>
          <a:noFill/>
        </p:spPr>
        <p:txBody>
          <a:bodyPr wrap="square">
            <a:spAutoFit/>
          </a:bodyPr>
          <a:lstStyle/>
          <a:p>
            <a:r>
              <a:rPr lang="el-GR" b="1" dirty="0">
                <a:solidFill>
                  <a:schemeClr val="accent1"/>
                </a:solidFill>
              </a:rPr>
              <a:t>Διαδικασία της Δειγματοληψίας </a:t>
            </a:r>
            <a:endParaRPr lang="en-US" b="1" dirty="0">
              <a:solidFill>
                <a:schemeClr val="accent1"/>
              </a:solidFill>
            </a:endParaRPr>
          </a:p>
        </p:txBody>
      </p:sp>
      <p:pic>
        <p:nvPicPr>
          <p:cNvPr id="5" name="Picture 4">
            <a:extLst>
              <a:ext uri="{FF2B5EF4-FFF2-40B4-BE49-F238E27FC236}">
                <a16:creationId xmlns:a16="http://schemas.microsoft.com/office/drawing/2014/main" id="{F15FEDD5-7477-4A85-B4F5-79A12B627DB6}"/>
              </a:ext>
            </a:extLst>
          </p:cNvPr>
          <p:cNvPicPr>
            <a:picLocks noChangeAspect="1"/>
          </p:cNvPicPr>
          <p:nvPr/>
        </p:nvPicPr>
        <p:blipFill rotWithShape="1">
          <a:blip r:embed="rId2">
            <a:extLst>
              <a:ext uri="{28A0092B-C50C-407E-A947-70E740481C1C}">
                <a14:useLocalDpi xmlns:a14="http://schemas.microsoft.com/office/drawing/2010/main" val="0"/>
              </a:ext>
            </a:extLst>
          </a:blip>
          <a:srcRect l="1698" t="2638" r="1197"/>
          <a:stretch/>
        </p:blipFill>
        <p:spPr>
          <a:xfrm>
            <a:off x="2312565" y="1224792"/>
            <a:ext cx="7566870" cy="4841581"/>
          </a:xfrm>
          <a:prstGeom prst="rect">
            <a:avLst/>
          </a:prstGeom>
        </p:spPr>
      </p:pic>
    </p:spTree>
    <p:extLst>
      <p:ext uri="{BB962C8B-B14F-4D97-AF65-F5344CB8AC3E}">
        <p14:creationId xmlns:p14="http://schemas.microsoft.com/office/powerpoint/2010/main" val="46607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CA63CF-A46E-401C-B5F6-12BFEE538A98}"/>
              </a:ext>
            </a:extLst>
          </p:cNvPr>
          <p:cNvSpPr txBox="1"/>
          <p:nvPr/>
        </p:nvSpPr>
        <p:spPr>
          <a:xfrm>
            <a:off x="211822" y="528398"/>
            <a:ext cx="1868648" cy="369332"/>
          </a:xfrm>
          <a:prstGeom prst="rect">
            <a:avLst/>
          </a:prstGeom>
          <a:noFill/>
        </p:spPr>
        <p:txBody>
          <a:bodyPr wrap="square">
            <a:spAutoFit/>
          </a:bodyPr>
          <a:lstStyle/>
          <a:p>
            <a:r>
              <a:rPr lang="el-GR" dirty="0">
                <a:solidFill>
                  <a:schemeClr val="accent1"/>
                </a:solidFill>
              </a:rPr>
              <a:t>Τύποι Δείγματος </a:t>
            </a:r>
            <a:endParaRPr lang="en-US" dirty="0">
              <a:solidFill>
                <a:schemeClr val="accent1"/>
              </a:solidFill>
            </a:endParaRPr>
          </a:p>
        </p:txBody>
      </p:sp>
      <p:sp>
        <p:nvSpPr>
          <p:cNvPr id="5" name="TextBox 4">
            <a:extLst>
              <a:ext uri="{FF2B5EF4-FFF2-40B4-BE49-F238E27FC236}">
                <a16:creationId xmlns:a16="http://schemas.microsoft.com/office/drawing/2014/main" id="{00EC7518-BBB1-4AF3-B2F4-D4C1E1EA2FA0}"/>
              </a:ext>
            </a:extLst>
          </p:cNvPr>
          <p:cNvSpPr txBox="1"/>
          <p:nvPr/>
        </p:nvSpPr>
        <p:spPr>
          <a:xfrm>
            <a:off x="346045" y="1853373"/>
            <a:ext cx="10106637" cy="1754326"/>
          </a:xfrm>
          <a:prstGeom prst="rect">
            <a:avLst/>
          </a:prstGeom>
          <a:noFill/>
        </p:spPr>
        <p:txBody>
          <a:bodyPr wrap="square">
            <a:spAutoFit/>
          </a:bodyPr>
          <a:lstStyle/>
          <a:p>
            <a:r>
              <a:rPr lang="el-GR" b="1" dirty="0"/>
              <a:t>Δείγματα πιθανότητας</a:t>
            </a:r>
            <a:r>
              <a:rPr lang="el-GR" dirty="0"/>
              <a:t>, όπου για κάθε μέλος του πληθυσμού υπάρχει μια εκ των προτέρων γνωστή και δεδομένη πιθανότητα να συμπεριληφθούν στο δείγμα. </a:t>
            </a:r>
          </a:p>
          <a:p>
            <a:endParaRPr lang="el-GR" dirty="0"/>
          </a:p>
          <a:p>
            <a:endParaRPr lang="el-GR" dirty="0"/>
          </a:p>
          <a:p>
            <a:r>
              <a:rPr lang="el-GR" b="1" dirty="0"/>
              <a:t>Δείγματα απροσδιόριστης πιθανότητας (ή: μη πιθανότητας) </a:t>
            </a:r>
            <a:r>
              <a:rPr lang="el-GR" dirty="0"/>
              <a:t>όπου για κανένα μέλος του πληθυσμού δεν είναι δυνατόν να γνωρίζουμε εκ των προτέρων την πιθανότητα του να συμπεριληφθεί στο δείγμα.</a:t>
            </a:r>
            <a:endParaRPr lang="en-US" dirty="0"/>
          </a:p>
        </p:txBody>
      </p:sp>
    </p:spTree>
    <p:extLst>
      <p:ext uri="{BB962C8B-B14F-4D97-AF65-F5344CB8AC3E}">
        <p14:creationId xmlns:p14="http://schemas.microsoft.com/office/powerpoint/2010/main" val="1984117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5C49653-B928-4AB4-8BE9-E1C41A6B0734}"/>
              </a:ext>
            </a:extLst>
          </p:cNvPr>
          <p:cNvSpPr txBox="1"/>
          <p:nvPr/>
        </p:nvSpPr>
        <p:spPr>
          <a:xfrm>
            <a:off x="4037202" y="2497605"/>
            <a:ext cx="3798116" cy="1323439"/>
          </a:xfrm>
          <a:prstGeom prst="rect">
            <a:avLst/>
          </a:prstGeom>
          <a:noFill/>
        </p:spPr>
        <p:txBody>
          <a:bodyPr wrap="square">
            <a:spAutoFit/>
          </a:bodyPr>
          <a:lstStyle/>
          <a:p>
            <a:pPr algn="ctr"/>
            <a:r>
              <a:rPr lang="el-GR" sz="4000" b="1" dirty="0"/>
              <a:t>ΔΕΙΓΜΑΤΑ ΠΙΘΑΝΟΤΗΤΑΣ</a:t>
            </a:r>
            <a:endParaRPr lang="en-US" sz="4000" b="1" dirty="0"/>
          </a:p>
        </p:txBody>
      </p:sp>
    </p:spTree>
    <p:extLst>
      <p:ext uri="{BB962C8B-B14F-4D97-AF65-F5344CB8AC3E}">
        <p14:creationId xmlns:p14="http://schemas.microsoft.com/office/powerpoint/2010/main" val="579987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29F06D-9729-4E33-B312-8281B6EF9CE8}"/>
              </a:ext>
            </a:extLst>
          </p:cNvPr>
          <p:cNvSpPr txBox="1"/>
          <p:nvPr/>
        </p:nvSpPr>
        <p:spPr>
          <a:xfrm>
            <a:off x="203433" y="233811"/>
            <a:ext cx="11557932" cy="6124754"/>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l-GR" sz="1400" b="1" dirty="0"/>
              <a:t>Απλή τυχαία δειγματοληψία (</a:t>
            </a:r>
            <a:r>
              <a:rPr lang="el-GR" sz="1400" b="1" dirty="0" err="1"/>
              <a:t>simple</a:t>
            </a:r>
            <a:r>
              <a:rPr lang="el-GR" sz="1400" b="1" dirty="0"/>
              <a:t> </a:t>
            </a:r>
            <a:r>
              <a:rPr lang="el-GR" sz="1400" b="1" dirty="0" err="1"/>
              <a:t>random</a:t>
            </a:r>
            <a:r>
              <a:rPr lang="el-GR" sz="1400" b="1" dirty="0"/>
              <a:t> </a:t>
            </a:r>
            <a:r>
              <a:rPr lang="el-GR" sz="1400" b="1" dirty="0" err="1"/>
              <a:t>sampling</a:t>
            </a:r>
            <a:r>
              <a:rPr lang="el-GR" sz="1400" b="1" dirty="0"/>
              <a:t>). </a:t>
            </a:r>
            <a:r>
              <a:rPr lang="el-GR" sz="1400" dirty="0"/>
              <a:t>Δείγματα στα οποία η πιθανότητα για κάθε μέλος να συμπεριληφθεί στο δείγμα είναι εκ των προτέρων γνωστή και ίση με την πιθανότητα που έχει και κάθε άλλο μέλος του πληθυσμού να ενταχθεί στο δείγμα. (ανάγκη χρήσης πινάκων τυχαίων αριθμών στους οποίους, για κάθε αριθμό, αντιστοιχεί ένα μέλος του πληθυσμού): Πιθανότητα Επιλογής = (Απαιτούμενο μέγεθος δείγματος)/(Μέγεθος του πληθυσμού)</a:t>
            </a:r>
          </a:p>
          <a:p>
            <a:pPr marL="285750" indent="-285750" algn="just">
              <a:lnSpc>
                <a:spcPct val="150000"/>
              </a:lnSpc>
              <a:buFont typeface="Arial" panose="020B0604020202020204" pitchFamily="34" charset="0"/>
              <a:buChar char="•"/>
            </a:pPr>
            <a:endParaRPr lang="el-GR" sz="1400" dirty="0"/>
          </a:p>
          <a:p>
            <a:pPr marL="285750" indent="-285750" algn="just">
              <a:lnSpc>
                <a:spcPct val="150000"/>
              </a:lnSpc>
              <a:buFont typeface="Arial" panose="020B0604020202020204" pitchFamily="34" charset="0"/>
              <a:buChar char="•"/>
            </a:pPr>
            <a:r>
              <a:rPr lang="el-GR" sz="1400" b="1" dirty="0"/>
              <a:t>Συστηματική δειγματοληψία (</a:t>
            </a:r>
            <a:r>
              <a:rPr lang="el-GR" sz="1400" b="1" dirty="0" err="1"/>
              <a:t>systematic</a:t>
            </a:r>
            <a:r>
              <a:rPr lang="el-GR" sz="1400" b="1" dirty="0"/>
              <a:t> </a:t>
            </a:r>
            <a:r>
              <a:rPr lang="el-GR" sz="1400" b="1" dirty="0" err="1"/>
              <a:t>sampling</a:t>
            </a:r>
            <a:r>
              <a:rPr lang="el-GR" sz="1400" b="1" dirty="0"/>
              <a:t>). </a:t>
            </a:r>
            <a:r>
              <a:rPr lang="el-GR" sz="1400" dirty="0"/>
              <a:t>Δείγματα σχεδόν όμοια με εκείνα που προκύπτουν από την απλή τυχαία δειγματοληψία. Υπολογίζεται ένα διάστημα (</a:t>
            </a:r>
            <a:r>
              <a:rPr lang="el-GR" sz="1400" dirty="0" err="1"/>
              <a:t>skip</a:t>
            </a:r>
            <a:r>
              <a:rPr lang="el-GR" sz="1400" dirty="0"/>
              <a:t> </a:t>
            </a:r>
            <a:r>
              <a:rPr lang="el-GR" sz="1400" dirty="0" err="1"/>
              <a:t>interval</a:t>
            </a:r>
            <a:r>
              <a:rPr lang="el-GR" sz="1400" dirty="0"/>
              <a:t>) και οι συμμετέχοντες επιλέγονται με βάση αυτό. Διάστημα = (Μέγεθος πληθυσμού)/Μέγεθος δείγματος)</a:t>
            </a:r>
          </a:p>
          <a:p>
            <a:pPr marL="285750" indent="-285750" algn="just">
              <a:lnSpc>
                <a:spcPct val="150000"/>
              </a:lnSpc>
              <a:buFont typeface="Arial" panose="020B0604020202020204" pitchFamily="34" charset="0"/>
              <a:buChar char="•"/>
            </a:pPr>
            <a:endParaRPr lang="el-GR" sz="1400" dirty="0"/>
          </a:p>
          <a:p>
            <a:pPr marL="285750" indent="-285750" algn="just">
              <a:lnSpc>
                <a:spcPct val="150000"/>
              </a:lnSpc>
              <a:buFont typeface="Arial" panose="020B0604020202020204" pitchFamily="34" charset="0"/>
              <a:buChar char="•"/>
            </a:pPr>
            <a:r>
              <a:rPr lang="el-GR" sz="1400" b="1" dirty="0"/>
              <a:t>Στρωματοποιημένη τυχαία δειγματοληψία (</a:t>
            </a:r>
            <a:r>
              <a:rPr lang="el-GR" sz="1400" b="1" dirty="0" err="1"/>
              <a:t>stratified</a:t>
            </a:r>
            <a:r>
              <a:rPr lang="el-GR" sz="1400" b="1" dirty="0"/>
              <a:t> </a:t>
            </a:r>
            <a:r>
              <a:rPr lang="el-GR" sz="1400" b="1" dirty="0" err="1"/>
              <a:t>random</a:t>
            </a:r>
            <a:r>
              <a:rPr lang="el-GR" sz="1400" b="1" dirty="0"/>
              <a:t> </a:t>
            </a:r>
            <a:r>
              <a:rPr lang="el-GR" sz="1400" b="1" dirty="0" err="1"/>
              <a:t>sampling</a:t>
            </a:r>
            <a:r>
              <a:rPr lang="el-GR" sz="1400" b="1" dirty="0"/>
              <a:t>). </a:t>
            </a:r>
            <a:r>
              <a:rPr lang="el-GR" sz="1400" dirty="0"/>
              <a:t>Δείγματα που προκύπτουν με τις ίδιες ακριβώς διαδικασίες αφού πρώτα: -Ο πληθυσμός διαιρείται σε συγκεκριμένα τμήματα (στρώματα) αμοιβαία </a:t>
            </a:r>
            <a:r>
              <a:rPr lang="el-GR" sz="1400" dirty="0" err="1"/>
              <a:t>αποκλειόμενα</a:t>
            </a:r>
            <a:r>
              <a:rPr lang="el-GR" sz="1400" dirty="0"/>
              <a:t> μεταξύ τους, -Επιλογή από κάθε στρώμα, ενός τυχαίου δείγματος με βάση τις διαδικασίες τυχαίας δειγματοληψίας. </a:t>
            </a:r>
          </a:p>
          <a:p>
            <a:pPr marL="285750" indent="-285750" algn="just">
              <a:lnSpc>
                <a:spcPct val="150000"/>
              </a:lnSpc>
              <a:buFont typeface="Arial" panose="020B0604020202020204" pitchFamily="34" charset="0"/>
              <a:buChar char="•"/>
            </a:pPr>
            <a:endParaRPr lang="el-GR" sz="1400" dirty="0"/>
          </a:p>
          <a:p>
            <a:pPr marL="285750" indent="-285750" algn="just">
              <a:lnSpc>
                <a:spcPct val="150000"/>
              </a:lnSpc>
              <a:buFont typeface="Arial" panose="020B0604020202020204" pitchFamily="34" charset="0"/>
              <a:buChar char="•"/>
            </a:pPr>
            <a:r>
              <a:rPr lang="el-GR" sz="1400" b="1" dirty="0"/>
              <a:t>Δειγματοληψία ομάδων</a:t>
            </a:r>
            <a:r>
              <a:rPr lang="en-US" sz="1400" b="1" dirty="0"/>
              <a:t>/</a:t>
            </a:r>
            <a:r>
              <a:rPr lang="el-GR" sz="1400" b="1" dirty="0"/>
              <a:t>συστάδας ( </a:t>
            </a:r>
            <a:r>
              <a:rPr lang="el-GR" sz="1400" b="1" dirty="0" err="1"/>
              <a:t>cluster</a:t>
            </a:r>
            <a:r>
              <a:rPr lang="el-GR" sz="1400" b="1" dirty="0"/>
              <a:t> </a:t>
            </a:r>
            <a:r>
              <a:rPr lang="el-GR" sz="1400" b="1" dirty="0" err="1"/>
              <a:t>sampling</a:t>
            </a:r>
            <a:r>
              <a:rPr lang="el-GR" sz="1400" b="1" dirty="0"/>
              <a:t>). </a:t>
            </a:r>
            <a:r>
              <a:rPr lang="el-GR" sz="1400" dirty="0"/>
              <a:t>Επιλέγονται ομάδες του πληθυσμού τυχαία και έπειτα όλα ή κάποια άτομα από τις επιλεγείσες ομάδες χρησιμοποιούνται στην έρευνα. (Υποθέτουμε ότι οι ομάδες είναι ομοιογενείς). Σκοπός: Να πάρουμε ένα δείγμα οικονομικά και σύντομα, ενώ διατηρούμε τα χαρακτηριστικά του τυχαίου δείγματος. </a:t>
            </a:r>
          </a:p>
          <a:p>
            <a:pPr marL="285750" indent="-285750" algn="just">
              <a:lnSpc>
                <a:spcPct val="150000"/>
              </a:lnSpc>
              <a:buFont typeface="Arial" panose="020B0604020202020204" pitchFamily="34" charset="0"/>
              <a:buChar char="•"/>
            </a:pPr>
            <a:endParaRPr lang="el-GR" sz="1400" dirty="0"/>
          </a:p>
          <a:p>
            <a:pPr marL="285750" indent="-285750" algn="just">
              <a:lnSpc>
                <a:spcPct val="150000"/>
              </a:lnSpc>
              <a:buFont typeface="Arial" panose="020B0604020202020204" pitchFamily="34" charset="0"/>
              <a:buChar char="•"/>
            </a:pPr>
            <a:r>
              <a:rPr lang="el-GR" sz="1400" b="1" dirty="0"/>
              <a:t>Δειγματοληψία σε πολλά στάδια (</a:t>
            </a:r>
            <a:r>
              <a:rPr lang="el-GR" sz="1400" b="1" dirty="0" err="1"/>
              <a:t>multi-stage</a:t>
            </a:r>
            <a:r>
              <a:rPr lang="el-GR" sz="1400" b="1" dirty="0"/>
              <a:t> </a:t>
            </a:r>
            <a:r>
              <a:rPr lang="el-GR" sz="1400" b="1" dirty="0" err="1"/>
              <a:t>sampling</a:t>
            </a:r>
            <a:r>
              <a:rPr lang="el-GR" sz="1400" b="1" dirty="0"/>
              <a:t>). </a:t>
            </a:r>
            <a:r>
              <a:rPr lang="el-GR" sz="1400" dirty="0"/>
              <a:t>Χρησιμοποιείται όταν γίνεται δειγματοληψία εθνικών πληθυσμών. Σύμφωνα με τη μέθοδο αυτή, η δειγματοληψία γίνεται με διαδοχικές τυχαίες επιλογές, μέχρι την τελική τυχαία επιλογή του δείγματος.</a:t>
            </a:r>
            <a:endParaRPr lang="en-US" sz="1400" dirty="0"/>
          </a:p>
          <a:p>
            <a:endParaRPr lang="en-US" sz="1400" dirty="0"/>
          </a:p>
        </p:txBody>
      </p:sp>
    </p:spTree>
    <p:extLst>
      <p:ext uri="{BB962C8B-B14F-4D97-AF65-F5344CB8AC3E}">
        <p14:creationId xmlns:p14="http://schemas.microsoft.com/office/powerpoint/2010/main" val="597155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36E0A2D-4837-434F-9EEB-151F19E1F415}"/>
              </a:ext>
            </a:extLst>
          </p:cNvPr>
          <p:cNvSpPr txBox="1"/>
          <p:nvPr/>
        </p:nvSpPr>
        <p:spPr>
          <a:xfrm>
            <a:off x="494950" y="128381"/>
            <a:ext cx="11140580" cy="5866350"/>
          </a:xfrm>
          <a:prstGeom prst="rect">
            <a:avLst/>
          </a:prstGeom>
          <a:noFill/>
        </p:spPr>
        <p:txBody>
          <a:bodyPr wrap="square">
            <a:spAutoFit/>
          </a:bodyPr>
          <a:lstStyle/>
          <a:p>
            <a:pPr>
              <a:lnSpc>
                <a:spcPct val="150000"/>
              </a:lnSpc>
            </a:pPr>
            <a:r>
              <a:rPr lang="el-GR" b="1" dirty="0"/>
              <a:t>Δειγματοληψία Πιθανότητας (</a:t>
            </a:r>
            <a:r>
              <a:rPr lang="el-GR" b="1" dirty="0" err="1"/>
              <a:t>Probability</a:t>
            </a:r>
            <a:r>
              <a:rPr lang="el-GR" b="1" dirty="0"/>
              <a:t> </a:t>
            </a:r>
            <a:r>
              <a:rPr lang="el-GR" b="1" dirty="0" err="1"/>
              <a:t>Sampling</a:t>
            </a:r>
            <a:r>
              <a:rPr lang="el-GR" b="1" dirty="0"/>
              <a:t>)</a:t>
            </a:r>
          </a:p>
          <a:p>
            <a:pPr>
              <a:lnSpc>
                <a:spcPct val="150000"/>
              </a:lnSpc>
            </a:pPr>
            <a:r>
              <a:rPr lang="el-GR" dirty="0"/>
              <a:t>Χαρακτηριστικό: κάθε άτομο του πληθυσμού έχει </a:t>
            </a:r>
            <a:r>
              <a:rPr lang="el-GR" b="1" dirty="0"/>
              <a:t>γνωστή πιθανότητα</a:t>
            </a:r>
            <a:r>
              <a:rPr lang="el-GR" dirty="0"/>
              <a:t> να επιλεγεί.</a:t>
            </a:r>
            <a:br>
              <a:rPr lang="el-GR" dirty="0"/>
            </a:br>
            <a:r>
              <a:rPr lang="el-GR" dirty="0"/>
              <a:t>Επιτρέπει γενίκευση των αποτελεσμάτων.</a:t>
            </a:r>
          </a:p>
          <a:p>
            <a:pPr>
              <a:lnSpc>
                <a:spcPct val="150000"/>
              </a:lnSpc>
            </a:pPr>
            <a:r>
              <a:rPr lang="el-GR" b="1" dirty="0"/>
              <a:t>Παραδείγματα:</a:t>
            </a:r>
            <a:endParaRPr lang="el-GR" dirty="0"/>
          </a:p>
          <a:p>
            <a:pPr>
              <a:lnSpc>
                <a:spcPct val="150000"/>
              </a:lnSpc>
              <a:buFont typeface="+mj-lt"/>
              <a:buAutoNum type="arabicPeriod"/>
            </a:pPr>
            <a:r>
              <a:rPr lang="el-GR" b="1" dirty="0"/>
              <a:t>Απλή τυχαία δειγματοληψία (</a:t>
            </a:r>
            <a:r>
              <a:rPr lang="el-GR" b="1" dirty="0" err="1"/>
              <a:t>Simple</a:t>
            </a:r>
            <a:r>
              <a:rPr lang="el-GR" b="1" dirty="0"/>
              <a:t> </a:t>
            </a:r>
            <a:r>
              <a:rPr lang="el-GR" b="1" dirty="0" err="1"/>
              <a:t>Random</a:t>
            </a:r>
            <a:r>
              <a:rPr lang="el-GR" b="1" dirty="0"/>
              <a:t> </a:t>
            </a:r>
            <a:r>
              <a:rPr lang="el-GR" b="1" dirty="0" err="1"/>
              <a:t>Sampling</a:t>
            </a:r>
            <a:r>
              <a:rPr lang="el-GR" b="1" dirty="0"/>
              <a:t>)</a:t>
            </a:r>
            <a:endParaRPr lang="el-GR" dirty="0"/>
          </a:p>
          <a:p>
            <a:pPr marL="742950" lvl="1" indent="-285750">
              <a:lnSpc>
                <a:spcPct val="150000"/>
              </a:lnSpc>
              <a:buFont typeface="+mj-lt"/>
              <a:buAutoNum type="arabicPeriod"/>
            </a:pPr>
            <a:r>
              <a:rPr lang="el-GR" dirty="0"/>
              <a:t>Από όλους τους επισκέπτες ενός ξενοδοχείου, διαλέγουμε τυχαία 100 άτομα με κλήρωση.</a:t>
            </a:r>
          </a:p>
          <a:p>
            <a:pPr>
              <a:lnSpc>
                <a:spcPct val="150000"/>
              </a:lnSpc>
              <a:buFont typeface="+mj-lt"/>
              <a:buAutoNum type="arabicPeriod"/>
            </a:pPr>
            <a:r>
              <a:rPr lang="el-GR" b="1" dirty="0"/>
              <a:t>Στρωματοποιημένη δειγματοληψία (</a:t>
            </a:r>
            <a:r>
              <a:rPr lang="el-GR" b="1" dirty="0" err="1"/>
              <a:t>Stratified</a:t>
            </a:r>
            <a:r>
              <a:rPr lang="el-GR" b="1" dirty="0"/>
              <a:t> </a:t>
            </a:r>
            <a:r>
              <a:rPr lang="el-GR" b="1" dirty="0" err="1"/>
              <a:t>Sampling</a:t>
            </a:r>
            <a:r>
              <a:rPr lang="el-GR" b="1" dirty="0"/>
              <a:t>)</a:t>
            </a:r>
            <a:endParaRPr lang="el-GR" dirty="0"/>
          </a:p>
          <a:p>
            <a:pPr marL="742950" lvl="1" indent="-285750">
              <a:lnSpc>
                <a:spcPct val="150000"/>
              </a:lnSpc>
              <a:buFont typeface="+mj-lt"/>
              <a:buAutoNum type="arabicPeriod"/>
            </a:pPr>
            <a:r>
              <a:rPr lang="el-GR" dirty="0"/>
              <a:t>Χωρίζουμε τους τουρίστες σε κατηγορίες (π.χ. Έλληνες / ξένοι, άντρες / γυναίκες, ηλικιακές ομάδες).</a:t>
            </a:r>
          </a:p>
          <a:p>
            <a:pPr marL="742950" lvl="1" indent="-285750">
              <a:lnSpc>
                <a:spcPct val="150000"/>
              </a:lnSpc>
              <a:buFont typeface="+mj-lt"/>
              <a:buAutoNum type="arabicPeriod"/>
            </a:pPr>
            <a:r>
              <a:rPr lang="el-GR" dirty="0"/>
              <a:t>Παίρνουμε αναλογικό δείγμα από κάθε κατηγορία.</a:t>
            </a:r>
          </a:p>
          <a:p>
            <a:pPr>
              <a:lnSpc>
                <a:spcPct val="150000"/>
              </a:lnSpc>
              <a:buFont typeface="+mj-lt"/>
              <a:buAutoNum type="arabicPeriod"/>
            </a:pPr>
            <a:r>
              <a:rPr lang="el-GR" b="1" dirty="0"/>
              <a:t>Συστηματική δειγματοληψία (</a:t>
            </a:r>
            <a:r>
              <a:rPr lang="el-GR" b="1" dirty="0" err="1"/>
              <a:t>Systematic</a:t>
            </a:r>
            <a:r>
              <a:rPr lang="el-GR" b="1" dirty="0"/>
              <a:t> </a:t>
            </a:r>
            <a:r>
              <a:rPr lang="el-GR" b="1" dirty="0" err="1"/>
              <a:t>Sampling</a:t>
            </a:r>
            <a:r>
              <a:rPr lang="el-GR" b="1" dirty="0"/>
              <a:t>)</a:t>
            </a:r>
            <a:endParaRPr lang="el-GR" dirty="0"/>
          </a:p>
          <a:p>
            <a:pPr marL="742950" lvl="1" indent="-285750">
              <a:lnSpc>
                <a:spcPct val="150000"/>
              </a:lnSpc>
              <a:buFont typeface="+mj-lt"/>
              <a:buAutoNum type="arabicPeriod"/>
            </a:pPr>
            <a:r>
              <a:rPr lang="el-GR" dirty="0"/>
              <a:t>Σε μια λίστα 1.000 τουριστών, παίρνουμε κάθε 10ο όνομα.</a:t>
            </a:r>
          </a:p>
          <a:p>
            <a:pPr>
              <a:lnSpc>
                <a:spcPct val="150000"/>
              </a:lnSpc>
              <a:buFont typeface="+mj-lt"/>
              <a:buAutoNum type="arabicPeriod"/>
            </a:pPr>
            <a:r>
              <a:rPr lang="el-GR" b="1" dirty="0"/>
              <a:t>Δειγματοληψία συστάδας (</a:t>
            </a:r>
            <a:r>
              <a:rPr lang="el-GR" b="1" dirty="0" err="1"/>
              <a:t>Cluster</a:t>
            </a:r>
            <a:r>
              <a:rPr lang="el-GR" b="1" dirty="0"/>
              <a:t> </a:t>
            </a:r>
            <a:r>
              <a:rPr lang="el-GR" b="1" dirty="0" err="1"/>
              <a:t>Sampling</a:t>
            </a:r>
            <a:r>
              <a:rPr lang="el-GR" b="1" dirty="0"/>
              <a:t>)</a:t>
            </a:r>
            <a:endParaRPr lang="el-GR" dirty="0"/>
          </a:p>
          <a:p>
            <a:pPr marL="742950" lvl="1" indent="-285750">
              <a:lnSpc>
                <a:spcPct val="150000"/>
              </a:lnSpc>
              <a:buFont typeface="+mj-lt"/>
              <a:buAutoNum type="arabicPeriod"/>
            </a:pPr>
            <a:r>
              <a:rPr lang="el-GR" dirty="0"/>
              <a:t>Αντί να ερευνήσουμε όλους τους τουρίστες στην Κρήτη, επιλέγουμε τυχαία 3 μεγάλα ξενοδοχειακά συγκροτήματα και ρωτάμε όλους τους επισκέπτες που μένουν εκεί.</a:t>
            </a:r>
          </a:p>
        </p:txBody>
      </p:sp>
    </p:spTree>
    <p:extLst>
      <p:ext uri="{BB962C8B-B14F-4D97-AF65-F5344CB8AC3E}">
        <p14:creationId xmlns:p14="http://schemas.microsoft.com/office/powerpoint/2010/main" val="20260986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1779</TotalTime>
  <Words>1784</Words>
  <Application>Microsoft Office PowerPoint</Application>
  <PresentationFormat>Widescreen</PresentationFormat>
  <Paragraphs>155</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Google Sans</vt:lpstr>
      <vt:lpstr>Roboto</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karadimitriou</dc:creator>
  <cp:lastModifiedBy>christina karadimitriou</cp:lastModifiedBy>
  <cp:revision>124</cp:revision>
  <dcterms:created xsi:type="dcterms:W3CDTF">2025-09-12T05:31:55Z</dcterms:created>
  <dcterms:modified xsi:type="dcterms:W3CDTF">2025-09-17T20:00:11Z</dcterms:modified>
</cp:coreProperties>
</file>