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63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E848AC1-2236-4A74-A165-C308EF624091}" type="datetimeFigureOut">
              <a:rPr lang="el-GR" smtClean="0"/>
              <a:pPr/>
              <a:t>7/4/2025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3981B9F-5AB6-44BB-A037-68EA3999DBB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48AC1-2236-4A74-A165-C308EF624091}" type="datetimeFigureOut">
              <a:rPr lang="el-GR" smtClean="0"/>
              <a:pPr/>
              <a:t>7/4/2025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981B9F-5AB6-44BB-A037-68EA3999DBB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2800" dirty="0"/>
              <a:t>ΘΕΜΑΤΙΚΟΣ ΤΟΥΡΙΣΜΟΣ –ΤΟΥΡΙΣΜΌΣ ΥΓΕΙΑΣ</a:t>
            </a:r>
            <a:br>
              <a:rPr lang="el-GR" sz="2800" dirty="0"/>
            </a:br>
            <a:r>
              <a:rPr lang="el-GR" sz="2800" dirty="0"/>
              <a:t>διαφημιστικό πλάνο  </a:t>
            </a:r>
            <a:br>
              <a:rPr lang="el-GR" sz="2800" dirty="0"/>
            </a:br>
            <a:r>
              <a:rPr lang="el-GR" sz="2000" dirty="0"/>
              <a:t>διάλεξη  7-4-25</a:t>
            </a:r>
          </a:p>
        </p:txBody>
      </p:sp>
      <p:sp>
        <p:nvSpPr>
          <p:cNvPr id="3" name="2 - Υπότιτλος"/>
          <p:cNvSpPr>
            <a:spLocks noGrp="1"/>
          </p:cNvSpPr>
          <p:nvPr>
            <p:ph type="subTitle" idx="1"/>
          </p:nvPr>
        </p:nvSpPr>
        <p:spPr/>
        <p:txBody>
          <a:bodyPr>
            <a:normAutofit/>
          </a:bodyPr>
          <a:lstStyle/>
          <a:p>
            <a:r>
              <a:rPr lang="el-GR" sz="1800" b="1" dirty="0"/>
              <a:t>Διδάσκων Ευθύμιος Παππάς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10</a:t>
            </a:r>
            <a:br>
              <a:rPr lang="el-GR" sz="3200" dirty="0"/>
            </a:br>
            <a:r>
              <a:rPr lang="el-GR" sz="3200" b="1" dirty="0"/>
              <a:t>5. Μετρήσεις και Βελτίωση της Στρατηγικής</a:t>
            </a:r>
            <a:br>
              <a:rPr lang="el-GR" sz="3200" dirty="0"/>
            </a:br>
            <a:endParaRPr lang="el-GR" sz="3200" dirty="0"/>
          </a:p>
        </p:txBody>
      </p:sp>
      <p:sp>
        <p:nvSpPr>
          <p:cNvPr id="3" name="2 - Θέση περιεχομένου"/>
          <p:cNvSpPr>
            <a:spLocks noGrp="1"/>
          </p:cNvSpPr>
          <p:nvPr>
            <p:ph idx="1"/>
          </p:nvPr>
        </p:nvSpPr>
        <p:spPr/>
        <p:txBody>
          <a:bodyPr/>
          <a:lstStyle/>
          <a:p>
            <a:r>
              <a:rPr lang="el-GR" b="1" dirty="0"/>
              <a:t>Μία σημαντική </a:t>
            </a:r>
            <a:r>
              <a:rPr lang="el-GR" dirty="0"/>
              <a:t>πτυχή είναι η συνεχής μέτρηση των αποτελεσμάτων. </a:t>
            </a:r>
          </a:p>
          <a:p>
            <a:r>
              <a:rPr lang="el-GR" b="1" dirty="0"/>
              <a:t>Αυτό περιλαμβάνει </a:t>
            </a:r>
            <a:r>
              <a:rPr lang="el-GR" dirty="0"/>
              <a:t>την παρακολούθηση της απόδοσης των διαφημιστικών καμπανιών, της </a:t>
            </a:r>
            <a:r>
              <a:rPr lang="el-GR" dirty="0" err="1"/>
              <a:t>αναγνωρισιμότητας</a:t>
            </a:r>
            <a:r>
              <a:rPr lang="el-GR" dirty="0"/>
              <a:t> του </a:t>
            </a:r>
            <a:r>
              <a:rPr lang="el-GR" dirty="0" err="1"/>
              <a:t>brand</a:t>
            </a:r>
            <a:r>
              <a:rPr lang="el-GR" dirty="0"/>
              <a:t>, της ικανοποίησης των πελατών και της επίτευξης του οικονομικού στόχου.</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11</a:t>
            </a:r>
            <a:br>
              <a:rPr lang="el-GR" sz="3200" dirty="0"/>
            </a:br>
            <a:r>
              <a:rPr lang="el-GR" sz="3200" b="1" dirty="0"/>
              <a:t>6. Αξιολόγηση Ανταγωνισμού Α</a:t>
            </a:r>
            <a:br>
              <a:rPr lang="el-GR" sz="3200" dirty="0"/>
            </a:br>
            <a:endParaRPr lang="el-GR" sz="3200" dirty="0"/>
          </a:p>
        </p:txBody>
      </p:sp>
      <p:sp>
        <p:nvSpPr>
          <p:cNvPr id="3" name="2 - Θέση περιεχομένου"/>
          <p:cNvSpPr>
            <a:spLocks noGrp="1"/>
          </p:cNvSpPr>
          <p:nvPr>
            <p:ph idx="1"/>
          </p:nvPr>
        </p:nvSpPr>
        <p:spPr/>
        <p:txBody>
          <a:bodyPr>
            <a:normAutofit/>
          </a:bodyPr>
          <a:lstStyle/>
          <a:p>
            <a:r>
              <a:rPr lang="el-GR" b="1" dirty="0"/>
              <a:t>Η ανάλυση του ανταγωνισμού </a:t>
            </a:r>
            <a:r>
              <a:rPr lang="el-GR" dirty="0"/>
              <a:t>είναι κρίσιμη. Αναγνωρίστε άλλες επιχειρήσεις στον τομέα του τουρισμού υγείας και διαπιστώστε τι προσφέρουν και πώς διαφοροποιείστε εσείς με τις υπηρεσίες και την εξυπηρέτησή σας. </a:t>
            </a:r>
          </a:p>
          <a:p>
            <a:r>
              <a:rPr lang="el-GR" b="1" dirty="0"/>
              <a:t>Αυτή η ανάλυση </a:t>
            </a:r>
            <a:r>
              <a:rPr lang="el-GR" dirty="0"/>
              <a:t>θα βοηθήσει να εντοπίσετε ευκαιρίες και να βελτιώσετε την προσφορά σας.</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fontScale="90000"/>
          </a:bodyPr>
          <a:lstStyle/>
          <a:p>
            <a:r>
              <a:rPr lang="el-GR" sz="2200" dirty="0"/>
              <a:t>12</a:t>
            </a:r>
            <a:br>
              <a:rPr lang="el-GR" sz="3200" dirty="0"/>
            </a:br>
            <a:r>
              <a:rPr lang="el-GR" sz="3200" b="1" dirty="0"/>
              <a:t> </a:t>
            </a:r>
            <a:r>
              <a:rPr lang="el-GR" sz="2000" b="1" dirty="0"/>
              <a:t>Βιβλιογραφία:</a:t>
            </a:r>
            <a:br>
              <a:rPr lang="el-GR" sz="2000" b="1" dirty="0"/>
            </a:br>
            <a:endParaRPr lang="el-GR" sz="2000" dirty="0"/>
          </a:p>
        </p:txBody>
      </p:sp>
      <p:sp>
        <p:nvSpPr>
          <p:cNvPr id="3" name="2 - Θέση περιεχομένου"/>
          <p:cNvSpPr>
            <a:spLocks noGrp="1"/>
          </p:cNvSpPr>
          <p:nvPr>
            <p:ph idx="1"/>
          </p:nvPr>
        </p:nvSpPr>
        <p:spPr>
          <a:xfrm>
            <a:off x="214282" y="1071546"/>
            <a:ext cx="8715436" cy="5500726"/>
          </a:xfrm>
        </p:spPr>
        <p:txBody>
          <a:bodyPr>
            <a:normAutofit fontScale="32500" lnSpcReduction="20000"/>
          </a:bodyPr>
          <a:lstStyle/>
          <a:p>
            <a:pPr>
              <a:buNone/>
            </a:pPr>
            <a:r>
              <a:rPr lang="el-GR" sz="3400" b="1" dirty="0" err="1"/>
              <a:t>Kotler</a:t>
            </a:r>
            <a:r>
              <a:rPr lang="el-GR" sz="3400" b="1" dirty="0"/>
              <a:t>, P., </a:t>
            </a:r>
            <a:r>
              <a:rPr lang="el-GR" sz="3400" b="1" dirty="0" err="1"/>
              <a:t>Bowen</a:t>
            </a:r>
            <a:r>
              <a:rPr lang="el-GR" sz="3400" b="1" dirty="0"/>
              <a:t>, J. T., &amp; </a:t>
            </a:r>
            <a:r>
              <a:rPr lang="el-GR" sz="3400" b="1" dirty="0" err="1"/>
              <a:t>Makens</a:t>
            </a:r>
            <a:r>
              <a:rPr lang="el-GR" sz="3400" b="1" dirty="0"/>
              <a:t>, J. C.</a:t>
            </a:r>
            <a:r>
              <a:rPr lang="el-GR" sz="3400" dirty="0"/>
              <a:t> (2016). </a:t>
            </a:r>
            <a:r>
              <a:rPr lang="el-GR" sz="3400" i="1" dirty="0" err="1"/>
              <a:t>Marketing</a:t>
            </a:r>
            <a:r>
              <a:rPr lang="el-GR" sz="3400" i="1" dirty="0"/>
              <a:t> </a:t>
            </a:r>
            <a:r>
              <a:rPr lang="el-GR" sz="3400" i="1" dirty="0" err="1"/>
              <a:t>for</a:t>
            </a:r>
            <a:r>
              <a:rPr lang="el-GR" sz="3400" i="1" dirty="0"/>
              <a:t> </a:t>
            </a:r>
            <a:r>
              <a:rPr lang="el-GR" sz="3400" i="1" dirty="0" err="1"/>
              <a:t>Hospitality</a:t>
            </a:r>
            <a:r>
              <a:rPr lang="el-GR" sz="3400" i="1" dirty="0"/>
              <a:t> </a:t>
            </a:r>
            <a:r>
              <a:rPr lang="el-GR" sz="3400" i="1" dirty="0" err="1"/>
              <a:t>and</a:t>
            </a:r>
            <a:r>
              <a:rPr lang="el-GR" sz="3400" i="1" dirty="0"/>
              <a:t> </a:t>
            </a:r>
            <a:r>
              <a:rPr lang="el-GR" sz="3400" i="1" dirty="0" err="1"/>
              <a:t>Tourism</a:t>
            </a:r>
            <a:r>
              <a:rPr lang="el-GR" sz="3400" dirty="0"/>
              <a:t> (7th </a:t>
            </a:r>
            <a:r>
              <a:rPr lang="el-GR" sz="3400" dirty="0" err="1"/>
              <a:t>ed</a:t>
            </a:r>
            <a:r>
              <a:rPr lang="el-GR" sz="3400" dirty="0"/>
              <a:t>.). </a:t>
            </a:r>
            <a:r>
              <a:rPr lang="el-GR" sz="3400" dirty="0" err="1"/>
              <a:t>Pearson</a:t>
            </a:r>
            <a:endParaRPr lang="el-GR" sz="3400" dirty="0"/>
          </a:p>
          <a:p>
            <a:pPr>
              <a:buNone/>
            </a:pPr>
            <a:r>
              <a:rPr lang="el-GR" sz="3400" dirty="0"/>
              <a:t>Το βιβλίο αυτό είναι θεμελιώδες για την κατανόηση των αρχών του μάρκετινγκ στον τομέα του τουρισμού και της φιλοξενίας, και περιλαμβάνει στρατηγικές για την προσέλκυση πολυτελών και ειδικών τουριστικών αγορών, όπως οι τουρίστες υψηλού εισοδήματος.</a:t>
            </a:r>
          </a:p>
          <a:p>
            <a:pPr>
              <a:buNone/>
            </a:pPr>
            <a:r>
              <a:rPr lang="el-GR" sz="3400" b="1" dirty="0" err="1"/>
              <a:t>Pizam</a:t>
            </a:r>
            <a:r>
              <a:rPr lang="el-GR" sz="3400" b="1" dirty="0"/>
              <a:t>, A., &amp; </a:t>
            </a:r>
            <a:r>
              <a:rPr lang="el-GR" sz="3400" b="1" dirty="0" err="1"/>
              <a:t>Mansfeld</a:t>
            </a:r>
            <a:r>
              <a:rPr lang="el-GR" sz="3400" b="1" dirty="0"/>
              <a:t>, Y.</a:t>
            </a:r>
            <a:r>
              <a:rPr lang="el-GR" sz="3400" dirty="0"/>
              <a:t> (2017). </a:t>
            </a:r>
            <a:r>
              <a:rPr lang="el-GR" sz="3400" i="1" dirty="0" err="1"/>
              <a:t>Consumer</a:t>
            </a:r>
            <a:r>
              <a:rPr lang="el-GR" sz="3400" i="1" dirty="0"/>
              <a:t> </a:t>
            </a:r>
            <a:r>
              <a:rPr lang="el-GR" sz="3400" i="1" dirty="0" err="1"/>
              <a:t>Behavior</a:t>
            </a:r>
            <a:r>
              <a:rPr lang="el-GR" sz="3400" i="1" dirty="0"/>
              <a:t> </a:t>
            </a:r>
            <a:r>
              <a:rPr lang="el-GR" sz="3400" i="1" dirty="0" err="1"/>
              <a:t>in</a:t>
            </a:r>
            <a:r>
              <a:rPr lang="el-GR" sz="3400" i="1" dirty="0"/>
              <a:t> </a:t>
            </a:r>
            <a:r>
              <a:rPr lang="el-GR" sz="3400" i="1" dirty="0" err="1"/>
              <a:t>Travel</a:t>
            </a:r>
            <a:r>
              <a:rPr lang="el-GR" sz="3400" i="1" dirty="0"/>
              <a:t> </a:t>
            </a:r>
            <a:r>
              <a:rPr lang="el-GR" sz="3400" i="1" dirty="0" err="1"/>
              <a:t>and</a:t>
            </a:r>
            <a:r>
              <a:rPr lang="el-GR" sz="3400" i="1" dirty="0"/>
              <a:t> </a:t>
            </a:r>
            <a:r>
              <a:rPr lang="el-GR" sz="3400" i="1" dirty="0" err="1"/>
              <a:t>Tourism</a:t>
            </a:r>
            <a:r>
              <a:rPr lang="el-GR" sz="3400" dirty="0"/>
              <a:t> (3rd </a:t>
            </a:r>
            <a:r>
              <a:rPr lang="el-GR" sz="3400" dirty="0" err="1"/>
              <a:t>ed</a:t>
            </a:r>
            <a:r>
              <a:rPr lang="el-GR" sz="3400" dirty="0"/>
              <a:t>.). </a:t>
            </a:r>
            <a:r>
              <a:rPr lang="el-GR" sz="3400" dirty="0" err="1"/>
              <a:t>Routledge</a:t>
            </a:r>
            <a:r>
              <a:rPr lang="el-GR" sz="3400" dirty="0"/>
              <a:t>.</a:t>
            </a:r>
          </a:p>
          <a:p>
            <a:pPr>
              <a:buNone/>
            </a:pPr>
            <a:r>
              <a:rPr lang="el-GR" sz="3400" dirty="0"/>
              <a:t>Στο έργο αυτό εξετάζονται οι τάσεις και οι προτιμήσεις των τουριστών, με έμφαση σε αυτούς που επιλέγουν πολυτελή ταξίδια και τουρισμό ευεξίας.</a:t>
            </a:r>
          </a:p>
          <a:p>
            <a:pPr>
              <a:buNone/>
            </a:pPr>
            <a:r>
              <a:rPr lang="el-GR" sz="3400" b="1" dirty="0" err="1"/>
              <a:t>Buhalis</a:t>
            </a:r>
            <a:r>
              <a:rPr lang="el-GR" sz="3400" b="1" dirty="0"/>
              <a:t>, D., &amp; </a:t>
            </a:r>
            <a:r>
              <a:rPr lang="el-GR" sz="3400" b="1" dirty="0" err="1"/>
              <a:t>Law</a:t>
            </a:r>
            <a:r>
              <a:rPr lang="el-GR" sz="3400" b="1" dirty="0"/>
              <a:t>, R.</a:t>
            </a:r>
            <a:r>
              <a:rPr lang="el-GR" sz="3400" dirty="0"/>
              <a:t> (2008). "</a:t>
            </a:r>
            <a:r>
              <a:rPr lang="el-GR" sz="3400" dirty="0" err="1"/>
              <a:t>Progress</a:t>
            </a:r>
            <a:r>
              <a:rPr lang="el-GR" sz="3400" dirty="0"/>
              <a:t> </a:t>
            </a:r>
            <a:r>
              <a:rPr lang="el-GR" sz="3400" dirty="0" err="1"/>
              <a:t>in</a:t>
            </a:r>
            <a:r>
              <a:rPr lang="el-GR" sz="3400" dirty="0"/>
              <a:t> </a:t>
            </a:r>
            <a:r>
              <a:rPr lang="el-GR" sz="3400" dirty="0" err="1"/>
              <a:t>Information</a:t>
            </a:r>
            <a:r>
              <a:rPr lang="el-GR" sz="3400" dirty="0"/>
              <a:t> </a:t>
            </a:r>
            <a:r>
              <a:rPr lang="el-GR" sz="3400" dirty="0" err="1"/>
              <a:t>Technology</a:t>
            </a:r>
            <a:r>
              <a:rPr lang="el-GR" sz="3400" dirty="0"/>
              <a:t> </a:t>
            </a:r>
            <a:r>
              <a:rPr lang="el-GR" sz="3400" dirty="0" err="1"/>
              <a:t>and</a:t>
            </a:r>
            <a:r>
              <a:rPr lang="el-GR" sz="3400" dirty="0"/>
              <a:t> </a:t>
            </a:r>
            <a:r>
              <a:rPr lang="el-GR" sz="3400" dirty="0" err="1"/>
              <a:t>Tourism</a:t>
            </a:r>
            <a:r>
              <a:rPr lang="el-GR" sz="3400" dirty="0"/>
              <a:t> </a:t>
            </a:r>
            <a:r>
              <a:rPr lang="el-GR" sz="3400" dirty="0" err="1"/>
              <a:t>Management</a:t>
            </a:r>
            <a:r>
              <a:rPr lang="el-GR" sz="3400" dirty="0"/>
              <a:t>: 20 </a:t>
            </a:r>
            <a:r>
              <a:rPr lang="el-GR" sz="3400" dirty="0" err="1"/>
              <a:t>Years</a:t>
            </a:r>
            <a:r>
              <a:rPr lang="el-GR" sz="3400" dirty="0"/>
              <a:t> </a:t>
            </a:r>
            <a:r>
              <a:rPr lang="el-GR" sz="3400" dirty="0" err="1"/>
              <a:t>on</a:t>
            </a:r>
            <a:r>
              <a:rPr lang="el-GR" sz="3400" dirty="0"/>
              <a:t> </a:t>
            </a:r>
            <a:r>
              <a:rPr lang="el-GR" sz="3400" dirty="0" err="1"/>
              <a:t>and</a:t>
            </a:r>
            <a:r>
              <a:rPr lang="el-GR" sz="3400" dirty="0"/>
              <a:t> 10 </a:t>
            </a:r>
            <a:r>
              <a:rPr lang="el-GR" sz="3400" dirty="0" err="1"/>
              <a:t>Years</a:t>
            </a:r>
            <a:r>
              <a:rPr lang="el-GR" sz="3400" dirty="0"/>
              <a:t> </a:t>
            </a:r>
            <a:r>
              <a:rPr lang="el-GR" sz="3400" dirty="0" err="1"/>
              <a:t>after</a:t>
            </a:r>
            <a:r>
              <a:rPr lang="el-GR" sz="3400" dirty="0"/>
              <a:t> </a:t>
            </a:r>
            <a:r>
              <a:rPr lang="el-GR" sz="3400" dirty="0" err="1"/>
              <a:t>the</a:t>
            </a:r>
            <a:r>
              <a:rPr lang="el-GR" sz="3400" dirty="0"/>
              <a:t> Internet – </a:t>
            </a:r>
            <a:r>
              <a:rPr lang="el-GR" sz="3400" dirty="0" err="1"/>
              <a:t>The</a:t>
            </a:r>
            <a:r>
              <a:rPr lang="el-GR" sz="3400" dirty="0"/>
              <a:t> </a:t>
            </a:r>
            <a:r>
              <a:rPr lang="el-GR" sz="3400" dirty="0" err="1"/>
              <a:t>State</a:t>
            </a:r>
            <a:r>
              <a:rPr lang="el-GR" sz="3400" dirty="0"/>
              <a:t> </a:t>
            </a:r>
            <a:r>
              <a:rPr lang="el-GR" sz="3400" dirty="0" err="1"/>
              <a:t>of</a:t>
            </a:r>
            <a:r>
              <a:rPr lang="el-GR" sz="3400" dirty="0"/>
              <a:t> </a:t>
            </a:r>
            <a:r>
              <a:rPr lang="el-GR" sz="3400" dirty="0" err="1"/>
              <a:t>eTourism</a:t>
            </a:r>
            <a:r>
              <a:rPr lang="el-GR" sz="3400" dirty="0"/>
              <a:t> </a:t>
            </a:r>
            <a:r>
              <a:rPr lang="el-GR" sz="3400" dirty="0" err="1"/>
              <a:t>Research</a:t>
            </a:r>
            <a:r>
              <a:rPr lang="el-GR" sz="3400" dirty="0"/>
              <a:t>." </a:t>
            </a:r>
            <a:r>
              <a:rPr lang="el-GR" sz="3400" i="1" dirty="0" err="1"/>
              <a:t>Tourism</a:t>
            </a:r>
            <a:r>
              <a:rPr lang="el-GR" sz="3400" i="1" dirty="0"/>
              <a:t> </a:t>
            </a:r>
            <a:r>
              <a:rPr lang="el-GR" sz="3400" i="1" dirty="0" err="1"/>
              <a:t>Management</a:t>
            </a:r>
            <a:r>
              <a:rPr lang="el-GR" sz="3400" dirty="0"/>
              <a:t>, 29(4), 609-623.</a:t>
            </a:r>
          </a:p>
          <a:p>
            <a:pPr lvl="1">
              <a:buNone/>
            </a:pPr>
            <a:r>
              <a:rPr lang="el-GR" sz="3400" dirty="0"/>
              <a:t>Εξετάζει την επίδραση της τεχνολογίας στον τουρισμό, περιλαμβάνοντας την </a:t>
            </a:r>
            <a:r>
              <a:rPr lang="el-GR" sz="3400" dirty="0" err="1"/>
              <a:t>online</a:t>
            </a:r>
            <a:r>
              <a:rPr lang="el-GR" sz="3400" dirty="0"/>
              <a:t> διαφήμιση και τη σημασία των ψηφιακών στρατηγικών για την προσέλκυση τουριστών.</a:t>
            </a:r>
          </a:p>
          <a:p>
            <a:pPr>
              <a:buNone/>
            </a:pPr>
            <a:r>
              <a:rPr lang="el-GR" sz="3400" b="1" dirty="0" err="1"/>
              <a:t>Alvarez</a:t>
            </a:r>
            <a:r>
              <a:rPr lang="el-GR" sz="3400" b="1" dirty="0"/>
              <a:t>, M. D., &amp; </a:t>
            </a:r>
            <a:r>
              <a:rPr lang="el-GR" sz="3400" b="1" dirty="0" err="1"/>
              <a:t>Kozak</a:t>
            </a:r>
            <a:r>
              <a:rPr lang="el-GR" sz="3400" b="1" dirty="0"/>
              <a:t>, M.</a:t>
            </a:r>
            <a:r>
              <a:rPr lang="el-GR" sz="3400" dirty="0"/>
              <a:t> (2018). </a:t>
            </a:r>
            <a:r>
              <a:rPr lang="el-GR" sz="3400" i="1" dirty="0" err="1"/>
              <a:t>Luxury</a:t>
            </a:r>
            <a:r>
              <a:rPr lang="el-GR" sz="3400" i="1" dirty="0"/>
              <a:t> </a:t>
            </a:r>
            <a:r>
              <a:rPr lang="el-GR" sz="3400" i="1" dirty="0" err="1"/>
              <a:t>Tourism</a:t>
            </a:r>
            <a:r>
              <a:rPr lang="el-GR" sz="3400" i="1" dirty="0"/>
              <a:t>: A </a:t>
            </a:r>
            <a:r>
              <a:rPr lang="el-GR" sz="3400" i="1" dirty="0" err="1"/>
              <a:t>Global</a:t>
            </a:r>
            <a:r>
              <a:rPr lang="el-GR" sz="3400" i="1" dirty="0"/>
              <a:t> </a:t>
            </a:r>
            <a:r>
              <a:rPr lang="el-GR" sz="3400" i="1" dirty="0" err="1"/>
              <a:t>Perspective</a:t>
            </a:r>
            <a:r>
              <a:rPr lang="el-GR" sz="3400" dirty="0"/>
              <a:t>. </a:t>
            </a:r>
            <a:r>
              <a:rPr lang="el-GR" sz="3400" dirty="0" err="1"/>
              <a:t>Springer</a:t>
            </a:r>
            <a:r>
              <a:rPr lang="el-GR" sz="3400" dirty="0"/>
              <a:t>. </a:t>
            </a:r>
          </a:p>
          <a:p>
            <a:pPr>
              <a:buNone/>
            </a:pPr>
            <a:r>
              <a:rPr lang="el-GR" sz="3400" dirty="0"/>
              <a:t>Αυτό το έργο εστιάζει στον πολυτελή τουρισμό, εξετάζοντας τις στρατηγικές μάρκετινγκ και τις τάσεις που είναι καθοριστικές για την προσέλκυση πλούσιων τουριστών.</a:t>
            </a:r>
          </a:p>
          <a:p>
            <a:pPr>
              <a:buNone/>
            </a:pPr>
            <a:r>
              <a:rPr lang="el-GR" sz="3400" b="1" dirty="0" err="1"/>
              <a:t>Pereira</a:t>
            </a:r>
            <a:r>
              <a:rPr lang="el-GR" sz="3400" b="1" dirty="0"/>
              <a:t>, L., &amp; </a:t>
            </a:r>
            <a:r>
              <a:rPr lang="el-GR" sz="3400" b="1" dirty="0" err="1"/>
              <a:t>Silva</a:t>
            </a:r>
            <a:r>
              <a:rPr lang="el-GR" sz="3400" b="1" dirty="0"/>
              <a:t>, F.</a:t>
            </a:r>
            <a:r>
              <a:rPr lang="el-GR" sz="3400" dirty="0"/>
              <a:t> (2019). </a:t>
            </a:r>
            <a:r>
              <a:rPr lang="el-GR" sz="3400" i="1" dirty="0" err="1"/>
              <a:t>Wellness</a:t>
            </a:r>
            <a:r>
              <a:rPr lang="el-GR" sz="3400" i="1" dirty="0"/>
              <a:t> </a:t>
            </a:r>
            <a:r>
              <a:rPr lang="el-GR" sz="3400" i="1" dirty="0" err="1"/>
              <a:t>Tourism</a:t>
            </a:r>
            <a:r>
              <a:rPr lang="el-GR" sz="3400" i="1" dirty="0"/>
              <a:t>: A </a:t>
            </a:r>
            <a:r>
              <a:rPr lang="el-GR" sz="3400" i="1" dirty="0" err="1"/>
              <a:t>Comprehensive</a:t>
            </a:r>
            <a:r>
              <a:rPr lang="el-GR" sz="3400" i="1" dirty="0"/>
              <a:t> </a:t>
            </a:r>
            <a:r>
              <a:rPr lang="el-GR" sz="3400" i="1" dirty="0" err="1"/>
              <a:t>Review</a:t>
            </a:r>
            <a:r>
              <a:rPr lang="el-GR" sz="3400" i="1" dirty="0"/>
              <a:t> </a:t>
            </a:r>
            <a:r>
              <a:rPr lang="el-GR" sz="3400" i="1" dirty="0" err="1"/>
              <a:t>of</a:t>
            </a:r>
            <a:r>
              <a:rPr lang="el-GR" sz="3400" i="1" dirty="0"/>
              <a:t> </a:t>
            </a:r>
            <a:r>
              <a:rPr lang="el-GR" sz="3400" i="1" dirty="0" err="1"/>
              <a:t>the</a:t>
            </a:r>
            <a:r>
              <a:rPr lang="el-GR" sz="3400" i="1" dirty="0"/>
              <a:t> </a:t>
            </a:r>
            <a:r>
              <a:rPr lang="el-GR" sz="3400" i="1" dirty="0" err="1"/>
              <a:t>Literature</a:t>
            </a:r>
            <a:r>
              <a:rPr lang="el-GR" sz="3400" dirty="0"/>
              <a:t>. </a:t>
            </a:r>
            <a:r>
              <a:rPr lang="el-GR" sz="3400" dirty="0" err="1"/>
              <a:t>Journal</a:t>
            </a:r>
            <a:r>
              <a:rPr lang="el-GR" sz="3400" dirty="0"/>
              <a:t> </a:t>
            </a:r>
            <a:r>
              <a:rPr lang="el-GR" sz="3400" dirty="0" err="1"/>
              <a:t>of</a:t>
            </a:r>
            <a:r>
              <a:rPr lang="el-GR" sz="3400" dirty="0"/>
              <a:t> </a:t>
            </a:r>
            <a:r>
              <a:rPr lang="el-GR" sz="3400" dirty="0" err="1"/>
              <a:t>Tourism</a:t>
            </a:r>
            <a:r>
              <a:rPr lang="el-GR" sz="3400" dirty="0"/>
              <a:t> </a:t>
            </a:r>
            <a:r>
              <a:rPr lang="el-GR" sz="3400" dirty="0" err="1"/>
              <a:t>and</a:t>
            </a:r>
            <a:r>
              <a:rPr lang="el-GR" sz="3400" dirty="0"/>
              <a:t> </a:t>
            </a:r>
            <a:r>
              <a:rPr lang="el-GR" sz="3400" dirty="0" err="1"/>
              <a:t>Hospitality</a:t>
            </a:r>
            <a:r>
              <a:rPr lang="el-GR" sz="3400" dirty="0"/>
              <a:t> </a:t>
            </a:r>
            <a:r>
              <a:rPr lang="el-GR" sz="3400" dirty="0" err="1"/>
              <a:t>Management</a:t>
            </a:r>
            <a:r>
              <a:rPr lang="el-GR" sz="3400" dirty="0"/>
              <a:t>, 7(2), 135-146.</a:t>
            </a:r>
          </a:p>
          <a:p>
            <a:pPr lvl="1"/>
            <a:r>
              <a:rPr lang="el-GR" sz="3400" dirty="0"/>
              <a:t>Παρουσιάζει τη βιβλιογραφία στον τομέα του τουρισμού ευεξίας, με έμφαση στις στρατηγικές μάρκετινγκ και στην προσέλκυση τουριστών που αναζητούν ιατρικές και ευεξίας υπηρεσίες.</a:t>
            </a:r>
          </a:p>
          <a:p>
            <a:pPr>
              <a:buNone/>
            </a:pPr>
            <a:r>
              <a:rPr lang="el-GR" sz="3400" b="1" dirty="0" err="1"/>
              <a:t>Hassan</a:t>
            </a:r>
            <a:r>
              <a:rPr lang="el-GR" sz="3400" b="1" dirty="0"/>
              <a:t>, S. S.</a:t>
            </a:r>
            <a:r>
              <a:rPr lang="el-GR" sz="3400" dirty="0"/>
              <a:t> (2000). </a:t>
            </a:r>
            <a:r>
              <a:rPr lang="el-GR" sz="3400" i="1" dirty="0" err="1"/>
              <a:t>Determining</a:t>
            </a:r>
            <a:r>
              <a:rPr lang="el-GR" sz="3400" i="1" dirty="0"/>
              <a:t> </a:t>
            </a:r>
            <a:r>
              <a:rPr lang="el-GR" sz="3400" i="1" dirty="0" err="1"/>
              <a:t>the</a:t>
            </a:r>
            <a:r>
              <a:rPr lang="el-GR" sz="3400" i="1" dirty="0"/>
              <a:t> </a:t>
            </a:r>
            <a:r>
              <a:rPr lang="el-GR" sz="3400" i="1" dirty="0" err="1"/>
              <a:t>Influence</a:t>
            </a:r>
            <a:r>
              <a:rPr lang="el-GR" sz="3400" i="1" dirty="0"/>
              <a:t> </a:t>
            </a:r>
            <a:r>
              <a:rPr lang="el-GR" sz="3400" i="1" dirty="0" err="1"/>
              <a:t>of</a:t>
            </a:r>
            <a:r>
              <a:rPr lang="el-GR" sz="3400" i="1" dirty="0"/>
              <a:t> a </a:t>
            </a:r>
            <a:r>
              <a:rPr lang="el-GR" sz="3400" i="1" dirty="0" err="1"/>
              <a:t>Country's</a:t>
            </a:r>
            <a:r>
              <a:rPr lang="el-GR" sz="3400" i="1" dirty="0"/>
              <a:t> </a:t>
            </a:r>
            <a:r>
              <a:rPr lang="el-GR" sz="3400" i="1" dirty="0" err="1"/>
              <a:t>Image</a:t>
            </a:r>
            <a:r>
              <a:rPr lang="el-GR" sz="3400" i="1" dirty="0"/>
              <a:t> </a:t>
            </a:r>
            <a:r>
              <a:rPr lang="el-GR" sz="3400" i="1" dirty="0" err="1"/>
              <a:t>on</a:t>
            </a:r>
            <a:r>
              <a:rPr lang="el-GR" sz="3400" i="1" dirty="0"/>
              <a:t> </a:t>
            </a:r>
            <a:r>
              <a:rPr lang="el-GR" sz="3400" i="1" dirty="0" err="1"/>
              <a:t>Trade</a:t>
            </a:r>
            <a:r>
              <a:rPr lang="el-GR" sz="3400" i="1" dirty="0"/>
              <a:t> </a:t>
            </a:r>
            <a:r>
              <a:rPr lang="el-GR" sz="3400" i="1" dirty="0" err="1"/>
              <a:t>and</a:t>
            </a:r>
            <a:r>
              <a:rPr lang="el-GR" sz="3400" i="1" dirty="0"/>
              <a:t> </a:t>
            </a:r>
            <a:r>
              <a:rPr lang="el-GR" sz="3400" i="1" dirty="0" err="1"/>
              <a:t>Tourism</a:t>
            </a:r>
            <a:r>
              <a:rPr lang="el-GR" sz="3400" dirty="0"/>
              <a:t>. </a:t>
            </a:r>
            <a:r>
              <a:rPr lang="el-GR" sz="3400" i="1" dirty="0" err="1"/>
              <a:t>Journal</a:t>
            </a:r>
            <a:r>
              <a:rPr lang="el-GR" sz="3400" i="1" dirty="0"/>
              <a:t> </a:t>
            </a:r>
            <a:r>
              <a:rPr lang="el-GR" sz="3400" i="1" dirty="0" err="1"/>
              <a:t>of</a:t>
            </a:r>
            <a:r>
              <a:rPr lang="el-GR" sz="3400" i="1" dirty="0"/>
              <a:t> </a:t>
            </a:r>
            <a:r>
              <a:rPr lang="el-GR" sz="3400" i="1" dirty="0" err="1"/>
              <a:t>Hospitality</a:t>
            </a:r>
            <a:r>
              <a:rPr lang="el-GR" sz="3400" i="1" dirty="0"/>
              <a:t> &amp; </a:t>
            </a:r>
            <a:r>
              <a:rPr lang="el-GR" sz="3400" i="1" dirty="0" err="1"/>
              <a:t>Tourism</a:t>
            </a:r>
            <a:r>
              <a:rPr lang="el-GR" sz="3400" i="1" dirty="0"/>
              <a:t> </a:t>
            </a:r>
            <a:r>
              <a:rPr lang="el-GR" sz="3400" i="1" dirty="0" err="1"/>
              <a:t>Research</a:t>
            </a:r>
            <a:r>
              <a:rPr lang="el-GR" sz="3400" dirty="0"/>
              <a:t>, 24(4), 343-355.</a:t>
            </a:r>
          </a:p>
          <a:p>
            <a:pPr lvl="1"/>
            <a:r>
              <a:rPr lang="el-GR" sz="3400" dirty="0"/>
              <a:t>Το έργο αυτό διερευνά πώς η εικόνα μιας χώρας ή προορισμού μπορεί να επηρεάσει τη στάση και την απόφαση των τουριστών, κάτι που είναι κρίσιμο για την προσέλκυση τουριστών πολυτελείας.</a:t>
            </a:r>
          </a:p>
          <a:p>
            <a:pPr>
              <a:buNone/>
            </a:pPr>
            <a:r>
              <a:rPr lang="el-GR" sz="3400" b="1" dirty="0" err="1"/>
              <a:t>Yuan</a:t>
            </a:r>
            <a:r>
              <a:rPr lang="el-GR" sz="3400" b="1" dirty="0"/>
              <a:t>, Y., &amp; </a:t>
            </a:r>
            <a:r>
              <a:rPr lang="el-GR" sz="3400" b="1" dirty="0" err="1"/>
              <a:t>Jang</a:t>
            </a:r>
            <a:r>
              <a:rPr lang="el-GR" sz="3400" b="1" dirty="0"/>
              <a:t>, S. S.</a:t>
            </a:r>
            <a:r>
              <a:rPr lang="el-GR" sz="3400" dirty="0"/>
              <a:t> (2008). "</a:t>
            </a:r>
            <a:r>
              <a:rPr lang="el-GR" sz="3400" dirty="0" err="1"/>
              <a:t>The</a:t>
            </a:r>
            <a:r>
              <a:rPr lang="el-GR" sz="3400" dirty="0"/>
              <a:t> </a:t>
            </a:r>
            <a:r>
              <a:rPr lang="el-GR" sz="3400" dirty="0" err="1"/>
              <a:t>Effects</a:t>
            </a:r>
            <a:r>
              <a:rPr lang="el-GR" sz="3400" dirty="0"/>
              <a:t> </a:t>
            </a:r>
            <a:r>
              <a:rPr lang="el-GR" sz="3400" dirty="0" err="1"/>
              <a:t>of</a:t>
            </a:r>
            <a:r>
              <a:rPr lang="el-GR" sz="3400" dirty="0"/>
              <a:t> </a:t>
            </a:r>
            <a:r>
              <a:rPr lang="el-GR" sz="3400" dirty="0" err="1"/>
              <a:t>Price</a:t>
            </a:r>
            <a:r>
              <a:rPr lang="el-GR" sz="3400" dirty="0"/>
              <a:t> </a:t>
            </a:r>
            <a:r>
              <a:rPr lang="el-GR" sz="3400" dirty="0" err="1"/>
              <a:t>Perception</a:t>
            </a:r>
            <a:r>
              <a:rPr lang="el-GR" sz="3400" dirty="0"/>
              <a:t> </a:t>
            </a:r>
            <a:r>
              <a:rPr lang="el-GR" sz="3400" dirty="0" err="1"/>
              <a:t>and</a:t>
            </a:r>
            <a:r>
              <a:rPr lang="el-GR" sz="3400" dirty="0"/>
              <a:t> </a:t>
            </a:r>
            <a:r>
              <a:rPr lang="el-GR" sz="3400" dirty="0" err="1"/>
              <a:t>Quality</a:t>
            </a:r>
            <a:r>
              <a:rPr lang="el-GR" sz="3400" dirty="0"/>
              <a:t> </a:t>
            </a:r>
            <a:r>
              <a:rPr lang="el-GR" sz="3400" dirty="0" err="1"/>
              <a:t>on</a:t>
            </a:r>
            <a:r>
              <a:rPr lang="el-GR" sz="3400" dirty="0"/>
              <a:t> </a:t>
            </a:r>
            <a:r>
              <a:rPr lang="el-GR" sz="3400" dirty="0" err="1"/>
              <a:t>the</a:t>
            </a:r>
            <a:r>
              <a:rPr lang="el-GR" sz="3400" dirty="0"/>
              <a:t> </a:t>
            </a:r>
            <a:r>
              <a:rPr lang="el-GR" sz="3400" dirty="0" err="1"/>
              <a:t>Satisfaction</a:t>
            </a:r>
            <a:r>
              <a:rPr lang="el-GR" sz="3400" dirty="0"/>
              <a:t> </a:t>
            </a:r>
            <a:r>
              <a:rPr lang="el-GR" sz="3400" dirty="0" err="1"/>
              <a:t>of</a:t>
            </a:r>
            <a:r>
              <a:rPr lang="el-GR" sz="3400" dirty="0"/>
              <a:t> </a:t>
            </a:r>
            <a:r>
              <a:rPr lang="el-GR" sz="3400" dirty="0" err="1"/>
              <a:t>Tourism</a:t>
            </a:r>
            <a:r>
              <a:rPr lang="el-GR" sz="3400" dirty="0"/>
              <a:t> </a:t>
            </a:r>
            <a:r>
              <a:rPr lang="el-GR" sz="3400" dirty="0" err="1"/>
              <a:t>Consumers</a:t>
            </a:r>
            <a:r>
              <a:rPr lang="el-GR" sz="3400" dirty="0"/>
              <a:t> </a:t>
            </a:r>
            <a:r>
              <a:rPr lang="el-GR" sz="3400" dirty="0" err="1"/>
              <a:t>in</a:t>
            </a:r>
            <a:r>
              <a:rPr lang="el-GR" sz="3400" dirty="0"/>
              <a:t> </a:t>
            </a:r>
            <a:r>
              <a:rPr lang="el-GR" sz="3400" dirty="0" err="1"/>
              <a:t>the</a:t>
            </a:r>
            <a:r>
              <a:rPr lang="el-GR" sz="3400" dirty="0"/>
              <a:t> </a:t>
            </a:r>
            <a:r>
              <a:rPr lang="el-GR" sz="3400" dirty="0" err="1"/>
              <a:t>Luxury</a:t>
            </a:r>
            <a:r>
              <a:rPr lang="el-GR" sz="3400" dirty="0"/>
              <a:t> </a:t>
            </a:r>
            <a:r>
              <a:rPr lang="el-GR" sz="3400" dirty="0" err="1"/>
              <a:t>Market</a:t>
            </a:r>
            <a:r>
              <a:rPr lang="el-GR" sz="3400" dirty="0"/>
              <a:t>." </a:t>
            </a:r>
            <a:r>
              <a:rPr lang="el-GR" sz="3400" i="1" dirty="0" err="1"/>
              <a:t>International</a:t>
            </a:r>
            <a:r>
              <a:rPr lang="el-GR" sz="3400" i="1" dirty="0"/>
              <a:t> </a:t>
            </a:r>
            <a:r>
              <a:rPr lang="el-GR" sz="3400" i="1" dirty="0" err="1"/>
              <a:t>Journal</a:t>
            </a:r>
            <a:r>
              <a:rPr lang="el-GR" sz="3400" i="1" dirty="0"/>
              <a:t> </a:t>
            </a:r>
            <a:r>
              <a:rPr lang="el-GR" sz="3400" i="1" dirty="0" err="1"/>
              <a:t>of</a:t>
            </a:r>
            <a:r>
              <a:rPr lang="el-GR" sz="3400" i="1" dirty="0"/>
              <a:t> </a:t>
            </a:r>
            <a:r>
              <a:rPr lang="el-GR" sz="3400" i="1" dirty="0" err="1"/>
              <a:t>Contemporary</a:t>
            </a:r>
            <a:r>
              <a:rPr lang="el-GR" sz="3400" i="1" dirty="0"/>
              <a:t> </a:t>
            </a:r>
            <a:r>
              <a:rPr lang="el-GR" sz="3400" i="1" dirty="0" err="1"/>
              <a:t>Hospitality</a:t>
            </a:r>
            <a:r>
              <a:rPr lang="el-GR" sz="3400" i="1" dirty="0"/>
              <a:t> </a:t>
            </a:r>
            <a:r>
              <a:rPr lang="el-GR" sz="3400" i="1" dirty="0" err="1"/>
              <a:t>Management</a:t>
            </a:r>
            <a:r>
              <a:rPr lang="el-GR" sz="3400" dirty="0"/>
              <a:t>, 20(5), 500-514.</a:t>
            </a:r>
          </a:p>
          <a:p>
            <a:pPr lvl="1"/>
            <a:r>
              <a:rPr lang="el-GR" sz="3400" dirty="0"/>
              <a:t>Εξετάζει πώς οι αντιλήψεις για την τιμή και την ποιότητα επηρεάζουν την ικανοποίηση των τουριστών υψηλού εισοδήματος και προσφέρει στρατηγικές για την ενίσχυση της ικανοποίησης αυτών των πελατών.</a:t>
            </a:r>
          </a:p>
          <a:p>
            <a:pPr>
              <a:buNone/>
            </a:pPr>
            <a:r>
              <a:rPr lang="el-GR" sz="3400" b="1" dirty="0" err="1"/>
              <a:t>Morrison</a:t>
            </a:r>
            <a:r>
              <a:rPr lang="el-GR" sz="3400" b="1" dirty="0"/>
              <a:t>, A. M.</a:t>
            </a:r>
            <a:r>
              <a:rPr lang="el-GR" sz="3400" dirty="0"/>
              <a:t> (2013). </a:t>
            </a:r>
            <a:r>
              <a:rPr lang="el-GR" sz="3400" i="1" dirty="0" err="1"/>
              <a:t>Marketing</a:t>
            </a:r>
            <a:r>
              <a:rPr lang="el-GR" sz="3400" i="1" dirty="0"/>
              <a:t> </a:t>
            </a:r>
            <a:r>
              <a:rPr lang="el-GR" sz="3400" i="1" dirty="0" err="1"/>
              <a:t>and</a:t>
            </a:r>
            <a:r>
              <a:rPr lang="el-GR" sz="3400" i="1" dirty="0"/>
              <a:t> </a:t>
            </a:r>
            <a:r>
              <a:rPr lang="el-GR" sz="3400" i="1" dirty="0" err="1"/>
              <a:t>Managing</a:t>
            </a:r>
            <a:r>
              <a:rPr lang="el-GR" sz="3400" i="1" dirty="0"/>
              <a:t> </a:t>
            </a:r>
            <a:r>
              <a:rPr lang="el-GR" sz="3400" i="1" dirty="0" err="1"/>
              <a:t>Tourism</a:t>
            </a:r>
            <a:r>
              <a:rPr lang="el-GR" sz="3400" i="1" dirty="0"/>
              <a:t> </a:t>
            </a:r>
            <a:r>
              <a:rPr lang="el-GR" sz="3400" i="1" dirty="0" err="1"/>
              <a:t>Destinations</a:t>
            </a:r>
            <a:r>
              <a:rPr lang="el-GR" sz="3400" dirty="0"/>
              <a:t>. </a:t>
            </a:r>
            <a:r>
              <a:rPr lang="el-GR" sz="3400" dirty="0" err="1"/>
              <a:t>Routledge</a:t>
            </a:r>
            <a:r>
              <a:rPr lang="el-GR" sz="3400" dirty="0"/>
              <a:t>.</a:t>
            </a:r>
          </a:p>
          <a:p>
            <a:pPr lvl="1"/>
            <a:r>
              <a:rPr lang="el-GR" sz="3400" dirty="0"/>
              <a:t>Παρέχει στρατηγικές μάρκετινγκ για την ανάπτυξη τουριστικών προορισμών και την προσέλκυση πολυτελών και εξειδικευμένων τουριστών, περιλαμβάνοντας εργαλεία που αφορούν τον τουρισμό υγείας.</a:t>
            </a:r>
          </a:p>
          <a:p>
            <a:pPr>
              <a:buNone/>
            </a:pPr>
            <a:r>
              <a:rPr lang="el-GR" sz="3400" b="1" dirty="0" err="1"/>
              <a:t>Choi</a:t>
            </a:r>
            <a:r>
              <a:rPr lang="el-GR" sz="3400" b="1" dirty="0"/>
              <a:t>, Y., &amp; </a:t>
            </a:r>
            <a:r>
              <a:rPr lang="el-GR" sz="3400" b="1" dirty="0" err="1"/>
              <a:t>Sirgy</a:t>
            </a:r>
            <a:r>
              <a:rPr lang="el-GR" sz="3400" b="1" dirty="0"/>
              <a:t>, M. J.</a:t>
            </a:r>
            <a:r>
              <a:rPr lang="el-GR" sz="3400" dirty="0"/>
              <a:t> (2009). </a:t>
            </a:r>
            <a:r>
              <a:rPr lang="el-GR" sz="3400" i="1" dirty="0" err="1"/>
              <a:t>Tourism</a:t>
            </a:r>
            <a:r>
              <a:rPr lang="el-GR" sz="3400" i="1" dirty="0"/>
              <a:t> </a:t>
            </a:r>
            <a:r>
              <a:rPr lang="el-GR" sz="3400" i="1" dirty="0" err="1"/>
              <a:t>and</a:t>
            </a:r>
            <a:r>
              <a:rPr lang="el-GR" sz="3400" i="1" dirty="0"/>
              <a:t> </a:t>
            </a:r>
            <a:r>
              <a:rPr lang="el-GR" sz="3400" i="1" dirty="0" err="1"/>
              <a:t>Quality</a:t>
            </a:r>
            <a:r>
              <a:rPr lang="el-GR" sz="3400" i="1" dirty="0"/>
              <a:t> </a:t>
            </a:r>
            <a:r>
              <a:rPr lang="el-GR" sz="3400" i="1" dirty="0" err="1"/>
              <a:t>of</a:t>
            </a:r>
            <a:r>
              <a:rPr lang="el-GR" sz="3400" i="1" dirty="0"/>
              <a:t> </a:t>
            </a:r>
            <a:r>
              <a:rPr lang="el-GR" sz="3400" i="1" dirty="0" err="1"/>
              <a:t>Life</a:t>
            </a:r>
            <a:r>
              <a:rPr lang="el-GR" sz="3400" i="1" dirty="0"/>
              <a:t>: A </a:t>
            </a:r>
            <a:r>
              <a:rPr lang="el-GR" sz="3400" i="1" dirty="0" err="1"/>
              <a:t>Multidisciplinary</a:t>
            </a:r>
            <a:r>
              <a:rPr lang="el-GR" sz="3400" i="1" dirty="0"/>
              <a:t> </a:t>
            </a:r>
            <a:r>
              <a:rPr lang="el-GR" sz="3400" i="1" dirty="0" err="1"/>
              <a:t>Approach</a:t>
            </a:r>
            <a:r>
              <a:rPr lang="el-GR" sz="3400" dirty="0"/>
              <a:t>. </a:t>
            </a:r>
            <a:r>
              <a:rPr lang="el-GR" sz="3400" dirty="0" err="1"/>
              <a:t>Springer</a:t>
            </a:r>
            <a:r>
              <a:rPr lang="el-GR" sz="3400" dirty="0"/>
              <a:t>.</a:t>
            </a:r>
          </a:p>
          <a:p>
            <a:pPr lvl="1"/>
            <a:r>
              <a:rPr lang="el-GR" sz="3400" dirty="0"/>
              <a:t>Το βιβλίο εξετάζει την επίδραση του τουρισμού στην ποιότητα ζωής των τουριστών, με ιδιαίτερη αναφορά στον τουρισμό ευεξίας και τις στρατηγικές που μπορούν να βελτιώσουν την εμπειρία των τουριστών.</a:t>
            </a:r>
          </a:p>
          <a:p>
            <a:pPr>
              <a:buNone/>
            </a:pPr>
            <a:r>
              <a:rPr lang="el-GR" sz="3400" b="1" dirty="0" err="1"/>
              <a:t>He</a:t>
            </a:r>
            <a:r>
              <a:rPr lang="el-GR" sz="3400" b="1" dirty="0"/>
              <a:t>, X., &amp; </a:t>
            </a:r>
            <a:r>
              <a:rPr lang="el-GR" sz="3400" b="1" dirty="0" err="1"/>
              <a:t>Song</a:t>
            </a:r>
            <a:r>
              <a:rPr lang="el-GR" sz="3400" b="1" dirty="0"/>
              <a:t>, H.</a:t>
            </a:r>
            <a:r>
              <a:rPr lang="el-GR" sz="3400" dirty="0"/>
              <a:t> (2009). "</a:t>
            </a:r>
            <a:r>
              <a:rPr lang="el-GR" sz="3400" dirty="0" err="1"/>
              <a:t>The</a:t>
            </a:r>
            <a:r>
              <a:rPr lang="el-GR" sz="3400" dirty="0"/>
              <a:t> </a:t>
            </a:r>
            <a:r>
              <a:rPr lang="el-GR" sz="3400" dirty="0" err="1"/>
              <a:t>Impact</a:t>
            </a:r>
            <a:r>
              <a:rPr lang="el-GR" sz="3400" dirty="0"/>
              <a:t> </a:t>
            </a:r>
            <a:r>
              <a:rPr lang="el-GR" sz="3400" dirty="0" err="1"/>
              <a:t>of</a:t>
            </a:r>
            <a:r>
              <a:rPr lang="el-GR" sz="3400" dirty="0"/>
              <a:t> </a:t>
            </a:r>
            <a:r>
              <a:rPr lang="el-GR" sz="3400" dirty="0" err="1"/>
              <a:t>Customer</a:t>
            </a:r>
            <a:r>
              <a:rPr lang="el-GR" sz="3400" dirty="0"/>
              <a:t> </a:t>
            </a:r>
            <a:r>
              <a:rPr lang="el-GR" sz="3400" dirty="0" err="1"/>
              <a:t>Loyalty</a:t>
            </a:r>
            <a:r>
              <a:rPr lang="el-GR" sz="3400" dirty="0"/>
              <a:t> </a:t>
            </a:r>
            <a:r>
              <a:rPr lang="el-GR" sz="3400" dirty="0" err="1"/>
              <a:t>on</a:t>
            </a:r>
            <a:r>
              <a:rPr lang="el-GR" sz="3400" dirty="0"/>
              <a:t> </a:t>
            </a:r>
            <a:r>
              <a:rPr lang="el-GR" sz="3400" dirty="0" err="1"/>
              <a:t>Hotel</a:t>
            </a:r>
            <a:r>
              <a:rPr lang="el-GR" sz="3400" dirty="0"/>
              <a:t> </a:t>
            </a:r>
            <a:r>
              <a:rPr lang="el-GR" sz="3400" dirty="0" err="1"/>
              <a:t>and</a:t>
            </a:r>
            <a:r>
              <a:rPr lang="el-GR" sz="3400" dirty="0"/>
              <a:t> </a:t>
            </a:r>
            <a:r>
              <a:rPr lang="el-GR" sz="3400" dirty="0" err="1"/>
              <a:t>Tourism</a:t>
            </a:r>
            <a:r>
              <a:rPr lang="el-GR" sz="3400" dirty="0"/>
              <a:t> </a:t>
            </a:r>
            <a:r>
              <a:rPr lang="el-GR" sz="3400" dirty="0" err="1"/>
              <a:t>Services</a:t>
            </a:r>
            <a:r>
              <a:rPr lang="el-GR" sz="3400" dirty="0"/>
              <a:t>." </a:t>
            </a:r>
            <a:r>
              <a:rPr lang="el-GR" sz="3400" i="1" dirty="0" err="1"/>
              <a:t>International</a:t>
            </a:r>
            <a:r>
              <a:rPr lang="el-GR" sz="3400" i="1" dirty="0"/>
              <a:t> </a:t>
            </a:r>
            <a:r>
              <a:rPr lang="el-GR" sz="3400" i="1" dirty="0" err="1"/>
              <a:t>Journal</a:t>
            </a:r>
            <a:r>
              <a:rPr lang="el-GR" sz="3400" i="1" dirty="0"/>
              <a:t> </a:t>
            </a:r>
            <a:r>
              <a:rPr lang="el-GR" sz="3400" i="1" dirty="0" err="1"/>
              <a:t>of</a:t>
            </a:r>
            <a:r>
              <a:rPr lang="el-GR" sz="3400" i="1" dirty="0"/>
              <a:t> </a:t>
            </a:r>
            <a:r>
              <a:rPr lang="el-GR" sz="3400" i="1" dirty="0" err="1"/>
              <a:t>Hospitality</a:t>
            </a:r>
            <a:r>
              <a:rPr lang="el-GR" sz="3400" i="1" dirty="0"/>
              <a:t> </a:t>
            </a:r>
            <a:r>
              <a:rPr lang="el-GR" sz="3400" i="1" dirty="0" err="1"/>
              <a:t>Management</a:t>
            </a:r>
            <a:r>
              <a:rPr lang="el-GR" sz="3400" dirty="0"/>
              <a:t>, 28(2), 230-239.</a:t>
            </a:r>
          </a:p>
          <a:p>
            <a:pPr lvl="1"/>
            <a:r>
              <a:rPr lang="el-GR" sz="3400" dirty="0"/>
              <a:t>Εξετάζει πώς η πιστότητα των πελατών μπορεί να ενισχυθεί μέσω στρατηγικών μάρκετινγκ και της προσφοράς πολυτελών υπηρεσιών.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13</a:t>
            </a:r>
            <a:br>
              <a:rPr lang="el-GR" sz="3200" dirty="0"/>
            </a:br>
            <a:r>
              <a:rPr lang="el-GR" sz="3200" dirty="0"/>
              <a:t>μελέτη περίπτωσης </a:t>
            </a:r>
          </a:p>
        </p:txBody>
      </p:sp>
      <p:sp>
        <p:nvSpPr>
          <p:cNvPr id="3" name="2 - Θέση περιεχομένου"/>
          <p:cNvSpPr>
            <a:spLocks noGrp="1"/>
          </p:cNvSpPr>
          <p:nvPr>
            <p:ph idx="1"/>
          </p:nvPr>
        </p:nvSpPr>
        <p:spPr/>
        <p:txBody>
          <a:bodyPr>
            <a:normAutofit fontScale="92500" lnSpcReduction="20000"/>
          </a:bodyPr>
          <a:lstStyle/>
          <a:p>
            <a:r>
              <a:rPr lang="el-GR" dirty="0"/>
              <a:t>Το </a:t>
            </a:r>
            <a:r>
              <a:rPr lang="el-GR" b="1" dirty="0"/>
              <a:t>Premium </a:t>
            </a:r>
            <a:r>
              <a:rPr lang="el-GR" b="1" dirty="0" err="1"/>
              <a:t>Branding</a:t>
            </a:r>
            <a:r>
              <a:rPr lang="el-GR" dirty="0"/>
              <a:t> και η </a:t>
            </a:r>
            <a:r>
              <a:rPr lang="el-GR" b="1" dirty="0"/>
              <a:t>Λειτουργικότητα</a:t>
            </a:r>
            <a:r>
              <a:rPr lang="el-GR" dirty="0"/>
              <a:t> μιας επιχείρησης τουρισμού υγείας είναι κρίσιμες παράμετροι για τη δημιουργία μιας επιτυχημένης στρατηγικής προώθησης και διαφοροποίησης στον ανταγωνιστικό τομέα του τουρισμού πολυτελείας και ευεξίας. </a:t>
            </a:r>
          </a:p>
          <a:p>
            <a:r>
              <a:rPr lang="el-GR" b="1" dirty="0"/>
              <a:t>Παρακάτω παρατίθεται </a:t>
            </a:r>
            <a:r>
              <a:rPr lang="el-GR" dirty="0"/>
              <a:t>μια ανάλυση αυτών των δύο εννοιών, με στόχο την κατανόηση των στοιχείων που κάνουν μια επιχείρηση να ξεχωρίζει και να προσελκύει τουρίστες με υψηλό εισόδημα.</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14</a:t>
            </a:r>
            <a:br>
              <a:rPr lang="el-GR" sz="3200" dirty="0"/>
            </a:br>
            <a:r>
              <a:rPr lang="el-GR" sz="3200" b="1" dirty="0"/>
              <a:t>1. Premium </a:t>
            </a:r>
            <a:r>
              <a:rPr lang="el-GR" sz="3200" b="1" dirty="0" err="1"/>
              <a:t>Branding</a:t>
            </a:r>
            <a:r>
              <a:rPr lang="el-GR" sz="3200" b="1" dirty="0"/>
              <a:t> (Πολυτελές </a:t>
            </a:r>
            <a:r>
              <a:rPr lang="el-GR" sz="3200" b="1" dirty="0" err="1"/>
              <a:t>Branding</a:t>
            </a:r>
            <a:r>
              <a:rPr lang="el-GR" sz="3200" b="1" dirty="0"/>
              <a:t>)</a:t>
            </a:r>
            <a:br>
              <a:rPr lang="el-GR" sz="3200" b="1" dirty="0"/>
            </a:br>
            <a:endParaRPr lang="el-GR" sz="3200" dirty="0"/>
          </a:p>
        </p:txBody>
      </p:sp>
      <p:sp>
        <p:nvSpPr>
          <p:cNvPr id="3" name="2 - Θέση περιεχομένου"/>
          <p:cNvSpPr>
            <a:spLocks noGrp="1"/>
          </p:cNvSpPr>
          <p:nvPr>
            <p:ph idx="1"/>
          </p:nvPr>
        </p:nvSpPr>
        <p:spPr/>
        <p:txBody>
          <a:bodyPr>
            <a:normAutofit fontScale="85000" lnSpcReduction="10000"/>
          </a:bodyPr>
          <a:lstStyle/>
          <a:p>
            <a:r>
              <a:rPr lang="el-GR" dirty="0"/>
              <a:t>Το </a:t>
            </a:r>
            <a:r>
              <a:rPr lang="el-GR" b="1" dirty="0"/>
              <a:t>Premium </a:t>
            </a:r>
            <a:r>
              <a:rPr lang="el-GR" b="1" dirty="0" err="1"/>
              <a:t>Branding</a:t>
            </a:r>
            <a:r>
              <a:rPr lang="el-GR" dirty="0"/>
              <a:t> αφορά τη δημιουργία μιας ισχυρής, αποκλειστικής και υψηλής αξίας εικόνας για την επιχείρηση. </a:t>
            </a:r>
          </a:p>
          <a:p>
            <a:r>
              <a:rPr lang="el-GR" b="1" dirty="0"/>
              <a:t>Στον τομέα του τουρισμού υγείας</a:t>
            </a:r>
            <a:r>
              <a:rPr lang="el-GR" dirty="0"/>
              <a:t>, το </a:t>
            </a:r>
            <a:r>
              <a:rPr lang="el-GR" dirty="0" err="1"/>
              <a:t>branding</a:t>
            </a:r>
            <a:r>
              <a:rPr lang="el-GR" dirty="0"/>
              <a:t> δεν αφορά μόνο την εικόνα της επιχείρησης, αλλά και την αίσθηση που δημιουργεί στους πελάτες σχετικά με την ποιότητα και την εξειδίκευση των υπηρεσιών. </a:t>
            </a:r>
          </a:p>
          <a:p>
            <a:r>
              <a:rPr lang="el-GR" b="1" dirty="0"/>
              <a:t>Ο στόχος είναι να αναδειχθεί </a:t>
            </a:r>
            <a:r>
              <a:rPr lang="el-GR" dirty="0"/>
              <a:t>η επιχείρηση ως ηγέτης στον τομέα της πολυτέλειας και της υγείας, προσφέροντας μοναδικές εμπειρίες στους πελάτες.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b="1" dirty="0"/>
              <a:t>15</a:t>
            </a:r>
            <a:br>
              <a:rPr lang="el-GR" sz="3200" b="1" dirty="0"/>
            </a:br>
            <a:r>
              <a:rPr lang="el-GR" sz="3200" b="1" dirty="0"/>
              <a:t>Στοιχεία Premium </a:t>
            </a:r>
            <a:r>
              <a:rPr lang="el-GR" sz="3200" b="1" dirty="0" err="1"/>
              <a:t>Branding</a:t>
            </a:r>
            <a:r>
              <a:rPr lang="el-GR" sz="3200" b="1" dirty="0"/>
              <a:t>: 1</a:t>
            </a:r>
            <a:br>
              <a:rPr lang="el-GR" sz="3200" b="1" dirty="0"/>
            </a:br>
            <a:r>
              <a:rPr lang="el-GR" sz="2800" b="1" dirty="0"/>
              <a:t> Αποκλειστικότητα και Διαφοροποίηση :</a:t>
            </a:r>
            <a:br>
              <a:rPr lang="el-GR" sz="3200" b="1" dirty="0"/>
            </a:br>
            <a:endParaRPr lang="el-GR" sz="3200" b="1" dirty="0"/>
          </a:p>
        </p:txBody>
      </p:sp>
      <p:sp>
        <p:nvSpPr>
          <p:cNvPr id="3" name="2 - Θέση περιεχομένου"/>
          <p:cNvSpPr>
            <a:spLocks noGrp="1"/>
          </p:cNvSpPr>
          <p:nvPr>
            <p:ph idx="1"/>
          </p:nvPr>
        </p:nvSpPr>
        <p:spPr/>
        <p:txBody>
          <a:bodyPr>
            <a:normAutofit fontScale="92500" lnSpcReduction="10000"/>
          </a:bodyPr>
          <a:lstStyle/>
          <a:p>
            <a:pPr lvl="0"/>
            <a:r>
              <a:rPr lang="el-GR" dirty="0"/>
              <a:t> </a:t>
            </a:r>
            <a:r>
              <a:rPr lang="el-GR" b="1" dirty="0"/>
              <a:t>Το </a:t>
            </a:r>
            <a:r>
              <a:rPr lang="el-GR" b="1" dirty="0" err="1"/>
              <a:t>branding</a:t>
            </a:r>
            <a:r>
              <a:rPr lang="el-GR" b="1" dirty="0"/>
              <a:t> </a:t>
            </a:r>
            <a:r>
              <a:rPr lang="el-GR" dirty="0"/>
              <a:t>πρέπει να αποπνέει μια αίσθηση εξαιρετικότητας. </a:t>
            </a:r>
          </a:p>
          <a:p>
            <a:pPr lvl="0"/>
            <a:r>
              <a:rPr lang="el-GR" b="1" dirty="0"/>
              <a:t>Ο τουρίστας υψηλού </a:t>
            </a:r>
            <a:r>
              <a:rPr lang="el-GR" dirty="0"/>
              <a:t>εισοδήματος δεν επιθυμεί να αισθάνεται σαν ένας ακόμα πελάτης. Αντίθετα, αναζητά εμπειρίες που ξεχωρίζουν από τις κοινές προσφορές. </a:t>
            </a:r>
          </a:p>
          <a:p>
            <a:pPr lvl="0"/>
            <a:r>
              <a:rPr lang="el-GR" b="1" dirty="0"/>
              <a:t>Η διαφοροποίηση έγκειται </a:t>
            </a:r>
            <a:r>
              <a:rPr lang="el-GR" dirty="0"/>
              <a:t>στην ποιότητα των υπηρεσιών, την πολυτελή διαμονή, την εξατομικευμένη φροντίδα και την προσοχή στη λεπτομέρεια.</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16</a:t>
            </a:r>
            <a:br>
              <a:rPr lang="el-GR" sz="3200" dirty="0"/>
            </a:br>
            <a:r>
              <a:rPr lang="el-GR" sz="3200" b="1" dirty="0"/>
              <a:t> Ανάδειξη Πολυτελών Στοιχείων</a:t>
            </a:r>
            <a:r>
              <a:rPr lang="el-GR" sz="3200" dirty="0"/>
              <a:t>:</a:t>
            </a:r>
          </a:p>
        </p:txBody>
      </p:sp>
      <p:sp>
        <p:nvSpPr>
          <p:cNvPr id="3" name="2 - Θέση περιεχομένου"/>
          <p:cNvSpPr>
            <a:spLocks noGrp="1"/>
          </p:cNvSpPr>
          <p:nvPr>
            <p:ph idx="1"/>
          </p:nvPr>
        </p:nvSpPr>
        <p:spPr/>
        <p:txBody>
          <a:bodyPr/>
          <a:lstStyle/>
          <a:p>
            <a:pPr lvl="0"/>
            <a:r>
              <a:rPr lang="el-GR" b="1" dirty="0"/>
              <a:t>Η χρήση κομψών </a:t>
            </a:r>
            <a:r>
              <a:rPr lang="el-GR" dirty="0"/>
              <a:t>και εκλεπτυσμένων χρωμάτων (π.χ., χρυσό, μαύρο, λευκό), η μοντέρνα και </a:t>
            </a:r>
            <a:r>
              <a:rPr lang="el-GR" dirty="0" err="1"/>
              <a:t>minimal</a:t>
            </a:r>
            <a:r>
              <a:rPr lang="el-GR" dirty="0"/>
              <a:t> αισθητική στους χώρους, και η ποιότητα των υλικών (π.χ., μαρμάρινα δάπεδα, ειδικά διακοσμητικά) συμβάλλουν στην ενίσχυση της αίσθησης της πολυτέλειας.</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17</a:t>
            </a:r>
            <a:br>
              <a:rPr lang="el-GR" sz="3200" dirty="0"/>
            </a:br>
            <a:r>
              <a:rPr lang="el-GR" sz="3200" b="1" dirty="0"/>
              <a:t> Αξιοπιστία και Υψηλή Ποιότητα Υπηρεσιών</a:t>
            </a:r>
            <a:r>
              <a:rPr lang="el-GR" sz="3200" dirty="0"/>
              <a:t>: </a:t>
            </a:r>
          </a:p>
        </p:txBody>
      </p:sp>
      <p:sp>
        <p:nvSpPr>
          <p:cNvPr id="3" name="2 - Θέση περιεχομένου"/>
          <p:cNvSpPr>
            <a:spLocks noGrp="1"/>
          </p:cNvSpPr>
          <p:nvPr>
            <p:ph idx="1"/>
          </p:nvPr>
        </p:nvSpPr>
        <p:spPr/>
        <p:txBody>
          <a:bodyPr>
            <a:normAutofit lnSpcReduction="10000"/>
          </a:bodyPr>
          <a:lstStyle/>
          <a:p>
            <a:r>
              <a:rPr lang="el-GR" dirty="0"/>
              <a:t>Η δημιουργία ενός </a:t>
            </a:r>
            <a:r>
              <a:rPr lang="el-GR" b="1" dirty="0" err="1"/>
              <a:t>premium</a:t>
            </a:r>
            <a:r>
              <a:rPr lang="el-GR" b="1" dirty="0"/>
              <a:t> </a:t>
            </a:r>
            <a:r>
              <a:rPr lang="el-GR" b="1" dirty="0" err="1"/>
              <a:t>brand</a:t>
            </a:r>
            <a:r>
              <a:rPr lang="el-GR" dirty="0"/>
              <a:t> απαιτεί τη δέσμευση για την αρίστευση και την προσφορά υπηρεσιών υγείας και ευεξίας υψηλών προδιαγραφών. </a:t>
            </a:r>
          </a:p>
          <a:p>
            <a:r>
              <a:rPr lang="el-GR" b="1" dirty="0"/>
              <a:t>Οι θεραπευτικές διαδικασίες</a:t>
            </a:r>
            <a:r>
              <a:rPr lang="el-GR" dirty="0"/>
              <a:t>, η ποιότητα των προϊόντων, η εμπειρία των γιατρών και θεραπευτών, αλλά και η εξαιρετική φιλοξενία είναι θεμελιώδη στοιχεία της ταυτότητας του </a:t>
            </a:r>
            <a:r>
              <a:rPr lang="el-GR" dirty="0" err="1"/>
              <a:t>brand</a:t>
            </a:r>
            <a:r>
              <a:rPr lang="el-GR"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18</a:t>
            </a:r>
            <a:br>
              <a:rPr lang="el-GR" sz="3200" dirty="0"/>
            </a:br>
            <a:r>
              <a:rPr lang="el-GR" sz="3200" b="1" dirty="0"/>
              <a:t> Μοναδικές Εμπειρίες</a:t>
            </a:r>
            <a:r>
              <a:rPr lang="el-GR" sz="3200" dirty="0"/>
              <a:t>: </a:t>
            </a:r>
          </a:p>
        </p:txBody>
      </p:sp>
      <p:sp>
        <p:nvSpPr>
          <p:cNvPr id="3" name="2 - Θέση περιεχομένου"/>
          <p:cNvSpPr>
            <a:spLocks noGrp="1"/>
          </p:cNvSpPr>
          <p:nvPr>
            <p:ph idx="1"/>
          </p:nvPr>
        </p:nvSpPr>
        <p:spPr/>
        <p:txBody>
          <a:bodyPr/>
          <a:lstStyle/>
          <a:p>
            <a:pPr lvl="0"/>
            <a:r>
              <a:rPr lang="el-GR" b="1" dirty="0"/>
              <a:t>Το </a:t>
            </a:r>
            <a:r>
              <a:rPr lang="el-GR" b="1" dirty="0" err="1"/>
              <a:t>premium</a:t>
            </a:r>
            <a:r>
              <a:rPr lang="el-GR" b="1" dirty="0"/>
              <a:t> </a:t>
            </a:r>
            <a:r>
              <a:rPr lang="el-GR" b="1" dirty="0" err="1"/>
              <a:t>branding</a:t>
            </a:r>
            <a:r>
              <a:rPr lang="el-GR" b="1" dirty="0"/>
              <a:t> :</a:t>
            </a:r>
          </a:p>
          <a:p>
            <a:pPr lvl="0"/>
            <a:r>
              <a:rPr lang="el-GR" b="1" dirty="0"/>
              <a:t>ενισχύεται όταν </a:t>
            </a:r>
            <a:r>
              <a:rPr lang="el-GR" dirty="0"/>
              <a:t>η επιχείρηση προσφέρει αποκλειστικά πακέτα εμπειριών, όπως:</a:t>
            </a:r>
          </a:p>
          <a:p>
            <a:pPr lvl="0"/>
            <a:r>
              <a:rPr lang="el-GR" dirty="0"/>
              <a:t>1.ιδιωτικές συνεδρίες υγείας,</a:t>
            </a:r>
          </a:p>
          <a:p>
            <a:pPr lvl="0"/>
            <a:r>
              <a:rPr lang="el-GR" dirty="0"/>
              <a:t>2. ειδικά </a:t>
            </a:r>
            <a:r>
              <a:rPr lang="el-GR" dirty="0" err="1"/>
              <a:t>retreats</a:t>
            </a:r>
            <a:r>
              <a:rPr lang="el-GR" dirty="0"/>
              <a:t> ευεξίας ή </a:t>
            </a:r>
          </a:p>
          <a:p>
            <a:pPr lvl="0"/>
            <a:r>
              <a:rPr lang="el-GR" dirty="0"/>
              <a:t>3.εξατομικευμένα προγράμματα διατροφής και άσκησης.</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19</a:t>
            </a:r>
            <a:br>
              <a:rPr lang="el-GR" sz="3200" dirty="0"/>
            </a:br>
            <a:r>
              <a:rPr lang="el-GR" sz="3200" b="1" dirty="0"/>
              <a:t> Στρατηγική Μάρκετινγκ και Επικοινωνία</a:t>
            </a:r>
            <a:r>
              <a:rPr lang="el-GR" sz="3200" dirty="0"/>
              <a:t>: </a:t>
            </a:r>
          </a:p>
        </p:txBody>
      </p:sp>
      <p:sp>
        <p:nvSpPr>
          <p:cNvPr id="3" name="2 - Θέση περιεχομένου"/>
          <p:cNvSpPr>
            <a:spLocks noGrp="1"/>
          </p:cNvSpPr>
          <p:nvPr>
            <p:ph idx="1"/>
          </p:nvPr>
        </p:nvSpPr>
        <p:spPr/>
        <p:txBody>
          <a:bodyPr>
            <a:normAutofit fontScale="92500" lnSpcReduction="20000"/>
          </a:bodyPr>
          <a:lstStyle/>
          <a:p>
            <a:pPr lvl="0"/>
            <a:r>
              <a:rPr lang="el-GR" b="1" dirty="0"/>
              <a:t>Η στρατηγική επικοινωνίας </a:t>
            </a:r>
            <a:r>
              <a:rPr lang="el-GR" dirty="0"/>
              <a:t>της επιχείρησης πρέπει να είναι συνεπής με την εικόνα του </a:t>
            </a:r>
            <a:r>
              <a:rPr lang="el-GR" dirty="0" err="1"/>
              <a:t>premium</a:t>
            </a:r>
            <a:r>
              <a:rPr lang="el-GR" dirty="0"/>
              <a:t> </a:t>
            </a:r>
            <a:r>
              <a:rPr lang="el-GR" dirty="0" err="1"/>
              <a:t>brand</a:t>
            </a:r>
            <a:r>
              <a:rPr lang="el-GR" dirty="0"/>
              <a:t>. </a:t>
            </a:r>
          </a:p>
          <a:p>
            <a:pPr lvl="0"/>
            <a:r>
              <a:rPr lang="el-GR" b="1" dirty="0"/>
              <a:t>Αυτό περιλαμβάνει: </a:t>
            </a:r>
          </a:p>
          <a:p>
            <a:pPr lvl="0"/>
            <a:r>
              <a:rPr lang="el-GR" b="1" dirty="0"/>
              <a:t>1. </a:t>
            </a:r>
            <a:r>
              <a:rPr lang="el-GR" dirty="0"/>
              <a:t>την προώθηση μέσω εξειδικευμένων καναλιών (</a:t>
            </a:r>
            <a:r>
              <a:rPr lang="el-GR" dirty="0" err="1"/>
              <a:t>premium</a:t>
            </a:r>
            <a:r>
              <a:rPr lang="el-GR" dirty="0"/>
              <a:t> περιοδικά, </a:t>
            </a:r>
            <a:r>
              <a:rPr lang="el-GR" dirty="0" err="1"/>
              <a:t>high</a:t>
            </a:r>
            <a:r>
              <a:rPr lang="el-GR" dirty="0"/>
              <a:t>-</a:t>
            </a:r>
            <a:r>
              <a:rPr lang="el-GR" dirty="0" err="1"/>
              <a:t>end</a:t>
            </a:r>
            <a:r>
              <a:rPr lang="el-GR" dirty="0"/>
              <a:t> ταξιδιωτικά πρακτορεία), </a:t>
            </a:r>
          </a:p>
          <a:p>
            <a:pPr lvl="0"/>
            <a:r>
              <a:rPr lang="el-GR" b="1" dirty="0"/>
              <a:t>2</a:t>
            </a:r>
            <a:r>
              <a:rPr lang="el-GR" dirty="0"/>
              <a:t>.συνεργασίες με διασημότητες ή </a:t>
            </a:r>
            <a:r>
              <a:rPr lang="el-GR" dirty="0" err="1"/>
              <a:t>influencers</a:t>
            </a:r>
            <a:r>
              <a:rPr lang="el-GR" dirty="0"/>
              <a:t> στον τομέα της υγείας και του </a:t>
            </a:r>
            <a:r>
              <a:rPr lang="el-GR" dirty="0" err="1"/>
              <a:t>ευζωισμού</a:t>
            </a:r>
            <a:r>
              <a:rPr lang="el-GR" dirty="0"/>
              <a:t>, και </a:t>
            </a:r>
          </a:p>
          <a:p>
            <a:pPr lvl="0"/>
            <a:r>
              <a:rPr lang="el-GR" b="1" dirty="0"/>
              <a:t>3</a:t>
            </a:r>
            <a:r>
              <a:rPr lang="el-GR" dirty="0"/>
              <a:t>.την παρουσία σε διεθνείς εκθέσεις του τουρισμού πολυτελείας.</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2</a:t>
            </a:r>
            <a:br>
              <a:rPr lang="el-GR" sz="3200" b="1" dirty="0"/>
            </a:br>
            <a:r>
              <a:rPr lang="el-GR" sz="3200" b="1" dirty="0"/>
              <a:t>Εισαγωγή </a:t>
            </a:r>
          </a:p>
        </p:txBody>
      </p:sp>
      <p:sp>
        <p:nvSpPr>
          <p:cNvPr id="3" name="2 - Θέση περιεχομένου"/>
          <p:cNvSpPr>
            <a:spLocks noGrp="1"/>
          </p:cNvSpPr>
          <p:nvPr>
            <p:ph idx="1"/>
          </p:nvPr>
        </p:nvSpPr>
        <p:spPr/>
        <p:txBody>
          <a:bodyPr>
            <a:normAutofit/>
          </a:bodyPr>
          <a:lstStyle/>
          <a:p>
            <a:r>
              <a:rPr lang="el-GR" sz="2800" b="1" dirty="0"/>
              <a:t>Ένα διαφημιστικό πλάνο </a:t>
            </a:r>
            <a:r>
              <a:rPr lang="el-GR" sz="2800" dirty="0"/>
              <a:t>για μια επιχείρηση τουρισμού υγείας με στόχο την προσέλκυση τουριστών με υψηλό εισόδημα απαιτεί μια στρατηγική που να συνδυάζει υψηλής ποιότητας υπηρεσίες, εξαιρετική εξυπηρέτηση και στοχευμένα διαφημιστικά εργαλεία. </a:t>
            </a:r>
          </a:p>
          <a:p>
            <a:r>
              <a:rPr lang="el-GR" sz="2800" b="1" dirty="0"/>
              <a:t>Ακολουθούν τα βασικά βήματα </a:t>
            </a:r>
            <a:r>
              <a:rPr lang="el-GR" sz="2800" dirty="0"/>
              <a:t>για τη δημιουργία ενός τέτοιου πλάνου: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20</a:t>
            </a:r>
            <a:br>
              <a:rPr lang="el-GR" sz="3200" dirty="0"/>
            </a:br>
            <a:r>
              <a:rPr lang="el-GR" sz="3200" b="1" dirty="0"/>
              <a:t> 2. Λειτουργικότητα στην Επιχείρηση Τουρισμού Υγείας</a:t>
            </a:r>
            <a:br>
              <a:rPr lang="el-GR" sz="3200" b="1" dirty="0"/>
            </a:br>
            <a:endParaRPr lang="el-GR" sz="3200" dirty="0"/>
          </a:p>
        </p:txBody>
      </p:sp>
      <p:sp>
        <p:nvSpPr>
          <p:cNvPr id="3" name="2 - Θέση περιεχομένου"/>
          <p:cNvSpPr>
            <a:spLocks noGrp="1"/>
          </p:cNvSpPr>
          <p:nvPr>
            <p:ph idx="1"/>
          </p:nvPr>
        </p:nvSpPr>
        <p:spPr/>
        <p:txBody>
          <a:bodyPr>
            <a:normAutofit fontScale="92500"/>
          </a:bodyPr>
          <a:lstStyle/>
          <a:p>
            <a:r>
              <a:rPr lang="el-GR" dirty="0"/>
              <a:t>Η </a:t>
            </a:r>
            <a:r>
              <a:rPr lang="el-GR" b="1" dirty="0"/>
              <a:t>Λειτουργικότητα</a:t>
            </a:r>
            <a:r>
              <a:rPr lang="el-GR" dirty="0"/>
              <a:t> αφορά την ικανότητα της επιχείρησης να παρέχει εξαιρετική υπηρεσία με αποδοτικό και εύκολο τρόπο, εξασφαλίζοντας την ικανοποίηση του πελάτη σε όλα τα στάδια της εμπειρίας του. </a:t>
            </a:r>
          </a:p>
          <a:p>
            <a:r>
              <a:rPr lang="el-GR" b="1" dirty="0"/>
              <a:t>Η λειτουργικότητα </a:t>
            </a:r>
            <a:r>
              <a:rPr lang="el-GR" dirty="0"/>
              <a:t>είναι επίσης συνυφασμένη με την άνεση, την ευχρηστία και την εξυπηρέτηση, τα οποία είναι απαραίτητα για τη δημιουργία μιας μοναδικής εμπειρίας για τον τουρίστα.</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b="1" dirty="0"/>
              <a:t>21</a:t>
            </a:r>
            <a:br>
              <a:rPr lang="el-GR" sz="3200" b="1" dirty="0"/>
            </a:br>
            <a:r>
              <a:rPr lang="el-GR" sz="3200" b="1" dirty="0"/>
              <a:t> Στοιχεία Λειτουργικότητας:</a:t>
            </a:r>
            <a:br>
              <a:rPr lang="el-GR" sz="3200" b="1" dirty="0"/>
            </a:br>
            <a:r>
              <a:rPr lang="el-GR" sz="3200" b="1" dirty="0"/>
              <a:t>Εξαιρετική Εξυπηρέτηση Πελατών</a:t>
            </a:r>
          </a:p>
        </p:txBody>
      </p:sp>
      <p:sp>
        <p:nvSpPr>
          <p:cNvPr id="3" name="2 - Θέση περιεχομένου"/>
          <p:cNvSpPr>
            <a:spLocks noGrp="1"/>
          </p:cNvSpPr>
          <p:nvPr>
            <p:ph idx="1"/>
          </p:nvPr>
        </p:nvSpPr>
        <p:spPr/>
        <p:txBody>
          <a:bodyPr>
            <a:normAutofit fontScale="92500"/>
          </a:bodyPr>
          <a:lstStyle/>
          <a:p>
            <a:pPr lvl="0"/>
            <a:r>
              <a:rPr lang="el-GR" b="1" dirty="0"/>
              <a:t>Η λειτουργικότητα της επιχείρησης </a:t>
            </a:r>
            <a:r>
              <a:rPr lang="el-GR" dirty="0"/>
              <a:t>πρέπει να αντικατοπτρίζει υψηλό επίπεδο εξυπηρέτησης. </a:t>
            </a:r>
          </a:p>
          <a:p>
            <a:pPr lvl="0"/>
            <a:r>
              <a:rPr lang="el-GR" b="1" dirty="0"/>
              <a:t>Οι πελάτες υψηλού εισοδήματος </a:t>
            </a:r>
            <a:r>
              <a:rPr lang="el-GR" dirty="0"/>
              <a:t>περιμένουν άμεση ανταπόκριση σε κάθε τους ανάγκη, είτε πρόκειται για ιατρικές υπηρεσίες, είτε για ανέσεις κατά τη διάρκεια της διαμονής τους. </a:t>
            </a:r>
          </a:p>
          <a:p>
            <a:pPr lvl="0"/>
            <a:r>
              <a:rPr lang="el-GR" b="1" dirty="0"/>
              <a:t>Μια καλά εκπαιδευμένη </a:t>
            </a:r>
            <a:r>
              <a:rPr lang="el-GR" dirty="0"/>
              <a:t>ομάδα προσωπικού είναι απαραίτητη για να εξασφαλίσει μια αψεγάδιαστη εμπειρία.</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22</a:t>
            </a:r>
            <a:br>
              <a:rPr lang="el-GR" sz="3200" dirty="0"/>
            </a:br>
            <a:r>
              <a:rPr lang="el-GR" sz="3200" b="1" dirty="0"/>
              <a:t> Ευκολία Πρόσβασης στις Υπηρεσίες</a:t>
            </a:r>
            <a:r>
              <a:rPr lang="el-GR" sz="3200" dirty="0"/>
              <a:t>: </a:t>
            </a:r>
          </a:p>
        </p:txBody>
      </p:sp>
      <p:sp>
        <p:nvSpPr>
          <p:cNvPr id="3" name="2 - Θέση περιεχομένου"/>
          <p:cNvSpPr>
            <a:spLocks noGrp="1"/>
          </p:cNvSpPr>
          <p:nvPr>
            <p:ph idx="1"/>
          </p:nvPr>
        </p:nvSpPr>
        <p:spPr/>
        <p:txBody>
          <a:bodyPr>
            <a:normAutofit lnSpcReduction="10000"/>
          </a:bodyPr>
          <a:lstStyle/>
          <a:p>
            <a:pPr lvl="0"/>
            <a:r>
              <a:rPr lang="el-GR" b="1" dirty="0"/>
              <a:t>Η επιχείρηση πρέπει </a:t>
            </a:r>
            <a:r>
              <a:rPr lang="el-GR" dirty="0"/>
              <a:t>να είναι οργανωμένη έτσι ώστε οι πελάτες να έχουν άμεση πρόσβαση σε όλες τις υπηρεσίες της, χωρίς καθυστερήσεις. </a:t>
            </a:r>
          </a:p>
          <a:p>
            <a:pPr lvl="0"/>
            <a:r>
              <a:rPr lang="el-GR" b="1" dirty="0"/>
              <a:t>Για παράδειγμα</a:t>
            </a:r>
            <a:r>
              <a:rPr lang="el-GR" dirty="0"/>
              <a:t>, οι υπηρεσίες σπα, οι θεραπείες υγείας και οι προσωπικοί γυμναστές θα πρέπει να είναι διαθέσιμοι με ευκολία και χωρίς να απαιτείται περιττός χρόνος αναμονής.</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23.</a:t>
            </a:r>
            <a:br>
              <a:rPr lang="el-GR" sz="3200" dirty="0"/>
            </a:br>
            <a:r>
              <a:rPr lang="el-GR" sz="3200" b="1" dirty="0"/>
              <a:t> Τεχνολογική Υποστήριξη και Καινοτομία</a:t>
            </a:r>
            <a:r>
              <a:rPr lang="el-GR" sz="3200" dirty="0"/>
              <a:t>: </a:t>
            </a:r>
          </a:p>
        </p:txBody>
      </p:sp>
      <p:sp>
        <p:nvSpPr>
          <p:cNvPr id="3" name="2 - Θέση περιεχομένου"/>
          <p:cNvSpPr>
            <a:spLocks noGrp="1"/>
          </p:cNvSpPr>
          <p:nvPr>
            <p:ph idx="1"/>
          </p:nvPr>
        </p:nvSpPr>
        <p:spPr/>
        <p:txBody>
          <a:bodyPr/>
          <a:lstStyle/>
          <a:p>
            <a:pPr lvl="0"/>
            <a:r>
              <a:rPr lang="el-GR" b="1" dirty="0"/>
              <a:t>Η χρήση σύγχρονης </a:t>
            </a:r>
            <a:r>
              <a:rPr lang="el-GR" dirty="0"/>
              <a:t>τεχνολογίας για την εξυπηρέτηση των πελατών είναι θεμελιώδης.</a:t>
            </a:r>
          </a:p>
          <a:p>
            <a:pPr lvl="0"/>
            <a:r>
              <a:rPr lang="el-GR" dirty="0"/>
              <a:t> </a:t>
            </a:r>
            <a:r>
              <a:rPr lang="el-GR" b="1" dirty="0"/>
              <a:t>Συστήματα κρατήσεων</a:t>
            </a:r>
            <a:r>
              <a:rPr lang="el-GR" dirty="0"/>
              <a:t>, εφαρμογές για προσωπική παρακολούθηση προγραμμάτων υγείας, και τηλεκοντρόλ για την παρακολούθηση της εμπειρίας του πελάτη ενισχύουν την άνεση και την αποτελεσματικότητα.</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24</a:t>
            </a:r>
            <a:br>
              <a:rPr lang="el-GR" sz="3200" dirty="0"/>
            </a:br>
            <a:r>
              <a:rPr lang="el-GR" sz="3200" b="1" dirty="0"/>
              <a:t> Εξατομίκευση Υπηρεσιών</a:t>
            </a:r>
            <a:r>
              <a:rPr lang="el-GR" sz="3200" dirty="0"/>
              <a:t>: </a:t>
            </a:r>
          </a:p>
        </p:txBody>
      </p:sp>
      <p:sp>
        <p:nvSpPr>
          <p:cNvPr id="3" name="2 - Θέση περιεχομένου"/>
          <p:cNvSpPr>
            <a:spLocks noGrp="1"/>
          </p:cNvSpPr>
          <p:nvPr>
            <p:ph idx="1"/>
          </p:nvPr>
        </p:nvSpPr>
        <p:spPr/>
        <p:txBody>
          <a:bodyPr>
            <a:normAutofit fontScale="92500" lnSpcReduction="10000"/>
          </a:bodyPr>
          <a:lstStyle/>
          <a:p>
            <a:pPr lvl="0"/>
            <a:r>
              <a:rPr lang="el-GR" b="1" dirty="0"/>
              <a:t>Οι τουρίστες υψηλού εισοδήματος </a:t>
            </a:r>
            <a:r>
              <a:rPr lang="el-GR" dirty="0"/>
              <a:t>επιθυμούν την εξατομίκευση της εμπειρίας τους, κάτι που απαιτεί από την επιχείρηση να έχει ευέλικτα πακέτα και προγράμματα που να προσαρμόζονται στις ανάγκες και τις προτιμήσεις του κάθε πελάτη. </a:t>
            </a:r>
          </a:p>
          <a:p>
            <a:pPr lvl="0"/>
            <a:r>
              <a:rPr lang="el-GR" b="1" dirty="0"/>
              <a:t>Ο εξατομικευμένος προγραμματισμός </a:t>
            </a:r>
            <a:r>
              <a:rPr lang="el-GR" dirty="0"/>
              <a:t>και η διαρκής παρακολούθηση της ευεξίας του πελάτη είναι βασικά χαρακτηριστικά της λειτουργικότητας.</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25</a:t>
            </a:r>
            <a:br>
              <a:rPr lang="el-GR" sz="3200" dirty="0"/>
            </a:br>
            <a:r>
              <a:rPr lang="el-GR" sz="3200" b="1" dirty="0"/>
              <a:t> Ποιότητα Υλικών και Εγκαταστάσεων</a:t>
            </a:r>
            <a:r>
              <a:rPr lang="el-GR" sz="3200" dirty="0"/>
              <a:t>: </a:t>
            </a:r>
          </a:p>
        </p:txBody>
      </p:sp>
      <p:sp>
        <p:nvSpPr>
          <p:cNvPr id="3" name="2 - Θέση περιεχομένου"/>
          <p:cNvSpPr>
            <a:spLocks noGrp="1"/>
          </p:cNvSpPr>
          <p:nvPr>
            <p:ph idx="1"/>
          </p:nvPr>
        </p:nvSpPr>
        <p:spPr/>
        <p:txBody>
          <a:bodyPr>
            <a:normAutofit/>
          </a:bodyPr>
          <a:lstStyle/>
          <a:p>
            <a:pPr lvl="0"/>
            <a:r>
              <a:rPr lang="el-GR" dirty="0"/>
              <a:t>Από την ποιότητα των υλικών που χρησιμοποιούνται στους χώρους (π.χ., υπερπολυτελή στρώματα, επώνυμα προϊόντα περιποίησης) μέχρι τη διαρρύθμιση των εγκαταστάσεων (ευρύχωρα δωμάτια, μοντέρνα διακόσμηση, ιδιωτικοί χώροι σπα), η λειτουργικότητα απορρέει από την ολοκληρωμένη αρμονία και άνεση που προσφέρει η επιχείρηση.</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26</a:t>
            </a:r>
            <a:br>
              <a:rPr lang="el-GR" sz="3200" dirty="0"/>
            </a:br>
            <a:r>
              <a:rPr lang="el-GR" sz="3200" b="1" dirty="0"/>
              <a:t> Οργάνωση Υπηρεσιών Υγείας και Ευεξίας</a:t>
            </a:r>
            <a:r>
              <a:rPr lang="el-GR" sz="3200" dirty="0"/>
              <a:t>: </a:t>
            </a:r>
          </a:p>
        </p:txBody>
      </p:sp>
      <p:sp>
        <p:nvSpPr>
          <p:cNvPr id="3" name="2 - Θέση περιεχομένου"/>
          <p:cNvSpPr>
            <a:spLocks noGrp="1"/>
          </p:cNvSpPr>
          <p:nvPr>
            <p:ph idx="1"/>
          </p:nvPr>
        </p:nvSpPr>
        <p:spPr/>
        <p:txBody>
          <a:bodyPr>
            <a:normAutofit/>
          </a:bodyPr>
          <a:lstStyle/>
          <a:p>
            <a:pPr lvl="0"/>
            <a:r>
              <a:rPr lang="el-GR" dirty="0"/>
              <a:t>Η λειτουργικότητα της επιχείρησης αποδεικνύεται επίσης στην οργάνωση των υπηρεσιών υγείας. </a:t>
            </a:r>
          </a:p>
          <a:p>
            <a:pPr lvl="0"/>
            <a:r>
              <a:rPr lang="el-GR" dirty="0"/>
              <a:t>Στην περίπτωση του τουρισμού υγείας, η συνεργασία με εξειδικευμένους γιατρούς και θεραπευτές και η άψογη ιατρική παρακολούθηση είναι καθοριστικά για την εμπειρία του πελάτη.</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27</a:t>
            </a:r>
            <a:br>
              <a:rPr lang="el-GR" sz="3200" dirty="0"/>
            </a:br>
            <a:r>
              <a:rPr lang="el-GR" sz="3200" b="1" dirty="0"/>
              <a:t> Συμπέρασμα: </a:t>
            </a:r>
            <a:endParaRPr lang="el-GR" sz="3200" dirty="0"/>
          </a:p>
        </p:txBody>
      </p:sp>
      <p:sp>
        <p:nvSpPr>
          <p:cNvPr id="3" name="2 - Θέση περιεχομένου"/>
          <p:cNvSpPr>
            <a:spLocks noGrp="1"/>
          </p:cNvSpPr>
          <p:nvPr>
            <p:ph idx="1"/>
          </p:nvPr>
        </p:nvSpPr>
        <p:spPr/>
        <p:txBody>
          <a:bodyPr>
            <a:normAutofit fontScale="77500" lnSpcReduction="20000"/>
          </a:bodyPr>
          <a:lstStyle/>
          <a:p>
            <a:r>
              <a:rPr lang="el-GR" b="1" dirty="0"/>
              <a:t>Για μια επιχείρηση </a:t>
            </a:r>
            <a:r>
              <a:rPr lang="el-GR" dirty="0"/>
              <a:t>τουρισμού υγείας να προσελκύσει πελάτες υψηλού εισοδήματος, είναι κρίσιμο να συνδυάζει το </a:t>
            </a:r>
            <a:r>
              <a:rPr lang="el-GR" b="1" dirty="0"/>
              <a:t>Premium </a:t>
            </a:r>
            <a:r>
              <a:rPr lang="el-GR" b="1" dirty="0" err="1"/>
              <a:t>Branding</a:t>
            </a:r>
            <a:r>
              <a:rPr lang="el-GR" dirty="0"/>
              <a:t> με υψηλής ποιότητας </a:t>
            </a:r>
            <a:r>
              <a:rPr lang="el-GR" b="1" dirty="0"/>
              <a:t>λειτουργικότητα</a:t>
            </a:r>
            <a:r>
              <a:rPr lang="el-GR" dirty="0"/>
              <a:t>. </a:t>
            </a:r>
          </a:p>
          <a:p>
            <a:r>
              <a:rPr lang="el-GR" b="1" dirty="0"/>
              <a:t>Το </a:t>
            </a:r>
            <a:r>
              <a:rPr lang="el-GR" b="1" dirty="0" err="1"/>
              <a:t>branding</a:t>
            </a:r>
            <a:r>
              <a:rPr lang="el-GR" b="1" dirty="0"/>
              <a:t> </a:t>
            </a:r>
            <a:r>
              <a:rPr lang="el-GR" dirty="0"/>
              <a:t>της επιχείρησης θα πρέπει να αποπνέει μια αίσθηση αποκλειστικότητας, πολυτέλειας και εμπιστοσύνης, ενώ η λειτουργικότητα πρέπει να εξασφαλίζει άνεση, αποτελεσματικότητα και εξατομίκευση για κάθε πελάτη.</a:t>
            </a:r>
          </a:p>
          <a:p>
            <a:r>
              <a:rPr lang="el-GR" dirty="0"/>
              <a:t> </a:t>
            </a:r>
            <a:r>
              <a:rPr lang="el-GR" b="1" dirty="0"/>
              <a:t>Αυτοί οι δύο τομείς </a:t>
            </a:r>
            <a:r>
              <a:rPr lang="el-GR" dirty="0"/>
              <a:t>συνεργάζονται για να δημιουργήσουν μια αξέχαστη και μοναδική εμπειρία για τους επισκέπτες και να διαφοροποιήσουν την επιχείρηση στον ανταγωνιστικό τομέα του τουρισμού πολυτελείας και ευεξίας.</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a:t>3</a:t>
            </a:r>
            <a:br>
              <a:rPr lang="el-GR" sz="3200" dirty="0"/>
            </a:br>
            <a:r>
              <a:rPr lang="el-GR" sz="3200" b="1" dirty="0"/>
              <a:t>1. Καθορισμός Στόχου</a:t>
            </a:r>
            <a:br>
              <a:rPr lang="el-GR" sz="3200" dirty="0"/>
            </a:br>
            <a:endParaRPr lang="el-GR" sz="3200" dirty="0"/>
          </a:p>
        </p:txBody>
      </p:sp>
      <p:sp>
        <p:nvSpPr>
          <p:cNvPr id="3" name="2 - Θέση περιεχομένου"/>
          <p:cNvSpPr>
            <a:spLocks noGrp="1"/>
          </p:cNvSpPr>
          <p:nvPr>
            <p:ph idx="1"/>
          </p:nvPr>
        </p:nvSpPr>
        <p:spPr/>
        <p:txBody>
          <a:bodyPr/>
          <a:lstStyle/>
          <a:p>
            <a:r>
              <a:rPr lang="el-GR" b="1" dirty="0"/>
              <a:t>Ο στόχος του πλάνου </a:t>
            </a:r>
            <a:r>
              <a:rPr lang="el-GR" dirty="0"/>
              <a:t>είναι να προσελκύσει τουρίστες με υψηλό εισόδημα που ενδιαφέρονται για υπηρεσίες ευεξίας και αναζωογόνησης. </a:t>
            </a:r>
          </a:p>
          <a:p>
            <a:r>
              <a:rPr lang="el-GR" b="1" dirty="0"/>
              <a:t>Αυτοί οι τουρίστες </a:t>
            </a:r>
            <a:r>
              <a:rPr lang="el-GR" dirty="0"/>
              <a:t>επιθυμούν όχι μόνο να ανακάμψουν σωματικά, αλλά και να βιώσουν μια πολυτελή και αποκλειστική εμπειρία.</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4</a:t>
            </a:r>
            <a:br>
              <a:rPr lang="el-GR" sz="3200" dirty="0"/>
            </a:br>
            <a:r>
              <a:rPr lang="el-GR" sz="3200" b="1" dirty="0"/>
              <a:t>2. Ανάλυση Στόχου Αγοράς</a:t>
            </a:r>
            <a:br>
              <a:rPr lang="el-GR" sz="3200" dirty="0"/>
            </a:b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b="1" dirty="0"/>
              <a:t>Ο στόχος είναι η ομάδα </a:t>
            </a:r>
            <a:r>
              <a:rPr lang="el-GR" dirty="0"/>
              <a:t>τουριστών με υψηλό εισόδημα, όπως στελέχη επιχειρήσεων, διασημότητες, άνθρωποι που ενδιαφέρονται για την προσωπική τους υγεία, αλλά και γενικότερα άνθρωποι που προτιμούν την πολυτέλεια και την αποκλειστικότητα. </a:t>
            </a:r>
          </a:p>
          <a:p>
            <a:r>
              <a:rPr lang="el-GR" b="1" dirty="0"/>
              <a:t>Αυτοί οι τουρίστες θέλουν </a:t>
            </a:r>
            <a:r>
              <a:rPr lang="el-GR" dirty="0"/>
              <a:t>να απολαύσουν θεραπείες υγείας και ευεξίας σε ένα ήσυχο και ιδιωτικό περιβάλλον, ενώ παράλληλα επιθυμούν να νιώσουν μια προσωπική φροντίδα και μοναδικές υπηρεσίες.</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a:t>5</a:t>
            </a:r>
            <a:br>
              <a:rPr lang="el-GR" sz="3600" dirty="0"/>
            </a:br>
            <a:r>
              <a:rPr lang="el-GR" sz="3600" b="1" dirty="0"/>
              <a:t> 3. Προϊόν και Υπηρεσίες</a:t>
            </a:r>
            <a:br>
              <a:rPr lang="el-GR" dirty="0"/>
            </a:br>
            <a:endParaRPr lang="el-GR" dirty="0"/>
          </a:p>
        </p:txBody>
      </p:sp>
      <p:sp>
        <p:nvSpPr>
          <p:cNvPr id="3" name="2 - Θέση περιεχομένου"/>
          <p:cNvSpPr>
            <a:spLocks noGrp="1"/>
          </p:cNvSpPr>
          <p:nvPr>
            <p:ph idx="1"/>
          </p:nvPr>
        </p:nvSpPr>
        <p:spPr>
          <a:xfrm>
            <a:off x="457200" y="1357298"/>
            <a:ext cx="8229600" cy="5143536"/>
          </a:xfrm>
        </p:spPr>
        <p:txBody>
          <a:bodyPr>
            <a:normAutofit fontScale="70000" lnSpcReduction="20000"/>
          </a:bodyPr>
          <a:lstStyle/>
          <a:p>
            <a:r>
              <a:rPr lang="el-GR" b="1" i="1" dirty="0"/>
              <a:t>Η επιχείρηση τουρισμού υγείας πρέπει να προσφέρει ένα </a:t>
            </a:r>
          </a:p>
          <a:p>
            <a:r>
              <a:rPr lang="el-GR" b="1" i="1" dirty="0"/>
              <a:t>μοναδικό μείγμα υπηρεσιών που απευθύνεται σε αυτό το κοινό:</a:t>
            </a:r>
          </a:p>
          <a:p>
            <a:endParaRPr lang="el-GR" b="1" i="1" dirty="0"/>
          </a:p>
          <a:p>
            <a:pPr lvl="0"/>
            <a:r>
              <a:rPr lang="el-GR" b="1" dirty="0"/>
              <a:t>Θεραπείες Ευεξίας και Αναζωογόνησης</a:t>
            </a:r>
            <a:r>
              <a:rPr lang="el-GR" dirty="0"/>
              <a:t>: Θεραπείες όπως </a:t>
            </a:r>
            <a:r>
              <a:rPr lang="el-GR" dirty="0" err="1"/>
              <a:t>spa</a:t>
            </a:r>
            <a:r>
              <a:rPr lang="el-GR" dirty="0"/>
              <a:t>,</a:t>
            </a:r>
          </a:p>
          <a:p>
            <a:pPr lvl="0"/>
            <a:r>
              <a:rPr lang="el-GR" dirty="0"/>
              <a:t> μασάζ, γιόγκα, ιατρική αναζωογόνηση, διατροφή και </a:t>
            </a:r>
          </a:p>
          <a:p>
            <a:pPr lvl="0"/>
            <a:r>
              <a:rPr lang="el-GR" dirty="0"/>
              <a:t>αποτοξίνωση.</a:t>
            </a:r>
          </a:p>
          <a:p>
            <a:pPr lvl="0"/>
            <a:r>
              <a:rPr lang="el-GR" b="1" dirty="0"/>
              <a:t>Υψηλή </a:t>
            </a:r>
            <a:r>
              <a:rPr lang="el-GR" b="1" dirty="0" err="1"/>
              <a:t>Ιδιωτικότητα</a:t>
            </a:r>
            <a:r>
              <a:rPr lang="el-GR" dirty="0"/>
              <a:t>: Πολυτελή καταλύματα με ιδιωτικές βίλες,</a:t>
            </a:r>
          </a:p>
          <a:p>
            <a:pPr lvl="0"/>
            <a:r>
              <a:rPr lang="el-GR" dirty="0"/>
              <a:t> προσωπικούς γυμναστές, και διαιτολόγους.</a:t>
            </a:r>
          </a:p>
          <a:p>
            <a:pPr lvl="0"/>
            <a:r>
              <a:rPr lang="el-GR" b="1" dirty="0"/>
              <a:t>Αποκλειστικά Πακέτα</a:t>
            </a:r>
            <a:r>
              <a:rPr lang="el-GR" dirty="0"/>
              <a:t>: Ειδικά πακέτα που περιλαμβάνουν </a:t>
            </a:r>
          </a:p>
          <a:p>
            <a:pPr lvl="0"/>
            <a:r>
              <a:rPr lang="el-GR" dirty="0"/>
              <a:t>γευστικές εμπειρίες, πολιτιστικές δραστηριότητες ή εξελιγμένα </a:t>
            </a:r>
          </a:p>
          <a:p>
            <a:pPr lvl="0"/>
            <a:r>
              <a:rPr lang="el-GR" dirty="0"/>
              <a:t>ιατρικά προγράμματα.</a:t>
            </a:r>
          </a:p>
          <a:p>
            <a:pPr lvl="0"/>
            <a:r>
              <a:rPr lang="el-GR" b="1" dirty="0"/>
              <a:t>Οικολογική και Πολυτελής Διαμονή</a:t>
            </a:r>
            <a:r>
              <a:rPr lang="el-GR" dirty="0"/>
              <a:t>: Υψηλών προδιαγραφών</a:t>
            </a:r>
          </a:p>
          <a:p>
            <a:pPr lvl="0"/>
            <a:r>
              <a:rPr lang="el-GR" dirty="0"/>
              <a:t> καταλύματα που συνδυάζουν την πολυτέλεια με την </a:t>
            </a:r>
          </a:p>
          <a:p>
            <a:pPr lvl="0"/>
            <a:r>
              <a:rPr lang="el-GR" dirty="0"/>
              <a:t>περιβαλλοντική συνείδηση.</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6</a:t>
            </a:r>
            <a:br>
              <a:rPr lang="el-GR" sz="3200" dirty="0"/>
            </a:br>
            <a:r>
              <a:rPr lang="el-GR" sz="3200" b="1" dirty="0"/>
              <a:t> 4. Στρατηγική Διαφήμισης και Προώθησης</a:t>
            </a:r>
            <a:br>
              <a:rPr lang="el-GR" sz="3200" dirty="0"/>
            </a:br>
            <a:endParaRPr lang="el-GR" sz="3200" dirty="0"/>
          </a:p>
        </p:txBody>
      </p:sp>
      <p:sp>
        <p:nvSpPr>
          <p:cNvPr id="3" name="2 - Θέση περιεχομένου"/>
          <p:cNvSpPr>
            <a:spLocks noGrp="1"/>
          </p:cNvSpPr>
          <p:nvPr>
            <p:ph idx="1"/>
          </p:nvPr>
        </p:nvSpPr>
        <p:spPr>
          <a:xfrm>
            <a:off x="457200" y="1600200"/>
            <a:ext cx="8229600" cy="4900634"/>
          </a:xfrm>
        </p:spPr>
        <p:txBody>
          <a:bodyPr>
            <a:normAutofit fontScale="85000" lnSpcReduction="20000"/>
          </a:bodyPr>
          <a:lstStyle/>
          <a:p>
            <a:r>
              <a:rPr lang="el-GR" b="1" dirty="0"/>
              <a:t>α. Premium </a:t>
            </a:r>
            <a:r>
              <a:rPr lang="el-GR" b="1" dirty="0" err="1"/>
              <a:t>Branding</a:t>
            </a:r>
            <a:r>
              <a:rPr lang="el-GR" b="1" dirty="0"/>
              <a:t> και Λειτουργικότητα</a:t>
            </a:r>
            <a:endParaRPr lang="el-GR" dirty="0"/>
          </a:p>
          <a:p>
            <a:r>
              <a:rPr lang="el-GR" dirty="0"/>
              <a:t>Για να προσελκύσουν πελάτες με υψηλό εισόδημα, είναι απαραίτητο το </a:t>
            </a:r>
            <a:r>
              <a:rPr lang="el-GR" dirty="0" err="1"/>
              <a:t>branding</a:t>
            </a:r>
            <a:r>
              <a:rPr lang="el-GR" dirty="0"/>
              <a:t> να είναι πολυτελές και να εκφράζει ποιότητα και εξειδίκευση. </a:t>
            </a:r>
          </a:p>
          <a:p>
            <a:r>
              <a:rPr lang="el-GR" b="1" dirty="0"/>
              <a:t>Κάποια χαρακτηριστικά μπορεί να είναι:</a:t>
            </a:r>
          </a:p>
          <a:p>
            <a:pPr lvl="0"/>
            <a:r>
              <a:rPr lang="el-GR" b="1" dirty="0"/>
              <a:t>1.Χρήση κομψών </a:t>
            </a:r>
            <a:r>
              <a:rPr lang="el-GR" dirty="0"/>
              <a:t>και εκλεπτυσμένων χρωμάτων στην εικόνα της επιχείρησης (π.χ. χρυσό, λευκό, μαύρο).</a:t>
            </a:r>
          </a:p>
          <a:p>
            <a:pPr lvl="0"/>
            <a:r>
              <a:rPr lang="el-GR" b="1" dirty="0"/>
              <a:t>2.Επικοινωνία</a:t>
            </a:r>
            <a:r>
              <a:rPr lang="el-GR" dirty="0"/>
              <a:t> της αξίας της αυθεντικότητας και της αποκλειστικότητας.</a:t>
            </a:r>
          </a:p>
          <a:p>
            <a:pPr lvl="0"/>
            <a:r>
              <a:rPr lang="el-GR" b="1" dirty="0"/>
              <a:t>3.Διαφήμιση μέσω</a:t>
            </a:r>
            <a:r>
              <a:rPr lang="el-GR" dirty="0"/>
              <a:t> </a:t>
            </a:r>
            <a:r>
              <a:rPr lang="el-GR" dirty="0" err="1"/>
              <a:t>premium</a:t>
            </a:r>
            <a:r>
              <a:rPr lang="el-GR" dirty="0"/>
              <a:t> πλατφορμών, όπως περιοδικά για πλούσιους ταξιδιώτες, καθώς και σε </a:t>
            </a:r>
            <a:r>
              <a:rPr lang="el-GR" dirty="0" err="1"/>
              <a:t>ιστότοπους</a:t>
            </a:r>
            <a:r>
              <a:rPr lang="el-GR" dirty="0"/>
              <a:t> που εξειδικεύονται στον τουρισμό πολυτελείας.</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7</a:t>
            </a:r>
            <a:br>
              <a:rPr lang="el-GR" sz="3200" dirty="0"/>
            </a:br>
            <a:r>
              <a:rPr lang="el-GR" sz="3200" b="1" dirty="0"/>
              <a:t>β. Στρατηγικές Ψηφιακής Διαφήμισης</a:t>
            </a:r>
            <a:br>
              <a:rPr lang="el-GR" sz="3200" dirty="0"/>
            </a:br>
            <a:endParaRPr lang="el-GR" sz="3200" dirty="0"/>
          </a:p>
        </p:txBody>
      </p:sp>
      <p:sp>
        <p:nvSpPr>
          <p:cNvPr id="3" name="2 - Θέση περιεχομένου"/>
          <p:cNvSpPr>
            <a:spLocks noGrp="1"/>
          </p:cNvSpPr>
          <p:nvPr>
            <p:ph idx="1"/>
          </p:nvPr>
        </p:nvSpPr>
        <p:spPr/>
        <p:txBody>
          <a:bodyPr>
            <a:normAutofit fontScale="85000" lnSpcReduction="10000"/>
          </a:bodyPr>
          <a:lstStyle/>
          <a:p>
            <a:pPr lvl="0"/>
            <a:r>
              <a:rPr lang="el-GR" b="1" dirty="0"/>
              <a:t>SEO &amp; </a:t>
            </a:r>
            <a:r>
              <a:rPr lang="el-GR" b="1" dirty="0" err="1"/>
              <a:t>Content</a:t>
            </a:r>
            <a:r>
              <a:rPr lang="el-GR" b="1" dirty="0"/>
              <a:t> </a:t>
            </a:r>
            <a:r>
              <a:rPr lang="el-GR" b="1" dirty="0" err="1"/>
              <a:t>Marketing</a:t>
            </a:r>
            <a:r>
              <a:rPr lang="el-GR" dirty="0"/>
              <a:t>: Δημιουργία περιεχομένου που να απευθύνεται σε αυτό το κοινό, όπως άρθρα και ιστορίες για την υγεία, ευεξία και πολυτέλεια.</a:t>
            </a:r>
          </a:p>
          <a:p>
            <a:pPr lvl="0"/>
            <a:r>
              <a:rPr lang="el-GR" b="1" dirty="0" err="1"/>
              <a:t>Social</a:t>
            </a:r>
            <a:r>
              <a:rPr lang="el-GR" b="1" dirty="0"/>
              <a:t> </a:t>
            </a:r>
            <a:r>
              <a:rPr lang="el-GR" b="1" dirty="0" err="1"/>
              <a:t>Media</a:t>
            </a:r>
            <a:r>
              <a:rPr lang="el-GR" b="1" dirty="0"/>
              <a:t> </a:t>
            </a:r>
            <a:r>
              <a:rPr lang="el-GR" b="1" dirty="0" err="1"/>
              <a:t>Marketing</a:t>
            </a:r>
            <a:r>
              <a:rPr lang="el-GR" dirty="0"/>
              <a:t>: Χρησιμοποίηση </a:t>
            </a:r>
            <a:r>
              <a:rPr lang="el-GR" dirty="0" err="1"/>
              <a:t>Instagram</a:t>
            </a:r>
            <a:r>
              <a:rPr lang="el-GR" dirty="0"/>
              <a:t> και </a:t>
            </a:r>
            <a:r>
              <a:rPr lang="el-GR" dirty="0" err="1"/>
              <a:t>LinkedIn</a:t>
            </a:r>
            <a:r>
              <a:rPr lang="el-GR" dirty="0"/>
              <a:t>, καθώς είναι πλατφόρμες που προσελκύουν τουρίστες με υψηλά εισοδήματα. Δημιουργία συνεργασιών με </a:t>
            </a:r>
            <a:r>
              <a:rPr lang="el-GR" dirty="0" err="1"/>
              <a:t>influencers</a:t>
            </a:r>
            <a:r>
              <a:rPr lang="el-GR" dirty="0"/>
              <a:t> ή διασημότητες στον τομέα της υγείας και της ευεξίας.</a:t>
            </a:r>
          </a:p>
          <a:p>
            <a:pPr lvl="0"/>
            <a:r>
              <a:rPr lang="el-GR" b="1" dirty="0" err="1"/>
              <a:t>Google</a:t>
            </a:r>
            <a:r>
              <a:rPr lang="el-GR" b="1" dirty="0"/>
              <a:t> </a:t>
            </a:r>
            <a:r>
              <a:rPr lang="el-GR" b="1" dirty="0" err="1"/>
              <a:t>Ads</a:t>
            </a:r>
            <a:r>
              <a:rPr lang="el-GR" b="1" dirty="0"/>
              <a:t> &amp; </a:t>
            </a:r>
            <a:r>
              <a:rPr lang="el-GR" b="1" dirty="0" err="1"/>
              <a:t>Remarketing</a:t>
            </a:r>
            <a:r>
              <a:rPr lang="el-GR" dirty="0"/>
              <a:t>: Στοχευμένη διαφήμιση με λέξεις-κλειδιά που σχετίζονται με πολυτελή τουρισμό και τουρισμό υγείας.</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8</a:t>
            </a:r>
            <a:br>
              <a:rPr lang="el-GR" sz="3200" dirty="0"/>
            </a:br>
            <a:r>
              <a:rPr lang="el-GR" sz="3200" b="1" dirty="0"/>
              <a:t>γ. Στρατηγικές </a:t>
            </a:r>
            <a:r>
              <a:rPr lang="el-GR" sz="3200" b="1" dirty="0" err="1"/>
              <a:t>Offline</a:t>
            </a:r>
            <a:r>
              <a:rPr lang="el-GR" sz="3200" b="1" dirty="0"/>
              <a:t> Διαφήμισης</a:t>
            </a:r>
            <a:br>
              <a:rPr lang="el-GR" sz="3200" dirty="0"/>
            </a:br>
            <a:endParaRPr lang="el-GR" sz="3200" dirty="0"/>
          </a:p>
        </p:txBody>
      </p:sp>
      <p:sp>
        <p:nvSpPr>
          <p:cNvPr id="3" name="2 - Θέση περιεχομένου"/>
          <p:cNvSpPr>
            <a:spLocks noGrp="1"/>
          </p:cNvSpPr>
          <p:nvPr>
            <p:ph idx="1"/>
          </p:nvPr>
        </p:nvSpPr>
        <p:spPr/>
        <p:txBody>
          <a:bodyPr>
            <a:normAutofit fontScale="92500" lnSpcReduction="20000"/>
          </a:bodyPr>
          <a:lstStyle/>
          <a:p>
            <a:pPr lvl="0"/>
            <a:r>
              <a:rPr lang="el-GR" b="1" dirty="0"/>
              <a:t>Συνεργασίες με </a:t>
            </a:r>
            <a:r>
              <a:rPr lang="el-GR" b="1" dirty="0" err="1"/>
              <a:t>Luxury</a:t>
            </a:r>
            <a:r>
              <a:rPr lang="el-GR" b="1" dirty="0"/>
              <a:t> </a:t>
            </a:r>
            <a:r>
              <a:rPr lang="el-GR" b="1" dirty="0" err="1"/>
              <a:t>Travel</a:t>
            </a:r>
            <a:r>
              <a:rPr lang="el-GR" b="1" dirty="0"/>
              <a:t> </a:t>
            </a:r>
            <a:r>
              <a:rPr lang="el-GR" b="1" dirty="0" err="1"/>
              <a:t>Agencies</a:t>
            </a:r>
            <a:r>
              <a:rPr lang="el-GR" dirty="0"/>
              <a:t>: Συνεργασία με τουριστικά πρακτορεία που εξειδικεύονται στο </a:t>
            </a:r>
            <a:r>
              <a:rPr lang="el-GR" dirty="0" err="1"/>
              <a:t>high</a:t>
            </a:r>
            <a:r>
              <a:rPr lang="el-GR" dirty="0"/>
              <a:t>-</a:t>
            </a:r>
            <a:r>
              <a:rPr lang="el-GR" dirty="0" err="1"/>
              <a:t>end</a:t>
            </a:r>
            <a:r>
              <a:rPr lang="el-GR" dirty="0"/>
              <a:t> τουρισμό για την προώθηση του προϊόντος.</a:t>
            </a:r>
          </a:p>
          <a:p>
            <a:pPr lvl="0"/>
            <a:r>
              <a:rPr lang="el-GR" b="1" dirty="0"/>
              <a:t>Συμμετοχή σε Εκθέσεις Πολυτελούς Τουρισμού</a:t>
            </a:r>
            <a:r>
              <a:rPr lang="el-GR" dirty="0"/>
              <a:t>: Παρουσία σε εκθέσεις που αφορούν το </a:t>
            </a:r>
            <a:r>
              <a:rPr lang="el-GR" dirty="0" err="1"/>
              <a:t>high</a:t>
            </a:r>
            <a:r>
              <a:rPr lang="el-GR" dirty="0"/>
              <a:t>-</a:t>
            </a:r>
            <a:r>
              <a:rPr lang="el-GR" dirty="0" err="1"/>
              <a:t>end</a:t>
            </a:r>
            <a:r>
              <a:rPr lang="el-GR" dirty="0"/>
              <a:t> και τον τουρισμό υγείας.</a:t>
            </a:r>
          </a:p>
          <a:p>
            <a:pPr lvl="0"/>
            <a:r>
              <a:rPr lang="el-GR" b="1" dirty="0"/>
              <a:t>VIP Εμπειρίες</a:t>
            </a:r>
            <a:r>
              <a:rPr lang="el-GR" dirty="0"/>
              <a:t>: Οργάνωση VIP ταξιδιών και εκδηλώσεων για επιλεγμένους πελάτες, όπως αποκλειστικά </a:t>
            </a:r>
            <a:r>
              <a:rPr lang="el-GR" dirty="0" err="1"/>
              <a:t>wellness</a:t>
            </a:r>
            <a:r>
              <a:rPr lang="el-GR" dirty="0"/>
              <a:t> </a:t>
            </a:r>
            <a:r>
              <a:rPr lang="el-GR" dirty="0" err="1"/>
              <a:t>retreats</a:t>
            </a:r>
            <a:r>
              <a:rPr lang="el-GR" dirty="0"/>
              <a:t>, που δίνουν την αίσθηση της μοναδικότητας και της πολυτέλειας.</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a:t>9</a:t>
            </a:r>
            <a:br>
              <a:rPr lang="el-GR" sz="3200" dirty="0"/>
            </a:br>
            <a:r>
              <a:rPr lang="el-GR" sz="2800" b="1" dirty="0"/>
              <a:t>δ. Στρατηγικές Παροχής Κίνητρων</a:t>
            </a:r>
            <a:br>
              <a:rPr lang="el-GR" sz="2800" dirty="0"/>
            </a:br>
            <a:br>
              <a:rPr lang="el-GR" sz="3200" dirty="0"/>
            </a:br>
            <a:endParaRPr lang="el-GR" sz="3200" dirty="0"/>
          </a:p>
        </p:txBody>
      </p:sp>
      <p:sp>
        <p:nvSpPr>
          <p:cNvPr id="3" name="2 - Θέση περιεχομένου"/>
          <p:cNvSpPr>
            <a:spLocks noGrp="1"/>
          </p:cNvSpPr>
          <p:nvPr>
            <p:ph idx="1"/>
          </p:nvPr>
        </p:nvSpPr>
        <p:spPr/>
        <p:txBody>
          <a:bodyPr/>
          <a:lstStyle/>
          <a:p>
            <a:pPr lvl="0"/>
            <a:r>
              <a:rPr lang="el-GR" b="1" dirty="0"/>
              <a:t>Εκπτώσεις και Πακέτα Πιστότητας</a:t>
            </a:r>
            <a:r>
              <a:rPr lang="el-GR" dirty="0"/>
              <a:t>: </a:t>
            </a:r>
          </a:p>
          <a:p>
            <a:pPr lvl="0"/>
            <a:r>
              <a:rPr lang="el-GR" dirty="0"/>
              <a:t>Αν προσφέρετε ειδικά προνόμια και αποκλειστικά προγράμματα για επαναλαμβανόμενους πελάτες, αυτό θα προσελκύσει τους πελάτες που έχουν την τάση να ταξιδεύουν συχνά και να επενδύουν στην υγεία τους.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2204</Words>
  <Application>Microsoft Office PowerPoint</Application>
  <PresentationFormat>Προβολή στην οθόνη (4:3)</PresentationFormat>
  <Paragraphs>124</Paragraphs>
  <Slides>27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27</vt:i4>
      </vt:variant>
    </vt:vector>
  </HeadingPairs>
  <TitlesOfParts>
    <vt:vector size="30" baseType="lpstr">
      <vt:lpstr>Arial</vt:lpstr>
      <vt:lpstr>Calibri</vt:lpstr>
      <vt:lpstr>Θέμα του Office</vt:lpstr>
      <vt:lpstr>ΘΕΜΑΤΙΚΟΣ ΤΟΥΡΙΣΜΟΣ –ΤΟΥΡΙΣΜΌΣ ΥΓΕΙΑΣ διαφημιστικό πλάνο   διάλεξη  7-4-25</vt:lpstr>
      <vt:lpstr>2 Εισαγωγή </vt:lpstr>
      <vt:lpstr>3 1. Καθορισμός Στόχου </vt:lpstr>
      <vt:lpstr>4 2. Ανάλυση Στόχου Αγοράς </vt:lpstr>
      <vt:lpstr>5  3. Προϊόν και Υπηρεσίες </vt:lpstr>
      <vt:lpstr>6  4. Στρατηγική Διαφήμισης και Προώθησης </vt:lpstr>
      <vt:lpstr>7 β. Στρατηγικές Ψηφιακής Διαφήμισης </vt:lpstr>
      <vt:lpstr>8 γ. Στρατηγικές Offline Διαφήμισης </vt:lpstr>
      <vt:lpstr>9 δ. Στρατηγικές Παροχής Κίνητρων  </vt:lpstr>
      <vt:lpstr>10 5. Μετρήσεις και Βελτίωση της Στρατηγικής </vt:lpstr>
      <vt:lpstr>11 6. Αξιολόγηση Ανταγωνισμού Α </vt:lpstr>
      <vt:lpstr>12  Βιβλιογραφία: </vt:lpstr>
      <vt:lpstr>13 μελέτη περίπτωσης </vt:lpstr>
      <vt:lpstr>14 1. Premium Branding (Πολυτελές Branding) </vt:lpstr>
      <vt:lpstr>15 Στοιχεία Premium Branding: 1  Αποκλειστικότητα και Διαφοροποίηση : </vt:lpstr>
      <vt:lpstr>16  Ανάδειξη Πολυτελών Στοιχείων:</vt:lpstr>
      <vt:lpstr>17  Αξιοπιστία και Υψηλή Ποιότητα Υπηρεσιών: </vt:lpstr>
      <vt:lpstr>18  Μοναδικές Εμπειρίες: </vt:lpstr>
      <vt:lpstr>19  Στρατηγική Μάρκετινγκ και Επικοινωνία: </vt:lpstr>
      <vt:lpstr>20  2. Λειτουργικότητα στην Επιχείρηση Τουρισμού Υγείας </vt:lpstr>
      <vt:lpstr>21  Στοιχεία Λειτουργικότητας: Εξαιρετική Εξυπηρέτηση Πελατών</vt:lpstr>
      <vt:lpstr>22  Ευκολία Πρόσβασης στις Υπηρεσίες: </vt:lpstr>
      <vt:lpstr>23.  Τεχνολογική Υποστήριξη και Καινοτομία: </vt:lpstr>
      <vt:lpstr>24  Εξατομίκευση Υπηρεσιών: </vt:lpstr>
      <vt:lpstr>25  Ποιότητα Υλικών και Εγκαταστάσεων: </vt:lpstr>
      <vt:lpstr>26  Οργάνωση Υπηρεσιών Υγείας και Ευεξίας: </vt:lpstr>
      <vt:lpstr>27  Συμπέρασμα: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ΘΕΜΑΤΙΚΟΣ ΤΟΥΡΙΣΜΟΣ –ΤΟΥΡΙΣΜΌΣ ΥΓΕΙΑΣ διάλεξη</dc:title>
  <dc:creator>USER</dc:creator>
  <cp:lastModifiedBy>EFTHYMIOS PAPPAS</cp:lastModifiedBy>
  <cp:revision>18</cp:revision>
  <dcterms:created xsi:type="dcterms:W3CDTF">2025-04-02T13:55:05Z</dcterms:created>
  <dcterms:modified xsi:type="dcterms:W3CDTF">2025-04-07T11:27:25Z</dcterms:modified>
</cp:coreProperties>
</file>