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172471-36C0-EF12-3B4A-BD7BF943A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84CB2F4-BD01-3C71-3D07-6D7370361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CFF065-DA20-1884-2608-8A746F490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35768B0-B050-997B-E71C-25A09AAD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3D7289-5A5A-88A4-21F3-A9A1DA3E7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64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FE095B-F862-BC8C-E1F7-FAAFCAD0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6830F6B-195D-2A04-3273-612735798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18CF19D-E888-0BFD-6FA0-E36D9B5F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295429-9966-29FF-052E-ED661E6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EA6F90C-C85B-B6A9-982C-3B956983C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391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E020B18-F798-ACF7-2519-D6CAD330C9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078D0C0-E1AB-78E2-CE27-C3FEBDB87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D1593C-E88A-872C-83CD-046DA1A92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DEF07E8-BCB7-2F84-2560-868D540FE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382D61F-D4FF-4A48-7997-5684265D2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79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093B03-01D3-3CF2-BF19-D17AD6897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FC4189-EB84-50C4-B93C-6E198CFF6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066A35D-98A4-6355-04EF-33D4D58B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CE8B7C-C8F2-2DFA-B00E-D6012D47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3BD5A6-C4CD-B43B-D829-6ABD37890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05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E264BB-3375-A56C-20B4-A1AB55E8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D3E5B3A-20E0-4C5B-ACD4-9B2632980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5A847B3-06F4-EF88-6199-33E10960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82A9EEA-A836-030D-EE25-347AACB0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089252B-E3EE-4B50-06A8-FA8A05403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62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A9F104-F013-CD80-6FC4-094CF59F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5483B9-725E-9C73-D82D-1B5F47DD32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3BE6A6C-862E-0F7D-4014-8F693726A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1677952-4E3F-061D-7687-D6808C5D9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B57669-D7F0-BB07-AA5D-1BFA1DE28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A9E486-3F69-7698-6E81-4815F3C35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643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34D139-3180-C9A9-1D8E-37829D45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FCA3F54-2133-0C66-279D-15290A598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3222F66-D0D4-138B-E9EB-2698B52B3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EF544F2-D6D9-851E-B8AE-8A04C5F487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9A5D831-02F0-7265-889B-E513647ED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FC679D9-5483-60C4-CEAE-4C3650BE0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9A27149-A33E-3FB5-4590-C5DABF872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48134C9-D25C-01CB-3C37-975A38B1D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177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B3A634-3D9E-6FF3-E330-F42A684DC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809960E-F057-2DC7-EF5F-C7BB60612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F005B6D-5596-E033-BEF1-EBDD5526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EA07D0A-0DBD-C955-765B-2CA5D7670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818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68A207E-E537-B910-7FE4-65DA325A7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601C2EC-2456-D692-4320-DAA56593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82BE2AE-47A2-EC77-2B6B-68097126A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788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6F8017-BA96-CB73-EAF0-46A5604F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3A1B23-5AC1-4328-40A0-B9D298B5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19FF94B-BD4A-D5B9-BCB9-F3C7F2F08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BDB68FC-27F7-A710-DE46-2813DA06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A9D2C51-FAF9-0841-EECE-9AC72CA63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ADF50E1-2098-9AB3-A2A4-208B6E558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305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19E17D-BECD-5E56-D320-17150ED0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5A1A3D6-8072-E47C-EFCD-3D9CE886C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A8D78D6-60DE-2542-3E7D-88E55C888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B55061C-5278-DFAA-30E0-04B01F7E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CA683FE-D4E2-3D39-C585-F36CF5D9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54367A9-D01C-4E79-CADA-D2F336F6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926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DCFC4C2-03B5-131C-98CC-E1AEA0CA4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E7893AB-2732-5E7E-5C99-5957B7394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293B4E9-3BCE-91E2-2220-9EC6B1E44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E8B01-3780-4535-98B9-18FF73761AF5}" type="datetimeFigureOut">
              <a:rPr lang="el-GR" smtClean="0"/>
              <a:t>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EDF7A8E-C368-A181-1C85-D3490565B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FE5D80-3156-7EA0-92BB-4D3A4127A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A0500-3A1F-4AA0-BAD9-0A76AE39D5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337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A4B384-16CC-869C-B798-DF770C2025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Θεματικός τουρισμός – τουρισμός υγείας</a:t>
            </a:r>
            <a:br>
              <a:rPr lang="el-GR" sz="3200" b="1" dirty="0"/>
            </a:br>
            <a:br>
              <a:rPr lang="el-GR" sz="3200" b="1" dirty="0"/>
            </a:br>
            <a:r>
              <a:rPr lang="el-GR" sz="3200" b="1" dirty="0"/>
              <a:t>Εθνικές πρωτοβουλίες – προγράμματα</a:t>
            </a:r>
            <a:br>
              <a:rPr lang="el-GR" sz="3200" b="1" dirty="0"/>
            </a:br>
            <a:r>
              <a:rPr lang="el-GR" sz="3200" b="1" dirty="0"/>
              <a:t>διάλεξη 05-05-25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7C7D7E7-B3F8-39C9-B2E1-101491F646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Διδάσκων Ευθύμιος Παππάς</a:t>
            </a:r>
          </a:p>
        </p:txBody>
      </p:sp>
    </p:spTree>
    <p:extLst>
      <p:ext uri="{BB962C8B-B14F-4D97-AF65-F5344CB8AC3E}">
        <p14:creationId xmlns:p14="http://schemas.microsoft.com/office/powerpoint/2010/main" val="1371249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215E8C-6838-D7A0-22D7-7D58D27C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10</a:t>
            </a:r>
            <a:br>
              <a:rPr lang="el-GR" sz="3200" dirty="0"/>
            </a:br>
            <a:r>
              <a:rPr lang="el-GR" sz="3200" b="1" dirty="0"/>
              <a:t>εθνικό πιλοτικό πρόγραμμα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στο Νοτιοανατολικό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Galway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349DE8-34F9-718C-29C3-C65EA2DE2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Με αυτό τον τρόπο, ολόκληρη η ιρλανδική </a:t>
            </a:r>
            <a:r>
              <a:rPr lang="el-GR" dirty="0"/>
              <a:t>διασπορά των 70</a:t>
            </a:r>
          </a:p>
          <a:p>
            <a:r>
              <a:rPr lang="el-GR" dirty="0"/>
              <a:t> εκατομμυρίων ανθρώπων μπορεί να </a:t>
            </a:r>
            <a:r>
              <a:rPr lang="el-GR" dirty="0" err="1"/>
              <a:t>επανενωθεί</a:t>
            </a:r>
            <a:r>
              <a:rPr lang="el-GR" dirty="0"/>
              <a:t> μέσα από το</a:t>
            </a:r>
          </a:p>
          <a:p>
            <a:r>
              <a:rPr lang="el-GR" dirty="0"/>
              <a:t> διαδίκτυο και να προσκληθεί να επισκεφθεί τη χώρα ή να εμπλακεί</a:t>
            </a:r>
          </a:p>
          <a:p>
            <a:r>
              <a:rPr lang="el-GR" dirty="0"/>
              <a:t> σε κοινωφελείς δράσεις και πρωτοβουλίες. </a:t>
            </a:r>
          </a:p>
          <a:p>
            <a:r>
              <a:rPr lang="el-GR" b="1" dirty="0"/>
              <a:t>Αυτό το εθνικό πιλοτικό πρόγραμμα </a:t>
            </a:r>
            <a:r>
              <a:rPr lang="el-GR" dirty="0"/>
              <a:t>αναπτύχθηκε στο</a:t>
            </a:r>
          </a:p>
          <a:p>
            <a:r>
              <a:rPr lang="el-GR" dirty="0"/>
              <a:t> Νοτιοανατολικό </a:t>
            </a:r>
            <a:r>
              <a:rPr lang="el-GR" dirty="0" err="1"/>
              <a:t>Galway</a:t>
            </a:r>
            <a:r>
              <a:rPr lang="el-GR" dirty="0"/>
              <a:t> εντός της Δυτικής Περιφέρειας. </a:t>
            </a:r>
          </a:p>
          <a:p>
            <a:r>
              <a:rPr lang="el-GR" b="1" dirty="0"/>
              <a:t>Τέθηκε, επίσης, σε σχεδιασμό </a:t>
            </a:r>
            <a:r>
              <a:rPr lang="el-GR" dirty="0"/>
              <a:t>αντίστοιχο πιλοτικό πρόγραμμα για το</a:t>
            </a:r>
          </a:p>
          <a:p>
            <a:r>
              <a:rPr lang="el-GR" dirty="0"/>
              <a:t> Νοτιοανατολικό Galway.115</a:t>
            </a:r>
          </a:p>
        </p:txBody>
      </p:sp>
    </p:spTree>
    <p:extLst>
      <p:ext uri="{BB962C8B-B14F-4D97-AF65-F5344CB8AC3E}">
        <p14:creationId xmlns:p14="http://schemas.microsoft.com/office/powerpoint/2010/main" val="240077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E1C1F7-B894-FF33-F27B-88E72BAE4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7700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  <a:b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Ultreia Project on Knock Shrine </a:t>
            </a:r>
            <a:b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4E8A97-598E-86D5-4942-DFCF3F06E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(Δυτική Περιφέρεια): Η </a:t>
            </a:r>
            <a:r>
              <a:rPr lang="el-GR" b="1" dirty="0" err="1"/>
              <a:t>Fáilte</a:t>
            </a:r>
            <a:r>
              <a:rPr lang="el-GR" b="1" dirty="0"/>
              <a:t> </a:t>
            </a:r>
            <a:r>
              <a:rPr lang="el-GR" b="1" dirty="0" err="1"/>
              <a:t>Ireland</a:t>
            </a:r>
            <a:r>
              <a:rPr lang="el-GR" b="1" dirty="0"/>
              <a:t> </a:t>
            </a:r>
            <a:r>
              <a:rPr lang="el-GR" dirty="0"/>
              <a:t>(ο εθνικός οργανισμός</a:t>
            </a:r>
          </a:p>
          <a:p>
            <a:r>
              <a:rPr lang="el-GR" dirty="0"/>
              <a:t> τουρισμού) έχει αναπτύξει προνομιακά προγράμματα για το</a:t>
            </a:r>
          </a:p>
          <a:p>
            <a:r>
              <a:rPr lang="el-GR" dirty="0"/>
              <a:t> θρησκευτικό τουριστικό προϊόν της δυτικής Περιφέρειας,</a:t>
            </a:r>
          </a:p>
          <a:p>
            <a:r>
              <a:rPr lang="el-GR" dirty="0"/>
              <a:t> σχεδιάζοντας στρατηγική για την αξιοποίηση του δυναμικού και της</a:t>
            </a:r>
          </a:p>
          <a:p>
            <a:r>
              <a:rPr lang="el-GR" dirty="0"/>
              <a:t> θρησκευτικής κληρονομιάς της συγκεκριμένης περιφέρειας.</a:t>
            </a:r>
          </a:p>
          <a:p>
            <a:r>
              <a:rPr lang="el-GR" dirty="0"/>
              <a:t> </a:t>
            </a:r>
            <a:r>
              <a:rPr lang="el-GR" b="1" dirty="0"/>
              <a:t>Οι εκτιμήσεις για τον τουρισμό προσκυνητών </a:t>
            </a:r>
            <a:r>
              <a:rPr lang="el-GR" dirty="0"/>
              <a:t>αναδεικνύουν μια</a:t>
            </a:r>
          </a:p>
          <a:p>
            <a:r>
              <a:rPr lang="el-GR" dirty="0"/>
              <a:t> ανερχόμενη αγορά, ιδίως μεταξύ ατόμων μεγαλύτερης ηλικίας, της</a:t>
            </a:r>
          </a:p>
          <a:p>
            <a:r>
              <a:rPr lang="el-GR" dirty="0"/>
              <a:t> λεγόμενης «γκρίζας αγοράς» όπως είναι γνωστή στην Ιρλανδία.</a:t>
            </a:r>
          </a:p>
        </p:txBody>
      </p:sp>
    </p:spTree>
    <p:extLst>
      <p:ext uri="{BB962C8B-B14F-4D97-AF65-F5344CB8AC3E}">
        <p14:creationId xmlns:p14="http://schemas.microsoft.com/office/powerpoint/2010/main" val="2464576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4508F0-831A-6B87-69B7-794D4EBCF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7148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12</a:t>
            </a:r>
            <a:br>
              <a:rPr lang="el-GR" sz="3200" dirty="0"/>
            </a:br>
            <a:r>
              <a:rPr lang="el-GR" sz="3200" dirty="0"/>
              <a:t>Ο ναός </a:t>
            </a:r>
            <a:r>
              <a:rPr lang="en-US" sz="3200" dirty="0"/>
              <a:t>Knock Shrine 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360C0E-2A8E-FE3F-4287-3C3CF51A4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96" y="1331089"/>
            <a:ext cx="11921924" cy="5393802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Ο ναός </a:t>
            </a:r>
            <a:r>
              <a:rPr lang="el-GR" b="1" dirty="0" err="1"/>
              <a:t>Knock</a:t>
            </a:r>
            <a:r>
              <a:rPr lang="el-GR" b="1" dirty="0"/>
              <a:t> </a:t>
            </a:r>
            <a:r>
              <a:rPr lang="el-GR" b="1" dirty="0" err="1"/>
              <a:t>Shrine</a:t>
            </a:r>
            <a:r>
              <a:rPr lang="el-GR" b="1" dirty="0"/>
              <a:t> είναι </a:t>
            </a:r>
            <a:r>
              <a:rPr lang="el-GR" dirty="0"/>
              <a:t>ένα εξαιρετικό σημαντικό θρησκευτικό μνημείο, το</a:t>
            </a:r>
          </a:p>
          <a:p>
            <a:r>
              <a:rPr lang="el-GR" dirty="0"/>
              <a:t> οποίο είναι εύκολα προσβάσιμο μέσω οδικών γραμμών, σιδηροδρόμων και</a:t>
            </a:r>
          </a:p>
          <a:p>
            <a:r>
              <a:rPr lang="el-GR" dirty="0"/>
              <a:t> αεροδρομίων. </a:t>
            </a:r>
          </a:p>
          <a:p>
            <a:r>
              <a:rPr lang="el-GR" b="1" dirty="0"/>
              <a:t>Το γεγονός αυτό, σε συνδυασμό </a:t>
            </a:r>
            <a:r>
              <a:rPr lang="el-GR" dirty="0"/>
              <a:t>με το αυξανόμενο ενδιαφέρον μεταξύ</a:t>
            </a:r>
          </a:p>
          <a:p>
            <a:r>
              <a:rPr lang="el-GR" dirty="0"/>
              <a:t> πολλών περιφερειακών τουριστικών επιχειρήσεων ως προς το συγκεκριμένο</a:t>
            </a:r>
          </a:p>
          <a:p>
            <a:r>
              <a:rPr lang="el-GR" dirty="0"/>
              <a:t> μνημείο, ώθησε την </a:t>
            </a:r>
            <a:r>
              <a:rPr lang="el-GR" dirty="0" err="1"/>
              <a:t>Failte</a:t>
            </a:r>
            <a:r>
              <a:rPr lang="el-GR" dirty="0"/>
              <a:t> </a:t>
            </a:r>
            <a:r>
              <a:rPr lang="el-GR" dirty="0" err="1"/>
              <a:t>Ireland</a:t>
            </a:r>
            <a:r>
              <a:rPr lang="el-GR" dirty="0"/>
              <a:t> να το καταστήσει τουριστικό αξιοθέατο</a:t>
            </a:r>
          </a:p>
          <a:p>
            <a:r>
              <a:rPr lang="el-GR" dirty="0"/>
              <a:t> υψηλής προτεραιότητας. </a:t>
            </a:r>
          </a:p>
          <a:p>
            <a:r>
              <a:rPr lang="el-GR" b="1" dirty="0"/>
              <a:t>Το 2009, πραγματοποιήθηκε </a:t>
            </a:r>
            <a:r>
              <a:rPr lang="el-GR" dirty="0"/>
              <a:t>ένα ετήσιο πρόγραμμα εκπαίδευσης σε</a:t>
            </a:r>
          </a:p>
          <a:p>
            <a:r>
              <a:rPr lang="el-GR" dirty="0"/>
              <a:t> περισσότερες από 60 επιχειρήσεις στην περιοχή και ανέπτυξαν μια διαδικασία</a:t>
            </a:r>
          </a:p>
          <a:p>
            <a:r>
              <a:rPr lang="el-GR" dirty="0"/>
              <a:t> δημιουργίας ενός νέου εμπορικού σήματος για αυτή την εξειδικευμένη</a:t>
            </a:r>
          </a:p>
          <a:p>
            <a:r>
              <a:rPr lang="el-GR" dirty="0"/>
              <a:t> αγορά.116</a:t>
            </a:r>
          </a:p>
        </p:txBody>
      </p:sp>
    </p:spTree>
    <p:extLst>
      <p:ext uri="{BB962C8B-B14F-4D97-AF65-F5344CB8AC3E}">
        <p14:creationId xmlns:p14="http://schemas.microsoft.com/office/powerpoint/2010/main" val="818545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1CEE61-2E08-7F9B-389C-E737F947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ΠΟΛΩΝΙΑ “Without Barries” Tourism Association: </a:t>
            </a:r>
            <a:b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72BADF-439C-C79A-4139-D5728D570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17" y="1157468"/>
            <a:ext cx="11644131" cy="5019495"/>
          </a:xfrm>
        </p:spPr>
        <p:txBody>
          <a:bodyPr/>
          <a:lstStyle/>
          <a:p>
            <a:r>
              <a:rPr lang="el-GR" b="1" dirty="0"/>
              <a:t>Ο γενικός στόχος της Ένωσης είναι </a:t>
            </a:r>
            <a:r>
              <a:rPr lang="el-GR" dirty="0"/>
              <a:t>να προωθήσει την ενεργό ζωή των ηλικιωμένων και των ατόμων με ειδικές ανάγκες, ιδίως μέσω του τουρισμού.</a:t>
            </a:r>
          </a:p>
          <a:p>
            <a:r>
              <a:rPr lang="el-GR" dirty="0"/>
              <a:t> </a:t>
            </a:r>
            <a:r>
              <a:rPr lang="el-GR" b="1" dirty="0"/>
              <a:t>Από την ίδρυσή της, η Ένωση παρακολουθεί </a:t>
            </a:r>
            <a:r>
              <a:rPr lang="el-GR" dirty="0"/>
              <a:t>συστηματικά την ομάδα-στόχο για να εντοπίσει τα προβλήματά της και να προσδιορίσει τις ανάγκες της. </a:t>
            </a:r>
          </a:p>
          <a:p>
            <a:r>
              <a:rPr lang="el-GR" b="1" dirty="0"/>
              <a:t>Η έρευνα έδειξε ότι μία από </a:t>
            </a:r>
            <a:r>
              <a:rPr lang="el-GR" dirty="0"/>
              <a:t>τις αποτελεσματικές μεθόδους για την</a:t>
            </a:r>
          </a:p>
          <a:p>
            <a:r>
              <a:rPr lang="el-GR" dirty="0"/>
              <a:t> πρόληψη των προβλημάτων που σχετίζονται με την κοινωνική και τη φυσική</a:t>
            </a:r>
          </a:p>
          <a:p>
            <a:r>
              <a:rPr lang="el-GR" dirty="0"/>
              <a:t> απομόνωση των ηλικιωμένων, είναι η προώθηση της ενεργητικής διαβίωσης</a:t>
            </a:r>
          </a:p>
          <a:p>
            <a:r>
              <a:rPr lang="el-GR" dirty="0"/>
              <a:t> μέσω δραστηριοτήτων που συνδέονται με τον τουρισμό. </a:t>
            </a:r>
          </a:p>
        </p:txBody>
      </p:sp>
    </p:spTree>
    <p:extLst>
      <p:ext uri="{BB962C8B-B14F-4D97-AF65-F5344CB8AC3E}">
        <p14:creationId xmlns:p14="http://schemas.microsoft.com/office/powerpoint/2010/main" val="503296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458803-BDD6-320B-27DE-C24B81326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2424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μια πιλοτική δράση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431E62-1C3E-AC3A-A09B-C84F0EF9D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2" y="1203767"/>
            <a:ext cx="11991372" cy="5451676"/>
          </a:xfrm>
        </p:spPr>
        <p:txBody>
          <a:bodyPr>
            <a:normAutofit/>
          </a:bodyPr>
          <a:lstStyle/>
          <a:p>
            <a:r>
              <a:rPr lang="el-GR" b="1" dirty="0"/>
              <a:t>Παρόλα αυτά, η σημερινή τουριστική </a:t>
            </a:r>
            <a:r>
              <a:rPr lang="el-GR" dirty="0"/>
              <a:t>προσφορά και το τουριστικό προϊόν όπως είναι δομημένο, συχνά αγνοούν τις ιδιαιτερότητες, τις ανάγκες αλλά και τους περιορισμούς των τουριστών τρίτης ηλικίας που αφορούν τη φυσική κινητικότητα.117 </a:t>
            </a:r>
          </a:p>
          <a:p>
            <a:r>
              <a:rPr lang="el-GR" dirty="0"/>
              <a:t>Σε συνέχεια των παραπάνω, διαμορφώθηκε μια πιλοτική δράση για την προώθηση της σωματικής, ψυχικής και κοινωνικής συμμετοχής των ηλικιωμένων μέσω του ενεργητικού και «ελεύθερου» τουρισμού. </a:t>
            </a:r>
            <a:r>
              <a:rPr lang="el-GR" dirty="0" err="1"/>
              <a:t>ντρώνεται</a:t>
            </a:r>
            <a:r>
              <a:rPr lang="el-GR" dirty="0"/>
              <a:t> στην οργάνωση περιηγήσεων είτε με μεταφορικά μέσα (π.χ. με λεωφορείο) είτε μέσα από θεματικές διαδρομές. Και στις δύο περιπτώσεις δίδεται η ίδια έμφαση στις γνωστικές πτυχές, καθώς και στις δραστηριότητες που ενισχύουν τη φυσική κατάσταση των συμμετεχόντων.</a:t>
            </a:r>
          </a:p>
        </p:txBody>
      </p:sp>
    </p:spTree>
    <p:extLst>
      <p:ext uri="{BB962C8B-B14F-4D97-AF65-F5344CB8AC3E}">
        <p14:creationId xmlns:p14="http://schemas.microsoft.com/office/powerpoint/2010/main" val="3995814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15CC5C-1C03-4294-AA32-72024E6E0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FC1A57-FF86-6773-8465-7E11A28F1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Σύνδεσμος διαχειρίζεται, επίσης, τη δικτυακή πύλη www.kaszubybezbarier.pl (</a:t>
            </a:r>
            <a:r>
              <a:rPr lang="el-GR" dirty="0" err="1"/>
              <a:t>Kashubia</a:t>
            </a:r>
            <a:r>
              <a:rPr lang="el-GR" dirty="0"/>
              <a:t> </a:t>
            </a:r>
            <a:r>
              <a:rPr lang="el-GR" dirty="0" err="1"/>
              <a:t>without</a:t>
            </a:r>
            <a:r>
              <a:rPr lang="el-GR" dirty="0"/>
              <a:t> </a:t>
            </a:r>
            <a:r>
              <a:rPr lang="el-GR" dirty="0" err="1"/>
              <a:t>barriers</a:t>
            </a:r>
            <a:r>
              <a:rPr lang="el-GR" dirty="0"/>
              <a:t>), η οποία προωθεί τα τουριστικά αξιοθέατα της περιοχής </a:t>
            </a:r>
            <a:r>
              <a:rPr lang="el-GR" dirty="0" err="1"/>
              <a:t>Kashubia</a:t>
            </a:r>
            <a:r>
              <a:rPr lang="el-GR" dirty="0"/>
              <a:t>, </a:t>
            </a:r>
            <a:r>
              <a:rPr lang="el-GR" dirty="0" err="1"/>
              <a:t>δινοντας</a:t>
            </a:r>
            <a:r>
              <a:rPr lang="el-GR" dirty="0"/>
              <a:t> ιδιαίτερη σημασία στην πτυχή της προσβασιμότητας. Σε συνεργασία με την πόλη </a:t>
            </a:r>
            <a:r>
              <a:rPr lang="el-GR" dirty="0" err="1"/>
              <a:t>Gdynia</a:t>
            </a:r>
            <a:r>
              <a:rPr lang="el-GR" dirty="0"/>
              <a:t>, η ένωση ανέπτυξε έναν ειδικό οδηγό για τους τουρίστες με τίτλο «</a:t>
            </a:r>
            <a:r>
              <a:rPr lang="el-GR" dirty="0" err="1"/>
              <a:t>Gdynia</a:t>
            </a:r>
            <a:r>
              <a:rPr lang="el-GR" dirty="0"/>
              <a:t> for </a:t>
            </a:r>
            <a:r>
              <a:rPr lang="el-GR" dirty="0" err="1"/>
              <a:t>everyone</a:t>
            </a:r>
            <a:r>
              <a:rPr lang="el-GR" dirty="0"/>
              <a:t>», ο οποίος περιέχει διάφορες ενδιαφέρουσες θεματικές διαδρομές, οι οποίες συνοδεύονται από πρόσθετες πρακτικές πληροφορίες για την προσβασιμότητα.</a:t>
            </a:r>
          </a:p>
        </p:txBody>
      </p:sp>
    </p:spTree>
    <p:extLst>
      <p:ext uri="{BB962C8B-B14F-4D97-AF65-F5344CB8AC3E}">
        <p14:creationId xmlns:p14="http://schemas.microsoft.com/office/powerpoint/2010/main" val="43172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38E9AA-D872-345A-6B8E-44F17B9F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7148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16</a:t>
            </a:r>
            <a:br>
              <a:rPr lang="el-GR" sz="3200" b="1" dirty="0"/>
            </a:br>
            <a:r>
              <a:rPr lang="en-US" sz="3200" b="1" dirty="0"/>
              <a:t>Warmia - </a:t>
            </a:r>
            <a:r>
              <a:rPr lang="en-US" sz="3200" b="1" dirty="0" err="1"/>
              <a:t>Mazury</a:t>
            </a:r>
            <a:r>
              <a:rPr lang="en-US" sz="3200" b="1" dirty="0"/>
              <a:t> Senior Games: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A4884EE-B350-E9D5-C048-EFA63E1EA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43" y="1192192"/>
            <a:ext cx="11632556" cy="5474826"/>
          </a:xfrm>
        </p:spPr>
        <p:txBody>
          <a:bodyPr/>
          <a:lstStyle/>
          <a:p>
            <a:r>
              <a:rPr lang="el-GR" b="1" dirty="0"/>
              <a:t>Το πρόγραμμα αφορά στη διοργάνωση </a:t>
            </a:r>
            <a:r>
              <a:rPr lang="el-GR" dirty="0"/>
              <a:t>αγώνων της </a:t>
            </a:r>
            <a:r>
              <a:rPr lang="el-GR" dirty="0" err="1"/>
              <a:t>Warmia-Mazury</a:t>
            </a:r>
            <a:r>
              <a:rPr lang="el-GR" dirty="0"/>
              <a:t> για</a:t>
            </a:r>
          </a:p>
          <a:p>
            <a:r>
              <a:rPr lang="el-GR" dirty="0"/>
              <a:t> άτομα μέσης και τρίτης ηλικίας. </a:t>
            </a:r>
          </a:p>
          <a:p>
            <a:r>
              <a:rPr lang="el-GR" b="1" dirty="0"/>
              <a:t>Στόχος του είναι να προωθήσει </a:t>
            </a:r>
            <a:r>
              <a:rPr lang="el-GR" dirty="0"/>
              <a:t>τον αθλητισμό και έναν ενεργητικό και</a:t>
            </a:r>
          </a:p>
          <a:p>
            <a:r>
              <a:rPr lang="el-GR" dirty="0"/>
              <a:t> υγιεινό τρόπο ζωής στα άτομα ηλικίας 45 ετών και άνω, με ιδιαίτερη</a:t>
            </a:r>
          </a:p>
          <a:p>
            <a:r>
              <a:rPr lang="el-GR" dirty="0"/>
              <a:t> έμφαση στις ομάδες των ηλικιωμένων, η προώθηση της συμμετοχής τους σε</a:t>
            </a:r>
          </a:p>
          <a:p>
            <a:r>
              <a:rPr lang="el-GR" dirty="0"/>
              <a:t> κοινωνικές δραστηριότητες, και η κοινωνική ένταξη με σεβασμό στην</a:t>
            </a:r>
          </a:p>
          <a:p>
            <a:r>
              <a:rPr lang="el-GR" dirty="0"/>
              <a:t> εθνικότητα, την κουλτούρα, τη θρησκεία, την ηλικία και τον τρόπο ζωής</a:t>
            </a:r>
          </a:p>
          <a:p>
            <a:r>
              <a:rPr lang="el-GR" dirty="0"/>
              <a:t> τους.</a:t>
            </a:r>
          </a:p>
        </p:txBody>
      </p:sp>
    </p:spTree>
    <p:extLst>
      <p:ext uri="{BB962C8B-B14F-4D97-AF65-F5344CB8AC3E}">
        <p14:creationId xmlns:p14="http://schemas.microsoft.com/office/powerpoint/2010/main" val="161966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F1AB34-4903-E774-BD2E-3A84AD7F1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2975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17</a:t>
            </a:r>
            <a:br>
              <a:rPr lang="el-GR" sz="3200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σημασία και ο ρόλος της άθλησης στη ζωή του ατόμου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180919-4278-BD04-2F78-CBA826A19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559"/>
            <a:ext cx="10515600" cy="4695404"/>
          </a:xfrm>
        </p:spPr>
        <p:txBody>
          <a:bodyPr/>
          <a:lstStyle/>
          <a:p>
            <a:r>
              <a:rPr lang="el-GR" b="1" dirty="0"/>
              <a:t>Οι αγώνες συνοδεύονται από </a:t>
            </a:r>
            <a:r>
              <a:rPr lang="el-GR" dirty="0"/>
              <a:t>μια σειρά πολιτιστικών και</a:t>
            </a:r>
          </a:p>
          <a:p>
            <a:r>
              <a:rPr lang="el-GR" dirty="0"/>
              <a:t> εκπαιδευτικών δραστηριοτήτων, που υπογραμμίζουν τη σημασία και</a:t>
            </a:r>
          </a:p>
          <a:p>
            <a:r>
              <a:rPr lang="el-GR" dirty="0"/>
              <a:t> τον ρόλο της άθλησης στη ζωή του ατόμου σε όλες τις ηλικίες.</a:t>
            </a:r>
          </a:p>
          <a:p>
            <a:r>
              <a:rPr lang="el-GR" dirty="0"/>
              <a:t> </a:t>
            </a:r>
            <a:r>
              <a:rPr lang="el-GR" b="1" dirty="0"/>
              <a:t>Άλλες δραστηριότητες περιλαμβάνουν </a:t>
            </a:r>
            <a:r>
              <a:rPr lang="el-GR" dirty="0"/>
              <a:t>τη διοργάνωση</a:t>
            </a:r>
          </a:p>
          <a:p>
            <a:r>
              <a:rPr lang="el-GR" dirty="0"/>
              <a:t> περιφερειακής ψυχαγωγικής εκδήλωσης για ηλικιωμένους</a:t>
            </a:r>
          </a:p>
          <a:p>
            <a:r>
              <a:rPr lang="el-GR" dirty="0"/>
              <a:t> («</a:t>
            </a:r>
            <a:r>
              <a:rPr lang="el-GR" dirty="0" err="1"/>
              <a:t>Seniorada</a:t>
            </a:r>
            <a:r>
              <a:rPr lang="el-GR" dirty="0"/>
              <a:t>») και άλλων συνοδευτικών εκδηλώσεων.</a:t>
            </a:r>
          </a:p>
        </p:txBody>
      </p:sp>
    </p:spTree>
    <p:extLst>
      <p:ext uri="{BB962C8B-B14F-4D97-AF65-F5344CB8AC3E}">
        <p14:creationId xmlns:p14="http://schemas.microsoft.com/office/powerpoint/2010/main" val="20122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7A7CD8-30FF-8F04-7676-3F1FF27B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0298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18</a:t>
            </a:r>
            <a:br>
              <a:rPr lang="el-GR" sz="3200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Warmia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Mazury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ως τουριστικού προορισμού για τους τουρίστες 3Η</a:t>
            </a: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9F9472-1AE1-017A-CB77-D9A8B6EE4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3990"/>
          </a:xfrm>
        </p:spPr>
        <p:txBody>
          <a:bodyPr/>
          <a:lstStyle/>
          <a:p>
            <a:r>
              <a:rPr lang="el-GR" b="1" dirty="0"/>
              <a:t>Το έργο συνέβαλε σημαντικά </a:t>
            </a:r>
            <a:r>
              <a:rPr lang="el-GR" dirty="0"/>
              <a:t>στην προώθηση της περιοχής Warmia</a:t>
            </a:r>
          </a:p>
          <a:p>
            <a:r>
              <a:rPr lang="el-GR" dirty="0"/>
              <a:t> </a:t>
            </a:r>
            <a:r>
              <a:rPr lang="el-GR" dirty="0" err="1"/>
              <a:t>Mazury</a:t>
            </a:r>
            <a:r>
              <a:rPr lang="el-GR" dirty="0"/>
              <a:t> ως τουριστικού προορισμού για τους τουρίστες 3Η και τις</a:t>
            </a:r>
          </a:p>
          <a:p>
            <a:r>
              <a:rPr lang="el-GR" dirty="0"/>
              <a:t> οικογένειές τους και βασίστηκε στην προηγούμενη εκστρατεία με</a:t>
            </a:r>
          </a:p>
          <a:p>
            <a:r>
              <a:rPr lang="el-GR" dirty="0"/>
              <a:t> τίτλο «</a:t>
            </a:r>
            <a:r>
              <a:rPr lang="el-GR" dirty="0" err="1"/>
              <a:t>Masuria</a:t>
            </a:r>
            <a:r>
              <a:rPr lang="el-GR" dirty="0"/>
              <a:t> the </a:t>
            </a:r>
            <a:r>
              <a:rPr lang="el-GR" dirty="0" err="1"/>
              <a:t>Wonder</a:t>
            </a:r>
            <a:r>
              <a:rPr lang="el-GR" dirty="0"/>
              <a:t> of </a:t>
            </a:r>
            <a:r>
              <a:rPr lang="el-GR" dirty="0" err="1"/>
              <a:t>Nature</a:t>
            </a:r>
            <a:r>
              <a:rPr lang="el-GR" dirty="0"/>
              <a:t>», η οποία υπογράμμισε τον</a:t>
            </a:r>
          </a:p>
          <a:p>
            <a:r>
              <a:rPr lang="el-GR" dirty="0"/>
              <a:t> φυσικό πλούτο της περιοχής. </a:t>
            </a:r>
          </a:p>
          <a:p>
            <a:r>
              <a:rPr lang="el-GR" b="1" dirty="0"/>
              <a:t>Η δεύτερη φάση του προγράμματος </a:t>
            </a:r>
            <a:r>
              <a:rPr lang="el-GR" dirty="0"/>
              <a:t>υλοποιήθηκε το 2014 σε</a:t>
            </a:r>
          </a:p>
          <a:p>
            <a:r>
              <a:rPr lang="el-GR" dirty="0"/>
              <a:t> διαφορετικές τοποθεσίες στην περιοχή Warmia-</a:t>
            </a:r>
            <a:r>
              <a:rPr lang="el-GR" dirty="0" err="1"/>
              <a:t>Mazury</a:t>
            </a:r>
            <a:r>
              <a:rPr lang="el-GR" dirty="0"/>
              <a:t>,</a:t>
            </a:r>
          </a:p>
          <a:p>
            <a:r>
              <a:rPr lang="el-GR" dirty="0"/>
              <a:t> συμπεριλαμβανομένων των </a:t>
            </a:r>
            <a:r>
              <a:rPr lang="el-GR" dirty="0" err="1"/>
              <a:t>Olsztyn</a:t>
            </a:r>
            <a:r>
              <a:rPr lang="el-GR" dirty="0"/>
              <a:t>, </a:t>
            </a:r>
            <a:r>
              <a:rPr lang="el-GR" dirty="0" err="1"/>
              <a:t>Orneta</a:t>
            </a:r>
            <a:r>
              <a:rPr lang="el-GR" dirty="0"/>
              <a:t>, </a:t>
            </a:r>
            <a:r>
              <a:rPr lang="el-GR" dirty="0" err="1"/>
              <a:t>Ostróda</a:t>
            </a:r>
            <a:r>
              <a:rPr lang="el-GR" dirty="0"/>
              <a:t>, </a:t>
            </a:r>
            <a:r>
              <a:rPr lang="el-GR" dirty="0" err="1"/>
              <a:t>Lidzbark</a:t>
            </a:r>
            <a:endParaRPr lang="el-GR" dirty="0"/>
          </a:p>
          <a:p>
            <a:r>
              <a:rPr lang="el-GR" dirty="0"/>
              <a:t> </a:t>
            </a:r>
            <a:r>
              <a:rPr lang="el-GR" dirty="0" err="1"/>
              <a:t>Warmiński</a:t>
            </a:r>
            <a:r>
              <a:rPr lang="el-GR" dirty="0"/>
              <a:t>, </a:t>
            </a:r>
            <a:r>
              <a:rPr lang="el-GR" dirty="0" err="1"/>
              <a:t>Iława</a:t>
            </a:r>
            <a:r>
              <a:rPr lang="el-GR" dirty="0"/>
              <a:t>, </a:t>
            </a:r>
            <a:r>
              <a:rPr lang="el-GR" dirty="0" err="1"/>
              <a:t>Pasłęk</a:t>
            </a:r>
            <a:r>
              <a:rPr lang="el-GR" dirty="0"/>
              <a:t> και Nidzica.118</a:t>
            </a:r>
          </a:p>
        </p:txBody>
      </p:sp>
    </p:spTree>
    <p:extLst>
      <p:ext uri="{BB962C8B-B14F-4D97-AF65-F5344CB8AC3E}">
        <p14:creationId xmlns:p14="http://schemas.microsoft.com/office/powerpoint/2010/main" val="2062215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50A256-34EC-F0C0-7FEB-16616DC20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9827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19</a:t>
            </a:r>
            <a:br>
              <a:rPr lang="el-GR" sz="3200" b="1" dirty="0"/>
            </a:br>
            <a:r>
              <a:rPr lang="el-GR" sz="3200" b="1" dirty="0"/>
              <a:t>ΟΥΓΓΑΡΙΑ</a:t>
            </a:r>
            <a:br>
              <a:rPr lang="el-GR" sz="3200" b="1" dirty="0"/>
            </a:br>
            <a:r>
              <a:rPr lang="el-GR" sz="3200" b="1" dirty="0"/>
              <a:t>Γαστρονομικό Ταξίδι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938DA4-4890-1EEA-2A32-B4F7BD1FF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(κομητεία </a:t>
            </a:r>
            <a:r>
              <a:rPr lang="el-GR" b="1" dirty="0" err="1"/>
              <a:t>Szabolcs-Szatmár-Bereg</a:t>
            </a:r>
            <a:r>
              <a:rPr lang="el-GR" b="1" dirty="0"/>
              <a:t>): </a:t>
            </a:r>
            <a:r>
              <a:rPr lang="el-GR" dirty="0"/>
              <a:t>Στόχος του προγράμματος</a:t>
            </a:r>
          </a:p>
          <a:p>
            <a:r>
              <a:rPr lang="el-GR" dirty="0"/>
              <a:t> αυτού είναι να </a:t>
            </a:r>
            <a:r>
              <a:rPr lang="el-GR" dirty="0" err="1"/>
              <a:t>παρουσίασει</a:t>
            </a:r>
            <a:r>
              <a:rPr lang="el-GR" dirty="0"/>
              <a:t> τον γαστρονομικό πολιτισμό της κομητείας </a:t>
            </a:r>
            <a:r>
              <a:rPr lang="el-GR" dirty="0" err="1"/>
              <a:t>Szabolcs-Szatmár-Bereg</a:t>
            </a:r>
            <a:r>
              <a:rPr lang="el-GR" dirty="0"/>
              <a:t>. </a:t>
            </a:r>
          </a:p>
          <a:p>
            <a:r>
              <a:rPr lang="el-GR" b="1" dirty="0"/>
              <a:t>Διακρίθηκαν πέντε διαφορετικές </a:t>
            </a:r>
            <a:r>
              <a:rPr lang="el-GR" dirty="0"/>
              <a:t>παραδοσιακές περιφέρειες για να</a:t>
            </a:r>
          </a:p>
          <a:p>
            <a:r>
              <a:rPr lang="el-GR" dirty="0"/>
              <a:t> μετέχουν: </a:t>
            </a:r>
            <a:r>
              <a:rPr lang="el-GR" dirty="0" err="1"/>
              <a:t>Nyírség</a:t>
            </a:r>
            <a:r>
              <a:rPr lang="el-GR" dirty="0"/>
              <a:t>, </a:t>
            </a:r>
            <a:r>
              <a:rPr lang="el-GR" dirty="0" err="1"/>
              <a:t>Bereg</a:t>
            </a:r>
            <a:r>
              <a:rPr lang="el-GR" dirty="0"/>
              <a:t>, </a:t>
            </a:r>
            <a:r>
              <a:rPr lang="el-GR" dirty="0" err="1"/>
              <a:t>Szatmár</a:t>
            </a:r>
            <a:r>
              <a:rPr lang="el-GR" dirty="0"/>
              <a:t>, </a:t>
            </a:r>
            <a:r>
              <a:rPr lang="el-GR" dirty="0" err="1"/>
              <a:t>Rétköz</a:t>
            </a:r>
            <a:r>
              <a:rPr lang="el-GR" dirty="0"/>
              <a:t> και </a:t>
            </a:r>
            <a:r>
              <a:rPr lang="el-GR" dirty="0" err="1"/>
              <a:t>Nyíri-mezőség</a:t>
            </a:r>
            <a:r>
              <a:rPr lang="el-GR" dirty="0"/>
              <a:t>, οι</a:t>
            </a:r>
          </a:p>
          <a:p>
            <a:r>
              <a:rPr lang="el-GR" dirty="0"/>
              <a:t> οποίες έχουν να επιδείξουν μακρά γαστρονομική κουλτούρα και</a:t>
            </a:r>
          </a:p>
          <a:p>
            <a:r>
              <a:rPr lang="el-GR" dirty="0"/>
              <a:t> παράδοση, όπως το γαστρονομικό ταξίδι στο </a:t>
            </a:r>
            <a:r>
              <a:rPr lang="el-GR" dirty="0" err="1"/>
              <a:t>SzabolcsSzatmár-Bereg</a:t>
            </a:r>
            <a:endParaRPr lang="el-GR" dirty="0"/>
          </a:p>
          <a:p>
            <a:r>
              <a:rPr lang="el-GR" dirty="0"/>
              <a:t> της Ουγγαρίας.119</a:t>
            </a:r>
          </a:p>
        </p:txBody>
      </p:sp>
    </p:spTree>
    <p:extLst>
      <p:ext uri="{BB962C8B-B14F-4D97-AF65-F5344CB8AC3E}">
        <p14:creationId xmlns:p14="http://schemas.microsoft.com/office/powerpoint/2010/main" val="214256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6F2C03-BD84-ADE2-D5B9-A6E3BEE71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74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n-US" sz="3200" b="1" dirty="0"/>
              <a:t>Tropical Tourism (</a:t>
            </a:r>
            <a:r>
              <a:rPr lang="el-GR" sz="3200" b="1" dirty="0"/>
              <a:t>Γρανάδα):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9CDB58-47DE-E3A8-58F3-AB11EEFAF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1" y="1064872"/>
            <a:ext cx="11817751" cy="5793127"/>
          </a:xfrm>
        </p:spPr>
        <p:txBody>
          <a:bodyPr>
            <a:normAutofit/>
          </a:bodyPr>
          <a:lstStyle/>
          <a:p>
            <a:r>
              <a:rPr lang="el-GR" b="1" dirty="0"/>
              <a:t>Το συμβούλιο της κομητείας της Γρανάδας </a:t>
            </a:r>
            <a:r>
              <a:rPr lang="el-GR" dirty="0"/>
              <a:t>σχεδίασε το πρόγραμμα «τροπικός τουρισμός» με στόχο την προώθηση των δράσεων και της συμμετοχής των ηλικιωμένων. </a:t>
            </a:r>
          </a:p>
          <a:p>
            <a:r>
              <a:rPr lang="el-GR" b="1" dirty="0"/>
              <a:t>Ξενοδοχεία έχουν επιλεγεί με παραθαλάσσια χωροθέτηση</a:t>
            </a:r>
            <a:r>
              <a:rPr lang="el-GR" dirty="0"/>
              <a:t>, κατάλληλα για άτομα με μειωμένη κινητικότητα, με ειδικές υποδομές κλπ. </a:t>
            </a:r>
          </a:p>
          <a:p>
            <a:r>
              <a:rPr lang="el-GR" b="1" dirty="0"/>
              <a:t>Οι δραστηριότητες για τους συμμετέχοντες </a:t>
            </a:r>
            <a:r>
              <a:rPr lang="el-GR" dirty="0"/>
              <a:t>περιλαμβάνουν εκδηλώσεις και ψυχαγωγία. </a:t>
            </a:r>
          </a:p>
          <a:p>
            <a:r>
              <a:rPr lang="el-GR" b="1" dirty="0"/>
              <a:t>Το συγκεκριμένο πρόγραμμα υλοποιήθηκε </a:t>
            </a:r>
            <a:r>
              <a:rPr lang="el-GR" dirty="0"/>
              <a:t>με εφαρμογή πολιτικών βιωσιμότητας για την τοπική κοινωνία. </a:t>
            </a:r>
          </a:p>
          <a:p>
            <a:r>
              <a:rPr lang="el-GR" b="1" dirty="0"/>
              <a:t>Το πρόγραμμα απευθύνεται σε όλους </a:t>
            </a:r>
            <a:r>
              <a:rPr lang="el-GR" dirty="0"/>
              <a:t>τους ηλικιωμένους άνω των 65 ετών και σε άτομα με μειωμένη κινητικότητα. </a:t>
            </a:r>
          </a:p>
          <a:p>
            <a:r>
              <a:rPr lang="el-GR" b="1" dirty="0"/>
              <a:t>Το μέγιστο μέγεθος ομάδας ήταν 60 μέλη</a:t>
            </a:r>
            <a:r>
              <a:rPr lang="el-GR" dirty="0"/>
              <a:t>. Οι πόλεις με λιγότερους από 20.000 κατοίκους τέθηκαν σε προτεραιότητα.</a:t>
            </a:r>
          </a:p>
        </p:txBody>
      </p:sp>
    </p:spTree>
    <p:extLst>
      <p:ext uri="{BB962C8B-B14F-4D97-AF65-F5344CB8AC3E}">
        <p14:creationId xmlns:p14="http://schemas.microsoft.com/office/powerpoint/2010/main" val="1158506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990151-2254-84A0-B80D-2ED07D2D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20</a:t>
            </a:r>
            <a:br>
              <a:rPr lang="el-GR" sz="3200" dirty="0"/>
            </a:br>
            <a:r>
              <a:rPr lang="el-GR" sz="3200" dirty="0"/>
              <a:t>Εθνικό Πάρκο </a:t>
            </a:r>
            <a:r>
              <a:rPr lang="en-US" sz="3200" dirty="0" err="1"/>
              <a:t>Hortobágy</a:t>
            </a:r>
            <a:br>
              <a:rPr lang="en-US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D9B104-4AD2-85F0-A722-92ADC83CE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0228"/>
            <a:ext cx="12192000" cy="5949387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(κομητεία </a:t>
            </a:r>
            <a:r>
              <a:rPr lang="el-GR" b="1" dirty="0" err="1"/>
              <a:t>Hajdú-Bihar</a:t>
            </a:r>
            <a:r>
              <a:rPr lang="el-GR" b="1" dirty="0"/>
              <a:t>): Ο Εθνικός Δρυμός </a:t>
            </a:r>
            <a:r>
              <a:rPr lang="el-GR" b="1" dirty="0" err="1"/>
              <a:t>Hortobágy</a:t>
            </a:r>
            <a:r>
              <a:rPr lang="el-GR" b="1" dirty="0"/>
              <a:t> </a:t>
            </a:r>
            <a:r>
              <a:rPr lang="el-GR" dirty="0"/>
              <a:t>είναι ο πρώτος και ο μεγαλύτερος προστατευόμενος φυσικός χώρος της Ουγγαρίας, ο οποίος εκτείνεται σε περίπου 82 χιλιάδες εκτάρια. </a:t>
            </a:r>
          </a:p>
          <a:p>
            <a:r>
              <a:rPr lang="el-GR" b="1" dirty="0"/>
              <a:t>Το πάρκο χαρακτηρίστηκε από την UNESCO </a:t>
            </a:r>
            <a:r>
              <a:rPr lang="el-GR" dirty="0"/>
              <a:t>το 1999 ως μέρος της Παγκόσμιας Κληρονομιάς («</a:t>
            </a:r>
            <a:r>
              <a:rPr lang="el-GR" dirty="0" err="1"/>
              <a:t>Part</a:t>
            </a:r>
            <a:r>
              <a:rPr lang="el-GR" dirty="0"/>
              <a:t> of the World </a:t>
            </a:r>
            <a:r>
              <a:rPr lang="el-GR" dirty="0" err="1"/>
              <a:t>Heritage</a:t>
            </a:r>
            <a:r>
              <a:rPr lang="el-GR" dirty="0"/>
              <a:t>»). </a:t>
            </a:r>
          </a:p>
          <a:p>
            <a:r>
              <a:rPr lang="el-GR" b="1" dirty="0"/>
              <a:t>Το 2008 του απονεμήθηκε </a:t>
            </a:r>
            <a:r>
              <a:rPr lang="el-GR" dirty="0"/>
              <a:t>από την Ευρωπαϊκή Επιτροπή ο τίτλος «ο καλύτερος προορισμός της Ουγγαρίας για τη διατήρηση των παραδόσεων», στα βραβεία «EDEN - Ευρωπαϊκοί Προορισμοί Αριστείας». </a:t>
            </a:r>
          </a:p>
          <a:p>
            <a:r>
              <a:rPr lang="el-GR" b="1" dirty="0"/>
              <a:t>H </a:t>
            </a:r>
            <a:r>
              <a:rPr lang="el-GR" b="1" dirty="0" err="1"/>
              <a:t>Hortobágy</a:t>
            </a:r>
            <a:r>
              <a:rPr lang="el-GR" b="1" dirty="0"/>
              <a:t> προβάλλει την αρμονική ζωή </a:t>
            </a:r>
            <a:r>
              <a:rPr lang="el-GR" dirty="0"/>
              <a:t>του ανθρώπου με το τοπίο και τη φύση. </a:t>
            </a:r>
          </a:p>
          <a:p>
            <a:r>
              <a:rPr lang="el-GR" b="1" dirty="0"/>
              <a:t>Μία από τις προϋποθέσεις </a:t>
            </a:r>
            <a:r>
              <a:rPr lang="el-GR" dirty="0"/>
              <a:t>της οικονομικής βιωσιμότητας των προγραμμάτων</a:t>
            </a:r>
          </a:p>
          <a:p>
            <a:r>
              <a:rPr lang="el-GR" dirty="0"/>
              <a:t> είναι η επέκταση της τουριστικής περιόδου και η μείωση της εποχικότητας, ως</a:t>
            </a:r>
          </a:p>
          <a:p>
            <a:r>
              <a:rPr lang="el-GR" dirty="0"/>
              <a:t> εκ τούτου οι υπεύθυνοι εργάζονται προς αυτή την κατεύθυνση αναμόρφωσης</a:t>
            </a:r>
          </a:p>
          <a:p>
            <a:r>
              <a:rPr lang="el-GR" dirty="0"/>
              <a:t> των προγραμμάτων στο εθνικό πάρκο Hortobágy.120</a:t>
            </a:r>
          </a:p>
        </p:txBody>
      </p:sp>
    </p:spTree>
    <p:extLst>
      <p:ext uri="{BB962C8B-B14F-4D97-AF65-F5344CB8AC3E}">
        <p14:creationId xmlns:p14="http://schemas.microsoft.com/office/powerpoint/2010/main" val="2040169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9730D7-E1BC-2ACF-F6EE-5D6D648AE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321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21</a:t>
            </a:r>
            <a:br>
              <a:rPr lang="el-GR" sz="3200" dirty="0"/>
            </a:br>
            <a:r>
              <a:rPr lang="el-GR" sz="3200" b="1" dirty="0"/>
              <a:t>βιβλιογραφία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ECB139-8998-61ED-A3FE-2A75E07A0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6446"/>
            <a:ext cx="10515600" cy="510051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112. www.turismotropical.com</a:t>
            </a:r>
          </a:p>
          <a:p>
            <a:r>
              <a:rPr lang="en-US" dirty="0"/>
              <a:t>113. https://www.portaldocidadao.pt/en/web/fundacao-inatel/fundacao-inatel</a:t>
            </a:r>
          </a:p>
          <a:p>
            <a:r>
              <a:rPr lang="en-US" dirty="0"/>
              <a:t>114. http://bealtaine.ie/index.php</a:t>
            </a:r>
          </a:p>
          <a:p>
            <a:r>
              <a:rPr lang="en-US" dirty="0"/>
              <a:t>115. https://www.irelandxo.com/</a:t>
            </a:r>
          </a:p>
          <a:p>
            <a:r>
              <a:rPr lang="en-US" dirty="0"/>
              <a:t>116. https://www.knockshrine.ie/</a:t>
            </a:r>
          </a:p>
          <a:p>
            <a:r>
              <a:rPr lang="en-US" dirty="0"/>
              <a:t>117. www.turystykabezbarier.info</a:t>
            </a:r>
          </a:p>
          <a:p>
            <a:r>
              <a:rPr lang="en-US" dirty="0"/>
              <a:t>118. http://madeinwm.pl/warmia-mazury-senior-games/</a:t>
            </a:r>
          </a:p>
          <a:p>
            <a:r>
              <a:rPr lang="en-US" dirty="0"/>
              <a:t>119. http://gasztroutazas.info/szabolcs-szatmar-bereg-gasztronomiaja/</a:t>
            </a:r>
          </a:p>
          <a:p>
            <a:r>
              <a:rPr lang="en-US" dirty="0"/>
              <a:t>120. </a:t>
            </a:r>
            <a:r>
              <a:rPr lang="en-US"/>
              <a:t>www.hnp.hu/en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909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D4B991-5105-AF40-ADE6-376EE20B0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/>
              <a:t>3</a:t>
            </a:r>
            <a:br>
              <a:rPr lang="en-US" sz="3200" dirty="0"/>
            </a:br>
            <a:r>
              <a:rPr lang="el-GR" sz="3200" b="1" dirty="0"/>
              <a:t>Η χρηματοδότηση 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593E29-330B-D392-F287-271B52E2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δημοτικές αρχές παρείχαν </a:t>
            </a:r>
            <a:r>
              <a:rPr lang="el-GR" dirty="0"/>
              <a:t>αρχικά χρηματοδότηση για να</a:t>
            </a:r>
            <a:endParaRPr lang="en-US" dirty="0"/>
          </a:p>
          <a:p>
            <a:r>
              <a:rPr lang="el-GR" dirty="0"/>
              <a:t> καλύψουν</a:t>
            </a:r>
            <a:r>
              <a:rPr lang="en-US" dirty="0"/>
              <a:t> </a:t>
            </a:r>
            <a:r>
              <a:rPr lang="el-GR" dirty="0"/>
              <a:t>ένα σημαντικό ποσοστό του συνολικού κόστους του</a:t>
            </a:r>
            <a:endParaRPr lang="en-US" dirty="0"/>
          </a:p>
          <a:p>
            <a:r>
              <a:rPr lang="el-GR" dirty="0"/>
              <a:t> προγράμματος. </a:t>
            </a:r>
            <a:endParaRPr lang="en-US" dirty="0"/>
          </a:p>
          <a:p>
            <a:r>
              <a:rPr lang="el-GR" b="1" dirty="0"/>
              <a:t>Η χρηματοδότηση είναι το κύριο </a:t>
            </a:r>
            <a:r>
              <a:rPr lang="el-GR" dirty="0"/>
              <a:t>πρόβλημα λόγω της τρέχουσας</a:t>
            </a:r>
            <a:endParaRPr lang="en-US" dirty="0"/>
          </a:p>
          <a:p>
            <a:r>
              <a:rPr lang="el-GR" dirty="0"/>
              <a:t> οικονομικής κατάστασης στη χώρα, και προκειμένου να διατηρηθεί</a:t>
            </a:r>
            <a:endParaRPr lang="en-US" dirty="0"/>
          </a:p>
          <a:p>
            <a:r>
              <a:rPr lang="el-GR" dirty="0"/>
              <a:t> η πρωτοβουλία αυτή, η κυβέρνηση θα πρέπει να προβεί σε</a:t>
            </a:r>
            <a:endParaRPr lang="en-US" dirty="0"/>
          </a:p>
          <a:p>
            <a:r>
              <a:rPr lang="el-GR" dirty="0"/>
              <a:t> συμφωνία με ιδιωτικούς πράκτορες και σε άντληση ιδιωτικών</a:t>
            </a:r>
            <a:endParaRPr lang="en-US" dirty="0"/>
          </a:p>
          <a:p>
            <a:r>
              <a:rPr lang="el-GR" dirty="0"/>
              <a:t> πόρων.112</a:t>
            </a:r>
          </a:p>
        </p:txBody>
      </p:sp>
    </p:spTree>
    <p:extLst>
      <p:ext uri="{BB962C8B-B14F-4D97-AF65-F5344CB8AC3E}">
        <p14:creationId xmlns:p14="http://schemas.microsoft.com/office/powerpoint/2010/main" val="354703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88D562-D169-68F4-E303-9CD143D87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3200" b="1" dirty="0"/>
              <a:t>ΠΟΡΤΟΓΑΛΙΑ</a:t>
            </a:r>
            <a:br>
              <a:rPr lang="el-GR" sz="3200" b="1" dirty="0"/>
            </a:br>
            <a:r>
              <a:rPr lang="en-US" sz="3200" b="1" dirty="0"/>
              <a:t>INATEL Foundation: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FCD453-D27D-1E30-01DF-360F4DD49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Το INATEL είναι ένα δημόσιο ίδρυμα </a:t>
            </a:r>
            <a:r>
              <a:rPr lang="el-GR" dirty="0"/>
              <a:t>της Πορτογαλίας με μακρά</a:t>
            </a:r>
            <a:endParaRPr lang="en-US" dirty="0"/>
          </a:p>
          <a:p>
            <a:r>
              <a:rPr lang="el-GR" dirty="0"/>
              <a:t> ιστορία, υπό την εποπτεία του Υπουργείου Αλληλεγγύης,</a:t>
            </a:r>
            <a:endParaRPr lang="en-US" dirty="0"/>
          </a:p>
          <a:p>
            <a:r>
              <a:rPr lang="el-GR" dirty="0"/>
              <a:t> Απασχόλησης και Κοινωνικής Ασφάλισης και το οποίο προωθεί τις</a:t>
            </a:r>
            <a:endParaRPr lang="en-US" dirty="0"/>
          </a:p>
          <a:p>
            <a:r>
              <a:rPr lang="el-GR" dirty="0"/>
              <a:t> τουριστικές δραστηριότητες. </a:t>
            </a:r>
            <a:endParaRPr lang="en-US" dirty="0"/>
          </a:p>
          <a:p>
            <a:r>
              <a:rPr lang="el-GR" b="1" dirty="0"/>
              <a:t>Έχει 185.000 μεμονωμένα μέλη </a:t>
            </a:r>
            <a:r>
              <a:rPr lang="el-GR" dirty="0"/>
              <a:t>και 2.000 συλλογικά μέλη σε</a:t>
            </a:r>
            <a:endParaRPr lang="en-US" dirty="0"/>
          </a:p>
          <a:p>
            <a:r>
              <a:rPr lang="el-GR" dirty="0"/>
              <a:t> συνδυασμό με ένα δίκτυο ξενοδοχείων, κατασκηνώσεων, αθλητικών</a:t>
            </a:r>
            <a:endParaRPr lang="en-US" dirty="0"/>
          </a:p>
          <a:p>
            <a:r>
              <a:rPr lang="el-GR" dirty="0"/>
              <a:t> πάρκων κλπ.</a:t>
            </a:r>
          </a:p>
        </p:txBody>
      </p:sp>
    </p:spTree>
    <p:extLst>
      <p:ext uri="{BB962C8B-B14F-4D97-AF65-F5344CB8AC3E}">
        <p14:creationId xmlns:p14="http://schemas.microsoft.com/office/powerpoint/2010/main" val="125196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E3B547-958F-B192-6447-8A520EF6F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769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/>
              <a:t>5</a:t>
            </a:r>
            <a:br>
              <a:rPr lang="el-GR" sz="3200" dirty="0"/>
            </a:br>
            <a:r>
              <a:rPr lang="el-GR" sz="3200" dirty="0"/>
              <a:t>2 εκατομμύρια Πορτογάλοι είναι ηλικιωμένοι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CFFFED-DDD6-D0F9-3168-EEB73A2FB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933990"/>
          </a:xfrm>
        </p:spPr>
        <p:txBody>
          <a:bodyPr>
            <a:normAutofit/>
          </a:bodyPr>
          <a:lstStyle/>
          <a:p>
            <a:r>
              <a:rPr lang="el-GR" b="1" dirty="0"/>
              <a:t>Ο πορτογαλικός πληθυσμός ακολουθώντας </a:t>
            </a:r>
            <a:r>
              <a:rPr lang="el-GR" dirty="0"/>
              <a:t>τις γενικότερες δημογραφικές τάσεις, γηράσκει. </a:t>
            </a:r>
          </a:p>
          <a:p>
            <a:r>
              <a:rPr lang="el-GR" b="1" dirty="0"/>
              <a:t>Η Πορτογαλία έχει 10 εκατομμύρια </a:t>
            </a:r>
            <a:r>
              <a:rPr lang="el-GR" dirty="0"/>
              <a:t>κατοίκους εκ των οποίων 2</a:t>
            </a:r>
          </a:p>
          <a:p>
            <a:r>
              <a:rPr lang="el-GR" dirty="0"/>
              <a:t> εκατομμύρια είναι ηλικιωμένοι.</a:t>
            </a:r>
          </a:p>
          <a:p>
            <a:r>
              <a:rPr lang="el-GR" dirty="0"/>
              <a:t> </a:t>
            </a:r>
            <a:r>
              <a:rPr lang="el-GR" b="1" dirty="0"/>
              <a:t>Το Ινστιτούτο INATEL έχει </a:t>
            </a:r>
            <a:r>
              <a:rPr lang="el-GR" dirty="0"/>
              <a:t>εμπειρία στον τουρισμό τρίτης ηλικίας από το 1995. </a:t>
            </a:r>
          </a:p>
          <a:p>
            <a:r>
              <a:rPr lang="el-GR" b="1" dirty="0"/>
              <a:t>Μέσα από τα προγράμματά του επιδιώκει </a:t>
            </a:r>
            <a:r>
              <a:rPr lang="el-GR" dirty="0"/>
              <a:t>να βελτιώσει την ποιότητα ζωής και να αυξήσει τη δραστηριοποίηση και κοινωνική ένταξη των ηλικιωμένων. </a:t>
            </a:r>
          </a:p>
          <a:p>
            <a:r>
              <a:rPr lang="el-GR" b="1" dirty="0"/>
              <a:t>Ταυτόχρονα, επιδιώκεται </a:t>
            </a:r>
            <a:r>
              <a:rPr lang="el-GR" dirty="0"/>
              <a:t>η αξιοποίηση της ξενοδοχειακής διαθεσιμότητας στη</a:t>
            </a:r>
          </a:p>
          <a:p>
            <a:r>
              <a:rPr lang="el-GR" dirty="0"/>
              <a:t> χαμηλή περίοδο και η δημιουργία περισσότερων θέσεων εργασίας στις</a:t>
            </a:r>
          </a:p>
          <a:p>
            <a:r>
              <a:rPr lang="el-GR" dirty="0"/>
              <a:t> τουριστικές περιοχές.</a:t>
            </a:r>
          </a:p>
        </p:txBody>
      </p:sp>
    </p:spTree>
    <p:extLst>
      <p:ext uri="{BB962C8B-B14F-4D97-AF65-F5344CB8AC3E}">
        <p14:creationId xmlns:p14="http://schemas.microsoft.com/office/powerpoint/2010/main" val="322163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1B84C2-FDB7-0190-6625-220A3BC24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6</a:t>
            </a:r>
            <a:br>
              <a:rPr lang="el-GR" sz="3200" dirty="0"/>
            </a:br>
            <a:r>
              <a:rPr lang="el-GR" sz="3200" dirty="0"/>
              <a:t>700.000 άτομα ηλικίας 65+,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8C2A997-3A6C-4886-3F50-8B6296630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Στο πρόγραμμα τρίτης ηλικίας </a:t>
            </a:r>
            <a:r>
              <a:rPr lang="el-GR" dirty="0"/>
              <a:t>του INATEL συμμετείχαν από την αρχή</a:t>
            </a:r>
          </a:p>
          <a:p>
            <a:r>
              <a:rPr lang="el-GR" dirty="0"/>
              <a:t> πάνω από 700.000 άτομα ηλικίας 65+, τα οποία ανήκουν στην</a:t>
            </a:r>
          </a:p>
          <a:p>
            <a:r>
              <a:rPr lang="el-GR" dirty="0"/>
              <a:t> ευρύτερη ομάδα των ηλικιωμένων ατόμων που αποζητούν</a:t>
            </a:r>
          </a:p>
          <a:p>
            <a:r>
              <a:rPr lang="el-GR" dirty="0"/>
              <a:t> κοινωνικοποίηση και ένταξη σε ομάδες. </a:t>
            </a:r>
          </a:p>
          <a:p>
            <a:r>
              <a:rPr lang="el-GR" b="1" dirty="0"/>
              <a:t>Επιπρόσθετα, διατίθενται συγκεκριμένα </a:t>
            </a:r>
            <a:r>
              <a:rPr lang="el-GR" dirty="0"/>
              <a:t>προγράμματα «τουρισμού</a:t>
            </a:r>
          </a:p>
          <a:p>
            <a:r>
              <a:rPr lang="el-GR" dirty="0"/>
              <a:t> για όλους», τα οποία προορίζονται για άτομα με χαμηλότερο</a:t>
            </a:r>
          </a:p>
          <a:p>
            <a:r>
              <a:rPr lang="el-GR" dirty="0"/>
              <a:t> εισόδημα.113</a:t>
            </a:r>
          </a:p>
        </p:txBody>
      </p:sp>
    </p:spTree>
    <p:extLst>
      <p:ext uri="{BB962C8B-B14F-4D97-AF65-F5344CB8AC3E}">
        <p14:creationId xmlns:p14="http://schemas.microsoft.com/office/powerpoint/2010/main" val="1228564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895151-F528-46FB-6CCC-267A65BC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723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ΙΡΛΑΝΔΙΑ Φεστιβάλ </a:t>
            </a:r>
            <a:r>
              <a:rPr lang="en-US" sz="3200" b="1" dirty="0" err="1"/>
              <a:t>Bealtaine</a:t>
            </a:r>
            <a:r>
              <a:rPr lang="en-US" sz="3200" b="1" dirty="0"/>
              <a:t>:</a:t>
            </a:r>
            <a:br>
              <a:rPr lang="en-US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04D48F-16C8-FF2E-DE8B-10A84E895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2744"/>
            <a:ext cx="10515600" cy="5567423"/>
          </a:xfrm>
        </p:spPr>
        <p:txBody>
          <a:bodyPr/>
          <a:lstStyle/>
          <a:p>
            <a:r>
              <a:rPr lang="el-GR" b="1" dirty="0"/>
              <a:t>Το Φεστιβάλ </a:t>
            </a:r>
            <a:r>
              <a:rPr lang="el-GR" b="1" dirty="0" err="1"/>
              <a:t>Bealtaine</a:t>
            </a:r>
            <a:r>
              <a:rPr lang="el-GR" b="1" dirty="0"/>
              <a:t> είναι το Ιρλανδικό </a:t>
            </a:r>
            <a:r>
              <a:rPr lang="el-GR" dirty="0"/>
              <a:t>Εθνικό Φεστιβάλ Τεχνών</a:t>
            </a:r>
          </a:p>
          <a:p>
            <a:r>
              <a:rPr lang="el-GR" dirty="0"/>
              <a:t> που γιορτάζει τη δημιουργικότητα κατά τη διάρκεια της ωριμότητας.</a:t>
            </a:r>
          </a:p>
          <a:p>
            <a:r>
              <a:rPr lang="el-GR" dirty="0"/>
              <a:t> </a:t>
            </a:r>
            <a:r>
              <a:rPr lang="el-GR" b="1" dirty="0"/>
              <a:t>Διεξάγεται κάθε Μάιο σε όλη τη χώρα </a:t>
            </a:r>
            <a:r>
              <a:rPr lang="el-GR" dirty="0"/>
              <a:t>και περιλαμβάνει χιλιάδες</a:t>
            </a:r>
          </a:p>
          <a:p>
            <a:r>
              <a:rPr lang="el-GR" dirty="0"/>
              <a:t> συμμετέχοντες σε εκδηλώσεις που αφορούν κάθε μορφή τέχνης.</a:t>
            </a:r>
          </a:p>
          <a:p>
            <a:r>
              <a:rPr lang="el-GR" dirty="0"/>
              <a:t> </a:t>
            </a:r>
            <a:r>
              <a:rPr lang="el-GR" b="1" dirty="0"/>
              <a:t>Το </a:t>
            </a:r>
            <a:r>
              <a:rPr lang="el-GR" b="1" dirty="0" err="1"/>
              <a:t>Bealtaine</a:t>
            </a:r>
            <a:r>
              <a:rPr lang="el-GR" b="1" dirty="0"/>
              <a:t> γιορτάζει την ανανέωση</a:t>
            </a:r>
            <a:r>
              <a:rPr lang="el-GR" dirty="0"/>
              <a:t>, τη δημιουργικότητα και την</a:t>
            </a:r>
          </a:p>
          <a:p>
            <a:r>
              <a:rPr lang="el-GR" dirty="0"/>
              <a:t> ανάπτυξη δεξιοτήτων στην τρίτη ηλικία. </a:t>
            </a:r>
          </a:p>
          <a:p>
            <a:r>
              <a:rPr lang="el-GR" b="1" dirty="0"/>
              <a:t>Το </a:t>
            </a:r>
            <a:r>
              <a:rPr lang="el-GR" b="1" dirty="0" err="1"/>
              <a:t>Bealtaine</a:t>
            </a:r>
            <a:r>
              <a:rPr lang="el-GR" b="1" dirty="0"/>
              <a:t> συντονίζεται </a:t>
            </a:r>
            <a:r>
              <a:rPr lang="el-GR" dirty="0"/>
              <a:t>από το </a:t>
            </a:r>
            <a:r>
              <a:rPr lang="el-GR" dirty="0" err="1"/>
              <a:t>Age</a:t>
            </a:r>
            <a:r>
              <a:rPr lang="el-GR" dirty="0"/>
              <a:t> &amp; </a:t>
            </a:r>
            <a:r>
              <a:rPr lang="el-GR" dirty="0" err="1"/>
              <a:t>Opportunity</a:t>
            </a:r>
            <a:r>
              <a:rPr lang="el-GR" dirty="0"/>
              <a:t>, ο οποίος είναι</a:t>
            </a:r>
          </a:p>
          <a:p>
            <a:r>
              <a:rPr lang="el-GR" dirty="0"/>
              <a:t> κρατικός οργανισμός με αποστολή του την προώθηση και ενίσχυση</a:t>
            </a:r>
          </a:p>
          <a:p>
            <a:r>
              <a:rPr lang="el-GR" dirty="0"/>
              <a:t> της </a:t>
            </a:r>
            <a:r>
              <a:rPr lang="el-GR" dirty="0" err="1"/>
              <a:t>συμμετοχικότητας</a:t>
            </a:r>
            <a:r>
              <a:rPr lang="el-GR" dirty="0"/>
              <a:t> των ηλικιωμένων στην κοινωνία. </a:t>
            </a:r>
          </a:p>
        </p:txBody>
      </p:sp>
    </p:spTree>
    <p:extLst>
      <p:ext uri="{BB962C8B-B14F-4D97-AF65-F5344CB8AC3E}">
        <p14:creationId xmlns:p14="http://schemas.microsoft.com/office/powerpoint/2010/main" val="3869805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BBFD76-39AB-CC9A-556A-745CCEE6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619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/>
              <a:t>8</a:t>
            </a:r>
            <a:br>
              <a:rPr lang="el-GR" sz="3200" dirty="0"/>
            </a:br>
            <a:r>
              <a:rPr lang="el-GR" sz="3200" dirty="0"/>
              <a:t>Το Φεστιβάλ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2C2838-F73E-168D-A6B1-195DF73FE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663"/>
            <a:ext cx="10515600" cy="4834300"/>
          </a:xfrm>
        </p:spPr>
        <p:txBody>
          <a:bodyPr/>
          <a:lstStyle/>
          <a:p>
            <a:r>
              <a:rPr lang="el-GR" b="1" dirty="0"/>
              <a:t>Το Φεστιβάλ ξεκίνησε από </a:t>
            </a:r>
            <a:r>
              <a:rPr lang="el-GR" dirty="0"/>
              <a:t>τον οργανισμό αυτόν ο οποίος</a:t>
            </a:r>
          </a:p>
          <a:p>
            <a:r>
              <a:rPr lang="el-GR" dirty="0"/>
              <a:t> χρηματοδοτείται σε μεγάλο βαθμό από την Πολιτεία. </a:t>
            </a:r>
          </a:p>
          <a:p>
            <a:r>
              <a:rPr lang="el-GR" b="1" dirty="0"/>
              <a:t>Το φεστιβάλ έχει μια εξαιρετικά επιτυχημένη πορεία </a:t>
            </a:r>
            <a:r>
              <a:rPr lang="el-GR" dirty="0"/>
              <a:t>και έχει</a:t>
            </a:r>
          </a:p>
          <a:p>
            <a:r>
              <a:rPr lang="el-GR" dirty="0"/>
              <a:t> αναγνωριστεί παγκοσμίως ως το πρώτο φεστιβάλ αυτού του είδους.</a:t>
            </a:r>
          </a:p>
          <a:p>
            <a:r>
              <a:rPr lang="el-GR" dirty="0"/>
              <a:t> 114</a:t>
            </a:r>
          </a:p>
        </p:txBody>
      </p:sp>
    </p:spTree>
    <p:extLst>
      <p:ext uri="{BB962C8B-B14F-4D97-AF65-F5344CB8AC3E}">
        <p14:creationId xmlns:p14="http://schemas.microsoft.com/office/powerpoint/2010/main" val="370755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9EC9F3-A828-31FD-0D89-8FA980E9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2424"/>
          </a:xfrm>
        </p:spPr>
        <p:txBody>
          <a:bodyPr>
            <a:normAutofit fontScale="90000"/>
          </a:bodyPr>
          <a:lstStyle/>
          <a:p>
            <a:r>
              <a:rPr lang="el-GR" dirty="0"/>
              <a:t>9</a:t>
            </a:r>
            <a:br>
              <a:rPr lang="el-GR" dirty="0"/>
            </a:br>
            <a:r>
              <a:rPr lang="en-US" sz="3600" b="1" dirty="0"/>
              <a:t>Ireland Reaching Out</a:t>
            </a: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B44152-DB9E-D6E8-42CF-61E6CB844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7" y="1088020"/>
            <a:ext cx="11921924" cy="5578998"/>
          </a:xfrm>
        </p:spPr>
        <p:txBody>
          <a:bodyPr/>
          <a:lstStyle/>
          <a:p>
            <a:r>
              <a:rPr lang="el-GR" b="1" dirty="0"/>
              <a:t>Το έργο του προγράμματος αυτού </a:t>
            </a:r>
            <a:r>
              <a:rPr lang="el-GR" dirty="0"/>
              <a:t>βασίζεται σε μια απλή ιδέα: στον</a:t>
            </a:r>
          </a:p>
          <a:p>
            <a:r>
              <a:rPr lang="el-GR" dirty="0"/>
              <a:t> εντοπισμό και την προσέλκυση ανθρώπων ιρλανδικής καταγωγής, οι οποίοι</a:t>
            </a:r>
          </a:p>
          <a:p>
            <a:r>
              <a:rPr lang="el-GR" dirty="0"/>
              <a:t> καλούνται να διερευνήσουν τις ρίζες τους στη χώρα. </a:t>
            </a:r>
          </a:p>
          <a:p>
            <a:r>
              <a:rPr lang="el-GR" b="1" dirty="0"/>
              <a:t>Με τη βοήθεια ενός εθελοντικού </a:t>
            </a:r>
            <a:r>
              <a:rPr lang="el-GR" dirty="0"/>
              <a:t>δικτύου σε όλη την Ιρλανδία, εντοπίζονται</a:t>
            </a:r>
          </a:p>
          <a:p>
            <a:r>
              <a:rPr lang="el-GR" dirty="0"/>
              <a:t> εκείνοι που έφυγαν από την Ιρλανδία μεταναστεύοντας, καθώς και οι</a:t>
            </a:r>
          </a:p>
          <a:p>
            <a:r>
              <a:rPr lang="el-GR" dirty="0"/>
              <a:t> απόγονοί τους σε όλο τον κόσμο. </a:t>
            </a:r>
          </a:p>
          <a:p>
            <a:r>
              <a:rPr lang="el-GR" b="1" dirty="0"/>
              <a:t>Ο οργανισμός της Ιρλανδίας </a:t>
            </a:r>
            <a:r>
              <a:rPr lang="el-GR" dirty="0"/>
              <a:t>που έχει αναλάβει το πρόγραμμα καλεί όλους να</a:t>
            </a:r>
          </a:p>
          <a:p>
            <a:r>
              <a:rPr lang="el-GR" dirty="0"/>
              <a:t> γίνουν μέρος μιας διευρυμένης «εικονικής» κοινότητας, η οποία απευθύνεται</a:t>
            </a:r>
          </a:p>
          <a:p>
            <a:r>
              <a:rPr lang="el-GR" dirty="0"/>
              <a:t> σε ανθρώπους με κοινό τόπο καταγωγής, την Ιρλανδία.</a:t>
            </a:r>
          </a:p>
        </p:txBody>
      </p:sp>
    </p:spTree>
    <p:extLst>
      <p:ext uri="{BB962C8B-B14F-4D97-AF65-F5344CB8AC3E}">
        <p14:creationId xmlns:p14="http://schemas.microsoft.com/office/powerpoint/2010/main" val="207031636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1795</Words>
  <Application>Microsoft Office PowerPoint</Application>
  <PresentationFormat>Ευρεία οθόνη</PresentationFormat>
  <Paragraphs>163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Θέμα του Office</vt:lpstr>
      <vt:lpstr>Θεματικός τουρισμός – τουρισμός υγείας  Εθνικές πρωτοβουλίες – προγράμματα διάλεξη 05-05-25 </vt:lpstr>
      <vt:lpstr>2 Tropical Tourism (Γρανάδα): </vt:lpstr>
      <vt:lpstr>3 Η χρηματοδότηση  </vt:lpstr>
      <vt:lpstr>4 ΠΟΡΤΟΓΑΛΙΑ INATEL Foundation:</vt:lpstr>
      <vt:lpstr>5 2 εκατομμύρια Πορτογάλοι είναι ηλικιωμένοι </vt:lpstr>
      <vt:lpstr>6 700.000 άτομα ηλικίας 65+, </vt:lpstr>
      <vt:lpstr>7 ΙΡΛΑΝΔΙΑ Φεστιβάλ Bealtaine: </vt:lpstr>
      <vt:lpstr>8 Το Φεστιβάλ </vt:lpstr>
      <vt:lpstr>9 Ireland Reaching Out </vt:lpstr>
      <vt:lpstr>10 εθνικό πιλοτικό πρόγραμμα στο Νοτιοανατολικό Galway </vt:lpstr>
      <vt:lpstr>11 Ultreia Project on Knock Shrine  </vt:lpstr>
      <vt:lpstr>12 Ο ναός Knock Shrine </vt:lpstr>
      <vt:lpstr>13 ΠΟΛΩΝΙΑ “Without Barries” Tourism Association:  </vt:lpstr>
      <vt:lpstr>14 μια πιλοτική δράση </vt:lpstr>
      <vt:lpstr>Παρουσίαση του PowerPoint</vt:lpstr>
      <vt:lpstr>16 Warmia - Mazury Senior Games:  </vt:lpstr>
      <vt:lpstr>17 σημασία και ο ρόλος της άθλησης στη ζωή του ατόμου </vt:lpstr>
      <vt:lpstr>18 Warmia Mazury ως τουριστικού προορισμού για τους τουρίστες 3Η</vt:lpstr>
      <vt:lpstr>19 ΟΥΓΓΑΡΙΑ Γαστρονομικό Ταξίδι</vt:lpstr>
      <vt:lpstr>20 Εθνικό Πάρκο Hortobágy </vt:lpstr>
      <vt:lpstr>21 βιβλιογραφία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19</cp:revision>
  <dcterms:created xsi:type="dcterms:W3CDTF">2025-04-29T08:24:53Z</dcterms:created>
  <dcterms:modified xsi:type="dcterms:W3CDTF">2025-05-06T12:55:20Z</dcterms:modified>
</cp:coreProperties>
</file>