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ti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8"/>
  </p:notesMasterIdLst>
  <p:handoutMasterIdLst>
    <p:handoutMasterId r:id="rId119"/>
  </p:handoutMasterIdLst>
  <p:sldIdLst>
    <p:sldId id="805" r:id="rId2"/>
    <p:sldId id="816" r:id="rId3"/>
    <p:sldId id="853" r:id="rId4"/>
    <p:sldId id="524" r:id="rId5"/>
    <p:sldId id="817" r:id="rId6"/>
    <p:sldId id="525" r:id="rId7"/>
    <p:sldId id="526" r:id="rId8"/>
    <p:sldId id="818" r:id="rId9"/>
    <p:sldId id="819" r:id="rId10"/>
    <p:sldId id="820" r:id="rId11"/>
    <p:sldId id="821" r:id="rId12"/>
    <p:sldId id="844" r:id="rId13"/>
    <p:sldId id="822" r:id="rId14"/>
    <p:sldId id="823" r:id="rId15"/>
    <p:sldId id="824" r:id="rId16"/>
    <p:sldId id="602" r:id="rId17"/>
    <p:sldId id="825" r:id="rId18"/>
    <p:sldId id="845" r:id="rId19"/>
    <p:sldId id="826" r:id="rId20"/>
    <p:sldId id="827" r:id="rId21"/>
    <p:sldId id="828" r:id="rId22"/>
    <p:sldId id="830" r:id="rId23"/>
    <p:sldId id="831" r:id="rId24"/>
    <p:sldId id="832" r:id="rId25"/>
    <p:sldId id="833" r:id="rId26"/>
    <p:sldId id="834" r:id="rId27"/>
    <p:sldId id="835" r:id="rId28"/>
    <p:sldId id="836" r:id="rId29"/>
    <p:sldId id="837" r:id="rId30"/>
    <p:sldId id="838" r:id="rId31"/>
    <p:sldId id="839" r:id="rId32"/>
    <p:sldId id="840" r:id="rId33"/>
    <p:sldId id="841" r:id="rId34"/>
    <p:sldId id="842" r:id="rId35"/>
    <p:sldId id="843" r:id="rId36"/>
    <p:sldId id="550" r:id="rId37"/>
    <p:sldId id="551" r:id="rId38"/>
    <p:sldId id="552" r:id="rId39"/>
    <p:sldId id="553" r:id="rId40"/>
    <p:sldId id="554" r:id="rId41"/>
    <p:sldId id="555" r:id="rId42"/>
    <p:sldId id="556" r:id="rId43"/>
    <p:sldId id="557" r:id="rId44"/>
    <p:sldId id="558" r:id="rId45"/>
    <p:sldId id="559" r:id="rId46"/>
    <p:sldId id="560" r:id="rId47"/>
    <p:sldId id="561" r:id="rId48"/>
    <p:sldId id="562" r:id="rId49"/>
    <p:sldId id="563" r:id="rId50"/>
    <p:sldId id="564" r:id="rId51"/>
    <p:sldId id="565" r:id="rId52"/>
    <p:sldId id="566" r:id="rId53"/>
    <p:sldId id="567" r:id="rId54"/>
    <p:sldId id="568" r:id="rId55"/>
    <p:sldId id="854" r:id="rId56"/>
    <p:sldId id="1058" r:id="rId57"/>
    <p:sldId id="1059" r:id="rId58"/>
    <p:sldId id="1057" r:id="rId59"/>
    <p:sldId id="1056" r:id="rId60"/>
    <p:sldId id="1055" r:id="rId61"/>
    <p:sldId id="1054" r:id="rId62"/>
    <p:sldId id="1053" r:id="rId63"/>
    <p:sldId id="1052" r:id="rId64"/>
    <p:sldId id="1066" r:id="rId65"/>
    <p:sldId id="1061" r:id="rId66"/>
    <p:sldId id="1062" r:id="rId67"/>
    <p:sldId id="1063" r:id="rId68"/>
    <p:sldId id="1064" r:id="rId69"/>
    <p:sldId id="570" r:id="rId70"/>
    <p:sldId id="572" r:id="rId71"/>
    <p:sldId id="573" r:id="rId72"/>
    <p:sldId id="610" r:id="rId73"/>
    <p:sldId id="1065" r:id="rId74"/>
    <p:sldId id="1067" r:id="rId75"/>
    <p:sldId id="848" r:id="rId76"/>
    <p:sldId id="849" r:id="rId77"/>
    <p:sldId id="850" r:id="rId78"/>
    <p:sldId id="851" r:id="rId79"/>
    <p:sldId id="852" r:id="rId80"/>
    <p:sldId id="847" r:id="rId81"/>
    <p:sldId id="601" r:id="rId82"/>
    <p:sldId id="599" r:id="rId83"/>
    <p:sldId id="855" r:id="rId84"/>
    <p:sldId id="856" r:id="rId85"/>
    <p:sldId id="575" r:id="rId86"/>
    <p:sldId id="576" r:id="rId87"/>
    <p:sldId id="577" r:id="rId88"/>
    <p:sldId id="578" r:id="rId89"/>
    <p:sldId id="579" r:id="rId90"/>
    <p:sldId id="580" r:id="rId91"/>
    <p:sldId id="598" r:id="rId92"/>
    <p:sldId id="581" r:id="rId93"/>
    <p:sldId id="1068" r:id="rId94"/>
    <p:sldId id="582" r:id="rId95"/>
    <p:sldId id="513" r:id="rId96"/>
    <p:sldId id="583" r:id="rId97"/>
    <p:sldId id="584" r:id="rId98"/>
    <p:sldId id="585" r:id="rId99"/>
    <p:sldId id="586" r:id="rId100"/>
    <p:sldId id="587" r:id="rId101"/>
    <p:sldId id="588" r:id="rId102"/>
    <p:sldId id="597" r:id="rId103"/>
    <p:sldId id="591" r:id="rId104"/>
    <p:sldId id="596" r:id="rId105"/>
    <p:sldId id="589" r:id="rId106"/>
    <p:sldId id="590" r:id="rId107"/>
    <p:sldId id="528" r:id="rId108"/>
    <p:sldId id="592" r:id="rId109"/>
    <p:sldId id="593" r:id="rId110"/>
    <p:sldId id="594" r:id="rId111"/>
    <p:sldId id="595" r:id="rId112"/>
    <p:sldId id="535" r:id="rId113"/>
    <p:sldId id="603" r:id="rId114"/>
    <p:sldId id="604" r:id="rId115"/>
    <p:sldId id="605" r:id="rId116"/>
    <p:sldId id="606" r:id="rId117"/>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5" pos="3839">
          <p15:clr>
            <a:srgbClr val="A4A3A4"/>
          </p15:clr>
        </p15:guide>
        <p15:guide id="6" pos="100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6B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autoAdjust="0"/>
    <p:restoredTop sz="94660"/>
  </p:normalViewPr>
  <p:slideViewPr>
    <p:cSldViewPr showGuides="1">
      <p:cViewPr varScale="1">
        <p:scale>
          <a:sx n="40" d="100"/>
          <a:sy n="40" d="100"/>
        </p:scale>
        <p:origin x="36" y="780"/>
      </p:cViewPr>
      <p:guideLst>
        <p:guide orient="horz" pos="2160"/>
        <p:guide pos="3839"/>
        <p:guide pos="1007"/>
      </p:guideLst>
    </p:cSldViewPr>
  </p:slideViewPr>
  <p:notesTextViewPr>
    <p:cViewPr>
      <p:scale>
        <a:sx n="1" d="1"/>
        <a:sy n="1" d="1"/>
      </p:scale>
      <p:origin x="0" y="0"/>
    </p:cViewPr>
  </p:notesTextViewPr>
  <p:notesViewPr>
    <p:cSldViewPr showGuides="1">
      <p:cViewPr varScale="1">
        <p:scale>
          <a:sx n="63" d="100"/>
          <a:sy n="63" d="100"/>
        </p:scale>
        <p:origin x="28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handoutMaster" Target="handoutMasters/handoutMaster1.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DB7646E-8811-423A-9C42-2CBFADA00A96}" type="datetimeFigureOut">
              <a:rPr lang="en-US" smtClean="0"/>
              <a:t>10/22/2025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4360E59-1627-4404-ACC5-51C744AB0F27}" type="slidenum">
              <a:rPr lang="en-US" smtClean="0"/>
              <a:t>‹#›</a:t>
            </a:fld>
            <a:endParaRPr lang="en-US"/>
          </a:p>
        </p:txBody>
      </p:sp>
    </p:spTree>
    <p:extLst>
      <p:ext uri="{BB962C8B-B14F-4D97-AF65-F5344CB8AC3E}">
        <p14:creationId xmlns:p14="http://schemas.microsoft.com/office/powerpoint/2010/main" val="5162254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1"/>
                </a:solidFil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1"/>
                </a:solidFill>
              </a:defRPr>
            </a:lvl1pPr>
          </a:lstStyle>
          <a:p>
            <a:fld id="{D677E230-58DD-43ED-96A1-552DDAB53532}" type="datetimeFigureOut">
              <a:rPr lang="en-US" smtClean="0"/>
              <a:pPr/>
              <a:t>10/22/2025</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1"/>
                </a:solidFil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1"/>
                </a:solidFill>
              </a:defRPr>
            </a:lvl1pPr>
          </a:lstStyle>
          <a:p>
            <a:fld id="{841221E5-7225-48EB-A4EE-420E7BFCF705}" type="slidenum">
              <a:rPr lang="en-US" smtClean="0"/>
              <a:pPr/>
              <a:t>‹#›</a:t>
            </a:fld>
            <a:endParaRPr lang="en-US"/>
          </a:p>
        </p:txBody>
      </p:sp>
    </p:spTree>
    <p:extLst>
      <p:ext uri="{BB962C8B-B14F-4D97-AF65-F5344CB8AC3E}">
        <p14:creationId xmlns:p14="http://schemas.microsoft.com/office/powerpoint/2010/main" val="1556669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200" kern="1200">
        <a:solidFill>
          <a:schemeClr val="tx2"/>
        </a:solidFill>
        <a:latin typeface="+mn-lt"/>
        <a:ea typeface="+mn-ea"/>
        <a:cs typeface="+mn-cs"/>
      </a:defRPr>
    </a:lvl2pPr>
    <a:lvl3pPr marL="914400" algn="l" defTabSz="914400" rtl="0" eaLnBrk="1" latinLnBrk="0" hangingPunct="1">
      <a:defRPr sz="1200" kern="1200">
        <a:solidFill>
          <a:schemeClr val="tx2"/>
        </a:solidFill>
        <a:latin typeface="+mn-lt"/>
        <a:ea typeface="+mn-ea"/>
        <a:cs typeface="+mn-cs"/>
      </a:defRPr>
    </a:lvl3pPr>
    <a:lvl4pPr marL="1371600" algn="l" defTabSz="914400" rtl="0" eaLnBrk="1" latinLnBrk="0" hangingPunct="1">
      <a:defRPr sz="1200" kern="1200">
        <a:solidFill>
          <a:schemeClr val="tx2"/>
        </a:solidFill>
        <a:latin typeface="+mn-lt"/>
        <a:ea typeface="+mn-ea"/>
        <a:cs typeface="+mn-cs"/>
      </a:defRPr>
    </a:lvl4pPr>
    <a:lvl5pPr marL="1828800" algn="l" defTabSz="914400" rtl="0" eaLnBrk="1" latinLnBrk="0" hangingPunct="1">
      <a:defRPr sz="1200" kern="1200">
        <a:solidFill>
          <a:schemeClr val="tx2"/>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23:notes"/>
          <p:cNvSpPr>
            <a:spLocks noGrp="1" noRot="1" noChangeAspect="1"/>
          </p:cNvSpPr>
          <p:nvPr>
            <p:ph type="sldImg" idx="2"/>
          </p:nvPr>
        </p:nvSpPr>
        <p:spPr>
          <a:xfrm>
            <a:off x="458788" y="720725"/>
            <a:ext cx="6396037"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79" name="Google Shape;479;p23:notes"/>
          <p:cNvSpPr txBox="1">
            <a:spLocks noGrp="1"/>
          </p:cNvSpPr>
          <p:nvPr>
            <p:ph type="body" idx="1"/>
          </p:nvPr>
        </p:nvSpPr>
        <p:spPr>
          <a:xfrm>
            <a:off x="731520" y="4560480"/>
            <a:ext cx="5850720" cy="4319280"/>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sz="2000" b="0" strike="noStrike">
              <a:latin typeface="Arial"/>
              <a:ea typeface="Arial"/>
              <a:cs typeface="Arial"/>
              <a:sym typeface="Arial"/>
            </a:endParaRPr>
          </a:p>
        </p:txBody>
      </p:sp>
      <p:sp>
        <p:nvSpPr>
          <p:cNvPr id="480" name="Google Shape;480;p23:notes"/>
          <p:cNvSpPr/>
          <p:nvPr/>
        </p:nvSpPr>
        <p:spPr>
          <a:xfrm>
            <a:off x="4143600" y="9119520"/>
            <a:ext cx="3168360" cy="478800"/>
          </a:xfrm>
          <a:prstGeom prst="rect">
            <a:avLst/>
          </a:prstGeom>
          <a:noFill/>
          <a:ln>
            <a:noFill/>
          </a:ln>
        </p:spPr>
        <p:txBody>
          <a:bodyPr spcFirstLastPara="1" wrap="square" lIns="96475" tIns="48225" rIns="96475" bIns="48225" anchor="b" anchorCtr="0">
            <a:noAutofit/>
          </a:bodyPr>
          <a:lstStyle/>
          <a:p>
            <a:pPr marL="0" marR="0" lvl="0" indent="0" algn="r" rtl="0">
              <a:lnSpc>
                <a:spcPct val="100000"/>
              </a:lnSpc>
              <a:spcBef>
                <a:spcPts val="0"/>
              </a:spcBef>
              <a:spcAft>
                <a:spcPts val="0"/>
              </a:spcAft>
              <a:buNone/>
            </a:pPr>
            <a:fld id="{00000000-1234-1234-1234-123412341234}" type="slidenum">
              <a:rPr lang="en-US" sz="1300" b="0" i="0" u="none" strike="noStrike" cap="none">
                <a:solidFill>
                  <a:srgbClr val="000000"/>
                </a:solidFill>
                <a:latin typeface="Times New Roman"/>
                <a:ea typeface="Times New Roman"/>
                <a:cs typeface="Times New Roman"/>
                <a:sym typeface="Times New Roman"/>
              </a:rPr>
              <a:pPr marL="0" marR="0" lvl="0" indent="0" algn="r" rtl="0">
                <a:lnSpc>
                  <a:spcPct val="100000"/>
                </a:lnSpc>
                <a:spcBef>
                  <a:spcPts val="0"/>
                </a:spcBef>
                <a:spcAft>
                  <a:spcPts val="0"/>
                </a:spcAft>
                <a:buNone/>
              </a:pPr>
              <a:t>56</a:t>
            </a:fld>
            <a:endParaRPr sz="1300" b="0" i="0" u="none" strike="noStrike" cap="none">
              <a:latin typeface="Arial"/>
              <a:ea typeface="Arial"/>
              <a:cs typeface="Arial"/>
              <a:sym typeface="Arial"/>
            </a:endParaRPr>
          </a:p>
        </p:txBody>
      </p:sp>
    </p:spTree>
    <p:extLst>
      <p:ext uri="{BB962C8B-B14F-4D97-AF65-F5344CB8AC3E}">
        <p14:creationId xmlns:p14="http://schemas.microsoft.com/office/powerpoint/2010/main" val="398957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On the other hand, the decision tree of size 50 appears much more complex than the tree of size 5, with complicated decision boundaries. For example, some of its shaded rectangles (assigned the + class) attempt to cover narrow regions in the input space that contain only one or two + training instances. Note that the prevalence of + instances in such regions is highly specific to the training set, as these regions are mostly dominated by - instances in the overall data. Hence, in an attempt to perfectly fit the training data, the decision tree of size 50 starts fine tuning itself to specific patterns in the training data, leading to poor performance on an independently chosen test set.</a:t>
            </a:r>
            <a:endParaRPr lang="en-US"/>
          </a:p>
        </p:txBody>
      </p:sp>
      <p:sp>
        <p:nvSpPr>
          <p:cNvPr id="4" name="Slide Number Placeholder 3"/>
          <p:cNvSpPr>
            <a:spLocks noGrp="1"/>
          </p:cNvSpPr>
          <p:nvPr>
            <p:ph type="sldNum" sz="quarter" idx="10"/>
          </p:nvPr>
        </p:nvSpPr>
        <p:spPr/>
        <p:txBody>
          <a:bodyPr/>
          <a:lstStyle/>
          <a:p>
            <a:fld id="{3981DF8D-DE4E-4816-85D6-1A6A4B94E90B}" type="slidenum">
              <a:rPr lang="en-US" smtClean="0"/>
              <a:t>68</a:t>
            </a:fld>
            <a:endParaRPr lang="en-US"/>
          </a:p>
        </p:txBody>
      </p:sp>
    </p:spTree>
    <p:extLst>
      <p:ext uri="{BB962C8B-B14F-4D97-AF65-F5344CB8AC3E}">
        <p14:creationId xmlns:p14="http://schemas.microsoft.com/office/powerpoint/2010/main" val="1204930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Note that a training set consisting of a finite number of instances can only provide a limited representation of the overall data. Hence, it is possible that the patterns learned from a training set do not fully represent the true patterns in the overall data, leading to model overfitting. In general, as we increase the size of a training set (number of training instances), the patterns learned from the training set start resembling the true patterns in the overall data. Hence, the effect of overfitting can be reduced by increasing the training size. Figure at the right shows the training and test error rates as the size of the tree is varied from 1 to 150. There are two major differences in the trends shown in this figure and those shown in Figure at the left (using only 10% of the data for training). First, even though the training error rate decreases with increasing tree size in both figures, its rate of decrease is much smaller when we use twice the training size. Second, for a given tree size, the gap between the training and test error rates is much smaller when we use twice the training size. These differences suggest that the patterns learned using 20% of data for training are more generalizable than those learned using 10% of data for training.</a:t>
            </a:r>
            <a:endParaRPr lang="en-US"/>
          </a:p>
          <a:p>
            <a:endParaRPr lang="en-US"/>
          </a:p>
        </p:txBody>
      </p:sp>
      <p:sp>
        <p:nvSpPr>
          <p:cNvPr id="4" name="Slide Number Placeholder 3"/>
          <p:cNvSpPr>
            <a:spLocks noGrp="1"/>
          </p:cNvSpPr>
          <p:nvPr>
            <p:ph type="sldNum" sz="quarter" idx="10"/>
          </p:nvPr>
        </p:nvSpPr>
        <p:spPr/>
        <p:txBody>
          <a:bodyPr/>
          <a:lstStyle/>
          <a:p>
            <a:fld id="{3981DF8D-DE4E-4816-85D6-1A6A4B94E90B}" type="slidenum">
              <a:rPr lang="en-US" smtClean="0"/>
              <a:t>70</a:t>
            </a:fld>
            <a:endParaRPr lang="en-US"/>
          </a:p>
        </p:txBody>
      </p:sp>
    </p:spTree>
    <p:extLst>
      <p:ext uri="{BB962C8B-B14F-4D97-AF65-F5344CB8AC3E}">
        <p14:creationId xmlns:p14="http://schemas.microsoft.com/office/powerpoint/2010/main" val="960105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Generally, a more complex model has a better ability to represent complex patterns in the data. For example, decision trees with larger number of leaf nodes can represent more complex decision boundaries than decision trees with fewer leaf nodes. However, an overly complex model also has a tendency to learn specific patterns in the training set that do not generalize well over unseen instances. Models with high complexity should thus be judiciously used to avoid overfitting.</a:t>
            </a:r>
            <a:endParaRPr lang="en-US"/>
          </a:p>
        </p:txBody>
      </p:sp>
      <p:sp>
        <p:nvSpPr>
          <p:cNvPr id="4" name="Slide Number Placeholder 3"/>
          <p:cNvSpPr>
            <a:spLocks noGrp="1"/>
          </p:cNvSpPr>
          <p:nvPr>
            <p:ph type="sldNum" sz="quarter" idx="10"/>
          </p:nvPr>
        </p:nvSpPr>
        <p:spPr/>
        <p:txBody>
          <a:bodyPr/>
          <a:lstStyle/>
          <a:p>
            <a:fld id="{3981DF8D-DE4E-4816-85D6-1A6A4B94E90B}" type="slidenum">
              <a:rPr lang="en-US" smtClean="0"/>
              <a:t>71</a:t>
            </a:fld>
            <a:endParaRPr lang="en-US"/>
          </a:p>
        </p:txBody>
      </p:sp>
    </p:spTree>
    <p:extLst>
      <p:ext uri="{BB962C8B-B14F-4D97-AF65-F5344CB8AC3E}">
        <p14:creationId xmlns:p14="http://schemas.microsoft.com/office/powerpoint/2010/main" val="850746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a:extLst>
              <a:ext uri="{FF2B5EF4-FFF2-40B4-BE49-F238E27FC236}">
                <a16:creationId xmlns:a16="http://schemas.microsoft.com/office/drawing/2014/main" id="{609E64BA-5297-7E52-2D26-31B6A1366C14}"/>
              </a:ext>
            </a:extLst>
          </p:cNvPr>
          <p:cNvSpPr>
            <a:spLocks noGrp="1" noRot="1" noChangeAspect="1" noChangeArrowheads="1" noTextEdit="1"/>
          </p:cNvSpPr>
          <p:nvPr>
            <p:ph type="sldImg"/>
          </p:nvPr>
        </p:nvSpPr>
        <p:spPr>
          <a:xfrm>
            <a:off x="473075" y="728663"/>
            <a:ext cx="6372225" cy="3584575"/>
          </a:xfrm>
          <a:ln/>
        </p:spPr>
      </p:sp>
      <p:sp>
        <p:nvSpPr>
          <p:cNvPr id="160771" name="Rectangle 3">
            <a:extLst>
              <a:ext uri="{FF2B5EF4-FFF2-40B4-BE49-F238E27FC236}">
                <a16:creationId xmlns:a16="http://schemas.microsoft.com/office/drawing/2014/main" id="{BE096C42-A4DD-0B53-3711-454E1430276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altLang="x-none">
              <a:latin typeface="Arial" panose="020B0604020202020204" pitchFamily="34" charset="0"/>
            </a:endParaRPr>
          </a:p>
        </p:txBody>
      </p:sp>
    </p:spTree>
    <p:extLst>
      <p:ext uri="{BB962C8B-B14F-4D97-AF65-F5344CB8AC3E}">
        <p14:creationId xmlns:p14="http://schemas.microsoft.com/office/powerpoint/2010/main" val="1603529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23:notes"/>
          <p:cNvSpPr>
            <a:spLocks noGrp="1" noRot="1" noChangeAspect="1"/>
          </p:cNvSpPr>
          <p:nvPr>
            <p:ph type="sldImg" idx="2"/>
          </p:nvPr>
        </p:nvSpPr>
        <p:spPr>
          <a:xfrm>
            <a:off x="458788" y="720725"/>
            <a:ext cx="6396037"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79" name="Google Shape;479;p23:notes"/>
          <p:cNvSpPr txBox="1">
            <a:spLocks noGrp="1"/>
          </p:cNvSpPr>
          <p:nvPr>
            <p:ph type="body" idx="1"/>
          </p:nvPr>
        </p:nvSpPr>
        <p:spPr>
          <a:xfrm>
            <a:off x="731520" y="4560480"/>
            <a:ext cx="5850720" cy="4319280"/>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sz="2000" b="0" strike="noStrike">
              <a:latin typeface="Arial"/>
              <a:ea typeface="Arial"/>
              <a:cs typeface="Arial"/>
              <a:sym typeface="Arial"/>
            </a:endParaRPr>
          </a:p>
        </p:txBody>
      </p:sp>
      <p:sp>
        <p:nvSpPr>
          <p:cNvPr id="480" name="Google Shape;480;p23:notes"/>
          <p:cNvSpPr/>
          <p:nvPr/>
        </p:nvSpPr>
        <p:spPr>
          <a:xfrm>
            <a:off x="4143600" y="9119520"/>
            <a:ext cx="3168360" cy="478800"/>
          </a:xfrm>
          <a:prstGeom prst="rect">
            <a:avLst/>
          </a:prstGeom>
          <a:noFill/>
          <a:ln>
            <a:noFill/>
          </a:ln>
        </p:spPr>
        <p:txBody>
          <a:bodyPr spcFirstLastPara="1" wrap="square" lIns="96475" tIns="48225" rIns="96475" bIns="48225" anchor="b" anchorCtr="0">
            <a:noAutofit/>
          </a:bodyPr>
          <a:lstStyle/>
          <a:p>
            <a:pPr marL="0" marR="0" lvl="0" indent="0" algn="r" rtl="0">
              <a:lnSpc>
                <a:spcPct val="100000"/>
              </a:lnSpc>
              <a:spcBef>
                <a:spcPts val="0"/>
              </a:spcBef>
              <a:spcAft>
                <a:spcPts val="0"/>
              </a:spcAft>
              <a:buNone/>
            </a:pPr>
            <a:fld id="{00000000-1234-1234-1234-123412341234}" type="slidenum">
              <a:rPr lang="en-US" sz="1300" b="0" i="0" u="none" strike="noStrike" cap="none">
                <a:solidFill>
                  <a:srgbClr val="000000"/>
                </a:solidFill>
                <a:latin typeface="Times New Roman"/>
                <a:ea typeface="Times New Roman"/>
                <a:cs typeface="Times New Roman"/>
                <a:sym typeface="Times New Roman"/>
              </a:rPr>
              <a:pPr marL="0" marR="0" lvl="0" indent="0" algn="r" rtl="0">
                <a:lnSpc>
                  <a:spcPct val="100000"/>
                </a:lnSpc>
                <a:spcBef>
                  <a:spcPts val="0"/>
                </a:spcBef>
                <a:spcAft>
                  <a:spcPts val="0"/>
                </a:spcAft>
                <a:buNone/>
              </a:pPr>
              <a:t>57</a:t>
            </a:fld>
            <a:endParaRPr sz="1300" b="0" i="0" u="none" strike="noStrike" cap="none">
              <a:latin typeface="Arial"/>
              <a:ea typeface="Arial"/>
              <a:cs typeface="Arial"/>
              <a:sym typeface="Arial"/>
            </a:endParaRPr>
          </a:p>
        </p:txBody>
      </p:sp>
    </p:spTree>
    <p:extLst>
      <p:ext uri="{BB962C8B-B14F-4D97-AF65-F5344CB8AC3E}">
        <p14:creationId xmlns:p14="http://schemas.microsoft.com/office/powerpoint/2010/main" val="1140209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26:notes"/>
          <p:cNvSpPr/>
          <p:nvPr/>
        </p:nvSpPr>
        <p:spPr>
          <a:xfrm>
            <a:off x="4143600" y="9119520"/>
            <a:ext cx="3168360" cy="478800"/>
          </a:xfrm>
          <a:prstGeom prst="rect">
            <a:avLst/>
          </a:prstGeom>
          <a:noFill/>
          <a:ln>
            <a:noFill/>
          </a:ln>
        </p:spPr>
        <p:txBody>
          <a:bodyPr spcFirstLastPara="1" wrap="square" lIns="96475" tIns="48225" rIns="96475" bIns="48225" anchor="b" anchorCtr="0">
            <a:noAutofit/>
          </a:bodyPr>
          <a:lstStyle/>
          <a:p>
            <a:pPr marL="0" marR="0" lvl="0" indent="0" algn="r" rtl="0">
              <a:lnSpc>
                <a:spcPct val="100000"/>
              </a:lnSpc>
              <a:spcBef>
                <a:spcPts val="0"/>
              </a:spcBef>
              <a:spcAft>
                <a:spcPts val="0"/>
              </a:spcAft>
              <a:buNone/>
            </a:pPr>
            <a:fld id="{00000000-1234-1234-1234-123412341234}" type="slidenum">
              <a:rPr lang="en-US" sz="1300" b="0" i="0" u="none" strike="noStrike" cap="none">
                <a:solidFill>
                  <a:srgbClr val="000000"/>
                </a:solidFill>
                <a:latin typeface="Times New Roman"/>
                <a:ea typeface="Times New Roman"/>
                <a:cs typeface="Times New Roman"/>
                <a:sym typeface="Times New Roman"/>
              </a:rPr>
              <a:pPr marL="0" marR="0" lvl="0" indent="0" algn="r" rtl="0">
                <a:lnSpc>
                  <a:spcPct val="100000"/>
                </a:lnSpc>
                <a:spcBef>
                  <a:spcPts val="0"/>
                </a:spcBef>
                <a:spcAft>
                  <a:spcPts val="0"/>
                </a:spcAft>
                <a:buNone/>
              </a:pPr>
              <a:t>59</a:t>
            </a:fld>
            <a:endParaRPr sz="1300" b="0" i="0" u="none" strike="noStrike" cap="none">
              <a:latin typeface="Arial"/>
              <a:ea typeface="Arial"/>
              <a:cs typeface="Arial"/>
              <a:sym typeface="Arial"/>
            </a:endParaRPr>
          </a:p>
        </p:txBody>
      </p:sp>
      <p:sp>
        <p:nvSpPr>
          <p:cNvPr id="507" name="Google Shape;507;p26:notes"/>
          <p:cNvSpPr>
            <a:spLocks noGrp="1" noRot="1" noChangeAspect="1"/>
          </p:cNvSpPr>
          <p:nvPr>
            <p:ph type="sldImg" idx="2"/>
          </p:nvPr>
        </p:nvSpPr>
        <p:spPr>
          <a:xfrm>
            <a:off x="458788" y="720725"/>
            <a:ext cx="6396037"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08" name="Google Shape;508;p26:notes"/>
          <p:cNvSpPr txBox="1">
            <a:spLocks noGrp="1"/>
          </p:cNvSpPr>
          <p:nvPr>
            <p:ph type="body" idx="1"/>
          </p:nvPr>
        </p:nvSpPr>
        <p:spPr>
          <a:xfrm>
            <a:off x="731520" y="4560480"/>
            <a:ext cx="5850720" cy="4319280"/>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sz="2000" b="0" strike="noStrike">
              <a:latin typeface="Arial"/>
              <a:ea typeface="Arial"/>
              <a:cs typeface="Arial"/>
              <a:sym typeface="Arial"/>
            </a:endParaRPr>
          </a:p>
        </p:txBody>
      </p:sp>
    </p:spTree>
    <p:extLst>
      <p:ext uri="{BB962C8B-B14F-4D97-AF65-F5344CB8AC3E}">
        <p14:creationId xmlns:p14="http://schemas.microsoft.com/office/powerpoint/2010/main" val="2779939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27:notes"/>
          <p:cNvSpPr/>
          <p:nvPr/>
        </p:nvSpPr>
        <p:spPr>
          <a:xfrm>
            <a:off x="4143600" y="9119520"/>
            <a:ext cx="3168360" cy="478800"/>
          </a:xfrm>
          <a:prstGeom prst="rect">
            <a:avLst/>
          </a:prstGeom>
          <a:noFill/>
          <a:ln>
            <a:noFill/>
          </a:ln>
        </p:spPr>
        <p:txBody>
          <a:bodyPr spcFirstLastPara="1" wrap="square" lIns="96475" tIns="48225" rIns="96475" bIns="48225" anchor="b" anchorCtr="0">
            <a:noAutofit/>
          </a:bodyPr>
          <a:lstStyle/>
          <a:p>
            <a:pPr marL="0" marR="0" lvl="0" indent="0" algn="r" rtl="0">
              <a:lnSpc>
                <a:spcPct val="100000"/>
              </a:lnSpc>
              <a:spcBef>
                <a:spcPts val="0"/>
              </a:spcBef>
              <a:spcAft>
                <a:spcPts val="0"/>
              </a:spcAft>
              <a:buNone/>
            </a:pPr>
            <a:fld id="{00000000-1234-1234-1234-123412341234}" type="slidenum">
              <a:rPr lang="en-US" sz="1300" b="0" i="0" u="none" strike="noStrike" cap="none">
                <a:solidFill>
                  <a:srgbClr val="000000"/>
                </a:solidFill>
                <a:latin typeface="Times New Roman"/>
                <a:ea typeface="Times New Roman"/>
                <a:cs typeface="Times New Roman"/>
                <a:sym typeface="Times New Roman"/>
              </a:rPr>
              <a:pPr marL="0" marR="0" lvl="0" indent="0" algn="r" rtl="0">
                <a:lnSpc>
                  <a:spcPct val="100000"/>
                </a:lnSpc>
                <a:spcBef>
                  <a:spcPts val="0"/>
                </a:spcBef>
                <a:spcAft>
                  <a:spcPts val="0"/>
                </a:spcAft>
                <a:buNone/>
              </a:pPr>
              <a:t>60</a:t>
            </a:fld>
            <a:endParaRPr sz="1300" b="0" i="0" u="none" strike="noStrike" cap="none">
              <a:latin typeface="Arial"/>
              <a:ea typeface="Arial"/>
              <a:cs typeface="Arial"/>
              <a:sym typeface="Arial"/>
            </a:endParaRPr>
          </a:p>
        </p:txBody>
      </p:sp>
      <p:sp>
        <p:nvSpPr>
          <p:cNvPr id="517" name="Google Shape;517;p27:notes"/>
          <p:cNvSpPr>
            <a:spLocks noGrp="1" noRot="1" noChangeAspect="1"/>
          </p:cNvSpPr>
          <p:nvPr>
            <p:ph type="sldImg" idx="2"/>
          </p:nvPr>
        </p:nvSpPr>
        <p:spPr>
          <a:xfrm>
            <a:off x="458788" y="720725"/>
            <a:ext cx="6396037"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18" name="Google Shape;518;p27:notes"/>
          <p:cNvSpPr txBox="1">
            <a:spLocks noGrp="1"/>
          </p:cNvSpPr>
          <p:nvPr>
            <p:ph type="body" idx="1"/>
          </p:nvPr>
        </p:nvSpPr>
        <p:spPr>
          <a:xfrm>
            <a:off x="731520" y="4560480"/>
            <a:ext cx="5850720" cy="4319280"/>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sz="2000" b="0" strike="noStrike">
              <a:latin typeface="Arial"/>
              <a:ea typeface="Arial"/>
              <a:cs typeface="Arial"/>
              <a:sym typeface="Arial"/>
            </a:endParaRPr>
          </a:p>
        </p:txBody>
      </p:sp>
    </p:spTree>
    <p:extLst>
      <p:ext uri="{BB962C8B-B14F-4D97-AF65-F5344CB8AC3E}">
        <p14:creationId xmlns:p14="http://schemas.microsoft.com/office/powerpoint/2010/main" val="1755543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28:notes"/>
          <p:cNvSpPr/>
          <p:nvPr/>
        </p:nvSpPr>
        <p:spPr>
          <a:xfrm>
            <a:off x="4143600" y="9119520"/>
            <a:ext cx="3168360" cy="478800"/>
          </a:xfrm>
          <a:prstGeom prst="rect">
            <a:avLst/>
          </a:prstGeom>
          <a:noFill/>
          <a:ln>
            <a:noFill/>
          </a:ln>
        </p:spPr>
        <p:txBody>
          <a:bodyPr spcFirstLastPara="1" wrap="square" lIns="96475" tIns="48225" rIns="96475" bIns="48225" anchor="b" anchorCtr="0">
            <a:noAutofit/>
          </a:bodyPr>
          <a:lstStyle/>
          <a:p>
            <a:pPr marL="0" marR="0" lvl="0" indent="0" algn="r" rtl="0">
              <a:lnSpc>
                <a:spcPct val="100000"/>
              </a:lnSpc>
              <a:spcBef>
                <a:spcPts val="0"/>
              </a:spcBef>
              <a:spcAft>
                <a:spcPts val="0"/>
              </a:spcAft>
              <a:buNone/>
            </a:pPr>
            <a:fld id="{00000000-1234-1234-1234-123412341234}" type="slidenum">
              <a:rPr lang="en-US" sz="1300" b="0" i="0" u="none" strike="noStrike" cap="none">
                <a:solidFill>
                  <a:srgbClr val="000000"/>
                </a:solidFill>
                <a:latin typeface="Times New Roman"/>
                <a:ea typeface="Times New Roman"/>
                <a:cs typeface="Times New Roman"/>
                <a:sym typeface="Times New Roman"/>
              </a:rPr>
              <a:pPr marL="0" marR="0" lvl="0" indent="0" algn="r" rtl="0">
                <a:lnSpc>
                  <a:spcPct val="100000"/>
                </a:lnSpc>
                <a:spcBef>
                  <a:spcPts val="0"/>
                </a:spcBef>
                <a:spcAft>
                  <a:spcPts val="0"/>
                </a:spcAft>
                <a:buNone/>
              </a:pPr>
              <a:t>61</a:t>
            </a:fld>
            <a:endParaRPr sz="1300" b="0" i="0" u="none" strike="noStrike" cap="none">
              <a:latin typeface="Arial"/>
              <a:ea typeface="Arial"/>
              <a:cs typeface="Arial"/>
              <a:sym typeface="Arial"/>
            </a:endParaRPr>
          </a:p>
        </p:txBody>
      </p:sp>
      <p:sp>
        <p:nvSpPr>
          <p:cNvPr id="527" name="Google Shape;527;p28:notes"/>
          <p:cNvSpPr>
            <a:spLocks noGrp="1" noRot="1" noChangeAspect="1"/>
          </p:cNvSpPr>
          <p:nvPr>
            <p:ph type="sldImg" idx="2"/>
          </p:nvPr>
        </p:nvSpPr>
        <p:spPr>
          <a:xfrm>
            <a:off x="458788" y="720725"/>
            <a:ext cx="6396037"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28" name="Google Shape;528;p28:notes"/>
          <p:cNvSpPr txBox="1">
            <a:spLocks noGrp="1"/>
          </p:cNvSpPr>
          <p:nvPr>
            <p:ph type="body" idx="1"/>
          </p:nvPr>
        </p:nvSpPr>
        <p:spPr>
          <a:xfrm>
            <a:off x="731520" y="4560480"/>
            <a:ext cx="5850720" cy="4319280"/>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sz="2000" b="0" strike="noStrike">
              <a:latin typeface="Arial"/>
              <a:ea typeface="Arial"/>
              <a:cs typeface="Arial"/>
              <a:sym typeface="Arial"/>
            </a:endParaRPr>
          </a:p>
        </p:txBody>
      </p:sp>
    </p:spTree>
    <p:extLst>
      <p:ext uri="{BB962C8B-B14F-4D97-AF65-F5344CB8AC3E}">
        <p14:creationId xmlns:p14="http://schemas.microsoft.com/office/powerpoint/2010/main" val="2099223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29:notes"/>
          <p:cNvSpPr/>
          <p:nvPr/>
        </p:nvSpPr>
        <p:spPr>
          <a:xfrm>
            <a:off x="4143600" y="9119520"/>
            <a:ext cx="3168360" cy="478800"/>
          </a:xfrm>
          <a:prstGeom prst="rect">
            <a:avLst/>
          </a:prstGeom>
          <a:noFill/>
          <a:ln>
            <a:noFill/>
          </a:ln>
        </p:spPr>
        <p:txBody>
          <a:bodyPr spcFirstLastPara="1" wrap="square" lIns="96475" tIns="48225" rIns="96475" bIns="48225" anchor="b" anchorCtr="0">
            <a:noAutofit/>
          </a:bodyPr>
          <a:lstStyle/>
          <a:p>
            <a:pPr marL="0" marR="0" lvl="0" indent="0" algn="r" rtl="0">
              <a:lnSpc>
                <a:spcPct val="100000"/>
              </a:lnSpc>
              <a:spcBef>
                <a:spcPts val="0"/>
              </a:spcBef>
              <a:spcAft>
                <a:spcPts val="0"/>
              </a:spcAft>
              <a:buNone/>
            </a:pPr>
            <a:fld id="{00000000-1234-1234-1234-123412341234}" type="slidenum">
              <a:rPr lang="en-US" sz="1300" b="0" i="0" u="none" strike="noStrike" cap="none">
                <a:solidFill>
                  <a:srgbClr val="000000"/>
                </a:solidFill>
                <a:latin typeface="Times New Roman"/>
                <a:ea typeface="Times New Roman"/>
                <a:cs typeface="Times New Roman"/>
                <a:sym typeface="Times New Roman"/>
              </a:rPr>
              <a:pPr marL="0" marR="0" lvl="0" indent="0" algn="r" rtl="0">
                <a:lnSpc>
                  <a:spcPct val="100000"/>
                </a:lnSpc>
                <a:spcBef>
                  <a:spcPts val="0"/>
                </a:spcBef>
                <a:spcAft>
                  <a:spcPts val="0"/>
                </a:spcAft>
                <a:buNone/>
              </a:pPr>
              <a:t>62</a:t>
            </a:fld>
            <a:endParaRPr sz="1300" b="0" i="0" u="none" strike="noStrike" cap="none">
              <a:latin typeface="Arial"/>
              <a:ea typeface="Arial"/>
              <a:cs typeface="Arial"/>
              <a:sym typeface="Arial"/>
            </a:endParaRPr>
          </a:p>
        </p:txBody>
      </p:sp>
      <p:sp>
        <p:nvSpPr>
          <p:cNvPr id="542" name="Google Shape;542;p29:notes"/>
          <p:cNvSpPr>
            <a:spLocks noGrp="1" noRot="1" noChangeAspect="1"/>
          </p:cNvSpPr>
          <p:nvPr>
            <p:ph type="sldImg" idx="2"/>
          </p:nvPr>
        </p:nvSpPr>
        <p:spPr>
          <a:xfrm>
            <a:off x="458788" y="720725"/>
            <a:ext cx="6396037"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43" name="Google Shape;543;p29:notes"/>
          <p:cNvSpPr txBox="1">
            <a:spLocks noGrp="1"/>
          </p:cNvSpPr>
          <p:nvPr>
            <p:ph type="body" idx="1"/>
          </p:nvPr>
        </p:nvSpPr>
        <p:spPr>
          <a:xfrm>
            <a:off x="731520" y="4560480"/>
            <a:ext cx="5850720" cy="4319280"/>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sz="2000" b="0" strike="noStrike">
              <a:latin typeface="Arial"/>
              <a:ea typeface="Arial"/>
              <a:cs typeface="Arial"/>
              <a:sym typeface="Arial"/>
            </a:endParaRPr>
          </a:p>
        </p:txBody>
      </p:sp>
    </p:spTree>
    <p:extLst>
      <p:ext uri="{BB962C8B-B14F-4D97-AF65-F5344CB8AC3E}">
        <p14:creationId xmlns:p14="http://schemas.microsoft.com/office/powerpoint/2010/main" val="1461850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30:notes"/>
          <p:cNvSpPr/>
          <p:nvPr/>
        </p:nvSpPr>
        <p:spPr>
          <a:xfrm>
            <a:off x="4143600" y="9119520"/>
            <a:ext cx="3168360" cy="478800"/>
          </a:xfrm>
          <a:prstGeom prst="rect">
            <a:avLst/>
          </a:prstGeom>
          <a:noFill/>
          <a:ln>
            <a:noFill/>
          </a:ln>
        </p:spPr>
        <p:txBody>
          <a:bodyPr spcFirstLastPara="1" wrap="square" lIns="96475" tIns="48225" rIns="96475" bIns="48225" anchor="b" anchorCtr="0">
            <a:noAutofit/>
          </a:bodyPr>
          <a:lstStyle/>
          <a:p>
            <a:pPr marL="0" marR="0" lvl="0" indent="0" algn="r" rtl="0">
              <a:lnSpc>
                <a:spcPct val="100000"/>
              </a:lnSpc>
              <a:spcBef>
                <a:spcPts val="0"/>
              </a:spcBef>
              <a:spcAft>
                <a:spcPts val="0"/>
              </a:spcAft>
              <a:buNone/>
            </a:pPr>
            <a:fld id="{00000000-1234-1234-1234-123412341234}" type="slidenum">
              <a:rPr lang="en-US" sz="1300" b="0" i="0" u="none" strike="noStrike" cap="none">
                <a:solidFill>
                  <a:srgbClr val="000000"/>
                </a:solidFill>
                <a:latin typeface="Times New Roman"/>
                <a:ea typeface="Times New Roman"/>
                <a:cs typeface="Times New Roman"/>
                <a:sym typeface="Times New Roman"/>
              </a:rPr>
              <a:pPr marL="0" marR="0" lvl="0" indent="0" algn="r" rtl="0">
                <a:lnSpc>
                  <a:spcPct val="100000"/>
                </a:lnSpc>
                <a:spcBef>
                  <a:spcPts val="0"/>
                </a:spcBef>
                <a:spcAft>
                  <a:spcPts val="0"/>
                </a:spcAft>
                <a:buNone/>
              </a:pPr>
              <a:t>63</a:t>
            </a:fld>
            <a:endParaRPr sz="1300" b="0" i="0" u="none" strike="noStrike" cap="none">
              <a:latin typeface="Arial"/>
              <a:ea typeface="Arial"/>
              <a:cs typeface="Arial"/>
              <a:sym typeface="Arial"/>
            </a:endParaRPr>
          </a:p>
        </p:txBody>
      </p:sp>
      <p:sp>
        <p:nvSpPr>
          <p:cNvPr id="555" name="Google Shape;555;p30:notes"/>
          <p:cNvSpPr>
            <a:spLocks noGrp="1" noRot="1" noChangeAspect="1"/>
          </p:cNvSpPr>
          <p:nvPr>
            <p:ph type="sldImg" idx="2"/>
          </p:nvPr>
        </p:nvSpPr>
        <p:spPr>
          <a:xfrm>
            <a:off x="458788" y="720725"/>
            <a:ext cx="6396037" cy="35988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56" name="Google Shape;556;p30:notes"/>
          <p:cNvSpPr txBox="1">
            <a:spLocks noGrp="1"/>
          </p:cNvSpPr>
          <p:nvPr>
            <p:ph type="body" idx="1"/>
          </p:nvPr>
        </p:nvSpPr>
        <p:spPr>
          <a:xfrm>
            <a:off x="731520" y="4560480"/>
            <a:ext cx="5850720" cy="4319280"/>
          </a:xfrm>
          <a:prstGeom prst="rect">
            <a:avLst/>
          </a:prstGeom>
          <a:noFill/>
          <a:ln>
            <a:noFill/>
          </a:ln>
        </p:spPr>
        <p:txBody>
          <a:bodyPr spcFirstLastPara="1" wrap="square" lIns="96475" tIns="48225" rIns="96475" bIns="48225" anchor="t" anchorCtr="0">
            <a:noAutofit/>
          </a:bodyPr>
          <a:lstStyle/>
          <a:p>
            <a:pPr marL="0" lvl="0" indent="0" algn="l" rtl="0">
              <a:spcBef>
                <a:spcPts val="0"/>
              </a:spcBef>
              <a:spcAft>
                <a:spcPts val="0"/>
              </a:spcAft>
              <a:buNone/>
            </a:pPr>
            <a:endParaRPr sz="2000" b="0" strike="noStrike">
              <a:latin typeface="Arial"/>
              <a:ea typeface="Arial"/>
              <a:cs typeface="Arial"/>
              <a:sym typeface="Arial"/>
            </a:endParaRPr>
          </a:p>
        </p:txBody>
      </p:sp>
    </p:spTree>
    <p:extLst>
      <p:ext uri="{BB962C8B-B14F-4D97-AF65-F5344CB8AC3E}">
        <p14:creationId xmlns:p14="http://schemas.microsoft.com/office/powerpoint/2010/main" val="2910742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Consider the two-dimensional data set shown in Figure 3.22(a). The data set contains instances that belong to two separate classes, represented as + and o, respectively, where each class has 5400 instances. All instances belonging to the o class were generated from a uniform distribution. For the + class, 5000 instances were generated from a Gaussian distribution centered at (10,10) with unit variance, while the remaining 400 instances were sampled from the same uniform distribution as the o class. We can see from Figure 3.22(a) that the + class can be largely distinguished from the o class by drawing a circle of appropriate size centered at (10,10). To learn a classifier using this two dimensional data set, we randomly sampled 10% of the data for training and used the remaining 90% for testing. </a:t>
            </a:r>
            <a:endParaRPr lang="en-US"/>
          </a:p>
        </p:txBody>
      </p:sp>
    </p:spTree>
    <p:extLst>
      <p:ext uri="{BB962C8B-B14F-4D97-AF65-F5344CB8AC3E}">
        <p14:creationId xmlns:p14="http://schemas.microsoft.com/office/powerpoint/2010/main" val="1486817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a:solidFill>
                  <a:schemeClr val="tx1"/>
                </a:solidFill>
                <a:latin typeface="+mn-lt"/>
                <a:ea typeface="+mn-ea"/>
                <a:cs typeface="+mn-cs"/>
              </a:rPr>
              <a:t>Model overfitting is the </a:t>
            </a:r>
            <a:r>
              <a:rPr lang="en-US"/>
              <a:t>phenomenon</a:t>
            </a:r>
            <a:r>
              <a:rPr lang="en-US" sz="1200" b="0" i="0" u="none" strike="noStrike" kern="1200" baseline="0">
                <a:solidFill>
                  <a:schemeClr val="tx1"/>
                </a:solidFill>
                <a:latin typeface="+mn-lt"/>
                <a:ea typeface="+mn-ea"/>
                <a:cs typeface="+mn-cs"/>
              </a:rPr>
              <a:t> where, in the pursuit of minimizing the training error rate, an overly complex model is selected that captures specific patterns in the training data but fails to learn the </a:t>
            </a:r>
            <a:r>
              <a:rPr lang="en-US" sz="1200" b="0" i="1" u="none" strike="noStrike" kern="1200" baseline="0">
                <a:solidFill>
                  <a:schemeClr val="tx1"/>
                </a:solidFill>
                <a:latin typeface="+mn-lt"/>
                <a:ea typeface="+mn-ea"/>
                <a:cs typeface="+mn-cs"/>
              </a:rPr>
              <a:t>true </a:t>
            </a:r>
            <a:r>
              <a:rPr lang="en-US" sz="1200" b="0" i="0" u="none" strike="noStrike" kern="1200" baseline="0">
                <a:solidFill>
                  <a:schemeClr val="tx1"/>
                </a:solidFill>
                <a:latin typeface="+mn-lt"/>
                <a:ea typeface="+mn-ea"/>
                <a:cs typeface="+mn-cs"/>
              </a:rPr>
              <a:t>nature of relationships between attributes and class labels in the overall data. To illustrate this, Figure 3.24 shows decision trees and their corresponding decision boundaries (shaded rectangles represent regions assigned to the + class) for two trees of sizes 5 and 50</a:t>
            </a:r>
            <a:r>
              <a:rPr lang="el-GR" sz="1200" b="0" i="0" u="none" strike="noStrike" kern="1200" baseline="0">
                <a:solidFill>
                  <a:schemeClr val="tx1"/>
                </a:solidFill>
                <a:latin typeface="+mn-lt"/>
                <a:ea typeface="+mn-ea"/>
                <a:cs typeface="+mn-cs"/>
              </a:rPr>
              <a:t> </a:t>
            </a:r>
            <a:r>
              <a:rPr lang="en-US" sz="1200" b="0" i="0" u="none" strike="noStrike" kern="1200" baseline="0">
                <a:solidFill>
                  <a:schemeClr val="tx1"/>
                </a:solidFill>
                <a:latin typeface="+mn-lt"/>
                <a:ea typeface="+mn-ea"/>
                <a:cs typeface="+mn-cs"/>
              </a:rPr>
              <a:t>lead node correspondingly. We can see that the decision tree of size 5 appears quite simple and its decision boundaries provide a reasonable approximation to the ideal decision boundary, which in this case corresponds to a circle centered around the Gaussian distribution at (10,10). Although its training and test error rates are non-zero, they are very close to each other, which indicates that the patterns learned in the training set should generalize well over the test set.</a:t>
            </a:r>
            <a:endParaRPr lang="en-US"/>
          </a:p>
        </p:txBody>
      </p:sp>
      <p:sp>
        <p:nvSpPr>
          <p:cNvPr id="4" name="Slide Number Placeholder 3"/>
          <p:cNvSpPr>
            <a:spLocks noGrp="1"/>
          </p:cNvSpPr>
          <p:nvPr>
            <p:ph type="sldNum" sz="quarter" idx="10"/>
          </p:nvPr>
        </p:nvSpPr>
        <p:spPr/>
        <p:txBody>
          <a:bodyPr/>
          <a:lstStyle/>
          <a:p>
            <a:fld id="{3981DF8D-DE4E-4816-85D6-1A6A4B94E90B}" type="slidenum">
              <a:rPr lang="en-US" smtClean="0"/>
              <a:t>67</a:t>
            </a:fld>
            <a:endParaRPr lang="en-US"/>
          </a:p>
        </p:txBody>
      </p:sp>
    </p:spTree>
    <p:extLst>
      <p:ext uri="{BB962C8B-B14F-4D97-AF65-F5344CB8AC3E}">
        <p14:creationId xmlns:p14="http://schemas.microsoft.com/office/powerpoint/2010/main" val="512560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bwMode="ltGray">
          <a:xfrm>
            <a:off x="11579384" y="5638800"/>
            <a:ext cx="609441"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9" name="Rectangle 8"/>
          <p:cNvSpPr/>
          <p:nvPr/>
        </p:nvSpPr>
        <p:spPr bwMode="gray">
          <a:xfrm>
            <a:off x="11274663" y="5638800"/>
            <a:ext cx="304721" cy="1219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10" name="Rectangle 9"/>
          <p:cNvSpPr/>
          <p:nvPr/>
        </p:nvSpPr>
        <p:spPr bwMode="ltGray">
          <a:xfrm>
            <a:off x="121888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11" name="Rectangle 10"/>
          <p:cNvSpPr/>
          <p:nvPr/>
        </p:nvSpPr>
        <p:spPr bwMode="gray">
          <a:xfrm>
            <a:off x="0" y="0"/>
            <a:ext cx="1218883"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12" name="Rectangle 11"/>
          <p:cNvSpPr/>
          <p:nvPr/>
        </p:nvSpPr>
        <p:spPr bwMode="ltGray">
          <a:xfrm>
            <a:off x="0" y="5638800"/>
            <a:ext cx="12188825" cy="12192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cxnSp>
        <p:nvCxnSpPr>
          <p:cNvPr id="13" name="Straight Connector 12"/>
          <p:cNvCxnSpPr/>
          <p:nvPr/>
        </p:nvCxnSpPr>
        <p:spPr bwMode="white">
          <a:xfrm>
            <a:off x="11573293"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bwMode="black">
          <a:xfrm>
            <a:off x="0" y="5643132"/>
            <a:ext cx="1216152" cy="1214868"/>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cxnSp>
        <p:nvCxnSpPr>
          <p:cNvPr id="15" name="Straight Connector 14"/>
          <p:cNvCxnSpPr/>
          <p:nvPr/>
        </p:nvCxnSpPr>
        <p:spPr bwMode="white">
          <a:xfrm>
            <a:off x="1218884"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white">
          <a:xfrm>
            <a:off x="0" y="5631204"/>
            <a:ext cx="182832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Pi"/>
          <p:cNvSpPr>
            <a:spLocks/>
          </p:cNvSpPr>
          <p:nvPr/>
        </p:nvSpPr>
        <p:spPr bwMode="white">
          <a:xfrm>
            <a:off x="276462" y="6032500"/>
            <a:ext cx="593189" cy="519176"/>
          </a:xfrm>
          <a:custGeom>
            <a:avLst/>
            <a:gdLst>
              <a:gd name="T0" fmla="*/ 411 w 426"/>
              <a:gd name="T1" fmla="*/ 0 h 372"/>
              <a:gd name="T2" fmla="*/ 90 w 426"/>
              <a:gd name="T3" fmla="*/ 0 h 372"/>
              <a:gd name="T4" fmla="*/ 3 w 426"/>
              <a:gd name="T5" fmla="*/ 64 h 372"/>
              <a:gd name="T6" fmla="*/ 12 w 426"/>
              <a:gd name="T7" fmla="*/ 83 h 372"/>
              <a:gd name="T8" fmla="*/ 17 w 426"/>
              <a:gd name="T9" fmla="*/ 83 h 372"/>
              <a:gd name="T10" fmla="*/ 31 w 426"/>
              <a:gd name="T11" fmla="*/ 73 h 372"/>
              <a:gd name="T12" fmla="*/ 90 w 426"/>
              <a:gd name="T13" fmla="*/ 30 h 372"/>
              <a:gd name="T14" fmla="*/ 131 w 426"/>
              <a:gd name="T15" fmla="*/ 30 h 372"/>
              <a:gd name="T16" fmla="*/ 61 w 426"/>
              <a:gd name="T17" fmla="*/ 334 h 372"/>
              <a:gd name="T18" fmla="*/ 61 w 426"/>
              <a:gd name="T19" fmla="*/ 355 h 372"/>
              <a:gd name="T20" fmla="*/ 72 w 426"/>
              <a:gd name="T21" fmla="*/ 359 h 372"/>
              <a:gd name="T22" fmla="*/ 83 w 426"/>
              <a:gd name="T23" fmla="*/ 355 h 372"/>
              <a:gd name="T24" fmla="*/ 161 w 426"/>
              <a:gd name="T25" fmla="*/ 30 h 372"/>
              <a:gd name="T26" fmla="*/ 272 w 426"/>
              <a:gd name="T27" fmla="*/ 30 h 372"/>
              <a:gd name="T28" fmla="*/ 253 w 426"/>
              <a:gd name="T29" fmla="*/ 270 h 372"/>
              <a:gd name="T30" fmla="*/ 277 w 426"/>
              <a:gd name="T31" fmla="*/ 355 h 372"/>
              <a:gd name="T32" fmla="*/ 322 w 426"/>
              <a:gd name="T33" fmla="*/ 372 h 372"/>
              <a:gd name="T34" fmla="*/ 335 w 426"/>
              <a:gd name="T35" fmla="*/ 371 h 372"/>
              <a:gd name="T36" fmla="*/ 417 w 426"/>
              <a:gd name="T37" fmla="*/ 280 h 372"/>
              <a:gd name="T38" fmla="*/ 406 w 426"/>
              <a:gd name="T39" fmla="*/ 262 h 372"/>
              <a:gd name="T40" fmla="*/ 388 w 426"/>
              <a:gd name="T41" fmla="*/ 273 h 372"/>
              <a:gd name="T42" fmla="*/ 331 w 426"/>
              <a:gd name="T43" fmla="*/ 341 h 372"/>
              <a:gd name="T44" fmla="*/ 298 w 426"/>
              <a:gd name="T45" fmla="*/ 333 h 372"/>
              <a:gd name="T46" fmla="*/ 283 w 426"/>
              <a:gd name="T47" fmla="*/ 272 h 372"/>
              <a:gd name="T48" fmla="*/ 302 w 426"/>
              <a:gd name="T49" fmla="*/ 30 h 372"/>
              <a:gd name="T50" fmla="*/ 411 w 426"/>
              <a:gd name="T51" fmla="*/ 30 h 372"/>
              <a:gd name="T52" fmla="*/ 426 w 426"/>
              <a:gd name="T53" fmla="*/ 15 h 372"/>
              <a:gd name="T54" fmla="*/ 411 w 426"/>
              <a:gd name="T5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6" h="372">
                <a:moveTo>
                  <a:pt x="411" y="0"/>
                </a:moveTo>
                <a:cubicBezTo>
                  <a:pt x="90" y="0"/>
                  <a:pt x="90" y="0"/>
                  <a:pt x="90" y="0"/>
                </a:cubicBezTo>
                <a:cubicBezTo>
                  <a:pt x="25" y="0"/>
                  <a:pt x="4" y="61"/>
                  <a:pt x="3" y="64"/>
                </a:cubicBezTo>
                <a:cubicBezTo>
                  <a:pt x="0" y="71"/>
                  <a:pt x="4" y="80"/>
                  <a:pt x="12" y="83"/>
                </a:cubicBezTo>
                <a:cubicBezTo>
                  <a:pt x="14" y="83"/>
                  <a:pt x="15" y="83"/>
                  <a:pt x="17" y="83"/>
                </a:cubicBezTo>
                <a:cubicBezTo>
                  <a:pt x="23" y="83"/>
                  <a:pt x="29" y="80"/>
                  <a:pt x="31" y="73"/>
                </a:cubicBezTo>
                <a:cubicBezTo>
                  <a:pt x="31" y="73"/>
                  <a:pt x="46" y="30"/>
                  <a:pt x="90" y="30"/>
                </a:cubicBezTo>
                <a:cubicBezTo>
                  <a:pt x="131" y="30"/>
                  <a:pt x="131" y="30"/>
                  <a:pt x="131" y="30"/>
                </a:cubicBezTo>
                <a:cubicBezTo>
                  <a:pt x="129" y="83"/>
                  <a:pt x="118" y="274"/>
                  <a:pt x="61" y="334"/>
                </a:cubicBezTo>
                <a:cubicBezTo>
                  <a:pt x="55" y="340"/>
                  <a:pt x="55" y="350"/>
                  <a:pt x="61" y="355"/>
                </a:cubicBezTo>
                <a:cubicBezTo>
                  <a:pt x="64" y="358"/>
                  <a:pt x="68" y="359"/>
                  <a:pt x="72" y="359"/>
                </a:cubicBezTo>
                <a:cubicBezTo>
                  <a:pt x="76" y="359"/>
                  <a:pt x="80" y="358"/>
                  <a:pt x="83" y="355"/>
                </a:cubicBezTo>
                <a:cubicBezTo>
                  <a:pt x="148" y="286"/>
                  <a:pt x="159" y="84"/>
                  <a:pt x="161" y="30"/>
                </a:cubicBezTo>
                <a:cubicBezTo>
                  <a:pt x="272" y="30"/>
                  <a:pt x="272" y="30"/>
                  <a:pt x="272" y="30"/>
                </a:cubicBezTo>
                <a:cubicBezTo>
                  <a:pt x="253" y="270"/>
                  <a:pt x="253" y="270"/>
                  <a:pt x="253" y="270"/>
                </a:cubicBezTo>
                <a:cubicBezTo>
                  <a:pt x="253" y="272"/>
                  <a:pt x="248" y="327"/>
                  <a:pt x="277" y="355"/>
                </a:cubicBezTo>
                <a:cubicBezTo>
                  <a:pt x="289" y="366"/>
                  <a:pt x="304" y="372"/>
                  <a:pt x="322" y="372"/>
                </a:cubicBezTo>
                <a:cubicBezTo>
                  <a:pt x="326" y="372"/>
                  <a:pt x="330" y="372"/>
                  <a:pt x="335" y="371"/>
                </a:cubicBezTo>
                <a:cubicBezTo>
                  <a:pt x="398" y="362"/>
                  <a:pt x="416" y="283"/>
                  <a:pt x="417" y="280"/>
                </a:cubicBezTo>
                <a:cubicBezTo>
                  <a:pt x="419" y="271"/>
                  <a:pt x="414" y="264"/>
                  <a:pt x="406" y="262"/>
                </a:cubicBezTo>
                <a:cubicBezTo>
                  <a:pt x="398" y="260"/>
                  <a:pt x="390" y="265"/>
                  <a:pt x="388" y="273"/>
                </a:cubicBezTo>
                <a:cubicBezTo>
                  <a:pt x="388" y="274"/>
                  <a:pt x="373" y="335"/>
                  <a:pt x="331" y="341"/>
                </a:cubicBezTo>
                <a:cubicBezTo>
                  <a:pt x="316" y="343"/>
                  <a:pt x="306" y="341"/>
                  <a:pt x="298" y="333"/>
                </a:cubicBezTo>
                <a:cubicBezTo>
                  <a:pt x="282" y="318"/>
                  <a:pt x="282" y="284"/>
                  <a:pt x="283" y="272"/>
                </a:cubicBezTo>
                <a:cubicBezTo>
                  <a:pt x="302" y="30"/>
                  <a:pt x="302" y="30"/>
                  <a:pt x="302" y="30"/>
                </a:cubicBezTo>
                <a:cubicBezTo>
                  <a:pt x="411" y="30"/>
                  <a:pt x="411" y="30"/>
                  <a:pt x="411" y="30"/>
                </a:cubicBezTo>
                <a:cubicBezTo>
                  <a:pt x="419" y="30"/>
                  <a:pt x="426" y="24"/>
                  <a:pt x="426" y="15"/>
                </a:cubicBezTo>
                <a:cubicBezTo>
                  <a:pt x="426" y="7"/>
                  <a:pt x="419" y="0"/>
                  <a:pt x="411" y="0"/>
                </a:cubicBezTo>
                <a:close/>
              </a:path>
            </a:pathLst>
          </a:custGeom>
          <a:solidFill>
            <a:schemeClr val="bg1"/>
          </a:solidFill>
          <a:ln>
            <a:solidFill>
              <a:schemeClr val="bg1"/>
            </a:solidFill>
          </a:ln>
        </p:spPr>
        <p:txBody>
          <a:bodyPr vert="horz" wrap="square" lIns="121899" tIns="60949" rIns="121899" bIns="60949" numCol="1" anchor="t" anchorCtr="0" compatLnSpc="1">
            <a:prstTxWarp prst="textNoShape">
              <a:avLst/>
            </a:prstTxWarp>
          </a:bodyPr>
          <a:lstStyle/>
          <a:p>
            <a:endParaRPr/>
          </a:p>
        </p:txBody>
      </p:sp>
      <p:sp>
        <p:nvSpPr>
          <p:cNvPr id="2" name="Title 1"/>
          <p:cNvSpPr>
            <a:spLocks noGrp="1"/>
          </p:cNvSpPr>
          <p:nvPr>
            <p:ph type="ctrTitle"/>
          </p:nvPr>
        </p:nvSpPr>
        <p:spPr>
          <a:xfrm>
            <a:off x="2428669" y="1600200"/>
            <a:ext cx="8329031" cy="2680127"/>
          </a:xfrm>
        </p:spPr>
        <p:txBody>
          <a:bodyPr>
            <a:noAutofit/>
          </a:bodyPr>
          <a:lstStyle>
            <a:lvl1pPr>
              <a:defRPr sz="5400"/>
            </a:lvl1pPr>
          </a:lstStyle>
          <a:p>
            <a:r>
              <a:rPr lang="en-US"/>
              <a:t>Click to edit Master title style</a:t>
            </a:r>
            <a:endParaRPr/>
          </a:p>
        </p:txBody>
      </p:sp>
      <p:sp>
        <p:nvSpPr>
          <p:cNvPr id="3" name="Subtitle 2"/>
          <p:cNvSpPr>
            <a:spLocks noGrp="1"/>
          </p:cNvSpPr>
          <p:nvPr>
            <p:ph type="subTitle" idx="1"/>
          </p:nvPr>
        </p:nvSpPr>
        <p:spPr>
          <a:xfrm>
            <a:off x="2428669" y="4344915"/>
            <a:ext cx="7516442" cy="1116085"/>
          </a:xfrm>
        </p:spPr>
        <p:txBody>
          <a:bodyPr>
            <a:normAutofit/>
          </a:bodyPr>
          <a:lstStyle>
            <a:lvl1pPr marL="0" indent="0" algn="l">
              <a:spcBef>
                <a:spcPts val="0"/>
              </a:spcBef>
              <a:buNone/>
              <a:defRPr sz="3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4" name="Date Placeholder 3"/>
          <p:cNvSpPr>
            <a:spLocks noGrp="1"/>
          </p:cNvSpPr>
          <p:nvPr>
            <p:ph type="dt" sz="half" idx="10"/>
          </p:nvPr>
        </p:nvSpPr>
        <p:spPr/>
        <p:txBody>
          <a:bodyPr/>
          <a:lstStyle>
            <a:lvl1pPr>
              <a:defRPr baseline="0">
                <a:solidFill>
                  <a:schemeClr val="tx2"/>
                </a:solidFill>
              </a:defRPr>
            </a:lvl1pPr>
          </a:lstStyle>
          <a:p>
            <a:fld id="{C2C6F8EA-316C-41DE-B9A4-EDCC3A85ED9A}" type="datetimeFigureOut">
              <a:rPr lang="en-US" smtClean="0"/>
              <a:pPr/>
              <a:t>10/22/2025</a:t>
            </a:fld>
            <a:endParaRPr lang="en-US" dirty="0"/>
          </a:p>
        </p:txBody>
      </p:sp>
      <p:sp>
        <p:nvSpPr>
          <p:cNvPr id="5" name="Footer Placeholder 4"/>
          <p:cNvSpPr>
            <a:spLocks noGrp="1"/>
          </p:cNvSpPr>
          <p:nvPr>
            <p:ph type="ftr" sz="quarter" idx="11"/>
          </p:nvPr>
        </p:nvSpPr>
        <p:spPr/>
        <p:txBody>
          <a:bodyPr/>
          <a:lstStyle>
            <a:lvl1pPr>
              <a:defRPr baseline="0">
                <a:solidFill>
                  <a:schemeClr val="tx2"/>
                </a:solidFill>
              </a:defRPr>
            </a:lvl1pPr>
          </a:lstStyle>
          <a:p>
            <a:r>
              <a:rPr lang="en-US"/>
              <a:t>Add a footer</a:t>
            </a:r>
            <a:endParaRPr lang="en-US" dirty="0"/>
          </a:p>
        </p:txBody>
      </p:sp>
      <p:sp>
        <p:nvSpPr>
          <p:cNvPr id="6" name="Slide Number Placeholder 5"/>
          <p:cNvSpPr>
            <a:spLocks noGrp="1"/>
          </p:cNvSpPr>
          <p:nvPr>
            <p:ph type="sldNum" sz="quarter" idx="12"/>
          </p:nvPr>
        </p:nvSpPr>
        <p:spPr>
          <a:xfrm>
            <a:off x="10666412" y="6356351"/>
            <a:ext cx="609441" cy="365125"/>
          </a:xfrm>
        </p:spPr>
        <p:txBody>
          <a:bodyPr/>
          <a:lstStyle>
            <a:lvl1pPr>
              <a:defRPr baseline="0">
                <a:solidFill>
                  <a:schemeClr val="tx2"/>
                </a:solidFill>
              </a:defRPr>
            </a:lvl1pPr>
          </a:lstStyle>
          <a:p>
            <a:fld id="{7DC1BBB0-96F0-4077-A278-0F3FB5C104D3}" type="slidenum">
              <a:rPr lang="en-US" smtClean="0"/>
              <a:pPr/>
              <a:t>‹#›</a:t>
            </a:fld>
            <a:endParaRPr lang="en-US"/>
          </a:p>
        </p:txBody>
      </p:sp>
    </p:spTree>
    <p:extLst>
      <p:ext uri="{BB962C8B-B14F-4D97-AF65-F5344CB8AC3E}">
        <p14:creationId xmlns:p14="http://schemas.microsoft.com/office/powerpoint/2010/main" val="381795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C2C6F8EA-316C-41DE-B9A4-EDCC3A85ED9A}" type="datetimeFigureOut">
              <a:rPr lang="en-US"/>
              <a:t>10/22/2025</a:t>
            </a:fld>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6" name="Slide Number Placeholder 5"/>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2040880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black">
          <a:xfrm>
            <a:off x="11884104"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8" name="Rectangle 7"/>
          <p:cNvSpPr/>
          <p:nvPr/>
        </p:nvSpPr>
        <p:spPr bwMode="ltGray">
          <a:xfrm>
            <a:off x="61714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9" name="Rectangle 8"/>
          <p:cNvSpPr/>
          <p:nvPr/>
        </p:nvSpPr>
        <p:spPr bwMode="gray">
          <a:xfrm>
            <a:off x="0" y="0"/>
            <a:ext cx="609441" cy="6858000"/>
          </a:xfrm>
          <a:prstGeom prst="rect">
            <a:avLst/>
          </a:prstGeom>
          <a:solidFill>
            <a:schemeClr val="accent1">
              <a:lumMod val="75000"/>
              <a:alpha val="8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10" name="Rectangle 9"/>
          <p:cNvSpPr/>
          <p:nvPr/>
        </p:nvSpPr>
        <p:spPr bwMode="black">
          <a:xfrm>
            <a:off x="617143" y="736219"/>
            <a:ext cx="609441"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1" name="Straight Connector 10"/>
          <p:cNvCxnSpPr/>
          <p:nvPr/>
        </p:nvCxnSpPr>
        <p:spPr bwMode="white">
          <a:xfrm>
            <a:off x="617143" y="7362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white">
          <a:xfrm>
            <a:off x="617143" y="13458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Pi"/>
          <p:cNvSpPr>
            <a:spLocks/>
          </p:cNvSpPr>
          <p:nvPr/>
        </p:nvSpPr>
        <p:spPr bwMode="white">
          <a:xfrm rot="5400000">
            <a:off x="756095" y="898102"/>
            <a:ext cx="336023" cy="294097"/>
          </a:xfrm>
          <a:custGeom>
            <a:avLst/>
            <a:gdLst>
              <a:gd name="T0" fmla="*/ 411 w 426"/>
              <a:gd name="T1" fmla="*/ 0 h 372"/>
              <a:gd name="T2" fmla="*/ 90 w 426"/>
              <a:gd name="T3" fmla="*/ 0 h 372"/>
              <a:gd name="T4" fmla="*/ 3 w 426"/>
              <a:gd name="T5" fmla="*/ 64 h 372"/>
              <a:gd name="T6" fmla="*/ 12 w 426"/>
              <a:gd name="T7" fmla="*/ 83 h 372"/>
              <a:gd name="T8" fmla="*/ 17 w 426"/>
              <a:gd name="T9" fmla="*/ 83 h 372"/>
              <a:gd name="T10" fmla="*/ 31 w 426"/>
              <a:gd name="T11" fmla="*/ 73 h 372"/>
              <a:gd name="T12" fmla="*/ 90 w 426"/>
              <a:gd name="T13" fmla="*/ 30 h 372"/>
              <a:gd name="T14" fmla="*/ 131 w 426"/>
              <a:gd name="T15" fmla="*/ 30 h 372"/>
              <a:gd name="T16" fmla="*/ 61 w 426"/>
              <a:gd name="T17" fmla="*/ 334 h 372"/>
              <a:gd name="T18" fmla="*/ 61 w 426"/>
              <a:gd name="T19" fmla="*/ 355 h 372"/>
              <a:gd name="T20" fmla="*/ 72 w 426"/>
              <a:gd name="T21" fmla="*/ 359 h 372"/>
              <a:gd name="T22" fmla="*/ 83 w 426"/>
              <a:gd name="T23" fmla="*/ 355 h 372"/>
              <a:gd name="T24" fmla="*/ 161 w 426"/>
              <a:gd name="T25" fmla="*/ 30 h 372"/>
              <a:gd name="T26" fmla="*/ 272 w 426"/>
              <a:gd name="T27" fmla="*/ 30 h 372"/>
              <a:gd name="T28" fmla="*/ 253 w 426"/>
              <a:gd name="T29" fmla="*/ 270 h 372"/>
              <a:gd name="T30" fmla="*/ 277 w 426"/>
              <a:gd name="T31" fmla="*/ 355 h 372"/>
              <a:gd name="T32" fmla="*/ 322 w 426"/>
              <a:gd name="T33" fmla="*/ 372 h 372"/>
              <a:gd name="T34" fmla="*/ 335 w 426"/>
              <a:gd name="T35" fmla="*/ 371 h 372"/>
              <a:gd name="T36" fmla="*/ 417 w 426"/>
              <a:gd name="T37" fmla="*/ 280 h 372"/>
              <a:gd name="T38" fmla="*/ 406 w 426"/>
              <a:gd name="T39" fmla="*/ 262 h 372"/>
              <a:gd name="T40" fmla="*/ 388 w 426"/>
              <a:gd name="T41" fmla="*/ 273 h 372"/>
              <a:gd name="T42" fmla="*/ 331 w 426"/>
              <a:gd name="T43" fmla="*/ 341 h 372"/>
              <a:gd name="T44" fmla="*/ 298 w 426"/>
              <a:gd name="T45" fmla="*/ 333 h 372"/>
              <a:gd name="T46" fmla="*/ 283 w 426"/>
              <a:gd name="T47" fmla="*/ 272 h 372"/>
              <a:gd name="T48" fmla="*/ 302 w 426"/>
              <a:gd name="T49" fmla="*/ 30 h 372"/>
              <a:gd name="T50" fmla="*/ 411 w 426"/>
              <a:gd name="T51" fmla="*/ 30 h 372"/>
              <a:gd name="T52" fmla="*/ 426 w 426"/>
              <a:gd name="T53" fmla="*/ 15 h 372"/>
              <a:gd name="T54" fmla="*/ 411 w 426"/>
              <a:gd name="T5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6" h="372">
                <a:moveTo>
                  <a:pt x="411" y="0"/>
                </a:moveTo>
                <a:cubicBezTo>
                  <a:pt x="90" y="0"/>
                  <a:pt x="90" y="0"/>
                  <a:pt x="90" y="0"/>
                </a:cubicBezTo>
                <a:cubicBezTo>
                  <a:pt x="25" y="0"/>
                  <a:pt x="4" y="61"/>
                  <a:pt x="3" y="64"/>
                </a:cubicBezTo>
                <a:cubicBezTo>
                  <a:pt x="0" y="71"/>
                  <a:pt x="4" y="80"/>
                  <a:pt x="12" y="83"/>
                </a:cubicBezTo>
                <a:cubicBezTo>
                  <a:pt x="14" y="83"/>
                  <a:pt x="15" y="83"/>
                  <a:pt x="17" y="83"/>
                </a:cubicBezTo>
                <a:cubicBezTo>
                  <a:pt x="23" y="83"/>
                  <a:pt x="29" y="80"/>
                  <a:pt x="31" y="73"/>
                </a:cubicBezTo>
                <a:cubicBezTo>
                  <a:pt x="31" y="73"/>
                  <a:pt x="46" y="30"/>
                  <a:pt x="90" y="30"/>
                </a:cubicBezTo>
                <a:cubicBezTo>
                  <a:pt x="131" y="30"/>
                  <a:pt x="131" y="30"/>
                  <a:pt x="131" y="30"/>
                </a:cubicBezTo>
                <a:cubicBezTo>
                  <a:pt x="129" y="83"/>
                  <a:pt x="118" y="274"/>
                  <a:pt x="61" y="334"/>
                </a:cubicBezTo>
                <a:cubicBezTo>
                  <a:pt x="55" y="340"/>
                  <a:pt x="55" y="350"/>
                  <a:pt x="61" y="355"/>
                </a:cubicBezTo>
                <a:cubicBezTo>
                  <a:pt x="64" y="358"/>
                  <a:pt x="68" y="359"/>
                  <a:pt x="72" y="359"/>
                </a:cubicBezTo>
                <a:cubicBezTo>
                  <a:pt x="76" y="359"/>
                  <a:pt x="80" y="358"/>
                  <a:pt x="83" y="355"/>
                </a:cubicBezTo>
                <a:cubicBezTo>
                  <a:pt x="148" y="286"/>
                  <a:pt x="159" y="84"/>
                  <a:pt x="161" y="30"/>
                </a:cubicBezTo>
                <a:cubicBezTo>
                  <a:pt x="272" y="30"/>
                  <a:pt x="272" y="30"/>
                  <a:pt x="272" y="30"/>
                </a:cubicBezTo>
                <a:cubicBezTo>
                  <a:pt x="253" y="270"/>
                  <a:pt x="253" y="270"/>
                  <a:pt x="253" y="270"/>
                </a:cubicBezTo>
                <a:cubicBezTo>
                  <a:pt x="253" y="272"/>
                  <a:pt x="248" y="327"/>
                  <a:pt x="277" y="355"/>
                </a:cubicBezTo>
                <a:cubicBezTo>
                  <a:pt x="289" y="366"/>
                  <a:pt x="304" y="372"/>
                  <a:pt x="322" y="372"/>
                </a:cubicBezTo>
                <a:cubicBezTo>
                  <a:pt x="326" y="372"/>
                  <a:pt x="330" y="372"/>
                  <a:pt x="335" y="371"/>
                </a:cubicBezTo>
                <a:cubicBezTo>
                  <a:pt x="398" y="362"/>
                  <a:pt x="416" y="283"/>
                  <a:pt x="417" y="280"/>
                </a:cubicBezTo>
                <a:cubicBezTo>
                  <a:pt x="419" y="271"/>
                  <a:pt x="414" y="264"/>
                  <a:pt x="406" y="262"/>
                </a:cubicBezTo>
                <a:cubicBezTo>
                  <a:pt x="398" y="260"/>
                  <a:pt x="390" y="265"/>
                  <a:pt x="388" y="273"/>
                </a:cubicBezTo>
                <a:cubicBezTo>
                  <a:pt x="388" y="274"/>
                  <a:pt x="373" y="335"/>
                  <a:pt x="331" y="341"/>
                </a:cubicBezTo>
                <a:cubicBezTo>
                  <a:pt x="316" y="343"/>
                  <a:pt x="306" y="341"/>
                  <a:pt x="298" y="333"/>
                </a:cubicBezTo>
                <a:cubicBezTo>
                  <a:pt x="282" y="318"/>
                  <a:pt x="282" y="284"/>
                  <a:pt x="283" y="272"/>
                </a:cubicBezTo>
                <a:cubicBezTo>
                  <a:pt x="302" y="30"/>
                  <a:pt x="302" y="30"/>
                  <a:pt x="302" y="30"/>
                </a:cubicBezTo>
                <a:cubicBezTo>
                  <a:pt x="411" y="30"/>
                  <a:pt x="411" y="30"/>
                  <a:pt x="411" y="30"/>
                </a:cubicBezTo>
                <a:cubicBezTo>
                  <a:pt x="419" y="30"/>
                  <a:pt x="426" y="24"/>
                  <a:pt x="426" y="15"/>
                </a:cubicBezTo>
                <a:cubicBezTo>
                  <a:pt x="426" y="7"/>
                  <a:pt x="419" y="0"/>
                  <a:pt x="41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a:p>
        </p:txBody>
      </p:sp>
      <p:cxnSp>
        <p:nvCxnSpPr>
          <p:cNvPr id="14" name="Straight Connector 13"/>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9599612" y="685800"/>
            <a:ext cx="1787526" cy="54864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598613" y="685800"/>
            <a:ext cx="7848599"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C2C6F8EA-316C-41DE-B9A4-EDCC3A85ED9A}" type="datetimeFigureOut">
              <a:rPr lang="en-US"/>
              <a:t>10/22/2025</a:t>
            </a:fld>
            <a:endParaRPr/>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6" name="Slide Number Placeholder 5"/>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612817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Τίτλος και Αντικείμενο">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p:txBody>
          <a:bodyPr/>
          <a:lstStyle/>
          <a:p>
            <a:pPr lvl="0"/>
            <a:r>
              <a:rPr lang="el-GR"/>
              <a:t>Kλικ για επεξεργασία των στυλ του υποδείγματος</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3 - Τίτλος"/>
          <p:cNvSpPr>
            <a:spLocks noGrp="1"/>
          </p:cNvSpPr>
          <p:nvPr>
            <p:ph type="title"/>
          </p:nvPr>
        </p:nvSpPr>
        <p:spPr/>
        <p:txBody>
          <a:bodyPr/>
          <a:lstStyle/>
          <a:p>
            <a:r>
              <a:rPr lang="el-GR"/>
              <a:t>Kλικ για επεξεργασία του τίτλου</a:t>
            </a:r>
          </a:p>
        </p:txBody>
      </p:sp>
      <p:sp>
        <p:nvSpPr>
          <p:cNvPr id="2" name="4 - Θέση ημερομηνίας">
            <a:extLst>
              <a:ext uri="{FF2B5EF4-FFF2-40B4-BE49-F238E27FC236}">
                <a16:creationId xmlns:a16="http://schemas.microsoft.com/office/drawing/2014/main" id="{A7C7D930-EEF7-D4F3-C43E-7D21969D9470}"/>
              </a:ext>
            </a:extLst>
          </p:cNvPr>
          <p:cNvSpPr>
            <a:spLocks noGrp="1"/>
          </p:cNvSpPr>
          <p:nvPr>
            <p:ph type="dt" sz="half" idx="10"/>
          </p:nvPr>
        </p:nvSpPr>
        <p:spPr/>
        <p:txBody>
          <a:bodyPr/>
          <a:lstStyle>
            <a:lvl1pPr>
              <a:defRPr/>
            </a:lvl1pPr>
          </a:lstStyle>
          <a:p>
            <a:pPr>
              <a:defRPr/>
            </a:pPr>
            <a:fld id="{42FB5BF6-1136-1843-917C-D8D78EB4CBB4}" type="datetime1">
              <a:rPr lang="el-GR"/>
              <a:pPr>
                <a:defRPr/>
              </a:pPr>
              <a:t>22/10/2025</a:t>
            </a:fld>
            <a:endParaRPr lang="el-GR"/>
          </a:p>
        </p:txBody>
      </p:sp>
      <p:sp>
        <p:nvSpPr>
          <p:cNvPr id="5" name="5 - Θέση αριθμού διαφάνειας">
            <a:extLst>
              <a:ext uri="{FF2B5EF4-FFF2-40B4-BE49-F238E27FC236}">
                <a16:creationId xmlns:a16="http://schemas.microsoft.com/office/drawing/2014/main" id="{BBE07D65-54BF-BC76-5BBA-55726C2C21A8}"/>
              </a:ext>
            </a:extLst>
          </p:cNvPr>
          <p:cNvSpPr>
            <a:spLocks noGrp="1"/>
          </p:cNvSpPr>
          <p:nvPr>
            <p:ph type="sldNum" sz="quarter" idx="11"/>
          </p:nvPr>
        </p:nvSpPr>
        <p:spPr/>
        <p:txBody>
          <a:bodyPr/>
          <a:lstStyle>
            <a:lvl1pPr>
              <a:defRPr/>
            </a:lvl1pPr>
          </a:lstStyle>
          <a:p>
            <a:fld id="{55131C1E-C09F-8E48-9E26-372B54701500}" type="slidenum">
              <a:rPr lang="el-GR" altLang="x-none"/>
              <a:pPr/>
              <a:t>‹#›</a:t>
            </a:fld>
            <a:endParaRPr lang="el-GR" altLang="x-none"/>
          </a:p>
        </p:txBody>
      </p:sp>
    </p:spTree>
    <p:extLst>
      <p:ext uri="{BB962C8B-B14F-4D97-AF65-F5344CB8AC3E}">
        <p14:creationId xmlns:p14="http://schemas.microsoft.com/office/powerpoint/2010/main" val="3929177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C2C6F8EA-316C-41DE-B9A4-EDCC3A85ED9A}" type="datetimeFigureOut">
              <a:rPr lang="en-US"/>
              <a:t>10/22/2025</a:t>
            </a:fld>
            <a:endParaRPr dirty="0"/>
          </a:p>
        </p:txBody>
      </p:sp>
      <p:sp>
        <p:nvSpPr>
          <p:cNvPr id="5" name="Footer Placeholder 4"/>
          <p:cNvSpPr>
            <a:spLocks noGrp="1"/>
          </p:cNvSpPr>
          <p:nvPr>
            <p:ph type="ftr" sz="quarter" idx="11"/>
          </p:nvPr>
        </p:nvSpPr>
        <p:spPr/>
        <p:txBody>
          <a:bodyPr/>
          <a:lstStyle/>
          <a:p>
            <a:r>
              <a:rPr lang="en-US" dirty="0"/>
              <a:t>Add a footer</a:t>
            </a:r>
            <a:endParaRPr dirty="0"/>
          </a:p>
        </p:txBody>
      </p:sp>
      <p:sp>
        <p:nvSpPr>
          <p:cNvPr id="6" name="Slide Number Placeholder 5"/>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2185532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9" name="Rectangle 18"/>
          <p:cNvSpPr/>
          <p:nvPr/>
        </p:nvSpPr>
        <p:spPr bwMode="black">
          <a:xfrm>
            <a:off x="11579384" y="5638800"/>
            <a:ext cx="609441"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0" name="Rectangle 19"/>
          <p:cNvSpPr/>
          <p:nvPr/>
        </p:nvSpPr>
        <p:spPr bwMode="gray">
          <a:xfrm>
            <a:off x="11274663" y="5638800"/>
            <a:ext cx="304721" cy="1219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4" name="Rectangle 23"/>
          <p:cNvSpPr/>
          <p:nvPr/>
        </p:nvSpPr>
        <p:spPr bwMode="gray">
          <a:xfrm>
            <a:off x="1216152" y="5638800"/>
            <a:ext cx="609441" cy="1219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1" name="Rectangle 20"/>
          <p:cNvSpPr/>
          <p:nvPr/>
        </p:nvSpPr>
        <p:spPr bwMode="ltGray">
          <a:xfrm>
            <a:off x="0" y="5638800"/>
            <a:ext cx="12188825" cy="12192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cxnSp>
        <p:nvCxnSpPr>
          <p:cNvPr id="22" name="Straight Connector 21"/>
          <p:cNvCxnSpPr/>
          <p:nvPr/>
        </p:nvCxnSpPr>
        <p:spPr bwMode="white">
          <a:xfrm>
            <a:off x="11573293"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bwMode="black">
          <a:xfrm>
            <a:off x="0" y="5643132"/>
            <a:ext cx="1216152" cy="1214868"/>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18" name="Pi"/>
          <p:cNvSpPr>
            <a:spLocks/>
          </p:cNvSpPr>
          <p:nvPr/>
        </p:nvSpPr>
        <p:spPr bwMode="white">
          <a:xfrm>
            <a:off x="276462" y="6032500"/>
            <a:ext cx="593189" cy="519176"/>
          </a:xfrm>
          <a:custGeom>
            <a:avLst/>
            <a:gdLst>
              <a:gd name="T0" fmla="*/ 411 w 426"/>
              <a:gd name="T1" fmla="*/ 0 h 372"/>
              <a:gd name="T2" fmla="*/ 90 w 426"/>
              <a:gd name="T3" fmla="*/ 0 h 372"/>
              <a:gd name="T4" fmla="*/ 3 w 426"/>
              <a:gd name="T5" fmla="*/ 64 h 372"/>
              <a:gd name="T6" fmla="*/ 12 w 426"/>
              <a:gd name="T7" fmla="*/ 83 h 372"/>
              <a:gd name="T8" fmla="*/ 17 w 426"/>
              <a:gd name="T9" fmla="*/ 83 h 372"/>
              <a:gd name="T10" fmla="*/ 31 w 426"/>
              <a:gd name="T11" fmla="*/ 73 h 372"/>
              <a:gd name="T12" fmla="*/ 90 w 426"/>
              <a:gd name="T13" fmla="*/ 30 h 372"/>
              <a:gd name="T14" fmla="*/ 131 w 426"/>
              <a:gd name="T15" fmla="*/ 30 h 372"/>
              <a:gd name="T16" fmla="*/ 61 w 426"/>
              <a:gd name="T17" fmla="*/ 334 h 372"/>
              <a:gd name="T18" fmla="*/ 61 w 426"/>
              <a:gd name="T19" fmla="*/ 355 h 372"/>
              <a:gd name="T20" fmla="*/ 72 w 426"/>
              <a:gd name="T21" fmla="*/ 359 h 372"/>
              <a:gd name="T22" fmla="*/ 83 w 426"/>
              <a:gd name="T23" fmla="*/ 355 h 372"/>
              <a:gd name="T24" fmla="*/ 161 w 426"/>
              <a:gd name="T25" fmla="*/ 30 h 372"/>
              <a:gd name="T26" fmla="*/ 272 w 426"/>
              <a:gd name="T27" fmla="*/ 30 h 372"/>
              <a:gd name="T28" fmla="*/ 253 w 426"/>
              <a:gd name="T29" fmla="*/ 270 h 372"/>
              <a:gd name="T30" fmla="*/ 277 w 426"/>
              <a:gd name="T31" fmla="*/ 355 h 372"/>
              <a:gd name="T32" fmla="*/ 322 w 426"/>
              <a:gd name="T33" fmla="*/ 372 h 372"/>
              <a:gd name="T34" fmla="*/ 335 w 426"/>
              <a:gd name="T35" fmla="*/ 371 h 372"/>
              <a:gd name="T36" fmla="*/ 417 w 426"/>
              <a:gd name="T37" fmla="*/ 280 h 372"/>
              <a:gd name="T38" fmla="*/ 406 w 426"/>
              <a:gd name="T39" fmla="*/ 262 h 372"/>
              <a:gd name="T40" fmla="*/ 388 w 426"/>
              <a:gd name="T41" fmla="*/ 273 h 372"/>
              <a:gd name="T42" fmla="*/ 331 w 426"/>
              <a:gd name="T43" fmla="*/ 341 h 372"/>
              <a:gd name="T44" fmla="*/ 298 w 426"/>
              <a:gd name="T45" fmla="*/ 333 h 372"/>
              <a:gd name="T46" fmla="*/ 283 w 426"/>
              <a:gd name="T47" fmla="*/ 272 h 372"/>
              <a:gd name="T48" fmla="*/ 302 w 426"/>
              <a:gd name="T49" fmla="*/ 30 h 372"/>
              <a:gd name="T50" fmla="*/ 411 w 426"/>
              <a:gd name="T51" fmla="*/ 30 h 372"/>
              <a:gd name="T52" fmla="*/ 426 w 426"/>
              <a:gd name="T53" fmla="*/ 15 h 372"/>
              <a:gd name="T54" fmla="*/ 411 w 426"/>
              <a:gd name="T5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6" h="372">
                <a:moveTo>
                  <a:pt x="411" y="0"/>
                </a:moveTo>
                <a:cubicBezTo>
                  <a:pt x="90" y="0"/>
                  <a:pt x="90" y="0"/>
                  <a:pt x="90" y="0"/>
                </a:cubicBezTo>
                <a:cubicBezTo>
                  <a:pt x="25" y="0"/>
                  <a:pt x="4" y="61"/>
                  <a:pt x="3" y="64"/>
                </a:cubicBezTo>
                <a:cubicBezTo>
                  <a:pt x="0" y="71"/>
                  <a:pt x="4" y="80"/>
                  <a:pt x="12" y="83"/>
                </a:cubicBezTo>
                <a:cubicBezTo>
                  <a:pt x="14" y="83"/>
                  <a:pt x="15" y="83"/>
                  <a:pt x="17" y="83"/>
                </a:cubicBezTo>
                <a:cubicBezTo>
                  <a:pt x="23" y="83"/>
                  <a:pt x="29" y="80"/>
                  <a:pt x="31" y="73"/>
                </a:cubicBezTo>
                <a:cubicBezTo>
                  <a:pt x="31" y="73"/>
                  <a:pt x="46" y="30"/>
                  <a:pt x="90" y="30"/>
                </a:cubicBezTo>
                <a:cubicBezTo>
                  <a:pt x="131" y="30"/>
                  <a:pt x="131" y="30"/>
                  <a:pt x="131" y="30"/>
                </a:cubicBezTo>
                <a:cubicBezTo>
                  <a:pt x="129" y="83"/>
                  <a:pt x="118" y="274"/>
                  <a:pt x="61" y="334"/>
                </a:cubicBezTo>
                <a:cubicBezTo>
                  <a:pt x="55" y="340"/>
                  <a:pt x="55" y="350"/>
                  <a:pt x="61" y="355"/>
                </a:cubicBezTo>
                <a:cubicBezTo>
                  <a:pt x="64" y="358"/>
                  <a:pt x="68" y="359"/>
                  <a:pt x="72" y="359"/>
                </a:cubicBezTo>
                <a:cubicBezTo>
                  <a:pt x="76" y="359"/>
                  <a:pt x="80" y="358"/>
                  <a:pt x="83" y="355"/>
                </a:cubicBezTo>
                <a:cubicBezTo>
                  <a:pt x="148" y="286"/>
                  <a:pt x="159" y="84"/>
                  <a:pt x="161" y="30"/>
                </a:cubicBezTo>
                <a:cubicBezTo>
                  <a:pt x="272" y="30"/>
                  <a:pt x="272" y="30"/>
                  <a:pt x="272" y="30"/>
                </a:cubicBezTo>
                <a:cubicBezTo>
                  <a:pt x="253" y="270"/>
                  <a:pt x="253" y="270"/>
                  <a:pt x="253" y="270"/>
                </a:cubicBezTo>
                <a:cubicBezTo>
                  <a:pt x="253" y="272"/>
                  <a:pt x="248" y="327"/>
                  <a:pt x="277" y="355"/>
                </a:cubicBezTo>
                <a:cubicBezTo>
                  <a:pt x="289" y="366"/>
                  <a:pt x="304" y="372"/>
                  <a:pt x="322" y="372"/>
                </a:cubicBezTo>
                <a:cubicBezTo>
                  <a:pt x="326" y="372"/>
                  <a:pt x="330" y="372"/>
                  <a:pt x="335" y="371"/>
                </a:cubicBezTo>
                <a:cubicBezTo>
                  <a:pt x="398" y="362"/>
                  <a:pt x="416" y="283"/>
                  <a:pt x="417" y="280"/>
                </a:cubicBezTo>
                <a:cubicBezTo>
                  <a:pt x="419" y="271"/>
                  <a:pt x="414" y="264"/>
                  <a:pt x="406" y="262"/>
                </a:cubicBezTo>
                <a:cubicBezTo>
                  <a:pt x="398" y="260"/>
                  <a:pt x="390" y="265"/>
                  <a:pt x="388" y="273"/>
                </a:cubicBezTo>
                <a:cubicBezTo>
                  <a:pt x="388" y="274"/>
                  <a:pt x="373" y="335"/>
                  <a:pt x="331" y="341"/>
                </a:cubicBezTo>
                <a:cubicBezTo>
                  <a:pt x="316" y="343"/>
                  <a:pt x="306" y="341"/>
                  <a:pt x="298" y="333"/>
                </a:cubicBezTo>
                <a:cubicBezTo>
                  <a:pt x="282" y="318"/>
                  <a:pt x="282" y="284"/>
                  <a:pt x="283" y="272"/>
                </a:cubicBezTo>
                <a:cubicBezTo>
                  <a:pt x="302" y="30"/>
                  <a:pt x="302" y="30"/>
                  <a:pt x="302" y="30"/>
                </a:cubicBezTo>
                <a:cubicBezTo>
                  <a:pt x="411" y="30"/>
                  <a:pt x="411" y="30"/>
                  <a:pt x="411" y="30"/>
                </a:cubicBezTo>
                <a:cubicBezTo>
                  <a:pt x="419" y="30"/>
                  <a:pt x="426" y="24"/>
                  <a:pt x="426" y="15"/>
                </a:cubicBezTo>
                <a:cubicBezTo>
                  <a:pt x="426" y="7"/>
                  <a:pt x="419" y="0"/>
                  <a:pt x="411" y="0"/>
                </a:cubicBezTo>
                <a:close/>
              </a:path>
            </a:pathLst>
          </a:custGeom>
          <a:solidFill>
            <a:schemeClr val="bg1"/>
          </a:solidFill>
          <a:ln>
            <a:solidFill>
              <a:schemeClr val="bg1"/>
            </a:solidFill>
          </a:ln>
        </p:spPr>
        <p:txBody>
          <a:bodyPr vert="horz" wrap="square" lIns="121899" tIns="60949" rIns="121899" bIns="60949" numCol="1" anchor="t" anchorCtr="0" compatLnSpc="1">
            <a:prstTxWarp prst="textNoShape">
              <a:avLst/>
            </a:prstTxWarp>
          </a:bodyPr>
          <a:lstStyle/>
          <a:p>
            <a:endParaRPr/>
          </a:p>
        </p:txBody>
      </p:sp>
      <p:cxnSp>
        <p:nvCxnSpPr>
          <p:cNvPr id="23" name="Straight Connector 22"/>
          <p:cNvCxnSpPr/>
          <p:nvPr/>
        </p:nvCxnSpPr>
        <p:spPr bwMode="white">
          <a:xfrm>
            <a:off x="1216152" y="5638800"/>
            <a:ext cx="0" cy="12192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bwMode="black">
          <a:xfrm>
            <a:off x="11579384" y="0"/>
            <a:ext cx="609441"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7" name="Rectangle 26"/>
          <p:cNvSpPr/>
          <p:nvPr/>
        </p:nvSpPr>
        <p:spPr bwMode="gray">
          <a:xfrm>
            <a:off x="11274663" y="0"/>
            <a:ext cx="304721"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8" name="Rectangle 27"/>
          <p:cNvSpPr/>
          <p:nvPr/>
        </p:nvSpPr>
        <p:spPr bwMode="gray">
          <a:xfrm>
            <a:off x="1218883" y="0"/>
            <a:ext cx="609441" cy="609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9" name="Rectangle 28"/>
          <p:cNvSpPr/>
          <p:nvPr/>
        </p:nvSpPr>
        <p:spPr>
          <a:xfrm>
            <a:off x="-2" y="0"/>
            <a:ext cx="1218883"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30" name="Rectangle 29"/>
          <p:cNvSpPr/>
          <p:nvPr/>
        </p:nvSpPr>
        <p:spPr bwMode="ltGray">
          <a:xfrm>
            <a:off x="0" y="0"/>
            <a:ext cx="12188825" cy="609600"/>
          </a:xfrm>
          <a:prstGeom prst="rect">
            <a:avLst/>
          </a:prstGeom>
          <a:solidFill>
            <a:schemeClr val="accent1">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cxnSp>
        <p:nvCxnSpPr>
          <p:cNvPr id="31" name="Straight Connector 30"/>
          <p:cNvCxnSpPr/>
          <p:nvPr/>
        </p:nvCxnSpPr>
        <p:spPr bwMode="white">
          <a:xfrm>
            <a:off x="11573293" y="0"/>
            <a:ext cx="0" cy="609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bwMode="black">
          <a:xfrm>
            <a:off x="0" y="0"/>
            <a:ext cx="1216152"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cxnSp>
        <p:nvCxnSpPr>
          <p:cNvPr id="33" name="Straight Connector 32"/>
          <p:cNvCxnSpPr/>
          <p:nvPr/>
        </p:nvCxnSpPr>
        <p:spPr bwMode="white">
          <a:xfrm>
            <a:off x="1218884" y="0"/>
            <a:ext cx="0" cy="6096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98613" y="1600201"/>
            <a:ext cx="8283272" cy="2654064"/>
          </a:xfrm>
        </p:spPr>
        <p:txBody>
          <a:bodyPr anchor="b">
            <a:normAutofit/>
          </a:bodyPr>
          <a:lstStyle>
            <a:lvl1pPr algn="l">
              <a:defRPr sz="5400" b="0" cap="none" baseline="0"/>
            </a:lvl1pPr>
          </a:lstStyle>
          <a:p>
            <a:r>
              <a:rPr lang="en-US"/>
              <a:t>Click to edit Master title style</a:t>
            </a:r>
            <a:endParaRPr/>
          </a:p>
        </p:txBody>
      </p:sp>
      <p:sp>
        <p:nvSpPr>
          <p:cNvPr id="3" name="Text Placeholder 2"/>
          <p:cNvSpPr>
            <a:spLocks noGrp="1"/>
          </p:cNvSpPr>
          <p:nvPr>
            <p:ph type="body" idx="1"/>
          </p:nvPr>
        </p:nvSpPr>
        <p:spPr>
          <a:xfrm>
            <a:off x="1598613" y="4259996"/>
            <a:ext cx="7264623" cy="1150203"/>
          </a:xfrm>
        </p:spPr>
        <p:txBody>
          <a:bodyPr anchor="t">
            <a:normAutofit/>
          </a:bodyPr>
          <a:lstStyle>
            <a:lvl1pPr marL="0" indent="0">
              <a:spcBef>
                <a:spcPts val="0"/>
              </a:spcBef>
              <a:buNone/>
              <a:defRPr sz="3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baseline="0">
                <a:solidFill>
                  <a:schemeClr val="tx2"/>
                </a:solidFill>
              </a:defRPr>
            </a:lvl1pPr>
          </a:lstStyle>
          <a:p>
            <a:fld id="{C2C6F8EA-316C-41DE-B9A4-EDCC3A85ED9A}" type="datetimeFigureOut">
              <a:rPr lang="en-US" smtClean="0"/>
              <a:pPr/>
              <a:t>10/22/2025</a:t>
            </a:fld>
            <a:endParaRPr lang="en-US" dirty="0"/>
          </a:p>
        </p:txBody>
      </p:sp>
      <p:sp>
        <p:nvSpPr>
          <p:cNvPr id="5" name="Footer Placeholder 4"/>
          <p:cNvSpPr>
            <a:spLocks noGrp="1"/>
          </p:cNvSpPr>
          <p:nvPr>
            <p:ph type="ftr" sz="quarter" idx="11"/>
          </p:nvPr>
        </p:nvSpPr>
        <p:spPr/>
        <p:txBody>
          <a:bodyPr/>
          <a:lstStyle>
            <a:lvl1pPr>
              <a:defRPr baseline="0">
                <a:solidFill>
                  <a:schemeClr val="tx2"/>
                </a:solidFill>
              </a:defRPr>
            </a:lvl1pPr>
          </a:lstStyle>
          <a:p>
            <a:r>
              <a:rPr lang="en-US"/>
              <a:t>Add a footer</a:t>
            </a:r>
            <a:endParaRPr lang="en-US" dirty="0"/>
          </a:p>
        </p:txBody>
      </p:sp>
      <p:sp>
        <p:nvSpPr>
          <p:cNvPr id="6" name="Slide Number Placeholder 5"/>
          <p:cNvSpPr>
            <a:spLocks noGrp="1"/>
          </p:cNvSpPr>
          <p:nvPr>
            <p:ph type="sldNum" sz="quarter" idx="12"/>
          </p:nvPr>
        </p:nvSpPr>
        <p:spPr>
          <a:xfrm>
            <a:off x="10666571" y="6356351"/>
            <a:ext cx="609441" cy="365125"/>
          </a:xfrm>
        </p:spPr>
        <p:txBody>
          <a:bodyPr/>
          <a:lstStyle>
            <a:lvl1pPr>
              <a:defRPr baseline="0">
                <a:solidFill>
                  <a:schemeClr val="tx2"/>
                </a:solidFill>
              </a:defRPr>
            </a:lvl1pPr>
          </a:lstStyle>
          <a:p>
            <a:fld id="{7DC1BBB0-96F0-4077-A278-0F3FB5C104D3}" type="slidenum">
              <a:rPr lang="en-US" smtClean="0"/>
              <a:pPr/>
              <a:t>‹#›</a:t>
            </a:fld>
            <a:endParaRPr lang="en-US"/>
          </a:p>
        </p:txBody>
      </p:sp>
    </p:spTree>
    <p:extLst>
      <p:ext uri="{BB962C8B-B14F-4D97-AF65-F5344CB8AC3E}">
        <p14:creationId xmlns:p14="http://schemas.microsoft.com/office/powerpoint/2010/main" val="3234467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593436" y="1600200"/>
            <a:ext cx="4814586"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561651" y="1600200"/>
            <a:ext cx="4814586" cy="4572000"/>
          </a:xfrm>
        </p:spPr>
        <p:txBody>
          <a:bodyPr/>
          <a:lstStyle>
            <a:lvl1pPr>
              <a:defRPr sz="2800"/>
            </a:lvl1pPr>
            <a:lvl2pPr>
              <a:defRPr sz="2400"/>
            </a:lvl2pPr>
            <a:lvl3pPr>
              <a:defRPr sz="2000"/>
            </a:lvl3pPr>
            <a:lvl4pPr>
              <a:defRPr sz="1800"/>
            </a:lvl4pPr>
            <a:lvl5pPr>
              <a:defRPr sz="1800"/>
            </a:lvl5pPr>
            <a:lvl6pPr>
              <a:defRPr sz="1800" baseline="0"/>
            </a:lvl6pPr>
            <a:lvl7pPr>
              <a:defRPr sz="1800" baseline="0"/>
            </a:lvl7pPr>
            <a:lvl8pPr>
              <a:defRPr sz="1800" baseline="0"/>
            </a:lvl8pPr>
            <a:lvl9pPr>
              <a:defRPr sz="18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C2C6F8EA-316C-41DE-B9A4-EDCC3A85ED9A}" type="datetimeFigureOut">
              <a:rPr lang="en-US"/>
              <a:t>10/22/2025</a:t>
            </a:fld>
            <a:endParaRP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7" name="Slide Number Placeholder 6"/>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123911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593436" y="1499616"/>
            <a:ext cx="4818888" cy="938784"/>
          </a:xfrm>
        </p:spPr>
        <p:txBody>
          <a:bodyPr anchor="b">
            <a:noAutofit/>
          </a:bodyPr>
          <a:lstStyle>
            <a:lvl1pPr marL="0" indent="0">
              <a:spcBef>
                <a:spcPts val="0"/>
              </a:spcBef>
              <a:buNone/>
              <a:defRPr sz="24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593436" y="2514706"/>
            <a:ext cx="4814586" cy="3657493"/>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baseline="0"/>
            </a:lvl8pPr>
            <a:lvl9pPr>
              <a:defRPr sz="16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Text Placeholder 4"/>
          <p:cNvSpPr>
            <a:spLocks noGrp="1"/>
          </p:cNvSpPr>
          <p:nvPr>
            <p:ph type="body" sz="quarter" idx="3"/>
          </p:nvPr>
        </p:nvSpPr>
        <p:spPr>
          <a:xfrm>
            <a:off x="6557349" y="1499616"/>
            <a:ext cx="4818888" cy="938784"/>
          </a:xfrm>
        </p:spPr>
        <p:txBody>
          <a:bodyPr anchor="b">
            <a:noAutofit/>
          </a:bodyPr>
          <a:lstStyle>
            <a:lvl1pPr marL="0" indent="0">
              <a:spcBef>
                <a:spcPts val="0"/>
              </a:spcBef>
              <a:buNone/>
              <a:defRPr sz="24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57349" y="2514600"/>
            <a:ext cx="4818888" cy="3655568"/>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C2C6F8EA-316C-41DE-B9A4-EDCC3A85ED9A}" type="datetimeFigureOut">
              <a:rPr lang="en-US"/>
              <a:t>10/22/2025</a:t>
            </a:fld>
            <a:endParaRPr/>
          </a:p>
        </p:txBody>
      </p:sp>
      <p:sp>
        <p:nvSpPr>
          <p:cNvPr id="8" name="Footer Placeholder 7"/>
          <p:cNvSpPr>
            <a:spLocks noGrp="1"/>
          </p:cNvSpPr>
          <p:nvPr>
            <p:ph type="ftr" sz="quarter" idx="11"/>
          </p:nvPr>
        </p:nvSpPr>
        <p:spPr/>
        <p:txBody>
          <a:bodyPr/>
          <a:lstStyle/>
          <a:p>
            <a:r>
              <a:rPr lang="en-US" dirty="0"/>
              <a:t>Add a footer</a:t>
            </a:r>
            <a:endParaRPr dirty="0"/>
          </a:p>
        </p:txBody>
      </p:sp>
      <p:sp>
        <p:nvSpPr>
          <p:cNvPr id="9" name="Slide Number Placeholder 8"/>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213835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C2C6F8EA-316C-41DE-B9A4-EDCC3A85ED9A}" type="datetimeFigureOut">
              <a:rPr lang="en-US"/>
              <a:t>10/22/2025</a:t>
            </a:fld>
            <a:endParaRPr/>
          </a:p>
        </p:txBody>
      </p:sp>
      <p:sp>
        <p:nvSpPr>
          <p:cNvPr id="4" name="Footer Placeholder 3"/>
          <p:cNvSpPr>
            <a:spLocks noGrp="1"/>
          </p:cNvSpPr>
          <p:nvPr>
            <p:ph type="ftr" sz="quarter" idx="11"/>
          </p:nvPr>
        </p:nvSpPr>
        <p:spPr/>
        <p:txBody>
          <a:bodyPr/>
          <a:lstStyle/>
          <a:p>
            <a:r>
              <a:rPr lang="en-US" dirty="0"/>
              <a:t>Add a footer</a:t>
            </a:r>
            <a:endParaRPr dirty="0"/>
          </a:p>
        </p:txBody>
      </p:sp>
      <p:sp>
        <p:nvSpPr>
          <p:cNvPr id="5" name="Slide Number Placeholder 4"/>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3163578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bwMode="ltGray">
          <a:xfrm>
            <a:off x="626239" y="0"/>
            <a:ext cx="30472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6" name="Rectangle 5"/>
          <p:cNvSpPr/>
          <p:nvPr/>
        </p:nvSpPr>
        <p:spPr bwMode="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cxnSp>
        <p:nvCxnSpPr>
          <p:cNvPr id="7" name="Straight Connector 6"/>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bwMode="gray">
          <a:xfrm>
            <a:off x="10969942" y="0"/>
            <a:ext cx="922621" cy="6858000"/>
          </a:xfrm>
          <a:prstGeom prst="rect">
            <a:avLst/>
          </a:prstGeom>
          <a:solidFill>
            <a:schemeClr val="accent1">
              <a:lumMod val="75000"/>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9" name="Rectangle 8"/>
          <p:cNvSpPr/>
          <p:nvPr/>
        </p:nvSpPr>
        <p:spPr bwMode="black">
          <a:xfrm>
            <a:off x="11892563"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2" name="Date Placeholder 1"/>
          <p:cNvSpPr>
            <a:spLocks noGrp="1"/>
          </p:cNvSpPr>
          <p:nvPr>
            <p:ph type="dt" sz="half" idx="10"/>
          </p:nvPr>
        </p:nvSpPr>
        <p:spPr/>
        <p:txBody>
          <a:bodyPr/>
          <a:lstStyle/>
          <a:p>
            <a:fld id="{C2C6F8EA-316C-41DE-B9A4-EDCC3A85ED9A}" type="datetimeFigureOut">
              <a:rPr lang="en-US"/>
              <a:t>10/22/2025</a:t>
            </a:fld>
            <a:endParaRPr/>
          </a:p>
        </p:txBody>
      </p:sp>
      <p:sp>
        <p:nvSpPr>
          <p:cNvPr id="3" name="Footer Placeholder 2"/>
          <p:cNvSpPr>
            <a:spLocks noGrp="1"/>
          </p:cNvSpPr>
          <p:nvPr>
            <p:ph type="ftr" sz="quarter" idx="11"/>
          </p:nvPr>
        </p:nvSpPr>
        <p:spPr/>
        <p:txBody>
          <a:bodyPr/>
          <a:lstStyle/>
          <a:p>
            <a:r>
              <a:rPr lang="en-US" dirty="0"/>
              <a:t>Add a footer</a:t>
            </a:r>
            <a:endParaRPr dirty="0"/>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7DC1BBB0-96F0-4077-A278-0F3FB5C104D3}" type="slidenum">
              <a:rPr/>
              <a:pPr/>
              <a:t>‹#›</a:t>
            </a:fld>
            <a:endParaRPr/>
          </a:p>
        </p:txBody>
      </p:sp>
    </p:spTree>
    <p:extLst>
      <p:ext uri="{BB962C8B-B14F-4D97-AF65-F5344CB8AC3E}">
        <p14:creationId xmlns:p14="http://schemas.microsoft.com/office/powerpoint/2010/main" val="17838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bwMode="gray">
          <a:xfrm>
            <a:off x="621792" y="0"/>
            <a:ext cx="4147717"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9" name="Rectangle 8"/>
          <p:cNvSpPr/>
          <p:nvPr/>
        </p:nvSpPr>
        <p:spPr bwMode="lt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cxnSp>
        <p:nvCxnSpPr>
          <p:cNvPr id="10" name="Straight Connector 9"/>
          <p:cNvCxnSpPr/>
          <p:nvPr/>
        </p:nvCxnSpPr>
        <p:spPr bwMode="white">
          <a:xfrm>
            <a:off x="621792"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gray">
          <a:xfrm>
            <a:off x="11884104" y="0"/>
            <a:ext cx="30472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2" name="Title 1"/>
          <p:cNvSpPr>
            <a:spLocks noGrp="1"/>
          </p:cNvSpPr>
          <p:nvPr>
            <p:ph type="title"/>
          </p:nvPr>
        </p:nvSpPr>
        <p:spPr bwMode="white">
          <a:xfrm>
            <a:off x="1074240" y="381000"/>
            <a:ext cx="3293422" cy="1371600"/>
          </a:xfrm>
        </p:spPr>
        <p:txBody>
          <a:bodyPr anchor="b">
            <a:normAutofit/>
          </a:bodyPr>
          <a:lstStyle>
            <a:lvl1pPr algn="l">
              <a:defRPr sz="2800" b="0" cap="all" baseline="0">
                <a:solidFill>
                  <a:schemeClr val="bg1"/>
                </a:solidFill>
              </a:defRPr>
            </a:lvl1pPr>
          </a:lstStyle>
          <a:p>
            <a:r>
              <a:rPr lang="en-US"/>
              <a:t>Click to edit Master title style</a:t>
            </a:r>
            <a:endParaRPr/>
          </a:p>
        </p:txBody>
      </p:sp>
      <p:sp>
        <p:nvSpPr>
          <p:cNvPr id="3" name="Content Placeholder 2"/>
          <p:cNvSpPr>
            <a:spLocks noGrp="1"/>
          </p:cNvSpPr>
          <p:nvPr>
            <p:ph idx="1"/>
          </p:nvPr>
        </p:nvSpPr>
        <p:spPr>
          <a:xfrm>
            <a:off x="5180251" y="482600"/>
            <a:ext cx="6195986" cy="56896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baseline="0"/>
            </a:lvl8pPr>
            <a:lvl9pPr>
              <a:defRPr sz="18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bwMode="white">
          <a:xfrm>
            <a:off x="1074240" y="1828800"/>
            <a:ext cx="3293422" cy="4343400"/>
          </a:xfrm>
        </p:spPr>
        <p:txBody>
          <a:bodyPr>
            <a:normAutofit/>
          </a:bodyPr>
          <a:lstStyle>
            <a:lvl1pPr marL="0" indent="0">
              <a:buNone/>
              <a:defRPr sz="20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C2C6F8EA-316C-41DE-B9A4-EDCC3A85ED9A}" type="datetimeFigureOut">
              <a:rPr lang="en-US"/>
              <a:t>10/22/2025</a:t>
            </a:fld>
            <a:endParaRPr/>
          </a:p>
        </p:txBody>
      </p:sp>
      <p:sp>
        <p:nvSpPr>
          <p:cNvPr id="6" name="Footer Placeholder 5"/>
          <p:cNvSpPr>
            <a:spLocks noGrp="1"/>
          </p:cNvSpPr>
          <p:nvPr>
            <p:ph type="ftr" sz="quarter" idx="11"/>
          </p:nvPr>
        </p:nvSpPr>
        <p:spPr/>
        <p:txBody>
          <a:bodyPr/>
          <a:lstStyle/>
          <a:p>
            <a:r>
              <a:rPr lang="en-US" dirty="0"/>
              <a:t>Add a footer</a:t>
            </a:r>
            <a:endParaRPr dirty="0"/>
          </a:p>
        </p:txBody>
      </p:sp>
      <p:sp>
        <p:nvSpPr>
          <p:cNvPr id="7" name="Slide Number Placeholder 6"/>
          <p:cNvSpPr>
            <a:spLocks noGrp="1"/>
          </p:cNvSpPr>
          <p:nvPr>
            <p:ph type="sldNum" sz="quarter" idx="12"/>
          </p:nvPr>
        </p:nvSpPr>
        <p:spPr/>
        <p:txBody>
          <a:bodyPr/>
          <a:lstStyle/>
          <a:p>
            <a:fld id="{7DC1BBB0-96F0-4077-A278-0F3FB5C104D3}" type="slidenum">
              <a:rPr/>
              <a:t>‹#›</a:t>
            </a:fld>
            <a:endParaRPr/>
          </a:p>
        </p:txBody>
      </p:sp>
    </p:spTree>
    <p:extLst>
      <p:ext uri="{BB962C8B-B14F-4D97-AF65-F5344CB8AC3E}">
        <p14:creationId xmlns:p14="http://schemas.microsoft.com/office/powerpoint/2010/main" val="35180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bwMode="gray">
          <a:xfrm>
            <a:off x="0" y="0"/>
            <a:ext cx="609441"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8" name="Rectangle 7"/>
          <p:cNvSpPr/>
          <p:nvPr/>
        </p:nvSpPr>
        <p:spPr bwMode="black">
          <a:xfrm>
            <a:off x="11884104" y="0"/>
            <a:ext cx="304721"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9" name="Rectangle 8"/>
          <p:cNvSpPr/>
          <p:nvPr/>
        </p:nvSpPr>
        <p:spPr bwMode="ltGray">
          <a:xfrm>
            <a:off x="4875530" y="0"/>
            <a:ext cx="7017034"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2" name="Title 1"/>
          <p:cNvSpPr>
            <a:spLocks noGrp="1"/>
          </p:cNvSpPr>
          <p:nvPr>
            <p:ph type="title"/>
          </p:nvPr>
        </p:nvSpPr>
        <p:spPr>
          <a:xfrm>
            <a:off x="1074240" y="381000"/>
            <a:ext cx="3293422" cy="1371600"/>
          </a:xfrm>
        </p:spPr>
        <p:txBody>
          <a:bodyPr anchor="b">
            <a:normAutofit/>
          </a:bodyPr>
          <a:lstStyle>
            <a:lvl1pPr algn="l">
              <a:defRPr sz="2800" b="0" cap="all" baseline="0">
                <a:solidFill>
                  <a:schemeClr val="tx1">
                    <a:lumMod val="75000"/>
                  </a:schemeClr>
                </a:solidFill>
              </a:defRPr>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bwMode="auto">
          <a:xfrm>
            <a:off x="5180251" y="482600"/>
            <a:ext cx="6195986" cy="5689600"/>
          </a:xfrm>
          <a:ln w="19050">
            <a:solidFill>
              <a:schemeClr val="bg1"/>
            </a:solidFill>
          </a:ln>
        </p:spPr>
        <p:txBody>
          <a:bodyPr>
            <a:normAutofit/>
          </a:bodyPr>
          <a:lstStyle>
            <a:lvl1pPr marL="0" indent="0">
              <a:buNone/>
              <a:defRPr sz="2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dirty="0"/>
          </a:p>
        </p:txBody>
      </p:sp>
      <p:sp>
        <p:nvSpPr>
          <p:cNvPr id="4" name="Text Placeholder 3"/>
          <p:cNvSpPr>
            <a:spLocks noGrp="1"/>
          </p:cNvSpPr>
          <p:nvPr>
            <p:ph type="body" sz="half" idx="2"/>
          </p:nvPr>
        </p:nvSpPr>
        <p:spPr>
          <a:xfrm>
            <a:off x="1074240" y="1828800"/>
            <a:ext cx="3293422" cy="4343400"/>
          </a:xfrm>
        </p:spPr>
        <p:txBody>
          <a:bodyPr>
            <a:normAutofit/>
          </a:bodyPr>
          <a:lstStyle>
            <a:lvl1pPr marL="0" indent="0">
              <a:buNone/>
              <a:defRPr sz="20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baseline="0">
                <a:solidFill>
                  <a:schemeClr val="tx2"/>
                </a:solidFill>
              </a:defRPr>
            </a:lvl1pPr>
          </a:lstStyle>
          <a:p>
            <a:fld id="{C2C6F8EA-316C-41DE-B9A4-EDCC3A85ED9A}" type="datetimeFigureOut">
              <a:rPr lang="en-US" smtClean="0"/>
              <a:pPr/>
              <a:t>10/22/2025</a:t>
            </a:fld>
            <a:endParaRPr lang="en-US" dirty="0"/>
          </a:p>
        </p:txBody>
      </p:sp>
      <p:sp>
        <p:nvSpPr>
          <p:cNvPr id="6" name="Footer Placeholder 5"/>
          <p:cNvSpPr>
            <a:spLocks noGrp="1"/>
          </p:cNvSpPr>
          <p:nvPr>
            <p:ph type="ftr" sz="quarter" idx="11"/>
          </p:nvPr>
        </p:nvSpPr>
        <p:spPr/>
        <p:txBody>
          <a:bodyPr/>
          <a:lstStyle>
            <a:lvl1pPr>
              <a:defRPr baseline="0">
                <a:solidFill>
                  <a:schemeClr val="tx2"/>
                </a:solidFill>
              </a:defRPr>
            </a:lvl1pPr>
          </a:lstStyle>
          <a:p>
            <a:r>
              <a:rPr lang="en-US"/>
              <a:t>Add a footer</a:t>
            </a:r>
            <a:endParaRPr lang="en-US" dirty="0"/>
          </a:p>
        </p:txBody>
      </p:sp>
      <p:sp>
        <p:nvSpPr>
          <p:cNvPr id="7" name="Slide Number Placeholder 6"/>
          <p:cNvSpPr>
            <a:spLocks noGrp="1"/>
          </p:cNvSpPr>
          <p:nvPr>
            <p:ph type="sldNum" sz="quarter" idx="12"/>
          </p:nvPr>
        </p:nvSpPr>
        <p:spPr/>
        <p:txBody>
          <a:bodyPr/>
          <a:lstStyle>
            <a:lvl1pPr>
              <a:defRPr baseline="0">
                <a:solidFill>
                  <a:schemeClr val="tx2"/>
                </a:solidFill>
              </a:defRPr>
            </a:lvl1pPr>
          </a:lstStyle>
          <a:p>
            <a:fld id="{7DC1BBB0-96F0-4077-A278-0F3FB5C104D3}" type="slidenum">
              <a:rPr lang="en-US" smtClean="0"/>
              <a:pPr/>
              <a:t>‹#›</a:t>
            </a:fld>
            <a:endParaRPr lang="en-US"/>
          </a:p>
        </p:txBody>
      </p:sp>
      <p:cxnSp>
        <p:nvCxnSpPr>
          <p:cNvPr id="10" name="Straight Connector 9"/>
          <p:cNvCxnSpPr/>
          <p:nvPr/>
        </p:nvCxnSpPr>
        <p:spPr bwMode="white">
          <a:xfrm>
            <a:off x="11879867"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3900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bwMode="gray">
          <a:xfrm>
            <a:off x="11884104" y="0"/>
            <a:ext cx="304721" cy="6858000"/>
          </a:xfrm>
          <a:prstGeom prst="rect">
            <a:avLst/>
          </a:pr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8" name="Rectangle 7"/>
          <p:cNvSpPr/>
          <p:nvPr/>
        </p:nvSpPr>
        <p:spPr bwMode="ltGray">
          <a:xfrm>
            <a:off x="617143" y="0"/>
            <a:ext cx="6094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9" name="Rectangle 8"/>
          <p:cNvSpPr/>
          <p:nvPr/>
        </p:nvSpPr>
        <p:spPr bwMode="gray">
          <a:xfrm>
            <a:off x="0" y="0"/>
            <a:ext cx="609441" cy="6858000"/>
          </a:xfrm>
          <a:prstGeom prst="rect">
            <a:avLst/>
          </a:prstGeom>
          <a:solidFill>
            <a:schemeClr val="accent1">
              <a:lumMod val="75000"/>
              <a:alpha val="8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13" name="Rectangle 12"/>
          <p:cNvSpPr/>
          <p:nvPr/>
        </p:nvSpPr>
        <p:spPr bwMode="black">
          <a:xfrm>
            <a:off x="617143" y="736219"/>
            <a:ext cx="609441" cy="609600"/>
          </a:xfrm>
          <a:prstGeom prst="rect">
            <a:avLst/>
          </a:prstGeom>
          <a:solidFill>
            <a:schemeClr val="accent1">
              <a:lumMod val="50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4" name="Straight Connector 13"/>
          <p:cNvCxnSpPr/>
          <p:nvPr/>
        </p:nvCxnSpPr>
        <p:spPr bwMode="white">
          <a:xfrm>
            <a:off x="617143" y="7362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white">
          <a:xfrm>
            <a:off x="617143" y="1345819"/>
            <a:ext cx="60944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Pi"/>
          <p:cNvSpPr>
            <a:spLocks/>
          </p:cNvSpPr>
          <p:nvPr/>
        </p:nvSpPr>
        <p:spPr bwMode="white">
          <a:xfrm>
            <a:off x="756095" y="898102"/>
            <a:ext cx="336023" cy="294097"/>
          </a:xfrm>
          <a:custGeom>
            <a:avLst/>
            <a:gdLst>
              <a:gd name="T0" fmla="*/ 411 w 426"/>
              <a:gd name="T1" fmla="*/ 0 h 372"/>
              <a:gd name="T2" fmla="*/ 90 w 426"/>
              <a:gd name="T3" fmla="*/ 0 h 372"/>
              <a:gd name="T4" fmla="*/ 3 w 426"/>
              <a:gd name="T5" fmla="*/ 64 h 372"/>
              <a:gd name="T6" fmla="*/ 12 w 426"/>
              <a:gd name="T7" fmla="*/ 83 h 372"/>
              <a:gd name="T8" fmla="*/ 17 w 426"/>
              <a:gd name="T9" fmla="*/ 83 h 372"/>
              <a:gd name="T10" fmla="*/ 31 w 426"/>
              <a:gd name="T11" fmla="*/ 73 h 372"/>
              <a:gd name="T12" fmla="*/ 90 w 426"/>
              <a:gd name="T13" fmla="*/ 30 h 372"/>
              <a:gd name="T14" fmla="*/ 131 w 426"/>
              <a:gd name="T15" fmla="*/ 30 h 372"/>
              <a:gd name="T16" fmla="*/ 61 w 426"/>
              <a:gd name="T17" fmla="*/ 334 h 372"/>
              <a:gd name="T18" fmla="*/ 61 w 426"/>
              <a:gd name="T19" fmla="*/ 355 h 372"/>
              <a:gd name="T20" fmla="*/ 72 w 426"/>
              <a:gd name="T21" fmla="*/ 359 h 372"/>
              <a:gd name="T22" fmla="*/ 83 w 426"/>
              <a:gd name="T23" fmla="*/ 355 h 372"/>
              <a:gd name="T24" fmla="*/ 161 w 426"/>
              <a:gd name="T25" fmla="*/ 30 h 372"/>
              <a:gd name="T26" fmla="*/ 272 w 426"/>
              <a:gd name="T27" fmla="*/ 30 h 372"/>
              <a:gd name="T28" fmla="*/ 253 w 426"/>
              <a:gd name="T29" fmla="*/ 270 h 372"/>
              <a:gd name="T30" fmla="*/ 277 w 426"/>
              <a:gd name="T31" fmla="*/ 355 h 372"/>
              <a:gd name="T32" fmla="*/ 322 w 426"/>
              <a:gd name="T33" fmla="*/ 372 h 372"/>
              <a:gd name="T34" fmla="*/ 335 w 426"/>
              <a:gd name="T35" fmla="*/ 371 h 372"/>
              <a:gd name="T36" fmla="*/ 417 w 426"/>
              <a:gd name="T37" fmla="*/ 280 h 372"/>
              <a:gd name="T38" fmla="*/ 406 w 426"/>
              <a:gd name="T39" fmla="*/ 262 h 372"/>
              <a:gd name="T40" fmla="*/ 388 w 426"/>
              <a:gd name="T41" fmla="*/ 273 h 372"/>
              <a:gd name="T42" fmla="*/ 331 w 426"/>
              <a:gd name="T43" fmla="*/ 341 h 372"/>
              <a:gd name="T44" fmla="*/ 298 w 426"/>
              <a:gd name="T45" fmla="*/ 333 h 372"/>
              <a:gd name="T46" fmla="*/ 283 w 426"/>
              <a:gd name="T47" fmla="*/ 272 h 372"/>
              <a:gd name="T48" fmla="*/ 302 w 426"/>
              <a:gd name="T49" fmla="*/ 30 h 372"/>
              <a:gd name="T50" fmla="*/ 411 w 426"/>
              <a:gd name="T51" fmla="*/ 30 h 372"/>
              <a:gd name="T52" fmla="*/ 426 w 426"/>
              <a:gd name="T53" fmla="*/ 15 h 372"/>
              <a:gd name="T54" fmla="*/ 411 w 426"/>
              <a:gd name="T55"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6" h="372">
                <a:moveTo>
                  <a:pt x="411" y="0"/>
                </a:moveTo>
                <a:cubicBezTo>
                  <a:pt x="90" y="0"/>
                  <a:pt x="90" y="0"/>
                  <a:pt x="90" y="0"/>
                </a:cubicBezTo>
                <a:cubicBezTo>
                  <a:pt x="25" y="0"/>
                  <a:pt x="4" y="61"/>
                  <a:pt x="3" y="64"/>
                </a:cubicBezTo>
                <a:cubicBezTo>
                  <a:pt x="0" y="71"/>
                  <a:pt x="4" y="80"/>
                  <a:pt x="12" y="83"/>
                </a:cubicBezTo>
                <a:cubicBezTo>
                  <a:pt x="14" y="83"/>
                  <a:pt x="15" y="83"/>
                  <a:pt x="17" y="83"/>
                </a:cubicBezTo>
                <a:cubicBezTo>
                  <a:pt x="23" y="83"/>
                  <a:pt x="29" y="80"/>
                  <a:pt x="31" y="73"/>
                </a:cubicBezTo>
                <a:cubicBezTo>
                  <a:pt x="31" y="73"/>
                  <a:pt x="46" y="30"/>
                  <a:pt x="90" y="30"/>
                </a:cubicBezTo>
                <a:cubicBezTo>
                  <a:pt x="131" y="30"/>
                  <a:pt x="131" y="30"/>
                  <a:pt x="131" y="30"/>
                </a:cubicBezTo>
                <a:cubicBezTo>
                  <a:pt x="129" y="83"/>
                  <a:pt x="118" y="274"/>
                  <a:pt x="61" y="334"/>
                </a:cubicBezTo>
                <a:cubicBezTo>
                  <a:pt x="55" y="340"/>
                  <a:pt x="55" y="350"/>
                  <a:pt x="61" y="355"/>
                </a:cubicBezTo>
                <a:cubicBezTo>
                  <a:pt x="64" y="358"/>
                  <a:pt x="68" y="359"/>
                  <a:pt x="72" y="359"/>
                </a:cubicBezTo>
                <a:cubicBezTo>
                  <a:pt x="76" y="359"/>
                  <a:pt x="80" y="358"/>
                  <a:pt x="83" y="355"/>
                </a:cubicBezTo>
                <a:cubicBezTo>
                  <a:pt x="148" y="286"/>
                  <a:pt x="159" y="84"/>
                  <a:pt x="161" y="30"/>
                </a:cubicBezTo>
                <a:cubicBezTo>
                  <a:pt x="272" y="30"/>
                  <a:pt x="272" y="30"/>
                  <a:pt x="272" y="30"/>
                </a:cubicBezTo>
                <a:cubicBezTo>
                  <a:pt x="253" y="270"/>
                  <a:pt x="253" y="270"/>
                  <a:pt x="253" y="270"/>
                </a:cubicBezTo>
                <a:cubicBezTo>
                  <a:pt x="253" y="272"/>
                  <a:pt x="248" y="327"/>
                  <a:pt x="277" y="355"/>
                </a:cubicBezTo>
                <a:cubicBezTo>
                  <a:pt x="289" y="366"/>
                  <a:pt x="304" y="372"/>
                  <a:pt x="322" y="372"/>
                </a:cubicBezTo>
                <a:cubicBezTo>
                  <a:pt x="326" y="372"/>
                  <a:pt x="330" y="372"/>
                  <a:pt x="335" y="371"/>
                </a:cubicBezTo>
                <a:cubicBezTo>
                  <a:pt x="398" y="362"/>
                  <a:pt x="416" y="283"/>
                  <a:pt x="417" y="280"/>
                </a:cubicBezTo>
                <a:cubicBezTo>
                  <a:pt x="419" y="271"/>
                  <a:pt x="414" y="264"/>
                  <a:pt x="406" y="262"/>
                </a:cubicBezTo>
                <a:cubicBezTo>
                  <a:pt x="398" y="260"/>
                  <a:pt x="390" y="265"/>
                  <a:pt x="388" y="273"/>
                </a:cubicBezTo>
                <a:cubicBezTo>
                  <a:pt x="388" y="274"/>
                  <a:pt x="373" y="335"/>
                  <a:pt x="331" y="341"/>
                </a:cubicBezTo>
                <a:cubicBezTo>
                  <a:pt x="316" y="343"/>
                  <a:pt x="306" y="341"/>
                  <a:pt x="298" y="333"/>
                </a:cubicBezTo>
                <a:cubicBezTo>
                  <a:pt x="282" y="318"/>
                  <a:pt x="282" y="284"/>
                  <a:pt x="283" y="272"/>
                </a:cubicBezTo>
                <a:cubicBezTo>
                  <a:pt x="302" y="30"/>
                  <a:pt x="302" y="30"/>
                  <a:pt x="302" y="30"/>
                </a:cubicBezTo>
                <a:cubicBezTo>
                  <a:pt x="411" y="30"/>
                  <a:pt x="411" y="30"/>
                  <a:pt x="411" y="30"/>
                </a:cubicBezTo>
                <a:cubicBezTo>
                  <a:pt x="419" y="30"/>
                  <a:pt x="426" y="24"/>
                  <a:pt x="426" y="15"/>
                </a:cubicBezTo>
                <a:cubicBezTo>
                  <a:pt x="426" y="7"/>
                  <a:pt x="419" y="0"/>
                  <a:pt x="41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a:p>
        </p:txBody>
      </p:sp>
      <p:cxnSp>
        <p:nvCxnSpPr>
          <p:cNvPr id="16" name="Straight Connector 15"/>
          <p:cNvCxnSpPr/>
          <p:nvPr/>
        </p:nvCxnSpPr>
        <p:spPr bwMode="white">
          <a:xfrm>
            <a:off x="617143"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593436" y="177800"/>
            <a:ext cx="9782801" cy="1239837"/>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593436" y="1600200"/>
            <a:ext cx="9782801" cy="4572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5180250" y="6356351"/>
            <a:ext cx="1218883" cy="365125"/>
          </a:xfrm>
          <a:prstGeom prst="rect">
            <a:avLst/>
          </a:prstGeom>
        </p:spPr>
        <p:txBody>
          <a:bodyPr vert="horz" lIns="91440" tIns="45720" rIns="91440" bIns="45720" rtlCol="0" anchor="ctr"/>
          <a:lstStyle>
            <a:lvl1pPr algn="l">
              <a:defRPr sz="1200" cap="all" baseline="0">
                <a:solidFill>
                  <a:schemeClr val="tx1"/>
                </a:solidFill>
              </a:defRPr>
            </a:lvl1pPr>
          </a:lstStyle>
          <a:p>
            <a:fld id="{C2C6F8EA-316C-41DE-B9A4-EDCC3A85ED9A}" type="datetimeFigureOut">
              <a:rPr lang="en-US" smtClean="0"/>
              <a:pPr/>
              <a:t>10/22/2025</a:t>
            </a:fld>
            <a:endParaRPr lang="en-US" dirty="0"/>
          </a:p>
        </p:txBody>
      </p:sp>
      <p:sp>
        <p:nvSpPr>
          <p:cNvPr id="5" name="Footer Placeholder 4"/>
          <p:cNvSpPr>
            <a:spLocks noGrp="1"/>
          </p:cNvSpPr>
          <p:nvPr>
            <p:ph type="ftr" sz="quarter" idx="3"/>
          </p:nvPr>
        </p:nvSpPr>
        <p:spPr>
          <a:xfrm>
            <a:off x="6595933" y="6356351"/>
            <a:ext cx="3974065" cy="365125"/>
          </a:xfrm>
          <a:prstGeom prst="rect">
            <a:avLst/>
          </a:prstGeom>
        </p:spPr>
        <p:txBody>
          <a:bodyPr vert="horz" lIns="91440" tIns="45720" rIns="91440" bIns="45720" rtlCol="0" anchor="ctr"/>
          <a:lstStyle>
            <a:lvl1pPr algn="ctr">
              <a:defRPr sz="1200" cap="all" baseline="0">
                <a:solidFill>
                  <a:schemeClr val="tx1"/>
                </a:solidFill>
              </a:defRPr>
            </a:lvl1pPr>
          </a:lstStyle>
          <a:p>
            <a:r>
              <a:rPr lang="en-US"/>
              <a:t>Add a footer</a:t>
            </a:r>
            <a:endParaRPr lang="en-US" dirty="0"/>
          </a:p>
        </p:txBody>
      </p:sp>
      <p:sp>
        <p:nvSpPr>
          <p:cNvPr id="6" name="Slide Number Placeholder 5"/>
          <p:cNvSpPr>
            <a:spLocks noGrp="1"/>
          </p:cNvSpPr>
          <p:nvPr>
            <p:ph type="sldNum" sz="quarter" idx="4"/>
          </p:nvPr>
        </p:nvSpPr>
        <p:spPr>
          <a:xfrm>
            <a:off x="10766796" y="6356351"/>
            <a:ext cx="609441" cy="365125"/>
          </a:xfrm>
          <a:prstGeom prst="rect">
            <a:avLst/>
          </a:prstGeom>
        </p:spPr>
        <p:txBody>
          <a:bodyPr vert="horz" lIns="91440" tIns="45720" rIns="91440" bIns="45720" rtlCol="0" anchor="ctr"/>
          <a:lstStyle>
            <a:lvl1pPr algn="r">
              <a:defRPr sz="1200" cap="all" baseline="0">
                <a:solidFill>
                  <a:schemeClr val="tx1"/>
                </a:solidFill>
              </a:defRPr>
            </a:lvl1pPr>
          </a:lstStyle>
          <a:p>
            <a:fld id="{7DC1BBB0-96F0-4077-A278-0F3FB5C104D3}" type="slidenum">
              <a:rPr lang="en-US" smtClean="0"/>
              <a:pPr/>
              <a:t>‹#›</a:t>
            </a:fld>
            <a:endParaRPr lang="en-US"/>
          </a:p>
        </p:txBody>
      </p:sp>
    </p:spTree>
    <p:extLst>
      <p:ext uri="{BB962C8B-B14F-4D97-AF65-F5344CB8AC3E}">
        <p14:creationId xmlns:p14="http://schemas.microsoft.com/office/powerpoint/2010/main" val="20543223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p:titleStyle>
    <p:bodyStyle>
      <a:lvl1pPr marL="246888" indent="-246888" algn="l" defTabSz="914400" rtl="0" eaLnBrk="1" latinLnBrk="0" hangingPunct="1">
        <a:lnSpc>
          <a:spcPct val="90000"/>
        </a:lnSpc>
        <a:spcBef>
          <a:spcPts val="1400"/>
        </a:spcBef>
        <a:buFont typeface="Euphemia" pitchFamily="34" charset="0"/>
        <a:buChar char="›"/>
        <a:defRPr sz="2800" kern="1200">
          <a:solidFill>
            <a:schemeClr val="tx1"/>
          </a:solidFill>
          <a:latin typeface="+mn-lt"/>
          <a:ea typeface="+mn-ea"/>
          <a:cs typeface="+mn-cs"/>
        </a:defRPr>
      </a:lvl1pPr>
      <a:lvl2pPr marL="612648" indent="-246888" algn="l" defTabSz="914400" rtl="0" eaLnBrk="1" latinLnBrk="0" hangingPunct="1">
        <a:lnSpc>
          <a:spcPct val="90000"/>
        </a:lnSpc>
        <a:spcBef>
          <a:spcPts val="600"/>
        </a:spcBef>
        <a:buFont typeface="Euphemia" pitchFamily="34" charset="0"/>
        <a:buChar char="–"/>
        <a:defRPr sz="2400" kern="1200">
          <a:solidFill>
            <a:schemeClr val="tx1"/>
          </a:solidFill>
          <a:latin typeface="+mn-lt"/>
          <a:ea typeface="+mn-ea"/>
          <a:cs typeface="+mn-cs"/>
        </a:defRPr>
      </a:lvl2pPr>
      <a:lvl3pPr marL="978408" indent="-246888" algn="l" defTabSz="914400" rtl="0" eaLnBrk="1" latinLnBrk="0" hangingPunct="1">
        <a:lnSpc>
          <a:spcPct val="90000"/>
        </a:lnSpc>
        <a:spcBef>
          <a:spcPts val="600"/>
        </a:spcBef>
        <a:buFont typeface="Euphemia" pitchFamily="34" charset="0"/>
        <a:buChar char="›"/>
        <a:defRPr sz="2000" kern="1200">
          <a:solidFill>
            <a:schemeClr val="tx1"/>
          </a:solidFill>
          <a:latin typeface="+mn-lt"/>
          <a:ea typeface="+mn-ea"/>
          <a:cs typeface="+mn-cs"/>
        </a:defRPr>
      </a:lvl3pPr>
      <a:lvl4pPr marL="1344168" indent="-246888" algn="l" defTabSz="914400" rtl="0" eaLnBrk="1" latinLnBrk="0" hangingPunct="1">
        <a:lnSpc>
          <a:spcPct val="90000"/>
        </a:lnSpc>
        <a:spcBef>
          <a:spcPts val="600"/>
        </a:spcBef>
        <a:buFont typeface="Arial" pitchFamily="34" charset="0"/>
        <a:buChar char="–"/>
        <a:defRPr sz="1800" kern="1200">
          <a:solidFill>
            <a:schemeClr val="tx1"/>
          </a:solidFill>
          <a:latin typeface="+mn-lt"/>
          <a:ea typeface="+mn-ea"/>
          <a:cs typeface="+mn-cs"/>
        </a:defRPr>
      </a:lvl4pPr>
      <a:lvl5pPr marL="170992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5pPr>
      <a:lvl6pPr marL="207568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6pPr>
      <a:lvl7pPr marL="244144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7pPr>
      <a:lvl8pPr marL="280720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8pPr>
      <a:lvl9pPr marL="317296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tif"/><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78.png"/><Relationship Id="rId2" Type="http://schemas.openxmlformats.org/officeDocument/2006/relationships/image" Target="../media/image84.png"/><Relationship Id="rId1" Type="http://schemas.openxmlformats.org/officeDocument/2006/relationships/slideLayout" Target="../slideLayouts/slideLayout7.xml"/><Relationship Id="rId6" Type="http://schemas.openxmlformats.org/officeDocument/2006/relationships/image" Target="../media/image620.png"/><Relationship Id="rId5" Type="http://schemas.openxmlformats.org/officeDocument/2006/relationships/image" Target="../media/image610.png"/><Relationship Id="rId4" Type="http://schemas.openxmlformats.org/officeDocument/2006/relationships/image" Target="../media/image600.png"/></Relationships>
</file>

<file path=ppt/slides/_rels/slide103.xml.rels><?xml version="1.0" encoding="UTF-8" standalone="yes"?>
<Relationships xmlns="http://schemas.openxmlformats.org/package/2006/relationships"><Relationship Id="rId3" Type="http://schemas.openxmlformats.org/officeDocument/2006/relationships/image" Target="../media/image630.png"/><Relationship Id="rId2" Type="http://schemas.openxmlformats.org/officeDocument/2006/relationships/image" Target="../media/image84.png"/><Relationship Id="rId1" Type="http://schemas.openxmlformats.org/officeDocument/2006/relationships/slideLayout" Target="../slideLayouts/slideLayout7.xml"/><Relationship Id="rId4" Type="http://schemas.openxmlformats.org/officeDocument/2006/relationships/image" Target="../media/image640.png"/></Relationships>
</file>

<file path=ppt/slides/_rels/slide10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88.w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560.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8" Type="http://schemas.openxmlformats.org/officeDocument/2006/relationships/image" Target="../media/image740.png"/><Relationship Id="rId3" Type="http://schemas.openxmlformats.org/officeDocument/2006/relationships/image" Target="../media/image700.png"/><Relationship Id="rId7" Type="http://schemas.openxmlformats.org/officeDocument/2006/relationships/image" Target="../media/image730.png"/><Relationship Id="rId2" Type="http://schemas.openxmlformats.org/officeDocument/2006/relationships/image" Target="../media/image690.png"/><Relationship Id="rId1" Type="http://schemas.openxmlformats.org/officeDocument/2006/relationships/slideLayout" Target="../slideLayouts/slideLayout7.xml"/><Relationship Id="rId6" Type="http://schemas.openxmlformats.org/officeDocument/2006/relationships/image" Target="../media/image80.png"/><Relationship Id="rId11" Type="http://schemas.openxmlformats.org/officeDocument/2006/relationships/image" Target="../media/image770.png"/><Relationship Id="rId5" Type="http://schemas.openxmlformats.org/officeDocument/2006/relationships/image" Target="../media/image570.png"/><Relationship Id="rId10" Type="http://schemas.openxmlformats.org/officeDocument/2006/relationships/image" Target="../media/image760.png"/><Relationship Id="rId4" Type="http://schemas.openxmlformats.org/officeDocument/2006/relationships/image" Target="../media/image710.png"/><Relationship Id="rId9" Type="http://schemas.openxmlformats.org/officeDocument/2006/relationships/image" Target="../media/image750.png"/></Relationships>
</file>

<file path=ppt/slides/_rels/slide114.xml.rels><?xml version="1.0" encoding="UTF-8" standalone="yes"?>
<Relationships xmlns="http://schemas.openxmlformats.org/package/2006/relationships"><Relationship Id="rId8" Type="http://schemas.openxmlformats.org/officeDocument/2006/relationships/image" Target="../media/image800.png"/><Relationship Id="rId3" Type="http://schemas.openxmlformats.org/officeDocument/2006/relationships/image" Target="../media/image700.png"/><Relationship Id="rId7" Type="http://schemas.openxmlformats.org/officeDocument/2006/relationships/image" Target="../media/image790.png"/><Relationship Id="rId2" Type="http://schemas.openxmlformats.org/officeDocument/2006/relationships/image" Target="../media/image690.png"/><Relationship Id="rId1" Type="http://schemas.openxmlformats.org/officeDocument/2006/relationships/slideLayout" Target="../slideLayouts/slideLayout7.xml"/><Relationship Id="rId6" Type="http://schemas.openxmlformats.org/officeDocument/2006/relationships/image" Target="../media/image780.png"/><Relationship Id="rId5" Type="http://schemas.openxmlformats.org/officeDocument/2006/relationships/image" Target="../media/image80.png"/><Relationship Id="rId10" Type="http://schemas.openxmlformats.org/officeDocument/2006/relationships/image" Target="../media/image820.png"/><Relationship Id="rId4" Type="http://schemas.openxmlformats.org/officeDocument/2006/relationships/image" Target="../media/image710.png"/><Relationship Id="rId9" Type="http://schemas.openxmlformats.org/officeDocument/2006/relationships/image" Target="../media/image810.png"/></Relationships>
</file>

<file path=ppt/slides/_rels/slide115.xml.rels><?xml version="1.0" encoding="UTF-8" standalone="yes"?>
<Relationships xmlns="http://schemas.openxmlformats.org/package/2006/relationships"><Relationship Id="rId3" Type="http://schemas.openxmlformats.org/officeDocument/2006/relationships/image" Target="../media/image700.png"/><Relationship Id="rId2" Type="http://schemas.openxmlformats.org/officeDocument/2006/relationships/image" Target="../media/image690.png"/><Relationship Id="rId1" Type="http://schemas.openxmlformats.org/officeDocument/2006/relationships/slideLayout" Target="../slideLayouts/slideLayout7.xml"/><Relationship Id="rId5" Type="http://schemas.openxmlformats.org/officeDocument/2006/relationships/image" Target="../media/image830.png"/><Relationship Id="rId4" Type="http://schemas.openxmlformats.org/officeDocument/2006/relationships/image" Target="../media/image710.png"/></Relationships>
</file>

<file path=ppt/slides/_rels/slide116.xml.rels><?xml version="1.0" encoding="UTF-8" standalone="yes"?>
<Relationships xmlns="http://schemas.openxmlformats.org/package/2006/relationships"><Relationship Id="rId3" Type="http://schemas.openxmlformats.org/officeDocument/2006/relationships/image" Target="../media/image700.png"/><Relationship Id="rId2" Type="http://schemas.openxmlformats.org/officeDocument/2006/relationships/image" Target="../media/image690.png"/><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840.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3.wmf"/><Relationship Id="rId7"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slideLayout" Target="../slideLayouts/slideLayout7.xml"/><Relationship Id="rId6" Type="http://schemas.openxmlformats.org/officeDocument/2006/relationships/oleObject" Target="../embeddings/oleObject3.bin"/><Relationship Id="rId5" Type="http://schemas.openxmlformats.org/officeDocument/2006/relationships/image" Target="../media/image4.emf"/><Relationship Id="rId4" Type="http://schemas.openxmlformats.org/officeDocument/2006/relationships/oleObject" Target="../embeddings/oleObject2.bin"/><Relationship Id="rId9" Type="http://schemas.openxmlformats.org/officeDocument/2006/relationships/image" Target="../media/image6.emf"/></Relationships>
</file>

<file path=ppt/slides/_rels/slide13.xml.rels><?xml version="1.0" encoding="UTF-8" standalone="yes"?>
<Relationships xmlns="http://schemas.openxmlformats.org/package/2006/relationships"><Relationship Id="rId13" Type="http://schemas.openxmlformats.org/officeDocument/2006/relationships/image" Target="../media/image6.emf"/><Relationship Id="rId3" Type="http://schemas.openxmlformats.org/officeDocument/2006/relationships/image" Target="../media/image3.wmf"/><Relationship Id="rId7" Type="http://schemas.openxmlformats.org/officeDocument/2006/relationships/image" Target="../media/image5.wmf"/><Relationship Id="rId12" Type="http://schemas.openxmlformats.org/officeDocument/2006/relationships/oleObject" Target="../embeddings/oleObject4.bin"/><Relationship Id="rId2" Type="http://schemas.openxmlformats.org/officeDocument/2006/relationships/oleObject" Target="../embeddings/oleObject1.bin"/><Relationship Id="rId1" Type="http://schemas.openxmlformats.org/officeDocument/2006/relationships/slideLayout" Target="../slideLayouts/slideLayout7.xml"/><Relationship Id="rId6" Type="http://schemas.openxmlformats.org/officeDocument/2006/relationships/oleObject" Target="../embeddings/oleObject3.bin"/><Relationship Id="rId11" Type="http://schemas.openxmlformats.org/officeDocument/2006/relationships/image" Target="NULL"/><Relationship Id="rId5" Type="http://schemas.openxmlformats.org/officeDocument/2006/relationships/image" Target="../media/image4.emf"/><Relationship Id="rId10" Type="http://schemas.openxmlformats.org/officeDocument/2006/relationships/image" Target="NULL"/><Relationship Id="rId4" Type="http://schemas.openxmlformats.org/officeDocument/2006/relationships/oleObject" Target="../embeddings/oleObject2.bin"/><Relationship Id="rId9" Type="http://schemas.openxmlformats.org/officeDocument/2006/relationships/image" Target="NULL"/></Relationships>
</file>

<file path=ppt/slides/_rels/slide1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5.bin"/><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5.bin"/><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image" Target="../media/image10.wmf"/><Relationship Id="rId7" Type="http://schemas.openxmlformats.org/officeDocument/2006/relationships/image" Target="../media/image12.wmf"/><Relationship Id="rId2" Type="http://schemas.openxmlformats.org/officeDocument/2006/relationships/oleObject" Target="../embeddings/oleObject6.bin"/><Relationship Id="rId1" Type="http://schemas.openxmlformats.org/officeDocument/2006/relationships/slideLayout" Target="../slideLayouts/slideLayout7.xml"/><Relationship Id="rId6" Type="http://schemas.openxmlformats.org/officeDocument/2006/relationships/oleObject" Target="../embeddings/oleObject8.bin"/><Relationship Id="rId5" Type="http://schemas.openxmlformats.org/officeDocument/2006/relationships/image" Target="../media/image11.emf"/><Relationship Id="rId4" Type="http://schemas.openxmlformats.org/officeDocument/2006/relationships/oleObject" Target="../embeddings/oleObject7.bin"/><Relationship Id="rId9" Type="http://schemas.openxmlformats.org/officeDocument/2006/relationships/image" Target="../media/image13.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image" Target="../media/image10.wmf"/><Relationship Id="rId7" Type="http://schemas.openxmlformats.org/officeDocument/2006/relationships/image" Target="../media/image12.wmf"/><Relationship Id="rId2" Type="http://schemas.openxmlformats.org/officeDocument/2006/relationships/oleObject" Target="../embeddings/oleObject6.bin"/><Relationship Id="rId1" Type="http://schemas.openxmlformats.org/officeDocument/2006/relationships/slideLayout" Target="../slideLayouts/slideLayout7.xml"/><Relationship Id="rId6" Type="http://schemas.openxmlformats.org/officeDocument/2006/relationships/oleObject" Target="../embeddings/oleObject8.bin"/><Relationship Id="rId5" Type="http://schemas.openxmlformats.org/officeDocument/2006/relationships/image" Target="../media/image11.emf"/><Relationship Id="rId4" Type="http://schemas.openxmlformats.org/officeDocument/2006/relationships/oleObject" Target="../embeddings/oleObject7.bin"/><Relationship Id="rId9" Type="http://schemas.openxmlformats.org/officeDocument/2006/relationships/image" Target="../media/image13.wmf"/></Relationships>
</file>

<file path=ppt/slides/_rels/slide19.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10.bin"/><Relationship Id="rId1" Type="http://schemas.openxmlformats.org/officeDocument/2006/relationships/slideLayout" Target="../slideLayouts/slideLayout7.xml"/><Relationship Id="rId5"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11.bin"/><Relationship Id="rId1" Type="http://schemas.openxmlformats.org/officeDocument/2006/relationships/slideLayout" Target="../slideLayouts/slideLayout7.xml"/><Relationship Id="rId5" Type="http://schemas.openxmlformats.org/officeDocument/2006/relationships/image" Target="../media/image10.wmf"/><Relationship Id="rId4" Type="http://schemas.openxmlformats.org/officeDocument/2006/relationships/oleObject" Target="../embeddings/oleObject6.bin"/></Relationships>
</file>

<file path=ppt/slides/_rels/slide21.xml.rels><?xml version="1.0" encoding="UTF-8" standalone="yes"?>
<Relationships xmlns="http://schemas.openxmlformats.org/package/2006/relationships"><Relationship Id="rId3" Type="http://schemas.openxmlformats.org/officeDocument/2006/relationships/image" Target="../media/image16.wmf"/><Relationship Id="rId7" Type="http://schemas.openxmlformats.org/officeDocument/2006/relationships/image" Target="../media/image18.wmf"/><Relationship Id="rId2" Type="http://schemas.openxmlformats.org/officeDocument/2006/relationships/oleObject" Target="../embeddings/oleObject12.bin"/><Relationship Id="rId1" Type="http://schemas.openxmlformats.org/officeDocument/2006/relationships/slideLayout" Target="../slideLayouts/slideLayout7.xml"/><Relationship Id="rId6" Type="http://schemas.openxmlformats.org/officeDocument/2006/relationships/oleObject" Target="../embeddings/oleObject14.bin"/><Relationship Id="rId5" Type="http://schemas.openxmlformats.org/officeDocument/2006/relationships/image" Target="../media/image17.wmf"/><Relationship Id="rId4" Type="http://schemas.openxmlformats.org/officeDocument/2006/relationships/oleObject" Target="../embeddings/oleObject13.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oleObject" Target="../embeddings/oleObject15.bin"/><Relationship Id="rId1" Type="http://schemas.openxmlformats.org/officeDocument/2006/relationships/slideLayout" Target="../slideLayouts/slideLayout7.xml"/><Relationship Id="rId5" Type="http://schemas.openxmlformats.org/officeDocument/2006/relationships/image" Target="../media/image23.wmf"/><Relationship Id="rId4" Type="http://schemas.openxmlformats.org/officeDocument/2006/relationships/oleObject" Target="../embeddings/oleObject16.bin"/></Relationships>
</file>

<file path=ppt/slides/_rels/slide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5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package" Target="../embeddings/Microsoft_Word_Document1.docx"/><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61.xml.rels><?xml version="1.0" encoding="UTF-8" standalone="yes"?>
<Relationships xmlns="http://schemas.openxmlformats.org/package/2006/relationships"><Relationship Id="rId8" Type="http://schemas.openxmlformats.org/officeDocument/2006/relationships/package" Target="../embeddings/Microsoft_Word_Document4.docx"/><Relationship Id="rId3" Type="http://schemas.openxmlformats.org/officeDocument/2006/relationships/image" Target="../media/image27.png"/><Relationship Id="rId7" Type="http://schemas.openxmlformats.org/officeDocument/2006/relationships/image" Target="../media/image29.emf"/><Relationship Id="rId12"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package" Target="../embeddings/Microsoft_Word_Document3.docx"/><Relationship Id="rId11" Type="http://schemas.openxmlformats.org/officeDocument/2006/relationships/image" Target="../media/image31.emf"/><Relationship Id="rId5" Type="http://schemas.openxmlformats.org/officeDocument/2006/relationships/image" Target="../media/image28.emf"/><Relationship Id="rId10" Type="http://schemas.openxmlformats.org/officeDocument/2006/relationships/package" Target="../embeddings/Microsoft_Word_Document5.docx"/><Relationship Id="rId4" Type="http://schemas.openxmlformats.org/officeDocument/2006/relationships/package" Target="../embeddings/Microsoft_Word_Document2.docx"/><Relationship Id="rId9" Type="http://schemas.openxmlformats.org/officeDocument/2006/relationships/image" Target="../media/image30.emf"/></Relationships>
</file>

<file path=ppt/slides/_rels/slide62.xml.rels><?xml version="1.0" encoding="UTF-8" standalone="yes"?>
<Relationships xmlns="http://schemas.openxmlformats.org/package/2006/relationships"><Relationship Id="rId8" Type="http://schemas.openxmlformats.org/officeDocument/2006/relationships/package" Target="../embeddings/Microsoft_Word_Document8.docx"/><Relationship Id="rId3" Type="http://schemas.openxmlformats.org/officeDocument/2006/relationships/image" Target="../media/image27.png"/><Relationship Id="rId7" Type="http://schemas.openxmlformats.org/officeDocument/2006/relationships/image" Target="../media/image34.emf"/><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package" Target="../embeddings/Microsoft_Word_Document7.docx"/><Relationship Id="rId5" Type="http://schemas.openxmlformats.org/officeDocument/2006/relationships/image" Target="../media/image33.emf"/><Relationship Id="rId4" Type="http://schemas.openxmlformats.org/officeDocument/2006/relationships/package" Target="../embeddings/Microsoft_Word_Document6.docx"/><Relationship Id="rId9" Type="http://schemas.openxmlformats.org/officeDocument/2006/relationships/image" Target="../media/image35.emf"/></Relationships>
</file>

<file path=ppt/slides/_rels/slide63.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package" Target="../embeddings/Microsoft_Word_Document9.docx"/><Relationship Id="rId7" Type="http://schemas.openxmlformats.org/officeDocument/2006/relationships/package" Target="../embeddings/Microsoft_Word_Document11.docx"/><Relationship Id="rId12" Type="http://schemas.openxmlformats.org/officeDocument/2006/relationships/image" Target="../media/image40.emf"/><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7.emf"/><Relationship Id="rId11" Type="http://schemas.openxmlformats.org/officeDocument/2006/relationships/package" Target="../embeddings/Microsoft_Word_Document13.docx"/><Relationship Id="rId5" Type="http://schemas.openxmlformats.org/officeDocument/2006/relationships/package" Target="../embeddings/Microsoft_Word_Document10.docx"/><Relationship Id="rId10" Type="http://schemas.openxmlformats.org/officeDocument/2006/relationships/image" Target="../media/image39.emf"/><Relationship Id="rId4" Type="http://schemas.openxmlformats.org/officeDocument/2006/relationships/image" Target="../media/image36.emf"/><Relationship Id="rId9" Type="http://schemas.openxmlformats.org/officeDocument/2006/relationships/package" Target="../embeddings/Microsoft_Word_Document12.docx"/></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oleObject" Target="../embeddings/oleObject17.bin"/><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46.emf"/><Relationship Id="rId4" Type="http://schemas.openxmlformats.org/officeDocument/2006/relationships/image" Target="../media/image45.emf"/></Relationships>
</file>

<file path=ppt/slides/_rels/slide6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48.emf"/><Relationship Id="rId4" Type="http://schemas.openxmlformats.org/officeDocument/2006/relationships/image" Target="../media/image47.emf"/></Relationships>
</file>

<file path=ppt/slides/_rels/slide6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7.emf"/><Relationship Id="rId5" Type="http://schemas.openxmlformats.org/officeDocument/2006/relationships/image" Target="../media/image52.emf"/><Relationship Id="rId4" Type="http://schemas.openxmlformats.org/officeDocument/2006/relationships/image" Target="../media/image51.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56.emf"/><Relationship Id="rId7" Type="http://schemas.openxmlformats.org/officeDocument/2006/relationships/image" Target="../media/image60.emf"/><Relationship Id="rId2" Type="http://schemas.openxmlformats.org/officeDocument/2006/relationships/image" Target="../media/image55.emf"/><Relationship Id="rId1" Type="http://schemas.openxmlformats.org/officeDocument/2006/relationships/slideLayout" Target="../slideLayouts/slideLayout7.xml"/><Relationship Id="rId6" Type="http://schemas.openxmlformats.org/officeDocument/2006/relationships/image" Target="../media/image59.emf"/><Relationship Id="rId5" Type="http://schemas.openxmlformats.org/officeDocument/2006/relationships/image" Target="../media/image58.emf"/><Relationship Id="rId4" Type="http://schemas.openxmlformats.org/officeDocument/2006/relationships/image" Target="../media/image57.emf"/></Relationships>
</file>

<file path=ppt/slides/_rels/slide7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280.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tif"/><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00.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tif"/><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5.png"/></Relationships>
</file>

<file path=ppt/slides/_rels/slide9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Εικόνα 2">
            <a:extLst>
              <a:ext uri="{FF2B5EF4-FFF2-40B4-BE49-F238E27FC236}">
                <a16:creationId xmlns:a16="http://schemas.microsoft.com/office/drawing/2014/main" id="{0352BF73-4765-4270-9066-FDBB3B60AA4D}"/>
              </a:ext>
            </a:extLst>
          </p:cNvPr>
          <p:cNvPicPr>
            <a:picLocks noChangeAspect="1"/>
          </p:cNvPicPr>
          <p:nvPr/>
        </p:nvPicPr>
        <p:blipFill>
          <a:blip r:embed="rId2"/>
          <a:stretch>
            <a:fillRect/>
          </a:stretch>
        </p:blipFill>
        <p:spPr>
          <a:xfrm>
            <a:off x="2046287" y="176212"/>
            <a:ext cx="8096250" cy="6505575"/>
          </a:xfrm>
          <a:prstGeom prst="rect">
            <a:avLst/>
          </a:prstGeom>
        </p:spPr>
      </p:pic>
      <p:sp>
        <p:nvSpPr>
          <p:cNvPr id="2" name="Ορθογώνιο 1">
            <a:extLst>
              <a:ext uri="{FF2B5EF4-FFF2-40B4-BE49-F238E27FC236}">
                <a16:creationId xmlns:a16="http://schemas.microsoft.com/office/drawing/2014/main" id="{57345561-6C36-46DC-B3F6-197F76D6C577}"/>
              </a:ext>
            </a:extLst>
          </p:cNvPr>
          <p:cNvSpPr/>
          <p:nvPr/>
        </p:nvSpPr>
        <p:spPr>
          <a:xfrm>
            <a:off x="1773932" y="176212"/>
            <a:ext cx="8368605" cy="37568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 name="Ορθογώνιο 3">
            <a:extLst>
              <a:ext uri="{FF2B5EF4-FFF2-40B4-BE49-F238E27FC236}">
                <a16:creationId xmlns:a16="http://schemas.microsoft.com/office/drawing/2014/main" id="{B0304912-C621-499C-B621-C1BAB49ADD96}"/>
              </a:ext>
            </a:extLst>
          </p:cNvPr>
          <p:cNvSpPr/>
          <p:nvPr/>
        </p:nvSpPr>
        <p:spPr>
          <a:xfrm>
            <a:off x="1773932" y="4077072"/>
            <a:ext cx="8368605" cy="26642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829707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Κανόνες από δένδρα αποφάσεων</a:t>
            </a:r>
          </a:p>
        </p:txBody>
      </p:sp>
      <p:pic>
        <p:nvPicPr>
          <p:cNvPr id="9" name="Εικόνα 7"/>
          <p:cNvPicPr>
            <a:picLocks noChangeAspect="1"/>
          </p:cNvPicPr>
          <p:nvPr/>
        </p:nvPicPr>
        <p:blipFill rotWithShape="1">
          <a:blip r:embed="rId2"/>
          <a:srcRect t="53638"/>
          <a:stretch/>
        </p:blipFill>
        <p:spPr>
          <a:xfrm>
            <a:off x="3142084" y="1257437"/>
            <a:ext cx="4969191" cy="3168352"/>
          </a:xfrm>
          <a:prstGeom prst="rect">
            <a:avLst/>
          </a:prstGeom>
        </p:spPr>
      </p:pic>
      <p:sp>
        <p:nvSpPr>
          <p:cNvPr id="2" name="TextBox 1"/>
          <p:cNvSpPr txBox="1"/>
          <p:nvPr/>
        </p:nvSpPr>
        <p:spPr>
          <a:xfrm>
            <a:off x="1160796" y="4653136"/>
            <a:ext cx="9577064" cy="2062103"/>
          </a:xfrm>
          <a:prstGeom prst="rect">
            <a:avLst/>
          </a:prstGeom>
          <a:noFill/>
        </p:spPr>
        <p:txBody>
          <a:bodyPr wrap="square" rtlCol="0">
            <a:spAutoFit/>
          </a:bodyPr>
          <a:lstStyle/>
          <a:p>
            <a:pPr marL="285750" indent="-285750">
              <a:buFont typeface="Wingdings" panose="05000000000000000000" pitchFamily="2" charset="2"/>
              <a:buChar char="ü"/>
            </a:pPr>
            <a:r>
              <a:rPr lang="el-GR" sz="1600" dirty="0">
                <a:latin typeface="Garamond" panose="02020404030301010803" pitchFamily="18" charset="0"/>
              </a:rPr>
              <a:t>Ένα δένδρο είναι ένα σύνολο κανόνων αποφάσεων· κάθε κανόνας περιλαμβάνει τις αποφάσεις κατά μήκος της διαδρομής προς ένα φύλλο:</a:t>
            </a:r>
          </a:p>
          <a:p>
            <a:pPr indent="896938"/>
            <a:r>
              <a:rPr lang="en-US" sz="1600" dirty="0">
                <a:latin typeface="Garamond" panose="02020404030301010803" pitchFamily="18" charset="0"/>
              </a:rPr>
              <a:t>R3 </a:t>
            </a:r>
            <a:r>
              <a:rPr lang="el-GR" sz="1600" dirty="0">
                <a:latin typeface="Garamond" panose="02020404030301010803" pitchFamily="18" charset="0"/>
              </a:rPr>
              <a:t>: Αν </a:t>
            </a:r>
            <a:r>
              <a:rPr lang="en-US" sz="1600" i="1" dirty="0">
                <a:latin typeface="Garamond" panose="02020404030301010803" pitchFamily="18" charset="0"/>
              </a:rPr>
              <a:t>X</a:t>
            </a:r>
            <a:r>
              <a:rPr lang="el-GR" sz="1600" baseline="-25000" dirty="0">
                <a:latin typeface="Garamond" panose="02020404030301010803" pitchFamily="18" charset="0"/>
              </a:rPr>
              <a:t>1</a:t>
            </a:r>
            <a:r>
              <a:rPr lang="el-GR" sz="1600" dirty="0">
                <a:latin typeface="Garamond" panose="02020404030301010803" pitchFamily="18" charset="0"/>
              </a:rPr>
              <a:t> </a:t>
            </a:r>
            <a:r>
              <a:rPr lang="en-US" sz="1600" dirty="0">
                <a:latin typeface="Garamond" panose="02020404030301010803" pitchFamily="18" charset="0"/>
                <a:sym typeface="Symbol"/>
              </a:rPr>
              <a:t></a:t>
            </a:r>
            <a:r>
              <a:rPr lang="el-GR" sz="1600" dirty="0">
                <a:latin typeface="Garamond" panose="02020404030301010803" pitchFamily="18" charset="0"/>
              </a:rPr>
              <a:t> 5.45 και </a:t>
            </a:r>
            <a:r>
              <a:rPr lang="en-US" sz="1600" i="1" dirty="0">
                <a:latin typeface="Garamond" panose="02020404030301010803" pitchFamily="18" charset="0"/>
              </a:rPr>
              <a:t>X</a:t>
            </a:r>
            <a:r>
              <a:rPr lang="el-GR" sz="1600" baseline="-25000" dirty="0">
                <a:latin typeface="Garamond" panose="02020404030301010803" pitchFamily="18" charset="0"/>
              </a:rPr>
              <a:t>2</a:t>
            </a:r>
            <a:r>
              <a:rPr lang="el-GR" sz="1600" dirty="0">
                <a:latin typeface="Garamond" panose="02020404030301010803" pitchFamily="18" charset="0"/>
              </a:rPr>
              <a:t> </a:t>
            </a:r>
            <a:r>
              <a:rPr lang="en-US" sz="1600" dirty="0">
                <a:latin typeface="Garamond" panose="02020404030301010803" pitchFamily="18" charset="0"/>
                <a:sym typeface="Symbol"/>
              </a:rPr>
              <a:t></a:t>
            </a:r>
            <a:r>
              <a:rPr lang="el-GR" sz="1600" dirty="0">
                <a:latin typeface="Garamond" panose="02020404030301010803" pitchFamily="18" charset="0"/>
              </a:rPr>
              <a:t> 2.8 και </a:t>
            </a:r>
            <a:r>
              <a:rPr lang="en-US" sz="1600" i="1" dirty="0">
                <a:latin typeface="Garamond" panose="02020404030301010803" pitchFamily="18" charset="0"/>
              </a:rPr>
              <a:t>X</a:t>
            </a:r>
            <a:r>
              <a:rPr lang="el-GR" sz="1600" baseline="-25000" dirty="0">
                <a:latin typeface="Garamond" panose="02020404030301010803" pitchFamily="18" charset="0"/>
              </a:rPr>
              <a:t>1</a:t>
            </a:r>
            <a:r>
              <a:rPr lang="el-GR" sz="1600" dirty="0">
                <a:latin typeface="Garamond" panose="02020404030301010803" pitchFamily="18" charset="0"/>
              </a:rPr>
              <a:t> </a:t>
            </a:r>
            <a:r>
              <a:rPr lang="en-US" sz="1600" dirty="0">
                <a:latin typeface="Garamond" panose="02020404030301010803" pitchFamily="18" charset="0"/>
                <a:sym typeface="Symbol"/>
              </a:rPr>
              <a:t></a:t>
            </a:r>
            <a:r>
              <a:rPr lang="el-GR" sz="1600" dirty="0">
                <a:latin typeface="Garamond" panose="02020404030301010803" pitchFamily="18" charset="0"/>
              </a:rPr>
              <a:t> 4.7, τότε η κατηγορία είναι η </a:t>
            </a:r>
            <a:r>
              <a:rPr lang="en-US" sz="1600" i="1" dirty="0">
                <a:latin typeface="Garamond" panose="02020404030301010803" pitchFamily="18" charset="0"/>
              </a:rPr>
              <a:t>c</a:t>
            </a:r>
            <a:r>
              <a:rPr lang="el-GR" sz="1600" baseline="-25000" dirty="0">
                <a:latin typeface="Garamond" panose="02020404030301010803" pitchFamily="18" charset="0"/>
              </a:rPr>
              <a:t>1</a:t>
            </a:r>
            <a:r>
              <a:rPr lang="el-GR" sz="1600" dirty="0">
                <a:latin typeface="Garamond" panose="02020404030301010803" pitchFamily="18" charset="0"/>
              </a:rPr>
              <a:t>, ή</a:t>
            </a:r>
          </a:p>
          <a:p>
            <a:pPr indent="896938"/>
            <a:r>
              <a:rPr lang="en-US" sz="1600" dirty="0">
                <a:latin typeface="Garamond" panose="02020404030301010803" pitchFamily="18" charset="0"/>
              </a:rPr>
              <a:t>R4</a:t>
            </a:r>
            <a:r>
              <a:rPr lang="el-GR" sz="1600" dirty="0">
                <a:latin typeface="Garamond" panose="02020404030301010803" pitchFamily="18" charset="0"/>
              </a:rPr>
              <a:t>: Αν </a:t>
            </a:r>
            <a:r>
              <a:rPr lang="en-US" sz="1600" i="1" dirty="0">
                <a:latin typeface="Garamond" panose="02020404030301010803" pitchFamily="18" charset="0"/>
              </a:rPr>
              <a:t>X</a:t>
            </a:r>
            <a:r>
              <a:rPr lang="el-GR" sz="1600" baseline="-25000" dirty="0">
                <a:latin typeface="Garamond" panose="02020404030301010803" pitchFamily="18" charset="0"/>
              </a:rPr>
              <a:t>1</a:t>
            </a:r>
            <a:r>
              <a:rPr lang="el-GR" sz="1600" dirty="0">
                <a:latin typeface="Garamond" panose="02020404030301010803" pitchFamily="18" charset="0"/>
              </a:rPr>
              <a:t> </a:t>
            </a:r>
            <a:r>
              <a:rPr lang="en-US" sz="1600" dirty="0">
                <a:latin typeface="Garamond" panose="02020404030301010803" pitchFamily="18" charset="0"/>
                <a:sym typeface="Symbol"/>
              </a:rPr>
              <a:t></a:t>
            </a:r>
            <a:r>
              <a:rPr lang="el-GR" sz="1600" dirty="0">
                <a:latin typeface="Garamond" panose="02020404030301010803" pitchFamily="18" charset="0"/>
              </a:rPr>
              <a:t> 5.45 και </a:t>
            </a:r>
            <a:r>
              <a:rPr lang="en-US" sz="1600" i="1" dirty="0">
                <a:latin typeface="Garamond" panose="02020404030301010803" pitchFamily="18" charset="0"/>
              </a:rPr>
              <a:t>X</a:t>
            </a:r>
            <a:r>
              <a:rPr lang="el-GR" sz="1600" baseline="-25000" dirty="0">
                <a:latin typeface="Garamond" panose="02020404030301010803" pitchFamily="18" charset="0"/>
              </a:rPr>
              <a:t>2</a:t>
            </a:r>
            <a:r>
              <a:rPr lang="el-GR" sz="1600" dirty="0">
                <a:latin typeface="Garamond" panose="02020404030301010803" pitchFamily="18" charset="0"/>
              </a:rPr>
              <a:t> </a:t>
            </a:r>
            <a:r>
              <a:rPr lang="en-US" sz="1600" dirty="0">
                <a:latin typeface="Garamond" panose="02020404030301010803" pitchFamily="18" charset="0"/>
                <a:sym typeface="Symbol"/>
              </a:rPr>
              <a:t></a:t>
            </a:r>
            <a:r>
              <a:rPr lang="el-GR" sz="1600" dirty="0">
                <a:latin typeface="Garamond" panose="02020404030301010803" pitchFamily="18" charset="0"/>
              </a:rPr>
              <a:t> 2.8 και </a:t>
            </a:r>
            <a:r>
              <a:rPr lang="en-US" sz="1600" i="1" dirty="0">
                <a:latin typeface="Garamond" panose="02020404030301010803" pitchFamily="18" charset="0"/>
              </a:rPr>
              <a:t>X</a:t>
            </a:r>
            <a:r>
              <a:rPr lang="el-GR" sz="1600" baseline="-25000" dirty="0">
                <a:latin typeface="Garamond" panose="02020404030301010803" pitchFamily="18" charset="0"/>
              </a:rPr>
              <a:t>1</a:t>
            </a:r>
            <a:r>
              <a:rPr lang="el-GR" sz="1600" dirty="0">
                <a:latin typeface="Garamond" panose="02020404030301010803" pitchFamily="18" charset="0"/>
              </a:rPr>
              <a:t> &gt; 4.7, τότε η κατηγορία είναι η </a:t>
            </a:r>
            <a:r>
              <a:rPr lang="en-US" sz="1600" i="1" dirty="0">
                <a:latin typeface="Garamond" panose="02020404030301010803" pitchFamily="18" charset="0"/>
              </a:rPr>
              <a:t>c</a:t>
            </a:r>
            <a:r>
              <a:rPr lang="el-GR" sz="1600" baseline="-25000" dirty="0">
                <a:latin typeface="Garamond" panose="02020404030301010803" pitchFamily="18" charset="0"/>
              </a:rPr>
              <a:t>2</a:t>
            </a:r>
            <a:r>
              <a:rPr lang="el-GR" sz="1600" dirty="0">
                <a:latin typeface="Garamond" panose="02020404030301010803" pitchFamily="18" charset="0"/>
              </a:rPr>
              <a:t>, ή</a:t>
            </a:r>
          </a:p>
          <a:p>
            <a:pPr indent="896938"/>
            <a:r>
              <a:rPr lang="en-US" sz="1600" dirty="0">
                <a:latin typeface="Garamond" panose="02020404030301010803" pitchFamily="18" charset="0"/>
              </a:rPr>
              <a:t>R1</a:t>
            </a:r>
            <a:r>
              <a:rPr lang="el-GR" sz="1600" dirty="0">
                <a:latin typeface="Garamond" panose="02020404030301010803" pitchFamily="18" charset="0"/>
              </a:rPr>
              <a:t>: Αν </a:t>
            </a:r>
            <a:r>
              <a:rPr lang="en-US" sz="1600" i="1" dirty="0">
                <a:latin typeface="Garamond" panose="02020404030301010803" pitchFamily="18" charset="0"/>
              </a:rPr>
              <a:t>X</a:t>
            </a:r>
            <a:r>
              <a:rPr lang="el-GR" sz="1600" baseline="-25000" dirty="0">
                <a:latin typeface="Garamond" panose="02020404030301010803" pitchFamily="18" charset="0"/>
              </a:rPr>
              <a:t>1</a:t>
            </a:r>
            <a:r>
              <a:rPr lang="el-GR" sz="1600" dirty="0">
                <a:latin typeface="Garamond" panose="02020404030301010803" pitchFamily="18" charset="0"/>
              </a:rPr>
              <a:t> </a:t>
            </a:r>
            <a:r>
              <a:rPr lang="en-US" sz="1600" dirty="0">
                <a:latin typeface="Garamond" panose="02020404030301010803" pitchFamily="18" charset="0"/>
                <a:sym typeface="Symbol"/>
              </a:rPr>
              <a:t></a:t>
            </a:r>
            <a:r>
              <a:rPr lang="el-GR" sz="1600" dirty="0">
                <a:latin typeface="Garamond" panose="02020404030301010803" pitchFamily="18" charset="0"/>
              </a:rPr>
              <a:t> 5.45 και </a:t>
            </a:r>
            <a:r>
              <a:rPr lang="en-US" sz="1600" i="1" dirty="0">
                <a:latin typeface="Garamond" panose="02020404030301010803" pitchFamily="18" charset="0"/>
              </a:rPr>
              <a:t>X</a:t>
            </a:r>
            <a:r>
              <a:rPr lang="el-GR" sz="1600" baseline="-25000" dirty="0">
                <a:latin typeface="Garamond" panose="02020404030301010803" pitchFamily="18" charset="0"/>
              </a:rPr>
              <a:t>2</a:t>
            </a:r>
            <a:r>
              <a:rPr lang="el-GR" sz="1600" dirty="0">
                <a:latin typeface="Garamond" panose="02020404030301010803" pitchFamily="18" charset="0"/>
              </a:rPr>
              <a:t> &gt; 2.8, τότε η κατηγορία είναι η </a:t>
            </a:r>
            <a:r>
              <a:rPr lang="en-US" sz="1600" i="1" dirty="0">
                <a:latin typeface="Garamond" panose="02020404030301010803" pitchFamily="18" charset="0"/>
              </a:rPr>
              <a:t>c</a:t>
            </a:r>
            <a:r>
              <a:rPr lang="el-GR" sz="1600" baseline="-25000" dirty="0">
                <a:latin typeface="Garamond" panose="02020404030301010803" pitchFamily="18" charset="0"/>
              </a:rPr>
              <a:t>1</a:t>
            </a:r>
            <a:r>
              <a:rPr lang="el-GR" sz="1600" dirty="0">
                <a:latin typeface="Garamond" panose="02020404030301010803" pitchFamily="18" charset="0"/>
              </a:rPr>
              <a:t>, ή</a:t>
            </a:r>
          </a:p>
          <a:p>
            <a:pPr indent="896938"/>
            <a:r>
              <a:rPr lang="en-US" sz="1600" dirty="0">
                <a:latin typeface="Garamond" panose="02020404030301010803" pitchFamily="18" charset="0"/>
              </a:rPr>
              <a:t>R2</a:t>
            </a:r>
            <a:r>
              <a:rPr lang="el-GR" sz="1600" dirty="0">
                <a:latin typeface="Garamond" panose="02020404030301010803" pitchFamily="18" charset="0"/>
              </a:rPr>
              <a:t>: Αν </a:t>
            </a:r>
            <a:r>
              <a:rPr lang="en-US" sz="1600" i="1" dirty="0">
                <a:latin typeface="Garamond" panose="02020404030301010803" pitchFamily="18" charset="0"/>
              </a:rPr>
              <a:t>X</a:t>
            </a:r>
            <a:r>
              <a:rPr lang="el-GR" sz="1600" baseline="-25000" dirty="0">
                <a:latin typeface="Garamond" panose="02020404030301010803" pitchFamily="18" charset="0"/>
              </a:rPr>
              <a:t>1</a:t>
            </a:r>
            <a:r>
              <a:rPr lang="el-GR" sz="1600" dirty="0">
                <a:latin typeface="Garamond" panose="02020404030301010803" pitchFamily="18" charset="0"/>
              </a:rPr>
              <a:t> &gt; 5.45 και </a:t>
            </a:r>
            <a:r>
              <a:rPr lang="en-US" sz="1600" i="1" dirty="0">
                <a:latin typeface="Garamond" panose="02020404030301010803" pitchFamily="18" charset="0"/>
              </a:rPr>
              <a:t>X</a:t>
            </a:r>
            <a:r>
              <a:rPr lang="el-GR" sz="1600" baseline="-25000" dirty="0">
                <a:latin typeface="Garamond" panose="02020404030301010803" pitchFamily="18" charset="0"/>
              </a:rPr>
              <a:t>2</a:t>
            </a:r>
            <a:r>
              <a:rPr lang="el-GR" sz="1600" dirty="0">
                <a:latin typeface="Garamond" panose="02020404030301010803" pitchFamily="18" charset="0"/>
              </a:rPr>
              <a:t> </a:t>
            </a:r>
            <a:r>
              <a:rPr lang="en-US" sz="1600" dirty="0">
                <a:latin typeface="Garamond" panose="02020404030301010803" pitchFamily="18" charset="0"/>
                <a:sym typeface="Symbol"/>
              </a:rPr>
              <a:t></a:t>
            </a:r>
            <a:r>
              <a:rPr lang="el-GR" sz="1600" dirty="0">
                <a:latin typeface="Garamond" panose="02020404030301010803" pitchFamily="18" charset="0"/>
              </a:rPr>
              <a:t> 3.45, τότε η κατηγορία είναι η </a:t>
            </a:r>
            <a:r>
              <a:rPr lang="en-US" sz="1600" i="1" dirty="0">
                <a:latin typeface="Garamond" panose="02020404030301010803" pitchFamily="18" charset="0"/>
              </a:rPr>
              <a:t>c</a:t>
            </a:r>
            <a:r>
              <a:rPr lang="el-GR" sz="1600" baseline="-25000" dirty="0">
                <a:latin typeface="Garamond" panose="02020404030301010803" pitchFamily="18" charset="0"/>
              </a:rPr>
              <a:t>2</a:t>
            </a:r>
            <a:r>
              <a:rPr lang="el-GR" sz="1600" dirty="0">
                <a:latin typeface="Garamond" panose="02020404030301010803" pitchFamily="18" charset="0"/>
              </a:rPr>
              <a:t>, ή</a:t>
            </a:r>
          </a:p>
          <a:p>
            <a:pPr indent="896938"/>
            <a:r>
              <a:rPr lang="en-US" sz="1600" dirty="0">
                <a:latin typeface="Garamond" panose="02020404030301010803" pitchFamily="18" charset="0"/>
              </a:rPr>
              <a:t>R5</a:t>
            </a:r>
            <a:r>
              <a:rPr lang="el-GR" sz="1600" dirty="0">
                <a:latin typeface="Garamond" panose="02020404030301010803" pitchFamily="18" charset="0"/>
              </a:rPr>
              <a:t>: Αν </a:t>
            </a:r>
            <a:r>
              <a:rPr lang="en-US" sz="1600" i="1" dirty="0">
                <a:latin typeface="Garamond" panose="02020404030301010803" pitchFamily="18" charset="0"/>
              </a:rPr>
              <a:t>X</a:t>
            </a:r>
            <a:r>
              <a:rPr lang="el-GR" sz="1600" baseline="-25000" dirty="0">
                <a:latin typeface="Garamond" panose="02020404030301010803" pitchFamily="18" charset="0"/>
              </a:rPr>
              <a:t>1</a:t>
            </a:r>
            <a:r>
              <a:rPr lang="el-GR" sz="1600" dirty="0">
                <a:latin typeface="Garamond" panose="02020404030301010803" pitchFamily="18" charset="0"/>
              </a:rPr>
              <a:t> &gt; 5.45 και </a:t>
            </a:r>
            <a:r>
              <a:rPr lang="en-US" sz="1600" i="1" dirty="0">
                <a:latin typeface="Garamond" panose="02020404030301010803" pitchFamily="18" charset="0"/>
              </a:rPr>
              <a:t>X</a:t>
            </a:r>
            <a:r>
              <a:rPr lang="el-GR" sz="1600" baseline="-25000" dirty="0">
                <a:latin typeface="Garamond" panose="02020404030301010803" pitchFamily="18" charset="0"/>
              </a:rPr>
              <a:t>2</a:t>
            </a:r>
            <a:r>
              <a:rPr lang="el-GR" sz="1600" dirty="0">
                <a:latin typeface="Garamond" panose="02020404030301010803" pitchFamily="18" charset="0"/>
              </a:rPr>
              <a:t> &gt; 3.45 και </a:t>
            </a:r>
            <a:r>
              <a:rPr lang="en-US" sz="1600" i="1" dirty="0">
                <a:latin typeface="Garamond" panose="02020404030301010803" pitchFamily="18" charset="0"/>
              </a:rPr>
              <a:t>X</a:t>
            </a:r>
            <a:r>
              <a:rPr lang="el-GR" sz="1600" baseline="-25000" dirty="0">
                <a:latin typeface="Garamond" panose="02020404030301010803" pitchFamily="18" charset="0"/>
              </a:rPr>
              <a:t>1</a:t>
            </a:r>
            <a:r>
              <a:rPr lang="el-GR" sz="1600" dirty="0">
                <a:latin typeface="Garamond" panose="02020404030301010803" pitchFamily="18" charset="0"/>
              </a:rPr>
              <a:t> </a:t>
            </a:r>
            <a:r>
              <a:rPr lang="en-US" sz="1600" dirty="0">
                <a:latin typeface="Garamond" panose="02020404030301010803" pitchFamily="18" charset="0"/>
                <a:sym typeface="Symbol"/>
              </a:rPr>
              <a:t></a:t>
            </a:r>
            <a:r>
              <a:rPr lang="el-GR" sz="1600" dirty="0">
                <a:latin typeface="Garamond" panose="02020404030301010803" pitchFamily="18" charset="0"/>
              </a:rPr>
              <a:t> 6.5, τότε η κατηγορία είναι η </a:t>
            </a:r>
            <a:r>
              <a:rPr lang="en-US" sz="1600" i="1" dirty="0">
                <a:latin typeface="Garamond" panose="02020404030301010803" pitchFamily="18" charset="0"/>
              </a:rPr>
              <a:t>c</a:t>
            </a:r>
            <a:r>
              <a:rPr lang="el-GR" sz="1600" baseline="-25000" dirty="0">
                <a:latin typeface="Garamond" panose="02020404030301010803" pitchFamily="18" charset="0"/>
              </a:rPr>
              <a:t>1</a:t>
            </a:r>
            <a:r>
              <a:rPr lang="el-GR" sz="1600" dirty="0">
                <a:latin typeface="Garamond" panose="02020404030301010803" pitchFamily="18" charset="0"/>
              </a:rPr>
              <a:t>, ή</a:t>
            </a:r>
          </a:p>
          <a:p>
            <a:pPr indent="896938"/>
            <a:r>
              <a:rPr lang="en-US" sz="1600" dirty="0">
                <a:latin typeface="Garamond" panose="02020404030301010803" pitchFamily="18" charset="0"/>
              </a:rPr>
              <a:t>R6</a:t>
            </a:r>
            <a:r>
              <a:rPr lang="el-GR" sz="1600" dirty="0">
                <a:latin typeface="Garamond" panose="02020404030301010803" pitchFamily="18" charset="0"/>
              </a:rPr>
              <a:t>: Αν </a:t>
            </a:r>
            <a:r>
              <a:rPr lang="en-US" sz="1600" i="1" dirty="0">
                <a:latin typeface="Garamond" panose="02020404030301010803" pitchFamily="18" charset="0"/>
              </a:rPr>
              <a:t>X</a:t>
            </a:r>
            <a:r>
              <a:rPr lang="el-GR" sz="1600" baseline="-25000" dirty="0">
                <a:latin typeface="Garamond" panose="02020404030301010803" pitchFamily="18" charset="0"/>
              </a:rPr>
              <a:t>1</a:t>
            </a:r>
            <a:r>
              <a:rPr lang="el-GR" sz="1600" dirty="0">
                <a:latin typeface="Garamond" panose="02020404030301010803" pitchFamily="18" charset="0"/>
              </a:rPr>
              <a:t> &gt; 5.45 και </a:t>
            </a:r>
            <a:r>
              <a:rPr lang="en-US" sz="1600" i="1" dirty="0">
                <a:latin typeface="Garamond" panose="02020404030301010803" pitchFamily="18" charset="0"/>
              </a:rPr>
              <a:t>X</a:t>
            </a:r>
            <a:r>
              <a:rPr lang="el-GR" sz="1600" baseline="-25000" dirty="0">
                <a:latin typeface="Garamond" panose="02020404030301010803" pitchFamily="18" charset="0"/>
              </a:rPr>
              <a:t>2</a:t>
            </a:r>
            <a:r>
              <a:rPr lang="el-GR" sz="1600" dirty="0">
                <a:latin typeface="Garamond" panose="02020404030301010803" pitchFamily="18" charset="0"/>
              </a:rPr>
              <a:t> &gt; 3.45 και </a:t>
            </a:r>
            <a:r>
              <a:rPr lang="en-US" sz="1600" i="1" dirty="0">
                <a:latin typeface="Garamond" panose="02020404030301010803" pitchFamily="18" charset="0"/>
              </a:rPr>
              <a:t>X</a:t>
            </a:r>
            <a:r>
              <a:rPr lang="el-GR" sz="1600" baseline="-25000" dirty="0">
                <a:latin typeface="Garamond" panose="02020404030301010803" pitchFamily="18" charset="0"/>
              </a:rPr>
              <a:t>1</a:t>
            </a:r>
            <a:r>
              <a:rPr lang="el-GR" sz="1600" dirty="0">
                <a:latin typeface="Garamond" panose="02020404030301010803" pitchFamily="18" charset="0"/>
              </a:rPr>
              <a:t> &gt; 6.5, τότε η κατηγορία είναι η </a:t>
            </a:r>
            <a:r>
              <a:rPr lang="en-US" sz="1600" i="1" dirty="0">
                <a:latin typeface="Garamond" panose="02020404030301010803" pitchFamily="18" charset="0"/>
              </a:rPr>
              <a:t>c</a:t>
            </a:r>
            <a:r>
              <a:rPr lang="el-GR" sz="1600" baseline="-25000" dirty="0">
                <a:latin typeface="Garamond" panose="02020404030301010803" pitchFamily="18" charset="0"/>
              </a:rPr>
              <a:t>2</a:t>
            </a:r>
            <a:r>
              <a:rPr lang="el-GR" sz="1600" dirty="0">
                <a:latin typeface="Garamond" panose="02020404030301010803" pitchFamily="18" charset="0"/>
              </a:rPr>
              <a:t>.</a:t>
            </a:r>
          </a:p>
        </p:txBody>
      </p:sp>
    </p:spTree>
    <p:extLst>
      <p:ext uri="{BB962C8B-B14F-4D97-AF65-F5344CB8AC3E}">
        <p14:creationId xmlns:p14="http://schemas.microsoft.com/office/powerpoint/2010/main" val="248328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Συνάρτηση Προσήμου</a:t>
            </a:r>
          </a:p>
        </p:txBody>
      </p:sp>
      <p:pic>
        <p:nvPicPr>
          <p:cNvPr id="2" name="Picture 1"/>
          <p:cNvPicPr>
            <a:picLocks noChangeAspect="1"/>
          </p:cNvPicPr>
          <p:nvPr/>
        </p:nvPicPr>
        <p:blipFill>
          <a:blip r:embed="rId2"/>
          <a:stretch>
            <a:fillRect/>
          </a:stretch>
        </p:blipFill>
        <p:spPr>
          <a:xfrm>
            <a:off x="3790156" y="1412776"/>
            <a:ext cx="3714750" cy="1143000"/>
          </a:xfrm>
          <a:prstGeom prst="rect">
            <a:avLst/>
          </a:prstGeom>
        </p:spPr>
      </p:pic>
      <p:pic>
        <p:nvPicPr>
          <p:cNvPr id="4" name="Picture 3"/>
          <p:cNvPicPr>
            <a:picLocks noChangeAspect="1"/>
          </p:cNvPicPr>
          <p:nvPr/>
        </p:nvPicPr>
        <p:blipFill>
          <a:blip r:embed="rId3"/>
          <a:stretch>
            <a:fillRect/>
          </a:stretch>
        </p:blipFill>
        <p:spPr>
          <a:xfrm>
            <a:off x="2566020" y="2938462"/>
            <a:ext cx="6943725" cy="3457575"/>
          </a:xfrm>
          <a:prstGeom prst="rect">
            <a:avLst/>
          </a:prstGeom>
        </p:spPr>
      </p:pic>
    </p:spTree>
    <p:extLst>
      <p:ext uri="{BB962C8B-B14F-4D97-AF65-F5344CB8AC3E}">
        <p14:creationId xmlns:p14="http://schemas.microsoft.com/office/powerpoint/2010/main" val="29715796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Σιγμοειδής συνάρτηση</a:t>
            </a:r>
          </a:p>
        </p:txBody>
      </p:sp>
      <p:pic>
        <p:nvPicPr>
          <p:cNvPr id="2" name="Picture 1"/>
          <p:cNvPicPr>
            <a:picLocks noChangeAspect="1"/>
          </p:cNvPicPr>
          <p:nvPr/>
        </p:nvPicPr>
        <p:blipFill>
          <a:blip r:embed="rId2"/>
          <a:stretch>
            <a:fillRect/>
          </a:stretch>
        </p:blipFill>
        <p:spPr>
          <a:xfrm>
            <a:off x="2926060" y="3140968"/>
            <a:ext cx="6056592" cy="3507261"/>
          </a:xfrm>
          <a:prstGeom prst="rect">
            <a:avLst/>
          </a:prstGeom>
        </p:spPr>
      </p:pic>
      <p:pic>
        <p:nvPicPr>
          <p:cNvPr id="4" name="Picture 3"/>
          <p:cNvPicPr>
            <a:picLocks noChangeAspect="1"/>
          </p:cNvPicPr>
          <p:nvPr/>
        </p:nvPicPr>
        <p:blipFill>
          <a:blip r:embed="rId3"/>
          <a:stretch>
            <a:fillRect/>
          </a:stretch>
        </p:blipFill>
        <p:spPr>
          <a:xfrm>
            <a:off x="4150196" y="1396967"/>
            <a:ext cx="2895600" cy="1028700"/>
          </a:xfrm>
          <a:prstGeom prst="rect">
            <a:avLst/>
          </a:prstGeom>
        </p:spPr>
      </p:pic>
    </p:spTree>
    <p:extLst>
      <p:ext uri="{BB962C8B-B14F-4D97-AF65-F5344CB8AC3E}">
        <p14:creationId xmlns:p14="http://schemas.microsoft.com/office/powerpoint/2010/main" val="2201285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1200329"/>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Βηματική συνάρτηση ενεργοποίησης</a:t>
            </a: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Παράδειγμα: Συνάρτηση </a:t>
            </a:r>
            <a:r>
              <a:rPr lang="en-US" sz="3600" dirty="0">
                <a:effectLst>
                  <a:outerShdw blurRad="38100" dist="38100" dir="2700000" algn="tl">
                    <a:srgbClr val="000000">
                      <a:alpha val="43137"/>
                    </a:srgbClr>
                  </a:outerShdw>
                </a:effectLst>
                <a:latin typeface="Garamond" panose="02020404030301010803" pitchFamily="18" charset="0"/>
              </a:rPr>
              <a:t>NOT</a:t>
            </a:r>
            <a:endParaRPr lang="el-GR" sz="3600" dirty="0">
              <a:effectLst>
                <a:outerShdw blurRad="38100" dist="38100" dir="2700000" algn="tl">
                  <a:srgbClr val="000000">
                    <a:alpha val="43137"/>
                  </a:srgbClr>
                </a:outerShdw>
              </a:effectLst>
              <a:latin typeface="Garamond" panose="02020404030301010803" pitchFamily="18" charset="0"/>
            </a:endParaRPr>
          </a:p>
        </p:txBody>
      </p:sp>
      <p:graphicFrame>
        <p:nvGraphicFramePr>
          <p:cNvPr id="4" name="Table 3"/>
          <p:cNvGraphicFramePr>
            <a:graphicFrameLocks noGrp="1"/>
          </p:cNvGraphicFramePr>
          <p:nvPr/>
        </p:nvGraphicFramePr>
        <p:xfrm>
          <a:off x="3142084" y="4437112"/>
          <a:ext cx="6094413" cy="1112520"/>
        </p:xfrm>
        <a:graphic>
          <a:graphicData uri="http://schemas.openxmlformats.org/drawingml/2006/table">
            <a:tbl>
              <a:tblPr firstRow="1" bandRow="1">
                <a:tableStyleId>{073A0DAA-6AF3-43AB-8588-CEC1D06C72B9}</a:tableStyleId>
              </a:tblPr>
              <a:tblGrid>
                <a:gridCol w="2031471">
                  <a:extLst>
                    <a:ext uri="{9D8B030D-6E8A-4147-A177-3AD203B41FA5}">
                      <a16:colId xmlns:a16="http://schemas.microsoft.com/office/drawing/2014/main" val="2105281460"/>
                    </a:ext>
                  </a:extLst>
                </a:gridCol>
                <a:gridCol w="2031471">
                  <a:extLst>
                    <a:ext uri="{9D8B030D-6E8A-4147-A177-3AD203B41FA5}">
                      <a16:colId xmlns:a16="http://schemas.microsoft.com/office/drawing/2014/main" val="2578052079"/>
                    </a:ext>
                  </a:extLst>
                </a:gridCol>
                <a:gridCol w="2031471">
                  <a:extLst>
                    <a:ext uri="{9D8B030D-6E8A-4147-A177-3AD203B41FA5}">
                      <a16:colId xmlns:a16="http://schemas.microsoft.com/office/drawing/2014/main" val="2367430024"/>
                    </a:ext>
                  </a:extLst>
                </a:gridCol>
              </a:tblGrid>
              <a:tr h="370840">
                <a:tc>
                  <a:txBody>
                    <a:bodyPr/>
                    <a:lstStyle/>
                    <a:p>
                      <a:r>
                        <a:rPr lang="en-US" dirty="0"/>
                        <a:t>x</a:t>
                      </a:r>
                      <a:endParaRPr lang="el-GR" dirty="0"/>
                    </a:p>
                  </a:txBody>
                  <a:tcPr/>
                </a:tc>
                <a:tc>
                  <a:txBody>
                    <a:bodyPr/>
                    <a:lstStyle/>
                    <a:p>
                      <a:r>
                        <a:rPr lang="en-US" dirty="0"/>
                        <a:t>S</a:t>
                      </a:r>
                      <a:endParaRPr lang="el-GR" dirty="0"/>
                    </a:p>
                  </a:txBody>
                  <a:tcPr/>
                </a:tc>
                <a:tc>
                  <a:txBody>
                    <a:bodyPr/>
                    <a:lstStyle/>
                    <a:p>
                      <a:r>
                        <a:rPr lang="el-GR" dirty="0"/>
                        <a:t>Φ(</a:t>
                      </a:r>
                      <a:r>
                        <a:rPr lang="en-US" dirty="0"/>
                        <a:t>S</a:t>
                      </a:r>
                      <a:r>
                        <a:rPr lang="el-GR" dirty="0"/>
                        <a:t>)</a:t>
                      </a:r>
                    </a:p>
                  </a:txBody>
                  <a:tcPr/>
                </a:tc>
                <a:extLst>
                  <a:ext uri="{0D108BD9-81ED-4DB2-BD59-A6C34878D82A}">
                    <a16:rowId xmlns:a16="http://schemas.microsoft.com/office/drawing/2014/main" val="3251100187"/>
                  </a:ext>
                </a:extLst>
              </a:tr>
              <a:tr h="370840">
                <a:tc>
                  <a:txBody>
                    <a:bodyPr/>
                    <a:lstStyle/>
                    <a:p>
                      <a:r>
                        <a:rPr lang="en-US" dirty="0"/>
                        <a:t>0</a:t>
                      </a:r>
                      <a:endParaRPr lang="el-GR" dirty="0"/>
                    </a:p>
                  </a:txBody>
                  <a:tcPr/>
                </a:tc>
                <a:tc>
                  <a:txBody>
                    <a:bodyPr/>
                    <a:lstStyle/>
                    <a:p>
                      <a:endParaRPr lang="el-GR" dirty="0"/>
                    </a:p>
                  </a:txBody>
                  <a:tcPr/>
                </a:tc>
                <a:tc>
                  <a:txBody>
                    <a:bodyPr/>
                    <a:lstStyle/>
                    <a:p>
                      <a:r>
                        <a:rPr lang="en-US" dirty="0"/>
                        <a:t>1</a:t>
                      </a:r>
                      <a:endParaRPr lang="el-GR" dirty="0"/>
                    </a:p>
                  </a:txBody>
                  <a:tcPr/>
                </a:tc>
                <a:extLst>
                  <a:ext uri="{0D108BD9-81ED-4DB2-BD59-A6C34878D82A}">
                    <a16:rowId xmlns:a16="http://schemas.microsoft.com/office/drawing/2014/main" val="1606334975"/>
                  </a:ext>
                </a:extLst>
              </a:tr>
              <a:tr h="370840">
                <a:tc>
                  <a:txBody>
                    <a:bodyPr/>
                    <a:lstStyle/>
                    <a:p>
                      <a:r>
                        <a:rPr lang="en-US" dirty="0"/>
                        <a:t>1</a:t>
                      </a:r>
                      <a:endParaRPr lang="el-GR" dirty="0"/>
                    </a:p>
                  </a:txBody>
                  <a:tcPr/>
                </a:tc>
                <a:tc>
                  <a:txBody>
                    <a:bodyPr/>
                    <a:lstStyle/>
                    <a:p>
                      <a:endParaRPr lang="el-GR" dirty="0"/>
                    </a:p>
                  </a:txBody>
                  <a:tcPr/>
                </a:tc>
                <a:tc>
                  <a:txBody>
                    <a:bodyPr/>
                    <a:lstStyle/>
                    <a:p>
                      <a:r>
                        <a:rPr lang="en-US" dirty="0"/>
                        <a:t>0</a:t>
                      </a:r>
                      <a:endParaRPr lang="el-GR" dirty="0"/>
                    </a:p>
                  </a:txBody>
                  <a:tcPr/>
                </a:tc>
                <a:extLst>
                  <a:ext uri="{0D108BD9-81ED-4DB2-BD59-A6C34878D82A}">
                    <a16:rowId xmlns:a16="http://schemas.microsoft.com/office/drawing/2014/main" val="1592731800"/>
                  </a:ext>
                </a:extLst>
              </a:tr>
            </a:tbl>
          </a:graphicData>
        </a:graphic>
      </p:graphicFrame>
      <p:pic>
        <p:nvPicPr>
          <p:cNvPr id="8" name="Picture 7">
            <a:extLst>
              <a:ext uri="{FF2B5EF4-FFF2-40B4-BE49-F238E27FC236}">
                <a16:creationId xmlns:a16="http://schemas.microsoft.com/office/drawing/2014/main" id="{1F72392B-A8C9-4545-AE4B-1254E1692AFC}"/>
              </a:ext>
            </a:extLst>
          </p:cNvPr>
          <p:cNvPicPr>
            <a:picLocks noChangeAspect="1"/>
          </p:cNvPicPr>
          <p:nvPr/>
        </p:nvPicPr>
        <p:blipFill>
          <a:blip r:embed="rId2"/>
          <a:stretch>
            <a:fillRect/>
          </a:stretch>
        </p:blipFill>
        <p:spPr>
          <a:xfrm>
            <a:off x="2442529" y="1703187"/>
            <a:ext cx="6943725" cy="2057400"/>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8859CB3-6238-424A-B103-C0E21E54B00C}"/>
                  </a:ext>
                </a:extLst>
              </p:cNvPr>
              <p:cNvSpPr txBox="1"/>
              <p:nvPr/>
            </p:nvSpPr>
            <p:spPr>
              <a:xfrm>
                <a:off x="4870199" y="3682084"/>
                <a:ext cx="2448426"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S</m:t>
                      </m:r>
                      <m:r>
                        <a:rPr lang="en-US" b="0" i="0" smtClean="0">
                          <a:latin typeface="Cambria Math" panose="02040503050406030204" pitchFamily="18" charset="0"/>
                        </a:rPr>
                        <m:t>=</m:t>
                      </m:r>
                      <m:sSub>
                        <m:sSubPr>
                          <m:ctrlPr>
                            <a:rPr lang="el-GR" i="1" smtClean="0">
                              <a:effectLst/>
                              <a:latin typeface="Cambria Math" panose="02040503050406030204" pitchFamily="18" charset="0"/>
                            </a:rPr>
                          </m:ctrlPr>
                        </m:sSubPr>
                        <m:e>
                          <m:r>
                            <a:rPr lang="en-US" b="0" i="1" smtClean="0">
                              <a:effectLst/>
                              <a:latin typeface="Cambria Math" panose="02040503050406030204" pitchFamily="18" charset="0"/>
                            </a:rPr>
                            <m:t>𝑥</m:t>
                          </m:r>
                          <m:r>
                            <a:rPr lang="en-US" b="0" i="1" smtClean="0">
                              <a:effectLst/>
                              <a:latin typeface="Cambria Math" panose="02040503050406030204" pitchFamily="18" charset="0"/>
                            </a:rPr>
                            <m:t>∗</m:t>
                          </m:r>
                          <m:r>
                            <a:rPr lang="en-US" b="0" i="1" smtClean="0">
                              <a:effectLst/>
                              <a:latin typeface="Cambria Math" panose="02040503050406030204" pitchFamily="18" charset="0"/>
                            </a:rPr>
                            <m:t>𝑊</m:t>
                          </m:r>
                        </m:e>
                        <m:sub>
                          <m:r>
                            <m:rPr>
                              <m:sty m:val="p"/>
                            </m:rPr>
                            <a:rPr lang="en-US" sz="1800" b="0" i="0" smtClean="0">
                              <a:effectLst/>
                              <a:latin typeface="Cambria Math" panose="02040503050406030204" pitchFamily="18" charset="0"/>
                              <a:ea typeface="Calibri" panose="020F0502020204030204" pitchFamily="34" charset="0"/>
                              <a:cs typeface="Times New Roman" panose="02020603050405020304" pitchFamily="18" charset="0"/>
                            </a:rPr>
                            <m:t>x</m:t>
                          </m:r>
                        </m:sub>
                      </m:sSub>
                      <m:r>
                        <a:rPr lang="en-US" sz="1800" b="0" i="1"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l-GR" i="1">
                              <a:latin typeface="Cambria Math" panose="02040503050406030204" pitchFamily="18" charset="0"/>
                            </a:rPr>
                          </m:ctrlPr>
                        </m:sSubPr>
                        <m:e>
                          <m:r>
                            <a:rPr lang="en-US" b="0" i="1" smtClean="0">
                              <a:latin typeface="Cambria Math" panose="02040503050406030204" pitchFamily="18" charset="0"/>
                            </a:rPr>
                            <m:t>𝑎</m:t>
                          </m:r>
                        </m:e>
                        <m:sub>
                          <m:r>
                            <a:rPr lang="en-US" b="0" i="0" smtClean="0">
                              <a:latin typeface="Cambria Math" panose="02040503050406030204" pitchFamily="18" charset="0"/>
                            </a:rPr>
                            <m:t>0</m:t>
                          </m:r>
                        </m:sub>
                      </m:sSub>
                      <m:r>
                        <a:rPr lang="en-US" b="0" i="1" smtClean="0">
                          <a:latin typeface="Cambria Math" panose="02040503050406030204" pitchFamily="18" charset="0"/>
                          <a:ea typeface="Calibri" panose="020F0502020204030204" pitchFamily="34" charset="0"/>
                          <a:cs typeface="Times New Roman" panose="02020603050405020304" pitchFamily="18" charset="0"/>
                        </a:rPr>
                        <m:t>∗</m:t>
                      </m:r>
                      <m:sSub>
                        <m:sSubPr>
                          <m:ctrlPr>
                            <a:rPr lang="el-GR" i="1">
                              <a:latin typeface="Cambria Math" panose="02040503050406030204" pitchFamily="18" charset="0"/>
                            </a:rPr>
                          </m:ctrlPr>
                        </m:sSubPr>
                        <m:e>
                          <m:r>
                            <a:rPr lang="en-US" i="1">
                              <a:latin typeface="Cambria Math" panose="02040503050406030204" pitchFamily="18" charset="0"/>
                            </a:rPr>
                            <m:t>𝑊</m:t>
                          </m:r>
                        </m:e>
                        <m:sub>
                          <m:r>
                            <m:rPr>
                              <m:sty m:val="p"/>
                            </m:rPr>
                            <a:rPr lang="en-US" b="0" i="0" smtClean="0">
                              <a:latin typeface="Cambria Math" panose="02040503050406030204" pitchFamily="18" charset="0"/>
                            </a:rPr>
                            <m:t>a</m:t>
                          </m:r>
                          <m:r>
                            <a:rPr lang="en-US" b="0" i="0" smtClean="0">
                              <a:latin typeface="Cambria Math" panose="02040503050406030204" pitchFamily="18" charset="0"/>
                            </a:rPr>
                            <m:t>0</m:t>
                          </m:r>
                        </m:sub>
                      </m:sSub>
                    </m:oMath>
                  </m:oMathPara>
                </a14:m>
                <a:endParaRPr lang="el-GR" dirty="0"/>
              </a:p>
            </p:txBody>
          </p:sp>
        </mc:Choice>
        <mc:Fallback xmlns="">
          <p:sp>
            <p:nvSpPr>
              <p:cNvPr id="10" name="TextBox 9">
                <a:extLst>
                  <a:ext uri="{FF2B5EF4-FFF2-40B4-BE49-F238E27FC236}">
                    <a16:creationId xmlns:a16="http://schemas.microsoft.com/office/drawing/2014/main" id="{28859CB3-6238-424A-B103-C0E21E54B00C}"/>
                  </a:ext>
                </a:extLst>
              </p:cNvPr>
              <p:cNvSpPr txBox="1">
                <a:spLocks noRot="1" noChangeAspect="1" noMove="1" noResize="1" noEditPoints="1" noAdjustHandles="1" noChangeArrowheads="1" noChangeShapeType="1" noTextEdit="1"/>
              </p:cNvSpPr>
              <p:nvPr/>
            </p:nvSpPr>
            <p:spPr>
              <a:xfrm>
                <a:off x="4870199" y="3682084"/>
                <a:ext cx="2448426" cy="369332"/>
              </a:xfrm>
              <a:prstGeom prst="rect">
                <a:avLst/>
              </a:prstGeom>
              <a:blipFill>
                <a:blip r:embed="rId3"/>
                <a:stretch>
                  <a:fillRect b="-1639"/>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DD70882A-4C01-4716-9C1F-21435CD49BB5}"/>
                  </a:ext>
                </a:extLst>
              </p:cNvPr>
              <p:cNvSpPr txBox="1"/>
              <p:nvPr/>
            </p:nvSpPr>
            <p:spPr>
              <a:xfrm>
                <a:off x="4392274" y="3973298"/>
                <a:ext cx="340427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mtClean="0">
                          <a:latin typeface="Cambria Math" panose="02040503050406030204" pitchFamily="18" charset="0"/>
                        </a:rPr>
                        <m:t>S</m:t>
                      </m:r>
                      <m:r>
                        <a:rPr lang="en-US" b="0" i="0" smtClean="0">
                          <a:latin typeface="Cambria Math" panose="02040503050406030204" pitchFamily="18" charset="0"/>
                        </a:rPr>
                        <m:t>=</m:t>
                      </m:r>
                      <m:sSub>
                        <m:sSubPr>
                          <m:ctrlPr>
                            <a:rPr lang="el-GR" i="1" smtClean="0">
                              <a:effectLst/>
                              <a:latin typeface="Cambria Math" panose="02040503050406030204" pitchFamily="18" charset="0"/>
                            </a:rPr>
                          </m:ctrlPr>
                        </m:sSubPr>
                        <m:e>
                          <m:r>
                            <a:rPr lang="en-US" b="0" i="1" smtClean="0">
                              <a:effectLst/>
                              <a:latin typeface="Cambria Math" panose="02040503050406030204" pitchFamily="18" charset="0"/>
                            </a:rPr>
                            <m:t>1∗</m:t>
                          </m:r>
                          <m:r>
                            <a:rPr lang="en-US" b="0" i="1" smtClean="0">
                              <a:effectLst/>
                              <a:latin typeface="Cambria Math" panose="02040503050406030204" pitchFamily="18" charset="0"/>
                            </a:rPr>
                            <m:t>𝑊</m:t>
                          </m:r>
                        </m:e>
                        <m:sub>
                          <m:r>
                            <m:rPr>
                              <m:sty m:val="p"/>
                            </m:rPr>
                            <a:rPr lang="en-US" sz="1800" b="0" i="0" smtClean="0">
                              <a:effectLst/>
                              <a:latin typeface="Cambria Math" panose="02040503050406030204" pitchFamily="18" charset="0"/>
                              <a:ea typeface="Calibri" panose="020F0502020204030204" pitchFamily="34" charset="0"/>
                              <a:cs typeface="Times New Roman" panose="02020603050405020304" pitchFamily="18" charset="0"/>
                            </a:rPr>
                            <m:t>x</m:t>
                          </m:r>
                        </m:sub>
                      </m:sSub>
                      <m:r>
                        <a:rPr lang="en-US" sz="1800" b="0" i="1"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l-GR" i="1">
                              <a:latin typeface="Cambria Math" panose="02040503050406030204" pitchFamily="18" charset="0"/>
                            </a:rPr>
                          </m:ctrlPr>
                        </m:sSubPr>
                        <m:e>
                          <m:r>
                            <a:rPr lang="en-US" b="0" i="1" smtClean="0">
                              <a:latin typeface="Cambria Math" panose="02040503050406030204" pitchFamily="18" charset="0"/>
                            </a:rPr>
                            <m:t>𝑎</m:t>
                          </m:r>
                        </m:e>
                        <m:sub>
                          <m:r>
                            <a:rPr lang="en-US" b="0" i="0" smtClean="0">
                              <a:latin typeface="Cambria Math" panose="02040503050406030204" pitchFamily="18" charset="0"/>
                            </a:rPr>
                            <m:t>0</m:t>
                          </m:r>
                        </m:sub>
                      </m:sSub>
                      <m:r>
                        <a:rPr lang="en-US" b="0" i="1" smtClean="0">
                          <a:latin typeface="Cambria Math" panose="02040503050406030204" pitchFamily="18" charset="0"/>
                          <a:ea typeface="Calibri" panose="020F0502020204030204" pitchFamily="34" charset="0"/>
                          <a:cs typeface="Times New Roman" panose="02020603050405020304" pitchFamily="18" charset="0"/>
                        </a:rPr>
                        <m:t>∗</m:t>
                      </m:r>
                      <m:sSub>
                        <m:sSubPr>
                          <m:ctrlPr>
                            <a:rPr lang="el-GR" i="1">
                              <a:latin typeface="Cambria Math" panose="02040503050406030204" pitchFamily="18" charset="0"/>
                            </a:rPr>
                          </m:ctrlPr>
                        </m:sSubPr>
                        <m:e>
                          <m:r>
                            <a:rPr lang="en-US" i="1">
                              <a:latin typeface="Cambria Math" panose="02040503050406030204" pitchFamily="18" charset="0"/>
                            </a:rPr>
                            <m:t>𝑊</m:t>
                          </m:r>
                        </m:e>
                        <m:sub>
                          <m:r>
                            <m:rPr>
                              <m:sty m:val="p"/>
                            </m:rPr>
                            <a:rPr lang="en-US" b="0" i="0" smtClean="0">
                              <a:latin typeface="Cambria Math" panose="02040503050406030204" pitchFamily="18" charset="0"/>
                            </a:rPr>
                            <m:t>a</m:t>
                          </m:r>
                          <m:r>
                            <a:rPr lang="en-US" b="0" i="0" smtClean="0">
                              <a:latin typeface="Cambria Math" panose="02040503050406030204" pitchFamily="18" charset="0"/>
                            </a:rPr>
                            <m:t>0</m:t>
                          </m:r>
                        </m:sub>
                      </m:sSub>
                      <m:r>
                        <a:rPr lang="en-US" b="0" i="0" smtClean="0">
                          <a:latin typeface="Cambria Math" panose="02040503050406030204" pitchFamily="18" charset="0"/>
                        </a:rPr>
                        <m:t>= &lt;0</m:t>
                      </m:r>
                    </m:oMath>
                  </m:oMathPara>
                </a14:m>
                <a:endParaRPr lang="el-GR" dirty="0"/>
              </a:p>
            </p:txBody>
          </p:sp>
        </mc:Choice>
        <mc:Fallback xmlns="">
          <p:sp>
            <p:nvSpPr>
              <p:cNvPr id="14" name="TextBox 13">
                <a:extLst>
                  <a:ext uri="{FF2B5EF4-FFF2-40B4-BE49-F238E27FC236}">
                    <a16:creationId xmlns:a16="http://schemas.microsoft.com/office/drawing/2014/main" id="{DD70882A-4C01-4716-9C1F-21435CD49BB5}"/>
                  </a:ext>
                </a:extLst>
              </p:cNvPr>
              <p:cNvSpPr txBox="1">
                <a:spLocks noRot="1" noChangeAspect="1" noMove="1" noResize="1" noEditPoints="1" noAdjustHandles="1" noChangeArrowheads="1" noChangeShapeType="1" noTextEdit="1"/>
              </p:cNvSpPr>
              <p:nvPr/>
            </p:nvSpPr>
            <p:spPr>
              <a:xfrm>
                <a:off x="4392274" y="3973298"/>
                <a:ext cx="3404275" cy="369332"/>
              </a:xfrm>
              <a:prstGeom prst="rect">
                <a:avLst/>
              </a:prstGeom>
              <a:blipFill>
                <a:blip r:embed="rId4"/>
                <a:stretch>
                  <a:fillRect b="-3333"/>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C1BE25DA-17AD-488B-8B2F-CCEE7CADDDEA}"/>
                  </a:ext>
                </a:extLst>
              </p:cNvPr>
              <p:cNvSpPr txBox="1"/>
              <p:nvPr/>
            </p:nvSpPr>
            <p:spPr>
              <a:xfrm>
                <a:off x="3050177" y="2589671"/>
                <a:ext cx="146005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i="1" smtClean="0">
                              <a:effectLst/>
                              <a:latin typeface="Cambria Math" panose="02040503050406030204" pitchFamily="18" charset="0"/>
                            </a:rPr>
                          </m:ctrlPr>
                        </m:sSubPr>
                        <m:e>
                          <m:r>
                            <a:rPr lang="en-US" b="0" i="1" smtClean="0">
                              <a:effectLst/>
                              <a:latin typeface="Cambria Math" panose="02040503050406030204" pitchFamily="18" charset="0"/>
                            </a:rPr>
                            <m:t>𝑊</m:t>
                          </m:r>
                        </m:e>
                        <m:sub>
                          <m:r>
                            <m:rPr>
                              <m:sty m:val="p"/>
                            </m:rPr>
                            <a:rPr lang="en-US" sz="1800" b="0" i="0" smtClean="0">
                              <a:effectLst/>
                              <a:latin typeface="Cambria Math" panose="02040503050406030204" pitchFamily="18" charset="0"/>
                              <a:ea typeface="Calibri" panose="020F0502020204030204" pitchFamily="34" charset="0"/>
                              <a:cs typeface="Times New Roman" panose="02020603050405020304" pitchFamily="18" charset="0"/>
                            </a:rPr>
                            <m:t>x</m:t>
                          </m:r>
                        </m:sub>
                      </m:sSub>
                    </m:oMath>
                  </m:oMathPara>
                </a14:m>
                <a:endParaRPr lang="el-GR" dirty="0"/>
              </a:p>
            </p:txBody>
          </p:sp>
        </mc:Choice>
        <mc:Fallback xmlns="">
          <p:sp>
            <p:nvSpPr>
              <p:cNvPr id="16" name="TextBox 15">
                <a:extLst>
                  <a:ext uri="{FF2B5EF4-FFF2-40B4-BE49-F238E27FC236}">
                    <a16:creationId xmlns:a16="http://schemas.microsoft.com/office/drawing/2014/main" id="{C1BE25DA-17AD-488B-8B2F-CCEE7CADDDEA}"/>
                  </a:ext>
                </a:extLst>
              </p:cNvPr>
              <p:cNvSpPr txBox="1">
                <a:spLocks noRot="1" noChangeAspect="1" noMove="1" noResize="1" noEditPoints="1" noAdjustHandles="1" noChangeArrowheads="1" noChangeShapeType="1" noTextEdit="1"/>
              </p:cNvSpPr>
              <p:nvPr/>
            </p:nvSpPr>
            <p:spPr>
              <a:xfrm>
                <a:off x="3050177" y="2589671"/>
                <a:ext cx="1460059" cy="369332"/>
              </a:xfrm>
              <a:prstGeom prst="rect">
                <a:avLst/>
              </a:prstGeom>
              <a:blipFill>
                <a:blip r:embed="rId5"/>
                <a:stretch>
                  <a:fillRect/>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141CCCB0-A727-4A44-B56A-B8F01ACAA504}"/>
                  </a:ext>
                </a:extLst>
              </p:cNvPr>
              <p:cNvSpPr txBox="1"/>
              <p:nvPr/>
            </p:nvSpPr>
            <p:spPr>
              <a:xfrm>
                <a:off x="3214092" y="1761548"/>
                <a:ext cx="146005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i="1" smtClean="0">
                              <a:effectLst/>
                              <a:latin typeface="Cambria Math" panose="02040503050406030204" pitchFamily="18" charset="0"/>
                            </a:rPr>
                          </m:ctrlPr>
                        </m:sSubPr>
                        <m:e>
                          <m:r>
                            <a:rPr lang="en-US" b="0" i="1" smtClean="0">
                              <a:effectLst/>
                              <a:latin typeface="Cambria Math" panose="02040503050406030204" pitchFamily="18" charset="0"/>
                            </a:rPr>
                            <m:t>𝑊</m:t>
                          </m:r>
                        </m:e>
                        <m:sub>
                          <m:r>
                            <m:rPr>
                              <m:sty m:val="p"/>
                            </m:rPr>
                            <a:rPr lang="en-US" sz="1800" b="0" i="0" smtClean="0">
                              <a:effectLst/>
                              <a:latin typeface="Cambria Math" panose="02040503050406030204" pitchFamily="18" charset="0"/>
                              <a:ea typeface="Calibri" panose="020F0502020204030204" pitchFamily="34" charset="0"/>
                              <a:cs typeface="Times New Roman" panose="02020603050405020304" pitchFamily="18" charset="0"/>
                            </a:rPr>
                            <m:t>a</m:t>
                          </m:r>
                          <m:r>
                            <a:rPr lang="en-US" sz="1800" b="0" i="0" smtClean="0">
                              <a:effectLst/>
                              <a:latin typeface="Cambria Math" panose="02040503050406030204" pitchFamily="18" charset="0"/>
                              <a:ea typeface="Calibri" panose="020F0502020204030204" pitchFamily="34" charset="0"/>
                              <a:cs typeface="Times New Roman" panose="02020603050405020304" pitchFamily="18" charset="0"/>
                            </a:rPr>
                            <m:t>0</m:t>
                          </m:r>
                        </m:sub>
                      </m:sSub>
                    </m:oMath>
                  </m:oMathPara>
                </a14:m>
                <a:endParaRPr lang="el-GR" dirty="0"/>
              </a:p>
            </p:txBody>
          </p:sp>
        </mc:Choice>
        <mc:Fallback xmlns="">
          <p:sp>
            <p:nvSpPr>
              <p:cNvPr id="17" name="TextBox 16">
                <a:extLst>
                  <a:ext uri="{FF2B5EF4-FFF2-40B4-BE49-F238E27FC236}">
                    <a16:creationId xmlns:a16="http://schemas.microsoft.com/office/drawing/2014/main" id="{141CCCB0-A727-4A44-B56A-B8F01ACAA504}"/>
                  </a:ext>
                </a:extLst>
              </p:cNvPr>
              <p:cNvSpPr txBox="1">
                <a:spLocks noRot="1" noChangeAspect="1" noMove="1" noResize="1" noEditPoints="1" noAdjustHandles="1" noChangeArrowheads="1" noChangeShapeType="1" noTextEdit="1"/>
              </p:cNvSpPr>
              <p:nvPr/>
            </p:nvSpPr>
            <p:spPr>
              <a:xfrm>
                <a:off x="3214092" y="1761548"/>
                <a:ext cx="1460059" cy="369332"/>
              </a:xfrm>
              <a:prstGeom prst="rect">
                <a:avLst/>
              </a:prstGeom>
              <a:blipFill>
                <a:blip r:embed="rId6"/>
                <a:stretch>
                  <a:fillRect b="-1639"/>
                </a:stretch>
              </a:blipFill>
            </p:spPr>
            <p:txBody>
              <a:bodyPr/>
              <a:lstStyle/>
              <a:p>
                <a:r>
                  <a:rPr lang="el-GR">
                    <a:noFill/>
                  </a:rPr>
                  <a:t> </a:t>
                </a:r>
              </a:p>
            </p:txBody>
          </p:sp>
        </mc:Fallback>
      </mc:AlternateContent>
      <p:pic>
        <p:nvPicPr>
          <p:cNvPr id="18" name="Picture 17">
            <a:extLst>
              <a:ext uri="{FF2B5EF4-FFF2-40B4-BE49-F238E27FC236}">
                <a16:creationId xmlns:a16="http://schemas.microsoft.com/office/drawing/2014/main" id="{D2CDF39E-B06F-4014-ADC6-401464C677AA}"/>
              </a:ext>
            </a:extLst>
          </p:cNvPr>
          <p:cNvPicPr>
            <a:picLocks noChangeAspect="1"/>
          </p:cNvPicPr>
          <p:nvPr/>
        </p:nvPicPr>
        <p:blipFill>
          <a:blip r:embed="rId7"/>
          <a:stretch>
            <a:fillRect/>
          </a:stretch>
        </p:blipFill>
        <p:spPr>
          <a:xfrm>
            <a:off x="8395905" y="1122091"/>
            <a:ext cx="2333639" cy="888022"/>
          </a:xfrm>
          <a:prstGeom prst="rect">
            <a:avLst/>
          </a:prstGeom>
        </p:spPr>
      </p:pic>
    </p:spTree>
    <p:extLst>
      <p:ext uri="{BB962C8B-B14F-4D97-AF65-F5344CB8AC3E}">
        <p14:creationId xmlns:p14="http://schemas.microsoft.com/office/powerpoint/2010/main" val="1020085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1200329"/>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Βηματική συνάρτηση ενεργοποίησης</a:t>
            </a: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Παράδειγμα: Συνάρτηση </a:t>
            </a:r>
            <a:r>
              <a:rPr lang="en-US" sz="3600" dirty="0">
                <a:effectLst>
                  <a:outerShdw blurRad="38100" dist="38100" dir="2700000" algn="tl">
                    <a:srgbClr val="000000">
                      <a:alpha val="43137"/>
                    </a:srgbClr>
                  </a:outerShdw>
                </a:effectLst>
                <a:latin typeface="Garamond" panose="02020404030301010803" pitchFamily="18" charset="0"/>
              </a:rPr>
              <a:t>NOT</a:t>
            </a:r>
            <a:endParaRPr lang="el-GR" sz="3600" dirty="0">
              <a:effectLst>
                <a:outerShdw blurRad="38100" dist="38100" dir="2700000" algn="tl">
                  <a:srgbClr val="000000">
                    <a:alpha val="43137"/>
                  </a:srgbClr>
                </a:outerShdw>
              </a:effectLst>
              <a:latin typeface="Garamond" panose="02020404030301010803" pitchFamily="18" charset="0"/>
            </a:endParaRPr>
          </a:p>
        </p:txBody>
      </p:sp>
      <p:graphicFrame>
        <p:nvGraphicFramePr>
          <p:cNvPr id="4" name="Table 3"/>
          <p:cNvGraphicFramePr>
            <a:graphicFrameLocks noGrp="1"/>
          </p:cNvGraphicFramePr>
          <p:nvPr/>
        </p:nvGraphicFramePr>
        <p:xfrm>
          <a:off x="3142084" y="4437112"/>
          <a:ext cx="6094413" cy="1112520"/>
        </p:xfrm>
        <a:graphic>
          <a:graphicData uri="http://schemas.openxmlformats.org/drawingml/2006/table">
            <a:tbl>
              <a:tblPr firstRow="1" bandRow="1">
                <a:tableStyleId>{073A0DAA-6AF3-43AB-8588-CEC1D06C72B9}</a:tableStyleId>
              </a:tblPr>
              <a:tblGrid>
                <a:gridCol w="2031471">
                  <a:extLst>
                    <a:ext uri="{9D8B030D-6E8A-4147-A177-3AD203B41FA5}">
                      <a16:colId xmlns:a16="http://schemas.microsoft.com/office/drawing/2014/main" val="2105281460"/>
                    </a:ext>
                  </a:extLst>
                </a:gridCol>
                <a:gridCol w="2031471">
                  <a:extLst>
                    <a:ext uri="{9D8B030D-6E8A-4147-A177-3AD203B41FA5}">
                      <a16:colId xmlns:a16="http://schemas.microsoft.com/office/drawing/2014/main" val="2578052079"/>
                    </a:ext>
                  </a:extLst>
                </a:gridCol>
                <a:gridCol w="2031471">
                  <a:extLst>
                    <a:ext uri="{9D8B030D-6E8A-4147-A177-3AD203B41FA5}">
                      <a16:colId xmlns:a16="http://schemas.microsoft.com/office/drawing/2014/main" val="2367430024"/>
                    </a:ext>
                  </a:extLst>
                </a:gridCol>
              </a:tblGrid>
              <a:tr h="370840">
                <a:tc>
                  <a:txBody>
                    <a:bodyPr/>
                    <a:lstStyle/>
                    <a:p>
                      <a:r>
                        <a:rPr lang="en-US" dirty="0"/>
                        <a:t>x</a:t>
                      </a:r>
                      <a:endParaRPr lang="el-GR" dirty="0"/>
                    </a:p>
                  </a:txBody>
                  <a:tcPr/>
                </a:tc>
                <a:tc>
                  <a:txBody>
                    <a:bodyPr/>
                    <a:lstStyle/>
                    <a:p>
                      <a:r>
                        <a:rPr lang="en-US" dirty="0"/>
                        <a:t>S</a:t>
                      </a:r>
                      <a:endParaRPr lang="el-GR" dirty="0"/>
                    </a:p>
                  </a:txBody>
                  <a:tcPr/>
                </a:tc>
                <a:tc>
                  <a:txBody>
                    <a:bodyPr/>
                    <a:lstStyle/>
                    <a:p>
                      <a:r>
                        <a:rPr lang="el-GR" dirty="0"/>
                        <a:t>Φ(</a:t>
                      </a:r>
                      <a:r>
                        <a:rPr lang="en-US" dirty="0"/>
                        <a:t>S</a:t>
                      </a:r>
                      <a:r>
                        <a:rPr lang="el-GR" dirty="0"/>
                        <a:t>)</a:t>
                      </a:r>
                    </a:p>
                  </a:txBody>
                  <a:tcPr/>
                </a:tc>
                <a:extLst>
                  <a:ext uri="{0D108BD9-81ED-4DB2-BD59-A6C34878D82A}">
                    <a16:rowId xmlns:a16="http://schemas.microsoft.com/office/drawing/2014/main" val="3251100187"/>
                  </a:ext>
                </a:extLst>
              </a:tr>
              <a:tr h="370840">
                <a:tc>
                  <a:txBody>
                    <a:bodyPr/>
                    <a:lstStyle/>
                    <a:p>
                      <a:r>
                        <a:rPr lang="en-US" dirty="0"/>
                        <a:t>0</a:t>
                      </a:r>
                      <a:endParaRPr lang="el-GR" dirty="0"/>
                    </a:p>
                  </a:txBody>
                  <a:tcPr/>
                </a:tc>
                <a:tc>
                  <a:txBody>
                    <a:bodyPr/>
                    <a:lstStyle/>
                    <a:p>
                      <a:r>
                        <a:rPr lang="en-US" dirty="0"/>
                        <a:t>0.5</a:t>
                      </a:r>
                      <a:endParaRPr lang="el-GR" dirty="0"/>
                    </a:p>
                  </a:txBody>
                  <a:tcPr/>
                </a:tc>
                <a:tc>
                  <a:txBody>
                    <a:bodyPr/>
                    <a:lstStyle/>
                    <a:p>
                      <a:r>
                        <a:rPr lang="en-US" dirty="0"/>
                        <a:t>1</a:t>
                      </a:r>
                      <a:endParaRPr lang="el-GR" dirty="0"/>
                    </a:p>
                  </a:txBody>
                  <a:tcPr/>
                </a:tc>
                <a:extLst>
                  <a:ext uri="{0D108BD9-81ED-4DB2-BD59-A6C34878D82A}">
                    <a16:rowId xmlns:a16="http://schemas.microsoft.com/office/drawing/2014/main" val="1606334975"/>
                  </a:ext>
                </a:extLst>
              </a:tr>
              <a:tr h="370840">
                <a:tc>
                  <a:txBody>
                    <a:bodyPr/>
                    <a:lstStyle/>
                    <a:p>
                      <a:r>
                        <a:rPr lang="en-US" dirty="0"/>
                        <a:t>1</a:t>
                      </a:r>
                      <a:endParaRPr lang="el-GR" dirty="0"/>
                    </a:p>
                  </a:txBody>
                  <a:tcPr/>
                </a:tc>
                <a:tc>
                  <a:txBody>
                    <a:bodyPr/>
                    <a:lstStyle/>
                    <a:p>
                      <a:r>
                        <a:rPr lang="en-US" dirty="0"/>
                        <a:t>-0.5</a:t>
                      </a:r>
                      <a:endParaRPr lang="el-GR" dirty="0"/>
                    </a:p>
                  </a:txBody>
                  <a:tcPr/>
                </a:tc>
                <a:tc>
                  <a:txBody>
                    <a:bodyPr/>
                    <a:lstStyle/>
                    <a:p>
                      <a:r>
                        <a:rPr lang="en-US" dirty="0"/>
                        <a:t>0</a:t>
                      </a:r>
                      <a:endParaRPr lang="el-GR" dirty="0"/>
                    </a:p>
                  </a:txBody>
                  <a:tcPr/>
                </a:tc>
                <a:extLst>
                  <a:ext uri="{0D108BD9-81ED-4DB2-BD59-A6C34878D82A}">
                    <a16:rowId xmlns:a16="http://schemas.microsoft.com/office/drawing/2014/main" val="1592731800"/>
                  </a:ext>
                </a:extLst>
              </a:tr>
            </a:tbl>
          </a:graphicData>
        </a:graphic>
      </p:graphicFrame>
      <p:pic>
        <p:nvPicPr>
          <p:cNvPr id="8" name="Picture 7">
            <a:extLst>
              <a:ext uri="{FF2B5EF4-FFF2-40B4-BE49-F238E27FC236}">
                <a16:creationId xmlns:a16="http://schemas.microsoft.com/office/drawing/2014/main" id="{1F72392B-A8C9-4545-AE4B-1254E1692AFC}"/>
              </a:ext>
            </a:extLst>
          </p:cNvPr>
          <p:cNvPicPr>
            <a:picLocks noChangeAspect="1"/>
          </p:cNvPicPr>
          <p:nvPr/>
        </p:nvPicPr>
        <p:blipFill>
          <a:blip r:embed="rId2"/>
          <a:stretch>
            <a:fillRect/>
          </a:stretch>
        </p:blipFill>
        <p:spPr>
          <a:xfrm>
            <a:off x="2313730" y="1813929"/>
            <a:ext cx="6943725" cy="2057400"/>
          </a:xfrm>
          <a:prstGeom prst="rect">
            <a:avLst/>
          </a:prstGeom>
        </p:spPr>
      </p:pic>
      <p:sp>
        <p:nvSpPr>
          <p:cNvPr id="9" name="TextBox 8">
            <a:extLst>
              <a:ext uri="{FF2B5EF4-FFF2-40B4-BE49-F238E27FC236}">
                <a16:creationId xmlns:a16="http://schemas.microsoft.com/office/drawing/2014/main" id="{3B027728-08BD-460F-A233-25B04623EB3A}"/>
              </a:ext>
            </a:extLst>
          </p:cNvPr>
          <p:cNvSpPr txBox="1"/>
          <p:nvPr/>
        </p:nvSpPr>
        <p:spPr>
          <a:xfrm>
            <a:off x="3646140" y="1782267"/>
            <a:ext cx="566181"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en-US" dirty="0">
                <a:latin typeface="Cambria" panose="02040503050406030204" pitchFamily="18" charset="0"/>
                <a:ea typeface="Cambria" panose="02040503050406030204" pitchFamily="18" charset="0"/>
              </a:rPr>
              <a:t>-0.5</a:t>
            </a:r>
            <a:endParaRPr lang="el-GR" dirty="0">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95BF21F5-A7D4-4E20-978C-364E676843F7}"/>
              </a:ext>
            </a:extLst>
          </p:cNvPr>
          <p:cNvSpPr txBox="1"/>
          <p:nvPr/>
        </p:nvSpPr>
        <p:spPr>
          <a:xfrm>
            <a:off x="3502124" y="2657963"/>
            <a:ext cx="389850"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en-US" dirty="0">
                <a:latin typeface="Cambria" panose="02040503050406030204" pitchFamily="18" charset="0"/>
                <a:ea typeface="Cambria" panose="02040503050406030204" pitchFamily="18" charset="0"/>
              </a:rPr>
              <a:t>-1</a:t>
            </a:r>
            <a:endParaRPr lang="el-GR" dirty="0">
              <a:latin typeface="Cambria" panose="02040503050406030204" pitchFamily="18" charset="0"/>
              <a:ea typeface="Cambria" panose="02040503050406030204" pitchFamily="18" charset="0"/>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3965F25C-5025-4F0C-94D2-54FA20AB8F74}"/>
                  </a:ext>
                </a:extLst>
              </p:cNvPr>
              <p:cNvSpPr txBox="1"/>
              <p:nvPr/>
            </p:nvSpPr>
            <p:spPr>
              <a:xfrm>
                <a:off x="2759173" y="5714265"/>
                <a:ext cx="667047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mtClean="0">
                          <a:latin typeface="Cambria Math" panose="02040503050406030204" pitchFamily="18" charset="0"/>
                        </a:rPr>
                        <m:t>S</m:t>
                      </m:r>
                      <m:r>
                        <a:rPr lang="en-US" b="0" i="0" smtClean="0">
                          <a:latin typeface="Cambria Math" panose="02040503050406030204" pitchFamily="18" charset="0"/>
                        </a:rPr>
                        <m:t>=</m:t>
                      </m:r>
                      <m:r>
                        <a:rPr lang="el-GR" b="0" i="1" smtClean="0">
                          <a:latin typeface="Cambria Math" panose="02040503050406030204" pitchFamily="18" charset="0"/>
                        </a:rPr>
                        <m:t>1∗</m:t>
                      </m:r>
                      <m:d>
                        <m:dPr>
                          <m:ctrlPr>
                            <a:rPr lang="el-GR" b="0" i="1" smtClean="0">
                              <a:latin typeface="Cambria Math" panose="02040503050406030204" pitchFamily="18" charset="0"/>
                            </a:rPr>
                          </m:ctrlPr>
                        </m:dPr>
                        <m:e>
                          <m:r>
                            <a:rPr lang="el-GR" b="0" i="1" smtClean="0">
                              <a:latin typeface="Cambria Math" panose="02040503050406030204" pitchFamily="18" charset="0"/>
                            </a:rPr>
                            <m:t>−1</m:t>
                          </m:r>
                        </m:e>
                      </m:d>
                      <m:r>
                        <a:rPr lang="en-US" sz="1800" b="0" i="1" smtClean="0">
                          <a:effectLst/>
                          <a:latin typeface="Cambria Math" panose="02040503050406030204" pitchFamily="18" charset="0"/>
                          <a:ea typeface="Calibri" panose="020F0502020204030204" pitchFamily="34" charset="0"/>
                          <a:cs typeface="Times New Roman" panose="02020603050405020304" pitchFamily="18" charset="0"/>
                        </a:rPr>
                        <m:t>+</m:t>
                      </m:r>
                      <m:d>
                        <m:dPr>
                          <m:ctrlPr>
                            <a:rPr lang="el-GR" sz="1800" b="0" i="1" smtClean="0">
                              <a:effectLst/>
                              <a:latin typeface="Cambria Math" panose="02040503050406030204" pitchFamily="18" charset="0"/>
                            </a:rPr>
                          </m:ctrlPr>
                        </m:dPr>
                        <m:e>
                          <m:r>
                            <a:rPr lang="el-GR" sz="1800" b="0" i="1" smtClean="0">
                              <a:effectLst/>
                              <a:latin typeface="Cambria Math" panose="02040503050406030204" pitchFamily="18" charset="0"/>
                              <a:ea typeface="Calibri" panose="020F0502020204030204" pitchFamily="34" charset="0"/>
                              <a:cs typeface="Times New Roman" panose="02020603050405020304" pitchFamily="18" charset="0"/>
                            </a:rPr>
                            <m:t>−1</m:t>
                          </m:r>
                        </m:e>
                      </m:d>
                      <m:r>
                        <a:rPr lang="en-US" b="0" i="1" smtClean="0">
                          <a:latin typeface="Cambria Math" panose="02040503050406030204" pitchFamily="18" charset="0"/>
                          <a:ea typeface="Calibri" panose="020F0502020204030204" pitchFamily="34" charset="0"/>
                          <a:cs typeface="Times New Roman" panose="02020603050405020304" pitchFamily="18" charset="0"/>
                        </a:rPr>
                        <m:t>∗</m:t>
                      </m:r>
                      <m:d>
                        <m:dPr>
                          <m:ctrlPr>
                            <a:rPr lang="el-GR" sz="1800" b="0" i="1" smtClean="0">
                              <a:effectLst/>
                              <a:latin typeface="Cambria Math" panose="02040503050406030204" pitchFamily="18" charset="0"/>
                              <a:ea typeface="Calibri" panose="020F0502020204030204" pitchFamily="34" charset="0"/>
                              <a:cs typeface="Times New Roman" panose="02020603050405020304" pitchFamily="18" charset="0"/>
                            </a:rPr>
                          </m:ctrlPr>
                        </m:dPr>
                        <m:e>
                          <m:r>
                            <a:rPr lang="el-GR" b="0" i="0" smtClean="0">
                              <a:latin typeface="Cambria Math" panose="02040503050406030204" pitchFamily="18" charset="0"/>
                              <a:ea typeface="Calibri" panose="020F0502020204030204" pitchFamily="34" charset="0"/>
                              <a:cs typeface="Times New Roman" panose="02020603050405020304" pitchFamily="18" charset="0"/>
                            </a:rPr>
                            <m:t>−0.5</m:t>
                          </m:r>
                        </m:e>
                      </m:d>
                      <m:r>
                        <a:rPr lang="en-US" b="0" i="0" smtClean="0">
                          <a:latin typeface="Cambria Math" panose="02040503050406030204" pitchFamily="18" charset="0"/>
                        </a:rPr>
                        <m:t>=</m:t>
                      </m:r>
                      <m:r>
                        <a:rPr lang="el-GR" b="0" i="0" smtClean="0">
                          <a:latin typeface="Cambria Math" panose="02040503050406030204" pitchFamily="18" charset="0"/>
                        </a:rPr>
                        <m:t>−0.5⇒</m:t>
                      </m:r>
                      <m:r>
                        <m:rPr>
                          <m:sty m:val="p"/>
                        </m:rPr>
                        <a:rPr lang="el-GR" b="0" i="0" smtClean="0">
                          <a:latin typeface="Cambria Math" panose="02040503050406030204" pitchFamily="18" charset="0"/>
                        </a:rPr>
                        <m:t>Φ</m:t>
                      </m:r>
                      <m:d>
                        <m:dPr>
                          <m:ctrlPr>
                            <a:rPr lang="el-GR" b="0" i="1" smtClean="0">
                              <a:latin typeface="Cambria Math" panose="02040503050406030204" pitchFamily="18" charset="0"/>
                            </a:rPr>
                          </m:ctrlPr>
                        </m:dPr>
                        <m:e>
                          <m:r>
                            <m:rPr>
                              <m:sty m:val="p"/>
                            </m:rPr>
                            <a:rPr lang="en-US" b="0" i="0" smtClean="0">
                              <a:latin typeface="Cambria Math" panose="02040503050406030204" pitchFamily="18" charset="0"/>
                            </a:rPr>
                            <m:t>S</m:t>
                          </m:r>
                        </m:e>
                      </m:d>
                      <m:r>
                        <a:rPr lang="en-US" b="0" i="0" smtClean="0">
                          <a:latin typeface="Cambria Math" panose="02040503050406030204" pitchFamily="18" charset="0"/>
                        </a:rPr>
                        <m:t>=</m:t>
                      </m:r>
                      <m:r>
                        <m:rPr>
                          <m:sty m:val="p"/>
                        </m:rPr>
                        <a:rPr lang="el-GR" b="0" i="0" smtClean="0">
                          <a:latin typeface="Cambria Math" panose="02040503050406030204" pitchFamily="18" charset="0"/>
                        </a:rPr>
                        <m:t>Φ</m:t>
                      </m:r>
                      <m:d>
                        <m:dPr>
                          <m:ctrlPr>
                            <a:rPr lang="el-GR" b="0" i="1" smtClean="0">
                              <a:latin typeface="Cambria Math" panose="02040503050406030204" pitchFamily="18" charset="0"/>
                            </a:rPr>
                          </m:ctrlPr>
                        </m:dPr>
                        <m:e>
                          <m:r>
                            <a:rPr lang="el-GR" b="0" i="0" smtClean="0">
                              <a:latin typeface="Cambria Math" panose="02040503050406030204" pitchFamily="18" charset="0"/>
                            </a:rPr>
                            <m:t>−0.5</m:t>
                          </m:r>
                        </m:e>
                      </m:d>
                      <m:r>
                        <a:rPr lang="el-GR" b="0" i="0" smtClean="0">
                          <a:latin typeface="Cambria Math" panose="02040503050406030204" pitchFamily="18" charset="0"/>
                        </a:rPr>
                        <m:t>=0</m:t>
                      </m:r>
                      <m:r>
                        <a:rPr lang="en-US" b="0" i="0" smtClean="0">
                          <a:latin typeface="Cambria Math" panose="02040503050406030204" pitchFamily="18" charset="0"/>
                        </a:rPr>
                        <m:t> </m:t>
                      </m:r>
                    </m:oMath>
                  </m:oMathPara>
                </a14:m>
                <a:endParaRPr lang="el-GR" dirty="0"/>
              </a:p>
            </p:txBody>
          </p:sp>
        </mc:Choice>
        <mc:Fallback xmlns="">
          <p:sp>
            <p:nvSpPr>
              <p:cNvPr id="11" name="TextBox 10">
                <a:extLst>
                  <a:ext uri="{FF2B5EF4-FFF2-40B4-BE49-F238E27FC236}">
                    <a16:creationId xmlns:a16="http://schemas.microsoft.com/office/drawing/2014/main" id="{3965F25C-5025-4F0C-94D2-54FA20AB8F74}"/>
                  </a:ext>
                </a:extLst>
              </p:cNvPr>
              <p:cNvSpPr txBox="1">
                <a:spLocks noRot="1" noChangeAspect="1" noMove="1" noResize="1" noEditPoints="1" noAdjustHandles="1" noChangeArrowheads="1" noChangeShapeType="1" noTextEdit="1"/>
              </p:cNvSpPr>
              <p:nvPr/>
            </p:nvSpPr>
            <p:spPr>
              <a:xfrm>
                <a:off x="2759173" y="5714265"/>
                <a:ext cx="6670477" cy="369332"/>
              </a:xfrm>
              <a:prstGeom prst="rect">
                <a:avLst/>
              </a:prstGeom>
              <a:blipFill>
                <a:blip r:embed="rId3"/>
                <a:stretch>
                  <a:fillRect/>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0F635BA-832F-40E8-BFEF-2FD1C0970E3B}"/>
                  </a:ext>
                </a:extLst>
              </p:cNvPr>
              <p:cNvSpPr txBox="1"/>
              <p:nvPr/>
            </p:nvSpPr>
            <p:spPr>
              <a:xfrm>
                <a:off x="2759172" y="6179934"/>
                <a:ext cx="667047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mtClean="0">
                          <a:latin typeface="Cambria Math" panose="02040503050406030204" pitchFamily="18" charset="0"/>
                        </a:rPr>
                        <m:t>S</m:t>
                      </m:r>
                      <m:r>
                        <a:rPr lang="en-US" b="0" i="0" smtClean="0">
                          <a:latin typeface="Cambria Math" panose="02040503050406030204" pitchFamily="18" charset="0"/>
                        </a:rPr>
                        <m:t>=</m:t>
                      </m:r>
                      <m:r>
                        <a:rPr lang="el-GR" b="0" i="1" smtClean="0">
                          <a:latin typeface="Cambria Math" panose="02040503050406030204" pitchFamily="18" charset="0"/>
                        </a:rPr>
                        <m:t>0∗</m:t>
                      </m:r>
                      <m:d>
                        <m:dPr>
                          <m:ctrlPr>
                            <a:rPr lang="el-GR" b="0" i="1" smtClean="0">
                              <a:latin typeface="Cambria Math" panose="02040503050406030204" pitchFamily="18" charset="0"/>
                            </a:rPr>
                          </m:ctrlPr>
                        </m:dPr>
                        <m:e>
                          <m:r>
                            <a:rPr lang="el-GR" b="0" i="1" smtClean="0">
                              <a:latin typeface="Cambria Math" panose="02040503050406030204" pitchFamily="18" charset="0"/>
                            </a:rPr>
                            <m:t>−1</m:t>
                          </m:r>
                        </m:e>
                      </m:d>
                      <m:r>
                        <a:rPr lang="en-US" sz="1800" b="0" i="1" smtClean="0">
                          <a:effectLst/>
                          <a:latin typeface="Cambria Math" panose="02040503050406030204" pitchFamily="18" charset="0"/>
                          <a:ea typeface="Calibri" panose="020F0502020204030204" pitchFamily="34" charset="0"/>
                          <a:cs typeface="Times New Roman" panose="02020603050405020304" pitchFamily="18" charset="0"/>
                        </a:rPr>
                        <m:t>+</m:t>
                      </m:r>
                      <m:d>
                        <m:dPr>
                          <m:ctrlPr>
                            <a:rPr lang="el-GR" sz="1800" b="0" i="1" smtClean="0">
                              <a:effectLst/>
                              <a:latin typeface="Cambria Math" panose="02040503050406030204" pitchFamily="18" charset="0"/>
                            </a:rPr>
                          </m:ctrlPr>
                        </m:dPr>
                        <m:e>
                          <m:r>
                            <a:rPr lang="el-GR" sz="1800" b="0" i="1" smtClean="0">
                              <a:effectLst/>
                              <a:latin typeface="Cambria Math" panose="02040503050406030204" pitchFamily="18" charset="0"/>
                              <a:ea typeface="Calibri" panose="020F0502020204030204" pitchFamily="34" charset="0"/>
                              <a:cs typeface="Times New Roman" panose="02020603050405020304" pitchFamily="18" charset="0"/>
                            </a:rPr>
                            <m:t>−1</m:t>
                          </m:r>
                        </m:e>
                      </m:d>
                      <m:r>
                        <a:rPr lang="en-US" b="0" i="1" smtClean="0">
                          <a:latin typeface="Cambria Math" panose="02040503050406030204" pitchFamily="18" charset="0"/>
                          <a:ea typeface="Calibri" panose="020F0502020204030204" pitchFamily="34" charset="0"/>
                          <a:cs typeface="Times New Roman" panose="02020603050405020304" pitchFamily="18" charset="0"/>
                        </a:rPr>
                        <m:t>∗</m:t>
                      </m:r>
                      <m:d>
                        <m:dPr>
                          <m:ctrlPr>
                            <a:rPr lang="el-GR" sz="1800" b="0" i="1" smtClean="0">
                              <a:effectLst/>
                              <a:latin typeface="Cambria Math" panose="02040503050406030204" pitchFamily="18" charset="0"/>
                              <a:ea typeface="Calibri" panose="020F0502020204030204" pitchFamily="34" charset="0"/>
                              <a:cs typeface="Times New Roman" panose="02020603050405020304" pitchFamily="18" charset="0"/>
                            </a:rPr>
                          </m:ctrlPr>
                        </m:dPr>
                        <m:e>
                          <m:r>
                            <a:rPr lang="el-GR" b="0" i="0" smtClean="0">
                              <a:latin typeface="Cambria Math" panose="02040503050406030204" pitchFamily="18" charset="0"/>
                              <a:ea typeface="Calibri" panose="020F0502020204030204" pitchFamily="34" charset="0"/>
                              <a:cs typeface="Times New Roman" panose="02020603050405020304" pitchFamily="18" charset="0"/>
                            </a:rPr>
                            <m:t>−0.5</m:t>
                          </m:r>
                        </m:e>
                      </m:d>
                      <m:r>
                        <a:rPr lang="en-US" b="0" i="0" smtClean="0">
                          <a:latin typeface="Cambria Math" panose="02040503050406030204" pitchFamily="18" charset="0"/>
                        </a:rPr>
                        <m:t>=</m:t>
                      </m:r>
                      <m:r>
                        <a:rPr lang="el-GR" b="0" i="0" smtClean="0">
                          <a:latin typeface="Cambria Math" panose="02040503050406030204" pitchFamily="18" charset="0"/>
                        </a:rPr>
                        <m:t>+0.5⇒</m:t>
                      </m:r>
                      <m:r>
                        <m:rPr>
                          <m:sty m:val="p"/>
                        </m:rPr>
                        <a:rPr lang="el-GR" b="0" i="0" smtClean="0">
                          <a:latin typeface="Cambria Math" panose="02040503050406030204" pitchFamily="18" charset="0"/>
                        </a:rPr>
                        <m:t>Φ</m:t>
                      </m:r>
                      <m:d>
                        <m:dPr>
                          <m:ctrlPr>
                            <a:rPr lang="el-GR" b="0" i="1" smtClean="0">
                              <a:latin typeface="Cambria Math" panose="02040503050406030204" pitchFamily="18" charset="0"/>
                            </a:rPr>
                          </m:ctrlPr>
                        </m:dPr>
                        <m:e>
                          <m:r>
                            <m:rPr>
                              <m:sty m:val="p"/>
                            </m:rPr>
                            <a:rPr lang="en-US" b="0" i="0" smtClean="0">
                              <a:latin typeface="Cambria Math" panose="02040503050406030204" pitchFamily="18" charset="0"/>
                            </a:rPr>
                            <m:t>S</m:t>
                          </m:r>
                        </m:e>
                      </m:d>
                      <m:r>
                        <a:rPr lang="en-US" b="0" i="0" smtClean="0">
                          <a:latin typeface="Cambria Math" panose="02040503050406030204" pitchFamily="18" charset="0"/>
                        </a:rPr>
                        <m:t>=</m:t>
                      </m:r>
                      <m:r>
                        <m:rPr>
                          <m:sty m:val="p"/>
                        </m:rPr>
                        <a:rPr lang="el-GR" b="0" i="0" smtClean="0">
                          <a:latin typeface="Cambria Math" panose="02040503050406030204" pitchFamily="18" charset="0"/>
                        </a:rPr>
                        <m:t>Φ</m:t>
                      </m:r>
                      <m:d>
                        <m:dPr>
                          <m:ctrlPr>
                            <a:rPr lang="el-GR" b="0" i="1" smtClean="0">
                              <a:latin typeface="Cambria Math" panose="02040503050406030204" pitchFamily="18" charset="0"/>
                            </a:rPr>
                          </m:ctrlPr>
                        </m:dPr>
                        <m:e>
                          <m:r>
                            <a:rPr lang="el-GR" b="0" i="0" smtClean="0">
                              <a:latin typeface="Cambria Math" panose="02040503050406030204" pitchFamily="18" charset="0"/>
                            </a:rPr>
                            <m:t>+0.5</m:t>
                          </m:r>
                        </m:e>
                      </m:d>
                      <m:r>
                        <a:rPr lang="el-GR" b="0" i="0" smtClean="0">
                          <a:latin typeface="Cambria Math" panose="02040503050406030204" pitchFamily="18" charset="0"/>
                        </a:rPr>
                        <m:t>=1</m:t>
                      </m:r>
                      <m:r>
                        <a:rPr lang="en-US" b="0" i="0" smtClean="0">
                          <a:latin typeface="Cambria Math" panose="02040503050406030204" pitchFamily="18" charset="0"/>
                        </a:rPr>
                        <m:t> </m:t>
                      </m:r>
                    </m:oMath>
                  </m:oMathPara>
                </a14:m>
                <a:endParaRPr lang="el-GR" dirty="0"/>
              </a:p>
            </p:txBody>
          </p:sp>
        </mc:Choice>
        <mc:Fallback xmlns="">
          <p:sp>
            <p:nvSpPr>
              <p:cNvPr id="12" name="TextBox 11">
                <a:extLst>
                  <a:ext uri="{FF2B5EF4-FFF2-40B4-BE49-F238E27FC236}">
                    <a16:creationId xmlns:a16="http://schemas.microsoft.com/office/drawing/2014/main" id="{F0F635BA-832F-40E8-BFEF-2FD1C0970E3B}"/>
                  </a:ext>
                </a:extLst>
              </p:cNvPr>
              <p:cNvSpPr txBox="1">
                <a:spLocks noRot="1" noChangeAspect="1" noMove="1" noResize="1" noEditPoints="1" noAdjustHandles="1" noChangeArrowheads="1" noChangeShapeType="1" noTextEdit="1"/>
              </p:cNvSpPr>
              <p:nvPr/>
            </p:nvSpPr>
            <p:spPr>
              <a:xfrm>
                <a:off x="2759172" y="6179934"/>
                <a:ext cx="6670477" cy="369332"/>
              </a:xfrm>
              <a:prstGeom prst="rect">
                <a:avLst/>
              </a:prstGeom>
              <a:blipFill>
                <a:blip r:embed="rId4"/>
                <a:stretch>
                  <a:fillRect/>
                </a:stretch>
              </a:blipFill>
            </p:spPr>
            <p:txBody>
              <a:bodyPr/>
              <a:lstStyle/>
              <a:p>
                <a:r>
                  <a:rPr lang="el-GR">
                    <a:noFill/>
                  </a:rPr>
                  <a:t> </a:t>
                </a:r>
              </a:p>
            </p:txBody>
          </p:sp>
        </mc:Fallback>
      </mc:AlternateContent>
    </p:spTree>
    <p:extLst>
      <p:ext uri="{BB962C8B-B14F-4D97-AF65-F5344CB8AC3E}">
        <p14:creationId xmlns:p14="http://schemas.microsoft.com/office/powerpoint/2010/main" val="3816610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4486158" y="1217179"/>
            <a:ext cx="313128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Συνάρτηση ενεργοποίησης ???</a:t>
            </a: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Παράδειγμα: Συνάρτηση </a:t>
            </a:r>
            <a:r>
              <a:rPr lang="en-US" sz="3600" dirty="0">
                <a:effectLst>
                  <a:outerShdw blurRad="38100" dist="38100" dir="2700000" algn="tl">
                    <a:srgbClr val="000000">
                      <a:alpha val="43137"/>
                    </a:srgbClr>
                  </a:outerShdw>
                </a:effectLst>
                <a:latin typeface="Garamond" panose="02020404030301010803" pitchFamily="18" charset="0"/>
              </a:rPr>
              <a:t>OR ???</a:t>
            </a:r>
            <a:endParaRPr lang="el-GR" sz="3600" dirty="0">
              <a:effectLst>
                <a:outerShdw blurRad="38100" dist="38100" dir="2700000" algn="tl">
                  <a:srgbClr val="000000">
                    <a:alpha val="43137"/>
                  </a:srgbClr>
                </a:outerShdw>
              </a:effectLst>
              <a:latin typeface="Garamond" panose="02020404030301010803" pitchFamily="18" charset="0"/>
            </a:endParaRPr>
          </a:p>
        </p:txBody>
      </p:sp>
      <p:graphicFrame>
        <p:nvGraphicFramePr>
          <p:cNvPr id="4" name="Table 3"/>
          <p:cNvGraphicFramePr>
            <a:graphicFrameLocks noGrp="1"/>
          </p:cNvGraphicFramePr>
          <p:nvPr/>
        </p:nvGraphicFramePr>
        <p:xfrm>
          <a:off x="1773932" y="4509120"/>
          <a:ext cx="8125884" cy="1854200"/>
        </p:xfrm>
        <a:graphic>
          <a:graphicData uri="http://schemas.openxmlformats.org/drawingml/2006/table">
            <a:tbl>
              <a:tblPr firstRow="1" bandRow="1">
                <a:tableStyleId>{073A0DAA-6AF3-43AB-8588-CEC1D06C72B9}</a:tableStyleId>
              </a:tblPr>
              <a:tblGrid>
                <a:gridCol w="2031471">
                  <a:extLst>
                    <a:ext uri="{9D8B030D-6E8A-4147-A177-3AD203B41FA5}">
                      <a16:colId xmlns:a16="http://schemas.microsoft.com/office/drawing/2014/main" val="2105281460"/>
                    </a:ext>
                  </a:extLst>
                </a:gridCol>
                <a:gridCol w="2031471">
                  <a:extLst>
                    <a:ext uri="{9D8B030D-6E8A-4147-A177-3AD203B41FA5}">
                      <a16:colId xmlns:a16="http://schemas.microsoft.com/office/drawing/2014/main" val="2389236272"/>
                    </a:ext>
                  </a:extLst>
                </a:gridCol>
                <a:gridCol w="2031471">
                  <a:extLst>
                    <a:ext uri="{9D8B030D-6E8A-4147-A177-3AD203B41FA5}">
                      <a16:colId xmlns:a16="http://schemas.microsoft.com/office/drawing/2014/main" val="2578052079"/>
                    </a:ext>
                  </a:extLst>
                </a:gridCol>
                <a:gridCol w="2031471">
                  <a:extLst>
                    <a:ext uri="{9D8B030D-6E8A-4147-A177-3AD203B41FA5}">
                      <a16:colId xmlns:a16="http://schemas.microsoft.com/office/drawing/2014/main" val="2367430024"/>
                    </a:ext>
                  </a:extLst>
                </a:gridCol>
              </a:tblGrid>
              <a:tr h="370840">
                <a:tc>
                  <a:txBody>
                    <a:bodyPr/>
                    <a:lstStyle/>
                    <a:p>
                      <a:r>
                        <a:rPr lang="en-US" dirty="0"/>
                        <a:t>x</a:t>
                      </a:r>
                      <a:endParaRPr lang="el-GR" dirty="0"/>
                    </a:p>
                  </a:txBody>
                  <a:tcPr/>
                </a:tc>
                <a:tc>
                  <a:txBody>
                    <a:bodyPr/>
                    <a:lstStyle/>
                    <a:p>
                      <a:r>
                        <a:rPr lang="en-US" dirty="0"/>
                        <a:t>y</a:t>
                      </a:r>
                      <a:endParaRPr lang="el-GR" dirty="0"/>
                    </a:p>
                  </a:txBody>
                  <a:tcPr/>
                </a:tc>
                <a:tc>
                  <a:txBody>
                    <a:bodyPr/>
                    <a:lstStyle/>
                    <a:p>
                      <a:r>
                        <a:rPr lang="en-US" dirty="0"/>
                        <a:t>S</a:t>
                      </a:r>
                      <a:endParaRPr lang="el-GR" dirty="0"/>
                    </a:p>
                  </a:txBody>
                  <a:tcPr/>
                </a:tc>
                <a:tc>
                  <a:txBody>
                    <a:bodyPr/>
                    <a:lstStyle/>
                    <a:p>
                      <a:r>
                        <a:rPr lang="el-GR" dirty="0"/>
                        <a:t>Φ(</a:t>
                      </a:r>
                      <a:r>
                        <a:rPr lang="en-US" dirty="0"/>
                        <a:t>S</a:t>
                      </a:r>
                      <a:r>
                        <a:rPr lang="el-GR" dirty="0"/>
                        <a:t>)</a:t>
                      </a:r>
                    </a:p>
                  </a:txBody>
                  <a:tcPr/>
                </a:tc>
                <a:extLst>
                  <a:ext uri="{0D108BD9-81ED-4DB2-BD59-A6C34878D82A}">
                    <a16:rowId xmlns:a16="http://schemas.microsoft.com/office/drawing/2014/main" val="3251100187"/>
                  </a:ext>
                </a:extLst>
              </a:tr>
              <a:tr h="370840">
                <a:tc>
                  <a:txBody>
                    <a:bodyPr/>
                    <a:lstStyle/>
                    <a:p>
                      <a:r>
                        <a:rPr lang="en-US" dirty="0"/>
                        <a:t>0</a:t>
                      </a:r>
                      <a:endParaRPr lang="el-GR" dirty="0"/>
                    </a:p>
                  </a:txBody>
                  <a:tcPr/>
                </a:tc>
                <a:tc>
                  <a:txBody>
                    <a:bodyPr/>
                    <a:lstStyle/>
                    <a:p>
                      <a:r>
                        <a:rPr lang="en-US" dirty="0"/>
                        <a:t>0</a:t>
                      </a:r>
                      <a:endParaRPr lang="el-GR" dirty="0"/>
                    </a:p>
                  </a:txBody>
                  <a:tcPr/>
                </a:tc>
                <a:tc>
                  <a:txBody>
                    <a:bodyPr/>
                    <a:lstStyle/>
                    <a:p>
                      <a:endParaRPr lang="el-GR" dirty="0"/>
                    </a:p>
                  </a:txBody>
                  <a:tcPr/>
                </a:tc>
                <a:tc>
                  <a:txBody>
                    <a:bodyPr/>
                    <a:lstStyle/>
                    <a:p>
                      <a:r>
                        <a:rPr lang="el-GR" dirty="0"/>
                        <a:t>0</a:t>
                      </a:r>
                    </a:p>
                  </a:txBody>
                  <a:tcPr/>
                </a:tc>
                <a:extLst>
                  <a:ext uri="{0D108BD9-81ED-4DB2-BD59-A6C34878D82A}">
                    <a16:rowId xmlns:a16="http://schemas.microsoft.com/office/drawing/2014/main" val="1606334975"/>
                  </a:ext>
                </a:extLst>
              </a:tr>
              <a:tr h="370840">
                <a:tc>
                  <a:txBody>
                    <a:bodyPr/>
                    <a:lstStyle/>
                    <a:p>
                      <a:r>
                        <a:rPr lang="en-US" dirty="0"/>
                        <a:t>0</a:t>
                      </a:r>
                      <a:endParaRPr lang="el-GR" dirty="0"/>
                    </a:p>
                  </a:txBody>
                  <a:tcPr/>
                </a:tc>
                <a:tc>
                  <a:txBody>
                    <a:bodyPr/>
                    <a:lstStyle/>
                    <a:p>
                      <a:r>
                        <a:rPr lang="en-US" dirty="0"/>
                        <a:t>1</a:t>
                      </a:r>
                      <a:endParaRPr lang="el-GR" dirty="0"/>
                    </a:p>
                  </a:txBody>
                  <a:tcPr/>
                </a:tc>
                <a:tc>
                  <a:txBody>
                    <a:bodyPr/>
                    <a:lstStyle/>
                    <a:p>
                      <a:endParaRPr lang="el-GR" dirty="0"/>
                    </a:p>
                  </a:txBody>
                  <a:tcPr/>
                </a:tc>
                <a:tc>
                  <a:txBody>
                    <a:bodyPr/>
                    <a:lstStyle/>
                    <a:p>
                      <a:r>
                        <a:rPr lang="en-US" dirty="0"/>
                        <a:t>1</a:t>
                      </a:r>
                      <a:endParaRPr lang="el-GR" dirty="0"/>
                    </a:p>
                  </a:txBody>
                  <a:tcPr/>
                </a:tc>
                <a:extLst>
                  <a:ext uri="{0D108BD9-81ED-4DB2-BD59-A6C34878D82A}">
                    <a16:rowId xmlns:a16="http://schemas.microsoft.com/office/drawing/2014/main" val="1592731800"/>
                  </a:ext>
                </a:extLst>
              </a:tr>
              <a:tr h="370840">
                <a:tc>
                  <a:txBody>
                    <a:bodyPr/>
                    <a:lstStyle/>
                    <a:p>
                      <a:r>
                        <a:rPr lang="en-US" dirty="0"/>
                        <a:t>1</a:t>
                      </a:r>
                      <a:endParaRPr lang="el-GR" dirty="0"/>
                    </a:p>
                  </a:txBody>
                  <a:tcPr/>
                </a:tc>
                <a:tc>
                  <a:txBody>
                    <a:bodyPr/>
                    <a:lstStyle/>
                    <a:p>
                      <a:r>
                        <a:rPr lang="en-US" dirty="0"/>
                        <a:t>0</a:t>
                      </a:r>
                      <a:endParaRPr lang="el-GR" dirty="0"/>
                    </a:p>
                  </a:txBody>
                  <a:tcPr/>
                </a:tc>
                <a:tc>
                  <a:txBody>
                    <a:bodyPr/>
                    <a:lstStyle/>
                    <a:p>
                      <a:endParaRPr lang="el-GR" dirty="0"/>
                    </a:p>
                  </a:txBody>
                  <a:tcPr/>
                </a:tc>
                <a:tc>
                  <a:txBody>
                    <a:bodyPr/>
                    <a:lstStyle/>
                    <a:p>
                      <a:r>
                        <a:rPr lang="en-US" dirty="0"/>
                        <a:t>1</a:t>
                      </a:r>
                      <a:endParaRPr lang="el-GR" dirty="0"/>
                    </a:p>
                  </a:txBody>
                  <a:tcPr/>
                </a:tc>
                <a:extLst>
                  <a:ext uri="{0D108BD9-81ED-4DB2-BD59-A6C34878D82A}">
                    <a16:rowId xmlns:a16="http://schemas.microsoft.com/office/drawing/2014/main" val="2264102268"/>
                  </a:ext>
                </a:extLst>
              </a:tr>
              <a:tr h="370840">
                <a:tc>
                  <a:txBody>
                    <a:bodyPr/>
                    <a:lstStyle/>
                    <a:p>
                      <a:r>
                        <a:rPr lang="en-US" dirty="0"/>
                        <a:t>1</a:t>
                      </a:r>
                      <a:endParaRPr lang="el-GR" dirty="0"/>
                    </a:p>
                  </a:txBody>
                  <a:tcPr/>
                </a:tc>
                <a:tc>
                  <a:txBody>
                    <a:bodyPr/>
                    <a:lstStyle/>
                    <a:p>
                      <a:r>
                        <a:rPr lang="en-US" dirty="0"/>
                        <a:t>1</a:t>
                      </a:r>
                      <a:endParaRPr lang="el-GR" dirty="0"/>
                    </a:p>
                  </a:txBody>
                  <a:tcPr/>
                </a:tc>
                <a:tc>
                  <a:txBody>
                    <a:bodyPr/>
                    <a:lstStyle/>
                    <a:p>
                      <a:endParaRPr lang="el-GR" dirty="0"/>
                    </a:p>
                  </a:txBody>
                  <a:tcPr/>
                </a:tc>
                <a:tc>
                  <a:txBody>
                    <a:bodyPr/>
                    <a:lstStyle/>
                    <a:p>
                      <a:r>
                        <a:rPr lang="en-US" dirty="0"/>
                        <a:t>1</a:t>
                      </a:r>
                      <a:endParaRPr lang="el-GR" dirty="0"/>
                    </a:p>
                  </a:txBody>
                  <a:tcPr/>
                </a:tc>
                <a:extLst>
                  <a:ext uri="{0D108BD9-81ED-4DB2-BD59-A6C34878D82A}">
                    <a16:rowId xmlns:a16="http://schemas.microsoft.com/office/drawing/2014/main" val="2534405297"/>
                  </a:ext>
                </a:extLst>
              </a:tr>
            </a:tbl>
          </a:graphicData>
        </a:graphic>
      </p:graphicFrame>
      <p:pic>
        <p:nvPicPr>
          <p:cNvPr id="8" name="Picture 7">
            <a:extLst>
              <a:ext uri="{FF2B5EF4-FFF2-40B4-BE49-F238E27FC236}">
                <a16:creationId xmlns:a16="http://schemas.microsoft.com/office/drawing/2014/main" id="{7D5B17BA-F0AC-43ED-967C-3B5E34CF88E6}"/>
              </a:ext>
            </a:extLst>
          </p:cNvPr>
          <p:cNvPicPr>
            <a:picLocks noChangeAspect="1"/>
          </p:cNvPicPr>
          <p:nvPr/>
        </p:nvPicPr>
        <p:blipFill>
          <a:blip r:embed="rId2"/>
          <a:stretch>
            <a:fillRect/>
          </a:stretch>
        </p:blipFill>
        <p:spPr>
          <a:xfrm>
            <a:off x="1917948" y="1747914"/>
            <a:ext cx="8267700" cy="2438400"/>
          </a:xfrm>
          <a:prstGeom prst="rect">
            <a:avLst/>
          </a:prstGeom>
        </p:spPr>
      </p:pic>
    </p:spTree>
    <p:extLst>
      <p:ext uri="{BB962C8B-B14F-4D97-AF65-F5344CB8AC3E}">
        <p14:creationId xmlns:p14="http://schemas.microsoft.com/office/powerpoint/2010/main" val="3777609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3827227" y="1152804"/>
            <a:ext cx="3779352"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Βηματική συνάρτηση ενεργοποίησης</a:t>
            </a:r>
            <a:endParaRPr lang="el-GR" sz="1600" dirty="0">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Παράδειγμα: Συνάρτηση </a:t>
            </a:r>
            <a:r>
              <a:rPr lang="en-US" sz="3600" dirty="0">
                <a:effectLst>
                  <a:outerShdw blurRad="38100" dist="38100" dir="2700000" algn="tl">
                    <a:srgbClr val="000000">
                      <a:alpha val="43137"/>
                    </a:srgbClr>
                  </a:outerShdw>
                </a:effectLst>
                <a:latin typeface="Garamond" panose="02020404030301010803" pitchFamily="18" charset="0"/>
              </a:rPr>
              <a:t>OR</a:t>
            </a:r>
            <a:endParaRPr lang="el-GR" sz="3600" dirty="0">
              <a:effectLst>
                <a:outerShdw blurRad="38100" dist="38100" dir="2700000" algn="tl">
                  <a:srgbClr val="000000">
                    <a:alpha val="43137"/>
                  </a:srgbClr>
                </a:outerShdw>
              </a:effectLst>
              <a:latin typeface="Garamond" panose="02020404030301010803" pitchFamily="18" charset="0"/>
            </a:endParaRPr>
          </a:p>
        </p:txBody>
      </p:sp>
      <p:pic>
        <p:nvPicPr>
          <p:cNvPr id="2" name="Picture 1"/>
          <p:cNvPicPr>
            <a:picLocks noChangeAspect="1"/>
          </p:cNvPicPr>
          <p:nvPr/>
        </p:nvPicPr>
        <p:blipFill>
          <a:blip r:embed="rId2"/>
          <a:stretch>
            <a:fillRect/>
          </a:stretch>
        </p:blipFill>
        <p:spPr>
          <a:xfrm>
            <a:off x="2159316" y="1556792"/>
            <a:ext cx="7115175" cy="2266950"/>
          </a:xfrm>
          <a:prstGeom prst="rect">
            <a:avLst/>
          </a:prstGeom>
        </p:spPr>
      </p:pic>
      <p:graphicFrame>
        <p:nvGraphicFramePr>
          <p:cNvPr id="4" name="Table 3"/>
          <p:cNvGraphicFramePr>
            <a:graphicFrameLocks noGrp="1"/>
          </p:cNvGraphicFramePr>
          <p:nvPr/>
        </p:nvGraphicFramePr>
        <p:xfrm>
          <a:off x="1773932" y="4509120"/>
          <a:ext cx="8125884" cy="1854200"/>
        </p:xfrm>
        <a:graphic>
          <a:graphicData uri="http://schemas.openxmlformats.org/drawingml/2006/table">
            <a:tbl>
              <a:tblPr firstRow="1" bandRow="1">
                <a:tableStyleId>{073A0DAA-6AF3-43AB-8588-CEC1D06C72B9}</a:tableStyleId>
              </a:tblPr>
              <a:tblGrid>
                <a:gridCol w="2031471">
                  <a:extLst>
                    <a:ext uri="{9D8B030D-6E8A-4147-A177-3AD203B41FA5}">
                      <a16:colId xmlns:a16="http://schemas.microsoft.com/office/drawing/2014/main" val="2105281460"/>
                    </a:ext>
                  </a:extLst>
                </a:gridCol>
                <a:gridCol w="2031471">
                  <a:extLst>
                    <a:ext uri="{9D8B030D-6E8A-4147-A177-3AD203B41FA5}">
                      <a16:colId xmlns:a16="http://schemas.microsoft.com/office/drawing/2014/main" val="2389236272"/>
                    </a:ext>
                  </a:extLst>
                </a:gridCol>
                <a:gridCol w="2031471">
                  <a:extLst>
                    <a:ext uri="{9D8B030D-6E8A-4147-A177-3AD203B41FA5}">
                      <a16:colId xmlns:a16="http://schemas.microsoft.com/office/drawing/2014/main" val="2578052079"/>
                    </a:ext>
                  </a:extLst>
                </a:gridCol>
                <a:gridCol w="2031471">
                  <a:extLst>
                    <a:ext uri="{9D8B030D-6E8A-4147-A177-3AD203B41FA5}">
                      <a16:colId xmlns:a16="http://schemas.microsoft.com/office/drawing/2014/main" val="2367430024"/>
                    </a:ext>
                  </a:extLst>
                </a:gridCol>
              </a:tblGrid>
              <a:tr h="370840">
                <a:tc>
                  <a:txBody>
                    <a:bodyPr/>
                    <a:lstStyle/>
                    <a:p>
                      <a:r>
                        <a:rPr lang="en-US" dirty="0"/>
                        <a:t>x</a:t>
                      </a:r>
                      <a:endParaRPr lang="el-GR" dirty="0"/>
                    </a:p>
                  </a:txBody>
                  <a:tcPr/>
                </a:tc>
                <a:tc>
                  <a:txBody>
                    <a:bodyPr/>
                    <a:lstStyle/>
                    <a:p>
                      <a:r>
                        <a:rPr lang="en-US" dirty="0"/>
                        <a:t>y</a:t>
                      </a:r>
                      <a:endParaRPr lang="el-GR" dirty="0"/>
                    </a:p>
                  </a:txBody>
                  <a:tcPr/>
                </a:tc>
                <a:tc>
                  <a:txBody>
                    <a:bodyPr/>
                    <a:lstStyle/>
                    <a:p>
                      <a:r>
                        <a:rPr lang="en-US" dirty="0"/>
                        <a:t>S</a:t>
                      </a:r>
                      <a:endParaRPr lang="el-GR" dirty="0"/>
                    </a:p>
                  </a:txBody>
                  <a:tcPr/>
                </a:tc>
                <a:tc>
                  <a:txBody>
                    <a:bodyPr/>
                    <a:lstStyle/>
                    <a:p>
                      <a:r>
                        <a:rPr lang="el-GR" dirty="0"/>
                        <a:t>Φ(</a:t>
                      </a:r>
                      <a:r>
                        <a:rPr lang="en-US" dirty="0"/>
                        <a:t>S</a:t>
                      </a:r>
                      <a:r>
                        <a:rPr lang="el-GR" dirty="0"/>
                        <a:t>)</a:t>
                      </a:r>
                    </a:p>
                  </a:txBody>
                  <a:tcPr/>
                </a:tc>
                <a:extLst>
                  <a:ext uri="{0D108BD9-81ED-4DB2-BD59-A6C34878D82A}">
                    <a16:rowId xmlns:a16="http://schemas.microsoft.com/office/drawing/2014/main" val="3251100187"/>
                  </a:ext>
                </a:extLst>
              </a:tr>
              <a:tr h="370840">
                <a:tc>
                  <a:txBody>
                    <a:bodyPr/>
                    <a:lstStyle/>
                    <a:p>
                      <a:r>
                        <a:rPr lang="en-US" dirty="0"/>
                        <a:t>0</a:t>
                      </a:r>
                      <a:endParaRPr lang="el-GR" dirty="0"/>
                    </a:p>
                  </a:txBody>
                  <a:tcPr/>
                </a:tc>
                <a:tc>
                  <a:txBody>
                    <a:bodyPr/>
                    <a:lstStyle/>
                    <a:p>
                      <a:r>
                        <a:rPr lang="en-US" dirty="0"/>
                        <a:t>0</a:t>
                      </a:r>
                      <a:endParaRPr lang="el-GR" dirty="0"/>
                    </a:p>
                  </a:txBody>
                  <a:tcPr/>
                </a:tc>
                <a:tc>
                  <a:txBody>
                    <a:bodyPr/>
                    <a:lstStyle/>
                    <a:p>
                      <a:r>
                        <a:rPr lang="en-US" dirty="0"/>
                        <a:t>-0.5</a:t>
                      </a:r>
                      <a:endParaRPr lang="el-GR" dirty="0"/>
                    </a:p>
                  </a:txBody>
                  <a:tcPr/>
                </a:tc>
                <a:tc>
                  <a:txBody>
                    <a:bodyPr/>
                    <a:lstStyle/>
                    <a:p>
                      <a:r>
                        <a:rPr lang="en-US" dirty="0"/>
                        <a:t>0</a:t>
                      </a:r>
                      <a:endParaRPr lang="el-GR" dirty="0"/>
                    </a:p>
                  </a:txBody>
                  <a:tcPr/>
                </a:tc>
                <a:extLst>
                  <a:ext uri="{0D108BD9-81ED-4DB2-BD59-A6C34878D82A}">
                    <a16:rowId xmlns:a16="http://schemas.microsoft.com/office/drawing/2014/main" val="1606334975"/>
                  </a:ext>
                </a:extLst>
              </a:tr>
              <a:tr h="370840">
                <a:tc>
                  <a:txBody>
                    <a:bodyPr/>
                    <a:lstStyle/>
                    <a:p>
                      <a:r>
                        <a:rPr lang="en-US" dirty="0"/>
                        <a:t>0</a:t>
                      </a:r>
                      <a:endParaRPr lang="el-GR" dirty="0"/>
                    </a:p>
                  </a:txBody>
                  <a:tcPr/>
                </a:tc>
                <a:tc>
                  <a:txBody>
                    <a:bodyPr/>
                    <a:lstStyle/>
                    <a:p>
                      <a:r>
                        <a:rPr lang="en-US" dirty="0"/>
                        <a:t>1</a:t>
                      </a:r>
                      <a:endParaRPr lang="el-GR" dirty="0"/>
                    </a:p>
                  </a:txBody>
                  <a:tcPr/>
                </a:tc>
                <a:tc>
                  <a:txBody>
                    <a:bodyPr/>
                    <a:lstStyle/>
                    <a:p>
                      <a:r>
                        <a:rPr lang="en-US" dirty="0"/>
                        <a:t>0.5</a:t>
                      </a:r>
                      <a:endParaRPr lang="el-GR" dirty="0"/>
                    </a:p>
                  </a:txBody>
                  <a:tcPr/>
                </a:tc>
                <a:tc>
                  <a:txBody>
                    <a:bodyPr/>
                    <a:lstStyle/>
                    <a:p>
                      <a:r>
                        <a:rPr lang="en-US" dirty="0"/>
                        <a:t>1</a:t>
                      </a:r>
                      <a:endParaRPr lang="el-GR" dirty="0"/>
                    </a:p>
                  </a:txBody>
                  <a:tcPr/>
                </a:tc>
                <a:extLst>
                  <a:ext uri="{0D108BD9-81ED-4DB2-BD59-A6C34878D82A}">
                    <a16:rowId xmlns:a16="http://schemas.microsoft.com/office/drawing/2014/main" val="1592731800"/>
                  </a:ext>
                </a:extLst>
              </a:tr>
              <a:tr h="370840">
                <a:tc>
                  <a:txBody>
                    <a:bodyPr/>
                    <a:lstStyle/>
                    <a:p>
                      <a:r>
                        <a:rPr lang="en-US" dirty="0"/>
                        <a:t>1</a:t>
                      </a:r>
                      <a:endParaRPr lang="el-GR" dirty="0"/>
                    </a:p>
                  </a:txBody>
                  <a:tcPr/>
                </a:tc>
                <a:tc>
                  <a:txBody>
                    <a:bodyPr/>
                    <a:lstStyle/>
                    <a:p>
                      <a:r>
                        <a:rPr lang="en-US" dirty="0"/>
                        <a:t>0</a:t>
                      </a:r>
                      <a:endParaRPr lang="el-GR" dirty="0"/>
                    </a:p>
                  </a:txBody>
                  <a:tcPr/>
                </a:tc>
                <a:tc>
                  <a:txBody>
                    <a:bodyPr/>
                    <a:lstStyle/>
                    <a:p>
                      <a:r>
                        <a:rPr lang="en-US" dirty="0"/>
                        <a:t>0.5</a:t>
                      </a:r>
                      <a:endParaRPr lang="el-GR" dirty="0"/>
                    </a:p>
                  </a:txBody>
                  <a:tcPr/>
                </a:tc>
                <a:tc>
                  <a:txBody>
                    <a:bodyPr/>
                    <a:lstStyle/>
                    <a:p>
                      <a:r>
                        <a:rPr lang="en-US" dirty="0"/>
                        <a:t>1</a:t>
                      </a:r>
                      <a:endParaRPr lang="el-GR" dirty="0"/>
                    </a:p>
                  </a:txBody>
                  <a:tcPr/>
                </a:tc>
                <a:extLst>
                  <a:ext uri="{0D108BD9-81ED-4DB2-BD59-A6C34878D82A}">
                    <a16:rowId xmlns:a16="http://schemas.microsoft.com/office/drawing/2014/main" val="2264102268"/>
                  </a:ext>
                </a:extLst>
              </a:tr>
              <a:tr h="370840">
                <a:tc>
                  <a:txBody>
                    <a:bodyPr/>
                    <a:lstStyle/>
                    <a:p>
                      <a:r>
                        <a:rPr lang="en-US" dirty="0"/>
                        <a:t>1</a:t>
                      </a:r>
                      <a:endParaRPr lang="el-GR" dirty="0"/>
                    </a:p>
                  </a:txBody>
                  <a:tcPr/>
                </a:tc>
                <a:tc>
                  <a:txBody>
                    <a:bodyPr/>
                    <a:lstStyle/>
                    <a:p>
                      <a:r>
                        <a:rPr lang="en-US" dirty="0"/>
                        <a:t>1</a:t>
                      </a:r>
                      <a:endParaRPr lang="el-GR" dirty="0"/>
                    </a:p>
                  </a:txBody>
                  <a:tcPr/>
                </a:tc>
                <a:tc>
                  <a:txBody>
                    <a:bodyPr/>
                    <a:lstStyle/>
                    <a:p>
                      <a:r>
                        <a:rPr lang="en-US" dirty="0"/>
                        <a:t>1.5</a:t>
                      </a:r>
                      <a:endParaRPr lang="el-GR" dirty="0"/>
                    </a:p>
                  </a:txBody>
                  <a:tcPr/>
                </a:tc>
                <a:tc>
                  <a:txBody>
                    <a:bodyPr/>
                    <a:lstStyle/>
                    <a:p>
                      <a:r>
                        <a:rPr lang="en-US" dirty="0"/>
                        <a:t>1</a:t>
                      </a:r>
                      <a:endParaRPr lang="el-GR" dirty="0"/>
                    </a:p>
                  </a:txBody>
                  <a:tcPr/>
                </a:tc>
                <a:extLst>
                  <a:ext uri="{0D108BD9-81ED-4DB2-BD59-A6C34878D82A}">
                    <a16:rowId xmlns:a16="http://schemas.microsoft.com/office/drawing/2014/main" val="2534405297"/>
                  </a:ext>
                </a:extLst>
              </a:tr>
            </a:tbl>
          </a:graphicData>
        </a:graphic>
      </p:graphicFrame>
    </p:spTree>
    <p:extLst>
      <p:ext uri="{BB962C8B-B14F-4D97-AF65-F5344CB8AC3E}">
        <p14:creationId xmlns:p14="http://schemas.microsoft.com/office/powerpoint/2010/main" val="2523526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1200329"/>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Βηματική συνάρτηση ενεργοποίησης</a:t>
            </a: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Παράδειγμα: Συνάρτηση </a:t>
            </a:r>
            <a:r>
              <a:rPr lang="en-US" sz="3600" dirty="0">
                <a:effectLst>
                  <a:outerShdw blurRad="38100" dist="38100" dir="2700000" algn="tl">
                    <a:srgbClr val="000000">
                      <a:alpha val="43137"/>
                    </a:srgbClr>
                  </a:outerShdw>
                </a:effectLst>
                <a:latin typeface="Garamond" panose="02020404030301010803" pitchFamily="18" charset="0"/>
              </a:rPr>
              <a:t>AND ???</a:t>
            </a:r>
            <a:endParaRPr lang="el-GR" sz="3600" dirty="0">
              <a:effectLst>
                <a:outerShdw blurRad="38100" dist="38100" dir="2700000" algn="tl">
                  <a:srgbClr val="000000">
                    <a:alpha val="43137"/>
                  </a:srgbClr>
                </a:outerShdw>
              </a:effectLst>
              <a:latin typeface="Garamond" panose="02020404030301010803" pitchFamily="18" charset="0"/>
            </a:endParaRPr>
          </a:p>
        </p:txBody>
      </p:sp>
      <p:graphicFrame>
        <p:nvGraphicFramePr>
          <p:cNvPr id="4" name="Table 3"/>
          <p:cNvGraphicFramePr>
            <a:graphicFrameLocks noGrp="1"/>
          </p:cNvGraphicFramePr>
          <p:nvPr/>
        </p:nvGraphicFramePr>
        <p:xfrm>
          <a:off x="1773932" y="4509120"/>
          <a:ext cx="8125884" cy="1854200"/>
        </p:xfrm>
        <a:graphic>
          <a:graphicData uri="http://schemas.openxmlformats.org/drawingml/2006/table">
            <a:tbl>
              <a:tblPr firstRow="1" bandRow="1">
                <a:tableStyleId>{073A0DAA-6AF3-43AB-8588-CEC1D06C72B9}</a:tableStyleId>
              </a:tblPr>
              <a:tblGrid>
                <a:gridCol w="2031471">
                  <a:extLst>
                    <a:ext uri="{9D8B030D-6E8A-4147-A177-3AD203B41FA5}">
                      <a16:colId xmlns:a16="http://schemas.microsoft.com/office/drawing/2014/main" val="2105281460"/>
                    </a:ext>
                  </a:extLst>
                </a:gridCol>
                <a:gridCol w="2031471">
                  <a:extLst>
                    <a:ext uri="{9D8B030D-6E8A-4147-A177-3AD203B41FA5}">
                      <a16:colId xmlns:a16="http://schemas.microsoft.com/office/drawing/2014/main" val="2389236272"/>
                    </a:ext>
                  </a:extLst>
                </a:gridCol>
                <a:gridCol w="2031471">
                  <a:extLst>
                    <a:ext uri="{9D8B030D-6E8A-4147-A177-3AD203B41FA5}">
                      <a16:colId xmlns:a16="http://schemas.microsoft.com/office/drawing/2014/main" val="2578052079"/>
                    </a:ext>
                  </a:extLst>
                </a:gridCol>
                <a:gridCol w="2031471">
                  <a:extLst>
                    <a:ext uri="{9D8B030D-6E8A-4147-A177-3AD203B41FA5}">
                      <a16:colId xmlns:a16="http://schemas.microsoft.com/office/drawing/2014/main" val="2367430024"/>
                    </a:ext>
                  </a:extLst>
                </a:gridCol>
              </a:tblGrid>
              <a:tr h="370840">
                <a:tc>
                  <a:txBody>
                    <a:bodyPr/>
                    <a:lstStyle/>
                    <a:p>
                      <a:r>
                        <a:rPr lang="en-US" dirty="0"/>
                        <a:t>x</a:t>
                      </a:r>
                      <a:endParaRPr lang="el-GR" dirty="0"/>
                    </a:p>
                  </a:txBody>
                  <a:tcPr/>
                </a:tc>
                <a:tc>
                  <a:txBody>
                    <a:bodyPr/>
                    <a:lstStyle/>
                    <a:p>
                      <a:r>
                        <a:rPr lang="en-US" dirty="0"/>
                        <a:t>y</a:t>
                      </a:r>
                      <a:endParaRPr lang="el-GR" dirty="0"/>
                    </a:p>
                  </a:txBody>
                  <a:tcPr/>
                </a:tc>
                <a:tc>
                  <a:txBody>
                    <a:bodyPr/>
                    <a:lstStyle/>
                    <a:p>
                      <a:r>
                        <a:rPr lang="en-US" dirty="0"/>
                        <a:t>S</a:t>
                      </a:r>
                      <a:endParaRPr lang="el-GR" dirty="0"/>
                    </a:p>
                  </a:txBody>
                  <a:tcPr/>
                </a:tc>
                <a:tc>
                  <a:txBody>
                    <a:bodyPr/>
                    <a:lstStyle/>
                    <a:p>
                      <a:r>
                        <a:rPr lang="el-GR" dirty="0"/>
                        <a:t>Φ(</a:t>
                      </a:r>
                      <a:r>
                        <a:rPr lang="en-US" dirty="0"/>
                        <a:t>S</a:t>
                      </a:r>
                      <a:r>
                        <a:rPr lang="el-GR" dirty="0"/>
                        <a:t>)</a:t>
                      </a:r>
                    </a:p>
                  </a:txBody>
                  <a:tcPr/>
                </a:tc>
                <a:extLst>
                  <a:ext uri="{0D108BD9-81ED-4DB2-BD59-A6C34878D82A}">
                    <a16:rowId xmlns:a16="http://schemas.microsoft.com/office/drawing/2014/main" val="3251100187"/>
                  </a:ext>
                </a:extLst>
              </a:tr>
              <a:tr h="370840">
                <a:tc>
                  <a:txBody>
                    <a:bodyPr/>
                    <a:lstStyle/>
                    <a:p>
                      <a:r>
                        <a:rPr lang="en-US" dirty="0"/>
                        <a:t>0</a:t>
                      </a:r>
                      <a:endParaRPr lang="el-GR" dirty="0"/>
                    </a:p>
                  </a:txBody>
                  <a:tcPr/>
                </a:tc>
                <a:tc>
                  <a:txBody>
                    <a:bodyPr/>
                    <a:lstStyle/>
                    <a:p>
                      <a:r>
                        <a:rPr lang="en-US" dirty="0"/>
                        <a:t>0</a:t>
                      </a:r>
                      <a:endParaRPr lang="el-GR" dirty="0"/>
                    </a:p>
                  </a:txBody>
                  <a:tcPr/>
                </a:tc>
                <a:tc>
                  <a:txBody>
                    <a:bodyPr/>
                    <a:lstStyle/>
                    <a:p>
                      <a:endParaRPr lang="el-GR" dirty="0"/>
                    </a:p>
                  </a:txBody>
                  <a:tcPr/>
                </a:tc>
                <a:tc>
                  <a:txBody>
                    <a:bodyPr/>
                    <a:lstStyle/>
                    <a:p>
                      <a:r>
                        <a:rPr lang="en-US" dirty="0"/>
                        <a:t>0</a:t>
                      </a:r>
                      <a:endParaRPr lang="el-GR" dirty="0"/>
                    </a:p>
                  </a:txBody>
                  <a:tcPr/>
                </a:tc>
                <a:extLst>
                  <a:ext uri="{0D108BD9-81ED-4DB2-BD59-A6C34878D82A}">
                    <a16:rowId xmlns:a16="http://schemas.microsoft.com/office/drawing/2014/main" val="1606334975"/>
                  </a:ext>
                </a:extLst>
              </a:tr>
              <a:tr h="370840">
                <a:tc>
                  <a:txBody>
                    <a:bodyPr/>
                    <a:lstStyle/>
                    <a:p>
                      <a:r>
                        <a:rPr lang="en-US" dirty="0"/>
                        <a:t>0</a:t>
                      </a:r>
                      <a:endParaRPr lang="el-GR" dirty="0"/>
                    </a:p>
                  </a:txBody>
                  <a:tcPr/>
                </a:tc>
                <a:tc>
                  <a:txBody>
                    <a:bodyPr/>
                    <a:lstStyle/>
                    <a:p>
                      <a:r>
                        <a:rPr lang="en-US" dirty="0"/>
                        <a:t>1</a:t>
                      </a:r>
                      <a:endParaRPr lang="el-GR" dirty="0"/>
                    </a:p>
                  </a:txBody>
                  <a:tcPr/>
                </a:tc>
                <a:tc>
                  <a:txBody>
                    <a:bodyPr/>
                    <a:lstStyle/>
                    <a:p>
                      <a:endParaRPr lang="el-GR" dirty="0"/>
                    </a:p>
                  </a:txBody>
                  <a:tcPr/>
                </a:tc>
                <a:tc>
                  <a:txBody>
                    <a:bodyPr/>
                    <a:lstStyle/>
                    <a:p>
                      <a:r>
                        <a:rPr lang="en-US" dirty="0"/>
                        <a:t>0</a:t>
                      </a:r>
                      <a:endParaRPr lang="el-GR" dirty="0"/>
                    </a:p>
                  </a:txBody>
                  <a:tcPr/>
                </a:tc>
                <a:extLst>
                  <a:ext uri="{0D108BD9-81ED-4DB2-BD59-A6C34878D82A}">
                    <a16:rowId xmlns:a16="http://schemas.microsoft.com/office/drawing/2014/main" val="1592731800"/>
                  </a:ext>
                </a:extLst>
              </a:tr>
              <a:tr h="370840">
                <a:tc>
                  <a:txBody>
                    <a:bodyPr/>
                    <a:lstStyle/>
                    <a:p>
                      <a:r>
                        <a:rPr lang="en-US" dirty="0"/>
                        <a:t>1</a:t>
                      </a:r>
                      <a:endParaRPr lang="el-GR" dirty="0"/>
                    </a:p>
                  </a:txBody>
                  <a:tcPr/>
                </a:tc>
                <a:tc>
                  <a:txBody>
                    <a:bodyPr/>
                    <a:lstStyle/>
                    <a:p>
                      <a:r>
                        <a:rPr lang="en-US" dirty="0"/>
                        <a:t>0</a:t>
                      </a:r>
                      <a:endParaRPr lang="el-GR" dirty="0"/>
                    </a:p>
                  </a:txBody>
                  <a:tcPr/>
                </a:tc>
                <a:tc>
                  <a:txBody>
                    <a:bodyPr/>
                    <a:lstStyle/>
                    <a:p>
                      <a:endParaRPr lang="el-GR" dirty="0"/>
                    </a:p>
                  </a:txBody>
                  <a:tcPr/>
                </a:tc>
                <a:tc>
                  <a:txBody>
                    <a:bodyPr/>
                    <a:lstStyle/>
                    <a:p>
                      <a:r>
                        <a:rPr lang="en-US" dirty="0"/>
                        <a:t>0</a:t>
                      </a:r>
                      <a:endParaRPr lang="el-GR" dirty="0"/>
                    </a:p>
                  </a:txBody>
                  <a:tcPr/>
                </a:tc>
                <a:extLst>
                  <a:ext uri="{0D108BD9-81ED-4DB2-BD59-A6C34878D82A}">
                    <a16:rowId xmlns:a16="http://schemas.microsoft.com/office/drawing/2014/main" val="2264102268"/>
                  </a:ext>
                </a:extLst>
              </a:tr>
              <a:tr h="370840">
                <a:tc>
                  <a:txBody>
                    <a:bodyPr/>
                    <a:lstStyle/>
                    <a:p>
                      <a:r>
                        <a:rPr lang="en-US" dirty="0"/>
                        <a:t>1</a:t>
                      </a:r>
                      <a:endParaRPr lang="el-GR" dirty="0"/>
                    </a:p>
                  </a:txBody>
                  <a:tcPr/>
                </a:tc>
                <a:tc>
                  <a:txBody>
                    <a:bodyPr/>
                    <a:lstStyle/>
                    <a:p>
                      <a:r>
                        <a:rPr lang="en-US" dirty="0"/>
                        <a:t>1</a:t>
                      </a:r>
                      <a:endParaRPr lang="el-GR" dirty="0"/>
                    </a:p>
                  </a:txBody>
                  <a:tcPr/>
                </a:tc>
                <a:tc>
                  <a:txBody>
                    <a:bodyPr/>
                    <a:lstStyle/>
                    <a:p>
                      <a:endParaRPr lang="el-GR" dirty="0"/>
                    </a:p>
                  </a:txBody>
                  <a:tcPr/>
                </a:tc>
                <a:tc>
                  <a:txBody>
                    <a:bodyPr/>
                    <a:lstStyle/>
                    <a:p>
                      <a:r>
                        <a:rPr lang="en-US" dirty="0"/>
                        <a:t>1</a:t>
                      </a:r>
                      <a:endParaRPr lang="el-GR" dirty="0"/>
                    </a:p>
                  </a:txBody>
                  <a:tcPr/>
                </a:tc>
                <a:extLst>
                  <a:ext uri="{0D108BD9-81ED-4DB2-BD59-A6C34878D82A}">
                    <a16:rowId xmlns:a16="http://schemas.microsoft.com/office/drawing/2014/main" val="2534405297"/>
                  </a:ext>
                </a:extLst>
              </a:tr>
            </a:tbl>
          </a:graphicData>
        </a:graphic>
      </p:graphicFrame>
      <p:pic>
        <p:nvPicPr>
          <p:cNvPr id="2" name="Picture 1"/>
          <p:cNvPicPr>
            <a:picLocks noChangeAspect="1"/>
          </p:cNvPicPr>
          <p:nvPr/>
        </p:nvPicPr>
        <p:blipFill>
          <a:blip r:embed="rId2"/>
          <a:stretch>
            <a:fillRect/>
          </a:stretch>
        </p:blipFill>
        <p:spPr>
          <a:xfrm>
            <a:off x="1917948" y="1747914"/>
            <a:ext cx="8267700" cy="2438400"/>
          </a:xfrm>
          <a:prstGeom prst="rect">
            <a:avLst/>
          </a:prstGeom>
        </p:spPr>
      </p:pic>
    </p:spTree>
    <p:extLst>
      <p:ext uri="{BB962C8B-B14F-4D97-AF65-F5344CB8AC3E}">
        <p14:creationId xmlns:p14="http://schemas.microsoft.com/office/powerpoint/2010/main" val="2544004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1200329"/>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Βηματική συνάρτηση ενεργοποίησης</a:t>
            </a: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Παράδειγμα: Συνάρτηση </a:t>
            </a:r>
            <a:r>
              <a:rPr lang="en-US" sz="3600" dirty="0">
                <a:effectLst>
                  <a:outerShdw blurRad="38100" dist="38100" dir="2700000" algn="tl">
                    <a:srgbClr val="000000">
                      <a:alpha val="43137"/>
                    </a:srgbClr>
                  </a:outerShdw>
                </a:effectLst>
                <a:latin typeface="Garamond" panose="02020404030301010803" pitchFamily="18" charset="0"/>
              </a:rPr>
              <a:t>AND</a:t>
            </a:r>
            <a:endParaRPr lang="el-GR" sz="3600" dirty="0">
              <a:effectLst>
                <a:outerShdw blurRad="38100" dist="38100" dir="2700000" algn="tl">
                  <a:srgbClr val="000000">
                    <a:alpha val="43137"/>
                  </a:srgbClr>
                </a:outerShdw>
              </a:effectLst>
              <a:latin typeface="Garamond" panose="02020404030301010803" pitchFamily="18" charset="0"/>
            </a:endParaRPr>
          </a:p>
        </p:txBody>
      </p:sp>
      <p:graphicFrame>
        <p:nvGraphicFramePr>
          <p:cNvPr id="4" name="Table 3"/>
          <p:cNvGraphicFramePr>
            <a:graphicFrameLocks noGrp="1"/>
          </p:cNvGraphicFramePr>
          <p:nvPr/>
        </p:nvGraphicFramePr>
        <p:xfrm>
          <a:off x="1773932" y="4509120"/>
          <a:ext cx="8125884" cy="1854200"/>
        </p:xfrm>
        <a:graphic>
          <a:graphicData uri="http://schemas.openxmlformats.org/drawingml/2006/table">
            <a:tbl>
              <a:tblPr firstRow="1" bandRow="1">
                <a:tableStyleId>{073A0DAA-6AF3-43AB-8588-CEC1D06C72B9}</a:tableStyleId>
              </a:tblPr>
              <a:tblGrid>
                <a:gridCol w="2031471">
                  <a:extLst>
                    <a:ext uri="{9D8B030D-6E8A-4147-A177-3AD203B41FA5}">
                      <a16:colId xmlns:a16="http://schemas.microsoft.com/office/drawing/2014/main" val="2105281460"/>
                    </a:ext>
                  </a:extLst>
                </a:gridCol>
                <a:gridCol w="2031471">
                  <a:extLst>
                    <a:ext uri="{9D8B030D-6E8A-4147-A177-3AD203B41FA5}">
                      <a16:colId xmlns:a16="http://schemas.microsoft.com/office/drawing/2014/main" val="2389236272"/>
                    </a:ext>
                  </a:extLst>
                </a:gridCol>
                <a:gridCol w="2031471">
                  <a:extLst>
                    <a:ext uri="{9D8B030D-6E8A-4147-A177-3AD203B41FA5}">
                      <a16:colId xmlns:a16="http://schemas.microsoft.com/office/drawing/2014/main" val="2578052079"/>
                    </a:ext>
                  </a:extLst>
                </a:gridCol>
                <a:gridCol w="2031471">
                  <a:extLst>
                    <a:ext uri="{9D8B030D-6E8A-4147-A177-3AD203B41FA5}">
                      <a16:colId xmlns:a16="http://schemas.microsoft.com/office/drawing/2014/main" val="2367430024"/>
                    </a:ext>
                  </a:extLst>
                </a:gridCol>
              </a:tblGrid>
              <a:tr h="370840">
                <a:tc>
                  <a:txBody>
                    <a:bodyPr/>
                    <a:lstStyle/>
                    <a:p>
                      <a:r>
                        <a:rPr lang="en-US" dirty="0"/>
                        <a:t>x</a:t>
                      </a:r>
                      <a:endParaRPr lang="el-GR" dirty="0"/>
                    </a:p>
                  </a:txBody>
                  <a:tcPr/>
                </a:tc>
                <a:tc>
                  <a:txBody>
                    <a:bodyPr/>
                    <a:lstStyle/>
                    <a:p>
                      <a:r>
                        <a:rPr lang="en-US" dirty="0"/>
                        <a:t>y</a:t>
                      </a:r>
                      <a:endParaRPr lang="el-GR" dirty="0"/>
                    </a:p>
                  </a:txBody>
                  <a:tcPr/>
                </a:tc>
                <a:tc>
                  <a:txBody>
                    <a:bodyPr/>
                    <a:lstStyle/>
                    <a:p>
                      <a:r>
                        <a:rPr lang="en-US" dirty="0"/>
                        <a:t>S</a:t>
                      </a:r>
                      <a:endParaRPr lang="el-GR" dirty="0"/>
                    </a:p>
                  </a:txBody>
                  <a:tcPr/>
                </a:tc>
                <a:tc>
                  <a:txBody>
                    <a:bodyPr/>
                    <a:lstStyle/>
                    <a:p>
                      <a:r>
                        <a:rPr lang="el-GR" dirty="0"/>
                        <a:t>Φ(</a:t>
                      </a:r>
                      <a:r>
                        <a:rPr lang="en-US" dirty="0"/>
                        <a:t>S</a:t>
                      </a:r>
                      <a:r>
                        <a:rPr lang="el-GR" dirty="0"/>
                        <a:t>)</a:t>
                      </a:r>
                    </a:p>
                  </a:txBody>
                  <a:tcPr/>
                </a:tc>
                <a:extLst>
                  <a:ext uri="{0D108BD9-81ED-4DB2-BD59-A6C34878D82A}">
                    <a16:rowId xmlns:a16="http://schemas.microsoft.com/office/drawing/2014/main" val="3251100187"/>
                  </a:ext>
                </a:extLst>
              </a:tr>
              <a:tr h="370840">
                <a:tc>
                  <a:txBody>
                    <a:bodyPr/>
                    <a:lstStyle/>
                    <a:p>
                      <a:r>
                        <a:rPr lang="en-US" dirty="0"/>
                        <a:t>0</a:t>
                      </a:r>
                      <a:endParaRPr lang="el-GR" dirty="0"/>
                    </a:p>
                  </a:txBody>
                  <a:tcPr/>
                </a:tc>
                <a:tc>
                  <a:txBody>
                    <a:bodyPr/>
                    <a:lstStyle/>
                    <a:p>
                      <a:r>
                        <a:rPr lang="en-US" dirty="0"/>
                        <a:t>0</a:t>
                      </a:r>
                      <a:endParaRPr lang="el-GR" dirty="0"/>
                    </a:p>
                  </a:txBody>
                  <a:tcPr/>
                </a:tc>
                <a:tc>
                  <a:txBody>
                    <a:bodyPr/>
                    <a:lstStyle/>
                    <a:p>
                      <a:r>
                        <a:rPr lang="en-US" dirty="0"/>
                        <a:t>-1.5</a:t>
                      </a:r>
                      <a:endParaRPr lang="el-GR" dirty="0"/>
                    </a:p>
                  </a:txBody>
                  <a:tcPr/>
                </a:tc>
                <a:tc>
                  <a:txBody>
                    <a:bodyPr/>
                    <a:lstStyle/>
                    <a:p>
                      <a:r>
                        <a:rPr lang="en-US" dirty="0"/>
                        <a:t>0</a:t>
                      </a:r>
                      <a:endParaRPr lang="el-GR" dirty="0"/>
                    </a:p>
                  </a:txBody>
                  <a:tcPr/>
                </a:tc>
                <a:extLst>
                  <a:ext uri="{0D108BD9-81ED-4DB2-BD59-A6C34878D82A}">
                    <a16:rowId xmlns:a16="http://schemas.microsoft.com/office/drawing/2014/main" val="1606334975"/>
                  </a:ext>
                </a:extLst>
              </a:tr>
              <a:tr h="370840">
                <a:tc>
                  <a:txBody>
                    <a:bodyPr/>
                    <a:lstStyle/>
                    <a:p>
                      <a:r>
                        <a:rPr lang="en-US" dirty="0"/>
                        <a:t>0</a:t>
                      </a:r>
                      <a:endParaRPr lang="el-GR" dirty="0"/>
                    </a:p>
                  </a:txBody>
                  <a:tcPr/>
                </a:tc>
                <a:tc>
                  <a:txBody>
                    <a:bodyPr/>
                    <a:lstStyle/>
                    <a:p>
                      <a:r>
                        <a:rPr lang="en-US" dirty="0"/>
                        <a:t>1</a:t>
                      </a:r>
                      <a:endParaRPr lang="el-GR" dirty="0"/>
                    </a:p>
                  </a:txBody>
                  <a:tcPr/>
                </a:tc>
                <a:tc>
                  <a:txBody>
                    <a:bodyPr/>
                    <a:lstStyle/>
                    <a:p>
                      <a:r>
                        <a:rPr lang="en-US" dirty="0"/>
                        <a:t>-0.5</a:t>
                      </a:r>
                      <a:endParaRPr lang="el-GR" dirty="0"/>
                    </a:p>
                  </a:txBody>
                  <a:tcPr/>
                </a:tc>
                <a:tc>
                  <a:txBody>
                    <a:bodyPr/>
                    <a:lstStyle/>
                    <a:p>
                      <a:r>
                        <a:rPr lang="en-US" dirty="0"/>
                        <a:t>0</a:t>
                      </a:r>
                      <a:endParaRPr lang="el-GR" dirty="0"/>
                    </a:p>
                  </a:txBody>
                  <a:tcPr/>
                </a:tc>
                <a:extLst>
                  <a:ext uri="{0D108BD9-81ED-4DB2-BD59-A6C34878D82A}">
                    <a16:rowId xmlns:a16="http://schemas.microsoft.com/office/drawing/2014/main" val="1592731800"/>
                  </a:ext>
                </a:extLst>
              </a:tr>
              <a:tr h="370840">
                <a:tc>
                  <a:txBody>
                    <a:bodyPr/>
                    <a:lstStyle/>
                    <a:p>
                      <a:r>
                        <a:rPr lang="en-US" dirty="0"/>
                        <a:t>1</a:t>
                      </a:r>
                      <a:endParaRPr lang="el-GR" dirty="0"/>
                    </a:p>
                  </a:txBody>
                  <a:tcPr/>
                </a:tc>
                <a:tc>
                  <a:txBody>
                    <a:bodyPr/>
                    <a:lstStyle/>
                    <a:p>
                      <a:r>
                        <a:rPr lang="en-US" dirty="0"/>
                        <a:t>0</a:t>
                      </a:r>
                      <a:endParaRPr lang="el-GR" dirty="0"/>
                    </a:p>
                  </a:txBody>
                  <a:tcPr/>
                </a:tc>
                <a:tc>
                  <a:txBody>
                    <a:bodyPr/>
                    <a:lstStyle/>
                    <a:p>
                      <a:r>
                        <a:rPr lang="en-US" dirty="0"/>
                        <a:t>-0.5</a:t>
                      </a:r>
                      <a:endParaRPr lang="el-GR" dirty="0"/>
                    </a:p>
                  </a:txBody>
                  <a:tcPr/>
                </a:tc>
                <a:tc>
                  <a:txBody>
                    <a:bodyPr/>
                    <a:lstStyle/>
                    <a:p>
                      <a:r>
                        <a:rPr lang="en-US" dirty="0"/>
                        <a:t>0</a:t>
                      </a:r>
                      <a:endParaRPr lang="el-GR" dirty="0"/>
                    </a:p>
                  </a:txBody>
                  <a:tcPr/>
                </a:tc>
                <a:extLst>
                  <a:ext uri="{0D108BD9-81ED-4DB2-BD59-A6C34878D82A}">
                    <a16:rowId xmlns:a16="http://schemas.microsoft.com/office/drawing/2014/main" val="2264102268"/>
                  </a:ext>
                </a:extLst>
              </a:tr>
              <a:tr h="370840">
                <a:tc>
                  <a:txBody>
                    <a:bodyPr/>
                    <a:lstStyle/>
                    <a:p>
                      <a:r>
                        <a:rPr lang="en-US" dirty="0"/>
                        <a:t>1</a:t>
                      </a:r>
                      <a:endParaRPr lang="el-GR" dirty="0"/>
                    </a:p>
                  </a:txBody>
                  <a:tcPr/>
                </a:tc>
                <a:tc>
                  <a:txBody>
                    <a:bodyPr/>
                    <a:lstStyle/>
                    <a:p>
                      <a:r>
                        <a:rPr lang="en-US" dirty="0"/>
                        <a:t>1</a:t>
                      </a:r>
                      <a:endParaRPr lang="el-GR" dirty="0"/>
                    </a:p>
                  </a:txBody>
                  <a:tcPr/>
                </a:tc>
                <a:tc>
                  <a:txBody>
                    <a:bodyPr/>
                    <a:lstStyle/>
                    <a:p>
                      <a:r>
                        <a:rPr lang="en-US" dirty="0"/>
                        <a:t>0.5</a:t>
                      </a:r>
                      <a:endParaRPr lang="el-GR" dirty="0"/>
                    </a:p>
                  </a:txBody>
                  <a:tcPr/>
                </a:tc>
                <a:tc>
                  <a:txBody>
                    <a:bodyPr/>
                    <a:lstStyle/>
                    <a:p>
                      <a:r>
                        <a:rPr lang="en-US" dirty="0"/>
                        <a:t>1</a:t>
                      </a:r>
                      <a:endParaRPr lang="el-GR" dirty="0"/>
                    </a:p>
                  </a:txBody>
                  <a:tcPr/>
                </a:tc>
                <a:extLst>
                  <a:ext uri="{0D108BD9-81ED-4DB2-BD59-A6C34878D82A}">
                    <a16:rowId xmlns:a16="http://schemas.microsoft.com/office/drawing/2014/main" val="2534405297"/>
                  </a:ext>
                </a:extLst>
              </a:tr>
            </a:tbl>
          </a:graphicData>
        </a:graphic>
      </p:graphicFrame>
      <p:pic>
        <p:nvPicPr>
          <p:cNvPr id="8" name="Picture 7"/>
          <p:cNvPicPr>
            <a:picLocks noChangeAspect="1"/>
          </p:cNvPicPr>
          <p:nvPr/>
        </p:nvPicPr>
        <p:blipFill>
          <a:blip r:embed="rId2"/>
          <a:stretch>
            <a:fillRect/>
          </a:stretch>
        </p:blipFill>
        <p:spPr>
          <a:xfrm>
            <a:off x="2111691" y="1719392"/>
            <a:ext cx="7210425" cy="2190750"/>
          </a:xfrm>
          <a:prstGeom prst="rect">
            <a:avLst/>
          </a:prstGeom>
        </p:spPr>
      </p:pic>
      <p:sp>
        <p:nvSpPr>
          <p:cNvPr id="9" name="Ορθογώνιο 8">
            <a:extLst>
              <a:ext uri="{FF2B5EF4-FFF2-40B4-BE49-F238E27FC236}">
                <a16:creationId xmlns:a16="http://schemas.microsoft.com/office/drawing/2014/main" id="{924D720D-CA9F-48CE-AF02-B84F49B9C9E7}"/>
              </a:ext>
            </a:extLst>
          </p:cNvPr>
          <p:cNvSpPr/>
          <p:nvPr/>
        </p:nvSpPr>
        <p:spPr>
          <a:xfrm>
            <a:off x="3427330" y="2501129"/>
            <a:ext cx="28803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Ορθογώνιο 9">
            <a:extLst>
              <a:ext uri="{FF2B5EF4-FFF2-40B4-BE49-F238E27FC236}">
                <a16:creationId xmlns:a16="http://schemas.microsoft.com/office/drawing/2014/main" id="{B27CFB72-14F8-493A-9F92-9223119127F8}"/>
              </a:ext>
            </a:extLst>
          </p:cNvPr>
          <p:cNvSpPr/>
          <p:nvPr/>
        </p:nvSpPr>
        <p:spPr>
          <a:xfrm>
            <a:off x="3358108" y="3140968"/>
            <a:ext cx="28803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694363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4493538"/>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Ένα τεχνητό νευρωνικό δίκτυο αποτελείται από:</a:t>
            </a:r>
          </a:p>
          <a:p>
            <a:pPr marL="742950" lvl="1" indent="-285750" algn="just">
              <a:buFont typeface="Wingdings" panose="05000000000000000000" pitchFamily="2" charset="2"/>
              <a:buChar char="§"/>
            </a:pPr>
            <a:r>
              <a:rPr lang="el-GR" dirty="0">
                <a:latin typeface="Garamond" panose="02020404030301010803" pitchFamily="18" charset="0"/>
              </a:rPr>
              <a:t>Ένα σύνολο κόμβων ή τεχνητών νευρώνων (neurons), </a:t>
            </a:r>
          </a:p>
          <a:p>
            <a:pPr marL="742950" lvl="1" indent="-285750" algn="just">
              <a:buFont typeface="Wingdings" panose="05000000000000000000" pitchFamily="2" charset="2"/>
              <a:buChar char="§"/>
            </a:pPr>
            <a:r>
              <a:rPr lang="el-GR" dirty="0">
                <a:latin typeface="Garamond" panose="02020404030301010803" pitchFamily="18" charset="0"/>
              </a:rPr>
              <a:t>Τα οποία είναι οργανωμένα σε επάλληλα επίπεδα (layers), </a:t>
            </a:r>
          </a:p>
          <a:p>
            <a:pPr marL="742950" lvl="1" indent="-285750" algn="just">
              <a:buFont typeface="Wingdings" panose="05000000000000000000" pitchFamily="2" charset="2"/>
              <a:buChar char="§"/>
            </a:pPr>
            <a:r>
              <a:rPr lang="el-GR" dirty="0">
                <a:latin typeface="Garamond" panose="02020404030301010803" pitchFamily="18" charset="0"/>
              </a:rPr>
              <a:t>Ενώ κάθε νευρώνας ενώνεται με όλους τους άλλους μέσω των συνάψεων (synapses).</a:t>
            </a:r>
          </a:p>
          <a:p>
            <a:pPr marL="285750" indent="-285750" algn="just">
              <a:buFont typeface="Wingdings" panose="05000000000000000000" pitchFamily="2" charset="2"/>
              <a:buChar char="§"/>
            </a:pPr>
            <a:endParaRPr lang="el-GR"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Ένα νευρωνικό δίκτυο αποτελείται από: </a:t>
            </a:r>
          </a:p>
          <a:p>
            <a:pPr marL="742950" lvl="1" indent="-285750" algn="just">
              <a:buFont typeface="Wingdings" panose="05000000000000000000" pitchFamily="2" charset="2"/>
              <a:buChar char="§"/>
            </a:pPr>
            <a:r>
              <a:rPr lang="el-GR" dirty="0">
                <a:latin typeface="Garamond" panose="02020404030301010803" pitchFamily="18" charset="0"/>
              </a:rPr>
              <a:t>Ένα επίπεδο εισόδου (input layer), στο οποίο εισάγεται το εκπαιδευτικό διάνυσμα εισόδου ή το διάνυσμα ελέγχου, </a:t>
            </a:r>
          </a:p>
          <a:p>
            <a:pPr marL="742950" lvl="1" indent="-285750" algn="just">
              <a:buFont typeface="Wingdings" panose="05000000000000000000" pitchFamily="2" charset="2"/>
              <a:buChar char="§"/>
            </a:pPr>
            <a:r>
              <a:rPr lang="el-GR" dirty="0">
                <a:latin typeface="Garamond" panose="02020404030301010803" pitchFamily="18" charset="0"/>
              </a:rPr>
              <a:t>Ένα ή περισσότερα κρυφά επίπεδα (hidden layers), όπου τα στοιχεία εισόδου υφίστανται επεξεργασία με διάφορους μαθηματικούς τρόπους </a:t>
            </a:r>
          </a:p>
          <a:p>
            <a:pPr marL="742950" lvl="1" indent="-285750" algn="just">
              <a:buFont typeface="Wingdings" panose="05000000000000000000" pitchFamily="2" charset="2"/>
              <a:buChar char="§"/>
            </a:pPr>
            <a:r>
              <a:rPr lang="el-GR" dirty="0">
                <a:latin typeface="Garamond" panose="02020404030301010803" pitchFamily="18" charset="0"/>
              </a:rPr>
              <a:t>Ένα επίπεδο εξόδου (output layer), με κάποια υπολογιστική ικανότητα, το οποίο περιέχει τα τελικά αποτελέσματα που μεταφέρονται στον έξω κόσμο</a:t>
            </a:r>
          </a:p>
          <a:p>
            <a:pPr marL="285750" indent="-285750">
              <a:buFont typeface="Wingdings" panose="05000000000000000000" pitchFamily="2" charset="2"/>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06407"/>
            <a:ext cx="9577064" cy="584775"/>
          </a:xfrm>
          <a:prstGeom prst="rect">
            <a:avLst/>
          </a:prstGeom>
          <a:noFill/>
        </p:spPr>
        <p:txBody>
          <a:bodyPr wrap="square" rtlCol="0" anchor="ctr">
            <a:spAutoFit/>
          </a:bodyPr>
          <a:lstStyle/>
          <a:p>
            <a:r>
              <a:rPr lang="el-GR" sz="3200" dirty="0">
                <a:effectLst>
                  <a:outerShdw blurRad="38100" dist="38100" dir="2700000" algn="tl">
                    <a:srgbClr val="000000">
                      <a:alpha val="43137"/>
                    </a:srgbClr>
                  </a:outerShdw>
                </a:effectLst>
                <a:latin typeface="Garamond" panose="02020404030301010803" pitchFamily="18" charset="0"/>
              </a:rPr>
              <a:t>ΔΟΜΗ ΤΕΧΝΗΤΩΝ ΝΕΥΡΩΝΙΚΩΝ ΔΙΚΤΥΩΝ </a:t>
            </a:r>
          </a:p>
        </p:txBody>
      </p:sp>
    </p:spTree>
    <p:extLst>
      <p:ext uri="{BB962C8B-B14F-4D97-AF65-F5344CB8AC3E}">
        <p14:creationId xmlns:p14="http://schemas.microsoft.com/office/powerpoint/2010/main" val="299590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06407"/>
            <a:ext cx="9577064" cy="584775"/>
          </a:xfrm>
          <a:prstGeom prst="rect">
            <a:avLst/>
          </a:prstGeom>
          <a:noFill/>
        </p:spPr>
        <p:txBody>
          <a:bodyPr wrap="square" rtlCol="0" anchor="ctr">
            <a:spAutoFit/>
          </a:bodyPr>
          <a:lstStyle/>
          <a:p>
            <a:r>
              <a:rPr lang="el-GR" sz="3200" dirty="0">
                <a:effectLst>
                  <a:outerShdw blurRad="38100" dist="38100" dir="2700000" algn="tl">
                    <a:srgbClr val="000000">
                      <a:alpha val="43137"/>
                    </a:srgbClr>
                  </a:outerShdw>
                </a:effectLst>
                <a:latin typeface="Garamond" panose="02020404030301010803" pitchFamily="18" charset="0"/>
              </a:rPr>
              <a:t>ΔΟΜΗ ΤΕΧΝΗΤΩΝ ΝΕΥΡΩΝΙΚΩΝ ΔΙΚΤΥΩΝ </a:t>
            </a:r>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972" y="1268760"/>
            <a:ext cx="7705725" cy="538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185017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5632311"/>
          </a:xfrm>
          <a:prstGeom prst="rect">
            <a:avLst/>
          </a:prstGeom>
          <a:noFill/>
        </p:spPr>
        <p:txBody>
          <a:bodyPr wrap="square" rtlCol="0">
            <a:spAutoFit/>
          </a:bodyPr>
          <a:lstStyle/>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Η πρώτη προφανής επιλογή μας είναι ένα σημείο διαμερισμού το οποίο παράγει τον καλύτερο διαχωρισμό ή διάκριση των ετικετών για τις διαφορετικές κατηγορίες.</a:t>
            </a:r>
          </a:p>
          <a:p>
            <a:pPr marL="342900" indent="-342900" algn="just">
              <a:buFont typeface="Garamond" panose="02020404030301010803" pitchFamily="18" charset="0"/>
              <a:buChar char="–"/>
            </a:pP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Η εντροπία μετρά την ποσότητα της αταξίας ή αβεβαιότητας σε ένα σύστημα. </a:t>
            </a: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Μια διαμέριση έχει χαμηλότερη εντροπία (ή αταξία) αν είναι σχετικά «καθαρή», δηλαδή αν τα περισσότερα από τα σημεία έχουν την ίδια ετικέτα. </a:t>
            </a: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Από την άλλη πλευρά, μια διαμέριση έχει υψηλότερη εντροπία (ή αταξία) αν οι ετικέτες των κατηγορίες είναι ανάμεικτες, με αποτέλεσμα να μην προκύπτει πλειοψηφική κατηγορία.</a:t>
            </a:r>
          </a:p>
          <a:p>
            <a:pPr marL="342900" indent="-342900" algn="just">
              <a:buFont typeface="Garamond" panose="02020404030301010803" pitchFamily="18" charset="0"/>
              <a:buChar char="–"/>
            </a:pP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Η εντροπία ενός συνόλου σημασμένων σημείων D ορίζεται ως εξής:</a:t>
            </a: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όπου </a:t>
            </a:r>
            <a:r>
              <a:rPr lang="el-GR" i="1" dirty="0">
                <a:solidFill>
                  <a:schemeClr val="tx2"/>
                </a:solidFill>
                <a:latin typeface="Garamond" panose="02020404030301010803" pitchFamily="18" charset="0"/>
              </a:rPr>
              <a:t>P</a:t>
            </a:r>
            <a:r>
              <a:rPr lang="el-GR" dirty="0">
                <a:solidFill>
                  <a:schemeClr val="tx2"/>
                </a:solidFill>
                <a:latin typeface="Garamond" panose="02020404030301010803" pitchFamily="18" charset="0"/>
              </a:rPr>
              <a:t>(</a:t>
            </a:r>
            <a:r>
              <a:rPr lang="el-GR" i="1" dirty="0">
                <a:solidFill>
                  <a:schemeClr val="tx2"/>
                </a:solidFill>
                <a:latin typeface="Garamond" panose="02020404030301010803" pitchFamily="18" charset="0"/>
              </a:rPr>
              <a:t>c</a:t>
            </a:r>
            <a:r>
              <a:rPr lang="el-GR" i="1" baseline="-25000" dirty="0">
                <a:solidFill>
                  <a:schemeClr val="tx2"/>
                </a:solidFill>
                <a:latin typeface="Garamond" panose="02020404030301010803" pitchFamily="18" charset="0"/>
              </a:rPr>
              <a:t>i</a:t>
            </a:r>
            <a:r>
              <a:rPr lang="el-GR" dirty="0">
                <a:solidFill>
                  <a:schemeClr val="tx2"/>
                </a:solidFill>
                <a:latin typeface="Garamond" panose="02020404030301010803" pitchFamily="18" charset="0"/>
              </a:rPr>
              <a:t>|</a:t>
            </a:r>
            <a:r>
              <a:rPr lang="el-GR" b="1" dirty="0">
                <a:solidFill>
                  <a:schemeClr val="tx2"/>
                </a:solidFill>
                <a:latin typeface="Garamond" panose="02020404030301010803" pitchFamily="18" charset="0"/>
              </a:rPr>
              <a:t>D</a:t>
            </a:r>
            <a:r>
              <a:rPr lang="el-GR" dirty="0">
                <a:solidFill>
                  <a:schemeClr val="tx2"/>
                </a:solidFill>
                <a:latin typeface="Garamond" panose="02020404030301010803" pitchFamily="18" charset="0"/>
              </a:rPr>
              <a:t>) είναι η πιθανότητα της κατηγορίας </a:t>
            </a:r>
            <a:r>
              <a:rPr lang="el-GR" i="1" dirty="0">
                <a:solidFill>
                  <a:schemeClr val="tx2"/>
                </a:solidFill>
                <a:latin typeface="Garamond" panose="02020404030301010803" pitchFamily="18" charset="0"/>
              </a:rPr>
              <a:t>c</a:t>
            </a:r>
            <a:r>
              <a:rPr lang="el-GR" i="1" baseline="-25000" dirty="0">
                <a:solidFill>
                  <a:schemeClr val="tx2"/>
                </a:solidFill>
                <a:latin typeface="Garamond" panose="02020404030301010803" pitchFamily="18" charset="0"/>
              </a:rPr>
              <a:t>i</a:t>
            </a:r>
            <a:r>
              <a:rPr lang="el-GR" i="1" dirty="0">
                <a:solidFill>
                  <a:schemeClr val="tx2"/>
                </a:solidFill>
                <a:latin typeface="Garamond" panose="02020404030301010803" pitchFamily="18" charset="0"/>
              </a:rPr>
              <a:t> </a:t>
            </a:r>
            <a:r>
              <a:rPr lang="el-GR" dirty="0">
                <a:solidFill>
                  <a:schemeClr val="tx2"/>
                </a:solidFill>
                <a:latin typeface="Garamond" panose="02020404030301010803" pitchFamily="18" charset="0"/>
              </a:rPr>
              <a:t>στο </a:t>
            </a:r>
            <a:r>
              <a:rPr lang="el-GR" b="1" dirty="0">
                <a:solidFill>
                  <a:schemeClr val="tx2"/>
                </a:solidFill>
                <a:latin typeface="Garamond" panose="02020404030301010803" pitchFamily="18" charset="0"/>
              </a:rPr>
              <a:t>D</a:t>
            </a:r>
            <a:r>
              <a:rPr lang="el-GR" dirty="0">
                <a:solidFill>
                  <a:schemeClr val="tx2"/>
                </a:solidFill>
                <a:latin typeface="Garamond" panose="02020404030301010803" pitchFamily="18" charset="0"/>
              </a:rPr>
              <a:t>, και </a:t>
            </a:r>
            <a:r>
              <a:rPr lang="el-GR" i="1" dirty="0">
                <a:solidFill>
                  <a:schemeClr val="tx2"/>
                </a:solidFill>
                <a:latin typeface="Garamond" panose="02020404030301010803" pitchFamily="18" charset="0"/>
              </a:rPr>
              <a:t>k </a:t>
            </a:r>
            <a:r>
              <a:rPr lang="el-GR" dirty="0">
                <a:solidFill>
                  <a:schemeClr val="tx2"/>
                </a:solidFill>
                <a:latin typeface="Garamond" panose="02020404030301010803" pitchFamily="18" charset="0"/>
              </a:rPr>
              <a:t>είναι το πλήθος των κατηγοριών.</a:t>
            </a: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Αν μια περιοχή είναι «καθαρή», δηλαδή περιλαμβάνει σημεία από την ίδια κατηγορία, τότε η εντροπία της είναι μηδενική.</a:t>
            </a: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Μέτρα αποτίμησης σημείων διαμερισμού: Εντροπία</a:t>
            </a:r>
          </a:p>
        </p:txBody>
      </p:sp>
      <p:graphicFrame>
        <p:nvGraphicFramePr>
          <p:cNvPr id="8" name="Αντικείμενο 12"/>
          <p:cNvGraphicFramePr>
            <a:graphicFrameLocks noChangeAspect="1"/>
          </p:cNvGraphicFramePr>
          <p:nvPr/>
        </p:nvGraphicFramePr>
        <p:xfrm>
          <a:off x="4006180" y="4581128"/>
          <a:ext cx="3584575" cy="733425"/>
        </p:xfrm>
        <a:graphic>
          <a:graphicData uri="http://schemas.openxmlformats.org/presentationml/2006/ole">
            <mc:AlternateContent xmlns:mc="http://schemas.openxmlformats.org/markup-compatibility/2006">
              <mc:Choice xmlns:v="urn:schemas-microsoft-com:vml" Requires="v">
                <p:oleObj name="Equation" r:id="rId2" imgW="1981080" imgH="406080" progId="Equation.DSMT4">
                  <p:embed/>
                </p:oleObj>
              </mc:Choice>
              <mc:Fallback>
                <p:oleObj name="Equation" r:id="rId2" imgW="1981080" imgH="406080" progId="Equation.DSMT4">
                  <p:embed/>
                  <p:pic>
                    <p:nvPicPr>
                      <p:cNvPr id="8" name="Αντικείμενο 12"/>
                      <p:cNvPicPr>
                        <a:picLocks noChangeAspect="1" noChangeArrowheads="1"/>
                      </p:cNvPicPr>
                      <p:nvPr/>
                    </p:nvPicPr>
                    <p:blipFill>
                      <a:blip r:embed="rId3"/>
                      <a:srcRect/>
                      <a:stretch>
                        <a:fillRect/>
                      </a:stretch>
                    </p:blipFill>
                    <p:spPr bwMode="auto">
                      <a:xfrm>
                        <a:off x="4006180" y="4581128"/>
                        <a:ext cx="35845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26943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5232202"/>
          </a:xfrm>
          <a:prstGeom prst="rect">
            <a:avLst/>
          </a:prstGeom>
          <a:noFill/>
        </p:spPr>
        <p:txBody>
          <a:bodyPr wrap="square" rtlCol="0">
            <a:spAutoFit/>
          </a:bodyPr>
          <a:lstStyle/>
          <a:p>
            <a:pPr marL="285750" indent="-285750" algn="just">
              <a:buFont typeface="Wingdings" panose="05000000000000000000" pitchFamily="2" charset="2"/>
              <a:buChar char="§"/>
            </a:pPr>
            <a:r>
              <a:rPr lang="el-GR" sz="2000" dirty="0">
                <a:latin typeface="Garamond" panose="02020404030301010803" pitchFamily="18" charset="0"/>
              </a:rPr>
              <a:t>Oι πιο γνωστές μέθοδοι εκπαίδευσης είναι:</a:t>
            </a:r>
          </a:p>
          <a:p>
            <a:pPr marL="742950" lvl="1" indent="-285750" algn="just">
              <a:buFont typeface="Wingdings" panose="05000000000000000000" pitchFamily="2" charset="2"/>
              <a:buChar char="§"/>
            </a:pPr>
            <a:r>
              <a:rPr lang="el-GR" sz="2000" dirty="0">
                <a:latin typeface="Garamond" panose="02020404030301010803" pitchFamily="18" charset="0"/>
              </a:rPr>
              <a:t>Ο αλγόριθμος δέλτα (delta rule) και </a:t>
            </a:r>
          </a:p>
          <a:p>
            <a:pPr marL="742950" lvl="1" indent="-285750" algn="just">
              <a:buFont typeface="Wingdings" panose="05000000000000000000" pitchFamily="2" charset="2"/>
              <a:buChar char="§"/>
            </a:pPr>
            <a:r>
              <a:rPr lang="el-GR" sz="2000" dirty="0">
                <a:latin typeface="Garamond" panose="02020404030301010803" pitchFamily="18" charset="0"/>
              </a:rPr>
              <a:t>Ο αλγόριθμος οπισθόδρομης διάδοσης σφάλματος.</a:t>
            </a:r>
          </a:p>
          <a:p>
            <a:pPr marL="285750" indent="-285750" algn="just">
              <a:buFont typeface="Wingdings" panose="05000000000000000000" pitchFamily="2" charset="2"/>
              <a:buChar char="§"/>
            </a:pPr>
            <a:endParaRPr lang="el-GR" sz="2000" dirty="0">
              <a:latin typeface="Garamond" panose="02020404030301010803" pitchFamily="18" charset="0"/>
            </a:endParaRPr>
          </a:p>
          <a:p>
            <a:pPr marL="285750" indent="-285750" algn="just">
              <a:buFont typeface="Wingdings" panose="05000000000000000000" pitchFamily="2" charset="2"/>
              <a:buChar char="§"/>
            </a:pPr>
            <a:r>
              <a:rPr lang="el-GR" sz="2000" dirty="0">
                <a:latin typeface="Garamond" panose="02020404030301010803" pitchFamily="18" charset="0"/>
              </a:rPr>
              <a:t>Η διαφορά τους έγκειται:</a:t>
            </a:r>
          </a:p>
          <a:p>
            <a:pPr marL="742950" lvl="1" indent="-285750" algn="just">
              <a:buFont typeface="Wingdings" panose="05000000000000000000" pitchFamily="2" charset="2"/>
              <a:buChar char="§"/>
            </a:pPr>
            <a:r>
              <a:rPr lang="el-GR" sz="2000" dirty="0">
                <a:latin typeface="Garamond" panose="02020404030301010803" pitchFamily="18" charset="0"/>
              </a:rPr>
              <a:t>Στις μαθηματικές εξισώσεις στις οποίες βασίζονται.</a:t>
            </a:r>
          </a:p>
          <a:p>
            <a:pPr marL="742950" lvl="1" indent="-285750" algn="just">
              <a:buFont typeface="Wingdings" panose="05000000000000000000" pitchFamily="2" charset="2"/>
              <a:buChar char="§"/>
            </a:pPr>
            <a:r>
              <a:rPr lang="el-GR" sz="2000" dirty="0">
                <a:latin typeface="Garamond" panose="02020404030301010803" pitchFamily="18" charset="0"/>
              </a:rPr>
              <a:t>Στον τρόπο με τον οποίο επιδρούν στα επίπεδα του δικτύου.</a:t>
            </a:r>
          </a:p>
          <a:p>
            <a:pPr marL="285750" indent="-285750" algn="just">
              <a:buFont typeface="Wingdings" panose="05000000000000000000" pitchFamily="2" charset="2"/>
              <a:buChar char="§"/>
            </a:pPr>
            <a:endParaRPr lang="el-GR" sz="2000" dirty="0">
              <a:latin typeface="Garamond" panose="02020404030301010803" pitchFamily="18" charset="0"/>
            </a:endParaRPr>
          </a:p>
          <a:p>
            <a:pPr marL="285750" indent="-285750" algn="just">
              <a:buFont typeface="Wingdings" panose="05000000000000000000" pitchFamily="2" charset="2"/>
              <a:buChar char="§"/>
            </a:pPr>
            <a:r>
              <a:rPr lang="el-GR" sz="2000" dirty="0">
                <a:latin typeface="Garamond" panose="02020404030301010803" pitchFamily="18" charset="0"/>
              </a:rPr>
              <a:t>Στους αλγόριθμους αυτούς προσδιορίζονται παράμετροι όπως:</a:t>
            </a:r>
          </a:p>
          <a:p>
            <a:pPr marL="742950" lvl="1" indent="-285750" algn="just">
              <a:buFont typeface="Wingdings" panose="05000000000000000000" pitchFamily="2" charset="2"/>
              <a:buChar char="§"/>
            </a:pPr>
            <a:r>
              <a:rPr lang="el-GR" sz="2000" dirty="0">
                <a:latin typeface="Garamond" panose="02020404030301010803" pitchFamily="18" charset="0"/>
              </a:rPr>
              <a:t>Το βήμα εκπαίδευσης καθορίζει το μέγεθος της αλλαγής της τιμής του βάρους σε κάθε βήμα και παίρνει τιμές από 0 έως 2.</a:t>
            </a:r>
          </a:p>
          <a:p>
            <a:pPr marL="742950" lvl="1" indent="-285750" algn="just">
              <a:buFont typeface="Wingdings" panose="05000000000000000000" pitchFamily="2" charset="2"/>
              <a:buChar char="§"/>
            </a:pPr>
            <a:r>
              <a:rPr lang="el-GR" sz="2000" dirty="0">
                <a:latin typeface="Garamond" panose="02020404030301010803" pitchFamily="18" charset="0"/>
              </a:rPr>
              <a:t>Ο παράγοντας ορμής (momentum), ο οποίος πολλαπλασιάζεται με το βάρος του προηγούμενου επιπέδου και στη συνέχεια προστίθεται στο βάρος του επιπέδου που εκπαιδεύει. </a:t>
            </a: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ΜΕΘΟΔΟΙ ΕΚΠΑΙΔΕΥΣΗΣ </a:t>
            </a:r>
          </a:p>
        </p:txBody>
      </p:sp>
    </p:spTree>
    <p:extLst>
      <p:ext uri="{BB962C8B-B14F-4D97-AF65-F5344CB8AC3E}">
        <p14:creationId xmlns:p14="http://schemas.microsoft.com/office/powerpoint/2010/main" val="786690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4524315"/>
          </a:xfrm>
          <a:prstGeom prst="rect">
            <a:avLst/>
          </a:prstGeom>
          <a:noFill/>
        </p:spPr>
        <p:txBody>
          <a:bodyPr wrap="square" rtlCol="0">
            <a:spAutoFit/>
          </a:bodyPr>
          <a:lstStyle/>
          <a:p>
            <a:pPr marL="285750" indent="-285750" algn="just">
              <a:buFont typeface="Wingdings" panose="05000000000000000000" pitchFamily="2" charset="2"/>
              <a:buChar char="§"/>
            </a:pPr>
            <a:r>
              <a:rPr lang="el-GR" sz="2000" dirty="0">
                <a:latin typeface="Garamond" panose="02020404030301010803" pitchFamily="18" charset="0"/>
              </a:rPr>
              <a:t>Η διαδικασία δημιουργίας ενός τεχνητού νευρωνικού δικτύου που αποτελεί το σχεδιασμό της αρχιτεκτονικής του, απαιτεί τον προσδιορισμό μιας σειράς παραμέτρων, όπως:</a:t>
            </a:r>
          </a:p>
          <a:p>
            <a:pPr marL="285750" indent="-285750" algn="just">
              <a:buFont typeface="Wingdings" panose="05000000000000000000" pitchFamily="2" charset="2"/>
              <a:buChar char="§"/>
            </a:pPr>
            <a:endParaRPr lang="el-GR" sz="2000" dirty="0">
              <a:latin typeface="Garamond" panose="02020404030301010803" pitchFamily="18" charset="0"/>
            </a:endParaRPr>
          </a:p>
          <a:p>
            <a:pPr marL="742950" lvl="1" indent="-285750" algn="just">
              <a:buFont typeface="Wingdings" panose="05000000000000000000" pitchFamily="2" charset="2"/>
              <a:buChar char="§"/>
            </a:pPr>
            <a:r>
              <a:rPr lang="el-GR" sz="2000" dirty="0">
                <a:latin typeface="Garamond" panose="02020404030301010803" pitchFamily="18" charset="0"/>
              </a:rPr>
              <a:t>Ο αριθμός των κρυφών επιπέδων</a:t>
            </a:r>
          </a:p>
          <a:p>
            <a:pPr marL="742950" lvl="1" indent="-285750" algn="just">
              <a:buFont typeface="Wingdings" panose="05000000000000000000" pitchFamily="2" charset="2"/>
              <a:buChar char="§"/>
            </a:pPr>
            <a:r>
              <a:rPr lang="el-GR" sz="2000" dirty="0">
                <a:latin typeface="Garamond" panose="02020404030301010803" pitchFamily="18" charset="0"/>
              </a:rPr>
              <a:t>Ο αριθμός των νευρώνων ανά επίπεδο</a:t>
            </a:r>
          </a:p>
          <a:p>
            <a:pPr marL="742950" lvl="1" indent="-285750" algn="just">
              <a:buFont typeface="Wingdings" panose="05000000000000000000" pitchFamily="2" charset="2"/>
              <a:buChar char="§"/>
            </a:pPr>
            <a:r>
              <a:rPr lang="el-GR" sz="2000" dirty="0">
                <a:latin typeface="Garamond" panose="02020404030301010803" pitchFamily="18" charset="0"/>
              </a:rPr>
              <a:t>Ο κανόνας μάθησης</a:t>
            </a:r>
          </a:p>
          <a:p>
            <a:pPr marL="742950" lvl="1" indent="-285750" algn="just">
              <a:buFont typeface="Wingdings" panose="05000000000000000000" pitchFamily="2" charset="2"/>
              <a:buChar char="§"/>
            </a:pPr>
            <a:r>
              <a:rPr lang="el-GR" sz="2000" dirty="0">
                <a:latin typeface="Garamond" panose="02020404030301010803" pitchFamily="18" charset="0"/>
              </a:rPr>
              <a:t>Ο αλγόριθμος εκπαίδευσης</a:t>
            </a:r>
          </a:p>
          <a:p>
            <a:pPr marL="742950" lvl="1" indent="-285750" algn="just">
              <a:buFont typeface="Wingdings" panose="05000000000000000000" pitchFamily="2" charset="2"/>
              <a:buChar char="§"/>
            </a:pPr>
            <a:r>
              <a:rPr lang="el-GR" sz="2000" dirty="0">
                <a:latin typeface="Garamond" panose="02020404030301010803" pitchFamily="18" charset="0"/>
              </a:rPr>
              <a:t>Ο ρυθμός εκπαίδευσης</a:t>
            </a:r>
          </a:p>
          <a:p>
            <a:pPr marL="742950" lvl="1" indent="-285750" algn="just">
              <a:buFont typeface="Wingdings" panose="05000000000000000000" pitchFamily="2" charset="2"/>
              <a:buChar char="§"/>
            </a:pPr>
            <a:r>
              <a:rPr lang="el-GR" sz="2000" dirty="0">
                <a:latin typeface="Garamond" panose="02020404030301010803" pitchFamily="18" charset="0"/>
              </a:rPr>
              <a:t>Οι κύκλοι λειτουργίας του δικτύου</a:t>
            </a:r>
          </a:p>
          <a:p>
            <a:pPr marL="742950" lvl="1" indent="-285750" algn="just">
              <a:buFont typeface="Wingdings" panose="05000000000000000000" pitchFamily="2" charset="2"/>
              <a:buChar char="§"/>
            </a:pPr>
            <a:r>
              <a:rPr lang="el-GR" sz="2000" dirty="0">
                <a:latin typeface="Garamond" panose="02020404030301010803" pitchFamily="18" charset="0"/>
              </a:rPr>
              <a:t>Οι συναρτήσεις μεταφοράς </a:t>
            </a:r>
          </a:p>
          <a:p>
            <a:pPr marL="742950" lvl="1" indent="-285750" algn="just">
              <a:buFont typeface="Wingdings" panose="05000000000000000000" pitchFamily="2" charset="2"/>
              <a:buChar char="§"/>
            </a:pPr>
            <a:r>
              <a:rPr lang="el-GR" sz="2000" dirty="0">
                <a:latin typeface="Garamond" panose="02020404030301010803" pitchFamily="18" charset="0"/>
              </a:rPr>
              <a:t>Η γενική κατηγορία (στατική ή δυναμική) στην οποία ανήκει.</a:t>
            </a:r>
          </a:p>
          <a:p>
            <a:pPr marL="285750" indent="-285750">
              <a:buFont typeface="Wingdings" panose="05000000000000000000" pitchFamily="2" charset="2"/>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37183"/>
            <a:ext cx="9577064" cy="523220"/>
          </a:xfrm>
          <a:prstGeom prst="rect">
            <a:avLst/>
          </a:prstGeom>
          <a:noFill/>
        </p:spPr>
        <p:txBody>
          <a:bodyPr wrap="square" rtlCol="0" anchor="ctr">
            <a:spAutoFit/>
          </a:bodyPr>
          <a:lstStyle/>
          <a:p>
            <a:r>
              <a:rPr lang="el-GR" sz="2800" dirty="0">
                <a:effectLst>
                  <a:outerShdw blurRad="38100" dist="38100" dir="2700000" algn="tl">
                    <a:srgbClr val="000000">
                      <a:alpha val="43137"/>
                    </a:srgbClr>
                  </a:outerShdw>
                </a:effectLst>
                <a:latin typeface="Garamond" panose="02020404030301010803" pitchFamily="18" charset="0"/>
              </a:rPr>
              <a:t>ΑΡΧΙΤΕΚΤΟΝΙΚΗ ΤΕΧΝΗΤΩΝ ΝΕΥΡΩΝΙΚΩΝ ΔΙΚΤΥΩΝ</a:t>
            </a:r>
          </a:p>
        </p:txBody>
      </p:sp>
    </p:spTree>
    <p:extLst>
      <p:ext uri="{BB962C8B-B14F-4D97-AF65-F5344CB8AC3E}">
        <p14:creationId xmlns:p14="http://schemas.microsoft.com/office/powerpoint/2010/main" val="802269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4708E3A-6E66-4410-92B1-FA16A2C1ED56}"/>
                  </a:ext>
                </a:extLst>
              </p:cNvPr>
              <p:cNvSpPr txBox="1"/>
              <p:nvPr/>
            </p:nvSpPr>
            <p:spPr>
              <a:xfrm>
                <a:off x="1059497" y="1124744"/>
                <a:ext cx="9251960" cy="3745577"/>
              </a:xfrm>
              <a:prstGeom prst="rect">
                <a:avLst/>
              </a:prstGeom>
              <a:noFill/>
            </p:spPr>
            <p:txBody>
              <a:bodyPr wrap="square" rtlCol="0">
                <a:spAutoFit/>
              </a:bodyPr>
              <a:lstStyle/>
              <a:p>
                <a:pPr algn="just">
                  <a:lnSpc>
                    <a:spcPct val="150000"/>
                  </a:lnSpc>
                  <a:spcBef>
                    <a:spcPts val="600"/>
                  </a:spcBef>
                  <a:spcAft>
                    <a:spcPts val="600"/>
                  </a:spcAft>
                </a:pPr>
                <a:r>
                  <a:rPr lang="el-GR" dirty="0">
                    <a:latin typeface="Garamond" panose="02020404030301010803" pitchFamily="18" charset="0"/>
                  </a:rPr>
                  <a:t>Δίνονται δύο τιμές για 4 ασθενείς </a:t>
                </a:r>
                <a14:m>
                  <m:oMath xmlns:m="http://schemas.openxmlformats.org/officeDocument/2006/math">
                    <m:sSub>
                      <m:sSubPr>
                        <m:ctrlPr>
                          <a:rPr lang="el-GR"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l-GR" b="0" i="1" smtClean="0">
                        <a:latin typeface="Cambria Math" panose="02040503050406030204" pitchFamily="18" charset="0"/>
                      </a:rPr>
                      <m:t>=</m:t>
                    </m:r>
                    <m:d>
                      <m:dPr>
                        <m:begChr m:val="["/>
                        <m:endChr m:val="]"/>
                        <m:ctrlPr>
                          <a:rPr lang="el-GR" b="0" i="1" smtClean="0">
                            <a:latin typeface="Cambria Math" panose="02040503050406030204" pitchFamily="18" charset="0"/>
                          </a:rPr>
                        </m:ctrlPr>
                      </m:dPr>
                      <m:e>
                        <m:m>
                          <m:mPr>
                            <m:mcs>
                              <m:mc>
                                <m:mcPr>
                                  <m:count m:val="1"/>
                                  <m:mcJc m:val="center"/>
                                </m:mcPr>
                              </m:mc>
                            </m:mcs>
                            <m:ctrlPr>
                              <a:rPr lang="el-GR" b="0" i="1" smtClean="0">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1</m:t>
                              </m:r>
                            </m:e>
                          </m:mr>
                          <m:mr>
                            <m:e>
                              <m:r>
                                <a:rPr lang="en-US" b="0" i="1" smtClean="0">
                                  <a:latin typeface="Cambria Math" panose="02040503050406030204" pitchFamily="18" charset="0"/>
                                </a:rPr>
                                <m:t>−1</m:t>
                              </m:r>
                            </m:e>
                          </m:mr>
                        </m:m>
                      </m:e>
                    </m:d>
                  </m:oMath>
                </a14:m>
                <a:r>
                  <a:rPr lang="en-US" dirty="0">
                    <a:latin typeface="Garamond" panose="02020404030301010803" pitchFamily="18" charset="0"/>
                  </a:rPr>
                  <a:t>, </a:t>
                </a:r>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2</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2</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3</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1</m:t>
                              </m:r>
                              <m:r>
                                <a:rPr lang="en-US" b="0" i="1" smtClean="0">
                                  <a:latin typeface="Cambria Math" panose="02040503050406030204" pitchFamily="18" charset="0"/>
                                </a:rPr>
                                <m:t>.5</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4</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3</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r>
                  <a:rPr lang="el-GR" dirty="0">
                    <a:latin typeface="Garamond" panose="02020404030301010803" pitchFamily="18" charset="0"/>
                  </a:rPr>
                  <a:t>Οι {x1,x4} έχουν </a:t>
                </a:r>
                <a:r>
                  <a:rPr lang="en-US" dirty="0">
                    <a:latin typeface="Garamond" panose="02020404030301010803" pitchFamily="18" charset="0"/>
                  </a:rPr>
                  <a:t>covid-19</a:t>
                </a:r>
                <a:r>
                  <a:rPr lang="el-GR" dirty="0">
                    <a:latin typeface="Garamond" panose="02020404030301010803" pitchFamily="18" charset="0"/>
                  </a:rPr>
                  <a:t> (κλάση </a:t>
                </a:r>
                <a:r>
                  <a:rPr lang="en-US" dirty="0">
                    <a:latin typeface="Garamond" panose="02020404030301010803" pitchFamily="18" charset="0"/>
                  </a:rPr>
                  <a:t>+1</a:t>
                </a:r>
                <a:r>
                  <a:rPr lang="el-GR" dirty="0">
                    <a:latin typeface="Garamond" panose="02020404030301010803" pitchFamily="18" charset="0"/>
                  </a:rPr>
                  <a:t>)</a:t>
                </a:r>
                <a:r>
                  <a:rPr lang="en-US" dirty="0">
                    <a:latin typeface="Garamond" panose="02020404030301010803" pitchFamily="18" charset="0"/>
                  </a:rPr>
                  <a:t> </a:t>
                </a:r>
                <a:r>
                  <a:rPr lang="el-GR" dirty="0">
                    <a:latin typeface="Garamond" panose="02020404030301010803" pitchFamily="18" charset="0"/>
                  </a:rPr>
                  <a:t>ενώ οι {x2,x3} είναι υγιείς (κλάση </a:t>
                </a:r>
                <a:r>
                  <a:rPr lang="en-US" dirty="0">
                    <a:latin typeface="Garamond" panose="02020404030301010803" pitchFamily="18" charset="0"/>
                  </a:rPr>
                  <a:t>-1</a:t>
                </a:r>
                <a:r>
                  <a:rPr lang="el-GR" dirty="0">
                    <a:latin typeface="Garamond" panose="02020404030301010803" pitchFamily="18" charset="0"/>
                  </a:rPr>
                  <a:t>).</a:t>
                </a:r>
                <a:endParaRPr lang="en-US" dirty="0">
                  <a:latin typeface="Garamond" panose="02020404030301010803" pitchFamily="18" charset="0"/>
                </a:endParaRPr>
              </a:p>
              <a:p>
                <a:pPr marL="342900" indent="-342900">
                  <a:buFont typeface="+mj-lt"/>
                  <a:buAutoNum type="arabicPeriod"/>
                </a:pPr>
                <a:r>
                  <a:rPr lang="el-GR" dirty="0">
                    <a:latin typeface="Garamond" panose="02020404030301010803" pitchFamily="18" charset="0"/>
                  </a:rPr>
                  <a:t>Σχεδιάστε</a:t>
                </a:r>
                <a:r>
                  <a:rPr lang="en-US" dirty="0">
                    <a:latin typeface="Garamond" panose="02020404030301010803" pitchFamily="18" charset="0"/>
                  </a:rPr>
                  <a:t> </a:t>
                </a:r>
                <a:r>
                  <a:rPr lang="el-GR" dirty="0">
                    <a:latin typeface="Garamond" panose="02020404030301010803" pitchFamily="18" charset="0"/>
                  </a:rPr>
                  <a:t>νευρωνικό δίκτυο-ταξινομητή (perceptron) που να μπορεί να εκτελεί την ταξινόμηση των</a:t>
                </a:r>
                <a:r>
                  <a:rPr lang="en-US" dirty="0">
                    <a:latin typeface="Garamond" panose="02020404030301010803" pitchFamily="18" charset="0"/>
                  </a:rPr>
                  <a:t> </a:t>
                </a:r>
                <a:r>
                  <a:rPr lang="el-GR" dirty="0">
                    <a:latin typeface="Garamond" panose="02020404030301010803" pitchFamily="18" charset="0"/>
                  </a:rPr>
                  <a:t>κλάσεων αυτών, με αρχικές συνθήκες: </a:t>
                </a:r>
                <a14:m>
                  <m:oMath xmlns:m="http://schemas.openxmlformats.org/officeDocument/2006/math">
                    <m:sSub>
                      <m:sSubPr>
                        <m:ctrlPr>
                          <a:rPr lang="el-GR"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[0 0 0]</m:t>
                        </m:r>
                      </m:e>
                      <m:sup>
                        <m:r>
                          <a:rPr lang="en-US" b="0" i="1" smtClean="0">
                            <a:latin typeface="Cambria Math" panose="02040503050406030204" pitchFamily="18" charset="0"/>
                          </a:rPr>
                          <m:t>𝑇</m:t>
                        </m:r>
                      </m:sup>
                    </m:sSup>
                  </m:oMath>
                </a14:m>
                <a:r>
                  <a:rPr lang="el-GR" dirty="0">
                    <a:latin typeface="Garamond" panose="02020404030301010803" pitchFamily="18" charset="0"/>
                  </a:rPr>
                  <a:t> και συντελεστή μάθησης ρ=0.5.</a:t>
                </a:r>
              </a:p>
              <a:p>
                <a:pPr marL="342900" indent="-342900">
                  <a:buFont typeface="+mj-lt"/>
                  <a:buAutoNum type="arabicPeriod"/>
                </a:pPr>
                <a:endParaRPr lang="el-GR" dirty="0">
                  <a:latin typeface="Garamond" panose="02020404030301010803" pitchFamily="18" charset="0"/>
                </a:endParaRPr>
              </a:p>
              <a:p>
                <a:pPr marL="342900" indent="-342900">
                  <a:buFont typeface="+mj-lt"/>
                  <a:buAutoNum type="arabicPeriod"/>
                </a:pPr>
                <a:r>
                  <a:rPr lang="el-GR" dirty="0">
                    <a:latin typeface="Garamond" panose="02020404030301010803" pitchFamily="18" charset="0"/>
                  </a:rPr>
                  <a:t>Παρουσιάζεται άγνωστος ασθενής με πρότυπο</a:t>
                </a:r>
                <a:r>
                  <a:rPr lang="en-US" dirty="0">
                    <a:latin typeface="Garamond" panose="02020404030301010803" pitchFamily="18" charset="0"/>
                  </a:rPr>
                  <a:t> </a:t>
                </a:r>
                <a14:m>
                  <m:oMath xmlns:m="http://schemas.openxmlformats.org/officeDocument/2006/math">
                    <m:sSub>
                      <m:sSubPr>
                        <m:ctrlPr>
                          <a:rPr lang="el-GR" i="1">
                            <a:latin typeface="Cambria Math" panose="02040503050406030204" pitchFamily="18" charset="0"/>
                          </a:rPr>
                        </m:ctrlPr>
                      </m:sSubPr>
                      <m:e>
                        <m:r>
                          <a:rPr lang="en-US" b="0" i="1" smtClean="0">
                            <a:latin typeface="Cambria Math" panose="02040503050406030204" pitchFamily="18" charset="0"/>
                          </a:rPr>
                          <m:t>𝑋</m:t>
                        </m:r>
                      </m:e>
                      <m:sub>
                        <m:r>
                          <a:rPr lang="en-US" b="0" i="1" smtClean="0">
                            <a:latin typeface="Cambria Math" panose="02040503050406030204" pitchFamily="18" charset="0"/>
                          </a:rPr>
                          <m:t> </m:t>
                        </m:r>
                      </m:sub>
                    </m:sSub>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[0 </m:t>
                        </m:r>
                        <m:r>
                          <a:rPr lang="en-US" b="0" i="1" smtClean="0">
                            <a:latin typeface="Cambria Math" panose="02040503050406030204" pitchFamily="18" charset="0"/>
                          </a:rPr>
                          <m:t>1</m:t>
                        </m:r>
                        <m:r>
                          <a:rPr lang="en-US" i="1">
                            <a:latin typeface="Cambria Math" panose="02040503050406030204" pitchFamily="18" charset="0"/>
                          </a:rPr>
                          <m:t> </m:t>
                        </m:r>
                        <m:r>
                          <a:rPr lang="en-US" b="0" i="1" smtClean="0">
                            <a:latin typeface="Cambria Math" panose="02040503050406030204" pitchFamily="18" charset="0"/>
                          </a:rPr>
                          <m:t>1</m:t>
                        </m:r>
                        <m:r>
                          <a:rPr lang="en-US" i="1">
                            <a:latin typeface="Cambria Math" panose="02040503050406030204" pitchFamily="18" charset="0"/>
                          </a:rPr>
                          <m:t>]</m:t>
                        </m:r>
                      </m:e>
                      <m:sup>
                        <m:r>
                          <a:rPr lang="en-US" i="1">
                            <a:latin typeface="Cambria Math" panose="02040503050406030204" pitchFamily="18" charset="0"/>
                          </a:rPr>
                          <m:t>𝑇</m:t>
                        </m:r>
                      </m:sup>
                    </m:sSup>
                    <m:r>
                      <a:rPr lang="en-US" b="0" i="1" smtClean="0">
                        <a:latin typeface="Cambria Math" panose="02040503050406030204" pitchFamily="18" charset="0"/>
                      </a:rPr>
                      <m:t>. </m:t>
                    </m:r>
                  </m:oMath>
                </a14:m>
                <a:r>
                  <a:rPr lang="el-GR" dirty="0">
                    <a:latin typeface="Garamond" panose="02020404030301010803" pitchFamily="18" charset="0"/>
                  </a:rPr>
                  <a:t>Ποια είναι η έξοδος του ταξινομητή και που ταξινομείται το εν λόγω πρότυπο ?</a:t>
                </a:r>
              </a:p>
              <a:p>
                <a:pPr marL="285750" indent="-285750">
                  <a:buFont typeface="Wingdings" panose="05000000000000000000" pitchFamily="2" charset="2"/>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mc:Choice>
        <mc:Fallback xmlns="">
          <p:sp>
            <p:nvSpPr>
              <p:cNvPr id="3" name="TextBox 2">
                <a:extLst>
                  <a:ext uri="{FF2B5EF4-FFF2-40B4-BE49-F238E27FC236}">
                    <a16:creationId xmlns:a16="http://schemas.microsoft.com/office/drawing/2014/main" id="{E4708E3A-6E66-4410-92B1-FA16A2C1ED56}"/>
                  </a:ext>
                </a:extLst>
              </p:cNvPr>
              <p:cNvSpPr txBox="1">
                <a:spLocks noRot="1" noChangeAspect="1" noMove="1" noResize="1" noEditPoints="1" noAdjustHandles="1" noChangeArrowheads="1" noChangeShapeType="1" noTextEdit="1"/>
              </p:cNvSpPr>
              <p:nvPr/>
            </p:nvSpPr>
            <p:spPr>
              <a:xfrm>
                <a:off x="1059497" y="1124744"/>
                <a:ext cx="9251960" cy="3745577"/>
              </a:xfrm>
              <a:prstGeom prst="rect">
                <a:avLst/>
              </a:prstGeom>
              <a:blipFill>
                <a:blip r:embed="rId2"/>
                <a:stretch>
                  <a:fillRect l="-593" r="-527"/>
                </a:stretch>
              </a:blipFill>
            </p:spPr>
            <p:txBody>
              <a:bodyPr/>
              <a:lstStyle/>
              <a:p>
                <a:r>
                  <a:rPr lang="el-GR">
                    <a:noFill/>
                  </a:rPr>
                  <a:t> </a:t>
                </a:r>
              </a:p>
            </p:txBody>
          </p:sp>
        </mc:Fallback>
      </mc:AlternateContent>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37183"/>
            <a:ext cx="9577064" cy="523220"/>
          </a:xfrm>
          <a:prstGeom prst="rect">
            <a:avLst/>
          </a:prstGeom>
          <a:noFill/>
        </p:spPr>
        <p:txBody>
          <a:bodyPr wrap="square" rtlCol="0" anchor="ctr">
            <a:spAutoFit/>
          </a:bodyPr>
          <a:lstStyle/>
          <a:p>
            <a:r>
              <a:rPr lang="el-GR" sz="2800" dirty="0">
                <a:effectLst>
                  <a:outerShdw blurRad="38100" dist="38100" dir="2700000" algn="tl">
                    <a:srgbClr val="000000">
                      <a:alpha val="43137"/>
                    </a:srgbClr>
                  </a:outerShdw>
                </a:effectLst>
                <a:latin typeface="Garamond" panose="02020404030301010803" pitchFamily="18" charset="0"/>
              </a:rPr>
              <a:t>ΑΣΚΗΣΗ</a:t>
            </a:r>
          </a:p>
        </p:txBody>
      </p:sp>
    </p:spTree>
    <p:extLst>
      <p:ext uri="{BB962C8B-B14F-4D97-AF65-F5344CB8AC3E}">
        <p14:creationId xmlns:p14="http://schemas.microsoft.com/office/powerpoint/2010/main" val="2470511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37183"/>
            <a:ext cx="9577064" cy="523220"/>
          </a:xfrm>
          <a:prstGeom prst="rect">
            <a:avLst/>
          </a:prstGeom>
          <a:noFill/>
        </p:spPr>
        <p:txBody>
          <a:bodyPr wrap="square" rtlCol="0" anchor="ctr">
            <a:spAutoFit/>
          </a:bodyPr>
          <a:lstStyle/>
          <a:p>
            <a:r>
              <a:rPr lang="el-GR" sz="2800" dirty="0">
                <a:effectLst>
                  <a:outerShdw blurRad="38100" dist="38100" dir="2700000" algn="tl">
                    <a:srgbClr val="000000">
                      <a:alpha val="43137"/>
                    </a:srgbClr>
                  </a:outerShdw>
                </a:effectLst>
                <a:latin typeface="Garamond" panose="02020404030301010803" pitchFamily="18" charset="0"/>
              </a:rPr>
              <a:t>ΑΣΚΗΣΗ</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A5B39E8C-C9AD-4912-907A-11E01B849313}"/>
                  </a:ext>
                </a:extLst>
              </p:cNvPr>
              <p:cNvSpPr txBox="1"/>
              <p:nvPr/>
            </p:nvSpPr>
            <p:spPr>
              <a:xfrm>
                <a:off x="655347" y="3103202"/>
                <a:ext cx="2376264"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[0 0 0]</m:t>
                          </m:r>
                        </m:e>
                        <m:sup>
                          <m:r>
                            <a:rPr lang="en-US" b="0" i="1" smtClean="0">
                              <a:latin typeface="Cambria Math" panose="02040503050406030204" pitchFamily="18" charset="0"/>
                            </a:rPr>
                            <m:t>𝑇</m:t>
                          </m:r>
                        </m:sup>
                      </m:sSup>
                    </m:oMath>
                  </m:oMathPara>
                </a14:m>
                <a:endParaRPr lang="el-GR" dirty="0"/>
              </a:p>
            </p:txBody>
          </p:sp>
        </mc:Choice>
        <mc:Fallback xmlns="">
          <p:sp>
            <p:nvSpPr>
              <p:cNvPr id="21" name="TextBox 20">
                <a:extLst>
                  <a:ext uri="{FF2B5EF4-FFF2-40B4-BE49-F238E27FC236}">
                    <a16:creationId xmlns:a16="http://schemas.microsoft.com/office/drawing/2014/main" id="{A5B39E8C-C9AD-4912-907A-11E01B849313}"/>
                  </a:ext>
                </a:extLst>
              </p:cNvPr>
              <p:cNvSpPr txBox="1">
                <a:spLocks noRot="1" noChangeAspect="1" noMove="1" noResize="1" noEditPoints="1" noAdjustHandles="1" noChangeArrowheads="1" noChangeShapeType="1" noTextEdit="1"/>
              </p:cNvSpPr>
              <p:nvPr/>
            </p:nvSpPr>
            <p:spPr>
              <a:xfrm>
                <a:off x="655347" y="3103202"/>
                <a:ext cx="2376264" cy="369332"/>
              </a:xfrm>
              <a:prstGeom prst="rect">
                <a:avLst/>
              </a:prstGeom>
              <a:blipFill>
                <a:blip r:embed="rId2"/>
                <a:stretch>
                  <a:fillRect b="-18033"/>
                </a:stretch>
              </a:blipFill>
            </p:spPr>
            <p:txBody>
              <a:bodyPr/>
              <a:lstStyle/>
              <a:p>
                <a:r>
                  <a:rPr lang="el-GR">
                    <a:noFill/>
                  </a:rPr>
                  <a:t> </a:t>
                </a:r>
              </a:p>
            </p:txBody>
          </p:sp>
        </mc:Fallback>
      </mc:AlternateContent>
      <p:sp>
        <p:nvSpPr>
          <p:cNvPr id="23" name="TextBox 22">
            <a:extLst>
              <a:ext uri="{FF2B5EF4-FFF2-40B4-BE49-F238E27FC236}">
                <a16:creationId xmlns:a16="http://schemas.microsoft.com/office/drawing/2014/main" id="{DD978961-BB89-4F36-A61F-83438FC45F3B}"/>
              </a:ext>
            </a:extLst>
          </p:cNvPr>
          <p:cNvSpPr txBox="1"/>
          <p:nvPr/>
        </p:nvSpPr>
        <p:spPr>
          <a:xfrm>
            <a:off x="1287048" y="3570732"/>
            <a:ext cx="1028011" cy="369332"/>
          </a:xfrm>
          <a:prstGeom prst="rect">
            <a:avLst/>
          </a:prstGeom>
          <a:noFill/>
        </p:spPr>
        <p:txBody>
          <a:bodyPr wrap="square">
            <a:spAutoFit/>
          </a:bodyPr>
          <a:lstStyle/>
          <a:p>
            <a:pPr algn="just"/>
            <a:r>
              <a:rPr lang="el-GR" dirty="0">
                <a:latin typeface="Garamond" panose="02020404030301010803" pitchFamily="18" charset="0"/>
              </a:rPr>
              <a:t>ρ=0.5</a:t>
            </a:r>
            <a:endParaRPr lang="el-GR" dirty="0">
              <a:solidFill>
                <a:schemeClr val="tx2"/>
              </a:solidFill>
              <a:latin typeface="Garamond" panose="02020404030301010803" pitchFamily="18" charset="0"/>
            </a:endParaRPr>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4AC5C7D7-BB3C-4DDB-9689-C6D7775D4D46}"/>
                  </a:ext>
                </a:extLst>
              </p:cNvPr>
              <p:cNvSpPr txBox="1"/>
              <p:nvPr/>
            </p:nvSpPr>
            <p:spPr>
              <a:xfrm>
                <a:off x="1090924" y="1093164"/>
                <a:ext cx="1876110" cy="1938416"/>
              </a:xfrm>
              <a:prstGeom prst="rect">
                <a:avLst/>
              </a:prstGeom>
              <a:noFill/>
            </p:spPr>
            <p:txBody>
              <a:bodyPr wrap="square">
                <a:spAutoFit/>
              </a:bodyPr>
              <a:lstStyle/>
              <a:p>
                <a14:m>
                  <m:oMath xmlns:m="http://schemas.openxmlformats.org/officeDocument/2006/math">
                    <m:sSub>
                      <m:sSubPr>
                        <m:ctrlPr>
                          <a:rPr lang="el-GR"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l-GR" b="0" i="1" smtClean="0">
                        <a:latin typeface="Cambria Math" panose="02040503050406030204" pitchFamily="18" charset="0"/>
                      </a:rPr>
                      <m:t>=</m:t>
                    </m:r>
                    <m:d>
                      <m:dPr>
                        <m:begChr m:val="["/>
                        <m:endChr m:val="]"/>
                        <m:ctrlPr>
                          <a:rPr lang="el-GR" b="0" i="1" smtClean="0">
                            <a:latin typeface="Cambria Math" panose="02040503050406030204" pitchFamily="18" charset="0"/>
                          </a:rPr>
                        </m:ctrlPr>
                      </m:dPr>
                      <m:e>
                        <m:m>
                          <m:mPr>
                            <m:mcs>
                              <m:mc>
                                <m:mcPr>
                                  <m:count m:val="1"/>
                                  <m:mcJc m:val="center"/>
                                </m:mcPr>
                              </m:mc>
                            </m:mcs>
                            <m:ctrlPr>
                              <a:rPr lang="el-GR" b="0" i="1" smtClean="0">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1</m:t>
                              </m:r>
                            </m:e>
                          </m:mr>
                          <m:mr>
                            <m:e>
                              <m:r>
                                <a:rPr lang="en-US" b="0" i="1" smtClean="0">
                                  <a:latin typeface="Cambria Math" panose="02040503050406030204" pitchFamily="18" charset="0"/>
                                </a:rPr>
                                <m:t>−1</m:t>
                              </m:r>
                            </m:e>
                          </m:mr>
                        </m:m>
                      </m:e>
                    </m:d>
                  </m:oMath>
                </a14:m>
                <a:r>
                  <a:rPr lang="en-US" dirty="0">
                    <a:latin typeface="Garamond" panose="02020404030301010803" pitchFamily="18" charset="0"/>
                  </a:rPr>
                  <a:t>, </a:t>
                </a:r>
              </a:p>
              <a:p>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2</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2</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p>
              <a:p>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3</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1</m:t>
                              </m:r>
                              <m:r>
                                <a:rPr lang="en-US" b="0" i="1" smtClean="0">
                                  <a:latin typeface="Cambria Math" panose="02040503050406030204" pitchFamily="18" charset="0"/>
                                </a:rPr>
                                <m:t>.5</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endParaRPr lang="en-US" i="1" dirty="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4</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3</m:t>
                                </m:r>
                              </m:e>
                            </m:mr>
                            <m:mr>
                              <m:e>
                                <m:r>
                                  <a:rPr lang="en-US" b="0" i="1" smtClean="0">
                                    <a:latin typeface="Cambria Math" panose="02040503050406030204" pitchFamily="18" charset="0"/>
                                  </a:rPr>
                                  <m:t>−2</m:t>
                                </m:r>
                              </m:e>
                            </m:mr>
                          </m:m>
                        </m:e>
                      </m:d>
                    </m:oMath>
                  </m:oMathPara>
                </a14:m>
                <a:endParaRPr lang="el-GR" dirty="0"/>
              </a:p>
            </p:txBody>
          </p:sp>
        </mc:Choice>
        <mc:Fallback xmlns="">
          <p:sp>
            <p:nvSpPr>
              <p:cNvPr id="25" name="TextBox 24">
                <a:extLst>
                  <a:ext uri="{FF2B5EF4-FFF2-40B4-BE49-F238E27FC236}">
                    <a16:creationId xmlns:a16="http://schemas.microsoft.com/office/drawing/2014/main" id="{4AC5C7D7-BB3C-4DDB-9689-C6D7775D4D46}"/>
                  </a:ext>
                </a:extLst>
              </p:cNvPr>
              <p:cNvSpPr txBox="1">
                <a:spLocks noRot="1" noChangeAspect="1" noMove="1" noResize="1" noEditPoints="1" noAdjustHandles="1" noChangeArrowheads="1" noChangeShapeType="1" noTextEdit="1"/>
              </p:cNvSpPr>
              <p:nvPr/>
            </p:nvSpPr>
            <p:spPr>
              <a:xfrm>
                <a:off x="1090924" y="1093164"/>
                <a:ext cx="1876110" cy="1938416"/>
              </a:xfrm>
              <a:prstGeom prst="rect">
                <a:avLst/>
              </a:prstGeom>
              <a:blipFill>
                <a:blip r:embed="rId3"/>
                <a:stretch>
                  <a:fillRect/>
                </a:stretch>
              </a:blipFill>
            </p:spPr>
            <p:txBody>
              <a:bodyPr/>
              <a:lstStyle/>
              <a:p>
                <a:r>
                  <a:rPr lang="el-GR">
                    <a:noFill/>
                  </a:rPr>
                  <a:t> </a:t>
                </a:r>
              </a:p>
            </p:txBody>
          </p:sp>
        </mc:Fallback>
      </mc:AlternateContent>
      <p:sp>
        <p:nvSpPr>
          <p:cNvPr id="27" name="TextBox 26">
            <a:extLst>
              <a:ext uri="{FF2B5EF4-FFF2-40B4-BE49-F238E27FC236}">
                <a16:creationId xmlns:a16="http://schemas.microsoft.com/office/drawing/2014/main" id="{B8BC0A09-1549-49D1-8C29-D212D17AB9CE}"/>
              </a:ext>
            </a:extLst>
          </p:cNvPr>
          <p:cNvSpPr txBox="1"/>
          <p:nvPr/>
        </p:nvSpPr>
        <p:spPr>
          <a:xfrm>
            <a:off x="2371071" y="1190902"/>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28" name="TextBox 27">
            <a:extLst>
              <a:ext uri="{FF2B5EF4-FFF2-40B4-BE49-F238E27FC236}">
                <a16:creationId xmlns:a16="http://schemas.microsoft.com/office/drawing/2014/main" id="{229A8C8D-D921-421C-833A-29C4A951FF75}"/>
              </a:ext>
            </a:extLst>
          </p:cNvPr>
          <p:cNvSpPr txBox="1"/>
          <p:nvPr/>
        </p:nvSpPr>
        <p:spPr>
          <a:xfrm>
            <a:off x="2315060" y="2563790"/>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29" name="TextBox 28">
            <a:extLst>
              <a:ext uri="{FF2B5EF4-FFF2-40B4-BE49-F238E27FC236}">
                <a16:creationId xmlns:a16="http://schemas.microsoft.com/office/drawing/2014/main" id="{0106141A-AB4F-4684-9920-D680FDB149C2}"/>
              </a:ext>
            </a:extLst>
          </p:cNvPr>
          <p:cNvSpPr txBox="1"/>
          <p:nvPr/>
        </p:nvSpPr>
        <p:spPr>
          <a:xfrm>
            <a:off x="2371071" y="1623308"/>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30" name="TextBox 29">
            <a:extLst>
              <a:ext uri="{FF2B5EF4-FFF2-40B4-BE49-F238E27FC236}">
                <a16:creationId xmlns:a16="http://schemas.microsoft.com/office/drawing/2014/main" id="{3975D216-D0DF-4FE3-8F25-A79595A43AF0}"/>
              </a:ext>
            </a:extLst>
          </p:cNvPr>
          <p:cNvSpPr txBox="1"/>
          <p:nvPr/>
        </p:nvSpPr>
        <p:spPr>
          <a:xfrm>
            <a:off x="2315059" y="2062372"/>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cxnSp>
        <p:nvCxnSpPr>
          <p:cNvPr id="24" name="Straight Connector 23">
            <a:extLst>
              <a:ext uri="{FF2B5EF4-FFF2-40B4-BE49-F238E27FC236}">
                <a16:creationId xmlns:a16="http://schemas.microsoft.com/office/drawing/2014/main" id="{6AFFBBFD-7804-4478-B368-7A7285F613E7}"/>
              </a:ext>
            </a:extLst>
          </p:cNvPr>
          <p:cNvCxnSpPr/>
          <p:nvPr/>
        </p:nvCxnSpPr>
        <p:spPr>
          <a:xfrm>
            <a:off x="2782044" y="1093164"/>
            <a:ext cx="0" cy="3151063"/>
          </a:xfrm>
          <a:prstGeom prst="line">
            <a:avLst/>
          </a:prstGeom>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4E7E532F-C6FE-43D0-94E9-956E740B97FB}"/>
              </a:ext>
            </a:extLst>
          </p:cNvPr>
          <p:cNvSpPr txBox="1"/>
          <p:nvPr/>
        </p:nvSpPr>
        <p:spPr>
          <a:xfrm>
            <a:off x="3072936" y="1104905"/>
            <a:ext cx="7082625" cy="259238"/>
          </a:xfrm>
          <a:prstGeom prst="rect">
            <a:avLst/>
          </a:prstGeom>
          <a:noFill/>
        </p:spPr>
        <p:txBody>
          <a:bodyPr wrap="square">
            <a:spAutoFit/>
          </a:bodyPr>
          <a:lstStyle/>
          <a:p>
            <a:pPr>
              <a:lnSpc>
                <a:spcPts val="1200"/>
              </a:lnSpc>
              <a:spcAft>
                <a:spcPts val="600"/>
              </a:spcAft>
            </a:pPr>
            <a:r>
              <a:rPr lang="el-GR" sz="1800" dirty="0">
                <a:effectLst/>
                <a:latin typeface="ArialMT"/>
                <a:ea typeface="Calibri" panose="020F0502020204030204" pitchFamily="34" charset="0"/>
                <a:cs typeface="ArialMT"/>
              </a:rPr>
              <a:t>Εργαζόμαστε στο χώρο των επαυξημένων</a:t>
            </a:r>
            <a:r>
              <a:rPr lang="en-US" sz="1800" dirty="0">
                <a:effectLst/>
                <a:latin typeface="ArialMT"/>
                <a:ea typeface="Calibri" panose="020F0502020204030204" pitchFamily="34" charset="0"/>
                <a:cs typeface="ArialMT"/>
              </a:rPr>
              <a:t> </a:t>
            </a:r>
            <a:r>
              <a:rPr lang="el-GR" sz="1800" dirty="0">
                <a:effectLst/>
                <a:latin typeface="ArialMT"/>
                <a:ea typeface="Calibri" panose="020F0502020204030204" pitchFamily="34" charset="0"/>
                <a:cs typeface="ArialMT"/>
              </a:rPr>
              <a:t>διανυσμάτων</a:t>
            </a:r>
            <a:endParaRPr lang="el-GR" dirty="0"/>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43ACCFFC-04A2-42D4-B708-EE96CC67A6E6}"/>
                  </a:ext>
                </a:extLst>
              </p:cNvPr>
              <p:cNvSpPr txBox="1"/>
              <p:nvPr/>
            </p:nvSpPr>
            <p:spPr>
              <a:xfrm>
                <a:off x="2682658" y="1328176"/>
                <a:ext cx="6100354" cy="6650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sz="1400" i="1" smtClean="0">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1</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−1</m:t>
                                </m:r>
                              </m:e>
                            </m:mr>
                            <m:mr>
                              <m:e>
                                <m:r>
                                  <a:rPr lang="el-GR" sz="1400" i="0">
                                    <a:latin typeface="Cambria Math" panose="02040503050406030204" pitchFamily="18" charset="0"/>
                                  </a:rPr>
                                  <m:t>−1</m:t>
                                </m:r>
                              </m:e>
                            </m:mr>
                            <m:mr>
                              <m:e>
                                <m:r>
                                  <a:rPr lang="el-GR" sz="1400" i="0">
                                    <a:latin typeface="Cambria Math" panose="02040503050406030204" pitchFamily="18" charset="0"/>
                                  </a:rPr>
                                  <m:t>1</m:t>
                                </m:r>
                              </m:e>
                            </m:mr>
                          </m:m>
                        </m:e>
                      </m:d>
                      <m:r>
                        <a:rPr lang="el-GR" sz="1400" i="0">
                          <a:latin typeface="Cambria Math" panose="02040503050406030204" pitchFamily="18" charset="0"/>
                        </a:rPr>
                        <m:t>,</m:t>
                      </m:r>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2</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−2</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l-GR" sz="1400" i="0">
                          <a:latin typeface="Cambria Math" panose="02040503050406030204" pitchFamily="18" charset="0"/>
                        </a:rPr>
                        <m:t>,</m:t>
                      </m:r>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3</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1.5</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l-GR" sz="1400" i="0">
                          <a:latin typeface="Cambria Math" panose="02040503050406030204" pitchFamily="18" charset="0"/>
                        </a:rPr>
                        <m:t>,</m:t>
                      </m:r>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4</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−3</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oMath>
                  </m:oMathPara>
                </a14:m>
                <a:endParaRPr lang="el-GR" sz="1400" dirty="0"/>
              </a:p>
            </p:txBody>
          </p:sp>
        </mc:Choice>
        <mc:Fallback xmlns="">
          <p:sp>
            <p:nvSpPr>
              <p:cNvPr id="38" name="TextBox 37">
                <a:extLst>
                  <a:ext uri="{FF2B5EF4-FFF2-40B4-BE49-F238E27FC236}">
                    <a16:creationId xmlns:a16="http://schemas.microsoft.com/office/drawing/2014/main" id="{43ACCFFC-04A2-42D4-B708-EE96CC67A6E6}"/>
                  </a:ext>
                </a:extLst>
              </p:cNvPr>
              <p:cNvSpPr txBox="1">
                <a:spLocks noRot="1" noChangeAspect="1" noMove="1" noResize="1" noEditPoints="1" noAdjustHandles="1" noChangeArrowheads="1" noChangeShapeType="1" noTextEdit="1"/>
              </p:cNvSpPr>
              <p:nvPr/>
            </p:nvSpPr>
            <p:spPr>
              <a:xfrm>
                <a:off x="2682658" y="1328176"/>
                <a:ext cx="6100354" cy="665054"/>
              </a:xfrm>
              <a:prstGeom prst="rect">
                <a:avLst/>
              </a:prstGeom>
              <a:blipFill>
                <a:blip r:embed="rId4"/>
                <a:stretch>
                  <a:fillRect/>
                </a:stretch>
              </a:blipFill>
            </p:spPr>
            <p:txBody>
              <a:bodyPr/>
              <a:lstStyle/>
              <a:p>
                <a:r>
                  <a:rPr lang="el-GR">
                    <a:noFill/>
                  </a:rPr>
                  <a:t> </a:t>
                </a:r>
              </a:p>
            </p:txBody>
          </p:sp>
        </mc:Fallback>
      </mc:AlternateContent>
      <p:sp>
        <p:nvSpPr>
          <p:cNvPr id="33" name="TextBox 32">
            <a:extLst>
              <a:ext uri="{FF2B5EF4-FFF2-40B4-BE49-F238E27FC236}">
                <a16:creationId xmlns:a16="http://schemas.microsoft.com/office/drawing/2014/main" id="{2663281B-D195-4979-9FAF-10DBC51E7E28}"/>
              </a:ext>
            </a:extLst>
          </p:cNvPr>
          <p:cNvSpPr txBox="1"/>
          <p:nvPr/>
        </p:nvSpPr>
        <p:spPr>
          <a:xfrm>
            <a:off x="2868892" y="1889293"/>
            <a:ext cx="1018227"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el-GR" dirty="0"/>
              <a:t>Εποχή 1</a:t>
            </a:r>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879CBD2C-3E88-4C95-BE7B-558A3BFB6E80}"/>
                  </a:ext>
                </a:extLst>
              </p:cNvPr>
              <p:cNvSpPr txBox="1"/>
              <p:nvPr/>
            </p:nvSpPr>
            <p:spPr>
              <a:xfrm>
                <a:off x="2826425" y="2261886"/>
                <a:ext cx="5924939" cy="660694"/>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Sup>
                        <m:sSubSupPr>
                          <m:ctrlPr>
                            <a:rPr lang="el-GR" sz="1400" i="1" smtClean="0">
                              <a:solidFill>
                                <a:srgbClr val="836967"/>
                              </a:solidFill>
                              <a:latin typeface="Cambria Math" panose="02040503050406030204" pitchFamily="18" charset="0"/>
                            </a:rPr>
                          </m:ctrlPr>
                        </m:sSubSup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A</m:t>
                          </m:r>
                        </m:sub>
                        <m:sup>
                          <m:r>
                            <a:rPr lang="el-GR" sz="1400" i="1">
                              <a:latin typeface="Cambria Math" panose="02040503050406030204" pitchFamily="18" charset="0"/>
                            </a:rPr>
                            <m:t>𝑇</m:t>
                          </m:r>
                        </m:sup>
                      </m:sSubSup>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1</m:t>
                          </m:r>
                        </m:sub>
                      </m:sSub>
                      <m:r>
                        <a:rPr lang="el-GR" sz="1400" b="0" i="1" smtClean="0">
                          <a:latin typeface="Cambria Math" panose="02040503050406030204" pitchFamily="18" charset="0"/>
                        </a:rPr>
                        <m:t>=</m:t>
                      </m:r>
                      <m:d>
                        <m:dPr>
                          <m:begChr m:val="["/>
                          <m:endChr m:val="]"/>
                          <m:ctrlPr>
                            <a:rPr lang="el-GR" sz="1400" i="1">
                              <a:latin typeface="Cambria Math" panose="02040503050406030204" pitchFamily="18" charset="0"/>
                            </a:rPr>
                          </m:ctrlPr>
                        </m:dPr>
                        <m:e>
                          <m:m>
                            <m:mPr>
                              <m:plcHide m:val="on"/>
                              <m:mcs>
                                <m:mc>
                                  <m:mcPr>
                                    <m:count m:val="3"/>
                                    <m:mcJc m:val="center"/>
                                  </m:mcPr>
                                </m:mc>
                              </m:mcs>
                              <m:ctrlPr>
                                <a:rPr lang="el-GR" sz="1400" i="1">
                                  <a:latin typeface="Cambria Math" panose="02040503050406030204" pitchFamily="18" charset="0"/>
                                </a:rPr>
                              </m:ctrlPr>
                            </m:mPr>
                            <m:mr>
                              <m:e>
                                <m:r>
                                  <a:rPr lang="en-US" sz="1400">
                                    <a:latin typeface="Cambria Math" panose="02040503050406030204" pitchFamily="18" charset="0"/>
                                  </a:rPr>
                                  <m:t>0</m:t>
                                </m:r>
                              </m:e>
                              <m:e>
                                <m:r>
                                  <a:rPr lang="en-US" sz="1400">
                                    <a:latin typeface="Cambria Math" panose="02040503050406030204" pitchFamily="18" charset="0"/>
                                  </a:rPr>
                                  <m:t>0</m:t>
                                </m:r>
                              </m:e>
                              <m:e>
                                <m:r>
                                  <a:rPr lang="en-US" sz="1400">
                                    <a:latin typeface="Cambria Math" panose="02040503050406030204" pitchFamily="18" charset="0"/>
                                  </a:rPr>
                                  <m:t>0</m:t>
                                </m:r>
                              </m:e>
                            </m:mr>
                          </m:m>
                        </m:e>
                      </m:d>
                      <m:d>
                        <m:dPr>
                          <m:begChr m:val="["/>
                          <m:endChr m:val="]"/>
                          <m:ctrlPr>
                            <a:rPr lang="el-GR" sz="1400" i="1">
                              <a:latin typeface="Cambria Math" panose="02040503050406030204" pitchFamily="18" charset="0"/>
                            </a:rPr>
                          </m:ctrlPr>
                        </m:dPr>
                        <m:e>
                          <m:m>
                            <m:mPr>
                              <m:plcHide m:val="on"/>
                              <m:mcs>
                                <m:mc>
                                  <m:mcPr>
                                    <m:count m:val="1"/>
                                    <m:mcJc m:val="center"/>
                                  </m:mcPr>
                                </m:mc>
                              </m:mcs>
                              <m:ctrlPr>
                                <a:rPr lang="el-GR" sz="1400" i="1">
                                  <a:latin typeface="Cambria Math" panose="02040503050406030204" pitchFamily="18" charset="0"/>
                                </a:rPr>
                              </m:ctrlPr>
                            </m:mPr>
                            <m:mr>
                              <m:e>
                                <m:r>
                                  <a:rPr lang="en-US" sz="1400" i="1">
                                    <a:latin typeface="Cambria Math" panose="02040503050406030204" pitchFamily="18" charset="0"/>
                                  </a:rPr>
                                  <m:t>−</m:t>
                                </m:r>
                                <m:r>
                                  <a:rPr lang="en-US" sz="1400">
                                    <a:latin typeface="Cambria Math" panose="02040503050406030204" pitchFamily="18" charset="0"/>
                                  </a:rPr>
                                  <m:t>1</m:t>
                                </m:r>
                              </m:e>
                            </m:mr>
                            <m:mr>
                              <m:e>
                                <m:r>
                                  <a:rPr lang="en-US" sz="1400" i="1">
                                    <a:latin typeface="Cambria Math" panose="02040503050406030204" pitchFamily="18" charset="0"/>
                                  </a:rPr>
                                  <m:t>−</m:t>
                                </m:r>
                                <m:r>
                                  <a:rPr lang="en-US" sz="1400">
                                    <a:latin typeface="Cambria Math" panose="02040503050406030204" pitchFamily="18" charset="0"/>
                                  </a:rPr>
                                  <m:t>1</m:t>
                                </m:r>
                              </m:e>
                            </m:mr>
                            <m:mr>
                              <m:e>
                                <m:r>
                                  <a:rPr lang="en-US" sz="1400">
                                    <a:latin typeface="Cambria Math" panose="02040503050406030204" pitchFamily="18" charset="0"/>
                                  </a:rPr>
                                  <m:t>1</m:t>
                                </m:r>
                              </m:e>
                            </m:mr>
                          </m:m>
                        </m:e>
                      </m:d>
                      <m:r>
                        <a:rPr lang="en-US" sz="1400" b="0" i="1" smtClean="0">
                          <a:latin typeface="Cambria Math" panose="02040503050406030204" pitchFamily="18" charset="0"/>
                        </a:rPr>
                        <m:t>=0+0+0=0⇒</m:t>
                      </m:r>
                      <m:r>
                        <m:rPr>
                          <m:sty m:val="p"/>
                        </m:rPr>
                        <a:rPr lang="el-GR" sz="1400" b="0" i="0" smtClean="0">
                          <a:latin typeface="Cambria Math" panose="02040503050406030204" pitchFamily="18" charset="0"/>
                        </a:rPr>
                        <m:t>Φ</m:t>
                      </m:r>
                      <m:d>
                        <m:dPr>
                          <m:ctrlPr>
                            <a:rPr lang="el-GR" sz="1400" b="0" i="1" smtClean="0">
                              <a:latin typeface="Cambria Math" panose="02040503050406030204" pitchFamily="18" charset="0"/>
                            </a:rPr>
                          </m:ctrlPr>
                        </m:dPr>
                        <m:e>
                          <m:r>
                            <a:rPr lang="el-GR" sz="1400" b="0" i="0" smtClean="0">
                              <a:latin typeface="Cambria Math" panose="02040503050406030204" pitchFamily="18" charset="0"/>
                            </a:rPr>
                            <m:t>0</m:t>
                          </m:r>
                        </m:e>
                      </m:d>
                      <m:r>
                        <a:rPr lang="el-GR" sz="1400" b="0" i="1" smtClean="0">
                          <a:latin typeface="Cambria Math" panose="02040503050406030204" pitchFamily="18" charset="0"/>
                        </a:rPr>
                        <m:t>=</m:t>
                      </m:r>
                      <m:r>
                        <a:rPr lang="el-GR" sz="1400" b="0" i="1" smtClean="0">
                          <a:solidFill>
                            <a:srgbClr val="FF0000"/>
                          </a:solidFill>
                          <a:latin typeface="Cambria Math" panose="02040503050406030204" pitchFamily="18" charset="0"/>
                        </a:rPr>
                        <m:t>−1</m:t>
                      </m:r>
                    </m:oMath>
                  </m:oMathPara>
                </a14:m>
                <a:endParaRPr lang="el-GR" sz="1400" dirty="0">
                  <a:latin typeface="Garamond" panose="02020404030301010803" pitchFamily="18" charset="0"/>
                </a:endParaRPr>
              </a:p>
            </p:txBody>
          </p:sp>
        </mc:Choice>
        <mc:Fallback xmlns="">
          <p:sp>
            <p:nvSpPr>
              <p:cNvPr id="40" name="TextBox 39">
                <a:extLst>
                  <a:ext uri="{FF2B5EF4-FFF2-40B4-BE49-F238E27FC236}">
                    <a16:creationId xmlns:a16="http://schemas.microsoft.com/office/drawing/2014/main" id="{879CBD2C-3E88-4C95-BE7B-558A3BFB6E80}"/>
                  </a:ext>
                </a:extLst>
              </p:cNvPr>
              <p:cNvSpPr txBox="1">
                <a:spLocks noRot="1" noChangeAspect="1" noMove="1" noResize="1" noEditPoints="1" noAdjustHandles="1" noChangeArrowheads="1" noChangeShapeType="1" noTextEdit="1"/>
              </p:cNvSpPr>
              <p:nvPr/>
            </p:nvSpPr>
            <p:spPr>
              <a:xfrm>
                <a:off x="2826425" y="2261886"/>
                <a:ext cx="5924939" cy="660694"/>
              </a:xfrm>
              <a:prstGeom prst="rect">
                <a:avLst/>
              </a:prstGeom>
              <a:blipFill>
                <a:blip r:embed="rId5"/>
                <a:stretch>
                  <a:fillRect/>
                </a:stretch>
              </a:blipFill>
            </p:spPr>
            <p:txBody>
              <a:bodyPr/>
              <a:lstStyle/>
              <a:p>
                <a:r>
                  <a:rPr lang="el-GR">
                    <a:noFill/>
                  </a:rPr>
                  <a:t> </a:t>
                </a:r>
              </a:p>
            </p:txBody>
          </p:sp>
        </mc:Fallback>
      </mc:AlternateContent>
      <p:pic>
        <p:nvPicPr>
          <p:cNvPr id="41" name="Picture 40">
            <a:extLst>
              <a:ext uri="{FF2B5EF4-FFF2-40B4-BE49-F238E27FC236}">
                <a16:creationId xmlns:a16="http://schemas.microsoft.com/office/drawing/2014/main" id="{01D3446D-82C5-44E6-95AD-D81683DB0529}"/>
              </a:ext>
            </a:extLst>
          </p:cNvPr>
          <p:cNvPicPr>
            <a:picLocks noChangeAspect="1"/>
          </p:cNvPicPr>
          <p:nvPr/>
        </p:nvPicPr>
        <p:blipFill>
          <a:blip r:embed="rId6"/>
          <a:stretch>
            <a:fillRect/>
          </a:stretch>
        </p:blipFill>
        <p:spPr>
          <a:xfrm>
            <a:off x="8835963" y="1814552"/>
            <a:ext cx="1884558" cy="617149"/>
          </a:xfrm>
          <a:prstGeom prst="rect">
            <a:avLst/>
          </a:prstGeom>
          <a:ln w="127000" cap="sq">
            <a:solidFill>
              <a:srgbClr val="000000"/>
            </a:solidFill>
            <a:miter lim="800000"/>
          </a:ln>
          <a:effectLst>
            <a:outerShdw blurRad="57150" dist="50800" dir="2700000" algn="tl" rotWithShape="0">
              <a:srgbClr val="000000">
                <a:alpha val="40000"/>
              </a:srgbClr>
            </a:outerShdw>
          </a:effectLst>
        </p:spPr>
      </p:pic>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1A5D58C2-E7DF-4558-B9E7-C3BA673ADC23}"/>
                  </a:ext>
                </a:extLst>
              </p:cNvPr>
              <p:cNvSpPr txBox="1"/>
              <p:nvPr/>
            </p:nvSpPr>
            <p:spPr>
              <a:xfrm>
                <a:off x="2788674" y="2996952"/>
                <a:ext cx="4240135" cy="666464"/>
              </a:xfrm>
              <a:prstGeom prst="rect">
                <a:avLst/>
              </a:prstGeom>
              <a:noFill/>
            </p:spPr>
            <p:txBody>
              <a:bodyPr wrap="none" rtlCol="0">
                <a:spAutoFit/>
              </a:bodyPr>
              <a:lstStyle/>
              <a:p>
                <a:r>
                  <a:rPr lang="el-GR" sz="1400" dirty="0">
                    <a:latin typeface="Garamond" panose="02020404030301010803" pitchFamily="18" charset="0"/>
                  </a:rPr>
                  <a:t>Ανανεώνουμε το βάρος</a:t>
                </a:r>
                <a:r>
                  <a:rPr lang="en-US" sz="1400" dirty="0">
                    <a:latin typeface="Garamond" panose="02020404030301010803" pitchFamily="18" charset="0"/>
                  </a:rPr>
                  <a:t>: </a:t>
                </a:r>
                <a14:m>
                  <m:oMath xmlns:m="http://schemas.openxmlformats.org/officeDocument/2006/math">
                    <m:sSub>
                      <m:sSubPr>
                        <m:ctrlPr>
                          <a:rPr lang="el-GR" sz="1400" i="1" smtClean="0">
                            <a:effectLst/>
                            <a:latin typeface="Cambria Math" panose="02040503050406030204" pitchFamily="18" charset="0"/>
                          </a:rPr>
                        </m:ctrlPr>
                      </m:sSubPr>
                      <m:e>
                        <m:r>
                          <a:rPr lang="en-US" sz="1400" i="1">
                            <a:effectLst/>
                            <a:latin typeface="Cambria Math" panose="02040503050406030204" pitchFamily="18" charset="0"/>
                            <a:ea typeface="Calibri" panose="020F0502020204030204" pitchFamily="34" charset="0"/>
                            <a:cs typeface="Times New Roman" panose="02020603050405020304" pitchFamily="18" charset="0"/>
                          </a:rPr>
                          <m:t>𝑤</m:t>
                        </m:r>
                      </m:e>
                      <m:sub>
                        <m:r>
                          <m:rPr>
                            <m:sty m:val="p"/>
                          </m:rPr>
                          <a:rPr lang="en-US" sz="1400" b="0" i="0" smtClean="0">
                            <a:effectLst/>
                            <a:latin typeface="Cambria Math" panose="02040503050406030204" pitchFamily="18" charset="0"/>
                            <a:ea typeface="Calibri" panose="020F0502020204030204" pitchFamily="34" charset="0"/>
                            <a:cs typeface="Times New Roman" panose="02020603050405020304" pitchFamily="18" charset="0"/>
                          </a:rPr>
                          <m:t>B</m:t>
                        </m:r>
                      </m:sub>
                    </m:sSub>
                    <m:r>
                      <a:rPr lang="en-US" sz="140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l-GR" sz="1400" i="1">
                            <a:effectLst/>
                            <a:latin typeface="Cambria Math" panose="02040503050406030204" pitchFamily="18" charset="0"/>
                          </a:rPr>
                        </m:ctrlPr>
                      </m:sSubPr>
                      <m:e>
                        <m:r>
                          <a:rPr lang="en-US" sz="1400" i="1">
                            <a:effectLst/>
                            <a:latin typeface="Cambria Math" panose="02040503050406030204" pitchFamily="18" charset="0"/>
                            <a:ea typeface="Calibri" panose="020F0502020204030204" pitchFamily="34" charset="0"/>
                            <a:cs typeface="Times New Roman" panose="02020603050405020304" pitchFamily="18" charset="0"/>
                          </a:rPr>
                          <m:t>𝑤</m:t>
                        </m:r>
                      </m:e>
                      <m:sub>
                        <m:r>
                          <m:rPr>
                            <m:sty m:val="p"/>
                          </m:rPr>
                          <a:rPr lang="en-US" sz="1400" b="0" i="0" smtClean="0">
                            <a:effectLst/>
                            <a:latin typeface="Cambria Math" panose="02040503050406030204" pitchFamily="18" charset="0"/>
                            <a:ea typeface="Calibri" panose="020F0502020204030204" pitchFamily="34" charset="0"/>
                            <a:cs typeface="Times New Roman" panose="02020603050405020304" pitchFamily="18" charset="0"/>
                          </a:rPr>
                          <m:t>A</m:t>
                        </m:r>
                      </m:sub>
                    </m:sSub>
                    <m:r>
                      <a:rPr lang="en-US" sz="1400">
                        <a:effectLst/>
                        <a:latin typeface="Cambria Math" panose="02040503050406030204" pitchFamily="18" charset="0"/>
                        <a:ea typeface="Calibri" panose="020F0502020204030204" pitchFamily="34" charset="0"/>
                        <a:cs typeface="Times New Roman" panose="02020603050405020304" pitchFamily="18" charset="0"/>
                      </a:rPr>
                      <m:t>+</m:t>
                    </m:r>
                    <m:r>
                      <a:rPr lang="en-US" sz="1400" i="1">
                        <a:effectLst/>
                        <a:latin typeface="Cambria Math" panose="02040503050406030204" pitchFamily="18" charset="0"/>
                        <a:ea typeface="Calibri" panose="020F0502020204030204" pitchFamily="34" charset="0"/>
                        <a:cs typeface="Times New Roman" panose="02020603050405020304" pitchFamily="18" charset="0"/>
                      </a:rPr>
                      <m:t>𝜌</m:t>
                    </m:r>
                    <m:sSub>
                      <m:sSubPr>
                        <m:ctrlPr>
                          <a:rPr lang="el-GR" sz="1400" i="1">
                            <a:effectLst/>
                            <a:latin typeface="Cambria Math" panose="02040503050406030204" pitchFamily="18" charset="0"/>
                          </a:rPr>
                        </m:ctrlPr>
                      </m:sSubPr>
                      <m:e>
                        <m:r>
                          <a:rPr lang="en-US" sz="1400" i="1">
                            <a:effectLst/>
                            <a:latin typeface="Cambria Math" panose="02040503050406030204" pitchFamily="18" charset="0"/>
                            <a:ea typeface="Calibri" panose="020F0502020204030204" pitchFamily="34" charset="0"/>
                            <a:cs typeface="Times New Roman" panose="02020603050405020304" pitchFamily="18" charset="0"/>
                          </a:rPr>
                          <m:t>𝑥</m:t>
                        </m:r>
                      </m:e>
                      <m:sub>
                        <m:r>
                          <a:rPr lang="en-US" sz="1400">
                            <a:effectLst/>
                            <a:latin typeface="Cambria Math" panose="02040503050406030204" pitchFamily="18" charset="0"/>
                            <a:ea typeface="Calibri" panose="020F0502020204030204" pitchFamily="34" charset="0"/>
                            <a:cs typeface="Times New Roman" panose="02020603050405020304" pitchFamily="18" charset="0"/>
                          </a:rPr>
                          <m:t>1</m:t>
                        </m:r>
                      </m:sub>
                    </m:sSub>
                    <m:r>
                      <a:rPr lang="en-US" sz="1400" b="0" i="1"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l-GR" sz="1400" i="1">
                            <a:latin typeface="Cambria Math" panose="02040503050406030204" pitchFamily="18" charset="0"/>
                          </a:rPr>
                        </m:ctrlPr>
                      </m:sSubPr>
                      <m:e>
                        <m:r>
                          <a:rPr lang="en-US" sz="1400" i="1">
                            <a:latin typeface="Cambria Math" panose="02040503050406030204" pitchFamily="18" charset="0"/>
                          </a:rPr>
                          <m:t>𝑤</m:t>
                        </m:r>
                      </m:e>
                      <m:sub>
                        <m:r>
                          <m:rPr>
                            <m:sty m:val="p"/>
                          </m:rPr>
                          <a:rPr lang="en-US" sz="1400" b="0" i="0" smtClean="0">
                            <a:latin typeface="Cambria Math" panose="02040503050406030204" pitchFamily="18" charset="0"/>
                          </a:rPr>
                          <m:t>B</m:t>
                        </m:r>
                      </m:sub>
                    </m:sSub>
                    <m:r>
                      <a:rPr lang="en-US" sz="1400">
                        <a:latin typeface="Cambria Math" panose="02040503050406030204" pitchFamily="18" charset="0"/>
                      </a:rPr>
                      <m:t>=</m:t>
                    </m:r>
                    <m:d>
                      <m:dPr>
                        <m:begChr m:val="["/>
                        <m:endChr m:val="]"/>
                        <m:ctrlPr>
                          <a:rPr lang="el-GR" sz="1400" i="1">
                            <a:latin typeface="Cambria Math" panose="02040503050406030204" pitchFamily="18" charset="0"/>
                          </a:rPr>
                        </m:ctrlPr>
                      </m:dPr>
                      <m:e>
                        <m:m>
                          <m:mPr>
                            <m:plcHide m:val="on"/>
                            <m:mcs>
                              <m:mc>
                                <m:mcPr>
                                  <m:count m:val="1"/>
                                  <m:mcJc m:val="center"/>
                                </m:mcPr>
                              </m:mc>
                            </m:mcs>
                            <m:ctrlPr>
                              <a:rPr lang="el-GR" sz="1400" i="1">
                                <a:latin typeface="Cambria Math" panose="02040503050406030204" pitchFamily="18" charset="0"/>
                              </a:rPr>
                            </m:ctrlPr>
                          </m:mPr>
                          <m:mr>
                            <m:e>
                              <m:r>
                                <a:rPr lang="en-US" sz="1400" i="1">
                                  <a:latin typeface="Cambria Math" panose="02040503050406030204" pitchFamily="18" charset="0"/>
                                </a:rPr>
                                <m:t>−</m:t>
                              </m:r>
                              <m:r>
                                <a:rPr lang="en-US" sz="1400">
                                  <a:latin typeface="Cambria Math" panose="02040503050406030204" pitchFamily="18" charset="0"/>
                                </a:rPr>
                                <m:t>0.5</m:t>
                              </m:r>
                            </m:e>
                          </m:mr>
                          <m:mr>
                            <m:e>
                              <m:r>
                                <a:rPr lang="en-US" sz="1400" i="1">
                                  <a:latin typeface="Cambria Math" panose="02040503050406030204" pitchFamily="18" charset="0"/>
                                </a:rPr>
                                <m:t>−</m:t>
                              </m:r>
                              <m:r>
                                <a:rPr lang="en-US" sz="1400">
                                  <a:latin typeface="Cambria Math" panose="02040503050406030204" pitchFamily="18" charset="0"/>
                                </a:rPr>
                                <m:t>0.5</m:t>
                              </m:r>
                            </m:e>
                          </m:mr>
                          <m:mr>
                            <m:e>
                              <m:r>
                                <a:rPr lang="en-US" sz="1400">
                                  <a:latin typeface="Cambria Math" panose="02040503050406030204" pitchFamily="18" charset="0"/>
                                </a:rPr>
                                <m:t>0.5</m:t>
                              </m:r>
                            </m:e>
                          </m:mr>
                        </m:m>
                      </m:e>
                    </m:d>
                  </m:oMath>
                </a14:m>
                <a:endParaRPr lang="el-GR" sz="1400" dirty="0">
                  <a:latin typeface="Garamond" panose="02020404030301010803" pitchFamily="18" charset="0"/>
                </a:endParaRPr>
              </a:p>
            </p:txBody>
          </p:sp>
        </mc:Choice>
        <mc:Fallback xmlns="">
          <p:sp>
            <p:nvSpPr>
              <p:cNvPr id="51" name="TextBox 50">
                <a:extLst>
                  <a:ext uri="{FF2B5EF4-FFF2-40B4-BE49-F238E27FC236}">
                    <a16:creationId xmlns:a16="http://schemas.microsoft.com/office/drawing/2014/main" id="{1A5D58C2-E7DF-4558-B9E7-C3BA673ADC23}"/>
                  </a:ext>
                </a:extLst>
              </p:cNvPr>
              <p:cNvSpPr txBox="1">
                <a:spLocks noRot="1" noChangeAspect="1" noMove="1" noResize="1" noEditPoints="1" noAdjustHandles="1" noChangeArrowheads="1" noChangeShapeType="1" noTextEdit="1"/>
              </p:cNvSpPr>
              <p:nvPr/>
            </p:nvSpPr>
            <p:spPr>
              <a:xfrm>
                <a:off x="2788674" y="2996952"/>
                <a:ext cx="4240135" cy="666464"/>
              </a:xfrm>
              <a:prstGeom prst="rect">
                <a:avLst/>
              </a:prstGeom>
              <a:blipFill>
                <a:blip r:embed="rId7"/>
                <a:stretch>
                  <a:fillRect l="-431"/>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2DE90F45-37E8-4CF2-B2F9-08CFE9472BD9}"/>
                  </a:ext>
                </a:extLst>
              </p:cNvPr>
              <p:cNvSpPr txBox="1"/>
              <p:nvPr/>
            </p:nvSpPr>
            <p:spPr>
              <a:xfrm>
                <a:off x="1862689" y="3719477"/>
                <a:ext cx="6100354" cy="66069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l-GR" sz="1400" i="1" smtClean="0">
                              <a:solidFill>
                                <a:srgbClr val="836967"/>
                              </a:solidFill>
                              <a:latin typeface="Cambria Math" panose="02040503050406030204" pitchFamily="18" charset="0"/>
                            </a:rPr>
                          </m:ctrlPr>
                        </m:sSubSup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B</m:t>
                          </m:r>
                        </m:sub>
                        <m:sup>
                          <m:r>
                            <a:rPr lang="el-GR" sz="1400" i="1">
                              <a:latin typeface="Cambria Math" panose="02040503050406030204" pitchFamily="18" charset="0"/>
                            </a:rPr>
                            <m:t>𝑇</m:t>
                          </m:r>
                        </m:sup>
                      </m:sSubSup>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2</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3"/>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−0.5</m:t>
                                </m:r>
                              </m:e>
                              <m:e>
                                <m:r>
                                  <a:rPr lang="el-GR" sz="1400" i="0">
                                    <a:latin typeface="Cambria Math" panose="02040503050406030204" pitchFamily="18" charset="0"/>
                                  </a:rPr>
                                  <m:t>−0.5</m:t>
                                </m:r>
                              </m:e>
                              <m:e>
                                <m:r>
                                  <a:rPr lang="el-GR" sz="1400" i="0">
                                    <a:latin typeface="Cambria Math" panose="02040503050406030204" pitchFamily="18" charset="0"/>
                                  </a:rPr>
                                  <m:t>0.5</m:t>
                                </m:r>
                              </m:e>
                            </m:mr>
                          </m:m>
                        </m:e>
                      </m:d>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−2</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n-US" sz="1400" b="0" i="0" smtClean="0">
                          <a:latin typeface="Cambria Math" panose="02040503050406030204" pitchFamily="18" charset="0"/>
                        </a:rPr>
                        <m:t>=0.5⇒</m:t>
                      </m:r>
                      <m:r>
                        <m:rPr>
                          <m:sty m:val="p"/>
                        </m:rPr>
                        <a:rPr lang="el-GR" sz="1400" b="0" i="0" smtClean="0">
                          <a:latin typeface="Cambria Math" panose="02040503050406030204" pitchFamily="18" charset="0"/>
                        </a:rPr>
                        <m:t>Φ</m:t>
                      </m:r>
                      <m:d>
                        <m:dPr>
                          <m:ctrlPr>
                            <a:rPr lang="el-GR" sz="1400" b="0" i="1" smtClean="0">
                              <a:latin typeface="Cambria Math" panose="02040503050406030204" pitchFamily="18" charset="0"/>
                            </a:rPr>
                          </m:ctrlPr>
                        </m:dPr>
                        <m:e>
                          <m:r>
                            <a:rPr lang="el-GR" sz="1400" b="0" i="0" smtClean="0">
                              <a:latin typeface="Cambria Math" panose="02040503050406030204" pitchFamily="18" charset="0"/>
                            </a:rPr>
                            <m:t>0.5</m:t>
                          </m:r>
                        </m:e>
                      </m:d>
                      <m:r>
                        <a:rPr lang="el-GR" sz="1400" b="0" i="0" smtClean="0">
                          <a:latin typeface="Cambria Math" panose="02040503050406030204" pitchFamily="18" charset="0"/>
                        </a:rPr>
                        <m:t>=+</m:t>
                      </m:r>
                      <m:r>
                        <a:rPr lang="el-GR" sz="1400" b="0" i="0" smtClean="0">
                          <a:solidFill>
                            <a:srgbClr val="FF0000"/>
                          </a:solidFill>
                          <a:latin typeface="Cambria Math" panose="02040503050406030204" pitchFamily="18" charset="0"/>
                        </a:rPr>
                        <m:t>1</m:t>
                      </m:r>
                    </m:oMath>
                  </m:oMathPara>
                </a14:m>
                <a:endParaRPr lang="el-GR" sz="1400" dirty="0"/>
              </a:p>
            </p:txBody>
          </p:sp>
        </mc:Choice>
        <mc:Fallback xmlns="">
          <p:sp>
            <p:nvSpPr>
              <p:cNvPr id="53" name="TextBox 52">
                <a:extLst>
                  <a:ext uri="{FF2B5EF4-FFF2-40B4-BE49-F238E27FC236}">
                    <a16:creationId xmlns:a16="http://schemas.microsoft.com/office/drawing/2014/main" id="{2DE90F45-37E8-4CF2-B2F9-08CFE9472BD9}"/>
                  </a:ext>
                </a:extLst>
              </p:cNvPr>
              <p:cNvSpPr txBox="1">
                <a:spLocks noRot="1" noChangeAspect="1" noMove="1" noResize="1" noEditPoints="1" noAdjustHandles="1" noChangeArrowheads="1" noChangeShapeType="1" noTextEdit="1"/>
              </p:cNvSpPr>
              <p:nvPr/>
            </p:nvSpPr>
            <p:spPr>
              <a:xfrm>
                <a:off x="1862689" y="3719477"/>
                <a:ext cx="6100354" cy="660694"/>
              </a:xfrm>
              <a:prstGeom prst="rect">
                <a:avLst/>
              </a:prstGeom>
              <a:blipFill>
                <a:blip r:embed="rId8"/>
                <a:stretch>
                  <a:fillRect/>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57" name="TextBox 56">
                <a:extLst>
                  <a:ext uri="{FF2B5EF4-FFF2-40B4-BE49-F238E27FC236}">
                    <a16:creationId xmlns:a16="http://schemas.microsoft.com/office/drawing/2014/main" id="{730ED6CC-7710-4001-BF35-B760AE6B5409}"/>
                  </a:ext>
                </a:extLst>
              </p:cNvPr>
              <p:cNvSpPr txBox="1"/>
              <p:nvPr/>
            </p:nvSpPr>
            <p:spPr>
              <a:xfrm>
                <a:off x="2795537" y="4164043"/>
                <a:ext cx="6100354" cy="666464"/>
              </a:xfrm>
              <a:prstGeom prst="rect">
                <a:avLst/>
              </a:prstGeom>
              <a:noFill/>
            </p:spPr>
            <p:txBody>
              <a:bodyPr wrap="square">
                <a:spAutoFit/>
              </a:bodyPr>
              <a:lstStyle/>
              <a:p>
                <a:r>
                  <a:rPr lang="el-GR" sz="1400" dirty="0">
                    <a:latin typeface="Garamond" panose="02020404030301010803" pitchFamily="18" charset="0"/>
                  </a:rPr>
                  <a:t>Ανανεώνουμε το βάρος</a:t>
                </a:r>
                <a:r>
                  <a:rPr lang="en-US" sz="1400" dirty="0">
                    <a:latin typeface="Garamond" panose="02020404030301010803" pitchFamily="18" charset="0"/>
                  </a:rPr>
                  <a:t>: </a:t>
                </a:r>
                <a14:m>
                  <m:oMath xmlns:m="http://schemas.openxmlformats.org/officeDocument/2006/math">
                    <m:sSub>
                      <m:sSubPr>
                        <m:ctrlPr>
                          <a:rPr lang="el-GR" sz="1400" i="1" smtClean="0">
                            <a:effectLst/>
                            <a:latin typeface="Cambria Math" panose="02040503050406030204" pitchFamily="18" charset="0"/>
                          </a:rPr>
                        </m:ctrlPr>
                      </m:sSubPr>
                      <m:e>
                        <m:r>
                          <a:rPr lang="en-US" sz="1400" i="1">
                            <a:effectLst/>
                            <a:latin typeface="Cambria Math" panose="02040503050406030204" pitchFamily="18" charset="0"/>
                            <a:ea typeface="Calibri" panose="020F0502020204030204" pitchFamily="34" charset="0"/>
                            <a:cs typeface="Times New Roman" panose="02020603050405020304" pitchFamily="18" charset="0"/>
                          </a:rPr>
                          <m:t>𝑤</m:t>
                        </m:r>
                      </m:e>
                      <m:sub>
                        <m:r>
                          <m:rPr>
                            <m:sty m:val="p"/>
                          </m:rPr>
                          <a:rPr lang="en-US" sz="1400" b="0" i="0" smtClean="0">
                            <a:effectLst/>
                            <a:latin typeface="Cambria Math" panose="02040503050406030204" pitchFamily="18" charset="0"/>
                            <a:ea typeface="Calibri" panose="020F0502020204030204" pitchFamily="34" charset="0"/>
                            <a:cs typeface="Times New Roman" panose="02020603050405020304" pitchFamily="18" charset="0"/>
                          </a:rPr>
                          <m:t>C</m:t>
                        </m:r>
                      </m:sub>
                    </m:sSub>
                    <m:r>
                      <a:rPr lang="en-US" sz="140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l-GR" sz="1400" i="1">
                            <a:effectLst/>
                            <a:latin typeface="Cambria Math" panose="02040503050406030204" pitchFamily="18" charset="0"/>
                          </a:rPr>
                        </m:ctrlPr>
                      </m:sSubPr>
                      <m:e>
                        <m:r>
                          <a:rPr lang="en-US" sz="1400" i="1">
                            <a:effectLst/>
                            <a:latin typeface="Cambria Math" panose="02040503050406030204" pitchFamily="18" charset="0"/>
                            <a:ea typeface="Calibri" panose="020F0502020204030204" pitchFamily="34" charset="0"/>
                            <a:cs typeface="Times New Roman" panose="02020603050405020304" pitchFamily="18" charset="0"/>
                          </a:rPr>
                          <m:t>𝑤</m:t>
                        </m:r>
                      </m:e>
                      <m:sub>
                        <m:r>
                          <m:rPr>
                            <m:sty m:val="p"/>
                          </m:rPr>
                          <a:rPr lang="en-US" sz="1400" b="0" i="0" smtClean="0">
                            <a:effectLst/>
                            <a:latin typeface="Cambria Math" panose="02040503050406030204" pitchFamily="18" charset="0"/>
                            <a:ea typeface="Calibri" panose="020F0502020204030204" pitchFamily="34" charset="0"/>
                            <a:cs typeface="Times New Roman" panose="02020603050405020304" pitchFamily="18" charset="0"/>
                          </a:rPr>
                          <m:t>B</m:t>
                        </m:r>
                      </m:sub>
                    </m:sSub>
                    <m:r>
                      <a:rPr lang="en-US" sz="1400" i="1">
                        <a:effectLst/>
                        <a:latin typeface="Cambria Math" panose="02040503050406030204" pitchFamily="18" charset="0"/>
                        <a:ea typeface="Calibri" panose="020F0502020204030204" pitchFamily="34" charset="0"/>
                        <a:cs typeface="Times New Roman" panose="02020603050405020304" pitchFamily="18" charset="0"/>
                      </a:rPr>
                      <m:t>−</m:t>
                    </m:r>
                    <m:r>
                      <a:rPr lang="en-US" sz="1400" i="1">
                        <a:effectLst/>
                        <a:latin typeface="Cambria Math" panose="02040503050406030204" pitchFamily="18" charset="0"/>
                        <a:ea typeface="Calibri" panose="020F0502020204030204" pitchFamily="34" charset="0"/>
                        <a:cs typeface="Times New Roman" panose="02020603050405020304" pitchFamily="18" charset="0"/>
                      </a:rPr>
                      <m:t>𝜌</m:t>
                    </m:r>
                    <m:sSub>
                      <m:sSubPr>
                        <m:ctrlPr>
                          <a:rPr lang="el-GR" sz="1400" i="1">
                            <a:effectLst/>
                            <a:latin typeface="Cambria Math" panose="02040503050406030204" pitchFamily="18" charset="0"/>
                          </a:rPr>
                        </m:ctrlPr>
                      </m:sSubPr>
                      <m:e>
                        <m:r>
                          <a:rPr lang="en-US" sz="1400" i="1">
                            <a:effectLst/>
                            <a:latin typeface="Cambria Math" panose="02040503050406030204" pitchFamily="18" charset="0"/>
                            <a:ea typeface="Calibri" panose="020F0502020204030204" pitchFamily="34" charset="0"/>
                            <a:cs typeface="Times New Roman" panose="02020603050405020304" pitchFamily="18" charset="0"/>
                          </a:rPr>
                          <m:t>𝑥</m:t>
                        </m:r>
                      </m:e>
                      <m:sub>
                        <m:r>
                          <a:rPr lang="en-US" sz="1400">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sz="1400" b="0" i="1"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l-GR" sz="1400" i="1">
                            <a:latin typeface="Cambria Math" panose="02040503050406030204" pitchFamily="18" charset="0"/>
                          </a:rPr>
                        </m:ctrlPr>
                      </m:sSubPr>
                      <m:e>
                        <m:r>
                          <a:rPr lang="en-US" sz="1400" i="1">
                            <a:latin typeface="Cambria Math" panose="02040503050406030204" pitchFamily="18" charset="0"/>
                          </a:rPr>
                          <m:t>𝑤</m:t>
                        </m:r>
                      </m:e>
                      <m:sub>
                        <m:r>
                          <m:rPr>
                            <m:sty m:val="p"/>
                          </m:rPr>
                          <a:rPr lang="en-US" sz="1400" b="0" i="0" smtClean="0">
                            <a:latin typeface="Cambria Math" panose="02040503050406030204" pitchFamily="18" charset="0"/>
                          </a:rPr>
                          <m:t>C</m:t>
                        </m:r>
                      </m:sub>
                    </m:sSub>
                    <m:r>
                      <a:rPr lang="en-US" sz="1400">
                        <a:latin typeface="Cambria Math" panose="02040503050406030204" pitchFamily="18" charset="0"/>
                      </a:rPr>
                      <m:t>=</m:t>
                    </m:r>
                    <m:d>
                      <m:dPr>
                        <m:begChr m:val="["/>
                        <m:endChr m:val="]"/>
                        <m:ctrlPr>
                          <a:rPr lang="el-GR" sz="1400" i="1">
                            <a:latin typeface="Cambria Math" panose="02040503050406030204" pitchFamily="18" charset="0"/>
                          </a:rPr>
                        </m:ctrlPr>
                      </m:dPr>
                      <m:e>
                        <m:m>
                          <m:mPr>
                            <m:plcHide m:val="on"/>
                            <m:mcs>
                              <m:mc>
                                <m:mcPr>
                                  <m:count m:val="1"/>
                                  <m:mcJc m:val="center"/>
                                </m:mcPr>
                              </m:mc>
                            </m:mcs>
                            <m:ctrlPr>
                              <a:rPr lang="el-GR" sz="1400" i="1">
                                <a:latin typeface="Cambria Math" panose="02040503050406030204" pitchFamily="18" charset="0"/>
                              </a:rPr>
                            </m:ctrlPr>
                          </m:mPr>
                          <m:mr>
                            <m:e>
                              <m:r>
                                <a:rPr lang="en-US" sz="1400">
                                  <a:latin typeface="Cambria Math" panose="02040503050406030204" pitchFamily="18" charset="0"/>
                                </a:rPr>
                                <m:t>0.5</m:t>
                              </m:r>
                            </m:e>
                          </m:mr>
                          <m:mr>
                            <m:e>
                              <m:r>
                                <a:rPr lang="en-US" sz="1400" i="1">
                                  <a:latin typeface="Cambria Math" panose="02040503050406030204" pitchFamily="18" charset="0"/>
                                </a:rPr>
                                <m:t>−</m:t>
                              </m:r>
                              <m:r>
                                <a:rPr lang="en-US" sz="1400">
                                  <a:latin typeface="Cambria Math" panose="02040503050406030204" pitchFamily="18" charset="0"/>
                                </a:rPr>
                                <m:t>1.5</m:t>
                              </m:r>
                            </m:e>
                          </m:mr>
                          <m:mr>
                            <m:e>
                              <m:r>
                                <a:rPr lang="en-US" sz="1400">
                                  <a:latin typeface="Cambria Math" panose="02040503050406030204" pitchFamily="18" charset="0"/>
                                </a:rPr>
                                <m:t>0</m:t>
                              </m:r>
                            </m:e>
                          </m:mr>
                        </m:m>
                      </m:e>
                    </m:d>
                  </m:oMath>
                </a14:m>
                <a:endParaRPr lang="el-GR" sz="1400" dirty="0">
                  <a:latin typeface="Garamond" panose="02020404030301010803" pitchFamily="18" charset="0"/>
                </a:endParaRPr>
              </a:p>
            </p:txBody>
          </p:sp>
        </mc:Choice>
        <mc:Fallback xmlns="">
          <p:sp>
            <p:nvSpPr>
              <p:cNvPr id="57" name="TextBox 56">
                <a:extLst>
                  <a:ext uri="{FF2B5EF4-FFF2-40B4-BE49-F238E27FC236}">
                    <a16:creationId xmlns:a16="http://schemas.microsoft.com/office/drawing/2014/main" id="{730ED6CC-7710-4001-BF35-B760AE6B5409}"/>
                  </a:ext>
                </a:extLst>
              </p:cNvPr>
              <p:cNvSpPr txBox="1">
                <a:spLocks noRot="1" noChangeAspect="1" noMove="1" noResize="1" noEditPoints="1" noAdjustHandles="1" noChangeArrowheads="1" noChangeShapeType="1" noTextEdit="1"/>
              </p:cNvSpPr>
              <p:nvPr/>
            </p:nvSpPr>
            <p:spPr>
              <a:xfrm>
                <a:off x="2795537" y="4164043"/>
                <a:ext cx="6100354" cy="666464"/>
              </a:xfrm>
              <a:prstGeom prst="rect">
                <a:avLst/>
              </a:prstGeom>
              <a:blipFill>
                <a:blip r:embed="rId9"/>
                <a:stretch>
                  <a:fillRect l="-300"/>
                </a:stretch>
              </a:blipFill>
            </p:spPr>
            <p:txBody>
              <a:bodyPr/>
              <a:lstStyle/>
              <a:p>
                <a:r>
                  <a:rPr lang="el-GR">
                    <a:noFill/>
                  </a:rPr>
                  <a:t> </a:t>
                </a:r>
              </a:p>
            </p:txBody>
          </p:sp>
        </mc:Fallback>
      </mc:AlternateContent>
      <p:cxnSp>
        <p:nvCxnSpPr>
          <p:cNvPr id="59" name="Straight Connector 58">
            <a:extLst>
              <a:ext uri="{FF2B5EF4-FFF2-40B4-BE49-F238E27FC236}">
                <a16:creationId xmlns:a16="http://schemas.microsoft.com/office/drawing/2014/main" id="{91A719E8-43A1-4915-9AF2-CD3EBEA3EB01}"/>
              </a:ext>
            </a:extLst>
          </p:cNvPr>
          <p:cNvCxnSpPr/>
          <p:nvPr/>
        </p:nvCxnSpPr>
        <p:spPr>
          <a:xfrm>
            <a:off x="2842822" y="3717032"/>
            <a:ext cx="5780025"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60" name="Straight Connector 59">
            <a:extLst>
              <a:ext uri="{FF2B5EF4-FFF2-40B4-BE49-F238E27FC236}">
                <a16:creationId xmlns:a16="http://schemas.microsoft.com/office/drawing/2014/main" id="{A8A370A4-E56B-4DF7-87EB-DC216BBCFE07}"/>
              </a:ext>
            </a:extLst>
          </p:cNvPr>
          <p:cNvCxnSpPr/>
          <p:nvPr/>
        </p:nvCxnSpPr>
        <p:spPr>
          <a:xfrm>
            <a:off x="2875400" y="4830507"/>
            <a:ext cx="5780025" cy="0"/>
          </a:xfrm>
          <a:prstGeom prst="line">
            <a:avLst/>
          </a:prstGeom>
        </p:spPr>
        <p:style>
          <a:lnRef idx="3">
            <a:schemeClr val="accent1"/>
          </a:lnRef>
          <a:fillRef idx="0">
            <a:schemeClr val="accent1"/>
          </a:fillRef>
          <a:effectRef idx="2">
            <a:schemeClr val="accent1"/>
          </a:effectRef>
          <a:fontRef idx="minor">
            <a:schemeClr val="tx1"/>
          </a:fontRef>
        </p:style>
      </p:cxnSp>
      <mc:AlternateContent xmlns:mc="http://schemas.openxmlformats.org/markup-compatibility/2006" xmlns:a14="http://schemas.microsoft.com/office/drawing/2010/main">
        <mc:Choice Requires="a14">
          <p:sp>
            <p:nvSpPr>
              <p:cNvPr id="62" name="TextBox 61">
                <a:extLst>
                  <a:ext uri="{FF2B5EF4-FFF2-40B4-BE49-F238E27FC236}">
                    <a16:creationId xmlns:a16="http://schemas.microsoft.com/office/drawing/2014/main" id="{1F7A8343-3D58-4266-8503-0656F253B455}"/>
                  </a:ext>
                </a:extLst>
              </p:cNvPr>
              <p:cNvSpPr txBox="1"/>
              <p:nvPr/>
            </p:nvSpPr>
            <p:spPr>
              <a:xfrm>
                <a:off x="2690036" y="4899074"/>
                <a:ext cx="8496944" cy="665054"/>
              </a:xfrm>
              <a:prstGeom prst="rect">
                <a:avLst/>
              </a:prstGeom>
              <a:noFill/>
            </p:spPr>
            <p:txBody>
              <a:bodyPr wrap="square">
                <a:spAutoFit/>
              </a:bodyPr>
              <a:lstStyle/>
              <a:p>
                <a14:m>
                  <m:oMath xmlns:m="http://schemas.openxmlformats.org/officeDocument/2006/math">
                    <m:sSubSup>
                      <m:sSubSupPr>
                        <m:ctrlPr>
                          <a:rPr lang="el-GR" sz="1400" i="1" smtClean="0">
                            <a:solidFill>
                              <a:srgbClr val="836967"/>
                            </a:solidFill>
                            <a:latin typeface="Cambria Math" panose="02040503050406030204" pitchFamily="18" charset="0"/>
                          </a:rPr>
                        </m:ctrlPr>
                      </m:sSubSup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C</m:t>
                        </m:r>
                      </m:sub>
                      <m:sup>
                        <m:r>
                          <a:rPr lang="el-GR" sz="1400" i="1">
                            <a:latin typeface="Cambria Math" panose="02040503050406030204" pitchFamily="18" charset="0"/>
                          </a:rPr>
                          <m:t>𝑇</m:t>
                        </m:r>
                      </m:sup>
                    </m:sSubSup>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3</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3"/>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0.5</m:t>
                              </m:r>
                            </m:e>
                            <m:e>
                              <m:r>
                                <a:rPr lang="el-GR" sz="1400" i="0">
                                  <a:latin typeface="Cambria Math" panose="02040503050406030204" pitchFamily="18" charset="0"/>
                                </a:rPr>
                                <m:t>−1.5</m:t>
                              </m:r>
                            </m:e>
                            <m:e>
                              <m:r>
                                <a:rPr lang="el-GR" sz="1400" i="0">
                                  <a:latin typeface="Cambria Math" panose="02040503050406030204" pitchFamily="18" charset="0"/>
                                </a:rPr>
                                <m:t>0</m:t>
                              </m:r>
                            </m:e>
                          </m:mr>
                        </m:m>
                      </m:e>
                    </m:d>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1.5</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n-US" sz="1400" b="0" i="1" smtClean="0">
                        <a:latin typeface="Cambria Math" panose="02040503050406030204" pitchFamily="18" charset="0"/>
                      </a:rPr>
                      <m:t>=</m:t>
                    </m:r>
                    <m:d>
                      <m:dPr>
                        <m:ctrlPr>
                          <a:rPr lang="el-GR" sz="1400" b="0" i="1" smtClean="0">
                            <a:latin typeface="Cambria Math" panose="02040503050406030204" pitchFamily="18" charset="0"/>
                          </a:rPr>
                        </m:ctrlPr>
                      </m:dPr>
                      <m:e>
                        <m:r>
                          <a:rPr lang="el-GR" sz="1400" b="0" i="1" smtClean="0">
                            <a:latin typeface="Cambria Math" panose="02040503050406030204" pitchFamily="18" charset="0"/>
                          </a:rPr>
                          <m:t>0.5∗1.5</m:t>
                        </m:r>
                      </m:e>
                    </m:d>
                    <m:r>
                      <a:rPr lang="el-GR" sz="1400" b="0" i="1" smtClean="0">
                        <a:latin typeface="Cambria Math" panose="02040503050406030204" pitchFamily="18" charset="0"/>
                      </a:rPr>
                      <m:t>+</m:t>
                    </m:r>
                    <m:d>
                      <m:dPr>
                        <m:ctrlPr>
                          <a:rPr lang="el-GR" sz="1400" b="0" i="1" smtClean="0">
                            <a:latin typeface="Cambria Math" panose="02040503050406030204" pitchFamily="18" charset="0"/>
                          </a:rPr>
                        </m:ctrlPr>
                      </m:dPr>
                      <m:e>
                        <m:r>
                          <a:rPr lang="el-GR" sz="1400" b="0" i="1" smtClean="0">
                            <a:latin typeface="Cambria Math" panose="02040503050406030204" pitchFamily="18" charset="0"/>
                          </a:rPr>
                          <m:t>−1.5∗2</m:t>
                        </m:r>
                      </m:e>
                    </m:d>
                    <m:r>
                      <a:rPr lang="el-GR" sz="1400" b="0" i="1" smtClean="0">
                        <a:latin typeface="Cambria Math" panose="02040503050406030204" pitchFamily="18" charset="0"/>
                      </a:rPr>
                      <m:t>+</m:t>
                    </m:r>
                    <m:d>
                      <m:dPr>
                        <m:ctrlPr>
                          <a:rPr lang="el-GR" sz="1400" b="0" i="1" smtClean="0">
                            <a:latin typeface="Cambria Math" panose="02040503050406030204" pitchFamily="18" charset="0"/>
                          </a:rPr>
                        </m:ctrlPr>
                      </m:dPr>
                      <m:e>
                        <m:r>
                          <a:rPr lang="el-GR" sz="1400" b="0" i="1" smtClean="0">
                            <a:latin typeface="Cambria Math" panose="02040503050406030204" pitchFamily="18" charset="0"/>
                          </a:rPr>
                          <m:t>0∗1</m:t>
                        </m:r>
                      </m:e>
                    </m:d>
                    <m:r>
                      <a:rPr lang="el-GR" sz="1400" b="0" i="1" smtClean="0">
                        <a:latin typeface="Cambria Math" panose="02040503050406030204" pitchFamily="18" charset="0"/>
                      </a:rPr>
                      <m:t>=−2.25⇒</m:t>
                    </m:r>
                    <m:r>
                      <m:rPr>
                        <m:sty m:val="p"/>
                      </m:rPr>
                      <a:rPr lang="el-GR" sz="1400" b="0" i="0" smtClean="0">
                        <a:latin typeface="Cambria Math" panose="02040503050406030204" pitchFamily="18" charset="0"/>
                      </a:rPr>
                      <m:t>Φ</m:t>
                    </m:r>
                    <m:d>
                      <m:dPr>
                        <m:ctrlPr>
                          <a:rPr lang="el-GR" sz="1400" b="0" i="1" smtClean="0">
                            <a:latin typeface="Cambria Math" panose="02040503050406030204" pitchFamily="18" charset="0"/>
                          </a:rPr>
                        </m:ctrlPr>
                      </m:dPr>
                      <m:e>
                        <m:r>
                          <a:rPr lang="en-US" sz="1400" b="0" i="0" smtClean="0">
                            <a:latin typeface="Cambria Math" panose="02040503050406030204" pitchFamily="18" charset="0"/>
                          </a:rPr>
                          <m:t>−2.25</m:t>
                        </m:r>
                      </m:e>
                    </m:d>
                    <m:r>
                      <a:rPr lang="en-US" sz="1400" b="0" i="0" smtClean="0">
                        <a:latin typeface="Cambria Math" panose="02040503050406030204" pitchFamily="18" charset="0"/>
                      </a:rPr>
                      <m:t>=</m:t>
                    </m:r>
                    <m:r>
                      <a:rPr lang="en-US" sz="1400" b="0" i="0" smtClean="0">
                        <a:solidFill>
                          <a:srgbClr val="00B050"/>
                        </a:solidFill>
                        <a:latin typeface="Cambria Math" panose="02040503050406030204" pitchFamily="18" charset="0"/>
                      </a:rPr>
                      <m:t>−1</m:t>
                    </m:r>
                    <m:r>
                      <a:rPr lang="en-US" sz="1400" b="0" i="0" smtClean="0">
                        <a:solidFill>
                          <a:schemeClr val="tx2"/>
                        </a:solidFill>
                        <a:latin typeface="Cambria Math" panose="02040503050406030204" pitchFamily="18" charset="0"/>
                      </a:rPr>
                      <m:t>⇒</m:t>
                    </m:r>
                  </m:oMath>
                </a14:m>
                <a:r>
                  <a:rPr lang="el-GR" sz="1400" dirty="0"/>
                  <a:t> </a:t>
                </a:r>
                <a14:m>
                  <m:oMath xmlns:m="http://schemas.openxmlformats.org/officeDocument/2006/math">
                    <m:sSub>
                      <m:sSubPr>
                        <m:ctrlPr>
                          <a:rPr lang="el-GR" sz="1400" i="1">
                            <a:latin typeface="Cambria Math" panose="02040503050406030204" pitchFamily="18" charset="0"/>
                          </a:rPr>
                        </m:ctrlPr>
                      </m:sSubPr>
                      <m:e>
                        <m:r>
                          <a:rPr lang="en-US" sz="1400" i="1">
                            <a:latin typeface="Cambria Math" panose="02040503050406030204" pitchFamily="18" charset="0"/>
                          </a:rPr>
                          <m:t>𝑤</m:t>
                        </m:r>
                      </m:e>
                      <m:sub>
                        <m:r>
                          <m:rPr>
                            <m:sty m:val="p"/>
                          </m:rPr>
                          <a:rPr lang="en-US" sz="1400" b="0" i="0" smtClean="0">
                            <a:latin typeface="Cambria Math" panose="02040503050406030204" pitchFamily="18" charset="0"/>
                          </a:rPr>
                          <m:t>D</m:t>
                        </m:r>
                      </m:sub>
                    </m:sSub>
                    <m:r>
                      <a:rPr lang="en-US" sz="1400" b="0" i="1" smtClean="0">
                        <a:latin typeface="Cambria Math" panose="02040503050406030204" pitchFamily="18" charset="0"/>
                      </a:rPr>
                      <m:t>=</m:t>
                    </m:r>
                    <m:sSub>
                      <m:sSubPr>
                        <m:ctrlPr>
                          <a:rPr lang="el-GR" sz="1400" i="1">
                            <a:latin typeface="Cambria Math" panose="02040503050406030204" pitchFamily="18" charset="0"/>
                          </a:rPr>
                        </m:ctrlPr>
                      </m:sSubPr>
                      <m:e>
                        <m:r>
                          <a:rPr lang="en-US" sz="1400" i="1">
                            <a:latin typeface="Cambria Math" panose="02040503050406030204" pitchFamily="18" charset="0"/>
                          </a:rPr>
                          <m:t>𝑤</m:t>
                        </m:r>
                      </m:e>
                      <m:sub>
                        <m:r>
                          <m:rPr>
                            <m:sty m:val="p"/>
                          </m:rPr>
                          <a:rPr lang="en-US" sz="1400">
                            <a:latin typeface="Cambria Math" panose="02040503050406030204" pitchFamily="18" charset="0"/>
                          </a:rPr>
                          <m:t>C</m:t>
                        </m:r>
                      </m:sub>
                    </m:sSub>
                  </m:oMath>
                </a14:m>
                <a:endParaRPr lang="el-GR" sz="1400" dirty="0"/>
              </a:p>
            </p:txBody>
          </p:sp>
        </mc:Choice>
        <mc:Fallback xmlns="">
          <p:sp>
            <p:nvSpPr>
              <p:cNvPr id="62" name="TextBox 61">
                <a:extLst>
                  <a:ext uri="{FF2B5EF4-FFF2-40B4-BE49-F238E27FC236}">
                    <a16:creationId xmlns:a16="http://schemas.microsoft.com/office/drawing/2014/main" id="{1F7A8343-3D58-4266-8503-0656F253B455}"/>
                  </a:ext>
                </a:extLst>
              </p:cNvPr>
              <p:cNvSpPr txBox="1">
                <a:spLocks noRot="1" noChangeAspect="1" noMove="1" noResize="1" noEditPoints="1" noAdjustHandles="1" noChangeArrowheads="1" noChangeShapeType="1" noTextEdit="1"/>
              </p:cNvSpPr>
              <p:nvPr/>
            </p:nvSpPr>
            <p:spPr>
              <a:xfrm>
                <a:off x="2690036" y="4899074"/>
                <a:ext cx="8496944" cy="665054"/>
              </a:xfrm>
              <a:prstGeom prst="rect">
                <a:avLst/>
              </a:prstGeom>
              <a:blipFill>
                <a:blip r:embed="rId10"/>
                <a:stretch>
                  <a:fillRect/>
                </a:stretch>
              </a:blipFill>
            </p:spPr>
            <p:txBody>
              <a:bodyPr/>
              <a:lstStyle/>
              <a:p>
                <a:r>
                  <a:rPr lang="el-GR">
                    <a:noFill/>
                  </a:rPr>
                  <a:t> </a:t>
                </a:r>
              </a:p>
            </p:txBody>
          </p:sp>
        </mc:Fallback>
      </mc:AlternateContent>
      <p:cxnSp>
        <p:nvCxnSpPr>
          <p:cNvPr id="63" name="Straight Connector 62">
            <a:extLst>
              <a:ext uri="{FF2B5EF4-FFF2-40B4-BE49-F238E27FC236}">
                <a16:creationId xmlns:a16="http://schemas.microsoft.com/office/drawing/2014/main" id="{2B2E1B55-4A9D-4C53-8999-7A915733E3FF}"/>
              </a:ext>
            </a:extLst>
          </p:cNvPr>
          <p:cNvCxnSpPr/>
          <p:nvPr/>
        </p:nvCxnSpPr>
        <p:spPr>
          <a:xfrm>
            <a:off x="2875400" y="5661248"/>
            <a:ext cx="5780025" cy="0"/>
          </a:xfrm>
          <a:prstGeom prst="line">
            <a:avLst/>
          </a:prstGeom>
        </p:spPr>
        <p:style>
          <a:lnRef idx="3">
            <a:schemeClr val="accent1"/>
          </a:lnRef>
          <a:fillRef idx="0">
            <a:schemeClr val="accent1"/>
          </a:fillRef>
          <a:effectRef idx="2">
            <a:schemeClr val="accent1"/>
          </a:effectRef>
          <a:fontRef idx="minor">
            <a:schemeClr val="tx1"/>
          </a:fontRef>
        </p:style>
      </p:cxnSp>
      <mc:AlternateContent xmlns:mc="http://schemas.openxmlformats.org/markup-compatibility/2006" xmlns:a14="http://schemas.microsoft.com/office/drawing/2010/main">
        <mc:Choice Requires="a14">
          <p:sp>
            <p:nvSpPr>
              <p:cNvPr id="65" name="TextBox 64">
                <a:extLst>
                  <a:ext uri="{FF2B5EF4-FFF2-40B4-BE49-F238E27FC236}">
                    <a16:creationId xmlns:a16="http://schemas.microsoft.com/office/drawing/2014/main" id="{DC14E1F2-5955-4E66-ADC2-34FE28ACDC36}"/>
                  </a:ext>
                </a:extLst>
              </p:cNvPr>
              <p:cNvSpPr txBox="1"/>
              <p:nvPr/>
            </p:nvSpPr>
            <p:spPr>
              <a:xfrm>
                <a:off x="2205980" y="5674925"/>
                <a:ext cx="6100354" cy="66069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l-GR" sz="1400" i="1" smtClean="0">
                              <a:solidFill>
                                <a:srgbClr val="836967"/>
                              </a:solidFill>
                              <a:latin typeface="Cambria Math" panose="02040503050406030204" pitchFamily="18" charset="0"/>
                            </a:rPr>
                          </m:ctrlPr>
                        </m:sSubSup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D</m:t>
                          </m:r>
                        </m:sub>
                        <m:sup>
                          <m:r>
                            <a:rPr lang="el-GR" sz="1400" i="1">
                              <a:latin typeface="Cambria Math" panose="02040503050406030204" pitchFamily="18" charset="0"/>
                            </a:rPr>
                            <m:t>𝑇</m:t>
                          </m:r>
                        </m:sup>
                      </m:sSubSup>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4</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3"/>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0.5</m:t>
                                </m:r>
                              </m:e>
                              <m:e>
                                <m:r>
                                  <a:rPr lang="el-GR" sz="1400" i="0">
                                    <a:latin typeface="Cambria Math" panose="02040503050406030204" pitchFamily="18" charset="0"/>
                                  </a:rPr>
                                  <m:t>−1.5</m:t>
                                </m:r>
                              </m:e>
                              <m:e>
                                <m:r>
                                  <a:rPr lang="el-GR" sz="1400" i="0">
                                    <a:latin typeface="Cambria Math" panose="02040503050406030204" pitchFamily="18" charset="0"/>
                                  </a:rPr>
                                  <m:t>0</m:t>
                                </m:r>
                              </m:e>
                            </m:mr>
                          </m:m>
                        </m:e>
                      </m:d>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−3</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n-US" sz="1400" b="0" i="1" smtClean="0">
                          <a:latin typeface="Cambria Math" panose="02040503050406030204" pitchFamily="18" charset="0"/>
                        </a:rPr>
                        <m:t>=1.5⇒</m:t>
                      </m:r>
                      <m:r>
                        <m:rPr>
                          <m:sty m:val="p"/>
                        </m:rPr>
                        <a:rPr lang="el-GR" sz="1400" b="0" i="0" smtClean="0">
                          <a:latin typeface="Cambria Math" panose="02040503050406030204" pitchFamily="18" charset="0"/>
                        </a:rPr>
                        <m:t>Φ</m:t>
                      </m:r>
                      <m:d>
                        <m:dPr>
                          <m:ctrlPr>
                            <a:rPr lang="el-GR" sz="1400" b="0" i="1" smtClean="0">
                              <a:latin typeface="Cambria Math" panose="02040503050406030204" pitchFamily="18" charset="0"/>
                            </a:rPr>
                          </m:ctrlPr>
                        </m:dPr>
                        <m:e>
                          <m:r>
                            <a:rPr lang="el-GR" sz="1400" b="0" i="0" smtClean="0">
                              <a:latin typeface="Cambria Math" panose="02040503050406030204" pitchFamily="18" charset="0"/>
                            </a:rPr>
                            <m:t>1.5</m:t>
                          </m:r>
                        </m:e>
                      </m:d>
                      <m:r>
                        <a:rPr lang="el-GR" sz="1400" b="0" i="0" smtClean="0">
                          <a:latin typeface="Cambria Math" panose="02040503050406030204" pitchFamily="18" charset="0"/>
                        </a:rPr>
                        <m:t>=</m:t>
                      </m:r>
                      <m:r>
                        <a:rPr lang="el-GR" sz="1400" b="0" i="0" smtClean="0">
                          <a:solidFill>
                            <a:srgbClr val="00B050"/>
                          </a:solidFill>
                          <a:latin typeface="Cambria Math" panose="02040503050406030204" pitchFamily="18" charset="0"/>
                        </a:rPr>
                        <m:t>+1⇒</m:t>
                      </m:r>
                      <m:sSub>
                        <m:sSubPr>
                          <m:ctrlPr>
                            <a:rPr lang="el-GR" sz="1400" i="1">
                              <a:latin typeface="Cambria Math" panose="02040503050406030204" pitchFamily="18" charset="0"/>
                            </a:rPr>
                          </m:ctrlPr>
                        </m:sSubPr>
                        <m:e>
                          <m:r>
                            <a:rPr lang="en-US" sz="1400" i="1">
                              <a:latin typeface="Cambria Math" panose="02040503050406030204" pitchFamily="18" charset="0"/>
                              <a:ea typeface="Calibri" panose="020F0502020204030204" pitchFamily="34" charset="0"/>
                              <a:cs typeface="Times New Roman" panose="02020603050405020304" pitchFamily="18" charset="0"/>
                            </a:rPr>
                            <m:t>𝑤</m:t>
                          </m:r>
                        </m:e>
                        <m:sub>
                          <m:r>
                            <m:rPr>
                              <m:sty m:val="p"/>
                            </m:rPr>
                            <a:rPr lang="el-GR" sz="1400" b="0" i="0" smtClean="0">
                              <a:latin typeface="Cambria Math" panose="02040503050406030204" pitchFamily="18" charset="0"/>
                              <a:ea typeface="Calibri" panose="020F0502020204030204" pitchFamily="34" charset="0"/>
                              <a:cs typeface="Times New Roman" panose="02020603050405020304" pitchFamily="18" charset="0"/>
                            </a:rPr>
                            <m:t>Ε</m:t>
                          </m:r>
                        </m:sub>
                      </m:sSub>
                      <m:r>
                        <a:rPr lang="el-GR" sz="1400" b="0" i="1" smtClean="0">
                          <a:latin typeface="Cambria Math" panose="02040503050406030204" pitchFamily="18" charset="0"/>
                          <a:ea typeface="Calibri" panose="020F0502020204030204" pitchFamily="34" charset="0"/>
                          <a:cs typeface="Times New Roman" panose="02020603050405020304" pitchFamily="18" charset="0"/>
                        </a:rPr>
                        <m:t>=</m:t>
                      </m:r>
                      <m:sSub>
                        <m:sSubPr>
                          <m:ctrlPr>
                            <a:rPr lang="el-GR" sz="1400" i="1">
                              <a:latin typeface="Cambria Math" panose="02040503050406030204" pitchFamily="18" charset="0"/>
                            </a:rPr>
                          </m:ctrlPr>
                        </m:sSubPr>
                        <m:e>
                          <m:r>
                            <a:rPr lang="en-US" sz="1400" i="1">
                              <a:latin typeface="Cambria Math" panose="02040503050406030204" pitchFamily="18" charset="0"/>
                              <a:ea typeface="Calibri" panose="020F0502020204030204" pitchFamily="34" charset="0"/>
                              <a:cs typeface="Times New Roman" panose="02020603050405020304" pitchFamily="18" charset="0"/>
                            </a:rPr>
                            <m:t>𝑤</m:t>
                          </m:r>
                        </m:e>
                        <m:sub>
                          <m:r>
                            <a:rPr lang="en-US" sz="1400" b="0" i="1" smtClean="0">
                              <a:latin typeface="Cambria Math" panose="02040503050406030204" pitchFamily="18" charset="0"/>
                              <a:ea typeface="Calibri" panose="020F0502020204030204" pitchFamily="34" charset="0"/>
                              <a:cs typeface="Times New Roman" panose="02020603050405020304" pitchFamily="18" charset="0"/>
                            </a:rPr>
                            <m:t>𝐷</m:t>
                          </m:r>
                        </m:sub>
                      </m:sSub>
                    </m:oMath>
                  </m:oMathPara>
                </a14:m>
                <a:endParaRPr lang="el-GR" sz="1400" dirty="0"/>
              </a:p>
            </p:txBody>
          </p:sp>
        </mc:Choice>
        <mc:Fallback xmlns="">
          <p:sp>
            <p:nvSpPr>
              <p:cNvPr id="65" name="TextBox 64">
                <a:extLst>
                  <a:ext uri="{FF2B5EF4-FFF2-40B4-BE49-F238E27FC236}">
                    <a16:creationId xmlns:a16="http://schemas.microsoft.com/office/drawing/2014/main" id="{DC14E1F2-5955-4E66-ADC2-34FE28ACDC36}"/>
                  </a:ext>
                </a:extLst>
              </p:cNvPr>
              <p:cNvSpPr txBox="1">
                <a:spLocks noRot="1" noChangeAspect="1" noMove="1" noResize="1" noEditPoints="1" noAdjustHandles="1" noChangeArrowheads="1" noChangeShapeType="1" noTextEdit="1"/>
              </p:cNvSpPr>
              <p:nvPr/>
            </p:nvSpPr>
            <p:spPr>
              <a:xfrm>
                <a:off x="2205980" y="5674925"/>
                <a:ext cx="6100354" cy="660694"/>
              </a:xfrm>
              <a:prstGeom prst="rect">
                <a:avLst/>
              </a:prstGeom>
              <a:blipFill>
                <a:blip r:embed="rId11"/>
                <a:stretch>
                  <a:fillRect/>
                </a:stretch>
              </a:blipFill>
            </p:spPr>
            <p:txBody>
              <a:bodyPr/>
              <a:lstStyle/>
              <a:p>
                <a:r>
                  <a:rPr lang="el-GR">
                    <a:noFill/>
                  </a:rPr>
                  <a:t> </a:t>
                </a:r>
              </a:p>
            </p:txBody>
          </p:sp>
        </mc:Fallback>
      </mc:AlternateContent>
      <p:sp>
        <p:nvSpPr>
          <p:cNvPr id="66" name="TextBox 65">
            <a:extLst>
              <a:ext uri="{FF2B5EF4-FFF2-40B4-BE49-F238E27FC236}">
                <a16:creationId xmlns:a16="http://schemas.microsoft.com/office/drawing/2014/main" id="{1C517E26-9239-4D47-853A-A582159D8D12}"/>
              </a:ext>
            </a:extLst>
          </p:cNvPr>
          <p:cNvSpPr txBox="1"/>
          <p:nvPr/>
        </p:nvSpPr>
        <p:spPr>
          <a:xfrm>
            <a:off x="3790156" y="6420817"/>
            <a:ext cx="3491661" cy="369332"/>
          </a:xfrm>
          <a:prstGeom prst="rect">
            <a:avLst/>
          </a:prstGeom>
          <a:noFill/>
        </p:spPr>
        <p:txBody>
          <a:bodyPr wrap="none" rtlCol="0">
            <a:spAutoFit/>
          </a:bodyPr>
          <a:lstStyle/>
          <a:p>
            <a:r>
              <a:rPr lang="el-GR" dirty="0"/>
              <a:t>Έχουμε ενημέρωση βαρών = ΝΑΙ</a:t>
            </a:r>
          </a:p>
        </p:txBody>
      </p:sp>
      <p:sp>
        <p:nvSpPr>
          <p:cNvPr id="31" name="TextBox 30">
            <a:extLst>
              <a:ext uri="{FF2B5EF4-FFF2-40B4-BE49-F238E27FC236}">
                <a16:creationId xmlns:a16="http://schemas.microsoft.com/office/drawing/2014/main" id="{D7423F03-574F-4064-956C-C4FB97D2E57B}"/>
              </a:ext>
            </a:extLst>
          </p:cNvPr>
          <p:cNvSpPr txBox="1"/>
          <p:nvPr/>
        </p:nvSpPr>
        <p:spPr>
          <a:xfrm>
            <a:off x="992710" y="4075744"/>
            <a:ext cx="1483098" cy="307777"/>
          </a:xfrm>
          <a:prstGeom prst="rect">
            <a:avLst/>
          </a:prstGeom>
          <a:noFill/>
        </p:spPr>
        <p:txBody>
          <a:bodyPr wrap="none" rtlCol="0">
            <a:spAutoFit/>
          </a:bodyPr>
          <a:lstStyle/>
          <a:p>
            <a:r>
              <a:rPr lang="el-GR" sz="1400" dirty="0">
                <a:latin typeface="Garamond" panose="02020404030301010803" pitchFamily="18" charset="0"/>
              </a:rPr>
              <a:t>Τάση πόλωσης = 1</a:t>
            </a:r>
          </a:p>
        </p:txBody>
      </p:sp>
    </p:spTree>
    <p:extLst>
      <p:ext uri="{BB962C8B-B14F-4D97-AF65-F5344CB8AC3E}">
        <p14:creationId xmlns:p14="http://schemas.microsoft.com/office/powerpoint/2010/main" val="1393305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37183"/>
            <a:ext cx="9577064" cy="523220"/>
          </a:xfrm>
          <a:prstGeom prst="rect">
            <a:avLst/>
          </a:prstGeom>
          <a:noFill/>
        </p:spPr>
        <p:txBody>
          <a:bodyPr wrap="square" rtlCol="0" anchor="ctr">
            <a:spAutoFit/>
          </a:bodyPr>
          <a:lstStyle/>
          <a:p>
            <a:r>
              <a:rPr lang="el-GR" sz="2800" dirty="0">
                <a:effectLst>
                  <a:outerShdw blurRad="38100" dist="38100" dir="2700000" algn="tl">
                    <a:srgbClr val="000000">
                      <a:alpha val="43137"/>
                    </a:srgbClr>
                  </a:outerShdw>
                </a:effectLst>
                <a:latin typeface="Garamond" panose="02020404030301010803" pitchFamily="18" charset="0"/>
              </a:rPr>
              <a:t>ΑΣΚΗΣΗ</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A5B39E8C-C9AD-4912-907A-11E01B849313}"/>
                  </a:ext>
                </a:extLst>
              </p:cNvPr>
              <p:cNvSpPr txBox="1"/>
              <p:nvPr/>
            </p:nvSpPr>
            <p:spPr>
              <a:xfrm>
                <a:off x="655347" y="3103202"/>
                <a:ext cx="2376264"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[0 0 0]</m:t>
                          </m:r>
                        </m:e>
                        <m:sup>
                          <m:r>
                            <a:rPr lang="en-US" b="0" i="1" smtClean="0">
                              <a:latin typeface="Cambria Math" panose="02040503050406030204" pitchFamily="18" charset="0"/>
                            </a:rPr>
                            <m:t>𝑇</m:t>
                          </m:r>
                        </m:sup>
                      </m:sSup>
                    </m:oMath>
                  </m:oMathPara>
                </a14:m>
                <a:endParaRPr lang="el-GR" dirty="0"/>
              </a:p>
            </p:txBody>
          </p:sp>
        </mc:Choice>
        <mc:Fallback xmlns="">
          <p:sp>
            <p:nvSpPr>
              <p:cNvPr id="21" name="TextBox 20">
                <a:extLst>
                  <a:ext uri="{FF2B5EF4-FFF2-40B4-BE49-F238E27FC236}">
                    <a16:creationId xmlns:a16="http://schemas.microsoft.com/office/drawing/2014/main" id="{A5B39E8C-C9AD-4912-907A-11E01B849313}"/>
                  </a:ext>
                </a:extLst>
              </p:cNvPr>
              <p:cNvSpPr txBox="1">
                <a:spLocks noRot="1" noChangeAspect="1" noMove="1" noResize="1" noEditPoints="1" noAdjustHandles="1" noChangeArrowheads="1" noChangeShapeType="1" noTextEdit="1"/>
              </p:cNvSpPr>
              <p:nvPr/>
            </p:nvSpPr>
            <p:spPr>
              <a:xfrm>
                <a:off x="655347" y="3103202"/>
                <a:ext cx="2376264" cy="369332"/>
              </a:xfrm>
              <a:prstGeom prst="rect">
                <a:avLst/>
              </a:prstGeom>
              <a:blipFill>
                <a:blip r:embed="rId2"/>
                <a:stretch>
                  <a:fillRect b="-18033"/>
                </a:stretch>
              </a:blipFill>
            </p:spPr>
            <p:txBody>
              <a:bodyPr/>
              <a:lstStyle/>
              <a:p>
                <a:r>
                  <a:rPr lang="el-GR">
                    <a:noFill/>
                  </a:rPr>
                  <a:t> </a:t>
                </a:r>
              </a:p>
            </p:txBody>
          </p:sp>
        </mc:Fallback>
      </mc:AlternateContent>
      <p:sp>
        <p:nvSpPr>
          <p:cNvPr id="23" name="TextBox 22">
            <a:extLst>
              <a:ext uri="{FF2B5EF4-FFF2-40B4-BE49-F238E27FC236}">
                <a16:creationId xmlns:a16="http://schemas.microsoft.com/office/drawing/2014/main" id="{DD978961-BB89-4F36-A61F-83438FC45F3B}"/>
              </a:ext>
            </a:extLst>
          </p:cNvPr>
          <p:cNvSpPr txBox="1"/>
          <p:nvPr/>
        </p:nvSpPr>
        <p:spPr>
          <a:xfrm>
            <a:off x="1287048" y="3570732"/>
            <a:ext cx="1028011" cy="369332"/>
          </a:xfrm>
          <a:prstGeom prst="rect">
            <a:avLst/>
          </a:prstGeom>
          <a:noFill/>
        </p:spPr>
        <p:txBody>
          <a:bodyPr wrap="square">
            <a:spAutoFit/>
          </a:bodyPr>
          <a:lstStyle/>
          <a:p>
            <a:pPr algn="just"/>
            <a:r>
              <a:rPr lang="el-GR" dirty="0">
                <a:latin typeface="Garamond" panose="02020404030301010803" pitchFamily="18" charset="0"/>
              </a:rPr>
              <a:t>ρ=0.5</a:t>
            </a:r>
            <a:endParaRPr lang="el-GR" dirty="0">
              <a:solidFill>
                <a:schemeClr val="tx2"/>
              </a:solidFill>
              <a:latin typeface="Garamond" panose="02020404030301010803" pitchFamily="18" charset="0"/>
            </a:endParaRPr>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4AC5C7D7-BB3C-4DDB-9689-C6D7775D4D46}"/>
                  </a:ext>
                </a:extLst>
              </p:cNvPr>
              <p:cNvSpPr txBox="1"/>
              <p:nvPr/>
            </p:nvSpPr>
            <p:spPr>
              <a:xfrm>
                <a:off x="1090924" y="1093164"/>
                <a:ext cx="1876110" cy="1938416"/>
              </a:xfrm>
              <a:prstGeom prst="rect">
                <a:avLst/>
              </a:prstGeom>
              <a:noFill/>
            </p:spPr>
            <p:txBody>
              <a:bodyPr wrap="square">
                <a:spAutoFit/>
              </a:bodyPr>
              <a:lstStyle/>
              <a:p>
                <a14:m>
                  <m:oMath xmlns:m="http://schemas.openxmlformats.org/officeDocument/2006/math">
                    <m:sSub>
                      <m:sSubPr>
                        <m:ctrlPr>
                          <a:rPr lang="el-GR"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l-GR" b="0" i="1" smtClean="0">
                        <a:latin typeface="Cambria Math" panose="02040503050406030204" pitchFamily="18" charset="0"/>
                      </a:rPr>
                      <m:t>=</m:t>
                    </m:r>
                    <m:d>
                      <m:dPr>
                        <m:begChr m:val="["/>
                        <m:endChr m:val="]"/>
                        <m:ctrlPr>
                          <a:rPr lang="el-GR" b="0" i="1" smtClean="0">
                            <a:latin typeface="Cambria Math" panose="02040503050406030204" pitchFamily="18" charset="0"/>
                          </a:rPr>
                        </m:ctrlPr>
                      </m:dPr>
                      <m:e>
                        <m:m>
                          <m:mPr>
                            <m:mcs>
                              <m:mc>
                                <m:mcPr>
                                  <m:count m:val="1"/>
                                  <m:mcJc m:val="center"/>
                                </m:mcPr>
                              </m:mc>
                            </m:mcs>
                            <m:ctrlPr>
                              <a:rPr lang="el-GR" b="0" i="1" smtClean="0">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1</m:t>
                              </m:r>
                            </m:e>
                          </m:mr>
                          <m:mr>
                            <m:e>
                              <m:r>
                                <a:rPr lang="en-US" b="0" i="1" smtClean="0">
                                  <a:latin typeface="Cambria Math" panose="02040503050406030204" pitchFamily="18" charset="0"/>
                                </a:rPr>
                                <m:t>−1</m:t>
                              </m:r>
                            </m:e>
                          </m:mr>
                        </m:m>
                      </m:e>
                    </m:d>
                  </m:oMath>
                </a14:m>
                <a:r>
                  <a:rPr lang="en-US" dirty="0">
                    <a:latin typeface="Garamond" panose="02020404030301010803" pitchFamily="18" charset="0"/>
                  </a:rPr>
                  <a:t>, </a:t>
                </a:r>
              </a:p>
              <a:p>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2</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2</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p>
              <a:p>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3</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1</m:t>
                              </m:r>
                              <m:r>
                                <a:rPr lang="en-US" b="0" i="1" smtClean="0">
                                  <a:latin typeface="Cambria Math" panose="02040503050406030204" pitchFamily="18" charset="0"/>
                                </a:rPr>
                                <m:t>.5</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endParaRPr lang="en-US" i="1" dirty="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4</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3</m:t>
                                </m:r>
                              </m:e>
                            </m:mr>
                            <m:mr>
                              <m:e>
                                <m:r>
                                  <a:rPr lang="en-US" b="0" i="1" smtClean="0">
                                    <a:latin typeface="Cambria Math" panose="02040503050406030204" pitchFamily="18" charset="0"/>
                                  </a:rPr>
                                  <m:t>−2</m:t>
                                </m:r>
                              </m:e>
                            </m:mr>
                          </m:m>
                        </m:e>
                      </m:d>
                    </m:oMath>
                  </m:oMathPara>
                </a14:m>
                <a:endParaRPr lang="el-GR" dirty="0"/>
              </a:p>
            </p:txBody>
          </p:sp>
        </mc:Choice>
        <mc:Fallback xmlns="">
          <p:sp>
            <p:nvSpPr>
              <p:cNvPr id="25" name="TextBox 24">
                <a:extLst>
                  <a:ext uri="{FF2B5EF4-FFF2-40B4-BE49-F238E27FC236}">
                    <a16:creationId xmlns:a16="http://schemas.microsoft.com/office/drawing/2014/main" id="{4AC5C7D7-BB3C-4DDB-9689-C6D7775D4D46}"/>
                  </a:ext>
                </a:extLst>
              </p:cNvPr>
              <p:cNvSpPr txBox="1">
                <a:spLocks noRot="1" noChangeAspect="1" noMove="1" noResize="1" noEditPoints="1" noAdjustHandles="1" noChangeArrowheads="1" noChangeShapeType="1" noTextEdit="1"/>
              </p:cNvSpPr>
              <p:nvPr/>
            </p:nvSpPr>
            <p:spPr>
              <a:xfrm>
                <a:off x="1090924" y="1093164"/>
                <a:ext cx="1876110" cy="1938416"/>
              </a:xfrm>
              <a:prstGeom prst="rect">
                <a:avLst/>
              </a:prstGeom>
              <a:blipFill>
                <a:blip r:embed="rId3"/>
                <a:stretch>
                  <a:fillRect/>
                </a:stretch>
              </a:blipFill>
            </p:spPr>
            <p:txBody>
              <a:bodyPr/>
              <a:lstStyle/>
              <a:p>
                <a:r>
                  <a:rPr lang="el-GR">
                    <a:noFill/>
                  </a:rPr>
                  <a:t> </a:t>
                </a:r>
              </a:p>
            </p:txBody>
          </p:sp>
        </mc:Fallback>
      </mc:AlternateContent>
      <p:sp>
        <p:nvSpPr>
          <p:cNvPr id="27" name="TextBox 26">
            <a:extLst>
              <a:ext uri="{FF2B5EF4-FFF2-40B4-BE49-F238E27FC236}">
                <a16:creationId xmlns:a16="http://schemas.microsoft.com/office/drawing/2014/main" id="{B8BC0A09-1549-49D1-8C29-D212D17AB9CE}"/>
              </a:ext>
            </a:extLst>
          </p:cNvPr>
          <p:cNvSpPr txBox="1"/>
          <p:nvPr/>
        </p:nvSpPr>
        <p:spPr>
          <a:xfrm>
            <a:off x="2371071" y="1190902"/>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28" name="TextBox 27">
            <a:extLst>
              <a:ext uri="{FF2B5EF4-FFF2-40B4-BE49-F238E27FC236}">
                <a16:creationId xmlns:a16="http://schemas.microsoft.com/office/drawing/2014/main" id="{229A8C8D-D921-421C-833A-29C4A951FF75}"/>
              </a:ext>
            </a:extLst>
          </p:cNvPr>
          <p:cNvSpPr txBox="1"/>
          <p:nvPr/>
        </p:nvSpPr>
        <p:spPr>
          <a:xfrm>
            <a:off x="2315060" y="2563790"/>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29" name="TextBox 28">
            <a:extLst>
              <a:ext uri="{FF2B5EF4-FFF2-40B4-BE49-F238E27FC236}">
                <a16:creationId xmlns:a16="http://schemas.microsoft.com/office/drawing/2014/main" id="{0106141A-AB4F-4684-9920-D680FDB149C2}"/>
              </a:ext>
            </a:extLst>
          </p:cNvPr>
          <p:cNvSpPr txBox="1"/>
          <p:nvPr/>
        </p:nvSpPr>
        <p:spPr>
          <a:xfrm>
            <a:off x="2371071" y="1623308"/>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30" name="TextBox 29">
            <a:extLst>
              <a:ext uri="{FF2B5EF4-FFF2-40B4-BE49-F238E27FC236}">
                <a16:creationId xmlns:a16="http://schemas.microsoft.com/office/drawing/2014/main" id="{3975D216-D0DF-4FE3-8F25-A79595A43AF0}"/>
              </a:ext>
            </a:extLst>
          </p:cNvPr>
          <p:cNvSpPr txBox="1"/>
          <p:nvPr/>
        </p:nvSpPr>
        <p:spPr>
          <a:xfrm>
            <a:off x="2315059" y="2062372"/>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cxnSp>
        <p:nvCxnSpPr>
          <p:cNvPr id="24" name="Straight Connector 23">
            <a:extLst>
              <a:ext uri="{FF2B5EF4-FFF2-40B4-BE49-F238E27FC236}">
                <a16:creationId xmlns:a16="http://schemas.microsoft.com/office/drawing/2014/main" id="{6AFFBBFD-7804-4478-B368-7A7285F613E7}"/>
              </a:ext>
            </a:extLst>
          </p:cNvPr>
          <p:cNvCxnSpPr/>
          <p:nvPr/>
        </p:nvCxnSpPr>
        <p:spPr>
          <a:xfrm>
            <a:off x="2782044" y="1093164"/>
            <a:ext cx="0" cy="3151063"/>
          </a:xfrm>
          <a:prstGeom prst="line">
            <a:avLst/>
          </a:prstGeom>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4E7E532F-C6FE-43D0-94E9-956E740B97FB}"/>
              </a:ext>
            </a:extLst>
          </p:cNvPr>
          <p:cNvSpPr txBox="1"/>
          <p:nvPr/>
        </p:nvSpPr>
        <p:spPr>
          <a:xfrm>
            <a:off x="3072936" y="1104905"/>
            <a:ext cx="7082625" cy="259238"/>
          </a:xfrm>
          <a:prstGeom prst="rect">
            <a:avLst/>
          </a:prstGeom>
          <a:noFill/>
        </p:spPr>
        <p:txBody>
          <a:bodyPr wrap="square">
            <a:spAutoFit/>
          </a:bodyPr>
          <a:lstStyle/>
          <a:p>
            <a:pPr>
              <a:lnSpc>
                <a:spcPts val="1200"/>
              </a:lnSpc>
              <a:spcAft>
                <a:spcPts val="600"/>
              </a:spcAft>
            </a:pPr>
            <a:r>
              <a:rPr lang="el-GR" sz="1800" dirty="0">
                <a:effectLst/>
                <a:latin typeface="ArialMT"/>
                <a:ea typeface="Calibri" panose="020F0502020204030204" pitchFamily="34" charset="0"/>
                <a:cs typeface="ArialMT"/>
              </a:rPr>
              <a:t>Εργαζόμαστε στο χώρο των επαυξημένων</a:t>
            </a:r>
            <a:r>
              <a:rPr lang="en-US" sz="1800" dirty="0">
                <a:effectLst/>
                <a:latin typeface="ArialMT"/>
                <a:ea typeface="Calibri" panose="020F0502020204030204" pitchFamily="34" charset="0"/>
                <a:cs typeface="ArialMT"/>
              </a:rPr>
              <a:t> </a:t>
            </a:r>
            <a:r>
              <a:rPr lang="el-GR" sz="1800" dirty="0">
                <a:effectLst/>
                <a:latin typeface="ArialMT"/>
                <a:ea typeface="Calibri" panose="020F0502020204030204" pitchFamily="34" charset="0"/>
                <a:cs typeface="ArialMT"/>
              </a:rPr>
              <a:t>διανυσμάτων</a:t>
            </a:r>
            <a:endParaRPr lang="el-GR" dirty="0"/>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43ACCFFC-04A2-42D4-B708-EE96CC67A6E6}"/>
                  </a:ext>
                </a:extLst>
              </p:cNvPr>
              <p:cNvSpPr txBox="1"/>
              <p:nvPr/>
            </p:nvSpPr>
            <p:spPr>
              <a:xfrm>
                <a:off x="2682658" y="1328176"/>
                <a:ext cx="6100354" cy="6650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sz="1400" i="1" smtClean="0">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1</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−1</m:t>
                                </m:r>
                              </m:e>
                            </m:mr>
                            <m:mr>
                              <m:e>
                                <m:r>
                                  <a:rPr lang="el-GR" sz="1400" i="0">
                                    <a:latin typeface="Cambria Math" panose="02040503050406030204" pitchFamily="18" charset="0"/>
                                  </a:rPr>
                                  <m:t>−1</m:t>
                                </m:r>
                              </m:e>
                            </m:mr>
                            <m:mr>
                              <m:e>
                                <m:r>
                                  <a:rPr lang="el-GR" sz="1400" i="0">
                                    <a:latin typeface="Cambria Math" panose="02040503050406030204" pitchFamily="18" charset="0"/>
                                  </a:rPr>
                                  <m:t>1</m:t>
                                </m:r>
                              </m:e>
                            </m:mr>
                          </m:m>
                        </m:e>
                      </m:d>
                      <m:r>
                        <a:rPr lang="el-GR" sz="1400" i="0">
                          <a:latin typeface="Cambria Math" panose="02040503050406030204" pitchFamily="18" charset="0"/>
                        </a:rPr>
                        <m:t>,</m:t>
                      </m:r>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2</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−2</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l-GR" sz="1400" i="0">
                          <a:latin typeface="Cambria Math" panose="02040503050406030204" pitchFamily="18" charset="0"/>
                        </a:rPr>
                        <m:t>,</m:t>
                      </m:r>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3</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1.5</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l-GR" sz="1400" i="0">
                          <a:latin typeface="Cambria Math" panose="02040503050406030204" pitchFamily="18" charset="0"/>
                        </a:rPr>
                        <m:t>,</m:t>
                      </m:r>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4</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−3</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oMath>
                  </m:oMathPara>
                </a14:m>
                <a:endParaRPr lang="el-GR" sz="1400" dirty="0"/>
              </a:p>
            </p:txBody>
          </p:sp>
        </mc:Choice>
        <mc:Fallback xmlns="">
          <p:sp>
            <p:nvSpPr>
              <p:cNvPr id="38" name="TextBox 37">
                <a:extLst>
                  <a:ext uri="{FF2B5EF4-FFF2-40B4-BE49-F238E27FC236}">
                    <a16:creationId xmlns:a16="http://schemas.microsoft.com/office/drawing/2014/main" id="{43ACCFFC-04A2-42D4-B708-EE96CC67A6E6}"/>
                  </a:ext>
                </a:extLst>
              </p:cNvPr>
              <p:cNvSpPr txBox="1">
                <a:spLocks noRot="1" noChangeAspect="1" noMove="1" noResize="1" noEditPoints="1" noAdjustHandles="1" noChangeArrowheads="1" noChangeShapeType="1" noTextEdit="1"/>
              </p:cNvSpPr>
              <p:nvPr/>
            </p:nvSpPr>
            <p:spPr>
              <a:xfrm>
                <a:off x="2682658" y="1328176"/>
                <a:ext cx="6100354" cy="665054"/>
              </a:xfrm>
              <a:prstGeom prst="rect">
                <a:avLst/>
              </a:prstGeom>
              <a:blipFill>
                <a:blip r:embed="rId4"/>
                <a:stretch>
                  <a:fillRect/>
                </a:stretch>
              </a:blipFill>
            </p:spPr>
            <p:txBody>
              <a:bodyPr/>
              <a:lstStyle/>
              <a:p>
                <a:r>
                  <a:rPr lang="el-GR">
                    <a:noFill/>
                  </a:rPr>
                  <a:t> </a:t>
                </a:r>
              </a:p>
            </p:txBody>
          </p:sp>
        </mc:Fallback>
      </mc:AlternateContent>
      <p:sp>
        <p:nvSpPr>
          <p:cNvPr id="33" name="TextBox 32">
            <a:extLst>
              <a:ext uri="{FF2B5EF4-FFF2-40B4-BE49-F238E27FC236}">
                <a16:creationId xmlns:a16="http://schemas.microsoft.com/office/drawing/2014/main" id="{2663281B-D195-4979-9FAF-10DBC51E7E28}"/>
              </a:ext>
            </a:extLst>
          </p:cNvPr>
          <p:cNvSpPr txBox="1"/>
          <p:nvPr/>
        </p:nvSpPr>
        <p:spPr>
          <a:xfrm>
            <a:off x="2881431" y="2093468"/>
            <a:ext cx="1018227" cy="369332"/>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el-GR" dirty="0"/>
              <a:t>Εποχή </a:t>
            </a:r>
            <a:r>
              <a:rPr lang="en-US" dirty="0"/>
              <a:t>2</a:t>
            </a:r>
            <a:endParaRPr lang="el-GR" dirty="0"/>
          </a:p>
        </p:txBody>
      </p:sp>
      <p:pic>
        <p:nvPicPr>
          <p:cNvPr id="41" name="Picture 40">
            <a:extLst>
              <a:ext uri="{FF2B5EF4-FFF2-40B4-BE49-F238E27FC236}">
                <a16:creationId xmlns:a16="http://schemas.microsoft.com/office/drawing/2014/main" id="{01D3446D-82C5-44E6-95AD-D81683DB0529}"/>
              </a:ext>
            </a:extLst>
          </p:cNvPr>
          <p:cNvPicPr>
            <a:picLocks noChangeAspect="1"/>
          </p:cNvPicPr>
          <p:nvPr/>
        </p:nvPicPr>
        <p:blipFill>
          <a:blip r:embed="rId5"/>
          <a:stretch>
            <a:fillRect/>
          </a:stretch>
        </p:blipFill>
        <p:spPr>
          <a:xfrm>
            <a:off x="8835963" y="1814552"/>
            <a:ext cx="1884558" cy="617149"/>
          </a:xfrm>
          <a:prstGeom prst="rect">
            <a:avLst/>
          </a:prstGeom>
          <a:ln w="127000" cap="sq">
            <a:solidFill>
              <a:srgbClr val="000000"/>
            </a:solidFill>
            <a:miter lim="800000"/>
          </a:ln>
          <a:effectLst>
            <a:outerShdw blurRad="57150" dist="50800" dir="2700000" algn="tl" rotWithShape="0">
              <a:srgbClr val="000000">
                <a:alpha val="40000"/>
              </a:srgbClr>
            </a:outerShdw>
          </a:effectLst>
        </p:spPr>
      </p:pic>
      <p:cxnSp>
        <p:nvCxnSpPr>
          <p:cNvPr id="59" name="Straight Connector 58">
            <a:extLst>
              <a:ext uri="{FF2B5EF4-FFF2-40B4-BE49-F238E27FC236}">
                <a16:creationId xmlns:a16="http://schemas.microsoft.com/office/drawing/2014/main" id="{91A719E8-43A1-4915-9AF2-CD3EBEA3EB01}"/>
              </a:ext>
            </a:extLst>
          </p:cNvPr>
          <p:cNvCxnSpPr/>
          <p:nvPr/>
        </p:nvCxnSpPr>
        <p:spPr>
          <a:xfrm>
            <a:off x="2842822" y="3717032"/>
            <a:ext cx="5780025"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60" name="Straight Connector 59">
            <a:extLst>
              <a:ext uri="{FF2B5EF4-FFF2-40B4-BE49-F238E27FC236}">
                <a16:creationId xmlns:a16="http://schemas.microsoft.com/office/drawing/2014/main" id="{A8A370A4-E56B-4DF7-87EB-DC216BBCFE07}"/>
              </a:ext>
            </a:extLst>
          </p:cNvPr>
          <p:cNvCxnSpPr/>
          <p:nvPr/>
        </p:nvCxnSpPr>
        <p:spPr>
          <a:xfrm>
            <a:off x="2842822" y="4520120"/>
            <a:ext cx="5780025"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63" name="Straight Connector 62">
            <a:extLst>
              <a:ext uri="{FF2B5EF4-FFF2-40B4-BE49-F238E27FC236}">
                <a16:creationId xmlns:a16="http://schemas.microsoft.com/office/drawing/2014/main" id="{2B2E1B55-4A9D-4C53-8999-7A915733E3FF}"/>
              </a:ext>
            </a:extLst>
          </p:cNvPr>
          <p:cNvCxnSpPr/>
          <p:nvPr/>
        </p:nvCxnSpPr>
        <p:spPr>
          <a:xfrm>
            <a:off x="2782044" y="5239754"/>
            <a:ext cx="5780025" cy="0"/>
          </a:xfrm>
          <a:prstGeom prst="line">
            <a:avLst/>
          </a:prstGeom>
        </p:spPr>
        <p:style>
          <a:lnRef idx="3">
            <a:schemeClr val="accent1"/>
          </a:lnRef>
          <a:fillRef idx="0">
            <a:schemeClr val="accent1"/>
          </a:fillRef>
          <a:effectRef idx="2">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0FD34DE4-0CE8-4A97-A05D-2A14817FCAED}"/>
                  </a:ext>
                </a:extLst>
              </p:cNvPr>
              <p:cNvSpPr txBox="1"/>
              <p:nvPr/>
            </p:nvSpPr>
            <p:spPr>
              <a:xfrm>
                <a:off x="3952609" y="2194458"/>
                <a:ext cx="2252144"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l-GR" sz="1800" i="1" smtClean="0">
                              <a:solidFill>
                                <a:srgbClr val="836967"/>
                              </a:solidFill>
                              <a:latin typeface="Cambria Math" panose="02040503050406030204" pitchFamily="18" charset="0"/>
                            </a:rPr>
                          </m:ctrlPr>
                        </m:dPr>
                        <m:e>
                          <m:m>
                            <m:mPr>
                              <m:plcHide m:val="on"/>
                              <m:mcs>
                                <m:mc>
                                  <m:mcPr>
                                    <m:count m:val="3"/>
                                    <m:mcJc m:val="center"/>
                                  </m:mcPr>
                                </m:mc>
                              </m:mcs>
                              <m:ctrlPr>
                                <a:rPr lang="el-GR" sz="1800" i="1">
                                  <a:solidFill>
                                    <a:srgbClr val="836967"/>
                                  </a:solidFill>
                                  <a:latin typeface="Cambria Math" panose="02040503050406030204" pitchFamily="18" charset="0"/>
                                </a:rPr>
                              </m:ctrlPr>
                            </m:mPr>
                            <m:mr>
                              <m:e>
                                <m:r>
                                  <a:rPr lang="el-GR" sz="1800" i="0">
                                    <a:latin typeface="Cambria Math" panose="02040503050406030204" pitchFamily="18" charset="0"/>
                                  </a:rPr>
                                  <m:t>0.5</m:t>
                                </m:r>
                              </m:e>
                              <m:e>
                                <m:r>
                                  <a:rPr lang="el-GR" sz="1800" i="0">
                                    <a:latin typeface="Cambria Math" panose="02040503050406030204" pitchFamily="18" charset="0"/>
                                  </a:rPr>
                                  <m:t>−1.5</m:t>
                                </m:r>
                              </m:e>
                              <m:e>
                                <m:r>
                                  <a:rPr lang="el-GR" sz="1800" i="0">
                                    <a:latin typeface="Cambria Math" panose="02040503050406030204" pitchFamily="18" charset="0"/>
                                  </a:rPr>
                                  <m:t>0</m:t>
                                </m:r>
                              </m:e>
                            </m:mr>
                          </m:m>
                        </m:e>
                      </m:d>
                    </m:oMath>
                  </m:oMathPara>
                </a14:m>
                <a:endParaRPr lang="el-GR" dirty="0"/>
              </a:p>
            </p:txBody>
          </p:sp>
        </mc:Choice>
        <mc:Fallback xmlns="">
          <p:sp>
            <p:nvSpPr>
              <p:cNvPr id="31" name="TextBox 30">
                <a:extLst>
                  <a:ext uri="{FF2B5EF4-FFF2-40B4-BE49-F238E27FC236}">
                    <a16:creationId xmlns:a16="http://schemas.microsoft.com/office/drawing/2014/main" id="{0FD34DE4-0CE8-4A97-A05D-2A14817FCAED}"/>
                  </a:ext>
                </a:extLst>
              </p:cNvPr>
              <p:cNvSpPr txBox="1">
                <a:spLocks noRot="1" noChangeAspect="1" noMove="1" noResize="1" noEditPoints="1" noAdjustHandles="1" noChangeArrowheads="1" noChangeShapeType="1" noTextEdit="1"/>
              </p:cNvSpPr>
              <p:nvPr/>
            </p:nvSpPr>
            <p:spPr>
              <a:xfrm>
                <a:off x="3952609" y="2194458"/>
                <a:ext cx="2252144" cy="369332"/>
              </a:xfrm>
              <a:prstGeom prst="rect">
                <a:avLst/>
              </a:prstGeom>
              <a:blipFill>
                <a:blip r:embed="rId6"/>
                <a:stretch>
                  <a:fillRect/>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D7BA6E6D-D643-4B84-A6B7-E3E739E30B11}"/>
                  </a:ext>
                </a:extLst>
              </p:cNvPr>
              <p:cNvSpPr txBox="1"/>
              <p:nvPr/>
            </p:nvSpPr>
            <p:spPr>
              <a:xfrm>
                <a:off x="2842822" y="2950313"/>
                <a:ext cx="8034609" cy="660694"/>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sSubSup>
                        <m:sSubSupPr>
                          <m:ctrlPr>
                            <a:rPr lang="el-GR" sz="1400" i="1" smtClean="0">
                              <a:solidFill>
                                <a:srgbClr val="836967"/>
                              </a:solidFill>
                              <a:latin typeface="Cambria Math" panose="02040503050406030204" pitchFamily="18" charset="0"/>
                            </a:rPr>
                          </m:ctrlPr>
                        </m:sSubSup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E</m:t>
                          </m:r>
                        </m:sub>
                        <m:sup>
                          <m:r>
                            <a:rPr lang="el-GR" sz="1400" i="1">
                              <a:latin typeface="Cambria Math" panose="02040503050406030204" pitchFamily="18" charset="0"/>
                            </a:rPr>
                            <m:t>𝑇</m:t>
                          </m:r>
                        </m:sup>
                      </m:sSubSup>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1</m:t>
                          </m:r>
                        </m:sub>
                      </m:sSub>
                      <m:r>
                        <a:rPr lang="en-US" sz="1400" b="0" i="1" smtClean="0">
                          <a:latin typeface="Cambria Math" panose="02040503050406030204" pitchFamily="18" charset="0"/>
                        </a:rPr>
                        <m:t>=</m:t>
                      </m:r>
                      <m:d>
                        <m:dPr>
                          <m:begChr m:val="["/>
                          <m:endChr m:val="]"/>
                          <m:ctrlPr>
                            <a:rPr lang="el-GR" sz="1400" i="1">
                              <a:latin typeface="Cambria Math" panose="02040503050406030204" pitchFamily="18" charset="0"/>
                            </a:rPr>
                          </m:ctrlPr>
                        </m:dPr>
                        <m:e>
                          <m:m>
                            <m:mPr>
                              <m:plcHide m:val="on"/>
                              <m:mcs>
                                <m:mc>
                                  <m:mcPr>
                                    <m:count m:val="3"/>
                                    <m:mcJc m:val="center"/>
                                  </m:mcPr>
                                </m:mc>
                              </m:mcs>
                              <m:ctrlPr>
                                <a:rPr lang="el-GR" sz="1400" i="1">
                                  <a:latin typeface="Cambria Math" panose="02040503050406030204" pitchFamily="18" charset="0"/>
                                </a:rPr>
                              </m:ctrlPr>
                            </m:mPr>
                            <m:mr>
                              <m:e>
                                <m:r>
                                  <a:rPr lang="en-US" sz="1400">
                                    <a:latin typeface="Cambria Math" panose="02040503050406030204" pitchFamily="18" charset="0"/>
                                  </a:rPr>
                                  <m:t>0.5</m:t>
                                </m:r>
                              </m:e>
                              <m:e>
                                <m:r>
                                  <a:rPr lang="en-US" sz="1400" i="1">
                                    <a:latin typeface="Cambria Math" panose="02040503050406030204" pitchFamily="18" charset="0"/>
                                  </a:rPr>
                                  <m:t>−</m:t>
                                </m:r>
                                <m:r>
                                  <a:rPr lang="en-US" sz="1400">
                                    <a:latin typeface="Cambria Math" panose="02040503050406030204" pitchFamily="18" charset="0"/>
                                  </a:rPr>
                                  <m:t>1.5</m:t>
                                </m:r>
                              </m:e>
                              <m:e>
                                <m:r>
                                  <a:rPr lang="en-US" sz="1400">
                                    <a:latin typeface="Cambria Math" panose="02040503050406030204" pitchFamily="18" charset="0"/>
                                  </a:rPr>
                                  <m:t>0</m:t>
                                </m:r>
                              </m:e>
                            </m:mr>
                          </m:m>
                        </m:e>
                      </m:d>
                      <m:d>
                        <m:dPr>
                          <m:begChr m:val="["/>
                          <m:endChr m:val="]"/>
                          <m:ctrlPr>
                            <a:rPr lang="el-GR" sz="1400" i="1">
                              <a:latin typeface="Cambria Math" panose="02040503050406030204" pitchFamily="18" charset="0"/>
                            </a:rPr>
                          </m:ctrlPr>
                        </m:dPr>
                        <m:e>
                          <m:m>
                            <m:mPr>
                              <m:plcHide m:val="on"/>
                              <m:mcs>
                                <m:mc>
                                  <m:mcPr>
                                    <m:count m:val="1"/>
                                    <m:mcJc m:val="center"/>
                                  </m:mcPr>
                                </m:mc>
                              </m:mcs>
                              <m:ctrlPr>
                                <a:rPr lang="el-GR" sz="1400" i="1">
                                  <a:latin typeface="Cambria Math" panose="02040503050406030204" pitchFamily="18" charset="0"/>
                                </a:rPr>
                              </m:ctrlPr>
                            </m:mPr>
                            <m:mr>
                              <m:e>
                                <m:r>
                                  <a:rPr lang="en-US" sz="1400" i="1">
                                    <a:latin typeface="Cambria Math" panose="02040503050406030204" pitchFamily="18" charset="0"/>
                                  </a:rPr>
                                  <m:t>−</m:t>
                                </m:r>
                                <m:r>
                                  <a:rPr lang="en-US" sz="1400">
                                    <a:latin typeface="Cambria Math" panose="02040503050406030204" pitchFamily="18" charset="0"/>
                                  </a:rPr>
                                  <m:t>1</m:t>
                                </m:r>
                              </m:e>
                            </m:mr>
                            <m:mr>
                              <m:e>
                                <m:r>
                                  <a:rPr lang="en-US" sz="1400" i="1">
                                    <a:latin typeface="Cambria Math" panose="02040503050406030204" pitchFamily="18" charset="0"/>
                                  </a:rPr>
                                  <m:t>−</m:t>
                                </m:r>
                                <m:r>
                                  <a:rPr lang="en-US" sz="1400">
                                    <a:latin typeface="Cambria Math" panose="02040503050406030204" pitchFamily="18" charset="0"/>
                                  </a:rPr>
                                  <m:t>1</m:t>
                                </m:r>
                              </m:e>
                            </m:mr>
                            <m:mr>
                              <m:e>
                                <m:r>
                                  <a:rPr lang="en-US" sz="1400">
                                    <a:latin typeface="Cambria Math" panose="02040503050406030204" pitchFamily="18" charset="0"/>
                                  </a:rPr>
                                  <m:t>1</m:t>
                                </m:r>
                              </m:e>
                            </m:mr>
                          </m:m>
                        </m:e>
                      </m:d>
                      <m:r>
                        <a:rPr lang="en-US" sz="1400">
                          <a:latin typeface="Cambria Math" panose="02040503050406030204" pitchFamily="18" charset="0"/>
                        </a:rPr>
                        <m:t>=1</m:t>
                      </m:r>
                      <m:r>
                        <a:rPr lang="en-US" sz="1400" b="0" i="0" smtClean="0">
                          <a:latin typeface="Cambria Math" panose="02040503050406030204" pitchFamily="18" charset="0"/>
                        </a:rPr>
                        <m:t>⇒</m:t>
                      </m:r>
                      <m:r>
                        <m:rPr>
                          <m:sty m:val="p"/>
                        </m:rPr>
                        <a:rPr lang="el-GR" sz="1400" b="0" i="0" smtClean="0">
                          <a:latin typeface="Cambria Math" panose="02040503050406030204" pitchFamily="18" charset="0"/>
                        </a:rPr>
                        <m:t>Φ</m:t>
                      </m:r>
                      <m:d>
                        <m:dPr>
                          <m:ctrlPr>
                            <a:rPr lang="el-GR" sz="1400" b="0" i="1" smtClean="0">
                              <a:latin typeface="Cambria Math" panose="02040503050406030204" pitchFamily="18" charset="0"/>
                            </a:rPr>
                          </m:ctrlPr>
                        </m:dPr>
                        <m:e>
                          <m:r>
                            <a:rPr lang="el-GR" sz="1400" b="0" i="0" smtClean="0">
                              <a:latin typeface="Cambria Math" panose="02040503050406030204" pitchFamily="18" charset="0"/>
                            </a:rPr>
                            <m:t>1</m:t>
                          </m:r>
                        </m:e>
                      </m:d>
                      <m:r>
                        <a:rPr lang="el-GR" sz="1400" b="0" i="0" smtClean="0">
                          <a:latin typeface="Cambria Math" panose="02040503050406030204" pitchFamily="18" charset="0"/>
                        </a:rPr>
                        <m:t>=</m:t>
                      </m:r>
                      <m:r>
                        <a:rPr lang="el-GR" sz="1400" b="0" i="0" smtClean="0">
                          <a:solidFill>
                            <a:srgbClr val="00B050"/>
                          </a:solidFill>
                          <a:latin typeface="Cambria Math" panose="02040503050406030204" pitchFamily="18" charset="0"/>
                        </a:rPr>
                        <m:t>1⇒</m:t>
                      </m:r>
                      <m:sSub>
                        <m:sSubPr>
                          <m:ctrlPr>
                            <a:rPr lang="el-GR" sz="1400" i="1">
                              <a:latin typeface="Cambria Math" panose="02040503050406030204" pitchFamily="18" charset="0"/>
                            </a:rPr>
                          </m:ctrlPr>
                        </m:sSubPr>
                        <m:e>
                          <m:r>
                            <a:rPr lang="en-US" sz="1400" i="1">
                              <a:latin typeface="Cambria Math" panose="02040503050406030204" pitchFamily="18" charset="0"/>
                            </a:rPr>
                            <m:t>𝑤</m:t>
                          </m:r>
                        </m:e>
                        <m:sub>
                          <m:r>
                            <m:rPr>
                              <m:sty m:val="p"/>
                            </m:rPr>
                            <a:rPr lang="en-US" sz="1400" b="0" i="0" smtClean="0">
                              <a:latin typeface="Cambria Math" panose="02040503050406030204" pitchFamily="18" charset="0"/>
                            </a:rPr>
                            <m:t>F</m:t>
                          </m:r>
                        </m:sub>
                      </m:sSub>
                      <m:r>
                        <a:rPr lang="en-US" sz="1400" b="0" i="1" smtClean="0">
                          <a:latin typeface="Cambria Math" panose="02040503050406030204" pitchFamily="18" charset="0"/>
                        </a:rPr>
                        <m:t>=</m:t>
                      </m:r>
                      <m:sSub>
                        <m:sSubPr>
                          <m:ctrlPr>
                            <a:rPr lang="el-GR" sz="1400" i="1">
                              <a:latin typeface="Cambria Math" panose="02040503050406030204" pitchFamily="18" charset="0"/>
                            </a:rPr>
                          </m:ctrlPr>
                        </m:sSubPr>
                        <m:e>
                          <m:r>
                            <a:rPr lang="en-US" sz="1400" i="1">
                              <a:latin typeface="Cambria Math" panose="02040503050406030204" pitchFamily="18" charset="0"/>
                            </a:rPr>
                            <m:t>𝑤</m:t>
                          </m:r>
                        </m:e>
                        <m:sub>
                          <m:r>
                            <a:rPr lang="en-US" sz="1400" b="0" i="1" smtClean="0">
                              <a:latin typeface="Cambria Math" panose="02040503050406030204" pitchFamily="18" charset="0"/>
                            </a:rPr>
                            <m:t>𝐸</m:t>
                          </m:r>
                        </m:sub>
                      </m:sSub>
                    </m:oMath>
                  </m:oMathPara>
                </a14:m>
                <a:endParaRPr lang="el-GR" sz="1400" dirty="0"/>
              </a:p>
            </p:txBody>
          </p:sp>
        </mc:Choice>
        <mc:Fallback xmlns="">
          <p:sp>
            <p:nvSpPr>
              <p:cNvPr id="34" name="TextBox 33">
                <a:extLst>
                  <a:ext uri="{FF2B5EF4-FFF2-40B4-BE49-F238E27FC236}">
                    <a16:creationId xmlns:a16="http://schemas.microsoft.com/office/drawing/2014/main" id="{D7BA6E6D-D643-4B84-A6B7-E3E739E30B11}"/>
                  </a:ext>
                </a:extLst>
              </p:cNvPr>
              <p:cNvSpPr txBox="1">
                <a:spLocks noRot="1" noChangeAspect="1" noMove="1" noResize="1" noEditPoints="1" noAdjustHandles="1" noChangeArrowheads="1" noChangeShapeType="1" noTextEdit="1"/>
              </p:cNvSpPr>
              <p:nvPr/>
            </p:nvSpPr>
            <p:spPr>
              <a:xfrm>
                <a:off x="2842822" y="2950313"/>
                <a:ext cx="8034609" cy="660694"/>
              </a:xfrm>
              <a:prstGeom prst="rect">
                <a:avLst/>
              </a:prstGeom>
              <a:blipFill>
                <a:blip r:embed="rId7"/>
                <a:stretch>
                  <a:fillRect/>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C362BC37-1ADD-40E6-9D17-B0138093700B}"/>
                  </a:ext>
                </a:extLst>
              </p:cNvPr>
              <p:cNvSpPr txBox="1"/>
              <p:nvPr/>
            </p:nvSpPr>
            <p:spPr>
              <a:xfrm>
                <a:off x="2866006" y="3859426"/>
                <a:ext cx="7436059" cy="660694"/>
              </a:xfrm>
              <a:prstGeom prst="rect">
                <a:avLst/>
              </a:prstGeom>
              <a:noFill/>
            </p:spPr>
            <p:txBody>
              <a:bodyPr wrap="square">
                <a:spAutoFit/>
              </a:bodyPr>
              <a:lstStyle/>
              <a:p>
                <a14:m>
                  <m:oMath xmlns:m="http://schemas.openxmlformats.org/officeDocument/2006/math">
                    <m:sSubSup>
                      <m:sSubSupPr>
                        <m:ctrlPr>
                          <a:rPr lang="el-GR" sz="1400" i="1" smtClean="0">
                            <a:solidFill>
                              <a:srgbClr val="836967"/>
                            </a:solidFill>
                            <a:latin typeface="Cambria Math" panose="02040503050406030204" pitchFamily="18" charset="0"/>
                          </a:rPr>
                        </m:ctrlPr>
                      </m:sSubSup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F</m:t>
                        </m:r>
                      </m:sub>
                      <m:sup>
                        <m:r>
                          <a:rPr lang="el-GR" sz="1400" i="1">
                            <a:latin typeface="Cambria Math" panose="02040503050406030204" pitchFamily="18" charset="0"/>
                          </a:rPr>
                          <m:t>𝑇</m:t>
                        </m:r>
                      </m:sup>
                    </m:sSubSup>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2</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3"/>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0.5</m:t>
                              </m:r>
                            </m:e>
                            <m:e>
                              <m:r>
                                <a:rPr lang="el-GR" sz="1400" i="0">
                                  <a:latin typeface="Cambria Math" panose="02040503050406030204" pitchFamily="18" charset="0"/>
                                </a:rPr>
                                <m:t>−1.5</m:t>
                              </m:r>
                            </m:e>
                            <m:e>
                              <m:r>
                                <a:rPr lang="el-GR" sz="1400" i="0">
                                  <a:latin typeface="Cambria Math" panose="02040503050406030204" pitchFamily="18" charset="0"/>
                                </a:rPr>
                                <m:t>0</m:t>
                              </m:r>
                            </m:e>
                          </m:mr>
                        </m:m>
                      </m:e>
                    </m:d>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−2</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l-GR" sz="1400" i="0">
                        <a:latin typeface="Cambria Math" panose="02040503050406030204" pitchFamily="18" charset="0"/>
                      </a:rPr>
                      <m:t>=−4</m:t>
                    </m:r>
                    <m:r>
                      <a:rPr lang="en-US" sz="1400" b="0" i="0" smtClean="0">
                        <a:latin typeface="Cambria Math" panose="02040503050406030204" pitchFamily="18" charset="0"/>
                      </a:rPr>
                      <m:t>⇒</m:t>
                    </m:r>
                    <m:r>
                      <m:rPr>
                        <m:sty m:val="p"/>
                      </m:rPr>
                      <a:rPr lang="el-GR" sz="1400" b="0" i="0" smtClean="0">
                        <a:latin typeface="Cambria Math" panose="02040503050406030204" pitchFamily="18" charset="0"/>
                      </a:rPr>
                      <m:t>Φ</m:t>
                    </m:r>
                    <m:d>
                      <m:dPr>
                        <m:ctrlPr>
                          <a:rPr lang="el-GR" sz="1400" b="0" i="1" smtClean="0">
                            <a:latin typeface="Cambria Math" panose="02040503050406030204" pitchFamily="18" charset="0"/>
                          </a:rPr>
                        </m:ctrlPr>
                      </m:dPr>
                      <m:e>
                        <m:r>
                          <a:rPr lang="el-GR" sz="1400" b="0" i="0" smtClean="0">
                            <a:latin typeface="Cambria Math" panose="02040503050406030204" pitchFamily="18" charset="0"/>
                          </a:rPr>
                          <m:t>−4</m:t>
                        </m:r>
                      </m:e>
                    </m:d>
                    <m:r>
                      <a:rPr lang="el-GR" sz="1400" b="0" i="0" smtClean="0">
                        <a:latin typeface="Cambria Math" panose="02040503050406030204" pitchFamily="18" charset="0"/>
                      </a:rPr>
                      <m:t>=</m:t>
                    </m:r>
                    <m:r>
                      <a:rPr lang="el-GR" sz="1400" b="0" i="0" smtClean="0">
                        <a:solidFill>
                          <a:srgbClr val="00B050"/>
                        </a:solidFill>
                        <a:latin typeface="Cambria Math" panose="02040503050406030204" pitchFamily="18" charset="0"/>
                      </a:rPr>
                      <m:t>−1</m:t>
                    </m:r>
                    <m:r>
                      <a:rPr lang="en-US" sz="1400" b="0" i="0" smtClean="0">
                        <a:solidFill>
                          <a:srgbClr val="00B050"/>
                        </a:solidFill>
                        <a:latin typeface="Cambria Math" panose="02040503050406030204" pitchFamily="18" charset="0"/>
                      </a:rPr>
                      <m:t>⇒</m:t>
                    </m:r>
                    <m:sSub>
                      <m:sSubPr>
                        <m:ctrlPr>
                          <a:rPr lang="el-GR" sz="1400" i="1">
                            <a:latin typeface="Cambria Math" panose="02040503050406030204" pitchFamily="18" charset="0"/>
                          </a:rPr>
                        </m:ctrlPr>
                      </m:sSubPr>
                      <m:e>
                        <m:r>
                          <a:rPr lang="en-US" sz="1400" i="1">
                            <a:latin typeface="Cambria Math" panose="02040503050406030204" pitchFamily="18" charset="0"/>
                          </a:rPr>
                          <m:t>𝑤</m:t>
                        </m:r>
                      </m:e>
                      <m:sub>
                        <m:r>
                          <a:rPr lang="en-US" sz="1400" b="0" i="1" smtClean="0">
                            <a:latin typeface="Cambria Math" panose="02040503050406030204" pitchFamily="18" charset="0"/>
                          </a:rPr>
                          <m:t>𝐺</m:t>
                        </m:r>
                      </m:sub>
                    </m:sSub>
                  </m:oMath>
                </a14:m>
                <a:r>
                  <a:rPr lang="en-US" sz="1400" dirty="0"/>
                  <a:t>=</a:t>
                </a:r>
                <a:r>
                  <a:rPr lang="el-GR" sz="1400" dirty="0"/>
                  <a:t> </a:t>
                </a:r>
                <a14:m>
                  <m:oMath xmlns:m="http://schemas.openxmlformats.org/officeDocument/2006/math">
                    <m:sSub>
                      <m:sSubPr>
                        <m:ctrlPr>
                          <a:rPr lang="el-GR" sz="1400" i="1">
                            <a:latin typeface="Cambria Math" panose="02040503050406030204" pitchFamily="18" charset="0"/>
                          </a:rPr>
                        </m:ctrlPr>
                      </m:sSubPr>
                      <m:e>
                        <m:r>
                          <a:rPr lang="en-US" sz="1400" i="1">
                            <a:latin typeface="Cambria Math" panose="02040503050406030204" pitchFamily="18" charset="0"/>
                          </a:rPr>
                          <m:t>𝑤</m:t>
                        </m:r>
                      </m:e>
                      <m:sub>
                        <m:r>
                          <a:rPr lang="en-US" sz="1400" b="0" i="1" smtClean="0">
                            <a:latin typeface="Cambria Math" panose="02040503050406030204" pitchFamily="18" charset="0"/>
                          </a:rPr>
                          <m:t>𝐹</m:t>
                        </m:r>
                      </m:sub>
                    </m:sSub>
                  </m:oMath>
                </a14:m>
                <a:endParaRPr lang="el-GR" sz="1400" dirty="0"/>
              </a:p>
            </p:txBody>
          </p:sp>
        </mc:Choice>
        <mc:Fallback xmlns="">
          <p:sp>
            <p:nvSpPr>
              <p:cNvPr id="35" name="TextBox 34">
                <a:extLst>
                  <a:ext uri="{FF2B5EF4-FFF2-40B4-BE49-F238E27FC236}">
                    <a16:creationId xmlns:a16="http://schemas.microsoft.com/office/drawing/2014/main" id="{C362BC37-1ADD-40E6-9D17-B0138093700B}"/>
                  </a:ext>
                </a:extLst>
              </p:cNvPr>
              <p:cNvSpPr txBox="1">
                <a:spLocks noRot="1" noChangeAspect="1" noMove="1" noResize="1" noEditPoints="1" noAdjustHandles="1" noChangeArrowheads="1" noChangeShapeType="1" noTextEdit="1"/>
              </p:cNvSpPr>
              <p:nvPr/>
            </p:nvSpPr>
            <p:spPr>
              <a:xfrm>
                <a:off x="2866006" y="3859426"/>
                <a:ext cx="7436059" cy="660694"/>
              </a:xfrm>
              <a:prstGeom prst="rect">
                <a:avLst/>
              </a:prstGeom>
              <a:blipFill>
                <a:blip r:embed="rId8"/>
                <a:stretch>
                  <a:fillRect/>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D4C83581-8385-456C-9FDA-FA37A27ADC5E}"/>
                  </a:ext>
                </a:extLst>
              </p:cNvPr>
              <p:cNvSpPr txBox="1"/>
              <p:nvPr/>
            </p:nvSpPr>
            <p:spPr>
              <a:xfrm>
                <a:off x="1828761" y="4557203"/>
                <a:ext cx="6100354" cy="6650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l-GR" sz="1400" i="1" smtClean="0">
                              <a:solidFill>
                                <a:srgbClr val="836967"/>
                              </a:solidFill>
                              <a:latin typeface="Cambria Math" panose="02040503050406030204" pitchFamily="18" charset="0"/>
                            </a:rPr>
                          </m:ctrlPr>
                        </m:sSubSup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G</m:t>
                          </m:r>
                        </m:sub>
                        <m:sup>
                          <m:r>
                            <a:rPr lang="el-GR" sz="1400" i="1">
                              <a:latin typeface="Cambria Math" panose="02040503050406030204" pitchFamily="18" charset="0"/>
                            </a:rPr>
                            <m:t>𝑇</m:t>
                          </m:r>
                        </m:sup>
                      </m:sSubSup>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3</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3"/>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0.5</m:t>
                                </m:r>
                              </m:e>
                              <m:e>
                                <m:r>
                                  <a:rPr lang="el-GR" sz="1400" i="0">
                                    <a:latin typeface="Cambria Math" panose="02040503050406030204" pitchFamily="18" charset="0"/>
                                  </a:rPr>
                                  <m:t>−1.5</m:t>
                                </m:r>
                              </m:e>
                              <m:e>
                                <m:r>
                                  <a:rPr lang="el-GR" sz="1400" i="0">
                                    <a:latin typeface="Cambria Math" panose="02040503050406030204" pitchFamily="18" charset="0"/>
                                  </a:rPr>
                                  <m:t>0</m:t>
                                </m:r>
                              </m:e>
                            </m:mr>
                          </m:m>
                        </m:e>
                      </m:d>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1.5</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l-GR" sz="1400" i="0">
                          <a:latin typeface="Cambria Math" panose="02040503050406030204" pitchFamily="18" charset="0"/>
                        </a:rPr>
                        <m:t>=</m:t>
                      </m:r>
                      <m:r>
                        <a:rPr lang="el-GR" sz="1400" i="0" smtClean="0">
                          <a:solidFill>
                            <a:srgbClr val="00B050"/>
                          </a:solidFill>
                          <a:latin typeface="Cambria Math" panose="02040503050406030204" pitchFamily="18" charset="0"/>
                        </a:rPr>
                        <m:t>−2.25</m:t>
                      </m:r>
                      <m:r>
                        <a:rPr lang="el-GR" sz="1400" i="0">
                          <a:latin typeface="Cambria Math" panose="02040503050406030204" pitchFamily="18" charset="0"/>
                        </a:rPr>
                        <m:t>⇒</m:t>
                      </m:r>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H</m:t>
                          </m:r>
                        </m:sub>
                      </m:sSub>
                      <m:r>
                        <a:rPr lang="el-GR" sz="1400" i="0">
                          <a:latin typeface="Cambria Math" panose="02040503050406030204" pitchFamily="18" charset="0"/>
                        </a:rPr>
                        <m:t>=</m:t>
                      </m:r>
                      <m:r>
                        <a:rPr lang="en-US" sz="1400" b="0" i="1" smtClean="0">
                          <a:solidFill>
                            <a:srgbClr val="836967"/>
                          </a:solidFill>
                          <a:latin typeface="Cambria Math" panose="02040503050406030204" pitchFamily="18" charset="0"/>
                        </a:rPr>
                        <m:t>𝐺</m:t>
                      </m:r>
                    </m:oMath>
                  </m:oMathPara>
                </a14:m>
                <a:endParaRPr lang="el-GR" sz="1400" dirty="0"/>
              </a:p>
            </p:txBody>
          </p:sp>
        </mc:Choice>
        <mc:Fallback xmlns="">
          <p:sp>
            <p:nvSpPr>
              <p:cNvPr id="61" name="TextBox 60">
                <a:extLst>
                  <a:ext uri="{FF2B5EF4-FFF2-40B4-BE49-F238E27FC236}">
                    <a16:creationId xmlns:a16="http://schemas.microsoft.com/office/drawing/2014/main" id="{D4C83581-8385-456C-9FDA-FA37A27ADC5E}"/>
                  </a:ext>
                </a:extLst>
              </p:cNvPr>
              <p:cNvSpPr txBox="1">
                <a:spLocks noRot="1" noChangeAspect="1" noMove="1" noResize="1" noEditPoints="1" noAdjustHandles="1" noChangeArrowheads="1" noChangeShapeType="1" noTextEdit="1"/>
              </p:cNvSpPr>
              <p:nvPr/>
            </p:nvSpPr>
            <p:spPr>
              <a:xfrm>
                <a:off x="1828761" y="4557203"/>
                <a:ext cx="6100354" cy="665054"/>
              </a:xfrm>
              <a:prstGeom prst="rect">
                <a:avLst/>
              </a:prstGeom>
              <a:blipFill>
                <a:blip r:embed="rId9"/>
                <a:stretch>
                  <a:fillRect/>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D98058AA-66C2-4749-94D0-6804B65B554A}"/>
                  </a:ext>
                </a:extLst>
              </p:cNvPr>
              <p:cNvSpPr txBox="1"/>
              <p:nvPr/>
            </p:nvSpPr>
            <p:spPr>
              <a:xfrm>
                <a:off x="1801053" y="5360290"/>
                <a:ext cx="6100354" cy="4501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l-GR" sz="1400" i="1" smtClean="0">
                              <a:solidFill>
                                <a:srgbClr val="836967"/>
                              </a:solidFill>
                              <a:latin typeface="Cambria Math" panose="02040503050406030204" pitchFamily="18" charset="0"/>
                            </a:rPr>
                          </m:ctrlPr>
                        </m:sSubSup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M</m:t>
                          </m:r>
                        </m:sub>
                        <m:sup>
                          <m:r>
                            <a:rPr lang="el-GR" sz="1400" i="1">
                              <a:latin typeface="Cambria Math" panose="02040503050406030204" pitchFamily="18" charset="0"/>
                            </a:rPr>
                            <m:t>𝑇</m:t>
                          </m:r>
                        </m:sup>
                      </m:sSubSup>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4</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3"/>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0.5</m:t>
                                </m:r>
                              </m:e>
                              <m:e>
                                <m:r>
                                  <a:rPr lang="el-GR" sz="1400" i="0">
                                    <a:latin typeface="Cambria Math" panose="02040503050406030204" pitchFamily="18" charset="0"/>
                                  </a:rPr>
                                  <m:t>−1.5</m:t>
                                </m:r>
                              </m:e>
                              <m:e>
                                <m:r>
                                  <a:rPr lang="el-GR" sz="1400" i="0">
                                    <a:latin typeface="Cambria Math" panose="02040503050406030204" pitchFamily="18" charset="0"/>
                                  </a:rPr>
                                  <m:t>0</m:t>
                                </m:r>
                              </m:e>
                            </m:mr>
                          </m:m>
                        </m:e>
                      </m:d>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−3</m:t>
                                </m:r>
                              </m:e>
                            </m:mr>
                            <m:mr>
                              <m:e>
                                <m:r>
                                  <a:rPr lang="el-GR" sz="1400" i="0">
                                    <a:latin typeface="Cambria Math" panose="02040503050406030204" pitchFamily="18" charset="0"/>
                                  </a:rPr>
                                  <m:t>−2</m:t>
                                </m:r>
                              </m:e>
                            </m:mr>
                          </m:m>
                        </m:e>
                      </m:d>
                      <m:r>
                        <a:rPr lang="el-GR" sz="1400" i="0">
                          <a:latin typeface="Cambria Math" panose="02040503050406030204" pitchFamily="18" charset="0"/>
                        </a:rPr>
                        <m:t>=</m:t>
                      </m:r>
                      <m:r>
                        <a:rPr lang="el-GR" sz="1400" i="0" smtClean="0">
                          <a:solidFill>
                            <a:srgbClr val="00B050"/>
                          </a:solidFill>
                          <a:latin typeface="Cambria Math" panose="02040503050406030204" pitchFamily="18" charset="0"/>
                        </a:rPr>
                        <m:t>1.5</m:t>
                      </m:r>
                      <m:limUpp>
                        <m:limUppPr>
                          <m:ctrlPr>
                            <a:rPr lang="el-GR" sz="1400" i="1">
                              <a:solidFill>
                                <a:srgbClr val="836967"/>
                              </a:solidFill>
                              <a:latin typeface="Cambria Math" panose="02040503050406030204" pitchFamily="18" charset="0"/>
                            </a:rPr>
                          </m:ctrlPr>
                        </m:limUppPr>
                        <m:e>
                          <m:r>
                            <a:rPr lang="el-GR" sz="1400" i="0">
                              <a:latin typeface="Cambria Math" panose="02040503050406030204" pitchFamily="18" charset="0"/>
                            </a:rPr>
                            <m:t>⇒</m:t>
                          </m:r>
                        </m:e>
                        <m:lim>
                          <m:r>
                            <a:rPr lang="en-US" sz="1400" b="0" i="0" smtClean="0">
                              <a:latin typeface="Cambria Math" panose="02040503050406030204" pitchFamily="18" charset="0"/>
                            </a:rPr>
                            <m:t> </m:t>
                          </m:r>
                        </m:lim>
                      </m:limUpp>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K</m:t>
                          </m:r>
                        </m:sub>
                      </m:sSub>
                      <m:r>
                        <a:rPr lang="el-GR" sz="1400" i="0">
                          <a:latin typeface="Cambria Math" panose="02040503050406030204" pitchFamily="18" charset="0"/>
                        </a:rPr>
                        <m:t>=</m:t>
                      </m:r>
                      <m:sSub>
                        <m:sSubPr>
                          <m:ctrlPr>
                            <a:rPr lang="el-GR" sz="1400" i="1" smtClean="0">
                              <a:solidFill>
                                <a:srgbClr val="836967"/>
                              </a:solidFill>
                              <a:latin typeface="Cambria Math" panose="02040503050406030204" pitchFamily="18" charset="0"/>
                            </a:rPr>
                          </m:ctrlPr>
                        </m:sSubPr>
                        <m:e>
                          <m:r>
                            <a:rPr lang="el-GR" sz="1400" i="1">
                              <a:latin typeface="Cambria Math" panose="02040503050406030204" pitchFamily="18" charset="0"/>
                            </a:rPr>
                            <m:t>𝑤</m:t>
                          </m:r>
                        </m:e>
                        <m:sub>
                          <m:r>
                            <m:rPr>
                              <m:sty m:val="p"/>
                            </m:rPr>
                            <a:rPr lang="en-US" sz="1400" b="0" i="0" smtClean="0">
                              <a:latin typeface="Cambria Math" panose="02040503050406030204" pitchFamily="18" charset="0"/>
                            </a:rPr>
                            <m:t>M</m:t>
                          </m:r>
                        </m:sub>
                      </m:sSub>
                    </m:oMath>
                  </m:oMathPara>
                </a14:m>
                <a:endParaRPr lang="el-GR" sz="1400" dirty="0"/>
              </a:p>
            </p:txBody>
          </p:sp>
        </mc:Choice>
        <mc:Fallback xmlns="">
          <p:sp>
            <p:nvSpPr>
              <p:cNvPr id="64" name="TextBox 63">
                <a:extLst>
                  <a:ext uri="{FF2B5EF4-FFF2-40B4-BE49-F238E27FC236}">
                    <a16:creationId xmlns:a16="http://schemas.microsoft.com/office/drawing/2014/main" id="{D98058AA-66C2-4749-94D0-6804B65B554A}"/>
                  </a:ext>
                </a:extLst>
              </p:cNvPr>
              <p:cNvSpPr txBox="1">
                <a:spLocks noRot="1" noChangeAspect="1" noMove="1" noResize="1" noEditPoints="1" noAdjustHandles="1" noChangeArrowheads="1" noChangeShapeType="1" noTextEdit="1"/>
              </p:cNvSpPr>
              <p:nvPr/>
            </p:nvSpPr>
            <p:spPr>
              <a:xfrm>
                <a:off x="1801053" y="5360290"/>
                <a:ext cx="6100354" cy="450188"/>
              </a:xfrm>
              <a:prstGeom prst="rect">
                <a:avLst/>
              </a:prstGeom>
              <a:blipFill>
                <a:blip r:embed="rId10"/>
                <a:stretch>
                  <a:fillRect b="-4054"/>
                </a:stretch>
              </a:blipFill>
            </p:spPr>
            <p:txBody>
              <a:bodyPr/>
              <a:lstStyle/>
              <a:p>
                <a:r>
                  <a:rPr lang="el-GR">
                    <a:noFill/>
                  </a:rPr>
                  <a:t> </a:t>
                </a:r>
              </a:p>
            </p:txBody>
          </p:sp>
        </mc:Fallback>
      </mc:AlternateContent>
      <p:sp>
        <p:nvSpPr>
          <p:cNvPr id="11" name="TextBox 10">
            <a:extLst>
              <a:ext uri="{FF2B5EF4-FFF2-40B4-BE49-F238E27FC236}">
                <a16:creationId xmlns:a16="http://schemas.microsoft.com/office/drawing/2014/main" id="{2F7C738F-861A-43FA-B7D8-4EC9D2ABBF0C}"/>
              </a:ext>
            </a:extLst>
          </p:cNvPr>
          <p:cNvSpPr txBox="1"/>
          <p:nvPr/>
        </p:nvSpPr>
        <p:spPr>
          <a:xfrm>
            <a:off x="3899658" y="6309320"/>
            <a:ext cx="3475182" cy="369332"/>
          </a:xfrm>
          <a:prstGeom prst="rect">
            <a:avLst/>
          </a:prstGeom>
          <a:noFill/>
        </p:spPr>
        <p:txBody>
          <a:bodyPr wrap="none" rtlCol="0">
            <a:spAutoFit/>
          </a:bodyPr>
          <a:lstStyle/>
          <a:p>
            <a:r>
              <a:rPr lang="el-GR" dirty="0"/>
              <a:t>Έχουμε ενημέρωση βαρών = ΟΧΙ</a:t>
            </a:r>
          </a:p>
        </p:txBody>
      </p:sp>
      <p:sp>
        <p:nvSpPr>
          <p:cNvPr id="36" name="TextBox 35">
            <a:extLst>
              <a:ext uri="{FF2B5EF4-FFF2-40B4-BE49-F238E27FC236}">
                <a16:creationId xmlns:a16="http://schemas.microsoft.com/office/drawing/2014/main" id="{D01A8DB0-5FC8-46D4-B8BF-C553A1C50F36}"/>
              </a:ext>
            </a:extLst>
          </p:cNvPr>
          <p:cNvSpPr txBox="1"/>
          <p:nvPr/>
        </p:nvSpPr>
        <p:spPr>
          <a:xfrm>
            <a:off x="992710" y="4075744"/>
            <a:ext cx="1483098" cy="307777"/>
          </a:xfrm>
          <a:prstGeom prst="rect">
            <a:avLst/>
          </a:prstGeom>
          <a:noFill/>
        </p:spPr>
        <p:txBody>
          <a:bodyPr wrap="none" rtlCol="0">
            <a:spAutoFit/>
          </a:bodyPr>
          <a:lstStyle/>
          <a:p>
            <a:r>
              <a:rPr lang="el-GR" sz="1400" dirty="0">
                <a:latin typeface="Garamond" panose="02020404030301010803" pitchFamily="18" charset="0"/>
              </a:rPr>
              <a:t>Τάση πόλωσης = 1</a:t>
            </a:r>
          </a:p>
        </p:txBody>
      </p:sp>
    </p:spTree>
    <p:extLst>
      <p:ext uri="{BB962C8B-B14F-4D97-AF65-F5344CB8AC3E}">
        <p14:creationId xmlns:p14="http://schemas.microsoft.com/office/powerpoint/2010/main" val="2029560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37183"/>
            <a:ext cx="9577064" cy="523220"/>
          </a:xfrm>
          <a:prstGeom prst="rect">
            <a:avLst/>
          </a:prstGeom>
          <a:noFill/>
        </p:spPr>
        <p:txBody>
          <a:bodyPr wrap="square" rtlCol="0" anchor="ctr">
            <a:spAutoFit/>
          </a:bodyPr>
          <a:lstStyle/>
          <a:p>
            <a:r>
              <a:rPr lang="el-GR" sz="2800" dirty="0">
                <a:effectLst>
                  <a:outerShdw blurRad="38100" dist="38100" dir="2700000" algn="tl">
                    <a:srgbClr val="000000">
                      <a:alpha val="43137"/>
                    </a:srgbClr>
                  </a:outerShdw>
                </a:effectLst>
                <a:latin typeface="Garamond" panose="02020404030301010803" pitchFamily="18" charset="0"/>
              </a:rPr>
              <a:t>ΑΣΚΗΣΗ</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A5B39E8C-C9AD-4912-907A-11E01B849313}"/>
                  </a:ext>
                </a:extLst>
              </p:cNvPr>
              <p:cNvSpPr txBox="1"/>
              <p:nvPr/>
            </p:nvSpPr>
            <p:spPr>
              <a:xfrm>
                <a:off x="655347" y="3103202"/>
                <a:ext cx="2376264"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[0 0 0]</m:t>
                          </m:r>
                        </m:e>
                        <m:sup>
                          <m:r>
                            <a:rPr lang="en-US" b="0" i="1" smtClean="0">
                              <a:latin typeface="Cambria Math" panose="02040503050406030204" pitchFamily="18" charset="0"/>
                            </a:rPr>
                            <m:t>𝑇</m:t>
                          </m:r>
                        </m:sup>
                      </m:sSup>
                    </m:oMath>
                  </m:oMathPara>
                </a14:m>
                <a:endParaRPr lang="el-GR" dirty="0"/>
              </a:p>
            </p:txBody>
          </p:sp>
        </mc:Choice>
        <mc:Fallback xmlns="">
          <p:sp>
            <p:nvSpPr>
              <p:cNvPr id="21" name="TextBox 20">
                <a:extLst>
                  <a:ext uri="{FF2B5EF4-FFF2-40B4-BE49-F238E27FC236}">
                    <a16:creationId xmlns:a16="http://schemas.microsoft.com/office/drawing/2014/main" id="{A5B39E8C-C9AD-4912-907A-11E01B849313}"/>
                  </a:ext>
                </a:extLst>
              </p:cNvPr>
              <p:cNvSpPr txBox="1">
                <a:spLocks noRot="1" noChangeAspect="1" noMove="1" noResize="1" noEditPoints="1" noAdjustHandles="1" noChangeArrowheads="1" noChangeShapeType="1" noTextEdit="1"/>
              </p:cNvSpPr>
              <p:nvPr/>
            </p:nvSpPr>
            <p:spPr>
              <a:xfrm>
                <a:off x="655347" y="3103202"/>
                <a:ext cx="2376264" cy="369332"/>
              </a:xfrm>
              <a:prstGeom prst="rect">
                <a:avLst/>
              </a:prstGeom>
              <a:blipFill>
                <a:blip r:embed="rId2"/>
                <a:stretch>
                  <a:fillRect b="-18033"/>
                </a:stretch>
              </a:blipFill>
            </p:spPr>
            <p:txBody>
              <a:bodyPr/>
              <a:lstStyle/>
              <a:p>
                <a:r>
                  <a:rPr lang="el-GR">
                    <a:noFill/>
                  </a:rPr>
                  <a:t> </a:t>
                </a:r>
              </a:p>
            </p:txBody>
          </p:sp>
        </mc:Fallback>
      </mc:AlternateContent>
      <p:sp>
        <p:nvSpPr>
          <p:cNvPr id="23" name="TextBox 22">
            <a:extLst>
              <a:ext uri="{FF2B5EF4-FFF2-40B4-BE49-F238E27FC236}">
                <a16:creationId xmlns:a16="http://schemas.microsoft.com/office/drawing/2014/main" id="{DD978961-BB89-4F36-A61F-83438FC45F3B}"/>
              </a:ext>
            </a:extLst>
          </p:cNvPr>
          <p:cNvSpPr txBox="1"/>
          <p:nvPr/>
        </p:nvSpPr>
        <p:spPr>
          <a:xfrm>
            <a:off x="1287048" y="3570732"/>
            <a:ext cx="1028011" cy="369332"/>
          </a:xfrm>
          <a:prstGeom prst="rect">
            <a:avLst/>
          </a:prstGeom>
          <a:noFill/>
        </p:spPr>
        <p:txBody>
          <a:bodyPr wrap="square">
            <a:spAutoFit/>
          </a:bodyPr>
          <a:lstStyle/>
          <a:p>
            <a:pPr algn="just"/>
            <a:r>
              <a:rPr lang="el-GR" dirty="0">
                <a:latin typeface="Garamond" panose="02020404030301010803" pitchFamily="18" charset="0"/>
              </a:rPr>
              <a:t>ρ=0.5</a:t>
            </a:r>
            <a:endParaRPr lang="el-GR" dirty="0">
              <a:solidFill>
                <a:schemeClr val="tx2"/>
              </a:solidFill>
              <a:latin typeface="Garamond" panose="02020404030301010803" pitchFamily="18" charset="0"/>
            </a:endParaRPr>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4AC5C7D7-BB3C-4DDB-9689-C6D7775D4D46}"/>
                  </a:ext>
                </a:extLst>
              </p:cNvPr>
              <p:cNvSpPr txBox="1"/>
              <p:nvPr/>
            </p:nvSpPr>
            <p:spPr>
              <a:xfrm>
                <a:off x="1090924" y="1093164"/>
                <a:ext cx="1876110" cy="1938416"/>
              </a:xfrm>
              <a:prstGeom prst="rect">
                <a:avLst/>
              </a:prstGeom>
              <a:noFill/>
            </p:spPr>
            <p:txBody>
              <a:bodyPr wrap="square">
                <a:spAutoFit/>
              </a:bodyPr>
              <a:lstStyle/>
              <a:p>
                <a14:m>
                  <m:oMath xmlns:m="http://schemas.openxmlformats.org/officeDocument/2006/math">
                    <m:sSub>
                      <m:sSubPr>
                        <m:ctrlPr>
                          <a:rPr lang="el-GR"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l-GR" b="0" i="1" smtClean="0">
                        <a:latin typeface="Cambria Math" panose="02040503050406030204" pitchFamily="18" charset="0"/>
                      </a:rPr>
                      <m:t>=</m:t>
                    </m:r>
                    <m:d>
                      <m:dPr>
                        <m:begChr m:val="["/>
                        <m:endChr m:val="]"/>
                        <m:ctrlPr>
                          <a:rPr lang="el-GR" b="0" i="1" smtClean="0">
                            <a:latin typeface="Cambria Math" panose="02040503050406030204" pitchFamily="18" charset="0"/>
                          </a:rPr>
                        </m:ctrlPr>
                      </m:dPr>
                      <m:e>
                        <m:m>
                          <m:mPr>
                            <m:mcs>
                              <m:mc>
                                <m:mcPr>
                                  <m:count m:val="1"/>
                                  <m:mcJc m:val="center"/>
                                </m:mcPr>
                              </m:mc>
                            </m:mcs>
                            <m:ctrlPr>
                              <a:rPr lang="el-GR" b="0" i="1" smtClean="0">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1</m:t>
                              </m:r>
                            </m:e>
                          </m:mr>
                          <m:mr>
                            <m:e>
                              <m:r>
                                <a:rPr lang="en-US" b="0" i="1" smtClean="0">
                                  <a:latin typeface="Cambria Math" panose="02040503050406030204" pitchFamily="18" charset="0"/>
                                </a:rPr>
                                <m:t>−1</m:t>
                              </m:r>
                            </m:e>
                          </m:mr>
                        </m:m>
                      </m:e>
                    </m:d>
                  </m:oMath>
                </a14:m>
                <a:r>
                  <a:rPr lang="en-US" dirty="0">
                    <a:latin typeface="Garamond" panose="02020404030301010803" pitchFamily="18" charset="0"/>
                  </a:rPr>
                  <a:t>, </a:t>
                </a:r>
              </a:p>
              <a:p>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2</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2</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p>
              <a:p>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3</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1</m:t>
                              </m:r>
                              <m:r>
                                <a:rPr lang="en-US" b="0" i="1" smtClean="0">
                                  <a:latin typeface="Cambria Math" panose="02040503050406030204" pitchFamily="18" charset="0"/>
                                </a:rPr>
                                <m:t>.5</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endParaRPr lang="en-US" i="1" dirty="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4</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3</m:t>
                                </m:r>
                              </m:e>
                            </m:mr>
                            <m:mr>
                              <m:e>
                                <m:r>
                                  <a:rPr lang="en-US" b="0" i="1" smtClean="0">
                                    <a:latin typeface="Cambria Math" panose="02040503050406030204" pitchFamily="18" charset="0"/>
                                  </a:rPr>
                                  <m:t>−2</m:t>
                                </m:r>
                              </m:e>
                            </m:mr>
                          </m:m>
                        </m:e>
                      </m:d>
                    </m:oMath>
                  </m:oMathPara>
                </a14:m>
                <a:endParaRPr lang="el-GR" dirty="0"/>
              </a:p>
            </p:txBody>
          </p:sp>
        </mc:Choice>
        <mc:Fallback xmlns="">
          <p:sp>
            <p:nvSpPr>
              <p:cNvPr id="25" name="TextBox 24">
                <a:extLst>
                  <a:ext uri="{FF2B5EF4-FFF2-40B4-BE49-F238E27FC236}">
                    <a16:creationId xmlns:a16="http://schemas.microsoft.com/office/drawing/2014/main" id="{4AC5C7D7-BB3C-4DDB-9689-C6D7775D4D46}"/>
                  </a:ext>
                </a:extLst>
              </p:cNvPr>
              <p:cNvSpPr txBox="1">
                <a:spLocks noRot="1" noChangeAspect="1" noMove="1" noResize="1" noEditPoints="1" noAdjustHandles="1" noChangeArrowheads="1" noChangeShapeType="1" noTextEdit="1"/>
              </p:cNvSpPr>
              <p:nvPr/>
            </p:nvSpPr>
            <p:spPr>
              <a:xfrm>
                <a:off x="1090924" y="1093164"/>
                <a:ext cx="1876110" cy="1938416"/>
              </a:xfrm>
              <a:prstGeom prst="rect">
                <a:avLst/>
              </a:prstGeom>
              <a:blipFill>
                <a:blip r:embed="rId3"/>
                <a:stretch>
                  <a:fillRect/>
                </a:stretch>
              </a:blipFill>
            </p:spPr>
            <p:txBody>
              <a:bodyPr/>
              <a:lstStyle/>
              <a:p>
                <a:r>
                  <a:rPr lang="el-GR">
                    <a:noFill/>
                  </a:rPr>
                  <a:t> </a:t>
                </a:r>
              </a:p>
            </p:txBody>
          </p:sp>
        </mc:Fallback>
      </mc:AlternateContent>
      <p:sp>
        <p:nvSpPr>
          <p:cNvPr id="27" name="TextBox 26">
            <a:extLst>
              <a:ext uri="{FF2B5EF4-FFF2-40B4-BE49-F238E27FC236}">
                <a16:creationId xmlns:a16="http://schemas.microsoft.com/office/drawing/2014/main" id="{B8BC0A09-1549-49D1-8C29-D212D17AB9CE}"/>
              </a:ext>
            </a:extLst>
          </p:cNvPr>
          <p:cNvSpPr txBox="1"/>
          <p:nvPr/>
        </p:nvSpPr>
        <p:spPr>
          <a:xfrm>
            <a:off x="2371071" y="1190902"/>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28" name="TextBox 27">
            <a:extLst>
              <a:ext uri="{FF2B5EF4-FFF2-40B4-BE49-F238E27FC236}">
                <a16:creationId xmlns:a16="http://schemas.microsoft.com/office/drawing/2014/main" id="{229A8C8D-D921-421C-833A-29C4A951FF75}"/>
              </a:ext>
            </a:extLst>
          </p:cNvPr>
          <p:cNvSpPr txBox="1"/>
          <p:nvPr/>
        </p:nvSpPr>
        <p:spPr>
          <a:xfrm>
            <a:off x="2315060" y="2563790"/>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29" name="TextBox 28">
            <a:extLst>
              <a:ext uri="{FF2B5EF4-FFF2-40B4-BE49-F238E27FC236}">
                <a16:creationId xmlns:a16="http://schemas.microsoft.com/office/drawing/2014/main" id="{0106141A-AB4F-4684-9920-D680FDB149C2}"/>
              </a:ext>
            </a:extLst>
          </p:cNvPr>
          <p:cNvSpPr txBox="1"/>
          <p:nvPr/>
        </p:nvSpPr>
        <p:spPr>
          <a:xfrm>
            <a:off x="2371071" y="1623308"/>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30" name="TextBox 29">
            <a:extLst>
              <a:ext uri="{FF2B5EF4-FFF2-40B4-BE49-F238E27FC236}">
                <a16:creationId xmlns:a16="http://schemas.microsoft.com/office/drawing/2014/main" id="{3975D216-D0DF-4FE3-8F25-A79595A43AF0}"/>
              </a:ext>
            </a:extLst>
          </p:cNvPr>
          <p:cNvSpPr txBox="1"/>
          <p:nvPr/>
        </p:nvSpPr>
        <p:spPr>
          <a:xfrm>
            <a:off x="2315059" y="2062372"/>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cxnSp>
        <p:nvCxnSpPr>
          <p:cNvPr id="24" name="Straight Connector 23">
            <a:extLst>
              <a:ext uri="{FF2B5EF4-FFF2-40B4-BE49-F238E27FC236}">
                <a16:creationId xmlns:a16="http://schemas.microsoft.com/office/drawing/2014/main" id="{6AFFBBFD-7804-4478-B368-7A7285F613E7}"/>
              </a:ext>
            </a:extLst>
          </p:cNvPr>
          <p:cNvCxnSpPr/>
          <p:nvPr/>
        </p:nvCxnSpPr>
        <p:spPr>
          <a:xfrm>
            <a:off x="2782044" y="1093164"/>
            <a:ext cx="0" cy="3151063"/>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43ACCFFC-04A2-42D4-B708-EE96CC67A6E6}"/>
                  </a:ext>
                </a:extLst>
              </p:cNvPr>
              <p:cNvSpPr txBox="1"/>
              <p:nvPr/>
            </p:nvSpPr>
            <p:spPr>
              <a:xfrm>
                <a:off x="2682658" y="1328176"/>
                <a:ext cx="6100354" cy="6650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sz="1400" i="1" smtClean="0">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1</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−1</m:t>
                                </m:r>
                              </m:e>
                            </m:mr>
                            <m:mr>
                              <m:e>
                                <m:r>
                                  <a:rPr lang="el-GR" sz="1400" i="0">
                                    <a:latin typeface="Cambria Math" panose="02040503050406030204" pitchFamily="18" charset="0"/>
                                  </a:rPr>
                                  <m:t>−1</m:t>
                                </m:r>
                              </m:e>
                            </m:mr>
                            <m:mr>
                              <m:e>
                                <m:r>
                                  <a:rPr lang="el-GR" sz="1400" i="0">
                                    <a:latin typeface="Cambria Math" panose="02040503050406030204" pitchFamily="18" charset="0"/>
                                  </a:rPr>
                                  <m:t>1</m:t>
                                </m:r>
                              </m:e>
                            </m:mr>
                          </m:m>
                        </m:e>
                      </m:d>
                      <m:r>
                        <a:rPr lang="el-GR" sz="1400" i="0">
                          <a:latin typeface="Cambria Math" panose="02040503050406030204" pitchFamily="18" charset="0"/>
                        </a:rPr>
                        <m:t>,</m:t>
                      </m:r>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2</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−2</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l-GR" sz="1400" i="0">
                          <a:latin typeface="Cambria Math" panose="02040503050406030204" pitchFamily="18" charset="0"/>
                        </a:rPr>
                        <m:t>,</m:t>
                      </m:r>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3</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1.5</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r>
                        <a:rPr lang="el-GR" sz="1400" i="0">
                          <a:latin typeface="Cambria Math" panose="02040503050406030204" pitchFamily="18" charset="0"/>
                        </a:rPr>
                        <m:t>,</m:t>
                      </m:r>
                      <m:sSub>
                        <m:sSubPr>
                          <m:ctrlPr>
                            <a:rPr lang="el-GR" sz="1400" i="1">
                              <a:solidFill>
                                <a:srgbClr val="836967"/>
                              </a:solidFill>
                              <a:latin typeface="Cambria Math" panose="02040503050406030204" pitchFamily="18" charset="0"/>
                            </a:rPr>
                          </m:ctrlPr>
                        </m:sSubPr>
                        <m:e>
                          <m:r>
                            <a:rPr lang="el-GR" sz="1400" i="1">
                              <a:latin typeface="Cambria Math" panose="02040503050406030204" pitchFamily="18" charset="0"/>
                            </a:rPr>
                            <m:t>𝑥</m:t>
                          </m:r>
                        </m:e>
                        <m:sub>
                          <m:r>
                            <a:rPr lang="el-GR" sz="1400" i="0">
                              <a:latin typeface="Cambria Math" panose="02040503050406030204" pitchFamily="18" charset="0"/>
                            </a:rPr>
                            <m:t>4</m:t>
                          </m:r>
                        </m:sub>
                      </m:sSub>
                      <m:r>
                        <a:rPr lang="el-GR" sz="1400" i="0">
                          <a:latin typeface="Cambria Math" panose="02040503050406030204" pitchFamily="18" charset="0"/>
                        </a:rPr>
                        <m:t>=</m:t>
                      </m:r>
                      <m:d>
                        <m:dPr>
                          <m:begChr m:val="["/>
                          <m:endChr m:val="]"/>
                          <m:ctrlPr>
                            <a:rPr lang="el-GR" sz="1400" i="1">
                              <a:solidFill>
                                <a:srgbClr val="836967"/>
                              </a:solidFill>
                              <a:latin typeface="Cambria Math" panose="02040503050406030204" pitchFamily="18" charset="0"/>
                            </a:rPr>
                          </m:ctrlPr>
                        </m:dPr>
                        <m:e>
                          <m:m>
                            <m:mPr>
                              <m:plcHide m:val="on"/>
                              <m:mcs>
                                <m:mc>
                                  <m:mcPr>
                                    <m:count m:val="1"/>
                                    <m:mcJc m:val="center"/>
                                  </m:mcPr>
                                </m:mc>
                              </m:mcs>
                              <m:ctrlPr>
                                <a:rPr lang="el-GR" sz="1400" i="1">
                                  <a:solidFill>
                                    <a:srgbClr val="836967"/>
                                  </a:solidFill>
                                  <a:latin typeface="Cambria Math" panose="02040503050406030204" pitchFamily="18" charset="0"/>
                                </a:rPr>
                              </m:ctrlPr>
                            </m:mPr>
                            <m:mr>
                              <m:e>
                                <m:r>
                                  <a:rPr lang="el-GR" sz="1400" i="0">
                                    <a:latin typeface="Cambria Math" panose="02040503050406030204" pitchFamily="18" charset="0"/>
                                  </a:rPr>
                                  <m:t>−3</m:t>
                                </m:r>
                              </m:e>
                            </m:mr>
                            <m:mr>
                              <m:e>
                                <m:r>
                                  <a:rPr lang="el-GR" sz="1400" i="0">
                                    <a:latin typeface="Cambria Math" panose="02040503050406030204" pitchFamily="18" charset="0"/>
                                  </a:rPr>
                                  <m:t>−2</m:t>
                                </m:r>
                              </m:e>
                            </m:mr>
                            <m:mr>
                              <m:e>
                                <m:r>
                                  <a:rPr lang="el-GR" sz="1400" i="0">
                                    <a:latin typeface="Cambria Math" panose="02040503050406030204" pitchFamily="18" charset="0"/>
                                  </a:rPr>
                                  <m:t>1</m:t>
                                </m:r>
                              </m:e>
                            </m:mr>
                          </m:m>
                        </m:e>
                      </m:d>
                    </m:oMath>
                  </m:oMathPara>
                </a14:m>
                <a:endParaRPr lang="el-GR" sz="1400" dirty="0"/>
              </a:p>
            </p:txBody>
          </p:sp>
        </mc:Choice>
        <mc:Fallback xmlns="">
          <p:sp>
            <p:nvSpPr>
              <p:cNvPr id="38" name="TextBox 37">
                <a:extLst>
                  <a:ext uri="{FF2B5EF4-FFF2-40B4-BE49-F238E27FC236}">
                    <a16:creationId xmlns:a16="http://schemas.microsoft.com/office/drawing/2014/main" id="{43ACCFFC-04A2-42D4-B708-EE96CC67A6E6}"/>
                  </a:ext>
                </a:extLst>
              </p:cNvPr>
              <p:cNvSpPr txBox="1">
                <a:spLocks noRot="1" noChangeAspect="1" noMove="1" noResize="1" noEditPoints="1" noAdjustHandles="1" noChangeArrowheads="1" noChangeShapeType="1" noTextEdit="1"/>
              </p:cNvSpPr>
              <p:nvPr/>
            </p:nvSpPr>
            <p:spPr>
              <a:xfrm>
                <a:off x="2682658" y="1328176"/>
                <a:ext cx="6100354" cy="665054"/>
              </a:xfrm>
              <a:prstGeom prst="rect">
                <a:avLst/>
              </a:prstGeom>
              <a:blipFill>
                <a:blip r:embed="rId4"/>
                <a:stretch>
                  <a:fillRect/>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0FD34DE4-0CE8-4A97-A05D-2A14817FCAED}"/>
                  </a:ext>
                </a:extLst>
              </p:cNvPr>
              <p:cNvSpPr txBox="1"/>
              <p:nvPr/>
            </p:nvSpPr>
            <p:spPr>
              <a:xfrm>
                <a:off x="3349387" y="2601516"/>
                <a:ext cx="3581961" cy="369332"/>
              </a:xfrm>
              <a:prstGeom prst="rect">
                <a:avLst/>
              </a:prstGeom>
              <a:noFill/>
            </p:spPr>
            <p:txBody>
              <a:bodyPr wrap="square">
                <a:spAutoFit/>
              </a:bodyPr>
              <a:lstStyle/>
              <a:p>
                <a:r>
                  <a:rPr lang="el-GR" sz="1800" dirty="0">
                    <a:solidFill>
                      <a:srgbClr val="836967"/>
                    </a:solidFill>
                  </a:rPr>
                  <a:t>Τελικό Βάρος</a:t>
                </a:r>
                <a:r>
                  <a:rPr lang="en-US" sz="1800" dirty="0">
                    <a:solidFill>
                      <a:srgbClr val="836967"/>
                    </a:solidFill>
                  </a:rPr>
                  <a:t>: </a:t>
                </a:r>
                <a14:m>
                  <m:oMath xmlns:m="http://schemas.openxmlformats.org/officeDocument/2006/math">
                    <m:d>
                      <m:dPr>
                        <m:begChr m:val="["/>
                        <m:endChr m:val="]"/>
                        <m:ctrlPr>
                          <a:rPr lang="el-GR" sz="1800" i="1" smtClean="0">
                            <a:solidFill>
                              <a:srgbClr val="836967"/>
                            </a:solidFill>
                            <a:latin typeface="Cambria Math" panose="02040503050406030204" pitchFamily="18" charset="0"/>
                          </a:rPr>
                        </m:ctrlPr>
                      </m:dPr>
                      <m:e>
                        <m:m>
                          <m:mPr>
                            <m:plcHide m:val="on"/>
                            <m:mcs>
                              <m:mc>
                                <m:mcPr>
                                  <m:count m:val="3"/>
                                  <m:mcJc m:val="center"/>
                                </m:mcPr>
                              </m:mc>
                            </m:mcs>
                            <m:ctrlPr>
                              <a:rPr lang="el-GR" sz="1800" i="1">
                                <a:solidFill>
                                  <a:srgbClr val="836967"/>
                                </a:solidFill>
                                <a:latin typeface="Cambria Math" panose="02040503050406030204" pitchFamily="18" charset="0"/>
                              </a:rPr>
                            </m:ctrlPr>
                          </m:mPr>
                          <m:mr>
                            <m:e>
                              <m:r>
                                <a:rPr lang="el-GR" sz="1800" i="0">
                                  <a:latin typeface="Cambria Math" panose="02040503050406030204" pitchFamily="18" charset="0"/>
                                </a:rPr>
                                <m:t>0.5</m:t>
                              </m:r>
                            </m:e>
                            <m:e>
                              <m:r>
                                <a:rPr lang="el-GR" sz="1800" i="0">
                                  <a:latin typeface="Cambria Math" panose="02040503050406030204" pitchFamily="18" charset="0"/>
                                </a:rPr>
                                <m:t>−1.5</m:t>
                              </m:r>
                            </m:e>
                            <m:e>
                              <m:r>
                                <a:rPr lang="el-GR" sz="1800" i="0">
                                  <a:latin typeface="Cambria Math" panose="02040503050406030204" pitchFamily="18" charset="0"/>
                                </a:rPr>
                                <m:t>0</m:t>
                              </m:r>
                            </m:e>
                          </m:mr>
                        </m:m>
                      </m:e>
                    </m:d>
                  </m:oMath>
                </a14:m>
                <a:endParaRPr lang="el-GR" dirty="0"/>
              </a:p>
            </p:txBody>
          </p:sp>
        </mc:Choice>
        <mc:Fallback xmlns="">
          <p:sp>
            <p:nvSpPr>
              <p:cNvPr id="31" name="TextBox 30">
                <a:extLst>
                  <a:ext uri="{FF2B5EF4-FFF2-40B4-BE49-F238E27FC236}">
                    <a16:creationId xmlns:a16="http://schemas.microsoft.com/office/drawing/2014/main" id="{0FD34DE4-0CE8-4A97-A05D-2A14817FCAED}"/>
                  </a:ext>
                </a:extLst>
              </p:cNvPr>
              <p:cNvSpPr txBox="1">
                <a:spLocks noRot="1" noChangeAspect="1" noMove="1" noResize="1" noEditPoints="1" noAdjustHandles="1" noChangeArrowheads="1" noChangeShapeType="1" noTextEdit="1"/>
              </p:cNvSpPr>
              <p:nvPr/>
            </p:nvSpPr>
            <p:spPr>
              <a:xfrm>
                <a:off x="3349387" y="2601516"/>
                <a:ext cx="3581961" cy="369332"/>
              </a:xfrm>
              <a:prstGeom prst="rect">
                <a:avLst/>
              </a:prstGeom>
              <a:blipFill>
                <a:blip r:embed="rId5"/>
                <a:stretch>
                  <a:fillRect l="-1361" t="-13333" b="-28333"/>
                </a:stretch>
              </a:blipFill>
            </p:spPr>
            <p:txBody>
              <a:bodyPr/>
              <a:lstStyle/>
              <a:p>
                <a:r>
                  <a:rPr lang="el-GR">
                    <a:noFill/>
                  </a:rPr>
                  <a:t> </a:t>
                </a:r>
              </a:p>
            </p:txBody>
          </p:sp>
        </mc:Fallback>
      </mc:AlternateContent>
      <p:sp>
        <p:nvSpPr>
          <p:cNvPr id="36" name="Oval 35">
            <a:extLst>
              <a:ext uri="{FF2B5EF4-FFF2-40B4-BE49-F238E27FC236}">
                <a16:creationId xmlns:a16="http://schemas.microsoft.com/office/drawing/2014/main" id="{2AB19DCA-5CBB-477F-9261-68EBBDC85F5E}"/>
              </a:ext>
            </a:extLst>
          </p:cNvPr>
          <p:cNvSpPr/>
          <p:nvPr/>
        </p:nvSpPr>
        <p:spPr>
          <a:xfrm>
            <a:off x="5195140" y="4126377"/>
            <a:ext cx="1584176" cy="9465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39" name="Straight Connector 38">
            <a:extLst>
              <a:ext uri="{FF2B5EF4-FFF2-40B4-BE49-F238E27FC236}">
                <a16:creationId xmlns:a16="http://schemas.microsoft.com/office/drawing/2014/main" id="{EA17ABAD-2899-491E-ACFB-CE93ED5E596E}"/>
              </a:ext>
            </a:extLst>
          </p:cNvPr>
          <p:cNvCxnSpPr>
            <a:endCxn id="36" idx="4"/>
          </p:cNvCxnSpPr>
          <p:nvPr/>
        </p:nvCxnSpPr>
        <p:spPr>
          <a:xfrm>
            <a:off x="5987228" y="4126377"/>
            <a:ext cx="0" cy="946556"/>
          </a:xfrm>
          <a:prstGeom prst="line">
            <a:avLst/>
          </a:prstGeom>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3623B55-F933-4BC5-B4E6-0182A9BCC7FE}"/>
              </a:ext>
            </a:extLst>
          </p:cNvPr>
          <p:cNvSpPr txBox="1"/>
          <p:nvPr/>
        </p:nvSpPr>
        <p:spPr>
          <a:xfrm>
            <a:off x="5531374" y="4414989"/>
            <a:ext cx="320922" cy="369332"/>
          </a:xfrm>
          <a:prstGeom prst="rect">
            <a:avLst/>
          </a:prstGeom>
          <a:noFill/>
        </p:spPr>
        <p:txBody>
          <a:bodyPr wrap="none" rtlCol="0">
            <a:spAutoFit/>
          </a:bodyPr>
          <a:lstStyle/>
          <a:p>
            <a:r>
              <a:rPr lang="en-US" dirty="0"/>
              <a:t>S</a:t>
            </a:r>
            <a:endParaRPr lang="el-GR" dirty="0"/>
          </a:p>
        </p:txBody>
      </p:sp>
      <p:sp>
        <p:nvSpPr>
          <p:cNvPr id="42" name="TextBox 41">
            <a:extLst>
              <a:ext uri="{FF2B5EF4-FFF2-40B4-BE49-F238E27FC236}">
                <a16:creationId xmlns:a16="http://schemas.microsoft.com/office/drawing/2014/main" id="{110D1187-A815-4FB8-A6A8-D619DB0B94CD}"/>
              </a:ext>
            </a:extLst>
          </p:cNvPr>
          <p:cNvSpPr txBox="1"/>
          <p:nvPr/>
        </p:nvSpPr>
        <p:spPr>
          <a:xfrm>
            <a:off x="6087878" y="4405117"/>
            <a:ext cx="639919" cy="369332"/>
          </a:xfrm>
          <a:prstGeom prst="rect">
            <a:avLst/>
          </a:prstGeom>
          <a:noFill/>
        </p:spPr>
        <p:txBody>
          <a:bodyPr wrap="none" rtlCol="0">
            <a:spAutoFit/>
          </a:bodyPr>
          <a:lstStyle/>
          <a:p>
            <a:r>
              <a:rPr lang="el-GR" dirty="0"/>
              <a:t>Φ(</a:t>
            </a:r>
            <a:r>
              <a:rPr lang="en-US" dirty="0"/>
              <a:t>S</a:t>
            </a:r>
            <a:r>
              <a:rPr lang="el-GR" dirty="0"/>
              <a:t>)</a:t>
            </a:r>
          </a:p>
        </p:txBody>
      </p:sp>
      <p:cxnSp>
        <p:nvCxnSpPr>
          <p:cNvPr id="43" name="Straight Arrow Connector 42">
            <a:extLst>
              <a:ext uri="{FF2B5EF4-FFF2-40B4-BE49-F238E27FC236}">
                <a16:creationId xmlns:a16="http://schemas.microsoft.com/office/drawing/2014/main" id="{107F8177-2F24-4A66-9D31-2B964057E3B5}"/>
              </a:ext>
            </a:extLst>
          </p:cNvPr>
          <p:cNvCxnSpPr>
            <a:cxnSpLocks/>
            <a:stCxn id="47" idx="3"/>
          </p:cNvCxnSpPr>
          <p:nvPr/>
        </p:nvCxnSpPr>
        <p:spPr>
          <a:xfrm>
            <a:off x="3719365" y="4213317"/>
            <a:ext cx="1447819" cy="2622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5B69C990-2618-4F1E-AE94-418D07C3E456}"/>
              </a:ext>
            </a:extLst>
          </p:cNvPr>
          <p:cNvCxnSpPr>
            <a:cxnSpLocks/>
          </p:cNvCxnSpPr>
          <p:nvPr/>
        </p:nvCxnSpPr>
        <p:spPr>
          <a:xfrm flipV="1">
            <a:off x="3802939" y="4693146"/>
            <a:ext cx="1291552" cy="2841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CDED503-98BF-474F-BF79-0D5F2AED0CE5}"/>
              </a:ext>
            </a:extLst>
          </p:cNvPr>
          <p:cNvCxnSpPr>
            <a:cxnSpLocks/>
            <a:stCxn id="46" idx="2"/>
          </p:cNvCxnSpPr>
          <p:nvPr/>
        </p:nvCxnSpPr>
        <p:spPr>
          <a:xfrm>
            <a:off x="4652274" y="3670598"/>
            <a:ext cx="710601" cy="609888"/>
          </a:xfrm>
          <a:prstGeom prst="line">
            <a:avLst/>
          </a:prstGeom>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BC795FBF-A9F3-4717-A5D7-3549A5B58350}"/>
              </a:ext>
            </a:extLst>
          </p:cNvPr>
          <p:cNvSpPr txBox="1"/>
          <p:nvPr/>
        </p:nvSpPr>
        <p:spPr>
          <a:xfrm>
            <a:off x="4289033" y="3301266"/>
            <a:ext cx="726481" cy="369332"/>
          </a:xfrm>
          <a:prstGeom prst="rect">
            <a:avLst/>
          </a:prstGeom>
          <a:noFill/>
        </p:spPr>
        <p:txBody>
          <a:bodyPr wrap="none" rtlCol="0">
            <a:spAutoFit/>
          </a:bodyPr>
          <a:lstStyle/>
          <a:p>
            <a:r>
              <a:rPr lang="en-US" dirty="0"/>
              <a:t>a0=1</a:t>
            </a:r>
            <a:endParaRPr lang="el-GR" dirty="0"/>
          </a:p>
        </p:txBody>
      </p:sp>
      <p:sp>
        <p:nvSpPr>
          <p:cNvPr id="47" name="TextBox 46">
            <a:extLst>
              <a:ext uri="{FF2B5EF4-FFF2-40B4-BE49-F238E27FC236}">
                <a16:creationId xmlns:a16="http://schemas.microsoft.com/office/drawing/2014/main" id="{5E89DCD0-F475-4569-ADEC-0F31984F0777}"/>
              </a:ext>
            </a:extLst>
          </p:cNvPr>
          <p:cNvSpPr txBox="1"/>
          <p:nvPr/>
        </p:nvSpPr>
        <p:spPr>
          <a:xfrm>
            <a:off x="3428901" y="4028651"/>
            <a:ext cx="290464" cy="369332"/>
          </a:xfrm>
          <a:prstGeom prst="rect">
            <a:avLst/>
          </a:prstGeom>
          <a:noFill/>
        </p:spPr>
        <p:txBody>
          <a:bodyPr wrap="none" rtlCol="0">
            <a:spAutoFit/>
          </a:bodyPr>
          <a:lstStyle/>
          <a:p>
            <a:r>
              <a:rPr lang="en-US" dirty="0"/>
              <a:t>x</a:t>
            </a:r>
            <a:endParaRPr lang="el-GR" dirty="0"/>
          </a:p>
        </p:txBody>
      </p:sp>
      <p:sp>
        <p:nvSpPr>
          <p:cNvPr id="48" name="TextBox 47">
            <a:extLst>
              <a:ext uri="{FF2B5EF4-FFF2-40B4-BE49-F238E27FC236}">
                <a16:creationId xmlns:a16="http://schemas.microsoft.com/office/drawing/2014/main" id="{DFED3BF6-17B5-4369-9294-392CC153BF65}"/>
              </a:ext>
            </a:extLst>
          </p:cNvPr>
          <p:cNvSpPr txBox="1"/>
          <p:nvPr/>
        </p:nvSpPr>
        <p:spPr>
          <a:xfrm>
            <a:off x="3428901" y="4792645"/>
            <a:ext cx="301686" cy="369332"/>
          </a:xfrm>
          <a:prstGeom prst="rect">
            <a:avLst/>
          </a:prstGeom>
          <a:noFill/>
        </p:spPr>
        <p:txBody>
          <a:bodyPr wrap="none" rtlCol="0">
            <a:spAutoFit/>
          </a:bodyPr>
          <a:lstStyle/>
          <a:p>
            <a:r>
              <a:rPr lang="en-US" dirty="0"/>
              <a:t>y</a:t>
            </a:r>
            <a:endParaRPr lang="el-GR" dirty="0"/>
          </a:p>
        </p:txBody>
      </p:sp>
      <p:cxnSp>
        <p:nvCxnSpPr>
          <p:cNvPr id="49" name="Straight Arrow Connector 48">
            <a:extLst>
              <a:ext uri="{FF2B5EF4-FFF2-40B4-BE49-F238E27FC236}">
                <a16:creationId xmlns:a16="http://schemas.microsoft.com/office/drawing/2014/main" id="{70ECEA30-78AF-4328-A94E-467EC2E1EB5F}"/>
              </a:ext>
            </a:extLst>
          </p:cNvPr>
          <p:cNvCxnSpPr>
            <a:cxnSpLocks/>
          </p:cNvCxnSpPr>
          <p:nvPr/>
        </p:nvCxnSpPr>
        <p:spPr>
          <a:xfrm flipV="1">
            <a:off x="6804063" y="4589783"/>
            <a:ext cx="841965" cy="19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5F0F96D-21AA-4A56-A157-7DCAF42F9355}"/>
              </a:ext>
            </a:extLst>
          </p:cNvPr>
          <p:cNvSpPr txBox="1"/>
          <p:nvPr/>
        </p:nvSpPr>
        <p:spPr>
          <a:xfrm>
            <a:off x="4998065" y="3674484"/>
            <a:ext cx="319318" cy="369332"/>
          </a:xfrm>
          <a:prstGeom prst="rect">
            <a:avLst/>
          </a:prstGeom>
          <a:noFill/>
        </p:spPr>
        <p:txBody>
          <a:bodyPr wrap="none" rtlCol="0">
            <a:spAutoFit/>
          </a:bodyPr>
          <a:lstStyle/>
          <a:p>
            <a:r>
              <a:rPr lang="en-US" dirty="0"/>
              <a:t>0</a:t>
            </a:r>
            <a:endParaRPr lang="el-GR" dirty="0"/>
          </a:p>
        </p:txBody>
      </p:sp>
      <p:sp>
        <p:nvSpPr>
          <p:cNvPr id="51" name="TextBox 50">
            <a:extLst>
              <a:ext uri="{FF2B5EF4-FFF2-40B4-BE49-F238E27FC236}">
                <a16:creationId xmlns:a16="http://schemas.microsoft.com/office/drawing/2014/main" id="{5B81C2C3-9CC3-4680-B711-7ECEBFA42BA8}"/>
              </a:ext>
            </a:extLst>
          </p:cNvPr>
          <p:cNvSpPr txBox="1"/>
          <p:nvPr/>
        </p:nvSpPr>
        <p:spPr>
          <a:xfrm>
            <a:off x="3982662" y="3935145"/>
            <a:ext cx="502061" cy="369332"/>
          </a:xfrm>
          <a:prstGeom prst="rect">
            <a:avLst/>
          </a:prstGeom>
          <a:noFill/>
        </p:spPr>
        <p:txBody>
          <a:bodyPr wrap="none" rtlCol="0">
            <a:spAutoFit/>
          </a:bodyPr>
          <a:lstStyle/>
          <a:p>
            <a:r>
              <a:rPr lang="en-US" dirty="0"/>
              <a:t>0.5</a:t>
            </a:r>
            <a:endParaRPr lang="el-GR" dirty="0"/>
          </a:p>
        </p:txBody>
      </p:sp>
      <p:sp>
        <p:nvSpPr>
          <p:cNvPr id="52" name="TextBox 51">
            <a:extLst>
              <a:ext uri="{FF2B5EF4-FFF2-40B4-BE49-F238E27FC236}">
                <a16:creationId xmlns:a16="http://schemas.microsoft.com/office/drawing/2014/main" id="{6AE45F5C-0138-4461-B9F3-13C03FF25634}"/>
              </a:ext>
            </a:extLst>
          </p:cNvPr>
          <p:cNvSpPr txBox="1"/>
          <p:nvPr/>
        </p:nvSpPr>
        <p:spPr>
          <a:xfrm>
            <a:off x="4128443" y="4888267"/>
            <a:ext cx="587020" cy="369332"/>
          </a:xfrm>
          <a:prstGeom prst="rect">
            <a:avLst/>
          </a:prstGeom>
          <a:noFill/>
        </p:spPr>
        <p:txBody>
          <a:bodyPr wrap="none" rtlCol="0">
            <a:spAutoFit/>
          </a:bodyPr>
          <a:lstStyle/>
          <a:p>
            <a:r>
              <a:rPr lang="en-US" dirty="0"/>
              <a:t>-1.5</a:t>
            </a:r>
            <a:endParaRPr lang="el-GR" dirty="0"/>
          </a:p>
        </p:txBody>
      </p:sp>
      <p:sp>
        <p:nvSpPr>
          <p:cNvPr id="33" name="TextBox 32">
            <a:extLst>
              <a:ext uri="{FF2B5EF4-FFF2-40B4-BE49-F238E27FC236}">
                <a16:creationId xmlns:a16="http://schemas.microsoft.com/office/drawing/2014/main" id="{FB92DB23-F449-4AD7-99D5-1517819975AF}"/>
              </a:ext>
            </a:extLst>
          </p:cNvPr>
          <p:cNvSpPr txBox="1"/>
          <p:nvPr/>
        </p:nvSpPr>
        <p:spPr>
          <a:xfrm>
            <a:off x="992710" y="4075744"/>
            <a:ext cx="1483098" cy="307777"/>
          </a:xfrm>
          <a:prstGeom prst="rect">
            <a:avLst/>
          </a:prstGeom>
          <a:noFill/>
        </p:spPr>
        <p:txBody>
          <a:bodyPr wrap="none" rtlCol="0">
            <a:spAutoFit/>
          </a:bodyPr>
          <a:lstStyle/>
          <a:p>
            <a:r>
              <a:rPr lang="el-GR" sz="1400" dirty="0">
                <a:latin typeface="Garamond" panose="02020404030301010803" pitchFamily="18" charset="0"/>
              </a:rPr>
              <a:t>Τάση πόλωσης = 1</a:t>
            </a:r>
          </a:p>
        </p:txBody>
      </p:sp>
    </p:spTree>
    <p:extLst>
      <p:ext uri="{BB962C8B-B14F-4D97-AF65-F5344CB8AC3E}">
        <p14:creationId xmlns:p14="http://schemas.microsoft.com/office/powerpoint/2010/main" val="7967947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37183"/>
            <a:ext cx="9577064" cy="523220"/>
          </a:xfrm>
          <a:prstGeom prst="rect">
            <a:avLst/>
          </a:prstGeom>
          <a:noFill/>
        </p:spPr>
        <p:txBody>
          <a:bodyPr wrap="square" rtlCol="0" anchor="ctr">
            <a:spAutoFit/>
          </a:bodyPr>
          <a:lstStyle/>
          <a:p>
            <a:r>
              <a:rPr lang="el-GR" sz="2800" dirty="0">
                <a:effectLst>
                  <a:outerShdw blurRad="38100" dist="38100" dir="2700000" algn="tl">
                    <a:srgbClr val="000000">
                      <a:alpha val="43137"/>
                    </a:srgbClr>
                  </a:outerShdw>
                </a:effectLst>
                <a:latin typeface="Garamond" panose="02020404030301010803" pitchFamily="18" charset="0"/>
              </a:rPr>
              <a:t>ΑΣΚΗΣΗ</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A5B39E8C-C9AD-4912-907A-11E01B849313}"/>
                  </a:ext>
                </a:extLst>
              </p:cNvPr>
              <p:cNvSpPr txBox="1"/>
              <p:nvPr/>
            </p:nvSpPr>
            <p:spPr>
              <a:xfrm>
                <a:off x="655347" y="3103202"/>
                <a:ext cx="2376264"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l-GR"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[0 0 0]</m:t>
                          </m:r>
                        </m:e>
                        <m:sup>
                          <m:r>
                            <a:rPr lang="en-US" b="0" i="1" smtClean="0">
                              <a:latin typeface="Cambria Math" panose="02040503050406030204" pitchFamily="18" charset="0"/>
                            </a:rPr>
                            <m:t>𝑇</m:t>
                          </m:r>
                        </m:sup>
                      </m:sSup>
                    </m:oMath>
                  </m:oMathPara>
                </a14:m>
                <a:endParaRPr lang="el-GR" dirty="0"/>
              </a:p>
            </p:txBody>
          </p:sp>
        </mc:Choice>
        <mc:Fallback xmlns="">
          <p:sp>
            <p:nvSpPr>
              <p:cNvPr id="21" name="TextBox 20">
                <a:extLst>
                  <a:ext uri="{FF2B5EF4-FFF2-40B4-BE49-F238E27FC236}">
                    <a16:creationId xmlns:a16="http://schemas.microsoft.com/office/drawing/2014/main" id="{A5B39E8C-C9AD-4912-907A-11E01B849313}"/>
                  </a:ext>
                </a:extLst>
              </p:cNvPr>
              <p:cNvSpPr txBox="1">
                <a:spLocks noRot="1" noChangeAspect="1" noMove="1" noResize="1" noEditPoints="1" noAdjustHandles="1" noChangeArrowheads="1" noChangeShapeType="1" noTextEdit="1"/>
              </p:cNvSpPr>
              <p:nvPr/>
            </p:nvSpPr>
            <p:spPr>
              <a:xfrm>
                <a:off x="655347" y="3103202"/>
                <a:ext cx="2376264" cy="369332"/>
              </a:xfrm>
              <a:prstGeom prst="rect">
                <a:avLst/>
              </a:prstGeom>
              <a:blipFill>
                <a:blip r:embed="rId2"/>
                <a:stretch>
                  <a:fillRect b="-18033"/>
                </a:stretch>
              </a:blipFill>
            </p:spPr>
            <p:txBody>
              <a:bodyPr/>
              <a:lstStyle/>
              <a:p>
                <a:r>
                  <a:rPr lang="el-GR">
                    <a:noFill/>
                  </a:rPr>
                  <a:t> </a:t>
                </a:r>
              </a:p>
            </p:txBody>
          </p:sp>
        </mc:Fallback>
      </mc:AlternateContent>
      <p:sp>
        <p:nvSpPr>
          <p:cNvPr id="23" name="TextBox 22">
            <a:extLst>
              <a:ext uri="{FF2B5EF4-FFF2-40B4-BE49-F238E27FC236}">
                <a16:creationId xmlns:a16="http://schemas.microsoft.com/office/drawing/2014/main" id="{DD978961-BB89-4F36-A61F-83438FC45F3B}"/>
              </a:ext>
            </a:extLst>
          </p:cNvPr>
          <p:cNvSpPr txBox="1"/>
          <p:nvPr/>
        </p:nvSpPr>
        <p:spPr>
          <a:xfrm>
            <a:off x="1287048" y="3570732"/>
            <a:ext cx="1028011" cy="369332"/>
          </a:xfrm>
          <a:prstGeom prst="rect">
            <a:avLst/>
          </a:prstGeom>
          <a:noFill/>
        </p:spPr>
        <p:txBody>
          <a:bodyPr wrap="square">
            <a:spAutoFit/>
          </a:bodyPr>
          <a:lstStyle/>
          <a:p>
            <a:pPr algn="just"/>
            <a:r>
              <a:rPr lang="el-GR" dirty="0">
                <a:latin typeface="Garamond" panose="02020404030301010803" pitchFamily="18" charset="0"/>
              </a:rPr>
              <a:t>ρ=0.5</a:t>
            </a:r>
            <a:endParaRPr lang="el-GR" dirty="0">
              <a:solidFill>
                <a:schemeClr val="tx2"/>
              </a:solidFill>
              <a:latin typeface="Garamond" panose="02020404030301010803" pitchFamily="18" charset="0"/>
            </a:endParaRPr>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4AC5C7D7-BB3C-4DDB-9689-C6D7775D4D46}"/>
                  </a:ext>
                </a:extLst>
              </p:cNvPr>
              <p:cNvSpPr txBox="1"/>
              <p:nvPr/>
            </p:nvSpPr>
            <p:spPr>
              <a:xfrm>
                <a:off x="1090924" y="1093164"/>
                <a:ext cx="1876110" cy="1938416"/>
              </a:xfrm>
              <a:prstGeom prst="rect">
                <a:avLst/>
              </a:prstGeom>
              <a:noFill/>
            </p:spPr>
            <p:txBody>
              <a:bodyPr wrap="square">
                <a:spAutoFit/>
              </a:bodyPr>
              <a:lstStyle/>
              <a:p>
                <a14:m>
                  <m:oMath xmlns:m="http://schemas.openxmlformats.org/officeDocument/2006/math">
                    <m:sSub>
                      <m:sSubPr>
                        <m:ctrlPr>
                          <a:rPr lang="el-GR"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l-GR" b="0" i="1" smtClean="0">
                        <a:latin typeface="Cambria Math" panose="02040503050406030204" pitchFamily="18" charset="0"/>
                      </a:rPr>
                      <m:t>=</m:t>
                    </m:r>
                    <m:d>
                      <m:dPr>
                        <m:begChr m:val="["/>
                        <m:endChr m:val="]"/>
                        <m:ctrlPr>
                          <a:rPr lang="el-GR" b="0" i="1" smtClean="0">
                            <a:latin typeface="Cambria Math" panose="02040503050406030204" pitchFamily="18" charset="0"/>
                          </a:rPr>
                        </m:ctrlPr>
                      </m:dPr>
                      <m:e>
                        <m:m>
                          <m:mPr>
                            <m:mcs>
                              <m:mc>
                                <m:mcPr>
                                  <m:count m:val="1"/>
                                  <m:mcJc m:val="center"/>
                                </m:mcPr>
                              </m:mc>
                            </m:mcs>
                            <m:ctrlPr>
                              <a:rPr lang="el-GR" b="0" i="1" smtClean="0">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1</m:t>
                              </m:r>
                            </m:e>
                          </m:mr>
                          <m:mr>
                            <m:e>
                              <m:r>
                                <a:rPr lang="en-US" b="0" i="1" smtClean="0">
                                  <a:latin typeface="Cambria Math" panose="02040503050406030204" pitchFamily="18" charset="0"/>
                                </a:rPr>
                                <m:t>−1</m:t>
                              </m:r>
                            </m:e>
                          </m:mr>
                        </m:m>
                      </m:e>
                    </m:d>
                  </m:oMath>
                </a14:m>
                <a:r>
                  <a:rPr lang="en-US" dirty="0">
                    <a:latin typeface="Garamond" panose="02020404030301010803" pitchFamily="18" charset="0"/>
                  </a:rPr>
                  <a:t>, </a:t>
                </a:r>
              </a:p>
              <a:p>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2</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2</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p>
              <a:p>
                <a14:m>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3</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1</m:t>
                              </m:r>
                              <m:r>
                                <a:rPr lang="en-US" b="0" i="1" smtClean="0">
                                  <a:latin typeface="Cambria Math" panose="02040503050406030204" pitchFamily="18" charset="0"/>
                                </a:rPr>
                                <m:t>.5</m:t>
                              </m:r>
                            </m:e>
                          </m:mr>
                          <m:mr>
                            <m:e>
                              <m:r>
                                <a:rPr lang="en-US" b="0" i="1" smtClean="0">
                                  <a:latin typeface="Cambria Math" panose="02040503050406030204" pitchFamily="18" charset="0"/>
                                </a:rPr>
                                <m:t>2</m:t>
                              </m:r>
                            </m:e>
                          </m:mr>
                        </m:m>
                      </m:e>
                    </m:d>
                  </m:oMath>
                </a14:m>
                <a:r>
                  <a:rPr lang="en-US" dirty="0">
                    <a:latin typeface="Garamond" panose="02020404030301010803" pitchFamily="18" charset="0"/>
                  </a:rPr>
                  <a:t>, </a:t>
                </a:r>
                <a:endParaRPr lang="en-US" i="1" dirty="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sSub>
                        <m:sSubPr>
                          <m:ctrlPr>
                            <a:rPr lang="el-GR" i="1">
                              <a:latin typeface="Cambria Math" panose="02040503050406030204" pitchFamily="18" charset="0"/>
                            </a:rPr>
                          </m:ctrlPr>
                        </m:sSubPr>
                        <m:e>
                          <m:r>
                            <a:rPr lang="en-US" i="1">
                              <a:latin typeface="Cambria Math" panose="02040503050406030204" pitchFamily="18" charset="0"/>
                            </a:rPr>
                            <m:t>𝑥</m:t>
                          </m:r>
                        </m:e>
                        <m:sub>
                          <m:r>
                            <a:rPr lang="en-US" b="0" i="1" smtClean="0">
                              <a:latin typeface="Cambria Math" panose="02040503050406030204" pitchFamily="18" charset="0"/>
                            </a:rPr>
                            <m:t>4</m:t>
                          </m:r>
                        </m:sub>
                      </m:sSub>
                      <m:r>
                        <a:rPr lang="el-GR" i="1">
                          <a:latin typeface="Cambria Math" panose="02040503050406030204" pitchFamily="18" charset="0"/>
                        </a:rPr>
                        <m:t>=</m:t>
                      </m:r>
                      <m:d>
                        <m:dPr>
                          <m:begChr m:val="["/>
                          <m:endChr m:val="]"/>
                          <m:ctrlPr>
                            <a:rPr lang="el-GR" i="1">
                              <a:latin typeface="Cambria Math" panose="02040503050406030204" pitchFamily="18" charset="0"/>
                            </a:rPr>
                          </m:ctrlPr>
                        </m:dPr>
                        <m:e>
                          <m:m>
                            <m:mPr>
                              <m:mcs>
                                <m:mc>
                                  <m:mcPr>
                                    <m:count m:val="1"/>
                                    <m:mcJc m:val="center"/>
                                  </m:mcPr>
                                </m:mc>
                              </m:mcs>
                              <m:ctrlPr>
                                <a:rPr lang="el-GR" i="1">
                                  <a:latin typeface="Cambria Math" panose="02040503050406030204" pitchFamily="18" charset="0"/>
                                </a:rPr>
                              </m:ctrlPr>
                            </m:mPr>
                            <m:mr>
                              <m:e>
                                <m:r>
                                  <m:rPr>
                                    <m:brk m:alnAt="7"/>
                                  </m:rPr>
                                  <a:rPr lang="en-US" b="0" i="1" smtClean="0">
                                    <a:latin typeface="Cambria Math" panose="02040503050406030204" pitchFamily="18" charset="0"/>
                                  </a:rPr>
                                  <m:t>−</m:t>
                                </m:r>
                                <m:r>
                                  <a:rPr lang="en-US" b="0" i="1" smtClean="0">
                                    <a:latin typeface="Cambria Math" panose="02040503050406030204" pitchFamily="18" charset="0"/>
                                  </a:rPr>
                                  <m:t>3</m:t>
                                </m:r>
                              </m:e>
                            </m:mr>
                            <m:mr>
                              <m:e>
                                <m:r>
                                  <a:rPr lang="en-US" b="0" i="1" smtClean="0">
                                    <a:latin typeface="Cambria Math" panose="02040503050406030204" pitchFamily="18" charset="0"/>
                                  </a:rPr>
                                  <m:t>−2</m:t>
                                </m:r>
                              </m:e>
                            </m:mr>
                          </m:m>
                        </m:e>
                      </m:d>
                    </m:oMath>
                  </m:oMathPara>
                </a14:m>
                <a:endParaRPr lang="el-GR" dirty="0"/>
              </a:p>
            </p:txBody>
          </p:sp>
        </mc:Choice>
        <mc:Fallback xmlns="">
          <p:sp>
            <p:nvSpPr>
              <p:cNvPr id="25" name="TextBox 24">
                <a:extLst>
                  <a:ext uri="{FF2B5EF4-FFF2-40B4-BE49-F238E27FC236}">
                    <a16:creationId xmlns:a16="http://schemas.microsoft.com/office/drawing/2014/main" id="{4AC5C7D7-BB3C-4DDB-9689-C6D7775D4D46}"/>
                  </a:ext>
                </a:extLst>
              </p:cNvPr>
              <p:cNvSpPr txBox="1">
                <a:spLocks noRot="1" noChangeAspect="1" noMove="1" noResize="1" noEditPoints="1" noAdjustHandles="1" noChangeArrowheads="1" noChangeShapeType="1" noTextEdit="1"/>
              </p:cNvSpPr>
              <p:nvPr/>
            </p:nvSpPr>
            <p:spPr>
              <a:xfrm>
                <a:off x="1090924" y="1093164"/>
                <a:ext cx="1876110" cy="1938416"/>
              </a:xfrm>
              <a:prstGeom prst="rect">
                <a:avLst/>
              </a:prstGeom>
              <a:blipFill>
                <a:blip r:embed="rId3"/>
                <a:stretch>
                  <a:fillRect/>
                </a:stretch>
              </a:blipFill>
            </p:spPr>
            <p:txBody>
              <a:bodyPr/>
              <a:lstStyle/>
              <a:p>
                <a:r>
                  <a:rPr lang="el-GR">
                    <a:noFill/>
                  </a:rPr>
                  <a:t> </a:t>
                </a:r>
              </a:p>
            </p:txBody>
          </p:sp>
        </mc:Fallback>
      </mc:AlternateContent>
      <p:sp>
        <p:nvSpPr>
          <p:cNvPr id="27" name="TextBox 26">
            <a:extLst>
              <a:ext uri="{FF2B5EF4-FFF2-40B4-BE49-F238E27FC236}">
                <a16:creationId xmlns:a16="http://schemas.microsoft.com/office/drawing/2014/main" id="{B8BC0A09-1549-49D1-8C29-D212D17AB9CE}"/>
              </a:ext>
            </a:extLst>
          </p:cNvPr>
          <p:cNvSpPr txBox="1"/>
          <p:nvPr/>
        </p:nvSpPr>
        <p:spPr>
          <a:xfrm>
            <a:off x="2371071" y="1190902"/>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28" name="TextBox 27">
            <a:extLst>
              <a:ext uri="{FF2B5EF4-FFF2-40B4-BE49-F238E27FC236}">
                <a16:creationId xmlns:a16="http://schemas.microsoft.com/office/drawing/2014/main" id="{229A8C8D-D921-421C-833A-29C4A951FF75}"/>
              </a:ext>
            </a:extLst>
          </p:cNvPr>
          <p:cNvSpPr txBox="1"/>
          <p:nvPr/>
        </p:nvSpPr>
        <p:spPr>
          <a:xfrm>
            <a:off x="2315060" y="2563790"/>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29" name="TextBox 28">
            <a:extLst>
              <a:ext uri="{FF2B5EF4-FFF2-40B4-BE49-F238E27FC236}">
                <a16:creationId xmlns:a16="http://schemas.microsoft.com/office/drawing/2014/main" id="{0106141A-AB4F-4684-9920-D680FDB149C2}"/>
              </a:ext>
            </a:extLst>
          </p:cNvPr>
          <p:cNvSpPr txBox="1"/>
          <p:nvPr/>
        </p:nvSpPr>
        <p:spPr>
          <a:xfrm>
            <a:off x="2371071" y="1623308"/>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sp>
        <p:nvSpPr>
          <p:cNvPr id="30" name="TextBox 29">
            <a:extLst>
              <a:ext uri="{FF2B5EF4-FFF2-40B4-BE49-F238E27FC236}">
                <a16:creationId xmlns:a16="http://schemas.microsoft.com/office/drawing/2014/main" id="{3975D216-D0DF-4FE3-8F25-A79595A43AF0}"/>
              </a:ext>
            </a:extLst>
          </p:cNvPr>
          <p:cNvSpPr txBox="1"/>
          <p:nvPr/>
        </p:nvSpPr>
        <p:spPr>
          <a:xfrm>
            <a:off x="2315059" y="2062372"/>
            <a:ext cx="595963" cy="369332"/>
          </a:xfrm>
          <a:prstGeom prst="rect">
            <a:avLst/>
          </a:prstGeom>
          <a:noFill/>
        </p:spPr>
        <p:txBody>
          <a:bodyPr wrap="square">
            <a:spAutoFit/>
          </a:bodyPr>
          <a:lstStyle/>
          <a:p>
            <a:r>
              <a:rPr lang="en-US" dirty="0">
                <a:latin typeface="Garamond" panose="02020404030301010803" pitchFamily="18" charset="0"/>
              </a:rPr>
              <a:t>-</a:t>
            </a:r>
            <a:r>
              <a:rPr lang="el-GR" dirty="0">
                <a:latin typeface="Garamond" panose="02020404030301010803" pitchFamily="18" charset="0"/>
              </a:rPr>
              <a:t>1</a:t>
            </a:r>
            <a:endParaRPr lang="el-GR" dirty="0"/>
          </a:p>
        </p:txBody>
      </p:sp>
      <p:cxnSp>
        <p:nvCxnSpPr>
          <p:cNvPr id="24" name="Straight Connector 23">
            <a:extLst>
              <a:ext uri="{FF2B5EF4-FFF2-40B4-BE49-F238E27FC236}">
                <a16:creationId xmlns:a16="http://schemas.microsoft.com/office/drawing/2014/main" id="{6AFFBBFD-7804-4478-B368-7A7285F613E7}"/>
              </a:ext>
            </a:extLst>
          </p:cNvPr>
          <p:cNvCxnSpPr/>
          <p:nvPr/>
        </p:nvCxnSpPr>
        <p:spPr>
          <a:xfrm>
            <a:off x="2782044" y="1093164"/>
            <a:ext cx="0" cy="3151063"/>
          </a:xfrm>
          <a:prstGeom prst="line">
            <a:avLst/>
          </a:prstGeom>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B7AA8D26-4953-4ED1-84F5-F07C01C05C98}"/>
              </a:ext>
            </a:extLst>
          </p:cNvPr>
          <p:cNvSpPr txBox="1"/>
          <p:nvPr/>
        </p:nvSpPr>
        <p:spPr>
          <a:xfrm>
            <a:off x="992710" y="4075744"/>
            <a:ext cx="1483098" cy="307777"/>
          </a:xfrm>
          <a:prstGeom prst="rect">
            <a:avLst/>
          </a:prstGeom>
          <a:noFill/>
        </p:spPr>
        <p:txBody>
          <a:bodyPr wrap="none" rtlCol="0">
            <a:spAutoFit/>
          </a:bodyPr>
          <a:lstStyle/>
          <a:p>
            <a:r>
              <a:rPr lang="el-GR" sz="1400" dirty="0">
                <a:latin typeface="Garamond" panose="02020404030301010803" pitchFamily="18" charset="0"/>
              </a:rPr>
              <a:t>Τάση πόλωσης = 1</a:t>
            </a:r>
          </a:p>
        </p:txBody>
      </p:sp>
      <p:sp>
        <p:nvSpPr>
          <p:cNvPr id="36" name="Oval 35">
            <a:extLst>
              <a:ext uri="{FF2B5EF4-FFF2-40B4-BE49-F238E27FC236}">
                <a16:creationId xmlns:a16="http://schemas.microsoft.com/office/drawing/2014/main" id="{2AB19DCA-5CBB-477F-9261-68EBBDC85F5E}"/>
              </a:ext>
            </a:extLst>
          </p:cNvPr>
          <p:cNvSpPr/>
          <p:nvPr/>
        </p:nvSpPr>
        <p:spPr>
          <a:xfrm>
            <a:off x="6219101" y="3031580"/>
            <a:ext cx="1584176" cy="9465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39" name="Straight Connector 38">
            <a:extLst>
              <a:ext uri="{FF2B5EF4-FFF2-40B4-BE49-F238E27FC236}">
                <a16:creationId xmlns:a16="http://schemas.microsoft.com/office/drawing/2014/main" id="{EA17ABAD-2899-491E-ACFB-CE93ED5E596E}"/>
              </a:ext>
            </a:extLst>
          </p:cNvPr>
          <p:cNvCxnSpPr>
            <a:endCxn id="36" idx="4"/>
          </p:cNvCxnSpPr>
          <p:nvPr/>
        </p:nvCxnSpPr>
        <p:spPr>
          <a:xfrm>
            <a:off x="7011189" y="3031580"/>
            <a:ext cx="0" cy="946556"/>
          </a:xfrm>
          <a:prstGeom prst="line">
            <a:avLst/>
          </a:prstGeom>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3623B55-F933-4BC5-B4E6-0182A9BCC7FE}"/>
              </a:ext>
            </a:extLst>
          </p:cNvPr>
          <p:cNvSpPr txBox="1"/>
          <p:nvPr/>
        </p:nvSpPr>
        <p:spPr>
          <a:xfrm>
            <a:off x="6555335" y="3320192"/>
            <a:ext cx="320922" cy="369332"/>
          </a:xfrm>
          <a:prstGeom prst="rect">
            <a:avLst/>
          </a:prstGeom>
          <a:noFill/>
        </p:spPr>
        <p:txBody>
          <a:bodyPr wrap="none" rtlCol="0">
            <a:spAutoFit/>
          </a:bodyPr>
          <a:lstStyle/>
          <a:p>
            <a:r>
              <a:rPr lang="en-US" dirty="0"/>
              <a:t>S</a:t>
            </a:r>
            <a:endParaRPr lang="el-GR" dirty="0"/>
          </a:p>
        </p:txBody>
      </p:sp>
      <p:sp>
        <p:nvSpPr>
          <p:cNvPr id="42" name="TextBox 41">
            <a:extLst>
              <a:ext uri="{FF2B5EF4-FFF2-40B4-BE49-F238E27FC236}">
                <a16:creationId xmlns:a16="http://schemas.microsoft.com/office/drawing/2014/main" id="{110D1187-A815-4FB8-A6A8-D619DB0B94CD}"/>
              </a:ext>
            </a:extLst>
          </p:cNvPr>
          <p:cNvSpPr txBox="1"/>
          <p:nvPr/>
        </p:nvSpPr>
        <p:spPr>
          <a:xfrm>
            <a:off x="7111839" y="3310320"/>
            <a:ext cx="639919" cy="369332"/>
          </a:xfrm>
          <a:prstGeom prst="rect">
            <a:avLst/>
          </a:prstGeom>
          <a:noFill/>
        </p:spPr>
        <p:txBody>
          <a:bodyPr wrap="none" rtlCol="0">
            <a:spAutoFit/>
          </a:bodyPr>
          <a:lstStyle/>
          <a:p>
            <a:r>
              <a:rPr lang="el-GR" dirty="0"/>
              <a:t>Φ(</a:t>
            </a:r>
            <a:r>
              <a:rPr lang="en-US" dirty="0"/>
              <a:t>S</a:t>
            </a:r>
            <a:r>
              <a:rPr lang="el-GR" dirty="0"/>
              <a:t>)</a:t>
            </a:r>
          </a:p>
        </p:txBody>
      </p:sp>
      <p:cxnSp>
        <p:nvCxnSpPr>
          <p:cNvPr id="43" name="Straight Arrow Connector 42">
            <a:extLst>
              <a:ext uri="{FF2B5EF4-FFF2-40B4-BE49-F238E27FC236}">
                <a16:creationId xmlns:a16="http://schemas.microsoft.com/office/drawing/2014/main" id="{107F8177-2F24-4A66-9D31-2B964057E3B5}"/>
              </a:ext>
            </a:extLst>
          </p:cNvPr>
          <p:cNvCxnSpPr>
            <a:cxnSpLocks/>
            <a:stCxn id="47" idx="3"/>
          </p:cNvCxnSpPr>
          <p:nvPr/>
        </p:nvCxnSpPr>
        <p:spPr>
          <a:xfrm>
            <a:off x="4971264" y="3109075"/>
            <a:ext cx="1133630" cy="2622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5B69C990-2618-4F1E-AE94-418D07C3E456}"/>
              </a:ext>
            </a:extLst>
          </p:cNvPr>
          <p:cNvCxnSpPr>
            <a:cxnSpLocks/>
          </p:cNvCxnSpPr>
          <p:nvPr/>
        </p:nvCxnSpPr>
        <p:spPr>
          <a:xfrm flipV="1">
            <a:off x="4826900" y="3577157"/>
            <a:ext cx="1307752" cy="3053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FCDED503-98BF-474F-BF79-0D5F2AED0CE5}"/>
              </a:ext>
            </a:extLst>
          </p:cNvPr>
          <p:cNvCxnSpPr>
            <a:cxnSpLocks/>
            <a:stCxn id="46" idx="2"/>
          </p:cNvCxnSpPr>
          <p:nvPr/>
        </p:nvCxnSpPr>
        <p:spPr>
          <a:xfrm>
            <a:off x="5746692" y="2584385"/>
            <a:ext cx="710601" cy="609888"/>
          </a:xfrm>
          <a:prstGeom prst="line">
            <a:avLst/>
          </a:prstGeom>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BC795FBF-A9F3-4717-A5D7-3549A5B58350}"/>
              </a:ext>
            </a:extLst>
          </p:cNvPr>
          <p:cNvSpPr txBox="1"/>
          <p:nvPr/>
        </p:nvSpPr>
        <p:spPr>
          <a:xfrm>
            <a:off x="5383451" y="2215053"/>
            <a:ext cx="726481" cy="369332"/>
          </a:xfrm>
          <a:prstGeom prst="rect">
            <a:avLst/>
          </a:prstGeom>
          <a:noFill/>
        </p:spPr>
        <p:txBody>
          <a:bodyPr wrap="none" rtlCol="0">
            <a:spAutoFit/>
          </a:bodyPr>
          <a:lstStyle/>
          <a:p>
            <a:r>
              <a:rPr lang="en-US" dirty="0"/>
              <a:t>a0=1</a:t>
            </a:r>
            <a:endParaRPr lang="el-GR" dirty="0"/>
          </a:p>
        </p:txBody>
      </p:sp>
      <p:sp>
        <p:nvSpPr>
          <p:cNvPr id="47" name="TextBox 46">
            <a:extLst>
              <a:ext uri="{FF2B5EF4-FFF2-40B4-BE49-F238E27FC236}">
                <a16:creationId xmlns:a16="http://schemas.microsoft.com/office/drawing/2014/main" id="{5E89DCD0-F475-4569-ADEC-0F31984F0777}"/>
              </a:ext>
            </a:extLst>
          </p:cNvPr>
          <p:cNvSpPr txBox="1"/>
          <p:nvPr/>
        </p:nvSpPr>
        <p:spPr>
          <a:xfrm>
            <a:off x="4366611" y="2924409"/>
            <a:ext cx="604653" cy="369332"/>
          </a:xfrm>
          <a:prstGeom prst="rect">
            <a:avLst/>
          </a:prstGeom>
          <a:noFill/>
        </p:spPr>
        <p:txBody>
          <a:bodyPr wrap="none" rtlCol="0">
            <a:spAutoFit/>
          </a:bodyPr>
          <a:lstStyle/>
          <a:p>
            <a:r>
              <a:rPr lang="en-US" dirty="0"/>
              <a:t>X=0</a:t>
            </a:r>
            <a:endParaRPr lang="el-GR" dirty="0"/>
          </a:p>
        </p:txBody>
      </p:sp>
      <p:sp>
        <p:nvSpPr>
          <p:cNvPr id="48" name="TextBox 47">
            <a:extLst>
              <a:ext uri="{FF2B5EF4-FFF2-40B4-BE49-F238E27FC236}">
                <a16:creationId xmlns:a16="http://schemas.microsoft.com/office/drawing/2014/main" id="{DFED3BF6-17B5-4369-9294-392CC153BF65}"/>
              </a:ext>
            </a:extLst>
          </p:cNvPr>
          <p:cNvSpPr txBox="1"/>
          <p:nvPr/>
        </p:nvSpPr>
        <p:spPr>
          <a:xfrm>
            <a:off x="4289544" y="3722960"/>
            <a:ext cx="595035" cy="369332"/>
          </a:xfrm>
          <a:prstGeom prst="rect">
            <a:avLst/>
          </a:prstGeom>
          <a:noFill/>
        </p:spPr>
        <p:txBody>
          <a:bodyPr wrap="none" rtlCol="0">
            <a:spAutoFit/>
          </a:bodyPr>
          <a:lstStyle/>
          <a:p>
            <a:r>
              <a:rPr lang="en-US" dirty="0"/>
              <a:t>Y=1</a:t>
            </a:r>
            <a:endParaRPr lang="el-GR" dirty="0"/>
          </a:p>
        </p:txBody>
      </p:sp>
      <p:cxnSp>
        <p:nvCxnSpPr>
          <p:cNvPr id="49" name="Straight Arrow Connector 48">
            <a:extLst>
              <a:ext uri="{FF2B5EF4-FFF2-40B4-BE49-F238E27FC236}">
                <a16:creationId xmlns:a16="http://schemas.microsoft.com/office/drawing/2014/main" id="{70ECEA30-78AF-4328-A94E-467EC2E1EB5F}"/>
              </a:ext>
            </a:extLst>
          </p:cNvPr>
          <p:cNvCxnSpPr>
            <a:cxnSpLocks/>
          </p:cNvCxnSpPr>
          <p:nvPr/>
        </p:nvCxnSpPr>
        <p:spPr>
          <a:xfrm flipV="1">
            <a:off x="7828024" y="3494986"/>
            <a:ext cx="841965" cy="19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5F0F96D-21AA-4A56-A157-7DCAF42F9355}"/>
              </a:ext>
            </a:extLst>
          </p:cNvPr>
          <p:cNvSpPr txBox="1"/>
          <p:nvPr/>
        </p:nvSpPr>
        <p:spPr>
          <a:xfrm>
            <a:off x="6022026" y="2579687"/>
            <a:ext cx="319318" cy="369332"/>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en-US" dirty="0"/>
              <a:t>0</a:t>
            </a:r>
            <a:endParaRPr lang="el-GR" dirty="0"/>
          </a:p>
        </p:txBody>
      </p:sp>
      <p:sp>
        <p:nvSpPr>
          <p:cNvPr id="51" name="TextBox 50">
            <a:extLst>
              <a:ext uri="{FF2B5EF4-FFF2-40B4-BE49-F238E27FC236}">
                <a16:creationId xmlns:a16="http://schemas.microsoft.com/office/drawing/2014/main" id="{5B81C2C3-9CC3-4680-B711-7ECEBFA42BA8}"/>
              </a:ext>
            </a:extLst>
          </p:cNvPr>
          <p:cNvSpPr txBox="1"/>
          <p:nvPr/>
        </p:nvSpPr>
        <p:spPr>
          <a:xfrm>
            <a:off x="5246598" y="2875636"/>
            <a:ext cx="502061" cy="369332"/>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en-US" dirty="0"/>
              <a:t>0.5</a:t>
            </a:r>
            <a:endParaRPr lang="el-GR" dirty="0"/>
          </a:p>
        </p:txBody>
      </p:sp>
      <p:sp>
        <p:nvSpPr>
          <p:cNvPr id="52" name="TextBox 51">
            <a:extLst>
              <a:ext uri="{FF2B5EF4-FFF2-40B4-BE49-F238E27FC236}">
                <a16:creationId xmlns:a16="http://schemas.microsoft.com/office/drawing/2014/main" id="{6AE45F5C-0138-4461-B9F3-13C03FF25634}"/>
              </a:ext>
            </a:extLst>
          </p:cNvPr>
          <p:cNvSpPr txBox="1"/>
          <p:nvPr/>
        </p:nvSpPr>
        <p:spPr>
          <a:xfrm>
            <a:off x="5152404" y="3793470"/>
            <a:ext cx="587020" cy="369332"/>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en-US" dirty="0"/>
              <a:t>-1.5</a:t>
            </a:r>
            <a:endParaRPr lang="el-GR" dirty="0"/>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1730AD35-B976-4CA5-9CDE-9A7AA86ECE03}"/>
                  </a:ext>
                </a:extLst>
              </p:cNvPr>
              <p:cNvSpPr txBox="1"/>
              <p:nvPr/>
            </p:nvSpPr>
            <p:spPr>
              <a:xfrm>
                <a:off x="2903866" y="1153412"/>
                <a:ext cx="7583023" cy="646331"/>
              </a:xfrm>
              <a:prstGeom prst="rect">
                <a:avLst/>
              </a:prstGeom>
              <a:noFill/>
            </p:spPr>
            <p:txBody>
              <a:bodyPr wrap="square">
                <a:spAutoFit/>
              </a:bodyPr>
              <a:lstStyle/>
              <a:p>
                <a:pPr marL="342900" indent="-342900">
                  <a:buFont typeface="+mj-lt"/>
                  <a:buAutoNum type="arabicPeriod"/>
                </a:pPr>
                <a:r>
                  <a:rPr lang="el-GR" sz="1800" dirty="0">
                    <a:latin typeface="Garamond" panose="02020404030301010803" pitchFamily="18" charset="0"/>
                  </a:rPr>
                  <a:t>Παρουσιάζεται το άγνωστο πρότυπο</a:t>
                </a:r>
                <a:r>
                  <a:rPr lang="en-US" sz="1800" dirty="0">
                    <a:latin typeface="Garamond" panose="02020404030301010803" pitchFamily="18" charset="0"/>
                  </a:rPr>
                  <a:t> </a:t>
                </a:r>
                <a14:m>
                  <m:oMath xmlns:m="http://schemas.openxmlformats.org/officeDocument/2006/math">
                    <m:sSub>
                      <m:sSubPr>
                        <m:ctrlPr>
                          <a:rPr lang="el-GR" sz="1800" i="1">
                            <a:latin typeface="Cambria Math" panose="02040503050406030204" pitchFamily="18" charset="0"/>
                          </a:rPr>
                        </m:ctrlPr>
                      </m:sSubPr>
                      <m:e>
                        <m:r>
                          <a:rPr lang="en-US" sz="1800" b="0" i="1" smtClean="0">
                            <a:latin typeface="Cambria Math" panose="02040503050406030204" pitchFamily="18" charset="0"/>
                          </a:rPr>
                          <m:t>𝑋</m:t>
                        </m:r>
                      </m:e>
                      <m:sub>
                        <m:r>
                          <a:rPr lang="en-US" sz="1800" b="0" i="1" smtClean="0">
                            <a:latin typeface="Cambria Math" panose="02040503050406030204" pitchFamily="18" charset="0"/>
                          </a:rPr>
                          <m:t> </m:t>
                        </m:r>
                      </m:sub>
                    </m:sSub>
                    <m:r>
                      <a:rPr lang="en-US" sz="1800" i="1">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[0 </m:t>
                        </m:r>
                        <m:r>
                          <a:rPr lang="en-US" sz="1800" b="0" i="1" smtClean="0">
                            <a:latin typeface="Cambria Math" panose="02040503050406030204" pitchFamily="18" charset="0"/>
                          </a:rPr>
                          <m:t>1</m:t>
                        </m:r>
                        <m:r>
                          <a:rPr lang="en-US" sz="1800" i="1">
                            <a:latin typeface="Cambria Math" panose="02040503050406030204" pitchFamily="18" charset="0"/>
                          </a:rPr>
                          <m:t> </m:t>
                        </m:r>
                        <m:r>
                          <a:rPr lang="en-US" sz="1800" b="0" i="1" smtClean="0">
                            <a:latin typeface="Cambria Math" panose="02040503050406030204" pitchFamily="18" charset="0"/>
                          </a:rPr>
                          <m:t>1</m:t>
                        </m:r>
                        <m:r>
                          <a:rPr lang="en-US" sz="1800" i="1">
                            <a:latin typeface="Cambria Math" panose="02040503050406030204" pitchFamily="18" charset="0"/>
                          </a:rPr>
                          <m:t>]</m:t>
                        </m:r>
                      </m:e>
                      <m:sup>
                        <m:r>
                          <a:rPr lang="en-US" sz="1800" i="1">
                            <a:latin typeface="Cambria Math" panose="02040503050406030204" pitchFamily="18" charset="0"/>
                          </a:rPr>
                          <m:t>𝑇</m:t>
                        </m:r>
                      </m:sup>
                    </m:sSup>
                    <m:r>
                      <a:rPr lang="en-US" sz="1800" b="0" i="1" smtClean="0">
                        <a:latin typeface="Cambria Math" panose="02040503050406030204" pitchFamily="18" charset="0"/>
                      </a:rPr>
                      <m:t>. </m:t>
                    </m:r>
                  </m:oMath>
                </a14:m>
                <a:r>
                  <a:rPr lang="el-GR" sz="1800" dirty="0">
                    <a:latin typeface="Garamond" panose="02020404030301010803" pitchFamily="18" charset="0"/>
                  </a:rPr>
                  <a:t>Ποια είναι η έξοδος του ταξινομητή και που ταξινομείται το εν λόγω πρότυπο ?</a:t>
                </a:r>
              </a:p>
            </p:txBody>
          </p:sp>
        </mc:Choice>
        <mc:Fallback xmlns="">
          <p:sp>
            <p:nvSpPr>
              <p:cNvPr id="33" name="TextBox 32">
                <a:extLst>
                  <a:ext uri="{FF2B5EF4-FFF2-40B4-BE49-F238E27FC236}">
                    <a16:creationId xmlns:a16="http://schemas.microsoft.com/office/drawing/2014/main" id="{1730AD35-B976-4CA5-9CDE-9A7AA86ECE03}"/>
                  </a:ext>
                </a:extLst>
              </p:cNvPr>
              <p:cNvSpPr txBox="1">
                <a:spLocks noRot="1" noChangeAspect="1" noMove="1" noResize="1" noEditPoints="1" noAdjustHandles="1" noChangeArrowheads="1" noChangeShapeType="1" noTextEdit="1"/>
              </p:cNvSpPr>
              <p:nvPr/>
            </p:nvSpPr>
            <p:spPr>
              <a:xfrm>
                <a:off x="2903866" y="1153412"/>
                <a:ext cx="7583023" cy="646331"/>
              </a:xfrm>
              <a:prstGeom prst="rect">
                <a:avLst/>
              </a:prstGeom>
              <a:blipFill>
                <a:blip r:embed="rId4"/>
                <a:stretch>
                  <a:fillRect l="-563" t="-3774" b="-14151"/>
                </a:stretch>
              </a:blipFill>
            </p:spPr>
            <p:txBody>
              <a:bodyPr/>
              <a:lstStyle/>
              <a:p>
                <a:r>
                  <a:rPr lang="el-GR">
                    <a:noFill/>
                  </a:rPr>
                  <a:t> </a:t>
                </a:r>
              </a:p>
            </p:txBody>
          </p:sp>
        </mc:Fallback>
      </mc:AlternateContent>
      <p:sp>
        <p:nvSpPr>
          <p:cNvPr id="3" name="TextBox 2">
            <a:extLst>
              <a:ext uri="{FF2B5EF4-FFF2-40B4-BE49-F238E27FC236}">
                <a16:creationId xmlns:a16="http://schemas.microsoft.com/office/drawing/2014/main" id="{CE919E0E-E60C-4F6D-A8AC-5CEF3FEE5311}"/>
              </a:ext>
            </a:extLst>
          </p:cNvPr>
          <p:cNvSpPr txBox="1"/>
          <p:nvPr/>
        </p:nvSpPr>
        <p:spPr>
          <a:xfrm>
            <a:off x="4129513" y="4585994"/>
            <a:ext cx="4778296" cy="369332"/>
          </a:xfrm>
          <a:prstGeom prst="rect">
            <a:avLst/>
          </a:prstGeom>
          <a:noFill/>
        </p:spPr>
        <p:txBody>
          <a:bodyPr wrap="none" rtlCol="0">
            <a:spAutoFit/>
          </a:bodyPr>
          <a:lstStyle/>
          <a:p>
            <a:r>
              <a:rPr lang="en-US" dirty="0"/>
              <a:t>S = (0*0.5)+(1*-1.5)+(1*0)=-1.5=&gt;</a:t>
            </a:r>
            <a:r>
              <a:rPr lang="el-GR" dirty="0"/>
              <a:t>Φ(</a:t>
            </a:r>
            <a:r>
              <a:rPr lang="en-US" dirty="0"/>
              <a:t>-1.5</a:t>
            </a:r>
            <a:r>
              <a:rPr lang="el-GR" dirty="0"/>
              <a:t>)</a:t>
            </a:r>
            <a:r>
              <a:rPr lang="en-US" dirty="0"/>
              <a:t>=-1</a:t>
            </a:r>
            <a:endParaRPr lang="el-GR" dirty="0"/>
          </a:p>
        </p:txBody>
      </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9B7B5129-C786-44EC-A2A9-36FD9DC3732A}"/>
                  </a:ext>
                </a:extLst>
              </p:cNvPr>
              <p:cNvSpPr txBox="1"/>
              <p:nvPr/>
            </p:nvSpPr>
            <p:spPr>
              <a:xfrm>
                <a:off x="2903866" y="5363020"/>
                <a:ext cx="7367010" cy="40011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l-GR" sz="2000" dirty="0">
                    <a:latin typeface="Garamond" panose="02020404030301010803" pitchFamily="18" charset="0"/>
                  </a:rPr>
                  <a:t>Το άγνωστο πρότυπο</a:t>
                </a:r>
                <a:r>
                  <a:rPr lang="en-US" sz="2000" dirty="0">
                    <a:latin typeface="Garamond" panose="02020404030301010803" pitchFamily="18" charset="0"/>
                  </a:rPr>
                  <a:t> </a:t>
                </a:r>
                <a14:m>
                  <m:oMath xmlns:m="http://schemas.openxmlformats.org/officeDocument/2006/math">
                    <m:sSub>
                      <m:sSubPr>
                        <m:ctrlPr>
                          <a:rPr lang="el-GR" sz="2000" i="1">
                            <a:latin typeface="Cambria Math" panose="02040503050406030204" pitchFamily="18" charset="0"/>
                          </a:rPr>
                        </m:ctrlPr>
                      </m:sSubPr>
                      <m:e>
                        <m:r>
                          <a:rPr lang="en-US" sz="2000" b="0" i="1" smtClean="0">
                            <a:latin typeface="Cambria Math" panose="02040503050406030204" pitchFamily="18" charset="0"/>
                          </a:rPr>
                          <m:t>𝑋</m:t>
                        </m:r>
                      </m:e>
                      <m:sub>
                        <m:r>
                          <a:rPr lang="en-US" sz="2000" b="0" i="1" smtClean="0">
                            <a:latin typeface="Cambria Math" panose="02040503050406030204" pitchFamily="18" charset="0"/>
                          </a:rPr>
                          <m:t> </m:t>
                        </m:r>
                      </m:sub>
                    </m:sSub>
                    <m:r>
                      <a:rPr lang="en-US" sz="2000" i="1">
                        <a:latin typeface="Cambria Math" panose="02040503050406030204" pitchFamily="18" charset="0"/>
                      </a:rPr>
                      <m:t>=</m:t>
                    </m:r>
                    <m:sSup>
                      <m:sSupPr>
                        <m:ctrlPr>
                          <a:rPr lang="en-US" sz="2000" i="1">
                            <a:latin typeface="Cambria Math" panose="02040503050406030204" pitchFamily="18" charset="0"/>
                          </a:rPr>
                        </m:ctrlPr>
                      </m:sSupPr>
                      <m:e>
                        <m:r>
                          <a:rPr lang="en-US" sz="2000" i="1">
                            <a:latin typeface="Cambria Math" panose="02040503050406030204" pitchFamily="18" charset="0"/>
                          </a:rPr>
                          <m:t>[0 </m:t>
                        </m:r>
                        <m:r>
                          <a:rPr lang="en-US" sz="2000" b="0" i="1" smtClean="0">
                            <a:latin typeface="Cambria Math" panose="02040503050406030204" pitchFamily="18" charset="0"/>
                          </a:rPr>
                          <m:t>1</m:t>
                        </m:r>
                        <m:r>
                          <a:rPr lang="en-US" sz="2000" i="1">
                            <a:latin typeface="Cambria Math" panose="02040503050406030204" pitchFamily="18" charset="0"/>
                          </a:rPr>
                          <m:t> </m:t>
                        </m:r>
                        <m:r>
                          <a:rPr lang="en-US" sz="2000" b="0" i="1" smtClean="0">
                            <a:latin typeface="Cambria Math" panose="02040503050406030204" pitchFamily="18" charset="0"/>
                          </a:rPr>
                          <m:t>1</m:t>
                        </m:r>
                        <m:r>
                          <a:rPr lang="en-US" sz="2000" i="1">
                            <a:latin typeface="Cambria Math" panose="02040503050406030204" pitchFamily="18" charset="0"/>
                          </a:rPr>
                          <m:t>]</m:t>
                        </m:r>
                      </m:e>
                      <m:sup>
                        <m:r>
                          <a:rPr lang="en-US" sz="2000" i="1">
                            <a:latin typeface="Cambria Math" panose="02040503050406030204" pitchFamily="18" charset="0"/>
                          </a:rPr>
                          <m:t>𝑇</m:t>
                        </m:r>
                      </m:sup>
                    </m:sSup>
                  </m:oMath>
                </a14:m>
                <a:r>
                  <a:rPr lang="el-GR" sz="2000" dirty="0">
                    <a:latin typeface="Garamond" panose="02020404030301010803" pitchFamily="18" charset="0"/>
                  </a:rPr>
                  <a:t>ταξινομείται στην κλάση -1 (Υγιής) </a:t>
                </a:r>
              </a:p>
            </p:txBody>
          </p:sp>
        </mc:Choice>
        <mc:Fallback xmlns="">
          <p:sp>
            <p:nvSpPr>
              <p:cNvPr id="35" name="TextBox 34">
                <a:extLst>
                  <a:ext uri="{FF2B5EF4-FFF2-40B4-BE49-F238E27FC236}">
                    <a16:creationId xmlns:a16="http://schemas.microsoft.com/office/drawing/2014/main" id="{9B7B5129-C786-44EC-A2A9-36FD9DC3732A}"/>
                  </a:ext>
                </a:extLst>
              </p:cNvPr>
              <p:cNvSpPr txBox="1">
                <a:spLocks noRot="1" noChangeAspect="1" noMove="1" noResize="1" noEditPoints="1" noAdjustHandles="1" noChangeArrowheads="1" noChangeShapeType="1" noTextEdit="1"/>
              </p:cNvSpPr>
              <p:nvPr/>
            </p:nvSpPr>
            <p:spPr>
              <a:xfrm>
                <a:off x="2903866" y="5363020"/>
                <a:ext cx="7367010" cy="400110"/>
              </a:xfrm>
              <a:prstGeom prst="rect">
                <a:avLst/>
              </a:prstGeom>
              <a:blipFill>
                <a:blip r:embed="rId5"/>
                <a:stretch>
                  <a:fillRect t="-7576" b="-27273"/>
                </a:stretch>
              </a:blipFill>
            </p:spPr>
            <p:txBody>
              <a:bodyPr/>
              <a:lstStyle/>
              <a:p>
                <a:r>
                  <a:rPr lang="el-GR">
                    <a:noFill/>
                  </a:rPr>
                  <a:t> </a:t>
                </a:r>
              </a:p>
            </p:txBody>
          </p:sp>
        </mc:Fallback>
      </mc:AlternateContent>
      <p:sp>
        <p:nvSpPr>
          <p:cNvPr id="41" name="TextBox 40">
            <a:extLst>
              <a:ext uri="{FF2B5EF4-FFF2-40B4-BE49-F238E27FC236}">
                <a16:creationId xmlns:a16="http://schemas.microsoft.com/office/drawing/2014/main" id="{A31601E9-7F7A-4976-BF20-3CE648600CB8}"/>
              </a:ext>
            </a:extLst>
          </p:cNvPr>
          <p:cNvSpPr txBox="1"/>
          <p:nvPr/>
        </p:nvSpPr>
        <p:spPr>
          <a:xfrm>
            <a:off x="7989299" y="3060302"/>
            <a:ext cx="607800" cy="369332"/>
          </a:xfrm>
          <a:prstGeom prst="rect">
            <a:avLst/>
          </a:prstGeom>
          <a:noFill/>
        </p:spPr>
        <p:txBody>
          <a:bodyPr wrap="square">
            <a:spAutoFit/>
          </a:bodyPr>
          <a:lstStyle/>
          <a:p>
            <a:r>
              <a:rPr lang="en-US" dirty="0"/>
              <a:t>-1</a:t>
            </a:r>
            <a:endParaRPr lang="el-GR" dirty="0"/>
          </a:p>
        </p:txBody>
      </p:sp>
    </p:spTree>
    <p:extLst>
      <p:ext uri="{BB962C8B-B14F-4D97-AF65-F5344CB8AC3E}">
        <p14:creationId xmlns:p14="http://schemas.microsoft.com/office/powerpoint/2010/main" val="2851873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Μέτρα αποτίμησης σημείων διαμερισμού: Εντροπία</a:t>
            </a:r>
          </a:p>
        </p:txBody>
      </p:sp>
      <p:graphicFrame>
        <p:nvGraphicFramePr>
          <p:cNvPr id="8" name="Αντικείμενο 12"/>
          <p:cNvGraphicFramePr>
            <a:graphicFrameLocks noChangeAspect="1"/>
          </p:cNvGraphicFramePr>
          <p:nvPr/>
        </p:nvGraphicFramePr>
        <p:xfrm>
          <a:off x="3790156" y="1220085"/>
          <a:ext cx="3584575" cy="733425"/>
        </p:xfrm>
        <a:graphic>
          <a:graphicData uri="http://schemas.openxmlformats.org/presentationml/2006/ole">
            <mc:AlternateContent xmlns:mc="http://schemas.openxmlformats.org/markup-compatibility/2006">
              <mc:Choice xmlns:v="urn:schemas-microsoft-com:vml" Requires="v">
                <p:oleObj name="Equation" r:id="rId2" imgW="1981080" imgH="406080" progId="Equation.DSMT4">
                  <p:embed/>
                </p:oleObj>
              </mc:Choice>
              <mc:Fallback>
                <p:oleObj name="Equation" r:id="rId2" imgW="1981080" imgH="406080" progId="Equation.DSMT4">
                  <p:embed/>
                  <p:pic>
                    <p:nvPicPr>
                      <p:cNvPr id="8" name="Αντικείμενο 12"/>
                      <p:cNvPicPr>
                        <a:picLocks noChangeAspect="1" noChangeArrowheads="1"/>
                      </p:cNvPicPr>
                      <p:nvPr/>
                    </p:nvPicPr>
                    <p:blipFill>
                      <a:blip r:embed="rId3"/>
                      <a:srcRect/>
                      <a:stretch>
                        <a:fillRect/>
                      </a:stretch>
                    </p:blipFill>
                    <p:spPr bwMode="auto">
                      <a:xfrm>
                        <a:off x="3790156" y="1220085"/>
                        <a:ext cx="35845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374"/>
          <p:cNvGraphicFramePr>
            <a:graphicFrameLocks noChangeAspect="1"/>
          </p:cNvGraphicFramePr>
          <p:nvPr/>
        </p:nvGraphicFramePr>
        <p:xfrm>
          <a:off x="1635125" y="4433888"/>
          <a:ext cx="1819275" cy="757237"/>
        </p:xfrm>
        <a:graphic>
          <a:graphicData uri="http://schemas.openxmlformats.org/presentationml/2006/ole">
            <mc:AlternateContent xmlns:mc="http://schemas.openxmlformats.org/markup-compatibility/2006">
              <mc:Choice xmlns:v="urn:schemas-microsoft-com:vml" Requires="v">
                <p:oleObj name="Document" r:id="rId4" imgW="3237854" imgH="1358923" progId="Word.Document.8">
                  <p:embed/>
                </p:oleObj>
              </mc:Choice>
              <mc:Fallback>
                <p:oleObj name="Document" r:id="rId4" imgW="3237854" imgH="1358923" progId="Word.Document.8">
                  <p:embed/>
                  <p:pic>
                    <p:nvPicPr>
                      <p:cNvPr id="9" name="Object 374"/>
                      <p:cNvPicPr>
                        <a:picLocks noChangeAspect="1" noChangeArrowheads="1"/>
                      </p:cNvPicPr>
                      <p:nvPr/>
                    </p:nvPicPr>
                    <p:blipFill>
                      <a:blip r:embed="rId5"/>
                      <a:srcRect/>
                      <a:stretch>
                        <a:fillRect/>
                      </a:stretch>
                    </p:blipFill>
                    <p:spPr bwMode="auto">
                      <a:xfrm>
                        <a:off x="1635125" y="4433888"/>
                        <a:ext cx="1819275" cy="757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375"/>
          <p:cNvGraphicFramePr>
            <a:graphicFrameLocks noChangeAspect="1"/>
          </p:cNvGraphicFramePr>
          <p:nvPr/>
        </p:nvGraphicFramePr>
        <p:xfrm>
          <a:off x="1629916" y="5541038"/>
          <a:ext cx="1828800" cy="701675"/>
        </p:xfrm>
        <a:graphic>
          <a:graphicData uri="http://schemas.openxmlformats.org/presentationml/2006/ole">
            <mc:AlternateContent xmlns:mc="http://schemas.openxmlformats.org/markup-compatibility/2006">
              <mc:Choice xmlns:v="urn:schemas-microsoft-com:vml" Requires="v">
                <p:oleObj name="Document" r:id="rId6" imgW="3239280" imgH="1357560" progId="Word.Document.8">
                  <p:embed/>
                </p:oleObj>
              </mc:Choice>
              <mc:Fallback>
                <p:oleObj name="Document" r:id="rId6" imgW="3239280" imgH="1357560" progId="Word.Document.8">
                  <p:embed/>
                  <p:pic>
                    <p:nvPicPr>
                      <p:cNvPr id="10" name="Object 37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9916" y="5541038"/>
                        <a:ext cx="1828800" cy="701675"/>
                      </a:xfrm>
                      <a:prstGeom prst="rect">
                        <a:avLst/>
                      </a:prstGeom>
                      <a:noFill/>
                      <a:ln>
                        <a:noFill/>
                      </a:ln>
                      <a:effectLst/>
                    </p:spPr>
                  </p:pic>
                </p:oleObj>
              </mc:Fallback>
            </mc:AlternateContent>
          </a:graphicData>
        </a:graphic>
      </p:graphicFrame>
      <p:sp>
        <p:nvSpPr>
          <p:cNvPr id="2" name="Rectangle 1"/>
          <p:cNvSpPr/>
          <p:nvPr/>
        </p:nvSpPr>
        <p:spPr>
          <a:xfrm>
            <a:off x="1845940" y="2077890"/>
            <a:ext cx="8712968" cy="369332"/>
          </a:xfrm>
          <a:prstGeom prst="rect">
            <a:avLst/>
          </a:prstGeom>
        </p:spPr>
        <p:txBody>
          <a:bodyPr wrap="square">
            <a:spAutoFit/>
          </a:bodyPr>
          <a:lstStyle/>
          <a:p>
            <a:r>
              <a:rPr lang="el-GR" i="1" dirty="0">
                <a:solidFill>
                  <a:schemeClr val="tx2"/>
                </a:solidFill>
                <a:latin typeface="Garamond" panose="02020404030301010803" pitchFamily="18" charset="0"/>
              </a:rPr>
              <a:t>P</a:t>
            </a:r>
            <a:r>
              <a:rPr lang="el-GR" dirty="0">
                <a:solidFill>
                  <a:schemeClr val="tx2"/>
                </a:solidFill>
                <a:latin typeface="Garamond" panose="02020404030301010803" pitchFamily="18" charset="0"/>
              </a:rPr>
              <a:t>(</a:t>
            </a:r>
            <a:r>
              <a:rPr lang="el-GR" i="1" dirty="0">
                <a:solidFill>
                  <a:schemeClr val="tx2"/>
                </a:solidFill>
                <a:latin typeface="Garamond" panose="02020404030301010803" pitchFamily="18" charset="0"/>
              </a:rPr>
              <a:t>c</a:t>
            </a:r>
            <a:r>
              <a:rPr lang="el-GR" i="1" baseline="-25000" dirty="0">
                <a:solidFill>
                  <a:schemeClr val="tx2"/>
                </a:solidFill>
                <a:latin typeface="Garamond" panose="02020404030301010803" pitchFamily="18" charset="0"/>
              </a:rPr>
              <a:t>i</a:t>
            </a:r>
            <a:r>
              <a:rPr lang="el-GR" dirty="0">
                <a:solidFill>
                  <a:schemeClr val="tx2"/>
                </a:solidFill>
                <a:latin typeface="Garamond" panose="02020404030301010803" pitchFamily="18" charset="0"/>
              </a:rPr>
              <a:t>|</a:t>
            </a:r>
            <a:r>
              <a:rPr lang="el-GR" b="1" dirty="0">
                <a:solidFill>
                  <a:schemeClr val="tx2"/>
                </a:solidFill>
                <a:latin typeface="Garamond" panose="02020404030301010803" pitchFamily="18" charset="0"/>
              </a:rPr>
              <a:t>D</a:t>
            </a:r>
            <a:r>
              <a:rPr lang="el-GR" dirty="0">
                <a:solidFill>
                  <a:schemeClr val="tx2"/>
                </a:solidFill>
                <a:latin typeface="Garamond" panose="02020404030301010803" pitchFamily="18" charset="0"/>
              </a:rPr>
              <a:t>) είναι η πιθανότητα της κατηγορίας </a:t>
            </a:r>
            <a:r>
              <a:rPr lang="el-GR" i="1" dirty="0">
                <a:solidFill>
                  <a:schemeClr val="tx2"/>
                </a:solidFill>
                <a:latin typeface="Garamond" panose="02020404030301010803" pitchFamily="18" charset="0"/>
              </a:rPr>
              <a:t>c</a:t>
            </a:r>
            <a:r>
              <a:rPr lang="el-GR" i="1" baseline="-25000" dirty="0">
                <a:solidFill>
                  <a:schemeClr val="tx2"/>
                </a:solidFill>
                <a:latin typeface="Garamond" panose="02020404030301010803" pitchFamily="18" charset="0"/>
              </a:rPr>
              <a:t>i</a:t>
            </a:r>
            <a:r>
              <a:rPr lang="el-GR" i="1" dirty="0">
                <a:solidFill>
                  <a:schemeClr val="tx2"/>
                </a:solidFill>
                <a:latin typeface="Garamond" panose="02020404030301010803" pitchFamily="18" charset="0"/>
              </a:rPr>
              <a:t> </a:t>
            </a:r>
            <a:r>
              <a:rPr lang="el-GR" dirty="0">
                <a:solidFill>
                  <a:schemeClr val="tx2"/>
                </a:solidFill>
                <a:latin typeface="Garamond" panose="02020404030301010803" pitchFamily="18" charset="0"/>
              </a:rPr>
              <a:t>στο </a:t>
            </a:r>
            <a:r>
              <a:rPr lang="el-GR" b="1" dirty="0">
                <a:solidFill>
                  <a:schemeClr val="tx2"/>
                </a:solidFill>
                <a:latin typeface="Garamond" panose="02020404030301010803" pitchFamily="18" charset="0"/>
              </a:rPr>
              <a:t>D</a:t>
            </a:r>
            <a:r>
              <a:rPr lang="el-GR" dirty="0">
                <a:solidFill>
                  <a:schemeClr val="tx2"/>
                </a:solidFill>
                <a:latin typeface="Garamond" panose="02020404030301010803" pitchFamily="18" charset="0"/>
              </a:rPr>
              <a:t>, και </a:t>
            </a:r>
            <a:r>
              <a:rPr lang="el-GR" i="1" dirty="0">
                <a:solidFill>
                  <a:schemeClr val="tx2"/>
                </a:solidFill>
                <a:latin typeface="Garamond" panose="02020404030301010803" pitchFamily="18" charset="0"/>
              </a:rPr>
              <a:t>k </a:t>
            </a:r>
            <a:r>
              <a:rPr lang="el-GR" dirty="0">
                <a:solidFill>
                  <a:schemeClr val="tx2"/>
                </a:solidFill>
                <a:latin typeface="Garamond" panose="02020404030301010803" pitchFamily="18" charset="0"/>
              </a:rPr>
              <a:t>είναι το πλήθος των κατηγοριών</a:t>
            </a:r>
            <a:endParaRPr lang="el-GR" dirty="0"/>
          </a:p>
        </p:txBody>
      </p:sp>
      <p:sp>
        <p:nvSpPr>
          <p:cNvPr id="3" name="Rectangle 2">
            <a:extLst>
              <a:ext uri="{FF2B5EF4-FFF2-40B4-BE49-F238E27FC236}">
                <a16:creationId xmlns:a16="http://schemas.microsoft.com/office/drawing/2014/main" id="{060EA4B8-A490-4C3E-B392-51D20FA258AC}"/>
              </a:ext>
            </a:extLst>
          </p:cNvPr>
          <p:cNvSpPr/>
          <p:nvPr/>
        </p:nvSpPr>
        <p:spPr>
          <a:xfrm>
            <a:off x="1152358" y="4563289"/>
            <a:ext cx="365806" cy="369332"/>
          </a:xfrm>
          <a:prstGeom prst="rect">
            <a:avLst/>
          </a:prstGeom>
        </p:spPr>
        <p:txBody>
          <a:bodyPr wrap="none">
            <a:spAutoFit/>
          </a:bodyPr>
          <a:lstStyle/>
          <a:p>
            <a:r>
              <a:rPr lang="el-GR" b="1" dirty="0">
                <a:solidFill>
                  <a:schemeClr val="tx2"/>
                </a:solidFill>
                <a:latin typeface="Garamond" panose="02020404030301010803" pitchFamily="18" charset="0"/>
              </a:rPr>
              <a:t>D</a:t>
            </a:r>
            <a:endParaRPr lang="el-GR" dirty="0"/>
          </a:p>
        </p:txBody>
      </p:sp>
      <p:sp>
        <p:nvSpPr>
          <p:cNvPr id="13" name="Rectangle 12">
            <a:extLst>
              <a:ext uri="{FF2B5EF4-FFF2-40B4-BE49-F238E27FC236}">
                <a16:creationId xmlns:a16="http://schemas.microsoft.com/office/drawing/2014/main" id="{30CE6122-A1BA-4174-84CD-50B7D5E350D4}"/>
              </a:ext>
            </a:extLst>
          </p:cNvPr>
          <p:cNvSpPr/>
          <p:nvPr/>
        </p:nvSpPr>
        <p:spPr>
          <a:xfrm>
            <a:off x="1152358" y="5643245"/>
            <a:ext cx="365806" cy="369332"/>
          </a:xfrm>
          <a:prstGeom prst="rect">
            <a:avLst/>
          </a:prstGeom>
        </p:spPr>
        <p:txBody>
          <a:bodyPr wrap="none">
            <a:spAutoFit/>
          </a:bodyPr>
          <a:lstStyle/>
          <a:p>
            <a:r>
              <a:rPr lang="el-GR" b="1" dirty="0">
                <a:solidFill>
                  <a:schemeClr val="tx2"/>
                </a:solidFill>
                <a:latin typeface="Garamond" panose="02020404030301010803" pitchFamily="18" charset="0"/>
              </a:rPr>
              <a:t>D</a:t>
            </a:r>
            <a:endParaRPr lang="el-GR" dirty="0"/>
          </a:p>
        </p:txBody>
      </p:sp>
      <p:graphicFrame>
        <p:nvGraphicFramePr>
          <p:cNvPr id="14" name="Object 374">
            <a:extLst>
              <a:ext uri="{FF2B5EF4-FFF2-40B4-BE49-F238E27FC236}">
                <a16:creationId xmlns:a16="http://schemas.microsoft.com/office/drawing/2014/main" id="{2CB64F56-1264-4D4D-A19C-91F82889717A}"/>
              </a:ext>
            </a:extLst>
          </p:cNvPr>
          <p:cNvGraphicFramePr>
            <a:graphicFrameLocks noChangeAspect="1"/>
          </p:cNvGraphicFramePr>
          <p:nvPr/>
        </p:nvGraphicFramePr>
        <p:xfrm>
          <a:off x="1608449" y="3016756"/>
          <a:ext cx="1845951" cy="749300"/>
        </p:xfrm>
        <a:graphic>
          <a:graphicData uri="http://schemas.openxmlformats.org/presentationml/2006/ole">
            <mc:AlternateContent xmlns:mc="http://schemas.openxmlformats.org/markup-compatibility/2006">
              <mc:Choice xmlns:v="urn:schemas-microsoft-com:vml" Requires="v">
                <p:oleObj name="Document" r:id="rId8" imgW="3237854" imgH="1360364" progId="Word.Document.8">
                  <p:embed/>
                </p:oleObj>
              </mc:Choice>
              <mc:Fallback>
                <p:oleObj name="Document" r:id="rId8" imgW="3237854" imgH="1360364" progId="Word.Document.8">
                  <p:embed/>
                  <p:pic>
                    <p:nvPicPr>
                      <p:cNvPr id="14" name="Object 374">
                        <a:extLst>
                          <a:ext uri="{FF2B5EF4-FFF2-40B4-BE49-F238E27FC236}">
                            <a16:creationId xmlns:a16="http://schemas.microsoft.com/office/drawing/2014/main" id="{2CB64F56-1264-4D4D-A19C-91F82889717A}"/>
                          </a:ext>
                        </a:extLst>
                      </p:cNvPr>
                      <p:cNvPicPr>
                        <a:picLocks noChangeAspect="1" noChangeArrowheads="1"/>
                      </p:cNvPicPr>
                      <p:nvPr/>
                    </p:nvPicPr>
                    <p:blipFill>
                      <a:blip r:embed="rId9"/>
                      <a:srcRect/>
                      <a:stretch>
                        <a:fillRect/>
                      </a:stretch>
                    </p:blipFill>
                    <p:spPr bwMode="auto">
                      <a:xfrm>
                        <a:off x="1608449" y="3016756"/>
                        <a:ext cx="1845951" cy="749300"/>
                      </a:xfrm>
                      <a:prstGeom prst="rect">
                        <a:avLst/>
                      </a:prstGeom>
                      <a:noFill/>
                      <a:ln>
                        <a:noFill/>
                      </a:ln>
                      <a:effectLst/>
                    </p:spPr>
                  </p:pic>
                </p:oleObj>
              </mc:Fallback>
            </mc:AlternateContent>
          </a:graphicData>
        </a:graphic>
      </p:graphicFrame>
      <p:sp>
        <p:nvSpPr>
          <p:cNvPr id="15" name="Rectangle 14">
            <a:extLst>
              <a:ext uri="{FF2B5EF4-FFF2-40B4-BE49-F238E27FC236}">
                <a16:creationId xmlns:a16="http://schemas.microsoft.com/office/drawing/2014/main" id="{C00C760A-B94A-4ECB-92BA-A96A9EBC7A6A}"/>
              </a:ext>
            </a:extLst>
          </p:cNvPr>
          <p:cNvSpPr/>
          <p:nvPr/>
        </p:nvSpPr>
        <p:spPr>
          <a:xfrm>
            <a:off x="1149349" y="3098854"/>
            <a:ext cx="365806" cy="369332"/>
          </a:xfrm>
          <a:prstGeom prst="rect">
            <a:avLst/>
          </a:prstGeom>
        </p:spPr>
        <p:txBody>
          <a:bodyPr wrap="none">
            <a:spAutoFit/>
          </a:bodyPr>
          <a:lstStyle/>
          <a:p>
            <a:r>
              <a:rPr lang="el-GR" b="1" dirty="0">
                <a:solidFill>
                  <a:schemeClr val="tx2"/>
                </a:solidFill>
                <a:latin typeface="Garamond" panose="02020404030301010803" pitchFamily="18" charset="0"/>
              </a:rPr>
              <a:t>D</a:t>
            </a:r>
            <a:endParaRPr lang="el-GR" dirty="0"/>
          </a:p>
        </p:txBody>
      </p:sp>
    </p:spTree>
    <p:extLst>
      <p:ext uri="{BB962C8B-B14F-4D97-AF65-F5344CB8AC3E}">
        <p14:creationId xmlns:p14="http://schemas.microsoft.com/office/powerpoint/2010/main" val="13038679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Μέτρα αποτίμησης σημείων διαμερισμού: Εντροπία</a:t>
            </a:r>
          </a:p>
        </p:txBody>
      </p:sp>
      <p:graphicFrame>
        <p:nvGraphicFramePr>
          <p:cNvPr id="8" name="Αντικείμενο 12"/>
          <p:cNvGraphicFramePr>
            <a:graphicFrameLocks noChangeAspect="1"/>
          </p:cNvGraphicFramePr>
          <p:nvPr/>
        </p:nvGraphicFramePr>
        <p:xfrm>
          <a:off x="3790156" y="1220085"/>
          <a:ext cx="3584575" cy="733425"/>
        </p:xfrm>
        <a:graphic>
          <a:graphicData uri="http://schemas.openxmlformats.org/presentationml/2006/ole">
            <mc:AlternateContent xmlns:mc="http://schemas.openxmlformats.org/markup-compatibility/2006">
              <mc:Choice xmlns:v="urn:schemas-microsoft-com:vml" Requires="v">
                <p:oleObj name="Equation" r:id="rId2" imgW="1981080" imgH="406080" progId="Equation.DSMT4">
                  <p:embed/>
                </p:oleObj>
              </mc:Choice>
              <mc:Fallback>
                <p:oleObj name="Equation" r:id="rId2" imgW="1981080" imgH="406080" progId="Equation.DSMT4">
                  <p:embed/>
                  <p:pic>
                    <p:nvPicPr>
                      <p:cNvPr id="8" name="Αντικείμενο 12"/>
                      <p:cNvPicPr>
                        <a:picLocks noChangeAspect="1" noChangeArrowheads="1"/>
                      </p:cNvPicPr>
                      <p:nvPr/>
                    </p:nvPicPr>
                    <p:blipFill>
                      <a:blip r:embed="rId3"/>
                      <a:srcRect/>
                      <a:stretch>
                        <a:fillRect/>
                      </a:stretch>
                    </p:blipFill>
                    <p:spPr bwMode="auto">
                      <a:xfrm>
                        <a:off x="3790156" y="1220085"/>
                        <a:ext cx="35845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374"/>
          <p:cNvGraphicFramePr>
            <a:graphicFrameLocks noChangeAspect="1"/>
          </p:cNvGraphicFramePr>
          <p:nvPr/>
        </p:nvGraphicFramePr>
        <p:xfrm>
          <a:off x="1635125" y="4433888"/>
          <a:ext cx="1819275" cy="757237"/>
        </p:xfrm>
        <a:graphic>
          <a:graphicData uri="http://schemas.openxmlformats.org/presentationml/2006/ole">
            <mc:AlternateContent xmlns:mc="http://schemas.openxmlformats.org/markup-compatibility/2006">
              <mc:Choice xmlns:v="urn:schemas-microsoft-com:vml" Requires="v">
                <p:oleObj name="Document" r:id="rId4" imgW="3237854" imgH="1358923" progId="Word.Document.8">
                  <p:embed/>
                </p:oleObj>
              </mc:Choice>
              <mc:Fallback>
                <p:oleObj name="Document" r:id="rId4" imgW="3237854" imgH="1358923" progId="Word.Document.8">
                  <p:embed/>
                  <p:pic>
                    <p:nvPicPr>
                      <p:cNvPr id="9" name="Object 374"/>
                      <p:cNvPicPr>
                        <a:picLocks noChangeAspect="1" noChangeArrowheads="1"/>
                      </p:cNvPicPr>
                      <p:nvPr/>
                    </p:nvPicPr>
                    <p:blipFill>
                      <a:blip r:embed="rId5"/>
                      <a:srcRect/>
                      <a:stretch>
                        <a:fillRect/>
                      </a:stretch>
                    </p:blipFill>
                    <p:spPr bwMode="auto">
                      <a:xfrm>
                        <a:off x="1635125" y="4433888"/>
                        <a:ext cx="1819275" cy="757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375"/>
          <p:cNvGraphicFramePr>
            <a:graphicFrameLocks noChangeAspect="1"/>
          </p:cNvGraphicFramePr>
          <p:nvPr/>
        </p:nvGraphicFramePr>
        <p:xfrm>
          <a:off x="1629916" y="5541038"/>
          <a:ext cx="1828800" cy="701675"/>
        </p:xfrm>
        <a:graphic>
          <a:graphicData uri="http://schemas.openxmlformats.org/presentationml/2006/ole">
            <mc:AlternateContent xmlns:mc="http://schemas.openxmlformats.org/markup-compatibility/2006">
              <mc:Choice xmlns:v="urn:schemas-microsoft-com:vml" Requires="v">
                <p:oleObj name="Document" r:id="rId6" imgW="3239280" imgH="1357560" progId="Word.Document.8">
                  <p:embed/>
                </p:oleObj>
              </mc:Choice>
              <mc:Fallback>
                <p:oleObj name="Document" r:id="rId6" imgW="3239280" imgH="1357560" progId="Word.Document.8">
                  <p:embed/>
                  <p:pic>
                    <p:nvPicPr>
                      <p:cNvPr id="10" name="Object 37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9916" y="5541038"/>
                        <a:ext cx="1828800" cy="701675"/>
                      </a:xfrm>
                      <a:prstGeom prst="rect">
                        <a:avLst/>
                      </a:prstGeom>
                      <a:noFill/>
                      <a:ln>
                        <a:noFill/>
                      </a:ln>
                      <a:effectLst/>
                    </p:spPr>
                  </p:pic>
                </p:oleObj>
              </mc:Fallback>
            </mc:AlternateContent>
          </a:graphicData>
        </a:graphic>
      </p:graphicFrame>
      <mc:AlternateContent xmlns:mc="http://schemas.openxmlformats.org/markup-compatibility/2006" xmlns:a14="http://schemas.microsoft.com/office/drawing/2010/main">
        <mc:Choice Requires="a14">
          <p:sp>
            <p:nvSpPr>
              <p:cNvPr id="11" name="Text Box 376"/>
              <p:cNvSpPr txBox="1">
                <a:spLocks noChangeArrowheads="1"/>
              </p:cNvSpPr>
              <p:nvPr/>
            </p:nvSpPr>
            <p:spPr bwMode="auto">
              <a:xfrm>
                <a:off x="3574132" y="4432484"/>
                <a:ext cx="4189481" cy="630942"/>
              </a:xfrm>
              <a:prstGeom prst="rect">
                <a:avLst/>
              </a:prstGeom>
              <a:noFill/>
              <a:ln>
                <a:noFill/>
              </a:ln>
              <a:effectLst/>
              <a:extLst>
                <a:ext uri="{909E8E84-426E-40DD-AFC4-6F175D3DCCD1}">
                  <a14:hiddenFill>
                    <a:solidFill>
                      <a:schemeClr val="accent1"/>
                    </a:solidFill>
                  </a14:hiddenFill>
                </a:ext>
                <a:ext uri="{91240B29-F687-4F45-9708-019B960494DF}">
                  <a14:hiddenLine w="12700">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en-US" altLang="el-GR" sz="1400" dirty="0">
                    <a:latin typeface="Cambria Math" panose="02040503050406030204" pitchFamily="18" charset="0"/>
                    <a:ea typeface="Cambria Math" panose="02040503050406030204" pitchFamily="18" charset="0"/>
                  </a:rPr>
                  <a:t>P(C1|D) = 0/6 = 0     P(C2|D) = 6/6 = 1</a:t>
                </a:r>
              </a:p>
              <a:p>
                <a:pPr eaLnBrk="0" hangingPunct="0">
                  <a:spcBef>
                    <a:spcPct val="50000"/>
                  </a:spcBef>
                </a:pPr>
                <a:r>
                  <a:rPr lang="en-US" altLang="el-GR" sz="1400" dirty="0">
                    <a:latin typeface="Cambria Math" panose="02040503050406030204" pitchFamily="18" charset="0"/>
                    <a:ea typeface="Cambria Math" panose="02040503050406030204" pitchFamily="18" charset="0"/>
                  </a:rPr>
                  <a:t>H(D) = – [ (0*</a:t>
                </a:r>
                <a14:m>
                  <m:oMath xmlns:m="http://schemas.openxmlformats.org/officeDocument/2006/math">
                    <m:func>
                      <m:funcPr>
                        <m:ctrlPr>
                          <a:rPr lang="en-US" altLang="el-GR" sz="1400" i="1" dirty="0">
                            <a:latin typeface="Cambria Math" panose="02040503050406030204" pitchFamily="18" charset="0"/>
                            <a:ea typeface="Cambria Math" panose="02040503050406030204" pitchFamily="18" charset="0"/>
                          </a:rPr>
                        </m:ctrlPr>
                      </m:funcPr>
                      <m:fName>
                        <m:sSub>
                          <m:sSubPr>
                            <m:ctrlPr>
                              <a:rPr lang="en-US" altLang="el-GR" sz="1400" i="1" dirty="0">
                                <a:latin typeface="Cambria Math" panose="02040503050406030204" pitchFamily="18" charset="0"/>
                                <a:ea typeface="Cambria Math" panose="02040503050406030204" pitchFamily="18" charset="0"/>
                              </a:rPr>
                            </m:ctrlPr>
                          </m:sSubPr>
                          <m:e>
                            <m:r>
                              <m:rPr>
                                <m:sty m:val="p"/>
                              </m:rPr>
                              <a:rPr lang="en-US" altLang="el-GR" sz="1400" dirty="0">
                                <a:latin typeface="Cambria Math" panose="02040503050406030204" pitchFamily="18" charset="0"/>
                                <a:ea typeface="Cambria Math" panose="02040503050406030204" pitchFamily="18" charset="0"/>
                              </a:rPr>
                              <m:t>log</m:t>
                            </m:r>
                          </m:e>
                          <m:sub>
                            <m:r>
                              <a:rPr lang="en-US" altLang="el-GR" sz="1400" i="1" dirty="0">
                                <a:latin typeface="Cambria Math" panose="02040503050406030204" pitchFamily="18" charset="0"/>
                                <a:ea typeface="Cambria Math" panose="02040503050406030204" pitchFamily="18" charset="0"/>
                              </a:rPr>
                              <m:t>2</m:t>
                            </m:r>
                          </m:sub>
                        </m:sSub>
                      </m:fName>
                      <m:e>
                        <m:r>
                          <m:rPr>
                            <m:nor/>
                          </m:rPr>
                          <a:rPr lang="en-US" altLang="el-GR" sz="1400" b="0" i="0" dirty="0" smtClean="0">
                            <a:latin typeface="Cambria Math" panose="02040503050406030204" pitchFamily="18" charset="0"/>
                            <a:ea typeface="Cambria Math" panose="02040503050406030204" pitchFamily="18" charset="0"/>
                          </a:rPr>
                          <m:t>0)</m:t>
                        </m:r>
                      </m:e>
                    </m:func>
                  </m:oMath>
                </a14:m>
                <a:r>
                  <a:rPr lang="en-US" altLang="el-GR" sz="1400" baseline="30000" dirty="0">
                    <a:latin typeface="Cambria Math" panose="02040503050406030204" pitchFamily="18" charset="0"/>
                    <a:ea typeface="Cambria Math" panose="02040503050406030204" pitchFamily="18" charset="0"/>
                  </a:rPr>
                  <a:t> </a:t>
                </a:r>
                <a:r>
                  <a:rPr lang="en-US" altLang="el-GR" sz="1400" dirty="0">
                    <a:latin typeface="Cambria Math" panose="02040503050406030204" pitchFamily="18" charset="0"/>
                    <a:ea typeface="Cambria Math" panose="02040503050406030204" pitchFamily="18" charset="0"/>
                  </a:rPr>
                  <a:t>+ (1*</a:t>
                </a:r>
                <a14:m>
                  <m:oMath xmlns:m="http://schemas.openxmlformats.org/officeDocument/2006/math">
                    <m:func>
                      <m:funcPr>
                        <m:ctrlPr>
                          <a:rPr lang="en-US" altLang="el-GR" sz="1400" i="1" dirty="0">
                            <a:latin typeface="Cambria Math" panose="02040503050406030204" pitchFamily="18" charset="0"/>
                            <a:ea typeface="Cambria Math" panose="02040503050406030204" pitchFamily="18" charset="0"/>
                          </a:rPr>
                        </m:ctrlPr>
                      </m:funcPr>
                      <m:fName>
                        <m:sSub>
                          <m:sSubPr>
                            <m:ctrlPr>
                              <a:rPr lang="en-US" altLang="el-GR" sz="1400" i="1" dirty="0">
                                <a:latin typeface="Cambria Math" panose="02040503050406030204" pitchFamily="18" charset="0"/>
                                <a:ea typeface="Cambria Math" panose="02040503050406030204" pitchFamily="18" charset="0"/>
                              </a:rPr>
                            </m:ctrlPr>
                          </m:sSubPr>
                          <m:e>
                            <m:r>
                              <m:rPr>
                                <m:sty m:val="p"/>
                              </m:rPr>
                              <a:rPr lang="en-US" altLang="el-GR" sz="1400" dirty="0">
                                <a:latin typeface="Cambria Math" panose="02040503050406030204" pitchFamily="18" charset="0"/>
                                <a:ea typeface="Cambria Math" panose="02040503050406030204" pitchFamily="18" charset="0"/>
                              </a:rPr>
                              <m:t>log</m:t>
                            </m:r>
                          </m:e>
                          <m:sub>
                            <m:r>
                              <a:rPr lang="en-US" altLang="el-GR" sz="1400" i="1" dirty="0">
                                <a:latin typeface="Cambria Math" panose="02040503050406030204" pitchFamily="18" charset="0"/>
                                <a:ea typeface="Cambria Math" panose="02040503050406030204" pitchFamily="18" charset="0"/>
                              </a:rPr>
                              <m:t>2</m:t>
                            </m:r>
                          </m:sub>
                        </m:sSub>
                      </m:fName>
                      <m:e>
                        <m:r>
                          <m:rPr>
                            <m:nor/>
                          </m:rPr>
                          <a:rPr lang="en-US" altLang="el-GR" sz="1400" b="0" i="0" dirty="0" smtClean="0">
                            <a:latin typeface="Cambria Math" panose="02040503050406030204" pitchFamily="18" charset="0"/>
                            <a:ea typeface="Cambria Math" panose="02040503050406030204" pitchFamily="18" charset="0"/>
                          </a:rPr>
                          <m:t>1</m:t>
                        </m:r>
                      </m:e>
                    </m:func>
                    <m:r>
                      <a:rPr lang="en-US" altLang="el-GR" sz="1400" b="0" i="1" dirty="0" smtClean="0">
                        <a:latin typeface="Cambria Math" panose="02040503050406030204" pitchFamily="18" charset="0"/>
                        <a:ea typeface="Cambria Math" panose="02040503050406030204" pitchFamily="18" charset="0"/>
                      </a:rPr>
                      <m:t>)</m:t>
                    </m:r>
                  </m:oMath>
                </a14:m>
                <a:r>
                  <a:rPr lang="en-US" altLang="el-GR" sz="1400" dirty="0">
                    <a:latin typeface="Cambria Math" panose="02040503050406030204" pitchFamily="18" charset="0"/>
                    <a:ea typeface="Cambria Math" panose="02040503050406030204" pitchFamily="18" charset="0"/>
                  </a:rPr>
                  <a:t> = – (0+0) = 0 </a:t>
                </a:r>
              </a:p>
            </p:txBody>
          </p:sp>
        </mc:Choice>
        <mc:Fallback xmlns="">
          <p:sp>
            <p:nvSpPr>
              <p:cNvPr id="11" name="Text Box 376"/>
              <p:cNvSpPr txBox="1">
                <a:spLocks noRot="1" noChangeAspect="1" noMove="1" noResize="1" noEditPoints="1" noAdjustHandles="1" noChangeArrowheads="1" noChangeShapeType="1" noTextEdit="1"/>
              </p:cNvSpPr>
              <p:nvPr/>
            </p:nvSpPr>
            <p:spPr bwMode="auto">
              <a:xfrm>
                <a:off x="3574132" y="4432484"/>
                <a:ext cx="4189481" cy="630942"/>
              </a:xfrm>
              <a:prstGeom prst="rect">
                <a:avLst/>
              </a:prstGeom>
              <a:blipFill>
                <a:blip r:embed="rId9"/>
                <a:stretch>
                  <a:fillRect l="-436" t="-2885" b="-865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12" name="Text Box 377"/>
              <p:cNvSpPr txBox="1">
                <a:spLocks noChangeArrowheads="1"/>
              </p:cNvSpPr>
              <p:nvPr/>
            </p:nvSpPr>
            <p:spPr bwMode="auto">
              <a:xfrm>
                <a:off x="3575641" y="5509014"/>
                <a:ext cx="7330750" cy="765722"/>
              </a:xfrm>
              <a:prstGeom prst="rect">
                <a:avLst/>
              </a:prstGeom>
              <a:noFill/>
              <a:ln>
                <a:noFill/>
              </a:ln>
              <a:effectLst/>
              <a:extLst>
                <a:ext uri="{909E8E84-426E-40DD-AFC4-6F175D3DCCD1}">
                  <a14:hiddenFill>
                    <a:solidFill>
                      <a:schemeClr val="accent1"/>
                    </a:solidFill>
                  </a14:hiddenFill>
                </a:ext>
                <a:ext uri="{91240B29-F687-4F45-9708-019B960494DF}">
                  <a14:hiddenLine w="12700">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altLang="el-GR" sz="1400" dirty="0">
                    <a:latin typeface="Cambria Math" panose="02040503050406030204" pitchFamily="18" charset="0"/>
                    <a:ea typeface="Cambria Math" panose="02040503050406030204" pitchFamily="18" charset="0"/>
                  </a:rPr>
                  <a:t>P(C1) = 1/6          P(C2) = 5/6</a:t>
                </a:r>
              </a:p>
              <a:p>
                <a:pPr eaLnBrk="0" hangingPunct="0">
                  <a:spcBef>
                    <a:spcPts val="600"/>
                  </a:spcBef>
                </a:pPr>
                <a:r>
                  <a:rPr lang="en-US" altLang="el-GR" sz="1400" dirty="0">
                    <a:latin typeface="Cambria Math" panose="02040503050406030204" pitchFamily="18" charset="0"/>
                    <a:ea typeface="Cambria Math" panose="02040503050406030204" pitchFamily="18" charset="0"/>
                  </a:rPr>
                  <a:t>H(D) = – [ (</a:t>
                </a:r>
                <a14:m>
                  <m:oMath xmlns:m="http://schemas.openxmlformats.org/officeDocument/2006/math">
                    <m:f>
                      <m:fPr>
                        <m:ctrlPr>
                          <a:rPr lang="en-US" altLang="el-GR" sz="1400" i="1" smtClean="0">
                            <a:latin typeface="Cambria Math" panose="02040503050406030204" pitchFamily="18" charset="0"/>
                            <a:ea typeface="Cambria Math" panose="02040503050406030204" pitchFamily="18" charset="0"/>
                          </a:rPr>
                        </m:ctrlPr>
                      </m:fPr>
                      <m:num>
                        <m:r>
                          <a:rPr lang="en-US" altLang="el-GR" sz="1400" b="0" i="1" smtClean="0">
                            <a:latin typeface="Cambria Math" panose="02040503050406030204" pitchFamily="18" charset="0"/>
                            <a:ea typeface="Cambria Math" panose="02040503050406030204" pitchFamily="18" charset="0"/>
                          </a:rPr>
                          <m:t>1</m:t>
                        </m:r>
                      </m:num>
                      <m:den>
                        <m:r>
                          <a:rPr lang="en-US" altLang="el-GR" sz="1400" b="0" i="1" smtClean="0">
                            <a:latin typeface="Cambria Math" panose="02040503050406030204" pitchFamily="18" charset="0"/>
                            <a:ea typeface="Cambria Math" panose="02040503050406030204" pitchFamily="18" charset="0"/>
                          </a:rPr>
                          <m:t>6</m:t>
                        </m:r>
                      </m:den>
                    </m:f>
                  </m:oMath>
                </a14:m>
                <a:r>
                  <a:rPr lang="en-US" altLang="el-GR" sz="1400" dirty="0">
                    <a:latin typeface="Cambria Math" panose="02040503050406030204" pitchFamily="18" charset="0"/>
                    <a:ea typeface="Cambria Math" panose="02040503050406030204" pitchFamily="18" charset="0"/>
                  </a:rPr>
                  <a:t>*</a:t>
                </a:r>
                <a14:m>
                  <m:oMath xmlns:m="http://schemas.openxmlformats.org/officeDocument/2006/math">
                    <m:func>
                      <m:funcPr>
                        <m:ctrlPr>
                          <a:rPr lang="en-US" altLang="el-GR" sz="1400" i="1" dirty="0">
                            <a:latin typeface="Cambria Math" panose="02040503050406030204" pitchFamily="18" charset="0"/>
                            <a:ea typeface="Cambria Math" panose="02040503050406030204" pitchFamily="18" charset="0"/>
                          </a:rPr>
                        </m:ctrlPr>
                      </m:funcPr>
                      <m:fName>
                        <m:sSub>
                          <m:sSubPr>
                            <m:ctrlPr>
                              <a:rPr lang="en-US" altLang="el-GR" sz="1400" i="1" dirty="0">
                                <a:latin typeface="Cambria Math" panose="02040503050406030204" pitchFamily="18" charset="0"/>
                                <a:ea typeface="Cambria Math" panose="02040503050406030204" pitchFamily="18" charset="0"/>
                              </a:rPr>
                            </m:ctrlPr>
                          </m:sSubPr>
                          <m:e>
                            <m:r>
                              <m:rPr>
                                <m:sty m:val="p"/>
                              </m:rPr>
                              <a:rPr lang="en-US" altLang="el-GR" sz="1400" dirty="0">
                                <a:latin typeface="Cambria Math" panose="02040503050406030204" pitchFamily="18" charset="0"/>
                                <a:ea typeface="Cambria Math" panose="02040503050406030204" pitchFamily="18" charset="0"/>
                              </a:rPr>
                              <m:t>log</m:t>
                            </m:r>
                          </m:e>
                          <m:sub>
                            <m:r>
                              <a:rPr lang="en-US" altLang="el-GR" sz="1400" i="1" dirty="0">
                                <a:latin typeface="Cambria Math" panose="02040503050406030204" pitchFamily="18" charset="0"/>
                                <a:ea typeface="Cambria Math" panose="02040503050406030204" pitchFamily="18" charset="0"/>
                              </a:rPr>
                              <m:t>2</m:t>
                            </m:r>
                          </m:sub>
                        </m:sSub>
                        <m:f>
                          <m:fPr>
                            <m:ctrlPr>
                              <a:rPr lang="en-US" altLang="el-GR" sz="1400" i="1">
                                <a:latin typeface="Cambria Math" panose="02040503050406030204" pitchFamily="18" charset="0"/>
                                <a:ea typeface="Cambria Math" panose="02040503050406030204" pitchFamily="18" charset="0"/>
                              </a:rPr>
                            </m:ctrlPr>
                          </m:fPr>
                          <m:num>
                            <m:r>
                              <a:rPr lang="en-US" altLang="el-GR" sz="1400" i="1">
                                <a:latin typeface="Cambria Math" panose="02040503050406030204" pitchFamily="18" charset="0"/>
                                <a:ea typeface="Cambria Math" panose="02040503050406030204" pitchFamily="18" charset="0"/>
                              </a:rPr>
                              <m:t>1</m:t>
                            </m:r>
                          </m:num>
                          <m:den>
                            <m:r>
                              <a:rPr lang="en-US" altLang="el-GR" sz="1400" i="1">
                                <a:latin typeface="Cambria Math" panose="02040503050406030204" pitchFamily="18" charset="0"/>
                                <a:ea typeface="Cambria Math" panose="02040503050406030204" pitchFamily="18" charset="0"/>
                              </a:rPr>
                              <m:t>6</m:t>
                            </m:r>
                          </m:den>
                        </m:f>
                      </m:fName>
                      <m:e>
                        <m:r>
                          <m:rPr>
                            <m:nor/>
                          </m:rPr>
                          <a:rPr lang="en-US" altLang="el-GR" sz="1400" dirty="0">
                            <a:latin typeface="Cambria Math" panose="02040503050406030204" pitchFamily="18" charset="0"/>
                            <a:ea typeface="Cambria Math" panose="02040503050406030204" pitchFamily="18" charset="0"/>
                          </a:rPr>
                          <m:t>)</m:t>
                        </m:r>
                      </m:e>
                    </m:func>
                  </m:oMath>
                </a14:m>
                <a:r>
                  <a:rPr lang="en-US" altLang="el-GR" sz="1400" baseline="30000" dirty="0">
                    <a:latin typeface="Cambria Math" panose="02040503050406030204" pitchFamily="18" charset="0"/>
                    <a:ea typeface="Cambria Math" panose="02040503050406030204" pitchFamily="18" charset="0"/>
                  </a:rPr>
                  <a:t> </a:t>
                </a:r>
                <a:r>
                  <a:rPr lang="en-US" altLang="el-GR" sz="1400" dirty="0">
                    <a:latin typeface="Cambria Math" panose="02040503050406030204" pitchFamily="18" charset="0"/>
                    <a:ea typeface="Cambria Math" panose="02040503050406030204" pitchFamily="18" charset="0"/>
                  </a:rPr>
                  <a:t>+ (</a:t>
                </a:r>
                <a14:m>
                  <m:oMath xmlns:m="http://schemas.openxmlformats.org/officeDocument/2006/math">
                    <m:f>
                      <m:fPr>
                        <m:ctrlPr>
                          <a:rPr lang="en-US" altLang="el-GR" sz="1400" i="1">
                            <a:latin typeface="Cambria Math" panose="02040503050406030204" pitchFamily="18" charset="0"/>
                            <a:ea typeface="Cambria Math" panose="02040503050406030204" pitchFamily="18" charset="0"/>
                          </a:rPr>
                        </m:ctrlPr>
                      </m:fPr>
                      <m:num>
                        <m:r>
                          <a:rPr lang="en-US" altLang="el-GR" sz="1400" b="0" i="1" smtClean="0">
                            <a:latin typeface="Cambria Math" panose="02040503050406030204" pitchFamily="18" charset="0"/>
                            <a:ea typeface="Cambria Math" panose="02040503050406030204" pitchFamily="18" charset="0"/>
                          </a:rPr>
                          <m:t>5</m:t>
                        </m:r>
                      </m:num>
                      <m:den>
                        <m:r>
                          <a:rPr lang="en-US" altLang="el-GR" sz="1400" i="1">
                            <a:latin typeface="Cambria Math" panose="02040503050406030204" pitchFamily="18" charset="0"/>
                            <a:ea typeface="Cambria Math" panose="02040503050406030204" pitchFamily="18" charset="0"/>
                          </a:rPr>
                          <m:t>6</m:t>
                        </m:r>
                      </m:den>
                    </m:f>
                    <m:r>
                      <a:rPr lang="en-US" altLang="el-GR" sz="1400" i="1">
                        <a:latin typeface="Cambria Math" panose="02040503050406030204" pitchFamily="18" charset="0"/>
                        <a:ea typeface="Cambria Math" panose="02040503050406030204" pitchFamily="18" charset="0"/>
                      </a:rPr>
                      <m:t> </m:t>
                    </m:r>
                  </m:oMath>
                </a14:m>
                <a:r>
                  <a:rPr lang="en-US" altLang="el-GR" sz="1400" dirty="0">
                    <a:latin typeface="Cambria Math" panose="02040503050406030204" pitchFamily="18" charset="0"/>
                    <a:ea typeface="Cambria Math" panose="02040503050406030204" pitchFamily="18" charset="0"/>
                  </a:rPr>
                  <a:t>*</a:t>
                </a:r>
                <a14:m>
                  <m:oMath xmlns:m="http://schemas.openxmlformats.org/officeDocument/2006/math">
                    <m:func>
                      <m:funcPr>
                        <m:ctrlPr>
                          <a:rPr lang="en-US" altLang="el-GR" sz="1400" i="1" dirty="0">
                            <a:latin typeface="Cambria Math" panose="02040503050406030204" pitchFamily="18" charset="0"/>
                            <a:ea typeface="Cambria Math" panose="02040503050406030204" pitchFamily="18" charset="0"/>
                          </a:rPr>
                        </m:ctrlPr>
                      </m:funcPr>
                      <m:fName>
                        <m:sSub>
                          <m:sSubPr>
                            <m:ctrlPr>
                              <a:rPr lang="en-US" altLang="el-GR" sz="1400" i="1" dirty="0">
                                <a:latin typeface="Cambria Math" panose="02040503050406030204" pitchFamily="18" charset="0"/>
                                <a:ea typeface="Cambria Math" panose="02040503050406030204" pitchFamily="18" charset="0"/>
                              </a:rPr>
                            </m:ctrlPr>
                          </m:sSubPr>
                          <m:e>
                            <m:r>
                              <m:rPr>
                                <m:sty m:val="p"/>
                              </m:rPr>
                              <a:rPr lang="en-US" altLang="el-GR" sz="1400" dirty="0">
                                <a:latin typeface="Cambria Math" panose="02040503050406030204" pitchFamily="18" charset="0"/>
                                <a:ea typeface="Cambria Math" panose="02040503050406030204" pitchFamily="18" charset="0"/>
                              </a:rPr>
                              <m:t>log</m:t>
                            </m:r>
                          </m:e>
                          <m:sub>
                            <m:r>
                              <a:rPr lang="en-US" altLang="el-GR" sz="1400" i="1" dirty="0">
                                <a:latin typeface="Cambria Math" panose="02040503050406030204" pitchFamily="18" charset="0"/>
                                <a:ea typeface="Cambria Math" panose="02040503050406030204" pitchFamily="18" charset="0"/>
                              </a:rPr>
                              <m:t>2</m:t>
                            </m:r>
                          </m:sub>
                        </m:sSub>
                      </m:fName>
                      <m:e>
                        <m:f>
                          <m:fPr>
                            <m:ctrlPr>
                              <a:rPr lang="en-US" altLang="el-GR" sz="1400" i="1">
                                <a:latin typeface="Cambria Math" panose="02040503050406030204" pitchFamily="18" charset="0"/>
                                <a:ea typeface="Cambria Math" panose="02040503050406030204" pitchFamily="18" charset="0"/>
                              </a:rPr>
                            </m:ctrlPr>
                          </m:fPr>
                          <m:num>
                            <m:r>
                              <a:rPr lang="en-US" altLang="el-GR" sz="1400" b="0" i="1" smtClean="0">
                                <a:latin typeface="Cambria Math" panose="02040503050406030204" pitchFamily="18" charset="0"/>
                                <a:ea typeface="Cambria Math" panose="02040503050406030204" pitchFamily="18" charset="0"/>
                              </a:rPr>
                              <m:t>5</m:t>
                            </m:r>
                          </m:num>
                          <m:den>
                            <m:r>
                              <a:rPr lang="en-US" altLang="el-GR" sz="1400" i="1">
                                <a:latin typeface="Cambria Math" panose="02040503050406030204" pitchFamily="18" charset="0"/>
                                <a:ea typeface="Cambria Math" panose="02040503050406030204" pitchFamily="18" charset="0"/>
                              </a:rPr>
                              <m:t>6</m:t>
                            </m:r>
                          </m:den>
                        </m:f>
                      </m:e>
                    </m:func>
                    <m:r>
                      <a:rPr lang="en-US" altLang="el-GR" sz="1400" i="1" dirty="0">
                        <a:latin typeface="Cambria Math" panose="02040503050406030204" pitchFamily="18" charset="0"/>
                        <a:ea typeface="Cambria Math" panose="02040503050406030204" pitchFamily="18" charset="0"/>
                      </a:rPr>
                      <m:t>)</m:t>
                    </m:r>
                  </m:oMath>
                </a14:m>
                <a:r>
                  <a:rPr lang="en-US" altLang="el-GR" sz="1400" dirty="0">
                    <a:latin typeface="Cambria Math" panose="02040503050406030204" pitchFamily="18" charset="0"/>
                    <a:ea typeface="Cambria Math" panose="02040503050406030204" pitchFamily="18" charset="0"/>
                  </a:rPr>
                  <a:t> ] = - [</a:t>
                </a:r>
                <a14:m>
                  <m:oMath xmlns:m="http://schemas.openxmlformats.org/officeDocument/2006/math">
                    <m:d>
                      <m:dPr>
                        <m:ctrlPr>
                          <a:rPr lang="en-US" altLang="el-GR" sz="1400" b="0" i="1" smtClean="0">
                            <a:latin typeface="Cambria Math" panose="02040503050406030204" pitchFamily="18" charset="0"/>
                            <a:ea typeface="Cambria Math" panose="02040503050406030204" pitchFamily="18" charset="0"/>
                          </a:rPr>
                        </m:ctrlPr>
                      </m:dPr>
                      <m:e>
                        <m:r>
                          <a:rPr lang="en-US" altLang="el-GR" sz="1400" b="0" i="0" smtClean="0">
                            <a:latin typeface="Cambria Math" panose="02040503050406030204" pitchFamily="18" charset="0"/>
                            <a:ea typeface="Cambria Math" panose="02040503050406030204" pitchFamily="18" charset="0"/>
                          </a:rPr>
                          <m:t> </m:t>
                        </m:r>
                        <m:f>
                          <m:fPr>
                            <m:ctrlPr>
                              <a:rPr lang="en-US" altLang="el-GR" sz="1400" i="1">
                                <a:latin typeface="Cambria Math" panose="02040503050406030204" pitchFamily="18" charset="0"/>
                                <a:ea typeface="Cambria Math" panose="02040503050406030204" pitchFamily="18" charset="0"/>
                              </a:rPr>
                            </m:ctrlPr>
                          </m:fPr>
                          <m:num>
                            <m:r>
                              <a:rPr lang="en-US" altLang="el-GR" sz="1400" i="1">
                                <a:latin typeface="Cambria Math" panose="02040503050406030204" pitchFamily="18" charset="0"/>
                                <a:ea typeface="Cambria Math" panose="02040503050406030204" pitchFamily="18" charset="0"/>
                              </a:rPr>
                              <m:t>1</m:t>
                            </m:r>
                          </m:num>
                          <m:den>
                            <m:r>
                              <a:rPr lang="en-US" altLang="el-GR" sz="1400" i="1">
                                <a:latin typeface="Cambria Math" panose="02040503050406030204" pitchFamily="18" charset="0"/>
                                <a:ea typeface="Cambria Math" panose="02040503050406030204" pitchFamily="18" charset="0"/>
                              </a:rPr>
                              <m:t>6</m:t>
                            </m:r>
                          </m:den>
                        </m:f>
                        <m:r>
                          <a:rPr lang="en-US" altLang="el-GR" sz="1400" b="0" i="1" smtClean="0">
                            <a:latin typeface="Cambria Math" panose="02040503050406030204" pitchFamily="18" charset="0"/>
                            <a:ea typeface="Cambria Math" panose="02040503050406030204" pitchFamily="18" charset="0"/>
                          </a:rPr>
                          <m:t>∗</m:t>
                        </m:r>
                        <m:d>
                          <m:dPr>
                            <m:ctrlPr>
                              <a:rPr lang="en-US" altLang="el-GR" sz="1400" b="0" i="1" smtClean="0">
                                <a:latin typeface="Cambria Math" panose="02040503050406030204" pitchFamily="18" charset="0"/>
                                <a:ea typeface="Cambria Math" panose="02040503050406030204" pitchFamily="18" charset="0"/>
                              </a:rPr>
                            </m:ctrlPr>
                          </m:dPr>
                          <m:e>
                            <m:r>
                              <a:rPr lang="en-US" altLang="el-GR" sz="1400" b="0" i="1" smtClean="0">
                                <a:latin typeface="Cambria Math" panose="02040503050406030204" pitchFamily="18" charset="0"/>
                                <a:ea typeface="Cambria Math" panose="02040503050406030204" pitchFamily="18" charset="0"/>
                              </a:rPr>
                              <m:t>−2.585</m:t>
                            </m:r>
                          </m:e>
                        </m:d>
                      </m:e>
                    </m:d>
                    <m:r>
                      <a:rPr lang="en-US" altLang="el-GR" sz="1400" b="0" i="0" smtClean="0">
                        <a:latin typeface="Cambria Math" panose="02040503050406030204" pitchFamily="18" charset="0"/>
                        <a:ea typeface="Cambria Math" panose="02040503050406030204" pitchFamily="18" charset="0"/>
                      </a:rPr>
                      <m:t>+</m:t>
                    </m:r>
                    <m:d>
                      <m:dPr>
                        <m:ctrlPr>
                          <a:rPr lang="en-US" altLang="el-GR" sz="1400" i="1">
                            <a:latin typeface="Cambria Math" panose="02040503050406030204" pitchFamily="18" charset="0"/>
                            <a:ea typeface="Cambria Math" panose="02040503050406030204" pitchFamily="18" charset="0"/>
                          </a:rPr>
                        </m:ctrlPr>
                      </m:dPr>
                      <m:e>
                        <m:r>
                          <a:rPr lang="en-US" altLang="el-GR" sz="1400">
                            <a:latin typeface="Cambria Math" panose="02040503050406030204" pitchFamily="18" charset="0"/>
                            <a:ea typeface="Cambria Math" panose="02040503050406030204" pitchFamily="18" charset="0"/>
                          </a:rPr>
                          <m:t> </m:t>
                        </m:r>
                        <m:f>
                          <m:fPr>
                            <m:ctrlPr>
                              <a:rPr lang="en-US" altLang="el-GR" sz="1400" i="1">
                                <a:latin typeface="Cambria Math" panose="02040503050406030204" pitchFamily="18" charset="0"/>
                                <a:ea typeface="Cambria Math" panose="02040503050406030204" pitchFamily="18" charset="0"/>
                              </a:rPr>
                            </m:ctrlPr>
                          </m:fPr>
                          <m:num>
                            <m:r>
                              <a:rPr lang="en-US" altLang="el-GR" sz="1400" b="0" i="1" smtClean="0">
                                <a:latin typeface="Cambria Math" panose="02040503050406030204" pitchFamily="18" charset="0"/>
                                <a:ea typeface="Cambria Math" panose="02040503050406030204" pitchFamily="18" charset="0"/>
                              </a:rPr>
                              <m:t>5</m:t>
                            </m:r>
                          </m:num>
                          <m:den>
                            <m:r>
                              <a:rPr lang="en-US" altLang="el-GR" sz="1400" i="1">
                                <a:latin typeface="Cambria Math" panose="02040503050406030204" pitchFamily="18" charset="0"/>
                                <a:ea typeface="Cambria Math" panose="02040503050406030204" pitchFamily="18" charset="0"/>
                              </a:rPr>
                              <m:t>6</m:t>
                            </m:r>
                          </m:den>
                        </m:f>
                        <m:r>
                          <a:rPr lang="en-US" altLang="el-GR" sz="1400" i="1">
                            <a:latin typeface="Cambria Math" panose="02040503050406030204" pitchFamily="18" charset="0"/>
                            <a:ea typeface="Cambria Math" panose="02040503050406030204" pitchFamily="18" charset="0"/>
                          </a:rPr>
                          <m:t>∗</m:t>
                        </m:r>
                        <m:d>
                          <m:dPr>
                            <m:ctrlPr>
                              <a:rPr lang="en-US" altLang="el-GR" sz="1400" i="1">
                                <a:latin typeface="Cambria Math" panose="02040503050406030204" pitchFamily="18" charset="0"/>
                                <a:ea typeface="Cambria Math" panose="02040503050406030204" pitchFamily="18" charset="0"/>
                              </a:rPr>
                            </m:ctrlPr>
                          </m:dPr>
                          <m:e>
                            <m:r>
                              <a:rPr lang="en-US" altLang="el-GR" sz="1400" i="1">
                                <a:latin typeface="Cambria Math" panose="02040503050406030204" pitchFamily="18" charset="0"/>
                                <a:ea typeface="Cambria Math" panose="02040503050406030204" pitchFamily="18" charset="0"/>
                              </a:rPr>
                              <m:t>−</m:t>
                            </m:r>
                            <m:r>
                              <a:rPr lang="en-US" altLang="el-GR" sz="1400" b="0" i="1" smtClean="0">
                                <a:latin typeface="Cambria Math" panose="02040503050406030204" pitchFamily="18" charset="0"/>
                                <a:ea typeface="Cambria Math" panose="02040503050406030204" pitchFamily="18" charset="0"/>
                              </a:rPr>
                              <m:t>0</m:t>
                            </m:r>
                            <m:r>
                              <a:rPr lang="en-US" altLang="el-GR" sz="1400" i="1">
                                <a:latin typeface="Cambria Math" panose="02040503050406030204" pitchFamily="18" charset="0"/>
                                <a:ea typeface="Cambria Math" panose="02040503050406030204" pitchFamily="18" charset="0"/>
                              </a:rPr>
                              <m:t>.</m:t>
                            </m:r>
                            <m:r>
                              <a:rPr lang="en-US" altLang="el-GR" sz="1400" b="0" i="1" smtClean="0">
                                <a:latin typeface="Cambria Math" panose="02040503050406030204" pitchFamily="18" charset="0"/>
                                <a:ea typeface="Cambria Math" panose="02040503050406030204" pitchFamily="18" charset="0"/>
                              </a:rPr>
                              <m:t>263</m:t>
                            </m:r>
                          </m:e>
                        </m:d>
                      </m:e>
                    </m:d>
                    <m:r>
                      <a:rPr lang="en-US" altLang="el-GR" sz="1400" b="0" i="1" smtClean="0">
                        <a:latin typeface="Cambria Math" panose="02040503050406030204" pitchFamily="18" charset="0"/>
                        <a:ea typeface="Cambria Math" panose="02040503050406030204" pitchFamily="18" charset="0"/>
                      </a:rPr>
                      <m:t>]=−</m:t>
                    </m:r>
                    <m:d>
                      <m:dPr>
                        <m:ctrlPr>
                          <a:rPr lang="en-US" altLang="el-GR" sz="1400" b="0" i="1" smtClean="0">
                            <a:latin typeface="Cambria Math" panose="02040503050406030204" pitchFamily="18" charset="0"/>
                            <a:ea typeface="Cambria Math" panose="02040503050406030204" pitchFamily="18" charset="0"/>
                          </a:rPr>
                        </m:ctrlPr>
                      </m:dPr>
                      <m:e>
                        <m:r>
                          <a:rPr lang="en-US" altLang="el-GR" sz="1400" b="0" i="1" smtClean="0">
                            <a:latin typeface="Cambria Math" panose="02040503050406030204" pitchFamily="18" charset="0"/>
                            <a:ea typeface="Cambria Math" panose="02040503050406030204" pitchFamily="18" charset="0"/>
                          </a:rPr>
                          <m:t>0.65</m:t>
                        </m:r>
                      </m:e>
                    </m:d>
                    <m:r>
                      <a:rPr lang="en-US" altLang="el-GR" sz="1400" b="0" i="1" smtClean="0">
                        <a:latin typeface="Cambria Math" panose="02040503050406030204" pitchFamily="18" charset="0"/>
                        <a:ea typeface="Cambria Math" panose="02040503050406030204" pitchFamily="18" charset="0"/>
                      </a:rPr>
                      <m:t>=0.65</m:t>
                    </m:r>
                  </m:oMath>
                </a14:m>
                <a:r>
                  <a:rPr lang="en-US" altLang="el-GR" sz="1400" dirty="0">
                    <a:latin typeface="Cambria Math" panose="02040503050406030204" pitchFamily="18" charset="0"/>
                    <a:ea typeface="Cambria Math" panose="02040503050406030204" pitchFamily="18" charset="0"/>
                  </a:rPr>
                  <a:t> </a:t>
                </a:r>
              </a:p>
            </p:txBody>
          </p:sp>
        </mc:Choice>
        <mc:Fallback xmlns="">
          <p:sp>
            <p:nvSpPr>
              <p:cNvPr id="12" name="Text Box 377"/>
              <p:cNvSpPr txBox="1">
                <a:spLocks noRot="1" noChangeAspect="1" noMove="1" noResize="1" noEditPoints="1" noAdjustHandles="1" noChangeArrowheads="1" noChangeShapeType="1" noTextEdit="1"/>
              </p:cNvSpPr>
              <p:nvPr/>
            </p:nvSpPr>
            <p:spPr bwMode="auto">
              <a:xfrm>
                <a:off x="3575641" y="5509014"/>
                <a:ext cx="7330750" cy="765722"/>
              </a:xfrm>
              <a:prstGeom prst="rect">
                <a:avLst/>
              </a:prstGeom>
              <a:blipFill>
                <a:blip r:embed="rId10"/>
                <a:stretch>
                  <a:fillRect l="-250" t="-24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l-GR">
                    <a:noFill/>
                  </a:rPr>
                  <a:t> </a:t>
                </a:r>
              </a:p>
            </p:txBody>
          </p:sp>
        </mc:Fallback>
      </mc:AlternateContent>
      <p:sp>
        <p:nvSpPr>
          <p:cNvPr id="2" name="Rectangle 1"/>
          <p:cNvSpPr/>
          <p:nvPr/>
        </p:nvSpPr>
        <p:spPr>
          <a:xfrm>
            <a:off x="1845940" y="2077890"/>
            <a:ext cx="8712968" cy="369332"/>
          </a:xfrm>
          <a:prstGeom prst="rect">
            <a:avLst/>
          </a:prstGeom>
        </p:spPr>
        <p:txBody>
          <a:bodyPr wrap="square">
            <a:spAutoFit/>
          </a:bodyPr>
          <a:lstStyle/>
          <a:p>
            <a:r>
              <a:rPr lang="el-GR" i="1" dirty="0">
                <a:solidFill>
                  <a:schemeClr val="tx2"/>
                </a:solidFill>
                <a:latin typeface="Garamond" panose="02020404030301010803" pitchFamily="18" charset="0"/>
              </a:rPr>
              <a:t>P</a:t>
            </a:r>
            <a:r>
              <a:rPr lang="el-GR" dirty="0">
                <a:solidFill>
                  <a:schemeClr val="tx2"/>
                </a:solidFill>
                <a:latin typeface="Garamond" panose="02020404030301010803" pitchFamily="18" charset="0"/>
              </a:rPr>
              <a:t>(</a:t>
            </a:r>
            <a:r>
              <a:rPr lang="el-GR" i="1" dirty="0">
                <a:solidFill>
                  <a:schemeClr val="tx2"/>
                </a:solidFill>
                <a:latin typeface="Garamond" panose="02020404030301010803" pitchFamily="18" charset="0"/>
              </a:rPr>
              <a:t>c</a:t>
            </a:r>
            <a:r>
              <a:rPr lang="el-GR" i="1" baseline="-25000" dirty="0">
                <a:solidFill>
                  <a:schemeClr val="tx2"/>
                </a:solidFill>
                <a:latin typeface="Garamond" panose="02020404030301010803" pitchFamily="18" charset="0"/>
              </a:rPr>
              <a:t>i</a:t>
            </a:r>
            <a:r>
              <a:rPr lang="el-GR" dirty="0">
                <a:solidFill>
                  <a:schemeClr val="tx2"/>
                </a:solidFill>
                <a:latin typeface="Garamond" panose="02020404030301010803" pitchFamily="18" charset="0"/>
              </a:rPr>
              <a:t>|</a:t>
            </a:r>
            <a:r>
              <a:rPr lang="el-GR" b="1" dirty="0">
                <a:solidFill>
                  <a:schemeClr val="tx2"/>
                </a:solidFill>
                <a:latin typeface="Garamond" panose="02020404030301010803" pitchFamily="18" charset="0"/>
              </a:rPr>
              <a:t>D</a:t>
            </a:r>
            <a:r>
              <a:rPr lang="el-GR" dirty="0">
                <a:solidFill>
                  <a:schemeClr val="tx2"/>
                </a:solidFill>
                <a:latin typeface="Garamond" panose="02020404030301010803" pitchFamily="18" charset="0"/>
              </a:rPr>
              <a:t>) είναι η πιθανότητα της κατηγορίας </a:t>
            </a:r>
            <a:r>
              <a:rPr lang="el-GR" i="1" dirty="0">
                <a:solidFill>
                  <a:schemeClr val="tx2"/>
                </a:solidFill>
                <a:latin typeface="Garamond" panose="02020404030301010803" pitchFamily="18" charset="0"/>
              </a:rPr>
              <a:t>c</a:t>
            </a:r>
            <a:r>
              <a:rPr lang="el-GR" i="1" baseline="-25000" dirty="0">
                <a:solidFill>
                  <a:schemeClr val="tx2"/>
                </a:solidFill>
                <a:latin typeface="Garamond" panose="02020404030301010803" pitchFamily="18" charset="0"/>
              </a:rPr>
              <a:t>i</a:t>
            </a:r>
            <a:r>
              <a:rPr lang="el-GR" i="1" dirty="0">
                <a:solidFill>
                  <a:schemeClr val="tx2"/>
                </a:solidFill>
                <a:latin typeface="Garamond" panose="02020404030301010803" pitchFamily="18" charset="0"/>
              </a:rPr>
              <a:t> </a:t>
            </a:r>
            <a:r>
              <a:rPr lang="el-GR" dirty="0">
                <a:solidFill>
                  <a:schemeClr val="tx2"/>
                </a:solidFill>
                <a:latin typeface="Garamond" panose="02020404030301010803" pitchFamily="18" charset="0"/>
              </a:rPr>
              <a:t>στο </a:t>
            </a:r>
            <a:r>
              <a:rPr lang="el-GR" b="1" dirty="0">
                <a:solidFill>
                  <a:schemeClr val="tx2"/>
                </a:solidFill>
                <a:latin typeface="Garamond" panose="02020404030301010803" pitchFamily="18" charset="0"/>
              </a:rPr>
              <a:t>D</a:t>
            </a:r>
            <a:r>
              <a:rPr lang="el-GR" dirty="0">
                <a:solidFill>
                  <a:schemeClr val="tx2"/>
                </a:solidFill>
                <a:latin typeface="Garamond" panose="02020404030301010803" pitchFamily="18" charset="0"/>
              </a:rPr>
              <a:t>, και </a:t>
            </a:r>
            <a:r>
              <a:rPr lang="el-GR" i="1" dirty="0">
                <a:solidFill>
                  <a:schemeClr val="tx2"/>
                </a:solidFill>
                <a:latin typeface="Garamond" panose="02020404030301010803" pitchFamily="18" charset="0"/>
              </a:rPr>
              <a:t>k </a:t>
            </a:r>
            <a:r>
              <a:rPr lang="el-GR" dirty="0">
                <a:solidFill>
                  <a:schemeClr val="tx2"/>
                </a:solidFill>
                <a:latin typeface="Garamond" panose="02020404030301010803" pitchFamily="18" charset="0"/>
              </a:rPr>
              <a:t>είναι το πλήθος των κατηγοριών</a:t>
            </a:r>
            <a:endParaRPr lang="el-GR" dirty="0"/>
          </a:p>
        </p:txBody>
      </p:sp>
      <p:sp>
        <p:nvSpPr>
          <p:cNvPr id="3" name="Rectangle 2">
            <a:extLst>
              <a:ext uri="{FF2B5EF4-FFF2-40B4-BE49-F238E27FC236}">
                <a16:creationId xmlns:a16="http://schemas.microsoft.com/office/drawing/2014/main" id="{060EA4B8-A490-4C3E-B392-51D20FA258AC}"/>
              </a:ext>
            </a:extLst>
          </p:cNvPr>
          <p:cNvSpPr/>
          <p:nvPr/>
        </p:nvSpPr>
        <p:spPr>
          <a:xfrm>
            <a:off x="1152358" y="4563289"/>
            <a:ext cx="365806" cy="369332"/>
          </a:xfrm>
          <a:prstGeom prst="rect">
            <a:avLst/>
          </a:prstGeom>
        </p:spPr>
        <p:txBody>
          <a:bodyPr wrap="none">
            <a:spAutoFit/>
          </a:bodyPr>
          <a:lstStyle/>
          <a:p>
            <a:r>
              <a:rPr lang="el-GR" b="1" dirty="0">
                <a:solidFill>
                  <a:schemeClr val="tx2"/>
                </a:solidFill>
                <a:latin typeface="Garamond" panose="02020404030301010803" pitchFamily="18" charset="0"/>
              </a:rPr>
              <a:t>D</a:t>
            </a:r>
            <a:endParaRPr lang="el-GR" dirty="0"/>
          </a:p>
        </p:txBody>
      </p:sp>
      <p:sp>
        <p:nvSpPr>
          <p:cNvPr id="13" name="Rectangle 12">
            <a:extLst>
              <a:ext uri="{FF2B5EF4-FFF2-40B4-BE49-F238E27FC236}">
                <a16:creationId xmlns:a16="http://schemas.microsoft.com/office/drawing/2014/main" id="{30CE6122-A1BA-4174-84CD-50B7D5E350D4}"/>
              </a:ext>
            </a:extLst>
          </p:cNvPr>
          <p:cNvSpPr/>
          <p:nvPr/>
        </p:nvSpPr>
        <p:spPr>
          <a:xfrm>
            <a:off x="1152358" y="5643245"/>
            <a:ext cx="365806" cy="369332"/>
          </a:xfrm>
          <a:prstGeom prst="rect">
            <a:avLst/>
          </a:prstGeom>
        </p:spPr>
        <p:txBody>
          <a:bodyPr wrap="none">
            <a:spAutoFit/>
          </a:bodyPr>
          <a:lstStyle/>
          <a:p>
            <a:r>
              <a:rPr lang="el-GR" b="1" dirty="0">
                <a:solidFill>
                  <a:schemeClr val="tx2"/>
                </a:solidFill>
                <a:latin typeface="Garamond" panose="02020404030301010803" pitchFamily="18" charset="0"/>
              </a:rPr>
              <a:t>D</a:t>
            </a:r>
            <a:endParaRPr lang="el-GR"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2F194FBC-7EAD-4A38-A1AE-5501F59C0E27}"/>
                  </a:ext>
                </a:extLst>
              </p:cNvPr>
              <p:cNvSpPr txBox="1"/>
              <p:nvPr/>
            </p:nvSpPr>
            <p:spPr>
              <a:xfrm>
                <a:off x="3575018" y="3220752"/>
                <a:ext cx="5645328" cy="24622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ea typeface="Cambria Math" panose="02040503050406030204" pitchFamily="18" charset="0"/>
                        </a:rPr>
                        <m:t>𝐻</m:t>
                      </m:r>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𝐷</m:t>
                          </m:r>
                        </m:e>
                      </m:d>
                      <m:r>
                        <a:rPr lang="en-US" sz="1600" b="0" i="1" smtClean="0">
                          <a:latin typeface="Cambria Math" panose="02040503050406030204" pitchFamily="18" charset="0"/>
                          <a:ea typeface="Cambria Math" panose="02040503050406030204" pitchFamily="18" charset="0"/>
                        </a:rPr>
                        <m:t>=−</m:t>
                      </m:r>
                      <m:d>
                        <m:dPr>
                          <m:begChr m:val="["/>
                          <m:ctrlPr>
                            <a:rPr lang="en-US" sz="1600" b="0" i="1" smtClean="0">
                              <a:latin typeface="Cambria Math" panose="02040503050406030204" pitchFamily="18" charset="0"/>
                              <a:ea typeface="Cambria Math" panose="02040503050406030204" pitchFamily="18" charset="0"/>
                            </a:rPr>
                          </m:ctrlPr>
                        </m:dPr>
                        <m:e>
                          <m:r>
                            <m:rPr>
                              <m:nor/>
                            </m:rPr>
                            <a:rPr lang="en-US" sz="1600" b="0" i="0" smtClean="0">
                              <a:latin typeface="Cambria Math" panose="02040503050406030204" pitchFamily="18" charset="0"/>
                              <a:ea typeface="Cambria Math" panose="02040503050406030204" pitchFamily="18" charset="0"/>
                            </a:rPr>
                            <m:t>(</m:t>
                          </m:r>
                          <m:r>
                            <m:rPr>
                              <m:nor/>
                            </m:rPr>
                            <a:rPr lang="en-US" altLang="el-GR" sz="1600" dirty="0">
                              <a:latin typeface="Cambria Math" panose="02040503050406030204" pitchFamily="18" charset="0"/>
                              <a:ea typeface="Cambria Math" panose="02040503050406030204" pitchFamily="18" charset="0"/>
                            </a:rPr>
                            <m:t>P</m:t>
                          </m:r>
                          <m:r>
                            <m:rPr>
                              <m:nor/>
                            </m:rPr>
                            <a:rPr lang="en-US" altLang="el-GR" sz="1600" dirty="0">
                              <a:latin typeface="Cambria Math" panose="02040503050406030204" pitchFamily="18" charset="0"/>
                              <a:ea typeface="Cambria Math" panose="02040503050406030204" pitchFamily="18" charset="0"/>
                            </a:rPr>
                            <m:t>(</m:t>
                          </m:r>
                          <m:r>
                            <m:rPr>
                              <m:nor/>
                            </m:rPr>
                            <a:rPr lang="en-US" altLang="el-GR" sz="1600" dirty="0" smtClean="0">
                              <a:latin typeface="Cambria Math" panose="02040503050406030204" pitchFamily="18" charset="0"/>
                              <a:ea typeface="Cambria Math" panose="02040503050406030204" pitchFamily="18" charset="0"/>
                            </a:rPr>
                            <m:t>C</m:t>
                          </m:r>
                          <m:r>
                            <m:rPr>
                              <m:nor/>
                            </m:rPr>
                            <a:rPr lang="en-US" altLang="el-GR" sz="1600" dirty="0" smtClean="0">
                              <a:latin typeface="Cambria Math" panose="02040503050406030204" pitchFamily="18" charset="0"/>
                              <a:ea typeface="Cambria Math" panose="02040503050406030204" pitchFamily="18" charset="0"/>
                            </a:rPr>
                            <m:t>1|</m:t>
                          </m:r>
                          <m:r>
                            <m:rPr>
                              <m:nor/>
                            </m:rPr>
                            <a:rPr lang="en-US" altLang="el-GR" sz="1600" dirty="0">
                              <a:latin typeface="Cambria Math" panose="02040503050406030204" pitchFamily="18" charset="0"/>
                              <a:ea typeface="Cambria Math" panose="02040503050406030204" pitchFamily="18" charset="0"/>
                            </a:rPr>
                            <m:t>D</m:t>
                          </m:r>
                          <m:r>
                            <m:rPr>
                              <m:nor/>
                            </m:rPr>
                            <a:rPr lang="en-US" altLang="el-GR" sz="1600" dirty="0">
                              <a:latin typeface="Cambria Math" panose="02040503050406030204" pitchFamily="18" charset="0"/>
                              <a:ea typeface="Cambria Math" panose="02040503050406030204" pitchFamily="18" charset="0"/>
                            </a:rPr>
                            <m:t>)</m:t>
                          </m:r>
                          <m:r>
                            <a:rPr lang="en-US" altLang="el-GR" sz="1600" b="0" i="1" dirty="0" smtClean="0">
                              <a:latin typeface="Cambria Math" panose="02040503050406030204" pitchFamily="18" charset="0"/>
                              <a:ea typeface="Cambria Math" panose="02040503050406030204" pitchFamily="18" charset="0"/>
                            </a:rPr>
                            <m:t>∗</m:t>
                          </m:r>
                          <m:func>
                            <m:funcPr>
                              <m:ctrlPr>
                                <a:rPr lang="en-US" altLang="el-GR" sz="1600" b="0" i="1" dirty="0" smtClean="0">
                                  <a:latin typeface="Cambria Math" panose="02040503050406030204" pitchFamily="18" charset="0"/>
                                  <a:ea typeface="Cambria Math" panose="02040503050406030204" pitchFamily="18" charset="0"/>
                                </a:rPr>
                              </m:ctrlPr>
                            </m:funcPr>
                            <m:fName>
                              <m:sSub>
                                <m:sSubPr>
                                  <m:ctrlPr>
                                    <a:rPr lang="en-US" altLang="el-GR" sz="1600" b="0" i="1" dirty="0" smtClean="0">
                                      <a:latin typeface="Cambria Math" panose="02040503050406030204" pitchFamily="18" charset="0"/>
                                      <a:ea typeface="Cambria Math" panose="02040503050406030204" pitchFamily="18" charset="0"/>
                                    </a:rPr>
                                  </m:ctrlPr>
                                </m:sSubPr>
                                <m:e>
                                  <m:r>
                                    <m:rPr>
                                      <m:sty m:val="p"/>
                                    </m:rPr>
                                    <a:rPr lang="en-US" altLang="el-GR" sz="1600" b="0" i="0" dirty="0" smtClean="0">
                                      <a:latin typeface="Cambria Math" panose="02040503050406030204" pitchFamily="18" charset="0"/>
                                      <a:ea typeface="Cambria Math" panose="02040503050406030204" pitchFamily="18" charset="0"/>
                                    </a:rPr>
                                    <m:t>log</m:t>
                                  </m:r>
                                </m:e>
                                <m:sub>
                                  <m:r>
                                    <a:rPr lang="en-US" altLang="el-GR" sz="1600" b="0" i="1" dirty="0" smtClean="0">
                                      <a:latin typeface="Cambria Math" panose="02040503050406030204" pitchFamily="18" charset="0"/>
                                      <a:ea typeface="Cambria Math" panose="02040503050406030204" pitchFamily="18" charset="0"/>
                                    </a:rPr>
                                    <m:t>2</m:t>
                                  </m:r>
                                </m:sub>
                              </m:sSub>
                            </m:fName>
                            <m:e>
                              <m:r>
                                <m:rPr>
                                  <m:nor/>
                                </m:rPr>
                                <a:rPr lang="en-US" altLang="el-GR" sz="1600" dirty="0">
                                  <a:latin typeface="Cambria Math" panose="02040503050406030204" pitchFamily="18" charset="0"/>
                                  <a:ea typeface="Cambria Math" panose="02040503050406030204" pitchFamily="18" charset="0"/>
                                </a:rPr>
                                <m:t>P</m:t>
                              </m:r>
                              <m:r>
                                <m:rPr>
                                  <m:nor/>
                                </m:rPr>
                                <a:rPr lang="en-US" altLang="el-GR" sz="1600" dirty="0">
                                  <a:latin typeface="Cambria Math" panose="02040503050406030204" pitchFamily="18" charset="0"/>
                                  <a:ea typeface="Cambria Math" panose="02040503050406030204" pitchFamily="18" charset="0"/>
                                </a:rPr>
                                <m:t>(</m:t>
                              </m:r>
                              <m:r>
                                <m:rPr>
                                  <m:nor/>
                                </m:rPr>
                                <a:rPr lang="en-US" altLang="el-GR" sz="1600" dirty="0" smtClean="0">
                                  <a:latin typeface="Cambria Math" panose="02040503050406030204" pitchFamily="18" charset="0"/>
                                  <a:ea typeface="Cambria Math" panose="02040503050406030204" pitchFamily="18" charset="0"/>
                                </a:rPr>
                                <m:t>C</m:t>
                              </m:r>
                              <m:r>
                                <m:rPr>
                                  <m:nor/>
                                </m:rPr>
                                <a:rPr lang="en-US" altLang="el-GR" sz="1600" dirty="0" smtClean="0">
                                  <a:latin typeface="Cambria Math" panose="02040503050406030204" pitchFamily="18" charset="0"/>
                                  <a:ea typeface="Cambria Math" panose="02040503050406030204" pitchFamily="18" charset="0"/>
                                </a:rPr>
                                <m:t>1|</m:t>
                              </m:r>
                              <m:r>
                                <m:rPr>
                                  <m:nor/>
                                </m:rPr>
                                <a:rPr lang="en-US" altLang="el-GR" sz="1600" dirty="0">
                                  <a:latin typeface="Cambria Math" panose="02040503050406030204" pitchFamily="18" charset="0"/>
                                  <a:ea typeface="Cambria Math" panose="02040503050406030204" pitchFamily="18" charset="0"/>
                                </a:rPr>
                                <m:t>D</m:t>
                              </m:r>
                              <m:r>
                                <m:rPr>
                                  <m:nor/>
                                </m:rPr>
                                <a:rPr lang="en-US" altLang="el-GR" sz="1600" dirty="0">
                                  <a:latin typeface="Cambria Math" panose="02040503050406030204" pitchFamily="18" charset="0"/>
                                  <a:ea typeface="Cambria Math" panose="02040503050406030204" pitchFamily="18" charset="0"/>
                                </a:rPr>
                                <m:t>)</m:t>
                              </m:r>
                            </m:e>
                          </m:func>
                        </m:e>
                      </m:d>
                      <m:r>
                        <a:rPr lang="en-US" altLang="el-GR" sz="1600" b="0" i="1" dirty="0" smtClean="0">
                          <a:latin typeface="Cambria Math" panose="02040503050406030204" pitchFamily="18" charset="0"/>
                          <a:ea typeface="Cambria Math" panose="02040503050406030204" pitchFamily="18" charset="0"/>
                        </a:rPr>
                        <m:t>+</m:t>
                      </m:r>
                      <m:r>
                        <m:rPr>
                          <m:nor/>
                        </m:rPr>
                        <a:rPr lang="en-US" sz="1600">
                          <a:latin typeface="Cambria Math" panose="02040503050406030204" pitchFamily="18" charset="0"/>
                          <a:ea typeface="Cambria Math" panose="02040503050406030204" pitchFamily="18" charset="0"/>
                        </a:rPr>
                        <m:t>(</m:t>
                      </m:r>
                      <m:r>
                        <m:rPr>
                          <m:nor/>
                        </m:rPr>
                        <a:rPr lang="en-US" altLang="el-GR" sz="1600" dirty="0">
                          <a:latin typeface="Cambria Math" panose="02040503050406030204" pitchFamily="18" charset="0"/>
                          <a:ea typeface="Cambria Math" panose="02040503050406030204" pitchFamily="18" charset="0"/>
                        </a:rPr>
                        <m:t>P</m:t>
                      </m:r>
                      <m:r>
                        <m:rPr>
                          <m:nor/>
                        </m:rPr>
                        <a:rPr lang="en-US" altLang="el-GR" sz="1600" dirty="0">
                          <a:latin typeface="Cambria Math" panose="02040503050406030204" pitchFamily="18" charset="0"/>
                          <a:ea typeface="Cambria Math" panose="02040503050406030204" pitchFamily="18" charset="0"/>
                        </a:rPr>
                        <m:t>(</m:t>
                      </m:r>
                      <m:r>
                        <m:rPr>
                          <m:nor/>
                        </m:rPr>
                        <a:rPr lang="en-US" altLang="el-GR" sz="1600" dirty="0">
                          <a:latin typeface="Cambria Math" panose="02040503050406030204" pitchFamily="18" charset="0"/>
                          <a:ea typeface="Cambria Math" panose="02040503050406030204" pitchFamily="18" charset="0"/>
                        </a:rPr>
                        <m:t>C</m:t>
                      </m:r>
                      <m:r>
                        <m:rPr>
                          <m:nor/>
                        </m:rPr>
                        <a:rPr lang="en-US" altLang="el-GR" sz="1600" b="0" i="0" dirty="0" smtClean="0">
                          <a:latin typeface="Cambria Math" panose="02040503050406030204" pitchFamily="18" charset="0"/>
                          <a:ea typeface="Cambria Math" panose="02040503050406030204" pitchFamily="18" charset="0"/>
                        </a:rPr>
                        <m:t>2</m:t>
                      </m:r>
                      <m:r>
                        <m:rPr>
                          <m:nor/>
                        </m:rPr>
                        <a:rPr lang="en-US" altLang="el-GR" sz="1600" dirty="0">
                          <a:latin typeface="Cambria Math" panose="02040503050406030204" pitchFamily="18" charset="0"/>
                          <a:ea typeface="Cambria Math" panose="02040503050406030204" pitchFamily="18" charset="0"/>
                        </a:rPr>
                        <m:t>|</m:t>
                      </m:r>
                      <m:r>
                        <m:rPr>
                          <m:nor/>
                        </m:rPr>
                        <a:rPr lang="en-US" altLang="el-GR" sz="1600" dirty="0">
                          <a:latin typeface="Cambria Math" panose="02040503050406030204" pitchFamily="18" charset="0"/>
                          <a:ea typeface="Cambria Math" panose="02040503050406030204" pitchFamily="18" charset="0"/>
                        </a:rPr>
                        <m:t>D</m:t>
                      </m:r>
                      <m:r>
                        <m:rPr>
                          <m:nor/>
                        </m:rPr>
                        <a:rPr lang="en-US" altLang="el-GR" sz="1600" dirty="0">
                          <a:latin typeface="Cambria Math" panose="02040503050406030204" pitchFamily="18" charset="0"/>
                          <a:ea typeface="Cambria Math" panose="02040503050406030204" pitchFamily="18" charset="0"/>
                        </a:rPr>
                        <m:t>)</m:t>
                      </m:r>
                      <m:r>
                        <a:rPr lang="en-US" altLang="el-GR" sz="1600" i="1" dirty="0">
                          <a:latin typeface="Cambria Math" panose="02040503050406030204" pitchFamily="18" charset="0"/>
                          <a:ea typeface="Cambria Math" panose="02040503050406030204" pitchFamily="18" charset="0"/>
                        </a:rPr>
                        <m:t>∗</m:t>
                      </m:r>
                      <m:func>
                        <m:funcPr>
                          <m:ctrlPr>
                            <a:rPr lang="en-US" altLang="el-GR" sz="1600" i="1" dirty="0">
                              <a:latin typeface="Cambria Math" panose="02040503050406030204" pitchFamily="18" charset="0"/>
                              <a:ea typeface="Cambria Math" panose="02040503050406030204" pitchFamily="18" charset="0"/>
                            </a:rPr>
                          </m:ctrlPr>
                        </m:funcPr>
                        <m:fName>
                          <m:sSub>
                            <m:sSubPr>
                              <m:ctrlPr>
                                <a:rPr lang="en-US" altLang="el-GR" sz="1600" i="1" dirty="0">
                                  <a:latin typeface="Cambria Math" panose="02040503050406030204" pitchFamily="18" charset="0"/>
                                  <a:ea typeface="Cambria Math" panose="02040503050406030204" pitchFamily="18" charset="0"/>
                                </a:rPr>
                              </m:ctrlPr>
                            </m:sSubPr>
                            <m:e>
                              <m:r>
                                <m:rPr>
                                  <m:sty m:val="p"/>
                                </m:rPr>
                                <a:rPr lang="en-US" altLang="el-GR" sz="1600" dirty="0">
                                  <a:latin typeface="Cambria Math" panose="02040503050406030204" pitchFamily="18" charset="0"/>
                                  <a:ea typeface="Cambria Math" panose="02040503050406030204" pitchFamily="18" charset="0"/>
                                </a:rPr>
                                <m:t>log</m:t>
                              </m:r>
                            </m:e>
                            <m:sub>
                              <m:r>
                                <a:rPr lang="en-US" altLang="el-GR" sz="1600" i="1" dirty="0">
                                  <a:latin typeface="Cambria Math" panose="02040503050406030204" pitchFamily="18" charset="0"/>
                                  <a:ea typeface="Cambria Math" panose="02040503050406030204" pitchFamily="18" charset="0"/>
                                </a:rPr>
                                <m:t>2</m:t>
                              </m:r>
                            </m:sub>
                          </m:sSub>
                        </m:fName>
                        <m:e>
                          <m:r>
                            <m:rPr>
                              <m:nor/>
                            </m:rPr>
                            <a:rPr lang="en-US" altLang="el-GR" sz="1600" dirty="0">
                              <a:latin typeface="Cambria Math" panose="02040503050406030204" pitchFamily="18" charset="0"/>
                              <a:ea typeface="Cambria Math" panose="02040503050406030204" pitchFamily="18" charset="0"/>
                            </a:rPr>
                            <m:t>P</m:t>
                          </m:r>
                          <m:r>
                            <m:rPr>
                              <m:nor/>
                            </m:rPr>
                            <a:rPr lang="en-US" altLang="el-GR" sz="1600" dirty="0">
                              <a:latin typeface="Cambria Math" panose="02040503050406030204" pitchFamily="18" charset="0"/>
                              <a:ea typeface="Cambria Math" panose="02040503050406030204" pitchFamily="18" charset="0"/>
                            </a:rPr>
                            <m:t>(</m:t>
                          </m:r>
                          <m:r>
                            <m:rPr>
                              <m:nor/>
                            </m:rPr>
                            <a:rPr lang="en-US" altLang="el-GR" sz="1600" dirty="0">
                              <a:latin typeface="Cambria Math" panose="02040503050406030204" pitchFamily="18" charset="0"/>
                              <a:ea typeface="Cambria Math" panose="02040503050406030204" pitchFamily="18" charset="0"/>
                            </a:rPr>
                            <m:t>C</m:t>
                          </m:r>
                          <m:r>
                            <m:rPr>
                              <m:nor/>
                            </m:rPr>
                            <a:rPr lang="en-US" altLang="el-GR" sz="1600" b="0" i="0" dirty="0" smtClean="0">
                              <a:latin typeface="Cambria Math" panose="02040503050406030204" pitchFamily="18" charset="0"/>
                              <a:ea typeface="Cambria Math" panose="02040503050406030204" pitchFamily="18" charset="0"/>
                            </a:rPr>
                            <m:t>2</m:t>
                          </m:r>
                          <m:r>
                            <m:rPr>
                              <m:nor/>
                            </m:rPr>
                            <a:rPr lang="en-US" altLang="el-GR" sz="1600" dirty="0">
                              <a:latin typeface="Cambria Math" panose="02040503050406030204" pitchFamily="18" charset="0"/>
                              <a:ea typeface="Cambria Math" panose="02040503050406030204" pitchFamily="18" charset="0"/>
                            </a:rPr>
                            <m:t>|</m:t>
                          </m:r>
                          <m:r>
                            <m:rPr>
                              <m:nor/>
                            </m:rPr>
                            <a:rPr lang="en-US" altLang="el-GR" sz="1600" dirty="0">
                              <a:latin typeface="Cambria Math" panose="02040503050406030204" pitchFamily="18" charset="0"/>
                              <a:ea typeface="Cambria Math" panose="02040503050406030204" pitchFamily="18" charset="0"/>
                            </a:rPr>
                            <m:t>D</m:t>
                          </m:r>
                          <m:r>
                            <m:rPr>
                              <m:nor/>
                            </m:rPr>
                            <a:rPr lang="en-US" altLang="el-GR" sz="1600" dirty="0">
                              <a:latin typeface="Cambria Math" panose="02040503050406030204" pitchFamily="18" charset="0"/>
                              <a:ea typeface="Cambria Math" panose="02040503050406030204" pitchFamily="18" charset="0"/>
                            </a:rPr>
                            <m:t>)</m:t>
                          </m:r>
                        </m:e>
                      </m:func>
                      <m:r>
                        <a:rPr lang="en-US" sz="1600" b="0" i="1" smtClean="0">
                          <a:latin typeface="Cambria Math" panose="02040503050406030204" pitchFamily="18" charset="0"/>
                          <a:ea typeface="Cambria Math" panose="02040503050406030204" pitchFamily="18" charset="0"/>
                        </a:rPr>
                        <m:t>]</m:t>
                      </m:r>
                    </m:oMath>
                  </m:oMathPara>
                </a14:m>
                <a:endParaRPr lang="el-GR" sz="1600" dirty="0">
                  <a:latin typeface="Cambria Math" panose="02040503050406030204" pitchFamily="18" charset="0"/>
                  <a:ea typeface="Cambria Math" panose="02040503050406030204" pitchFamily="18" charset="0"/>
                </a:endParaRPr>
              </a:p>
            </p:txBody>
          </p:sp>
        </mc:Choice>
        <mc:Fallback xmlns="">
          <p:sp>
            <p:nvSpPr>
              <p:cNvPr id="4" name="TextBox 3">
                <a:extLst>
                  <a:ext uri="{FF2B5EF4-FFF2-40B4-BE49-F238E27FC236}">
                    <a16:creationId xmlns:a16="http://schemas.microsoft.com/office/drawing/2014/main" id="{2F194FBC-7EAD-4A38-A1AE-5501F59C0E27}"/>
                  </a:ext>
                </a:extLst>
              </p:cNvPr>
              <p:cNvSpPr txBox="1">
                <a:spLocks noRot="1" noChangeAspect="1" noMove="1" noResize="1" noEditPoints="1" noAdjustHandles="1" noChangeArrowheads="1" noChangeShapeType="1" noTextEdit="1"/>
              </p:cNvSpPr>
              <p:nvPr/>
            </p:nvSpPr>
            <p:spPr>
              <a:xfrm>
                <a:off x="3575018" y="3220752"/>
                <a:ext cx="5645328" cy="246221"/>
              </a:xfrm>
              <a:prstGeom prst="rect">
                <a:avLst/>
              </a:prstGeom>
              <a:blipFill>
                <a:blip r:embed="rId11"/>
                <a:stretch>
                  <a:fillRect l="-324" r="-755" b="-34146"/>
                </a:stretch>
              </a:blipFill>
            </p:spPr>
            <p:txBody>
              <a:bodyPr/>
              <a:lstStyle/>
              <a:p>
                <a:r>
                  <a:rPr lang="el-GR">
                    <a:noFill/>
                  </a:rPr>
                  <a:t> </a:t>
                </a:r>
              </a:p>
            </p:txBody>
          </p:sp>
        </mc:Fallback>
      </mc:AlternateContent>
      <p:graphicFrame>
        <p:nvGraphicFramePr>
          <p:cNvPr id="14" name="Object 374">
            <a:extLst>
              <a:ext uri="{FF2B5EF4-FFF2-40B4-BE49-F238E27FC236}">
                <a16:creationId xmlns:a16="http://schemas.microsoft.com/office/drawing/2014/main" id="{2CB64F56-1264-4D4D-A19C-91F82889717A}"/>
              </a:ext>
            </a:extLst>
          </p:cNvPr>
          <p:cNvGraphicFramePr>
            <a:graphicFrameLocks noChangeAspect="1"/>
          </p:cNvGraphicFramePr>
          <p:nvPr/>
        </p:nvGraphicFramePr>
        <p:xfrm>
          <a:off x="1608449" y="3016756"/>
          <a:ext cx="1845951" cy="749300"/>
        </p:xfrm>
        <a:graphic>
          <a:graphicData uri="http://schemas.openxmlformats.org/presentationml/2006/ole">
            <mc:AlternateContent xmlns:mc="http://schemas.openxmlformats.org/markup-compatibility/2006">
              <mc:Choice xmlns:v="urn:schemas-microsoft-com:vml" Requires="v">
                <p:oleObj name="Document" r:id="rId12" imgW="3237854" imgH="1360364" progId="Word.Document.8">
                  <p:embed/>
                </p:oleObj>
              </mc:Choice>
              <mc:Fallback>
                <p:oleObj name="Document" r:id="rId12" imgW="3237854" imgH="1360364" progId="Word.Document.8">
                  <p:embed/>
                  <p:pic>
                    <p:nvPicPr>
                      <p:cNvPr id="14" name="Object 374">
                        <a:extLst>
                          <a:ext uri="{FF2B5EF4-FFF2-40B4-BE49-F238E27FC236}">
                            <a16:creationId xmlns:a16="http://schemas.microsoft.com/office/drawing/2014/main" id="{2CB64F56-1264-4D4D-A19C-91F82889717A}"/>
                          </a:ext>
                        </a:extLst>
                      </p:cNvPr>
                      <p:cNvPicPr>
                        <a:picLocks noChangeAspect="1" noChangeArrowheads="1"/>
                      </p:cNvPicPr>
                      <p:nvPr/>
                    </p:nvPicPr>
                    <p:blipFill>
                      <a:blip r:embed="rId13"/>
                      <a:srcRect/>
                      <a:stretch>
                        <a:fillRect/>
                      </a:stretch>
                    </p:blipFill>
                    <p:spPr bwMode="auto">
                      <a:xfrm>
                        <a:off x="1608449" y="3016756"/>
                        <a:ext cx="1845951" cy="749300"/>
                      </a:xfrm>
                      <a:prstGeom prst="rect">
                        <a:avLst/>
                      </a:prstGeom>
                      <a:noFill/>
                      <a:ln>
                        <a:noFill/>
                      </a:ln>
                      <a:effectLst/>
                    </p:spPr>
                  </p:pic>
                </p:oleObj>
              </mc:Fallback>
            </mc:AlternateContent>
          </a:graphicData>
        </a:graphic>
      </p:graphicFrame>
      <p:sp>
        <p:nvSpPr>
          <p:cNvPr id="15" name="Rectangle 14">
            <a:extLst>
              <a:ext uri="{FF2B5EF4-FFF2-40B4-BE49-F238E27FC236}">
                <a16:creationId xmlns:a16="http://schemas.microsoft.com/office/drawing/2014/main" id="{C00C760A-B94A-4ECB-92BA-A96A9EBC7A6A}"/>
              </a:ext>
            </a:extLst>
          </p:cNvPr>
          <p:cNvSpPr/>
          <p:nvPr/>
        </p:nvSpPr>
        <p:spPr>
          <a:xfrm>
            <a:off x="1149349" y="3098854"/>
            <a:ext cx="365806" cy="369332"/>
          </a:xfrm>
          <a:prstGeom prst="rect">
            <a:avLst/>
          </a:prstGeom>
        </p:spPr>
        <p:txBody>
          <a:bodyPr wrap="none">
            <a:spAutoFit/>
          </a:bodyPr>
          <a:lstStyle/>
          <a:p>
            <a:r>
              <a:rPr lang="el-GR" b="1" dirty="0">
                <a:solidFill>
                  <a:schemeClr val="tx2"/>
                </a:solidFill>
                <a:latin typeface="Garamond" panose="02020404030301010803" pitchFamily="18" charset="0"/>
              </a:rPr>
              <a:t>D</a:t>
            </a:r>
            <a:endParaRPr lang="el-GR" dirty="0"/>
          </a:p>
        </p:txBody>
      </p:sp>
    </p:spTree>
    <p:extLst>
      <p:ext uri="{BB962C8B-B14F-4D97-AF65-F5344CB8AC3E}">
        <p14:creationId xmlns:p14="http://schemas.microsoft.com/office/powerpoint/2010/main" val="1235220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6186309"/>
          </a:xfrm>
          <a:prstGeom prst="rect">
            <a:avLst/>
          </a:prstGeom>
          <a:noFill/>
        </p:spPr>
        <p:txBody>
          <a:bodyPr wrap="square" rtlCol="0">
            <a:spAutoFit/>
          </a:bodyPr>
          <a:lstStyle/>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Ορίζουμε την εντροπία διαμερισμού ως τη σταθμισμένη εντροπία καθεμίας από τις διαμερίσεις που προκύπτουν:</a:t>
            </a: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όπου </a:t>
            </a:r>
            <a:r>
              <a:rPr lang="el-GR" i="1" dirty="0">
                <a:solidFill>
                  <a:schemeClr val="tx2"/>
                </a:solidFill>
                <a:latin typeface="Garamond" panose="02020404030301010803" pitchFamily="18" charset="0"/>
              </a:rPr>
              <a:t>n </a:t>
            </a:r>
            <a:r>
              <a:rPr lang="el-GR" dirty="0">
                <a:solidFill>
                  <a:schemeClr val="tx2"/>
                </a:solidFill>
                <a:latin typeface="Garamond" panose="02020404030301010803" pitchFamily="18" charset="0"/>
              </a:rPr>
              <a:t>= |</a:t>
            </a:r>
            <a:r>
              <a:rPr lang="el-GR" b="1" dirty="0">
                <a:solidFill>
                  <a:schemeClr val="tx2"/>
                </a:solidFill>
                <a:latin typeface="Garamond" panose="02020404030301010803" pitchFamily="18" charset="0"/>
              </a:rPr>
              <a:t>D</a:t>
            </a:r>
            <a:r>
              <a:rPr lang="el-GR" dirty="0">
                <a:solidFill>
                  <a:schemeClr val="tx2"/>
                </a:solidFill>
                <a:latin typeface="Garamond" panose="02020404030301010803" pitchFamily="18" charset="0"/>
              </a:rPr>
              <a:t>| είναι το πλήθος των σημείων του </a:t>
            </a:r>
            <a:r>
              <a:rPr lang="el-GR" b="1" dirty="0">
                <a:solidFill>
                  <a:schemeClr val="tx2"/>
                </a:solidFill>
                <a:latin typeface="Garamond" panose="02020404030301010803" pitchFamily="18" charset="0"/>
              </a:rPr>
              <a:t>D</a:t>
            </a:r>
            <a:r>
              <a:rPr lang="el-GR" dirty="0">
                <a:solidFill>
                  <a:schemeClr val="tx2"/>
                </a:solidFill>
                <a:latin typeface="Garamond" panose="02020404030301010803" pitchFamily="18" charset="0"/>
              </a:rPr>
              <a:t>, ενώ </a:t>
            </a:r>
            <a:r>
              <a:rPr lang="el-GR" i="1" dirty="0">
                <a:solidFill>
                  <a:schemeClr val="tx2"/>
                </a:solidFill>
                <a:latin typeface="Garamond" panose="02020404030301010803" pitchFamily="18" charset="0"/>
              </a:rPr>
              <a:t>n</a:t>
            </a:r>
            <a:r>
              <a:rPr lang="el-GR" i="1" baseline="-25000" dirty="0">
                <a:solidFill>
                  <a:schemeClr val="tx2"/>
                </a:solidFill>
                <a:latin typeface="Garamond" panose="02020404030301010803" pitchFamily="18" charset="0"/>
              </a:rPr>
              <a:t>Y</a:t>
            </a:r>
            <a:r>
              <a:rPr lang="el-GR" i="1" dirty="0">
                <a:solidFill>
                  <a:schemeClr val="tx2"/>
                </a:solidFill>
                <a:latin typeface="Garamond" panose="02020404030301010803" pitchFamily="18" charset="0"/>
              </a:rPr>
              <a:t> </a:t>
            </a:r>
            <a:r>
              <a:rPr lang="el-GR" dirty="0">
                <a:solidFill>
                  <a:schemeClr val="tx2"/>
                </a:solidFill>
                <a:latin typeface="Garamond" panose="02020404030301010803" pitchFamily="18" charset="0"/>
              </a:rPr>
              <a:t>= |</a:t>
            </a:r>
            <a:r>
              <a:rPr lang="el-GR" b="1" dirty="0">
                <a:solidFill>
                  <a:schemeClr val="tx2"/>
                </a:solidFill>
                <a:latin typeface="Garamond" panose="02020404030301010803" pitchFamily="18" charset="0"/>
              </a:rPr>
              <a:t>D</a:t>
            </a:r>
            <a:r>
              <a:rPr lang="el-GR" i="1" baseline="-25000" dirty="0">
                <a:solidFill>
                  <a:schemeClr val="tx2"/>
                </a:solidFill>
                <a:latin typeface="Garamond" panose="02020404030301010803" pitchFamily="18" charset="0"/>
              </a:rPr>
              <a:t>Y</a:t>
            </a:r>
            <a:r>
              <a:rPr lang="el-GR" dirty="0">
                <a:solidFill>
                  <a:schemeClr val="tx2"/>
                </a:solidFill>
                <a:latin typeface="Garamond" panose="02020404030301010803" pitchFamily="18" charset="0"/>
              </a:rPr>
              <a:t>| και </a:t>
            </a:r>
            <a:r>
              <a:rPr lang="el-GR" i="1" dirty="0">
                <a:solidFill>
                  <a:schemeClr val="tx2"/>
                </a:solidFill>
                <a:latin typeface="Garamond" panose="02020404030301010803" pitchFamily="18" charset="0"/>
              </a:rPr>
              <a:t>n</a:t>
            </a:r>
            <a:r>
              <a:rPr lang="el-GR" i="1" baseline="-25000" dirty="0">
                <a:solidFill>
                  <a:schemeClr val="tx2"/>
                </a:solidFill>
                <a:latin typeface="Garamond" panose="02020404030301010803" pitchFamily="18" charset="0"/>
              </a:rPr>
              <a:t>N</a:t>
            </a:r>
            <a:r>
              <a:rPr lang="el-GR" i="1" dirty="0">
                <a:solidFill>
                  <a:schemeClr val="tx2"/>
                </a:solidFill>
                <a:latin typeface="Garamond" panose="02020404030301010803" pitchFamily="18" charset="0"/>
              </a:rPr>
              <a:t> </a:t>
            </a:r>
            <a:r>
              <a:rPr lang="el-GR" dirty="0">
                <a:solidFill>
                  <a:schemeClr val="tx2"/>
                </a:solidFill>
                <a:latin typeface="Garamond" panose="02020404030301010803" pitchFamily="18" charset="0"/>
              </a:rPr>
              <a:t>= |</a:t>
            </a:r>
            <a:r>
              <a:rPr lang="el-GR" b="1" dirty="0">
                <a:solidFill>
                  <a:schemeClr val="tx2"/>
                </a:solidFill>
                <a:latin typeface="Garamond" panose="02020404030301010803" pitchFamily="18" charset="0"/>
              </a:rPr>
              <a:t>D</a:t>
            </a:r>
            <a:r>
              <a:rPr lang="el-GR" i="1" baseline="-25000" dirty="0">
                <a:solidFill>
                  <a:schemeClr val="tx2"/>
                </a:solidFill>
                <a:latin typeface="Garamond" panose="02020404030301010803" pitchFamily="18" charset="0"/>
              </a:rPr>
              <a:t>N</a:t>
            </a:r>
            <a:r>
              <a:rPr lang="el-GR" dirty="0">
                <a:solidFill>
                  <a:schemeClr val="tx2"/>
                </a:solidFill>
                <a:latin typeface="Garamond" panose="02020404030301010803" pitchFamily="18" charset="0"/>
              </a:rPr>
              <a:t>| είναι το πλήθος των σημείων για τα </a:t>
            </a:r>
            <a:r>
              <a:rPr lang="el-GR" b="1" dirty="0">
                <a:solidFill>
                  <a:schemeClr val="tx2"/>
                </a:solidFill>
                <a:latin typeface="Garamond" panose="02020404030301010803" pitchFamily="18" charset="0"/>
              </a:rPr>
              <a:t>D</a:t>
            </a:r>
            <a:r>
              <a:rPr lang="el-GR" i="1" baseline="-25000" dirty="0">
                <a:solidFill>
                  <a:schemeClr val="tx2"/>
                </a:solidFill>
                <a:latin typeface="Garamond" panose="02020404030301010803" pitchFamily="18" charset="0"/>
              </a:rPr>
              <a:t>Y</a:t>
            </a:r>
            <a:r>
              <a:rPr lang="el-GR" i="1" dirty="0">
                <a:solidFill>
                  <a:schemeClr val="tx2"/>
                </a:solidFill>
                <a:latin typeface="Garamond" panose="02020404030301010803" pitchFamily="18" charset="0"/>
              </a:rPr>
              <a:t> </a:t>
            </a:r>
            <a:r>
              <a:rPr lang="el-GR" dirty="0">
                <a:solidFill>
                  <a:schemeClr val="tx2"/>
                </a:solidFill>
                <a:latin typeface="Garamond" panose="02020404030301010803" pitchFamily="18" charset="0"/>
              </a:rPr>
              <a:t>και </a:t>
            </a:r>
            <a:r>
              <a:rPr lang="el-GR" b="1" dirty="0">
                <a:solidFill>
                  <a:schemeClr val="tx2"/>
                </a:solidFill>
                <a:latin typeface="Garamond" panose="02020404030301010803" pitchFamily="18" charset="0"/>
              </a:rPr>
              <a:t>D</a:t>
            </a:r>
            <a:r>
              <a:rPr lang="el-GR" i="1" baseline="-25000" dirty="0">
                <a:solidFill>
                  <a:schemeClr val="tx2"/>
                </a:solidFill>
                <a:latin typeface="Garamond" panose="02020404030301010803" pitchFamily="18" charset="0"/>
              </a:rPr>
              <a:t>N</a:t>
            </a:r>
            <a:r>
              <a:rPr lang="el-GR" dirty="0">
                <a:solidFill>
                  <a:schemeClr val="tx2"/>
                </a:solidFill>
                <a:latin typeface="Garamond" panose="02020404030301010803" pitchFamily="18" charset="0"/>
              </a:rPr>
              <a:t>, αντίστοιχα.</a:t>
            </a: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Ορίζουμε το κέρδος πληροφορίας για ένα καθορισμένο σημείο διαμερισμού όπως φαίνεται παρακάτω:</a:t>
            </a:r>
          </a:p>
          <a:p>
            <a:pPr algn="ctr">
              <a:lnSpc>
                <a:spcPct val="150000"/>
              </a:lnSpc>
            </a:pPr>
            <a:endParaRPr lang="en-US" sz="1000" i="1" dirty="0">
              <a:latin typeface="Garamond" panose="02020404030301010803" pitchFamily="18" charset="0"/>
            </a:endParaRPr>
          </a:p>
          <a:p>
            <a:pPr algn="ctr">
              <a:lnSpc>
                <a:spcPct val="150000"/>
              </a:lnSpc>
            </a:pPr>
            <a:r>
              <a:rPr lang="el-GR" i="1" dirty="0">
                <a:latin typeface="Garamond" panose="02020404030301010803" pitchFamily="18" charset="0"/>
              </a:rPr>
              <a:t>Gain</a:t>
            </a:r>
            <a:r>
              <a:rPr lang="el-GR" dirty="0">
                <a:latin typeface="Garamond" panose="02020404030301010803" pitchFamily="18" charset="0"/>
              </a:rPr>
              <a:t>(</a:t>
            </a:r>
            <a:r>
              <a:rPr lang="el-GR" b="1" dirty="0">
                <a:latin typeface="Garamond" panose="02020404030301010803" pitchFamily="18" charset="0"/>
              </a:rPr>
              <a:t>D</a:t>
            </a:r>
            <a:r>
              <a:rPr lang="el-GR" dirty="0">
                <a:latin typeface="Garamond" panose="02020404030301010803" pitchFamily="18" charset="0"/>
              </a:rPr>
              <a:t>, </a:t>
            </a:r>
            <a:r>
              <a:rPr lang="el-GR" b="1" dirty="0">
                <a:latin typeface="Garamond" panose="02020404030301010803" pitchFamily="18" charset="0"/>
              </a:rPr>
              <a:t>D</a:t>
            </a:r>
            <a:r>
              <a:rPr lang="el-GR" i="1" baseline="-25000" dirty="0">
                <a:latin typeface="Garamond" panose="02020404030301010803" pitchFamily="18" charset="0"/>
              </a:rPr>
              <a:t>Y</a:t>
            </a:r>
            <a:r>
              <a:rPr lang="el-GR" dirty="0">
                <a:latin typeface="Garamond" panose="02020404030301010803" pitchFamily="18" charset="0"/>
              </a:rPr>
              <a:t>, </a:t>
            </a:r>
            <a:r>
              <a:rPr lang="el-GR" b="1" dirty="0">
                <a:latin typeface="Garamond" panose="02020404030301010803" pitchFamily="18" charset="0"/>
              </a:rPr>
              <a:t>D</a:t>
            </a:r>
            <a:r>
              <a:rPr lang="el-GR" i="1" baseline="-25000" dirty="0">
                <a:latin typeface="Garamond" panose="02020404030301010803" pitchFamily="18" charset="0"/>
              </a:rPr>
              <a:t>N</a:t>
            </a:r>
            <a:r>
              <a:rPr lang="el-GR" dirty="0">
                <a:latin typeface="Garamond" panose="02020404030301010803" pitchFamily="18" charset="0"/>
              </a:rPr>
              <a:t>) = </a:t>
            </a:r>
            <a:r>
              <a:rPr lang="el-GR" i="1" dirty="0">
                <a:latin typeface="Garamond" panose="02020404030301010803" pitchFamily="18" charset="0"/>
              </a:rPr>
              <a:t>H</a:t>
            </a:r>
            <a:r>
              <a:rPr lang="el-GR" dirty="0">
                <a:latin typeface="Garamond" panose="02020404030301010803" pitchFamily="18" charset="0"/>
              </a:rPr>
              <a:t>(</a:t>
            </a:r>
            <a:r>
              <a:rPr lang="el-GR" b="1" dirty="0">
                <a:latin typeface="Garamond" panose="02020404030301010803" pitchFamily="18" charset="0"/>
              </a:rPr>
              <a:t>D</a:t>
            </a:r>
            <a:r>
              <a:rPr lang="el-GR" dirty="0">
                <a:latin typeface="Garamond" panose="02020404030301010803" pitchFamily="18" charset="0"/>
              </a:rPr>
              <a:t>) − </a:t>
            </a:r>
            <a:r>
              <a:rPr lang="el-GR" i="1" dirty="0">
                <a:latin typeface="Garamond" panose="02020404030301010803" pitchFamily="18" charset="0"/>
              </a:rPr>
              <a:t>H</a:t>
            </a:r>
            <a:r>
              <a:rPr lang="el-GR" dirty="0">
                <a:latin typeface="Garamond" panose="02020404030301010803" pitchFamily="18" charset="0"/>
              </a:rPr>
              <a:t>(</a:t>
            </a:r>
            <a:r>
              <a:rPr lang="el-GR" b="1" dirty="0">
                <a:latin typeface="Garamond" panose="02020404030301010803" pitchFamily="18" charset="0"/>
              </a:rPr>
              <a:t>D</a:t>
            </a:r>
            <a:r>
              <a:rPr lang="el-GR" i="1" baseline="-25000" dirty="0">
                <a:latin typeface="Garamond" panose="02020404030301010803" pitchFamily="18" charset="0"/>
              </a:rPr>
              <a:t>Y</a:t>
            </a:r>
            <a:r>
              <a:rPr lang="el-GR" dirty="0">
                <a:latin typeface="Garamond" panose="02020404030301010803" pitchFamily="18" charset="0"/>
              </a:rPr>
              <a:t>, </a:t>
            </a:r>
            <a:r>
              <a:rPr lang="el-GR" b="1" dirty="0">
                <a:latin typeface="Garamond" panose="02020404030301010803" pitchFamily="18" charset="0"/>
              </a:rPr>
              <a:t>D</a:t>
            </a:r>
            <a:r>
              <a:rPr lang="el-GR" i="1" baseline="-25000" dirty="0">
                <a:latin typeface="Garamond" panose="02020404030301010803" pitchFamily="18" charset="0"/>
              </a:rPr>
              <a:t>N</a:t>
            </a:r>
            <a:r>
              <a:rPr lang="el-GR" dirty="0">
                <a:latin typeface="Garamond" panose="02020404030301010803" pitchFamily="18" charset="0"/>
              </a:rPr>
              <a:t>)</a:t>
            </a:r>
          </a:p>
          <a:p>
            <a:endParaRPr lang="el-GR" dirty="0">
              <a:latin typeface="Garamond" panose="02020404030301010803" pitchFamily="18" charset="0"/>
            </a:endParaRPr>
          </a:p>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Όσο υψηλότερη είναι η τιμή του κέρδους πληροφορίας, τόσο μεγαλύτερη είναι η μείωση της εντροπίας, και άρα τόσο καλύτερο είναι το σημείο διαμερισμού.</a:t>
            </a:r>
          </a:p>
          <a:p>
            <a:pPr marL="342900" indent="-342900" algn="just">
              <a:buFont typeface="Garamond" panose="02020404030301010803" pitchFamily="18" charset="0"/>
              <a:buChar char="–"/>
            </a:pPr>
            <a:endParaRPr lang="en-US"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dirty="0">
                <a:solidFill>
                  <a:schemeClr val="tx2"/>
                </a:solidFill>
                <a:latin typeface="Garamond" panose="02020404030301010803" pitchFamily="18" charset="0"/>
              </a:rPr>
              <a:t>Μπορούμε να βαθμολογήσουμε κάθε σημείο διαμερισμού και να επιλέξουμε εκείνο το οποίο παράγει το υψηλότερο πληροφοριακό κέρδος.</a:t>
            </a:r>
          </a:p>
          <a:p>
            <a:pPr marL="342900" indent="-342900" algn="just">
              <a:buFont typeface="Garamond" panose="02020404030301010803" pitchFamily="18" charset="0"/>
              <a:buChar char="–"/>
            </a:pPr>
            <a:endParaRPr lang="el-GR"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Μέτρα αποτίμησης σημείων διαμερισμού: Εντροπία</a:t>
            </a:r>
          </a:p>
        </p:txBody>
      </p:sp>
      <p:graphicFrame>
        <p:nvGraphicFramePr>
          <p:cNvPr id="9" name="Αντικείμενο 12"/>
          <p:cNvGraphicFramePr>
            <a:graphicFrameLocks noChangeAspect="1"/>
          </p:cNvGraphicFramePr>
          <p:nvPr/>
        </p:nvGraphicFramePr>
        <p:xfrm>
          <a:off x="3502124" y="1767379"/>
          <a:ext cx="3814762" cy="665163"/>
        </p:xfrm>
        <a:graphic>
          <a:graphicData uri="http://schemas.openxmlformats.org/presentationml/2006/ole">
            <mc:AlternateContent xmlns:mc="http://schemas.openxmlformats.org/markup-compatibility/2006">
              <mc:Choice xmlns:v="urn:schemas-microsoft-com:vml" Requires="v">
                <p:oleObj name="Equation" r:id="rId2" imgW="2108160" imgH="368280" progId="Equation.DSMT4">
                  <p:embed/>
                </p:oleObj>
              </mc:Choice>
              <mc:Fallback>
                <p:oleObj name="Equation" r:id="rId2" imgW="2108160" imgH="368280" progId="Equation.DSMT4">
                  <p:embed/>
                  <p:pic>
                    <p:nvPicPr>
                      <p:cNvPr id="9" name="Αντικείμενο 12"/>
                      <p:cNvPicPr>
                        <a:picLocks noChangeAspect="1" noChangeArrowheads="1"/>
                      </p:cNvPicPr>
                      <p:nvPr/>
                    </p:nvPicPr>
                    <p:blipFill>
                      <a:blip r:embed="rId3"/>
                      <a:srcRect/>
                      <a:stretch>
                        <a:fillRect/>
                      </a:stretch>
                    </p:blipFill>
                    <p:spPr bwMode="auto">
                      <a:xfrm>
                        <a:off x="3502124" y="1767379"/>
                        <a:ext cx="3814762"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70858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n-US" sz="3600" dirty="0">
                <a:effectLst>
                  <a:outerShdw blurRad="38100" dist="38100" dir="2700000" algn="tl">
                    <a:srgbClr val="000000">
                      <a:alpha val="43137"/>
                    </a:srgbClr>
                  </a:outerShdw>
                </a:effectLst>
                <a:latin typeface="Garamond" panose="02020404030301010803" pitchFamily="18" charset="0"/>
              </a:rPr>
              <a:t>Gain - </a:t>
            </a:r>
            <a:r>
              <a:rPr lang="el-GR" sz="3600" dirty="0">
                <a:effectLst>
                  <a:outerShdw blurRad="38100" dist="38100" dir="2700000" algn="tl">
                    <a:srgbClr val="000000">
                      <a:alpha val="43137"/>
                    </a:srgbClr>
                  </a:outerShdw>
                </a:effectLst>
                <a:latin typeface="Garamond" panose="02020404030301010803" pitchFamily="18" charset="0"/>
              </a:rPr>
              <a:t>Παράδειγμα</a:t>
            </a:r>
          </a:p>
        </p:txBody>
      </p:sp>
      <p:sp>
        <p:nvSpPr>
          <p:cNvPr id="19" name="Rectangle 18">
            <a:extLst>
              <a:ext uri="{FF2B5EF4-FFF2-40B4-BE49-F238E27FC236}">
                <a16:creationId xmlns:a16="http://schemas.microsoft.com/office/drawing/2014/main" id="{B3E03ACE-D397-4769-A199-2D934A331493}"/>
              </a:ext>
            </a:extLst>
          </p:cNvPr>
          <p:cNvSpPr/>
          <p:nvPr/>
        </p:nvSpPr>
        <p:spPr>
          <a:xfrm>
            <a:off x="6382444" y="2194448"/>
            <a:ext cx="1898277" cy="584775"/>
          </a:xfrm>
          <a:prstGeom prst="rect">
            <a:avLst/>
          </a:prstGeom>
        </p:spPr>
        <p:txBody>
          <a:bodyPr wrap="none">
            <a:spAutoFit/>
          </a:bodyPr>
          <a:lstStyle/>
          <a:p>
            <a:r>
              <a:rPr lang="en-US" sz="3200" dirty="0">
                <a:effectLst>
                  <a:outerShdw blurRad="38100" dist="38100" dir="2700000" algn="tl">
                    <a:srgbClr val="000000">
                      <a:alpha val="43137"/>
                    </a:srgbClr>
                  </a:outerShdw>
                </a:effectLst>
                <a:latin typeface="Garamond" panose="02020404030301010803" pitchFamily="18" charset="0"/>
              </a:rPr>
              <a:t>Gain = ???</a:t>
            </a:r>
            <a:endParaRPr lang="el-GR" sz="3200" dirty="0"/>
          </a:p>
        </p:txBody>
      </p:sp>
      <p:graphicFrame>
        <p:nvGraphicFramePr>
          <p:cNvPr id="18" name="Αντικείμενο 12">
            <a:extLst>
              <a:ext uri="{FF2B5EF4-FFF2-40B4-BE49-F238E27FC236}">
                <a16:creationId xmlns:a16="http://schemas.microsoft.com/office/drawing/2014/main" id="{DDC76519-D863-41FF-83CB-01251F666A20}"/>
              </a:ext>
            </a:extLst>
          </p:cNvPr>
          <p:cNvGraphicFramePr>
            <a:graphicFrameLocks noChangeAspect="1"/>
          </p:cNvGraphicFramePr>
          <p:nvPr>
            <p:extLst>
              <p:ext uri="{D42A27DB-BD31-4B8C-83A1-F6EECF244321}">
                <p14:modId xmlns:p14="http://schemas.microsoft.com/office/powerpoint/2010/main" val="2867155422"/>
              </p:ext>
            </p:extLst>
          </p:nvPr>
        </p:nvGraphicFramePr>
        <p:xfrm>
          <a:off x="6094412" y="4753485"/>
          <a:ext cx="3814762" cy="665163"/>
        </p:xfrm>
        <a:graphic>
          <a:graphicData uri="http://schemas.openxmlformats.org/presentationml/2006/ole">
            <mc:AlternateContent xmlns:mc="http://schemas.openxmlformats.org/markup-compatibility/2006">
              <mc:Choice xmlns:v="urn:schemas-microsoft-com:vml" Requires="v">
                <p:oleObj name="Equation" r:id="rId2" imgW="2108160" imgH="368280" progId="Equation.DSMT4">
                  <p:embed/>
                </p:oleObj>
              </mc:Choice>
              <mc:Fallback>
                <p:oleObj name="Equation" r:id="rId2" imgW="2108160" imgH="368280" progId="Equation.DSMT4">
                  <p:embed/>
                  <p:pic>
                    <p:nvPicPr>
                      <p:cNvPr id="18" name="Αντικείμενο 12">
                        <a:extLst>
                          <a:ext uri="{FF2B5EF4-FFF2-40B4-BE49-F238E27FC236}">
                            <a16:creationId xmlns:a16="http://schemas.microsoft.com/office/drawing/2014/main" id="{DDC76519-D863-41FF-83CB-01251F666A20}"/>
                          </a:ext>
                        </a:extLst>
                      </p:cNvPr>
                      <p:cNvPicPr>
                        <a:picLocks noChangeAspect="1" noChangeArrowheads="1"/>
                      </p:cNvPicPr>
                      <p:nvPr/>
                    </p:nvPicPr>
                    <p:blipFill>
                      <a:blip r:embed="rId3"/>
                      <a:srcRect/>
                      <a:stretch>
                        <a:fillRect/>
                      </a:stretch>
                    </p:blipFill>
                    <p:spPr bwMode="auto">
                      <a:xfrm>
                        <a:off x="6094412" y="4753485"/>
                        <a:ext cx="3814762"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 name="Picture 8">
            <a:extLst>
              <a:ext uri="{FF2B5EF4-FFF2-40B4-BE49-F238E27FC236}">
                <a16:creationId xmlns:a16="http://schemas.microsoft.com/office/drawing/2014/main" id="{FE98C434-51E2-4E68-9016-6A355122945C}"/>
              </a:ext>
            </a:extLst>
          </p:cNvPr>
          <p:cNvPicPr>
            <a:picLocks noChangeAspect="1"/>
          </p:cNvPicPr>
          <p:nvPr/>
        </p:nvPicPr>
        <p:blipFill>
          <a:blip r:embed="rId4"/>
          <a:stretch>
            <a:fillRect/>
          </a:stretch>
        </p:blipFill>
        <p:spPr>
          <a:xfrm>
            <a:off x="1716965" y="4700305"/>
            <a:ext cx="3867150" cy="771525"/>
          </a:xfrm>
          <a:prstGeom prst="rect">
            <a:avLst/>
          </a:prstGeom>
        </p:spPr>
      </p:pic>
      <p:pic>
        <p:nvPicPr>
          <p:cNvPr id="20" name="Picture 19">
            <a:extLst>
              <a:ext uri="{FF2B5EF4-FFF2-40B4-BE49-F238E27FC236}">
                <a16:creationId xmlns:a16="http://schemas.microsoft.com/office/drawing/2014/main" id="{AADD3A58-F069-49CB-A493-F1591A7A73CB}"/>
              </a:ext>
            </a:extLst>
          </p:cNvPr>
          <p:cNvPicPr>
            <a:picLocks noChangeAspect="1"/>
          </p:cNvPicPr>
          <p:nvPr/>
        </p:nvPicPr>
        <p:blipFill>
          <a:blip r:embed="rId5"/>
          <a:stretch>
            <a:fillRect/>
          </a:stretch>
        </p:blipFill>
        <p:spPr>
          <a:xfrm>
            <a:off x="3769654" y="3715848"/>
            <a:ext cx="4171950" cy="666750"/>
          </a:xfrm>
          <a:prstGeom prst="rect">
            <a:avLst/>
          </a:prstGeom>
        </p:spPr>
      </p:pic>
      <p:cxnSp>
        <p:nvCxnSpPr>
          <p:cNvPr id="10" name="Straight Arrow Connector 9">
            <a:extLst>
              <a:ext uri="{FF2B5EF4-FFF2-40B4-BE49-F238E27FC236}">
                <a16:creationId xmlns:a16="http://schemas.microsoft.com/office/drawing/2014/main" id="{AC4D207F-C463-4E28-ADC0-B7A12953F254}"/>
              </a:ext>
            </a:extLst>
          </p:cNvPr>
          <p:cNvCxnSpPr/>
          <p:nvPr/>
        </p:nvCxnSpPr>
        <p:spPr>
          <a:xfrm flipH="1">
            <a:off x="4785173" y="4218061"/>
            <a:ext cx="1048800" cy="3669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71BDBEA-97E2-4B48-A4BA-D9F8B898B713}"/>
              </a:ext>
            </a:extLst>
          </p:cNvPr>
          <p:cNvCxnSpPr>
            <a:cxnSpLocks/>
          </p:cNvCxnSpPr>
          <p:nvPr/>
        </p:nvCxnSpPr>
        <p:spPr>
          <a:xfrm>
            <a:off x="6849492" y="4218061"/>
            <a:ext cx="757088" cy="4822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Οβάλ 3">
            <a:extLst>
              <a:ext uri="{FF2B5EF4-FFF2-40B4-BE49-F238E27FC236}">
                <a16:creationId xmlns:a16="http://schemas.microsoft.com/office/drawing/2014/main" id="{D7CA21AC-3441-48B7-9D31-3D3CC0351F1E}"/>
              </a:ext>
            </a:extLst>
          </p:cNvPr>
          <p:cNvSpPr/>
          <p:nvPr/>
        </p:nvSpPr>
        <p:spPr>
          <a:xfrm>
            <a:off x="2617012" y="1671214"/>
            <a:ext cx="1584176" cy="5318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Garamond" panose="02020404030301010803" pitchFamily="18" charset="0"/>
              </a:rPr>
              <a:t>Gene1 &gt;6</a:t>
            </a:r>
            <a:endParaRPr lang="el-GR" dirty="0">
              <a:latin typeface="Garamond" panose="02020404030301010803" pitchFamily="18" charset="0"/>
            </a:endParaRPr>
          </a:p>
        </p:txBody>
      </p:sp>
      <p:cxnSp>
        <p:nvCxnSpPr>
          <p:cNvPr id="23" name="Ευθεία γραμμή σύνδεσης 22">
            <a:extLst>
              <a:ext uri="{FF2B5EF4-FFF2-40B4-BE49-F238E27FC236}">
                <a16:creationId xmlns:a16="http://schemas.microsoft.com/office/drawing/2014/main" id="{B28864F0-759A-4437-8A9A-AB1162C48757}"/>
              </a:ext>
            </a:extLst>
          </p:cNvPr>
          <p:cNvCxnSpPr>
            <a:stCxn id="4" idx="3"/>
          </p:cNvCxnSpPr>
          <p:nvPr/>
        </p:nvCxnSpPr>
        <p:spPr>
          <a:xfrm flipH="1">
            <a:off x="2408910" y="2125143"/>
            <a:ext cx="440099" cy="42594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Ευθεία γραμμή σύνδεσης 23">
            <a:extLst>
              <a:ext uri="{FF2B5EF4-FFF2-40B4-BE49-F238E27FC236}">
                <a16:creationId xmlns:a16="http://schemas.microsoft.com/office/drawing/2014/main" id="{61748803-ED66-496C-A575-25791FAF362F}"/>
              </a:ext>
            </a:extLst>
          </p:cNvPr>
          <p:cNvCxnSpPr>
            <a:cxnSpLocks/>
            <a:endCxn id="33" idx="0"/>
          </p:cNvCxnSpPr>
          <p:nvPr/>
        </p:nvCxnSpPr>
        <p:spPr>
          <a:xfrm>
            <a:off x="3930108" y="2125143"/>
            <a:ext cx="486562" cy="429628"/>
          </a:xfrm>
          <a:prstGeom prst="line">
            <a:avLst/>
          </a:prstGeom>
        </p:spPr>
        <p:style>
          <a:lnRef idx="1">
            <a:schemeClr val="accent1"/>
          </a:lnRef>
          <a:fillRef idx="0">
            <a:schemeClr val="accent1"/>
          </a:fillRef>
          <a:effectRef idx="0">
            <a:schemeClr val="accent1"/>
          </a:effectRef>
          <a:fontRef idx="minor">
            <a:schemeClr val="tx1"/>
          </a:fontRef>
        </p:style>
      </p:cxnSp>
      <p:sp>
        <p:nvSpPr>
          <p:cNvPr id="26" name="Ορθογώνιο 25">
            <a:extLst>
              <a:ext uri="{FF2B5EF4-FFF2-40B4-BE49-F238E27FC236}">
                <a16:creationId xmlns:a16="http://schemas.microsoft.com/office/drawing/2014/main" id="{F6CB3109-4A2D-4F08-A5A6-2FD89C9F6E53}"/>
              </a:ext>
            </a:extLst>
          </p:cNvPr>
          <p:cNvSpPr/>
          <p:nvPr/>
        </p:nvSpPr>
        <p:spPr>
          <a:xfrm>
            <a:off x="1760838" y="2546805"/>
            <a:ext cx="1296144" cy="3130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7" name="TextBox 26">
            <a:extLst>
              <a:ext uri="{FF2B5EF4-FFF2-40B4-BE49-F238E27FC236}">
                <a16:creationId xmlns:a16="http://schemas.microsoft.com/office/drawing/2014/main" id="{A0CCF6E4-5DCB-44A2-8D70-C182797BF8F0}"/>
              </a:ext>
            </a:extLst>
          </p:cNvPr>
          <p:cNvSpPr txBox="1"/>
          <p:nvPr/>
        </p:nvSpPr>
        <p:spPr>
          <a:xfrm>
            <a:off x="2114414" y="2036579"/>
            <a:ext cx="500715" cy="369332"/>
          </a:xfrm>
          <a:prstGeom prst="rect">
            <a:avLst/>
          </a:prstGeom>
          <a:noFill/>
        </p:spPr>
        <p:txBody>
          <a:bodyPr wrap="none" rtlCol="0">
            <a:spAutoFit/>
          </a:bodyPr>
          <a:lstStyle/>
          <a:p>
            <a:r>
              <a:rPr lang="en-US" dirty="0">
                <a:latin typeface="Garamond" panose="02020404030301010803" pitchFamily="18" charset="0"/>
              </a:rPr>
              <a:t>Yes</a:t>
            </a:r>
            <a:endParaRPr lang="el-GR" dirty="0">
              <a:latin typeface="Garamond" panose="02020404030301010803" pitchFamily="18" charset="0"/>
            </a:endParaRPr>
          </a:p>
        </p:txBody>
      </p:sp>
      <p:sp>
        <p:nvSpPr>
          <p:cNvPr id="28" name="TextBox 27">
            <a:extLst>
              <a:ext uri="{FF2B5EF4-FFF2-40B4-BE49-F238E27FC236}">
                <a16:creationId xmlns:a16="http://schemas.microsoft.com/office/drawing/2014/main" id="{6F240C88-4A94-41F9-8190-92E198EBA7A0}"/>
              </a:ext>
            </a:extLst>
          </p:cNvPr>
          <p:cNvSpPr txBox="1"/>
          <p:nvPr/>
        </p:nvSpPr>
        <p:spPr>
          <a:xfrm>
            <a:off x="4218681" y="2009782"/>
            <a:ext cx="479618" cy="369332"/>
          </a:xfrm>
          <a:prstGeom prst="rect">
            <a:avLst/>
          </a:prstGeom>
          <a:noFill/>
        </p:spPr>
        <p:txBody>
          <a:bodyPr wrap="none" rtlCol="0">
            <a:spAutoFit/>
          </a:bodyPr>
          <a:lstStyle/>
          <a:p>
            <a:r>
              <a:rPr lang="en-US" dirty="0">
                <a:latin typeface="Garamond" panose="02020404030301010803" pitchFamily="18" charset="0"/>
              </a:rPr>
              <a:t>No</a:t>
            </a:r>
            <a:endParaRPr lang="el-GR" dirty="0">
              <a:latin typeface="Garamond" panose="02020404030301010803" pitchFamily="18" charset="0"/>
            </a:endParaRPr>
          </a:p>
        </p:txBody>
      </p:sp>
      <p:sp>
        <p:nvSpPr>
          <p:cNvPr id="29" name="TextBox 28">
            <a:extLst>
              <a:ext uri="{FF2B5EF4-FFF2-40B4-BE49-F238E27FC236}">
                <a16:creationId xmlns:a16="http://schemas.microsoft.com/office/drawing/2014/main" id="{A857826A-C4F7-4F7D-BE79-5DB9B8429C04}"/>
              </a:ext>
            </a:extLst>
          </p:cNvPr>
          <p:cNvSpPr txBox="1"/>
          <p:nvPr/>
        </p:nvSpPr>
        <p:spPr>
          <a:xfrm>
            <a:off x="1773933" y="2564822"/>
            <a:ext cx="1283049" cy="276999"/>
          </a:xfrm>
          <a:prstGeom prst="rect">
            <a:avLst/>
          </a:prstGeom>
          <a:noFill/>
        </p:spPr>
        <p:txBody>
          <a:bodyPr wrap="square" rtlCol="0">
            <a:spAutoFit/>
          </a:bodyPr>
          <a:lstStyle/>
          <a:p>
            <a:pPr algn="ctr"/>
            <a:r>
              <a:rPr lang="en-US" sz="1200" dirty="0">
                <a:latin typeface="Garamond" panose="02020404030301010803" pitchFamily="18" charset="0"/>
              </a:rPr>
              <a:t>HEALTH = 45</a:t>
            </a:r>
            <a:endParaRPr lang="el-GR" dirty="0">
              <a:latin typeface="Garamond" panose="02020404030301010803" pitchFamily="18" charset="0"/>
            </a:endParaRPr>
          </a:p>
        </p:txBody>
      </p:sp>
      <p:sp>
        <p:nvSpPr>
          <p:cNvPr id="30" name="Ορθογώνιο 29">
            <a:extLst>
              <a:ext uri="{FF2B5EF4-FFF2-40B4-BE49-F238E27FC236}">
                <a16:creationId xmlns:a16="http://schemas.microsoft.com/office/drawing/2014/main" id="{F721A6CC-D0BF-4EDE-9435-A518AD848B4E}"/>
              </a:ext>
            </a:extLst>
          </p:cNvPr>
          <p:cNvSpPr/>
          <p:nvPr/>
        </p:nvSpPr>
        <p:spPr>
          <a:xfrm>
            <a:off x="1760838" y="2866710"/>
            <a:ext cx="1296144" cy="3130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2" name="TextBox 31">
            <a:extLst>
              <a:ext uri="{FF2B5EF4-FFF2-40B4-BE49-F238E27FC236}">
                <a16:creationId xmlns:a16="http://schemas.microsoft.com/office/drawing/2014/main" id="{50F538B1-E8C3-4432-B93A-D1492AECC2E3}"/>
              </a:ext>
            </a:extLst>
          </p:cNvPr>
          <p:cNvSpPr txBox="1"/>
          <p:nvPr/>
        </p:nvSpPr>
        <p:spPr>
          <a:xfrm>
            <a:off x="1773932" y="2879915"/>
            <a:ext cx="1283049" cy="276999"/>
          </a:xfrm>
          <a:prstGeom prst="rect">
            <a:avLst/>
          </a:prstGeom>
          <a:noFill/>
        </p:spPr>
        <p:txBody>
          <a:bodyPr wrap="square">
            <a:spAutoFit/>
          </a:bodyPr>
          <a:lstStyle/>
          <a:p>
            <a:pPr algn="ctr"/>
            <a:r>
              <a:rPr lang="en-US" sz="1200" dirty="0">
                <a:latin typeface="Garamond" panose="02020404030301010803" pitchFamily="18" charset="0"/>
              </a:rPr>
              <a:t>DISEASE = 7</a:t>
            </a:r>
            <a:endParaRPr lang="el-GR" sz="1200" dirty="0">
              <a:latin typeface="Garamond" panose="02020404030301010803" pitchFamily="18" charset="0"/>
            </a:endParaRPr>
          </a:p>
        </p:txBody>
      </p:sp>
      <p:sp>
        <p:nvSpPr>
          <p:cNvPr id="33" name="Ορθογώνιο 32">
            <a:extLst>
              <a:ext uri="{FF2B5EF4-FFF2-40B4-BE49-F238E27FC236}">
                <a16:creationId xmlns:a16="http://schemas.microsoft.com/office/drawing/2014/main" id="{5411775E-95BD-46DA-986E-B8404DE5E736}"/>
              </a:ext>
            </a:extLst>
          </p:cNvPr>
          <p:cNvSpPr/>
          <p:nvPr/>
        </p:nvSpPr>
        <p:spPr>
          <a:xfrm>
            <a:off x="3768598" y="2554771"/>
            <a:ext cx="1296144" cy="3130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4" name="TextBox 33">
            <a:extLst>
              <a:ext uri="{FF2B5EF4-FFF2-40B4-BE49-F238E27FC236}">
                <a16:creationId xmlns:a16="http://schemas.microsoft.com/office/drawing/2014/main" id="{03D8A841-167C-46A4-AFA6-A13B8EBA00D1}"/>
              </a:ext>
            </a:extLst>
          </p:cNvPr>
          <p:cNvSpPr txBox="1"/>
          <p:nvPr/>
        </p:nvSpPr>
        <p:spPr>
          <a:xfrm>
            <a:off x="3781693" y="2572788"/>
            <a:ext cx="1283049" cy="276999"/>
          </a:xfrm>
          <a:prstGeom prst="rect">
            <a:avLst/>
          </a:prstGeom>
          <a:noFill/>
        </p:spPr>
        <p:txBody>
          <a:bodyPr wrap="square" rtlCol="0">
            <a:spAutoFit/>
          </a:bodyPr>
          <a:lstStyle/>
          <a:p>
            <a:pPr algn="ctr"/>
            <a:r>
              <a:rPr lang="en-US" sz="1200" dirty="0">
                <a:latin typeface="Garamond" panose="02020404030301010803" pitchFamily="18" charset="0"/>
              </a:rPr>
              <a:t>HEALTH = 5</a:t>
            </a:r>
            <a:endParaRPr lang="el-GR" dirty="0">
              <a:latin typeface="Garamond" panose="02020404030301010803" pitchFamily="18" charset="0"/>
            </a:endParaRPr>
          </a:p>
        </p:txBody>
      </p:sp>
      <p:sp>
        <p:nvSpPr>
          <p:cNvPr id="35" name="Ορθογώνιο 34">
            <a:extLst>
              <a:ext uri="{FF2B5EF4-FFF2-40B4-BE49-F238E27FC236}">
                <a16:creationId xmlns:a16="http://schemas.microsoft.com/office/drawing/2014/main" id="{5F32416C-237A-453E-9A90-5C1D1E3A2ECB}"/>
              </a:ext>
            </a:extLst>
          </p:cNvPr>
          <p:cNvSpPr/>
          <p:nvPr/>
        </p:nvSpPr>
        <p:spPr>
          <a:xfrm>
            <a:off x="3768598" y="2874676"/>
            <a:ext cx="1296144" cy="3130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6" name="TextBox 35">
            <a:extLst>
              <a:ext uri="{FF2B5EF4-FFF2-40B4-BE49-F238E27FC236}">
                <a16:creationId xmlns:a16="http://schemas.microsoft.com/office/drawing/2014/main" id="{7C384455-9FB7-47D5-A73C-F8C124DB620D}"/>
              </a:ext>
            </a:extLst>
          </p:cNvPr>
          <p:cNvSpPr txBox="1"/>
          <p:nvPr/>
        </p:nvSpPr>
        <p:spPr>
          <a:xfrm>
            <a:off x="3781692" y="2887881"/>
            <a:ext cx="1283049" cy="276999"/>
          </a:xfrm>
          <a:prstGeom prst="rect">
            <a:avLst/>
          </a:prstGeom>
          <a:noFill/>
        </p:spPr>
        <p:txBody>
          <a:bodyPr wrap="square">
            <a:spAutoFit/>
          </a:bodyPr>
          <a:lstStyle/>
          <a:p>
            <a:pPr algn="ctr"/>
            <a:r>
              <a:rPr lang="en-US" sz="1200" dirty="0">
                <a:latin typeface="Garamond" panose="02020404030301010803" pitchFamily="18" charset="0"/>
              </a:rPr>
              <a:t>DISEASE = 93</a:t>
            </a:r>
            <a:endParaRPr lang="el-GR" sz="1200" dirty="0">
              <a:latin typeface="Garamond" panose="02020404030301010803" pitchFamily="18" charset="0"/>
            </a:endParaRPr>
          </a:p>
        </p:txBody>
      </p:sp>
    </p:spTree>
    <p:extLst>
      <p:ext uri="{BB962C8B-B14F-4D97-AF65-F5344CB8AC3E}">
        <p14:creationId xmlns:p14="http://schemas.microsoft.com/office/powerpoint/2010/main" val="775298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Ορθογώνιο: Στρογγύλεμα γωνιών 41">
            <a:extLst>
              <a:ext uri="{FF2B5EF4-FFF2-40B4-BE49-F238E27FC236}">
                <a16:creationId xmlns:a16="http://schemas.microsoft.com/office/drawing/2014/main" id="{790162C9-9F51-40EB-910F-543069A43138}"/>
              </a:ext>
            </a:extLst>
          </p:cNvPr>
          <p:cNvSpPr/>
          <p:nvPr/>
        </p:nvSpPr>
        <p:spPr>
          <a:xfrm>
            <a:off x="5747619" y="2355842"/>
            <a:ext cx="3587153" cy="157909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8" name="Ορθογώνιο: Στρογγύλεμα γωνιών 17">
            <a:extLst>
              <a:ext uri="{FF2B5EF4-FFF2-40B4-BE49-F238E27FC236}">
                <a16:creationId xmlns:a16="http://schemas.microsoft.com/office/drawing/2014/main" id="{055AA135-604C-4B38-9952-726AF5946199}"/>
              </a:ext>
            </a:extLst>
          </p:cNvPr>
          <p:cNvSpPr/>
          <p:nvPr/>
        </p:nvSpPr>
        <p:spPr>
          <a:xfrm>
            <a:off x="5772191" y="1294146"/>
            <a:ext cx="2554469" cy="833669"/>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n-US" sz="3600" dirty="0">
                <a:effectLst>
                  <a:outerShdw blurRad="38100" dist="38100" dir="2700000" algn="tl">
                    <a:srgbClr val="000000">
                      <a:alpha val="43137"/>
                    </a:srgbClr>
                  </a:outerShdw>
                </a:effectLst>
                <a:latin typeface="Garamond" panose="02020404030301010803" pitchFamily="18" charset="0"/>
              </a:rPr>
              <a:t>Gain - </a:t>
            </a:r>
            <a:r>
              <a:rPr lang="el-GR" sz="3600" dirty="0">
                <a:effectLst>
                  <a:outerShdw blurRad="38100" dist="38100" dir="2700000" algn="tl">
                    <a:srgbClr val="000000">
                      <a:alpha val="43137"/>
                    </a:srgbClr>
                  </a:outerShdw>
                </a:effectLst>
                <a:latin typeface="Garamond" panose="02020404030301010803" pitchFamily="18" charset="0"/>
              </a:rPr>
              <a:t>Παράδειγμα</a:t>
            </a:r>
          </a:p>
        </p:txBody>
      </p:sp>
      <p:sp>
        <p:nvSpPr>
          <p:cNvPr id="26" name="TextBox 25">
            <a:extLst>
              <a:ext uri="{FF2B5EF4-FFF2-40B4-BE49-F238E27FC236}">
                <a16:creationId xmlns:a16="http://schemas.microsoft.com/office/drawing/2014/main" id="{1999A609-56DC-48BB-B063-190D734FD3EC}"/>
              </a:ext>
            </a:extLst>
          </p:cNvPr>
          <p:cNvSpPr txBox="1"/>
          <p:nvPr/>
        </p:nvSpPr>
        <p:spPr>
          <a:xfrm>
            <a:off x="5772191" y="1294146"/>
            <a:ext cx="2383986" cy="830997"/>
          </a:xfrm>
          <a:prstGeom prst="rect">
            <a:avLst/>
          </a:prstGeom>
          <a:noFill/>
        </p:spPr>
        <p:txBody>
          <a:bodyPr wrap="none" rtlCol="0">
            <a:spAutoFit/>
          </a:bodyPr>
          <a:lstStyle/>
          <a:p>
            <a:pPr marL="285750" indent="-285750">
              <a:buFont typeface="Arial" panose="020B0604020202020204" pitchFamily="34" charset="0"/>
              <a:buChar char="•"/>
            </a:pPr>
            <a:r>
              <a:rPr lang="en-US" sz="1600" dirty="0">
                <a:latin typeface="Garamond" panose="02020404030301010803" pitchFamily="18" charset="0"/>
              </a:rPr>
              <a:t>D = 45+7+5+93 = 150</a:t>
            </a:r>
          </a:p>
          <a:p>
            <a:pPr marL="285750" indent="-285750">
              <a:buFont typeface="Arial" panose="020B0604020202020204" pitchFamily="34" charset="0"/>
              <a:buChar char="•"/>
            </a:pPr>
            <a:r>
              <a:rPr lang="en-US" sz="1600" dirty="0">
                <a:latin typeface="Garamond" panose="02020404030301010803" pitchFamily="18" charset="0"/>
              </a:rPr>
              <a:t>Dy = 45+7 = 52</a:t>
            </a:r>
          </a:p>
          <a:p>
            <a:pPr marL="285750" indent="-285750">
              <a:buFont typeface="Arial" panose="020B0604020202020204" pitchFamily="34" charset="0"/>
              <a:buChar char="•"/>
            </a:pPr>
            <a:r>
              <a:rPr lang="en-US" sz="1600" dirty="0" err="1">
                <a:latin typeface="Garamond" panose="02020404030301010803" pitchFamily="18" charset="0"/>
              </a:rPr>
              <a:t>Dn</a:t>
            </a:r>
            <a:r>
              <a:rPr lang="en-US" sz="1600" dirty="0">
                <a:latin typeface="Garamond" panose="02020404030301010803" pitchFamily="18" charset="0"/>
              </a:rPr>
              <a:t> = 5+93 = 98</a:t>
            </a:r>
            <a:endParaRPr lang="el-GR" sz="1600" dirty="0">
              <a:latin typeface="Garamond" panose="02020404030301010803" pitchFamily="18" charset="0"/>
            </a:endParaRPr>
          </a:p>
        </p:txBody>
      </p:sp>
      <p:sp>
        <p:nvSpPr>
          <p:cNvPr id="28" name="TextBox 27">
            <a:extLst>
              <a:ext uri="{FF2B5EF4-FFF2-40B4-BE49-F238E27FC236}">
                <a16:creationId xmlns:a16="http://schemas.microsoft.com/office/drawing/2014/main" id="{C7E93003-5E8A-418C-AD58-6573E999D803}"/>
              </a:ext>
            </a:extLst>
          </p:cNvPr>
          <p:cNvSpPr txBox="1"/>
          <p:nvPr/>
        </p:nvSpPr>
        <p:spPr>
          <a:xfrm>
            <a:off x="5778679" y="2334499"/>
            <a:ext cx="4401950" cy="1600438"/>
          </a:xfrm>
          <a:prstGeom prst="rect">
            <a:avLst/>
          </a:prstGeom>
          <a:noFill/>
        </p:spPr>
        <p:txBody>
          <a:bodyPr wrap="square">
            <a:spAutoFit/>
          </a:bodyPr>
          <a:lstStyle/>
          <a:p>
            <a:pPr marL="285750" indent="-285750">
              <a:buFont typeface="Arial" panose="020B0604020202020204" pitchFamily="34" charset="0"/>
              <a:buChar char="•"/>
            </a:pPr>
            <a:r>
              <a:rPr lang="en-US" sz="1600" dirty="0">
                <a:effectLst/>
                <a:latin typeface="Garamond" panose="02020404030301010803" pitchFamily="18" charset="0"/>
                <a:ea typeface="Calibri" panose="020F0502020204030204" pitchFamily="34" charset="0"/>
                <a:cs typeface="Arial" panose="020B0604020202020204" pitchFamily="34" charset="0"/>
              </a:rPr>
              <a:t>P(HEALTH|D) </a:t>
            </a:r>
            <a:r>
              <a:rPr lang="en-US" sz="1600" dirty="0">
                <a:latin typeface="Garamond" panose="02020404030301010803" pitchFamily="18" charset="0"/>
                <a:ea typeface="Calibri" panose="020F0502020204030204" pitchFamily="34" charset="0"/>
                <a:cs typeface="Arial" panose="020B0604020202020204" pitchFamily="34" charset="0"/>
              </a:rPr>
              <a:t>	</a:t>
            </a:r>
            <a:r>
              <a:rPr lang="en-US" sz="1600" dirty="0">
                <a:effectLst/>
                <a:latin typeface="Garamond" panose="02020404030301010803" pitchFamily="18" charset="0"/>
                <a:ea typeface="Calibri" panose="020F0502020204030204" pitchFamily="34" charset="0"/>
                <a:cs typeface="Arial" panose="020B0604020202020204" pitchFamily="34" charset="0"/>
              </a:rPr>
              <a:t>= 50/150 = 1/3 </a:t>
            </a:r>
          </a:p>
          <a:p>
            <a:pPr marL="285750" indent="-285750">
              <a:buFont typeface="Arial" panose="020B0604020202020204" pitchFamily="34" charset="0"/>
              <a:buChar char="•"/>
            </a:pPr>
            <a:r>
              <a:rPr lang="en-US" sz="1600" dirty="0">
                <a:effectLst/>
                <a:latin typeface="Garamond" panose="02020404030301010803" pitchFamily="18" charset="0"/>
                <a:ea typeface="Calibri" panose="020F0502020204030204" pitchFamily="34" charset="0"/>
                <a:cs typeface="Arial" panose="020B0604020202020204" pitchFamily="34" charset="0"/>
              </a:rPr>
              <a:t>P(DISEASE|D) 	= 100/150 = 2/3</a:t>
            </a:r>
          </a:p>
          <a:p>
            <a:pPr marL="285750" indent="-285750">
              <a:buFont typeface="Arial" panose="020B0604020202020204" pitchFamily="34" charset="0"/>
              <a:buChar char="•"/>
            </a:pPr>
            <a:r>
              <a:rPr lang="en-US" sz="1600" dirty="0">
                <a:effectLst/>
                <a:latin typeface="Garamond" panose="02020404030301010803" pitchFamily="18" charset="0"/>
                <a:ea typeface="Calibri" panose="020F0502020204030204" pitchFamily="34" charset="0"/>
                <a:cs typeface="Arial" panose="020B0604020202020204" pitchFamily="34" charset="0"/>
              </a:rPr>
              <a:t>P(HEALTH |Dy) 	= 45/52 = 0.865</a:t>
            </a:r>
          </a:p>
          <a:p>
            <a:pPr marL="285750" indent="-285750">
              <a:buFont typeface="Arial" panose="020B0604020202020204" pitchFamily="34" charset="0"/>
              <a:buChar char="•"/>
            </a:pPr>
            <a:r>
              <a:rPr lang="en-US" sz="1600" dirty="0">
                <a:effectLst/>
                <a:latin typeface="Garamond" panose="02020404030301010803" pitchFamily="18" charset="0"/>
                <a:ea typeface="Calibri" panose="020F0502020204030204" pitchFamily="34" charset="0"/>
                <a:cs typeface="Arial" panose="020B0604020202020204" pitchFamily="34" charset="0"/>
              </a:rPr>
              <a:t>P(DISEASE |Dy) 	=  7/52 = 0.135</a:t>
            </a:r>
          </a:p>
          <a:p>
            <a:pPr marL="285750" indent="-285750">
              <a:buFont typeface="Arial" panose="020B0604020202020204" pitchFamily="34" charset="0"/>
              <a:buChar char="•"/>
            </a:pPr>
            <a:r>
              <a:rPr lang="en-US" sz="1600" dirty="0">
                <a:effectLst/>
                <a:latin typeface="Garamond" panose="02020404030301010803" pitchFamily="18" charset="0"/>
                <a:ea typeface="Calibri" panose="020F0502020204030204" pitchFamily="34" charset="0"/>
                <a:cs typeface="Arial" panose="020B0604020202020204" pitchFamily="34" charset="0"/>
              </a:rPr>
              <a:t>P(HEALTH |Dn) 	=  5/98 = 0.051</a:t>
            </a:r>
            <a:endParaRPr lang="el-GR" sz="1600" dirty="0">
              <a:latin typeface="Garamond" panose="02020404030301010803" pitchFamily="18" charset="0"/>
            </a:endParaRPr>
          </a:p>
          <a:p>
            <a:pPr marL="285750" indent="-285750">
              <a:buFont typeface="Arial" panose="020B0604020202020204" pitchFamily="34" charset="0"/>
              <a:buChar char="•"/>
            </a:pPr>
            <a:r>
              <a:rPr lang="en-US" sz="1600" dirty="0">
                <a:effectLst/>
                <a:latin typeface="Garamond" panose="02020404030301010803" pitchFamily="18" charset="0"/>
                <a:ea typeface="Calibri" panose="020F0502020204030204" pitchFamily="34" charset="0"/>
                <a:cs typeface="Arial" panose="020B0604020202020204" pitchFamily="34" charset="0"/>
              </a:rPr>
              <a:t>P(DISEASE |Dn) 	=   93/98 = 0.949</a:t>
            </a:r>
            <a:endParaRPr lang="el-GR" dirty="0">
              <a:latin typeface="Garamond" panose="02020404030301010803" pitchFamily="18" charset="0"/>
            </a:endParaRPr>
          </a:p>
        </p:txBody>
      </p:sp>
      <p:sp>
        <p:nvSpPr>
          <p:cNvPr id="30" name="TextBox 29">
            <a:extLst>
              <a:ext uri="{FF2B5EF4-FFF2-40B4-BE49-F238E27FC236}">
                <a16:creationId xmlns:a16="http://schemas.microsoft.com/office/drawing/2014/main" id="{58597665-0C78-4D4C-A137-CC7EDF2AFCB3}"/>
              </a:ext>
            </a:extLst>
          </p:cNvPr>
          <p:cNvSpPr txBox="1"/>
          <p:nvPr/>
        </p:nvSpPr>
        <p:spPr>
          <a:xfrm>
            <a:off x="981844" y="4277470"/>
            <a:ext cx="10033197" cy="1877437"/>
          </a:xfrm>
          <a:prstGeom prst="rect">
            <a:avLst/>
          </a:prstGeom>
          <a:noFill/>
        </p:spPr>
        <p:txBody>
          <a:bodyPr wrap="square">
            <a:spAutoFit/>
          </a:bodyPr>
          <a:lstStyle/>
          <a:p>
            <a:pPr marL="285750" indent="-285750">
              <a:buFont typeface="Wingdings" panose="05000000000000000000" pitchFamily="2" charset="2"/>
              <a:buChar char="§"/>
            </a:pPr>
            <a:r>
              <a:rPr lang="en-US" sz="1600" dirty="0">
                <a:effectLst/>
                <a:latin typeface="Garamond" panose="02020404030301010803" pitchFamily="18" charset="0"/>
                <a:ea typeface="Calibri" panose="020F0502020204030204" pitchFamily="34" charset="0"/>
                <a:cs typeface="Arial" panose="020B0604020202020204" pitchFamily="34" charset="0"/>
              </a:rPr>
              <a:t>H(D) = - [P(HEALTH |D) * log2(P(HEALTH |D) ) + P(DISEASE |D) * log2(P(DISEASE |D)) ] </a:t>
            </a:r>
          </a:p>
          <a:p>
            <a:r>
              <a:rPr lang="en-US" sz="1600" dirty="0">
                <a:effectLst/>
                <a:latin typeface="Garamond" panose="02020404030301010803" pitchFamily="18" charset="0"/>
                <a:ea typeface="Calibri" panose="020F0502020204030204" pitchFamily="34" charset="0"/>
                <a:cs typeface="Arial" panose="020B0604020202020204" pitchFamily="34" charset="0"/>
              </a:rPr>
              <a:t>               </a:t>
            </a:r>
          </a:p>
          <a:p>
            <a:r>
              <a:rPr lang="en-US" sz="1600" dirty="0">
                <a:latin typeface="Garamond" panose="02020404030301010803" pitchFamily="18" charset="0"/>
                <a:ea typeface="Calibri" panose="020F0502020204030204" pitchFamily="34" charset="0"/>
                <a:cs typeface="Arial" panose="020B0604020202020204" pitchFamily="34" charset="0"/>
              </a:rPr>
              <a:t>               </a:t>
            </a:r>
            <a:r>
              <a:rPr lang="en-US" sz="1600" dirty="0">
                <a:effectLst/>
                <a:latin typeface="Garamond" panose="02020404030301010803" pitchFamily="18" charset="0"/>
                <a:ea typeface="Calibri" panose="020F0502020204030204" pitchFamily="34" charset="0"/>
                <a:cs typeface="Arial" panose="020B0604020202020204" pitchFamily="34" charset="0"/>
              </a:rPr>
              <a:t>= - [1/3*log2(1/3) + 2/3* log2(2/3)]=0.918</a:t>
            </a:r>
          </a:p>
          <a:p>
            <a:pPr marL="285750" indent="-285750">
              <a:buFont typeface="Wingdings" panose="05000000000000000000" pitchFamily="2" charset="2"/>
              <a:buChar char="§"/>
            </a:pPr>
            <a:endParaRPr lang="en-US" sz="1600" dirty="0">
              <a:effectLst/>
              <a:latin typeface="Garamond" panose="02020404030301010803" pitchFamily="18" charset="0"/>
              <a:ea typeface="Calibri" panose="020F0502020204030204" pitchFamily="34" charset="0"/>
              <a:cs typeface="Arial" panose="020B0604020202020204" pitchFamily="34" charset="0"/>
            </a:endParaRPr>
          </a:p>
          <a:p>
            <a:pPr marL="285750" indent="-285750">
              <a:buFont typeface="Wingdings" panose="05000000000000000000" pitchFamily="2" charset="2"/>
              <a:buChar char="§"/>
            </a:pPr>
            <a:r>
              <a:rPr lang="en-US" sz="1600" dirty="0">
                <a:effectLst/>
                <a:latin typeface="Garamond" panose="02020404030301010803" pitchFamily="18" charset="0"/>
                <a:ea typeface="Calibri" panose="020F0502020204030204" pitchFamily="34" charset="0"/>
                <a:cs typeface="Arial" panose="020B0604020202020204" pitchFamily="34" charset="0"/>
              </a:rPr>
              <a:t>H(D</a:t>
            </a:r>
            <a:r>
              <a:rPr lang="en-US" sz="1600" baseline="-25000" dirty="0">
                <a:effectLst/>
                <a:latin typeface="Garamond" panose="02020404030301010803" pitchFamily="18" charset="0"/>
                <a:ea typeface="Calibri" panose="020F0502020204030204" pitchFamily="34" charset="0"/>
                <a:cs typeface="Arial" panose="020B0604020202020204" pitchFamily="34" charset="0"/>
              </a:rPr>
              <a:t>y</a:t>
            </a:r>
            <a:r>
              <a:rPr lang="en-US" sz="1600" dirty="0">
                <a:effectLst/>
                <a:latin typeface="Garamond" panose="02020404030301010803" pitchFamily="18" charset="0"/>
                <a:ea typeface="Calibri" panose="020F0502020204030204" pitchFamily="34" charset="0"/>
                <a:cs typeface="Arial" panose="020B0604020202020204" pitchFamily="34" charset="0"/>
              </a:rPr>
              <a:t>, </a:t>
            </a:r>
            <a:r>
              <a:rPr lang="en-US" sz="1600" dirty="0" err="1">
                <a:effectLst/>
                <a:latin typeface="Garamond" panose="02020404030301010803" pitchFamily="18" charset="0"/>
                <a:ea typeface="Calibri" panose="020F0502020204030204" pitchFamily="34" charset="0"/>
                <a:cs typeface="Arial" panose="020B0604020202020204" pitchFamily="34" charset="0"/>
              </a:rPr>
              <a:t>D</a:t>
            </a:r>
            <a:r>
              <a:rPr lang="en-US" sz="1600" baseline="-25000" dirty="0" err="1">
                <a:effectLst/>
                <a:latin typeface="Garamond" panose="02020404030301010803" pitchFamily="18" charset="0"/>
                <a:ea typeface="Calibri" panose="020F0502020204030204" pitchFamily="34" charset="0"/>
                <a:cs typeface="Arial" panose="020B0604020202020204" pitchFamily="34" charset="0"/>
              </a:rPr>
              <a:t>n</a:t>
            </a:r>
            <a:r>
              <a:rPr lang="en-US" sz="1600" dirty="0">
                <a:effectLst/>
                <a:latin typeface="Garamond" panose="02020404030301010803" pitchFamily="18" charset="0"/>
                <a:ea typeface="Calibri" panose="020F0502020204030204" pitchFamily="34" charset="0"/>
                <a:cs typeface="Arial" panose="020B0604020202020204" pitchFamily="34" charset="0"/>
              </a:rPr>
              <a:t>)= { 52/150 * -[0.865*log2(0.865) + 0.135*log2(0.135) ] + 98/150* -[0.051*log2(0.051)+ 0.949*log2(0.949)] = ..</a:t>
            </a:r>
          </a:p>
          <a:p>
            <a:pPr marL="285750" indent="-285750">
              <a:buFont typeface="Wingdings" panose="05000000000000000000" pitchFamily="2" charset="2"/>
              <a:buChar char="§"/>
            </a:pPr>
            <a:endParaRPr lang="en-US" sz="1600" dirty="0">
              <a:latin typeface="Garamond" panose="02020404030301010803" pitchFamily="18" charset="0"/>
              <a:cs typeface="Arial" panose="020B0604020202020204" pitchFamily="34" charset="0"/>
            </a:endParaRPr>
          </a:p>
          <a:p>
            <a:pPr marL="285750" indent="-285750" algn="ctr">
              <a:buFont typeface="Wingdings" panose="05000000000000000000" pitchFamily="2" charset="2"/>
              <a:buChar char="§"/>
            </a:pPr>
            <a:r>
              <a:rPr lang="en-US" sz="2000" b="1" dirty="0">
                <a:latin typeface="Garamond" panose="02020404030301010803" pitchFamily="18" charset="0"/>
              </a:rPr>
              <a:t>Gain = </a:t>
            </a:r>
            <a:r>
              <a:rPr lang="en-US" sz="2000" b="1" dirty="0">
                <a:effectLst/>
                <a:latin typeface="Garamond" panose="02020404030301010803" pitchFamily="18" charset="0"/>
                <a:ea typeface="Calibri" panose="020F0502020204030204" pitchFamily="34" charset="0"/>
                <a:cs typeface="Arial" panose="020B0604020202020204" pitchFamily="34" charset="0"/>
              </a:rPr>
              <a:t>H(D) - H(D</a:t>
            </a:r>
            <a:r>
              <a:rPr lang="en-US" sz="2000" b="1" baseline="-25000" dirty="0">
                <a:effectLst/>
                <a:latin typeface="Garamond" panose="02020404030301010803" pitchFamily="18" charset="0"/>
                <a:ea typeface="Calibri" panose="020F0502020204030204" pitchFamily="34" charset="0"/>
                <a:cs typeface="Arial" panose="020B0604020202020204" pitchFamily="34" charset="0"/>
              </a:rPr>
              <a:t>y</a:t>
            </a:r>
            <a:r>
              <a:rPr lang="en-US" sz="2000" b="1" dirty="0">
                <a:effectLst/>
                <a:latin typeface="Garamond" panose="02020404030301010803" pitchFamily="18" charset="0"/>
                <a:ea typeface="Calibri" panose="020F0502020204030204" pitchFamily="34" charset="0"/>
                <a:cs typeface="Arial" panose="020B0604020202020204" pitchFamily="34" charset="0"/>
              </a:rPr>
              <a:t>, </a:t>
            </a:r>
            <a:r>
              <a:rPr lang="en-US" sz="2000" b="1" dirty="0" err="1">
                <a:effectLst/>
                <a:latin typeface="Garamond" panose="02020404030301010803" pitchFamily="18" charset="0"/>
                <a:ea typeface="Calibri" panose="020F0502020204030204" pitchFamily="34" charset="0"/>
                <a:cs typeface="Arial" panose="020B0604020202020204" pitchFamily="34" charset="0"/>
              </a:rPr>
              <a:t>D</a:t>
            </a:r>
            <a:r>
              <a:rPr lang="en-US" sz="2000" b="1" baseline="-25000" dirty="0" err="1">
                <a:effectLst/>
                <a:latin typeface="Garamond" panose="02020404030301010803" pitchFamily="18" charset="0"/>
                <a:ea typeface="Calibri" panose="020F0502020204030204" pitchFamily="34" charset="0"/>
                <a:cs typeface="Arial" panose="020B0604020202020204" pitchFamily="34" charset="0"/>
              </a:rPr>
              <a:t>n</a:t>
            </a:r>
            <a:r>
              <a:rPr lang="en-US" sz="2000" b="1" dirty="0">
                <a:effectLst/>
                <a:latin typeface="Garamond" panose="02020404030301010803" pitchFamily="18" charset="0"/>
                <a:ea typeface="Calibri" panose="020F0502020204030204" pitchFamily="34" charset="0"/>
                <a:cs typeface="Arial" panose="020B0604020202020204" pitchFamily="34" charset="0"/>
              </a:rPr>
              <a:t>) = ...</a:t>
            </a:r>
            <a:endParaRPr lang="el-GR" sz="2000" b="1" dirty="0">
              <a:latin typeface="Garamond" panose="02020404030301010803" pitchFamily="18" charset="0"/>
            </a:endParaRPr>
          </a:p>
        </p:txBody>
      </p:sp>
      <p:sp>
        <p:nvSpPr>
          <p:cNvPr id="27" name="Οβάλ 26">
            <a:extLst>
              <a:ext uri="{FF2B5EF4-FFF2-40B4-BE49-F238E27FC236}">
                <a16:creationId xmlns:a16="http://schemas.microsoft.com/office/drawing/2014/main" id="{A1BDCDB9-5E2A-4C9A-A6E2-72EF571D6713}"/>
              </a:ext>
            </a:extLst>
          </p:cNvPr>
          <p:cNvSpPr/>
          <p:nvPr/>
        </p:nvSpPr>
        <p:spPr>
          <a:xfrm>
            <a:off x="2466977" y="1671214"/>
            <a:ext cx="1734212" cy="5318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2"/>
                </a:solidFill>
                <a:latin typeface="Garamond" panose="02020404030301010803" pitchFamily="18" charset="0"/>
              </a:rPr>
              <a:t>GeneA</a:t>
            </a:r>
            <a:r>
              <a:rPr lang="en-US" dirty="0">
                <a:solidFill>
                  <a:schemeClr val="tx2"/>
                </a:solidFill>
                <a:latin typeface="Garamond" panose="02020404030301010803" pitchFamily="18" charset="0"/>
              </a:rPr>
              <a:t> &gt; 6</a:t>
            </a:r>
            <a:endParaRPr lang="el-GR" dirty="0">
              <a:solidFill>
                <a:schemeClr val="tx2"/>
              </a:solidFill>
              <a:latin typeface="Garamond" panose="02020404030301010803" pitchFamily="18" charset="0"/>
            </a:endParaRPr>
          </a:p>
        </p:txBody>
      </p:sp>
      <p:cxnSp>
        <p:nvCxnSpPr>
          <p:cNvPr id="29" name="Ευθεία γραμμή σύνδεσης 28">
            <a:extLst>
              <a:ext uri="{FF2B5EF4-FFF2-40B4-BE49-F238E27FC236}">
                <a16:creationId xmlns:a16="http://schemas.microsoft.com/office/drawing/2014/main" id="{1C257190-6DAD-4CAB-A1B3-DDC018E0E748}"/>
              </a:ext>
            </a:extLst>
          </p:cNvPr>
          <p:cNvCxnSpPr>
            <a:cxnSpLocks/>
            <a:stCxn id="27" idx="3"/>
          </p:cNvCxnSpPr>
          <p:nvPr/>
        </p:nvCxnSpPr>
        <p:spPr>
          <a:xfrm flipH="1">
            <a:off x="2408910" y="2125143"/>
            <a:ext cx="312036" cy="425941"/>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Ευθεία γραμμή σύνδεσης 30">
            <a:extLst>
              <a:ext uri="{FF2B5EF4-FFF2-40B4-BE49-F238E27FC236}">
                <a16:creationId xmlns:a16="http://schemas.microsoft.com/office/drawing/2014/main" id="{27A65CB3-8530-43AA-BA13-900625278F61}"/>
              </a:ext>
            </a:extLst>
          </p:cNvPr>
          <p:cNvCxnSpPr>
            <a:cxnSpLocks/>
            <a:endCxn id="38" idx="0"/>
          </p:cNvCxnSpPr>
          <p:nvPr/>
        </p:nvCxnSpPr>
        <p:spPr>
          <a:xfrm>
            <a:off x="3930108" y="2125143"/>
            <a:ext cx="486562" cy="429628"/>
          </a:xfrm>
          <a:prstGeom prst="line">
            <a:avLst/>
          </a:prstGeom>
        </p:spPr>
        <p:style>
          <a:lnRef idx="1">
            <a:schemeClr val="accent1"/>
          </a:lnRef>
          <a:fillRef idx="0">
            <a:schemeClr val="accent1"/>
          </a:fillRef>
          <a:effectRef idx="0">
            <a:schemeClr val="accent1"/>
          </a:effectRef>
          <a:fontRef idx="minor">
            <a:schemeClr val="tx1"/>
          </a:fontRef>
        </p:style>
      </p:cxnSp>
      <p:sp>
        <p:nvSpPr>
          <p:cNvPr id="32" name="Ορθογώνιο 31">
            <a:extLst>
              <a:ext uri="{FF2B5EF4-FFF2-40B4-BE49-F238E27FC236}">
                <a16:creationId xmlns:a16="http://schemas.microsoft.com/office/drawing/2014/main" id="{9D93677E-5442-487F-8270-2EA0AF17B65D}"/>
              </a:ext>
            </a:extLst>
          </p:cNvPr>
          <p:cNvSpPr/>
          <p:nvPr/>
        </p:nvSpPr>
        <p:spPr>
          <a:xfrm>
            <a:off x="1760838" y="2546805"/>
            <a:ext cx="1296144" cy="3130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3" name="TextBox 32">
            <a:extLst>
              <a:ext uri="{FF2B5EF4-FFF2-40B4-BE49-F238E27FC236}">
                <a16:creationId xmlns:a16="http://schemas.microsoft.com/office/drawing/2014/main" id="{356E0D6C-6051-4B9A-8151-5149198E18AD}"/>
              </a:ext>
            </a:extLst>
          </p:cNvPr>
          <p:cNvSpPr txBox="1"/>
          <p:nvPr/>
        </p:nvSpPr>
        <p:spPr>
          <a:xfrm>
            <a:off x="2008196" y="2044685"/>
            <a:ext cx="458780" cy="369332"/>
          </a:xfrm>
          <a:prstGeom prst="rect">
            <a:avLst/>
          </a:prstGeom>
          <a:noFill/>
        </p:spPr>
        <p:txBody>
          <a:bodyPr wrap="none" rtlCol="0">
            <a:spAutoFit/>
          </a:bodyPr>
          <a:lstStyle/>
          <a:p>
            <a:r>
              <a:rPr lang="en-US" dirty="0">
                <a:latin typeface="Garamond" panose="02020404030301010803" pitchFamily="18" charset="0"/>
              </a:rPr>
              <a:t>Dy</a:t>
            </a:r>
            <a:endParaRPr lang="el-GR" dirty="0">
              <a:latin typeface="Garamond" panose="02020404030301010803" pitchFamily="18" charset="0"/>
            </a:endParaRPr>
          </a:p>
        </p:txBody>
      </p:sp>
      <p:sp>
        <p:nvSpPr>
          <p:cNvPr id="34" name="TextBox 33">
            <a:extLst>
              <a:ext uri="{FF2B5EF4-FFF2-40B4-BE49-F238E27FC236}">
                <a16:creationId xmlns:a16="http://schemas.microsoft.com/office/drawing/2014/main" id="{9AD1250A-39BE-47FE-8CF4-2C947FC9546F}"/>
              </a:ext>
            </a:extLst>
          </p:cNvPr>
          <p:cNvSpPr txBox="1"/>
          <p:nvPr/>
        </p:nvSpPr>
        <p:spPr>
          <a:xfrm>
            <a:off x="4218681" y="2009782"/>
            <a:ext cx="479618" cy="369332"/>
          </a:xfrm>
          <a:prstGeom prst="rect">
            <a:avLst/>
          </a:prstGeom>
          <a:noFill/>
        </p:spPr>
        <p:txBody>
          <a:bodyPr wrap="none" rtlCol="0">
            <a:spAutoFit/>
          </a:bodyPr>
          <a:lstStyle/>
          <a:p>
            <a:r>
              <a:rPr lang="en-US" dirty="0" err="1">
                <a:latin typeface="Garamond" panose="02020404030301010803" pitchFamily="18" charset="0"/>
              </a:rPr>
              <a:t>Dn</a:t>
            </a:r>
            <a:endParaRPr lang="el-GR" dirty="0">
              <a:latin typeface="Garamond" panose="02020404030301010803" pitchFamily="18" charset="0"/>
            </a:endParaRPr>
          </a:p>
        </p:txBody>
      </p:sp>
      <p:sp>
        <p:nvSpPr>
          <p:cNvPr id="35" name="TextBox 34">
            <a:extLst>
              <a:ext uri="{FF2B5EF4-FFF2-40B4-BE49-F238E27FC236}">
                <a16:creationId xmlns:a16="http://schemas.microsoft.com/office/drawing/2014/main" id="{6EFB390E-06AB-483E-B014-BE950B3FF06C}"/>
              </a:ext>
            </a:extLst>
          </p:cNvPr>
          <p:cNvSpPr txBox="1"/>
          <p:nvPr/>
        </p:nvSpPr>
        <p:spPr>
          <a:xfrm>
            <a:off x="1773933" y="2564822"/>
            <a:ext cx="1283049" cy="276999"/>
          </a:xfrm>
          <a:prstGeom prst="rect">
            <a:avLst/>
          </a:prstGeom>
          <a:noFill/>
        </p:spPr>
        <p:txBody>
          <a:bodyPr wrap="square" rtlCol="0">
            <a:spAutoFit/>
          </a:bodyPr>
          <a:lstStyle/>
          <a:p>
            <a:pPr algn="ctr"/>
            <a:r>
              <a:rPr lang="en-US" sz="1200" dirty="0">
                <a:latin typeface="Garamond" panose="02020404030301010803" pitchFamily="18" charset="0"/>
              </a:rPr>
              <a:t>HEALTH = 45</a:t>
            </a:r>
            <a:endParaRPr lang="el-GR" dirty="0">
              <a:latin typeface="Garamond" panose="02020404030301010803" pitchFamily="18" charset="0"/>
            </a:endParaRPr>
          </a:p>
        </p:txBody>
      </p:sp>
      <p:sp>
        <p:nvSpPr>
          <p:cNvPr id="36" name="Ορθογώνιο 35">
            <a:extLst>
              <a:ext uri="{FF2B5EF4-FFF2-40B4-BE49-F238E27FC236}">
                <a16:creationId xmlns:a16="http://schemas.microsoft.com/office/drawing/2014/main" id="{0640B2F7-A81B-4C53-A319-6FC337CF1E12}"/>
              </a:ext>
            </a:extLst>
          </p:cNvPr>
          <p:cNvSpPr/>
          <p:nvPr/>
        </p:nvSpPr>
        <p:spPr>
          <a:xfrm>
            <a:off x="1760838" y="2866710"/>
            <a:ext cx="1296144" cy="3130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7" name="TextBox 36">
            <a:extLst>
              <a:ext uri="{FF2B5EF4-FFF2-40B4-BE49-F238E27FC236}">
                <a16:creationId xmlns:a16="http://schemas.microsoft.com/office/drawing/2014/main" id="{3A14EFC1-9253-42B3-9618-AC8A869044DE}"/>
              </a:ext>
            </a:extLst>
          </p:cNvPr>
          <p:cNvSpPr txBox="1"/>
          <p:nvPr/>
        </p:nvSpPr>
        <p:spPr>
          <a:xfrm>
            <a:off x="1773932" y="2879915"/>
            <a:ext cx="1283049" cy="276999"/>
          </a:xfrm>
          <a:prstGeom prst="rect">
            <a:avLst/>
          </a:prstGeom>
          <a:noFill/>
        </p:spPr>
        <p:txBody>
          <a:bodyPr wrap="square">
            <a:spAutoFit/>
          </a:bodyPr>
          <a:lstStyle/>
          <a:p>
            <a:pPr algn="ctr"/>
            <a:r>
              <a:rPr lang="en-US" sz="1200" dirty="0">
                <a:latin typeface="Garamond" panose="02020404030301010803" pitchFamily="18" charset="0"/>
              </a:rPr>
              <a:t>DISEASE = 7</a:t>
            </a:r>
            <a:endParaRPr lang="el-GR" sz="1200" dirty="0">
              <a:latin typeface="Garamond" panose="02020404030301010803" pitchFamily="18" charset="0"/>
            </a:endParaRPr>
          </a:p>
        </p:txBody>
      </p:sp>
      <p:sp>
        <p:nvSpPr>
          <p:cNvPr id="38" name="Ορθογώνιο 37">
            <a:extLst>
              <a:ext uri="{FF2B5EF4-FFF2-40B4-BE49-F238E27FC236}">
                <a16:creationId xmlns:a16="http://schemas.microsoft.com/office/drawing/2014/main" id="{41AF54A3-5339-4C8E-A965-6B14B7DEEA41}"/>
              </a:ext>
            </a:extLst>
          </p:cNvPr>
          <p:cNvSpPr/>
          <p:nvPr/>
        </p:nvSpPr>
        <p:spPr>
          <a:xfrm>
            <a:off x="3768598" y="2554771"/>
            <a:ext cx="1296144" cy="3130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9" name="TextBox 38">
            <a:extLst>
              <a:ext uri="{FF2B5EF4-FFF2-40B4-BE49-F238E27FC236}">
                <a16:creationId xmlns:a16="http://schemas.microsoft.com/office/drawing/2014/main" id="{1841C7E2-1503-4F13-A736-F2EB376933AC}"/>
              </a:ext>
            </a:extLst>
          </p:cNvPr>
          <p:cNvSpPr txBox="1"/>
          <p:nvPr/>
        </p:nvSpPr>
        <p:spPr>
          <a:xfrm>
            <a:off x="3781693" y="2572788"/>
            <a:ext cx="1283049" cy="276999"/>
          </a:xfrm>
          <a:prstGeom prst="rect">
            <a:avLst/>
          </a:prstGeom>
          <a:noFill/>
        </p:spPr>
        <p:txBody>
          <a:bodyPr wrap="square" rtlCol="0">
            <a:spAutoFit/>
          </a:bodyPr>
          <a:lstStyle/>
          <a:p>
            <a:pPr algn="ctr"/>
            <a:r>
              <a:rPr lang="en-US" sz="1200" dirty="0">
                <a:latin typeface="Garamond" panose="02020404030301010803" pitchFamily="18" charset="0"/>
              </a:rPr>
              <a:t>HEALTH = 5</a:t>
            </a:r>
            <a:endParaRPr lang="el-GR" dirty="0">
              <a:latin typeface="Garamond" panose="02020404030301010803" pitchFamily="18" charset="0"/>
            </a:endParaRPr>
          </a:p>
        </p:txBody>
      </p:sp>
      <p:sp>
        <p:nvSpPr>
          <p:cNvPr id="40" name="Ορθογώνιο 39">
            <a:extLst>
              <a:ext uri="{FF2B5EF4-FFF2-40B4-BE49-F238E27FC236}">
                <a16:creationId xmlns:a16="http://schemas.microsoft.com/office/drawing/2014/main" id="{28A268D5-B98F-4E3D-B3AF-C894676F803C}"/>
              </a:ext>
            </a:extLst>
          </p:cNvPr>
          <p:cNvSpPr/>
          <p:nvPr/>
        </p:nvSpPr>
        <p:spPr>
          <a:xfrm>
            <a:off x="3768598" y="2874676"/>
            <a:ext cx="1296144" cy="3130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1" name="TextBox 40">
            <a:extLst>
              <a:ext uri="{FF2B5EF4-FFF2-40B4-BE49-F238E27FC236}">
                <a16:creationId xmlns:a16="http://schemas.microsoft.com/office/drawing/2014/main" id="{80352C3D-3CC9-4D10-B635-ED2293A56DC7}"/>
              </a:ext>
            </a:extLst>
          </p:cNvPr>
          <p:cNvSpPr txBox="1"/>
          <p:nvPr/>
        </p:nvSpPr>
        <p:spPr>
          <a:xfrm>
            <a:off x="3781692" y="2887881"/>
            <a:ext cx="1283049" cy="276999"/>
          </a:xfrm>
          <a:prstGeom prst="rect">
            <a:avLst/>
          </a:prstGeom>
          <a:noFill/>
        </p:spPr>
        <p:txBody>
          <a:bodyPr wrap="square">
            <a:spAutoFit/>
          </a:bodyPr>
          <a:lstStyle/>
          <a:p>
            <a:pPr algn="ctr"/>
            <a:r>
              <a:rPr lang="en-US" sz="1200" dirty="0">
                <a:latin typeface="Garamond" panose="02020404030301010803" pitchFamily="18" charset="0"/>
              </a:rPr>
              <a:t>DISEASE = 93</a:t>
            </a:r>
            <a:endParaRPr lang="el-GR" sz="1200" dirty="0">
              <a:latin typeface="Garamond" panose="02020404030301010803" pitchFamily="18" charset="0"/>
            </a:endParaRPr>
          </a:p>
        </p:txBody>
      </p:sp>
    </p:spTree>
    <p:extLst>
      <p:ext uri="{BB962C8B-B14F-4D97-AF65-F5344CB8AC3E}">
        <p14:creationId xmlns:p14="http://schemas.microsoft.com/office/powerpoint/2010/main" val="269990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197868" y="1219680"/>
            <a:ext cx="9684008" cy="3524042"/>
          </a:xfrm>
          <a:prstGeom prst="rect">
            <a:avLst/>
          </a:prstGeom>
          <a:noFill/>
        </p:spPr>
        <p:txBody>
          <a:bodyPr wrap="square" rtlCol="0">
            <a:spAutoFit/>
          </a:bodyPr>
          <a:lstStyle/>
          <a:p>
            <a:pPr algn="just"/>
            <a:r>
              <a:rPr lang="el-GR" dirty="0">
                <a:latin typeface="Garamond" panose="02020404030301010803" pitchFamily="18" charset="0"/>
              </a:rPr>
              <a:t>Δείκτης Gini: </a:t>
            </a:r>
            <a:endParaRPr lang="en-US" dirty="0">
              <a:latin typeface="Garamond" panose="02020404030301010803" pitchFamily="18" charset="0"/>
            </a:endParaRPr>
          </a:p>
          <a:p>
            <a:pPr marL="342900" indent="-342900" algn="just">
              <a:buFont typeface="Garamond" panose="02020404030301010803" pitchFamily="18" charset="0"/>
              <a:buChar char="–"/>
            </a:pPr>
            <a:r>
              <a:rPr lang="el-GR" dirty="0">
                <a:latin typeface="Garamond" panose="02020404030301010803" pitchFamily="18" charset="0"/>
              </a:rPr>
              <a:t>Ο δείκτης Gini ορίζεται ως</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marL="800100" lvl="3" indent="-342900" algn="just">
              <a:buFont typeface="Wingdings" panose="05000000000000000000" pitchFamily="2" charset="2"/>
              <a:buChar char="Ø"/>
            </a:pPr>
            <a:r>
              <a:rPr lang="en-US" altLang="el-GR" sz="1600" dirty="0">
                <a:latin typeface="Garamond" panose="02020404030301010803" pitchFamily="18" charset="0"/>
              </a:rPr>
              <a:t>p(</a:t>
            </a:r>
            <a:r>
              <a:rPr lang="en-US" altLang="el-GR" sz="1600" dirty="0" err="1">
                <a:latin typeface="Garamond" panose="02020404030301010803" pitchFamily="18" charset="0"/>
              </a:rPr>
              <a:t>j|t</a:t>
            </a:r>
            <a:r>
              <a:rPr lang="en-US" altLang="el-GR" sz="1600" dirty="0">
                <a:latin typeface="Garamond" panose="02020404030301010803" pitchFamily="18" charset="0"/>
              </a:rPr>
              <a:t>) </a:t>
            </a:r>
            <a:r>
              <a:rPr lang="el-GR" altLang="el-GR" sz="1600" dirty="0">
                <a:latin typeface="Garamond" panose="02020404030301010803" pitchFamily="18" charset="0"/>
              </a:rPr>
              <a:t> σχετική συχνότητα της κλάσης </a:t>
            </a:r>
            <a:r>
              <a:rPr lang="en-US" altLang="el-GR" sz="1600" dirty="0">
                <a:latin typeface="Garamond" panose="02020404030301010803" pitchFamily="18" charset="0"/>
              </a:rPr>
              <a:t>j </a:t>
            </a:r>
            <a:r>
              <a:rPr lang="el-GR" altLang="el-GR" sz="1600" dirty="0">
                <a:latin typeface="Garamond" panose="02020404030301010803" pitchFamily="18" charset="0"/>
              </a:rPr>
              <a:t>στον κόμβο </a:t>
            </a:r>
            <a:r>
              <a:rPr lang="en-US" altLang="el-GR" sz="1600" dirty="0">
                <a:latin typeface="Garamond" panose="02020404030301010803" pitchFamily="18" charset="0"/>
              </a:rPr>
              <a:t>t (</a:t>
            </a:r>
            <a:r>
              <a:rPr lang="el-GR" altLang="el-GR" sz="1600" dirty="0">
                <a:latin typeface="Garamond" panose="02020404030301010803" pitchFamily="18" charset="0"/>
              </a:rPr>
              <a:t>ποσοστό εγγραφών της κλάσης </a:t>
            </a:r>
            <a:r>
              <a:rPr lang="en-US" altLang="el-GR" sz="1600" dirty="0">
                <a:latin typeface="Garamond" panose="02020404030301010803" pitchFamily="18" charset="0"/>
              </a:rPr>
              <a:t>j </a:t>
            </a:r>
            <a:r>
              <a:rPr lang="el-GR" altLang="el-GR" sz="1600" dirty="0">
                <a:latin typeface="Garamond" panose="02020404030301010803" pitchFamily="18" charset="0"/>
              </a:rPr>
              <a:t>στον κόμβο </a:t>
            </a:r>
            <a:r>
              <a:rPr lang="en-US" altLang="el-GR" sz="1600" dirty="0">
                <a:latin typeface="Garamond" panose="02020404030301010803" pitchFamily="18" charset="0"/>
              </a:rPr>
              <a:t>t)</a:t>
            </a:r>
            <a:endParaRPr lang="el-GR" altLang="el-GR" sz="1600" dirty="0">
              <a:latin typeface="Garamond" panose="02020404030301010803" pitchFamily="18" charset="0"/>
            </a:endParaRPr>
          </a:p>
          <a:p>
            <a:pPr marL="800100" lvl="1" indent="-342900" algn="just">
              <a:spcBef>
                <a:spcPct val="50000"/>
              </a:spcBef>
              <a:buFont typeface="Wingdings" panose="05000000000000000000" pitchFamily="2" charset="2"/>
              <a:buChar char="Ø"/>
            </a:pPr>
            <a:r>
              <a:rPr lang="en-US" altLang="el-GR" sz="1600" dirty="0">
                <a:latin typeface="Garamond" panose="02020404030301010803" pitchFamily="18" charset="0"/>
              </a:rPr>
              <a:t>c</a:t>
            </a:r>
            <a:r>
              <a:rPr lang="el-GR" altLang="el-GR" sz="1600" dirty="0">
                <a:latin typeface="Garamond" panose="02020404030301010803" pitchFamily="18" charset="0"/>
              </a:rPr>
              <a:t> αριθμός κλάσεων</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r>
              <a:rPr lang="el-GR" dirty="0">
                <a:latin typeface="Garamond" panose="02020404030301010803" pitchFamily="18" charset="0"/>
              </a:rPr>
              <a:t>Αν η διαμέριση είναι «καθαρή», τότε ο δείκτης Gini θα είναι 0.</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l-GR"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67961"/>
            <a:ext cx="9577064" cy="461665"/>
          </a:xfrm>
          <a:prstGeom prst="rect">
            <a:avLst/>
          </a:prstGeom>
          <a:noFill/>
        </p:spPr>
        <p:txBody>
          <a:bodyPr wrap="square" rtlCol="0" anchor="ctr">
            <a:spAutoFit/>
          </a:bodyPr>
          <a:lstStyle/>
          <a:p>
            <a:r>
              <a:rPr lang="el-GR" sz="2400" dirty="0">
                <a:effectLst>
                  <a:outerShdw blurRad="38100" dist="38100" dir="2700000" algn="tl">
                    <a:srgbClr val="000000">
                      <a:alpha val="43137"/>
                    </a:srgbClr>
                  </a:outerShdw>
                </a:effectLst>
                <a:latin typeface="Garamond" panose="02020404030301010803" pitchFamily="18" charset="0"/>
              </a:rPr>
              <a:t>Μέτρα αποτίμησης σημείων διαμερισμού: Δείκτης Gini</a:t>
            </a:r>
          </a:p>
        </p:txBody>
      </p:sp>
      <p:graphicFrame>
        <p:nvGraphicFramePr>
          <p:cNvPr id="205" name="Object 2"/>
          <p:cNvGraphicFramePr>
            <a:graphicFrameLocks noChangeAspect="1"/>
          </p:cNvGraphicFramePr>
          <p:nvPr/>
        </p:nvGraphicFramePr>
        <p:xfrm>
          <a:off x="4440238" y="1271588"/>
          <a:ext cx="3062287" cy="920750"/>
        </p:xfrm>
        <a:graphic>
          <a:graphicData uri="http://schemas.openxmlformats.org/presentationml/2006/ole">
            <mc:AlternateContent xmlns:mc="http://schemas.openxmlformats.org/markup-compatibility/2006">
              <mc:Choice xmlns:v="urn:schemas-microsoft-com:vml" Requires="v">
                <p:oleObj name="Equation" r:id="rId2" imgW="1473120" imgH="444240" progId="Equation.3">
                  <p:embed/>
                </p:oleObj>
              </mc:Choice>
              <mc:Fallback>
                <p:oleObj name="Equation" r:id="rId2" imgW="1473120" imgH="444240" progId="Equation.3">
                  <p:embed/>
                  <p:pic>
                    <p:nvPicPr>
                      <p:cNvPr id="205" name="Object 2"/>
                      <p:cNvPicPr>
                        <a:picLocks noChangeAspect="1" noChangeArrowheads="1"/>
                      </p:cNvPicPr>
                      <p:nvPr/>
                    </p:nvPicPr>
                    <p:blipFill>
                      <a:blip r:embed="rId3"/>
                      <a:srcRect/>
                      <a:stretch>
                        <a:fillRect/>
                      </a:stretch>
                    </p:blipFill>
                    <p:spPr bwMode="auto">
                      <a:xfrm>
                        <a:off x="4440238" y="1271588"/>
                        <a:ext cx="3062287" cy="920750"/>
                      </a:xfrm>
                      <a:prstGeom prst="rect">
                        <a:avLst/>
                      </a:prstGeom>
                      <a:noFill/>
                      <a:ln w="9525">
                        <a:noFill/>
                        <a:miter lim="800000"/>
                        <a:headEnd/>
                        <a:tailEnd/>
                      </a:ln>
                    </p:spPr>
                  </p:pic>
                </p:oleObj>
              </mc:Fallback>
            </mc:AlternateContent>
          </a:graphicData>
        </a:graphic>
      </p:graphicFrame>
      <p:graphicFrame>
        <p:nvGraphicFramePr>
          <p:cNvPr id="206" name="Object 3"/>
          <p:cNvGraphicFramePr>
            <a:graphicFrameLocks noChangeAspect="1"/>
          </p:cNvGraphicFramePr>
          <p:nvPr/>
        </p:nvGraphicFramePr>
        <p:xfrm>
          <a:off x="2905844" y="4818577"/>
          <a:ext cx="1371600" cy="808038"/>
        </p:xfrm>
        <a:graphic>
          <a:graphicData uri="http://schemas.openxmlformats.org/presentationml/2006/ole">
            <mc:AlternateContent xmlns:mc="http://schemas.openxmlformats.org/markup-compatibility/2006">
              <mc:Choice xmlns:v="urn:schemas-microsoft-com:vml" Requires="v">
                <p:oleObj name="Document" r:id="rId4" imgW="3284583" imgH="1973335" progId="Word.Document.8">
                  <p:embed/>
                </p:oleObj>
              </mc:Choice>
              <mc:Fallback>
                <p:oleObj name="Document" r:id="rId4" imgW="3284583" imgH="1973335" progId="Word.Document.8">
                  <p:embed/>
                  <p:pic>
                    <p:nvPicPr>
                      <p:cNvPr id="206" name="Object 3"/>
                      <p:cNvPicPr>
                        <a:picLocks noChangeAspect="1" noChangeArrowheads="1"/>
                      </p:cNvPicPr>
                      <p:nvPr/>
                    </p:nvPicPr>
                    <p:blipFill>
                      <a:blip r:embed="rId5"/>
                      <a:srcRect/>
                      <a:stretch>
                        <a:fillRect/>
                      </a:stretch>
                    </p:blipFill>
                    <p:spPr bwMode="auto">
                      <a:xfrm>
                        <a:off x="2905844" y="4818577"/>
                        <a:ext cx="1371600" cy="808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7" name="Object 5"/>
          <p:cNvGraphicFramePr>
            <a:graphicFrameLocks noChangeAspect="1"/>
          </p:cNvGraphicFramePr>
          <p:nvPr/>
        </p:nvGraphicFramePr>
        <p:xfrm>
          <a:off x="6258644" y="4853566"/>
          <a:ext cx="1371600" cy="808038"/>
        </p:xfrm>
        <a:graphic>
          <a:graphicData uri="http://schemas.openxmlformats.org/presentationml/2006/ole">
            <mc:AlternateContent xmlns:mc="http://schemas.openxmlformats.org/markup-compatibility/2006">
              <mc:Choice xmlns:v="urn:schemas-microsoft-com:vml" Requires="v">
                <p:oleObj name="Document" r:id="rId6" imgW="3285000" imgH="1969920" progId="Word.Document.8">
                  <p:embed/>
                </p:oleObj>
              </mc:Choice>
              <mc:Fallback>
                <p:oleObj name="Document" r:id="rId6" imgW="3285000" imgH="1969920" progId="Word.Document.8">
                  <p:embed/>
                  <p:pic>
                    <p:nvPicPr>
                      <p:cNvPr id="207"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58644" y="4853566"/>
                        <a:ext cx="1371600" cy="808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8" name="Object 6"/>
          <p:cNvGraphicFramePr>
            <a:graphicFrameLocks noChangeAspect="1"/>
          </p:cNvGraphicFramePr>
          <p:nvPr/>
        </p:nvGraphicFramePr>
        <p:xfrm>
          <a:off x="4582244" y="4818577"/>
          <a:ext cx="1371600" cy="808038"/>
        </p:xfrm>
        <a:graphic>
          <a:graphicData uri="http://schemas.openxmlformats.org/presentationml/2006/ole">
            <mc:AlternateContent xmlns:mc="http://schemas.openxmlformats.org/markup-compatibility/2006">
              <mc:Choice xmlns:v="urn:schemas-microsoft-com:vml" Requires="v">
                <p:oleObj name="Document" r:id="rId8" imgW="3285000" imgH="1969920" progId="Word.Document.8">
                  <p:embed/>
                </p:oleObj>
              </mc:Choice>
              <mc:Fallback>
                <p:oleObj name="Document" r:id="rId8" imgW="3285000" imgH="1969920" progId="Word.Document.8">
                  <p:embed/>
                  <p:pic>
                    <p:nvPicPr>
                      <p:cNvPr id="208"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82244" y="4818577"/>
                        <a:ext cx="1371600" cy="808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9" name="Text Box 10"/>
          <p:cNvSpPr txBox="1">
            <a:spLocks noChangeArrowheads="1"/>
          </p:cNvSpPr>
          <p:nvPr/>
        </p:nvSpPr>
        <p:spPr bwMode="auto">
          <a:xfrm>
            <a:off x="4582244" y="4149080"/>
            <a:ext cx="1981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l-GR" altLang="el-GR" dirty="0">
                <a:latin typeface="Garamond" panose="02020404030301010803" pitchFamily="18" charset="0"/>
              </a:rPr>
              <a:t>Παραδείγματα:</a:t>
            </a:r>
          </a:p>
        </p:txBody>
      </p:sp>
      <p:sp>
        <p:nvSpPr>
          <p:cNvPr id="4" name="Ορθογώνιο 3">
            <a:extLst>
              <a:ext uri="{FF2B5EF4-FFF2-40B4-BE49-F238E27FC236}">
                <a16:creationId xmlns:a16="http://schemas.microsoft.com/office/drawing/2014/main" id="{58F9A6BB-B7DD-401E-9D39-6A244419E613}"/>
              </a:ext>
            </a:extLst>
          </p:cNvPr>
          <p:cNvSpPr/>
          <p:nvPr/>
        </p:nvSpPr>
        <p:spPr>
          <a:xfrm>
            <a:off x="3070076" y="5340714"/>
            <a:ext cx="1008112"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 name="Ορθογώνιο 12">
            <a:extLst>
              <a:ext uri="{FF2B5EF4-FFF2-40B4-BE49-F238E27FC236}">
                <a16:creationId xmlns:a16="http://schemas.microsoft.com/office/drawing/2014/main" id="{DBBA3A78-BC59-4996-BD88-23F4ACBBD87D}"/>
              </a:ext>
            </a:extLst>
          </p:cNvPr>
          <p:cNvSpPr/>
          <p:nvPr/>
        </p:nvSpPr>
        <p:spPr>
          <a:xfrm>
            <a:off x="4763988" y="5340714"/>
            <a:ext cx="1008112"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4" name="Ορθογώνιο 13">
            <a:extLst>
              <a:ext uri="{FF2B5EF4-FFF2-40B4-BE49-F238E27FC236}">
                <a16:creationId xmlns:a16="http://schemas.microsoft.com/office/drawing/2014/main" id="{E3F9F8EC-75CC-4116-9693-70C14224A1D7}"/>
              </a:ext>
            </a:extLst>
          </p:cNvPr>
          <p:cNvSpPr/>
          <p:nvPr/>
        </p:nvSpPr>
        <p:spPr>
          <a:xfrm>
            <a:off x="6440388" y="5371836"/>
            <a:ext cx="1008112"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910810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197868" y="1219680"/>
            <a:ext cx="9684008" cy="3524042"/>
          </a:xfrm>
          <a:prstGeom prst="rect">
            <a:avLst/>
          </a:prstGeom>
          <a:noFill/>
        </p:spPr>
        <p:txBody>
          <a:bodyPr wrap="square" rtlCol="0">
            <a:spAutoFit/>
          </a:bodyPr>
          <a:lstStyle/>
          <a:p>
            <a:pPr algn="just"/>
            <a:r>
              <a:rPr lang="el-GR" dirty="0">
                <a:latin typeface="Garamond" panose="02020404030301010803" pitchFamily="18" charset="0"/>
              </a:rPr>
              <a:t>Δείκτης Gini: </a:t>
            </a:r>
            <a:endParaRPr lang="en-US" dirty="0">
              <a:latin typeface="Garamond" panose="02020404030301010803" pitchFamily="18" charset="0"/>
            </a:endParaRPr>
          </a:p>
          <a:p>
            <a:pPr marL="342900" indent="-342900" algn="just">
              <a:buFont typeface="Garamond" panose="02020404030301010803" pitchFamily="18" charset="0"/>
              <a:buChar char="–"/>
            </a:pPr>
            <a:r>
              <a:rPr lang="el-GR" dirty="0">
                <a:latin typeface="Garamond" panose="02020404030301010803" pitchFamily="18" charset="0"/>
              </a:rPr>
              <a:t>Ο δείκτης Gini ορίζεται ως</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marL="800100" lvl="3" indent="-342900" algn="just">
              <a:buFont typeface="Wingdings" panose="05000000000000000000" pitchFamily="2" charset="2"/>
              <a:buChar char="Ø"/>
            </a:pPr>
            <a:r>
              <a:rPr lang="en-US" altLang="el-GR" sz="1600" dirty="0">
                <a:latin typeface="Garamond" panose="02020404030301010803" pitchFamily="18" charset="0"/>
              </a:rPr>
              <a:t>p(</a:t>
            </a:r>
            <a:r>
              <a:rPr lang="en-US" altLang="el-GR" sz="1600" dirty="0" err="1">
                <a:latin typeface="Garamond" panose="02020404030301010803" pitchFamily="18" charset="0"/>
              </a:rPr>
              <a:t>j|t</a:t>
            </a:r>
            <a:r>
              <a:rPr lang="en-US" altLang="el-GR" sz="1600" dirty="0">
                <a:latin typeface="Garamond" panose="02020404030301010803" pitchFamily="18" charset="0"/>
              </a:rPr>
              <a:t>) </a:t>
            </a:r>
            <a:r>
              <a:rPr lang="el-GR" altLang="el-GR" sz="1600" dirty="0">
                <a:latin typeface="Garamond" panose="02020404030301010803" pitchFamily="18" charset="0"/>
              </a:rPr>
              <a:t> σχετική συχνότητα της κλάσης </a:t>
            </a:r>
            <a:r>
              <a:rPr lang="en-US" altLang="el-GR" sz="1600" dirty="0">
                <a:latin typeface="Garamond" panose="02020404030301010803" pitchFamily="18" charset="0"/>
              </a:rPr>
              <a:t>j </a:t>
            </a:r>
            <a:r>
              <a:rPr lang="el-GR" altLang="el-GR" sz="1600" dirty="0">
                <a:latin typeface="Garamond" panose="02020404030301010803" pitchFamily="18" charset="0"/>
              </a:rPr>
              <a:t>στον κόμβο </a:t>
            </a:r>
            <a:r>
              <a:rPr lang="en-US" altLang="el-GR" sz="1600" dirty="0">
                <a:latin typeface="Garamond" panose="02020404030301010803" pitchFamily="18" charset="0"/>
              </a:rPr>
              <a:t>t (</a:t>
            </a:r>
            <a:r>
              <a:rPr lang="el-GR" altLang="el-GR" sz="1600" dirty="0">
                <a:latin typeface="Garamond" panose="02020404030301010803" pitchFamily="18" charset="0"/>
              </a:rPr>
              <a:t>ποσοστό εγγραφών της κλάσης </a:t>
            </a:r>
            <a:r>
              <a:rPr lang="en-US" altLang="el-GR" sz="1600" dirty="0">
                <a:latin typeface="Garamond" panose="02020404030301010803" pitchFamily="18" charset="0"/>
              </a:rPr>
              <a:t>j </a:t>
            </a:r>
            <a:r>
              <a:rPr lang="el-GR" altLang="el-GR" sz="1600" dirty="0">
                <a:latin typeface="Garamond" panose="02020404030301010803" pitchFamily="18" charset="0"/>
              </a:rPr>
              <a:t>στον κόμβο </a:t>
            </a:r>
            <a:r>
              <a:rPr lang="en-US" altLang="el-GR" sz="1600" dirty="0">
                <a:latin typeface="Garamond" panose="02020404030301010803" pitchFamily="18" charset="0"/>
              </a:rPr>
              <a:t>t)</a:t>
            </a:r>
            <a:endParaRPr lang="el-GR" altLang="el-GR" sz="1600" dirty="0">
              <a:latin typeface="Garamond" panose="02020404030301010803" pitchFamily="18" charset="0"/>
            </a:endParaRPr>
          </a:p>
          <a:p>
            <a:pPr marL="800100" lvl="1" indent="-342900" algn="just">
              <a:spcBef>
                <a:spcPct val="50000"/>
              </a:spcBef>
              <a:buFont typeface="Wingdings" panose="05000000000000000000" pitchFamily="2" charset="2"/>
              <a:buChar char="Ø"/>
            </a:pPr>
            <a:r>
              <a:rPr lang="en-US" altLang="el-GR" sz="1600" dirty="0">
                <a:latin typeface="Garamond" panose="02020404030301010803" pitchFamily="18" charset="0"/>
              </a:rPr>
              <a:t>c</a:t>
            </a:r>
            <a:r>
              <a:rPr lang="el-GR" altLang="el-GR" sz="1600" dirty="0">
                <a:latin typeface="Garamond" panose="02020404030301010803" pitchFamily="18" charset="0"/>
              </a:rPr>
              <a:t> αριθμός κλάσεων</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r>
              <a:rPr lang="el-GR" dirty="0">
                <a:latin typeface="Garamond" panose="02020404030301010803" pitchFamily="18" charset="0"/>
              </a:rPr>
              <a:t>Αν η διαμέριση είναι «καθαρή», τότε ο δείκτης Gini θα είναι 0.</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l-GR"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67961"/>
            <a:ext cx="9577064" cy="461665"/>
          </a:xfrm>
          <a:prstGeom prst="rect">
            <a:avLst/>
          </a:prstGeom>
          <a:noFill/>
        </p:spPr>
        <p:txBody>
          <a:bodyPr wrap="square" rtlCol="0" anchor="ctr">
            <a:spAutoFit/>
          </a:bodyPr>
          <a:lstStyle/>
          <a:p>
            <a:r>
              <a:rPr lang="el-GR" sz="2400" dirty="0">
                <a:effectLst>
                  <a:outerShdw blurRad="38100" dist="38100" dir="2700000" algn="tl">
                    <a:srgbClr val="000000">
                      <a:alpha val="43137"/>
                    </a:srgbClr>
                  </a:outerShdw>
                </a:effectLst>
                <a:latin typeface="Garamond" panose="02020404030301010803" pitchFamily="18" charset="0"/>
              </a:rPr>
              <a:t>Μέτρα αποτίμησης σημείων διαμερισμού: Δείκτης Gini</a:t>
            </a:r>
          </a:p>
        </p:txBody>
      </p:sp>
      <p:graphicFrame>
        <p:nvGraphicFramePr>
          <p:cNvPr id="205" name="Object 2"/>
          <p:cNvGraphicFramePr>
            <a:graphicFrameLocks noChangeAspect="1"/>
          </p:cNvGraphicFramePr>
          <p:nvPr/>
        </p:nvGraphicFramePr>
        <p:xfrm>
          <a:off x="4440238" y="1271588"/>
          <a:ext cx="3062287" cy="920750"/>
        </p:xfrm>
        <a:graphic>
          <a:graphicData uri="http://schemas.openxmlformats.org/presentationml/2006/ole">
            <mc:AlternateContent xmlns:mc="http://schemas.openxmlformats.org/markup-compatibility/2006">
              <mc:Choice xmlns:v="urn:schemas-microsoft-com:vml" Requires="v">
                <p:oleObj name="Equation" r:id="rId2" imgW="1473120" imgH="444240" progId="Equation.3">
                  <p:embed/>
                </p:oleObj>
              </mc:Choice>
              <mc:Fallback>
                <p:oleObj name="Equation" r:id="rId2" imgW="1473120" imgH="444240" progId="Equation.3">
                  <p:embed/>
                  <p:pic>
                    <p:nvPicPr>
                      <p:cNvPr id="205" name="Object 2"/>
                      <p:cNvPicPr>
                        <a:picLocks noChangeAspect="1" noChangeArrowheads="1"/>
                      </p:cNvPicPr>
                      <p:nvPr/>
                    </p:nvPicPr>
                    <p:blipFill>
                      <a:blip r:embed="rId3"/>
                      <a:srcRect/>
                      <a:stretch>
                        <a:fillRect/>
                      </a:stretch>
                    </p:blipFill>
                    <p:spPr bwMode="auto">
                      <a:xfrm>
                        <a:off x="4440238" y="1271588"/>
                        <a:ext cx="3062287" cy="920750"/>
                      </a:xfrm>
                      <a:prstGeom prst="rect">
                        <a:avLst/>
                      </a:prstGeom>
                      <a:noFill/>
                      <a:ln w="9525">
                        <a:noFill/>
                        <a:miter lim="800000"/>
                        <a:headEnd/>
                        <a:tailEnd/>
                      </a:ln>
                    </p:spPr>
                  </p:pic>
                </p:oleObj>
              </mc:Fallback>
            </mc:AlternateContent>
          </a:graphicData>
        </a:graphic>
      </p:graphicFrame>
      <p:graphicFrame>
        <p:nvGraphicFramePr>
          <p:cNvPr id="206" name="Object 3"/>
          <p:cNvGraphicFramePr>
            <a:graphicFrameLocks noChangeAspect="1"/>
          </p:cNvGraphicFramePr>
          <p:nvPr/>
        </p:nvGraphicFramePr>
        <p:xfrm>
          <a:off x="2905844" y="4818577"/>
          <a:ext cx="1371600" cy="808038"/>
        </p:xfrm>
        <a:graphic>
          <a:graphicData uri="http://schemas.openxmlformats.org/presentationml/2006/ole">
            <mc:AlternateContent xmlns:mc="http://schemas.openxmlformats.org/markup-compatibility/2006">
              <mc:Choice xmlns:v="urn:schemas-microsoft-com:vml" Requires="v">
                <p:oleObj name="Document" r:id="rId4" imgW="3284583" imgH="1973335" progId="Word.Document.8">
                  <p:embed/>
                </p:oleObj>
              </mc:Choice>
              <mc:Fallback>
                <p:oleObj name="Document" r:id="rId4" imgW="3284583" imgH="1973335" progId="Word.Document.8">
                  <p:embed/>
                  <p:pic>
                    <p:nvPicPr>
                      <p:cNvPr id="206" name="Object 3"/>
                      <p:cNvPicPr>
                        <a:picLocks noChangeAspect="1" noChangeArrowheads="1"/>
                      </p:cNvPicPr>
                      <p:nvPr/>
                    </p:nvPicPr>
                    <p:blipFill>
                      <a:blip r:embed="rId5"/>
                      <a:srcRect/>
                      <a:stretch>
                        <a:fillRect/>
                      </a:stretch>
                    </p:blipFill>
                    <p:spPr bwMode="auto">
                      <a:xfrm>
                        <a:off x="2905844" y="4818577"/>
                        <a:ext cx="1371600" cy="808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7" name="Object 5"/>
          <p:cNvGraphicFramePr>
            <a:graphicFrameLocks noChangeAspect="1"/>
          </p:cNvGraphicFramePr>
          <p:nvPr/>
        </p:nvGraphicFramePr>
        <p:xfrm>
          <a:off x="6258644" y="4853566"/>
          <a:ext cx="1371600" cy="808038"/>
        </p:xfrm>
        <a:graphic>
          <a:graphicData uri="http://schemas.openxmlformats.org/presentationml/2006/ole">
            <mc:AlternateContent xmlns:mc="http://schemas.openxmlformats.org/markup-compatibility/2006">
              <mc:Choice xmlns:v="urn:schemas-microsoft-com:vml" Requires="v">
                <p:oleObj name="Document" r:id="rId6" imgW="3285000" imgH="1969920" progId="Word.Document.8">
                  <p:embed/>
                </p:oleObj>
              </mc:Choice>
              <mc:Fallback>
                <p:oleObj name="Document" r:id="rId6" imgW="3285000" imgH="1969920" progId="Word.Document.8">
                  <p:embed/>
                  <p:pic>
                    <p:nvPicPr>
                      <p:cNvPr id="207"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58644" y="4853566"/>
                        <a:ext cx="1371600" cy="808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8" name="Object 6"/>
          <p:cNvGraphicFramePr>
            <a:graphicFrameLocks noChangeAspect="1"/>
          </p:cNvGraphicFramePr>
          <p:nvPr/>
        </p:nvGraphicFramePr>
        <p:xfrm>
          <a:off x="4582244" y="4818577"/>
          <a:ext cx="1371600" cy="808038"/>
        </p:xfrm>
        <a:graphic>
          <a:graphicData uri="http://schemas.openxmlformats.org/presentationml/2006/ole">
            <mc:AlternateContent xmlns:mc="http://schemas.openxmlformats.org/markup-compatibility/2006">
              <mc:Choice xmlns:v="urn:schemas-microsoft-com:vml" Requires="v">
                <p:oleObj name="Document" r:id="rId8" imgW="3285000" imgH="1969920" progId="Word.Document.8">
                  <p:embed/>
                </p:oleObj>
              </mc:Choice>
              <mc:Fallback>
                <p:oleObj name="Document" r:id="rId8" imgW="3285000" imgH="1969920" progId="Word.Document.8">
                  <p:embed/>
                  <p:pic>
                    <p:nvPicPr>
                      <p:cNvPr id="208"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82244" y="4818577"/>
                        <a:ext cx="1371600" cy="808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9" name="Text Box 10"/>
          <p:cNvSpPr txBox="1">
            <a:spLocks noChangeArrowheads="1"/>
          </p:cNvSpPr>
          <p:nvPr/>
        </p:nvSpPr>
        <p:spPr bwMode="auto">
          <a:xfrm>
            <a:off x="4582244" y="4149080"/>
            <a:ext cx="1981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l-GR" altLang="el-GR" dirty="0">
                <a:latin typeface="Garamond" panose="02020404030301010803" pitchFamily="18" charset="0"/>
              </a:rPr>
              <a:t>Παραδείγματα:</a:t>
            </a:r>
          </a:p>
        </p:txBody>
      </p:sp>
      <p:sp>
        <p:nvSpPr>
          <p:cNvPr id="2" name="TextBox 1">
            <a:extLst>
              <a:ext uri="{FF2B5EF4-FFF2-40B4-BE49-F238E27FC236}">
                <a16:creationId xmlns:a16="http://schemas.microsoft.com/office/drawing/2014/main" id="{BDC4D4C3-2984-4F19-B20F-444C79206360}"/>
              </a:ext>
            </a:extLst>
          </p:cNvPr>
          <p:cNvSpPr txBox="1"/>
          <p:nvPr/>
        </p:nvSpPr>
        <p:spPr>
          <a:xfrm>
            <a:off x="2422004" y="5808159"/>
            <a:ext cx="5888150" cy="923330"/>
          </a:xfrm>
          <a:prstGeom prst="rect">
            <a:avLst/>
          </a:prstGeom>
          <a:noFill/>
        </p:spPr>
        <p:txBody>
          <a:bodyPr wrap="none" rtlCol="0">
            <a:spAutoFit/>
          </a:bodyPr>
          <a:lstStyle/>
          <a:p>
            <a:r>
              <a:rPr lang="en-US" dirty="0">
                <a:latin typeface="Garamond" panose="02020404030301010803" pitchFamily="18" charset="0"/>
              </a:rPr>
              <a:t>Gini = 1 – [(0/6) ^2 + (6/6) ^2 ] = 1 – [ 0 + 1 ] = 1 – 1 = 0</a:t>
            </a:r>
          </a:p>
          <a:p>
            <a:r>
              <a:rPr lang="en-US" dirty="0">
                <a:latin typeface="Garamond" panose="02020404030301010803" pitchFamily="18" charset="0"/>
              </a:rPr>
              <a:t>Gini = 1 – [(1/6) ^2 + (5/6) ^2 ] = 1 – [ 0.028 + 0.69 ] = 0.282</a:t>
            </a:r>
          </a:p>
          <a:p>
            <a:r>
              <a:rPr lang="en-US" dirty="0">
                <a:latin typeface="Garamond" panose="02020404030301010803" pitchFamily="18" charset="0"/>
              </a:rPr>
              <a:t>Gini = 1 – 0.5 = 0.5</a:t>
            </a:r>
            <a:endParaRPr lang="el-GR" dirty="0">
              <a:latin typeface="Garamond" panose="02020404030301010803" pitchFamily="18" charset="0"/>
            </a:endParaRPr>
          </a:p>
        </p:txBody>
      </p:sp>
    </p:spTree>
    <p:extLst>
      <p:ext uri="{BB962C8B-B14F-4D97-AF65-F5344CB8AC3E}">
        <p14:creationId xmlns:p14="http://schemas.microsoft.com/office/powerpoint/2010/main" val="22022045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197868" y="1130553"/>
            <a:ext cx="9684008" cy="1754326"/>
          </a:xfrm>
          <a:prstGeom prst="rect">
            <a:avLst/>
          </a:prstGeom>
          <a:noFill/>
        </p:spPr>
        <p:txBody>
          <a:bodyPr wrap="square" rtlCol="0">
            <a:spAutoFit/>
          </a:bodyPr>
          <a:lstStyle/>
          <a:p>
            <a:pPr marL="342900" indent="-342900" algn="just">
              <a:buFont typeface="Garamond" panose="02020404030301010803" pitchFamily="18" charset="0"/>
              <a:buChar char="–"/>
            </a:pPr>
            <a:r>
              <a:rPr lang="el-GR" dirty="0">
                <a:latin typeface="Garamond" panose="02020404030301010803" pitchFamily="18" charset="0"/>
              </a:rPr>
              <a:t>Όταν ένας κόμβος p διασπάται σε  k κόμβους (παιδιά), (που σημαίνει ότι το σύνολο των εγγραφών του κόμβου χωρίζεται σε k υποσύνολα), η ποιότητα του διαχωρισμού υπολογίζεται ως:</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algn="just"/>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67961"/>
            <a:ext cx="9577064" cy="461665"/>
          </a:xfrm>
          <a:prstGeom prst="rect">
            <a:avLst/>
          </a:prstGeom>
          <a:noFill/>
        </p:spPr>
        <p:txBody>
          <a:bodyPr wrap="square" rtlCol="0" anchor="ctr">
            <a:spAutoFit/>
          </a:bodyPr>
          <a:lstStyle/>
          <a:p>
            <a:r>
              <a:rPr lang="el-GR" sz="2400" dirty="0">
                <a:effectLst>
                  <a:outerShdw blurRad="38100" dist="38100" dir="2700000" algn="tl">
                    <a:srgbClr val="000000">
                      <a:alpha val="43137"/>
                    </a:srgbClr>
                  </a:outerShdw>
                </a:effectLst>
                <a:latin typeface="Garamond" panose="02020404030301010803" pitchFamily="18" charset="0"/>
              </a:rPr>
              <a:t>Μέτρα αποτίμησης σημείων διαμερισμού: Δείκτης Gini</a:t>
            </a:r>
          </a:p>
        </p:txBody>
      </p:sp>
      <p:graphicFrame>
        <p:nvGraphicFramePr>
          <p:cNvPr id="104" name="Object 4"/>
          <p:cNvGraphicFramePr>
            <a:graphicFrameLocks noChangeAspect="1"/>
          </p:cNvGraphicFramePr>
          <p:nvPr/>
        </p:nvGraphicFramePr>
        <p:xfrm>
          <a:off x="1917948" y="1827300"/>
          <a:ext cx="3312368" cy="1009815"/>
        </p:xfrm>
        <a:graphic>
          <a:graphicData uri="http://schemas.openxmlformats.org/presentationml/2006/ole">
            <mc:AlternateContent xmlns:mc="http://schemas.openxmlformats.org/markup-compatibility/2006">
              <mc:Choice xmlns:v="urn:schemas-microsoft-com:vml" Requires="v">
                <p:oleObj name="Equation" r:id="rId2" imgW="1409400" imgH="431640" progId="Equation.3">
                  <p:embed/>
                </p:oleObj>
              </mc:Choice>
              <mc:Fallback>
                <p:oleObj name="Equation" r:id="rId2" imgW="1409400" imgH="431640" progId="Equation.3">
                  <p:embed/>
                  <p:pic>
                    <p:nvPicPr>
                      <p:cNvPr id="104" name="Object 4"/>
                      <p:cNvPicPr>
                        <a:picLocks noChangeAspect="1" noChangeArrowheads="1"/>
                      </p:cNvPicPr>
                      <p:nvPr/>
                    </p:nvPicPr>
                    <p:blipFill>
                      <a:blip r:embed="rId3"/>
                      <a:srcRect/>
                      <a:stretch>
                        <a:fillRect/>
                      </a:stretch>
                    </p:blipFill>
                    <p:spPr bwMode="auto">
                      <a:xfrm>
                        <a:off x="1917948" y="1827300"/>
                        <a:ext cx="3312368" cy="1009815"/>
                      </a:xfrm>
                      <a:prstGeom prst="rect">
                        <a:avLst/>
                      </a:prstGeom>
                      <a:noFill/>
                      <a:ln w="9525">
                        <a:noFill/>
                        <a:miter lim="800000"/>
                        <a:headEnd/>
                        <a:tailEnd/>
                      </a:ln>
                    </p:spPr>
                  </p:pic>
                </p:oleObj>
              </mc:Fallback>
            </mc:AlternateContent>
          </a:graphicData>
        </a:graphic>
      </p:graphicFrame>
      <p:sp>
        <p:nvSpPr>
          <p:cNvPr id="297" name="Rectangle 54"/>
          <p:cNvSpPr>
            <a:spLocks noChangeArrowheads="1"/>
          </p:cNvSpPr>
          <p:nvPr/>
        </p:nvSpPr>
        <p:spPr bwMode="auto">
          <a:xfrm>
            <a:off x="1917948" y="3284984"/>
            <a:ext cx="4240213" cy="3057525"/>
          </a:xfrm>
          <a:prstGeom prst="rect">
            <a:avLst/>
          </a:prstGeom>
          <a:noFill/>
          <a:ln w="7938"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298" name="Line 55"/>
          <p:cNvSpPr>
            <a:spLocks noChangeShapeType="1"/>
          </p:cNvSpPr>
          <p:nvPr/>
        </p:nvSpPr>
        <p:spPr bwMode="auto">
          <a:xfrm>
            <a:off x="1917948" y="3284984"/>
            <a:ext cx="4240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299" name="Line 56"/>
          <p:cNvSpPr>
            <a:spLocks noChangeShapeType="1"/>
          </p:cNvSpPr>
          <p:nvPr/>
        </p:nvSpPr>
        <p:spPr bwMode="auto">
          <a:xfrm>
            <a:off x="1917948" y="6342509"/>
            <a:ext cx="4240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0" name="Line 57"/>
          <p:cNvSpPr>
            <a:spLocks noChangeShapeType="1"/>
          </p:cNvSpPr>
          <p:nvPr/>
        </p:nvSpPr>
        <p:spPr bwMode="auto">
          <a:xfrm flipV="1">
            <a:off x="6158161" y="3284984"/>
            <a:ext cx="1587" cy="30575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1" name="Line 58"/>
          <p:cNvSpPr>
            <a:spLocks noChangeShapeType="1"/>
          </p:cNvSpPr>
          <p:nvPr/>
        </p:nvSpPr>
        <p:spPr bwMode="auto">
          <a:xfrm flipV="1">
            <a:off x="1917948" y="3284984"/>
            <a:ext cx="1588" cy="30575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2" name="Line 59"/>
          <p:cNvSpPr>
            <a:spLocks noChangeShapeType="1"/>
          </p:cNvSpPr>
          <p:nvPr/>
        </p:nvSpPr>
        <p:spPr bwMode="auto">
          <a:xfrm>
            <a:off x="1917948" y="6342509"/>
            <a:ext cx="4240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3" name="Line 60"/>
          <p:cNvSpPr>
            <a:spLocks noChangeShapeType="1"/>
          </p:cNvSpPr>
          <p:nvPr/>
        </p:nvSpPr>
        <p:spPr bwMode="auto">
          <a:xfrm flipV="1">
            <a:off x="1917948" y="3284984"/>
            <a:ext cx="1588" cy="30575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4" name="Line 61"/>
          <p:cNvSpPr>
            <a:spLocks noChangeShapeType="1"/>
          </p:cNvSpPr>
          <p:nvPr/>
        </p:nvSpPr>
        <p:spPr bwMode="auto">
          <a:xfrm flipV="1">
            <a:off x="1917948" y="6298059"/>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5" name="Line 62"/>
          <p:cNvSpPr>
            <a:spLocks noChangeShapeType="1"/>
          </p:cNvSpPr>
          <p:nvPr/>
        </p:nvSpPr>
        <p:spPr bwMode="auto">
          <a:xfrm>
            <a:off x="1917948" y="3284984"/>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6" name="Rectangle 63"/>
          <p:cNvSpPr>
            <a:spLocks noChangeArrowheads="1"/>
          </p:cNvSpPr>
          <p:nvPr/>
        </p:nvSpPr>
        <p:spPr bwMode="auto">
          <a:xfrm>
            <a:off x="1914773" y="6385371"/>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a:t>
            </a:r>
            <a:endParaRPr lang="el-GR" altLang="el-GR">
              <a:latin typeface="Comic Sans MS" panose="030F0702030302020204" pitchFamily="66" charset="0"/>
            </a:endParaRPr>
          </a:p>
        </p:txBody>
      </p:sp>
      <p:sp>
        <p:nvSpPr>
          <p:cNvPr id="307" name="Line 64"/>
          <p:cNvSpPr>
            <a:spLocks noChangeShapeType="1"/>
          </p:cNvSpPr>
          <p:nvPr/>
        </p:nvSpPr>
        <p:spPr bwMode="auto">
          <a:xfrm flipV="1">
            <a:off x="2337048" y="6298059"/>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8" name="Line 65"/>
          <p:cNvSpPr>
            <a:spLocks noChangeShapeType="1"/>
          </p:cNvSpPr>
          <p:nvPr/>
        </p:nvSpPr>
        <p:spPr bwMode="auto">
          <a:xfrm>
            <a:off x="2337048" y="3284984"/>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9" name="Rectangle 66"/>
          <p:cNvSpPr>
            <a:spLocks noChangeArrowheads="1"/>
          </p:cNvSpPr>
          <p:nvPr/>
        </p:nvSpPr>
        <p:spPr bwMode="auto">
          <a:xfrm>
            <a:off x="2286248" y="638537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0.1</a:t>
            </a:r>
            <a:endParaRPr lang="el-GR" altLang="el-GR">
              <a:latin typeface="Comic Sans MS" panose="030F0702030302020204" pitchFamily="66" charset="0"/>
            </a:endParaRPr>
          </a:p>
        </p:txBody>
      </p:sp>
      <p:sp>
        <p:nvSpPr>
          <p:cNvPr id="310" name="Line 67"/>
          <p:cNvSpPr>
            <a:spLocks noChangeShapeType="1"/>
          </p:cNvSpPr>
          <p:nvPr/>
        </p:nvSpPr>
        <p:spPr bwMode="auto">
          <a:xfrm flipV="1">
            <a:off x="2757736" y="6298059"/>
            <a:ext cx="1587"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1" name="Line 68"/>
          <p:cNvSpPr>
            <a:spLocks noChangeShapeType="1"/>
          </p:cNvSpPr>
          <p:nvPr/>
        </p:nvSpPr>
        <p:spPr bwMode="auto">
          <a:xfrm>
            <a:off x="2757736" y="3284984"/>
            <a:ext cx="1587"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2" name="Rectangle 69"/>
          <p:cNvSpPr>
            <a:spLocks noChangeArrowheads="1"/>
          </p:cNvSpPr>
          <p:nvPr/>
        </p:nvSpPr>
        <p:spPr bwMode="auto">
          <a:xfrm>
            <a:off x="2705348" y="638537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0.2</a:t>
            </a:r>
            <a:endParaRPr lang="el-GR" altLang="el-GR">
              <a:latin typeface="Comic Sans MS" panose="030F0702030302020204" pitchFamily="66" charset="0"/>
            </a:endParaRPr>
          </a:p>
        </p:txBody>
      </p:sp>
      <p:sp>
        <p:nvSpPr>
          <p:cNvPr id="313" name="Line 70"/>
          <p:cNvSpPr>
            <a:spLocks noChangeShapeType="1"/>
          </p:cNvSpPr>
          <p:nvPr/>
        </p:nvSpPr>
        <p:spPr bwMode="auto">
          <a:xfrm flipV="1">
            <a:off x="3187948" y="6298059"/>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4" name="Line 71"/>
          <p:cNvSpPr>
            <a:spLocks noChangeShapeType="1"/>
          </p:cNvSpPr>
          <p:nvPr/>
        </p:nvSpPr>
        <p:spPr bwMode="auto">
          <a:xfrm>
            <a:off x="3187948" y="3284984"/>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5" name="Rectangle 72"/>
          <p:cNvSpPr>
            <a:spLocks noChangeArrowheads="1"/>
          </p:cNvSpPr>
          <p:nvPr/>
        </p:nvSpPr>
        <p:spPr bwMode="auto">
          <a:xfrm>
            <a:off x="3132386" y="638537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0.3</a:t>
            </a:r>
            <a:endParaRPr lang="el-GR" altLang="el-GR">
              <a:latin typeface="Comic Sans MS" panose="030F0702030302020204" pitchFamily="66" charset="0"/>
            </a:endParaRPr>
          </a:p>
        </p:txBody>
      </p:sp>
      <p:sp>
        <p:nvSpPr>
          <p:cNvPr id="316" name="Line 73"/>
          <p:cNvSpPr>
            <a:spLocks noChangeShapeType="1"/>
          </p:cNvSpPr>
          <p:nvPr/>
        </p:nvSpPr>
        <p:spPr bwMode="auto">
          <a:xfrm flipV="1">
            <a:off x="3607048" y="6298059"/>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7" name="Line 74"/>
          <p:cNvSpPr>
            <a:spLocks noChangeShapeType="1"/>
          </p:cNvSpPr>
          <p:nvPr/>
        </p:nvSpPr>
        <p:spPr bwMode="auto">
          <a:xfrm>
            <a:off x="3607048" y="3284984"/>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8" name="Rectangle 75"/>
          <p:cNvSpPr>
            <a:spLocks noChangeArrowheads="1"/>
          </p:cNvSpPr>
          <p:nvPr/>
        </p:nvSpPr>
        <p:spPr bwMode="auto">
          <a:xfrm>
            <a:off x="3551486" y="638537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0.4</a:t>
            </a:r>
            <a:endParaRPr lang="el-GR" altLang="el-GR">
              <a:latin typeface="Comic Sans MS" panose="030F0702030302020204" pitchFamily="66" charset="0"/>
            </a:endParaRPr>
          </a:p>
        </p:txBody>
      </p:sp>
      <p:sp>
        <p:nvSpPr>
          <p:cNvPr id="319" name="Line 76"/>
          <p:cNvSpPr>
            <a:spLocks noChangeShapeType="1"/>
          </p:cNvSpPr>
          <p:nvPr/>
        </p:nvSpPr>
        <p:spPr bwMode="auto">
          <a:xfrm flipV="1">
            <a:off x="4037261" y="6298059"/>
            <a:ext cx="1587"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0" name="Line 77"/>
          <p:cNvSpPr>
            <a:spLocks noChangeShapeType="1"/>
          </p:cNvSpPr>
          <p:nvPr/>
        </p:nvSpPr>
        <p:spPr bwMode="auto">
          <a:xfrm>
            <a:off x="4037261" y="3284984"/>
            <a:ext cx="1587"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1" name="Rectangle 78"/>
          <p:cNvSpPr>
            <a:spLocks noChangeArrowheads="1"/>
          </p:cNvSpPr>
          <p:nvPr/>
        </p:nvSpPr>
        <p:spPr bwMode="auto">
          <a:xfrm>
            <a:off x="3978523" y="638537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0.5</a:t>
            </a:r>
            <a:endParaRPr lang="el-GR" altLang="el-GR">
              <a:latin typeface="Comic Sans MS" panose="030F0702030302020204" pitchFamily="66" charset="0"/>
            </a:endParaRPr>
          </a:p>
        </p:txBody>
      </p:sp>
      <p:sp>
        <p:nvSpPr>
          <p:cNvPr id="322" name="Line 79"/>
          <p:cNvSpPr>
            <a:spLocks noChangeShapeType="1"/>
          </p:cNvSpPr>
          <p:nvPr/>
        </p:nvSpPr>
        <p:spPr bwMode="auto">
          <a:xfrm flipV="1">
            <a:off x="4457948" y="6298059"/>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3" name="Line 80"/>
          <p:cNvSpPr>
            <a:spLocks noChangeShapeType="1"/>
          </p:cNvSpPr>
          <p:nvPr/>
        </p:nvSpPr>
        <p:spPr bwMode="auto">
          <a:xfrm>
            <a:off x="4457948" y="3284984"/>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4" name="Rectangle 81"/>
          <p:cNvSpPr>
            <a:spLocks noChangeArrowheads="1"/>
          </p:cNvSpPr>
          <p:nvPr/>
        </p:nvSpPr>
        <p:spPr bwMode="auto">
          <a:xfrm>
            <a:off x="4399211" y="638537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0.6</a:t>
            </a:r>
            <a:endParaRPr lang="el-GR" altLang="el-GR">
              <a:latin typeface="Comic Sans MS" panose="030F0702030302020204" pitchFamily="66" charset="0"/>
            </a:endParaRPr>
          </a:p>
        </p:txBody>
      </p:sp>
      <p:sp>
        <p:nvSpPr>
          <p:cNvPr id="325" name="Line 82"/>
          <p:cNvSpPr>
            <a:spLocks noChangeShapeType="1"/>
          </p:cNvSpPr>
          <p:nvPr/>
        </p:nvSpPr>
        <p:spPr bwMode="auto">
          <a:xfrm flipV="1">
            <a:off x="4877048" y="6298059"/>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6" name="Line 83"/>
          <p:cNvSpPr>
            <a:spLocks noChangeShapeType="1"/>
          </p:cNvSpPr>
          <p:nvPr/>
        </p:nvSpPr>
        <p:spPr bwMode="auto">
          <a:xfrm>
            <a:off x="4877048" y="3284984"/>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7" name="Rectangle 84"/>
          <p:cNvSpPr>
            <a:spLocks noChangeArrowheads="1"/>
          </p:cNvSpPr>
          <p:nvPr/>
        </p:nvSpPr>
        <p:spPr bwMode="auto">
          <a:xfrm>
            <a:off x="4818311" y="638537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0.7</a:t>
            </a:r>
            <a:endParaRPr lang="el-GR" altLang="el-GR">
              <a:latin typeface="Comic Sans MS" panose="030F0702030302020204" pitchFamily="66" charset="0"/>
            </a:endParaRPr>
          </a:p>
        </p:txBody>
      </p:sp>
      <p:sp>
        <p:nvSpPr>
          <p:cNvPr id="328" name="Line 85"/>
          <p:cNvSpPr>
            <a:spLocks noChangeShapeType="1"/>
          </p:cNvSpPr>
          <p:nvPr/>
        </p:nvSpPr>
        <p:spPr bwMode="auto">
          <a:xfrm flipV="1">
            <a:off x="5307261" y="6298059"/>
            <a:ext cx="1587"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9" name="Line 86"/>
          <p:cNvSpPr>
            <a:spLocks noChangeShapeType="1"/>
          </p:cNvSpPr>
          <p:nvPr/>
        </p:nvSpPr>
        <p:spPr bwMode="auto">
          <a:xfrm>
            <a:off x="5307261" y="3284984"/>
            <a:ext cx="1587"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0" name="Rectangle 87"/>
          <p:cNvSpPr>
            <a:spLocks noChangeArrowheads="1"/>
          </p:cNvSpPr>
          <p:nvPr/>
        </p:nvSpPr>
        <p:spPr bwMode="auto">
          <a:xfrm>
            <a:off x="5253286" y="638537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0.8</a:t>
            </a:r>
            <a:endParaRPr lang="el-GR" altLang="el-GR">
              <a:latin typeface="Comic Sans MS" panose="030F0702030302020204" pitchFamily="66" charset="0"/>
            </a:endParaRPr>
          </a:p>
        </p:txBody>
      </p:sp>
      <p:sp>
        <p:nvSpPr>
          <p:cNvPr id="331" name="Line 88"/>
          <p:cNvSpPr>
            <a:spLocks noChangeShapeType="1"/>
          </p:cNvSpPr>
          <p:nvPr/>
        </p:nvSpPr>
        <p:spPr bwMode="auto">
          <a:xfrm flipV="1">
            <a:off x="5727948" y="6298059"/>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2" name="Line 89"/>
          <p:cNvSpPr>
            <a:spLocks noChangeShapeType="1"/>
          </p:cNvSpPr>
          <p:nvPr/>
        </p:nvSpPr>
        <p:spPr bwMode="auto">
          <a:xfrm>
            <a:off x="5727948" y="3284984"/>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3" name="Rectangle 90"/>
          <p:cNvSpPr>
            <a:spLocks noChangeArrowheads="1"/>
          </p:cNvSpPr>
          <p:nvPr/>
        </p:nvSpPr>
        <p:spPr bwMode="auto">
          <a:xfrm>
            <a:off x="5672386" y="638537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0.9</a:t>
            </a:r>
            <a:endParaRPr lang="el-GR" altLang="el-GR">
              <a:latin typeface="Comic Sans MS" panose="030F0702030302020204" pitchFamily="66" charset="0"/>
            </a:endParaRPr>
          </a:p>
        </p:txBody>
      </p:sp>
      <p:sp>
        <p:nvSpPr>
          <p:cNvPr id="334" name="Line 91"/>
          <p:cNvSpPr>
            <a:spLocks noChangeShapeType="1"/>
          </p:cNvSpPr>
          <p:nvPr/>
        </p:nvSpPr>
        <p:spPr bwMode="auto">
          <a:xfrm flipV="1">
            <a:off x="6158161" y="6298059"/>
            <a:ext cx="1587"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5" name="Line 92"/>
          <p:cNvSpPr>
            <a:spLocks noChangeShapeType="1"/>
          </p:cNvSpPr>
          <p:nvPr/>
        </p:nvSpPr>
        <p:spPr bwMode="auto">
          <a:xfrm>
            <a:off x="6158161" y="3284984"/>
            <a:ext cx="1587"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6" name="Rectangle 93"/>
          <p:cNvSpPr>
            <a:spLocks noChangeArrowheads="1"/>
          </p:cNvSpPr>
          <p:nvPr/>
        </p:nvSpPr>
        <p:spPr bwMode="auto">
          <a:xfrm>
            <a:off x="6156573" y="6385371"/>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1</a:t>
            </a:r>
            <a:endParaRPr lang="el-GR" altLang="el-GR">
              <a:latin typeface="Comic Sans MS" panose="030F0702030302020204" pitchFamily="66" charset="0"/>
            </a:endParaRPr>
          </a:p>
        </p:txBody>
      </p:sp>
      <p:sp>
        <p:nvSpPr>
          <p:cNvPr id="337" name="Line 94"/>
          <p:cNvSpPr>
            <a:spLocks noChangeShapeType="1"/>
          </p:cNvSpPr>
          <p:nvPr/>
        </p:nvSpPr>
        <p:spPr bwMode="auto">
          <a:xfrm>
            <a:off x="1917948" y="6342509"/>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8" name="Line 95"/>
          <p:cNvSpPr>
            <a:spLocks noChangeShapeType="1"/>
          </p:cNvSpPr>
          <p:nvPr/>
        </p:nvSpPr>
        <p:spPr bwMode="auto">
          <a:xfrm flipH="1">
            <a:off x="6108948" y="6342509"/>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9" name="Rectangle 96"/>
          <p:cNvSpPr>
            <a:spLocks noChangeArrowheads="1"/>
          </p:cNvSpPr>
          <p:nvPr/>
        </p:nvSpPr>
        <p:spPr bwMode="auto">
          <a:xfrm>
            <a:off x="1836986" y="6285359"/>
            <a:ext cx="571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a:t>
            </a:r>
            <a:endParaRPr lang="el-GR" altLang="el-GR">
              <a:latin typeface="Comic Sans MS" panose="030F0702030302020204" pitchFamily="66" charset="0"/>
            </a:endParaRPr>
          </a:p>
        </p:txBody>
      </p:sp>
      <p:sp>
        <p:nvSpPr>
          <p:cNvPr id="340" name="Line 97"/>
          <p:cNvSpPr>
            <a:spLocks noChangeShapeType="1"/>
          </p:cNvSpPr>
          <p:nvPr/>
        </p:nvSpPr>
        <p:spPr bwMode="auto">
          <a:xfrm>
            <a:off x="1917948" y="6029771"/>
            <a:ext cx="38100"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1" name="Line 98"/>
          <p:cNvSpPr>
            <a:spLocks noChangeShapeType="1"/>
          </p:cNvSpPr>
          <p:nvPr/>
        </p:nvSpPr>
        <p:spPr bwMode="auto">
          <a:xfrm flipH="1">
            <a:off x="6108948" y="6029771"/>
            <a:ext cx="49213"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2" name="Rectangle 99"/>
          <p:cNvSpPr>
            <a:spLocks noChangeArrowheads="1"/>
          </p:cNvSpPr>
          <p:nvPr/>
        </p:nvSpPr>
        <p:spPr bwMode="auto">
          <a:xfrm>
            <a:off x="1736973" y="597262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0.1</a:t>
            </a:r>
            <a:endParaRPr lang="el-GR" altLang="el-GR">
              <a:latin typeface="Comic Sans MS" panose="030F0702030302020204" pitchFamily="66" charset="0"/>
            </a:endParaRPr>
          </a:p>
        </p:txBody>
      </p:sp>
      <p:sp>
        <p:nvSpPr>
          <p:cNvPr id="343" name="Line 100"/>
          <p:cNvSpPr>
            <a:spLocks noChangeShapeType="1"/>
          </p:cNvSpPr>
          <p:nvPr/>
        </p:nvSpPr>
        <p:spPr bwMode="auto">
          <a:xfrm>
            <a:off x="1917948" y="5724971"/>
            <a:ext cx="38100"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4" name="Line 101"/>
          <p:cNvSpPr>
            <a:spLocks noChangeShapeType="1"/>
          </p:cNvSpPr>
          <p:nvPr/>
        </p:nvSpPr>
        <p:spPr bwMode="auto">
          <a:xfrm flipH="1">
            <a:off x="6108948" y="5724971"/>
            <a:ext cx="49213"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5" name="Rectangle 102"/>
          <p:cNvSpPr>
            <a:spLocks noChangeArrowheads="1"/>
          </p:cNvSpPr>
          <p:nvPr/>
        </p:nvSpPr>
        <p:spPr bwMode="auto">
          <a:xfrm>
            <a:off x="1736973" y="5672584"/>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0.2</a:t>
            </a:r>
            <a:endParaRPr lang="el-GR" altLang="el-GR">
              <a:latin typeface="Comic Sans MS" panose="030F0702030302020204" pitchFamily="66" charset="0"/>
            </a:endParaRPr>
          </a:p>
        </p:txBody>
      </p:sp>
      <p:sp>
        <p:nvSpPr>
          <p:cNvPr id="346" name="Line 103"/>
          <p:cNvSpPr>
            <a:spLocks noChangeShapeType="1"/>
          </p:cNvSpPr>
          <p:nvPr/>
        </p:nvSpPr>
        <p:spPr bwMode="auto">
          <a:xfrm>
            <a:off x="1917948" y="5421759"/>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7" name="Line 104"/>
          <p:cNvSpPr>
            <a:spLocks noChangeShapeType="1"/>
          </p:cNvSpPr>
          <p:nvPr/>
        </p:nvSpPr>
        <p:spPr bwMode="auto">
          <a:xfrm flipH="1">
            <a:off x="6108948" y="5421759"/>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8" name="Rectangle 105"/>
          <p:cNvSpPr>
            <a:spLocks noChangeArrowheads="1"/>
          </p:cNvSpPr>
          <p:nvPr/>
        </p:nvSpPr>
        <p:spPr bwMode="auto">
          <a:xfrm>
            <a:off x="1736973" y="5367784"/>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0.3</a:t>
            </a:r>
            <a:endParaRPr lang="el-GR" altLang="el-GR">
              <a:latin typeface="Comic Sans MS" panose="030F0702030302020204" pitchFamily="66" charset="0"/>
            </a:endParaRPr>
          </a:p>
        </p:txBody>
      </p:sp>
      <p:sp>
        <p:nvSpPr>
          <p:cNvPr id="349" name="Line 106"/>
          <p:cNvSpPr>
            <a:spLocks noChangeShapeType="1"/>
          </p:cNvSpPr>
          <p:nvPr/>
        </p:nvSpPr>
        <p:spPr bwMode="auto">
          <a:xfrm>
            <a:off x="1917948" y="5116959"/>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0" name="Line 107"/>
          <p:cNvSpPr>
            <a:spLocks noChangeShapeType="1"/>
          </p:cNvSpPr>
          <p:nvPr/>
        </p:nvSpPr>
        <p:spPr bwMode="auto">
          <a:xfrm flipH="1">
            <a:off x="6108948" y="5116959"/>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1" name="Rectangle 108"/>
          <p:cNvSpPr>
            <a:spLocks noChangeArrowheads="1"/>
          </p:cNvSpPr>
          <p:nvPr/>
        </p:nvSpPr>
        <p:spPr bwMode="auto">
          <a:xfrm>
            <a:off x="1736973" y="5061396"/>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0.4</a:t>
            </a:r>
            <a:endParaRPr lang="el-GR" altLang="el-GR">
              <a:latin typeface="Comic Sans MS" panose="030F0702030302020204" pitchFamily="66" charset="0"/>
            </a:endParaRPr>
          </a:p>
        </p:txBody>
      </p:sp>
      <p:sp>
        <p:nvSpPr>
          <p:cNvPr id="352" name="Line 109"/>
          <p:cNvSpPr>
            <a:spLocks noChangeShapeType="1"/>
          </p:cNvSpPr>
          <p:nvPr/>
        </p:nvSpPr>
        <p:spPr bwMode="auto">
          <a:xfrm>
            <a:off x="1917948" y="4813746"/>
            <a:ext cx="38100"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3" name="Line 110"/>
          <p:cNvSpPr>
            <a:spLocks noChangeShapeType="1"/>
          </p:cNvSpPr>
          <p:nvPr/>
        </p:nvSpPr>
        <p:spPr bwMode="auto">
          <a:xfrm flipH="1">
            <a:off x="6108948" y="4813746"/>
            <a:ext cx="49213"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4" name="Rectangle 111"/>
          <p:cNvSpPr>
            <a:spLocks noChangeArrowheads="1"/>
          </p:cNvSpPr>
          <p:nvPr/>
        </p:nvSpPr>
        <p:spPr bwMode="auto">
          <a:xfrm>
            <a:off x="1736973" y="4755009"/>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0.5</a:t>
            </a:r>
            <a:endParaRPr lang="el-GR" altLang="el-GR">
              <a:latin typeface="Comic Sans MS" panose="030F0702030302020204" pitchFamily="66" charset="0"/>
            </a:endParaRPr>
          </a:p>
        </p:txBody>
      </p:sp>
      <p:sp>
        <p:nvSpPr>
          <p:cNvPr id="355" name="Line 112"/>
          <p:cNvSpPr>
            <a:spLocks noChangeShapeType="1"/>
          </p:cNvSpPr>
          <p:nvPr/>
        </p:nvSpPr>
        <p:spPr bwMode="auto">
          <a:xfrm>
            <a:off x="1917948" y="4501009"/>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6" name="Line 113"/>
          <p:cNvSpPr>
            <a:spLocks noChangeShapeType="1"/>
          </p:cNvSpPr>
          <p:nvPr/>
        </p:nvSpPr>
        <p:spPr bwMode="auto">
          <a:xfrm flipH="1">
            <a:off x="6108948" y="4501009"/>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7" name="Rectangle 114"/>
          <p:cNvSpPr>
            <a:spLocks noChangeArrowheads="1"/>
          </p:cNvSpPr>
          <p:nvPr/>
        </p:nvSpPr>
        <p:spPr bwMode="auto">
          <a:xfrm>
            <a:off x="1736973" y="444227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0.6</a:t>
            </a:r>
            <a:endParaRPr lang="el-GR" altLang="el-GR">
              <a:latin typeface="Comic Sans MS" panose="030F0702030302020204" pitchFamily="66" charset="0"/>
            </a:endParaRPr>
          </a:p>
        </p:txBody>
      </p:sp>
      <p:sp>
        <p:nvSpPr>
          <p:cNvPr id="358" name="Line 115"/>
          <p:cNvSpPr>
            <a:spLocks noChangeShapeType="1"/>
          </p:cNvSpPr>
          <p:nvPr/>
        </p:nvSpPr>
        <p:spPr bwMode="auto">
          <a:xfrm>
            <a:off x="1917948" y="4196209"/>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9" name="Line 116"/>
          <p:cNvSpPr>
            <a:spLocks noChangeShapeType="1"/>
          </p:cNvSpPr>
          <p:nvPr/>
        </p:nvSpPr>
        <p:spPr bwMode="auto">
          <a:xfrm flipH="1">
            <a:off x="6108948" y="4196209"/>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0" name="Rectangle 117"/>
          <p:cNvSpPr>
            <a:spLocks noChangeArrowheads="1"/>
          </p:cNvSpPr>
          <p:nvPr/>
        </p:nvSpPr>
        <p:spPr bwMode="auto">
          <a:xfrm>
            <a:off x="1736973" y="4143821"/>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0.7</a:t>
            </a:r>
            <a:endParaRPr lang="el-GR" altLang="el-GR">
              <a:latin typeface="Comic Sans MS" panose="030F0702030302020204" pitchFamily="66" charset="0"/>
            </a:endParaRPr>
          </a:p>
        </p:txBody>
      </p:sp>
      <p:sp>
        <p:nvSpPr>
          <p:cNvPr id="361" name="Line 118"/>
          <p:cNvSpPr>
            <a:spLocks noChangeShapeType="1"/>
          </p:cNvSpPr>
          <p:nvPr/>
        </p:nvSpPr>
        <p:spPr bwMode="auto">
          <a:xfrm>
            <a:off x="1917948" y="3892996"/>
            <a:ext cx="38100"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2" name="Line 119"/>
          <p:cNvSpPr>
            <a:spLocks noChangeShapeType="1"/>
          </p:cNvSpPr>
          <p:nvPr/>
        </p:nvSpPr>
        <p:spPr bwMode="auto">
          <a:xfrm flipH="1">
            <a:off x="6108948" y="3892996"/>
            <a:ext cx="49213"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3" name="Rectangle 120"/>
          <p:cNvSpPr>
            <a:spLocks noChangeArrowheads="1"/>
          </p:cNvSpPr>
          <p:nvPr/>
        </p:nvSpPr>
        <p:spPr bwMode="auto">
          <a:xfrm>
            <a:off x="1736973" y="3837434"/>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0.8</a:t>
            </a:r>
            <a:endParaRPr lang="el-GR" altLang="el-GR">
              <a:latin typeface="Comic Sans MS" panose="030F0702030302020204" pitchFamily="66" charset="0"/>
            </a:endParaRPr>
          </a:p>
        </p:txBody>
      </p:sp>
      <p:sp>
        <p:nvSpPr>
          <p:cNvPr id="364" name="Line 121"/>
          <p:cNvSpPr>
            <a:spLocks noChangeShapeType="1"/>
          </p:cNvSpPr>
          <p:nvPr/>
        </p:nvSpPr>
        <p:spPr bwMode="auto">
          <a:xfrm>
            <a:off x="1917948" y="3588196"/>
            <a:ext cx="38100"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5" name="Line 122"/>
          <p:cNvSpPr>
            <a:spLocks noChangeShapeType="1"/>
          </p:cNvSpPr>
          <p:nvPr/>
        </p:nvSpPr>
        <p:spPr bwMode="auto">
          <a:xfrm flipH="1">
            <a:off x="6108948" y="3588196"/>
            <a:ext cx="49213"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6" name="Rectangle 123"/>
          <p:cNvSpPr>
            <a:spLocks noChangeArrowheads="1"/>
          </p:cNvSpPr>
          <p:nvPr/>
        </p:nvSpPr>
        <p:spPr bwMode="auto">
          <a:xfrm>
            <a:off x="1736973" y="3531046"/>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0.9</a:t>
            </a:r>
            <a:endParaRPr lang="el-GR" altLang="el-GR">
              <a:latin typeface="Comic Sans MS" panose="030F0702030302020204" pitchFamily="66" charset="0"/>
            </a:endParaRPr>
          </a:p>
        </p:txBody>
      </p:sp>
      <p:sp>
        <p:nvSpPr>
          <p:cNvPr id="367" name="Line 124"/>
          <p:cNvSpPr>
            <a:spLocks noChangeShapeType="1"/>
          </p:cNvSpPr>
          <p:nvPr/>
        </p:nvSpPr>
        <p:spPr bwMode="auto">
          <a:xfrm>
            <a:off x="1917948" y="3284984"/>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8" name="Line 125"/>
          <p:cNvSpPr>
            <a:spLocks noChangeShapeType="1"/>
          </p:cNvSpPr>
          <p:nvPr/>
        </p:nvSpPr>
        <p:spPr bwMode="auto">
          <a:xfrm flipH="1">
            <a:off x="6108948" y="3284984"/>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9" name="Rectangle 126"/>
          <p:cNvSpPr>
            <a:spLocks noChangeArrowheads="1"/>
          </p:cNvSpPr>
          <p:nvPr/>
        </p:nvSpPr>
        <p:spPr bwMode="auto">
          <a:xfrm>
            <a:off x="1836986" y="3226246"/>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1</a:t>
            </a:r>
            <a:endParaRPr lang="el-GR" altLang="el-GR">
              <a:latin typeface="Comic Sans MS" panose="030F0702030302020204" pitchFamily="66" charset="0"/>
            </a:endParaRPr>
          </a:p>
        </p:txBody>
      </p:sp>
      <p:sp>
        <p:nvSpPr>
          <p:cNvPr id="370" name="Line 127"/>
          <p:cNvSpPr>
            <a:spLocks noChangeShapeType="1"/>
          </p:cNvSpPr>
          <p:nvPr/>
        </p:nvSpPr>
        <p:spPr bwMode="auto">
          <a:xfrm>
            <a:off x="1917948" y="3284984"/>
            <a:ext cx="4240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71" name="Line 128"/>
          <p:cNvSpPr>
            <a:spLocks noChangeShapeType="1"/>
          </p:cNvSpPr>
          <p:nvPr/>
        </p:nvSpPr>
        <p:spPr bwMode="auto">
          <a:xfrm>
            <a:off x="1917948" y="6342509"/>
            <a:ext cx="4240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72" name="Line 129"/>
          <p:cNvSpPr>
            <a:spLocks noChangeShapeType="1"/>
          </p:cNvSpPr>
          <p:nvPr/>
        </p:nvSpPr>
        <p:spPr bwMode="auto">
          <a:xfrm flipV="1">
            <a:off x="6158161" y="3284984"/>
            <a:ext cx="1587" cy="30575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73" name="Line 130"/>
          <p:cNvSpPr>
            <a:spLocks noChangeShapeType="1"/>
          </p:cNvSpPr>
          <p:nvPr/>
        </p:nvSpPr>
        <p:spPr bwMode="auto">
          <a:xfrm flipV="1">
            <a:off x="1917948" y="3284984"/>
            <a:ext cx="1588" cy="30575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74" name="Oval 131"/>
          <p:cNvSpPr>
            <a:spLocks noChangeArrowheads="1"/>
          </p:cNvSpPr>
          <p:nvPr/>
        </p:nvSpPr>
        <p:spPr bwMode="auto">
          <a:xfrm>
            <a:off x="2298948" y="4562921"/>
            <a:ext cx="77788" cy="71438"/>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75" name="Oval 132"/>
          <p:cNvSpPr>
            <a:spLocks noChangeArrowheads="1"/>
          </p:cNvSpPr>
          <p:nvPr/>
        </p:nvSpPr>
        <p:spPr bwMode="auto">
          <a:xfrm>
            <a:off x="2513261" y="3489771"/>
            <a:ext cx="77787" cy="71438"/>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77" name="Oval 134"/>
          <p:cNvSpPr>
            <a:spLocks noChangeArrowheads="1"/>
          </p:cNvSpPr>
          <p:nvPr/>
        </p:nvSpPr>
        <p:spPr bwMode="auto">
          <a:xfrm>
            <a:off x="3286100" y="4437112"/>
            <a:ext cx="77787" cy="71438"/>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78" name="Oval 135"/>
          <p:cNvSpPr>
            <a:spLocks noChangeArrowheads="1"/>
          </p:cNvSpPr>
          <p:nvPr/>
        </p:nvSpPr>
        <p:spPr bwMode="auto">
          <a:xfrm>
            <a:off x="4711948" y="5537646"/>
            <a:ext cx="77788" cy="71438"/>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79" name="Oval 136"/>
          <p:cNvSpPr>
            <a:spLocks noChangeArrowheads="1"/>
          </p:cNvSpPr>
          <p:nvPr/>
        </p:nvSpPr>
        <p:spPr bwMode="auto">
          <a:xfrm>
            <a:off x="3856385" y="5993259"/>
            <a:ext cx="77787" cy="71437"/>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0" name="Oval 137"/>
          <p:cNvSpPr>
            <a:spLocks noChangeArrowheads="1"/>
          </p:cNvSpPr>
          <p:nvPr/>
        </p:nvSpPr>
        <p:spPr bwMode="auto">
          <a:xfrm>
            <a:off x="5775573" y="5517802"/>
            <a:ext cx="79375" cy="71438"/>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2" name="Freeform 139"/>
          <p:cNvSpPr>
            <a:spLocks/>
          </p:cNvSpPr>
          <p:nvPr/>
        </p:nvSpPr>
        <p:spPr bwMode="auto">
          <a:xfrm>
            <a:off x="2782044" y="5517803"/>
            <a:ext cx="96838" cy="71437"/>
          </a:xfrm>
          <a:custGeom>
            <a:avLst/>
            <a:gdLst>
              <a:gd name="T0" fmla="*/ 30 w 61"/>
              <a:gd name="T1" fmla="*/ 45 h 45"/>
              <a:gd name="T2" fmla="*/ 61 w 61"/>
              <a:gd name="T3" fmla="*/ 0 h 45"/>
              <a:gd name="T4" fmla="*/ 0 w 61"/>
              <a:gd name="T5" fmla="*/ 0 h 45"/>
              <a:gd name="T6" fmla="*/ 30 w 61"/>
              <a:gd name="T7" fmla="*/ 45 h 45"/>
              <a:gd name="T8" fmla="*/ 30 w 61"/>
              <a:gd name="T9" fmla="*/ 45 h 45"/>
            </a:gdLst>
            <a:ahLst/>
            <a:cxnLst>
              <a:cxn ang="0">
                <a:pos x="T0" y="T1"/>
              </a:cxn>
              <a:cxn ang="0">
                <a:pos x="T2" y="T3"/>
              </a:cxn>
              <a:cxn ang="0">
                <a:pos x="T4" y="T5"/>
              </a:cxn>
              <a:cxn ang="0">
                <a:pos x="T6" y="T7"/>
              </a:cxn>
              <a:cxn ang="0">
                <a:pos x="T8" y="T9"/>
              </a:cxn>
            </a:cxnLst>
            <a:rect l="0" t="0" r="r" b="b"/>
            <a:pathLst>
              <a:path w="61" h="45">
                <a:moveTo>
                  <a:pt x="30" y="45"/>
                </a:moveTo>
                <a:lnTo>
                  <a:pt x="61" y="0"/>
                </a:lnTo>
                <a:lnTo>
                  <a:pt x="0" y="0"/>
                </a:lnTo>
                <a:lnTo>
                  <a:pt x="30" y="45"/>
                </a:lnTo>
                <a:lnTo>
                  <a:pt x="30" y="45"/>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3" name="Freeform 140"/>
          <p:cNvSpPr>
            <a:spLocks/>
          </p:cNvSpPr>
          <p:nvPr/>
        </p:nvSpPr>
        <p:spPr bwMode="auto">
          <a:xfrm>
            <a:off x="2289423" y="5939284"/>
            <a:ext cx="96838" cy="73025"/>
          </a:xfrm>
          <a:custGeom>
            <a:avLst/>
            <a:gdLst>
              <a:gd name="T0" fmla="*/ 30 w 61"/>
              <a:gd name="T1" fmla="*/ 46 h 46"/>
              <a:gd name="T2" fmla="*/ 61 w 61"/>
              <a:gd name="T3" fmla="*/ 0 h 46"/>
              <a:gd name="T4" fmla="*/ 0 w 61"/>
              <a:gd name="T5" fmla="*/ 0 h 46"/>
              <a:gd name="T6" fmla="*/ 30 w 61"/>
              <a:gd name="T7" fmla="*/ 46 h 46"/>
              <a:gd name="T8" fmla="*/ 30 w 61"/>
              <a:gd name="T9" fmla="*/ 46 h 46"/>
            </a:gdLst>
            <a:ahLst/>
            <a:cxnLst>
              <a:cxn ang="0">
                <a:pos x="T0" y="T1"/>
              </a:cxn>
              <a:cxn ang="0">
                <a:pos x="T2" y="T3"/>
              </a:cxn>
              <a:cxn ang="0">
                <a:pos x="T4" y="T5"/>
              </a:cxn>
              <a:cxn ang="0">
                <a:pos x="T6" y="T7"/>
              </a:cxn>
              <a:cxn ang="0">
                <a:pos x="T8" y="T9"/>
              </a:cxn>
            </a:cxnLst>
            <a:rect l="0" t="0" r="r" b="b"/>
            <a:pathLst>
              <a:path w="61" h="46">
                <a:moveTo>
                  <a:pt x="30" y="46"/>
                </a:moveTo>
                <a:lnTo>
                  <a:pt x="61" y="0"/>
                </a:lnTo>
                <a:lnTo>
                  <a:pt x="0" y="0"/>
                </a:lnTo>
                <a:lnTo>
                  <a:pt x="30" y="46"/>
                </a:lnTo>
                <a:lnTo>
                  <a:pt x="30" y="46"/>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5" name="Freeform 142"/>
          <p:cNvSpPr>
            <a:spLocks/>
          </p:cNvSpPr>
          <p:nvPr/>
        </p:nvSpPr>
        <p:spPr bwMode="auto">
          <a:xfrm>
            <a:off x="3988048" y="5153471"/>
            <a:ext cx="98425" cy="71438"/>
          </a:xfrm>
          <a:custGeom>
            <a:avLst/>
            <a:gdLst>
              <a:gd name="T0" fmla="*/ 31 w 62"/>
              <a:gd name="T1" fmla="*/ 45 h 45"/>
              <a:gd name="T2" fmla="*/ 62 w 62"/>
              <a:gd name="T3" fmla="*/ 0 h 45"/>
              <a:gd name="T4" fmla="*/ 0 w 62"/>
              <a:gd name="T5" fmla="*/ 0 h 45"/>
              <a:gd name="T6" fmla="*/ 31 w 62"/>
              <a:gd name="T7" fmla="*/ 45 h 45"/>
              <a:gd name="T8" fmla="*/ 31 w 62"/>
              <a:gd name="T9" fmla="*/ 45 h 45"/>
            </a:gdLst>
            <a:ahLst/>
            <a:cxnLst>
              <a:cxn ang="0">
                <a:pos x="T0" y="T1"/>
              </a:cxn>
              <a:cxn ang="0">
                <a:pos x="T2" y="T3"/>
              </a:cxn>
              <a:cxn ang="0">
                <a:pos x="T4" y="T5"/>
              </a:cxn>
              <a:cxn ang="0">
                <a:pos x="T6" y="T7"/>
              </a:cxn>
              <a:cxn ang="0">
                <a:pos x="T8" y="T9"/>
              </a:cxn>
            </a:cxnLst>
            <a:rect l="0" t="0" r="r" b="b"/>
            <a:pathLst>
              <a:path w="62" h="45">
                <a:moveTo>
                  <a:pt x="31" y="45"/>
                </a:moveTo>
                <a:lnTo>
                  <a:pt x="62" y="0"/>
                </a:lnTo>
                <a:lnTo>
                  <a:pt x="0" y="0"/>
                </a:lnTo>
                <a:lnTo>
                  <a:pt x="31" y="45"/>
                </a:lnTo>
                <a:lnTo>
                  <a:pt x="31" y="45"/>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6" name="Freeform 143"/>
          <p:cNvSpPr>
            <a:spLocks/>
          </p:cNvSpPr>
          <p:nvPr/>
        </p:nvSpPr>
        <p:spPr bwMode="auto">
          <a:xfrm>
            <a:off x="4321423" y="3561209"/>
            <a:ext cx="96838" cy="71437"/>
          </a:xfrm>
          <a:custGeom>
            <a:avLst/>
            <a:gdLst>
              <a:gd name="T0" fmla="*/ 30 w 61"/>
              <a:gd name="T1" fmla="*/ 45 h 45"/>
              <a:gd name="T2" fmla="*/ 61 w 61"/>
              <a:gd name="T3" fmla="*/ 0 h 45"/>
              <a:gd name="T4" fmla="*/ 0 w 61"/>
              <a:gd name="T5" fmla="*/ 0 h 45"/>
              <a:gd name="T6" fmla="*/ 30 w 61"/>
              <a:gd name="T7" fmla="*/ 45 h 45"/>
              <a:gd name="T8" fmla="*/ 30 w 61"/>
              <a:gd name="T9" fmla="*/ 45 h 45"/>
            </a:gdLst>
            <a:ahLst/>
            <a:cxnLst>
              <a:cxn ang="0">
                <a:pos x="T0" y="T1"/>
              </a:cxn>
              <a:cxn ang="0">
                <a:pos x="T2" y="T3"/>
              </a:cxn>
              <a:cxn ang="0">
                <a:pos x="T4" y="T5"/>
              </a:cxn>
              <a:cxn ang="0">
                <a:pos x="T6" y="T7"/>
              </a:cxn>
              <a:cxn ang="0">
                <a:pos x="T8" y="T9"/>
              </a:cxn>
            </a:cxnLst>
            <a:rect l="0" t="0" r="r" b="b"/>
            <a:pathLst>
              <a:path w="61" h="45">
                <a:moveTo>
                  <a:pt x="30" y="45"/>
                </a:moveTo>
                <a:lnTo>
                  <a:pt x="61" y="0"/>
                </a:lnTo>
                <a:lnTo>
                  <a:pt x="0" y="0"/>
                </a:lnTo>
                <a:lnTo>
                  <a:pt x="30" y="45"/>
                </a:lnTo>
                <a:lnTo>
                  <a:pt x="30" y="45"/>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7" name="Freeform 144"/>
          <p:cNvSpPr>
            <a:spLocks/>
          </p:cNvSpPr>
          <p:nvPr/>
        </p:nvSpPr>
        <p:spPr bwMode="auto">
          <a:xfrm>
            <a:off x="5043736" y="3866009"/>
            <a:ext cx="96837" cy="71437"/>
          </a:xfrm>
          <a:custGeom>
            <a:avLst/>
            <a:gdLst>
              <a:gd name="T0" fmla="*/ 31 w 61"/>
              <a:gd name="T1" fmla="*/ 45 h 45"/>
              <a:gd name="T2" fmla="*/ 61 w 61"/>
              <a:gd name="T3" fmla="*/ 0 h 45"/>
              <a:gd name="T4" fmla="*/ 0 w 61"/>
              <a:gd name="T5" fmla="*/ 0 h 45"/>
              <a:gd name="T6" fmla="*/ 31 w 61"/>
              <a:gd name="T7" fmla="*/ 45 h 45"/>
              <a:gd name="T8" fmla="*/ 31 w 61"/>
              <a:gd name="T9" fmla="*/ 45 h 45"/>
            </a:gdLst>
            <a:ahLst/>
            <a:cxnLst>
              <a:cxn ang="0">
                <a:pos x="T0" y="T1"/>
              </a:cxn>
              <a:cxn ang="0">
                <a:pos x="T2" y="T3"/>
              </a:cxn>
              <a:cxn ang="0">
                <a:pos x="T4" y="T5"/>
              </a:cxn>
              <a:cxn ang="0">
                <a:pos x="T6" y="T7"/>
              </a:cxn>
              <a:cxn ang="0">
                <a:pos x="T8" y="T9"/>
              </a:cxn>
            </a:cxnLst>
            <a:rect l="0" t="0" r="r" b="b"/>
            <a:pathLst>
              <a:path w="61" h="45">
                <a:moveTo>
                  <a:pt x="31" y="45"/>
                </a:moveTo>
                <a:lnTo>
                  <a:pt x="61" y="0"/>
                </a:lnTo>
                <a:lnTo>
                  <a:pt x="0" y="0"/>
                </a:lnTo>
                <a:lnTo>
                  <a:pt x="31" y="45"/>
                </a:lnTo>
                <a:lnTo>
                  <a:pt x="31" y="45"/>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8" name="Freeform 145"/>
          <p:cNvSpPr>
            <a:spLocks/>
          </p:cNvSpPr>
          <p:nvPr/>
        </p:nvSpPr>
        <p:spPr bwMode="auto">
          <a:xfrm>
            <a:off x="5639048" y="4599434"/>
            <a:ext cx="98425" cy="71437"/>
          </a:xfrm>
          <a:custGeom>
            <a:avLst/>
            <a:gdLst>
              <a:gd name="T0" fmla="*/ 31 w 62"/>
              <a:gd name="T1" fmla="*/ 45 h 45"/>
              <a:gd name="T2" fmla="*/ 62 w 62"/>
              <a:gd name="T3" fmla="*/ 0 h 45"/>
              <a:gd name="T4" fmla="*/ 0 w 62"/>
              <a:gd name="T5" fmla="*/ 0 h 45"/>
              <a:gd name="T6" fmla="*/ 31 w 62"/>
              <a:gd name="T7" fmla="*/ 45 h 45"/>
              <a:gd name="T8" fmla="*/ 31 w 62"/>
              <a:gd name="T9" fmla="*/ 45 h 45"/>
            </a:gdLst>
            <a:ahLst/>
            <a:cxnLst>
              <a:cxn ang="0">
                <a:pos x="T0" y="T1"/>
              </a:cxn>
              <a:cxn ang="0">
                <a:pos x="T2" y="T3"/>
              </a:cxn>
              <a:cxn ang="0">
                <a:pos x="T4" y="T5"/>
              </a:cxn>
              <a:cxn ang="0">
                <a:pos x="T6" y="T7"/>
              </a:cxn>
              <a:cxn ang="0">
                <a:pos x="T8" y="T9"/>
              </a:cxn>
            </a:cxnLst>
            <a:rect l="0" t="0" r="r" b="b"/>
            <a:pathLst>
              <a:path w="62" h="45">
                <a:moveTo>
                  <a:pt x="31" y="45"/>
                </a:moveTo>
                <a:lnTo>
                  <a:pt x="62" y="0"/>
                </a:lnTo>
                <a:lnTo>
                  <a:pt x="0" y="0"/>
                </a:lnTo>
                <a:lnTo>
                  <a:pt x="31" y="45"/>
                </a:lnTo>
                <a:lnTo>
                  <a:pt x="31" y="45"/>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9" name="Rectangle 146"/>
          <p:cNvSpPr>
            <a:spLocks noChangeArrowheads="1"/>
          </p:cNvSpPr>
          <p:nvPr/>
        </p:nvSpPr>
        <p:spPr bwMode="auto">
          <a:xfrm>
            <a:off x="4043611" y="6434584"/>
            <a:ext cx="13970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2200">
                <a:solidFill>
                  <a:srgbClr val="000000"/>
                </a:solidFill>
                <a:latin typeface="Arial" panose="020B0604020202020204" pitchFamily="34" charset="0"/>
              </a:rPr>
              <a:t>x</a:t>
            </a:r>
            <a:endParaRPr lang="el-GR" altLang="el-GR">
              <a:latin typeface="Comic Sans MS" panose="030F0702030302020204" pitchFamily="66" charset="0"/>
            </a:endParaRPr>
          </a:p>
        </p:txBody>
      </p:sp>
      <p:sp>
        <p:nvSpPr>
          <p:cNvPr id="390" name="Rectangle 147"/>
          <p:cNvSpPr>
            <a:spLocks noChangeArrowheads="1"/>
          </p:cNvSpPr>
          <p:nvPr/>
        </p:nvSpPr>
        <p:spPr bwMode="auto">
          <a:xfrm rot="16200000">
            <a:off x="1420267" y="4547840"/>
            <a:ext cx="13970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2200">
                <a:solidFill>
                  <a:srgbClr val="000000"/>
                </a:solidFill>
                <a:latin typeface="Arial" panose="020B0604020202020204" pitchFamily="34" charset="0"/>
              </a:rPr>
              <a:t>y</a:t>
            </a:r>
            <a:endParaRPr lang="el-GR" altLang="el-GR">
              <a:latin typeface="Comic Sans MS" panose="030F0702030302020204" pitchFamily="66" charset="0"/>
            </a:endParaRPr>
          </a:p>
        </p:txBody>
      </p:sp>
      <p:sp>
        <p:nvSpPr>
          <p:cNvPr id="391" name="Freeform 148"/>
          <p:cNvSpPr>
            <a:spLocks noEditPoints="1"/>
          </p:cNvSpPr>
          <p:nvPr/>
        </p:nvSpPr>
        <p:spPr bwMode="auto">
          <a:xfrm>
            <a:off x="3603873" y="3275459"/>
            <a:ext cx="7938" cy="3067050"/>
          </a:xfrm>
          <a:custGeom>
            <a:avLst/>
            <a:gdLst>
              <a:gd name="T0" fmla="*/ 18 w 18"/>
              <a:gd name="T1" fmla="*/ 6759 h 6895"/>
              <a:gd name="T2" fmla="*/ 0 w 18"/>
              <a:gd name="T3" fmla="*/ 6668 h 6895"/>
              <a:gd name="T4" fmla="*/ 18 w 18"/>
              <a:gd name="T5" fmla="*/ 6668 h 6895"/>
              <a:gd name="T6" fmla="*/ 0 w 18"/>
              <a:gd name="T7" fmla="*/ 6322 h 6895"/>
              <a:gd name="T8" fmla="*/ 9 w 18"/>
              <a:gd name="T9" fmla="*/ 6459 h 6895"/>
              <a:gd name="T10" fmla="*/ 9 w 18"/>
              <a:gd name="T11" fmla="*/ 6095 h 6895"/>
              <a:gd name="T12" fmla="*/ 0 w 18"/>
              <a:gd name="T13" fmla="*/ 6232 h 6895"/>
              <a:gd name="T14" fmla="*/ 18 w 18"/>
              <a:gd name="T15" fmla="*/ 5886 h 6895"/>
              <a:gd name="T16" fmla="*/ 0 w 18"/>
              <a:gd name="T17" fmla="*/ 5795 h 6895"/>
              <a:gd name="T18" fmla="*/ 18 w 18"/>
              <a:gd name="T19" fmla="*/ 5795 h 6895"/>
              <a:gd name="T20" fmla="*/ 0 w 18"/>
              <a:gd name="T21" fmla="*/ 5450 h 6895"/>
              <a:gd name="T22" fmla="*/ 9 w 18"/>
              <a:gd name="T23" fmla="*/ 5586 h 6895"/>
              <a:gd name="T24" fmla="*/ 9 w 18"/>
              <a:gd name="T25" fmla="*/ 5223 h 6895"/>
              <a:gd name="T26" fmla="*/ 0 w 18"/>
              <a:gd name="T27" fmla="*/ 5359 h 6895"/>
              <a:gd name="T28" fmla="*/ 18 w 18"/>
              <a:gd name="T29" fmla="*/ 5014 h 6895"/>
              <a:gd name="T30" fmla="*/ 0 w 18"/>
              <a:gd name="T31" fmla="*/ 4923 h 6895"/>
              <a:gd name="T32" fmla="*/ 18 w 18"/>
              <a:gd name="T33" fmla="*/ 4923 h 6895"/>
              <a:gd name="T34" fmla="*/ 0 w 18"/>
              <a:gd name="T35" fmla="*/ 4578 h 6895"/>
              <a:gd name="T36" fmla="*/ 9 w 18"/>
              <a:gd name="T37" fmla="*/ 4714 h 6895"/>
              <a:gd name="T38" fmla="*/ 9 w 18"/>
              <a:gd name="T39" fmla="*/ 4351 h 6895"/>
              <a:gd name="T40" fmla="*/ 0 w 18"/>
              <a:gd name="T41" fmla="*/ 4487 h 6895"/>
              <a:gd name="T42" fmla="*/ 18 w 18"/>
              <a:gd name="T43" fmla="*/ 4142 h 6895"/>
              <a:gd name="T44" fmla="*/ 0 w 18"/>
              <a:gd name="T45" fmla="*/ 4051 h 6895"/>
              <a:gd name="T46" fmla="*/ 18 w 18"/>
              <a:gd name="T47" fmla="*/ 4051 h 6895"/>
              <a:gd name="T48" fmla="*/ 0 w 18"/>
              <a:gd name="T49" fmla="*/ 3705 h 6895"/>
              <a:gd name="T50" fmla="*/ 9 w 18"/>
              <a:gd name="T51" fmla="*/ 3842 h 6895"/>
              <a:gd name="T52" fmla="*/ 9 w 18"/>
              <a:gd name="T53" fmla="*/ 3478 h 6895"/>
              <a:gd name="T54" fmla="*/ 0 w 18"/>
              <a:gd name="T55" fmla="*/ 3615 h 6895"/>
              <a:gd name="T56" fmla="*/ 18 w 18"/>
              <a:gd name="T57" fmla="*/ 3269 h 6895"/>
              <a:gd name="T58" fmla="*/ 0 w 18"/>
              <a:gd name="T59" fmla="*/ 3178 h 6895"/>
              <a:gd name="T60" fmla="*/ 18 w 18"/>
              <a:gd name="T61" fmla="*/ 3178 h 6895"/>
              <a:gd name="T62" fmla="*/ 0 w 18"/>
              <a:gd name="T63" fmla="*/ 2833 h 6895"/>
              <a:gd name="T64" fmla="*/ 9 w 18"/>
              <a:gd name="T65" fmla="*/ 2969 h 6895"/>
              <a:gd name="T66" fmla="*/ 9 w 18"/>
              <a:gd name="T67" fmla="*/ 2606 h 6895"/>
              <a:gd name="T68" fmla="*/ 0 w 18"/>
              <a:gd name="T69" fmla="*/ 2742 h 6895"/>
              <a:gd name="T70" fmla="*/ 18 w 18"/>
              <a:gd name="T71" fmla="*/ 2397 h 6895"/>
              <a:gd name="T72" fmla="*/ 0 w 18"/>
              <a:gd name="T73" fmla="*/ 2306 h 6895"/>
              <a:gd name="T74" fmla="*/ 18 w 18"/>
              <a:gd name="T75" fmla="*/ 2306 h 6895"/>
              <a:gd name="T76" fmla="*/ 0 w 18"/>
              <a:gd name="T77" fmla="*/ 1961 h 6895"/>
              <a:gd name="T78" fmla="*/ 9 w 18"/>
              <a:gd name="T79" fmla="*/ 2097 h 6895"/>
              <a:gd name="T80" fmla="*/ 9 w 18"/>
              <a:gd name="T81" fmla="*/ 1734 h 6895"/>
              <a:gd name="T82" fmla="*/ 0 w 18"/>
              <a:gd name="T83" fmla="*/ 1870 h 6895"/>
              <a:gd name="T84" fmla="*/ 18 w 18"/>
              <a:gd name="T85" fmla="*/ 1525 h 6895"/>
              <a:gd name="T86" fmla="*/ 0 w 18"/>
              <a:gd name="T87" fmla="*/ 1434 h 6895"/>
              <a:gd name="T88" fmla="*/ 18 w 18"/>
              <a:gd name="T89" fmla="*/ 1434 h 6895"/>
              <a:gd name="T90" fmla="*/ 0 w 18"/>
              <a:gd name="T91" fmla="*/ 1088 h 6895"/>
              <a:gd name="T92" fmla="*/ 9 w 18"/>
              <a:gd name="T93" fmla="*/ 1225 h 6895"/>
              <a:gd name="T94" fmla="*/ 9 w 18"/>
              <a:gd name="T95" fmla="*/ 861 h 6895"/>
              <a:gd name="T96" fmla="*/ 0 w 18"/>
              <a:gd name="T97" fmla="*/ 998 h 6895"/>
              <a:gd name="T98" fmla="*/ 18 w 18"/>
              <a:gd name="T99" fmla="*/ 652 h 6895"/>
              <a:gd name="T100" fmla="*/ 0 w 18"/>
              <a:gd name="T101" fmla="*/ 561 h 6895"/>
              <a:gd name="T102" fmla="*/ 18 w 18"/>
              <a:gd name="T103" fmla="*/ 561 h 6895"/>
              <a:gd name="T104" fmla="*/ 0 w 18"/>
              <a:gd name="T105" fmla="*/ 216 h 6895"/>
              <a:gd name="T106" fmla="*/ 9 w 18"/>
              <a:gd name="T107" fmla="*/ 352 h 6895"/>
              <a:gd name="T108" fmla="*/ 9 w 18"/>
              <a:gd name="T109" fmla="*/ 0 h 6895"/>
              <a:gd name="T110" fmla="*/ 0 w 18"/>
              <a:gd name="T111" fmla="*/ 125 h 6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 h="6895">
                <a:moveTo>
                  <a:pt x="0" y="6886"/>
                </a:moveTo>
                <a:lnTo>
                  <a:pt x="0" y="6759"/>
                </a:lnTo>
                <a:cubicBezTo>
                  <a:pt x="0" y="6754"/>
                  <a:pt x="4" y="6750"/>
                  <a:pt x="9" y="6750"/>
                </a:cubicBezTo>
                <a:cubicBezTo>
                  <a:pt x="14" y="6750"/>
                  <a:pt x="18" y="6754"/>
                  <a:pt x="18" y="6759"/>
                </a:cubicBezTo>
                <a:lnTo>
                  <a:pt x="18" y="6886"/>
                </a:lnTo>
                <a:cubicBezTo>
                  <a:pt x="18" y="6891"/>
                  <a:pt x="14" y="6895"/>
                  <a:pt x="9" y="6895"/>
                </a:cubicBezTo>
                <a:cubicBezTo>
                  <a:pt x="4" y="6895"/>
                  <a:pt x="0" y="6891"/>
                  <a:pt x="0" y="6886"/>
                </a:cubicBezTo>
                <a:close/>
                <a:moveTo>
                  <a:pt x="0" y="6668"/>
                </a:moveTo>
                <a:lnTo>
                  <a:pt x="0" y="6541"/>
                </a:lnTo>
                <a:cubicBezTo>
                  <a:pt x="0" y="6536"/>
                  <a:pt x="4" y="6531"/>
                  <a:pt x="9" y="6531"/>
                </a:cubicBezTo>
                <a:cubicBezTo>
                  <a:pt x="14" y="6531"/>
                  <a:pt x="18" y="6536"/>
                  <a:pt x="18" y="6541"/>
                </a:cubicBezTo>
                <a:lnTo>
                  <a:pt x="18" y="6668"/>
                </a:lnTo>
                <a:cubicBezTo>
                  <a:pt x="18" y="6673"/>
                  <a:pt x="14" y="6677"/>
                  <a:pt x="9" y="6677"/>
                </a:cubicBezTo>
                <a:cubicBezTo>
                  <a:pt x="4" y="6677"/>
                  <a:pt x="0" y="6673"/>
                  <a:pt x="0" y="6668"/>
                </a:cubicBezTo>
                <a:close/>
                <a:moveTo>
                  <a:pt x="0" y="6450"/>
                </a:moveTo>
                <a:lnTo>
                  <a:pt x="0" y="6322"/>
                </a:lnTo>
                <a:cubicBezTo>
                  <a:pt x="0" y="6317"/>
                  <a:pt x="4" y="6313"/>
                  <a:pt x="9" y="6313"/>
                </a:cubicBezTo>
                <a:cubicBezTo>
                  <a:pt x="14" y="6313"/>
                  <a:pt x="18" y="6317"/>
                  <a:pt x="18" y="6322"/>
                </a:cubicBezTo>
                <a:lnTo>
                  <a:pt x="18" y="6450"/>
                </a:lnTo>
                <a:cubicBezTo>
                  <a:pt x="18" y="6455"/>
                  <a:pt x="14" y="6459"/>
                  <a:pt x="9" y="6459"/>
                </a:cubicBezTo>
                <a:cubicBezTo>
                  <a:pt x="4" y="6459"/>
                  <a:pt x="0" y="6455"/>
                  <a:pt x="0" y="6450"/>
                </a:cubicBezTo>
                <a:close/>
                <a:moveTo>
                  <a:pt x="0" y="6232"/>
                </a:moveTo>
                <a:lnTo>
                  <a:pt x="0" y="6104"/>
                </a:lnTo>
                <a:cubicBezTo>
                  <a:pt x="0" y="6099"/>
                  <a:pt x="4" y="6095"/>
                  <a:pt x="9" y="6095"/>
                </a:cubicBezTo>
                <a:cubicBezTo>
                  <a:pt x="14" y="6095"/>
                  <a:pt x="18" y="6099"/>
                  <a:pt x="18" y="6104"/>
                </a:cubicBezTo>
                <a:lnTo>
                  <a:pt x="18" y="6232"/>
                </a:lnTo>
                <a:cubicBezTo>
                  <a:pt x="18" y="6237"/>
                  <a:pt x="14" y="6241"/>
                  <a:pt x="9" y="6241"/>
                </a:cubicBezTo>
                <a:cubicBezTo>
                  <a:pt x="4" y="6241"/>
                  <a:pt x="0" y="6237"/>
                  <a:pt x="0" y="6232"/>
                </a:cubicBezTo>
                <a:close/>
                <a:moveTo>
                  <a:pt x="0" y="6013"/>
                </a:moveTo>
                <a:lnTo>
                  <a:pt x="0" y="5886"/>
                </a:lnTo>
                <a:cubicBezTo>
                  <a:pt x="0" y="5881"/>
                  <a:pt x="4" y="5877"/>
                  <a:pt x="9" y="5877"/>
                </a:cubicBezTo>
                <a:cubicBezTo>
                  <a:pt x="14" y="5877"/>
                  <a:pt x="18" y="5881"/>
                  <a:pt x="18" y="5886"/>
                </a:cubicBezTo>
                <a:lnTo>
                  <a:pt x="18" y="6013"/>
                </a:lnTo>
                <a:cubicBezTo>
                  <a:pt x="18" y="6019"/>
                  <a:pt x="14" y="6023"/>
                  <a:pt x="9" y="6023"/>
                </a:cubicBezTo>
                <a:cubicBezTo>
                  <a:pt x="4" y="6023"/>
                  <a:pt x="0" y="6019"/>
                  <a:pt x="0" y="6013"/>
                </a:cubicBezTo>
                <a:close/>
                <a:moveTo>
                  <a:pt x="0" y="5795"/>
                </a:moveTo>
                <a:lnTo>
                  <a:pt x="0" y="5668"/>
                </a:lnTo>
                <a:cubicBezTo>
                  <a:pt x="0" y="5663"/>
                  <a:pt x="4" y="5659"/>
                  <a:pt x="9" y="5659"/>
                </a:cubicBezTo>
                <a:cubicBezTo>
                  <a:pt x="14" y="5659"/>
                  <a:pt x="18" y="5663"/>
                  <a:pt x="18" y="5668"/>
                </a:cubicBezTo>
                <a:lnTo>
                  <a:pt x="18" y="5795"/>
                </a:lnTo>
                <a:cubicBezTo>
                  <a:pt x="18" y="5800"/>
                  <a:pt x="14" y="5804"/>
                  <a:pt x="9" y="5804"/>
                </a:cubicBezTo>
                <a:cubicBezTo>
                  <a:pt x="4" y="5804"/>
                  <a:pt x="0" y="5800"/>
                  <a:pt x="0" y="5795"/>
                </a:cubicBezTo>
                <a:close/>
                <a:moveTo>
                  <a:pt x="0" y="5577"/>
                </a:moveTo>
                <a:lnTo>
                  <a:pt x="0" y="5450"/>
                </a:lnTo>
                <a:cubicBezTo>
                  <a:pt x="0" y="5445"/>
                  <a:pt x="4" y="5441"/>
                  <a:pt x="9" y="5441"/>
                </a:cubicBezTo>
                <a:cubicBezTo>
                  <a:pt x="14" y="5441"/>
                  <a:pt x="18" y="5445"/>
                  <a:pt x="18" y="5450"/>
                </a:cubicBezTo>
                <a:lnTo>
                  <a:pt x="18" y="5577"/>
                </a:lnTo>
                <a:cubicBezTo>
                  <a:pt x="18" y="5582"/>
                  <a:pt x="14" y="5586"/>
                  <a:pt x="9" y="5586"/>
                </a:cubicBezTo>
                <a:cubicBezTo>
                  <a:pt x="4" y="5586"/>
                  <a:pt x="0" y="5582"/>
                  <a:pt x="0" y="5577"/>
                </a:cubicBezTo>
                <a:close/>
                <a:moveTo>
                  <a:pt x="0" y="5359"/>
                </a:moveTo>
                <a:lnTo>
                  <a:pt x="0" y="5232"/>
                </a:lnTo>
                <a:cubicBezTo>
                  <a:pt x="0" y="5227"/>
                  <a:pt x="4" y="5223"/>
                  <a:pt x="9" y="5223"/>
                </a:cubicBezTo>
                <a:cubicBezTo>
                  <a:pt x="14" y="5223"/>
                  <a:pt x="18" y="5227"/>
                  <a:pt x="18" y="5232"/>
                </a:cubicBezTo>
                <a:lnTo>
                  <a:pt x="18" y="5359"/>
                </a:lnTo>
                <a:cubicBezTo>
                  <a:pt x="18" y="5364"/>
                  <a:pt x="14" y="5368"/>
                  <a:pt x="9" y="5368"/>
                </a:cubicBezTo>
                <a:cubicBezTo>
                  <a:pt x="4" y="5368"/>
                  <a:pt x="0" y="5364"/>
                  <a:pt x="0" y="5359"/>
                </a:cubicBezTo>
                <a:close/>
                <a:moveTo>
                  <a:pt x="0" y="5141"/>
                </a:moveTo>
                <a:lnTo>
                  <a:pt x="0" y="5014"/>
                </a:lnTo>
                <a:cubicBezTo>
                  <a:pt x="0" y="5009"/>
                  <a:pt x="4" y="5005"/>
                  <a:pt x="9" y="5005"/>
                </a:cubicBezTo>
                <a:cubicBezTo>
                  <a:pt x="14" y="5005"/>
                  <a:pt x="18" y="5009"/>
                  <a:pt x="18" y="5014"/>
                </a:cubicBezTo>
                <a:lnTo>
                  <a:pt x="18" y="5141"/>
                </a:lnTo>
                <a:cubicBezTo>
                  <a:pt x="18" y="5146"/>
                  <a:pt x="14" y="5150"/>
                  <a:pt x="9" y="5150"/>
                </a:cubicBezTo>
                <a:cubicBezTo>
                  <a:pt x="4" y="5150"/>
                  <a:pt x="0" y="5146"/>
                  <a:pt x="0" y="5141"/>
                </a:cubicBezTo>
                <a:close/>
                <a:moveTo>
                  <a:pt x="0" y="4923"/>
                </a:moveTo>
                <a:lnTo>
                  <a:pt x="0" y="4796"/>
                </a:lnTo>
                <a:cubicBezTo>
                  <a:pt x="0" y="4791"/>
                  <a:pt x="4" y="4787"/>
                  <a:pt x="9" y="4787"/>
                </a:cubicBezTo>
                <a:cubicBezTo>
                  <a:pt x="14" y="4787"/>
                  <a:pt x="18" y="4791"/>
                  <a:pt x="18" y="4796"/>
                </a:cubicBezTo>
                <a:lnTo>
                  <a:pt x="18" y="4923"/>
                </a:lnTo>
                <a:cubicBezTo>
                  <a:pt x="18" y="4928"/>
                  <a:pt x="14" y="4932"/>
                  <a:pt x="9" y="4932"/>
                </a:cubicBezTo>
                <a:cubicBezTo>
                  <a:pt x="4" y="4932"/>
                  <a:pt x="0" y="4928"/>
                  <a:pt x="0" y="4923"/>
                </a:cubicBezTo>
                <a:close/>
                <a:moveTo>
                  <a:pt x="0" y="4705"/>
                </a:moveTo>
                <a:lnTo>
                  <a:pt x="0" y="4578"/>
                </a:lnTo>
                <a:cubicBezTo>
                  <a:pt x="0" y="4573"/>
                  <a:pt x="4" y="4569"/>
                  <a:pt x="9" y="4569"/>
                </a:cubicBezTo>
                <a:cubicBezTo>
                  <a:pt x="14" y="4569"/>
                  <a:pt x="18" y="4573"/>
                  <a:pt x="18" y="4578"/>
                </a:cubicBezTo>
                <a:lnTo>
                  <a:pt x="18" y="4705"/>
                </a:lnTo>
                <a:cubicBezTo>
                  <a:pt x="18" y="4710"/>
                  <a:pt x="14" y="4714"/>
                  <a:pt x="9" y="4714"/>
                </a:cubicBezTo>
                <a:cubicBezTo>
                  <a:pt x="4" y="4714"/>
                  <a:pt x="0" y="4710"/>
                  <a:pt x="0" y="4705"/>
                </a:cubicBezTo>
                <a:close/>
                <a:moveTo>
                  <a:pt x="0" y="4487"/>
                </a:moveTo>
                <a:lnTo>
                  <a:pt x="0" y="4360"/>
                </a:lnTo>
                <a:cubicBezTo>
                  <a:pt x="0" y="4355"/>
                  <a:pt x="4" y="4351"/>
                  <a:pt x="9" y="4351"/>
                </a:cubicBezTo>
                <a:cubicBezTo>
                  <a:pt x="14" y="4351"/>
                  <a:pt x="18" y="4355"/>
                  <a:pt x="18" y="4360"/>
                </a:cubicBezTo>
                <a:lnTo>
                  <a:pt x="18" y="4487"/>
                </a:lnTo>
                <a:cubicBezTo>
                  <a:pt x="18" y="4492"/>
                  <a:pt x="14" y="4496"/>
                  <a:pt x="9" y="4496"/>
                </a:cubicBezTo>
                <a:cubicBezTo>
                  <a:pt x="4" y="4496"/>
                  <a:pt x="0" y="4492"/>
                  <a:pt x="0" y="4487"/>
                </a:cubicBezTo>
                <a:close/>
                <a:moveTo>
                  <a:pt x="0" y="4269"/>
                </a:moveTo>
                <a:lnTo>
                  <a:pt x="0" y="4142"/>
                </a:lnTo>
                <a:cubicBezTo>
                  <a:pt x="0" y="4137"/>
                  <a:pt x="4" y="4133"/>
                  <a:pt x="9" y="4133"/>
                </a:cubicBezTo>
                <a:cubicBezTo>
                  <a:pt x="14" y="4133"/>
                  <a:pt x="18" y="4137"/>
                  <a:pt x="18" y="4142"/>
                </a:cubicBezTo>
                <a:lnTo>
                  <a:pt x="18" y="4269"/>
                </a:lnTo>
                <a:cubicBezTo>
                  <a:pt x="18" y="4274"/>
                  <a:pt x="14" y="4278"/>
                  <a:pt x="9" y="4278"/>
                </a:cubicBezTo>
                <a:cubicBezTo>
                  <a:pt x="4" y="4278"/>
                  <a:pt x="0" y="4274"/>
                  <a:pt x="0" y="4269"/>
                </a:cubicBezTo>
                <a:close/>
                <a:moveTo>
                  <a:pt x="0" y="4051"/>
                </a:moveTo>
                <a:lnTo>
                  <a:pt x="0" y="3924"/>
                </a:lnTo>
                <a:cubicBezTo>
                  <a:pt x="0" y="3918"/>
                  <a:pt x="4" y="3914"/>
                  <a:pt x="9" y="3914"/>
                </a:cubicBezTo>
                <a:cubicBezTo>
                  <a:pt x="14" y="3914"/>
                  <a:pt x="18" y="3918"/>
                  <a:pt x="18" y="3924"/>
                </a:cubicBezTo>
                <a:lnTo>
                  <a:pt x="18" y="4051"/>
                </a:lnTo>
                <a:cubicBezTo>
                  <a:pt x="18" y="4056"/>
                  <a:pt x="14" y="4060"/>
                  <a:pt x="9" y="4060"/>
                </a:cubicBezTo>
                <a:cubicBezTo>
                  <a:pt x="4" y="4060"/>
                  <a:pt x="0" y="4056"/>
                  <a:pt x="0" y="4051"/>
                </a:cubicBezTo>
                <a:close/>
                <a:moveTo>
                  <a:pt x="0" y="3833"/>
                </a:moveTo>
                <a:lnTo>
                  <a:pt x="0" y="3705"/>
                </a:lnTo>
                <a:cubicBezTo>
                  <a:pt x="0" y="3700"/>
                  <a:pt x="4" y="3696"/>
                  <a:pt x="9" y="3696"/>
                </a:cubicBezTo>
                <a:cubicBezTo>
                  <a:pt x="14" y="3696"/>
                  <a:pt x="18" y="3700"/>
                  <a:pt x="18" y="3705"/>
                </a:cubicBezTo>
                <a:lnTo>
                  <a:pt x="18" y="3833"/>
                </a:lnTo>
                <a:cubicBezTo>
                  <a:pt x="18" y="3838"/>
                  <a:pt x="14" y="3842"/>
                  <a:pt x="9" y="3842"/>
                </a:cubicBezTo>
                <a:cubicBezTo>
                  <a:pt x="4" y="3842"/>
                  <a:pt x="0" y="3838"/>
                  <a:pt x="0" y="3833"/>
                </a:cubicBezTo>
                <a:close/>
                <a:moveTo>
                  <a:pt x="0" y="3615"/>
                </a:moveTo>
                <a:lnTo>
                  <a:pt x="0" y="3487"/>
                </a:lnTo>
                <a:cubicBezTo>
                  <a:pt x="0" y="3482"/>
                  <a:pt x="4" y="3478"/>
                  <a:pt x="9" y="3478"/>
                </a:cubicBezTo>
                <a:cubicBezTo>
                  <a:pt x="14" y="3478"/>
                  <a:pt x="18" y="3482"/>
                  <a:pt x="18" y="3487"/>
                </a:cubicBezTo>
                <a:lnTo>
                  <a:pt x="18" y="3615"/>
                </a:lnTo>
                <a:cubicBezTo>
                  <a:pt x="18" y="3620"/>
                  <a:pt x="14" y="3624"/>
                  <a:pt x="9" y="3624"/>
                </a:cubicBezTo>
                <a:cubicBezTo>
                  <a:pt x="4" y="3624"/>
                  <a:pt x="0" y="3620"/>
                  <a:pt x="0" y="3615"/>
                </a:cubicBezTo>
                <a:close/>
                <a:moveTo>
                  <a:pt x="0" y="3396"/>
                </a:moveTo>
                <a:lnTo>
                  <a:pt x="0" y="3269"/>
                </a:lnTo>
                <a:cubicBezTo>
                  <a:pt x="0" y="3264"/>
                  <a:pt x="4" y="3260"/>
                  <a:pt x="9" y="3260"/>
                </a:cubicBezTo>
                <a:cubicBezTo>
                  <a:pt x="14" y="3260"/>
                  <a:pt x="18" y="3264"/>
                  <a:pt x="18" y="3269"/>
                </a:cubicBezTo>
                <a:lnTo>
                  <a:pt x="18" y="3396"/>
                </a:lnTo>
                <a:cubicBezTo>
                  <a:pt x="18" y="3401"/>
                  <a:pt x="14" y="3406"/>
                  <a:pt x="9" y="3406"/>
                </a:cubicBezTo>
                <a:cubicBezTo>
                  <a:pt x="4" y="3406"/>
                  <a:pt x="0" y="3401"/>
                  <a:pt x="0" y="3396"/>
                </a:cubicBezTo>
                <a:close/>
                <a:moveTo>
                  <a:pt x="0" y="3178"/>
                </a:moveTo>
                <a:lnTo>
                  <a:pt x="0" y="3051"/>
                </a:lnTo>
                <a:cubicBezTo>
                  <a:pt x="0" y="3046"/>
                  <a:pt x="4" y="3042"/>
                  <a:pt x="9" y="3042"/>
                </a:cubicBezTo>
                <a:cubicBezTo>
                  <a:pt x="14" y="3042"/>
                  <a:pt x="18" y="3046"/>
                  <a:pt x="18" y="3051"/>
                </a:cubicBezTo>
                <a:lnTo>
                  <a:pt x="18" y="3178"/>
                </a:lnTo>
                <a:cubicBezTo>
                  <a:pt x="18" y="3183"/>
                  <a:pt x="14" y="3187"/>
                  <a:pt x="9" y="3187"/>
                </a:cubicBezTo>
                <a:cubicBezTo>
                  <a:pt x="4" y="3187"/>
                  <a:pt x="0" y="3183"/>
                  <a:pt x="0" y="3178"/>
                </a:cubicBezTo>
                <a:close/>
                <a:moveTo>
                  <a:pt x="0" y="2960"/>
                </a:moveTo>
                <a:lnTo>
                  <a:pt x="0" y="2833"/>
                </a:lnTo>
                <a:cubicBezTo>
                  <a:pt x="0" y="2828"/>
                  <a:pt x="4" y="2824"/>
                  <a:pt x="9" y="2824"/>
                </a:cubicBezTo>
                <a:cubicBezTo>
                  <a:pt x="14" y="2824"/>
                  <a:pt x="18" y="2828"/>
                  <a:pt x="18" y="2833"/>
                </a:cubicBezTo>
                <a:lnTo>
                  <a:pt x="18" y="2960"/>
                </a:lnTo>
                <a:cubicBezTo>
                  <a:pt x="18" y="2965"/>
                  <a:pt x="14" y="2969"/>
                  <a:pt x="9" y="2969"/>
                </a:cubicBezTo>
                <a:cubicBezTo>
                  <a:pt x="4" y="2969"/>
                  <a:pt x="0" y="2965"/>
                  <a:pt x="0" y="2960"/>
                </a:cubicBezTo>
                <a:close/>
                <a:moveTo>
                  <a:pt x="0" y="2742"/>
                </a:moveTo>
                <a:lnTo>
                  <a:pt x="0" y="2615"/>
                </a:lnTo>
                <a:cubicBezTo>
                  <a:pt x="0" y="2610"/>
                  <a:pt x="4" y="2606"/>
                  <a:pt x="9" y="2606"/>
                </a:cubicBezTo>
                <a:cubicBezTo>
                  <a:pt x="14" y="2606"/>
                  <a:pt x="18" y="2610"/>
                  <a:pt x="18" y="2615"/>
                </a:cubicBezTo>
                <a:lnTo>
                  <a:pt x="18" y="2742"/>
                </a:lnTo>
                <a:cubicBezTo>
                  <a:pt x="18" y="2747"/>
                  <a:pt x="14" y="2751"/>
                  <a:pt x="9" y="2751"/>
                </a:cubicBezTo>
                <a:cubicBezTo>
                  <a:pt x="4" y="2751"/>
                  <a:pt x="0" y="2747"/>
                  <a:pt x="0" y="2742"/>
                </a:cubicBezTo>
                <a:close/>
                <a:moveTo>
                  <a:pt x="0" y="2524"/>
                </a:moveTo>
                <a:lnTo>
                  <a:pt x="0" y="2397"/>
                </a:lnTo>
                <a:cubicBezTo>
                  <a:pt x="0" y="2392"/>
                  <a:pt x="4" y="2388"/>
                  <a:pt x="9" y="2388"/>
                </a:cubicBezTo>
                <a:cubicBezTo>
                  <a:pt x="14" y="2388"/>
                  <a:pt x="18" y="2392"/>
                  <a:pt x="18" y="2397"/>
                </a:cubicBezTo>
                <a:lnTo>
                  <a:pt x="18" y="2524"/>
                </a:lnTo>
                <a:cubicBezTo>
                  <a:pt x="18" y="2529"/>
                  <a:pt x="14" y="2533"/>
                  <a:pt x="9" y="2533"/>
                </a:cubicBezTo>
                <a:cubicBezTo>
                  <a:pt x="4" y="2533"/>
                  <a:pt x="0" y="2529"/>
                  <a:pt x="0" y="2524"/>
                </a:cubicBezTo>
                <a:close/>
                <a:moveTo>
                  <a:pt x="0" y="2306"/>
                </a:moveTo>
                <a:lnTo>
                  <a:pt x="0" y="2179"/>
                </a:lnTo>
                <a:cubicBezTo>
                  <a:pt x="0" y="2174"/>
                  <a:pt x="4" y="2170"/>
                  <a:pt x="9" y="2170"/>
                </a:cubicBezTo>
                <a:cubicBezTo>
                  <a:pt x="14" y="2170"/>
                  <a:pt x="18" y="2174"/>
                  <a:pt x="18" y="2179"/>
                </a:cubicBezTo>
                <a:lnTo>
                  <a:pt x="18" y="2306"/>
                </a:lnTo>
                <a:cubicBezTo>
                  <a:pt x="18" y="2311"/>
                  <a:pt x="14" y="2315"/>
                  <a:pt x="9" y="2315"/>
                </a:cubicBezTo>
                <a:cubicBezTo>
                  <a:pt x="4" y="2315"/>
                  <a:pt x="0" y="2311"/>
                  <a:pt x="0" y="2306"/>
                </a:cubicBezTo>
                <a:close/>
                <a:moveTo>
                  <a:pt x="0" y="2088"/>
                </a:moveTo>
                <a:lnTo>
                  <a:pt x="0" y="1961"/>
                </a:lnTo>
                <a:cubicBezTo>
                  <a:pt x="0" y="1956"/>
                  <a:pt x="4" y="1952"/>
                  <a:pt x="9" y="1952"/>
                </a:cubicBezTo>
                <a:cubicBezTo>
                  <a:pt x="14" y="1952"/>
                  <a:pt x="18" y="1956"/>
                  <a:pt x="18" y="1961"/>
                </a:cubicBezTo>
                <a:lnTo>
                  <a:pt x="18" y="2088"/>
                </a:lnTo>
                <a:cubicBezTo>
                  <a:pt x="18" y="2093"/>
                  <a:pt x="14" y="2097"/>
                  <a:pt x="9" y="2097"/>
                </a:cubicBezTo>
                <a:cubicBezTo>
                  <a:pt x="4" y="2097"/>
                  <a:pt x="0" y="2093"/>
                  <a:pt x="0" y="2088"/>
                </a:cubicBezTo>
                <a:close/>
                <a:moveTo>
                  <a:pt x="0" y="1870"/>
                </a:moveTo>
                <a:lnTo>
                  <a:pt x="0" y="1743"/>
                </a:lnTo>
                <a:cubicBezTo>
                  <a:pt x="0" y="1738"/>
                  <a:pt x="4" y="1734"/>
                  <a:pt x="9" y="1734"/>
                </a:cubicBezTo>
                <a:cubicBezTo>
                  <a:pt x="14" y="1734"/>
                  <a:pt x="18" y="1738"/>
                  <a:pt x="18" y="1743"/>
                </a:cubicBezTo>
                <a:lnTo>
                  <a:pt x="18" y="1870"/>
                </a:lnTo>
                <a:cubicBezTo>
                  <a:pt x="18" y="1875"/>
                  <a:pt x="14" y="1879"/>
                  <a:pt x="9" y="1879"/>
                </a:cubicBezTo>
                <a:cubicBezTo>
                  <a:pt x="4" y="1879"/>
                  <a:pt x="0" y="1875"/>
                  <a:pt x="0" y="1870"/>
                </a:cubicBezTo>
                <a:close/>
                <a:moveTo>
                  <a:pt x="0" y="1652"/>
                </a:moveTo>
                <a:lnTo>
                  <a:pt x="0" y="1525"/>
                </a:lnTo>
                <a:cubicBezTo>
                  <a:pt x="0" y="1520"/>
                  <a:pt x="4" y="1515"/>
                  <a:pt x="9" y="1515"/>
                </a:cubicBezTo>
                <a:cubicBezTo>
                  <a:pt x="14" y="1515"/>
                  <a:pt x="18" y="1520"/>
                  <a:pt x="18" y="1525"/>
                </a:cubicBezTo>
                <a:lnTo>
                  <a:pt x="18" y="1652"/>
                </a:lnTo>
                <a:cubicBezTo>
                  <a:pt x="18" y="1657"/>
                  <a:pt x="14" y="1661"/>
                  <a:pt x="9" y="1661"/>
                </a:cubicBezTo>
                <a:cubicBezTo>
                  <a:pt x="4" y="1661"/>
                  <a:pt x="0" y="1657"/>
                  <a:pt x="0" y="1652"/>
                </a:cubicBezTo>
                <a:close/>
                <a:moveTo>
                  <a:pt x="0" y="1434"/>
                </a:moveTo>
                <a:lnTo>
                  <a:pt x="0" y="1306"/>
                </a:lnTo>
                <a:cubicBezTo>
                  <a:pt x="0" y="1301"/>
                  <a:pt x="4" y="1297"/>
                  <a:pt x="9" y="1297"/>
                </a:cubicBezTo>
                <a:cubicBezTo>
                  <a:pt x="14" y="1297"/>
                  <a:pt x="18" y="1301"/>
                  <a:pt x="18" y="1306"/>
                </a:cubicBezTo>
                <a:lnTo>
                  <a:pt x="18" y="1434"/>
                </a:lnTo>
                <a:cubicBezTo>
                  <a:pt x="18" y="1439"/>
                  <a:pt x="14" y="1443"/>
                  <a:pt x="9" y="1443"/>
                </a:cubicBezTo>
                <a:cubicBezTo>
                  <a:pt x="4" y="1443"/>
                  <a:pt x="0" y="1439"/>
                  <a:pt x="0" y="1434"/>
                </a:cubicBezTo>
                <a:close/>
                <a:moveTo>
                  <a:pt x="0" y="1216"/>
                </a:moveTo>
                <a:lnTo>
                  <a:pt x="0" y="1088"/>
                </a:lnTo>
                <a:cubicBezTo>
                  <a:pt x="0" y="1083"/>
                  <a:pt x="4" y="1079"/>
                  <a:pt x="9" y="1079"/>
                </a:cubicBezTo>
                <a:cubicBezTo>
                  <a:pt x="14" y="1079"/>
                  <a:pt x="18" y="1083"/>
                  <a:pt x="18" y="1088"/>
                </a:cubicBezTo>
                <a:lnTo>
                  <a:pt x="18" y="1216"/>
                </a:lnTo>
                <a:cubicBezTo>
                  <a:pt x="18" y="1221"/>
                  <a:pt x="14" y="1225"/>
                  <a:pt x="9" y="1225"/>
                </a:cubicBezTo>
                <a:cubicBezTo>
                  <a:pt x="4" y="1225"/>
                  <a:pt x="0" y="1221"/>
                  <a:pt x="0" y="1216"/>
                </a:cubicBezTo>
                <a:close/>
                <a:moveTo>
                  <a:pt x="0" y="998"/>
                </a:moveTo>
                <a:lnTo>
                  <a:pt x="0" y="870"/>
                </a:lnTo>
                <a:cubicBezTo>
                  <a:pt x="0" y="865"/>
                  <a:pt x="4" y="861"/>
                  <a:pt x="9" y="861"/>
                </a:cubicBezTo>
                <a:cubicBezTo>
                  <a:pt x="14" y="861"/>
                  <a:pt x="18" y="865"/>
                  <a:pt x="18" y="870"/>
                </a:cubicBezTo>
                <a:lnTo>
                  <a:pt x="18" y="998"/>
                </a:lnTo>
                <a:cubicBezTo>
                  <a:pt x="18" y="1003"/>
                  <a:pt x="14" y="1007"/>
                  <a:pt x="9" y="1007"/>
                </a:cubicBezTo>
                <a:cubicBezTo>
                  <a:pt x="4" y="1007"/>
                  <a:pt x="0" y="1003"/>
                  <a:pt x="0" y="998"/>
                </a:cubicBezTo>
                <a:close/>
                <a:moveTo>
                  <a:pt x="0" y="779"/>
                </a:moveTo>
                <a:lnTo>
                  <a:pt x="0" y="652"/>
                </a:lnTo>
                <a:cubicBezTo>
                  <a:pt x="0" y="647"/>
                  <a:pt x="4" y="643"/>
                  <a:pt x="9" y="643"/>
                </a:cubicBezTo>
                <a:cubicBezTo>
                  <a:pt x="14" y="643"/>
                  <a:pt x="18" y="647"/>
                  <a:pt x="18" y="652"/>
                </a:cubicBezTo>
                <a:lnTo>
                  <a:pt x="18" y="779"/>
                </a:lnTo>
                <a:cubicBezTo>
                  <a:pt x="18" y="784"/>
                  <a:pt x="14" y="789"/>
                  <a:pt x="9" y="789"/>
                </a:cubicBezTo>
                <a:cubicBezTo>
                  <a:pt x="4" y="789"/>
                  <a:pt x="0" y="784"/>
                  <a:pt x="0" y="779"/>
                </a:cubicBezTo>
                <a:close/>
                <a:moveTo>
                  <a:pt x="0" y="561"/>
                </a:moveTo>
                <a:lnTo>
                  <a:pt x="0" y="434"/>
                </a:lnTo>
                <a:cubicBezTo>
                  <a:pt x="0" y="429"/>
                  <a:pt x="4" y="425"/>
                  <a:pt x="9" y="425"/>
                </a:cubicBezTo>
                <a:cubicBezTo>
                  <a:pt x="14" y="425"/>
                  <a:pt x="18" y="429"/>
                  <a:pt x="18" y="434"/>
                </a:cubicBezTo>
                <a:lnTo>
                  <a:pt x="18" y="561"/>
                </a:lnTo>
                <a:cubicBezTo>
                  <a:pt x="18" y="566"/>
                  <a:pt x="14" y="570"/>
                  <a:pt x="9" y="570"/>
                </a:cubicBezTo>
                <a:cubicBezTo>
                  <a:pt x="4" y="570"/>
                  <a:pt x="0" y="566"/>
                  <a:pt x="0" y="561"/>
                </a:cubicBezTo>
                <a:close/>
                <a:moveTo>
                  <a:pt x="0" y="343"/>
                </a:moveTo>
                <a:lnTo>
                  <a:pt x="0" y="216"/>
                </a:lnTo>
                <a:cubicBezTo>
                  <a:pt x="0" y="211"/>
                  <a:pt x="4" y="207"/>
                  <a:pt x="9" y="207"/>
                </a:cubicBezTo>
                <a:cubicBezTo>
                  <a:pt x="14" y="207"/>
                  <a:pt x="18" y="211"/>
                  <a:pt x="18" y="216"/>
                </a:cubicBezTo>
                <a:lnTo>
                  <a:pt x="18" y="343"/>
                </a:lnTo>
                <a:cubicBezTo>
                  <a:pt x="18" y="348"/>
                  <a:pt x="14" y="352"/>
                  <a:pt x="9" y="352"/>
                </a:cubicBezTo>
                <a:cubicBezTo>
                  <a:pt x="4" y="352"/>
                  <a:pt x="0" y="348"/>
                  <a:pt x="0" y="343"/>
                </a:cubicBezTo>
                <a:close/>
                <a:moveTo>
                  <a:pt x="0" y="125"/>
                </a:moveTo>
                <a:lnTo>
                  <a:pt x="0" y="9"/>
                </a:lnTo>
                <a:cubicBezTo>
                  <a:pt x="0" y="4"/>
                  <a:pt x="4" y="0"/>
                  <a:pt x="9" y="0"/>
                </a:cubicBezTo>
                <a:cubicBezTo>
                  <a:pt x="14" y="0"/>
                  <a:pt x="18" y="4"/>
                  <a:pt x="18" y="9"/>
                </a:cubicBezTo>
                <a:lnTo>
                  <a:pt x="18" y="125"/>
                </a:lnTo>
                <a:cubicBezTo>
                  <a:pt x="18" y="130"/>
                  <a:pt x="14" y="134"/>
                  <a:pt x="9" y="134"/>
                </a:cubicBezTo>
                <a:cubicBezTo>
                  <a:pt x="4" y="134"/>
                  <a:pt x="0" y="130"/>
                  <a:pt x="0" y="125"/>
                </a:cubicBezTo>
                <a:close/>
              </a:path>
            </a:pathLst>
          </a:custGeom>
          <a:solidFill>
            <a:srgbClr val="000000"/>
          </a:solidFill>
          <a:ln w="6350" cap="flat">
            <a:solidFill>
              <a:srgbClr val="000000"/>
            </a:solidFill>
            <a:prstDash val="solid"/>
            <a:bevel/>
            <a:headEnd/>
            <a:tailEnd/>
          </a:ln>
        </p:spPr>
        <p:txBody>
          <a:bodyPr/>
          <a:lstStyle/>
          <a:p>
            <a:endParaRPr lang="el-GR"/>
          </a:p>
        </p:txBody>
      </p:sp>
      <p:sp>
        <p:nvSpPr>
          <p:cNvPr id="2" name="Rectangle 1"/>
          <p:cNvSpPr/>
          <p:nvPr/>
        </p:nvSpPr>
        <p:spPr>
          <a:xfrm>
            <a:off x="5074299" y="2034674"/>
            <a:ext cx="6092825" cy="646331"/>
          </a:xfrm>
          <a:prstGeom prst="rect">
            <a:avLst/>
          </a:prstGeom>
        </p:spPr>
        <p:txBody>
          <a:bodyPr>
            <a:spAutoFit/>
          </a:bodyPr>
          <a:lstStyle/>
          <a:p>
            <a:pPr marL="742950" lvl="1" indent="-285750" algn="just">
              <a:buFont typeface="Wingdings" panose="05000000000000000000" pitchFamily="2" charset="2"/>
              <a:buChar char="Ø"/>
            </a:pPr>
            <a:r>
              <a:rPr lang="el-GR" dirty="0">
                <a:latin typeface="Garamond" panose="02020404030301010803" pitchFamily="18" charset="0"/>
              </a:rPr>
              <a:t>όπου, ni = αριθμός εγγραφών του παιδιού i,</a:t>
            </a:r>
          </a:p>
          <a:p>
            <a:pPr marL="742950" lvl="1" indent="-285750" algn="just">
              <a:buFont typeface="Wingdings" panose="05000000000000000000" pitchFamily="2" charset="2"/>
              <a:buChar char="Ø"/>
            </a:pPr>
            <a:r>
              <a:rPr lang="el-GR" dirty="0">
                <a:latin typeface="Garamond" panose="02020404030301010803" pitchFamily="18" charset="0"/>
              </a:rPr>
              <a:t>n  = αριθμός εγγραφών του κόμβου p.</a:t>
            </a:r>
          </a:p>
        </p:txBody>
      </p:sp>
      <mc:AlternateContent xmlns:mc="http://schemas.openxmlformats.org/markup-compatibility/2006" xmlns:a14="http://schemas.microsoft.com/office/drawing/2010/main">
        <mc:Choice Requires="a14">
          <p:sp>
            <p:nvSpPr>
              <p:cNvPr id="10" name="Object 9"/>
              <p:cNvSpPr txBox="1"/>
              <p:nvPr/>
            </p:nvSpPr>
            <p:spPr>
              <a:xfrm>
                <a:off x="7196138" y="4365625"/>
                <a:ext cx="2470150" cy="609600"/>
              </a:xfrm>
              <a:prstGeom prst="rect">
                <a:avLst/>
              </a:prstGeom>
            </p:spPr>
            <p:txBody>
              <a:bodyPr>
                <a:normAutofit/>
              </a:bodyPr>
              <a:lstStyle/>
              <a:p>
                <a:pPr/>
                <a14:m>
                  <m:oMathPara xmlns:m="http://schemas.openxmlformats.org/officeDocument/2006/math">
                    <m:oMathParaPr>
                      <m:jc m:val="left"/>
                    </m:oMathParaPr>
                    <m:oMath xmlns:m="http://schemas.openxmlformats.org/officeDocument/2006/math">
                      <m:r>
                        <a:rPr lang="el-GR" sz="2800" i="1" smtClean="0">
                          <a:solidFill>
                            <a:srgbClr val="000000"/>
                          </a:solidFill>
                          <a:latin typeface="Cambria Math" panose="02040503050406030204" pitchFamily="18" charset="0"/>
                        </a:rPr>
                        <m:t>𝐺𝑖𝑛</m:t>
                      </m:r>
                      <m:sSub>
                        <m:sSubPr>
                          <m:ctrlPr>
                            <a:rPr lang="el-GR" sz="2800" i="1">
                              <a:solidFill>
                                <a:srgbClr val="000000"/>
                              </a:solidFill>
                              <a:latin typeface="Cambria Math" panose="02040503050406030204" pitchFamily="18" charset="0"/>
                            </a:rPr>
                          </m:ctrlPr>
                        </m:sSubPr>
                        <m:e>
                          <m:r>
                            <a:rPr lang="el-GR" sz="2800" i="1">
                              <a:solidFill>
                                <a:srgbClr val="000000"/>
                              </a:solidFill>
                              <a:latin typeface="Cambria Math" panose="02040503050406030204" pitchFamily="18" charset="0"/>
                            </a:rPr>
                            <m:t>𝑖</m:t>
                          </m:r>
                        </m:e>
                        <m:sub>
                          <m:r>
                            <a:rPr lang="el-GR" sz="2800" i="1">
                              <a:solidFill>
                                <a:srgbClr val="000000"/>
                              </a:solidFill>
                              <a:latin typeface="Cambria Math" panose="02040503050406030204" pitchFamily="18" charset="0"/>
                            </a:rPr>
                            <m:t>𝑠𝑝𝑙𝑖𝑡</m:t>
                          </m:r>
                        </m:sub>
                      </m:sSub>
                      <m:r>
                        <a:rPr lang="el-GR"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 ???</m:t>
                      </m:r>
                    </m:oMath>
                  </m:oMathPara>
                </a14:m>
                <a:endParaRPr lang="el-GR" sz="2800" dirty="0"/>
              </a:p>
            </p:txBody>
          </p:sp>
        </mc:Choice>
        <mc:Fallback xmlns="">
          <p:sp>
            <p:nvSpPr>
              <p:cNvPr id="10" name="Object 9"/>
              <p:cNvSpPr txBox="1">
                <a:spLocks noRot="1" noChangeAspect="1" noMove="1" noResize="1" noEditPoints="1" noAdjustHandles="1" noChangeArrowheads="1" noChangeShapeType="1" noTextEdit="1"/>
              </p:cNvSpPr>
              <p:nvPr/>
            </p:nvSpPr>
            <p:spPr>
              <a:xfrm>
                <a:off x="7196138" y="4365625"/>
                <a:ext cx="2470150" cy="609600"/>
              </a:xfrm>
              <a:prstGeom prst="rect">
                <a:avLst/>
              </a:prstGeom>
              <a:blipFill>
                <a:blip r:embed="rId5"/>
                <a:stretch>
                  <a:fillRect/>
                </a:stretch>
              </a:blipFill>
            </p:spPr>
            <p:txBody>
              <a:bodyPr/>
              <a:lstStyle/>
              <a:p>
                <a:r>
                  <a:rPr lang="el-GR">
                    <a:noFill/>
                  </a:rPr>
                  <a:t> </a:t>
                </a:r>
              </a:p>
            </p:txBody>
          </p:sp>
        </mc:Fallback>
      </mc:AlternateContent>
    </p:spTree>
    <p:extLst>
      <p:ext uri="{BB962C8B-B14F-4D97-AF65-F5344CB8AC3E}">
        <p14:creationId xmlns:p14="http://schemas.microsoft.com/office/powerpoint/2010/main" val="24067795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5170646"/>
          </a:xfrm>
          <a:prstGeom prst="rect">
            <a:avLst/>
          </a:prstGeom>
          <a:noFill/>
        </p:spPr>
        <p:txBody>
          <a:bodyPr wrap="square" rtlCol="0">
            <a:spAutoFit/>
          </a:bodyPr>
          <a:lstStyle/>
          <a:p>
            <a:pPr marL="342900" indent="-342900" algn="just">
              <a:buFont typeface="Garamond" panose="02020404030301010803" pitchFamily="18" charset="0"/>
              <a:buChar char="–"/>
            </a:pPr>
            <a:r>
              <a:rPr lang="el-GR" sz="2400" dirty="0">
                <a:solidFill>
                  <a:schemeClr val="tx2"/>
                </a:solidFill>
                <a:latin typeface="Garamond" panose="02020404030301010803" pitchFamily="18" charset="0"/>
              </a:rPr>
              <a:t>Συχνά είναι απαραίτητο να κάνουμε μια σειρά ερωτήσεων πριν καταλήξουμε σε μια απόφαση για ένα πρόβλημα. </a:t>
            </a:r>
            <a:endParaRPr lang="en-US" sz="24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n-US" sz="2400"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sz="2400" dirty="0">
                <a:solidFill>
                  <a:schemeClr val="tx2"/>
                </a:solidFill>
                <a:latin typeface="Garamond" panose="02020404030301010803" pitchFamily="18" charset="0"/>
              </a:rPr>
              <a:t>Οι απαντήσεις σε μια ερώτηση </a:t>
            </a:r>
            <a:endParaRPr lang="en-US" sz="2400" dirty="0">
              <a:solidFill>
                <a:schemeClr val="tx2"/>
              </a:solidFill>
              <a:latin typeface="Garamond" panose="02020404030301010803" pitchFamily="18" charset="0"/>
            </a:endParaRPr>
          </a:p>
          <a:p>
            <a:pPr marL="800100" lvl="1" indent="-342900" algn="just">
              <a:buFont typeface="Garamond" panose="02020404030301010803" pitchFamily="18" charset="0"/>
              <a:buChar char="–"/>
            </a:pPr>
            <a:r>
              <a:rPr lang="el-GR" sz="2400" dirty="0">
                <a:solidFill>
                  <a:schemeClr val="tx2"/>
                </a:solidFill>
                <a:latin typeface="Garamond" panose="02020404030301010803" pitchFamily="18" charset="0"/>
              </a:rPr>
              <a:t>μπορεί να οδηγήσουν σε άλλη ερώτηση ή </a:t>
            </a:r>
            <a:endParaRPr lang="en-US" sz="2400" dirty="0">
              <a:solidFill>
                <a:schemeClr val="tx2"/>
              </a:solidFill>
              <a:latin typeface="Garamond" panose="02020404030301010803" pitchFamily="18" charset="0"/>
            </a:endParaRPr>
          </a:p>
          <a:p>
            <a:pPr marL="800100" lvl="1" indent="-342900" algn="just">
              <a:buFont typeface="Garamond" panose="02020404030301010803" pitchFamily="18" charset="0"/>
              <a:buChar char="–"/>
            </a:pPr>
            <a:r>
              <a:rPr lang="el-GR" sz="2400" dirty="0">
                <a:solidFill>
                  <a:schemeClr val="tx2"/>
                </a:solidFill>
                <a:latin typeface="Garamond" panose="02020404030301010803" pitchFamily="18" charset="0"/>
              </a:rPr>
              <a:t>μπορεί να οδηγήσουν σε μια απόφαση για να επιτευχθεί η λύση του προβλήματος</a:t>
            </a:r>
          </a:p>
          <a:p>
            <a:pPr marL="342900" indent="-342900" algn="just">
              <a:buFont typeface="Garamond" panose="02020404030301010803" pitchFamily="18" charset="0"/>
              <a:buChar char="–"/>
            </a:pPr>
            <a:endParaRPr lang="el-GR" sz="2400"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sz="2400" dirty="0">
                <a:solidFill>
                  <a:schemeClr val="tx2"/>
                </a:solidFill>
                <a:latin typeface="Garamond" panose="02020404030301010803" pitchFamily="18" charset="0"/>
              </a:rPr>
              <a:t>Μοντέλο = Δέντρο Απόφασης</a:t>
            </a:r>
          </a:p>
          <a:p>
            <a:pPr marL="800100" lvl="1" indent="-342900" algn="just">
              <a:buFont typeface="Garamond" panose="02020404030301010803" pitchFamily="18" charset="0"/>
              <a:buChar char="–"/>
            </a:pPr>
            <a:r>
              <a:rPr lang="el-GR" sz="2400" dirty="0">
                <a:solidFill>
                  <a:schemeClr val="tx2"/>
                </a:solidFill>
                <a:latin typeface="Garamond" panose="02020404030301010803" pitchFamily="18" charset="0"/>
              </a:rPr>
              <a:t>Εσωτερικοί κόμβοι αντιστοιχούν σε κάποιο γνώρισμα </a:t>
            </a:r>
          </a:p>
          <a:p>
            <a:pPr marL="800100" lvl="1" indent="-342900" algn="just">
              <a:buFont typeface="Garamond" panose="02020404030301010803" pitchFamily="18" charset="0"/>
              <a:buChar char="–"/>
            </a:pPr>
            <a:r>
              <a:rPr lang="el-GR" sz="2400" dirty="0">
                <a:solidFill>
                  <a:schemeClr val="tx2"/>
                </a:solidFill>
                <a:latin typeface="Garamond" panose="02020404030301010803" pitchFamily="18" charset="0"/>
              </a:rPr>
              <a:t>Διαχωρισμός (split) ενός κόμβου σε παιδιά </a:t>
            </a:r>
            <a:endParaRPr lang="en-US" sz="2400" dirty="0">
              <a:solidFill>
                <a:schemeClr val="tx2"/>
              </a:solidFill>
              <a:latin typeface="Garamond" panose="02020404030301010803" pitchFamily="18" charset="0"/>
            </a:endParaRPr>
          </a:p>
          <a:p>
            <a:pPr marL="1257300" lvl="2" indent="-342900" algn="just">
              <a:buFont typeface="Garamond" panose="02020404030301010803" pitchFamily="18" charset="0"/>
              <a:buChar char="–"/>
            </a:pPr>
            <a:r>
              <a:rPr lang="el-GR" sz="2400" dirty="0">
                <a:solidFill>
                  <a:schemeClr val="tx2"/>
                </a:solidFill>
                <a:latin typeface="Garamond" panose="02020404030301010803" pitchFamily="18" charset="0"/>
              </a:rPr>
              <a:t>η ετικέτα στην ακμή = συνθήκη/έλεγχος</a:t>
            </a:r>
          </a:p>
          <a:p>
            <a:pPr marL="800100" lvl="1" indent="-342900" algn="just">
              <a:buFont typeface="Garamond" panose="02020404030301010803" pitchFamily="18" charset="0"/>
              <a:buChar char="–"/>
            </a:pPr>
            <a:r>
              <a:rPr lang="el-GR" sz="2400" dirty="0">
                <a:solidFill>
                  <a:schemeClr val="tx2"/>
                </a:solidFill>
                <a:latin typeface="Garamond" panose="02020404030301010803" pitchFamily="18" charset="0"/>
              </a:rPr>
              <a:t>Φύλλα αντιστοιχούν σε κλάσεις</a:t>
            </a: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Δέντρα Αποφάσεων</a:t>
            </a:r>
          </a:p>
        </p:txBody>
      </p:sp>
    </p:spTree>
    <p:extLst>
      <p:ext uri="{BB962C8B-B14F-4D97-AF65-F5344CB8AC3E}">
        <p14:creationId xmlns:p14="http://schemas.microsoft.com/office/powerpoint/2010/main" val="2197282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Rectangle 113">
            <a:extLst>
              <a:ext uri="{FF2B5EF4-FFF2-40B4-BE49-F238E27FC236}">
                <a16:creationId xmlns:a16="http://schemas.microsoft.com/office/drawing/2014/main" id="{1EF61B52-2F42-44AB-8BCE-F1927C4961AF}"/>
              </a:ext>
            </a:extLst>
          </p:cNvPr>
          <p:cNvSpPr/>
          <p:nvPr/>
        </p:nvSpPr>
        <p:spPr>
          <a:xfrm>
            <a:off x="5429398" y="5091801"/>
            <a:ext cx="809030" cy="4047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 name="Rectangle 11">
            <a:extLst>
              <a:ext uri="{FF2B5EF4-FFF2-40B4-BE49-F238E27FC236}">
                <a16:creationId xmlns:a16="http://schemas.microsoft.com/office/drawing/2014/main" id="{04F8C96E-B97E-417A-9631-9F5069B2145C}"/>
              </a:ext>
            </a:extLst>
          </p:cNvPr>
          <p:cNvSpPr/>
          <p:nvPr/>
        </p:nvSpPr>
        <p:spPr>
          <a:xfrm>
            <a:off x="3430116" y="5085184"/>
            <a:ext cx="847725" cy="40479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extBox 2">
            <a:extLst>
              <a:ext uri="{FF2B5EF4-FFF2-40B4-BE49-F238E27FC236}">
                <a16:creationId xmlns:a16="http://schemas.microsoft.com/office/drawing/2014/main" id="{E4708E3A-6E66-4410-92B1-FA16A2C1ED56}"/>
              </a:ext>
            </a:extLst>
          </p:cNvPr>
          <p:cNvSpPr txBox="1"/>
          <p:nvPr/>
        </p:nvSpPr>
        <p:spPr>
          <a:xfrm>
            <a:off x="1197868" y="1130553"/>
            <a:ext cx="9684008" cy="1200329"/>
          </a:xfrm>
          <a:prstGeom prst="rect">
            <a:avLst/>
          </a:prstGeom>
          <a:noFill/>
        </p:spPr>
        <p:txBody>
          <a:bodyPr wrap="square" rtlCol="0">
            <a:spAutoFit/>
          </a:bodyPr>
          <a:lstStyle/>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algn="just"/>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67961"/>
            <a:ext cx="9577064" cy="461665"/>
          </a:xfrm>
          <a:prstGeom prst="rect">
            <a:avLst/>
          </a:prstGeom>
          <a:noFill/>
        </p:spPr>
        <p:txBody>
          <a:bodyPr wrap="square" rtlCol="0" anchor="ctr">
            <a:spAutoFit/>
          </a:bodyPr>
          <a:lstStyle/>
          <a:p>
            <a:r>
              <a:rPr lang="el-GR" sz="2400" dirty="0">
                <a:effectLst>
                  <a:outerShdw blurRad="38100" dist="38100" dir="2700000" algn="tl">
                    <a:srgbClr val="000000">
                      <a:alpha val="43137"/>
                    </a:srgbClr>
                  </a:outerShdw>
                </a:effectLst>
                <a:latin typeface="Garamond" panose="02020404030301010803" pitchFamily="18" charset="0"/>
              </a:rPr>
              <a:t>Μέτρα αποτίμησης σημείων διαμερισμού: Δείκτης Gini</a:t>
            </a:r>
          </a:p>
        </p:txBody>
      </p:sp>
      <p:graphicFrame>
        <p:nvGraphicFramePr>
          <p:cNvPr id="104" name="Object 4"/>
          <p:cNvGraphicFramePr>
            <a:graphicFrameLocks noChangeAspect="1"/>
          </p:cNvGraphicFramePr>
          <p:nvPr/>
        </p:nvGraphicFramePr>
        <p:xfrm>
          <a:off x="6970986" y="1374418"/>
          <a:ext cx="3312368" cy="1009815"/>
        </p:xfrm>
        <a:graphic>
          <a:graphicData uri="http://schemas.openxmlformats.org/presentationml/2006/ole">
            <mc:AlternateContent xmlns:mc="http://schemas.openxmlformats.org/markup-compatibility/2006">
              <mc:Choice xmlns:v="urn:schemas-microsoft-com:vml" Requires="v">
                <p:oleObj name="Equation" r:id="rId2" imgW="1409400" imgH="431640" progId="Equation.3">
                  <p:embed/>
                </p:oleObj>
              </mc:Choice>
              <mc:Fallback>
                <p:oleObj name="Equation" r:id="rId2" imgW="1409400" imgH="431640" progId="Equation.3">
                  <p:embed/>
                  <p:pic>
                    <p:nvPicPr>
                      <p:cNvPr id="104" name="Object 4"/>
                      <p:cNvPicPr>
                        <a:picLocks noChangeAspect="1" noChangeArrowheads="1"/>
                      </p:cNvPicPr>
                      <p:nvPr/>
                    </p:nvPicPr>
                    <p:blipFill>
                      <a:blip r:embed="rId3"/>
                      <a:srcRect/>
                      <a:stretch>
                        <a:fillRect/>
                      </a:stretch>
                    </p:blipFill>
                    <p:spPr bwMode="auto">
                      <a:xfrm>
                        <a:off x="6970986" y="1374418"/>
                        <a:ext cx="3312368" cy="1009815"/>
                      </a:xfrm>
                      <a:prstGeom prst="rect">
                        <a:avLst/>
                      </a:prstGeom>
                      <a:noFill/>
                      <a:ln w="9525">
                        <a:noFill/>
                        <a:miter lim="800000"/>
                        <a:headEnd/>
                        <a:tailEnd/>
                      </a:ln>
                    </p:spPr>
                  </p:pic>
                </p:oleObj>
              </mc:Fallback>
            </mc:AlternateContent>
          </a:graphicData>
        </a:graphic>
      </p:graphicFrame>
      <p:sp>
        <p:nvSpPr>
          <p:cNvPr id="297" name="Rectangle 54"/>
          <p:cNvSpPr>
            <a:spLocks noChangeArrowheads="1"/>
          </p:cNvSpPr>
          <p:nvPr/>
        </p:nvSpPr>
        <p:spPr bwMode="auto">
          <a:xfrm>
            <a:off x="1609873" y="1265758"/>
            <a:ext cx="4240213" cy="3057525"/>
          </a:xfrm>
          <a:prstGeom prst="rect">
            <a:avLst/>
          </a:prstGeom>
          <a:noFill/>
          <a:ln w="7938"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298" name="Line 55"/>
          <p:cNvSpPr>
            <a:spLocks noChangeShapeType="1"/>
          </p:cNvSpPr>
          <p:nvPr/>
        </p:nvSpPr>
        <p:spPr bwMode="auto">
          <a:xfrm>
            <a:off x="1609873" y="1265758"/>
            <a:ext cx="4240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299" name="Line 56"/>
          <p:cNvSpPr>
            <a:spLocks noChangeShapeType="1"/>
          </p:cNvSpPr>
          <p:nvPr/>
        </p:nvSpPr>
        <p:spPr bwMode="auto">
          <a:xfrm>
            <a:off x="1609873" y="4323283"/>
            <a:ext cx="4240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0" name="Line 57"/>
          <p:cNvSpPr>
            <a:spLocks noChangeShapeType="1"/>
          </p:cNvSpPr>
          <p:nvPr/>
        </p:nvSpPr>
        <p:spPr bwMode="auto">
          <a:xfrm flipV="1">
            <a:off x="5850086" y="1265758"/>
            <a:ext cx="1587" cy="30575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1" name="Line 58"/>
          <p:cNvSpPr>
            <a:spLocks noChangeShapeType="1"/>
          </p:cNvSpPr>
          <p:nvPr/>
        </p:nvSpPr>
        <p:spPr bwMode="auto">
          <a:xfrm flipV="1">
            <a:off x="1609873" y="1265758"/>
            <a:ext cx="1588" cy="30575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2" name="Line 59"/>
          <p:cNvSpPr>
            <a:spLocks noChangeShapeType="1"/>
          </p:cNvSpPr>
          <p:nvPr/>
        </p:nvSpPr>
        <p:spPr bwMode="auto">
          <a:xfrm>
            <a:off x="1609873" y="4323283"/>
            <a:ext cx="4240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3" name="Line 60"/>
          <p:cNvSpPr>
            <a:spLocks noChangeShapeType="1"/>
          </p:cNvSpPr>
          <p:nvPr/>
        </p:nvSpPr>
        <p:spPr bwMode="auto">
          <a:xfrm flipV="1">
            <a:off x="1609873" y="1265758"/>
            <a:ext cx="1588" cy="30575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4" name="Line 61"/>
          <p:cNvSpPr>
            <a:spLocks noChangeShapeType="1"/>
          </p:cNvSpPr>
          <p:nvPr/>
        </p:nvSpPr>
        <p:spPr bwMode="auto">
          <a:xfrm flipV="1">
            <a:off x="1609873" y="4278833"/>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5" name="Line 62"/>
          <p:cNvSpPr>
            <a:spLocks noChangeShapeType="1"/>
          </p:cNvSpPr>
          <p:nvPr/>
        </p:nvSpPr>
        <p:spPr bwMode="auto">
          <a:xfrm>
            <a:off x="1609873" y="1265758"/>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6" name="Rectangle 63"/>
          <p:cNvSpPr>
            <a:spLocks noChangeArrowheads="1"/>
          </p:cNvSpPr>
          <p:nvPr/>
        </p:nvSpPr>
        <p:spPr bwMode="auto">
          <a:xfrm>
            <a:off x="1606698" y="436614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a:t>
            </a:r>
            <a:endParaRPr lang="el-GR" altLang="el-GR">
              <a:latin typeface="Comic Sans MS" panose="030F0702030302020204" pitchFamily="66" charset="0"/>
            </a:endParaRPr>
          </a:p>
        </p:txBody>
      </p:sp>
      <p:sp>
        <p:nvSpPr>
          <p:cNvPr id="307" name="Line 64"/>
          <p:cNvSpPr>
            <a:spLocks noChangeShapeType="1"/>
          </p:cNvSpPr>
          <p:nvPr/>
        </p:nvSpPr>
        <p:spPr bwMode="auto">
          <a:xfrm flipV="1">
            <a:off x="2028973" y="4278833"/>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8" name="Line 65"/>
          <p:cNvSpPr>
            <a:spLocks noChangeShapeType="1"/>
          </p:cNvSpPr>
          <p:nvPr/>
        </p:nvSpPr>
        <p:spPr bwMode="auto">
          <a:xfrm>
            <a:off x="2028973" y="1265758"/>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09" name="Rectangle 66"/>
          <p:cNvSpPr>
            <a:spLocks noChangeArrowheads="1"/>
          </p:cNvSpPr>
          <p:nvPr/>
        </p:nvSpPr>
        <p:spPr bwMode="auto">
          <a:xfrm>
            <a:off x="1978173" y="436614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0.1</a:t>
            </a:r>
            <a:endParaRPr lang="el-GR" altLang="el-GR">
              <a:latin typeface="Comic Sans MS" panose="030F0702030302020204" pitchFamily="66" charset="0"/>
            </a:endParaRPr>
          </a:p>
        </p:txBody>
      </p:sp>
      <p:sp>
        <p:nvSpPr>
          <p:cNvPr id="310" name="Line 67"/>
          <p:cNvSpPr>
            <a:spLocks noChangeShapeType="1"/>
          </p:cNvSpPr>
          <p:nvPr/>
        </p:nvSpPr>
        <p:spPr bwMode="auto">
          <a:xfrm flipV="1">
            <a:off x="2449661" y="4278833"/>
            <a:ext cx="1587"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1" name="Line 68"/>
          <p:cNvSpPr>
            <a:spLocks noChangeShapeType="1"/>
          </p:cNvSpPr>
          <p:nvPr/>
        </p:nvSpPr>
        <p:spPr bwMode="auto">
          <a:xfrm>
            <a:off x="2449661" y="1265758"/>
            <a:ext cx="1587"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2" name="Rectangle 69"/>
          <p:cNvSpPr>
            <a:spLocks noChangeArrowheads="1"/>
          </p:cNvSpPr>
          <p:nvPr/>
        </p:nvSpPr>
        <p:spPr bwMode="auto">
          <a:xfrm>
            <a:off x="2397273" y="436614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0.2</a:t>
            </a:r>
            <a:endParaRPr lang="el-GR" altLang="el-GR">
              <a:latin typeface="Comic Sans MS" panose="030F0702030302020204" pitchFamily="66" charset="0"/>
            </a:endParaRPr>
          </a:p>
        </p:txBody>
      </p:sp>
      <p:sp>
        <p:nvSpPr>
          <p:cNvPr id="313" name="Line 70"/>
          <p:cNvSpPr>
            <a:spLocks noChangeShapeType="1"/>
          </p:cNvSpPr>
          <p:nvPr/>
        </p:nvSpPr>
        <p:spPr bwMode="auto">
          <a:xfrm flipV="1">
            <a:off x="2879873" y="4278833"/>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4" name="Line 71"/>
          <p:cNvSpPr>
            <a:spLocks noChangeShapeType="1"/>
          </p:cNvSpPr>
          <p:nvPr/>
        </p:nvSpPr>
        <p:spPr bwMode="auto">
          <a:xfrm>
            <a:off x="2879873" y="1265758"/>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5" name="Rectangle 72"/>
          <p:cNvSpPr>
            <a:spLocks noChangeArrowheads="1"/>
          </p:cNvSpPr>
          <p:nvPr/>
        </p:nvSpPr>
        <p:spPr bwMode="auto">
          <a:xfrm>
            <a:off x="2824311" y="436614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0.3</a:t>
            </a:r>
            <a:endParaRPr lang="el-GR" altLang="el-GR">
              <a:latin typeface="Comic Sans MS" panose="030F0702030302020204" pitchFamily="66" charset="0"/>
            </a:endParaRPr>
          </a:p>
        </p:txBody>
      </p:sp>
      <p:sp>
        <p:nvSpPr>
          <p:cNvPr id="316" name="Line 73"/>
          <p:cNvSpPr>
            <a:spLocks noChangeShapeType="1"/>
          </p:cNvSpPr>
          <p:nvPr/>
        </p:nvSpPr>
        <p:spPr bwMode="auto">
          <a:xfrm flipV="1">
            <a:off x="3298973" y="4278833"/>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7" name="Line 74"/>
          <p:cNvSpPr>
            <a:spLocks noChangeShapeType="1"/>
          </p:cNvSpPr>
          <p:nvPr/>
        </p:nvSpPr>
        <p:spPr bwMode="auto">
          <a:xfrm>
            <a:off x="3298973" y="1265758"/>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18" name="Rectangle 75"/>
          <p:cNvSpPr>
            <a:spLocks noChangeArrowheads="1"/>
          </p:cNvSpPr>
          <p:nvPr/>
        </p:nvSpPr>
        <p:spPr bwMode="auto">
          <a:xfrm>
            <a:off x="3243411" y="436614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0.4</a:t>
            </a:r>
            <a:endParaRPr lang="el-GR" altLang="el-GR">
              <a:latin typeface="Comic Sans MS" panose="030F0702030302020204" pitchFamily="66" charset="0"/>
            </a:endParaRPr>
          </a:p>
        </p:txBody>
      </p:sp>
      <p:sp>
        <p:nvSpPr>
          <p:cNvPr id="319" name="Line 76"/>
          <p:cNvSpPr>
            <a:spLocks noChangeShapeType="1"/>
          </p:cNvSpPr>
          <p:nvPr/>
        </p:nvSpPr>
        <p:spPr bwMode="auto">
          <a:xfrm flipV="1">
            <a:off x="3729186" y="4278833"/>
            <a:ext cx="1587"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0" name="Line 77"/>
          <p:cNvSpPr>
            <a:spLocks noChangeShapeType="1"/>
          </p:cNvSpPr>
          <p:nvPr/>
        </p:nvSpPr>
        <p:spPr bwMode="auto">
          <a:xfrm>
            <a:off x="3729186" y="1265758"/>
            <a:ext cx="1587"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1" name="Rectangle 78"/>
          <p:cNvSpPr>
            <a:spLocks noChangeArrowheads="1"/>
          </p:cNvSpPr>
          <p:nvPr/>
        </p:nvSpPr>
        <p:spPr bwMode="auto">
          <a:xfrm>
            <a:off x="3670448" y="436614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0.5</a:t>
            </a:r>
            <a:endParaRPr lang="el-GR" altLang="el-GR">
              <a:latin typeface="Comic Sans MS" panose="030F0702030302020204" pitchFamily="66" charset="0"/>
            </a:endParaRPr>
          </a:p>
        </p:txBody>
      </p:sp>
      <p:sp>
        <p:nvSpPr>
          <p:cNvPr id="322" name="Line 79"/>
          <p:cNvSpPr>
            <a:spLocks noChangeShapeType="1"/>
          </p:cNvSpPr>
          <p:nvPr/>
        </p:nvSpPr>
        <p:spPr bwMode="auto">
          <a:xfrm flipV="1">
            <a:off x="4149873" y="4278833"/>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3" name="Line 80"/>
          <p:cNvSpPr>
            <a:spLocks noChangeShapeType="1"/>
          </p:cNvSpPr>
          <p:nvPr/>
        </p:nvSpPr>
        <p:spPr bwMode="auto">
          <a:xfrm>
            <a:off x="4149873" y="1265758"/>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4" name="Rectangle 81"/>
          <p:cNvSpPr>
            <a:spLocks noChangeArrowheads="1"/>
          </p:cNvSpPr>
          <p:nvPr/>
        </p:nvSpPr>
        <p:spPr bwMode="auto">
          <a:xfrm>
            <a:off x="4091136" y="436614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0.6</a:t>
            </a:r>
            <a:endParaRPr lang="el-GR" altLang="el-GR">
              <a:latin typeface="Comic Sans MS" panose="030F0702030302020204" pitchFamily="66" charset="0"/>
            </a:endParaRPr>
          </a:p>
        </p:txBody>
      </p:sp>
      <p:sp>
        <p:nvSpPr>
          <p:cNvPr id="325" name="Line 82"/>
          <p:cNvSpPr>
            <a:spLocks noChangeShapeType="1"/>
          </p:cNvSpPr>
          <p:nvPr/>
        </p:nvSpPr>
        <p:spPr bwMode="auto">
          <a:xfrm flipV="1">
            <a:off x="4568973" y="4278833"/>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6" name="Line 83"/>
          <p:cNvSpPr>
            <a:spLocks noChangeShapeType="1"/>
          </p:cNvSpPr>
          <p:nvPr/>
        </p:nvSpPr>
        <p:spPr bwMode="auto">
          <a:xfrm>
            <a:off x="4568973" y="1265758"/>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7" name="Rectangle 84"/>
          <p:cNvSpPr>
            <a:spLocks noChangeArrowheads="1"/>
          </p:cNvSpPr>
          <p:nvPr/>
        </p:nvSpPr>
        <p:spPr bwMode="auto">
          <a:xfrm>
            <a:off x="4510236" y="436614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0.7</a:t>
            </a:r>
            <a:endParaRPr lang="el-GR" altLang="el-GR">
              <a:latin typeface="Comic Sans MS" panose="030F0702030302020204" pitchFamily="66" charset="0"/>
            </a:endParaRPr>
          </a:p>
        </p:txBody>
      </p:sp>
      <p:sp>
        <p:nvSpPr>
          <p:cNvPr id="328" name="Line 85"/>
          <p:cNvSpPr>
            <a:spLocks noChangeShapeType="1"/>
          </p:cNvSpPr>
          <p:nvPr/>
        </p:nvSpPr>
        <p:spPr bwMode="auto">
          <a:xfrm flipV="1">
            <a:off x="4999186" y="4278833"/>
            <a:ext cx="1587"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29" name="Line 86"/>
          <p:cNvSpPr>
            <a:spLocks noChangeShapeType="1"/>
          </p:cNvSpPr>
          <p:nvPr/>
        </p:nvSpPr>
        <p:spPr bwMode="auto">
          <a:xfrm>
            <a:off x="4999186" y="1265758"/>
            <a:ext cx="1587"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0" name="Rectangle 87"/>
          <p:cNvSpPr>
            <a:spLocks noChangeArrowheads="1"/>
          </p:cNvSpPr>
          <p:nvPr/>
        </p:nvSpPr>
        <p:spPr bwMode="auto">
          <a:xfrm>
            <a:off x="4945211" y="436614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0.8</a:t>
            </a:r>
            <a:endParaRPr lang="el-GR" altLang="el-GR">
              <a:latin typeface="Comic Sans MS" panose="030F0702030302020204" pitchFamily="66" charset="0"/>
            </a:endParaRPr>
          </a:p>
        </p:txBody>
      </p:sp>
      <p:sp>
        <p:nvSpPr>
          <p:cNvPr id="331" name="Line 88"/>
          <p:cNvSpPr>
            <a:spLocks noChangeShapeType="1"/>
          </p:cNvSpPr>
          <p:nvPr/>
        </p:nvSpPr>
        <p:spPr bwMode="auto">
          <a:xfrm flipV="1">
            <a:off x="5419873" y="4278833"/>
            <a:ext cx="1588"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2" name="Line 89"/>
          <p:cNvSpPr>
            <a:spLocks noChangeShapeType="1"/>
          </p:cNvSpPr>
          <p:nvPr/>
        </p:nvSpPr>
        <p:spPr bwMode="auto">
          <a:xfrm>
            <a:off x="5419873" y="1265758"/>
            <a:ext cx="1588"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3" name="Rectangle 90"/>
          <p:cNvSpPr>
            <a:spLocks noChangeArrowheads="1"/>
          </p:cNvSpPr>
          <p:nvPr/>
        </p:nvSpPr>
        <p:spPr bwMode="auto">
          <a:xfrm>
            <a:off x="5364311" y="436614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0.9</a:t>
            </a:r>
            <a:endParaRPr lang="el-GR" altLang="el-GR">
              <a:latin typeface="Comic Sans MS" panose="030F0702030302020204" pitchFamily="66" charset="0"/>
            </a:endParaRPr>
          </a:p>
        </p:txBody>
      </p:sp>
      <p:sp>
        <p:nvSpPr>
          <p:cNvPr id="334" name="Line 91"/>
          <p:cNvSpPr>
            <a:spLocks noChangeShapeType="1"/>
          </p:cNvSpPr>
          <p:nvPr/>
        </p:nvSpPr>
        <p:spPr bwMode="auto">
          <a:xfrm flipV="1">
            <a:off x="5850086" y="4278833"/>
            <a:ext cx="1587" cy="44450"/>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5" name="Line 92"/>
          <p:cNvSpPr>
            <a:spLocks noChangeShapeType="1"/>
          </p:cNvSpPr>
          <p:nvPr/>
        </p:nvSpPr>
        <p:spPr bwMode="auto">
          <a:xfrm>
            <a:off x="5850086" y="1265758"/>
            <a:ext cx="1587" cy="349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6" name="Rectangle 93"/>
          <p:cNvSpPr>
            <a:spLocks noChangeArrowheads="1"/>
          </p:cNvSpPr>
          <p:nvPr/>
        </p:nvSpPr>
        <p:spPr bwMode="auto">
          <a:xfrm>
            <a:off x="5848498" y="436614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1</a:t>
            </a:r>
            <a:endParaRPr lang="el-GR" altLang="el-GR">
              <a:latin typeface="Comic Sans MS" panose="030F0702030302020204" pitchFamily="66" charset="0"/>
            </a:endParaRPr>
          </a:p>
        </p:txBody>
      </p:sp>
      <p:sp>
        <p:nvSpPr>
          <p:cNvPr id="337" name="Line 94"/>
          <p:cNvSpPr>
            <a:spLocks noChangeShapeType="1"/>
          </p:cNvSpPr>
          <p:nvPr/>
        </p:nvSpPr>
        <p:spPr bwMode="auto">
          <a:xfrm>
            <a:off x="1609873" y="4323283"/>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8" name="Line 95"/>
          <p:cNvSpPr>
            <a:spLocks noChangeShapeType="1"/>
          </p:cNvSpPr>
          <p:nvPr/>
        </p:nvSpPr>
        <p:spPr bwMode="auto">
          <a:xfrm flipH="1">
            <a:off x="5800873" y="4323283"/>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39" name="Rectangle 96"/>
          <p:cNvSpPr>
            <a:spLocks noChangeArrowheads="1"/>
          </p:cNvSpPr>
          <p:nvPr/>
        </p:nvSpPr>
        <p:spPr bwMode="auto">
          <a:xfrm>
            <a:off x="1528911" y="4266133"/>
            <a:ext cx="571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a:t>
            </a:r>
            <a:endParaRPr lang="el-GR" altLang="el-GR">
              <a:latin typeface="Comic Sans MS" panose="030F0702030302020204" pitchFamily="66" charset="0"/>
            </a:endParaRPr>
          </a:p>
        </p:txBody>
      </p:sp>
      <p:sp>
        <p:nvSpPr>
          <p:cNvPr id="340" name="Line 97"/>
          <p:cNvSpPr>
            <a:spLocks noChangeShapeType="1"/>
          </p:cNvSpPr>
          <p:nvPr/>
        </p:nvSpPr>
        <p:spPr bwMode="auto">
          <a:xfrm>
            <a:off x="1609873" y="4010545"/>
            <a:ext cx="38100"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1" name="Line 98"/>
          <p:cNvSpPr>
            <a:spLocks noChangeShapeType="1"/>
          </p:cNvSpPr>
          <p:nvPr/>
        </p:nvSpPr>
        <p:spPr bwMode="auto">
          <a:xfrm flipH="1">
            <a:off x="5800873" y="4010545"/>
            <a:ext cx="49213"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2" name="Rectangle 99"/>
          <p:cNvSpPr>
            <a:spLocks noChangeArrowheads="1"/>
          </p:cNvSpPr>
          <p:nvPr/>
        </p:nvSpPr>
        <p:spPr bwMode="auto">
          <a:xfrm>
            <a:off x="1428898" y="395339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0.1</a:t>
            </a:r>
            <a:endParaRPr lang="el-GR" altLang="el-GR">
              <a:latin typeface="Comic Sans MS" panose="030F0702030302020204" pitchFamily="66" charset="0"/>
            </a:endParaRPr>
          </a:p>
        </p:txBody>
      </p:sp>
      <p:sp>
        <p:nvSpPr>
          <p:cNvPr id="343" name="Line 100"/>
          <p:cNvSpPr>
            <a:spLocks noChangeShapeType="1"/>
          </p:cNvSpPr>
          <p:nvPr/>
        </p:nvSpPr>
        <p:spPr bwMode="auto">
          <a:xfrm>
            <a:off x="1609873" y="3705745"/>
            <a:ext cx="38100"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4" name="Line 101"/>
          <p:cNvSpPr>
            <a:spLocks noChangeShapeType="1"/>
          </p:cNvSpPr>
          <p:nvPr/>
        </p:nvSpPr>
        <p:spPr bwMode="auto">
          <a:xfrm flipH="1">
            <a:off x="5800873" y="3705745"/>
            <a:ext cx="49213"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5" name="Rectangle 102"/>
          <p:cNvSpPr>
            <a:spLocks noChangeArrowheads="1"/>
          </p:cNvSpPr>
          <p:nvPr/>
        </p:nvSpPr>
        <p:spPr bwMode="auto">
          <a:xfrm>
            <a:off x="1428898" y="3653358"/>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0.2</a:t>
            </a:r>
            <a:endParaRPr lang="el-GR" altLang="el-GR">
              <a:latin typeface="Comic Sans MS" panose="030F0702030302020204" pitchFamily="66" charset="0"/>
            </a:endParaRPr>
          </a:p>
        </p:txBody>
      </p:sp>
      <p:sp>
        <p:nvSpPr>
          <p:cNvPr id="346" name="Line 103"/>
          <p:cNvSpPr>
            <a:spLocks noChangeShapeType="1"/>
          </p:cNvSpPr>
          <p:nvPr/>
        </p:nvSpPr>
        <p:spPr bwMode="auto">
          <a:xfrm>
            <a:off x="1609873" y="3402533"/>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7" name="Line 104"/>
          <p:cNvSpPr>
            <a:spLocks noChangeShapeType="1"/>
          </p:cNvSpPr>
          <p:nvPr/>
        </p:nvSpPr>
        <p:spPr bwMode="auto">
          <a:xfrm flipH="1">
            <a:off x="5800873" y="3402533"/>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48" name="Rectangle 105"/>
          <p:cNvSpPr>
            <a:spLocks noChangeArrowheads="1"/>
          </p:cNvSpPr>
          <p:nvPr/>
        </p:nvSpPr>
        <p:spPr bwMode="auto">
          <a:xfrm>
            <a:off x="1428898" y="3348558"/>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0.3</a:t>
            </a:r>
            <a:endParaRPr lang="el-GR" altLang="el-GR">
              <a:latin typeface="Comic Sans MS" panose="030F0702030302020204" pitchFamily="66" charset="0"/>
            </a:endParaRPr>
          </a:p>
        </p:txBody>
      </p:sp>
      <p:sp>
        <p:nvSpPr>
          <p:cNvPr id="349" name="Line 106"/>
          <p:cNvSpPr>
            <a:spLocks noChangeShapeType="1"/>
          </p:cNvSpPr>
          <p:nvPr/>
        </p:nvSpPr>
        <p:spPr bwMode="auto">
          <a:xfrm>
            <a:off x="1609873" y="3097733"/>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0" name="Line 107"/>
          <p:cNvSpPr>
            <a:spLocks noChangeShapeType="1"/>
          </p:cNvSpPr>
          <p:nvPr/>
        </p:nvSpPr>
        <p:spPr bwMode="auto">
          <a:xfrm flipH="1">
            <a:off x="5800873" y="3097733"/>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1" name="Rectangle 108"/>
          <p:cNvSpPr>
            <a:spLocks noChangeArrowheads="1"/>
          </p:cNvSpPr>
          <p:nvPr/>
        </p:nvSpPr>
        <p:spPr bwMode="auto">
          <a:xfrm>
            <a:off x="1428898" y="3042170"/>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0.4</a:t>
            </a:r>
            <a:endParaRPr lang="el-GR" altLang="el-GR">
              <a:latin typeface="Comic Sans MS" panose="030F0702030302020204" pitchFamily="66" charset="0"/>
            </a:endParaRPr>
          </a:p>
        </p:txBody>
      </p:sp>
      <p:sp>
        <p:nvSpPr>
          <p:cNvPr id="352" name="Line 109"/>
          <p:cNvSpPr>
            <a:spLocks noChangeShapeType="1"/>
          </p:cNvSpPr>
          <p:nvPr/>
        </p:nvSpPr>
        <p:spPr bwMode="auto">
          <a:xfrm>
            <a:off x="1609873" y="2794520"/>
            <a:ext cx="38100"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3" name="Line 110"/>
          <p:cNvSpPr>
            <a:spLocks noChangeShapeType="1"/>
          </p:cNvSpPr>
          <p:nvPr/>
        </p:nvSpPr>
        <p:spPr bwMode="auto">
          <a:xfrm flipH="1">
            <a:off x="5800873" y="2794520"/>
            <a:ext cx="49213"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4" name="Rectangle 111"/>
          <p:cNvSpPr>
            <a:spLocks noChangeArrowheads="1"/>
          </p:cNvSpPr>
          <p:nvPr/>
        </p:nvSpPr>
        <p:spPr bwMode="auto">
          <a:xfrm>
            <a:off x="1428898" y="2735783"/>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0.5</a:t>
            </a:r>
            <a:endParaRPr lang="el-GR" altLang="el-GR">
              <a:latin typeface="Comic Sans MS" panose="030F0702030302020204" pitchFamily="66" charset="0"/>
            </a:endParaRPr>
          </a:p>
        </p:txBody>
      </p:sp>
      <p:sp>
        <p:nvSpPr>
          <p:cNvPr id="355" name="Line 112"/>
          <p:cNvSpPr>
            <a:spLocks noChangeShapeType="1"/>
          </p:cNvSpPr>
          <p:nvPr/>
        </p:nvSpPr>
        <p:spPr bwMode="auto">
          <a:xfrm>
            <a:off x="1609873" y="2481783"/>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6" name="Line 113"/>
          <p:cNvSpPr>
            <a:spLocks noChangeShapeType="1"/>
          </p:cNvSpPr>
          <p:nvPr/>
        </p:nvSpPr>
        <p:spPr bwMode="auto">
          <a:xfrm flipH="1">
            <a:off x="5800873" y="2481783"/>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7" name="Rectangle 114"/>
          <p:cNvSpPr>
            <a:spLocks noChangeArrowheads="1"/>
          </p:cNvSpPr>
          <p:nvPr/>
        </p:nvSpPr>
        <p:spPr bwMode="auto">
          <a:xfrm>
            <a:off x="1428898" y="242304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0.6</a:t>
            </a:r>
            <a:endParaRPr lang="el-GR" altLang="el-GR">
              <a:latin typeface="Comic Sans MS" panose="030F0702030302020204" pitchFamily="66" charset="0"/>
            </a:endParaRPr>
          </a:p>
        </p:txBody>
      </p:sp>
      <p:sp>
        <p:nvSpPr>
          <p:cNvPr id="358" name="Line 115"/>
          <p:cNvSpPr>
            <a:spLocks noChangeShapeType="1"/>
          </p:cNvSpPr>
          <p:nvPr/>
        </p:nvSpPr>
        <p:spPr bwMode="auto">
          <a:xfrm>
            <a:off x="1609873" y="2176983"/>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59" name="Line 116"/>
          <p:cNvSpPr>
            <a:spLocks noChangeShapeType="1"/>
          </p:cNvSpPr>
          <p:nvPr/>
        </p:nvSpPr>
        <p:spPr bwMode="auto">
          <a:xfrm flipH="1">
            <a:off x="5800873" y="2176983"/>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0" name="Rectangle 117"/>
          <p:cNvSpPr>
            <a:spLocks noChangeArrowheads="1"/>
          </p:cNvSpPr>
          <p:nvPr/>
        </p:nvSpPr>
        <p:spPr bwMode="auto">
          <a:xfrm>
            <a:off x="1428898" y="2124595"/>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0.7</a:t>
            </a:r>
            <a:endParaRPr lang="el-GR" altLang="el-GR">
              <a:latin typeface="Comic Sans MS" panose="030F0702030302020204" pitchFamily="66" charset="0"/>
            </a:endParaRPr>
          </a:p>
        </p:txBody>
      </p:sp>
      <p:sp>
        <p:nvSpPr>
          <p:cNvPr id="361" name="Line 118"/>
          <p:cNvSpPr>
            <a:spLocks noChangeShapeType="1"/>
          </p:cNvSpPr>
          <p:nvPr/>
        </p:nvSpPr>
        <p:spPr bwMode="auto">
          <a:xfrm>
            <a:off x="1609873" y="1873770"/>
            <a:ext cx="38100"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2" name="Line 119"/>
          <p:cNvSpPr>
            <a:spLocks noChangeShapeType="1"/>
          </p:cNvSpPr>
          <p:nvPr/>
        </p:nvSpPr>
        <p:spPr bwMode="auto">
          <a:xfrm flipH="1">
            <a:off x="5800873" y="1873770"/>
            <a:ext cx="49213"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3" name="Rectangle 120"/>
          <p:cNvSpPr>
            <a:spLocks noChangeArrowheads="1"/>
          </p:cNvSpPr>
          <p:nvPr/>
        </p:nvSpPr>
        <p:spPr bwMode="auto">
          <a:xfrm>
            <a:off x="1428898" y="1818208"/>
            <a:ext cx="142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0.8</a:t>
            </a:r>
            <a:endParaRPr lang="el-GR" altLang="el-GR">
              <a:latin typeface="Comic Sans MS" panose="030F0702030302020204" pitchFamily="66" charset="0"/>
            </a:endParaRPr>
          </a:p>
        </p:txBody>
      </p:sp>
      <p:sp>
        <p:nvSpPr>
          <p:cNvPr id="364" name="Line 121"/>
          <p:cNvSpPr>
            <a:spLocks noChangeShapeType="1"/>
          </p:cNvSpPr>
          <p:nvPr/>
        </p:nvSpPr>
        <p:spPr bwMode="auto">
          <a:xfrm>
            <a:off x="1609873" y="1568970"/>
            <a:ext cx="38100"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5" name="Line 122"/>
          <p:cNvSpPr>
            <a:spLocks noChangeShapeType="1"/>
          </p:cNvSpPr>
          <p:nvPr/>
        </p:nvSpPr>
        <p:spPr bwMode="auto">
          <a:xfrm flipH="1">
            <a:off x="5800873" y="1568970"/>
            <a:ext cx="49213" cy="1588"/>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6" name="Rectangle 123"/>
          <p:cNvSpPr>
            <a:spLocks noChangeArrowheads="1"/>
          </p:cNvSpPr>
          <p:nvPr/>
        </p:nvSpPr>
        <p:spPr bwMode="auto">
          <a:xfrm>
            <a:off x="1428898" y="1511820"/>
            <a:ext cx="1428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0.9</a:t>
            </a:r>
            <a:endParaRPr lang="el-GR" altLang="el-GR">
              <a:latin typeface="Comic Sans MS" panose="030F0702030302020204" pitchFamily="66" charset="0"/>
            </a:endParaRPr>
          </a:p>
        </p:txBody>
      </p:sp>
      <p:sp>
        <p:nvSpPr>
          <p:cNvPr id="367" name="Line 124"/>
          <p:cNvSpPr>
            <a:spLocks noChangeShapeType="1"/>
          </p:cNvSpPr>
          <p:nvPr/>
        </p:nvSpPr>
        <p:spPr bwMode="auto">
          <a:xfrm>
            <a:off x="1609873" y="1265758"/>
            <a:ext cx="38100"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8" name="Line 125"/>
          <p:cNvSpPr>
            <a:spLocks noChangeShapeType="1"/>
          </p:cNvSpPr>
          <p:nvPr/>
        </p:nvSpPr>
        <p:spPr bwMode="auto">
          <a:xfrm flipH="1">
            <a:off x="5800873" y="1265758"/>
            <a:ext cx="49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69" name="Rectangle 126"/>
          <p:cNvSpPr>
            <a:spLocks noChangeArrowheads="1"/>
          </p:cNvSpPr>
          <p:nvPr/>
        </p:nvSpPr>
        <p:spPr bwMode="auto">
          <a:xfrm>
            <a:off x="1528911" y="1207020"/>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800">
                <a:solidFill>
                  <a:srgbClr val="000000"/>
                </a:solidFill>
                <a:latin typeface="Arial" panose="020B0604020202020204" pitchFamily="34" charset="0"/>
              </a:rPr>
              <a:t>1</a:t>
            </a:r>
            <a:endParaRPr lang="el-GR" altLang="el-GR">
              <a:latin typeface="Comic Sans MS" panose="030F0702030302020204" pitchFamily="66" charset="0"/>
            </a:endParaRPr>
          </a:p>
        </p:txBody>
      </p:sp>
      <p:sp>
        <p:nvSpPr>
          <p:cNvPr id="370" name="Line 127"/>
          <p:cNvSpPr>
            <a:spLocks noChangeShapeType="1"/>
          </p:cNvSpPr>
          <p:nvPr/>
        </p:nvSpPr>
        <p:spPr bwMode="auto">
          <a:xfrm>
            <a:off x="1609873" y="1265758"/>
            <a:ext cx="4240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71" name="Line 128"/>
          <p:cNvSpPr>
            <a:spLocks noChangeShapeType="1"/>
          </p:cNvSpPr>
          <p:nvPr/>
        </p:nvSpPr>
        <p:spPr bwMode="auto">
          <a:xfrm>
            <a:off x="1609873" y="4323283"/>
            <a:ext cx="4240213" cy="1587"/>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72" name="Line 129"/>
          <p:cNvSpPr>
            <a:spLocks noChangeShapeType="1"/>
          </p:cNvSpPr>
          <p:nvPr/>
        </p:nvSpPr>
        <p:spPr bwMode="auto">
          <a:xfrm flipV="1">
            <a:off x="5850086" y="1265758"/>
            <a:ext cx="1587" cy="30575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73" name="Line 130"/>
          <p:cNvSpPr>
            <a:spLocks noChangeShapeType="1"/>
          </p:cNvSpPr>
          <p:nvPr/>
        </p:nvSpPr>
        <p:spPr bwMode="auto">
          <a:xfrm flipV="1">
            <a:off x="1609873" y="1265758"/>
            <a:ext cx="1588" cy="3057525"/>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l-GR"/>
          </a:p>
        </p:txBody>
      </p:sp>
      <p:sp>
        <p:nvSpPr>
          <p:cNvPr id="374" name="Oval 131"/>
          <p:cNvSpPr>
            <a:spLocks noChangeArrowheads="1"/>
          </p:cNvSpPr>
          <p:nvPr/>
        </p:nvSpPr>
        <p:spPr bwMode="auto">
          <a:xfrm>
            <a:off x="1990873" y="2543695"/>
            <a:ext cx="77788" cy="71438"/>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75" name="Oval 132"/>
          <p:cNvSpPr>
            <a:spLocks noChangeArrowheads="1"/>
          </p:cNvSpPr>
          <p:nvPr/>
        </p:nvSpPr>
        <p:spPr bwMode="auto">
          <a:xfrm>
            <a:off x="2205186" y="1470545"/>
            <a:ext cx="77787" cy="71438"/>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77" name="Oval 134"/>
          <p:cNvSpPr>
            <a:spLocks noChangeArrowheads="1"/>
          </p:cNvSpPr>
          <p:nvPr/>
        </p:nvSpPr>
        <p:spPr bwMode="auto">
          <a:xfrm>
            <a:off x="2978025" y="2417886"/>
            <a:ext cx="77787" cy="71438"/>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78" name="Oval 135"/>
          <p:cNvSpPr>
            <a:spLocks noChangeArrowheads="1"/>
          </p:cNvSpPr>
          <p:nvPr/>
        </p:nvSpPr>
        <p:spPr bwMode="auto">
          <a:xfrm>
            <a:off x="4403873" y="3518420"/>
            <a:ext cx="77788" cy="71438"/>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79" name="Oval 136"/>
          <p:cNvSpPr>
            <a:spLocks noChangeArrowheads="1"/>
          </p:cNvSpPr>
          <p:nvPr/>
        </p:nvSpPr>
        <p:spPr bwMode="auto">
          <a:xfrm>
            <a:off x="3548310" y="3974033"/>
            <a:ext cx="77787" cy="71437"/>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0" name="Oval 137"/>
          <p:cNvSpPr>
            <a:spLocks noChangeArrowheads="1"/>
          </p:cNvSpPr>
          <p:nvPr/>
        </p:nvSpPr>
        <p:spPr bwMode="auto">
          <a:xfrm>
            <a:off x="5467498" y="3498576"/>
            <a:ext cx="79375" cy="71438"/>
          </a:xfrm>
          <a:prstGeom prst="ellipse">
            <a:avLst/>
          </a:prstGeom>
          <a:noFill/>
          <a:ln w="7938" cap="rnd">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2" name="Freeform 139"/>
          <p:cNvSpPr>
            <a:spLocks/>
          </p:cNvSpPr>
          <p:nvPr/>
        </p:nvSpPr>
        <p:spPr bwMode="auto">
          <a:xfrm>
            <a:off x="2473969" y="3498577"/>
            <a:ext cx="96838" cy="71437"/>
          </a:xfrm>
          <a:custGeom>
            <a:avLst/>
            <a:gdLst>
              <a:gd name="T0" fmla="*/ 30 w 61"/>
              <a:gd name="T1" fmla="*/ 45 h 45"/>
              <a:gd name="T2" fmla="*/ 61 w 61"/>
              <a:gd name="T3" fmla="*/ 0 h 45"/>
              <a:gd name="T4" fmla="*/ 0 w 61"/>
              <a:gd name="T5" fmla="*/ 0 h 45"/>
              <a:gd name="T6" fmla="*/ 30 w 61"/>
              <a:gd name="T7" fmla="*/ 45 h 45"/>
              <a:gd name="T8" fmla="*/ 30 w 61"/>
              <a:gd name="T9" fmla="*/ 45 h 45"/>
            </a:gdLst>
            <a:ahLst/>
            <a:cxnLst>
              <a:cxn ang="0">
                <a:pos x="T0" y="T1"/>
              </a:cxn>
              <a:cxn ang="0">
                <a:pos x="T2" y="T3"/>
              </a:cxn>
              <a:cxn ang="0">
                <a:pos x="T4" y="T5"/>
              </a:cxn>
              <a:cxn ang="0">
                <a:pos x="T6" y="T7"/>
              </a:cxn>
              <a:cxn ang="0">
                <a:pos x="T8" y="T9"/>
              </a:cxn>
            </a:cxnLst>
            <a:rect l="0" t="0" r="r" b="b"/>
            <a:pathLst>
              <a:path w="61" h="45">
                <a:moveTo>
                  <a:pt x="30" y="45"/>
                </a:moveTo>
                <a:lnTo>
                  <a:pt x="61" y="0"/>
                </a:lnTo>
                <a:lnTo>
                  <a:pt x="0" y="0"/>
                </a:lnTo>
                <a:lnTo>
                  <a:pt x="30" y="45"/>
                </a:lnTo>
                <a:lnTo>
                  <a:pt x="30" y="45"/>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3" name="Freeform 140"/>
          <p:cNvSpPr>
            <a:spLocks/>
          </p:cNvSpPr>
          <p:nvPr/>
        </p:nvSpPr>
        <p:spPr bwMode="auto">
          <a:xfrm>
            <a:off x="1981348" y="3920058"/>
            <a:ext cx="96838" cy="73025"/>
          </a:xfrm>
          <a:custGeom>
            <a:avLst/>
            <a:gdLst>
              <a:gd name="T0" fmla="*/ 30 w 61"/>
              <a:gd name="T1" fmla="*/ 46 h 46"/>
              <a:gd name="T2" fmla="*/ 61 w 61"/>
              <a:gd name="T3" fmla="*/ 0 h 46"/>
              <a:gd name="T4" fmla="*/ 0 w 61"/>
              <a:gd name="T5" fmla="*/ 0 h 46"/>
              <a:gd name="T6" fmla="*/ 30 w 61"/>
              <a:gd name="T7" fmla="*/ 46 h 46"/>
              <a:gd name="T8" fmla="*/ 30 w 61"/>
              <a:gd name="T9" fmla="*/ 46 h 46"/>
            </a:gdLst>
            <a:ahLst/>
            <a:cxnLst>
              <a:cxn ang="0">
                <a:pos x="T0" y="T1"/>
              </a:cxn>
              <a:cxn ang="0">
                <a:pos x="T2" y="T3"/>
              </a:cxn>
              <a:cxn ang="0">
                <a:pos x="T4" y="T5"/>
              </a:cxn>
              <a:cxn ang="0">
                <a:pos x="T6" y="T7"/>
              </a:cxn>
              <a:cxn ang="0">
                <a:pos x="T8" y="T9"/>
              </a:cxn>
            </a:cxnLst>
            <a:rect l="0" t="0" r="r" b="b"/>
            <a:pathLst>
              <a:path w="61" h="46">
                <a:moveTo>
                  <a:pt x="30" y="46"/>
                </a:moveTo>
                <a:lnTo>
                  <a:pt x="61" y="0"/>
                </a:lnTo>
                <a:lnTo>
                  <a:pt x="0" y="0"/>
                </a:lnTo>
                <a:lnTo>
                  <a:pt x="30" y="46"/>
                </a:lnTo>
                <a:lnTo>
                  <a:pt x="30" y="46"/>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5" name="Freeform 142"/>
          <p:cNvSpPr>
            <a:spLocks/>
          </p:cNvSpPr>
          <p:nvPr/>
        </p:nvSpPr>
        <p:spPr bwMode="auto">
          <a:xfrm>
            <a:off x="3679973" y="3134245"/>
            <a:ext cx="98425" cy="71438"/>
          </a:xfrm>
          <a:custGeom>
            <a:avLst/>
            <a:gdLst>
              <a:gd name="T0" fmla="*/ 31 w 62"/>
              <a:gd name="T1" fmla="*/ 45 h 45"/>
              <a:gd name="T2" fmla="*/ 62 w 62"/>
              <a:gd name="T3" fmla="*/ 0 h 45"/>
              <a:gd name="T4" fmla="*/ 0 w 62"/>
              <a:gd name="T5" fmla="*/ 0 h 45"/>
              <a:gd name="T6" fmla="*/ 31 w 62"/>
              <a:gd name="T7" fmla="*/ 45 h 45"/>
              <a:gd name="T8" fmla="*/ 31 w 62"/>
              <a:gd name="T9" fmla="*/ 45 h 45"/>
            </a:gdLst>
            <a:ahLst/>
            <a:cxnLst>
              <a:cxn ang="0">
                <a:pos x="T0" y="T1"/>
              </a:cxn>
              <a:cxn ang="0">
                <a:pos x="T2" y="T3"/>
              </a:cxn>
              <a:cxn ang="0">
                <a:pos x="T4" y="T5"/>
              </a:cxn>
              <a:cxn ang="0">
                <a:pos x="T6" y="T7"/>
              </a:cxn>
              <a:cxn ang="0">
                <a:pos x="T8" y="T9"/>
              </a:cxn>
            </a:cxnLst>
            <a:rect l="0" t="0" r="r" b="b"/>
            <a:pathLst>
              <a:path w="62" h="45">
                <a:moveTo>
                  <a:pt x="31" y="45"/>
                </a:moveTo>
                <a:lnTo>
                  <a:pt x="62" y="0"/>
                </a:lnTo>
                <a:lnTo>
                  <a:pt x="0" y="0"/>
                </a:lnTo>
                <a:lnTo>
                  <a:pt x="31" y="45"/>
                </a:lnTo>
                <a:lnTo>
                  <a:pt x="31" y="45"/>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6" name="Freeform 143"/>
          <p:cNvSpPr>
            <a:spLocks/>
          </p:cNvSpPr>
          <p:nvPr/>
        </p:nvSpPr>
        <p:spPr bwMode="auto">
          <a:xfrm>
            <a:off x="4013348" y="1541983"/>
            <a:ext cx="96838" cy="71437"/>
          </a:xfrm>
          <a:custGeom>
            <a:avLst/>
            <a:gdLst>
              <a:gd name="T0" fmla="*/ 30 w 61"/>
              <a:gd name="T1" fmla="*/ 45 h 45"/>
              <a:gd name="T2" fmla="*/ 61 w 61"/>
              <a:gd name="T3" fmla="*/ 0 h 45"/>
              <a:gd name="T4" fmla="*/ 0 w 61"/>
              <a:gd name="T5" fmla="*/ 0 h 45"/>
              <a:gd name="T6" fmla="*/ 30 w 61"/>
              <a:gd name="T7" fmla="*/ 45 h 45"/>
              <a:gd name="T8" fmla="*/ 30 w 61"/>
              <a:gd name="T9" fmla="*/ 45 h 45"/>
            </a:gdLst>
            <a:ahLst/>
            <a:cxnLst>
              <a:cxn ang="0">
                <a:pos x="T0" y="T1"/>
              </a:cxn>
              <a:cxn ang="0">
                <a:pos x="T2" y="T3"/>
              </a:cxn>
              <a:cxn ang="0">
                <a:pos x="T4" y="T5"/>
              </a:cxn>
              <a:cxn ang="0">
                <a:pos x="T6" y="T7"/>
              </a:cxn>
              <a:cxn ang="0">
                <a:pos x="T8" y="T9"/>
              </a:cxn>
            </a:cxnLst>
            <a:rect l="0" t="0" r="r" b="b"/>
            <a:pathLst>
              <a:path w="61" h="45">
                <a:moveTo>
                  <a:pt x="30" y="45"/>
                </a:moveTo>
                <a:lnTo>
                  <a:pt x="61" y="0"/>
                </a:lnTo>
                <a:lnTo>
                  <a:pt x="0" y="0"/>
                </a:lnTo>
                <a:lnTo>
                  <a:pt x="30" y="45"/>
                </a:lnTo>
                <a:lnTo>
                  <a:pt x="30" y="45"/>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7" name="Freeform 144"/>
          <p:cNvSpPr>
            <a:spLocks/>
          </p:cNvSpPr>
          <p:nvPr/>
        </p:nvSpPr>
        <p:spPr bwMode="auto">
          <a:xfrm>
            <a:off x="4735661" y="1846783"/>
            <a:ext cx="96837" cy="71437"/>
          </a:xfrm>
          <a:custGeom>
            <a:avLst/>
            <a:gdLst>
              <a:gd name="T0" fmla="*/ 31 w 61"/>
              <a:gd name="T1" fmla="*/ 45 h 45"/>
              <a:gd name="T2" fmla="*/ 61 w 61"/>
              <a:gd name="T3" fmla="*/ 0 h 45"/>
              <a:gd name="T4" fmla="*/ 0 w 61"/>
              <a:gd name="T5" fmla="*/ 0 h 45"/>
              <a:gd name="T6" fmla="*/ 31 w 61"/>
              <a:gd name="T7" fmla="*/ 45 h 45"/>
              <a:gd name="T8" fmla="*/ 31 w 61"/>
              <a:gd name="T9" fmla="*/ 45 h 45"/>
            </a:gdLst>
            <a:ahLst/>
            <a:cxnLst>
              <a:cxn ang="0">
                <a:pos x="T0" y="T1"/>
              </a:cxn>
              <a:cxn ang="0">
                <a:pos x="T2" y="T3"/>
              </a:cxn>
              <a:cxn ang="0">
                <a:pos x="T4" y="T5"/>
              </a:cxn>
              <a:cxn ang="0">
                <a:pos x="T6" y="T7"/>
              </a:cxn>
              <a:cxn ang="0">
                <a:pos x="T8" y="T9"/>
              </a:cxn>
            </a:cxnLst>
            <a:rect l="0" t="0" r="r" b="b"/>
            <a:pathLst>
              <a:path w="61" h="45">
                <a:moveTo>
                  <a:pt x="31" y="45"/>
                </a:moveTo>
                <a:lnTo>
                  <a:pt x="61" y="0"/>
                </a:lnTo>
                <a:lnTo>
                  <a:pt x="0" y="0"/>
                </a:lnTo>
                <a:lnTo>
                  <a:pt x="31" y="45"/>
                </a:lnTo>
                <a:lnTo>
                  <a:pt x="31" y="45"/>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8" name="Freeform 145"/>
          <p:cNvSpPr>
            <a:spLocks/>
          </p:cNvSpPr>
          <p:nvPr/>
        </p:nvSpPr>
        <p:spPr bwMode="auto">
          <a:xfrm>
            <a:off x="5330973" y="2580208"/>
            <a:ext cx="98425" cy="71437"/>
          </a:xfrm>
          <a:custGeom>
            <a:avLst/>
            <a:gdLst>
              <a:gd name="T0" fmla="*/ 31 w 62"/>
              <a:gd name="T1" fmla="*/ 45 h 45"/>
              <a:gd name="T2" fmla="*/ 62 w 62"/>
              <a:gd name="T3" fmla="*/ 0 h 45"/>
              <a:gd name="T4" fmla="*/ 0 w 62"/>
              <a:gd name="T5" fmla="*/ 0 h 45"/>
              <a:gd name="T6" fmla="*/ 31 w 62"/>
              <a:gd name="T7" fmla="*/ 45 h 45"/>
              <a:gd name="T8" fmla="*/ 31 w 62"/>
              <a:gd name="T9" fmla="*/ 45 h 45"/>
            </a:gdLst>
            <a:ahLst/>
            <a:cxnLst>
              <a:cxn ang="0">
                <a:pos x="T0" y="T1"/>
              </a:cxn>
              <a:cxn ang="0">
                <a:pos x="T2" y="T3"/>
              </a:cxn>
              <a:cxn ang="0">
                <a:pos x="T4" y="T5"/>
              </a:cxn>
              <a:cxn ang="0">
                <a:pos x="T6" y="T7"/>
              </a:cxn>
              <a:cxn ang="0">
                <a:pos x="T8" y="T9"/>
              </a:cxn>
            </a:cxnLst>
            <a:rect l="0" t="0" r="r" b="b"/>
            <a:pathLst>
              <a:path w="62" h="45">
                <a:moveTo>
                  <a:pt x="31" y="45"/>
                </a:moveTo>
                <a:lnTo>
                  <a:pt x="62" y="0"/>
                </a:lnTo>
                <a:lnTo>
                  <a:pt x="0" y="0"/>
                </a:lnTo>
                <a:lnTo>
                  <a:pt x="31" y="45"/>
                </a:lnTo>
                <a:lnTo>
                  <a:pt x="31" y="45"/>
                </a:lnTo>
              </a:path>
            </a:pathLst>
          </a:custGeom>
          <a:noFill/>
          <a:ln w="7938" cap="rnd">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l-GR"/>
          </a:p>
        </p:txBody>
      </p:sp>
      <p:sp>
        <p:nvSpPr>
          <p:cNvPr id="389" name="Rectangle 146"/>
          <p:cNvSpPr>
            <a:spLocks noChangeArrowheads="1"/>
          </p:cNvSpPr>
          <p:nvPr/>
        </p:nvSpPr>
        <p:spPr bwMode="auto">
          <a:xfrm>
            <a:off x="3735536" y="4415358"/>
            <a:ext cx="13970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2200">
                <a:solidFill>
                  <a:srgbClr val="000000"/>
                </a:solidFill>
                <a:latin typeface="Arial" panose="020B0604020202020204" pitchFamily="34" charset="0"/>
              </a:rPr>
              <a:t>x</a:t>
            </a:r>
            <a:endParaRPr lang="el-GR" altLang="el-GR">
              <a:latin typeface="Comic Sans MS" panose="030F0702030302020204" pitchFamily="66" charset="0"/>
            </a:endParaRPr>
          </a:p>
        </p:txBody>
      </p:sp>
      <p:sp>
        <p:nvSpPr>
          <p:cNvPr id="390" name="Rectangle 147"/>
          <p:cNvSpPr>
            <a:spLocks noChangeArrowheads="1"/>
          </p:cNvSpPr>
          <p:nvPr/>
        </p:nvSpPr>
        <p:spPr bwMode="auto">
          <a:xfrm rot="16200000">
            <a:off x="1112192" y="2528614"/>
            <a:ext cx="13970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l-GR" altLang="el-GR" sz="2200">
                <a:solidFill>
                  <a:srgbClr val="000000"/>
                </a:solidFill>
                <a:latin typeface="Arial" panose="020B0604020202020204" pitchFamily="34" charset="0"/>
              </a:rPr>
              <a:t>y</a:t>
            </a:r>
            <a:endParaRPr lang="el-GR" altLang="el-GR">
              <a:latin typeface="Comic Sans MS" panose="030F0702030302020204" pitchFamily="66" charset="0"/>
            </a:endParaRPr>
          </a:p>
        </p:txBody>
      </p:sp>
      <p:sp>
        <p:nvSpPr>
          <p:cNvPr id="391" name="Freeform 148"/>
          <p:cNvSpPr>
            <a:spLocks noEditPoints="1"/>
          </p:cNvSpPr>
          <p:nvPr/>
        </p:nvSpPr>
        <p:spPr bwMode="auto">
          <a:xfrm>
            <a:off x="3295798" y="1256233"/>
            <a:ext cx="7938" cy="3067050"/>
          </a:xfrm>
          <a:custGeom>
            <a:avLst/>
            <a:gdLst>
              <a:gd name="T0" fmla="*/ 18 w 18"/>
              <a:gd name="T1" fmla="*/ 6759 h 6895"/>
              <a:gd name="T2" fmla="*/ 0 w 18"/>
              <a:gd name="T3" fmla="*/ 6668 h 6895"/>
              <a:gd name="T4" fmla="*/ 18 w 18"/>
              <a:gd name="T5" fmla="*/ 6668 h 6895"/>
              <a:gd name="T6" fmla="*/ 0 w 18"/>
              <a:gd name="T7" fmla="*/ 6322 h 6895"/>
              <a:gd name="T8" fmla="*/ 9 w 18"/>
              <a:gd name="T9" fmla="*/ 6459 h 6895"/>
              <a:gd name="T10" fmla="*/ 9 w 18"/>
              <a:gd name="T11" fmla="*/ 6095 h 6895"/>
              <a:gd name="T12" fmla="*/ 0 w 18"/>
              <a:gd name="T13" fmla="*/ 6232 h 6895"/>
              <a:gd name="T14" fmla="*/ 18 w 18"/>
              <a:gd name="T15" fmla="*/ 5886 h 6895"/>
              <a:gd name="T16" fmla="*/ 0 w 18"/>
              <a:gd name="T17" fmla="*/ 5795 h 6895"/>
              <a:gd name="T18" fmla="*/ 18 w 18"/>
              <a:gd name="T19" fmla="*/ 5795 h 6895"/>
              <a:gd name="T20" fmla="*/ 0 w 18"/>
              <a:gd name="T21" fmla="*/ 5450 h 6895"/>
              <a:gd name="T22" fmla="*/ 9 w 18"/>
              <a:gd name="T23" fmla="*/ 5586 h 6895"/>
              <a:gd name="T24" fmla="*/ 9 w 18"/>
              <a:gd name="T25" fmla="*/ 5223 h 6895"/>
              <a:gd name="T26" fmla="*/ 0 w 18"/>
              <a:gd name="T27" fmla="*/ 5359 h 6895"/>
              <a:gd name="T28" fmla="*/ 18 w 18"/>
              <a:gd name="T29" fmla="*/ 5014 h 6895"/>
              <a:gd name="T30" fmla="*/ 0 w 18"/>
              <a:gd name="T31" fmla="*/ 4923 h 6895"/>
              <a:gd name="T32" fmla="*/ 18 w 18"/>
              <a:gd name="T33" fmla="*/ 4923 h 6895"/>
              <a:gd name="T34" fmla="*/ 0 w 18"/>
              <a:gd name="T35" fmla="*/ 4578 h 6895"/>
              <a:gd name="T36" fmla="*/ 9 w 18"/>
              <a:gd name="T37" fmla="*/ 4714 h 6895"/>
              <a:gd name="T38" fmla="*/ 9 w 18"/>
              <a:gd name="T39" fmla="*/ 4351 h 6895"/>
              <a:gd name="T40" fmla="*/ 0 w 18"/>
              <a:gd name="T41" fmla="*/ 4487 h 6895"/>
              <a:gd name="T42" fmla="*/ 18 w 18"/>
              <a:gd name="T43" fmla="*/ 4142 h 6895"/>
              <a:gd name="T44" fmla="*/ 0 w 18"/>
              <a:gd name="T45" fmla="*/ 4051 h 6895"/>
              <a:gd name="T46" fmla="*/ 18 w 18"/>
              <a:gd name="T47" fmla="*/ 4051 h 6895"/>
              <a:gd name="T48" fmla="*/ 0 w 18"/>
              <a:gd name="T49" fmla="*/ 3705 h 6895"/>
              <a:gd name="T50" fmla="*/ 9 w 18"/>
              <a:gd name="T51" fmla="*/ 3842 h 6895"/>
              <a:gd name="T52" fmla="*/ 9 w 18"/>
              <a:gd name="T53" fmla="*/ 3478 h 6895"/>
              <a:gd name="T54" fmla="*/ 0 w 18"/>
              <a:gd name="T55" fmla="*/ 3615 h 6895"/>
              <a:gd name="T56" fmla="*/ 18 w 18"/>
              <a:gd name="T57" fmla="*/ 3269 h 6895"/>
              <a:gd name="T58" fmla="*/ 0 w 18"/>
              <a:gd name="T59" fmla="*/ 3178 h 6895"/>
              <a:gd name="T60" fmla="*/ 18 w 18"/>
              <a:gd name="T61" fmla="*/ 3178 h 6895"/>
              <a:gd name="T62" fmla="*/ 0 w 18"/>
              <a:gd name="T63" fmla="*/ 2833 h 6895"/>
              <a:gd name="T64" fmla="*/ 9 w 18"/>
              <a:gd name="T65" fmla="*/ 2969 h 6895"/>
              <a:gd name="T66" fmla="*/ 9 w 18"/>
              <a:gd name="T67" fmla="*/ 2606 h 6895"/>
              <a:gd name="T68" fmla="*/ 0 w 18"/>
              <a:gd name="T69" fmla="*/ 2742 h 6895"/>
              <a:gd name="T70" fmla="*/ 18 w 18"/>
              <a:gd name="T71" fmla="*/ 2397 h 6895"/>
              <a:gd name="T72" fmla="*/ 0 w 18"/>
              <a:gd name="T73" fmla="*/ 2306 h 6895"/>
              <a:gd name="T74" fmla="*/ 18 w 18"/>
              <a:gd name="T75" fmla="*/ 2306 h 6895"/>
              <a:gd name="T76" fmla="*/ 0 w 18"/>
              <a:gd name="T77" fmla="*/ 1961 h 6895"/>
              <a:gd name="T78" fmla="*/ 9 w 18"/>
              <a:gd name="T79" fmla="*/ 2097 h 6895"/>
              <a:gd name="T80" fmla="*/ 9 w 18"/>
              <a:gd name="T81" fmla="*/ 1734 h 6895"/>
              <a:gd name="T82" fmla="*/ 0 w 18"/>
              <a:gd name="T83" fmla="*/ 1870 h 6895"/>
              <a:gd name="T84" fmla="*/ 18 w 18"/>
              <a:gd name="T85" fmla="*/ 1525 h 6895"/>
              <a:gd name="T86" fmla="*/ 0 w 18"/>
              <a:gd name="T87" fmla="*/ 1434 h 6895"/>
              <a:gd name="T88" fmla="*/ 18 w 18"/>
              <a:gd name="T89" fmla="*/ 1434 h 6895"/>
              <a:gd name="T90" fmla="*/ 0 w 18"/>
              <a:gd name="T91" fmla="*/ 1088 h 6895"/>
              <a:gd name="T92" fmla="*/ 9 w 18"/>
              <a:gd name="T93" fmla="*/ 1225 h 6895"/>
              <a:gd name="T94" fmla="*/ 9 w 18"/>
              <a:gd name="T95" fmla="*/ 861 h 6895"/>
              <a:gd name="T96" fmla="*/ 0 w 18"/>
              <a:gd name="T97" fmla="*/ 998 h 6895"/>
              <a:gd name="T98" fmla="*/ 18 w 18"/>
              <a:gd name="T99" fmla="*/ 652 h 6895"/>
              <a:gd name="T100" fmla="*/ 0 w 18"/>
              <a:gd name="T101" fmla="*/ 561 h 6895"/>
              <a:gd name="T102" fmla="*/ 18 w 18"/>
              <a:gd name="T103" fmla="*/ 561 h 6895"/>
              <a:gd name="T104" fmla="*/ 0 w 18"/>
              <a:gd name="T105" fmla="*/ 216 h 6895"/>
              <a:gd name="T106" fmla="*/ 9 w 18"/>
              <a:gd name="T107" fmla="*/ 352 h 6895"/>
              <a:gd name="T108" fmla="*/ 9 w 18"/>
              <a:gd name="T109" fmla="*/ 0 h 6895"/>
              <a:gd name="T110" fmla="*/ 0 w 18"/>
              <a:gd name="T111" fmla="*/ 125 h 6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 h="6895">
                <a:moveTo>
                  <a:pt x="0" y="6886"/>
                </a:moveTo>
                <a:lnTo>
                  <a:pt x="0" y="6759"/>
                </a:lnTo>
                <a:cubicBezTo>
                  <a:pt x="0" y="6754"/>
                  <a:pt x="4" y="6750"/>
                  <a:pt x="9" y="6750"/>
                </a:cubicBezTo>
                <a:cubicBezTo>
                  <a:pt x="14" y="6750"/>
                  <a:pt x="18" y="6754"/>
                  <a:pt x="18" y="6759"/>
                </a:cubicBezTo>
                <a:lnTo>
                  <a:pt x="18" y="6886"/>
                </a:lnTo>
                <a:cubicBezTo>
                  <a:pt x="18" y="6891"/>
                  <a:pt x="14" y="6895"/>
                  <a:pt x="9" y="6895"/>
                </a:cubicBezTo>
                <a:cubicBezTo>
                  <a:pt x="4" y="6895"/>
                  <a:pt x="0" y="6891"/>
                  <a:pt x="0" y="6886"/>
                </a:cubicBezTo>
                <a:close/>
                <a:moveTo>
                  <a:pt x="0" y="6668"/>
                </a:moveTo>
                <a:lnTo>
                  <a:pt x="0" y="6541"/>
                </a:lnTo>
                <a:cubicBezTo>
                  <a:pt x="0" y="6536"/>
                  <a:pt x="4" y="6531"/>
                  <a:pt x="9" y="6531"/>
                </a:cubicBezTo>
                <a:cubicBezTo>
                  <a:pt x="14" y="6531"/>
                  <a:pt x="18" y="6536"/>
                  <a:pt x="18" y="6541"/>
                </a:cubicBezTo>
                <a:lnTo>
                  <a:pt x="18" y="6668"/>
                </a:lnTo>
                <a:cubicBezTo>
                  <a:pt x="18" y="6673"/>
                  <a:pt x="14" y="6677"/>
                  <a:pt x="9" y="6677"/>
                </a:cubicBezTo>
                <a:cubicBezTo>
                  <a:pt x="4" y="6677"/>
                  <a:pt x="0" y="6673"/>
                  <a:pt x="0" y="6668"/>
                </a:cubicBezTo>
                <a:close/>
                <a:moveTo>
                  <a:pt x="0" y="6450"/>
                </a:moveTo>
                <a:lnTo>
                  <a:pt x="0" y="6322"/>
                </a:lnTo>
                <a:cubicBezTo>
                  <a:pt x="0" y="6317"/>
                  <a:pt x="4" y="6313"/>
                  <a:pt x="9" y="6313"/>
                </a:cubicBezTo>
                <a:cubicBezTo>
                  <a:pt x="14" y="6313"/>
                  <a:pt x="18" y="6317"/>
                  <a:pt x="18" y="6322"/>
                </a:cubicBezTo>
                <a:lnTo>
                  <a:pt x="18" y="6450"/>
                </a:lnTo>
                <a:cubicBezTo>
                  <a:pt x="18" y="6455"/>
                  <a:pt x="14" y="6459"/>
                  <a:pt x="9" y="6459"/>
                </a:cubicBezTo>
                <a:cubicBezTo>
                  <a:pt x="4" y="6459"/>
                  <a:pt x="0" y="6455"/>
                  <a:pt x="0" y="6450"/>
                </a:cubicBezTo>
                <a:close/>
                <a:moveTo>
                  <a:pt x="0" y="6232"/>
                </a:moveTo>
                <a:lnTo>
                  <a:pt x="0" y="6104"/>
                </a:lnTo>
                <a:cubicBezTo>
                  <a:pt x="0" y="6099"/>
                  <a:pt x="4" y="6095"/>
                  <a:pt x="9" y="6095"/>
                </a:cubicBezTo>
                <a:cubicBezTo>
                  <a:pt x="14" y="6095"/>
                  <a:pt x="18" y="6099"/>
                  <a:pt x="18" y="6104"/>
                </a:cubicBezTo>
                <a:lnTo>
                  <a:pt x="18" y="6232"/>
                </a:lnTo>
                <a:cubicBezTo>
                  <a:pt x="18" y="6237"/>
                  <a:pt x="14" y="6241"/>
                  <a:pt x="9" y="6241"/>
                </a:cubicBezTo>
                <a:cubicBezTo>
                  <a:pt x="4" y="6241"/>
                  <a:pt x="0" y="6237"/>
                  <a:pt x="0" y="6232"/>
                </a:cubicBezTo>
                <a:close/>
                <a:moveTo>
                  <a:pt x="0" y="6013"/>
                </a:moveTo>
                <a:lnTo>
                  <a:pt x="0" y="5886"/>
                </a:lnTo>
                <a:cubicBezTo>
                  <a:pt x="0" y="5881"/>
                  <a:pt x="4" y="5877"/>
                  <a:pt x="9" y="5877"/>
                </a:cubicBezTo>
                <a:cubicBezTo>
                  <a:pt x="14" y="5877"/>
                  <a:pt x="18" y="5881"/>
                  <a:pt x="18" y="5886"/>
                </a:cubicBezTo>
                <a:lnTo>
                  <a:pt x="18" y="6013"/>
                </a:lnTo>
                <a:cubicBezTo>
                  <a:pt x="18" y="6019"/>
                  <a:pt x="14" y="6023"/>
                  <a:pt x="9" y="6023"/>
                </a:cubicBezTo>
                <a:cubicBezTo>
                  <a:pt x="4" y="6023"/>
                  <a:pt x="0" y="6019"/>
                  <a:pt x="0" y="6013"/>
                </a:cubicBezTo>
                <a:close/>
                <a:moveTo>
                  <a:pt x="0" y="5795"/>
                </a:moveTo>
                <a:lnTo>
                  <a:pt x="0" y="5668"/>
                </a:lnTo>
                <a:cubicBezTo>
                  <a:pt x="0" y="5663"/>
                  <a:pt x="4" y="5659"/>
                  <a:pt x="9" y="5659"/>
                </a:cubicBezTo>
                <a:cubicBezTo>
                  <a:pt x="14" y="5659"/>
                  <a:pt x="18" y="5663"/>
                  <a:pt x="18" y="5668"/>
                </a:cubicBezTo>
                <a:lnTo>
                  <a:pt x="18" y="5795"/>
                </a:lnTo>
                <a:cubicBezTo>
                  <a:pt x="18" y="5800"/>
                  <a:pt x="14" y="5804"/>
                  <a:pt x="9" y="5804"/>
                </a:cubicBezTo>
                <a:cubicBezTo>
                  <a:pt x="4" y="5804"/>
                  <a:pt x="0" y="5800"/>
                  <a:pt x="0" y="5795"/>
                </a:cubicBezTo>
                <a:close/>
                <a:moveTo>
                  <a:pt x="0" y="5577"/>
                </a:moveTo>
                <a:lnTo>
                  <a:pt x="0" y="5450"/>
                </a:lnTo>
                <a:cubicBezTo>
                  <a:pt x="0" y="5445"/>
                  <a:pt x="4" y="5441"/>
                  <a:pt x="9" y="5441"/>
                </a:cubicBezTo>
                <a:cubicBezTo>
                  <a:pt x="14" y="5441"/>
                  <a:pt x="18" y="5445"/>
                  <a:pt x="18" y="5450"/>
                </a:cubicBezTo>
                <a:lnTo>
                  <a:pt x="18" y="5577"/>
                </a:lnTo>
                <a:cubicBezTo>
                  <a:pt x="18" y="5582"/>
                  <a:pt x="14" y="5586"/>
                  <a:pt x="9" y="5586"/>
                </a:cubicBezTo>
                <a:cubicBezTo>
                  <a:pt x="4" y="5586"/>
                  <a:pt x="0" y="5582"/>
                  <a:pt x="0" y="5577"/>
                </a:cubicBezTo>
                <a:close/>
                <a:moveTo>
                  <a:pt x="0" y="5359"/>
                </a:moveTo>
                <a:lnTo>
                  <a:pt x="0" y="5232"/>
                </a:lnTo>
                <a:cubicBezTo>
                  <a:pt x="0" y="5227"/>
                  <a:pt x="4" y="5223"/>
                  <a:pt x="9" y="5223"/>
                </a:cubicBezTo>
                <a:cubicBezTo>
                  <a:pt x="14" y="5223"/>
                  <a:pt x="18" y="5227"/>
                  <a:pt x="18" y="5232"/>
                </a:cubicBezTo>
                <a:lnTo>
                  <a:pt x="18" y="5359"/>
                </a:lnTo>
                <a:cubicBezTo>
                  <a:pt x="18" y="5364"/>
                  <a:pt x="14" y="5368"/>
                  <a:pt x="9" y="5368"/>
                </a:cubicBezTo>
                <a:cubicBezTo>
                  <a:pt x="4" y="5368"/>
                  <a:pt x="0" y="5364"/>
                  <a:pt x="0" y="5359"/>
                </a:cubicBezTo>
                <a:close/>
                <a:moveTo>
                  <a:pt x="0" y="5141"/>
                </a:moveTo>
                <a:lnTo>
                  <a:pt x="0" y="5014"/>
                </a:lnTo>
                <a:cubicBezTo>
                  <a:pt x="0" y="5009"/>
                  <a:pt x="4" y="5005"/>
                  <a:pt x="9" y="5005"/>
                </a:cubicBezTo>
                <a:cubicBezTo>
                  <a:pt x="14" y="5005"/>
                  <a:pt x="18" y="5009"/>
                  <a:pt x="18" y="5014"/>
                </a:cubicBezTo>
                <a:lnTo>
                  <a:pt x="18" y="5141"/>
                </a:lnTo>
                <a:cubicBezTo>
                  <a:pt x="18" y="5146"/>
                  <a:pt x="14" y="5150"/>
                  <a:pt x="9" y="5150"/>
                </a:cubicBezTo>
                <a:cubicBezTo>
                  <a:pt x="4" y="5150"/>
                  <a:pt x="0" y="5146"/>
                  <a:pt x="0" y="5141"/>
                </a:cubicBezTo>
                <a:close/>
                <a:moveTo>
                  <a:pt x="0" y="4923"/>
                </a:moveTo>
                <a:lnTo>
                  <a:pt x="0" y="4796"/>
                </a:lnTo>
                <a:cubicBezTo>
                  <a:pt x="0" y="4791"/>
                  <a:pt x="4" y="4787"/>
                  <a:pt x="9" y="4787"/>
                </a:cubicBezTo>
                <a:cubicBezTo>
                  <a:pt x="14" y="4787"/>
                  <a:pt x="18" y="4791"/>
                  <a:pt x="18" y="4796"/>
                </a:cubicBezTo>
                <a:lnTo>
                  <a:pt x="18" y="4923"/>
                </a:lnTo>
                <a:cubicBezTo>
                  <a:pt x="18" y="4928"/>
                  <a:pt x="14" y="4932"/>
                  <a:pt x="9" y="4932"/>
                </a:cubicBezTo>
                <a:cubicBezTo>
                  <a:pt x="4" y="4932"/>
                  <a:pt x="0" y="4928"/>
                  <a:pt x="0" y="4923"/>
                </a:cubicBezTo>
                <a:close/>
                <a:moveTo>
                  <a:pt x="0" y="4705"/>
                </a:moveTo>
                <a:lnTo>
                  <a:pt x="0" y="4578"/>
                </a:lnTo>
                <a:cubicBezTo>
                  <a:pt x="0" y="4573"/>
                  <a:pt x="4" y="4569"/>
                  <a:pt x="9" y="4569"/>
                </a:cubicBezTo>
                <a:cubicBezTo>
                  <a:pt x="14" y="4569"/>
                  <a:pt x="18" y="4573"/>
                  <a:pt x="18" y="4578"/>
                </a:cubicBezTo>
                <a:lnTo>
                  <a:pt x="18" y="4705"/>
                </a:lnTo>
                <a:cubicBezTo>
                  <a:pt x="18" y="4710"/>
                  <a:pt x="14" y="4714"/>
                  <a:pt x="9" y="4714"/>
                </a:cubicBezTo>
                <a:cubicBezTo>
                  <a:pt x="4" y="4714"/>
                  <a:pt x="0" y="4710"/>
                  <a:pt x="0" y="4705"/>
                </a:cubicBezTo>
                <a:close/>
                <a:moveTo>
                  <a:pt x="0" y="4487"/>
                </a:moveTo>
                <a:lnTo>
                  <a:pt x="0" y="4360"/>
                </a:lnTo>
                <a:cubicBezTo>
                  <a:pt x="0" y="4355"/>
                  <a:pt x="4" y="4351"/>
                  <a:pt x="9" y="4351"/>
                </a:cubicBezTo>
                <a:cubicBezTo>
                  <a:pt x="14" y="4351"/>
                  <a:pt x="18" y="4355"/>
                  <a:pt x="18" y="4360"/>
                </a:cubicBezTo>
                <a:lnTo>
                  <a:pt x="18" y="4487"/>
                </a:lnTo>
                <a:cubicBezTo>
                  <a:pt x="18" y="4492"/>
                  <a:pt x="14" y="4496"/>
                  <a:pt x="9" y="4496"/>
                </a:cubicBezTo>
                <a:cubicBezTo>
                  <a:pt x="4" y="4496"/>
                  <a:pt x="0" y="4492"/>
                  <a:pt x="0" y="4487"/>
                </a:cubicBezTo>
                <a:close/>
                <a:moveTo>
                  <a:pt x="0" y="4269"/>
                </a:moveTo>
                <a:lnTo>
                  <a:pt x="0" y="4142"/>
                </a:lnTo>
                <a:cubicBezTo>
                  <a:pt x="0" y="4137"/>
                  <a:pt x="4" y="4133"/>
                  <a:pt x="9" y="4133"/>
                </a:cubicBezTo>
                <a:cubicBezTo>
                  <a:pt x="14" y="4133"/>
                  <a:pt x="18" y="4137"/>
                  <a:pt x="18" y="4142"/>
                </a:cubicBezTo>
                <a:lnTo>
                  <a:pt x="18" y="4269"/>
                </a:lnTo>
                <a:cubicBezTo>
                  <a:pt x="18" y="4274"/>
                  <a:pt x="14" y="4278"/>
                  <a:pt x="9" y="4278"/>
                </a:cubicBezTo>
                <a:cubicBezTo>
                  <a:pt x="4" y="4278"/>
                  <a:pt x="0" y="4274"/>
                  <a:pt x="0" y="4269"/>
                </a:cubicBezTo>
                <a:close/>
                <a:moveTo>
                  <a:pt x="0" y="4051"/>
                </a:moveTo>
                <a:lnTo>
                  <a:pt x="0" y="3924"/>
                </a:lnTo>
                <a:cubicBezTo>
                  <a:pt x="0" y="3918"/>
                  <a:pt x="4" y="3914"/>
                  <a:pt x="9" y="3914"/>
                </a:cubicBezTo>
                <a:cubicBezTo>
                  <a:pt x="14" y="3914"/>
                  <a:pt x="18" y="3918"/>
                  <a:pt x="18" y="3924"/>
                </a:cubicBezTo>
                <a:lnTo>
                  <a:pt x="18" y="4051"/>
                </a:lnTo>
                <a:cubicBezTo>
                  <a:pt x="18" y="4056"/>
                  <a:pt x="14" y="4060"/>
                  <a:pt x="9" y="4060"/>
                </a:cubicBezTo>
                <a:cubicBezTo>
                  <a:pt x="4" y="4060"/>
                  <a:pt x="0" y="4056"/>
                  <a:pt x="0" y="4051"/>
                </a:cubicBezTo>
                <a:close/>
                <a:moveTo>
                  <a:pt x="0" y="3833"/>
                </a:moveTo>
                <a:lnTo>
                  <a:pt x="0" y="3705"/>
                </a:lnTo>
                <a:cubicBezTo>
                  <a:pt x="0" y="3700"/>
                  <a:pt x="4" y="3696"/>
                  <a:pt x="9" y="3696"/>
                </a:cubicBezTo>
                <a:cubicBezTo>
                  <a:pt x="14" y="3696"/>
                  <a:pt x="18" y="3700"/>
                  <a:pt x="18" y="3705"/>
                </a:cubicBezTo>
                <a:lnTo>
                  <a:pt x="18" y="3833"/>
                </a:lnTo>
                <a:cubicBezTo>
                  <a:pt x="18" y="3838"/>
                  <a:pt x="14" y="3842"/>
                  <a:pt x="9" y="3842"/>
                </a:cubicBezTo>
                <a:cubicBezTo>
                  <a:pt x="4" y="3842"/>
                  <a:pt x="0" y="3838"/>
                  <a:pt x="0" y="3833"/>
                </a:cubicBezTo>
                <a:close/>
                <a:moveTo>
                  <a:pt x="0" y="3615"/>
                </a:moveTo>
                <a:lnTo>
                  <a:pt x="0" y="3487"/>
                </a:lnTo>
                <a:cubicBezTo>
                  <a:pt x="0" y="3482"/>
                  <a:pt x="4" y="3478"/>
                  <a:pt x="9" y="3478"/>
                </a:cubicBezTo>
                <a:cubicBezTo>
                  <a:pt x="14" y="3478"/>
                  <a:pt x="18" y="3482"/>
                  <a:pt x="18" y="3487"/>
                </a:cubicBezTo>
                <a:lnTo>
                  <a:pt x="18" y="3615"/>
                </a:lnTo>
                <a:cubicBezTo>
                  <a:pt x="18" y="3620"/>
                  <a:pt x="14" y="3624"/>
                  <a:pt x="9" y="3624"/>
                </a:cubicBezTo>
                <a:cubicBezTo>
                  <a:pt x="4" y="3624"/>
                  <a:pt x="0" y="3620"/>
                  <a:pt x="0" y="3615"/>
                </a:cubicBezTo>
                <a:close/>
                <a:moveTo>
                  <a:pt x="0" y="3396"/>
                </a:moveTo>
                <a:lnTo>
                  <a:pt x="0" y="3269"/>
                </a:lnTo>
                <a:cubicBezTo>
                  <a:pt x="0" y="3264"/>
                  <a:pt x="4" y="3260"/>
                  <a:pt x="9" y="3260"/>
                </a:cubicBezTo>
                <a:cubicBezTo>
                  <a:pt x="14" y="3260"/>
                  <a:pt x="18" y="3264"/>
                  <a:pt x="18" y="3269"/>
                </a:cubicBezTo>
                <a:lnTo>
                  <a:pt x="18" y="3396"/>
                </a:lnTo>
                <a:cubicBezTo>
                  <a:pt x="18" y="3401"/>
                  <a:pt x="14" y="3406"/>
                  <a:pt x="9" y="3406"/>
                </a:cubicBezTo>
                <a:cubicBezTo>
                  <a:pt x="4" y="3406"/>
                  <a:pt x="0" y="3401"/>
                  <a:pt x="0" y="3396"/>
                </a:cubicBezTo>
                <a:close/>
                <a:moveTo>
                  <a:pt x="0" y="3178"/>
                </a:moveTo>
                <a:lnTo>
                  <a:pt x="0" y="3051"/>
                </a:lnTo>
                <a:cubicBezTo>
                  <a:pt x="0" y="3046"/>
                  <a:pt x="4" y="3042"/>
                  <a:pt x="9" y="3042"/>
                </a:cubicBezTo>
                <a:cubicBezTo>
                  <a:pt x="14" y="3042"/>
                  <a:pt x="18" y="3046"/>
                  <a:pt x="18" y="3051"/>
                </a:cubicBezTo>
                <a:lnTo>
                  <a:pt x="18" y="3178"/>
                </a:lnTo>
                <a:cubicBezTo>
                  <a:pt x="18" y="3183"/>
                  <a:pt x="14" y="3187"/>
                  <a:pt x="9" y="3187"/>
                </a:cubicBezTo>
                <a:cubicBezTo>
                  <a:pt x="4" y="3187"/>
                  <a:pt x="0" y="3183"/>
                  <a:pt x="0" y="3178"/>
                </a:cubicBezTo>
                <a:close/>
                <a:moveTo>
                  <a:pt x="0" y="2960"/>
                </a:moveTo>
                <a:lnTo>
                  <a:pt x="0" y="2833"/>
                </a:lnTo>
                <a:cubicBezTo>
                  <a:pt x="0" y="2828"/>
                  <a:pt x="4" y="2824"/>
                  <a:pt x="9" y="2824"/>
                </a:cubicBezTo>
                <a:cubicBezTo>
                  <a:pt x="14" y="2824"/>
                  <a:pt x="18" y="2828"/>
                  <a:pt x="18" y="2833"/>
                </a:cubicBezTo>
                <a:lnTo>
                  <a:pt x="18" y="2960"/>
                </a:lnTo>
                <a:cubicBezTo>
                  <a:pt x="18" y="2965"/>
                  <a:pt x="14" y="2969"/>
                  <a:pt x="9" y="2969"/>
                </a:cubicBezTo>
                <a:cubicBezTo>
                  <a:pt x="4" y="2969"/>
                  <a:pt x="0" y="2965"/>
                  <a:pt x="0" y="2960"/>
                </a:cubicBezTo>
                <a:close/>
                <a:moveTo>
                  <a:pt x="0" y="2742"/>
                </a:moveTo>
                <a:lnTo>
                  <a:pt x="0" y="2615"/>
                </a:lnTo>
                <a:cubicBezTo>
                  <a:pt x="0" y="2610"/>
                  <a:pt x="4" y="2606"/>
                  <a:pt x="9" y="2606"/>
                </a:cubicBezTo>
                <a:cubicBezTo>
                  <a:pt x="14" y="2606"/>
                  <a:pt x="18" y="2610"/>
                  <a:pt x="18" y="2615"/>
                </a:cubicBezTo>
                <a:lnTo>
                  <a:pt x="18" y="2742"/>
                </a:lnTo>
                <a:cubicBezTo>
                  <a:pt x="18" y="2747"/>
                  <a:pt x="14" y="2751"/>
                  <a:pt x="9" y="2751"/>
                </a:cubicBezTo>
                <a:cubicBezTo>
                  <a:pt x="4" y="2751"/>
                  <a:pt x="0" y="2747"/>
                  <a:pt x="0" y="2742"/>
                </a:cubicBezTo>
                <a:close/>
                <a:moveTo>
                  <a:pt x="0" y="2524"/>
                </a:moveTo>
                <a:lnTo>
                  <a:pt x="0" y="2397"/>
                </a:lnTo>
                <a:cubicBezTo>
                  <a:pt x="0" y="2392"/>
                  <a:pt x="4" y="2388"/>
                  <a:pt x="9" y="2388"/>
                </a:cubicBezTo>
                <a:cubicBezTo>
                  <a:pt x="14" y="2388"/>
                  <a:pt x="18" y="2392"/>
                  <a:pt x="18" y="2397"/>
                </a:cubicBezTo>
                <a:lnTo>
                  <a:pt x="18" y="2524"/>
                </a:lnTo>
                <a:cubicBezTo>
                  <a:pt x="18" y="2529"/>
                  <a:pt x="14" y="2533"/>
                  <a:pt x="9" y="2533"/>
                </a:cubicBezTo>
                <a:cubicBezTo>
                  <a:pt x="4" y="2533"/>
                  <a:pt x="0" y="2529"/>
                  <a:pt x="0" y="2524"/>
                </a:cubicBezTo>
                <a:close/>
                <a:moveTo>
                  <a:pt x="0" y="2306"/>
                </a:moveTo>
                <a:lnTo>
                  <a:pt x="0" y="2179"/>
                </a:lnTo>
                <a:cubicBezTo>
                  <a:pt x="0" y="2174"/>
                  <a:pt x="4" y="2170"/>
                  <a:pt x="9" y="2170"/>
                </a:cubicBezTo>
                <a:cubicBezTo>
                  <a:pt x="14" y="2170"/>
                  <a:pt x="18" y="2174"/>
                  <a:pt x="18" y="2179"/>
                </a:cubicBezTo>
                <a:lnTo>
                  <a:pt x="18" y="2306"/>
                </a:lnTo>
                <a:cubicBezTo>
                  <a:pt x="18" y="2311"/>
                  <a:pt x="14" y="2315"/>
                  <a:pt x="9" y="2315"/>
                </a:cubicBezTo>
                <a:cubicBezTo>
                  <a:pt x="4" y="2315"/>
                  <a:pt x="0" y="2311"/>
                  <a:pt x="0" y="2306"/>
                </a:cubicBezTo>
                <a:close/>
                <a:moveTo>
                  <a:pt x="0" y="2088"/>
                </a:moveTo>
                <a:lnTo>
                  <a:pt x="0" y="1961"/>
                </a:lnTo>
                <a:cubicBezTo>
                  <a:pt x="0" y="1956"/>
                  <a:pt x="4" y="1952"/>
                  <a:pt x="9" y="1952"/>
                </a:cubicBezTo>
                <a:cubicBezTo>
                  <a:pt x="14" y="1952"/>
                  <a:pt x="18" y="1956"/>
                  <a:pt x="18" y="1961"/>
                </a:cubicBezTo>
                <a:lnTo>
                  <a:pt x="18" y="2088"/>
                </a:lnTo>
                <a:cubicBezTo>
                  <a:pt x="18" y="2093"/>
                  <a:pt x="14" y="2097"/>
                  <a:pt x="9" y="2097"/>
                </a:cubicBezTo>
                <a:cubicBezTo>
                  <a:pt x="4" y="2097"/>
                  <a:pt x="0" y="2093"/>
                  <a:pt x="0" y="2088"/>
                </a:cubicBezTo>
                <a:close/>
                <a:moveTo>
                  <a:pt x="0" y="1870"/>
                </a:moveTo>
                <a:lnTo>
                  <a:pt x="0" y="1743"/>
                </a:lnTo>
                <a:cubicBezTo>
                  <a:pt x="0" y="1738"/>
                  <a:pt x="4" y="1734"/>
                  <a:pt x="9" y="1734"/>
                </a:cubicBezTo>
                <a:cubicBezTo>
                  <a:pt x="14" y="1734"/>
                  <a:pt x="18" y="1738"/>
                  <a:pt x="18" y="1743"/>
                </a:cubicBezTo>
                <a:lnTo>
                  <a:pt x="18" y="1870"/>
                </a:lnTo>
                <a:cubicBezTo>
                  <a:pt x="18" y="1875"/>
                  <a:pt x="14" y="1879"/>
                  <a:pt x="9" y="1879"/>
                </a:cubicBezTo>
                <a:cubicBezTo>
                  <a:pt x="4" y="1879"/>
                  <a:pt x="0" y="1875"/>
                  <a:pt x="0" y="1870"/>
                </a:cubicBezTo>
                <a:close/>
                <a:moveTo>
                  <a:pt x="0" y="1652"/>
                </a:moveTo>
                <a:lnTo>
                  <a:pt x="0" y="1525"/>
                </a:lnTo>
                <a:cubicBezTo>
                  <a:pt x="0" y="1520"/>
                  <a:pt x="4" y="1515"/>
                  <a:pt x="9" y="1515"/>
                </a:cubicBezTo>
                <a:cubicBezTo>
                  <a:pt x="14" y="1515"/>
                  <a:pt x="18" y="1520"/>
                  <a:pt x="18" y="1525"/>
                </a:cubicBezTo>
                <a:lnTo>
                  <a:pt x="18" y="1652"/>
                </a:lnTo>
                <a:cubicBezTo>
                  <a:pt x="18" y="1657"/>
                  <a:pt x="14" y="1661"/>
                  <a:pt x="9" y="1661"/>
                </a:cubicBezTo>
                <a:cubicBezTo>
                  <a:pt x="4" y="1661"/>
                  <a:pt x="0" y="1657"/>
                  <a:pt x="0" y="1652"/>
                </a:cubicBezTo>
                <a:close/>
                <a:moveTo>
                  <a:pt x="0" y="1434"/>
                </a:moveTo>
                <a:lnTo>
                  <a:pt x="0" y="1306"/>
                </a:lnTo>
                <a:cubicBezTo>
                  <a:pt x="0" y="1301"/>
                  <a:pt x="4" y="1297"/>
                  <a:pt x="9" y="1297"/>
                </a:cubicBezTo>
                <a:cubicBezTo>
                  <a:pt x="14" y="1297"/>
                  <a:pt x="18" y="1301"/>
                  <a:pt x="18" y="1306"/>
                </a:cubicBezTo>
                <a:lnTo>
                  <a:pt x="18" y="1434"/>
                </a:lnTo>
                <a:cubicBezTo>
                  <a:pt x="18" y="1439"/>
                  <a:pt x="14" y="1443"/>
                  <a:pt x="9" y="1443"/>
                </a:cubicBezTo>
                <a:cubicBezTo>
                  <a:pt x="4" y="1443"/>
                  <a:pt x="0" y="1439"/>
                  <a:pt x="0" y="1434"/>
                </a:cubicBezTo>
                <a:close/>
                <a:moveTo>
                  <a:pt x="0" y="1216"/>
                </a:moveTo>
                <a:lnTo>
                  <a:pt x="0" y="1088"/>
                </a:lnTo>
                <a:cubicBezTo>
                  <a:pt x="0" y="1083"/>
                  <a:pt x="4" y="1079"/>
                  <a:pt x="9" y="1079"/>
                </a:cubicBezTo>
                <a:cubicBezTo>
                  <a:pt x="14" y="1079"/>
                  <a:pt x="18" y="1083"/>
                  <a:pt x="18" y="1088"/>
                </a:cubicBezTo>
                <a:lnTo>
                  <a:pt x="18" y="1216"/>
                </a:lnTo>
                <a:cubicBezTo>
                  <a:pt x="18" y="1221"/>
                  <a:pt x="14" y="1225"/>
                  <a:pt x="9" y="1225"/>
                </a:cubicBezTo>
                <a:cubicBezTo>
                  <a:pt x="4" y="1225"/>
                  <a:pt x="0" y="1221"/>
                  <a:pt x="0" y="1216"/>
                </a:cubicBezTo>
                <a:close/>
                <a:moveTo>
                  <a:pt x="0" y="998"/>
                </a:moveTo>
                <a:lnTo>
                  <a:pt x="0" y="870"/>
                </a:lnTo>
                <a:cubicBezTo>
                  <a:pt x="0" y="865"/>
                  <a:pt x="4" y="861"/>
                  <a:pt x="9" y="861"/>
                </a:cubicBezTo>
                <a:cubicBezTo>
                  <a:pt x="14" y="861"/>
                  <a:pt x="18" y="865"/>
                  <a:pt x="18" y="870"/>
                </a:cubicBezTo>
                <a:lnTo>
                  <a:pt x="18" y="998"/>
                </a:lnTo>
                <a:cubicBezTo>
                  <a:pt x="18" y="1003"/>
                  <a:pt x="14" y="1007"/>
                  <a:pt x="9" y="1007"/>
                </a:cubicBezTo>
                <a:cubicBezTo>
                  <a:pt x="4" y="1007"/>
                  <a:pt x="0" y="1003"/>
                  <a:pt x="0" y="998"/>
                </a:cubicBezTo>
                <a:close/>
                <a:moveTo>
                  <a:pt x="0" y="779"/>
                </a:moveTo>
                <a:lnTo>
                  <a:pt x="0" y="652"/>
                </a:lnTo>
                <a:cubicBezTo>
                  <a:pt x="0" y="647"/>
                  <a:pt x="4" y="643"/>
                  <a:pt x="9" y="643"/>
                </a:cubicBezTo>
                <a:cubicBezTo>
                  <a:pt x="14" y="643"/>
                  <a:pt x="18" y="647"/>
                  <a:pt x="18" y="652"/>
                </a:cubicBezTo>
                <a:lnTo>
                  <a:pt x="18" y="779"/>
                </a:lnTo>
                <a:cubicBezTo>
                  <a:pt x="18" y="784"/>
                  <a:pt x="14" y="789"/>
                  <a:pt x="9" y="789"/>
                </a:cubicBezTo>
                <a:cubicBezTo>
                  <a:pt x="4" y="789"/>
                  <a:pt x="0" y="784"/>
                  <a:pt x="0" y="779"/>
                </a:cubicBezTo>
                <a:close/>
                <a:moveTo>
                  <a:pt x="0" y="561"/>
                </a:moveTo>
                <a:lnTo>
                  <a:pt x="0" y="434"/>
                </a:lnTo>
                <a:cubicBezTo>
                  <a:pt x="0" y="429"/>
                  <a:pt x="4" y="425"/>
                  <a:pt x="9" y="425"/>
                </a:cubicBezTo>
                <a:cubicBezTo>
                  <a:pt x="14" y="425"/>
                  <a:pt x="18" y="429"/>
                  <a:pt x="18" y="434"/>
                </a:cubicBezTo>
                <a:lnTo>
                  <a:pt x="18" y="561"/>
                </a:lnTo>
                <a:cubicBezTo>
                  <a:pt x="18" y="566"/>
                  <a:pt x="14" y="570"/>
                  <a:pt x="9" y="570"/>
                </a:cubicBezTo>
                <a:cubicBezTo>
                  <a:pt x="4" y="570"/>
                  <a:pt x="0" y="566"/>
                  <a:pt x="0" y="561"/>
                </a:cubicBezTo>
                <a:close/>
                <a:moveTo>
                  <a:pt x="0" y="343"/>
                </a:moveTo>
                <a:lnTo>
                  <a:pt x="0" y="216"/>
                </a:lnTo>
                <a:cubicBezTo>
                  <a:pt x="0" y="211"/>
                  <a:pt x="4" y="207"/>
                  <a:pt x="9" y="207"/>
                </a:cubicBezTo>
                <a:cubicBezTo>
                  <a:pt x="14" y="207"/>
                  <a:pt x="18" y="211"/>
                  <a:pt x="18" y="216"/>
                </a:cubicBezTo>
                <a:lnTo>
                  <a:pt x="18" y="343"/>
                </a:lnTo>
                <a:cubicBezTo>
                  <a:pt x="18" y="348"/>
                  <a:pt x="14" y="352"/>
                  <a:pt x="9" y="352"/>
                </a:cubicBezTo>
                <a:cubicBezTo>
                  <a:pt x="4" y="352"/>
                  <a:pt x="0" y="348"/>
                  <a:pt x="0" y="343"/>
                </a:cubicBezTo>
                <a:close/>
                <a:moveTo>
                  <a:pt x="0" y="125"/>
                </a:moveTo>
                <a:lnTo>
                  <a:pt x="0" y="9"/>
                </a:lnTo>
                <a:cubicBezTo>
                  <a:pt x="0" y="4"/>
                  <a:pt x="4" y="0"/>
                  <a:pt x="9" y="0"/>
                </a:cubicBezTo>
                <a:cubicBezTo>
                  <a:pt x="14" y="0"/>
                  <a:pt x="18" y="4"/>
                  <a:pt x="18" y="9"/>
                </a:cubicBezTo>
                <a:lnTo>
                  <a:pt x="18" y="125"/>
                </a:lnTo>
                <a:cubicBezTo>
                  <a:pt x="18" y="130"/>
                  <a:pt x="14" y="134"/>
                  <a:pt x="9" y="134"/>
                </a:cubicBezTo>
                <a:cubicBezTo>
                  <a:pt x="4" y="134"/>
                  <a:pt x="0" y="130"/>
                  <a:pt x="0" y="125"/>
                </a:cubicBezTo>
                <a:close/>
              </a:path>
            </a:pathLst>
          </a:custGeom>
          <a:solidFill>
            <a:srgbClr val="000000"/>
          </a:solidFill>
          <a:ln w="6350" cap="flat">
            <a:solidFill>
              <a:srgbClr val="000000"/>
            </a:solidFill>
            <a:prstDash val="solid"/>
            <a:bevel/>
            <a:headEnd/>
            <a:tailEnd/>
          </a:ln>
        </p:spPr>
        <p:txBody>
          <a:bodyPr/>
          <a:lstStyle/>
          <a:p>
            <a:endParaRPr lang="el-GR"/>
          </a:p>
        </p:txBody>
      </p:sp>
      <p:graphicFrame>
        <p:nvGraphicFramePr>
          <p:cNvPr id="103" name="Object 2">
            <a:extLst>
              <a:ext uri="{FF2B5EF4-FFF2-40B4-BE49-F238E27FC236}">
                <a16:creationId xmlns:a16="http://schemas.microsoft.com/office/drawing/2014/main" id="{0E94AEC8-60A7-42B4-AE6C-7180A8977910}"/>
              </a:ext>
            </a:extLst>
          </p:cNvPr>
          <p:cNvGraphicFramePr>
            <a:graphicFrameLocks noChangeAspect="1"/>
          </p:cNvGraphicFramePr>
          <p:nvPr/>
        </p:nvGraphicFramePr>
        <p:xfrm>
          <a:off x="6959973" y="2459762"/>
          <a:ext cx="3062287" cy="920750"/>
        </p:xfrm>
        <a:graphic>
          <a:graphicData uri="http://schemas.openxmlformats.org/presentationml/2006/ole">
            <mc:AlternateContent xmlns:mc="http://schemas.openxmlformats.org/markup-compatibility/2006">
              <mc:Choice xmlns:v="urn:schemas-microsoft-com:vml" Requires="v">
                <p:oleObj name="Equation" r:id="rId4" imgW="1473120" imgH="444240" progId="Equation.3">
                  <p:embed/>
                </p:oleObj>
              </mc:Choice>
              <mc:Fallback>
                <p:oleObj name="Equation" r:id="rId4" imgW="1473120" imgH="444240" progId="Equation.3">
                  <p:embed/>
                  <p:pic>
                    <p:nvPicPr>
                      <p:cNvPr id="103" name="Object 2">
                        <a:extLst>
                          <a:ext uri="{FF2B5EF4-FFF2-40B4-BE49-F238E27FC236}">
                            <a16:creationId xmlns:a16="http://schemas.microsoft.com/office/drawing/2014/main" id="{0E94AEC8-60A7-42B4-AE6C-7180A8977910}"/>
                          </a:ext>
                        </a:extLst>
                      </p:cNvPr>
                      <p:cNvPicPr>
                        <a:picLocks noChangeAspect="1" noChangeArrowheads="1"/>
                      </p:cNvPicPr>
                      <p:nvPr/>
                    </p:nvPicPr>
                    <p:blipFill>
                      <a:blip r:embed="rId5"/>
                      <a:srcRect/>
                      <a:stretch>
                        <a:fillRect/>
                      </a:stretch>
                    </p:blipFill>
                    <p:spPr bwMode="auto">
                      <a:xfrm>
                        <a:off x="6959973" y="2459762"/>
                        <a:ext cx="3062287" cy="920750"/>
                      </a:xfrm>
                      <a:prstGeom prst="rect">
                        <a:avLst/>
                      </a:prstGeom>
                      <a:noFill/>
                      <a:ln w="9525">
                        <a:noFill/>
                        <a:miter lim="800000"/>
                        <a:headEnd/>
                        <a:tailEnd/>
                      </a:ln>
                    </p:spPr>
                  </p:pic>
                </p:oleObj>
              </mc:Fallback>
            </mc:AlternateContent>
          </a:graphicData>
        </a:graphic>
      </p:graphicFrame>
      <p:sp>
        <p:nvSpPr>
          <p:cNvPr id="105" name="TextBox 104">
            <a:extLst>
              <a:ext uri="{FF2B5EF4-FFF2-40B4-BE49-F238E27FC236}">
                <a16:creationId xmlns:a16="http://schemas.microsoft.com/office/drawing/2014/main" id="{72E3C33D-94E2-4B18-857B-F3EE59A1CA84}"/>
              </a:ext>
            </a:extLst>
          </p:cNvPr>
          <p:cNvSpPr txBox="1"/>
          <p:nvPr/>
        </p:nvSpPr>
        <p:spPr>
          <a:xfrm>
            <a:off x="1256606" y="5089799"/>
            <a:ext cx="9238136" cy="378502"/>
          </a:xfrm>
          <a:prstGeom prst="rect">
            <a:avLst/>
          </a:prstGeom>
          <a:noFill/>
        </p:spPr>
        <p:txBody>
          <a:bodyPr wrap="square">
            <a:spAutoFit/>
          </a:bodyPr>
          <a:lstStyle/>
          <a:p>
            <a:pPr marL="270510">
              <a:lnSpc>
                <a:spcPct val="107000"/>
              </a:lnSpc>
              <a:spcAft>
                <a:spcPts val="800"/>
              </a:spcAft>
            </a:pPr>
            <a:r>
              <a:rPr lang="en-US" sz="1800" dirty="0" err="1">
                <a:effectLst/>
                <a:latin typeface="Garamond" panose="02020404030301010803" pitchFamily="18" charset="0"/>
                <a:ea typeface="Calibri" panose="020F0502020204030204" pitchFamily="34" charset="0"/>
                <a:cs typeface="Arial" panose="020B0604020202020204" pitchFamily="34" charset="0"/>
              </a:rPr>
              <a:t>Gini</a:t>
            </a:r>
            <a:r>
              <a:rPr lang="en-US" sz="1800" baseline="-25000" dirty="0" err="1">
                <a:effectLst/>
                <a:latin typeface="Garamond" panose="02020404030301010803" pitchFamily="18" charset="0"/>
                <a:ea typeface="Calibri" panose="020F0502020204030204" pitchFamily="34" charset="0"/>
                <a:cs typeface="Arial" panose="020B0604020202020204" pitchFamily="34" charset="0"/>
              </a:rPr>
              <a:t>split</a:t>
            </a:r>
            <a:r>
              <a:rPr lang="en-US" sz="1800" dirty="0">
                <a:effectLst/>
                <a:latin typeface="Garamond" panose="02020404030301010803" pitchFamily="18" charset="0"/>
                <a:ea typeface="Calibri" panose="020F0502020204030204" pitchFamily="34" charset="0"/>
                <a:cs typeface="Arial" panose="020B0604020202020204" pitchFamily="34" charset="0"/>
              </a:rPr>
              <a:t> =  n(p1)/n * Gini(p1) + n(p2)/n * Gini(p2) = 5/12 *   0.48  + 7/12 * 0.49 = 0,486</a:t>
            </a:r>
            <a:endParaRPr lang="el-GR" sz="1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07" name="TextBox 106">
            <a:extLst>
              <a:ext uri="{FF2B5EF4-FFF2-40B4-BE49-F238E27FC236}">
                <a16:creationId xmlns:a16="http://schemas.microsoft.com/office/drawing/2014/main" id="{3A207925-9FC6-4176-A4B6-F9CD96EF2E74}"/>
              </a:ext>
            </a:extLst>
          </p:cNvPr>
          <p:cNvSpPr txBox="1"/>
          <p:nvPr/>
        </p:nvSpPr>
        <p:spPr>
          <a:xfrm>
            <a:off x="2072850" y="1813248"/>
            <a:ext cx="725046" cy="369332"/>
          </a:xfrm>
          <a:prstGeom prst="rect">
            <a:avLst/>
          </a:prstGeom>
          <a:noFill/>
        </p:spPr>
        <p:txBody>
          <a:bodyPr wrap="square">
            <a:spAutoFit/>
          </a:bodyPr>
          <a:lstStyle/>
          <a:p>
            <a:r>
              <a:rPr lang="en-US" sz="1800" dirty="0">
                <a:effectLst/>
                <a:latin typeface="Garamond" panose="02020404030301010803" pitchFamily="18" charset="0"/>
                <a:ea typeface="Calibri" panose="020F0502020204030204" pitchFamily="34" charset="0"/>
                <a:cs typeface="Arial" panose="020B0604020202020204" pitchFamily="34" charset="0"/>
              </a:rPr>
              <a:t>p1</a:t>
            </a:r>
            <a:endParaRPr lang="el-GR" dirty="0"/>
          </a:p>
        </p:txBody>
      </p:sp>
      <p:sp>
        <p:nvSpPr>
          <p:cNvPr id="108" name="TextBox 107">
            <a:extLst>
              <a:ext uri="{FF2B5EF4-FFF2-40B4-BE49-F238E27FC236}">
                <a16:creationId xmlns:a16="http://schemas.microsoft.com/office/drawing/2014/main" id="{6990903F-CDCC-4049-9F43-BE7532365C33}"/>
              </a:ext>
            </a:extLst>
          </p:cNvPr>
          <p:cNvSpPr txBox="1"/>
          <p:nvPr/>
        </p:nvSpPr>
        <p:spPr>
          <a:xfrm>
            <a:off x="3676897" y="1848789"/>
            <a:ext cx="725046" cy="369332"/>
          </a:xfrm>
          <a:prstGeom prst="rect">
            <a:avLst/>
          </a:prstGeom>
          <a:noFill/>
        </p:spPr>
        <p:txBody>
          <a:bodyPr wrap="square">
            <a:spAutoFit/>
          </a:bodyPr>
          <a:lstStyle/>
          <a:p>
            <a:r>
              <a:rPr lang="en-US" sz="1800" dirty="0">
                <a:effectLst/>
                <a:latin typeface="Garamond" panose="02020404030301010803" pitchFamily="18" charset="0"/>
                <a:ea typeface="Calibri" panose="020F0502020204030204" pitchFamily="34" charset="0"/>
                <a:cs typeface="Arial" panose="020B0604020202020204" pitchFamily="34" charset="0"/>
              </a:rPr>
              <a:t>p2</a:t>
            </a:r>
            <a:endParaRPr lang="el-GR" dirty="0"/>
          </a:p>
        </p:txBody>
      </p:sp>
      <p:cxnSp>
        <p:nvCxnSpPr>
          <p:cNvPr id="14" name="Straight Arrow Connector 13">
            <a:extLst>
              <a:ext uri="{FF2B5EF4-FFF2-40B4-BE49-F238E27FC236}">
                <a16:creationId xmlns:a16="http://schemas.microsoft.com/office/drawing/2014/main" id="{01C98663-2D45-4B34-8CCF-15F4F3D08516}"/>
              </a:ext>
            </a:extLst>
          </p:cNvPr>
          <p:cNvCxnSpPr>
            <a:cxnSpLocks/>
          </p:cNvCxnSpPr>
          <p:nvPr/>
        </p:nvCxnSpPr>
        <p:spPr>
          <a:xfrm flipH="1">
            <a:off x="3548310" y="5586711"/>
            <a:ext cx="280410" cy="4580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58A325D0-E461-444D-842B-2CA1F9599778}"/>
              </a:ext>
            </a:extLst>
          </p:cNvPr>
          <p:cNvSpPr txBox="1"/>
          <p:nvPr/>
        </p:nvSpPr>
        <p:spPr>
          <a:xfrm>
            <a:off x="1387952" y="6218850"/>
            <a:ext cx="4031921" cy="378502"/>
          </a:xfrm>
          <a:prstGeom prst="rect">
            <a:avLst/>
          </a:prstGeom>
          <a:noFill/>
        </p:spPr>
        <p:txBody>
          <a:bodyPr wrap="square">
            <a:spAutoFit/>
          </a:bodyPr>
          <a:lstStyle/>
          <a:p>
            <a:pPr>
              <a:lnSpc>
                <a:spcPct val="107000"/>
              </a:lnSpc>
              <a:spcAft>
                <a:spcPts val="800"/>
              </a:spcAft>
            </a:pPr>
            <a:r>
              <a:rPr lang="en-US" sz="1800" dirty="0">
                <a:effectLst/>
                <a:latin typeface="Garamond" panose="02020404030301010803" pitchFamily="18" charset="0"/>
                <a:ea typeface="Calibri" panose="020F0502020204030204" pitchFamily="34" charset="0"/>
                <a:cs typeface="Arial" panose="020B0604020202020204" pitchFamily="34" charset="0"/>
              </a:rPr>
              <a:t>Gini(p1) = 1 – [(3/5)</a:t>
            </a:r>
            <a:r>
              <a:rPr lang="en-US" sz="1800" baseline="30000" dirty="0">
                <a:effectLst/>
                <a:latin typeface="Garamond" panose="02020404030301010803" pitchFamily="18" charset="0"/>
                <a:ea typeface="Calibri" panose="020F0502020204030204" pitchFamily="34" charset="0"/>
                <a:cs typeface="Arial" panose="020B0604020202020204" pitchFamily="34" charset="0"/>
              </a:rPr>
              <a:t>2</a:t>
            </a:r>
            <a:r>
              <a:rPr lang="en-US" sz="1800" dirty="0">
                <a:effectLst/>
                <a:latin typeface="Garamond" panose="02020404030301010803" pitchFamily="18" charset="0"/>
                <a:ea typeface="Calibri" panose="020F0502020204030204" pitchFamily="34" charset="0"/>
                <a:cs typeface="Arial" panose="020B0604020202020204" pitchFamily="34" charset="0"/>
              </a:rPr>
              <a:t>   +  (2/5)</a:t>
            </a:r>
            <a:r>
              <a:rPr lang="en-US" sz="1800" baseline="30000" dirty="0">
                <a:effectLst/>
                <a:latin typeface="Garamond" panose="02020404030301010803" pitchFamily="18" charset="0"/>
                <a:ea typeface="Calibri" panose="020F0502020204030204" pitchFamily="34" charset="0"/>
                <a:cs typeface="Arial" panose="020B0604020202020204" pitchFamily="34" charset="0"/>
              </a:rPr>
              <a:t>2</a:t>
            </a:r>
            <a:r>
              <a:rPr lang="en-US" sz="1800" dirty="0">
                <a:effectLst/>
                <a:latin typeface="Garamond" panose="02020404030301010803" pitchFamily="18" charset="0"/>
                <a:ea typeface="Calibri" panose="020F0502020204030204" pitchFamily="34" charset="0"/>
                <a:cs typeface="Arial" panose="020B0604020202020204" pitchFamily="34" charset="0"/>
              </a:rPr>
              <a:t>] = 0.48</a:t>
            </a:r>
            <a:endParaRPr lang="el-GR" sz="1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6" name="TextBox 115">
            <a:extLst>
              <a:ext uri="{FF2B5EF4-FFF2-40B4-BE49-F238E27FC236}">
                <a16:creationId xmlns:a16="http://schemas.microsoft.com/office/drawing/2014/main" id="{13409D18-344E-4C2A-B79C-F636E926927A}"/>
              </a:ext>
            </a:extLst>
          </p:cNvPr>
          <p:cNvSpPr txBox="1"/>
          <p:nvPr/>
        </p:nvSpPr>
        <p:spPr>
          <a:xfrm>
            <a:off x="5490718" y="6197310"/>
            <a:ext cx="6100354" cy="378502"/>
          </a:xfrm>
          <a:prstGeom prst="rect">
            <a:avLst/>
          </a:prstGeom>
          <a:noFill/>
        </p:spPr>
        <p:txBody>
          <a:bodyPr wrap="square">
            <a:spAutoFit/>
          </a:bodyPr>
          <a:lstStyle/>
          <a:p>
            <a:pPr>
              <a:lnSpc>
                <a:spcPct val="107000"/>
              </a:lnSpc>
              <a:spcAft>
                <a:spcPts val="800"/>
              </a:spcAft>
            </a:pPr>
            <a:r>
              <a:rPr lang="en-US" sz="1800" dirty="0">
                <a:effectLst/>
                <a:latin typeface="Garamond" panose="02020404030301010803" pitchFamily="18" charset="0"/>
                <a:ea typeface="Calibri" panose="020F0502020204030204" pitchFamily="34" charset="0"/>
                <a:cs typeface="Arial" panose="020B0604020202020204" pitchFamily="34" charset="0"/>
              </a:rPr>
              <a:t>Gini(p2) = 1 – [ (4/7)</a:t>
            </a:r>
            <a:r>
              <a:rPr lang="en-US" sz="1800" baseline="30000" dirty="0">
                <a:effectLst/>
                <a:latin typeface="Garamond" panose="02020404030301010803" pitchFamily="18" charset="0"/>
                <a:ea typeface="Calibri" panose="020F0502020204030204" pitchFamily="34" charset="0"/>
                <a:cs typeface="Arial" panose="020B0604020202020204" pitchFamily="34" charset="0"/>
              </a:rPr>
              <a:t> 2</a:t>
            </a:r>
            <a:r>
              <a:rPr lang="en-US" sz="1800" dirty="0">
                <a:effectLst/>
                <a:latin typeface="Garamond" panose="02020404030301010803" pitchFamily="18" charset="0"/>
                <a:ea typeface="Calibri" panose="020F0502020204030204" pitchFamily="34" charset="0"/>
                <a:cs typeface="Arial" panose="020B0604020202020204" pitchFamily="34" charset="0"/>
              </a:rPr>
              <a:t> +  (3/7)</a:t>
            </a:r>
            <a:r>
              <a:rPr lang="en-US" sz="1800" baseline="30000" dirty="0">
                <a:effectLst/>
                <a:latin typeface="Garamond" panose="02020404030301010803" pitchFamily="18" charset="0"/>
                <a:ea typeface="Calibri" panose="020F0502020204030204" pitchFamily="34" charset="0"/>
                <a:cs typeface="Arial" panose="020B0604020202020204" pitchFamily="34" charset="0"/>
              </a:rPr>
              <a:t> 2</a:t>
            </a:r>
            <a:r>
              <a:rPr lang="en-US" sz="1800" dirty="0">
                <a:effectLst/>
                <a:latin typeface="Garamond" panose="02020404030301010803" pitchFamily="18" charset="0"/>
                <a:ea typeface="Calibri" panose="020F0502020204030204" pitchFamily="34" charset="0"/>
                <a:cs typeface="Arial" panose="020B0604020202020204" pitchFamily="34" charset="0"/>
              </a:rPr>
              <a:t> ] = 0.49</a:t>
            </a:r>
            <a:endParaRPr lang="el-GR" sz="1000" dirty="0">
              <a:effectLst/>
              <a:latin typeface="Calibri" panose="020F0502020204030204" pitchFamily="34" charset="0"/>
              <a:ea typeface="Calibri" panose="020F0502020204030204" pitchFamily="34" charset="0"/>
              <a:cs typeface="Arial" panose="020B0604020202020204" pitchFamily="34" charset="0"/>
            </a:endParaRPr>
          </a:p>
        </p:txBody>
      </p:sp>
      <p:cxnSp>
        <p:nvCxnSpPr>
          <p:cNvPr id="118" name="Straight Arrow Connector 117">
            <a:extLst>
              <a:ext uri="{FF2B5EF4-FFF2-40B4-BE49-F238E27FC236}">
                <a16:creationId xmlns:a16="http://schemas.microsoft.com/office/drawing/2014/main" id="{572076FA-FBE6-4B9C-85FF-B9D3F33BF393}"/>
              </a:ext>
            </a:extLst>
          </p:cNvPr>
          <p:cNvCxnSpPr>
            <a:cxnSpLocks/>
          </p:cNvCxnSpPr>
          <p:nvPr/>
        </p:nvCxnSpPr>
        <p:spPr>
          <a:xfrm>
            <a:off x="5848498" y="5594691"/>
            <a:ext cx="533946" cy="5126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28883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5909310"/>
          </a:xfrm>
          <a:prstGeom prst="rect">
            <a:avLst/>
          </a:prstGeom>
          <a:noFill/>
        </p:spPr>
        <p:txBody>
          <a:bodyPr wrap="square" rtlCol="0">
            <a:spAutoFit/>
          </a:bodyPr>
          <a:lstStyle/>
          <a:p>
            <a:pPr algn="just"/>
            <a:r>
              <a:rPr lang="el-GR" dirty="0">
                <a:latin typeface="Garamond" panose="02020404030301010803" pitchFamily="18" charset="0"/>
              </a:rPr>
              <a:t>Δείκτης Gini: </a:t>
            </a:r>
            <a:endParaRPr lang="en-US" dirty="0">
              <a:latin typeface="Garamond" panose="02020404030301010803" pitchFamily="18" charset="0"/>
            </a:endParaRPr>
          </a:p>
          <a:p>
            <a:pPr marL="342900" indent="-342900" algn="just">
              <a:buFont typeface="Garamond" panose="02020404030301010803" pitchFamily="18" charset="0"/>
              <a:buChar char="–"/>
            </a:pPr>
            <a:r>
              <a:rPr lang="el-GR" dirty="0">
                <a:latin typeface="Garamond" panose="02020404030301010803" pitchFamily="18" charset="0"/>
              </a:rPr>
              <a:t>Ο δείκτης Gini ορίζεται ως</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r>
              <a:rPr lang="el-GR" dirty="0">
                <a:latin typeface="Garamond" panose="02020404030301010803" pitchFamily="18" charset="0"/>
              </a:rPr>
              <a:t>Αν η διαμέριση είναι «καθαρή», τότε ο δείκτης Gini θα είναι 0.</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r>
              <a:rPr lang="el-GR" dirty="0">
                <a:latin typeface="Garamond" panose="02020404030301010803" pitchFamily="18" charset="0"/>
              </a:rPr>
              <a:t>Ο σταθμισμένος δείκτης Gini ενός σημείου διαμερισμού υπολογίζεται  ως εξής:</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r>
              <a:rPr lang="el-GR" dirty="0">
                <a:latin typeface="Garamond" panose="02020404030301010803" pitchFamily="18" charset="0"/>
              </a:rPr>
              <a:t>Όσο χαμηλότερη είναι η τιμή του, τόσο καλύτερο είναι το σημείο διαμερισμού.</a:t>
            </a:r>
          </a:p>
          <a:p>
            <a:pPr marL="342900" indent="-342900" algn="just">
              <a:buFont typeface="Garamond" panose="02020404030301010803" pitchFamily="18" charset="0"/>
              <a:buChar char="–"/>
            </a:pPr>
            <a:endParaRPr lang="en-US" dirty="0">
              <a:latin typeface="Garamond" panose="02020404030301010803" pitchFamily="18" charset="0"/>
            </a:endParaRPr>
          </a:p>
          <a:p>
            <a:pPr algn="just"/>
            <a:r>
              <a:rPr lang="el-GR" dirty="0">
                <a:latin typeface="Garamond" panose="02020404030301010803" pitchFamily="18" charset="0"/>
              </a:rPr>
              <a:t>Μέτρο CART: </a:t>
            </a:r>
            <a:endParaRPr lang="en-US" dirty="0">
              <a:latin typeface="Garamond" panose="02020404030301010803" pitchFamily="18" charset="0"/>
            </a:endParaRPr>
          </a:p>
          <a:p>
            <a:pPr marL="342900" indent="-342900" algn="just">
              <a:buFont typeface="Garamond" panose="02020404030301010803" pitchFamily="18" charset="0"/>
              <a:buChar char="–"/>
            </a:pPr>
            <a:r>
              <a:rPr lang="el-GR" dirty="0">
                <a:latin typeface="Garamond" panose="02020404030301010803" pitchFamily="18" charset="0"/>
              </a:rPr>
              <a:t>To μέτρο CART ορίζεται ως</a:t>
            </a: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endParaRPr lang="en-US" dirty="0">
              <a:latin typeface="Garamond" panose="02020404030301010803" pitchFamily="18" charset="0"/>
            </a:endParaRPr>
          </a:p>
          <a:p>
            <a:pPr marL="342900" indent="-342900" algn="just">
              <a:buFont typeface="Garamond" panose="02020404030301010803" pitchFamily="18" charset="0"/>
              <a:buChar char="–"/>
            </a:pPr>
            <a:r>
              <a:rPr lang="el-GR" dirty="0">
                <a:latin typeface="Garamond" panose="02020404030301010803" pitchFamily="18" charset="0"/>
              </a:rPr>
              <a:t>όσο υψηλότερη είναι η τιμή του μέτρου CART, τόσο καλύτερο είναι το σημείο διαμερισμού.</a:t>
            </a:r>
          </a:p>
          <a:p>
            <a:pPr marL="342900" indent="-342900" algn="just">
              <a:buFont typeface="Garamond" panose="02020404030301010803" pitchFamily="18" charset="0"/>
              <a:buChar char="–"/>
            </a:pPr>
            <a:endParaRPr lang="el-GR"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67961"/>
            <a:ext cx="9577064" cy="461665"/>
          </a:xfrm>
          <a:prstGeom prst="rect">
            <a:avLst/>
          </a:prstGeom>
          <a:noFill/>
        </p:spPr>
        <p:txBody>
          <a:bodyPr wrap="square" rtlCol="0" anchor="ctr">
            <a:spAutoFit/>
          </a:bodyPr>
          <a:lstStyle/>
          <a:p>
            <a:r>
              <a:rPr lang="el-GR" sz="2400" dirty="0">
                <a:effectLst>
                  <a:outerShdw blurRad="38100" dist="38100" dir="2700000" algn="tl">
                    <a:srgbClr val="000000">
                      <a:alpha val="43137"/>
                    </a:srgbClr>
                  </a:outerShdw>
                </a:effectLst>
                <a:latin typeface="Garamond" panose="02020404030301010803" pitchFamily="18" charset="0"/>
              </a:rPr>
              <a:t>Μέτρα αποτίμησης σημείων διαμερισμού: Δείκτης Gini και μέτρο CART</a:t>
            </a:r>
          </a:p>
        </p:txBody>
      </p:sp>
      <p:graphicFrame>
        <p:nvGraphicFramePr>
          <p:cNvPr id="8" name="Αντικείμενο 12"/>
          <p:cNvGraphicFramePr>
            <a:graphicFrameLocks noChangeAspect="1"/>
          </p:cNvGraphicFramePr>
          <p:nvPr/>
        </p:nvGraphicFramePr>
        <p:xfrm>
          <a:off x="4150196" y="1259552"/>
          <a:ext cx="2389188" cy="735012"/>
        </p:xfrm>
        <a:graphic>
          <a:graphicData uri="http://schemas.openxmlformats.org/presentationml/2006/ole">
            <mc:AlternateContent xmlns:mc="http://schemas.openxmlformats.org/markup-compatibility/2006">
              <mc:Choice xmlns:v="urn:schemas-microsoft-com:vml" Requires="v">
                <p:oleObj name="Equation" r:id="rId2" imgW="1320480" imgH="406080" progId="Equation.DSMT4">
                  <p:embed/>
                </p:oleObj>
              </mc:Choice>
              <mc:Fallback>
                <p:oleObj name="Equation" r:id="rId2" imgW="1320480" imgH="406080" progId="Equation.DSMT4">
                  <p:embed/>
                  <p:pic>
                    <p:nvPicPr>
                      <p:cNvPr id="8" name="Αντικείμενο 12"/>
                      <p:cNvPicPr>
                        <a:picLocks noChangeAspect="1" noChangeArrowheads="1"/>
                      </p:cNvPicPr>
                      <p:nvPr/>
                    </p:nvPicPr>
                    <p:blipFill>
                      <a:blip r:embed="rId3"/>
                      <a:srcRect/>
                      <a:stretch>
                        <a:fillRect/>
                      </a:stretch>
                    </p:blipFill>
                    <p:spPr bwMode="auto">
                      <a:xfrm>
                        <a:off x="4150196" y="1259552"/>
                        <a:ext cx="2389188"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Αντικείμενο 3"/>
          <p:cNvGraphicFramePr>
            <a:graphicFrameLocks noChangeAspect="1"/>
          </p:cNvGraphicFramePr>
          <p:nvPr/>
        </p:nvGraphicFramePr>
        <p:xfrm>
          <a:off x="3494559" y="3246739"/>
          <a:ext cx="3700462" cy="665162"/>
        </p:xfrm>
        <a:graphic>
          <a:graphicData uri="http://schemas.openxmlformats.org/presentationml/2006/ole">
            <mc:AlternateContent xmlns:mc="http://schemas.openxmlformats.org/markup-compatibility/2006">
              <mc:Choice xmlns:v="urn:schemas-microsoft-com:vml" Requires="v">
                <p:oleObj name="Equation" r:id="rId4" imgW="2044440" imgH="368280" progId="Equation.DSMT4">
                  <p:embed/>
                </p:oleObj>
              </mc:Choice>
              <mc:Fallback>
                <p:oleObj name="Equation" r:id="rId4" imgW="2044440" imgH="368280" progId="Equation.DSMT4">
                  <p:embed/>
                  <p:pic>
                    <p:nvPicPr>
                      <p:cNvPr id="10" name="Αντικείμενο 3"/>
                      <p:cNvPicPr>
                        <a:picLocks noChangeAspect="1" noChangeArrowheads="1"/>
                      </p:cNvPicPr>
                      <p:nvPr/>
                    </p:nvPicPr>
                    <p:blipFill>
                      <a:blip r:embed="rId5"/>
                      <a:srcRect/>
                      <a:stretch>
                        <a:fillRect/>
                      </a:stretch>
                    </p:blipFill>
                    <p:spPr bwMode="auto">
                      <a:xfrm>
                        <a:off x="3494559" y="3246739"/>
                        <a:ext cx="3700462"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Αντικείμενο 4"/>
          <p:cNvGraphicFramePr>
            <a:graphicFrameLocks noChangeAspect="1"/>
          </p:cNvGraphicFramePr>
          <p:nvPr/>
        </p:nvGraphicFramePr>
        <p:xfrm>
          <a:off x="2998068" y="5042494"/>
          <a:ext cx="5284788" cy="733425"/>
        </p:xfrm>
        <a:graphic>
          <a:graphicData uri="http://schemas.openxmlformats.org/presentationml/2006/ole">
            <mc:AlternateContent xmlns:mc="http://schemas.openxmlformats.org/markup-compatibility/2006">
              <mc:Choice xmlns:v="urn:schemas-microsoft-com:vml" Requires="v">
                <p:oleObj name="Equation" r:id="rId6" imgW="2920680" imgH="406080" progId="Equation.DSMT4">
                  <p:embed/>
                </p:oleObj>
              </mc:Choice>
              <mc:Fallback>
                <p:oleObj name="Equation" r:id="rId6" imgW="2920680" imgH="406080" progId="Equation.DSMT4">
                  <p:embed/>
                  <p:pic>
                    <p:nvPicPr>
                      <p:cNvPr id="11" name="Αντικείμενο 4"/>
                      <p:cNvPicPr>
                        <a:picLocks noChangeAspect="1" noChangeArrowheads="1"/>
                      </p:cNvPicPr>
                      <p:nvPr/>
                    </p:nvPicPr>
                    <p:blipFill>
                      <a:blip r:embed="rId7"/>
                      <a:srcRect/>
                      <a:stretch>
                        <a:fillRect/>
                      </a:stretch>
                    </p:blipFill>
                    <p:spPr bwMode="auto">
                      <a:xfrm>
                        <a:off x="2998068" y="5042494"/>
                        <a:ext cx="5284788"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54256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2862322"/>
          </a:xfrm>
          <a:prstGeom prst="rect">
            <a:avLst/>
          </a:prstGeom>
          <a:noFill/>
        </p:spPr>
        <p:txBody>
          <a:bodyPr wrap="square" rtlCol="0">
            <a:spAutoFit/>
          </a:bodyPr>
          <a:lstStyle/>
          <a:p>
            <a:pPr marL="342900" indent="-342900" algn="just">
              <a:buFont typeface="Garamond" panose="02020404030301010803" pitchFamily="18" charset="0"/>
              <a:buChar char="–"/>
            </a:pPr>
            <a:r>
              <a:rPr lang="el-GR" sz="1600" dirty="0">
                <a:solidFill>
                  <a:schemeClr val="tx2"/>
                </a:solidFill>
                <a:latin typeface="Garamond" panose="02020404030301010803" pitchFamily="18" charset="0"/>
              </a:rPr>
              <a:t>Δίνονται 10 περιπτώσεις ασθενών με τα χαρακτηριστικά τους (Ηλικία, Σύμπτωμα, Τιμή </a:t>
            </a:r>
            <a:r>
              <a:rPr lang="el-GR" sz="1600" dirty="0" err="1">
                <a:solidFill>
                  <a:schemeClr val="tx2"/>
                </a:solidFill>
                <a:latin typeface="Garamond" panose="02020404030301010803" pitchFamily="18" charset="0"/>
              </a:rPr>
              <a:t>Htc</a:t>
            </a:r>
            <a:r>
              <a:rPr lang="el-GR" sz="1600" dirty="0">
                <a:solidFill>
                  <a:schemeClr val="tx2"/>
                </a:solidFill>
                <a:latin typeface="Garamond" panose="02020404030301010803" pitchFamily="18" charset="0"/>
              </a:rPr>
              <a:t>, Βάρος) και το αντίστοιχο αποτέλεσμα της εξέτασης (Θετικό ή Αρνητικό).</a:t>
            </a:r>
          </a:p>
          <a:p>
            <a:pPr marL="800100" lvl="1" indent="-342900" algn="just">
              <a:buFont typeface="Garamond" panose="02020404030301010803" pitchFamily="18" charset="0"/>
              <a:buChar char="–"/>
            </a:pPr>
            <a:r>
              <a:rPr lang="el-GR" sz="1400" dirty="0">
                <a:solidFill>
                  <a:schemeClr val="tx2"/>
                </a:solidFill>
                <a:latin typeface="Garamond" panose="02020404030301010803" pitchFamily="18" charset="0"/>
              </a:rPr>
              <a:t>Να δημιουργήσετε ένα δένδρο αποφάσεων με ρίζα την ιδιότητα «Ηλικία» </a:t>
            </a:r>
          </a:p>
          <a:p>
            <a:pPr marL="800100" lvl="1" indent="-342900" algn="just">
              <a:buFont typeface="Garamond" panose="02020404030301010803" pitchFamily="18" charset="0"/>
              <a:buChar char="–"/>
            </a:pPr>
            <a:r>
              <a:rPr lang="el-GR" sz="1400" dirty="0">
                <a:solidFill>
                  <a:schemeClr val="tx2"/>
                </a:solidFill>
                <a:latin typeface="Garamond" panose="02020404030301010803" pitchFamily="18" charset="0"/>
              </a:rPr>
              <a:t>Να κατηγοριοποιήσετε ένα νέο ασθενή με τα εξής χαρακτηριστικά (Ηλικία = Ενήλικας, Σύμπτωμα = Πονοκέφαλος, Τιμή Hct = Χαμηλό, Βάρος = Φυσιολογικός).</a:t>
            </a:r>
          </a:p>
          <a:p>
            <a:pPr marL="800100" lvl="1" indent="-342900" algn="just">
              <a:buFont typeface="Garamond" panose="02020404030301010803" pitchFamily="18" charset="0"/>
              <a:buChar char="–"/>
            </a:pPr>
            <a:r>
              <a:rPr lang="el-GR" sz="1400" dirty="0">
                <a:solidFill>
                  <a:schemeClr val="tx2"/>
                </a:solidFill>
                <a:latin typeface="Garamond" panose="02020404030301010803" pitchFamily="18" charset="0"/>
              </a:rPr>
              <a:t>Να υπολογίσετε το «Κέρδος Πληροφορίας» (Information Gain) στο </a:t>
            </a:r>
            <a:r>
              <a:rPr lang="en-US" sz="1400" dirty="0">
                <a:solidFill>
                  <a:schemeClr val="tx2"/>
                </a:solidFill>
                <a:latin typeface="Garamond" panose="02020404030301010803" pitchFamily="18" charset="0"/>
              </a:rPr>
              <a:t>split </a:t>
            </a:r>
            <a:r>
              <a:rPr lang="el-GR" sz="1400">
                <a:solidFill>
                  <a:schemeClr val="tx2"/>
                </a:solidFill>
                <a:latin typeface="Garamond" panose="02020404030301010803" pitchFamily="18" charset="0"/>
              </a:rPr>
              <a:t>της ρίζας.</a:t>
            </a:r>
          </a:p>
          <a:p>
            <a:pPr marL="447675" lvl="1" algn="just"/>
            <a:r>
              <a:rPr lang="el-GR" sz="1400">
                <a:solidFill>
                  <a:schemeClr val="tx2"/>
                </a:solidFill>
                <a:latin typeface="Garamond" panose="02020404030301010803" pitchFamily="18" charset="0"/>
              </a:rPr>
              <a:t>*</a:t>
            </a:r>
            <a:r>
              <a:rPr lang="el-GR" sz="1400" i="1" dirty="0">
                <a:solidFill>
                  <a:schemeClr val="tx2"/>
                </a:solidFill>
                <a:latin typeface="Garamond" panose="02020404030301010803" pitchFamily="18" charset="0"/>
              </a:rPr>
              <a:t>Σημείωση</a:t>
            </a:r>
            <a:r>
              <a:rPr lang="en-US" sz="1400" i="1" dirty="0">
                <a:solidFill>
                  <a:schemeClr val="tx2"/>
                </a:solidFill>
                <a:latin typeface="Garamond" panose="02020404030301010803" pitchFamily="18" charset="0"/>
              </a:rPr>
              <a:t>: </a:t>
            </a:r>
            <a:r>
              <a:rPr lang="el-GR" sz="1400" i="1" dirty="0">
                <a:solidFill>
                  <a:schemeClr val="tx2"/>
                </a:solidFill>
                <a:latin typeface="Garamond" panose="02020404030301010803" pitchFamily="18" charset="0"/>
              </a:rPr>
              <a:t>Κάθε κόμβος να αντιστοιχεί σε μια δυαδική διάσπαση σε δύο κόμβους απογόνους με την προϋπόθεση ότι τουλάχιστον ένας κόμβος απόγονος θα περιέχει δεδομένα με Εντροπία = 0.</a:t>
            </a: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Άσκηση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3106079" y="3383855"/>
          <a:ext cx="5976665" cy="3096339"/>
        </p:xfrm>
        <a:graphic>
          <a:graphicData uri="http://schemas.openxmlformats.org/drawingml/2006/table">
            <a:tbl>
              <a:tblPr>
                <a:tableStyleId>{6E25E649-3F16-4E02-A733-19D2CDBF48F0}</a:tableStyleId>
              </a:tblPr>
              <a:tblGrid>
                <a:gridCol w="1161566">
                  <a:extLst>
                    <a:ext uri="{9D8B030D-6E8A-4147-A177-3AD203B41FA5}">
                      <a16:colId xmlns:a16="http://schemas.microsoft.com/office/drawing/2014/main" val="1477984985"/>
                    </a:ext>
                  </a:extLst>
                </a:gridCol>
                <a:gridCol w="1349777">
                  <a:extLst>
                    <a:ext uri="{9D8B030D-6E8A-4147-A177-3AD203B41FA5}">
                      <a16:colId xmlns:a16="http://schemas.microsoft.com/office/drawing/2014/main" val="3512397762"/>
                    </a:ext>
                  </a:extLst>
                </a:gridCol>
                <a:gridCol w="1059156">
                  <a:extLst>
                    <a:ext uri="{9D8B030D-6E8A-4147-A177-3AD203B41FA5}">
                      <a16:colId xmlns:a16="http://schemas.microsoft.com/office/drawing/2014/main" val="1880205256"/>
                    </a:ext>
                  </a:extLst>
                </a:gridCol>
                <a:gridCol w="1096212">
                  <a:extLst>
                    <a:ext uri="{9D8B030D-6E8A-4147-A177-3AD203B41FA5}">
                      <a16:colId xmlns:a16="http://schemas.microsoft.com/office/drawing/2014/main" val="1780404037"/>
                    </a:ext>
                  </a:extLst>
                </a:gridCol>
                <a:gridCol w="1309954">
                  <a:extLst>
                    <a:ext uri="{9D8B030D-6E8A-4147-A177-3AD203B41FA5}">
                      <a16:colId xmlns:a16="http://schemas.microsoft.com/office/drawing/2014/main" val="3145654961"/>
                    </a:ext>
                  </a:extLst>
                </a:gridCol>
              </a:tblGrid>
              <a:tr h="542539">
                <a:tc>
                  <a:txBody>
                    <a:bodyPr/>
                    <a:lstStyle/>
                    <a:p>
                      <a:pPr algn="ctr">
                        <a:lnSpc>
                          <a:spcPct val="100000"/>
                        </a:lnSpc>
                        <a:spcBef>
                          <a:spcPts val="200"/>
                        </a:spcBef>
                        <a:spcAft>
                          <a:spcPts val="200"/>
                        </a:spcAft>
                      </a:pPr>
                      <a:r>
                        <a:rPr lang="el-GR" sz="1100" dirty="0">
                          <a:effectLst/>
                          <a:latin typeface="Garamond" panose="02020404030301010803" pitchFamily="18" charset="0"/>
                        </a:rPr>
                        <a:t>ΗΛΙΚΙΑ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ΣΥΜΠΤΩΜΑ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ΤΙΜΗ Hct</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ΒΑΡΟΣ</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extLst>
                  <a:ext uri="{0D108BD9-81ED-4DB2-BD59-A6C34878D82A}">
                    <a16:rowId xmlns:a16="http://schemas.microsoft.com/office/drawing/2014/main" val="381270981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59487852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538083010"/>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81055376"/>
                  </a:ext>
                </a:extLst>
              </a:tr>
              <a:tr h="255380">
                <a:tc>
                  <a:txBody>
                    <a:bodyPr/>
                    <a:lstStyle/>
                    <a:p>
                      <a:pPr algn="ctr">
                        <a:lnSpc>
                          <a:spcPct val="100000"/>
                        </a:lnSpc>
                        <a:spcBef>
                          <a:spcPts val="200"/>
                        </a:spcBef>
                        <a:spcAft>
                          <a:spcPts val="200"/>
                        </a:spcAft>
                      </a:pPr>
                      <a:r>
                        <a:rPr lang="el-GR" sz="1200">
                          <a:effectLst/>
                          <a:latin typeface="Garamond" panose="02020404030301010803" pitchFamily="18" charset="0"/>
                        </a:rPr>
                        <a:t>Ηλικιωμένος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410030535"/>
                  </a:ext>
                </a:extLst>
              </a:tr>
              <a:tr h="255380">
                <a:tc>
                  <a:txBody>
                    <a:bodyPr/>
                    <a:lstStyle/>
                    <a:p>
                      <a:pPr algn="ctr">
                        <a:lnSpc>
                          <a:spcPct val="100000"/>
                        </a:lnSpc>
                        <a:spcBef>
                          <a:spcPts val="200"/>
                        </a:spcBef>
                        <a:spcAft>
                          <a:spcPts val="200"/>
                        </a:spcAft>
                      </a:pPr>
                      <a:r>
                        <a:rPr lang="el-GR" sz="1200">
                          <a:effectLst/>
                          <a:latin typeface="Garamond" panose="02020404030301010803" pitchFamily="18" charset="0"/>
                        </a:rPr>
                        <a:t>Ενήλικας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586585329"/>
                  </a:ext>
                </a:extLst>
              </a:tr>
              <a:tr h="255380">
                <a:tc>
                  <a:txBody>
                    <a:bodyPr/>
                    <a:lstStyle/>
                    <a:p>
                      <a:pPr algn="ctr">
                        <a:lnSpc>
                          <a:spcPct val="100000"/>
                        </a:lnSpc>
                        <a:spcBef>
                          <a:spcPts val="200"/>
                        </a:spcBef>
                        <a:spcAft>
                          <a:spcPts val="200"/>
                        </a:spcAft>
                      </a:pPr>
                      <a:r>
                        <a:rPr lang="el-GR" sz="1200">
                          <a:effectLst/>
                          <a:latin typeface="Garamond" panose="02020404030301010803" pitchFamily="18" charset="0"/>
                        </a:rPr>
                        <a:t>Ηλικιωμένος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35799702"/>
                  </a:ext>
                </a:extLst>
              </a:tr>
              <a:tr h="255380">
                <a:tc>
                  <a:txBody>
                    <a:bodyPr/>
                    <a:lstStyle/>
                    <a:p>
                      <a:pPr algn="ctr">
                        <a:lnSpc>
                          <a:spcPct val="100000"/>
                        </a:lnSpc>
                        <a:spcBef>
                          <a:spcPts val="200"/>
                        </a:spcBef>
                        <a:spcAft>
                          <a:spcPts val="200"/>
                        </a:spcAft>
                      </a:pPr>
                      <a:r>
                        <a:rPr lang="el-GR" sz="1200">
                          <a:effectLst/>
                          <a:latin typeface="Garamond" panose="02020404030301010803" pitchFamily="18" charset="0"/>
                        </a:rPr>
                        <a:t>Ενήλικας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Πονόλαιμος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380589721"/>
                  </a:ext>
                </a:extLst>
              </a:tr>
              <a:tr h="255380">
                <a:tc>
                  <a:txBody>
                    <a:bodyPr/>
                    <a:lstStyle/>
                    <a:p>
                      <a:pPr algn="ctr">
                        <a:lnSpc>
                          <a:spcPct val="100000"/>
                        </a:lnSpc>
                        <a:spcBef>
                          <a:spcPts val="200"/>
                        </a:spcBef>
                        <a:spcAft>
                          <a:spcPts val="200"/>
                        </a:spcAft>
                      </a:pPr>
                      <a:r>
                        <a:rPr lang="el-GR" sz="1200">
                          <a:effectLst/>
                          <a:latin typeface="Garamond" panose="02020404030301010803" pitchFamily="18" charset="0"/>
                        </a:rPr>
                        <a:t>Έφηβος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159026468"/>
                  </a:ext>
                </a:extLst>
              </a:tr>
              <a:tr h="255380">
                <a:tc>
                  <a:txBody>
                    <a:bodyPr/>
                    <a:lstStyle/>
                    <a:p>
                      <a:pPr algn="ctr">
                        <a:lnSpc>
                          <a:spcPct val="100000"/>
                        </a:lnSpc>
                        <a:spcBef>
                          <a:spcPts val="200"/>
                        </a:spcBef>
                        <a:spcAft>
                          <a:spcPts val="200"/>
                        </a:spcAft>
                      </a:pPr>
                      <a:r>
                        <a:rPr lang="el-GR" sz="1200">
                          <a:effectLst/>
                          <a:latin typeface="Garamond" panose="02020404030301010803" pitchFamily="18" charset="0"/>
                        </a:rPr>
                        <a:t>Ενήλικας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0781833"/>
                  </a:ext>
                </a:extLst>
              </a:tr>
              <a:tr h="255380">
                <a:tc>
                  <a:txBody>
                    <a:bodyPr/>
                    <a:lstStyle/>
                    <a:p>
                      <a:pPr algn="ctr">
                        <a:lnSpc>
                          <a:spcPct val="100000"/>
                        </a:lnSpc>
                        <a:spcBef>
                          <a:spcPts val="200"/>
                        </a:spcBef>
                        <a:spcAft>
                          <a:spcPts val="200"/>
                        </a:spcAft>
                      </a:pPr>
                      <a:r>
                        <a:rPr lang="el-GR" sz="1200">
                          <a:effectLst/>
                          <a:latin typeface="Garamond" panose="02020404030301010803" pitchFamily="18" charset="0"/>
                        </a:rPr>
                        <a:t>Έφηβος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Πυρετός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240927164"/>
                  </a:ext>
                </a:extLst>
              </a:tr>
            </a:tbl>
          </a:graphicData>
        </a:graphic>
      </p:graphicFrame>
    </p:spTree>
    <p:extLst>
      <p:ext uri="{BB962C8B-B14F-4D97-AF65-F5344CB8AC3E}">
        <p14:creationId xmlns:p14="http://schemas.microsoft.com/office/powerpoint/2010/main" val="1442944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1077218"/>
          </a:xfrm>
          <a:prstGeom prst="rect">
            <a:avLst/>
          </a:prstGeom>
          <a:noFill/>
        </p:spPr>
        <p:txBody>
          <a:bodyPr wrap="square" rtlCol="0">
            <a:spAutoFit/>
          </a:bodyPr>
          <a:lstStyle/>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3214092" y="2367543"/>
          <a:ext cx="5976665" cy="3096339"/>
        </p:xfrm>
        <a:graphic>
          <a:graphicData uri="http://schemas.openxmlformats.org/drawingml/2006/table">
            <a:tbl>
              <a:tblPr>
                <a:tableStyleId>{6E25E649-3F16-4E02-A733-19D2CDBF48F0}</a:tableStyleId>
              </a:tblPr>
              <a:tblGrid>
                <a:gridCol w="1161566">
                  <a:extLst>
                    <a:ext uri="{9D8B030D-6E8A-4147-A177-3AD203B41FA5}">
                      <a16:colId xmlns:a16="http://schemas.microsoft.com/office/drawing/2014/main" val="1477984985"/>
                    </a:ext>
                  </a:extLst>
                </a:gridCol>
                <a:gridCol w="1349777">
                  <a:extLst>
                    <a:ext uri="{9D8B030D-6E8A-4147-A177-3AD203B41FA5}">
                      <a16:colId xmlns:a16="http://schemas.microsoft.com/office/drawing/2014/main" val="3512397762"/>
                    </a:ext>
                  </a:extLst>
                </a:gridCol>
                <a:gridCol w="1059156">
                  <a:extLst>
                    <a:ext uri="{9D8B030D-6E8A-4147-A177-3AD203B41FA5}">
                      <a16:colId xmlns:a16="http://schemas.microsoft.com/office/drawing/2014/main" val="1880205256"/>
                    </a:ext>
                  </a:extLst>
                </a:gridCol>
                <a:gridCol w="1096212">
                  <a:extLst>
                    <a:ext uri="{9D8B030D-6E8A-4147-A177-3AD203B41FA5}">
                      <a16:colId xmlns:a16="http://schemas.microsoft.com/office/drawing/2014/main" val="1780404037"/>
                    </a:ext>
                  </a:extLst>
                </a:gridCol>
                <a:gridCol w="1309954">
                  <a:extLst>
                    <a:ext uri="{9D8B030D-6E8A-4147-A177-3AD203B41FA5}">
                      <a16:colId xmlns:a16="http://schemas.microsoft.com/office/drawing/2014/main" val="3145654961"/>
                    </a:ext>
                  </a:extLst>
                </a:gridCol>
              </a:tblGrid>
              <a:tr h="542539">
                <a:tc>
                  <a:txBody>
                    <a:bodyPr/>
                    <a:lstStyle/>
                    <a:p>
                      <a:pPr algn="ctr">
                        <a:lnSpc>
                          <a:spcPct val="100000"/>
                        </a:lnSpc>
                        <a:spcBef>
                          <a:spcPts val="200"/>
                        </a:spcBef>
                        <a:spcAft>
                          <a:spcPts val="200"/>
                        </a:spcAft>
                      </a:pPr>
                      <a:r>
                        <a:rPr lang="el-GR" sz="1100" dirty="0">
                          <a:effectLst/>
                          <a:latin typeface="Garamond" panose="02020404030301010803" pitchFamily="18" charset="0"/>
                        </a:rPr>
                        <a:t>ΗΛΙΚΙΑ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ΣΥΜΠΤΩΜΑ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ΤΙΜΗ Hct</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ΒΑΡΟΣ</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extLst>
                  <a:ext uri="{0D108BD9-81ED-4DB2-BD59-A6C34878D82A}">
                    <a16:rowId xmlns:a16="http://schemas.microsoft.com/office/drawing/2014/main" val="381270981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59487852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538083010"/>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28105537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41003053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586585329"/>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435799702"/>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a:effectLst/>
                          <a:latin typeface="Garamond" panose="02020404030301010803" pitchFamily="18" charset="0"/>
                        </a:rPr>
                        <a:t>Πονόλαιμος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380589721"/>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159026468"/>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040781833"/>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a:effectLst/>
                          <a:latin typeface="Garamond" panose="02020404030301010803" pitchFamily="18" charset="0"/>
                        </a:rPr>
                        <a:t>Πυρετός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240927164"/>
                  </a:ext>
                </a:extLst>
              </a:tr>
            </a:tbl>
          </a:graphicData>
        </a:graphic>
      </p:graphicFrame>
      <p:sp>
        <p:nvSpPr>
          <p:cNvPr id="2" name="Rectangle 1">
            <a:extLst>
              <a:ext uri="{FF2B5EF4-FFF2-40B4-BE49-F238E27FC236}">
                <a16:creationId xmlns:a16="http://schemas.microsoft.com/office/drawing/2014/main" id="{569FAB03-A86B-408E-AE2F-28203638AC2A}"/>
              </a:ext>
            </a:extLst>
          </p:cNvPr>
          <p:cNvSpPr/>
          <p:nvPr/>
        </p:nvSpPr>
        <p:spPr>
          <a:xfrm>
            <a:off x="2727114" y="1542856"/>
            <a:ext cx="6734594" cy="36933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l-GR" dirty="0">
                <a:solidFill>
                  <a:schemeClr val="tx2"/>
                </a:solidFill>
                <a:latin typeface="Garamond" panose="02020404030301010803" pitchFamily="18" charset="0"/>
              </a:rPr>
              <a:t>Να δημιουργήσετε ένα δένδρο αποφάσεων με ρίζα την ιδιότητα «Ηλικία» </a:t>
            </a:r>
            <a:endParaRPr lang="el-GR" dirty="0"/>
          </a:p>
        </p:txBody>
      </p:sp>
    </p:spTree>
    <p:extLst>
      <p:ext uri="{BB962C8B-B14F-4D97-AF65-F5344CB8AC3E}">
        <p14:creationId xmlns:p14="http://schemas.microsoft.com/office/powerpoint/2010/main" val="36828038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1077218"/>
          </a:xfrm>
          <a:prstGeom prst="rect">
            <a:avLst/>
          </a:prstGeom>
          <a:noFill/>
        </p:spPr>
        <p:txBody>
          <a:bodyPr wrap="square" rtlCol="0">
            <a:spAutoFit/>
          </a:bodyPr>
          <a:lstStyle/>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3106077" y="2658068"/>
          <a:ext cx="5976665" cy="3096339"/>
        </p:xfrm>
        <a:graphic>
          <a:graphicData uri="http://schemas.openxmlformats.org/drawingml/2006/table">
            <a:tbl>
              <a:tblPr>
                <a:tableStyleId>{6E25E649-3F16-4E02-A733-19D2CDBF48F0}</a:tableStyleId>
              </a:tblPr>
              <a:tblGrid>
                <a:gridCol w="1161566">
                  <a:extLst>
                    <a:ext uri="{9D8B030D-6E8A-4147-A177-3AD203B41FA5}">
                      <a16:colId xmlns:a16="http://schemas.microsoft.com/office/drawing/2014/main" val="1477984985"/>
                    </a:ext>
                  </a:extLst>
                </a:gridCol>
                <a:gridCol w="1349777">
                  <a:extLst>
                    <a:ext uri="{9D8B030D-6E8A-4147-A177-3AD203B41FA5}">
                      <a16:colId xmlns:a16="http://schemas.microsoft.com/office/drawing/2014/main" val="3512397762"/>
                    </a:ext>
                  </a:extLst>
                </a:gridCol>
                <a:gridCol w="1059156">
                  <a:extLst>
                    <a:ext uri="{9D8B030D-6E8A-4147-A177-3AD203B41FA5}">
                      <a16:colId xmlns:a16="http://schemas.microsoft.com/office/drawing/2014/main" val="1880205256"/>
                    </a:ext>
                  </a:extLst>
                </a:gridCol>
                <a:gridCol w="1096212">
                  <a:extLst>
                    <a:ext uri="{9D8B030D-6E8A-4147-A177-3AD203B41FA5}">
                      <a16:colId xmlns:a16="http://schemas.microsoft.com/office/drawing/2014/main" val="1780404037"/>
                    </a:ext>
                  </a:extLst>
                </a:gridCol>
                <a:gridCol w="1309954">
                  <a:extLst>
                    <a:ext uri="{9D8B030D-6E8A-4147-A177-3AD203B41FA5}">
                      <a16:colId xmlns:a16="http://schemas.microsoft.com/office/drawing/2014/main" val="3145654961"/>
                    </a:ext>
                  </a:extLst>
                </a:gridCol>
              </a:tblGrid>
              <a:tr h="542539">
                <a:tc>
                  <a:txBody>
                    <a:bodyPr/>
                    <a:lstStyle/>
                    <a:p>
                      <a:pPr algn="ctr">
                        <a:lnSpc>
                          <a:spcPct val="100000"/>
                        </a:lnSpc>
                        <a:spcBef>
                          <a:spcPts val="200"/>
                        </a:spcBef>
                        <a:spcAft>
                          <a:spcPts val="200"/>
                        </a:spcAft>
                      </a:pPr>
                      <a:r>
                        <a:rPr lang="el-GR" sz="1100" dirty="0">
                          <a:effectLst/>
                          <a:latin typeface="Garamond" panose="02020404030301010803" pitchFamily="18" charset="0"/>
                        </a:rPr>
                        <a:t>ΗΛΙΚΙΑ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ΣΥΜΠΤΩΜΑ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ΤΙΜΗ Hct</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ΒΑΡΟΣ</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extLst>
                  <a:ext uri="{0D108BD9-81ED-4DB2-BD59-A6C34878D82A}">
                    <a16:rowId xmlns:a16="http://schemas.microsoft.com/office/drawing/2014/main" val="381270981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59487852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538083010"/>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8105537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41003053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586585329"/>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35799702"/>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Πονόλαιμος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380589721"/>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159026468"/>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0781833"/>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Πυρετός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240927164"/>
                  </a:ext>
                </a:extLst>
              </a:tr>
            </a:tbl>
          </a:graphicData>
        </a:graphic>
      </p:graphicFrame>
      <p:sp>
        <p:nvSpPr>
          <p:cNvPr id="2" name="TextBox 1">
            <a:extLst>
              <a:ext uri="{FF2B5EF4-FFF2-40B4-BE49-F238E27FC236}">
                <a16:creationId xmlns:a16="http://schemas.microsoft.com/office/drawing/2014/main" id="{E053CF7D-A5E0-49B3-B140-2FD855C7A0D3}"/>
              </a:ext>
            </a:extLst>
          </p:cNvPr>
          <p:cNvSpPr txBox="1"/>
          <p:nvPr/>
        </p:nvSpPr>
        <p:spPr>
          <a:xfrm>
            <a:off x="3466118" y="1430900"/>
            <a:ext cx="5256585"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l-GR" dirty="0">
                <a:latin typeface="Garamond" panose="02020404030301010803" pitchFamily="18" charset="0"/>
              </a:rPr>
              <a:t>Υπάρχει κατηγορία στο πεδίο «Ηλικία» που να περιέχει μόνο μια κατηγορία αποτελεσμάτων</a:t>
            </a:r>
          </a:p>
          <a:p>
            <a:pPr algn="ctr"/>
            <a:r>
              <a:rPr lang="el-GR" dirty="0">
                <a:latin typeface="Garamond" panose="02020404030301010803" pitchFamily="18" charset="0"/>
              </a:rPr>
              <a:t>???</a:t>
            </a:r>
          </a:p>
        </p:txBody>
      </p:sp>
    </p:spTree>
    <p:extLst>
      <p:ext uri="{BB962C8B-B14F-4D97-AF65-F5344CB8AC3E}">
        <p14:creationId xmlns:p14="http://schemas.microsoft.com/office/powerpoint/2010/main" val="2960387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1077218"/>
          </a:xfrm>
          <a:prstGeom prst="rect">
            <a:avLst/>
          </a:prstGeom>
          <a:noFill/>
        </p:spPr>
        <p:txBody>
          <a:bodyPr wrap="square" rtlCol="0">
            <a:spAutoFit/>
          </a:bodyPr>
          <a:lstStyle/>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3106079" y="1455957"/>
          <a:ext cx="5976665" cy="3096339"/>
        </p:xfrm>
        <a:graphic>
          <a:graphicData uri="http://schemas.openxmlformats.org/drawingml/2006/table">
            <a:tbl>
              <a:tblPr>
                <a:tableStyleId>{6E25E649-3F16-4E02-A733-19D2CDBF48F0}</a:tableStyleId>
              </a:tblPr>
              <a:tblGrid>
                <a:gridCol w="1161566">
                  <a:extLst>
                    <a:ext uri="{9D8B030D-6E8A-4147-A177-3AD203B41FA5}">
                      <a16:colId xmlns:a16="http://schemas.microsoft.com/office/drawing/2014/main" val="1477984985"/>
                    </a:ext>
                  </a:extLst>
                </a:gridCol>
                <a:gridCol w="1349777">
                  <a:extLst>
                    <a:ext uri="{9D8B030D-6E8A-4147-A177-3AD203B41FA5}">
                      <a16:colId xmlns:a16="http://schemas.microsoft.com/office/drawing/2014/main" val="3512397762"/>
                    </a:ext>
                  </a:extLst>
                </a:gridCol>
                <a:gridCol w="1059156">
                  <a:extLst>
                    <a:ext uri="{9D8B030D-6E8A-4147-A177-3AD203B41FA5}">
                      <a16:colId xmlns:a16="http://schemas.microsoft.com/office/drawing/2014/main" val="1880205256"/>
                    </a:ext>
                  </a:extLst>
                </a:gridCol>
                <a:gridCol w="1096212">
                  <a:extLst>
                    <a:ext uri="{9D8B030D-6E8A-4147-A177-3AD203B41FA5}">
                      <a16:colId xmlns:a16="http://schemas.microsoft.com/office/drawing/2014/main" val="1780404037"/>
                    </a:ext>
                  </a:extLst>
                </a:gridCol>
                <a:gridCol w="1309954">
                  <a:extLst>
                    <a:ext uri="{9D8B030D-6E8A-4147-A177-3AD203B41FA5}">
                      <a16:colId xmlns:a16="http://schemas.microsoft.com/office/drawing/2014/main" val="3145654961"/>
                    </a:ext>
                  </a:extLst>
                </a:gridCol>
              </a:tblGrid>
              <a:tr h="542539">
                <a:tc>
                  <a:txBody>
                    <a:bodyPr/>
                    <a:lstStyle/>
                    <a:p>
                      <a:pPr algn="ctr">
                        <a:lnSpc>
                          <a:spcPct val="100000"/>
                        </a:lnSpc>
                        <a:spcBef>
                          <a:spcPts val="200"/>
                        </a:spcBef>
                        <a:spcAft>
                          <a:spcPts val="200"/>
                        </a:spcAft>
                      </a:pPr>
                      <a:r>
                        <a:rPr lang="el-GR" sz="1100" dirty="0">
                          <a:effectLst/>
                          <a:latin typeface="Garamond" panose="02020404030301010803" pitchFamily="18" charset="0"/>
                        </a:rPr>
                        <a:t>ΗΛΙΚΙΑ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ΣΥΜΠΤΩΜΑ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ΤΙΜΗ Hct</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ΒΑΡΟΣ</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extLst>
                  <a:ext uri="{0D108BD9-81ED-4DB2-BD59-A6C34878D82A}">
                    <a16:rowId xmlns:a16="http://schemas.microsoft.com/office/drawing/2014/main" val="381270981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59487852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538083010"/>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8105537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41003053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586585329"/>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Πονοκέφαλος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435799702"/>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Πονόλαιμος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380589721"/>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Πονοκέφαλος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159026468"/>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0781833"/>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Πυρετός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240927164"/>
                  </a:ext>
                </a:extLst>
              </a:tr>
            </a:tbl>
          </a:graphicData>
        </a:graphic>
      </p:graphicFrame>
    </p:spTree>
    <p:extLst>
      <p:ext uri="{BB962C8B-B14F-4D97-AF65-F5344CB8AC3E}">
        <p14:creationId xmlns:p14="http://schemas.microsoft.com/office/powerpoint/2010/main" val="3439951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1077218"/>
          </a:xfrm>
          <a:prstGeom prst="rect">
            <a:avLst/>
          </a:prstGeom>
          <a:noFill/>
        </p:spPr>
        <p:txBody>
          <a:bodyPr wrap="square" rtlCol="0">
            <a:spAutoFit/>
          </a:bodyPr>
          <a:lstStyle/>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3106079" y="1455957"/>
          <a:ext cx="5976665" cy="3096339"/>
        </p:xfrm>
        <a:graphic>
          <a:graphicData uri="http://schemas.openxmlformats.org/drawingml/2006/table">
            <a:tbl>
              <a:tblPr>
                <a:tableStyleId>{6E25E649-3F16-4E02-A733-19D2CDBF48F0}</a:tableStyleId>
              </a:tblPr>
              <a:tblGrid>
                <a:gridCol w="1161566">
                  <a:extLst>
                    <a:ext uri="{9D8B030D-6E8A-4147-A177-3AD203B41FA5}">
                      <a16:colId xmlns:a16="http://schemas.microsoft.com/office/drawing/2014/main" val="1477984985"/>
                    </a:ext>
                  </a:extLst>
                </a:gridCol>
                <a:gridCol w="1349777">
                  <a:extLst>
                    <a:ext uri="{9D8B030D-6E8A-4147-A177-3AD203B41FA5}">
                      <a16:colId xmlns:a16="http://schemas.microsoft.com/office/drawing/2014/main" val="3512397762"/>
                    </a:ext>
                  </a:extLst>
                </a:gridCol>
                <a:gridCol w="1059156">
                  <a:extLst>
                    <a:ext uri="{9D8B030D-6E8A-4147-A177-3AD203B41FA5}">
                      <a16:colId xmlns:a16="http://schemas.microsoft.com/office/drawing/2014/main" val="1880205256"/>
                    </a:ext>
                  </a:extLst>
                </a:gridCol>
                <a:gridCol w="1096212">
                  <a:extLst>
                    <a:ext uri="{9D8B030D-6E8A-4147-A177-3AD203B41FA5}">
                      <a16:colId xmlns:a16="http://schemas.microsoft.com/office/drawing/2014/main" val="1780404037"/>
                    </a:ext>
                  </a:extLst>
                </a:gridCol>
                <a:gridCol w="1309954">
                  <a:extLst>
                    <a:ext uri="{9D8B030D-6E8A-4147-A177-3AD203B41FA5}">
                      <a16:colId xmlns:a16="http://schemas.microsoft.com/office/drawing/2014/main" val="3145654961"/>
                    </a:ext>
                  </a:extLst>
                </a:gridCol>
              </a:tblGrid>
              <a:tr h="542539">
                <a:tc>
                  <a:txBody>
                    <a:bodyPr/>
                    <a:lstStyle/>
                    <a:p>
                      <a:pPr algn="ctr">
                        <a:lnSpc>
                          <a:spcPct val="100000"/>
                        </a:lnSpc>
                        <a:spcBef>
                          <a:spcPts val="200"/>
                        </a:spcBef>
                        <a:spcAft>
                          <a:spcPts val="200"/>
                        </a:spcAft>
                      </a:pPr>
                      <a:r>
                        <a:rPr lang="el-GR" sz="1100" dirty="0">
                          <a:effectLst/>
                          <a:latin typeface="Garamond" panose="02020404030301010803" pitchFamily="18" charset="0"/>
                        </a:rPr>
                        <a:t>ΗΛΙΚΙΑ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ΣΥΜΠΤΩΜΑ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ΤΙΜΗ Hct</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ΒΑΡΟΣ</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extLst>
                  <a:ext uri="{0D108BD9-81ED-4DB2-BD59-A6C34878D82A}">
                    <a16:rowId xmlns:a16="http://schemas.microsoft.com/office/drawing/2014/main" val="381270981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59487852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538083010"/>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8105537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41003053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586585329"/>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Πονοκέφαλος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435799702"/>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Πονόλαιμος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380589721"/>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Πονοκέφαλος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159026468"/>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0781833"/>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Πυρετός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240927164"/>
                  </a:ext>
                </a:extLst>
              </a:tr>
            </a:tbl>
          </a:graphicData>
        </a:graphic>
      </p:graphicFrame>
      <p:sp>
        <p:nvSpPr>
          <p:cNvPr id="2" name="Multiplication Sign 1">
            <a:extLst>
              <a:ext uri="{FF2B5EF4-FFF2-40B4-BE49-F238E27FC236}">
                <a16:creationId xmlns:a16="http://schemas.microsoft.com/office/drawing/2014/main" id="{659F47C2-9607-4244-9DE3-46E353BBA8A7}"/>
              </a:ext>
            </a:extLst>
          </p:cNvPr>
          <p:cNvSpPr/>
          <p:nvPr/>
        </p:nvSpPr>
        <p:spPr>
          <a:xfrm>
            <a:off x="9392769" y="2276872"/>
            <a:ext cx="1008112" cy="1152128"/>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2406232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1077218"/>
          </a:xfrm>
          <a:prstGeom prst="rect">
            <a:avLst/>
          </a:prstGeom>
          <a:noFill/>
        </p:spPr>
        <p:txBody>
          <a:bodyPr wrap="square" rtlCol="0">
            <a:spAutoFit/>
          </a:bodyPr>
          <a:lstStyle/>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3106079" y="1455957"/>
          <a:ext cx="5976665" cy="3096339"/>
        </p:xfrm>
        <a:graphic>
          <a:graphicData uri="http://schemas.openxmlformats.org/drawingml/2006/table">
            <a:tbl>
              <a:tblPr>
                <a:tableStyleId>{6E25E649-3F16-4E02-A733-19D2CDBF48F0}</a:tableStyleId>
              </a:tblPr>
              <a:tblGrid>
                <a:gridCol w="1161566">
                  <a:extLst>
                    <a:ext uri="{9D8B030D-6E8A-4147-A177-3AD203B41FA5}">
                      <a16:colId xmlns:a16="http://schemas.microsoft.com/office/drawing/2014/main" val="1477984985"/>
                    </a:ext>
                  </a:extLst>
                </a:gridCol>
                <a:gridCol w="1349777">
                  <a:extLst>
                    <a:ext uri="{9D8B030D-6E8A-4147-A177-3AD203B41FA5}">
                      <a16:colId xmlns:a16="http://schemas.microsoft.com/office/drawing/2014/main" val="3512397762"/>
                    </a:ext>
                  </a:extLst>
                </a:gridCol>
                <a:gridCol w="1059156">
                  <a:extLst>
                    <a:ext uri="{9D8B030D-6E8A-4147-A177-3AD203B41FA5}">
                      <a16:colId xmlns:a16="http://schemas.microsoft.com/office/drawing/2014/main" val="1880205256"/>
                    </a:ext>
                  </a:extLst>
                </a:gridCol>
                <a:gridCol w="1096212">
                  <a:extLst>
                    <a:ext uri="{9D8B030D-6E8A-4147-A177-3AD203B41FA5}">
                      <a16:colId xmlns:a16="http://schemas.microsoft.com/office/drawing/2014/main" val="1780404037"/>
                    </a:ext>
                  </a:extLst>
                </a:gridCol>
                <a:gridCol w="1309954">
                  <a:extLst>
                    <a:ext uri="{9D8B030D-6E8A-4147-A177-3AD203B41FA5}">
                      <a16:colId xmlns:a16="http://schemas.microsoft.com/office/drawing/2014/main" val="3145654961"/>
                    </a:ext>
                  </a:extLst>
                </a:gridCol>
              </a:tblGrid>
              <a:tr h="542539">
                <a:tc>
                  <a:txBody>
                    <a:bodyPr/>
                    <a:lstStyle/>
                    <a:p>
                      <a:pPr algn="ctr">
                        <a:lnSpc>
                          <a:spcPct val="100000"/>
                        </a:lnSpc>
                        <a:spcBef>
                          <a:spcPts val="200"/>
                        </a:spcBef>
                        <a:spcAft>
                          <a:spcPts val="200"/>
                        </a:spcAft>
                      </a:pPr>
                      <a:r>
                        <a:rPr lang="el-GR" sz="1100" dirty="0">
                          <a:effectLst/>
                          <a:latin typeface="Garamond" panose="02020404030301010803" pitchFamily="18" charset="0"/>
                        </a:rPr>
                        <a:t>ΗΛΙΚΙΑ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ΣΥΜΠΤΩΜΑ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ΤΙΜΗ Hct</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ΒΑΡΟΣ</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extLst>
                  <a:ext uri="{0D108BD9-81ED-4DB2-BD59-A6C34878D82A}">
                    <a16:rowId xmlns:a16="http://schemas.microsoft.com/office/drawing/2014/main" val="381270981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59487852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538083010"/>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28105537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41003053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586585329"/>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35799702"/>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380589721"/>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159026468"/>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Πονοκέφαλος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040781833"/>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Πυρετός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240927164"/>
                  </a:ext>
                </a:extLst>
              </a:tr>
            </a:tbl>
          </a:graphicData>
        </a:graphic>
      </p:graphicFrame>
    </p:spTree>
    <p:extLst>
      <p:ext uri="{BB962C8B-B14F-4D97-AF65-F5344CB8AC3E}">
        <p14:creationId xmlns:p14="http://schemas.microsoft.com/office/powerpoint/2010/main" val="4264738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1077218"/>
          </a:xfrm>
          <a:prstGeom prst="rect">
            <a:avLst/>
          </a:prstGeom>
          <a:noFill/>
        </p:spPr>
        <p:txBody>
          <a:bodyPr wrap="square" rtlCol="0">
            <a:spAutoFit/>
          </a:bodyPr>
          <a:lstStyle/>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3106079" y="1455957"/>
          <a:ext cx="5976665" cy="3096339"/>
        </p:xfrm>
        <a:graphic>
          <a:graphicData uri="http://schemas.openxmlformats.org/drawingml/2006/table">
            <a:tbl>
              <a:tblPr>
                <a:tableStyleId>{6E25E649-3F16-4E02-A733-19D2CDBF48F0}</a:tableStyleId>
              </a:tblPr>
              <a:tblGrid>
                <a:gridCol w="1161566">
                  <a:extLst>
                    <a:ext uri="{9D8B030D-6E8A-4147-A177-3AD203B41FA5}">
                      <a16:colId xmlns:a16="http://schemas.microsoft.com/office/drawing/2014/main" val="1477984985"/>
                    </a:ext>
                  </a:extLst>
                </a:gridCol>
                <a:gridCol w="1349777">
                  <a:extLst>
                    <a:ext uri="{9D8B030D-6E8A-4147-A177-3AD203B41FA5}">
                      <a16:colId xmlns:a16="http://schemas.microsoft.com/office/drawing/2014/main" val="3512397762"/>
                    </a:ext>
                  </a:extLst>
                </a:gridCol>
                <a:gridCol w="1059156">
                  <a:extLst>
                    <a:ext uri="{9D8B030D-6E8A-4147-A177-3AD203B41FA5}">
                      <a16:colId xmlns:a16="http://schemas.microsoft.com/office/drawing/2014/main" val="1880205256"/>
                    </a:ext>
                  </a:extLst>
                </a:gridCol>
                <a:gridCol w="1096212">
                  <a:extLst>
                    <a:ext uri="{9D8B030D-6E8A-4147-A177-3AD203B41FA5}">
                      <a16:colId xmlns:a16="http://schemas.microsoft.com/office/drawing/2014/main" val="1780404037"/>
                    </a:ext>
                  </a:extLst>
                </a:gridCol>
                <a:gridCol w="1309954">
                  <a:extLst>
                    <a:ext uri="{9D8B030D-6E8A-4147-A177-3AD203B41FA5}">
                      <a16:colId xmlns:a16="http://schemas.microsoft.com/office/drawing/2014/main" val="3145654961"/>
                    </a:ext>
                  </a:extLst>
                </a:gridCol>
              </a:tblGrid>
              <a:tr h="542539">
                <a:tc>
                  <a:txBody>
                    <a:bodyPr/>
                    <a:lstStyle/>
                    <a:p>
                      <a:pPr algn="ctr">
                        <a:lnSpc>
                          <a:spcPct val="100000"/>
                        </a:lnSpc>
                        <a:spcBef>
                          <a:spcPts val="200"/>
                        </a:spcBef>
                        <a:spcAft>
                          <a:spcPts val="200"/>
                        </a:spcAft>
                      </a:pPr>
                      <a:r>
                        <a:rPr lang="el-GR" sz="1100" dirty="0">
                          <a:effectLst/>
                          <a:latin typeface="Garamond" panose="02020404030301010803" pitchFamily="18" charset="0"/>
                        </a:rPr>
                        <a:t>ΗΛΙΚΙΑ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ΣΥΜΠΤΩΜΑ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ΤΙΜΗ Hct</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ΒΑΡΟΣ</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extLst>
                  <a:ext uri="{0D108BD9-81ED-4DB2-BD59-A6C34878D82A}">
                    <a16:rowId xmlns:a16="http://schemas.microsoft.com/office/drawing/2014/main" val="381270981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59487852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538083010"/>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28105537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41003053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586585329"/>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35799702"/>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380589721"/>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159026468"/>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Πονοκέφαλος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040781833"/>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Πυρετός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240927164"/>
                  </a:ext>
                </a:extLst>
              </a:tr>
            </a:tbl>
          </a:graphicData>
        </a:graphic>
      </p:graphicFrame>
      <p:sp>
        <p:nvSpPr>
          <p:cNvPr id="9" name="Multiplication Sign 8">
            <a:extLst>
              <a:ext uri="{FF2B5EF4-FFF2-40B4-BE49-F238E27FC236}">
                <a16:creationId xmlns:a16="http://schemas.microsoft.com/office/drawing/2014/main" id="{289C1AAB-83CA-4B0F-B6F0-C145716BC5EC}"/>
              </a:ext>
            </a:extLst>
          </p:cNvPr>
          <p:cNvSpPr/>
          <p:nvPr/>
        </p:nvSpPr>
        <p:spPr>
          <a:xfrm>
            <a:off x="9392769" y="2276872"/>
            <a:ext cx="1008112" cy="1152128"/>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5402490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1077218"/>
          </a:xfrm>
          <a:prstGeom prst="rect">
            <a:avLst/>
          </a:prstGeom>
          <a:noFill/>
        </p:spPr>
        <p:txBody>
          <a:bodyPr wrap="square" rtlCol="0">
            <a:spAutoFit/>
          </a:bodyPr>
          <a:lstStyle/>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3106079" y="1455957"/>
          <a:ext cx="5976665" cy="3096339"/>
        </p:xfrm>
        <a:graphic>
          <a:graphicData uri="http://schemas.openxmlformats.org/drawingml/2006/table">
            <a:tbl>
              <a:tblPr>
                <a:tableStyleId>{6E25E649-3F16-4E02-A733-19D2CDBF48F0}</a:tableStyleId>
              </a:tblPr>
              <a:tblGrid>
                <a:gridCol w="1161566">
                  <a:extLst>
                    <a:ext uri="{9D8B030D-6E8A-4147-A177-3AD203B41FA5}">
                      <a16:colId xmlns:a16="http://schemas.microsoft.com/office/drawing/2014/main" val="1477984985"/>
                    </a:ext>
                  </a:extLst>
                </a:gridCol>
                <a:gridCol w="1349777">
                  <a:extLst>
                    <a:ext uri="{9D8B030D-6E8A-4147-A177-3AD203B41FA5}">
                      <a16:colId xmlns:a16="http://schemas.microsoft.com/office/drawing/2014/main" val="3512397762"/>
                    </a:ext>
                  </a:extLst>
                </a:gridCol>
                <a:gridCol w="1059156">
                  <a:extLst>
                    <a:ext uri="{9D8B030D-6E8A-4147-A177-3AD203B41FA5}">
                      <a16:colId xmlns:a16="http://schemas.microsoft.com/office/drawing/2014/main" val="1880205256"/>
                    </a:ext>
                  </a:extLst>
                </a:gridCol>
                <a:gridCol w="1096212">
                  <a:extLst>
                    <a:ext uri="{9D8B030D-6E8A-4147-A177-3AD203B41FA5}">
                      <a16:colId xmlns:a16="http://schemas.microsoft.com/office/drawing/2014/main" val="1780404037"/>
                    </a:ext>
                  </a:extLst>
                </a:gridCol>
                <a:gridCol w="1309954">
                  <a:extLst>
                    <a:ext uri="{9D8B030D-6E8A-4147-A177-3AD203B41FA5}">
                      <a16:colId xmlns:a16="http://schemas.microsoft.com/office/drawing/2014/main" val="3145654961"/>
                    </a:ext>
                  </a:extLst>
                </a:gridCol>
              </a:tblGrid>
              <a:tr h="542539">
                <a:tc>
                  <a:txBody>
                    <a:bodyPr/>
                    <a:lstStyle/>
                    <a:p>
                      <a:pPr algn="ctr">
                        <a:lnSpc>
                          <a:spcPct val="100000"/>
                        </a:lnSpc>
                        <a:spcBef>
                          <a:spcPts val="200"/>
                        </a:spcBef>
                        <a:spcAft>
                          <a:spcPts val="200"/>
                        </a:spcAft>
                      </a:pPr>
                      <a:r>
                        <a:rPr lang="el-GR" sz="1100" dirty="0">
                          <a:effectLst/>
                          <a:latin typeface="Garamond" panose="02020404030301010803" pitchFamily="18" charset="0"/>
                        </a:rPr>
                        <a:t>ΗΛΙΚΙΑ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ΣΥΜΠΤΩΜΑ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ΤΙΜΗ Hct</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ΒΑΡΟΣ</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extLst>
                  <a:ext uri="{0D108BD9-81ED-4DB2-BD59-A6C34878D82A}">
                    <a16:rowId xmlns:a16="http://schemas.microsoft.com/office/drawing/2014/main" val="381270981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59487852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538083010"/>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Χαμηλή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8105537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41003053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586585329"/>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35799702"/>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Πονόλαιμος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380589721"/>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Πονοκέφαλος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159026468"/>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0781833"/>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240927164"/>
                  </a:ext>
                </a:extLst>
              </a:tr>
            </a:tbl>
          </a:graphicData>
        </a:graphic>
      </p:graphicFrame>
    </p:spTree>
    <p:extLst>
      <p:ext uri="{BB962C8B-B14F-4D97-AF65-F5344CB8AC3E}">
        <p14:creationId xmlns:p14="http://schemas.microsoft.com/office/powerpoint/2010/main" val="1865403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περιεχομένου 2">
            <a:extLst>
              <a:ext uri="{FF2B5EF4-FFF2-40B4-BE49-F238E27FC236}">
                <a16:creationId xmlns:a16="http://schemas.microsoft.com/office/drawing/2014/main" id="{9094323E-6403-7C6F-A847-C801A7878805}"/>
              </a:ext>
            </a:extLst>
          </p:cNvPr>
          <p:cNvSpPr txBox="1">
            <a:spLocks/>
          </p:cNvSpPr>
          <p:nvPr/>
        </p:nvSpPr>
        <p:spPr>
          <a:xfrm>
            <a:off x="1378328" y="1115029"/>
            <a:ext cx="9629640" cy="253576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3600" indent="-273600">
              <a:lnSpc>
                <a:spcPct val="100000"/>
              </a:lnSpc>
              <a:spcBef>
                <a:spcPts val="0"/>
              </a:spcBef>
              <a:spcAft>
                <a:spcPts val="1800"/>
              </a:spcAft>
            </a:pPr>
            <a:r>
              <a:rPr lang="el-GR" sz="2400" dirty="0">
                <a:latin typeface="Times New Roman" panose="02020603050405020304" pitchFamily="18" charset="0"/>
                <a:cs typeface="Times New Roman" panose="02020603050405020304" pitchFamily="18" charset="0"/>
              </a:rPr>
              <a:t>Τα δένδρα αποφάσεων είναι μοντέλα ταξινόμησης</a:t>
            </a:r>
            <a:endParaRPr lang="en-US" sz="2400" dirty="0">
              <a:latin typeface="Times New Roman" panose="02020603050405020304" pitchFamily="18" charset="0"/>
              <a:cs typeface="Times New Roman" panose="02020603050405020304" pitchFamily="18" charset="0"/>
            </a:endParaRPr>
          </a:p>
          <a:p>
            <a:pPr marL="273600" indent="-273600">
              <a:lnSpc>
                <a:spcPct val="100000"/>
              </a:lnSpc>
              <a:spcBef>
                <a:spcPts val="0"/>
              </a:spcBef>
              <a:spcAft>
                <a:spcPts val="1800"/>
              </a:spcAft>
            </a:pPr>
            <a:r>
              <a:rPr lang="el-GR" sz="2400" dirty="0">
                <a:latin typeface="Times New Roman" panose="02020603050405020304" pitchFamily="18" charset="0"/>
                <a:cs typeface="Times New Roman" panose="02020603050405020304" pitchFamily="18" charset="0"/>
              </a:rPr>
              <a:t>Ιδέα</a:t>
            </a:r>
            <a:r>
              <a:rPr lang="en-US" sz="2400" dirty="0">
                <a:latin typeface="Times New Roman" panose="02020603050405020304" pitchFamily="18" charset="0"/>
                <a:cs typeface="Times New Roman" panose="02020603050405020304" pitchFamily="18" charset="0"/>
              </a:rPr>
              <a:t>: </a:t>
            </a:r>
            <a:r>
              <a:rPr lang="el-GR" sz="2400" dirty="0">
                <a:latin typeface="Times New Roman" panose="02020603050405020304" pitchFamily="18" charset="0"/>
                <a:cs typeface="Times New Roman" panose="02020603050405020304" pitchFamily="18" charset="0"/>
              </a:rPr>
              <a:t>Κατάτμηση του χώρου σε ορθογώνιες περιοχές συνεχώς μέχρις ότου γίνουν ομοιογενείς είτε μέχρι να φτάσουμε σε ένα μέγιστο βάθος κατάτμησης.</a:t>
            </a:r>
            <a:endParaRPr lang="en-US" sz="2400" dirty="0">
              <a:latin typeface="Times New Roman" panose="02020603050405020304" pitchFamily="18" charset="0"/>
              <a:cs typeface="Times New Roman" panose="02020603050405020304" pitchFamily="18" charset="0"/>
            </a:endParaRPr>
          </a:p>
          <a:p>
            <a:pPr marL="273600" indent="-273600">
              <a:lnSpc>
                <a:spcPct val="100000"/>
              </a:lnSpc>
              <a:spcBef>
                <a:spcPts val="0"/>
              </a:spcBef>
              <a:spcAft>
                <a:spcPts val="1800"/>
              </a:spcAft>
            </a:pPr>
            <a:r>
              <a:rPr lang="el-GR" sz="2400" dirty="0">
                <a:latin typeface="Times New Roman" panose="02020603050405020304" pitchFamily="18" charset="0"/>
                <a:cs typeface="Times New Roman" panose="02020603050405020304" pitchFamily="18" charset="0"/>
              </a:rPr>
              <a:t>Ομοιογενής περιοχή</a:t>
            </a:r>
            <a:r>
              <a:rPr lang="en-US" sz="2400" dirty="0">
                <a:latin typeface="Times New Roman" panose="02020603050405020304" pitchFamily="18" charset="0"/>
                <a:cs typeface="Times New Roman" panose="02020603050405020304" pitchFamily="18" charset="0"/>
              </a:rPr>
              <a:t> = </a:t>
            </a:r>
            <a:r>
              <a:rPr lang="el-GR" sz="2400" dirty="0">
                <a:latin typeface="Times New Roman" panose="02020603050405020304" pitchFamily="18" charset="0"/>
                <a:cs typeface="Times New Roman" panose="02020603050405020304" pitchFamily="18" charset="0"/>
              </a:rPr>
              <a:t>μια περιοχή όπου όλα τα δείγματα προέρχονται από την ίδια κλάση</a:t>
            </a:r>
            <a:r>
              <a:rPr lang="en-US" sz="2400" dirty="0">
                <a:latin typeface="Times New Roman" panose="02020603050405020304" pitchFamily="18" charset="0"/>
                <a:cs typeface="Times New Roman" panose="02020603050405020304" pitchFamily="18" charset="0"/>
              </a:rPr>
              <a:t>.</a:t>
            </a:r>
          </a:p>
        </p:txBody>
      </p:sp>
      <p:sp>
        <p:nvSpPr>
          <p:cNvPr id="3" name="Ορθογώνιο 5">
            <a:extLst>
              <a:ext uri="{FF2B5EF4-FFF2-40B4-BE49-F238E27FC236}">
                <a16:creationId xmlns:a16="http://schemas.microsoft.com/office/drawing/2014/main" id="{57D2AD0A-8260-0BDF-4797-FEEBD97A45A7}"/>
              </a:ext>
            </a:extLst>
          </p:cNvPr>
          <p:cNvSpPr/>
          <p:nvPr/>
        </p:nvSpPr>
        <p:spPr>
          <a:xfrm>
            <a:off x="4320940" y="4293096"/>
            <a:ext cx="3096344" cy="2448272"/>
          </a:xfrm>
          <a:prstGeom prst="rect">
            <a:avLst/>
          </a:prstGeom>
          <a:noFill/>
          <a:ln w="254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onstantia"/>
              <a:ea typeface="+mn-ea"/>
              <a:cs typeface="+mn-cs"/>
            </a:endParaRPr>
          </a:p>
        </p:txBody>
      </p:sp>
      <p:cxnSp>
        <p:nvCxnSpPr>
          <p:cNvPr id="4" name="Ευθεία γραμμή σύνδεσης 6">
            <a:extLst>
              <a:ext uri="{FF2B5EF4-FFF2-40B4-BE49-F238E27FC236}">
                <a16:creationId xmlns:a16="http://schemas.microsoft.com/office/drawing/2014/main" id="{017DC0F2-F07A-D9CB-B15D-B5DC187AF769}"/>
              </a:ext>
            </a:extLst>
          </p:cNvPr>
          <p:cNvCxnSpPr/>
          <p:nvPr/>
        </p:nvCxnSpPr>
        <p:spPr>
          <a:xfrm>
            <a:off x="6481180" y="4293096"/>
            <a:ext cx="0" cy="2448272"/>
          </a:xfrm>
          <a:prstGeom prst="line">
            <a:avLst/>
          </a:prstGeom>
          <a:noFill/>
          <a:ln w="9525" cap="flat" cmpd="sng" algn="ctr">
            <a:solidFill>
              <a:sysClr val="windowText" lastClr="000000">
                <a:shade val="50000"/>
                <a:satMod val="103000"/>
              </a:sysClr>
            </a:solidFill>
            <a:prstDash val="solid"/>
          </a:ln>
          <a:effectLst/>
        </p:spPr>
      </p:cxnSp>
      <p:cxnSp>
        <p:nvCxnSpPr>
          <p:cNvPr id="5" name="Ευθεία γραμμή σύνδεσης 7">
            <a:extLst>
              <a:ext uri="{FF2B5EF4-FFF2-40B4-BE49-F238E27FC236}">
                <a16:creationId xmlns:a16="http://schemas.microsoft.com/office/drawing/2014/main" id="{BEF4445B-67BC-DEDC-614A-D435617E6CC1}"/>
              </a:ext>
            </a:extLst>
          </p:cNvPr>
          <p:cNvCxnSpPr>
            <a:cxnSpLocks/>
          </p:cNvCxnSpPr>
          <p:nvPr/>
        </p:nvCxnSpPr>
        <p:spPr>
          <a:xfrm>
            <a:off x="4320940" y="5085184"/>
            <a:ext cx="2160240" cy="0"/>
          </a:xfrm>
          <a:prstGeom prst="line">
            <a:avLst/>
          </a:prstGeom>
          <a:noFill/>
          <a:ln w="9525" cap="flat" cmpd="sng" algn="ctr">
            <a:solidFill>
              <a:sysClr val="windowText" lastClr="000000">
                <a:shade val="50000"/>
                <a:satMod val="103000"/>
              </a:sysClr>
            </a:solidFill>
            <a:prstDash val="solid"/>
          </a:ln>
          <a:effectLst/>
        </p:spPr>
      </p:cxnSp>
      <p:cxnSp>
        <p:nvCxnSpPr>
          <p:cNvPr id="6" name="Ευθεία γραμμή σύνδεσης 8">
            <a:extLst>
              <a:ext uri="{FF2B5EF4-FFF2-40B4-BE49-F238E27FC236}">
                <a16:creationId xmlns:a16="http://schemas.microsoft.com/office/drawing/2014/main" id="{0310038F-CCFE-F3F8-E2B5-945D5F29CBC7}"/>
              </a:ext>
            </a:extLst>
          </p:cNvPr>
          <p:cNvCxnSpPr>
            <a:cxnSpLocks/>
          </p:cNvCxnSpPr>
          <p:nvPr/>
        </p:nvCxnSpPr>
        <p:spPr>
          <a:xfrm>
            <a:off x="6481180" y="5733256"/>
            <a:ext cx="936104" cy="0"/>
          </a:xfrm>
          <a:prstGeom prst="line">
            <a:avLst/>
          </a:prstGeom>
          <a:noFill/>
          <a:ln w="9525" cap="flat" cmpd="sng" algn="ctr">
            <a:solidFill>
              <a:sysClr val="windowText" lastClr="000000">
                <a:shade val="50000"/>
                <a:satMod val="103000"/>
              </a:sysClr>
            </a:solidFill>
            <a:prstDash val="solid"/>
          </a:ln>
          <a:effectLst/>
        </p:spPr>
      </p:cxnSp>
      <p:cxnSp>
        <p:nvCxnSpPr>
          <p:cNvPr id="7" name="Ευθεία γραμμή σύνδεσης 9">
            <a:extLst>
              <a:ext uri="{FF2B5EF4-FFF2-40B4-BE49-F238E27FC236}">
                <a16:creationId xmlns:a16="http://schemas.microsoft.com/office/drawing/2014/main" id="{B9284975-9ACF-E383-1BC6-4749D0EBB165}"/>
              </a:ext>
            </a:extLst>
          </p:cNvPr>
          <p:cNvCxnSpPr>
            <a:cxnSpLocks/>
          </p:cNvCxnSpPr>
          <p:nvPr/>
        </p:nvCxnSpPr>
        <p:spPr>
          <a:xfrm>
            <a:off x="5113028" y="5085184"/>
            <a:ext cx="0" cy="1656184"/>
          </a:xfrm>
          <a:prstGeom prst="line">
            <a:avLst/>
          </a:prstGeom>
          <a:noFill/>
          <a:ln w="9525" cap="flat" cmpd="sng" algn="ctr">
            <a:solidFill>
              <a:sysClr val="windowText" lastClr="000000">
                <a:shade val="50000"/>
                <a:satMod val="103000"/>
              </a:sysClr>
            </a:solidFill>
            <a:prstDash val="solid"/>
          </a:ln>
          <a:effectLst/>
        </p:spPr>
      </p:cxnSp>
      <p:cxnSp>
        <p:nvCxnSpPr>
          <p:cNvPr id="8" name="Ευθεία γραμμή σύνδεσης 10">
            <a:extLst>
              <a:ext uri="{FF2B5EF4-FFF2-40B4-BE49-F238E27FC236}">
                <a16:creationId xmlns:a16="http://schemas.microsoft.com/office/drawing/2014/main" id="{186681B5-DF30-E9D5-F595-C2ADB198DC37}"/>
              </a:ext>
            </a:extLst>
          </p:cNvPr>
          <p:cNvCxnSpPr>
            <a:cxnSpLocks/>
          </p:cNvCxnSpPr>
          <p:nvPr/>
        </p:nvCxnSpPr>
        <p:spPr>
          <a:xfrm>
            <a:off x="5689092" y="4293096"/>
            <a:ext cx="0" cy="792088"/>
          </a:xfrm>
          <a:prstGeom prst="line">
            <a:avLst/>
          </a:prstGeom>
          <a:noFill/>
          <a:ln w="9525" cap="flat" cmpd="sng" algn="ctr">
            <a:solidFill>
              <a:sysClr val="windowText" lastClr="000000">
                <a:shade val="50000"/>
                <a:satMod val="103000"/>
              </a:sysClr>
            </a:solidFill>
            <a:prstDash val="solid"/>
          </a:ln>
          <a:effectLst/>
        </p:spPr>
      </p:cxnSp>
      <p:sp>
        <p:nvSpPr>
          <p:cNvPr id="9" name="Οβάλ 11">
            <a:extLst>
              <a:ext uri="{FF2B5EF4-FFF2-40B4-BE49-F238E27FC236}">
                <a16:creationId xmlns:a16="http://schemas.microsoft.com/office/drawing/2014/main" id="{1BAB731A-03B3-B02A-74A7-6045C665E8B0}"/>
              </a:ext>
            </a:extLst>
          </p:cNvPr>
          <p:cNvSpPr/>
          <p:nvPr/>
        </p:nvSpPr>
        <p:spPr>
          <a:xfrm>
            <a:off x="4824995" y="4509119"/>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10" name="Οβάλ 12">
            <a:extLst>
              <a:ext uri="{FF2B5EF4-FFF2-40B4-BE49-F238E27FC236}">
                <a16:creationId xmlns:a16="http://schemas.microsoft.com/office/drawing/2014/main" id="{6457FCC9-1FCA-1D48-A485-A7B3D2A241EE}"/>
              </a:ext>
            </a:extLst>
          </p:cNvPr>
          <p:cNvSpPr/>
          <p:nvPr/>
        </p:nvSpPr>
        <p:spPr>
          <a:xfrm>
            <a:off x="5041019" y="4751432"/>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11" name="Οβάλ 13">
            <a:extLst>
              <a:ext uri="{FF2B5EF4-FFF2-40B4-BE49-F238E27FC236}">
                <a16:creationId xmlns:a16="http://schemas.microsoft.com/office/drawing/2014/main" id="{EEC93189-2EB2-3A3F-336A-76C198E7775A}"/>
              </a:ext>
            </a:extLst>
          </p:cNvPr>
          <p:cNvSpPr/>
          <p:nvPr/>
        </p:nvSpPr>
        <p:spPr>
          <a:xfrm>
            <a:off x="5453636" y="4391392"/>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12" name="Οβάλ 14">
            <a:extLst>
              <a:ext uri="{FF2B5EF4-FFF2-40B4-BE49-F238E27FC236}">
                <a16:creationId xmlns:a16="http://schemas.microsoft.com/office/drawing/2014/main" id="{92494FA6-ADBF-A3A1-3DBC-119055DE78ED}"/>
              </a:ext>
            </a:extLst>
          </p:cNvPr>
          <p:cNvSpPr/>
          <p:nvPr/>
        </p:nvSpPr>
        <p:spPr>
          <a:xfrm>
            <a:off x="5761100" y="4543792"/>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13" name="Οβάλ 15">
            <a:extLst>
              <a:ext uri="{FF2B5EF4-FFF2-40B4-BE49-F238E27FC236}">
                <a16:creationId xmlns:a16="http://schemas.microsoft.com/office/drawing/2014/main" id="{C9430270-069E-E79D-70AF-EB29750E6417}"/>
              </a:ext>
            </a:extLst>
          </p:cNvPr>
          <p:cNvSpPr/>
          <p:nvPr/>
        </p:nvSpPr>
        <p:spPr>
          <a:xfrm>
            <a:off x="5939788" y="4696192"/>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14" name="Οβάλ 16">
            <a:extLst>
              <a:ext uri="{FF2B5EF4-FFF2-40B4-BE49-F238E27FC236}">
                <a16:creationId xmlns:a16="http://schemas.microsoft.com/office/drawing/2014/main" id="{9B58D977-3CEF-FBD9-A900-BE1DEF1C9F8B}"/>
              </a:ext>
            </a:extLst>
          </p:cNvPr>
          <p:cNvSpPr/>
          <p:nvPr/>
        </p:nvSpPr>
        <p:spPr>
          <a:xfrm>
            <a:off x="6219436" y="4797151"/>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15" name="Οβάλ 17">
            <a:extLst>
              <a:ext uri="{FF2B5EF4-FFF2-40B4-BE49-F238E27FC236}">
                <a16:creationId xmlns:a16="http://schemas.microsoft.com/office/drawing/2014/main" id="{BCDD8FC2-2C9E-3B1A-99E8-92E2A93A2EF5}"/>
              </a:ext>
            </a:extLst>
          </p:cNvPr>
          <p:cNvSpPr/>
          <p:nvPr/>
        </p:nvSpPr>
        <p:spPr>
          <a:xfrm>
            <a:off x="5545075" y="5517231"/>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16" name="Οβάλ 18">
            <a:extLst>
              <a:ext uri="{FF2B5EF4-FFF2-40B4-BE49-F238E27FC236}">
                <a16:creationId xmlns:a16="http://schemas.microsoft.com/office/drawing/2014/main" id="{FA587DD4-17B5-580A-52A4-1D48AC3E6BC4}"/>
              </a:ext>
            </a:extLst>
          </p:cNvPr>
          <p:cNvSpPr/>
          <p:nvPr/>
        </p:nvSpPr>
        <p:spPr>
          <a:xfrm>
            <a:off x="6003412" y="6361896"/>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17" name="Οβάλ 19">
            <a:extLst>
              <a:ext uri="{FF2B5EF4-FFF2-40B4-BE49-F238E27FC236}">
                <a16:creationId xmlns:a16="http://schemas.microsoft.com/office/drawing/2014/main" id="{953A14F2-1AAA-B087-5C70-F166A3029E1D}"/>
              </a:ext>
            </a:extLst>
          </p:cNvPr>
          <p:cNvSpPr/>
          <p:nvPr/>
        </p:nvSpPr>
        <p:spPr>
          <a:xfrm>
            <a:off x="5859396" y="5301207"/>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18" name="Οβάλ 20">
            <a:extLst>
              <a:ext uri="{FF2B5EF4-FFF2-40B4-BE49-F238E27FC236}">
                <a16:creationId xmlns:a16="http://schemas.microsoft.com/office/drawing/2014/main" id="{7F9D09DD-37F4-4F2B-6DB8-368B390D7015}"/>
              </a:ext>
            </a:extLst>
          </p:cNvPr>
          <p:cNvSpPr/>
          <p:nvPr/>
        </p:nvSpPr>
        <p:spPr>
          <a:xfrm>
            <a:off x="5715380" y="5903560"/>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19" name="Οβάλ 21">
            <a:extLst>
              <a:ext uri="{FF2B5EF4-FFF2-40B4-BE49-F238E27FC236}">
                <a16:creationId xmlns:a16="http://schemas.microsoft.com/office/drawing/2014/main" id="{95FE412C-42DB-CC88-0816-5881FA1B7516}"/>
              </a:ext>
            </a:extLst>
          </p:cNvPr>
          <p:cNvSpPr/>
          <p:nvPr/>
        </p:nvSpPr>
        <p:spPr>
          <a:xfrm>
            <a:off x="5329052" y="6191592"/>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20" name="Οβάλ 22">
            <a:extLst>
              <a:ext uri="{FF2B5EF4-FFF2-40B4-BE49-F238E27FC236}">
                <a16:creationId xmlns:a16="http://schemas.microsoft.com/office/drawing/2014/main" id="{83FD645D-D411-546E-AA3B-4E14B8840F38}"/>
              </a:ext>
            </a:extLst>
          </p:cNvPr>
          <p:cNvSpPr/>
          <p:nvPr/>
        </p:nvSpPr>
        <p:spPr>
          <a:xfrm>
            <a:off x="6147428" y="5543520"/>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21" name="Οβάλ 23">
            <a:extLst>
              <a:ext uri="{FF2B5EF4-FFF2-40B4-BE49-F238E27FC236}">
                <a16:creationId xmlns:a16="http://schemas.microsoft.com/office/drawing/2014/main" id="{E01EA6C9-606E-53E6-5D99-5397DA44B594}"/>
              </a:ext>
            </a:extLst>
          </p:cNvPr>
          <p:cNvSpPr/>
          <p:nvPr/>
        </p:nvSpPr>
        <p:spPr>
          <a:xfrm>
            <a:off x="4733556" y="5641816"/>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22" name="Οβάλ 24">
            <a:extLst>
              <a:ext uri="{FF2B5EF4-FFF2-40B4-BE49-F238E27FC236}">
                <a16:creationId xmlns:a16="http://schemas.microsoft.com/office/drawing/2014/main" id="{813C9A9D-FC6C-E894-45B7-9510FBAF2AE6}"/>
              </a:ext>
            </a:extLst>
          </p:cNvPr>
          <p:cNvSpPr/>
          <p:nvPr/>
        </p:nvSpPr>
        <p:spPr>
          <a:xfrm>
            <a:off x="4635260" y="5373215"/>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23" name="Οβάλ 25">
            <a:extLst>
              <a:ext uri="{FF2B5EF4-FFF2-40B4-BE49-F238E27FC236}">
                <a16:creationId xmlns:a16="http://schemas.microsoft.com/office/drawing/2014/main" id="{3263E860-74E5-F4BD-8472-026AD98252ED}"/>
              </a:ext>
            </a:extLst>
          </p:cNvPr>
          <p:cNvSpPr/>
          <p:nvPr/>
        </p:nvSpPr>
        <p:spPr>
          <a:xfrm>
            <a:off x="4680979" y="6119584"/>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24" name="Οβάλ 26">
            <a:extLst>
              <a:ext uri="{FF2B5EF4-FFF2-40B4-BE49-F238E27FC236}">
                <a16:creationId xmlns:a16="http://schemas.microsoft.com/office/drawing/2014/main" id="{2C400F00-9592-D83D-2800-3A6C76270C2E}"/>
              </a:ext>
            </a:extLst>
          </p:cNvPr>
          <p:cNvSpPr/>
          <p:nvPr/>
        </p:nvSpPr>
        <p:spPr>
          <a:xfrm>
            <a:off x="7155540" y="5938233"/>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25" name="Οβάλ 27">
            <a:extLst>
              <a:ext uri="{FF2B5EF4-FFF2-40B4-BE49-F238E27FC236}">
                <a16:creationId xmlns:a16="http://schemas.microsoft.com/office/drawing/2014/main" id="{460DDE3F-1D0C-EB48-CCB0-256B8E117A01}"/>
              </a:ext>
            </a:extLst>
          </p:cNvPr>
          <p:cNvSpPr/>
          <p:nvPr/>
        </p:nvSpPr>
        <p:spPr>
          <a:xfrm>
            <a:off x="6731876" y="6119584"/>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26" name="Οβάλ 28">
            <a:extLst>
              <a:ext uri="{FF2B5EF4-FFF2-40B4-BE49-F238E27FC236}">
                <a16:creationId xmlns:a16="http://schemas.microsoft.com/office/drawing/2014/main" id="{407494D2-D4F1-FAF0-FAA6-6DDFA6EEE286}"/>
              </a:ext>
            </a:extLst>
          </p:cNvPr>
          <p:cNvSpPr/>
          <p:nvPr/>
        </p:nvSpPr>
        <p:spPr>
          <a:xfrm>
            <a:off x="7011524" y="6407616"/>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27" name="Οβάλ 29">
            <a:extLst>
              <a:ext uri="{FF2B5EF4-FFF2-40B4-BE49-F238E27FC236}">
                <a16:creationId xmlns:a16="http://schemas.microsoft.com/office/drawing/2014/main" id="{18126658-C5C6-D9FE-B609-CD79280B2B89}"/>
              </a:ext>
            </a:extLst>
          </p:cNvPr>
          <p:cNvSpPr/>
          <p:nvPr/>
        </p:nvSpPr>
        <p:spPr>
          <a:xfrm>
            <a:off x="6939516" y="5111472"/>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28" name="Οβάλ 30">
            <a:extLst>
              <a:ext uri="{FF2B5EF4-FFF2-40B4-BE49-F238E27FC236}">
                <a16:creationId xmlns:a16="http://schemas.microsoft.com/office/drawing/2014/main" id="{0E4A0E36-8A73-C48B-6591-E55EFDA29300}"/>
              </a:ext>
            </a:extLst>
          </p:cNvPr>
          <p:cNvSpPr/>
          <p:nvPr/>
        </p:nvSpPr>
        <p:spPr>
          <a:xfrm>
            <a:off x="6795500" y="4653135"/>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29" name="Οβάλ 31">
            <a:extLst>
              <a:ext uri="{FF2B5EF4-FFF2-40B4-BE49-F238E27FC236}">
                <a16:creationId xmlns:a16="http://schemas.microsoft.com/office/drawing/2014/main" id="{3EBBF776-2E40-FDDD-73C4-FFE282845B17}"/>
              </a:ext>
            </a:extLst>
          </p:cNvPr>
          <p:cNvSpPr/>
          <p:nvPr/>
        </p:nvSpPr>
        <p:spPr>
          <a:xfrm>
            <a:off x="6651484" y="5255488"/>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30" name="Οβάλ 32">
            <a:extLst>
              <a:ext uri="{FF2B5EF4-FFF2-40B4-BE49-F238E27FC236}">
                <a16:creationId xmlns:a16="http://schemas.microsoft.com/office/drawing/2014/main" id="{9F5E7C7F-9609-0163-4CDF-0F7C150CCC97}"/>
              </a:ext>
            </a:extLst>
          </p:cNvPr>
          <p:cNvSpPr/>
          <p:nvPr/>
        </p:nvSpPr>
        <p:spPr>
          <a:xfrm>
            <a:off x="7083532" y="4895448"/>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31" name="Οβάλ 33">
            <a:extLst>
              <a:ext uri="{FF2B5EF4-FFF2-40B4-BE49-F238E27FC236}">
                <a16:creationId xmlns:a16="http://schemas.microsoft.com/office/drawing/2014/main" id="{B16A4ED8-3B00-9A4A-94B6-A45CB209C956}"/>
              </a:ext>
            </a:extLst>
          </p:cNvPr>
          <p:cNvSpPr/>
          <p:nvPr/>
        </p:nvSpPr>
        <p:spPr>
          <a:xfrm>
            <a:off x="4392947" y="5730593"/>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32" name="Οβάλ 34">
            <a:extLst>
              <a:ext uri="{FF2B5EF4-FFF2-40B4-BE49-F238E27FC236}">
                <a16:creationId xmlns:a16="http://schemas.microsoft.com/office/drawing/2014/main" id="{756A86F9-BA53-7C30-0907-E03C54411C2B}"/>
              </a:ext>
            </a:extLst>
          </p:cNvPr>
          <p:cNvSpPr/>
          <p:nvPr/>
        </p:nvSpPr>
        <p:spPr>
          <a:xfrm>
            <a:off x="4949580" y="5759544"/>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33" name="Οβάλ 35">
            <a:extLst>
              <a:ext uri="{FF2B5EF4-FFF2-40B4-BE49-F238E27FC236}">
                <a16:creationId xmlns:a16="http://schemas.microsoft.com/office/drawing/2014/main" id="{0F6244FE-33C1-06CA-5E9E-556731DD04D5}"/>
              </a:ext>
            </a:extLst>
          </p:cNvPr>
          <p:cNvSpPr/>
          <p:nvPr/>
        </p:nvSpPr>
        <p:spPr>
          <a:xfrm>
            <a:off x="4608971" y="6407616"/>
            <a:ext cx="91440" cy="9144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34" name="Οβάλ 36">
            <a:extLst>
              <a:ext uri="{FF2B5EF4-FFF2-40B4-BE49-F238E27FC236}">
                <a16:creationId xmlns:a16="http://schemas.microsoft.com/office/drawing/2014/main" id="{0AF9F2EC-B0A9-FD8E-D733-6BF2A0034397}"/>
              </a:ext>
            </a:extLst>
          </p:cNvPr>
          <p:cNvSpPr/>
          <p:nvPr/>
        </p:nvSpPr>
        <p:spPr>
          <a:xfrm>
            <a:off x="7155540" y="5407888"/>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sp>
        <p:nvSpPr>
          <p:cNvPr id="35" name="Οβάλ 37">
            <a:extLst>
              <a:ext uri="{FF2B5EF4-FFF2-40B4-BE49-F238E27FC236}">
                <a16:creationId xmlns:a16="http://schemas.microsoft.com/office/drawing/2014/main" id="{4307A947-19A4-181D-DDD8-3FF23381DF5F}"/>
              </a:ext>
            </a:extLst>
          </p:cNvPr>
          <p:cNvSpPr/>
          <p:nvPr/>
        </p:nvSpPr>
        <p:spPr>
          <a:xfrm>
            <a:off x="6956284" y="5560288"/>
            <a:ext cx="91440" cy="91440"/>
          </a:xfrm>
          <a:prstGeom prst="ellipse">
            <a:avLst/>
          </a:prstGeom>
          <a:solidFill>
            <a:srgbClr val="009DD9"/>
          </a:solidFill>
          <a:ln w="25400" cap="flat" cmpd="sng" algn="ctr">
            <a:solidFill>
              <a:srgbClr val="009DD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onstantia"/>
              <a:ea typeface="+mn-ea"/>
              <a:cs typeface="+mn-cs"/>
            </a:endParaRPr>
          </a:p>
        </p:txBody>
      </p:sp>
      <p:cxnSp>
        <p:nvCxnSpPr>
          <p:cNvPr id="36" name="Straight Connector 35">
            <a:extLst>
              <a:ext uri="{FF2B5EF4-FFF2-40B4-BE49-F238E27FC236}">
                <a16:creationId xmlns:a16="http://schemas.microsoft.com/office/drawing/2014/main" id="{8F892425-5ACD-5F3C-6B26-16654F16E715}"/>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B39BD80-2360-F775-6999-32F8B9E2FC7B}"/>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FF8D4BA6-BD8B-9E3F-311B-B36FCDD29CC9}"/>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Δέντρα Αποφάσεων</a:t>
            </a:r>
          </a:p>
        </p:txBody>
      </p:sp>
    </p:spTree>
    <p:extLst>
      <p:ext uri="{BB962C8B-B14F-4D97-AF65-F5344CB8AC3E}">
        <p14:creationId xmlns:p14="http://schemas.microsoft.com/office/powerpoint/2010/main" val="1817143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1077218"/>
          </a:xfrm>
          <a:prstGeom prst="rect">
            <a:avLst/>
          </a:prstGeom>
          <a:noFill/>
        </p:spPr>
        <p:txBody>
          <a:bodyPr wrap="square" rtlCol="0">
            <a:spAutoFit/>
          </a:bodyPr>
          <a:lstStyle/>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3106079" y="1455957"/>
          <a:ext cx="5976665" cy="3096339"/>
        </p:xfrm>
        <a:graphic>
          <a:graphicData uri="http://schemas.openxmlformats.org/drawingml/2006/table">
            <a:tbl>
              <a:tblPr>
                <a:tableStyleId>{6E25E649-3F16-4E02-A733-19D2CDBF48F0}</a:tableStyleId>
              </a:tblPr>
              <a:tblGrid>
                <a:gridCol w="1161566">
                  <a:extLst>
                    <a:ext uri="{9D8B030D-6E8A-4147-A177-3AD203B41FA5}">
                      <a16:colId xmlns:a16="http://schemas.microsoft.com/office/drawing/2014/main" val="1477984985"/>
                    </a:ext>
                  </a:extLst>
                </a:gridCol>
                <a:gridCol w="1349777">
                  <a:extLst>
                    <a:ext uri="{9D8B030D-6E8A-4147-A177-3AD203B41FA5}">
                      <a16:colId xmlns:a16="http://schemas.microsoft.com/office/drawing/2014/main" val="3512397762"/>
                    </a:ext>
                  </a:extLst>
                </a:gridCol>
                <a:gridCol w="1059156">
                  <a:extLst>
                    <a:ext uri="{9D8B030D-6E8A-4147-A177-3AD203B41FA5}">
                      <a16:colId xmlns:a16="http://schemas.microsoft.com/office/drawing/2014/main" val="1880205256"/>
                    </a:ext>
                  </a:extLst>
                </a:gridCol>
                <a:gridCol w="1096212">
                  <a:extLst>
                    <a:ext uri="{9D8B030D-6E8A-4147-A177-3AD203B41FA5}">
                      <a16:colId xmlns:a16="http://schemas.microsoft.com/office/drawing/2014/main" val="1780404037"/>
                    </a:ext>
                  </a:extLst>
                </a:gridCol>
                <a:gridCol w="1309954">
                  <a:extLst>
                    <a:ext uri="{9D8B030D-6E8A-4147-A177-3AD203B41FA5}">
                      <a16:colId xmlns:a16="http://schemas.microsoft.com/office/drawing/2014/main" val="3145654961"/>
                    </a:ext>
                  </a:extLst>
                </a:gridCol>
              </a:tblGrid>
              <a:tr h="542539">
                <a:tc>
                  <a:txBody>
                    <a:bodyPr/>
                    <a:lstStyle/>
                    <a:p>
                      <a:pPr algn="ctr">
                        <a:lnSpc>
                          <a:spcPct val="100000"/>
                        </a:lnSpc>
                        <a:spcBef>
                          <a:spcPts val="200"/>
                        </a:spcBef>
                        <a:spcAft>
                          <a:spcPts val="200"/>
                        </a:spcAft>
                      </a:pPr>
                      <a:r>
                        <a:rPr lang="el-GR" sz="1100" dirty="0">
                          <a:effectLst/>
                          <a:latin typeface="Garamond" panose="02020404030301010803" pitchFamily="18" charset="0"/>
                        </a:rPr>
                        <a:t>ΗΛΙΚΙΑ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ΣΥΜΠΤΩΜΑ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ΤΙΜΗ Hct</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rPr>
                        <a:t>ΒΑΡΟΣ</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endParaRPr lang="el-GR" sz="16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extLst>
                  <a:ext uri="{0D108BD9-81ED-4DB2-BD59-A6C34878D82A}">
                    <a16:rowId xmlns:a16="http://schemas.microsoft.com/office/drawing/2014/main" val="381270981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59487852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Υπέρβαρος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538083010"/>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81055376"/>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Πονόλαιμος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410030535"/>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Υψηλή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Φυσιολογικός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586585329"/>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Ηλικιωμένος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35799702"/>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Πονόλαιμος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380589721"/>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Πονοκέφαλος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Φυσιολογικός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159026468"/>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Ενήλικας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1200">
                          <a:effectLst/>
                          <a:latin typeface="Garamond" panose="02020404030301010803" pitchFamily="18" charset="0"/>
                        </a:rPr>
                        <a:t>Πονοκέφαλος</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a:effectLst/>
                          <a:latin typeface="Garamond" panose="02020404030301010803" pitchFamily="18" charset="0"/>
                        </a:rPr>
                        <a:t>Υψηλή</a:t>
                      </a:r>
                      <a:endParaRPr lang="el-GR" sz="18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0781833"/>
                  </a:ext>
                </a:extLst>
              </a:tr>
              <a:tr h="255380">
                <a:tc>
                  <a:txBody>
                    <a:bodyPr/>
                    <a:lstStyle/>
                    <a:p>
                      <a:pPr algn="ctr">
                        <a:lnSpc>
                          <a:spcPct val="100000"/>
                        </a:lnSpc>
                        <a:spcBef>
                          <a:spcPts val="200"/>
                        </a:spcBef>
                        <a:spcAft>
                          <a:spcPts val="200"/>
                        </a:spcAft>
                      </a:pPr>
                      <a:r>
                        <a:rPr lang="el-GR" sz="1200" dirty="0">
                          <a:effectLst/>
                          <a:latin typeface="Garamond" panose="02020404030301010803" pitchFamily="18" charset="0"/>
                        </a:rPr>
                        <a:t>Έφηβος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Πυρετός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Χαμηλή</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Υπέρβαρος</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200"/>
                        </a:spcBef>
                        <a:spcAft>
                          <a:spcPts val="200"/>
                        </a:spcAft>
                      </a:pPr>
                      <a:r>
                        <a:rPr lang="el-GR" sz="12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240927164"/>
                  </a:ext>
                </a:extLst>
              </a:tr>
            </a:tbl>
          </a:graphicData>
        </a:graphic>
      </p:graphicFrame>
      <p:pic>
        <p:nvPicPr>
          <p:cNvPr id="10" name="Picture 9">
            <a:extLst>
              <a:ext uri="{FF2B5EF4-FFF2-40B4-BE49-F238E27FC236}">
                <a16:creationId xmlns:a16="http://schemas.microsoft.com/office/drawing/2014/main" id="{3E56DC1A-D374-49C2-A78E-3320708F4471}"/>
              </a:ext>
            </a:extLst>
          </p:cNvPr>
          <p:cNvPicPr>
            <a:picLocks noChangeAspect="1"/>
          </p:cNvPicPr>
          <p:nvPr/>
        </p:nvPicPr>
        <p:blipFill>
          <a:blip r:embed="rId2"/>
          <a:stretch>
            <a:fillRect/>
          </a:stretch>
        </p:blipFill>
        <p:spPr>
          <a:xfrm>
            <a:off x="9384715" y="2526560"/>
            <a:ext cx="1372098" cy="1142525"/>
          </a:xfrm>
          <a:prstGeom prst="rect">
            <a:avLst/>
          </a:prstGeom>
        </p:spPr>
      </p:pic>
    </p:spTree>
    <p:extLst>
      <p:ext uri="{BB962C8B-B14F-4D97-AF65-F5344CB8AC3E}">
        <p14:creationId xmlns:p14="http://schemas.microsoft.com/office/powerpoint/2010/main" val="1276864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032724" y="1205393"/>
          <a:ext cx="4701648" cy="2548118"/>
        </p:xfrm>
        <a:graphic>
          <a:graphicData uri="http://schemas.openxmlformats.org/drawingml/2006/table">
            <a:tbl>
              <a:tblPr>
                <a:tableStyleId>{6E25E649-3F16-4E02-A733-19D2CDBF48F0}</a:tableStyleId>
              </a:tblPr>
              <a:tblGrid>
                <a:gridCol w="807015">
                  <a:extLst>
                    <a:ext uri="{9D8B030D-6E8A-4147-A177-3AD203B41FA5}">
                      <a16:colId xmlns:a16="http://schemas.microsoft.com/office/drawing/2014/main" val="1477984985"/>
                    </a:ext>
                  </a:extLst>
                </a:gridCol>
                <a:gridCol w="994388">
                  <a:extLst>
                    <a:ext uri="{9D8B030D-6E8A-4147-A177-3AD203B41FA5}">
                      <a16:colId xmlns:a16="http://schemas.microsoft.com/office/drawing/2014/main" val="3512397762"/>
                    </a:ext>
                  </a:extLst>
                </a:gridCol>
                <a:gridCol w="889824">
                  <a:extLst>
                    <a:ext uri="{9D8B030D-6E8A-4147-A177-3AD203B41FA5}">
                      <a16:colId xmlns:a16="http://schemas.microsoft.com/office/drawing/2014/main" val="1880205256"/>
                    </a:ext>
                  </a:extLst>
                </a:gridCol>
                <a:gridCol w="898141">
                  <a:extLst>
                    <a:ext uri="{9D8B030D-6E8A-4147-A177-3AD203B41FA5}">
                      <a16:colId xmlns:a16="http://schemas.microsoft.com/office/drawing/2014/main" val="1780404037"/>
                    </a:ext>
                  </a:extLst>
                </a:gridCol>
                <a:gridCol w="1112280">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050" dirty="0">
                          <a:effectLst/>
                          <a:latin typeface="Garamond" panose="02020404030301010803" pitchFamily="18" charset="0"/>
                        </a:rPr>
                        <a:t>ΗΛΙΚΙΑ</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ΣΥΜΠΤΩΜΑ</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ΤΙΜΗ Hct</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Έφηβος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Πονόλαιμος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Υψηλή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Ηλικιωμένος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Πονόλαιμος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Υπέρβαρος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Θετικό</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Πυρετός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Χαμηλή</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Φυσιολογικός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Αρνητικό</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Ηλικιωμένος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Πονόλαιμος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Υψηλή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Φυσιολογικός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Πυρετός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Υψηλή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Φυσιολογικός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Θετικό</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Ηλικιωμένος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Πονοκέφαλος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Αρνητικό</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Πονόλαιμος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Θετικό</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Έφηβος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Πονοκέφαλος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Φυσιολογικός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Πονοκέφαλος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a:effectLst/>
                          <a:latin typeface="Garamond" panose="02020404030301010803" pitchFamily="18" charset="0"/>
                        </a:rPr>
                        <a:t>Υψηλή</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Αρνητικό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Έφηβος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Πυρετός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240927164"/>
                  </a:ext>
                </a:extLst>
              </a:tr>
            </a:tbl>
          </a:graphicData>
        </a:graphic>
      </p:graphicFrame>
      <p:sp>
        <p:nvSpPr>
          <p:cNvPr id="2" name="Oval 1">
            <a:extLst>
              <a:ext uri="{FF2B5EF4-FFF2-40B4-BE49-F238E27FC236}">
                <a16:creationId xmlns:a16="http://schemas.microsoft.com/office/drawing/2014/main" id="{3CD6BE04-4FDA-4EE6-A17D-6D5640467214}"/>
              </a:ext>
            </a:extLst>
          </p:cNvPr>
          <p:cNvSpPr/>
          <p:nvPr/>
        </p:nvSpPr>
        <p:spPr>
          <a:xfrm>
            <a:off x="7318548" y="1448103"/>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 name="TextBox 3">
            <a:extLst>
              <a:ext uri="{FF2B5EF4-FFF2-40B4-BE49-F238E27FC236}">
                <a16:creationId xmlns:a16="http://schemas.microsoft.com/office/drawing/2014/main" id="{07DD1257-AF4E-4900-8312-3BE1595676D0}"/>
              </a:ext>
            </a:extLst>
          </p:cNvPr>
          <p:cNvSpPr txBox="1"/>
          <p:nvPr/>
        </p:nvSpPr>
        <p:spPr>
          <a:xfrm>
            <a:off x="7642386" y="1534726"/>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1" name="Straight Arrow Connector 10">
            <a:extLst>
              <a:ext uri="{FF2B5EF4-FFF2-40B4-BE49-F238E27FC236}">
                <a16:creationId xmlns:a16="http://schemas.microsoft.com/office/drawing/2014/main" id="{E51FE37C-84CD-4160-A73B-C08BF1DA6667}"/>
              </a:ext>
            </a:extLst>
          </p:cNvPr>
          <p:cNvCxnSpPr>
            <a:stCxn id="2" idx="3"/>
          </p:cNvCxnSpPr>
          <p:nvPr/>
        </p:nvCxnSpPr>
        <p:spPr>
          <a:xfrm flipH="1">
            <a:off x="6994514" y="1911222"/>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2140C29-1452-4CAD-9F9D-05605E3AA121}"/>
              </a:ext>
            </a:extLst>
          </p:cNvPr>
          <p:cNvCxnSpPr>
            <a:stCxn id="2" idx="5"/>
          </p:cNvCxnSpPr>
          <p:nvPr/>
        </p:nvCxnSpPr>
        <p:spPr>
          <a:xfrm>
            <a:off x="9070234" y="1911222"/>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336E6082-E276-40CB-BC9D-6E966DF240C5}"/>
              </a:ext>
            </a:extLst>
          </p:cNvPr>
          <p:cNvSpPr/>
          <p:nvPr/>
        </p:nvSpPr>
        <p:spPr>
          <a:xfrm>
            <a:off x="6562466" y="2368787"/>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9" name="TextBox 18">
            <a:extLst>
              <a:ext uri="{FF2B5EF4-FFF2-40B4-BE49-F238E27FC236}">
                <a16:creationId xmlns:a16="http://schemas.microsoft.com/office/drawing/2014/main" id="{C7A0C76E-2A83-4DEC-A6CA-2AA39FEBB27A}"/>
              </a:ext>
            </a:extLst>
          </p:cNvPr>
          <p:cNvSpPr txBox="1"/>
          <p:nvPr/>
        </p:nvSpPr>
        <p:spPr>
          <a:xfrm>
            <a:off x="6586902" y="2415681"/>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20" name="Oval 19">
            <a:extLst>
              <a:ext uri="{FF2B5EF4-FFF2-40B4-BE49-F238E27FC236}">
                <a16:creationId xmlns:a16="http://schemas.microsoft.com/office/drawing/2014/main" id="{41DCD5C5-E910-4F06-AFED-393590D7F7E4}"/>
              </a:ext>
            </a:extLst>
          </p:cNvPr>
          <p:cNvSpPr/>
          <p:nvPr/>
        </p:nvSpPr>
        <p:spPr>
          <a:xfrm>
            <a:off x="9413043" y="2368787"/>
            <a:ext cx="504000"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1" name="TextBox 20">
            <a:extLst>
              <a:ext uri="{FF2B5EF4-FFF2-40B4-BE49-F238E27FC236}">
                <a16:creationId xmlns:a16="http://schemas.microsoft.com/office/drawing/2014/main" id="{48AF6E10-3346-473B-8297-8739E3DFB5B1}"/>
              </a:ext>
            </a:extLst>
          </p:cNvPr>
          <p:cNvSpPr txBox="1"/>
          <p:nvPr/>
        </p:nvSpPr>
        <p:spPr>
          <a:xfrm>
            <a:off x="9432253" y="2262493"/>
            <a:ext cx="503664" cy="584775"/>
          </a:xfrm>
          <a:prstGeom prst="rect">
            <a:avLst/>
          </a:prstGeom>
          <a:noFill/>
        </p:spPr>
        <p:txBody>
          <a:bodyPr wrap="none" rtlCol="0">
            <a:spAutoFit/>
          </a:bodyPr>
          <a:lstStyle/>
          <a:p>
            <a:r>
              <a:rPr lang="el-GR" sz="3200" b="1" dirty="0"/>
              <a:t>…</a:t>
            </a:r>
            <a:endParaRPr lang="el-GR" b="1" dirty="0"/>
          </a:p>
        </p:txBody>
      </p:sp>
    </p:spTree>
    <p:extLst>
      <p:ext uri="{BB962C8B-B14F-4D97-AF65-F5344CB8AC3E}">
        <p14:creationId xmlns:p14="http://schemas.microsoft.com/office/powerpoint/2010/main" val="316592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1077218"/>
          </a:xfrm>
          <a:prstGeom prst="rect">
            <a:avLst/>
          </a:prstGeom>
          <a:noFill/>
        </p:spPr>
        <p:txBody>
          <a:bodyPr wrap="square" rtlCol="0">
            <a:spAutoFit/>
          </a:bodyPr>
          <a:lstStyle/>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sz="1600"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Υπέρβαρος</a:t>
                      </a:r>
                      <a:endParaRPr lang="el-GR" sz="11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Αρνητικό</a:t>
                      </a:r>
                      <a:endParaRPr lang="el-GR" sz="11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Υψηλή</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2" name="Oval 1">
            <a:extLst>
              <a:ext uri="{FF2B5EF4-FFF2-40B4-BE49-F238E27FC236}">
                <a16:creationId xmlns:a16="http://schemas.microsoft.com/office/drawing/2014/main" id="{3CD6BE04-4FDA-4EE6-A17D-6D5640467214}"/>
              </a:ext>
            </a:extLst>
          </p:cNvPr>
          <p:cNvSpPr/>
          <p:nvPr/>
        </p:nvSpPr>
        <p:spPr>
          <a:xfrm>
            <a:off x="7894612" y="1874064"/>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 name="TextBox 3">
            <a:extLst>
              <a:ext uri="{FF2B5EF4-FFF2-40B4-BE49-F238E27FC236}">
                <a16:creationId xmlns:a16="http://schemas.microsoft.com/office/drawing/2014/main" id="{07DD1257-AF4E-4900-8312-3BE1595676D0}"/>
              </a:ext>
            </a:extLst>
          </p:cNvPr>
          <p:cNvSpPr txBox="1"/>
          <p:nvPr/>
        </p:nvSpPr>
        <p:spPr>
          <a:xfrm>
            <a:off x="8218450" y="1960687"/>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1" name="Straight Arrow Connector 10">
            <a:extLst>
              <a:ext uri="{FF2B5EF4-FFF2-40B4-BE49-F238E27FC236}">
                <a16:creationId xmlns:a16="http://schemas.microsoft.com/office/drawing/2014/main" id="{E51FE37C-84CD-4160-A73B-C08BF1DA6667}"/>
              </a:ext>
            </a:extLst>
          </p:cNvPr>
          <p:cNvCxnSpPr>
            <a:stCxn id="2" idx="3"/>
          </p:cNvCxnSpPr>
          <p:nvPr/>
        </p:nvCxnSpPr>
        <p:spPr>
          <a:xfrm flipH="1">
            <a:off x="7570578" y="2337183"/>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2140C29-1452-4CAD-9F9D-05605E3AA121}"/>
              </a:ext>
            </a:extLst>
          </p:cNvPr>
          <p:cNvCxnSpPr>
            <a:stCxn id="2" idx="5"/>
          </p:cNvCxnSpPr>
          <p:nvPr/>
        </p:nvCxnSpPr>
        <p:spPr>
          <a:xfrm>
            <a:off x="9646298" y="2337183"/>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336E6082-E276-40CB-BC9D-6E966DF240C5}"/>
              </a:ext>
            </a:extLst>
          </p:cNvPr>
          <p:cNvSpPr/>
          <p:nvPr/>
        </p:nvSpPr>
        <p:spPr>
          <a:xfrm>
            <a:off x="7138530" y="2794748"/>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9" name="TextBox 18">
            <a:extLst>
              <a:ext uri="{FF2B5EF4-FFF2-40B4-BE49-F238E27FC236}">
                <a16:creationId xmlns:a16="http://schemas.microsoft.com/office/drawing/2014/main" id="{C7A0C76E-2A83-4DEC-A6CA-2AA39FEBB27A}"/>
              </a:ext>
            </a:extLst>
          </p:cNvPr>
          <p:cNvSpPr txBox="1"/>
          <p:nvPr/>
        </p:nvSpPr>
        <p:spPr>
          <a:xfrm>
            <a:off x="7162966" y="2841642"/>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20" name="Oval 19">
            <a:extLst>
              <a:ext uri="{FF2B5EF4-FFF2-40B4-BE49-F238E27FC236}">
                <a16:creationId xmlns:a16="http://schemas.microsoft.com/office/drawing/2014/main" id="{41DCD5C5-E910-4F06-AFED-393590D7F7E4}"/>
              </a:ext>
            </a:extLst>
          </p:cNvPr>
          <p:cNvSpPr/>
          <p:nvPr/>
        </p:nvSpPr>
        <p:spPr>
          <a:xfrm>
            <a:off x="9989107" y="2794748"/>
            <a:ext cx="504000"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1" name="TextBox 20">
            <a:extLst>
              <a:ext uri="{FF2B5EF4-FFF2-40B4-BE49-F238E27FC236}">
                <a16:creationId xmlns:a16="http://schemas.microsoft.com/office/drawing/2014/main" id="{48AF6E10-3346-473B-8297-8739E3DFB5B1}"/>
              </a:ext>
            </a:extLst>
          </p:cNvPr>
          <p:cNvSpPr txBox="1"/>
          <p:nvPr/>
        </p:nvSpPr>
        <p:spPr>
          <a:xfrm>
            <a:off x="10008317" y="2688454"/>
            <a:ext cx="503664" cy="584775"/>
          </a:xfrm>
          <a:prstGeom prst="rect">
            <a:avLst/>
          </a:prstGeom>
          <a:noFill/>
        </p:spPr>
        <p:txBody>
          <a:bodyPr wrap="none" rtlCol="0">
            <a:spAutoFit/>
          </a:bodyPr>
          <a:lstStyle/>
          <a:p>
            <a:r>
              <a:rPr lang="el-GR" sz="3200" b="1" dirty="0"/>
              <a:t>…</a:t>
            </a:r>
            <a:endParaRPr lang="el-GR" b="1" dirty="0"/>
          </a:p>
        </p:txBody>
      </p:sp>
      <p:cxnSp>
        <p:nvCxnSpPr>
          <p:cNvPr id="10" name="Straight Arrow Connector 9">
            <a:extLst>
              <a:ext uri="{FF2B5EF4-FFF2-40B4-BE49-F238E27FC236}">
                <a16:creationId xmlns:a16="http://schemas.microsoft.com/office/drawing/2014/main" id="{2E2D9465-7B77-4BB6-BC7F-09E9D38B1609}"/>
              </a:ext>
            </a:extLst>
          </p:cNvPr>
          <p:cNvCxnSpPr/>
          <p:nvPr/>
        </p:nvCxnSpPr>
        <p:spPr>
          <a:xfrm flipV="1">
            <a:off x="8902724" y="3298748"/>
            <a:ext cx="1086383" cy="1426396"/>
          </a:xfrm>
          <a:prstGeom prst="straightConnector1">
            <a:avLst/>
          </a:prstGeom>
          <a:ln w="762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114823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Πονόλαιμος</a:t>
                      </a:r>
                      <a:endParaRPr lang="el-GR" sz="11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9" name="Rectangle: Rounded Corners 8">
            <a:extLst>
              <a:ext uri="{FF2B5EF4-FFF2-40B4-BE49-F238E27FC236}">
                <a16:creationId xmlns:a16="http://schemas.microsoft.com/office/drawing/2014/main" id="{305B9583-9B15-46E1-9422-89002EB359EA}"/>
              </a:ext>
            </a:extLst>
          </p:cNvPr>
          <p:cNvSpPr/>
          <p:nvPr/>
        </p:nvSpPr>
        <p:spPr>
          <a:xfrm>
            <a:off x="3574132" y="1484784"/>
            <a:ext cx="720080" cy="2880320"/>
          </a:xfrm>
          <a:prstGeom prst="round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l-GR"/>
          </a:p>
        </p:txBody>
      </p:sp>
    </p:spTree>
    <p:extLst>
      <p:ext uri="{BB962C8B-B14F-4D97-AF65-F5344CB8AC3E}">
        <p14:creationId xmlns:p14="http://schemas.microsoft.com/office/powerpoint/2010/main" val="1908050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Πονόλαιμος</a:t>
                      </a:r>
                      <a:endParaRPr lang="el-GR" sz="11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9" name="Rectangle: Rounded Corners 8">
            <a:extLst>
              <a:ext uri="{FF2B5EF4-FFF2-40B4-BE49-F238E27FC236}">
                <a16:creationId xmlns:a16="http://schemas.microsoft.com/office/drawing/2014/main" id="{305B9583-9B15-46E1-9422-89002EB359EA}"/>
              </a:ext>
            </a:extLst>
          </p:cNvPr>
          <p:cNvSpPr/>
          <p:nvPr/>
        </p:nvSpPr>
        <p:spPr>
          <a:xfrm>
            <a:off x="3574132" y="1484784"/>
            <a:ext cx="720080" cy="2880320"/>
          </a:xfrm>
          <a:prstGeom prst="round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l-GR"/>
          </a:p>
        </p:txBody>
      </p:sp>
      <p:pic>
        <p:nvPicPr>
          <p:cNvPr id="10" name="Picture 9">
            <a:extLst>
              <a:ext uri="{FF2B5EF4-FFF2-40B4-BE49-F238E27FC236}">
                <a16:creationId xmlns:a16="http://schemas.microsoft.com/office/drawing/2014/main" id="{DCC3F664-E92B-4C92-A616-EC47C4D1091D}"/>
              </a:ext>
            </a:extLst>
          </p:cNvPr>
          <p:cNvPicPr>
            <a:picLocks noChangeAspect="1"/>
          </p:cNvPicPr>
          <p:nvPr/>
        </p:nvPicPr>
        <p:blipFill>
          <a:blip r:embed="rId2"/>
          <a:stretch>
            <a:fillRect/>
          </a:stretch>
        </p:blipFill>
        <p:spPr>
          <a:xfrm>
            <a:off x="7102524" y="2276872"/>
            <a:ext cx="913435" cy="12605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88799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Πονόλαιμος</a:t>
                      </a:r>
                      <a:endParaRPr lang="el-GR" sz="11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9" name="Rectangle: Rounded Corners 8">
            <a:extLst>
              <a:ext uri="{FF2B5EF4-FFF2-40B4-BE49-F238E27FC236}">
                <a16:creationId xmlns:a16="http://schemas.microsoft.com/office/drawing/2014/main" id="{305B9583-9B15-46E1-9422-89002EB359EA}"/>
              </a:ext>
            </a:extLst>
          </p:cNvPr>
          <p:cNvSpPr/>
          <p:nvPr/>
        </p:nvSpPr>
        <p:spPr>
          <a:xfrm>
            <a:off x="4438228" y="1498113"/>
            <a:ext cx="936104" cy="2880320"/>
          </a:xfrm>
          <a:prstGeom prst="round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l-GR"/>
          </a:p>
        </p:txBody>
      </p:sp>
    </p:spTree>
    <p:extLst>
      <p:ext uri="{BB962C8B-B14F-4D97-AF65-F5344CB8AC3E}">
        <p14:creationId xmlns:p14="http://schemas.microsoft.com/office/powerpoint/2010/main" val="19358658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Πονόλαιμος</a:t>
                      </a:r>
                      <a:endParaRPr lang="el-GR" sz="11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pic>
        <p:nvPicPr>
          <p:cNvPr id="10" name="Picture 9">
            <a:extLst>
              <a:ext uri="{FF2B5EF4-FFF2-40B4-BE49-F238E27FC236}">
                <a16:creationId xmlns:a16="http://schemas.microsoft.com/office/drawing/2014/main" id="{DCC3F664-E92B-4C92-A616-EC47C4D1091D}"/>
              </a:ext>
            </a:extLst>
          </p:cNvPr>
          <p:cNvPicPr>
            <a:picLocks noChangeAspect="1"/>
          </p:cNvPicPr>
          <p:nvPr/>
        </p:nvPicPr>
        <p:blipFill>
          <a:blip r:embed="rId2"/>
          <a:stretch>
            <a:fillRect/>
          </a:stretch>
        </p:blipFill>
        <p:spPr>
          <a:xfrm>
            <a:off x="7102524" y="2276872"/>
            <a:ext cx="913435" cy="1260540"/>
          </a:xfrm>
          <a:prstGeom prst="rect">
            <a:avLst/>
          </a:prstGeom>
          <a:ln>
            <a:noFill/>
          </a:ln>
          <a:effectLst>
            <a:outerShdw blurRad="292100" dist="139700" dir="2700000" algn="tl" rotWithShape="0">
              <a:srgbClr val="333333">
                <a:alpha val="65000"/>
              </a:srgbClr>
            </a:outerShdw>
          </a:effectLst>
        </p:spPr>
      </p:pic>
      <p:sp>
        <p:nvSpPr>
          <p:cNvPr id="11" name="Rectangle: Rounded Corners 10">
            <a:extLst>
              <a:ext uri="{FF2B5EF4-FFF2-40B4-BE49-F238E27FC236}">
                <a16:creationId xmlns:a16="http://schemas.microsoft.com/office/drawing/2014/main" id="{DD6E056A-D5A0-4078-B61C-96F8E1ADD94C}"/>
              </a:ext>
            </a:extLst>
          </p:cNvPr>
          <p:cNvSpPr/>
          <p:nvPr/>
        </p:nvSpPr>
        <p:spPr>
          <a:xfrm>
            <a:off x="4438228" y="1498113"/>
            <a:ext cx="936104" cy="2880320"/>
          </a:xfrm>
          <a:prstGeom prst="round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l-GR"/>
          </a:p>
        </p:txBody>
      </p:sp>
    </p:spTree>
    <p:extLst>
      <p:ext uri="{BB962C8B-B14F-4D97-AF65-F5344CB8AC3E}">
        <p14:creationId xmlns:p14="http://schemas.microsoft.com/office/powerpoint/2010/main" val="3014521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11" name="Rectangle: Rounded Corners 10">
            <a:extLst>
              <a:ext uri="{FF2B5EF4-FFF2-40B4-BE49-F238E27FC236}">
                <a16:creationId xmlns:a16="http://schemas.microsoft.com/office/drawing/2014/main" id="{DD6E056A-D5A0-4078-B61C-96F8E1ADD94C}"/>
              </a:ext>
            </a:extLst>
          </p:cNvPr>
          <p:cNvSpPr/>
          <p:nvPr/>
        </p:nvSpPr>
        <p:spPr>
          <a:xfrm>
            <a:off x="2422004" y="1556792"/>
            <a:ext cx="1008112" cy="2880320"/>
          </a:xfrm>
          <a:prstGeom prst="round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l-GR"/>
          </a:p>
        </p:txBody>
      </p:sp>
    </p:spTree>
    <p:extLst>
      <p:ext uri="{BB962C8B-B14F-4D97-AF65-F5344CB8AC3E}">
        <p14:creationId xmlns:p14="http://schemas.microsoft.com/office/powerpoint/2010/main" val="3010332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Πονόλαιμος</a:t>
                      </a:r>
                      <a:endParaRPr lang="el-GR" sz="11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11" name="Rectangle: Rounded Corners 10">
            <a:extLst>
              <a:ext uri="{FF2B5EF4-FFF2-40B4-BE49-F238E27FC236}">
                <a16:creationId xmlns:a16="http://schemas.microsoft.com/office/drawing/2014/main" id="{DD6E056A-D5A0-4078-B61C-96F8E1ADD94C}"/>
              </a:ext>
            </a:extLst>
          </p:cNvPr>
          <p:cNvSpPr/>
          <p:nvPr/>
        </p:nvSpPr>
        <p:spPr>
          <a:xfrm>
            <a:off x="2422004" y="1556792"/>
            <a:ext cx="1008112" cy="2880320"/>
          </a:xfrm>
          <a:prstGeom prst="round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l-GR"/>
          </a:p>
        </p:txBody>
      </p:sp>
      <p:pic>
        <p:nvPicPr>
          <p:cNvPr id="2" name="Picture 1">
            <a:extLst>
              <a:ext uri="{FF2B5EF4-FFF2-40B4-BE49-F238E27FC236}">
                <a16:creationId xmlns:a16="http://schemas.microsoft.com/office/drawing/2014/main" id="{400D2809-DE28-492A-AF69-E4BEF523CFE7}"/>
              </a:ext>
            </a:extLst>
          </p:cNvPr>
          <p:cNvPicPr>
            <a:picLocks noChangeAspect="1"/>
          </p:cNvPicPr>
          <p:nvPr/>
        </p:nvPicPr>
        <p:blipFill>
          <a:blip r:embed="rId2"/>
          <a:stretch>
            <a:fillRect/>
          </a:stretch>
        </p:blipFill>
        <p:spPr>
          <a:xfrm>
            <a:off x="7030516" y="2420888"/>
            <a:ext cx="769663" cy="11135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88052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11" name="Rectangle: Rounded Corners 10">
            <a:extLst>
              <a:ext uri="{FF2B5EF4-FFF2-40B4-BE49-F238E27FC236}">
                <a16:creationId xmlns:a16="http://schemas.microsoft.com/office/drawing/2014/main" id="{DD6E056A-D5A0-4078-B61C-96F8E1ADD94C}"/>
              </a:ext>
            </a:extLst>
          </p:cNvPr>
          <p:cNvSpPr/>
          <p:nvPr/>
        </p:nvSpPr>
        <p:spPr>
          <a:xfrm>
            <a:off x="2422004" y="1556792"/>
            <a:ext cx="1008112" cy="2880320"/>
          </a:xfrm>
          <a:prstGeom prst="round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l-GR"/>
          </a:p>
        </p:txBody>
      </p:sp>
      <p:pic>
        <p:nvPicPr>
          <p:cNvPr id="2" name="Picture 1">
            <a:extLst>
              <a:ext uri="{FF2B5EF4-FFF2-40B4-BE49-F238E27FC236}">
                <a16:creationId xmlns:a16="http://schemas.microsoft.com/office/drawing/2014/main" id="{400D2809-DE28-492A-AF69-E4BEF523CFE7}"/>
              </a:ext>
            </a:extLst>
          </p:cNvPr>
          <p:cNvPicPr>
            <a:picLocks noChangeAspect="1"/>
          </p:cNvPicPr>
          <p:nvPr/>
        </p:nvPicPr>
        <p:blipFill>
          <a:blip r:embed="rId2"/>
          <a:stretch>
            <a:fillRect/>
          </a:stretch>
        </p:blipFill>
        <p:spPr>
          <a:xfrm>
            <a:off x="7030516" y="2420888"/>
            <a:ext cx="769663" cy="11135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60583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pPr algn="ctr"/>
            <a:r>
              <a:rPr lang="el-GR" sz="3600" dirty="0">
                <a:effectLst>
                  <a:outerShdw blurRad="38100" dist="38100" dir="2700000" algn="tl">
                    <a:srgbClr val="000000">
                      <a:alpha val="43137"/>
                    </a:srgbClr>
                  </a:outerShdw>
                </a:effectLst>
                <a:latin typeface="Garamond" panose="02020404030301010803" pitchFamily="18" charset="0"/>
              </a:rPr>
              <a:t>Πρόβλημα</a:t>
            </a:r>
          </a:p>
        </p:txBody>
      </p:sp>
      <p:graphicFrame>
        <p:nvGraphicFramePr>
          <p:cNvPr id="8" name="Table 7">
            <a:extLst>
              <a:ext uri="{FF2B5EF4-FFF2-40B4-BE49-F238E27FC236}">
                <a16:creationId xmlns:a16="http://schemas.microsoft.com/office/drawing/2014/main" id="{D320E167-4EA9-48F6-BD51-FB65E4548394}"/>
              </a:ext>
            </a:extLst>
          </p:cNvPr>
          <p:cNvGraphicFramePr>
            <a:graphicFrameLocks noGrp="1"/>
          </p:cNvGraphicFramePr>
          <p:nvPr>
            <p:extLst>
              <p:ext uri="{D42A27DB-BD31-4B8C-83A1-F6EECF244321}">
                <p14:modId xmlns:p14="http://schemas.microsoft.com/office/powerpoint/2010/main" val="808734202"/>
              </p:ext>
            </p:extLst>
          </p:nvPr>
        </p:nvGraphicFramePr>
        <p:xfrm>
          <a:off x="1341884" y="1556792"/>
          <a:ext cx="8928991" cy="4680518"/>
        </p:xfrm>
        <a:graphic>
          <a:graphicData uri="http://schemas.openxmlformats.org/drawingml/2006/table">
            <a:tbl>
              <a:tblPr>
                <a:tableStyleId>{6E25E649-3F16-4E02-A733-19D2CDBF48F0}</a:tableStyleId>
              </a:tblPr>
              <a:tblGrid>
                <a:gridCol w="1735351">
                  <a:extLst>
                    <a:ext uri="{9D8B030D-6E8A-4147-A177-3AD203B41FA5}">
                      <a16:colId xmlns:a16="http://schemas.microsoft.com/office/drawing/2014/main" val="1477984985"/>
                    </a:ext>
                  </a:extLst>
                </a:gridCol>
                <a:gridCol w="2016534">
                  <a:extLst>
                    <a:ext uri="{9D8B030D-6E8A-4147-A177-3AD203B41FA5}">
                      <a16:colId xmlns:a16="http://schemas.microsoft.com/office/drawing/2014/main" val="3512397762"/>
                    </a:ext>
                  </a:extLst>
                </a:gridCol>
                <a:gridCol w="1582353">
                  <a:extLst>
                    <a:ext uri="{9D8B030D-6E8A-4147-A177-3AD203B41FA5}">
                      <a16:colId xmlns:a16="http://schemas.microsoft.com/office/drawing/2014/main" val="1880205256"/>
                    </a:ext>
                  </a:extLst>
                </a:gridCol>
                <a:gridCol w="1637714">
                  <a:extLst>
                    <a:ext uri="{9D8B030D-6E8A-4147-A177-3AD203B41FA5}">
                      <a16:colId xmlns:a16="http://schemas.microsoft.com/office/drawing/2014/main" val="1780404037"/>
                    </a:ext>
                  </a:extLst>
                </a:gridCol>
                <a:gridCol w="1957039">
                  <a:extLst>
                    <a:ext uri="{9D8B030D-6E8A-4147-A177-3AD203B41FA5}">
                      <a16:colId xmlns:a16="http://schemas.microsoft.com/office/drawing/2014/main" val="3145654961"/>
                    </a:ext>
                  </a:extLst>
                </a:gridCol>
              </a:tblGrid>
              <a:tr h="820118">
                <a:tc>
                  <a:txBody>
                    <a:bodyPr/>
                    <a:lstStyle/>
                    <a:p>
                      <a:pPr algn="ctr">
                        <a:lnSpc>
                          <a:spcPct val="100000"/>
                        </a:lnSpc>
                        <a:spcBef>
                          <a:spcPts val="200"/>
                        </a:spcBef>
                        <a:spcAft>
                          <a:spcPts val="200"/>
                        </a:spcAft>
                      </a:pPr>
                      <a:r>
                        <a:rPr lang="el-GR" sz="2000" dirty="0">
                          <a:effectLst/>
                          <a:latin typeface="Garamond" panose="02020404030301010803" pitchFamily="18" charset="0"/>
                        </a:rPr>
                        <a:t>ΗΛΙΚΙΑ</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2000" dirty="0">
                          <a:effectLst/>
                          <a:latin typeface="Garamond" panose="02020404030301010803" pitchFamily="18" charset="0"/>
                        </a:rPr>
                        <a:t>ΣΥΜΠΤΩΜΑ</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2000" dirty="0">
                          <a:effectLst/>
                          <a:latin typeface="Garamond" panose="02020404030301010803" pitchFamily="18" charset="0"/>
                        </a:rPr>
                        <a:t>ΤΙΜΗ Hct</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2000" dirty="0">
                          <a:effectLst/>
                          <a:latin typeface="Garamond" panose="02020404030301010803" pitchFamily="18" charset="0"/>
                        </a:rPr>
                        <a:t>ΒΑΡΟΣ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200"/>
                        </a:spcBef>
                        <a:spcAft>
                          <a:spcPts val="200"/>
                        </a:spcAft>
                      </a:pPr>
                      <a:r>
                        <a:rPr lang="el-GR" sz="20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386040">
                <a:tc>
                  <a:txBody>
                    <a:bodyPr/>
                    <a:lstStyle/>
                    <a:p>
                      <a:pPr algn="ctr">
                        <a:lnSpc>
                          <a:spcPct val="100000"/>
                        </a:lnSpc>
                        <a:spcBef>
                          <a:spcPts val="200"/>
                        </a:spcBef>
                        <a:spcAft>
                          <a:spcPts val="200"/>
                        </a:spcAft>
                      </a:pPr>
                      <a:r>
                        <a:rPr lang="el-GR" sz="2000" dirty="0">
                          <a:effectLst/>
                          <a:latin typeface="Garamond" panose="02020404030301010803" pitchFamily="18" charset="0"/>
                        </a:rPr>
                        <a:t>Έφηβος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Πονόλαιμος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Υψηλή</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Υπέρβαρος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Θετικό</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594878526"/>
                  </a:ext>
                </a:extLst>
              </a:tr>
              <a:tr h="386040">
                <a:tc>
                  <a:txBody>
                    <a:bodyPr/>
                    <a:lstStyle/>
                    <a:p>
                      <a:pPr algn="ctr">
                        <a:lnSpc>
                          <a:spcPct val="100000"/>
                        </a:lnSpc>
                        <a:spcBef>
                          <a:spcPts val="200"/>
                        </a:spcBef>
                        <a:spcAft>
                          <a:spcPts val="200"/>
                        </a:spcAft>
                      </a:pPr>
                      <a:r>
                        <a:rPr lang="el-GR" sz="2000" dirty="0">
                          <a:effectLst/>
                          <a:latin typeface="Garamond" panose="02020404030301010803" pitchFamily="18" charset="0"/>
                        </a:rPr>
                        <a:t>Ηλικιωμένος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Πονόλαιμος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Χαμηλή</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Υπέρβαρος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Θετικό</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3538083010"/>
                  </a:ext>
                </a:extLst>
              </a:tr>
              <a:tr h="386040">
                <a:tc>
                  <a:txBody>
                    <a:bodyPr/>
                    <a:lstStyle/>
                    <a:p>
                      <a:pPr algn="ctr">
                        <a:lnSpc>
                          <a:spcPct val="100000"/>
                        </a:lnSpc>
                        <a:spcBef>
                          <a:spcPts val="200"/>
                        </a:spcBef>
                        <a:spcAft>
                          <a:spcPts val="200"/>
                        </a:spcAft>
                      </a:pPr>
                      <a:r>
                        <a:rPr lang="el-GR" sz="2000" dirty="0">
                          <a:effectLst/>
                          <a:latin typeface="Garamond" panose="02020404030301010803" pitchFamily="18" charset="0"/>
                        </a:rPr>
                        <a:t>Ενήλικας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Πυρετός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Χαμηλή</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Φυσιολογικός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Αρνητικό</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281055376"/>
                  </a:ext>
                </a:extLst>
              </a:tr>
              <a:tr h="386040">
                <a:tc>
                  <a:txBody>
                    <a:bodyPr/>
                    <a:lstStyle/>
                    <a:p>
                      <a:pPr algn="ctr">
                        <a:lnSpc>
                          <a:spcPct val="100000"/>
                        </a:lnSpc>
                        <a:spcBef>
                          <a:spcPts val="200"/>
                        </a:spcBef>
                        <a:spcAft>
                          <a:spcPts val="200"/>
                        </a:spcAft>
                      </a:pPr>
                      <a:r>
                        <a:rPr lang="el-GR" sz="2000">
                          <a:effectLst/>
                          <a:latin typeface="Garamond" panose="02020404030301010803" pitchFamily="18" charset="0"/>
                        </a:rPr>
                        <a:t>Ηλικιωμένος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Πονόλαιμος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Υψηλή</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Φυσιολογικός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Θετικό</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2410030535"/>
                  </a:ext>
                </a:extLst>
              </a:tr>
              <a:tr h="386040">
                <a:tc>
                  <a:txBody>
                    <a:bodyPr/>
                    <a:lstStyle/>
                    <a:p>
                      <a:pPr algn="ctr">
                        <a:lnSpc>
                          <a:spcPct val="100000"/>
                        </a:lnSpc>
                        <a:spcBef>
                          <a:spcPts val="200"/>
                        </a:spcBef>
                        <a:spcAft>
                          <a:spcPts val="200"/>
                        </a:spcAft>
                      </a:pPr>
                      <a:r>
                        <a:rPr lang="el-GR" sz="2000">
                          <a:effectLst/>
                          <a:latin typeface="Garamond" panose="02020404030301010803" pitchFamily="18" charset="0"/>
                        </a:rPr>
                        <a:t>Ενήλικας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Πυρετός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Υψηλή</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Φυσιολογικός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Θετικό</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586585329"/>
                  </a:ext>
                </a:extLst>
              </a:tr>
              <a:tr h="386040">
                <a:tc>
                  <a:txBody>
                    <a:bodyPr/>
                    <a:lstStyle/>
                    <a:p>
                      <a:pPr algn="ctr">
                        <a:lnSpc>
                          <a:spcPct val="100000"/>
                        </a:lnSpc>
                        <a:spcBef>
                          <a:spcPts val="200"/>
                        </a:spcBef>
                        <a:spcAft>
                          <a:spcPts val="200"/>
                        </a:spcAft>
                      </a:pPr>
                      <a:r>
                        <a:rPr lang="el-GR" sz="2000">
                          <a:effectLst/>
                          <a:latin typeface="Garamond" panose="02020404030301010803" pitchFamily="18" charset="0"/>
                        </a:rPr>
                        <a:t>Ηλικιωμένος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Πονοκέφαλος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Χαμηλή</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Υπέρβαρος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Αρνητικό</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435799702"/>
                  </a:ext>
                </a:extLst>
              </a:tr>
              <a:tr h="386040">
                <a:tc>
                  <a:txBody>
                    <a:bodyPr/>
                    <a:lstStyle/>
                    <a:p>
                      <a:pPr algn="ctr">
                        <a:lnSpc>
                          <a:spcPct val="100000"/>
                        </a:lnSpc>
                        <a:spcBef>
                          <a:spcPts val="200"/>
                        </a:spcBef>
                        <a:spcAft>
                          <a:spcPts val="200"/>
                        </a:spcAft>
                      </a:pPr>
                      <a:r>
                        <a:rPr lang="el-GR" sz="2000">
                          <a:effectLst/>
                          <a:latin typeface="Garamond" panose="02020404030301010803" pitchFamily="18" charset="0"/>
                        </a:rPr>
                        <a:t>Ενήλικας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Πονόλαιμος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Χαμηλή</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Υπέρβαρος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Θετικό</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2380589721"/>
                  </a:ext>
                </a:extLst>
              </a:tr>
              <a:tr h="386040">
                <a:tc>
                  <a:txBody>
                    <a:bodyPr/>
                    <a:lstStyle/>
                    <a:p>
                      <a:pPr algn="ctr">
                        <a:lnSpc>
                          <a:spcPct val="100000"/>
                        </a:lnSpc>
                        <a:spcBef>
                          <a:spcPts val="200"/>
                        </a:spcBef>
                        <a:spcAft>
                          <a:spcPts val="200"/>
                        </a:spcAft>
                      </a:pPr>
                      <a:r>
                        <a:rPr lang="el-GR" sz="2000">
                          <a:effectLst/>
                          <a:latin typeface="Garamond" panose="02020404030301010803" pitchFamily="18" charset="0"/>
                        </a:rPr>
                        <a:t>Έφηβος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Πονοκέφαλος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Χαμηλή</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Φυσιολογικός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Θετικό</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1159026468"/>
                  </a:ext>
                </a:extLst>
              </a:tr>
              <a:tr h="386040">
                <a:tc>
                  <a:txBody>
                    <a:bodyPr/>
                    <a:lstStyle/>
                    <a:p>
                      <a:pPr algn="ctr">
                        <a:lnSpc>
                          <a:spcPct val="100000"/>
                        </a:lnSpc>
                        <a:spcBef>
                          <a:spcPts val="200"/>
                        </a:spcBef>
                        <a:spcAft>
                          <a:spcPts val="200"/>
                        </a:spcAft>
                      </a:pPr>
                      <a:r>
                        <a:rPr lang="el-GR" sz="2000">
                          <a:effectLst/>
                          <a:latin typeface="Garamond" panose="02020404030301010803" pitchFamily="18" charset="0"/>
                        </a:rPr>
                        <a:t>Ενήλικας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Πονοκέφαλος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Υψηλή</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Υπέρβαρος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Αρνητικό</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2040781833"/>
                  </a:ext>
                </a:extLst>
              </a:tr>
              <a:tr h="386040">
                <a:tc>
                  <a:txBody>
                    <a:bodyPr/>
                    <a:lstStyle/>
                    <a:p>
                      <a:pPr algn="ctr">
                        <a:lnSpc>
                          <a:spcPct val="100000"/>
                        </a:lnSpc>
                        <a:spcBef>
                          <a:spcPts val="200"/>
                        </a:spcBef>
                        <a:spcAft>
                          <a:spcPts val="200"/>
                        </a:spcAft>
                      </a:pPr>
                      <a:r>
                        <a:rPr lang="el-GR" sz="2000">
                          <a:effectLst/>
                          <a:latin typeface="Garamond" panose="02020404030301010803" pitchFamily="18" charset="0"/>
                        </a:rPr>
                        <a:t>Έφηβος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Πυρετός</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a:effectLst/>
                          <a:latin typeface="Garamond" panose="02020404030301010803" pitchFamily="18" charset="0"/>
                        </a:rPr>
                        <a:t>Χαμηλή</a:t>
                      </a:r>
                      <a:endParaRPr lang="el-GR" sz="200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Υπέρβαρος</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ctr">
                        <a:lnSpc>
                          <a:spcPct val="100000"/>
                        </a:lnSpc>
                        <a:spcBef>
                          <a:spcPts val="200"/>
                        </a:spcBef>
                        <a:spcAft>
                          <a:spcPts val="200"/>
                        </a:spcAft>
                      </a:pPr>
                      <a:r>
                        <a:rPr lang="el-GR" sz="2000" dirty="0">
                          <a:effectLst/>
                          <a:latin typeface="Garamond" panose="02020404030301010803" pitchFamily="18" charset="0"/>
                        </a:rPr>
                        <a:t>Θετικό</a:t>
                      </a:r>
                      <a:endParaRPr lang="el-GR" sz="20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3240927164"/>
                  </a:ext>
                </a:extLst>
              </a:tr>
            </a:tbl>
          </a:graphicData>
        </a:graphic>
      </p:graphicFrame>
    </p:spTree>
    <p:extLst>
      <p:ext uri="{BB962C8B-B14F-4D97-AF65-F5344CB8AC3E}">
        <p14:creationId xmlns:p14="http://schemas.microsoft.com/office/powerpoint/2010/main" val="2717976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Πονόλαιμος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11" name="Rectangle: Rounded Corners 10">
            <a:extLst>
              <a:ext uri="{FF2B5EF4-FFF2-40B4-BE49-F238E27FC236}">
                <a16:creationId xmlns:a16="http://schemas.microsoft.com/office/drawing/2014/main" id="{DD6E056A-D5A0-4078-B61C-96F8E1ADD94C}"/>
              </a:ext>
            </a:extLst>
          </p:cNvPr>
          <p:cNvSpPr/>
          <p:nvPr/>
        </p:nvSpPr>
        <p:spPr>
          <a:xfrm>
            <a:off x="2422004" y="1556792"/>
            <a:ext cx="1008112" cy="2880320"/>
          </a:xfrm>
          <a:prstGeom prst="round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l-GR"/>
          </a:p>
        </p:txBody>
      </p:sp>
      <p:sp>
        <p:nvSpPr>
          <p:cNvPr id="9" name="Oval 8">
            <a:extLst>
              <a:ext uri="{FF2B5EF4-FFF2-40B4-BE49-F238E27FC236}">
                <a16:creationId xmlns:a16="http://schemas.microsoft.com/office/drawing/2014/main" id="{7579F8DD-8915-4631-B5C6-FE766806E528}"/>
              </a:ext>
            </a:extLst>
          </p:cNvPr>
          <p:cNvSpPr/>
          <p:nvPr/>
        </p:nvSpPr>
        <p:spPr>
          <a:xfrm>
            <a:off x="7282542" y="1874064"/>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7606380" y="1960687"/>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6958508" y="2337183"/>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9034228" y="2337183"/>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6526460" y="2794748"/>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6550896" y="2841642"/>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8650695" y="2793138"/>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TextBox 18">
            <a:extLst>
              <a:ext uri="{FF2B5EF4-FFF2-40B4-BE49-F238E27FC236}">
                <a16:creationId xmlns:a16="http://schemas.microsoft.com/office/drawing/2014/main" id="{8A72973E-B5C2-4C9B-A145-19792C25A45A}"/>
              </a:ext>
            </a:extLst>
          </p:cNvPr>
          <p:cNvSpPr txBox="1"/>
          <p:nvPr/>
        </p:nvSpPr>
        <p:spPr>
          <a:xfrm>
            <a:off x="8876299" y="2859703"/>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9700403" y="3355523"/>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9838828" y="4118009"/>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9863264" y="4164903"/>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6883568" y="2288920"/>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9989520" y="349361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9235738" y="2278142"/>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8814834" y="3355339"/>
            <a:ext cx="529323" cy="713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8641965" y="3493614"/>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8" name="Oval 27">
            <a:extLst>
              <a:ext uri="{FF2B5EF4-FFF2-40B4-BE49-F238E27FC236}">
                <a16:creationId xmlns:a16="http://schemas.microsoft.com/office/drawing/2014/main" id="{A266B408-3C04-4AB7-9BF4-48603F460205}"/>
              </a:ext>
            </a:extLst>
          </p:cNvPr>
          <p:cNvSpPr/>
          <p:nvPr/>
        </p:nvSpPr>
        <p:spPr>
          <a:xfrm>
            <a:off x="8575495" y="4093880"/>
            <a:ext cx="504000"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9" name="TextBox 28">
            <a:extLst>
              <a:ext uri="{FF2B5EF4-FFF2-40B4-BE49-F238E27FC236}">
                <a16:creationId xmlns:a16="http://schemas.microsoft.com/office/drawing/2014/main" id="{DE81E6F0-697F-4F2B-A79B-2A5C9683EB3F}"/>
              </a:ext>
            </a:extLst>
          </p:cNvPr>
          <p:cNvSpPr txBox="1"/>
          <p:nvPr/>
        </p:nvSpPr>
        <p:spPr>
          <a:xfrm>
            <a:off x="8588050" y="3996353"/>
            <a:ext cx="503664" cy="584775"/>
          </a:xfrm>
          <a:prstGeom prst="rect">
            <a:avLst/>
          </a:prstGeom>
          <a:noFill/>
        </p:spPr>
        <p:txBody>
          <a:bodyPr wrap="none" rtlCol="0">
            <a:spAutoFit/>
          </a:bodyPr>
          <a:lstStyle/>
          <a:p>
            <a:r>
              <a:rPr lang="el-GR" sz="3200" b="1" dirty="0"/>
              <a:t>…</a:t>
            </a:r>
            <a:endParaRPr lang="el-GR" b="1" dirty="0"/>
          </a:p>
        </p:txBody>
      </p:sp>
    </p:spTree>
    <p:extLst>
      <p:ext uri="{BB962C8B-B14F-4D97-AF65-F5344CB8AC3E}">
        <p14:creationId xmlns:p14="http://schemas.microsoft.com/office/powerpoint/2010/main" val="27358641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9" name="Oval 8">
            <a:extLst>
              <a:ext uri="{FF2B5EF4-FFF2-40B4-BE49-F238E27FC236}">
                <a16:creationId xmlns:a16="http://schemas.microsoft.com/office/drawing/2014/main" id="{7579F8DD-8915-4631-B5C6-FE766806E528}"/>
              </a:ext>
            </a:extLst>
          </p:cNvPr>
          <p:cNvSpPr/>
          <p:nvPr/>
        </p:nvSpPr>
        <p:spPr>
          <a:xfrm>
            <a:off x="7282542" y="1874064"/>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7606380" y="1960687"/>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6958508" y="2337183"/>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9034228" y="2337183"/>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6526460" y="2794748"/>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6550896" y="2841642"/>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8650695" y="2793138"/>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TextBox 18">
            <a:extLst>
              <a:ext uri="{FF2B5EF4-FFF2-40B4-BE49-F238E27FC236}">
                <a16:creationId xmlns:a16="http://schemas.microsoft.com/office/drawing/2014/main" id="{8A72973E-B5C2-4C9B-A145-19792C25A45A}"/>
              </a:ext>
            </a:extLst>
          </p:cNvPr>
          <p:cNvSpPr txBox="1"/>
          <p:nvPr/>
        </p:nvSpPr>
        <p:spPr>
          <a:xfrm>
            <a:off x="8876299" y="2859703"/>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9700403" y="3355523"/>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9838828" y="4118009"/>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9863264" y="4164903"/>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6883568" y="2288920"/>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9989520" y="349361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9235738" y="2278142"/>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8814834" y="3355339"/>
            <a:ext cx="529323" cy="713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8641965" y="3493614"/>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8" name="Oval 27">
            <a:extLst>
              <a:ext uri="{FF2B5EF4-FFF2-40B4-BE49-F238E27FC236}">
                <a16:creationId xmlns:a16="http://schemas.microsoft.com/office/drawing/2014/main" id="{A266B408-3C04-4AB7-9BF4-48603F460205}"/>
              </a:ext>
            </a:extLst>
          </p:cNvPr>
          <p:cNvSpPr/>
          <p:nvPr/>
        </p:nvSpPr>
        <p:spPr>
          <a:xfrm>
            <a:off x="8575495" y="4093880"/>
            <a:ext cx="504000"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9" name="TextBox 28">
            <a:extLst>
              <a:ext uri="{FF2B5EF4-FFF2-40B4-BE49-F238E27FC236}">
                <a16:creationId xmlns:a16="http://schemas.microsoft.com/office/drawing/2014/main" id="{DE81E6F0-697F-4F2B-A79B-2A5C9683EB3F}"/>
              </a:ext>
            </a:extLst>
          </p:cNvPr>
          <p:cNvSpPr txBox="1"/>
          <p:nvPr/>
        </p:nvSpPr>
        <p:spPr>
          <a:xfrm>
            <a:off x="8588050" y="3996353"/>
            <a:ext cx="503664" cy="584775"/>
          </a:xfrm>
          <a:prstGeom prst="rect">
            <a:avLst/>
          </a:prstGeom>
          <a:noFill/>
        </p:spPr>
        <p:txBody>
          <a:bodyPr wrap="none" rtlCol="0">
            <a:spAutoFit/>
          </a:bodyPr>
          <a:lstStyle/>
          <a:p>
            <a:r>
              <a:rPr lang="el-GR" sz="3200" b="1" dirty="0"/>
              <a:t>…</a:t>
            </a:r>
            <a:endParaRPr lang="el-GR" b="1" dirty="0"/>
          </a:p>
        </p:txBody>
      </p:sp>
    </p:spTree>
    <p:extLst>
      <p:ext uri="{BB962C8B-B14F-4D97-AF65-F5344CB8AC3E}">
        <p14:creationId xmlns:p14="http://schemas.microsoft.com/office/powerpoint/2010/main" val="18299337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9" name="Oval 8">
            <a:extLst>
              <a:ext uri="{FF2B5EF4-FFF2-40B4-BE49-F238E27FC236}">
                <a16:creationId xmlns:a16="http://schemas.microsoft.com/office/drawing/2014/main" id="{7579F8DD-8915-4631-B5C6-FE766806E528}"/>
              </a:ext>
            </a:extLst>
          </p:cNvPr>
          <p:cNvSpPr/>
          <p:nvPr/>
        </p:nvSpPr>
        <p:spPr>
          <a:xfrm>
            <a:off x="7282542" y="1874064"/>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7606380" y="1960687"/>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6958508" y="2337183"/>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9034228" y="2337183"/>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6526460" y="2794748"/>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6550896" y="2841642"/>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8650695" y="2793138"/>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TextBox 18">
            <a:extLst>
              <a:ext uri="{FF2B5EF4-FFF2-40B4-BE49-F238E27FC236}">
                <a16:creationId xmlns:a16="http://schemas.microsoft.com/office/drawing/2014/main" id="{8A72973E-B5C2-4C9B-A145-19792C25A45A}"/>
              </a:ext>
            </a:extLst>
          </p:cNvPr>
          <p:cNvSpPr txBox="1"/>
          <p:nvPr/>
        </p:nvSpPr>
        <p:spPr>
          <a:xfrm>
            <a:off x="8876299" y="2859703"/>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9700403" y="3355523"/>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9838828" y="4118009"/>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9863264" y="4164903"/>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6883568" y="2288920"/>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9989520" y="349361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9235738" y="2278142"/>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8814834" y="3355339"/>
            <a:ext cx="529323" cy="713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8641965" y="3493614"/>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8" name="Oval 27">
            <a:extLst>
              <a:ext uri="{FF2B5EF4-FFF2-40B4-BE49-F238E27FC236}">
                <a16:creationId xmlns:a16="http://schemas.microsoft.com/office/drawing/2014/main" id="{A266B408-3C04-4AB7-9BF4-48603F460205}"/>
              </a:ext>
            </a:extLst>
          </p:cNvPr>
          <p:cNvSpPr/>
          <p:nvPr/>
        </p:nvSpPr>
        <p:spPr>
          <a:xfrm>
            <a:off x="8575495" y="4093880"/>
            <a:ext cx="504000"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9" name="TextBox 28">
            <a:extLst>
              <a:ext uri="{FF2B5EF4-FFF2-40B4-BE49-F238E27FC236}">
                <a16:creationId xmlns:a16="http://schemas.microsoft.com/office/drawing/2014/main" id="{DE81E6F0-697F-4F2B-A79B-2A5C9683EB3F}"/>
              </a:ext>
            </a:extLst>
          </p:cNvPr>
          <p:cNvSpPr txBox="1"/>
          <p:nvPr/>
        </p:nvSpPr>
        <p:spPr>
          <a:xfrm>
            <a:off x="8588050" y="3996353"/>
            <a:ext cx="503664" cy="584775"/>
          </a:xfrm>
          <a:prstGeom prst="rect">
            <a:avLst/>
          </a:prstGeom>
          <a:noFill/>
        </p:spPr>
        <p:txBody>
          <a:bodyPr wrap="none" rtlCol="0">
            <a:spAutoFit/>
          </a:bodyPr>
          <a:lstStyle/>
          <a:p>
            <a:r>
              <a:rPr lang="el-GR" sz="3200" b="1" dirty="0"/>
              <a:t>…</a:t>
            </a:r>
            <a:endParaRPr lang="el-GR" b="1" dirty="0"/>
          </a:p>
        </p:txBody>
      </p:sp>
      <p:sp>
        <p:nvSpPr>
          <p:cNvPr id="26" name="Rectangle: Rounded Corners 25">
            <a:extLst>
              <a:ext uri="{FF2B5EF4-FFF2-40B4-BE49-F238E27FC236}">
                <a16:creationId xmlns:a16="http://schemas.microsoft.com/office/drawing/2014/main" id="{E50EEC72-B415-4E09-9B4B-C193D136BCC4}"/>
              </a:ext>
            </a:extLst>
          </p:cNvPr>
          <p:cNvSpPr/>
          <p:nvPr/>
        </p:nvSpPr>
        <p:spPr>
          <a:xfrm>
            <a:off x="3502124" y="1498113"/>
            <a:ext cx="1872208" cy="2880320"/>
          </a:xfrm>
          <a:prstGeom prst="roundRect">
            <a:avLst/>
          </a:prstGeom>
          <a:noFill/>
          <a:ln w="57150"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endParaRPr lang="el-GR"/>
          </a:p>
        </p:txBody>
      </p:sp>
    </p:spTree>
    <p:extLst>
      <p:ext uri="{BB962C8B-B14F-4D97-AF65-F5344CB8AC3E}">
        <p14:creationId xmlns:p14="http://schemas.microsoft.com/office/powerpoint/2010/main" val="3541461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Ηλικιωμένος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Χαμηλή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9" name="Oval 8">
            <a:extLst>
              <a:ext uri="{FF2B5EF4-FFF2-40B4-BE49-F238E27FC236}">
                <a16:creationId xmlns:a16="http://schemas.microsoft.com/office/drawing/2014/main" id="{7579F8DD-8915-4631-B5C6-FE766806E528}"/>
              </a:ext>
            </a:extLst>
          </p:cNvPr>
          <p:cNvSpPr/>
          <p:nvPr/>
        </p:nvSpPr>
        <p:spPr>
          <a:xfrm>
            <a:off x="7282542" y="1874064"/>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7606380" y="1960687"/>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6958508" y="2337183"/>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9034228" y="2337183"/>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6526460" y="2794748"/>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6550896" y="2841642"/>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8650695" y="2793138"/>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TextBox 18">
            <a:extLst>
              <a:ext uri="{FF2B5EF4-FFF2-40B4-BE49-F238E27FC236}">
                <a16:creationId xmlns:a16="http://schemas.microsoft.com/office/drawing/2014/main" id="{8A72973E-B5C2-4C9B-A145-19792C25A45A}"/>
              </a:ext>
            </a:extLst>
          </p:cNvPr>
          <p:cNvSpPr txBox="1"/>
          <p:nvPr/>
        </p:nvSpPr>
        <p:spPr>
          <a:xfrm>
            <a:off x="8876299" y="2859703"/>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9700403" y="3355523"/>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9838828" y="4118009"/>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9863264" y="4164903"/>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6883568" y="2288920"/>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9989520" y="349361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9235738" y="2278142"/>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8814834" y="3355339"/>
            <a:ext cx="529323" cy="713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8641965" y="3493614"/>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8" name="Oval 27">
            <a:extLst>
              <a:ext uri="{FF2B5EF4-FFF2-40B4-BE49-F238E27FC236}">
                <a16:creationId xmlns:a16="http://schemas.microsoft.com/office/drawing/2014/main" id="{A266B408-3C04-4AB7-9BF4-48603F460205}"/>
              </a:ext>
            </a:extLst>
          </p:cNvPr>
          <p:cNvSpPr/>
          <p:nvPr/>
        </p:nvSpPr>
        <p:spPr>
          <a:xfrm>
            <a:off x="8575495" y="4093880"/>
            <a:ext cx="504000"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9" name="TextBox 28">
            <a:extLst>
              <a:ext uri="{FF2B5EF4-FFF2-40B4-BE49-F238E27FC236}">
                <a16:creationId xmlns:a16="http://schemas.microsoft.com/office/drawing/2014/main" id="{DE81E6F0-697F-4F2B-A79B-2A5C9683EB3F}"/>
              </a:ext>
            </a:extLst>
          </p:cNvPr>
          <p:cNvSpPr txBox="1"/>
          <p:nvPr/>
        </p:nvSpPr>
        <p:spPr>
          <a:xfrm>
            <a:off x="8588050" y="3996353"/>
            <a:ext cx="503664" cy="584775"/>
          </a:xfrm>
          <a:prstGeom prst="rect">
            <a:avLst/>
          </a:prstGeom>
          <a:noFill/>
        </p:spPr>
        <p:txBody>
          <a:bodyPr wrap="none" rtlCol="0">
            <a:spAutoFit/>
          </a:bodyPr>
          <a:lstStyle/>
          <a:p>
            <a:r>
              <a:rPr lang="el-GR" sz="3200" b="1" dirty="0"/>
              <a:t>…</a:t>
            </a:r>
            <a:endParaRPr lang="el-GR" b="1" dirty="0"/>
          </a:p>
        </p:txBody>
      </p:sp>
    </p:spTree>
    <p:extLst>
      <p:ext uri="{BB962C8B-B14F-4D97-AF65-F5344CB8AC3E}">
        <p14:creationId xmlns:p14="http://schemas.microsoft.com/office/powerpoint/2010/main" val="1931610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Αρνητικό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Αρνητικό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a:effectLst/>
                          <a:latin typeface="Garamond" panose="02020404030301010803" pitchFamily="18" charset="0"/>
                        </a:rPr>
                        <a:t>Πονοκέφαλος</a:t>
                      </a:r>
                      <a:endParaRPr lang="el-GR" sz="110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39" name="Oval 38">
            <a:extLst>
              <a:ext uri="{FF2B5EF4-FFF2-40B4-BE49-F238E27FC236}">
                <a16:creationId xmlns:a16="http://schemas.microsoft.com/office/drawing/2014/main" id="{F5C3B5F2-A84E-4B79-B955-8B9409A185BE}"/>
              </a:ext>
            </a:extLst>
          </p:cNvPr>
          <p:cNvSpPr/>
          <p:nvPr/>
        </p:nvSpPr>
        <p:spPr>
          <a:xfrm>
            <a:off x="7282542" y="1874064"/>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0" name="TextBox 39">
            <a:extLst>
              <a:ext uri="{FF2B5EF4-FFF2-40B4-BE49-F238E27FC236}">
                <a16:creationId xmlns:a16="http://schemas.microsoft.com/office/drawing/2014/main" id="{C3DCE030-7C12-45AC-A396-46DF3D610385}"/>
              </a:ext>
            </a:extLst>
          </p:cNvPr>
          <p:cNvSpPr txBox="1"/>
          <p:nvPr/>
        </p:nvSpPr>
        <p:spPr>
          <a:xfrm>
            <a:off x="7606380" y="1960687"/>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41" name="Straight Arrow Connector 40">
            <a:extLst>
              <a:ext uri="{FF2B5EF4-FFF2-40B4-BE49-F238E27FC236}">
                <a16:creationId xmlns:a16="http://schemas.microsoft.com/office/drawing/2014/main" id="{AEBFC4E7-02D5-4B8B-BE38-88C89D7336AF}"/>
              </a:ext>
            </a:extLst>
          </p:cNvPr>
          <p:cNvCxnSpPr>
            <a:stCxn id="39" idx="3"/>
          </p:cNvCxnSpPr>
          <p:nvPr/>
        </p:nvCxnSpPr>
        <p:spPr>
          <a:xfrm flipH="1">
            <a:off x="6958508" y="2337183"/>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4C9236CE-5C57-4633-82E6-51A224DF92FA}"/>
              </a:ext>
            </a:extLst>
          </p:cNvPr>
          <p:cNvCxnSpPr>
            <a:stCxn id="39" idx="5"/>
          </p:cNvCxnSpPr>
          <p:nvPr/>
        </p:nvCxnSpPr>
        <p:spPr>
          <a:xfrm>
            <a:off x="9034228" y="2337183"/>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E3AA1A2E-707D-4985-8DDA-1A35BE255A64}"/>
              </a:ext>
            </a:extLst>
          </p:cNvPr>
          <p:cNvSpPr/>
          <p:nvPr/>
        </p:nvSpPr>
        <p:spPr>
          <a:xfrm>
            <a:off x="6526460" y="2794748"/>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4" name="TextBox 43">
            <a:extLst>
              <a:ext uri="{FF2B5EF4-FFF2-40B4-BE49-F238E27FC236}">
                <a16:creationId xmlns:a16="http://schemas.microsoft.com/office/drawing/2014/main" id="{64821F27-6FCF-488B-AB41-632C273B69EB}"/>
              </a:ext>
            </a:extLst>
          </p:cNvPr>
          <p:cNvSpPr txBox="1"/>
          <p:nvPr/>
        </p:nvSpPr>
        <p:spPr>
          <a:xfrm>
            <a:off x="6550896" y="2841642"/>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5" name="Oval 44">
            <a:extLst>
              <a:ext uri="{FF2B5EF4-FFF2-40B4-BE49-F238E27FC236}">
                <a16:creationId xmlns:a16="http://schemas.microsoft.com/office/drawing/2014/main" id="{FA3103C2-7907-4B31-BFD5-F3D70B222A45}"/>
              </a:ext>
            </a:extLst>
          </p:cNvPr>
          <p:cNvSpPr/>
          <p:nvPr/>
        </p:nvSpPr>
        <p:spPr>
          <a:xfrm>
            <a:off x="8650695" y="2793138"/>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6" name="TextBox 45">
            <a:extLst>
              <a:ext uri="{FF2B5EF4-FFF2-40B4-BE49-F238E27FC236}">
                <a16:creationId xmlns:a16="http://schemas.microsoft.com/office/drawing/2014/main" id="{2726EF39-22DB-4AF0-9CFF-1E3EDA7D121D}"/>
              </a:ext>
            </a:extLst>
          </p:cNvPr>
          <p:cNvSpPr txBox="1"/>
          <p:nvPr/>
        </p:nvSpPr>
        <p:spPr>
          <a:xfrm>
            <a:off x="8876299" y="2859703"/>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47" name="Straight Arrow Connector 46">
            <a:extLst>
              <a:ext uri="{FF2B5EF4-FFF2-40B4-BE49-F238E27FC236}">
                <a16:creationId xmlns:a16="http://schemas.microsoft.com/office/drawing/2014/main" id="{2ED604FD-8874-4EC8-8B4A-79F50E6D6097}"/>
              </a:ext>
            </a:extLst>
          </p:cNvPr>
          <p:cNvCxnSpPr>
            <a:cxnSpLocks/>
          </p:cNvCxnSpPr>
          <p:nvPr/>
        </p:nvCxnSpPr>
        <p:spPr>
          <a:xfrm>
            <a:off x="9700403" y="3355523"/>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07FD25AA-8E54-4B5B-B9FE-C35384E0F544}"/>
              </a:ext>
            </a:extLst>
          </p:cNvPr>
          <p:cNvSpPr/>
          <p:nvPr/>
        </p:nvSpPr>
        <p:spPr>
          <a:xfrm>
            <a:off x="9838828" y="4118009"/>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9" name="TextBox 48">
            <a:extLst>
              <a:ext uri="{FF2B5EF4-FFF2-40B4-BE49-F238E27FC236}">
                <a16:creationId xmlns:a16="http://schemas.microsoft.com/office/drawing/2014/main" id="{683E1FB7-FDD2-4ECE-A5B7-22751A2204DA}"/>
              </a:ext>
            </a:extLst>
          </p:cNvPr>
          <p:cNvSpPr txBox="1"/>
          <p:nvPr/>
        </p:nvSpPr>
        <p:spPr>
          <a:xfrm>
            <a:off x="9863264" y="4164903"/>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50" name="TextBox 49">
            <a:extLst>
              <a:ext uri="{FF2B5EF4-FFF2-40B4-BE49-F238E27FC236}">
                <a16:creationId xmlns:a16="http://schemas.microsoft.com/office/drawing/2014/main" id="{EE277338-5500-4E44-9EC2-62676A80EC1A}"/>
              </a:ext>
            </a:extLst>
          </p:cNvPr>
          <p:cNvSpPr txBox="1"/>
          <p:nvPr/>
        </p:nvSpPr>
        <p:spPr>
          <a:xfrm>
            <a:off x="6883568" y="2288920"/>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51" name="TextBox 50">
            <a:extLst>
              <a:ext uri="{FF2B5EF4-FFF2-40B4-BE49-F238E27FC236}">
                <a16:creationId xmlns:a16="http://schemas.microsoft.com/office/drawing/2014/main" id="{36DB42E2-D375-4372-9457-F5D7CD264F3B}"/>
              </a:ext>
            </a:extLst>
          </p:cNvPr>
          <p:cNvSpPr txBox="1"/>
          <p:nvPr/>
        </p:nvSpPr>
        <p:spPr>
          <a:xfrm>
            <a:off x="9989520" y="349361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52" name="TextBox 51">
            <a:extLst>
              <a:ext uri="{FF2B5EF4-FFF2-40B4-BE49-F238E27FC236}">
                <a16:creationId xmlns:a16="http://schemas.microsoft.com/office/drawing/2014/main" id="{8E0C034E-0C4C-4106-872D-79F993874C17}"/>
              </a:ext>
            </a:extLst>
          </p:cNvPr>
          <p:cNvSpPr txBox="1"/>
          <p:nvPr/>
        </p:nvSpPr>
        <p:spPr>
          <a:xfrm>
            <a:off x="9235738" y="2278142"/>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53" name="Straight Arrow Connector 52">
            <a:extLst>
              <a:ext uri="{FF2B5EF4-FFF2-40B4-BE49-F238E27FC236}">
                <a16:creationId xmlns:a16="http://schemas.microsoft.com/office/drawing/2014/main" id="{E35D8340-AB93-4468-96F4-1D3CC27A42D2}"/>
              </a:ext>
            </a:extLst>
          </p:cNvPr>
          <p:cNvCxnSpPr>
            <a:cxnSpLocks/>
          </p:cNvCxnSpPr>
          <p:nvPr/>
        </p:nvCxnSpPr>
        <p:spPr>
          <a:xfrm flipH="1">
            <a:off x="8814834" y="3355339"/>
            <a:ext cx="529323" cy="713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E28BDB1E-EC68-4B9C-AD06-61C383489F84}"/>
              </a:ext>
            </a:extLst>
          </p:cNvPr>
          <p:cNvSpPr txBox="1"/>
          <p:nvPr/>
        </p:nvSpPr>
        <p:spPr>
          <a:xfrm>
            <a:off x="8641965" y="3493614"/>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55" name="Oval 54">
            <a:extLst>
              <a:ext uri="{FF2B5EF4-FFF2-40B4-BE49-F238E27FC236}">
                <a16:creationId xmlns:a16="http://schemas.microsoft.com/office/drawing/2014/main" id="{C95939C4-1451-4DBB-8B54-D7A00E873233}"/>
              </a:ext>
            </a:extLst>
          </p:cNvPr>
          <p:cNvSpPr/>
          <p:nvPr/>
        </p:nvSpPr>
        <p:spPr>
          <a:xfrm>
            <a:off x="8097270" y="4120552"/>
            <a:ext cx="144176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6" name="TextBox 55">
            <a:extLst>
              <a:ext uri="{FF2B5EF4-FFF2-40B4-BE49-F238E27FC236}">
                <a16:creationId xmlns:a16="http://schemas.microsoft.com/office/drawing/2014/main" id="{C6295DC3-DF6F-4F4A-95EF-522B49C731A8}"/>
              </a:ext>
            </a:extLst>
          </p:cNvPr>
          <p:cNvSpPr txBox="1"/>
          <p:nvPr/>
        </p:nvSpPr>
        <p:spPr>
          <a:xfrm>
            <a:off x="8167176" y="4207175"/>
            <a:ext cx="1301959" cy="369332"/>
          </a:xfrm>
          <a:prstGeom prst="rect">
            <a:avLst/>
          </a:prstGeom>
          <a:noFill/>
        </p:spPr>
        <p:txBody>
          <a:bodyPr wrap="none" rtlCol="0">
            <a:spAutoFit/>
          </a:bodyPr>
          <a:lstStyle/>
          <a:p>
            <a:r>
              <a:rPr lang="el-GR" dirty="0">
                <a:latin typeface="Garamond" panose="02020404030301010803" pitchFamily="18" charset="0"/>
              </a:rPr>
              <a:t>Χαμηλή </a:t>
            </a:r>
            <a:r>
              <a:rPr lang="en-US" dirty="0" err="1">
                <a:latin typeface="Garamond" panose="02020404030301010803" pitchFamily="18" charset="0"/>
              </a:rPr>
              <a:t>Hct</a:t>
            </a:r>
            <a:endParaRPr lang="el-GR" dirty="0">
              <a:latin typeface="Garamond" panose="02020404030301010803" pitchFamily="18" charset="0"/>
            </a:endParaRPr>
          </a:p>
        </p:txBody>
      </p:sp>
      <p:cxnSp>
        <p:nvCxnSpPr>
          <p:cNvPr id="57" name="Straight Arrow Connector 56">
            <a:extLst>
              <a:ext uri="{FF2B5EF4-FFF2-40B4-BE49-F238E27FC236}">
                <a16:creationId xmlns:a16="http://schemas.microsoft.com/office/drawing/2014/main" id="{A3D27416-D4F4-46FA-ABB2-75A5EE47E656}"/>
              </a:ext>
            </a:extLst>
          </p:cNvPr>
          <p:cNvCxnSpPr>
            <a:cxnSpLocks/>
          </p:cNvCxnSpPr>
          <p:nvPr/>
        </p:nvCxnSpPr>
        <p:spPr>
          <a:xfrm flipH="1">
            <a:off x="8330667" y="4691807"/>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6F6114A0-E55B-47FF-86B6-D792D5CD6A87}"/>
              </a:ext>
            </a:extLst>
          </p:cNvPr>
          <p:cNvCxnSpPr>
            <a:cxnSpLocks/>
          </p:cNvCxnSpPr>
          <p:nvPr/>
        </p:nvCxnSpPr>
        <p:spPr>
          <a:xfrm>
            <a:off x="9010932" y="4694005"/>
            <a:ext cx="224806" cy="3555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8431F0B8-1DF6-4689-B4EB-322608217F5A}"/>
              </a:ext>
            </a:extLst>
          </p:cNvPr>
          <p:cNvSpPr txBox="1"/>
          <p:nvPr/>
        </p:nvSpPr>
        <p:spPr>
          <a:xfrm>
            <a:off x="9235738" y="477253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60" name="Rectangle 59">
            <a:extLst>
              <a:ext uri="{FF2B5EF4-FFF2-40B4-BE49-F238E27FC236}">
                <a16:creationId xmlns:a16="http://schemas.microsoft.com/office/drawing/2014/main" id="{5E3C1E34-1FFF-4A34-A589-FE9AA0B2B227}"/>
              </a:ext>
            </a:extLst>
          </p:cNvPr>
          <p:cNvSpPr/>
          <p:nvPr/>
        </p:nvSpPr>
        <p:spPr>
          <a:xfrm>
            <a:off x="8814834" y="5100335"/>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61" name="TextBox 60">
            <a:extLst>
              <a:ext uri="{FF2B5EF4-FFF2-40B4-BE49-F238E27FC236}">
                <a16:creationId xmlns:a16="http://schemas.microsoft.com/office/drawing/2014/main" id="{CFF04DFF-D24D-40B1-87FF-56C7AE2F0B9E}"/>
              </a:ext>
            </a:extLst>
          </p:cNvPr>
          <p:cNvSpPr txBox="1"/>
          <p:nvPr/>
        </p:nvSpPr>
        <p:spPr>
          <a:xfrm>
            <a:off x="8839271" y="5147229"/>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62" name="TextBox 61">
            <a:extLst>
              <a:ext uri="{FF2B5EF4-FFF2-40B4-BE49-F238E27FC236}">
                <a16:creationId xmlns:a16="http://schemas.microsoft.com/office/drawing/2014/main" id="{ECD20B96-E16C-4A70-AA11-D05E796F6F46}"/>
              </a:ext>
            </a:extLst>
          </p:cNvPr>
          <p:cNvSpPr txBox="1"/>
          <p:nvPr/>
        </p:nvSpPr>
        <p:spPr>
          <a:xfrm>
            <a:off x="7863873" y="4772535"/>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63" name="Oval 62">
            <a:extLst>
              <a:ext uri="{FF2B5EF4-FFF2-40B4-BE49-F238E27FC236}">
                <a16:creationId xmlns:a16="http://schemas.microsoft.com/office/drawing/2014/main" id="{A2A5C261-0521-41B3-B59A-BCE267812411}"/>
              </a:ext>
            </a:extLst>
          </p:cNvPr>
          <p:cNvSpPr/>
          <p:nvPr/>
        </p:nvSpPr>
        <p:spPr>
          <a:xfrm>
            <a:off x="8084715" y="5120630"/>
            <a:ext cx="504000"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4" name="TextBox 63">
            <a:extLst>
              <a:ext uri="{FF2B5EF4-FFF2-40B4-BE49-F238E27FC236}">
                <a16:creationId xmlns:a16="http://schemas.microsoft.com/office/drawing/2014/main" id="{725F752C-2FB4-4C4C-B5D4-E113ACDAF607}"/>
              </a:ext>
            </a:extLst>
          </p:cNvPr>
          <p:cNvSpPr txBox="1"/>
          <p:nvPr/>
        </p:nvSpPr>
        <p:spPr>
          <a:xfrm>
            <a:off x="8097270" y="5023103"/>
            <a:ext cx="503664" cy="584775"/>
          </a:xfrm>
          <a:prstGeom prst="rect">
            <a:avLst/>
          </a:prstGeom>
          <a:noFill/>
        </p:spPr>
        <p:txBody>
          <a:bodyPr wrap="none" rtlCol="0">
            <a:spAutoFit/>
          </a:bodyPr>
          <a:lstStyle/>
          <a:p>
            <a:r>
              <a:rPr lang="el-GR" sz="3200" b="1" dirty="0"/>
              <a:t>…</a:t>
            </a:r>
            <a:endParaRPr lang="el-GR" b="1" dirty="0"/>
          </a:p>
        </p:txBody>
      </p:sp>
    </p:spTree>
    <p:extLst>
      <p:ext uri="{BB962C8B-B14F-4D97-AF65-F5344CB8AC3E}">
        <p14:creationId xmlns:p14="http://schemas.microsoft.com/office/powerpoint/2010/main" val="37074443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Αρνητικό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Αρνητικό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9" name="Oval 8">
            <a:extLst>
              <a:ext uri="{FF2B5EF4-FFF2-40B4-BE49-F238E27FC236}">
                <a16:creationId xmlns:a16="http://schemas.microsoft.com/office/drawing/2014/main" id="{7579F8DD-8915-4631-B5C6-FE766806E528}"/>
              </a:ext>
            </a:extLst>
          </p:cNvPr>
          <p:cNvSpPr/>
          <p:nvPr/>
        </p:nvSpPr>
        <p:spPr>
          <a:xfrm>
            <a:off x="7426558" y="1874064"/>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7750396" y="1960687"/>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7102524" y="2337183"/>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9178244" y="2337183"/>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6670476" y="2794748"/>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6694912" y="2841642"/>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8794711" y="2793138"/>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TextBox 18">
            <a:extLst>
              <a:ext uri="{FF2B5EF4-FFF2-40B4-BE49-F238E27FC236}">
                <a16:creationId xmlns:a16="http://schemas.microsoft.com/office/drawing/2014/main" id="{8A72973E-B5C2-4C9B-A145-19792C25A45A}"/>
              </a:ext>
            </a:extLst>
          </p:cNvPr>
          <p:cNvSpPr txBox="1"/>
          <p:nvPr/>
        </p:nvSpPr>
        <p:spPr>
          <a:xfrm>
            <a:off x="9020315" y="2859703"/>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9844419" y="3355523"/>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9982844" y="4118009"/>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10007280" y="4164903"/>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7027584" y="2288920"/>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10133536" y="349361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9379754" y="2278142"/>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8958850" y="3355339"/>
            <a:ext cx="529323" cy="713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8785981" y="3493614"/>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6" name="Oval 25">
            <a:extLst>
              <a:ext uri="{FF2B5EF4-FFF2-40B4-BE49-F238E27FC236}">
                <a16:creationId xmlns:a16="http://schemas.microsoft.com/office/drawing/2014/main" id="{01E2BF55-736D-49AF-9BB0-B3D177AF4088}"/>
              </a:ext>
            </a:extLst>
          </p:cNvPr>
          <p:cNvSpPr/>
          <p:nvPr/>
        </p:nvSpPr>
        <p:spPr>
          <a:xfrm>
            <a:off x="8241286" y="4120552"/>
            <a:ext cx="144176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0" name="TextBox 29">
            <a:extLst>
              <a:ext uri="{FF2B5EF4-FFF2-40B4-BE49-F238E27FC236}">
                <a16:creationId xmlns:a16="http://schemas.microsoft.com/office/drawing/2014/main" id="{322E02A0-500A-4AAE-9167-C640B2BA4E2F}"/>
              </a:ext>
            </a:extLst>
          </p:cNvPr>
          <p:cNvSpPr txBox="1"/>
          <p:nvPr/>
        </p:nvSpPr>
        <p:spPr>
          <a:xfrm>
            <a:off x="8311192" y="4207175"/>
            <a:ext cx="1301959" cy="369332"/>
          </a:xfrm>
          <a:prstGeom prst="rect">
            <a:avLst/>
          </a:prstGeom>
          <a:noFill/>
        </p:spPr>
        <p:txBody>
          <a:bodyPr wrap="none" rtlCol="0">
            <a:spAutoFit/>
          </a:bodyPr>
          <a:lstStyle/>
          <a:p>
            <a:r>
              <a:rPr lang="el-GR" dirty="0">
                <a:latin typeface="Garamond" panose="02020404030301010803" pitchFamily="18" charset="0"/>
              </a:rPr>
              <a:t>Χαμηλή </a:t>
            </a:r>
            <a:r>
              <a:rPr lang="en-US" dirty="0" err="1">
                <a:latin typeface="Garamond" panose="02020404030301010803" pitchFamily="18" charset="0"/>
              </a:rPr>
              <a:t>Hct</a:t>
            </a:r>
            <a:endParaRPr lang="el-GR" dirty="0">
              <a:latin typeface="Garamond" panose="02020404030301010803" pitchFamily="18" charset="0"/>
            </a:endParaRPr>
          </a:p>
        </p:txBody>
      </p:sp>
      <p:cxnSp>
        <p:nvCxnSpPr>
          <p:cNvPr id="31" name="Straight Arrow Connector 30">
            <a:extLst>
              <a:ext uri="{FF2B5EF4-FFF2-40B4-BE49-F238E27FC236}">
                <a16:creationId xmlns:a16="http://schemas.microsoft.com/office/drawing/2014/main" id="{CF47A720-8FD1-4B1A-9B8C-79A344A20E1F}"/>
              </a:ext>
            </a:extLst>
          </p:cNvPr>
          <p:cNvCxnSpPr>
            <a:cxnSpLocks/>
          </p:cNvCxnSpPr>
          <p:nvPr/>
        </p:nvCxnSpPr>
        <p:spPr>
          <a:xfrm flipH="1">
            <a:off x="8474683" y="4691807"/>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A8D7986-5F3A-4C51-B7C9-0423861141E3}"/>
              </a:ext>
            </a:extLst>
          </p:cNvPr>
          <p:cNvCxnSpPr>
            <a:cxnSpLocks/>
          </p:cNvCxnSpPr>
          <p:nvPr/>
        </p:nvCxnSpPr>
        <p:spPr>
          <a:xfrm>
            <a:off x="9154948" y="4694005"/>
            <a:ext cx="224806" cy="3555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8EEFD88-C670-4E21-B8B4-5EBC0F2B8969}"/>
              </a:ext>
            </a:extLst>
          </p:cNvPr>
          <p:cNvSpPr txBox="1"/>
          <p:nvPr/>
        </p:nvSpPr>
        <p:spPr>
          <a:xfrm>
            <a:off x="9379754" y="477253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34" name="Rectangle 33">
            <a:extLst>
              <a:ext uri="{FF2B5EF4-FFF2-40B4-BE49-F238E27FC236}">
                <a16:creationId xmlns:a16="http://schemas.microsoft.com/office/drawing/2014/main" id="{1CF899AF-EA64-407D-A922-2065EDD15EBE}"/>
              </a:ext>
            </a:extLst>
          </p:cNvPr>
          <p:cNvSpPr/>
          <p:nvPr/>
        </p:nvSpPr>
        <p:spPr>
          <a:xfrm>
            <a:off x="8958850" y="5100335"/>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35" name="TextBox 34">
            <a:extLst>
              <a:ext uri="{FF2B5EF4-FFF2-40B4-BE49-F238E27FC236}">
                <a16:creationId xmlns:a16="http://schemas.microsoft.com/office/drawing/2014/main" id="{875F480B-1F01-43A8-BC60-AD03D8A4AB69}"/>
              </a:ext>
            </a:extLst>
          </p:cNvPr>
          <p:cNvSpPr txBox="1"/>
          <p:nvPr/>
        </p:nvSpPr>
        <p:spPr>
          <a:xfrm>
            <a:off x="8983287" y="5147229"/>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36" name="TextBox 35">
            <a:extLst>
              <a:ext uri="{FF2B5EF4-FFF2-40B4-BE49-F238E27FC236}">
                <a16:creationId xmlns:a16="http://schemas.microsoft.com/office/drawing/2014/main" id="{4B153E40-C52E-4BF4-914C-9BFCDC273A1D}"/>
              </a:ext>
            </a:extLst>
          </p:cNvPr>
          <p:cNvSpPr txBox="1"/>
          <p:nvPr/>
        </p:nvSpPr>
        <p:spPr>
          <a:xfrm>
            <a:off x="8007889" y="4772535"/>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37" name="Oval 36">
            <a:extLst>
              <a:ext uri="{FF2B5EF4-FFF2-40B4-BE49-F238E27FC236}">
                <a16:creationId xmlns:a16="http://schemas.microsoft.com/office/drawing/2014/main" id="{B1C43B9B-0DBE-4D26-9C9B-BAA5F7428498}"/>
              </a:ext>
            </a:extLst>
          </p:cNvPr>
          <p:cNvSpPr/>
          <p:nvPr/>
        </p:nvSpPr>
        <p:spPr>
          <a:xfrm>
            <a:off x="8228731" y="5120630"/>
            <a:ext cx="504000" cy="50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8" name="TextBox 37">
            <a:extLst>
              <a:ext uri="{FF2B5EF4-FFF2-40B4-BE49-F238E27FC236}">
                <a16:creationId xmlns:a16="http://schemas.microsoft.com/office/drawing/2014/main" id="{2552ACE4-5012-4C98-AF5C-A1EE8F3FD8D0}"/>
              </a:ext>
            </a:extLst>
          </p:cNvPr>
          <p:cNvSpPr txBox="1"/>
          <p:nvPr/>
        </p:nvSpPr>
        <p:spPr>
          <a:xfrm>
            <a:off x="8241286" y="5023103"/>
            <a:ext cx="503664" cy="584775"/>
          </a:xfrm>
          <a:prstGeom prst="rect">
            <a:avLst/>
          </a:prstGeom>
          <a:noFill/>
        </p:spPr>
        <p:txBody>
          <a:bodyPr wrap="none" rtlCol="0">
            <a:spAutoFit/>
          </a:bodyPr>
          <a:lstStyle/>
          <a:p>
            <a:r>
              <a:rPr lang="el-GR" sz="3200" b="1" dirty="0"/>
              <a:t>…</a:t>
            </a:r>
            <a:endParaRPr lang="el-GR" b="1" dirty="0"/>
          </a:p>
        </p:txBody>
      </p:sp>
    </p:spTree>
    <p:extLst>
      <p:ext uri="{BB962C8B-B14F-4D97-AF65-F5344CB8AC3E}">
        <p14:creationId xmlns:p14="http://schemas.microsoft.com/office/powerpoint/2010/main" val="11550434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Αρνητικό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Πυρετός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Φυσιολογικός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Θετικό</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Αρνητικό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dirty="0">
                          <a:effectLst/>
                          <a:latin typeface="Garamond" panose="02020404030301010803" pitchFamily="18" charset="0"/>
                        </a:rPr>
                        <a:t>Ενήλικας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Πονοκέφαλος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Υψηλή</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Υπέρβαρος</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Αρνητικό</a:t>
                      </a:r>
                      <a:endParaRPr lang="el-GR" sz="1100" dirty="0">
                        <a:effectLst/>
                        <a:latin typeface="Garamond" panose="02020404030301010803" pitchFamily="18" charset="0"/>
                        <a:ea typeface="+mn-ea"/>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9" name="Oval 8">
            <a:extLst>
              <a:ext uri="{FF2B5EF4-FFF2-40B4-BE49-F238E27FC236}">
                <a16:creationId xmlns:a16="http://schemas.microsoft.com/office/drawing/2014/main" id="{7579F8DD-8915-4631-B5C6-FE766806E528}"/>
              </a:ext>
            </a:extLst>
          </p:cNvPr>
          <p:cNvSpPr/>
          <p:nvPr/>
        </p:nvSpPr>
        <p:spPr>
          <a:xfrm>
            <a:off x="7426558" y="1874064"/>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7750396" y="1960687"/>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7102524" y="2337183"/>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9178244" y="2337183"/>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6670476" y="2794748"/>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6694912" y="2841642"/>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8794711" y="2793138"/>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TextBox 18">
            <a:extLst>
              <a:ext uri="{FF2B5EF4-FFF2-40B4-BE49-F238E27FC236}">
                <a16:creationId xmlns:a16="http://schemas.microsoft.com/office/drawing/2014/main" id="{8A72973E-B5C2-4C9B-A145-19792C25A45A}"/>
              </a:ext>
            </a:extLst>
          </p:cNvPr>
          <p:cNvSpPr txBox="1"/>
          <p:nvPr/>
        </p:nvSpPr>
        <p:spPr>
          <a:xfrm>
            <a:off x="9020315" y="2859703"/>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9844419" y="3355523"/>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9982844" y="4118009"/>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10007280" y="4164903"/>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7027584" y="2288920"/>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10133536" y="349361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9379754" y="2278142"/>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8958850" y="3355339"/>
            <a:ext cx="529323" cy="713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8785981" y="3493614"/>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6" name="Oval 25">
            <a:extLst>
              <a:ext uri="{FF2B5EF4-FFF2-40B4-BE49-F238E27FC236}">
                <a16:creationId xmlns:a16="http://schemas.microsoft.com/office/drawing/2014/main" id="{01E2BF55-736D-49AF-9BB0-B3D177AF4088}"/>
              </a:ext>
            </a:extLst>
          </p:cNvPr>
          <p:cNvSpPr/>
          <p:nvPr/>
        </p:nvSpPr>
        <p:spPr>
          <a:xfrm>
            <a:off x="8241286" y="4120552"/>
            <a:ext cx="144176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0" name="TextBox 29">
            <a:extLst>
              <a:ext uri="{FF2B5EF4-FFF2-40B4-BE49-F238E27FC236}">
                <a16:creationId xmlns:a16="http://schemas.microsoft.com/office/drawing/2014/main" id="{322E02A0-500A-4AAE-9167-C640B2BA4E2F}"/>
              </a:ext>
            </a:extLst>
          </p:cNvPr>
          <p:cNvSpPr txBox="1"/>
          <p:nvPr/>
        </p:nvSpPr>
        <p:spPr>
          <a:xfrm>
            <a:off x="8311192" y="4207175"/>
            <a:ext cx="1301959" cy="369332"/>
          </a:xfrm>
          <a:prstGeom prst="rect">
            <a:avLst/>
          </a:prstGeom>
          <a:noFill/>
        </p:spPr>
        <p:txBody>
          <a:bodyPr wrap="none" rtlCol="0">
            <a:spAutoFit/>
          </a:bodyPr>
          <a:lstStyle/>
          <a:p>
            <a:r>
              <a:rPr lang="el-GR" dirty="0">
                <a:latin typeface="Garamond" panose="02020404030301010803" pitchFamily="18" charset="0"/>
              </a:rPr>
              <a:t>Χαμηλή </a:t>
            </a:r>
            <a:r>
              <a:rPr lang="en-US" dirty="0" err="1">
                <a:latin typeface="Garamond" panose="02020404030301010803" pitchFamily="18" charset="0"/>
              </a:rPr>
              <a:t>Hct</a:t>
            </a:r>
            <a:endParaRPr lang="el-GR" dirty="0">
              <a:latin typeface="Garamond" panose="02020404030301010803" pitchFamily="18" charset="0"/>
            </a:endParaRPr>
          </a:p>
        </p:txBody>
      </p:sp>
      <p:cxnSp>
        <p:nvCxnSpPr>
          <p:cNvPr id="31" name="Straight Arrow Connector 30">
            <a:extLst>
              <a:ext uri="{FF2B5EF4-FFF2-40B4-BE49-F238E27FC236}">
                <a16:creationId xmlns:a16="http://schemas.microsoft.com/office/drawing/2014/main" id="{CF47A720-8FD1-4B1A-9B8C-79A344A20E1F}"/>
              </a:ext>
            </a:extLst>
          </p:cNvPr>
          <p:cNvCxnSpPr>
            <a:cxnSpLocks/>
          </p:cNvCxnSpPr>
          <p:nvPr/>
        </p:nvCxnSpPr>
        <p:spPr>
          <a:xfrm flipH="1">
            <a:off x="8474683" y="4691807"/>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A8D7986-5F3A-4C51-B7C9-0423861141E3}"/>
              </a:ext>
            </a:extLst>
          </p:cNvPr>
          <p:cNvCxnSpPr>
            <a:cxnSpLocks/>
          </p:cNvCxnSpPr>
          <p:nvPr/>
        </p:nvCxnSpPr>
        <p:spPr>
          <a:xfrm>
            <a:off x="9154948" y="4694005"/>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8EEFD88-C670-4E21-B8B4-5EBC0F2B8969}"/>
              </a:ext>
            </a:extLst>
          </p:cNvPr>
          <p:cNvSpPr txBox="1"/>
          <p:nvPr/>
        </p:nvSpPr>
        <p:spPr>
          <a:xfrm>
            <a:off x="9452062" y="4702232"/>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34" name="Rectangle 33">
            <a:extLst>
              <a:ext uri="{FF2B5EF4-FFF2-40B4-BE49-F238E27FC236}">
                <a16:creationId xmlns:a16="http://schemas.microsoft.com/office/drawing/2014/main" id="{1CF899AF-EA64-407D-A922-2065EDD15EBE}"/>
              </a:ext>
            </a:extLst>
          </p:cNvPr>
          <p:cNvSpPr/>
          <p:nvPr/>
        </p:nvSpPr>
        <p:spPr>
          <a:xfrm>
            <a:off x="9233020" y="5100335"/>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35" name="TextBox 34">
            <a:extLst>
              <a:ext uri="{FF2B5EF4-FFF2-40B4-BE49-F238E27FC236}">
                <a16:creationId xmlns:a16="http://schemas.microsoft.com/office/drawing/2014/main" id="{875F480B-1F01-43A8-BC60-AD03D8A4AB69}"/>
              </a:ext>
            </a:extLst>
          </p:cNvPr>
          <p:cNvSpPr txBox="1"/>
          <p:nvPr/>
        </p:nvSpPr>
        <p:spPr>
          <a:xfrm>
            <a:off x="9257457" y="5147229"/>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36" name="TextBox 35">
            <a:extLst>
              <a:ext uri="{FF2B5EF4-FFF2-40B4-BE49-F238E27FC236}">
                <a16:creationId xmlns:a16="http://schemas.microsoft.com/office/drawing/2014/main" id="{4B153E40-C52E-4BF4-914C-9BFCDC273A1D}"/>
              </a:ext>
            </a:extLst>
          </p:cNvPr>
          <p:cNvSpPr txBox="1"/>
          <p:nvPr/>
        </p:nvSpPr>
        <p:spPr>
          <a:xfrm>
            <a:off x="8007889" y="4772535"/>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39" name="Oval 38">
            <a:extLst>
              <a:ext uri="{FF2B5EF4-FFF2-40B4-BE49-F238E27FC236}">
                <a16:creationId xmlns:a16="http://schemas.microsoft.com/office/drawing/2014/main" id="{4684188E-4D66-4A17-B9CD-754F5A978108}"/>
              </a:ext>
            </a:extLst>
          </p:cNvPr>
          <p:cNvSpPr/>
          <p:nvPr/>
        </p:nvSpPr>
        <p:spPr>
          <a:xfrm>
            <a:off x="7908257" y="5115738"/>
            <a:ext cx="1235610"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0" name="TextBox 39">
            <a:extLst>
              <a:ext uri="{FF2B5EF4-FFF2-40B4-BE49-F238E27FC236}">
                <a16:creationId xmlns:a16="http://schemas.microsoft.com/office/drawing/2014/main" id="{A82F23EF-9876-4927-9907-C3390D276865}"/>
              </a:ext>
            </a:extLst>
          </p:cNvPr>
          <p:cNvSpPr txBox="1"/>
          <p:nvPr/>
        </p:nvSpPr>
        <p:spPr>
          <a:xfrm>
            <a:off x="7978162" y="5202361"/>
            <a:ext cx="1165704" cy="369332"/>
          </a:xfrm>
          <a:prstGeom prst="rect">
            <a:avLst/>
          </a:prstGeom>
          <a:noFill/>
        </p:spPr>
        <p:txBody>
          <a:bodyPr wrap="none" rtlCol="0">
            <a:spAutoFit/>
          </a:bodyPr>
          <a:lstStyle/>
          <a:p>
            <a:r>
              <a:rPr lang="el-GR" dirty="0">
                <a:latin typeface="Garamond" panose="02020404030301010803" pitchFamily="18" charset="0"/>
              </a:rPr>
              <a:t>Υπέρβαρος</a:t>
            </a:r>
          </a:p>
        </p:txBody>
      </p:sp>
      <p:cxnSp>
        <p:nvCxnSpPr>
          <p:cNvPr id="41" name="Straight Arrow Connector 40">
            <a:extLst>
              <a:ext uri="{FF2B5EF4-FFF2-40B4-BE49-F238E27FC236}">
                <a16:creationId xmlns:a16="http://schemas.microsoft.com/office/drawing/2014/main" id="{7A823B2D-CC71-424E-8468-502283C191DF}"/>
              </a:ext>
            </a:extLst>
          </p:cNvPr>
          <p:cNvCxnSpPr>
            <a:cxnSpLocks/>
          </p:cNvCxnSpPr>
          <p:nvPr/>
        </p:nvCxnSpPr>
        <p:spPr>
          <a:xfrm flipH="1">
            <a:off x="8094552" y="5692346"/>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3D223561-C7C4-4602-B2E9-920BAF15A1D5}"/>
              </a:ext>
            </a:extLst>
          </p:cNvPr>
          <p:cNvCxnSpPr>
            <a:cxnSpLocks/>
          </p:cNvCxnSpPr>
          <p:nvPr/>
        </p:nvCxnSpPr>
        <p:spPr>
          <a:xfrm>
            <a:off x="8774817" y="5694544"/>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BC3A17AE-C40B-4767-8997-612D6181C66D}"/>
              </a:ext>
            </a:extLst>
          </p:cNvPr>
          <p:cNvSpPr/>
          <p:nvPr/>
        </p:nvSpPr>
        <p:spPr>
          <a:xfrm>
            <a:off x="7587842" y="6135480"/>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4" name="TextBox 43">
            <a:extLst>
              <a:ext uri="{FF2B5EF4-FFF2-40B4-BE49-F238E27FC236}">
                <a16:creationId xmlns:a16="http://schemas.microsoft.com/office/drawing/2014/main" id="{84725A3C-F6F5-44A3-A350-41C6BD0FE233}"/>
              </a:ext>
            </a:extLst>
          </p:cNvPr>
          <p:cNvSpPr txBox="1"/>
          <p:nvPr/>
        </p:nvSpPr>
        <p:spPr>
          <a:xfrm>
            <a:off x="7612279" y="6182374"/>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45" name="Rectangle 44">
            <a:extLst>
              <a:ext uri="{FF2B5EF4-FFF2-40B4-BE49-F238E27FC236}">
                <a16:creationId xmlns:a16="http://schemas.microsoft.com/office/drawing/2014/main" id="{6F642A0F-A5BD-45BD-B422-401F65AE8A28}"/>
              </a:ext>
            </a:extLst>
          </p:cNvPr>
          <p:cNvSpPr/>
          <p:nvPr/>
        </p:nvSpPr>
        <p:spPr>
          <a:xfrm>
            <a:off x="8758708" y="6135480"/>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6" name="TextBox 45">
            <a:extLst>
              <a:ext uri="{FF2B5EF4-FFF2-40B4-BE49-F238E27FC236}">
                <a16:creationId xmlns:a16="http://schemas.microsoft.com/office/drawing/2014/main" id="{C3BCE0BC-7DA5-422E-A0BE-DDA2AFB19C7C}"/>
              </a:ext>
            </a:extLst>
          </p:cNvPr>
          <p:cNvSpPr txBox="1"/>
          <p:nvPr/>
        </p:nvSpPr>
        <p:spPr>
          <a:xfrm>
            <a:off x="8783144" y="6182374"/>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38" name="TextBox 37">
            <a:extLst>
              <a:ext uri="{FF2B5EF4-FFF2-40B4-BE49-F238E27FC236}">
                <a16:creationId xmlns:a16="http://schemas.microsoft.com/office/drawing/2014/main" id="{B7CD2770-69EE-4026-8906-72C77DF4FF34}"/>
              </a:ext>
            </a:extLst>
          </p:cNvPr>
          <p:cNvSpPr txBox="1"/>
          <p:nvPr/>
        </p:nvSpPr>
        <p:spPr>
          <a:xfrm>
            <a:off x="7776896" y="5688870"/>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47" name="TextBox 46">
            <a:extLst>
              <a:ext uri="{FF2B5EF4-FFF2-40B4-BE49-F238E27FC236}">
                <a16:creationId xmlns:a16="http://schemas.microsoft.com/office/drawing/2014/main" id="{8A361826-725B-4363-9431-596C270131F0}"/>
              </a:ext>
            </a:extLst>
          </p:cNvPr>
          <p:cNvSpPr txBox="1"/>
          <p:nvPr/>
        </p:nvSpPr>
        <p:spPr>
          <a:xfrm>
            <a:off x="9029812" y="5687390"/>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Tree>
    <p:extLst>
      <p:ext uri="{BB962C8B-B14F-4D97-AF65-F5344CB8AC3E}">
        <p14:creationId xmlns:p14="http://schemas.microsoft.com/office/powerpoint/2010/main" val="7147293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graphicFrame>
        <p:nvGraphicFramePr>
          <p:cNvPr id="8" name="Table 7">
            <a:extLst>
              <a:ext uri="{FF2B5EF4-FFF2-40B4-BE49-F238E27FC236}">
                <a16:creationId xmlns:a16="http://schemas.microsoft.com/office/drawing/2014/main" id="{102AD75B-7D53-4E46-8F9B-80A58F923962}"/>
              </a:ext>
            </a:extLst>
          </p:cNvPr>
          <p:cNvGraphicFramePr>
            <a:graphicFrameLocks noGrp="1"/>
          </p:cNvGraphicFramePr>
          <p:nvPr/>
        </p:nvGraphicFramePr>
        <p:xfrm>
          <a:off x="1341884" y="1664214"/>
          <a:ext cx="5112566" cy="2548118"/>
        </p:xfrm>
        <a:graphic>
          <a:graphicData uri="http://schemas.openxmlformats.org/drawingml/2006/table">
            <a:tbl>
              <a:tblPr>
                <a:tableStyleId>{6E25E649-3F16-4E02-A733-19D2CDBF48F0}</a:tableStyleId>
              </a:tblPr>
              <a:tblGrid>
                <a:gridCol w="993628">
                  <a:extLst>
                    <a:ext uri="{9D8B030D-6E8A-4147-A177-3AD203B41FA5}">
                      <a16:colId xmlns:a16="http://schemas.microsoft.com/office/drawing/2014/main" val="1477984985"/>
                    </a:ext>
                  </a:extLst>
                </a:gridCol>
                <a:gridCol w="1154628">
                  <a:extLst>
                    <a:ext uri="{9D8B030D-6E8A-4147-A177-3AD203B41FA5}">
                      <a16:colId xmlns:a16="http://schemas.microsoft.com/office/drawing/2014/main" val="3512397762"/>
                    </a:ext>
                  </a:extLst>
                </a:gridCol>
                <a:gridCol w="906024">
                  <a:extLst>
                    <a:ext uri="{9D8B030D-6E8A-4147-A177-3AD203B41FA5}">
                      <a16:colId xmlns:a16="http://schemas.microsoft.com/office/drawing/2014/main" val="1880205256"/>
                    </a:ext>
                  </a:extLst>
                </a:gridCol>
                <a:gridCol w="937723">
                  <a:extLst>
                    <a:ext uri="{9D8B030D-6E8A-4147-A177-3AD203B41FA5}">
                      <a16:colId xmlns:a16="http://schemas.microsoft.com/office/drawing/2014/main" val="1780404037"/>
                    </a:ext>
                  </a:extLst>
                </a:gridCol>
                <a:gridCol w="1120563">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100" dirty="0">
                          <a:effectLst/>
                          <a:latin typeface="Garamond" panose="02020404030301010803" pitchFamily="18" charset="0"/>
                        </a:rPr>
                        <a:t>ΗΛΙΚΙΑ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ΣΥΜΠΤΩΜΑ</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ΤΙΜΗ Hct</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rPr>
                        <a:t>ΒΑΡΟΣ</a:t>
                      </a:r>
                      <a:endParaRPr lang="el-GR" sz="110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10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Αρνητικό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Ηλικιωμένος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Αρνητικό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Πονόλαιμος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Φυσιολογικός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Ενήλικας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Πονοκέφαλος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Υψηλή</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Αρνητικό</a:t>
                      </a:r>
                      <a:endParaRPr lang="el-GR" sz="1100" strike="sngStrike" dirty="0">
                        <a:effectLst/>
                        <a:latin typeface="Garamond" panose="02020404030301010803" pitchFamily="18" charset="0"/>
                        <a:ea typeface="+mn-ea"/>
                        <a:cs typeface="Arial" panose="020B0604020202020204" pitchFamily="34" charset="0"/>
                      </a:endParaRPr>
                    </a:p>
                  </a:txBody>
                  <a:tcPr marL="68580" marR="68580" marT="0" marB="0" anchor="ctr">
                    <a:no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Έφηβος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Πυρετός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Χαμηλή</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Υπέρβαρος</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tc>
                  <a:txBody>
                    <a:bodyPr/>
                    <a:lstStyle/>
                    <a:p>
                      <a:pPr algn="ctr">
                        <a:lnSpc>
                          <a:spcPct val="100000"/>
                        </a:lnSpc>
                        <a:spcBef>
                          <a:spcPts val="100"/>
                        </a:spcBef>
                        <a:spcAft>
                          <a:spcPts val="100"/>
                        </a:spcAft>
                      </a:pPr>
                      <a:r>
                        <a:rPr lang="el-GR" sz="1100" strike="sngStrike" dirty="0">
                          <a:effectLst/>
                          <a:latin typeface="Garamond" panose="02020404030301010803" pitchFamily="18" charset="0"/>
                        </a:rPr>
                        <a:t>Θετικό</a:t>
                      </a:r>
                      <a:endParaRPr lang="el-GR" sz="1100" strike="sngStrike"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noFill/>
                  </a:tcPr>
                </a:tc>
                <a:extLst>
                  <a:ext uri="{0D108BD9-81ED-4DB2-BD59-A6C34878D82A}">
                    <a16:rowId xmlns:a16="http://schemas.microsoft.com/office/drawing/2014/main" val="3240927164"/>
                  </a:ext>
                </a:extLst>
              </a:tr>
            </a:tbl>
          </a:graphicData>
        </a:graphic>
      </p:graphicFrame>
      <p:sp>
        <p:nvSpPr>
          <p:cNvPr id="9" name="Oval 8">
            <a:extLst>
              <a:ext uri="{FF2B5EF4-FFF2-40B4-BE49-F238E27FC236}">
                <a16:creationId xmlns:a16="http://schemas.microsoft.com/office/drawing/2014/main" id="{7579F8DD-8915-4631-B5C6-FE766806E528}"/>
              </a:ext>
            </a:extLst>
          </p:cNvPr>
          <p:cNvSpPr/>
          <p:nvPr/>
        </p:nvSpPr>
        <p:spPr>
          <a:xfrm>
            <a:off x="7426558" y="1874064"/>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7750396" y="1960687"/>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7102524" y="2337183"/>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9178244" y="2337183"/>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6670476" y="2794748"/>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6694912" y="2841642"/>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8794711" y="2793138"/>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TextBox 18">
            <a:extLst>
              <a:ext uri="{FF2B5EF4-FFF2-40B4-BE49-F238E27FC236}">
                <a16:creationId xmlns:a16="http://schemas.microsoft.com/office/drawing/2014/main" id="{8A72973E-B5C2-4C9B-A145-19792C25A45A}"/>
              </a:ext>
            </a:extLst>
          </p:cNvPr>
          <p:cNvSpPr txBox="1"/>
          <p:nvPr/>
        </p:nvSpPr>
        <p:spPr>
          <a:xfrm>
            <a:off x="9020315" y="2859703"/>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9844419" y="3355523"/>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9982844" y="4118009"/>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10007280" y="4164903"/>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7027584" y="2288920"/>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10133536" y="349361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9379754" y="2278142"/>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8958850" y="3355339"/>
            <a:ext cx="529323" cy="713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8785981" y="3493614"/>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6" name="Oval 25">
            <a:extLst>
              <a:ext uri="{FF2B5EF4-FFF2-40B4-BE49-F238E27FC236}">
                <a16:creationId xmlns:a16="http://schemas.microsoft.com/office/drawing/2014/main" id="{01E2BF55-736D-49AF-9BB0-B3D177AF4088}"/>
              </a:ext>
            </a:extLst>
          </p:cNvPr>
          <p:cNvSpPr/>
          <p:nvPr/>
        </p:nvSpPr>
        <p:spPr>
          <a:xfrm>
            <a:off x="8241286" y="4120552"/>
            <a:ext cx="144176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0" name="TextBox 29">
            <a:extLst>
              <a:ext uri="{FF2B5EF4-FFF2-40B4-BE49-F238E27FC236}">
                <a16:creationId xmlns:a16="http://schemas.microsoft.com/office/drawing/2014/main" id="{322E02A0-500A-4AAE-9167-C640B2BA4E2F}"/>
              </a:ext>
            </a:extLst>
          </p:cNvPr>
          <p:cNvSpPr txBox="1"/>
          <p:nvPr/>
        </p:nvSpPr>
        <p:spPr>
          <a:xfrm>
            <a:off x="8311192" y="4207175"/>
            <a:ext cx="1301959" cy="369332"/>
          </a:xfrm>
          <a:prstGeom prst="rect">
            <a:avLst/>
          </a:prstGeom>
          <a:noFill/>
        </p:spPr>
        <p:txBody>
          <a:bodyPr wrap="none" rtlCol="0">
            <a:spAutoFit/>
          </a:bodyPr>
          <a:lstStyle/>
          <a:p>
            <a:r>
              <a:rPr lang="el-GR" dirty="0">
                <a:latin typeface="Garamond" panose="02020404030301010803" pitchFamily="18" charset="0"/>
              </a:rPr>
              <a:t>Χαμηλή </a:t>
            </a:r>
            <a:r>
              <a:rPr lang="en-US" dirty="0" err="1">
                <a:latin typeface="Garamond" panose="02020404030301010803" pitchFamily="18" charset="0"/>
              </a:rPr>
              <a:t>Hct</a:t>
            </a:r>
            <a:endParaRPr lang="el-GR" dirty="0">
              <a:latin typeface="Garamond" panose="02020404030301010803" pitchFamily="18" charset="0"/>
            </a:endParaRPr>
          </a:p>
        </p:txBody>
      </p:sp>
      <p:cxnSp>
        <p:nvCxnSpPr>
          <p:cNvPr id="31" name="Straight Arrow Connector 30">
            <a:extLst>
              <a:ext uri="{FF2B5EF4-FFF2-40B4-BE49-F238E27FC236}">
                <a16:creationId xmlns:a16="http://schemas.microsoft.com/office/drawing/2014/main" id="{CF47A720-8FD1-4B1A-9B8C-79A344A20E1F}"/>
              </a:ext>
            </a:extLst>
          </p:cNvPr>
          <p:cNvCxnSpPr>
            <a:cxnSpLocks/>
          </p:cNvCxnSpPr>
          <p:nvPr/>
        </p:nvCxnSpPr>
        <p:spPr>
          <a:xfrm flipH="1">
            <a:off x="8474683" y="4691807"/>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A8D7986-5F3A-4C51-B7C9-0423861141E3}"/>
              </a:ext>
            </a:extLst>
          </p:cNvPr>
          <p:cNvCxnSpPr>
            <a:cxnSpLocks/>
          </p:cNvCxnSpPr>
          <p:nvPr/>
        </p:nvCxnSpPr>
        <p:spPr>
          <a:xfrm>
            <a:off x="9154948" y="4694005"/>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8EEFD88-C670-4E21-B8B4-5EBC0F2B8969}"/>
              </a:ext>
            </a:extLst>
          </p:cNvPr>
          <p:cNvSpPr txBox="1"/>
          <p:nvPr/>
        </p:nvSpPr>
        <p:spPr>
          <a:xfrm>
            <a:off x="9452062" y="4702232"/>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34" name="Rectangle 33">
            <a:extLst>
              <a:ext uri="{FF2B5EF4-FFF2-40B4-BE49-F238E27FC236}">
                <a16:creationId xmlns:a16="http://schemas.microsoft.com/office/drawing/2014/main" id="{1CF899AF-EA64-407D-A922-2065EDD15EBE}"/>
              </a:ext>
            </a:extLst>
          </p:cNvPr>
          <p:cNvSpPr/>
          <p:nvPr/>
        </p:nvSpPr>
        <p:spPr>
          <a:xfrm>
            <a:off x="9233020" y="5100335"/>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35" name="TextBox 34">
            <a:extLst>
              <a:ext uri="{FF2B5EF4-FFF2-40B4-BE49-F238E27FC236}">
                <a16:creationId xmlns:a16="http://schemas.microsoft.com/office/drawing/2014/main" id="{875F480B-1F01-43A8-BC60-AD03D8A4AB69}"/>
              </a:ext>
            </a:extLst>
          </p:cNvPr>
          <p:cNvSpPr txBox="1"/>
          <p:nvPr/>
        </p:nvSpPr>
        <p:spPr>
          <a:xfrm>
            <a:off x="9257457" y="5147229"/>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36" name="TextBox 35">
            <a:extLst>
              <a:ext uri="{FF2B5EF4-FFF2-40B4-BE49-F238E27FC236}">
                <a16:creationId xmlns:a16="http://schemas.microsoft.com/office/drawing/2014/main" id="{4B153E40-C52E-4BF4-914C-9BFCDC273A1D}"/>
              </a:ext>
            </a:extLst>
          </p:cNvPr>
          <p:cNvSpPr txBox="1"/>
          <p:nvPr/>
        </p:nvSpPr>
        <p:spPr>
          <a:xfrm>
            <a:off x="8007889" y="4772535"/>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39" name="Oval 38">
            <a:extLst>
              <a:ext uri="{FF2B5EF4-FFF2-40B4-BE49-F238E27FC236}">
                <a16:creationId xmlns:a16="http://schemas.microsoft.com/office/drawing/2014/main" id="{4684188E-4D66-4A17-B9CD-754F5A978108}"/>
              </a:ext>
            </a:extLst>
          </p:cNvPr>
          <p:cNvSpPr/>
          <p:nvPr/>
        </p:nvSpPr>
        <p:spPr>
          <a:xfrm>
            <a:off x="7908257" y="5115738"/>
            <a:ext cx="1235610"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0" name="TextBox 39">
            <a:extLst>
              <a:ext uri="{FF2B5EF4-FFF2-40B4-BE49-F238E27FC236}">
                <a16:creationId xmlns:a16="http://schemas.microsoft.com/office/drawing/2014/main" id="{A82F23EF-9876-4927-9907-C3390D276865}"/>
              </a:ext>
            </a:extLst>
          </p:cNvPr>
          <p:cNvSpPr txBox="1"/>
          <p:nvPr/>
        </p:nvSpPr>
        <p:spPr>
          <a:xfrm>
            <a:off x="7978162" y="5202361"/>
            <a:ext cx="1165704" cy="369332"/>
          </a:xfrm>
          <a:prstGeom prst="rect">
            <a:avLst/>
          </a:prstGeom>
          <a:noFill/>
        </p:spPr>
        <p:txBody>
          <a:bodyPr wrap="none" rtlCol="0">
            <a:spAutoFit/>
          </a:bodyPr>
          <a:lstStyle/>
          <a:p>
            <a:r>
              <a:rPr lang="el-GR" dirty="0">
                <a:latin typeface="Garamond" panose="02020404030301010803" pitchFamily="18" charset="0"/>
              </a:rPr>
              <a:t>Υπέρβαρος</a:t>
            </a:r>
          </a:p>
        </p:txBody>
      </p:sp>
      <p:cxnSp>
        <p:nvCxnSpPr>
          <p:cNvPr id="41" name="Straight Arrow Connector 40">
            <a:extLst>
              <a:ext uri="{FF2B5EF4-FFF2-40B4-BE49-F238E27FC236}">
                <a16:creationId xmlns:a16="http://schemas.microsoft.com/office/drawing/2014/main" id="{7A823B2D-CC71-424E-8468-502283C191DF}"/>
              </a:ext>
            </a:extLst>
          </p:cNvPr>
          <p:cNvCxnSpPr>
            <a:cxnSpLocks/>
          </p:cNvCxnSpPr>
          <p:nvPr/>
        </p:nvCxnSpPr>
        <p:spPr>
          <a:xfrm flipH="1">
            <a:off x="8094552" y="5692346"/>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3D223561-C7C4-4602-B2E9-920BAF15A1D5}"/>
              </a:ext>
            </a:extLst>
          </p:cNvPr>
          <p:cNvCxnSpPr>
            <a:cxnSpLocks/>
          </p:cNvCxnSpPr>
          <p:nvPr/>
        </p:nvCxnSpPr>
        <p:spPr>
          <a:xfrm>
            <a:off x="8774817" y="5694544"/>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BC3A17AE-C40B-4767-8997-612D6181C66D}"/>
              </a:ext>
            </a:extLst>
          </p:cNvPr>
          <p:cNvSpPr/>
          <p:nvPr/>
        </p:nvSpPr>
        <p:spPr>
          <a:xfrm>
            <a:off x="7587842" y="6135480"/>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4" name="TextBox 43">
            <a:extLst>
              <a:ext uri="{FF2B5EF4-FFF2-40B4-BE49-F238E27FC236}">
                <a16:creationId xmlns:a16="http://schemas.microsoft.com/office/drawing/2014/main" id="{84725A3C-F6F5-44A3-A350-41C6BD0FE233}"/>
              </a:ext>
            </a:extLst>
          </p:cNvPr>
          <p:cNvSpPr txBox="1"/>
          <p:nvPr/>
        </p:nvSpPr>
        <p:spPr>
          <a:xfrm>
            <a:off x="7612279" y="6182374"/>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45" name="Rectangle 44">
            <a:extLst>
              <a:ext uri="{FF2B5EF4-FFF2-40B4-BE49-F238E27FC236}">
                <a16:creationId xmlns:a16="http://schemas.microsoft.com/office/drawing/2014/main" id="{6F642A0F-A5BD-45BD-B422-401F65AE8A28}"/>
              </a:ext>
            </a:extLst>
          </p:cNvPr>
          <p:cNvSpPr/>
          <p:nvPr/>
        </p:nvSpPr>
        <p:spPr>
          <a:xfrm>
            <a:off x="8758708" y="6135480"/>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6" name="TextBox 45">
            <a:extLst>
              <a:ext uri="{FF2B5EF4-FFF2-40B4-BE49-F238E27FC236}">
                <a16:creationId xmlns:a16="http://schemas.microsoft.com/office/drawing/2014/main" id="{C3BCE0BC-7DA5-422E-A0BE-DDA2AFB19C7C}"/>
              </a:ext>
            </a:extLst>
          </p:cNvPr>
          <p:cNvSpPr txBox="1"/>
          <p:nvPr/>
        </p:nvSpPr>
        <p:spPr>
          <a:xfrm>
            <a:off x="8783144" y="6182374"/>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38" name="TextBox 37">
            <a:extLst>
              <a:ext uri="{FF2B5EF4-FFF2-40B4-BE49-F238E27FC236}">
                <a16:creationId xmlns:a16="http://schemas.microsoft.com/office/drawing/2014/main" id="{52CB43EC-E43B-4D78-A278-4327D9C249A2}"/>
              </a:ext>
            </a:extLst>
          </p:cNvPr>
          <p:cNvSpPr txBox="1"/>
          <p:nvPr/>
        </p:nvSpPr>
        <p:spPr>
          <a:xfrm>
            <a:off x="7776896" y="5688870"/>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47" name="TextBox 46">
            <a:extLst>
              <a:ext uri="{FF2B5EF4-FFF2-40B4-BE49-F238E27FC236}">
                <a16:creationId xmlns:a16="http://schemas.microsoft.com/office/drawing/2014/main" id="{DA91009F-D6B3-44B5-84E6-9B3C978F2AD5}"/>
              </a:ext>
            </a:extLst>
          </p:cNvPr>
          <p:cNvSpPr txBox="1"/>
          <p:nvPr/>
        </p:nvSpPr>
        <p:spPr>
          <a:xfrm>
            <a:off x="9029812" y="5687390"/>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Tree>
    <p:extLst>
      <p:ext uri="{BB962C8B-B14F-4D97-AF65-F5344CB8AC3E}">
        <p14:creationId xmlns:p14="http://schemas.microsoft.com/office/powerpoint/2010/main" val="25017464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sp>
        <p:nvSpPr>
          <p:cNvPr id="9" name="Oval 8">
            <a:extLst>
              <a:ext uri="{FF2B5EF4-FFF2-40B4-BE49-F238E27FC236}">
                <a16:creationId xmlns:a16="http://schemas.microsoft.com/office/drawing/2014/main" id="{7579F8DD-8915-4631-B5C6-FE766806E528}"/>
              </a:ext>
            </a:extLst>
          </p:cNvPr>
          <p:cNvSpPr/>
          <p:nvPr/>
        </p:nvSpPr>
        <p:spPr>
          <a:xfrm>
            <a:off x="4881842" y="2002257"/>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5205680" y="2088880"/>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4557808" y="2465376"/>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6633528" y="2465376"/>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4125760" y="2922941"/>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4150196" y="2969835"/>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6249995" y="2921331"/>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TextBox 18">
            <a:extLst>
              <a:ext uri="{FF2B5EF4-FFF2-40B4-BE49-F238E27FC236}">
                <a16:creationId xmlns:a16="http://schemas.microsoft.com/office/drawing/2014/main" id="{8A72973E-B5C2-4C9B-A145-19792C25A45A}"/>
              </a:ext>
            </a:extLst>
          </p:cNvPr>
          <p:cNvSpPr txBox="1"/>
          <p:nvPr/>
        </p:nvSpPr>
        <p:spPr>
          <a:xfrm>
            <a:off x="6475599" y="2987896"/>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7299703" y="3483716"/>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7438128" y="4246202"/>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7462564" y="4293096"/>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4482868" y="2417113"/>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7588820" y="3621808"/>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6835038" y="2406335"/>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6414134" y="3483532"/>
            <a:ext cx="529323" cy="713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6241265" y="3621807"/>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6" name="Oval 25">
            <a:extLst>
              <a:ext uri="{FF2B5EF4-FFF2-40B4-BE49-F238E27FC236}">
                <a16:creationId xmlns:a16="http://schemas.microsoft.com/office/drawing/2014/main" id="{01E2BF55-736D-49AF-9BB0-B3D177AF4088}"/>
              </a:ext>
            </a:extLst>
          </p:cNvPr>
          <p:cNvSpPr/>
          <p:nvPr/>
        </p:nvSpPr>
        <p:spPr>
          <a:xfrm>
            <a:off x="5696570" y="4248745"/>
            <a:ext cx="144176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0" name="TextBox 29">
            <a:extLst>
              <a:ext uri="{FF2B5EF4-FFF2-40B4-BE49-F238E27FC236}">
                <a16:creationId xmlns:a16="http://schemas.microsoft.com/office/drawing/2014/main" id="{322E02A0-500A-4AAE-9167-C640B2BA4E2F}"/>
              </a:ext>
            </a:extLst>
          </p:cNvPr>
          <p:cNvSpPr txBox="1"/>
          <p:nvPr/>
        </p:nvSpPr>
        <p:spPr>
          <a:xfrm>
            <a:off x="5766476" y="4335368"/>
            <a:ext cx="1301959" cy="369332"/>
          </a:xfrm>
          <a:prstGeom prst="rect">
            <a:avLst/>
          </a:prstGeom>
          <a:noFill/>
        </p:spPr>
        <p:txBody>
          <a:bodyPr wrap="none" rtlCol="0">
            <a:spAutoFit/>
          </a:bodyPr>
          <a:lstStyle/>
          <a:p>
            <a:r>
              <a:rPr lang="el-GR" dirty="0">
                <a:latin typeface="Garamond" panose="02020404030301010803" pitchFamily="18" charset="0"/>
              </a:rPr>
              <a:t>Χαμηλή </a:t>
            </a:r>
            <a:r>
              <a:rPr lang="en-US" dirty="0" err="1">
                <a:latin typeface="Garamond" panose="02020404030301010803" pitchFamily="18" charset="0"/>
              </a:rPr>
              <a:t>Hct</a:t>
            </a:r>
            <a:endParaRPr lang="el-GR" dirty="0">
              <a:latin typeface="Garamond" panose="02020404030301010803" pitchFamily="18" charset="0"/>
            </a:endParaRPr>
          </a:p>
        </p:txBody>
      </p:sp>
      <p:cxnSp>
        <p:nvCxnSpPr>
          <p:cNvPr id="31" name="Straight Arrow Connector 30">
            <a:extLst>
              <a:ext uri="{FF2B5EF4-FFF2-40B4-BE49-F238E27FC236}">
                <a16:creationId xmlns:a16="http://schemas.microsoft.com/office/drawing/2014/main" id="{CF47A720-8FD1-4B1A-9B8C-79A344A20E1F}"/>
              </a:ext>
            </a:extLst>
          </p:cNvPr>
          <p:cNvCxnSpPr>
            <a:cxnSpLocks/>
          </p:cNvCxnSpPr>
          <p:nvPr/>
        </p:nvCxnSpPr>
        <p:spPr>
          <a:xfrm flipH="1">
            <a:off x="5929967" y="4820000"/>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A8D7986-5F3A-4C51-B7C9-0423861141E3}"/>
              </a:ext>
            </a:extLst>
          </p:cNvPr>
          <p:cNvCxnSpPr>
            <a:cxnSpLocks/>
          </p:cNvCxnSpPr>
          <p:nvPr/>
        </p:nvCxnSpPr>
        <p:spPr>
          <a:xfrm>
            <a:off x="6610232" y="4822198"/>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8EEFD88-C670-4E21-B8B4-5EBC0F2B8969}"/>
              </a:ext>
            </a:extLst>
          </p:cNvPr>
          <p:cNvSpPr txBox="1"/>
          <p:nvPr/>
        </p:nvSpPr>
        <p:spPr>
          <a:xfrm>
            <a:off x="6907346" y="483042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34" name="Rectangle 33">
            <a:extLst>
              <a:ext uri="{FF2B5EF4-FFF2-40B4-BE49-F238E27FC236}">
                <a16:creationId xmlns:a16="http://schemas.microsoft.com/office/drawing/2014/main" id="{1CF899AF-EA64-407D-A922-2065EDD15EBE}"/>
              </a:ext>
            </a:extLst>
          </p:cNvPr>
          <p:cNvSpPr/>
          <p:nvPr/>
        </p:nvSpPr>
        <p:spPr>
          <a:xfrm>
            <a:off x="6688304" y="5228528"/>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35" name="TextBox 34">
            <a:extLst>
              <a:ext uri="{FF2B5EF4-FFF2-40B4-BE49-F238E27FC236}">
                <a16:creationId xmlns:a16="http://schemas.microsoft.com/office/drawing/2014/main" id="{875F480B-1F01-43A8-BC60-AD03D8A4AB69}"/>
              </a:ext>
            </a:extLst>
          </p:cNvPr>
          <p:cNvSpPr txBox="1"/>
          <p:nvPr/>
        </p:nvSpPr>
        <p:spPr>
          <a:xfrm>
            <a:off x="6712741" y="5275422"/>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36" name="TextBox 35">
            <a:extLst>
              <a:ext uri="{FF2B5EF4-FFF2-40B4-BE49-F238E27FC236}">
                <a16:creationId xmlns:a16="http://schemas.microsoft.com/office/drawing/2014/main" id="{4B153E40-C52E-4BF4-914C-9BFCDC273A1D}"/>
              </a:ext>
            </a:extLst>
          </p:cNvPr>
          <p:cNvSpPr txBox="1"/>
          <p:nvPr/>
        </p:nvSpPr>
        <p:spPr>
          <a:xfrm>
            <a:off x="5463173" y="4900728"/>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39" name="Oval 38">
            <a:extLst>
              <a:ext uri="{FF2B5EF4-FFF2-40B4-BE49-F238E27FC236}">
                <a16:creationId xmlns:a16="http://schemas.microsoft.com/office/drawing/2014/main" id="{4684188E-4D66-4A17-B9CD-754F5A978108}"/>
              </a:ext>
            </a:extLst>
          </p:cNvPr>
          <p:cNvSpPr/>
          <p:nvPr/>
        </p:nvSpPr>
        <p:spPr>
          <a:xfrm>
            <a:off x="5363541" y="5243931"/>
            <a:ext cx="1235610"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0" name="TextBox 39">
            <a:extLst>
              <a:ext uri="{FF2B5EF4-FFF2-40B4-BE49-F238E27FC236}">
                <a16:creationId xmlns:a16="http://schemas.microsoft.com/office/drawing/2014/main" id="{A82F23EF-9876-4927-9907-C3390D276865}"/>
              </a:ext>
            </a:extLst>
          </p:cNvPr>
          <p:cNvSpPr txBox="1"/>
          <p:nvPr/>
        </p:nvSpPr>
        <p:spPr>
          <a:xfrm>
            <a:off x="5433446" y="5330554"/>
            <a:ext cx="1165704" cy="369332"/>
          </a:xfrm>
          <a:prstGeom prst="rect">
            <a:avLst/>
          </a:prstGeom>
          <a:noFill/>
        </p:spPr>
        <p:txBody>
          <a:bodyPr wrap="none" rtlCol="0">
            <a:spAutoFit/>
          </a:bodyPr>
          <a:lstStyle/>
          <a:p>
            <a:r>
              <a:rPr lang="el-GR" dirty="0">
                <a:latin typeface="Garamond" panose="02020404030301010803" pitchFamily="18" charset="0"/>
              </a:rPr>
              <a:t>Υπέρβαρος</a:t>
            </a:r>
          </a:p>
        </p:txBody>
      </p:sp>
      <p:cxnSp>
        <p:nvCxnSpPr>
          <p:cNvPr id="41" name="Straight Arrow Connector 40">
            <a:extLst>
              <a:ext uri="{FF2B5EF4-FFF2-40B4-BE49-F238E27FC236}">
                <a16:creationId xmlns:a16="http://schemas.microsoft.com/office/drawing/2014/main" id="{7A823B2D-CC71-424E-8468-502283C191DF}"/>
              </a:ext>
            </a:extLst>
          </p:cNvPr>
          <p:cNvCxnSpPr>
            <a:cxnSpLocks/>
          </p:cNvCxnSpPr>
          <p:nvPr/>
        </p:nvCxnSpPr>
        <p:spPr>
          <a:xfrm flipH="1">
            <a:off x="5549836" y="5820539"/>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3D223561-C7C4-4602-B2E9-920BAF15A1D5}"/>
              </a:ext>
            </a:extLst>
          </p:cNvPr>
          <p:cNvCxnSpPr>
            <a:cxnSpLocks/>
          </p:cNvCxnSpPr>
          <p:nvPr/>
        </p:nvCxnSpPr>
        <p:spPr>
          <a:xfrm>
            <a:off x="6230101" y="5822737"/>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BC3A17AE-C40B-4767-8997-612D6181C66D}"/>
              </a:ext>
            </a:extLst>
          </p:cNvPr>
          <p:cNvSpPr/>
          <p:nvPr/>
        </p:nvSpPr>
        <p:spPr>
          <a:xfrm>
            <a:off x="5043126" y="6263673"/>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4" name="TextBox 43">
            <a:extLst>
              <a:ext uri="{FF2B5EF4-FFF2-40B4-BE49-F238E27FC236}">
                <a16:creationId xmlns:a16="http://schemas.microsoft.com/office/drawing/2014/main" id="{84725A3C-F6F5-44A3-A350-41C6BD0FE233}"/>
              </a:ext>
            </a:extLst>
          </p:cNvPr>
          <p:cNvSpPr txBox="1"/>
          <p:nvPr/>
        </p:nvSpPr>
        <p:spPr>
          <a:xfrm>
            <a:off x="5067563" y="6310567"/>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45" name="Rectangle 44">
            <a:extLst>
              <a:ext uri="{FF2B5EF4-FFF2-40B4-BE49-F238E27FC236}">
                <a16:creationId xmlns:a16="http://schemas.microsoft.com/office/drawing/2014/main" id="{6F642A0F-A5BD-45BD-B422-401F65AE8A28}"/>
              </a:ext>
            </a:extLst>
          </p:cNvPr>
          <p:cNvSpPr/>
          <p:nvPr/>
        </p:nvSpPr>
        <p:spPr>
          <a:xfrm>
            <a:off x="6213992" y="6263673"/>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6" name="TextBox 45">
            <a:extLst>
              <a:ext uri="{FF2B5EF4-FFF2-40B4-BE49-F238E27FC236}">
                <a16:creationId xmlns:a16="http://schemas.microsoft.com/office/drawing/2014/main" id="{C3BCE0BC-7DA5-422E-A0BE-DDA2AFB19C7C}"/>
              </a:ext>
            </a:extLst>
          </p:cNvPr>
          <p:cNvSpPr txBox="1"/>
          <p:nvPr/>
        </p:nvSpPr>
        <p:spPr>
          <a:xfrm>
            <a:off x="6238428" y="6310567"/>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2" name="Rectangle 1">
            <a:extLst>
              <a:ext uri="{FF2B5EF4-FFF2-40B4-BE49-F238E27FC236}">
                <a16:creationId xmlns:a16="http://schemas.microsoft.com/office/drawing/2014/main" id="{1407E59E-043E-4A0A-B48A-3F4E5EC4F918}"/>
              </a:ext>
            </a:extLst>
          </p:cNvPr>
          <p:cNvSpPr/>
          <p:nvPr/>
        </p:nvSpPr>
        <p:spPr>
          <a:xfrm>
            <a:off x="1350731" y="1173515"/>
            <a:ext cx="8831490" cy="523220"/>
          </a:xfrm>
          <a:prstGeom prst="rect">
            <a:avLst/>
          </a:prstGeom>
        </p:spPr>
        <p:txBody>
          <a:bodyPr wrap="square">
            <a:spAutoFit/>
          </a:bodyPr>
          <a:lstStyle/>
          <a:p>
            <a:pPr marL="800100" lvl="1" indent="-342900" algn="just">
              <a:buFont typeface="Garamond" panose="02020404030301010803" pitchFamily="18" charset="0"/>
              <a:buChar char="–"/>
            </a:pPr>
            <a:r>
              <a:rPr lang="el-GR" sz="1400" dirty="0">
                <a:solidFill>
                  <a:schemeClr val="tx2"/>
                </a:solidFill>
                <a:latin typeface="Garamond" panose="02020404030301010803" pitchFamily="18" charset="0"/>
              </a:rPr>
              <a:t>Να κατηγοριοποιήσετε ένα νέο ασθενή με τα εξής χαρακτηριστικά </a:t>
            </a:r>
          </a:p>
          <a:p>
            <a:pPr marL="1257300" lvl="2" indent="-342900" algn="just">
              <a:buFont typeface="Garamond" panose="02020404030301010803" pitchFamily="18" charset="0"/>
              <a:buChar char="–"/>
            </a:pPr>
            <a:r>
              <a:rPr lang="el-GR" sz="1400" dirty="0">
                <a:solidFill>
                  <a:schemeClr val="tx2"/>
                </a:solidFill>
                <a:latin typeface="Garamond" panose="02020404030301010803" pitchFamily="18" charset="0"/>
              </a:rPr>
              <a:t>(Ηλικία = Ενήλικας, Σύμπτωμα = Πονοκέφαλος, Τιμή Hct = Χαμηλό, Βάρος = Φυσιολογικός).</a:t>
            </a:r>
          </a:p>
        </p:txBody>
      </p:sp>
      <p:sp>
        <p:nvSpPr>
          <p:cNvPr id="38" name="TextBox 37">
            <a:extLst>
              <a:ext uri="{FF2B5EF4-FFF2-40B4-BE49-F238E27FC236}">
                <a16:creationId xmlns:a16="http://schemas.microsoft.com/office/drawing/2014/main" id="{C09B1C84-198A-4489-BFFA-136C07DBF07D}"/>
              </a:ext>
            </a:extLst>
          </p:cNvPr>
          <p:cNvSpPr txBox="1"/>
          <p:nvPr/>
        </p:nvSpPr>
        <p:spPr>
          <a:xfrm>
            <a:off x="5187967" y="5779099"/>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47" name="TextBox 46">
            <a:extLst>
              <a:ext uri="{FF2B5EF4-FFF2-40B4-BE49-F238E27FC236}">
                <a16:creationId xmlns:a16="http://schemas.microsoft.com/office/drawing/2014/main" id="{A361219F-9755-40DE-8848-EDF58BFEBFCE}"/>
              </a:ext>
            </a:extLst>
          </p:cNvPr>
          <p:cNvSpPr txBox="1"/>
          <p:nvPr/>
        </p:nvSpPr>
        <p:spPr>
          <a:xfrm>
            <a:off x="6440883" y="5777619"/>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Tree>
    <p:extLst>
      <p:ext uri="{BB962C8B-B14F-4D97-AF65-F5344CB8AC3E}">
        <p14:creationId xmlns:p14="http://schemas.microsoft.com/office/powerpoint/2010/main" val="34942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sp>
        <p:nvSpPr>
          <p:cNvPr id="9" name="Oval 8">
            <a:extLst>
              <a:ext uri="{FF2B5EF4-FFF2-40B4-BE49-F238E27FC236}">
                <a16:creationId xmlns:a16="http://schemas.microsoft.com/office/drawing/2014/main" id="{7579F8DD-8915-4631-B5C6-FE766806E528}"/>
              </a:ext>
            </a:extLst>
          </p:cNvPr>
          <p:cNvSpPr/>
          <p:nvPr/>
        </p:nvSpPr>
        <p:spPr>
          <a:xfrm>
            <a:off x="4881842" y="2002257"/>
            <a:ext cx="2052229" cy="542578"/>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5205680" y="2088880"/>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4557808" y="2465376"/>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6633528" y="2465376"/>
            <a:ext cx="626400" cy="41067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4125760" y="2922941"/>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4150196" y="2969835"/>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6249995" y="2921331"/>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TextBox 18">
            <a:extLst>
              <a:ext uri="{FF2B5EF4-FFF2-40B4-BE49-F238E27FC236}">
                <a16:creationId xmlns:a16="http://schemas.microsoft.com/office/drawing/2014/main" id="{8A72973E-B5C2-4C9B-A145-19792C25A45A}"/>
              </a:ext>
            </a:extLst>
          </p:cNvPr>
          <p:cNvSpPr txBox="1"/>
          <p:nvPr/>
        </p:nvSpPr>
        <p:spPr>
          <a:xfrm>
            <a:off x="6475599" y="2987896"/>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7299703" y="3483716"/>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7438128" y="4246202"/>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7462564" y="4293096"/>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4482868" y="2417113"/>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7588820" y="3621808"/>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6835038" y="2406335"/>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6414134" y="3483532"/>
            <a:ext cx="529323" cy="713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6241265" y="3621807"/>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6" name="Oval 25">
            <a:extLst>
              <a:ext uri="{FF2B5EF4-FFF2-40B4-BE49-F238E27FC236}">
                <a16:creationId xmlns:a16="http://schemas.microsoft.com/office/drawing/2014/main" id="{01E2BF55-736D-49AF-9BB0-B3D177AF4088}"/>
              </a:ext>
            </a:extLst>
          </p:cNvPr>
          <p:cNvSpPr/>
          <p:nvPr/>
        </p:nvSpPr>
        <p:spPr>
          <a:xfrm>
            <a:off x="5696570" y="4248745"/>
            <a:ext cx="144176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0" name="TextBox 29">
            <a:extLst>
              <a:ext uri="{FF2B5EF4-FFF2-40B4-BE49-F238E27FC236}">
                <a16:creationId xmlns:a16="http://schemas.microsoft.com/office/drawing/2014/main" id="{322E02A0-500A-4AAE-9167-C640B2BA4E2F}"/>
              </a:ext>
            </a:extLst>
          </p:cNvPr>
          <p:cNvSpPr txBox="1"/>
          <p:nvPr/>
        </p:nvSpPr>
        <p:spPr>
          <a:xfrm>
            <a:off x="5766476" y="4335368"/>
            <a:ext cx="1301959" cy="369332"/>
          </a:xfrm>
          <a:prstGeom prst="rect">
            <a:avLst/>
          </a:prstGeom>
          <a:noFill/>
        </p:spPr>
        <p:txBody>
          <a:bodyPr wrap="none" rtlCol="0">
            <a:spAutoFit/>
          </a:bodyPr>
          <a:lstStyle/>
          <a:p>
            <a:r>
              <a:rPr lang="el-GR" dirty="0">
                <a:latin typeface="Garamond" panose="02020404030301010803" pitchFamily="18" charset="0"/>
              </a:rPr>
              <a:t>Χαμηλή </a:t>
            </a:r>
            <a:r>
              <a:rPr lang="en-US" dirty="0" err="1">
                <a:latin typeface="Garamond" panose="02020404030301010803" pitchFamily="18" charset="0"/>
              </a:rPr>
              <a:t>Hct</a:t>
            </a:r>
            <a:endParaRPr lang="el-GR" dirty="0">
              <a:latin typeface="Garamond" panose="02020404030301010803" pitchFamily="18" charset="0"/>
            </a:endParaRPr>
          </a:p>
        </p:txBody>
      </p:sp>
      <p:cxnSp>
        <p:nvCxnSpPr>
          <p:cNvPr id="31" name="Straight Arrow Connector 30">
            <a:extLst>
              <a:ext uri="{FF2B5EF4-FFF2-40B4-BE49-F238E27FC236}">
                <a16:creationId xmlns:a16="http://schemas.microsoft.com/office/drawing/2014/main" id="{CF47A720-8FD1-4B1A-9B8C-79A344A20E1F}"/>
              </a:ext>
            </a:extLst>
          </p:cNvPr>
          <p:cNvCxnSpPr>
            <a:cxnSpLocks/>
          </p:cNvCxnSpPr>
          <p:nvPr/>
        </p:nvCxnSpPr>
        <p:spPr>
          <a:xfrm flipH="1">
            <a:off x="5929967" y="4820000"/>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A8D7986-5F3A-4C51-B7C9-0423861141E3}"/>
              </a:ext>
            </a:extLst>
          </p:cNvPr>
          <p:cNvCxnSpPr>
            <a:cxnSpLocks/>
          </p:cNvCxnSpPr>
          <p:nvPr/>
        </p:nvCxnSpPr>
        <p:spPr>
          <a:xfrm>
            <a:off x="6610232" y="4822198"/>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8EEFD88-C670-4E21-B8B4-5EBC0F2B8969}"/>
              </a:ext>
            </a:extLst>
          </p:cNvPr>
          <p:cNvSpPr txBox="1"/>
          <p:nvPr/>
        </p:nvSpPr>
        <p:spPr>
          <a:xfrm>
            <a:off x="6907346" y="483042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34" name="Rectangle 33">
            <a:extLst>
              <a:ext uri="{FF2B5EF4-FFF2-40B4-BE49-F238E27FC236}">
                <a16:creationId xmlns:a16="http://schemas.microsoft.com/office/drawing/2014/main" id="{1CF899AF-EA64-407D-A922-2065EDD15EBE}"/>
              </a:ext>
            </a:extLst>
          </p:cNvPr>
          <p:cNvSpPr/>
          <p:nvPr/>
        </p:nvSpPr>
        <p:spPr>
          <a:xfrm>
            <a:off x="6688304" y="5228528"/>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35" name="TextBox 34">
            <a:extLst>
              <a:ext uri="{FF2B5EF4-FFF2-40B4-BE49-F238E27FC236}">
                <a16:creationId xmlns:a16="http://schemas.microsoft.com/office/drawing/2014/main" id="{875F480B-1F01-43A8-BC60-AD03D8A4AB69}"/>
              </a:ext>
            </a:extLst>
          </p:cNvPr>
          <p:cNvSpPr txBox="1"/>
          <p:nvPr/>
        </p:nvSpPr>
        <p:spPr>
          <a:xfrm>
            <a:off x="6712741" y="5275422"/>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36" name="TextBox 35">
            <a:extLst>
              <a:ext uri="{FF2B5EF4-FFF2-40B4-BE49-F238E27FC236}">
                <a16:creationId xmlns:a16="http://schemas.microsoft.com/office/drawing/2014/main" id="{4B153E40-C52E-4BF4-914C-9BFCDC273A1D}"/>
              </a:ext>
            </a:extLst>
          </p:cNvPr>
          <p:cNvSpPr txBox="1"/>
          <p:nvPr/>
        </p:nvSpPr>
        <p:spPr>
          <a:xfrm>
            <a:off x="5463173" y="4900728"/>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39" name="Oval 38">
            <a:extLst>
              <a:ext uri="{FF2B5EF4-FFF2-40B4-BE49-F238E27FC236}">
                <a16:creationId xmlns:a16="http://schemas.microsoft.com/office/drawing/2014/main" id="{4684188E-4D66-4A17-B9CD-754F5A978108}"/>
              </a:ext>
            </a:extLst>
          </p:cNvPr>
          <p:cNvSpPr/>
          <p:nvPr/>
        </p:nvSpPr>
        <p:spPr>
          <a:xfrm>
            <a:off x="5363541" y="5243931"/>
            <a:ext cx="1235610"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0" name="TextBox 39">
            <a:extLst>
              <a:ext uri="{FF2B5EF4-FFF2-40B4-BE49-F238E27FC236}">
                <a16:creationId xmlns:a16="http://schemas.microsoft.com/office/drawing/2014/main" id="{A82F23EF-9876-4927-9907-C3390D276865}"/>
              </a:ext>
            </a:extLst>
          </p:cNvPr>
          <p:cNvSpPr txBox="1"/>
          <p:nvPr/>
        </p:nvSpPr>
        <p:spPr>
          <a:xfrm>
            <a:off x="5433446" y="5330554"/>
            <a:ext cx="1165704" cy="369332"/>
          </a:xfrm>
          <a:prstGeom prst="rect">
            <a:avLst/>
          </a:prstGeom>
          <a:noFill/>
        </p:spPr>
        <p:txBody>
          <a:bodyPr wrap="none" rtlCol="0">
            <a:spAutoFit/>
          </a:bodyPr>
          <a:lstStyle/>
          <a:p>
            <a:r>
              <a:rPr lang="el-GR" dirty="0">
                <a:latin typeface="Garamond" panose="02020404030301010803" pitchFamily="18" charset="0"/>
              </a:rPr>
              <a:t>Υπέρβαρος</a:t>
            </a:r>
          </a:p>
        </p:txBody>
      </p:sp>
      <p:cxnSp>
        <p:nvCxnSpPr>
          <p:cNvPr id="41" name="Straight Arrow Connector 40">
            <a:extLst>
              <a:ext uri="{FF2B5EF4-FFF2-40B4-BE49-F238E27FC236}">
                <a16:creationId xmlns:a16="http://schemas.microsoft.com/office/drawing/2014/main" id="{7A823B2D-CC71-424E-8468-502283C191DF}"/>
              </a:ext>
            </a:extLst>
          </p:cNvPr>
          <p:cNvCxnSpPr>
            <a:cxnSpLocks/>
          </p:cNvCxnSpPr>
          <p:nvPr/>
        </p:nvCxnSpPr>
        <p:spPr>
          <a:xfrm flipH="1">
            <a:off x="5549836" y="5820539"/>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3D223561-C7C4-4602-B2E9-920BAF15A1D5}"/>
              </a:ext>
            </a:extLst>
          </p:cNvPr>
          <p:cNvCxnSpPr>
            <a:cxnSpLocks/>
          </p:cNvCxnSpPr>
          <p:nvPr/>
        </p:nvCxnSpPr>
        <p:spPr>
          <a:xfrm>
            <a:off x="6230101" y="5822737"/>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BC3A17AE-C40B-4767-8997-612D6181C66D}"/>
              </a:ext>
            </a:extLst>
          </p:cNvPr>
          <p:cNvSpPr/>
          <p:nvPr/>
        </p:nvSpPr>
        <p:spPr>
          <a:xfrm>
            <a:off x="5043126" y="6263673"/>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4" name="TextBox 43">
            <a:extLst>
              <a:ext uri="{FF2B5EF4-FFF2-40B4-BE49-F238E27FC236}">
                <a16:creationId xmlns:a16="http://schemas.microsoft.com/office/drawing/2014/main" id="{84725A3C-F6F5-44A3-A350-41C6BD0FE233}"/>
              </a:ext>
            </a:extLst>
          </p:cNvPr>
          <p:cNvSpPr txBox="1"/>
          <p:nvPr/>
        </p:nvSpPr>
        <p:spPr>
          <a:xfrm>
            <a:off x="5067563" y="6310567"/>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45" name="Rectangle 44">
            <a:extLst>
              <a:ext uri="{FF2B5EF4-FFF2-40B4-BE49-F238E27FC236}">
                <a16:creationId xmlns:a16="http://schemas.microsoft.com/office/drawing/2014/main" id="{6F642A0F-A5BD-45BD-B422-401F65AE8A28}"/>
              </a:ext>
            </a:extLst>
          </p:cNvPr>
          <p:cNvSpPr/>
          <p:nvPr/>
        </p:nvSpPr>
        <p:spPr>
          <a:xfrm>
            <a:off x="6213992" y="6263673"/>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6" name="TextBox 45">
            <a:extLst>
              <a:ext uri="{FF2B5EF4-FFF2-40B4-BE49-F238E27FC236}">
                <a16:creationId xmlns:a16="http://schemas.microsoft.com/office/drawing/2014/main" id="{C3BCE0BC-7DA5-422E-A0BE-DDA2AFB19C7C}"/>
              </a:ext>
            </a:extLst>
          </p:cNvPr>
          <p:cNvSpPr txBox="1"/>
          <p:nvPr/>
        </p:nvSpPr>
        <p:spPr>
          <a:xfrm>
            <a:off x="6238428" y="6310567"/>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2" name="Rectangle 1">
            <a:extLst>
              <a:ext uri="{FF2B5EF4-FFF2-40B4-BE49-F238E27FC236}">
                <a16:creationId xmlns:a16="http://schemas.microsoft.com/office/drawing/2014/main" id="{1407E59E-043E-4A0A-B48A-3F4E5EC4F918}"/>
              </a:ext>
            </a:extLst>
          </p:cNvPr>
          <p:cNvSpPr/>
          <p:nvPr/>
        </p:nvSpPr>
        <p:spPr>
          <a:xfrm>
            <a:off x="1350731" y="1173515"/>
            <a:ext cx="8831490" cy="523220"/>
          </a:xfrm>
          <a:prstGeom prst="rect">
            <a:avLst/>
          </a:prstGeom>
        </p:spPr>
        <p:txBody>
          <a:bodyPr wrap="square">
            <a:spAutoFit/>
          </a:bodyPr>
          <a:lstStyle/>
          <a:p>
            <a:pPr marL="800100" lvl="1" indent="-342900" algn="just">
              <a:buFont typeface="Garamond" panose="02020404030301010803" pitchFamily="18" charset="0"/>
              <a:buChar char="–"/>
            </a:pPr>
            <a:r>
              <a:rPr lang="el-GR" sz="1400" dirty="0">
                <a:solidFill>
                  <a:schemeClr val="tx2"/>
                </a:solidFill>
                <a:latin typeface="Garamond" panose="02020404030301010803" pitchFamily="18" charset="0"/>
              </a:rPr>
              <a:t>Να κατηγοριοποιήσετε ένα νέο ασθενή με τα εξής χαρακτηριστικά </a:t>
            </a:r>
          </a:p>
          <a:p>
            <a:pPr marL="1257300" lvl="2" indent="-342900" algn="just">
              <a:buFont typeface="Garamond" panose="02020404030301010803" pitchFamily="18" charset="0"/>
              <a:buChar char="–"/>
            </a:pPr>
            <a:r>
              <a:rPr lang="el-GR" sz="1400" dirty="0">
                <a:solidFill>
                  <a:schemeClr val="tx2"/>
                </a:solidFill>
                <a:latin typeface="Garamond" panose="02020404030301010803" pitchFamily="18" charset="0"/>
              </a:rPr>
              <a:t>(Ηλικία = Ενήλικας, Σύμπτωμα = Πονοκέφαλος, Τιμή Hct = Χαμηλό, Βάρος = Φυσιολογικός).</a:t>
            </a:r>
          </a:p>
        </p:txBody>
      </p:sp>
      <p:sp>
        <p:nvSpPr>
          <p:cNvPr id="38" name="TextBox 37">
            <a:extLst>
              <a:ext uri="{FF2B5EF4-FFF2-40B4-BE49-F238E27FC236}">
                <a16:creationId xmlns:a16="http://schemas.microsoft.com/office/drawing/2014/main" id="{1D985A4D-4572-4783-8C1E-E93403AF79FA}"/>
              </a:ext>
            </a:extLst>
          </p:cNvPr>
          <p:cNvSpPr txBox="1"/>
          <p:nvPr/>
        </p:nvSpPr>
        <p:spPr>
          <a:xfrm>
            <a:off x="5187967" y="5779099"/>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47" name="TextBox 46">
            <a:extLst>
              <a:ext uri="{FF2B5EF4-FFF2-40B4-BE49-F238E27FC236}">
                <a16:creationId xmlns:a16="http://schemas.microsoft.com/office/drawing/2014/main" id="{BC46E2D5-A282-4C56-A38E-F7E27282A42E}"/>
              </a:ext>
            </a:extLst>
          </p:cNvPr>
          <p:cNvSpPr txBox="1"/>
          <p:nvPr/>
        </p:nvSpPr>
        <p:spPr>
          <a:xfrm>
            <a:off x="6440883" y="5777619"/>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Tree>
    <p:extLst>
      <p:ext uri="{BB962C8B-B14F-4D97-AF65-F5344CB8AC3E}">
        <p14:creationId xmlns:p14="http://schemas.microsoft.com/office/powerpoint/2010/main" val="1041997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684008" cy="4708981"/>
          </a:xfrm>
          <a:prstGeom prst="rect">
            <a:avLst/>
          </a:prstGeom>
          <a:noFill/>
        </p:spPr>
        <p:txBody>
          <a:bodyPr wrap="square" rtlCol="0">
            <a:spAutoFit/>
          </a:bodyPr>
          <a:lstStyle/>
          <a:p>
            <a:pPr marL="342900" indent="-342900" algn="just">
              <a:buFont typeface="Garamond" panose="02020404030301010803" pitchFamily="18" charset="0"/>
              <a:buChar char="–"/>
            </a:pPr>
            <a:r>
              <a:rPr lang="el-GR" sz="2400" dirty="0">
                <a:solidFill>
                  <a:schemeClr val="tx2"/>
                </a:solidFill>
                <a:latin typeface="Garamond" panose="02020404030301010803" pitchFamily="18" charset="0"/>
              </a:rPr>
              <a:t>Εσωτερικοί κόμβοι: </a:t>
            </a:r>
          </a:p>
          <a:p>
            <a:pPr marL="800100" lvl="1" indent="-342900" algn="just">
              <a:buFont typeface="Garamond" panose="02020404030301010803" pitchFamily="18" charset="0"/>
              <a:buChar char="–"/>
            </a:pPr>
            <a:r>
              <a:rPr lang="el-GR" sz="2400" dirty="0">
                <a:solidFill>
                  <a:schemeClr val="tx2"/>
                </a:solidFill>
                <a:latin typeface="Garamond" panose="02020404030301010803" pitchFamily="18" charset="0"/>
              </a:rPr>
              <a:t>έλεγχος και απόφαση με βάση την τιμή κάποιου χαρακτηριστικού (attribute test)</a:t>
            </a:r>
          </a:p>
          <a:p>
            <a:pPr marL="342900" indent="-342900" algn="just">
              <a:buFont typeface="Garamond" panose="02020404030301010803" pitchFamily="18" charset="0"/>
              <a:buChar char="–"/>
            </a:pPr>
            <a:endParaRPr lang="el-GR" sz="2400"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sz="2400" dirty="0">
                <a:solidFill>
                  <a:schemeClr val="tx2"/>
                </a:solidFill>
                <a:latin typeface="Garamond" panose="02020404030301010803" pitchFamily="18" charset="0"/>
              </a:rPr>
              <a:t>Φύλλα: απόφαση ταξινόμησης σε κάποια κατηγορία</a:t>
            </a:r>
            <a:endParaRPr lang="en-US" sz="2400"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n-US" sz="2400" dirty="0">
              <a:solidFill>
                <a:schemeClr val="tx2"/>
              </a:solidFill>
              <a:latin typeface="Garamond" panose="02020404030301010803" pitchFamily="18" charset="0"/>
            </a:endParaRPr>
          </a:p>
          <a:p>
            <a:pPr marL="342900" indent="-342900" algn="just">
              <a:buFont typeface="Garamond" panose="02020404030301010803" pitchFamily="18" charset="0"/>
              <a:buChar char="–"/>
            </a:pPr>
            <a:r>
              <a:rPr lang="el-GR" sz="2400" dirty="0">
                <a:solidFill>
                  <a:schemeClr val="tx2"/>
                </a:solidFill>
                <a:latin typeface="Garamond" panose="02020404030301010803" pitchFamily="18" charset="0"/>
              </a:rPr>
              <a:t>Πως επιτυγχάνεται ο διαχωρισμός σε δέντρα αποφάσεων.</a:t>
            </a:r>
            <a:endParaRPr lang="en-US" sz="2400" dirty="0">
              <a:solidFill>
                <a:schemeClr val="tx2"/>
              </a:solidFill>
              <a:latin typeface="Garamond" panose="02020404030301010803" pitchFamily="18" charset="0"/>
            </a:endParaRPr>
          </a:p>
          <a:p>
            <a:pPr marL="800100" lvl="1" indent="-342900" algn="just">
              <a:buFont typeface="Garamond" panose="02020404030301010803" pitchFamily="18" charset="0"/>
              <a:buChar char="–"/>
            </a:pPr>
            <a:r>
              <a:rPr lang="el-GR" sz="2400" dirty="0">
                <a:solidFill>
                  <a:schemeClr val="tx2"/>
                </a:solidFill>
                <a:latin typeface="Garamond" panose="02020404030301010803" pitchFamily="18" charset="0"/>
              </a:rPr>
              <a:t>Υπάρχουν περισσότεροι από δυο τρόποι διαχωρισμού μιας απόφασης. </a:t>
            </a:r>
            <a:endParaRPr lang="en-US" sz="2400" dirty="0">
              <a:solidFill>
                <a:schemeClr val="tx2"/>
              </a:solidFill>
              <a:latin typeface="Garamond" panose="02020404030301010803" pitchFamily="18" charset="0"/>
            </a:endParaRPr>
          </a:p>
          <a:p>
            <a:pPr marL="800100" lvl="1" indent="-342900" algn="just">
              <a:buFont typeface="Garamond" panose="02020404030301010803" pitchFamily="18" charset="0"/>
              <a:buChar char="–"/>
            </a:pPr>
            <a:r>
              <a:rPr lang="el-GR" sz="2400" dirty="0">
                <a:solidFill>
                  <a:schemeClr val="tx2"/>
                </a:solidFill>
                <a:latin typeface="Garamond" panose="02020404030301010803" pitchFamily="18" charset="0"/>
              </a:rPr>
              <a:t>Ωστόσο κάθε φορά θα πρέπει να επιλέγεται η μέθοδος με όποια δεν χάνεται ο έλεγχος – πληροφορία μιας παραμέτρου που μπορεί να επηρεάσει μια απόφαση. </a:t>
            </a: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Δέντρα Αποφάσεων</a:t>
            </a:r>
          </a:p>
        </p:txBody>
      </p:sp>
    </p:spTree>
    <p:extLst>
      <p:ext uri="{BB962C8B-B14F-4D97-AF65-F5344CB8AC3E}">
        <p14:creationId xmlns:p14="http://schemas.microsoft.com/office/powerpoint/2010/main" val="2640702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sp>
        <p:nvSpPr>
          <p:cNvPr id="9" name="Oval 8">
            <a:extLst>
              <a:ext uri="{FF2B5EF4-FFF2-40B4-BE49-F238E27FC236}">
                <a16:creationId xmlns:a16="http://schemas.microsoft.com/office/drawing/2014/main" id="{7579F8DD-8915-4631-B5C6-FE766806E528}"/>
              </a:ext>
            </a:extLst>
          </p:cNvPr>
          <p:cNvSpPr/>
          <p:nvPr/>
        </p:nvSpPr>
        <p:spPr>
          <a:xfrm>
            <a:off x="4881842" y="2002257"/>
            <a:ext cx="2052229" cy="542578"/>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5205680" y="2088880"/>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4557808" y="2465376"/>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6633528" y="2465376"/>
            <a:ext cx="626400" cy="41067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4125760" y="2922941"/>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4150196" y="2969835"/>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6249995" y="2921331"/>
            <a:ext cx="2052229" cy="542578"/>
          </a:xfrm>
          <a:prstGeom prst="ellips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l-GR">
              <a:solidFill>
                <a:schemeClr val="dk1"/>
              </a:solidFill>
            </a:endParaRPr>
          </a:p>
        </p:txBody>
      </p:sp>
      <p:sp>
        <p:nvSpPr>
          <p:cNvPr id="19" name="TextBox 18">
            <a:extLst>
              <a:ext uri="{FF2B5EF4-FFF2-40B4-BE49-F238E27FC236}">
                <a16:creationId xmlns:a16="http://schemas.microsoft.com/office/drawing/2014/main" id="{8A72973E-B5C2-4C9B-A145-19792C25A45A}"/>
              </a:ext>
            </a:extLst>
          </p:cNvPr>
          <p:cNvSpPr txBox="1"/>
          <p:nvPr/>
        </p:nvSpPr>
        <p:spPr>
          <a:xfrm>
            <a:off x="6475599" y="2987896"/>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7299703" y="3483716"/>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7438128" y="4246202"/>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7462564" y="4293096"/>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4482868" y="2417113"/>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7588820" y="3621808"/>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6835038" y="2406335"/>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6414134" y="3483532"/>
            <a:ext cx="529323" cy="71356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6241265" y="3621807"/>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6" name="Oval 25">
            <a:extLst>
              <a:ext uri="{FF2B5EF4-FFF2-40B4-BE49-F238E27FC236}">
                <a16:creationId xmlns:a16="http://schemas.microsoft.com/office/drawing/2014/main" id="{01E2BF55-736D-49AF-9BB0-B3D177AF4088}"/>
              </a:ext>
            </a:extLst>
          </p:cNvPr>
          <p:cNvSpPr/>
          <p:nvPr/>
        </p:nvSpPr>
        <p:spPr>
          <a:xfrm>
            <a:off x="5696570" y="4248745"/>
            <a:ext cx="144176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0" name="TextBox 29">
            <a:extLst>
              <a:ext uri="{FF2B5EF4-FFF2-40B4-BE49-F238E27FC236}">
                <a16:creationId xmlns:a16="http://schemas.microsoft.com/office/drawing/2014/main" id="{322E02A0-500A-4AAE-9167-C640B2BA4E2F}"/>
              </a:ext>
            </a:extLst>
          </p:cNvPr>
          <p:cNvSpPr txBox="1"/>
          <p:nvPr/>
        </p:nvSpPr>
        <p:spPr>
          <a:xfrm>
            <a:off x="5766476" y="4335368"/>
            <a:ext cx="1301959" cy="369332"/>
          </a:xfrm>
          <a:prstGeom prst="rect">
            <a:avLst/>
          </a:prstGeom>
          <a:noFill/>
        </p:spPr>
        <p:txBody>
          <a:bodyPr wrap="none" rtlCol="0">
            <a:spAutoFit/>
          </a:bodyPr>
          <a:lstStyle/>
          <a:p>
            <a:r>
              <a:rPr lang="el-GR" dirty="0">
                <a:latin typeface="Garamond" panose="02020404030301010803" pitchFamily="18" charset="0"/>
              </a:rPr>
              <a:t>Χαμηλή </a:t>
            </a:r>
            <a:r>
              <a:rPr lang="en-US" dirty="0" err="1">
                <a:latin typeface="Garamond" panose="02020404030301010803" pitchFamily="18" charset="0"/>
              </a:rPr>
              <a:t>Hct</a:t>
            </a:r>
            <a:endParaRPr lang="el-GR" dirty="0">
              <a:latin typeface="Garamond" panose="02020404030301010803" pitchFamily="18" charset="0"/>
            </a:endParaRPr>
          </a:p>
        </p:txBody>
      </p:sp>
      <p:cxnSp>
        <p:nvCxnSpPr>
          <p:cNvPr id="31" name="Straight Arrow Connector 30">
            <a:extLst>
              <a:ext uri="{FF2B5EF4-FFF2-40B4-BE49-F238E27FC236}">
                <a16:creationId xmlns:a16="http://schemas.microsoft.com/office/drawing/2014/main" id="{CF47A720-8FD1-4B1A-9B8C-79A344A20E1F}"/>
              </a:ext>
            </a:extLst>
          </p:cNvPr>
          <p:cNvCxnSpPr>
            <a:cxnSpLocks/>
          </p:cNvCxnSpPr>
          <p:nvPr/>
        </p:nvCxnSpPr>
        <p:spPr>
          <a:xfrm flipH="1">
            <a:off x="5929967" y="4820000"/>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A8D7986-5F3A-4C51-B7C9-0423861141E3}"/>
              </a:ext>
            </a:extLst>
          </p:cNvPr>
          <p:cNvCxnSpPr>
            <a:cxnSpLocks/>
          </p:cNvCxnSpPr>
          <p:nvPr/>
        </p:nvCxnSpPr>
        <p:spPr>
          <a:xfrm>
            <a:off x="6610232" y="4822198"/>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8EEFD88-C670-4E21-B8B4-5EBC0F2B8969}"/>
              </a:ext>
            </a:extLst>
          </p:cNvPr>
          <p:cNvSpPr txBox="1"/>
          <p:nvPr/>
        </p:nvSpPr>
        <p:spPr>
          <a:xfrm>
            <a:off x="6907346" y="483042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34" name="Rectangle 33">
            <a:extLst>
              <a:ext uri="{FF2B5EF4-FFF2-40B4-BE49-F238E27FC236}">
                <a16:creationId xmlns:a16="http://schemas.microsoft.com/office/drawing/2014/main" id="{1CF899AF-EA64-407D-A922-2065EDD15EBE}"/>
              </a:ext>
            </a:extLst>
          </p:cNvPr>
          <p:cNvSpPr/>
          <p:nvPr/>
        </p:nvSpPr>
        <p:spPr>
          <a:xfrm>
            <a:off x="6688304" y="5228528"/>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35" name="TextBox 34">
            <a:extLst>
              <a:ext uri="{FF2B5EF4-FFF2-40B4-BE49-F238E27FC236}">
                <a16:creationId xmlns:a16="http://schemas.microsoft.com/office/drawing/2014/main" id="{875F480B-1F01-43A8-BC60-AD03D8A4AB69}"/>
              </a:ext>
            </a:extLst>
          </p:cNvPr>
          <p:cNvSpPr txBox="1"/>
          <p:nvPr/>
        </p:nvSpPr>
        <p:spPr>
          <a:xfrm>
            <a:off x="6712741" y="5275422"/>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36" name="TextBox 35">
            <a:extLst>
              <a:ext uri="{FF2B5EF4-FFF2-40B4-BE49-F238E27FC236}">
                <a16:creationId xmlns:a16="http://schemas.microsoft.com/office/drawing/2014/main" id="{4B153E40-C52E-4BF4-914C-9BFCDC273A1D}"/>
              </a:ext>
            </a:extLst>
          </p:cNvPr>
          <p:cNvSpPr txBox="1"/>
          <p:nvPr/>
        </p:nvSpPr>
        <p:spPr>
          <a:xfrm>
            <a:off x="5463173" y="4900728"/>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39" name="Oval 38">
            <a:extLst>
              <a:ext uri="{FF2B5EF4-FFF2-40B4-BE49-F238E27FC236}">
                <a16:creationId xmlns:a16="http://schemas.microsoft.com/office/drawing/2014/main" id="{4684188E-4D66-4A17-B9CD-754F5A978108}"/>
              </a:ext>
            </a:extLst>
          </p:cNvPr>
          <p:cNvSpPr/>
          <p:nvPr/>
        </p:nvSpPr>
        <p:spPr>
          <a:xfrm>
            <a:off x="5363541" y="5243931"/>
            <a:ext cx="1235610"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0" name="TextBox 39">
            <a:extLst>
              <a:ext uri="{FF2B5EF4-FFF2-40B4-BE49-F238E27FC236}">
                <a16:creationId xmlns:a16="http://schemas.microsoft.com/office/drawing/2014/main" id="{A82F23EF-9876-4927-9907-C3390D276865}"/>
              </a:ext>
            </a:extLst>
          </p:cNvPr>
          <p:cNvSpPr txBox="1"/>
          <p:nvPr/>
        </p:nvSpPr>
        <p:spPr>
          <a:xfrm>
            <a:off x="5433446" y="5330554"/>
            <a:ext cx="1165704" cy="369332"/>
          </a:xfrm>
          <a:prstGeom prst="rect">
            <a:avLst/>
          </a:prstGeom>
          <a:noFill/>
        </p:spPr>
        <p:txBody>
          <a:bodyPr wrap="none" rtlCol="0">
            <a:spAutoFit/>
          </a:bodyPr>
          <a:lstStyle/>
          <a:p>
            <a:r>
              <a:rPr lang="el-GR" dirty="0">
                <a:latin typeface="Garamond" panose="02020404030301010803" pitchFamily="18" charset="0"/>
              </a:rPr>
              <a:t>Υπέρβαρος</a:t>
            </a:r>
          </a:p>
        </p:txBody>
      </p:sp>
      <p:cxnSp>
        <p:nvCxnSpPr>
          <p:cNvPr id="41" name="Straight Arrow Connector 40">
            <a:extLst>
              <a:ext uri="{FF2B5EF4-FFF2-40B4-BE49-F238E27FC236}">
                <a16:creationId xmlns:a16="http://schemas.microsoft.com/office/drawing/2014/main" id="{7A823B2D-CC71-424E-8468-502283C191DF}"/>
              </a:ext>
            </a:extLst>
          </p:cNvPr>
          <p:cNvCxnSpPr>
            <a:cxnSpLocks/>
          </p:cNvCxnSpPr>
          <p:nvPr/>
        </p:nvCxnSpPr>
        <p:spPr>
          <a:xfrm flipH="1">
            <a:off x="5549836" y="5820539"/>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3D223561-C7C4-4602-B2E9-920BAF15A1D5}"/>
              </a:ext>
            </a:extLst>
          </p:cNvPr>
          <p:cNvCxnSpPr>
            <a:cxnSpLocks/>
          </p:cNvCxnSpPr>
          <p:nvPr/>
        </p:nvCxnSpPr>
        <p:spPr>
          <a:xfrm>
            <a:off x="6230101" y="5822737"/>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BC3A17AE-C40B-4767-8997-612D6181C66D}"/>
              </a:ext>
            </a:extLst>
          </p:cNvPr>
          <p:cNvSpPr/>
          <p:nvPr/>
        </p:nvSpPr>
        <p:spPr>
          <a:xfrm>
            <a:off x="5043126" y="6263673"/>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4" name="TextBox 43">
            <a:extLst>
              <a:ext uri="{FF2B5EF4-FFF2-40B4-BE49-F238E27FC236}">
                <a16:creationId xmlns:a16="http://schemas.microsoft.com/office/drawing/2014/main" id="{84725A3C-F6F5-44A3-A350-41C6BD0FE233}"/>
              </a:ext>
            </a:extLst>
          </p:cNvPr>
          <p:cNvSpPr txBox="1"/>
          <p:nvPr/>
        </p:nvSpPr>
        <p:spPr>
          <a:xfrm>
            <a:off x="5067563" y="6310567"/>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45" name="Rectangle 44">
            <a:extLst>
              <a:ext uri="{FF2B5EF4-FFF2-40B4-BE49-F238E27FC236}">
                <a16:creationId xmlns:a16="http://schemas.microsoft.com/office/drawing/2014/main" id="{6F642A0F-A5BD-45BD-B422-401F65AE8A28}"/>
              </a:ext>
            </a:extLst>
          </p:cNvPr>
          <p:cNvSpPr/>
          <p:nvPr/>
        </p:nvSpPr>
        <p:spPr>
          <a:xfrm>
            <a:off x="6213992" y="6263673"/>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6" name="TextBox 45">
            <a:extLst>
              <a:ext uri="{FF2B5EF4-FFF2-40B4-BE49-F238E27FC236}">
                <a16:creationId xmlns:a16="http://schemas.microsoft.com/office/drawing/2014/main" id="{C3BCE0BC-7DA5-422E-A0BE-DDA2AFB19C7C}"/>
              </a:ext>
            </a:extLst>
          </p:cNvPr>
          <p:cNvSpPr txBox="1"/>
          <p:nvPr/>
        </p:nvSpPr>
        <p:spPr>
          <a:xfrm>
            <a:off x="6238428" y="6310567"/>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2" name="Rectangle 1">
            <a:extLst>
              <a:ext uri="{FF2B5EF4-FFF2-40B4-BE49-F238E27FC236}">
                <a16:creationId xmlns:a16="http://schemas.microsoft.com/office/drawing/2014/main" id="{1407E59E-043E-4A0A-B48A-3F4E5EC4F918}"/>
              </a:ext>
            </a:extLst>
          </p:cNvPr>
          <p:cNvSpPr/>
          <p:nvPr/>
        </p:nvSpPr>
        <p:spPr>
          <a:xfrm>
            <a:off x="1350731" y="1173515"/>
            <a:ext cx="8831490" cy="523220"/>
          </a:xfrm>
          <a:prstGeom prst="rect">
            <a:avLst/>
          </a:prstGeom>
        </p:spPr>
        <p:txBody>
          <a:bodyPr wrap="square">
            <a:spAutoFit/>
          </a:bodyPr>
          <a:lstStyle/>
          <a:p>
            <a:pPr marL="800100" lvl="1" indent="-342900" algn="just">
              <a:buFont typeface="Garamond" panose="02020404030301010803" pitchFamily="18" charset="0"/>
              <a:buChar char="–"/>
            </a:pPr>
            <a:r>
              <a:rPr lang="el-GR" sz="1400" dirty="0">
                <a:solidFill>
                  <a:schemeClr val="tx2"/>
                </a:solidFill>
                <a:latin typeface="Garamond" panose="02020404030301010803" pitchFamily="18" charset="0"/>
              </a:rPr>
              <a:t>Να κατηγοριοποιήσετε ένα νέο ασθενή με τα εξής χαρακτηριστικά </a:t>
            </a:r>
          </a:p>
          <a:p>
            <a:pPr marL="1257300" lvl="2" indent="-342900" algn="just">
              <a:buFont typeface="Garamond" panose="02020404030301010803" pitchFamily="18" charset="0"/>
              <a:buChar char="–"/>
            </a:pPr>
            <a:r>
              <a:rPr lang="el-GR" sz="1400" dirty="0">
                <a:solidFill>
                  <a:schemeClr val="tx2"/>
                </a:solidFill>
                <a:latin typeface="Garamond" panose="02020404030301010803" pitchFamily="18" charset="0"/>
              </a:rPr>
              <a:t>(Ηλικία = Ενήλικας, Σύμπτωμα = Πονοκέφαλος, Τιμή Hct = Χαμηλό, Βάρος = Φυσιολογικός).</a:t>
            </a:r>
          </a:p>
        </p:txBody>
      </p:sp>
      <p:sp>
        <p:nvSpPr>
          <p:cNvPr id="38" name="TextBox 37">
            <a:extLst>
              <a:ext uri="{FF2B5EF4-FFF2-40B4-BE49-F238E27FC236}">
                <a16:creationId xmlns:a16="http://schemas.microsoft.com/office/drawing/2014/main" id="{E095D594-AF52-4D8D-9950-DD76F522B85F}"/>
              </a:ext>
            </a:extLst>
          </p:cNvPr>
          <p:cNvSpPr txBox="1"/>
          <p:nvPr/>
        </p:nvSpPr>
        <p:spPr>
          <a:xfrm>
            <a:off x="5187967" y="5779099"/>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47" name="TextBox 46">
            <a:extLst>
              <a:ext uri="{FF2B5EF4-FFF2-40B4-BE49-F238E27FC236}">
                <a16:creationId xmlns:a16="http://schemas.microsoft.com/office/drawing/2014/main" id="{9D860CB5-8D22-4284-AC2B-FE6796A05A9C}"/>
              </a:ext>
            </a:extLst>
          </p:cNvPr>
          <p:cNvSpPr txBox="1"/>
          <p:nvPr/>
        </p:nvSpPr>
        <p:spPr>
          <a:xfrm>
            <a:off x="6440883" y="5777619"/>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Tree>
    <p:extLst>
      <p:ext uri="{BB962C8B-B14F-4D97-AF65-F5344CB8AC3E}">
        <p14:creationId xmlns:p14="http://schemas.microsoft.com/office/powerpoint/2010/main" val="2755417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sp>
        <p:nvSpPr>
          <p:cNvPr id="9" name="Oval 8">
            <a:extLst>
              <a:ext uri="{FF2B5EF4-FFF2-40B4-BE49-F238E27FC236}">
                <a16:creationId xmlns:a16="http://schemas.microsoft.com/office/drawing/2014/main" id="{7579F8DD-8915-4631-B5C6-FE766806E528}"/>
              </a:ext>
            </a:extLst>
          </p:cNvPr>
          <p:cNvSpPr/>
          <p:nvPr/>
        </p:nvSpPr>
        <p:spPr>
          <a:xfrm>
            <a:off x="4881842" y="2002257"/>
            <a:ext cx="2052229" cy="542578"/>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10" name="TextBox 9">
            <a:extLst>
              <a:ext uri="{FF2B5EF4-FFF2-40B4-BE49-F238E27FC236}">
                <a16:creationId xmlns:a16="http://schemas.microsoft.com/office/drawing/2014/main" id="{0FD5B57B-3283-4952-AF00-B8F0726CBD16}"/>
              </a:ext>
            </a:extLst>
          </p:cNvPr>
          <p:cNvSpPr txBox="1"/>
          <p:nvPr/>
        </p:nvSpPr>
        <p:spPr>
          <a:xfrm>
            <a:off x="5205680" y="2088880"/>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12" name="Straight Arrow Connector 11">
            <a:extLst>
              <a:ext uri="{FF2B5EF4-FFF2-40B4-BE49-F238E27FC236}">
                <a16:creationId xmlns:a16="http://schemas.microsoft.com/office/drawing/2014/main" id="{B16EC2C3-4468-4E4C-8D87-E5ECD9DFAF12}"/>
              </a:ext>
            </a:extLst>
          </p:cNvPr>
          <p:cNvCxnSpPr>
            <a:stCxn id="9" idx="3"/>
          </p:cNvCxnSpPr>
          <p:nvPr/>
        </p:nvCxnSpPr>
        <p:spPr>
          <a:xfrm flipH="1">
            <a:off x="4557808" y="2465376"/>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0697F4D6-D8E8-4638-8EB9-F4D66CC867E0}"/>
              </a:ext>
            </a:extLst>
          </p:cNvPr>
          <p:cNvCxnSpPr>
            <a:stCxn id="9" idx="5"/>
          </p:cNvCxnSpPr>
          <p:nvPr/>
        </p:nvCxnSpPr>
        <p:spPr>
          <a:xfrm>
            <a:off x="6633528" y="2465376"/>
            <a:ext cx="626400" cy="41067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4" name="Rectangle 13">
            <a:extLst>
              <a:ext uri="{FF2B5EF4-FFF2-40B4-BE49-F238E27FC236}">
                <a16:creationId xmlns:a16="http://schemas.microsoft.com/office/drawing/2014/main" id="{9ED21D8D-018A-45B2-9995-18FEAA080483}"/>
              </a:ext>
            </a:extLst>
          </p:cNvPr>
          <p:cNvSpPr/>
          <p:nvPr/>
        </p:nvSpPr>
        <p:spPr>
          <a:xfrm>
            <a:off x="4125760" y="2922941"/>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15" name="TextBox 14">
            <a:extLst>
              <a:ext uri="{FF2B5EF4-FFF2-40B4-BE49-F238E27FC236}">
                <a16:creationId xmlns:a16="http://schemas.microsoft.com/office/drawing/2014/main" id="{6E50258E-C423-47EA-A24F-33592079509F}"/>
              </a:ext>
            </a:extLst>
          </p:cNvPr>
          <p:cNvSpPr txBox="1"/>
          <p:nvPr/>
        </p:nvSpPr>
        <p:spPr>
          <a:xfrm>
            <a:off x="4150196" y="2969835"/>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18" name="Oval 17">
            <a:extLst>
              <a:ext uri="{FF2B5EF4-FFF2-40B4-BE49-F238E27FC236}">
                <a16:creationId xmlns:a16="http://schemas.microsoft.com/office/drawing/2014/main" id="{0D015543-F8DA-4618-8D40-D923ABBE4196}"/>
              </a:ext>
            </a:extLst>
          </p:cNvPr>
          <p:cNvSpPr/>
          <p:nvPr/>
        </p:nvSpPr>
        <p:spPr>
          <a:xfrm>
            <a:off x="6249995" y="2921331"/>
            <a:ext cx="2052229" cy="542578"/>
          </a:xfrm>
          <a:prstGeom prst="ellipse">
            <a:avLst/>
          </a:prstGeom>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l-GR">
              <a:solidFill>
                <a:schemeClr val="dk1"/>
              </a:solidFill>
            </a:endParaRPr>
          </a:p>
        </p:txBody>
      </p:sp>
      <p:sp>
        <p:nvSpPr>
          <p:cNvPr id="19" name="TextBox 18">
            <a:extLst>
              <a:ext uri="{FF2B5EF4-FFF2-40B4-BE49-F238E27FC236}">
                <a16:creationId xmlns:a16="http://schemas.microsoft.com/office/drawing/2014/main" id="{8A72973E-B5C2-4C9B-A145-19792C25A45A}"/>
              </a:ext>
            </a:extLst>
          </p:cNvPr>
          <p:cNvSpPr txBox="1"/>
          <p:nvPr/>
        </p:nvSpPr>
        <p:spPr>
          <a:xfrm>
            <a:off x="6475599" y="2987896"/>
            <a:ext cx="1648208" cy="369332"/>
          </a:xfrm>
          <a:prstGeom prst="rect">
            <a:avLst/>
          </a:prstGeom>
          <a:noFill/>
        </p:spPr>
        <p:txBody>
          <a:bodyPr wrap="none" rtlCol="0">
            <a:spAutoFit/>
          </a:bodyPr>
          <a:lstStyle/>
          <a:p>
            <a:r>
              <a:rPr lang="el-GR" dirty="0">
                <a:latin typeface="Garamond" panose="02020404030301010803" pitchFamily="18" charset="0"/>
              </a:rPr>
              <a:t>Έχει Πονόλαιμο</a:t>
            </a:r>
          </a:p>
        </p:txBody>
      </p:sp>
      <p:cxnSp>
        <p:nvCxnSpPr>
          <p:cNvPr id="20" name="Straight Arrow Connector 19">
            <a:extLst>
              <a:ext uri="{FF2B5EF4-FFF2-40B4-BE49-F238E27FC236}">
                <a16:creationId xmlns:a16="http://schemas.microsoft.com/office/drawing/2014/main" id="{5F8A7029-6A5D-4A19-8F24-9A815C2C13B8}"/>
              </a:ext>
            </a:extLst>
          </p:cNvPr>
          <p:cNvCxnSpPr>
            <a:cxnSpLocks/>
          </p:cNvCxnSpPr>
          <p:nvPr/>
        </p:nvCxnSpPr>
        <p:spPr>
          <a:xfrm>
            <a:off x="7299703" y="3483716"/>
            <a:ext cx="578234" cy="71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8E45AF2-A896-4621-B369-7B065695A681}"/>
              </a:ext>
            </a:extLst>
          </p:cNvPr>
          <p:cNvSpPr/>
          <p:nvPr/>
        </p:nvSpPr>
        <p:spPr>
          <a:xfrm>
            <a:off x="7438128" y="4246202"/>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22" name="TextBox 21">
            <a:extLst>
              <a:ext uri="{FF2B5EF4-FFF2-40B4-BE49-F238E27FC236}">
                <a16:creationId xmlns:a16="http://schemas.microsoft.com/office/drawing/2014/main" id="{5B379B7D-42E9-45A7-BBBB-34C1389873E9}"/>
              </a:ext>
            </a:extLst>
          </p:cNvPr>
          <p:cNvSpPr txBox="1"/>
          <p:nvPr/>
        </p:nvSpPr>
        <p:spPr>
          <a:xfrm>
            <a:off x="7462564" y="4293096"/>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4" name="TextBox 3">
            <a:extLst>
              <a:ext uri="{FF2B5EF4-FFF2-40B4-BE49-F238E27FC236}">
                <a16:creationId xmlns:a16="http://schemas.microsoft.com/office/drawing/2014/main" id="{9B25C995-7C65-4B84-9F06-98B5495BFD3D}"/>
              </a:ext>
            </a:extLst>
          </p:cNvPr>
          <p:cNvSpPr txBox="1"/>
          <p:nvPr/>
        </p:nvSpPr>
        <p:spPr>
          <a:xfrm>
            <a:off x="4482868" y="2417113"/>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27170F2E-319F-44A7-8519-23BF5C238BDD}"/>
              </a:ext>
            </a:extLst>
          </p:cNvPr>
          <p:cNvSpPr txBox="1"/>
          <p:nvPr/>
        </p:nvSpPr>
        <p:spPr>
          <a:xfrm>
            <a:off x="7588820" y="3621808"/>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24" name="TextBox 23">
            <a:extLst>
              <a:ext uri="{FF2B5EF4-FFF2-40B4-BE49-F238E27FC236}">
                <a16:creationId xmlns:a16="http://schemas.microsoft.com/office/drawing/2014/main" id="{302847E6-4ACA-48C3-8AE1-628F1EA0C05B}"/>
              </a:ext>
            </a:extLst>
          </p:cNvPr>
          <p:cNvSpPr txBox="1"/>
          <p:nvPr/>
        </p:nvSpPr>
        <p:spPr>
          <a:xfrm>
            <a:off x="6835038" y="2406335"/>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cxnSp>
        <p:nvCxnSpPr>
          <p:cNvPr id="25" name="Straight Arrow Connector 24">
            <a:extLst>
              <a:ext uri="{FF2B5EF4-FFF2-40B4-BE49-F238E27FC236}">
                <a16:creationId xmlns:a16="http://schemas.microsoft.com/office/drawing/2014/main" id="{2B115417-C413-42F8-8B13-90FD768B38B7}"/>
              </a:ext>
            </a:extLst>
          </p:cNvPr>
          <p:cNvCxnSpPr>
            <a:cxnSpLocks/>
          </p:cNvCxnSpPr>
          <p:nvPr/>
        </p:nvCxnSpPr>
        <p:spPr>
          <a:xfrm flipH="1">
            <a:off x="6414134" y="3483532"/>
            <a:ext cx="529323" cy="71356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7" name="TextBox 26">
            <a:extLst>
              <a:ext uri="{FF2B5EF4-FFF2-40B4-BE49-F238E27FC236}">
                <a16:creationId xmlns:a16="http://schemas.microsoft.com/office/drawing/2014/main" id="{CA917F10-B5D9-4420-B89C-041E01AC58B9}"/>
              </a:ext>
            </a:extLst>
          </p:cNvPr>
          <p:cNvSpPr txBox="1"/>
          <p:nvPr/>
        </p:nvSpPr>
        <p:spPr>
          <a:xfrm>
            <a:off x="6241265" y="3621807"/>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6" name="Oval 25">
            <a:extLst>
              <a:ext uri="{FF2B5EF4-FFF2-40B4-BE49-F238E27FC236}">
                <a16:creationId xmlns:a16="http://schemas.microsoft.com/office/drawing/2014/main" id="{01E2BF55-736D-49AF-9BB0-B3D177AF4088}"/>
              </a:ext>
            </a:extLst>
          </p:cNvPr>
          <p:cNvSpPr/>
          <p:nvPr/>
        </p:nvSpPr>
        <p:spPr>
          <a:xfrm>
            <a:off x="5696570" y="4248745"/>
            <a:ext cx="1441769" cy="542578"/>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30" name="TextBox 29">
            <a:extLst>
              <a:ext uri="{FF2B5EF4-FFF2-40B4-BE49-F238E27FC236}">
                <a16:creationId xmlns:a16="http://schemas.microsoft.com/office/drawing/2014/main" id="{322E02A0-500A-4AAE-9167-C640B2BA4E2F}"/>
              </a:ext>
            </a:extLst>
          </p:cNvPr>
          <p:cNvSpPr txBox="1"/>
          <p:nvPr/>
        </p:nvSpPr>
        <p:spPr>
          <a:xfrm>
            <a:off x="5766476" y="4335368"/>
            <a:ext cx="1301959" cy="369332"/>
          </a:xfrm>
          <a:prstGeom prst="rect">
            <a:avLst/>
          </a:prstGeom>
          <a:noFill/>
        </p:spPr>
        <p:txBody>
          <a:bodyPr wrap="none" rtlCol="0">
            <a:spAutoFit/>
          </a:bodyPr>
          <a:lstStyle/>
          <a:p>
            <a:r>
              <a:rPr lang="el-GR" dirty="0">
                <a:latin typeface="Garamond" panose="02020404030301010803" pitchFamily="18" charset="0"/>
              </a:rPr>
              <a:t>Χαμηλή </a:t>
            </a:r>
            <a:r>
              <a:rPr lang="en-US" dirty="0">
                <a:latin typeface="Garamond" panose="02020404030301010803" pitchFamily="18" charset="0"/>
              </a:rPr>
              <a:t>Hct</a:t>
            </a:r>
            <a:endParaRPr lang="el-GR" dirty="0">
              <a:latin typeface="Garamond" panose="02020404030301010803" pitchFamily="18" charset="0"/>
            </a:endParaRPr>
          </a:p>
        </p:txBody>
      </p:sp>
      <p:cxnSp>
        <p:nvCxnSpPr>
          <p:cNvPr id="31" name="Straight Arrow Connector 30">
            <a:extLst>
              <a:ext uri="{FF2B5EF4-FFF2-40B4-BE49-F238E27FC236}">
                <a16:creationId xmlns:a16="http://schemas.microsoft.com/office/drawing/2014/main" id="{CF47A720-8FD1-4B1A-9B8C-79A344A20E1F}"/>
              </a:ext>
            </a:extLst>
          </p:cNvPr>
          <p:cNvCxnSpPr>
            <a:cxnSpLocks/>
          </p:cNvCxnSpPr>
          <p:nvPr/>
        </p:nvCxnSpPr>
        <p:spPr>
          <a:xfrm flipH="1">
            <a:off x="5929967" y="4820000"/>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A8D7986-5F3A-4C51-B7C9-0423861141E3}"/>
              </a:ext>
            </a:extLst>
          </p:cNvPr>
          <p:cNvCxnSpPr>
            <a:cxnSpLocks/>
          </p:cNvCxnSpPr>
          <p:nvPr/>
        </p:nvCxnSpPr>
        <p:spPr>
          <a:xfrm>
            <a:off x="6610232" y="4822198"/>
            <a:ext cx="458203" cy="391179"/>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68EEFD88-C670-4E21-B8B4-5EBC0F2B8969}"/>
              </a:ext>
            </a:extLst>
          </p:cNvPr>
          <p:cNvSpPr txBox="1"/>
          <p:nvPr/>
        </p:nvSpPr>
        <p:spPr>
          <a:xfrm>
            <a:off x="6907346" y="4830425"/>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
        <p:nvSpPr>
          <p:cNvPr id="34" name="Rectangle 33">
            <a:extLst>
              <a:ext uri="{FF2B5EF4-FFF2-40B4-BE49-F238E27FC236}">
                <a16:creationId xmlns:a16="http://schemas.microsoft.com/office/drawing/2014/main" id="{1CF899AF-EA64-407D-A922-2065EDD15EBE}"/>
              </a:ext>
            </a:extLst>
          </p:cNvPr>
          <p:cNvSpPr/>
          <p:nvPr/>
        </p:nvSpPr>
        <p:spPr>
          <a:xfrm>
            <a:off x="6688304" y="5228528"/>
            <a:ext cx="1013419" cy="463119"/>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l-GR">
              <a:noFill/>
            </a:endParaRPr>
          </a:p>
        </p:txBody>
      </p:sp>
      <p:sp>
        <p:nvSpPr>
          <p:cNvPr id="35" name="TextBox 34">
            <a:extLst>
              <a:ext uri="{FF2B5EF4-FFF2-40B4-BE49-F238E27FC236}">
                <a16:creationId xmlns:a16="http://schemas.microsoft.com/office/drawing/2014/main" id="{875F480B-1F01-43A8-BC60-AD03D8A4AB69}"/>
              </a:ext>
            </a:extLst>
          </p:cNvPr>
          <p:cNvSpPr txBox="1"/>
          <p:nvPr/>
        </p:nvSpPr>
        <p:spPr>
          <a:xfrm>
            <a:off x="6712741" y="5275422"/>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36" name="TextBox 35">
            <a:extLst>
              <a:ext uri="{FF2B5EF4-FFF2-40B4-BE49-F238E27FC236}">
                <a16:creationId xmlns:a16="http://schemas.microsoft.com/office/drawing/2014/main" id="{4B153E40-C52E-4BF4-914C-9BFCDC273A1D}"/>
              </a:ext>
            </a:extLst>
          </p:cNvPr>
          <p:cNvSpPr txBox="1"/>
          <p:nvPr/>
        </p:nvSpPr>
        <p:spPr>
          <a:xfrm>
            <a:off x="5463173" y="4900728"/>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39" name="Oval 38">
            <a:extLst>
              <a:ext uri="{FF2B5EF4-FFF2-40B4-BE49-F238E27FC236}">
                <a16:creationId xmlns:a16="http://schemas.microsoft.com/office/drawing/2014/main" id="{4684188E-4D66-4A17-B9CD-754F5A978108}"/>
              </a:ext>
            </a:extLst>
          </p:cNvPr>
          <p:cNvSpPr/>
          <p:nvPr/>
        </p:nvSpPr>
        <p:spPr>
          <a:xfrm>
            <a:off x="5363541" y="5243931"/>
            <a:ext cx="1235610"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0" name="TextBox 39">
            <a:extLst>
              <a:ext uri="{FF2B5EF4-FFF2-40B4-BE49-F238E27FC236}">
                <a16:creationId xmlns:a16="http://schemas.microsoft.com/office/drawing/2014/main" id="{A82F23EF-9876-4927-9907-C3390D276865}"/>
              </a:ext>
            </a:extLst>
          </p:cNvPr>
          <p:cNvSpPr txBox="1"/>
          <p:nvPr/>
        </p:nvSpPr>
        <p:spPr>
          <a:xfrm>
            <a:off x="5433446" y="5330554"/>
            <a:ext cx="1165704" cy="369332"/>
          </a:xfrm>
          <a:prstGeom prst="rect">
            <a:avLst/>
          </a:prstGeom>
          <a:noFill/>
        </p:spPr>
        <p:txBody>
          <a:bodyPr wrap="none" rtlCol="0">
            <a:spAutoFit/>
          </a:bodyPr>
          <a:lstStyle/>
          <a:p>
            <a:r>
              <a:rPr lang="el-GR" dirty="0">
                <a:latin typeface="Garamond" panose="02020404030301010803" pitchFamily="18" charset="0"/>
              </a:rPr>
              <a:t>Υπέρβαρος</a:t>
            </a:r>
          </a:p>
        </p:txBody>
      </p:sp>
      <p:cxnSp>
        <p:nvCxnSpPr>
          <p:cNvPr id="41" name="Straight Arrow Connector 40">
            <a:extLst>
              <a:ext uri="{FF2B5EF4-FFF2-40B4-BE49-F238E27FC236}">
                <a16:creationId xmlns:a16="http://schemas.microsoft.com/office/drawing/2014/main" id="{7A823B2D-CC71-424E-8468-502283C191DF}"/>
              </a:ext>
            </a:extLst>
          </p:cNvPr>
          <p:cNvCxnSpPr>
            <a:cxnSpLocks/>
          </p:cNvCxnSpPr>
          <p:nvPr/>
        </p:nvCxnSpPr>
        <p:spPr>
          <a:xfrm flipH="1">
            <a:off x="5549836" y="5820539"/>
            <a:ext cx="311299" cy="3933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3D223561-C7C4-4602-B2E9-920BAF15A1D5}"/>
              </a:ext>
            </a:extLst>
          </p:cNvPr>
          <p:cNvCxnSpPr>
            <a:cxnSpLocks/>
          </p:cNvCxnSpPr>
          <p:nvPr/>
        </p:nvCxnSpPr>
        <p:spPr>
          <a:xfrm>
            <a:off x="6230101" y="5822737"/>
            <a:ext cx="458203" cy="3911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BC3A17AE-C40B-4767-8997-612D6181C66D}"/>
              </a:ext>
            </a:extLst>
          </p:cNvPr>
          <p:cNvSpPr/>
          <p:nvPr/>
        </p:nvSpPr>
        <p:spPr>
          <a:xfrm>
            <a:off x="5043126" y="6263673"/>
            <a:ext cx="1013419"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4" name="TextBox 43">
            <a:extLst>
              <a:ext uri="{FF2B5EF4-FFF2-40B4-BE49-F238E27FC236}">
                <a16:creationId xmlns:a16="http://schemas.microsoft.com/office/drawing/2014/main" id="{84725A3C-F6F5-44A3-A350-41C6BD0FE233}"/>
              </a:ext>
            </a:extLst>
          </p:cNvPr>
          <p:cNvSpPr txBox="1"/>
          <p:nvPr/>
        </p:nvSpPr>
        <p:spPr>
          <a:xfrm>
            <a:off x="5067563" y="6310567"/>
            <a:ext cx="1013419" cy="369332"/>
          </a:xfrm>
          <a:prstGeom prst="rect">
            <a:avLst/>
          </a:prstGeom>
          <a:noFill/>
        </p:spPr>
        <p:txBody>
          <a:bodyPr wrap="none" rtlCol="0">
            <a:spAutoFit/>
          </a:bodyPr>
          <a:lstStyle/>
          <a:p>
            <a:r>
              <a:rPr lang="el-GR" dirty="0">
                <a:latin typeface="Garamond" panose="02020404030301010803" pitchFamily="18" charset="0"/>
              </a:rPr>
              <a:t>Αρνητικό</a:t>
            </a:r>
          </a:p>
        </p:txBody>
      </p:sp>
      <p:sp>
        <p:nvSpPr>
          <p:cNvPr id="45" name="Rectangle 44">
            <a:extLst>
              <a:ext uri="{FF2B5EF4-FFF2-40B4-BE49-F238E27FC236}">
                <a16:creationId xmlns:a16="http://schemas.microsoft.com/office/drawing/2014/main" id="{6F642A0F-A5BD-45BD-B422-401F65AE8A28}"/>
              </a:ext>
            </a:extLst>
          </p:cNvPr>
          <p:cNvSpPr/>
          <p:nvPr/>
        </p:nvSpPr>
        <p:spPr>
          <a:xfrm>
            <a:off x="6213992" y="6263673"/>
            <a:ext cx="864096" cy="46311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noFill/>
            </a:endParaRPr>
          </a:p>
        </p:txBody>
      </p:sp>
      <p:sp>
        <p:nvSpPr>
          <p:cNvPr id="46" name="TextBox 45">
            <a:extLst>
              <a:ext uri="{FF2B5EF4-FFF2-40B4-BE49-F238E27FC236}">
                <a16:creationId xmlns:a16="http://schemas.microsoft.com/office/drawing/2014/main" id="{C3BCE0BC-7DA5-422E-A0BE-DDA2AFB19C7C}"/>
              </a:ext>
            </a:extLst>
          </p:cNvPr>
          <p:cNvSpPr txBox="1"/>
          <p:nvPr/>
        </p:nvSpPr>
        <p:spPr>
          <a:xfrm>
            <a:off x="6238428" y="6310567"/>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2" name="Rectangle 1">
            <a:extLst>
              <a:ext uri="{FF2B5EF4-FFF2-40B4-BE49-F238E27FC236}">
                <a16:creationId xmlns:a16="http://schemas.microsoft.com/office/drawing/2014/main" id="{1407E59E-043E-4A0A-B48A-3F4E5EC4F918}"/>
              </a:ext>
            </a:extLst>
          </p:cNvPr>
          <p:cNvSpPr/>
          <p:nvPr/>
        </p:nvSpPr>
        <p:spPr>
          <a:xfrm>
            <a:off x="1350731" y="1173515"/>
            <a:ext cx="8831490" cy="523220"/>
          </a:xfrm>
          <a:prstGeom prst="rect">
            <a:avLst/>
          </a:prstGeom>
        </p:spPr>
        <p:txBody>
          <a:bodyPr wrap="square">
            <a:spAutoFit/>
          </a:bodyPr>
          <a:lstStyle/>
          <a:p>
            <a:pPr marL="800100" lvl="1" indent="-342900" algn="just">
              <a:buFont typeface="Garamond" panose="02020404030301010803" pitchFamily="18" charset="0"/>
              <a:buChar char="–"/>
            </a:pPr>
            <a:r>
              <a:rPr lang="el-GR" sz="1400" dirty="0">
                <a:solidFill>
                  <a:schemeClr val="tx2"/>
                </a:solidFill>
                <a:latin typeface="Garamond" panose="02020404030301010803" pitchFamily="18" charset="0"/>
              </a:rPr>
              <a:t>Να κατηγοριοποιήσετε ένα νέο ασθενή με τα εξής χαρακτηριστικά </a:t>
            </a:r>
          </a:p>
          <a:p>
            <a:pPr marL="1257300" lvl="2" indent="-342900" algn="just">
              <a:buFont typeface="Garamond" panose="02020404030301010803" pitchFamily="18" charset="0"/>
              <a:buChar char="–"/>
            </a:pPr>
            <a:r>
              <a:rPr lang="el-GR" sz="1400" dirty="0">
                <a:solidFill>
                  <a:schemeClr val="tx2"/>
                </a:solidFill>
                <a:latin typeface="Garamond" panose="02020404030301010803" pitchFamily="18" charset="0"/>
              </a:rPr>
              <a:t>(Ηλικία = Ενήλικας, Σύμπτωμα = Πονοκέφαλος, Τιμή Hct = Χαμηλό, Βάρος = Φυσιολογικός).</a:t>
            </a:r>
          </a:p>
        </p:txBody>
      </p:sp>
      <p:sp>
        <p:nvSpPr>
          <p:cNvPr id="38" name="TextBox 37">
            <a:extLst>
              <a:ext uri="{FF2B5EF4-FFF2-40B4-BE49-F238E27FC236}">
                <a16:creationId xmlns:a16="http://schemas.microsoft.com/office/drawing/2014/main" id="{147150FD-7561-49B4-921B-308F28977CA3}"/>
              </a:ext>
            </a:extLst>
          </p:cNvPr>
          <p:cNvSpPr txBox="1"/>
          <p:nvPr/>
        </p:nvSpPr>
        <p:spPr>
          <a:xfrm>
            <a:off x="6555466" y="5794217"/>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47" name="TextBox 46">
            <a:extLst>
              <a:ext uri="{FF2B5EF4-FFF2-40B4-BE49-F238E27FC236}">
                <a16:creationId xmlns:a16="http://schemas.microsoft.com/office/drawing/2014/main" id="{9709B98E-F16B-4F5D-B436-1D90E72BEE93}"/>
              </a:ext>
            </a:extLst>
          </p:cNvPr>
          <p:cNvSpPr txBox="1"/>
          <p:nvPr/>
        </p:nvSpPr>
        <p:spPr>
          <a:xfrm>
            <a:off x="5026755" y="5811616"/>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Tree>
    <p:extLst>
      <p:ext uri="{BB962C8B-B14F-4D97-AF65-F5344CB8AC3E}">
        <p14:creationId xmlns:p14="http://schemas.microsoft.com/office/powerpoint/2010/main" val="39192024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sp>
        <p:nvSpPr>
          <p:cNvPr id="38" name="Rectangle 37">
            <a:extLst>
              <a:ext uri="{FF2B5EF4-FFF2-40B4-BE49-F238E27FC236}">
                <a16:creationId xmlns:a16="http://schemas.microsoft.com/office/drawing/2014/main" id="{6D1196C4-8B45-4894-BF12-56569CDDB290}"/>
              </a:ext>
            </a:extLst>
          </p:cNvPr>
          <p:cNvSpPr/>
          <p:nvPr/>
        </p:nvSpPr>
        <p:spPr>
          <a:xfrm>
            <a:off x="693813" y="1233390"/>
            <a:ext cx="10225135" cy="415498"/>
          </a:xfrm>
          <a:prstGeom prst="rect">
            <a:avLst/>
          </a:prstGeom>
        </p:spPr>
        <p:txBody>
          <a:bodyPr wrap="square">
            <a:spAutoFit/>
          </a:bodyPr>
          <a:lstStyle/>
          <a:p>
            <a:pPr marL="800100" lvl="1" indent="-342900" algn="just">
              <a:buFont typeface="Garamond" panose="02020404030301010803" pitchFamily="18" charset="0"/>
              <a:buChar char="–"/>
            </a:pPr>
            <a:r>
              <a:rPr lang="el-GR" sz="2100" b="1" dirty="0">
                <a:solidFill>
                  <a:schemeClr val="tx2"/>
                </a:solidFill>
                <a:latin typeface="Garamond" panose="02020404030301010803" pitchFamily="18" charset="0"/>
              </a:rPr>
              <a:t>Να υπολογίσετε το «Κέρδος Πληροφορίας» (Information Gain) στο </a:t>
            </a:r>
            <a:r>
              <a:rPr lang="en-US" sz="2100" b="1" dirty="0">
                <a:solidFill>
                  <a:schemeClr val="tx2"/>
                </a:solidFill>
                <a:latin typeface="Garamond" panose="02020404030301010803" pitchFamily="18" charset="0"/>
              </a:rPr>
              <a:t>split </a:t>
            </a:r>
            <a:r>
              <a:rPr lang="el-GR" sz="2100" b="1" dirty="0">
                <a:solidFill>
                  <a:schemeClr val="tx2"/>
                </a:solidFill>
                <a:latin typeface="Garamond" panose="02020404030301010803" pitchFamily="18" charset="0"/>
              </a:rPr>
              <a:t>της ρίζας.</a:t>
            </a:r>
          </a:p>
        </p:txBody>
      </p:sp>
    </p:spTree>
    <p:extLst>
      <p:ext uri="{BB962C8B-B14F-4D97-AF65-F5344CB8AC3E}">
        <p14:creationId xmlns:p14="http://schemas.microsoft.com/office/powerpoint/2010/main" val="3940526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sp>
        <p:nvSpPr>
          <p:cNvPr id="38" name="Rectangle 37">
            <a:extLst>
              <a:ext uri="{FF2B5EF4-FFF2-40B4-BE49-F238E27FC236}">
                <a16:creationId xmlns:a16="http://schemas.microsoft.com/office/drawing/2014/main" id="{6D1196C4-8B45-4894-BF12-56569CDDB290}"/>
              </a:ext>
            </a:extLst>
          </p:cNvPr>
          <p:cNvSpPr/>
          <p:nvPr/>
        </p:nvSpPr>
        <p:spPr>
          <a:xfrm>
            <a:off x="1374271" y="1233390"/>
            <a:ext cx="8400002" cy="307777"/>
          </a:xfrm>
          <a:prstGeom prst="rect">
            <a:avLst/>
          </a:prstGeom>
        </p:spPr>
        <p:txBody>
          <a:bodyPr wrap="square">
            <a:spAutoFit/>
          </a:bodyPr>
          <a:lstStyle/>
          <a:p>
            <a:pPr marL="800100" lvl="1" indent="-342900" algn="just">
              <a:buFont typeface="Garamond" panose="02020404030301010803" pitchFamily="18" charset="0"/>
              <a:buChar char="–"/>
            </a:pPr>
            <a:r>
              <a:rPr lang="el-GR" sz="1400" dirty="0">
                <a:solidFill>
                  <a:schemeClr val="tx2"/>
                </a:solidFill>
                <a:latin typeface="Garamond" panose="02020404030301010803" pitchFamily="18" charset="0"/>
              </a:rPr>
              <a:t>Να υπολογίσετε το «Κέρδος Πληροφορίας» (Information Gain) στο </a:t>
            </a:r>
            <a:r>
              <a:rPr lang="en-US" sz="1400" dirty="0">
                <a:solidFill>
                  <a:schemeClr val="tx2"/>
                </a:solidFill>
                <a:latin typeface="Garamond" panose="02020404030301010803" pitchFamily="18" charset="0"/>
              </a:rPr>
              <a:t>split </a:t>
            </a:r>
            <a:r>
              <a:rPr lang="el-GR" sz="1400" dirty="0">
                <a:solidFill>
                  <a:schemeClr val="tx2"/>
                </a:solidFill>
                <a:latin typeface="Garamond" panose="02020404030301010803" pitchFamily="18" charset="0"/>
              </a:rPr>
              <a:t>της ρίζας.</a:t>
            </a:r>
          </a:p>
        </p:txBody>
      </p:sp>
      <p:graphicFrame>
        <p:nvGraphicFramePr>
          <p:cNvPr id="47" name="Table 46">
            <a:extLst>
              <a:ext uri="{FF2B5EF4-FFF2-40B4-BE49-F238E27FC236}">
                <a16:creationId xmlns:a16="http://schemas.microsoft.com/office/drawing/2014/main" id="{A3808624-A53C-47E1-BA12-FB359621FF4F}"/>
              </a:ext>
            </a:extLst>
          </p:cNvPr>
          <p:cNvGraphicFramePr>
            <a:graphicFrameLocks noGrp="1"/>
          </p:cNvGraphicFramePr>
          <p:nvPr/>
        </p:nvGraphicFramePr>
        <p:xfrm>
          <a:off x="1374271" y="1719392"/>
          <a:ext cx="4701648" cy="2548118"/>
        </p:xfrm>
        <a:graphic>
          <a:graphicData uri="http://schemas.openxmlformats.org/drawingml/2006/table">
            <a:tbl>
              <a:tblPr>
                <a:tableStyleId>{6E25E649-3F16-4E02-A733-19D2CDBF48F0}</a:tableStyleId>
              </a:tblPr>
              <a:tblGrid>
                <a:gridCol w="807015">
                  <a:extLst>
                    <a:ext uri="{9D8B030D-6E8A-4147-A177-3AD203B41FA5}">
                      <a16:colId xmlns:a16="http://schemas.microsoft.com/office/drawing/2014/main" val="1477984985"/>
                    </a:ext>
                  </a:extLst>
                </a:gridCol>
                <a:gridCol w="994388">
                  <a:extLst>
                    <a:ext uri="{9D8B030D-6E8A-4147-A177-3AD203B41FA5}">
                      <a16:colId xmlns:a16="http://schemas.microsoft.com/office/drawing/2014/main" val="3512397762"/>
                    </a:ext>
                  </a:extLst>
                </a:gridCol>
                <a:gridCol w="889824">
                  <a:extLst>
                    <a:ext uri="{9D8B030D-6E8A-4147-A177-3AD203B41FA5}">
                      <a16:colId xmlns:a16="http://schemas.microsoft.com/office/drawing/2014/main" val="1880205256"/>
                    </a:ext>
                  </a:extLst>
                </a:gridCol>
                <a:gridCol w="898141">
                  <a:extLst>
                    <a:ext uri="{9D8B030D-6E8A-4147-A177-3AD203B41FA5}">
                      <a16:colId xmlns:a16="http://schemas.microsoft.com/office/drawing/2014/main" val="1780404037"/>
                    </a:ext>
                  </a:extLst>
                </a:gridCol>
                <a:gridCol w="1112280">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050" dirty="0">
                          <a:effectLst/>
                          <a:latin typeface="Garamond" panose="02020404030301010803" pitchFamily="18" charset="0"/>
                        </a:rPr>
                        <a:t>ΗΛΙΚΙΑ</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ΣΥΜΠΤΩΜΑ</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ΤΙΜΗ Hct</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Έφηβος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Πονόλαιμος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Υψηλή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Ηλικιωμένος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Πονόλαιμος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Υπέρβαρος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Θετικό</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Πυρετός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Χαμηλή</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Φυσιολογικός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Αρνητικό</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Ηλικιωμένος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Πονόλαιμος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Υψηλή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Φυσιολογικός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Πυρετός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Υψηλή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Φυσιολογικός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Θετικό</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Ηλικιωμένος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Πονοκέφαλος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Αρνητικό</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Πονόλαιμος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Έφηβος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Πονοκέφαλος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Φυσιολογικός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Πονοκέφαλος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Υψηλή</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Αρνητικό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Έφηβος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Πυρετός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240927164"/>
                  </a:ext>
                </a:extLst>
              </a:tr>
            </a:tbl>
          </a:graphicData>
        </a:graphic>
      </p:graphicFrame>
      <p:sp>
        <p:nvSpPr>
          <p:cNvPr id="48" name="Oval 47">
            <a:extLst>
              <a:ext uri="{FF2B5EF4-FFF2-40B4-BE49-F238E27FC236}">
                <a16:creationId xmlns:a16="http://schemas.microsoft.com/office/drawing/2014/main" id="{BF63AC83-138F-49F1-A3B8-9FA20A7762E7}"/>
              </a:ext>
            </a:extLst>
          </p:cNvPr>
          <p:cNvSpPr/>
          <p:nvPr/>
        </p:nvSpPr>
        <p:spPr>
          <a:xfrm>
            <a:off x="7660095" y="1962102"/>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9" name="TextBox 48">
            <a:extLst>
              <a:ext uri="{FF2B5EF4-FFF2-40B4-BE49-F238E27FC236}">
                <a16:creationId xmlns:a16="http://schemas.microsoft.com/office/drawing/2014/main" id="{7264AA1A-304C-4D6B-9A6C-A033EB9DC76B}"/>
              </a:ext>
            </a:extLst>
          </p:cNvPr>
          <p:cNvSpPr txBox="1"/>
          <p:nvPr/>
        </p:nvSpPr>
        <p:spPr>
          <a:xfrm>
            <a:off x="7983933" y="2048725"/>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50" name="Straight Arrow Connector 49">
            <a:extLst>
              <a:ext uri="{FF2B5EF4-FFF2-40B4-BE49-F238E27FC236}">
                <a16:creationId xmlns:a16="http://schemas.microsoft.com/office/drawing/2014/main" id="{AD2847C4-9BE7-4522-8E8B-77CE4D9A2B03}"/>
              </a:ext>
            </a:extLst>
          </p:cNvPr>
          <p:cNvCxnSpPr>
            <a:stCxn id="48" idx="3"/>
          </p:cNvCxnSpPr>
          <p:nvPr/>
        </p:nvCxnSpPr>
        <p:spPr>
          <a:xfrm flipH="1">
            <a:off x="7336061" y="2425221"/>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F16D0E28-8DE3-436E-AD63-71294E01D6F5}"/>
              </a:ext>
            </a:extLst>
          </p:cNvPr>
          <p:cNvCxnSpPr>
            <a:stCxn id="48" idx="5"/>
          </p:cNvCxnSpPr>
          <p:nvPr/>
        </p:nvCxnSpPr>
        <p:spPr>
          <a:xfrm>
            <a:off x="9411781" y="2425221"/>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B749FF86-D1C2-420E-9B1D-20B724B33A25}"/>
              </a:ext>
            </a:extLst>
          </p:cNvPr>
          <p:cNvSpPr/>
          <p:nvPr/>
        </p:nvSpPr>
        <p:spPr>
          <a:xfrm>
            <a:off x="6904013" y="2882786"/>
            <a:ext cx="864096" cy="46311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dirty="0">
              <a:noFill/>
            </a:endParaRPr>
          </a:p>
        </p:txBody>
      </p:sp>
      <p:sp>
        <p:nvSpPr>
          <p:cNvPr id="53" name="TextBox 52">
            <a:extLst>
              <a:ext uri="{FF2B5EF4-FFF2-40B4-BE49-F238E27FC236}">
                <a16:creationId xmlns:a16="http://schemas.microsoft.com/office/drawing/2014/main" id="{5B085674-6967-498A-B255-0BD92486D6A7}"/>
              </a:ext>
            </a:extLst>
          </p:cNvPr>
          <p:cNvSpPr txBox="1"/>
          <p:nvPr/>
        </p:nvSpPr>
        <p:spPr>
          <a:xfrm>
            <a:off x="6928449" y="2929680"/>
            <a:ext cx="815223" cy="369332"/>
          </a:xfrm>
          <a:prstGeom prst="rect">
            <a:avLst/>
          </a:prstGeom>
          <a:noFill/>
        </p:spPr>
        <p:txBody>
          <a:bodyPr wrap="none" rtlCol="0">
            <a:spAutoFit/>
          </a:bodyPr>
          <a:lstStyle/>
          <a:p>
            <a:r>
              <a:rPr lang="el-GR" dirty="0">
                <a:latin typeface="Garamond" panose="02020404030301010803" pitchFamily="18" charset="0"/>
              </a:rPr>
              <a:t>Θετικό</a:t>
            </a:r>
          </a:p>
        </p:txBody>
      </p:sp>
      <p:sp>
        <p:nvSpPr>
          <p:cNvPr id="54" name="Oval 53">
            <a:extLst>
              <a:ext uri="{FF2B5EF4-FFF2-40B4-BE49-F238E27FC236}">
                <a16:creationId xmlns:a16="http://schemas.microsoft.com/office/drawing/2014/main" id="{55A38E4E-1329-4CD8-B619-253752C9ED62}"/>
              </a:ext>
            </a:extLst>
          </p:cNvPr>
          <p:cNvSpPr/>
          <p:nvPr/>
        </p:nvSpPr>
        <p:spPr>
          <a:xfrm>
            <a:off x="9754590" y="2882786"/>
            <a:ext cx="504000" cy="5040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l-GR"/>
          </a:p>
        </p:txBody>
      </p:sp>
      <p:sp>
        <p:nvSpPr>
          <p:cNvPr id="55" name="TextBox 54">
            <a:extLst>
              <a:ext uri="{FF2B5EF4-FFF2-40B4-BE49-F238E27FC236}">
                <a16:creationId xmlns:a16="http://schemas.microsoft.com/office/drawing/2014/main" id="{F0C529B2-47F5-4C35-9596-5068894174C9}"/>
              </a:ext>
            </a:extLst>
          </p:cNvPr>
          <p:cNvSpPr txBox="1"/>
          <p:nvPr/>
        </p:nvSpPr>
        <p:spPr>
          <a:xfrm>
            <a:off x="9773800" y="2776492"/>
            <a:ext cx="503664" cy="584775"/>
          </a:xfrm>
          <a:prstGeom prst="rect">
            <a:avLst/>
          </a:prstGeom>
          <a:noFill/>
        </p:spPr>
        <p:txBody>
          <a:bodyPr wrap="none" rtlCol="0">
            <a:spAutoFit/>
          </a:bodyPr>
          <a:lstStyle/>
          <a:p>
            <a:r>
              <a:rPr lang="el-GR" sz="3200" b="1" dirty="0"/>
              <a:t>…</a:t>
            </a:r>
            <a:endParaRPr lang="el-GR" b="1" dirty="0"/>
          </a:p>
        </p:txBody>
      </p:sp>
      <p:sp>
        <p:nvSpPr>
          <p:cNvPr id="15" name="TextBox 14">
            <a:extLst>
              <a:ext uri="{FF2B5EF4-FFF2-40B4-BE49-F238E27FC236}">
                <a16:creationId xmlns:a16="http://schemas.microsoft.com/office/drawing/2014/main" id="{4AE3183B-AE10-4A55-8792-CE3F8075452F}"/>
              </a:ext>
            </a:extLst>
          </p:cNvPr>
          <p:cNvSpPr txBox="1"/>
          <p:nvPr/>
        </p:nvSpPr>
        <p:spPr>
          <a:xfrm>
            <a:off x="9656027" y="2344264"/>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16" name="TextBox 15">
            <a:extLst>
              <a:ext uri="{FF2B5EF4-FFF2-40B4-BE49-F238E27FC236}">
                <a16:creationId xmlns:a16="http://schemas.microsoft.com/office/drawing/2014/main" id="{16B2041E-0ADB-42BD-88B0-9ED870E21E99}"/>
              </a:ext>
            </a:extLst>
          </p:cNvPr>
          <p:cNvSpPr txBox="1"/>
          <p:nvPr/>
        </p:nvSpPr>
        <p:spPr>
          <a:xfrm>
            <a:off x="7216200" y="2323768"/>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Tree>
    <p:extLst>
      <p:ext uri="{BB962C8B-B14F-4D97-AF65-F5344CB8AC3E}">
        <p14:creationId xmlns:p14="http://schemas.microsoft.com/office/powerpoint/2010/main" val="12423674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Λύση</a:t>
            </a:r>
          </a:p>
        </p:txBody>
      </p:sp>
      <p:sp>
        <p:nvSpPr>
          <p:cNvPr id="38" name="Rectangle 37">
            <a:extLst>
              <a:ext uri="{FF2B5EF4-FFF2-40B4-BE49-F238E27FC236}">
                <a16:creationId xmlns:a16="http://schemas.microsoft.com/office/drawing/2014/main" id="{6D1196C4-8B45-4894-BF12-56569CDDB290}"/>
              </a:ext>
            </a:extLst>
          </p:cNvPr>
          <p:cNvSpPr/>
          <p:nvPr/>
        </p:nvSpPr>
        <p:spPr>
          <a:xfrm>
            <a:off x="1374271" y="1233390"/>
            <a:ext cx="8400002" cy="307777"/>
          </a:xfrm>
          <a:prstGeom prst="rect">
            <a:avLst/>
          </a:prstGeom>
        </p:spPr>
        <p:txBody>
          <a:bodyPr wrap="square">
            <a:spAutoFit/>
          </a:bodyPr>
          <a:lstStyle/>
          <a:p>
            <a:pPr marL="800100" lvl="1" indent="-342900" algn="just">
              <a:buFont typeface="Garamond" panose="02020404030301010803" pitchFamily="18" charset="0"/>
              <a:buChar char="–"/>
            </a:pPr>
            <a:r>
              <a:rPr lang="el-GR" sz="1400" dirty="0">
                <a:solidFill>
                  <a:schemeClr val="tx2"/>
                </a:solidFill>
                <a:latin typeface="Garamond" panose="02020404030301010803" pitchFamily="18" charset="0"/>
              </a:rPr>
              <a:t>Να υπολογίσετε το «Κέρδος Πληροφορίας» (Information Gain) στο </a:t>
            </a:r>
            <a:r>
              <a:rPr lang="en-US" sz="1400" dirty="0">
                <a:solidFill>
                  <a:schemeClr val="tx2"/>
                </a:solidFill>
                <a:latin typeface="Garamond" panose="02020404030301010803" pitchFamily="18" charset="0"/>
              </a:rPr>
              <a:t>split </a:t>
            </a:r>
            <a:r>
              <a:rPr lang="el-GR" sz="1400" dirty="0">
                <a:solidFill>
                  <a:schemeClr val="tx2"/>
                </a:solidFill>
                <a:latin typeface="Garamond" panose="02020404030301010803" pitchFamily="18" charset="0"/>
              </a:rPr>
              <a:t>της ρίζας.</a:t>
            </a:r>
          </a:p>
        </p:txBody>
      </p:sp>
      <p:graphicFrame>
        <p:nvGraphicFramePr>
          <p:cNvPr id="47" name="Table 46">
            <a:extLst>
              <a:ext uri="{FF2B5EF4-FFF2-40B4-BE49-F238E27FC236}">
                <a16:creationId xmlns:a16="http://schemas.microsoft.com/office/drawing/2014/main" id="{A3808624-A53C-47E1-BA12-FB359621FF4F}"/>
              </a:ext>
            </a:extLst>
          </p:cNvPr>
          <p:cNvGraphicFramePr>
            <a:graphicFrameLocks noGrp="1"/>
          </p:cNvGraphicFramePr>
          <p:nvPr/>
        </p:nvGraphicFramePr>
        <p:xfrm>
          <a:off x="1374271" y="1719392"/>
          <a:ext cx="4701648" cy="2548118"/>
        </p:xfrm>
        <a:graphic>
          <a:graphicData uri="http://schemas.openxmlformats.org/drawingml/2006/table">
            <a:tbl>
              <a:tblPr>
                <a:tableStyleId>{6E25E649-3F16-4E02-A733-19D2CDBF48F0}</a:tableStyleId>
              </a:tblPr>
              <a:tblGrid>
                <a:gridCol w="807015">
                  <a:extLst>
                    <a:ext uri="{9D8B030D-6E8A-4147-A177-3AD203B41FA5}">
                      <a16:colId xmlns:a16="http://schemas.microsoft.com/office/drawing/2014/main" val="1477984985"/>
                    </a:ext>
                  </a:extLst>
                </a:gridCol>
                <a:gridCol w="994388">
                  <a:extLst>
                    <a:ext uri="{9D8B030D-6E8A-4147-A177-3AD203B41FA5}">
                      <a16:colId xmlns:a16="http://schemas.microsoft.com/office/drawing/2014/main" val="3512397762"/>
                    </a:ext>
                  </a:extLst>
                </a:gridCol>
                <a:gridCol w="889824">
                  <a:extLst>
                    <a:ext uri="{9D8B030D-6E8A-4147-A177-3AD203B41FA5}">
                      <a16:colId xmlns:a16="http://schemas.microsoft.com/office/drawing/2014/main" val="1880205256"/>
                    </a:ext>
                  </a:extLst>
                </a:gridCol>
                <a:gridCol w="898141">
                  <a:extLst>
                    <a:ext uri="{9D8B030D-6E8A-4147-A177-3AD203B41FA5}">
                      <a16:colId xmlns:a16="http://schemas.microsoft.com/office/drawing/2014/main" val="1780404037"/>
                    </a:ext>
                  </a:extLst>
                </a:gridCol>
                <a:gridCol w="1112280">
                  <a:extLst>
                    <a:ext uri="{9D8B030D-6E8A-4147-A177-3AD203B41FA5}">
                      <a16:colId xmlns:a16="http://schemas.microsoft.com/office/drawing/2014/main" val="3145654961"/>
                    </a:ext>
                  </a:extLst>
                </a:gridCol>
              </a:tblGrid>
              <a:tr h="446478">
                <a:tc>
                  <a:txBody>
                    <a:bodyPr/>
                    <a:lstStyle/>
                    <a:p>
                      <a:pPr algn="ctr">
                        <a:lnSpc>
                          <a:spcPct val="100000"/>
                        </a:lnSpc>
                        <a:spcBef>
                          <a:spcPts val="100"/>
                        </a:spcBef>
                        <a:spcAft>
                          <a:spcPts val="100"/>
                        </a:spcAft>
                      </a:pPr>
                      <a:r>
                        <a:rPr lang="el-GR" sz="1050" dirty="0">
                          <a:effectLst/>
                          <a:latin typeface="Garamond" panose="02020404030301010803" pitchFamily="18" charset="0"/>
                        </a:rPr>
                        <a:t>ΗΛΙΚΙΑ</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ΣΥΜΠΤΩΜΑ</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ΤΙΜΗ Hct</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1"/>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ea typeface="Times New Roman" panose="02020603050405020304" pitchFamily="18" charset="0"/>
                          <a:cs typeface="Arial" panose="020B0604020202020204" pitchFamily="34" charset="0"/>
                        </a:rPr>
                        <a:t>ΑΠΟΤΕΛΕΣΜΑ</a:t>
                      </a:r>
                    </a:p>
                  </a:txBody>
                  <a:tcPr marL="68580" marR="68580" marT="0" marB="0" anchor="ctr">
                    <a:solidFill>
                      <a:schemeClr val="accent1"/>
                    </a:solidFill>
                  </a:tcPr>
                </a:tc>
                <a:extLst>
                  <a:ext uri="{0D108BD9-81ED-4DB2-BD59-A6C34878D82A}">
                    <a16:rowId xmlns:a16="http://schemas.microsoft.com/office/drawing/2014/main" val="3812709815"/>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Έφηβος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Πονόλαιμος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Υψηλή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594878526"/>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Ηλικιωμένος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Πονόλαιμος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Υπέρβαρος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3538083010"/>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Πυρετός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Χαμηλή</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Φυσιολογικός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Αρνητικό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1281055376"/>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Ηλικιωμένος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Πονόλαιμος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Υψηλή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Φυσιολογικός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2410030535"/>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Πυρετός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Υψηλή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Φυσιολογικός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1586585329"/>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Ηλικιωμένος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Πονοκέφαλος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Αρνητικό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435799702"/>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Πονόλαιμος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2380589721"/>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Έφηβος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Πονοκέφαλος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Φυσιολογικός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159026468"/>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Ενήλικας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Πονοκέφαλος</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a:effectLst/>
                          <a:latin typeface="Garamond" panose="02020404030301010803" pitchFamily="18" charset="0"/>
                        </a:rPr>
                        <a:t>Υψηλή</a:t>
                      </a:r>
                      <a:endParaRPr lang="el-GR" sz="105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Αρνητικό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4">
                        <a:lumMod val="60000"/>
                        <a:lumOff val="40000"/>
                      </a:schemeClr>
                    </a:solidFill>
                  </a:tcPr>
                </a:tc>
                <a:extLst>
                  <a:ext uri="{0D108BD9-81ED-4DB2-BD59-A6C34878D82A}">
                    <a16:rowId xmlns:a16="http://schemas.microsoft.com/office/drawing/2014/main" val="2040781833"/>
                  </a:ext>
                </a:extLst>
              </a:tr>
              <a:tr h="210164">
                <a:tc>
                  <a:txBody>
                    <a:bodyPr/>
                    <a:lstStyle/>
                    <a:p>
                      <a:pPr algn="ctr">
                        <a:lnSpc>
                          <a:spcPct val="100000"/>
                        </a:lnSpc>
                        <a:spcBef>
                          <a:spcPts val="100"/>
                        </a:spcBef>
                        <a:spcAft>
                          <a:spcPts val="100"/>
                        </a:spcAft>
                      </a:pPr>
                      <a:r>
                        <a:rPr lang="el-GR" sz="1050" dirty="0">
                          <a:effectLst/>
                          <a:latin typeface="Garamond" panose="02020404030301010803" pitchFamily="18" charset="0"/>
                        </a:rPr>
                        <a:t>Έφηβος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Πυρετός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Χαμηλή</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Υπέρβαρος</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tc>
                  <a:txBody>
                    <a:bodyPr/>
                    <a:lstStyle/>
                    <a:p>
                      <a:pPr algn="ctr">
                        <a:lnSpc>
                          <a:spcPct val="100000"/>
                        </a:lnSpc>
                        <a:spcBef>
                          <a:spcPts val="100"/>
                        </a:spcBef>
                        <a:spcAft>
                          <a:spcPts val="100"/>
                        </a:spcAft>
                      </a:pPr>
                      <a:r>
                        <a:rPr lang="el-GR" sz="1050" dirty="0">
                          <a:effectLst/>
                          <a:latin typeface="Garamond" panose="02020404030301010803" pitchFamily="18" charset="0"/>
                        </a:rPr>
                        <a:t>Θετικό</a:t>
                      </a:r>
                      <a:endParaRPr lang="el-GR" sz="1050" dirty="0">
                        <a:effectLst/>
                        <a:latin typeface="Garamond" panose="02020404030301010803" pitchFamily="18" charset="0"/>
                        <a:ea typeface="Times New Roman" panose="02020603050405020304" pitchFamily="18" charset="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3240927164"/>
                  </a:ext>
                </a:extLst>
              </a:tr>
            </a:tbl>
          </a:graphicData>
        </a:graphic>
      </p:graphicFrame>
      <p:sp>
        <p:nvSpPr>
          <p:cNvPr id="48" name="Oval 47">
            <a:extLst>
              <a:ext uri="{FF2B5EF4-FFF2-40B4-BE49-F238E27FC236}">
                <a16:creationId xmlns:a16="http://schemas.microsoft.com/office/drawing/2014/main" id="{BF63AC83-138F-49F1-A3B8-9FA20A7762E7}"/>
              </a:ext>
            </a:extLst>
          </p:cNvPr>
          <p:cNvSpPr/>
          <p:nvPr/>
        </p:nvSpPr>
        <p:spPr>
          <a:xfrm>
            <a:off x="7660095" y="1962102"/>
            <a:ext cx="2052229" cy="542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9" name="TextBox 48">
            <a:extLst>
              <a:ext uri="{FF2B5EF4-FFF2-40B4-BE49-F238E27FC236}">
                <a16:creationId xmlns:a16="http://schemas.microsoft.com/office/drawing/2014/main" id="{7264AA1A-304C-4D6B-9A6C-A033EB9DC76B}"/>
              </a:ext>
            </a:extLst>
          </p:cNvPr>
          <p:cNvSpPr txBox="1"/>
          <p:nvPr/>
        </p:nvSpPr>
        <p:spPr>
          <a:xfrm>
            <a:off x="7983933" y="2048725"/>
            <a:ext cx="1404552" cy="369332"/>
          </a:xfrm>
          <a:prstGeom prst="rect">
            <a:avLst/>
          </a:prstGeom>
          <a:noFill/>
        </p:spPr>
        <p:txBody>
          <a:bodyPr wrap="none" rtlCol="0">
            <a:spAutoFit/>
          </a:bodyPr>
          <a:lstStyle/>
          <a:p>
            <a:r>
              <a:rPr lang="el-GR" dirty="0">
                <a:latin typeface="Garamond" panose="02020404030301010803" pitchFamily="18" charset="0"/>
              </a:rPr>
              <a:t>Είναι Έφηβος</a:t>
            </a:r>
          </a:p>
        </p:txBody>
      </p:sp>
      <p:cxnSp>
        <p:nvCxnSpPr>
          <p:cNvPr id="50" name="Straight Arrow Connector 49">
            <a:extLst>
              <a:ext uri="{FF2B5EF4-FFF2-40B4-BE49-F238E27FC236}">
                <a16:creationId xmlns:a16="http://schemas.microsoft.com/office/drawing/2014/main" id="{AD2847C4-9BE7-4522-8E8B-77CE4D9A2B03}"/>
              </a:ext>
            </a:extLst>
          </p:cNvPr>
          <p:cNvCxnSpPr>
            <a:stCxn id="48" idx="3"/>
          </p:cNvCxnSpPr>
          <p:nvPr/>
        </p:nvCxnSpPr>
        <p:spPr>
          <a:xfrm flipH="1">
            <a:off x="7336061" y="2425221"/>
            <a:ext cx="624576"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F16D0E28-8DE3-436E-AD63-71294E01D6F5}"/>
              </a:ext>
            </a:extLst>
          </p:cNvPr>
          <p:cNvCxnSpPr>
            <a:stCxn id="48" idx="5"/>
          </p:cNvCxnSpPr>
          <p:nvPr/>
        </p:nvCxnSpPr>
        <p:spPr>
          <a:xfrm>
            <a:off x="9411781" y="2425221"/>
            <a:ext cx="626400" cy="410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B749FF86-D1C2-420E-9B1D-20B724B33A25}"/>
              </a:ext>
            </a:extLst>
          </p:cNvPr>
          <p:cNvSpPr/>
          <p:nvPr/>
        </p:nvSpPr>
        <p:spPr>
          <a:xfrm>
            <a:off x="6958508" y="2882786"/>
            <a:ext cx="1034256" cy="61822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dirty="0">
              <a:noFill/>
            </a:endParaRPr>
          </a:p>
        </p:txBody>
      </p:sp>
      <p:sp>
        <p:nvSpPr>
          <p:cNvPr id="53" name="TextBox 52">
            <a:extLst>
              <a:ext uri="{FF2B5EF4-FFF2-40B4-BE49-F238E27FC236}">
                <a16:creationId xmlns:a16="http://schemas.microsoft.com/office/drawing/2014/main" id="{5B085674-6967-498A-B255-0BD92486D6A7}"/>
              </a:ext>
            </a:extLst>
          </p:cNvPr>
          <p:cNvSpPr txBox="1"/>
          <p:nvPr/>
        </p:nvSpPr>
        <p:spPr>
          <a:xfrm>
            <a:off x="6928449" y="2929680"/>
            <a:ext cx="1124026" cy="523220"/>
          </a:xfrm>
          <a:prstGeom prst="rect">
            <a:avLst/>
          </a:prstGeom>
          <a:noFill/>
        </p:spPr>
        <p:txBody>
          <a:bodyPr wrap="none" rtlCol="0">
            <a:spAutoFit/>
          </a:bodyPr>
          <a:lstStyle/>
          <a:p>
            <a:r>
              <a:rPr lang="el-GR" sz="1400" dirty="0">
                <a:latin typeface="Garamond" panose="02020404030301010803" pitchFamily="18" charset="0"/>
              </a:rPr>
              <a:t>Θετικό    = 3</a:t>
            </a:r>
          </a:p>
          <a:p>
            <a:r>
              <a:rPr lang="el-GR" sz="1400" dirty="0">
                <a:latin typeface="Garamond" panose="02020404030301010803" pitchFamily="18" charset="0"/>
              </a:rPr>
              <a:t>Αρνητικό = 0</a:t>
            </a:r>
          </a:p>
        </p:txBody>
      </p:sp>
      <p:sp>
        <p:nvSpPr>
          <p:cNvPr id="15" name="Rectangle 14">
            <a:extLst>
              <a:ext uri="{FF2B5EF4-FFF2-40B4-BE49-F238E27FC236}">
                <a16:creationId xmlns:a16="http://schemas.microsoft.com/office/drawing/2014/main" id="{4018F34A-FF14-46C6-9941-7745808845F4}"/>
              </a:ext>
            </a:extLst>
          </p:cNvPr>
          <p:cNvSpPr/>
          <p:nvPr/>
        </p:nvSpPr>
        <p:spPr>
          <a:xfrm>
            <a:off x="9524652" y="2888936"/>
            <a:ext cx="1034256" cy="61822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l-GR" dirty="0">
              <a:noFill/>
            </a:endParaRPr>
          </a:p>
        </p:txBody>
      </p:sp>
      <p:sp>
        <p:nvSpPr>
          <p:cNvPr id="16" name="TextBox 15">
            <a:extLst>
              <a:ext uri="{FF2B5EF4-FFF2-40B4-BE49-F238E27FC236}">
                <a16:creationId xmlns:a16="http://schemas.microsoft.com/office/drawing/2014/main" id="{A6F68A3E-3FC5-457F-8672-DD5D43A80962}"/>
              </a:ext>
            </a:extLst>
          </p:cNvPr>
          <p:cNvSpPr txBox="1"/>
          <p:nvPr/>
        </p:nvSpPr>
        <p:spPr>
          <a:xfrm>
            <a:off x="9521052" y="2935830"/>
            <a:ext cx="1124026" cy="523220"/>
          </a:xfrm>
          <a:prstGeom prst="rect">
            <a:avLst/>
          </a:prstGeom>
          <a:noFill/>
        </p:spPr>
        <p:txBody>
          <a:bodyPr wrap="none" rtlCol="0">
            <a:spAutoFit/>
          </a:bodyPr>
          <a:lstStyle/>
          <a:p>
            <a:r>
              <a:rPr lang="el-GR" sz="1400" dirty="0">
                <a:latin typeface="Garamond" panose="02020404030301010803" pitchFamily="18" charset="0"/>
              </a:rPr>
              <a:t>Θετικό    = 4</a:t>
            </a:r>
          </a:p>
          <a:p>
            <a:r>
              <a:rPr lang="el-GR" sz="1400" dirty="0">
                <a:latin typeface="Garamond" panose="02020404030301010803" pitchFamily="18" charset="0"/>
              </a:rPr>
              <a:t>Αρνητικό = 3</a:t>
            </a:r>
          </a:p>
        </p:txBody>
      </p:sp>
      <p:sp>
        <p:nvSpPr>
          <p:cNvPr id="2" name="Rectangle 1">
            <a:extLst>
              <a:ext uri="{FF2B5EF4-FFF2-40B4-BE49-F238E27FC236}">
                <a16:creationId xmlns:a16="http://schemas.microsoft.com/office/drawing/2014/main" id="{53D14AE1-1B23-4173-8ADE-B45F714DFAAF}"/>
              </a:ext>
            </a:extLst>
          </p:cNvPr>
          <p:cNvSpPr/>
          <p:nvPr/>
        </p:nvSpPr>
        <p:spPr>
          <a:xfrm>
            <a:off x="3433424" y="4524266"/>
            <a:ext cx="3746538" cy="468718"/>
          </a:xfrm>
          <a:prstGeom prst="rect">
            <a:avLst/>
          </a:prstGeom>
        </p:spPr>
        <p:txBody>
          <a:bodyPr wrap="none">
            <a:spAutoFit/>
          </a:bodyPr>
          <a:lstStyle/>
          <a:p>
            <a:pPr algn="ctr">
              <a:lnSpc>
                <a:spcPct val="150000"/>
              </a:lnSpc>
            </a:pPr>
            <a:r>
              <a:rPr lang="el-GR" i="1" dirty="0">
                <a:latin typeface="Garamond" panose="02020404030301010803" pitchFamily="18" charset="0"/>
              </a:rPr>
              <a:t>Gain</a:t>
            </a:r>
            <a:r>
              <a:rPr lang="el-GR" dirty="0">
                <a:latin typeface="Garamond" panose="02020404030301010803" pitchFamily="18" charset="0"/>
              </a:rPr>
              <a:t>(</a:t>
            </a:r>
            <a:r>
              <a:rPr lang="el-GR" b="1" dirty="0">
                <a:latin typeface="Garamond" panose="02020404030301010803" pitchFamily="18" charset="0"/>
              </a:rPr>
              <a:t>D</a:t>
            </a:r>
            <a:r>
              <a:rPr lang="el-GR" dirty="0">
                <a:latin typeface="Garamond" panose="02020404030301010803" pitchFamily="18" charset="0"/>
              </a:rPr>
              <a:t>, </a:t>
            </a:r>
            <a:r>
              <a:rPr lang="el-GR" b="1" dirty="0">
                <a:latin typeface="Garamond" panose="02020404030301010803" pitchFamily="18" charset="0"/>
              </a:rPr>
              <a:t>D</a:t>
            </a:r>
            <a:r>
              <a:rPr lang="el-GR" i="1" baseline="-25000" dirty="0">
                <a:latin typeface="Garamond" panose="02020404030301010803" pitchFamily="18" charset="0"/>
              </a:rPr>
              <a:t>Y</a:t>
            </a:r>
            <a:r>
              <a:rPr lang="el-GR" dirty="0">
                <a:latin typeface="Garamond" panose="02020404030301010803" pitchFamily="18" charset="0"/>
              </a:rPr>
              <a:t>, </a:t>
            </a:r>
            <a:r>
              <a:rPr lang="el-GR" b="1" dirty="0">
                <a:latin typeface="Garamond" panose="02020404030301010803" pitchFamily="18" charset="0"/>
              </a:rPr>
              <a:t>D</a:t>
            </a:r>
            <a:r>
              <a:rPr lang="el-GR" i="1" baseline="-25000" dirty="0">
                <a:latin typeface="Garamond" panose="02020404030301010803" pitchFamily="18" charset="0"/>
              </a:rPr>
              <a:t>N</a:t>
            </a:r>
            <a:r>
              <a:rPr lang="el-GR" dirty="0">
                <a:latin typeface="Garamond" panose="02020404030301010803" pitchFamily="18" charset="0"/>
              </a:rPr>
              <a:t>) = </a:t>
            </a:r>
            <a:r>
              <a:rPr lang="el-GR" i="1" dirty="0">
                <a:latin typeface="Garamond" panose="02020404030301010803" pitchFamily="18" charset="0"/>
              </a:rPr>
              <a:t>H</a:t>
            </a:r>
            <a:r>
              <a:rPr lang="el-GR" dirty="0">
                <a:latin typeface="Garamond" panose="02020404030301010803" pitchFamily="18" charset="0"/>
              </a:rPr>
              <a:t>(</a:t>
            </a:r>
            <a:r>
              <a:rPr lang="el-GR" b="1" dirty="0">
                <a:latin typeface="Garamond" panose="02020404030301010803" pitchFamily="18" charset="0"/>
              </a:rPr>
              <a:t>D</a:t>
            </a:r>
            <a:r>
              <a:rPr lang="el-GR" dirty="0">
                <a:latin typeface="Garamond" panose="02020404030301010803" pitchFamily="18" charset="0"/>
              </a:rPr>
              <a:t>) − </a:t>
            </a:r>
            <a:r>
              <a:rPr lang="el-GR" i="1" dirty="0">
                <a:latin typeface="Garamond" panose="02020404030301010803" pitchFamily="18" charset="0"/>
              </a:rPr>
              <a:t>H</a:t>
            </a:r>
            <a:r>
              <a:rPr lang="el-GR" dirty="0">
                <a:latin typeface="Garamond" panose="02020404030301010803" pitchFamily="18" charset="0"/>
              </a:rPr>
              <a:t>(</a:t>
            </a:r>
            <a:r>
              <a:rPr lang="el-GR" b="1" dirty="0">
                <a:latin typeface="Garamond" panose="02020404030301010803" pitchFamily="18" charset="0"/>
              </a:rPr>
              <a:t>D</a:t>
            </a:r>
            <a:r>
              <a:rPr lang="el-GR" i="1" baseline="-25000" dirty="0">
                <a:latin typeface="Garamond" panose="02020404030301010803" pitchFamily="18" charset="0"/>
              </a:rPr>
              <a:t>Y</a:t>
            </a:r>
            <a:r>
              <a:rPr lang="el-GR" dirty="0">
                <a:latin typeface="Garamond" panose="02020404030301010803" pitchFamily="18" charset="0"/>
              </a:rPr>
              <a:t>, </a:t>
            </a:r>
            <a:r>
              <a:rPr lang="el-GR" b="1" dirty="0">
                <a:latin typeface="Garamond" panose="02020404030301010803" pitchFamily="18" charset="0"/>
              </a:rPr>
              <a:t>D</a:t>
            </a:r>
            <a:r>
              <a:rPr lang="el-GR" i="1" baseline="-25000" dirty="0">
                <a:latin typeface="Garamond" panose="02020404030301010803" pitchFamily="18" charset="0"/>
              </a:rPr>
              <a:t>N</a:t>
            </a:r>
            <a:r>
              <a:rPr lang="el-GR" dirty="0">
                <a:latin typeface="Garamond" panose="02020404030301010803" pitchFamily="18" charset="0"/>
              </a:rPr>
              <a:t>)</a:t>
            </a:r>
          </a:p>
        </p:txBody>
      </p:sp>
      <p:sp>
        <p:nvSpPr>
          <p:cNvPr id="3" name="Rectangle 2">
            <a:extLst>
              <a:ext uri="{FF2B5EF4-FFF2-40B4-BE49-F238E27FC236}">
                <a16:creationId xmlns:a16="http://schemas.microsoft.com/office/drawing/2014/main" id="{347C710E-EC6D-4437-ACE8-C748B0376B2F}"/>
              </a:ext>
            </a:extLst>
          </p:cNvPr>
          <p:cNvSpPr>
            <a:spLocks noChangeArrowheads="1"/>
          </p:cNvSpPr>
          <p:nvPr/>
        </p:nvSpPr>
        <p:spPr bwMode="auto">
          <a:xfrm>
            <a:off x="0" y="0"/>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l-GR"/>
          </a:p>
        </p:txBody>
      </p:sp>
      <p:graphicFrame>
        <p:nvGraphicFramePr>
          <p:cNvPr id="4" name="Object 3">
            <a:extLst>
              <a:ext uri="{FF2B5EF4-FFF2-40B4-BE49-F238E27FC236}">
                <a16:creationId xmlns:a16="http://schemas.microsoft.com/office/drawing/2014/main" id="{46B1F13A-A7B7-4E06-B926-21A18685EBD2}"/>
              </a:ext>
            </a:extLst>
          </p:cNvPr>
          <p:cNvGraphicFramePr>
            <a:graphicFrameLocks noChangeAspect="1"/>
          </p:cNvGraphicFramePr>
          <p:nvPr/>
        </p:nvGraphicFramePr>
        <p:xfrm>
          <a:off x="2245826" y="5465961"/>
          <a:ext cx="3571875" cy="723900"/>
        </p:xfrm>
        <a:graphic>
          <a:graphicData uri="http://schemas.openxmlformats.org/presentationml/2006/ole">
            <mc:AlternateContent xmlns:mc="http://schemas.openxmlformats.org/markup-compatibility/2006">
              <mc:Choice xmlns:v="urn:schemas-microsoft-com:vml" Requires="v">
                <p:oleObj r:id="rId2" imgW="3571875" imgH="723900" progId="Unknown">
                  <p:embed/>
                </p:oleObj>
              </mc:Choice>
              <mc:Fallback>
                <p:oleObj r:id="rId2" imgW="3571875" imgH="723900" progId="Unknown">
                  <p:embed/>
                  <p:pic>
                    <p:nvPicPr>
                      <p:cNvPr id="4" name="Object 3">
                        <a:extLst>
                          <a:ext uri="{FF2B5EF4-FFF2-40B4-BE49-F238E27FC236}">
                            <a16:creationId xmlns:a16="http://schemas.microsoft.com/office/drawing/2014/main" id="{46B1F13A-A7B7-4E06-B926-21A18685EB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5826" y="5465961"/>
                        <a:ext cx="3571875"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4">
            <a:extLst>
              <a:ext uri="{FF2B5EF4-FFF2-40B4-BE49-F238E27FC236}">
                <a16:creationId xmlns:a16="http://schemas.microsoft.com/office/drawing/2014/main" id="{BF8114A1-8D3C-4273-B037-36D47E3354F4}"/>
              </a:ext>
            </a:extLst>
          </p:cNvPr>
          <p:cNvSpPr>
            <a:spLocks noChangeArrowheads="1"/>
          </p:cNvSpPr>
          <p:nvPr/>
        </p:nvSpPr>
        <p:spPr bwMode="auto">
          <a:xfrm>
            <a:off x="6104399" y="5504061"/>
            <a:ext cx="121888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l-GR"/>
          </a:p>
        </p:txBody>
      </p:sp>
      <p:graphicFrame>
        <p:nvGraphicFramePr>
          <p:cNvPr id="9" name="Object 8">
            <a:extLst>
              <a:ext uri="{FF2B5EF4-FFF2-40B4-BE49-F238E27FC236}">
                <a16:creationId xmlns:a16="http://schemas.microsoft.com/office/drawing/2014/main" id="{F18D1CB2-AED4-40AB-AD68-2913AF5E48BE}"/>
              </a:ext>
            </a:extLst>
          </p:cNvPr>
          <p:cNvGraphicFramePr>
            <a:graphicFrameLocks noChangeAspect="1"/>
          </p:cNvGraphicFramePr>
          <p:nvPr/>
        </p:nvGraphicFramePr>
        <p:xfrm>
          <a:off x="6104399" y="5504061"/>
          <a:ext cx="3800475" cy="647700"/>
        </p:xfrm>
        <a:graphic>
          <a:graphicData uri="http://schemas.openxmlformats.org/presentationml/2006/ole">
            <mc:AlternateContent xmlns:mc="http://schemas.openxmlformats.org/markup-compatibility/2006">
              <mc:Choice xmlns:v="urn:schemas-microsoft-com:vml" Requires="v">
                <p:oleObj r:id="rId4" imgW="3800475" imgH="647700" progId="Unknown">
                  <p:embed/>
                </p:oleObj>
              </mc:Choice>
              <mc:Fallback>
                <p:oleObj r:id="rId4" imgW="3800475" imgH="647700" progId="Unknown">
                  <p:embed/>
                  <p:pic>
                    <p:nvPicPr>
                      <p:cNvPr id="9" name="Object 8">
                        <a:extLst>
                          <a:ext uri="{FF2B5EF4-FFF2-40B4-BE49-F238E27FC236}">
                            <a16:creationId xmlns:a16="http://schemas.microsoft.com/office/drawing/2014/main" id="{F18D1CB2-AED4-40AB-AD68-2913AF5E48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4399" y="5504061"/>
                        <a:ext cx="3800475"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3" name="Straight Arrow Connector 12">
            <a:extLst>
              <a:ext uri="{FF2B5EF4-FFF2-40B4-BE49-F238E27FC236}">
                <a16:creationId xmlns:a16="http://schemas.microsoft.com/office/drawing/2014/main" id="{C3C02562-68FE-4CBC-A9C2-322CCFDF7C4B}"/>
              </a:ext>
            </a:extLst>
          </p:cNvPr>
          <p:cNvCxnSpPr>
            <a:cxnSpLocks/>
            <a:endCxn id="9" idx="0"/>
          </p:cNvCxnSpPr>
          <p:nvPr/>
        </p:nvCxnSpPr>
        <p:spPr>
          <a:xfrm>
            <a:off x="6677794" y="5056461"/>
            <a:ext cx="1326842" cy="447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C80BDDE-AD20-4344-A9A3-B6EFF75E1A82}"/>
              </a:ext>
            </a:extLst>
          </p:cNvPr>
          <p:cNvCxnSpPr>
            <a:cxnSpLocks/>
          </p:cNvCxnSpPr>
          <p:nvPr/>
        </p:nvCxnSpPr>
        <p:spPr>
          <a:xfrm flipH="1">
            <a:off x="4294212" y="5056461"/>
            <a:ext cx="1324780" cy="447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35B570FC-C65C-4077-8772-82127511960F}"/>
              </a:ext>
            </a:extLst>
          </p:cNvPr>
          <p:cNvSpPr txBox="1"/>
          <p:nvPr/>
        </p:nvSpPr>
        <p:spPr>
          <a:xfrm>
            <a:off x="9656027" y="2344264"/>
            <a:ext cx="466794" cy="276999"/>
          </a:xfrm>
          <a:prstGeom prst="rect">
            <a:avLst/>
          </a:prstGeom>
          <a:noFill/>
        </p:spPr>
        <p:txBody>
          <a:bodyPr wrap="none" rtlCol="0">
            <a:spAutoFit/>
          </a:bodyPr>
          <a:lstStyle/>
          <a:p>
            <a:r>
              <a:rPr lang="el-GR" sz="1200" dirty="0">
                <a:latin typeface="Garamond" panose="02020404030301010803" pitchFamily="18" charset="0"/>
              </a:rPr>
              <a:t>ΟΧΙ</a:t>
            </a:r>
            <a:endParaRPr lang="el-GR" dirty="0">
              <a:latin typeface="Garamond" panose="02020404030301010803" pitchFamily="18" charset="0"/>
            </a:endParaRPr>
          </a:p>
        </p:txBody>
      </p:sp>
      <p:sp>
        <p:nvSpPr>
          <p:cNvPr id="23" name="TextBox 22">
            <a:extLst>
              <a:ext uri="{FF2B5EF4-FFF2-40B4-BE49-F238E27FC236}">
                <a16:creationId xmlns:a16="http://schemas.microsoft.com/office/drawing/2014/main" id="{B9B1611C-79F8-4773-8398-5B4F1689FDEB}"/>
              </a:ext>
            </a:extLst>
          </p:cNvPr>
          <p:cNvSpPr txBox="1"/>
          <p:nvPr/>
        </p:nvSpPr>
        <p:spPr>
          <a:xfrm>
            <a:off x="7216200" y="2323768"/>
            <a:ext cx="461986" cy="276999"/>
          </a:xfrm>
          <a:prstGeom prst="rect">
            <a:avLst/>
          </a:prstGeom>
          <a:noFill/>
        </p:spPr>
        <p:txBody>
          <a:bodyPr wrap="none" rtlCol="0">
            <a:spAutoFit/>
          </a:bodyPr>
          <a:lstStyle/>
          <a:p>
            <a:r>
              <a:rPr lang="el-GR" sz="1200" dirty="0">
                <a:latin typeface="Garamond" panose="02020404030301010803" pitchFamily="18" charset="0"/>
              </a:rPr>
              <a:t>ΝΑΙ</a:t>
            </a:r>
            <a:endParaRPr lang="el-GR" dirty="0">
              <a:latin typeface="Garamond" panose="02020404030301010803" pitchFamily="18" charset="0"/>
            </a:endParaRPr>
          </a:p>
        </p:txBody>
      </p:sp>
    </p:spTree>
    <p:extLst>
      <p:ext uri="{BB962C8B-B14F-4D97-AF65-F5344CB8AC3E}">
        <p14:creationId xmlns:p14="http://schemas.microsoft.com/office/powerpoint/2010/main" val="20156336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Θέση περιεχομένου 7" descr="Εικόνα που περιέχει αντικείμενο&#10;&#10;Η περιγραφή δημιουργήθηκε με υψηλή αξιοπιστία">
            <a:extLst>
              <a:ext uri="{FF2B5EF4-FFF2-40B4-BE49-F238E27FC236}">
                <a16:creationId xmlns:a16="http://schemas.microsoft.com/office/drawing/2014/main" id="{87850C1B-7089-7646-1057-0DE0C2E1F8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843" y="980728"/>
            <a:ext cx="11871138" cy="4896544"/>
          </a:xfrm>
          <a:prstGeom prst="rect">
            <a:avLst/>
          </a:prstGeom>
        </p:spPr>
      </p:pic>
      <p:cxnSp>
        <p:nvCxnSpPr>
          <p:cNvPr id="3" name="Straight Connector 2">
            <a:extLst>
              <a:ext uri="{FF2B5EF4-FFF2-40B4-BE49-F238E27FC236}">
                <a16:creationId xmlns:a16="http://schemas.microsoft.com/office/drawing/2014/main" id="{52B48432-BC3F-578C-2F00-7D81E0CCFE0C}"/>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57C3397-AA6C-B056-B890-528A4C2ED607}"/>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8673795B-4FEF-ED56-EF3A-4E3EA999976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Παράδειγμα: Δένδρο αποφάσεων</a:t>
            </a:r>
          </a:p>
        </p:txBody>
      </p:sp>
    </p:spTree>
    <p:extLst>
      <p:ext uri="{BB962C8B-B14F-4D97-AF65-F5344CB8AC3E}">
        <p14:creationId xmlns:p14="http://schemas.microsoft.com/office/powerpoint/2010/main" val="183459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87"/>
          <p:cNvSpPr/>
          <p:nvPr/>
        </p:nvSpPr>
        <p:spPr>
          <a:xfrm>
            <a:off x="1917948" y="156373"/>
            <a:ext cx="9659436" cy="1250874"/>
          </a:xfrm>
          <a:prstGeom prst="rect">
            <a:avLst/>
          </a:prstGeom>
          <a:noFill/>
          <a:ln>
            <a:noFill/>
          </a:ln>
        </p:spPr>
        <p:txBody>
          <a:bodyPr spcFirstLastPara="1" wrap="square" lIns="119969" tIns="59984" rIns="60917" bIns="59984" anchor="ctr" anchorCtr="0">
            <a:noAutofit/>
          </a:bodyPr>
          <a:lstStyle/>
          <a:p>
            <a:r>
              <a:rPr lang="en-US" sz="3999" b="1" dirty="0">
                <a:solidFill>
                  <a:srgbClr val="CE1E82"/>
                </a:solidFill>
                <a:effectLst>
                  <a:outerShdw blurRad="38100" dist="38100" dir="2700000" algn="tl">
                    <a:srgbClr val="000000">
                      <a:alpha val="43137"/>
                    </a:srgbClr>
                  </a:outerShdw>
                </a:effectLst>
                <a:latin typeface="+mj-lt"/>
                <a:ea typeface="+mj-ea"/>
                <a:cs typeface="+mj-cs"/>
                <a:sym typeface="Corbel"/>
              </a:rPr>
              <a:t> Entropy for measuring Impurity</a:t>
            </a:r>
            <a:endParaRPr sz="3999" b="1" dirty="0">
              <a:solidFill>
                <a:srgbClr val="CE1E82"/>
              </a:solidFill>
              <a:effectLst>
                <a:outerShdw blurRad="38100" dist="38100" dir="2700000" algn="tl">
                  <a:srgbClr val="000000">
                    <a:alpha val="43137"/>
                  </a:srgbClr>
                </a:outerShdw>
              </a:effectLst>
              <a:latin typeface="+mj-lt"/>
              <a:ea typeface="+mj-ea"/>
              <a:cs typeface="+mj-cs"/>
            </a:endParaRPr>
          </a:p>
        </p:txBody>
      </p:sp>
      <p:sp>
        <p:nvSpPr>
          <p:cNvPr id="483" name="Google Shape;483;p87"/>
          <p:cNvSpPr/>
          <p:nvPr/>
        </p:nvSpPr>
        <p:spPr>
          <a:xfrm>
            <a:off x="10936351" y="6476326"/>
            <a:ext cx="976546" cy="272729"/>
          </a:xfrm>
          <a:prstGeom prst="rect">
            <a:avLst/>
          </a:prstGeom>
          <a:noFill/>
          <a:ln>
            <a:noFill/>
          </a:ln>
        </p:spPr>
        <p:txBody>
          <a:bodyPr spcFirstLastPara="1" wrap="square" lIns="119969" tIns="59984" rIns="119969" bIns="0" anchor="b" anchorCtr="0">
            <a:noAutofit/>
          </a:bodyPr>
          <a:lstStyle/>
          <a:p>
            <a:pPr algn="r"/>
            <a:fld id="{00000000-1234-1234-1234-123412341234}" type="slidenum">
              <a:rPr lang="en-US" sz="1600">
                <a:solidFill>
                  <a:srgbClr val="454545"/>
                </a:solidFill>
                <a:latin typeface="Corbel"/>
                <a:ea typeface="Corbel"/>
                <a:cs typeface="Corbel"/>
                <a:sym typeface="Corbel"/>
              </a:rPr>
              <a:pPr algn="r"/>
              <a:t>56</a:t>
            </a:fld>
            <a:endParaRPr sz="1600"/>
          </a:p>
        </p:txBody>
      </p:sp>
      <p:sp>
        <p:nvSpPr>
          <p:cNvPr id="484" name="Google Shape;484;p87"/>
          <p:cNvSpPr txBox="1">
            <a:spLocks noGrp="1"/>
          </p:cNvSpPr>
          <p:nvPr>
            <p:ph type="body" idx="1"/>
          </p:nvPr>
        </p:nvSpPr>
        <p:spPr>
          <a:xfrm>
            <a:off x="1586498" y="1605008"/>
            <a:ext cx="9659436" cy="3629055"/>
          </a:xfrm>
          <a:prstGeom prst="rect">
            <a:avLst/>
          </a:prstGeom>
        </p:spPr>
        <p:txBody>
          <a:bodyPr spcFirstLastPara="1" vert="horz" wrap="square" lIns="0" tIns="0" rIns="0" bIns="0" rtlCol="0" anchor="t" anchorCtr="0">
            <a:noAutofit/>
          </a:bodyPr>
          <a:lstStyle/>
          <a:p>
            <a:pPr marL="0" indent="0">
              <a:lnSpc>
                <a:spcPct val="115000"/>
              </a:lnSpc>
              <a:buNone/>
            </a:pPr>
            <a:r>
              <a:rPr lang="en-US" dirty="0"/>
              <a:t>Entropy (Information Theory)</a:t>
            </a:r>
          </a:p>
          <a:p>
            <a:r>
              <a:rPr lang="en-US" dirty="0">
                <a:ea typeface="+mn-lt"/>
                <a:cs typeface="+mn-lt"/>
              </a:rPr>
              <a:t>A measure of uncertainty associated with a random variable </a:t>
            </a:r>
            <a:endParaRPr lang="en-US" dirty="0">
              <a:cs typeface="Calibri" panose="020F0502020204030204"/>
            </a:endParaRPr>
          </a:p>
          <a:p>
            <a:r>
              <a:rPr lang="en-US" dirty="0">
                <a:ea typeface="+mn-lt"/>
                <a:cs typeface="+mn-lt"/>
              </a:rPr>
              <a:t>Interpretation: </a:t>
            </a:r>
            <a:endParaRPr lang="en-US" dirty="0"/>
          </a:p>
          <a:p>
            <a:pPr lvl="1">
              <a:buFont typeface="Courier New" panose="020B0604020202020204" pitchFamily="34" charset="0"/>
              <a:buChar char="o"/>
            </a:pPr>
            <a:r>
              <a:rPr lang="en-US" dirty="0">
                <a:ea typeface="+mn-lt"/>
                <a:cs typeface="+mn-lt"/>
              </a:rPr>
              <a:t>Higher entropy: → higher uncertainty </a:t>
            </a:r>
          </a:p>
          <a:p>
            <a:pPr lvl="1">
              <a:buFont typeface="Courier New" panose="020B0604020202020204" pitchFamily="34" charset="0"/>
              <a:buChar char="o"/>
            </a:pPr>
            <a:r>
              <a:rPr lang="en-US" dirty="0">
                <a:ea typeface="+mn-lt"/>
                <a:cs typeface="+mn-lt"/>
              </a:rPr>
              <a:t>Lower entropy: → lower uncertainty </a:t>
            </a:r>
            <a:endParaRPr lang="en-US" dirty="0">
              <a:cs typeface="Calibri"/>
            </a:endParaRPr>
          </a:p>
          <a:p>
            <a:pPr>
              <a:buFont typeface="Courier New" panose="020B0604020202020204" pitchFamily="34" charset="0"/>
              <a:buChar char="o"/>
            </a:pPr>
            <a:endParaRPr lang="en-US" dirty="0">
              <a:cs typeface="Calibri"/>
            </a:endParaRPr>
          </a:p>
          <a:p>
            <a:r>
              <a:rPr lang="en-US" dirty="0">
                <a:cs typeface="Calibri"/>
              </a:rPr>
              <a:t>Use Entropy to measure children node Impurity </a:t>
            </a:r>
            <a:r>
              <a:rPr lang="en-US" b="1" i="1" dirty="0">
                <a:latin typeface="Times New Roman"/>
                <a:cs typeface="Times New Roman"/>
              </a:rPr>
              <a:t>I</a:t>
            </a:r>
            <a:r>
              <a:rPr lang="en-US" b="1" dirty="0">
                <a:latin typeface="Times New Roman"/>
                <a:cs typeface="Times New Roman"/>
              </a:rPr>
              <a:t>(</a:t>
            </a:r>
            <a:r>
              <a:rPr lang="en-US" b="1" i="1" dirty="0" err="1">
                <a:latin typeface="Times New Roman"/>
                <a:cs typeface="Times New Roman"/>
              </a:rPr>
              <a:t>v</a:t>
            </a:r>
            <a:r>
              <a:rPr lang="en-US" b="1" i="1" baseline="-25000" dirty="0" err="1">
                <a:latin typeface="Times New Roman"/>
                <a:cs typeface="Times New Roman"/>
              </a:rPr>
              <a:t>j</a:t>
            </a:r>
            <a:r>
              <a:rPr lang="en-US" b="1" dirty="0">
                <a:latin typeface="Times New Roman"/>
                <a:cs typeface="Times New Roman"/>
              </a:rPr>
              <a:t>)</a:t>
            </a:r>
          </a:p>
          <a:p>
            <a:pPr marL="457063" indent="-457063">
              <a:lnSpc>
                <a:spcPct val="114999"/>
              </a:lnSpc>
            </a:pPr>
            <a:endParaRPr lang="en-US" dirty="0">
              <a:cs typeface="Calibri" panose="020F0502020204030204"/>
            </a:endParaRPr>
          </a:p>
        </p:txBody>
      </p:sp>
      <p:sp>
        <p:nvSpPr>
          <p:cNvPr id="2" name="Rectangle 1">
            <a:extLst>
              <a:ext uri="{FF2B5EF4-FFF2-40B4-BE49-F238E27FC236}">
                <a16:creationId xmlns:a16="http://schemas.microsoft.com/office/drawing/2014/main" id="{1256BF37-AA73-EDB0-7159-DBF57B94B52C}"/>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626611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87"/>
          <p:cNvSpPr/>
          <p:nvPr/>
        </p:nvSpPr>
        <p:spPr>
          <a:xfrm>
            <a:off x="1917948" y="156373"/>
            <a:ext cx="9659436" cy="1250874"/>
          </a:xfrm>
          <a:prstGeom prst="rect">
            <a:avLst/>
          </a:prstGeom>
          <a:noFill/>
          <a:ln>
            <a:noFill/>
          </a:ln>
        </p:spPr>
        <p:txBody>
          <a:bodyPr spcFirstLastPara="1" wrap="square" lIns="119969" tIns="59984" rIns="60917" bIns="59984" anchor="ctr" anchorCtr="0">
            <a:noAutofit/>
          </a:bodyPr>
          <a:lstStyle/>
          <a:p>
            <a:r>
              <a:rPr lang="en-US" sz="3999" b="1" dirty="0">
                <a:solidFill>
                  <a:srgbClr val="CE1E82"/>
                </a:solidFill>
                <a:effectLst>
                  <a:outerShdw blurRad="38100" dist="38100" dir="2700000" algn="tl">
                    <a:srgbClr val="000000">
                      <a:alpha val="43137"/>
                    </a:srgbClr>
                  </a:outerShdw>
                </a:effectLst>
                <a:latin typeface="Calibri Light"/>
                <a:ea typeface="Calibri Light"/>
                <a:cs typeface="Calibri Light"/>
                <a:sym typeface="Corbel"/>
              </a:rPr>
              <a:t>Collective Impurity of Child Nodes </a:t>
            </a:r>
            <a:endParaRPr lang="el-GR" sz="1799" dirty="0"/>
          </a:p>
        </p:txBody>
      </p:sp>
      <p:sp>
        <p:nvSpPr>
          <p:cNvPr id="483" name="Google Shape;483;p87"/>
          <p:cNvSpPr/>
          <p:nvPr/>
        </p:nvSpPr>
        <p:spPr>
          <a:xfrm>
            <a:off x="10936351" y="6476326"/>
            <a:ext cx="976546" cy="272729"/>
          </a:xfrm>
          <a:prstGeom prst="rect">
            <a:avLst/>
          </a:prstGeom>
          <a:noFill/>
          <a:ln>
            <a:noFill/>
          </a:ln>
        </p:spPr>
        <p:txBody>
          <a:bodyPr spcFirstLastPara="1" wrap="square" lIns="119969" tIns="59984" rIns="119969" bIns="0" anchor="b" anchorCtr="0">
            <a:noAutofit/>
          </a:bodyPr>
          <a:lstStyle/>
          <a:p>
            <a:pPr algn="r"/>
            <a:fld id="{00000000-1234-1234-1234-123412341234}" type="slidenum">
              <a:rPr lang="en-US" sz="1600">
                <a:solidFill>
                  <a:srgbClr val="454545"/>
                </a:solidFill>
                <a:latin typeface="Corbel"/>
                <a:ea typeface="Corbel"/>
                <a:cs typeface="Corbel"/>
                <a:sym typeface="Corbel"/>
              </a:rPr>
              <a:pPr algn="r"/>
              <a:t>57</a:t>
            </a:fld>
            <a:endParaRPr sz="1600"/>
          </a:p>
        </p:txBody>
      </p:sp>
      <p:sp>
        <p:nvSpPr>
          <p:cNvPr id="484" name="Google Shape;484;p87"/>
          <p:cNvSpPr txBox="1">
            <a:spLocks noGrp="1"/>
          </p:cNvSpPr>
          <p:nvPr>
            <p:ph type="body" idx="1"/>
          </p:nvPr>
        </p:nvSpPr>
        <p:spPr>
          <a:xfrm>
            <a:off x="2061964" y="1605008"/>
            <a:ext cx="8647246" cy="2483903"/>
          </a:xfrm>
          <a:prstGeom prst="rect">
            <a:avLst/>
          </a:prstGeom>
        </p:spPr>
        <p:txBody>
          <a:bodyPr spcFirstLastPara="1" vert="horz" wrap="square" lIns="0" tIns="0" rIns="0" bIns="0" rtlCol="0" anchor="t" anchorCtr="0">
            <a:noAutofit/>
          </a:bodyPr>
          <a:lstStyle/>
          <a:p>
            <a:pPr marL="457063" indent="-457063">
              <a:lnSpc>
                <a:spcPct val="114999"/>
              </a:lnSpc>
            </a:pPr>
            <a:r>
              <a:rPr lang="en-US" b="1" i="1" dirty="0">
                <a:latin typeface="Times New Roman"/>
                <a:cs typeface="Calibri"/>
              </a:rPr>
              <a:t>N</a:t>
            </a:r>
            <a:r>
              <a:rPr lang="en-US" dirty="0">
                <a:cs typeface="Calibri"/>
              </a:rPr>
              <a:t> training instances </a:t>
            </a:r>
            <a:endParaRPr lang="el-GR" b="1" i="1" dirty="0">
              <a:latin typeface="Times New Roman"/>
              <a:cs typeface="Calibri"/>
            </a:endParaRPr>
          </a:p>
          <a:p>
            <a:pPr marL="457063" indent="-457063">
              <a:lnSpc>
                <a:spcPct val="114999"/>
              </a:lnSpc>
            </a:pPr>
            <a:r>
              <a:rPr lang="en-US" b="1" i="1" dirty="0">
                <a:latin typeface="Times New Roman"/>
                <a:cs typeface="Calibri"/>
              </a:rPr>
              <a:t>k</a:t>
            </a:r>
            <a:r>
              <a:rPr lang="en-US" dirty="0">
                <a:cs typeface="Calibri"/>
              </a:rPr>
              <a:t> child nodes, {</a:t>
            </a:r>
            <a:r>
              <a:rPr lang="en-US" b="1" i="1" dirty="0">
                <a:latin typeface="Times New Roman"/>
                <a:cs typeface="Calibri"/>
              </a:rPr>
              <a:t>v</a:t>
            </a:r>
            <a:r>
              <a:rPr lang="en-US" b="1" i="1" baseline="-25000" dirty="0">
                <a:latin typeface="Times New Roman"/>
                <a:cs typeface="Calibri"/>
              </a:rPr>
              <a:t>1</a:t>
            </a:r>
            <a:r>
              <a:rPr lang="en-US" dirty="0">
                <a:cs typeface="Calibri"/>
              </a:rPr>
              <a:t>, </a:t>
            </a:r>
            <a:r>
              <a:rPr lang="en-US" b="1" i="1" dirty="0">
                <a:latin typeface="Times New Roman"/>
                <a:cs typeface="Calibri"/>
              </a:rPr>
              <a:t>v</a:t>
            </a:r>
            <a:r>
              <a:rPr lang="en-US" b="1" i="1" baseline="-25000" dirty="0">
                <a:latin typeface="Times New Roman"/>
                <a:cs typeface="Calibri"/>
              </a:rPr>
              <a:t>2</a:t>
            </a:r>
            <a:r>
              <a:rPr lang="en-US" dirty="0">
                <a:cs typeface="Calibri"/>
              </a:rPr>
              <a:t>, ... , </a:t>
            </a:r>
            <a:r>
              <a:rPr lang="en-US" b="1" i="1" dirty="0" err="1">
                <a:latin typeface="Times New Roman"/>
                <a:cs typeface="Calibri"/>
              </a:rPr>
              <a:t>v</a:t>
            </a:r>
            <a:r>
              <a:rPr lang="en-US" b="1" i="1" baseline="-25000" dirty="0" err="1">
                <a:latin typeface="Times New Roman"/>
                <a:cs typeface="Calibri"/>
              </a:rPr>
              <a:t>k</a:t>
            </a:r>
            <a:r>
              <a:rPr lang="en-US" dirty="0">
                <a:cs typeface="Calibri"/>
              </a:rPr>
              <a:t>}</a:t>
            </a:r>
            <a:endParaRPr lang="el-GR" dirty="0">
              <a:latin typeface="Calibri" panose="020F0502020204030204"/>
              <a:cs typeface="Calibri"/>
            </a:endParaRPr>
          </a:p>
          <a:p>
            <a:pPr marL="457063" indent="-457063">
              <a:lnSpc>
                <a:spcPct val="114999"/>
              </a:lnSpc>
            </a:pPr>
            <a:r>
              <a:rPr lang="en-US" b="1" i="1" dirty="0">
                <a:latin typeface="Times New Roman"/>
                <a:cs typeface="Calibri"/>
              </a:rPr>
              <a:t>N</a:t>
            </a:r>
            <a:r>
              <a:rPr lang="en-US" b="1" dirty="0">
                <a:latin typeface="Times New Roman"/>
                <a:cs typeface="Calibri"/>
              </a:rPr>
              <a:t>(</a:t>
            </a:r>
            <a:r>
              <a:rPr lang="en-US" b="1" i="1" dirty="0" err="1">
                <a:latin typeface="Times New Roman"/>
                <a:cs typeface="Calibri"/>
              </a:rPr>
              <a:t>v</a:t>
            </a:r>
            <a:r>
              <a:rPr lang="en-US" b="1" i="1" baseline="-25000" dirty="0" err="1">
                <a:latin typeface="Times New Roman"/>
                <a:cs typeface="Calibri"/>
              </a:rPr>
              <a:t>j</a:t>
            </a:r>
            <a:r>
              <a:rPr lang="en-US" b="1" dirty="0">
                <a:latin typeface="Times New Roman"/>
                <a:cs typeface="Calibri"/>
              </a:rPr>
              <a:t>)</a:t>
            </a:r>
            <a:r>
              <a:rPr lang="en-US" dirty="0">
                <a:cs typeface="Calibri"/>
              </a:rPr>
              <a:t> training instances of child node </a:t>
            </a:r>
            <a:r>
              <a:rPr lang="en-US" b="1" i="1" dirty="0" err="1">
                <a:latin typeface="Times New Roman"/>
                <a:cs typeface="Times New Roman"/>
              </a:rPr>
              <a:t>v</a:t>
            </a:r>
            <a:r>
              <a:rPr lang="en-US" b="1" i="1" baseline="-25000" dirty="0" err="1">
                <a:latin typeface="Times New Roman"/>
                <a:cs typeface="Times New Roman"/>
              </a:rPr>
              <a:t>j</a:t>
            </a:r>
            <a:r>
              <a:rPr lang="en-US" dirty="0">
                <a:cs typeface="Calibri"/>
              </a:rPr>
              <a:t> </a:t>
            </a:r>
            <a:endParaRPr lang="el-GR" dirty="0">
              <a:cs typeface="Calibri"/>
            </a:endParaRPr>
          </a:p>
          <a:p>
            <a:pPr marL="457063" indent="-457063">
              <a:lnSpc>
                <a:spcPct val="114999"/>
              </a:lnSpc>
            </a:pPr>
            <a:r>
              <a:rPr lang="en-US" dirty="0">
                <a:cs typeface="Calibri"/>
              </a:rPr>
              <a:t>Impurity value of </a:t>
            </a:r>
            <a:r>
              <a:rPr lang="en-US" dirty="0">
                <a:ea typeface="+mn-lt"/>
                <a:cs typeface="+mn-lt"/>
              </a:rPr>
              <a:t>child node </a:t>
            </a:r>
            <a:r>
              <a:rPr lang="en-US" b="1" i="1" dirty="0">
                <a:latin typeface="Times New Roman"/>
                <a:cs typeface="Calibri"/>
              </a:rPr>
              <a:t>I</a:t>
            </a:r>
            <a:r>
              <a:rPr lang="en-US" b="1" dirty="0">
                <a:latin typeface="Times New Roman"/>
                <a:cs typeface="Calibri"/>
              </a:rPr>
              <a:t>(</a:t>
            </a:r>
            <a:r>
              <a:rPr lang="en-US" b="1" i="1" dirty="0" err="1">
                <a:latin typeface="Times New Roman"/>
                <a:cs typeface="Calibri"/>
              </a:rPr>
              <a:t>v</a:t>
            </a:r>
            <a:r>
              <a:rPr lang="en-US" b="1" i="1" baseline="-25000" dirty="0" err="1">
                <a:latin typeface="Times New Roman"/>
                <a:cs typeface="Calibri"/>
              </a:rPr>
              <a:t>j</a:t>
            </a:r>
            <a:r>
              <a:rPr lang="en-US" b="1" dirty="0">
                <a:latin typeface="Times New Roman"/>
                <a:cs typeface="Calibri"/>
              </a:rPr>
              <a:t>)</a:t>
            </a:r>
            <a:r>
              <a:rPr lang="en-US" i="1" dirty="0">
                <a:cs typeface="Calibri"/>
              </a:rPr>
              <a:t>. </a:t>
            </a:r>
          </a:p>
        </p:txBody>
      </p:sp>
      <p:sp>
        <p:nvSpPr>
          <p:cNvPr id="464898" name="Rectangle 2"/>
          <p:cNvSpPr>
            <a:spLocks noChangeArrowheads="1"/>
          </p:cNvSpPr>
          <p:nvPr/>
        </p:nvSpPr>
        <p:spPr bwMode="auto">
          <a:xfrm>
            <a:off x="0" y="-183661"/>
            <a:ext cx="184683" cy="369108"/>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en-US" sz="1799"/>
          </a:p>
        </p:txBody>
      </p:sp>
      <p:sp>
        <p:nvSpPr>
          <p:cNvPr id="464900" name="Rectangle 4"/>
          <p:cNvSpPr>
            <a:spLocks noChangeArrowheads="1"/>
          </p:cNvSpPr>
          <p:nvPr/>
        </p:nvSpPr>
        <p:spPr bwMode="auto">
          <a:xfrm>
            <a:off x="0" y="-183661"/>
            <a:ext cx="184683" cy="369108"/>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en-US" sz="1799"/>
          </a:p>
        </p:txBody>
      </p:sp>
      <p:graphicFrame>
        <p:nvGraphicFramePr>
          <p:cNvPr id="464901" name="Object 5"/>
          <p:cNvGraphicFramePr>
            <a:graphicFrameLocks noChangeAspect="1"/>
          </p:cNvGraphicFramePr>
          <p:nvPr/>
        </p:nvGraphicFramePr>
        <p:xfrm>
          <a:off x="756959" y="4510504"/>
          <a:ext cx="11401171" cy="1239060"/>
        </p:xfrm>
        <a:graphic>
          <a:graphicData uri="http://schemas.openxmlformats.org/presentationml/2006/ole">
            <mc:AlternateContent xmlns:mc="http://schemas.openxmlformats.org/markup-compatibility/2006">
              <mc:Choice xmlns:v="urn:schemas-microsoft-com:vml" Requires="v">
                <p:oleObj name="Έγγραφο" r:id="rId3" imgW="5944960" imgH="645651" progId="Word.Document.12">
                  <p:embed/>
                </p:oleObj>
              </mc:Choice>
              <mc:Fallback>
                <p:oleObj name="Έγγραφο" r:id="rId3" imgW="5944960" imgH="645651" progId="Word.Document.12">
                  <p:embed/>
                  <p:pic>
                    <p:nvPicPr>
                      <p:cNvPr id="464901"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959" y="4510504"/>
                        <a:ext cx="11401171" cy="1239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Rectangle 1">
            <a:extLst>
              <a:ext uri="{FF2B5EF4-FFF2-40B4-BE49-F238E27FC236}">
                <a16:creationId xmlns:a16="http://schemas.microsoft.com/office/drawing/2014/main" id="{646A03EC-246D-BF17-4594-4263838BFEC3}"/>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500693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1D643D2-4BEF-2679-B9EE-83EF4A30DB4F}"/>
              </a:ext>
            </a:extLst>
          </p:cNvPr>
          <p:cNvSpPr>
            <a:spLocks noGrp="1"/>
          </p:cNvSpPr>
          <p:nvPr>
            <p:ph type="title"/>
          </p:nvPr>
        </p:nvSpPr>
        <p:spPr/>
        <p:txBody>
          <a:bodyPr/>
          <a:lstStyle/>
          <a:p>
            <a:r>
              <a:rPr lang="el-GR" err="1">
                <a:cs typeface="Calibri Light"/>
              </a:rPr>
              <a:t>Gain</a:t>
            </a:r>
            <a:r>
              <a:rPr lang="el-GR">
                <a:cs typeface="Calibri Light"/>
              </a:rPr>
              <a:t> and Information </a:t>
            </a:r>
            <a:r>
              <a:rPr lang="el-GR" err="1">
                <a:cs typeface="Calibri Light"/>
              </a:rPr>
              <a:t>Gain</a:t>
            </a:r>
            <a:endParaRPr lang="el-GR" err="1"/>
          </a:p>
        </p:txBody>
      </p:sp>
      <p:sp>
        <p:nvSpPr>
          <p:cNvPr id="3" name="Θέση περιεχομένου 2">
            <a:extLst>
              <a:ext uri="{FF2B5EF4-FFF2-40B4-BE49-F238E27FC236}">
                <a16:creationId xmlns:a16="http://schemas.microsoft.com/office/drawing/2014/main" id="{3077DA1B-B022-E7C7-2C48-3CCB3D7E9109}"/>
              </a:ext>
            </a:extLst>
          </p:cNvPr>
          <p:cNvSpPr>
            <a:spLocks noGrp="1"/>
          </p:cNvSpPr>
          <p:nvPr>
            <p:ph idx="1"/>
          </p:nvPr>
        </p:nvSpPr>
        <p:spPr>
          <a:xfrm>
            <a:off x="1593436" y="2578854"/>
            <a:ext cx="9559338" cy="3429402"/>
          </a:xfrm>
        </p:spPr>
        <p:txBody>
          <a:bodyPr vert="horz" lIns="91416" tIns="45708" rIns="91416" bIns="45708" rtlCol="0" anchor="t">
            <a:normAutofit fontScale="92500" lnSpcReduction="10000"/>
          </a:bodyPr>
          <a:lstStyle/>
          <a:p>
            <a:pPr marL="0" indent="0">
              <a:buNone/>
            </a:pPr>
            <a:r>
              <a:rPr lang="en-US" b="1" i="1" dirty="0">
                <a:latin typeface="Times New Roman"/>
                <a:ea typeface="+mn-lt"/>
                <a:cs typeface="+mn-lt"/>
              </a:rPr>
              <a:t>Δ</a:t>
            </a:r>
            <a:r>
              <a:rPr lang="en-US" dirty="0">
                <a:latin typeface="Times New Roman"/>
                <a:ea typeface="+mn-lt"/>
                <a:cs typeface="+mn-lt"/>
              </a:rPr>
              <a:t>: </a:t>
            </a:r>
            <a:r>
              <a:rPr lang="en-US" dirty="0">
                <a:ea typeface="+mn-lt"/>
                <a:cs typeface="+mn-lt"/>
              </a:rPr>
              <a:t>gain in purity of an attribute test condition</a:t>
            </a:r>
            <a:endParaRPr lang="en-US" dirty="0">
              <a:cs typeface="Calibri" panose="020F0502020204030204"/>
            </a:endParaRPr>
          </a:p>
          <a:p>
            <a:r>
              <a:rPr lang="en-US" dirty="0">
                <a:ea typeface="+mn-lt"/>
                <a:cs typeface="+mn-lt"/>
              </a:rPr>
              <a:t>Difference between:</a:t>
            </a:r>
          </a:p>
          <a:p>
            <a:pPr lvl="1"/>
            <a:r>
              <a:rPr lang="en-US" dirty="0">
                <a:ea typeface="+mn-lt"/>
                <a:cs typeface="+mn-lt"/>
              </a:rPr>
              <a:t>the degree of impurity of the parent node (before splitting) and </a:t>
            </a:r>
          </a:p>
          <a:p>
            <a:pPr lvl="1"/>
            <a:r>
              <a:rPr lang="en-US" dirty="0">
                <a:ea typeface="+mn-lt"/>
                <a:cs typeface="+mn-lt"/>
              </a:rPr>
              <a:t> the weighted degree of impurity of the child nodes (after splitting).</a:t>
            </a:r>
            <a:endParaRPr lang="en-US" dirty="0">
              <a:cs typeface="Calibri"/>
            </a:endParaRPr>
          </a:p>
          <a:p>
            <a:r>
              <a:rPr lang="en-US" dirty="0">
                <a:ea typeface="+mn-lt"/>
                <a:cs typeface="+mn-lt"/>
              </a:rPr>
              <a:t>Larger difference </a:t>
            </a:r>
            <a:r>
              <a:rPr lang="en-US" dirty="0">
                <a:ea typeface="+mn-lt"/>
                <a:cs typeface="+mn-lt"/>
                <a:sym typeface="Wingdings" pitchFamily="2" charset="2"/>
              </a:rPr>
              <a:t> </a:t>
            </a:r>
            <a:r>
              <a:rPr lang="en-US" dirty="0">
                <a:ea typeface="+mn-lt"/>
                <a:cs typeface="+mn-lt"/>
              </a:rPr>
              <a:t>Better condition</a:t>
            </a:r>
          </a:p>
          <a:p>
            <a:endParaRPr lang="en-US" dirty="0">
              <a:latin typeface="Calibri" panose="020F0502020204030204"/>
              <a:ea typeface="+mn-lt"/>
              <a:cs typeface="+mn-lt"/>
            </a:endParaRPr>
          </a:p>
          <a:p>
            <a:r>
              <a:rPr lang="en-US" dirty="0">
                <a:latin typeface="Calibri" panose="020F0502020204030204"/>
                <a:ea typeface="+mn-lt"/>
                <a:cs typeface="+mn-lt"/>
              </a:rPr>
              <a:t>When the impurity measure is Entropy, the difference in Entropy is called Information Gain (</a:t>
            </a:r>
            <a:r>
              <a:rPr lang="en-US" b="1" i="1" dirty="0" err="1">
                <a:latin typeface="Times New Roman"/>
                <a:ea typeface="+mn-lt"/>
                <a:cs typeface="+mn-lt"/>
              </a:rPr>
              <a:t>Δ</a:t>
            </a:r>
            <a:r>
              <a:rPr lang="en-US" b="1" i="1" baseline="-25000" dirty="0" err="1">
                <a:latin typeface="Times New Roman"/>
                <a:ea typeface="+mn-lt"/>
                <a:cs typeface="+mn-lt"/>
              </a:rPr>
              <a:t>info</a:t>
            </a:r>
            <a:r>
              <a:rPr lang="en-US" dirty="0">
                <a:latin typeface="Calibri" panose="020F0502020204030204"/>
                <a:ea typeface="+mn-lt"/>
                <a:cs typeface="+mn-lt"/>
              </a:rPr>
              <a:t>) </a:t>
            </a:r>
          </a:p>
          <a:p>
            <a:endParaRPr lang="en-US" dirty="0">
              <a:latin typeface="Calibri" panose="020F0502020204030204"/>
              <a:ea typeface="+mn-lt"/>
              <a:cs typeface="+mn-lt"/>
            </a:endParaRPr>
          </a:p>
          <a:p>
            <a:pPr marL="0" indent="0">
              <a:buNone/>
            </a:pPr>
            <a:endParaRPr lang="en-US" b="1" dirty="0">
              <a:latin typeface="Times New Roman"/>
              <a:cs typeface="Calibri" panose="020F0502020204030204"/>
            </a:endParaRPr>
          </a:p>
          <a:p>
            <a:pPr marL="0" indent="0">
              <a:buNone/>
            </a:pPr>
            <a:endParaRPr lang="en-US" b="1" dirty="0">
              <a:latin typeface="Times New Roman"/>
              <a:cs typeface="Calibri" panose="020F0502020204030204"/>
            </a:endParaRPr>
          </a:p>
          <a:p>
            <a:pPr marL="0" indent="0">
              <a:buNone/>
            </a:pPr>
            <a:endParaRPr lang="en-US" b="1" dirty="0">
              <a:latin typeface="Times New Roman"/>
              <a:cs typeface="Calibri" panose="020F0502020204030204"/>
            </a:endParaRPr>
          </a:p>
          <a:p>
            <a:pPr marL="0" indent="0">
              <a:buNone/>
            </a:pPr>
            <a:endParaRPr lang="en-US" b="1" dirty="0">
              <a:latin typeface="Times New Roman"/>
              <a:cs typeface="Times New Roman"/>
            </a:endParaRPr>
          </a:p>
        </p:txBody>
      </p:sp>
      <p:sp>
        <p:nvSpPr>
          <p:cNvPr id="4" name="Θέση αριθμού διαφάνειας 3">
            <a:extLst>
              <a:ext uri="{FF2B5EF4-FFF2-40B4-BE49-F238E27FC236}">
                <a16:creationId xmlns:a16="http://schemas.microsoft.com/office/drawing/2014/main" id="{6AC83143-E24F-0FC5-E4D3-B40B99C56339}"/>
              </a:ext>
            </a:extLst>
          </p:cNvPr>
          <p:cNvSpPr>
            <a:spLocks noGrp="1"/>
          </p:cNvSpPr>
          <p:nvPr>
            <p:ph type="sldNum" sz="quarter" idx="11"/>
          </p:nvPr>
        </p:nvSpPr>
        <p:spPr/>
        <p:txBody>
          <a:bodyPr/>
          <a:lstStyle/>
          <a:p>
            <a:fld id="{F8B498BD-B955-C143-BF4F-C8568FFDBCF7}" type="slidenum">
              <a:rPr lang="x-none" smtClean="0"/>
              <a:pPr/>
              <a:t>58</a:t>
            </a:fld>
            <a:endParaRPr lang="x-none"/>
          </a:p>
        </p:txBody>
      </p:sp>
      <p:sp>
        <p:nvSpPr>
          <p:cNvPr id="460802" name="Rectangle 2"/>
          <p:cNvSpPr>
            <a:spLocks noChangeArrowheads="1"/>
          </p:cNvSpPr>
          <p:nvPr/>
        </p:nvSpPr>
        <p:spPr bwMode="auto">
          <a:xfrm>
            <a:off x="0" y="44879"/>
            <a:ext cx="184683" cy="369108"/>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en-US" sz="1799"/>
          </a:p>
        </p:txBody>
      </p:sp>
      <p:sp>
        <p:nvSpPr>
          <p:cNvPr id="460803" name="Rectangle 3"/>
          <p:cNvSpPr>
            <a:spLocks noChangeArrowheads="1"/>
          </p:cNvSpPr>
          <p:nvPr/>
        </p:nvSpPr>
        <p:spPr bwMode="auto">
          <a:xfrm>
            <a:off x="0" y="616231"/>
            <a:ext cx="184683" cy="369108"/>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pPr defTabSz="914126" fontAlgn="base">
              <a:spcBef>
                <a:spcPct val="0"/>
              </a:spcBef>
              <a:spcAft>
                <a:spcPct val="0"/>
              </a:spcAft>
            </a:pPr>
            <a:endParaRPr lang="en-US" sz="1799">
              <a:latin typeface="Arial" pitchFamily="34" charset="0"/>
              <a:cs typeface="Arial" pitchFamily="34" charset="0"/>
            </a:endParaRPr>
          </a:p>
        </p:txBody>
      </p:sp>
      <p:graphicFrame>
        <p:nvGraphicFramePr>
          <p:cNvPr id="460804" name="Object 4"/>
          <p:cNvGraphicFramePr>
            <a:graphicFrameLocks noChangeAspect="1"/>
          </p:cNvGraphicFramePr>
          <p:nvPr/>
        </p:nvGraphicFramePr>
        <p:xfrm>
          <a:off x="972226" y="1735897"/>
          <a:ext cx="9920577" cy="784110"/>
        </p:xfrm>
        <a:graphic>
          <a:graphicData uri="http://schemas.openxmlformats.org/presentationml/2006/ole">
            <mc:AlternateContent xmlns:mc="http://schemas.openxmlformats.org/markup-compatibility/2006">
              <mc:Choice xmlns:v="urn:schemas-microsoft-com:vml" Requires="v">
                <p:oleObj name="Έγγραφο" r:id="rId2" imgW="5944960" imgH="469302" progId="Word.Document.12">
                  <p:embed/>
                </p:oleObj>
              </mc:Choice>
              <mc:Fallback>
                <p:oleObj name="Έγγραφο" r:id="rId2" imgW="5944960" imgH="469302" progId="Word.Document.12">
                  <p:embed/>
                  <p:pic>
                    <p:nvPicPr>
                      <p:cNvPr id="460804"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2226" y="1735897"/>
                        <a:ext cx="9920577" cy="784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angle 4">
            <a:extLst>
              <a:ext uri="{FF2B5EF4-FFF2-40B4-BE49-F238E27FC236}">
                <a16:creationId xmlns:a16="http://schemas.microsoft.com/office/drawing/2014/main" id="{3E1D6F83-7620-3798-D3C4-977644DF69F6}"/>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67451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90"/>
          <p:cNvSpPr/>
          <p:nvPr/>
        </p:nvSpPr>
        <p:spPr>
          <a:xfrm>
            <a:off x="10936351" y="6476326"/>
            <a:ext cx="976546" cy="272729"/>
          </a:xfrm>
          <a:prstGeom prst="rect">
            <a:avLst/>
          </a:prstGeom>
          <a:noFill/>
          <a:ln>
            <a:noFill/>
          </a:ln>
        </p:spPr>
        <p:txBody>
          <a:bodyPr spcFirstLastPara="1" wrap="square" lIns="119969" tIns="59984" rIns="119969" bIns="0" anchor="b" anchorCtr="0">
            <a:noAutofit/>
          </a:bodyPr>
          <a:lstStyle/>
          <a:p>
            <a:pPr algn="r"/>
            <a:fld id="{00000000-1234-1234-1234-123412341234}" type="slidenum">
              <a:rPr lang="en-US" sz="1600">
                <a:solidFill>
                  <a:srgbClr val="454545"/>
                </a:solidFill>
                <a:latin typeface="Corbel"/>
                <a:ea typeface="Corbel"/>
                <a:cs typeface="Corbel"/>
                <a:sym typeface="Corbel"/>
              </a:rPr>
              <a:pPr algn="r"/>
              <a:t>59</a:t>
            </a:fld>
            <a:endParaRPr sz="1600"/>
          </a:p>
        </p:txBody>
      </p:sp>
      <p:sp>
        <p:nvSpPr>
          <p:cNvPr id="512" name="Google Shape;512;p90"/>
          <p:cNvSpPr/>
          <p:nvPr/>
        </p:nvSpPr>
        <p:spPr>
          <a:xfrm>
            <a:off x="1474607" y="1556708"/>
            <a:ext cx="4844900" cy="1226481"/>
          </a:xfrm>
          <a:prstGeom prst="rect">
            <a:avLst/>
          </a:prstGeom>
          <a:noFill/>
          <a:ln>
            <a:noFill/>
          </a:ln>
        </p:spPr>
        <p:txBody>
          <a:bodyPr spcFirstLastPara="1" wrap="square" lIns="72914" tIns="121868" rIns="119969" bIns="59984" anchor="t" anchorCtr="0">
            <a:noAutofit/>
          </a:bodyPr>
          <a:lstStyle/>
          <a:p>
            <a:pPr marL="158068">
              <a:lnSpc>
                <a:spcPct val="80000"/>
              </a:lnSpc>
            </a:pPr>
            <a:r>
              <a:rPr lang="en-US" sz="1999" dirty="0">
                <a:solidFill>
                  <a:srgbClr val="121328"/>
                </a:solidFill>
              </a:rPr>
              <a:t>We are interested in two classes:</a:t>
            </a:r>
            <a:endParaRPr lang="el-GR" sz="1999" dirty="0">
              <a:cs typeface="Calibri"/>
            </a:endParaRPr>
          </a:p>
          <a:p>
            <a:pPr marL="460237" indent="-342797">
              <a:lnSpc>
                <a:spcPct val="80000"/>
              </a:lnSpc>
              <a:spcBef>
                <a:spcPts val="801"/>
              </a:spcBef>
              <a:buClr>
                <a:srgbClr val="4F81BD"/>
              </a:buClr>
              <a:buSzPts val="1400"/>
              <a:buFont typeface="Arial"/>
              <a:buChar char="•"/>
            </a:pPr>
            <a:r>
              <a:rPr lang="en-US" sz="1999" dirty="0">
                <a:solidFill>
                  <a:srgbClr val="121328"/>
                </a:solidFill>
              </a:rPr>
              <a:t>Class </a:t>
            </a:r>
            <a:r>
              <a:rPr lang="en-US" sz="1999" dirty="0">
                <a:solidFill>
                  <a:srgbClr val="9BBB59"/>
                </a:solidFill>
              </a:rPr>
              <a:t>P</a:t>
            </a:r>
            <a:r>
              <a:rPr lang="en-US" sz="1999" dirty="0">
                <a:solidFill>
                  <a:srgbClr val="121328"/>
                </a:solidFill>
              </a:rPr>
              <a:t>: </a:t>
            </a:r>
            <a:r>
              <a:rPr lang="en-US" sz="1999" dirty="0" err="1">
                <a:solidFill>
                  <a:srgbClr val="121328"/>
                </a:solidFill>
              </a:rPr>
              <a:t>buys_computer</a:t>
            </a:r>
            <a:r>
              <a:rPr lang="en-US" sz="1999" dirty="0">
                <a:solidFill>
                  <a:srgbClr val="121328"/>
                </a:solidFill>
              </a:rPr>
              <a:t> = “yes”</a:t>
            </a:r>
            <a:endParaRPr sz="1999" dirty="0">
              <a:cs typeface="Calibri"/>
            </a:endParaRPr>
          </a:p>
          <a:p>
            <a:pPr marL="460237" indent="-342797">
              <a:lnSpc>
                <a:spcPct val="80000"/>
              </a:lnSpc>
              <a:spcBef>
                <a:spcPts val="801"/>
              </a:spcBef>
              <a:buClr>
                <a:srgbClr val="4F81BD"/>
              </a:buClr>
              <a:buSzPts val="1400"/>
              <a:buFont typeface="Arial"/>
              <a:buChar char="•"/>
            </a:pPr>
            <a:r>
              <a:rPr lang="en-US" sz="1999" dirty="0">
                <a:solidFill>
                  <a:srgbClr val="121328"/>
                </a:solidFill>
              </a:rPr>
              <a:t>Class </a:t>
            </a:r>
            <a:r>
              <a:rPr lang="en-US" sz="1999" dirty="0">
                <a:solidFill>
                  <a:srgbClr val="C0504D"/>
                </a:solidFill>
              </a:rPr>
              <a:t>N</a:t>
            </a:r>
            <a:r>
              <a:rPr lang="en-US" sz="1999" dirty="0">
                <a:solidFill>
                  <a:srgbClr val="121328"/>
                </a:solidFill>
              </a:rPr>
              <a:t>: </a:t>
            </a:r>
            <a:r>
              <a:rPr lang="en-US" sz="1999" dirty="0" err="1">
                <a:solidFill>
                  <a:srgbClr val="121328"/>
                </a:solidFill>
              </a:rPr>
              <a:t>buys_computer</a:t>
            </a:r>
            <a:r>
              <a:rPr lang="en-US" sz="1999" dirty="0">
                <a:solidFill>
                  <a:srgbClr val="121328"/>
                </a:solidFill>
              </a:rPr>
              <a:t> = “no”</a:t>
            </a:r>
            <a:endParaRPr sz="1999" dirty="0">
              <a:cs typeface="Calibri"/>
            </a:endParaRPr>
          </a:p>
        </p:txBody>
      </p:sp>
      <p:sp>
        <p:nvSpPr>
          <p:cNvPr id="513" name="Google Shape;513;p90"/>
          <p:cNvSpPr/>
          <p:nvPr/>
        </p:nvSpPr>
        <p:spPr>
          <a:xfrm>
            <a:off x="5950396" y="1717638"/>
            <a:ext cx="5976664" cy="4597758"/>
          </a:xfrm>
          <a:prstGeom prst="rect">
            <a:avLst/>
          </a:prstGeom>
          <a:noFill/>
          <a:ln>
            <a:noFill/>
          </a:ln>
        </p:spPr>
        <p:txBody>
          <a:bodyPr spcFirstLastPara="1" wrap="square" lIns="72914" tIns="121868" rIns="119969" bIns="59984" anchor="t" anchorCtr="0">
            <a:noAutofit/>
          </a:bodyPr>
          <a:lstStyle/>
          <a:p>
            <a:pPr marL="608782" indent="-422783">
              <a:lnSpc>
                <a:spcPct val="114999"/>
              </a:lnSpc>
              <a:buSzPts val="1400"/>
              <a:buFontTx/>
              <a:buChar char="●"/>
            </a:pPr>
            <a:r>
              <a:rPr lang="en-US" sz="1999" dirty="0"/>
              <a:t>We are going to induce a </a:t>
            </a:r>
            <a:r>
              <a:rPr lang="en-US" sz="1999" dirty="0">
                <a:solidFill>
                  <a:srgbClr val="C0504D"/>
                </a:solidFill>
              </a:rPr>
              <a:t>decision tree </a:t>
            </a:r>
            <a:r>
              <a:rPr lang="en-US" sz="1999" dirty="0"/>
              <a:t>based on these data!</a:t>
            </a:r>
            <a:endParaRPr lang="el-GR" sz="1999" dirty="0">
              <a:cs typeface="Calibri"/>
            </a:endParaRPr>
          </a:p>
          <a:p>
            <a:pPr marL="608782" indent="-422783">
              <a:lnSpc>
                <a:spcPct val="115000"/>
              </a:lnSpc>
              <a:buSzPts val="1400"/>
              <a:buChar char="●"/>
            </a:pPr>
            <a:r>
              <a:rPr lang="en-US" sz="1999" dirty="0"/>
              <a:t>We are going to create nodes based </a:t>
            </a:r>
            <a:r>
              <a:rPr lang="en-US" sz="1999" dirty="0">
                <a:solidFill>
                  <a:srgbClr val="C0504D"/>
                </a:solidFill>
              </a:rPr>
              <a:t>on splitting conditions</a:t>
            </a:r>
            <a:r>
              <a:rPr lang="en-US" sz="1999" dirty="0"/>
              <a:t>.</a:t>
            </a:r>
            <a:endParaRPr sz="1999" dirty="0">
              <a:cs typeface="Calibri"/>
            </a:endParaRPr>
          </a:p>
          <a:p>
            <a:pPr marL="608782" indent="-422783">
              <a:lnSpc>
                <a:spcPct val="115000"/>
              </a:lnSpc>
              <a:buSzPts val="1400"/>
              <a:buChar char="●"/>
            </a:pPr>
            <a:r>
              <a:rPr lang="en-US" sz="1999" dirty="0"/>
              <a:t>We are going to examine splitting conditions </a:t>
            </a:r>
            <a:r>
              <a:rPr lang="en-US" sz="1999" dirty="0">
                <a:solidFill>
                  <a:srgbClr val="C0504D"/>
                </a:solidFill>
              </a:rPr>
              <a:t>for each </a:t>
            </a:r>
            <a:r>
              <a:rPr lang="en-US" sz="1999" dirty="0"/>
              <a:t>attribute individually </a:t>
            </a:r>
            <a:endParaRPr sz="1999" dirty="0">
              <a:cs typeface="Calibri"/>
            </a:endParaRPr>
          </a:p>
          <a:p>
            <a:pPr marL="1218199" lvl="1" indent="-422783">
              <a:lnSpc>
                <a:spcPct val="115000"/>
              </a:lnSpc>
              <a:buSzPts val="1400"/>
              <a:buChar char="○"/>
            </a:pPr>
            <a:r>
              <a:rPr lang="en-US" sz="1999" dirty="0"/>
              <a:t>Then select the attribute that leads to the "</a:t>
            </a:r>
            <a:r>
              <a:rPr lang="en-US" sz="1999" dirty="0">
                <a:solidFill>
                  <a:srgbClr val="C0504D"/>
                </a:solidFill>
              </a:rPr>
              <a:t>purest</a:t>
            </a:r>
            <a:r>
              <a:rPr lang="en-US" sz="1999" dirty="0"/>
              <a:t>“ splitting.</a:t>
            </a:r>
            <a:endParaRPr sz="1999" dirty="0">
              <a:cs typeface="Calibri"/>
            </a:endParaRPr>
          </a:p>
          <a:p>
            <a:pPr marL="608782" indent="-422783">
              <a:lnSpc>
                <a:spcPct val="115000"/>
              </a:lnSpc>
              <a:buSzPts val="1400"/>
              <a:buChar char="●"/>
            </a:pPr>
            <a:r>
              <a:rPr lang="en-US" sz="1999" dirty="0">
                <a:solidFill>
                  <a:srgbClr val="C0504D"/>
                </a:solidFill>
              </a:rPr>
              <a:t>Entropy</a:t>
            </a:r>
            <a:r>
              <a:rPr lang="en-US" sz="1999" dirty="0"/>
              <a:t> will be the purity criterion.</a:t>
            </a:r>
            <a:endParaRPr sz="1999" dirty="0">
              <a:cs typeface="Calibri"/>
            </a:endParaRPr>
          </a:p>
          <a:p>
            <a:pPr marL="1218199" lvl="1" indent="-422783">
              <a:lnSpc>
                <a:spcPct val="115000"/>
              </a:lnSpc>
              <a:buSzPts val="1400"/>
              <a:buChar char="○"/>
            </a:pPr>
            <a:r>
              <a:rPr lang="en-US" sz="1999" dirty="0"/>
              <a:t>This is the opposite from what I need.</a:t>
            </a:r>
            <a:endParaRPr sz="1999" dirty="0">
              <a:cs typeface="Calibri"/>
            </a:endParaRPr>
          </a:p>
          <a:p>
            <a:pPr marL="1218199" lvl="1" indent="-422783">
              <a:lnSpc>
                <a:spcPct val="115000"/>
              </a:lnSpc>
              <a:buSzPts val="1400"/>
              <a:buChar char="○"/>
            </a:pPr>
            <a:r>
              <a:rPr lang="en-US" sz="1999" dirty="0"/>
              <a:t>The best attribute to split upon will be the one with the </a:t>
            </a:r>
            <a:r>
              <a:rPr lang="en-US" sz="1999" dirty="0">
                <a:solidFill>
                  <a:srgbClr val="C0504D"/>
                </a:solidFill>
              </a:rPr>
              <a:t>minimum</a:t>
            </a:r>
            <a:r>
              <a:rPr lang="en-US" sz="1999" dirty="0"/>
              <a:t> Entropy.</a:t>
            </a:r>
          </a:p>
          <a:p>
            <a:pPr marL="1218199" lvl="1" indent="-422783">
              <a:lnSpc>
                <a:spcPct val="115000"/>
              </a:lnSpc>
              <a:buSzPts val="1400"/>
              <a:buChar char="○"/>
            </a:pPr>
            <a:r>
              <a:rPr lang="en-US" sz="1999" dirty="0">
                <a:cs typeface="Calibri"/>
              </a:rPr>
              <a:t>This way, </a:t>
            </a:r>
            <a:r>
              <a:rPr lang="en-US" sz="1999" b="1" i="1" dirty="0" err="1">
                <a:latin typeface="Times New Roman"/>
                <a:cs typeface="Times New Roman"/>
              </a:rPr>
              <a:t>Δinfo</a:t>
            </a:r>
            <a:r>
              <a:rPr lang="en-US" sz="1999" b="1" i="1" dirty="0">
                <a:latin typeface="Times New Roman"/>
                <a:cs typeface="Times New Roman"/>
              </a:rPr>
              <a:t> </a:t>
            </a:r>
            <a:r>
              <a:rPr lang="en-US" sz="1999" dirty="0">
                <a:latin typeface="Calibri" panose="020F0502020204030204"/>
                <a:cs typeface="Calibri" panose="020F0502020204030204"/>
              </a:rPr>
              <a:t>will be maximum</a:t>
            </a:r>
          </a:p>
        </p:txBody>
      </p:sp>
      <p:pic>
        <p:nvPicPr>
          <p:cNvPr id="514" name="Google Shape;514;p90"/>
          <p:cNvPicPr preferRelativeResize="0"/>
          <p:nvPr/>
        </p:nvPicPr>
        <p:blipFill rotWithShape="1">
          <a:blip r:embed="rId3" cstate="print">
            <a:alphaModFix/>
          </a:blip>
          <a:srcRect/>
          <a:stretch/>
        </p:blipFill>
        <p:spPr>
          <a:xfrm>
            <a:off x="1539409" y="2852936"/>
            <a:ext cx="4180737" cy="3146028"/>
          </a:xfrm>
          <a:prstGeom prst="rect">
            <a:avLst/>
          </a:prstGeom>
          <a:noFill/>
          <a:ln>
            <a:noFill/>
          </a:ln>
        </p:spPr>
      </p:pic>
      <p:sp>
        <p:nvSpPr>
          <p:cNvPr id="3" name="Τίτλος 1">
            <a:extLst>
              <a:ext uri="{FF2B5EF4-FFF2-40B4-BE49-F238E27FC236}">
                <a16:creationId xmlns:a16="http://schemas.microsoft.com/office/drawing/2014/main" id="{D82CC330-F905-CF6A-DB80-E1125E319718}"/>
              </a:ext>
            </a:extLst>
          </p:cNvPr>
          <p:cNvSpPr>
            <a:spLocks noGrp="1"/>
          </p:cNvSpPr>
          <p:nvPr>
            <p:ph type="title"/>
          </p:nvPr>
        </p:nvSpPr>
        <p:spPr>
          <a:xfrm>
            <a:off x="2349995" y="140846"/>
            <a:ext cx="9000847" cy="983898"/>
          </a:xfrm>
        </p:spPr>
        <p:txBody>
          <a:bodyPr/>
          <a:lstStyle/>
          <a:p>
            <a:pPr marL="185999">
              <a:lnSpc>
                <a:spcPct val="114999"/>
              </a:lnSpc>
              <a:spcBef>
                <a:spcPts val="0"/>
              </a:spcBef>
            </a:pPr>
            <a:r>
              <a:rPr lang="en-US" b="0" dirty="0">
                <a:latin typeface="Calibri"/>
                <a:cs typeface="Calibri"/>
              </a:rPr>
              <a:t>Attribute Selection: Information Gain </a:t>
            </a:r>
            <a:endParaRPr lang="en-US" b="0" dirty="0">
              <a:ea typeface="+mj-lt"/>
              <a:cs typeface="+mj-lt"/>
            </a:endParaRPr>
          </a:p>
        </p:txBody>
      </p:sp>
      <p:sp>
        <p:nvSpPr>
          <p:cNvPr id="2" name="Rectangle 1">
            <a:extLst>
              <a:ext uri="{FF2B5EF4-FFF2-40B4-BE49-F238E27FC236}">
                <a16:creationId xmlns:a16="http://schemas.microsoft.com/office/drawing/2014/main" id="{EF4D1533-C47F-74CF-174D-E7575822FF79}"/>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849615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4708E3A-6E66-4410-92B1-FA16A2C1ED56}"/>
                  </a:ext>
                </a:extLst>
              </p:cNvPr>
              <p:cNvSpPr txBox="1"/>
              <p:nvPr/>
            </p:nvSpPr>
            <p:spPr>
              <a:xfrm>
                <a:off x="1090690" y="1382286"/>
                <a:ext cx="9647170" cy="3785652"/>
              </a:xfrm>
              <a:prstGeom prst="rect">
                <a:avLst/>
              </a:prstGeom>
              <a:noFill/>
            </p:spPr>
            <p:txBody>
              <a:bodyPr wrap="square" rtlCol="0">
                <a:spAutoFit/>
              </a:bodyPr>
              <a:lstStyle/>
              <a:p>
                <a:pPr marL="342900" indent="-342900">
                  <a:buFont typeface="Wingdings" panose="05000000000000000000" pitchFamily="2" charset="2"/>
                  <a:buChar char="§"/>
                </a:pPr>
                <a:r>
                  <a:rPr lang="el-GR" sz="2400" dirty="0">
                    <a:solidFill>
                      <a:schemeClr val="tx2"/>
                    </a:solidFill>
                    <a:latin typeface="Garamond" panose="02020404030301010803" pitchFamily="18" charset="0"/>
                  </a:rPr>
                  <a:t>Έστω ότι το σύνολο δεδομένων εκπαίδευσης </a:t>
                </a:r>
                <a14:m>
                  <m:oMath xmlns:m="http://schemas.openxmlformats.org/officeDocument/2006/math">
                    <m:m>
                      <m:mPr>
                        <m:plcHide m:val="on"/>
                        <m:mcs>
                          <m:mc>
                            <m:mcPr>
                              <m:count m:val="1"/>
                              <m:mcJc m:val="center"/>
                            </m:mcPr>
                          </m:mc>
                        </m:mcs>
                        <m:ctrlPr>
                          <a:rPr lang="el-GR" sz="2400" i="1" smtClean="0">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r>
                                                                                  <a:rPr lang="el-GR" sz="2400" i="1">
                                                                                    <a:solidFill>
                                                                                      <a:schemeClr val="tx2"/>
                                                                                    </a:solidFill>
                                                                                    <a:latin typeface="Cambria Math" panose="02040503050406030204" pitchFamily="18" charset="0"/>
                                                                                  </a:rPr>
                                                                                  <m:t>𝐃</m:t>
                                                                                </m:r>
                                                                                <m:r>
                                                                                  <a:rPr lang="el-GR" sz="2400" i="1">
                                                                                    <a:solidFill>
                                                                                      <a:schemeClr val="tx2"/>
                                                                                    </a:solidFill>
                                                                                    <a:latin typeface="Cambria Math" panose="02040503050406030204" pitchFamily="18" charset="0"/>
                                                                                  </a:rPr>
                                                                                  <m:t>={</m:t>
                                                                                </m:r>
                                                                                <m:sSub>
                                                                                  <m:sSubPr>
                                                                                    <m:ctrlPr>
                                                                                      <a:rPr lang="el-GR" sz="2400" i="1">
                                                                                        <a:solidFill>
                                                                                          <a:schemeClr val="tx2"/>
                                                                                        </a:solidFill>
                                                                                        <a:latin typeface="Cambria Math" panose="02040503050406030204" pitchFamily="18" charset="0"/>
                                                                                      </a:rPr>
                                                                                    </m:ctrlPr>
                                                                                  </m:sSubPr>
                                                                                  <m:e>
                                                                                    <m:r>
                                                                                      <a:rPr lang="el-GR" sz="2400" i="1">
                                                                                        <a:solidFill>
                                                                                          <a:schemeClr val="tx2"/>
                                                                                        </a:solidFill>
                                                                                        <a:latin typeface="Cambria Math" panose="02040503050406030204" pitchFamily="18" charset="0"/>
                                                                                      </a:rPr>
                                                                                      <m:t>𝐱</m:t>
                                                                                    </m:r>
                                                                                  </m:e>
                                                                                  <m:sub>
                                                                                    <m:r>
                                                                                      <a:rPr lang="el-GR" sz="2400" i="1">
                                                                                        <a:solidFill>
                                                                                          <a:schemeClr val="tx2"/>
                                                                                        </a:solidFill>
                                                                                        <a:latin typeface="Cambria Math" panose="02040503050406030204" pitchFamily="18" charset="0"/>
                                                                                      </a:rPr>
                                                                                      <m:t>𝑖</m:t>
                                                                                    </m:r>
                                                                                  </m:sub>
                                                                                </m:sSub>
                                                                                <m:r>
                                                                                  <a:rPr lang="el-GR" sz="2400" i="1">
                                                                                    <a:solidFill>
                                                                                      <a:schemeClr val="tx2"/>
                                                                                    </a:solidFill>
                                                                                    <a:latin typeface="Cambria Math" panose="02040503050406030204" pitchFamily="18" charset="0"/>
                                                                                  </a:rPr>
                                                                                  <m:t>,</m:t>
                                                                                </m:r>
                                                                                <m:sSub>
                                                                                  <m:sSubPr>
                                                                                    <m:ctrlPr>
                                                                                      <a:rPr lang="el-GR" sz="2400" i="1">
                                                                                        <a:solidFill>
                                                                                          <a:schemeClr val="tx2"/>
                                                                                        </a:solidFill>
                                                                                        <a:latin typeface="Cambria Math" panose="02040503050406030204" pitchFamily="18" charset="0"/>
                                                                                      </a:rPr>
                                                                                    </m:ctrlPr>
                                                                                  </m:sSubPr>
                                                                                  <m:e>
                                                                                    <m:r>
                                                                                      <a:rPr lang="el-GR" sz="2400" i="1">
                                                                                        <a:solidFill>
                                                                                          <a:schemeClr val="tx2"/>
                                                                                        </a:solidFill>
                                                                                        <a:latin typeface="Cambria Math" panose="02040503050406030204" pitchFamily="18" charset="0"/>
                                                                                      </a:rPr>
                                                                                      <m:t>𝑦</m:t>
                                                                                    </m:r>
                                                                                  </m:e>
                                                                                  <m:sub>
                                                                                    <m:r>
                                                                                      <a:rPr lang="el-GR" sz="2400" i="1">
                                                                                        <a:solidFill>
                                                                                          <a:schemeClr val="tx2"/>
                                                                                        </a:solidFill>
                                                                                        <a:latin typeface="Cambria Math" panose="02040503050406030204" pitchFamily="18" charset="0"/>
                                                                                      </a:rPr>
                                                                                      <m:t>𝑖</m:t>
                                                                                    </m:r>
                                                                                  </m:sub>
                                                                                </m:sSub>
                                                                                <m:sSubSup>
                                                                                  <m:sSubSupPr>
                                                                                    <m:ctrlPr>
                                                                                      <a:rPr lang="el-GR" sz="2400" i="1">
                                                                                        <a:solidFill>
                                                                                          <a:schemeClr val="tx2"/>
                                                                                        </a:solidFill>
                                                                                        <a:latin typeface="Cambria Math" panose="02040503050406030204" pitchFamily="18" charset="0"/>
                                                                                      </a:rPr>
                                                                                    </m:ctrlPr>
                                                                                  </m:sSubSupPr>
                                                                                  <m:e>
                                                                                    <m:r>
                                                                                      <a:rPr lang="el-GR" sz="2400" i="1">
                                                                                        <a:solidFill>
                                                                                          <a:schemeClr val="tx2"/>
                                                                                        </a:solidFill>
                                                                                        <a:latin typeface="Cambria Math" panose="02040503050406030204" pitchFamily="18" charset="0"/>
                                                                                      </a:rPr>
                                                                                      <m:t>}</m:t>
                                                                                    </m:r>
                                                                                  </m:e>
                                                                                  <m:sub>
                                                                                    <m:r>
                                                                                      <a:rPr lang="el-GR" sz="2400" i="1">
                                                                                        <a:solidFill>
                                                                                          <a:schemeClr val="tx2"/>
                                                                                        </a:solidFill>
                                                                                        <a:latin typeface="Cambria Math" panose="02040503050406030204" pitchFamily="18" charset="0"/>
                                                                                      </a:rPr>
                                                                                      <m:t>𝑖</m:t>
                                                                                    </m:r>
                                                                                    <m:r>
                                                                                      <a:rPr lang="el-GR" sz="2400" i="1">
                                                                                        <a:solidFill>
                                                                                          <a:schemeClr val="tx2"/>
                                                                                        </a:solidFill>
                                                                                        <a:latin typeface="Cambria Math" panose="02040503050406030204" pitchFamily="18" charset="0"/>
                                                                                      </a:rPr>
                                                                                      <m:t>=1</m:t>
                                                                                    </m:r>
                                                                                  </m:sub>
                                                                                  <m:sup>
                                                                                    <m:r>
                                                                                      <a:rPr lang="el-GR" sz="2400" i="1">
                                                                                        <a:solidFill>
                                                                                          <a:schemeClr val="tx2"/>
                                                                                        </a:solidFill>
                                                                                        <a:latin typeface="Cambria Math" panose="02040503050406030204" pitchFamily="18" charset="0"/>
                                                                                      </a:rPr>
                                                                                      <m:t>𝑛</m:t>
                                                                                    </m:r>
                                                                                  </m:sup>
                                                                                </m:sSubSup>
                                                                              </m:e>
                                                                            </m:mr>
                                                                          </m:m>
                                                                        </m:e>
                                                                      </m:mr>
                                                                    </m:m>
                                                                  </m:e>
                                                                </m:mr>
                                                              </m:m>
                                                            </m:e>
                                                          </m:mr>
                                                        </m:m>
                                                      </m:e>
                                                    </m:mr>
                                                  </m:m>
                                                </m:e>
                                              </m:mr>
                                            </m:m>
                                          </m:e>
                                        </m:mr>
                                      </m:m>
                                    </m:e>
                                  </m:mr>
                                </m:m>
                              </m:e>
                            </m:mr>
                          </m:m>
                        </m:e>
                      </m:mr>
                    </m:m>
                  </m:oMath>
                </a14:m>
                <a:r>
                  <a:rPr lang="el-GR" sz="2400" dirty="0">
                    <a:solidFill>
                      <a:schemeClr val="tx2"/>
                    </a:solidFill>
                    <a:latin typeface="Garamond" panose="02020404030301010803" pitchFamily="18" charset="0"/>
                  </a:rPr>
                  <a:t> αποτελείται από </a:t>
                </a:r>
                <a:r>
                  <a:rPr lang="el-GR" sz="2400" i="1" dirty="0">
                    <a:solidFill>
                      <a:schemeClr val="tx2"/>
                    </a:solidFill>
                    <a:latin typeface="Garamond" panose="02020404030301010803" pitchFamily="18" charset="0"/>
                  </a:rPr>
                  <a:t>n </a:t>
                </a:r>
                <a:r>
                  <a:rPr lang="el-GR" sz="2400" dirty="0">
                    <a:solidFill>
                      <a:schemeClr val="tx2"/>
                    </a:solidFill>
                    <a:latin typeface="Garamond" panose="02020404030301010803" pitchFamily="18" charset="0"/>
                  </a:rPr>
                  <a:t>σημεία σε έναν </a:t>
                </a:r>
                <a:r>
                  <a:rPr lang="el-GR" sz="2400" i="1" dirty="0">
                    <a:solidFill>
                      <a:schemeClr val="tx2"/>
                    </a:solidFill>
                    <a:latin typeface="Garamond" panose="02020404030301010803" pitchFamily="18" charset="0"/>
                  </a:rPr>
                  <a:t>d</a:t>
                </a:r>
                <a:r>
                  <a:rPr lang="el-GR" sz="2400" dirty="0">
                    <a:solidFill>
                      <a:schemeClr val="tx2"/>
                    </a:solidFill>
                    <a:latin typeface="Garamond" panose="02020404030301010803" pitchFamily="18" charset="0"/>
                  </a:rPr>
                  <a:t>-διάστατο χώρο, όπου </a:t>
                </a:r>
                <a:r>
                  <a:rPr lang="el-GR" sz="2400" i="1" dirty="0" err="1">
                    <a:solidFill>
                      <a:schemeClr val="tx2"/>
                    </a:solidFill>
                    <a:latin typeface="Garamond" panose="02020404030301010803" pitchFamily="18" charset="0"/>
                  </a:rPr>
                  <a:t>y</a:t>
                </a:r>
                <a:r>
                  <a:rPr lang="el-GR" sz="2400" i="1" baseline="-25000" dirty="0" err="1">
                    <a:solidFill>
                      <a:schemeClr val="tx2"/>
                    </a:solidFill>
                    <a:latin typeface="Garamond" panose="02020404030301010803" pitchFamily="18" charset="0"/>
                  </a:rPr>
                  <a:t>i</a:t>
                </a:r>
                <a:r>
                  <a:rPr lang="el-GR" sz="2400" i="1" dirty="0">
                    <a:solidFill>
                      <a:schemeClr val="tx2"/>
                    </a:solidFill>
                    <a:latin typeface="Garamond" panose="02020404030301010803" pitchFamily="18" charset="0"/>
                  </a:rPr>
                  <a:t> </a:t>
                </a:r>
                <a:r>
                  <a:rPr lang="el-GR" sz="2400" dirty="0">
                    <a:solidFill>
                      <a:schemeClr val="tx2"/>
                    </a:solidFill>
                    <a:latin typeface="Garamond" panose="02020404030301010803" pitchFamily="18" charset="0"/>
                  </a:rPr>
                  <a:t>είναι η ετικέτα της κατηγορίας για το σημείο </a:t>
                </a:r>
                <a:r>
                  <a:rPr lang="el-GR" sz="2400" b="1" dirty="0">
                    <a:solidFill>
                      <a:schemeClr val="tx2"/>
                    </a:solidFill>
                    <a:latin typeface="Garamond" panose="02020404030301010803" pitchFamily="18" charset="0"/>
                  </a:rPr>
                  <a:t>x</a:t>
                </a:r>
                <a:r>
                  <a:rPr lang="el-GR" sz="2400" i="1" baseline="-25000" dirty="0">
                    <a:solidFill>
                      <a:schemeClr val="tx2"/>
                    </a:solidFill>
                    <a:latin typeface="Garamond" panose="02020404030301010803" pitchFamily="18" charset="0"/>
                  </a:rPr>
                  <a:t>i</a:t>
                </a:r>
                <a:r>
                  <a:rPr lang="el-GR" sz="2400" dirty="0">
                    <a:solidFill>
                      <a:schemeClr val="tx2"/>
                    </a:solidFill>
                    <a:latin typeface="Garamond" panose="02020404030301010803" pitchFamily="18" charset="0"/>
                  </a:rPr>
                  <a:t>.  </a:t>
                </a:r>
              </a:p>
              <a:p>
                <a:pPr marL="342900" indent="-342900">
                  <a:buFont typeface="Wingdings" panose="05000000000000000000" pitchFamily="2" charset="2"/>
                  <a:buChar char="§"/>
                </a:pPr>
                <a:endParaRPr lang="el-GR" sz="2400" dirty="0">
                  <a:solidFill>
                    <a:schemeClr val="tx2"/>
                  </a:solidFill>
                  <a:latin typeface="Garamond" panose="02020404030301010803" pitchFamily="18" charset="0"/>
                </a:endParaRPr>
              </a:p>
              <a:p>
                <a:pPr marL="342900" indent="-342900">
                  <a:buFont typeface="Wingdings" panose="05000000000000000000" pitchFamily="2" charset="2"/>
                  <a:buChar char="§"/>
                </a:pPr>
                <a:r>
                  <a:rPr lang="el-GR" sz="2400" dirty="0">
                    <a:solidFill>
                      <a:schemeClr val="tx2"/>
                    </a:solidFill>
                    <a:latin typeface="Garamond" panose="02020404030301010803" pitchFamily="18" charset="0"/>
                  </a:rPr>
                  <a:t>Ένας κατηγοριοποιητής με δένδρο αποφάσεων είναι ένα αναδρομικό μοντέλο δένδρου που βασίζεται σε διαμερίσεις, το οποίο προβλέπει την κατηγορία </a:t>
                </a:r>
                <a14:m>
                  <m:oMath xmlns:m="http://schemas.openxmlformats.org/officeDocument/2006/math">
                    <m:m>
                      <m:mPr>
                        <m:plcHide m:val="on"/>
                        <m:mcs>
                          <m:mc>
                            <m:mcPr>
                              <m:count m:val="1"/>
                              <m:mcJc m:val="center"/>
                            </m:mcPr>
                          </m:mc>
                        </m:mcs>
                        <m:ctrlPr>
                          <a:rPr lang="el-GR" sz="2400" i="1" smtClean="0">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sSub>
                                                                            <m:sSubPr>
                                                                              <m:ctrlPr>
                                                                                <a:rPr lang="el-GR" sz="2400" i="1">
                                                                                  <a:solidFill>
                                                                                    <a:schemeClr val="tx2"/>
                                                                                  </a:solidFill>
                                                                                  <a:latin typeface="Cambria Math" panose="02040503050406030204" pitchFamily="18" charset="0"/>
                                                                                </a:rPr>
                                                                              </m:ctrlPr>
                                                                            </m:sSubPr>
                                                                            <m:e>
                                                                              <m:acc>
                                                                                <m:accPr>
                                                                                  <m:chr m:val="̂"/>
                                                                                  <m:ctrlPr>
                                                                                    <a:rPr lang="el-GR" sz="2400" i="1">
                                                                                      <a:solidFill>
                                                                                        <a:schemeClr val="tx2"/>
                                                                                      </a:solidFill>
                                                                                      <a:latin typeface="Cambria Math" panose="02040503050406030204" pitchFamily="18" charset="0"/>
                                                                                    </a:rPr>
                                                                                  </m:ctrlPr>
                                                                                </m:accPr>
                                                                                <m:e>
                                                                                  <m:r>
                                                                                    <a:rPr lang="el-GR" sz="2400" i="1">
                                                                                      <a:solidFill>
                                                                                        <a:schemeClr val="tx2"/>
                                                                                      </a:solidFill>
                                                                                      <a:latin typeface="Cambria Math" panose="02040503050406030204" pitchFamily="18" charset="0"/>
                                                                                    </a:rPr>
                                                                                    <m:t>𝑦</m:t>
                                                                                  </m:r>
                                                                                </m:e>
                                                                              </m:acc>
                                                                            </m:e>
                                                                            <m:sub>
                                                                              <m:r>
                                                                                <a:rPr lang="el-GR" sz="2400" i="1">
                                                                                  <a:solidFill>
                                                                                    <a:schemeClr val="tx2"/>
                                                                                  </a:solidFill>
                                                                                  <a:latin typeface="Cambria Math" panose="02040503050406030204" pitchFamily="18" charset="0"/>
                                                                                </a:rPr>
                                                                                <m:t>𝑖</m:t>
                                                                              </m:r>
                                                                            </m:sub>
                                                                          </m:sSub>
                                                                        </m:e>
                                                                      </m:mr>
                                                                    </m:m>
                                                                  </m:e>
                                                                </m:mr>
                                                              </m:m>
                                                            </m:e>
                                                          </m:mr>
                                                        </m:m>
                                                      </m:e>
                                                    </m:mr>
                                                  </m:m>
                                                </m:e>
                                              </m:mr>
                                            </m:m>
                                          </m:e>
                                        </m:mr>
                                      </m:m>
                                    </m:e>
                                  </m:mr>
                                </m:m>
                              </m:e>
                            </m:mr>
                          </m:m>
                        </m:e>
                      </m:mr>
                    </m:m>
                  </m:oMath>
                </a14:m>
                <a:r>
                  <a:rPr lang="el-GR" sz="2400" dirty="0">
                    <a:solidFill>
                      <a:schemeClr val="tx2"/>
                    </a:solidFill>
                    <a:latin typeface="Garamond" panose="02020404030301010803" pitchFamily="18" charset="0"/>
                  </a:rPr>
                  <a:t> για κάθε σημείο </a:t>
                </a:r>
                <a:r>
                  <a:rPr lang="el-GR" sz="2400" b="1" dirty="0">
                    <a:solidFill>
                      <a:schemeClr val="tx2"/>
                    </a:solidFill>
                    <a:latin typeface="Garamond" panose="02020404030301010803" pitchFamily="18" charset="0"/>
                  </a:rPr>
                  <a:t>x</a:t>
                </a:r>
                <a:r>
                  <a:rPr lang="el-GR" sz="2400" i="1" baseline="-25000" dirty="0">
                    <a:solidFill>
                      <a:schemeClr val="tx2"/>
                    </a:solidFill>
                    <a:latin typeface="Garamond" panose="02020404030301010803" pitchFamily="18" charset="0"/>
                  </a:rPr>
                  <a:t>i</a:t>
                </a:r>
                <a:r>
                  <a:rPr lang="el-GR" sz="2400" dirty="0">
                    <a:solidFill>
                      <a:schemeClr val="tx2"/>
                    </a:solidFill>
                    <a:latin typeface="Garamond" panose="02020404030301010803" pitchFamily="18" charset="0"/>
                  </a:rPr>
                  <a:t>.</a:t>
                </a:r>
                <a:endParaRPr lang="en-US" sz="2400" dirty="0">
                  <a:solidFill>
                    <a:schemeClr val="tx2"/>
                  </a:solidFill>
                  <a:latin typeface="Garamond" panose="02020404030301010803" pitchFamily="18" charset="0"/>
                </a:endParaRPr>
              </a:p>
              <a:p>
                <a:pPr marL="342900" indent="-342900">
                  <a:buFont typeface="Wingdings" panose="05000000000000000000" pitchFamily="2" charset="2"/>
                  <a:buChar char="§"/>
                </a:pPr>
                <a:endParaRPr lang="el-GR" sz="2400" dirty="0">
                  <a:solidFill>
                    <a:schemeClr val="tx2"/>
                  </a:solidFill>
                  <a:latin typeface="Garamond" panose="02020404030301010803" pitchFamily="18" charset="0"/>
                </a:endParaRPr>
              </a:p>
              <a:p>
                <a:pPr marL="342900" indent="-342900">
                  <a:buFont typeface="Wingdings" panose="05000000000000000000" pitchFamily="2" charset="2"/>
                  <a:buChar char="§"/>
                </a:pPr>
                <a:r>
                  <a:rPr lang="el-GR" sz="2400" dirty="0">
                    <a:solidFill>
                      <a:schemeClr val="tx2"/>
                    </a:solidFill>
                    <a:latin typeface="Garamond" panose="02020404030301010803" pitchFamily="18" charset="0"/>
                  </a:rPr>
                  <a:t>Έστω ότι συμβολίζουμε με </a:t>
                </a:r>
                <a14:m>
                  <m:oMath xmlns:m="http://schemas.openxmlformats.org/officeDocument/2006/math">
                    <m:m>
                      <m:mPr>
                        <m:plcHide m:val="on"/>
                        <m:mcs>
                          <m:mc>
                            <m:mcPr>
                              <m:count m:val="1"/>
                              <m:mcJc m:val="center"/>
                            </m:mcPr>
                          </m:mc>
                        </m:mcs>
                        <m:ctrlPr>
                          <a:rPr lang="el-GR" sz="2400" i="1" smtClean="0">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m>
                                                                      <m:mPr>
                                                                        <m:plcHide m:val="on"/>
                                                                        <m:mcs>
                                                                          <m:mc>
                                                                            <m:mcPr>
                                                                              <m:count m:val="1"/>
                                                                              <m:mcJc m:val="center"/>
                                                                            </m:mcPr>
                                                                          </m:mc>
                                                                        </m:mcs>
                                                                        <m:ctrlPr>
                                                                          <a:rPr lang="el-GR" sz="2400" i="1">
                                                                            <a:solidFill>
                                                                              <a:schemeClr val="tx2"/>
                                                                            </a:solidFill>
                                                                            <a:latin typeface="Cambria Math" panose="02040503050406030204" pitchFamily="18" charset="0"/>
                                                                          </a:rPr>
                                                                        </m:ctrlPr>
                                                                      </m:mPr>
                                                                      <m:mr>
                                                                        <m:e>
                                                                          <m:r>
                                                                            <a:rPr lang="el-GR" sz="2400" i="1">
                                                                              <a:solidFill>
                                                                                <a:schemeClr val="tx2"/>
                                                                              </a:solidFill>
                                                                              <a:latin typeface="Cambria Math" panose="02040503050406030204" pitchFamily="18" charset="0"/>
                                                                            </a:rPr>
                                                                            <m:t>ℛ</m:t>
                                                                          </m:r>
                                                                        </m:e>
                                                                      </m:mr>
                                                                    </m:m>
                                                                  </m:e>
                                                                </m:mr>
                                                              </m:m>
                                                            </m:e>
                                                          </m:mr>
                                                        </m:m>
                                                      </m:e>
                                                    </m:mr>
                                                  </m:m>
                                                </m:e>
                                              </m:mr>
                                            </m:m>
                                          </m:e>
                                        </m:mr>
                                      </m:m>
                                    </m:e>
                                  </m:mr>
                                </m:m>
                              </m:e>
                            </m:mr>
                          </m:m>
                        </m:e>
                      </m:mr>
                    </m:m>
                  </m:oMath>
                </a14:m>
                <a:r>
                  <a:rPr lang="el-GR" sz="2400" dirty="0">
                    <a:solidFill>
                      <a:schemeClr val="tx2"/>
                    </a:solidFill>
                    <a:latin typeface="Garamond" panose="02020404030301010803" pitchFamily="18" charset="0"/>
                  </a:rPr>
                  <a:t> τον χώρο δεδομένων που εμπεριέχει το σύνολο </a:t>
                </a:r>
                <a:r>
                  <a:rPr lang="el-GR" sz="2400" b="1" dirty="0">
                    <a:solidFill>
                      <a:schemeClr val="tx2"/>
                    </a:solidFill>
                    <a:latin typeface="Garamond" panose="02020404030301010803" pitchFamily="18" charset="0"/>
                  </a:rPr>
                  <a:t>D</a:t>
                </a:r>
                <a:r>
                  <a:rPr lang="el-GR" sz="2400" dirty="0">
                    <a:solidFill>
                      <a:schemeClr val="tx2"/>
                    </a:solidFill>
                    <a:latin typeface="Garamond" panose="02020404030301010803" pitchFamily="18" charset="0"/>
                  </a:rPr>
                  <a:t> των σημείων εισόδου. </a:t>
                </a:r>
              </a:p>
            </p:txBody>
          </p:sp>
        </mc:Choice>
        <mc:Fallback xmlns="">
          <p:sp>
            <p:nvSpPr>
              <p:cNvPr id="3" name="TextBox 2">
                <a:extLst>
                  <a:ext uri="{FF2B5EF4-FFF2-40B4-BE49-F238E27FC236}">
                    <a16:creationId xmlns:a16="http://schemas.microsoft.com/office/drawing/2014/main" id="{E4708E3A-6E66-4410-92B1-FA16A2C1ED56}"/>
                  </a:ext>
                </a:extLst>
              </p:cNvPr>
              <p:cNvSpPr txBox="1">
                <a:spLocks noRot="1" noChangeAspect="1" noMove="1" noResize="1" noEditPoints="1" noAdjustHandles="1" noChangeArrowheads="1" noChangeShapeType="1" noTextEdit="1"/>
              </p:cNvSpPr>
              <p:nvPr/>
            </p:nvSpPr>
            <p:spPr>
              <a:xfrm>
                <a:off x="1090690" y="1382286"/>
                <a:ext cx="9647170" cy="3785652"/>
              </a:xfrm>
              <a:prstGeom prst="rect">
                <a:avLst/>
              </a:prstGeom>
              <a:blipFill>
                <a:blip r:embed="rId2"/>
                <a:stretch>
                  <a:fillRect l="-885" t="-1288" r="-63" b="-2738"/>
                </a:stretch>
              </a:blipFill>
            </p:spPr>
            <p:txBody>
              <a:bodyPr/>
              <a:lstStyle/>
              <a:p>
                <a:r>
                  <a:rPr lang="el-GR">
                    <a:noFill/>
                  </a:rPr>
                  <a:t> </a:t>
                </a:r>
              </a:p>
            </p:txBody>
          </p:sp>
        </mc:Fallback>
      </mc:AlternateContent>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pPr algn="ctr"/>
            <a:r>
              <a:rPr lang="el-GR" sz="3600" dirty="0" err="1">
                <a:effectLst>
                  <a:outerShdw blurRad="38100" dist="38100" dir="2700000" algn="tl">
                    <a:srgbClr val="000000">
                      <a:alpha val="43137"/>
                    </a:srgbClr>
                  </a:outerShdw>
                </a:effectLst>
                <a:latin typeface="Garamond" panose="02020404030301010803" pitchFamily="18" charset="0"/>
              </a:rPr>
              <a:t>Κατηγοριοποιητής</a:t>
            </a:r>
            <a:r>
              <a:rPr lang="el-GR" sz="3600" dirty="0">
                <a:effectLst>
                  <a:outerShdw blurRad="38100" dist="38100" dir="2700000" algn="tl">
                    <a:srgbClr val="000000">
                      <a:alpha val="43137"/>
                    </a:srgbClr>
                  </a:outerShdw>
                </a:effectLst>
                <a:latin typeface="Garamond" panose="02020404030301010803" pitchFamily="18" charset="0"/>
              </a:rPr>
              <a:t> με δένδρο αποφάσεων</a:t>
            </a:r>
          </a:p>
        </p:txBody>
      </p:sp>
    </p:spTree>
    <p:extLst>
      <p:ext uri="{BB962C8B-B14F-4D97-AF65-F5344CB8AC3E}">
        <p14:creationId xmlns:p14="http://schemas.microsoft.com/office/powerpoint/2010/main" val="35078435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91"/>
          <p:cNvSpPr/>
          <p:nvPr/>
        </p:nvSpPr>
        <p:spPr>
          <a:xfrm>
            <a:off x="10936351" y="6476326"/>
            <a:ext cx="976546" cy="272729"/>
          </a:xfrm>
          <a:prstGeom prst="rect">
            <a:avLst/>
          </a:prstGeom>
          <a:noFill/>
          <a:ln>
            <a:noFill/>
          </a:ln>
        </p:spPr>
        <p:txBody>
          <a:bodyPr spcFirstLastPara="1" wrap="square" lIns="119969" tIns="59984" rIns="119969" bIns="0" anchor="b" anchorCtr="0">
            <a:noAutofit/>
          </a:bodyPr>
          <a:lstStyle/>
          <a:p>
            <a:pPr algn="r"/>
            <a:fld id="{00000000-1234-1234-1234-123412341234}" type="slidenum">
              <a:rPr lang="en-US" sz="1600">
                <a:solidFill>
                  <a:srgbClr val="454545"/>
                </a:solidFill>
                <a:latin typeface="Corbel"/>
                <a:ea typeface="Corbel"/>
                <a:cs typeface="Corbel"/>
                <a:sym typeface="Corbel"/>
              </a:rPr>
              <a:pPr algn="r"/>
              <a:t>60</a:t>
            </a:fld>
            <a:endParaRPr sz="1600"/>
          </a:p>
        </p:txBody>
      </p:sp>
      <p:sp>
        <p:nvSpPr>
          <p:cNvPr id="522" name="Google Shape;522;p91"/>
          <p:cNvSpPr/>
          <p:nvPr/>
        </p:nvSpPr>
        <p:spPr>
          <a:xfrm>
            <a:off x="1285381" y="1412776"/>
            <a:ext cx="6111208" cy="2443291"/>
          </a:xfrm>
          <a:prstGeom prst="rect">
            <a:avLst/>
          </a:prstGeom>
          <a:noFill/>
          <a:ln>
            <a:noFill/>
          </a:ln>
        </p:spPr>
        <p:txBody>
          <a:bodyPr spcFirstLastPara="1" wrap="square" lIns="72914" tIns="121868" rIns="119969" bIns="59984" anchor="t" anchorCtr="0">
            <a:noAutofit/>
          </a:bodyPr>
          <a:lstStyle/>
          <a:p>
            <a:pPr marL="608782" indent="-422783">
              <a:lnSpc>
                <a:spcPct val="115000"/>
              </a:lnSpc>
              <a:buSzPts val="1400"/>
              <a:buChar char="●"/>
            </a:pPr>
            <a:r>
              <a:rPr lang="en-US" sz="1999" dirty="0"/>
              <a:t>First, we are going to calculate the impurity for the entire dataset </a:t>
            </a:r>
            <a:r>
              <a:rPr lang="en-US" sz="1999" b="1" dirty="0">
                <a:latin typeface="Times New Roman"/>
                <a:cs typeface="Times New Roman"/>
              </a:rPr>
              <a:t>D</a:t>
            </a:r>
            <a:r>
              <a:rPr lang="en-US" sz="1999" dirty="0"/>
              <a:t>.</a:t>
            </a:r>
            <a:endParaRPr lang="el-GR" sz="1999" dirty="0"/>
          </a:p>
          <a:p>
            <a:pPr marL="608782" indent="-422783">
              <a:lnSpc>
                <a:spcPct val="114999"/>
              </a:lnSpc>
              <a:buSzPts val="1400"/>
              <a:buChar char="●"/>
            </a:pPr>
            <a:r>
              <a:rPr lang="en-US" sz="1999" dirty="0"/>
              <a:t>Entropy is our impurity measure:</a:t>
            </a:r>
            <a:endParaRPr lang="en-US" sz="1999" dirty="0">
              <a:latin typeface="Calibri"/>
              <a:cs typeface="Calibri"/>
              <a:sym typeface="Courier New"/>
            </a:endParaRPr>
          </a:p>
          <a:p>
            <a:pPr marL="608782" indent="-422783">
              <a:lnSpc>
                <a:spcPct val="114999"/>
              </a:lnSpc>
              <a:buSzPts val="1400"/>
              <a:buChar char="●"/>
            </a:pPr>
            <a:r>
              <a:rPr lang="en-US" sz="1999" b="1" i="1" dirty="0">
                <a:latin typeface="Times New Roman"/>
                <a:ea typeface="Courier New"/>
                <a:cs typeface="Times New Roman"/>
                <a:sym typeface="Courier New"/>
              </a:rPr>
              <a:t>I</a:t>
            </a:r>
            <a:r>
              <a:rPr lang="en-US" sz="1999" b="1" dirty="0">
                <a:latin typeface="Calibri"/>
                <a:ea typeface="Courier New"/>
                <a:cs typeface="Calibri"/>
                <a:sym typeface="Courier New"/>
              </a:rPr>
              <a:t>(</a:t>
            </a:r>
            <a:r>
              <a:rPr lang="en-US" sz="1999" b="1" dirty="0">
                <a:latin typeface="Times New Roman"/>
                <a:ea typeface="Courier New"/>
                <a:cs typeface="Times New Roman"/>
                <a:sym typeface="Courier New"/>
              </a:rPr>
              <a:t>D</a:t>
            </a:r>
            <a:r>
              <a:rPr lang="en-US" sz="1999" b="1" dirty="0">
                <a:latin typeface="Calibri"/>
                <a:ea typeface="Courier New"/>
                <a:cs typeface="Calibri"/>
                <a:sym typeface="Courier New"/>
              </a:rPr>
              <a:t>) = </a:t>
            </a:r>
            <a:r>
              <a:rPr lang="en-US" sz="1999" b="1" i="1" dirty="0">
                <a:latin typeface="Times New Roman"/>
                <a:ea typeface="Courier New"/>
                <a:cs typeface="Courier New"/>
                <a:sym typeface="Courier New"/>
              </a:rPr>
              <a:t>I</a:t>
            </a:r>
            <a:r>
              <a:rPr lang="en-US" sz="1999" b="1" dirty="0">
                <a:latin typeface="Calibri"/>
                <a:ea typeface="Courier New"/>
                <a:cs typeface="Courier New"/>
                <a:sym typeface="Courier New"/>
              </a:rPr>
              <a:t>(parent)</a:t>
            </a:r>
            <a:endParaRPr lang="en-US" sz="1999" dirty="0">
              <a:latin typeface="Calibri"/>
              <a:ea typeface="Courier New"/>
              <a:cs typeface="Calibri"/>
              <a:sym typeface="Courier New"/>
            </a:endParaRPr>
          </a:p>
          <a:p>
            <a:pPr marL="608782" indent="-422783">
              <a:lnSpc>
                <a:spcPct val="114999"/>
              </a:lnSpc>
              <a:buSzPts val="1400"/>
              <a:buChar char="●"/>
            </a:pPr>
            <a:r>
              <a:rPr lang="en-US" sz="1999" dirty="0">
                <a:latin typeface="Calibri"/>
                <a:ea typeface="Courier New"/>
                <a:cs typeface="Calibri"/>
                <a:sym typeface="Courier New"/>
              </a:rPr>
              <a:t>From</a:t>
            </a:r>
            <a:r>
              <a:rPr lang="en-US" sz="1999" dirty="0"/>
              <a:t> the 14 samples in the table:</a:t>
            </a:r>
            <a:endParaRPr sz="1999" dirty="0">
              <a:cs typeface="Calibri"/>
            </a:endParaRPr>
          </a:p>
          <a:p>
            <a:pPr marL="1218199" lvl="1" indent="-422783">
              <a:lnSpc>
                <a:spcPct val="115000"/>
              </a:lnSpc>
              <a:buSzPts val="1400"/>
              <a:buChar char="○"/>
            </a:pPr>
            <a:r>
              <a:rPr lang="en-US" sz="1999" dirty="0">
                <a:solidFill>
                  <a:srgbClr val="121328"/>
                </a:solidFill>
              </a:rPr>
              <a:t>9 belong to Class </a:t>
            </a:r>
            <a:r>
              <a:rPr lang="en-US" sz="1999" dirty="0">
                <a:solidFill>
                  <a:srgbClr val="9BBB59"/>
                </a:solidFill>
              </a:rPr>
              <a:t>P</a:t>
            </a:r>
            <a:r>
              <a:rPr lang="en-US" sz="1999" dirty="0">
                <a:solidFill>
                  <a:srgbClr val="121328"/>
                </a:solidFill>
              </a:rPr>
              <a:t>: </a:t>
            </a:r>
            <a:r>
              <a:rPr lang="en-US" sz="1999" dirty="0" err="1">
                <a:solidFill>
                  <a:srgbClr val="121328"/>
                </a:solidFill>
              </a:rPr>
              <a:t>buys_computer</a:t>
            </a:r>
            <a:r>
              <a:rPr lang="en-US" sz="1999" dirty="0">
                <a:solidFill>
                  <a:srgbClr val="121328"/>
                </a:solidFill>
              </a:rPr>
              <a:t> = "yes"</a:t>
            </a:r>
            <a:endParaRPr sz="1999" dirty="0">
              <a:cs typeface="Calibri"/>
            </a:endParaRPr>
          </a:p>
          <a:p>
            <a:pPr marL="1218199" lvl="1" indent="-422783">
              <a:lnSpc>
                <a:spcPct val="115000"/>
              </a:lnSpc>
              <a:buSzPts val="1400"/>
              <a:buChar char="○"/>
            </a:pPr>
            <a:r>
              <a:rPr lang="en-US" sz="1999" dirty="0">
                <a:solidFill>
                  <a:srgbClr val="121328"/>
                </a:solidFill>
              </a:rPr>
              <a:t>5 belong to Class </a:t>
            </a:r>
            <a:r>
              <a:rPr lang="en-US" sz="1999" dirty="0">
                <a:solidFill>
                  <a:srgbClr val="C0504D"/>
                </a:solidFill>
              </a:rPr>
              <a:t>N</a:t>
            </a:r>
            <a:r>
              <a:rPr lang="en-US" sz="1999" dirty="0">
                <a:solidFill>
                  <a:srgbClr val="121328"/>
                </a:solidFill>
              </a:rPr>
              <a:t>: </a:t>
            </a:r>
            <a:r>
              <a:rPr lang="en-US" sz="1999" dirty="0" err="1">
                <a:solidFill>
                  <a:srgbClr val="121328"/>
                </a:solidFill>
              </a:rPr>
              <a:t>buys_computer</a:t>
            </a:r>
            <a:r>
              <a:rPr lang="en-US" sz="1999" dirty="0">
                <a:solidFill>
                  <a:srgbClr val="121328"/>
                </a:solidFill>
              </a:rPr>
              <a:t> = "no“</a:t>
            </a:r>
            <a:endParaRPr sz="1999" dirty="0">
              <a:cs typeface="Calibri"/>
            </a:endParaRPr>
          </a:p>
          <a:p>
            <a:pPr marL="608782">
              <a:lnSpc>
                <a:spcPct val="115000"/>
              </a:lnSpc>
              <a:spcBef>
                <a:spcPts val="721"/>
              </a:spcBef>
            </a:pPr>
            <a:endParaRPr lang="el-GR" sz="1999" dirty="0">
              <a:solidFill>
                <a:srgbClr val="000000"/>
              </a:solidFill>
              <a:cs typeface="Calibri"/>
            </a:endParaRPr>
          </a:p>
        </p:txBody>
      </p:sp>
      <p:pic>
        <p:nvPicPr>
          <p:cNvPr id="524" name="Google Shape;524;p91"/>
          <p:cNvPicPr preferRelativeResize="0"/>
          <p:nvPr/>
        </p:nvPicPr>
        <p:blipFill rotWithShape="1">
          <a:blip r:embed="rId3" cstate="print">
            <a:alphaModFix/>
          </a:blip>
          <a:srcRect/>
          <a:stretch/>
        </p:blipFill>
        <p:spPr>
          <a:xfrm>
            <a:off x="7462564" y="1213571"/>
            <a:ext cx="4343639" cy="3368161"/>
          </a:xfrm>
          <a:prstGeom prst="rect">
            <a:avLst/>
          </a:prstGeom>
          <a:noFill/>
          <a:ln>
            <a:noFill/>
          </a:ln>
        </p:spPr>
      </p:pic>
      <p:sp>
        <p:nvSpPr>
          <p:cNvPr id="3" name="Τίτλος 1">
            <a:extLst>
              <a:ext uri="{FF2B5EF4-FFF2-40B4-BE49-F238E27FC236}">
                <a16:creationId xmlns:a16="http://schemas.microsoft.com/office/drawing/2014/main" id="{DEA9BA4D-A9D7-C775-1DFA-74591D66A8B5}"/>
              </a:ext>
            </a:extLst>
          </p:cNvPr>
          <p:cNvSpPr>
            <a:spLocks noGrp="1"/>
          </p:cNvSpPr>
          <p:nvPr>
            <p:ph type="title"/>
          </p:nvPr>
        </p:nvSpPr>
        <p:spPr>
          <a:xfrm>
            <a:off x="2998067" y="175473"/>
            <a:ext cx="8430687" cy="650469"/>
          </a:xfrm>
        </p:spPr>
        <p:txBody>
          <a:bodyPr>
            <a:normAutofit fontScale="90000"/>
          </a:bodyPr>
          <a:lstStyle/>
          <a:p>
            <a:pPr marL="185999">
              <a:lnSpc>
                <a:spcPct val="114999"/>
              </a:lnSpc>
              <a:spcBef>
                <a:spcPts val="0"/>
              </a:spcBef>
            </a:pPr>
            <a:r>
              <a:rPr lang="en-US" dirty="0">
                <a:ea typeface="+mj-lt"/>
                <a:cs typeface="+mj-lt"/>
              </a:rPr>
              <a:t>Overall Entropy Calculation </a:t>
            </a:r>
            <a:endParaRPr lang="el-GR" dirty="0"/>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1FE96D49-8179-412E-12CA-3E8CB20E9376}"/>
                  </a:ext>
                </a:extLst>
              </p:cNvPr>
              <p:cNvSpPr txBox="1"/>
              <p:nvPr/>
            </p:nvSpPr>
            <p:spPr>
              <a:xfrm>
                <a:off x="1372643" y="4969361"/>
                <a:ext cx="9599361" cy="154245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999" i="1">
                          <a:latin typeface="Cambria Math" panose="02040503050406030204" pitchFamily="18" charset="0"/>
                        </a:rPr>
                        <m:t>𝐼</m:t>
                      </m:r>
                      <m:d>
                        <m:dPr>
                          <m:ctrlPr>
                            <a:rPr lang="en-US" sz="1999" i="1">
                              <a:latin typeface="Cambria Math" panose="02040503050406030204" pitchFamily="18" charset="0"/>
                            </a:rPr>
                          </m:ctrlPr>
                        </m:dPr>
                        <m:e>
                          <m:r>
                            <a:rPr lang="en-US" sz="1999" i="1">
                              <a:latin typeface="Cambria Math" panose="02040503050406030204" pitchFamily="18" charset="0"/>
                            </a:rPr>
                            <m:t>𝐷</m:t>
                          </m:r>
                        </m:e>
                      </m:d>
                      <m:r>
                        <a:rPr lang="en-US" sz="1999" i="1">
                          <a:latin typeface="Cambria Math" panose="02040503050406030204" pitchFamily="18" charset="0"/>
                        </a:rPr>
                        <m:t>=</m:t>
                      </m:r>
                      <m:r>
                        <a:rPr lang="en-US" sz="1999" i="1">
                          <a:latin typeface="Cambria Math" panose="02040503050406030204" pitchFamily="18" charset="0"/>
                        </a:rPr>
                        <m:t>𝐸𝑛𝑡𝑟𝑜𝑝𝑦</m:t>
                      </m:r>
                      <m:d>
                        <m:dPr>
                          <m:ctrlPr>
                            <a:rPr lang="en-US" sz="1999" i="1">
                              <a:latin typeface="Cambria Math" panose="02040503050406030204" pitchFamily="18" charset="0"/>
                            </a:rPr>
                          </m:ctrlPr>
                        </m:dPr>
                        <m:e>
                          <m:r>
                            <a:rPr lang="en-US" sz="1999" i="1">
                              <a:latin typeface="Cambria Math" panose="02040503050406030204" pitchFamily="18" charset="0"/>
                            </a:rPr>
                            <m:t>𝐷</m:t>
                          </m:r>
                        </m:e>
                      </m:d>
                      <m:r>
                        <a:rPr lang="en-US" sz="1999" i="1">
                          <a:latin typeface="Cambria Math" panose="02040503050406030204" pitchFamily="18" charset="0"/>
                        </a:rPr>
                        <m:t>=−</m:t>
                      </m:r>
                      <m:f>
                        <m:fPr>
                          <m:ctrlPr>
                            <a:rPr lang="en-US" sz="1999" i="1">
                              <a:latin typeface="Cambria Math" panose="02040503050406030204" pitchFamily="18" charset="0"/>
                            </a:rPr>
                          </m:ctrlPr>
                        </m:fPr>
                        <m:num>
                          <m:r>
                            <a:rPr lang="en-US" sz="1999" i="1">
                              <a:latin typeface="Cambria Math" panose="02040503050406030204" pitchFamily="18" charset="0"/>
                            </a:rPr>
                            <m:t>𝑦𝑒𝑠</m:t>
                          </m:r>
                        </m:num>
                        <m:den>
                          <m:r>
                            <a:rPr lang="en-US" sz="1999" i="1">
                              <a:latin typeface="Cambria Math" panose="02040503050406030204" pitchFamily="18" charset="0"/>
                            </a:rPr>
                            <m:t>𝑎𝑙𝑙</m:t>
                          </m:r>
                        </m:den>
                      </m:f>
                      <m:sSub>
                        <m:sSubPr>
                          <m:ctrlPr>
                            <a:rPr lang="en-US" sz="1999" i="1">
                              <a:latin typeface="Cambria Math" panose="02040503050406030204" pitchFamily="18" charset="0"/>
                            </a:rPr>
                          </m:ctrlPr>
                        </m:sSubPr>
                        <m:e>
                          <m:r>
                            <a:rPr lang="en-US" sz="1999" i="1">
                              <a:latin typeface="Cambria Math" panose="02040503050406030204" pitchFamily="18" charset="0"/>
                            </a:rPr>
                            <m:t>𝑙𝑜𝑔</m:t>
                          </m:r>
                        </m:e>
                        <m:sub>
                          <m:r>
                            <a:rPr lang="en-US" sz="1999" i="1">
                              <a:latin typeface="Cambria Math" panose="02040503050406030204" pitchFamily="18" charset="0"/>
                            </a:rPr>
                            <m:t>2</m:t>
                          </m:r>
                        </m:sub>
                      </m:sSub>
                      <m:d>
                        <m:dPr>
                          <m:ctrlPr>
                            <a:rPr lang="en-US" sz="1999" i="1">
                              <a:latin typeface="Cambria Math" panose="02040503050406030204" pitchFamily="18" charset="0"/>
                            </a:rPr>
                          </m:ctrlPr>
                        </m:dPr>
                        <m:e>
                          <m:f>
                            <m:fPr>
                              <m:ctrlPr>
                                <a:rPr lang="en-US" sz="1999" i="1">
                                  <a:latin typeface="Cambria Math" panose="02040503050406030204" pitchFamily="18" charset="0"/>
                                </a:rPr>
                              </m:ctrlPr>
                            </m:fPr>
                            <m:num>
                              <m:r>
                                <a:rPr lang="en-US" sz="1999" i="1">
                                  <a:latin typeface="Cambria Math" panose="02040503050406030204" pitchFamily="18" charset="0"/>
                                </a:rPr>
                                <m:t>𝑦𝑒𝑠</m:t>
                              </m:r>
                            </m:num>
                            <m:den>
                              <m:r>
                                <a:rPr lang="en-US" sz="1999" i="1">
                                  <a:latin typeface="Cambria Math" panose="02040503050406030204" pitchFamily="18" charset="0"/>
                                </a:rPr>
                                <m:t>𝑎𝑙𝑙</m:t>
                              </m:r>
                            </m:den>
                          </m:f>
                        </m:e>
                      </m:d>
                      <m:r>
                        <a:rPr lang="en-US" sz="1999" i="1">
                          <a:latin typeface="Cambria Math" panose="02040503050406030204" pitchFamily="18" charset="0"/>
                        </a:rPr>
                        <m:t>−</m:t>
                      </m:r>
                      <m:f>
                        <m:fPr>
                          <m:ctrlPr>
                            <a:rPr lang="en-US" sz="1999" i="1">
                              <a:latin typeface="Cambria Math" panose="02040503050406030204" pitchFamily="18" charset="0"/>
                            </a:rPr>
                          </m:ctrlPr>
                        </m:fPr>
                        <m:num>
                          <m:r>
                            <a:rPr lang="en-US" sz="1999" i="1">
                              <a:latin typeface="Cambria Math" panose="02040503050406030204" pitchFamily="18" charset="0"/>
                            </a:rPr>
                            <m:t>𝑛𝑜</m:t>
                          </m:r>
                        </m:num>
                        <m:den>
                          <m:r>
                            <a:rPr lang="en-US" sz="1999" i="1">
                              <a:latin typeface="Cambria Math" panose="02040503050406030204" pitchFamily="18" charset="0"/>
                            </a:rPr>
                            <m:t>𝑎𝑙𝑙</m:t>
                          </m:r>
                        </m:den>
                      </m:f>
                      <m:sSub>
                        <m:sSubPr>
                          <m:ctrlPr>
                            <a:rPr lang="en-US" sz="1999" i="1">
                              <a:latin typeface="Cambria Math" panose="02040503050406030204" pitchFamily="18" charset="0"/>
                            </a:rPr>
                          </m:ctrlPr>
                        </m:sSubPr>
                        <m:e>
                          <m:r>
                            <a:rPr lang="en-US" sz="1999" i="1">
                              <a:latin typeface="Cambria Math" panose="02040503050406030204" pitchFamily="18" charset="0"/>
                            </a:rPr>
                            <m:t>𝑙𝑜𝑔</m:t>
                          </m:r>
                        </m:e>
                        <m:sub>
                          <m:r>
                            <a:rPr lang="en-US" sz="1999" i="1">
                              <a:latin typeface="Cambria Math" panose="02040503050406030204" pitchFamily="18" charset="0"/>
                            </a:rPr>
                            <m:t>2</m:t>
                          </m:r>
                        </m:sub>
                      </m:sSub>
                      <m:d>
                        <m:dPr>
                          <m:ctrlPr>
                            <a:rPr lang="en-US" sz="1999" i="1">
                              <a:latin typeface="Cambria Math" panose="02040503050406030204" pitchFamily="18" charset="0"/>
                            </a:rPr>
                          </m:ctrlPr>
                        </m:dPr>
                        <m:e>
                          <m:f>
                            <m:fPr>
                              <m:ctrlPr>
                                <a:rPr lang="en-US" sz="1999" i="1">
                                  <a:latin typeface="Cambria Math" panose="02040503050406030204" pitchFamily="18" charset="0"/>
                                </a:rPr>
                              </m:ctrlPr>
                            </m:fPr>
                            <m:num>
                              <m:r>
                                <a:rPr lang="en-US" sz="1999" i="1">
                                  <a:latin typeface="Cambria Math" panose="02040503050406030204" pitchFamily="18" charset="0"/>
                                </a:rPr>
                                <m:t>𝑛𝑜</m:t>
                              </m:r>
                            </m:num>
                            <m:den>
                              <m:r>
                                <a:rPr lang="en-US" sz="1999" i="1">
                                  <a:latin typeface="Cambria Math" panose="02040503050406030204" pitchFamily="18" charset="0"/>
                                </a:rPr>
                                <m:t>𝑎𝑙𝑙</m:t>
                              </m:r>
                            </m:den>
                          </m:f>
                        </m:e>
                      </m:d>
                      <m:r>
                        <a:rPr lang="en-US" sz="1999" i="1">
                          <a:latin typeface="Cambria Math" panose="02040503050406030204" pitchFamily="18" charset="0"/>
                        </a:rPr>
                        <m:t>==−</m:t>
                      </m:r>
                      <m:f>
                        <m:fPr>
                          <m:ctrlPr>
                            <a:rPr lang="en-US" sz="1999" i="1">
                              <a:latin typeface="Cambria Math" panose="02040503050406030204" pitchFamily="18" charset="0"/>
                            </a:rPr>
                          </m:ctrlPr>
                        </m:fPr>
                        <m:num>
                          <m:r>
                            <a:rPr lang="en-US" sz="1999" i="1">
                              <a:latin typeface="Cambria Math" panose="02040503050406030204" pitchFamily="18" charset="0"/>
                            </a:rPr>
                            <m:t>9</m:t>
                          </m:r>
                        </m:num>
                        <m:den>
                          <m:r>
                            <a:rPr lang="en-US" sz="1999" i="1">
                              <a:latin typeface="Cambria Math" panose="02040503050406030204" pitchFamily="18" charset="0"/>
                            </a:rPr>
                            <m:t>14</m:t>
                          </m:r>
                        </m:den>
                      </m:f>
                      <m:sSub>
                        <m:sSubPr>
                          <m:ctrlPr>
                            <a:rPr lang="en-US" sz="1999" i="1">
                              <a:latin typeface="Cambria Math" panose="02040503050406030204" pitchFamily="18" charset="0"/>
                            </a:rPr>
                          </m:ctrlPr>
                        </m:sSubPr>
                        <m:e>
                          <m:r>
                            <a:rPr lang="en-US" sz="1999" i="1">
                              <a:latin typeface="Cambria Math" panose="02040503050406030204" pitchFamily="18" charset="0"/>
                            </a:rPr>
                            <m:t>𝑙𝑜𝑔</m:t>
                          </m:r>
                        </m:e>
                        <m:sub>
                          <m:r>
                            <a:rPr lang="en-US" sz="1999" i="1">
                              <a:latin typeface="Cambria Math" panose="02040503050406030204" pitchFamily="18" charset="0"/>
                            </a:rPr>
                            <m:t>2</m:t>
                          </m:r>
                        </m:sub>
                      </m:sSub>
                      <m:d>
                        <m:dPr>
                          <m:ctrlPr>
                            <a:rPr lang="en-US" sz="1999" i="1">
                              <a:latin typeface="Cambria Math" panose="02040503050406030204" pitchFamily="18" charset="0"/>
                            </a:rPr>
                          </m:ctrlPr>
                        </m:dPr>
                        <m:e>
                          <m:f>
                            <m:fPr>
                              <m:ctrlPr>
                                <a:rPr lang="en-US" sz="1999" i="1">
                                  <a:latin typeface="Cambria Math" panose="02040503050406030204" pitchFamily="18" charset="0"/>
                                </a:rPr>
                              </m:ctrlPr>
                            </m:fPr>
                            <m:num>
                              <m:r>
                                <a:rPr lang="en-US" sz="1999" i="1">
                                  <a:latin typeface="Cambria Math" panose="02040503050406030204" pitchFamily="18" charset="0"/>
                                </a:rPr>
                                <m:t>9</m:t>
                              </m:r>
                            </m:num>
                            <m:den>
                              <m:r>
                                <a:rPr lang="en-US" sz="1999" i="1">
                                  <a:latin typeface="Cambria Math" panose="02040503050406030204" pitchFamily="18" charset="0"/>
                                </a:rPr>
                                <m:t>14</m:t>
                              </m:r>
                            </m:den>
                          </m:f>
                        </m:e>
                      </m:d>
                      <m:r>
                        <a:rPr lang="en-US" sz="1999" i="1">
                          <a:latin typeface="Cambria Math" panose="02040503050406030204" pitchFamily="18" charset="0"/>
                        </a:rPr>
                        <m:t>−</m:t>
                      </m:r>
                      <m:f>
                        <m:fPr>
                          <m:ctrlPr>
                            <a:rPr lang="en-US" sz="1999" i="1">
                              <a:latin typeface="Cambria Math" panose="02040503050406030204" pitchFamily="18" charset="0"/>
                            </a:rPr>
                          </m:ctrlPr>
                        </m:fPr>
                        <m:num>
                          <m:r>
                            <a:rPr lang="en-US" sz="1999" i="1">
                              <a:latin typeface="Cambria Math" panose="02040503050406030204" pitchFamily="18" charset="0"/>
                            </a:rPr>
                            <m:t>5</m:t>
                          </m:r>
                        </m:num>
                        <m:den>
                          <m:r>
                            <a:rPr lang="en-US" sz="1999" i="1">
                              <a:latin typeface="Cambria Math" panose="02040503050406030204" pitchFamily="18" charset="0"/>
                            </a:rPr>
                            <m:t>14</m:t>
                          </m:r>
                        </m:den>
                      </m:f>
                      <m:sSub>
                        <m:sSubPr>
                          <m:ctrlPr>
                            <a:rPr lang="en-US" sz="1999" i="1">
                              <a:latin typeface="Cambria Math" panose="02040503050406030204" pitchFamily="18" charset="0"/>
                            </a:rPr>
                          </m:ctrlPr>
                        </m:sSubPr>
                        <m:e>
                          <m:r>
                            <a:rPr lang="en-US" sz="1999" i="1">
                              <a:latin typeface="Cambria Math" panose="02040503050406030204" pitchFamily="18" charset="0"/>
                            </a:rPr>
                            <m:t>𝑙𝑜𝑔</m:t>
                          </m:r>
                        </m:e>
                        <m:sub>
                          <m:r>
                            <a:rPr lang="en-US" sz="1999" i="1">
                              <a:latin typeface="Cambria Math" panose="02040503050406030204" pitchFamily="18" charset="0"/>
                            </a:rPr>
                            <m:t>2</m:t>
                          </m:r>
                        </m:sub>
                      </m:sSub>
                      <m:d>
                        <m:dPr>
                          <m:ctrlPr>
                            <a:rPr lang="en-US" sz="1999" i="1">
                              <a:latin typeface="Cambria Math" panose="02040503050406030204" pitchFamily="18" charset="0"/>
                            </a:rPr>
                          </m:ctrlPr>
                        </m:dPr>
                        <m:e>
                          <m:f>
                            <m:fPr>
                              <m:ctrlPr>
                                <a:rPr lang="en-US" sz="1999" i="1">
                                  <a:latin typeface="Cambria Math" panose="02040503050406030204" pitchFamily="18" charset="0"/>
                                </a:rPr>
                              </m:ctrlPr>
                            </m:fPr>
                            <m:num>
                              <m:r>
                                <a:rPr lang="en-US" sz="1999" i="1">
                                  <a:latin typeface="Cambria Math" panose="02040503050406030204" pitchFamily="18" charset="0"/>
                                </a:rPr>
                                <m:t>5</m:t>
                              </m:r>
                            </m:num>
                            <m:den>
                              <m:r>
                                <a:rPr lang="en-US" sz="1999" i="1">
                                  <a:latin typeface="Cambria Math" panose="02040503050406030204" pitchFamily="18" charset="0"/>
                                </a:rPr>
                                <m:t>14</m:t>
                              </m:r>
                            </m:den>
                          </m:f>
                        </m:e>
                      </m:d>
                      <m:r>
                        <a:rPr lang="en-US" sz="1999" i="1">
                          <a:latin typeface="Cambria Math" panose="02040503050406030204" pitchFamily="18" charset="0"/>
                        </a:rPr>
                        <m:t>≅−0.64·</m:t>
                      </m:r>
                      <m:d>
                        <m:dPr>
                          <m:ctrlPr>
                            <a:rPr lang="en-US" sz="1999" i="1">
                              <a:latin typeface="Cambria Math" panose="02040503050406030204" pitchFamily="18" charset="0"/>
                            </a:rPr>
                          </m:ctrlPr>
                        </m:dPr>
                        <m:e>
                          <m:r>
                            <a:rPr lang="en-US" sz="1999" i="1">
                              <a:latin typeface="Cambria Math" panose="02040503050406030204" pitchFamily="18" charset="0"/>
                            </a:rPr>
                            <m:t>−0.64</m:t>
                          </m:r>
                        </m:e>
                      </m:d>
                      <m:r>
                        <a:rPr lang="en-US" sz="1999" i="1">
                          <a:latin typeface="Cambria Math" panose="02040503050406030204" pitchFamily="18" charset="0"/>
                        </a:rPr>
                        <m:t>−0.36·</m:t>
                      </m:r>
                      <m:d>
                        <m:dPr>
                          <m:ctrlPr>
                            <a:rPr lang="en-US" sz="1999" i="1">
                              <a:latin typeface="Cambria Math" panose="02040503050406030204" pitchFamily="18" charset="0"/>
                            </a:rPr>
                          </m:ctrlPr>
                        </m:dPr>
                        <m:e>
                          <m:r>
                            <a:rPr lang="en-US" sz="1999" i="1">
                              <a:latin typeface="Cambria Math" panose="02040503050406030204" pitchFamily="18" charset="0"/>
                            </a:rPr>
                            <m:t>−1.49</m:t>
                          </m:r>
                        </m:e>
                      </m:d>
                      <m:r>
                        <a:rPr lang="en-US" sz="1999" i="1">
                          <a:latin typeface="Cambria Math" panose="02040503050406030204" pitchFamily="18" charset="0"/>
                        </a:rPr>
                        <m:t>≅0.94</m:t>
                      </m:r>
                    </m:oMath>
                  </m:oMathPara>
                </a14:m>
                <a:endParaRPr lang="en-US" sz="1999" dirty="0"/>
              </a:p>
              <a:p>
                <a:endParaRPr lang="en-GR" sz="1999" dirty="0"/>
              </a:p>
            </p:txBody>
          </p:sp>
        </mc:Choice>
        <mc:Fallback xmlns="">
          <p:sp>
            <p:nvSpPr>
              <p:cNvPr id="2" name="TextBox 1">
                <a:extLst>
                  <a:ext uri="{FF2B5EF4-FFF2-40B4-BE49-F238E27FC236}">
                    <a16:creationId xmlns:a16="http://schemas.microsoft.com/office/drawing/2014/main" id="{1FE96D49-8179-412E-12CA-3E8CB20E9376}"/>
                  </a:ext>
                </a:extLst>
              </p:cNvPr>
              <p:cNvSpPr txBox="1">
                <a:spLocks noRot="1" noChangeAspect="1" noMove="1" noResize="1" noEditPoints="1" noAdjustHandles="1" noChangeArrowheads="1" noChangeShapeType="1" noTextEdit="1"/>
              </p:cNvSpPr>
              <p:nvPr/>
            </p:nvSpPr>
            <p:spPr>
              <a:xfrm>
                <a:off x="1372643" y="4969361"/>
                <a:ext cx="9599361" cy="1542456"/>
              </a:xfrm>
              <a:prstGeom prst="rect">
                <a:avLst/>
              </a:prstGeom>
              <a:blipFill>
                <a:blip r:embed="rId4"/>
                <a:stretch>
                  <a:fillRect t="-395"/>
                </a:stretch>
              </a:blipFill>
            </p:spPr>
            <p:txBody>
              <a:bodyPr/>
              <a:lstStyle/>
              <a:p>
                <a:r>
                  <a:rPr lang="el-GR">
                    <a:noFill/>
                  </a:rPr>
                  <a:t> </a:t>
                </a:r>
              </a:p>
            </p:txBody>
          </p:sp>
        </mc:Fallback>
      </mc:AlternateContent>
      <p:sp>
        <p:nvSpPr>
          <p:cNvPr id="4" name="Rectangle 3">
            <a:extLst>
              <a:ext uri="{FF2B5EF4-FFF2-40B4-BE49-F238E27FC236}">
                <a16:creationId xmlns:a16="http://schemas.microsoft.com/office/drawing/2014/main" id="{398A8C44-3164-9AC1-1E5A-1979BED5D5D8}"/>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854338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1" name="Google Shape;531;p92"/>
          <p:cNvSpPr/>
          <p:nvPr/>
        </p:nvSpPr>
        <p:spPr>
          <a:xfrm>
            <a:off x="7384837" y="2236970"/>
            <a:ext cx="4101805" cy="750205"/>
          </a:xfrm>
          <a:prstGeom prst="rect">
            <a:avLst/>
          </a:prstGeom>
          <a:noFill/>
          <a:ln>
            <a:noFill/>
          </a:ln>
        </p:spPr>
        <p:txBody>
          <a:bodyPr spcFirstLastPara="1" wrap="square" lIns="72914" tIns="121868" rIns="119969" bIns="59984" anchor="t" anchorCtr="0">
            <a:noAutofit/>
          </a:bodyPr>
          <a:lstStyle/>
          <a:p>
            <a:pPr marL="608782" indent="-422783">
              <a:lnSpc>
                <a:spcPct val="115000"/>
              </a:lnSpc>
              <a:buSzPts val="1400"/>
              <a:buChar char="●"/>
            </a:pPr>
            <a:r>
              <a:rPr lang="en-US" sz="1999">
                <a:solidFill>
                  <a:srgbClr val="121328"/>
                </a:solidFill>
              </a:rPr>
              <a:t>Class </a:t>
            </a:r>
            <a:r>
              <a:rPr lang="en-US" sz="1999">
                <a:solidFill>
                  <a:srgbClr val="9BBB59"/>
                </a:solidFill>
              </a:rPr>
              <a:t>P</a:t>
            </a:r>
            <a:r>
              <a:rPr lang="en-US" sz="1999">
                <a:solidFill>
                  <a:srgbClr val="121328"/>
                </a:solidFill>
              </a:rPr>
              <a:t>: </a:t>
            </a:r>
            <a:r>
              <a:rPr lang="en-US" sz="1999" err="1">
                <a:solidFill>
                  <a:srgbClr val="121328"/>
                </a:solidFill>
              </a:rPr>
              <a:t>buys_computer</a:t>
            </a:r>
            <a:r>
              <a:rPr lang="en-US" sz="1999">
                <a:solidFill>
                  <a:srgbClr val="121328"/>
                </a:solidFill>
              </a:rPr>
              <a:t> = "yes"</a:t>
            </a:r>
            <a:endParaRPr lang="el-GR" sz="1999">
              <a:cs typeface="Calibri"/>
            </a:endParaRPr>
          </a:p>
          <a:p>
            <a:pPr marL="608782" indent="-422783">
              <a:lnSpc>
                <a:spcPct val="115000"/>
              </a:lnSpc>
              <a:buSzPts val="1400"/>
              <a:buChar char="●"/>
            </a:pPr>
            <a:r>
              <a:rPr lang="en-US" sz="1999">
                <a:solidFill>
                  <a:srgbClr val="121328"/>
                </a:solidFill>
              </a:rPr>
              <a:t>Class </a:t>
            </a:r>
            <a:r>
              <a:rPr lang="en-US" sz="1999">
                <a:solidFill>
                  <a:srgbClr val="C0504D"/>
                </a:solidFill>
              </a:rPr>
              <a:t>N</a:t>
            </a:r>
            <a:r>
              <a:rPr lang="en-US" sz="1999">
                <a:solidFill>
                  <a:srgbClr val="121328"/>
                </a:solidFill>
              </a:rPr>
              <a:t>: </a:t>
            </a:r>
            <a:r>
              <a:rPr lang="en-US" sz="1999" err="1">
                <a:solidFill>
                  <a:srgbClr val="121328"/>
                </a:solidFill>
              </a:rPr>
              <a:t>buys_computer</a:t>
            </a:r>
            <a:r>
              <a:rPr lang="en-US" sz="1999">
                <a:solidFill>
                  <a:srgbClr val="121328"/>
                </a:solidFill>
              </a:rPr>
              <a:t> = "no"</a:t>
            </a:r>
            <a:endParaRPr sz="1999">
              <a:cs typeface="Calibri"/>
            </a:endParaRPr>
          </a:p>
        </p:txBody>
      </p:sp>
      <p:sp>
        <p:nvSpPr>
          <p:cNvPr id="532" name="Google Shape;532;p92"/>
          <p:cNvSpPr/>
          <p:nvPr/>
        </p:nvSpPr>
        <p:spPr>
          <a:xfrm>
            <a:off x="1413892" y="1310054"/>
            <a:ext cx="7506484" cy="1627724"/>
          </a:xfrm>
          <a:prstGeom prst="rect">
            <a:avLst/>
          </a:prstGeom>
          <a:noFill/>
          <a:ln>
            <a:noFill/>
          </a:ln>
        </p:spPr>
        <p:txBody>
          <a:bodyPr spcFirstLastPara="1" wrap="square" lIns="72914" tIns="121868" rIns="119969" bIns="59984" anchor="t" anchorCtr="0">
            <a:noAutofit/>
          </a:bodyPr>
          <a:lstStyle/>
          <a:p>
            <a:pPr marL="114266" indent="-114266">
              <a:lnSpc>
                <a:spcPct val="115000"/>
              </a:lnSpc>
              <a:buSzPts val="1400"/>
              <a:buFont typeface="Arial" pitchFamily="34" charset="0"/>
              <a:buChar char="•"/>
            </a:pPr>
            <a:r>
              <a:rPr lang="en-US" sz="1999" dirty="0">
                <a:solidFill>
                  <a:srgbClr val="121328"/>
                </a:solidFill>
              </a:rPr>
              <a:t>We are now going to calculate the </a:t>
            </a:r>
            <a:r>
              <a:rPr lang="en-US" sz="1999" dirty="0">
                <a:solidFill>
                  <a:srgbClr val="C0504D"/>
                </a:solidFill>
              </a:rPr>
              <a:t>entropy</a:t>
            </a:r>
            <a:r>
              <a:rPr lang="en-US" sz="1999" dirty="0">
                <a:solidFill>
                  <a:srgbClr val="121328"/>
                </a:solidFill>
              </a:rPr>
              <a:t> for each attribute. </a:t>
            </a:r>
          </a:p>
          <a:p>
            <a:pPr marL="114266" indent="-114266">
              <a:lnSpc>
                <a:spcPct val="115000"/>
              </a:lnSpc>
              <a:buSzPts val="1400"/>
              <a:buFont typeface="Arial" pitchFamily="34" charset="0"/>
              <a:buChar char="•"/>
            </a:pPr>
            <a:r>
              <a:rPr lang="en-US" sz="1999" dirty="0">
                <a:solidFill>
                  <a:srgbClr val="121328"/>
                </a:solidFill>
              </a:rPr>
              <a:t>We will begin with </a:t>
            </a:r>
            <a:r>
              <a:rPr lang="en-US" sz="1999" dirty="0">
                <a:solidFill>
                  <a:srgbClr val="C0504D"/>
                </a:solidFill>
              </a:rPr>
              <a:t>age</a:t>
            </a:r>
            <a:r>
              <a:rPr lang="en-US" sz="1999" dirty="0">
                <a:solidFill>
                  <a:srgbClr val="121328"/>
                </a:solidFill>
              </a:rPr>
              <a:t>.</a:t>
            </a:r>
          </a:p>
          <a:p>
            <a:pPr marL="114266" indent="-114266">
              <a:lnSpc>
                <a:spcPct val="115000"/>
              </a:lnSpc>
              <a:buSzPts val="1400"/>
              <a:buFont typeface="Arial" pitchFamily="34" charset="0"/>
              <a:buChar char="•"/>
            </a:pPr>
            <a:r>
              <a:rPr lang="en-US" sz="1999" dirty="0">
                <a:solidFill>
                  <a:srgbClr val="121328"/>
                </a:solidFill>
              </a:rPr>
              <a:t>Its I</a:t>
            </a:r>
            <a:r>
              <a:rPr lang="en-US" sz="1999" dirty="0">
                <a:solidFill>
                  <a:srgbClr val="121328"/>
                </a:solidFill>
                <a:cs typeface="Calibri"/>
              </a:rPr>
              <a:t>mpurity may be calculated as follows:</a:t>
            </a:r>
            <a:endParaRPr sz="1999" dirty="0">
              <a:cs typeface="Calibri"/>
            </a:endParaRPr>
          </a:p>
        </p:txBody>
      </p:sp>
      <p:pic>
        <p:nvPicPr>
          <p:cNvPr id="539" name="Google Shape;539;p92"/>
          <p:cNvPicPr preferRelativeResize="0"/>
          <p:nvPr/>
        </p:nvPicPr>
        <p:blipFill rotWithShape="1">
          <a:blip r:embed="rId3" cstate="print">
            <a:alphaModFix/>
          </a:blip>
          <a:srcRect/>
          <a:stretch/>
        </p:blipFill>
        <p:spPr>
          <a:xfrm>
            <a:off x="7698929" y="3748520"/>
            <a:ext cx="4049306" cy="2969946"/>
          </a:xfrm>
          <a:prstGeom prst="rect">
            <a:avLst/>
          </a:prstGeom>
          <a:noFill/>
          <a:ln>
            <a:noFill/>
          </a:ln>
        </p:spPr>
      </p:pic>
      <p:sp>
        <p:nvSpPr>
          <p:cNvPr id="12" name="Τίτλος 1">
            <a:extLst>
              <a:ext uri="{FF2B5EF4-FFF2-40B4-BE49-F238E27FC236}">
                <a16:creationId xmlns:a16="http://schemas.microsoft.com/office/drawing/2014/main" id="{DEA9BA4D-A9D7-C775-1DFA-74591D66A8B5}"/>
              </a:ext>
            </a:extLst>
          </p:cNvPr>
          <p:cNvSpPr>
            <a:spLocks noGrp="1"/>
          </p:cNvSpPr>
          <p:nvPr>
            <p:ph type="title"/>
          </p:nvPr>
        </p:nvSpPr>
        <p:spPr>
          <a:xfrm>
            <a:off x="2089936" y="199266"/>
            <a:ext cx="9166343" cy="799859"/>
          </a:xfrm>
        </p:spPr>
        <p:txBody>
          <a:bodyPr/>
          <a:lstStyle/>
          <a:p>
            <a:pPr marL="185999">
              <a:lnSpc>
                <a:spcPct val="114999"/>
              </a:lnSpc>
              <a:spcBef>
                <a:spcPts val="0"/>
              </a:spcBef>
            </a:pPr>
            <a:r>
              <a:rPr lang="en-US" dirty="0">
                <a:ea typeface="+mj-lt"/>
                <a:cs typeface="+mj-lt"/>
              </a:rPr>
              <a:t>Entropy Calculation for Age</a:t>
            </a:r>
          </a:p>
        </p:txBody>
      </p:sp>
      <p:sp>
        <p:nvSpPr>
          <p:cNvPr id="453638" name="Rectangle 6"/>
          <p:cNvSpPr>
            <a:spLocks noChangeArrowheads="1"/>
          </p:cNvSpPr>
          <p:nvPr/>
        </p:nvSpPr>
        <p:spPr bwMode="auto">
          <a:xfrm>
            <a:off x="0" y="44879"/>
            <a:ext cx="184683" cy="369108"/>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en-US" sz="1799"/>
          </a:p>
        </p:txBody>
      </p:sp>
      <p:sp>
        <p:nvSpPr>
          <p:cNvPr id="453639" name="Rectangle 7"/>
          <p:cNvSpPr>
            <a:spLocks noChangeArrowheads="1"/>
          </p:cNvSpPr>
          <p:nvPr/>
        </p:nvSpPr>
        <p:spPr bwMode="auto">
          <a:xfrm>
            <a:off x="0" y="1111402"/>
            <a:ext cx="184683" cy="369108"/>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pPr defTabSz="914126" fontAlgn="base">
              <a:spcBef>
                <a:spcPct val="0"/>
              </a:spcBef>
              <a:spcAft>
                <a:spcPct val="0"/>
              </a:spcAft>
            </a:pPr>
            <a:endParaRPr lang="en-US" sz="1799">
              <a:latin typeface="Arial" pitchFamily="34" charset="0"/>
              <a:cs typeface="Arial" pitchFamily="34" charset="0"/>
            </a:endParaRPr>
          </a:p>
        </p:txBody>
      </p:sp>
      <p:graphicFrame>
        <p:nvGraphicFramePr>
          <p:cNvPr id="453640" name="Object 8"/>
          <p:cNvGraphicFramePr>
            <a:graphicFrameLocks noChangeAspect="1"/>
          </p:cNvGraphicFramePr>
          <p:nvPr>
            <p:extLst>
              <p:ext uri="{D42A27DB-BD31-4B8C-83A1-F6EECF244321}">
                <p14:modId xmlns:p14="http://schemas.microsoft.com/office/powerpoint/2010/main" val="1507594836"/>
              </p:ext>
            </p:extLst>
          </p:nvPr>
        </p:nvGraphicFramePr>
        <p:xfrm>
          <a:off x="455565" y="5175832"/>
          <a:ext cx="8159127" cy="1123745"/>
        </p:xfrm>
        <a:graphic>
          <a:graphicData uri="http://schemas.openxmlformats.org/presentationml/2006/ole">
            <mc:AlternateContent xmlns:mc="http://schemas.openxmlformats.org/markup-compatibility/2006">
              <mc:Choice xmlns:v="urn:schemas-microsoft-com:vml" Requires="v">
                <p:oleObj name="Έγγραφο" r:id="rId4" imgW="7030968" imgH="968476" progId="Word.Document.12">
                  <p:embed/>
                </p:oleObj>
              </mc:Choice>
              <mc:Fallback>
                <p:oleObj name="Έγγραφο" r:id="rId4" imgW="7030968" imgH="968476" progId="Word.Document.12">
                  <p:embed/>
                  <p:pic>
                    <p:nvPicPr>
                      <p:cNvPr id="45364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565" y="5175832"/>
                        <a:ext cx="8159127" cy="1123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3641" name="Object 9"/>
          <p:cNvGraphicFramePr>
            <a:graphicFrameLocks noChangeAspect="1"/>
          </p:cNvGraphicFramePr>
          <p:nvPr>
            <p:extLst>
              <p:ext uri="{D42A27DB-BD31-4B8C-83A1-F6EECF244321}">
                <p14:modId xmlns:p14="http://schemas.microsoft.com/office/powerpoint/2010/main" val="3089675794"/>
              </p:ext>
            </p:extLst>
          </p:nvPr>
        </p:nvGraphicFramePr>
        <p:xfrm>
          <a:off x="498799" y="2887436"/>
          <a:ext cx="7029206" cy="620551"/>
        </p:xfrm>
        <a:graphic>
          <a:graphicData uri="http://schemas.openxmlformats.org/presentationml/2006/ole">
            <mc:AlternateContent xmlns:mc="http://schemas.openxmlformats.org/markup-compatibility/2006">
              <mc:Choice xmlns:v="urn:schemas-microsoft-com:vml" Requires="v">
                <p:oleObj name="Έγγραφο" r:id="rId6" imgW="7030968" imgH="620818" progId="Word.Document.12">
                  <p:embed/>
                </p:oleObj>
              </mc:Choice>
              <mc:Fallback>
                <p:oleObj name="Έγγραφο" r:id="rId6" imgW="7030968" imgH="620818" progId="Word.Document.12">
                  <p:embed/>
                  <p:pic>
                    <p:nvPicPr>
                      <p:cNvPr id="453641"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8799" y="2887436"/>
                        <a:ext cx="7029206" cy="620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3642" name="Object 10"/>
          <p:cNvGraphicFramePr>
            <a:graphicFrameLocks noChangeAspect="1"/>
          </p:cNvGraphicFramePr>
          <p:nvPr>
            <p:extLst>
              <p:ext uri="{D42A27DB-BD31-4B8C-83A1-F6EECF244321}">
                <p14:modId xmlns:p14="http://schemas.microsoft.com/office/powerpoint/2010/main" val="3346239135"/>
              </p:ext>
            </p:extLst>
          </p:nvPr>
        </p:nvGraphicFramePr>
        <p:xfrm>
          <a:off x="943930" y="3412065"/>
          <a:ext cx="7029206" cy="620551"/>
        </p:xfrm>
        <a:graphic>
          <a:graphicData uri="http://schemas.openxmlformats.org/presentationml/2006/ole">
            <mc:AlternateContent xmlns:mc="http://schemas.openxmlformats.org/markup-compatibility/2006">
              <mc:Choice xmlns:v="urn:schemas-microsoft-com:vml" Requires="v">
                <p:oleObj name="Έγγραφο" r:id="rId8" imgW="7030968" imgH="620818" progId="Word.Document.12">
                  <p:embed/>
                </p:oleObj>
              </mc:Choice>
              <mc:Fallback>
                <p:oleObj name="Έγγραφο" r:id="rId8" imgW="7030968" imgH="620818" progId="Word.Document.12">
                  <p:embed/>
                  <p:pic>
                    <p:nvPicPr>
                      <p:cNvPr id="453642"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3930" y="3412065"/>
                        <a:ext cx="7029206" cy="620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3643" name="Object 11"/>
          <p:cNvGraphicFramePr>
            <a:graphicFrameLocks noChangeAspect="1"/>
          </p:cNvGraphicFramePr>
          <p:nvPr>
            <p:extLst>
              <p:ext uri="{D42A27DB-BD31-4B8C-83A1-F6EECF244321}">
                <p14:modId xmlns:p14="http://schemas.microsoft.com/office/powerpoint/2010/main" val="2830628688"/>
              </p:ext>
            </p:extLst>
          </p:nvPr>
        </p:nvGraphicFramePr>
        <p:xfrm>
          <a:off x="447616" y="3944663"/>
          <a:ext cx="7029206" cy="620551"/>
        </p:xfrm>
        <a:graphic>
          <a:graphicData uri="http://schemas.openxmlformats.org/presentationml/2006/ole">
            <mc:AlternateContent xmlns:mc="http://schemas.openxmlformats.org/markup-compatibility/2006">
              <mc:Choice xmlns:v="urn:schemas-microsoft-com:vml" Requires="v">
                <p:oleObj name="Έγγραφο" r:id="rId10" imgW="7030968" imgH="620818" progId="Word.Document.12">
                  <p:embed/>
                </p:oleObj>
              </mc:Choice>
              <mc:Fallback>
                <p:oleObj name="Έγγραφο" r:id="rId10" imgW="7030968" imgH="620818" progId="Word.Document.12">
                  <p:embed/>
                  <p:pic>
                    <p:nvPicPr>
                      <p:cNvPr id="453643"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7616" y="3944663"/>
                        <a:ext cx="7029206" cy="620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53645" name="Picture 13"/>
          <p:cNvPicPr>
            <a:picLocks noChangeAspect="1" noChangeArrowheads="1"/>
          </p:cNvPicPr>
          <p:nvPr/>
        </p:nvPicPr>
        <p:blipFill>
          <a:blip r:embed="rId12" cstate="print"/>
          <a:srcRect/>
          <a:stretch>
            <a:fillRect/>
          </a:stretch>
        </p:blipFill>
        <p:spPr bwMode="auto">
          <a:xfrm>
            <a:off x="9898521" y="1624507"/>
            <a:ext cx="1371243" cy="647531"/>
          </a:xfrm>
          <a:prstGeom prst="rect">
            <a:avLst/>
          </a:prstGeom>
          <a:noFill/>
          <a:ln w="9525">
            <a:noFill/>
            <a:miter lim="800000"/>
            <a:headEnd/>
            <a:tailEnd/>
          </a:ln>
          <a:effectLst/>
        </p:spPr>
      </p:pic>
      <p:sp>
        <p:nvSpPr>
          <p:cNvPr id="2" name="Rectangle 1">
            <a:extLst>
              <a:ext uri="{FF2B5EF4-FFF2-40B4-BE49-F238E27FC236}">
                <a16:creationId xmlns:a16="http://schemas.microsoft.com/office/drawing/2014/main" id="{11C08E62-2BB9-2844-30EC-C396C3207296}"/>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26853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pic>
        <p:nvPicPr>
          <p:cNvPr id="550" name="Google Shape;550;p93"/>
          <p:cNvPicPr preferRelativeResize="0"/>
          <p:nvPr/>
        </p:nvPicPr>
        <p:blipFill rotWithShape="1">
          <a:blip r:embed="rId3" cstate="print">
            <a:alphaModFix/>
          </a:blip>
          <a:srcRect/>
          <a:stretch/>
        </p:blipFill>
        <p:spPr>
          <a:xfrm>
            <a:off x="7220669" y="1861775"/>
            <a:ext cx="4049306" cy="2969946"/>
          </a:xfrm>
          <a:prstGeom prst="rect">
            <a:avLst/>
          </a:prstGeom>
          <a:noFill/>
          <a:ln>
            <a:noFill/>
          </a:ln>
        </p:spPr>
      </p:pic>
      <p:sp>
        <p:nvSpPr>
          <p:cNvPr id="552" name="Google Shape;552;p93"/>
          <p:cNvSpPr/>
          <p:nvPr/>
        </p:nvSpPr>
        <p:spPr>
          <a:xfrm>
            <a:off x="753422" y="306093"/>
            <a:ext cx="10601217" cy="707016"/>
          </a:xfrm>
          <a:prstGeom prst="rect">
            <a:avLst/>
          </a:prstGeom>
          <a:noFill/>
          <a:ln>
            <a:noFill/>
          </a:ln>
        </p:spPr>
        <p:txBody>
          <a:bodyPr spcFirstLastPara="1" wrap="square" lIns="119969" tIns="59984" rIns="60917" bIns="59984" anchor="ctr" anchorCtr="0">
            <a:noAutofit/>
          </a:bodyPr>
          <a:lstStyle/>
          <a:p>
            <a:endParaRPr sz="3999"/>
          </a:p>
        </p:txBody>
      </p:sp>
      <p:sp>
        <p:nvSpPr>
          <p:cNvPr id="9" name="Τίτλος 1">
            <a:extLst>
              <a:ext uri="{FF2B5EF4-FFF2-40B4-BE49-F238E27FC236}">
                <a16:creationId xmlns:a16="http://schemas.microsoft.com/office/drawing/2014/main" id="{DEA9BA4D-A9D7-C775-1DFA-74591D66A8B5}"/>
              </a:ext>
            </a:extLst>
          </p:cNvPr>
          <p:cNvSpPr>
            <a:spLocks noGrp="1"/>
          </p:cNvSpPr>
          <p:nvPr>
            <p:ph type="title"/>
          </p:nvPr>
        </p:nvSpPr>
        <p:spPr>
          <a:xfrm>
            <a:off x="2061964" y="302605"/>
            <a:ext cx="9122772" cy="799859"/>
          </a:xfrm>
        </p:spPr>
        <p:txBody>
          <a:bodyPr>
            <a:normAutofit/>
          </a:bodyPr>
          <a:lstStyle/>
          <a:p>
            <a:pPr marL="185999">
              <a:lnSpc>
                <a:spcPct val="114999"/>
              </a:lnSpc>
              <a:spcBef>
                <a:spcPts val="0"/>
              </a:spcBef>
            </a:pPr>
            <a:r>
              <a:rPr lang="en-US" dirty="0">
                <a:ea typeface="+mj-lt"/>
                <a:cs typeface="+mj-lt"/>
              </a:rPr>
              <a:t>Information Gain Calculation for Age</a:t>
            </a:r>
          </a:p>
        </p:txBody>
      </p:sp>
      <p:graphicFrame>
        <p:nvGraphicFramePr>
          <p:cNvPr id="451591" name="Object 7"/>
          <p:cNvGraphicFramePr>
            <a:graphicFrameLocks noChangeAspect="1"/>
          </p:cNvGraphicFramePr>
          <p:nvPr/>
        </p:nvGraphicFramePr>
        <p:xfrm>
          <a:off x="-7950" y="3354757"/>
          <a:ext cx="5656391" cy="487862"/>
        </p:xfrm>
        <a:graphic>
          <a:graphicData uri="http://schemas.openxmlformats.org/presentationml/2006/ole">
            <mc:AlternateContent xmlns:mc="http://schemas.openxmlformats.org/markup-compatibility/2006">
              <mc:Choice xmlns:v="urn:schemas-microsoft-com:vml" Requires="v">
                <p:oleObj name="Έγγραφο" r:id="rId4" imgW="7030968" imgH="606422" progId="Word.Document.12">
                  <p:embed/>
                </p:oleObj>
              </mc:Choice>
              <mc:Fallback>
                <p:oleObj name="Έγγραφο" r:id="rId4" imgW="7030968" imgH="606422" progId="Word.Document.12">
                  <p:embed/>
                  <p:pic>
                    <p:nvPicPr>
                      <p:cNvPr id="451591"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0" y="3354757"/>
                        <a:ext cx="5656391" cy="487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1593" name="Object 9"/>
          <p:cNvGraphicFramePr>
            <a:graphicFrameLocks noChangeAspect="1"/>
          </p:cNvGraphicFramePr>
          <p:nvPr/>
        </p:nvGraphicFramePr>
        <p:xfrm>
          <a:off x="797980" y="2949075"/>
          <a:ext cx="5457991" cy="471365"/>
        </p:xfrm>
        <a:graphic>
          <a:graphicData uri="http://schemas.openxmlformats.org/presentationml/2006/ole">
            <mc:AlternateContent xmlns:mc="http://schemas.openxmlformats.org/markup-compatibility/2006">
              <mc:Choice xmlns:v="urn:schemas-microsoft-com:vml" Requires="v">
                <p:oleObj name="Έγγραφο" r:id="rId6" imgW="7030968" imgH="606422" progId="Word.Document.12">
                  <p:embed/>
                </p:oleObj>
              </mc:Choice>
              <mc:Fallback>
                <p:oleObj name="Έγγραφο" r:id="rId6" imgW="7030968" imgH="606422" progId="Word.Document.12">
                  <p:embed/>
                  <p:pic>
                    <p:nvPicPr>
                      <p:cNvPr id="451593"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7980" y="2949075"/>
                        <a:ext cx="5457991" cy="471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51599" name="Object 15"/>
          <p:cNvGraphicFramePr>
            <a:graphicFrameLocks noChangeAspect="1"/>
          </p:cNvGraphicFramePr>
          <p:nvPr/>
        </p:nvGraphicFramePr>
        <p:xfrm>
          <a:off x="1547852" y="5161059"/>
          <a:ext cx="5943639" cy="842743"/>
        </p:xfrm>
        <a:graphic>
          <a:graphicData uri="http://schemas.openxmlformats.org/presentationml/2006/ole">
            <mc:AlternateContent xmlns:mc="http://schemas.openxmlformats.org/markup-compatibility/2006">
              <mc:Choice xmlns:v="urn:schemas-microsoft-com:vml" Requires="v">
                <p:oleObj name="Έγγραφο" r:id="rId8" imgW="5944960" imgH="842873" progId="Word.Document.12">
                  <p:embed/>
                </p:oleObj>
              </mc:Choice>
              <mc:Fallback>
                <p:oleObj name="Έγγραφο" r:id="rId8" imgW="5944960" imgH="842873" progId="Word.Document.12">
                  <p:embed/>
                  <p:pic>
                    <p:nvPicPr>
                      <p:cNvPr id="451599"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47852" y="5161059"/>
                        <a:ext cx="5943639" cy="842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Google Shape;546;p93"/>
          <p:cNvSpPr/>
          <p:nvPr/>
        </p:nvSpPr>
        <p:spPr>
          <a:xfrm>
            <a:off x="1408649" y="1268760"/>
            <a:ext cx="5667488" cy="4639440"/>
          </a:xfrm>
          <a:prstGeom prst="rect">
            <a:avLst/>
          </a:prstGeom>
          <a:noFill/>
          <a:ln>
            <a:noFill/>
          </a:ln>
        </p:spPr>
        <p:txBody>
          <a:bodyPr spcFirstLastPara="1" wrap="square" lIns="72914" tIns="121868" rIns="119969" bIns="59984" anchor="t" anchorCtr="0">
            <a:noAutofit/>
          </a:bodyPr>
          <a:lstStyle/>
          <a:p>
            <a:pPr>
              <a:lnSpc>
                <a:spcPct val="115000"/>
              </a:lnSpc>
            </a:pPr>
            <a:r>
              <a:rPr lang="en-US" sz="1999" dirty="0">
                <a:solidFill>
                  <a:srgbClr val="121328"/>
                </a:solidFill>
              </a:rPr>
              <a:t>We will now calculate </a:t>
            </a:r>
            <a:r>
              <a:rPr lang="en-US" sz="1999" dirty="0"/>
              <a:t>the</a:t>
            </a:r>
            <a:r>
              <a:rPr lang="en-US" sz="1999" dirty="0">
                <a:solidFill>
                  <a:srgbClr val="4BACC6"/>
                </a:solidFill>
              </a:rPr>
              <a:t> </a:t>
            </a:r>
            <a:r>
              <a:rPr lang="en-US" sz="1999" b="1" dirty="0">
                <a:solidFill>
                  <a:srgbClr val="CE1E82"/>
                </a:solidFill>
                <a:effectLst>
                  <a:outerShdw blurRad="38100" dist="38100" dir="2700000" algn="tl">
                    <a:srgbClr val="000000">
                      <a:alpha val="43137"/>
                    </a:srgbClr>
                  </a:outerShdw>
                </a:effectLst>
                <a:latin typeface="+mj-lt"/>
                <a:ea typeface="+mj-lt"/>
                <a:cs typeface="+mj-lt"/>
              </a:rPr>
              <a:t>Information Gain </a:t>
            </a:r>
            <a:r>
              <a:rPr lang="en-US" sz="1999" dirty="0">
                <a:solidFill>
                  <a:srgbClr val="121328"/>
                </a:solidFill>
              </a:rPr>
              <a:t>for age.</a:t>
            </a:r>
            <a:endParaRPr lang="el-GR" sz="1999" dirty="0">
              <a:cs typeface="Calibri"/>
            </a:endParaRPr>
          </a:p>
          <a:p>
            <a:pPr marL="608782" indent="-422783">
              <a:lnSpc>
                <a:spcPct val="115000"/>
              </a:lnSpc>
              <a:spcBef>
                <a:spcPts val="721"/>
              </a:spcBef>
              <a:buClr>
                <a:srgbClr val="121328"/>
              </a:buClr>
              <a:buSzPts val="1400"/>
              <a:buChar char="●"/>
            </a:pPr>
            <a:endParaRPr lang="en-US" sz="1999" dirty="0">
              <a:solidFill>
                <a:srgbClr val="121328"/>
              </a:solidFill>
            </a:endParaRPr>
          </a:p>
          <a:p>
            <a:pPr marL="608782" indent="-422783">
              <a:lnSpc>
                <a:spcPct val="115000"/>
              </a:lnSpc>
              <a:spcBef>
                <a:spcPts val="721"/>
              </a:spcBef>
              <a:buClr>
                <a:srgbClr val="121328"/>
              </a:buClr>
              <a:buSzPts val="1400"/>
              <a:buChar char="●"/>
            </a:pPr>
            <a:r>
              <a:rPr lang="en-US" sz="1999" dirty="0">
                <a:solidFill>
                  <a:srgbClr val="121328"/>
                </a:solidFill>
              </a:rPr>
              <a:t>We already have from before:</a:t>
            </a:r>
            <a:endParaRPr sz="1999" dirty="0">
              <a:cs typeface="Calibri"/>
            </a:endParaRPr>
          </a:p>
          <a:p>
            <a:pPr marL="608782" indent="-422783">
              <a:lnSpc>
                <a:spcPct val="115000"/>
              </a:lnSpc>
              <a:spcBef>
                <a:spcPts val="721"/>
              </a:spcBef>
              <a:buSzPts val="1400"/>
            </a:pPr>
            <a:endParaRPr lang="en-US" sz="1999" b="1" dirty="0">
              <a:solidFill>
                <a:srgbClr val="CE1E82"/>
              </a:solidFill>
              <a:effectLst>
                <a:outerShdw blurRad="38100" dist="38100" dir="2700000" algn="tl">
                  <a:srgbClr val="000000">
                    <a:alpha val="43137"/>
                  </a:srgbClr>
                </a:outerShdw>
              </a:effectLst>
              <a:latin typeface="+mj-lt"/>
              <a:ea typeface="+mj-lt"/>
              <a:cs typeface="+mj-lt"/>
            </a:endParaRPr>
          </a:p>
          <a:p>
            <a:pPr marL="608782" indent="-422783">
              <a:lnSpc>
                <a:spcPct val="115000"/>
              </a:lnSpc>
              <a:spcBef>
                <a:spcPts val="721"/>
              </a:spcBef>
              <a:buSzPts val="1400"/>
            </a:pPr>
            <a:endParaRPr lang="en-US" sz="1999" b="1" dirty="0">
              <a:solidFill>
                <a:srgbClr val="CE1E82"/>
              </a:solidFill>
              <a:effectLst>
                <a:outerShdw blurRad="38100" dist="38100" dir="2700000" algn="tl">
                  <a:srgbClr val="000000">
                    <a:alpha val="43137"/>
                  </a:srgbClr>
                </a:outerShdw>
              </a:effectLst>
              <a:latin typeface="+mj-lt"/>
              <a:ea typeface="+mj-lt"/>
              <a:cs typeface="+mj-lt"/>
            </a:endParaRPr>
          </a:p>
          <a:p>
            <a:pPr marL="608782" indent="-422783">
              <a:lnSpc>
                <a:spcPct val="115000"/>
              </a:lnSpc>
              <a:spcBef>
                <a:spcPts val="721"/>
              </a:spcBef>
              <a:buSzPts val="1400"/>
              <a:buChar char="●"/>
            </a:pPr>
            <a:endParaRPr lang="en-US" sz="1999" b="1" dirty="0">
              <a:solidFill>
                <a:srgbClr val="CE1E82"/>
              </a:solidFill>
              <a:effectLst>
                <a:outerShdw blurRad="38100" dist="38100" dir="2700000" algn="tl">
                  <a:srgbClr val="000000">
                    <a:alpha val="43137"/>
                  </a:srgbClr>
                </a:outerShdw>
              </a:effectLst>
              <a:latin typeface="+mj-lt"/>
              <a:ea typeface="+mj-lt"/>
              <a:cs typeface="+mj-lt"/>
            </a:endParaRPr>
          </a:p>
          <a:p>
            <a:pPr marL="608782" indent="-422783">
              <a:lnSpc>
                <a:spcPct val="115000"/>
              </a:lnSpc>
              <a:spcBef>
                <a:spcPts val="721"/>
              </a:spcBef>
              <a:buSzPts val="1400"/>
              <a:buChar char="●"/>
            </a:pPr>
            <a:r>
              <a:rPr lang="en-US" sz="1999" b="1" dirty="0">
                <a:solidFill>
                  <a:srgbClr val="CE1E82"/>
                </a:solidFill>
                <a:effectLst>
                  <a:outerShdw blurRad="38100" dist="38100" dir="2700000" algn="tl">
                    <a:srgbClr val="000000">
                      <a:alpha val="43137"/>
                    </a:srgbClr>
                  </a:outerShdw>
                </a:effectLst>
                <a:latin typeface="+mj-lt"/>
                <a:ea typeface="+mj-lt"/>
                <a:cs typeface="+mj-lt"/>
              </a:rPr>
              <a:t>Information Gain </a:t>
            </a:r>
            <a:r>
              <a:rPr lang="en-US" sz="1999" dirty="0">
                <a:solidFill>
                  <a:srgbClr val="121328"/>
                </a:solidFill>
              </a:rPr>
              <a:t>is going to be the difference from the overall Entropy:</a:t>
            </a:r>
            <a:endParaRPr sz="1999" dirty="0">
              <a:cs typeface="Calibri"/>
            </a:endParaRPr>
          </a:p>
        </p:txBody>
      </p:sp>
      <p:sp>
        <p:nvSpPr>
          <p:cNvPr id="2" name="Rectangle 1">
            <a:extLst>
              <a:ext uri="{FF2B5EF4-FFF2-40B4-BE49-F238E27FC236}">
                <a16:creationId xmlns:a16="http://schemas.microsoft.com/office/drawing/2014/main" id="{DFD10058-04B8-0D0E-952C-A934FBDC768B}"/>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047636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94"/>
          <p:cNvSpPr/>
          <p:nvPr/>
        </p:nvSpPr>
        <p:spPr>
          <a:xfrm>
            <a:off x="10936351" y="6476326"/>
            <a:ext cx="976546" cy="272729"/>
          </a:xfrm>
          <a:prstGeom prst="rect">
            <a:avLst/>
          </a:prstGeom>
          <a:noFill/>
          <a:ln>
            <a:noFill/>
          </a:ln>
        </p:spPr>
        <p:txBody>
          <a:bodyPr spcFirstLastPara="1" wrap="square" lIns="119969" tIns="59984" rIns="119969" bIns="0" anchor="b" anchorCtr="0">
            <a:noAutofit/>
          </a:bodyPr>
          <a:lstStyle/>
          <a:p>
            <a:pPr algn="r"/>
            <a:fld id="{00000000-1234-1234-1234-123412341234}" type="slidenum">
              <a:rPr lang="en-US" sz="1600">
                <a:solidFill>
                  <a:srgbClr val="454545"/>
                </a:solidFill>
                <a:latin typeface="Corbel"/>
                <a:ea typeface="Corbel"/>
                <a:cs typeface="Corbel"/>
                <a:sym typeface="Corbel"/>
              </a:rPr>
              <a:pPr algn="r"/>
              <a:t>63</a:t>
            </a:fld>
            <a:endParaRPr sz="1600"/>
          </a:p>
        </p:txBody>
      </p:sp>
      <p:sp>
        <p:nvSpPr>
          <p:cNvPr id="559" name="Google Shape;559;p94"/>
          <p:cNvSpPr/>
          <p:nvPr/>
        </p:nvSpPr>
        <p:spPr>
          <a:xfrm>
            <a:off x="717510" y="305733"/>
            <a:ext cx="10761063" cy="607842"/>
          </a:xfrm>
          <a:prstGeom prst="rect">
            <a:avLst/>
          </a:prstGeom>
          <a:noFill/>
          <a:ln>
            <a:noFill/>
          </a:ln>
        </p:spPr>
        <p:txBody>
          <a:bodyPr spcFirstLastPara="1" wrap="square" lIns="119969" tIns="59984" rIns="60917" bIns="59984" anchor="ctr" anchorCtr="0">
            <a:noAutofit/>
          </a:bodyPr>
          <a:lstStyle/>
          <a:p>
            <a:endParaRPr sz="3999"/>
          </a:p>
        </p:txBody>
      </p:sp>
      <p:sp>
        <p:nvSpPr>
          <p:cNvPr id="560" name="Google Shape;560;p94"/>
          <p:cNvSpPr/>
          <p:nvPr/>
        </p:nvSpPr>
        <p:spPr>
          <a:xfrm>
            <a:off x="1708485" y="1199281"/>
            <a:ext cx="10195856" cy="5026291"/>
          </a:xfrm>
          <a:prstGeom prst="rect">
            <a:avLst/>
          </a:prstGeom>
          <a:noFill/>
          <a:ln>
            <a:noFill/>
          </a:ln>
        </p:spPr>
        <p:txBody>
          <a:bodyPr spcFirstLastPara="1" wrap="square" lIns="119969" tIns="121868" rIns="119969" bIns="59984" anchor="t" anchorCtr="0">
            <a:noAutofit/>
          </a:bodyPr>
          <a:lstStyle/>
          <a:p>
            <a:pPr marL="608782" indent="-422783">
              <a:lnSpc>
                <a:spcPct val="115000"/>
              </a:lnSpc>
              <a:buSzPts val="1400"/>
              <a:buChar char="●"/>
            </a:pPr>
            <a:r>
              <a:rPr lang="en-US" sz="1999" dirty="0"/>
              <a:t>In the same manner, we are going to calculate entropy and information gain for the other three attributes.</a:t>
            </a:r>
            <a:endParaRPr lang="el-GR" sz="1999" dirty="0">
              <a:cs typeface="Calibri"/>
            </a:endParaRPr>
          </a:p>
          <a:p>
            <a:pPr marL="608782" indent="-422783">
              <a:lnSpc>
                <a:spcPct val="115000"/>
              </a:lnSpc>
              <a:buSzPts val="1400"/>
              <a:buChar char="●"/>
            </a:pPr>
            <a:r>
              <a:rPr lang="en-US" sz="1999" dirty="0"/>
              <a:t>We will eventually select the attribute which results in the maximum Information Gain:</a:t>
            </a:r>
            <a:endParaRPr sz="1999" dirty="0">
              <a:cs typeface="Calibri"/>
            </a:endParaRPr>
          </a:p>
          <a:p>
            <a:pPr marL="608782" indent="-422783">
              <a:lnSpc>
                <a:spcPct val="115000"/>
              </a:lnSpc>
              <a:buSzPts val="1400"/>
              <a:buChar char="●"/>
            </a:pPr>
            <a:r>
              <a:rPr lang="en-US" sz="1999" dirty="0"/>
              <a:t>We have from before:</a:t>
            </a:r>
            <a:endParaRPr sz="1999" dirty="0">
              <a:cs typeface="Calibri"/>
            </a:endParaRPr>
          </a:p>
          <a:p>
            <a:pPr>
              <a:lnSpc>
                <a:spcPct val="115000"/>
              </a:lnSpc>
            </a:pPr>
            <a:endParaRPr sz="1999" dirty="0">
              <a:cs typeface="Calibri"/>
            </a:endParaRPr>
          </a:p>
          <a:p>
            <a:pPr marL="608782" indent="-422783">
              <a:lnSpc>
                <a:spcPct val="115000"/>
              </a:lnSpc>
              <a:buSzPts val="1400"/>
              <a:buChar char="●"/>
            </a:pPr>
            <a:endParaRPr lang="en-US" sz="1999" dirty="0"/>
          </a:p>
          <a:p>
            <a:pPr marL="608782" indent="-422783">
              <a:lnSpc>
                <a:spcPct val="115000"/>
              </a:lnSpc>
              <a:buSzPts val="1400"/>
              <a:buChar char="●"/>
            </a:pPr>
            <a:endParaRPr lang="en-US" sz="1999" dirty="0"/>
          </a:p>
          <a:p>
            <a:pPr marL="608782" indent="-422783">
              <a:lnSpc>
                <a:spcPct val="115000"/>
              </a:lnSpc>
              <a:buSzPts val="1400"/>
              <a:buChar char="●"/>
            </a:pPr>
            <a:r>
              <a:rPr lang="en-US" sz="1999" dirty="0"/>
              <a:t>In the same way we calculate Information Gain for the rest of the attributes:</a:t>
            </a:r>
            <a:endParaRPr sz="1999" dirty="0">
              <a:cs typeface="Calibri"/>
            </a:endParaRPr>
          </a:p>
          <a:p>
            <a:pPr marL="608782">
              <a:lnSpc>
                <a:spcPct val="115000"/>
              </a:lnSpc>
            </a:pPr>
            <a:endParaRPr sz="1999" dirty="0">
              <a:cs typeface="Calibri"/>
            </a:endParaRPr>
          </a:p>
          <a:p>
            <a:pPr>
              <a:lnSpc>
                <a:spcPct val="115000"/>
              </a:lnSpc>
            </a:pPr>
            <a:endParaRPr sz="1999" dirty="0">
              <a:cs typeface="Calibri"/>
            </a:endParaRPr>
          </a:p>
          <a:p>
            <a:pPr>
              <a:lnSpc>
                <a:spcPct val="115000"/>
              </a:lnSpc>
            </a:pPr>
            <a:endParaRPr sz="1999" dirty="0">
              <a:cs typeface="Calibri"/>
            </a:endParaRPr>
          </a:p>
          <a:p>
            <a:pPr marL="608782" indent="-422783">
              <a:lnSpc>
                <a:spcPct val="115000"/>
              </a:lnSpc>
              <a:spcBef>
                <a:spcPts val="1599"/>
              </a:spcBef>
              <a:buSzPts val="1400"/>
              <a:buChar char="●"/>
            </a:pPr>
            <a:r>
              <a:rPr lang="en-US" sz="1999" dirty="0"/>
              <a:t>We eventually select </a:t>
            </a:r>
            <a:r>
              <a:rPr lang="en-US" sz="1999" b="1" u="sng" dirty="0">
                <a:solidFill>
                  <a:srgbClr val="CE1E82"/>
                </a:solidFill>
              </a:rPr>
              <a:t>age</a:t>
            </a:r>
            <a:r>
              <a:rPr lang="en-US" sz="1999" dirty="0">
                <a:solidFill>
                  <a:srgbClr val="4F81BD"/>
                </a:solidFill>
              </a:rPr>
              <a:t> </a:t>
            </a:r>
            <a:r>
              <a:rPr lang="en-US" sz="1999" dirty="0"/>
              <a:t>for splitting</a:t>
            </a:r>
            <a:endParaRPr sz="1999" dirty="0">
              <a:cs typeface="Calibri"/>
            </a:endParaRPr>
          </a:p>
          <a:p>
            <a:pPr marL="1218199">
              <a:lnSpc>
                <a:spcPct val="115000"/>
              </a:lnSpc>
            </a:pPr>
            <a:endParaRPr sz="1999" dirty="0">
              <a:cs typeface="Calibri"/>
            </a:endParaRPr>
          </a:p>
        </p:txBody>
      </p:sp>
      <p:sp>
        <p:nvSpPr>
          <p:cNvPr id="9" name="Τίτλος 1">
            <a:extLst>
              <a:ext uri="{FF2B5EF4-FFF2-40B4-BE49-F238E27FC236}">
                <a16:creationId xmlns:a16="http://schemas.microsoft.com/office/drawing/2014/main" id="{DEA9BA4D-A9D7-C775-1DFA-74591D66A8B5}"/>
              </a:ext>
            </a:extLst>
          </p:cNvPr>
          <p:cNvSpPr>
            <a:spLocks noGrp="1"/>
          </p:cNvSpPr>
          <p:nvPr>
            <p:ph type="title"/>
          </p:nvPr>
        </p:nvSpPr>
        <p:spPr>
          <a:xfrm>
            <a:off x="1989955" y="191300"/>
            <a:ext cx="9202729" cy="799859"/>
          </a:xfrm>
        </p:spPr>
        <p:txBody>
          <a:bodyPr>
            <a:normAutofit/>
          </a:bodyPr>
          <a:lstStyle/>
          <a:p>
            <a:pPr marL="185999">
              <a:lnSpc>
                <a:spcPct val="114999"/>
              </a:lnSpc>
              <a:spcBef>
                <a:spcPts val="0"/>
              </a:spcBef>
            </a:pPr>
            <a:r>
              <a:rPr lang="en-US" dirty="0">
                <a:ea typeface="+mj-lt"/>
                <a:cs typeface="+mj-lt"/>
              </a:rPr>
              <a:t>Information Gain for the other attributes</a:t>
            </a:r>
          </a:p>
        </p:txBody>
      </p:sp>
      <p:graphicFrame>
        <p:nvGraphicFramePr>
          <p:cNvPr id="449541" name="Object 5"/>
          <p:cNvGraphicFramePr>
            <a:graphicFrameLocks noChangeAspect="1"/>
          </p:cNvGraphicFramePr>
          <p:nvPr>
            <p:extLst>
              <p:ext uri="{D42A27DB-BD31-4B8C-83A1-F6EECF244321}">
                <p14:modId xmlns:p14="http://schemas.microsoft.com/office/powerpoint/2010/main" val="824894548"/>
              </p:ext>
            </p:extLst>
          </p:nvPr>
        </p:nvGraphicFramePr>
        <p:xfrm>
          <a:off x="2551461" y="3142676"/>
          <a:ext cx="5943639" cy="499933"/>
        </p:xfrm>
        <a:graphic>
          <a:graphicData uri="http://schemas.openxmlformats.org/presentationml/2006/ole">
            <mc:AlternateContent xmlns:mc="http://schemas.openxmlformats.org/markup-compatibility/2006">
              <mc:Choice xmlns:v="urn:schemas-microsoft-com:vml" Requires="v">
                <p:oleObj name="Έγγραφο" r:id="rId3" imgW="5944960" imgH="500613" progId="Word.Document.12">
                  <p:embed/>
                </p:oleObj>
              </mc:Choice>
              <mc:Fallback>
                <p:oleObj name="Έγγραφο" r:id="rId3" imgW="5944960" imgH="500613" progId="Word.Document.12">
                  <p:embed/>
                  <p:pic>
                    <p:nvPicPr>
                      <p:cNvPr id="449541"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1461" y="3142676"/>
                        <a:ext cx="5943639" cy="499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49543" name="Object 7"/>
          <p:cNvGraphicFramePr>
            <a:graphicFrameLocks noChangeAspect="1"/>
          </p:cNvGraphicFramePr>
          <p:nvPr>
            <p:extLst>
              <p:ext uri="{D42A27DB-BD31-4B8C-83A1-F6EECF244321}">
                <p14:modId xmlns:p14="http://schemas.microsoft.com/office/powerpoint/2010/main" val="2718569147"/>
              </p:ext>
            </p:extLst>
          </p:nvPr>
        </p:nvGraphicFramePr>
        <p:xfrm>
          <a:off x="2959085" y="3554422"/>
          <a:ext cx="5943639" cy="469778"/>
        </p:xfrm>
        <a:graphic>
          <a:graphicData uri="http://schemas.openxmlformats.org/presentationml/2006/ole">
            <mc:AlternateContent xmlns:mc="http://schemas.openxmlformats.org/markup-compatibility/2006">
              <mc:Choice xmlns:v="urn:schemas-microsoft-com:vml" Requires="v">
                <p:oleObj name="Έγγραφο" r:id="rId5" imgW="5944960" imgH="469662" progId="Word.Document.12">
                  <p:embed/>
                </p:oleObj>
              </mc:Choice>
              <mc:Fallback>
                <p:oleObj name="Έγγραφο" r:id="rId5" imgW="5944960" imgH="469662" progId="Word.Document.12">
                  <p:embed/>
                  <p:pic>
                    <p:nvPicPr>
                      <p:cNvPr id="449543"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9085" y="3554422"/>
                        <a:ext cx="5943639" cy="469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49544" name="Object 8"/>
          <p:cNvGraphicFramePr>
            <a:graphicFrameLocks noChangeAspect="1"/>
          </p:cNvGraphicFramePr>
          <p:nvPr>
            <p:extLst>
              <p:ext uri="{D42A27DB-BD31-4B8C-83A1-F6EECF244321}">
                <p14:modId xmlns:p14="http://schemas.microsoft.com/office/powerpoint/2010/main" val="4208080174"/>
              </p:ext>
            </p:extLst>
          </p:nvPr>
        </p:nvGraphicFramePr>
        <p:xfrm>
          <a:off x="2527591" y="4494046"/>
          <a:ext cx="5943639" cy="499933"/>
        </p:xfrm>
        <a:graphic>
          <a:graphicData uri="http://schemas.openxmlformats.org/presentationml/2006/ole">
            <mc:AlternateContent xmlns:mc="http://schemas.openxmlformats.org/markup-compatibility/2006">
              <mc:Choice xmlns:v="urn:schemas-microsoft-com:vml" Requires="v">
                <p:oleObj name="Έγγραφο" r:id="rId7" imgW="5944960" imgH="500613" progId="Word.Document.12">
                  <p:embed/>
                </p:oleObj>
              </mc:Choice>
              <mc:Fallback>
                <p:oleObj name="Έγγραφο" r:id="rId7" imgW="5944960" imgH="500613" progId="Word.Document.12">
                  <p:embed/>
                  <p:pic>
                    <p:nvPicPr>
                      <p:cNvPr id="449544"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7591" y="4494046"/>
                        <a:ext cx="5943639" cy="499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49545" name="Object 9"/>
          <p:cNvGraphicFramePr>
            <a:graphicFrameLocks noChangeAspect="1"/>
          </p:cNvGraphicFramePr>
          <p:nvPr>
            <p:extLst>
              <p:ext uri="{D42A27DB-BD31-4B8C-83A1-F6EECF244321}">
                <p14:modId xmlns:p14="http://schemas.microsoft.com/office/powerpoint/2010/main" val="173423803"/>
              </p:ext>
            </p:extLst>
          </p:nvPr>
        </p:nvGraphicFramePr>
        <p:xfrm>
          <a:off x="2511694" y="4867660"/>
          <a:ext cx="5943639" cy="499933"/>
        </p:xfrm>
        <a:graphic>
          <a:graphicData uri="http://schemas.openxmlformats.org/presentationml/2006/ole">
            <mc:AlternateContent xmlns:mc="http://schemas.openxmlformats.org/markup-compatibility/2006">
              <mc:Choice xmlns:v="urn:schemas-microsoft-com:vml" Requires="v">
                <p:oleObj name="Έγγραφο" r:id="rId9" imgW="5944960" imgH="500613" progId="Word.Document.12">
                  <p:embed/>
                </p:oleObj>
              </mc:Choice>
              <mc:Fallback>
                <p:oleObj name="Έγγραφο" r:id="rId9" imgW="5944960" imgH="500613" progId="Word.Document.12">
                  <p:embed/>
                  <p:pic>
                    <p:nvPicPr>
                      <p:cNvPr id="449545"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11694" y="4867660"/>
                        <a:ext cx="5943639" cy="499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49546" name="Object 10"/>
          <p:cNvGraphicFramePr>
            <a:graphicFrameLocks noChangeAspect="1"/>
          </p:cNvGraphicFramePr>
          <p:nvPr>
            <p:extLst>
              <p:ext uri="{D42A27DB-BD31-4B8C-83A1-F6EECF244321}">
                <p14:modId xmlns:p14="http://schemas.microsoft.com/office/powerpoint/2010/main" val="3471445568"/>
              </p:ext>
            </p:extLst>
          </p:nvPr>
        </p:nvGraphicFramePr>
        <p:xfrm>
          <a:off x="2479913" y="5233323"/>
          <a:ext cx="5943639" cy="499933"/>
        </p:xfrm>
        <a:graphic>
          <a:graphicData uri="http://schemas.openxmlformats.org/presentationml/2006/ole">
            <mc:AlternateContent xmlns:mc="http://schemas.openxmlformats.org/markup-compatibility/2006">
              <mc:Choice xmlns:v="urn:schemas-microsoft-com:vml" Requires="v">
                <p:oleObj name="Έγγραφο" r:id="rId11" imgW="5944960" imgH="500613" progId="Word.Document.12">
                  <p:embed/>
                </p:oleObj>
              </mc:Choice>
              <mc:Fallback>
                <p:oleObj name="Έγγραφο" r:id="rId11" imgW="5944960" imgH="500613" progId="Word.Document.12">
                  <p:embed/>
                  <p:pic>
                    <p:nvPicPr>
                      <p:cNvPr id="449546"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79913" y="5233323"/>
                        <a:ext cx="5943639" cy="499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Rectangle 1">
            <a:extLst>
              <a:ext uri="{FF2B5EF4-FFF2-40B4-BE49-F238E27FC236}">
                <a16:creationId xmlns:a16="http://schemas.microsoft.com/office/drawing/2014/main" id="{05378EE2-1094-79D3-B754-63A06BF4AF08}"/>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397883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921ED0-1D07-967B-B806-E1F1A29529DC}"/>
              </a:ext>
            </a:extLst>
          </p:cNvPr>
          <p:cNvSpPr txBox="1">
            <a:spLocks/>
          </p:cNvSpPr>
          <p:nvPr/>
        </p:nvSpPr>
        <p:spPr>
          <a:xfrm>
            <a:off x="2834789" y="1916832"/>
            <a:ext cx="6519246" cy="923090"/>
          </a:xfrm>
          <a:prstGeom prst="rect">
            <a:avLst/>
          </a:prstGeom>
        </p:spPr>
        <p:txBody>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pPr algn="ctr">
              <a:spcBef>
                <a:spcPct val="20000"/>
              </a:spcBef>
              <a:spcAft>
                <a:spcPct val="0"/>
              </a:spcAft>
              <a:buClr>
                <a:schemeClr val="folHlink"/>
              </a:buClr>
              <a:buSzPct val="60000"/>
            </a:pPr>
            <a:r>
              <a:rPr lang="en-US" altLang="en-US" sz="9600" dirty="0">
                <a:latin typeface="Aptos" panose="020B0004020202020204" pitchFamily="34" charset="0"/>
              </a:rPr>
              <a:t>Model Overfitting</a:t>
            </a:r>
          </a:p>
        </p:txBody>
      </p:sp>
    </p:spTree>
    <p:extLst>
      <p:ext uri="{BB962C8B-B14F-4D97-AF65-F5344CB8AC3E}">
        <p14:creationId xmlns:p14="http://schemas.microsoft.com/office/powerpoint/2010/main" val="1216063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title"/>
          </p:nvPr>
        </p:nvSpPr>
        <p:spPr>
          <a:xfrm>
            <a:off x="3718147" y="893"/>
            <a:ext cx="7632695" cy="940043"/>
          </a:xfrm>
        </p:spPr>
        <p:txBody>
          <a:bodyPr/>
          <a:lstStyle/>
          <a:p>
            <a:r>
              <a:rPr lang="en-US" altLang="en-US" dirty="0"/>
              <a:t>Classification Errors</a:t>
            </a:r>
          </a:p>
        </p:txBody>
      </p:sp>
      <p:sp>
        <p:nvSpPr>
          <p:cNvPr id="6146" name="Rectangle 3"/>
          <p:cNvSpPr>
            <a:spLocks noGrp="1" noChangeArrowheads="1"/>
          </p:cNvSpPr>
          <p:nvPr>
            <p:ph type="body" idx="1"/>
          </p:nvPr>
        </p:nvSpPr>
        <p:spPr>
          <a:xfrm>
            <a:off x="1557907" y="1240895"/>
            <a:ext cx="9792935" cy="4935352"/>
          </a:xfrm>
        </p:spPr>
        <p:txBody>
          <a:bodyPr vert="horz" lIns="91416" tIns="45708" rIns="91416" bIns="45708" rtlCol="0" anchor="t">
            <a:normAutofit/>
          </a:bodyPr>
          <a:lstStyle/>
          <a:p>
            <a:r>
              <a:rPr lang="en-US" altLang="en-US" sz="1600" b="1" dirty="0"/>
              <a:t>Training errors</a:t>
            </a:r>
            <a:r>
              <a:rPr lang="en-US" altLang="en-US" sz="1400" dirty="0"/>
              <a:t>: </a:t>
            </a:r>
            <a:r>
              <a:rPr lang="en-US" altLang="en-US" sz="1600" dirty="0"/>
              <a:t>Errors committed on the training set</a:t>
            </a:r>
            <a:endParaRPr lang="en-US" altLang="en-US" sz="1600" dirty="0">
              <a:cs typeface="Calibri"/>
            </a:endParaRPr>
          </a:p>
          <a:p>
            <a:pPr lvl="1"/>
            <a:endParaRPr lang="en-US" altLang="en-US" sz="1200" dirty="0"/>
          </a:p>
          <a:p>
            <a:r>
              <a:rPr lang="en-US" altLang="en-US" sz="1600" b="1" dirty="0"/>
              <a:t>Test errors</a:t>
            </a:r>
            <a:r>
              <a:rPr lang="en-US" altLang="en-US" sz="1400" dirty="0"/>
              <a:t>:  </a:t>
            </a:r>
            <a:r>
              <a:rPr lang="en-US" altLang="en-US" sz="1600" dirty="0"/>
              <a:t>Errors committed on the test set</a:t>
            </a:r>
            <a:endParaRPr lang="en-US" altLang="en-US" sz="1600" dirty="0">
              <a:cs typeface="Calibri"/>
            </a:endParaRPr>
          </a:p>
          <a:p>
            <a:pPr lvl="1"/>
            <a:endParaRPr lang="en-US" altLang="en-US" sz="1200" dirty="0"/>
          </a:p>
          <a:p>
            <a:r>
              <a:rPr lang="en-US" altLang="en-US" sz="1600" b="1" dirty="0"/>
              <a:t>Generalization errors</a:t>
            </a:r>
            <a:r>
              <a:rPr lang="en-US" altLang="en-US" sz="1400" dirty="0"/>
              <a:t>: </a:t>
            </a:r>
            <a:r>
              <a:rPr lang="en-US" altLang="en-US" sz="1600" dirty="0"/>
              <a:t>Expected error of a model over random selection of records from same distribution</a:t>
            </a:r>
            <a:endParaRPr lang="en-US" altLang="en-US" sz="1600" dirty="0">
              <a:cs typeface="Calibri"/>
            </a:endParaRPr>
          </a:p>
        </p:txBody>
      </p:sp>
      <p:graphicFrame>
        <p:nvGraphicFramePr>
          <p:cNvPr id="4" name="Object 26">
            <a:extLst>
              <a:ext uri="{FF2B5EF4-FFF2-40B4-BE49-F238E27FC236}">
                <a16:creationId xmlns:a16="http://schemas.microsoft.com/office/drawing/2014/main" id="{EA275511-3D72-4E9A-B133-E7DF2C3BDE39}"/>
              </a:ext>
            </a:extLst>
          </p:cNvPr>
          <p:cNvGraphicFramePr>
            <a:graphicFrameLocks noChangeAspect="1"/>
          </p:cNvGraphicFramePr>
          <p:nvPr/>
        </p:nvGraphicFramePr>
        <p:xfrm>
          <a:off x="3504288" y="3175066"/>
          <a:ext cx="4599167" cy="3301140"/>
        </p:xfrm>
        <a:graphic>
          <a:graphicData uri="http://schemas.openxmlformats.org/presentationml/2006/ole">
            <mc:AlternateContent xmlns:mc="http://schemas.openxmlformats.org/markup-compatibility/2006">
              <mc:Choice xmlns:v="urn:schemas-microsoft-com:vml" Requires="v">
                <p:oleObj name="Visio" r:id="rId2" imgW="8432800" imgH="6286500" progId="Visio.Drawing.6">
                  <p:embed/>
                </p:oleObj>
              </mc:Choice>
              <mc:Fallback>
                <p:oleObj name="Visio" r:id="rId2" imgW="8432800" imgH="6286500" progId="Visio.Drawing.6">
                  <p:embed/>
                  <p:pic>
                    <p:nvPicPr>
                      <p:cNvPr id="4" name="Object 26">
                        <a:extLst>
                          <a:ext uri="{FF2B5EF4-FFF2-40B4-BE49-F238E27FC236}">
                            <a16:creationId xmlns:a16="http://schemas.microsoft.com/office/drawing/2014/main" id="{EA275511-3D72-4E9A-B133-E7DF2C3BDE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4288" y="3175066"/>
                        <a:ext cx="4599167" cy="3301140"/>
                      </a:xfrm>
                      <a:prstGeom prst="rect">
                        <a:avLst/>
                      </a:prstGeom>
                      <a:noFill/>
                      <a:ln>
                        <a:noFill/>
                      </a:ln>
                      <a:effectLst/>
                    </p:spPr>
                  </p:pic>
                </p:oleObj>
              </mc:Fallback>
            </mc:AlternateContent>
          </a:graphicData>
        </a:graphic>
      </p:graphicFrame>
      <p:sp>
        <p:nvSpPr>
          <p:cNvPr id="3" name="Slide Number Placeholder 2">
            <a:extLst>
              <a:ext uri="{FF2B5EF4-FFF2-40B4-BE49-F238E27FC236}">
                <a16:creationId xmlns:a16="http://schemas.microsoft.com/office/drawing/2014/main" id="{E59F4518-D62A-0101-D49A-3EB83D299878}"/>
              </a:ext>
            </a:extLst>
          </p:cNvPr>
          <p:cNvSpPr>
            <a:spLocks noGrp="1"/>
          </p:cNvSpPr>
          <p:nvPr>
            <p:ph type="sldNum" sz="quarter" idx="11"/>
          </p:nvPr>
        </p:nvSpPr>
        <p:spPr/>
        <p:txBody>
          <a:bodyPr/>
          <a:lstStyle/>
          <a:p>
            <a:fld id="{F8B498BD-B955-C143-BF4F-C8568FFDBCF7}" type="slidenum">
              <a:rPr lang="x-none" smtClean="0"/>
              <a:t>65</a:t>
            </a:fld>
            <a:endParaRPr lang="x-none"/>
          </a:p>
        </p:txBody>
      </p:sp>
      <p:sp>
        <p:nvSpPr>
          <p:cNvPr id="2" name="Rectangle 1">
            <a:extLst>
              <a:ext uri="{FF2B5EF4-FFF2-40B4-BE49-F238E27FC236}">
                <a16:creationId xmlns:a16="http://schemas.microsoft.com/office/drawing/2014/main" id="{6306983D-FE60-7591-2D7D-62A9A529E9B3}"/>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864091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title"/>
          </p:nvPr>
        </p:nvSpPr>
        <p:spPr>
          <a:xfrm>
            <a:off x="3661533" y="260648"/>
            <a:ext cx="6178009" cy="646163"/>
          </a:xfrm>
        </p:spPr>
        <p:txBody>
          <a:bodyPr/>
          <a:lstStyle/>
          <a:p>
            <a:r>
              <a:rPr lang="en-US" altLang="en-US" dirty="0"/>
              <a:t>Example Data Set</a:t>
            </a:r>
          </a:p>
        </p:txBody>
      </p:sp>
      <p:sp>
        <p:nvSpPr>
          <p:cNvPr id="4099" name="Text Box 4"/>
          <p:cNvSpPr txBox="1">
            <a:spLocks noChangeArrowheads="1"/>
          </p:cNvSpPr>
          <p:nvPr/>
        </p:nvSpPr>
        <p:spPr bwMode="auto">
          <a:xfrm>
            <a:off x="7465655" y="1295957"/>
            <a:ext cx="2971026" cy="547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600" b="1">
                <a:solidFill>
                  <a:schemeClr val="tx1"/>
                </a:solidFill>
                <a:latin typeface="Arial" charset="0"/>
              </a:defRPr>
            </a:lvl1pPr>
            <a:lvl2pPr marL="742950" indent="-285750">
              <a:defRPr sz="1600" b="1">
                <a:solidFill>
                  <a:schemeClr val="tx1"/>
                </a:solidFill>
                <a:latin typeface="Arial" charset="0"/>
              </a:defRPr>
            </a:lvl2pPr>
            <a:lvl3pPr marL="1143000" indent="-228600">
              <a:defRPr sz="1600" b="1">
                <a:solidFill>
                  <a:schemeClr val="tx1"/>
                </a:solidFill>
                <a:latin typeface="Arial" charset="0"/>
              </a:defRPr>
            </a:lvl3pPr>
            <a:lvl4pPr marL="1600200" indent="-228600">
              <a:defRPr sz="1600" b="1">
                <a:solidFill>
                  <a:schemeClr val="tx1"/>
                </a:solidFill>
                <a:latin typeface="Arial" charset="0"/>
              </a:defRPr>
            </a:lvl4pPr>
            <a:lvl5pPr marL="2057400" indent="-22860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spcBef>
                <a:spcPct val="50000"/>
              </a:spcBef>
              <a:defRPr/>
            </a:pPr>
            <a:r>
              <a:rPr lang="en-US" altLang="en-US" sz="1799"/>
              <a:t>Two class problem: </a:t>
            </a:r>
          </a:p>
          <a:p>
            <a:pPr>
              <a:spcBef>
                <a:spcPct val="50000"/>
              </a:spcBef>
              <a:defRPr/>
            </a:pPr>
            <a:r>
              <a:rPr lang="en-US" altLang="en-US" sz="1799">
                <a:solidFill>
                  <a:srgbClr val="0070C0"/>
                </a:solidFill>
              </a:rPr>
              <a:t>+ : 5400 instances</a:t>
            </a:r>
          </a:p>
          <a:p>
            <a:pPr marL="285664">
              <a:spcBef>
                <a:spcPct val="50000"/>
              </a:spcBef>
              <a:buFont typeface="Arial" panose="020B0604020202020204" pitchFamily="34" charset="0"/>
              <a:buChar char="•"/>
              <a:defRPr/>
            </a:pPr>
            <a:r>
              <a:rPr lang="en-US" altLang="en-US" sz="1799">
                <a:solidFill>
                  <a:srgbClr val="0070C0"/>
                </a:solidFill>
              </a:rPr>
              <a:t> </a:t>
            </a:r>
            <a:r>
              <a:rPr lang="en-US" altLang="en-US" sz="1400">
                <a:solidFill>
                  <a:srgbClr val="0070C0"/>
                </a:solidFill>
              </a:rPr>
              <a:t>5000 instances generated from a Gaussian centered at (10,10)</a:t>
            </a:r>
            <a:r>
              <a:rPr lang="el-GR" altLang="en-US" sz="1400">
                <a:solidFill>
                  <a:srgbClr val="0070C0"/>
                </a:solidFill>
              </a:rPr>
              <a:t> </a:t>
            </a:r>
            <a:r>
              <a:rPr lang="en-US" altLang="en-US" sz="1400">
                <a:solidFill>
                  <a:srgbClr val="0070C0"/>
                </a:solidFill>
              </a:rPr>
              <a:t>with unit variance</a:t>
            </a:r>
          </a:p>
          <a:p>
            <a:pPr marL="285664">
              <a:spcBef>
                <a:spcPct val="50000"/>
              </a:spcBef>
              <a:buFont typeface="Arial" panose="020B0604020202020204" pitchFamily="34" charset="0"/>
              <a:buChar char="•"/>
              <a:defRPr/>
            </a:pPr>
            <a:r>
              <a:rPr lang="en-US" altLang="en-US" sz="1400">
                <a:solidFill>
                  <a:srgbClr val="0070C0"/>
                </a:solidFill>
              </a:rPr>
              <a:t> 400 instances </a:t>
            </a:r>
            <a:r>
              <a:rPr lang="en-US" sz="1400">
                <a:solidFill>
                  <a:srgbClr val="0070C0"/>
                </a:solidFill>
              </a:rPr>
              <a:t>were sampled from the same uniform distribution as the o class</a:t>
            </a:r>
            <a:r>
              <a:rPr lang="en-US" altLang="en-US" sz="1799"/>
              <a:t>	</a:t>
            </a:r>
          </a:p>
          <a:p>
            <a:pPr>
              <a:spcBef>
                <a:spcPct val="50000"/>
              </a:spcBef>
              <a:defRPr/>
            </a:pPr>
            <a:r>
              <a:rPr lang="en-US" altLang="en-US" sz="1799">
                <a:solidFill>
                  <a:srgbClr val="FF0000"/>
                </a:solidFill>
              </a:rPr>
              <a:t>o : 5400 instances </a:t>
            </a:r>
          </a:p>
          <a:p>
            <a:pPr marL="285664">
              <a:spcBef>
                <a:spcPct val="50000"/>
              </a:spcBef>
              <a:buFont typeface="Arial" panose="020B0604020202020204" pitchFamily="34" charset="0"/>
              <a:buChar char="•"/>
              <a:defRPr/>
            </a:pPr>
            <a:r>
              <a:rPr lang="en-US" altLang="en-US" sz="1400">
                <a:solidFill>
                  <a:srgbClr val="FF0000"/>
                </a:solidFill>
              </a:rPr>
              <a:t> Generated from a uniform distribution</a:t>
            </a:r>
          </a:p>
          <a:p>
            <a:pPr>
              <a:spcBef>
                <a:spcPct val="50000"/>
              </a:spcBef>
              <a:defRPr/>
            </a:pPr>
            <a:endParaRPr lang="en-US" altLang="en-US" sz="1799">
              <a:solidFill>
                <a:srgbClr val="FF0000"/>
              </a:solidFill>
            </a:endParaRPr>
          </a:p>
          <a:p>
            <a:pPr>
              <a:spcBef>
                <a:spcPct val="50000"/>
              </a:spcBef>
              <a:defRPr/>
            </a:pPr>
            <a:r>
              <a:rPr lang="en-US" altLang="en-US" sz="1799"/>
              <a:t>10% of the data used for training and 90% of the data used for testing</a:t>
            </a:r>
          </a:p>
          <a:p>
            <a:pPr>
              <a:spcBef>
                <a:spcPct val="50000"/>
              </a:spcBef>
              <a:defRPr/>
            </a:pPr>
            <a:br>
              <a:rPr lang="en-US" altLang="en-US" sz="1799"/>
            </a:br>
            <a:endParaRPr lang="en-US" altLang="en-US" sz="1799">
              <a:sym typeface="Symbol" pitchFamily="18" charset="2"/>
            </a:endParaRPr>
          </a:p>
        </p:txBody>
      </p:sp>
      <p:pic>
        <p:nvPicPr>
          <p:cNvPr id="7171"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845302" y="1205329"/>
            <a:ext cx="3905236" cy="2829126"/>
          </a:xfrm>
          <a:noFill/>
        </p:spPr>
      </p:pic>
      <p:sp>
        <p:nvSpPr>
          <p:cNvPr id="3" name="Slide Number Placeholder 2">
            <a:extLst>
              <a:ext uri="{FF2B5EF4-FFF2-40B4-BE49-F238E27FC236}">
                <a16:creationId xmlns:a16="http://schemas.microsoft.com/office/drawing/2014/main" id="{FA444D69-B8ED-1911-BFC0-91D99C393C1E}"/>
              </a:ext>
            </a:extLst>
          </p:cNvPr>
          <p:cNvSpPr>
            <a:spLocks noGrp="1"/>
          </p:cNvSpPr>
          <p:nvPr>
            <p:ph type="sldNum" sz="quarter" idx="11"/>
          </p:nvPr>
        </p:nvSpPr>
        <p:spPr/>
        <p:txBody>
          <a:bodyPr/>
          <a:lstStyle/>
          <a:p>
            <a:fld id="{F8B498BD-B955-C143-BF4F-C8568FFDBCF7}" type="slidenum">
              <a:rPr lang="x-none" smtClean="0"/>
              <a:t>66</a:t>
            </a:fld>
            <a:endParaRPr lang="x-none"/>
          </a:p>
        </p:txBody>
      </p:sp>
      <p:pic>
        <p:nvPicPr>
          <p:cNvPr id="2" name="Picture 1"/>
          <p:cNvPicPr>
            <a:picLocks noChangeAspect="1"/>
          </p:cNvPicPr>
          <p:nvPr/>
        </p:nvPicPr>
        <p:blipFill>
          <a:blip r:embed="rId4"/>
          <a:stretch>
            <a:fillRect/>
          </a:stretch>
        </p:blipFill>
        <p:spPr>
          <a:xfrm>
            <a:off x="3251940" y="4034455"/>
            <a:ext cx="3195307" cy="2411783"/>
          </a:xfrm>
          <a:prstGeom prst="rect">
            <a:avLst/>
          </a:prstGeom>
        </p:spPr>
      </p:pic>
      <p:sp>
        <p:nvSpPr>
          <p:cNvPr id="4" name="Rectangle 3"/>
          <p:cNvSpPr/>
          <p:nvPr/>
        </p:nvSpPr>
        <p:spPr>
          <a:xfrm>
            <a:off x="1463711" y="5709425"/>
            <a:ext cx="1788229" cy="922705"/>
          </a:xfrm>
          <a:prstGeom prst="rect">
            <a:avLst/>
          </a:prstGeom>
        </p:spPr>
        <p:txBody>
          <a:bodyPr wrap="square">
            <a:spAutoFit/>
          </a:bodyPr>
          <a:lstStyle/>
          <a:p>
            <a:pPr>
              <a:spcBef>
                <a:spcPct val="50000"/>
              </a:spcBef>
              <a:defRPr/>
            </a:pPr>
            <a:r>
              <a:rPr lang="en-US" altLang="en-US" sz="1799" i="1"/>
              <a:t>Training set 10% of the data</a:t>
            </a:r>
          </a:p>
        </p:txBody>
      </p:sp>
      <p:sp>
        <p:nvSpPr>
          <p:cNvPr id="9" name="Rectangle 8"/>
          <p:cNvSpPr/>
          <p:nvPr/>
        </p:nvSpPr>
        <p:spPr>
          <a:xfrm>
            <a:off x="1463710" y="3159780"/>
            <a:ext cx="1667760" cy="646163"/>
          </a:xfrm>
          <a:prstGeom prst="rect">
            <a:avLst/>
          </a:prstGeom>
        </p:spPr>
        <p:txBody>
          <a:bodyPr wrap="square">
            <a:spAutoFit/>
          </a:bodyPr>
          <a:lstStyle/>
          <a:p>
            <a:pPr>
              <a:spcBef>
                <a:spcPct val="50000"/>
              </a:spcBef>
              <a:defRPr/>
            </a:pPr>
            <a:r>
              <a:rPr lang="en-US" altLang="en-US" sz="1799" i="1"/>
              <a:t>Original data set</a:t>
            </a:r>
          </a:p>
        </p:txBody>
      </p:sp>
      <p:sp>
        <p:nvSpPr>
          <p:cNvPr id="5" name="Rectangle 4">
            <a:extLst>
              <a:ext uri="{FF2B5EF4-FFF2-40B4-BE49-F238E27FC236}">
                <a16:creationId xmlns:a16="http://schemas.microsoft.com/office/drawing/2014/main" id="{1A97F54F-74DF-252D-8585-EF8397B91CFC}"/>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612240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4"/>
          <p:cNvSpPr>
            <a:spLocks noGrp="1" noChangeArrowheads="1"/>
          </p:cNvSpPr>
          <p:nvPr>
            <p:ph type="title"/>
          </p:nvPr>
        </p:nvSpPr>
        <p:spPr>
          <a:xfrm>
            <a:off x="3214092" y="177801"/>
            <a:ext cx="8162145" cy="658912"/>
          </a:xfrm>
        </p:spPr>
        <p:txBody>
          <a:bodyPr/>
          <a:lstStyle/>
          <a:p>
            <a:r>
              <a:rPr lang="en-US" altLang="en-US" sz="2399" dirty="0"/>
              <a:t>Decision Tree with 5 leaf nodes</a:t>
            </a:r>
          </a:p>
        </p:txBody>
      </p:sp>
      <p:pic>
        <p:nvPicPr>
          <p:cNvPr id="9218" name="Content Placeholder 3"/>
          <p:cNvPicPr>
            <a:picLocks noGrp="1" noChangeAspect="1"/>
          </p:cNvPicPr>
          <p:nvPr>
            <p:ph sz="half" idx="1"/>
          </p:nvPr>
        </p:nvPicPr>
        <p:blipFill>
          <a:blip r:embed="rId3">
            <a:extLst>
              <a:ext uri="{28A0092B-C50C-407E-A947-70E740481C1C}">
                <a14:useLocalDpi xmlns:a14="http://schemas.microsoft.com/office/drawing/2010/main" val="0"/>
              </a:ext>
            </a:extLst>
          </a:blip>
          <a:srcRect l="5989" t="6245" r="7352" b="3252"/>
          <a:stretch>
            <a:fillRect/>
          </a:stretch>
        </p:blipFill>
        <p:spPr>
          <a:xfrm>
            <a:off x="1599783" y="1219776"/>
            <a:ext cx="8684538" cy="5104070"/>
          </a:xfrm>
        </p:spPr>
      </p:pic>
      <p:cxnSp>
        <p:nvCxnSpPr>
          <p:cNvPr id="9221" name="Straight Arrow Connector 2"/>
          <p:cNvCxnSpPr>
            <a:cxnSpLocks noChangeShapeType="1"/>
          </p:cNvCxnSpPr>
          <p:nvPr/>
        </p:nvCxnSpPr>
        <p:spPr bwMode="auto">
          <a:xfrm flipV="1">
            <a:off x="2513945" y="5098615"/>
            <a:ext cx="0" cy="380901"/>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9222" name="TextBox 5"/>
          <p:cNvSpPr txBox="1">
            <a:spLocks noChangeArrowheads="1"/>
          </p:cNvSpPr>
          <p:nvPr/>
        </p:nvSpPr>
        <p:spPr bwMode="auto">
          <a:xfrm>
            <a:off x="3504287" y="3944803"/>
            <a:ext cx="1675963" cy="27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10000"/>
              </a:spcBef>
              <a:spcAft>
                <a:spcPts val="400"/>
              </a:spcAft>
              <a:buClr>
                <a:srgbClr val="0C7B9C"/>
              </a:buClr>
              <a:buSzPct val="75000"/>
              <a:buFont typeface="Monotype Sorts" charset="2"/>
              <a:buChar char="l"/>
              <a:defRPr sz="2800">
                <a:solidFill>
                  <a:schemeClr val="tx1"/>
                </a:solidFill>
                <a:latin typeface="Arial" charset="0"/>
              </a:defRPr>
            </a:lvl1pPr>
            <a:lvl2pPr marL="742950" indent="-285750">
              <a:spcBef>
                <a:spcPct val="10000"/>
              </a:spcBef>
              <a:spcAft>
                <a:spcPts val="400"/>
              </a:spcAft>
              <a:buClr>
                <a:srgbClr val="0C7B9C"/>
              </a:buClr>
              <a:buSzPct val="100000"/>
              <a:buFont typeface="Arial" charset="0"/>
              <a:buChar char="–"/>
              <a:defRPr sz="2800">
                <a:solidFill>
                  <a:schemeClr val="tx1"/>
                </a:solidFill>
                <a:latin typeface="Arial" charset="0"/>
              </a:defRPr>
            </a:lvl2pPr>
            <a:lvl3pPr marL="1143000" indent="-228600">
              <a:spcBef>
                <a:spcPct val="10000"/>
              </a:spcBef>
              <a:spcAft>
                <a:spcPts val="400"/>
              </a:spcAft>
              <a:buClr>
                <a:srgbClr val="0C7B9C"/>
              </a:buClr>
              <a:buSzPct val="70000"/>
              <a:buFont typeface="Wingdings" charset="2"/>
              <a:buChar char="u"/>
              <a:defRPr sz="2400">
                <a:solidFill>
                  <a:schemeClr val="tx1"/>
                </a:solidFill>
                <a:latin typeface="Arial" charset="0"/>
              </a:defRPr>
            </a:lvl3pPr>
            <a:lvl4pPr marL="1600200" indent="-228600">
              <a:spcBef>
                <a:spcPct val="20000"/>
              </a:spcBef>
              <a:buSzPct val="100000"/>
              <a:buChar char="–"/>
              <a:defRPr sz="2000">
                <a:solidFill>
                  <a:schemeClr val="tx1"/>
                </a:solidFill>
                <a:latin typeface="Times New Roman" charset="0"/>
              </a:defRPr>
            </a:lvl4pPr>
            <a:lvl5pPr marL="2057400" indent="-228600">
              <a:spcBef>
                <a:spcPct val="20000"/>
              </a:spcBef>
              <a:buSzPct val="100000"/>
              <a:buChar char="•"/>
              <a:defRPr sz="2000">
                <a:solidFill>
                  <a:schemeClr val="tx1"/>
                </a:solidFill>
                <a:latin typeface="Times New Roman" charset="0"/>
              </a:defRPr>
            </a:lvl5pPr>
            <a:lvl6pPr marL="2514600" indent="-228600" eaLnBrk="0" fontAlgn="base" hangingPunct="0">
              <a:spcBef>
                <a:spcPct val="20000"/>
              </a:spcBef>
              <a:spcAft>
                <a:spcPct val="0"/>
              </a:spcAft>
              <a:buSzPct val="100000"/>
              <a:buChar char="•"/>
              <a:defRPr sz="2000">
                <a:solidFill>
                  <a:schemeClr val="tx1"/>
                </a:solidFill>
                <a:latin typeface="Times New Roman" charset="0"/>
              </a:defRPr>
            </a:lvl6pPr>
            <a:lvl7pPr marL="2971800" indent="-228600" eaLnBrk="0" fontAlgn="base" hangingPunct="0">
              <a:spcBef>
                <a:spcPct val="20000"/>
              </a:spcBef>
              <a:spcAft>
                <a:spcPct val="0"/>
              </a:spcAft>
              <a:buSzPct val="100000"/>
              <a:buChar char="•"/>
              <a:defRPr sz="2000">
                <a:solidFill>
                  <a:schemeClr val="tx1"/>
                </a:solidFill>
                <a:latin typeface="Times New Roman" charset="0"/>
              </a:defRPr>
            </a:lvl7pPr>
            <a:lvl8pPr marL="3429000" indent="-228600" eaLnBrk="0" fontAlgn="base" hangingPunct="0">
              <a:spcBef>
                <a:spcPct val="20000"/>
              </a:spcBef>
              <a:spcAft>
                <a:spcPct val="0"/>
              </a:spcAft>
              <a:buSzPct val="100000"/>
              <a:buChar char="•"/>
              <a:defRPr sz="2000">
                <a:solidFill>
                  <a:schemeClr val="tx1"/>
                </a:solidFill>
                <a:latin typeface="Times New Roman" charset="0"/>
              </a:defRPr>
            </a:lvl8pPr>
            <a:lvl9pPr marL="3886200" indent="-228600" eaLnBrk="0" fontAlgn="base" hangingPunct="0">
              <a:spcBef>
                <a:spcPct val="20000"/>
              </a:spcBef>
              <a:spcAft>
                <a:spcPct val="0"/>
              </a:spcAft>
              <a:buSzPct val="100000"/>
              <a:buChar char="•"/>
              <a:defRPr sz="2000">
                <a:solidFill>
                  <a:schemeClr val="tx1"/>
                </a:solidFill>
                <a:latin typeface="Times New Roman" charset="0"/>
              </a:defRPr>
            </a:lvl9pPr>
          </a:lstStyle>
          <a:p>
            <a:pPr>
              <a:spcBef>
                <a:spcPct val="0"/>
              </a:spcBef>
              <a:spcAft>
                <a:spcPct val="0"/>
              </a:spcAft>
              <a:buClrTx/>
              <a:buSzTx/>
              <a:buFontTx/>
              <a:buNone/>
            </a:pPr>
            <a:r>
              <a:rPr lang="en-US" altLang="en-US" sz="1200"/>
              <a:t>Decision Tree</a:t>
            </a:r>
          </a:p>
        </p:txBody>
      </p:sp>
      <p:sp>
        <p:nvSpPr>
          <p:cNvPr id="9223" name="TextBox 10"/>
          <p:cNvSpPr txBox="1">
            <a:spLocks noChangeArrowheads="1"/>
          </p:cNvSpPr>
          <p:nvPr/>
        </p:nvSpPr>
        <p:spPr bwMode="auto">
          <a:xfrm>
            <a:off x="6703855" y="5104965"/>
            <a:ext cx="2783750" cy="276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10000"/>
              </a:spcBef>
              <a:spcAft>
                <a:spcPts val="400"/>
              </a:spcAft>
              <a:buClr>
                <a:srgbClr val="0C7B9C"/>
              </a:buClr>
              <a:buSzPct val="75000"/>
              <a:buFont typeface="Monotype Sorts" charset="2"/>
              <a:buChar char="l"/>
              <a:defRPr sz="2800">
                <a:solidFill>
                  <a:schemeClr val="tx1"/>
                </a:solidFill>
                <a:latin typeface="Arial" charset="0"/>
              </a:defRPr>
            </a:lvl1pPr>
            <a:lvl2pPr marL="742950" indent="-285750">
              <a:spcBef>
                <a:spcPct val="10000"/>
              </a:spcBef>
              <a:spcAft>
                <a:spcPts val="400"/>
              </a:spcAft>
              <a:buClr>
                <a:srgbClr val="0C7B9C"/>
              </a:buClr>
              <a:buSzPct val="100000"/>
              <a:buFont typeface="Arial" charset="0"/>
              <a:buChar char="–"/>
              <a:defRPr sz="2800">
                <a:solidFill>
                  <a:schemeClr val="tx1"/>
                </a:solidFill>
                <a:latin typeface="Arial" charset="0"/>
              </a:defRPr>
            </a:lvl2pPr>
            <a:lvl3pPr marL="1143000" indent="-228600">
              <a:spcBef>
                <a:spcPct val="10000"/>
              </a:spcBef>
              <a:spcAft>
                <a:spcPts val="400"/>
              </a:spcAft>
              <a:buClr>
                <a:srgbClr val="0C7B9C"/>
              </a:buClr>
              <a:buSzPct val="70000"/>
              <a:buFont typeface="Wingdings" charset="2"/>
              <a:buChar char="u"/>
              <a:defRPr sz="2400">
                <a:solidFill>
                  <a:schemeClr val="tx1"/>
                </a:solidFill>
                <a:latin typeface="Arial" charset="0"/>
              </a:defRPr>
            </a:lvl3pPr>
            <a:lvl4pPr marL="1600200" indent="-228600">
              <a:spcBef>
                <a:spcPct val="20000"/>
              </a:spcBef>
              <a:buSzPct val="100000"/>
              <a:buChar char="–"/>
              <a:defRPr sz="2000">
                <a:solidFill>
                  <a:schemeClr val="tx1"/>
                </a:solidFill>
                <a:latin typeface="Times New Roman" charset="0"/>
              </a:defRPr>
            </a:lvl4pPr>
            <a:lvl5pPr marL="2057400" indent="-228600">
              <a:spcBef>
                <a:spcPct val="20000"/>
              </a:spcBef>
              <a:buSzPct val="100000"/>
              <a:buChar char="•"/>
              <a:defRPr sz="2000">
                <a:solidFill>
                  <a:schemeClr val="tx1"/>
                </a:solidFill>
                <a:latin typeface="Times New Roman" charset="0"/>
              </a:defRPr>
            </a:lvl5pPr>
            <a:lvl6pPr marL="2514600" indent="-228600" eaLnBrk="0" fontAlgn="base" hangingPunct="0">
              <a:spcBef>
                <a:spcPct val="20000"/>
              </a:spcBef>
              <a:spcAft>
                <a:spcPct val="0"/>
              </a:spcAft>
              <a:buSzPct val="100000"/>
              <a:buChar char="•"/>
              <a:defRPr sz="2000">
                <a:solidFill>
                  <a:schemeClr val="tx1"/>
                </a:solidFill>
                <a:latin typeface="Times New Roman" charset="0"/>
              </a:defRPr>
            </a:lvl6pPr>
            <a:lvl7pPr marL="2971800" indent="-228600" eaLnBrk="0" fontAlgn="base" hangingPunct="0">
              <a:spcBef>
                <a:spcPct val="20000"/>
              </a:spcBef>
              <a:spcAft>
                <a:spcPct val="0"/>
              </a:spcAft>
              <a:buSzPct val="100000"/>
              <a:buChar char="•"/>
              <a:defRPr sz="2000">
                <a:solidFill>
                  <a:schemeClr val="tx1"/>
                </a:solidFill>
                <a:latin typeface="Times New Roman" charset="0"/>
              </a:defRPr>
            </a:lvl7pPr>
            <a:lvl8pPr marL="3429000" indent="-228600" eaLnBrk="0" fontAlgn="base" hangingPunct="0">
              <a:spcBef>
                <a:spcPct val="20000"/>
              </a:spcBef>
              <a:spcAft>
                <a:spcPct val="0"/>
              </a:spcAft>
              <a:buSzPct val="100000"/>
              <a:buChar char="•"/>
              <a:defRPr sz="2000">
                <a:solidFill>
                  <a:schemeClr val="tx1"/>
                </a:solidFill>
                <a:latin typeface="Times New Roman" charset="0"/>
              </a:defRPr>
            </a:lvl8pPr>
            <a:lvl9pPr marL="3886200" indent="-228600" eaLnBrk="0" fontAlgn="base" hangingPunct="0">
              <a:spcBef>
                <a:spcPct val="20000"/>
              </a:spcBef>
              <a:spcAft>
                <a:spcPct val="0"/>
              </a:spcAft>
              <a:buSzPct val="100000"/>
              <a:buChar char="•"/>
              <a:defRPr sz="2000">
                <a:solidFill>
                  <a:schemeClr val="tx1"/>
                </a:solidFill>
                <a:latin typeface="Times New Roman" charset="0"/>
              </a:defRPr>
            </a:lvl9pPr>
          </a:lstStyle>
          <a:p>
            <a:pPr>
              <a:spcBef>
                <a:spcPct val="0"/>
              </a:spcBef>
              <a:spcAft>
                <a:spcPct val="0"/>
              </a:spcAft>
              <a:buClrTx/>
              <a:buSzTx/>
              <a:buFontTx/>
              <a:buNone/>
            </a:pPr>
            <a:r>
              <a:rPr lang="en-US" altLang="en-US" sz="1200"/>
              <a:t>Decision boundaries on Training data</a:t>
            </a:r>
          </a:p>
        </p:txBody>
      </p:sp>
      <p:pic>
        <p:nvPicPr>
          <p:cNvPr id="2" name="Picture 1"/>
          <p:cNvPicPr>
            <a:picLocks noChangeAspect="1"/>
          </p:cNvPicPr>
          <p:nvPr/>
        </p:nvPicPr>
        <p:blipFill>
          <a:blip r:embed="rId4"/>
          <a:stretch>
            <a:fillRect/>
          </a:stretch>
        </p:blipFill>
        <p:spPr>
          <a:xfrm>
            <a:off x="6275709" y="2095847"/>
            <a:ext cx="3640038" cy="2742486"/>
          </a:xfrm>
          <a:prstGeom prst="rect">
            <a:avLst/>
          </a:prstGeom>
        </p:spPr>
      </p:pic>
      <p:pic>
        <p:nvPicPr>
          <p:cNvPr id="4" name="Picture 3"/>
          <p:cNvPicPr>
            <a:picLocks noChangeAspect="1"/>
          </p:cNvPicPr>
          <p:nvPr/>
        </p:nvPicPr>
        <p:blipFill>
          <a:blip r:embed="rId5"/>
          <a:stretch>
            <a:fillRect/>
          </a:stretch>
        </p:blipFill>
        <p:spPr>
          <a:xfrm>
            <a:off x="2877908" y="1524496"/>
            <a:ext cx="2344778" cy="1828324"/>
          </a:xfrm>
          <a:prstGeom prst="rect">
            <a:avLst/>
          </a:prstGeom>
        </p:spPr>
      </p:pic>
      <p:sp>
        <p:nvSpPr>
          <p:cNvPr id="5" name="Slide Number Placeholder 4">
            <a:extLst>
              <a:ext uri="{FF2B5EF4-FFF2-40B4-BE49-F238E27FC236}">
                <a16:creationId xmlns:a16="http://schemas.microsoft.com/office/drawing/2014/main" id="{4E74FEB0-8A58-C9BF-FCF7-53A15369B881}"/>
              </a:ext>
            </a:extLst>
          </p:cNvPr>
          <p:cNvSpPr>
            <a:spLocks noGrp="1"/>
          </p:cNvSpPr>
          <p:nvPr>
            <p:ph type="sldNum" sz="quarter" idx="11"/>
          </p:nvPr>
        </p:nvSpPr>
        <p:spPr/>
        <p:txBody>
          <a:bodyPr/>
          <a:lstStyle/>
          <a:p>
            <a:fld id="{F8B498BD-B955-C143-BF4F-C8568FFDBCF7}" type="slidenum">
              <a:rPr lang="x-none" smtClean="0"/>
              <a:t>67</a:t>
            </a:fld>
            <a:endParaRPr lang="x-none"/>
          </a:p>
        </p:txBody>
      </p:sp>
      <p:sp>
        <p:nvSpPr>
          <p:cNvPr id="3" name="Rectangle 2">
            <a:extLst>
              <a:ext uri="{FF2B5EF4-FFF2-40B4-BE49-F238E27FC236}">
                <a16:creationId xmlns:a16="http://schemas.microsoft.com/office/drawing/2014/main" id="{F29F5DE9-14E7-C8A2-24F9-2CD06EFE1EA1}"/>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628442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4"/>
          <p:cNvSpPr>
            <a:spLocks noGrp="1" noChangeArrowheads="1"/>
          </p:cNvSpPr>
          <p:nvPr>
            <p:ph type="title"/>
          </p:nvPr>
        </p:nvSpPr>
        <p:spPr>
          <a:xfrm>
            <a:off x="3358108" y="177801"/>
            <a:ext cx="8018129" cy="734080"/>
          </a:xfrm>
        </p:spPr>
        <p:txBody>
          <a:bodyPr/>
          <a:lstStyle/>
          <a:p>
            <a:r>
              <a:rPr lang="en-US" altLang="en-US" sz="2399" dirty="0"/>
              <a:t>Decision Tree with 50 leaf nodes</a:t>
            </a:r>
          </a:p>
        </p:txBody>
      </p:sp>
      <p:pic>
        <p:nvPicPr>
          <p:cNvPr id="10242" name="Content Placeholder 3"/>
          <p:cNvPicPr>
            <a:picLocks noGrp="1" noChangeAspect="1"/>
          </p:cNvPicPr>
          <p:nvPr>
            <p:ph sz="half" idx="1"/>
          </p:nvPr>
        </p:nvPicPr>
        <p:blipFill>
          <a:blip r:embed="rId3">
            <a:extLst>
              <a:ext uri="{28A0092B-C50C-407E-A947-70E740481C1C}">
                <a14:useLocalDpi xmlns:a14="http://schemas.microsoft.com/office/drawing/2010/main" val="0"/>
              </a:ext>
            </a:extLst>
          </a:blip>
          <a:srcRect l="5989" t="6245" r="7352" b="3252"/>
          <a:stretch>
            <a:fillRect/>
          </a:stretch>
        </p:blipFill>
        <p:spPr>
          <a:xfrm>
            <a:off x="1599783" y="1219776"/>
            <a:ext cx="8684538" cy="5104070"/>
          </a:xfrm>
        </p:spPr>
      </p:pic>
      <p:cxnSp>
        <p:nvCxnSpPr>
          <p:cNvPr id="10245" name="Straight Arrow Connector 5"/>
          <p:cNvCxnSpPr>
            <a:cxnSpLocks noChangeShapeType="1"/>
          </p:cNvCxnSpPr>
          <p:nvPr/>
        </p:nvCxnSpPr>
        <p:spPr bwMode="auto">
          <a:xfrm flipV="1">
            <a:off x="4646989" y="5333504"/>
            <a:ext cx="0" cy="380901"/>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0246" name="TextBox 6"/>
          <p:cNvSpPr txBox="1">
            <a:spLocks noChangeArrowheads="1"/>
          </p:cNvSpPr>
          <p:nvPr/>
        </p:nvSpPr>
        <p:spPr bwMode="auto">
          <a:xfrm>
            <a:off x="3504287" y="3944803"/>
            <a:ext cx="1675963" cy="27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10000"/>
              </a:spcBef>
              <a:spcAft>
                <a:spcPts val="400"/>
              </a:spcAft>
              <a:buClr>
                <a:srgbClr val="0C7B9C"/>
              </a:buClr>
              <a:buSzPct val="75000"/>
              <a:buFont typeface="Monotype Sorts" charset="2"/>
              <a:buChar char="l"/>
              <a:defRPr sz="2800">
                <a:solidFill>
                  <a:schemeClr val="tx1"/>
                </a:solidFill>
                <a:latin typeface="Arial" charset="0"/>
              </a:defRPr>
            </a:lvl1pPr>
            <a:lvl2pPr marL="742950" indent="-285750">
              <a:spcBef>
                <a:spcPct val="10000"/>
              </a:spcBef>
              <a:spcAft>
                <a:spcPts val="400"/>
              </a:spcAft>
              <a:buClr>
                <a:srgbClr val="0C7B9C"/>
              </a:buClr>
              <a:buSzPct val="100000"/>
              <a:buFont typeface="Arial" charset="0"/>
              <a:buChar char="–"/>
              <a:defRPr sz="2800">
                <a:solidFill>
                  <a:schemeClr val="tx1"/>
                </a:solidFill>
                <a:latin typeface="Arial" charset="0"/>
              </a:defRPr>
            </a:lvl2pPr>
            <a:lvl3pPr marL="1143000" indent="-228600">
              <a:spcBef>
                <a:spcPct val="10000"/>
              </a:spcBef>
              <a:spcAft>
                <a:spcPts val="400"/>
              </a:spcAft>
              <a:buClr>
                <a:srgbClr val="0C7B9C"/>
              </a:buClr>
              <a:buSzPct val="70000"/>
              <a:buFont typeface="Wingdings" charset="2"/>
              <a:buChar char="u"/>
              <a:defRPr sz="2400">
                <a:solidFill>
                  <a:schemeClr val="tx1"/>
                </a:solidFill>
                <a:latin typeface="Arial" charset="0"/>
              </a:defRPr>
            </a:lvl3pPr>
            <a:lvl4pPr marL="1600200" indent="-228600">
              <a:spcBef>
                <a:spcPct val="20000"/>
              </a:spcBef>
              <a:buSzPct val="100000"/>
              <a:buChar char="–"/>
              <a:defRPr sz="2000">
                <a:solidFill>
                  <a:schemeClr val="tx1"/>
                </a:solidFill>
                <a:latin typeface="Times New Roman" charset="0"/>
              </a:defRPr>
            </a:lvl4pPr>
            <a:lvl5pPr marL="2057400" indent="-228600">
              <a:spcBef>
                <a:spcPct val="20000"/>
              </a:spcBef>
              <a:buSzPct val="100000"/>
              <a:buChar char="•"/>
              <a:defRPr sz="2000">
                <a:solidFill>
                  <a:schemeClr val="tx1"/>
                </a:solidFill>
                <a:latin typeface="Times New Roman" charset="0"/>
              </a:defRPr>
            </a:lvl5pPr>
            <a:lvl6pPr marL="2514600" indent="-228600" eaLnBrk="0" fontAlgn="base" hangingPunct="0">
              <a:spcBef>
                <a:spcPct val="20000"/>
              </a:spcBef>
              <a:spcAft>
                <a:spcPct val="0"/>
              </a:spcAft>
              <a:buSzPct val="100000"/>
              <a:buChar char="•"/>
              <a:defRPr sz="2000">
                <a:solidFill>
                  <a:schemeClr val="tx1"/>
                </a:solidFill>
                <a:latin typeface="Times New Roman" charset="0"/>
              </a:defRPr>
            </a:lvl6pPr>
            <a:lvl7pPr marL="2971800" indent="-228600" eaLnBrk="0" fontAlgn="base" hangingPunct="0">
              <a:spcBef>
                <a:spcPct val="20000"/>
              </a:spcBef>
              <a:spcAft>
                <a:spcPct val="0"/>
              </a:spcAft>
              <a:buSzPct val="100000"/>
              <a:buChar char="•"/>
              <a:defRPr sz="2000">
                <a:solidFill>
                  <a:schemeClr val="tx1"/>
                </a:solidFill>
                <a:latin typeface="Times New Roman" charset="0"/>
              </a:defRPr>
            </a:lvl7pPr>
            <a:lvl8pPr marL="3429000" indent="-228600" eaLnBrk="0" fontAlgn="base" hangingPunct="0">
              <a:spcBef>
                <a:spcPct val="20000"/>
              </a:spcBef>
              <a:spcAft>
                <a:spcPct val="0"/>
              </a:spcAft>
              <a:buSzPct val="100000"/>
              <a:buChar char="•"/>
              <a:defRPr sz="2000">
                <a:solidFill>
                  <a:schemeClr val="tx1"/>
                </a:solidFill>
                <a:latin typeface="Times New Roman" charset="0"/>
              </a:defRPr>
            </a:lvl8pPr>
            <a:lvl9pPr marL="3886200" indent="-228600" eaLnBrk="0" fontAlgn="base" hangingPunct="0">
              <a:spcBef>
                <a:spcPct val="20000"/>
              </a:spcBef>
              <a:spcAft>
                <a:spcPct val="0"/>
              </a:spcAft>
              <a:buSzPct val="100000"/>
              <a:buChar char="•"/>
              <a:defRPr sz="2000">
                <a:solidFill>
                  <a:schemeClr val="tx1"/>
                </a:solidFill>
                <a:latin typeface="Times New Roman" charset="0"/>
              </a:defRPr>
            </a:lvl9pPr>
          </a:lstStyle>
          <a:p>
            <a:pPr>
              <a:spcBef>
                <a:spcPct val="0"/>
              </a:spcBef>
              <a:spcAft>
                <a:spcPct val="0"/>
              </a:spcAft>
              <a:buClrTx/>
              <a:buSzTx/>
              <a:buFontTx/>
              <a:buNone/>
            </a:pPr>
            <a:r>
              <a:rPr lang="en-US" altLang="en-US" sz="1200"/>
              <a:t>Decision Tree</a:t>
            </a:r>
          </a:p>
        </p:txBody>
      </p:sp>
      <p:sp>
        <p:nvSpPr>
          <p:cNvPr id="10247" name="TextBox 7"/>
          <p:cNvSpPr txBox="1">
            <a:spLocks noChangeArrowheads="1"/>
          </p:cNvSpPr>
          <p:nvPr/>
        </p:nvSpPr>
        <p:spPr bwMode="auto">
          <a:xfrm>
            <a:off x="3504287" y="3944803"/>
            <a:ext cx="1675963" cy="27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10000"/>
              </a:spcBef>
              <a:spcAft>
                <a:spcPts val="400"/>
              </a:spcAft>
              <a:buClr>
                <a:srgbClr val="0C7B9C"/>
              </a:buClr>
              <a:buSzPct val="75000"/>
              <a:buFont typeface="Monotype Sorts" charset="2"/>
              <a:buChar char="l"/>
              <a:defRPr sz="2800">
                <a:solidFill>
                  <a:schemeClr val="tx1"/>
                </a:solidFill>
                <a:latin typeface="Arial" charset="0"/>
              </a:defRPr>
            </a:lvl1pPr>
            <a:lvl2pPr marL="742950" indent="-285750">
              <a:spcBef>
                <a:spcPct val="10000"/>
              </a:spcBef>
              <a:spcAft>
                <a:spcPts val="400"/>
              </a:spcAft>
              <a:buClr>
                <a:srgbClr val="0C7B9C"/>
              </a:buClr>
              <a:buSzPct val="100000"/>
              <a:buFont typeface="Arial" charset="0"/>
              <a:buChar char="–"/>
              <a:defRPr sz="2800">
                <a:solidFill>
                  <a:schemeClr val="tx1"/>
                </a:solidFill>
                <a:latin typeface="Arial" charset="0"/>
              </a:defRPr>
            </a:lvl2pPr>
            <a:lvl3pPr marL="1143000" indent="-228600">
              <a:spcBef>
                <a:spcPct val="10000"/>
              </a:spcBef>
              <a:spcAft>
                <a:spcPts val="400"/>
              </a:spcAft>
              <a:buClr>
                <a:srgbClr val="0C7B9C"/>
              </a:buClr>
              <a:buSzPct val="70000"/>
              <a:buFont typeface="Wingdings" charset="2"/>
              <a:buChar char="u"/>
              <a:defRPr sz="2400">
                <a:solidFill>
                  <a:schemeClr val="tx1"/>
                </a:solidFill>
                <a:latin typeface="Arial" charset="0"/>
              </a:defRPr>
            </a:lvl3pPr>
            <a:lvl4pPr marL="1600200" indent="-228600">
              <a:spcBef>
                <a:spcPct val="20000"/>
              </a:spcBef>
              <a:buSzPct val="100000"/>
              <a:buChar char="–"/>
              <a:defRPr sz="2000">
                <a:solidFill>
                  <a:schemeClr val="tx1"/>
                </a:solidFill>
                <a:latin typeface="Times New Roman" charset="0"/>
              </a:defRPr>
            </a:lvl4pPr>
            <a:lvl5pPr marL="2057400" indent="-228600">
              <a:spcBef>
                <a:spcPct val="20000"/>
              </a:spcBef>
              <a:buSzPct val="100000"/>
              <a:buChar char="•"/>
              <a:defRPr sz="2000">
                <a:solidFill>
                  <a:schemeClr val="tx1"/>
                </a:solidFill>
                <a:latin typeface="Times New Roman" charset="0"/>
              </a:defRPr>
            </a:lvl5pPr>
            <a:lvl6pPr marL="2514600" indent="-228600" eaLnBrk="0" fontAlgn="base" hangingPunct="0">
              <a:spcBef>
                <a:spcPct val="20000"/>
              </a:spcBef>
              <a:spcAft>
                <a:spcPct val="0"/>
              </a:spcAft>
              <a:buSzPct val="100000"/>
              <a:buChar char="•"/>
              <a:defRPr sz="2000">
                <a:solidFill>
                  <a:schemeClr val="tx1"/>
                </a:solidFill>
                <a:latin typeface="Times New Roman" charset="0"/>
              </a:defRPr>
            </a:lvl6pPr>
            <a:lvl7pPr marL="2971800" indent="-228600" eaLnBrk="0" fontAlgn="base" hangingPunct="0">
              <a:spcBef>
                <a:spcPct val="20000"/>
              </a:spcBef>
              <a:spcAft>
                <a:spcPct val="0"/>
              </a:spcAft>
              <a:buSzPct val="100000"/>
              <a:buChar char="•"/>
              <a:defRPr sz="2000">
                <a:solidFill>
                  <a:schemeClr val="tx1"/>
                </a:solidFill>
                <a:latin typeface="Times New Roman" charset="0"/>
              </a:defRPr>
            </a:lvl7pPr>
            <a:lvl8pPr marL="3429000" indent="-228600" eaLnBrk="0" fontAlgn="base" hangingPunct="0">
              <a:spcBef>
                <a:spcPct val="20000"/>
              </a:spcBef>
              <a:spcAft>
                <a:spcPct val="0"/>
              </a:spcAft>
              <a:buSzPct val="100000"/>
              <a:buChar char="•"/>
              <a:defRPr sz="2000">
                <a:solidFill>
                  <a:schemeClr val="tx1"/>
                </a:solidFill>
                <a:latin typeface="Times New Roman" charset="0"/>
              </a:defRPr>
            </a:lvl8pPr>
            <a:lvl9pPr marL="3886200" indent="-228600" eaLnBrk="0" fontAlgn="base" hangingPunct="0">
              <a:spcBef>
                <a:spcPct val="20000"/>
              </a:spcBef>
              <a:spcAft>
                <a:spcPct val="0"/>
              </a:spcAft>
              <a:buSzPct val="100000"/>
              <a:buChar char="•"/>
              <a:defRPr sz="2000">
                <a:solidFill>
                  <a:schemeClr val="tx1"/>
                </a:solidFill>
                <a:latin typeface="Times New Roman" charset="0"/>
              </a:defRPr>
            </a:lvl9pPr>
          </a:lstStyle>
          <a:p>
            <a:pPr>
              <a:spcBef>
                <a:spcPct val="0"/>
              </a:spcBef>
              <a:spcAft>
                <a:spcPct val="0"/>
              </a:spcAft>
              <a:buClrTx/>
              <a:buSzTx/>
              <a:buFontTx/>
              <a:buNone/>
            </a:pPr>
            <a:r>
              <a:rPr lang="en-US" altLang="en-US" sz="1200"/>
              <a:t>Decision Tree</a:t>
            </a:r>
          </a:p>
        </p:txBody>
      </p:sp>
      <p:sp>
        <p:nvSpPr>
          <p:cNvPr id="10248" name="TextBox 8"/>
          <p:cNvSpPr txBox="1">
            <a:spLocks noChangeArrowheads="1"/>
          </p:cNvSpPr>
          <p:nvPr/>
        </p:nvSpPr>
        <p:spPr bwMode="auto">
          <a:xfrm>
            <a:off x="6703855" y="5108139"/>
            <a:ext cx="2783750" cy="277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10000"/>
              </a:spcBef>
              <a:spcAft>
                <a:spcPts val="400"/>
              </a:spcAft>
              <a:buClr>
                <a:srgbClr val="0C7B9C"/>
              </a:buClr>
              <a:buSzPct val="75000"/>
              <a:buFont typeface="Monotype Sorts" charset="2"/>
              <a:buChar char="l"/>
              <a:defRPr sz="2800">
                <a:solidFill>
                  <a:schemeClr val="tx1"/>
                </a:solidFill>
                <a:latin typeface="Arial" charset="0"/>
              </a:defRPr>
            </a:lvl1pPr>
            <a:lvl2pPr marL="742950" indent="-285750">
              <a:spcBef>
                <a:spcPct val="10000"/>
              </a:spcBef>
              <a:spcAft>
                <a:spcPts val="400"/>
              </a:spcAft>
              <a:buClr>
                <a:srgbClr val="0C7B9C"/>
              </a:buClr>
              <a:buSzPct val="100000"/>
              <a:buFont typeface="Arial" charset="0"/>
              <a:buChar char="–"/>
              <a:defRPr sz="2800">
                <a:solidFill>
                  <a:schemeClr val="tx1"/>
                </a:solidFill>
                <a:latin typeface="Arial" charset="0"/>
              </a:defRPr>
            </a:lvl2pPr>
            <a:lvl3pPr marL="1143000" indent="-228600">
              <a:spcBef>
                <a:spcPct val="10000"/>
              </a:spcBef>
              <a:spcAft>
                <a:spcPts val="400"/>
              </a:spcAft>
              <a:buClr>
                <a:srgbClr val="0C7B9C"/>
              </a:buClr>
              <a:buSzPct val="70000"/>
              <a:buFont typeface="Wingdings" charset="2"/>
              <a:buChar char="u"/>
              <a:defRPr sz="2400">
                <a:solidFill>
                  <a:schemeClr val="tx1"/>
                </a:solidFill>
                <a:latin typeface="Arial" charset="0"/>
              </a:defRPr>
            </a:lvl3pPr>
            <a:lvl4pPr marL="1600200" indent="-228600">
              <a:spcBef>
                <a:spcPct val="20000"/>
              </a:spcBef>
              <a:buSzPct val="100000"/>
              <a:buChar char="–"/>
              <a:defRPr sz="2000">
                <a:solidFill>
                  <a:schemeClr val="tx1"/>
                </a:solidFill>
                <a:latin typeface="Times New Roman" charset="0"/>
              </a:defRPr>
            </a:lvl4pPr>
            <a:lvl5pPr marL="2057400" indent="-228600">
              <a:spcBef>
                <a:spcPct val="20000"/>
              </a:spcBef>
              <a:buSzPct val="100000"/>
              <a:buChar char="•"/>
              <a:defRPr sz="2000">
                <a:solidFill>
                  <a:schemeClr val="tx1"/>
                </a:solidFill>
                <a:latin typeface="Times New Roman" charset="0"/>
              </a:defRPr>
            </a:lvl5pPr>
            <a:lvl6pPr marL="2514600" indent="-228600" eaLnBrk="0" fontAlgn="base" hangingPunct="0">
              <a:spcBef>
                <a:spcPct val="20000"/>
              </a:spcBef>
              <a:spcAft>
                <a:spcPct val="0"/>
              </a:spcAft>
              <a:buSzPct val="100000"/>
              <a:buChar char="•"/>
              <a:defRPr sz="2000">
                <a:solidFill>
                  <a:schemeClr val="tx1"/>
                </a:solidFill>
                <a:latin typeface="Times New Roman" charset="0"/>
              </a:defRPr>
            </a:lvl6pPr>
            <a:lvl7pPr marL="2971800" indent="-228600" eaLnBrk="0" fontAlgn="base" hangingPunct="0">
              <a:spcBef>
                <a:spcPct val="20000"/>
              </a:spcBef>
              <a:spcAft>
                <a:spcPct val="0"/>
              </a:spcAft>
              <a:buSzPct val="100000"/>
              <a:buChar char="•"/>
              <a:defRPr sz="2000">
                <a:solidFill>
                  <a:schemeClr val="tx1"/>
                </a:solidFill>
                <a:latin typeface="Times New Roman" charset="0"/>
              </a:defRPr>
            </a:lvl7pPr>
            <a:lvl8pPr marL="3429000" indent="-228600" eaLnBrk="0" fontAlgn="base" hangingPunct="0">
              <a:spcBef>
                <a:spcPct val="20000"/>
              </a:spcBef>
              <a:spcAft>
                <a:spcPct val="0"/>
              </a:spcAft>
              <a:buSzPct val="100000"/>
              <a:buChar char="•"/>
              <a:defRPr sz="2000">
                <a:solidFill>
                  <a:schemeClr val="tx1"/>
                </a:solidFill>
                <a:latin typeface="Times New Roman" charset="0"/>
              </a:defRPr>
            </a:lvl8pPr>
            <a:lvl9pPr marL="3886200" indent="-228600" eaLnBrk="0" fontAlgn="base" hangingPunct="0">
              <a:spcBef>
                <a:spcPct val="20000"/>
              </a:spcBef>
              <a:spcAft>
                <a:spcPct val="0"/>
              </a:spcAft>
              <a:buSzPct val="100000"/>
              <a:buChar char="•"/>
              <a:defRPr sz="2000">
                <a:solidFill>
                  <a:schemeClr val="tx1"/>
                </a:solidFill>
                <a:latin typeface="Times New Roman" charset="0"/>
              </a:defRPr>
            </a:lvl9pPr>
          </a:lstStyle>
          <a:p>
            <a:pPr>
              <a:spcBef>
                <a:spcPct val="0"/>
              </a:spcBef>
              <a:spcAft>
                <a:spcPct val="0"/>
              </a:spcAft>
              <a:buClrTx/>
              <a:buSzTx/>
              <a:buFontTx/>
              <a:buNone/>
            </a:pPr>
            <a:r>
              <a:rPr lang="en-US" altLang="en-US" sz="1200"/>
              <a:t>Decision boundaries on Training data</a:t>
            </a:r>
          </a:p>
        </p:txBody>
      </p:sp>
      <p:pic>
        <p:nvPicPr>
          <p:cNvPr id="3" name="Picture 2"/>
          <p:cNvPicPr>
            <a:picLocks noChangeAspect="1"/>
          </p:cNvPicPr>
          <p:nvPr/>
        </p:nvPicPr>
        <p:blipFill>
          <a:blip r:embed="rId4"/>
          <a:stretch>
            <a:fillRect/>
          </a:stretch>
        </p:blipFill>
        <p:spPr>
          <a:xfrm>
            <a:off x="6173736" y="2057757"/>
            <a:ext cx="3726539" cy="2742486"/>
          </a:xfrm>
          <a:prstGeom prst="rect">
            <a:avLst/>
          </a:prstGeom>
        </p:spPr>
      </p:pic>
      <p:pic>
        <p:nvPicPr>
          <p:cNvPr id="4" name="Picture 3"/>
          <p:cNvPicPr>
            <a:picLocks noChangeAspect="1"/>
          </p:cNvPicPr>
          <p:nvPr/>
        </p:nvPicPr>
        <p:blipFill>
          <a:blip r:embed="rId5"/>
          <a:stretch>
            <a:fillRect/>
          </a:stretch>
        </p:blipFill>
        <p:spPr>
          <a:xfrm>
            <a:off x="2632138" y="1614823"/>
            <a:ext cx="3044856" cy="2285405"/>
          </a:xfrm>
          <a:prstGeom prst="rect">
            <a:avLst/>
          </a:prstGeom>
        </p:spPr>
      </p:pic>
      <p:sp>
        <p:nvSpPr>
          <p:cNvPr id="5" name="Slide Number Placeholder 4">
            <a:extLst>
              <a:ext uri="{FF2B5EF4-FFF2-40B4-BE49-F238E27FC236}">
                <a16:creationId xmlns:a16="http://schemas.microsoft.com/office/drawing/2014/main" id="{59029CA2-50B7-AB00-76BF-23E742DD543A}"/>
              </a:ext>
            </a:extLst>
          </p:cNvPr>
          <p:cNvSpPr>
            <a:spLocks noGrp="1"/>
          </p:cNvSpPr>
          <p:nvPr>
            <p:ph type="sldNum" sz="quarter" idx="11"/>
          </p:nvPr>
        </p:nvSpPr>
        <p:spPr/>
        <p:txBody>
          <a:bodyPr/>
          <a:lstStyle/>
          <a:p>
            <a:fld id="{F8B498BD-B955-C143-BF4F-C8568FFDBCF7}" type="slidenum">
              <a:rPr lang="x-none" smtClean="0"/>
              <a:t>68</a:t>
            </a:fld>
            <a:endParaRPr lang="x-none"/>
          </a:p>
        </p:txBody>
      </p:sp>
      <p:sp>
        <p:nvSpPr>
          <p:cNvPr id="2" name="Rectangle 1">
            <a:extLst>
              <a:ext uri="{FF2B5EF4-FFF2-40B4-BE49-F238E27FC236}">
                <a16:creationId xmlns:a16="http://schemas.microsoft.com/office/drawing/2014/main" id="{7C423E0C-82A3-49EE-31B9-0C4F68924F3D}"/>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488046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title"/>
          </p:nvPr>
        </p:nvSpPr>
        <p:spPr>
          <a:xfrm>
            <a:off x="3646139" y="893"/>
            <a:ext cx="7704703" cy="746757"/>
          </a:xfrm>
        </p:spPr>
        <p:txBody>
          <a:bodyPr>
            <a:normAutofit/>
          </a:bodyPr>
          <a:lstStyle/>
          <a:p>
            <a:r>
              <a:rPr lang="en-US" altLang="en-US" sz="2399" dirty="0"/>
              <a:t>Model Underfitting and Overfitting</a:t>
            </a:r>
          </a:p>
        </p:txBody>
      </p:sp>
      <p:sp>
        <p:nvSpPr>
          <p:cNvPr id="12290" name="Text Box 7"/>
          <p:cNvSpPr txBox="1">
            <a:spLocks noChangeArrowheads="1"/>
          </p:cNvSpPr>
          <p:nvPr/>
        </p:nvSpPr>
        <p:spPr bwMode="auto">
          <a:xfrm>
            <a:off x="1828323" y="5409686"/>
            <a:ext cx="8684538" cy="77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10000"/>
              </a:spcBef>
              <a:spcAft>
                <a:spcPts val="400"/>
              </a:spcAft>
              <a:buClr>
                <a:srgbClr val="0C7B9C"/>
              </a:buClr>
              <a:buSzPct val="75000"/>
              <a:buFont typeface="Monotype Sorts" charset="2"/>
              <a:buChar char="l"/>
              <a:defRPr sz="2800">
                <a:solidFill>
                  <a:schemeClr val="tx1"/>
                </a:solidFill>
                <a:latin typeface="Arial" charset="0"/>
              </a:defRPr>
            </a:lvl1pPr>
            <a:lvl2pPr marL="742950" indent="-285750">
              <a:spcBef>
                <a:spcPct val="10000"/>
              </a:spcBef>
              <a:spcAft>
                <a:spcPts val="400"/>
              </a:spcAft>
              <a:buClr>
                <a:srgbClr val="0C7B9C"/>
              </a:buClr>
              <a:buSzPct val="100000"/>
              <a:buFont typeface="Arial" charset="0"/>
              <a:buChar char="–"/>
              <a:defRPr sz="2800">
                <a:solidFill>
                  <a:schemeClr val="tx1"/>
                </a:solidFill>
                <a:latin typeface="Arial" charset="0"/>
              </a:defRPr>
            </a:lvl2pPr>
            <a:lvl3pPr marL="1143000" indent="-228600">
              <a:spcBef>
                <a:spcPct val="10000"/>
              </a:spcBef>
              <a:spcAft>
                <a:spcPts val="400"/>
              </a:spcAft>
              <a:buClr>
                <a:srgbClr val="0C7B9C"/>
              </a:buClr>
              <a:buSzPct val="70000"/>
              <a:buFont typeface="Wingdings" charset="2"/>
              <a:buChar char="u"/>
              <a:defRPr sz="2400">
                <a:solidFill>
                  <a:schemeClr val="tx1"/>
                </a:solidFill>
                <a:latin typeface="Arial" charset="0"/>
              </a:defRPr>
            </a:lvl3pPr>
            <a:lvl4pPr marL="1600200" indent="-228600">
              <a:spcBef>
                <a:spcPct val="20000"/>
              </a:spcBef>
              <a:buSzPct val="100000"/>
              <a:buChar char="–"/>
              <a:defRPr sz="2000">
                <a:solidFill>
                  <a:schemeClr val="tx1"/>
                </a:solidFill>
                <a:latin typeface="Times New Roman" charset="0"/>
              </a:defRPr>
            </a:lvl4pPr>
            <a:lvl5pPr marL="2057400" indent="-228600">
              <a:spcBef>
                <a:spcPct val="20000"/>
              </a:spcBef>
              <a:buSzPct val="100000"/>
              <a:buChar char="•"/>
              <a:defRPr sz="2000">
                <a:solidFill>
                  <a:schemeClr val="tx1"/>
                </a:solidFill>
                <a:latin typeface="Times New Roman" charset="0"/>
              </a:defRPr>
            </a:lvl5pPr>
            <a:lvl6pPr marL="2514600" indent="-228600" eaLnBrk="0" fontAlgn="base" hangingPunct="0">
              <a:spcBef>
                <a:spcPct val="20000"/>
              </a:spcBef>
              <a:spcAft>
                <a:spcPct val="0"/>
              </a:spcAft>
              <a:buSzPct val="100000"/>
              <a:buChar char="•"/>
              <a:defRPr sz="2000">
                <a:solidFill>
                  <a:schemeClr val="tx1"/>
                </a:solidFill>
                <a:latin typeface="Times New Roman" charset="0"/>
              </a:defRPr>
            </a:lvl6pPr>
            <a:lvl7pPr marL="2971800" indent="-228600" eaLnBrk="0" fontAlgn="base" hangingPunct="0">
              <a:spcBef>
                <a:spcPct val="20000"/>
              </a:spcBef>
              <a:spcAft>
                <a:spcPct val="0"/>
              </a:spcAft>
              <a:buSzPct val="100000"/>
              <a:buChar char="•"/>
              <a:defRPr sz="2000">
                <a:solidFill>
                  <a:schemeClr val="tx1"/>
                </a:solidFill>
                <a:latin typeface="Times New Roman" charset="0"/>
              </a:defRPr>
            </a:lvl7pPr>
            <a:lvl8pPr marL="3429000" indent="-228600" eaLnBrk="0" fontAlgn="base" hangingPunct="0">
              <a:spcBef>
                <a:spcPct val="20000"/>
              </a:spcBef>
              <a:spcAft>
                <a:spcPct val="0"/>
              </a:spcAft>
              <a:buSzPct val="100000"/>
              <a:buChar char="•"/>
              <a:defRPr sz="2000">
                <a:solidFill>
                  <a:schemeClr val="tx1"/>
                </a:solidFill>
                <a:latin typeface="Times New Roman" charset="0"/>
              </a:defRPr>
            </a:lvl8pPr>
            <a:lvl9pPr marL="3886200" indent="-228600" eaLnBrk="0" fontAlgn="base" hangingPunct="0">
              <a:spcBef>
                <a:spcPct val="20000"/>
              </a:spcBef>
              <a:spcAft>
                <a:spcPct val="0"/>
              </a:spcAft>
              <a:buSzPct val="100000"/>
              <a:buChar char="•"/>
              <a:defRPr sz="2000">
                <a:solidFill>
                  <a:schemeClr val="tx1"/>
                </a:solidFill>
                <a:latin typeface="Times New Roman" charset="0"/>
              </a:defRPr>
            </a:lvl9pPr>
          </a:lstStyle>
          <a:p>
            <a:pPr>
              <a:spcBef>
                <a:spcPct val="50000"/>
              </a:spcBef>
              <a:spcAft>
                <a:spcPct val="0"/>
              </a:spcAft>
              <a:buClrTx/>
              <a:buSzTx/>
              <a:buFontTx/>
              <a:buNone/>
            </a:pPr>
            <a:r>
              <a:rPr lang="en-US" altLang="en-US" sz="1799" err="1"/>
              <a:t>Underfitting</a:t>
            </a:r>
            <a:r>
              <a:rPr lang="en-US" altLang="en-US" sz="1799"/>
              <a:t>: when model is too simple, both training and test errors are large</a:t>
            </a:r>
          </a:p>
          <a:p>
            <a:pPr>
              <a:spcBef>
                <a:spcPct val="50000"/>
              </a:spcBef>
              <a:spcAft>
                <a:spcPct val="0"/>
              </a:spcAft>
              <a:buClrTx/>
              <a:buSzTx/>
              <a:buFontTx/>
              <a:buNone/>
            </a:pPr>
            <a:r>
              <a:rPr lang="en-US" altLang="en-US" sz="1799"/>
              <a:t>Overfitting: when model is too complex, training error is small but test error is large</a:t>
            </a:r>
            <a:endParaRPr lang="en-US" altLang="en-US" sz="1799">
              <a:sym typeface="Symbol" charset="2"/>
            </a:endParaRPr>
          </a:p>
        </p:txBody>
      </p:sp>
      <p:pic>
        <p:nvPicPr>
          <p:cNvPr id="12291" name="Picture 11"/>
          <p:cNvPicPr>
            <a:picLocks noGrp="1" noChangeAspect="1" noChangeArrowheads="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846827" y="915055"/>
            <a:ext cx="5046935" cy="3656648"/>
          </a:xfrm>
          <a:noFill/>
        </p:spPr>
      </p:pic>
      <p:pic>
        <p:nvPicPr>
          <p:cNvPr id="12292"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23603" y="915055"/>
            <a:ext cx="5046935" cy="365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666305" y="4495524"/>
            <a:ext cx="7084755" cy="646163"/>
          </a:xfrm>
          <a:prstGeom prst="rect">
            <a:avLst/>
          </a:prstGeom>
        </p:spPr>
        <p:txBody>
          <a:bodyPr wrap="square">
            <a:spAutoFit/>
          </a:bodyPr>
          <a:lstStyle/>
          <a:p>
            <a:pPr>
              <a:spcBef>
                <a:spcPct val="50000"/>
              </a:spcBef>
              <a:buFont typeface="Arial" charset="0"/>
              <a:buChar char="•"/>
            </a:pPr>
            <a:r>
              <a:rPr lang="en-US" altLang="en-US" sz="1799">
                <a:sym typeface="Symbol" charset="2"/>
              </a:rPr>
              <a:t>As the model becomes more and more complex, test errors can start increasing even though training error may be decreasing</a:t>
            </a:r>
          </a:p>
        </p:txBody>
      </p:sp>
      <p:sp>
        <p:nvSpPr>
          <p:cNvPr id="4" name="Slide Number Placeholder 3">
            <a:extLst>
              <a:ext uri="{FF2B5EF4-FFF2-40B4-BE49-F238E27FC236}">
                <a16:creationId xmlns:a16="http://schemas.microsoft.com/office/drawing/2014/main" id="{2C2CDE8A-3929-3E47-4D5C-F25968CA84DC}"/>
              </a:ext>
            </a:extLst>
          </p:cNvPr>
          <p:cNvSpPr>
            <a:spLocks noGrp="1"/>
          </p:cNvSpPr>
          <p:nvPr>
            <p:ph type="sldNum" sz="quarter" idx="11"/>
          </p:nvPr>
        </p:nvSpPr>
        <p:spPr/>
        <p:txBody>
          <a:bodyPr/>
          <a:lstStyle/>
          <a:p>
            <a:fld id="{F8B498BD-B955-C143-BF4F-C8568FFDBCF7}" type="slidenum">
              <a:rPr lang="x-none" smtClean="0"/>
              <a:t>69</a:t>
            </a:fld>
            <a:endParaRPr lang="x-none"/>
          </a:p>
        </p:txBody>
      </p:sp>
      <p:sp>
        <p:nvSpPr>
          <p:cNvPr id="3" name="Rectangle 2">
            <a:extLst>
              <a:ext uri="{FF2B5EF4-FFF2-40B4-BE49-F238E27FC236}">
                <a16:creationId xmlns:a16="http://schemas.microsoft.com/office/drawing/2014/main" id="{6867AA02-A741-0118-D84E-A0CD58476012}"/>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4030191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4708E3A-6E66-4410-92B1-FA16A2C1ED56}"/>
                  </a:ext>
                </a:extLst>
              </p:cNvPr>
              <p:cNvSpPr txBox="1"/>
              <p:nvPr/>
            </p:nvSpPr>
            <p:spPr>
              <a:xfrm>
                <a:off x="1090690" y="1382286"/>
                <a:ext cx="9647170" cy="5262979"/>
              </a:xfrm>
              <a:prstGeom prst="rect">
                <a:avLst/>
              </a:prstGeom>
              <a:noFill/>
            </p:spPr>
            <p:txBody>
              <a:bodyPr wrap="square" rtlCol="0">
                <a:spAutoFit/>
              </a:bodyPr>
              <a:lstStyle/>
              <a:p>
                <a:pPr marL="342900" indent="-342900">
                  <a:buFont typeface="Wingdings" panose="05000000000000000000" pitchFamily="2" charset="2"/>
                  <a:buChar char="§"/>
                </a:pPr>
                <a:r>
                  <a:rPr lang="el-GR" sz="2400" dirty="0">
                    <a:latin typeface="Garamond" panose="02020404030301010803" pitchFamily="18" charset="0"/>
                  </a:rPr>
                  <a:t>Το δένδρο αποφάσεων χρησιμοποιεί ένα υπερεπίπεδο παράλληλο αξόνων για να διαμερίσει τον χώρο δεδομένων  σε δύο </a:t>
                </a:r>
                <a:r>
                  <a:rPr lang="el-GR" sz="2400" dirty="0" err="1">
                    <a:latin typeface="Garamond" panose="02020404030301010803" pitchFamily="18" charset="0"/>
                  </a:rPr>
                  <a:t>ημιχώρους</a:t>
                </a:r>
                <a:r>
                  <a:rPr lang="el-GR" sz="2400" dirty="0">
                    <a:latin typeface="Garamond" panose="02020404030301010803" pitchFamily="18" charset="0"/>
                  </a:rPr>
                  <a:t> ή περιοχές, </a:t>
                </a:r>
              </a:p>
              <a:p>
                <a:pPr marL="800100" lvl="1" indent="-342900">
                  <a:buFont typeface="Wingdings" panose="05000000000000000000" pitchFamily="2" charset="2"/>
                  <a:buChar char="§"/>
                </a:pPr>
                <a:r>
                  <a:rPr lang="el-GR" sz="2400" dirty="0">
                    <a:latin typeface="Garamond" panose="02020404030301010803" pitchFamily="18" charset="0"/>
                  </a:rPr>
                  <a:t>έστω τις</a:t>
                </a:r>
                <a14:m>
                  <m:oMath xmlns:m="http://schemas.openxmlformats.org/officeDocument/2006/math">
                    <m:r>
                      <a:rPr lang="el-GR" sz="2400" b="0" i="0" smtClean="0">
                        <a:solidFill>
                          <a:srgbClr val="000000"/>
                        </a:solidFill>
                        <a:latin typeface="Cambria Math" panose="02040503050406030204" pitchFamily="18" charset="0"/>
                      </a:rPr>
                      <m:t> </m:t>
                    </m:r>
                    <m:sSub>
                      <m:sSubPr>
                        <m:ctrlPr>
                          <a:rPr lang="el-GR" sz="2400" i="1">
                            <a:solidFill>
                              <a:srgbClr val="000000"/>
                            </a:solidFill>
                            <a:latin typeface="Cambria Math" panose="02040503050406030204" pitchFamily="18" charset="0"/>
                          </a:rPr>
                        </m:ctrlPr>
                      </m:sSubPr>
                      <m:e>
                        <m:r>
                          <a:rPr lang="el-GR" sz="2400" i="1">
                            <a:solidFill>
                              <a:srgbClr val="000000"/>
                            </a:solidFill>
                            <a:latin typeface="Cambria Math" panose="02040503050406030204" pitchFamily="18" charset="0"/>
                          </a:rPr>
                          <m:t>ℛ</m:t>
                        </m:r>
                      </m:e>
                      <m:sub>
                        <m:r>
                          <a:rPr lang="el-GR" sz="2400" b="0" i="1" smtClean="0">
                            <a:solidFill>
                              <a:srgbClr val="000000"/>
                            </a:solidFill>
                            <a:latin typeface="Cambria Math" panose="02040503050406030204" pitchFamily="18" charset="0"/>
                          </a:rPr>
                          <m:t>1</m:t>
                        </m:r>
                      </m:sub>
                    </m:sSub>
                  </m:oMath>
                </a14:m>
                <a:r>
                  <a:rPr lang="el-GR" sz="2400" dirty="0">
                    <a:latin typeface="Garamond" panose="02020404030301010803" pitchFamily="18" charset="0"/>
                  </a:rPr>
                  <a:t> και </a:t>
                </a:r>
                <a14:m>
                  <m:oMath xmlns:m="http://schemas.openxmlformats.org/officeDocument/2006/math">
                    <m:m>
                      <m:mPr>
                        <m:plcHide m:val="on"/>
                        <m:mcs>
                          <m:mc>
                            <m:mcPr>
                              <m:count m:val="1"/>
                              <m:mcJc m:val="center"/>
                            </m:mcPr>
                          </m:mc>
                        </m:mcs>
                        <m:ctrlPr>
                          <a:rPr lang="el-GR" sz="2400" i="1">
                            <a:solidFill>
                              <a:srgbClr val="000000"/>
                            </a:solidFill>
                            <a:latin typeface="Cambria Math" panose="02040503050406030204" pitchFamily="18" charset="0"/>
                          </a:rPr>
                        </m:ctrlPr>
                      </m:mPr>
                      <m:mr>
                        <m:e>
                          <m:m>
                            <m:mPr>
                              <m:plcHide m:val="on"/>
                              <m:mcs>
                                <m:mc>
                                  <m:mcPr>
                                    <m:count m:val="1"/>
                                    <m:mcJc m:val="center"/>
                                  </m:mcPr>
                                </m:mc>
                              </m:mcs>
                              <m:ctrlPr>
                                <a:rPr lang="el-GR" sz="2400" i="1">
                                  <a:solidFill>
                                    <a:srgbClr val="000000"/>
                                  </a:solidFill>
                                  <a:latin typeface="Cambria Math" panose="02040503050406030204" pitchFamily="18" charset="0"/>
                                </a:rPr>
                              </m:ctrlPr>
                            </m:mPr>
                            <m:mr>
                              <m:e>
                                <m:m>
                                  <m:mPr>
                                    <m:plcHide m:val="on"/>
                                    <m:mcs>
                                      <m:mc>
                                        <m:mcPr>
                                          <m:count m:val="1"/>
                                          <m:mcJc m:val="center"/>
                                        </m:mcPr>
                                      </m:mc>
                                    </m:mcs>
                                    <m:ctrlPr>
                                      <a:rPr lang="el-GR" sz="2400" i="1">
                                        <a:solidFill>
                                          <a:srgbClr val="000000"/>
                                        </a:solidFill>
                                        <a:latin typeface="Cambria Math" panose="02040503050406030204" pitchFamily="18" charset="0"/>
                                      </a:rPr>
                                    </m:ctrlPr>
                                  </m:mPr>
                                  <m:mr>
                                    <m:e>
                                      <m:m>
                                        <m:mPr>
                                          <m:plcHide m:val="on"/>
                                          <m:mcs>
                                            <m:mc>
                                              <m:mcPr>
                                                <m:count m:val="1"/>
                                                <m:mcJc m:val="center"/>
                                              </m:mcPr>
                                            </m:mc>
                                          </m:mcs>
                                          <m:ctrlPr>
                                            <a:rPr lang="el-GR" sz="2400" i="1">
                                              <a:solidFill>
                                                <a:srgbClr val="000000"/>
                                              </a:solidFill>
                                              <a:latin typeface="Cambria Math" panose="02040503050406030204" pitchFamily="18" charset="0"/>
                                            </a:rPr>
                                          </m:ctrlPr>
                                        </m:mPr>
                                        <m:mr>
                                          <m:e>
                                            <m:m>
                                              <m:mPr>
                                                <m:plcHide m:val="on"/>
                                                <m:mcs>
                                                  <m:mc>
                                                    <m:mcPr>
                                                      <m:count m:val="1"/>
                                                      <m:mcJc m:val="center"/>
                                                    </m:mcPr>
                                                  </m:mc>
                                                </m:mcs>
                                                <m:ctrlPr>
                                                  <a:rPr lang="el-GR" sz="2400" i="1">
                                                    <a:solidFill>
                                                      <a:srgbClr val="000000"/>
                                                    </a:solidFill>
                                                    <a:latin typeface="Cambria Math" panose="02040503050406030204" pitchFamily="18" charset="0"/>
                                                  </a:rPr>
                                                </m:ctrlPr>
                                              </m:mPr>
                                              <m:mr>
                                                <m:e>
                                                  <m:m>
                                                    <m:mPr>
                                                      <m:plcHide m:val="on"/>
                                                      <m:mcs>
                                                        <m:mc>
                                                          <m:mcPr>
                                                            <m:count m:val="1"/>
                                                            <m:mcJc m:val="center"/>
                                                          </m:mcPr>
                                                        </m:mc>
                                                      </m:mcs>
                                                      <m:ctrlPr>
                                                        <a:rPr lang="el-GR" sz="2400" i="1">
                                                          <a:solidFill>
                                                            <a:srgbClr val="000000"/>
                                                          </a:solidFill>
                                                          <a:latin typeface="Cambria Math" panose="02040503050406030204" pitchFamily="18" charset="0"/>
                                                        </a:rPr>
                                                      </m:ctrlPr>
                                                    </m:mPr>
                                                    <m:mr>
                                                      <m:e>
                                                        <m:m>
                                                          <m:mPr>
                                                            <m:plcHide m:val="on"/>
                                                            <m:mcs>
                                                              <m:mc>
                                                                <m:mcPr>
                                                                  <m:count m:val="1"/>
                                                                  <m:mcJc m:val="center"/>
                                                                </m:mcPr>
                                                              </m:mc>
                                                            </m:mcs>
                                                            <m:ctrlPr>
                                                              <a:rPr lang="el-GR" sz="2400" i="1">
                                                                <a:solidFill>
                                                                  <a:srgbClr val="000000"/>
                                                                </a:solidFill>
                                                                <a:latin typeface="Cambria Math" panose="02040503050406030204" pitchFamily="18" charset="0"/>
                                                              </a:rPr>
                                                            </m:ctrlPr>
                                                          </m:mPr>
                                                          <m:mr>
                                                            <m:e>
                                                              <m:m>
                                                                <m:mPr>
                                                                  <m:plcHide m:val="on"/>
                                                                  <m:mcs>
                                                                    <m:mc>
                                                                      <m:mcPr>
                                                                        <m:count m:val="1"/>
                                                                        <m:mcJc m:val="center"/>
                                                                      </m:mcPr>
                                                                    </m:mc>
                                                                  </m:mcs>
                                                                  <m:ctrlPr>
                                                                    <a:rPr lang="el-GR" sz="2400" i="1">
                                                                      <a:solidFill>
                                                                        <a:srgbClr val="000000"/>
                                                                      </a:solidFill>
                                                                      <a:latin typeface="Cambria Math" panose="02040503050406030204" pitchFamily="18" charset="0"/>
                                                                    </a:rPr>
                                                                  </m:ctrlPr>
                                                                </m:mPr>
                                                                <m:mr>
                                                                  <m:e>
                                                                    <m:m>
                                                                      <m:mPr>
                                                                        <m:plcHide m:val="on"/>
                                                                        <m:mcs>
                                                                          <m:mc>
                                                                            <m:mcPr>
                                                                              <m:count m:val="1"/>
                                                                              <m:mcJc m:val="center"/>
                                                                            </m:mcPr>
                                                                          </m:mc>
                                                                        </m:mcs>
                                                                        <m:ctrlPr>
                                                                          <a:rPr lang="el-GR" sz="2400" i="1">
                                                                            <a:solidFill>
                                                                              <a:srgbClr val="000000"/>
                                                                            </a:solidFill>
                                                                            <a:latin typeface="Cambria Math" panose="02040503050406030204" pitchFamily="18" charset="0"/>
                                                                          </a:rPr>
                                                                        </m:ctrlPr>
                                                                      </m:mPr>
                                                                      <m:mr>
                                                                        <m:e>
                                                                          <m:sSub>
                                                                            <m:sSubPr>
                                                                              <m:ctrlPr>
                                                                                <a:rPr lang="el-GR" sz="2400" i="1">
                                                                                  <a:solidFill>
                                                                                    <a:srgbClr val="000000"/>
                                                                                  </a:solidFill>
                                                                                  <a:latin typeface="Cambria Math" panose="02040503050406030204" pitchFamily="18" charset="0"/>
                                                                                </a:rPr>
                                                                              </m:ctrlPr>
                                                                            </m:sSubPr>
                                                                            <m:e>
                                                                              <m:r>
                                                                                <a:rPr lang="el-GR" sz="2400" i="1">
                                                                                  <a:solidFill>
                                                                                    <a:srgbClr val="000000"/>
                                                                                  </a:solidFill>
                                                                                  <a:latin typeface="Cambria Math" panose="02040503050406030204" pitchFamily="18" charset="0"/>
                                                                                </a:rPr>
                                                                                <m:t>ℛ</m:t>
                                                                              </m:r>
                                                                            </m:e>
                                                                            <m:sub>
                                                                              <m:r>
                                                                                <a:rPr lang="el-GR" sz="2400" i="1">
                                                                                  <a:solidFill>
                                                                                    <a:srgbClr val="000000"/>
                                                                                  </a:solidFill>
                                                                                  <a:latin typeface="Cambria Math" panose="02040503050406030204" pitchFamily="18" charset="0"/>
                                                                                </a:rPr>
                                                                                <m:t>2</m:t>
                                                                              </m:r>
                                                                            </m:sub>
                                                                          </m:sSub>
                                                                        </m:e>
                                                                      </m:mr>
                                                                    </m:m>
                                                                  </m:e>
                                                                </m:mr>
                                                              </m:m>
                                                            </m:e>
                                                          </m:mr>
                                                        </m:m>
                                                      </m:e>
                                                    </m:mr>
                                                  </m:m>
                                                </m:e>
                                              </m:mr>
                                            </m:m>
                                          </m:e>
                                        </m:mr>
                                      </m:m>
                                    </m:e>
                                  </m:mr>
                                </m:m>
                              </m:e>
                            </m:mr>
                          </m:m>
                        </m:e>
                      </m:mr>
                    </m:m>
                  </m:oMath>
                </a14:m>
                <a:r>
                  <a:rPr lang="el-GR" sz="2400" dirty="0">
                    <a:latin typeface="Garamond" panose="02020404030301010803" pitchFamily="18" charset="0"/>
                  </a:rPr>
                  <a:t> · </a:t>
                </a:r>
              </a:p>
              <a:p>
                <a:pPr marL="800100" lvl="1" indent="-342900">
                  <a:buFont typeface="Wingdings" panose="05000000000000000000" pitchFamily="2" charset="2"/>
                  <a:buChar char="§"/>
                </a:pPr>
                <a:r>
                  <a:rPr lang="el-GR" sz="2400" dirty="0">
                    <a:latin typeface="Garamond" panose="02020404030301010803" pitchFamily="18" charset="0"/>
                  </a:rPr>
                  <a:t>αυτό προκαλεί επίσης έναν διαμερισμό των σημείων εισόδου στα υποσύνολα </a:t>
                </a:r>
                <a:r>
                  <a:rPr lang="el-GR" sz="2400" b="1" dirty="0">
                    <a:latin typeface="Garamond" panose="02020404030301010803" pitchFamily="18" charset="0"/>
                  </a:rPr>
                  <a:t>D</a:t>
                </a:r>
                <a:r>
                  <a:rPr lang="el-GR" sz="2400" baseline="-25000" dirty="0">
                    <a:latin typeface="Garamond" panose="02020404030301010803" pitchFamily="18" charset="0"/>
                  </a:rPr>
                  <a:t>1</a:t>
                </a:r>
                <a:r>
                  <a:rPr lang="el-GR" sz="2400" dirty="0">
                    <a:latin typeface="Garamond" panose="02020404030301010803" pitchFamily="18" charset="0"/>
                  </a:rPr>
                  <a:t> και </a:t>
                </a:r>
                <a:r>
                  <a:rPr lang="el-GR" sz="2400" b="1" dirty="0">
                    <a:latin typeface="Garamond" panose="02020404030301010803" pitchFamily="18" charset="0"/>
                  </a:rPr>
                  <a:t>D</a:t>
                </a:r>
                <a:r>
                  <a:rPr lang="el-GR" sz="2400" baseline="-25000" dirty="0">
                    <a:latin typeface="Garamond" panose="02020404030301010803" pitchFamily="18" charset="0"/>
                  </a:rPr>
                  <a:t>2</a:t>
                </a:r>
                <a:r>
                  <a:rPr lang="el-GR" sz="2400" dirty="0">
                    <a:latin typeface="Garamond" panose="02020404030301010803" pitchFamily="18" charset="0"/>
                  </a:rPr>
                  <a:t>, αντίστοιχα. </a:t>
                </a:r>
              </a:p>
              <a:p>
                <a:pPr marL="342900" indent="-342900">
                  <a:buFont typeface="Wingdings" panose="05000000000000000000" pitchFamily="2" charset="2"/>
                  <a:buChar char="§"/>
                </a:pPr>
                <a:endParaRPr lang="el-GR" sz="2400" dirty="0">
                  <a:latin typeface="Garamond" panose="02020404030301010803" pitchFamily="18" charset="0"/>
                </a:endParaRPr>
              </a:p>
              <a:p>
                <a:pPr marL="342900" indent="-342900">
                  <a:buFont typeface="Wingdings" panose="05000000000000000000" pitchFamily="2" charset="2"/>
                  <a:buChar char="§"/>
                </a:pPr>
                <a:r>
                  <a:rPr lang="el-GR" sz="2400" dirty="0">
                    <a:latin typeface="Garamond" panose="02020404030301010803" pitchFamily="18" charset="0"/>
                  </a:rPr>
                  <a:t>Καθεμία από τις περιοχές διαμερίζεται αναδρομικά με </a:t>
                </a:r>
                <a:r>
                  <a:rPr lang="el-GR" sz="2400" dirty="0" err="1">
                    <a:latin typeface="Garamond" panose="02020404030301010803" pitchFamily="18" charset="0"/>
                  </a:rPr>
                  <a:t>υπερεπίπεδα</a:t>
                </a:r>
                <a:r>
                  <a:rPr lang="el-GR" sz="2400" dirty="0">
                    <a:latin typeface="Garamond" panose="02020404030301010803" pitchFamily="18" charset="0"/>
                  </a:rPr>
                  <a:t> παράλληλα αξόνων, μέχρι η πλειοψηφία των σημείων να ανήκει στην ίδια κατηγορία. </a:t>
                </a:r>
                <a:endParaRPr lang="en-US" sz="2400" dirty="0">
                  <a:latin typeface="Garamond" panose="02020404030301010803" pitchFamily="18" charset="0"/>
                </a:endParaRPr>
              </a:p>
              <a:p>
                <a:pPr marL="342900" indent="-342900">
                  <a:buFont typeface="Wingdings" panose="05000000000000000000" pitchFamily="2" charset="2"/>
                  <a:buChar char="§"/>
                </a:pPr>
                <a:endParaRPr lang="el-GR" sz="2400" dirty="0">
                  <a:latin typeface="Garamond" panose="02020404030301010803" pitchFamily="18" charset="0"/>
                </a:endParaRPr>
              </a:p>
              <a:p>
                <a:pPr marL="342900" indent="-342900">
                  <a:buFont typeface="Wingdings" panose="05000000000000000000" pitchFamily="2" charset="2"/>
                  <a:buChar char="§"/>
                </a:pPr>
                <a:r>
                  <a:rPr lang="el-GR" sz="2400" dirty="0">
                    <a:latin typeface="Garamond" panose="02020404030301010803" pitchFamily="18" charset="0"/>
                  </a:rPr>
                  <a:t>Για να κατηγοριοποιήσουμε ένα νέο σημείο </a:t>
                </a:r>
                <a:r>
                  <a:rPr lang="el-GR" sz="2400" i="1" dirty="0">
                    <a:latin typeface="Garamond" panose="02020404030301010803" pitchFamily="18" charset="0"/>
                  </a:rPr>
                  <a:t>δοκιμής</a:t>
                </a:r>
                <a:r>
                  <a:rPr lang="el-GR" sz="2400" dirty="0">
                    <a:latin typeface="Garamond" panose="02020404030301010803" pitchFamily="18" charset="0"/>
                  </a:rPr>
                  <a:t>, πρέπει να αποτιμήσουμε αναδρομικά σε ποιον </a:t>
                </a:r>
                <a:r>
                  <a:rPr lang="el-GR" sz="2400" dirty="0" err="1">
                    <a:latin typeface="Garamond" panose="02020404030301010803" pitchFamily="18" charset="0"/>
                  </a:rPr>
                  <a:t>ημιχώρο</a:t>
                </a:r>
                <a:r>
                  <a:rPr lang="el-GR" sz="2400" dirty="0">
                    <a:latin typeface="Garamond" panose="02020404030301010803" pitchFamily="18" charset="0"/>
                  </a:rPr>
                  <a:t> ανήκει μέχρι να φτάσουμε σε έναν κόμβο-φύλλο του δένδρου αποφάσεων· </a:t>
                </a:r>
              </a:p>
              <a:p>
                <a:pPr marL="800100" lvl="1" indent="-342900">
                  <a:buFont typeface="Wingdings" panose="05000000000000000000" pitchFamily="2" charset="2"/>
                  <a:buChar char="§"/>
                </a:pPr>
                <a:r>
                  <a:rPr lang="el-GR" sz="2400" dirty="0">
                    <a:latin typeface="Garamond" panose="02020404030301010803" pitchFamily="18" charset="0"/>
                  </a:rPr>
                  <a:t>σε αυτό το σημείο, επιλέγουμε να προβλέψουμε ότι η κατηγορία του σημείου θα είναι η ετικέτα του φύλλου</a:t>
                </a:r>
              </a:p>
            </p:txBody>
          </p:sp>
        </mc:Choice>
        <mc:Fallback xmlns="">
          <p:sp>
            <p:nvSpPr>
              <p:cNvPr id="3" name="TextBox 2">
                <a:extLst>
                  <a:ext uri="{FF2B5EF4-FFF2-40B4-BE49-F238E27FC236}">
                    <a16:creationId xmlns:a16="http://schemas.microsoft.com/office/drawing/2014/main" id="{E4708E3A-6E66-4410-92B1-FA16A2C1ED56}"/>
                  </a:ext>
                </a:extLst>
              </p:cNvPr>
              <p:cNvSpPr txBox="1">
                <a:spLocks noRot="1" noChangeAspect="1" noMove="1" noResize="1" noEditPoints="1" noAdjustHandles="1" noChangeArrowheads="1" noChangeShapeType="1" noTextEdit="1"/>
              </p:cNvSpPr>
              <p:nvPr/>
            </p:nvSpPr>
            <p:spPr>
              <a:xfrm>
                <a:off x="1090690" y="1382286"/>
                <a:ext cx="9647170" cy="5262979"/>
              </a:xfrm>
              <a:prstGeom prst="rect">
                <a:avLst/>
              </a:prstGeom>
              <a:blipFill>
                <a:blip r:embed="rId2"/>
                <a:stretch>
                  <a:fillRect l="-885" t="-927" r="-1643" b="-1738"/>
                </a:stretch>
              </a:blipFill>
            </p:spPr>
            <p:txBody>
              <a:bodyPr/>
              <a:lstStyle/>
              <a:p>
                <a:r>
                  <a:rPr lang="el-GR">
                    <a:noFill/>
                  </a:rPr>
                  <a:t> </a:t>
                </a:r>
              </a:p>
            </p:txBody>
          </p:sp>
        </mc:Fallback>
      </mc:AlternateContent>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pPr algn="ctr"/>
            <a:r>
              <a:rPr lang="el-GR" sz="3600" dirty="0" err="1">
                <a:effectLst>
                  <a:outerShdw blurRad="38100" dist="38100" dir="2700000" algn="tl">
                    <a:srgbClr val="000000">
                      <a:alpha val="43137"/>
                    </a:srgbClr>
                  </a:outerShdw>
                </a:effectLst>
                <a:latin typeface="Garamond" panose="02020404030301010803" pitchFamily="18" charset="0"/>
              </a:rPr>
              <a:t>Κατηγοριοποιητής</a:t>
            </a:r>
            <a:r>
              <a:rPr lang="el-GR" sz="3600" dirty="0">
                <a:effectLst>
                  <a:outerShdw blurRad="38100" dist="38100" dir="2700000" algn="tl">
                    <a:srgbClr val="000000">
                      <a:alpha val="43137"/>
                    </a:srgbClr>
                  </a:outerShdw>
                </a:effectLst>
                <a:latin typeface="Garamond" panose="02020404030301010803" pitchFamily="18" charset="0"/>
              </a:rPr>
              <a:t> με δένδρο αποφάσεων</a:t>
            </a:r>
          </a:p>
        </p:txBody>
      </p:sp>
    </p:spTree>
    <p:extLst>
      <p:ext uri="{BB962C8B-B14F-4D97-AF65-F5344CB8AC3E}">
        <p14:creationId xmlns:p14="http://schemas.microsoft.com/office/powerpoint/2010/main" val="1647843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609714" y="61996"/>
            <a:ext cx="8788742" cy="734025"/>
          </a:xfrm>
        </p:spPr>
        <p:txBody>
          <a:bodyPr/>
          <a:lstStyle/>
          <a:p>
            <a:r>
              <a:rPr lang="en-US" altLang="en-US" sz="2399" dirty="0"/>
              <a:t>Model Overfitting – Impact of </a:t>
            </a:r>
            <a:r>
              <a:rPr lang="en-US" altLang="en-US" sz="2399" u="sng" dirty="0"/>
              <a:t>Training</a:t>
            </a:r>
            <a:r>
              <a:rPr lang="en-US" altLang="en-US" sz="2399" dirty="0"/>
              <a:t> Data Size</a:t>
            </a:r>
          </a:p>
        </p:txBody>
      </p:sp>
      <p:pic>
        <p:nvPicPr>
          <p:cNvPr id="13314" name="Picture 11"/>
          <p:cNvPicPr>
            <a:picLocks noGrp="1" noChangeAspect="1" noChangeArrowheads="1"/>
          </p:cNvPicPr>
          <p:nvPr>
            <p:ph idx="1"/>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276017" y="838874"/>
            <a:ext cx="5046935" cy="3656648"/>
          </a:xfrm>
          <a:noFill/>
        </p:spPr>
      </p:pic>
      <p:pic>
        <p:nvPicPr>
          <p:cNvPr id="13315" name="Picture 1"/>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84971" y="838876"/>
            <a:ext cx="5256431" cy="3699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63019" t="9634" r="13583" b="75781"/>
          <a:stretch>
            <a:fillRect/>
          </a:stretch>
        </p:blipFill>
        <p:spPr bwMode="auto">
          <a:xfrm>
            <a:off x="9065438" y="1143595"/>
            <a:ext cx="1180792" cy="53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3317" name="TextBox 2"/>
          <p:cNvSpPr txBox="1">
            <a:spLocks noChangeArrowheads="1"/>
          </p:cNvSpPr>
          <p:nvPr/>
        </p:nvSpPr>
        <p:spPr bwMode="auto">
          <a:xfrm>
            <a:off x="6142025" y="4419342"/>
            <a:ext cx="4494629" cy="584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10000"/>
              </a:spcBef>
              <a:spcAft>
                <a:spcPts val="400"/>
              </a:spcAft>
              <a:buClr>
                <a:srgbClr val="0C7B9C"/>
              </a:buClr>
              <a:buSzPct val="75000"/>
              <a:buFont typeface="Monotype Sorts" charset="2"/>
              <a:buChar char="l"/>
              <a:defRPr sz="2800">
                <a:solidFill>
                  <a:schemeClr val="tx1"/>
                </a:solidFill>
                <a:latin typeface="Arial" charset="0"/>
              </a:defRPr>
            </a:lvl1pPr>
            <a:lvl2pPr marL="742950" indent="-285750">
              <a:spcBef>
                <a:spcPct val="10000"/>
              </a:spcBef>
              <a:spcAft>
                <a:spcPts val="400"/>
              </a:spcAft>
              <a:buClr>
                <a:srgbClr val="0C7B9C"/>
              </a:buClr>
              <a:buSzPct val="100000"/>
              <a:buFont typeface="Arial" charset="0"/>
              <a:buChar char="–"/>
              <a:defRPr sz="2800">
                <a:solidFill>
                  <a:schemeClr val="tx1"/>
                </a:solidFill>
                <a:latin typeface="Arial" charset="0"/>
              </a:defRPr>
            </a:lvl2pPr>
            <a:lvl3pPr marL="1143000" indent="-228600">
              <a:spcBef>
                <a:spcPct val="10000"/>
              </a:spcBef>
              <a:spcAft>
                <a:spcPts val="400"/>
              </a:spcAft>
              <a:buClr>
                <a:srgbClr val="0C7B9C"/>
              </a:buClr>
              <a:buSzPct val="70000"/>
              <a:buFont typeface="Wingdings" charset="2"/>
              <a:buChar char="u"/>
              <a:defRPr sz="2400">
                <a:solidFill>
                  <a:schemeClr val="tx1"/>
                </a:solidFill>
                <a:latin typeface="Arial" charset="0"/>
              </a:defRPr>
            </a:lvl3pPr>
            <a:lvl4pPr marL="1600200" indent="-228600">
              <a:spcBef>
                <a:spcPct val="20000"/>
              </a:spcBef>
              <a:buSzPct val="100000"/>
              <a:buChar char="–"/>
              <a:defRPr sz="2000">
                <a:solidFill>
                  <a:schemeClr val="tx1"/>
                </a:solidFill>
                <a:latin typeface="Times New Roman" charset="0"/>
              </a:defRPr>
            </a:lvl4pPr>
            <a:lvl5pPr marL="2057400" indent="-228600">
              <a:spcBef>
                <a:spcPct val="20000"/>
              </a:spcBef>
              <a:buSzPct val="100000"/>
              <a:buChar char="•"/>
              <a:defRPr sz="2000">
                <a:solidFill>
                  <a:schemeClr val="tx1"/>
                </a:solidFill>
                <a:latin typeface="Times New Roman" charset="0"/>
              </a:defRPr>
            </a:lvl5pPr>
            <a:lvl6pPr marL="2514600" indent="-228600" eaLnBrk="0" fontAlgn="base" hangingPunct="0">
              <a:spcBef>
                <a:spcPct val="20000"/>
              </a:spcBef>
              <a:spcAft>
                <a:spcPct val="0"/>
              </a:spcAft>
              <a:buSzPct val="100000"/>
              <a:buChar char="•"/>
              <a:defRPr sz="2000">
                <a:solidFill>
                  <a:schemeClr val="tx1"/>
                </a:solidFill>
                <a:latin typeface="Times New Roman" charset="0"/>
              </a:defRPr>
            </a:lvl6pPr>
            <a:lvl7pPr marL="2971800" indent="-228600" eaLnBrk="0" fontAlgn="base" hangingPunct="0">
              <a:spcBef>
                <a:spcPct val="20000"/>
              </a:spcBef>
              <a:spcAft>
                <a:spcPct val="0"/>
              </a:spcAft>
              <a:buSzPct val="100000"/>
              <a:buChar char="•"/>
              <a:defRPr sz="2000">
                <a:solidFill>
                  <a:schemeClr val="tx1"/>
                </a:solidFill>
                <a:latin typeface="Times New Roman" charset="0"/>
              </a:defRPr>
            </a:lvl7pPr>
            <a:lvl8pPr marL="3429000" indent="-228600" eaLnBrk="0" fontAlgn="base" hangingPunct="0">
              <a:spcBef>
                <a:spcPct val="20000"/>
              </a:spcBef>
              <a:spcAft>
                <a:spcPct val="0"/>
              </a:spcAft>
              <a:buSzPct val="100000"/>
              <a:buChar char="•"/>
              <a:defRPr sz="2000">
                <a:solidFill>
                  <a:schemeClr val="tx1"/>
                </a:solidFill>
                <a:latin typeface="Times New Roman" charset="0"/>
              </a:defRPr>
            </a:lvl8pPr>
            <a:lvl9pPr marL="3886200" indent="-228600" eaLnBrk="0" fontAlgn="base" hangingPunct="0">
              <a:spcBef>
                <a:spcPct val="20000"/>
              </a:spcBef>
              <a:spcAft>
                <a:spcPct val="0"/>
              </a:spcAft>
              <a:buSzPct val="100000"/>
              <a:buChar char="•"/>
              <a:defRPr sz="2000">
                <a:solidFill>
                  <a:schemeClr val="tx1"/>
                </a:solidFill>
                <a:latin typeface="Times New Roman" charset="0"/>
              </a:defRPr>
            </a:lvl9pPr>
          </a:lstStyle>
          <a:p>
            <a:pPr>
              <a:spcBef>
                <a:spcPct val="0"/>
              </a:spcBef>
              <a:spcAft>
                <a:spcPct val="0"/>
              </a:spcAft>
              <a:buClrTx/>
              <a:buSzTx/>
              <a:buFontTx/>
              <a:buNone/>
            </a:pPr>
            <a:r>
              <a:rPr lang="en-US" altLang="en-US" sz="1600"/>
              <a:t>Using </a:t>
            </a:r>
            <a:r>
              <a:rPr lang="en-US" altLang="en-US" sz="1600" b="1"/>
              <a:t>twice</a:t>
            </a:r>
            <a:r>
              <a:rPr lang="en-US" altLang="en-US" sz="1600"/>
              <a:t> (20%) the number of data instances</a:t>
            </a:r>
          </a:p>
        </p:txBody>
      </p:sp>
      <p:sp>
        <p:nvSpPr>
          <p:cNvPr id="13318" name="Text Box 7"/>
          <p:cNvSpPr txBox="1">
            <a:spLocks noChangeArrowheads="1"/>
          </p:cNvSpPr>
          <p:nvPr/>
        </p:nvSpPr>
        <p:spPr bwMode="auto">
          <a:xfrm>
            <a:off x="1799756" y="5203538"/>
            <a:ext cx="8684538" cy="6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285750" indent="-285750">
              <a:spcBef>
                <a:spcPct val="10000"/>
              </a:spcBef>
              <a:spcAft>
                <a:spcPts val="400"/>
              </a:spcAft>
              <a:buClr>
                <a:srgbClr val="0C7B9C"/>
              </a:buClr>
              <a:buSzPct val="75000"/>
              <a:buFont typeface="Monotype Sorts" charset="2"/>
              <a:buChar char="l"/>
              <a:defRPr sz="2800">
                <a:solidFill>
                  <a:schemeClr val="tx1"/>
                </a:solidFill>
                <a:latin typeface="Arial" charset="0"/>
              </a:defRPr>
            </a:lvl1pPr>
            <a:lvl2pPr marL="742950" indent="-285750">
              <a:spcBef>
                <a:spcPct val="10000"/>
              </a:spcBef>
              <a:spcAft>
                <a:spcPts val="400"/>
              </a:spcAft>
              <a:buClr>
                <a:srgbClr val="0C7B9C"/>
              </a:buClr>
              <a:buSzPct val="100000"/>
              <a:buFont typeface="Arial" charset="0"/>
              <a:buChar char="–"/>
              <a:defRPr sz="2800">
                <a:solidFill>
                  <a:schemeClr val="tx1"/>
                </a:solidFill>
                <a:latin typeface="Arial" charset="0"/>
              </a:defRPr>
            </a:lvl2pPr>
            <a:lvl3pPr marL="1143000" indent="-228600">
              <a:spcBef>
                <a:spcPct val="10000"/>
              </a:spcBef>
              <a:spcAft>
                <a:spcPts val="400"/>
              </a:spcAft>
              <a:buClr>
                <a:srgbClr val="0C7B9C"/>
              </a:buClr>
              <a:buSzPct val="70000"/>
              <a:buFont typeface="Wingdings" charset="2"/>
              <a:buChar char="u"/>
              <a:defRPr sz="2400">
                <a:solidFill>
                  <a:schemeClr val="tx1"/>
                </a:solidFill>
                <a:latin typeface="Arial" charset="0"/>
              </a:defRPr>
            </a:lvl3pPr>
            <a:lvl4pPr marL="1600200" indent="-228600">
              <a:spcBef>
                <a:spcPct val="20000"/>
              </a:spcBef>
              <a:buSzPct val="100000"/>
              <a:buChar char="–"/>
              <a:defRPr sz="2000">
                <a:solidFill>
                  <a:schemeClr val="tx1"/>
                </a:solidFill>
                <a:latin typeface="Times New Roman" charset="0"/>
              </a:defRPr>
            </a:lvl4pPr>
            <a:lvl5pPr marL="2057400" indent="-228600">
              <a:spcBef>
                <a:spcPct val="20000"/>
              </a:spcBef>
              <a:buSzPct val="100000"/>
              <a:buChar char="•"/>
              <a:defRPr sz="2000">
                <a:solidFill>
                  <a:schemeClr val="tx1"/>
                </a:solidFill>
                <a:latin typeface="Times New Roman" charset="0"/>
              </a:defRPr>
            </a:lvl5pPr>
            <a:lvl6pPr marL="2514600" indent="-228600" eaLnBrk="0" fontAlgn="base" hangingPunct="0">
              <a:spcBef>
                <a:spcPct val="20000"/>
              </a:spcBef>
              <a:spcAft>
                <a:spcPct val="0"/>
              </a:spcAft>
              <a:buSzPct val="100000"/>
              <a:buChar char="•"/>
              <a:defRPr sz="2000">
                <a:solidFill>
                  <a:schemeClr val="tx1"/>
                </a:solidFill>
                <a:latin typeface="Times New Roman" charset="0"/>
              </a:defRPr>
            </a:lvl6pPr>
            <a:lvl7pPr marL="2971800" indent="-228600" eaLnBrk="0" fontAlgn="base" hangingPunct="0">
              <a:spcBef>
                <a:spcPct val="20000"/>
              </a:spcBef>
              <a:spcAft>
                <a:spcPct val="0"/>
              </a:spcAft>
              <a:buSzPct val="100000"/>
              <a:buChar char="•"/>
              <a:defRPr sz="2000">
                <a:solidFill>
                  <a:schemeClr val="tx1"/>
                </a:solidFill>
                <a:latin typeface="Times New Roman" charset="0"/>
              </a:defRPr>
            </a:lvl7pPr>
            <a:lvl8pPr marL="3429000" indent="-228600" eaLnBrk="0" fontAlgn="base" hangingPunct="0">
              <a:spcBef>
                <a:spcPct val="20000"/>
              </a:spcBef>
              <a:spcAft>
                <a:spcPct val="0"/>
              </a:spcAft>
              <a:buSzPct val="100000"/>
              <a:buChar char="•"/>
              <a:defRPr sz="2000">
                <a:solidFill>
                  <a:schemeClr val="tx1"/>
                </a:solidFill>
                <a:latin typeface="Times New Roman" charset="0"/>
              </a:defRPr>
            </a:lvl8pPr>
            <a:lvl9pPr marL="3886200" indent="-228600" eaLnBrk="0" fontAlgn="base" hangingPunct="0">
              <a:spcBef>
                <a:spcPct val="20000"/>
              </a:spcBef>
              <a:spcAft>
                <a:spcPct val="0"/>
              </a:spcAft>
              <a:buSzPct val="100000"/>
              <a:buChar char="•"/>
              <a:defRPr sz="2000">
                <a:solidFill>
                  <a:schemeClr val="tx1"/>
                </a:solidFill>
                <a:latin typeface="Times New Roman" charset="0"/>
              </a:defRPr>
            </a:lvl9pPr>
          </a:lstStyle>
          <a:p>
            <a:pPr>
              <a:spcBef>
                <a:spcPct val="50000"/>
              </a:spcBef>
              <a:spcAft>
                <a:spcPct val="0"/>
              </a:spcAft>
              <a:buClrTx/>
              <a:buSzTx/>
              <a:buFont typeface="Arial" charset="0"/>
              <a:buChar char="•"/>
            </a:pPr>
            <a:r>
              <a:rPr lang="en-US" altLang="en-US" sz="1799">
                <a:sym typeface="Symbol" charset="2"/>
              </a:rPr>
              <a:t>Increasing the size of training data reduces the difference between training and testing errors at a given size of model</a:t>
            </a:r>
          </a:p>
        </p:txBody>
      </p:sp>
      <p:pic>
        <p:nvPicPr>
          <p:cNvPr id="2" name="Picture 1"/>
          <p:cNvPicPr>
            <a:picLocks noChangeAspect="1"/>
          </p:cNvPicPr>
          <p:nvPr/>
        </p:nvPicPr>
        <p:blipFill>
          <a:blip r:embed="rId5"/>
          <a:stretch>
            <a:fillRect/>
          </a:stretch>
        </p:blipFill>
        <p:spPr>
          <a:xfrm>
            <a:off x="7084754" y="1676856"/>
            <a:ext cx="1799543" cy="1371243"/>
          </a:xfrm>
          <a:prstGeom prst="rect">
            <a:avLst/>
          </a:prstGeom>
        </p:spPr>
      </p:pic>
      <p:pic>
        <p:nvPicPr>
          <p:cNvPr id="9" name="Picture 8"/>
          <p:cNvPicPr>
            <a:picLocks noChangeAspect="1"/>
          </p:cNvPicPr>
          <p:nvPr/>
        </p:nvPicPr>
        <p:blipFill>
          <a:blip r:embed="rId6"/>
          <a:stretch>
            <a:fillRect/>
          </a:stretch>
        </p:blipFill>
        <p:spPr>
          <a:xfrm>
            <a:off x="2742486" y="1753036"/>
            <a:ext cx="1863270" cy="1371243"/>
          </a:xfrm>
          <a:prstGeom prst="rect">
            <a:avLst/>
          </a:prstGeom>
        </p:spPr>
      </p:pic>
      <p:sp>
        <p:nvSpPr>
          <p:cNvPr id="3" name="TextBox 2"/>
          <p:cNvSpPr txBox="1"/>
          <p:nvPr/>
        </p:nvSpPr>
        <p:spPr>
          <a:xfrm>
            <a:off x="2609714" y="3095326"/>
            <a:ext cx="2894846" cy="276927"/>
          </a:xfrm>
          <a:prstGeom prst="rect">
            <a:avLst/>
          </a:prstGeom>
          <a:noFill/>
        </p:spPr>
        <p:txBody>
          <a:bodyPr wrap="square" rtlCol="0">
            <a:spAutoFit/>
          </a:bodyPr>
          <a:lstStyle/>
          <a:p>
            <a:r>
              <a:rPr lang="en-US" sz="1200"/>
              <a:t>Decision Tree with 50 nodes</a:t>
            </a:r>
          </a:p>
        </p:txBody>
      </p:sp>
      <p:sp>
        <p:nvSpPr>
          <p:cNvPr id="11" name="TextBox 10"/>
          <p:cNvSpPr txBox="1"/>
          <p:nvPr/>
        </p:nvSpPr>
        <p:spPr>
          <a:xfrm>
            <a:off x="6971028" y="3048101"/>
            <a:ext cx="2894846" cy="276927"/>
          </a:xfrm>
          <a:prstGeom prst="rect">
            <a:avLst/>
          </a:prstGeom>
          <a:noFill/>
        </p:spPr>
        <p:txBody>
          <a:bodyPr wrap="square" rtlCol="0">
            <a:spAutoFit/>
          </a:bodyPr>
          <a:lstStyle/>
          <a:p>
            <a:r>
              <a:rPr lang="en-US" sz="1200"/>
              <a:t>Decision Tree with 50 nodes</a:t>
            </a:r>
          </a:p>
        </p:txBody>
      </p:sp>
      <p:sp>
        <p:nvSpPr>
          <p:cNvPr id="5" name="Slide Number Placeholder 4">
            <a:extLst>
              <a:ext uri="{FF2B5EF4-FFF2-40B4-BE49-F238E27FC236}">
                <a16:creationId xmlns:a16="http://schemas.microsoft.com/office/drawing/2014/main" id="{EA4604EA-8AAA-E35C-0C9E-CD6A53714FC0}"/>
              </a:ext>
            </a:extLst>
          </p:cNvPr>
          <p:cNvSpPr>
            <a:spLocks noGrp="1"/>
          </p:cNvSpPr>
          <p:nvPr>
            <p:ph type="sldNum" sz="quarter" idx="11"/>
          </p:nvPr>
        </p:nvSpPr>
        <p:spPr/>
        <p:txBody>
          <a:bodyPr/>
          <a:lstStyle/>
          <a:p>
            <a:fld id="{F8B498BD-B955-C143-BF4F-C8568FFDBCF7}" type="slidenum">
              <a:rPr lang="x-none" smtClean="0"/>
              <a:t>70</a:t>
            </a:fld>
            <a:endParaRPr lang="x-none"/>
          </a:p>
        </p:txBody>
      </p:sp>
      <p:sp>
        <p:nvSpPr>
          <p:cNvPr id="4" name="Rectangle 3">
            <a:extLst>
              <a:ext uri="{FF2B5EF4-FFF2-40B4-BE49-F238E27FC236}">
                <a16:creationId xmlns:a16="http://schemas.microsoft.com/office/drawing/2014/main" id="{B539DD11-7178-C3D1-25E0-B13FE8ED9749}"/>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324328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3502123" y="893"/>
            <a:ext cx="7848719" cy="741816"/>
          </a:xfrm>
        </p:spPr>
        <p:txBody>
          <a:bodyPr>
            <a:normAutofit/>
          </a:bodyPr>
          <a:lstStyle/>
          <a:p>
            <a:r>
              <a:rPr lang="en-US" altLang="en-US" sz="2799" dirty="0"/>
              <a:t>Reasons for Model Overfitting</a:t>
            </a:r>
          </a:p>
        </p:txBody>
      </p:sp>
      <p:sp>
        <p:nvSpPr>
          <p:cNvPr id="14338" name="Content Placeholder 2"/>
          <p:cNvSpPr>
            <a:spLocks noGrp="1"/>
          </p:cNvSpPr>
          <p:nvPr>
            <p:ph idx="1"/>
          </p:nvPr>
        </p:nvSpPr>
        <p:spPr>
          <a:xfrm>
            <a:off x="1630222" y="1127317"/>
            <a:ext cx="10512862" cy="1475642"/>
          </a:xfrm>
        </p:spPr>
        <p:txBody>
          <a:bodyPr/>
          <a:lstStyle/>
          <a:p>
            <a:r>
              <a:rPr lang="en-US" altLang="en-US" sz="2399" dirty="0"/>
              <a:t>Not enough training data</a:t>
            </a:r>
          </a:p>
          <a:p>
            <a:r>
              <a:rPr lang="en-US" altLang="en-US" sz="2399" dirty="0"/>
              <a:t>High model complexity</a:t>
            </a:r>
          </a:p>
          <a:p>
            <a:pPr marL="457063" lvl="1" indent="0">
              <a:buNone/>
            </a:pPr>
            <a:r>
              <a:rPr lang="en-US" altLang="en-US" dirty="0"/>
              <a:t>- Multiple Comparison Procedure</a:t>
            </a:r>
          </a:p>
          <a:p>
            <a:pPr marL="457063" lvl="1" indent="0">
              <a:buNone/>
            </a:pPr>
            <a:endParaRPr lang="en-US" altLang="en-US" dirty="0"/>
          </a:p>
        </p:txBody>
      </p:sp>
      <p:sp>
        <p:nvSpPr>
          <p:cNvPr id="2" name="Rectangle 1"/>
          <p:cNvSpPr/>
          <p:nvPr/>
        </p:nvSpPr>
        <p:spPr>
          <a:xfrm>
            <a:off x="1630222" y="3154505"/>
            <a:ext cx="10291692" cy="2676061"/>
          </a:xfrm>
          <a:prstGeom prst="rect">
            <a:avLst/>
          </a:prstGeom>
        </p:spPr>
        <p:txBody>
          <a:bodyPr wrap="square">
            <a:spAutoFit/>
          </a:bodyPr>
          <a:lstStyle/>
          <a:p>
            <a:pPr marL="285664" indent="-285664">
              <a:buFont typeface="Arial" panose="020B0604020202020204" pitchFamily="34" charset="0"/>
              <a:buChar char="•"/>
            </a:pPr>
            <a:r>
              <a:rPr lang="en-US" altLang="en-US" sz="2399"/>
              <a:t>Overfitting results in decision trees that are </a:t>
            </a:r>
            <a:r>
              <a:rPr lang="en-US" altLang="en-US" sz="2399" u="sng"/>
              <a:t>more complex</a:t>
            </a:r>
            <a:r>
              <a:rPr lang="en-US" altLang="en-US" sz="2399"/>
              <a:t> than necessary</a:t>
            </a:r>
          </a:p>
          <a:p>
            <a:endParaRPr lang="en-US" altLang="en-US" sz="2399"/>
          </a:p>
          <a:p>
            <a:pPr marL="285664" indent="-285664">
              <a:buFont typeface="Arial" panose="020B0604020202020204" pitchFamily="34" charset="0"/>
              <a:buChar char="•"/>
            </a:pPr>
            <a:r>
              <a:rPr lang="en-US" altLang="en-US" sz="2399"/>
              <a:t>Training error does not provide a good estimate of how well the tree will perform on previously unseen records</a:t>
            </a:r>
          </a:p>
          <a:p>
            <a:endParaRPr lang="en-US" altLang="en-US" sz="2399"/>
          </a:p>
          <a:p>
            <a:pPr marL="285664" indent="-285664">
              <a:buFont typeface="Arial" panose="020B0604020202020204" pitchFamily="34" charset="0"/>
              <a:buChar char="•"/>
            </a:pPr>
            <a:r>
              <a:rPr lang="en-US" altLang="en-US" sz="2399"/>
              <a:t>Need ways for estimating generalization errors</a:t>
            </a:r>
          </a:p>
        </p:txBody>
      </p:sp>
      <p:sp>
        <p:nvSpPr>
          <p:cNvPr id="3" name="Rectangle 2"/>
          <p:cNvSpPr/>
          <p:nvPr/>
        </p:nvSpPr>
        <p:spPr>
          <a:xfrm>
            <a:off x="1485234" y="2532100"/>
            <a:ext cx="3503188" cy="522956"/>
          </a:xfrm>
          <a:prstGeom prst="rect">
            <a:avLst/>
          </a:prstGeom>
        </p:spPr>
        <p:txBody>
          <a:bodyPr wrap="none">
            <a:spAutoFit/>
          </a:bodyPr>
          <a:lstStyle/>
          <a:p>
            <a:r>
              <a:rPr lang="en-US" altLang="en-US" sz="2799" b="1">
                <a:solidFill>
                  <a:srgbClr val="CE1E82"/>
                </a:solidFill>
                <a:effectLst>
                  <a:outerShdw blurRad="38100" dist="38100" dir="2700000" algn="tl">
                    <a:srgbClr val="000000">
                      <a:alpha val="43137"/>
                    </a:srgbClr>
                  </a:outerShdw>
                </a:effectLst>
                <a:latin typeface="+mj-lt"/>
                <a:ea typeface="+mj-ea"/>
                <a:cs typeface="+mj-cs"/>
              </a:rPr>
              <a:t>Notes on Overfitting</a:t>
            </a:r>
            <a:endParaRPr lang="en-US" sz="2799" b="1">
              <a:solidFill>
                <a:srgbClr val="CE1E82"/>
              </a:solidFill>
              <a:effectLst>
                <a:outerShdw blurRad="38100" dist="38100" dir="2700000" algn="tl">
                  <a:srgbClr val="000000">
                    <a:alpha val="43137"/>
                  </a:srgbClr>
                </a:outerShdw>
              </a:effectLst>
              <a:latin typeface="+mj-lt"/>
              <a:ea typeface="+mj-ea"/>
              <a:cs typeface="+mj-cs"/>
            </a:endParaRPr>
          </a:p>
        </p:txBody>
      </p:sp>
      <p:sp>
        <p:nvSpPr>
          <p:cNvPr id="5" name="Slide Number Placeholder 4">
            <a:extLst>
              <a:ext uri="{FF2B5EF4-FFF2-40B4-BE49-F238E27FC236}">
                <a16:creationId xmlns:a16="http://schemas.microsoft.com/office/drawing/2014/main" id="{3F6AFF6D-F48D-E9B1-1971-D947BB0D0BB8}"/>
              </a:ext>
            </a:extLst>
          </p:cNvPr>
          <p:cNvSpPr>
            <a:spLocks noGrp="1"/>
          </p:cNvSpPr>
          <p:nvPr>
            <p:ph type="sldNum" sz="quarter" idx="11"/>
          </p:nvPr>
        </p:nvSpPr>
        <p:spPr/>
        <p:txBody>
          <a:bodyPr/>
          <a:lstStyle/>
          <a:p>
            <a:fld id="{F8B498BD-B955-C143-BF4F-C8568FFDBCF7}" type="slidenum">
              <a:rPr lang="x-none" smtClean="0"/>
              <a:t>71</a:t>
            </a:fld>
            <a:endParaRPr lang="x-none"/>
          </a:p>
        </p:txBody>
      </p:sp>
      <p:sp>
        <p:nvSpPr>
          <p:cNvPr id="4" name="Rectangle 3">
            <a:extLst>
              <a:ext uri="{FF2B5EF4-FFF2-40B4-BE49-F238E27FC236}">
                <a16:creationId xmlns:a16="http://schemas.microsoft.com/office/drawing/2014/main" id="{92DF560C-2AAA-9819-CE42-1A830FB38AA6}"/>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797168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1B929B30-FC1E-4D77-809A-0872282899D4}"/>
              </a:ext>
            </a:extLst>
          </p:cNvPr>
          <p:cNvSpPr>
            <a:spLocks noGrp="1" noChangeArrowheads="1"/>
          </p:cNvSpPr>
          <p:nvPr>
            <p:ph type="title"/>
          </p:nvPr>
        </p:nvSpPr>
        <p:spPr>
          <a:xfrm>
            <a:off x="2133044" y="304027"/>
            <a:ext cx="7618016" cy="533261"/>
          </a:xfrm>
        </p:spPr>
        <p:txBody>
          <a:bodyPr>
            <a:normAutofit fontScale="90000"/>
          </a:bodyPr>
          <a:lstStyle/>
          <a:p>
            <a:r>
              <a:rPr lang="en-US" altLang="x-none" dirty="0"/>
              <a:t>Overfitting due to Insufficient Examples</a:t>
            </a:r>
          </a:p>
        </p:txBody>
      </p:sp>
      <p:sp>
        <p:nvSpPr>
          <p:cNvPr id="75779" name="Text Box 3">
            <a:extLst>
              <a:ext uri="{FF2B5EF4-FFF2-40B4-BE49-F238E27FC236}">
                <a16:creationId xmlns:a16="http://schemas.microsoft.com/office/drawing/2014/main" id="{8CAA44C8-96C4-F948-0FA2-A0C0CDFBA696}"/>
              </a:ext>
            </a:extLst>
          </p:cNvPr>
          <p:cNvSpPr txBox="1">
            <a:spLocks noChangeArrowheads="1"/>
          </p:cNvSpPr>
          <p:nvPr/>
        </p:nvSpPr>
        <p:spPr bwMode="auto">
          <a:xfrm>
            <a:off x="2133044" y="4724064"/>
            <a:ext cx="7618016" cy="1602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spcBef>
                <a:spcPct val="50000"/>
              </a:spcBef>
            </a:pPr>
            <a:r>
              <a:rPr lang="en-US" altLang="x-none" sz="1799">
                <a:sym typeface="Symbol" pitchFamily="2" charset="2"/>
              </a:rPr>
              <a:t>Lack of data points in the lower half of the diagram makes it difficult to predict correctly the class labels of that region </a:t>
            </a:r>
          </a:p>
          <a:p>
            <a:pPr>
              <a:spcBef>
                <a:spcPct val="50000"/>
              </a:spcBef>
            </a:pPr>
            <a:r>
              <a:rPr lang="en-US" altLang="x-none" sz="1799"/>
              <a:t>Insufficient number of training records in the region causes the decision tree to predict the test examples using other training records that are irrelevant to the classification task</a:t>
            </a:r>
            <a:endParaRPr lang="en-US" altLang="x-none" sz="1799">
              <a:sym typeface="Symbol" pitchFamily="2" charset="2"/>
            </a:endParaRPr>
          </a:p>
        </p:txBody>
      </p:sp>
      <p:pic>
        <p:nvPicPr>
          <p:cNvPr id="75780" name="Picture 4">
            <a:extLst>
              <a:ext uri="{FF2B5EF4-FFF2-40B4-BE49-F238E27FC236}">
                <a16:creationId xmlns:a16="http://schemas.microsoft.com/office/drawing/2014/main" id="{FAAC1856-878C-02A4-5145-F8FB46AEE11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7072" t="4857" r="5357" b="4857"/>
          <a:stretch>
            <a:fillRect/>
          </a:stretch>
        </p:blipFill>
        <p:spPr>
          <a:xfrm>
            <a:off x="3351926" y="1118202"/>
            <a:ext cx="4469236" cy="3453500"/>
          </a:xfrm>
          <a:noFill/>
        </p:spPr>
      </p:pic>
      <p:sp>
        <p:nvSpPr>
          <p:cNvPr id="5" name="4 - Θέση αριθμού διαφάνειας">
            <a:extLst>
              <a:ext uri="{FF2B5EF4-FFF2-40B4-BE49-F238E27FC236}">
                <a16:creationId xmlns:a16="http://schemas.microsoft.com/office/drawing/2014/main" id="{1340FFFA-59DD-9D68-C2B9-863C6C7A3508}"/>
              </a:ext>
            </a:extLst>
          </p:cNvPr>
          <p:cNvSpPr>
            <a:spLocks noGrp="1"/>
          </p:cNvSpPr>
          <p:nvPr>
            <p:ph type="sldNum" sz="quarter" idx="11"/>
          </p:nvPr>
        </p:nvSpPr>
        <p:spPr/>
        <p:txBody>
          <a:bodyPr/>
          <a:lstStyle>
            <a:lvl1pPr>
              <a:defRPr sz="1400" b="1">
                <a:solidFill>
                  <a:schemeClr val="tx1"/>
                </a:solidFill>
                <a:latin typeface="Arial" panose="020B0604020202020204" pitchFamily="34" charset="0"/>
              </a:defRPr>
            </a:lvl1pPr>
            <a:lvl2pPr marL="742727" indent="-285664">
              <a:defRPr sz="1400" b="1">
                <a:solidFill>
                  <a:schemeClr val="tx1"/>
                </a:solidFill>
                <a:latin typeface="Arial" panose="020B0604020202020204" pitchFamily="34" charset="0"/>
              </a:defRPr>
            </a:lvl2pPr>
            <a:lvl3pPr marL="1142657" indent="-228531">
              <a:defRPr sz="1400" b="1">
                <a:solidFill>
                  <a:schemeClr val="tx1"/>
                </a:solidFill>
                <a:latin typeface="Arial" panose="020B0604020202020204" pitchFamily="34" charset="0"/>
              </a:defRPr>
            </a:lvl3pPr>
            <a:lvl4pPr marL="1599720" indent="-228531">
              <a:defRPr sz="1400" b="1">
                <a:solidFill>
                  <a:schemeClr val="tx1"/>
                </a:solidFill>
                <a:latin typeface="Arial" panose="020B0604020202020204" pitchFamily="34" charset="0"/>
              </a:defRPr>
            </a:lvl4pPr>
            <a:lvl5pPr marL="2056783" indent="-228531">
              <a:defRPr sz="1400" b="1">
                <a:solidFill>
                  <a:schemeClr val="tx1"/>
                </a:solidFill>
                <a:latin typeface="Arial" panose="020B0604020202020204" pitchFamily="34" charset="0"/>
              </a:defRPr>
            </a:lvl5pPr>
            <a:lvl6pPr marL="2513846" indent="-228531" eaLnBrk="0" fontAlgn="base" hangingPunct="0">
              <a:spcBef>
                <a:spcPct val="0"/>
              </a:spcBef>
              <a:spcAft>
                <a:spcPct val="0"/>
              </a:spcAft>
              <a:defRPr sz="1400" b="1">
                <a:solidFill>
                  <a:schemeClr val="tx1"/>
                </a:solidFill>
                <a:latin typeface="Arial" panose="020B0604020202020204" pitchFamily="34" charset="0"/>
              </a:defRPr>
            </a:lvl6pPr>
            <a:lvl7pPr marL="2970908" indent="-228531" eaLnBrk="0" fontAlgn="base" hangingPunct="0">
              <a:spcBef>
                <a:spcPct val="0"/>
              </a:spcBef>
              <a:spcAft>
                <a:spcPct val="0"/>
              </a:spcAft>
              <a:defRPr sz="1400" b="1">
                <a:solidFill>
                  <a:schemeClr val="tx1"/>
                </a:solidFill>
                <a:latin typeface="Arial" panose="020B0604020202020204" pitchFamily="34" charset="0"/>
              </a:defRPr>
            </a:lvl7pPr>
            <a:lvl8pPr marL="3427971" indent="-228531" eaLnBrk="0" fontAlgn="base" hangingPunct="0">
              <a:spcBef>
                <a:spcPct val="0"/>
              </a:spcBef>
              <a:spcAft>
                <a:spcPct val="0"/>
              </a:spcAft>
              <a:defRPr sz="1400" b="1">
                <a:solidFill>
                  <a:schemeClr val="tx1"/>
                </a:solidFill>
                <a:latin typeface="Arial" panose="020B0604020202020204" pitchFamily="34" charset="0"/>
              </a:defRPr>
            </a:lvl8pPr>
            <a:lvl9pPr marL="3885034" indent="-228531" eaLnBrk="0" fontAlgn="base" hangingPunct="0">
              <a:spcBef>
                <a:spcPct val="0"/>
              </a:spcBef>
              <a:spcAft>
                <a:spcPct val="0"/>
              </a:spcAft>
              <a:defRPr sz="1400" b="1">
                <a:solidFill>
                  <a:schemeClr val="tx1"/>
                </a:solidFill>
                <a:latin typeface="Arial" panose="020B0604020202020204" pitchFamily="34" charset="0"/>
              </a:defRPr>
            </a:lvl9pPr>
          </a:lstStyle>
          <a:p>
            <a:fld id="{E4BB17CE-4FF8-B04A-A37C-08D39E93EB85}" type="slidenum">
              <a:rPr lang="el-GR" altLang="x-none" sz="1200">
                <a:solidFill>
                  <a:srgbClr val="898989"/>
                </a:solidFill>
              </a:rPr>
              <a:pPr/>
              <a:t>72</a:t>
            </a:fld>
            <a:endParaRPr lang="el-GR" altLang="x-none" sz="1200">
              <a:solidFill>
                <a:srgbClr val="898989"/>
              </a:solidFill>
            </a:endParaRPr>
          </a:p>
        </p:txBody>
      </p:sp>
      <p:sp>
        <p:nvSpPr>
          <p:cNvPr id="2" name="Rectangle 1">
            <a:extLst>
              <a:ext uri="{FF2B5EF4-FFF2-40B4-BE49-F238E27FC236}">
                <a16:creationId xmlns:a16="http://schemas.microsoft.com/office/drawing/2014/main" id="{E32036C5-1F0C-B502-5D16-699DBF31AD27}"/>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33971" y="199753"/>
            <a:ext cx="9216871" cy="780975"/>
          </a:xfrm>
        </p:spPr>
        <p:txBody>
          <a:bodyPr/>
          <a:lstStyle/>
          <a:p>
            <a:r>
              <a:rPr lang="en-US" dirty="0"/>
              <a:t>Finding the appropriate model complexity</a:t>
            </a:r>
            <a:endParaRPr lang="el-GR" dirty="0"/>
          </a:p>
        </p:txBody>
      </p:sp>
      <p:sp>
        <p:nvSpPr>
          <p:cNvPr id="4" name="Slide Number Placeholder 3"/>
          <p:cNvSpPr>
            <a:spLocks noGrp="1"/>
          </p:cNvSpPr>
          <p:nvPr>
            <p:ph type="sldNum" sz="quarter" idx="11"/>
          </p:nvPr>
        </p:nvSpPr>
        <p:spPr/>
        <p:txBody>
          <a:bodyPr/>
          <a:lstStyle/>
          <a:p>
            <a:fld id="{55131C1E-C09F-8E48-9E26-372B54701500}" type="slidenum">
              <a:rPr lang="el-GR" altLang="x-none" smtClean="0"/>
              <a:pPr/>
              <a:t>73</a:t>
            </a:fld>
            <a:endParaRPr lang="el-GR" altLang="x-none"/>
          </a:p>
        </p:txBody>
      </p:sp>
      <p:sp>
        <p:nvSpPr>
          <p:cNvPr id="8" name="Content Placeholder 7"/>
          <p:cNvSpPr>
            <a:spLocks noGrp="1"/>
          </p:cNvSpPr>
          <p:nvPr>
            <p:ph idx="1"/>
          </p:nvPr>
        </p:nvSpPr>
        <p:spPr>
          <a:xfrm>
            <a:off x="8106909" y="2920268"/>
            <a:ext cx="3024200" cy="3203104"/>
          </a:xfrm>
        </p:spPr>
        <p:txBody>
          <a:bodyPr>
            <a:normAutofit lnSpcReduction="10000"/>
          </a:bodyPr>
          <a:lstStyle/>
          <a:p>
            <a:r>
              <a:rPr lang="en-US" dirty="0"/>
              <a:t>“Sweet spot” indicating model complexity (indicated by # nodes) with best performance on training- and holdout data</a:t>
            </a:r>
            <a:endParaRPr lang="el-GR" dirty="0"/>
          </a:p>
        </p:txBody>
      </p:sp>
      <p:pic>
        <p:nvPicPr>
          <p:cNvPr id="9" name="Picture 8"/>
          <p:cNvPicPr>
            <a:picLocks noChangeAspect="1"/>
          </p:cNvPicPr>
          <p:nvPr/>
        </p:nvPicPr>
        <p:blipFill>
          <a:blip r:embed="rId2"/>
          <a:stretch>
            <a:fillRect/>
          </a:stretch>
        </p:blipFill>
        <p:spPr>
          <a:xfrm>
            <a:off x="1277449" y="1524969"/>
            <a:ext cx="6609726" cy="5007369"/>
          </a:xfrm>
          <a:prstGeom prst="rect">
            <a:avLst/>
          </a:prstGeom>
        </p:spPr>
      </p:pic>
      <p:sp>
        <p:nvSpPr>
          <p:cNvPr id="2" name="Rectangle 1">
            <a:extLst>
              <a:ext uri="{FF2B5EF4-FFF2-40B4-BE49-F238E27FC236}">
                <a16:creationId xmlns:a16="http://schemas.microsoft.com/office/drawing/2014/main" id="{EDC99E0E-5EC5-6BD0-C076-1437313DEA4F}"/>
              </a:ext>
            </a:extLst>
          </p:cNvPr>
          <p:cNvSpPr/>
          <p:nvPr/>
        </p:nvSpPr>
        <p:spPr>
          <a:xfrm>
            <a:off x="705263" y="815218"/>
            <a:ext cx="420597" cy="485137"/>
          </a:xfrm>
          <a:prstGeom prst="rect">
            <a:avLst/>
          </a:prstGeom>
          <a:solidFill>
            <a:srgbClr val="5C6B7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1824922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39259C0-DB7B-649A-5442-1160D699605A}"/>
              </a:ext>
            </a:extLst>
          </p:cNvPr>
          <p:cNvSpPr txBox="1">
            <a:spLocks noChangeArrowheads="1"/>
          </p:cNvSpPr>
          <p:nvPr/>
        </p:nvSpPr>
        <p:spPr>
          <a:xfrm>
            <a:off x="1489074" y="365125"/>
            <a:ext cx="9864725" cy="1325563"/>
          </a:xfrm>
          <a:prstGeom prst="rect">
            <a:avLst/>
          </a:prstGeom>
        </p:spPr>
        <p:txBody>
          <a:bodyPr/>
          <a:lstStyle>
            <a:lvl1pPr algn="l" defTabSz="914400" rtl="0" eaLnBrk="1" latinLnBrk="0" hangingPunct="1">
              <a:lnSpc>
                <a:spcPct val="90000"/>
              </a:lnSpc>
              <a:spcBef>
                <a:spcPct val="0"/>
              </a:spcBef>
              <a:buNone/>
              <a:defRPr sz="3600" kern="1200">
                <a:solidFill>
                  <a:schemeClr val="tx1">
                    <a:lumMod val="75000"/>
                  </a:schemeClr>
                </a:solidFill>
                <a:latin typeface="+mj-lt"/>
                <a:ea typeface="+mj-ea"/>
                <a:cs typeface="+mj-cs"/>
              </a:defRPr>
            </a:lvl1pPr>
          </a:lstStyle>
          <a:p>
            <a:r>
              <a:rPr lang="en-US" altLang="x-none"/>
              <a:t>Nearest Neighbor Classifiers</a:t>
            </a:r>
            <a:endParaRPr lang="en-US" altLang="x-none" dirty="0"/>
          </a:p>
        </p:txBody>
      </p:sp>
      <p:sp>
        <p:nvSpPr>
          <p:cNvPr id="5" name="Rectangle 3">
            <a:extLst>
              <a:ext uri="{FF2B5EF4-FFF2-40B4-BE49-F238E27FC236}">
                <a16:creationId xmlns:a16="http://schemas.microsoft.com/office/drawing/2014/main" id="{3013E0B5-FF71-D74A-401D-620C6F5D361A}"/>
              </a:ext>
            </a:extLst>
          </p:cNvPr>
          <p:cNvSpPr txBox="1">
            <a:spLocks noChangeArrowheads="1"/>
          </p:cNvSpPr>
          <p:nvPr/>
        </p:nvSpPr>
        <p:spPr>
          <a:xfrm>
            <a:off x="1087438" y="1453926"/>
            <a:ext cx="9864724" cy="4351338"/>
          </a:xfrm>
          <a:prstGeom prst="rect">
            <a:avLst/>
          </a:prstGeom>
        </p:spPr>
        <p:txBody>
          <a:bodyPr/>
          <a:lstStyle>
            <a:lvl1pPr marL="246888" indent="-246888" algn="l" defTabSz="914400" rtl="0" eaLnBrk="1" latinLnBrk="0" hangingPunct="1">
              <a:lnSpc>
                <a:spcPct val="90000"/>
              </a:lnSpc>
              <a:spcBef>
                <a:spcPts val="1400"/>
              </a:spcBef>
              <a:buFont typeface="Euphemia" pitchFamily="34" charset="0"/>
              <a:buChar char="›"/>
              <a:defRPr sz="2800" kern="1200">
                <a:solidFill>
                  <a:schemeClr val="tx1"/>
                </a:solidFill>
                <a:latin typeface="+mn-lt"/>
                <a:ea typeface="+mn-ea"/>
                <a:cs typeface="+mn-cs"/>
              </a:defRPr>
            </a:lvl1pPr>
            <a:lvl2pPr marL="612648" indent="-246888" algn="l" defTabSz="914400" rtl="0" eaLnBrk="1" latinLnBrk="0" hangingPunct="1">
              <a:lnSpc>
                <a:spcPct val="90000"/>
              </a:lnSpc>
              <a:spcBef>
                <a:spcPts val="600"/>
              </a:spcBef>
              <a:buFont typeface="Euphemia" pitchFamily="34" charset="0"/>
              <a:buChar char="–"/>
              <a:defRPr sz="2400" kern="1200">
                <a:solidFill>
                  <a:schemeClr val="tx1"/>
                </a:solidFill>
                <a:latin typeface="+mn-lt"/>
                <a:ea typeface="+mn-ea"/>
                <a:cs typeface="+mn-cs"/>
              </a:defRPr>
            </a:lvl2pPr>
            <a:lvl3pPr marL="978408" indent="-246888" algn="l" defTabSz="914400" rtl="0" eaLnBrk="1" latinLnBrk="0" hangingPunct="1">
              <a:lnSpc>
                <a:spcPct val="90000"/>
              </a:lnSpc>
              <a:spcBef>
                <a:spcPts val="600"/>
              </a:spcBef>
              <a:buFont typeface="Euphemia" pitchFamily="34" charset="0"/>
              <a:buChar char="›"/>
              <a:defRPr sz="2000" kern="1200">
                <a:solidFill>
                  <a:schemeClr val="tx1"/>
                </a:solidFill>
                <a:latin typeface="+mn-lt"/>
                <a:ea typeface="+mn-ea"/>
                <a:cs typeface="+mn-cs"/>
              </a:defRPr>
            </a:lvl3pPr>
            <a:lvl4pPr marL="1344168" indent="-246888" algn="l" defTabSz="914400" rtl="0" eaLnBrk="1" latinLnBrk="0" hangingPunct="1">
              <a:lnSpc>
                <a:spcPct val="90000"/>
              </a:lnSpc>
              <a:spcBef>
                <a:spcPts val="600"/>
              </a:spcBef>
              <a:buFont typeface="Arial" pitchFamily="34" charset="0"/>
              <a:buChar char="–"/>
              <a:defRPr sz="1800" kern="1200">
                <a:solidFill>
                  <a:schemeClr val="tx1"/>
                </a:solidFill>
                <a:latin typeface="+mn-lt"/>
                <a:ea typeface="+mn-ea"/>
                <a:cs typeface="+mn-cs"/>
              </a:defRPr>
            </a:lvl4pPr>
            <a:lvl5pPr marL="170992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5pPr>
            <a:lvl6pPr marL="207568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6pPr>
            <a:lvl7pPr marL="244144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7pPr>
            <a:lvl8pPr marL="280720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8pPr>
            <a:lvl9pPr marL="317296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9pPr>
          </a:lstStyle>
          <a:p>
            <a:r>
              <a:rPr lang="en-US" altLang="x-none" dirty="0"/>
              <a:t>Basic idea:</a:t>
            </a:r>
          </a:p>
          <a:p>
            <a:pPr lvl="1"/>
            <a:r>
              <a:rPr lang="en-US" altLang="x-none" dirty="0"/>
              <a:t>If it walks like a duck, quacks like a duck, </a:t>
            </a:r>
            <a:endParaRPr lang="el-GR" altLang="x-none" dirty="0"/>
          </a:p>
          <a:p>
            <a:pPr lvl="2"/>
            <a:r>
              <a:rPr lang="en-US" altLang="x-none" sz="2400" dirty="0"/>
              <a:t>then it’s probably a duck</a:t>
            </a:r>
          </a:p>
        </p:txBody>
      </p:sp>
      <p:grpSp>
        <p:nvGrpSpPr>
          <p:cNvPr id="6" name="Group 4">
            <a:extLst>
              <a:ext uri="{FF2B5EF4-FFF2-40B4-BE49-F238E27FC236}">
                <a16:creationId xmlns:a16="http://schemas.microsoft.com/office/drawing/2014/main" id="{B54F4A8C-4A98-FB14-9E7E-3FDF8F4864D8}"/>
              </a:ext>
            </a:extLst>
          </p:cNvPr>
          <p:cNvGrpSpPr>
            <a:grpSpLocks/>
          </p:cNvGrpSpPr>
          <p:nvPr/>
        </p:nvGrpSpPr>
        <p:grpSpPr bwMode="auto">
          <a:xfrm>
            <a:off x="1828800" y="2819400"/>
            <a:ext cx="8229600" cy="3429000"/>
            <a:chOff x="192" y="1776"/>
            <a:chExt cx="5184" cy="2160"/>
          </a:xfrm>
        </p:grpSpPr>
        <p:pic>
          <p:nvPicPr>
            <p:cNvPr id="7" name="Picture 5" descr="j0345807">
              <a:extLst>
                <a:ext uri="{FF2B5EF4-FFF2-40B4-BE49-F238E27FC236}">
                  <a16:creationId xmlns:a16="http://schemas.microsoft.com/office/drawing/2014/main" id="{250A628C-1200-EE6B-C518-D77A426342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6" y="2160"/>
              <a:ext cx="528"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j0239589">
              <a:extLst>
                <a:ext uri="{FF2B5EF4-FFF2-40B4-BE49-F238E27FC236}">
                  <a16:creationId xmlns:a16="http://schemas.microsoft.com/office/drawing/2014/main" id="{812D0203-D6AA-CDA1-5099-9023F451493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6" y="2640"/>
              <a:ext cx="720" cy="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j0350383">
              <a:extLst>
                <a:ext uri="{FF2B5EF4-FFF2-40B4-BE49-F238E27FC236}">
                  <a16:creationId xmlns:a16="http://schemas.microsoft.com/office/drawing/2014/main" id="{F4E8A366-FD66-E98C-9BAE-87D03B89750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6" y="1968"/>
              <a:ext cx="444"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j0330631">
              <a:extLst>
                <a:ext uri="{FF2B5EF4-FFF2-40B4-BE49-F238E27FC236}">
                  <a16:creationId xmlns:a16="http://schemas.microsoft.com/office/drawing/2014/main" id="{079668F9-95B8-B18B-BF42-2763F8F22A1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52" y="2976"/>
              <a:ext cx="373" cy="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descr="j0350389">
              <a:extLst>
                <a:ext uri="{FF2B5EF4-FFF2-40B4-BE49-F238E27FC236}">
                  <a16:creationId xmlns:a16="http://schemas.microsoft.com/office/drawing/2014/main" id="{7086038E-AB68-A36B-61FC-0FDD31A43F3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08" y="3168"/>
              <a:ext cx="624"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descr="j0350356">
              <a:extLst>
                <a:ext uri="{FF2B5EF4-FFF2-40B4-BE49-F238E27FC236}">
                  <a16:creationId xmlns:a16="http://schemas.microsoft.com/office/drawing/2014/main" id="{C24AA584-58F8-8AD0-890B-44538201808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76" y="2448"/>
              <a:ext cx="720" cy="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11">
              <a:extLst>
                <a:ext uri="{FF2B5EF4-FFF2-40B4-BE49-F238E27FC236}">
                  <a16:creationId xmlns:a16="http://schemas.microsoft.com/office/drawing/2014/main" id="{9B3EF97C-339E-92BA-6CED-17F9B19EBC70}"/>
                </a:ext>
              </a:extLst>
            </p:cNvPr>
            <p:cNvSpPr>
              <a:spLocks noChangeArrowheads="1"/>
            </p:cNvSpPr>
            <p:nvPr/>
          </p:nvSpPr>
          <p:spPr bwMode="auto">
            <a:xfrm>
              <a:off x="816" y="1776"/>
              <a:ext cx="2544" cy="2160"/>
            </a:xfrm>
            <a:prstGeom prst="ellipse">
              <a:avLst/>
            </a:prstGeom>
            <a:noFill/>
            <a:ln w="127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endParaRPr lang="el-GR" altLang="x-none"/>
            </a:p>
          </p:txBody>
        </p:sp>
        <p:sp>
          <p:nvSpPr>
            <p:cNvPr id="14" name="Text Box 12">
              <a:extLst>
                <a:ext uri="{FF2B5EF4-FFF2-40B4-BE49-F238E27FC236}">
                  <a16:creationId xmlns:a16="http://schemas.microsoft.com/office/drawing/2014/main" id="{E58B4C9C-E701-DEED-D0E7-C86F92470094}"/>
                </a:ext>
              </a:extLst>
            </p:cNvPr>
            <p:cNvSpPr txBox="1">
              <a:spLocks noChangeArrowheads="1"/>
            </p:cNvSpPr>
            <p:nvPr/>
          </p:nvSpPr>
          <p:spPr bwMode="auto">
            <a:xfrm>
              <a:off x="192" y="3312"/>
              <a:ext cx="8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spcBef>
                  <a:spcPct val="50000"/>
                </a:spcBef>
              </a:pPr>
              <a:r>
                <a:rPr lang="en-US" altLang="x-none" sz="1800"/>
                <a:t>Training Records</a:t>
              </a:r>
            </a:p>
          </p:txBody>
        </p:sp>
        <p:sp>
          <p:nvSpPr>
            <p:cNvPr id="15" name="Text Box 13">
              <a:extLst>
                <a:ext uri="{FF2B5EF4-FFF2-40B4-BE49-F238E27FC236}">
                  <a16:creationId xmlns:a16="http://schemas.microsoft.com/office/drawing/2014/main" id="{85C574F1-883B-9396-301A-856CDC815FEC}"/>
                </a:ext>
              </a:extLst>
            </p:cNvPr>
            <p:cNvSpPr txBox="1">
              <a:spLocks noChangeArrowheads="1"/>
            </p:cNvSpPr>
            <p:nvPr/>
          </p:nvSpPr>
          <p:spPr bwMode="auto">
            <a:xfrm>
              <a:off x="4512" y="2064"/>
              <a:ext cx="8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ctr">
                <a:spcBef>
                  <a:spcPct val="50000"/>
                </a:spcBef>
              </a:pPr>
              <a:r>
                <a:rPr lang="en-US" altLang="x-none" sz="1800"/>
                <a:t>Test Record</a:t>
              </a:r>
            </a:p>
          </p:txBody>
        </p:sp>
      </p:grpSp>
      <p:grpSp>
        <p:nvGrpSpPr>
          <p:cNvPr id="16" name="Group 14">
            <a:extLst>
              <a:ext uri="{FF2B5EF4-FFF2-40B4-BE49-F238E27FC236}">
                <a16:creationId xmlns:a16="http://schemas.microsoft.com/office/drawing/2014/main" id="{5F9CF405-8A87-31B4-9F51-7E21926EB9C7}"/>
              </a:ext>
            </a:extLst>
          </p:cNvPr>
          <p:cNvGrpSpPr>
            <a:grpSpLocks/>
          </p:cNvGrpSpPr>
          <p:nvPr/>
        </p:nvGrpSpPr>
        <p:grpSpPr bwMode="auto">
          <a:xfrm>
            <a:off x="4191000" y="3048000"/>
            <a:ext cx="4572000" cy="2286000"/>
            <a:chOff x="1680" y="1920"/>
            <a:chExt cx="2880" cy="1440"/>
          </a:xfrm>
        </p:grpSpPr>
        <p:sp>
          <p:nvSpPr>
            <p:cNvPr id="17" name="Text Box 15">
              <a:extLst>
                <a:ext uri="{FF2B5EF4-FFF2-40B4-BE49-F238E27FC236}">
                  <a16:creationId xmlns:a16="http://schemas.microsoft.com/office/drawing/2014/main" id="{B0671E0E-9CD7-BFBD-F554-8B2DA40D87EA}"/>
                </a:ext>
              </a:extLst>
            </p:cNvPr>
            <p:cNvSpPr txBox="1">
              <a:spLocks noChangeArrowheads="1"/>
            </p:cNvSpPr>
            <p:nvPr/>
          </p:nvSpPr>
          <p:spPr bwMode="auto">
            <a:xfrm>
              <a:off x="3312" y="1920"/>
              <a:ext cx="8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spcBef>
                  <a:spcPct val="50000"/>
                </a:spcBef>
              </a:pPr>
              <a:r>
                <a:rPr lang="en-US" altLang="x-none" sz="1800"/>
                <a:t>Compute Distance</a:t>
              </a:r>
            </a:p>
          </p:txBody>
        </p:sp>
        <p:grpSp>
          <p:nvGrpSpPr>
            <p:cNvPr id="18" name="Group 16">
              <a:extLst>
                <a:ext uri="{FF2B5EF4-FFF2-40B4-BE49-F238E27FC236}">
                  <a16:creationId xmlns:a16="http://schemas.microsoft.com/office/drawing/2014/main" id="{C80158C7-0BFF-25AE-9019-A71AB52A1B2B}"/>
                </a:ext>
              </a:extLst>
            </p:cNvPr>
            <p:cNvGrpSpPr>
              <a:grpSpLocks/>
            </p:cNvGrpSpPr>
            <p:nvPr/>
          </p:nvGrpSpPr>
          <p:grpSpPr bwMode="auto">
            <a:xfrm>
              <a:off x="1680" y="2256"/>
              <a:ext cx="2880" cy="1104"/>
              <a:chOff x="1680" y="2256"/>
              <a:chExt cx="2880" cy="1104"/>
            </a:xfrm>
          </p:grpSpPr>
          <p:sp>
            <p:nvSpPr>
              <p:cNvPr id="19" name="Line 17">
                <a:extLst>
                  <a:ext uri="{FF2B5EF4-FFF2-40B4-BE49-F238E27FC236}">
                    <a16:creationId xmlns:a16="http://schemas.microsoft.com/office/drawing/2014/main" id="{C47E207C-4093-4EAC-F1E0-93A85A1C7EB6}"/>
                  </a:ext>
                </a:extLst>
              </p:cNvPr>
              <p:cNvSpPr>
                <a:spLocks noChangeShapeType="1"/>
              </p:cNvSpPr>
              <p:nvPr/>
            </p:nvSpPr>
            <p:spPr bwMode="auto">
              <a:xfrm>
                <a:off x="2832" y="2256"/>
                <a:ext cx="1680" cy="5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x-none"/>
              </a:p>
            </p:txBody>
          </p:sp>
          <p:sp>
            <p:nvSpPr>
              <p:cNvPr id="20" name="Line 18">
                <a:extLst>
                  <a:ext uri="{FF2B5EF4-FFF2-40B4-BE49-F238E27FC236}">
                    <a16:creationId xmlns:a16="http://schemas.microsoft.com/office/drawing/2014/main" id="{2FF16F1F-62C7-B5CE-D824-115FF3E246D0}"/>
                  </a:ext>
                </a:extLst>
              </p:cNvPr>
              <p:cNvSpPr>
                <a:spLocks noChangeShapeType="1"/>
              </p:cNvSpPr>
              <p:nvPr/>
            </p:nvSpPr>
            <p:spPr bwMode="auto">
              <a:xfrm>
                <a:off x="2544" y="2880"/>
                <a:ext cx="2016" cy="4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x-none"/>
              </a:p>
            </p:txBody>
          </p:sp>
          <p:sp>
            <p:nvSpPr>
              <p:cNvPr id="21" name="Line 19">
                <a:extLst>
                  <a:ext uri="{FF2B5EF4-FFF2-40B4-BE49-F238E27FC236}">
                    <a16:creationId xmlns:a16="http://schemas.microsoft.com/office/drawing/2014/main" id="{7B34EC96-A28C-F75F-F281-BEA5EEF40CC1}"/>
                  </a:ext>
                </a:extLst>
              </p:cNvPr>
              <p:cNvSpPr>
                <a:spLocks noChangeShapeType="1"/>
              </p:cNvSpPr>
              <p:nvPr/>
            </p:nvSpPr>
            <p:spPr bwMode="auto">
              <a:xfrm flipV="1">
                <a:off x="2928" y="3072"/>
                <a:ext cx="1584" cy="28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x-none"/>
              </a:p>
            </p:txBody>
          </p:sp>
          <p:sp>
            <p:nvSpPr>
              <p:cNvPr id="22" name="Line 20">
                <a:extLst>
                  <a:ext uri="{FF2B5EF4-FFF2-40B4-BE49-F238E27FC236}">
                    <a16:creationId xmlns:a16="http://schemas.microsoft.com/office/drawing/2014/main" id="{9B2DA1DE-09E3-0BFC-5B5B-2671BB56E495}"/>
                  </a:ext>
                </a:extLst>
              </p:cNvPr>
              <p:cNvSpPr>
                <a:spLocks noChangeShapeType="1"/>
              </p:cNvSpPr>
              <p:nvPr/>
            </p:nvSpPr>
            <p:spPr bwMode="auto">
              <a:xfrm flipV="1">
                <a:off x="1680" y="3024"/>
                <a:ext cx="2832" cy="19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x-none"/>
              </a:p>
            </p:txBody>
          </p:sp>
          <p:sp>
            <p:nvSpPr>
              <p:cNvPr id="23" name="Line 21">
                <a:extLst>
                  <a:ext uri="{FF2B5EF4-FFF2-40B4-BE49-F238E27FC236}">
                    <a16:creationId xmlns:a16="http://schemas.microsoft.com/office/drawing/2014/main" id="{2C79AEAE-86F4-9DA0-FBF6-CD6F42480304}"/>
                  </a:ext>
                </a:extLst>
              </p:cNvPr>
              <p:cNvSpPr>
                <a:spLocks noChangeShapeType="1"/>
              </p:cNvSpPr>
              <p:nvPr/>
            </p:nvSpPr>
            <p:spPr bwMode="auto">
              <a:xfrm>
                <a:off x="1920" y="2352"/>
                <a:ext cx="2544" cy="52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x-none"/>
              </a:p>
            </p:txBody>
          </p:sp>
        </p:grpSp>
      </p:grpSp>
      <p:grpSp>
        <p:nvGrpSpPr>
          <p:cNvPr id="24" name="Group 22">
            <a:extLst>
              <a:ext uri="{FF2B5EF4-FFF2-40B4-BE49-F238E27FC236}">
                <a16:creationId xmlns:a16="http://schemas.microsoft.com/office/drawing/2014/main" id="{D5D0E8FE-E8D8-1BFC-0331-F8B33D387302}"/>
              </a:ext>
            </a:extLst>
          </p:cNvPr>
          <p:cNvGrpSpPr>
            <a:grpSpLocks/>
          </p:cNvGrpSpPr>
          <p:nvPr/>
        </p:nvGrpSpPr>
        <p:grpSpPr bwMode="auto">
          <a:xfrm>
            <a:off x="5562600" y="4572000"/>
            <a:ext cx="3352800" cy="1327150"/>
            <a:chOff x="2544" y="2880"/>
            <a:chExt cx="2112" cy="836"/>
          </a:xfrm>
        </p:grpSpPr>
        <p:sp>
          <p:nvSpPr>
            <p:cNvPr id="25" name="Text Box 23">
              <a:extLst>
                <a:ext uri="{FF2B5EF4-FFF2-40B4-BE49-F238E27FC236}">
                  <a16:creationId xmlns:a16="http://schemas.microsoft.com/office/drawing/2014/main" id="{5D561E16-C5F1-89BF-1943-6EC794303669}"/>
                </a:ext>
              </a:extLst>
            </p:cNvPr>
            <p:cNvSpPr txBox="1">
              <a:spLocks noChangeArrowheads="1"/>
            </p:cNvSpPr>
            <p:nvPr/>
          </p:nvSpPr>
          <p:spPr bwMode="auto">
            <a:xfrm>
              <a:off x="3264" y="3312"/>
              <a:ext cx="1392"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spcBef>
                  <a:spcPct val="50000"/>
                </a:spcBef>
              </a:pPr>
              <a:r>
                <a:rPr lang="en-US" altLang="x-none" sz="1800"/>
                <a:t>Choose k of the “nearest” records</a:t>
              </a:r>
            </a:p>
          </p:txBody>
        </p:sp>
        <p:grpSp>
          <p:nvGrpSpPr>
            <p:cNvPr id="26" name="Group 24">
              <a:extLst>
                <a:ext uri="{FF2B5EF4-FFF2-40B4-BE49-F238E27FC236}">
                  <a16:creationId xmlns:a16="http://schemas.microsoft.com/office/drawing/2014/main" id="{B3BA2EF1-7335-4121-6653-E3CDC39EAD05}"/>
                </a:ext>
              </a:extLst>
            </p:cNvPr>
            <p:cNvGrpSpPr>
              <a:grpSpLocks/>
            </p:cNvGrpSpPr>
            <p:nvPr/>
          </p:nvGrpSpPr>
          <p:grpSpPr bwMode="auto">
            <a:xfrm>
              <a:off x="2544" y="2880"/>
              <a:ext cx="2016" cy="480"/>
              <a:chOff x="2544" y="2880"/>
              <a:chExt cx="2016" cy="480"/>
            </a:xfrm>
          </p:grpSpPr>
          <p:sp>
            <p:nvSpPr>
              <p:cNvPr id="27" name="Line 25">
                <a:extLst>
                  <a:ext uri="{FF2B5EF4-FFF2-40B4-BE49-F238E27FC236}">
                    <a16:creationId xmlns:a16="http://schemas.microsoft.com/office/drawing/2014/main" id="{84184D16-221B-9A01-E597-85C6308AD4C7}"/>
                  </a:ext>
                </a:extLst>
              </p:cNvPr>
              <p:cNvSpPr>
                <a:spLocks noChangeShapeType="1"/>
              </p:cNvSpPr>
              <p:nvPr/>
            </p:nvSpPr>
            <p:spPr bwMode="auto">
              <a:xfrm>
                <a:off x="2544" y="2880"/>
                <a:ext cx="2016" cy="48"/>
              </a:xfrm>
              <a:prstGeom prst="line">
                <a:avLst/>
              </a:prstGeom>
              <a:noFill/>
              <a:ln w="444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x-none"/>
              </a:p>
            </p:txBody>
          </p:sp>
          <p:sp>
            <p:nvSpPr>
              <p:cNvPr id="28" name="Line 26">
                <a:extLst>
                  <a:ext uri="{FF2B5EF4-FFF2-40B4-BE49-F238E27FC236}">
                    <a16:creationId xmlns:a16="http://schemas.microsoft.com/office/drawing/2014/main" id="{80B245DD-A24B-5D06-CEE7-B964A153F744}"/>
                  </a:ext>
                </a:extLst>
              </p:cNvPr>
              <p:cNvSpPr>
                <a:spLocks noChangeShapeType="1"/>
              </p:cNvSpPr>
              <p:nvPr/>
            </p:nvSpPr>
            <p:spPr bwMode="auto">
              <a:xfrm flipV="1">
                <a:off x="2928" y="3072"/>
                <a:ext cx="1584" cy="288"/>
              </a:xfrm>
              <a:prstGeom prst="line">
                <a:avLst/>
              </a:prstGeom>
              <a:noFill/>
              <a:ln w="444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x-none"/>
              </a:p>
            </p:txBody>
          </p:sp>
        </p:grpSp>
      </p:grpSp>
    </p:spTree>
    <p:extLst>
      <p:ext uri="{BB962C8B-B14F-4D97-AF65-F5344CB8AC3E}">
        <p14:creationId xmlns:p14="http://schemas.microsoft.com/office/powerpoint/2010/main" val="112394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DEB1611B-2902-4D57-6889-848558AC2B76}"/>
              </a:ext>
            </a:extLst>
          </p:cNvPr>
          <p:cNvSpPr txBox="1">
            <a:spLocks noChangeArrowheads="1"/>
          </p:cNvSpPr>
          <p:nvPr/>
        </p:nvSpPr>
        <p:spPr>
          <a:xfrm>
            <a:off x="1368056" y="-1251520"/>
            <a:ext cx="9452711" cy="760602"/>
          </a:xfrm>
          <a:prstGeom prst="rect">
            <a:avLst/>
          </a:prstGeom>
        </p:spPr>
        <p:txBody>
          <a:bodyPr/>
          <a:lstStyle>
            <a:lvl1pPr algn="l" defTabSz="914400" rtl="0" eaLnBrk="1" latinLnBrk="0" hangingPunct="1">
              <a:lnSpc>
                <a:spcPct val="90000"/>
              </a:lnSpc>
              <a:spcBef>
                <a:spcPct val="0"/>
              </a:spcBef>
              <a:buNone/>
              <a:defRPr sz="3400" kern="1200">
                <a:solidFill>
                  <a:srgbClr val="1954A6"/>
                </a:solidFill>
                <a:latin typeface="+mn-lt"/>
                <a:ea typeface="+mj-ea"/>
                <a:cs typeface="+mj-cs"/>
              </a:defRPr>
            </a:lvl1pPr>
          </a:lstStyle>
          <a:p>
            <a:pPr algn="ctr"/>
            <a:endParaRPr lang="en-US" altLang="en-US"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ED98539-9CCE-01A7-E423-F8457A57D8C7}"/>
                  </a:ext>
                </a:extLst>
              </p:cNvPr>
              <p:cNvSpPr txBox="1">
                <a:spLocks/>
              </p:cNvSpPr>
              <p:nvPr/>
            </p:nvSpPr>
            <p:spPr>
              <a:xfrm>
                <a:off x="1269876" y="1093258"/>
                <a:ext cx="9433048" cy="467148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3600" indent="-273600">
                  <a:lnSpc>
                    <a:spcPct val="100000"/>
                  </a:lnSpc>
                  <a:spcBef>
                    <a:spcPts val="0"/>
                  </a:spcBef>
                  <a:spcAft>
                    <a:spcPts val="1200"/>
                  </a:spcAft>
                </a:pPr>
                <a:r>
                  <a:rPr lang="el-GR" sz="2400" dirty="0">
                    <a:latin typeface="Times New Roman" panose="02020603050405020304" pitchFamily="18" charset="0"/>
                    <a:cs typeface="Times New Roman" panose="02020603050405020304" pitchFamily="18" charset="0"/>
                  </a:rPr>
                  <a:t>Μια από τις απλούστερες μεθόδους ταξινόμησης.</a:t>
                </a:r>
              </a:p>
              <a:p>
                <a:pPr marL="273600" indent="-273600">
                  <a:lnSpc>
                    <a:spcPct val="100000"/>
                  </a:lnSpc>
                  <a:spcBef>
                    <a:spcPts val="0"/>
                  </a:spcBef>
                  <a:spcAft>
                    <a:spcPts val="1200"/>
                  </a:spcAft>
                </a:pPr>
                <a:r>
                  <a:rPr lang="el-GR" sz="2400" dirty="0">
                    <a:latin typeface="Times New Roman" panose="02020603050405020304" pitchFamily="18" charset="0"/>
                    <a:cs typeface="Times New Roman" panose="02020603050405020304" pitchFamily="18" charset="0"/>
                  </a:rPr>
                  <a:t>΄Έστω ότι ζητάμε να ταξινομήσουμε ένα πρότυπο </a:t>
                </a:r>
                <a14:m>
                  <m:oMath xmlns:m="http://schemas.openxmlformats.org/officeDocument/2006/math">
                    <m:r>
                      <a:rPr lang="en-US" sz="2400" b="1" dirty="0" smtClean="0">
                        <a:latin typeface="Cambria Math" panose="02040503050406030204" pitchFamily="18" charset="0"/>
                      </a:rPr>
                      <m:t>𝐱</m:t>
                    </m:r>
                  </m:oMath>
                </a14:m>
                <a:r>
                  <a:rPr lang="en-US" sz="2400" dirty="0">
                    <a:latin typeface="Times New Roman" panose="02020603050405020304" pitchFamily="18" charset="0"/>
                    <a:cs typeface="Times New Roman" panose="02020603050405020304" pitchFamily="18" charset="0"/>
                  </a:rPr>
                  <a:t> </a:t>
                </a:r>
                <a:endParaRPr lang="el-GR" sz="2400" dirty="0">
                  <a:latin typeface="Times New Roman" panose="02020603050405020304" pitchFamily="18" charset="0"/>
                  <a:cs typeface="Times New Roman" panose="02020603050405020304" pitchFamily="18" charset="0"/>
                </a:endParaRPr>
              </a:p>
              <a:p>
                <a:pPr marL="273600" indent="-273600">
                  <a:lnSpc>
                    <a:spcPct val="100000"/>
                  </a:lnSpc>
                  <a:spcBef>
                    <a:spcPts val="0"/>
                  </a:spcBef>
                  <a:spcAft>
                    <a:spcPts val="1200"/>
                  </a:spcAft>
                </a:pPr>
                <a:r>
                  <a:rPr lang="el-GR" sz="2400" dirty="0">
                    <a:latin typeface="Times New Roman" panose="02020603050405020304" pitchFamily="18" charset="0"/>
                    <a:cs typeface="Times New Roman" panose="02020603050405020304" pitchFamily="18" charset="0"/>
                  </a:rPr>
                  <a:t>Διαθέτουμε ένα σύνολο προτύπων </a:t>
                </a:r>
                <a14:m>
                  <m:oMath xmlns:m="http://schemas.openxmlformats.org/officeDocument/2006/math">
                    <m:sSub>
                      <m:sSubPr>
                        <m:ctrlPr>
                          <a:rPr lang="en-US" sz="2400" i="1" smtClean="0">
                            <a:latin typeface="Cambria Math" panose="02040503050406030204" pitchFamily="18" charset="0"/>
                          </a:rPr>
                        </m:ctrlPr>
                      </m:sSubPr>
                      <m:e>
                        <m:r>
                          <a:rPr lang="en-US" sz="2400" b="1" smtClean="0">
                            <a:latin typeface="Cambria Math" panose="02040503050406030204" pitchFamily="18" charset="0"/>
                          </a:rPr>
                          <m:t>𝐱</m:t>
                        </m:r>
                      </m:e>
                      <m:sub>
                        <m:r>
                          <a:rPr lang="en-US" sz="2400" i="1" smtClean="0">
                            <a:latin typeface="Cambria Math" panose="02040503050406030204" pitchFamily="18" charset="0"/>
                          </a:rPr>
                          <m:t>1</m:t>
                        </m:r>
                      </m:sub>
                    </m:sSub>
                    <m:r>
                      <a:rPr lang="en-US" sz="2400" i="1" smtClean="0">
                        <a:latin typeface="Cambria Math" panose="02040503050406030204" pitchFamily="18" charset="0"/>
                      </a:rPr>
                      <m:t>,…</m:t>
                    </m:r>
                    <m:sSub>
                      <m:sSubPr>
                        <m:ctrlPr>
                          <a:rPr lang="en-US" sz="2400" i="1" smtClean="0">
                            <a:latin typeface="Cambria Math" panose="02040503050406030204" pitchFamily="18" charset="0"/>
                          </a:rPr>
                        </m:ctrlPr>
                      </m:sSubPr>
                      <m:e>
                        <m:r>
                          <a:rPr lang="en-US" sz="2400" b="1" smtClean="0">
                            <a:latin typeface="Cambria Math" panose="02040503050406030204" pitchFamily="18" charset="0"/>
                          </a:rPr>
                          <m:t>𝐱</m:t>
                        </m:r>
                      </m:e>
                      <m:sub>
                        <m:r>
                          <a:rPr lang="en-US" sz="2400" i="1" smtClean="0">
                            <a:latin typeface="Cambria Math" panose="02040503050406030204" pitchFamily="18" charset="0"/>
                          </a:rPr>
                          <m:t>𝑃</m:t>
                        </m:r>
                      </m:sub>
                    </m:sSub>
                  </m:oMath>
                </a14:m>
                <a:r>
                  <a:rPr lang="el-GR" sz="2400" dirty="0">
                    <a:latin typeface="Times New Roman" panose="02020603050405020304" pitchFamily="18" charset="0"/>
                    <a:cs typeface="Times New Roman" panose="02020603050405020304" pitchFamily="18" charset="0"/>
                  </a:rPr>
                  <a:t> μαζί με τους στόχους τους </a:t>
                </a:r>
                <a14:m>
                  <m:oMath xmlns:m="http://schemas.openxmlformats.org/officeDocument/2006/math">
                    <m:sSub>
                      <m:sSubPr>
                        <m:ctrlPr>
                          <a:rPr lang="en-US" sz="2400" i="1" smtClean="0">
                            <a:latin typeface="Cambria Math" panose="02040503050406030204" pitchFamily="18" charset="0"/>
                          </a:rPr>
                        </m:ctrlPr>
                      </m:sSubPr>
                      <m:e>
                        <m:r>
                          <a:rPr lang="en-US" sz="2400" i="1" smtClean="0">
                            <a:latin typeface="Cambria Math" panose="02040503050406030204" pitchFamily="18" charset="0"/>
                          </a:rPr>
                          <m:t>𝑡</m:t>
                        </m:r>
                      </m:e>
                      <m:sub>
                        <m:r>
                          <a:rPr lang="en-US" sz="2400" i="1" smtClean="0">
                            <a:latin typeface="Cambria Math" panose="02040503050406030204" pitchFamily="18" charset="0"/>
                          </a:rPr>
                          <m:t>1</m:t>
                        </m:r>
                      </m:sub>
                    </m:sSub>
                    <m:r>
                      <a:rPr lang="en-US" sz="2400" i="1" smtClean="0">
                        <a:latin typeface="Cambria Math" panose="02040503050406030204" pitchFamily="18" charset="0"/>
                      </a:rPr>
                      <m:t>,…,</m:t>
                    </m:r>
                    <m:sSub>
                      <m:sSubPr>
                        <m:ctrlPr>
                          <a:rPr lang="en-US" sz="2400" i="1" smtClean="0">
                            <a:latin typeface="Cambria Math" panose="02040503050406030204" pitchFamily="18" charset="0"/>
                          </a:rPr>
                        </m:ctrlPr>
                      </m:sSubPr>
                      <m:e>
                        <m:r>
                          <a:rPr lang="en-US" sz="2400" i="1" smtClean="0">
                            <a:latin typeface="Cambria Math" panose="02040503050406030204" pitchFamily="18" charset="0"/>
                          </a:rPr>
                          <m:t>𝑡</m:t>
                        </m:r>
                      </m:e>
                      <m:sub>
                        <m:r>
                          <a:rPr lang="en-US" sz="2400" i="1" smtClean="0">
                            <a:latin typeface="Cambria Math" panose="02040503050406030204" pitchFamily="18" charset="0"/>
                          </a:rPr>
                          <m:t>𝑃</m:t>
                        </m:r>
                      </m:sub>
                    </m:sSub>
                  </m:oMath>
                </a14:m>
                <a:r>
                  <a:rPr lang="el-GR" sz="2400" dirty="0">
                    <a:latin typeface="Times New Roman" panose="02020603050405020304" pitchFamily="18" charset="0"/>
                    <a:cs typeface="Times New Roman" panose="02020603050405020304" pitchFamily="18" charset="0"/>
                  </a:rPr>
                  <a:t> . Τα πρότυπα ανήκουν στις κλάσεις </a:t>
                </a:r>
                <a14:m>
                  <m:oMath xmlns:m="http://schemas.openxmlformats.org/officeDocument/2006/math">
                    <m:sSub>
                      <m:sSubPr>
                        <m:ctrlPr>
                          <a:rPr lang="en-US" sz="2400" i="1" smtClean="0">
                            <a:latin typeface="Cambria Math" panose="02040503050406030204" pitchFamily="18" charset="0"/>
                          </a:rPr>
                        </m:ctrlPr>
                      </m:sSubPr>
                      <m:e>
                        <m:r>
                          <a:rPr lang="en-US" sz="2400" i="1" smtClean="0">
                            <a:latin typeface="Cambria Math" panose="02040503050406030204" pitchFamily="18" charset="0"/>
                          </a:rPr>
                          <m:t>𝐶</m:t>
                        </m:r>
                      </m:e>
                      <m:sub>
                        <m:r>
                          <a:rPr lang="en-US" sz="2400" i="1" smtClean="0">
                            <a:latin typeface="Cambria Math" panose="02040503050406030204" pitchFamily="18" charset="0"/>
                          </a:rPr>
                          <m:t>1</m:t>
                        </m:r>
                      </m:sub>
                    </m:sSub>
                    <m:r>
                      <a:rPr lang="en-US" sz="2400" i="1" smtClean="0">
                        <a:latin typeface="Cambria Math" panose="02040503050406030204" pitchFamily="18" charset="0"/>
                      </a:rPr>
                      <m:t>,…,</m:t>
                    </m:r>
                    <m:sSub>
                      <m:sSubPr>
                        <m:ctrlPr>
                          <a:rPr lang="en-US" sz="2400" i="1" smtClean="0">
                            <a:latin typeface="Cambria Math" panose="02040503050406030204" pitchFamily="18" charset="0"/>
                          </a:rPr>
                        </m:ctrlPr>
                      </m:sSubPr>
                      <m:e>
                        <m:r>
                          <a:rPr lang="en-US" sz="2400" i="1" smtClean="0">
                            <a:latin typeface="Cambria Math" panose="02040503050406030204" pitchFamily="18" charset="0"/>
                          </a:rPr>
                          <m:t>𝐶</m:t>
                        </m:r>
                      </m:e>
                      <m:sub>
                        <m:r>
                          <a:rPr lang="en-US" sz="2400" i="1" smtClean="0">
                            <a:latin typeface="Cambria Math" panose="02040503050406030204" pitchFamily="18" charset="0"/>
                          </a:rPr>
                          <m:t>𝑁</m:t>
                        </m:r>
                      </m:sub>
                    </m:sSub>
                  </m:oMath>
                </a14:m>
                <a:endParaRPr lang="el-GR" sz="2400" dirty="0">
                  <a:latin typeface="Times New Roman" panose="02020603050405020304" pitchFamily="18" charset="0"/>
                  <a:cs typeface="Times New Roman" panose="02020603050405020304" pitchFamily="18" charset="0"/>
                </a:endParaRPr>
              </a:p>
              <a:p>
                <a:pPr marL="273600" indent="-273600">
                  <a:lnSpc>
                    <a:spcPct val="100000"/>
                  </a:lnSpc>
                  <a:spcBef>
                    <a:spcPts val="0"/>
                  </a:spcBef>
                  <a:spcAft>
                    <a:spcPts val="1200"/>
                  </a:spcAft>
                </a:pPr>
                <a:r>
                  <a:rPr lang="el-GR" sz="2400" dirty="0">
                    <a:latin typeface="Times New Roman" panose="02020603050405020304" pitchFamily="18" charset="0"/>
                    <a:cs typeface="Times New Roman" panose="02020603050405020304" pitchFamily="18" charset="0"/>
                  </a:rPr>
                  <a:t>Παρατηρούμε τα </a:t>
                </a:r>
                <a14:m>
                  <m:oMath xmlns:m="http://schemas.openxmlformats.org/officeDocument/2006/math">
                    <m:r>
                      <a:rPr lang="en-US" sz="2400" i="1">
                        <a:latin typeface="Cambria Math" panose="02040503050406030204" pitchFamily="18" charset="0"/>
                      </a:rPr>
                      <m:t>𝑘</m:t>
                    </m:r>
                  </m:oMath>
                </a14:m>
                <a:r>
                  <a:rPr lang="en-US" sz="2400" dirty="0">
                    <a:latin typeface="Times New Roman" panose="02020603050405020304" pitchFamily="18" charset="0"/>
                    <a:cs typeface="Times New Roman" panose="02020603050405020304" pitchFamily="18" charset="0"/>
                  </a:rPr>
                  <a:t> </a:t>
                </a:r>
                <a:r>
                  <a:rPr lang="el-GR" sz="2400" dirty="0">
                    <a:latin typeface="Times New Roman" panose="02020603050405020304" pitchFamily="18" charset="0"/>
                    <a:cs typeface="Times New Roman" panose="02020603050405020304" pitchFamily="18" charset="0"/>
                  </a:rPr>
                  <a:t>πιο κοντινά πρότυπα στο </a:t>
                </a:r>
                <a14:m>
                  <m:oMath xmlns:m="http://schemas.openxmlformats.org/officeDocument/2006/math">
                    <m:r>
                      <a:rPr lang="en-US" sz="2400" b="1" i="1">
                        <a:latin typeface="Cambria Math" panose="02040503050406030204" pitchFamily="18" charset="0"/>
                      </a:rPr>
                      <m:t>𝐱</m:t>
                    </m:r>
                  </m:oMath>
                </a14:m>
                <a:r>
                  <a:rPr lang="en-US" sz="2400" dirty="0">
                    <a:latin typeface="Times New Roman" panose="02020603050405020304" pitchFamily="18" charset="0"/>
                    <a:cs typeface="Times New Roman" panose="02020603050405020304" pitchFamily="18" charset="0"/>
                  </a:rPr>
                  <a:t> </a:t>
                </a:r>
                <a:r>
                  <a:rPr lang="el-GR" sz="2400" dirty="0">
                    <a:latin typeface="Times New Roman" panose="02020603050405020304" pitchFamily="18" charset="0"/>
                    <a:cs typeface="Times New Roman" panose="02020603050405020304" pitchFamily="18" charset="0"/>
                  </a:rPr>
                  <a:t>που μας ενδιαφέρει:</a:t>
                </a:r>
              </a:p>
              <a:p>
                <a:pPr marL="273600" indent="-273600">
                  <a:lnSpc>
                    <a:spcPct val="100000"/>
                  </a:lnSpc>
                  <a:spcBef>
                    <a:spcPts val="0"/>
                  </a:spcBef>
                  <a:spcAft>
                    <a:spcPts val="1200"/>
                  </a:spcAft>
                </a:pPr>
                <a:r>
                  <a:rPr lang="el-GR" sz="2400" dirty="0">
                    <a:latin typeface="Times New Roman" panose="02020603050405020304" pitchFamily="18" charset="0"/>
                    <a:cs typeface="Times New Roman" panose="02020603050405020304" pitchFamily="18" charset="0"/>
                  </a:rPr>
                  <a:t>Αν η πλειοψηφία των γειτόνων ανήκουν στην κλάση </a:t>
                </a:r>
                <a14:m>
                  <m:oMath xmlns:m="http://schemas.openxmlformats.org/officeDocument/2006/math">
                    <m:sSub>
                      <m:sSubPr>
                        <m:ctrlPr>
                          <a:rPr lang="el-GR" sz="2400" i="1">
                            <a:latin typeface="Cambria Math" panose="02040503050406030204" pitchFamily="18" charset="0"/>
                          </a:rPr>
                        </m:ctrlPr>
                      </m:sSubPr>
                      <m:e>
                        <m:r>
                          <a:rPr lang="en-US" sz="2400" i="1">
                            <a:latin typeface="Cambria Math" panose="02040503050406030204" pitchFamily="18" charset="0"/>
                          </a:rPr>
                          <m:t>𝐶</m:t>
                        </m:r>
                      </m:e>
                      <m:sub>
                        <m:r>
                          <a:rPr lang="en-US" sz="2400" i="1" smtClean="0">
                            <a:latin typeface="Cambria Math" panose="02040503050406030204" pitchFamily="18" charset="0"/>
                          </a:rPr>
                          <m:t>1</m:t>
                        </m:r>
                      </m:sub>
                    </m:sSub>
                  </m:oMath>
                </a14:m>
                <a:r>
                  <a:rPr lang="el-GR" sz="2400" dirty="0">
                    <a:latin typeface="Times New Roman" panose="02020603050405020304" pitchFamily="18" charset="0"/>
                    <a:cs typeface="Times New Roman" panose="02020603050405020304" pitchFamily="18" charset="0"/>
                  </a:rPr>
                  <a:t>, λέμε ότι το πρότυπο ανήκει στην κλάση </a:t>
                </a:r>
                <a14:m>
                  <m:oMath xmlns:m="http://schemas.openxmlformats.org/officeDocument/2006/math">
                    <m:sSub>
                      <m:sSubPr>
                        <m:ctrlPr>
                          <a:rPr lang="el-GR" sz="2400" i="1">
                            <a:latin typeface="Cambria Math" panose="02040503050406030204" pitchFamily="18" charset="0"/>
                          </a:rPr>
                        </m:ctrlPr>
                      </m:sSubPr>
                      <m:e>
                        <m:r>
                          <a:rPr lang="en-US" sz="2400" i="1">
                            <a:latin typeface="Cambria Math" panose="02040503050406030204" pitchFamily="18" charset="0"/>
                          </a:rPr>
                          <m:t>𝐶</m:t>
                        </m:r>
                      </m:e>
                      <m:sub>
                        <m:r>
                          <a:rPr lang="en-US" sz="2400" i="1" smtClean="0">
                            <a:latin typeface="Cambria Math" panose="02040503050406030204" pitchFamily="18" charset="0"/>
                          </a:rPr>
                          <m:t>1</m:t>
                        </m:r>
                      </m:sub>
                    </m:sSub>
                  </m:oMath>
                </a14:m>
                <a:r>
                  <a:rPr lang="el-GR" sz="2400" dirty="0">
                    <a:latin typeface="Times New Roman" panose="02020603050405020304" pitchFamily="18" charset="0"/>
                    <a:cs typeface="Times New Roman" panose="02020603050405020304" pitchFamily="18" charset="0"/>
                  </a:rPr>
                  <a:t>.</a:t>
                </a:r>
              </a:p>
              <a:p>
                <a:pPr marL="273600" indent="-273600">
                  <a:lnSpc>
                    <a:spcPct val="100000"/>
                  </a:lnSpc>
                  <a:spcBef>
                    <a:spcPts val="0"/>
                  </a:spcBef>
                  <a:spcAft>
                    <a:spcPts val="1200"/>
                  </a:spcAft>
                </a:pPr>
                <a:r>
                  <a:rPr lang="el-GR" sz="2400" dirty="0">
                    <a:latin typeface="Times New Roman" panose="02020603050405020304" pitchFamily="18" charset="0"/>
                    <a:cs typeface="Times New Roman" panose="02020603050405020304" pitchFamily="18" charset="0"/>
                  </a:rPr>
                  <a:t>Αν η πλειοψηφία των γειτόνων ανήκουν στην κλάση </a:t>
                </a:r>
                <a14:m>
                  <m:oMath xmlns:m="http://schemas.openxmlformats.org/officeDocument/2006/math">
                    <m:sSub>
                      <m:sSubPr>
                        <m:ctrlPr>
                          <a:rPr lang="el-GR" sz="2400" i="1">
                            <a:latin typeface="Cambria Math" panose="02040503050406030204" pitchFamily="18" charset="0"/>
                          </a:rPr>
                        </m:ctrlPr>
                      </m:sSubPr>
                      <m:e>
                        <m:r>
                          <a:rPr lang="en-US" sz="2400" i="1">
                            <a:latin typeface="Cambria Math" panose="02040503050406030204" pitchFamily="18" charset="0"/>
                          </a:rPr>
                          <m:t>𝐶</m:t>
                        </m:r>
                      </m:e>
                      <m:sub>
                        <m:r>
                          <a:rPr lang="en-US" sz="2400" i="1" smtClean="0">
                            <a:latin typeface="Cambria Math" panose="02040503050406030204" pitchFamily="18" charset="0"/>
                          </a:rPr>
                          <m:t>2</m:t>
                        </m:r>
                      </m:sub>
                    </m:sSub>
                  </m:oMath>
                </a14:m>
                <a:r>
                  <a:rPr lang="el-GR" sz="2400" dirty="0">
                    <a:latin typeface="Times New Roman" panose="02020603050405020304" pitchFamily="18" charset="0"/>
                    <a:cs typeface="Times New Roman" panose="02020603050405020304" pitchFamily="18" charset="0"/>
                  </a:rPr>
                  <a:t>, λέμε ότι το πρότυπο ανήκει στην κλάση </a:t>
                </a:r>
                <a14:m>
                  <m:oMath xmlns:m="http://schemas.openxmlformats.org/officeDocument/2006/math">
                    <m:sSub>
                      <m:sSubPr>
                        <m:ctrlPr>
                          <a:rPr lang="el-GR" sz="2400" i="1">
                            <a:latin typeface="Cambria Math" panose="02040503050406030204" pitchFamily="18" charset="0"/>
                          </a:rPr>
                        </m:ctrlPr>
                      </m:sSubPr>
                      <m:e>
                        <m:r>
                          <a:rPr lang="en-US" sz="2400" i="1">
                            <a:latin typeface="Cambria Math" panose="02040503050406030204" pitchFamily="18" charset="0"/>
                          </a:rPr>
                          <m:t>𝐶</m:t>
                        </m:r>
                      </m:e>
                      <m:sub>
                        <m:r>
                          <a:rPr lang="en-US" sz="2400" i="1" smtClean="0">
                            <a:latin typeface="Cambria Math" panose="02040503050406030204" pitchFamily="18" charset="0"/>
                          </a:rPr>
                          <m:t>2</m:t>
                        </m:r>
                      </m:sub>
                    </m:sSub>
                  </m:oMath>
                </a14:m>
                <a:endParaRPr lang="en-US" sz="2400" dirty="0">
                  <a:latin typeface="Times New Roman" panose="02020603050405020304" pitchFamily="18" charset="0"/>
                  <a:cs typeface="Times New Roman" panose="02020603050405020304" pitchFamily="18" charset="0"/>
                </a:endParaRPr>
              </a:p>
              <a:p>
                <a:pPr marL="273600" indent="-273600">
                  <a:lnSpc>
                    <a:spcPct val="100000"/>
                  </a:lnSpc>
                  <a:spcBef>
                    <a:spcPts val="0"/>
                  </a:spcBef>
                  <a:spcAft>
                    <a:spcPts val="1200"/>
                  </a:spcAft>
                </a:pPr>
                <a:r>
                  <a:rPr lang="el-GR" sz="2400" dirty="0">
                    <a:latin typeface="Times New Roman" panose="02020603050405020304" pitchFamily="18" charset="0"/>
                    <a:cs typeface="Times New Roman" panose="02020603050405020304" pitchFamily="18" charset="0"/>
                  </a:rPr>
                  <a:t>Αν η πλειοψηφία των γειτόνων ανήκουν στην κλάση </a:t>
                </a:r>
                <a14:m>
                  <m:oMath xmlns:m="http://schemas.openxmlformats.org/officeDocument/2006/math">
                    <m:sSub>
                      <m:sSubPr>
                        <m:ctrlPr>
                          <a:rPr lang="el-GR" sz="2400" i="1">
                            <a:latin typeface="Cambria Math" panose="02040503050406030204" pitchFamily="18" charset="0"/>
                          </a:rPr>
                        </m:ctrlPr>
                      </m:sSubPr>
                      <m:e>
                        <m:r>
                          <a:rPr lang="en-US" sz="2400" i="1">
                            <a:latin typeface="Cambria Math" panose="02040503050406030204" pitchFamily="18" charset="0"/>
                          </a:rPr>
                          <m:t>𝐶</m:t>
                        </m:r>
                      </m:e>
                      <m:sub>
                        <m:r>
                          <a:rPr lang="en-US" sz="2400" i="1" smtClean="0">
                            <a:latin typeface="Cambria Math" panose="02040503050406030204" pitchFamily="18" charset="0"/>
                          </a:rPr>
                          <m:t>𝑁</m:t>
                        </m:r>
                      </m:sub>
                    </m:sSub>
                  </m:oMath>
                </a14:m>
                <a:r>
                  <a:rPr lang="el-GR" sz="2400" dirty="0">
                    <a:latin typeface="Times New Roman" panose="02020603050405020304" pitchFamily="18" charset="0"/>
                    <a:cs typeface="Times New Roman" panose="02020603050405020304" pitchFamily="18" charset="0"/>
                  </a:rPr>
                  <a:t>, λέμε ότι το πρότυπο ανήκει στην κλάση </a:t>
                </a:r>
                <a14:m>
                  <m:oMath xmlns:m="http://schemas.openxmlformats.org/officeDocument/2006/math">
                    <m:sSub>
                      <m:sSubPr>
                        <m:ctrlPr>
                          <a:rPr lang="el-GR" sz="2400" i="1">
                            <a:latin typeface="Cambria Math" panose="02040503050406030204" pitchFamily="18" charset="0"/>
                          </a:rPr>
                        </m:ctrlPr>
                      </m:sSubPr>
                      <m:e>
                        <m:r>
                          <a:rPr lang="en-US" sz="2400" i="1">
                            <a:latin typeface="Cambria Math" panose="02040503050406030204" pitchFamily="18" charset="0"/>
                          </a:rPr>
                          <m:t>𝐶</m:t>
                        </m:r>
                      </m:e>
                      <m:sub>
                        <m:r>
                          <a:rPr lang="en-US" sz="2400" i="1" smtClean="0">
                            <a:latin typeface="Cambria Math" panose="02040503050406030204" pitchFamily="18" charset="0"/>
                          </a:rPr>
                          <m:t>𝑁</m:t>
                        </m:r>
                      </m:sub>
                    </m:sSub>
                  </m:oMath>
                </a14:m>
                <a:endParaRPr lang="el-GR" sz="2400" dirty="0">
                  <a:latin typeface="Times New Roman" panose="02020603050405020304" pitchFamily="18" charset="0"/>
                  <a:cs typeface="Times New Roman" panose="02020603050405020304" pitchFamily="18" charset="0"/>
                </a:endParaRPr>
              </a:p>
            </p:txBody>
          </p:sp>
        </mc:Choice>
        <mc:Fallback xmlns="">
          <p:sp>
            <p:nvSpPr>
              <p:cNvPr id="3" name="Content Placeholder 2">
                <a:extLst>
                  <a:ext uri="{FF2B5EF4-FFF2-40B4-BE49-F238E27FC236}">
                    <a16:creationId xmlns:a16="http://schemas.microsoft.com/office/drawing/2014/main" id="{3ED98539-9CCE-01A7-E423-F8457A57D8C7}"/>
                  </a:ext>
                </a:extLst>
              </p:cNvPr>
              <p:cNvSpPr txBox="1">
                <a:spLocks noRot="1" noChangeAspect="1" noMove="1" noResize="1" noEditPoints="1" noAdjustHandles="1" noChangeArrowheads="1" noChangeShapeType="1" noTextEdit="1"/>
              </p:cNvSpPr>
              <p:nvPr/>
            </p:nvSpPr>
            <p:spPr>
              <a:xfrm>
                <a:off x="1269876" y="1093258"/>
                <a:ext cx="9433048" cy="4671483"/>
              </a:xfrm>
              <a:prstGeom prst="rect">
                <a:avLst/>
              </a:prstGeom>
              <a:blipFill>
                <a:blip r:embed="rId2"/>
                <a:stretch>
                  <a:fillRect l="-840" t="-1043" b="-10561"/>
                </a:stretch>
              </a:blipFill>
            </p:spPr>
            <p:txBody>
              <a:bodyPr/>
              <a:lstStyle/>
              <a:p>
                <a:r>
                  <a:rPr lang="el-GR">
                    <a:noFill/>
                  </a:rPr>
                  <a:t> </a:t>
                </a:r>
              </a:p>
            </p:txBody>
          </p:sp>
        </mc:Fallback>
      </mc:AlternateContent>
      <p:cxnSp>
        <p:nvCxnSpPr>
          <p:cNvPr id="4" name="Straight Connector 3">
            <a:extLst>
              <a:ext uri="{FF2B5EF4-FFF2-40B4-BE49-F238E27FC236}">
                <a16:creationId xmlns:a16="http://schemas.microsoft.com/office/drawing/2014/main" id="{DFCAB110-97A5-48A3-8AA9-02BA2C214728}"/>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79523EC-919F-A872-6803-20D603F64810}"/>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7F24CD5-4F30-196E-32DE-8C2E8EACA145}"/>
              </a:ext>
            </a:extLst>
          </p:cNvPr>
          <p:cNvSpPr txBox="1"/>
          <p:nvPr/>
        </p:nvSpPr>
        <p:spPr>
          <a:xfrm>
            <a:off x="1125860" y="375629"/>
            <a:ext cx="9577064" cy="646331"/>
          </a:xfrm>
          <a:prstGeom prst="rect">
            <a:avLst/>
          </a:prstGeom>
          <a:noFill/>
        </p:spPr>
        <p:txBody>
          <a:bodyPr wrap="square" rtlCol="0" anchor="ctr">
            <a:spAutoFit/>
          </a:bodyPr>
          <a:lstStyle/>
          <a:p>
            <a:pPr algn="ctr"/>
            <a:r>
              <a:rPr lang="el-GR" sz="3600" dirty="0">
                <a:effectLst>
                  <a:outerShdw blurRad="38100" dist="38100" dir="2700000" algn="tl">
                    <a:srgbClr val="000000">
                      <a:alpha val="43137"/>
                    </a:srgbClr>
                  </a:outerShdw>
                </a:effectLst>
                <a:latin typeface="Garamond" panose="02020404030301010803" pitchFamily="18" charset="0"/>
              </a:rPr>
              <a:t>Η μέθοδος </a:t>
            </a:r>
            <a:r>
              <a:rPr lang="en-US" sz="3600" dirty="0">
                <a:effectLst>
                  <a:outerShdw blurRad="38100" dist="38100" dir="2700000" algn="tl">
                    <a:srgbClr val="000000">
                      <a:alpha val="43137"/>
                    </a:srgbClr>
                  </a:outerShdw>
                </a:effectLst>
                <a:latin typeface="Garamond" panose="02020404030301010803" pitchFamily="18" charset="0"/>
              </a:rPr>
              <a:t>K-NN</a:t>
            </a:r>
          </a:p>
        </p:txBody>
      </p:sp>
    </p:spTree>
    <p:extLst>
      <p:ext uri="{BB962C8B-B14F-4D97-AF65-F5344CB8AC3E}">
        <p14:creationId xmlns:p14="http://schemas.microsoft.com/office/powerpoint/2010/main" val="2377075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D1310-3368-5D24-263B-AE29CEF450D8}"/>
            </a:ext>
          </a:extLst>
        </p:cNvPr>
        <p:cNvGrpSpPr/>
        <p:nvPr/>
      </p:nvGrpSpPr>
      <p:grpSpPr>
        <a:xfrm>
          <a:off x="0" y="0"/>
          <a:ext cx="0" cy="0"/>
          <a:chOff x="0" y="0"/>
          <a:chExt cx="0" cy="0"/>
        </a:xfrm>
      </p:grpSpPr>
      <p:sp>
        <p:nvSpPr>
          <p:cNvPr id="2" name="Rectangle 2">
            <a:extLst>
              <a:ext uri="{FF2B5EF4-FFF2-40B4-BE49-F238E27FC236}">
                <a16:creationId xmlns:a16="http://schemas.microsoft.com/office/drawing/2014/main" id="{B25EA389-2E70-9B8D-565D-91117A705383}"/>
              </a:ext>
            </a:extLst>
          </p:cNvPr>
          <p:cNvSpPr txBox="1">
            <a:spLocks noChangeArrowheads="1"/>
          </p:cNvSpPr>
          <p:nvPr/>
        </p:nvSpPr>
        <p:spPr>
          <a:xfrm>
            <a:off x="1368056" y="-1251520"/>
            <a:ext cx="9452711" cy="760602"/>
          </a:xfrm>
          <a:prstGeom prst="rect">
            <a:avLst/>
          </a:prstGeom>
        </p:spPr>
        <p:txBody>
          <a:bodyPr/>
          <a:lstStyle>
            <a:lvl1pPr algn="l" defTabSz="914400" rtl="0" eaLnBrk="1" latinLnBrk="0" hangingPunct="1">
              <a:lnSpc>
                <a:spcPct val="90000"/>
              </a:lnSpc>
              <a:spcBef>
                <a:spcPct val="0"/>
              </a:spcBef>
              <a:buNone/>
              <a:defRPr sz="3400" kern="1200">
                <a:solidFill>
                  <a:srgbClr val="1954A6"/>
                </a:solidFill>
                <a:latin typeface="+mn-lt"/>
                <a:ea typeface="+mj-ea"/>
                <a:cs typeface="+mj-cs"/>
              </a:defRPr>
            </a:lvl1pPr>
          </a:lstStyle>
          <a:p>
            <a:pPr algn="ctr"/>
            <a:endParaRPr lang="en-US" altLang="en-US" dirty="0">
              <a:latin typeface="Calibri" panose="020F0502020204030204" pitchFamily="34" charset="0"/>
            </a:endParaRPr>
          </a:p>
        </p:txBody>
      </p:sp>
      <p:cxnSp>
        <p:nvCxnSpPr>
          <p:cNvPr id="4" name="Straight Connector 3">
            <a:extLst>
              <a:ext uri="{FF2B5EF4-FFF2-40B4-BE49-F238E27FC236}">
                <a16:creationId xmlns:a16="http://schemas.microsoft.com/office/drawing/2014/main" id="{B08FF214-F0F2-EE4B-0AB8-143CF38FAA6C}"/>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8512A29-487F-ABEF-EF1A-D4C952205EB6}"/>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BB4363E-BC5B-3CEF-6009-DF490447D986}"/>
              </a:ext>
            </a:extLst>
          </p:cNvPr>
          <p:cNvSpPr txBox="1"/>
          <p:nvPr/>
        </p:nvSpPr>
        <p:spPr>
          <a:xfrm>
            <a:off x="1125860" y="375629"/>
            <a:ext cx="9577064" cy="646331"/>
          </a:xfrm>
          <a:prstGeom prst="rect">
            <a:avLst/>
          </a:prstGeom>
          <a:noFill/>
        </p:spPr>
        <p:txBody>
          <a:bodyPr wrap="square" rtlCol="0" anchor="ctr">
            <a:spAutoFit/>
          </a:bodyPr>
          <a:lstStyle/>
          <a:p>
            <a:pPr algn="ctr"/>
            <a:r>
              <a:rPr lang="el-GR" sz="3600" dirty="0">
                <a:effectLst>
                  <a:outerShdw blurRad="38100" dist="38100" dir="2700000" algn="tl">
                    <a:srgbClr val="000000">
                      <a:alpha val="43137"/>
                    </a:srgbClr>
                  </a:outerShdw>
                </a:effectLst>
                <a:latin typeface="Garamond" panose="02020404030301010803" pitchFamily="18" charset="0"/>
              </a:rPr>
              <a:t>Η μέθοδος </a:t>
            </a:r>
            <a:r>
              <a:rPr lang="en-US" sz="3600" dirty="0">
                <a:effectLst>
                  <a:outerShdw blurRad="38100" dist="38100" dir="2700000" algn="tl">
                    <a:srgbClr val="000000">
                      <a:alpha val="43137"/>
                    </a:srgbClr>
                  </a:outerShdw>
                </a:effectLst>
                <a:latin typeface="Garamond" panose="02020404030301010803" pitchFamily="18" charset="0"/>
              </a:rPr>
              <a:t>K-NN</a:t>
            </a:r>
          </a:p>
        </p:txBody>
      </p:sp>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F43C146B-F7F4-01F1-76F7-C3060C0C4A27}"/>
                  </a:ext>
                </a:extLst>
              </p:cNvPr>
              <p:cNvSpPr txBox="1">
                <a:spLocks/>
              </p:cNvSpPr>
              <p:nvPr/>
            </p:nvSpPr>
            <p:spPr>
              <a:xfrm>
                <a:off x="1125860" y="1290190"/>
                <a:ext cx="9612000" cy="556780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3600" indent="-273600" algn="just">
                  <a:lnSpc>
                    <a:spcPct val="100000"/>
                  </a:lnSpc>
                  <a:spcBef>
                    <a:spcPts val="0"/>
                  </a:spcBef>
                  <a:spcAft>
                    <a:spcPts val="3000"/>
                  </a:spcAft>
                </a:pPr>
                <a:r>
                  <a:rPr lang="el-GR" sz="2400" dirty="0">
                    <a:latin typeface="Times New Roman" panose="02020603050405020304" pitchFamily="18" charset="0"/>
                    <a:cs typeface="Times New Roman" panose="02020603050405020304" pitchFamily="18" charset="0"/>
                  </a:rPr>
                  <a:t>Αν οι κλάσεις είναι 2 τότε για να αποφύγουμε την περίπτωση ισοψηφίας, επιλέγουμε το πλήθος των γειτόνων, </a:t>
                </a:r>
                <a14:m>
                  <m:oMath xmlns:m="http://schemas.openxmlformats.org/officeDocument/2006/math">
                    <m:r>
                      <a:rPr lang="en-US" sz="2400" i="1">
                        <a:latin typeface="Cambria Math" panose="02040503050406030204" pitchFamily="18" charset="0"/>
                      </a:rPr>
                      <m:t>𝑘</m:t>
                    </m:r>
                  </m:oMath>
                </a14:m>
                <a:r>
                  <a:rPr lang="el-GR" sz="2400" dirty="0">
                    <a:latin typeface="Times New Roman" panose="02020603050405020304" pitchFamily="18" charset="0"/>
                    <a:cs typeface="Times New Roman" panose="02020603050405020304" pitchFamily="18" charset="0"/>
                  </a:rPr>
                  <a:t>, να είναι περιττός αριθμός.</a:t>
                </a:r>
              </a:p>
              <a:p>
                <a:pPr marL="273600" indent="-273600" algn="just">
                  <a:lnSpc>
                    <a:spcPct val="100000"/>
                  </a:lnSpc>
                  <a:spcBef>
                    <a:spcPts val="0"/>
                  </a:spcBef>
                  <a:spcAft>
                    <a:spcPts val="3000"/>
                  </a:spcAft>
                </a:pPr>
                <a:r>
                  <a:rPr lang="el-GR" sz="2400" dirty="0">
                    <a:latin typeface="Times New Roman" panose="02020603050405020304" pitchFamily="18" charset="0"/>
                    <a:cs typeface="Times New Roman" panose="02020603050405020304" pitchFamily="18" charset="0"/>
                  </a:rPr>
                  <a:t>Συνήθως </a:t>
                </a:r>
                <a14:m>
                  <m:oMath xmlns:m="http://schemas.openxmlformats.org/officeDocument/2006/math">
                    <m:r>
                      <a:rPr lang="en-US" sz="2400" i="1">
                        <a:latin typeface="Cambria Math" panose="02040503050406030204" pitchFamily="18" charset="0"/>
                      </a:rPr>
                      <m:t>𝑘</m:t>
                    </m:r>
                    <m:r>
                      <a:rPr lang="el-GR" sz="2400" smtClean="0">
                        <a:latin typeface="Cambria Math" panose="02040503050406030204" pitchFamily="18" charset="0"/>
                      </a:rPr>
                      <m:t>=</m:t>
                    </m:r>
                  </m:oMath>
                </a14:m>
                <a:r>
                  <a:rPr lang="el-GR" sz="2400" dirty="0">
                    <a:latin typeface="Times New Roman" panose="02020603050405020304" pitchFamily="18" charset="0"/>
                    <a:cs typeface="Times New Roman" panose="02020603050405020304" pitchFamily="18" charset="0"/>
                  </a:rPr>
                  <a:t> 1, 3, 5, 7, κλπ. Στην περίπτωση </a:t>
                </a:r>
                <a14:m>
                  <m:oMath xmlns:m="http://schemas.openxmlformats.org/officeDocument/2006/math">
                    <m:r>
                      <a:rPr lang="en-US" sz="2400" i="1">
                        <a:latin typeface="Cambria Math" panose="02040503050406030204" pitchFamily="18" charset="0"/>
                      </a:rPr>
                      <m:t>𝑘</m:t>
                    </m:r>
                    <m:r>
                      <a:rPr lang="el-GR" sz="2400" i="1">
                        <a:latin typeface="Cambria Math" panose="02040503050406030204" pitchFamily="18" charset="0"/>
                      </a:rPr>
                      <m:t>=1</m:t>
                    </m:r>
                  </m:oMath>
                </a14:m>
                <a:r>
                  <a:rPr lang="el-GR" sz="2400" dirty="0">
                    <a:latin typeface="Times New Roman" panose="02020603050405020304" pitchFamily="18" charset="0"/>
                    <a:cs typeface="Times New Roman" panose="02020603050405020304" pitchFamily="18" charset="0"/>
                  </a:rPr>
                  <a:t>, η μέθοδος είναι γνωστή και ως μέθοδος του </a:t>
                </a:r>
                <a:r>
                  <a:rPr lang="el-GR" sz="2400" b="1" dirty="0">
                    <a:latin typeface="Times New Roman" panose="02020603050405020304" pitchFamily="18" charset="0"/>
                    <a:cs typeface="Times New Roman" panose="02020603050405020304" pitchFamily="18" charset="0"/>
                  </a:rPr>
                  <a:t>πλησιέστερου γείτονα</a:t>
                </a:r>
                <a:r>
                  <a:rPr lang="el-GR" sz="24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nearest neighbor</a:t>
                </a:r>
                <a:r>
                  <a:rPr lang="el-GR" sz="2400" dirty="0">
                    <a:latin typeface="Times New Roman" panose="02020603050405020304" pitchFamily="18" charset="0"/>
                    <a:cs typeface="Times New Roman" panose="02020603050405020304" pitchFamily="18" charset="0"/>
                  </a:rPr>
                  <a:t> – </a:t>
                </a:r>
                <a:r>
                  <a:rPr lang="en-US" sz="2400" dirty="0">
                    <a:latin typeface="Times New Roman" panose="02020603050405020304" pitchFamily="18" charset="0"/>
                    <a:cs typeface="Times New Roman" panose="02020603050405020304" pitchFamily="18" charset="0"/>
                  </a:rPr>
                  <a:t>NN</a:t>
                </a:r>
                <a:r>
                  <a:rPr lang="el-GR" sz="2400" dirty="0">
                    <a:latin typeface="Times New Roman" panose="02020603050405020304" pitchFamily="18" charset="0"/>
                    <a:cs typeface="Times New Roman" panose="02020603050405020304" pitchFamily="18" charset="0"/>
                  </a:rPr>
                  <a:t>).</a:t>
                </a:r>
              </a:p>
              <a:p>
                <a:pPr marL="273600" indent="-273600" algn="just">
                  <a:lnSpc>
                    <a:spcPct val="100000"/>
                  </a:lnSpc>
                  <a:spcBef>
                    <a:spcPts val="0"/>
                  </a:spcBef>
                  <a:spcAft>
                    <a:spcPts val="3000"/>
                  </a:spcAft>
                </a:pPr>
                <a:r>
                  <a:rPr lang="el-GR" sz="2400" b="1" dirty="0">
                    <a:latin typeface="Times New Roman" panose="02020603050405020304" pitchFamily="18" charset="0"/>
                    <a:cs typeface="Times New Roman" panose="02020603050405020304" pitchFamily="18" charset="0"/>
                  </a:rPr>
                  <a:t>Μη παραμετρική μέθοδος. </a:t>
                </a:r>
                <a:r>
                  <a:rPr lang="el-GR" sz="2400" dirty="0">
                    <a:latin typeface="Times New Roman" panose="02020603050405020304" pitchFamily="18" charset="0"/>
                    <a:cs typeface="Times New Roman" panose="02020603050405020304" pitchFamily="18" charset="0"/>
                  </a:rPr>
                  <a:t>Η μέθοδος δεν χρησιμοποιεί μάθηση καθώς δεν υπάρχει καμία παράμετρος που να απαιτεί αυτορρύθμιση</a:t>
                </a:r>
                <a:r>
                  <a:rPr lang="en-US" sz="2400" dirty="0">
                    <a:latin typeface="Times New Roman" panose="02020603050405020304" pitchFamily="18" charset="0"/>
                    <a:cs typeface="Times New Roman" panose="02020603050405020304" pitchFamily="18" charset="0"/>
                  </a:rPr>
                  <a:t>:</a:t>
                </a:r>
                <a:r>
                  <a:rPr lang="el-GR" sz="2400" dirty="0">
                    <a:latin typeface="Times New Roman" panose="02020603050405020304" pitchFamily="18" charset="0"/>
                    <a:cs typeface="Times New Roman" panose="02020603050405020304" pitchFamily="18" charset="0"/>
                  </a:rPr>
                  <a:t> «</a:t>
                </a:r>
                <a:r>
                  <a:rPr lang="el-GR" sz="2400" i="1" dirty="0">
                    <a:latin typeface="Times New Roman" panose="02020603050405020304" pitchFamily="18" charset="0"/>
                    <a:cs typeface="Times New Roman" panose="02020603050405020304" pitchFamily="18" charset="0"/>
                  </a:rPr>
                  <a:t>τεμπέλικος αλγόριθμος»</a:t>
                </a:r>
                <a:r>
                  <a:rPr lang="el-GR"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lazy algorithm</a:t>
                </a:r>
                <a:r>
                  <a:rPr lang="en-US" sz="2400" dirty="0">
                    <a:latin typeface="Times New Roman" panose="02020603050405020304" pitchFamily="18" charset="0"/>
                    <a:cs typeface="Times New Roman" panose="02020603050405020304" pitchFamily="18" charset="0"/>
                  </a:rPr>
                  <a:t>)</a:t>
                </a:r>
                <a:endParaRPr lang="el-GR" sz="2400" dirty="0">
                  <a:latin typeface="Times New Roman" panose="02020603050405020304" pitchFamily="18" charset="0"/>
                  <a:cs typeface="Times New Roman" panose="02020603050405020304" pitchFamily="18" charset="0"/>
                </a:endParaRPr>
              </a:p>
              <a:p>
                <a:pPr marL="273600" indent="-273600" algn="just">
                  <a:lnSpc>
                    <a:spcPct val="100000"/>
                  </a:lnSpc>
                  <a:spcBef>
                    <a:spcPts val="0"/>
                  </a:spcBef>
                  <a:spcAft>
                    <a:spcPts val="3000"/>
                  </a:spcAft>
                </a:pPr>
                <a:r>
                  <a:rPr lang="el-GR" sz="2400" dirty="0">
                    <a:latin typeface="Times New Roman" panose="02020603050405020304" pitchFamily="18" charset="0"/>
                    <a:cs typeface="Times New Roman" panose="02020603050405020304" pitchFamily="18" charset="0"/>
                  </a:rPr>
                  <a:t>Μόνη </a:t>
                </a:r>
                <a:r>
                  <a:rPr lang="el-GR" sz="2400" dirty="0">
                    <a:solidFill>
                      <a:srgbClr val="0E4D92"/>
                    </a:solidFill>
                    <a:latin typeface="Times New Roman" panose="02020603050405020304" pitchFamily="18" charset="0"/>
                    <a:cs typeface="Times New Roman" panose="02020603050405020304" pitchFamily="18" charset="0"/>
                  </a:rPr>
                  <a:t>υπερπαράμετρος</a:t>
                </a:r>
                <a:r>
                  <a:rPr lang="el-GR" sz="2400" dirty="0">
                    <a:latin typeface="Times New Roman" panose="02020603050405020304" pitchFamily="18" charset="0"/>
                    <a:cs typeface="Times New Roman" panose="02020603050405020304" pitchFamily="18" charset="0"/>
                  </a:rPr>
                  <a:t> = </a:t>
                </a:r>
                <a14:m>
                  <m:oMath xmlns:m="http://schemas.openxmlformats.org/officeDocument/2006/math">
                    <m:r>
                      <a:rPr lang="en-US" sz="2400" i="1">
                        <a:latin typeface="Cambria Math" panose="02040503050406030204" pitchFamily="18" charset="0"/>
                      </a:rPr>
                      <m:t>𝑘</m:t>
                    </m:r>
                  </m:oMath>
                </a14:m>
                <a:r>
                  <a:rPr lang="en-US" sz="2400" dirty="0">
                    <a:latin typeface="Times New Roman" panose="02020603050405020304" pitchFamily="18" charset="0"/>
                    <a:cs typeface="Times New Roman" panose="02020603050405020304" pitchFamily="18" charset="0"/>
                  </a:rPr>
                  <a:t> </a:t>
                </a:r>
                <a:r>
                  <a:rPr lang="el-GR" sz="2400" dirty="0">
                    <a:latin typeface="Times New Roman" panose="02020603050405020304" pitchFamily="18" charset="0"/>
                    <a:cs typeface="Times New Roman" panose="02020603050405020304" pitchFamily="18" charset="0"/>
                  </a:rPr>
                  <a:t>που όμως καθορίζεται από τον χρήστη εκ των προτέρων.</a:t>
                </a:r>
              </a:p>
            </p:txBody>
          </p:sp>
        </mc:Choice>
        <mc:Fallback xmlns="">
          <p:sp>
            <p:nvSpPr>
              <p:cNvPr id="7" name="Content Placeholder 2">
                <a:extLst>
                  <a:ext uri="{FF2B5EF4-FFF2-40B4-BE49-F238E27FC236}">
                    <a16:creationId xmlns:a16="http://schemas.microsoft.com/office/drawing/2014/main" id="{F43C146B-F7F4-01F1-76F7-C3060C0C4A27}"/>
                  </a:ext>
                </a:extLst>
              </p:cNvPr>
              <p:cNvSpPr txBox="1">
                <a:spLocks noRot="1" noChangeAspect="1" noMove="1" noResize="1" noEditPoints="1" noAdjustHandles="1" noChangeArrowheads="1" noChangeShapeType="1" noTextEdit="1"/>
              </p:cNvSpPr>
              <p:nvPr/>
            </p:nvSpPr>
            <p:spPr>
              <a:xfrm>
                <a:off x="1125860" y="1290190"/>
                <a:ext cx="9612000" cy="5567805"/>
              </a:xfrm>
              <a:prstGeom prst="rect">
                <a:avLst/>
              </a:prstGeom>
              <a:blipFill>
                <a:blip r:embed="rId2"/>
                <a:stretch>
                  <a:fillRect l="-888" t="-876" r="-1015"/>
                </a:stretch>
              </a:blipFill>
            </p:spPr>
            <p:txBody>
              <a:bodyPr/>
              <a:lstStyle/>
              <a:p>
                <a:r>
                  <a:rPr lang="el-GR">
                    <a:noFill/>
                  </a:rPr>
                  <a:t> </a:t>
                </a:r>
              </a:p>
            </p:txBody>
          </p:sp>
        </mc:Fallback>
      </mc:AlternateContent>
    </p:spTree>
    <p:extLst>
      <p:ext uri="{BB962C8B-B14F-4D97-AF65-F5344CB8AC3E}">
        <p14:creationId xmlns:p14="http://schemas.microsoft.com/office/powerpoint/2010/main" val="258653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72312-258B-E7DC-801F-ABA73C3B5F5A}"/>
            </a:ext>
          </a:extLst>
        </p:cNvPr>
        <p:cNvGrpSpPr/>
        <p:nvPr/>
      </p:nvGrpSpPr>
      <p:grpSpPr>
        <a:xfrm>
          <a:off x="0" y="0"/>
          <a:ext cx="0" cy="0"/>
          <a:chOff x="0" y="0"/>
          <a:chExt cx="0" cy="0"/>
        </a:xfrm>
      </p:grpSpPr>
      <p:sp>
        <p:nvSpPr>
          <p:cNvPr id="2" name="Rectangle 2">
            <a:extLst>
              <a:ext uri="{FF2B5EF4-FFF2-40B4-BE49-F238E27FC236}">
                <a16:creationId xmlns:a16="http://schemas.microsoft.com/office/drawing/2014/main" id="{B37D3E1D-0EAC-7D1A-A5EC-3603B7BF8AF1}"/>
              </a:ext>
            </a:extLst>
          </p:cNvPr>
          <p:cNvSpPr txBox="1">
            <a:spLocks noChangeArrowheads="1"/>
          </p:cNvSpPr>
          <p:nvPr/>
        </p:nvSpPr>
        <p:spPr>
          <a:xfrm>
            <a:off x="1368056" y="-1251520"/>
            <a:ext cx="9452711" cy="760602"/>
          </a:xfrm>
          <a:prstGeom prst="rect">
            <a:avLst/>
          </a:prstGeom>
        </p:spPr>
        <p:txBody>
          <a:bodyPr/>
          <a:lstStyle>
            <a:lvl1pPr algn="l" defTabSz="914400" rtl="0" eaLnBrk="1" latinLnBrk="0" hangingPunct="1">
              <a:lnSpc>
                <a:spcPct val="90000"/>
              </a:lnSpc>
              <a:spcBef>
                <a:spcPct val="0"/>
              </a:spcBef>
              <a:buNone/>
              <a:defRPr sz="3400" kern="1200">
                <a:solidFill>
                  <a:srgbClr val="1954A6"/>
                </a:solidFill>
                <a:latin typeface="+mn-lt"/>
                <a:ea typeface="+mj-ea"/>
                <a:cs typeface="+mj-cs"/>
              </a:defRPr>
            </a:lvl1pPr>
          </a:lstStyle>
          <a:p>
            <a:pPr algn="ctr"/>
            <a:endParaRPr lang="en-US" altLang="en-US" dirty="0">
              <a:latin typeface="Calibri" panose="020F0502020204030204" pitchFamily="34" charset="0"/>
            </a:endParaRPr>
          </a:p>
        </p:txBody>
      </p:sp>
      <p:cxnSp>
        <p:nvCxnSpPr>
          <p:cNvPr id="4" name="Straight Connector 3">
            <a:extLst>
              <a:ext uri="{FF2B5EF4-FFF2-40B4-BE49-F238E27FC236}">
                <a16:creationId xmlns:a16="http://schemas.microsoft.com/office/drawing/2014/main" id="{AF8C1E37-8AEF-011A-BDCF-BFFA9C4EB6D9}"/>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D1498B3-5B70-1E32-6E37-09D8A2C8D6A6}"/>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1286295-8F42-AC2D-0D92-3A576D37E125}"/>
              </a:ext>
            </a:extLst>
          </p:cNvPr>
          <p:cNvSpPr txBox="1"/>
          <p:nvPr/>
        </p:nvSpPr>
        <p:spPr>
          <a:xfrm>
            <a:off x="1125860" y="375629"/>
            <a:ext cx="9577064" cy="646331"/>
          </a:xfrm>
          <a:prstGeom prst="rect">
            <a:avLst/>
          </a:prstGeom>
          <a:noFill/>
        </p:spPr>
        <p:txBody>
          <a:bodyPr wrap="square" rtlCol="0" anchor="ctr">
            <a:spAutoFit/>
          </a:bodyPr>
          <a:lstStyle/>
          <a:p>
            <a:pPr algn="ctr"/>
            <a:r>
              <a:rPr lang="el-GR" sz="3600" dirty="0">
                <a:effectLst>
                  <a:outerShdw blurRad="38100" dist="38100" dir="2700000" algn="tl">
                    <a:srgbClr val="000000">
                      <a:alpha val="43137"/>
                    </a:srgbClr>
                  </a:outerShdw>
                </a:effectLst>
                <a:latin typeface="Garamond" panose="02020404030301010803" pitchFamily="18" charset="0"/>
              </a:rPr>
              <a:t>Επίδραση του 𝑘</a:t>
            </a:r>
            <a:endParaRPr lang="en-US" sz="3600" dirty="0">
              <a:effectLst>
                <a:outerShdw blurRad="38100" dist="38100" dir="2700000" algn="tl">
                  <a:srgbClr val="000000">
                    <a:alpha val="43137"/>
                  </a:srgbClr>
                </a:outerShdw>
              </a:effectLst>
              <a:latin typeface="Garamond" panose="02020404030301010803" pitchFamily="18" charset="0"/>
            </a:endParaRPr>
          </a:p>
        </p:txBody>
      </p:sp>
      <p:sp>
        <p:nvSpPr>
          <p:cNvPr id="7" name="Πλαίσιο κειμένου 45145">
            <a:extLst>
              <a:ext uri="{FF2B5EF4-FFF2-40B4-BE49-F238E27FC236}">
                <a16:creationId xmlns:a16="http://schemas.microsoft.com/office/drawing/2014/main" id="{A2F11115-9029-C3B3-7E54-E9279FF679A5}"/>
              </a:ext>
            </a:extLst>
          </p:cNvPr>
          <p:cNvSpPr txBox="1"/>
          <p:nvPr/>
        </p:nvSpPr>
        <p:spPr>
          <a:xfrm>
            <a:off x="7347875" y="2639286"/>
            <a:ext cx="307429" cy="32299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r>
              <a:rPr lang="el-GR" b="1" dirty="0">
                <a:solidFill>
                  <a:prstClr val="black"/>
                </a:solidFill>
                <a:latin typeface="Times New Roman" panose="02020603050405020304" pitchFamily="18" charset="0"/>
                <a:ea typeface="Times New Roman" panose="02020603050405020304" pitchFamily="18" charset="0"/>
              </a:rPr>
              <a:t>Γ</a:t>
            </a:r>
          </a:p>
        </p:txBody>
      </p:sp>
      <p:sp>
        <p:nvSpPr>
          <p:cNvPr id="8" name="Πλαίσιο κειμένου 45145">
            <a:extLst>
              <a:ext uri="{FF2B5EF4-FFF2-40B4-BE49-F238E27FC236}">
                <a16:creationId xmlns:a16="http://schemas.microsoft.com/office/drawing/2014/main" id="{98A6D049-AA78-B327-18CF-BE7764DABE7B}"/>
              </a:ext>
            </a:extLst>
          </p:cNvPr>
          <p:cNvSpPr txBox="1"/>
          <p:nvPr/>
        </p:nvSpPr>
        <p:spPr>
          <a:xfrm>
            <a:off x="7351920" y="3673825"/>
            <a:ext cx="365073" cy="362039"/>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spcAft>
                <a:spcPts val="600"/>
              </a:spcAft>
            </a:pPr>
            <a:r>
              <a:rPr lang="el-GR" b="1" dirty="0">
                <a:solidFill>
                  <a:prstClr val="black"/>
                </a:solidFill>
                <a:latin typeface="Times New Roman" panose="02020603050405020304" pitchFamily="18" charset="0"/>
                <a:ea typeface="Times New Roman" panose="02020603050405020304" pitchFamily="18" charset="0"/>
              </a:rPr>
              <a:t>Α</a:t>
            </a:r>
            <a:endParaRPr lang="el-GR" sz="2000" b="1" dirty="0">
              <a:solidFill>
                <a:prstClr val="black"/>
              </a:solidFill>
              <a:latin typeface="Times New Roman" panose="02020603050405020304" pitchFamily="18" charset="0"/>
              <a:ea typeface="Times New Roman" panose="02020603050405020304" pitchFamily="18" charset="0"/>
            </a:endParaRPr>
          </a:p>
        </p:txBody>
      </p:sp>
      <p:sp>
        <p:nvSpPr>
          <p:cNvPr id="9" name="Οβάλ 28">
            <a:extLst>
              <a:ext uri="{FF2B5EF4-FFF2-40B4-BE49-F238E27FC236}">
                <a16:creationId xmlns:a16="http://schemas.microsoft.com/office/drawing/2014/main" id="{311F95E3-57B0-4921-8733-1497EB5224C7}"/>
              </a:ext>
            </a:extLst>
          </p:cNvPr>
          <p:cNvSpPr/>
          <p:nvPr/>
        </p:nvSpPr>
        <p:spPr>
          <a:xfrm>
            <a:off x="5910845" y="3218750"/>
            <a:ext cx="144613"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10" name="Οβάλ 38">
            <a:extLst>
              <a:ext uri="{FF2B5EF4-FFF2-40B4-BE49-F238E27FC236}">
                <a16:creationId xmlns:a16="http://schemas.microsoft.com/office/drawing/2014/main" id="{40A8923E-8FF8-37B3-119F-C8CFE4B08119}"/>
              </a:ext>
            </a:extLst>
          </p:cNvPr>
          <p:cNvSpPr/>
          <p:nvPr/>
        </p:nvSpPr>
        <p:spPr>
          <a:xfrm>
            <a:off x="7643169" y="3673826"/>
            <a:ext cx="144613"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11" name="Rectangle 9">
            <a:extLst>
              <a:ext uri="{FF2B5EF4-FFF2-40B4-BE49-F238E27FC236}">
                <a16:creationId xmlns:a16="http://schemas.microsoft.com/office/drawing/2014/main" id="{F8CD9D33-7C4F-0FFF-EB59-FB00265AF3F1}"/>
              </a:ext>
            </a:extLst>
          </p:cNvPr>
          <p:cNvSpPr/>
          <p:nvPr/>
        </p:nvSpPr>
        <p:spPr>
          <a:xfrm>
            <a:off x="7013141" y="3622251"/>
            <a:ext cx="142591" cy="142591"/>
          </a:xfrm>
          <a:prstGeom prst="rect">
            <a:avLst/>
          </a:prstGeom>
          <a:solidFill>
            <a:srgbClr val="FFFF00"/>
          </a:solidFill>
          <a:ln w="25400" cap="flat" cmpd="sng" algn="ctr">
            <a:solidFill>
              <a:srgbClr val="C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12" name="Text Box 45212">
            <a:extLst>
              <a:ext uri="{FF2B5EF4-FFF2-40B4-BE49-F238E27FC236}">
                <a16:creationId xmlns:a16="http://schemas.microsoft.com/office/drawing/2014/main" id="{8BA53547-6112-F12A-E1D7-A7BEFE512602}"/>
              </a:ext>
            </a:extLst>
          </p:cNvPr>
          <p:cNvSpPr txBox="1"/>
          <p:nvPr/>
        </p:nvSpPr>
        <p:spPr>
          <a:xfrm>
            <a:off x="6975216" y="3283337"/>
            <a:ext cx="230574" cy="41765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defTabSz="914400">
              <a:spcAft>
                <a:spcPts val="600"/>
              </a:spcAft>
            </a:pPr>
            <a:r>
              <a:rPr lang="el-GR" b="1" dirty="0">
                <a:solidFill>
                  <a:prstClr val="black"/>
                </a:solidFill>
                <a:latin typeface="Times New Roman" panose="02020603050405020304" pitchFamily="18" charset="0"/>
                <a:ea typeface="Times New Roman" panose="02020603050405020304" pitchFamily="18" charset="0"/>
              </a:rPr>
              <a:t>;</a:t>
            </a:r>
            <a:endParaRPr lang="el-GR" sz="2800" b="1" dirty="0">
              <a:solidFill>
                <a:prstClr val="black"/>
              </a:solidFill>
              <a:latin typeface="Times New Roman" panose="02020603050405020304" pitchFamily="18" charset="0"/>
              <a:ea typeface="Times New Roman" panose="02020603050405020304" pitchFamily="18" charset="0"/>
            </a:endParaRPr>
          </a:p>
        </p:txBody>
      </p:sp>
      <p:sp>
        <p:nvSpPr>
          <p:cNvPr id="13" name="Οβάλ 38">
            <a:extLst>
              <a:ext uri="{FF2B5EF4-FFF2-40B4-BE49-F238E27FC236}">
                <a16:creationId xmlns:a16="http://schemas.microsoft.com/office/drawing/2014/main" id="{10D30134-9EEE-E077-38AE-70D00F705E82}"/>
              </a:ext>
            </a:extLst>
          </p:cNvPr>
          <p:cNvSpPr>
            <a:spLocks noChangeAspect="1"/>
          </p:cNvSpPr>
          <p:nvPr/>
        </p:nvSpPr>
        <p:spPr>
          <a:xfrm>
            <a:off x="6376034" y="2985144"/>
            <a:ext cx="1414782" cy="1414782"/>
          </a:xfrm>
          <a:prstGeom prst="ellipse">
            <a:avLst/>
          </a:prstGeom>
          <a:noFill/>
          <a:ln w="25400" cap="flat" cmpd="sng" algn="ctr">
            <a:solidFill>
              <a:sysClr val="window" lastClr="FFFFFF">
                <a:lumMod val="50000"/>
              </a:sysClr>
            </a:solidFill>
            <a:prstDash val="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14" name="Οβάλ 28">
            <a:extLst>
              <a:ext uri="{FF2B5EF4-FFF2-40B4-BE49-F238E27FC236}">
                <a16:creationId xmlns:a16="http://schemas.microsoft.com/office/drawing/2014/main" id="{209C5B71-2194-DEA5-3509-C9CAD735BF7C}"/>
              </a:ext>
            </a:extLst>
          </p:cNvPr>
          <p:cNvSpPr/>
          <p:nvPr/>
        </p:nvSpPr>
        <p:spPr>
          <a:xfrm>
            <a:off x="7655305" y="2818282"/>
            <a:ext cx="144613"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15" name="Οβάλ 38">
            <a:extLst>
              <a:ext uri="{FF2B5EF4-FFF2-40B4-BE49-F238E27FC236}">
                <a16:creationId xmlns:a16="http://schemas.microsoft.com/office/drawing/2014/main" id="{729F3AED-6FC0-9C18-A603-6E974C3B2892}"/>
              </a:ext>
            </a:extLst>
          </p:cNvPr>
          <p:cNvSpPr>
            <a:spLocks noChangeAspect="1"/>
          </p:cNvSpPr>
          <p:nvPr/>
        </p:nvSpPr>
        <p:spPr>
          <a:xfrm>
            <a:off x="5814773" y="2423883"/>
            <a:ext cx="2537304" cy="2537304"/>
          </a:xfrm>
          <a:prstGeom prst="ellipse">
            <a:avLst/>
          </a:prstGeom>
          <a:noFill/>
          <a:ln w="25400" cap="flat" cmpd="sng" algn="ctr">
            <a:solidFill>
              <a:sysClr val="window" lastClr="FFFFFF">
                <a:lumMod val="50000"/>
              </a:sysClr>
            </a:solidFill>
            <a:prstDash val="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16" name="Οβάλ 38">
            <a:extLst>
              <a:ext uri="{FF2B5EF4-FFF2-40B4-BE49-F238E27FC236}">
                <a16:creationId xmlns:a16="http://schemas.microsoft.com/office/drawing/2014/main" id="{46D34449-2673-7639-2DE4-586D49794DAC}"/>
              </a:ext>
            </a:extLst>
          </p:cNvPr>
          <p:cNvSpPr/>
          <p:nvPr/>
        </p:nvSpPr>
        <p:spPr>
          <a:xfrm>
            <a:off x="8444104" y="3182343"/>
            <a:ext cx="144613"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17" name="Οβάλ 38">
            <a:extLst>
              <a:ext uri="{FF2B5EF4-FFF2-40B4-BE49-F238E27FC236}">
                <a16:creationId xmlns:a16="http://schemas.microsoft.com/office/drawing/2014/main" id="{15D9E604-5F72-C07A-E41A-17EECAB1B890}"/>
              </a:ext>
            </a:extLst>
          </p:cNvPr>
          <p:cNvSpPr/>
          <p:nvPr/>
        </p:nvSpPr>
        <p:spPr>
          <a:xfrm>
            <a:off x="7142585" y="5045123"/>
            <a:ext cx="144613"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18" name="Οβάλ 38">
            <a:extLst>
              <a:ext uri="{FF2B5EF4-FFF2-40B4-BE49-F238E27FC236}">
                <a16:creationId xmlns:a16="http://schemas.microsoft.com/office/drawing/2014/main" id="{DB66E104-0E39-C2CC-132C-DBE2D074CA6F}"/>
              </a:ext>
            </a:extLst>
          </p:cNvPr>
          <p:cNvSpPr/>
          <p:nvPr/>
        </p:nvSpPr>
        <p:spPr>
          <a:xfrm>
            <a:off x="9448306" y="2539169"/>
            <a:ext cx="144613"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19" name="Οβάλ 38">
            <a:extLst>
              <a:ext uri="{FF2B5EF4-FFF2-40B4-BE49-F238E27FC236}">
                <a16:creationId xmlns:a16="http://schemas.microsoft.com/office/drawing/2014/main" id="{78601A96-4106-732E-39FE-55C20EFF53DF}"/>
              </a:ext>
            </a:extLst>
          </p:cNvPr>
          <p:cNvSpPr/>
          <p:nvPr/>
        </p:nvSpPr>
        <p:spPr>
          <a:xfrm>
            <a:off x="8726251" y="4699265"/>
            <a:ext cx="144613"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20" name="Οβάλ 28">
            <a:extLst>
              <a:ext uri="{FF2B5EF4-FFF2-40B4-BE49-F238E27FC236}">
                <a16:creationId xmlns:a16="http://schemas.microsoft.com/office/drawing/2014/main" id="{0C8B9978-ECC4-608C-48CF-F09263D9722E}"/>
              </a:ext>
            </a:extLst>
          </p:cNvPr>
          <p:cNvSpPr/>
          <p:nvPr/>
        </p:nvSpPr>
        <p:spPr>
          <a:xfrm>
            <a:off x="6359854" y="2071957"/>
            <a:ext cx="144613"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21" name="Οβάλ 38">
            <a:extLst>
              <a:ext uri="{FF2B5EF4-FFF2-40B4-BE49-F238E27FC236}">
                <a16:creationId xmlns:a16="http://schemas.microsoft.com/office/drawing/2014/main" id="{C2E966C0-DBB8-0DBE-CBCF-EAC7AFD95A01}"/>
              </a:ext>
            </a:extLst>
          </p:cNvPr>
          <p:cNvSpPr>
            <a:spLocks noChangeAspect="1"/>
          </p:cNvSpPr>
          <p:nvPr/>
        </p:nvSpPr>
        <p:spPr>
          <a:xfrm>
            <a:off x="5516445" y="2125555"/>
            <a:ext cx="3134971" cy="3134971"/>
          </a:xfrm>
          <a:prstGeom prst="ellipse">
            <a:avLst/>
          </a:prstGeom>
          <a:noFill/>
          <a:ln w="25400" cap="flat" cmpd="sng" algn="ctr">
            <a:solidFill>
              <a:sysClr val="window" lastClr="FFFFFF">
                <a:lumMod val="50000"/>
              </a:sysClr>
            </a:solidFill>
            <a:prstDash val="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22" name="Οβάλ 28">
            <a:extLst>
              <a:ext uri="{FF2B5EF4-FFF2-40B4-BE49-F238E27FC236}">
                <a16:creationId xmlns:a16="http://schemas.microsoft.com/office/drawing/2014/main" id="{F8BB85B1-8FB5-9DAE-48C4-FACC36C77D51}"/>
              </a:ext>
            </a:extLst>
          </p:cNvPr>
          <p:cNvSpPr/>
          <p:nvPr/>
        </p:nvSpPr>
        <p:spPr>
          <a:xfrm>
            <a:off x="5340482" y="3164140"/>
            <a:ext cx="144613"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23" name="Οβάλ 28">
            <a:extLst>
              <a:ext uri="{FF2B5EF4-FFF2-40B4-BE49-F238E27FC236}">
                <a16:creationId xmlns:a16="http://schemas.microsoft.com/office/drawing/2014/main" id="{8924FBF7-DE50-6B26-0847-F73023C7EC64}"/>
              </a:ext>
            </a:extLst>
          </p:cNvPr>
          <p:cNvSpPr/>
          <p:nvPr/>
        </p:nvSpPr>
        <p:spPr>
          <a:xfrm>
            <a:off x="8125550" y="2235785"/>
            <a:ext cx="144613"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24" name="Οβάλ 28">
            <a:extLst>
              <a:ext uri="{FF2B5EF4-FFF2-40B4-BE49-F238E27FC236}">
                <a16:creationId xmlns:a16="http://schemas.microsoft.com/office/drawing/2014/main" id="{ACA2C092-0D1A-14F1-D1C9-FFE4C5C1F215}"/>
              </a:ext>
            </a:extLst>
          </p:cNvPr>
          <p:cNvSpPr/>
          <p:nvPr/>
        </p:nvSpPr>
        <p:spPr>
          <a:xfrm>
            <a:off x="5079572" y="4365542"/>
            <a:ext cx="144613"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25" name="Οβάλ 38">
            <a:extLst>
              <a:ext uri="{FF2B5EF4-FFF2-40B4-BE49-F238E27FC236}">
                <a16:creationId xmlns:a16="http://schemas.microsoft.com/office/drawing/2014/main" id="{8FDE4FC1-3C0B-512C-0C7A-645E82025348}"/>
              </a:ext>
            </a:extLst>
          </p:cNvPr>
          <p:cNvSpPr/>
          <p:nvPr/>
        </p:nvSpPr>
        <p:spPr>
          <a:xfrm>
            <a:off x="6784592" y="5421320"/>
            <a:ext cx="144613"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26" name="Πλαίσιο κειμένου 45145">
            <a:extLst>
              <a:ext uri="{FF2B5EF4-FFF2-40B4-BE49-F238E27FC236}">
                <a16:creationId xmlns:a16="http://schemas.microsoft.com/office/drawing/2014/main" id="{79C2DAFC-C78F-2BB0-ECC8-EA12A8982BE6}"/>
              </a:ext>
            </a:extLst>
          </p:cNvPr>
          <p:cNvSpPr txBox="1"/>
          <p:nvPr/>
        </p:nvSpPr>
        <p:spPr>
          <a:xfrm>
            <a:off x="6076695" y="3033685"/>
            <a:ext cx="346869" cy="32906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r>
              <a:rPr lang="el-GR" b="1" dirty="0">
                <a:solidFill>
                  <a:prstClr val="black"/>
                </a:solidFill>
                <a:latin typeface="Times New Roman" panose="02020603050405020304" pitchFamily="18" charset="0"/>
                <a:ea typeface="Times New Roman" panose="02020603050405020304" pitchFamily="18" charset="0"/>
              </a:rPr>
              <a:t>Β</a:t>
            </a:r>
            <a:endParaRPr lang="el-GR" sz="2000" b="1" dirty="0">
              <a:solidFill>
                <a:prstClr val="black"/>
              </a:solidFill>
              <a:latin typeface="Times New Roman" panose="02020603050405020304" pitchFamily="18" charset="0"/>
              <a:ea typeface="Times New Roman" panose="02020603050405020304" pitchFamily="18" charset="0"/>
            </a:endParaRPr>
          </a:p>
        </p:txBody>
      </p:sp>
      <p:sp>
        <p:nvSpPr>
          <p:cNvPr id="27" name="Πλαίσιο κειμένου 45145">
            <a:extLst>
              <a:ext uri="{FF2B5EF4-FFF2-40B4-BE49-F238E27FC236}">
                <a16:creationId xmlns:a16="http://schemas.microsoft.com/office/drawing/2014/main" id="{CC25A62D-0161-B5EC-8785-A4BC8F2C1C89}"/>
              </a:ext>
            </a:extLst>
          </p:cNvPr>
          <p:cNvSpPr txBox="1"/>
          <p:nvPr/>
        </p:nvSpPr>
        <p:spPr>
          <a:xfrm>
            <a:off x="8168025" y="2866824"/>
            <a:ext cx="307430" cy="32299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r>
              <a:rPr lang="el-GR" b="1" dirty="0">
                <a:solidFill>
                  <a:prstClr val="black"/>
                </a:solidFill>
                <a:latin typeface="Times New Roman" panose="02020603050405020304" pitchFamily="18" charset="0"/>
                <a:ea typeface="Times New Roman" panose="02020603050405020304" pitchFamily="18" charset="0"/>
              </a:rPr>
              <a:t>Δ</a:t>
            </a:r>
          </a:p>
        </p:txBody>
      </p:sp>
      <p:sp>
        <p:nvSpPr>
          <p:cNvPr id="28" name="Πλαίσιο κειμένου 45145">
            <a:extLst>
              <a:ext uri="{FF2B5EF4-FFF2-40B4-BE49-F238E27FC236}">
                <a16:creationId xmlns:a16="http://schemas.microsoft.com/office/drawing/2014/main" id="{F2865610-4F2F-E708-A892-4F12FF8933BA}"/>
              </a:ext>
            </a:extLst>
          </p:cNvPr>
          <p:cNvSpPr txBox="1"/>
          <p:nvPr/>
        </p:nvSpPr>
        <p:spPr>
          <a:xfrm>
            <a:off x="7318548" y="4869160"/>
            <a:ext cx="336756" cy="3903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defTabSz="914400"/>
            <a:r>
              <a:rPr lang="el-GR" b="1">
                <a:solidFill>
                  <a:prstClr val="black"/>
                </a:solidFill>
                <a:latin typeface="Times New Roman" panose="02020603050405020304" pitchFamily="18" charset="0"/>
                <a:ea typeface="Times New Roman" panose="02020603050405020304" pitchFamily="18" charset="0"/>
              </a:rPr>
              <a:t>Ε</a:t>
            </a:r>
            <a:endParaRPr lang="el-GR" sz="2000" b="1">
              <a:solidFill>
                <a:prstClr val="black"/>
              </a:solidFill>
              <a:latin typeface="Times New Roman" panose="02020603050405020304" pitchFamily="18" charset="0"/>
              <a:ea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29" name="Table 32">
                <a:extLst>
                  <a:ext uri="{FF2B5EF4-FFF2-40B4-BE49-F238E27FC236}">
                    <a16:creationId xmlns:a16="http://schemas.microsoft.com/office/drawing/2014/main" id="{552AD006-0585-8148-D606-13AB68B844C1}"/>
                  </a:ext>
                </a:extLst>
              </p:cNvPr>
              <p:cNvGraphicFramePr>
                <a:graphicFrameLocks noGrp="1"/>
              </p:cNvGraphicFramePr>
              <p:nvPr>
                <p:extLst>
                  <p:ext uri="{D42A27DB-BD31-4B8C-83A1-F6EECF244321}">
                    <p14:modId xmlns:p14="http://schemas.microsoft.com/office/powerpoint/2010/main" val="4250092543"/>
                  </p:ext>
                </p:extLst>
              </p:nvPr>
            </p:nvGraphicFramePr>
            <p:xfrm>
              <a:off x="2125918" y="2120166"/>
              <a:ext cx="2814702" cy="1483360"/>
            </p:xfrm>
            <a:graphic>
              <a:graphicData uri="http://schemas.openxmlformats.org/drawingml/2006/table">
                <a:tbl>
                  <a:tblPr firstRow="1" bandRow="1"/>
                  <a:tblGrid>
                    <a:gridCol w="367348">
                      <a:extLst>
                        <a:ext uri="{9D8B030D-6E8A-4147-A177-3AD203B41FA5}">
                          <a16:colId xmlns:a16="http://schemas.microsoft.com/office/drawing/2014/main" val="648956172"/>
                        </a:ext>
                      </a:extLst>
                    </a:gridCol>
                    <a:gridCol w="1011936">
                      <a:extLst>
                        <a:ext uri="{9D8B030D-6E8A-4147-A177-3AD203B41FA5}">
                          <a16:colId xmlns:a16="http://schemas.microsoft.com/office/drawing/2014/main" val="4209848335"/>
                        </a:ext>
                      </a:extLst>
                    </a:gridCol>
                    <a:gridCol w="1435418">
                      <a:extLst>
                        <a:ext uri="{9D8B030D-6E8A-4147-A177-3AD203B41FA5}">
                          <a16:colId xmlns:a16="http://schemas.microsoft.com/office/drawing/2014/main" val="406109429"/>
                        </a:ext>
                      </a:extLst>
                    </a:gridCol>
                  </a:tblGrid>
                  <a:tr h="370840">
                    <a:tc>
                      <a:txBody>
                        <a:bodyPr/>
                        <a:lstStyle>
                          <a:lvl1pPr marL="0" algn="l" defTabSz="914400" rtl="0" eaLnBrk="1" latinLnBrk="0" hangingPunct="1">
                            <a:defRPr sz="1800" b="1" kern="1200">
                              <a:solidFill>
                                <a:schemeClr val="lt1"/>
                              </a:solidFill>
                              <a:latin typeface="Constantia"/>
                            </a:defRPr>
                          </a:lvl1pPr>
                          <a:lvl2pPr marL="457200" algn="l" defTabSz="914400" rtl="0" eaLnBrk="1" latinLnBrk="0" hangingPunct="1">
                            <a:defRPr sz="1800" b="1" kern="1200">
                              <a:solidFill>
                                <a:schemeClr val="lt1"/>
                              </a:solidFill>
                              <a:latin typeface="Constantia"/>
                            </a:defRPr>
                          </a:lvl2pPr>
                          <a:lvl3pPr marL="914400" algn="l" defTabSz="914400" rtl="0" eaLnBrk="1" latinLnBrk="0" hangingPunct="1">
                            <a:defRPr sz="1800" b="1" kern="1200">
                              <a:solidFill>
                                <a:schemeClr val="lt1"/>
                              </a:solidFill>
                              <a:latin typeface="Constantia"/>
                            </a:defRPr>
                          </a:lvl3pPr>
                          <a:lvl4pPr marL="1371600" algn="l" defTabSz="914400" rtl="0" eaLnBrk="1" latinLnBrk="0" hangingPunct="1">
                            <a:defRPr sz="1800" b="1" kern="1200">
                              <a:solidFill>
                                <a:schemeClr val="lt1"/>
                              </a:solidFill>
                              <a:latin typeface="Constantia"/>
                            </a:defRPr>
                          </a:lvl4pPr>
                          <a:lvl5pPr marL="1828800" algn="l" defTabSz="914400" rtl="0" eaLnBrk="1" latinLnBrk="0" hangingPunct="1">
                            <a:defRPr sz="1800" b="1" kern="1200">
                              <a:solidFill>
                                <a:schemeClr val="lt1"/>
                              </a:solidFill>
                              <a:latin typeface="Constantia"/>
                            </a:defRPr>
                          </a:lvl5pPr>
                          <a:lvl6pPr marL="2286000" algn="l" defTabSz="914400" rtl="0" eaLnBrk="1" latinLnBrk="0" hangingPunct="1">
                            <a:defRPr sz="1800" b="1" kern="1200">
                              <a:solidFill>
                                <a:schemeClr val="lt1"/>
                              </a:solidFill>
                              <a:latin typeface="Constantia"/>
                            </a:defRPr>
                          </a:lvl6pPr>
                          <a:lvl7pPr marL="2743200" algn="l" defTabSz="914400" rtl="0" eaLnBrk="1" latinLnBrk="0" hangingPunct="1">
                            <a:defRPr sz="1800" b="1" kern="1200">
                              <a:solidFill>
                                <a:schemeClr val="lt1"/>
                              </a:solidFill>
                              <a:latin typeface="Constantia"/>
                            </a:defRPr>
                          </a:lvl7pPr>
                          <a:lvl8pPr marL="3200400" algn="l" defTabSz="914400" rtl="0" eaLnBrk="1" latinLnBrk="0" hangingPunct="1">
                            <a:defRPr sz="1800" b="1" kern="1200">
                              <a:solidFill>
                                <a:schemeClr val="lt1"/>
                              </a:solidFill>
                              <a:latin typeface="Constantia"/>
                            </a:defRPr>
                          </a:lvl8pPr>
                          <a:lvl9pPr marL="3657600" algn="l" defTabSz="914400" rtl="0" eaLnBrk="1" latinLnBrk="0" hangingPunct="1">
                            <a:defRPr sz="1800" b="1" kern="1200">
                              <a:solidFill>
                                <a:schemeClr val="lt1"/>
                              </a:solidFill>
                              <a:latin typeface="Constantia"/>
                            </a:defRPr>
                          </a:lvl9p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𝑘</m:t>
                                </m:r>
                              </m:oMath>
                            </m:oMathPara>
                          </a14:m>
                          <a:endParaRPr lang="el-GR"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E4D92"/>
                        </a:solidFill>
                      </a:tcPr>
                    </a:tc>
                    <a:tc>
                      <a:txBody>
                        <a:bodyPr/>
                        <a:lstStyle>
                          <a:lvl1pPr marL="0" algn="l" defTabSz="914400" rtl="0" eaLnBrk="1" latinLnBrk="0" hangingPunct="1">
                            <a:defRPr sz="1800" b="1" kern="1200">
                              <a:solidFill>
                                <a:schemeClr val="lt1"/>
                              </a:solidFill>
                              <a:latin typeface="Constantia"/>
                            </a:defRPr>
                          </a:lvl1pPr>
                          <a:lvl2pPr marL="457200" algn="l" defTabSz="914400" rtl="0" eaLnBrk="1" latinLnBrk="0" hangingPunct="1">
                            <a:defRPr sz="1800" b="1" kern="1200">
                              <a:solidFill>
                                <a:schemeClr val="lt1"/>
                              </a:solidFill>
                              <a:latin typeface="Constantia"/>
                            </a:defRPr>
                          </a:lvl2pPr>
                          <a:lvl3pPr marL="914400" algn="l" defTabSz="914400" rtl="0" eaLnBrk="1" latinLnBrk="0" hangingPunct="1">
                            <a:defRPr sz="1800" b="1" kern="1200">
                              <a:solidFill>
                                <a:schemeClr val="lt1"/>
                              </a:solidFill>
                              <a:latin typeface="Constantia"/>
                            </a:defRPr>
                          </a:lvl3pPr>
                          <a:lvl4pPr marL="1371600" algn="l" defTabSz="914400" rtl="0" eaLnBrk="1" latinLnBrk="0" hangingPunct="1">
                            <a:defRPr sz="1800" b="1" kern="1200">
                              <a:solidFill>
                                <a:schemeClr val="lt1"/>
                              </a:solidFill>
                              <a:latin typeface="Constantia"/>
                            </a:defRPr>
                          </a:lvl4pPr>
                          <a:lvl5pPr marL="1828800" algn="l" defTabSz="914400" rtl="0" eaLnBrk="1" latinLnBrk="0" hangingPunct="1">
                            <a:defRPr sz="1800" b="1" kern="1200">
                              <a:solidFill>
                                <a:schemeClr val="lt1"/>
                              </a:solidFill>
                              <a:latin typeface="Constantia"/>
                            </a:defRPr>
                          </a:lvl5pPr>
                          <a:lvl6pPr marL="2286000" algn="l" defTabSz="914400" rtl="0" eaLnBrk="1" latinLnBrk="0" hangingPunct="1">
                            <a:defRPr sz="1800" b="1" kern="1200">
                              <a:solidFill>
                                <a:schemeClr val="lt1"/>
                              </a:solidFill>
                              <a:latin typeface="Constantia"/>
                            </a:defRPr>
                          </a:lvl6pPr>
                          <a:lvl7pPr marL="2743200" algn="l" defTabSz="914400" rtl="0" eaLnBrk="1" latinLnBrk="0" hangingPunct="1">
                            <a:defRPr sz="1800" b="1" kern="1200">
                              <a:solidFill>
                                <a:schemeClr val="lt1"/>
                              </a:solidFill>
                              <a:latin typeface="Constantia"/>
                            </a:defRPr>
                          </a:lvl7pPr>
                          <a:lvl8pPr marL="3200400" algn="l" defTabSz="914400" rtl="0" eaLnBrk="1" latinLnBrk="0" hangingPunct="1">
                            <a:defRPr sz="1800" b="1" kern="1200">
                              <a:solidFill>
                                <a:schemeClr val="lt1"/>
                              </a:solidFill>
                              <a:latin typeface="Constantia"/>
                            </a:defRPr>
                          </a:lvl8pPr>
                          <a:lvl9pPr marL="3657600" algn="l" defTabSz="914400" rtl="0" eaLnBrk="1" latinLnBrk="0" hangingPunct="1">
                            <a:defRPr sz="1800" b="1" kern="1200">
                              <a:solidFill>
                                <a:schemeClr val="lt1"/>
                              </a:solidFill>
                              <a:latin typeface="Constantia"/>
                            </a:defRPr>
                          </a:lvl9pPr>
                        </a:lstStyle>
                        <a:p>
                          <a:r>
                            <a:rPr lang="el-GR" dirty="0">
                              <a:latin typeface="+mj-lt"/>
                            </a:rPr>
                            <a:t>Γείτονες</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E4D92"/>
                        </a:solidFill>
                      </a:tcPr>
                    </a:tc>
                    <a:tc>
                      <a:txBody>
                        <a:bodyPr/>
                        <a:lstStyle>
                          <a:lvl1pPr marL="0" algn="l" defTabSz="914400" rtl="0" eaLnBrk="1" latinLnBrk="0" hangingPunct="1">
                            <a:defRPr sz="1800" b="1" kern="1200">
                              <a:solidFill>
                                <a:schemeClr val="lt1"/>
                              </a:solidFill>
                              <a:latin typeface="Constantia"/>
                            </a:defRPr>
                          </a:lvl1pPr>
                          <a:lvl2pPr marL="457200" algn="l" defTabSz="914400" rtl="0" eaLnBrk="1" latinLnBrk="0" hangingPunct="1">
                            <a:defRPr sz="1800" b="1" kern="1200">
                              <a:solidFill>
                                <a:schemeClr val="lt1"/>
                              </a:solidFill>
                              <a:latin typeface="Constantia"/>
                            </a:defRPr>
                          </a:lvl2pPr>
                          <a:lvl3pPr marL="914400" algn="l" defTabSz="914400" rtl="0" eaLnBrk="1" latinLnBrk="0" hangingPunct="1">
                            <a:defRPr sz="1800" b="1" kern="1200">
                              <a:solidFill>
                                <a:schemeClr val="lt1"/>
                              </a:solidFill>
                              <a:latin typeface="Constantia"/>
                            </a:defRPr>
                          </a:lvl3pPr>
                          <a:lvl4pPr marL="1371600" algn="l" defTabSz="914400" rtl="0" eaLnBrk="1" latinLnBrk="0" hangingPunct="1">
                            <a:defRPr sz="1800" b="1" kern="1200">
                              <a:solidFill>
                                <a:schemeClr val="lt1"/>
                              </a:solidFill>
                              <a:latin typeface="Constantia"/>
                            </a:defRPr>
                          </a:lvl4pPr>
                          <a:lvl5pPr marL="1828800" algn="l" defTabSz="914400" rtl="0" eaLnBrk="1" latinLnBrk="0" hangingPunct="1">
                            <a:defRPr sz="1800" b="1" kern="1200">
                              <a:solidFill>
                                <a:schemeClr val="lt1"/>
                              </a:solidFill>
                              <a:latin typeface="Constantia"/>
                            </a:defRPr>
                          </a:lvl5pPr>
                          <a:lvl6pPr marL="2286000" algn="l" defTabSz="914400" rtl="0" eaLnBrk="1" latinLnBrk="0" hangingPunct="1">
                            <a:defRPr sz="1800" b="1" kern="1200">
                              <a:solidFill>
                                <a:schemeClr val="lt1"/>
                              </a:solidFill>
                              <a:latin typeface="Constantia"/>
                            </a:defRPr>
                          </a:lvl6pPr>
                          <a:lvl7pPr marL="2743200" algn="l" defTabSz="914400" rtl="0" eaLnBrk="1" latinLnBrk="0" hangingPunct="1">
                            <a:defRPr sz="1800" b="1" kern="1200">
                              <a:solidFill>
                                <a:schemeClr val="lt1"/>
                              </a:solidFill>
                              <a:latin typeface="Constantia"/>
                            </a:defRPr>
                          </a:lvl7pPr>
                          <a:lvl8pPr marL="3200400" algn="l" defTabSz="914400" rtl="0" eaLnBrk="1" latinLnBrk="0" hangingPunct="1">
                            <a:defRPr sz="1800" b="1" kern="1200">
                              <a:solidFill>
                                <a:schemeClr val="lt1"/>
                              </a:solidFill>
                              <a:latin typeface="Constantia"/>
                            </a:defRPr>
                          </a:lvl8pPr>
                          <a:lvl9pPr marL="3657600" algn="l" defTabSz="914400" rtl="0" eaLnBrk="1" latinLnBrk="0" hangingPunct="1">
                            <a:defRPr sz="1800" b="1" kern="1200">
                              <a:solidFill>
                                <a:schemeClr val="lt1"/>
                              </a:solidFill>
                              <a:latin typeface="Constantia"/>
                            </a:defRPr>
                          </a:lvl9pPr>
                        </a:lstStyle>
                        <a:p>
                          <a:r>
                            <a:rPr lang="el-GR" dirty="0">
                              <a:latin typeface="+mj-lt"/>
                            </a:rPr>
                            <a:t>Πλειοψηφία</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E4D92"/>
                        </a:solidFill>
                      </a:tcPr>
                    </a:tc>
                    <a:extLst>
                      <a:ext uri="{0D108BD9-81ED-4DB2-BD59-A6C34878D82A}">
                        <a16:rowId xmlns:a16="http://schemas.microsoft.com/office/drawing/2014/main" val="1913938180"/>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1</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solidFill>
                                <a:srgbClr val="C00000"/>
                              </a:solidFill>
                              <a:latin typeface="+mj-lt"/>
                            </a:rPr>
                            <a:t>Α</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extLst>
                      <a:ext uri="{0D108BD9-81ED-4DB2-BD59-A6C34878D82A}">
                        <a16:rowId xmlns:a16="http://schemas.microsoft.com/office/drawing/2014/main" val="1457646277"/>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3</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solidFill>
                                <a:srgbClr val="C00000"/>
                              </a:solidFill>
                              <a:latin typeface="+mj-lt"/>
                            </a:rPr>
                            <a:t>Α</a:t>
                          </a:r>
                          <a:r>
                            <a:rPr lang="el-GR" dirty="0">
                              <a:latin typeface="+mj-lt"/>
                            </a:rPr>
                            <a:t>,</a:t>
                          </a:r>
                          <a:r>
                            <a:rPr lang="el-GR" dirty="0">
                              <a:solidFill>
                                <a:srgbClr val="0070C0"/>
                              </a:solidFill>
                              <a:latin typeface="+mj-lt"/>
                            </a:rPr>
                            <a:t>Β</a:t>
                          </a:r>
                          <a:r>
                            <a:rPr lang="el-GR" dirty="0">
                              <a:latin typeface="+mj-lt"/>
                            </a:rPr>
                            <a:t>,</a:t>
                          </a:r>
                          <a:r>
                            <a:rPr lang="el-GR" dirty="0">
                              <a:solidFill>
                                <a:srgbClr val="0070C0"/>
                              </a:solidFill>
                              <a:latin typeface="+mj-lt"/>
                            </a:rPr>
                            <a:t>Γ</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3262504294"/>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solidFill>
                                <a:srgbClr val="C00000"/>
                              </a:solidFill>
                              <a:latin typeface="+mj-lt"/>
                            </a:rPr>
                            <a:t>Α</a:t>
                          </a:r>
                          <a:r>
                            <a:rPr lang="el-GR" dirty="0">
                              <a:latin typeface="+mj-lt"/>
                            </a:rPr>
                            <a:t>,</a:t>
                          </a:r>
                          <a:r>
                            <a:rPr lang="el-GR" dirty="0">
                              <a:solidFill>
                                <a:srgbClr val="0070C0"/>
                              </a:solidFill>
                              <a:latin typeface="+mj-lt"/>
                            </a:rPr>
                            <a:t>Β</a:t>
                          </a:r>
                          <a:r>
                            <a:rPr lang="el-GR" dirty="0">
                              <a:latin typeface="+mj-lt"/>
                            </a:rPr>
                            <a:t>,</a:t>
                          </a:r>
                          <a:r>
                            <a:rPr lang="el-GR" dirty="0">
                              <a:solidFill>
                                <a:srgbClr val="0070C0"/>
                              </a:solidFill>
                              <a:latin typeface="+mj-lt"/>
                            </a:rPr>
                            <a:t>Γ</a:t>
                          </a:r>
                          <a:r>
                            <a:rPr lang="el-GR" dirty="0">
                              <a:latin typeface="+mj-lt"/>
                            </a:rPr>
                            <a:t>,</a:t>
                          </a:r>
                          <a:r>
                            <a:rPr lang="el-GR" dirty="0">
                              <a:solidFill>
                                <a:srgbClr val="C00000"/>
                              </a:solidFill>
                              <a:latin typeface="+mj-lt"/>
                            </a:rPr>
                            <a:t>Δ</a:t>
                          </a:r>
                          <a:r>
                            <a:rPr lang="el-GR" dirty="0">
                              <a:latin typeface="+mj-lt"/>
                            </a:rPr>
                            <a:t>,</a:t>
                          </a:r>
                          <a:r>
                            <a:rPr lang="el-GR" dirty="0">
                              <a:solidFill>
                                <a:srgbClr val="C00000"/>
                              </a:solidFill>
                              <a:latin typeface="+mj-lt"/>
                            </a:rPr>
                            <a:t>Ε</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extLst>
                      <a:ext uri="{0D108BD9-81ED-4DB2-BD59-A6C34878D82A}">
                        <a16:rowId xmlns:a16="http://schemas.microsoft.com/office/drawing/2014/main" val="2555702274"/>
                      </a:ext>
                    </a:extLst>
                  </a:tr>
                </a:tbl>
              </a:graphicData>
            </a:graphic>
          </p:graphicFrame>
        </mc:Choice>
        <mc:Fallback xmlns="">
          <p:graphicFrame>
            <p:nvGraphicFramePr>
              <p:cNvPr id="29" name="Table 32">
                <a:extLst>
                  <a:ext uri="{FF2B5EF4-FFF2-40B4-BE49-F238E27FC236}">
                    <a16:creationId xmlns:a16="http://schemas.microsoft.com/office/drawing/2014/main" id="{552AD006-0585-8148-D606-13AB68B844C1}"/>
                  </a:ext>
                </a:extLst>
              </p:cNvPr>
              <p:cNvGraphicFramePr>
                <a:graphicFrameLocks noGrp="1"/>
              </p:cNvGraphicFramePr>
              <p:nvPr>
                <p:extLst>
                  <p:ext uri="{D42A27DB-BD31-4B8C-83A1-F6EECF244321}">
                    <p14:modId xmlns:p14="http://schemas.microsoft.com/office/powerpoint/2010/main" val="4250092543"/>
                  </p:ext>
                </p:extLst>
              </p:nvPr>
            </p:nvGraphicFramePr>
            <p:xfrm>
              <a:off x="2125918" y="2120166"/>
              <a:ext cx="2814702" cy="1483360"/>
            </p:xfrm>
            <a:graphic>
              <a:graphicData uri="http://schemas.openxmlformats.org/drawingml/2006/table">
                <a:tbl>
                  <a:tblPr firstRow="1" bandRow="1"/>
                  <a:tblGrid>
                    <a:gridCol w="367348">
                      <a:extLst>
                        <a:ext uri="{9D8B030D-6E8A-4147-A177-3AD203B41FA5}">
                          <a16:colId xmlns:a16="http://schemas.microsoft.com/office/drawing/2014/main" val="648956172"/>
                        </a:ext>
                      </a:extLst>
                    </a:gridCol>
                    <a:gridCol w="1011936">
                      <a:extLst>
                        <a:ext uri="{9D8B030D-6E8A-4147-A177-3AD203B41FA5}">
                          <a16:colId xmlns:a16="http://schemas.microsoft.com/office/drawing/2014/main" val="4209848335"/>
                        </a:ext>
                      </a:extLst>
                    </a:gridCol>
                    <a:gridCol w="1435418">
                      <a:extLst>
                        <a:ext uri="{9D8B030D-6E8A-4147-A177-3AD203B41FA5}">
                          <a16:colId xmlns:a16="http://schemas.microsoft.com/office/drawing/2014/main" val="406109429"/>
                        </a:ext>
                      </a:extLst>
                    </a:gridCol>
                  </a:tblGrid>
                  <a:tr h="370840">
                    <a:tc>
                      <a:txBody>
                        <a:bodyPr/>
                        <a:lstStyle/>
                        <a:p>
                          <a:endParaRPr lang="el-G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blipFill>
                          <a:blip r:embed="rId2"/>
                          <a:stretch>
                            <a:fillRect l="-1667" t="-6557" r="-678333" b="-326230"/>
                          </a:stretch>
                        </a:blipFill>
                      </a:tcPr>
                    </a:tc>
                    <a:tc>
                      <a:txBody>
                        <a:bodyPr/>
                        <a:lstStyle>
                          <a:lvl1pPr marL="0" algn="l" defTabSz="914400" rtl="0" eaLnBrk="1" latinLnBrk="0" hangingPunct="1">
                            <a:defRPr sz="1800" b="1" kern="1200">
                              <a:solidFill>
                                <a:schemeClr val="lt1"/>
                              </a:solidFill>
                              <a:latin typeface="Constantia"/>
                            </a:defRPr>
                          </a:lvl1pPr>
                          <a:lvl2pPr marL="457200" algn="l" defTabSz="914400" rtl="0" eaLnBrk="1" latinLnBrk="0" hangingPunct="1">
                            <a:defRPr sz="1800" b="1" kern="1200">
                              <a:solidFill>
                                <a:schemeClr val="lt1"/>
                              </a:solidFill>
                              <a:latin typeface="Constantia"/>
                            </a:defRPr>
                          </a:lvl2pPr>
                          <a:lvl3pPr marL="914400" algn="l" defTabSz="914400" rtl="0" eaLnBrk="1" latinLnBrk="0" hangingPunct="1">
                            <a:defRPr sz="1800" b="1" kern="1200">
                              <a:solidFill>
                                <a:schemeClr val="lt1"/>
                              </a:solidFill>
                              <a:latin typeface="Constantia"/>
                            </a:defRPr>
                          </a:lvl3pPr>
                          <a:lvl4pPr marL="1371600" algn="l" defTabSz="914400" rtl="0" eaLnBrk="1" latinLnBrk="0" hangingPunct="1">
                            <a:defRPr sz="1800" b="1" kern="1200">
                              <a:solidFill>
                                <a:schemeClr val="lt1"/>
                              </a:solidFill>
                              <a:latin typeface="Constantia"/>
                            </a:defRPr>
                          </a:lvl4pPr>
                          <a:lvl5pPr marL="1828800" algn="l" defTabSz="914400" rtl="0" eaLnBrk="1" latinLnBrk="0" hangingPunct="1">
                            <a:defRPr sz="1800" b="1" kern="1200">
                              <a:solidFill>
                                <a:schemeClr val="lt1"/>
                              </a:solidFill>
                              <a:latin typeface="Constantia"/>
                            </a:defRPr>
                          </a:lvl5pPr>
                          <a:lvl6pPr marL="2286000" algn="l" defTabSz="914400" rtl="0" eaLnBrk="1" latinLnBrk="0" hangingPunct="1">
                            <a:defRPr sz="1800" b="1" kern="1200">
                              <a:solidFill>
                                <a:schemeClr val="lt1"/>
                              </a:solidFill>
                              <a:latin typeface="Constantia"/>
                            </a:defRPr>
                          </a:lvl6pPr>
                          <a:lvl7pPr marL="2743200" algn="l" defTabSz="914400" rtl="0" eaLnBrk="1" latinLnBrk="0" hangingPunct="1">
                            <a:defRPr sz="1800" b="1" kern="1200">
                              <a:solidFill>
                                <a:schemeClr val="lt1"/>
                              </a:solidFill>
                              <a:latin typeface="Constantia"/>
                            </a:defRPr>
                          </a:lvl7pPr>
                          <a:lvl8pPr marL="3200400" algn="l" defTabSz="914400" rtl="0" eaLnBrk="1" latinLnBrk="0" hangingPunct="1">
                            <a:defRPr sz="1800" b="1" kern="1200">
                              <a:solidFill>
                                <a:schemeClr val="lt1"/>
                              </a:solidFill>
                              <a:latin typeface="Constantia"/>
                            </a:defRPr>
                          </a:lvl8pPr>
                          <a:lvl9pPr marL="3657600" algn="l" defTabSz="914400" rtl="0" eaLnBrk="1" latinLnBrk="0" hangingPunct="1">
                            <a:defRPr sz="1800" b="1" kern="1200">
                              <a:solidFill>
                                <a:schemeClr val="lt1"/>
                              </a:solidFill>
                              <a:latin typeface="Constantia"/>
                            </a:defRPr>
                          </a:lvl9pPr>
                        </a:lstStyle>
                        <a:p>
                          <a:r>
                            <a:rPr lang="el-GR" dirty="0">
                              <a:latin typeface="+mj-lt"/>
                            </a:rPr>
                            <a:t>Γείτονες</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E4D92"/>
                        </a:solidFill>
                      </a:tcPr>
                    </a:tc>
                    <a:tc>
                      <a:txBody>
                        <a:bodyPr/>
                        <a:lstStyle>
                          <a:lvl1pPr marL="0" algn="l" defTabSz="914400" rtl="0" eaLnBrk="1" latinLnBrk="0" hangingPunct="1">
                            <a:defRPr sz="1800" b="1" kern="1200">
                              <a:solidFill>
                                <a:schemeClr val="lt1"/>
                              </a:solidFill>
                              <a:latin typeface="Constantia"/>
                            </a:defRPr>
                          </a:lvl1pPr>
                          <a:lvl2pPr marL="457200" algn="l" defTabSz="914400" rtl="0" eaLnBrk="1" latinLnBrk="0" hangingPunct="1">
                            <a:defRPr sz="1800" b="1" kern="1200">
                              <a:solidFill>
                                <a:schemeClr val="lt1"/>
                              </a:solidFill>
                              <a:latin typeface="Constantia"/>
                            </a:defRPr>
                          </a:lvl2pPr>
                          <a:lvl3pPr marL="914400" algn="l" defTabSz="914400" rtl="0" eaLnBrk="1" latinLnBrk="0" hangingPunct="1">
                            <a:defRPr sz="1800" b="1" kern="1200">
                              <a:solidFill>
                                <a:schemeClr val="lt1"/>
                              </a:solidFill>
                              <a:latin typeface="Constantia"/>
                            </a:defRPr>
                          </a:lvl3pPr>
                          <a:lvl4pPr marL="1371600" algn="l" defTabSz="914400" rtl="0" eaLnBrk="1" latinLnBrk="0" hangingPunct="1">
                            <a:defRPr sz="1800" b="1" kern="1200">
                              <a:solidFill>
                                <a:schemeClr val="lt1"/>
                              </a:solidFill>
                              <a:latin typeface="Constantia"/>
                            </a:defRPr>
                          </a:lvl4pPr>
                          <a:lvl5pPr marL="1828800" algn="l" defTabSz="914400" rtl="0" eaLnBrk="1" latinLnBrk="0" hangingPunct="1">
                            <a:defRPr sz="1800" b="1" kern="1200">
                              <a:solidFill>
                                <a:schemeClr val="lt1"/>
                              </a:solidFill>
                              <a:latin typeface="Constantia"/>
                            </a:defRPr>
                          </a:lvl5pPr>
                          <a:lvl6pPr marL="2286000" algn="l" defTabSz="914400" rtl="0" eaLnBrk="1" latinLnBrk="0" hangingPunct="1">
                            <a:defRPr sz="1800" b="1" kern="1200">
                              <a:solidFill>
                                <a:schemeClr val="lt1"/>
                              </a:solidFill>
                              <a:latin typeface="Constantia"/>
                            </a:defRPr>
                          </a:lvl6pPr>
                          <a:lvl7pPr marL="2743200" algn="l" defTabSz="914400" rtl="0" eaLnBrk="1" latinLnBrk="0" hangingPunct="1">
                            <a:defRPr sz="1800" b="1" kern="1200">
                              <a:solidFill>
                                <a:schemeClr val="lt1"/>
                              </a:solidFill>
                              <a:latin typeface="Constantia"/>
                            </a:defRPr>
                          </a:lvl7pPr>
                          <a:lvl8pPr marL="3200400" algn="l" defTabSz="914400" rtl="0" eaLnBrk="1" latinLnBrk="0" hangingPunct="1">
                            <a:defRPr sz="1800" b="1" kern="1200">
                              <a:solidFill>
                                <a:schemeClr val="lt1"/>
                              </a:solidFill>
                              <a:latin typeface="Constantia"/>
                            </a:defRPr>
                          </a:lvl8pPr>
                          <a:lvl9pPr marL="3657600" algn="l" defTabSz="914400" rtl="0" eaLnBrk="1" latinLnBrk="0" hangingPunct="1">
                            <a:defRPr sz="1800" b="1" kern="1200">
                              <a:solidFill>
                                <a:schemeClr val="lt1"/>
                              </a:solidFill>
                              <a:latin typeface="Constantia"/>
                            </a:defRPr>
                          </a:lvl9pPr>
                        </a:lstStyle>
                        <a:p>
                          <a:r>
                            <a:rPr lang="el-GR" dirty="0">
                              <a:latin typeface="+mj-lt"/>
                            </a:rPr>
                            <a:t>Πλειοψηφία</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E4D92"/>
                        </a:solidFill>
                      </a:tcPr>
                    </a:tc>
                    <a:extLst>
                      <a:ext uri="{0D108BD9-81ED-4DB2-BD59-A6C34878D82A}">
                        <a16:rowId xmlns:a16="http://schemas.microsoft.com/office/drawing/2014/main" val="1913938180"/>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1</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solidFill>
                                <a:srgbClr val="C00000"/>
                              </a:solidFill>
                              <a:latin typeface="+mj-lt"/>
                            </a:rPr>
                            <a:t>Α</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extLst>
                      <a:ext uri="{0D108BD9-81ED-4DB2-BD59-A6C34878D82A}">
                        <a16:rowId xmlns:a16="http://schemas.microsoft.com/office/drawing/2014/main" val="1457646277"/>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3</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solidFill>
                                <a:srgbClr val="C00000"/>
                              </a:solidFill>
                              <a:latin typeface="+mj-lt"/>
                            </a:rPr>
                            <a:t>Α</a:t>
                          </a:r>
                          <a:r>
                            <a:rPr lang="el-GR" dirty="0">
                              <a:latin typeface="+mj-lt"/>
                            </a:rPr>
                            <a:t>,</a:t>
                          </a:r>
                          <a:r>
                            <a:rPr lang="el-GR" dirty="0">
                              <a:solidFill>
                                <a:srgbClr val="0070C0"/>
                              </a:solidFill>
                              <a:latin typeface="+mj-lt"/>
                            </a:rPr>
                            <a:t>Β</a:t>
                          </a:r>
                          <a:r>
                            <a:rPr lang="el-GR" dirty="0">
                              <a:latin typeface="+mj-lt"/>
                            </a:rPr>
                            <a:t>,</a:t>
                          </a:r>
                          <a:r>
                            <a:rPr lang="el-GR" dirty="0">
                              <a:solidFill>
                                <a:srgbClr val="0070C0"/>
                              </a:solidFill>
                              <a:latin typeface="+mj-lt"/>
                            </a:rPr>
                            <a:t>Γ</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3262504294"/>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solidFill>
                                <a:srgbClr val="C00000"/>
                              </a:solidFill>
                              <a:latin typeface="+mj-lt"/>
                            </a:rPr>
                            <a:t>Α</a:t>
                          </a:r>
                          <a:r>
                            <a:rPr lang="el-GR" dirty="0">
                              <a:latin typeface="+mj-lt"/>
                            </a:rPr>
                            <a:t>,</a:t>
                          </a:r>
                          <a:r>
                            <a:rPr lang="el-GR" dirty="0">
                              <a:solidFill>
                                <a:srgbClr val="0070C0"/>
                              </a:solidFill>
                              <a:latin typeface="+mj-lt"/>
                            </a:rPr>
                            <a:t>Β</a:t>
                          </a:r>
                          <a:r>
                            <a:rPr lang="el-GR" dirty="0">
                              <a:latin typeface="+mj-lt"/>
                            </a:rPr>
                            <a:t>,</a:t>
                          </a:r>
                          <a:r>
                            <a:rPr lang="el-GR" dirty="0">
                              <a:solidFill>
                                <a:srgbClr val="0070C0"/>
                              </a:solidFill>
                              <a:latin typeface="+mj-lt"/>
                            </a:rPr>
                            <a:t>Γ</a:t>
                          </a:r>
                          <a:r>
                            <a:rPr lang="el-GR" dirty="0">
                              <a:latin typeface="+mj-lt"/>
                            </a:rPr>
                            <a:t>,</a:t>
                          </a:r>
                          <a:r>
                            <a:rPr lang="el-GR" dirty="0">
                              <a:solidFill>
                                <a:srgbClr val="C00000"/>
                              </a:solidFill>
                              <a:latin typeface="+mj-lt"/>
                            </a:rPr>
                            <a:t>Δ</a:t>
                          </a:r>
                          <a:r>
                            <a:rPr lang="el-GR" dirty="0">
                              <a:latin typeface="+mj-lt"/>
                            </a:rPr>
                            <a:t>,</a:t>
                          </a:r>
                          <a:r>
                            <a:rPr lang="el-GR" dirty="0">
                              <a:solidFill>
                                <a:srgbClr val="C00000"/>
                              </a:solidFill>
                              <a:latin typeface="+mj-lt"/>
                            </a:rPr>
                            <a:t>Ε</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extLst>
                      <a:ext uri="{0D108BD9-81ED-4DB2-BD59-A6C34878D82A}">
                        <a16:rowId xmlns:a16="http://schemas.microsoft.com/office/drawing/2014/main" val="2555702274"/>
                      </a:ext>
                    </a:extLst>
                  </a:tr>
                </a:tbl>
              </a:graphicData>
            </a:graphic>
          </p:graphicFrame>
        </mc:Fallback>
      </mc:AlternateContent>
      <p:sp>
        <p:nvSpPr>
          <p:cNvPr id="30" name="Οβάλ 38">
            <a:extLst>
              <a:ext uri="{FF2B5EF4-FFF2-40B4-BE49-F238E27FC236}">
                <a16:creationId xmlns:a16="http://schemas.microsoft.com/office/drawing/2014/main" id="{C7410DE0-D136-110D-63D9-ABD85FF2B810}"/>
              </a:ext>
            </a:extLst>
          </p:cNvPr>
          <p:cNvSpPr/>
          <p:nvPr/>
        </p:nvSpPr>
        <p:spPr>
          <a:xfrm>
            <a:off x="4099372" y="2563380"/>
            <a:ext cx="180000" cy="180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31" name="Οβάλ 38">
            <a:extLst>
              <a:ext uri="{FF2B5EF4-FFF2-40B4-BE49-F238E27FC236}">
                <a16:creationId xmlns:a16="http://schemas.microsoft.com/office/drawing/2014/main" id="{2B118217-6981-C4CE-4333-B65F2985433F}"/>
              </a:ext>
            </a:extLst>
          </p:cNvPr>
          <p:cNvSpPr/>
          <p:nvPr/>
        </p:nvSpPr>
        <p:spPr>
          <a:xfrm>
            <a:off x="4099372" y="2946032"/>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32" name="Οβάλ 38">
            <a:extLst>
              <a:ext uri="{FF2B5EF4-FFF2-40B4-BE49-F238E27FC236}">
                <a16:creationId xmlns:a16="http://schemas.microsoft.com/office/drawing/2014/main" id="{C875B83A-6660-84DC-3AD2-28E24946E5CA}"/>
              </a:ext>
            </a:extLst>
          </p:cNvPr>
          <p:cNvSpPr/>
          <p:nvPr/>
        </p:nvSpPr>
        <p:spPr>
          <a:xfrm>
            <a:off x="4099372" y="3308140"/>
            <a:ext cx="180000" cy="180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Tree>
    <p:extLst>
      <p:ext uri="{BB962C8B-B14F-4D97-AF65-F5344CB8AC3E}">
        <p14:creationId xmlns:p14="http://schemas.microsoft.com/office/powerpoint/2010/main" val="198566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70455-E64C-15C7-547F-98BFFA3B5488}"/>
            </a:ext>
          </a:extLst>
        </p:cNvPr>
        <p:cNvGrpSpPr/>
        <p:nvPr/>
      </p:nvGrpSpPr>
      <p:grpSpPr>
        <a:xfrm>
          <a:off x="0" y="0"/>
          <a:ext cx="0" cy="0"/>
          <a:chOff x="0" y="0"/>
          <a:chExt cx="0" cy="0"/>
        </a:xfrm>
      </p:grpSpPr>
      <p:sp>
        <p:nvSpPr>
          <p:cNvPr id="2" name="Rectangle 2">
            <a:extLst>
              <a:ext uri="{FF2B5EF4-FFF2-40B4-BE49-F238E27FC236}">
                <a16:creationId xmlns:a16="http://schemas.microsoft.com/office/drawing/2014/main" id="{A9C50B8C-9467-0867-3369-4E2974F16FB6}"/>
              </a:ext>
            </a:extLst>
          </p:cNvPr>
          <p:cNvSpPr txBox="1">
            <a:spLocks noChangeArrowheads="1"/>
          </p:cNvSpPr>
          <p:nvPr/>
        </p:nvSpPr>
        <p:spPr>
          <a:xfrm>
            <a:off x="1368056" y="-1251520"/>
            <a:ext cx="9452711" cy="760602"/>
          </a:xfrm>
          <a:prstGeom prst="rect">
            <a:avLst/>
          </a:prstGeom>
        </p:spPr>
        <p:txBody>
          <a:bodyPr/>
          <a:lstStyle>
            <a:lvl1pPr algn="l" defTabSz="914400" rtl="0" eaLnBrk="1" latinLnBrk="0" hangingPunct="1">
              <a:lnSpc>
                <a:spcPct val="90000"/>
              </a:lnSpc>
              <a:spcBef>
                <a:spcPct val="0"/>
              </a:spcBef>
              <a:buNone/>
              <a:defRPr sz="3400" kern="1200">
                <a:solidFill>
                  <a:srgbClr val="1954A6"/>
                </a:solidFill>
                <a:latin typeface="+mn-lt"/>
                <a:ea typeface="+mj-ea"/>
                <a:cs typeface="+mj-cs"/>
              </a:defRPr>
            </a:lvl1pPr>
          </a:lstStyle>
          <a:p>
            <a:pPr algn="ctr"/>
            <a:endParaRPr lang="en-US" altLang="en-US" dirty="0">
              <a:latin typeface="Calibri" panose="020F0502020204030204" pitchFamily="34" charset="0"/>
            </a:endParaRPr>
          </a:p>
        </p:txBody>
      </p:sp>
      <p:cxnSp>
        <p:nvCxnSpPr>
          <p:cNvPr id="4" name="Straight Connector 3">
            <a:extLst>
              <a:ext uri="{FF2B5EF4-FFF2-40B4-BE49-F238E27FC236}">
                <a16:creationId xmlns:a16="http://schemas.microsoft.com/office/drawing/2014/main" id="{71189365-590D-D380-E40F-B31878E89B3F}"/>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3B5AECC-1C15-5088-FA8A-907898A88D3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85C674C-3E1C-1915-F854-889FD8997CA5}"/>
              </a:ext>
            </a:extLst>
          </p:cNvPr>
          <p:cNvSpPr txBox="1"/>
          <p:nvPr/>
        </p:nvSpPr>
        <p:spPr>
          <a:xfrm>
            <a:off x="1125860" y="375629"/>
            <a:ext cx="9577064" cy="646331"/>
          </a:xfrm>
          <a:prstGeom prst="rect">
            <a:avLst/>
          </a:prstGeom>
          <a:noFill/>
        </p:spPr>
        <p:txBody>
          <a:bodyPr wrap="square" rtlCol="0" anchor="ctr">
            <a:spAutoFit/>
          </a:bodyPr>
          <a:lstStyle/>
          <a:p>
            <a:pPr algn="ctr"/>
            <a:r>
              <a:rPr lang="el-GR" sz="3600" dirty="0">
                <a:effectLst>
                  <a:outerShdw blurRad="38100" dist="38100" dir="2700000" algn="tl">
                    <a:srgbClr val="000000">
                      <a:alpha val="43137"/>
                    </a:srgbClr>
                  </a:outerShdw>
                </a:effectLst>
                <a:latin typeface="Garamond" panose="02020404030301010803" pitchFamily="18" charset="0"/>
              </a:rPr>
              <a:t>Επίδραση του 𝑘</a:t>
            </a:r>
            <a:endParaRPr lang="en-US" sz="3600" dirty="0">
              <a:effectLst>
                <a:outerShdw blurRad="38100" dist="38100" dir="2700000" algn="tl">
                  <a:srgbClr val="000000">
                    <a:alpha val="43137"/>
                  </a:srgbClr>
                </a:outerShdw>
              </a:effectLst>
              <a:latin typeface="Garamond" panose="02020404030301010803" pitchFamily="18" charset="0"/>
            </a:endParaRPr>
          </a:p>
        </p:txBody>
      </p:sp>
      <mc:AlternateContent xmlns:mc="http://schemas.openxmlformats.org/markup-compatibility/2006" xmlns:a14="http://schemas.microsoft.com/office/drawing/2010/main">
        <mc:Choice Requires="a14">
          <p:graphicFrame>
            <p:nvGraphicFramePr>
              <p:cNvPr id="3" name="Table 32">
                <a:extLst>
                  <a:ext uri="{FF2B5EF4-FFF2-40B4-BE49-F238E27FC236}">
                    <a16:creationId xmlns:a16="http://schemas.microsoft.com/office/drawing/2014/main" id="{757EC734-0CB8-22B2-CA77-53EC8F91C827}"/>
                  </a:ext>
                </a:extLst>
              </p:cNvPr>
              <p:cNvGraphicFramePr>
                <a:graphicFrameLocks noGrp="1"/>
              </p:cNvGraphicFramePr>
              <p:nvPr>
                <p:extLst>
                  <p:ext uri="{D42A27DB-BD31-4B8C-83A1-F6EECF244321}">
                    <p14:modId xmlns:p14="http://schemas.microsoft.com/office/powerpoint/2010/main" val="3887988714"/>
                  </p:ext>
                </p:extLst>
              </p:nvPr>
            </p:nvGraphicFramePr>
            <p:xfrm>
              <a:off x="2066308" y="1730091"/>
              <a:ext cx="3121458" cy="1483360"/>
            </p:xfrm>
            <a:graphic>
              <a:graphicData uri="http://schemas.openxmlformats.org/drawingml/2006/table">
                <a:tbl>
                  <a:tblPr firstRow="1" bandRow="1"/>
                  <a:tblGrid>
                    <a:gridCol w="367348">
                      <a:extLst>
                        <a:ext uri="{9D8B030D-6E8A-4147-A177-3AD203B41FA5}">
                          <a16:colId xmlns:a16="http://schemas.microsoft.com/office/drawing/2014/main" val="648956172"/>
                        </a:ext>
                      </a:extLst>
                    </a:gridCol>
                    <a:gridCol w="1313950">
                      <a:extLst>
                        <a:ext uri="{9D8B030D-6E8A-4147-A177-3AD203B41FA5}">
                          <a16:colId xmlns:a16="http://schemas.microsoft.com/office/drawing/2014/main" val="4209848335"/>
                        </a:ext>
                      </a:extLst>
                    </a:gridCol>
                    <a:gridCol w="1440160">
                      <a:extLst>
                        <a:ext uri="{9D8B030D-6E8A-4147-A177-3AD203B41FA5}">
                          <a16:colId xmlns:a16="http://schemas.microsoft.com/office/drawing/2014/main" val="406109429"/>
                        </a:ext>
                      </a:extLst>
                    </a:gridCol>
                  </a:tblGrid>
                  <a:tr h="370840">
                    <a:tc>
                      <a:txBody>
                        <a:bodyPr/>
                        <a:lstStyle>
                          <a:lvl1pPr marL="0" algn="l" defTabSz="914400" rtl="0" eaLnBrk="1" latinLnBrk="0" hangingPunct="1">
                            <a:defRPr sz="1800" b="1" kern="1200">
                              <a:solidFill>
                                <a:schemeClr val="lt1"/>
                              </a:solidFill>
                              <a:latin typeface="Constantia"/>
                            </a:defRPr>
                          </a:lvl1pPr>
                          <a:lvl2pPr marL="457200" algn="l" defTabSz="914400" rtl="0" eaLnBrk="1" latinLnBrk="0" hangingPunct="1">
                            <a:defRPr sz="1800" b="1" kern="1200">
                              <a:solidFill>
                                <a:schemeClr val="lt1"/>
                              </a:solidFill>
                              <a:latin typeface="Constantia"/>
                            </a:defRPr>
                          </a:lvl2pPr>
                          <a:lvl3pPr marL="914400" algn="l" defTabSz="914400" rtl="0" eaLnBrk="1" latinLnBrk="0" hangingPunct="1">
                            <a:defRPr sz="1800" b="1" kern="1200">
                              <a:solidFill>
                                <a:schemeClr val="lt1"/>
                              </a:solidFill>
                              <a:latin typeface="Constantia"/>
                            </a:defRPr>
                          </a:lvl3pPr>
                          <a:lvl4pPr marL="1371600" algn="l" defTabSz="914400" rtl="0" eaLnBrk="1" latinLnBrk="0" hangingPunct="1">
                            <a:defRPr sz="1800" b="1" kern="1200">
                              <a:solidFill>
                                <a:schemeClr val="lt1"/>
                              </a:solidFill>
                              <a:latin typeface="Constantia"/>
                            </a:defRPr>
                          </a:lvl4pPr>
                          <a:lvl5pPr marL="1828800" algn="l" defTabSz="914400" rtl="0" eaLnBrk="1" latinLnBrk="0" hangingPunct="1">
                            <a:defRPr sz="1800" b="1" kern="1200">
                              <a:solidFill>
                                <a:schemeClr val="lt1"/>
                              </a:solidFill>
                              <a:latin typeface="Constantia"/>
                            </a:defRPr>
                          </a:lvl5pPr>
                          <a:lvl6pPr marL="2286000" algn="l" defTabSz="914400" rtl="0" eaLnBrk="1" latinLnBrk="0" hangingPunct="1">
                            <a:defRPr sz="1800" b="1" kern="1200">
                              <a:solidFill>
                                <a:schemeClr val="lt1"/>
                              </a:solidFill>
                              <a:latin typeface="Constantia"/>
                            </a:defRPr>
                          </a:lvl6pPr>
                          <a:lvl7pPr marL="2743200" algn="l" defTabSz="914400" rtl="0" eaLnBrk="1" latinLnBrk="0" hangingPunct="1">
                            <a:defRPr sz="1800" b="1" kern="1200">
                              <a:solidFill>
                                <a:schemeClr val="lt1"/>
                              </a:solidFill>
                              <a:latin typeface="Constantia"/>
                            </a:defRPr>
                          </a:lvl7pPr>
                          <a:lvl8pPr marL="3200400" algn="l" defTabSz="914400" rtl="0" eaLnBrk="1" latinLnBrk="0" hangingPunct="1">
                            <a:defRPr sz="1800" b="1" kern="1200">
                              <a:solidFill>
                                <a:schemeClr val="lt1"/>
                              </a:solidFill>
                              <a:latin typeface="Constantia"/>
                            </a:defRPr>
                          </a:lvl8pPr>
                          <a:lvl9pPr marL="3657600" algn="l" defTabSz="914400" rtl="0" eaLnBrk="1" latinLnBrk="0" hangingPunct="1">
                            <a:defRPr sz="1800" b="1" kern="1200">
                              <a:solidFill>
                                <a:schemeClr val="lt1"/>
                              </a:solidFill>
                              <a:latin typeface="Constantia"/>
                            </a:defRPr>
                          </a:lvl9p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𝑘</m:t>
                                </m:r>
                              </m:oMath>
                            </m:oMathPara>
                          </a14:m>
                          <a:endParaRPr lang="el-GR"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E4D92"/>
                        </a:solidFill>
                      </a:tcPr>
                    </a:tc>
                    <a:tc>
                      <a:txBody>
                        <a:bodyPr/>
                        <a:lstStyle>
                          <a:lvl1pPr marL="0" algn="l" defTabSz="914400" rtl="0" eaLnBrk="1" latinLnBrk="0" hangingPunct="1">
                            <a:defRPr sz="1800" b="1" kern="1200">
                              <a:solidFill>
                                <a:schemeClr val="lt1"/>
                              </a:solidFill>
                              <a:latin typeface="Constantia"/>
                            </a:defRPr>
                          </a:lvl1pPr>
                          <a:lvl2pPr marL="457200" algn="l" defTabSz="914400" rtl="0" eaLnBrk="1" latinLnBrk="0" hangingPunct="1">
                            <a:defRPr sz="1800" b="1" kern="1200">
                              <a:solidFill>
                                <a:schemeClr val="lt1"/>
                              </a:solidFill>
                              <a:latin typeface="Constantia"/>
                            </a:defRPr>
                          </a:lvl2pPr>
                          <a:lvl3pPr marL="914400" algn="l" defTabSz="914400" rtl="0" eaLnBrk="1" latinLnBrk="0" hangingPunct="1">
                            <a:defRPr sz="1800" b="1" kern="1200">
                              <a:solidFill>
                                <a:schemeClr val="lt1"/>
                              </a:solidFill>
                              <a:latin typeface="Constantia"/>
                            </a:defRPr>
                          </a:lvl3pPr>
                          <a:lvl4pPr marL="1371600" algn="l" defTabSz="914400" rtl="0" eaLnBrk="1" latinLnBrk="0" hangingPunct="1">
                            <a:defRPr sz="1800" b="1" kern="1200">
                              <a:solidFill>
                                <a:schemeClr val="lt1"/>
                              </a:solidFill>
                              <a:latin typeface="Constantia"/>
                            </a:defRPr>
                          </a:lvl4pPr>
                          <a:lvl5pPr marL="1828800" algn="l" defTabSz="914400" rtl="0" eaLnBrk="1" latinLnBrk="0" hangingPunct="1">
                            <a:defRPr sz="1800" b="1" kern="1200">
                              <a:solidFill>
                                <a:schemeClr val="lt1"/>
                              </a:solidFill>
                              <a:latin typeface="Constantia"/>
                            </a:defRPr>
                          </a:lvl5pPr>
                          <a:lvl6pPr marL="2286000" algn="l" defTabSz="914400" rtl="0" eaLnBrk="1" latinLnBrk="0" hangingPunct="1">
                            <a:defRPr sz="1800" b="1" kern="1200">
                              <a:solidFill>
                                <a:schemeClr val="lt1"/>
                              </a:solidFill>
                              <a:latin typeface="Constantia"/>
                            </a:defRPr>
                          </a:lvl6pPr>
                          <a:lvl7pPr marL="2743200" algn="l" defTabSz="914400" rtl="0" eaLnBrk="1" latinLnBrk="0" hangingPunct="1">
                            <a:defRPr sz="1800" b="1" kern="1200">
                              <a:solidFill>
                                <a:schemeClr val="lt1"/>
                              </a:solidFill>
                              <a:latin typeface="Constantia"/>
                            </a:defRPr>
                          </a:lvl7pPr>
                          <a:lvl8pPr marL="3200400" algn="l" defTabSz="914400" rtl="0" eaLnBrk="1" latinLnBrk="0" hangingPunct="1">
                            <a:defRPr sz="1800" b="1" kern="1200">
                              <a:solidFill>
                                <a:schemeClr val="lt1"/>
                              </a:solidFill>
                              <a:latin typeface="Constantia"/>
                            </a:defRPr>
                          </a:lvl8pPr>
                          <a:lvl9pPr marL="3657600" algn="l" defTabSz="914400" rtl="0" eaLnBrk="1" latinLnBrk="0" hangingPunct="1">
                            <a:defRPr sz="1800" b="1" kern="1200">
                              <a:solidFill>
                                <a:schemeClr val="lt1"/>
                              </a:solidFill>
                              <a:latin typeface="Constantia"/>
                            </a:defRPr>
                          </a:lvl9pPr>
                        </a:lstStyle>
                        <a:p>
                          <a:r>
                            <a:rPr lang="el-GR" dirty="0">
                              <a:latin typeface="+mj-lt"/>
                            </a:rPr>
                            <a:t>Γείτονες</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E4D92"/>
                        </a:solidFill>
                      </a:tcPr>
                    </a:tc>
                    <a:tc>
                      <a:txBody>
                        <a:bodyPr/>
                        <a:lstStyle>
                          <a:lvl1pPr marL="0" algn="l" defTabSz="914400" rtl="0" eaLnBrk="1" latinLnBrk="0" hangingPunct="1">
                            <a:defRPr sz="1800" b="1" kern="1200">
                              <a:solidFill>
                                <a:schemeClr val="lt1"/>
                              </a:solidFill>
                              <a:latin typeface="Constantia"/>
                            </a:defRPr>
                          </a:lvl1pPr>
                          <a:lvl2pPr marL="457200" algn="l" defTabSz="914400" rtl="0" eaLnBrk="1" latinLnBrk="0" hangingPunct="1">
                            <a:defRPr sz="1800" b="1" kern="1200">
                              <a:solidFill>
                                <a:schemeClr val="lt1"/>
                              </a:solidFill>
                              <a:latin typeface="Constantia"/>
                            </a:defRPr>
                          </a:lvl2pPr>
                          <a:lvl3pPr marL="914400" algn="l" defTabSz="914400" rtl="0" eaLnBrk="1" latinLnBrk="0" hangingPunct="1">
                            <a:defRPr sz="1800" b="1" kern="1200">
                              <a:solidFill>
                                <a:schemeClr val="lt1"/>
                              </a:solidFill>
                              <a:latin typeface="Constantia"/>
                            </a:defRPr>
                          </a:lvl3pPr>
                          <a:lvl4pPr marL="1371600" algn="l" defTabSz="914400" rtl="0" eaLnBrk="1" latinLnBrk="0" hangingPunct="1">
                            <a:defRPr sz="1800" b="1" kern="1200">
                              <a:solidFill>
                                <a:schemeClr val="lt1"/>
                              </a:solidFill>
                              <a:latin typeface="Constantia"/>
                            </a:defRPr>
                          </a:lvl4pPr>
                          <a:lvl5pPr marL="1828800" algn="l" defTabSz="914400" rtl="0" eaLnBrk="1" latinLnBrk="0" hangingPunct="1">
                            <a:defRPr sz="1800" b="1" kern="1200">
                              <a:solidFill>
                                <a:schemeClr val="lt1"/>
                              </a:solidFill>
                              <a:latin typeface="Constantia"/>
                            </a:defRPr>
                          </a:lvl5pPr>
                          <a:lvl6pPr marL="2286000" algn="l" defTabSz="914400" rtl="0" eaLnBrk="1" latinLnBrk="0" hangingPunct="1">
                            <a:defRPr sz="1800" b="1" kern="1200">
                              <a:solidFill>
                                <a:schemeClr val="lt1"/>
                              </a:solidFill>
                              <a:latin typeface="Constantia"/>
                            </a:defRPr>
                          </a:lvl6pPr>
                          <a:lvl7pPr marL="2743200" algn="l" defTabSz="914400" rtl="0" eaLnBrk="1" latinLnBrk="0" hangingPunct="1">
                            <a:defRPr sz="1800" b="1" kern="1200">
                              <a:solidFill>
                                <a:schemeClr val="lt1"/>
                              </a:solidFill>
                              <a:latin typeface="Constantia"/>
                            </a:defRPr>
                          </a:lvl7pPr>
                          <a:lvl8pPr marL="3200400" algn="l" defTabSz="914400" rtl="0" eaLnBrk="1" latinLnBrk="0" hangingPunct="1">
                            <a:defRPr sz="1800" b="1" kern="1200">
                              <a:solidFill>
                                <a:schemeClr val="lt1"/>
                              </a:solidFill>
                              <a:latin typeface="Constantia"/>
                            </a:defRPr>
                          </a:lvl8pPr>
                          <a:lvl9pPr marL="3657600" algn="l" defTabSz="914400" rtl="0" eaLnBrk="1" latinLnBrk="0" hangingPunct="1">
                            <a:defRPr sz="1800" b="1" kern="1200">
                              <a:solidFill>
                                <a:schemeClr val="lt1"/>
                              </a:solidFill>
                              <a:latin typeface="Constantia"/>
                            </a:defRPr>
                          </a:lvl9pPr>
                        </a:lstStyle>
                        <a:p>
                          <a:r>
                            <a:rPr lang="el-GR" dirty="0">
                              <a:latin typeface="+mj-lt"/>
                            </a:rPr>
                            <a:t>Πλειοψηφία</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E4D92"/>
                        </a:solidFill>
                      </a:tcPr>
                    </a:tc>
                    <a:extLst>
                      <a:ext uri="{0D108BD9-81ED-4DB2-BD59-A6C34878D82A}">
                        <a16:rowId xmlns:a16="http://schemas.microsoft.com/office/drawing/2014/main" val="1913938180"/>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1</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solidFill>
                              <a:srgbClr val="C00000"/>
                            </a:solidFill>
                            <a:latin typeface="+mj-lt"/>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latin typeface="+mj-lt"/>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extLst>
                      <a:ext uri="{0D108BD9-81ED-4DB2-BD59-A6C34878D82A}">
                        <a16:rowId xmlns:a16="http://schemas.microsoft.com/office/drawing/2014/main" val="1457646277"/>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3</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solidFill>
                              <a:srgbClr val="0070C0"/>
                            </a:solidFill>
                            <a:latin typeface="+mj-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latin typeface="+mj-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3262504294"/>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solidFill>
                              <a:srgbClr val="C00000"/>
                            </a:solidFill>
                            <a:latin typeface="+mj-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latin typeface="+mj-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extLst>
                      <a:ext uri="{0D108BD9-81ED-4DB2-BD59-A6C34878D82A}">
                        <a16:rowId xmlns:a16="http://schemas.microsoft.com/office/drawing/2014/main" val="2555702274"/>
                      </a:ext>
                    </a:extLst>
                  </a:tr>
                </a:tbl>
              </a:graphicData>
            </a:graphic>
          </p:graphicFrame>
        </mc:Choice>
        <mc:Fallback xmlns="">
          <p:graphicFrame>
            <p:nvGraphicFramePr>
              <p:cNvPr id="3" name="Table 32">
                <a:extLst>
                  <a:ext uri="{FF2B5EF4-FFF2-40B4-BE49-F238E27FC236}">
                    <a16:creationId xmlns:a16="http://schemas.microsoft.com/office/drawing/2014/main" id="{757EC734-0CB8-22B2-CA77-53EC8F91C827}"/>
                  </a:ext>
                </a:extLst>
              </p:cNvPr>
              <p:cNvGraphicFramePr>
                <a:graphicFrameLocks noGrp="1"/>
              </p:cNvGraphicFramePr>
              <p:nvPr>
                <p:extLst>
                  <p:ext uri="{D42A27DB-BD31-4B8C-83A1-F6EECF244321}">
                    <p14:modId xmlns:p14="http://schemas.microsoft.com/office/powerpoint/2010/main" val="3887988714"/>
                  </p:ext>
                </p:extLst>
              </p:nvPr>
            </p:nvGraphicFramePr>
            <p:xfrm>
              <a:off x="2066308" y="1730091"/>
              <a:ext cx="3121458" cy="1483360"/>
            </p:xfrm>
            <a:graphic>
              <a:graphicData uri="http://schemas.openxmlformats.org/drawingml/2006/table">
                <a:tbl>
                  <a:tblPr firstRow="1" bandRow="1"/>
                  <a:tblGrid>
                    <a:gridCol w="367348">
                      <a:extLst>
                        <a:ext uri="{9D8B030D-6E8A-4147-A177-3AD203B41FA5}">
                          <a16:colId xmlns:a16="http://schemas.microsoft.com/office/drawing/2014/main" val="648956172"/>
                        </a:ext>
                      </a:extLst>
                    </a:gridCol>
                    <a:gridCol w="1313950">
                      <a:extLst>
                        <a:ext uri="{9D8B030D-6E8A-4147-A177-3AD203B41FA5}">
                          <a16:colId xmlns:a16="http://schemas.microsoft.com/office/drawing/2014/main" val="4209848335"/>
                        </a:ext>
                      </a:extLst>
                    </a:gridCol>
                    <a:gridCol w="1440160">
                      <a:extLst>
                        <a:ext uri="{9D8B030D-6E8A-4147-A177-3AD203B41FA5}">
                          <a16:colId xmlns:a16="http://schemas.microsoft.com/office/drawing/2014/main" val="406109429"/>
                        </a:ext>
                      </a:extLst>
                    </a:gridCol>
                  </a:tblGrid>
                  <a:tr h="370840">
                    <a:tc>
                      <a:txBody>
                        <a:bodyPr/>
                        <a:lstStyle/>
                        <a:p>
                          <a:endParaRPr lang="el-G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blipFill>
                          <a:blip r:embed="rId2"/>
                          <a:stretch>
                            <a:fillRect l="-1667" t="-6557" r="-763333" b="-324590"/>
                          </a:stretch>
                        </a:blipFill>
                      </a:tcPr>
                    </a:tc>
                    <a:tc>
                      <a:txBody>
                        <a:bodyPr/>
                        <a:lstStyle>
                          <a:lvl1pPr marL="0" algn="l" defTabSz="914400" rtl="0" eaLnBrk="1" latinLnBrk="0" hangingPunct="1">
                            <a:defRPr sz="1800" b="1" kern="1200">
                              <a:solidFill>
                                <a:schemeClr val="lt1"/>
                              </a:solidFill>
                              <a:latin typeface="Constantia"/>
                            </a:defRPr>
                          </a:lvl1pPr>
                          <a:lvl2pPr marL="457200" algn="l" defTabSz="914400" rtl="0" eaLnBrk="1" latinLnBrk="0" hangingPunct="1">
                            <a:defRPr sz="1800" b="1" kern="1200">
                              <a:solidFill>
                                <a:schemeClr val="lt1"/>
                              </a:solidFill>
                              <a:latin typeface="Constantia"/>
                            </a:defRPr>
                          </a:lvl2pPr>
                          <a:lvl3pPr marL="914400" algn="l" defTabSz="914400" rtl="0" eaLnBrk="1" latinLnBrk="0" hangingPunct="1">
                            <a:defRPr sz="1800" b="1" kern="1200">
                              <a:solidFill>
                                <a:schemeClr val="lt1"/>
                              </a:solidFill>
                              <a:latin typeface="Constantia"/>
                            </a:defRPr>
                          </a:lvl3pPr>
                          <a:lvl4pPr marL="1371600" algn="l" defTabSz="914400" rtl="0" eaLnBrk="1" latinLnBrk="0" hangingPunct="1">
                            <a:defRPr sz="1800" b="1" kern="1200">
                              <a:solidFill>
                                <a:schemeClr val="lt1"/>
                              </a:solidFill>
                              <a:latin typeface="Constantia"/>
                            </a:defRPr>
                          </a:lvl4pPr>
                          <a:lvl5pPr marL="1828800" algn="l" defTabSz="914400" rtl="0" eaLnBrk="1" latinLnBrk="0" hangingPunct="1">
                            <a:defRPr sz="1800" b="1" kern="1200">
                              <a:solidFill>
                                <a:schemeClr val="lt1"/>
                              </a:solidFill>
                              <a:latin typeface="Constantia"/>
                            </a:defRPr>
                          </a:lvl5pPr>
                          <a:lvl6pPr marL="2286000" algn="l" defTabSz="914400" rtl="0" eaLnBrk="1" latinLnBrk="0" hangingPunct="1">
                            <a:defRPr sz="1800" b="1" kern="1200">
                              <a:solidFill>
                                <a:schemeClr val="lt1"/>
                              </a:solidFill>
                              <a:latin typeface="Constantia"/>
                            </a:defRPr>
                          </a:lvl6pPr>
                          <a:lvl7pPr marL="2743200" algn="l" defTabSz="914400" rtl="0" eaLnBrk="1" latinLnBrk="0" hangingPunct="1">
                            <a:defRPr sz="1800" b="1" kern="1200">
                              <a:solidFill>
                                <a:schemeClr val="lt1"/>
                              </a:solidFill>
                              <a:latin typeface="Constantia"/>
                            </a:defRPr>
                          </a:lvl7pPr>
                          <a:lvl8pPr marL="3200400" algn="l" defTabSz="914400" rtl="0" eaLnBrk="1" latinLnBrk="0" hangingPunct="1">
                            <a:defRPr sz="1800" b="1" kern="1200">
                              <a:solidFill>
                                <a:schemeClr val="lt1"/>
                              </a:solidFill>
                              <a:latin typeface="Constantia"/>
                            </a:defRPr>
                          </a:lvl8pPr>
                          <a:lvl9pPr marL="3657600" algn="l" defTabSz="914400" rtl="0" eaLnBrk="1" latinLnBrk="0" hangingPunct="1">
                            <a:defRPr sz="1800" b="1" kern="1200">
                              <a:solidFill>
                                <a:schemeClr val="lt1"/>
                              </a:solidFill>
                              <a:latin typeface="Constantia"/>
                            </a:defRPr>
                          </a:lvl9pPr>
                        </a:lstStyle>
                        <a:p>
                          <a:r>
                            <a:rPr lang="el-GR" dirty="0">
                              <a:latin typeface="+mj-lt"/>
                            </a:rPr>
                            <a:t>Γείτονες</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E4D92"/>
                        </a:solidFill>
                      </a:tcPr>
                    </a:tc>
                    <a:tc>
                      <a:txBody>
                        <a:bodyPr/>
                        <a:lstStyle>
                          <a:lvl1pPr marL="0" algn="l" defTabSz="914400" rtl="0" eaLnBrk="1" latinLnBrk="0" hangingPunct="1">
                            <a:defRPr sz="1800" b="1" kern="1200">
                              <a:solidFill>
                                <a:schemeClr val="lt1"/>
                              </a:solidFill>
                              <a:latin typeface="Constantia"/>
                            </a:defRPr>
                          </a:lvl1pPr>
                          <a:lvl2pPr marL="457200" algn="l" defTabSz="914400" rtl="0" eaLnBrk="1" latinLnBrk="0" hangingPunct="1">
                            <a:defRPr sz="1800" b="1" kern="1200">
                              <a:solidFill>
                                <a:schemeClr val="lt1"/>
                              </a:solidFill>
                              <a:latin typeface="Constantia"/>
                            </a:defRPr>
                          </a:lvl2pPr>
                          <a:lvl3pPr marL="914400" algn="l" defTabSz="914400" rtl="0" eaLnBrk="1" latinLnBrk="0" hangingPunct="1">
                            <a:defRPr sz="1800" b="1" kern="1200">
                              <a:solidFill>
                                <a:schemeClr val="lt1"/>
                              </a:solidFill>
                              <a:latin typeface="Constantia"/>
                            </a:defRPr>
                          </a:lvl3pPr>
                          <a:lvl4pPr marL="1371600" algn="l" defTabSz="914400" rtl="0" eaLnBrk="1" latinLnBrk="0" hangingPunct="1">
                            <a:defRPr sz="1800" b="1" kern="1200">
                              <a:solidFill>
                                <a:schemeClr val="lt1"/>
                              </a:solidFill>
                              <a:latin typeface="Constantia"/>
                            </a:defRPr>
                          </a:lvl4pPr>
                          <a:lvl5pPr marL="1828800" algn="l" defTabSz="914400" rtl="0" eaLnBrk="1" latinLnBrk="0" hangingPunct="1">
                            <a:defRPr sz="1800" b="1" kern="1200">
                              <a:solidFill>
                                <a:schemeClr val="lt1"/>
                              </a:solidFill>
                              <a:latin typeface="Constantia"/>
                            </a:defRPr>
                          </a:lvl5pPr>
                          <a:lvl6pPr marL="2286000" algn="l" defTabSz="914400" rtl="0" eaLnBrk="1" latinLnBrk="0" hangingPunct="1">
                            <a:defRPr sz="1800" b="1" kern="1200">
                              <a:solidFill>
                                <a:schemeClr val="lt1"/>
                              </a:solidFill>
                              <a:latin typeface="Constantia"/>
                            </a:defRPr>
                          </a:lvl6pPr>
                          <a:lvl7pPr marL="2743200" algn="l" defTabSz="914400" rtl="0" eaLnBrk="1" latinLnBrk="0" hangingPunct="1">
                            <a:defRPr sz="1800" b="1" kern="1200">
                              <a:solidFill>
                                <a:schemeClr val="lt1"/>
                              </a:solidFill>
                              <a:latin typeface="Constantia"/>
                            </a:defRPr>
                          </a:lvl7pPr>
                          <a:lvl8pPr marL="3200400" algn="l" defTabSz="914400" rtl="0" eaLnBrk="1" latinLnBrk="0" hangingPunct="1">
                            <a:defRPr sz="1800" b="1" kern="1200">
                              <a:solidFill>
                                <a:schemeClr val="lt1"/>
                              </a:solidFill>
                              <a:latin typeface="Constantia"/>
                            </a:defRPr>
                          </a:lvl8pPr>
                          <a:lvl9pPr marL="3657600" algn="l" defTabSz="914400" rtl="0" eaLnBrk="1" latinLnBrk="0" hangingPunct="1">
                            <a:defRPr sz="1800" b="1" kern="1200">
                              <a:solidFill>
                                <a:schemeClr val="lt1"/>
                              </a:solidFill>
                              <a:latin typeface="Constantia"/>
                            </a:defRPr>
                          </a:lvl9pPr>
                        </a:lstStyle>
                        <a:p>
                          <a:r>
                            <a:rPr lang="el-GR" dirty="0">
                              <a:latin typeface="+mj-lt"/>
                            </a:rPr>
                            <a:t>Πλειοψηφία</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0E4D92"/>
                        </a:solidFill>
                      </a:tcPr>
                    </a:tc>
                    <a:extLst>
                      <a:ext uri="{0D108BD9-81ED-4DB2-BD59-A6C34878D82A}">
                        <a16:rowId xmlns:a16="http://schemas.microsoft.com/office/drawing/2014/main" val="1913938180"/>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1</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solidFill>
                              <a:srgbClr val="C00000"/>
                            </a:solidFill>
                            <a:latin typeface="+mj-lt"/>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latin typeface="+mj-lt"/>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extLst>
                      <a:ext uri="{0D108BD9-81ED-4DB2-BD59-A6C34878D82A}">
                        <a16:rowId xmlns:a16="http://schemas.microsoft.com/office/drawing/2014/main" val="1457646277"/>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3</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solidFill>
                              <a:srgbClr val="0070C0"/>
                            </a:solidFill>
                            <a:latin typeface="+mj-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latin typeface="+mj-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20000"/>
                          </a:srgbClr>
                        </a:solidFill>
                      </a:tcPr>
                    </a:tc>
                    <a:extLst>
                      <a:ext uri="{0D108BD9-81ED-4DB2-BD59-A6C34878D82A}">
                        <a16:rowId xmlns:a16="http://schemas.microsoft.com/office/drawing/2014/main" val="3262504294"/>
                      </a:ext>
                    </a:extLst>
                  </a:tr>
                  <a:tr h="370840">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r>
                            <a:rPr lang="el-GR" dirty="0"/>
                            <a:t>5</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solidFill>
                              <a:srgbClr val="C00000"/>
                            </a:solidFill>
                            <a:latin typeface="+mj-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tc>
                      <a:txBody>
                        <a:bodyPr/>
                        <a:lstStyle>
                          <a:lvl1pPr marL="0" algn="l" defTabSz="914400" rtl="0" eaLnBrk="1" latinLnBrk="0" hangingPunct="1">
                            <a:defRPr sz="1800" kern="1200">
                              <a:solidFill>
                                <a:schemeClr val="dk1"/>
                              </a:solidFill>
                              <a:latin typeface="Constantia"/>
                            </a:defRPr>
                          </a:lvl1pPr>
                          <a:lvl2pPr marL="457200" algn="l" defTabSz="914400" rtl="0" eaLnBrk="1" latinLnBrk="0" hangingPunct="1">
                            <a:defRPr sz="1800" kern="1200">
                              <a:solidFill>
                                <a:schemeClr val="dk1"/>
                              </a:solidFill>
                              <a:latin typeface="Constantia"/>
                            </a:defRPr>
                          </a:lvl2pPr>
                          <a:lvl3pPr marL="914400" algn="l" defTabSz="914400" rtl="0" eaLnBrk="1" latinLnBrk="0" hangingPunct="1">
                            <a:defRPr sz="1800" kern="1200">
                              <a:solidFill>
                                <a:schemeClr val="dk1"/>
                              </a:solidFill>
                              <a:latin typeface="Constantia"/>
                            </a:defRPr>
                          </a:lvl3pPr>
                          <a:lvl4pPr marL="1371600" algn="l" defTabSz="914400" rtl="0" eaLnBrk="1" latinLnBrk="0" hangingPunct="1">
                            <a:defRPr sz="1800" kern="1200">
                              <a:solidFill>
                                <a:schemeClr val="dk1"/>
                              </a:solidFill>
                              <a:latin typeface="Constantia"/>
                            </a:defRPr>
                          </a:lvl4pPr>
                          <a:lvl5pPr marL="1828800" algn="l" defTabSz="914400" rtl="0" eaLnBrk="1" latinLnBrk="0" hangingPunct="1">
                            <a:defRPr sz="1800" kern="1200">
                              <a:solidFill>
                                <a:schemeClr val="dk1"/>
                              </a:solidFill>
                              <a:latin typeface="Constantia"/>
                            </a:defRPr>
                          </a:lvl5pPr>
                          <a:lvl6pPr marL="2286000" algn="l" defTabSz="914400" rtl="0" eaLnBrk="1" latinLnBrk="0" hangingPunct="1">
                            <a:defRPr sz="1800" kern="1200">
                              <a:solidFill>
                                <a:schemeClr val="dk1"/>
                              </a:solidFill>
                              <a:latin typeface="Constantia"/>
                            </a:defRPr>
                          </a:lvl6pPr>
                          <a:lvl7pPr marL="2743200" algn="l" defTabSz="914400" rtl="0" eaLnBrk="1" latinLnBrk="0" hangingPunct="1">
                            <a:defRPr sz="1800" kern="1200">
                              <a:solidFill>
                                <a:schemeClr val="dk1"/>
                              </a:solidFill>
                              <a:latin typeface="Constantia"/>
                            </a:defRPr>
                          </a:lvl7pPr>
                          <a:lvl8pPr marL="3200400" algn="l" defTabSz="914400" rtl="0" eaLnBrk="1" latinLnBrk="0" hangingPunct="1">
                            <a:defRPr sz="1800" kern="1200">
                              <a:solidFill>
                                <a:schemeClr val="dk1"/>
                              </a:solidFill>
                              <a:latin typeface="Constantia"/>
                            </a:defRPr>
                          </a:lvl8pPr>
                          <a:lvl9pPr marL="3657600" algn="l" defTabSz="914400" rtl="0" eaLnBrk="1" latinLnBrk="0" hangingPunct="1">
                            <a:defRPr sz="1800" kern="1200">
                              <a:solidFill>
                                <a:schemeClr val="dk1"/>
                              </a:solidFill>
                              <a:latin typeface="Constantia"/>
                            </a:defRPr>
                          </a:lvl9pPr>
                        </a:lstStyle>
                        <a:p>
                          <a:endParaRPr lang="el-GR" dirty="0">
                            <a:latin typeface="+mj-lt"/>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0F6FC6">
                            <a:tint val="40000"/>
                          </a:srgbClr>
                        </a:solidFill>
                      </a:tcPr>
                    </a:tc>
                    <a:extLst>
                      <a:ext uri="{0D108BD9-81ED-4DB2-BD59-A6C34878D82A}">
                        <a16:rowId xmlns:a16="http://schemas.microsoft.com/office/drawing/2014/main" val="2555702274"/>
                      </a:ext>
                    </a:extLst>
                  </a:tr>
                </a:tbl>
              </a:graphicData>
            </a:graphic>
          </p:graphicFrame>
        </mc:Fallback>
      </mc:AlternateContent>
      <p:sp>
        <p:nvSpPr>
          <p:cNvPr id="33" name="Οβάλ 28">
            <a:extLst>
              <a:ext uri="{FF2B5EF4-FFF2-40B4-BE49-F238E27FC236}">
                <a16:creationId xmlns:a16="http://schemas.microsoft.com/office/drawing/2014/main" id="{9621F251-4F88-123C-409B-47E1AD5CDAE7}"/>
              </a:ext>
            </a:extLst>
          </p:cNvPr>
          <p:cNvSpPr/>
          <p:nvPr/>
        </p:nvSpPr>
        <p:spPr>
          <a:xfrm>
            <a:off x="6185326" y="4286491"/>
            <a:ext cx="144000"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34" name="Οβάλ 38">
            <a:extLst>
              <a:ext uri="{FF2B5EF4-FFF2-40B4-BE49-F238E27FC236}">
                <a16:creationId xmlns:a16="http://schemas.microsoft.com/office/drawing/2014/main" id="{1AC635BB-BD3D-18C9-38B8-176602667987}"/>
              </a:ext>
            </a:extLst>
          </p:cNvPr>
          <p:cNvSpPr/>
          <p:nvPr/>
        </p:nvSpPr>
        <p:spPr>
          <a:xfrm>
            <a:off x="7656514" y="4141916"/>
            <a:ext cx="144000"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35" name="Rectangle 8">
            <a:extLst>
              <a:ext uri="{FF2B5EF4-FFF2-40B4-BE49-F238E27FC236}">
                <a16:creationId xmlns:a16="http://schemas.microsoft.com/office/drawing/2014/main" id="{B069F6E0-83B1-9745-1CFF-E32A63CD330D}"/>
              </a:ext>
            </a:extLst>
          </p:cNvPr>
          <p:cNvSpPr/>
          <p:nvPr/>
        </p:nvSpPr>
        <p:spPr>
          <a:xfrm>
            <a:off x="7087469" y="4100279"/>
            <a:ext cx="163080" cy="163080"/>
          </a:xfrm>
          <a:prstGeom prst="rect">
            <a:avLst/>
          </a:prstGeom>
          <a:solidFill>
            <a:srgbClr val="FFFF00"/>
          </a:solidFill>
          <a:ln w="25400" cap="flat" cmpd="sng" algn="ctr">
            <a:solidFill>
              <a:srgbClr val="C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36" name="Text Box 45212">
            <a:extLst>
              <a:ext uri="{FF2B5EF4-FFF2-40B4-BE49-F238E27FC236}">
                <a16:creationId xmlns:a16="http://schemas.microsoft.com/office/drawing/2014/main" id="{59EEB8B9-64EF-2282-7375-93977E8336B7}"/>
              </a:ext>
            </a:extLst>
          </p:cNvPr>
          <p:cNvSpPr txBox="1"/>
          <p:nvPr/>
        </p:nvSpPr>
        <p:spPr>
          <a:xfrm>
            <a:off x="7051931" y="3729480"/>
            <a:ext cx="226692" cy="4580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defTabSz="914400">
              <a:spcAft>
                <a:spcPts val="600"/>
              </a:spcAft>
            </a:pPr>
            <a:r>
              <a:rPr lang="el-GR" b="1" dirty="0">
                <a:solidFill>
                  <a:prstClr val="black"/>
                </a:solidFill>
                <a:latin typeface="Times New Roman" panose="02020603050405020304" pitchFamily="18" charset="0"/>
                <a:ea typeface="Times New Roman" panose="02020603050405020304" pitchFamily="18" charset="0"/>
              </a:rPr>
              <a:t>;</a:t>
            </a:r>
            <a:endParaRPr lang="el-GR" sz="1200" b="1" dirty="0">
              <a:solidFill>
                <a:prstClr val="black"/>
              </a:solidFill>
              <a:latin typeface="Times New Roman" panose="02020603050405020304" pitchFamily="18" charset="0"/>
              <a:ea typeface="Times New Roman" panose="02020603050405020304" pitchFamily="18" charset="0"/>
            </a:endParaRPr>
          </a:p>
        </p:txBody>
      </p:sp>
      <p:sp>
        <p:nvSpPr>
          <p:cNvPr id="37" name="Οβάλ 38">
            <a:extLst>
              <a:ext uri="{FF2B5EF4-FFF2-40B4-BE49-F238E27FC236}">
                <a16:creationId xmlns:a16="http://schemas.microsoft.com/office/drawing/2014/main" id="{000DBC23-D4C6-AF6F-0D04-E79E0A7BDE1F}"/>
              </a:ext>
            </a:extLst>
          </p:cNvPr>
          <p:cNvSpPr>
            <a:spLocks noChangeAspect="1"/>
          </p:cNvSpPr>
          <p:nvPr/>
        </p:nvSpPr>
        <p:spPr>
          <a:xfrm>
            <a:off x="6532304" y="3545114"/>
            <a:ext cx="1271097" cy="1271097"/>
          </a:xfrm>
          <a:prstGeom prst="ellipse">
            <a:avLst/>
          </a:prstGeom>
          <a:noFill/>
          <a:ln w="25400" cap="flat" cmpd="sng" algn="ctr">
            <a:solidFill>
              <a:sysClr val="window" lastClr="FFFFFF">
                <a:lumMod val="50000"/>
              </a:sysClr>
            </a:solidFill>
            <a:prstDash val="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38" name="Οβάλ 28">
            <a:extLst>
              <a:ext uri="{FF2B5EF4-FFF2-40B4-BE49-F238E27FC236}">
                <a16:creationId xmlns:a16="http://schemas.microsoft.com/office/drawing/2014/main" id="{4A0679E5-A938-B967-B92F-63C7B87FB115}"/>
              </a:ext>
            </a:extLst>
          </p:cNvPr>
          <p:cNvSpPr/>
          <p:nvPr/>
        </p:nvSpPr>
        <p:spPr>
          <a:xfrm>
            <a:off x="7821907" y="3180786"/>
            <a:ext cx="144000"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39" name="Οβάλ 38">
            <a:extLst>
              <a:ext uri="{FF2B5EF4-FFF2-40B4-BE49-F238E27FC236}">
                <a16:creationId xmlns:a16="http://schemas.microsoft.com/office/drawing/2014/main" id="{23BF8C27-443D-B6BE-1C05-BEBABB52236E}"/>
              </a:ext>
            </a:extLst>
          </p:cNvPr>
          <p:cNvSpPr>
            <a:spLocks noChangeAspect="1"/>
          </p:cNvSpPr>
          <p:nvPr/>
        </p:nvSpPr>
        <p:spPr>
          <a:xfrm>
            <a:off x="5907743" y="2920553"/>
            <a:ext cx="2520219" cy="2520219"/>
          </a:xfrm>
          <a:prstGeom prst="ellipse">
            <a:avLst/>
          </a:prstGeom>
          <a:noFill/>
          <a:ln w="25400" cap="flat" cmpd="sng" algn="ctr">
            <a:solidFill>
              <a:sysClr val="window" lastClr="FFFFFF">
                <a:lumMod val="50000"/>
              </a:sysClr>
            </a:solidFill>
            <a:prstDash val="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40" name="Οβάλ 38">
            <a:extLst>
              <a:ext uri="{FF2B5EF4-FFF2-40B4-BE49-F238E27FC236}">
                <a16:creationId xmlns:a16="http://schemas.microsoft.com/office/drawing/2014/main" id="{588161B3-614E-89C5-D41B-2FB39ABD72AF}"/>
              </a:ext>
            </a:extLst>
          </p:cNvPr>
          <p:cNvSpPr/>
          <p:nvPr/>
        </p:nvSpPr>
        <p:spPr>
          <a:xfrm>
            <a:off x="8585259" y="3597160"/>
            <a:ext cx="144000"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41" name="Οβάλ 38">
            <a:extLst>
              <a:ext uri="{FF2B5EF4-FFF2-40B4-BE49-F238E27FC236}">
                <a16:creationId xmlns:a16="http://schemas.microsoft.com/office/drawing/2014/main" id="{6C912D5A-61CC-4FA6-C393-6073B0D8C5AD}"/>
              </a:ext>
            </a:extLst>
          </p:cNvPr>
          <p:cNvSpPr/>
          <p:nvPr/>
        </p:nvSpPr>
        <p:spPr>
          <a:xfrm>
            <a:off x="8166572" y="5602695"/>
            <a:ext cx="144000"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42" name="Οβάλ 38">
            <a:extLst>
              <a:ext uri="{FF2B5EF4-FFF2-40B4-BE49-F238E27FC236}">
                <a16:creationId xmlns:a16="http://schemas.microsoft.com/office/drawing/2014/main" id="{25E846B8-8106-275E-1BBE-B8DA21CDDB21}"/>
              </a:ext>
            </a:extLst>
          </p:cNvPr>
          <p:cNvSpPr/>
          <p:nvPr/>
        </p:nvSpPr>
        <p:spPr>
          <a:xfrm>
            <a:off x="9872549" y="2861566"/>
            <a:ext cx="144000"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43" name="Οβάλ 38">
            <a:extLst>
              <a:ext uri="{FF2B5EF4-FFF2-40B4-BE49-F238E27FC236}">
                <a16:creationId xmlns:a16="http://schemas.microsoft.com/office/drawing/2014/main" id="{34A16BAD-5C97-59B7-532D-4FAC0A98DC6C}"/>
              </a:ext>
            </a:extLst>
          </p:cNvPr>
          <p:cNvSpPr/>
          <p:nvPr/>
        </p:nvSpPr>
        <p:spPr>
          <a:xfrm>
            <a:off x="9046740" y="5332052"/>
            <a:ext cx="144000"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44" name="Οβάλ 28">
            <a:extLst>
              <a:ext uri="{FF2B5EF4-FFF2-40B4-BE49-F238E27FC236}">
                <a16:creationId xmlns:a16="http://schemas.microsoft.com/office/drawing/2014/main" id="{42CEB4A4-DF7C-3FB0-3D2D-B665E4C98187}"/>
              </a:ext>
            </a:extLst>
          </p:cNvPr>
          <p:cNvSpPr/>
          <p:nvPr/>
        </p:nvSpPr>
        <p:spPr>
          <a:xfrm>
            <a:off x="6340309" y="2806050"/>
            <a:ext cx="144000"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45" name="Οβάλ 38">
            <a:extLst>
              <a:ext uri="{FF2B5EF4-FFF2-40B4-BE49-F238E27FC236}">
                <a16:creationId xmlns:a16="http://schemas.microsoft.com/office/drawing/2014/main" id="{818D2808-F31B-8A5D-CD08-60C20305E446}"/>
              </a:ext>
            </a:extLst>
          </p:cNvPr>
          <p:cNvSpPr>
            <a:spLocks noChangeAspect="1"/>
          </p:cNvSpPr>
          <p:nvPr/>
        </p:nvSpPr>
        <p:spPr>
          <a:xfrm>
            <a:off x="5509874" y="2523841"/>
            <a:ext cx="3315957" cy="3315956"/>
          </a:xfrm>
          <a:prstGeom prst="ellipse">
            <a:avLst/>
          </a:prstGeom>
          <a:noFill/>
          <a:ln w="25400" cap="flat" cmpd="sng" algn="ctr">
            <a:solidFill>
              <a:sysClr val="window" lastClr="FFFFFF">
                <a:lumMod val="50000"/>
              </a:sysClr>
            </a:solidFill>
            <a:prstDash val="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46" name="Οβάλ 28">
            <a:extLst>
              <a:ext uri="{FF2B5EF4-FFF2-40B4-BE49-F238E27FC236}">
                <a16:creationId xmlns:a16="http://schemas.microsoft.com/office/drawing/2014/main" id="{FABF4372-1048-7025-5D89-F14011C1C168}"/>
              </a:ext>
            </a:extLst>
          </p:cNvPr>
          <p:cNvSpPr/>
          <p:nvPr/>
        </p:nvSpPr>
        <p:spPr>
          <a:xfrm>
            <a:off x="5174462" y="3576342"/>
            <a:ext cx="144000"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47" name="Οβάλ 28">
            <a:extLst>
              <a:ext uri="{FF2B5EF4-FFF2-40B4-BE49-F238E27FC236}">
                <a16:creationId xmlns:a16="http://schemas.microsoft.com/office/drawing/2014/main" id="{4F1AEB83-229E-A1FD-EED3-7953ECD2C8CE}"/>
              </a:ext>
            </a:extLst>
          </p:cNvPr>
          <p:cNvSpPr/>
          <p:nvPr/>
        </p:nvSpPr>
        <p:spPr>
          <a:xfrm>
            <a:off x="8359723" y="2514588"/>
            <a:ext cx="144000"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48" name="Οβάλ 28">
            <a:extLst>
              <a:ext uri="{FF2B5EF4-FFF2-40B4-BE49-F238E27FC236}">
                <a16:creationId xmlns:a16="http://schemas.microsoft.com/office/drawing/2014/main" id="{407487B6-8590-15BA-8C30-4F463B7CBEDA}"/>
              </a:ext>
            </a:extLst>
          </p:cNvPr>
          <p:cNvSpPr/>
          <p:nvPr/>
        </p:nvSpPr>
        <p:spPr>
          <a:xfrm>
            <a:off x="5795553" y="5602695"/>
            <a:ext cx="144000" cy="144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49" name="Οβάλ 38">
            <a:extLst>
              <a:ext uri="{FF2B5EF4-FFF2-40B4-BE49-F238E27FC236}">
                <a16:creationId xmlns:a16="http://schemas.microsoft.com/office/drawing/2014/main" id="{50B5AA24-D8C7-0BE5-933B-BADA30893901}"/>
              </a:ext>
            </a:extLst>
          </p:cNvPr>
          <p:cNvSpPr/>
          <p:nvPr/>
        </p:nvSpPr>
        <p:spPr>
          <a:xfrm>
            <a:off x="9098787" y="4405620"/>
            <a:ext cx="144000" cy="144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50" name="Οβάλ 38">
            <a:extLst>
              <a:ext uri="{FF2B5EF4-FFF2-40B4-BE49-F238E27FC236}">
                <a16:creationId xmlns:a16="http://schemas.microsoft.com/office/drawing/2014/main" id="{0D3FF313-A0FF-8EE2-D506-158B974622BB}"/>
              </a:ext>
            </a:extLst>
          </p:cNvPr>
          <p:cNvSpPr/>
          <p:nvPr/>
        </p:nvSpPr>
        <p:spPr>
          <a:xfrm>
            <a:off x="2484882" y="2175520"/>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51" name="Οβάλ 38">
            <a:extLst>
              <a:ext uri="{FF2B5EF4-FFF2-40B4-BE49-F238E27FC236}">
                <a16:creationId xmlns:a16="http://schemas.microsoft.com/office/drawing/2014/main" id="{CA568BB0-C8CD-5A5B-98A0-041B4CC85775}"/>
              </a:ext>
            </a:extLst>
          </p:cNvPr>
          <p:cNvSpPr/>
          <p:nvPr/>
        </p:nvSpPr>
        <p:spPr>
          <a:xfrm>
            <a:off x="2484882" y="2553942"/>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52" name="Οβάλ 38">
            <a:extLst>
              <a:ext uri="{FF2B5EF4-FFF2-40B4-BE49-F238E27FC236}">
                <a16:creationId xmlns:a16="http://schemas.microsoft.com/office/drawing/2014/main" id="{E13EA0BA-ECC7-D5C2-0F65-C36B16F2D127}"/>
              </a:ext>
            </a:extLst>
          </p:cNvPr>
          <p:cNvSpPr/>
          <p:nvPr/>
        </p:nvSpPr>
        <p:spPr>
          <a:xfrm>
            <a:off x="2729360" y="2553942"/>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53" name="Οβάλ 38">
            <a:extLst>
              <a:ext uri="{FF2B5EF4-FFF2-40B4-BE49-F238E27FC236}">
                <a16:creationId xmlns:a16="http://schemas.microsoft.com/office/drawing/2014/main" id="{51BA6A1A-0BE9-D29A-2042-2CCAB143314F}"/>
              </a:ext>
            </a:extLst>
          </p:cNvPr>
          <p:cNvSpPr/>
          <p:nvPr/>
        </p:nvSpPr>
        <p:spPr>
          <a:xfrm>
            <a:off x="2973838" y="2553942"/>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54" name="Οβάλ 38">
            <a:extLst>
              <a:ext uri="{FF2B5EF4-FFF2-40B4-BE49-F238E27FC236}">
                <a16:creationId xmlns:a16="http://schemas.microsoft.com/office/drawing/2014/main" id="{1B9CE13F-196B-CA3F-119B-063F88CF153D}"/>
              </a:ext>
            </a:extLst>
          </p:cNvPr>
          <p:cNvSpPr/>
          <p:nvPr/>
        </p:nvSpPr>
        <p:spPr>
          <a:xfrm>
            <a:off x="2484882" y="2915566"/>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55" name="Οβάλ 38">
            <a:extLst>
              <a:ext uri="{FF2B5EF4-FFF2-40B4-BE49-F238E27FC236}">
                <a16:creationId xmlns:a16="http://schemas.microsoft.com/office/drawing/2014/main" id="{B60C05DE-0FF7-EA14-A293-AC2661D1F31A}"/>
              </a:ext>
            </a:extLst>
          </p:cNvPr>
          <p:cNvSpPr/>
          <p:nvPr/>
        </p:nvSpPr>
        <p:spPr>
          <a:xfrm>
            <a:off x="2729360" y="2915566"/>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56" name="Οβάλ 38">
            <a:extLst>
              <a:ext uri="{FF2B5EF4-FFF2-40B4-BE49-F238E27FC236}">
                <a16:creationId xmlns:a16="http://schemas.microsoft.com/office/drawing/2014/main" id="{04B328F7-FD5B-A16E-4C67-92FD868D6DB1}"/>
              </a:ext>
            </a:extLst>
          </p:cNvPr>
          <p:cNvSpPr/>
          <p:nvPr/>
        </p:nvSpPr>
        <p:spPr>
          <a:xfrm>
            <a:off x="2973838" y="2915566"/>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57" name="Οβάλ 38">
            <a:extLst>
              <a:ext uri="{FF2B5EF4-FFF2-40B4-BE49-F238E27FC236}">
                <a16:creationId xmlns:a16="http://schemas.microsoft.com/office/drawing/2014/main" id="{1E28EFFC-DDCF-E725-CAAA-D364AF912736}"/>
              </a:ext>
            </a:extLst>
          </p:cNvPr>
          <p:cNvSpPr/>
          <p:nvPr/>
        </p:nvSpPr>
        <p:spPr>
          <a:xfrm>
            <a:off x="3222468" y="2915566"/>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58" name="Οβάλ 38">
            <a:extLst>
              <a:ext uri="{FF2B5EF4-FFF2-40B4-BE49-F238E27FC236}">
                <a16:creationId xmlns:a16="http://schemas.microsoft.com/office/drawing/2014/main" id="{6DAB6C22-B253-74E2-7C86-E1EEB2EBA112}"/>
              </a:ext>
            </a:extLst>
          </p:cNvPr>
          <p:cNvSpPr/>
          <p:nvPr/>
        </p:nvSpPr>
        <p:spPr>
          <a:xfrm>
            <a:off x="3466946" y="2915566"/>
            <a:ext cx="180000" cy="180000"/>
          </a:xfrm>
          <a:prstGeom prst="ellipse">
            <a:avLst/>
          </a:prstGeom>
          <a:solidFill>
            <a:srgbClr val="FF0000"/>
          </a:solidFill>
          <a:ln w="25400" cap="flat" cmpd="sng" algn="ctr">
            <a:solidFill>
              <a:srgbClr val="C00000"/>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59" name="Οβάλ 38">
            <a:extLst>
              <a:ext uri="{FF2B5EF4-FFF2-40B4-BE49-F238E27FC236}">
                <a16:creationId xmlns:a16="http://schemas.microsoft.com/office/drawing/2014/main" id="{9F7E3F2C-16BF-CEA3-4636-4F6BF96AEBCD}"/>
              </a:ext>
            </a:extLst>
          </p:cNvPr>
          <p:cNvSpPr/>
          <p:nvPr/>
        </p:nvSpPr>
        <p:spPr>
          <a:xfrm>
            <a:off x="4474342" y="2175520"/>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60" name="Οβάλ 38">
            <a:extLst>
              <a:ext uri="{FF2B5EF4-FFF2-40B4-BE49-F238E27FC236}">
                <a16:creationId xmlns:a16="http://schemas.microsoft.com/office/drawing/2014/main" id="{DC35D9AB-B006-0A38-8BA7-BD8DF16C8364}"/>
              </a:ext>
            </a:extLst>
          </p:cNvPr>
          <p:cNvSpPr/>
          <p:nvPr/>
        </p:nvSpPr>
        <p:spPr>
          <a:xfrm>
            <a:off x="4474342" y="2553942"/>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
        <p:nvSpPr>
          <p:cNvPr id="61" name="Οβάλ 38">
            <a:extLst>
              <a:ext uri="{FF2B5EF4-FFF2-40B4-BE49-F238E27FC236}">
                <a16:creationId xmlns:a16="http://schemas.microsoft.com/office/drawing/2014/main" id="{E5C23847-9DA5-EA72-084D-06C09589729D}"/>
              </a:ext>
            </a:extLst>
          </p:cNvPr>
          <p:cNvSpPr/>
          <p:nvPr/>
        </p:nvSpPr>
        <p:spPr>
          <a:xfrm>
            <a:off x="4474342" y="2915566"/>
            <a:ext cx="180000" cy="180000"/>
          </a:xfrm>
          <a:prstGeom prst="ellipse">
            <a:avLst/>
          </a:prstGeom>
          <a:solidFill>
            <a:srgbClr val="0070C0"/>
          </a:solidFill>
          <a:ln w="25400" cap="flat" cmpd="sng" algn="ctr">
            <a:solidFill>
              <a:srgbClr val="009DD9">
                <a:lumMod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l-GR" sz="1800" b="0" i="0" u="none" strike="noStrike" kern="0" cap="none" spc="0" normalizeH="0" baseline="0" noProof="0">
              <a:ln>
                <a:noFill/>
              </a:ln>
              <a:solidFill>
                <a:prstClr val="white"/>
              </a:solidFill>
              <a:effectLst/>
              <a:uLnTx/>
              <a:uFillTx/>
              <a:latin typeface="Constantia"/>
              <a:ea typeface="+mn-ea"/>
              <a:cs typeface="+mn-cs"/>
            </a:endParaRPr>
          </a:p>
        </p:txBody>
      </p:sp>
    </p:spTree>
    <p:extLst>
      <p:ext uri="{BB962C8B-B14F-4D97-AF65-F5344CB8AC3E}">
        <p14:creationId xmlns:p14="http://schemas.microsoft.com/office/powerpoint/2010/main" val="69049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BFDC1-3D0E-A30D-D7E6-C8CFDDF8723D}"/>
            </a:ext>
          </a:extLst>
        </p:cNvPr>
        <p:cNvGrpSpPr/>
        <p:nvPr/>
      </p:nvGrpSpPr>
      <p:grpSpPr>
        <a:xfrm>
          <a:off x="0" y="0"/>
          <a:ext cx="0" cy="0"/>
          <a:chOff x="0" y="0"/>
          <a:chExt cx="0" cy="0"/>
        </a:xfrm>
      </p:grpSpPr>
      <p:sp>
        <p:nvSpPr>
          <p:cNvPr id="2" name="Rectangle 2">
            <a:extLst>
              <a:ext uri="{FF2B5EF4-FFF2-40B4-BE49-F238E27FC236}">
                <a16:creationId xmlns:a16="http://schemas.microsoft.com/office/drawing/2014/main" id="{16C2346F-ABF4-FF83-4FD3-C056A8342517}"/>
              </a:ext>
            </a:extLst>
          </p:cNvPr>
          <p:cNvSpPr txBox="1">
            <a:spLocks noChangeArrowheads="1"/>
          </p:cNvSpPr>
          <p:nvPr/>
        </p:nvSpPr>
        <p:spPr>
          <a:xfrm>
            <a:off x="1368056" y="-1251520"/>
            <a:ext cx="9452711" cy="760602"/>
          </a:xfrm>
          <a:prstGeom prst="rect">
            <a:avLst/>
          </a:prstGeom>
        </p:spPr>
        <p:txBody>
          <a:bodyPr/>
          <a:lstStyle>
            <a:lvl1pPr algn="l" defTabSz="914400" rtl="0" eaLnBrk="1" latinLnBrk="0" hangingPunct="1">
              <a:lnSpc>
                <a:spcPct val="90000"/>
              </a:lnSpc>
              <a:spcBef>
                <a:spcPct val="0"/>
              </a:spcBef>
              <a:buNone/>
              <a:defRPr sz="3400" kern="1200">
                <a:solidFill>
                  <a:srgbClr val="1954A6"/>
                </a:solidFill>
                <a:latin typeface="+mn-lt"/>
                <a:ea typeface="+mj-ea"/>
                <a:cs typeface="+mj-cs"/>
              </a:defRPr>
            </a:lvl1pPr>
          </a:lstStyle>
          <a:p>
            <a:pPr algn="ctr"/>
            <a:endParaRPr lang="en-US" altLang="en-US" dirty="0">
              <a:latin typeface="Calibri" panose="020F0502020204030204" pitchFamily="34" charset="0"/>
            </a:endParaRPr>
          </a:p>
        </p:txBody>
      </p:sp>
      <p:cxnSp>
        <p:nvCxnSpPr>
          <p:cNvPr id="4" name="Straight Connector 3">
            <a:extLst>
              <a:ext uri="{FF2B5EF4-FFF2-40B4-BE49-F238E27FC236}">
                <a16:creationId xmlns:a16="http://schemas.microsoft.com/office/drawing/2014/main" id="{2025D1D0-3D4B-44C7-6D8E-21C4C67E4B0E}"/>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F33D94A-A170-E420-8528-39ED97D5579B}"/>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137F142-DF27-1244-629E-96586A6B91BC}"/>
              </a:ext>
            </a:extLst>
          </p:cNvPr>
          <p:cNvSpPr txBox="1"/>
          <p:nvPr/>
        </p:nvSpPr>
        <p:spPr>
          <a:xfrm>
            <a:off x="1125860" y="375629"/>
            <a:ext cx="9577064" cy="646331"/>
          </a:xfrm>
          <a:prstGeom prst="rect">
            <a:avLst/>
          </a:prstGeom>
          <a:noFill/>
        </p:spPr>
        <p:txBody>
          <a:bodyPr wrap="square" rtlCol="0" anchor="ctr">
            <a:spAutoFit/>
          </a:bodyPr>
          <a:lstStyle/>
          <a:p>
            <a:pPr algn="ctr"/>
            <a:r>
              <a:rPr lang="el-GR" sz="3600" dirty="0">
                <a:effectLst>
                  <a:outerShdw blurRad="38100" dist="38100" dir="2700000" algn="tl">
                    <a:srgbClr val="000000">
                      <a:alpha val="43137"/>
                    </a:srgbClr>
                  </a:outerShdw>
                </a:effectLst>
                <a:latin typeface="Garamond" panose="02020404030301010803" pitchFamily="18" charset="0"/>
              </a:rPr>
              <a:t>Επίδραση του 𝑘</a:t>
            </a:r>
            <a:endParaRPr lang="en-US" sz="3600" dirty="0">
              <a:effectLst>
                <a:outerShdw blurRad="38100" dist="38100" dir="2700000" algn="tl">
                  <a:srgbClr val="000000">
                    <a:alpha val="43137"/>
                  </a:srgbClr>
                </a:outerShdw>
              </a:effectLst>
              <a:latin typeface="Garamond" panose="02020404030301010803" pitchFamily="18" charset="0"/>
            </a:endParaRPr>
          </a:p>
        </p:txBody>
      </p:sp>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04E43B24-C67A-69A9-7C8F-54E3DC412522}"/>
                  </a:ext>
                </a:extLst>
              </p:cNvPr>
              <p:cNvSpPr txBox="1">
                <a:spLocks/>
              </p:cNvSpPr>
              <p:nvPr/>
            </p:nvSpPr>
            <p:spPr>
              <a:xfrm>
                <a:off x="1368056" y="1412776"/>
                <a:ext cx="9334868" cy="33833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3600" indent="-273600">
                  <a:lnSpc>
                    <a:spcPct val="100000"/>
                  </a:lnSpc>
                  <a:spcBef>
                    <a:spcPts val="0"/>
                  </a:spcBef>
                  <a:spcAft>
                    <a:spcPts val="1200"/>
                  </a:spcAft>
                </a:pPr>
                <a:r>
                  <a:rPr lang="el-GR" dirty="0">
                    <a:latin typeface="Times New Roman" panose="02020603050405020304" pitchFamily="18" charset="0"/>
                    <a:cs typeface="Times New Roman" panose="02020603050405020304" pitchFamily="18" charset="0"/>
                  </a:rPr>
                  <a:t>Η επιλογή του πλήθους των γειτόνων παίζει σημαντικό ρόλο στην απόφαση ταξινόμησης.</a:t>
                </a:r>
              </a:p>
              <a:p>
                <a:pPr marL="273600" indent="-273600">
                  <a:lnSpc>
                    <a:spcPct val="100000"/>
                  </a:lnSpc>
                  <a:spcBef>
                    <a:spcPts val="0"/>
                  </a:spcBef>
                  <a:spcAft>
                    <a:spcPts val="1200"/>
                  </a:spcAft>
                </a:pPr>
                <a:r>
                  <a:rPr lang="el-GR" dirty="0">
                    <a:latin typeface="Times New Roman" panose="02020603050405020304" pitchFamily="18" charset="0"/>
                    <a:cs typeface="Times New Roman" panose="02020603050405020304" pitchFamily="18" charset="0"/>
                  </a:rPr>
                  <a:t>Αυτό οφείλεται στο γεγονός ότι το πρότυπο βρίσκεται κοντά τόσο σε «μπλε» όσο και σε «κόκκινα» πρότυπα, δηλαδή βρίσκεται κοντά στο όριο μεταξύ των δύο κλάσεων</a:t>
                </a:r>
              </a:p>
              <a:p>
                <a:pPr marL="273600" indent="-273600">
                  <a:lnSpc>
                    <a:spcPct val="100000"/>
                  </a:lnSpc>
                  <a:spcBef>
                    <a:spcPts val="0"/>
                  </a:spcBef>
                  <a:spcAft>
                    <a:spcPts val="1200"/>
                  </a:spcAft>
                </a:pPr>
                <a:r>
                  <a:rPr lang="el-GR" dirty="0">
                    <a:latin typeface="Times New Roman" panose="02020603050405020304" pitchFamily="18" charset="0"/>
                    <a:cs typeface="Times New Roman" panose="02020603050405020304" pitchFamily="18" charset="0"/>
                  </a:rPr>
                  <a:t>Μικρό </a:t>
                </a:r>
                <a:r>
                  <a:rPr lang="en-US" dirty="0">
                    <a:latin typeface="Times New Roman" panose="02020603050405020304" pitchFamily="18" charset="0"/>
                    <a:cs typeface="Times New Roman" panose="02020603050405020304" pitchFamily="18" charset="0"/>
                  </a:rPr>
                  <a:t>k </a:t>
                </a:r>
                <a14:m>
                  <m:oMath xmlns:m="http://schemas.openxmlformats.org/officeDocument/2006/math">
                    <m:r>
                      <a:rPr lang="en-US" i="1" smtClean="0">
                        <a:latin typeface="Cambria Math" panose="02040503050406030204" pitchFamily="18" charset="0"/>
                      </a:rPr>
                      <m:t>→</m:t>
                    </m:r>
                  </m:oMath>
                </a14:m>
                <a:r>
                  <a:rPr lang="en-US" dirty="0">
                    <a:latin typeface="Times New Roman" panose="02020603050405020304" pitchFamily="18" charset="0"/>
                    <a:cs typeface="Times New Roman" panose="02020603050405020304" pitchFamily="18" charset="0"/>
                  </a:rPr>
                  <a:t> </a:t>
                </a:r>
                <a:r>
                  <a:rPr lang="el-GR" dirty="0">
                    <a:latin typeface="Times New Roman" panose="02020603050405020304" pitchFamily="18" charset="0"/>
                    <a:cs typeface="Times New Roman" panose="02020603050405020304" pitchFamily="18" charset="0"/>
                  </a:rPr>
                  <a:t>μικρές απομονωμένες περιοχές, αρκετά ζιγκ-ζαγκ (</a:t>
                </a:r>
                <a:r>
                  <a:rPr lang="en-US" dirty="0">
                    <a:latin typeface="Times New Roman" panose="02020603050405020304" pitchFamily="18" charset="0"/>
                    <a:cs typeface="Times New Roman" panose="02020603050405020304" pitchFamily="18" charset="0"/>
                  </a:rPr>
                  <a:t>overfitting)</a:t>
                </a:r>
              </a:p>
              <a:p>
                <a:pPr marL="273600" indent="-273600">
                  <a:lnSpc>
                    <a:spcPct val="100000"/>
                  </a:lnSpc>
                  <a:spcBef>
                    <a:spcPts val="0"/>
                  </a:spcBef>
                  <a:spcAft>
                    <a:spcPts val="1200"/>
                  </a:spcAft>
                </a:pPr>
                <a:r>
                  <a:rPr lang="el-GR" dirty="0">
                    <a:latin typeface="Times New Roman" panose="02020603050405020304" pitchFamily="18" charset="0"/>
                    <a:cs typeface="Times New Roman" panose="02020603050405020304" pitchFamily="18" charset="0"/>
                  </a:rPr>
                  <a:t>Μεγάλο </a:t>
                </a:r>
                <a:r>
                  <a:rPr lang="en-US" dirty="0">
                    <a:latin typeface="Times New Roman" panose="02020603050405020304" pitchFamily="18" charset="0"/>
                    <a:cs typeface="Times New Roman" panose="02020603050405020304" pitchFamily="18" charset="0"/>
                  </a:rPr>
                  <a:t>k </a:t>
                </a:r>
                <a14:m>
                  <m:oMath xmlns:m="http://schemas.openxmlformats.org/officeDocument/2006/math">
                    <m:r>
                      <a:rPr lang="en-US" i="1">
                        <a:latin typeface="Cambria Math" panose="02040503050406030204" pitchFamily="18" charset="0"/>
                      </a:rPr>
                      <m:t>→</m:t>
                    </m:r>
                  </m:oMath>
                </a14:m>
                <a:r>
                  <a:rPr lang="en-US" dirty="0">
                    <a:latin typeface="Times New Roman" panose="02020603050405020304" pitchFamily="18" charset="0"/>
                    <a:cs typeface="Times New Roman" panose="02020603050405020304" pitchFamily="18" charset="0"/>
                  </a:rPr>
                  <a:t> </a:t>
                </a:r>
                <a:r>
                  <a:rPr lang="el-GR" dirty="0">
                    <a:latin typeface="Times New Roman" panose="02020603050405020304" pitchFamily="18" charset="0"/>
                    <a:cs typeface="Times New Roman" panose="02020603050405020304" pitchFamily="18" charset="0"/>
                  </a:rPr>
                  <a:t>ομαλές διαχωριστικές επιφάνειες, λίγα ζιγκ-ζαγκ. Πιθανό </a:t>
                </a:r>
                <a:r>
                  <a:rPr lang="en-US" dirty="0">
                    <a:latin typeface="Times New Roman" panose="02020603050405020304" pitchFamily="18" charset="0"/>
                    <a:cs typeface="Times New Roman" panose="02020603050405020304" pitchFamily="18" charset="0"/>
                  </a:rPr>
                  <a:t>underfitting </a:t>
                </a:r>
                <a:r>
                  <a:rPr lang="el-GR" dirty="0">
                    <a:latin typeface="Times New Roman" panose="02020603050405020304" pitchFamily="18" charset="0"/>
                    <a:cs typeface="Times New Roman" panose="02020603050405020304" pitchFamily="18" charset="0"/>
                  </a:rPr>
                  <a:t>όταν </a:t>
                </a:r>
                <a:r>
                  <a:rPr lang="en-US" dirty="0">
                    <a:latin typeface="Times New Roman" panose="02020603050405020304" pitchFamily="18" charset="0"/>
                    <a:cs typeface="Times New Roman" panose="02020603050405020304" pitchFamily="18" charset="0"/>
                  </a:rPr>
                  <a:t>k </a:t>
                </a:r>
                <a:r>
                  <a:rPr lang="el-GR" dirty="0">
                    <a:latin typeface="Times New Roman" panose="02020603050405020304" pitchFamily="18" charset="0"/>
                    <a:cs typeface="Times New Roman" panose="02020603050405020304" pitchFamily="18" charset="0"/>
                  </a:rPr>
                  <a:t>πολύ μεγάλο.</a:t>
                </a:r>
              </a:p>
            </p:txBody>
          </p:sp>
        </mc:Choice>
        <mc:Fallback xmlns="">
          <p:sp>
            <p:nvSpPr>
              <p:cNvPr id="7" name="Content Placeholder 2">
                <a:extLst>
                  <a:ext uri="{FF2B5EF4-FFF2-40B4-BE49-F238E27FC236}">
                    <a16:creationId xmlns:a16="http://schemas.microsoft.com/office/drawing/2014/main" id="{04E43B24-C67A-69A9-7C8F-54E3DC412522}"/>
                  </a:ext>
                </a:extLst>
              </p:cNvPr>
              <p:cNvSpPr txBox="1">
                <a:spLocks noRot="1" noChangeAspect="1" noMove="1" noResize="1" noEditPoints="1" noAdjustHandles="1" noChangeArrowheads="1" noChangeShapeType="1" noTextEdit="1"/>
              </p:cNvSpPr>
              <p:nvPr/>
            </p:nvSpPr>
            <p:spPr>
              <a:xfrm>
                <a:off x="1368056" y="1412776"/>
                <a:ext cx="9334868" cy="3383384"/>
              </a:xfrm>
              <a:prstGeom prst="rect">
                <a:avLst/>
              </a:prstGeom>
              <a:blipFill>
                <a:blip r:embed="rId2"/>
                <a:stretch>
                  <a:fillRect l="-1175" t="-1982" r="-849" b="-34775"/>
                </a:stretch>
              </a:blipFill>
            </p:spPr>
            <p:txBody>
              <a:bodyPr/>
              <a:lstStyle/>
              <a:p>
                <a:r>
                  <a:rPr lang="el-GR">
                    <a:noFill/>
                  </a:rPr>
                  <a:t> </a:t>
                </a:r>
              </a:p>
            </p:txBody>
          </p:sp>
        </mc:Fallback>
      </mc:AlternateContent>
    </p:spTree>
    <p:extLst>
      <p:ext uri="{BB962C8B-B14F-4D97-AF65-F5344CB8AC3E}">
        <p14:creationId xmlns:p14="http://schemas.microsoft.com/office/powerpoint/2010/main" val="3043104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Δέντρα Αποφάσεων – </a:t>
            </a:r>
            <a:r>
              <a:rPr lang="en-US" sz="3600" dirty="0">
                <a:effectLst>
                  <a:outerShdw blurRad="38100" dist="38100" dir="2700000" algn="tl">
                    <a:srgbClr val="000000">
                      <a:alpha val="43137"/>
                    </a:srgbClr>
                  </a:outerShdw>
                </a:effectLst>
                <a:latin typeface="Garamond" panose="02020404030301010803" pitchFamily="18" charset="0"/>
              </a:rPr>
              <a:t>Iris Data</a:t>
            </a:r>
            <a:endParaRPr lang="el-GR" sz="3600" dirty="0">
              <a:effectLst>
                <a:outerShdw blurRad="38100" dist="38100" dir="2700000" algn="tl">
                  <a:srgbClr val="000000">
                    <a:alpha val="43137"/>
                  </a:srgbClr>
                </a:outerShdw>
              </a:effectLst>
              <a:latin typeface="Garamond" panose="02020404030301010803" pitchFamily="18" charset="0"/>
            </a:endParaRPr>
          </a:p>
        </p:txBody>
      </p:sp>
      <p:pic>
        <p:nvPicPr>
          <p:cNvPr id="8" name="Εικόνα 4"/>
          <p:cNvPicPr>
            <a:picLocks noChangeAspect="1"/>
          </p:cNvPicPr>
          <p:nvPr/>
        </p:nvPicPr>
        <p:blipFill rotWithShape="1">
          <a:blip r:embed="rId2"/>
          <a:srcRect b="46342"/>
          <a:stretch/>
        </p:blipFill>
        <p:spPr>
          <a:xfrm>
            <a:off x="981843" y="1856321"/>
            <a:ext cx="5156109" cy="3804927"/>
          </a:xfrm>
          <a:prstGeom prst="rect">
            <a:avLst/>
          </a:prstGeom>
        </p:spPr>
      </p:pic>
      <p:pic>
        <p:nvPicPr>
          <p:cNvPr id="9" name="Εικόνα 7"/>
          <p:cNvPicPr>
            <a:picLocks noChangeAspect="1"/>
          </p:cNvPicPr>
          <p:nvPr/>
        </p:nvPicPr>
        <p:blipFill rotWithShape="1">
          <a:blip r:embed="rId2"/>
          <a:srcRect t="53638"/>
          <a:stretch/>
        </p:blipFill>
        <p:spPr>
          <a:xfrm>
            <a:off x="5805741" y="2060848"/>
            <a:ext cx="4969191" cy="3168352"/>
          </a:xfrm>
          <a:prstGeom prst="rect">
            <a:avLst/>
          </a:prstGeom>
        </p:spPr>
      </p:pic>
    </p:spTree>
    <p:extLst>
      <p:ext uri="{BB962C8B-B14F-4D97-AF65-F5344CB8AC3E}">
        <p14:creationId xmlns:p14="http://schemas.microsoft.com/office/powerpoint/2010/main" val="39289686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FAECD5F-5C32-47F4-95F5-713656E6689C}"/>
              </a:ext>
            </a:extLst>
          </p:cNvPr>
          <p:cNvGraphicFramePr>
            <a:graphicFrameLocks noGrp="1"/>
          </p:cNvGraphicFramePr>
          <p:nvPr/>
        </p:nvGraphicFramePr>
        <p:xfrm>
          <a:off x="3214092" y="251692"/>
          <a:ext cx="3312368" cy="2105152"/>
        </p:xfrm>
        <a:graphic>
          <a:graphicData uri="http://schemas.openxmlformats.org/drawingml/2006/table">
            <a:tbl>
              <a:tblPr firstRow="1" firstCol="1" lastRow="1" lastCol="1" bandRow="1" bandCol="1">
                <a:tableStyleId>{5940675A-B579-460E-94D1-54222C63F5DA}</a:tableStyleId>
              </a:tblPr>
              <a:tblGrid>
                <a:gridCol w="741934">
                  <a:extLst>
                    <a:ext uri="{9D8B030D-6E8A-4147-A177-3AD203B41FA5}">
                      <a16:colId xmlns:a16="http://schemas.microsoft.com/office/drawing/2014/main" val="1884048406"/>
                    </a:ext>
                  </a:extLst>
                </a:gridCol>
                <a:gridCol w="741934">
                  <a:extLst>
                    <a:ext uri="{9D8B030D-6E8A-4147-A177-3AD203B41FA5}">
                      <a16:colId xmlns:a16="http://schemas.microsoft.com/office/drawing/2014/main" val="4014308187"/>
                    </a:ext>
                  </a:extLst>
                </a:gridCol>
                <a:gridCol w="675526">
                  <a:extLst>
                    <a:ext uri="{9D8B030D-6E8A-4147-A177-3AD203B41FA5}">
                      <a16:colId xmlns:a16="http://schemas.microsoft.com/office/drawing/2014/main" val="1885744877"/>
                    </a:ext>
                  </a:extLst>
                </a:gridCol>
                <a:gridCol w="1152974">
                  <a:extLst>
                    <a:ext uri="{9D8B030D-6E8A-4147-A177-3AD203B41FA5}">
                      <a16:colId xmlns:a16="http://schemas.microsoft.com/office/drawing/2014/main" val="3142985738"/>
                    </a:ext>
                  </a:extLst>
                </a:gridCol>
              </a:tblGrid>
              <a:tr h="277813">
                <a:tc>
                  <a:txBody>
                    <a:bodyPr/>
                    <a:lstStyle/>
                    <a:p>
                      <a:pPr algn="ctr">
                        <a:lnSpc>
                          <a:spcPct val="115000"/>
                        </a:lnSpc>
                        <a:spcAft>
                          <a:spcPts val="0"/>
                        </a:spcAft>
                      </a:pP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Χ</a:t>
                      </a:r>
                      <a:r>
                        <a:rPr lang="el-GR" sz="1800" baseline="-25000" dirty="0">
                          <a:effectLst/>
                          <a:latin typeface="Garamond" panose="02020404030301010803" pitchFamily="18" charset="0"/>
                        </a:rPr>
                        <a:t>1</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Χ</a:t>
                      </a:r>
                      <a:r>
                        <a:rPr lang="el-GR" sz="1800" baseline="-25000">
                          <a:effectLst/>
                          <a:latin typeface="Garamond" panose="02020404030301010803" pitchFamily="18" charset="0"/>
                        </a:rPr>
                        <a:t>2</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Κλάση</a:t>
                      </a:r>
                      <a:endParaRPr lang="el-GR" sz="180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43847846"/>
                  </a:ext>
                </a:extLst>
              </a:tr>
              <a:tr h="277813">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w1</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2</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4</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1838285"/>
                  </a:ext>
                </a:extLst>
              </a:tr>
              <a:tr h="277813">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w2</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3</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4</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62977156"/>
                  </a:ext>
                </a:extLst>
              </a:tr>
              <a:tr h="277813">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w3</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2</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800" dirty="0">
                          <a:effectLst/>
                          <a:latin typeface="Garamond" panose="02020404030301010803" pitchFamily="18" charset="0"/>
                        </a:rPr>
                        <a:t>6</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99830842"/>
                  </a:ext>
                </a:extLst>
              </a:tr>
              <a:tr h="277813">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w4</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1</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1</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70019764"/>
                  </a:ext>
                </a:extLst>
              </a:tr>
              <a:tr h="277336">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w5</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1</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3.5</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20728560"/>
                  </a:ext>
                </a:extLst>
              </a:tr>
              <a:tr h="277813">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w6</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800" dirty="0">
                          <a:effectLst/>
                          <a:latin typeface="Garamond" panose="02020404030301010803" pitchFamily="18" charset="0"/>
                        </a:rPr>
                        <a:t>2</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800">
                          <a:effectLst/>
                          <a:latin typeface="Garamond" panose="02020404030301010803" pitchFamily="18" charset="0"/>
                        </a:rPr>
                        <a:t>1</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800" dirty="0">
                          <a:effectLst/>
                          <a:latin typeface="Garamond" panose="02020404030301010803" pitchFamily="18" charset="0"/>
                        </a:rPr>
                        <a:t>Θετικ</a:t>
                      </a:r>
                      <a:r>
                        <a:rPr lang="el-GR" sz="1800" dirty="0">
                          <a:effectLst/>
                          <a:latin typeface="Garamond" panose="02020404030301010803" pitchFamily="18" charset="0"/>
                        </a:rPr>
                        <a:t>ό</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14750727"/>
                  </a:ext>
                </a:extLst>
              </a:tr>
            </a:tbl>
          </a:graphicData>
        </a:graphic>
      </p:graphicFrame>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67C71AA-4773-4D6A-ADEF-055968DE00A3}"/>
                  </a:ext>
                </a:extLst>
              </p:cNvPr>
              <p:cNvSpPr txBox="1"/>
              <p:nvPr/>
            </p:nvSpPr>
            <p:spPr>
              <a:xfrm>
                <a:off x="1053852" y="2392260"/>
                <a:ext cx="9577064" cy="3464538"/>
              </a:xfrm>
              <a:prstGeom prst="rect">
                <a:avLst/>
              </a:prstGeom>
              <a:noFill/>
            </p:spPr>
            <p:txBody>
              <a:bodyPr wrap="square">
                <a:spAutoFit/>
              </a:bodyPr>
              <a:lstStyle/>
              <a:p>
                <a:pPr marL="342900" lvl="0" indent="-342900" algn="just">
                  <a:lnSpc>
                    <a:spcPct val="115000"/>
                  </a:lnSpc>
                  <a:spcAft>
                    <a:spcPts val="0"/>
                  </a:spcAft>
                  <a:buFont typeface="+mj-lt"/>
                  <a:buAutoNum type="arabicPeriod"/>
                  <a:tabLst>
                    <a:tab pos="114300" algn="l"/>
                  </a:tabLst>
                </a:pPr>
                <a:r>
                  <a:rPr lang="el-GR" sz="1800" dirty="0">
                    <a:effectLst/>
                    <a:latin typeface="Garamond" panose="02020404030301010803" pitchFamily="18" charset="0"/>
                    <a:ea typeface="Times New Roman" panose="02020603050405020304" pitchFamily="18" charset="0"/>
                  </a:rPr>
                  <a:t>Να χρησιμοποιήσετε τον αλγόριθμο των k κοντινότερων γειτόνων (k-</a:t>
                </a:r>
                <a:r>
                  <a:rPr lang="el-GR" sz="1800" dirty="0" err="1">
                    <a:effectLst/>
                    <a:latin typeface="Garamond" panose="02020404030301010803" pitchFamily="18" charset="0"/>
                    <a:ea typeface="Times New Roman" panose="02020603050405020304" pitchFamily="18" charset="0"/>
                  </a:rPr>
                  <a:t>nearest</a:t>
                </a:r>
                <a:r>
                  <a:rPr lang="el-GR" sz="1800" dirty="0">
                    <a:effectLst/>
                    <a:latin typeface="Garamond" panose="02020404030301010803" pitchFamily="18" charset="0"/>
                    <a:ea typeface="Times New Roman" panose="02020603050405020304" pitchFamily="18" charset="0"/>
                  </a:rPr>
                  <a:t> </a:t>
                </a:r>
                <a:r>
                  <a:rPr lang="el-GR" sz="1800" dirty="0" err="1">
                    <a:effectLst/>
                    <a:latin typeface="Garamond" panose="02020404030301010803" pitchFamily="18" charset="0"/>
                    <a:ea typeface="Times New Roman" panose="02020603050405020304" pitchFamily="18" charset="0"/>
                  </a:rPr>
                  <a:t>neighbors</a:t>
                </a:r>
                <a:r>
                  <a:rPr lang="el-GR" sz="1800" dirty="0">
                    <a:effectLst/>
                    <a:latin typeface="Garamond" panose="02020404030301010803" pitchFamily="18" charset="0"/>
                    <a:ea typeface="Times New Roman" panose="02020603050405020304" pitchFamily="18" charset="0"/>
                  </a:rPr>
                  <a:t> - KNN), με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l-GR" sz="1800" i="1">
                        <a:effectLst/>
                        <a:latin typeface="Cambria Math" panose="02040503050406030204" pitchFamily="18" charset="0"/>
                        <a:ea typeface="Times New Roman" panose="02020603050405020304" pitchFamily="18" charset="0"/>
                      </a:rPr>
                      <m:t>=1</m:t>
                    </m:r>
                  </m:oMath>
                </a14:m>
                <a:r>
                  <a:rPr lang="el-GR" sz="1800" dirty="0">
                    <a:effectLst/>
                    <a:latin typeface="Garamond" panose="02020404030301010803" pitchFamily="18" charset="0"/>
                    <a:ea typeface="Times New Roman" panose="02020603050405020304" pitchFamily="18" charset="0"/>
                  </a:rPr>
                  <a:t> και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l-GR" sz="1800" i="1">
                        <a:effectLst/>
                        <a:latin typeface="Cambria Math" panose="02040503050406030204" pitchFamily="18" charset="0"/>
                        <a:ea typeface="Times New Roman" panose="02020603050405020304" pitchFamily="18" charset="0"/>
                      </a:rPr>
                      <m:t>=3</m:t>
                    </m:r>
                  </m:oMath>
                </a14:m>
                <a:r>
                  <a:rPr lang="el-GR" sz="1800" dirty="0">
                    <a:effectLst/>
                    <a:latin typeface="Garamond" panose="02020404030301010803" pitchFamily="18" charset="0"/>
                    <a:ea typeface="Times New Roman" panose="02020603050405020304" pitchFamily="18" charset="0"/>
                  </a:rPr>
                  <a:t>, για να υπολογίσετε την κλάση του άγνωστου προτύπου </a:t>
                </a:r>
                <a:r>
                  <a:rPr lang="en-US" dirty="0">
                    <a:latin typeface="Garamond" panose="02020404030301010803" pitchFamily="18" charset="0"/>
                    <a:ea typeface="Times New Roman" panose="02020603050405020304" pitchFamily="18" charset="0"/>
                  </a:rPr>
                  <a:t>f=</a:t>
                </a:r>
                <a14:m>
                  <m:oMath xmlns:m="http://schemas.openxmlformats.org/officeDocument/2006/math">
                    <m:r>
                      <a:rPr lang="el-GR" sz="1800" i="1">
                        <a:effectLst/>
                        <a:latin typeface="Cambria Math" panose="02040503050406030204" pitchFamily="18" charset="0"/>
                        <a:ea typeface="Times New Roman" panose="02020603050405020304" pitchFamily="18" charset="0"/>
                      </a:rPr>
                      <m:t>(1, 4)</m:t>
                    </m:r>
                  </m:oMath>
                </a14:m>
                <a:r>
                  <a:rPr lang="el-GR" sz="1800" dirty="0">
                    <a:effectLst/>
                    <a:latin typeface="Garamond" panose="02020404030301010803" pitchFamily="18" charset="0"/>
                    <a:ea typeface="Times New Roman" panose="02020603050405020304" pitchFamily="18" charset="0"/>
                  </a:rPr>
                  <a:t>.</a:t>
                </a:r>
              </a:p>
              <a:p>
                <a:pPr lvl="0" algn="just">
                  <a:lnSpc>
                    <a:spcPct val="115000"/>
                  </a:lnSpc>
                  <a:spcBef>
                    <a:spcPts val="1200"/>
                  </a:spcBef>
                  <a:spcAft>
                    <a:spcPts val="0"/>
                  </a:spcAft>
                  <a:tabLst>
                    <a:tab pos="114300" algn="l"/>
                  </a:tabLst>
                </a:pPr>
                <a:r>
                  <a:rPr lang="el-GR" sz="2400" b="1" dirty="0">
                    <a:latin typeface="Garamond" panose="02020404030301010803" pitchFamily="18" charset="0"/>
                    <a:ea typeface="Times New Roman" panose="02020603050405020304" pitchFamily="18" charset="0"/>
                  </a:rPr>
                  <a:t>Λύση </a:t>
                </a:r>
              </a:p>
              <a:p>
                <a:pPr lvl="0" algn="ctr">
                  <a:lnSpc>
                    <a:spcPct val="115000"/>
                  </a:lnSpc>
                  <a:spcBef>
                    <a:spcPts val="1200"/>
                  </a:spcBef>
                  <a:spcAft>
                    <a:spcPts val="0"/>
                  </a:spcAft>
                  <a:tabLst>
                    <a:tab pos="114300" algn="l"/>
                  </a:tabLst>
                </a:pPr>
                <a:r>
                  <a:rPr lang="el-GR" sz="9600" b="1" dirty="0">
                    <a:latin typeface="Cambria Math" panose="02040503050406030204" pitchFamily="18" charset="0"/>
                    <a:ea typeface="Cambria Math" panose="02040503050406030204" pitchFamily="18" charset="0"/>
                  </a:rPr>
                  <a:t>?</a:t>
                </a:r>
                <a:endParaRPr lang="el-GR" sz="1800" dirty="0">
                  <a:effectLst/>
                  <a:latin typeface="Cambria Math" panose="02040503050406030204" pitchFamily="18" charset="0"/>
                  <a:ea typeface="Cambria Math" panose="02040503050406030204" pitchFamily="18" charset="0"/>
                </a:endParaRPr>
              </a:p>
              <a:p>
                <a:pPr marL="342900" lvl="0" indent="-342900" algn="just">
                  <a:lnSpc>
                    <a:spcPct val="115000"/>
                  </a:lnSpc>
                  <a:spcAft>
                    <a:spcPts val="0"/>
                  </a:spcAft>
                  <a:buFont typeface="+mj-lt"/>
                  <a:buAutoNum type="arabicPeriod"/>
                  <a:tabLst>
                    <a:tab pos="114300" algn="l"/>
                  </a:tabLst>
                </a:pPr>
                <a:endParaRPr lang="el-GR" sz="1800" dirty="0">
                  <a:effectLst/>
                  <a:latin typeface="Garamond" panose="02020404030301010803" pitchFamily="18" charset="0"/>
                  <a:ea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967C71AA-4773-4D6A-ADEF-055968DE00A3}"/>
                  </a:ext>
                </a:extLst>
              </p:cNvPr>
              <p:cNvSpPr txBox="1">
                <a:spLocks noRot="1" noChangeAspect="1" noMove="1" noResize="1" noEditPoints="1" noAdjustHandles="1" noChangeArrowheads="1" noChangeShapeType="1" noTextEdit="1"/>
              </p:cNvSpPr>
              <p:nvPr/>
            </p:nvSpPr>
            <p:spPr>
              <a:xfrm>
                <a:off x="1053852" y="2392260"/>
                <a:ext cx="9577064" cy="3464538"/>
              </a:xfrm>
              <a:prstGeom prst="rect">
                <a:avLst/>
              </a:prstGeom>
              <a:blipFill>
                <a:blip r:embed="rId2"/>
                <a:stretch>
                  <a:fillRect l="-1018" b="-5975"/>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DA149CF-B5A9-451A-9656-FACDEE0E0193}"/>
                  </a:ext>
                </a:extLst>
              </p:cNvPr>
              <p:cNvSpPr txBox="1"/>
              <p:nvPr/>
            </p:nvSpPr>
            <p:spPr>
              <a:xfrm>
                <a:off x="6958508" y="659275"/>
                <a:ext cx="3816424" cy="938462"/>
              </a:xfrm>
              <a:prstGeom prst="rect">
                <a:avLst/>
              </a:prstGeom>
              <a:noFill/>
            </p:spPr>
            <p:txBody>
              <a:bodyPr wrap="square">
                <a:spAutoFit/>
              </a:bodyPr>
              <a:lstStyle/>
              <a:p>
                <a:pPr lvl="0" algn="just"/>
                <a:r>
                  <a:rPr lang="en-US" sz="1800" dirty="0">
                    <a:effectLst/>
                    <a:latin typeface="Garamond" panose="02020404030301010803" pitchFamily="18" charset="0"/>
                    <a:ea typeface="Times New Roman" panose="02020603050405020304" pitchFamily="18" charset="0"/>
                  </a:rPr>
                  <a:t>* </a:t>
                </a:r>
                <a:r>
                  <a:rPr lang="el-GR" sz="1800" dirty="0">
                    <a:effectLst/>
                    <a:latin typeface="Garamond" panose="02020404030301010803" pitchFamily="18" charset="0"/>
                    <a:ea typeface="Times New Roman" panose="02020603050405020304" pitchFamily="18" charset="0"/>
                  </a:rPr>
                  <a:t>Οι αποστάσεις προτύπων να υπολογίζονται με την απόσταση </a:t>
                </a:r>
                <a:r>
                  <a:rPr lang="en-US" sz="1800" dirty="0">
                    <a:effectLst/>
                    <a:latin typeface="Garamond" panose="02020404030301010803" pitchFamily="18" charset="0"/>
                    <a:ea typeface="Times New Roman" panose="02020603050405020304" pitchFamily="18" charset="0"/>
                  </a:rPr>
                  <a:t>Manhattan</a:t>
                </a:r>
                <a:r>
                  <a:rPr lang="el-GR" sz="1800" dirty="0">
                    <a:effectLst/>
                    <a:latin typeface="Garamond" panose="02020404030301010803" pitchFamily="18" charset="0"/>
                    <a:ea typeface="Times New Roman" panose="02020603050405020304" pitchFamily="18" charset="0"/>
                  </a:rPr>
                  <a:t>: </a:t>
                </a:r>
                <a14:m>
                  <m:oMath xmlns:m="http://schemas.openxmlformats.org/officeDocument/2006/math">
                    <m:sSub>
                      <m:sSubPr>
                        <m:ctrlPr>
                          <a:rPr lang="el-GR" sz="1800" i="1" smtClean="0">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𝑑</m:t>
                        </m:r>
                      </m:e>
                      <m:sub>
                        <m:r>
                          <a:rPr lang="en-US" sz="1800" i="1">
                            <a:effectLst/>
                            <a:latin typeface="Cambria Math" panose="02040503050406030204" pitchFamily="18" charset="0"/>
                            <a:ea typeface="Times New Roman" panose="02020603050405020304" pitchFamily="18" charset="0"/>
                          </a:rPr>
                          <m:t> </m:t>
                        </m:r>
                      </m:sub>
                    </m:sSub>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𝑦</m:t>
                    </m:r>
                    <m:r>
                      <a:rPr lang="en-US" sz="1800" i="1">
                        <a:effectLst/>
                        <a:latin typeface="Cambria Math" panose="02040503050406030204" pitchFamily="18" charset="0"/>
                        <a:ea typeface="Times New Roman" panose="02020603050405020304" pitchFamily="18" charset="0"/>
                      </a:rPr>
                      <m:t>)=</m:t>
                    </m:r>
                    <m:nary>
                      <m:naryPr>
                        <m:chr m:val="∑"/>
                        <m:ctrlPr>
                          <a:rPr lang="el-GR"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sub>
                      <m:sup>
                        <m:r>
                          <a:rPr lang="en-US" sz="1800" i="1">
                            <a:effectLst/>
                            <a:latin typeface="Cambria Math" panose="02040503050406030204" pitchFamily="18" charset="0"/>
                            <a:ea typeface="Times New Roman" panose="02020603050405020304" pitchFamily="18" charset="0"/>
                          </a:rPr>
                          <m:t>𝑁</m:t>
                        </m:r>
                      </m:sup>
                      <m:e>
                        <m:sSup>
                          <m:sSupPr>
                            <m:ctrlPr>
                              <a:rPr lang="el-GR" sz="1800" i="1">
                                <a:effectLst/>
                                <a:latin typeface="Cambria Math" panose="02040503050406030204" pitchFamily="18" charset="0"/>
                                <a:ea typeface="Times New Roman" panose="02020603050405020304" pitchFamily="18" charset="0"/>
                              </a:rPr>
                            </m:ctrlPr>
                          </m:sSupPr>
                          <m:e>
                            <m:sSub>
                              <m:sSubPr>
                                <m:ctrlPr>
                                  <a:rPr lang="el-GR"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𝑥</m:t>
                                </m:r>
                              </m:e>
                              <m:sub>
                                <m:r>
                                  <a:rPr lang="en-US" sz="1800" i="1">
                                    <a:effectLst/>
                                    <a:latin typeface="Cambria Math" panose="02040503050406030204" pitchFamily="18" charset="0"/>
                                    <a:ea typeface="Times New Roman" panose="02020603050405020304" pitchFamily="18" charset="0"/>
                                  </a:rPr>
                                  <m:t>𝑖</m:t>
                                </m:r>
                              </m:sub>
                            </m:sSub>
                            <m:r>
                              <a:rPr lang="en-US" sz="1800" i="1">
                                <a:effectLst/>
                                <a:latin typeface="Cambria Math" panose="02040503050406030204" pitchFamily="18" charset="0"/>
                                <a:ea typeface="Times New Roman" panose="02020603050405020304" pitchFamily="18" charset="0"/>
                              </a:rPr>
                              <m:t>−</m:t>
                            </m:r>
                            <m:sSub>
                              <m:sSubPr>
                                <m:ctrlPr>
                                  <a:rPr lang="el-GR"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𝑦</m:t>
                                </m:r>
                              </m:e>
                              <m:sub>
                                <m:r>
                                  <a:rPr lang="en-US" sz="1800" i="1">
                                    <a:effectLst/>
                                    <a:latin typeface="Cambria Math" panose="02040503050406030204" pitchFamily="18" charset="0"/>
                                    <a:ea typeface="Times New Roman" panose="02020603050405020304" pitchFamily="18" charset="0"/>
                                  </a:rPr>
                                  <m:t>𝑖</m:t>
                                </m:r>
                              </m:sub>
                            </m:sSub>
                            <m:r>
                              <a:rPr lang="en-US" sz="1800" i="1">
                                <a:effectLst/>
                                <a:latin typeface="Cambria Math" panose="02040503050406030204" pitchFamily="18" charset="0"/>
                                <a:ea typeface="Times New Roman" panose="02020603050405020304" pitchFamily="18" charset="0"/>
                              </a:rPr>
                              <m:t>|</m:t>
                            </m:r>
                          </m:e>
                          <m:sup>
                            <m:r>
                              <a:rPr lang="en-US" sz="1800" i="1">
                                <a:effectLst/>
                                <a:latin typeface="Cambria Math" panose="02040503050406030204" pitchFamily="18" charset="0"/>
                                <a:ea typeface="Times New Roman" panose="02020603050405020304" pitchFamily="18" charset="0"/>
                              </a:rPr>
                              <m:t> </m:t>
                            </m:r>
                          </m:sup>
                        </m:sSup>
                      </m:e>
                    </m:nary>
                  </m:oMath>
                </a14:m>
                <a:endParaRPr lang="el-GR" sz="1800" dirty="0">
                  <a:effectLst/>
                  <a:latin typeface="Garamond" panose="02020404030301010803" pitchFamily="18" charset="0"/>
                  <a:ea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1DA149CF-B5A9-451A-9656-FACDEE0E0193}"/>
                  </a:ext>
                </a:extLst>
              </p:cNvPr>
              <p:cNvSpPr txBox="1">
                <a:spLocks noRot="1" noChangeAspect="1" noMove="1" noResize="1" noEditPoints="1" noAdjustHandles="1" noChangeArrowheads="1" noChangeShapeType="1" noTextEdit="1"/>
              </p:cNvSpPr>
              <p:nvPr/>
            </p:nvSpPr>
            <p:spPr>
              <a:xfrm>
                <a:off x="6958508" y="659275"/>
                <a:ext cx="3816424" cy="938462"/>
              </a:xfrm>
              <a:prstGeom prst="rect">
                <a:avLst/>
              </a:prstGeom>
              <a:blipFill>
                <a:blip r:embed="rId3"/>
                <a:stretch>
                  <a:fillRect l="-1276" t="-3247" r="-1276" b="-72078"/>
                </a:stretch>
              </a:blipFill>
            </p:spPr>
            <p:txBody>
              <a:bodyPr/>
              <a:lstStyle/>
              <a:p>
                <a:r>
                  <a:rPr lang="el-GR">
                    <a:noFill/>
                  </a:rPr>
                  <a:t> </a:t>
                </a:r>
              </a:p>
            </p:txBody>
          </p:sp>
        </mc:Fallback>
      </mc:AlternateContent>
    </p:spTree>
    <p:extLst>
      <p:ext uri="{BB962C8B-B14F-4D97-AF65-F5344CB8AC3E}">
        <p14:creationId xmlns:p14="http://schemas.microsoft.com/office/powerpoint/2010/main" val="1059241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FAECD5F-5C32-47F4-95F5-713656E6689C}"/>
              </a:ext>
            </a:extLst>
          </p:cNvPr>
          <p:cNvGraphicFramePr>
            <a:graphicFrameLocks noGrp="1"/>
          </p:cNvGraphicFramePr>
          <p:nvPr/>
        </p:nvGraphicFramePr>
        <p:xfrm>
          <a:off x="3214092" y="251692"/>
          <a:ext cx="3312368" cy="2105152"/>
        </p:xfrm>
        <a:graphic>
          <a:graphicData uri="http://schemas.openxmlformats.org/drawingml/2006/table">
            <a:tbl>
              <a:tblPr firstRow="1" firstCol="1" lastRow="1" lastCol="1" bandRow="1" bandCol="1">
                <a:tableStyleId>{5940675A-B579-460E-94D1-54222C63F5DA}</a:tableStyleId>
              </a:tblPr>
              <a:tblGrid>
                <a:gridCol w="741934">
                  <a:extLst>
                    <a:ext uri="{9D8B030D-6E8A-4147-A177-3AD203B41FA5}">
                      <a16:colId xmlns:a16="http://schemas.microsoft.com/office/drawing/2014/main" val="1884048406"/>
                    </a:ext>
                  </a:extLst>
                </a:gridCol>
                <a:gridCol w="741934">
                  <a:extLst>
                    <a:ext uri="{9D8B030D-6E8A-4147-A177-3AD203B41FA5}">
                      <a16:colId xmlns:a16="http://schemas.microsoft.com/office/drawing/2014/main" val="4014308187"/>
                    </a:ext>
                  </a:extLst>
                </a:gridCol>
                <a:gridCol w="675526">
                  <a:extLst>
                    <a:ext uri="{9D8B030D-6E8A-4147-A177-3AD203B41FA5}">
                      <a16:colId xmlns:a16="http://schemas.microsoft.com/office/drawing/2014/main" val="1885744877"/>
                    </a:ext>
                  </a:extLst>
                </a:gridCol>
                <a:gridCol w="1152974">
                  <a:extLst>
                    <a:ext uri="{9D8B030D-6E8A-4147-A177-3AD203B41FA5}">
                      <a16:colId xmlns:a16="http://schemas.microsoft.com/office/drawing/2014/main" val="3142985738"/>
                    </a:ext>
                  </a:extLst>
                </a:gridCol>
              </a:tblGrid>
              <a:tr h="277813">
                <a:tc>
                  <a:txBody>
                    <a:bodyPr/>
                    <a:lstStyle/>
                    <a:p>
                      <a:pPr algn="ctr">
                        <a:lnSpc>
                          <a:spcPct val="115000"/>
                        </a:lnSpc>
                        <a:spcAft>
                          <a:spcPts val="0"/>
                        </a:spcAft>
                      </a:pP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Χ</a:t>
                      </a:r>
                      <a:r>
                        <a:rPr lang="el-GR" sz="1800" baseline="-25000" dirty="0">
                          <a:effectLst/>
                          <a:latin typeface="Garamond" panose="02020404030301010803" pitchFamily="18" charset="0"/>
                        </a:rPr>
                        <a:t>1</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Χ</a:t>
                      </a:r>
                      <a:r>
                        <a:rPr lang="el-GR" sz="1800" baseline="-25000">
                          <a:effectLst/>
                          <a:latin typeface="Garamond" panose="02020404030301010803" pitchFamily="18" charset="0"/>
                        </a:rPr>
                        <a:t>2</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Κλάση</a:t>
                      </a:r>
                      <a:endParaRPr lang="el-GR" sz="180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243847846"/>
                  </a:ext>
                </a:extLst>
              </a:tr>
              <a:tr h="277813">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w1</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2</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4</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1838285"/>
                  </a:ext>
                </a:extLst>
              </a:tr>
              <a:tr h="277813">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w2</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3</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4</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Αρνητικό</a:t>
                      </a:r>
                      <a:endParaRPr lang="el-GR" sz="180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162977156"/>
                  </a:ext>
                </a:extLst>
              </a:tr>
              <a:tr h="277813">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w3</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2</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800" dirty="0">
                          <a:effectLst/>
                          <a:latin typeface="Garamond" panose="02020404030301010803" pitchFamily="18" charset="0"/>
                        </a:rPr>
                        <a:t>6</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Αρνητικό</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99830842"/>
                  </a:ext>
                </a:extLst>
              </a:tr>
              <a:tr h="277813">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w4</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1</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1</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Θετικό</a:t>
                      </a:r>
                      <a:endParaRPr lang="el-GR" sz="180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70019764"/>
                  </a:ext>
                </a:extLst>
              </a:tr>
              <a:tr h="277336">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w5</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1</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a:effectLst/>
                          <a:latin typeface="Garamond" panose="02020404030301010803" pitchFamily="18" charset="0"/>
                        </a:rPr>
                        <a:t>3.5</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l-GR" sz="1800" dirty="0">
                          <a:effectLst/>
                          <a:latin typeface="Garamond" panose="02020404030301010803" pitchFamily="18" charset="0"/>
                        </a:rPr>
                        <a:t>Θετικό</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20728560"/>
                  </a:ext>
                </a:extLst>
              </a:tr>
              <a:tr h="277813">
                <a:tc>
                  <a:txBody>
                    <a:bodyPr/>
                    <a:lstStyle/>
                    <a:p>
                      <a:pPr algn="ctr">
                        <a:lnSpc>
                          <a:spcPct val="115000"/>
                        </a:lnSpc>
                        <a:spcAft>
                          <a:spcPts val="0"/>
                        </a:spcAft>
                      </a:pPr>
                      <a:r>
                        <a:rPr lang="en-US" sz="1800" dirty="0">
                          <a:effectLst/>
                          <a:latin typeface="Garamond" panose="02020404030301010803" pitchFamily="18" charset="0"/>
                          <a:ea typeface="Times New Roman" panose="02020603050405020304" pitchFamily="18" charset="0"/>
                        </a:rPr>
                        <a:t>w6</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800" dirty="0">
                          <a:effectLst/>
                          <a:latin typeface="Garamond" panose="02020404030301010803" pitchFamily="18" charset="0"/>
                        </a:rPr>
                        <a:t>2</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800">
                          <a:effectLst/>
                          <a:latin typeface="Garamond" panose="02020404030301010803" pitchFamily="18" charset="0"/>
                        </a:rPr>
                        <a:t>1</a:t>
                      </a:r>
                      <a:endParaRPr lang="el-GR" sz="1800">
                        <a:effectLst/>
                        <a:latin typeface="Garamond" panose="02020404030301010803" pitchFamily="18" charset="0"/>
                        <a:ea typeface="Times New Roman" panose="02020603050405020304" pitchFamily="18" charset="0"/>
                      </a:endParaRPr>
                    </a:p>
                  </a:txBody>
                  <a:tcPr marL="68580" marR="68580" marT="0" marB="0" anchor="ctr"/>
                </a:tc>
                <a:tc>
                  <a:txBody>
                    <a:bodyPr/>
                    <a:lstStyle/>
                    <a:p>
                      <a:pPr algn="ctr">
                        <a:lnSpc>
                          <a:spcPct val="115000"/>
                        </a:lnSpc>
                        <a:spcAft>
                          <a:spcPts val="0"/>
                        </a:spcAft>
                      </a:pPr>
                      <a:r>
                        <a:rPr lang="en-US" sz="1800" dirty="0">
                          <a:effectLst/>
                          <a:latin typeface="Garamond" panose="02020404030301010803" pitchFamily="18" charset="0"/>
                        </a:rPr>
                        <a:t>Θετικ</a:t>
                      </a:r>
                      <a:r>
                        <a:rPr lang="el-GR" sz="1800" dirty="0">
                          <a:effectLst/>
                          <a:latin typeface="Garamond" panose="02020404030301010803" pitchFamily="18" charset="0"/>
                        </a:rPr>
                        <a:t>ό</a:t>
                      </a:r>
                      <a:endParaRPr lang="el-GR" sz="1800" dirty="0">
                        <a:effectLst/>
                        <a:latin typeface="Garamond" panose="02020404030301010803"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14750727"/>
                  </a:ext>
                </a:extLst>
              </a:tr>
            </a:tbl>
          </a:graphicData>
        </a:graphic>
      </p:graphicFrame>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67C71AA-4773-4D6A-ADEF-055968DE00A3}"/>
                  </a:ext>
                </a:extLst>
              </p:cNvPr>
              <p:cNvSpPr txBox="1"/>
              <p:nvPr/>
            </p:nvSpPr>
            <p:spPr>
              <a:xfrm>
                <a:off x="1053852" y="2392260"/>
                <a:ext cx="9577064" cy="6296083"/>
              </a:xfrm>
              <a:prstGeom prst="rect">
                <a:avLst/>
              </a:prstGeom>
              <a:noFill/>
            </p:spPr>
            <p:txBody>
              <a:bodyPr wrap="square">
                <a:spAutoFit/>
              </a:bodyPr>
              <a:lstStyle/>
              <a:p>
                <a:pPr marL="342900" lvl="0" indent="-342900" algn="just">
                  <a:lnSpc>
                    <a:spcPct val="115000"/>
                  </a:lnSpc>
                  <a:spcAft>
                    <a:spcPts val="0"/>
                  </a:spcAft>
                  <a:buFont typeface="+mj-lt"/>
                  <a:buAutoNum type="arabicPeriod"/>
                  <a:tabLst>
                    <a:tab pos="114300" algn="l"/>
                  </a:tabLst>
                </a:pPr>
                <a:r>
                  <a:rPr lang="el-GR" sz="1800" dirty="0">
                    <a:effectLst/>
                    <a:latin typeface="Garamond" panose="02020404030301010803" pitchFamily="18" charset="0"/>
                    <a:ea typeface="Times New Roman" panose="02020603050405020304" pitchFamily="18" charset="0"/>
                  </a:rPr>
                  <a:t>Να χρησιμοποιήσετε τον αλγόριθμο των k κοντινότερων γειτόνων (k-</a:t>
                </a:r>
                <a:r>
                  <a:rPr lang="el-GR" sz="1800" dirty="0" err="1">
                    <a:effectLst/>
                    <a:latin typeface="Garamond" panose="02020404030301010803" pitchFamily="18" charset="0"/>
                    <a:ea typeface="Times New Roman" panose="02020603050405020304" pitchFamily="18" charset="0"/>
                  </a:rPr>
                  <a:t>nearest</a:t>
                </a:r>
                <a:r>
                  <a:rPr lang="el-GR" sz="1800" dirty="0">
                    <a:effectLst/>
                    <a:latin typeface="Garamond" panose="02020404030301010803" pitchFamily="18" charset="0"/>
                    <a:ea typeface="Times New Roman" panose="02020603050405020304" pitchFamily="18" charset="0"/>
                  </a:rPr>
                  <a:t> </a:t>
                </a:r>
                <a:r>
                  <a:rPr lang="el-GR" sz="1800" dirty="0" err="1">
                    <a:effectLst/>
                    <a:latin typeface="Garamond" panose="02020404030301010803" pitchFamily="18" charset="0"/>
                    <a:ea typeface="Times New Roman" panose="02020603050405020304" pitchFamily="18" charset="0"/>
                  </a:rPr>
                  <a:t>neighbors</a:t>
                </a:r>
                <a:r>
                  <a:rPr lang="el-GR" sz="1800" dirty="0">
                    <a:effectLst/>
                    <a:latin typeface="Garamond" panose="02020404030301010803" pitchFamily="18" charset="0"/>
                    <a:ea typeface="Times New Roman" panose="02020603050405020304" pitchFamily="18" charset="0"/>
                  </a:rPr>
                  <a:t> - KNN), με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l-GR" sz="1800" i="1">
                        <a:effectLst/>
                        <a:latin typeface="Cambria Math" panose="02040503050406030204" pitchFamily="18" charset="0"/>
                        <a:ea typeface="Times New Roman" panose="02020603050405020304" pitchFamily="18" charset="0"/>
                      </a:rPr>
                      <m:t>=1</m:t>
                    </m:r>
                  </m:oMath>
                </a14:m>
                <a:r>
                  <a:rPr lang="el-GR" sz="1800" dirty="0">
                    <a:effectLst/>
                    <a:latin typeface="Garamond" panose="02020404030301010803" pitchFamily="18" charset="0"/>
                    <a:ea typeface="Times New Roman" panose="02020603050405020304" pitchFamily="18" charset="0"/>
                  </a:rPr>
                  <a:t> και </a:t>
                </a:r>
                <a14:m>
                  <m:oMath xmlns:m="http://schemas.openxmlformats.org/officeDocument/2006/math">
                    <m:r>
                      <a:rPr lang="en-US" sz="1800" i="1">
                        <a:effectLst/>
                        <a:latin typeface="Cambria Math" panose="02040503050406030204" pitchFamily="18" charset="0"/>
                        <a:ea typeface="Times New Roman" panose="02020603050405020304" pitchFamily="18" charset="0"/>
                      </a:rPr>
                      <m:t>𝑘</m:t>
                    </m:r>
                    <m:r>
                      <a:rPr lang="el-GR" sz="1800" i="1">
                        <a:effectLst/>
                        <a:latin typeface="Cambria Math" panose="02040503050406030204" pitchFamily="18" charset="0"/>
                        <a:ea typeface="Times New Roman" panose="02020603050405020304" pitchFamily="18" charset="0"/>
                      </a:rPr>
                      <m:t>=3</m:t>
                    </m:r>
                  </m:oMath>
                </a14:m>
                <a:r>
                  <a:rPr lang="el-GR" sz="1800" dirty="0">
                    <a:effectLst/>
                    <a:latin typeface="Garamond" panose="02020404030301010803" pitchFamily="18" charset="0"/>
                    <a:ea typeface="Times New Roman" panose="02020603050405020304" pitchFamily="18" charset="0"/>
                  </a:rPr>
                  <a:t>, για να υπολογίσετε την κλάση του άγνωστου προτύπου </a:t>
                </a:r>
                <a:r>
                  <a:rPr lang="en-US" dirty="0">
                    <a:latin typeface="Garamond" panose="02020404030301010803" pitchFamily="18" charset="0"/>
                    <a:ea typeface="Times New Roman" panose="02020603050405020304" pitchFamily="18" charset="0"/>
                  </a:rPr>
                  <a:t>f=</a:t>
                </a:r>
                <a14:m>
                  <m:oMath xmlns:m="http://schemas.openxmlformats.org/officeDocument/2006/math">
                    <m:r>
                      <a:rPr lang="el-GR" sz="1800" i="1">
                        <a:effectLst/>
                        <a:latin typeface="Cambria Math" panose="02040503050406030204" pitchFamily="18" charset="0"/>
                        <a:ea typeface="Times New Roman" panose="02020603050405020304" pitchFamily="18" charset="0"/>
                      </a:rPr>
                      <m:t>(1, 4)</m:t>
                    </m:r>
                  </m:oMath>
                </a14:m>
                <a:r>
                  <a:rPr lang="el-GR" sz="1800" dirty="0">
                    <a:effectLst/>
                    <a:latin typeface="Garamond" panose="02020404030301010803" pitchFamily="18" charset="0"/>
                    <a:ea typeface="Times New Roman" panose="02020603050405020304" pitchFamily="18" charset="0"/>
                  </a:rPr>
                  <a:t>.</a:t>
                </a:r>
              </a:p>
              <a:p>
                <a:pPr lvl="0" algn="just">
                  <a:lnSpc>
                    <a:spcPct val="115000"/>
                  </a:lnSpc>
                  <a:spcBef>
                    <a:spcPts val="1200"/>
                  </a:spcBef>
                  <a:spcAft>
                    <a:spcPts val="0"/>
                  </a:spcAft>
                  <a:tabLst>
                    <a:tab pos="114300" algn="l"/>
                  </a:tabLst>
                </a:pPr>
                <a:r>
                  <a:rPr lang="el-GR" sz="2400" b="1" dirty="0">
                    <a:latin typeface="Garamond" panose="02020404030301010803" pitchFamily="18" charset="0"/>
                    <a:ea typeface="Times New Roman" panose="02020603050405020304" pitchFamily="18" charset="0"/>
                  </a:rPr>
                  <a:t>Λύση</a:t>
                </a:r>
                <a:endParaRPr lang="el-GR" b="1" dirty="0">
                  <a:latin typeface="Garamond" panose="02020404030301010803" pitchFamily="18" charset="0"/>
                  <a:ea typeface="Times New Roman" panose="02020603050405020304" pitchFamily="18" charset="0"/>
                </a:endParaRPr>
              </a:p>
              <a:p>
                <a:pPr lvl="0" algn="just">
                  <a:lnSpc>
                    <a:spcPct val="115000"/>
                  </a:lnSpc>
                  <a:spcAft>
                    <a:spcPts val="0"/>
                  </a:spcAft>
                  <a:tabLst>
                    <a:tab pos="114300" algn="l"/>
                  </a:tabLst>
                </a:pPr>
                <a:r>
                  <a:rPr lang="el-GR" dirty="0">
                    <a:effectLst/>
                    <a:latin typeface="Garamond" panose="02020404030301010803" pitchFamily="18" charset="0"/>
                    <a:ea typeface="Times New Roman" panose="02020603050405020304" pitchFamily="18" charset="0"/>
                  </a:rPr>
                  <a:t>	- Αποστάσεις όλων των σημείων από το (1,4) </a:t>
                </a:r>
              </a:p>
              <a:p>
                <a:pPr lvl="0">
                  <a:lnSpc>
                    <a:spcPct val="115000"/>
                  </a:lnSpc>
                  <a:spcAft>
                    <a:spcPts val="0"/>
                  </a:spcAft>
                  <a:tabLst>
                    <a:tab pos="114300" algn="l"/>
                  </a:tabLst>
                </a:pPr>
                <a14:m>
                  <m:oMathPara xmlns:m="http://schemas.openxmlformats.org/officeDocument/2006/math">
                    <m:oMathParaPr>
                      <m:jc m:val="centerGroup"/>
                    </m:oMathParaPr>
                    <m:oMath xmlns:m="http://schemas.openxmlformats.org/officeDocument/2006/math">
                      <m:sSub>
                        <m:sSubPr>
                          <m:ctrlPr>
                            <a:rPr lang="el-GR" sz="1800" i="1" smtClean="0">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𝑑</m:t>
                          </m:r>
                        </m:e>
                        <m:sub>
                          <m:r>
                            <a:rPr lang="en-US" sz="1800" i="1">
                              <a:effectLst/>
                              <a:latin typeface="Cambria Math" panose="02040503050406030204" pitchFamily="18" charset="0"/>
                              <a:ea typeface="Times New Roman" panose="02020603050405020304" pitchFamily="18" charset="0"/>
                            </a:rPr>
                            <m:t> </m:t>
                          </m:r>
                        </m:sub>
                      </m:sSub>
                      <m:d>
                        <m:dPr>
                          <m:ctrlPr>
                            <a:rPr lang="en-US" sz="1800" i="1">
                              <a:effectLst/>
                              <a:latin typeface="Cambria Math" panose="02040503050406030204" pitchFamily="18" charset="0"/>
                              <a:ea typeface="Times New Roman" panose="02020603050405020304" pitchFamily="18" charset="0"/>
                            </a:rPr>
                          </m:ctrlPr>
                        </m:dPr>
                        <m:e>
                          <m:r>
                            <a:rPr lang="en-US" sz="1800" b="0" i="1" smtClean="0">
                              <a:effectLst/>
                              <a:latin typeface="Cambria Math" panose="02040503050406030204" pitchFamily="18" charset="0"/>
                              <a:ea typeface="Times New Roman" panose="02020603050405020304" pitchFamily="18" charset="0"/>
                            </a:rPr>
                            <m:t>𝑓</m:t>
                          </m:r>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𝑤</m:t>
                          </m:r>
                          <m:r>
                            <a:rPr lang="en-US" sz="1800" b="0" i="1" smtClean="0">
                              <a:effectLst/>
                              <a:latin typeface="Cambria Math" panose="02040503050406030204" pitchFamily="18" charset="0"/>
                              <a:ea typeface="Times New Roman" panose="02020603050405020304" pitchFamily="18" charset="0"/>
                            </a:rPr>
                            <m:t>1</m:t>
                          </m:r>
                        </m:e>
                      </m:d>
                      <m:r>
                        <a:rPr lang="en-US" sz="1800" b="0" i="1" smtClean="0">
                          <a:effectLst/>
                          <a:latin typeface="Cambria Math" panose="02040503050406030204" pitchFamily="18" charset="0"/>
                          <a:ea typeface="Times New Roman" panose="02020603050405020304" pitchFamily="18" charset="0"/>
                        </a:rPr>
                        <m:t>=</m:t>
                      </m:r>
                      <m:d>
                        <m:dPr>
                          <m:begChr m:val="|"/>
                          <m:endChr m:val="|"/>
                          <m:ctrlPr>
                            <a:rPr lang="en-US" sz="1800" b="0" i="1" smtClean="0">
                              <a:effectLst/>
                              <a:latin typeface="Cambria Math" panose="02040503050406030204" pitchFamily="18" charset="0"/>
                              <a:ea typeface="Times New Roman" panose="02020603050405020304" pitchFamily="18" charset="0"/>
                            </a:rPr>
                          </m:ctrlPr>
                        </m:dPr>
                        <m:e>
                          <m:r>
                            <a:rPr lang="en-US" sz="1800" b="0" i="1" smtClean="0">
                              <a:effectLst/>
                              <a:latin typeface="Cambria Math" panose="02040503050406030204" pitchFamily="18" charset="0"/>
                              <a:ea typeface="Times New Roman" panose="02020603050405020304" pitchFamily="18" charset="0"/>
                            </a:rPr>
                            <m:t>1−2</m:t>
                          </m:r>
                        </m:e>
                      </m:d>
                      <m:r>
                        <a:rPr lang="en-US" sz="1800" b="0" i="1" smtClean="0">
                          <a:effectLst/>
                          <a:latin typeface="Cambria Math" panose="02040503050406030204" pitchFamily="18" charset="0"/>
                          <a:ea typeface="Times New Roman" panose="02020603050405020304" pitchFamily="18" charset="0"/>
                        </a:rPr>
                        <m:t>+</m:t>
                      </m:r>
                      <m:d>
                        <m:dPr>
                          <m:begChr m:val="|"/>
                          <m:endChr m:val="|"/>
                          <m:ctrlPr>
                            <a:rPr lang="en-US" sz="1800" b="0" i="1" smtClean="0">
                              <a:effectLst/>
                              <a:latin typeface="Cambria Math" panose="02040503050406030204" pitchFamily="18" charset="0"/>
                              <a:ea typeface="Times New Roman" panose="02020603050405020304" pitchFamily="18" charset="0"/>
                            </a:rPr>
                          </m:ctrlPr>
                        </m:dPr>
                        <m:e>
                          <m:r>
                            <a:rPr lang="en-US" sz="1800" b="0" i="1" smtClean="0">
                              <a:effectLst/>
                              <a:latin typeface="Cambria Math" panose="02040503050406030204" pitchFamily="18" charset="0"/>
                              <a:ea typeface="Times New Roman" panose="02020603050405020304" pitchFamily="18" charset="0"/>
                            </a:rPr>
                            <m:t>4−4</m:t>
                          </m:r>
                        </m:e>
                      </m:d>
                      <m:r>
                        <a:rPr lang="en-US" sz="1800" b="0" i="1" smtClean="0">
                          <a:effectLst/>
                          <a:latin typeface="Cambria Math" panose="02040503050406030204" pitchFamily="18" charset="0"/>
                          <a:ea typeface="Times New Roman" panose="02020603050405020304" pitchFamily="18" charset="0"/>
                        </a:rPr>
                        <m:t>=1</m:t>
                      </m:r>
                    </m:oMath>
                  </m:oMathPara>
                </a14:m>
                <a:endParaRPr lang="en-US" dirty="0">
                  <a:effectLst/>
                  <a:latin typeface="Garamond" panose="02020404030301010803" pitchFamily="18" charset="0"/>
                  <a:ea typeface="Times New Roman" panose="02020603050405020304" pitchFamily="18" charset="0"/>
                </a:endParaRPr>
              </a:p>
              <a:p>
                <a:pPr lvl="0" algn="ctr">
                  <a:lnSpc>
                    <a:spcPct val="115000"/>
                  </a:lnSpc>
                  <a:spcAft>
                    <a:spcPts val="0"/>
                  </a:spcAft>
                  <a:tabLst>
                    <a:tab pos="114300" algn="l"/>
                  </a:tabLst>
                </a:pPr>
                <a14:m>
                  <m:oMath xmlns:m="http://schemas.openxmlformats.org/officeDocument/2006/math">
                    <m:sSub>
                      <m:sSubPr>
                        <m:ctrlPr>
                          <a:rPr lang="el-GR" sz="1800" i="1" smtClean="0">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𝑑</m:t>
                        </m:r>
                      </m:e>
                      <m:sub>
                        <m:r>
                          <a:rPr lang="en-US" sz="1800" i="1">
                            <a:effectLst/>
                            <a:latin typeface="Cambria Math" panose="02040503050406030204" pitchFamily="18" charset="0"/>
                            <a:ea typeface="Times New Roman" panose="02020603050405020304" pitchFamily="18" charset="0"/>
                          </a:rPr>
                          <m:t> </m:t>
                        </m:r>
                      </m:sub>
                    </m:sSub>
                    <m:d>
                      <m:dPr>
                        <m:ctrlPr>
                          <a:rPr lang="en-US" sz="1800" i="1">
                            <a:effectLst/>
                            <a:latin typeface="Cambria Math" panose="02040503050406030204" pitchFamily="18" charset="0"/>
                            <a:ea typeface="Times New Roman" panose="02020603050405020304" pitchFamily="18" charset="0"/>
                          </a:rPr>
                        </m:ctrlPr>
                      </m:dPr>
                      <m:e>
                        <m:r>
                          <a:rPr lang="en-US" sz="1800" b="0" i="1" smtClean="0">
                            <a:effectLst/>
                            <a:latin typeface="Cambria Math" panose="02040503050406030204" pitchFamily="18" charset="0"/>
                            <a:ea typeface="Times New Roman" panose="02020603050405020304" pitchFamily="18" charset="0"/>
                          </a:rPr>
                          <m:t>𝑓</m:t>
                        </m:r>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𝑤</m:t>
                        </m:r>
                        <m:r>
                          <a:rPr lang="en-US" sz="1800" b="0" i="1" smtClean="0">
                            <a:effectLst/>
                            <a:latin typeface="Cambria Math" panose="02040503050406030204" pitchFamily="18" charset="0"/>
                            <a:ea typeface="Times New Roman" panose="02020603050405020304" pitchFamily="18" charset="0"/>
                          </a:rPr>
                          <m:t>2</m:t>
                        </m:r>
                      </m:e>
                    </m:d>
                    <m:r>
                      <a:rPr lang="en-US" sz="1800" b="0" i="1" smtClean="0">
                        <a:effectLst/>
                        <a:latin typeface="Cambria Math" panose="02040503050406030204" pitchFamily="18" charset="0"/>
                        <a:ea typeface="Times New Roman" panose="02020603050405020304" pitchFamily="18" charset="0"/>
                      </a:rPr>
                      <m:t>=2</m:t>
                    </m:r>
                  </m:oMath>
                </a14:m>
                <a:r>
                  <a:rPr lang="el-GR" sz="1800" b="0" dirty="0">
                    <a:effectLst/>
                    <a:latin typeface="Garamond" panose="02020404030301010803" pitchFamily="18" charset="0"/>
                    <a:ea typeface="Times New Roman" panose="02020603050405020304" pitchFamily="18" charset="0"/>
                  </a:rPr>
                  <a:t>, </a:t>
                </a:r>
                <a14:m>
                  <m:oMath xmlns:m="http://schemas.openxmlformats.org/officeDocument/2006/math">
                    <m:sSub>
                      <m:sSubPr>
                        <m:ctrlPr>
                          <a:rPr lang="el-GR" sz="1800" i="1" smtClean="0">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𝑑</m:t>
                        </m:r>
                      </m:e>
                      <m:sub>
                        <m:r>
                          <a:rPr lang="en-US" sz="1800" i="1">
                            <a:effectLst/>
                            <a:latin typeface="Cambria Math" panose="02040503050406030204" pitchFamily="18" charset="0"/>
                            <a:ea typeface="Times New Roman" panose="02020603050405020304" pitchFamily="18" charset="0"/>
                          </a:rPr>
                          <m:t> </m:t>
                        </m:r>
                      </m:sub>
                    </m:sSub>
                    <m:d>
                      <m:dPr>
                        <m:ctrlPr>
                          <a:rPr lang="en-US" sz="1800" i="1">
                            <a:effectLst/>
                            <a:latin typeface="Cambria Math" panose="02040503050406030204" pitchFamily="18" charset="0"/>
                            <a:ea typeface="Times New Roman" panose="02020603050405020304" pitchFamily="18" charset="0"/>
                          </a:rPr>
                        </m:ctrlPr>
                      </m:dPr>
                      <m:e>
                        <m:r>
                          <a:rPr lang="en-US" sz="1800" b="0" i="1" smtClean="0">
                            <a:effectLst/>
                            <a:latin typeface="Cambria Math" panose="02040503050406030204" pitchFamily="18" charset="0"/>
                            <a:ea typeface="Times New Roman" panose="02020603050405020304" pitchFamily="18" charset="0"/>
                          </a:rPr>
                          <m:t>𝑓</m:t>
                        </m:r>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𝑤</m:t>
                        </m:r>
                        <m:r>
                          <a:rPr lang="en-US" sz="1800" b="0" i="1" smtClean="0">
                            <a:effectLst/>
                            <a:latin typeface="Cambria Math" panose="02040503050406030204" pitchFamily="18" charset="0"/>
                            <a:ea typeface="Times New Roman" panose="02020603050405020304" pitchFamily="18" charset="0"/>
                          </a:rPr>
                          <m:t>3</m:t>
                        </m:r>
                      </m:e>
                    </m:d>
                    <m:r>
                      <a:rPr lang="en-US" sz="1800" b="0" i="1" smtClean="0">
                        <a:effectLst/>
                        <a:latin typeface="Cambria Math" panose="02040503050406030204" pitchFamily="18" charset="0"/>
                        <a:ea typeface="Times New Roman" panose="02020603050405020304" pitchFamily="18" charset="0"/>
                      </a:rPr>
                      <m:t>=3</m:t>
                    </m:r>
                    <m:r>
                      <a:rPr lang="el-GR" sz="1800" b="0" i="1" smtClean="0">
                        <a:effectLst/>
                        <a:latin typeface="Cambria Math" panose="02040503050406030204" pitchFamily="18" charset="0"/>
                        <a:ea typeface="Times New Roman" panose="02020603050405020304" pitchFamily="18" charset="0"/>
                      </a:rPr>
                      <m:t>,  </m:t>
                    </m:r>
                    <m:sSub>
                      <m:sSubPr>
                        <m:ctrlPr>
                          <a:rPr lang="el-GR" sz="1800" i="1" smtClean="0">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𝑑</m:t>
                        </m:r>
                      </m:e>
                      <m:sub>
                        <m:r>
                          <a:rPr lang="en-US" sz="1800" i="1">
                            <a:effectLst/>
                            <a:latin typeface="Cambria Math" panose="02040503050406030204" pitchFamily="18" charset="0"/>
                            <a:ea typeface="Times New Roman" panose="02020603050405020304" pitchFamily="18" charset="0"/>
                          </a:rPr>
                          <m:t> </m:t>
                        </m:r>
                      </m:sub>
                    </m:sSub>
                    <m:d>
                      <m:dPr>
                        <m:ctrlPr>
                          <a:rPr lang="en-US" sz="1800" i="1">
                            <a:effectLst/>
                            <a:latin typeface="Cambria Math" panose="02040503050406030204" pitchFamily="18" charset="0"/>
                            <a:ea typeface="Times New Roman" panose="02020603050405020304" pitchFamily="18" charset="0"/>
                          </a:rPr>
                        </m:ctrlPr>
                      </m:dPr>
                      <m:e>
                        <m:r>
                          <a:rPr lang="en-US" sz="1800" b="0" i="1" smtClean="0">
                            <a:effectLst/>
                            <a:latin typeface="Cambria Math" panose="02040503050406030204" pitchFamily="18" charset="0"/>
                            <a:ea typeface="Times New Roman" panose="02020603050405020304" pitchFamily="18" charset="0"/>
                          </a:rPr>
                          <m:t>𝑓</m:t>
                        </m:r>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𝑤</m:t>
                        </m:r>
                        <m:r>
                          <a:rPr lang="en-US" sz="1800" b="0" i="1" smtClean="0">
                            <a:effectLst/>
                            <a:latin typeface="Cambria Math" panose="02040503050406030204" pitchFamily="18" charset="0"/>
                            <a:ea typeface="Times New Roman" panose="02020603050405020304" pitchFamily="18" charset="0"/>
                          </a:rPr>
                          <m:t>4</m:t>
                        </m:r>
                      </m:e>
                    </m:d>
                    <m:r>
                      <a:rPr lang="en-US" sz="1800" b="0" i="1" smtClean="0">
                        <a:effectLst/>
                        <a:latin typeface="Cambria Math" panose="02040503050406030204" pitchFamily="18" charset="0"/>
                        <a:ea typeface="Times New Roman" panose="02020603050405020304" pitchFamily="18" charset="0"/>
                      </a:rPr>
                      <m:t>=3</m:t>
                    </m:r>
                    <m:r>
                      <a:rPr lang="el-GR" sz="1800" b="0" i="1" smtClean="0">
                        <a:effectLst/>
                        <a:latin typeface="Cambria Math" panose="02040503050406030204" pitchFamily="18" charset="0"/>
                        <a:ea typeface="Times New Roman" panose="02020603050405020304" pitchFamily="18" charset="0"/>
                      </a:rPr>
                      <m:t>, </m:t>
                    </m:r>
                    <m:sSub>
                      <m:sSubPr>
                        <m:ctrlPr>
                          <a:rPr lang="el-GR" sz="1800" i="1" smtClean="0">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𝑑</m:t>
                        </m:r>
                      </m:e>
                      <m:sub>
                        <m:r>
                          <a:rPr lang="en-US" sz="1800" i="1">
                            <a:effectLst/>
                            <a:latin typeface="Cambria Math" panose="02040503050406030204" pitchFamily="18" charset="0"/>
                            <a:ea typeface="Times New Roman" panose="02020603050405020304" pitchFamily="18" charset="0"/>
                          </a:rPr>
                          <m:t> </m:t>
                        </m:r>
                      </m:sub>
                    </m:sSub>
                    <m:d>
                      <m:dPr>
                        <m:ctrlPr>
                          <a:rPr lang="en-US" sz="1800" i="1">
                            <a:effectLst/>
                            <a:latin typeface="Cambria Math" panose="02040503050406030204" pitchFamily="18" charset="0"/>
                            <a:ea typeface="Times New Roman" panose="02020603050405020304" pitchFamily="18" charset="0"/>
                          </a:rPr>
                        </m:ctrlPr>
                      </m:dPr>
                      <m:e>
                        <m:r>
                          <a:rPr lang="en-US" sz="1800" b="0" i="1" smtClean="0">
                            <a:effectLst/>
                            <a:latin typeface="Cambria Math" panose="02040503050406030204" pitchFamily="18" charset="0"/>
                            <a:ea typeface="Times New Roman" panose="02020603050405020304" pitchFamily="18" charset="0"/>
                          </a:rPr>
                          <m:t>𝑓</m:t>
                        </m:r>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𝑤</m:t>
                        </m:r>
                        <m:r>
                          <a:rPr lang="en-US" sz="1800" b="0" i="1" smtClean="0">
                            <a:effectLst/>
                            <a:latin typeface="Cambria Math" panose="02040503050406030204" pitchFamily="18" charset="0"/>
                            <a:ea typeface="Times New Roman" panose="02020603050405020304" pitchFamily="18" charset="0"/>
                          </a:rPr>
                          <m:t>5</m:t>
                        </m:r>
                      </m:e>
                    </m:d>
                    <m:r>
                      <a:rPr lang="en-US" sz="1800" b="0" i="1" smtClean="0">
                        <a:effectLst/>
                        <a:latin typeface="Cambria Math" panose="02040503050406030204" pitchFamily="18" charset="0"/>
                        <a:ea typeface="Times New Roman" panose="02020603050405020304" pitchFamily="18" charset="0"/>
                      </a:rPr>
                      <m:t>=0.5</m:t>
                    </m:r>
                    <m:r>
                      <a:rPr lang="el-GR" sz="1800" b="0" i="1" smtClean="0">
                        <a:effectLst/>
                        <a:latin typeface="Cambria Math" panose="02040503050406030204" pitchFamily="18" charset="0"/>
                        <a:ea typeface="Times New Roman" panose="02020603050405020304" pitchFamily="18" charset="0"/>
                      </a:rPr>
                      <m:t>, </m:t>
                    </m:r>
                    <m:sSub>
                      <m:sSubPr>
                        <m:ctrlPr>
                          <a:rPr lang="el-GR" sz="1800" i="1" smtClean="0">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𝑑</m:t>
                        </m:r>
                      </m:e>
                      <m:sub>
                        <m:r>
                          <a:rPr lang="en-US" sz="1800" i="1">
                            <a:effectLst/>
                            <a:latin typeface="Cambria Math" panose="02040503050406030204" pitchFamily="18" charset="0"/>
                            <a:ea typeface="Times New Roman" panose="02020603050405020304" pitchFamily="18" charset="0"/>
                          </a:rPr>
                          <m:t> </m:t>
                        </m:r>
                      </m:sub>
                    </m:sSub>
                    <m:d>
                      <m:dPr>
                        <m:ctrlPr>
                          <a:rPr lang="en-US" sz="1800" i="1">
                            <a:effectLst/>
                            <a:latin typeface="Cambria Math" panose="02040503050406030204" pitchFamily="18" charset="0"/>
                            <a:ea typeface="Times New Roman" panose="02020603050405020304" pitchFamily="18" charset="0"/>
                          </a:rPr>
                        </m:ctrlPr>
                      </m:dPr>
                      <m:e>
                        <m:r>
                          <a:rPr lang="en-US" sz="1800" b="0" i="1" smtClean="0">
                            <a:effectLst/>
                            <a:latin typeface="Cambria Math" panose="02040503050406030204" pitchFamily="18" charset="0"/>
                            <a:ea typeface="Times New Roman" panose="02020603050405020304" pitchFamily="18" charset="0"/>
                          </a:rPr>
                          <m:t>𝑓</m:t>
                        </m:r>
                        <m:r>
                          <a:rPr lang="en-US" sz="1800" i="1">
                            <a:effectLst/>
                            <a:latin typeface="Cambria Math" panose="02040503050406030204" pitchFamily="18" charset="0"/>
                            <a:ea typeface="Times New Roman" panose="02020603050405020304" pitchFamily="18" charset="0"/>
                          </a:rPr>
                          <m:t>,</m:t>
                        </m:r>
                        <m:r>
                          <a:rPr lang="en-US" sz="1800" b="0" i="1" smtClean="0">
                            <a:effectLst/>
                            <a:latin typeface="Cambria Math" panose="02040503050406030204" pitchFamily="18" charset="0"/>
                            <a:ea typeface="Times New Roman" panose="02020603050405020304" pitchFamily="18" charset="0"/>
                          </a:rPr>
                          <m:t>𝑤</m:t>
                        </m:r>
                        <m:r>
                          <a:rPr lang="en-US" sz="1800" b="0" i="1" smtClean="0">
                            <a:effectLst/>
                            <a:latin typeface="Cambria Math" panose="02040503050406030204" pitchFamily="18" charset="0"/>
                            <a:ea typeface="Times New Roman" panose="02020603050405020304" pitchFamily="18" charset="0"/>
                          </a:rPr>
                          <m:t>6</m:t>
                        </m:r>
                      </m:e>
                    </m:d>
                    <m:r>
                      <a:rPr lang="en-US" sz="1800" b="0" i="1" smtClean="0">
                        <a:effectLst/>
                        <a:latin typeface="Cambria Math" panose="02040503050406030204" pitchFamily="18" charset="0"/>
                        <a:ea typeface="Times New Roman" panose="02020603050405020304" pitchFamily="18" charset="0"/>
                      </a:rPr>
                      <m:t>=4</m:t>
                    </m:r>
                  </m:oMath>
                </a14:m>
                <a:endParaRPr lang="en-US" dirty="0">
                  <a:effectLst/>
                  <a:latin typeface="Garamond" panose="02020404030301010803" pitchFamily="18" charset="0"/>
                  <a:ea typeface="Times New Roman" panose="02020603050405020304" pitchFamily="18" charset="0"/>
                </a:endParaRPr>
              </a:p>
              <a:p>
                <a:pPr marL="285750" lvl="0" indent="-285750" algn="just">
                  <a:lnSpc>
                    <a:spcPct val="115000"/>
                  </a:lnSpc>
                  <a:spcBef>
                    <a:spcPts val="1200"/>
                  </a:spcBef>
                  <a:spcAft>
                    <a:spcPts val="0"/>
                  </a:spcAft>
                  <a:buFont typeface="Wingdings" panose="05000000000000000000" pitchFamily="2" charset="2"/>
                  <a:buChar char="§"/>
                  <a:tabLst>
                    <a:tab pos="114300" algn="l"/>
                  </a:tabLst>
                </a:pPr>
                <a:r>
                  <a:rPr lang="el-GR" dirty="0">
                    <a:latin typeface="Garamond" panose="02020404030301010803" pitchFamily="18" charset="0"/>
                    <a:ea typeface="Times New Roman" panose="02020603050405020304" pitchFamily="18" charset="0"/>
                  </a:rPr>
                  <a:t>Βρίσκουμε </a:t>
                </a:r>
                <a:r>
                  <a:rPr lang="en-US" dirty="0">
                    <a:latin typeface="Garamond" panose="02020404030301010803" pitchFamily="18" charset="0"/>
                    <a:ea typeface="Times New Roman" panose="02020603050405020304" pitchFamily="18" charset="0"/>
                  </a:rPr>
                  <a:t>k </a:t>
                </a:r>
                <a:r>
                  <a:rPr lang="el-GR" dirty="0">
                    <a:latin typeface="Garamond" panose="02020404030301010803" pitchFamily="18" charset="0"/>
                    <a:ea typeface="Times New Roman" panose="02020603050405020304" pitchFamily="18" charset="0"/>
                  </a:rPr>
                  <a:t>κοντινότερους γείτονες</a:t>
                </a:r>
              </a:p>
              <a:p>
                <a:pPr lvl="1" algn="just">
                  <a:lnSpc>
                    <a:spcPct val="115000"/>
                  </a:lnSpc>
                  <a:tabLst>
                    <a:tab pos="114300" algn="l"/>
                  </a:tabLst>
                </a:pPr>
                <a:r>
                  <a:rPr lang="en-US" dirty="0">
                    <a:latin typeface="Garamond" panose="02020404030301010803" pitchFamily="18" charset="0"/>
                    <a:ea typeface="Times New Roman" panose="02020603050405020304" pitchFamily="18" charset="0"/>
                  </a:rPr>
                  <a:t>k=1</a:t>
                </a:r>
                <a:r>
                  <a:rPr lang="el-GR" dirty="0">
                    <a:latin typeface="Garamond" panose="02020404030301010803" pitchFamily="18" charset="0"/>
                    <a:ea typeface="Times New Roman" panose="02020603050405020304" pitchFamily="18" charset="0"/>
                  </a:rPr>
                  <a:t> </a:t>
                </a:r>
                <a:r>
                  <a:rPr lang="el-GR" dirty="0">
                    <a:latin typeface="Garamond" panose="02020404030301010803" pitchFamily="18" charset="0"/>
                    <a:ea typeface="Times New Roman" panose="02020603050405020304" pitchFamily="18" charset="0"/>
                    <a:sym typeface="Wingdings" panose="05000000000000000000" pitchFamily="2" charset="2"/>
                  </a:rPr>
                  <a:t> </a:t>
                </a:r>
                <a:r>
                  <a:rPr lang="en-US" dirty="0">
                    <a:latin typeface="Garamond" panose="02020404030301010803" pitchFamily="18" charset="0"/>
                    <a:ea typeface="Times New Roman" panose="02020603050405020304" pitchFamily="18" charset="0"/>
                    <a:sym typeface="Wingdings" panose="05000000000000000000" pitchFamily="2" charset="2"/>
                  </a:rPr>
                  <a:t>w5</a:t>
                </a:r>
              </a:p>
              <a:p>
                <a:pPr lvl="1" algn="just">
                  <a:lnSpc>
                    <a:spcPct val="115000"/>
                  </a:lnSpc>
                  <a:tabLst>
                    <a:tab pos="114300" algn="l"/>
                  </a:tabLst>
                </a:pPr>
                <a:r>
                  <a:rPr lang="en-US" dirty="0">
                    <a:latin typeface="Garamond" panose="02020404030301010803" pitchFamily="18" charset="0"/>
                    <a:ea typeface="Times New Roman" panose="02020603050405020304" pitchFamily="18" charset="0"/>
                    <a:sym typeface="Wingdings" panose="05000000000000000000" pitchFamily="2" charset="2"/>
                  </a:rPr>
                  <a:t>k=3  w5, w1, w2</a:t>
                </a:r>
              </a:p>
              <a:p>
                <a:pPr marL="285750" indent="-285750" algn="just">
                  <a:lnSpc>
                    <a:spcPct val="115000"/>
                  </a:lnSpc>
                  <a:spcBef>
                    <a:spcPts val="1200"/>
                  </a:spcBef>
                  <a:buFont typeface="Wingdings" panose="05000000000000000000" pitchFamily="2" charset="2"/>
                  <a:buChar char="§"/>
                  <a:tabLst>
                    <a:tab pos="114300" algn="l"/>
                  </a:tabLst>
                </a:pPr>
                <a:r>
                  <a:rPr lang="el-GR" dirty="0">
                    <a:latin typeface="Garamond" panose="02020404030301010803" pitchFamily="18" charset="0"/>
                  </a:rPr>
                  <a:t>Βρίσκουμε</a:t>
                </a:r>
                <a:r>
                  <a:rPr lang="en-US" dirty="0">
                    <a:latin typeface="Garamond" panose="02020404030301010803" pitchFamily="18" charset="0"/>
                    <a:sym typeface="Wingdings" panose="05000000000000000000" pitchFamily="2" charset="2"/>
                  </a:rPr>
                  <a:t> </a:t>
                </a:r>
                <a:r>
                  <a:rPr lang="el-GR" dirty="0">
                    <a:latin typeface="Garamond" panose="02020404030301010803" pitchFamily="18" charset="0"/>
                    <a:sym typeface="Wingdings" panose="05000000000000000000" pitchFamily="2" charset="2"/>
                  </a:rPr>
                  <a:t>την κλάση των </a:t>
                </a:r>
                <a:r>
                  <a:rPr lang="en-US" dirty="0">
                    <a:latin typeface="Garamond" panose="02020404030301010803" pitchFamily="18" charset="0"/>
                    <a:sym typeface="Wingdings" panose="05000000000000000000" pitchFamily="2" charset="2"/>
                  </a:rPr>
                  <a:t>k </a:t>
                </a:r>
                <a:r>
                  <a:rPr lang="el-GR" dirty="0">
                    <a:latin typeface="Garamond" panose="02020404030301010803" pitchFamily="18" charset="0"/>
                    <a:sym typeface="Wingdings" panose="05000000000000000000" pitchFamily="2" charset="2"/>
                  </a:rPr>
                  <a:t>κοντινότερων γειτόνων</a:t>
                </a:r>
              </a:p>
              <a:p>
                <a:pPr lvl="1" algn="just">
                  <a:lnSpc>
                    <a:spcPct val="115000"/>
                  </a:lnSpc>
                  <a:tabLst>
                    <a:tab pos="114300" algn="l"/>
                  </a:tabLst>
                </a:pPr>
                <a:r>
                  <a:rPr lang="en-US" dirty="0">
                    <a:latin typeface="Garamond" panose="02020404030301010803" pitchFamily="18" charset="0"/>
                    <a:ea typeface="Times New Roman" panose="02020603050405020304" pitchFamily="18" charset="0"/>
                  </a:rPr>
                  <a:t>k=1</a:t>
                </a:r>
                <a:r>
                  <a:rPr lang="el-GR" dirty="0">
                    <a:latin typeface="Garamond" panose="02020404030301010803" pitchFamily="18" charset="0"/>
                    <a:ea typeface="Times New Roman" panose="02020603050405020304" pitchFamily="18" charset="0"/>
                  </a:rPr>
                  <a:t> </a:t>
                </a:r>
                <a:r>
                  <a:rPr lang="el-GR" dirty="0">
                    <a:latin typeface="Garamond" panose="02020404030301010803" pitchFamily="18" charset="0"/>
                    <a:ea typeface="Times New Roman" panose="02020603050405020304" pitchFamily="18" charset="0"/>
                    <a:sym typeface="Wingdings" panose="05000000000000000000" pitchFamily="2" charset="2"/>
                  </a:rPr>
                  <a:t> Κλάση «Θετικό»</a:t>
                </a:r>
              </a:p>
              <a:p>
                <a:pPr lvl="1" algn="just">
                  <a:lnSpc>
                    <a:spcPct val="115000"/>
                  </a:lnSpc>
                  <a:tabLst>
                    <a:tab pos="114300" algn="l"/>
                  </a:tabLst>
                </a:pPr>
                <a:r>
                  <a:rPr lang="en-US" dirty="0">
                    <a:latin typeface="Garamond" panose="02020404030301010803" pitchFamily="18" charset="0"/>
                    <a:ea typeface="Times New Roman" panose="02020603050405020304" pitchFamily="18" charset="0"/>
                    <a:sym typeface="Wingdings" panose="05000000000000000000" pitchFamily="2" charset="2"/>
                  </a:rPr>
                  <a:t>k=3  </a:t>
                </a:r>
                <a:r>
                  <a:rPr lang="el-GR" dirty="0">
                    <a:latin typeface="Garamond" panose="02020404030301010803" pitchFamily="18" charset="0"/>
                    <a:ea typeface="Times New Roman" panose="02020603050405020304" pitchFamily="18" charset="0"/>
                    <a:sym typeface="Wingdings" panose="05000000000000000000" pitchFamily="2" charset="2"/>
                  </a:rPr>
                  <a:t>Κλάσεις «Θετικό», «Αρνητικό», «Αρνητικό» Κλάση «Αρνητικό»</a:t>
                </a:r>
                <a:endParaRPr lang="el-GR" dirty="0">
                  <a:latin typeface="Garamond" panose="02020404030301010803" pitchFamily="18" charset="0"/>
                  <a:ea typeface="Times New Roman" panose="02020603050405020304" pitchFamily="18" charset="0"/>
                </a:endParaRPr>
              </a:p>
              <a:p>
                <a:pPr marL="342900" lvl="0" indent="-342900" algn="just">
                  <a:lnSpc>
                    <a:spcPct val="115000"/>
                  </a:lnSpc>
                  <a:spcAft>
                    <a:spcPts val="0"/>
                  </a:spcAft>
                  <a:buFont typeface="+mj-lt"/>
                  <a:buAutoNum type="arabicPeriod"/>
                  <a:tabLst>
                    <a:tab pos="114300" algn="l"/>
                  </a:tabLst>
                </a:pPr>
                <a:endParaRPr lang="el-GR" dirty="0">
                  <a:latin typeface="Garamond" panose="02020404030301010803" pitchFamily="18" charset="0"/>
                  <a:ea typeface="Times New Roman" panose="02020603050405020304" pitchFamily="18" charset="0"/>
                </a:endParaRPr>
              </a:p>
              <a:p>
                <a:pPr marL="342900" lvl="0" indent="-342900" algn="just">
                  <a:lnSpc>
                    <a:spcPct val="115000"/>
                  </a:lnSpc>
                  <a:spcAft>
                    <a:spcPts val="0"/>
                  </a:spcAft>
                  <a:buFont typeface="+mj-lt"/>
                  <a:buAutoNum type="arabicPeriod"/>
                  <a:tabLst>
                    <a:tab pos="114300" algn="l"/>
                  </a:tabLst>
                </a:pPr>
                <a:endParaRPr lang="el-GR" dirty="0">
                  <a:latin typeface="Garamond" panose="02020404030301010803" pitchFamily="18" charset="0"/>
                  <a:ea typeface="Times New Roman" panose="02020603050405020304" pitchFamily="18" charset="0"/>
                </a:endParaRPr>
              </a:p>
              <a:p>
                <a:pPr marL="342900" lvl="0" indent="-342900" algn="just">
                  <a:lnSpc>
                    <a:spcPct val="115000"/>
                  </a:lnSpc>
                  <a:spcAft>
                    <a:spcPts val="0"/>
                  </a:spcAft>
                  <a:buFont typeface="+mj-lt"/>
                  <a:buAutoNum type="arabicPeriod"/>
                  <a:tabLst>
                    <a:tab pos="114300" algn="l"/>
                  </a:tabLst>
                </a:pPr>
                <a:endParaRPr lang="en-US" dirty="0">
                  <a:latin typeface="Garamond" panose="02020404030301010803" pitchFamily="18" charset="0"/>
                  <a:ea typeface="Times New Roman" panose="02020603050405020304" pitchFamily="18" charset="0"/>
                </a:endParaRPr>
              </a:p>
              <a:p>
                <a:pPr marL="457200" algn="just"/>
                <a:r>
                  <a:rPr lang="el-GR" sz="1800" dirty="0">
                    <a:effectLst/>
                    <a:latin typeface="Times New Roman" panose="02020603050405020304" pitchFamily="18" charset="0"/>
                    <a:ea typeface="Times New Roman" panose="02020603050405020304" pitchFamily="18" charset="0"/>
                  </a:rPr>
                  <a:t> </a:t>
                </a:r>
              </a:p>
              <a:p>
                <a:pPr algn="just"/>
                <a:endParaRPr lang="el-GR" sz="1800" dirty="0">
                  <a:effectLst/>
                  <a:latin typeface="Times New Roman" panose="02020603050405020304" pitchFamily="18" charset="0"/>
                  <a:ea typeface="Times New Roman" panose="02020603050405020304" pitchFamily="18" charset="0"/>
                </a:endParaRPr>
              </a:p>
              <a:p>
                <a:pPr marL="342900" lvl="0" indent="-342900" algn="just">
                  <a:lnSpc>
                    <a:spcPct val="115000"/>
                  </a:lnSpc>
                  <a:spcAft>
                    <a:spcPts val="0"/>
                  </a:spcAft>
                  <a:buFont typeface="+mj-lt"/>
                  <a:buAutoNum type="arabicPeriod"/>
                  <a:tabLst>
                    <a:tab pos="114300" algn="l"/>
                  </a:tabLst>
                </a:pPr>
                <a:endParaRPr lang="el-GR" sz="1800" dirty="0">
                  <a:effectLst/>
                  <a:latin typeface="Garamond" panose="02020404030301010803" pitchFamily="18" charset="0"/>
                  <a:ea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967C71AA-4773-4D6A-ADEF-055968DE00A3}"/>
                  </a:ext>
                </a:extLst>
              </p:cNvPr>
              <p:cNvSpPr txBox="1">
                <a:spLocks noRot="1" noChangeAspect="1" noMove="1" noResize="1" noEditPoints="1" noAdjustHandles="1" noChangeArrowheads="1" noChangeShapeType="1" noTextEdit="1"/>
              </p:cNvSpPr>
              <p:nvPr/>
            </p:nvSpPr>
            <p:spPr>
              <a:xfrm>
                <a:off x="1053852" y="2392260"/>
                <a:ext cx="9577064" cy="6296083"/>
              </a:xfrm>
              <a:prstGeom prst="rect">
                <a:avLst/>
              </a:prstGeom>
              <a:blipFill>
                <a:blip r:embed="rId2"/>
                <a:stretch>
                  <a:fillRect l="-1018"/>
                </a:stretch>
              </a:blipFill>
            </p:spPr>
            <p:txBody>
              <a:bodyPr/>
              <a:lstStyle/>
              <a:p>
                <a:r>
                  <a:rPr lang="el-GR">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DA149CF-B5A9-451A-9656-FACDEE0E0193}"/>
                  </a:ext>
                </a:extLst>
              </p:cNvPr>
              <p:cNvSpPr txBox="1"/>
              <p:nvPr/>
            </p:nvSpPr>
            <p:spPr>
              <a:xfrm>
                <a:off x="6958508" y="659275"/>
                <a:ext cx="3816424" cy="938462"/>
              </a:xfrm>
              <a:prstGeom prst="rect">
                <a:avLst/>
              </a:prstGeom>
              <a:noFill/>
            </p:spPr>
            <p:txBody>
              <a:bodyPr wrap="square">
                <a:spAutoFit/>
              </a:bodyPr>
              <a:lstStyle/>
              <a:p>
                <a:pPr lvl="0" algn="just"/>
                <a:r>
                  <a:rPr lang="en-US" sz="1800" dirty="0">
                    <a:effectLst/>
                    <a:latin typeface="Garamond" panose="02020404030301010803" pitchFamily="18" charset="0"/>
                    <a:ea typeface="Times New Roman" panose="02020603050405020304" pitchFamily="18" charset="0"/>
                  </a:rPr>
                  <a:t>* </a:t>
                </a:r>
                <a:r>
                  <a:rPr lang="el-GR" sz="1800" dirty="0">
                    <a:effectLst/>
                    <a:latin typeface="Garamond" panose="02020404030301010803" pitchFamily="18" charset="0"/>
                    <a:ea typeface="Times New Roman" panose="02020603050405020304" pitchFamily="18" charset="0"/>
                  </a:rPr>
                  <a:t>Οι αποστάσεις προτύπων να υπολογίζονται με την απόσταση </a:t>
                </a:r>
                <a:r>
                  <a:rPr lang="en-US" sz="1800" dirty="0">
                    <a:effectLst/>
                    <a:latin typeface="Garamond" panose="02020404030301010803" pitchFamily="18" charset="0"/>
                    <a:ea typeface="Times New Roman" panose="02020603050405020304" pitchFamily="18" charset="0"/>
                  </a:rPr>
                  <a:t>Manhattan</a:t>
                </a:r>
                <a:r>
                  <a:rPr lang="el-GR" sz="1800" dirty="0">
                    <a:effectLst/>
                    <a:latin typeface="Garamond" panose="02020404030301010803" pitchFamily="18" charset="0"/>
                    <a:ea typeface="Times New Roman" panose="02020603050405020304" pitchFamily="18" charset="0"/>
                  </a:rPr>
                  <a:t>: </a:t>
                </a:r>
                <a14:m>
                  <m:oMath xmlns:m="http://schemas.openxmlformats.org/officeDocument/2006/math">
                    <m:sSub>
                      <m:sSubPr>
                        <m:ctrlPr>
                          <a:rPr lang="el-GR" sz="1800" i="1" smtClean="0">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𝑑</m:t>
                        </m:r>
                      </m:e>
                      <m:sub>
                        <m:r>
                          <a:rPr lang="en-US" sz="1800" i="1">
                            <a:effectLst/>
                            <a:latin typeface="Cambria Math" panose="02040503050406030204" pitchFamily="18" charset="0"/>
                            <a:ea typeface="Times New Roman" panose="02020603050405020304" pitchFamily="18" charset="0"/>
                          </a:rPr>
                          <m:t> </m:t>
                        </m:r>
                      </m:sub>
                    </m:sSub>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𝑦</m:t>
                    </m:r>
                    <m:r>
                      <a:rPr lang="en-US" sz="1800" i="1">
                        <a:effectLst/>
                        <a:latin typeface="Cambria Math" panose="02040503050406030204" pitchFamily="18" charset="0"/>
                        <a:ea typeface="Times New Roman" panose="02020603050405020304" pitchFamily="18" charset="0"/>
                      </a:rPr>
                      <m:t>)=</m:t>
                    </m:r>
                    <m:nary>
                      <m:naryPr>
                        <m:chr m:val="∑"/>
                        <m:ctrlPr>
                          <a:rPr lang="el-GR" sz="1800" i="1">
                            <a:effectLst/>
                            <a:latin typeface="Cambria Math" panose="02040503050406030204" pitchFamily="18" charset="0"/>
                            <a:ea typeface="Times New Roman" panose="02020603050405020304" pitchFamily="18" charset="0"/>
                          </a:rPr>
                        </m:ctrlPr>
                      </m:naryPr>
                      <m:sub>
                        <m:r>
                          <a:rPr lang="en-US" sz="1800" i="1">
                            <a:effectLst/>
                            <a:latin typeface="Cambria Math" panose="02040503050406030204" pitchFamily="18" charset="0"/>
                            <a:ea typeface="Times New Roman" panose="02020603050405020304" pitchFamily="18" charset="0"/>
                          </a:rPr>
                          <m:t>𝑖</m:t>
                        </m:r>
                        <m:r>
                          <a:rPr lang="en-US" sz="1800" i="1">
                            <a:effectLst/>
                            <a:latin typeface="Cambria Math" panose="02040503050406030204" pitchFamily="18" charset="0"/>
                            <a:ea typeface="Times New Roman" panose="02020603050405020304" pitchFamily="18" charset="0"/>
                          </a:rPr>
                          <m:t>=1</m:t>
                        </m:r>
                      </m:sub>
                      <m:sup>
                        <m:r>
                          <a:rPr lang="en-US" sz="1800" i="1">
                            <a:effectLst/>
                            <a:latin typeface="Cambria Math" panose="02040503050406030204" pitchFamily="18" charset="0"/>
                            <a:ea typeface="Times New Roman" panose="02020603050405020304" pitchFamily="18" charset="0"/>
                          </a:rPr>
                          <m:t>𝑁</m:t>
                        </m:r>
                      </m:sup>
                      <m:e>
                        <m:sSup>
                          <m:sSupPr>
                            <m:ctrlPr>
                              <a:rPr lang="el-GR" sz="1800" i="1">
                                <a:effectLst/>
                                <a:latin typeface="Cambria Math" panose="02040503050406030204" pitchFamily="18" charset="0"/>
                                <a:ea typeface="Times New Roman" panose="02020603050405020304" pitchFamily="18" charset="0"/>
                              </a:rPr>
                            </m:ctrlPr>
                          </m:sSupPr>
                          <m:e>
                            <m:sSub>
                              <m:sSubPr>
                                <m:ctrlPr>
                                  <a:rPr lang="el-GR"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rPr>
                                  <m:t>𝑥</m:t>
                                </m:r>
                              </m:e>
                              <m:sub>
                                <m:r>
                                  <a:rPr lang="en-US" sz="1800" i="1">
                                    <a:effectLst/>
                                    <a:latin typeface="Cambria Math" panose="02040503050406030204" pitchFamily="18" charset="0"/>
                                    <a:ea typeface="Times New Roman" panose="02020603050405020304" pitchFamily="18" charset="0"/>
                                  </a:rPr>
                                  <m:t>𝑖</m:t>
                                </m:r>
                              </m:sub>
                            </m:sSub>
                            <m:r>
                              <a:rPr lang="en-US" sz="1800" i="1">
                                <a:effectLst/>
                                <a:latin typeface="Cambria Math" panose="02040503050406030204" pitchFamily="18" charset="0"/>
                                <a:ea typeface="Times New Roman" panose="02020603050405020304" pitchFamily="18" charset="0"/>
                              </a:rPr>
                              <m:t>−</m:t>
                            </m:r>
                            <m:sSub>
                              <m:sSubPr>
                                <m:ctrlPr>
                                  <a:rPr lang="el-GR" sz="1800" i="1">
                                    <a:effectLst/>
                                    <a:latin typeface="Cambria Math" panose="02040503050406030204" pitchFamily="18" charset="0"/>
                                    <a:ea typeface="Times New Roman" panose="02020603050405020304" pitchFamily="18" charset="0"/>
                                  </a:rPr>
                                </m:ctrlPr>
                              </m:sSubPr>
                              <m:e>
                                <m:r>
                                  <a:rPr lang="en-US" sz="1800" i="1">
                                    <a:effectLst/>
                                    <a:latin typeface="Cambria Math" panose="02040503050406030204" pitchFamily="18" charset="0"/>
                                    <a:ea typeface="Times New Roman" panose="02020603050405020304" pitchFamily="18" charset="0"/>
                                  </a:rPr>
                                  <m:t>𝑦</m:t>
                                </m:r>
                              </m:e>
                              <m:sub>
                                <m:r>
                                  <a:rPr lang="en-US" sz="1800" i="1">
                                    <a:effectLst/>
                                    <a:latin typeface="Cambria Math" panose="02040503050406030204" pitchFamily="18" charset="0"/>
                                    <a:ea typeface="Times New Roman" panose="02020603050405020304" pitchFamily="18" charset="0"/>
                                  </a:rPr>
                                  <m:t>𝑖</m:t>
                                </m:r>
                              </m:sub>
                            </m:sSub>
                            <m:r>
                              <a:rPr lang="en-US" sz="1800" i="1">
                                <a:effectLst/>
                                <a:latin typeface="Cambria Math" panose="02040503050406030204" pitchFamily="18" charset="0"/>
                                <a:ea typeface="Times New Roman" panose="02020603050405020304" pitchFamily="18" charset="0"/>
                              </a:rPr>
                              <m:t>|</m:t>
                            </m:r>
                          </m:e>
                          <m:sup>
                            <m:r>
                              <a:rPr lang="en-US" sz="1800" i="1">
                                <a:effectLst/>
                                <a:latin typeface="Cambria Math" panose="02040503050406030204" pitchFamily="18" charset="0"/>
                                <a:ea typeface="Times New Roman" panose="02020603050405020304" pitchFamily="18" charset="0"/>
                              </a:rPr>
                              <m:t> </m:t>
                            </m:r>
                          </m:sup>
                        </m:sSup>
                      </m:e>
                    </m:nary>
                  </m:oMath>
                </a14:m>
                <a:endParaRPr lang="el-GR" sz="1800" dirty="0">
                  <a:effectLst/>
                  <a:latin typeface="Garamond" panose="02020404030301010803" pitchFamily="18" charset="0"/>
                  <a:ea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1DA149CF-B5A9-451A-9656-FACDEE0E0193}"/>
                  </a:ext>
                </a:extLst>
              </p:cNvPr>
              <p:cNvSpPr txBox="1">
                <a:spLocks noRot="1" noChangeAspect="1" noMove="1" noResize="1" noEditPoints="1" noAdjustHandles="1" noChangeArrowheads="1" noChangeShapeType="1" noTextEdit="1"/>
              </p:cNvSpPr>
              <p:nvPr/>
            </p:nvSpPr>
            <p:spPr>
              <a:xfrm>
                <a:off x="6958508" y="659275"/>
                <a:ext cx="3816424" cy="938462"/>
              </a:xfrm>
              <a:prstGeom prst="rect">
                <a:avLst/>
              </a:prstGeom>
              <a:blipFill>
                <a:blip r:embed="rId3"/>
                <a:stretch>
                  <a:fillRect l="-1276" t="-3247" r="-1276" b="-72078"/>
                </a:stretch>
              </a:blipFill>
            </p:spPr>
            <p:txBody>
              <a:bodyPr/>
              <a:lstStyle/>
              <a:p>
                <a:r>
                  <a:rPr lang="el-GR">
                    <a:noFill/>
                  </a:rPr>
                  <a:t> </a:t>
                </a:r>
              </a:p>
            </p:txBody>
          </p:sp>
        </mc:Fallback>
      </mc:AlternateContent>
    </p:spTree>
    <p:extLst>
      <p:ext uri="{BB962C8B-B14F-4D97-AF65-F5344CB8AC3E}">
        <p14:creationId xmlns:p14="http://schemas.microsoft.com/office/powerpoint/2010/main" val="3959239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F025F0-57A8-4691-8EAD-58B56D5256AB}"/>
              </a:ext>
            </a:extLst>
          </p:cNvPr>
          <p:cNvPicPr>
            <a:picLocks noChangeAspect="1"/>
          </p:cNvPicPr>
          <p:nvPr/>
        </p:nvPicPr>
        <p:blipFill>
          <a:blip r:embed="rId2"/>
          <a:stretch>
            <a:fillRect/>
          </a:stretch>
        </p:blipFill>
        <p:spPr>
          <a:xfrm>
            <a:off x="950727" y="1844824"/>
            <a:ext cx="9807002" cy="4176449"/>
          </a:xfrm>
          <a:prstGeom prst="rect">
            <a:avLst/>
          </a:prstGeom>
        </p:spPr>
      </p:pic>
      <p:cxnSp>
        <p:nvCxnSpPr>
          <p:cNvPr id="3" name="Straight Connector 2">
            <a:extLst>
              <a:ext uri="{FF2B5EF4-FFF2-40B4-BE49-F238E27FC236}">
                <a16:creationId xmlns:a16="http://schemas.microsoft.com/office/drawing/2014/main" id="{984303A5-9851-4293-8C4B-6D495E451ABE}"/>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B618568-1FBA-4A6D-A6E4-6016BD2E9BCF}"/>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C666C32-A4E7-4676-A167-1F7F897B1ADA}"/>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Νευρωνικά δίκτυα </a:t>
            </a:r>
          </a:p>
        </p:txBody>
      </p:sp>
    </p:spTree>
    <p:extLst>
      <p:ext uri="{BB962C8B-B14F-4D97-AF65-F5344CB8AC3E}">
        <p14:creationId xmlns:p14="http://schemas.microsoft.com/office/powerpoint/2010/main" val="306288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FA82C-CAAA-0F56-7DAC-9ED818592647}"/>
            </a:ext>
          </a:extLst>
        </p:cNvPr>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575ECFEB-A4A7-A78F-A23A-DA0EE43AE6BD}"/>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AD5CD8F-AA8C-7234-7288-D42D739AB4D2}"/>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5F3468A-3C67-EE21-865B-C3670BD55FBE}"/>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Πηγή έμπνευσης: Ο Βιολογικός Νευρώνας</a:t>
            </a:r>
          </a:p>
        </p:txBody>
      </p:sp>
      <p:pic>
        <p:nvPicPr>
          <p:cNvPr id="2" name="15 - Εικόνα">
            <a:extLst>
              <a:ext uri="{FF2B5EF4-FFF2-40B4-BE49-F238E27FC236}">
                <a16:creationId xmlns:a16="http://schemas.microsoft.com/office/drawing/2014/main" id="{F7B97875-BF96-4ADC-E264-1E21863B304F}"/>
              </a:ext>
            </a:extLst>
          </p:cNvPr>
          <p:cNvPicPr>
            <a:picLocks noChangeAspect="1"/>
          </p:cNvPicPr>
          <p:nvPr/>
        </p:nvPicPr>
        <p:blipFill>
          <a:blip r:embed="rId2" cstate="print"/>
          <a:srcRect l="1818" t="15187" r="3306" b="17056"/>
          <a:stretch>
            <a:fillRect/>
          </a:stretch>
        </p:blipFill>
        <p:spPr>
          <a:xfrm>
            <a:off x="2566020" y="1196752"/>
            <a:ext cx="7416365" cy="3746944"/>
          </a:xfrm>
          <a:prstGeom prst="rect">
            <a:avLst/>
          </a:prstGeom>
        </p:spPr>
      </p:pic>
      <p:sp>
        <p:nvSpPr>
          <p:cNvPr id="4" name="TextBox 3">
            <a:extLst>
              <a:ext uri="{FF2B5EF4-FFF2-40B4-BE49-F238E27FC236}">
                <a16:creationId xmlns:a16="http://schemas.microsoft.com/office/drawing/2014/main" id="{8263ED1D-3487-6817-AE8F-B9F7D33C9A52}"/>
              </a:ext>
            </a:extLst>
          </p:cNvPr>
          <p:cNvSpPr txBox="1"/>
          <p:nvPr/>
        </p:nvSpPr>
        <p:spPr>
          <a:xfrm>
            <a:off x="1125861" y="5038222"/>
            <a:ext cx="9426620" cy="767042"/>
          </a:xfrm>
          <a:prstGeom prst="rect">
            <a:avLst/>
          </a:prstGeom>
          <a:noFill/>
        </p:spPr>
        <p:txBody>
          <a:bodyPr wrap="square" rtlCol="0">
            <a:noAutofit/>
          </a:bodyPr>
          <a:lstStyle/>
          <a:p>
            <a:r>
              <a:rPr lang="el-GR" sz="2400" b="1" dirty="0">
                <a:solidFill>
                  <a:srgbClr val="0E4D92"/>
                </a:solidFill>
                <a:latin typeface="Times New Roman" panose="02020603050405020304" pitchFamily="18" charset="0"/>
                <a:cs typeface="Times New Roman" panose="02020603050405020304" pitchFamily="18" charset="0"/>
              </a:rPr>
              <a:t>Άξονας</a:t>
            </a:r>
            <a:r>
              <a:rPr lang="el-GR" sz="2400" dirty="0">
                <a:latin typeface="Times New Roman" panose="02020603050405020304" pitchFamily="18" charset="0"/>
                <a:cs typeface="Times New Roman" panose="02020603050405020304" pitchFamily="18" charset="0"/>
              </a:rPr>
              <a:t>: </a:t>
            </a:r>
            <a:r>
              <a:rPr lang="el-GR" sz="2400" i="1" u="sng" dirty="0">
                <a:latin typeface="Times New Roman" panose="02020603050405020304" pitchFamily="18" charset="0"/>
                <a:cs typeface="Times New Roman" panose="02020603050405020304" pitchFamily="18" charset="0"/>
              </a:rPr>
              <a:t>έξοδος</a:t>
            </a:r>
            <a:r>
              <a:rPr lang="el-GR" sz="2400" dirty="0">
                <a:latin typeface="Times New Roman" panose="02020603050405020304" pitchFamily="18" charset="0"/>
                <a:cs typeface="Times New Roman" panose="02020603050405020304" pitchFamily="18" charset="0"/>
              </a:rPr>
              <a:t>. Μήκος από μερικά χιλιοστά έως &gt;1m. Στέλνει ηλεκτρικούς παλμούς σταθερού πλάτους αλλά μεταβλητής συχνότητας.</a:t>
            </a:r>
          </a:p>
        </p:txBody>
      </p:sp>
      <p:sp>
        <p:nvSpPr>
          <p:cNvPr id="8" name="TextBox 7">
            <a:extLst>
              <a:ext uri="{FF2B5EF4-FFF2-40B4-BE49-F238E27FC236}">
                <a16:creationId xmlns:a16="http://schemas.microsoft.com/office/drawing/2014/main" id="{C9456BDA-8744-C238-F46A-0BFEBE3E6CCB}"/>
              </a:ext>
            </a:extLst>
          </p:cNvPr>
          <p:cNvSpPr txBox="1"/>
          <p:nvPr/>
        </p:nvSpPr>
        <p:spPr>
          <a:xfrm>
            <a:off x="1159156" y="5949280"/>
            <a:ext cx="9393325" cy="767043"/>
          </a:xfrm>
          <a:prstGeom prst="rect">
            <a:avLst/>
          </a:prstGeom>
          <a:noFill/>
        </p:spPr>
        <p:txBody>
          <a:bodyPr wrap="square" rtlCol="0">
            <a:noAutofit/>
          </a:bodyPr>
          <a:lstStyle/>
          <a:p>
            <a:r>
              <a:rPr lang="el-GR" sz="2400" b="1" dirty="0">
                <a:solidFill>
                  <a:srgbClr val="0E4D92"/>
                </a:solidFill>
              </a:rPr>
              <a:t>Συνάψεις</a:t>
            </a:r>
            <a:r>
              <a:rPr lang="el-GR" sz="2400" dirty="0"/>
              <a:t>: σημεία ένωσης μεταξύ διακλαδώσεων του άξονα ενός νευρώνα και των δενδριτών από άλλους νευρώνες. </a:t>
            </a:r>
          </a:p>
        </p:txBody>
      </p:sp>
    </p:spTree>
    <p:extLst>
      <p:ext uri="{BB962C8B-B14F-4D97-AF65-F5344CB8AC3E}">
        <p14:creationId xmlns:p14="http://schemas.microsoft.com/office/powerpoint/2010/main" val="2828176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4CAE0BAC-6FC0-B82B-B2F2-F03FE90F27F2}"/>
              </a:ext>
            </a:extLst>
          </p:cNvPr>
          <p:cNvCxnSpPr/>
          <p:nvPr/>
        </p:nvCxnSpPr>
        <p:spPr>
          <a:xfrm>
            <a:off x="1125860" y="814065"/>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76522DB6-CCB8-6759-72E5-EBC111B9A974}"/>
              </a:ext>
            </a:extLst>
          </p:cNvPr>
          <p:cNvCxnSpPr/>
          <p:nvPr/>
        </p:nvCxnSpPr>
        <p:spPr>
          <a:xfrm>
            <a:off x="1090924" y="116632"/>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89FCAF5-7144-028F-9E84-EC6AE779AD82}"/>
              </a:ext>
            </a:extLst>
          </p:cNvPr>
          <p:cNvSpPr txBox="1"/>
          <p:nvPr/>
        </p:nvSpPr>
        <p:spPr>
          <a:xfrm>
            <a:off x="1125860" y="159605"/>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Συνάψεις</a:t>
            </a:r>
          </a:p>
        </p:txBody>
      </p:sp>
      <p:pic>
        <p:nvPicPr>
          <p:cNvPr id="5" name="18 - Εικόνα">
            <a:extLst>
              <a:ext uri="{FF2B5EF4-FFF2-40B4-BE49-F238E27FC236}">
                <a16:creationId xmlns:a16="http://schemas.microsoft.com/office/drawing/2014/main" id="{97071A8D-3AEF-5901-7831-E6CD21D6A69B}"/>
              </a:ext>
            </a:extLst>
          </p:cNvPr>
          <p:cNvPicPr>
            <a:picLocks noChangeAspect="1"/>
          </p:cNvPicPr>
          <p:nvPr/>
        </p:nvPicPr>
        <p:blipFill>
          <a:blip r:embed="rId2" cstate="print"/>
          <a:srcRect l="31240" t="26168" r="27107" b="28037"/>
          <a:stretch>
            <a:fillRect/>
          </a:stretch>
        </p:blipFill>
        <p:spPr>
          <a:xfrm>
            <a:off x="5514314" y="848908"/>
            <a:ext cx="5183030" cy="4030975"/>
          </a:xfrm>
          <a:prstGeom prst="rect">
            <a:avLst/>
          </a:prstGeom>
        </p:spPr>
      </p:pic>
      <p:pic>
        <p:nvPicPr>
          <p:cNvPr id="6" name="Picture 2" descr="Premium Vector | Futuristic glowing low polygonal neuron synapse on dark  blue background.">
            <a:extLst>
              <a:ext uri="{FF2B5EF4-FFF2-40B4-BE49-F238E27FC236}">
                <a16:creationId xmlns:a16="http://schemas.microsoft.com/office/drawing/2014/main" id="{7A3E6A36-1859-03CE-F153-DE010697E0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8604" y="908720"/>
            <a:ext cx="2384313" cy="168349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D4D1EC4-AC8F-3B56-B8F7-6998EAB74331}"/>
              </a:ext>
            </a:extLst>
          </p:cNvPr>
          <p:cNvSpPr txBox="1"/>
          <p:nvPr/>
        </p:nvSpPr>
        <p:spPr>
          <a:xfrm>
            <a:off x="1125860" y="4725144"/>
            <a:ext cx="9793088" cy="2086725"/>
          </a:xfrm>
          <a:prstGeom prst="rect">
            <a:avLst/>
          </a:prstGeom>
          <a:noFill/>
        </p:spPr>
        <p:txBody>
          <a:bodyPr wrap="square">
            <a:spAutoFit/>
          </a:bodyPr>
          <a:lstStyle/>
          <a:p>
            <a:pPr marL="342900" indent="-342900">
              <a:lnSpc>
                <a:spcPct val="90000"/>
              </a:lnSpc>
              <a:buFont typeface="Arial" panose="020B0604020202020204" pitchFamily="34" charset="0"/>
              <a:buChar char="•"/>
            </a:pPr>
            <a:r>
              <a:rPr lang="el-GR" sz="2400" dirty="0">
                <a:latin typeface="Times New Roman" panose="02020603050405020304" pitchFamily="18" charset="0"/>
                <a:cs typeface="Times New Roman" panose="02020603050405020304" pitchFamily="18" charset="0"/>
              </a:rPr>
              <a:t>Φούσκες με ιόντα (</a:t>
            </a:r>
            <a:r>
              <a:rPr lang="el-GR" sz="2400" dirty="0" err="1">
                <a:latin typeface="Times New Roman" panose="02020603050405020304" pitchFamily="18" charset="0"/>
                <a:cs typeface="Times New Roman" panose="02020603050405020304" pitchFamily="18" charset="0"/>
              </a:rPr>
              <a:t>Na</a:t>
            </a:r>
            <a:r>
              <a:rPr lang="el-GR" sz="2400" baseline="30000" dirty="0">
                <a:latin typeface="Times New Roman" panose="02020603050405020304" pitchFamily="18" charset="0"/>
                <a:cs typeface="Times New Roman" panose="02020603050405020304" pitchFamily="18" charset="0"/>
              </a:rPr>
              <a:t>+</a:t>
            </a:r>
            <a:r>
              <a:rPr lang="el-GR" sz="2400" dirty="0">
                <a:latin typeface="Times New Roman" panose="02020603050405020304" pitchFamily="18" charset="0"/>
                <a:cs typeface="Times New Roman" panose="02020603050405020304" pitchFamily="18" charset="0"/>
              </a:rPr>
              <a:t>, K</a:t>
            </a:r>
            <a:r>
              <a:rPr lang="el-GR" sz="2400" baseline="30000" dirty="0">
                <a:latin typeface="Times New Roman" panose="02020603050405020304" pitchFamily="18" charset="0"/>
                <a:cs typeface="Times New Roman" panose="02020603050405020304" pitchFamily="18" charset="0"/>
              </a:rPr>
              <a:t>+</a:t>
            </a:r>
            <a:r>
              <a:rPr lang="el-GR" sz="2400" dirty="0">
                <a:latin typeface="Times New Roman" panose="02020603050405020304" pitchFamily="18" charset="0"/>
                <a:cs typeface="Times New Roman" panose="02020603050405020304" pitchFamily="18" charset="0"/>
              </a:rPr>
              <a:t>). Το </a:t>
            </a:r>
            <a:r>
              <a:rPr lang="el-GR" sz="2400" i="1" dirty="0">
                <a:latin typeface="Times New Roman" panose="02020603050405020304" pitchFamily="18" charset="0"/>
                <a:cs typeface="Times New Roman" panose="02020603050405020304" pitchFamily="18" charset="0"/>
              </a:rPr>
              <a:t>πλάτος</a:t>
            </a:r>
            <a:r>
              <a:rPr lang="el-GR" sz="2400" dirty="0">
                <a:latin typeface="Times New Roman" panose="02020603050405020304" pitchFamily="18" charset="0"/>
                <a:cs typeface="Times New Roman" panose="02020603050405020304" pitchFamily="18" charset="0"/>
              </a:rPr>
              <a:t> της σύναψης, η </a:t>
            </a:r>
            <a:r>
              <a:rPr lang="el-GR" sz="2400" i="1" dirty="0">
                <a:latin typeface="Times New Roman" panose="02020603050405020304" pitchFamily="18" charset="0"/>
                <a:cs typeface="Times New Roman" panose="02020603050405020304" pitchFamily="18" charset="0"/>
              </a:rPr>
              <a:t>απόστασή</a:t>
            </a:r>
            <a:r>
              <a:rPr lang="el-GR" sz="2400" dirty="0">
                <a:latin typeface="Times New Roman" panose="02020603050405020304" pitchFamily="18" charset="0"/>
                <a:cs typeface="Times New Roman" panose="02020603050405020304" pitchFamily="18" charset="0"/>
              </a:rPr>
              <a:t> της από τον δενδρίτη και η </a:t>
            </a:r>
            <a:r>
              <a:rPr lang="el-GR" sz="2400" i="1" dirty="0">
                <a:latin typeface="Times New Roman" panose="02020603050405020304" pitchFamily="18" charset="0"/>
                <a:cs typeface="Times New Roman" panose="02020603050405020304" pitchFamily="18" charset="0"/>
              </a:rPr>
              <a:t>πυκνότητα</a:t>
            </a:r>
            <a:r>
              <a:rPr lang="el-GR" sz="2400" dirty="0">
                <a:latin typeface="Times New Roman" panose="02020603050405020304" pitchFamily="18" charset="0"/>
                <a:cs typeface="Times New Roman" panose="02020603050405020304" pitchFamily="18" charset="0"/>
              </a:rPr>
              <a:t> του ηλεκτροχημικού υλικού επηρεάζουν την ευκολία με την οποία η ηλεκτρική δραστηριότητα μεταδίδεται από τον άξονα στο δενδρίτη. </a:t>
            </a:r>
            <a:endParaRPr lang="en-US" sz="2400" dirty="0">
              <a:latin typeface="Times New Roman" panose="02020603050405020304" pitchFamily="18" charset="0"/>
              <a:cs typeface="Times New Roman" panose="02020603050405020304" pitchFamily="18" charset="0"/>
            </a:endParaRPr>
          </a:p>
          <a:p>
            <a:pPr marL="342900" indent="-342900">
              <a:lnSpc>
                <a:spcPct val="90000"/>
              </a:lnSpc>
              <a:buFont typeface="Arial" panose="020B0604020202020204" pitchFamily="34" charset="0"/>
              <a:buChar char="•"/>
            </a:pPr>
            <a:r>
              <a:rPr lang="el-GR" sz="2400" dirty="0">
                <a:latin typeface="Times New Roman" panose="02020603050405020304" pitchFamily="18" charset="0"/>
                <a:cs typeface="Times New Roman" panose="02020603050405020304" pitchFamily="18" charset="0"/>
              </a:rPr>
              <a:t>Το ποσοστό της ηλεκτρικής δραστηριότητας που μεταδίδεται τελικά στο δενδρίτη λέγεται </a:t>
            </a:r>
            <a:r>
              <a:rPr lang="el-GR" sz="2400" b="1" i="1" dirty="0">
                <a:solidFill>
                  <a:srgbClr val="0E4D92"/>
                </a:solidFill>
                <a:latin typeface="Times New Roman" panose="02020603050405020304" pitchFamily="18" charset="0"/>
                <a:cs typeface="Times New Roman" panose="02020603050405020304" pitchFamily="18" charset="0"/>
              </a:rPr>
              <a:t>συναπτικό βάρος</a:t>
            </a:r>
            <a:r>
              <a:rPr lang="el-GR" sz="2400" dirty="0">
                <a:latin typeface="Times New Roman" panose="02020603050405020304" pitchFamily="18" charset="0"/>
                <a:cs typeface="Times New Roman" panose="02020603050405020304" pitchFamily="18" charset="0"/>
              </a:rPr>
              <a:t>. </a:t>
            </a:r>
          </a:p>
        </p:txBody>
      </p:sp>
      <p:sp>
        <p:nvSpPr>
          <p:cNvPr id="8" name="4 - Στρογγυλεμένο ορθογώνιο">
            <a:extLst>
              <a:ext uri="{FF2B5EF4-FFF2-40B4-BE49-F238E27FC236}">
                <a16:creationId xmlns:a16="http://schemas.microsoft.com/office/drawing/2014/main" id="{6DC0746B-D510-F4E4-D9D6-7CF26D6AFFED}"/>
              </a:ext>
            </a:extLst>
          </p:cNvPr>
          <p:cNvSpPr/>
          <p:nvPr/>
        </p:nvSpPr>
        <p:spPr>
          <a:xfrm>
            <a:off x="1827780" y="1590485"/>
            <a:ext cx="2236836" cy="446295"/>
          </a:xfrm>
          <a:prstGeom prst="roundRect">
            <a:avLst/>
          </a:prstGeom>
          <a:solidFill>
            <a:srgbClr val="588BAE"/>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l-GR" sz="2200" dirty="0">
                <a:latin typeface="Calibri" panose="020F0502020204030204" pitchFamily="34" charset="0"/>
                <a:ea typeface="Times New Roman" panose="02020603050405020304" pitchFamily="18" charset="0"/>
              </a:rPr>
              <a:t>Είδη συνάψεων</a:t>
            </a:r>
            <a:endParaRPr lang="el-GR" sz="2200" i="0" dirty="0">
              <a:latin typeface="Calibri" panose="020F0502020204030204" pitchFamily="34" charset="0"/>
              <a:ea typeface="Times New Roman" panose="02020603050405020304" pitchFamily="18" charset="0"/>
            </a:endParaRPr>
          </a:p>
        </p:txBody>
      </p:sp>
      <p:sp>
        <p:nvSpPr>
          <p:cNvPr id="9" name="Βέλος: Με γωνία προς τα επάνω 9">
            <a:extLst>
              <a:ext uri="{FF2B5EF4-FFF2-40B4-BE49-F238E27FC236}">
                <a16:creationId xmlns:a16="http://schemas.microsoft.com/office/drawing/2014/main" id="{6D13F082-613D-A3F3-4AF1-E57A2658D7B7}"/>
              </a:ext>
            </a:extLst>
          </p:cNvPr>
          <p:cNvSpPr/>
          <p:nvPr/>
        </p:nvSpPr>
        <p:spPr>
          <a:xfrm rot="5400000">
            <a:off x="1811033" y="2423218"/>
            <a:ext cx="1193800" cy="762000"/>
          </a:xfrm>
          <a:prstGeom prst="bentUpArrow">
            <a:avLst>
              <a:gd name="adj1" fmla="val 20000"/>
              <a:gd name="adj2" fmla="val 20000"/>
              <a:gd name="adj3" fmla="val 35000"/>
            </a:avLst>
          </a:prstGeom>
          <a:solidFill>
            <a:srgbClr val="588BAE"/>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l-GR" sz="2200">
              <a:latin typeface="Calibri" panose="020F0502020204030204" pitchFamily="34" charset="0"/>
            </a:endParaRPr>
          </a:p>
        </p:txBody>
      </p:sp>
      <p:sp>
        <p:nvSpPr>
          <p:cNvPr id="10" name="TextBox 9">
            <a:extLst>
              <a:ext uri="{FF2B5EF4-FFF2-40B4-BE49-F238E27FC236}">
                <a16:creationId xmlns:a16="http://schemas.microsoft.com/office/drawing/2014/main" id="{FA03339F-9791-00F7-FFC2-59954E071208}"/>
              </a:ext>
            </a:extLst>
          </p:cNvPr>
          <p:cNvSpPr txBox="1"/>
          <p:nvPr/>
        </p:nvSpPr>
        <p:spPr>
          <a:xfrm>
            <a:off x="2551259" y="2804218"/>
            <a:ext cx="2236837" cy="769441"/>
          </a:xfrm>
          <a:prstGeom prst="rect">
            <a:avLst/>
          </a:prstGeom>
          <a:noFill/>
        </p:spPr>
        <p:txBody>
          <a:bodyPr wrap="square">
            <a:spAutoFit/>
          </a:bodyPr>
          <a:lstStyle/>
          <a:p>
            <a:pPr marL="0" lvl="1" algn="ctr"/>
            <a:r>
              <a:rPr lang="el-GR" sz="2200" dirty="0">
                <a:solidFill>
                  <a:srgbClr val="0E4D92"/>
                </a:solidFill>
              </a:rPr>
              <a:t>ενισχυτικές (</a:t>
            </a:r>
            <a:r>
              <a:rPr lang="el-GR" sz="2200" dirty="0" err="1">
                <a:solidFill>
                  <a:srgbClr val="0E4D92"/>
                </a:solidFill>
              </a:rPr>
              <a:t>exitatory</a:t>
            </a:r>
            <a:r>
              <a:rPr lang="el-GR" sz="2200" dirty="0">
                <a:solidFill>
                  <a:srgbClr val="0E4D92"/>
                </a:solidFill>
              </a:rPr>
              <a:t>)</a:t>
            </a:r>
          </a:p>
        </p:txBody>
      </p:sp>
      <p:sp>
        <p:nvSpPr>
          <p:cNvPr id="11" name="TextBox 10">
            <a:extLst>
              <a:ext uri="{FF2B5EF4-FFF2-40B4-BE49-F238E27FC236}">
                <a16:creationId xmlns:a16="http://schemas.microsoft.com/office/drawing/2014/main" id="{40B38E47-63B1-A824-A590-818566F4F46D}"/>
              </a:ext>
            </a:extLst>
          </p:cNvPr>
          <p:cNvSpPr txBox="1"/>
          <p:nvPr/>
        </p:nvSpPr>
        <p:spPr>
          <a:xfrm>
            <a:off x="2551259" y="3785664"/>
            <a:ext cx="2236837" cy="769441"/>
          </a:xfrm>
          <a:prstGeom prst="rect">
            <a:avLst/>
          </a:prstGeom>
          <a:noFill/>
        </p:spPr>
        <p:txBody>
          <a:bodyPr wrap="square">
            <a:spAutoFit/>
          </a:bodyPr>
          <a:lstStyle/>
          <a:p>
            <a:pPr marL="0" lvl="1" algn="ctr"/>
            <a:r>
              <a:rPr lang="el-GR" sz="2200" dirty="0">
                <a:solidFill>
                  <a:srgbClr val="0E4D92"/>
                </a:solidFill>
              </a:rPr>
              <a:t>ανασταλτικές (</a:t>
            </a:r>
            <a:r>
              <a:rPr lang="en-US" sz="2200" dirty="0">
                <a:solidFill>
                  <a:srgbClr val="0E4D92"/>
                </a:solidFill>
              </a:rPr>
              <a:t>inhibitory)</a:t>
            </a:r>
          </a:p>
        </p:txBody>
      </p:sp>
      <p:sp>
        <p:nvSpPr>
          <p:cNvPr id="12" name="Βέλος: Με γωνία προς τα επάνω 15">
            <a:extLst>
              <a:ext uri="{FF2B5EF4-FFF2-40B4-BE49-F238E27FC236}">
                <a16:creationId xmlns:a16="http://schemas.microsoft.com/office/drawing/2014/main" id="{C21571B6-9D4B-044F-5E66-AEE7418CF77C}"/>
              </a:ext>
            </a:extLst>
          </p:cNvPr>
          <p:cNvSpPr/>
          <p:nvPr/>
        </p:nvSpPr>
        <p:spPr>
          <a:xfrm rot="5400000">
            <a:off x="1811033" y="3356365"/>
            <a:ext cx="1193800" cy="762000"/>
          </a:xfrm>
          <a:prstGeom prst="bentUpArrow">
            <a:avLst>
              <a:gd name="adj1" fmla="val 20000"/>
              <a:gd name="adj2" fmla="val 20000"/>
              <a:gd name="adj3" fmla="val 35000"/>
            </a:avLst>
          </a:prstGeom>
          <a:solidFill>
            <a:srgbClr val="588BAE"/>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l-GR" sz="2200">
              <a:latin typeface="Calibri" panose="020F0502020204030204" pitchFamily="34" charset="0"/>
            </a:endParaRPr>
          </a:p>
        </p:txBody>
      </p:sp>
    </p:spTree>
    <p:extLst>
      <p:ext uri="{BB962C8B-B14F-4D97-AF65-F5344CB8AC3E}">
        <p14:creationId xmlns:p14="http://schemas.microsoft.com/office/powerpoint/2010/main" val="308390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4493538"/>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H ιδέα των Τεχνητών Νευρωνικών Δικτύων (ΤΝΔ) έχει προέλθει από τον τρόπο λειτουργίας των βιολογικών νευρωνικών δικτύων του ανθρώπινου εγκεφάλου</a:t>
            </a:r>
          </a:p>
          <a:p>
            <a:pPr marL="285750" indent="-285750" algn="just">
              <a:buFont typeface="Wingdings" panose="05000000000000000000" pitchFamily="2" charset="2"/>
              <a:buChar char="§"/>
            </a:pPr>
            <a:endParaRPr lang="el-GR"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Τα Τεχνητά Νευρωνικά Δίκτυα (ΤΝΔ) ή απλά Νευρωνικά Δίκτυα (Ν.Δ.) αποτελούν μια προσπάθεια προσέγγισης της λειτουργίας του ανθρώπινου εγκεφάλου από μια μηχανή</a:t>
            </a:r>
          </a:p>
          <a:p>
            <a:pPr marL="285750" indent="-285750" algn="just">
              <a:buFont typeface="Wingdings" panose="05000000000000000000" pitchFamily="2" charset="2"/>
              <a:buChar char="§"/>
            </a:pPr>
            <a:endParaRPr lang="el-GR"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Η αρχιτεκτονική τους βασίζεται στην αρχιτεκτονική των Βιολογικών Νευρωνικών Δικτύων</a:t>
            </a:r>
          </a:p>
          <a:p>
            <a:pPr marL="285750" indent="-285750" algn="just">
              <a:buFont typeface="Wingdings" panose="05000000000000000000" pitchFamily="2" charset="2"/>
              <a:buChar char="§"/>
            </a:pPr>
            <a:endParaRPr lang="el-GR"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Τα ΤΝΔ είναι μια συλλογή από νευρώνες (Processing Units-PUs) που συνδέονται μεταξύ τους</a:t>
            </a:r>
          </a:p>
          <a:p>
            <a:pPr marL="285750" indent="-285750" algn="just">
              <a:buFont typeface="Wingdings" panose="05000000000000000000" pitchFamily="2" charset="2"/>
              <a:buChar char="§"/>
            </a:pPr>
            <a:endParaRPr lang="el-GR"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Οι συνδέσεις μεταξύ των PUs διαφέρουν ως προς τη σημαντικότητά τους, η οποία και προσδιορίζεται από το συντελεστή βάρους (σύναψη). </a:t>
            </a:r>
          </a:p>
          <a:p>
            <a:pPr marL="285750" indent="-285750">
              <a:buFont typeface="Wingdings" panose="05000000000000000000" pitchFamily="2" charset="2"/>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Νευρωνικά δίκτυα </a:t>
            </a:r>
          </a:p>
        </p:txBody>
      </p:sp>
    </p:spTree>
    <p:extLst>
      <p:ext uri="{BB962C8B-B14F-4D97-AF65-F5344CB8AC3E}">
        <p14:creationId xmlns:p14="http://schemas.microsoft.com/office/powerpoint/2010/main" val="4138856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4801314"/>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Ο ανθρώπινος εγκέφαλος αποτελείται κατά κύριο λόγο από ένα ευρύ φάσμα νευρώνων </a:t>
            </a:r>
            <a:endParaRPr lang="en-US" dirty="0">
              <a:latin typeface="Garamond" panose="02020404030301010803" pitchFamily="18" charset="0"/>
            </a:endParaRPr>
          </a:p>
          <a:p>
            <a:pPr marL="742950" lvl="1" indent="-285750" algn="just">
              <a:buFont typeface="Wingdings" panose="05000000000000000000" pitchFamily="2" charset="2"/>
              <a:buChar char="§"/>
            </a:pPr>
            <a:r>
              <a:rPr lang="el-GR" dirty="0">
                <a:latin typeface="Garamond" panose="02020404030301010803" pitchFamily="18" charset="0"/>
              </a:rPr>
              <a:t>οι οποίοι είναι μαζικά διασυνδεδεμένοι με ένα μέσο όρο από διάφορες χιλιάδες διασυνδέσεις ανά νευρώνα. </a:t>
            </a:r>
            <a:endParaRPr lang="en-US" dirty="0">
              <a:latin typeface="Garamond" panose="02020404030301010803" pitchFamily="18" charset="0"/>
            </a:endParaRPr>
          </a:p>
          <a:p>
            <a:pPr marL="285750" indent="-285750" algn="just">
              <a:buFont typeface="Wingdings" panose="05000000000000000000" pitchFamily="2" charset="2"/>
              <a:buChar char="§"/>
            </a:pPr>
            <a:endParaRPr lang="en-US"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Κάθε νευρώνας είναι ένα εξειδικευμένο κύτταρο το οποίο έχει τη δυνατότητα μετάδοσης ενός ηλεκτροχημικού σήματος. </a:t>
            </a:r>
            <a:endParaRPr lang="en-US" dirty="0">
              <a:latin typeface="Garamond" panose="02020404030301010803" pitchFamily="18" charset="0"/>
            </a:endParaRPr>
          </a:p>
          <a:p>
            <a:pPr marL="285750" indent="-285750" algn="just">
              <a:buFont typeface="Wingdings" panose="05000000000000000000" pitchFamily="2" charset="2"/>
              <a:buChar char="§"/>
            </a:pPr>
            <a:endParaRPr lang="en-US"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Ο νευρώνας έχει μια διακλαδωτική διάρθρωση εισροών, τους δενδρίτες (dendrites), ένα κυτταρικό σώμα και μια διακλαδωτική δομή εκροών (τον άξονα). Οι άξονες ενός κυττάρου συνδέονται με τους δενδρίτες ενός άλλου, μέσω μιας σύναψης. </a:t>
            </a:r>
            <a:endParaRPr lang="en-US" dirty="0">
              <a:latin typeface="Garamond" panose="02020404030301010803" pitchFamily="18" charset="0"/>
            </a:endParaRPr>
          </a:p>
          <a:p>
            <a:pPr marL="285750" indent="-285750" algn="just">
              <a:buFont typeface="Wingdings" panose="05000000000000000000" pitchFamily="2" charset="2"/>
              <a:buChar char="§"/>
            </a:pPr>
            <a:endParaRPr lang="en-US"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Όταν, λοιπόν, ένας άξονας ενεργοποιηθεί, πυροδοτεί ένα ηλεκτροχημικό σήμα κατά μήκος του άξονα. Ένας νευρώνας εκτελεί αυτή τη διαδικασία μόνο όταν το συνολικό σήμα το οποίο λήφθηκε από τους δενδρίτες, υπερβεί ένα συγκεκριμένο επίπεδο, δηλαδή, το ουδό ενεργοποίησης (firing threshold).</a:t>
            </a: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Νευρωνικά δίκτυα</a:t>
            </a:r>
            <a:r>
              <a:rPr lang="en-US" sz="3600" dirty="0">
                <a:effectLst>
                  <a:outerShdw blurRad="38100" dist="38100" dir="2700000" algn="tl">
                    <a:srgbClr val="000000">
                      <a:alpha val="43137"/>
                    </a:srgbClr>
                  </a:outerShdw>
                </a:effectLst>
                <a:latin typeface="Garamond" panose="02020404030301010803" pitchFamily="18" charset="0"/>
              </a:rPr>
              <a:t> - </a:t>
            </a:r>
            <a:r>
              <a:rPr lang="el-GR" sz="3600" dirty="0">
                <a:effectLst>
                  <a:outerShdw blurRad="38100" dist="38100" dir="2700000" algn="tl">
                    <a:srgbClr val="000000">
                      <a:alpha val="43137"/>
                    </a:srgbClr>
                  </a:outerShdw>
                </a:effectLst>
                <a:latin typeface="Garamond" panose="02020404030301010803" pitchFamily="18" charset="0"/>
              </a:rPr>
              <a:t>Η βιολογική έμπνευση </a:t>
            </a:r>
          </a:p>
        </p:txBody>
      </p:sp>
    </p:spTree>
    <p:extLst>
      <p:ext uri="{BB962C8B-B14F-4D97-AF65-F5344CB8AC3E}">
        <p14:creationId xmlns:p14="http://schemas.microsoft.com/office/powerpoint/2010/main" val="2671214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5355312"/>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Η ισχύς ενός σήματος που λαμβάνεται από ένα νευρώνα, εξαρτάται από την αποτελεσματικότητα των συνάψεων. </a:t>
            </a:r>
            <a:endParaRPr lang="en-US" dirty="0">
              <a:latin typeface="Garamond" panose="02020404030301010803" pitchFamily="18" charset="0"/>
            </a:endParaRPr>
          </a:p>
          <a:p>
            <a:pPr marL="285750" indent="-285750" algn="just">
              <a:buFont typeface="Wingdings" panose="05000000000000000000" pitchFamily="2" charset="2"/>
              <a:buChar char="§"/>
            </a:pPr>
            <a:endParaRPr lang="en-US"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Κάθε σύναψη περιέχει ένα κενό με νευροδιαβιβαστές χημικών ουσιών (neurotransmitter chemicals) που είναι σε ετοιμότητα για μετάδοση ενός μηνύματος. </a:t>
            </a:r>
            <a:endParaRPr lang="en-US" dirty="0">
              <a:latin typeface="Garamond" panose="02020404030301010803" pitchFamily="18" charset="0"/>
            </a:endParaRPr>
          </a:p>
          <a:p>
            <a:pPr marL="285750" indent="-285750" algn="just">
              <a:buFont typeface="Wingdings" panose="05000000000000000000" pitchFamily="2" charset="2"/>
              <a:buChar char="§"/>
            </a:pPr>
            <a:endParaRPr lang="en-US"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Ο Donald Hebb, ένας από τους πιο σημαντικούς ερευνητές στα νευρολογικά συστήματα, έθεσε ως ζήτημα πως η μάθηση συνιστάται κυρίως από τη μεταβολή της ισχύος των συναπτικών συνδέσμων.</a:t>
            </a:r>
            <a:endParaRPr lang="en-US" dirty="0">
              <a:latin typeface="Garamond" panose="02020404030301010803" pitchFamily="18" charset="0"/>
            </a:endParaRPr>
          </a:p>
          <a:p>
            <a:pPr marL="285750" indent="-285750" algn="just">
              <a:buFont typeface="Wingdings" panose="05000000000000000000" pitchFamily="2" charset="2"/>
              <a:buChar char="§"/>
            </a:pPr>
            <a:endParaRPr lang="en-US" dirty="0">
              <a:solidFill>
                <a:schemeClr val="tx2"/>
              </a:solidFill>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Κατά τη γέννησή του ο εγκέφαλος</a:t>
            </a:r>
            <a:r>
              <a:rPr lang="en-US" dirty="0">
                <a:latin typeface="Garamond" panose="02020404030301010803" pitchFamily="18" charset="0"/>
              </a:rPr>
              <a:t> </a:t>
            </a:r>
            <a:r>
              <a:rPr lang="el-GR" dirty="0">
                <a:latin typeface="Garamond" panose="02020404030301010803" pitchFamily="18" charset="0"/>
              </a:rPr>
              <a:t>κατασκευάζει τους δικούς του</a:t>
            </a:r>
            <a:r>
              <a:rPr lang="en-US" dirty="0">
                <a:latin typeface="Garamond" panose="02020404030301010803" pitchFamily="18" charset="0"/>
              </a:rPr>
              <a:t> </a:t>
            </a:r>
            <a:r>
              <a:rPr lang="el-GR" dirty="0">
                <a:latin typeface="Garamond" panose="02020404030301010803" pitchFamily="18" charset="0"/>
              </a:rPr>
              <a:t>κανόνες, “εμπειρία”, η οποία</a:t>
            </a:r>
            <a:r>
              <a:rPr lang="en-US" dirty="0">
                <a:latin typeface="Garamond" panose="02020404030301010803" pitchFamily="18" charset="0"/>
              </a:rPr>
              <a:t> </a:t>
            </a:r>
            <a:r>
              <a:rPr lang="el-GR" dirty="0">
                <a:latin typeface="Garamond" panose="02020404030301010803" pitchFamily="18" charset="0"/>
              </a:rPr>
              <a:t>μεγαλώνει με την πάροδο του χρόνου.</a:t>
            </a:r>
            <a:r>
              <a:rPr lang="en-US" dirty="0">
                <a:latin typeface="Garamond" panose="02020404030301010803" pitchFamily="18" charset="0"/>
              </a:rPr>
              <a:t> </a:t>
            </a:r>
            <a:endParaRPr lang="el-GR" dirty="0">
              <a:latin typeface="Garamond" panose="02020404030301010803" pitchFamily="18" charset="0"/>
            </a:endParaRPr>
          </a:p>
          <a:p>
            <a:pPr marL="285750" indent="-285750" algn="just">
              <a:buFont typeface="Wingdings" panose="05000000000000000000" pitchFamily="2" charset="2"/>
              <a:buChar char="§"/>
            </a:pPr>
            <a:endParaRPr lang="el-GR"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Κατά τα 2 πρώτα χρόνια ζωής, έχουμε τη μέγιστη ανάπτυξη, όπου δημιουργούνται περίπου 1 εκατομμύριο συνάψεις (synapses) στο δευτερόλεπτο.</a:t>
            </a:r>
          </a:p>
          <a:p>
            <a:pPr marL="285750" indent="-285750" algn="just">
              <a:buFont typeface="Wingdings" panose="05000000000000000000" pitchFamily="2" charset="2"/>
              <a:buChar char="§"/>
            </a:pPr>
            <a:endParaRPr lang="el-GR"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Οι συνάψεις μεσολαβούν στην ενδοεπικοινωνία των νευρώνων</a:t>
            </a:r>
          </a:p>
          <a:p>
            <a:pPr algn="just"/>
            <a:endParaRPr lang="el-GR"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Νευρωνικά δίκτυα</a:t>
            </a:r>
            <a:r>
              <a:rPr lang="en-US" sz="3600" dirty="0">
                <a:effectLst>
                  <a:outerShdw blurRad="38100" dist="38100" dir="2700000" algn="tl">
                    <a:srgbClr val="000000">
                      <a:alpha val="43137"/>
                    </a:srgbClr>
                  </a:outerShdw>
                </a:effectLst>
                <a:latin typeface="Garamond" panose="02020404030301010803" pitchFamily="18" charset="0"/>
              </a:rPr>
              <a:t> - </a:t>
            </a:r>
            <a:r>
              <a:rPr lang="el-GR" sz="3600" dirty="0">
                <a:effectLst>
                  <a:outerShdw blurRad="38100" dist="38100" dir="2700000" algn="tl">
                    <a:srgbClr val="000000">
                      <a:alpha val="43137"/>
                    </a:srgbClr>
                  </a:outerShdw>
                </a:effectLst>
                <a:latin typeface="Garamond" panose="02020404030301010803" pitchFamily="18" charset="0"/>
              </a:rPr>
              <a:t>Η βιολογική έμπνευση </a:t>
            </a:r>
          </a:p>
        </p:txBody>
      </p:sp>
    </p:spTree>
    <p:extLst>
      <p:ext uri="{BB962C8B-B14F-4D97-AF65-F5344CB8AC3E}">
        <p14:creationId xmlns:p14="http://schemas.microsoft.com/office/powerpoint/2010/main" val="2906346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3385542"/>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Για να χρησιμοποιηθεί ένα ΤΝΔ πρέπει πρώτα να εκπαιδευτεί για να μάθει</a:t>
            </a:r>
          </a:p>
          <a:p>
            <a:pPr marL="285750" indent="-285750" algn="just">
              <a:buFont typeface="Wingdings" panose="05000000000000000000" pitchFamily="2" charset="2"/>
              <a:buChar char="§"/>
            </a:pPr>
            <a:endParaRPr lang="el-GR"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Η μάθηση συνίσταται στον προσδιορισμό των κατάλληλων συντελεστών βάρους, ώστε το ΤΝΔ να εκτελεί τους επιθυμητούς υπολογισμούς, και πραγματοποιείται με τη βοήθεια αλγορίθμων που είναι γνωστοί ως κανόνες μάθησης </a:t>
            </a:r>
          </a:p>
          <a:p>
            <a:pPr marL="285750" indent="-285750" algn="just">
              <a:buFont typeface="Wingdings" panose="05000000000000000000" pitchFamily="2" charset="2"/>
              <a:buChar char="§"/>
            </a:pPr>
            <a:endParaRPr lang="el-GR"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Ο ρόλος των συντελεστών βάρους μπορεί να ερμηνευτεί ως αποθήκευση γνώσης, η οποία παρέχεται μέσω παραδειγμάτων</a:t>
            </a:r>
          </a:p>
          <a:p>
            <a:pPr marL="285750" indent="-285750">
              <a:buFont typeface="Wingdings" panose="05000000000000000000" pitchFamily="2" charset="2"/>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 Νευρωνικά δίκτυα </a:t>
            </a:r>
          </a:p>
        </p:txBody>
      </p:sp>
    </p:spTree>
    <p:extLst>
      <p:ext uri="{BB962C8B-B14F-4D97-AF65-F5344CB8AC3E}">
        <p14:creationId xmlns:p14="http://schemas.microsoft.com/office/powerpoint/2010/main" val="36127504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3452355"/>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Διαδικασία εκμάθησης του ανθρώπινου εγκεφάλου</a:t>
                </a:r>
              </a:p>
              <a:p>
                <a:pPr marL="742950" lvl="1" indent="-285750" algn="just">
                  <a:buFont typeface="Wingdings" panose="05000000000000000000" pitchFamily="2" charset="2"/>
                  <a:buChar char="§"/>
                </a:pPr>
                <a:endParaRPr lang="en-US" dirty="0">
                  <a:latin typeface="Garamond" panose="02020404030301010803" pitchFamily="18" charset="0"/>
                </a:endParaRPr>
              </a:p>
              <a:p>
                <a:pPr marL="742950" lvl="1" indent="-285750" algn="just">
                  <a:buFont typeface="Wingdings" panose="05000000000000000000" pitchFamily="2" charset="2"/>
                  <a:buChar char="§"/>
                </a:pPr>
                <a:r>
                  <a:rPr lang="el-GR" dirty="0">
                    <a:latin typeface="Garamond" panose="02020404030301010803" pitchFamily="18" charset="0"/>
                  </a:rPr>
                  <a:t>Υπολογίζεται πως ο ανθρώπινος εγκέφαλος περιέχει πάνω από 100 δισεκατομμύρια νευρώνες (</a:t>
                </a:r>
                <a14:m>
                  <m:oMath xmlns:m="http://schemas.openxmlformats.org/officeDocument/2006/math">
                    <m:sSup>
                      <m:sSupPr>
                        <m:ctrlPr>
                          <a:rPr lang="el-GR" i="1" smtClean="0">
                            <a:latin typeface="Cambria Math" panose="02040503050406030204" pitchFamily="18" charset="0"/>
                          </a:rPr>
                        </m:ctrlPr>
                      </m:sSupPr>
                      <m:e>
                        <m:r>
                          <a:rPr lang="en-US" b="0" i="1" smtClean="0">
                            <a:latin typeface="Cambria Math" panose="02040503050406030204" pitchFamily="18" charset="0"/>
                          </a:rPr>
                          <m:t>10</m:t>
                        </m:r>
                      </m:e>
                      <m:sup>
                        <m:r>
                          <a:rPr lang="en-US" b="0" i="1" smtClean="0">
                            <a:latin typeface="Cambria Math" panose="02040503050406030204" pitchFamily="18" charset="0"/>
                          </a:rPr>
                          <m:t>11</m:t>
                        </m:r>
                      </m:sup>
                    </m:sSup>
                  </m:oMath>
                </a14:m>
                <a:r>
                  <a:rPr lang="el-GR" dirty="0">
                    <a:latin typeface="Garamond" panose="02020404030301010803" pitchFamily="18" charset="0"/>
                  </a:rPr>
                  <a:t>) και </a:t>
                </a:r>
                <a14:m>
                  <m:oMath xmlns:m="http://schemas.openxmlformats.org/officeDocument/2006/math">
                    <m:sSup>
                      <m:sSupPr>
                        <m:ctrlPr>
                          <a:rPr lang="el-GR" i="1">
                            <a:latin typeface="Cambria Math" panose="02040503050406030204" pitchFamily="18" charset="0"/>
                          </a:rPr>
                        </m:ctrlPr>
                      </m:sSupPr>
                      <m:e>
                        <m:r>
                          <a:rPr lang="en-US" i="1">
                            <a:latin typeface="Cambria Math" panose="02040503050406030204" pitchFamily="18" charset="0"/>
                          </a:rPr>
                          <m:t>10</m:t>
                        </m:r>
                      </m:e>
                      <m:sup>
                        <m:r>
                          <a:rPr lang="en-US" b="0" i="1" smtClean="0">
                            <a:latin typeface="Cambria Math" panose="02040503050406030204" pitchFamily="18" charset="0"/>
                          </a:rPr>
                          <m:t>14</m:t>
                        </m:r>
                      </m:sup>
                    </m:sSup>
                  </m:oMath>
                </a14:m>
                <a:r>
                  <a:rPr lang="el-GR" dirty="0">
                    <a:latin typeface="Garamond" panose="02020404030301010803" pitchFamily="18" charset="0"/>
                  </a:rPr>
                  <a:t> συνάψεις στο ανθρώπινο νευρικό σύστημα</a:t>
                </a:r>
              </a:p>
              <a:p>
                <a:pPr marL="742950" lvl="1" indent="-285750" algn="just">
                  <a:buFont typeface="Wingdings" panose="05000000000000000000" pitchFamily="2" charset="2"/>
                  <a:buChar char="§"/>
                </a:pPr>
                <a:endParaRPr lang="en-US" dirty="0">
                  <a:latin typeface="Garamond" panose="02020404030301010803" pitchFamily="18" charset="0"/>
                </a:endParaRPr>
              </a:p>
              <a:p>
                <a:pPr marL="742950" lvl="1" indent="-285750" algn="just">
                  <a:buFont typeface="Wingdings" panose="05000000000000000000" pitchFamily="2" charset="2"/>
                  <a:buChar char="§"/>
                </a:pPr>
                <a:r>
                  <a:rPr lang="el-GR" dirty="0">
                    <a:latin typeface="Garamond" panose="02020404030301010803" pitchFamily="18" charset="0"/>
                  </a:rPr>
                  <a:t>Οι περισσότεροι νευρώνες έχουν δενδροειδείς δομές οι οποίες ονομάζονται δενδρίτες, και είναι αυτές που δέχονται σήματα εισόδου από τους άλλους νευρώνες, μέσω συνδέσεων, των επονομαζόμενων συνάψεων</a:t>
                </a:r>
              </a:p>
              <a:p>
                <a:pPr marL="285750" indent="-285750">
                  <a:buFont typeface="Wingdings" panose="05000000000000000000" pitchFamily="2" charset="2"/>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mc:Choice>
        <mc:Fallback xmlns="">
          <p:sp>
            <p:nvSpPr>
              <p:cNvPr id="3" name="TextBox 2">
                <a:extLst>
                  <a:ext uri="{FF2B5EF4-FFF2-40B4-BE49-F238E27FC236}">
                    <a16:creationId xmlns:a16="http://schemas.microsoft.com/office/drawing/2014/main" id="{E4708E3A-6E66-4410-92B1-FA16A2C1ED56}"/>
                  </a:ext>
                </a:extLst>
              </p:cNvPr>
              <p:cNvSpPr txBox="1">
                <a:spLocks noRot="1" noChangeAspect="1" noMove="1" noResize="1" noEditPoints="1" noAdjustHandles="1" noChangeArrowheads="1" noChangeShapeType="1" noTextEdit="1"/>
              </p:cNvSpPr>
              <p:nvPr/>
            </p:nvSpPr>
            <p:spPr>
              <a:xfrm>
                <a:off x="1090924" y="1176631"/>
                <a:ext cx="9251960" cy="3452355"/>
              </a:xfrm>
              <a:prstGeom prst="rect">
                <a:avLst/>
              </a:prstGeom>
              <a:blipFill>
                <a:blip r:embed="rId2"/>
                <a:stretch>
                  <a:fillRect l="-461" t="-883" r="-527"/>
                </a:stretch>
              </a:blipFill>
            </p:spPr>
            <p:txBody>
              <a:bodyPr/>
              <a:lstStyle/>
              <a:p>
                <a:r>
                  <a:rPr lang="el-GR">
                    <a:noFill/>
                  </a:rPr>
                  <a:t> </a:t>
                </a:r>
              </a:p>
            </p:txBody>
          </p:sp>
        </mc:Fallback>
      </mc:AlternateContent>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 Ανθρώπινοι και Τεχνητοί  Νευρώνες </a:t>
            </a:r>
          </a:p>
        </p:txBody>
      </p:sp>
      <p:pic>
        <p:nvPicPr>
          <p:cNvPr id="8" name="Εικόνα 1"/>
          <p:cNvPicPr/>
          <p:nvPr/>
        </p:nvPicPr>
        <p:blipFill>
          <a:blip r:embed="rId3">
            <a:extLst>
              <a:ext uri="{28A0092B-C50C-407E-A947-70E740481C1C}">
                <a14:useLocalDpi xmlns:a14="http://schemas.microsoft.com/office/drawing/2010/main" val="0"/>
              </a:ext>
            </a:extLst>
          </a:blip>
          <a:srcRect/>
          <a:stretch>
            <a:fillRect/>
          </a:stretch>
        </p:blipFill>
        <p:spPr bwMode="auto">
          <a:xfrm>
            <a:off x="3574132" y="3573016"/>
            <a:ext cx="5118120" cy="3054142"/>
          </a:xfrm>
          <a:prstGeom prst="rect">
            <a:avLst/>
          </a:prstGeom>
          <a:noFill/>
          <a:ln>
            <a:noFill/>
          </a:ln>
        </p:spPr>
      </p:pic>
    </p:spTree>
    <p:extLst>
      <p:ext uri="{BB962C8B-B14F-4D97-AF65-F5344CB8AC3E}">
        <p14:creationId xmlns:p14="http://schemas.microsoft.com/office/powerpoint/2010/main" val="11380327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Δέντρα Αποφάσεων – </a:t>
            </a:r>
            <a:r>
              <a:rPr lang="en-US" sz="3600" dirty="0">
                <a:effectLst>
                  <a:outerShdw blurRad="38100" dist="38100" dir="2700000" algn="tl">
                    <a:srgbClr val="000000">
                      <a:alpha val="43137"/>
                    </a:srgbClr>
                  </a:outerShdw>
                </a:effectLst>
                <a:latin typeface="Garamond" panose="02020404030301010803" pitchFamily="18" charset="0"/>
              </a:rPr>
              <a:t>Iris Data</a:t>
            </a:r>
            <a:endParaRPr lang="el-GR" sz="3600" dirty="0">
              <a:effectLst>
                <a:outerShdw blurRad="38100" dist="38100" dir="2700000" algn="tl">
                  <a:srgbClr val="000000">
                    <a:alpha val="43137"/>
                  </a:srgbClr>
                </a:outerShdw>
              </a:effectLst>
              <a:latin typeface="Garamond" panose="02020404030301010803" pitchFamily="18" charset="0"/>
            </a:endParaRPr>
          </a:p>
        </p:txBody>
      </p:sp>
      <p:pic>
        <p:nvPicPr>
          <p:cNvPr id="8" name="Εικόνα 4"/>
          <p:cNvPicPr>
            <a:picLocks noChangeAspect="1"/>
          </p:cNvPicPr>
          <p:nvPr/>
        </p:nvPicPr>
        <p:blipFill rotWithShape="1">
          <a:blip r:embed="rId2"/>
          <a:srcRect b="46342"/>
          <a:stretch/>
        </p:blipFill>
        <p:spPr>
          <a:xfrm>
            <a:off x="981843" y="1856321"/>
            <a:ext cx="5156109" cy="3804927"/>
          </a:xfrm>
          <a:prstGeom prst="rect">
            <a:avLst/>
          </a:prstGeom>
        </p:spPr>
      </p:pic>
      <p:pic>
        <p:nvPicPr>
          <p:cNvPr id="9" name="Εικόνα 7"/>
          <p:cNvPicPr>
            <a:picLocks noChangeAspect="1"/>
          </p:cNvPicPr>
          <p:nvPr/>
        </p:nvPicPr>
        <p:blipFill rotWithShape="1">
          <a:blip r:embed="rId2"/>
          <a:srcRect t="53638"/>
          <a:stretch/>
        </p:blipFill>
        <p:spPr>
          <a:xfrm>
            <a:off x="5805741" y="2060848"/>
            <a:ext cx="4969191" cy="3168352"/>
          </a:xfrm>
          <a:prstGeom prst="rect">
            <a:avLst/>
          </a:prstGeom>
        </p:spPr>
      </p:pic>
      <p:cxnSp>
        <p:nvCxnSpPr>
          <p:cNvPr id="4" name="Straight Arrow Connector 3"/>
          <p:cNvCxnSpPr/>
          <p:nvPr/>
        </p:nvCxnSpPr>
        <p:spPr>
          <a:xfrm>
            <a:off x="4150196" y="1628800"/>
            <a:ext cx="0" cy="504056"/>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10" name="Straight Arrow Connector 9"/>
          <p:cNvCxnSpPr/>
          <p:nvPr/>
        </p:nvCxnSpPr>
        <p:spPr>
          <a:xfrm flipV="1">
            <a:off x="10486900" y="4797152"/>
            <a:ext cx="0" cy="432048"/>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074316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3385542"/>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Στον ανθρώπινο εγκέφαλο, ένας τυπικός νευρώνας συγκεντρώνει τα σήματα από άλλους νευρώνες μέσω των δενδριτών.</a:t>
            </a:r>
          </a:p>
          <a:p>
            <a:pPr marL="285750" indent="-285750" algn="just">
              <a:buFont typeface="Wingdings" panose="05000000000000000000" pitchFamily="2" charset="2"/>
              <a:buChar char="§"/>
            </a:pPr>
            <a:endParaRPr lang="en-US"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Ο νευρώνας στέλνει δυναμικά δράσης μέσω μακρών και λεπτών αξόνων οι οποίοι διαχωρίζονται σε χιλιάδες διακλαδώσεις</a:t>
            </a:r>
          </a:p>
          <a:p>
            <a:pPr marL="285750" indent="-285750" algn="just">
              <a:buFont typeface="Wingdings" panose="05000000000000000000" pitchFamily="2" charset="2"/>
              <a:buChar char="§"/>
            </a:pPr>
            <a:endParaRPr lang="en-US"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Στο τέλος κάθε διακλάδωσης, η σύναψη μετατρέπει το δυναμικό του άξονα σε ηλεκτρικά δυναμικά τα οποία αναστέλλουν ή διεγείρουν τους συνδεδεμένους νευρώνες</a:t>
            </a:r>
          </a:p>
          <a:p>
            <a:pPr marL="285750" indent="-285750">
              <a:buFont typeface="Wingdings" panose="05000000000000000000" pitchFamily="2" charset="2"/>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 Ανθρώπινοι και Τεχνητοί  Νευρώνες </a:t>
            </a:r>
          </a:p>
        </p:txBody>
      </p:sp>
      <p:pic>
        <p:nvPicPr>
          <p:cNvPr id="8" name="Εικόνα 1"/>
          <p:cNvPicPr/>
          <p:nvPr/>
        </p:nvPicPr>
        <p:blipFill>
          <a:blip r:embed="rId2">
            <a:extLst>
              <a:ext uri="{28A0092B-C50C-407E-A947-70E740481C1C}">
                <a14:useLocalDpi xmlns:a14="http://schemas.microsoft.com/office/drawing/2010/main" val="0"/>
              </a:ext>
            </a:extLst>
          </a:blip>
          <a:srcRect/>
          <a:stretch>
            <a:fillRect/>
          </a:stretch>
        </p:blipFill>
        <p:spPr bwMode="auto">
          <a:xfrm>
            <a:off x="3574132" y="3573016"/>
            <a:ext cx="5118120" cy="3054142"/>
          </a:xfrm>
          <a:prstGeom prst="rect">
            <a:avLst/>
          </a:prstGeom>
          <a:noFill/>
          <a:ln>
            <a:noFill/>
          </a:ln>
        </p:spPr>
      </p:pic>
    </p:spTree>
    <p:extLst>
      <p:ext uri="{BB962C8B-B14F-4D97-AF65-F5344CB8AC3E}">
        <p14:creationId xmlns:p14="http://schemas.microsoft.com/office/powerpoint/2010/main" val="1788985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3108543"/>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Για την προσομοίωση των ανθρώπινων νευρωνικών δικτύων καταγράφονται αρχικά τα βασικά χαρακτηριστικά των νευρώνων και των διασυνδέσεών τους. </a:t>
            </a:r>
          </a:p>
          <a:p>
            <a:pPr marL="285750" indent="-285750" algn="just">
              <a:buFont typeface="Wingdings" panose="05000000000000000000" pitchFamily="2" charset="2"/>
              <a:buChar char="§"/>
            </a:pPr>
            <a:endParaRPr lang="en-US"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Στη συνέχεια προγραμματίζεται ο υπολογιστής για την προσομοίωση αυτών των χαρακτηριστικών. </a:t>
            </a:r>
          </a:p>
          <a:p>
            <a:pPr marL="285750" indent="-285750" algn="just">
              <a:buFont typeface="Wingdings" panose="05000000000000000000" pitchFamily="2" charset="2"/>
              <a:buChar char="§"/>
            </a:pPr>
            <a:endParaRPr lang="en-US"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τα μοντέλα που έχουν δημιουργηθεί είναι αδρές απομιμήσεις των πραγματικών εγκε-φαλικών νευρωνικών δικτύων.</a:t>
            </a:r>
          </a:p>
          <a:p>
            <a:pPr marL="285750" indent="-285750">
              <a:buFont typeface="Wingdings" panose="05000000000000000000" pitchFamily="2" charset="2"/>
              <a:buChar char="§"/>
            </a:pPr>
            <a:endParaRPr lang="el-GR" sz="1600" dirty="0">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 Από τους ανθρώπινους στους τεχνητούς νευρώνες</a:t>
            </a:r>
          </a:p>
        </p:txBody>
      </p:sp>
      <p:pic>
        <p:nvPicPr>
          <p:cNvPr id="9" name="Picture 8"/>
          <p:cNvPicPr>
            <a:picLocks noChangeAspect="1"/>
          </p:cNvPicPr>
          <p:nvPr/>
        </p:nvPicPr>
        <p:blipFill>
          <a:blip r:embed="rId2"/>
          <a:stretch>
            <a:fillRect/>
          </a:stretch>
        </p:blipFill>
        <p:spPr>
          <a:xfrm>
            <a:off x="1989956" y="3573016"/>
            <a:ext cx="8079361" cy="2389357"/>
          </a:xfrm>
          <a:prstGeom prst="rect">
            <a:avLst/>
          </a:prstGeom>
        </p:spPr>
      </p:pic>
    </p:spTree>
    <p:extLst>
      <p:ext uri="{BB962C8B-B14F-4D97-AF65-F5344CB8AC3E}">
        <p14:creationId xmlns:p14="http://schemas.microsoft.com/office/powerpoint/2010/main" val="2352259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 Από τους ανθρώπινους στους τεχνητούς νευρώνες</a:t>
            </a:r>
          </a:p>
        </p:txBody>
      </p:sp>
      <p:pic>
        <p:nvPicPr>
          <p:cNvPr id="11" name="Picture 10">
            <a:extLst>
              <a:ext uri="{FF2B5EF4-FFF2-40B4-BE49-F238E27FC236}">
                <a16:creationId xmlns:a16="http://schemas.microsoft.com/office/drawing/2014/main" id="{FED826EC-F265-4FBB-A6E9-3C9DDEE9711A}"/>
              </a:ext>
            </a:extLst>
          </p:cNvPr>
          <p:cNvPicPr>
            <a:picLocks noChangeAspect="1"/>
          </p:cNvPicPr>
          <p:nvPr/>
        </p:nvPicPr>
        <p:blipFill>
          <a:blip r:embed="rId2"/>
          <a:stretch>
            <a:fillRect/>
          </a:stretch>
        </p:blipFill>
        <p:spPr>
          <a:xfrm>
            <a:off x="2566020" y="1844824"/>
            <a:ext cx="6729843" cy="3816418"/>
          </a:xfrm>
          <a:prstGeom prst="rect">
            <a:avLst/>
          </a:prstGeom>
        </p:spPr>
      </p:pic>
    </p:spTree>
    <p:extLst>
      <p:ext uri="{BB962C8B-B14F-4D97-AF65-F5344CB8AC3E}">
        <p14:creationId xmlns:p14="http://schemas.microsoft.com/office/powerpoint/2010/main" val="2401451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36651880-775F-43F9-B55C-C7FF012E5148}"/>
              </a:ext>
            </a:extLst>
          </p:cNvPr>
          <p:cNvSpPr txBox="1">
            <a:spLocks noChangeArrowheads="1"/>
          </p:cNvSpPr>
          <p:nvPr/>
        </p:nvSpPr>
        <p:spPr>
          <a:xfrm>
            <a:off x="2405534" y="364232"/>
            <a:ext cx="7110413" cy="600075"/>
          </a:xfrm>
          <a:prstGeom prst="rect">
            <a:avLst/>
          </a:prstGeom>
        </p:spPr>
        <p:txBody>
          <a:bodyPr/>
          <a:lstStyle>
            <a:lvl1pPr algn="l" defTabSz="914400" rtl="0" eaLnBrk="1" latinLnBrk="0" hangingPunct="1">
              <a:lnSpc>
                <a:spcPct val="90000"/>
              </a:lnSpc>
              <a:spcBef>
                <a:spcPct val="0"/>
              </a:spcBef>
              <a:buNone/>
              <a:defRPr sz="3400" kern="1200">
                <a:solidFill>
                  <a:srgbClr val="1954A6"/>
                </a:solidFill>
                <a:latin typeface="+mn-lt"/>
                <a:ea typeface="+mj-ea"/>
                <a:cs typeface="+mj-cs"/>
              </a:defRPr>
            </a:lvl1pPr>
          </a:lstStyle>
          <a:p>
            <a:r>
              <a:rPr lang="el-GR" altLang="en-US" dirty="0">
                <a:latin typeface="Calibri" panose="020F0502020204030204" pitchFamily="34" charset="0"/>
              </a:rPr>
              <a:t>Το μοντέλο </a:t>
            </a:r>
            <a:r>
              <a:rPr lang="en-US" altLang="en-US" dirty="0">
                <a:latin typeface="Calibri" panose="020F0502020204030204" pitchFamily="34" charset="0"/>
              </a:rPr>
              <a:t>McCulloch-Pitts</a:t>
            </a:r>
          </a:p>
        </p:txBody>
      </p:sp>
      <mc:AlternateContent xmlns:mc="http://schemas.openxmlformats.org/markup-compatibility/2006">
        <mc:Choice xmlns:a14="http://schemas.microsoft.com/office/drawing/2010/main" Requires="a14">
          <p:sp>
            <p:nvSpPr>
              <p:cNvPr id="3" name="Rectangle 3">
                <a:extLst>
                  <a:ext uri="{FF2B5EF4-FFF2-40B4-BE49-F238E27FC236}">
                    <a16:creationId xmlns:a16="http://schemas.microsoft.com/office/drawing/2014/main" id="{DEE8259E-56B7-247C-D4E6-7D2CF2BC6203}"/>
                  </a:ext>
                </a:extLst>
              </p:cNvPr>
              <p:cNvSpPr txBox="1">
                <a:spLocks noChangeArrowheads="1"/>
              </p:cNvSpPr>
              <p:nvPr/>
            </p:nvSpPr>
            <p:spPr>
              <a:xfrm>
                <a:off x="1845940" y="1412776"/>
                <a:ext cx="8229600" cy="3485356"/>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Tx/>
                  <a:buNone/>
                </a:pPr>
                <a:r>
                  <a:rPr lang="en-US" sz="2200" i="1" u="sng" dirty="0"/>
                  <a:t>Threshold Logic Unit</a:t>
                </a:r>
                <a:r>
                  <a:rPr lang="en-US" sz="2200" dirty="0"/>
                  <a:t> (Warren McCulloch, Walter Pitts, 1943)</a:t>
                </a:r>
                <a:endParaRPr lang="en-US" sz="2200" i="1" dirty="0"/>
              </a:p>
              <a:p>
                <a:pPr marL="273600" indent="-273600" algn="just">
                  <a:lnSpc>
                    <a:spcPct val="100000"/>
                  </a:lnSpc>
                  <a:spcBef>
                    <a:spcPts val="480"/>
                  </a:spcBef>
                </a:pPr>
                <a:r>
                  <a:rPr lang="el-GR" sz="2200" dirty="0"/>
                  <a:t>Μοντελοποίηση νευρώνα όπως περίπου τα τρανζίστορ (</a:t>
                </a:r>
                <a:r>
                  <a:rPr lang="en-US" sz="2200" dirty="0"/>
                  <a:t>on/off)</a:t>
                </a:r>
                <a:r>
                  <a:rPr lang="el-GR" sz="2200" dirty="0"/>
                  <a:t>:</a:t>
                </a:r>
              </a:p>
              <a:p>
                <a:pPr lvl="1" algn="just">
                  <a:lnSpc>
                    <a:spcPct val="100000"/>
                  </a:lnSpc>
                  <a:spcBef>
                    <a:spcPts val="600"/>
                  </a:spcBef>
                  <a:buClr>
                    <a:srgbClr val="0E4D92"/>
                  </a:buClr>
                </a:pPr>
                <a:r>
                  <a:rPr lang="el-GR" sz="2200" i="1" dirty="0"/>
                  <a:t>y</a:t>
                </a:r>
                <a:r>
                  <a:rPr lang="el-GR" sz="2200" dirty="0"/>
                  <a:t> = 0 </a:t>
                </a:r>
                <a:r>
                  <a:rPr lang="el-GR" sz="2200" dirty="0">
                    <a:sym typeface="Symbol" pitchFamily="18" charset="2"/>
                  </a:rPr>
                  <a:t></a:t>
                </a:r>
                <a:r>
                  <a:rPr lang="el-GR" sz="2200" dirty="0"/>
                  <a:t> 	ο νευρώνας είναι αδρανής</a:t>
                </a:r>
              </a:p>
              <a:p>
                <a:pPr lvl="1" algn="just">
                  <a:lnSpc>
                    <a:spcPct val="100000"/>
                  </a:lnSpc>
                  <a:spcBef>
                    <a:spcPts val="600"/>
                  </a:spcBef>
                  <a:buClr>
                    <a:srgbClr val="0E4D92"/>
                  </a:buClr>
                </a:pPr>
                <a:r>
                  <a:rPr lang="el-GR" sz="2200" i="1" dirty="0"/>
                  <a:t>y</a:t>
                </a:r>
                <a:r>
                  <a:rPr lang="el-GR" sz="2200" dirty="0"/>
                  <a:t> = 1 </a:t>
                </a:r>
                <a:r>
                  <a:rPr lang="el-GR" sz="2200" dirty="0">
                    <a:sym typeface="Symbol" pitchFamily="18" charset="2"/>
                  </a:rPr>
                  <a:t></a:t>
                </a:r>
                <a:r>
                  <a:rPr lang="el-GR" sz="2200" dirty="0"/>
                  <a:t> 	μέγιστη συχνότητα παλμών</a:t>
                </a:r>
              </a:p>
              <a:p>
                <a:pPr marL="273600" indent="-273600" algn="just">
                  <a:lnSpc>
                    <a:spcPct val="100000"/>
                  </a:lnSpc>
                  <a:spcBef>
                    <a:spcPts val="480"/>
                  </a:spcBef>
                </a:pPr>
                <a:r>
                  <a:rPr lang="el-GR" sz="2200" dirty="0"/>
                  <a:t>Είσοδοι: </a:t>
                </a:r>
                <a14:m>
                  <m:oMath xmlns:m="http://schemas.openxmlformats.org/officeDocument/2006/math">
                    <m:sSub>
                      <m:sSubPr>
                        <m:ctrlPr>
                          <a:rPr lang="en-US" sz="2200" i="1" smtClean="0">
                            <a:latin typeface="Cambria Math" panose="02040503050406030204" pitchFamily="18" charset="0"/>
                          </a:rPr>
                        </m:ctrlPr>
                      </m:sSubPr>
                      <m:e>
                        <m:r>
                          <a:rPr lang="en-US" sz="2200" i="1" smtClean="0">
                            <a:latin typeface="Cambria Math" panose="02040503050406030204" pitchFamily="18" charset="0"/>
                          </a:rPr>
                          <m:t>𝑥</m:t>
                        </m:r>
                      </m:e>
                      <m:sub>
                        <m:r>
                          <a:rPr lang="en-US" sz="2200" i="1" smtClean="0">
                            <a:latin typeface="Cambria Math" panose="02040503050406030204" pitchFamily="18" charset="0"/>
                          </a:rPr>
                          <m:t>1</m:t>
                        </m:r>
                      </m:sub>
                    </m:sSub>
                    <m:r>
                      <a:rPr lang="en-US" sz="2200" i="1" smtClean="0">
                        <a:latin typeface="Cambria Math" panose="02040503050406030204" pitchFamily="18" charset="0"/>
                      </a:rPr>
                      <m:t>, </m:t>
                    </m:r>
                    <m:sSub>
                      <m:sSubPr>
                        <m:ctrlPr>
                          <a:rPr lang="en-US" sz="2200" i="1" smtClean="0">
                            <a:latin typeface="Cambria Math" panose="02040503050406030204" pitchFamily="18" charset="0"/>
                          </a:rPr>
                        </m:ctrlPr>
                      </m:sSubPr>
                      <m:e>
                        <m:r>
                          <a:rPr lang="en-US" sz="2200" i="1" smtClean="0">
                            <a:latin typeface="Cambria Math" panose="02040503050406030204" pitchFamily="18" charset="0"/>
                          </a:rPr>
                          <m:t>𝑥</m:t>
                        </m:r>
                      </m:e>
                      <m:sub>
                        <m:r>
                          <a:rPr lang="en-US" sz="2200" i="1" smtClean="0">
                            <a:latin typeface="Cambria Math" panose="02040503050406030204" pitchFamily="18" charset="0"/>
                          </a:rPr>
                          <m:t>2</m:t>
                        </m:r>
                      </m:sub>
                    </m:sSub>
                    <m:r>
                      <a:rPr lang="en-US" sz="2200" i="1" smtClean="0">
                        <a:latin typeface="Cambria Math" panose="02040503050406030204" pitchFamily="18" charset="0"/>
                      </a:rPr>
                      <m:t>, ⋯, </m:t>
                    </m:r>
                    <m:sSub>
                      <m:sSubPr>
                        <m:ctrlPr>
                          <a:rPr lang="en-US" sz="2200" i="1" smtClean="0">
                            <a:latin typeface="Cambria Math" panose="02040503050406030204" pitchFamily="18" charset="0"/>
                          </a:rPr>
                        </m:ctrlPr>
                      </m:sSubPr>
                      <m:e>
                        <m:r>
                          <a:rPr lang="en-US" sz="2200" i="1" smtClean="0">
                            <a:latin typeface="Cambria Math" panose="02040503050406030204" pitchFamily="18" charset="0"/>
                          </a:rPr>
                          <m:t>𝑥</m:t>
                        </m:r>
                      </m:e>
                      <m:sub>
                        <m:r>
                          <a:rPr lang="en-US" sz="2200" i="1" smtClean="0">
                            <a:latin typeface="Cambria Math" panose="02040503050406030204" pitchFamily="18" charset="0"/>
                          </a:rPr>
                          <m:t>𝑛</m:t>
                        </m:r>
                      </m:sub>
                    </m:sSub>
                  </m:oMath>
                </a14:m>
                <a:endParaRPr lang="en-US" sz="2200" dirty="0"/>
              </a:p>
              <a:p>
                <a:pPr marL="273600" indent="-273600" algn="just">
                  <a:lnSpc>
                    <a:spcPct val="100000"/>
                  </a:lnSpc>
                  <a:spcBef>
                    <a:spcPts val="480"/>
                  </a:spcBef>
                </a:pPr>
                <a:r>
                  <a:rPr lang="el-GR" sz="2200" dirty="0"/>
                  <a:t>Συναπτικά βάρη: </a:t>
                </a:r>
                <a14:m>
                  <m:oMath xmlns:m="http://schemas.openxmlformats.org/officeDocument/2006/math">
                    <m:sSub>
                      <m:sSubPr>
                        <m:ctrlPr>
                          <a:rPr lang="en-US" sz="2200" i="1">
                            <a:latin typeface="Cambria Math" panose="02040503050406030204" pitchFamily="18" charset="0"/>
                          </a:rPr>
                        </m:ctrlPr>
                      </m:sSubPr>
                      <m:e>
                        <m:r>
                          <a:rPr lang="en-US" sz="2200" i="1" smtClean="0">
                            <a:latin typeface="Cambria Math" panose="02040503050406030204" pitchFamily="18" charset="0"/>
                          </a:rPr>
                          <m:t>𝑤</m:t>
                        </m:r>
                      </m:e>
                      <m:sub>
                        <m:r>
                          <a:rPr lang="en-US" sz="2200" i="1">
                            <a:latin typeface="Cambria Math" panose="02040503050406030204" pitchFamily="18" charset="0"/>
                          </a:rPr>
                          <m:t>1</m:t>
                        </m:r>
                      </m:sub>
                    </m:sSub>
                    <m:r>
                      <a:rPr lang="en-US" sz="2200" i="1">
                        <a:latin typeface="Cambria Math" panose="02040503050406030204" pitchFamily="18" charset="0"/>
                      </a:rPr>
                      <m:t>, </m:t>
                    </m:r>
                    <m:sSub>
                      <m:sSubPr>
                        <m:ctrlPr>
                          <a:rPr lang="en-US" sz="2200" i="1">
                            <a:latin typeface="Cambria Math" panose="02040503050406030204" pitchFamily="18" charset="0"/>
                          </a:rPr>
                        </m:ctrlPr>
                      </m:sSubPr>
                      <m:e>
                        <m:r>
                          <a:rPr lang="en-US" sz="2200" i="1" smtClean="0">
                            <a:latin typeface="Cambria Math" panose="02040503050406030204" pitchFamily="18" charset="0"/>
                          </a:rPr>
                          <m:t>𝑤</m:t>
                        </m:r>
                      </m:e>
                      <m:sub>
                        <m:r>
                          <a:rPr lang="en-US" sz="2200" i="1">
                            <a:latin typeface="Cambria Math" panose="02040503050406030204" pitchFamily="18" charset="0"/>
                          </a:rPr>
                          <m:t>2</m:t>
                        </m:r>
                      </m:sub>
                    </m:sSub>
                    <m:r>
                      <a:rPr lang="en-US" sz="2200" i="1">
                        <a:latin typeface="Cambria Math" panose="02040503050406030204" pitchFamily="18" charset="0"/>
                      </a:rPr>
                      <m:t>, ⋯, </m:t>
                    </m:r>
                    <m:sSub>
                      <m:sSubPr>
                        <m:ctrlPr>
                          <a:rPr lang="en-US" sz="2200" i="1">
                            <a:latin typeface="Cambria Math" panose="02040503050406030204" pitchFamily="18" charset="0"/>
                          </a:rPr>
                        </m:ctrlPr>
                      </m:sSubPr>
                      <m:e>
                        <m:r>
                          <a:rPr lang="en-US" sz="2200" i="1" smtClean="0">
                            <a:latin typeface="Cambria Math" panose="02040503050406030204" pitchFamily="18" charset="0"/>
                          </a:rPr>
                          <m:t>𝑤</m:t>
                        </m:r>
                      </m:e>
                      <m:sub>
                        <m:r>
                          <a:rPr lang="en-US" sz="2200" i="1">
                            <a:latin typeface="Cambria Math" panose="02040503050406030204" pitchFamily="18" charset="0"/>
                          </a:rPr>
                          <m:t>𝑛</m:t>
                        </m:r>
                      </m:sub>
                    </m:sSub>
                  </m:oMath>
                </a14:m>
                <a:endParaRPr lang="en-US" sz="2200" dirty="0"/>
              </a:p>
              <a:p>
                <a:pPr marL="273600" indent="-273600" algn="just">
                  <a:lnSpc>
                    <a:spcPct val="100000"/>
                  </a:lnSpc>
                  <a:spcBef>
                    <a:spcPts val="480"/>
                  </a:spcBef>
                </a:pPr>
                <a:r>
                  <a:rPr lang="el-GR" sz="2200" dirty="0"/>
                  <a:t>Πόλωση: </a:t>
                </a:r>
                <a14:m>
                  <m:oMath xmlns:m="http://schemas.openxmlformats.org/officeDocument/2006/math">
                    <m:sSub>
                      <m:sSubPr>
                        <m:ctrlPr>
                          <a:rPr lang="en-US" sz="2200" i="1" dirty="0" smtClean="0">
                            <a:latin typeface="Cambria Math" panose="02040503050406030204" pitchFamily="18" charset="0"/>
                          </a:rPr>
                        </m:ctrlPr>
                      </m:sSubPr>
                      <m:e>
                        <m:r>
                          <a:rPr lang="en-US" sz="2200" i="1" dirty="0" smtClean="0">
                            <a:latin typeface="Cambria Math" panose="02040503050406030204" pitchFamily="18" charset="0"/>
                          </a:rPr>
                          <m:t>𝑤</m:t>
                        </m:r>
                      </m:e>
                      <m:sub>
                        <m:r>
                          <a:rPr lang="en-US" sz="2200" i="1" dirty="0" smtClean="0">
                            <a:latin typeface="Cambria Math" panose="02040503050406030204" pitchFamily="18" charset="0"/>
                          </a:rPr>
                          <m:t>0</m:t>
                        </m:r>
                      </m:sub>
                    </m:sSub>
                  </m:oMath>
                </a14:m>
                <a:endParaRPr lang="el-GR" sz="2200" dirty="0"/>
              </a:p>
              <a:p>
                <a:pPr marL="273600" indent="-273600" algn="just">
                  <a:lnSpc>
                    <a:spcPct val="100000"/>
                  </a:lnSpc>
                  <a:spcBef>
                    <a:spcPts val="480"/>
                  </a:spcBef>
                </a:pPr>
                <a:r>
                  <a:rPr lang="el-GR" sz="2200" dirty="0"/>
                  <a:t>Συνολική διέγερση:</a:t>
                </a:r>
                <a:r>
                  <a:rPr lang="en-US" sz="2200" dirty="0"/>
                  <a:t> </a:t>
                </a:r>
                <a14:m>
                  <m:oMath xmlns:m="http://schemas.openxmlformats.org/officeDocument/2006/math">
                    <m:r>
                      <a:rPr lang="en-US" sz="2200" i="1" smtClean="0">
                        <a:latin typeface="Cambria Math" panose="02040503050406030204" pitchFamily="18" charset="0"/>
                      </a:rPr>
                      <m:t>𝑢</m:t>
                    </m:r>
                    <m:r>
                      <a:rPr lang="en-US" sz="2200" i="1" smtClean="0">
                        <a:latin typeface="Cambria Math" panose="02040503050406030204" pitchFamily="18" charset="0"/>
                      </a:rPr>
                      <m:t>=</m:t>
                    </m:r>
                    <m:sSub>
                      <m:sSubPr>
                        <m:ctrlPr>
                          <a:rPr lang="en-US" sz="2200" i="1" smtClean="0">
                            <a:latin typeface="Cambria Math" panose="02040503050406030204" pitchFamily="18" charset="0"/>
                          </a:rPr>
                        </m:ctrlPr>
                      </m:sSubPr>
                      <m:e>
                        <m:r>
                          <a:rPr lang="en-US" sz="2200" i="1" smtClean="0">
                            <a:latin typeface="Cambria Math" panose="02040503050406030204" pitchFamily="18" charset="0"/>
                          </a:rPr>
                          <m:t>𝑤</m:t>
                        </m:r>
                      </m:e>
                      <m:sub>
                        <m:r>
                          <a:rPr lang="en-US" sz="2200" i="1" smtClean="0">
                            <a:latin typeface="Cambria Math" panose="02040503050406030204" pitchFamily="18" charset="0"/>
                          </a:rPr>
                          <m:t>1</m:t>
                        </m:r>
                      </m:sub>
                    </m:sSub>
                    <m:sSub>
                      <m:sSubPr>
                        <m:ctrlPr>
                          <a:rPr lang="en-US" sz="2200" i="1" smtClean="0">
                            <a:latin typeface="Cambria Math" panose="02040503050406030204" pitchFamily="18" charset="0"/>
                          </a:rPr>
                        </m:ctrlPr>
                      </m:sSubPr>
                      <m:e>
                        <m:r>
                          <a:rPr lang="en-US" sz="2200" i="1" smtClean="0">
                            <a:latin typeface="Cambria Math" panose="02040503050406030204" pitchFamily="18" charset="0"/>
                          </a:rPr>
                          <m:t>𝑥</m:t>
                        </m:r>
                      </m:e>
                      <m:sub>
                        <m:r>
                          <a:rPr lang="en-US" sz="2200" i="1" smtClean="0">
                            <a:latin typeface="Cambria Math" panose="02040503050406030204" pitchFamily="18" charset="0"/>
                          </a:rPr>
                          <m:t>1</m:t>
                        </m:r>
                      </m:sub>
                    </m:sSub>
                    <m:r>
                      <a:rPr lang="en-US" sz="2200" i="1" smtClean="0">
                        <a:latin typeface="Cambria Math" panose="02040503050406030204" pitchFamily="18" charset="0"/>
                      </a:rPr>
                      <m:t>+⋯+</m:t>
                    </m:r>
                    <m:sSub>
                      <m:sSubPr>
                        <m:ctrlPr>
                          <a:rPr lang="en-US" sz="2200" i="1" smtClean="0">
                            <a:latin typeface="Cambria Math" panose="02040503050406030204" pitchFamily="18" charset="0"/>
                          </a:rPr>
                        </m:ctrlPr>
                      </m:sSubPr>
                      <m:e>
                        <m:r>
                          <a:rPr lang="en-US" sz="2200" i="1" smtClean="0">
                            <a:latin typeface="Cambria Math" panose="02040503050406030204" pitchFamily="18" charset="0"/>
                          </a:rPr>
                          <m:t>𝑤</m:t>
                        </m:r>
                      </m:e>
                      <m:sub>
                        <m:r>
                          <a:rPr lang="en-US" sz="2200" i="1" smtClean="0">
                            <a:latin typeface="Cambria Math" panose="02040503050406030204" pitchFamily="18" charset="0"/>
                          </a:rPr>
                          <m:t>𝑛</m:t>
                        </m:r>
                      </m:sub>
                    </m:sSub>
                    <m:sSub>
                      <m:sSubPr>
                        <m:ctrlPr>
                          <a:rPr lang="en-US" sz="2200" i="1" smtClean="0">
                            <a:latin typeface="Cambria Math" panose="02040503050406030204" pitchFamily="18" charset="0"/>
                          </a:rPr>
                        </m:ctrlPr>
                      </m:sSubPr>
                      <m:e>
                        <m:r>
                          <a:rPr lang="en-US" sz="2200" i="1" smtClean="0">
                            <a:latin typeface="Cambria Math" panose="02040503050406030204" pitchFamily="18" charset="0"/>
                          </a:rPr>
                          <m:t>𝑥</m:t>
                        </m:r>
                      </m:e>
                      <m:sub>
                        <m:r>
                          <a:rPr lang="en-US" sz="2200" i="1" smtClean="0">
                            <a:latin typeface="Cambria Math" panose="02040503050406030204" pitchFamily="18" charset="0"/>
                          </a:rPr>
                          <m:t>𝑛</m:t>
                        </m:r>
                      </m:sub>
                    </m:sSub>
                    <m:r>
                      <a:rPr lang="en-US" sz="2200" i="1" smtClean="0">
                        <a:latin typeface="Cambria Math" panose="02040503050406030204" pitchFamily="18" charset="0"/>
                      </a:rPr>
                      <m:t>+</m:t>
                    </m:r>
                    <m:sSub>
                      <m:sSubPr>
                        <m:ctrlPr>
                          <a:rPr lang="en-US" sz="2200" i="1" smtClean="0">
                            <a:latin typeface="Cambria Math" panose="02040503050406030204" pitchFamily="18" charset="0"/>
                          </a:rPr>
                        </m:ctrlPr>
                      </m:sSubPr>
                      <m:e>
                        <m:r>
                          <a:rPr lang="en-US" sz="2200" i="1" smtClean="0">
                            <a:latin typeface="Cambria Math" panose="02040503050406030204" pitchFamily="18" charset="0"/>
                          </a:rPr>
                          <m:t>𝑤</m:t>
                        </m:r>
                      </m:e>
                      <m:sub>
                        <m:r>
                          <a:rPr lang="en-US" sz="2200" i="1" smtClean="0">
                            <a:latin typeface="Cambria Math" panose="02040503050406030204" pitchFamily="18" charset="0"/>
                          </a:rPr>
                          <m:t>0</m:t>
                        </m:r>
                      </m:sub>
                    </m:sSub>
                  </m:oMath>
                </a14:m>
                <a:endParaRPr lang="en-US" sz="2200" i="1" dirty="0"/>
              </a:p>
              <a:p>
                <a:pPr algn="just"/>
                <a:endParaRPr lang="el-GR" sz="2200" i="1" dirty="0"/>
              </a:p>
              <a:p>
                <a:pPr marL="0" indent="0" algn="just">
                  <a:buFont typeface="Arial" panose="020B0604020202020204" pitchFamily="34" charset="0"/>
                  <a:buNone/>
                </a:pPr>
                <a:endParaRPr lang="el-GR" sz="2200" dirty="0"/>
              </a:p>
            </p:txBody>
          </p:sp>
        </mc:Choice>
        <mc:Fallback>
          <p:sp>
            <p:nvSpPr>
              <p:cNvPr id="3" name="Rectangle 3">
                <a:extLst>
                  <a:ext uri="{FF2B5EF4-FFF2-40B4-BE49-F238E27FC236}">
                    <a16:creationId xmlns:a16="http://schemas.microsoft.com/office/drawing/2014/main" id="{DEE8259E-56B7-247C-D4E6-7D2CF2BC6203}"/>
                  </a:ext>
                </a:extLst>
              </p:cNvPr>
              <p:cNvSpPr txBox="1">
                <a:spLocks noRot="1" noChangeAspect="1" noMove="1" noResize="1" noEditPoints="1" noAdjustHandles="1" noChangeArrowheads="1" noChangeShapeType="1" noTextEdit="1"/>
              </p:cNvSpPr>
              <p:nvPr/>
            </p:nvSpPr>
            <p:spPr>
              <a:xfrm>
                <a:off x="1845940" y="1412776"/>
                <a:ext cx="8229600" cy="3485356"/>
              </a:xfrm>
              <a:prstGeom prst="rect">
                <a:avLst/>
              </a:prstGeom>
              <a:blipFill>
                <a:blip r:embed="rId2"/>
                <a:stretch>
                  <a:fillRect l="-963" t="-3152" r="-963"/>
                </a:stretch>
              </a:blipFill>
            </p:spPr>
            <p:txBody>
              <a:bodyPr/>
              <a:lstStyle/>
              <a:p>
                <a:r>
                  <a:rPr lang="el-GR">
                    <a:noFill/>
                  </a:rPr>
                  <a:t> </a:t>
                </a:r>
              </a:p>
            </p:txBody>
          </p:sp>
        </mc:Fallback>
      </mc:AlternateContent>
      <p:sp>
        <p:nvSpPr>
          <p:cNvPr id="4" name="Right Brace 1">
            <a:extLst>
              <a:ext uri="{FF2B5EF4-FFF2-40B4-BE49-F238E27FC236}">
                <a16:creationId xmlns:a16="http://schemas.microsoft.com/office/drawing/2014/main" id="{8921916C-C643-332C-BC88-1B074CCBA19D}"/>
              </a:ext>
            </a:extLst>
          </p:cNvPr>
          <p:cNvSpPr/>
          <p:nvPr/>
        </p:nvSpPr>
        <p:spPr>
          <a:xfrm>
            <a:off x="8182644" y="2419328"/>
            <a:ext cx="216024" cy="648072"/>
          </a:xfrm>
          <a:prstGeom prst="rightBrace">
            <a:avLst>
              <a:gd name="adj1" fmla="val 56252"/>
              <a:gd name="adj2" fmla="val 50000"/>
            </a:avLst>
          </a:prstGeom>
          <a:ln w="25400">
            <a:solidFill>
              <a:srgbClr val="0E4D9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4 - Στρογγυλεμένο ορθογώνιο">
            <a:extLst>
              <a:ext uri="{FF2B5EF4-FFF2-40B4-BE49-F238E27FC236}">
                <a16:creationId xmlns:a16="http://schemas.microsoft.com/office/drawing/2014/main" id="{031F274F-CA62-D227-1A2F-12E52998E1B2}"/>
              </a:ext>
            </a:extLst>
          </p:cNvPr>
          <p:cNvSpPr/>
          <p:nvPr/>
        </p:nvSpPr>
        <p:spPr>
          <a:xfrm>
            <a:off x="8587549" y="2327784"/>
            <a:ext cx="2771258" cy="831159"/>
          </a:xfrm>
          <a:prstGeom prst="roundRect">
            <a:avLst/>
          </a:prstGeom>
          <a:solidFill>
            <a:srgbClr val="588BAE"/>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l-GR" sz="2200" dirty="0">
                <a:latin typeface="Calibri" panose="020F0502020204030204" pitchFamily="34" charset="0"/>
                <a:ea typeface="Times New Roman" panose="02020603050405020304" pitchFamily="18" charset="0"/>
              </a:rPr>
              <a:t>Δύο δυνατές καταστάσεις εξόδου</a:t>
            </a:r>
          </a:p>
        </p:txBody>
      </p:sp>
      <p:sp>
        <p:nvSpPr>
          <p:cNvPr id="6" name="TextBox 5">
            <a:extLst>
              <a:ext uri="{FF2B5EF4-FFF2-40B4-BE49-F238E27FC236}">
                <a16:creationId xmlns:a16="http://schemas.microsoft.com/office/drawing/2014/main" id="{10C8DE52-6971-773B-A262-4CDC9FB9CFF8}"/>
              </a:ext>
            </a:extLst>
          </p:cNvPr>
          <p:cNvSpPr txBox="1"/>
          <p:nvPr/>
        </p:nvSpPr>
        <p:spPr>
          <a:xfrm>
            <a:off x="3694918" y="5346601"/>
            <a:ext cx="5121486" cy="448469"/>
          </a:xfrm>
          <a:prstGeom prst="wedgeRoundRectCallout">
            <a:avLst>
              <a:gd name="adj1" fmla="val -18242"/>
              <a:gd name="adj2" fmla="val 70991"/>
              <a:gd name="adj3" fmla="val 16667"/>
            </a:avLst>
          </a:prstGeom>
          <a:ln w="19050">
            <a:solidFill>
              <a:srgbClr val="0E4D92"/>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el-GR" sz="2000" dirty="0">
                <a:latin typeface="+mj-lt"/>
              </a:rPr>
              <a:t>Βηματική συνάρτηση  (</a:t>
            </a:r>
            <a:r>
              <a:rPr lang="en-US" sz="2000" dirty="0">
                <a:latin typeface="+mj-lt"/>
              </a:rPr>
              <a:t>step function</a:t>
            </a:r>
            <a:r>
              <a:rPr lang="en-US" sz="2000" dirty="0"/>
              <a:t>)</a:t>
            </a:r>
          </a:p>
        </p:txBody>
      </p:sp>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8080AFA2-13A8-3A4F-8DFA-95B0801BDE20}"/>
                  </a:ext>
                </a:extLst>
              </p:cNvPr>
              <p:cNvSpPr txBox="1"/>
              <p:nvPr/>
            </p:nvSpPr>
            <p:spPr>
              <a:xfrm>
                <a:off x="3983241" y="5907484"/>
                <a:ext cx="4584700" cy="84754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200" i="1" dirty="0" smtClean="0">
                          <a:latin typeface="Cambria Math" panose="02040503050406030204" pitchFamily="18" charset="0"/>
                        </a:rPr>
                        <m:t>𝑦</m:t>
                      </m:r>
                      <m:r>
                        <a:rPr lang="en-US" sz="2200" i="1" dirty="0" smtClean="0">
                          <a:latin typeface="Cambria Math" panose="02040503050406030204" pitchFamily="18" charset="0"/>
                        </a:rPr>
                        <m:t>=</m:t>
                      </m:r>
                      <m:r>
                        <a:rPr lang="en-US" sz="2200" i="1" dirty="0" smtClean="0">
                          <a:latin typeface="Cambria Math" panose="02040503050406030204" pitchFamily="18" charset="0"/>
                        </a:rPr>
                        <m:t>𝑓</m:t>
                      </m:r>
                      <m:d>
                        <m:dPr>
                          <m:ctrlPr>
                            <a:rPr lang="en-US" sz="2200" i="1" dirty="0" smtClean="0">
                              <a:latin typeface="Cambria Math" panose="02040503050406030204" pitchFamily="18" charset="0"/>
                            </a:rPr>
                          </m:ctrlPr>
                        </m:dPr>
                        <m:e>
                          <m:r>
                            <a:rPr lang="en-US" sz="2200" i="1" dirty="0" smtClean="0">
                              <a:latin typeface="Cambria Math" panose="02040503050406030204" pitchFamily="18" charset="0"/>
                            </a:rPr>
                            <m:t>𝑢</m:t>
                          </m:r>
                        </m:e>
                      </m:d>
                      <m:r>
                        <a:rPr lang="en-US" sz="2200" i="1" dirty="0" smtClean="0">
                          <a:latin typeface="Cambria Math" panose="02040503050406030204" pitchFamily="18" charset="0"/>
                        </a:rPr>
                        <m:t>=</m:t>
                      </m:r>
                      <m:d>
                        <m:dPr>
                          <m:begChr m:val="{"/>
                          <m:endChr m:val=""/>
                          <m:ctrlPr>
                            <a:rPr lang="en-US" sz="2200" i="1" dirty="0" smtClean="0">
                              <a:latin typeface="Cambria Math" panose="02040503050406030204" pitchFamily="18" charset="0"/>
                            </a:rPr>
                          </m:ctrlPr>
                        </m:dPr>
                        <m:e>
                          <m:m>
                            <m:mPr>
                              <m:mcs>
                                <m:mc>
                                  <m:mcPr>
                                    <m:count m:val="2"/>
                                    <m:mcJc m:val="center"/>
                                  </m:mcPr>
                                </m:mc>
                              </m:mcs>
                              <m:ctrlPr>
                                <a:rPr lang="en-US" sz="2200" i="1" dirty="0">
                                  <a:latin typeface="Cambria Math" panose="02040503050406030204" pitchFamily="18" charset="0"/>
                                </a:rPr>
                              </m:ctrlPr>
                            </m:mPr>
                            <m:mr>
                              <m:e>
                                <m:r>
                                  <m:rPr>
                                    <m:brk m:alnAt="7"/>
                                  </m:rPr>
                                  <a:rPr lang="en-US" sz="2200" i="1" dirty="0">
                                    <a:latin typeface="Cambria Math" panose="02040503050406030204" pitchFamily="18" charset="0"/>
                                  </a:rPr>
                                  <m:t>0</m:t>
                                </m:r>
                              </m:e>
                              <m:e>
                                <m:r>
                                  <m:rPr>
                                    <m:nor/>
                                  </m:rPr>
                                  <a:rPr lang="el-GR" sz="2200" dirty="0"/>
                                  <m:t>αν</m:t>
                                </m:r>
                                <m:r>
                                  <m:rPr>
                                    <m:nor/>
                                  </m:rPr>
                                  <a:rPr lang="el-GR" sz="2200" dirty="0"/>
                                  <m:t> </m:t>
                                </m:r>
                                <m:r>
                                  <a:rPr lang="en-US" sz="2200" i="1" dirty="0">
                                    <a:latin typeface="Cambria Math" panose="02040503050406030204" pitchFamily="18" charset="0"/>
                                  </a:rPr>
                                  <m:t>𝑢</m:t>
                                </m:r>
                                <m:r>
                                  <a:rPr lang="en-US" sz="2200" i="1" dirty="0">
                                    <a:latin typeface="Cambria Math" panose="02040503050406030204" pitchFamily="18" charset="0"/>
                                  </a:rPr>
                                  <m:t>&lt;0</m:t>
                                </m:r>
                              </m:e>
                            </m:mr>
                            <m:mr>
                              <m:e>
                                <m:r>
                                  <a:rPr lang="en-US" sz="2200" i="1" dirty="0">
                                    <a:latin typeface="Cambria Math" panose="02040503050406030204" pitchFamily="18" charset="0"/>
                                  </a:rPr>
                                  <m:t>1</m:t>
                                </m:r>
                              </m:e>
                              <m:e>
                                <m:r>
                                  <m:rPr>
                                    <m:nor/>
                                  </m:rPr>
                                  <a:rPr lang="el-GR" sz="2200" dirty="0"/>
                                  <m:t>αν</m:t>
                                </m:r>
                                <m:r>
                                  <m:rPr>
                                    <m:nor/>
                                  </m:rPr>
                                  <a:rPr lang="el-GR" sz="2200" dirty="0"/>
                                  <m:t> </m:t>
                                </m:r>
                                <m:r>
                                  <a:rPr lang="en-US" sz="2200" i="1" dirty="0">
                                    <a:latin typeface="Cambria Math" panose="02040503050406030204" pitchFamily="18" charset="0"/>
                                  </a:rPr>
                                  <m:t>𝑢</m:t>
                                </m:r>
                                <m:r>
                                  <a:rPr lang="en-US" sz="2200" i="1" dirty="0">
                                    <a:latin typeface="Cambria Math" panose="02040503050406030204" pitchFamily="18" charset="0"/>
                                  </a:rPr>
                                  <m:t>&gt;0</m:t>
                                </m:r>
                              </m:e>
                            </m:mr>
                          </m:m>
                        </m:e>
                      </m:d>
                    </m:oMath>
                  </m:oMathPara>
                </a14:m>
                <a:endParaRPr lang="el-GR" sz="2200" dirty="0"/>
              </a:p>
            </p:txBody>
          </p:sp>
        </mc:Choice>
        <mc:Fallback>
          <p:sp>
            <p:nvSpPr>
              <p:cNvPr id="7" name="TextBox 6">
                <a:extLst>
                  <a:ext uri="{FF2B5EF4-FFF2-40B4-BE49-F238E27FC236}">
                    <a16:creationId xmlns:a16="http://schemas.microsoft.com/office/drawing/2014/main" id="{8080AFA2-13A8-3A4F-8DFA-95B0801BDE20}"/>
                  </a:ext>
                </a:extLst>
              </p:cNvPr>
              <p:cNvSpPr txBox="1">
                <a:spLocks noRot="1" noChangeAspect="1" noMove="1" noResize="1" noEditPoints="1" noAdjustHandles="1" noChangeArrowheads="1" noChangeShapeType="1" noTextEdit="1"/>
              </p:cNvSpPr>
              <p:nvPr/>
            </p:nvSpPr>
            <p:spPr>
              <a:xfrm>
                <a:off x="3983241" y="5907484"/>
                <a:ext cx="4584700" cy="847540"/>
              </a:xfrm>
              <a:prstGeom prst="rect">
                <a:avLst/>
              </a:prstGeom>
              <a:blipFill>
                <a:blip r:embed="rId3"/>
                <a:stretch>
                  <a:fillRect/>
                </a:stretch>
              </a:blipFill>
            </p:spPr>
            <p:txBody>
              <a:bodyPr/>
              <a:lstStyle/>
              <a:p>
                <a:r>
                  <a:rPr lang="el-GR">
                    <a:noFill/>
                  </a:rPr>
                  <a:t> </a:t>
                </a:r>
              </a:p>
            </p:txBody>
          </p:sp>
        </mc:Fallback>
      </mc:AlternateContent>
    </p:spTree>
    <p:extLst>
      <p:ext uri="{BB962C8B-B14F-4D97-AF65-F5344CB8AC3E}">
        <p14:creationId xmlns:p14="http://schemas.microsoft.com/office/powerpoint/2010/main" val="225433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6"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305880" y="4365104"/>
            <a:ext cx="9251960" cy="2308324"/>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Κάθε νευρώνας δέχεται μια σειρά τιμών εισόδου και αποδίδει μια τιμή εξόδου. </a:t>
            </a:r>
          </a:p>
          <a:p>
            <a:pPr marL="285750" indent="-285750" algn="just">
              <a:buFont typeface="Wingdings" panose="05000000000000000000" pitchFamily="2" charset="2"/>
              <a:buChar char="§"/>
            </a:pPr>
            <a:endParaRPr lang="el-GR"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Οι νευρώνες του πρώτου κρυφού επιπέδου λαμβάνουν ως τιμές εισόδου τις τιμές των νευρώνων του επιπέδου εισόδου με το οποίο είναι συνδεδεμένοι μέσω των συνάψεων. </a:t>
            </a:r>
          </a:p>
          <a:p>
            <a:pPr marL="285750" indent="-285750" algn="just">
              <a:buFont typeface="Wingdings" panose="05000000000000000000" pitchFamily="2" charset="2"/>
              <a:buChar char="§"/>
            </a:pPr>
            <a:endParaRPr lang="en-US" dirty="0">
              <a:latin typeface="Garamond" panose="02020404030301010803" pitchFamily="18" charset="0"/>
            </a:endParaRPr>
          </a:p>
          <a:p>
            <a:pPr marL="285750" indent="-285750" algn="just">
              <a:buFont typeface="Wingdings" panose="05000000000000000000" pitchFamily="2" charset="2"/>
              <a:buChar char="§"/>
            </a:pPr>
            <a:r>
              <a:rPr lang="el-GR" dirty="0">
                <a:latin typeface="Garamond" panose="02020404030301010803" pitchFamily="18" charset="0"/>
              </a:rPr>
              <a:t>Όλα τα υπόλοιπα κρυφά επίπεδα λαμβάνουν ως τιμές εισόδου, τις τιμές εξόδου των νευρώνων των κρυφών επιπέδων με τα οποία είναι συνδεδεμένα</a:t>
            </a: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06407"/>
            <a:ext cx="9577064" cy="584775"/>
          </a:xfrm>
          <a:prstGeom prst="rect">
            <a:avLst/>
          </a:prstGeom>
          <a:noFill/>
        </p:spPr>
        <p:txBody>
          <a:bodyPr wrap="square" rtlCol="0" anchor="ctr">
            <a:spAutoFit/>
          </a:bodyPr>
          <a:lstStyle/>
          <a:p>
            <a:r>
              <a:rPr lang="el-GR" sz="3200" dirty="0">
                <a:effectLst>
                  <a:outerShdw blurRad="38100" dist="38100" dir="2700000" algn="tl">
                    <a:srgbClr val="000000">
                      <a:alpha val="43137"/>
                    </a:srgbClr>
                  </a:outerShdw>
                </a:effectLst>
                <a:latin typeface="Garamond" panose="02020404030301010803" pitchFamily="18" charset="0"/>
              </a:rPr>
              <a:t>ΔΟΜΗ ΤΕΧΝΗΤΩΝ ΝΕΥΡΩΝΙΚΩΝ ΔΙΚΤΥΩΝ </a:t>
            </a:r>
          </a:p>
        </p:txBody>
      </p:sp>
      <p:pic>
        <p:nvPicPr>
          <p:cNvPr id="2" name="Picture 1"/>
          <p:cNvPicPr>
            <a:picLocks noChangeAspect="1"/>
          </p:cNvPicPr>
          <p:nvPr/>
        </p:nvPicPr>
        <p:blipFill>
          <a:blip r:embed="rId2"/>
          <a:stretch>
            <a:fillRect/>
          </a:stretch>
        </p:blipFill>
        <p:spPr>
          <a:xfrm>
            <a:off x="2494012" y="1196752"/>
            <a:ext cx="6237567" cy="2989783"/>
          </a:xfrm>
          <a:prstGeom prst="rect">
            <a:avLst/>
          </a:prstGeom>
        </p:spPr>
      </p:pic>
    </p:spTree>
    <p:extLst>
      <p:ext uri="{BB962C8B-B14F-4D97-AF65-F5344CB8AC3E}">
        <p14:creationId xmlns:p14="http://schemas.microsoft.com/office/powerpoint/2010/main" val="27369199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981844" y="4293096"/>
            <a:ext cx="9865096" cy="2862322"/>
          </a:xfrm>
          <a:prstGeom prst="rect">
            <a:avLst/>
          </a:prstGeom>
          <a:noFill/>
        </p:spPr>
        <p:txBody>
          <a:bodyPr wrap="square" rtlCol="0">
            <a:spAutoFit/>
          </a:bodyPr>
          <a:lstStyle/>
          <a:p>
            <a:pPr marL="285750" indent="-285750" algn="just">
              <a:buFont typeface="Wingdings" panose="05000000000000000000" pitchFamily="2" charset="2"/>
              <a:buChar char="§"/>
            </a:pPr>
            <a:r>
              <a:rPr lang="el-GR" dirty="0">
                <a:latin typeface="Garamond" panose="02020404030301010803" pitchFamily="18" charset="0"/>
              </a:rPr>
              <a:t>Η σύνδεση των νευρώνων υλοποιείται με «βάρη»: </a:t>
            </a:r>
          </a:p>
          <a:p>
            <a:pPr marL="742950" lvl="1" indent="-285750" algn="just">
              <a:buFont typeface="Wingdings" panose="05000000000000000000" pitchFamily="2" charset="2"/>
              <a:buChar char="§"/>
            </a:pPr>
            <a:r>
              <a:rPr lang="el-GR" dirty="0">
                <a:latin typeface="Garamond" panose="02020404030301010803" pitchFamily="18" charset="0"/>
              </a:rPr>
              <a:t>Σε κάθε νευρώνα οι τιμές εισόδου πολλαπλασιάζονται με μια τυχαία τιμή που αποκαλείται βάρος.</a:t>
            </a:r>
          </a:p>
          <a:p>
            <a:pPr marL="742950" lvl="1" indent="-285750" algn="just">
              <a:buFont typeface="Wingdings" panose="05000000000000000000" pitchFamily="2" charset="2"/>
              <a:buChar char="§"/>
            </a:pPr>
            <a:r>
              <a:rPr lang="el-GR" dirty="0">
                <a:latin typeface="Garamond" panose="02020404030301010803" pitchFamily="18" charset="0"/>
              </a:rPr>
              <a:t>Στο αποτέλεσμα αυτό προστίθεται ένα άλλο βάρος, το πολωμένο, το οποίο αρχικά λαμβάνει τιμή 1.</a:t>
            </a:r>
          </a:p>
          <a:p>
            <a:pPr marL="742950" lvl="1" indent="-285750" algn="just">
              <a:buFont typeface="Wingdings" panose="05000000000000000000" pitchFamily="2" charset="2"/>
              <a:buChar char="§"/>
            </a:pPr>
            <a:r>
              <a:rPr lang="el-GR" dirty="0">
                <a:latin typeface="Garamond" panose="02020404030301010803" pitchFamily="18" charset="0"/>
              </a:rPr>
              <a:t>Το άθροισμα αυτό διοχετεύεται σε μια συνάρτηση που ονομάζεται συνάρτηση μεταφοράς (transfer function) και οδηγεί στην κανονικοποίησή του. </a:t>
            </a:r>
          </a:p>
          <a:p>
            <a:pPr marL="742950" lvl="1" indent="-285750" algn="just">
              <a:buFont typeface="Wingdings" panose="05000000000000000000" pitchFamily="2" charset="2"/>
              <a:buChar char="§"/>
            </a:pPr>
            <a:r>
              <a:rPr lang="el-GR" dirty="0">
                <a:latin typeface="Garamond" panose="02020404030301010803" pitchFamily="18" charset="0"/>
              </a:rPr>
              <a:t>Το τελικό αποτέλεσμα αποστέλλεται μέσω των συνάψεων σε άλλους νευρώνες.</a:t>
            </a:r>
          </a:p>
          <a:p>
            <a:pPr marL="742950" lvl="1" indent="-285750" algn="just">
              <a:buFont typeface="Wingdings" panose="05000000000000000000" pitchFamily="2" charset="2"/>
              <a:buChar char="§"/>
            </a:pPr>
            <a:r>
              <a:rPr lang="el-GR" dirty="0">
                <a:latin typeface="Garamond" panose="02020404030301010803" pitchFamily="18" charset="0"/>
              </a:rPr>
              <a:t>Οι τιμές των βαρών διαφοροποιούνται σε κάθε κύκλο λειτουργίας του νευρωνικού δικτύου με τη βοήθεια των αλγόριθμων εκπαίδευσης, ώστε να υλοποιηθεί η επιθυμητή μετατροπή των διανυσμάτων εισόδου σε διανύσματα εξόδου</a:t>
            </a: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406407"/>
            <a:ext cx="9577064" cy="584775"/>
          </a:xfrm>
          <a:prstGeom prst="rect">
            <a:avLst/>
          </a:prstGeom>
          <a:noFill/>
        </p:spPr>
        <p:txBody>
          <a:bodyPr wrap="square" rtlCol="0" anchor="ctr">
            <a:spAutoFit/>
          </a:bodyPr>
          <a:lstStyle/>
          <a:p>
            <a:r>
              <a:rPr lang="el-GR" sz="3200" dirty="0">
                <a:effectLst>
                  <a:outerShdw blurRad="38100" dist="38100" dir="2700000" algn="tl">
                    <a:srgbClr val="000000">
                      <a:alpha val="43137"/>
                    </a:srgbClr>
                  </a:outerShdw>
                </a:effectLst>
                <a:latin typeface="Garamond" panose="02020404030301010803" pitchFamily="18" charset="0"/>
              </a:rPr>
              <a:t>ΔΟΜΗ ΤΕΧΝΗΤΩΝ ΝΕΥΡΩΝΙΚΩΝ ΔΙΚΤΥΩΝ </a:t>
            </a:r>
          </a:p>
        </p:txBody>
      </p:sp>
      <p:pic>
        <p:nvPicPr>
          <p:cNvPr id="2" name="Picture 1"/>
          <p:cNvPicPr>
            <a:picLocks noChangeAspect="1"/>
          </p:cNvPicPr>
          <p:nvPr/>
        </p:nvPicPr>
        <p:blipFill>
          <a:blip r:embed="rId2"/>
          <a:stretch>
            <a:fillRect/>
          </a:stretch>
        </p:blipFill>
        <p:spPr>
          <a:xfrm>
            <a:off x="2566020" y="1281663"/>
            <a:ext cx="6201563" cy="2972525"/>
          </a:xfrm>
          <a:prstGeom prst="rect">
            <a:avLst/>
          </a:prstGeom>
        </p:spPr>
      </p:pic>
    </p:spTree>
    <p:extLst>
      <p:ext uri="{BB962C8B-B14F-4D97-AF65-F5344CB8AC3E}">
        <p14:creationId xmlns:p14="http://schemas.microsoft.com/office/powerpoint/2010/main" val="40203592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923330"/>
          </a:xfrm>
          <a:prstGeom prst="rect">
            <a:avLst/>
          </a:prstGeom>
          <a:noFill/>
        </p:spPr>
        <p:txBody>
          <a:bodyPr wrap="square" rtlCol="0">
            <a:spAutoFit/>
          </a:bodyPr>
          <a:lstStyle/>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Συνολική είσοδος τεχνητού νευρώνα</a:t>
            </a:r>
          </a:p>
        </p:txBody>
      </p:sp>
      <p:pic>
        <p:nvPicPr>
          <p:cNvPr id="4" name="Picture 3"/>
          <p:cNvPicPr>
            <a:picLocks noChangeAspect="1"/>
          </p:cNvPicPr>
          <p:nvPr/>
        </p:nvPicPr>
        <p:blipFill>
          <a:blip r:embed="rId2"/>
          <a:stretch>
            <a:fillRect/>
          </a:stretch>
        </p:blipFill>
        <p:spPr>
          <a:xfrm>
            <a:off x="3070076" y="1203240"/>
            <a:ext cx="5184576" cy="2536715"/>
          </a:xfrm>
          <a:prstGeom prst="rect">
            <a:avLst/>
          </a:prstGeom>
        </p:spPr>
      </p:pic>
      <p:sp>
        <p:nvSpPr>
          <p:cNvPr id="8" name="Rectangle 7"/>
          <p:cNvSpPr/>
          <p:nvPr/>
        </p:nvSpPr>
        <p:spPr>
          <a:xfrm>
            <a:off x="1125860" y="3645024"/>
            <a:ext cx="9361040" cy="2308324"/>
          </a:xfrm>
          <a:prstGeom prst="rect">
            <a:avLst/>
          </a:prstGeom>
        </p:spPr>
        <p:txBody>
          <a:bodyPr wrap="square">
            <a:spAutoFit/>
          </a:bodyPr>
          <a:lstStyle/>
          <a:p>
            <a:pPr marL="285750" indent="-285750">
              <a:buFont typeface="Wingdings" panose="05000000000000000000" pitchFamily="2" charset="2"/>
              <a:buChar char="ü"/>
            </a:pPr>
            <a:endParaRPr lang="el-GR" dirty="0">
              <a:solidFill>
                <a:srgbClr val="000000"/>
              </a:solidFill>
              <a:latin typeface="Garamond" panose="02020404030301010803" pitchFamily="18" charset="0"/>
            </a:endParaRPr>
          </a:p>
          <a:p>
            <a:pPr marL="285750" indent="-285750">
              <a:buFont typeface="Wingdings" panose="05000000000000000000" pitchFamily="2" charset="2"/>
              <a:buChar char="ü"/>
            </a:pPr>
            <a:r>
              <a:rPr lang="el-GR" dirty="0">
                <a:solidFill>
                  <a:srgbClr val="000000"/>
                </a:solidFill>
                <a:latin typeface="Garamond" panose="02020404030301010803" pitchFamily="18" charset="0"/>
              </a:rPr>
              <a:t>ai, aj κλπ είναι οι έξοδοι των διαφόρων νευρώνων i, j κλπ, οι οποίοι γίνονται είσοδοι σε άλλους νευρώνες. </a:t>
            </a:r>
          </a:p>
          <a:p>
            <a:pPr marL="285750" indent="-285750">
              <a:buFont typeface="Wingdings" panose="05000000000000000000" pitchFamily="2" charset="2"/>
              <a:buChar char="ü"/>
            </a:pPr>
            <a:r>
              <a:rPr lang="el-GR" dirty="0">
                <a:solidFill>
                  <a:srgbClr val="000000"/>
                </a:solidFill>
                <a:latin typeface="Garamond" panose="02020404030301010803" pitchFamily="18" charset="0"/>
              </a:rPr>
              <a:t>Υπάρχει ένα "σήμα", το a0, το οποίο έχει σταθερή τιμή (συνήθως -1 ή 1) και το οποίο αποτελεί είσοδο για όλους τους νευρώνες. </a:t>
            </a:r>
          </a:p>
          <a:p>
            <a:pPr marL="285750" indent="-285750">
              <a:buFont typeface="Wingdings" panose="05000000000000000000" pitchFamily="2" charset="2"/>
              <a:buChar char="ü"/>
            </a:pPr>
            <a:r>
              <a:rPr lang="el-GR" dirty="0">
                <a:solidFill>
                  <a:srgbClr val="000000"/>
                </a:solidFill>
                <a:latin typeface="Garamond" panose="02020404030301010803" pitchFamily="18" charset="0"/>
              </a:rPr>
              <a:t>Τα διάφορα σήματα aj τα οποία αποτελούν είσοδο ενός νευρώνα i, πολλαπλασιάζονται με συντελεστές βαρύτητας wj,i. </a:t>
            </a:r>
          </a:p>
          <a:p>
            <a:pPr marL="285750" indent="-285750">
              <a:buFont typeface="Wingdings" panose="05000000000000000000" pitchFamily="2" charset="2"/>
              <a:buChar char="ü"/>
            </a:pPr>
            <a:r>
              <a:rPr lang="el-GR" dirty="0">
                <a:solidFill>
                  <a:srgbClr val="000000"/>
                </a:solidFill>
                <a:latin typeface="Garamond" panose="02020404030301010803" pitchFamily="18" charset="0"/>
              </a:rPr>
              <a:t>Η συνολική είσοδος στον νευρώνα i είναι τελικά το άθροισμα όλων των επιμέρους εισόδων της, μετά τον πολλαπλασιασμό τους με τους συντελεστές βαρύτητας: </a:t>
            </a:r>
          </a:p>
        </p:txBody>
      </p:sp>
      <p:pic>
        <p:nvPicPr>
          <p:cNvPr id="9" name="Picture 8"/>
          <p:cNvPicPr>
            <a:picLocks noChangeAspect="1"/>
          </p:cNvPicPr>
          <p:nvPr/>
        </p:nvPicPr>
        <p:blipFill>
          <a:blip r:embed="rId3"/>
          <a:stretch>
            <a:fillRect/>
          </a:stretch>
        </p:blipFill>
        <p:spPr>
          <a:xfrm>
            <a:off x="6742484" y="5733256"/>
            <a:ext cx="2409825" cy="990600"/>
          </a:xfrm>
          <a:prstGeom prst="rect">
            <a:avLst/>
          </a:prstGeom>
        </p:spPr>
      </p:pic>
    </p:spTree>
    <p:extLst>
      <p:ext uri="{BB962C8B-B14F-4D97-AF65-F5344CB8AC3E}">
        <p14:creationId xmlns:p14="http://schemas.microsoft.com/office/powerpoint/2010/main" val="2141826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923330"/>
          </a:xfrm>
          <a:prstGeom prst="rect">
            <a:avLst/>
          </a:prstGeom>
          <a:noFill/>
        </p:spPr>
        <p:txBody>
          <a:bodyPr wrap="square" rtlCol="0">
            <a:spAutoFit/>
          </a:bodyPr>
          <a:lstStyle/>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Ταξινομητής </a:t>
            </a:r>
            <a:r>
              <a:rPr lang="en-US" sz="3600" dirty="0">
                <a:effectLst>
                  <a:outerShdw blurRad="38100" dist="38100" dir="2700000" algn="tl">
                    <a:srgbClr val="000000">
                      <a:alpha val="43137"/>
                    </a:srgbClr>
                  </a:outerShdw>
                </a:effectLst>
                <a:latin typeface="Garamond" panose="02020404030301010803" pitchFamily="18" charset="0"/>
              </a:rPr>
              <a:t>Perceptron</a:t>
            </a:r>
            <a:endParaRPr lang="el-GR" sz="3600" dirty="0">
              <a:effectLst>
                <a:outerShdw blurRad="38100" dist="38100" dir="2700000" algn="tl">
                  <a:srgbClr val="000000">
                    <a:alpha val="43137"/>
                  </a:srgbClr>
                </a:outerShdw>
              </a:effectLst>
              <a:latin typeface="Garamond" panose="02020404030301010803" pitchFamily="18" charset="0"/>
            </a:endParaRPr>
          </a:p>
        </p:txBody>
      </p:sp>
      <p:sp>
        <p:nvSpPr>
          <p:cNvPr id="12" name="Rectangle 4"/>
          <p:cNvSpPr>
            <a:spLocks noChangeArrowheads="1"/>
          </p:cNvSpPr>
          <p:nvPr/>
        </p:nvSpPr>
        <p:spPr bwMode="auto">
          <a:xfrm>
            <a:off x="1090924" y="1315130"/>
            <a:ext cx="9505056"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l-GR" altLang="el-GR" b="0" i="0" u="none" strike="noStrike" cap="none" normalizeH="0" baseline="0" dirty="0">
                <a:ln>
                  <a:noFill/>
                </a:ln>
                <a:solidFill>
                  <a:schemeClr val="tx1"/>
                </a:solidFill>
                <a:effectLst/>
                <a:latin typeface="Garamond" panose="02020404030301010803" pitchFamily="18" charset="0"/>
              </a:rPr>
              <a:t>O Perceptron είναι ένας δυαδικός ταξινομητής, δηλαδή μία συνάρτηση η οποία απεικονίζει την είσοδο </a:t>
            </a:r>
            <a:r>
              <a:rPr lang="en-US" altLang="el-GR" dirty="0">
                <a:latin typeface="Garamond" panose="02020404030301010803" pitchFamily="18" charset="0"/>
              </a:rPr>
              <a:t>x</a:t>
            </a:r>
            <a:r>
              <a:rPr kumimoji="0" lang="el-GR" altLang="el-GR" b="0" i="0" u="none" strike="noStrike" cap="none" normalizeH="0" baseline="0" dirty="0">
                <a:ln>
                  <a:noFill/>
                </a:ln>
                <a:solidFill>
                  <a:schemeClr val="tx1"/>
                </a:solidFill>
                <a:effectLst/>
                <a:latin typeface="Garamond" panose="02020404030301010803" pitchFamily="18" charset="0"/>
              </a:rPr>
              <a:t>   (ένα διάνυσμα με πραγματικές τιμές) σε μία τιμή εξόδου </a:t>
            </a:r>
            <a:r>
              <a:rPr kumimoji="0" lang="en-US" altLang="el-GR" b="0" i="0" u="none" strike="noStrike" cap="none" normalizeH="0" baseline="0" dirty="0">
                <a:ln>
                  <a:noFill/>
                </a:ln>
                <a:solidFill>
                  <a:schemeClr val="tx1"/>
                </a:solidFill>
                <a:effectLst/>
                <a:latin typeface="Garamond" panose="02020404030301010803" pitchFamily="18" charset="0"/>
              </a:rPr>
              <a:t>f(x)</a:t>
            </a:r>
            <a:r>
              <a:rPr kumimoji="0" lang="el-GR" altLang="el-GR" b="0" i="0" u="none" strike="noStrike" cap="none" normalizeH="0" baseline="0" dirty="0">
                <a:ln>
                  <a:noFill/>
                </a:ln>
                <a:solidFill>
                  <a:schemeClr val="tx1"/>
                </a:solidFill>
                <a:effectLst/>
                <a:latin typeface="Garamond" panose="02020404030301010803" pitchFamily="18" charset="0"/>
              </a:rPr>
              <a:t> (μία και μοναδική δυαδική τιμή).</a:t>
            </a:r>
            <a:endParaRPr kumimoji="0" lang="en-US" altLang="el-GR" b="0" i="0" u="none" strike="noStrike" cap="none" normalizeH="0" baseline="0" dirty="0">
              <a:ln>
                <a:noFill/>
              </a:ln>
              <a:solidFill>
                <a:schemeClr val="tx1"/>
              </a:solidFill>
              <a:effectLst/>
              <a:latin typeface="Garamond" panose="02020404030301010803" pitchFamily="18"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endParaRPr lang="en-US" altLang="el-GR" dirty="0">
              <a:latin typeface="Garamond" panose="02020404030301010803" pitchFamily="18"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endParaRPr kumimoji="0" lang="en-US" altLang="el-GR" b="0" i="0" u="none" strike="noStrike" cap="none" normalizeH="0" baseline="0" dirty="0">
              <a:ln>
                <a:noFill/>
              </a:ln>
              <a:solidFill>
                <a:schemeClr val="tx1"/>
              </a:solidFill>
              <a:effectLst/>
              <a:latin typeface="Garamond" panose="02020404030301010803" pitchFamily="18"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endParaRPr lang="en-US" altLang="el-GR" dirty="0">
              <a:latin typeface="Garamond" panose="02020404030301010803" pitchFamily="18"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endParaRPr kumimoji="0" lang="en-US" altLang="el-GR" b="0" i="0" u="none" strike="noStrike" cap="none" normalizeH="0" baseline="0" dirty="0">
              <a:ln>
                <a:noFill/>
              </a:ln>
              <a:solidFill>
                <a:schemeClr val="tx1"/>
              </a:solidFill>
              <a:effectLst/>
              <a:latin typeface="Garamond" panose="02020404030301010803" pitchFamily="18"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endParaRPr lang="en-US" altLang="el-GR" dirty="0">
              <a:latin typeface="Garamond" panose="02020404030301010803" pitchFamily="18" charset="0"/>
            </a:endParaRPr>
          </a:p>
          <a:p>
            <a:pPr marL="285750" lvl="0" indent="-285750" eaLnBrk="0" fontAlgn="base" hangingPunct="0">
              <a:spcBef>
                <a:spcPct val="0"/>
              </a:spcBef>
              <a:spcAft>
                <a:spcPct val="0"/>
              </a:spcAft>
              <a:buFont typeface="Wingdings" panose="05000000000000000000" pitchFamily="2" charset="2"/>
              <a:buChar char="ü"/>
            </a:pPr>
            <a:r>
              <a:rPr lang="el-GR" altLang="el-GR" dirty="0">
                <a:latin typeface="Garamond" panose="02020404030301010803" pitchFamily="18" charset="0"/>
              </a:rPr>
              <a:t>Το Perceptron είναι η απλούστερη μορφή Νευρωνικού δικτύου, το οποίο</a:t>
            </a:r>
            <a:r>
              <a:rPr lang="en-US" altLang="el-GR" dirty="0">
                <a:latin typeface="Garamond" panose="02020404030301010803" pitchFamily="18" charset="0"/>
              </a:rPr>
              <a:t> </a:t>
            </a:r>
            <a:r>
              <a:rPr lang="el-GR" altLang="el-GR" dirty="0">
                <a:latin typeface="Garamond" panose="02020404030301010803" pitchFamily="18" charset="0"/>
              </a:rPr>
              <a:t>χρησιμοποιείται για την ταξινόμηση ενός ειδικού τύπου προτύπων, που είναι</a:t>
            </a:r>
            <a:r>
              <a:rPr lang="en-US" altLang="el-GR" dirty="0">
                <a:latin typeface="Garamond" panose="02020404030301010803" pitchFamily="18" charset="0"/>
              </a:rPr>
              <a:t> </a:t>
            </a:r>
            <a:r>
              <a:rPr lang="el-GR" altLang="el-GR" dirty="0">
                <a:latin typeface="Garamond" panose="02020404030301010803" pitchFamily="18" charset="0"/>
              </a:rPr>
              <a:t>γραμμικά διαχωριζόμενα.</a:t>
            </a:r>
            <a:endParaRPr kumimoji="0" lang="en-US" altLang="el-GR" b="0" i="0" u="none" strike="noStrike" cap="none" normalizeH="0" baseline="0" dirty="0">
              <a:ln>
                <a:noFill/>
              </a:ln>
              <a:solidFill>
                <a:schemeClr val="tx1"/>
              </a:solidFill>
              <a:effectLst/>
              <a:latin typeface="Garamond" panose="02020404030301010803" pitchFamily="18"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endParaRPr lang="en-US" altLang="el-GR" dirty="0">
              <a:latin typeface="Garamond" panose="02020404030301010803" pitchFamily="18"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endParaRPr kumimoji="0" lang="el-GR" altLang="el-GR" b="0" i="0" u="none" strike="noStrike" cap="none" normalizeH="0" baseline="0" dirty="0">
              <a:ln>
                <a:noFill/>
              </a:ln>
              <a:solidFill>
                <a:schemeClr val="tx1"/>
              </a:solidFill>
              <a:effectLst/>
              <a:latin typeface="Garamond" panose="02020404030301010803" pitchFamily="18" charset="0"/>
            </a:endParaRPr>
          </a:p>
        </p:txBody>
      </p:sp>
      <p:sp>
        <p:nvSpPr>
          <p:cNvPr id="13" name="AutoShape 5" descr="x"/>
          <p:cNvSpPr>
            <a:spLocks noChangeAspect="1" noChangeArrowheads="1"/>
          </p:cNvSpPr>
          <p:nvPr/>
        </p:nvSpPr>
        <p:spPr bwMode="auto">
          <a:xfrm>
            <a:off x="11574784" y="1584946"/>
            <a:ext cx="23768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4" name="AutoShape 6" descr="f(x)"/>
          <p:cNvSpPr>
            <a:spLocks noChangeAspect="1" noChangeArrowheads="1"/>
          </p:cNvSpPr>
          <p:nvPr/>
        </p:nvSpPr>
        <p:spPr bwMode="auto">
          <a:xfrm>
            <a:off x="17442184" y="1584946"/>
            <a:ext cx="23768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5" name="Picture 14"/>
          <p:cNvPicPr>
            <a:picLocks noChangeAspect="1"/>
          </p:cNvPicPr>
          <p:nvPr/>
        </p:nvPicPr>
        <p:blipFill>
          <a:blip r:embed="rId2"/>
          <a:stretch>
            <a:fillRect/>
          </a:stretch>
        </p:blipFill>
        <p:spPr>
          <a:xfrm>
            <a:off x="4510236" y="2214797"/>
            <a:ext cx="2495980" cy="664068"/>
          </a:xfrm>
          <a:prstGeom prst="rect">
            <a:avLst/>
          </a:prstGeom>
        </p:spPr>
      </p:pic>
      <p:pic>
        <p:nvPicPr>
          <p:cNvPr id="16" name="Picture 15"/>
          <p:cNvPicPr>
            <a:picLocks noChangeAspect="1"/>
          </p:cNvPicPr>
          <p:nvPr/>
        </p:nvPicPr>
        <p:blipFill>
          <a:blip r:embed="rId3"/>
          <a:stretch>
            <a:fillRect/>
          </a:stretch>
        </p:blipFill>
        <p:spPr>
          <a:xfrm>
            <a:off x="1125860" y="4118396"/>
            <a:ext cx="3608878" cy="2247696"/>
          </a:xfrm>
          <a:prstGeom prst="rect">
            <a:avLst/>
          </a:prstGeom>
        </p:spPr>
      </p:pic>
      <p:pic>
        <p:nvPicPr>
          <p:cNvPr id="17" name="Picture 16"/>
          <p:cNvPicPr>
            <a:picLocks noChangeAspect="1"/>
          </p:cNvPicPr>
          <p:nvPr/>
        </p:nvPicPr>
        <p:blipFill>
          <a:blip r:embed="rId4"/>
          <a:stretch>
            <a:fillRect/>
          </a:stretch>
        </p:blipFill>
        <p:spPr>
          <a:xfrm>
            <a:off x="5014292" y="4118396"/>
            <a:ext cx="3639711" cy="2088828"/>
          </a:xfrm>
          <a:prstGeom prst="rect">
            <a:avLst/>
          </a:prstGeom>
        </p:spPr>
      </p:pic>
      <p:pic>
        <p:nvPicPr>
          <p:cNvPr id="18" name="Picture 17"/>
          <p:cNvPicPr>
            <a:picLocks noChangeAspect="1"/>
          </p:cNvPicPr>
          <p:nvPr/>
        </p:nvPicPr>
        <p:blipFill>
          <a:blip r:embed="rId5"/>
          <a:stretch>
            <a:fillRect/>
          </a:stretch>
        </p:blipFill>
        <p:spPr>
          <a:xfrm>
            <a:off x="8961726" y="4739491"/>
            <a:ext cx="1476375" cy="762000"/>
          </a:xfrm>
          <a:prstGeom prst="rect">
            <a:avLst/>
          </a:prstGeom>
        </p:spPr>
      </p:pic>
    </p:spTree>
    <p:extLst>
      <p:ext uri="{BB962C8B-B14F-4D97-AF65-F5344CB8AC3E}">
        <p14:creationId xmlns:p14="http://schemas.microsoft.com/office/powerpoint/2010/main" val="35615094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708E3A-6E66-4410-92B1-FA16A2C1ED56}"/>
              </a:ext>
            </a:extLst>
          </p:cNvPr>
          <p:cNvSpPr txBox="1"/>
          <p:nvPr/>
        </p:nvSpPr>
        <p:spPr>
          <a:xfrm>
            <a:off x="1090924" y="1176631"/>
            <a:ext cx="9251960" cy="3939540"/>
          </a:xfrm>
          <a:prstGeom prst="rect">
            <a:avLst/>
          </a:prstGeom>
          <a:noFill/>
        </p:spPr>
        <p:txBody>
          <a:bodyPr wrap="square" rtlCol="0">
            <a:spAutoFit/>
          </a:bodyPr>
          <a:lstStyle/>
          <a:p>
            <a:pPr marL="285750" indent="-285750">
              <a:buFont typeface="Wingdings" panose="05000000000000000000" pitchFamily="2" charset="2"/>
              <a:buChar char="ü"/>
            </a:pPr>
            <a:r>
              <a:rPr lang="el-GR" dirty="0">
                <a:latin typeface="Garamond" panose="02020404030301010803" pitchFamily="18" charset="0"/>
              </a:rPr>
              <a:t>Η έξοδος του τεχνητού νευρώνα προκύπτει από την εφαρμογή της συνάρτησης ενεργοποίησης (activation function) στην συνολική του είσοδο Si: </a:t>
            </a:r>
          </a:p>
          <a:p>
            <a:pPr marL="285750" indent="-285750">
              <a:buFont typeface="Wingdings" panose="05000000000000000000" pitchFamily="2" charset="2"/>
              <a:buChar char="ü"/>
            </a:pPr>
            <a:endParaRPr lang="el-GR" dirty="0">
              <a:latin typeface="Garamond" panose="02020404030301010803" pitchFamily="18" charset="0"/>
            </a:endParaRPr>
          </a:p>
          <a:p>
            <a:pPr marL="285750" indent="-285750">
              <a:buFont typeface="Wingdings" panose="05000000000000000000" pitchFamily="2" charset="2"/>
              <a:buChar char="ü"/>
            </a:pPr>
            <a:endParaRPr lang="el-GR" dirty="0">
              <a:latin typeface="Garamond" panose="02020404030301010803" pitchFamily="18" charset="0"/>
            </a:endParaRPr>
          </a:p>
          <a:p>
            <a:pPr marL="285750" indent="-285750">
              <a:buFont typeface="Wingdings" panose="05000000000000000000" pitchFamily="2" charset="2"/>
              <a:buChar char="ü"/>
            </a:pPr>
            <a:endParaRPr lang="el-GR" dirty="0">
              <a:latin typeface="Garamond" panose="02020404030301010803" pitchFamily="18" charset="0"/>
            </a:endParaRPr>
          </a:p>
          <a:p>
            <a:pPr marL="285750" indent="-285750">
              <a:buFont typeface="Wingdings" panose="05000000000000000000" pitchFamily="2" charset="2"/>
              <a:buChar char="ü"/>
            </a:pPr>
            <a:r>
              <a:rPr lang="el-GR" dirty="0">
                <a:latin typeface="Garamond" panose="02020404030301010803" pitchFamily="18" charset="0"/>
              </a:rPr>
              <a:t>Υπάρχουν διάφορες περιπτώσεις συναρτήσεων ενεργοποίησης: </a:t>
            </a:r>
          </a:p>
          <a:p>
            <a:pPr marL="742950" lvl="1" indent="-285750">
              <a:buFont typeface="Wingdings" panose="05000000000000000000" pitchFamily="2" charset="2"/>
              <a:buChar char="ü"/>
            </a:pPr>
            <a:r>
              <a:rPr lang="el-GR" dirty="0">
                <a:latin typeface="Garamond" panose="02020404030301010803" pitchFamily="18" charset="0"/>
              </a:rPr>
              <a:t>Βηματική συνάρτηση (</a:t>
            </a:r>
            <a:r>
              <a:rPr lang="en-US" dirty="0">
                <a:latin typeface="Garamond" panose="02020404030301010803" pitchFamily="18" charset="0"/>
              </a:rPr>
              <a:t>step function) </a:t>
            </a:r>
            <a:r>
              <a:rPr lang="el-GR" dirty="0">
                <a:latin typeface="Garamond" panose="02020404030301010803" pitchFamily="18" charset="0"/>
              </a:rPr>
              <a:t>ή συνάρτηση κατωφλίου (</a:t>
            </a:r>
            <a:r>
              <a:rPr lang="en-US" dirty="0">
                <a:latin typeface="Garamond" panose="02020404030301010803" pitchFamily="18" charset="0"/>
              </a:rPr>
              <a:t>threshold function) </a:t>
            </a:r>
          </a:p>
          <a:p>
            <a:pPr marL="742950" lvl="1" indent="-285750">
              <a:buFont typeface="Wingdings" panose="05000000000000000000" pitchFamily="2" charset="2"/>
              <a:buChar char="ü"/>
            </a:pPr>
            <a:r>
              <a:rPr lang="el-GR" dirty="0">
                <a:latin typeface="Garamond" panose="02020404030301010803" pitchFamily="18" charset="0"/>
              </a:rPr>
              <a:t>Συνάρτηση προσήμου (</a:t>
            </a:r>
            <a:r>
              <a:rPr lang="en-US" dirty="0">
                <a:latin typeface="Garamond" panose="02020404030301010803" pitchFamily="18" charset="0"/>
              </a:rPr>
              <a:t>sign function) </a:t>
            </a:r>
          </a:p>
          <a:p>
            <a:pPr marL="742950" lvl="1" indent="-285750">
              <a:buFont typeface="Wingdings" panose="05000000000000000000" pitchFamily="2" charset="2"/>
              <a:buChar char="ü"/>
            </a:pPr>
            <a:r>
              <a:rPr lang="el-GR" dirty="0">
                <a:latin typeface="Garamond" panose="02020404030301010803" pitchFamily="18" charset="0"/>
              </a:rPr>
              <a:t>Σιγμοειδής συνάρτηση (</a:t>
            </a:r>
            <a:r>
              <a:rPr lang="en-US" dirty="0">
                <a:latin typeface="Garamond" panose="02020404030301010803" pitchFamily="18" charset="0"/>
              </a:rPr>
              <a:t>sigmoid </a:t>
            </a:r>
            <a:r>
              <a:rPr lang="el-GR" dirty="0">
                <a:latin typeface="Garamond" panose="02020404030301010803" pitchFamily="18" charset="0"/>
              </a:rPr>
              <a:t>ή </a:t>
            </a:r>
            <a:r>
              <a:rPr lang="en-US" dirty="0">
                <a:latin typeface="Garamond" panose="02020404030301010803" pitchFamily="18" charset="0"/>
              </a:rPr>
              <a:t>logistics function) </a:t>
            </a:r>
          </a:p>
          <a:p>
            <a:pPr marL="742950" lvl="1" indent="-285750">
              <a:buFont typeface="Wingdings" panose="05000000000000000000" pitchFamily="2" charset="2"/>
              <a:buChar char="ü"/>
            </a:pPr>
            <a:r>
              <a:rPr lang="el-GR" dirty="0">
                <a:latin typeface="Garamond" panose="02020404030301010803" pitchFamily="18" charset="0"/>
              </a:rPr>
              <a:t>Γραμμική συνάρτηση (</a:t>
            </a:r>
            <a:r>
              <a:rPr lang="en-US" dirty="0">
                <a:latin typeface="Garamond" panose="02020404030301010803" pitchFamily="18" charset="0"/>
              </a:rPr>
              <a:t>linear function) </a:t>
            </a:r>
          </a:p>
          <a:p>
            <a:pPr marL="742950" lvl="1" indent="-285750">
              <a:buFont typeface="Wingdings" panose="05000000000000000000" pitchFamily="2" charset="2"/>
              <a:buChar char="ü"/>
            </a:pPr>
            <a:r>
              <a:rPr lang="en-US" dirty="0">
                <a:latin typeface="Garamond" panose="02020404030301010803" pitchFamily="18" charset="0"/>
              </a:rPr>
              <a:t>…..</a:t>
            </a: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a:p>
            <a:pPr marL="342900" indent="-342900" algn="just">
              <a:buFont typeface="Garamond" panose="02020404030301010803" pitchFamily="18" charset="0"/>
              <a:buChar char="–"/>
            </a:pPr>
            <a:endParaRPr lang="el-GR" dirty="0">
              <a:solidFill>
                <a:schemeClr val="tx2"/>
              </a:solidFill>
              <a:latin typeface="Garamond" panose="02020404030301010803" pitchFamily="18" charset="0"/>
            </a:endParaRPr>
          </a:p>
        </p:txBody>
      </p:sp>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Έξοδος τεχνητού νευρώνα</a:t>
            </a:r>
          </a:p>
        </p:txBody>
      </p:sp>
      <p:pic>
        <p:nvPicPr>
          <p:cNvPr id="2" name="Picture 1"/>
          <p:cNvPicPr>
            <a:picLocks noChangeAspect="1"/>
          </p:cNvPicPr>
          <p:nvPr/>
        </p:nvPicPr>
        <p:blipFill>
          <a:blip r:embed="rId2"/>
          <a:stretch>
            <a:fillRect/>
          </a:stretch>
        </p:blipFill>
        <p:spPr>
          <a:xfrm>
            <a:off x="4366220" y="1892146"/>
            <a:ext cx="1085850" cy="381000"/>
          </a:xfrm>
          <a:prstGeom prst="rect">
            <a:avLst/>
          </a:prstGeom>
        </p:spPr>
      </p:pic>
    </p:spTree>
    <p:extLst>
      <p:ext uri="{BB962C8B-B14F-4D97-AF65-F5344CB8AC3E}">
        <p14:creationId xmlns:p14="http://schemas.microsoft.com/office/powerpoint/2010/main" val="2469975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B171FFF-AB04-4EC9-9D27-B036A86D3156}"/>
              </a:ext>
            </a:extLst>
          </p:cNvPr>
          <p:cNvCxnSpPr/>
          <p:nvPr/>
        </p:nvCxnSpPr>
        <p:spPr>
          <a:xfrm>
            <a:off x="1125860" y="1030089"/>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4212FD-B564-44EA-93B8-1C5B57B346C3}"/>
              </a:ext>
            </a:extLst>
          </p:cNvPr>
          <p:cNvCxnSpPr/>
          <p:nvPr/>
        </p:nvCxnSpPr>
        <p:spPr>
          <a:xfrm>
            <a:off x="1090924" y="332656"/>
            <a:ext cx="9612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CBAE21B-F77F-4846-BF1D-F353A20977D0}"/>
              </a:ext>
            </a:extLst>
          </p:cNvPr>
          <p:cNvSpPr txBox="1"/>
          <p:nvPr/>
        </p:nvSpPr>
        <p:spPr>
          <a:xfrm>
            <a:off x="1125860" y="375629"/>
            <a:ext cx="9577064" cy="646331"/>
          </a:xfrm>
          <a:prstGeom prst="rect">
            <a:avLst/>
          </a:prstGeom>
          <a:noFill/>
        </p:spPr>
        <p:txBody>
          <a:bodyPr wrap="square" rtlCol="0" anchor="ctr">
            <a:spAutoFit/>
          </a:bodyPr>
          <a:lstStyle/>
          <a:p>
            <a:r>
              <a:rPr lang="el-GR" sz="3600" dirty="0">
                <a:effectLst>
                  <a:outerShdw blurRad="38100" dist="38100" dir="2700000" algn="tl">
                    <a:srgbClr val="000000">
                      <a:alpha val="43137"/>
                    </a:srgbClr>
                  </a:outerShdw>
                </a:effectLst>
                <a:latin typeface="Garamond" panose="02020404030301010803" pitchFamily="18" charset="0"/>
              </a:rPr>
              <a:t>Βηματική Συνάρτηση Ενεργοποίησης</a:t>
            </a:r>
          </a:p>
        </p:txBody>
      </p:sp>
      <p:pic>
        <p:nvPicPr>
          <p:cNvPr id="2" name="Picture 1"/>
          <p:cNvPicPr>
            <a:picLocks noChangeAspect="1"/>
          </p:cNvPicPr>
          <p:nvPr/>
        </p:nvPicPr>
        <p:blipFill>
          <a:blip r:embed="rId2"/>
          <a:stretch>
            <a:fillRect/>
          </a:stretch>
        </p:blipFill>
        <p:spPr>
          <a:xfrm>
            <a:off x="3718148" y="1394456"/>
            <a:ext cx="3228975" cy="1228725"/>
          </a:xfrm>
          <a:prstGeom prst="rect">
            <a:avLst/>
          </a:prstGeom>
        </p:spPr>
      </p:pic>
      <p:pic>
        <p:nvPicPr>
          <p:cNvPr id="4" name="Picture 3"/>
          <p:cNvPicPr>
            <a:picLocks noChangeAspect="1"/>
          </p:cNvPicPr>
          <p:nvPr/>
        </p:nvPicPr>
        <p:blipFill>
          <a:blip r:embed="rId3"/>
          <a:stretch>
            <a:fillRect/>
          </a:stretch>
        </p:blipFill>
        <p:spPr>
          <a:xfrm>
            <a:off x="1917948" y="2924944"/>
            <a:ext cx="7362825" cy="3609975"/>
          </a:xfrm>
          <a:prstGeom prst="rect">
            <a:avLst/>
          </a:prstGeom>
        </p:spPr>
      </p:pic>
    </p:spTree>
    <p:extLst>
      <p:ext uri="{BB962C8B-B14F-4D97-AF65-F5344CB8AC3E}">
        <p14:creationId xmlns:p14="http://schemas.microsoft.com/office/powerpoint/2010/main" val="30772111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ath 16x9">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9696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th education presentation with Pi  (widescreen).potx" id="{DF132673-7A8C-4FB7-A35E-0123B6C0D98B}" vid="{CCAAB50D-2EF2-4925-80C2-C83131AE58AC}"/>
    </a:ext>
  </a:extLst>
</a:theme>
</file>

<file path=ppt/theme/theme2.xml><?xml version="1.0" encoding="utf-8"?>
<a:theme xmlns:a="http://schemas.openxmlformats.org/drawingml/2006/main" name="Office Theme">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A97C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Math_16x9">
      <a:dk1>
        <a:srgbClr val="465562"/>
      </a:dk1>
      <a:lt1>
        <a:srgbClr val="FFFFFF"/>
      </a:lt1>
      <a:dk2>
        <a:srgbClr val="000000"/>
      </a:dk2>
      <a:lt2>
        <a:srgbClr val="F2ECE2"/>
      </a:lt2>
      <a:accent1>
        <a:srgbClr val="9BAAB7"/>
      </a:accent1>
      <a:accent2>
        <a:srgbClr val="B8D082"/>
      </a:accent2>
      <a:accent3>
        <a:srgbClr val="EFDB85"/>
      </a:accent3>
      <a:accent4>
        <a:srgbClr val="E8A565"/>
      </a:accent4>
      <a:accent5>
        <a:srgbClr val="BC9AAE"/>
      </a:accent5>
      <a:accent6>
        <a:srgbClr val="BABABA"/>
      </a:accent6>
      <a:hlink>
        <a:srgbClr val="8FC48C"/>
      </a:hlink>
      <a:folHlink>
        <a:srgbClr val="A97C96"/>
      </a:folHlink>
    </a:clrScheme>
    <a:fontScheme name="Euphemia">
      <a:majorFont>
        <a:latin typeface="Euphemia"/>
        <a:ea typeface=""/>
        <a:cs typeface=""/>
      </a:majorFont>
      <a:minorFont>
        <a:latin typeface="Euphem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1760</TotalTime>
  <Words>8542</Words>
  <Application>Microsoft Office PowerPoint</Application>
  <PresentationFormat>Custom</PresentationFormat>
  <Paragraphs>2748</Paragraphs>
  <Slides>116</Slides>
  <Notes>13</Notes>
  <HiddenSlides>0</HiddenSlides>
  <MMClips>0</MMClips>
  <ScaleCrop>false</ScaleCrop>
  <HeadingPairs>
    <vt:vector size="8" baseType="variant">
      <vt:variant>
        <vt:lpstr>Fonts Used</vt:lpstr>
      </vt:variant>
      <vt:variant>
        <vt:i4>16</vt:i4>
      </vt:variant>
      <vt:variant>
        <vt:lpstr>Theme</vt:lpstr>
      </vt:variant>
      <vt:variant>
        <vt:i4>1</vt:i4>
      </vt:variant>
      <vt:variant>
        <vt:lpstr>Embedded OLE Servers</vt:lpstr>
      </vt:variant>
      <vt:variant>
        <vt:i4>5</vt:i4>
      </vt:variant>
      <vt:variant>
        <vt:lpstr>Slide Titles</vt:lpstr>
      </vt:variant>
      <vt:variant>
        <vt:i4>116</vt:i4>
      </vt:variant>
    </vt:vector>
  </HeadingPairs>
  <TitlesOfParts>
    <vt:vector size="138" baseType="lpstr">
      <vt:lpstr>Aptos</vt:lpstr>
      <vt:lpstr>Arial</vt:lpstr>
      <vt:lpstr>ArialMT</vt:lpstr>
      <vt:lpstr>Calibri</vt:lpstr>
      <vt:lpstr>Calibri Light</vt:lpstr>
      <vt:lpstr>Cambria</vt:lpstr>
      <vt:lpstr>Cambria Math</vt:lpstr>
      <vt:lpstr>Comic Sans MS</vt:lpstr>
      <vt:lpstr>Constantia</vt:lpstr>
      <vt:lpstr>Corbel</vt:lpstr>
      <vt:lpstr>Courier New</vt:lpstr>
      <vt:lpstr>Euphemia</vt:lpstr>
      <vt:lpstr>Garamond</vt:lpstr>
      <vt:lpstr>Symbol</vt:lpstr>
      <vt:lpstr>Times New Roman</vt:lpstr>
      <vt:lpstr>Wingdings</vt:lpstr>
      <vt:lpstr>Math 16x9</vt:lpstr>
      <vt:lpstr>Equation</vt:lpstr>
      <vt:lpstr>Document</vt:lpstr>
      <vt:lpstr>Unknown</vt:lpstr>
      <vt:lpstr>Έγγραφο</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Gain and Information Gain</vt:lpstr>
      <vt:lpstr>Attribute Selection: Information Gain </vt:lpstr>
      <vt:lpstr>Overall Entropy Calculation </vt:lpstr>
      <vt:lpstr>Entropy Calculation for Age</vt:lpstr>
      <vt:lpstr>Information Gain Calculation for Age</vt:lpstr>
      <vt:lpstr>Information Gain for the other attributes</vt:lpstr>
      <vt:lpstr>PowerPoint Presentation</vt:lpstr>
      <vt:lpstr>Classification Errors</vt:lpstr>
      <vt:lpstr>Example Data Set</vt:lpstr>
      <vt:lpstr>Decision Tree with 5 leaf nodes</vt:lpstr>
      <vt:lpstr>Decision Tree with 50 leaf nodes</vt:lpstr>
      <vt:lpstr>Model Underfitting and Overfitting</vt:lpstr>
      <vt:lpstr>Model Overfitting – Impact of Training Data Size</vt:lpstr>
      <vt:lpstr>Reasons for Model Overfitting</vt:lpstr>
      <vt:lpstr>Overfitting due to Insufficient Examples</vt:lpstr>
      <vt:lpstr>Finding the appropriate model complexity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e-mashine</cp:lastModifiedBy>
  <cp:revision>123</cp:revision>
  <dcterms:created xsi:type="dcterms:W3CDTF">2017-11-18T11:50:23Z</dcterms:created>
  <dcterms:modified xsi:type="dcterms:W3CDTF">2025-10-22T17:53:14Z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