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5"/>
  </p:notesMasterIdLst>
  <p:sldIdLst>
    <p:sldId id="308" r:id="rId3"/>
    <p:sldId id="314" r:id="rId4"/>
    <p:sldId id="317" r:id="rId5"/>
    <p:sldId id="309" r:id="rId6"/>
    <p:sldId id="310" r:id="rId7"/>
    <p:sldId id="311" r:id="rId8"/>
    <p:sldId id="306" r:id="rId9"/>
    <p:sldId id="307" r:id="rId10"/>
    <p:sldId id="315" r:id="rId11"/>
    <p:sldId id="316" r:id="rId12"/>
    <p:sldId id="325" r:id="rId13"/>
    <p:sldId id="263" r:id="rId14"/>
    <p:sldId id="270" r:id="rId15"/>
    <p:sldId id="286" r:id="rId16"/>
    <p:sldId id="288" r:id="rId17"/>
    <p:sldId id="287" r:id="rId18"/>
    <p:sldId id="264" r:id="rId19"/>
    <p:sldId id="271" r:id="rId20"/>
    <p:sldId id="289" r:id="rId21"/>
    <p:sldId id="290" r:id="rId22"/>
    <p:sldId id="265" r:id="rId23"/>
    <p:sldId id="272" r:id="rId24"/>
    <p:sldId id="291" r:id="rId25"/>
    <p:sldId id="333" r:id="rId26"/>
    <p:sldId id="334" r:id="rId27"/>
    <p:sldId id="335" r:id="rId28"/>
    <p:sldId id="336" r:id="rId29"/>
    <p:sldId id="296" r:id="rId30"/>
    <p:sldId id="337" r:id="rId31"/>
    <p:sldId id="338" r:id="rId32"/>
    <p:sldId id="266" r:id="rId33"/>
    <p:sldId id="274" r:id="rId34"/>
    <p:sldId id="303" r:id="rId35"/>
    <p:sldId id="267" r:id="rId36"/>
    <p:sldId id="275" r:id="rId37"/>
    <p:sldId id="268" r:id="rId38"/>
    <p:sldId id="323" r:id="rId39"/>
    <p:sldId id="324" r:id="rId40"/>
    <p:sldId id="318" r:id="rId41"/>
    <p:sldId id="319" r:id="rId42"/>
    <p:sldId id="320" r:id="rId43"/>
    <p:sldId id="321" r:id="rId44"/>
    <p:sldId id="322" r:id="rId45"/>
    <p:sldId id="294" r:id="rId46"/>
    <p:sldId id="326" r:id="rId47"/>
    <p:sldId id="327" r:id="rId48"/>
    <p:sldId id="328" r:id="rId49"/>
    <p:sldId id="329" r:id="rId50"/>
    <p:sldId id="330" r:id="rId51"/>
    <p:sldId id="331" r:id="rId52"/>
    <p:sldId id="332" r:id="rId53"/>
    <p:sldId id="339" r:id="rId5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1" autoAdjust="0"/>
    <p:restoredTop sz="95226" autoAdjust="0"/>
  </p:normalViewPr>
  <p:slideViewPr>
    <p:cSldViewPr>
      <p:cViewPr varScale="1">
        <p:scale>
          <a:sx n="169" d="100"/>
          <a:sy n="169" d="100"/>
        </p:scale>
        <p:origin x="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5C0E0-98AF-3542-B761-68D900E80737}" type="doc">
      <dgm:prSet loTypeId="urn:microsoft.com/office/officeart/2005/8/layout/vList3" loCatId="process" qsTypeId="urn:microsoft.com/office/officeart/2005/8/quickstyle/simple4" qsCatId="simple" csTypeId="urn:microsoft.com/office/officeart/2005/8/colors/accent1_2" csCatId="accent1" phldr="1"/>
      <dgm:spPr/>
      <dgm:t>
        <a:bodyPr/>
        <a:lstStyle/>
        <a:p>
          <a:endParaRPr lang="el-GR"/>
        </a:p>
      </dgm:t>
    </dgm:pt>
    <dgm:pt modelId="{F739057F-3DFD-4C40-B7FF-1FEE9D86406E}">
      <dgm:prSet/>
      <dgm:spPr/>
      <dgm:t>
        <a:bodyPr/>
        <a:lstStyle/>
        <a:p>
          <a:r>
            <a:rPr lang="el-GR" dirty="0"/>
            <a:t>Βιβλιογραφική ανασκόπηση (επιλογή μεθοδολογίας)</a:t>
          </a:r>
        </a:p>
      </dgm:t>
    </dgm:pt>
    <dgm:pt modelId="{9A02EF19-7F00-3347-B1AB-8E5CEFD69B2F}" type="parTrans" cxnId="{D8FE1148-02CF-CF4B-B1AB-5C1444755697}">
      <dgm:prSet/>
      <dgm:spPr/>
      <dgm:t>
        <a:bodyPr/>
        <a:lstStyle/>
        <a:p>
          <a:endParaRPr lang="el-GR"/>
        </a:p>
      </dgm:t>
    </dgm:pt>
    <dgm:pt modelId="{87694DEB-817A-F14C-9906-00C15E59BC4C}" type="sibTrans" cxnId="{D8FE1148-02CF-CF4B-B1AB-5C1444755697}">
      <dgm:prSet/>
      <dgm:spPr/>
      <dgm:t>
        <a:bodyPr/>
        <a:lstStyle/>
        <a:p>
          <a:endParaRPr lang="el-GR"/>
        </a:p>
      </dgm:t>
    </dgm:pt>
    <dgm:pt modelId="{5EBFFB97-85F1-014A-85A4-D5ED13DCC247}">
      <dgm:prSet/>
      <dgm:spPr/>
      <dgm:t>
        <a:bodyPr/>
        <a:lstStyle/>
        <a:p>
          <a:r>
            <a:rPr lang="el-GR"/>
            <a:t>Ποιοτική έρευνα, ομάδες εστίασης, θεματική ανάλυση</a:t>
          </a:r>
        </a:p>
      </dgm:t>
    </dgm:pt>
    <dgm:pt modelId="{6E796031-FB91-9444-ABA8-E2E91640BB06}" type="parTrans" cxnId="{6EFE4B01-EDB5-A843-AB83-292E030000DB}">
      <dgm:prSet/>
      <dgm:spPr/>
      <dgm:t>
        <a:bodyPr/>
        <a:lstStyle/>
        <a:p>
          <a:endParaRPr lang="el-GR"/>
        </a:p>
      </dgm:t>
    </dgm:pt>
    <dgm:pt modelId="{6E31976F-AB0B-804C-B0C4-E8548958B08A}" type="sibTrans" cxnId="{6EFE4B01-EDB5-A843-AB83-292E030000DB}">
      <dgm:prSet/>
      <dgm:spPr/>
      <dgm:t>
        <a:bodyPr/>
        <a:lstStyle/>
        <a:p>
          <a:endParaRPr lang="el-GR"/>
        </a:p>
      </dgm:t>
    </dgm:pt>
    <dgm:pt modelId="{EB20B1F2-D498-FB40-A66B-36D9CA05F5B8}">
      <dgm:prSet/>
      <dgm:spPr/>
      <dgm:t>
        <a:bodyPr/>
        <a:lstStyle/>
        <a:p>
          <a:r>
            <a:rPr lang="el-GR" dirty="0"/>
            <a:t>Βιβλιογραφική ανασκόπηση, δημιουργία εργαλείου μέτρησης</a:t>
          </a:r>
        </a:p>
      </dgm:t>
    </dgm:pt>
    <dgm:pt modelId="{78ABE0B8-F050-104C-906C-F22440C267FA}" type="parTrans" cxnId="{7FCCA99A-BD5C-C547-9030-6ACED03796EC}">
      <dgm:prSet/>
      <dgm:spPr/>
      <dgm:t>
        <a:bodyPr/>
        <a:lstStyle/>
        <a:p>
          <a:endParaRPr lang="el-GR"/>
        </a:p>
      </dgm:t>
    </dgm:pt>
    <dgm:pt modelId="{D3D3BE80-45F6-2E48-8EBD-1C89D5CC5F72}" type="sibTrans" cxnId="{7FCCA99A-BD5C-C547-9030-6ACED03796EC}">
      <dgm:prSet/>
      <dgm:spPr/>
      <dgm:t>
        <a:bodyPr/>
        <a:lstStyle/>
        <a:p>
          <a:endParaRPr lang="el-GR"/>
        </a:p>
      </dgm:t>
    </dgm:pt>
    <dgm:pt modelId="{D1915DE7-4AC6-AF4D-84B9-846D63333574}">
      <dgm:prSet/>
      <dgm:spPr/>
      <dgm:t>
        <a:bodyPr/>
        <a:lstStyle/>
        <a:p>
          <a:r>
            <a:rPr lang="el-GR" dirty="0"/>
            <a:t>Πιλοτική (Ν=72)</a:t>
          </a:r>
        </a:p>
      </dgm:t>
    </dgm:pt>
    <dgm:pt modelId="{45EA1656-6493-B14A-AAFA-752C19481F26}" type="parTrans" cxnId="{D0206A81-19E0-FF49-B09C-A402263885AD}">
      <dgm:prSet/>
      <dgm:spPr/>
      <dgm:t>
        <a:bodyPr/>
        <a:lstStyle/>
        <a:p>
          <a:endParaRPr lang="el-GR"/>
        </a:p>
      </dgm:t>
    </dgm:pt>
    <dgm:pt modelId="{3A222D18-AAB2-924B-AA86-D77A6B56CF87}" type="sibTrans" cxnId="{D0206A81-19E0-FF49-B09C-A402263885AD}">
      <dgm:prSet/>
      <dgm:spPr/>
      <dgm:t>
        <a:bodyPr/>
        <a:lstStyle/>
        <a:p>
          <a:endParaRPr lang="el-GR"/>
        </a:p>
      </dgm:t>
    </dgm:pt>
    <dgm:pt modelId="{63EBE3CC-D663-5242-B454-E4361752B88C}">
      <dgm:prSet/>
      <dgm:spPr/>
      <dgm:t>
        <a:bodyPr/>
        <a:lstStyle/>
        <a:p>
          <a:r>
            <a:rPr lang="el-GR" dirty="0"/>
            <a:t>Πρώτο στάδιο (Ν=1037)</a:t>
          </a:r>
        </a:p>
      </dgm:t>
    </dgm:pt>
    <dgm:pt modelId="{8DA245AF-FF40-3046-8703-4098E782E93E}" type="parTrans" cxnId="{8E1BF961-76B2-9943-B026-66514C3E09C9}">
      <dgm:prSet/>
      <dgm:spPr/>
      <dgm:t>
        <a:bodyPr/>
        <a:lstStyle/>
        <a:p>
          <a:endParaRPr lang="el-GR"/>
        </a:p>
      </dgm:t>
    </dgm:pt>
    <dgm:pt modelId="{42737267-ACD4-BC4C-A680-301823D63B71}" type="sibTrans" cxnId="{8E1BF961-76B2-9943-B026-66514C3E09C9}">
      <dgm:prSet/>
      <dgm:spPr/>
      <dgm:t>
        <a:bodyPr/>
        <a:lstStyle/>
        <a:p>
          <a:endParaRPr lang="el-GR"/>
        </a:p>
      </dgm:t>
    </dgm:pt>
    <dgm:pt modelId="{DF0A902C-BA2D-6D45-AE34-406CD9CEA0A5}">
      <dgm:prSet/>
      <dgm:spPr/>
      <dgm:t>
        <a:bodyPr/>
        <a:lstStyle/>
        <a:p>
          <a:r>
            <a:rPr lang="el-GR" dirty="0"/>
            <a:t>Δεύτερο στάδιο (Ν=431)</a:t>
          </a:r>
        </a:p>
      </dgm:t>
    </dgm:pt>
    <dgm:pt modelId="{51F9BF43-E6CE-A249-86CA-55338948257A}" type="parTrans" cxnId="{17ECB80B-EC7F-934D-A8B6-02C341950184}">
      <dgm:prSet/>
      <dgm:spPr/>
      <dgm:t>
        <a:bodyPr/>
        <a:lstStyle/>
        <a:p>
          <a:endParaRPr lang="el-GR"/>
        </a:p>
      </dgm:t>
    </dgm:pt>
    <dgm:pt modelId="{B66AEBC1-2CC1-0443-A024-A521FF453A25}" type="sibTrans" cxnId="{17ECB80B-EC7F-934D-A8B6-02C341950184}">
      <dgm:prSet/>
      <dgm:spPr/>
      <dgm:t>
        <a:bodyPr/>
        <a:lstStyle/>
        <a:p>
          <a:endParaRPr lang="el-GR"/>
        </a:p>
      </dgm:t>
    </dgm:pt>
    <dgm:pt modelId="{B20C6E09-477A-1442-91A7-0A5A07CA01B5}">
      <dgm:prSet/>
      <dgm:spPr/>
      <dgm:t>
        <a:bodyPr/>
        <a:lstStyle/>
        <a:p>
          <a:r>
            <a:rPr lang="el-GR" dirty="0"/>
            <a:t>Διαχρονική ανάλυση, ταυτοποίηση (Ν=156)</a:t>
          </a:r>
        </a:p>
      </dgm:t>
    </dgm:pt>
    <dgm:pt modelId="{CEF8CF75-D199-C849-9F61-03998E6D246C}" type="parTrans" cxnId="{DF8C94D7-6C91-894F-8D33-C19E76F43BEE}">
      <dgm:prSet/>
      <dgm:spPr/>
      <dgm:t>
        <a:bodyPr/>
        <a:lstStyle/>
        <a:p>
          <a:endParaRPr lang="el-GR"/>
        </a:p>
      </dgm:t>
    </dgm:pt>
    <dgm:pt modelId="{10D85EDB-9478-3146-839C-15CC49A1CD60}" type="sibTrans" cxnId="{DF8C94D7-6C91-894F-8D33-C19E76F43BEE}">
      <dgm:prSet/>
      <dgm:spPr/>
      <dgm:t>
        <a:bodyPr/>
        <a:lstStyle/>
        <a:p>
          <a:endParaRPr lang="el-GR"/>
        </a:p>
      </dgm:t>
    </dgm:pt>
    <dgm:pt modelId="{D29F807D-9C36-054C-B07A-41606FD94C8E}">
      <dgm:prSet/>
      <dgm:spPr/>
      <dgm:t>
        <a:bodyPr/>
        <a:lstStyle/>
        <a:p>
          <a:r>
            <a:rPr lang="el-GR" dirty="0"/>
            <a:t>Συμπεράσματα</a:t>
          </a:r>
        </a:p>
      </dgm:t>
    </dgm:pt>
    <dgm:pt modelId="{3DA4D8B9-56D1-5B4E-9FA3-0FE1EAB7FF42}" type="parTrans" cxnId="{B06766EB-41C6-8D49-A1C3-31D43327628E}">
      <dgm:prSet/>
      <dgm:spPr/>
      <dgm:t>
        <a:bodyPr/>
        <a:lstStyle/>
        <a:p>
          <a:endParaRPr lang="el-GR"/>
        </a:p>
      </dgm:t>
    </dgm:pt>
    <dgm:pt modelId="{D4616909-3522-A343-9A21-1CC8DC947F8E}" type="sibTrans" cxnId="{B06766EB-41C6-8D49-A1C3-31D43327628E}">
      <dgm:prSet/>
      <dgm:spPr/>
      <dgm:t>
        <a:bodyPr/>
        <a:lstStyle/>
        <a:p>
          <a:endParaRPr lang="el-GR"/>
        </a:p>
      </dgm:t>
    </dgm:pt>
    <dgm:pt modelId="{E92240DF-AD28-7345-A2B0-94B05301C5E4}" type="pres">
      <dgm:prSet presAssocID="{2BD5C0E0-98AF-3542-B761-68D900E80737}" presName="linearFlow" presStyleCnt="0">
        <dgm:presLayoutVars>
          <dgm:dir/>
          <dgm:resizeHandles val="exact"/>
        </dgm:presLayoutVars>
      </dgm:prSet>
      <dgm:spPr/>
    </dgm:pt>
    <dgm:pt modelId="{5D328F4B-CA35-ED4F-AC1A-8AAFFEB8E4D5}" type="pres">
      <dgm:prSet presAssocID="{F739057F-3DFD-4C40-B7FF-1FEE9D86406E}" presName="composite" presStyleCnt="0"/>
      <dgm:spPr/>
    </dgm:pt>
    <dgm:pt modelId="{AF531BA8-CBF1-8644-AA5B-A0A9C6F3C125}" type="pres">
      <dgm:prSet presAssocID="{F739057F-3DFD-4C40-B7FF-1FEE9D86406E}" presName="imgShp" presStyleLbl="fgImgPlace1" presStyleIdx="0" presStyleCnt="8"/>
      <dgm:spPr/>
    </dgm:pt>
    <dgm:pt modelId="{8BA80B65-7BFF-8E4C-A76D-A1D946427522}" type="pres">
      <dgm:prSet presAssocID="{F739057F-3DFD-4C40-B7FF-1FEE9D86406E}" presName="txShp" presStyleLbl="node1" presStyleIdx="0" presStyleCnt="8">
        <dgm:presLayoutVars>
          <dgm:bulletEnabled val="1"/>
        </dgm:presLayoutVars>
      </dgm:prSet>
      <dgm:spPr/>
    </dgm:pt>
    <dgm:pt modelId="{AFCC6327-73C0-7D48-8377-BE31110B3FB9}" type="pres">
      <dgm:prSet presAssocID="{87694DEB-817A-F14C-9906-00C15E59BC4C}" presName="spacing" presStyleCnt="0"/>
      <dgm:spPr/>
    </dgm:pt>
    <dgm:pt modelId="{5F4E752D-375D-CC47-A09C-BA034CB4A037}" type="pres">
      <dgm:prSet presAssocID="{5EBFFB97-85F1-014A-85A4-D5ED13DCC247}" presName="composite" presStyleCnt="0"/>
      <dgm:spPr/>
    </dgm:pt>
    <dgm:pt modelId="{00151D9F-8C5D-0442-957B-C61D886A09C7}" type="pres">
      <dgm:prSet presAssocID="{5EBFFB97-85F1-014A-85A4-D5ED13DCC247}" presName="imgShp" presStyleLbl="fgImgPlace1" presStyleIdx="1" presStyleCnt="8"/>
      <dgm:spPr/>
    </dgm:pt>
    <dgm:pt modelId="{1E04BCEF-35B8-E649-8EE5-3041820070F8}" type="pres">
      <dgm:prSet presAssocID="{5EBFFB97-85F1-014A-85A4-D5ED13DCC247}" presName="txShp" presStyleLbl="node1" presStyleIdx="1" presStyleCnt="8">
        <dgm:presLayoutVars>
          <dgm:bulletEnabled val="1"/>
        </dgm:presLayoutVars>
      </dgm:prSet>
      <dgm:spPr/>
    </dgm:pt>
    <dgm:pt modelId="{FE8A18AA-5113-4A47-90D3-CF21816BC279}" type="pres">
      <dgm:prSet presAssocID="{6E31976F-AB0B-804C-B0C4-E8548958B08A}" presName="spacing" presStyleCnt="0"/>
      <dgm:spPr/>
    </dgm:pt>
    <dgm:pt modelId="{0C437F73-BFE0-E642-8B3B-07D5D13F38D4}" type="pres">
      <dgm:prSet presAssocID="{EB20B1F2-D498-FB40-A66B-36D9CA05F5B8}" presName="composite" presStyleCnt="0"/>
      <dgm:spPr/>
    </dgm:pt>
    <dgm:pt modelId="{9F455070-F4CE-2048-ACFD-BD164BF960E4}" type="pres">
      <dgm:prSet presAssocID="{EB20B1F2-D498-FB40-A66B-36D9CA05F5B8}" presName="imgShp" presStyleLbl="fgImgPlace1" presStyleIdx="2" presStyleCnt="8"/>
      <dgm:spPr/>
    </dgm:pt>
    <dgm:pt modelId="{64AFD2D1-B074-4943-8F14-1066CFAF8E49}" type="pres">
      <dgm:prSet presAssocID="{EB20B1F2-D498-FB40-A66B-36D9CA05F5B8}" presName="txShp" presStyleLbl="node1" presStyleIdx="2" presStyleCnt="8">
        <dgm:presLayoutVars>
          <dgm:bulletEnabled val="1"/>
        </dgm:presLayoutVars>
      </dgm:prSet>
      <dgm:spPr/>
    </dgm:pt>
    <dgm:pt modelId="{5C5CEAB1-79FD-0241-8514-CE307D95458F}" type="pres">
      <dgm:prSet presAssocID="{D3D3BE80-45F6-2E48-8EBD-1C89D5CC5F72}" presName="spacing" presStyleCnt="0"/>
      <dgm:spPr/>
    </dgm:pt>
    <dgm:pt modelId="{55F3D9CD-F8D2-0340-876E-777DF4E33965}" type="pres">
      <dgm:prSet presAssocID="{D1915DE7-4AC6-AF4D-84B9-846D63333574}" presName="composite" presStyleCnt="0"/>
      <dgm:spPr/>
    </dgm:pt>
    <dgm:pt modelId="{954C7970-7E8F-7F47-8EB0-891910B4A2B5}" type="pres">
      <dgm:prSet presAssocID="{D1915DE7-4AC6-AF4D-84B9-846D63333574}" presName="imgShp" presStyleLbl="fgImgPlace1" presStyleIdx="3" presStyleCnt="8"/>
      <dgm:spPr/>
    </dgm:pt>
    <dgm:pt modelId="{1AD03D0C-0F51-6545-8DB1-DB5CD04B60EB}" type="pres">
      <dgm:prSet presAssocID="{D1915DE7-4AC6-AF4D-84B9-846D63333574}" presName="txShp" presStyleLbl="node1" presStyleIdx="3" presStyleCnt="8">
        <dgm:presLayoutVars>
          <dgm:bulletEnabled val="1"/>
        </dgm:presLayoutVars>
      </dgm:prSet>
      <dgm:spPr/>
    </dgm:pt>
    <dgm:pt modelId="{DF9A3491-CA84-4E44-BB75-04D0268E0CF2}" type="pres">
      <dgm:prSet presAssocID="{3A222D18-AAB2-924B-AA86-D77A6B56CF87}" presName="spacing" presStyleCnt="0"/>
      <dgm:spPr/>
    </dgm:pt>
    <dgm:pt modelId="{E2B21201-63B5-4743-A46D-4C3BA4623FBD}" type="pres">
      <dgm:prSet presAssocID="{63EBE3CC-D663-5242-B454-E4361752B88C}" presName="composite" presStyleCnt="0"/>
      <dgm:spPr/>
    </dgm:pt>
    <dgm:pt modelId="{28D9B66C-7F15-A849-9335-AC0A2A07345F}" type="pres">
      <dgm:prSet presAssocID="{63EBE3CC-D663-5242-B454-E4361752B88C}" presName="imgShp" presStyleLbl="fgImgPlace1" presStyleIdx="4" presStyleCnt="8"/>
      <dgm:spPr/>
    </dgm:pt>
    <dgm:pt modelId="{CA64590B-F968-D944-A104-E0DFF17584F7}" type="pres">
      <dgm:prSet presAssocID="{63EBE3CC-D663-5242-B454-E4361752B88C}" presName="txShp" presStyleLbl="node1" presStyleIdx="4" presStyleCnt="8">
        <dgm:presLayoutVars>
          <dgm:bulletEnabled val="1"/>
        </dgm:presLayoutVars>
      </dgm:prSet>
      <dgm:spPr/>
    </dgm:pt>
    <dgm:pt modelId="{B4E99188-2237-0741-BCEF-EE71FA6C0A02}" type="pres">
      <dgm:prSet presAssocID="{42737267-ACD4-BC4C-A680-301823D63B71}" presName="spacing" presStyleCnt="0"/>
      <dgm:spPr/>
    </dgm:pt>
    <dgm:pt modelId="{8E36B713-A7E4-7F4D-92ED-9DDF8987E137}" type="pres">
      <dgm:prSet presAssocID="{DF0A902C-BA2D-6D45-AE34-406CD9CEA0A5}" presName="composite" presStyleCnt="0"/>
      <dgm:spPr/>
    </dgm:pt>
    <dgm:pt modelId="{4E46662E-1DCC-1343-97D2-D22557482033}" type="pres">
      <dgm:prSet presAssocID="{DF0A902C-BA2D-6D45-AE34-406CD9CEA0A5}" presName="imgShp" presStyleLbl="fgImgPlace1" presStyleIdx="5" presStyleCnt="8"/>
      <dgm:spPr/>
    </dgm:pt>
    <dgm:pt modelId="{2EE9CCFB-C076-5B41-81B9-0BB3DCAFEADA}" type="pres">
      <dgm:prSet presAssocID="{DF0A902C-BA2D-6D45-AE34-406CD9CEA0A5}" presName="txShp" presStyleLbl="node1" presStyleIdx="5" presStyleCnt="8">
        <dgm:presLayoutVars>
          <dgm:bulletEnabled val="1"/>
        </dgm:presLayoutVars>
      </dgm:prSet>
      <dgm:spPr/>
    </dgm:pt>
    <dgm:pt modelId="{2E62F3F1-FCD3-9B49-9309-494D6867AD35}" type="pres">
      <dgm:prSet presAssocID="{B66AEBC1-2CC1-0443-A024-A521FF453A25}" presName="spacing" presStyleCnt="0"/>
      <dgm:spPr/>
    </dgm:pt>
    <dgm:pt modelId="{93080F73-0A36-3B4F-BB6E-DAC41250E4A6}" type="pres">
      <dgm:prSet presAssocID="{B20C6E09-477A-1442-91A7-0A5A07CA01B5}" presName="composite" presStyleCnt="0"/>
      <dgm:spPr/>
    </dgm:pt>
    <dgm:pt modelId="{BEE26676-D6AA-B149-8151-E15364549A90}" type="pres">
      <dgm:prSet presAssocID="{B20C6E09-477A-1442-91A7-0A5A07CA01B5}" presName="imgShp" presStyleLbl="fgImgPlace1" presStyleIdx="6" presStyleCnt="8"/>
      <dgm:spPr/>
    </dgm:pt>
    <dgm:pt modelId="{8892DC8E-D80D-F74B-954E-DA749FDDEA77}" type="pres">
      <dgm:prSet presAssocID="{B20C6E09-477A-1442-91A7-0A5A07CA01B5}" presName="txShp" presStyleLbl="node1" presStyleIdx="6" presStyleCnt="8">
        <dgm:presLayoutVars>
          <dgm:bulletEnabled val="1"/>
        </dgm:presLayoutVars>
      </dgm:prSet>
      <dgm:spPr/>
    </dgm:pt>
    <dgm:pt modelId="{DF5990D7-4197-374A-ADCA-742EACFDB4F7}" type="pres">
      <dgm:prSet presAssocID="{10D85EDB-9478-3146-839C-15CC49A1CD60}" presName="spacing" presStyleCnt="0"/>
      <dgm:spPr/>
    </dgm:pt>
    <dgm:pt modelId="{17A3C7A3-8A08-214B-94DA-A2F4C30F793D}" type="pres">
      <dgm:prSet presAssocID="{D29F807D-9C36-054C-B07A-41606FD94C8E}" presName="composite" presStyleCnt="0"/>
      <dgm:spPr/>
    </dgm:pt>
    <dgm:pt modelId="{5E45E318-2B13-7B47-9FA9-61EBCBAC3AF0}" type="pres">
      <dgm:prSet presAssocID="{D29F807D-9C36-054C-B07A-41606FD94C8E}" presName="imgShp" presStyleLbl="fgImgPlace1" presStyleIdx="7" presStyleCnt="8"/>
      <dgm:spPr/>
    </dgm:pt>
    <dgm:pt modelId="{27AC5CC3-B141-2D43-AAC0-9B976EC06F24}" type="pres">
      <dgm:prSet presAssocID="{D29F807D-9C36-054C-B07A-41606FD94C8E}" presName="txShp" presStyleLbl="node1" presStyleIdx="7" presStyleCnt="8">
        <dgm:presLayoutVars>
          <dgm:bulletEnabled val="1"/>
        </dgm:presLayoutVars>
      </dgm:prSet>
      <dgm:spPr/>
    </dgm:pt>
  </dgm:ptLst>
  <dgm:cxnLst>
    <dgm:cxn modelId="{6EFE4B01-EDB5-A843-AB83-292E030000DB}" srcId="{2BD5C0E0-98AF-3542-B761-68D900E80737}" destId="{5EBFFB97-85F1-014A-85A4-D5ED13DCC247}" srcOrd="1" destOrd="0" parTransId="{6E796031-FB91-9444-ABA8-E2E91640BB06}" sibTransId="{6E31976F-AB0B-804C-B0C4-E8548958B08A}"/>
    <dgm:cxn modelId="{17ECB80B-EC7F-934D-A8B6-02C341950184}" srcId="{2BD5C0E0-98AF-3542-B761-68D900E80737}" destId="{DF0A902C-BA2D-6D45-AE34-406CD9CEA0A5}" srcOrd="5" destOrd="0" parTransId="{51F9BF43-E6CE-A249-86CA-55338948257A}" sibTransId="{B66AEBC1-2CC1-0443-A024-A521FF453A25}"/>
    <dgm:cxn modelId="{BF68B821-56AC-0C43-84E6-BCC101FE8B69}" type="presOf" srcId="{D1915DE7-4AC6-AF4D-84B9-846D63333574}" destId="{1AD03D0C-0F51-6545-8DB1-DB5CD04B60EB}" srcOrd="0" destOrd="0" presId="urn:microsoft.com/office/officeart/2005/8/layout/vList3"/>
    <dgm:cxn modelId="{4AC0D12F-AA37-434E-B3CA-B722F1462266}" type="presOf" srcId="{B20C6E09-477A-1442-91A7-0A5A07CA01B5}" destId="{8892DC8E-D80D-F74B-954E-DA749FDDEA77}" srcOrd="0" destOrd="0" presId="urn:microsoft.com/office/officeart/2005/8/layout/vList3"/>
    <dgm:cxn modelId="{6383A443-154C-0D4D-8757-5E7754508666}" type="presOf" srcId="{63EBE3CC-D663-5242-B454-E4361752B88C}" destId="{CA64590B-F968-D944-A104-E0DFF17584F7}" srcOrd="0" destOrd="0" presId="urn:microsoft.com/office/officeart/2005/8/layout/vList3"/>
    <dgm:cxn modelId="{D8FE1148-02CF-CF4B-B1AB-5C1444755697}" srcId="{2BD5C0E0-98AF-3542-B761-68D900E80737}" destId="{F739057F-3DFD-4C40-B7FF-1FEE9D86406E}" srcOrd="0" destOrd="0" parTransId="{9A02EF19-7F00-3347-B1AB-8E5CEFD69B2F}" sibTransId="{87694DEB-817A-F14C-9906-00C15E59BC4C}"/>
    <dgm:cxn modelId="{8E1BF961-76B2-9943-B026-66514C3E09C9}" srcId="{2BD5C0E0-98AF-3542-B761-68D900E80737}" destId="{63EBE3CC-D663-5242-B454-E4361752B88C}" srcOrd="4" destOrd="0" parTransId="{8DA245AF-FF40-3046-8703-4098E782E93E}" sibTransId="{42737267-ACD4-BC4C-A680-301823D63B71}"/>
    <dgm:cxn modelId="{933D5671-FB6B-6845-B3F0-F5F5AF394ABE}" type="presOf" srcId="{2BD5C0E0-98AF-3542-B761-68D900E80737}" destId="{E92240DF-AD28-7345-A2B0-94B05301C5E4}" srcOrd="0" destOrd="0" presId="urn:microsoft.com/office/officeart/2005/8/layout/vList3"/>
    <dgm:cxn modelId="{D0206A81-19E0-FF49-B09C-A402263885AD}" srcId="{2BD5C0E0-98AF-3542-B761-68D900E80737}" destId="{D1915DE7-4AC6-AF4D-84B9-846D63333574}" srcOrd="3" destOrd="0" parTransId="{45EA1656-6493-B14A-AAFA-752C19481F26}" sibTransId="{3A222D18-AAB2-924B-AA86-D77A6B56CF87}"/>
    <dgm:cxn modelId="{B1910795-6C7B-2B4E-B76C-214417941166}" type="presOf" srcId="{EB20B1F2-D498-FB40-A66B-36D9CA05F5B8}" destId="{64AFD2D1-B074-4943-8F14-1066CFAF8E49}" srcOrd="0" destOrd="0" presId="urn:microsoft.com/office/officeart/2005/8/layout/vList3"/>
    <dgm:cxn modelId="{C76D8596-2CBE-C943-9214-C408073D0C26}" type="presOf" srcId="{F739057F-3DFD-4C40-B7FF-1FEE9D86406E}" destId="{8BA80B65-7BFF-8E4C-A76D-A1D946427522}" srcOrd="0" destOrd="0" presId="urn:microsoft.com/office/officeart/2005/8/layout/vList3"/>
    <dgm:cxn modelId="{7FCCA99A-BD5C-C547-9030-6ACED03796EC}" srcId="{2BD5C0E0-98AF-3542-B761-68D900E80737}" destId="{EB20B1F2-D498-FB40-A66B-36D9CA05F5B8}" srcOrd="2" destOrd="0" parTransId="{78ABE0B8-F050-104C-906C-F22440C267FA}" sibTransId="{D3D3BE80-45F6-2E48-8EBD-1C89D5CC5F72}"/>
    <dgm:cxn modelId="{C307A5D6-A550-044E-A85E-A9F8DD4C520E}" type="presOf" srcId="{5EBFFB97-85F1-014A-85A4-D5ED13DCC247}" destId="{1E04BCEF-35B8-E649-8EE5-3041820070F8}" srcOrd="0" destOrd="0" presId="urn:microsoft.com/office/officeart/2005/8/layout/vList3"/>
    <dgm:cxn modelId="{DF8C94D7-6C91-894F-8D33-C19E76F43BEE}" srcId="{2BD5C0E0-98AF-3542-B761-68D900E80737}" destId="{B20C6E09-477A-1442-91A7-0A5A07CA01B5}" srcOrd="6" destOrd="0" parTransId="{CEF8CF75-D199-C849-9F61-03998E6D246C}" sibTransId="{10D85EDB-9478-3146-839C-15CC49A1CD60}"/>
    <dgm:cxn modelId="{C165FADC-36B2-1D49-A73B-000F64004016}" type="presOf" srcId="{DF0A902C-BA2D-6D45-AE34-406CD9CEA0A5}" destId="{2EE9CCFB-C076-5B41-81B9-0BB3DCAFEADA}" srcOrd="0" destOrd="0" presId="urn:microsoft.com/office/officeart/2005/8/layout/vList3"/>
    <dgm:cxn modelId="{B06766EB-41C6-8D49-A1C3-31D43327628E}" srcId="{2BD5C0E0-98AF-3542-B761-68D900E80737}" destId="{D29F807D-9C36-054C-B07A-41606FD94C8E}" srcOrd="7" destOrd="0" parTransId="{3DA4D8B9-56D1-5B4E-9FA3-0FE1EAB7FF42}" sibTransId="{D4616909-3522-A343-9A21-1CC8DC947F8E}"/>
    <dgm:cxn modelId="{801E61F0-67CC-EC44-8ADB-F98C1F7EA217}" type="presOf" srcId="{D29F807D-9C36-054C-B07A-41606FD94C8E}" destId="{27AC5CC3-B141-2D43-AAC0-9B976EC06F24}" srcOrd="0" destOrd="0" presId="urn:microsoft.com/office/officeart/2005/8/layout/vList3"/>
    <dgm:cxn modelId="{62C5824B-B3D1-0B45-875D-A2DB215C2669}" type="presParOf" srcId="{E92240DF-AD28-7345-A2B0-94B05301C5E4}" destId="{5D328F4B-CA35-ED4F-AC1A-8AAFFEB8E4D5}" srcOrd="0" destOrd="0" presId="urn:microsoft.com/office/officeart/2005/8/layout/vList3"/>
    <dgm:cxn modelId="{849E3CDC-D805-F644-A684-21219DB6608C}" type="presParOf" srcId="{5D328F4B-CA35-ED4F-AC1A-8AAFFEB8E4D5}" destId="{AF531BA8-CBF1-8644-AA5B-A0A9C6F3C125}" srcOrd="0" destOrd="0" presId="urn:microsoft.com/office/officeart/2005/8/layout/vList3"/>
    <dgm:cxn modelId="{F0114B64-3A09-304E-A847-94DC7090DA5D}" type="presParOf" srcId="{5D328F4B-CA35-ED4F-AC1A-8AAFFEB8E4D5}" destId="{8BA80B65-7BFF-8E4C-A76D-A1D946427522}" srcOrd="1" destOrd="0" presId="urn:microsoft.com/office/officeart/2005/8/layout/vList3"/>
    <dgm:cxn modelId="{780F09CE-CD84-9D46-B188-E3B001630B90}" type="presParOf" srcId="{E92240DF-AD28-7345-A2B0-94B05301C5E4}" destId="{AFCC6327-73C0-7D48-8377-BE31110B3FB9}" srcOrd="1" destOrd="0" presId="urn:microsoft.com/office/officeart/2005/8/layout/vList3"/>
    <dgm:cxn modelId="{4886AD26-7921-7C45-B0E4-C4F29311C983}" type="presParOf" srcId="{E92240DF-AD28-7345-A2B0-94B05301C5E4}" destId="{5F4E752D-375D-CC47-A09C-BA034CB4A037}" srcOrd="2" destOrd="0" presId="urn:microsoft.com/office/officeart/2005/8/layout/vList3"/>
    <dgm:cxn modelId="{C280D49F-FEA6-DB49-841E-B11936702AF1}" type="presParOf" srcId="{5F4E752D-375D-CC47-A09C-BA034CB4A037}" destId="{00151D9F-8C5D-0442-957B-C61D886A09C7}" srcOrd="0" destOrd="0" presId="urn:microsoft.com/office/officeart/2005/8/layout/vList3"/>
    <dgm:cxn modelId="{F486FB3C-766E-EF40-8BE6-1C52B20799B8}" type="presParOf" srcId="{5F4E752D-375D-CC47-A09C-BA034CB4A037}" destId="{1E04BCEF-35B8-E649-8EE5-3041820070F8}" srcOrd="1" destOrd="0" presId="urn:microsoft.com/office/officeart/2005/8/layout/vList3"/>
    <dgm:cxn modelId="{32148CFB-4979-4E48-B87D-6B2F57E554B6}" type="presParOf" srcId="{E92240DF-AD28-7345-A2B0-94B05301C5E4}" destId="{FE8A18AA-5113-4A47-90D3-CF21816BC279}" srcOrd="3" destOrd="0" presId="urn:microsoft.com/office/officeart/2005/8/layout/vList3"/>
    <dgm:cxn modelId="{AB6873A0-8C91-404E-B8B8-04E070367C8F}" type="presParOf" srcId="{E92240DF-AD28-7345-A2B0-94B05301C5E4}" destId="{0C437F73-BFE0-E642-8B3B-07D5D13F38D4}" srcOrd="4" destOrd="0" presId="urn:microsoft.com/office/officeart/2005/8/layout/vList3"/>
    <dgm:cxn modelId="{29FFB648-8ED3-2343-8F1F-C761FC342D8E}" type="presParOf" srcId="{0C437F73-BFE0-E642-8B3B-07D5D13F38D4}" destId="{9F455070-F4CE-2048-ACFD-BD164BF960E4}" srcOrd="0" destOrd="0" presId="urn:microsoft.com/office/officeart/2005/8/layout/vList3"/>
    <dgm:cxn modelId="{5E5DBA63-1842-1F44-AFD5-D1538046D837}" type="presParOf" srcId="{0C437F73-BFE0-E642-8B3B-07D5D13F38D4}" destId="{64AFD2D1-B074-4943-8F14-1066CFAF8E49}" srcOrd="1" destOrd="0" presId="urn:microsoft.com/office/officeart/2005/8/layout/vList3"/>
    <dgm:cxn modelId="{02DBDA15-D19D-7044-B6A2-A743E4C6BB72}" type="presParOf" srcId="{E92240DF-AD28-7345-A2B0-94B05301C5E4}" destId="{5C5CEAB1-79FD-0241-8514-CE307D95458F}" srcOrd="5" destOrd="0" presId="urn:microsoft.com/office/officeart/2005/8/layout/vList3"/>
    <dgm:cxn modelId="{364F5351-B890-224D-AAE4-CA0486F4C57E}" type="presParOf" srcId="{E92240DF-AD28-7345-A2B0-94B05301C5E4}" destId="{55F3D9CD-F8D2-0340-876E-777DF4E33965}" srcOrd="6" destOrd="0" presId="urn:microsoft.com/office/officeart/2005/8/layout/vList3"/>
    <dgm:cxn modelId="{48EEA1F9-0061-C644-9830-094164E7716C}" type="presParOf" srcId="{55F3D9CD-F8D2-0340-876E-777DF4E33965}" destId="{954C7970-7E8F-7F47-8EB0-891910B4A2B5}" srcOrd="0" destOrd="0" presId="urn:microsoft.com/office/officeart/2005/8/layout/vList3"/>
    <dgm:cxn modelId="{4EAAB691-9B3E-E448-88CF-5DAC6AB0D6ED}" type="presParOf" srcId="{55F3D9CD-F8D2-0340-876E-777DF4E33965}" destId="{1AD03D0C-0F51-6545-8DB1-DB5CD04B60EB}" srcOrd="1" destOrd="0" presId="urn:microsoft.com/office/officeart/2005/8/layout/vList3"/>
    <dgm:cxn modelId="{640086D7-7B78-6846-BB11-2DC7A9726626}" type="presParOf" srcId="{E92240DF-AD28-7345-A2B0-94B05301C5E4}" destId="{DF9A3491-CA84-4E44-BB75-04D0268E0CF2}" srcOrd="7" destOrd="0" presId="urn:microsoft.com/office/officeart/2005/8/layout/vList3"/>
    <dgm:cxn modelId="{B7416257-CE81-8843-BE82-BE87A9B66949}" type="presParOf" srcId="{E92240DF-AD28-7345-A2B0-94B05301C5E4}" destId="{E2B21201-63B5-4743-A46D-4C3BA4623FBD}" srcOrd="8" destOrd="0" presId="urn:microsoft.com/office/officeart/2005/8/layout/vList3"/>
    <dgm:cxn modelId="{AA981701-64B3-FD42-BD3C-A716E457B907}" type="presParOf" srcId="{E2B21201-63B5-4743-A46D-4C3BA4623FBD}" destId="{28D9B66C-7F15-A849-9335-AC0A2A07345F}" srcOrd="0" destOrd="0" presId="urn:microsoft.com/office/officeart/2005/8/layout/vList3"/>
    <dgm:cxn modelId="{20D80761-39CE-5644-8880-C3E62CA5130D}" type="presParOf" srcId="{E2B21201-63B5-4743-A46D-4C3BA4623FBD}" destId="{CA64590B-F968-D944-A104-E0DFF17584F7}" srcOrd="1" destOrd="0" presId="urn:microsoft.com/office/officeart/2005/8/layout/vList3"/>
    <dgm:cxn modelId="{C09EE71C-A49C-3547-A40B-BB9D9C781C98}" type="presParOf" srcId="{E92240DF-AD28-7345-A2B0-94B05301C5E4}" destId="{B4E99188-2237-0741-BCEF-EE71FA6C0A02}" srcOrd="9" destOrd="0" presId="urn:microsoft.com/office/officeart/2005/8/layout/vList3"/>
    <dgm:cxn modelId="{EE6B0138-0129-E042-9B65-7E7ADA8969EB}" type="presParOf" srcId="{E92240DF-AD28-7345-A2B0-94B05301C5E4}" destId="{8E36B713-A7E4-7F4D-92ED-9DDF8987E137}" srcOrd="10" destOrd="0" presId="urn:microsoft.com/office/officeart/2005/8/layout/vList3"/>
    <dgm:cxn modelId="{03C6F904-DAD5-7C4F-A286-5D75D6B84C9A}" type="presParOf" srcId="{8E36B713-A7E4-7F4D-92ED-9DDF8987E137}" destId="{4E46662E-1DCC-1343-97D2-D22557482033}" srcOrd="0" destOrd="0" presId="urn:microsoft.com/office/officeart/2005/8/layout/vList3"/>
    <dgm:cxn modelId="{41F71A80-0635-5549-9112-73B34F1FE93E}" type="presParOf" srcId="{8E36B713-A7E4-7F4D-92ED-9DDF8987E137}" destId="{2EE9CCFB-C076-5B41-81B9-0BB3DCAFEADA}" srcOrd="1" destOrd="0" presId="urn:microsoft.com/office/officeart/2005/8/layout/vList3"/>
    <dgm:cxn modelId="{FFA0EE77-5522-1144-8D7A-5076EB013623}" type="presParOf" srcId="{E92240DF-AD28-7345-A2B0-94B05301C5E4}" destId="{2E62F3F1-FCD3-9B49-9309-494D6867AD35}" srcOrd="11" destOrd="0" presId="urn:microsoft.com/office/officeart/2005/8/layout/vList3"/>
    <dgm:cxn modelId="{5875F3A9-7D0C-FA4F-8699-AD1583863365}" type="presParOf" srcId="{E92240DF-AD28-7345-A2B0-94B05301C5E4}" destId="{93080F73-0A36-3B4F-BB6E-DAC41250E4A6}" srcOrd="12" destOrd="0" presId="urn:microsoft.com/office/officeart/2005/8/layout/vList3"/>
    <dgm:cxn modelId="{FFFBFABC-F20F-4741-8100-D40026703E3B}" type="presParOf" srcId="{93080F73-0A36-3B4F-BB6E-DAC41250E4A6}" destId="{BEE26676-D6AA-B149-8151-E15364549A90}" srcOrd="0" destOrd="0" presId="urn:microsoft.com/office/officeart/2005/8/layout/vList3"/>
    <dgm:cxn modelId="{1CF42FF6-DDAE-234A-B7F0-E811F989022D}" type="presParOf" srcId="{93080F73-0A36-3B4F-BB6E-DAC41250E4A6}" destId="{8892DC8E-D80D-F74B-954E-DA749FDDEA77}" srcOrd="1" destOrd="0" presId="urn:microsoft.com/office/officeart/2005/8/layout/vList3"/>
    <dgm:cxn modelId="{47633B8F-612B-2540-B7B9-B90C82191758}" type="presParOf" srcId="{E92240DF-AD28-7345-A2B0-94B05301C5E4}" destId="{DF5990D7-4197-374A-ADCA-742EACFDB4F7}" srcOrd="13" destOrd="0" presId="urn:microsoft.com/office/officeart/2005/8/layout/vList3"/>
    <dgm:cxn modelId="{A566DAA2-82B9-9B44-B04D-8B7DC5C92367}" type="presParOf" srcId="{E92240DF-AD28-7345-A2B0-94B05301C5E4}" destId="{17A3C7A3-8A08-214B-94DA-A2F4C30F793D}" srcOrd="14" destOrd="0" presId="urn:microsoft.com/office/officeart/2005/8/layout/vList3"/>
    <dgm:cxn modelId="{F690E77C-931C-BC4B-A04C-F67587F1712D}" type="presParOf" srcId="{17A3C7A3-8A08-214B-94DA-A2F4C30F793D}" destId="{5E45E318-2B13-7B47-9FA9-61EBCBAC3AF0}" srcOrd="0" destOrd="0" presId="urn:microsoft.com/office/officeart/2005/8/layout/vList3"/>
    <dgm:cxn modelId="{38665957-7346-5742-8B41-969CC4F7E437}" type="presParOf" srcId="{17A3C7A3-8A08-214B-94DA-A2F4C30F793D}" destId="{27AC5CC3-B141-2D43-AAC0-9B976EC06F2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0B65-7BFF-8E4C-A76D-A1D946427522}">
      <dsp:nvSpPr>
        <dsp:cNvPr id="0" name=""/>
        <dsp:cNvSpPr/>
      </dsp:nvSpPr>
      <dsp:spPr>
        <a:xfrm rot="10800000">
          <a:off x="1314407" y="2734"/>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Βιβλιογραφική ανασκόπηση (επιλογή μεθοδολογίας)</a:t>
          </a:r>
        </a:p>
      </dsp:txBody>
      <dsp:txXfrm rot="10800000">
        <a:off x="1410619" y="2734"/>
        <a:ext cx="4740205" cy="384849"/>
      </dsp:txXfrm>
    </dsp:sp>
    <dsp:sp modelId="{AF531BA8-CBF1-8644-AA5B-A0A9C6F3C125}">
      <dsp:nvSpPr>
        <dsp:cNvPr id="0" name=""/>
        <dsp:cNvSpPr/>
      </dsp:nvSpPr>
      <dsp:spPr>
        <a:xfrm>
          <a:off x="1121982" y="2734"/>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E04BCEF-35B8-E649-8EE5-3041820070F8}">
      <dsp:nvSpPr>
        <dsp:cNvPr id="0" name=""/>
        <dsp:cNvSpPr/>
      </dsp:nvSpPr>
      <dsp:spPr>
        <a:xfrm rot="10800000">
          <a:off x="1314407" y="502464"/>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a:t>Ποιοτική έρευνα, ομάδες εστίασης, θεματική ανάλυση</a:t>
          </a:r>
        </a:p>
      </dsp:txBody>
      <dsp:txXfrm rot="10800000">
        <a:off x="1410619" y="502464"/>
        <a:ext cx="4740205" cy="384849"/>
      </dsp:txXfrm>
    </dsp:sp>
    <dsp:sp modelId="{00151D9F-8C5D-0442-957B-C61D886A09C7}">
      <dsp:nvSpPr>
        <dsp:cNvPr id="0" name=""/>
        <dsp:cNvSpPr/>
      </dsp:nvSpPr>
      <dsp:spPr>
        <a:xfrm>
          <a:off x="1121982" y="502464"/>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4AFD2D1-B074-4943-8F14-1066CFAF8E49}">
      <dsp:nvSpPr>
        <dsp:cNvPr id="0" name=""/>
        <dsp:cNvSpPr/>
      </dsp:nvSpPr>
      <dsp:spPr>
        <a:xfrm rot="10800000">
          <a:off x="1314407" y="1002195"/>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Βιβλιογραφική ανασκόπηση, δημιουργία εργαλείου μέτρησης</a:t>
          </a:r>
        </a:p>
      </dsp:txBody>
      <dsp:txXfrm rot="10800000">
        <a:off x="1410619" y="1002195"/>
        <a:ext cx="4740205" cy="384849"/>
      </dsp:txXfrm>
    </dsp:sp>
    <dsp:sp modelId="{9F455070-F4CE-2048-ACFD-BD164BF960E4}">
      <dsp:nvSpPr>
        <dsp:cNvPr id="0" name=""/>
        <dsp:cNvSpPr/>
      </dsp:nvSpPr>
      <dsp:spPr>
        <a:xfrm>
          <a:off x="1121982" y="1002195"/>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D03D0C-0F51-6545-8DB1-DB5CD04B60EB}">
      <dsp:nvSpPr>
        <dsp:cNvPr id="0" name=""/>
        <dsp:cNvSpPr/>
      </dsp:nvSpPr>
      <dsp:spPr>
        <a:xfrm rot="10800000">
          <a:off x="1314407" y="1501925"/>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Πιλοτική (Ν=72)</a:t>
          </a:r>
        </a:p>
      </dsp:txBody>
      <dsp:txXfrm rot="10800000">
        <a:off x="1410619" y="1501925"/>
        <a:ext cx="4740205" cy="384849"/>
      </dsp:txXfrm>
    </dsp:sp>
    <dsp:sp modelId="{954C7970-7E8F-7F47-8EB0-891910B4A2B5}">
      <dsp:nvSpPr>
        <dsp:cNvPr id="0" name=""/>
        <dsp:cNvSpPr/>
      </dsp:nvSpPr>
      <dsp:spPr>
        <a:xfrm>
          <a:off x="1121982" y="1501925"/>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64590B-F968-D944-A104-E0DFF17584F7}">
      <dsp:nvSpPr>
        <dsp:cNvPr id="0" name=""/>
        <dsp:cNvSpPr/>
      </dsp:nvSpPr>
      <dsp:spPr>
        <a:xfrm rot="10800000">
          <a:off x="1314407" y="2001655"/>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Πρώτο στάδιο (Ν=1037)</a:t>
          </a:r>
        </a:p>
      </dsp:txBody>
      <dsp:txXfrm rot="10800000">
        <a:off x="1410619" y="2001655"/>
        <a:ext cx="4740205" cy="384849"/>
      </dsp:txXfrm>
    </dsp:sp>
    <dsp:sp modelId="{28D9B66C-7F15-A849-9335-AC0A2A07345F}">
      <dsp:nvSpPr>
        <dsp:cNvPr id="0" name=""/>
        <dsp:cNvSpPr/>
      </dsp:nvSpPr>
      <dsp:spPr>
        <a:xfrm>
          <a:off x="1121982" y="2001655"/>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E9CCFB-C076-5B41-81B9-0BB3DCAFEADA}">
      <dsp:nvSpPr>
        <dsp:cNvPr id="0" name=""/>
        <dsp:cNvSpPr/>
      </dsp:nvSpPr>
      <dsp:spPr>
        <a:xfrm rot="10800000">
          <a:off x="1314407" y="2501386"/>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Δεύτερο στάδιο (Ν=431)</a:t>
          </a:r>
        </a:p>
      </dsp:txBody>
      <dsp:txXfrm rot="10800000">
        <a:off x="1410619" y="2501386"/>
        <a:ext cx="4740205" cy="384849"/>
      </dsp:txXfrm>
    </dsp:sp>
    <dsp:sp modelId="{4E46662E-1DCC-1343-97D2-D22557482033}">
      <dsp:nvSpPr>
        <dsp:cNvPr id="0" name=""/>
        <dsp:cNvSpPr/>
      </dsp:nvSpPr>
      <dsp:spPr>
        <a:xfrm>
          <a:off x="1121982" y="2501386"/>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92DC8E-D80D-F74B-954E-DA749FDDEA77}">
      <dsp:nvSpPr>
        <dsp:cNvPr id="0" name=""/>
        <dsp:cNvSpPr/>
      </dsp:nvSpPr>
      <dsp:spPr>
        <a:xfrm rot="10800000">
          <a:off x="1314407" y="3001116"/>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Διαχρονική ανάλυση, ταυτοποίηση (Ν=156)</a:t>
          </a:r>
        </a:p>
      </dsp:txBody>
      <dsp:txXfrm rot="10800000">
        <a:off x="1410619" y="3001116"/>
        <a:ext cx="4740205" cy="384849"/>
      </dsp:txXfrm>
    </dsp:sp>
    <dsp:sp modelId="{BEE26676-D6AA-B149-8151-E15364549A90}">
      <dsp:nvSpPr>
        <dsp:cNvPr id="0" name=""/>
        <dsp:cNvSpPr/>
      </dsp:nvSpPr>
      <dsp:spPr>
        <a:xfrm>
          <a:off x="1121982" y="3001116"/>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AC5CC3-B141-2D43-AAC0-9B976EC06F24}">
      <dsp:nvSpPr>
        <dsp:cNvPr id="0" name=""/>
        <dsp:cNvSpPr/>
      </dsp:nvSpPr>
      <dsp:spPr>
        <a:xfrm rot="10800000">
          <a:off x="1314407" y="3500846"/>
          <a:ext cx="4836417" cy="38484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9708" tIns="49530" rIns="92456" bIns="49530" numCol="1" spcCol="1270" anchor="ctr" anchorCtr="0">
          <a:noAutofit/>
        </a:bodyPr>
        <a:lstStyle/>
        <a:p>
          <a:pPr marL="0" lvl="0" indent="0" algn="ctr" defTabSz="577850">
            <a:lnSpc>
              <a:spcPct val="90000"/>
            </a:lnSpc>
            <a:spcBef>
              <a:spcPct val="0"/>
            </a:spcBef>
            <a:spcAft>
              <a:spcPct val="35000"/>
            </a:spcAft>
            <a:buNone/>
          </a:pPr>
          <a:r>
            <a:rPr lang="el-GR" sz="1300" kern="1200" dirty="0"/>
            <a:t>Συμπεράσματα</a:t>
          </a:r>
        </a:p>
      </dsp:txBody>
      <dsp:txXfrm rot="10800000">
        <a:off x="1410619" y="3500846"/>
        <a:ext cx="4740205" cy="384849"/>
      </dsp:txXfrm>
    </dsp:sp>
    <dsp:sp modelId="{5E45E318-2B13-7B47-9FA9-61EBCBAC3AF0}">
      <dsp:nvSpPr>
        <dsp:cNvPr id="0" name=""/>
        <dsp:cNvSpPr/>
      </dsp:nvSpPr>
      <dsp:spPr>
        <a:xfrm>
          <a:off x="1121982" y="3500846"/>
          <a:ext cx="384849" cy="384849"/>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31F67-3461-4121-96D9-737383E1273D}" type="datetimeFigureOut">
              <a:rPr lang="el-GR" smtClean="0"/>
              <a:t>19/11/24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E318D-921E-4FD4-96D5-F2F545E2846A}" type="slidenum">
              <a:rPr lang="el-GR" smtClean="0"/>
              <a:t>‹#›</a:t>
            </a:fld>
            <a:endParaRPr lang="el-GR"/>
          </a:p>
        </p:txBody>
      </p:sp>
    </p:spTree>
    <p:extLst>
      <p:ext uri="{BB962C8B-B14F-4D97-AF65-F5344CB8AC3E}">
        <p14:creationId xmlns:p14="http://schemas.microsoft.com/office/powerpoint/2010/main" val="427872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effectLst>
                  <a:outerShdw blurRad="50800" dist="38100" dir="5400000" algn="t" rotWithShape="0">
                    <a:prstClr val="black">
                      <a:alpha val="40000"/>
                    </a:prstClr>
                  </a:outerShdw>
                </a:effectLst>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11/19/24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16/j.socscimed.2018.05.01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www.surveymonkey.com/r/Choosing_Appropriate_Mixed_Methods_Design"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mmira.wildapricot.org/"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543AA-5B8C-412B-A0EF-43877241ED06}"/>
              </a:ext>
            </a:extLst>
          </p:cNvPr>
          <p:cNvSpPr>
            <a:spLocks noGrp="1"/>
          </p:cNvSpPr>
          <p:nvPr>
            <p:ph type="ctrTitle"/>
          </p:nvPr>
        </p:nvSpPr>
        <p:spPr/>
        <p:txBody>
          <a:bodyPr/>
          <a:lstStyle/>
          <a:p>
            <a:r>
              <a:rPr lang="el-GR" dirty="0"/>
              <a:t>ΜΕΙΚΤΗ ΜΕΘΟΔΟΛΟΓΙΑ</a:t>
            </a:r>
          </a:p>
        </p:txBody>
      </p:sp>
      <p:sp>
        <p:nvSpPr>
          <p:cNvPr id="3" name="Υπότιτλος 2">
            <a:extLst>
              <a:ext uri="{FF2B5EF4-FFF2-40B4-BE49-F238E27FC236}">
                <a16:creationId xmlns:a16="http://schemas.microsoft.com/office/drawing/2014/main" id="{2A036F2F-7BEE-484C-B5B2-E225AA3E7A3B}"/>
              </a:ext>
            </a:extLst>
          </p:cNvPr>
          <p:cNvSpPr>
            <a:spLocks noGrp="1"/>
          </p:cNvSpPr>
          <p:nvPr>
            <p:ph type="subTitle" idx="1"/>
          </p:nvPr>
        </p:nvSpPr>
        <p:spPr>
          <a:xfrm>
            <a:off x="1403648" y="3630264"/>
            <a:ext cx="6368752" cy="1101726"/>
          </a:xfrm>
        </p:spPr>
        <p:txBody>
          <a:bodyPr>
            <a:normAutofit/>
          </a:bodyPr>
          <a:lstStyle/>
          <a:p>
            <a:endParaRPr lang="en-GB" dirty="0"/>
          </a:p>
          <a:p>
            <a:r>
              <a:rPr lang="el-GR" sz="2400" dirty="0" err="1">
                <a:solidFill>
                  <a:schemeClr val="tx1">
                    <a:lumMod val="95000"/>
                    <a:lumOff val="5000"/>
                  </a:schemeClr>
                </a:solidFill>
              </a:rPr>
              <a:t>Πιλιτσίδου</a:t>
            </a:r>
            <a:r>
              <a:rPr lang="el-GR" sz="2400" dirty="0">
                <a:solidFill>
                  <a:schemeClr val="tx1">
                    <a:lumMod val="95000"/>
                    <a:lumOff val="5000"/>
                  </a:schemeClr>
                </a:solidFill>
              </a:rPr>
              <a:t> Ζαχαρένια</a:t>
            </a:r>
            <a:r>
              <a:rPr lang="en-US" sz="2400" dirty="0">
                <a:solidFill>
                  <a:schemeClr val="tx1">
                    <a:lumMod val="95000"/>
                    <a:lumOff val="5000"/>
                  </a:schemeClr>
                </a:solidFill>
              </a:rPr>
              <a:t>,</a:t>
            </a:r>
            <a:r>
              <a:rPr lang="el-GR" sz="2400" dirty="0">
                <a:solidFill>
                  <a:schemeClr val="tx1">
                    <a:lumMod val="95000"/>
                    <a:lumOff val="5000"/>
                  </a:schemeClr>
                </a:solidFill>
              </a:rPr>
              <a:t> </a:t>
            </a:r>
            <a:r>
              <a:rPr lang="en-GB" sz="2400" dirty="0">
                <a:solidFill>
                  <a:schemeClr val="tx1">
                    <a:lumMod val="95000"/>
                    <a:lumOff val="5000"/>
                  </a:schemeClr>
                </a:solidFill>
              </a:rPr>
              <a:t>Ph. D.</a:t>
            </a:r>
            <a:endParaRPr lang="el-GR" sz="2400" dirty="0">
              <a:solidFill>
                <a:schemeClr val="tx1">
                  <a:lumMod val="95000"/>
                  <a:lumOff val="5000"/>
                </a:schemeClr>
              </a:solidFill>
            </a:endParaRPr>
          </a:p>
        </p:txBody>
      </p:sp>
    </p:spTree>
    <p:extLst>
      <p:ext uri="{BB962C8B-B14F-4D97-AF65-F5344CB8AC3E}">
        <p14:creationId xmlns:p14="http://schemas.microsoft.com/office/powerpoint/2010/main" val="262508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BF9C7-0833-DD4A-0DFA-A0D1875592E0}"/>
              </a:ext>
            </a:extLst>
          </p:cNvPr>
          <p:cNvSpPr>
            <a:spLocks noGrp="1"/>
          </p:cNvSpPr>
          <p:nvPr>
            <p:ph type="title"/>
          </p:nvPr>
        </p:nvSpPr>
        <p:spPr/>
        <p:txBody>
          <a:bodyPr>
            <a:normAutofit/>
          </a:bodyPr>
          <a:lstStyle/>
          <a:p>
            <a:r>
              <a:rPr lang="el-GR" sz="2800" dirty="0"/>
              <a:t>Ερωτήσεις του ερευνητή πριν την έρευνα</a:t>
            </a:r>
          </a:p>
        </p:txBody>
      </p:sp>
      <p:sp>
        <p:nvSpPr>
          <p:cNvPr id="3" name="Θέση περιεχομένου 2">
            <a:extLst>
              <a:ext uri="{FF2B5EF4-FFF2-40B4-BE49-F238E27FC236}">
                <a16:creationId xmlns:a16="http://schemas.microsoft.com/office/drawing/2014/main" id="{6869D042-1C45-7AC0-1FC4-1F867DD9DAE6}"/>
              </a:ext>
            </a:extLst>
          </p:cNvPr>
          <p:cNvSpPr>
            <a:spLocks noGrp="1"/>
          </p:cNvSpPr>
          <p:nvPr>
            <p:ph idx="1"/>
          </p:nvPr>
        </p:nvSpPr>
        <p:spPr/>
        <p:txBody>
          <a:bodyPr>
            <a:normAutofit fontScale="70000" lnSpcReduction="20000"/>
          </a:bodyPr>
          <a:lstStyle/>
          <a:p>
            <a:pPr marL="342900" indent="-342900">
              <a:buFont typeface="Wingdings" panose="05000000000000000000" pitchFamily="2" charset="2"/>
              <a:buChar char="Ø"/>
            </a:pPr>
            <a:r>
              <a:rPr lang="el-GR" sz="3200" dirty="0"/>
              <a:t>Σε ποια μέθοδο δίνει προτεραιότητα ο ερευνητής στα ποσοτικά ή στα ποιοτικά δεδομένα;</a:t>
            </a:r>
          </a:p>
          <a:p>
            <a:pPr marL="342900" indent="-342900">
              <a:buFont typeface="Wingdings" panose="05000000000000000000" pitchFamily="2" charset="2"/>
              <a:buChar char="Ø"/>
            </a:pPr>
            <a:endParaRPr lang="el-GR" sz="3200" dirty="0"/>
          </a:p>
          <a:p>
            <a:pPr marL="342900" indent="-342900">
              <a:buFont typeface="Wingdings" panose="05000000000000000000" pitchFamily="2" charset="2"/>
              <a:buChar char="Ø"/>
            </a:pPr>
            <a:r>
              <a:rPr lang="el-GR" sz="3200" dirty="0"/>
              <a:t>Ποια είναι η σειρά στη συλλογή των ποσοτικών και ποιοτικών </a:t>
            </a:r>
          </a:p>
          <a:p>
            <a:pPr marL="0" indent="0">
              <a:buNone/>
            </a:pPr>
            <a:r>
              <a:rPr lang="el-GR" sz="3200" dirty="0"/>
              <a:t> δεδομένων;</a:t>
            </a:r>
          </a:p>
          <a:p>
            <a:endParaRPr lang="el-GR" sz="3200" dirty="0"/>
          </a:p>
          <a:p>
            <a:pPr marL="342900" indent="-342900">
              <a:buFont typeface="Wingdings" panose="05000000000000000000" pitchFamily="2" charset="2"/>
              <a:buChar char="Ø"/>
            </a:pPr>
            <a:r>
              <a:rPr lang="el-GR" sz="3200" dirty="0"/>
              <a:t>Με ποιο τρόπο αναλύει ο ερευνητής τα δεδομένα;</a:t>
            </a:r>
          </a:p>
          <a:p>
            <a:endParaRPr lang="el-GR" sz="3200" dirty="0"/>
          </a:p>
          <a:p>
            <a:pPr marL="342900" indent="-342900">
              <a:buFont typeface="Wingdings" panose="05000000000000000000" pitchFamily="2" charset="2"/>
              <a:buChar char="Ø"/>
            </a:pPr>
            <a:r>
              <a:rPr lang="el-GR" sz="3200" dirty="0"/>
              <a:t>Σε ποιο σημείο της έρευνας πρέπει να αναμίξουμε τα δεδομένα;</a:t>
            </a:r>
          </a:p>
          <a:p>
            <a:endParaRPr lang="el-GR" dirty="0"/>
          </a:p>
        </p:txBody>
      </p:sp>
    </p:spTree>
    <p:extLst>
      <p:ext uri="{BB962C8B-B14F-4D97-AF65-F5344CB8AC3E}">
        <p14:creationId xmlns:p14="http://schemas.microsoft.com/office/powerpoint/2010/main" val="82987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52FCDF-0DB1-FA90-FAC2-A34DA49CC010}"/>
              </a:ext>
            </a:extLst>
          </p:cNvPr>
          <p:cNvSpPr>
            <a:spLocks noGrp="1"/>
          </p:cNvSpPr>
          <p:nvPr>
            <p:ph type="title"/>
          </p:nvPr>
        </p:nvSpPr>
        <p:spPr>
          <a:xfrm>
            <a:off x="457200" y="206375"/>
            <a:ext cx="8229600" cy="637183"/>
          </a:xfrm>
        </p:spPr>
        <p:txBody>
          <a:bodyPr>
            <a:normAutofit/>
          </a:bodyPr>
          <a:lstStyle/>
          <a:p>
            <a:r>
              <a:rPr lang="el-GR" sz="2800" dirty="0"/>
              <a:t>ΕΙΔΗ ΜΕΙΚΤΗΣ ΜΕΘΟΔΟΛΟΓΙΑΣ</a:t>
            </a:r>
          </a:p>
        </p:txBody>
      </p:sp>
      <p:sp>
        <p:nvSpPr>
          <p:cNvPr id="3" name="Θέση περιεχομένου 2">
            <a:extLst>
              <a:ext uri="{FF2B5EF4-FFF2-40B4-BE49-F238E27FC236}">
                <a16:creationId xmlns:a16="http://schemas.microsoft.com/office/drawing/2014/main" id="{D1D87D8E-C782-4BDC-81B6-E86153DB94B7}"/>
              </a:ext>
            </a:extLst>
          </p:cNvPr>
          <p:cNvSpPr>
            <a:spLocks noGrp="1"/>
          </p:cNvSpPr>
          <p:nvPr>
            <p:ph idx="1"/>
          </p:nvPr>
        </p:nvSpPr>
        <p:spPr>
          <a:xfrm>
            <a:off x="251520" y="987574"/>
            <a:ext cx="8712968" cy="4032448"/>
          </a:xfrm>
        </p:spPr>
        <p:txBody>
          <a:bodyPr>
            <a:normAutofit fontScale="32500" lnSpcReduction="20000"/>
          </a:bodyPr>
          <a:lstStyle/>
          <a:p>
            <a:endParaRPr lang="en-US" sz="3200" dirty="0">
              <a:solidFill>
                <a:srgbClr val="00AEF0"/>
              </a:solidFill>
              <a:latin typeface="Bahnschrift SemiLight" panose="020B0502040204020203" pitchFamily="34" charset="0"/>
            </a:endParaRPr>
          </a:p>
          <a:p>
            <a:endParaRPr lang="en-US" sz="3200" dirty="0">
              <a:solidFill>
                <a:srgbClr val="00AEF0"/>
              </a:solidFill>
              <a:latin typeface="Bahnschrift SemiLight" panose="020B0502040204020203" pitchFamily="34" charset="0"/>
            </a:endParaRPr>
          </a:p>
          <a:p>
            <a:pPr marL="0" indent="0">
              <a:lnSpc>
                <a:spcPct val="120000"/>
              </a:lnSpc>
              <a:buNone/>
            </a:pPr>
            <a:r>
              <a:rPr lang="en-US" sz="4500" dirty="0">
                <a:solidFill>
                  <a:srgbClr val="00AEF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Convergent parallel design</a:t>
            </a:r>
            <a:r>
              <a:rPr lang="el-GR" sz="4500" dirty="0">
                <a:solidFill>
                  <a:srgbClr val="000000"/>
                </a:solidFill>
                <a:latin typeface="Bahnschrift SemiLight" panose="020B0502040204020203" pitchFamily="34" charset="0"/>
              </a:rPr>
              <a:t> </a:t>
            </a:r>
          </a:p>
          <a:p>
            <a:pPr marL="0" indent="0">
              <a:lnSpc>
                <a:spcPct val="120000"/>
              </a:lnSpc>
              <a:buNone/>
            </a:pPr>
            <a:r>
              <a:rPr lang="el-GR" sz="4500" dirty="0">
                <a:solidFill>
                  <a:srgbClr val="000000"/>
                </a:solidFill>
                <a:latin typeface="Bahnschrift SemiLight" panose="020B0502040204020203" pitchFamily="34" charset="0"/>
              </a:rPr>
              <a:t>( Συγκριτικός παράλληλος σχεδιασμός)</a:t>
            </a:r>
            <a:endParaRPr lang="en-US"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AEF0"/>
                </a:solidFill>
                <a:latin typeface="Bahnschrift SemiLight" panose="020B0502040204020203" pitchFamily="34" charset="0"/>
              </a:rPr>
              <a:t>                                          </a:t>
            </a:r>
            <a:r>
              <a:rPr lang="en-US" sz="4500" dirty="0">
                <a:solidFill>
                  <a:srgbClr val="00AEF0"/>
                </a:solidFill>
                <a:latin typeface="Bahnschrift SemiLight" panose="020B0502040204020203" pitchFamily="34" charset="0"/>
              </a:rPr>
              <a:t>			◆ </a:t>
            </a:r>
            <a:r>
              <a:rPr lang="en-US" sz="4500" dirty="0">
                <a:solidFill>
                  <a:srgbClr val="000000"/>
                </a:solidFill>
                <a:latin typeface="Bahnschrift SemiLight" panose="020B0502040204020203" pitchFamily="34" charset="0"/>
              </a:rPr>
              <a:t>Explanatory sequential design</a:t>
            </a:r>
            <a:endParaRPr lang="el-GR"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000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				</a:t>
            </a:r>
            <a:r>
              <a:rPr lang="el-GR" sz="4500" dirty="0">
                <a:solidFill>
                  <a:srgbClr val="000000"/>
                </a:solidFill>
                <a:latin typeface="Bahnschrift SemiLight" panose="020B0502040204020203" pitchFamily="34" charset="0"/>
              </a:rPr>
              <a:t>(Επεξηγηματικός διαδοχικός σχεδιασμός)</a:t>
            </a:r>
            <a:endParaRPr lang="en-US" sz="4500" dirty="0">
              <a:solidFill>
                <a:srgbClr val="000000"/>
              </a:solidFill>
              <a:latin typeface="Bahnschrift SemiLight" panose="020B0502040204020203" pitchFamily="34" charset="0"/>
            </a:endParaRPr>
          </a:p>
          <a:p>
            <a:pPr marL="0" indent="0">
              <a:lnSpc>
                <a:spcPct val="120000"/>
              </a:lnSpc>
              <a:buNone/>
            </a:pPr>
            <a:r>
              <a:rPr lang="en-US" sz="4500" dirty="0">
                <a:solidFill>
                  <a:srgbClr val="00AEF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Exploratory sequential design</a:t>
            </a:r>
            <a:endParaRPr lang="el-GR"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0000"/>
                </a:solidFill>
                <a:latin typeface="Bahnschrift SemiLight" panose="020B0502040204020203" pitchFamily="34" charset="0"/>
              </a:rPr>
              <a:t>(Διερευνητικός διαδοχικός σχεδιασμός)</a:t>
            </a:r>
            <a:endParaRPr lang="en-US"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AEF0"/>
                </a:solidFill>
                <a:latin typeface="Bahnschrift SemiLight" panose="020B0502040204020203" pitchFamily="34" charset="0"/>
              </a:rPr>
              <a:t>                                                        </a:t>
            </a:r>
            <a:r>
              <a:rPr lang="en-US" sz="4500" dirty="0">
                <a:solidFill>
                  <a:srgbClr val="00AEF0"/>
                </a:solidFill>
                <a:latin typeface="Bahnschrift SemiLight" panose="020B0502040204020203" pitchFamily="34" charset="0"/>
              </a:rPr>
              <a:t>		</a:t>
            </a:r>
            <a:r>
              <a:rPr lang="el-GR" sz="4500" dirty="0">
                <a:solidFill>
                  <a:srgbClr val="00AEF0"/>
                </a:solidFill>
                <a:latin typeface="Bahnschrift SemiLight" panose="020B0502040204020203" pitchFamily="34" charset="0"/>
              </a:rPr>
              <a:t>   </a:t>
            </a:r>
            <a:r>
              <a:rPr lang="en-US" sz="4500" dirty="0">
                <a:solidFill>
                  <a:srgbClr val="00AEF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Embedded design</a:t>
            </a:r>
            <a:endParaRPr lang="el-GR"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000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			</a:t>
            </a:r>
            <a:r>
              <a:rPr lang="el-GR" sz="4500" dirty="0">
                <a:solidFill>
                  <a:srgbClr val="000000"/>
                </a:solidFill>
                <a:latin typeface="Bahnschrift SemiLight" panose="020B0502040204020203" pitchFamily="34" charset="0"/>
              </a:rPr>
              <a:t>(Ενσωματωμένος σχεδιασμός)</a:t>
            </a:r>
          </a:p>
          <a:p>
            <a:pPr marL="0" indent="0">
              <a:lnSpc>
                <a:spcPct val="120000"/>
              </a:lnSpc>
              <a:buNone/>
            </a:pPr>
            <a:r>
              <a:rPr lang="en-US" sz="4500" dirty="0">
                <a:solidFill>
                  <a:srgbClr val="00AEF0"/>
                </a:solidFill>
                <a:latin typeface="Bahnschrift SemiLight" panose="020B0502040204020203" pitchFamily="34" charset="0"/>
              </a:rPr>
              <a:t>◆ </a:t>
            </a:r>
            <a:r>
              <a:rPr lang="en-US" sz="4500" dirty="0">
                <a:solidFill>
                  <a:srgbClr val="000000"/>
                </a:solidFill>
                <a:latin typeface="Bahnschrift SemiLight" panose="020B0502040204020203" pitchFamily="34" charset="0"/>
              </a:rPr>
              <a:t>Transformative design</a:t>
            </a:r>
            <a:endParaRPr lang="el-GR"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0000"/>
                </a:solidFill>
                <a:latin typeface="Bahnschrift SemiLight" panose="020B0502040204020203" pitchFamily="34" charset="0"/>
              </a:rPr>
              <a:t>(Μετασχηματιστικός σχεδιασμός)</a:t>
            </a:r>
            <a:endParaRPr lang="en-US" sz="4500" dirty="0">
              <a:solidFill>
                <a:srgbClr val="000000"/>
              </a:solidFill>
              <a:latin typeface="Bahnschrift SemiLight" panose="020B0502040204020203" pitchFamily="34" charset="0"/>
            </a:endParaRPr>
          </a:p>
          <a:p>
            <a:pPr marL="0" indent="0">
              <a:lnSpc>
                <a:spcPct val="120000"/>
              </a:lnSpc>
              <a:buNone/>
            </a:pPr>
            <a:r>
              <a:rPr lang="el-GR" sz="4500" dirty="0">
                <a:solidFill>
                  <a:srgbClr val="00AEF0"/>
                </a:solidFill>
                <a:latin typeface="Bahnschrift SemiLight" panose="020B0502040204020203" pitchFamily="34" charset="0"/>
              </a:rPr>
              <a:t>                                                       </a:t>
            </a:r>
            <a:r>
              <a:rPr lang="en-US" sz="4500" dirty="0">
                <a:solidFill>
                  <a:srgbClr val="00AEF0"/>
                </a:solidFill>
                <a:latin typeface="Bahnschrift SemiLight" panose="020B0502040204020203" pitchFamily="34" charset="0"/>
              </a:rPr>
              <a:t>		◆ </a:t>
            </a:r>
            <a:r>
              <a:rPr lang="en-US" sz="4500" dirty="0">
                <a:solidFill>
                  <a:srgbClr val="000000"/>
                </a:solidFill>
                <a:latin typeface="Bahnschrift SemiLight" panose="020B0502040204020203" pitchFamily="34" charset="0"/>
              </a:rPr>
              <a:t>Multiphase design</a:t>
            </a:r>
            <a:endParaRPr lang="el-GR" sz="4500" dirty="0">
              <a:solidFill>
                <a:srgbClr val="000000"/>
              </a:solidFill>
              <a:latin typeface="Bahnschrift SemiLight" panose="020B0502040204020203" pitchFamily="34" charset="0"/>
            </a:endParaRPr>
          </a:p>
          <a:p>
            <a:pPr marL="0" indent="0">
              <a:lnSpc>
                <a:spcPct val="120000"/>
              </a:lnSpc>
              <a:buNone/>
            </a:pPr>
            <a:r>
              <a:rPr lang="el-GR" sz="4500" dirty="0">
                <a:solidFill>
                  <a:schemeClr val="tx1"/>
                </a:solidFill>
                <a:latin typeface="Bahnschrift SemiLight" panose="020B0502040204020203" pitchFamily="34" charset="0"/>
              </a:rPr>
              <a:t>                                                 </a:t>
            </a:r>
            <a:r>
              <a:rPr lang="en-US" sz="4500" dirty="0">
                <a:solidFill>
                  <a:schemeClr val="tx1"/>
                </a:solidFill>
                <a:latin typeface="Bahnschrift SemiLight" panose="020B0502040204020203" pitchFamily="34" charset="0"/>
              </a:rPr>
              <a:t>			</a:t>
            </a:r>
            <a:r>
              <a:rPr lang="el-GR" sz="4500" dirty="0">
                <a:solidFill>
                  <a:schemeClr val="tx1"/>
                </a:solidFill>
                <a:latin typeface="Bahnschrift SemiLight" panose="020B0502040204020203" pitchFamily="34" charset="0"/>
              </a:rPr>
              <a:t>(Σχεδιασμό πολλών φάσεων)</a:t>
            </a:r>
          </a:p>
          <a:p>
            <a:endParaRPr lang="el-GR" dirty="0"/>
          </a:p>
        </p:txBody>
      </p:sp>
    </p:spTree>
    <p:extLst>
      <p:ext uri="{BB962C8B-B14F-4D97-AF65-F5344CB8AC3E}">
        <p14:creationId xmlns:p14="http://schemas.microsoft.com/office/powerpoint/2010/main" val="239023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961758"/>
            <a:ext cx="9143997" cy="1193056"/>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961758"/>
            <a:ext cx="6086475" cy="1193056"/>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961758"/>
            <a:ext cx="9143998" cy="1193056"/>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433319-97BA-4223-8E64-7CFC1A269ABF}"/>
              </a:ext>
            </a:extLst>
          </p:cNvPr>
          <p:cNvSpPr>
            <a:spLocks noGrp="1"/>
          </p:cNvSpPr>
          <p:nvPr>
            <p:ph type="title"/>
          </p:nvPr>
        </p:nvSpPr>
        <p:spPr>
          <a:xfrm>
            <a:off x="524785" y="4118228"/>
            <a:ext cx="5221554" cy="869400"/>
          </a:xfrm>
        </p:spPr>
        <p:txBody>
          <a:bodyPr vert="horz" lIns="91440" tIns="45720" rIns="91440" bIns="45720" rtlCol="0" anchor="ctr">
            <a:normAutofit/>
          </a:bodyPr>
          <a:lstStyle/>
          <a:p>
            <a:pPr latinLnBrk="0">
              <a:lnSpc>
                <a:spcPct val="90000"/>
              </a:lnSpc>
            </a:pPr>
            <a:r>
              <a:rPr lang="en-US" sz="3000" kern="1200">
                <a:solidFill>
                  <a:srgbClr val="FFFFFF"/>
                </a:solidFill>
                <a:latin typeface="+mj-lt"/>
                <a:ea typeface="+mj-ea"/>
                <a:cs typeface="+mj-cs"/>
              </a:rPr>
              <a:t>Convergent parallel design</a:t>
            </a:r>
          </a:p>
        </p:txBody>
      </p:sp>
      <p:sp>
        <p:nvSpPr>
          <p:cNvPr id="3" name="Θέση περιεχομένου 2">
            <a:extLst>
              <a:ext uri="{FF2B5EF4-FFF2-40B4-BE49-F238E27FC236}">
                <a16:creationId xmlns:a16="http://schemas.microsoft.com/office/drawing/2014/main" id="{505279CE-8F50-47D0-820B-30F49FC505DB}"/>
              </a:ext>
            </a:extLst>
          </p:cNvPr>
          <p:cNvSpPr>
            <a:spLocks noGrp="1"/>
          </p:cNvSpPr>
          <p:nvPr>
            <p:ph idx="1"/>
          </p:nvPr>
        </p:nvSpPr>
        <p:spPr>
          <a:xfrm>
            <a:off x="6342391" y="4225323"/>
            <a:ext cx="2556416" cy="655209"/>
          </a:xfrm>
        </p:spPr>
        <p:txBody>
          <a:bodyPr vert="horz" lIns="91440" tIns="45720" rIns="91440" bIns="45720" rtlCol="0" anchor="ctr">
            <a:normAutofit/>
          </a:bodyPr>
          <a:lstStyle/>
          <a:p>
            <a:pPr latinLnBrk="0">
              <a:lnSpc>
                <a:spcPct val="90000"/>
              </a:lnSpc>
              <a:spcBef>
                <a:spcPts val="1000"/>
              </a:spcBef>
            </a:pPr>
            <a:r>
              <a:rPr lang="en-US" sz="1400" kern="1200">
                <a:solidFill>
                  <a:srgbClr val="FFFFFF"/>
                </a:solidFill>
                <a:latin typeface="+mn-lt"/>
                <a:ea typeface="+mn-ea"/>
                <a:cs typeface="+mn-cs"/>
              </a:rPr>
              <a:t>ΣΥΓΚΡΙΤΙΚΟΣ ΠΑΡΑΛΛΗΛΟΣ ΣΧΕΔΙΑΣΜΟΣ</a:t>
            </a:r>
          </a:p>
        </p:txBody>
      </p:sp>
      <p:pic>
        <p:nvPicPr>
          <p:cNvPr id="5" name="Picture 3">
            <a:extLst>
              <a:ext uri="{FF2B5EF4-FFF2-40B4-BE49-F238E27FC236}">
                <a16:creationId xmlns:a16="http://schemas.microsoft.com/office/drawing/2014/main" id="{4A536FCC-185B-47EB-A315-210CD9A14197}"/>
              </a:ext>
            </a:extLst>
          </p:cNvPr>
          <p:cNvPicPr>
            <a:picLocks noGrp="1" noChangeAspect="1"/>
          </p:cNvPicPr>
          <p:nvPr>
            <p:ph idx="10"/>
          </p:nvPr>
        </p:nvPicPr>
        <p:blipFill>
          <a:blip r:embed="rId2"/>
          <a:stretch>
            <a:fillRect/>
          </a:stretch>
        </p:blipFill>
        <p:spPr>
          <a:xfrm>
            <a:off x="789142" y="293124"/>
            <a:ext cx="7635180" cy="3389335"/>
          </a:xfrm>
          <a:prstGeom prst="rect">
            <a:avLst/>
          </a:prstGeom>
        </p:spPr>
      </p:pic>
    </p:spTree>
    <p:extLst>
      <p:ext uri="{BB962C8B-B14F-4D97-AF65-F5344CB8AC3E}">
        <p14:creationId xmlns:p14="http://schemas.microsoft.com/office/powerpoint/2010/main" val="331508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ADE911-BFD7-4347-9E8F-074EF9DC3031}"/>
              </a:ext>
            </a:extLst>
          </p:cNvPr>
          <p:cNvSpPr>
            <a:spLocks noGrp="1"/>
          </p:cNvSpPr>
          <p:nvPr>
            <p:ph type="title"/>
          </p:nvPr>
        </p:nvSpPr>
        <p:spPr>
          <a:xfrm>
            <a:off x="852297" y="376515"/>
            <a:ext cx="7266222" cy="899091"/>
          </a:xfrm>
        </p:spPr>
        <p:txBody>
          <a:bodyPr vert="horz" lIns="91440" tIns="45720" rIns="91440" bIns="45720" rtlCol="0" anchor="b">
            <a:normAutofit fontScale="90000"/>
          </a:bodyPr>
          <a:lstStyle/>
          <a:p>
            <a:pPr algn="ctr" latinLnBrk="0">
              <a:lnSpc>
                <a:spcPct val="90000"/>
              </a:lnSpc>
            </a:pPr>
            <a:r>
              <a:rPr lang="en-US" sz="3000" kern="1200" dirty="0">
                <a:solidFill>
                  <a:schemeClr val="tx1"/>
                </a:solidFill>
                <a:latin typeface="+mj-lt"/>
                <a:ea typeface="+mj-ea"/>
                <a:cs typeface="+mj-cs"/>
              </a:rPr>
              <a:t>ΧΑΡΑΚΤΗΡΙΣΤΙΚΑ  ΠΑΡΑΛΛΗΛΟΥ </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ΣΧΕΔΙΑΣΜΟΥ</a:t>
            </a:r>
          </a:p>
        </p:txBody>
      </p:sp>
      <p:sp>
        <p:nvSpPr>
          <p:cNvPr id="5" name="Θέση περιεχομένου 2">
            <a:extLst>
              <a:ext uri="{FF2B5EF4-FFF2-40B4-BE49-F238E27FC236}">
                <a16:creationId xmlns:a16="http://schemas.microsoft.com/office/drawing/2014/main" id="{A2DA8BA8-AA67-45A4-9F27-D7A7F8249D73}"/>
              </a:ext>
            </a:extLst>
          </p:cNvPr>
          <p:cNvSpPr>
            <a:spLocks noGrp="1"/>
          </p:cNvSpPr>
          <p:nvPr>
            <p:ph idx="10"/>
          </p:nvPr>
        </p:nvSpPr>
        <p:spPr>
          <a:xfrm>
            <a:off x="395536" y="1813806"/>
            <a:ext cx="8568952" cy="2590769"/>
          </a:xfrm>
        </p:spPr>
        <p:txBody>
          <a:bodyPr vert="horz" lIns="91440" tIns="45720" rIns="91440" bIns="45720" rtlCol="0" anchor="t">
            <a:normAutofit lnSpcReduction="10000"/>
          </a:bodyPr>
          <a:lstStyle/>
          <a:p>
            <a:pPr marL="457200" indent="-228600" latinLnBrk="0">
              <a:lnSpc>
                <a:spcPct val="90000"/>
              </a:lnSpc>
              <a:spcAft>
                <a:spcPts val="600"/>
              </a:spcAft>
              <a:buFont typeface="Arial" panose="020B0604020202020204" pitchFamily="34" charset="0"/>
              <a:buChar char="•"/>
            </a:pPr>
            <a:r>
              <a:rPr lang="en-US" i="1" dirty="0" err="1">
                <a:solidFill>
                  <a:schemeClr val="tx1"/>
                </a:solidFill>
                <a:latin typeface="Arial" panose="020B0604020202020204" pitchFamily="34" charset="0"/>
                <a:cs typeface="Arial" panose="020B0604020202020204" pitchFamily="34" charset="0"/>
              </a:rPr>
              <a:t>Σκο</a:t>
            </a:r>
            <a:r>
              <a:rPr lang="en-US" i="1" dirty="0">
                <a:solidFill>
                  <a:schemeClr val="tx1"/>
                </a:solidFill>
                <a:latin typeface="Arial" panose="020B0604020202020204" pitchFamily="34" charset="0"/>
                <a:cs typeface="Arial" panose="020B0604020202020204" pitchFamily="34" charset="0"/>
              </a:rPr>
              <a:t>π</a:t>
            </a:r>
            <a:r>
              <a:rPr lang="en-US" i="1" dirty="0" err="1">
                <a:solidFill>
                  <a:schemeClr val="tx1"/>
                </a:solidFill>
                <a:latin typeface="Arial" panose="020B0604020202020204" pitchFamily="34" charset="0"/>
                <a:cs typeface="Arial" panose="020B0604020202020204" pitchFamily="34" charset="0"/>
              </a:rPr>
              <a:t>ός</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σύγκριση</a:t>
            </a:r>
            <a:r>
              <a:rPr lang="en-US" i="1" dirty="0">
                <a:solidFill>
                  <a:schemeClr val="tx1"/>
                </a:solidFill>
                <a:latin typeface="Arial" panose="020B0604020202020204" pitchFamily="34" charset="0"/>
                <a:cs typeface="Arial" panose="020B0604020202020204" pitchFamily="34" charset="0"/>
              </a:rPr>
              <a:t> π</a:t>
            </a:r>
            <a:r>
              <a:rPr lang="en-US" i="1" dirty="0" err="1">
                <a:solidFill>
                  <a:schemeClr val="tx1"/>
                </a:solidFill>
                <a:latin typeface="Arial" panose="020B0604020202020204" pitchFamily="34" charset="0"/>
                <a:cs typeface="Arial" panose="020B0604020202020204" pitchFamily="34" charset="0"/>
              </a:rPr>
              <a:t>οσοτικών</a:t>
            </a:r>
            <a:r>
              <a:rPr lang="en-US" i="1" dirty="0">
                <a:solidFill>
                  <a:schemeClr val="tx1"/>
                </a:solidFill>
                <a:latin typeface="Arial" panose="020B0604020202020204" pitchFamily="34" charset="0"/>
                <a:cs typeface="Arial" panose="020B0604020202020204" pitchFamily="34" charset="0"/>
              </a:rPr>
              <a:t> &amp; π</a:t>
            </a:r>
            <a:r>
              <a:rPr lang="en-US" i="1" dirty="0" err="1">
                <a:solidFill>
                  <a:schemeClr val="tx1"/>
                </a:solidFill>
                <a:latin typeface="Arial" panose="020B0604020202020204" pitchFamily="34" charset="0"/>
                <a:cs typeface="Arial" panose="020B0604020202020204" pitchFamily="34" charset="0"/>
              </a:rPr>
              <a:t>οιοτικών</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δεδομένων</a:t>
            </a:r>
            <a:endParaRPr lang="en-US" i="1" dirty="0">
              <a:solidFill>
                <a:schemeClr val="tx1"/>
              </a:solidFill>
              <a:latin typeface="Arial" panose="020B0604020202020204" pitchFamily="34" charset="0"/>
              <a:cs typeface="Arial" panose="020B0604020202020204" pitchFamily="34" charset="0"/>
            </a:endParaRPr>
          </a:p>
          <a:p>
            <a:pPr marL="457200" indent="-228600" latinLnBrk="0">
              <a:lnSpc>
                <a:spcPct val="90000"/>
              </a:lnSpc>
              <a:spcAft>
                <a:spcPts val="600"/>
              </a:spcAft>
              <a:buFont typeface="Arial" panose="020B0604020202020204" pitchFamily="34" charset="0"/>
              <a:buChar char="•"/>
            </a:pPr>
            <a:r>
              <a:rPr lang="en-US" i="1" dirty="0" err="1">
                <a:solidFill>
                  <a:schemeClr val="tx1"/>
                </a:solidFill>
                <a:latin typeface="Arial" panose="020B0604020202020204" pitchFamily="34" charset="0"/>
                <a:cs typeface="Arial" panose="020B0604020202020204" pitchFamily="34" charset="0"/>
              </a:rPr>
              <a:t>Προτερ</a:t>
            </a:r>
            <a:r>
              <a:rPr lang="en-US" i="1" dirty="0">
                <a:solidFill>
                  <a:schemeClr val="tx1"/>
                </a:solidFill>
                <a:latin typeface="Arial" panose="020B0604020202020204" pitchFamily="34" charset="0"/>
                <a:cs typeface="Arial" panose="020B0604020202020204" pitchFamily="34" charset="0"/>
              </a:rPr>
              <a:t>α</a:t>
            </a:r>
            <a:r>
              <a:rPr lang="en-US" i="1" dirty="0" err="1">
                <a:solidFill>
                  <a:schemeClr val="tx1"/>
                </a:solidFill>
                <a:latin typeface="Arial" panose="020B0604020202020204" pitchFamily="34" charset="0"/>
                <a:cs typeface="Arial" panose="020B0604020202020204" pitchFamily="34" charset="0"/>
              </a:rPr>
              <a:t>ιότητ</a:t>
            </a:r>
            <a:r>
              <a:rPr lang="en-US" i="1" dirty="0">
                <a:solidFill>
                  <a:schemeClr val="tx1"/>
                </a:solidFill>
                <a:latin typeface="Arial" panose="020B0604020202020204" pitchFamily="34" charset="0"/>
                <a:cs typeface="Arial" panose="020B0604020202020204" pitchFamily="34" charset="0"/>
              </a:rPr>
              <a:t>α: </a:t>
            </a:r>
            <a:r>
              <a:rPr lang="en-US" i="1" dirty="0" err="1">
                <a:solidFill>
                  <a:schemeClr val="tx1"/>
                </a:solidFill>
                <a:latin typeface="Arial" panose="020B0604020202020204" pitchFamily="34" charset="0"/>
                <a:cs typeface="Arial" panose="020B0604020202020204" pitchFamily="34" charset="0"/>
              </a:rPr>
              <a:t>ίση</a:t>
            </a:r>
            <a:endParaRPr lang="en-US" i="1" dirty="0">
              <a:solidFill>
                <a:schemeClr val="tx1"/>
              </a:solidFill>
              <a:latin typeface="Arial" panose="020B0604020202020204" pitchFamily="34" charset="0"/>
              <a:cs typeface="Arial" panose="020B0604020202020204" pitchFamily="34" charset="0"/>
            </a:endParaRPr>
          </a:p>
          <a:p>
            <a:pPr marL="457200" indent="-228600" latinLnBrk="0">
              <a:lnSpc>
                <a:spcPct val="90000"/>
              </a:lnSpc>
              <a:spcAft>
                <a:spcPts val="600"/>
              </a:spcAft>
              <a:buFont typeface="Arial" panose="020B0604020202020204" pitchFamily="34" charset="0"/>
              <a:buChar char="•"/>
            </a:pPr>
            <a:r>
              <a:rPr lang="en-US" i="1" dirty="0" err="1">
                <a:solidFill>
                  <a:schemeClr val="tx1"/>
                </a:solidFill>
                <a:latin typeface="Arial" panose="020B0604020202020204" pitchFamily="34" charset="0"/>
                <a:cs typeface="Arial" panose="020B0604020202020204" pitchFamily="34" charset="0"/>
              </a:rPr>
              <a:t>Συλλογή</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δεδομένων</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τ</a:t>
            </a:r>
            <a:r>
              <a:rPr lang="en-US" i="1" dirty="0">
                <a:solidFill>
                  <a:schemeClr val="tx1"/>
                </a:solidFill>
                <a:latin typeface="Arial" panose="020B0604020202020204" pitchFamily="34" charset="0"/>
                <a:cs typeface="Arial" panose="020B0604020202020204" pitchFamily="34" charset="0"/>
              </a:rPr>
              <a:t>α</a:t>
            </a:r>
            <a:r>
              <a:rPr lang="en-US" i="1" dirty="0" err="1">
                <a:solidFill>
                  <a:schemeClr val="tx1"/>
                </a:solidFill>
                <a:latin typeface="Arial" panose="020B0604020202020204" pitchFamily="34" charset="0"/>
                <a:cs typeface="Arial" panose="020B0604020202020204" pitchFamily="34" charset="0"/>
              </a:rPr>
              <a:t>υτόχρονη</a:t>
            </a:r>
            <a:r>
              <a:rPr lang="en-US" i="1"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i="1" dirty="0" err="1">
                <a:solidFill>
                  <a:schemeClr val="tx1"/>
                </a:solidFill>
                <a:latin typeface="Arial" panose="020B0604020202020204" pitchFamily="34" charset="0"/>
                <a:cs typeface="Arial" panose="020B0604020202020204" pitchFamily="34" charset="0"/>
              </a:rPr>
              <a:t>Σύγκριση</a:t>
            </a:r>
            <a:r>
              <a:rPr lang="en-US" i="1" dirty="0">
                <a:solidFill>
                  <a:schemeClr val="tx1"/>
                </a:solidFill>
                <a:latin typeface="Arial" panose="020B0604020202020204" pitchFamily="34" charset="0"/>
                <a:cs typeface="Arial" panose="020B0604020202020204" pitchFamily="34" charset="0"/>
              </a:rPr>
              <a:t> απ</a:t>
            </a:r>
            <a:r>
              <a:rPr lang="en-US" i="1" dirty="0" err="1">
                <a:solidFill>
                  <a:schemeClr val="tx1"/>
                </a:solidFill>
                <a:latin typeface="Arial" panose="020B0604020202020204" pitchFamily="34" charset="0"/>
                <a:cs typeface="Arial" panose="020B0604020202020204" pitchFamily="34" charset="0"/>
              </a:rPr>
              <a:t>οτελεσμάτων</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γι</a:t>
            </a:r>
            <a:r>
              <a:rPr lang="en-US" i="1" dirty="0">
                <a:solidFill>
                  <a:schemeClr val="tx1"/>
                </a:solidFill>
                <a:latin typeface="Arial" panose="020B0604020202020204" pitchFamily="34" charset="0"/>
                <a:cs typeface="Arial" panose="020B0604020202020204" pitchFamily="34" charset="0"/>
              </a:rPr>
              <a:t>α </a:t>
            </a:r>
            <a:r>
              <a:rPr lang="en-US" i="1" dirty="0" err="1">
                <a:solidFill>
                  <a:schemeClr val="tx1"/>
                </a:solidFill>
                <a:latin typeface="Arial" panose="020B0604020202020204" pitchFamily="34" charset="0"/>
                <a:cs typeface="Arial" panose="020B0604020202020204" pitchFamily="34" charset="0"/>
              </a:rPr>
              <a:t>κ</a:t>
            </a:r>
            <a:r>
              <a:rPr lang="en-US" i="1" dirty="0">
                <a:solidFill>
                  <a:schemeClr val="tx1"/>
                </a:solidFill>
                <a:latin typeface="Arial" panose="020B0604020202020204" pitchFamily="34" charset="0"/>
                <a:cs typeface="Arial" panose="020B0604020202020204" pitchFamily="34" charset="0"/>
              </a:rPr>
              <a:t>α</a:t>
            </a:r>
            <a:r>
              <a:rPr lang="en-US" i="1" dirty="0" err="1">
                <a:solidFill>
                  <a:schemeClr val="tx1"/>
                </a:solidFill>
                <a:latin typeface="Arial" panose="020B0604020202020204" pitchFamily="34" charset="0"/>
                <a:cs typeface="Arial" panose="020B0604020202020204" pitchFamily="34" charset="0"/>
              </a:rPr>
              <a:t>θορισμό</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ομοιoτήτων</a:t>
            </a:r>
            <a:r>
              <a:rPr lang="en-US" i="1" dirty="0">
                <a:solidFill>
                  <a:schemeClr val="tx1"/>
                </a:solidFill>
                <a:latin typeface="Arial" panose="020B0604020202020204" pitchFamily="34" charset="0"/>
                <a:cs typeface="Arial" panose="020B0604020202020204" pitchFamily="34" charset="0"/>
              </a:rPr>
              <a:t> – </a:t>
            </a:r>
            <a:r>
              <a:rPr lang="en-US" i="1" dirty="0" err="1">
                <a:solidFill>
                  <a:schemeClr val="tx1"/>
                </a:solidFill>
                <a:latin typeface="Arial" panose="020B0604020202020204" pitchFamily="34" charset="0"/>
                <a:cs typeface="Arial" panose="020B0604020202020204" pitchFamily="34" charset="0"/>
              </a:rPr>
              <a:t>δι</a:t>
            </a:r>
            <a:r>
              <a:rPr lang="en-US" i="1" dirty="0">
                <a:solidFill>
                  <a:schemeClr val="tx1"/>
                </a:solidFill>
                <a:latin typeface="Arial" panose="020B0604020202020204" pitchFamily="34" charset="0"/>
                <a:cs typeface="Arial" panose="020B0604020202020204" pitchFamily="34" charset="0"/>
              </a:rPr>
              <a:t>α</a:t>
            </a:r>
            <a:r>
              <a:rPr lang="en-US" i="1" dirty="0" err="1">
                <a:solidFill>
                  <a:schemeClr val="tx1"/>
                </a:solidFill>
                <a:latin typeface="Arial" panose="020B0604020202020204" pitchFamily="34" charset="0"/>
                <a:cs typeface="Arial" panose="020B0604020202020204" pitchFamily="34" charset="0"/>
              </a:rPr>
              <a:t>φορών</a:t>
            </a:r>
            <a:endParaRPr lang="en-US" dirty="0">
              <a:solidFill>
                <a:schemeClr val="tx1"/>
              </a:solidFill>
              <a:latin typeface="Arial" panose="020B0604020202020204" pitchFamily="34" charset="0"/>
              <a:cs typeface="Arial" panose="020B0604020202020204" pitchFamily="34" charset="0"/>
            </a:endParaRPr>
          </a:p>
          <a:p>
            <a:pPr latinLnBrk="0">
              <a:lnSpc>
                <a:spcPct val="90000"/>
              </a:lnSpc>
            </a:pPr>
            <a:endParaRPr lang="en-US" sz="1200" dirty="0">
              <a:solidFill>
                <a:schemeClr val="tx1"/>
              </a:solidFill>
            </a:endParaRPr>
          </a:p>
          <a:p>
            <a:pPr latinLnBrk="0">
              <a:lnSpc>
                <a:spcPct val="90000"/>
              </a:lnSpc>
            </a:pPr>
            <a:endParaRPr lang="en-US" sz="1200" dirty="0">
              <a:solidFill>
                <a:schemeClr val="tx1"/>
              </a:solidFill>
            </a:endParaRPr>
          </a:p>
          <a:p>
            <a:pPr latinLnBrk="0">
              <a:lnSpc>
                <a:spcPct val="90000"/>
              </a:lnSpc>
            </a:pPr>
            <a:endParaRPr lang="en-US" sz="1200" dirty="0">
              <a:solidFill>
                <a:schemeClr val="tx1"/>
              </a:solidFill>
            </a:endParaRPr>
          </a:p>
          <a:p>
            <a:pPr latinLnBrk="0">
              <a:lnSpc>
                <a:spcPct val="90000"/>
              </a:lnSpc>
            </a:pPr>
            <a:r>
              <a:rPr lang="en-US" sz="1100" dirty="0">
                <a:solidFill>
                  <a:schemeClr val="tx1"/>
                </a:solidFill>
                <a:latin typeface="Arial" panose="020B0604020202020204" pitchFamily="34" charset="0"/>
                <a:cs typeface="Arial" panose="020B0604020202020204" pitchFamily="34" charset="0"/>
              </a:rPr>
              <a:t>Finley, J., &amp; Kobayashi, L., (2018). Social isolation and loneliness in later life: A parallel convergent  mixed-methods case study of older adults and their residential contexts in the Minneapolis </a:t>
            </a:r>
          </a:p>
          <a:p>
            <a:pPr latinLnBrk="0">
              <a:lnSpc>
                <a:spcPct val="90000"/>
              </a:lnSpc>
            </a:pPr>
            <a:r>
              <a:rPr lang="en-US" sz="1100" dirty="0">
                <a:solidFill>
                  <a:schemeClr val="tx1"/>
                </a:solidFill>
                <a:latin typeface="Arial" panose="020B0604020202020204" pitchFamily="34" charset="0"/>
                <a:cs typeface="Arial" panose="020B0604020202020204" pitchFamily="34" charset="0"/>
              </a:rPr>
              <a:t>metropolitan area USA</a:t>
            </a:r>
            <a:r>
              <a:rPr lang="en-US" sz="1100" i="1" dirty="0">
                <a:solidFill>
                  <a:schemeClr val="tx1"/>
                </a:solidFill>
                <a:latin typeface="Arial" panose="020B0604020202020204" pitchFamily="34" charset="0"/>
                <a:cs typeface="Arial" panose="020B0604020202020204" pitchFamily="34" charset="0"/>
              </a:rPr>
              <a:t>. Social Science &amp; Medicine, 208</a:t>
            </a:r>
            <a:r>
              <a:rPr lang="en-US" sz="1100" dirty="0">
                <a:solidFill>
                  <a:schemeClr val="tx1"/>
                </a:solidFill>
                <a:latin typeface="Arial" panose="020B0604020202020204" pitchFamily="34" charset="0"/>
                <a:cs typeface="Arial" panose="020B0604020202020204" pitchFamily="34" charset="0"/>
              </a:rPr>
              <a:t>, 25-33.</a:t>
            </a:r>
          </a:p>
          <a:p>
            <a:pPr latinLnBrk="0">
              <a:lnSpc>
                <a:spcPct val="90000"/>
              </a:lnSpc>
            </a:pPr>
            <a:r>
              <a:rPr lang="en-US" sz="1100" i="1" u="sng" dirty="0">
                <a:solidFill>
                  <a:schemeClr val="tx1"/>
                </a:solidFill>
                <a:latin typeface="Arial" panose="020B0604020202020204" pitchFamily="34" charset="0"/>
                <a:cs typeface="Arial" panose="020B0604020202020204" pitchFamily="34" charset="0"/>
                <a:hlinkClick r:id="rId2" tooltip="Persistent link using digital object identifier"/>
              </a:rPr>
              <a:t>https://doi.org/10.1016/j.socscimed.2018.05.010</a:t>
            </a:r>
            <a:endParaRPr lang="en-US" sz="1100" i="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13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765725-2E76-48C7-B8D5-C0B13CCFC3C1}"/>
              </a:ext>
            </a:extLst>
          </p:cNvPr>
          <p:cNvSpPr>
            <a:spLocks noGrp="1"/>
          </p:cNvSpPr>
          <p:nvPr>
            <p:ph type="title"/>
          </p:nvPr>
        </p:nvSpPr>
        <p:spPr>
          <a:xfrm>
            <a:off x="852297" y="376515"/>
            <a:ext cx="7266222" cy="683067"/>
          </a:xfrm>
        </p:spPr>
        <p:txBody>
          <a:bodyPr vert="horz" lIns="91440" tIns="45720" rIns="91440" bIns="45720" rtlCol="0" anchor="b">
            <a:normAutofit/>
          </a:bodyPr>
          <a:lstStyle/>
          <a:p>
            <a:pPr algn="ctr" latinLnBrk="0">
              <a:lnSpc>
                <a:spcPct val="90000"/>
              </a:lnSpc>
            </a:pPr>
            <a:r>
              <a:rPr lang="en-US" sz="3000" b="0" kern="1200" dirty="0">
                <a:solidFill>
                  <a:schemeClr val="tx1"/>
                </a:solidFill>
                <a:latin typeface="+mj-lt"/>
                <a:ea typeface="+mj-ea"/>
                <a:cs typeface="+mj-cs"/>
              </a:rPr>
              <a:t>ΣΚΟΠΟΣ ΤΗΣ ΕΡΕΥΝΑΣ</a:t>
            </a:r>
          </a:p>
        </p:txBody>
      </p:sp>
      <p:sp>
        <p:nvSpPr>
          <p:cNvPr id="4" name="Θέση περιεχομένου 3">
            <a:extLst>
              <a:ext uri="{FF2B5EF4-FFF2-40B4-BE49-F238E27FC236}">
                <a16:creationId xmlns:a16="http://schemas.microsoft.com/office/drawing/2014/main" id="{94DCA92F-CAE9-45B2-A1E4-D69681B8560B}"/>
              </a:ext>
            </a:extLst>
          </p:cNvPr>
          <p:cNvSpPr>
            <a:spLocks noGrp="1"/>
          </p:cNvSpPr>
          <p:nvPr>
            <p:ph idx="10"/>
          </p:nvPr>
        </p:nvSpPr>
        <p:spPr>
          <a:xfrm>
            <a:off x="179512" y="1275606"/>
            <a:ext cx="8856984" cy="3312368"/>
          </a:xfrm>
        </p:spPr>
        <p:txBody>
          <a:bodyPr vert="horz" lIns="91440" tIns="45720" rIns="91440" bIns="45720" rtlCol="0" anchor="t">
            <a:normAutofit fontScale="92500" lnSpcReduction="20000"/>
          </a:bodyPr>
          <a:lstStyle/>
          <a:p>
            <a:pPr indent="-228600" latinLnBrk="0">
              <a:lnSpc>
                <a:spcPct val="90000"/>
              </a:lnSpc>
              <a:buFont typeface="Arial" panose="020B0604020202020204" pitchFamily="34" charset="0"/>
              <a:buChar char="•"/>
            </a:pPr>
            <a:endParaRPr lang="en-US" sz="1500" dirty="0">
              <a:solidFill>
                <a:schemeClr val="tx1"/>
              </a:solidFill>
            </a:endParaRPr>
          </a:p>
          <a:p>
            <a:pPr marL="285750" indent="-228600" latinLnBrk="0">
              <a:lnSpc>
                <a:spcPct val="150000"/>
              </a:lnSpc>
              <a:buFont typeface="Arial" panose="020B0604020202020204" pitchFamily="34" charset="0"/>
              <a:buChar char="•"/>
            </a:pPr>
            <a:r>
              <a:rPr lang="en-US" sz="2100" dirty="0" err="1">
                <a:solidFill>
                  <a:schemeClr val="tx1"/>
                </a:solidFill>
                <a:latin typeface="Arial" panose="020B0604020202020204" pitchFamily="34" charset="0"/>
                <a:cs typeface="Arial" panose="020B0604020202020204" pitchFamily="34" charset="0"/>
              </a:rPr>
              <a:t>Σκο</a:t>
            </a:r>
            <a:r>
              <a:rPr lang="en-US" sz="2100" dirty="0">
                <a:solidFill>
                  <a:schemeClr val="tx1"/>
                </a:solidFill>
                <a:latin typeface="Arial" panose="020B0604020202020204" pitchFamily="34" charset="0"/>
                <a:cs typeface="Arial" panose="020B0604020202020204" pitchFamily="34" charset="0"/>
              </a:rPr>
              <a:t>π</a:t>
            </a:r>
            <a:r>
              <a:rPr lang="en-US" sz="2100" dirty="0" err="1">
                <a:solidFill>
                  <a:schemeClr val="tx1"/>
                </a:solidFill>
                <a:latin typeface="Arial" panose="020B0604020202020204" pitchFamily="34" charset="0"/>
                <a:cs typeface="Arial" panose="020B0604020202020204" pitchFamily="34" charset="0"/>
              </a:rPr>
              <a:t>ός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της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έρευν</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είν</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ι</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ν</a:t>
            </a:r>
            <a:r>
              <a:rPr lang="en-US" sz="2100" dirty="0">
                <a:solidFill>
                  <a:schemeClr val="tx1"/>
                </a:solidFill>
                <a:latin typeface="Arial" panose="020B0604020202020204" pitchFamily="34" charset="0"/>
                <a:cs typeface="Arial" panose="020B0604020202020204" pitchFamily="34" charset="0"/>
              </a:rPr>
              <a:t>α </a:t>
            </a:r>
            <a:r>
              <a:rPr lang="en-US" sz="2100" dirty="0" err="1">
                <a:solidFill>
                  <a:schemeClr val="tx1"/>
                </a:solidFill>
                <a:latin typeface="Arial" panose="020B0604020202020204" pitchFamily="34" charset="0"/>
                <a:cs typeface="Arial" panose="020B0604020202020204" pitchFamily="34" charset="0"/>
              </a:rPr>
              <a:t>ερευνήσει</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την</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ε</a:t>
            </a:r>
            <a:r>
              <a:rPr lang="en-US" sz="2100" dirty="0">
                <a:solidFill>
                  <a:schemeClr val="tx1"/>
                </a:solidFill>
                <a:latin typeface="Arial" panose="020B0604020202020204" pitchFamily="34" charset="0"/>
                <a:cs typeface="Arial" panose="020B0604020202020204" pitchFamily="34" charset="0"/>
              </a:rPr>
              <a:t>π</a:t>
            </a:r>
            <a:r>
              <a:rPr lang="en-US" sz="2100" dirty="0" err="1">
                <a:solidFill>
                  <a:schemeClr val="tx1"/>
                </a:solidFill>
                <a:latin typeface="Arial" panose="020B0604020202020204" pitchFamily="34" charset="0"/>
                <a:cs typeface="Arial" panose="020B0604020202020204" pitchFamily="34" charset="0"/>
              </a:rPr>
              <a:t>ιρροή</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της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γειτονιάς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στην</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μον</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ξιά</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κ</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ι</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την</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κοινωνική</a:t>
            </a:r>
            <a:r>
              <a:rPr lang="en-US" sz="2100" dirty="0">
                <a:solidFill>
                  <a:schemeClr val="tx1"/>
                </a:solidFill>
                <a:latin typeface="Arial" panose="020B0604020202020204" pitchFamily="34" charset="0"/>
                <a:cs typeface="Arial" panose="020B0604020202020204" pitchFamily="34" charset="0"/>
              </a:rPr>
              <a:t> απ</a:t>
            </a:r>
            <a:r>
              <a:rPr lang="en-US" sz="2100" dirty="0" err="1">
                <a:solidFill>
                  <a:schemeClr val="tx1"/>
                </a:solidFill>
                <a:latin typeface="Arial" panose="020B0604020202020204" pitchFamily="34" charset="0"/>
                <a:cs typeface="Arial" panose="020B0604020202020204" pitchFamily="34" charset="0"/>
              </a:rPr>
              <a:t>ομόνωση</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υ</a:t>
            </a:r>
            <a:r>
              <a:rPr lang="en-US" sz="2100" dirty="0">
                <a:solidFill>
                  <a:schemeClr val="tx1"/>
                </a:solidFill>
                <a:latin typeface="Arial" panose="020B0604020202020204" pitchFamily="34" charset="0"/>
                <a:cs typeface="Arial" panose="020B0604020202020204" pitchFamily="34" charset="0"/>
              </a:rPr>
              <a:t>π</a:t>
            </a:r>
            <a:r>
              <a:rPr lang="en-US" sz="2100" dirty="0" err="1">
                <a:solidFill>
                  <a:schemeClr val="tx1"/>
                </a:solidFill>
                <a:latin typeface="Arial" panose="020B0604020202020204" pitchFamily="34" charset="0"/>
                <a:cs typeface="Arial" panose="020B0604020202020204" pitchFamily="34" charset="0"/>
              </a:rPr>
              <a:t>ερήλικων</a:t>
            </a:r>
            <a:r>
              <a:rPr lang="en-US" sz="2100" dirty="0">
                <a:solidFill>
                  <a:schemeClr val="tx1"/>
                </a:solidFill>
                <a:latin typeface="Arial" panose="020B0604020202020204" pitchFamily="34" charset="0"/>
                <a:cs typeface="Arial" panose="020B0604020202020204" pitchFamily="34" charset="0"/>
              </a:rPr>
              <a:t> α</a:t>
            </a:r>
            <a:r>
              <a:rPr lang="en-US" sz="2100" dirty="0" err="1">
                <a:solidFill>
                  <a:schemeClr val="tx1"/>
                </a:solidFill>
                <a:latin typeface="Arial" panose="020B0604020202020204" pitchFamily="34" charset="0"/>
                <a:cs typeface="Arial" panose="020B0604020202020204" pitchFamily="34" charset="0"/>
              </a:rPr>
              <a:t>νθρώ</a:t>
            </a:r>
            <a:r>
              <a:rPr lang="en-US" sz="2100" dirty="0">
                <a:solidFill>
                  <a:schemeClr val="tx1"/>
                </a:solidFill>
                <a:latin typeface="Arial" panose="020B0604020202020204" pitchFamily="34" charset="0"/>
                <a:cs typeface="Arial" panose="020B0604020202020204" pitchFamily="34" charset="0"/>
              </a:rPr>
              <a:t>π</a:t>
            </a:r>
            <a:r>
              <a:rPr lang="en-US" sz="2100" dirty="0" err="1">
                <a:solidFill>
                  <a:schemeClr val="tx1"/>
                </a:solidFill>
                <a:latin typeface="Arial" panose="020B0604020202020204" pitchFamily="34" charset="0"/>
                <a:cs typeface="Arial" panose="020B0604020202020204" pitchFamily="34" charset="0"/>
              </a:rPr>
              <a:t>ων</a:t>
            </a:r>
            <a:r>
              <a:rPr lang="en-US" sz="2100" dirty="0">
                <a:solidFill>
                  <a:schemeClr val="tx1"/>
                </a:solidFill>
                <a:latin typeface="Arial" panose="020B0604020202020204" pitchFamily="34" charset="0"/>
                <a:cs typeface="Arial" panose="020B0604020202020204" pitchFamily="34" charset="0"/>
              </a:rPr>
              <a:t> </a:t>
            </a:r>
          </a:p>
          <a:p>
            <a:pPr latinLnBrk="0">
              <a:lnSpc>
                <a:spcPct val="150000"/>
              </a:lnSpc>
            </a:pPr>
            <a:endParaRPr lang="en-US" sz="2100" dirty="0">
              <a:solidFill>
                <a:schemeClr val="tx1"/>
              </a:solidFill>
              <a:latin typeface="Arial" panose="020B0604020202020204" pitchFamily="34" charset="0"/>
              <a:cs typeface="Arial" panose="020B0604020202020204" pitchFamily="34" charset="0"/>
            </a:endParaRPr>
          </a:p>
          <a:p>
            <a:pPr marL="285750" indent="-228600" latinLnBrk="0">
              <a:lnSpc>
                <a:spcPct val="150000"/>
              </a:lnSpc>
              <a:buFont typeface="Arial" panose="020B0604020202020204" pitchFamily="34" charset="0"/>
              <a:buChar char="•"/>
            </a:pPr>
            <a:r>
              <a:rPr lang="en-US" sz="2100" dirty="0" err="1">
                <a:solidFill>
                  <a:schemeClr val="tx1"/>
                </a:solidFill>
                <a:latin typeface="Arial" panose="020B0604020202020204" pitchFamily="34" charset="0"/>
                <a:cs typeface="Arial" panose="020B0604020202020204" pitchFamily="34" charset="0"/>
              </a:rPr>
              <a:t>Το</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δείγμ</a:t>
            </a:r>
            <a:r>
              <a:rPr lang="en-US" sz="2100" dirty="0">
                <a:solidFill>
                  <a:schemeClr val="tx1"/>
                </a:solidFill>
                <a:latin typeface="Arial" panose="020B0604020202020204" pitchFamily="34" charset="0"/>
                <a:cs typeface="Arial" panose="020B0604020202020204" pitchFamily="34" charset="0"/>
              </a:rPr>
              <a:t>α </a:t>
            </a:r>
            <a:r>
              <a:rPr lang="en-US" sz="2100" dirty="0" err="1">
                <a:solidFill>
                  <a:schemeClr val="tx1"/>
                </a:solidFill>
                <a:latin typeface="Arial" panose="020B0604020202020204" pitchFamily="34" charset="0"/>
                <a:cs typeface="Arial" panose="020B0604020202020204" pitchFamily="34" charset="0"/>
              </a:rPr>
              <a:t>ήτ</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ν</a:t>
            </a:r>
            <a:r>
              <a:rPr lang="en-US" sz="2100" dirty="0">
                <a:solidFill>
                  <a:schemeClr val="tx1"/>
                </a:solidFill>
                <a:latin typeface="Arial" panose="020B0604020202020204" pitchFamily="34" charset="0"/>
                <a:cs typeface="Arial" panose="020B0604020202020204" pitchFamily="34" charset="0"/>
              </a:rPr>
              <a:t> 125 </a:t>
            </a:r>
            <a:r>
              <a:rPr lang="en-US" sz="2100" dirty="0" err="1">
                <a:solidFill>
                  <a:schemeClr val="tx1"/>
                </a:solidFill>
                <a:latin typeface="Arial" panose="020B0604020202020204" pitchFamily="34" charset="0"/>
                <a:cs typeface="Arial" panose="020B0604020202020204" pitchFamily="34" charset="0"/>
              </a:rPr>
              <a:t>άτομ</a:t>
            </a:r>
            <a:r>
              <a:rPr lang="en-US" sz="2100" dirty="0">
                <a:solidFill>
                  <a:schemeClr val="tx1"/>
                </a:solidFill>
                <a:latin typeface="Arial" panose="020B0604020202020204" pitchFamily="34" charset="0"/>
                <a:cs typeface="Arial" panose="020B0604020202020204" pitchFamily="34" charset="0"/>
              </a:rPr>
              <a:t>α </a:t>
            </a:r>
            <a:r>
              <a:rPr lang="en-US" sz="2100" dirty="0" err="1">
                <a:solidFill>
                  <a:schemeClr val="tx1"/>
                </a:solidFill>
                <a:latin typeface="Arial" panose="020B0604020202020204" pitchFamily="34" charset="0"/>
                <a:cs typeface="Arial" panose="020B0604020202020204" pitchFamily="34" charset="0"/>
              </a:rPr>
              <a:t>με</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μέσο</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όρο</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ηλικί</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a:t>
            </a:r>
            <a:r>
              <a:rPr lang="en-US" sz="2100" dirty="0">
                <a:solidFill>
                  <a:schemeClr val="tx1"/>
                </a:solidFill>
                <a:latin typeface="Arial" panose="020B0604020202020204" pitchFamily="34" charset="0"/>
                <a:cs typeface="Arial" panose="020B0604020202020204" pitchFamily="34" charset="0"/>
              </a:rPr>
              <a:t>α 71 </a:t>
            </a:r>
            <a:r>
              <a:rPr lang="en-US" sz="2100" dirty="0" err="1">
                <a:solidFill>
                  <a:schemeClr val="tx1"/>
                </a:solidFill>
                <a:latin typeface="Arial" panose="020B0604020202020204" pitchFamily="34" charset="0"/>
                <a:cs typeface="Arial" panose="020B0604020202020204" pitchFamily="34" charset="0"/>
              </a:rPr>
              <a:t>έτη</a:t>
            </a:r>
            <a:endParaRPr lang="en-US" sz="2100" dirty="0">
              <a:solidFill>
                <a:schemeClr val="tx1"/>
              </a:solidFill>
              <a:latin typeface="Arial" panose="020B0604020202020204" pitchFamily="34" charset="0"/>
              <a:cs typeface="Arial" panose="020B0604020202020204" pitchFamily="34" charset="0"/>
            </a:endParaRPr>
          </a:p>
          <a:p>
            <a:pPr marL="57150" latinLnBrk="0">
              <a:lnSpc>
                <a:spcPct val="150000"/>
              </a:lnSpc>
            </a:pPr>
            <a:endParaRPr lang="en-US" sz="2100" dirty="0">
              <a:solidFill>
                <a:schemeClr val="tx1"/>
              </a:solidFill>
              <a:latin typeface="Arial" panose="020B0604020202020204" pitchFamily="34" charset="0"/>
              <a:cs typeface="Arial" panose="020B0604020202020204" pitchFamily="34" charset="0"/>
            </a:endParaRPr>
          </a:p>
          <a:p>
            <a:pPr marL="285750" indent="-228600" latinLnBrk="0">
              <a:lnSpc>
                <a:spcPct val="150000"/>
              </a:lnSpc>
              <a:buFont typeface="Arial" panose="020B0604020202020204" pitchFamily="34" charset="0"/>
              <a:buChar char="•"/>
            </a:pPr>
            <a:r>
              <a:rPr lang="en-US" sz="2100" dirty="0" err="1">
                <a:solidFill>
                  <a:schemeClr val="tx1"/>
                </a:solidFill>
                <a:latin typeface="Arial" panose="020B0604020202020204" pitchFamily="34" charset="0"/>
                <a:cs typeface="Arial" panose="020B0604020202020204" pitchFamily="34" charset="0"/>
              </a:rPr>
              <a:t>Ε</a:t>
            </a:r>
            <a:r>
              <a:rPr lang="en-US" sz="2100" dirty="0">
                <a:solidFill>
                  <a:schemeClr val="tx1"/>
                </a:solidFill>
                <a:latin typeface="Arial" panose="020B0604020202020204" pitchFamily="34" charset="0"/>
                <a:cs typeface="Arial" panose="020B0604020202020204" pitchFamily="34" charset="0"/>
              </a:rPr>
              <a:t>π</a:t>
            </a:r>
            <a:r>
              <a:rPr lang="en-US" sz="2100" dirty="0" err="1">
                <a:solidFill>
                  <a:schemeClr val="tx1"/>
                </a:solidFill>
                <a:latin typeface="Arial" panose="020B0604020202020204" pitchFamily="34" charset="0"/>
                <a:cs typeface="Arial" panose="020B0604020202020204" pitchFamily="34" charset="0"/>
              </a:rPr>
              <a:t>ιλέχθηκ</a:t>
            </a:r>
            <a:r>
              <a:rPr lang="en-US" sz="2100" dirty="0">
                <a:solidFill>
                  <a:schemeClr val="tx1"/>
                </a:solidFill>
                <a:latin typeface="Arial" panose="020B0604020202020204" pitchFamily="34" charset="0"/>
                <a:cs typeface="Arial" panose="020B0604020202020204" pitchFamily="34" charset="0"/>
              </a:rPr>
              <a:t>α</a:t>
            </a:r>
            <a:r>
              <a:rPr lang="en-US" sz="2100" dirty="0" err="1">
                <a:solidFill>
                  <a:schemeClr val="tx1"/>
                </a:solidFill>
                <a:latin typeface="Arial" panose="020B0604020202020204" pitchFamily="34" charset="0"/>
                <a:cs typeface="Arial" panose="020B0604020202020204" pitchFamily="34" charset="0"/>
              </a:rPr>
              <a:t>ν</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τρεις</a:t>
            </a:r>
            <a:r>
              <a:rPr lang="en-US" sz="2100" dirty="0">
                <a:solidFill>
                  <a:schemeClr val="tx1"/>
                </a:solidFill>
                <a:latin typeface="Arial" panose="020B0604020202020204" pitchFamily="34" charset="0"/>
                <a:cs typeface="Arial" panose="020B0604020202020204" pitchFamily="34" charset="0"/>
              </a:rPr>
              <a:t> π</a:t>
            </a:r>
            <a:r>
              <a:rPr lang="en-US" sz="2100" dirty="0" err="1">
                <a:solidFill>
                  <a:schemeClr val="tx1"/>
                </a:solidFill>
                <a:latin typeface="Arial" panose="020B0604020202020204" pitchFamily="34" charset="0"/>
                <a:cs typeface="Arial" panose="020B0604020202020204" pitchFamily="34" charset="0"/>
              </a:rPr>
              <a:t>εριοχές</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της</a:t>
            </a:r>
            <a:r>
              <a:rPr lang="en-US" sz="2100" dirty="0">
                <a:solidFill>
                  <a:schemeClr val="tx1"/>
                </a:solidFill>
                <a:latin typeface="Arial" panose="020B0604020202020204" pitchFamily="34" charset="0"/>
                <a:cs typeface="Arial" panose="020B0604020202020204" pitchFamily="34" charset="0"/>
              </a:rPr>
              <a:t> Minneapolis metropolitan area: Downtown Minneapolis, North Minneapolis, and Eden Prairie</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13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5FB69DAD-5952-4DCE-A88E-80440F6C4914}"/>
              </a:ext>
            </a:extLst>
          </p:cNvPr>
          <p:cNvPicPr>
            <a:picLocks noGrp="1" noChangeAspect="1"/>
          </p:cNvPicPr>
          <p:nvPr>
            <p:ph idx="10"/>
          </p:nvPr>
        </p:nvPicPr>
        <p:blipFill>
          <a:blip r:embed="rId2"/>
          <a:stretch>
            <a:fillRect/>
          </a:stretch>
        </p:blipFill>
        <p:spPr>
          <a:xfrm>
            <a:off x="1990725" y="2699701"/>
            <a:ext cx="6911975" cy="463236"/>
          </a:xfrm>
          <a:prstGeom prst="rect">
            <a:avLst/>
          </a:prstGeom>
        </p:spPr>
      </p:pic>
      <p:pic>
        <p:nvPicPr>
          <p:cNvPr id="7" name="Εικόνα 6">
            <a:extLst>
              <a:ext uri="{FF2B5EF4-FFF2-40B4-BE49-F238E27FC236}">
                <a16:creationId xmlns:a16="http://schemas.microsoft.com/office/drawing/2014/main" id="{DBE93772-4866-4E2A-A270-7DCED9F3EC9C}"/>
              </a:ext>
            </a:extLst>
          </p:cNvPr>
          <p:cNvPicPr>
            <a:picLocks noChangeAspect="1"/>
          </p:cNvPicPr>
          <p:nvPr/>
        </p:nvPicPr>
        <p:blipFill>
          <a:blip r:embed="rId3"/>
          <a:stretch>
            <a:fillRect/>
          </a:stretch>
        </p:blipFill>
        <p:spPr>
          <a:xfrm>
            <a:off x="1658853" y="454028"/>
            <a:ext cx="7161620" cy="4493986"/>
          </a:xfrm>
          <a:prstGeom prst="rect">
            <a:avLst/>
          </a:prstGeom>
        </p:spPr>
      </p:pic>
    </p:spTree>
    <p:extLst>
      <p:ext uri="{BB962C8B-B14F-4D97-AF65-F5344CB8AC3E}">
        <p14:creationId xmlns:p14="http://schemas.microsoft.com/office/powerpoint/2010/main" val="46628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A85603-3FE3-4587-89C4-30A58114CCBE}"/>
              </a:ext>
            </a:extLst>
          </p:cNvPr>
          <p:cNvSpPr>
            <a:spLocks noGrp="1"/>
          </p:cNvSpPr>
          <p:nvPr>
            <p:ph type="title"/>
          </p:nvPr>
        </p:nvSpPr>
        <p:spPr>
          <a:xfrm>
            <a:off x="852297" y="376515"/>
            <a:ext cx="7266222" cy="683067"/>
          </a:xfrm>
        </p:spPr>
        <p:txBody>
          <a:bodyPr vert="horz" lIns="91440" tIns="45720" rIns="91440" bIns="45720" rtlCol="0" anchor="b">
            <a:normAutofit/>
          </a:bodyPr>
          <a:lstStyle/>
          <a:p>
            <a:pPr algn="ctr" latinLnBrk="0">
              <a:lnSpc>
                <a:spcPct val="90000"/>
              </a:lnSpc>
            </a:pPr>
            <a:r>
              <a:rPr lang="en-US" sz="3000" b="0" kern="1200" dirty="0">
                <a:solidFill>
                  <a:schemeClr val="tx1"/>
                </a:solidFill>
                <a:latin typeface="+mj-lt"/>
                <a:ea typeface="+mj-ea"/>
                <a:cs typeface="+mj-cs"/>
              </a:rPr>
              <a:t>ΣΥΜΠΕΡΑΣΜΑΤΑ ΕΡΕΥΝΑΣ</a:t>
            </a:r>
          </a:p>
        </p:txBody>
      </p:sp>
      <p:sp>
        <p:nvSpPr>
          <p:cNvPr id="4" name="Θέση περιεχομένου 3">
            <a:extLst>
              <a:ext uri="{FF2B5EF4-FFF2-40B4-BE49-F238E27FC236}">
                <a16:creationId xmlns:a16="http://schemas.microsoft.com/office/drawing/2014/main" id="{7F7B9F63-C257-4CC6-B0D9-B81976DE991A}"/>
              </a:ext>
            </a:extLst>
          </p:cNvPr>
          <p:cNvSpPr>
            <a:spLocks noGrp="1"/>
          </p:cNvSpPr>
          <p:nvPr>
            <p:ph idx="10"/>
          </p:nvPr>
        </p:nvSpPr>
        <p:spPr>
          <a:xfrm>
            <a:off x="179512" y="1059582"/>
            <a:ext cx="8784975" cy="3707403"/>
          </a:xfrm>
        </p:spPr>
        <p:txBody>
          <a:bodyPr vert="horz" lIns="91440" tIns="45720" rIns="91440" bIns="45720" rtlCol="0" anchor="t">
            <a:normAutofit fontScale="85000" lnSpcReduction="10000"/>
          </a:bodyPr>
          <a:lstStyle/>
          <a:p>
            <a:pPr indent="-228600" latinLnBrk="0">
              <a:lnSpc>
                <a:spcPct val="90000"/>
              </a:lnSpc>
              <a:buFont typeface="Arial" panose="020B0604020202020204" pitchFamily="34" charset="0"/>
              <a:buChar char="•"/>
            </a:pPr>
            <a:endParaRPr lang="en-US" sz="1300" dirty="0">
              <a:solidFill>
                <a:schemeClr val="tx1"/>
              </a:solidFill>
            </a:endParaRPr>
          </a:p>
          <a:p>
            <a:pPr marL="285750" indent="-228600" latinLnBrk="0">
              <a:lnSpc>
                <a:spcPct val="15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Τ</a:t>
            </a:r>
            <a:r>
              <a:rPr lang="en-US" sz="1800" dirty="0">
                <a:solidFill>
                  <a:schemeClr val="tx1"/>
                </a:solidFill>
                <a:latin typeface="Arial" panose="020B0604020202020204" pitchFamily="34" charset="0"/>
                <a:cs typeface="Arial" panose="020B0604020202020204" pitchFamily="34" charset="0"/>
              </a:rPr>
              <a:t>α π</a:t>
            </a:r>
            <a:r>
              <a:rPr lang="en-US" sz="1800" dirty="0" err="1">
                <a:solidFill>
                  <a:schemeClr val="tx1"/>
                </a:solidFill>
                <a:latin typeface="Arial" panose="020B0604020202020204" pitchFamily="34" charset="0"/>
                <a:cs typeface="Arial" panose="020B0604020202020204" pitchFamily="34" charset="0"/>
              </a:rPr>
              <a:t>οσοτικά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δεδομέν</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έδειξ</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ότι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οι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Αφρο</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μερικ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νοί</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άτομ</a:t>
            </a:r>
            <a:r>
              <a:rPr lang="en-US" sz="1800" u="sng" dirty="0">
                <a:solidFill>
                  <a:schemeClr val="tx1"/>
                </a:solidFill>
                <a:latin typeface="Arial" panose="020B0604020202020204" pitchFamily="34" charset="0"/>
                <a:cs typeface="Arial" panose="020B0604020202020204" pitchFamily="34" charset="0"/>
              </a:rPr>
              <a:t>α </a:t>
            </a:r>
            <a:r>
              <a:rPr lang="en-US" sz="1800" u="sng" dirty="0" err="1">
                <a:solidFill>
                  <a:schemeClr val="tx1"/>
                </a:solidFill>
                <a:latin typeface="Arial" panose="020B0604020202020204" pitchFamily="34" charset="0"/>
                <a:cs typeface="Arial" panose="020B0604020202020204" pitchFamily="34" charset="0"/>
              </a:rPr>
              <a:t>με</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υψηλότερο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κοινωνικό</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οικονομικό</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ε</a:t>
            </a:r>
            <a:r>
              <a:rPr lang="en-US" sz="1800" u="sng" dirty="0">
                <a:solidFill>
                  <a:schemeClr val="tx1"/>
                </a:solidFill>
                <a:latin typeface="Arial" panose="020B0604020202020204" pitchFamily="34" charset="0"/>
                <a:cs typeface="Arial" panose="020B0604020202020204" pitchFamily="34" charset="0"/>
              </a:rPr>
              <a:t>π</a:t>
            </a:r>
            <a:r>
              <a:rPr lang="en-US" sz="1800" u="sng" dirty="0" err="1">
                <a:solidFill>
                  <a:schemeClr val="tx1"/>
                </a:solidFill>
                <a:latin typeface="Arial" panose="020B0604020202020204" pitchFamily="34" charset="0"/>
                <a:cs typeface="Arial" panose="020B0604020202020204" pitchFamily="34" charset="0"/>
              </a:rPr>
              <a:t>ί</a:t>
            </a:r>
            <a:r>
              <a:rPr lang="en-US" sz="1800" u="sng" dirty="0">
                <a:solidFill>
                  <a:schemeClr val="tx1"/>
                </a:solidFill>
                <a:latin typeface="Arial" panose="020B0604020202020204" pitchFamily="34" charset="0"/>
                <a:cs typeface="Arial" panose="020B0604020202020204" pitchFamily="34" charset="0"/>
              </a:rPr>
              <a:t>π</a:t>
            </a:r>
            <a:r>
              <a:rPr lang="en-US" sz="1800" u="sng" dirty="0" err="1">
                <a:solidFill>
                  <a:schemeClr val="tx1"/>
                </a:solidFill>
                <a:latin typeface="Arial" panose="020B0604020202020204" pitchFamily="34" charset="0"/>
                <a:cs typeface="Arial" panose="020B0604020202020204" pitchFamily="34" charset="0"/>
              </a:rPr>
              <a:t>εδο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άνθρω</a:t>
            </a:r>
            <a:r>
              <a:rPr lang="en-US" sz="1800" u="sng" dirty="0">
                <a:solidFill>
                  <a:schemeClr val="tx1"/>
                </a:solidFill>
                <a:latin typeface="Arial" panose="020B0604020202020204" pitchFamily="34" charset="0"/>
                <a:cs typeface="Arial" panose="020B0604020202020204" pitchFamily="34" charset="0"/>
              </a:rPr>
              <a:t>π</a:t>
            </a:r>
            <a:r>
              <a:rPr lang="en-US" sz="1800" u="sng" dirty="0" err="1">
                <a:solidFill>
                  <a:schemeClr val="tx1"/>
                </a:solidFill>
                <a:latin typeface="Arial" panose="020B0604020202020204" pitchFamily="34" charset="0"/>
                <a:cs typeface="Arial" panose="020B0604020202020204" pitchFamily="34" charset="0"/>
              </a:rPr>
              <a:t>οι</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ου</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δεν</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ζουν</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μόνοι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τους</a:t>
            </a:r>
            <a:r>
              <a:rPr lang="en-US" sz="1800" u="sng" dirty="0">
                <a:solidFill>
                  <a:schemeClr val="tx1"/>
                </a:solidFill>
                <a:latin typeface="Arial" panose="020B0604020202020204" pitchFamily="34" charset="0"/>
                <a:cs typeface="Arial" panose="020B0604020202020204" pitchFamily="34" charset="0"/>
              </a:rPr>
              <a:t> α</a:t>
            </a:r>
            <a:r>
              <a:rPr lang="en-US" sz="1800" u="sng" dirty="0" err="1">
                <a:solidFill>
                  <a:schemeClr val="tx1"/>
                </a:solidFill>
                <a:latin typeface="Arial" panose="020B0604020202020204" pitchFamily="34" charset="0"/>
                <a:cs typeface="Arial" panose="020B0604020202020204" pitchFamily="34" charset="0"/>
              </a:rPr>
              <a:t>λλά</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a:t>
            </a:r>
            <a:r>
              <a:rPr lang="en-US" sz="1800" u="sng" dirty="0">
                <a:solidFill>
                  <a:schemeClr val="tx1"/>
                </a:solidFill>
                <a:latin typeface="Arial" panose="020B0604020202020204" pitchFamily="34" charset="0"/>
                <a:cs typeface="Arial" panose="020B0604020202020204" pitchFamily="34" charset="0"/>
              </a:rPr>
              <a:t> α</a:t>
            </a:r>
            <a:r>
              <a:rPr lang="en-US" sz="1800" u="sng" dirty="0" err="1">
                <a:solidFill>
                  <a:schemeClr val="tx1"/>
                </a:solidFill>
                <a:latin typeface="Arial" panose="020B0604020202020204" pitchFamily="34" charset="0"/>
                <a:cs typeface="Arial" panose="020B0604020202020204" pitchFamily="34" charset="0"/>
              </a:rPr>
              <a:t>υτοί</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ου</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ζουν</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ιο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κοντά</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στο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κέντρο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είν</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λιγότερο</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ιθ</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νό</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ν</a:t>
            </a:r>
            <a:r>
              <a:rPr lang="en-US" sz="1800" u="sng" dirty="0">
                <a:solidFill>
                  <a:schemeClr val="tx1"/>
                </a:solidFill>
                <a:latin typeface="Arial" panose="020B0604020202020204" pitchFamily="34" charset="0"/>
                <a:cs typeface="Arial" panose="020B0604020202020204" pitchFamily="34" charset="0"/>
              </a:rPr>
              <a:t>α </a:t>
            </a:r>
            <a:r>
              <a:rPr lang="en-US" sz="1800" u="sng" dirty="0" err="1">
                <a:solidFill>
                  <a:schemeClr val="tx1"/>
                </a:solidFill>
                <a:latin typeface="Arial" panose="020B0604020202020204" pitchFamily="34" charset="0"/>
                <a:cs typeface="Arial" panose="020B0604020202020204" pitchFamily="34" charset="0"/>
              </a:rPr>
              <a:t>νιώσουν</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μον</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ξιά</a:t>
            </a:r>
            <a:endParaRPr lang="en-US" sz="1800" u="sng" dirty="0">
              <a:solidFill>
                <a:schemeClr val="tx1"/>
              </a:solidFill>
              <a:latin typeface="Arial" panose="020B0604020202020204" pitchFamily="34" charset="0"/>
              <a:cs typeface="Arial" panose="020B0604020202020204" pitchFamily="34" charset="0"/>
            </a:endParaRPr>
          </a:p>
          <a:p>
            <a:pPr marL="285750" indent="-228600" latinLnBrk="0">
              <a:lnSpc>
                <a:spcPct val="150000"/>
              </a:lnSpc>
              <a:buFont typeface="Arial" panose="020B0604020202020204" pitchFamily="34" charset="0"/>
              <a:buChar char="•"/>
            </a:pPr>
            <a:endParaRPr lang="en-US" sz="1800" dirty="0">
              <a:solidFill>
                <a:schemeClr val="tx1"/>
              </a:solidFill>
            </a:endParaRPr>
          </a:p>
          <a:p>
            <a:pPr marL="285750" indent="-228600" latinLnBrk="0">
              <a:lnSpc>
                <a:spcPct val="15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Η</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οιοτική</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νάλυση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εξήγησε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τις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φορές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στους</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νθρώ</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ους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με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φορετικά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εισοδήμ</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τ</a:t>
            </a:r>
            <a:r>
              <a:rPr lang="en-US" sz="1800" dirty="0">
                <a:solidFill>
                  <a:schemeClr val="tx1"/>
                </a:solidFill>
                <a:latin typeface="Arial" panose="020B0604020202020204" pitchFamily="34" charset="0"/>
                <a:cs typeface="Arial" panose="020B0604020202020204" pitchFamily="34" charset="0"/>
              </a:rPr>
              <a:t>α α</a:t>
            </a:r>
            <a:r>
              <a:rPr lang="en-US" sz="1800" dirty="0" err="1">
                <a:solidFill>
                  <a:schemeClr val="tx1"/>
                </a:solidFill>
                <a:latin typeface="Arial" panose="020B0604020202020204" pitchFamily="34" charset="0"/>
                <a:cs typeface="Arial" panose="020B0604020202020204" pitchFamily="34" charset="0"/>
              </a:rPr>
              <a:t>λλά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έριξε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φως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στις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ιδι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ιτερότητες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των</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νθρώ</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ων</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ου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ζουν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μόνοι</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λλά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δεν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νιώθουν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μον</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ξιά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υτόχρον</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μίλησ</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γι</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την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θημερινότητά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τους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τις</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ροσω</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ικές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τους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εμ</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ειρίες</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Η</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φτωχή</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νευμ</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τική</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σωμ</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τική</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υγεί</a:t>
            </a:r>
            <a:r>
              <a:rPr lang="en-US" sz="1800" u="sng" dirty="0">
                <a:solidFill>
                  <a:schemeClr val="tx1"/>
                </a:solidFill>
                <a:latin typeface="Arial" panose="020B0604020202020204" pitchFamily="34" charset="0"/>
                <a:cs typeface="Arial" panose="020B0604020202020204" pitchFamily="34" charset="0"/>
              </a:rPr>
              <a:t>α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θώς</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ο</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ιρός</a:t>
            </a:r>
            <a:r>
              <a:rPr lang="en-US" sz="1800" u="sng" dirty="0">
                <a:solidFill>
                  <a:schemeClr val="tx1"/>
                </a:solidFill>
                <a:latin typeface="Arial" panose="020B0604020202020204" pitchFamily="34" charset="0"/>
                <a:cs typeface="Arial" panose="020B0604020202020204" pitchFamily="34" charset="0"/>
              </a:rPr>
              <a:t> α</a:t>
            </a:r>
            <a:r>
              <a:rPr lang="en-US" sz="1800" u="sng" dirty="0" err="1">
                <a:solidFill>
                  <a:schemeClr val="tx1"/>
                </a:solidFill>
                <a:latin typeface="Arial" panose="020B0604020202020204" pitchFamily="34" charset="0"/>
                <a:cs typeface="Arial" panose="020B0604020202020204" pitchFamily="34" charset="0"/>
              </a:rPr>
              <a:t>λλά</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οι</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γειτονιές</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με</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χ</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μηλής</a:t>
            </a:r>
            <a:r>
              <a:rPr lang="en-US" sz="1800" u="sng" dirty="0">
                <a:solidFill>
                  <a:schemeClr val="tx1"/>
                </a:solidFill>
                <a:latin typeface="Arial" panose="020B0604020202020204" pitchFamily="34" charset="0"/>
                <a:cs typeface="Arial" panose="020B0604020202020204" pitchFamily="34" charset="0"/>
              </a:rPr>
              <a:t> π</a:t>
            </a:r>
            <a:r>
              <a:rPr lang="en-US" sz="1800" u="sng" dirty="0" err="1">
                <a:solidFill>
                  <a:schemeClr val="tx1"/>
                </a:solidFill>
                <a:latin typeface="Arial" panose="020B0604020202020204" pitchFamily="34" charset="0"/>
                <a:cs typeface="Arial" panose="020B0604020202020204" pitchFamily="34" charset="0"/>
              </a:rPr>
              <a:t>υκνότητ</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ς</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a:t>
            </a:r>
            <a:r>
              <a:rPr lang="en-US" sz="1800" u="sng" dirty="0">
                <a:solidFill>
                  <a:schemeClr val="tx1"/>
                </a:solidFill>
                <a:latin typeface="Arial" panose="020B0604020202020204" pitchFamily="34" charset="0"/>
                <a:cs typeface="Arial" panose="020B0604020202020204" pitchFamily="34" charset="0"/>
              </a:rPr>
              <a:t>α</a:t>
            </a:r>
            <a:r>
              <a:rPr lang="en-US" sz="1800" u="sng" dirty="0" err="1">
                <a:solidFill>
                  <a:schemeClr val="tx1"/>
                </a:solidFill>
                <a:latin typeface="Arial" panose="020B0604020202020204" pitchFamily="34" charset="0"/>
                <a:cs typeface="Arial" panose="020B0604020202020204" pitchFamily="34" charset="0"/>
              </a:rPr>
              <a:t>τοίκηση</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συνεισφέρουν</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στην</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κοινωνική</a:t>
            </a:r>
            <a:r>
              <a:rPr lang="en-US" sz="1800" u="sng" dirty="0">
                <a:solidFill>
                  <a:schemeClr val="tx1"/>
                </a:solidFill>
                <a:latin typeface="Arial" panose="020B0604020202020204" pitchFamily="34" charset="0"/>
                <a:cs typeface="Arial" panose="020B0604020202020204" pitchFamily="34" charset="0"/>
              </a:rPr>
              <a:t> απ</a:t>
            </a:r>
            <a:r>
              <a:rPr lang="en-US" sz="1800" u="sng" dirty="0" err="1">
                <a:solidFill>
                  <a:schemeClr val="tx1"/>
                </a:solidFill>
                <a:latin typeface="Arial" panose="020B0604020202020204" pitchFamily="34" charset="0"/>
                <a:cs typeface="Arial" panose="020B0604020202020204" pitchFamily="34" charset="0"/>
              </a:rPr>
              <a:t>ομόνωση</a:t>
            </a:r>
            <a:r>
              <a:rPr lang="en-US" sz="1300" u="sng" dirty="0">
                <a:solidFill>
                  <a:schemeClr val="tx1"/>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80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961758"/>
            <a:ext cx="9143997" cy="1193056"/>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961758"/>
            <a:ext cx="6086475" cy="1193056"/>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961758"/>
            <a:ext cx="9143998" cy="1193056"/>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262AAE-D9AF-4CCE-9091-5D7539B990D1}"/>
              </a:ext>
            </a:extLst>
          </p:cNvPr>
          <p:cNvSpPr>
            <a:spLocks noGrp="1"/>
          </p:cNvSpPr>
          <p:nvPr>
            <p:ph type="title"/>
          </p:nvPr>
        </p:nvSpPr>
        <p:spPr>
          <a:xfrm>
            <a:off x="524785" y="4118228"/>
            <a:ext cx="5221554" cy="869400"/>
          </a:xfrm>
        </p:spPr>
        <p:txBody>
          <a:bodyPr vert="horz" lIns="91440" tIns="45720" rIns="91440" bIns="45720" rtlCol="0" anchor="ctr">
            <a:normAutofit/>
          </a:bodyPr>
          <a:lstStyle/>
          <a:p>
            <a:pPr latinLnBrk="0">
              <a:lnSpc>
                <a:spcPct val="90000"/>
              </a:lnSpc>
            </a:pPr>
            <a:r>
              <a:rPr lang="en-US" sz="2800" kern="1200">
                <a:solidFill>
                  <a:srgbClr val="FFFFFF"/>
                </a:solidFill>
                <a:latin typeface="+mj-lt"/>
                <a:ea typeface="+mj-ea"/>
                <a:cs typeface="+mj-cs"/>
              </a:rPr>
              <a:t>The explanatory sequential design</a:t>
            </a:r>
          </a:p>
        </p:txBody>
      </p:sp>
      <p:sp>
        <p:nvSpPr>
          <p:cNvPr id="3" name="Θέση περιεχομένου 2">
            <a:extLst>
              <a:ext uri="{FF2B5EF4-FFF2-40B4-BE49-F238E27FC236}">
                <a16:creationId xmlns:a16="http://schemas.microsoft.com/office/drawing/2014/main" id="{F97A3DA5-609B-4D88-B51A-11F028B22EDB}"/>
              </a:ext>
            </a:extLst>
          </p:cNvPr>
          <p:cNvSpPr>
            <a:spLocks noGrp="1"/>
          </p:cNvSpPr>
          <p:nvPr>
            <p:ph idx="1"/>
          </p:nvPr>
        </p:nvSpPr>
        <p:spPr>
          <a:xfrm>
            <a:off x="6342391" y="4225323"/>
            <a:ext cx="2556416" cy="655209"/>
          </a:xfrm>
        </p:spPr>
        <p:txBody>
          <a:bodyPr vert="horz" lIns="91440" tIns="45720" rIns="91440" bIns="45720" rtlCol="0" anchor="ctr">
            <a:normAutofit/>
          </a:bodyPr>
          <a:lstStyle/>
          <a:p>
            <a:pPr latinLnBrk="0">
              <a:lnSpc>
                <a:spcPct val="90000"/>
              </a:lnSpc>
              <a:spcBef>
                <a:spcPts val="1000"/>
              </a:spcBef>
            </a:pPr>
            <a:r>
              <a:rPr lang="en-US" sz="1500" kern="1200">
                <a:solidFill>
                  <a:srgbClr val="FFFFFF"/>
                </a:solidFill>
                <a:latin typeface="+mn-lt"/>
                <a:ea typeface="+mn-ea"/>
                <a:cs typeface="+mn-cs"/>
              </a:rPr>
              <a:t>ΕΠΕΞΗΓΗΜΑΤΙΚΟΣ ΔΙΑΔΟΧΙΚΟΣ ΣΧΕΔΙΑΣΜΟΣ</a:t>
            </a:r>
          </a:p>
        </p:txBody>
      </p:sp>
      <p:pic>
        <p:nvPicPr>
          <p:cNvPr id="5" name="Θέση περιεχομένου 4">
            <a:extLst>
              <a:ext uri="{FF2B5EF4-FFF2-40B4-BE49-F238E27FC236}">
                <a16:creationId xmlns:a16="http://schemas.microsoft.com/office/drawing/2014/main" id="{74776668-AC1E-4EFC-8547-17753A43C145}"/>
              </a:ext>
            </a:extLst>
          </p:cNvPr>
          <p:cNvPicPr>
            <a:picLocks noGrp="1" noChangeAspect="1"/>
          </p:cNvPicPr>
          <p:nvPr>
            <p:ph idx="10"/>
          </p:nvPr>
        </p:nvPicPr>
        <p:blipFill>
          <a:blip r:embed="rId2"/>
          <a:stretch>
            <a:fillRect/>
          </a:stretch>
        </p:blipFill>
        <p:spPr>
          <a:xfrm>
            <a:off x="358901" y="766540"/>
            <a:ext cx="8495662" cy="2442503"/>
          </a:xfrm>
          <a:prstGeom prst="rect">
            <a:avLst/>
          </a:prstGeom>
        </p:spPr>
      </p:pic>
    </p:spTree>
    <p:extLst>
      <p:ext uri="{BB962C8B-B14F-4D97-AF65-F5344CB8AC3E}">
        <p14:creationId xmlns:p14="http://schemas.microsoft.com/office/powerpoint/2010/main" val="390845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7" cy="119305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0"/>
            <a:ext cx="3057523" cy="119305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5" cy="1198074"/>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5B0E019-BFFB-4A05-B0A7-42888E50F8EE}"/>
              </a:ext>
            </a:extLst>
          </p:cNvPr>
          <p:cNvSpPr>
            <a:spLocks noGrp="1"/>
          </p:cNvSpPr>
          <p:nvPr>
            <p:ph type="title"/>
          </p:nvPr>
        </p:nvSpPr>
        <p:spPr>
          <a:xfrm>
            <a:off x="1028699" y="220903"/>
            <a:ext cx="7421963" cy="775252"/>
          </a:xfrm>
        </p:spPr>
        <p:txBody>
          <a:bodyPr vert="horz" lIns="91440" tIns="45720" rIns="91440" bIns="45720" rtlCol="0" anchor="ctr">
            <a:normAutofit/>
          </a:bodyPr>
          <a:lstStyle/>
          <a:p>
            <a:pPr latinLnBrk="0">
              <a:lnSpc>
                <a:spcPct val="90000"/>
              </a:lnSpc>
            </a:pPr>
            <a:r>
              <a:rPr lang="en-US" sz="2300" kern="1200" dirty="0">
                <a:solidFill>
                  <a:srgbClr val="FFFFFF"/>
                </a:solidFill>
              </a:rPr>
              <a:t>ΧΑΡΑΚΤΗΡΙΣΤΙΚΑ ΕΠΕΞΗΓΗΜΑΤΙΚΟΥ ΔΙΑΔΟΧΙΚΟΥ ΣΧΕΔΙΑΣΜΟΥ</a:t>
            </a:r>
          </a:p>
        </p:txBody>
      </p:sp>
      <p:sp>
        <p:nvSpPr>
          <p:cNvPr id="4" name="Θέση περιεχομένου 3">
            <a:extLst>
              <a:ext uri="{FF2B5EF4-FFF2-40B4-BE49-F238E27FC236}">
                <a16:creationId xmlns:a16="http://schemas.microsoft.com/office/drawing/2014/main" id="{5E9838F3-7C9E-4F7A-AEA9-2E244351EA19}"/>
              </a:ext>
            </a:extLst>
          </p:cNvPr>
          <p:cNvSpPr>
            <a:spLocks noGrp="1"/>
          </p:cNvSpPr>
          <p:nvPr>
            <p:ph idx="10"/>
          </p:nvPr>
        </p:nvSpPr>
        <p:spPr>
          <a:xfrm>
            <a:off x="344512" y="1275606"/>
            <a:ext cx="8475960" cy="3744417"/>
          </a:xfrm>
        </p:spPr>
        <p:txBody>
          <a:bodyPr vert="horz" lIns="91440" tIns="45720" rIns="91440" bIns="45720" rtlCol="0" anchor="ctr">
            <a:normAutofit/>
          </a:bodyPr>
          <a:lstStyle/>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Σκο</a:t>
            </a:r>
            <a:r>
              <a:rPr lang="en-US" sz="1800" i="1" dirty="0">
                <a:solidFill>
                  <a:schemeClr val="tx1"/>
                </a:solidFill>
                <a:latin typeface="Arial" panose="020B0604020202020204" pitchFamily="34" charset="0"/>
                <a:cs typeface="Arial" panose="020B0604020202020204" pitchFamily="34" charset="0"/>
              </a:rPr>
              <a:t>π</a:t>
            </a:r>
            <a:r>
              <a:rPr lang="en-US" sz="1800" i="1" dirty="0" err="1">
                <a:solidFill>
                  <a:schemeClr val="tx1"/>
                </a:solidFill>
                <a:latin typeface="Arial" panose="020B0604020202020204" pitchFamily="34" charset="0"/>
                <a:cs typeface="Arial" panose="020B0604020202020204" pitchFamily="34" charset="0"/>
              </a:rPr>
              <a:t>ός</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εξήγηση</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οσοτικών</a:t>
            </a:r>
            <a:r>
              <a:rPr lang="en-US" sz="1800" i="1" dirty="0">
                <a:solidFill>
                  <a:schemeClr val="tx1"/>
                </a:solidFill>
                <a:latin typeface="Arial" panose="020B0604020202020204" pitchFamily="34" charset="0"/>
                <a:cs typeface="Arial" panose="020B0604020202020204" pitchFamily="34" charset="0"/>
              </a:rPr>
              <a:t> απ</a:t>
            </a:r>
            <a:r>
              <a:rPr lang="en-US" sz="1800" i="1" dirty="0" err="1">
                <a:solidFill>
                  <a:schemeClr val="tx1"/>
                </a:solidFill>
                <a:latin typeface="Arial" panose="020B0604020202020204" pitchFamily="34" charset="0"/>
                <a:cs typeface="Arial" panose="020B0604020202020204" pitchFamily="34" charset="0"/>
              </a:rPr>
              <a:t>οτελεσμάτων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με</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οιοτικά</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a:t>
            </a:r>
            <a:r>
              <a:rPr lang="en-US" sz="1800" i="1" dirty="0">
                <a:solidFill>
                  <a:schemeClr val="tx1"/>
                </a:solidFill>
                <a:latin typeface="Arial" panose="020B0604020202020204" pitchFamily="34" charset="0"/>
                <a:cs typeface="Arial" panose="020B0604020202020204" pitchFamily="34" charset="0"/>
              </a:rPr>
              <a:t>α </a:t>
            </a: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Προτερ</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ιότητ</a:t>
            </a:r>
            <a:r>
              <a:rPr lang="en-US" sz="1800" i="1" dirty="0">
                <a:solidFill>
                  <a:schemeClr val="tx1"/>
                </a:solidFill>
                <a:latin typeface="Arial" panose="020B0604020202020204" pitchFamily="34" charset="0"/>
                <a:cs typeface="Arial" panose="020B0604020202020204" pitchFamily="34" charset="0"/>
              </a:rPr>
              <a:t>α: π</a:t>
            </a:r>
            <a:r>
              <a:rPr lang="en-US" sz="1800" i="1" dirty="0" err="1">
                <a:solidFill>
                  <a:schemeClr val="tx1"/>
                </a:solidFill>
                <a:latin typeface="Arial" panose="020B0604020202020204" pitchFamily="34" charset="0"/>
                <a:cs typeface="Arial" panose="020B0604020202020204" pitchFamily="34" charset="0"/>
              </a:rPr>
              <a:t>οσοτική</a:t>
            </a:r>
            <a:r>
              <a:rPr lang="en-US" sz="1800" i="1"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Συλλογή</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ρώτ</a:t>
            </a:r>
            <a:r>
              <a:rPr lang="en-US" sz="1800" i="1" dirty="0">
                <a:solidFill>
                  <a:schemeClr val="tx1"/>
                </a:solidFill>
                <a:latin typeface="Arial" panose="020B0604020202020204" pitchFamily="34" charset="0"/>
                <a:cs typeface="Arial" panose="020B0604020202020204" pitchFamily="34" charset="0"/>
              </a:rPr>
              <a:t>α π</a:t>
            </a:r>
            <a:r>
              <a:rPr lang="en-US" sz="1800" i="1" dirty="0" err="1">
                <a:solidFill>
                  <a:schemeClr val="tx1"/>
                </a:solidFill>
                <a:latin typeface="Arial" panose="020B0604020202020204" pitchFamily="34" charset="0"/>
                <a:cs typeface="Arial" panose="020B0604020202020204" pitchFamily="34" charset="0"/>
              </a:rPr>
              <a:t>οσοτικά</a:t>
            </a:r>
            <a:r>
              <a:rPr lang="en-US" sz="1800" i="1"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Χρήση</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οιοτικών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γι</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την</a:t>
            </a:r>
            <a:r>
              <a:rPr lang="en-US" sz="1800" i="1" dirty="0">
                <a:solidFill>
                  <a:schemeClr val="tx1"/>
                </a:solidFill>
                <a:latin typeface="Arial" panose="020B0604020202020204" pitchFamily="34" charset="0"/>
                <a:cs typeface="Arial" panose="020B0604020202020204" pitchFamily="34" charset="0"/>
              </a:rPr>
              <a:t> απ</a:t>
            </a:r>
            <a:r>
              <a:rPr lang="en-US" sz="1800" i="1" dirty="0" err="1">
                <a:solidFill>
                  <a:schemeClr val="tx1"/>
                </a:solidFill>
                <a:latin typeface="Arial" panose="020B0604020202020204" pitchFamily="34" charset="0"/>
                <a:cs typeface="Arial" panose="020B0604020202020204" pitchFamily="34" charset="0"/>
              </a:rPr>
              <a:t>οσ</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φήνιση</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οσοτικών</a:t>
            </a:r>
            <a:r>
              <a:rPr lang="en-US" sz="1800" i="1" dirty="0">
                <a:solidFill>
                  <a:schemeClr val="tx1"/>
                </a:solidFill>
                <a:latin typeface="Arial" panose="020B0604020202020204" pitchFamily="34" charset="0"/>
                <a:cs typeface="Arial" panose="020B0604020202020204" pitchFamily="34" charset="0"/>
              </a:rPr>
              <a:t> (refine)</a:t>
            </a:r>
            <a:endParaRPr lang="en-US" sz="1800" dirty="0">
              <a:solidFill>
                <a:schemeClr val="tx1"/>
              </a:solidFill>
              <a:latin typeface="Arial" panose="020B0604020202020204" pitchFamily="34" charset="0"/>
              <a:cs typeface="Arial" panose="020B0604020202020204" pitchFamily="34" charset="0"/>
            </a:endParaRPr>
          </a:p>
          <a:p>
            <a:pPr indent="-228600" latinLnBrk="0">
              <a:lnSpc>
                <a:spcPct val="90000"/>
              </a:lnSpc>
              <a:buFont typeface="Arial" panose="020B0604020202020204" pitchFamily="34" charset="0"/>
              <a:buChar char="•"/>
            </a:pPr>
            <a:endParaRPr lang="en-US" sz="1800" dirty="0">
              <a:solidFill>
                <a:schemeClr val="tx1"/>
              </a:solidFill>
            </a:endParaRPr>
          </a:p>
          <a:p>
            <a:pPr latinLnBrk="0">
              <a:lnSpc>
                <a:spcPct val="90000"/>
              </a:lnSpc>
            </a:pPr>
            <a:endParaRPr lang="en-US" sz="1200" dirty="0">
              <a:solidFill>
                <a:schemeClr val="tx1"/>
              </a:solidFill>
              <a:latin typeface="Arial" panose="020B0604020202020204" pitchFamily="34" charset="0"/>
              <a:cs typeface="Arial" panose="020B0604020202020204" pitchFamily="34" charset="0"/>
            </a:endParaRPr>
          </a:p>
          <a:p>
            <a:pPr latinLnBrk="0">
              <a:lnSpc>
                <a:spcPct val="150000"/>
              </a:lnSpc>
            </a:pPr>
            <a:r>
              <a:rPr lang="en-US" sz="1200" dirty="0" err="1">
                <a:solidFill>
                  <a:schemeClr val="tx1"/>
                </a:solidFill>
                <a:latin typeface="Arial" panose="020B0604020202020204" pitchFamily="34" charset="0"/>
                <a:cs typeface="Arial" panose="020B0604020202020204" pitchFamily="34" charset="0"/>
              </a:rPr>
              <a:t>Ivankova</a:t>
            </a:r>
            <a:r>
              <a:rPr lang="en-US" sz="1200" dirty="0">
                <a:solidFill>
                  <a:schemeClr val="tx1"/>
                </a:solidFill>
                <a:latin typeface="Arial" panose="020B0604020202020204" pitchFamily="34" charset="0"/>
                <a:cs typeface="Arial" panose="020B0604020202020204" pitchFamily="34" charset="0"/>
              </a:rPr>
              <a:t>, N. V., &amp; Stick, S. L. (2007). Students Persistence in a Distributed Doctoral Program in Educational Leadership in Higher Education: A Mixed Methods Study. </a:t>
            </a:r>
            <a:r>
              <a:rPr lang="en-US" sz="1200" i="1" dirty="0">
                <a:solidFill>
                  <a:schemeClr val="tx1"/>
                </a:solidFill>
                <a:latin typeface="Arial" panose="020B0604020202020204" pitchFamily="34" charset="0"/>
                <a:cs typeface="Arial" panose="020B0604020202020204" pitchFamily="34" charset="0"/>
              </a:rPr>
              <a:t>Research in Higher Education,</a:t>
            </a:r>
            <a:r>
              <a:rPr lang="en-US" sz="1200" dirty="0">
                <a:solidFill>
                  <a:schemeClr val="tx1"/>
                </a:solidFill>
                <a:latin typeface="Arial" panose="020B0604020202020204" pitchFamily="34" charset="0"/>
                <a:cs typeface="Arial" panose="020B0604020202020204" pitchFamily="34" charset="0"/>
              </a:rPr>
              <a:t> 48(1)</a:t>
            </a:r>
            <a:r>
              <a:rPr lang="en-US"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93-135 </a:t>
            </a:r>
          </a:p>
          <a:p>
            <a:pPr latinLnBrk="0">
              <a:lnSpc>
                <a:spcPct val="150000"/>
              </a:lnSpc>
            </a:pPr>
            <a:r>
              <a:rPr lang="en-US" sz="1200" dirty="0">
                <a:solidFill>
                  <a:schemeClr val="tx1"/>
                </a:solidFill>
                <a:latin typeface="Arial" panose="020B0604020202020204" pitchFamily="34" charset="0"/>
                <a:cs typeface="Arial" panose="020B0604020202020204" pitchFamily="34" charset="0"/>
              </a:rPr>
              <a:t> https://</a:t>
            </a:r>
            <a:r>
              <a:rPr lang="en-US" sz="1200" dirty="0" err="1">
                <a:solidFill>
                  <a:schemeClr val="tx1"/>
                </a:solidFill>
                <a:latin typeface="Arial" panose="020B0604020202020204" pitchFamily="34" charset="0"/>
                <a:cs typeface="Arial" panose="020B0604020202020204" pitchFamily="34" charset="0"/>
              </a:rPr>
              <a:t>doi.org</a:t>
            </a:r>
            <a:r>
              <a:rPr lang="en-US" sz="1200" dirty="0">
                <a:solidFill>
                  <a:schemeClr val="tx1"/>
                </a:solidFill>
                <a:latin typeface="Arial" panose="020B0604020202020204" pitchFamily="34" charset="0"/>
                <a:cs typeface="Arial" panose="020B0604020202020204" pitchFamily="34" charset="0"/>
              </a:rPr>
              <a:t>/10.1007/s11162-006-9025-4</a:t>
            </a:r>
          </a:p>
        </p:txBody>
      </p:sp>
    </p:spTree>
    <p:extLst>
      <p:ext uri="{BB962C8B-B14F-4D97-AF65-F5344CB8AC3E}">
        <p14:creationId xmlns:p14="http://schemas.microsoft.com/office/powerpoint/2010/main" val="352793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7D444F5-68B5-40E5-8E5A-7EA7BA6F514E}"/>
              </a:ext>
            </a:extLst>
          </p:cNvPr>
          <p:cNvSpPr>
            <a:spLocks noGrp="1"/>
          </p:cNvSpPr>
          <p:nvPr>
            <p:ph type="title"/>
          </p:nvPr>
        </p:nvSpPr>
        <p:spPr>
          <a:xfrm>
            <a:off x="836676" y="411480"/>
            <a:ext cx="7626096" cy="884682"/>
          </a:xfrm>
        </p:spPr>
        <p:txBody>
          <a:bodyPr vert="horz" lIns="91440" tIns="45720" rIns="91440" bIns="45720" rtlCol="0" anchor="ctr">
            <a:normAutofit/>
          </a:bodyPr>
          <a:lstStyle/>
          <a:p>
            <a:pPr latinLnBrk="0">
              <a:lnSpc>
                <a:spcPct val="90000"/>
              </a:lnSpc>
            </a:pPr>
            <a:r>
              <a:rPr lang="en-US" sz="3000" kern="1200">
                <a:solidFill>
                  <a:schemeClr val="tx1"/>
                </a:solidFill>
                <a:latin typeface="+mj-lt"/>
                <a:ea typeface="+mj-ea"/>
                <a:cs typeface="+mj-cs"/>
              </a:rPr>
              <a:t>ΣΤΟΧΟΣ ΤΗΣ ΕΡΕΥΝΑΣ</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περιεχομένου 3">
            <a:extLst>
              <a:ext uri="{FF2B5EF4-FFF2-40B4-BE49-F238E27FC236}">
                <a16:creationId xmlns:a16="http://schemas.microsoft.com/office/drawing/2014/main" id="{83901710-6B98-4F68-97DA-2E5E6F028C36}"/>
              </a:ext>
            </a:extLst>
          </p:cNvPr>
          <p:cNvSpPr>
            <a:spLocks noGrp="1"/>
          </p:cNvSpPr>
          <p:nvPr>
            <p:ph idx="10"/>
          </p:nvPr>
        </p:nvSpPr>
        <p:spPr>
          <a:xfrm>
            <a:off x="374125" y="1508761"/>
            <a:ext cx="8662371" cy="3439254"/>
          </a:xfrm>
        </p:spPr>
        <p:txBody>
          <a:bodyPr vert="horz" lIns="91440" tIns="45720" rIns="91440" bIns="45720" rtlCol="0">
            <a:normAutofit/>
          </a:bodyPr>
          <a:lstStyle/>
          <a:p>
            <a:pPr marL="285750" indent="-228600" latinLnBrk="0">
              <a:lnSpc>
                <a:spcPct val="150000"/>
              </a:lnSpc>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Στόχος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της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έρευν</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είν</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εξετάσει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τους</a:t>
            </a:r>
            <a:r>
              <a:rPr lang="en-US" sz="1600" dirty="0">
                <a:solidFill>
                  <a:schemeClr val="tx1"/>
                </a:solidFill>
                <a:latin typeface="Arial" panose="020B0604020202020204" pitchFamily="34" charset="0"/>
                <a:cs typeface="Arial" panose="020B0604020202020204" pitchFamily="34" charset="0"/>
              </a:rPr>
              <a:t> πα</a:t>
            </a:r>
            <a:r>
              <a:rPr lang="en-US" sz="1600" dirty="0" err="1">
                <a:solidFill>
                  <a:schemeClr val="tx1"/>
                </a:solidFill>
                <a:latin typeface="Arial" panose="020B0604020202020204" pitchFamily="34" charset="0"/>
                <a:cs typeface="Arial" panose="020B0604020202020204" pitchFamily="34" charset="0"/>
              </a:rPr>
              <a:t>ράγοντες</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ηρεάζουν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τους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φοιτητές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ολοκληρώσουν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τη</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διδ</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κτορική</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τους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δι</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τρι</a:t>
            </a:r>
            <a:r>
              <a:rPr lang="en-US" sz="1600" dirty="0">
                <a:solidFill>
                  <a:schemeClr val="tx1"/>
                </a:solidFill>
                <a:latin typeface="Arial" panose="020B0604020202020204" pitchFamily="34" charset="0"/>
                <a:cs typeface="Arial" panose="020B0604020202020204" pitchFamily="34" charset="0"/>
              </a:rPr>
              <a:t>β</a:t>
            </a:r>
            <a:r>
              <a:rPr lang="en-US" sz="1600" dirty="0" err="1">
                <a:solidFill>
                  <a:schemeClr val="tx1"/>
                </a:solidFill>
                <a:latin typeface="Arial" panose="020B0604020202020204" pitchFamily="34" charset="0"/>
                <a:cs typeface="Arial" panose="020B0604020202020204" pitchFamily="34" charset="0"/>
              </a:rPr>
              <a:t>ή</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στο</a:t>
            </a:r>
            <a:r>
              <a:rPr lang="en-US" sz="1600" dirty="0">
                <a:solidFill>
                  <a:schemeClr val="tx1"/>
                </a:solidFill>
                <a:latin typeface="Arial" panose="020B0604020202020204" pitchFamily="34" charset="0"/>
                <a:cs typeface="Arial" panose="020B0604020202020204" pitchFamily="34" charset="0"/>
              </a:rPr>
              <a:t> πα</a:t>
            </a:r>
            <a:r>
              <a:rPr lang="en-US" sz="1600" dirty="0" err="1">
                <a:solidFill>
                  <a:schemeClr val="tx1"/>
                </a:solidFill>
                <a:latin typeface="Arial" panose="020B0604020202020204" pitchFamily="34" charset="0"/>
                <a:cs typeface="Arial" panose="020B0604020202020204" pitchFamily="34" charset="0"/>
              </a:rPr>
              <a:t>νε</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ιστήμιο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της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Νεμ</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ράσκ</a:t>
            </a:r>
            <a:r>
              <a:rPr lang="en-US" sz="1600" dirty="0">
                <a:solidFill>
                  <a:schemeClr val="tx1"/>
                </a:solidFill>
                <a:latin typeface="Arial" panose="020B0604020202020204" pitchFamily="34" charset="0"/>
                <a:cs typeface="Arial" panose="020B0604020202020204" pitchFamily="34" charset="0"/>
              </a:rPr>
              <a:t>α</a:t>
            </a:r>
          </a:p>
          <a:p>
            <a:pPr marL="285750" indent="-228600" latinLnBrk="0">
              <a:lnSpc>
                <a:spcPct val="150000"/>
              </a:lnSpc>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28600" latinLnBrk="0">
              <a:lnSpc>
                <a:spcPct val="150000"/>
              </a:lnSpc>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δείγμ</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ήτ</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 278 </a:t>
            </a:r>
            <a:r>
              <a:rPr lang="en-US" sz="1600" dirty="0" err="1">
                <a:solidFill>
                  <a:schemeClr val="tx1"/>
                </a:solidFill>
                <a:latin typeface="Arial" panose="020B0604020202020204" pitchFamily="34" charset="0"/>
                <a:cs typeface="Arial" panose="020B0604020202020204" pitchFamily="34" charset="0"/>
              </a:rPr>
              <a:t>φοιτητές</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φοιτούσ</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στο</a:t>
            </a:r>
            <a:r>
              <a:rPr lang="en-US" sz="1600" dirty="0">
                <a:solidFill>
                  <a:schemeClr val="tx1"/>
                </a:solidFill>
                <a:latin typeface="Arial" panose="020B0604020202020204" pitchFamily="34" charset="0"/>
                <a:cs typeface="Arial" panose="020B0604020202020204" pitchFamily="34" charset="0"/>
              </a:rPr>
              <a:t> πα</a:t>
            </a:r>
            <a:r>
              <a:rPr lang="en-US" sz="1600" dirty="0" err="1">
                <a:solidFill>
                  <a:schemeClr val="tx1"/>
                </a:solidFill>
                <a:latin typeface="Arial" panose="020B0604020202020204" pitchFamily="34" charset="0"/>
                <a:cs typeface="Arial" panose="020B0604020202020204" pitchFamily="34" charset="0"/>
              </a:rPr>
              <a:t>νε</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ιστήμιο</a:t>
            </a:r>
            <a:r>
              <a:rPr lang="en-US" sz="1600" dirty="0">
                <a:solidFill>
                  <a:schemeClr val="tx1"/>
                </a:solidFill>
                <a:latin typeface="Arial" panose="020B0604020202020204" pitchFamily="34" charset="0"/>
                <a:cs typeface="Arial" panose="020B0604020202020204" pitchFamily="34" charset="0"/>
              </a:rPr>
              <a:t> απ</a:t>
            </a:r>
            <a:r>
              <a:rPr lang="en-US" sz="1600" dirty="0" err="1">
                <a:solidFill>
                  <a:schemeClr val="tx1"/>
                </a:solidFill>
                <a:latin typeface="Arial" panose="020B0604020202020204" pitchFamily="34" charset="0"/>
                <a:cs typeface="Arial" panose="020B0604020202020204" pitchFamily="34" charset="0"/>
              </a:rPr>
              <a:t>ό</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 1994 </a:t>
            </a:r>
            <a:r>
              <a:rPr lang="en-US" sz="1600" dirty="0" err="1">
                <a:solidFill>
                  <a:schemeClr val="tx1"/>
                </a:solidFill>
                <a:latin typeface="Arial" panose="020B0604020202020204" pitchFamily="34" charset="0"/>
                <a:cs typeface="Arial" panose="020B0604020202020204" pitchFamily="34" charset="0"/>
              </a:rPr>
              <a:t>έως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 2003</a:t>
            </a:r>
          </a:p>
          <a:p>
            <a:pPr marL="285750" indent="-228600" latinLnBrk="0">
              <a:lnSpc>
                <a:spcPct val="150000"/>
              </a:lnSpc>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28600" latinLnBrk="0">
              <a:lnSpc>
                <a:spcPct val="150000"/>
              </a:lnSpc>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ρώτο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εργ</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λείο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μέτρησης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ήτ</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ερωτημ</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τολόγιο</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κ</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εφόσον</a:t>
            </a:r>
            <a:r>
              <a:rPr lang="en-US" sz="1600" dirty="0">
                <a:solidFill>
                  <a:schemeClr val="tx1"/>
                </a:solidFill>
                <a:latin typeface="Arial" panose="020B0604020202020204" pitchFamily="34" charset="0"/>
                <a:cs typeface="Arial" panose="020B0604020202020204" pitchFamily="34" charset="0"/>
              </a:rPr>
              <a:t> 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λύθηκ</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a:t>
            </a:r>
            <a:r>
              <a:rPr lang="en-US" sz="1600" dirty="0">
                <a:solidFill>
                  <a:schemeClr val="tx1"/>
                </a:solidFill>
                <a:latin typeface="Arial" panose="020B0604020202020204" pitchFamily="34" charset="0"/>
                <a:cs typeface="Arial" panose="020B0604020202020204" pitchFamily="34" charset="0"/>
              </a:rPr>
              <a:t>α π</a:t>
            </a:r>
            <a:r>
              <a:rPr lang="en-US" sz="1600" dirty="0" err="1">
                <a:solidFill>
                  <a:schemeClr val="tx1"/>
                </a:solidFill>
                <a:latin typeface="Arial" panose="020B0604020202020204" pitchFamily="34" charset="0"/>
                <a:cs typeface="Arial" panose="020B0604020202020204" pitchFamily="34" charset="0"/>
              </a:rPr>
              <a:t>οσοτικά</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δεδομέν</a:t>
            </a:r>
            <a:r>
              <a:rPr lang="en-US" sz="1600" dirty="0">
                <a:solidFill>
                  <a:schemeClr val="tx1"/>
                </a:solidFill>
                <a:latin typeface="Arial" panose="020B0604020202020204" pitchFamily="34" charset="0"/>
                <a:cs typeface="Arial" panose="020B0604020202020204" pitchFamily="34" charset="0"/>
              </a:rPr>
              <a:t>α π</a:t>
            </a:r>
            <a:r>
              <a:rPr lang="en-US" sz="1600" dirty="0" err="1">
                <a:solidFill>
                  <a:schemeClr val="tx1"/>
                </a:solidFill>
                <a:latin typeface="Arial" panose="020B0604020202020204" pitchFamily="34" charset="0"/>
                <a:cs typeface="Arial" panose="020B0604020202020204" pitchFamily="34" charset="0"/>
              </a:rPr>
              <a:t>ρ</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γμ</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το</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οιήθηκ</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σε</a:t>
            </a:r>
            <a:r>
              <a:rPr lang="en-US" sz="1600" dirty="0">
                <a:solidFill>
                  <a:schemeClr val="tx1"/>
                </a:solidFill>
                <a:latin typeface="Arial" panose="020B0604020202020204" pitchFamily="34" charset="0"/>
                <a:cs typeface="Arial" panose="020B0604020202020204" pitchFamily="34" charset="0"/>
              </a:rPr>
              <a:t> 4 </a:t>
            </a:r>
            <a:r>
              <a:rPr lang="en-US" sz="1600" dirty="0" err="1">
                <a:solidFill>
                  <a:schemeClr val="tx1"/>
                </a:solidFill>
                <a:latin typeface="Arial" panose="020B0604020202020204" pitchFamily="34" charset="0"/>
                <a:cs typeface="Arial" panose="020B0604020202020204" pitchFamily="34" charset="0"/>
              </a:rPr>
              <a:t>άτομ</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ημι-δομημένες</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ροσω</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ικές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συνεντεύξεις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μέσω</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τηλεφώνου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κ</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μετά</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μέσω</a:t>
            </a:r>
            <a:r>
              <a:rPr lang="en-US" sz="1600" dirty="0">
                <a:solidFill>
                  <a:schemeClr val="tx1"/>
                </a:solidFill>
                <a:latin typeface="Arial" panose="020B0604020202020204" pitchFamily="34" charset="0"/>
                <a:cs typeface="Arial" panose="020B0604020202020204" pitchFamily="34" charset="0"/>
              </a:rPr>
              <a:t> mail </a:t>
            </a:r>
          </a:p>
        </p:txBody>
      </p:sp>
    </p:spTree>
    <p:extLst>
      <p:ext uri="{BB962C8B-B14F-4D97-AF65-F5344CB8AC3E}">
        <p14:creationId xmlns:p14="http://schemas.microsoft.com/office/powerpoint/2010/main" val="357787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711F9-F81F-8880-F155-8DD3F89A1356}"/>
              </a:ext>
            </a:extLst>
          </p:cNvPr>
          <p:cNvSpPr>
            <a:spLocks noGrp="1"/>
          </p:cNvSpPr>
          <p:nvPr>
            <p:ph type="title"/>
          </p:nvPr>
        </p:nvSpPr>
        <p:spPr/>
        <p:txBody>
          <a:bodyPr>
            <a:normAutofit fontScale="90000"/>
          </a:bodyPr>
          <a:lstStyle/>
          <a:p>
            <a:br>
              <a:rPr lang="en-US" sz="3100" dirty="0">
                <a:latin typeface="Arial" pitchFamily="34" charset="0"/>
                <a:cs typeface="Arial" pitchFamily="34" charset="0"/>
              </a:rPr>
            </a:br>
            <a:r>
              <a:rPr lang="el-GR" sz="3100" dirty="0">
                <a:latin typeface="Arial" pitchFamily="34" charset="0"/>
                <a:cs typeface="Arial" pitchFamily="34" charset="0"/>
              </a:rPr>
              <a:t>ΟΡΙΣΜΟΣ ΜΕΙΚΤΗΣ ΜΕΘΟΔΟΛΟΓΙΑΣ</a:t>
            </a:r>
            <a:br>
              <a:rPr lang="en-US" b="1" dirty="0">
                <a:latin typeface="Arial" pitchFamily="34" charset="0"/>
                <a:cs typeface="Arial" pitchFamily="34" charset="0"/>
              </a:rPr>
            </a:br>
            <a:endParaRPr lang="el-GR" dirty="0"/>
          </a:p>
        </p:txBody>
      </p:sp>
      <p:sp>
        <p:nvSpPr>
          <p:cNvPr id="3" name="Θέση περιεχομένου 2">
            <a:extLst>
              <a:ext uri="{FF2B5EF4-FFF2-40B4-BE49-F238E27FC236}">
                <a16:creationId xmlns:a16="http://schemas.microsoft.com/office/drawing/2014/main" id="{7B925ABC-5231-87A5-0669-FB4AA2019A99}"/>
              </a:ext>
            </a:extLst>
          </p:cNvPr>
          <p:cNvSpPr>
            <a:spLocks noGrp="1"/>
          </p:cNvSpPr>
          <p:nvPr>
            <p:ph idx="1"/>
          </p:nvPr>
        </p:nvSpPr>
        <p:spPr>
          <a:xfrm>
            <a:off x="457200" y="1200151"/>
            <a:ext cx="8229600" cy="3099792"/>
          </a:xfrm>
        </p:spPr>
        <p:txBody>
          <a:bodyPr>
            <a:normAutofit/>
          </a:bodyPr>
          <a:lstStyle/>
          <a:p>
            <a:pPr marL="0" indent="0" algn="ctr">
              <a:lnSpc>
                <a:spcPct val="150000"/>
              </a:lnSpc>
              <a:buNone/>
            </a:pPr>
            <a:r>
              <a:rPr lang="el-GR" altLang="ko-KR" sz="2400" dirty="0">
                <a:latin typeface="Arial" pitchFamily="34" charset="0"/>
                <a:cs typeface="Arial" pitchFamily="34" charset="0"/>
              </a:rPr>
              <a:t>Μεικτή μεθοδολογία στον ερευνητικό σχεδιασμό ονομάζεται η μέθοδος κατά την οποία συνδυάζεται η συλλογή, ανάλυση και μίξη των ποσοτικών και ποιοτικών δεδομένων σε μία έρευνα που έχει ως κύριο στόχο την κατανόηση ενός κοινωνικού φαινομένου </a:t>
            </a:r>
            <a:endParaRPr lang="ko-KR" altLang="en-US" sz="2400" dirty="0">
              <a:latin typeface="Arial" pitchFamily="34" charset="0"/>
              <a:cs typeface="Arial" pitchFamily="34" charset="0"/>
            </a:endParaRPr>
          </a:p>
          <a:p>
            <a:endParaRPr lang="el-GR" dirty="0"/>
          </a:p>
        </p:txBody>
      </p:sp>
    </p:spTree>
    <p:extLst>
      <p:ext uri="{BB962C8B-B14F-4D97-AF65-F5344CB8AC3E}">
        <p14:creationId xmlns:p14="http://schemas.microsoft.com/office/powerpoint/2010/main" val="296814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7199FC7-3FE5-468E-AFE4-4D1508A591F5}"/>
              </a:ext>
            </a:extLst>
          </p:cNvPr>
          <p:cNvSpPr>
            <a:spLocks noGrp="1"/>
          </p:cNvSpPr>
          <p:nvPr>
            <p:ph type="title"/>
          </p:nvPr>
        </p:nvSpPr>
        <p:spPr>
          <a:xfrm>
            <a:off x="836676" y="411480"/>
            <a:ext cx="7626096" cy="884682"/>
          </a:xfrm>
        </p:spPr>
        <p:txBody>
          <a:bodyPr vert="horz" lIns="91440" tIns="45720" rIns="91440" bIns="45720" rtlCol="0" anchor="ctr">
            <a:normAutofit/>
          </a:bodyPr>
          <a:lstStyle/>
          <a:p>
            <a:pPr latinLnBrk="0">
              <a:lnSpc>
                <a:spcPct val="90000"/>
              </a:lnSpc>
            </a:pPr>
            <a:r>
              <a:rPr lang="en-US" sz="3000" b="0" kern="1200">
                <a:solidFill>
                  <a:schemeClr val="tx1"/>
                </a:solidFill>
                <a:latin typeface="+mj-lt"/>
                <a:ea typeface="+mj-ea"/>
                <a:cs typeface="+mj-cs"/>
              </a:rPr>
              <a:t>ΣΥΜΠΕΡΑΣΜΑΤΑ ΕΡΕΥΝΑΣ</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περιεχομένου 3">
            <a:extLst>
              <a:ext uri="{FF2B5EF4-FFF2-40B4-BE49-F238E27FC236}">
                <a16:creationId xmlns:a16="http://schemas.microsoft.com/office/drawing/2014/main" id="{807E9D5E-5D08-4084-B025-0FE7E5FBBB84}"/>
              </a:ext>
            </a:extLst>
          </p:cNvPr>
          <p:cNvSpPr>
            <a:spLocks noGrp="1"/>
          </p:cNvSpPr>
          <p:nvPr>
            <p:ph idx="10"/>
          </p:nvPr>
        </p:nvSpPr>
        <p:spPr>
          <a:xfrm>
            <a:off x="251520" y="1508761"/>
            <a:ext cx="8712968" cy="3123962"/>
          </a:xfrm>
        </p:spPr>
        <p:txBody>
          <a:bodyPr vert="horz" lIns="91440" tIns="45720" rIns="91440" bIns="45720" rtlCol="0">
            <a:noAutofit/>
          </a:bodyPr>
          <a:lstStyle/>
          <a:p>
            <a:pPr indent="-228600" latinLnBrk="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Στην π</a:t>
            </a:r>
            <a:r>
              <a:rPr lang="en-US" sz="1800" dirty="0" err="1">
                <a:solidFill>
                  <a:schemeClr val="tx1"/>
                </a:solidFill>
                <a:latin typeface="Arial" panose="020B0604020202020204" pitchFamily="34" charset="0"/>
                <a:cs typeface="Arial" panose="020B0604020202020204" pitchFamily="34" charset="0"/>
              </a:rPr>
              <a:t>οσοτική</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νάλυση</a:t>
            </a:r>
            <a:r>
              <a:rPr lang="en-US" sz="1800" dirty="0">
                <a:solidFill>
                  <a:schemeClr val="tx1"/>
                </a:solidFill>
                <a:latin typeface="Arial" panose="020B0604020202020204" pitchFamily="34" charset="0"/>
                <a:cs typeface="Arial" panose="020B0604020202020204" pitchFamily="34" charset="0"/>
              </a:rPr>
              <a:t> β</a:t>
            </a:r>
            <a:r>
              <a:rPr lang="en-US" sz="1800" dirty="0" err="1">
                <a:solidFill>
                  <a:schemeClr val="tx1"/>
                </a:solidFill>
                <a:latin typeface="Arial" panose="020B0604020202020204" pitchFamily="34" charset="0"/>
                <a:cs typeface="Arial" panose="020B0604020202020204" pitchFamily="34" charset="0"/>
              </a:rPr>
              <a:t>ρέθηκ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έντε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εσωτερικοί</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εξωτερικοί</a:t>
            </a:r>
            <a:r>
              <a:rPr lang="en-US" sz="1800" dirty="0">
                <a:solidFill>
                  <a:schemeClr val="tx1"/>
                </a:solidFill>
                <a:latin typeface="Arial" panose="020B0604020202020204" pitchFamily="34" charset="0"/>
                <a:cs typeface="Arial" panose="020B0604020202020204" pitchFamily="34" charset="0"/>
              </a:rPr>
              <a:t> πα</a:t>
            </a:r>
            <a:r>
              <a:rPr lang="en-US" sz="1800" dirty="0" err="1">
                <a:solidFill>
                  <a:schemeClr val="tx1"/>
                </a:solidFill>
                <a:latin typeface="Arial" panose="020B0604020202020204" pitchFamily="34" charset="0"/>
                <a:cs typeface="Arial" panose="020B0604020202020204" pitchFamily="34" charset="0"/>
              </a:rPr>
              <a:t>ράγοντες</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ου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ηρεάζουν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την</a:t>
            </a:r>
            <a:r>
              <a:rPr lang="en-US" sz="1800" dirty="0">
                <a:solidFill>
                  <a:schemeClr val="tx1"/>
                </a:solidFill>
                <a:latin typeface="Arial" panose="020B0604020202020204" pitchFamily="34" charset="0"/>
                <a:cs typeface="Arial" panose="020B0604020202020204" pitchFamily="34" charset="0"/>
              </a:rPr>
              <a:t> απ</a:t>
            </a:r>
            <a:r>
              <a:rPr lang="en-US" sz="1800" dirty="0" err="1">
                <a:solidFill>
                  <a:schemeClr val="tx1"/>
                </a:solidFill>
                <a:latin typeface="Arial" panose="020B0604020202020204" pitchFamily="34" charset="0"/>
                <a:cs typeface="Arial" panose="020B0604020202020204" pitchFamily="34" charset="0"/>
              </a:rPr>
              <a:t>όδοση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των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διδ</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κτορικών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φοιτητών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ρόγρ</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μμ</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του</a:t>
            </a:r>
            <a:r>
              <a:rPr lang="en-US" sz="1800" dirty="0">
                <a:solidFill>
                  <a:schemeClr val="tx1"/>
                </a:solidFill>
                <a:latin typeface="Arial" panose="020B0604020202020204" pitchFamily="34" charset="0"/>
                <a:cs typeface="Arial" panose="020B0604020202020204" pitchFamily="34" charset="0"/>
              </a:rPr>
              <a:t> πα</a:t>
            </a:r>
            <a:r>
              <a:rPr lang="en-US" sz="1800" dirty="0" err="1">
                <a:solidFill>
                  <a:schemeClr val="tx1"/>
                </a:solidFill>
                <a:latin typeface="Arial" panose="020B0604020202020204" pitchFamily="34" charset="0"/>
                <a:cs typeface="Arial" panose="020B0604020202020204" pitchFamily="34" charset="0"/>
              </a:rPr>
              <a:t>νε</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ιστημίου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δικτυ</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κό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μ</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θησι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κό</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ερι</a:t>
            </a:r>
            <a:r>
              <a:rPr lang="en-US" sz="1800" dirty="0">
                <a:solidFill>
                  <a:schemeClr val="tx1"/>
                </a:solidFill>
                <a:latin typeface="Arial" panose="020B0604020202020204" pitchFamily="34" charset="0"/>
                <a:cs typeface="Arial" panose="020B0604020202020204" pitchFamily="34" charset="0"/>
              </a:rPr>
              <a:t>β</a:t>
            </a:r>
            <a:r>
              <a:rPr lang="en-US" sz="1800" dirty="0" err="1">
                <a:solidFill>
                  <a:schemeClr val="tx1"/>
                </a:solidFill>
                <a:latin typeface="Arial" panose="020B0604020202020204" pitchFamily="34" charset="0"/>
                <a:cs typeface="Arial" panose="020B0604020202020204" pitchFamily="34" charset="0"/>
              </a:rPr>
              <a:t>άλλον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οι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υ</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ηρεσίες</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γι</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την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υ</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οστήριξη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των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φοιτητών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ικ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νότητ</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ροσω</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ικό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κίνητρο</a:t>
            </a:r>
            <a:endParaRPr lang="en-US" sz="1800" dirty="0">
              <a:solidFill>
                <a:schemeClr val="tx1"/>
              </a:solidFill>
              <a:latin typeface="Arial" panose="020B0604020202020204" pitchFamily="34" charset="0"/>
              <a:cs typeface="Arial" panose="020B0604020202020204" pitchFamily="34" charset="0"/>
            </a:endParaRPr>
          </a:p>
          <a:p>
            <a:pPr latinLnBrk="0"/>
            <a:endParaRPr lang="en-US" sz="1800" dirty="0">
              <a:solidFill>
                <a:schemeClr val="tx1"/>
              </a:solidFill>
              <a:latin typeface="Arial" panose="020B0604020202020204" pitchFamily="34" charset="0"/>
              <a:cs typeface="Arial" panose="020B0604020202020204" pitchFamily="34" charset="0"/>
            </a:endParaRPr>
          </a:p>
          <a:p>
            <a:pPr indent="-228600" latinLnBrk="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Στην π</a:t>
            </a:r>
            <a:r>
              <a:rPr lang="en-US" sz="1800" dirty="0" err="1">
                <a:solidFill>
                  <a:schemeClr val="tx1"/>
                </a:solidFill>
                <a:latin typeface="Arial" panose="020B0604020202020204" pitchFamily="34" charset="0"/>
                <a:cs typeface="Arial" panose="020B0604020202020204" pitchFamily="34" charset="0"/>
              </a:rPr>
              <a:t>οιοτική</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νάλυση</a:t>
            </a:r>
            <a:r>
              <a:rPr lang="en-US" sz="1800" dirty="0">
                <a:solidFill>
                  <a:schemeClr val="tx1"/>
                </a:solidFill>
                <a:latin typeface="Arial" panose="020B0604020202020204" pitchFamily="34" charset="0"/>
                <a:cs typeface="Arial" panose="020B0604020202020204" pitchFamily="34" charset="0"/>
              </a:rPr>
              <a:t> β</a:t>
            </a:r>
            <a:r>
              <a:rPr lang="en-US" sz="1800" dirty="0" err="1">
                <a:solidFill>
                  <a:schemeClr val="tx1"/>
                </a:solidFill>
                <a:latin typeface="Arial" panose="020B0604020202020204" pitchFamily="34" charset="0"/>
                <a:cs typeface="Arial" panose="020B0604020202020204" pitchFamily="34" charset="0"/>
              </a:rPr>
              <a:t>ρέθηκ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τέσσερις</a:t>
            </a:r>
            <a:r>
              <a:rPr lang="en-US" sz="1800" dirty="0">
                <a:solidFill>
                  <a:schemeClr val="tx1"/>
                </a:solidFill>
                <a:latin typeface="Arial" panose="020B0604020202020204" pitchFamily="34" charset="0"/>
                <a:cs typeface="Arial" panose="020B0604020202020204" pitchFamily="34" charset="0"/>
              </a:rPr>
              <a:t> πα</a:t>
            </a:r>
            <a:r>
              <a:rPr lang="en-US" sz="1800" dirty="0" err="1">
                <a:solidFill>
                  <a:schemeClr val="tx1"/>
                </a:solidFill>
                <a:latin typeface="Arial" panose="020B0604020202020204" pitchFamily="34" charset="0"/>
                <a:cs typeface="Arial" panose="020B0604020202020204" pitchFamily="34" charset="0"/>
              </a:rPr>
              <a:t>ράγοντες</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ου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ηρεάζουν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την</a:t>
            </a:r>
            <a:r>
              <a:rPr lang="en-US" sz="1800" dirty="0">
                <a:solidFill>
                  <a:schemeClr val="tx1"/>
                </a:solidFill>
                <a:latin typeface="Arial" panose="020B0604020202020204" pitchFamily="34" charset="0"/>
                <a:cs typeface="Arial" panose="020B0604020202020204" pitchFamily="34" charset="0"/>
              </a:rPr>
              <a:t> απ</a:t>
            </a:r>
            <a:r>
              <a:rPr lang="en-US" sz="1800" dirty="0" err="1">
                <a:solidFill>
                  <a:schemeClr val="tx1"/>
                </a:solidFill>
                <a:latin typeface="Arial" panose="020B0604020202020204" pitchFamily="34" charset="0"/>
                <a:cs typeface="Arial" panose="020B0604020202020204" pitchFamily="34" charset="0"/>
              </a:rPr>
              <a:t>όδοση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των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φοιτητών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η</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δημ</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ϊκή</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εμ</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ειρί</a:t>
            </a:r>
            <a:r>
              <a:rPr lang="en-US" sz="1800" dirty="0">
                <a:solidFill>
                  <a:schemeClr val="tx1"/>
                </a:solidFill>
                <a:latin typeface="Arial" panose="020B0604020202020204" pitchFamily="34" charset="0"/>
                <a:cs typeface="Arial" panose="020B0604020202020204" pitchFamily="34" charset="0"/>
              </a:rPr>
              <a:t>α,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δι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δικτυ</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κό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μ</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θησι</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κό</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ερι</a:t>
            </a:r>
            <a:r>
              <a:rPr lang="en-US" sz="1800" dirty="0">
                <a:solidFill>
                  <a:schemeClr val="tx1"/>
                </a:solidFill>
                <a:latin typeface="Arial" panose="020B0604020202020204" pitchFamily="34" charset="0"/>
                <a:cs typeface="Arial" panose="020B0604020202020204" pitchFamily="34" charset="0"/>
              </a:rPr>
              <a:t>β</a:t>
            </a:r>
            <a:r>
              <a:rPr lang="en-US" sz="1800" dirty="0" err="1">
                <a:solidFill>
                  <a:schemeClr val="tx1"/>
                </a:solidFill>
                <a:latin typeface="Arial" panose="020B0604020202020204" pitchFamily="34" charset="0"/>
                <a:cs typeface="Arial" panose="020B0604020202020204" pitchFamily="34" charset="0"/>
              </a:rPr>
              <a:t>άλλον</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υ</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οστήριξη</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η</a:t>
            </a:r>
            <a:r>
              <a:rPr lang="en-US" sz="1800" dirty="0">
                <a:solidFill>
                  <a:schemeClr val="tx1"/>
                </a:solidFill>
                <a:latin typeface="Arial" panose="020B0604020202020204" pitchFamily="34" charset="0"/>
                <a:cs typeface="Arial" panose="020B0604020202020204" pitchFamily="34" charset="0"/>
              </a:rPr>
              <a:t> β</a:t>
            </a:r>
            <a:r>
              <a:rPr lang="en-US" sz="1800" dirty="0" err="1">
                <a:solidFill>
                  <a:schemeClr val="tx1"/>
                </a:solidFill>
                <a:latin typeface="Arial" panose="020B0604020202020204" pitchFamily="34" charset="0"/>
                <a:cs typeface="Arial" panose="020B0604020202020204" pitchFamily="34" charset="0"/>
              </a:rPr>
              <a:t>οήθει</a:t>
            </a:r>
            <a:r>
              <a:rPr lang="en-US" sz="1800" dirty="0">
                <a:solidFill>
                  <a:schemeClr val="tx1"/>
                </a:solidFill>
                <a:latin typeface="Arial" panose="020B0604020202020204" pitchFamily="34" charset="0"/>
                <a:cs typeface="Arial" panose="020B0604020202020204" pitchFamily="34" charset="0"/>
              </a:rPr>
              <a:t>α απ</a:t>
            </a:r>
            <a:r>
              <a:rPr lang="en-US" sz="1800" dirty="0" err="1">
                <a:solidFill>
                  <a:schemeClr val="tx1"/>
                </a:solidFill>
                <a:latin typeface="Arial" panose="020B0604020202020204" pitchFamily="34" charset="0"/>
                <a:cs typeface="Arial" panose="020B0604020202020204" pitchFamily="34" charset="0"/>
              </a:rPr>
              <a:t>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κοινωνικό</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ερι</a:t>
            </a:r>
            <a:r>
              <a:rPr lang="en-US" sz="1800" dirty="0">
                <a:solidFill>
                  <a:schemeClr val="tx1"/>
                </a:solidFill>
                <a:latin typeface="Arial" panose="020B0604020202020204" pitchFamily="34" charset="0"/>
                <a:cs typeface="Arial" panose="020B0604020202020204" pitchFamily="34" charset="0"/>
              </a:rPr>
              <a:t>β</a:t>
            </a:r>
            <a:r>
              <a:rPr lang="en-US" sz="1800" dirty="0" err="1">
                <a:solidFill>
                  <a:schemeClr val="tx1"/>
                </a:solidFill>
                <a:latin typeface="Arial" panose="020B0604020202020204" pitchFamily="34" charset="0"/>
                <a:cs typeface="Arial" panose="020B0604020202020204" pitchFamily="34" charset="0"/>
              </a:rPr>
              <a:t>άλλον</a:t>
            </a:r>
            <a:r>
              <a:rPr lang="en-US" sz="1800" dirty="0">
                <a:solidFill>
                  <a:schemeClr val="tx1"/>
                </a:solidFill>
                <a:latin typeface="Arial" panose="020B0604020202020204" pitchFamily="34" charset="0"/>
                <a:cs typeface="Arial" panose="020B0604020202020204" pitchFamily="34" charset="0"/>
              </a:rPr>
              <a:t> α</a:t>
            </a:r>
            <a:r>
              <a:rPr lang="en-US" sz="1800" dirty="0" err="1">
                <a:solidFill>
                  <a:schemeClr val="tx1"/>
                </a:solidFill>
                <a:latin typeface="Arial" panose="020B0604020202020204" pitchFamily="34" charset="0"/>
                <a:cs typeface="Arial" panose="020B0604020202020204" pitchFamily="34" charset="0"/>
              </a:rPr>
              <a:t>λλά</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a:t>
            </a:r>
            <a:r>
              <a:rPr lang="en-US" sz="1800" dirty="0">
                <a:solidFill>
                  <a:schemeClr val="tx1"/>
                </a:solidFill>
                <a:latin typeface="Arial" panose="020B0604020202020204" pitchFamily="34" charset="0"/>
                <a:cs typeface="Arial" panose="020B0604020202020204" pitchFamily="34" charset="0"/>
              </a:rPr>
              <a:t>α</a:t>
            </a:r>
            <a:r>
              <a:rPr lang="en-US" sz="1800" dirty="0" err="1">
                <a:solidFill>
                  <a:schemeClr val="tx1"/>
                </a:solidFill>
                <a:latin typeface="Arial" panose="020B0604020202020204" pitchFamily="34" charset="0"/>
                <a:cs typeface="Arial" panose="020B0604020202020204" pitchFamily="34" charset="0"/>
              </a:rPr>
              <a:t>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το</a:t>
            </a:r>
            <a:r>
              <a:rPr lang="en-US" sz="1800" dirty="0">
                <a:solidFill>
                  <a:schemeClr val="tx1"/>
                </a:solidFill>
                <a:latin typeface="Arial" panose="020B0604020202020204" pitchFamily="34" charset="0"/>
                <a:cs typeface="Arial" panose="020B0604020202020204" pitchFamily="34" charset="0"/>
              </a:rPr>
              <a:t> π</a:t>
            </a:r>
            <a:r>
              <a:rPr lang="en-US" sz="1800" dirty="0" err="1">
                <a:solidFill>
                  <a:schemeClr val="tx1"/>
                </a:solidFill>
                <a:latin typeface="Arial" panose="020B0604020202020204" pitchFamily="34" charset="0"/>
                <a:cs typeface="Arial" panose="020B0604020202020204" pitchFamily="34" charset="0"/>
              </a:rPr>
              <a:t>ροσω</a:t>
            </a:r>
            <a:r>
              <a:rPr lang="en-US" sz="1800" dirty="0">
                <a:solidFill>
                  <a:schemeClr val="tx1"/>
                </a:solidFill>
                <a:latin typeface="Arial" panose="020B0604020202020204" pitchFamily="34" charset="0"/>
                <a:cs typeface="Arial" panose="020B0604020202020204" pitchFamily="34" charset="0"/>
              </a:rPr>
              <a:t>π</a:t>
            </a:r>
            <a:r>
              <a:rPr lang="en-US" sz="1800" dirty="0" err="1">
                <a:solidFill>
                  <a:schemeClr val="tx1"/>
                </a:solidFill>
                <a:latin typeface="Arial" panose="020B0604020202020204" pitchFamily="34" charset="0"/>
                <a:cs typeface="Arial" panose="020B0604020202020204" pitchFamily="34" charset="0"/>
              </a:rPr>
              <a:t>ικό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κίνητρο</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47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0CB584-B961-4109-B49D-263C5034E358}"/>
              </a:ext>
            </a:extLst>
          </p:cNvPr>
          <p:cNvSpPr>
            <a:spLocks noGrp="1"/>
          </p:cNvSpPr>
          <p:nvPr>
            <p:ph type="title"/>
          </p:nvPr>
        </p:nvSpPr>
        <p:spPr>
          <a:xfrm>
            <a:off x="571499" y="856284"/>
            <a:ext cx="5942861" cy="847152"/>
          </a:xfrm>
        </p:spPr>
        <p:txBody>
          <a:bodyPr vert="horz" lIns="91440" tIns="45720" rIns="91440" bIns="45720" rtlCol="0" anchor="t">
            <a:normAutofit/>
          </a:bodyPr>
          <a:lstStyle/>
          <a:p>
            <a:pPr latinLnBrk="0">
              <a:lnSpc>
                <a:spcPct val="90000"/>
              </a:lnSpc>
            </a:pPr>
            <a:r>
              <a:rPr lang="en-US" sz="2600" kern="1200">
                <a:solidFill>
                  <a:schemeClr val="tx1"/>
                </a:solidFill>
                <a:latin typeface="+mj-lt"/>
                <a:ea typeface="+mj-ea"/>
                <a:cs typeface="+mj-cs"/>
              </a:rPr>
              <a:t>The exploratory sequential design</a:t>
            </a:r>
          </a:p>
        </p:txBody>
      </p:sp>
      <p:sp>
        <p:nvSpPr>
          <p:cNvPr id="3" name="Θέση περιεχομένου 2">
            <a:extLst>
              <a:ext uri="{FF2B5EF4-FFF2-40B4-BE49-F238E27FC236}">
                <a16:creationId xmlns:a16="http://schemas.microsoft.com/office/drawing/2014/main" id="{4B07AAF4-D6DF-4677-A60E-D35D1B478BB6}"/>
              </a:ext>
            </a:extLst>
          </p:cNvPr>
          <p:cNvSpPr>
            <a:spLocks noGrp="1"/>
          </p:cNvSpPr>
          <p:nvPr>
            <p:ph idx="1"/>
          </p:nvPr>
        </p:nvSpPr>
        <p:spPr>
          <a:xfrm>
            <a:off x="588456" y="4123194"/>
            <a:ext cx="7978329" cy="512321"/>
          </a:xfrm>
        </p:spPr>
        <p:txBody>
          <a:bodyPr vert="horz" lIns="91440" tIns="45720" rIns="91440" bIns="45720" rtlCol="0" anchor="t">
            <a:normAutofit/>
          </a:bodyPr>
          <a:lstStyle/>
          <a:p>
            <a:pPr latinLnBrk="0">
              <a:lnSpc>
                <a:spcPct val="90000"/>
              </a:lnSpc>
              <a:spcBef>
                <a:spcPts val="1000"/>
              </a:spcBef>
            </a:pPr>
            <a:r>
              <a:rPr lang="en-US" sz="1400" kern="1200">
                <a:solidFill>
                  <a:schemeClr val="tx1"/>
                </a:solidFill>
                <a:latin typeface="+mn-lt"/>
                <a:ea typeface="+mn-ea"/>
                <a:cs typeface="+mn-cs"/>
              </a:rPr>
              <a:t>ΔΙΕΡΕΥΝΗΤΙΚΟΣ ΔΙΑΔΟΧΙΚΟΣ ΣΧΕΔΙΑΣΜΟΣ</a:t>
            </a:r>
          </a:p>
        </p:txBody>
      </p:sp>
      <p:cxnSp>
        <p:nvCxnSpPr>
          <p:cNvPr id="49" name="Straight Connector 48">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3" descr="Εικόνα που περιέχει κείμενο, γραμματοσειρά, διάγραμμα, κύκλος&#10;&#10;Περιγραφή που δημιουργήθηκε αυτόματα">
            <a:extLst>
              <a:ext uri="{FF2B5EF4-FFF2-40B4-BE49-F238E27FC236}">
                <a16:creationId xmlns:a16="http://schemas.microsoft.com/office/drawing/2014/main" id="{3F78B2D7-BCF1-4893-A3A9-C6A990E16FF2}"/>
              </a:ext>
            </a:extLst>
          </p:cNvPr>
          <p:cNvPicPr>
            <a:picLocks noGrp="1" noChangeAspect="1"/>
          </p:cNvPicPr>
          <p:nvPr>
            <p:ph idx="10"/>
          </p:nvPr>
        </p:nvPicPr>
        <p:blipFill>
          <a:blip r:embed="rId2"/>
          <a:stretch>
            <a:fillRect/>
          </a:stretch>
        </p:blipFill>
        <p:spPr>
          <a:xfrm>
            <a:off x="648854" y="2213574"/>
            <a:ext cx="7859041" cy="1370762"/>
          </a:xfrm>
          <a:prstGeom prst="rect">
            <a:avLst/>
          </a:prstGeom>
        </p:spPr>
      </p:pic>
      <p:cxnSp>
        <p:nvCxnSpPr>
          <p:cNvPr id="51" name="Straight Connector 50">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3923685"/>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19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2EE12A4-05D7-4B2C-85FC-C40BC4A338FE}"/>
              </a:ext>
            </a:extLst>
          </p:cNvPr>
          <p:cNvSpPr>
            <a:spLocks noGrp="1"/>
          </p:cNvSpPr>
          <p:nvPr>
            <p:ph type="title"/>
          </p:nvPr>
        </p:nvSpPr>
        <p:spPr>
          <a:xfrm>
            <a:off x="836676" y="411480"/>
            <a:ext cx="7626096" cy="884682"/>
          </a:xfrm>
        </p:spPr>
        <p:txBody>
          <a:bodyPr vert="horz" lIns="91440" tIns="45720" rIns="91440" bIns="45720" rtlCol="0" anchor="ctr">
            <a:normAutofit/>
          </a:bodyPr>
          <a:lstStyle/>
          <a:p>
            <a:pPr latinLnBrk="0">
              <a:lnSpc>
                <a:spcPct val="90000"/>
              </a:lnSpc>
            </a:pPr>
            <a:r>
              <a:rPr lang="en-US" sz="2800" kern="1200">
                <a:solidFill>
                  <a:schemeClr val="tx1"/>
                </a:solidFill>
                <a:latin typeface="+mj-lt"/>
                <a:ea typeface="+mj-ea"/>
                <a:cs typeface="+mj-cs"/>
              </a:rPr>
              <a:t>ΧΑΡΑΚΤΗΡΙΣΤΙΚΑ ΔΙΕΡΕΥΝΗΤΙΚΟΥ ΣΧΕΔΙΑΣΜΟΥ </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περιεχομένου 3">
            <a:extLst>
              <a:ext uri="{FF2B5EF4-FFF2-40B4-BE49-F238E27FC236}">
                <a16:creationId xmlns:a16="http://schemas.microsoft.com/office/drawing/2014/main" id="{DF65E45E-1692-42EA-B728-5D42854882FC}"/>
              </a:ext>
            </a:extLst>
          </p:cNvPr>
          <p:cNvSpPr>
            <a:spLocks noGrp="1"/>
          </p:cNvSpPr>
          <p:nvPr>
            <p:ph idx="10"/>
          </p:nvPr>
        </p:nvSpPr>
        <p:spPr>
          <a:xfrm>
            <a:off x="251521" y="1563639"/>
            <a:ext cx="8616956" cy="3456384"/>
          </a:xfrm>
        </p:spPr>
        <p:txBody>
          <a:bodyPr vert="horz" lIns="91440" tIns="45720" rIns="91440" bIns="45720" rtlCol="0">
            <a:normAutofit/>
          </a:bodyPr>
          <a:lstStyle/>
          <a:p>
            <a:pPr indent="-228600" latinLnBrk="0">
              <a:lnSpc>
                <a:spcPct val="90000"/>
              </a:lnSpc>
              <a:buFont typeface="Arial" panose="020B0604020202020204" pitchFamily="34" charset="0"/>
              <a:buChar char="•"/>
            </a:pPr>
            <a:endParaRPr lang="en-US" sz="1100" dirty="0">
              <a:solidFill>
                <a:schemeClr val="tx1"/>
              </a:solidFill>
            </a:endParaRPr>
          </a:p>
          <a:p>
            <a:pPr marL="457200" indent="-228600" latinLnBrk="0">
              <a:lnSpc>
                <a:spcPct val="90000"/>
              </a:lnSpc>
              <a:spcAft>
                <a:spcPts val="600"/>
              </a:spcAft>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Σκο</a:t>
            </a:r>
            <a:r>
              <a:rPr lang="en-US" sz="1600" dirty="0">
                <a:solidFill>
                  <a:schemeClr val="tx1"/>
                </a:solidFill>
                <a:latin typeface="Arial" panose="020B0604020202020204" pitchFamily="34" charset="0"/>
                <a:cs typeface="Arial" panose="020B0604020202020204" pitchFamily="34" charset="0"/>
              </a:rPr>
              <a:t>π</a:t>
            </a:r>
            <a:r>
              <a:rPr lang="en-US" sz="1600" dirty="0" err="1">
                <a:solidFill>
                  <a:schemeClr val="tx1"/>
                </a:solidFill>
                <a:latin typeface="Arial" panose="020B0604020202020204" pitchFamily="34" charset="0"/>
                <a:cs typeface="Arial" panose="020B0604020202020204" pitchFamily="34" charset="0"/>
              </a:rPr>
              <a:t>ός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διερεύνηση</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οιοτικά</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των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ερωτημάτων</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θ</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τεθούν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των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μετ</a:t>
            </a:r>
            <a:r>
              <a:rPr lang="en-US" sz="1600" dirty="0">
                <a:solidFill>
                  <a:schemeClr val="tx1"/>
                </a:solidFill>
                <a:latin typeface="Arial" panose="020B0604020202020204" pitchFamily="34" charset="0"/>
                <a:cs typeface="Arial" panose="020B0604020202020204" pitchFamily="34" charset="0"/>
              </a:rPr>
              <a:t>αβ</a:t>
            </a:r>
            <a:r>
              <a:rPr lang="en-US" sz="1600" dirty="0" err="1">
                <a:solidFill>
                  <a:schemeClr val="tx1"/>
                </a:solidFill>
                <a:latin typeface="Arial" panose="020B0604020202020204" pitchFamily="34" charset="0"/>
                <a:cs typeface="Arial" panose="020B0604020202020204" pitchFamily="34" charset="0"/>
              </a:rPr>
              <a:t>λητών</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θ</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μετρηθούν</a:t>
            </a:r>
            <a:r>
              <a:rPr lang="en-US" sz="1600" dirty="0">
                <a:solidFill>
                  <a:schemeClr val="tx1"/>
                </a:solidFill>
                <a:latin typeface="Arial" panose="020B0604020202020204" pitchFamily="34" charset="0"/>
                <a:cs typeface="Arial" panose="020B0604020202020204" pitchFamily="34" charset="0"/>
              </a:rPr>
              <a:t> &amp; </a:t>
            </a:r>
            <a:r>
              <a:rPr lang="en-US" sz="1600" dirty="0" err="1">
                <a:solidFill>
                  <a:schemeClr val="tx1"/>
                </a:solidFill>
                <a:latin typeface="Arial" panose="020B0604020202020204" pitchFamily="34" charset="0"/>
                <a:cs typeface="Arial" panose="020B0604020202020204" pitchFamily="34" charset="0"/>
              </a:rPr>
              <a:t>των</a:t>
            </a:r>
            <a:r>
              <a:rPr lang="en-US" sz="1600" dirty="0">
                <a:solidFill>
                  <a:schemeClr val="tx1"/>
                </a:solidFill>
                <a:latin typeface="Arial" panose="020B0604020202020204" pitchFamily="34" charset="0"/>
                <a:cs typeface="Arial" panose="020B0604020202020204" pitchFamily="34" charset="0"/>
              </a:rPr>
              <a:t> α</a:t>
            </a:r>
            <a:r>
              <a:rPr lang="en-US" sz="1600" dirty="0" err="1">
                <a:solidFill>
                  <a:schemeClr val="tx1"/>
                </a:solidFill>
                <a:latin typeface="Arial" panose="020B0604020202020204" pitchFamily="34" charset="0"/>
                <a:cs typeface="Arial" panose="020B0604020202020204" pitchFamily="34" charset="0"/>
              </a:rPr>
              <a:t>τόμων</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ου</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θ</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ερωτηθούν</a:t>
            </a:r>
            <a:r>
              <a:rPr lang="en-US" sz="1600"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Προτερ</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ιότητ</a:t>
            </a:r>
            <a:r>
              <a:rPr lang="en-US" sz="1600" dirty="0">
                <a:solidFill>
                  <a:schemeClr val="tx1"/>
                </a:solidFill>
                <a:latin typeface="Arial" panose="020B0604020202020204" pitchFamily="34" charset="0"/>
                <a:cs typeface="Arial" panose="020B0604020202020204" pitchFamily="34" charset="0"/>
              </a:rPr>
              <a:t>α: π</a:t>
            </a:r>
            <a:r>
              <a:rPr lang="en-US" sz="1600" dirty="0" err="1">
                <a:solidFill>
                  <a:schemeClr val="tx1"/>
                </a:solidFill>
                <a:latin typeface="Arial" panose="020B0604020202020204" pitchFamily="34" charset="0"/>
                <a:cs typeface="Arial" panose="020B0604020202020204" pitchFamily="34" charset="0"/>
              </a:rPr>
              <a:t>οιοτική</a:t>
            </a:r>
            <a:r>
              <a:rPr lang="en-US" sz="1600"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Συλλογή</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δεδομένων</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ρώτ</a:t>
            </a:r>
            <a:r>
              <a:rPr lang="en-US" sz="1600" dirty="0">
                <a:solidFill>
                  <a:schemeClr val="tx1"/>
                </a:solidFill>
                <a:latin typeface="Arial" panose="020B0604020202020204" pitchFamily="34" charset="0"/>
                <a:cs typeface="Arial" panose="020B0604020202020204" pitchFamily="34" charset="0"/>
              </a:rPr>
              <a:t>α π</a:t>
            </a:r>
            <a:r>
              <a:rPr lang="en-US" sz="1600" dirty="0" err="1">
                <a:solidFill>
                  <a:schemeClr val="tx1"/>
                </a:solidFill>
                <a:latin typeface="Arial" panose="020B0604020202020204" pitchFamily="34" charset="0"/>
                <a:cs typeface="Arial" panose="020B0604020202020204" pitchFamily="34" charset="0"/>
              </a:rPr>
              <a:t>οιοτικά</a:t>
            </a:r>
            <a:r>
              <a:rPr lang="en-US" sz="1600"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Χρήση</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των</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οσοτικών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δεδομένων</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γι</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οικοδομήσει</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άνω</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ή</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ν</a:t>
            </a:r>
            <a:r>
              <a:rPr lang="en-US" sz="1600" dirty="0">
                <a:solidFill>
                  <a:schemeClr val="tx1"/>
                </a:solidFill>
                <a:latin typeface="Arial" panose="020B0604020202020204" pitchFamily="34" charset="0"/>
                <a:cs typeface="Arial" panose="020B0604020202020204" pitchFamily="34" charset="0"/>
              </a:rPr>
              <a:t>α </a:t>
            </a:r>
            <a:r>
              <a:rPr lang="en-US" sz="1600" dirty="0" err="1">
                <a:solidFill>
                  <a:schemeClr val="tx1"/>
                </a:solidFill>
                <a:latin typeface="Arial" panose="020B0604020202020204" pitchFamily="34" charset="0"/>
                <a:cs typeface="Arial" panose="020B0604020202020204" pitchFamily="34" charset="0"/>
              </a:rPr>
              <a:t>εξηγήσει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τ</a:t>
            </a:r>
            <a:r>
              <a:rPr lang="en-US" sz="1600" dirty="0">
                <a:solidFill>
                  <a:schemeClr val="tx1"/>
                </a:solidFill>
                <a:latin typeface="Arial" panose="020B0604020202020204" pitchFamily="34" charset="0"/>
                <a:cs typeface="Arial" panose="020B0604020202020204" pitchFamily="34" charset="0"/>
              </a:rPr>
              <a:t>α α</a:t>
            </a:r>
            <a:r>
              <a:rPr lang="en-US" sz="1600" dirty="0" err="1">
                <a:solidFill>
                  <a:schemeClr val="tx1"/>
                </a:solidFill>
                <a:latin typeface="Arial" panose="020B0604020202020204" pitchFamily="34" charset="0"/>
                <a:cs typeface="Arial" panose="020B0604020202020204" pitchFamily="34" charset="0"/>
              </a:rPr>
              <a:t>ρχικά</a:t>
            </a:r>
            <a:r>
              <a:rPr lang="en-US" sz="1600" dirty="0">
                <a:solidFill>
                  <a:schemeClr val="tx1"/>
                </a:solidFill>
                <a:latin typeface="Arial" panose="020B0604020202020204" pitchFamily="34" charset="0"/>
                <a:cs typeface="Arial" panose="020B0604020202020204" pitchFamily="34" charset="0"/>
              </a:rPr>
              <a:t> π</a:t>
            </a:r>
            <a:r>
              <a:rPr lang="en-US" sz="1600" dirty="0" err="1">
                <a:solidFill>
                  <a:schemeClr val="tx1"/>
                </a:solidFill>
                <a:latin typeface="Arial" panose="020B0604020202020204" pitchFamily="34" charset="0"/>
                <a:cs typeface="Arial" panose="020B0604020202020204" pitchFamily="34" charset="0"/>
              </a:rPr>
              <a:t>οιοτικά</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ευρήμ</a:t>
            </a:r>
            <a:r>
              <a:rPr lang="en-US" sz="1600" dirty="0">
                <a:solidFill>
                  <a:schemeClr val="tx1"/>
                </a:solidFill>
                <a:latin typeface="Arial" panose="020B0604020202020204" pitchFamily="34" charset="0"/>
                <a:cs typeface="Arial" panose="020B0604020202020204" pitchFamily="34" charset="0"/>
              </a:rPr>
              <a:t>α</a:t>
            </a:r>
            <a:r>
              <a:rPr lang="en-US" sz="1600" dirty="0" err="1">
                <a:solidFill>
                  <a:schemeClr val="tx1"/>
                </a:solidFill>
                <a:latin typeface="Arial" panose="020B0604020202020204" pitchFamily="34" charset="0"/>
                <a:cs typeface="Arial" panose="020B0604020202020204" pitchFamily="34" charset="0"/>
              </a:rPr>
              <a:t>τ</a:t>
            </a:r>
            <a:r>
              <a:rPr lang="en-US" sz="1600" dirty="0">
                <a:solidFill>
                  <a:schemeClr val="tx1"/>
                </a:solidFill>
                <a:latin typeface="Arial" panose="020B0604020202020204" pitchFamily="34" charset="0"/>
                <a:cs typeface="Arial" panose="020B0604020202020204" pitchFamily="34" charset="0"/>
              </a:rPr>
              <a:t>α</a:t>
            </a:r>
          </a:p>
          <a:p>
            <a:pPr indent="-228600" latinLnBrk="0">
              <a:lnSpc>
                <a:spcPct val="90000"/>
              </a:lnSpc>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indent="-228600" latinLnBrk="0">
              <a:lnSpc>
                <a:spcPct val="90000"/>
              </a:lnSpc>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indent="-228600" latinLnBrk="0">
              <a:lnSpc>
                <a:spcPct val="9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Ryan, T. (2015). Facebook addiction: An exploratory study using mixed Methods. (Unpublished doctoral thesis). RMIT University. </a:t>
            </a:r>
          </a:p>
        </p:txBody>
      </p:sp>
    </p:spTree>
    <p:extLst>
      <p:ext uri="{BB962C8B-B14F-4D97-AF65-F5344CB8AC3E}">
        <p14:creationId xmlns:p14="http://schemas.microsoft.com/office/powerpoint/2010/main" val="156693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DF9B60-0579-4980-929D-65B5AE9F88C8}"/>
              </a:ext>
            </a:extLst>
          </p:cNvPr>
          <p:cNvSpPr>
            <a:spLocks noGrp="1"/>
          </p:cNvSpPr>
          <p:nvPr>
            <p:ph type="title"/>
          </p:nvPr>
        </p:nvSpPr>
        <p:spPr>
          <a:xfrm>
            <a:off x="836676" y="411480"/>
            <a:ext cx="7626096" cy="648102"/>
          </a:xfrm>
        </p:spPr>
        <p:txBody>
          <a:bodyPr vert="horz" lIns="91440" tIns="45720" rIns="91440" bIns="45720" rtlCol="0" anchor="ctr">
            <a:normAutofit/>
          </a:bodyPr>
          <a:lstStyle/>
          <a:p>
            <a:pPr algn="ctr" latinLnBrk="0">
              <a:lnSpc>
                <a:spcPct val="90000"/>
              </a:lnSpc>
            </a:pPr>
            <a:r>
              <a:rPr lang="en-US" sz="3000" kern="1200" dirty="0" err="1">
                <a:solidFill>
                  <a:schemeClr val="tx1"/>
                </a:solidFill>
                <a:latin typeface="Times New Roman" panose="02020603050405020304" pitchFamily="18" charset="0"/>
                <a:cs typeface="Times New Roman" panose="02020603050405020304" pitchFamily="18" charset="0"/>
              </a:rPr>
              <a:t>Σ</a:t>
            </a:r>
            <a:r>
              <a:rPr lang="el-GR" sz="3000" kern="1200" dirty="0" err="1">
                <a:solidFill>
                  <a:schemeClr val="tx1"/>
                </a:solidFill>
                <a:latin typeface="Times New Roman" panose="02020603050405020304" pitchFamily="18" charset="0"/>
                <a:cs typeface="Times New Roman" panose="02020603050405020304" pitchFamily="18" charset="0"/>
              </a:rPr>
              <a:t>τόχος</a:t>
            </a:r>
            <a:r>
              <a:rPr lang="en-US" sz="3000" kern="1200" dirty="0">
                <a:solidFill>
                  <a:schemeClr val="tx1"/>
                </a:solidFill>
                <a:latin typeface="Times New Roman" panose="02020603050405020304" pitchFamily="18" charset="0"/>
                <a:cs typeface="Times New Roman" panose="02020603050405020304" pitchFamily="18" charset="0"/>
              </a:rPr>
              <a:t> </a:t>
            </a:r>
            <a:r>
              <a:rPr lang="el-GR" sz="3000" kern="1200" dirty="0">
                <a:solidFill>
                  <a:schemeClr val="tx1"/>
                </a:solidFill>
                <a:latin typeface="Times New Roman" panose="02020603050405020304" pitchFamily="18" charset="0"/>
                <a:cs typeface="Times New Roman" panose="02020603050405020304" pitchFamily="18" charset="0"/>
              </a:rPr>
              <a:t>διδακτορικής</a:t>
            </a:r>
            <a:endParaRPr lang="en-US" sz="3000" kern="1200"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περιεχομένου 3">
            <a:extLst>
              <a:ext uri="{FF2B5EF4-FFF2-40B4-BE49-F238E27FC236}">
                <a16:creationId xmlns:a16="http://schemas.microsoft.com/office/drawing/2014/main" id="{17F89CE9-F46E-4DDA-A490-4322CC6274CC}"/>
              </a:ext>
            </a:extLst>
          </p:cNvPr>
          <p:cNvSpPr>
            <a:spLocks noGrp="1"/>
          </p:cNvSpPr>
          <p:nvPr>
            <p:ph idx="10"/>
          </p:nvPr>
        </p:nvSpPr>
        <p:spPr>
          <a:xfrm>
            <a:off x="179512" y="1296162"/>
            <a:ext cx="8856984" cy="3651852"/>
          </a:xfrm>
        </p:spPr>
        <p:txBody>
          <a:bodyPr vert="horz" lIns="91440" tIns="45720" rIns="91440" bIns="45720" rtlCol="0">
            <a:noAutofit/>
          </a:bodyPr>
          <a:lstStyle/>
          <a:p>
            <a:pPr marL="57150" latinLnBrk="0">
              <a:lnSpc>
                <a:spcPct val="150000"/>
              </a:lnSpc>
            </a:pPr>
            <a:r>
              <a:rPr lang="el-GR" sz="1800" kern="0" dirty="0">
                <a:solidFill>
                  <a:srgbClr val="000000"/>
                </a:solidFill>
                <a:effectLst/>
                <a:latin typeface="Times New Roman" panose="02020603050405020304" pitchFamily="18" charset="0"/>
                <a:ea typeface="Times New Roman" panose="02020603050405020304" pitchFamily="18" charset="0"/>
              </a:rPr>
              <a:t>Κύριος σκοπός της παρούσας διδακτορικής διατριβής ήταν να εξετάσει την επίδραση των μέσων κοινωνικής δικτύωσης των ραδιοφωνικών σταθμών στην ακροαματικότητα των ραδιοφωνικών σταθμών υπό το πρίσμα του Ενισχυτικού Σπειροειδούς Μοντέλου (</a:t>
            </a:r>
            <a:r>
              <a:rPr lang="el-GR" sz="1800" kern="0" dirty="0" err="1">
                <a:solidFill>
                  <a:srgbClr val="000000"/>
                </a:solidFill>
                <a:effectLst/>
                <a:latin typeface="Times New Roman" panose="02020603050405020304" pitchFamily="18" charset="0"/>
                <a:ea typeface="Times New Roman" panose="02020603050405020304" pitchFamily="18" charset="0"/>
              </a:rPr>
              <a:t>Slater</a:t>
            </a:r>
            <a:r>
              <a:rPr lang="el-GR" sz="1800" kern="0" dirty="0">
                <a:solidFill>
                  <a:srgbClr val="000000"/>
                </a:solidFill>
                <a:effectLst/>
                <a:latin typeface="Times New Roman" panose="02020603050405020304" pitchFamily="18" charset="0"/>
                <a:ea typeface="Times New Roman" panose="02020603050405020304" pitchFamily="18" charset="0"/>
              </a:rPr>
              <a:t>, 2007). </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Παράλληλα, με βάση την υπάρχουσα βιβλιογραφία, αλλά και τα πιθανά ευρήματα της ποιοτικής έρευνας, έγινε προσπάθεια: πρώτον, να διευρυνθεί το Ενισχυτικό Σπειροειδές Μοντέλο προσθέτοντας  σημαντικά ατομικά χαρακτηριστικά, και δεύτερον, να μελετήσει το βαθμό ταύτισης των ατόμων σύμφωνα με την Κοινωνική Ταυτότητα (</a:t>
            </a:r>
            <a:r>
              <a:rPr lang="en-US"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Tajfel</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1974) στα μέσα κοινωνικής δικτύωσης των ραδιοφωνικών σταθμών, αλλά και στο ραδιόφωνο. </a:t>
            </a:r>
          </a:p>
          <a:p>
            <a:pPr marL="57150" latinLnBrk="0">
              <a:lnSpc>
                <a:spcPct val="150000"/>
              </a:lnSpc>
            </a:pPr>
            <a:endParaRPr lang="en-US" sz="1800" kern="0" dirty="0">
              <a:solidFill>
                <a:srgbClr val="000000"/>
              </a:solidFill>
              <a:effectLst/>
              <a:latin typeface="Times New Roman" panose="02020603050405020304" pitchFamily="18" charset="0"/>
              <a:ea typeface="Times New Roman" panose="02020603050405020304" pitchFamily="18" charset="0"/>
            </a:endParaRPr>
          </a:p>
          <a:p>
            <a:pPr marL="57150" latinLnBrk="0">
              <a:lnSpc>
                <a:spcPct val="200000"/>
              </a:lnSpc>
            </a:pPr>
            <a:endParaRPr lang="en-US" dirty="0">
              <a:solidFill>
                <a:schemeClr val="tx1"/>
              </a:solidFill>
            </a:endParaRPr>
          </a:p>
        </p:txBody>
      </p:sp>
    </p:spTree>
    <p:extLst>
      <p:ext uri="{BB962C8B-B14F-4D97-AF65-F5344CB8AC3E}">
        <p14:creationId xmlns:p14="http://schemas.microsoft.com/office/powerpoint/2010/main" val="25594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BF28C-5E67-C6D5-1450-8AE9D7DD3DA0}"/>
              </a:ext>
            </a:extLst>
          </p:cNvPr>
          <p:cNvSpPr>
            <a:spLocks noGrp="1"/>
          </p:cNvSpPr>
          <p:nvPr>
            <p:ph type="title"/>
          </p:nvPr>
        </p:nvSpPr>
        <p:spPr/>
        <p:txBody>
          <a:bodyPr/>
          <a:lstStyle/>
          <a:p>
            <a:r>
              <a:rPr lang="el-GR" dirty="0"/>
              <a:t>Ερευνητικά ερωτήματα</a:t>
            </a:r>
          </a:p>
        </p:txBody>
      </p:sp>
      <p:sp>
        <p:nvSpPr>
          <p:cNvPr id="3" name="Θέση περιεχομένου 2">
            <a:extLst>
              <a:ext uri="{FF2B5EF4-FFF2-40B4-BE49-F238E27FC236}">
                <a16:creationId xmlns:a16="http://schemas.microsoft.com/office/drawing/2014/main" id="{3188E874-1965-999D-E1DE-7610CD9B4CB4}"/>
              </a:ext>
            </a:extLst>
          </p:cNvPr>
          <p:cNvSpPr>
            <a:spLocks noGrp="1"/>
          </p:cNvSpPr>
          <p:nvPr>
            <p:ph idx="1"/>
          </p:nvPr>
        </p:nvSpPr>
        <p:spPr/>
        <p:txBody>
          <a:bodyPr>
            <a:normAutofit fontScale="55000" lnSpcReduction="20000"/>
          </a:bodyPr>
          <a:lstStyle/>
          <a:p>
            <a:pPr marL="342900" lvl="0" indent="-342900">
              <a:lnSpc>
                <a:spcPct val="200000"/>
              </a:lnSpc>
              <a:buFont typeface="Symbol" pitchFamily="2" charset="2"/>
              <a:buChar char=""/>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a:t>
            </a:r>
            <a:r>
              <a:rPr lang="el-GR" sz="32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νοηματοδοτούνται</a:t>
            </a: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οι έννοιες ‘’ μέσα κοινωνικής δικτύωσης’’ και ‘’ραδιόφωνο’’ από τους ακροατές;</a:t>
            </a:r>
          </a:p>
          <a:p>
            <a:pPr marL="342900" lvl="0" indent="-342900">
              <a:lnSpc>
                <a:spcPct val="200000"/>
              </a:lnSpc>
              <a:buFont typeface="Symbol" pitchFamily="2" charset="2"/>
              <a:buChar char=""/>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Πως εντάσσεται το ραδιόφωνο και τα μέσα κοινωνικής δικτύωσης των ραδιοφωνικών σταθμών στην καθημερινότητα των ανθρώπων;</a:t>
            </a:r>
          </a:p>
          <a:p>
            <a:pPr marL="342900" lvl="0" indent="-342900">
              <a:lnSpc>
                <a:spcPct val="200000"/>
              </a:lnSpc>
              <a:buFont typeface="Symbol" pitchFamily="2" charset="2"/>
              <a:buChar char=""/>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νιώθουν οι συμμετέχοντες κατά τη διάρκεια ακρόασης ραδιοφώνου και χρήσης των μέσων κοινωνικής δικτύωσης των ραδιοφωνικών σταθμών;</a:t>
            </a:r>
          </a:p>
          <a:p>
            <a:endParaRPr lang="el-GR" dirty="0"/>
          </a:p>
        </p:txBody>
      </p:sp>
    </p:spTree>
    <p:extLst>
      <p:ext uri="{BB962C8B-B14F-4D97-AF65-F5344CB8AC3E}">
        <p14:creationId xmlns:p14="http://schemas.microsoft.com/office/powerpoint/2010/main" val="366129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115548-B730-0974-A046-AE6F54DA17B0}"/>
              </a:ext>
            </a:extLst>
          </p:cNvPr>
          <p:cNvSpPr>
            <a:spLocks noGrp="1"/>
          </p:cNvSpPr>
          <p:nvPr>
            <p:ph type="title"/>
          </p:nvPr>
        </p:nvSpPr>
        <p:spPr>
          <a:xfrm>
            <a:off x="457200" y="206375"/>
            <a:ext cx="8229600" cy="709191"/>
          </a:xfrm>
        </p:spPr>
        <p:txBody>
          <a:bodyPr>
            <a:noAutofit/>
          </a:bodyPr>
          <a:lstStyle/>
          <a:p>
            <a:r>
              <a:rPr lang="el-GR" sz="3200" dirty="0">
                <a:latin typeface="Times New Roman" panose="02020603050405020304" pitchFamily="18" charset="0"/>
                <a:cs typeface="Times New Roman" panose="02020603050405020304" pitchFamily="18" charset="0"/>
              </a:rPr>
              <a:t>Ερευνητικές υποθέσεις ποσοτικής προσέγγισης (1/2)</a:t>
            </a:r>
            <a:endParaRPr lang="el-GR" sz="3200" dirty="0"/>
          </a:p>
        </p:txBody>
      </p:sp>
      <p:sp>
        <p:nvSpPr>
          <p:cNvPr id="3" name="Θέση περιεχομένου 2">
            <a:extLst>
              <a:ext uri="{FF2B5EF4-FFF2-40B4-BE49-F238E27FC236}">
                <a16:creationId xmlns:a16="http://schemas.microsoft.com/office/drawing/2014/main" id="{C53EA9E5-3E4F-A54C-D944-50682AB23991}"/>
              </a:ext>
            </a:extLst>
          </p:cNvPr>
          <p:cNvSpPr>
            <a:spLocks noGrp="1"/>
          </p:cNvSpPr>
          <p:nvPr>
            <p:ph idx="1"/>
          </p:nvPr>
        </p:nvSpPr>
        <p:spPr>
          <a:xfrm>
            <a:off x="107504" y="1131590"/>
            <a:ext cx="9001000" cy="3805535"/>
          </a:xfrm>
        </p:spPr>
        <p:txBody>
          <a:bodyPr>
            <a:normAutofit fontScale="47500" lnSpcReduction="20000"/>
          </a:bodyPr>
          <a:lstStyle/>
          <a:p>
            <a:pPr indent="457200">
              <a:lnSpc>
                <a:spcPct val="150000"/>
              </a:lnSpc>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Η1: Η χρήση των μέσων κοινωνικής δικτύωσης των ραδιοφωνικών σταθμών αλληλοεπιδρά με την ακροαματικότητα των ραδιοφωνικών σταθμών, και την κοινωνική ταυτότητα σε κάθε φάση της έρευνας</a:t>
            </a:r>
          </a:p>
          <a:p>
            <a:pPr indent="457200">
              <a:lnSpc>
                <a:spcPct val="150000"/>
              </a:lnSpc>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Η2: Η μειωμένη αυτορρύθμιση συνδέεται θετικά με τις ώρες ενασχόλησης των ακροατών και χρηστών στα μέσα κοινωνικής δικτύωσης των ραδιοφωνικών σταθμών</a:t>
            </a:r>
          </a:p>
          <a:p>
            <a:pPr indent="457200">
              <a:lnSpc>
                <a:spcPct val="150000"/>
              </a:lnSpc>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Η3: Η μειωμένη αυτορρύθμιση συνδέεται θετικά με τις διαστάσεις της Κοινωνικής Ταυτότητας των ακροατών των ραδιοφωνικών σταθμών και των χρηστών των μέσων κοινωνικής δικτύωσης των ραδιοφωνικών σταθμών.</a:t>
            </a:r>
          </a:p>
          <a:p>
            <a:pPr indent="457200">
              <a:lnSpc>
                <a:spcPct val="150000"/>
              </a:lnSpc>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Η4: Η μειωμένη αυτορρύθμιση επιδρά στη διάθεση για χρήση των μέσων κοινωνικής δικτύωσης των ραδιοφωνικών σταθμών</a:t>
            </a:r>
          </a:p>
          <a:p>
            <a:pPr indent="457200">
              <a:lnSpc>
                <a:spcPct val="150000"/>
              </a:lnSpc>
            </a:pP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Η5: Οι διαστάσεις της Κοινωνικής Ταυτότητας των ακροατών του ραδιοφώνου, και των χρηστών των μέσων κοινωνικής δικτύωσης των ραδιοφωνικών σταθμών, συνδέονται θετικά με  την ακροαματικότητα</a:t>
            </a:r>
          </a:p>
          <a:p>
            <a:endParaRPr lang="el-GR" dirty="0"/>
          </a:p>
        </p:txBody>
      </p:sp>
    </p:spTree>
    <p:extLst>
      <p:ext uri="{BB962C8B-B14F-4D97-AF65-F5344CB8AC3E}">
        <p14:creationId xmlns:p14="http://schemas.microsoft.com/office/powerpoint/2010/main" val="401477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290602-E37D-99EA-2D15-C7F801F94F10}"/>
              </a:ext>
            </a:extLst>
          </p:cNvPr>
          <p:cNvSpPr>
            <a:spLocks noGrp="1"/>
          </p:cNvSpPr>
          <p:nvPr>
            <p:ph type="title"/>
          </p:nvPr>
        </p:nvSpPr>
        <p:spPr>
          <a:xfrm>
            <a:off x="457200" y="206375"/>
            <a:ext cx="8229600" cy="709191"/>
          </a:xfrm>
        </p:spPr>
        <p:txBody>
          <a:bodyPr>
            <a:normAutofit fontScale="90000"/>
          </a:bodyPr>
          <a:lstStyle/>
          <a:p>
            <a:br>
              <a:rPr lang="el-GR" sz="44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br>
            <a:r>
              <a:rPr lang="el-GR" sz="44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Κεντρικό Ερευνητικό Ερώτημα</a:t>
            </a:r>
            <a:br>
              <a:rPr lang="el-GR" sz="44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br>
            <a:endParaRPr lang="el-GR" dirty="0"/>
          </a:p>
        </p:txBody>
      </p:sp>
      <p:sp>
        <p:nvSpPr>
          <p:cNvPr id="3" name="Θέση περιεχομένου 2">
            <a:extLst>
              <a:ext uri="{FF2B5EF4-FFF2-40B4-BE49-F238E27FC236}">
                <a16:creationId xmlns:a16="http://schemas.microsoft.com/office/drawing/2014/main" id="{69AE2FD7-6A60-777C-CEEB-830F8077A7F3}"/>
              </a:ext>
            </a:extLst>
          </p:cNvPr>
          <p:cNvSpPr>
            <a:spLocks noGrp="1"/>
          </p:cNvSpPr>
          <p:nvPr>
            <p:ph idx="1"/>
          </p:nvPr>
        </p:nvSpPr>
        <p:spPr/>
        <p:txBody>
          <a:bodyPr>
            <a:normAutofit lnSpcReduction="10000"/>
          </a:bodyPr>
          <a:lstStyle/>
          <a:p>
            <a:pPr indent="0">
              <a:lnSpc>
                <a:spcPct val="200000"/>
              </a:lnSpc>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Με τα παραπάνω ερευνητικά ερωτήματα και τις ερευνητικές υποθέσεις επιχειρήθηκε να απαντηθεί το κεντρικό ερώτημα που αφορά το βαθμό κατά τον οποίο, η έκθεση στα μέσα κοινωνικής δικτύωσης των ραδιοφωνικών σταθμών και η ακροαματικότητα των αντίστοιχων ραδιοφωνικών σταθμών εξελίσσεται με το πέρασμα του χρόνου.</a:t>
            </a:r>
          </a:p>
          <a:p>
            <a:pPr indent="0">
              <a:lnSpc>
                <a:spcPct val="200000"/>
              </a:lnSpc>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el-GR" dirty="0"/>
          </a:p>
        </p:txBody>
      </p:sp>
    </p:spTree>
    <p:extLst>
      <p:ext uri="{BB962C8B-B14F-4D97-AF65-F5344CB8AC3E}">
        <p14:creationId xmlns:p14="http://schemas.microsoft.com/office/powerpoint/2010/main" val="394418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D2CCC012-C07A-DDB4-CB30-8796F08A7E0F}"/>
              </a:ext>
            </a:extLst>
          </p:cNvPr>
          <p:cNvSpPr>
            <a:spLocks noGrp="1"/>
          </p:cNvSpPr>
          <p:nvPr>
            <p:ph type="title"/>
          </p:nvPr>
        </p:nvSpPr>
        <p:spPr>
          <a:xfrm>
            <a:off x="457200" y="206374"/>
            <a:ext cx="8229600" cy="4165575"/>
          </a:xfrm>
        </p:spPr>
        <p:txBody>
          <a:bodyPr/>
          <a:lstStyle/>
          <a:p>
            <a:endParaRPr lang="el-GR" dirty="0"/>
          </a:p>
        </p:txBody>
      </p:sp>
      <p:graphicFrame>
        <p:nvGraphicFramePr>
          <p:cNvPr id="6" name="Διάγραμμα 5">
            <a:extLst>
              <a:ext uri="{FF2B5EF4-FFF2-40B4-BE49-F238E27FC236}">
                <a16:creationId xmlns:a16="http://schemas.microsoft.com/office/drawing/2014/main" id="{A1461728-72F5-6099-150B-3BA7557878B5}"/>
              </a:ext>
            </a:extLst>
          </p:cNvPr>
          <p:cNvGraphicFramePr/>
          <p:nvPr>
            <p:extLst>
              <p:ext uri="{D42A27DB-BD31-4B8C-83A1-F6EECF244321}">
                <p14:modId xmlns:p14="http://schemas.microsoft.com/office/powerpoint/2010/main" val="335519210"/>
              </p:ext>
            </p:extLst>
          </p:nvPr>
        </p:nvGraphicFramePr>
        <p:xfrm>
          <a:off x="899592" y="411510"/>
          <a:ext cx="7272808" cy="3888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50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B34C26-1613-48F3-B20A-7BA66C85CD0E}"/>
              </a:ext>
            </a:extLst>
          </p:cNvPr>
          <p:cNvSpPr>
            <a:spLocks noGrp="1"/>
          </p:cNvSpPr>
          <p:nvPr>
            <p:ph type="title"/>
          </p:nvPr>
        </p:nvSpPr>
        <p:spPr>
          <a:xfrm>
            <a:off x="782723" y="607423"/>
            <a:ext cx="7457037" cy="810119"/>
          </a:xfrm>
        </p:spPr>
        <p:txBody>
          <a:bodyPr vert="horz" lIns="91440" tIns="45720" rIns="91440" bIns="45720" rtlCol="0" anchor="ctr">
            <a:normAutofit/>
          </a:bodyPr>
          <a:lstStyle/>
          <a:p>
            <a:pPr algn="ctr" latinLnBrk="0">
              <a:lnSpc>
                <a:spcPct val="90000"/>
              </a:lnSpc>
            </a:pPr>
            <a:r>
              <a:rPr lang="el-GR" sz="3600" b="0" dirty="0">
                <a:solidFill>
                  <a:srgbClr val="C00000"/>
                </a:solidFill>
                <a:latin typeface="Times New Roman" panose="02020603050405020304" pitchFamily="18" charset="0"/>
                <a:cs typeface="Times New Roman" panose="02020603050405020304" pitchFamily="18" charset="0"/>
              </a:rPr>
              <a:t>Θέματα ποιοτικής προσέγγισης (1/3)</a:t>
            </a:r>
            <a:endParaRPr lang="en-US" b="0" kern="1200" dirty="0">
              <a:solidFill>
                <a:schemeClr val="tx1"/>
              </a:solidFill>
              <a:latin typeface="+mj-lt"/>
              <a:ea typeface="+mj-ea"/>
              <a:cs typeface="+mj-cs"/>
            </a:endParaRPr>
          </a:p>
        </p:txBody>
      </p:sp>
      <p:sp>
        <p:nvSpPr>
          <p:cNvPr id="4" name="Θέση περιεχομένου 3">
            <a:extLst>
              <a:ext uri="{FF2B5EF4-FFF2-40B4-BE49-F238E27FC236}">
                <a16:creationId xmlns:a16="http://schemas.microsoft.com/office/drawing/2014/main" id="{E13CD26D-AEE4-4D5B-B85B-8CE57D642969}"/>
              </a:ext>
            </a:extLst>
          </p:cNvPr>
          <p:cNvSpPr>
            <a:spLocks noGrp="1"/>
          </p:cNvSpPr>
          <p:nvPr>
            <p:ph idx="10"/>
          </p:nvPr>
        </p:nvSpPr>
        <p:spPr>
          <a:xfrm>
            <a:off x="401748" y="1417542"/>
            <a:ext cx="8634748" cy="3314446"/>
          </a:xfrm>
        </p:spPr>
        <p:txBody>
          <a:bodyPr vert="horz" lIns="91440" tIns="45720" rIns="91440" bIns="45720" rtlCol="0" anchor="ctr">
            <a:normAutofit fontScale="85000" lnSpcReduction="10000"/>
          </a:bodyPr>
          <a:lstStyle/>
          <a:p>
            <a:pPr marL="457200">
              <a:lnSpc>
                <a:spcPct val="150000"/>
              </a:lnSpc>
            </a:pPr>
            <a:endParaRPr lang="el-GR" sz="18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r>
              <a:rPr lang="el-GR" sz="18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1. Η ρουτίνα της ακρόασης ραδιοφώνου</a:t>
            </a:r>
          </a:p>
          <a:p>
            <a:pPr indent="0">
              <a:lnSpc>
                <a:spcPct val="150000"/>
              </a:lnSpc>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(4,2) ’’….Τώρα όσον αφορά το ραδιόφωνο νομίζω με συνοδεύει στη ζωή μου και παίζει πολύ σημαντικό ρόλο, έχει πρωτεύον ρόλο  θα έλεγα…’’</a:t>
            </a:r>
          </a:p>
          <a:p>
            <a:pPr indent="0">
              <a:lnSpc>
                <a:spcPct val="150000"/>
              </a:lnSpc>
              <a:buNone/>
            </a:pPr>
            <a:endPar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r>
              <a:rPr lang="el-GR" sz="18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2. Πρακτικές χρήσης των μέσων κοινωνικής δικτύωσης</a:t>
            </a:r>
          </a:p>
          <a:p>
            <a:pPr indent="0">
              <a:lnSpc>
                <a:spcPct val="150000"/>
              </a:lnSpc>
              <a:buNone/>
            </a:pPr>
            <a:r>
              <a:rPr lang="el-GR" sz="1800" kern="0" dirty="0">
                <a:effectLst/>
                <a:latin typeface="Times New Roman" panose="02020603050405020304" pitchFamily="18" charset="0"/>
                <a:ea typeface="Times New Roman" panose="02020603050405020304" pitchFamily="18" charset="0"/>
              </a:rPr>
              <a:t>(3,5) ‘’Για τα Social </a:t>
            </a:r>
            <a:r>
              <a:rPr lang="el-GR" sz="1800" kern="0" dirty="0" err="1">
                <a:effectLst/>
                <a:latin typeface="Times New Roman" panose="02020603050405020304" pitchFamily="18" charset="0"/>
                <a:ea typeface="Times New Roman" panose="02020603050405020304" pitchFamily="18" charset="0"/>
              </a:rPr>
              <a:t>Media</a:t>
            </a:r>
            <a:r>
              <a:rPr lang="el-GR" sz="1800" kern="0" dirty="0">
                <a:effectLst/>
                <a:latin typeface="Times New Roman" panose="02020603050405020304" pitchFamily="18" charset="0"/>
                <a:ea typeface="Times New Roman" panose="02020603050405020304" pitchFamily="18" charset="0"/>
              </a:rPr>
              <a:t> θέλω να πω. Έχει  γίνει μια προέκταση του χεριού μας όλο αυτό το κομμάτι, πιάνουμε το κινητό  ασυναίσθητα, θα μπούμε στο Facebook, θα ψάξουμε , θα κοιτάξουμε.</a:t>
            </a:r>
            <a:r>
              <a:rPr lang="el-GR" sz="2400" dirty="0">
                <a:effectLst/>
              </a:rPr>
              <a:t> </a:t>
            </a:r>
            <a:endParaRPr lang="el-GR" sz="18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endParaRPr lang="el-GR" sz="24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latinLnBrk="0">
              <a:lnSpc>
                <a:spcPct val="150000"/>
              </a:lnSpc>
            </a:pPr>
            <a:endParaRPr lang="en-US" sz="1800" dirty="0">
              <a:solidFill>
                <a:schemeClr val="tx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57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62AA5D-928A-CA86-BAC6-3E9D8D224D64}"/>
              </a:ext>
            </a:extLst>
          </p:cNvPr>
          <p:cNvSpPr>
            <a:spLocks noGrp="1"/>
          </p:cNvSpPr>
          <p:nvPr>
            <p:ph type="title"/>
          </p:nvPr>
        </p:nvSpPr>
        <p:spPr/>
        <p:txBody>
          <a:bodyPr>
            <a:normAutofit/>
          </a:bodyPr>
          <a:lstStyle/>
          <a:p>
            <a:r>
              <a:rPr lang="el-GR" sz="3600" dirty="0">
                <a:solidFill>
                  <a:srgbClr val="C00000"/>
                </a:solidFill>
                <a:latin typeface="Times New Roman" panose="02020603050405020304" pitchFamily="18" charset="0"/>
                <a:cs typeface="Times New Roman" panose="02020603050405020304" pitchFamily="18" charset="0"/>
              </a:rPr>
              <a:t>Θέματα ποιοτικής προσέγγισης (2/3)</a:t>
            </a:r>
            <a:endParaRPr lang="el-GR" sz="3600" dirty="0"/>
          </a:p>
        </p:txBody>
      </p:sp>
      <p:sp>
        <p:nvSpPr>
          <p:cNvPr id="3" name="Θέση περιεχομένου 2">
            <a:extLst>
              <a:ext uri="{FF2B5EF4-FFF2-40B4-BE49-F238E27FC236}">
                <a16:creationId xmlns:a16="http://schemas.microsoft.com/office/drawing/2014/main" id="{DEDE5C41-E37C-810E-DCEE-39CD7F8B5CE2}"/>
              </a:ext>
            </a:extLst>
          </p:cNvPr>
          <p:cNvSpPr>
            <a:spLocks noGrp="1"/>
          </p:cNvSpPr>
          <p:nvPr>
            <p:ph idx="1"/>
          </p:nvPr>
        </p:nvSpPr>
        <p:spPr>
          <a:xfrm>
            <a:off x="323528" y="1063626"/>
            <a:ext cx="8363272" cy="3668364"/>
          </a:xfrm>
        </p:spPr>
        <p:txBody>
          <a:bodyPr>
            <a:normAutofit fontScale="62500" lnSpcReduction="20000"/>
          </a:bodyPr>
          <a:lstStyle/>
          <a:p>
            <a:pPr marL="457200">
              <a:lnSpc>
                <a:spcPct val="100000"/>
              </a:lnSpc>
            </a:pPr>
            <a:r>
              <a:rPr lang="el-GR" sz="32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3. Αίσθημα του </a:t>
            </a:r>
            <a:r>
              <a:rPr lang="el-GR" sz="3200" b="1"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ανήκειν</a:t>
            </a:r>
            <a:r>
              <a:rPr lang="el-GR" sz="32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p>
          <a:p>
            <a:pPr indent="0">
              <a:lnSpc>
                <a:spcPct val="170000"/>
              </a:lnSpc>
              <a:buNone/>
            </a:pPr>
            <a:r>
              <a:rPr lang="el-GR" sz="26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(2, 3)’’...Οπότε, πιστεύω ναι, ότι με ανθρώπους που ακούνε την ίδια μουσική είσαι ομοϊδεάτης οπότε αυτόματα εντάσσεσαι σε μία συγκεκριμένη ομάδα, που ακούει ροκ, που ακούει τζαζ που ακούει κάτι. (…) σαν άνθρωποι το έχουμε ανάγκη, το να νιώθουμε ότι ανήκουμε κάπου…’’</a:t>
            </a:r>
          </a:p>
          <a:p>
            <a:pPr indent="0">
              <a:lnSpc>
                <a:spcPct val="100000"/>
              </a:lnSpc>
              <a:buNone/>
            </a:pPr>
            <a:endParaRPr lang="el-GR" sz="32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00000"/>
              </a:lnSpc>
            </a:pPr>
            <a:r>
              <a:rPr lang="el-GR" sz="32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4. Ρύθμιση συναισθημάτων μέσω ραδιοφώνου και μέσων κοινωνικής δικτύωσης </a:t>
            </a:r>
          </a:p>
          <a:p>
            <a:pPr indent="0">
              <a:lnSpc>
                <a:spcPct val="170000"/>
              </a:lnSpc>
              <a:buNone/>
            </a:pPr>
            <a:r>
              <a:rPr lang="el-GR" sz="2300" kern="0" dirty="0">
                <a:effectLst/>
                <a:latin typeface="Times New Roman" panose="02020603050405020304" pitchFamily="18" charset="0"/>
                <a:ea typeface="Times New Roman" panose="02020603050405020304" pitchFamily="18" charset="0"/>
              </a:rPr>
              <a:t>(2, 4, ) ’’… Εγώ προσωπικά μόλις ξυπνήσω, δεν υπάρχει περίπτωση εγώ μόλις ξυπνήσω το πρώτο που θα κάνω είναι να βάλω μουσική, με συνοδεύει παντού. Έξω όταν μαγειρεύω, όταν διαβάζω, παντού. Πιο χαλαρή, πιο άλλη… </a:t>
            </a:r>
            <a:r>
              <a:rPr lang="el-GR" sz="2300" kern="0" dirty="0" err="1">
                <a:effectLst/>
                <a:latin typeface="Times New Roman" panose="02020603050405020304" pitchFamily="18" charset="0"/>
                <a:ea typeface="Times New Roman" panose="02020603050405020304" pitchFamily="18" charset="0"/>
              </a:rPr>
              <a:t>εμ</a:t>
            </a:r>
            <a:r>
              <a:rPr lang="el-GR" sz="2300" kern="0" dirty="0">
                <a:effectLst/>
                <a:latin typeface="Times New Roman" panose="02020603050405020304" pitchFamily="18" charset="0"/>
                <a:ea typeface="Times New Roman" panose="02020603050405020304" pitchFamily="18" charset="0"/>
              </a:rPr>
              <a:t> ανάλογα με τη διάθεσή μου με συνοδεύει παντού’’.</a:t>
            </a:r>
            <a:endParaRPr lang="el-GR" sz="23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endParaRPr lang="el-GR" dirty="0"/>
          </a:p>
        </p:txBody>
      </p:sp>
    </p:spTree>
    <p:extLst>
      <p:ext uri="{BB962C8B-B14F-4D97-AF65-F5344CB8AC3E}">
        <p14:creationId xmlns:p14="http://schemas.microsoft.com/office/powerpoint/2010/main" val="219933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F8A9B-CE87-F6FE-A8F3-0488DF7A367C}"/>
              </a:ext>
            </a:extLst>
          </p:cNvPr>
          <p:cNvSpPr>
            <a:spLocks noGrp="1"/>
          </p:cNvSpPr>
          <p:nvPr>
            <p:ph type="title"/>
          </p:nvPr>
        </p:nvSpPr>
        <p:spPr/>
        <p:txBody>
          <a:bodyPr>
            <a:normAutofit/>
          </a:bodyPr>
          <a:lstStyle/>
          <a:p>
            <a:r>
              <a:rPr lang="el-GR" sz="2800" dirty="0"/>
              <a:t>Ορισμός ποιοτικής και ποσοτικής μεθοδολογίας</a:t>
            </a:r>
          </a:p>
        </p:txBody>
      </p:sp>
      <p:sp>
        <p:nvSpPr>
          <p:cNvPr id="3" name="Θέση περιεχομένου 2">
            <a:extLst>
              <a:ext uri="{FF2B5EF4-FFF2-40B4-BE49-F238E27FC236}">
                <a16:creationId xmlns:a16="http://schemas.microsoft.com/office/drawing/2014/main" id="{53109F68-0F96-4BB3-440A-B5F87FB6DB6B}"/>
              </a:ext>
            </a:extLst>
          </p:cNvPr>
          <p:cNvSpPr>
            <a:spLocks noGrp="1"/>
          </p:cNvSpPr>
          <p:nvPr>
            <p:ph idx="1"/>
          </p:nvPr>
        </p:nvSpPr>
        <p:spPr>
          <a:xfrm>
            <a:off x="251520" y="1200150"/>
            <a:ext cx="8435280" cy="3736975"/>
          </a:xfrm>
        </p:spPr>
        <p:txBody>
          <a:bodyPr>
            <a:noAutofit/>
          </a:bodyPr>
          <a:lstStyle/>
          <a:p>
            <a:pPr algn="ctr">
              <a:lnSpc>
                <a:spcPct val="150000"/>
              </a:lnSpc>
            </a:pPr>
            <a:r>
              <a:rPr lang="el-GR" sz="1800" dirty="0">
                <a:latin typeface="Arial" panose="020B0604020202020204" pitchFamily="34" charset="0"/>
                <a:cs typeface="Arial" panose="020B0604020202020204" pitchFamily="34" charset="0"/>
              </a:rPr>
              <a:t>Η </a:t>
            </a:r>
            <a:r>
              <a:rPr lang="el-GR" sz="1800" dirty="0">
                <a:solidFill>
                  <a:srgbClr val="FF0000"/>
                </a:solidFill>
                <a:latin typeface="Arial" panose="020B0604020202020204" pitchFamily="34" charset="0"/>
                <a:cs typeface="Arial" panose="020B0604020202020204" pitchFamily="34" charset="0"/>
              </a:rPr>
              <a:t>ποιοτική έρευνα </a:t>
            </a:r>
            <a:r>
              <a:rPr lang="el-GR" sz="1800" dirty="0">
                <a:latin typeface="Arial" panose="020B0604020202020204" pitchFamily="34" charset="0"/>
                <a:cs typeface="Arial" panose="020B0604020202020204" pitchFamily="34" charset="0"/>
              </a:rPr>
              <a:t>στοχεύει στη διερεύνηση και κατανόηση εις βάθος </a:t>
            </a:r>
          </a:p>
          <a:p>
            <a:pPr marL="0" indent="0" algn="ctr">
              <a:lnSpc>
                <a:spcPct val="150000"/>
              </a:lnSpc>
              <a:buNone/>
            </a:pPr>
            <a:r>
              <a:rPr lang="el-GR" sz="1800" dirty="0">
                <a:latin typeface="Arial" panose="020B0604020202020204" pitchFamily="34" charset="0"/>
                <a:cs typeface="Arial" panose="020B0604020202020204" pitchFamily="34" charset="0"/>
              </a:rPr>
              <a:t>των κοινωνικών φαινομένων. Πιο συγκεκριμένα ερευνώνται στάσεις, </a:t>
            </a:r>
          </a:p>
          <a:p>
            <a:pPr marL="0" indent="0" algn="ctr">
              <a:lnSpc>
                <a:spcPct val="150000"/>
              </a:lnSpc>
              <a:buNone/>
            </a:pPr>
            <a:r>
              <a:rPr lang="el-GR" sz="1800" dirty="0">
                <a:latin typeface="Arial" panose="020B0604020202020204" pitchFamily="34" charset="0"/>
                <a:cs typeface="Arial" panose="020B0604020202020204" pitchFamily="34" charset="0"/>
              </a:rPr>
              <a:t>αναπαραστάσεις, αντιλήψεις, κίνητρα καθώς και ιδιαιτερότητες στη</a:t>
            </a:r>
          </a:p>
          <a:p>
            <a:pPr marL="0" indent="0" algn="ctr">
              <a:lnSpc>
                <a:spcPct val="150000"/>
              </a:lnSpc>
              <a:buNone/>
            </a:pPr>
            <a:r>
              <a:rPr lang="el-GR" sz="1800" dirty="0">
                <a:latin typeface="Arial" panose="020B0604020202020204" pitchFamily="34" charset="0"/>
                <a:cs typeface="Arial" panose="020B0604020202020204" pitchFamily="34" charset="0"/>
              </a:rPr>
              <a:t> συμπεριφορά των ατόμων. </a:t>
            </a:r>
          </a:p>
          <a:p>
            <a:pPr algn="ctr">
              <a:lnSpc>
                <a:spcPct val="150000"/>
              </a:lnSpc>
            </a:pPr>
            <a:r>
              <a:rPr lang="el-GR" sz="1800" dirty="0">
                <a:latin typeface="Arial" panose="020B0604020202020204" pitchFamily="34" charset="0"/>
                <a:cs typeface="Arial" panose="020B0604020202020204" pitchFamily="34" charset="0"/>
              </a:rPr>
              <a:t>Στην </a:t>
            </a:r>
            <a:r>
              <a:rPr lang="el-GR" sz="1800" dirty="0">
                <a:solidFill>
                  <a:srgbClr val="FF0000"/>
                </a:solidFill>
                <a:latin typeface="Arial" panose="020B0604020202020204" pitchFamily="34" charset="0"/>
                <a:cs typeface="Arial" panose="020B0604020202020204" pitchFamily="34" charset="0"/>
              </a:rPr>
              <a:t>ποσοτική έρευνα </a:t>
            </a:r>
            <a:r>
              <a:rPr lang="el-GR" sz="1800" dirty="0">
                <a:latin typeface="Arial" panose="020B0604020202020204" pitchFamily="34" charset="0"/>
                <a:cs typeface="Arial" panose="020B0604020202020204" pitchFamily="34" charset="0"/>
              </a:rPr>
              <a:t>διερευνώνται τα φαινόμενα με στατιστικές </a:t>
            </a:r>
          </a:p>
          <a:p>
            <a:pPr marL="0" indent="0" algn="ctr">
              <a:lnSpc>
                <a:spcPct val="150000"/>
              </a:lnSpc>
              <a:buNone/>
            </a:pPr>
            <a:r>
              <a:rPr lang="el-GR" sz="1800" dirty="0">
                <a:latin typeface="Arial" panose="020B0604020202020204" pitchFamily="34" charset="0"/>
                <a:cs typeface="Arial" panose="020B0604020202020204" pitchFamily="34" charset="0"/>
              </a:rPr>
              <a:t>μεθόδους, με ερωτηματολόγια, με κλίμακες και αριθμητικά δεδομένα. </a:t>
            </a:r>
          </a:p>
          <a:p>
            <a:pPr marL="0" indent="0" algn="ctr">
              <a:lnSpc>
                <a:spcPct val="150000"/>
              </a:lnSpc>
              <a:buNone/>
            </a:pPr>
            <a:r>
              <a:rPr lang="el-GR" sz="1800" dirty="0">
                <a:latin typeface="Arial" panose="020B0604020202020204" pitchFamily="34" charset="0"/>
                <a:cs typeface="Arial" panose="020B0604020202020204" pitchFamily="34" charset="0"/>
              </a:rPr>
              <a:t>Έχει ως στόχο </a:t>
            </a:r>
          </a:p>
          <a:p>
            <a:pPr marL="0" indent="0" algn="ctr">
              <a:lnSpc>
                <a:spcPct val="150000"/>
              </a:lnSpc>
              <a:buNone/>
            </a:pPr>
            <a:r>
              <a:rPr lang="el-GR" sz="1800" dirty="0">
                <a:latin typeface="Arial" panose="020B0604020202020204" pitchFamily="34" charset="0"/>
                <a:cs typeface="Arial" panose="020B0604020202020204" pitchFamily="34" charset="0"/>
              </a:rPr>
              <a:t>τη γενίκευση των δεδομένων</a:t>
            </a:r>
            <a:endParaRPr lang="el-GR" sz="1800" dirty="0"/>
          </a:p>
        </p:txBody>
      </p:sp>
    </p:spTree>
    <p:extLst>
      <p:ext uri="{BB962C8B-B14F-4D97-AF65-F5344CB8AC3E}">
        <p14:creationId xmlns:p14="http://schemas.microsoft.com/office/powerpoint/2010/main" val="398220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28A96-045D-EB7E-42F2-978A969FEA25}"/>
              </a:ext>
            </a:extLst>
          </p:cNvPr>
          <p:cNvSpPr>
            <a:spLocks noGrp="1"/>
          </p:cNvSpPr>
          <p:nvPr>
            <p:ph type="title"/>
          </p:nvPr>
        </p:nvSpPr>
        <p:spPr>
          <a:xfrm>
            <a:off x="457200" y="206374"/>
            <a:ext cx="8229600" cy="993775"/>
          </a:xfrm>
        </p:spPr>
        <p:txBody>
          <a:bodyPr>
            <a:noAutofit/>
          </a:bodyPr>
          <a:lstStyle/>
          <a:p>
            <a:r>
              <a:rPr lang="el-GR" sz="3200" dirty="0">
                <a:solidFill>
                  <a:srgbClr val="C00000"/>
                </a:solidFill>
                <a:latin typeface="Times New Roman" panose="02020603050405020304" pitchFamily="18" charset="0"/>
                <a:cs typeface="Times New Roman" panose="02020603050405020304" pitchFamily="18" charset="0"/>
              </a:rPr>
              <a:t>Χρήση των μέσων κοινωνικής δικτύωσης και ακρόαση ραδιοφώνου</a:t>
            </a:r>
            <a:endParaRPr lang="el-GR" sz="3200" dirty="0"/>
          </a:p>
        </p:txBody>
      </p:sp>
      <p:pic>
        <p:nvPicPr>
          <p:cNvPr id="4" name="Θέση περιεχομένου 3">
            <a:extLst>
              <a:ext uri="{FF2B5EF4-FFF2-40B4-BE49-F238E27FC236}">
                <a16:creationId xmlns:a16="http://schemas.microsoft.com/office/drawing/2014/main" id="{E5205213-AB9E-DD7C-93F5-2D0C03E9E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950" y="1443037"/>
            <a:ext cx="7150100" cy="2908300"/>
          </a:xfrm>
          <a:prstGeom prst="rect">
            <a:avLst/>
          </a:prstGeom>
        </p:spPr>
      </p:pic>
    </p:spTree>
    <p:extLst>
      <p:ext uri="{BB962C8B-B14F-4D97-AF65-F5344CB8AC3E}">
        <p14:creationId xmlns:p14="http://schemas.microsoft.com/office/powerpoint/2010/main" val="260586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A7F92C-95E9-4B5C-B054-F3C86D85E879}"/>
              </a:ext>
            </a:extLst>
          </p:cNvPr>
          <p:cNvSpPr>
            <a:spLocks noGrp="1"/>
          </p:cNvSpPr>
          <p:nvPr>
            <p:ph type="title"/>
          </p:nvPr>
        </p:nvSpPr>
        <p:spPr>
          <a:xfrm>
            <a:off x="571500" y="856283"/>
            <a:ext cx="2425850" cy="2605773"/>
          </a:xfrm>
        </p:spPr>
        <p:txBody>
          <a:bodyPr vert="horz" lIns="91440" tIns="45720" rIns="91440" bIns="45720" rtlCol="0" anchor="t">
            <a:normAutofit/>
          </a:bodyPr>
          <a:lstStyle/>
          <a:p>
            <a:pPr latinLnBrk="0">
              <a:lnSpc>
                <a:spcPct val="90000"/>
              </a:lnSpc>
            </a:pPr>
            <a:r>
              <a:rPr lang="en-US" sz="2700" kern="1200">
                <a:solidFill>
                  <a:schemeClr val="tx1"/>
                </a:solidFill>
                <a:latin typeface="+mj-lt"/>
                <a:ea typeface="+mj-ea"/>
                <a:cs typeface="+mj-cs"/>
              </a:rPr>
              <a:t>The embedded design </a:t>
            </a:r>
          </a:p>
        </p:txBody>
      </p:sp>
      <p:sp>
        <p:nvSpPr>
          <p:cNvPr id="3" name="Θέση περιεχομένου 2">
            <a:extLst>
              <a:ext uri="{FF2B5EF4-FFF2-40B4-BE49-F238E27FC236}">
                <a16:creationId xmlns:a16="http://schemas.microsoft.com/office/drawing/2014/main" id="{3FE9973D-0CDD-40D6-B78B-CF6223DF4F35}"/>
              </a:ext>
            </a:extLst>
          </p:cNvPr>
          <p:cNvSpPr>
            <a:spLocks noGrp="1"/>
          </p:cNvSpPr>
          <p:nvPr>
            <p:ph idx="1"/>
          </p:nvPr>
        </p:nvSpPr>
        <p:spPr>
          <a:xfrm>
            <a:off x="571500" y="3457105"/>
            <a:ext cx="2425850" cy="947468"/>
          </a:xfrm>
        </p:spPr>
        <p:txBody>
          <a:bodyPr vert="horz" lIns="91440" tIns="45720" rIns="91440" bIns="45720" rtlCol="0" anchor="b">
            <a:normAutofit/>
          </a:bodyPr>
          <a:lstStyle/>
          <a:p>
            <a:pPr latinLnBrk="0">
              <a:lnSpc>
                <a:spcPct val="90000"/>
              </a:lnSpc>
              <a:spcBef>
                <a:spcPts val="1000"/>
              </a:spcBef>
            </a:pPr>
            <a:r>
              <a:rPr lang="en-US" sz="1400" kern="1200">
                <a:solidFill>
                  <a:schemeClr val="tx1"/>
                </a:solidFill>
                <a:latin typeface="+mn-lt"/>
                <a:ea typeface="+mn-ea"/>
                <a:cs typeface="+mn-cs"/>
              </a:rPr>
              <a:t>ΤΟΝ ΕΝΣΩΜΑΤΩΜΕΝΟ ΣΧΕΔΙΑΣΜΟ</a:t>
            </a:r>
          </a:p>
        </p:txBody>
      </p:sp>
      <p:cxnSp>
        <p:nvCxnSpPr>
          <p:cNvPr id="10" name="Straight Connector 9">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3">
            <a:extLst>
              <a:ext uri="{FF2B5EF4-FFF2-40B4-BE49-F238E27FC236}">
                <a16:creationId xmlns:a16="http://schemas.microsoft.com/office/drawing/2014/main" id="{02EC1502-61DB-4E32-82DD-CE2C5278EDFA}"/>
              </a:ext>
            </a:extLst>
          </p:cNvPr>
          <p:cNvPicPr>
            <a:picLocks noGrp="1" noChangeAspect="1"/>
          </p:cNvPicPr>
          <p:nvPr>
            <p:ph idx="10"/>
          </p:nvPr>
        </p:nvPicPr>
        <p:blipFill>
          <a:blip r:embed="rId2"/>
          <a:stretch>
            <a:fillRect/>
          </a:stretch>
        </p:blipFill>
        <p:spPr>
          <a:xfrm>
            <a:off x="2915816" y="915566"/>
            <a:ext cx="5832648" cy="3096344"/>
          </a:xfrm>
          <a:prstGeom prst="rect">
            <a:avLst/>
          </a:prstGeom>
        </p:spPr>
      </p:pic>
    </p:spTree>
    <p:extLst>
      <p:ext uri="{BB962C8B-B14F-4D97-AF65-F5344CB8AC3E}">
        <p14:creationId xmlns:p14="http://schemas.microsoft.com/office/powerpoint/2010/main" val="110157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392EDD-3C03-4407-BD2A-FBA3B55A1DF0}"/>
              </a:ext>
            </a:extLst>
          </p:cNvPr>
          <p:cNvSpPr>
            <a:spLocks noGrp="1"/>
          </p:cNvSpPr>
          <p:nvPr>
            <p:ph type="title"/>
          </p:nvPr>
        </p:nvSpPr>
        <p:spPr>
          <a:xfrm>
            <a:off x="852297" y="376515"/>
            <a:ext cx="7266222" cy="755075"/>
          </a:xfrm>
        </p:spPr>
        <p:txBody>
          <a:bodyPr vert="horz" lIns="91440" tIns="45720" rIns="91440" bIns="45720" rtlCol="0" anchor="b">
            <a:normAutofit/>
          </a:bodyPr>
          <a:lstStyle/>
          <a:p>
            <a:pPr algn="ctr" latinLnBrk="0">
              <a:lnSpc>
                <a:spcPct val="90000"/>
              </a:lnSpc>
            </a:pPr>
            <a:r>
              <a:rPr lang="en-US" sz="2400" kern="1200" dirty="0">
                <a:solidFill>
                  <a:schemeClr val="tx1"/>
                </a:solidFill>
                <a:latin typeface="+mj-lt"/>
                <a:ea typeface="+mj-ea"/>
                <a:cs typeface="+mj-cs"/>
              </a:rPr>
              <a:t>ΧΑΡΑΚΤΗΡΙΣΤΙΚΑ ΕΝΣΩΜΑΤΩΜΕΝΟΥ ΣΧΕΔΙΑΣΜΟΥ</a:t>
            </a:r>
          </a:p>
        </p:txBody>
      </p:sp>
      <p:sp>
        <p:nvSpPr>
          <p:cNvPr id="4" name="Θέση περιεχομένου 3">
            <a:extLst>
              <a:ext uri="{FF2B5EF4-FFF2-40B4-BE49-F238E27FC236}">
                <a16:creationId xmlns:a16="http://schemas.microsoft.com/office/drawing/2014/main" id="{E33A28CF-2FF6-4BC0-88A1-7BEE74A9F186}"/>
              </a:ext>
            </a:extLst>
          </p:cNvPr>
          <p:cNvSpPr>
            <a:spLocks noGrp="1"/>
          </p:cNvSpPr>
          <p:nvPr>
            <p:ph idx="10"/>
          </p:nvPr>
        </p:nvSpPr>
        <p:spPr>
          <a:xfrm>
            <a:off x="395536" y="1203598"/>
            <a:ext cx="8352927" cy="3672408"/>
          </a:xfrm>
        </p:spPr>
        <p:txBody>
          <a:bodyPr vert="horz" lIns="91440" tIns="45720" rIns="91440" bIns="45720" rtlCol="0" anchor="t">
            <a:noAutofit/>
          </a:bodyPr>
          <a:lstStyle/>
          <a:p>
            <a:pPr latinLnBrk="0">
              <a:lnSpc>
                <a:spcPct val="90000"/>
              </a:lnSpc>
              <a:spcAft>
                <a:spcPts val="600"/>
              </a:spcAft>
            </a:pPr>
            <a:endParaRPr lang="en-US" sz="1800" i="1" dirty="0">
              <a:solidFill>
                <a:schemeClr val="tx1"/>
              </a:solidFill>
              <a:latin typeface="Arial" panose="020B0604020202020204" pitchFamily="34" charset="0"/>
              <a:cs typeface="Arial" panose="020B0604020202020204" pitchFamily="34" charset="0"/>
            </a:endParaRP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Σκο</a:t>
            </a:r>
            <a:r>
              <a:rPr lang="en-US" sz="1800" i="1" dirty="0">
                <a:solidFill>
                  <a:schemeClr val="tx1"/>
                </a:solidFill>
                <a:latin typeface="Arial" panose="020B0604020202020204" pitchFamily="34" charset="0"/>
                <a:cs typeface="Arial" panose="020B0604020202020204" pitchFamily="34" charset="0"/>
              </a:rPr>
              <a:t>π</a:t>
            </a:r>
            <a:r>
              <a:rPr lang="en-US" sz="1800" i="1" dirty="0" err="1">
                <a:solidFill>
                  <a:schemeClr val="tx1"/>
                </a:solidFill>
                <a:latin typeface="Arial" panose="020B0604020202020204" pitchFamily="34" charset="0"/>
                <a:cs typeface="Arial" panose="020B0604020202020204" pitchFamily="34" charset="0"/>
              </a:rPr>
              <a:t>ός</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ρόσθεση</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οιοτικών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ή</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οσοτικών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r>
              <a:rPr lang="en-US" sz="1800" i="1" dirty="0">
                <a:solidFill>
                  <a:schemeClr val="tx1"/>
                </a:solidFill>
                <a:latin typeface="Arial" panose="020B0604020202020204" pitchFamily="34" charset="0"/>
                <a:cs typeface="Arial" panose="020B0604020202020204" pitchFamily="34" charset="0"/>
              </a:rPr>
              <a:t> (π</a:t>
            </a:r>
            <a:r>
              <a:rPr lang="en-US" sz="1800" i="1" dirty="0" err="1">
                <a:solidFill>
                  <a:schemeClr val="tx1"/>
                </a:solidFill>
                <a:latin typeface="Arial" panose="020B0604020202020204" pitchFamily="34" charset="0"/>
                <a:cs typeface="Arial" panose="020B0604020202020204" pitchFamily="34" charset="0"/>
              </a:rPr>
              <a:t>ριν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ή</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κ</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τά</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τη</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διάρκει</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ή</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μετά</a:t>
            </a:r>
            <a:r>
              <a:rPr lang="en-US" sz="1800" i="1"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Προτερ</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ιότητ</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στη</a:t>
            </a:r>
            <a:r>
              <a:rPr lang="en-US" sz="1800" i="1" dirty="0">
                <a:solidFill>
                  <a:schemeClr val="tx1"/>
                </a:solidFill>
                <a:latin typeface="Arial" panose="020B0604020202020204" pitchFamily="34" charset="0"/>
                <a:cs typeface="Arial" panose="020B0604020202020204" pitchFamily="34" charset="0"/>
              </a:rPr>
              <a:t> βα</a:t>
            </a:r>
            <a:r>
              <a:rPr lang="en-US" sz="1800" i="1" dirty="0" err="1">
                <a:solidFill>
                  <a:schemeClr val="tx1"/>
                </a:solidFill>
                <a:latin typeface="Arial" panose="020B0604020202020204" pitchFamily="34" charset="0"/>
                <a:cs typeface="Arial" panose="020B0604020202020204" pitchFamily="34" charset="0"/>
              </a:rPr>
              <a:t>σική</a:t>
            </a:r>
            <a:r>
              <a:rPr lang="en-US" sz="1800" i="1" dirty="0">
                <a:solidFill>
                  <a:schemeClr val="tx1"/>
                </a:solidFill>
                <a:latin typeface="Arial" panose="020B0604020202020204" pitchFamily="34" charset="0"/>
                <a:cs typeface="Arial" panose="020B0604020202020204" pitchFamily="34" charset="0"/>
              </a:rPr>
              <a:t>/</a:t>
            </a:r>
            <a:r>
              <a:rPr lang="en-US" sz="1800" i="1" dirty="0" err="1">
                <a:solidFill>
                  <a:schemeClr val="tx1"/>
                </a:solidFill>
                <a:latin typeface="Arial" panose="020B0604020202020204" pitchFamily="34" charset="0"/>
                <a:cs typeface="Arial" panose="020B0604020202020204" pitchFamily="34" charset="0"/>
              </a:rPr>
              <a:t>κύρι</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δι</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δικ</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σί</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συλλογής</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endParaRPr lang="en-US" sz="1800" i="1" dirty="0">
              <a:solidFill>
                <a:schemeClr val="tx1"/>
              </a:solidFill>
              <a:latin typeface="Arial" panose="020B0604020202020204" pitchFamily="34" charset="0"/>
              <a:cs typeface="Arial" panose="020B0604020202020204" pitchFamily="34" charset="0"/>
            </a:endParaRP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Συλλογή</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τ</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υτόχρον</a:t>
            </a:r>
            <a:r>
              <a:rPr lang="en-US" sz="1800" i="1" dirty="0">
                <a:solidFill>
                  <a:schemeClr val="tx1"/>
                </a:solidFill>
                <a:latin typeface="Arial" panose="020B0604020202020204" pitchFamily="34" charset="0"/>
                <a:cs typeface="Arial" panose="020B0604020202020204" pitchFamily="34" charset="0"/>
              </a:rPr>
              <a:t>α </a:t>
            </a:r>
            <a:r>
              <a:rPr lang="en-US" sz="1800" i="1" dirty="0" err="1">
                <a:solidFill>
                  <a:schemeClr val="tx1"/>
                </a:solidFill>
                <a:latin typeface="Arial" panose="020B0604020202020204" pitchFamily="34" charset="0"/>
                <a:cs typeface="Arial" panose="020B0604020202020204" pitchFamily="34" charset="0"/>
              </a:rPr>
              <a:t>ή</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δι</a:t>
            </a:r>
            <a:r>
              <a:rPr lang="en-US" sz="1800" i="1" dirty="0">
                <a:solidFill>
                  <a:schemeClr val="tx1"/>
                </a:solidFill>
                <a:latin typeface="Arial" panose="020B0604020202020204" pitchFamily="34" charset="0"/>
                <a:cs typeface="Arial" panose="020B0604020202020204" pitchFamily="34" charset="0"/>
              </a:rPr>
              <a:t>α</a:t>
            </a:r>
            <a:r>
              <a:rPr lang="en-US" sz="1800" i="1" dirty="0" err="1">
                <a:solidFill>
                  <a:schemeClr val="tx1"/>
                </a:solidFill>
                <a:latin typeface="Arial" panose="020B0604020202020204" pitchFamily="34" charset="0"/>
                <a:cs typeface="Arial" panose="020B0604020202020204" pitchFamily="34" charset="0"/>
              </a:rPr>
              <a:t>δοχικά</a:t>
            </a:r>
            <a:r>
              <a:rPr lang="en-US" sz="1800" i="1" dirty="0">
                <a:solidFill>
                  <a:schemeClr val="tx1"/>
                </a:solidFill>
                <a:latin typeface="Arial" panose="020B0604020202020204" pitchFamily="34" charset="0"/>
                <a:cs typeface="Arial" panose="020B0604020202020204" pitchFamily="34" charset="0"/>
              </a:rPr>
              <a:t> </a:t>
            </a:r>
          </a:p>
          <a:p>
            <a:pPr marL="457200" indent="-228600" latinLnBrk="0">
              <a:lnSpc>
                <a:spcPct val="90000"/>
              </a:lnSpc>
              <a:spcAft>
                <a:spcPts val="600"/>
              </a:spcAft>
              <a:buFont typeface="Arial" panose="020B0604020202020204" pitchFamily="34" charset="0"/>
              <a:buChar char="•"/>
            </a:pPr>
            <a:r>
              <a:rPr lang="en-US" sz="1800" i="1" dirty="0" err="1">
                <a:solidFill>
                  <a:schemeClr val="tx1"/>
                </a:solidFill>
                <a:latin typeface="Arial" panose="020B0604020202020204" pitchFamily="34" charset="0"/>
                <a:cs typeface="Arial" panose="020B0604020202020204" pitchFamily="34" charset="0"/>
              </a:rPr>
              <a:t>Χρήση</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δευτερευούσης</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μορφής</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δεδομένων</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υ</a:t>
            </a:r>
            <a:r>
              <a:rPr lang="en-US" sz="1800" i="1" dirty="0">
                <a:solidFill>
                  <a:schemeClr val="tx1"/>
                </a:solidFill>
                <a:latin typeface="Arial" panose="020B0604020202020204" pitchFamily="34" charset="0"/>
                <a:cs typeface="Arial" panose="020B0604020202020204" pitchFamily="34" charset="0"/>
              </a:rPr>
              <a:t>π</a:t>
            </a:r>
            <a:r>
              <a:rPr lang="en-US" sz="1800" i="1" dirty="0" err="1">
                <a:solidFill>
                  <a:schemeClr val="tx1"/>
                </a:solidFill>
                <a:latin typeface="Arial" panose="020B0604020202020204" pitchFamily="34" charset="0"/>
                <a:cs typeface="Arial" panose="020B0604020202020204" pitchFamily="34" charset="0"/>
              </a:rPr>
              <a:t>οστηρικτικά</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της</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κύρι</a:t>
            </a:r>
            <a:r>
              <a:rPr lang="el-GR" sz="1800" i="1" dirty="0">
                <a:solidFill>
                  <a:schemeClr val="tx1"/>
                </a:solidFill>
                <a:latin typeface="Arial" panose="020B0604020202020204" pitchFamily="34" charset="0"/>
                <a:cs typeface="Arial" panose="020B0604020202020204" pitchFamily="34" charset="0"/>
              </a:rPr>
              <a:t>α</a:t>
            </a:r>
            <a:endParaRPr lang="en-US" sz="1800" i="1" dirty="0">
              <a:solidFill>
                <a:schemeClr val="tx1"/>
              </a:solidFill>
              <a:latin typeface="Arial" panose="020B0604020202020204" pitchFamily="34" charset="0"/>
              <a:cs typeface="Arial" panose="020B0604020202020204" pitchFamily="34" charset="0"/>
            </a:endParaRPr>
          </a:p>
          <a:p>
            <a:pPr indent="-228600" latinLnBrk="0">
              <a:lnSpc>
                <a:spcPct val="90000"/>
              </a:lnSpc>
              <a:buFont typeface="Arial" panose="020B0604020202020204" pitchFamily="34" charset="0"/>
              <a:buChar char="•"/>
            </a:pPr>
            <a:endParaRPr lang="el-GR" sz="1800" i="1" dirty="0">
              <a:solidFill>
                <a:schemeClr val="tx1"/>
              </a:solidFill>
              <a:latin typeface="Arial" panose="020B0604020202020204" pitchFamily="34" charset="0"/>
              <a:cs typeface="Arial" panose="020B0604020202020204" pitchFamily="34" charset="0"/>
            </a:endParaRPr>
          </a:p>
          <a:p>
            <a:pPr indent="-228600" latinLnBrk="0">
              <a:lnSpc>
                <a:spcPct val="90000"/>
              </a:lnSpc>
              <a:buFont typeface="Arial" panose="020B0604020202020204" pitchFamily="34" charset="0"/>
              <a:buChar char="•"/>
            </a:pPr>
            <a:endParaRPr lang="en-US" sz="1800" i="1" dirty="0">
              <a:solidFill>
                <a:schemeClr val="tx1"/>
              </a:solidFill>
              <a:latin typeface="Arial" panose="020B0604020202020204" pitchFamily="34" charset="0"/>
              <a:cs typeface="Arial" panose="020B0604020202020204" pitchFamily="34" charset="0"/>
            </a:endParaRPr>
          </a:p>
          <a:p>
            <a:pPr latinLnBrk="0">
              <a:lnSpc>
                <a:spcPct val="90000"/>
              </a:lnSpc>
            </a:pPr>
            <a:r>
              <a:rPr lang="en-US" dirty="0">
                <a:solidFill>
                  <a:schemeClr val="tx1"/>
                </a:solidFill>
                <a:latin typeface="Arial" panose="020B0604020202020204" pitchFamily="34" charset="0"/>
                <a:cs typeface="Arial" panose="020B0604020202020204" pitchFamily="34" charset="0"/>
              </a:rPr>
              <a:t>Wolf, L., </a:t>
            </a:r>
            <a:r>
              <a:rPr lang="en-US" dirty="0" err="1">
                <a:solidFill>
                  <a:schemeClr val="tx1"/>
                </a:solidFill>
                <a:latin typeface="Arial" panose="020B0604020202020204" pitchFamily="34" charset="0"/>
                <a:cs typeface="Arial" panose="020B0604020202020204" pitchFamily="34" charset="0"/>
              </a:rPr>
              <a:t>Stidhamb</a:t>
            </a:r>
            <a:r>
              <a:rPr lang="en-US" dirty="0">
                <a:solidFill>
                  <a:schemeClr val="tx1"/>
                </a:solidFill>
                <a:latin typeface="Arial" panose="020B0604020202020204" pitchFamily="34" charset="0"/>
                <a:cs typeface="Arial" panose="020B0604020202020204" pitchFamily="34" charset="0"/>
              </a:rPr>
              <a:t>, A., &amp; Ross, R. (2014). Predictors of Stress and Coping Strategies of US Accelerated vs. Generic Baccalaureate Nursing Students: An Embedded Mixed Methods Study. </a:t>
            </a:r>
            <a:r>
              <a:rPr lang="en-US" i="1" dirty="0">
                <a:solidFill>
                  <a:schemeClr val="tx1"/>
                </a:solidFill>
                <a:latin typeface="Arial" panose="020B0604020202020204" pitchFamily="34" charset="0"/>
                <a:cs typeface="Arial" panose="020B0604020202020204" pitchFamily="34" charset="0"/>
              </a:rPr>
              <a:t>Nurse Education Today</a:t>
            </a:r>
            <a:r>
              <a:rPr lang="en-US" dirty="0">
                <a:solidFill>
                  <a:schemeClr val="tx1"/>
                </a:solidFill>
                <a:latin typeface="Arial" panose="020B0604020202020204" pitchFamily="34" charset="0"/>
                <a:cs typeface="Arial" panose="020B0604020202020204" pitchFamily="34" charset="0"/>
              </a:rPr>
              <a:t>, 35, 201–205.    http://</a:t>
            </a:r>
            <a:r>
              <a:rPr lang="en-US" dirty="0" err="1">
                <a:solidFill>
                  <a:schemeClr val="tx1"/>
                </a:solidFill>
                <a:latin typeface="Arial" panose="020B0604020202020204" pitchFamily="34" charset="0"/>
                <a:cs typeface="Arial" panose="020B0604020202020204" pitchFamily="34" charset="0"/>
              </a:rPr>
              <a:t>dx.doi.org</a:t>
            </a:r>
            <a:r>
              <a:rPr lang="en-US" dirty="0">
                <a:solidFill>
                  <a:schemeClr val="tx1"/>
                </a:solidFill>
                <a:latin typeface="Arial" panose="020B0604020202020204" pitchFamily="34" charset="0"/>
                <a:cs typeface="Arial" panose="020B0604020202020204" pitchFamily="34" charset="0"/>
              </a:rPr>
              <a:t>/10.1016/j.nedt.2014.07.005      </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692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D9D488-E0D5-478A-BCA1-3EB81B000580}"/>
              </a:ext>
            </a:extLst>
          </p:cNvPr>
          <p:cNvSpPr>
            <a:spLocks noGrp="1"/>
          </p:cNvSpPr>
          <p:nvPr>
            <p:ph type="title"/>
          </p:nvPr>
        </p:nvSpPr>
        <p:spPr>
          <a:xfrm>
            <a:off x="782723" y="607423"/>
            <a:ext cx="7457037" cy="1165860"/>
          </a:xfrm>
        </p:spPr>
        <p:txBody>
          <a:bodyPr vert="horz" lIns="91440" tIns="45720" rIns="91440" bIns="45720" rtlCol="0" anchor="ctr">
            <a:normAutofit/>
          </a:bodyPr>
          <a:lstStyle/>
          <a:p>
            <a:pPr latinLnBrk="0">
              <a:lnSpc>
                <a:spcPct val="90000"/>
              </a:lnSpc>
            </a:pPr>
            <a:r>
              <a:rPr lang="en-US" kern="1200">
                <a:solidFill>
                  <a:schemeClr val="tx1"/>
                </a:solidFill>
                <a:latin typeface="+mj-lt"/>
                <a:ea typeface="+mj-ea"/>
                <a:cs typeface="+mj-cs"/>
              </a:rPr>
              <a:t>ΕΡΕΥΝΑ ΜΕ ΕΝΣΩΜΑΤΩΜΕΝΟ ΣΧΕΔΙΑΣΜΟ</a:t>
            </a:r>
          </a:p>
        </p:txBody>
      </p:sp>
      <p:sp>
        <p:nvSpPr>
          <p:cNvPr id="4" name="Θέση περιεχομένου 3">
            <a:extLst>
              <a:ext uri="{FF2B5EF4-FFF2-40B4-BE49-F238E27FC236}">
                <a16:creationId xmlns:a16="http://schemas.microsoft.com/office/drawing/2014/main" id="{7F2110CD-4491-4614-823D-37CED6CFDF58}"/>
              </a:ext>
            </a:extLst>
          </p:cNvPr>
          <p:cNvSpPr>
            <a:spLocks noGrp="1"/>
          </p:cNvSpPr>
          <p:nvPr>
            <p:ph idx="10"/>
          </p:nvPr>
        </p:nvSpPr>
        <p:spPr>
          <a:xfrm>
            <a:off x="146891" y="1707654"/>
            <a:ext cx="8817597" cy="3048561"/>
          </a:xfrm>
        </p:spPr>
        <p:txBody>
          <a:bodyPr vert="horz" lIns="91440" tIns="45720" rIns="91440" bIns="45720" rtlCol="0" anchor="ctr">
            <a:normAutofit/>
          </a:bodyPr>
          <a:lstStyle/>
          <a:p>
            <a:pPr latinLnBrk="0">
              <a:lnSpc>
                <a:spcPct val="150000"/>
              </a:lnSpc>
            </a:pPr>
            <a:r>
              <a:rPr lang="en-US" sz="1500" dirty="0" err="1">
                <a:solidFill>
                  <a:schemeClr val="tx1"/>
                </a:solidFill>
                <a:latin typeface="Arial" panose="020B0604020202020204" pitchFamily="34" charset="0"/>
                <a:cs typeface="Arial" panose="020B0604020202020204" pitchFamily="34" charset="0"/>
              </a:rPr>
              <a:t>Οι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ερευνητές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έδωσ</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έν</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ερωτημ</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τολόγιο</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στους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φοιτητές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της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νοσηλευτικής</a:t>
            </a:r>
            <a:r>
              <a:rPr lang="en-US" sz="1500" dirty="0">
                <a:solidFill>
                  <a:schemeClr val="tx1"/>
                </a:solidFill>
                <a:latin typeface="Arial" panose="020B0604020202020204" pitchFamily="34" charset="0"/>
                <a:cs typeface="Arial" panose="020B0604020202020204" pitchFamily="34" charset="0"/>
              </a:rPr>
              <a:t> </a:t>
            </a:r>
          </a:p>
          <a:p>
            <a:pPr latinLnBrk="0">
              <a:lnSpc>
                <a:spcPct val="150000"/>
              </a:lnSpc>
            </a:pPr>
            <a:r>
              <a:rPr lang="en-US" sz="1500" dirty="0" err="1">
                <a:solidFill>
                  <a:schemeClr val="tx1"/>
                </a:solidFill>
                <a:latin typeface="Arial" panose="020B0604020202020204" pitchFamily="34" charset="0"/>
                <a:cs typeface="Arial" panose="020B0604020202020204" pitchFamily="34" charset="0"/>
              </a:rPr>
              <a:t>ώστε</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μετρήσουν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το</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άγχος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τις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δι</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φορές</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νάμεσ</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σε</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υτούς</a:t>
            </a:r>
            <a:r>
              <a:rPr lang="en-US" sz="1500" dirty="0">
                <a:solidFill>
                  <a:schemeClr val="tx1"/>
                </a:solidFill>
                <a:latin typeface="Arial" panose="020B0604020202020204" pitchFamily="34" charset="0"/>
                <a:cs typeface="Arial" panose="020B0604020202020204" pitchFamily="34" charset="0"/>
              </a:rPr>
              <a:t> π</a:t>
            </a:r>
            <a:r>
              <a:rPr lang="en-US" sz="1500" dirty="0" err="1">
                <a:solidFill>
                  <a:schemeClr val="tx1"/>
                </a:solidFill>
                <a:latin typeface="Arial" panose="020B0604020202020204" pitchFamily="34" charset="0"/>
                <a:cs typeface="Arial" panose="020B0604020202020204" pitchFamily="34" charset="0"/>
              </a:rPr>
              <a:t>ου</a:t>
            </a:r>
            <a:r>
              <a:rPr lang="en-US" sz="1500" dirty="0">
                <a:solidFill>
                  <a:schemeClr val="tx1"/>
                </a:solidFill>
                <a:latin typeface="Arial" panose="020B0604020202020204" pitchFamily="34" charset="0"/>
                <a:cs typeface="Arial" panose="020B0604020202020204" pitchFamily="34" charset="0"/>
              </a:rPr>
              <a:t> πα</a:t>
            </a:r>
            <a:r>
              <a:rPr lang="en-US" sz="1500" dirty="0" err="1">
                <a:solidFill>
                  <a:schemeClr val="tx1"/>
                </a:solidFill>
                <a:latin typeface="Arial" panose="020B0604020202020204" pitchFamily="34" charset="0"/>
                <a:cs typeface="Arial" panose="020B0604020202020204" pitchFamily="34" charset="0"/>
              </a:rPr>
              <a:t>ρ</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κολουθούν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χύρρυθμ</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μ</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θήμ</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τ</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νονικά</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Μ</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ζί</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με</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το</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ερωτημ</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τολόγιο</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δόθηκ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ερωτήσεις</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νοιχτού</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τύ</a:t>
            </a:r>
            <a:r>
              <a:rPr lang="en-US" sz="1500" dirty="0">
                <a:solidFill>
                  <a:schemeClr val="tx1"/>
                </a:solidFill>
                <a:latin typeface="Arial" panose="020B0604020202020204" pitchFamily="34" charset="0"/>
                <a:cs typeface="Arial" panose="020B0604020202020204" pitchFamily="34" charset="0"/>
              </a:rPr>
              <a:t>π</a:t>
            </a:r>
            <a:r>
              <a:rPr lang="en-US" sz="1500" dirty="0" err="1">
                <a:solidFill>
                  <a:schemeClr val="tx1"/>
                </a:solidFill>
                <a:latin typeface="Arial" panose="020B0604020202020204" pitchFamily="34" charset="0"/>
                <a:cs typeface="Arial" panose="020B0604020202020204" pitchFamily="34" charset="0"/>
              </a:rPr>
              <a:t>ου</a:t>
            </a:r>
            <a:r>
              <a:rPr lang="en-US" sz="1500" dirty="0">
                <a:solidFill>
                  <a:schemeClr val="tx1"/>
                </a:solidFill>
                <a:latin typeface="Arial" panose="020B0604020202020204" pitchFamily="34" charset="0"/>
                <a:cs typeface="Arial" panose="020B0604020202020204" pitchFamily="34" charset="0"/>
              </a:rPr>
              <a:t> π</a:t>
            </a:r>
            <a:r>
              <a:rPr lang="en-US" sz="1500" dirty="0" err="1">
                <a:solidFill>
                  <a:schemeClr val="tx1"/>
                </a:solidFill>
                <a:latin typeface="Arial" panose="020B0604020202020204" pitchFamily="34" charset="0"/>
                <a:cs typeface="Arial" panose="020B0604020202020204" pitchFamily="34" charset="0"/>
              </a:rPr>
              <a:t>ου</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λύθηκ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κωδικο</a:t>
            </a:r>
            <a:r>
              <a:rPr lang="en-US" sz="1500" dirty="0">
                <a:solidFill>
                  <a:schemeClr val="tx1"/>
                </a:solidFill>
                <a:latin typeface="Arial" panose="020B0604020202020204" pitchFamily="34" charset="0"/>
                <a:cs typeface="Arial" panose="020B0604020202020204" pitchFamily="34" charset="0"/>
              </a:rPr>
              <a:t>π</a:t>
            </a:r>
            <a:r>
              <a:rPr lang="en-US" sz="1500" dirty="0" err="1">
                <a:solidFill>
                  <a:schemeClr val="tx1"/>
                </a:solidFill>
                <a:latin typeface="Arial" panose="020B0604020202020204" pitchFamily="34" charset="0"/>
                <a:cs typeface="Arial" panose="020B0604020202020204" pitchFamily="34" charset="0"/>
              </a:rPr>
              <a:t>οιήθηκ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 απ</a:t>
            </a:r>
            <a:r>
              <a:rPr lang="en-US" sz="1500" dirty="0" err="1">
                <a:solidFill>
                  <a:schemeClr val="tx1"/>
                </a:solidFill>
                <a:latin typeface="Arial" panose="020B0604020202020204" pitchFamily="34" charset="0"/>
                <a:cs typeface="Arial" panose="020B0604020202020204" pitchFamily="34" charset="0"/>
              </a:rPr>
              <a:t>ό</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τρεις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ερευνητές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ώστε</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εξ</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σφ</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λιστεί</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η</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ντικειμενικότητ</a:t>
            </a:r>
            <a:r>
              <a:rPr lang="en-US" sz="1500" dirty="0">
                <a:solidFill>
                  <a:schemeClr val="tx1"/>
                </a:solidFill>
                <a:latin typeface="Arial" panose="020B0604020202020204" pitchFamily="34" charset="0"/>
                <a:cs typeface="Arial" panose="020B0604020202020204" pitchFamily="34" charset="0"/>
              </a:rPr>
              <a:t>α. </a:t>
            </a:r>
            <a:endParaRPr lang="el-GR" sz="1500" dirty="0">
              <a:solidFill>
                <a:schemeClr val="tx1"/>
              </a:solidFill>
              <a:latin typeface="Arial" panose="020B0604020202020204" pitchFamily="34" charset="0"/>
              <a:cs typeface="Arial" panose="020B0604020202020204" pitchFamily="34" charset="0"/>
            </a:endParaRPr>
          </a:p>
          <a:p>
            <a:pPr latinLnBrk="0">
              <a:lnSpc>
                <a:spcPct val="90000"/>
              </a:lnSpc>
            </a:pPr>
            <a:endParaRPr lang="en-US" sz="1500" dirty="0">
              <a:solidFill>
                <a:schemeClr val="tx1"/>
              </a:solidFill>
              <a:latin typeface="Arial" panose="020B0604020202020204" pitchFamily="34" charset="0"/>
              <a:cs typeface="Arial" panose="020B0604020202020204" pitchFamily="34" charset="0"/>
            </a:endParaRPr>
          </a:p>
          <a:p>
            <a:pPr latinLnBrk="0">
              <a:lnSpc>
                <a:spcPct val="150000"/>
              </a:lnSpc>
            </a:pPr>
            <a:r>
              <a:rPr lang="en-US" sz="1500" dirty="0" err="1">
                <a:solidFill>
                  <a:schemeClr val="tx1"/>
                </a:solidFill>
                <a:latin typeface="Arial" panose="020B0604020202020204" pitchFamily="34" charset="0"/>
                <a:cs typeface="Arial" panose="020B0604020202020204" pitchFamily="34" charset="0"/>
              </a:rPr>
              <a:t>Α</a:t>
            </a:r>
            <a:r>
              <a:rPr lang="en-US" sz="1500" dirty="0">
                <a:solidFill>
                  <a:schemeClr val="tx1"/>
                </a:solidFill>
                <a:latin typeface="Arial" panose="020B0604020202020204" pitchFamily="34" charset="0"/>
                <a:cs typeface="Arial" panose="020B0604020202020204" pitchFamily="34" charset="0"/>
              </a:rPr>
              <a:t>π</a:t>
            </a:r>
            <a:r>
              <a:rPr lang="en-US" sz="1500" dirty="0" err="1">
                <a:solidFill>
                  <a:schemeClr val="tx1"/>
                </a:solidFill>
                <a:latin typeface="Arial" panose="020B0604020202020204" pitchFamily="34" charset="0"/>
                <a:cs typeface="Arial" panose="020B0604020202020204" pitchFamily="34" charset="0"/>
              </a:rPr>
              <a:t>οδείχθηκε</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ότι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οι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φοιτητές</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με</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χ</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μηλή</a:t>
            </a:r>
            <a:r>
              <a:rPr lang="en-US" sz="1500" dirty="0">
                <a:solidFill>
                  <a:schemeClr val="tx1"/>
                </a:solidFill>
                <a:latin typeface="Arial" panose="020B0604020202020204" pitchFamily="34" charset="0"/>
                <a:cs typeface="Arial" panose="020B0604020202020204" pitchFamily="34" charset="0"/>
              </a:rPr>
              <a:t> α</a:t>
            </a:r>
            <a:r>
              <a:rPr lang="en-US" sz="1500" dirty="0" err="1">
                <a:solidFill>
                  <a:schemeClr val="tx1"/>
                </a:solidFill>
                <a:latin typeface="Arial" panose="020B0604020202020204" pitchFamily="34" charset="0"/>
                <a:cs typeface="Arial" panose="020B0604020202020204" pitchFamily="34" charset="0"/>
              </a:rPr>
              <a:t>υτοεκτίμηση</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ι</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χ</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μηλή</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ενθάρρυνση</a:t>
            </a:r>
            <a:r>
              <a:rPr lang="en-US" sz="1500" dirty="0">
                <a:solidFill>
                  <a:schemeClr val="tx1"/>
                </a:solidFill>
                <a:latin typeface="Arial" panose="020B0604020202020204" pitchFamily="34" charset="0"/>
                <a:cs typeface="Arial" panose="020B0604020202020204" pitchFamily="34" charset="0"/>
              </a:rPr>
              <a:t> απ</a:t>
            </a:r>
            <a:r>
              <a:rPr lang="en-US" sz="1500" dirty="0" err="1">
                <a:solidFill>
                  <a:schemeClr val="tx1"/>
                </a:solidFill>
                <a:latin typeface="Arial" panose="020B0604020202020204" pitchFamily="34" charset="0"/>
                <a:cs typeface="Arial" panose="020B0604020202020204" pitchFamily="34" charset="0"/>
              </a:rPr>
              <a:t>ό</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το</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κοινωνικό</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τους</a:t>
            </a:r>
            <a:r>
              <a:rPr lang="en-US" sz="1500" dirty="0">
                <a:solidFill>
                  <a:schemeClr val="tx1"/>
                </a:solidFill>
                <a:latin typeface="Arial" panose="020B0604020202020204" pitchFamily="34" charset="0"/>
                <a:cs typeface="Arial" panose="020B0604020202020204" pitchFamily="34" charset="0"/>
              </a:rPr>
              <a:t> π</a:t>
            </a:r>
            <a:r>
              <a:rPr lang="en-US" sz="1500" dirty="0" err="1">
                <a:solidFill>
                  <a:schemeClr val="tx1"/>
                </a:solidFill>
                <a:latin typeface="Arial" panose="020B0604020202020204" pitchFamily="34" charset="0"/>
                <a:cs typeface="Arial" panose="020B0604020202020204" pitchFamily="34" charset="0"/>
              </a:rPr>
              <a:t>ερι</a:t>
            </a:r>
            <a:r>
              <a:rPr lang="en-US" sz="1500" dirty="0">
                <a:solidFill>
                  <a:schemeClr val="tx1"/>
                </a:solidFill>
                <a:latin typeface="Arial" panose="020B0604020202020204" pitchFamily="34" charset="0"/>
                <a:cs typeface="Arial" panose="020B0604020202020204" pitchFamily="34" charset="0"/>
              </a:rPr>
              <a:t>β</a:t>
            </a:r>
            <a:r>
              <a:rPr lang="en-US" sz="1500" dirty="0" err="1">
                <a:solidFill>
                  <a:schemeClr val="tx1"/>
                </a:solidFill>
                <a:latin typeface="Arial" panose="020B0604020202020204" pitchFamily="34" charset="0"/>
                <a:cs typeface="Arial" panose="020B0604020202020204" pitchFamily="34" charset="0"/>
              </a:rPr>
              <a:t>άλλον</a:t>
            </a:r>
            <a:r>
              <a:rPr lang="en-US" sz="1500" dirty="0">
                <a:solidFill>
                  <a:schemeClr val="tx1"/>
                </a:solidFill>
                <a:latin typeface="Arial" panose="020B0604020202020204" pitchFamily="34" charset="0"/>
                <a:cs typeface="Arial" panose="020B0604020202020204" pitchFamily="34" charset="0"/>
              </a:rPr>
              <a:t> πα</a:t>
            </a:r>
            <a:r>
              <a:rPr lang="en-US" sz="1500" dirty="0" err="1">
                <a:solidFill>
                  <a:schemeClr val="tx1"/>
                </a:solidFill>
                <a:latin typeface="Arial" panose="020B0604020202020204" pitchFamily="34" charset="0"/>
                <a:cs typeface="Arial" panose="020B0604020202020204" pitchFamily="34" charset="0"/>
              </a:rPr>
              <a:t>ρουσί</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σ</a:t>
            </a:r>
            <a:r>
              <a:rPr lang="en-US" sz="1500" dirty="0">
                <a:solidFill>
                  <a:schemeClr val="tx1"/>
                </a:solidFill>
                <a:latin typeface="Arial" panose="020B0604020202020204" pitchFamily="34" charset="0"/>
                <a:cs typeface="Arial" panose="020B0604020202020204" pitchFamily="34" charset="0"/>
              </a:rPr>
              <a:t>α</a:t>
            </a:r>
            <a:r>
              <a:rPr lang="en-US" sz="1500" dirty="0" err="1">
                <a:solidFill>
                  <a:schemeClr val="tx1"/>
                </a:solidFill>
                <a:latin typeface="Arial" panose="020B0604020202020204" pitchFamily="34" charset="0"/>
                <a:cs typeface="Arial" panose="020B0604020202020204" pitchFamily="34" charset="0"/>
              </a:rPr>
              <a:t>ν</a:t>
            </a:r>
            <a:r>
              <a:rPr lang="en-US" sz="1500" dirty="0">
                <a:solidFill>
                  <a:schemeClr val="tx1"/>
                </a:solidFill>
                <a:latin typeface="Arial" panose="020B0604020202020204" pitchFamily="34" charset="0"/>
                <a:cs typeface="Arial" panose="020B0604020202020204" pitchFamily="34" charset="0"/>
              </a:rPr>
              <a:t> </a:t>
            </a:r>
            <a:r>
              <a:rPr lang="en-US" sz="1500" dirty="0" err="1">
                <a:solidFill>
                  <a:schemeClr val="tx1"/>
                </a:solidFill>
                <a:latin typeface="Arial" panose="020B0604020202020204" pitchFamily="34" charset="0"/>
                <a:cs typeface="Arial" panose="020B0604020202020204" pitchFamily="34" charset="0"/>
              </a:rPr>
              <a:t>υψηλότερ</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ε</a:t>
            </a:r>
            <a:r>
              <a:rPr lang="en-US" sz="1500" dirty="0">
                <a:solidFill>
                  <a:schemeClr val="tx1"/>
                </a:solidFill>
                <a:latin typeface="Arial" panose="020B0604020202020204" pitchFamily="34" charset="0"/>
                <a:cs typeface="Arial" panose="020B0604020202020204" pitchFamily="34" charset="0"/>
              </a:rPr>
              <a:t>π</a:t>
            </a:r>
            <a:r>
              <a:rPr lang="en-US" sz="1500" dirty="0" err="1">
                <a:solidFill>
                  <a:schemeClr val="tx1"/>
                </a:solidFill>
                <a:latin typeface="Arial" panose="020B0604020202020204" pitchFamily="34" charset="0"/>
                <a:cs typeface="Arial" panose="020B0604020202020204" pitchFamily="34" charset="0"/>
              </a:rPr>
              <a:t>ί</a:t>
            </a:r>
            <a:r>
              <a:rPr lang="en-US" sz="1500" dirty="0">
                <a:solidFill>
                  <a:schemeClr val="tx1"/>
                </a:solidFill>
                <a:latin typeface="Arial" panose="020B0604020202020204" pitchFamily="34" charset="0"/>
                <a:cs typeface="Arial" panose="020B0604020202020204" pitchFamily="34" charset="0"/>
              </a:rPr>
              <a:t>π</a:t>
            </a:r>
            <a:r>
              <a:rPr lang="en-US" sz="1500" dirty="0" err="1">
                <a:solidFill>
                  <a:schemeClr val="tx1"/>
                </a:solidFill>
                <a:latin typeface="Arial" panose="020B0604020202020204" pitchFamily="34" charset="0"/>
                <a:cs typeface="Arial" panose="020B0604020202020204" pitchFamily="34" charset="0"/>
              </a:rPr>
              <a:t>εδ</a:t>
            </a:r>
            <a:r>
              <a:rPr lang="en-US" sz="1500" dirty="0">
                <a:solidFill>
                  <a:schemeClr val="tx1"/>
                </a:solidFill>
                <a:latin typeface="Arial" panose="020B0604020202020204" pitchFamily="34" charset="0"/>
                <a:cs typeface="Arial" panose="020B0604020202020204" pitchFamily="34" charset="0"/>
              </a:rPr>
              <a:t>α </a:t>
            </a:r>
            <a:r>
              <a:rPr lang="en-US" sz="1500" dirty="0" err="1">
                <a:solidFill>
                  <a:schemeClr val="tx1"/>
                </a:solidFill>
                <a:latin typeface="Arial" panose="020B0604020202020204" pitchFamily="34" charset="0"/>
                <a:cs typeface="Arial" panose="020B0604020202020204" pitchFamily="34" charset="0"/>
              </a:rPr>
              <a:t>άγχους</a:t>
            </a:r>
            <a:endParaRPr lang="en-US" sz="1500" dirty="0">
              <a:solidFill>
                <a:schemeClr val="tx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9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ADECAF-EA4E-4959-B94D-1DD69DF60FAD}"/>
              </a:ext>
            </a:extLst>
          </p:cNvPr>
          <p:cNvSpPr>
            <a:spLocks noGrp="1"/>
          </p:cNvSpPr>
          <p:nvPr>
            <p:ph type="title"/>
          </p:nvPr>
        </p:nvSpPr>
        <p:spPr>
          <a:xfrm>
            <a:off x="571499" y="856284"/>
            <a:ext cx="5942861" cy="847152"/>
          </a:xfrm>
        </p:spPr>
        <p:txBody>
          <a:bodyPr vert="horz" lIns="91440" tIns="45720" rIns="91440" bIns="45720" rtlCol="0" anchor="t">
            <a:normAutofit/>
          </a:bodyPr>
          <a:lstStyle/>
          <a:p>
            <a:pPr latinLnBrk="0">
              <a:lnSpc>
                <a:spcPct val="90000"/>
              </a:lnSpc>
            </a:pPr>
            <a:r>
              <a:rPr lang="en-US" sz="3000" kern="1200">
                <a:solidFill>
                  <a:schemeClr val="tx1"/>
                </a:solidFill>
                <a:latin typeface="+mj-lt"/>
                <a:ea typeface="+mj-ea"/>
                <a:cs typeface="+mj-cs"/>
              </a:rPr>
              <a:t>The transformative design</a:t>
            </a:r>
          </a:p>
        </p:txBody>
      </p:sp>
      <p:sp>
        <p:nvSpPr>
          <p:cNvPr id="3" name="Θέση περιεχομένου 2">
            <a:extLst>
              <a:ext uri="{FF2B5EF4-FFF2-40B4-BE49-F238E27FC236}">
                <a16:creationId xmlns:a16="http://schemas.microsoft.com/office/drawing/2014/main" id="{E9E54E0A-ECB7-41A1-9CDD-78F887FFE712}"/>
              </a:ext>
            </a:extLst>
          </p:cNvPr>
          <p:cNvSpPr>
            <a:spLocks noGrp="1"/>
          </p:cNvSpPr>
          <p:nvPr>
            <p:ph idx="1"/>
          </p:nvPr>
        </p:nvSpPr>
        <p:spPr>
          <a:xfrm>
            <a:off x="588456" y="4123194"/>
            <a:ext cx="7978329" cy="512321"/>
          </a:xfrm>
        </p:spPr>
        <p:txBody>
          <a:bodyPr vert="horz" lIns="91440" tIns="45720" rIns="91440" bIns="45720" rtlCol="0" anchor="t">
            <a:normAutofit/>
          </a:bodyPr>
          <a:lstStyle/>
          <a:p>
            <a:pPr latinLnBrk="0">
              <a:lnSpc>
                <a:spcPct val="90000"/>
              </a:lnSpc>
              <a:spcBef>
                <a:spcPts val="1000"/>
              </a:spcBef>
            </a:pPr>
            <a:r>
              <a:rPr lang="en-US" sz="1400" kern="1200">
                <a:solidFill>
                  <a:schemeClr val="tx1"/>
                </a:solidFill>
                <a:latin typeface="+mn-lt"/>
                <a:ea typeface="+mn-ea"/>
                <a:cs typeface="+mn-cs"/>
              </a:rPr>
              <a:t>ΤΟΝ ΜΕΤΑΣΧΗΜΑΤΙΣΤΙΚΟ ΣΧΕΔΙΑΣΜΟ</a:t>
            </a:r>
          </a:p>
        </p:txBody>
      </p:sp>
      <p:cxnSp>
        <p:nvCxnSpPr>
          <p:cNvPr id="17" name="Straight Connector 16">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3" descr="Εικόνα που περιέχει κείμενο, γραμματοσειρά, διάγραμμα, στιγμιότυπο οθόνης&#10;&#10;Περιγραφή που δημιουργήθηκε αυτόματα">
            <a:extLst>
              <a:ext uri="{FF2B5EF4-FFF2-40B4-BE49-F238E27FC236}">
                <a16:creationId xmlns:a16="http://schemas.microsoft.com/office/drawing/2014/main" id="{F8C5D4D3-1519-415A-992A-0DD6B91087B1}"/>
              </a:ext>
            </a:extLst>
          </p:cNvPr>
          <p:cNvPicPr>
            <a:picLocks noGrp="1" noChangeAspect="1"/>
          </p:cNvPicPr>
          <p:nvPr>
            <p:ph idx="10"/>
          </p:nvPr>
        </p:nvPicPr>
        <p:blipFill>
          <a:blip r:embed="rId2"/>
          <a:stretch>
            <a:fillRect/>
          </a:stretch>
        </p:blipFill>
        <p:spPr>
          <a:xfrm>
            <a:off x="648854" y="2221498"/>
            <a:ext cx="7859041" cy="1362839"/>
          </a:xfrm>
          <a:prstGeom prst="rect">
            <a:avLst/>
          </a:prstGeom>
        </p:spPr>
      </p:pic>
      <p:cxnSp>
        <p:nvCxnSpPr>
          <p:cNvPr id="19" name="Straight Connector 18">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3923685"/>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D45A5-B542-4823-B71E-381B9B628D34}"/>
              </a:ext>
            </a:extLst>
          </p:cNvPr>
          <p:cNvSpPr>
            <a:spLocks noGrp="1"/>
          </p:cNvSpPr>
          <p:nvPr>
            <p:ph type="title"/>
          </p:nvPr>
        </p:nvSpPr>
        <p:spPr>
          <a:xfrm>
            <a:off x="571500" y="853698"/>
            <a:ext cx="7042896" cy="709938"/>
          </a:xfrm>
        </p:spPr>
        <p:txBody>
          <a:bodyPr vert="horz" lIns="91440" tIns="45720" rIns="91440" bIns="45720" rtlCol="0" anchor="t">
            <a:normAutofit fontScale="90000"/>
          </a:bodyPr>
          <a:lstStyle/>
          <a:p>
            <a:pPr algn="ctr" latinLnBrk="0">
              <a:lnSpc>
                <a:spcPct val="90000"/>
              </a:lnSpc>
            </a:pPr>
            <a:r>
              <a:rPr lang="en-US" sz="2400" kern="1200" dirty="0">
                <a:solidFill>
                  <a:schemeClr val="tx1"/>
                </a:solidFill>
                <a:latin typeface="+mj-lt"/>
                <a:ea typeface="+mj-ea"/>
                <a:cs typeface="+mj-cs"/>
              </a:rPr>
              <a:t>ΕΡΕΥΝΕΣ ΜΕ ΤΟΝ ΜΕΤΑΣΧΗΜΑΤΙΣΤΙΚΟ ΣΧΕΔΙΑΣΜΟ</a:t>
            </a:r>
          </a:p>
        </p:txBody>
      </p:sp>
      <p:cxnSp>
        <p:nvCxnSpPr>
          <p:cNvPr id="10" name="Straight Connector 9">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Θέση περιεχομένου 4">
            <a:extLst>
              <a:ext uri="{FF2B5EF4-FFF2-40B4-BE49-F238E27FC236}">
                <a16:creationId xmlns:a16="http://schemas.microsoft.com/office/drawing/2014/main" id="{C3C275BA-93DF-47FF-AB06-F9701CB28B0C}"/>
              </a:ext>
            </a:extLst>
          </p:cNvPr>
          <p:cNvSpPr>
            <a:spLocks noGrp="1"/>
          </p:cNvSpPr>
          <p:nvPr>
            <p:ph idx="10"/>
          </p:nvPr>
        </p:nvSpPr>
        <p:spPr>
          <a:xfrm>
            <a:off x="323528" y="1563638"/>
            <a:ext cx="8352928" cy="3312368"/>
          </a:xfrm>
        </p:spPr>
        <p:txBody>
          <a:bodyPr vert="horz" lIns="91440" tIns="45720" rIns="91440" bIns="45720" rtlCol="0">
            <a:normAutofit/>
          </a:bodyPr>
          <a:lstStyle/>
          <a:p>
            <a:pPr indent="-228600" latinLnBrk="0">
              <a:lnSpc>
                <a:spcPct val="90000"/>
              </a:lnSpc>
              <a:buFont typeface="Arial" panose="020B0604020202020204" pitchFamily="34" charset="0"/>
              <a:buChar char="•"/>
            </a:pPr>
            <a:endParaRPr lang="en-US" dirty="0">
              <a:solidFill>
                <a:schemeClr val="tx1"/>
              </a:solidFill>
            </a:endParaRPr>
          </a:p>
          <a:p>
            <a:pPr marL="285750" indent="-228600" latinLnBrk="0">
              <a:lnSpc>
                <a:spcPct val="90000"/>
              </a:lnSpc>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Research to support peace efforts in Northern Ireland (Irwin, 2005)</a:t>
            </a:r>
          </a:p>
          <a:p>
            <a:pPr marL="285750" indent="-228600" latinLnBrk="0">
              <a:lnSpc>
                <a:spcPct val="90000"/>
              </a:lnSpc>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28600" latinLnBrk="0">
              <a:lnSpc>
                <a:spcPct val="90000"/>
              </a:lnSpc>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Health services for lesbian, gay, bisexual, and trans gender youth (</a:t>
            </a:r>
            <a:r>
              <a:rPr lang="en-US" sz="1800" dirty="0" err="1">
                <a:solidFill>
                  <a:schemeClr val="tx1"/>
                </a:solidFill>
                <a:latin typeface="Arial" panose="020B0604020202020204" pitchFamily="34" charset="0"/>
                <a:cs typeface="Arial" panose="020B0604020202020204" pitchFamily="34" charset="0"/>
              </a:rPr>
              <a:t>Amsden</a:t>
            </a:r>
            <a:r>
              <a:rPr lang="en-US" sz="1800" dirty="0">
                <a:solidFill>
                  <a:schemeClr val="tx1"/>
                </a:solidFill>
                <a:latin typeface="Arial" panose="020B0604020202020204" pitchFamily="34" charset="0"/>
                <a:cs typeface="Arial" panose="020B0604020202020204" pitchFamily="34" charset="0"/>
              </a:rPr>
              <a:t> &amp; </a:t>
            </a:r>
            <a:r>
              <a:rPr lang="en-US" sz="1800" dirty="0" err="1">
                <a:solidFill>
                  <a:schemeClr val="tx1"/>
                </a:solidFill>
                <a:latin typeface="Arial" panose="020B0604020202020204" pitchFamily="34" charset="0"/>
                <a:cs typeface="Arial" panose="020B0604020202020204" pitchFamily="34" charset="0"/>
              </a:rPr>
              <a:t>VanWynsberghe</a:t>
            </a:r>
            <a:r>
              <a:rPr lang="en-US" sz="1800" dirty="0">
                <a:solidFill>
                  <a:schemeClr val="tx1"/>
                </a:solidFill>
                <a:latin typeface="Arial" panose="020B0604020202020204" pitchFamily="34" charset="0"/>
                <a:cs typeface="Arial" panose="020B0604020202020204" pitchFamily="34" charset="0"/>
              </a:rPr>
              <a:t>, 2005)</a:t>
            </a:r>
          </a:p>
          <a:p>
            <a:pPr marL="285750" indent="-228600" latinLnBrk="0">
              <a:lnSpc>
                <a:spcPct val="90000"/>
              </a:lnSpc>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28600" latinLnBrk="0">
              <a:lnSpc>
                <a:spcPct val="90000"/>
              </a:lnSpc>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Mental health services for Native American Indians (Duran &amp; Duran, 2000)</a:t>
            </a:r>
          </a:p>
          <a:p>
            <a:pPr marL="285750" indent="-228600" latinLnBrk="0">
              <a:lnSpc>
                <a:spcPct val="90000"/>
              </a:lnSpc>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28600" latinLnBrk="0">
              <a:lnSpc>
                <a:spcPct val="90000"/>
              </a:lnSpc>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Appropriate breast-cancer-screening services for women from multiple ethnic groups (Chiu, 2003)</a:t>
            </a:r>
          </a:p>
        </p:txBody>
      </p:sp>
    </p:spTree>
    <p:extLst>
      <p:ext uri="{BB962C8B-B14F-4D97-AF65-F5344CB8AC3E}">
        <p14:creationId xmlns:p14="http://schemas.microsoft.com/office/powerpoint/2010/main" val="682899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637CD-E3CA-4FB7-9F6B-0ECEE16A749E}"/>
              </a:ext>
            </a:extLst>
          </p:cNvPr>
          <p:cNvSpPr>
            <a:spLocks noGrp="1"/>
          </p:cNvSpPr>
          <p:nvPr>
            <p:ph type="title"/>
          </p:nvPr>
        </p:nvSpPr>
        <p:spPr>
          <a:xfrm>
            <a:off x="571499" y="856284"/>
            <a:ext cx="5942861" cy="847152"/>
          </a:xfrm>
        </p:spPr>
        <p:txBody>
          <a:bodyPr vert="horz" lIns="91440" tIns="45720" rIns="91440" bIns="45720" rtlCol="0" anchor="t">
            <a:normAutofit/>
          </a:bodyPr>
          <a:lstStyle/>
          <a:p>
            <a:pPr latinLnBrk="0">
              <a:lnSpc>
                <a:spcPct val="90000"/>
              </a:lnSpc>
            </a:pPr>
            <a:r>
              <a:rPr lang="en-US" sz="3000" kern="1200">
                <a:solidFill>
                  <a:schemeClr val="tx1"/>
                </a:solidFill>
                <a:latin typeface="+mj-lt"/>
                <a:ea typeface="+mj-ea"/>
                <a:cs typeface="+mj-cs"/>
              </a:rPr>
              <a:t>Multiphase design</a:t>
            </a:r>
          </a:p>
        </p:txBody>
      </p:sp>
      <p:sp>
        <p:nvSpPr>
          <p:cNvPr id="3" name="Θέση περιεχομένου 2">
            <a:extLst>
              <a:ext uri="{FF2B5EF4-FFF2-40B4-BE49-F238E27FC236}">
                <a16:creationId xmlns:a16="http://schemas.microsoft.com/office/drawing/2014/main" id="{18203640-A1AC-4956-9650-938ACB8523FB}"/>
              </a:ext>
            </a:extLst>
          </p:cNvPr>
          <p:cNvSpPr>
            <a:spLocks noGrp="1"/>
          </p:cNvSpPr>
          <p:nvPr>
            <p:ph idx="1"/>
          </p:nvPr>
        </p:nvSpPr>
        <p:spPr>
          <a:xfrm>
            <a:off x="588456" y="4123194"/>
            <a:ext cx="7978329" cy="512321"/>
          </a:xfrm>
        </p:spPr>
        <p:txBody>
          <a:bodyPr vert="horz" lIns="91440" tIns="45720" rIns="91440" bIns="45720" rtlCol="0" anchor="t">
            <a:normAutofit/>
          </a:bodyPr>
          <a:lstStyle/>
          <a:p>
            <a:pPr latinLnBrk="0">
              <a:lnSpc>
                <a:spcPct val="90000"/>
              </a:lnSpc>
              <a:spcBef>
                <a:spcPts val="1000"/>
              </a:spcBef>
            </a:pPr>
            <a:r>
              <a:rPr lang="en-US" sz="1400" kern="1200">
                <a:solidFill>
                  <a:schemeClr val="tx1"/>
                </a:solidFill>
                <a:latin typeface="+mn-lt"/>
                <a:ea typeface="+mn-ea"/>
                <a:cs typeface="+mn-cs"/>
              </a:rPr>
              <a:t>ΣΧΕΔΙΑΣΜΟΣ ΠΟΛΛΩΝ ΦΑΣΕΩΝ</a:t>
            </a:r>
          </a:p>
        </p:txBody>
      </p:sp>
      <p:cxnSp>
        <p:nvCxnSpPr>
          <p:cNvPr id="50" name="Straight Connector 49">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3" descr="Εικόνα που περιέχει κείμενο, διάγραμμα, γραμματοσειρά, στιγμιότυπο οθόνης&#10;&#10;Περιγραφή που δημιουργήθηκε αυτόματα">
            <a:extLst>
              <a:ext uri="{FF2B5EF4-FFF2-40B4-BE49-F238E27FC236}">
                <a16:creationId xmlns:a16="http://schemas.microsoft.com/office/drawing/2014/main" id="{46076EC9-7FDB-4C65-93B9-F111BF8767B3}"/>
              </a:ext>
            </a:extLst>
          </p:cNvPr>
          <p:cNvPicPr>
            <a:picLocks noGrp="1" noChangeAspect="1"/>
          </p:cNvPicPr>
          <p:nvPr>
            <p:ph idx="10"/>
          </p:nvPr>
        </p:nvPicPr>
        <p:blipFill>
          <a:blip r:embed="rId2"/>
          <a:stretch>
            <a:fillRect/>
          </a:stretch>
        </p:blipFill>
        <p:spPr>
          <a:xfrm>
            <a:off x="648854" y="2389588"/>
            <a:ext cx="7859041" cy="1194749"/>
          </a:xfrm>
          <a:prstGeom prst="rect">
            <a:avLst/>
          </a:prstGeom>
        </p:spPr>
      </p:pic>
      <p:cxnSp>
        <p:nvCxnSpPr>
          <p:cNvPr id="52" name="Straight Connector 51">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3923685"/>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97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25FEAE-B053-1396-5768-1D11C223830C}"/>
              </a:ext>
            </a:extLst>
          </p:cNvPr>
          <p:cNvSpPr>
            <a:spLocks noGrp="1"/>
          </p:cNvSpPr>
          <p:nvPr>
            <p:ph type="title"/>
          </p:nvPr>
        </p:nvSpPr>
        <p:spPr/>
        <p:txBody>
          <a:bodyPr/>
          <a:lstStyle/>
          <a:p>
            <a:r>
              <a:rPr lang="el-GR" dirty="0" err="1"/>
              <a:t>Διαχρονικ</a:t>
            </a:r>
            <a:r>
              <a:rPr lang="en-US" dirty="0" err="1"/>
              <a:t>ή</a:t>
            </a:r>
            <a:r>
              <a:rPr lang="el-GR" dirty="0"/>
              <a:t> έρευνα</a:t>
            </a:r>
            <a:r>
              <a:rPr lang="en-US" dirty="0"/>
              <a:t> Harvard</a:t>
            </a:r>
            <a:endParaRPr lang="el-GR" dirty="0"/>
          </a:p>
        </p:txBody>
      </p:sp>
      <p:sp>
        <p:nvSpPr>
          <p:cNvPr id="3" name="Θέση περιεχομένου 2">
            <a:extLst>
              <a:ext uri="{FF2B5EF4-FFF2-40B4-BE49-F238E27FC236}">
                <a16:creationId xmlns:a16="http://schemas.microsoft.com/office/drawing/2014/main" id="{DA887C3E-E08A-75B2-D4FE-D911409E0928}"/>
              </a:ext>
            </a:extLst>
          </p:cNvPr>
          <p:cNvSpPr>
            <a:spLocks noGrp="1"/>
          </p:cNvSpPr>
          <p:nvPr>
            <p:ph idx="1"/>
          </p:nvPr>
        </p:nvSpPr>
        <p:spPr/>
        <p:txBody>
          <a:bodyPr/>
          <a:lstStyle/>
          <a:p>
            <a:pPr marL="0" indent="0">
              <a:buNone/>
            </a:pPr>
            <a:r>
              <a:rPr lang="en" dirty="0"/>
              <a:t>https://</a:t>
            </a:r>
            <a:r>
              <a:rPr lang="en" dirty="0" err="1"/>
              <a:t>youtu.be</a:t>
            </a:r>
            <a:r>
              <a:rPr lang="en" dirty="0"/>
              <a:t>/8KkKuTCFvzI?si=43UO-4W_0RcvJHsZ</a:t>
            </a:r>
            <a:endParaRPr lang="el-GR" dirty="0"/>
          </a:p>
        </p:txBody>
      </p:sp>
    </p:spTree>
    <p:extLst>
      <p:ext uri="{BB962C8B-B14F-4D97-AF65-F5344CB8AC3E}">
        <p14:creationId xmlns:p14="http://schemas.microsoft.com/office/powerpoint/2010/main" val="3877073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5452E-AB77-3429-EA72-610F270D76D7}"/>
              </a:ext>
            </a:extLst>
          </p:cNvPr>
          <p:cNvSpPr>
            <a:spLocks noGrp="1"/>
          </p:cNvSpPr>
          <p:nvPr>
            <p:ph type="title"/>
          </p:nvPr>
        </p:nvSpPr>
        <p:spPr/>
        <p:txBody>
          <a:bodyPr>
            <a:noAutofit/>
          </a:bodyPr>
          <a:lstStyle/>
          <a:p>
            <a:r>
              <a:rPr lang="el-GR" sz="2800" b="0" dirty="0"/>
              <a:t>Ερευνητικά ερωτήματα μεικτής </a:t>
            </a:r>
            <a:br>
              <a:rPr lang="el-GR" sz="2800" b="0" dirty="0"/>
            </a:br>
            <a:r>
              <a:rPr lang="el-GR" sz="2800" b="0" dirty="0"/>
              <a:t>μεθοδολογίας</a:t>
            </a:r>
            <a:endParaRPr lang="el-GR" sz="2800" dirty="0"/>
          </a:p>
        </p:txBody>
      </p:sp>
      <p:sp>
        <p:nvSpPr>
          <p:cNvPr id="3" name="Θέση περιεχομένου 2">
            <a:extLst>
              <a:ext uri="{FF2B5EF4-FFF2-40B4-BE49-F238E27FC236}">
                <a16:creationId xmlns:a16="http://schemas.microsoft.com/office/drawing/2014/main" id="{00203AE3-C117-7302-EC1F-F9FF908A2CC7}"/>
              </a:ext>
            </a:extLst>
          </p:cNvPr>
          <p:cNvSpPr>
            <a:spLocks noGrp="1"/>
          </p:cNvSpPr>
          <p:nvPr>
            <p:ph idx="1"/>
          </p:nvPr>
        </p:nvSpPr>
        <p:spPr/>
        <p:txBody>
          <a:bodyPr>
            <a:normAutofit fontScale="92500" lnSpcReduction="10000"/>
          </a:bodyPr>
          <a:lstStyle/>
          <a:p>
            <a:r>
              <a:rPr lang="el-GR" dirty="0"/>
              <a:t>Διαμορφώνουμε ερευνητικά ερωτήματα για την ποιοτική έρευνα</a:t>
            </a:r>
          </a:p>
          <a:p>
            <a:endParaRPr lang="el-GR" dirty="0"/>
          </a:p>
          <a:p>
            <a:r>
              <a:rPr lang="el-GR" dirty="0"/>
              <a:t>Διαμορφώνουμε ερευνητικά ερωτήματα για την ποσοτική έρευνα</a:t>
            </a:r>
          </a:p>
          <a:p>
            <a:endParaRPr lang="el-GR" dirty="0"/>
          </a:p>
          <a:p>
            <a:r>
              <a:rPr lang="el-GR" dirty="0"/>
              <a:t>Έχουμε ένα κεντρικό ερευνητικό ερώτημα</a:t>
            </a:r>
          </a:p>
          <a:p>
            <a:endParaRPr lang="el-GR" dirty="0"/>
          </a:p>
        </p:txBody>
      </p:sp>
    </p:spTree>
    <p:extLst>
      <p:ext uri="{BB962C8B-B14F-4D97-AF65-F5344CB8AC3E}">
        <p14:creationId xmlns:p14="http://schemas.microsoft.com/office/powerpoint/2010/main" val="385943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EE185-9D12-5142-D937-37413E3A2400}"/>
              </a:ext>
            </a:extLst>
          </p:cNvPr>
          <p:cNvSpPr>
            <a:spLocks noGrp="1"/>
          </p:cNvSpPr>
          <p:nvPr>
            <p:ph type="title"/>
          </p:nvPr>
        </p:nvSpPr>
        <p:spPr/>
        <p:txBody>
          <a:bodyPr>
            <a:normAutofit fontScale="90000"/>
          </a:bodyPr>
          <a:lstStyle/>
          <a:p>
            <a:r>
              <a:rPr lang="el-GR" sz="4400" dirty="0"/>
              <a:t>ΚΡΙΤΗΡΙΑ ΜΕΙΚΤΗΣ ΜΕΘΟΔΟΛΟΓΙΑΣ</a:t>
            </a:r>
            <a:endParaRPr lang="el-GR" dirty="0"/>
          </a:p>
        </p:txBody>
      </p:sp>
      <p:sp>
        <p:nvSpPr>
          <p:cNvPr id="3" name="Θέση περιεχομένου 2">
            <a:extLst>
              <a:ext uri="{FF2B5EF4-FFF2-40B4-BE49-F238E27FC236}">
                <a16:creationId xmlns:a16="http://schemas.microsoft.com/office/drawing/2014/main" id="{E0C6C808-B6E8-56E7-F002-49A5BBD23A28}"/>
              </a:ext>
            </a:extLst>
          </p:cNvPr>
          <p:cNvSpPr>
            <a:spLocks noGrp="1"/>
          </p:cNvSpPr>
          <p:nvPr>
            <p:ph idx="1"/>
          </p:nvPr>
        </p:nvSpPr>
        <p:spPr>
          <a:xfrm>
            <a:off x="457200" y="1200150"/>
            <a:ext cx="8229600" cy="3603848"/>
          </a:xfrm>
        </p:spPr>
        <p:txBody>
          <a:bodyPr>
            <a:normAutofit fontScale="70000" lnSpcReduction="20000"/>
          </a:bodyPr>
          <a:lstStyle/>
          <a:p>
            <a:pPr marL="285750" indent="-285750">
              <a:buFont typeface="Wingdings" panose="05000000000000000000" pitchFamily="2" charset="2"/>
              <a:buChar char="Ø"/>
            </a:pPr>
            <a:r>
              <a:rPr lang="el-GR" dirty="0"/>
              <a:t>Ο ερευνητής οφείλει να διευκρινίσει τους λόγους για τους οποίους χρησιμοποιεί τη μεικτή μεθοδολογία</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Να τοποθετήσει την έρευνα του στο πλαίσιο μίας μεικτής μεθοδολογίας και να αιτιολογήσει την επιλογή του</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Να σχηματίσει ένα διάγραμμα όπου θα διακρίνονται οι μέθοδοι, η χρονολογική σειρά και η εξέλιξη της έρευνας</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Οφείλει να ενημερώνει τον αναγνώστη από τον τίτλο αλλά και μέσα στο κείμενο ότι πρόκειται για μεικτή μεθοδολογία </a:t>
            </a:r>
          </a:p>
          <a:p>
            <a:endParaRPr lang="el-GR" dirty="0"/>
          </a:p>
        </p:txBody>
      </p:sp>
    </p:spTree>
    <p:extLst>
      <p:ext uri="{BB962C8B-B14F-4D97-AF65-F5344CB8AC3E}">
        <p14:creationId xmlns:p14="http://schemas.microsoft.com/office/powerpoint/2010/main" val="301648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52EF6-13F4-4AC5-B6FF-51F55C166762}"/>
              </a:ext>
            </a:extLst>
          </p:cNvPr>
          <p:cNvSpPr>
            <a:spLocks noGrp="1"/>
          </p:cNvSpPr>
          <p:nvPr>
            <p:ph type="title"/>
          </p:nvPr>
        </p:nvSpPr>
        <p:spPr/>
        <p:txBody>
          <a:bodyPr/>
          <a:lstStyle/>
          <a:p>
            <a:r>
              <a:rPr lang="el-GR" dirty="0"/>
              <a:t>ΠΟΣΟΤΙΚΗ ΕΡΕΥΝΑ</a:t>
            </a:r>
          </a:p>
        </p:txBody>
      </p:sp>
      <p:sp>
        <p:nvSpPr>
          <p:cNvPr id="3" name="Θέση περιεχομένου 2">
            <a:extLst>
              <a:ext uri="{FF2B5EF4-FFF2-40B4-BE49-F238E27FC236}">
                <a16:creationId xmlns:a16="http://schemas.microsoft.com/office/drawing/2014/main" id="{1A486DA6-605D-4864-B291-23DF26BB322D}"/>
              </a:ext>
            </a:extLst>
          </p:cNvPr>
          <p:cNvSpPr>
            <a:spLocks noGrp="1"/>
          </p:cNvSpPr>
          <p:nvPr>
            <p:ph idx="1"/>
          </p:nvPr>
        </p:nvSpPr>
        <p:spPr/>
        <p:txBody>
          <a:bodyPr>
            <a:normAutofit/>
          </a:bodyPr>
          <a:lstStyle/>
          <a:p>
            <a:r>
              <a:rPr lang="el-GR" sz="2000" dirty="0"/>
              <a:t>Στην ποσοτική έρευνα τα δεδομένα τυποποιούνται και λαμβάνουν αριθμητική μορφή ώστε να ελεγχθούν με στατιστικό τρόπο και οι συσχετίσεις τους</a:t>
            </a:r>
          </a:p>
          <a:p>
            <a:r>
              <a:rPr lang="el-GR" sz="2000" dirty="0"/>
              <a:t>Οι ποσοτικές έρευνες ακολουθούν έναν αυστηρό και προκαθορισμένο ερευνητικό σχεδιασμό, σύμφωνα με τον οποίο όλες οι σημαντικές αποφάσεις έχουν ληφθεί πριν από τη διεξαγωγή της έρευνας. Επιδιώκεται ο έλεγχος των </a:t>
            </a:r>
            <a:r>
              <a:rPr lang="el-GR" sz="2000" dirty="0" err="1"/>
              <a:t>προδιατυπωμένων</a:t>
            </a:r>
            <a:r>
              <a:rPr lang="el-GR" sz="2000" dirty="0"/>
              <a:t> ερευνητικών υποθέσεων</a:t>
            </a:r>
          </a:p>
          <a:p>
            <a:r>
              <a:rPr lang="el-GR" sz="2000" dirty="0"/>
              <a:t>Αξιοποίηση μεθόδων και εργαλείων που ελαχιστοποιούν την υποκειμενικότητα του ερευνητή</a:t>
            </a:r>
          </a:p>
          <a:p>
            <a:endParaRPr lang="el-GR" sz="2000" dirty="0"/>
          </a:p>
          <a:p>
            <a:endParaRPr lang="el-GR" sz="2000" dirty="0"/>
          </a:p>
          <a:p>
            <a:endParaRPr lang="el-GR" sz="2400" dirty="0"/>
          </a:p>
        </p:txBody>
      </p:sp>
    </p:spTree>
    <p:extLst>
      <p:ext uri="{BB962C8B-B14F-4D97-AF65-F5344CB8AC3E}">
        <p14:creationId xmlns:p14="http://schemas.microsoft.com/office/powerpoint/2010/main" val="522623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442ED2-888D-B560-EC00-62271DD8B88B}"/>
              </a:ext>
            </a:extLst>
          </p:cNvPr>
          <p:cNvSpPr>
            <a:spLocks noGrp="1"/>
          </p:cNvSpPr>
          <p:nvPr>
            <p:ph type="title"/>
          </p:nvPr>
        </p:nvSpPr>
        <p:spPr/>
        <p:txBody>
          <a:bodyPr>
            <a:normAutofit/>
          </a:bodyPr>
          <a:lstStyle/>
          <a:p>
            <a:r>
              <a:rPr lang="el-GR" sz="2800" dirty="0"/>
              <a:t>Βασικά βήματα μιας σωστής μεικτής μεθοδολογίας</a:t>
            </a:r>
          </a:p>
        </p:txBody>
      </p:sp>
      <p:sp>
        <p:nvSpPr>
          <p:cNvPr id="3" name="Θέση περιεχομένου 2">
            <a:extLst>
              <a:ext uri="{FF2B5EF4-FFF2-40B4-BE49-F238E27FC236}">
                <a16:creationId xmlns:a16="http://schemas.microsoft.com/office/drawing/2014/main" id="{95D14B11-5D54-5CB7-B789-8E512B0FD3F3}"/>
              </a:ext>
            </a:extLst>
          </p:cNvPr>
          <p:cNvSpPr>
            <a:spLocks noGrp="1"/>
          </p:cNvSpPr>
          <p:nvPr>
            <p:ph idx="1"/>
          </p:nvPr>
        </p:nvSpPr>
        <p:spPr>
          <a:xfrm>
            <a:off x="457200" y="1200150"/>
            <a:ext cx="8291264" cy="3736975"/>
          </a:xfrm>
        </p:spPr>
        <p:txBody>
          <a:bodyPr>
            <a:normAutofit fontScale="40000" lnSpcReduction="20000"/>
          </a:bodyPr>
          <a:lstStyle/>
          <a:p>
            <a:pPr marL="285750" indent="-285750">
              <a:lnSpc>
                <a:spcPct val="150000"/>
              </a:lnSpc>
              <a:buFont typeface="Wingdings" panose="05000000000000000000" pitchFamily="2" charset="2"/>
              <a:buChar char="Ø"/>
            </a:pPr>
            <a:r>
              <a:rPr lang="el-GR" sz="3800" dirty="0"/>
              <a:t>Διαπιστώνω το πρόβλημα</a:t>
            </a:r>
          </a:p>
          <a:p>
            <a:pPr marL="285750" indent="-285750">
              <a:lnSpc>
                <a:spcPct val="150000"/>
              </a:lnSpc>
              <a:buFont typeface="Wingdings" panose="05000000000000000000" pitchFamily="2" charset="2"/>
              <a:buChar char="Ø"/>
            </a:pPr>
            <a:r>
              <a:rPr lang="el-GR" sz="3800" dirty="0"/>
              <a:t>Θεωρία</a:t>
            </a:r>
          </a:p>
          <a:p>
            <a:pPr marL="285750" indent="-285750">
              <a:lnSpc>
                <a:spcPct val="150000"/>
              </a:lnSpc>
              <a:buFont typeface="Wingdings" panose="05000000000000000000" pitchFamily="2" charset="2"/>
              <a:buChar char="Ø"/>
            </a:pPr>
            <a:r>
              <a:rPr lang="el-GR" sz="3800" dirty="0"/>
              <a:t>Στόχος, σκοπός</a:t>
            </a:r>
          </a:p>
          <a:p>
            <a:pPr marL="285750" indent="-285750">
              <a:lnSpc>
                <a:spcPct val="150000"/>
              </a:lnSpc>
              <a:buFont typeface="Wingdings" panose="05000000000000000000" pitchFamily="2" charset="2"/>
              <a:buChar char="Ø"/>
            </a:pPr>
            <a:r>
              <a:rPr lang="el-GR" sz="3800" dirty="0"/>
              <a:t>Πώς θα συλλέξω τα δεδομένα μου</a:t>
            </a:r>
          </a:p>
          <a:p>
            <a:pPr marL="285750" indent="-285750">
              <a:lnSpc>
                <a:spcPct val="150000"/>
              </a:lnSpc>
              <a:buFont typeface="Wingdings" panose="05000000000000000000" pitchFamily="2" charset="2"/>
              <a:buChar char="Ø"/>
            </a:pPr>
            <a:r>
              <a:rPr lang="el-GR" sz="3800" dirty="0"/>
              <a:t>Ερευνητικά ερωτήματα</a:t>
            </a:r>
          </a:p>
          <a:p>
            <a:pPr marL="285750" indent="-285750">
              <a:lnSpc>
                <a:spcPct val="150000"/>
              </a:lnSpc>
              <a:buFont typeface="Wingdings" panose="05000000000000000000" pitchFamily="2" charset="2"/>
              <a:buChar char="Ø"/>
            </a:pPr>
            <a:r>
              <a:rPr lang="el-GR" sz="3800" dirty="0"/>
              <a:t>Τύπος ανάλυσης δεδομένων</a:t>
            </a:r>
          </a:p>
          <a:p>
            <a:pPr marL="285750" indent="-285750">
              <a:lnSpc>
                <a:spcPct val="150000"/>
              </a:lnSpc>
              <a:buFont typeface="Wingdings" panose="05000000000000000000" pitchFamily="2" charset="2"/>
              <a:buChar char="Ø"/>
            </a:pPr>
            <a:r>
              <a:rPr lang="el-GR" sz="3800" dirty="0"/>
              <a:t>Ορισμός μεικτής έρευνας</a:t>
            </a:r>
          </a:p>
          <a:p>
            <a:pPr marL="285750" indent="-285750">
              <a:lnSpc>
                <a:spcPct val="150000"/>
              </a:lnSpc>
              <a:buFont typeface="Wingdings" panose="05000000000000000000" pitchFamily="2" charset="2"/>
              <a:buChar char="Ø"/>
            </a:pPr>
            <a:r>
              <a:rPr lang="el-GR" sz="3800" dirty="0"/>
              <a:t>Είδος μεικτής έρευνας</a:t>
            </a:r>
          </a:p>
          <a:p>
            <a:pPr marL="285750" indent="-285750">
              <a:lnSpc>
                <a:spcPct val="150000"/>
              </a:lnSpc>
              <a:buFont typeface="Wingdings" panose="05000000000000000000" pitchFamily="2" charset="2"/>
              <a:buChar char="Ø"/>
            </a:pPr>
            <a:r>
              <a:rPr lang="el-GR" sz="3800" dirty="0"/>
              <a:t>Διάγραμμα έρευνας</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p:txBody>
      </p:sp>
    </p:spTree>
    <p:extLst>
      <p:ext uri="{BB962C8B-B14F-4D97-AF65-F5344CB8AC3E}">
        <p14:creationId xmlns:p14="http://schemas.microsoft.com/office/powerpoint/2010/main" val="316256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1986E8-C9F0-752F-2900-265209DFC48E}"/>
              </a:ext>
            </a:extLst>
          </p:cNvPr>
          <p:cNvSpPr>
            <a:spLocks noGrp="1"/>
          </p:cNvSpPr>
          <p:nvPr>
            <p:ph type="title"/>
          </p:nvPr>
        </p:nvSpPr>
        <p:spPr/>
        <p:txBody>
          <a:bodyPr/>
          <a:lstStyle/>
          <a:p>
            <a:r>
              <a:rPr lang="el-GR" sz="4400" dirty="0"/>
              <a:t>ΔΟΜΗ ΜΕΙΚΤΗΣ ΜΕΘΟΔΟΛΟΓΙΑΣ</a:t>
            </a:r>
            <a:endParaRPr lang="el-GR" dirty="0"/>
          </a:p>
        </p:txBody>
      </p:sp>
      <p:sp>
        <p:nvSpPr>
          <p:cNvPr id="3" name="Θέση περιεχομένου 2">
            <a:extLst>
              <a:ext uri="{FF2B5EF4-FFF2-40B4-BE49-F238E27FC236}">
                <a16:creationId xmlns:a16="http://schemas.microsoft.com/office/drawing/2014/main" id="{B40BB575-6EE4-03AE-DE92-228218BBC2F8}"/>
              </a:ext>
            </a:extLst>
          </p:cNvPr>
          <p:cNvSpPr>
            <a:spLocks noGrp="1"/>
          </p:cNvSpPr>
          <p:nvPr>
            <p:ph idx="1"/>
          </p:nvPr>
        </p:nvSpPr>
        <p:spPr>
          <a:xfrm>
            <a:off x="457200" y="1200150"/>
            <a:ext cx="8229600" cy="3675856"/>
          </a:xfrm>
        </p:spPr>
        <p:txBody>
          <a:bodyPr>
            <a:normAutofit fontScale="62500" lnSpcReduction="20000"/>
          </a:bodyPr>
          <a:lstStyle/>
          <a:p>
            <a:pPr marL="182563" indent="-182563">
              <a:spcAft>
                <a:spcPts val="600"/>
              </a:spcAft>
              <a:buFont typeface="Arial"/>
              <a:buChar char="•"/>
              <a:defRPr/>
            </a:pPr>
            <a:r>
              <a:rPr lang="el-GR" sz="3200" dirty="0">
                <a:solidFill>
                  <a:schemeClr val="tx2">
                    <a:lumMod val="50000"/>
                  </a:schemeClr>
                </a:solidFill>
                <a:latin typeface="Constantia"/>
                <a:cs typeface="Constantia"/>
              </a:rPr>
              <a:t>Τρεις αποφάσεις καθορίζουν την επιλογή της μεικτής μεθόδου έρευνας </a:t>
            </a:r>
          </a:p>
          <a:p>
            <a:pPr marL="0" indent="0">
              <a:spcAft>
                <a:spcPts val="600"/>
              </a:spcAft>
              <a:buNone/>
              <a:defRPr/>
            </a:pPr>
            <a:r>
              <a:rPr lang="el-GR" sz="3200" dirty="0">
                <a:solidFill>
                  <a:schemeClr val="tx2">
                    <a:lumMod val="50000"/>
                  </a:schemeClr>
                </a:solidFill>
                <a:latin typeface="Constantia"/>
                <a:cs typeface="Constantia"/>
              </a:rPr>
              <a:t>που θα εφαρμοστεί</a:t>
            </a:r>
          </a:p>
          <a:p>
            <a:pPr marL="182563" indent="-182563">
              <a:spcAft>
                <a:spcPts val="600"/>
              </a:spcAft>
              <a:buFont typeface="Arial"/>
              <a:buChar char="•"/>
              <a:defRPr/>
            </a:pPr>
            <a:r>
              <a:rPr lang="el-GR" sz="3200" dirty="0">
                <a:solidFill>
                  <a:schemeClr val="tx2">
                    <a:lumMod val="50000"/>
                  </a:schemeClr>
                </a:solidFill>
                <a:latin typeface="Constantia"/>
                <a:cs typeface="Constantia"/>
              </a:rPr>
              <a:t>Είναι διαδοχικές;</a:t>
            </a:r>
          </a:p>
          <a:p>
            <a:pPr marL="182563" indent="-182563">
              <a:spcAft>
                <a:spcPts val="600"/>
              </a:spcAft>
              <a:buFont typeface="Arial"/>
              <a:buChar char="•"/>
              <a:defRPr/>
            </a:pPr>
            <a:r>
              <a:rPr lang="el-GR" sz="3200" dirty="0">
                <a:solidFill>
                  <a:schemeClr val="tx2">
                    <a:lumMod val="50000"/>
                  </a:schemeClr>
                </a:solidFill>
                <a:latin typeface="Constantia"/>
                <a:cs typeface="Constantia"/>
              </a:rPr>
              <a:t>Είναι απαραίτητες; </a:t>
            </a:r>
          </a:p>
          <a:p>
            <a:pPr marL="182563" indent="-182563">
              <a:spcAft>
                <a:spcPts val="600"/>
              </a:spcAft>
              <a:defRPr/>
            </a:pPr>
            <a:endParaRPr lang="en-GB" sz="3200" dirty="0">
              <a:solidFill>
                <a:schemeClr val="tx2">
                  <a:lumMod val="50000"/>
                </a:schemeClr>
              </a:solidFill>
              <a:latin typeface="Constantia"/>
              <a:cs typeface="Constantia"/>
            </a:endParaRPr>
          </a:p>
          <a:p>
            <a:pPr marL="182563" indent="-182563">
              <a:spcAft>
                <a:spcPts val="600"/>
              </a:spcAft>
              <a:buFont typeface="+mj-lt"/>
              <a:buAutoNum type="arabicPeriod"/>
              <a:defRPr/>
            </a:pPr>
            <a:r>
              <a:rPr lang="el-GR" sz="3200" dirty="0">
                <a:solidFill>
                  <a:schemeClr val="tx2">
                    <a:lumMod val="50000"/>
                  </a:schemeClr>
                </a:solidFill>
                <a:latin typeface="Constantia"/>
                <a:cs typeface="Constantia"/>
              </a:rPr>
              <a:t>Διαδοχική ή παράλληλη εφαρμογή των μεθόδων;</a:t>
            </a:r>
            <a:endParaRPr lang="en-GB" sz="3200" dirty="0">
              <a:solidFill>
                <a:schemeClr val="tx2">
                  <a:lumMod val="50000"/>
                </a:schemeClr>
              </a:solidFill>
              <a:latin typeface="Constantia"/>
              <a:cs typeface="Constantia"/>
            </a:endParaRPr>
          </a:p>
          <a:p>
            <a:pPr marL="182563" indent="-182563">
              <a:spcAft>
                <a:spcPts val="600"/>
              </a:spcAft>
              <a:buFont typeface="+mj-lt"/>
              <a:buAutoNum type="arabicPeriod"/>
              <a:defRPr/>
            </a:pPr>
            <a:r>
              <a:rPr lang="el-GR" sz="3200" dirty="0">
                <a:solidFill>
                  <a:schemeClr val="tx2">
                    <a:lumMod val="50000"/>
                  </a:schemeClr>
                </a:solidFill>
                <a:latin typeface="Constantia"/>
                <a:cs typeface="Constantia"/>
              </a:rPr>
              <a:t>Θα είναι ισοβαρής η παρουσία των δύο μεθόδων;</a:t>
            </a:r>
            <a:endParaRPr lang="en-GB" sz="3200" dirty="0">
              <a:solidFill>
                <a:schemeClr val="tx2">
                  <a:lumMod val="50000"/>
                </a:schemeClr>
              </a:solidFill>
              <a:latin typeface="Constantia"/>
              <a:cs typeface="Constantia"/>
            </a:endParaRPr>
          </a:p>
          <a:p>
            <a:pPr marL="182563" indent="-182563">
              <a:spcAft>
                <a:spcPts val="600"/>
              </a:spcAft>
              <a:buFont typeface="+mj-lt"/>
              <a:buAutoNum type="arabicPeriod"/>
              <a:defRPr/>
            </a:pPr>
            <a:r>
              <a:rPr lang="el-GR" sz="3200" dirty="0">
                <a:solidFill>
                  <a:schemeClr val="tx2">
                    <a:lumMod val="50000"/>
                  </a:schemeClr>
                </a:solidFill>
                <a:latin typeface="Constantia"/>
                <a:cs typeface="Constantia"/>
              </a:rPr>
              <a:t>Σε ποιο σημείο της διαδικασίας της έρευνας θα γίνει η μίξη των μεθόδων;</a:t>
            </a:r>
            <a:endParaRPr lang="en-GB" sz="3200" dirty="0">
              <a:solidFill>
                <a:schemeClr val="tx2">
                  <a:lumMod val="50000"/>
                </a:schemeClr>
              </a:solidFill>
              <a:latin typeface="Constantia"/>
              <a:cs typeface="Constantia"/>
            </a:endParaRPr>
          </a:p>
          <a:p>
            <a:endParaRPr lang="el-GR" dirty="0"/>
          </a:p>
        </p:txBody>
      </p:sp>
    </p:spTree>
    <p:extLst>
      <p:ext uri="{BB962C8B-B14F-4D97-AF65-F5344CB8AC3E}">
        <p14:creationId xmlns:p14="http://schemas.microsoft.com/office/powerpoint/2010/main" val="3532845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CBBD2A-61C5-CFA9-6333-A88087B85F9A}"/>
              </a:ext>
            </a:extLst>
          </p:cNvPr>
          <p:cNvSpPr>
            <a:spLocks noGrp="1"/>
          </p:cNvSpPr>
          <p:nvPr>
            <p:ph type="title"/>
          </p:nvPr>
        </p:nvSpPr>
        <p:spPr/>
        <p:txBody>
          <a:bodyPr>
            <a:normAutofit/>
          </a:bodyPr>
          <a:lstStyle/>
          <a:p>
            <a:r>
              <a:rPr lang="el-GR" sz="2800" b="0" dirty="0"/>
              <a:t>ΙΣΤΟΣΕΛΙΔΑ ΕΠΙΛΟΓΗΣ ΜΕΙΚΤΗΣ ΜΕΘΟΔΟΛΟΓΙΑΣ</a:t>
            </a:r>
            <a:endParaRPr lang="el-GR" sz="2800" dirty="0"/>
          </a:p>
        </p:txBody>
      </p:sp>
      <p:sp>
        <p:nvSpPr>
          <p:cNvPr id="3" name="Θέση περιεχομένου 2">
            <a:extLst>
              <a:ext uri="{FF2B5EF4-FFF2-40B4-BE49-F238E27FC236}">
                <a16:creationId xmlns:a16="http://schemas.microsoft.com/office/drawing/2014/main" id="{30A188ED-B508-4A7F-DF05-E6901E7242B2}"/>
              </a:ext>
            </a:extLst>
          </p:cNvPr>
          <p:cNvSpPr>
            <a:spLocks noGrp="1"/>
          </p:cNvSpPr>
          <p:nvPr>
            <p:ph idx="1"/>
          </p:nvPr>
        </p:nvSpPr>
        <p:spPr/>
        <p:txBody>
          <a:bodyPr>
            <a:normAutofit fontScale="85000" lnSpcReduction="10000"/>
          </a:bodyPr>
          <a:lstStyle/>
          <a:p>
            <a:pPr marL="0" indent="0" algn="ctr">
              <a:buNone/>
            </a:pPr>
            <a:r>
              <a:rPr lang="en-GB" sz="4000" dirty="0"/>
              <a:t>MIXED METHODS DESIGNING DECISION TOOL</a:t>
            </a:r>
          </a:p>
          <a:p>
            <a:pPr algn="ctr"/>
            <a:endParaRPr lang="en-GB" sz="4000" dirty="0"/>
          </a:p>
          <a:p>
            <a:pPr marL="0" indent="0" algn="ctr">
              <a:buNone/>
            </a:pPr>
            <a:r>
              <a:rPr lang="en-GB" sz="4000" i="1" dirty="0"/>
              <a:t>ITS FREE</a:t>
            </a:r>
            <a:endParaRPr lang="el-GR" sz="4000" i="1" dirty="0"/>
          </a:p>
          <a:p>
            <a:endParaRPr lang="el-GR" dirty="0"/>
          </a:p>
          <a:p>
            <a:pPr marL="0" indent="0">
              <a:buNone/>
            </a:pPr>
            <a:r>
              <a:rPr lang="en-US" dirty="0">
                <a:hlinkClick r:id="rId2"/>
              </a:rPr>
              <a:t>https://www.surveymonkey.com/r/Choosing_Appropriate_Mixed_Methods_Design</a:t>
            </a:r>
            <a:endParaRPr lang="el-GR" dirty="0"/>
          </a:p>
          <a:p>
            <a:endParaRPr lang="el-GR" dirty="0"/>
          </a:p>
        </p:txBody>
      </p:sp>
    </p:spTree>
    <p:extLst>
      <p:ext uri="{BB962C8B-B14F-4D97-AF65-F5344CB8AC3E}">
        <p14:creationId xmlns:p14="http://schemas.microsoft.com/office/powerpoint/2010/main" val="3409023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F9756A-77CA-1C34-A134-E73513A9D116}"/>
              </a:ext>
            </a:extLst>
          </p:cNvPr>
          <p:cNvSpPr>
            <a:spLocks noGrp="1"/>
          </p:cNvSpPr>
          <p:nvPr>
            <p:ph type="title"/>
          </p:nvPr>
        </p:nvSpPr>
        <p:spPr/>
        <p:txBody>
          <a:bodyPr>
            <a:noAutofit/>
          </a:bodyPr>
          <a:lstStyle/>
          <a:p>
            <a:br>
              <a:rPr lang="el-GR" sz="3200" dirty="0"/>
            </a:br>
            <a:r>
              <a:rPr lang="el-GR" sz="3200" b="1" dirty="0"/>
              <a:t>Η σειρά σας τώρα</a:t>
            </a:r>
            <a:br>
              <a:rPr lang="el-GR" sz="3200" dirty="0"/>
            </a:br>
            <a:endParaRPr lang="el-GR" sz="3200" dirty="0"/>
          </a:p>
        </p:txBody>
      </p:sp>
      <p:sp>
        <p:nvSpPr>
          <p:cNvPr id="3" name="Θέση περιεχομένου 2">
            <a:extLst>
              <a:ext uri="{FF2B5EF4-FFF2-40B4-BE49-F238E27FC236}">
                <a16:creationId xmlns:a16="http://schemas.microsoft.com/office/drawing/2014/main" id="{DB17590E-9285-9352-3AD3-4BE1C354F7F8}"/>
              </a:ext>
            </a:extLst>
          </p:cNvPr>
          <p:cNvSpPr>
            <a:spLocks noGrp="1"/>
          </p:cNvSpPr>
          <p:nvPr>
            <p:ph idx="1"/>
          </p:nvPr>
        </p:nvSpPr>
        <p:spPr>
          <a:xfrm>
            <a:off x="457200" y="915566"/>
            <a:ext cx="8229600" cy="3678659"/>
          </a:xfrm>
        </p:spPr>
        <p:txBody>
          <a:bodyPr>
            <a:normAutofit fontScale="92500" lnSpcReduction="10000"/>
          </a:bodyPr>
          <a:lstStyle/>
          <a:p>
            <a:pPr marL="0" indent="0" algn="ctr">
              <a:buNone/>
            </a:pPr>
            <a:r>
              <a:rPr lang="el-GR" dirty="0"/>
              <a:t>Σας παρακαλώ διαβάστε προσεχτικά τις παρακάτω διαφάνειες και πείτε μου</a:t>
            </a:r>
            <a:endParaRPr lang="en-GB" dirty="0"/>
          </a:p>
          <a:p>
            <a:pPr algn="ctr"/>
            <a:endParaRPr lang="en-GB" dirty="0"/>
          </a:p>
          <a:p>
            <a:pPr marL="342900" indent="-342900">
              <a:buFont typeface="+mj-lt"/>
              <a:buAutoNum type="alphaLcParenR"/>
            </a:pPr>
            <a:r>
              <a:rPr lang="el-GR" dirty="0"/>
              <a:t> ποια μεθοδολογία χρησιμοποίησαν οι ερευνητές</a:t>
            </a:r>
            <a:endParaRPr lang="en-GB" dirty="0"/>
          </a:p>
          <a:p>
            <a:pPr marL="342900" indent="-342900">
              <a:buFont typeface="+mj-lt"/>
              <a:buAutoNum type="alphaLcParenR"/>
            </a:pPr>
            <a:r>
              <a:rPr lang="el-GR" dirty="0"/>
              <a:t> ποιος ήταν ο στόχος της έρευνας</a:t>
            </a:r>
            <a:endParaRPr lang="en-GB" dirty="0"/>
          </a:p>
          <a:p>
            <a:pPr marL="342900" indent="-342900">
              <a:buFont typeface="+mj-lt"/>
              <a:buAutoNum type="alphaLcParenR"/>
            </a:pPr>
            <a:r>
              <a:rPr lang="el-GR" dirty="0"/>
              <a:t> πόσοι ήταν οι συμμετέχοντες</a:t>
            </a:r>
            <a:endParaRPr lang="en-GB" dirty="0"/>
          </a:p>
          <a:p>
            <a:pPr marL="342900" indent="-342900">
              <a:buFont typeface="+mj-lt"/>
              <a:buAutoNum type="alphaLcParenR"/>
            </a:pPr>
            <a:r>
              <a:rPr lang="el-GR" dirty="0"/>
              <a:t> τι συμπέραναν; </a:t>
            </a:r>
          </a:p>
          <a:p>
            <a:endParaRPr lang="el-GR" dirty="0"/>
          </a:p>
        </p:txBody>
      </p:sp>
    </p:spTree>
    <p:extLst>
      <p:ext uri="{BB962C8B-B14F-4D97-AF65-F5344CB8AC3E}">
        <p14:creationId xmlns:p14="http://schemas.microsoft.com/office/powerpoint/2010/main" val="1387096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C384DD-FB27-4F3F-8346-5748CEB39B45}"/>
              </a:ext>
            </a:extLst>
          </p:cNvPr>
          <p:cNvSpPr>
            <a:spLocks noGrp="1"/>
          </p:cNvSpPr>
          <p:nvPr>
            <p:ph type="title"/>
          </p:nvPr>
        </p:nvSpPr>
        <p:spPr>
          <a:xfrm>
            <a:off x="571500" y="267494"/>
            <a:ext cx="7042896" cy="648072"/>
          </a:xfrm>
        </p:spPr>
        <p:txBody>
          <a:bodyPr vert="horz" lIns="91440" tIns="45720" rIns="91440" bIns="45720" rtlCol="0" anchor="t">
            <a:normAutofit/>
          </a:bodyPr>
          <a:lstStyle/>
          <a:p>
            <a:pPr latinLnBrk="0">
              <a:lnSpc>
                <a:spcPct val="90000"/>
              </a:lnSpc>
            </a:pPr>
            <a:r>
              <a:rPr lang="en-US" sz="2400" kern="1200" dirty="0">
                <a:solidFill>
                  <a:schemeClr val="tx1"/>
                </a:solidFill>
                <a:latin typeface="+mj-lt"/>
                <a:ea typeface="+mj-ea"/>
                <a:cs typeface="+mj-cs"/>
              </a:rPr>
              <a:t>ΑΣΚΗΣΗ</a:t>
            </a:r>
          </a:p>
        </p:txBody>
      </p:sp>
      <p:cxnSp>
        <p:nvCxnSpPr>
          <p:cNvPr id="9" name="Straight Connector 8">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CB6C71D5-5000-4600-8351-9ECC53F75705}"/>
              </a:ext>
            </a:extLst>
          </p:cNvPr>
          <p:cNvSpPr>
            <a:spLocks noGrp="1"/>
          </p:cNvSpPr>
          <p:nvPr>
            <p:ph idx="10"/>
          </p:nvPr>
        </p:nvSpPr>
        <p:spPr>
          <a:xfrm>
            <a:off x="107504" y="915566"/>
            <a:ext cx="9001000" cy="4176464"/>
          </a:xfrm>
        </p:spPr>
        <p:txBody>
          <a:bodyPr vert="horz" lIns="91440" tIns="45720" rIns="91440" bIns="45720" rtlCol="0">
            <a:normAutofit fontScale="70000" lnSpcReduction="20000"/>
          </a:bodyPr>
          <a:lstStyle/>
          <a:p>
            <a:pPr latinLnBrk="0">
              <a:lnSpc>
                <a:spcPct val="90000"/>
              </a:lnSpc>
            </a:pPr>
            <a:endParaRPr lang="el-GR" sz="900" dirty="0">
              <a:solidFill>
                <a:schemeClr val="tx1"/>
              </a:solidFill>
            </a:endParaRPr>
          </a:p>
          <a:p>
            <a:pPr indent="-228600" latinLnBrk="0">
              <a:lnSpc>
                <a:spcPct val="90000"/>
              </a:lnSpc>
              <a:buFont typeface="Arial" panose="020B0604020202020204" pitchFamily="34" charset="0"/>
              <a:buChar char="•"/>
            </a:pPr>
            <a:endParaRPr lang="el-GR" sz="900" dirty="0">
              <a:solidFill>
                <a:schemeClr val="tx1"/>
              </a:solidFill>
              <a:latin typeface="Arial" panose="020B0604020202020204" pitchFamily="34" charset="0"/>
              <a:cs typeface="Arial" panose="020B0604020202020204" pitchFamily="34" charset="0"/>
            </a:endParaRPr>
          </a:p>
          <a:p>
            <a:pPr latinLnBrk="0">
              <a:lnSpc>
                <a:spcPct val="150000"/>
              </a:lnSpc>
            </a:pPr>
            <a:r>
              <a:rPr lang="el-GR" sz="1800" dirty="0">
                <a:solidFill>
                  <a:schemeClr val="tx1"/>
                </a:solidFill>
                <a:latin typeface="Arial" panose="020B0604020202020204" pitchFamily="34" charset="0"/>
                <a:cs typeface="Arial" panose="020B0604020202020204" pitchFamily="34" charset="0"/>
              </a:rPr>
              <a:t>Αν και ένας αυξανόμενος αριθμός μελετών έχει επικεντρωθεί στην προβληματική χρήση </a:t>
            </a:r>
            <a:r>
              <a:rPr lang="en-US" sz="1800" dirty="0">
                <a:solidFill>
                  <a:schemeClr val="tx1"/>
                </a:solidFill>
                <a:latin typeface="Arial" panose="020B0604020202020204" pitchFamily="34" charset="0"/>
                <a:cs typeface="Arial" panose="020B0604020202020204" pitchFamily="34" charset="0"/>
              </a:rPr>
              <a:t>smartphone </a:t>
            </a:r>
            <a:r>
              <a:rPr lang="el-GR" sz="1800" dirty="0">
                <a:solidFill>
                  <a:schemeClr val="tx1"/>
                </a:solidFill>
                <a:latin typeface="Arial" panose="020B0604020202020204" pitchFamily="34" charset="0"/>
                <a:cs typeface="Arial" panose="020B0604020202020204" pitchFamily="34" charset="0"/>
              </a:rPr>
              <a:t>και στον εθισμό στα </a:t>
            </a:r>
            <a:r>
              <a:rPr lang="en-US" sz="1800" dirty="0">
                <a:solidFill>
                  <a:schemeClr val="tx1"/>
                </a:solidFill>
                <a:latin typeface="Arial" panose="020B0604020202020204" pitchFamily="34" charset="0"/>
                <a:cs typeface="Arial" panose="020B0604020202020204" pitchFamily="34" charset="0"/>
              </a:rPr>
              <a:t>smartphone, </a:t>
            </a:r>
            <a:r>
              <a:rPr lang="el-GR" sz="1800" dirty="0">
                <a:solidFill>
                  <a:schemeClr val="tx1"/>
                </a:solidFill>
                <a:latin typeface="Arial" panose="020B0604020202020204" pitchFamily="34" charset="0"/>
                <a:cs typeface="Arial" panose="020B0604020202020204" pitchFamily="34" charset="0"/>
              </a:rPr>
              <a:t>λίγες από αυτές τις μελέτες έχουν χρησιμοποιήσει τόσο ποσοτικές όσο και ποιοτικές μεθόδους ή έχουν χρησιμοποιήσει διαπολιτισμικό σχεδιασμό. Ένας περιορισμένος αριθμός μελετών έχει συγκρίνει ανατολικές και δυτικές ομάδες. Η παρούσα μελέτη διερευνά τα αίτια της προβληματικής χρήσης </a:t>
            </a:r>
            <a:r>
              <a:rPr lang="en-US" sz="1800" dirty="0">
                <a:solidFill>
                  <a:schemeClr val="tx1"/>
                </a:solidFill>
                <a:latin typeface="Arial" panose="020B0604020202020204" pitchFamily="34" charset="0"/>
                <a:cs typeface="Arial" panose="020B0604020202020204" pitchFamily="34" charset="0"/>
              </a:rPr>
              <a:t>smartphone </a:t>
            </a:r>
            <a:r>
              <a:rPr lang="el-GR" sz="1800" dirty="0">
                <a:solidFill>
                  <a:schemeClr val="tx1"/>
                </a:solidFill>
                <a:latin typeface="Arial" panose="020B0604020202020204" pitchFamily="34" charset="0"/>
                <a:cs typeface="Arial" panose="020B0604020202020204" pitchFamily="34" charset="0"/>
              </a:rPr>
              <a:t>μεταξύ Κινέζων και Βρετανών προπτυχιακών φοιτητών. Ένα δείγμα </a:t>
            </a:r>
            <a:r>
              <a:rPr lang="en-US" sz="1800" dirty="0">
                <a:solidFill>
                  <a:schemeClr val="tx1"/>
                </a:solidFill>
                <a:latin typeface="Arial" panose="020B0604020202020204" pitchFamily="34" charset="0"/>
                <a:cs typeface="Arial" panose="020B0604020202020204" pitchFamily="34" charset="0"/>
              </a:rPr>
              <a:t>n =778 </a:t>
            </a:r>
            <a:r>
              <a:rPr lang="el-GR" sz="1800" dirty="0">
                <a:solidFill>
                  <a:schemeClr val="tx1"/>
                </a:solidFill>
                <a:latin typeface="Arial" panose="020B0604020202020204" pitchFamily="34" charset="0"/>
                <a:cs typeface="Arial" panose="020B0604020202020204" pitchFamily="34" charset="0"/>
              </a:rPr>
              <a:t>προπτυχιακών φοιτητών συμμετείχε σε αυτή τη μελέτη (475 Κινέζοι φοιτητές και 303 Βρετανοί φοιτητές) Οι βαθμολογίες των φοιτητών σε ένα μέτρο </a:t>
            </a:r>
            <a:r>
              <a:rPr lang="el-GR" sz="1800" dirty="0" err="1">
                <a:solidFill>
                  <a:schemeClr val="tx1"/>
                </a:solidFill>
                <a:latin typeface="Arial" panose="020B0604020202020204" pitchFamily="34" charset="0"/>
                <a:cs typeface="Arial" panose="020B0604020202020204" pitchFamily="34" charset="0"/>
              </a:rPr>
              <a:t>αυτοαναφοράς</a:t>
            </a:r>
            <a:r>
              <a:rPr lang="el-GR" sz="1800" dirty="0">
                <a:solidFill>
                  <a:schemeClr val="tx1"/>
                </a:solidFill>
                <a:latin typeface="Arial" panose="020B0604020202020204" pitchFamily="34" charset="0"/>
                <a:cs typeface="Arial" panose="020B0604020202020204" pitchFamily="34" charset="0"/>
              </a:rPr>
              <a:t> προβληματικής χρήσης </a:t>
            </a:r>
            <a:r>
              <a:rPr lang="en-US" sz="1800" dirty="0">
                <a:solidFill>
                  <a:schemeClr val="tx1"/>
                </a:solidFill>
                <a:latin typeface="Arial" panose="020B0604020202020204" pitchFamily="34" charset="0"/>
                <a:cs typeface="Arial" panose="020B0604020202020204" pitchFamily="34" charset="0"/>
              </a:rPr>
              <a:t>smartphone </a:t>
            </a:r>
            <a:r>
              <a:rPr lang="el-GR" sz="1800" dirty="0">
                <a:solidFill>
                  <a:schemeClr val="tx1"/>
                </a:solidFill>
                <a:latin typeface="Arial" panose="020B0604020202020204" pitchFamily="34" charset="0"/>
                <a:cs typeface="Arial" panose="020B0604020202020204" pitchFamily="34" charset="0"/>
              </a:rPr>
              <a:t>συγκρίθηκαν μεταξύ χωρών και φύλων. Τα ποιοτικά δεδομένα αναλύθηκαν με τη χρήση της προσέγγισης πλαισίου. Οι Κινέζοι προπτυχιακοί φοιτητές ανέφεραν σημαντικά υψηλότερα επίπεδα </a:t>
            </a:r>
            <a:r>
              <a:rPr lang="en-US" sz="1800" dirty="0">
                <a:solidFill>
                  <a:schemeClr val="tx1"/>
                </a:solidFill>
                <a:latin typeface="Arial" panose="020B0604020202020204" pitchFamily="34" charset="0"/>
                <a:cs typeface="Arial" panose="020B0604020202020204" pitchFamily="34" charset="0"/>
              </a:rPr>
              <a:t>PSU </a:t>
            </a:r>
            <a:r>
              <a:rPr lang="el-GR" sz="1800" dirty="0">
                <a:solidFill>
                  <a:schemeClr val="tx1"/>
                </a:solidFill>
                <a:latin typeface="Arial" panose="020B0604020202020204" pitchFamily="34" charset="0"/>
                <a:cs typeface="Arial" panose="020B0604020202020204" pitchFamily="34" charset="0"/>
              </a:rPr>
              <a:t>από τους Βρετανούς προπτυχιακούς φοιτητές, με μεσαίο έως μεγάλο μέγεθος επίδρασης. Οι γυναίκες σημείωσαν σημαντικά υψηλότερες βαθμολογίες από τους άνδρες και στις δύο ομάδες. Οι Κινέζοι φοιτητές ανέφεραν ότι η απότομη μετάβαση από την αυστηρά ελεγχόμενη ζωή στο λύκειο στην πιο ελεύθερη πανεπιστημιακή ζωή επηρέασε το επίπεδο χρήσης των </a:t>
            </a:r>
            <a:r>
              <a:rPr lang="en-US" sz="1800" dirty="0">
                <a:solidFill>
                  <a:schemeClr val="tx1"/>
                </a:solidFill>
                <a:latin typeface="Arial" panose="020B0604020202020204" pitchFamily="34" charset="0"/>
                <a:cs typeface="Arial" panose="020B0604020202020204" pitchFamily="34" charset="0"/>
              </a:rPr>
              <a:t>smartphone. </a:t>
            </a:r>
            <a:r>
              <a:rPr lang="el-GR" sz="1800" dirty="0">
                <a:solidFill>
                  <a:schemeClr val="tx1"/>
                </a:solidFill>
                <a:latin typeface="Arial" panose="020B0604020202020204" pitchFamily="34" charset="0"/>
                <a:cs typeface="Arial" panose="020B0604020202020204" pitchFamily="34" charset="0"/>
              </a:rPr>
              <a:t>Η μελέτη αυτή υποδεικνύει τη σημασία της συνεκτίμησης του πολιτισμικού και εκπαιδευτικού υπόβαθρου κατά τη διεξαγωγή μελετών σχετικά με την προβληματική χρήση </a:t>
            </a:r>
            <a:r>
              <a:rPr lang="en-US" sz="1800" dirty="0">
                <a:solidFill>
                  <a:schemeClr val="tx1"/>
                </a:solidFill>
                <a:latin typeface="Arial" panose="020B0604020202020204" pitchFamily="34" charset="0"/>
                <a:cs typeface="Arial" panose="020B0604020202020204" pitchFamily="34" charset="0"/>
              </a:rPr>
              <a:t>smartphone</a:t>
            </a:r>
          </a:p>
          <a:p>
            <a:pPr latinLnBrk="0">
              <a:lnSpc>
                <a:spcPct val="150000"/>
              </a:lnSpc>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330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11A57-BDC2-A0CB-BB7E-4AC21E18D45A}"/>
              </a:ext>
            </a:extLst>
          </p:cNvPr>
          <p:cNvSpPr>
            <a:spLocks noGrp="1"/>
          </p:cNvSpPr>
          <p:nvPr>
            <p:ph type="title"/>
          </p:nvPr>
        </p:nvSpPr>
        <p:spPr/>
        <p:txBody>
          <a:bodyPr>
            <a:normAutofit fontScale="90000"/>
          </a:bodyPr>
          <a:lstStyle/>
          <a:p>
            <a:br>
              <a:rPr lang="el-GR" sz="4400" b="0" dirty="0"/>
            </a:br>
            <a:r>
              <a:rPr lang="el-GR" sz="4400" b="0" dirty="0"/>
              <a:t>ΑΣΚΗΣΗ </a:t>
            </a:r>
            <a:r>
              <a:rPr lang="en-GB" dirty="0"/>
              <a:t>PARTICIPANTS</a:t>
            </a:r>
            <a:br>
              <a:rPr lang="el-GR" dirty="0"/>
            </a:br>
            <a:endParaRPr lang="el-GR" dirty="0"/>
          </a:p>
        </p:txBody>
      </p:sp>
      <p:sp>
        <p:nvSpPr>
          <p:cNvPr id="3" name="Θέση περιεχομένου 2">
            <a:extLst>
              <a:ext uri="{FF2B5EF4-FFF2-40B4-BE49-F238E27FC236}">
                <a16:creationId xmlns:a16="http://schemas.microsoft.com/office/drawing/2014/main" id="{F204C409-9BE5-26DE-E530-B2C761AABC00}"/>
              </a:ext>
            </a:extLst>
          </p:cNvPr>
          <p:cNvSpPr>
            <a:spLocks noGrp="1"/>
          </p:cNvSpPr>
          <p:nvPr>
            <p:ph idx="1"/>
          </p:nvPr>
        </p:nvSpPr>
        <p:spPr>
          <a:xfrm>
            <a:off x="179512" y="1063626"/>
            <a:ext cx="8856984" cy="3956396"/>
          </a:xfrm>
        </p:spPr>
        <p:txBody>
          <a:bodyPr>
            <a:normAutofit fontScale="40000" lnSpcReduction="20000"/>
          </a:bodyPr>
          <a:lstStyle/>
          <a:p>
            <a:pPr marL="0" indent="0">
              <a:lnSpc>
                <a:spcPct val="170000"/>
              </a:lnSpc>
              <a:buNone/>
            </a:pPr>
            <a:r>
              <a:rPr lang="en-US" sz="4000" dirty="0">
                <a:solidFill>
                  <a:srgbClr val="131413"/>
                </a:solidFill>
                <a:latin typeface="Arial" panose="020B0604020202020204" pitchFamily="34" charset="0"/>
                <a:cs typeface="Arial" panose="020B0604020202020204" pitchFamily="34" charset="0"/>
              </a:rPr>
              <a:t>In the present study, there was a total of 778 participants (475 Chinese and 303 British</a:t>
            </a:r>
          </a:p>
          <a:p>
            <a:pPr marL="0" indent="0">
              <a:lnSpc>
                <a:spcPct val="170000"/>
              </a:lnSpc>
              <a:buNone/>
            </a:pPr>
            <a:r>
              <a:rPr lang="en-US" sz="4000" dirty="0">
                <a:solidFill>
                  <a:srgbClr val="131413"/>
                </a:solidFill>
                <a:latin typeface="Arial" panose="020B0604020202020204" pitchFamily="34" charset="0"/>
                <a:cs typeface="Arial" panose="020B0604020202020204" pitchFamily="34" charset="0"/>
              </a:rPr>
              <a:t>undergraduates). Participants from China (266 males and 209 females) were Chinese undergraduates</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who were born and raised in mainland China. They were studying in a university in</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South China and represented those studying English, Computer Science, Management, Business,</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and Media. The average age was 19.8 years (SD = 1.11). Sixteen of these Chinese</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students volunteered to participate in follow-up interviews. The 303 British undergraduates</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(245 females, 57 males and 1 non-binary participant) were born and raised in the UK. All</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the British participants were students at a university in northern England and represented a</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broad range of areas studying including Archeology, Economics, Education, Electronic</a:t>
            </a:r>
            <a:r>
              <a:rPr lang="el-GR" sz="4000" dirty="0">
                <a:solidFill>
                  <a:srgbClr val="131413"/>
                </a:solidFill>
                <a:latin typeface="Arial" panose="020B0604020202020204" pitchFamily="34" charset="0"/>
                <a:cs typeface="Arial" panose="020B0604020202020204" pitchFamily="34" charset="0"/>
              </a:rPr>
              <a:t> </a:t>
            </a:r>
            <a:r>
              <a:rPr lang="en-US" sz="4000" dirty="0">
                <a:solidFill>
                  <a:srgbClr val="131413"/>
                </a:solidFill>
                <a:latin typeface="Arial" panose="020B0604020202020204" pitchFamily="34" charset="0"/>
                <a:cs typeface="Arial" panose="020B0604020202020204" pitchFamily="34" charset="0"/>
              </a:rPr>
              <a:t>Engineering, Health Science, Music, Philosophy, Psychology and Sociology.</a:t>
            </a:r>
            <a:endParaRPr lang="el-GR" sz="40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020254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DFD30-18F0-F17A-94E5-CE350152A56D}"/>
              </a:ext>
            </a:extLst>
          </p:cNvPr>
          <p:cNvSpPr>
            <a:spLocks noGrp="1"/>
          </p:cNvSpPr>
          <p:nvPr>
            <p:ph type="title"/>
          </p:nvPr>
        </p:nvSpPr>
        <p:spPr/>
        <p:txBody>
          <a:bodyPr>
            <a:normAutofit/>
          </a:bodyPr>
          <a:lstStyle/>
          <a:p>
            <a:r>
              <a:rPr lang="el-GR" sz="4000" dirty="0">
                <a:solidFill>
                  <a:prstClr val="black">
                    <a:lumMod val="75000"/>
                    <a:lumOff val="25000"/>
                  </a:prstClr>
                </a:solidFill>
              </a:rPr>
              <a:t>ΑΣΚΗΣΗ (</a:t>
            </a:r>
            <a:r>
              <a:rPr lang="el-GR" sz="4000" dirty="0"/>
              <a:t>ΜΕΘΟΔΟΛΟΓΙΑ)</a:t>
            </a:r>
          </a:p>
        </p:txBody>
      </p:sp>
      <p:sp>
        <p:nvSpPr>
          <p:cNvPr id="3" name="Θέση περιεχομένου 2">
            <a:extLst>
              <a:ext uri="{FF2B5EF4-FFF2-40B4-BE49-F238E27FC236}">
                <a16:creationId xmlns:a16="http://schemas.microsoft.com/office/drawing/2014/main" id="{61BBCD5B-5FEC-0257-218A-5FE599BDEFB9}"/>
              </a:ext>
            </a:extLst>
          </p:cNvPr>
          <p:cNvSpPr>
            <a:spLocks noGrp="1"/>
          </p:cNvSpPr>
          <p:nvPr>
            <p:ph idx="1"/>
          </p:nvPr>
        </p:nvSpPr>
        <p:spPr>
          <a:xfrm>
            <a:off x="0" y="1063625"/>
            <a:ext cx="9180512" cy="3873499"/>
          </a:xfrm>
        </p:spPr>
        <p:txBody>
          <a:bodyPr>
            <a:normAutofit fontScale="55000" lnSpcReduction="20000"/>
          </a:bodyPr>
          <a:lstStyle/>
          <a:p>
            <a:pPr marL="0" indent="0">
              <a:buNone/>
            </a:pPr>
            <a:r>
              <a:rPr lang="el-GR" sz="3600" dirty="0"/>
              <a:t>Χρησιμοποιήθηκαν τόσο έντυπα όσο και ηλεκτρονικά ερωτηματολόγια για την προσέλκυση όσο το δυνατόν περισσότερων συμμετεχόντων. Η έρευνα εκτυπώθηκε σε διπλωμένα φύλλα Α3 για διανομή εκτός σύνδεσης. Τόσο στην Κίνα όσο και στο Ηνωμένο Βασίλειο, οι έρευνες διανεμήθηκαν στην πανεπιστημιούπολη και κατά τη διάρκεια των διαλειμμάτων στις διαλέξεις, όπου είχε δοθεί η άδεια του προσωπικού. Στο πλαίσιο της διαδικασίας συλλογής δεδομένων σε χαρτί, ο πρώτος συγγραφέας παρουσίασε τη μελέτη στους πιθανούς συμμετέχοντες πριν από τη διανομή των ερευνών σε χαρτί. Στο τέλος των κινεζικών </a:t>
            </a:r>
            <a:r>
              <a:rPr lang="el-GR" sz="3600" dirty="0" err="1"/>
              <a:t>ερωτηµατολογίων</a:t>
            </a:r>
            <a:r>
              <a:rPr lang="el-GR" sz="3600" dirty="0"/>
              <a:t>, ζητήθηκε από τους συµµ</a:t>
            </a:r>
            <a:r>
              <a:rPr lang="el-GR" sz="3600" dirty="0" err="1"/>
              <a:t>ετέχοντες</a:t>
            </a:r>
            <a:r>
              <a:rPr lang="el-GR" sz="3600" dirty="0"/>
              <a:t> να δώσουν τον </a:t>
            </a:r>
            <a:r>
              <a:rPr lang="el-GR" sz="3600" dirty="0" err="1"/>
              <a:t>αριθµό</a:t>
            </a:r>
            <a:r>
              <a:rPr lang="el-GR" sz="3600" dirty="0"/>
              <a:t> επικοινωνίας τους εάν θα ήθελαν να τους πάρουν συνέντευξη και 16 Κινέζοι φοιτητές </a:t>
            </a:r>
            <a:r>
              <a:rPr lang="el-GR" sz="3600" dirty="0" err="1"/>
              <a:t>συµφώνησαν</a:t>
            </a:r>
            <a:r>
              <a:rPr lang="el-GR" sz="3600" dirty="0"/>
              <a:t> να συµµ</a:t>
            </a:r>
            <a:r>
              <a:rPr lang="el-GR" sz="3600" dirty="0" err="1"/>
              <a:t>ετάσχουν</a:t>
            </a:r>
            <a:r>
              <a:rPr lang="el-GR" sz="3600" dirty="0"/>
              <a:t> σε </a:t>
            </a:r>
            <a:r>
              <a:rPr lang="el-GR" sz="3600" dirty="0" err="1"/>
              <a:t>ηµιδοµηµένες</a:t>
            </a:r>
            <a:r>
              <a:rPr lang="el-GR" sz="3600" dirty="0"/>
              <a:t> συνεντεύξεις. Οι συνεντεύξεις διεξήχθησαν στα </a:t>
            </a:r>
            <a:r>
              <a:rPr lang="el-GR" sz="3600" dirty="0" err="1"/>
              <a:t>μανδαρινικά</a:t>
            </a:r>
            <a:r>
              <a:rPr lang="el-GR" sz="3600" dirty="0"/>
              <a:t> και ηχογραφήθηκαν με την άδεια των συμμετεχόντων. Προκειμένου να παραχθούν ποιοτικά δεδομένα που θα μπορούσαν να φωτίσουν ή να εξηγήσουν τις απαντήσεις των συμμετεχόντων στην έρευνα, προστέθηκαν πέντε ανοικτά στοιχεία ελεύθερης απάντησης για τους Βρετανούς φοιτητές</a:t>
            </a:r>
          </a:p>
          <a:p>
            <a:pPr marL="0" indent="0">
              <a:buNone/>
            </a:pPr>
            <a:endParaRPr lang="el-GR" dirty="0"/>
          </a:p>
        </p:txBody>
      </p:sp>
    </p:spTree>
    <p:extLst>
      <p:ext uri="{BB962C8B-B14F-4D97-AF65-F5344CB8AC3E}">
        <p14:creationId xmlns:p14="http://schemas.microsoft.com/office/powerpoint/2010/main" val="1934697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4278D6-D111-4A2A-0818-E2008483FD4C}"/>
              </a:ext>
            </a:extLst>
          </p:cNvPr>
          <p:cNvSpPr>
            <a:spLocks noGrp="1"/>
          </p:cNvSpPr>
          <p:nvPr>
            <p:ph type="title"/>
          </p:nvPr>
        </p:nvSpPr>
        <p:spPr/>
        <p:txBody>
          <a:bodyPr/>
          <a:lstStyle/>
          <a:p>
            <a:r>
              <a:rPr lang="el-GR" sz="4400" dirty="0">
                <a:solidFill>
                  <a:prstClr val="black">
                    <a:lumMod val="75000"/>
                    <a:lumOff val="25000"/>
                  </a:prstClr>
                </a:solidFill>
              </a:rPr>
              <a:t>ΑΣΚΗΣΗ </a:t>
            </a:r>
            <a:r>
              <a:rPr lang="el-GR" dirty="0"/>
              <a:t>ΣΥΜΠΕΡΑΣΜΑΤΑ</a:t>
            </a:r>
            <a:r>
              <a:rPr lang="el-GR" sz="4400" dirty="0">
                <a:solidFill>
                  <a:prstClr val="black">
                    <a:lumMod val="75000"/>
                    <a:lumOff val="25000"/>
                  </a:prstClr>
                </a:solidFill>
              </a:rPr>
              <a:t> </a:t>
            </a:r>
            <a:endParaRPr lang="el-GR" dirty="0"/>
          </a:p>
        </p:txBody>
      </p:sp>
      <p:sp>
        <p:nvSpPr>
          <p:cNvPr id="3" name="Θέση περιεχομένου 2">
            <a:extLst>
              <a:ext uri="{FF2B5EF4-FFF2-40B4-BE49-F238E27FC236}">
                <a16:creationId xmlns:a16="http://schemas.microsoft.com/office/drawing/2014/main" id="{7ACFB711-2357-D75B-0D4A-B5B072D694D8}"/>
              </a:ext>
            </a:extLst>
          </p:cNvPr>
          <p:cNvSpPr>
            <a:spLocks noGrp="1"/>
          </p:cNvSpPr>
          <p:nvPr>
            <p:ph idx="1"/>
          </p:nvPr>
        </p:nvSpPr>
        <p:spPr>
          <a:xfrm>
            <a:off x="215516" y="1408733"/>
            <a:ext cx="8712968" cy="3528392"/>
          </a:xfrm>
        </p:spPr>
        <p:txBody>
          <a:bodyPr>
            <a:normAutofit fontScale="62500" lnSpcReduction="20000"/>
          </a:bodyPr>
          <a:lstStyle/>
          <a:p>
            <a:r>
              <a:rPr lang="el-GR" dirty="0"/>
              <a:t>Οι Κινέζοι φοιτητές φαίνεται να βιώνουν ένα διαφορετικό πλαίσιο στο οποίο αντιλαμβάνονται ότι τα </a:t>
            </a:r>
            <a:r>
              <a:rPr lang="en" dirty="0"/>
              <a:t>smartphones </a:t>
            </a:r>
            <a:r>
              <a:rPr lang="el-GR" dirty="0"/>
              <a:t>έχουν πιο ευρείες λειτουργίες και ανέφεραν ότι έχουν πρόσβαση σε περισσότερες εφαρμογές από ό,τι οι Βρετανοί φοιτητές. </a:t>
            </a:r>
          </a:p>
          <a:p>
            <a:r>
              <a:rPr lang="el-GR" dirty="0"/>
              <a:t>Η χρήση των </a:t>
            </a:r>
            <a:r>
              <a:rPr lang="en" dirty="0"/>
              <a:t>smartphone </a:t>
            </a:r>
            <a:r>
              <a:rPr lang="el-GR" dirty="0"/>
              <a:t>από τις γυναίκες έτεινε να είναι πιο προβληματική από ό,τι από τους άνδρες τόσο στην Κίνα όσο και στο Ηνωμένο Βασίλειο</a:t>
            </a:r>
          </a:p>
          <a:p>
            <a:r>
              <a:rPr lang="el-GR"/>
              <a:t>Για </a:t>
            </a:r>
            <a:r>
              <a:rPr lang="el-GR" dirty="0"/>
              <a:t>τις μελλοντικές μελέτες σχετικά με το θέμα αυτό, η διαπολιτισμική έρευνα φαίνεται να αποτελεί σημαντική κατεύθυνση έρευνας, δεδομένου ότι η μελέτη εντόπισε σημαντικές πολιτισμικές διαφορές μεταξύ Κινέζων και Βρετανών πανεπιστημιακών φοιτητών και υποστήριξε ευρήματα από υπάρχουσες έρευνες. Χρειάζονται περισσότερες μελέτες μεικτών μεθόδων και διαχρονικές μελέτες, ιδίως με τη χρήση και τη σύγκριση τόσο ανατολικών όσο και δυτικών δειγμάτων.</a:t>
            </a:r>
          </a:p>
        </p:txBody>
      </p:sp>
    </p:spTree>
    <p:extLst>
      <p:ext uri="{BB962C8B-B14F-4D97-AF65-F5344CB8AC3E}">
        <p14:creationId xmlns:p14="http://schemas.microsoft.com/office/powerpoint/2010/main" val="2693034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330898-2312-DAD9-CEDF-2582315A2245}"/>
              </a:ext>
            </a:extLst>
          </p:cNvPr>
          <p:cNvSpPr>
            <a:spLocks noGrp="1"/>
          </p:cNvSpPr>
          <p:nvPr>
            <p:ph type="title"/>
          </p:nvPr>
        </p:nvSpPr>
        <p:spPr>
          <a:xfrm>
            <a:off x="457200" y="206374"/>
            <a:ext cx="8229600" cy="993775"/>
          </a:xfrm>
        </p:spPr>
        <p:txBody>
          <a:bodyPr>
            <a:normAutofit fontScale="90000"/>
          </a:bodyPr>
          <a:lstStyle/>
          <a:p>
            <a:br>
              <a:rPr lang="el-GR" sz="4400" dirty="0"/>
            </a:br>
            <a:r>
              <a:rPr lang="en-US" sz="4000" dirty="0"/>
              <a:t>Mixed methods &amp;</a:t>
            </a:r>
            <a:r>
              <a:rPr lang="el-GR" sz="4000" dirty="0"/>
              <a:t> </a:t>
            </a:r>
            <a:r>
              <a:rPr lang="en-US" sz="4000" dirty="0"/>
              <a:t>mass communication research</a:t>
            </a:r>
            <a:br>
              <a:rPr lang="en-US" sz="4400" dirty="0"/>
            </a:br>
            <a:endParaRPr lang="el-GR" dirty="0"/>
          </a:p>
        </p:txBody>
      </p:sp>
      <p:sp>
        <p:nvSpPr>
          <p:cNvPr id="3" name="Θέση περιεχομένου 2">
            <a:extLst>
              <a:ext uri="{FF2B5EF4-FFF2-40B4-BE49-F238E27FC236}">
                <a16:creationId xmlns:a16="http://schemas.microsoft.com/office/drawing/2014/main" id="{AF5B62CE-A291-D994-589B-AE92C06E4C6A}"/>
              </a:ext>
            </a:extLst>
          </p:cNvPr>
          <p:cNvSpPr>
            <a:spLocks noGrp="1"/>
          </p:cNvSpPr>
          <p:nvPr>
            <p:ph idx="1"/>
          </p:nvPr>
        </p:nvSpPr>
        <p:spPr/>
        <p:txBody>
          <a:bodyPr>
            <a:normAutofit/>
          </a:bodyPr>
          <a:lstStyle/>
          <a:p>
            <a:pPr marL="0" indent="0" algn="ctr">
              <a:lnSpc>
                <a:spcPct val="200000"/>
              </a:lnSpc>
              <a:buNone/>
            </a:pPr>
            <a:r>
              <a:rPr lang="el-GR" sz="3200" dirty="0"/>
              <a:t>Μόνο το </a:t>
            </a:r>
            <a:r>
              <a:rPr lang="en-US" sz="3200" dirty="0"/>
              <a:t>2-</a:t>
            </a:r>
            <a:r>
              <a:rPr lang="el-GR" sz="3200" dirty="0"/>
              <a:t>4% έχει χρησιμοποιήσει μεικτή μεθοδολογία στον τομέα της επικοινωνίας σύμφωνα με τα δημοσιευμένα άρθρα </a:t>
            </a:r>
          </a:p>
          <a:p>
            <a:endParaRPr lang="el-GR" dirty="0"/>
          </a:p>
        </p:txBody>
      </p:sp>
    </p:spTree>
    <p:extLst>
      <p:ext uri="{BB962C8B-B14F-4D97-AF65-F5344CB8AC3E}">
        <p14:creationId xmlns:p14="http://schemas.microsoft.com/office/powerpoint/2010/main" val="922818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1C46A-1BE6-F317-9A34-037E1A1D0E6C}"/>
              </a:ext>
            </a:extLst>
          </p:cNvPr>
          <p:cNvSpPr>
            <a:spLocks noGrp="1"/>
          </p:cNvSpPr>
          <p:nvPr>
            <p:ph type="title"/>
          </p:nvPr>
        </p:nvSpPr>
        <p:spPr/>
        <p:txBody>
          <a:bodyPr/>
          <a:lstStyle/>
          <a:p>
            <a:r>
              <a:rPr lang="el-GR" sz="4400" b="0" dirty="0">
                <a:solidFill>
                  <a:schemeClr val="tx1"/>
                </a:solidFill>
              </a:rPr>
              <a:t>ΒΙΒΛΙΑ ΜΕΙΚΤΗΣ ΜΕΘΟΔΟΛΟΓΙΑΣ</a:t>
            </a:r>
            <a:endParaRPr lang="el-GR" dirty="0"/>
          </a:p>
        </p:txBody>
      </p:sp>
      <p:sp>
        <p:nvSpPr>
          <p:cNvPr id="3" name="Θέση περιεχομένου 2">
            <a:extLst>
              <a:ext uri="{FF2B5EF4-FFF2-40B4-BE49-F238E27FC236}">
                <a16:creationId xmlns:a16="http://schemas.microsoft.com/office/drawing/2014/main" id="{FCB0CF08-2FA2-0CF5-7834-5FE54CD2DADF}"/>
              </a:ext>
            </a:extLst>
          </p:cNvPr>
          <p:cNvSpPr>
            <a:spLocks noGrp="1"/>
          </p:cNvSpPr>
          <p:nvPr>
            <p:ph idx="1"/>
          </p:nvPr>
        </p:nvSpPr>
        <p:spPr>
          <a:xfrm>
            <a:off x="179512" y="1200150"/>
            <a:ext cx="8712968" cy="3819872"/>
          </a:xfrm>
        </p:spPr>
        <p:txBody>
          <a:bodyPr>
            <a:normAutofit fontScale="70000" lnSpcReduction="20000"/>
          </a:bodyPr>
          <a:lstStyle/>
          <a:p>
            <a:pPr marL="457200" indent="-457200">
              <a:spcAft>
                <a:spcPts val="1800"/>
              </a:spcAft>
              <a:defRPr/>
            </a:pPr>
            <a:r>
              <a:rPr lang="en-US" sz="3200" dirty="0">
                <a:solidFill>
                  <a:schemeClr val="tx2">
                    <a:lumMod val="50000"/>
                  </a:schemeClr>
                </a:solidFill>
                <a:latin typeface="Calibri Light" panose="020F0302020204030204" pitchFamily="34" charset="0"/>
                <a:cs typeface="Calibri Light" panose="020F0302020204030204" pitchFamily="34" charset="0"/>
              </a:rPr>
              <a:t>Plano Clark, V. L. &amp; </a:t>
            </a:r>
            <a:r>
              <a:rPr lang="en-US" sz="3200" dirty="0" err="1">
                <a:solidFill>
                  <a:schemeClr val="tx2">
                    <a:lumMod val="50000"/>
                  </a:schemeClr>
                </a:solidFill>
                <a:latin typeface="Calibri Light" panose="020F0302020204030204" pitchFamily="34" charset="0"/>
                <a:cs typeface="Calibri Light" panose="020F0302020204030204" pitchFamily="34" charset="0"/>
              </a:rPr>
              <a:t>Ivankova</a:t>
            </a:r>
            <a:r>
              <a:rPr lang="en-US" sz="3200" dirty="0">
                <a:solidFill>
                  <a:schemeClr val="tx2">
                    <a:lumMod val="50000"/>
                  </a:schemeClr>
                </a:solidFill>
                <a:latin typeface="Calibri Light" panose="020F0302020204030204" pitchFamily="34" charset="0"/>
                <a:cs typeface="Calibri Light" panose="020F0302020204030204" pitchFamily="34" charset="0"/>
              </a:rPr>
              <a:t>, N. V.  (2016). </a:t>
            </a:r>
            <a:r>
              <a:rPr lang="en-US" sz="3200" i="1" dirty="0">
                <a:solidFill>
                  <a:schemeClr val="tx2">
                    <a:lumMod val="50000"/>
                  </a:schemeClr>
                </a:solidFill>
                <a:latin typeface="Calibri Light" panose="020F0302020204030204" pitchFamily="34" charset="0"/>
                <a:cs typeface="Calibri Light" panose="020F0302020204030204" pitchFamily="34" charset="0"/>
              </a:rPr>
              <a:t>Mixed methods research. A guide to the field</a:t>
            </a:r>
            <a:r>
              <a:rPr lang="en-US" sz="3200" dirty="0">
                <a:solidFill>
                  <a:schemeClr val="tx2">
                    <a:lumMod val="50000"/>
                  </a:schemeClr>
                </a:solidFill>
                <a:latin typeface="Calibri Light" panose="020F0302020204030204" pitchFamily="34" charset="0"/>
                <a:cs typeface="Calibri Light" panose="020F0302020204030204" pitchFamily="34" charset="0"/>
              </a:rPr>
              <a:t>. Thousand Oaks, CA: Sage.</a:t>
            </a:r>
          </a:p>
          <a:p>
            <a:pPr marL="457200" indent="-457200">
              <a:spcAft>
                <a:spcPts val="1800"/>
              </a:spcAft>
              <a:defRPr/>
            </a:pPr>
            <a:r>
              <a:rPr lang="en-US" sz="3200" dirty="0">
                <a:solidFill>
                  <a:schemeClr val="tx2">
                    <a:lumMod val="50000"/>
                  </a:schemeClr>
                </a:solidFill>
                <a:latin typeface="Calibri Light" panose="020F0302020204030204" pitchFamily="34" charset="0"/>
                <a:cs typeface="Calibri Light" panose="020F0302020204030204" pitchFamily="34" charset="0"/>
              </a:rPr>
              <a:t>Creswell, J. W. (2015). </a:t>
            </a:r>
            <a:r>
              <a:rPr lang="en-US" sz="3200" i="1" dirty="0">
                <a:solidFill>
                  <a:schemeClr val="tx2">
                    <a:lumMod val="50000"/>
                  </a:schemeClr>
                </a:solidFill>
                <a:latin typeface="Calibri Light" panose="020F0302020204030204" pitchFamily="34" charset="0"/>
                <a:cs typeface="Calibri Light" panose="020F0302020204030204" pitchFamily="34" charset="0"/>
              </a:rPr>
              <a:t>A concise introduction to mixed methods research. Thousand Oaks,</a:t>
            </a:r>
            <a:r>
              <a:rPr lang="en-US" sz="3200" dirty="0">
                <a:solidFill>
                  <a:schemeClr val="tx2">
                    <a:lumMod val="50000"/>
                  </a:schemeClr>
                </a:solidFill>
                <a:latin typeface="Calibri Light" panose="020F0302020204030204" pitchFamily="34" charset="0"/>
                <a:cs typeface="Calibri Light" panose="020F0302020204030204" pitchFamily="34" charset="0"/>
              </a:rPr>
              <a:t> CA: Sage.</a:t>
            </a:r>
          </a:p>
          <a:p>
            <a:pPr marL="457200" indent="-457200">
              <a:spcAft>
                <a:spcPts val="1800"/>
              </a:spcAft>
              <a:defRPr/>
            </a:pPr>
            <a:r>
              <a:rPr lang="en-US" sz="3200" dirty="0">
                <a:solidFill>
                  <a:schemeClr val="tx2">
                    <a:lumMod val="50000"/>
                  </a:schemeClr>
                </a:solidFill>
                <a:latin typeface="Calibri Light" panose="020F0302020204030204" pitchFamily="34" charset="0"/>
                <a:cs typeface="Calibri Light" panose="020F0302020204030204" pitchFamily="34" charset="0"/>
              </a:rPr>
              <a:t>Creswell, J. W. &amp; Plano Clark, V. L. (2011). </a:t>
            </a:r>
            <a:r>
              <a:rPr lang="en-US" sz="3200" i="1" dirty="0">
                <a:solidFill>
                  <a:schemeClr val="tx2">
                    <a:lumMod val="50000"/>
                  </a:schemeClr>
                </a:solidFill>
                <a:latin typeface="Calibri Light" panose="020F0302020204030204" pitchFamily="34" charset="0"/>
                <a:cs typeface="Calibri Light" panose="020F0302020204030204" pitchFamily="34" charset="0"/>
              </a:rPr>
              <a:t>Designing and conducting mixed methods research</a:t>
            </a:r>
            <a:r>
              <a:rPr lang="en-US" sz="3200" dirty="0">
                <a:solidFill>
                  <a:schemeClr val="tx2">
                    <a:lumMod val="50000"/>
                  </a:schemeClr>
                </a:solidFill>
                <a:latin typeface="Calibri Light" panose="020F0302020204030204" pitchFamily="34" charset="0"/>
                <a:cs typeface="Calibri Light" panose="020F0302020204030204" pitchFamily="34" charset="0"/>
              </a:rPr>
              <a:t>. Thousand Oaks, CA: Sage.</a:t>
            </a:r>
          </a:p>
          <a:p>
            <a:pPr marL="457200" indent="-457200">
              <a:spcAft>
                <a:spcPts val="1800"/>
              </a:spcAft>
              <a:defRPr/>
            </a:pPr>
            <a:r>
              <a:rPr lang="en-US" sz="3200" dirty="0" err="1">
                <a:solidFill>
                  <a:schemeClr val="tx2">
                    <a:lumMod val="50000"/>
                  </a:schemeClr>
                </a:solidFill>
                <a:latin typeface="Calibri Light" panose="020F0302020204030204" pitchFamily="34" charset="0"/>
                <a:cs typeface="Calibri Light" panose="020F0302020204030204" pitchFamily="34" charset="0"/>
              </a:rPr>
              <a:t>Tashakkori</a:t>
            </a:r>
            <a:r>
              <a:rPr lang="en-US" sz="3200" dirty="0">
                <a:solidFill>
                  <a:schemeClr val="tx2">
                    <a:lumMod val="50000"/>
                  </a:schemeClr>
                </a:solidFill>
                <a:latin typeface="Calibri Light" panose="020F0302020204030204" pitchFamily="34" charset="0"/>
                <a:cs typeface="Calibri Light" panose="020F0302020204030204" pitchFamily="34" charset="0"/>
              </a:rPr>
              <a:t>, A. M., &amp; Teddlie, C. B. (Eds.) (2010</a:t>
            </a:r>
            <a:r>
              <a:rPr lang="en-US" sz="3200" i="1" dirty="0">
                <a:solidFill>
                  <a:schemeClr val="tx2">
                    <a:lumMod val="50000"/>
                  </a:schemeClr>
                </a:solidFill>
                <a:latin typeface="Calibri Light" panose="020F0302020204030204" pitchFamily="34" charset="0"/>
                <a:cs typeface="Calibri Light" panose="020F0302020204030204" pitchFamily="34" charset="0"/>
              </a:rPr>
              <a:t>). SAGE Handbook of Mixed Methods in Social &amp; Behavioral Research</a:t>
            </a:r>
            <a:r>
              <a:rPr lang="en-US" sz="3200" dirty="0">
                <a:solidFill>
                  <a:schemeClr val="tx2">
                    <a:lumMod val="50000"/>
                  </a:schemeClr>
                </a:solidFill>
                <a:latin typeface="Calibri Light" panose="020F0302020204030204" pitchFamily="34" charset="0"/>
                <a:cs typeface="Calibri Light" panose="020F0302020204030204" pitchFamily="34" charset="0"/>
              </a:rPr>
              <a:t> (2</a:t>
            </a:r>
            <a:r>
              <a:rPr lang="en-US" sz="3200" baseline="30000" dirty="0">
                <a:solidFill>
                  <a:schemeClr val="tx2">
                    <a:lumMod val="50000"/>
                  </a:schemeClr>
                </a:solidFill>
                <a:latin typeface="Calibri Light" panose="020F0302020204030204" pitchFamily="34" charset="0"/>
                <a:cs typeface="Calibri Light" panose="020F0302020204030204" pitchFamily="34" charset="0"/>
              </a:rPr>
              <a:t>nd</a:t>
            </a:r>
            <a:r>
              <a:rPr lang="en-US" sz="3200" dirty="0">
                <a:solidFill>
                  <a:schemeClr val="tx2">
                    <a:lumMod val="50000"/>
                  </a:schemeClr>
                </a:solidFill>
                <a:latin typeface="Calibri Light" panose="020F0302020204030204" pitchFamily="34" charset="0"/>
                <a:cs typeface="Calibri Light" panose="020F0302020204030204" pitchFamily="34" charset="0"/>
              </a:rPr>
              <a:t> Ed.). Thousand Oaks, CA: Sage</a:t>
            </a:r>
            <a:r>
              <a:rPr lang="el-GR" sz="3200" dirty="0">
                <a:solidFill>
                  <a:schemeClr val="tx2">
                    <a:lumMod val="50000"/>
                  </a:schemeClr>
                </a:solidFill>
                <a:latin typeface="Calibri Light" panose="020F0302020204030204" pitchFamily="34" charset="0"/>
                <a:cs typeface="Calibri Light" panose="020F0302020204030204" pitchFamily="34" charset="0"/>
              </a:rPr>
              <a:t>.</a:t>
            </a:r>
            <a:endParaRPr lang="el-GR" sz="3200" dirty="0"/>
          </a:p>
          <a:p>
            <a:endParaRPr lang="el-GR" dirty="0"/>
          </a:p>
        </p:txBody>
      </p:sp>
    </p:spTree>
    <p:extLst>
      <p:ext uri="{BB962C8B-B14F-4D97-AF65-F5344CB8AC3E}">
        <p14:creationId xmlns:p14="http://schemas.microsoft.com/office/powerpoint/2010/main" val="63145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CB5394-0B12-4FE8-9511-AD1E6C836D03}"/>
              </a:ext>
            </a:extLst>
          </p:cNvPr>
          <p:cNvSpPr>
            <a:spLocks noGrp="1"/>
          </p:cNvSpPr>
          <p:nvPr>
            <p:ph type="title"/>
          </p:nvPr>
        </p:nvSpPr>
        <p:spPr/>
        <p:txBody>
          <a:bodyPr/>
          <a:lstStyle/>
          <a:p>
            <a:r>
              <a:rPr lang="el-GR" dirty="0"/>
              <a:t>ΠΟΙΟΤΙΚΗ ΕΡΕΥΝΑ</a:t>
            </a:r>
          </a:p>
        </p:txBody>
      </p:sp>
      <p:sp>
        <p:nvSpPr>
          <p:cNvPr id="3" name="Θέση περιεχομένου 2">
            <a:extLst>
              <a:ext uri="{FF2B5EF4-FFF2-40B4-BE49-F238E27FC236}">
                <a16:creationId xmlns:a16="http://schemas.microsoft.com/office/drawing/2014/main" id="{4B22012A-C563-48AD-AB2A-1718F146A618}"/>
              </a:ext>
            </a:extLst>
          </p:cNvPr>
          <p:cNvSpPr>
            <a:spLocks noGrp="1"/>
          </p:cNvSpPr>
          <p:nvPr>
            <p:ph idx="1"/>
          </p:nvPr>
        </p:nvSpPr>
        <p:spPr/>
        <p:txBody>
          <a:bodyPr>
            <a:normAutofit/>
          </a:bodyPr>
          <a:lstStyle/>
          <a:p>
            <a:r>
              <a:rPr lang="el-GR" sz="2000" dirty="0"/>
              <a:t>Η κοινωνική ζωή χαρακτηρίζεται ως μία ρέουσα πραγματικότητα, οι ερευνητές οφείλουν να την κατανοήσουν στην δυναμική της διάσταση. </a:t>
            </a:r>
          </a:p>
          <a:p>
            <a:r>
              <a:rPr lang="el-GR" sz="2000" dirty="0"/>
              <a:t>Δίνεται έμφαση στην διαφοροποίηση και στην ποικιλία της κοινωνικής ζωής, δεν αναζητούνται μόνο αντιπροσωπευτικές περιπτώσεις αλλά και οι ασυνήθιστα αρνητικές.</a:t>
            </a:r>
          </a:p>
          <a:p>
            <a:r>
              <a:rPr lang="el-GR" sz="2000" dirty="0"/>
              <a:t>Υιοθετείται η ολιστική τους προσέγγιση και όχι ο κερματισμός τους σε μεταβλητές</a:t>
            </a:r>
          </a:p>
          <a:p>
            <a:r>
              <a:rPr lang="el-GR" sz="2000" dirty="0"/>
              <a:t>Ο ερευνητής εισέρχεται σε ένα δομημένο χώρο, ώστε να εξετάσει ένα κοινωνικό φαινόμενο μέσα από την οπτική και την εμπειρία των υποκειμένων</a:t>
            </a:r>
          </a:p>
        </p:txBody>
      </p:sp>
    </p:spTree>
    <p:extLst>
      <p:ext uri="{BB962C8B-B14F-4D97-AF65-F5344CB8AC3E}">
        <p14:creationId xmlns:p14="http://schemas.microsoft.com/office/powerpoint/2010/main" val="1037460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89ECF0-AF09-6A14-C5D6-B6FB91F489AB}"/>
              </a:ext>
            </a:extLst>
          </p:cNvPr>
          <p:cNvSpPr>
            <a:spLocks noGrp="1"/>
          </p:cNvSpPr>
          <p:nvPr>
            <p:ph type="title"/>
          </p:nvPr>
        </p:nvSpPr>
        <p:spPr/>
        <p:txBody>
          <a:bodyPr>
            <a:normAutofit/>
          </a:bodyPr>
          <a:lstStyle/>
          <a:p>
            <a:r>
              <a:rPr lang="el-GR" dirty="0"/>
              <a:t>Διεθνή περιοδικά</a:t>
            </a:r>
          </a:p>
        </p:txBody>
      </p:sp>
      <p:sp>
        <p:nvSpPr>
          <p:cNvPr id="3" name="Θέση περιεχομένου 2">
            <a:extLst>
              <a:ext uri="{FF2B5EF4-FFF2-40B4-BE49-F238E27FC236}">
                <a16:creationId xmlns:a16="http://schemas.microsoft.com/office/drawing/2014/main" id="{3C4CAE4E-1111-2501-62EB-048AEBC0B8BE}"/>
              </a:ext>
            </a:extLst>
          </p:cNvPr>
          <p:cNvSpPr>
            <a:spLocks noGrp="1"/>
          </p:cNvSpPr>
          <p:nvPr>
            <p:ph idx="1"/>
          </p:nvPr>
        </p:nvSpPr>
        <p:spPr/>
        <p:txBody>
          <a:bodyPr/>
          <a:lstStyle/>
          <a:p>
            <a:pPr marL="360000" lvl="0" fontAlgn="base" latinLnBrk="0">
              <a:spcBef>
                <a:spcPct val="0"/>
              </a:spcBef>
              <a:defRPr/>
            </a:pPr>
            <a:r>
              <a:rPr lang="en-US"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rPr>
              <a:t>Mixed Method International Research Association: </a:t>
            </a:r>
            <a:r>
              <a:rPr lang="en-US"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hlinkClick r:id="rId2"/>
              </a:rPr>
              <a:t>http://mmira.wildapricot.org</a:t>
            </a:r>
            <a:endParaRPr lang="el-GR"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endParaRPr>
          </a:p>
          <a:p>
            <a:pPr marL="360000" lvl="0" fontAlgn="base" latinLnBrk="0">
              <a:spcBef>
                <a:spcPct val="0"/>
              </a:spcBef>
              <a:defRPr/>
            </a:pPr>
            <a:endParaRPr lang="el-GR" dirty="0">
              <a:solidFill>
                <a:srgbClr val="1F497D">
                  <a:lumMod val="50000"/>
                </a:srgbClr>
              </a:solidFill>
              <a:latin typeface="Calibri Light" panose="020F0302020204030204" pitchFamily="34" charset="0"/>
              <a:ea typeface="ＭＳ Ｐゴシック" charset="0"/>
              <a:cs typeface="Calibri Light" panose="020F0302020204030204" pitchFamily="34" charset="0"/>
            </a:endParaRPr>
          </a:p>
          <a:p>
            <a:pPr marL="360000" lvl="0" fontAlgn="base" latinLnBrk="0">
              <a:spcBef>
                <a:spcPct val="0"/>
              </a:spcBef>
              <a:defRPr/>
            </a:pPr>
            <a:endParaRPr lang="en-US"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endParaRPr>
          </a:p>
          <a:p>
            <a:pPr marL="360000" lvl="0" fontAlgn="base" latinLnBrk="0">
              <a:spcBef>
                <a:spcPct val="0"/>
              </a:spcBef>
              <a:defRPr/>
            </a:pPr>
            <a:r>
              <a:rPr lang="en-US"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rPr>
              <a:t>Journal of Mixed Methods Research (JMMR):http://</a:t>
            </a:r>
            <a:r>
              <a:rPr lang="en-US" sz="3200" dirty="0" err="1">
                <a:solidFill>
                  <a:srgbClr val="1F497D">
                    <a:lumMod val="50000"/>
                  </a:srgbClr>
                </a:solidFill>
                <a:latin typeface="Calibri Light" panose="020F0302020204030204" pitchFamily="34" charset="0"/>
                <a:ea typeface="ＭＳ Ｐゴシック" charset="0"/>
                <a:cs typeface="Calibri Light" panose="020F0302020204030204" pitchFamily="34" charset="0"/>
              </a:rPr>
              <a:t>mmr.sagepub.com</a:t>
            </a:r>
            <a:r>
              <a:rPr lang="en-US" sz="3200" dirty="0">
                <a:solidFill>
                  <a:srgbClr val="1F497D">
                    <a:lumMod val="50000"/>
                  </a:srgbClr>
                </a:solidFill>
                <a:latin typeface="Calibri Light" panose="020F0302020204030204" pitchFamily="34" charset="0"/>
                <a:ea typeface="ＭＳ Ｐゴシック" charset="0"/>
                <a:cs typeface="Calibri Light" panose="020F0302020204030204" pitchFamily="34" charset="0"/>
              </a:rPr>
              <a:t> </a:t>
            </a:r>
          </a:p>
          <a:p>
            <a:pPr indent="-228600" latinLnBrk="0">
              <a:lnSpc>
                <a:spcPct val="90000"/>
              </a:lnSpc>
              <a:buFont typeface="Arial" panose="020B0604020202020204" pitchFamily="34" charset="0"/>
              <a:buChar char="•"/>
            </a:pPr>
            <a:endParaRPr lang="en-US" sz="2800" dirty="0">
              <a:solidFill>
                <a:schemeClr val="tx1"/>
              </a:solidFill>
            </a:endParaRPr>
          </a:p>
          <a:p>
            <a:endParaRPr lang="el-GR" dirty="0"/>
          </a:p>
        </p:txBody>
      </p:sp>
    </p:spTree>
    <p:extLst>
      <p:ext uri="{BB962C8B-B14F-4D97-AF65-F5344CB8AC3E}">
        <p14:creationId xmlns:p14="http://schemas.microsoft.com/office/powerpoint/2010/main" val="3351684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239689-6B99-506B-8318-66122E0F552E}"/>
              </a:ext>
            </a:extLst>
          </p:cNvPr>
          <p:cNvSpPr>
            <a:spLocks noGrp="1"/>
          </p:cNvSpPr>
          <p:nvPr>
            <p:ph type="title"/>
          </p:nvPr>
        </p:nvSpPr>
        <p:spPr/>
        <p:txBody>
          <a:bodyPr/>
          <a:lstStyle/>
          <a:p>
            <a:r>
              <a:rPr lang="el-GR" sz="4400" dirty="0"/>
              <a:t>ΕΥΧΑΡΙΣΤΩ ΠΟΛΥ</a:t>
            </a:r>
            <a:endParaRPr lang="el-GR" dirty="0"/>
          </a:p>
        </p:txBody>
      </p:sp>
      <p:sp>
        <p:nvSpPr>
          <p:cNvPr id="3" name="Θέση περιεχομένου 2">
            <a:extLst>
              <a:ext uri="{FF2B5EF4-FFF2-40B4-BE49-F238E27FC236}">
                <a16:creationId xmlns:a16="http://schemas.microsoft.com/office/drawing/2014/main" id="{7AA9312E-259C-C486-F299-E2C4B0735542}"/>
              </a:ext>
            </a:extLst>
          </p:cNvPr>
          <p:cNvSpPr>
            <a:spLocks noGrp="1"/>
          </p:cNvSpPr>
          <p:nvPr>
            <p:ph idx="1"/>
          </p:nvPr>
        </p:nvSpPr>
        <p:spPr/>
        <p:txBody>
          <a:bodyPr/>
          <a:lstStyle/>
          <a:p>
            <a:pPr marL="0" indent="0">
              <a:buNone/>
            </a:pPr>
            <a:endParaRPr lang="el-GR" sz="3200" b="1" dirty="0"/>
          </a:p>
          <a:p>
            <a:pPr marL="0" indent="0">
              <a:buNone/>
            </a:pPr>
            <a:endParaRPr lang="el-GR" b="1" dirty="0"/>
          </a:p>
          <a:p>
            <a:pPr marL="0" indent="0">
              <a:buNone/>
            </a:pPr>
            <a:r>
              <a:rPr lang="el-GR" sz="3200" b="1"/>
              <a:t>                    </a:t>
            </a:r>
            <a:r>
              <a:rPr lang="en-GB" sz="3200" b="1"/>
              <a:t>  </a:t>
            </a:r>
            <a:r>
              <a:rPr lang="en-GB" sz="3200" b="1" dirty="0" err="1"/>
              <a:t>zpilitsidou@gmail.com</a:t>
            </a:r>
            <a:endParaRPr lang="el-GR" sz="3200" b="1" dirty="0"/>
          </a:p>
          <a:p>
            <a:endParaRPr lang="el-GR" dirty="0"/>
          </a:p>
        </p:txBody>
      </p:sp>
    </p:spTree>
    <p:extLst>
      <p:ext uri="{BB962C8B-B14F-4D97-AF65-F5344CB8AC3E}">
        <p14:creationId xmlns:p14="http://schemas.microsoft.com/office/powerpoint/2010/main" val="3578377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λογισμικό, κείμενο, στιγμιότυπο οθόνης, εικονίδιο υπολογιστή&#10;&#10;Περιγραφή που δημιουργήθηκε αυτόματα">
            <a:extLst>
              <a:ext uri="{FF2B5EF4-FFF2-40B4-BE49-F238E27FC236}">
                <a16:creationId xmlns:a16="http://schemas.microsoft.com/office/drawing/2014/main" id="{A4247F9C-3405-22F0-C781-1670EDB10B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3797" t="21318" r="9988" b="34129"/>
          <a:stretch/>
        </p:blipFill>
        <p:spPr>
          <a:xfrm>
            <a:off x="2771800" y="1275606"/>
            <a:ext cx="4392487" cy="2880320"/>
          </a:xfrm>
        </p:spPr>
      </p:pic>
    </p:spTree>
    <p:extLst>
      <p:ext uri="{BB962C8B-B14F-4D97-AF65-F5344CB8AC3E}">
        <p14:creationId xmlns:p14="http://schemas.microsoft.com/office/powerpoint/2010/main" val="4184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FB1196-914A-4626-93A6-B386FA98021E}"/>
              </a:ext>
            </a:extLst>
          </p:cNvPr>
          <p:cNvSpPr>
            <a:spLocks noGrp="1"/>
          </p:cNvSpPr>
          <p:nvPr>
            <p:ph type="title"/>
          </p:nvPr>
        </p:nvSpPr>
        <p:spPr/>
        <p:txBody>
          <a:bodyPr/>
          <a:lstStyle/>
          <a:p>
            <a:r>
              <a:rPr lang="el-GR" dirty="0"/>
              <a:t>ΠΟΙΟΤΙΚΗ ΕΡΕΥΝΑ</a:t>
            </a:r>
          </a:p>
        </p:txBody>
      </p:sp>
      <p:sp>
        <p:nvSpPr>
          <p:cNvPr id="3" name="Θέση περιεχομένου 2">
            <a:extLst>
              <a:ext uri="{FF2B5EF4-FFF2-40B4-BE49-F238E27FC236}">
                <a16:creationId xmlns:a16="http://schemas.microsoft.com/office/drawing/2014/main" id="{FC9407D2-B263-494E-B728-101EC84BF685}"/>
              </a:ext>
            </a:extLst>
          </p:cNvPr>
          <p:cNvSpPr>
            <a:spLocks noGrp="1"/>
          </p:cNvSpPr>
          <p:nvPr>
            <p:ph idx="1"/>
          </p:nvPr>
        </p:nvSpPr>
        <p:spPr>
          <a:xfrm>
            <a:off x="457200" y="1200150"/>
            <a:ext cx="8229600" cy="3736975"/>
          </a:xfrm>
        </p:spPr>
        <p:txBody>
          <a:bodyPr>
            <a:normAutofit/>
          </a:bodyPr>
          <a:lstStyle/>
          <a:p>
            <a:r>
              <a:rPr lang="el-GR" sz="2000" dirty="0"/>
              <a:t>Η εμπλοκή του ερευνητή θεωρείται απαραίτητη στο πεδίο έρευνας και η εμπλοκή του θεωρείται επιβεβλημένη χωρίς να θεωρείται διαστρεβλωτικός παράγοντας</a:t>
            </a:r>
          </a:p>
          <a:p>
            <a:r>
              <a:rPr lang="el-GR" sz="2000" dirty="0"/>
              <a:t>Το εμπειρικό υλικό είναι τα κείμενα και όχι τυποποιημένα μετρήσιμα στοιχεία</a:t>
            </a:r>
          </a:p>
          <a:p>
            <a:r>
              <a:rPr lang="el-GR" sz="2000" dirty="0"/>
              <a:t>Σκοπός της έρευνας δεν είναι η επαλήθευση ή η επικύρωση των </a:t>
            </a:r>
            <a:r>
              <a:rPr lang="el-GR" sz="2000" dirty="0" err="1"/>
              <a:t>προδιατυπωμένων</a:t>
            </a:r>
            <a:r>
              <a:rPr lang="el-GR" sz="2000" dirty="0"/>
              <a:t> υποθέσεων αλλά η ανακάλυψη νέων πτυχών του εξεταζόμενου φαινομένου και η σε βάθος διερεύνησή του</a:t>
            </a:r>
          </a:p>
          <a:p>
            <a:r>
              <a:rPr lang="el-GR" sz="2000" dirty="0"/>
              <a:t>Στην ποιοτική έρευνα ο ερευνητικός σχεδιασμός είναι ευέλικτος και σημαντικές αποφάσεις επαναπροσδιορίζονται</a:t>
            </a:r>
          </a:p>
        </p:txBody>
      </p:sp>
    </p:spTree>
    <p:extLst>
      <p:ext uri="{BB962C8B-B14F-4D97-AF65-F5344CB8AC3E}">
        <p14:creationId xmlns:p14="http://schemas.microsoft.com/office/powerpoint/2010/main" val="291437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08D34F-01BF-4B45-B5A5-5AA33DFE6AB7}"/>
              </a:ext>
            </a:extLst>
          </p:cNvPr>
          <p:cNvSpPr>
            <a:spLocks noGrp="1"/>
          </p:cNvSpPr>
          <p:nvPr>
            <p:ph type="title"/>
          </p:nvPr>
        </p:nvSpPr>
        <p:spPr>
          <a:xfrm>
            <a:off x="0" y="0"/>
            <a:ext cx="9144000" cy="843558"/>
          </a:xfrm>
        </p:spPr>
        <p:txBody>
          <a:bodyPr/>
          <a:lstStyle/>
          <a:p>
            <a:br>
              <a:rPr lang="el-GR" dirty="0"/>
            </a:br>
            <a:r>
              <a:rPr lang="el-GR" dirty="0"/>
              <a:t>           ΠΟΙΟΤΙΚΗ ΜΕΘΟΔΟΛΟΓΙΑ</a:t>
            </a:r>
            <a:br>
              <a:rPr lang="el-GR" dirty="0"/>
            </a:br>
            <a:endParaRPr lang="el-GR" dirty="0"/>
          </a:p>
        </p:txBody>
      </p:sp>
      <p:sp>
        <p:nvSpPr>
          <p:cNvPr id="4" name="Θέση περιεχομένου 3">
            <a:extLst>
              <a:ext uri="{FF2B5EF4-FFF2-40B4-BE49-F238E27FC236}">
                <a16:creationId xmlns:a16="http://schemas.microsoft.com/office/drawing/2014/main" id="{C968317C-16B8-408B-A212-523E786E3002}"/>
              </a:ext>
            </a:extLst>
          </p:cNvPr>
          <p:cNvSpPr>
            <a:spLocks noGrp="1"/>
          </p:cNvSpPr>
          <p:nvPr>
            <p:ph idx="10"/>
          </p:nvPr>
        </p:nvSpPr>
        <p:spPr>
          <a:xfrm>
            <a:off x="0" y="987574"/>
            <a:ext cx="9144000" cy="4104455"/>
          </a:xfrm>
        </p:spPr>
        <p:txBody>
          <a:bodyPr/>
          <a:lstStyle/>
          <a:p>
            <a:endParaRPr lang="el-GR" dirty="0"/>
          </a:p>
        </p:txBody>
      </p:sp>
      <p:sp>
        <p:nvSpPr>
          <p:cNvPr id="5" name="Ορθογώνιο 4">
            <a:extLst>
              <a:ext uri="{FF2B5EF4-FFF2-40B4-BE49-F238E27FC236}">
                <a16:creationId xmlns:a16="http://schemas.microsoft.com/office/drawing/2014/main" id="{F953F271-9863-4EFC-AA0E-E4180AC61AAC}"/>
              </a:ext>
            </a:extLst>
          </p:cNvPr>
          <p:cNvSpPr/>
          <p:nvPr/>
        </p:nvSpPr>
        <p:spPr>
          <a:xfrm>
            <a:off x="467544" y="1074426"/>
            <a:ext cx="244827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ctr">
              <a:buFont typeface="Arial" panose="020B0604020202020204" pitchFamily="34" charset="0"/>
              <a:buChar char="•"/>
            </a:pPr>
            <a:r>
              <a:rPr lang="el-GR" sz="1100" dirty="0">
                <a:latin typeface="Calibri" panose="020F0502020204030204" pitchFamily="34" charset="0"/>
                <a:cs typeface="Calibri" panose="020F0502020204030204" pitchFamily="34" charset="0"/>
              </a:rPr>
              <a:t>Θεωρητικές </a:t>
            </a:r>
            <a:r>
              <a:rPr lang="el-GR" sz="1100" dirty="0" err="1">
                <a:latin typeface="Calibri" panose="020F0502020204030204" pitchFamily="34" charset="0"/>
                <a:cs typeface="Calibri" panose="020F0502020204030204" pitchFamily="34" charset="0"/>
              </a:rPr>
              <a:t>προκατανοήσεις</a:t>
            </a:r>
            <a:endParaRPr lang="el-GR" sz="1100" dirty="0">
              <a:latin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lang="el-GR" sz="1100" dirty="0">
                <a:latin typeface="Calibri" panose="020F0502020204030204" pitchFamily="34" charset="0"/>
                <a:cs typeface="Calibri" panose="020F0502020204030204" pitchFamily="34" charset="0"/>
              </a:rPr>
              <a:t>Γνώσεις σχετικά με το πεδίο</a:t>
            </a:r>
          </a:p>
          <a:p>
            <a:pPr marL="171450" indent="-171450" algn="ctr">
              <a:buFont typeface="Arial" panose="020B0604020202020204" pitchFamily="34" charset="0"/>
              <a:buChar char="•"/>
            </a:pPr>
            <a:r>
              <a:rPr lang="el-GR" sz="1100" dirty="0">
                <a:latin typeface="Calibri" panose="020F0502020204030204" pitchFamily="34" charset="0"/>
                <a:cs typeface="Calibri" panose="020F0502020204030204" pitchFamily="34" charset="0"/>
              </a:rPr>
              <a:t>Σχήματα και κατηγορίες θεωρητικής ευαισθητοποίησης </a:t>
            </a:r>
          </a:p>
        </p:txBody>
      </p:sp>
      <p:sp>
        <p:nvSpPr>
          <p:cNvPr id="8" name="Διάγραμμα ροής: Διεργασία 7">
            <a:extLst>
              <a:ext uri="{FF2B5EF4-FFF2-40B4-BE49-F238E27FC236}">
                <a16:creationId xmlns:a16="http://schemas.microsoft.com/office/drawing/2014/main" id="{CD6D628B-3785-4629-84CC-88331B85D53A}"/>
              </a:ext>
            </a:extLst>
          </p:cNvPr>
          <p:cNvSpPr/>
          <p:nvPr/>
        </p:nvSpPr>
        <p:spPr>
          <a:xfrm>
            <a:off x="6607820" y="1149376"/>
            <a:ext cx="2428675" cy="85723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ctr">
              <a:buFont typeface="Arial" panose="020B0604020202020204" pitchFamily="34" charset="0"/>
              <a:buChar char="•"/>
            </a:pPr>
            <a:r>
              <a:rPr lang="el-GR" sz="1100" dirty="0"/>
              <a:t>Σκοπός και στόχοι της έρευνας</a:t>
            </a:r>
          </a:p>
          <a:p>
            <a:pPr marL="171450" indent="-171450" algn="ctr">
              <a:buFont typeface="Arial" panose="020B0604020202020204" pitchFamily="34" charset="0"/>
              <a:buChar char="•"/>
            </a:pPr>
            <a:r>
              <a:rPr lang="el-GR" sz="1100" dirty="0"/>
              <a:t>Προσδιορισμός της θεματικής</a:t>
            </a:r>
          </a:p>
          <a:p>
            <a:pPr algn="ctr"/>
            <a:r>
              <a:rPr lang="el-GR" sz="1100" dirty="0"/>
              <a:t> έρευνας</a:t>
            </a:r>
          </a:p>
        </p:txBody>
      </p:sp>
      <p:sp>
        <p:nvSpPr>
          <p:cNvPr id="9" name="Διάγραμμα ροής: Διεργασία 8">
            <a:extLst>
              <a:ext uri="{FF2B5EF4-FFF2-40B4-BE49-F238E27FC236}">
                <a16:creationId xmlns:a16="http://schemas.microsoft.com/office/drawing/2014/main" id="{30105E1F-A281-4FA4-9A78-FF2EDB5EC587}"/>
              </a:ext>
            </a:extLst>
          </p:cNvPr>
          <p:cNvSpPr/>
          <p:nvPr/>
        </p:nvSpPr>
        <p:spPr>
          <a:xfrm>
            <a:off x="3799508" y="1635646"/>
            <a:ext cx="2304258" cy="48578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highlight>
                  <a:srgbClr val="FF0000"/>
                </a:highlight>
              </a:rPr>
              <a:t>(Αρχικά) </a:t>
            </a:r>
            <a:r>
              <a:rPr lang="el-GR" sz="1100" dirty="0"/>
              <a:t>ερευνητικά ερωτήματα</a:t>
            </a:r>
          </a:p>
        </p:txBody>
      </p:sp>
      <p:cxnSp>
        <p:nvCxnSpPr>
          <p:cNvPr id="11" name="Ευθύγραμμο βέλος σύνδεσης 10">
            <a:extLst>
              <a:ext uri="{FF2B5EF4-FFF2-40B4-BE49-F238E27FC236}">
                <a16:creationId xmlns:a16="http://schemas.microsoft.com/office/drawing/2014/main" id="{F619407E-F7EF-49A4-8804-FA7DB77C25D2}"/>
              </a:ext>
            </a:extLst>
          </p:cNvPr>
          <p:cNvCxnSpPr>
            <a:cxnSpLocks/>
          </p:cNvCxnSpPr>
          <p:nvPr/>
        </p:nvCxnSpPr>
        <p:spPr>
          <a:xfrm>
            <a:off x="3121496" y="1588790"/>
            <a:ext cx="586408" cy="400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148D9F0B-89A9-4A66-9F23-9617D9990BB4}"/>
              </a:ext>
            </a:extLst>
          </p:cNvPr>
          <p:cNvCxnSpPr>
            <a:cxnSpLocks/>
          </p:cNvCxnSpPr>
          <p:nvPr/>
        </p:nvCxnSpPr>
        <p:spPr>
          <a:xfrm flipH="1">
            <a:off x="6197086" y="1547697"/>
            <a:ext cx="504056" cy="458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Ορθογώνιο 18">
            <a:extLst>
              <a:ext uri="{FF2B5EF4-FFF2-40B4-BE49-F238E27FC236}">
                <a16:creationId xmlns:a16="http://schemas.microsoft.com/office/drawing/2014/main" id="{ABCC10C8-838E-4693-B9AD-67AB15773CC3}"/>
              </a:ext>
            </a:extLst>
          </p:cNvPr>
          <p:cNvSpPr/>
          <p:nvPr/>
        </p:nvSpPr>
        <p:spPr>
          <a:xfrm>
            <a:off x="1043608" y="2262015"/>
            <a:ext cx="2077888" cy="741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ctr">
              <a:buFont typeface="Arial" panose="020B0604020202020204" pitchFamily="34" charset="0"/>
              <a:buChar char="•"/>
            </a:pPr>
            <a:r>
              <a:rPr lang="el-GR" sz="1100" dirty="0"/>
              <a:t>Παραγωγή δεδομένων</a:t>
            </a:r>
          </a:p>
          <a:p>
            <a:pPr marL="171450" indent="-171450" algn="ctr">
              <a:buFont typeface="Arial" panose="020B0604020202020204" pitchFamily="34" charset="0"/>
              <a:buChar char="•"/>
            </a:pPr>
            <a:r>
              <a:rPr lang="el-GR" sz="1100" dirty="0"/>
              <a:t>Τεκμηρίωση</a:t>
            </a:r>
          </a:p>
          <a:p>
            <a:pPr marL="171450" indent="-171450" algn="ctr">
              <a:buFont typeface="Arial" panose="020B0604020202020204" pitchFamily="34" charset="0"/>
              <a:buChar char="•"/>
            </a:pPr>
            <a:r>
              <a:rPr lang="el-GR" sz="1100" dirty="0"/>
              <a:t>Συγγραφή υπομνημάτων</a:t>
            </a:r>
          </a:p>
        </p:txBody>
      </p:sp>
      <p:cxnSp>
        <p:nvCxnSpPr>
          <p:cNvPr id="21" name="Ευθύγραμμο βέλος σύνδεσης 20">
            <a:extLst>
              <a:ext uri="{FF2B5EF4-FFF2-40B4-BE49-F238E27FC236}">
                <a16:creationId xmlns:a16="http://schemas.microsoft.com/office/drawing/2014/main" id="{1A668AA5-F7C4-4B86-B115-457805F8A773}"/>
              </a:ext>
            </a:extLst>
          </p:cNvPr>
          <p:cNvCxnSpPr>
            <a:cxnSpLocks/>
          </p:cNvCxnSpPr>
          <p:nvPr/>
        </p:nvCxnSpPr>
        <p:spPr>
          <a:xfrm flipH="1">
            <a:off x="3203848" y="2243722"/>
            <a:ext cx="1152128" cy="48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DC799743-AA76-499F-803B-1E842CB4649D}"/>
              </a:ext>
            </a:extLst>
          </p:cNvPr>
          <p:cNvCxnSpPr>
            <a:cxnSpLocks/>
          </p:cNvCxnSpPr>
          <p:nvPr/>
        </p:nvCxnSpPr>
        <p:spPr>
          <a:xfrm>
            <a:off x="3203848" y="2859782"/>
            <a:ext cx="1063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Διάγραμμα ροής: Διεργασία 30">
            <a:extLst>
              <a:ext uri="{FF2B5EF4-FFF2-40B4-BE49-F238E27FC236}">
                <a16:creationId xmlns:a16="http://schemas.microsoft.com/office/drawing/2014/main" id="{304AE3A5-8C3E-4A3E-B6D1-F303F539F962}"/>
              </a:ext>
            </a:extLst>
          </p:cNvPr>
          <p:cNvSpPr/>
          <p:nvPr/>
        </p:nvSpPr>
        <p:spPr>
          <a:xfrm>
            <a:off x="4355976" y="2337453"/>
            <a:ext cx="1841110" cy="68465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Διαχείριση, </a:t>
            </a:r>
          </a:p>
          <a:p>
            <a:pPr algn="ctr"/>
            <a:r>
              <a:rPr lang="el-GR" sz="1100" dirty="0"/>
              <a:t>οργάνωση, </a:t>
            </a:r>
          </a:p>
          <a:p>
            <a:pPr algn="ctr"/>
            <a:r>
              <a:rPr lang="el-GR" sz="1100" dirty="0"/>
              <a:t>ταξινόμηση δεδομένων</a:t>
            </a:r>
          </a:p>
        </p:txBody>
      </p:sp>
      <p:cxnSp>
        <p:nvCxnSpPr>
          <p:cNvPr id="34" name="Ευθύγραμμο βέλος σύνδεσης 33">
            <a:extLst>
              <a:ext uri="{FF2B5EF4-FFF2-40B4-BE49-F238E27FC236}">
                <a16:creationId xmlns:a16="http://schemas.microsoft.com/office/drawing/2014/main" id="{DC63CBC5-511D-40C3-BA0E-18D6D16B14FF}"/>
              </a:ext>
            </a:extLst>
          </p:cNvPr>
          <p:cNvCxnSpPr>
            <a:cxnSpLocks/>
          </p:cNvCxnSpPr>
          <p:nvPr/>
        </p:nvCxnSpPr>
        <p:spPr>
          <a:xfrm flipH="1">
            <a:off x="5005927" y="3039801"/>
            <a:ext cx="268436" cy="27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Διάγραμμα ροής: Διεργασία 36">
            <a:extLst>
              <a:ext uri="{FF2B5EF4-FFF2-40B4-BE49-F238E27FC236}">
                <a16:creationId xmlns:a16="http://schemas.microsoft.com/office/drawing/2014/main" id="{12D4109F-4699-413E-8460-1D8E5C4893F7}"/>
              </a:ext>
            </a:extLst>
          </p:cNvPr>
          <p:cNvSpPr/>
          <p:nvPr/>
        </p:nvSpPr>
        <p:spPr>
          <a:xfrm>
            <a:off x="4003069" y="3341047"/>
            <a:ext cx="2201150" cy="73953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solidFill>
                  <a:schemeClr val="tx1"/>
                </a:solidFill>
                <a:highlight>
                  <a:srgbClr val="00FFFF"/>
                </a:highlight>
              </a:rPr>
              <a:t>Ανοιχτή κωδικοποίηση</a:t>
            </a:r>
          </a:p>
          <a:p>
            <a:pPr algn="ctr"/>
            <a:r>
              <a:rPr lang="el-GR" sz="1100" dirty="0"/>
              <a:t>Σχηματισμός κατηγοριών</a:t>
            </a:r>
          </a:p>
          <a:p>
            <a:pPr algn="ctr"/>
            <a:r>
              <a:rPr lang="el-GR" sz="1100" dirty="0"/>
              <a:t>Προσδιορισμός ιδιοτήτων και διαστάσεων</a:t>
            </a:r>
          </a:p>
        </p:txBody>
      </p:sp>
      <p:cxnSp>
        <p:nvCxnSpPr>
          <p:cNvPr id="40" name="Ευθύγραμμο βέλος σύνδεσης 39">
            <a:extLst>
              <a:ext uri="{FF2B5EF4-FFF2-40B4-BE49-F238E27FC236}">
                <a16:creationId xmlns:a16="http://schemas.microsoft.com/office/drawing/2014/main" id="{1EFCFB80-83C4-4AE7-AF9E-8814C2D9259E}"/>
              </a:ext>
            </a:extLst>
          </p:cNvPr>
          <p:cNvCxnSpPr>
            <a:cxnSpLocks/>
          </p:cNvCxnSpPr>
          <p:nvPr/>
        </p:nvCxnSpPr>
        <p:spPr>
          <a:xfrm flipH="1">
            <a:off x="5103643" y="4101696"/>
            <a:ext cx="1" cy="2458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Διάγραμμα ροής: Διεργασία 43">
            <a:extLst>
              <a:ext uri="{FF2B5EF4-FFF2-40B4-BE49-F238E27FC236}">
                <a16:creationId xmlns:a16="http://schemas.microsoft.com/office/drawing/2014/main" id="{93B06B67-90C1-45B8-BD9F-28784782D3B0}"/>
              </a:ext>
            </a:extLst>
          </p:cNvPr>
          <p:cNvSpPr/>
          <p:nvPr/>
        </p:nvSpPr>
        <p:spPr>
          <a:xfrm>
            <a:off x="3203848" y="4381411"/>
            <a:ext cx="2933640" cy="6126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highlight>
                  <a:srgbClr val="00FFFF"/>
                </a:highlight>
              </a:rPr>
              <a:t>Κατά άξονα κωδικοποίηση</a:t>
            </a:r>
          </a:p>
          <a:p>
            <a:pPr algn="ctr"/>
            <a:r>
              <a:rPr lang="el-GR" sz="1100" dirty="0"/>
              <a:t>Επιλογή κατηγοριών αξόνων</a:t>
            </a:r>
          </a:p>
          <a:p>
            <a:pPr algn="ctr"/>
            <a:r>
              <a:rPr lang="el-GR" sz="1100" dirty="0"/>
              <a:t>Συσχέτιση κατηγοριών</a:t>
            </a:r>
          </a:p>
        </p:txBody>
      </p:sp>
      <p:sp>
        <p:nvSpPr>
          <p:cNvPr id="45" name="Βέλος: Καμπύλο προς τα επάνω 44">
            <a:extLst>
              <a:ext uri="{FF2B5EF4-FFF2-40B4-BE49-F238E27FC236}">
                <a16:creationId xmlns:a16="http://schemas.microsoft.com/office/drawing/2014/main" id="{B3E5244A-ADD4-49BF-9242-71139C64EFBC}"/>
              </a:ext>
            </a:extLst>
          </p:cNvPr>
          <p:cNvSpPr/>
          <p:nvPr/>
        </p:nvSpPr>
        <p:spPr>
          <a:xfrm>
            <a:off x="6454391" y="3509529"/>
            <a:ext cx="1216152" cy="731520"/>
          </a:xfrm>
          <a:prstGeom prst="curved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solidFill>
                <a:schemeClr val="tx1"/>
              </a:solidFill>
            </a:endParaRPr>
          </a:p>
        </p:txBody>
      </p:sp>
      <p:sp>
        <p:nvSpPr>
          <p:cNvPr id="46" name="Οβάλ 45">
            <a:extLst>
              <a:ext uri="{FF2B5EF4-FFF2-40B4-BE49-F238E27FC236}">
                <a16:creationId xmlns:a16="http://schemas.microsoft.com/office/drawing/2014/main" id="{D32CFE5C-F717-4910-870A-1A75C9F82DD1}"/>
              </a:ext>
            </a:extLst>
          </p:cNvPr>
          <p:cNvSpPr/>
          <p:nvPr/>
        </p:nvSpPr>
        <p:spPr>
          <a:xfrm>
            <a:off x="6454391" y="2364261"/>
            <a:ext cx="2689609" cy="10012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highlight>
                  <a:srgbClr val="FFFF00"/>
                </a:highlight>
              </a:rPr>
              <a:t>Αναθεώρηση των </a:t>
            </a:r>
          </a:p>
          <a:p>
            <a:pPr algn="ctr"/>
            <a:r>
              <a:rPr lang="el-GR" sz="1100" dirty="0">
                <a:highlight>
                  <a:srgbClr val="FFFF00"/>
                </a:highlight>
              </a:rPr>
              <a:t>ερευνητικών ερωτημάτων </a:t>
            </a:r>
          </a:p>
        </p:txBody>
      </p:sp>
      <p:cxnSp>
        <p:nvCxnSpPr>
          <p:cNvPr id="48" name="Ευθύγραμμο βέλος σύνδεσης 47">
            <a:extLst>
              <a:ext uri="{FF2B5EF4-FFF2-40B4-BE49-F238E27FC236}">
                <a16:creationId xmlns:a16="http://schemas.microsoft.com/office/drawing/2014/main" id="{65702482-290A-4F4A-8DB2-44FCCD0DDC9E}"/>
              </a:ext>
            </a:extLst>
          </p:cNvPr>
          <p:cNvCxnSpPr>
            <a:cxnSpLocks/>
          </p:cNvCxnSpPr>
          <p:nvPr/>
        </p:nvCxnSpPr>
        <p:spPr>
          <a:xfrm flipH="1" flipV="1">
            <a:off x="6217840" y="2121428"/>
            <a:ext cx="483302" cy="378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Ορθογώνιο 55">
            <a:extLst>
              <a:ext uri="{FF2B5EF4-FFF2-40B4-BE49-F238E27FC236}">
                <a16:creationId xmlns:a16="http://schemas.microsoft.com/office/drawing/2014/main" id="{825D9360-91D0-4293-B85E-DE8D5E64E5E2}"/>
              </a:ext>
            </a:extLst>
          </p:cNvPr>
          <p:cNvSpPr/>
          <p:nvPr/>
        </p:nvSpPr>
        <p:spPr>
          <a:xfrm>
            <a:off x="611560" y="4368439"/>
            <a:ext cx="1872202" cy="6256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highlight>
                  <a:srgbClr val="00FFFF"/>
                </a:highlight>
              </a:rPr>
              <a:t>Επιλεκτική κωδικοποίηση</a:t>
            </a:r>
          </a:p>
        </p:txBody>
      </p:sp>
      <p:cxnSp>
        <p:nvCxnSpPr>
          <p:cNvPr id="58" name="Ευθύγραμμο βέλος σύνδεσης 57">
            <a:extLst>
              <a:ext uri="{FF2B5EF4-FFF2-40B4-BE49-F238E27FC236}">
                <a16:creationId xmlns:a16="http://schemas.microsoft.com/office/drawing/2014/main" id="{15D99A58-41D6-454E-90E0-9789CB5124F6}"/>
              </a:ext>
            </a:extLst>
          </p:cNvPr>
          <p:cNvCxnSpPr>
            <a:cxnSpLocks/>
          </p:cNvCxnSpPr>
          <p:nvPr/>
        </p:nvCxnSpPr>
        <p:spPr>
          <a:xfrm flipV="1">
            <a:off x="2567093" y="4739882"/>
            <a:ext cx="554403" cy="14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3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06562-BD62-41FF-8D0D-F6638BA66306}"/>
              </a:ext>
            </a:extLst>
          </p:cNvPr>
          <p:cNvSpPr>
            <a:spLocks noGrp="1"/>
          </p:cNvSpPr>
          <p:nvPr>
            <p:ph type="title"/>
          </p:nvPr>
        </p:nvSpPr>
        <p:spPr>
          <a:xfrm>
            <a:off x="1547664" y="0"/>
            <a:ext cx="7596336" cy="884466"/>
          </a:xfrm>
        </p:spPr>
        <p:txBody>
          <a:bodyPr/>
          <a:lstStyle/>
          <a:p>
            <a:pPr algn="ctr"/>
            <a:r>
              <a:rPr lang="el-GR" sz="2000" dirty="0"/>
              <a:t>Η κοινωνική έρευνα ως γραμμική διαδικασία</a:t>
            </a:r>
          </a:p>
        </p:txBody>
      </p:sp>
      <p:sp>
        <p:nvSpPr>
          <p:cNvPr id="5" name="Βέλος: Πεντάγωνο 4">
            <a:extLst>
              <a:ext uri="{FF2B5EF4-FFF2-40B4-BE49-F238E27FC236}">
                <a16:creationId xmlns:a16="http://schemas.microsoft.com/office/drawing/2014/main" id="{78B6F3C4-1224-4A09-8449-07E368077B95}"/>
              </a:ext>
            </a:extLst>
          </p:cNvPr>
          <p:cNvSpPr/>
          <p:nvPr/>
        </p:nvSpPr>
        <p:spPr>
          <a:xfrm>
            <a:off x="1979712" y="1203598"/>
            <a:ext cx="1440160"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Επιλογή θεωρίας</a:t>
            </a:r>
          </a:p>
        </p:txBody>
      </p:sp>
      <p:sp>
        <p:nvSpPr>
          <p:cNvPr id="8" name="Θέση περιεχομένου 7">
            <a:extLst>
              <a:ext uri="{FF2B5EF4-FFF2-40B4-BE49-F238E27FC236}">
                <a16:creationId xmlns:a16="http://schemas.microsoft.com/office/drawing/2014/main" id="{438D2BC7-6B86-4353-86F0-E28550A84FDE}"/>
              </a:ext>
            </a:extLst>
          </p:cNvPr>
          <p:cNvSpPr>
            <a:spLocks noGrp="1"/>
          </p:cNvSpPr>
          <p:nvPr>
            <p:ph idx="10"/>
          </p:nvPr>
        </p:nvSpPr>
        <p:spPr>
          <a:xfrm>
            <a:off x="1990056" y="884467"/>
            <a:ext cx="6912768" cy="2983427"/>
          </a:xfrm>
        </p:spPr>
        <p:txBody>
          <a:bodyPr/>
          <a:lstStyle/>
          <a:p>
            <a:endParaRPr lang="el-GR" dirty="0"/>
          </a:p>
        </p:txBody>
      </p:sp>
      <p:sp>
        <p:nvSpPr>
          <p:cNvPr id="9" name="Βέλος: Πεντάγωνο 8">
            <a:extLst>
              <a:ext uri="{FF2B5EF4-FFF2-40B4-BE49-F238E27FC236}">
                <a16:creationId xmlns:a16="http://schemas.microsoft.com/office/drawing/2014/main" id="{3F985DB3-8A6D-40BC-909B-F3CB0DA7854A}"/>
              </a:ext>
            </a:extLst>
          </p:cNvPr>
          <p:cNvSpPr/>
          <p:nvPr/>
        </p:nvSpPr>
        <p:spPr>
          <a:xfrm>
            <a:off x="3707904" y="1203598"/>
            <a:ext cx="1266440"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Διατύπωση </a:t>
            </a:r>
          </a:p>
          <a:p>
            <a:pPr algn="ctr"/>
            <a:r>
              <a:rPr lang="el-GR" sz="1100" dirty="0"/>
              <a:t>υποθέσεων</a:t>
            </a:r>
          </a:p>
        </p:txBody>
      </p:sp>
      <p:sp>
        <p:nvSpPr>
          <p:cNvPr id="10" name="Βέλος: Πεντάγωνο 9">
            <a:extLst>
              <a:ext uri="{FF2B5EF4-FFF2-40B4-BE49-F238E27FC236}">
                <a16:creationId xmlns:a16="http://schemas.microsoft.com/office/drawing/2014/main" id="{88E826C7-7313-4847-B782-E03FA2AD87DE}"/>
              </a:ext>
            </a:extLst>
          </p:cNvPr>
          <p:cNvSpPr/>
          <p:nvPr/>
        </p:nvSpPr>
        <p:spPr>
          <a:xfrm>
            <a:off x="5148064" y="1203598"/>
            <a:ext cx="1653120"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000" dirty="0"/>
              <a:t>Διατύπωση ορισμών</a:t>
            </a:r>
          </a:p>
          <a:p>
            <a:pPr algn="ctr"/>
            <a:r>
              <a:rPr lang="el-GR" sz="1000" dirty="0"/>
              <a:t>Κατασκευή εργαλείου</a:t>
            </a:r>
          </a:p>
        </p:txBody>
      </p:sp>
      <p:sp>
        <p:nvSpPr>
          <p:cNvPr id="13" name="Βέλος: Πεντάγωνο 12">
            <a:extLst>
              <a:ext uri="{FF2B5EF4-FFF2-40B4-BE49-F238E27FC236}">
                <a16:creationId xmlns:a16="http://schemas.microsoft.com/office/drawing/2014/main" id="{D2B73C66-546C-4995-8535-1137B31B899B}"/>
              </a:ext>
            </a:extLst>
          </p:cNvPr>
          <p:cNvSpPr/>
          <p:nvPr/>
        </p:nvSpPr>
        <p:spPr>
          <a:xfrm>
            <a:off x="6974904" y="1203598"/>
            <a:ext cx="1653120"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Συλλογή εμπειρικού υλικού</a:t>
            </a:r>
          </a:p>
        </p:txBody>
      </p:sp>
      <p:sp>
        <p:nvSpPr>
          <p:cNvPr id="14" name="Βέλος: Πεντάγωνο 13">
            <a:extLst>
              <a:ext uri="{FF2B5EF4-FFF2-40B4-BE49-F238E27FC236}">
                <a16:creationId xmlns:a16="http://schemas.microsoft.com/office/drawing/2014/main" id="{6A62C0A3-4DCE-491A-A80A-E8A5ED2CEAEE}"/>
              </a:ext>
            </a:extLst>
          </p:cNvPr>
          <p:cNvSpPr/>
          <p:nvPr/>
        </p:nvSpPr>
        <p:spPr>
          <a:xfrm>
            <a:off x="2123728" y="2336302"/>
            <a:ext cx="1274109"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επεξεργασία</a:t>
            </a:r>
          </a:p>
        </p:txBody>
      </p:sp>
      <p:sp>
        <p:nvSpPr>
          <p:cNvPr id="15" name="Βέλος: Πεντάγωνο 14">
            <a:extLst>
              <a:ext uri="{FF2B5EF4-FFF2-40B4-BE49-F238E27FC236}">
                <a16:creationId xmlns:a16="http://schemas.microsoft.com/office/drawing/2014/main" id="{013DC2A7-FDDA-4F44-8157-EF5CA9ED4BD7}"/>
              </a:ext>
            </a:extLst>
          </p:cNvPr>
          <p:cNvSpPr/>
          <p:nvPr/>
        </p:nvSpPr>
        <p:spPr>
          <a:xfrm>
            <a:off x="3707904" y="2336302"/>
            <a:ext cx="1440160" cy="64807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t>συμπεράσματα</a:t>
            </a:r>
          </a:p>
        </p:txBody>
      </p:sp>
    </p:spTree>
    <p:extLst>
      <p:ext uri="{BB962C8B-B14F-4D97-AF65-F5344CB8AC3E}">
        <p14:creationId xmlns:p14="http://schemas.microsoft.com/office/powerpoint/2010/main" val="38711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213965-A7C5-F6EC-E31C-65F4EE31BFB9}"/>
              </a:ext>
            </a:extLst>
          </p:cNvPr>
          <p:cNvSpPr>
            <a:spLocks noGrp="1"/>
          </p:cNvSpPr>
          <p:nvPr>
            <p:ph type="title"/>
          </p:nvPr>
        </p:nvSpPr>
        <p:spPr/>
        <p:txBody>
          <a:bodyPr>
            <a:noAutofit/>
          </a:bodyPr>
          <a:lstStyle/>
          <a:p>
            <a:r>
              <a:rPr lang="el-GR" sz="2800" b="1" dirty="0"/>
              <a:t>Βασικές αιτίες που μας οδηγούν στη μεικτή </a:t>
            </a:r>
            <a:br>
              <a:rPr lang="el-GR" sz="2800" b="1" dirty="0"/>
            </a:br>
            <a:r>
              <a:rPr lang="el-GR" sz="2800" b="1" dirty="0"/>
              <a:t>μεθοδολογία</a:t>
            </a:r>
          </a:p>
        </p:txBody>
      </p:sp>
      <p:sp>
        <p:nvSpPr>
          <p:cNvPr id="3" name="Θέση περιεχομένου 2">
            <a:extLst>
              <a:ext uri="{FF2B5EF4-FFF2-40B4-BE49-F238E27FC236}">
                <a16:creationId xmlns:a16="http://schemas.microsoft.com/office/drawing/2014/main" id="{43A9D569-C90F-F14A-6076-15335D9B6B57}"/>
              </a:ext>
            </a:extLst>
          </p:cNvPr>
          <p:cNvSpPr>
            <a:spLocks noGrp="1"/>
          </p:cNvSpPr>
          <p:nvPr>
            <p:ph idx="1"/>
          </p:nvPr>
        </p:nvSpPr>
        <p:spPr>
          <a:xfrm>
            <a:off x="457200" y="1200150"/>
            <a:ext cx="8579296" cy="3736975"/>
          </a:xfrm>
        </p:spPr>
        <p:txBody>
          <a:bodyPr>
            <a:normAutofit fontScale="32500" lnSpcReduction="20000"/>
          </a:bodyPr>
          <a:lstStyle/>
          <a:p>
            <a:pPr marL="285750" indent="-285750">
              <a:buFont typeface="Wingdings" panose="05000000000000000000" pitchFamily="2" charset="2"/>
              <a:buChar char="§"/>
            </a:pPr>
            <a:r>
              <a:rPr lang="el-GR" sz="5900" dirty="0"/>
              <a:t>Χρειάζομαι περισσότερες από μία οπτική γωνία ώστε να κατανοήσω καλύτερα το φαινόμενο</a:t>
            </a:r>
          </a:p>
          <a:p>
            <a:pPr marL="285750" indent="-285750">
              <a:buFont typeface="Wingdings" panose="05000000000000000000" pitchFamily="2" charset="2"/>
              <a:buChar char="§"/>
            </a:pPr>
            <a:endParaRPr lang="el-GR" sz="5900" dirty="0"/>
          </a:p>
          <a:p>
            <a:pPr marL="285750" indent="-285750">
              <a:buFont typeface="Wingdings" panose="05000000000000000000" pitchFamily="2" charset="2"/>
              <a:buChar char="§"/>
            </a:pPr>
            <a:r>
              <a:rPr lang="el-GR" sz="5900" dirty="0"/>
              <a:t>Χρειάζομαι να επιβεβαιώσω τα ποσοτικά μου δεδομένα με τις προσωπικές εμπειρίες των συμμετεχόντων</a:t>
            </a:r>
          </a:p>
          <a:p>
            <a:pPr marL="285750" indent="-285750">
              <a:buFont typeface="Wingdings" panose="05000000000000000000" pitchFamily="2" charset="2"/>
              <a:buChar char="§"/>
            </a:pPr>
            <a:endParaRPr lang="el-GR" sz="5900" dirty="0"/>
          </a:p>
          <a:p>
            <a:pPr marL="285750" indent="-285750">
              <a:buFont typeface="Wingdings" panose="05000000000000000000" pitchFamily="2" charset="2"/>
              <a:buChar char="§"/>
            </a:pPr>
            <a:r>
              <a:rPr lang="el-GR" sz="5900" dirty="0"/>
              <a:t>Χρειάζομαι να εξηγήσω τα ποιοτικά μου δεδομένα</a:t>
            </a:r>
          </a:p>
          <a:p>
            <a:pPr marL="285750" indent="-285750">
              <a:buFont typeface="Wingdings" panose="05000000000000000000" pitchFamily="2" charset="2"/>
              <a:buChar char="§"/>
            </a:pPr>
            <a:endParaRPr lang="el-GR" sz="5900" dirty="0"/>
          </a:p>
          <a:p>
            <a:pPr marL="285750" indent="-285750">
              <a:buFont typeface="Wingdings" panose="05000000000000000000" pitchFamily="2" charset="2"/>
              <a:buChar char="§"/>
            </a:pPr>
            <a:r>
              <a:rPr lang="el-GR" sz="5900" dirty="0"/>
              <a:t>Χρειάζομαι ένα καλύτερο εργαλείο μέτρησης</a:t>
            </a:r>
          </a:p>
          <a:p>
            <a:pPr marL="285750" indent="-285750">
              <a:buFont typeface="Wingdings" panose="05000000000000000000" pitchFamily="2" charset="2"/>
              <a:buChar char="§"/>
            </a:pPr>
            <a:endParaRPr lang="el-GR" sz="5900" dirty="0"/>
          </a:p>
          <a:p>
            <a:pPr marL="285750" indent="-285750">
              <a:buFont typeface="Wingdings" panose="05000000000000000000" pitchFamily="2" charset="2"/>
              <a:buChar char="§"/>
            </a:pPr>
            <a:r>
              <a:rPr lang="el-GR" sz="5900" dirty="0"/>
              <a:t>Χρειάζομαι να βελτιώσω το πείραμά μου</a:t>
            </a:r>
          </a:p>
          <a:p>
            <a:pPr marL="285750" indent="-285750">
              <a:buFont typeface="Wingdings" panose="05000000000000000000" pitchFamily="2" charset="2"/>
              <a:buChar char="§"/>
            </a:pPr>
            <a:endParaRPr lang="el-GR" sz="5900" dirty="0"/>
          </a:p>
          <a:p>
            <a:pPr marL="285750" indent="-285750">
              <a:buFont typeface="Wingdings" panose="05000000000000000000" pitchFamily="2" charset="2"/>
              <a:buChar char="§"/>
            </a:pPr>
            <a:r>
              <a:rPr lang="el-GR" sz="5900" dirty="0"/>
              <a:t>Πρέπει να εξετάσω τάσεις και συμπεριφορές από ορισμένα μέλη μιας κοινότητας</a:t>
            </a:r>
          </a:p>
          <a:p>
            <a:endParaRPr lang="el-GR" dirty="0"/>
          </a:p>
        </p:txBody>
      </p:sp>
    </p:spTree>
    <p:extLst>
      <p:ext uri="{BB962C8B-B14F-4D97-AF65-F5344CB8AC3E}">
        <p14:creationId xmlns:p14="http://schemas.microsoft.com/office/powerpoint/2010/main" val="456943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3308</TotalTime>
  <Words>3162</Words>
  <Application>Microsoft Macintosh PowerPoint</Application>
  <PresentationFormat>Προβολή στην οθόνη (16:9)</PresentationFormat>
  <Paragraphs>298</Paragraphs>
  <Slides>52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52</vt:i4>
      </vt:variant>
    </vt:vector>
  </HeadingPairs>
  <TitlesOfParts>
    <vt:vector size="62" baseType="lpstr">
      <vt:lpstr>Arial</vt:lpstr>
      <vt:lpstr>Bahnschrift SemiLight</vt:lpstr>
      <vt:lpstr>Calibri</vt:lpstr>
      <vt:lpstr>Calibri Light</vt:lpstr>
      <vt:lpstr>Constantia</vt:lpstr>
      <vt:lpstr>Symbol</vt:lpstr>
      <vt:lpstr>Times New Roman</vt:lpstr>
      <vt:lpstr>Wingdings</vt:lpstr>
      <vt:lpstr>Office Theme</vt:lpstr>
      <vt:lpstr>Custom Design</vt:lpstr>
      <vt:lpstr>ΜΕΙΚΤΗ ΜΕΘΟΔΟΛΟΓΙΑ</vt:lpstr>
      <vt:lpstr> ΟΡΙΣΜΟΣ ΜΕΙΚΤΗΣ ΜΕΘΟΔΟΛΟΓΙΑΣ </vt:lpstr>
      <vt:lpstr>Ορισμός ποιοτικής και ποσοτικής μεθοδολογίας</vt:lpstr>
      <vt:lpstr>ΠΟΣΟΤΙΚΗ ΕΡΕΥΝΑ</vt:lpstr>
      <vt:lpstr>ΠΟΙΟΤΙΚΗ ΕΡΕΥΝΑ</vt:lpstr>
      <vt:lpstr>ΠΟΙΟΤΙΚΗ ΕΡΕΥΝΑ</vt:lpstr>
      <vt:lpstr>            ΠΟΙΟΤΙΚΗ ΜΕΘΟΔΟΛΟΓΙΑ </vt:lpstr>
      <vt:lpstr>Η κοινωνική έρευνα ως γραμμική διαδικασία</vt:lpstr>
      <vt:lpstr>Βασικές αιτίες που μας οδηγούν στη μεικτή  μεθοδολογία</vt:lpstr>
      <vt:lpstr>Ερωτήσεις του ερευνητή πριν την έρευνα</vt:lpstr>
      <vt:lpstr>ΕΙΔΗ ΜΕΙΚΤΗΣ ΜΕΘΟΔΟΛΟΓΙΑΣ</vt:lpstr>
      <vt:lpstr>Convergent parallel design</vt:lpstr>
      <vt:lpstr>ΧΑΡΑΚΤΗΡΙΣΤΙΚΑ  ΠΑΡΑΛΛΗΛΟΥ  ΣΧΕΔΙΑΣΜΟΥ</vt:lpstr>
      <vt:lpstr>ΣΚΟΠΟΣ ΤΗΣ ΕΡΕΥΝΑΣ</vt:lpstr>
      <vt:lpstr>Παρουσίαση του PowerPoint</vt:lpstr>
      <vt:lpstr>ΣΥΜΠΕΡΑΣΜΑΤΑ ΕΡΕΥΝΑΣ</vt:lpstr>
      <vt:lpstr>The explanatory sequential design</vt:lpstr>
      <vt:lpstr>ΧΑΡΑΚΤΗΡΙΣΤΙΚΑ ΕΠΕΞΗΓΗΜΑΤΙΚΟΥ ΔΙΑΔΟΧΙΚΟΥ ΣΧΕΔΙΑΣΜΟΥ</vt:lpstr>
      <vt:lpstr>ΣΤΟΧΟΣ ΤΗΣ ΕΡΕΥΝΑΣ</vt:lpstr>
      <vt:lpstr>ΣΥΜΠΕΡΑΣΜΑΤΑ ΕΡΕΥΝΑΣ</vt:lpstr>
      <vt:lpstr>The exploratory sequential design</vt:lpstr>
      <vt:lpstr>ΧΑΡΑΚΤΗΡΙΣΤΙΚΑ ΔΙΕΡΕΥΝΗΤΙΚΟΥ ΣΧΕΔΙΑΣΜΟΥ </vt:lpstr>
      <vt:lpstr>Στόχος διδακτορικής</vt:lpstr>
      <vt:lpstr>Ερευνητικά ερωτήματα</vt:lpstr>
      <vt:lpstr>Ερευνητικές υποθέσεις ποσοτικής προσέγγισης (1/2)</vt:lpstr>
      <vt:lpstr> Κεντρικό Ερευνητικό Ερώτημα </vt:lpstr>
      <vt:lpstr>Παρουσίαση του PowerPoint</vt:lpstr>
      <vt:lpstr>Θέματα ποιοτικής προσέγγισης (1/3)</vt:lpstr>
      <vt:lpstr>Θέματα ποιοτικής προσέγγισης (2/3)</vt:lpstr>
      <vt:lpstr>Χρήση των μέσων κοινωνικής δικτύωσης και ακρόαση ραδιοφώνου</vt:lpstr>
      <vt:lpstr>The embedded design </vt:lpstr>
      <vt:lpstr>ΧΑΡΑΚΤΗΡΙΣΤΙΚΑ ΕΝΣΩΜΑΤΩΜΕΝΟΥ ΣΧΕΔΙΑΣΜΟΥ</vt:lpstr>
      <vt:lpstr>ΕΡΕΥΝΑ ΜΕ ΕΝΣΩΜΑΤΩΜΕΝΟ ΣΧΕΔΙΑΣΜΟ</vt:lpstr>
      <vt:lpstr>The transformative design</vt:lpstr>
      <vt:lpstr>ΕΡΕΥΝΕΣ ΜΕ ΤΟΝ ΜΕΤΑΣΧΗΜΑΤΙΣΤΙΚΟ ΣΧΕΔΙΑΣΜΟ</vt:lpstr>
      <vt:lpstr>Multiphase design</vt:lpstr>
      <vt:lpstr>Διαχρονική έρευνα Harvard</vt:lpstr>
      <vt:lpstr>Ερευνητικά ερωτήματα μεικτής  μεθοδολογίας</vt:lpstr>
      <vt:lpstr>ΚΡΙΤΗΡΙΑ ΜΕΙΚΤΗΣ ΜΕΘΟΔΟΛΟΓΙΑΣ</vt:lpstr>
      <vt:lpstr>Βασικά βήματα μιας σωστής μεικτής μεθοδολογίας</vt:lpstr>
      <vt:lpstr>ΔΟΜΗ ΜΕΙΚΤΗΣ ΜΕΘΟΔΟΛΟΓΙΑΣ</vt:lpstr>
      <vt:lpstr>ΙΣΤΟΣΕΛΙΔΑ ΕΠΙΛΟΓΗΣ ΜΕΙΚΤΗΣ ΜΕΘΟΔΟΛΟΓΙΑΣ</vt:lpstr>
      <vt:lpstr> Η σειρά σας τώρα </vt:lpstr>
      <vt:lpstr>ΑΣΚΗΣΗ</vt:lpstr>
      <vt:lpstr> ΑΣΚΗΣΗ PARTICIPANTS </vt:lpstr>
      <vt:lpstr>ΑΣΚΗΣΗ (ΜΕΘΟΔΟΛΟΓΙΑ)</vt:lpstr>
      <vt:lpstr>ΑΣΚΗΣΗ ΣΥΜΠΕΡΑΣΜΑΤΑ </vt:lpstr>
      <vt:lpstr> Mixed methods &amp; mass communication research </vt:lpstr>
      <vt:lpstr>ΒΙΒΛΙΑ ΜΕΙΚΤΗΣ ΜΕΘΟΔΟΛΟΓΙΑΣ</vt:lpstr>
      <vt:lpstr>Διεθνή περιοδικά</vt:lpstr>
      <vt:lpstr>ΕΥΧΑΡΙΣΤΩ ΠΟΛΥ</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Zacharenia Pilitsidou</dc:creator>
  <cp:lastModifiedBy>Zacharenia Pilitsidou</cp:lastModifiedBy>
  <cp:revision>182</cp:revision>
  <dcterms:created xsi:type="dcterms:W3CDTF">2020-05-08T03:43:12Z</dcterms:created>
  <dcterms:modified xsi:type="dcterms:W3CDTF">2024-11-19T06:39:49Z</dcterms:modified>
</cp:coreProperties>
</file>