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0"/>
  </p:normalViewPr>
  <p:slideViewPr>
    <p:cSldViewPr snapToGrid="0">
      <p:cViewPr varScale="1">
        <p:scale>
          <a:sx n="83" d="100"/>
          <a:sy n="83" d="100"/>
        </p:scale>
        <p:origin x="8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5237232"/>
        <c:axId val="345249712"/>
      </c:barChart>
      <c:catAx>
        <c:axId val="345237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5249712"/>
        <c:crosses val="autoZero"/>
        <c:auto val="1"/>
        <c:lblAlgn val="ctr"/>
        <c:lblOffset val="100"/>
        <c:noMultiLvlLbl val="0"/>
      </c:catAx>
      <c:valAx>
        <c:axId val="345249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523723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0.98354</cdr:x>
      <cdr:y>1</cdr:y>
    </cdr:to>
    <cdr:pic>
      <cdr:nvPicPr>
        <cdr:cNvPr id="3" name="Εικόνα 2">
          <a:extLst xmlns:a="http://schemas.openxmlformats.org/drawingml/2006/main">
            <a:ext uri="{FF2B5EF4-FFF2-40B4-BE49-F238E27FC236}">
              <a16:creationId xmlns:a16="http://schemas.microsoft.com/office/drawing/2014/main" id="{BCFB3F15-AEFA-81CE-4AAB-2B7A29CD920B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9105900" cy="3662362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D07284-3D37-89D0-C639-7A44B78FF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377687D-27CB-AE5D-553F-3B216E0214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359DFD9-2144-3949-C408-3FCECFAB4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39F643E-7F39-DF94-5C6E-DD46A316B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0EF3A1E-9BBB-8919-F62A-123502815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7281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E491DF-50BC-8B62-F946-095776338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9DB48A3-6BDD-A3A2-BFCF-B611F62ABF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E2C01AD-F2FA-900F-B1C7-8ADD44EC6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D8C34A3-446C-7379-1A0A-16179CEEF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ADF389-40F7-00CA-5E13-C72168170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1426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36A6A20D-BE50-C257-7A1D-9B1920813B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48B5A64-9E85-B89B-47C8-D4E06EBB42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A4102BF-25F7-4FEF-8274-54EB2B2B6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8B54A4F-93AD-5EA0-BFEE-6505AA699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5B7D893-FCAE-FCB8-96E3-89B902874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5936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71594A-AF01-7E75-1596-7FC87401F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4E1EBF-3A92-31CD-C727-78C95E938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832D19-81EF-5712-FAE6-1DEB08F58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8ACE76E-7DEA-C215-FB23-C97614103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ACF5BDB-21BD-91AB-973F-2AA898DD1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2379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6A28AA-28EB-FD45-F4C4-E104A5D44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8C83E88-BA34-663D-C47A-234738BF9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3EA1B09-A06D-5996-0071-DC4D50F6D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92DB8A-3376-6060-5228-00AD4B121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E4825D-93E4-8057-2DCD-B093551E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615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E2A9CB-C51F-E7F8-5A81-57E869F07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59D492B-A4C6-5BB1-F895-B35BEA57B5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A110B44-755E-4A68-D80E-CAFEE831A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0842CBF-2E9F-3134-59CC-A3187A66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76070E7-A919-6AF9-FB11-7D8D64C6E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EB63DCE-DF2A-4A93-15A3-5036809B1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023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5E972B-8A61-3D98-66C0-65C707EE9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84D9A40-3B48-0F7B-9EFF-C48BB1E912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2A19986-4922-6077-F53F-A42B4621B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45B1795-F796-50B9-0545-7FDEFEE948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61B80FE-E8B1-6E32-EC4B-ADFD36AD77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E6DA193-B28F-9806-2964-B51289F1C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C1E2DBA-CDFA-5DB3-D57C-6A4387271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5FFC0B7-9A37-EB29-968E-609F69EDA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027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DCBFA9-8804-FCF2-1058-D4E6B73E3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7564037-0796-38B9-FEFB-80A5927C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66F9D80-134E-E4E0-4271-97C4A0C46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DA2117C-8E14-4140-94E2-0365154FD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855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E553A1F-3ECD-6601-879E-C0315B944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D9075292-DB46-6103-1D0C-41E1E565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D2504C7-10F7-D626-EF0F-73CE67F91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92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BD2E66-023F-DCF3-E6EA-DE5B3DC37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724720-7FA2-A4FB-B898-ED989B780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9836027-8215-87B7-EC59-8C3B8053A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33CAC30-4503-AC5C-044F-35E8C3205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C3F6933-C7D6-4930-D58A-8FB5CA55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1606FA0-84F5-A401-2017-101AC9FF2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1664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EEE8E6-9C74-2F15-B4B4-73B81B505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D045303-5057-20B6-A85D-2637263662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1A1E807-2D2C-EAF0-6802-6BE0D4BED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4E56FBD-97FC-4C75-AC77-AD9EF952A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E25CC31-92AB-3053-E789-3E9BBAB6E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2892813-5218-7C06-A5E5-435E7D9A0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4669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EFF6C0A-B1FC-6018-AF1A-DBDDFE905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7F316ED-ADA8-F21E-67AB-4C52C1C51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1D3F8CB-4463-27E3-C105-EAF363AD07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5E24E-7CA7-4ACB-AD3F-30246D536813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C6E03D0-EBC2-436E-F138-4D9FC6A836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EDFACDA-83F3-88AE-CE3D-19B7F5FBEC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FBF1E-4CD8-4D9D-82DF-8D4E511A790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2997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2E1C6D-EEA9-A623-A1D8-1FDC2A7C68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ΘΕΜΑΤΙΚΟΣ ΤΟΥΡΙΣΜΟΣ -ΤΟΥΡΙΣΜΟΣ ΥΓΕΙΑΣ Η' 2024-2025 (DTO257)</a:t>
            </a:r>
            <a:br>
              <a:rPr lang="el-GR" sz="3200" dirty="0"/>
            </a:br>
            <a:r>
              <a:rPr lang="el-GR" sz="3200" dirty="0"/>
              <a:t>Διάλεξη 17-3-25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AAE17A2-2957-3D26-449A-D4BF730625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Δρ Ευθύμιος Παππάς</a:t>
            </a:r>
          </a:p>
        </p:txBody>
      </p:sp>
    </p:spTree>
    <p:extLst>
      <p:ext uri="{BB962C8B-B14F-4D97-AF65-F5344CB8AC3E}">
        <p14:creationId xmlns:p14="http://schemas.microsoft.com/office/powerpoint/2010/main" val="3396529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8F98DA-C534-9EC2-7C9B-059A236AD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dirty="0"/>
              <a:t>10</a:t>
            </a:r>
            <a:br>
              <a:rPr lang="el-GR" sz="3200" dirty="0"/>
            </a:br>
            <a:r>
              <a:rPr lang="el-GR" sz="3200" b="1" dirty="0"/>
              <a:t>το Μελλοντολογικό Ινστιτούτο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EC05CD-8150-8B76-90EB-B26C3D17C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Άλλωστε, </a:t>
            </a:r>
            <a:r>
              <a:rPr lang="el-GR" dirty="0"/>
              <a:t>το Μελλοντολογικό Ινστιτούτο αναφέρει ανάμεσα στις</a:t>
            </a:r>
          </a:p>
          <a:p>
            <a:pPr marL="0" indent="0">
              <a:buNone/>
            </a:pPr>
            <a:r>
              <a:rPr lang="el-GR" dirty="0"/>
              <a:t> κορυφαίες τάσεις του 21ου αιώνα, τη δημιουργία μιας νέας</a:t>
            </a:r>
          </a:p>
          <a:p>
            <a:pPr marL="0" indent="0">
              <a:buNone/>
            </a:pPr>
            <a:r>
              <a:rPr lang="el-GR" dirty="0"/>
              <a:t> πολιτιστικής εποχής, όπου η δημιουργικότητα θα συνδυάζεται με τη</a:t>
            </a:r>
          </a:p>
          <a:p>
            <a:pPr marL="0" indent="0">
              <a:buNone/>
            </a:pPr>
            <a:r>
              <a:rPr lang="el-GR" dirty="0"/>
              <a:t> σοφία και η ωρίμανση θα μετατρέπεται σε ένα νέο κοινωνικό ιδανικό.</a:t>
            </a:r>
          </a:p>
          <a:p>
            <a:pPr marL="0" indent="0">
              <a:buNone/>
            </a:pPr>
            <a:r>
              <a:rPr lang="el-GR" b="1" dirty="0"/>
              <a:t>Αυτό που αλλάζει είναι ο τρόπος </a:t>
            </a:r>
            <a:r>
              <a:rPr lang="el-GR" dirty="0"/>
              <a:t>που θα βλέπουμε τα πράγματα ,</a:t>
            </a:r>
          </a:p>
          <a:p>
            <a:pPr marL="0" indent="0">
              <a:buNone/>
            </a:pPr>
            <a:r>
              <a:rPr lang="el-GR" dirty="0"/>
              <a:t> υπό το πρίσμα της νέας πολιτισμικής θεώρησης που συμπεριλαμβάνει</a:t>
            </a:r>
          </a:p>
          <a:p>
            <a:pPr marL="0" indent="0">
              <a:buNone/>
            </a:pPr>
            <a:r>
              <a:rPr lang="el-GR" dirty="0"/>
              <a:t> το ηλικιωμένο άτομο στο ενεργητικό γίγνεσθε της κοινωνίας.</a:t>
            </a:r>
          </a:p>
        </p:txBody>
      </p:sp>
    </p:spTree>
    <p:extLst>
      <p:ext uri="{BB962C8B-B14F-4D97-AF65-F5344CB8AC3E}">
        <p14:creationId xmlns:p14="http://schemas.microsoft.com/office/powerpoint/2010/main" val="72378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39AD69-BDCB-423D-FA0C-028338EB9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/>
              <a:t>11</a:t>
            </a:r>
            <a:br>
              <a:rPr lang="el-GR" sz="3200" b="1" dirty="0"/>
            </a:br>
            <a:r>
              <a:rPr lang="el-GR" sz="3200" b="1" dirty="0"/>
              <a:t>Η ιλιγγιώδης αύξηση του ποσοστού των ηλικιωμένων 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81253FF-B0CF-0D00-CC45-DF8E25B25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Η ιλιγγιώδης αύξηση </a:t>
            </a:r>
            <a:r>
              <a:rPr lang="el-GR" dirty="0"/>
              <a:t>του ποσοστού των ηλικιωμένων θα αντιστρέψει</a:t>
            </a:r>
          </a:p>
          <a:p>
            <a:pPr marL="0" indent="0">
              <a:buNone/>
            </a:pPr>
            <a:r>
              <a:rPr lang="el-GR" dirty="0"/>
              <a:t>τη δημογραφική πυραμίδα των γενεών. </a:t>
            </a:r>
          </a:p>
          <a:p>
            <a:pPr marL="0" indent="0">
              <a:buNone/>
            </a:pPr>
            <a:r>
              <a:rPr lang="el-GR" b="1" dirty="0"/>
              <a:t>Οι νέοι ηλικιωμένοι </a:t>
            </a:r>
            <a:r>
              <a:rPr lang="el-GR" dirty="0"/>
              <a:t>θα διαθέτουν το μεγαλύτερο εισόδημα όλων των εποχών. </a:t>
            </a:r>
          </a:p>
          <a:p>
            <a:pPr marL="0" indent="0">
              <a:buNone/>
            </a:pPr>
            <a:r>
              <a:rPr lang="el-GR" b="1" dirty="0"/>
              <a:t>Έχουν συνηθίσει </a:t>
            </a:r>
            <a:r>
              <a:rPr lang="el-GR" dirty="0"/>
              <a:t>να προσέρχονται στην κάλπη, γεγονός που τους</a:t>
            </a:r>
          </a:p>
          <a:p>
            <a:pPr marL="0" indent="0">
              <a:buNone/>
            </a:pPr>
            <a:r>
              <a:rPr lang="el-GR" dirty="0"/>
              <a:t> προσδίδει μεγαλύτερο πολιτικό βάρος, ενώ τα επιτεύγματα της</a:t>
            </a:r>
          </a:p>
          <a:p>
            <a:pPr marL="0" indent="0">
              <a:buNone/>
            </a:pPr>
            <a:r>
              <a:rPr lang="el-GR" dirty="0"/>
              <a:t> προληπτικής και θεραπευτικής ιατρικής θα καθιστούν την τρίτη ηλικία</a:t>
            </a:r>
          </a:p>
          <a:p>
            <a:pPr marL="0" indent="0">
              <a:buNone/>
            </a:pPr>
            <a:r>
              <a:rPr lang="el-GR" dirty="0"/>
              <a:t> όλο και πιο υγιή, άρα πιο κινητική και πιο δημιουργική.</a:t>
            </a:r>
          </a:p>
        </p:txBody>
      </p:sp>
    </p:spTree>
    <p:extLst>
      <p:ext uri="{BB962C8B-B14F-4D97-AF65-F5344CB8AC3E}">
        <p14:creationId xmlns:p14="http://schemas.microsoft.com/office/powerpoint/2010/main" val="1326149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2BC8BF-17C3-38F0-CB73-4CCF4429C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12</a:t>
            </a:r>
            <a:br>
              <a:rPr lang="el-GR" sz="3200" b="1" dirty="0"/>
            </a:br>
            <a:r>
              <a:rPr lang="el-GR" sz="3200" b="1" dirty="0"/>
              <a:t>1.1.1.2. Συνοπτική ιστορική αναδρομή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C79266-08C4-7B50-A1D2-DF08574A9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/>
              <a:t>ιστορικά, </a:t>
            </a:r>
            <a:r>
              <a:rPr lang="el-GR" dirty="0"/>
              <a:t>η μεγαλύτερη συρρίκνωση του παγκόσμιου πληθυσμού σημειώθηκε γύρω στο 1350 μ.Χ. και οφειλόταν στην πανδημία της πανώλης,</a:t>
            </a:r>
          </a:p>
          <a:p>
            <a:r>
              <a:rPr lang="el-GR" b="1" dirty="0"/>
              <a:t>γνωστής και ως </a:t>
            </a:r>
            <a:r>
              <a:rPr lang="el-GR" dirty="0"/>
              <a:t>«μαύρου θανάτου». Ο πληθυσμός της γης μειώθηκε στα</a:t>
            </a:r>
          </a:p>
          <a:p>
            <a:r>
              <a:rPr lang="el-GR" dirty="0"/>
              <a:t>370 εκατομμύρια. Ακολούθησε συνεχής άνοδος για 450 συναπτά έτη, και</a:t>
            </a:r>
          </a:p>
          <a:p>
            <a:r>
              <a:rPr lang="el-GR" b="1" dirty="0"/>
              <a:t>γύρω στο 1804 </a:t>
            </a:r>
            <a:r>
              <a:rPr lang="el-GR" dirty="0"/>
              <a:t>ο πληθυσμός της γης έφτασε για πρώτη φορά το ένα δισεκατομμύριο. Χρειάστηκαν λιγότερα από τα μισά χρόνια για να διπλασιαστεί</a:t>
            </a:r>
          </a:p>
          <a:p>
            <a:r>
              <a:rPr lang="el-GR" b="1" dirty="0"/>
              <a:t>ο παγκόσμιος πληθυσμός </a:t>
            </a:r>
            <a:r>
              <a:rPr lang="el-GR" dirty="0"/>
              <a:t>και να φτάσει το 1927 στα δύο δισεκατομμύρια. Στη συνέχεια, οι ρυθμοί αύξησης επιταχύνθηκαν</a:t>
            </a:r>
          </a:p>
        </p:txBody>
      </p:sp>
    </p:spTree>
    <p:extLst>
      <p:ext uri="{BB962C8B-B14F-4D97-AF65-F5344CB8AC3E}">
        <p14:creationId xmlns:p14="http://schemas.microsoft.com/office/powerpoint/2010/main" val="910362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608CE0-5F47-4429-9FB2-DA02ABFBD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13</a:t>
            </a:r>
            <a:br>
              <a:rPr lang="el-GR" sz="3200" b="1" dirty="0"/>
            </a:br>
            <a:r>
              <a:rPr lang="el-GR" sz="3200" b="1" dirty="0"/>
              <a:t>1.1.1.2. Συνοπτική ιστορική αναδρομή Β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79E56C-4968-7635-8300-2ED0354D3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Μέσα σε 33 χρόνια </a:t>
            </a:r>
            <a:r>
              <a:rPr lang="el-GR" dirty="0"/>
              <a:t>προστέθηκε άλλο ένα δισεκατομμύριο κατοίκων</a:t>
            </a:r>
          </a:p>
          <a:p>
            <a:pPr marL="0" indent="0">
              <a:buNone/>
            </a:pPr>
            <a:r>
              <a:rPr lang="el-GR" dirty="0"/>
              <a:t> στον πλανήτη, ενώ μέχρι το 2000 είχαν προστεθεί άλλα τρία</a:t>
            </a:r>
          </a:p>
          <a:p>
            <a:pPr marL="0" indent="0">
              <a:buNone/>
            </a:pPr>
            <a:r>
              <a:rPr lang="el-GR" dirty="0"/>
              <a:t> δισεκατομμύρια, με αποτέλεσμα, κατά τον 20ό αιώνα ο πληθυσμός</a:t>
            </a:r>
          </a:p>
          <a:p>
            <a:pPr marL="0" indent="0">
              <a:buNone/>
            </a:pPr>
            <a:r>
              <a:rPr lang="el-GR" dirty="0"/>
              <a:t> της γης να αυξηθεί από 1,6 δισ. στα 6,1 δισ.</a:t>
            </a:r>
          </a:p>
          <a:p>
            <a:pPr marL="0" indent="0">
              <a:buNone/>
            </a:pPr>
            <a:r>
              <a:rPr lang="el-GR" b="1" dirty="0"/>
              <a:t>Εντούτοις, η ηλικιακή σύνθεση </a:t>
            </a:r>
            <a:r>
              <a:rPr lang="el-GR" dirty="0"/>
              <a:t>του πληθυσμού δεν άλλαξε ουσιωδώς.</a:t>
            </a:r>
          </a:p>
          <a:p>
            <a:pPr marL="0" indent="0">
              <a:buNone/>
            </a:pPr>
            <a:r>
              <a:rPr lang="el-GR" dirty="0"/>
              <a:t> Από το 1950 </a:t>
            </a:r>
            <a:r>
              <a:rPr lang="el-GR" dirty="0" err="1"/>
              <a:t>ώς</a:t>
            </a:r>
            <a:r>
              <a:rPr lang="el-GR" dirty="0"/>
              <a:t> και το 1990 η αναλογία των ηλικιωμένων (άνω των 55 ετών) στον παγκόσμιο πληθυσμό δεν μεταβλήθηκε ιδιαίτερα. </a:t>
            </a:r>
          </a:p>
          <a:p>
            <a:pPr marL="0" indent="0">
              <a:buNone/>
            </a:pPr>
            <a:r>
              <a:rPr lang="el-GR" dirty="0"/>
              <a:t>Στην ουσία αυξήθηκε μόνο κατά 1%, φθάνοντας από το 11,6% στο 12,7%.16,17,18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4837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37C2782-1009-B32B-3AA5-1EF6522AC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14</a:t>
            </a:r>
            <a:br>
              <a:rPr lang="el-GR" sz="3200" b="1" dirty="0"/>
            </a:br>
            <a:r>
              <a:rPr lang="el-GR" sz="3200" b="1" dirty="0"/>
              <a:t>1.1.1.2. Συνοπτική ιστορική αναδρομή. Γ.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262858-CCB3-ED68-7BAE-6563972E5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Σε ό,τι αφορά τις ανεπτυγμένες </a:t>
            </a:r>
            <a:r>
              <a:rPr lang="el-GR" dirty="0"/>
              <a:t>χώρες του ΟΟΣΑ, το προσδόκιμο ζωής αυξήθηκε κατά 9,2 έτη από το 1960 </a:t>
            </a:r>
            <a:r>
              <a:rPr lang="el-GR" dirty="0" err="1"/>
              <a:t>ώς</a:t>
            </a:r>
            <a:r>
              <a:rPr lang="el-GR" dirty="0"/>
              <a:t> το 2002.19 Η μεγαλύτερη αύξηση κατά το διάστημα αυτό επετεύχθη στην Τουρκία με πάνω από 20 έτη.</a:t>
            </a:r>
          </a:p>
          <a:p>
            <a:r>
              <a:rPr lang="el-GR" dirty="0"/>
              <a:t> </a:t>
            </a:r>
            <a:r>
              <a:rPr lang="el-GR" b="1" dirty="0"/>
              <a:t>Σε αντίθεση με το παρελθόν</a:t>
            </a:r>
            <a:r>
              <a:rPr lang="el-GR" dirty="0"/>
              <a:t>, ο παράγοντας που έχει συμβάλλει</a:t>
            </a:r>
          </a:p>
          <a:p>
            <a:r>
              <a:rPr lang="el-GR" dirty="0"/>
              <a:t> καθοριστικά στην αύξηση του προσδόκιμου ζωής στις χώρες του</a:t>
            </a:r>
          </a:p>
          <a:p>
            <a:r>
              <a:rPr lang="el-GR" dirty="0"/>
              <a:t> ΟΟΣΑ, δεν είναι ο περιορισμός της παιδικής θνησιμότητας, όπως</a:t>
            </a:r>
          </a:p>
          <a:p>
            <a:r>
              <a:rPr lang="el-GR" dirty="0"/>
              <a:t> συμβαίνει ακόμα και σήμερα στις χώρες του τρίτου κόσμου, αλλά η</a:t>
            </a:r>
          </a:p>
          <a:p>
            <a:r>
              <a:rPr lang="el-GR" dirty="0"/>
              <a:t> αύξηση του προσδόκιμου ζωής των ηλικιωμένων</a:t>
            </a:r>
          </a:p>
        </p:txBody>
      </p:sp>
    </p:spTree>
    <p:extLst>
      <p:ext uri="{BB962C8B-B14F-4D97-AF65-F5344CB8AC3E}">
        <p14:creationId xmlns:p14="http://schemas.microsoft.com/office/powerpoint/2010/main" val="2376446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130F8A-DB5C-92AA-4002-70ED3B105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15</a:t>
            </a:r>
            <a:br>
              <a:rPr lang="el-GR" sz="3200" b="1" dirty="0"/>
            </a:br>
            <a:r>
              <a:rPr lang="el-GR" sz="3200" b="1" dirty="0"/>
              <a:t>1.1.1.3. Παρούσα κατάσταση και παγκόσμιες προβλέψεις έως το 2050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A3BA29-4AFA-B2A8-A2E9-CB7A2B64B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Από τις απαρχές του 21ου </a:t>
            </a:r>
            <a:r>
              <a:rPr lang="el-GR" dirty="0"/>
              <a:t>αιώνα ο παγκόσμιος πληθυσμός συνεχίζει</a:t>
            </a:r>
          </a:p>
          <a:p>
            <a:r>
              <a:rPr lang="el-GR" dirty="0"/>
              <a:t> να παρουσιάζει τάσεις συνεχούς γήρανσης και σύμφωνα με το</a:t>
            </a:r>
          </a:p>
          <a:p>
            <a:r>
              <a:rPr lang="el-GR" dirty="0"/>
              <a:t> τμήμα πληθυσμού των Ηνωμένων Εθνών (World </a:t>
            </a:r>
            <a:r>
              <a:rPr lang="el-GR" dirty="0" err="1"/>
              <a:t>Population</a:t>
            </a:r>
            <a:endParaRPr lang="el-GR" dirty="0"/>
          </a:p>
          <a:p>
            <a:r>
              <a:rPr lang="el-GR" dirty="0"/>
              <a:t> Prospects-2017),20 </a:t>
            </a:r>
          </a:p>
          <a:p>
            <a:r>
              <a:rPr lang="el-GR" b="1" dirty="0"/>
              <a:t>ο σημερινός ρυθμός </a:t>
            </a:r>
            <a:r>
              <a:rPr lang="el-GR" dirty="0"/>
              <a:t>γήρανσης των πληθυσμών αποτελεί</a:t>
            </a:r>
          </a:p>
          <a:p>
            <a:r>
              <a:rPr lang="el-GR" dirty="0"/>
              <a:t> πρωτόγνωρο και καθολικό φαινόμενο στην παγκόσμια ιστορία, το</a:t>
            </a:r>
          </a:p>
          <a:p>
            <a:r>
              <a:rPr lang="el-GR" dirty="0"/>
              <a:t> οποίο θα επιφέρει σημαντικότατες αλλαγές σε όλες τις πτυχές του</a:t>
            </a:r>
          </a:p>
          <a:p>
            <a:r>
              <a:rPr lang="el-GR" dirty="0"/>
              <a:t> ανθρώπινου βίου και θα συνεχιστεί για πολλές δεκαετίες</a:t>
            </a:r>
          </a:p>
        </p:txBody>
      </p:sp>
    </p:spTree>
    <p:extLst>
      <p:ext uri="{BB962C8B-B14F-4D97-AF65-F5344CB8AC3E}">
        <p14:creationId xmlns:p14="http://schemas.microsoft.com/office/powerpoint/2010/main" val="2705029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79DC7C-88BE-2CDE-8CB9-69118E665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" y="365125"/>
            <a:ext cx="114681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16</a:t>
            </a:r>
            <a:br>
              <a:rPr lang="el-GR" sz="3200" b="1" dirty="0"/>
            </a:br>
            <a:r>
              <a:rPr lang="el-GR" sz="3200" b="1" dirty="0"/>
              <a:t>1.1.1.3. Παρούσα κατάσταση και παγκόσμιες προβλέψεις έως το 2050.Β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A313ADA-7D9D-981B-5242-70BDF79C8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Το ποσοστό του παγκόσμιου πληθυσμού ηλικίας 60 ετών και άνω,</a:t>
            </a:r>
          </a:p>
          <a:p>
            <a:r>
              <a:rPr lang="el-GR" dirty="0"/>
              <a:t>αυξήθηκε από 8,5% το 1980 σε 12,7% το 2017. Σε απόλυτους αριθμούς έχει</a:t>
            </a:r>
          </a:p>
          <a:p>
            <a:r>
              <a:rPr lang="el-GR" dirty="0"/>
              <a:t>υπερδιπλασιαστεί από 382 εκατομμύρια σε 962 εκατομμύρια. Από το 2017</a:t>
            </a:r>
          </a:p>
          <a:p>
            <a:r>
              <a:rPr lang="el-GR" dirty="0"/>
              <a:t>έως το 2030 προβλέπεται να αυξηθεί κατά 46% σε 1,4 δισεκατομμύρια.</a:t>
            </a:r>
          </a:p>
          <a:p>
            <a:r>
              <a:rPr lang="el-GR" dirty="0"/>
              <a:t>Προβλέπεται ότι θα συνεχίσει να αυξάνεται κατά τις ερχόμενες δεκαετίες,</a:t>
            </a:r>
          </a:p>
          <a:p>
            <a:r>
              <a:rPr lang="el-GR" dirty="0"/>
              <a:t>φθάνοντας στο 16,4% το 2030 και στο 21,3% το 2050. Τα Ηνωμένα Έθνη</a:t>
            </a:r>
          </a:p>
          <a:p>
            <a:r>
              <a:rPr lang="el-GR" dirty="0"/>
              <a:t>εκτιμούν ότι κατά το έτος 2050 θα υπάρξουν 2 δισεκατομμύρια ηλικιωμένοι. </a:t>
            </a:r>
          </a:p>
        </p:txBody>
      </p:sp>
    </p:spTree>
    <p:extLst>
      <p:ext uri="{BB962C8B-B14F-4D97-AF65-F5344CB8AC3E}">
        <p14:creationId xmlns:p14="http://schemas.microsoft.com/office/powerpoint/2010/main" val="3949492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9CBB1A-B472-04D3-9973-09204ABB2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365125"/>
            <a:ext cx="1186815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dirty="0"/>
              <a:t>17</a:t>
            </a:r>
            <a:br>
              <a:rPr lang="el-GR" dirty="0"/>
            </a:br>
            <a:r>
              <a:rPr lang="el-GR" sz="3600" b="1" dirty="0"/>
              <a:t>1.1.1.3. Παρούσα κατάσταση και παγκόσμιες προβλέψεις έως το 2050 Γ.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710BEC-2842-BF4A-CAAF-25E990BC7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/>
              <a:t>Θα είναι η πρώτη φορά </a:t>
            </a:r>
            <a:r>
              <a:rPr lang="el-GR" dirty="0"/>
              <a:t>στην ιστορία της ανθρωπότητας, όπου ο αριθμός</a:t>
            </a:r>
          </a:p>
          <a:p>
            <a:r>
              <a:rPr lang="el-GR" dirty="0"/>
              <a:t>των ηλικιωμένων θα είναι μεγαλύτερος από τον αριθμό των παιδιών ηλικίας 0 έως 14 ετών. </a:t>
            </a:r>
          </a:p>
          <a:p>
            <a:r>
              <a:rPr lang="el-GR" b="1" dirty="0"/>
              <a:t>Αξιοσημείωτο είναι </a:t>
            </a:r>
            <a:r>
              <a:rPr lang="el-GR" dirty="0"/>
              <a:t>ότι ο ηλικιωμένος πληθυσμός παρουσιάζει</a:t>
            </a:r>
          </a:p>
          <a:p>
            <a:r>
              <a:rPr lang="el-GR" dirty="0"/>
              <a:t>και αυτός «γήρανση». </a:t>
            </a:r>
          </a:p>
          <a:p>
            <a:r>
              <a:rPr lang="el-GR" dirty="0"/>
              <a:t>Παγκοσμίως, το 2017 στα άτομα ηλικίας 60 ετών και</a:t>
            </a:r>
          </a:p>
          <a:p>
            <a:r>
              <a:rPr lang="el-GR" dirty="0"/>
              <a:t>άνω, το 14% ήταν ηλικίας 80 ετών ή άνω. Μέχρι το 2050, τα προβλεπόμενα 424 εκατομμύρια άτομα ηλικίας 80 ετών και άνω θα αντιπροσωπεύουν το 20% του παγκόσμιου πληθυσμού άνω των 60 ετών (Διάγραμμα 1)</a:t>
            </a:r>
          </a:p>
        </p:txBody>
      </p:sp>
    </p:spTree>
    <p:extLst>
      <p:ext uri="{BB962C8B-B14F-4D97-AF65-F5344CB8AC3E}">
        <p14:creationId xmlns:p14="http://schemas.microsoft.com/office/powerpoint/2010/main" val="3313461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CE7BA9-9B76-068A-F8EC-E1DE7CFC3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18</a:t>
            </a:r>
            <a:br>
              <a:rPr lang="el-GR" sz="3200" b="1" dirty="0"/>
            </a:br>
            <a:r>
              <a:rPr lang="el-GR" sz="3200" b="1" dirty="0"/>
              <a:t>Διάγραμμα 1: Παγκόσμιος Πληθυσμός Ανά Ηλικιακή Κατηγορία</a:t>
            </a:r>
            <a:br>
              <a:rPr lang="el-GR" sz="3200" b="1" dirty="0"/>
            </a:br>
            <a:r>
              <a:rPr lang="el-GR" sz="3200" b="1" dirty="0"/>
              <a:t> (για τα έτη 1980, 2017, 2030 και 2050) (2017)</a:t>
            </a:r>
          </a:p>
        </p:txBody>
      </p:sp>
      <p:graphicFrame>
        <p:nvGraphicFramePr>
          <p:cNvPr id="8" name="Θέση περιεχομένου 7">
            <a:extLst>
              <a:ext uri="{FF2B5EF4-FFF2-40B4-BE49-F238E27FC236}">
                <a16:creationId xmlns:a16="http://schemas.microsoft.com/office/drawing/2014/main" id="{BAEC5A73-7B16-05B9-EED7-736BCA9B2A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420886"/>
              </p:ext>
            </p:extLst>
          </p:nvPr>
        </p:nvGraphicFramePr>
        <p:xfrm>
          <a:off x="838200" y="2038350"/>
          <a:ext cx="9258300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96913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55C1C1-CB19-F7F5-97FA-D88AD440D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19</a:t>
            </a:r>
            <a:br>
              <a:rPr lang="el-GR" sz="3200" b="1" dirty="0"/>
            </a:br>
            <a:r>
              <a:rPr lang="el-GR" sz="3200" b="1" dirty="0"/>
              <a:t>το σύνολο της αύξησης του πληθυσμού 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F36712E-84B9-4F8F-6D1D-E2C5AB942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/>
              <a:t>Το 2050 ο μεγαλύτερος αριθμός των ηλικιωμένων </a:t>
            </a:r>
            <a:r>
              <a:rPr lang="el-GR" dirty="0"/>
              <a:t>θα ζει στις χώρες που</a:t>
            </a:r>
          </a:p>
          <a:p>
            <a:r>
              <a:rPr lang="el-GR" dirty="0"/>
              <a:t>σήμερα χαρακτηρίζονται ως αναδυόμενες αγορές και θα προσεγγίζουν τα</a:t>
            </a:r>
          </a:p>
          <a:p>
            <a:r>
              <a:rPr lang="el-GR" dirty="0"/>
              <a:t>500 εκατ. Δηλαδή, η αναλογία από 1 προς 2 που είναι σήμερα θα υπερβεί</a:t>
            </a:r>
          </a:p>
          <a:p>
            <a:r>
              <a:rPr lang="el-GR" dirty="0"/>
              <a:t>το 1 προς 4. </a:t>
            </a:r>
          </a:p>
          <a:p>
            <a:r>
              <a:rPr lang="el-GR" b="1" dirty="0"/>
              <a:t>Το πιο ενδιαφέρον στοιχείο </a:t>
            </a:r>
            <a:r>
              <a:rPr lang="el-GR" dirty="0"/>
              <a:t>είναι ότι ο αριθμός των ηλικιωμένων μέχρι 79 ετών θα σταθεροποιηθεί μετά το 2020 στις ανεπτυγμένες</a:t>
            </a:r>
          </a:p>
          <a:p>
            <a:r>
              <a:rPr lang="el-GR" dirty="0"/>
              <a:t>οικονομίες. Από εκεί και πέρα το σύνολο της αύξησης του πληθυσμού τους </a:t>
            </a:r>
            <a:r>
              <a:rPr lang="el-GR" b="1" dirty="0"/>
              <a:t>θα οφείλεται στην άνοδο </a:t>
            </a:r>
            <a:r>
              <a:rPr lang="el-GR" dirty="0"/>
              <a:t>του αριθμού όσων είναι πάνω από 80 ετών.21,22,23</a:t>
            </a:r>
          </a:p>
        </p:txBody>
      </p:sp>
    </p:spTree>
    <p:extLst>
      <p:ext uri="{BB962C8B-B14F-4D97-AF65-F5344CB8AC3E}">
        <p14:creationId xmlns:p14="http://schemas.microsoft.com/office/powerpoint/2010/main" val="263689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0ED324-1D23-4FA6-FFFD-FC50DEC37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2</a:t>
            </a:r>
            <a:br>
              <a:rPr lang="el-GR" sz="3200" b="1" dirty="0"/>
            </a:br>
            <a:r>
              <a:rPr lang="el-GR" sz="3200" b="1" dirty="0"/>
              <a:t>Μελέτη περίπτωσης </a:t>
            </a:r>
            <a:br>
              <a:rPr lang="el-GR" sz="3200" b="1" dirty="0"/>
            </a:br>
            <a:r>
              <a:rPr lang="el-GR" sz="3200" b="1" dirty="0"/>
              <a:t>Ιατρικός τουρισμός: ορισμοί εισαγωγή 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9C3E6F-EE8D-A52A-531D-DE09D576B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90688"/>
            <a:ext cx="11563350" cy="49768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Σύμφωνα με τον Οργανισμό Οικονομικής </a:t>
            </a:r>
            <a:r>
              <a:rPr lang="el-GR" dirty="0"/>
              <a:t>Συνεργασίας και Ανάπτυξης</a:t>
            </a:r>
          </a:p>
          <a:p>
            <a:pPr marL="0" indent="0">
              <a:buNone/>
            </a:pPr>
            <a:r>
              <a:rPr lang="el-GR" dirty="0"/>
              <a:t>(ΟΟΣΑ), ως ιατρικός τουρισμός ορίζεται η δραστηριότητα κατά την</a:t>
            </a:r>
          </a:p>
          <a:p>
            <a:pPr marL="0" indent="0">
              <a:buNone/>
            </a:pPr>
            <a:r>
              <a:rPr lang="el-GR" dirty="0"/>
              <a:t>οποία ο επισκέπτης επιλέγει να ταξιδέψει εκτός εθνικών συνόρων με την</a:t>
            </a:r>
          </a:p>
          <a:p>
            <a:pPr marL="0" indent="0">
              <a:buNone/>
            </a:pPr>
            <a:r>
              <a:rPr lang="el-GR" dirty="0"/>
              <a:t>πρόθεση να λάβει κάποιας μορφής ιατρική θεραπεία. </a:t>
            </a:r>
          </a:p>
          <a:p>
            <a:pPr marL="0" indent="0">
              <a:buNone/>
            </a:pPr>
            <a:r>
              <a:rPr lang="el-GR" b="1" dirty="0"/>
              <a:t>Η ιατρική αυτή θεραπεία </a:t>
            </a:r>
            <a:r>
              <a:rPr lang="el-GR" dirty="0"/>
              <a:t>μπορεί να είναι μια οποιαδήποτε ιατρική πράξη, </a:t>
            </a:r>
          </a:p>
          <a:p>
            <a:pPr marL="0" indent="0">
              <a:buNone/>
            </a:pPr>
            <a:r>
              <a:rPr lang="el-GR" dirty="0"/>
              <a:t> αλλά συνήθως αφορά οδοντιατρικές, οφθαλμολογικές, αισθητικές</a:t>
            </a:r>
          </a:p>
          <a:p>
            <a:pPr marL="0" indent="0">
              <a:buNone/>
            </a:pPr>
            <a:r>
              <a:rPr lang="el-GR" dirty="0"/>
              <a:t> παρεμβάσεις, υπηρεσίες αποκατάστασης-αποθεραπείας, προγραμματισμένα</a:t>
            </a:r>
          </a:p>
          <a:p>
            <a:pPr marL="0" indent="0">
              <a:buNone/>
            </a:pPr>
            <a:r>
              <a:rPr lang="el-GR" dirty="0"/>
              <a:t> χειρουργεία και θεραπείες γονιμότητας.</a:t>
            </a:r>
          </a:p>
          <a:p>
            <a:pPr marL="0" indent="0">
              <a:buNone/>
            </a:pPr>
            <a:r>
              <a:rPr lang="el-GR" b="1" dirty="0"/>
              <a:t> Η δραστηριότητα αυτή ορίζεται </a:t>
            </a:r>
            <a:r>
              <a:rPr lang="el-GR" dirty="0"/>
              <a:t>ως ιατρικός τουρισμός επιλογής </a:t>
            </a:r>
          </a:p>
          <a:p>
            <a:pPr marL="0" indent="0">
              <a:buNone/>
            </a:pPr>
            <a:r>
              <a:rPr lang="el-GR" dirty="0"/>
              <a:t>(</a:t>
            </a:r>
            <a:r>
              <a:rPr lang="el-GR" dirty="0" err="1"/>
              <a:t>elective</a:t>
            </a:r>
            <a:r>
              <a:rPr lang="el-GR" dirty="0"/>
              <a:t> </a:t>
            </a:r>
            <a:r>
              <a:rPr lang="el-GR" dirty="0" err="1"/>
              <a:t>medical</a:t>
            </a:r>
            <a:r>
              <a:rPr lang="el-GR" dirty="0"/>
              <a:t> tourism).9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763993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D16135-7012-4484-5DCD-7FFD6C748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20</a:t>
            </a:r>
            <a:br>
              <a:rPr lang="el-GR" sz="3200" b="1" dirty="0"/>
            </a:br>
            <a:r>
              <a:rPr lang="el-GR" sz="3200" b="1" dirty="0"/>
              <a:t>ο αριθμός των υπέργηρων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EBB5BDE-4A44-0590-D53D-8BC4560CD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Στις αναπτυσσόμενες </a:t>
            </a:r>
            <a:r>
              <a:rPr lang="el-GR" dirty="0"/>
              <a:t>και υπό ανάπτυξη χώρες ο αριθμός των υπέργηρων (άνω των 80 ετών) θα αρχίσει να αυξάνεται με υψηλούς ρυθμούς μετά το</a:t>
            </a:r>
          </a:p>
          <a:p>
            <a:r>
              <a:rPr lang="el-GR" dirty="0"/>
              <a:t>2040.24,25 </a:t>
            </a:r>
          </a:p>
          <a:p>
            <a:r>
              <a:rPr lang="el-GR" b="1" dirty="0"/>
              <a:t>Γι’ αυτό πολλοί μελετητές </a:t>
            </a:r>
            <a:r>
              <a:rPr lang="el-GR" dirty="0"/>
              <a:t>ισχυρίζονται ότι η παγκόσμια οικονομία</a:t>
            </a:r>
          </a:p>
          <a:p>
            <a:r>
              <a:rPr lang="el-GR" dirty="0"/>
              <a:t>θα εισέλθει αναγκαστικά στη φάση της «οικονομίας των γκρίζων κροτάφων» (</a:t>
            </a:r>
            <a:r>
              <a:rPr lang="el-GR" dirty="0" err="1"/>
              <a:t>silver</a:t>
            </a:r>
            <a:r>
              <a:rPr lang="el-GR" dirty="0"/>
              <a:t> </a:t>
            </a:r>
            <a:r>
              <a:rPr lang="el-GR" dirty="0" err="1"/>
              <a:t>economy</a:t>
            </a:r>
            <a:r>
              <a:rPr lang="el-GR" dirty="0"/>
              <a:t>).26,27,28</a:t>
            </a:r>
          </a:p>
        </p:txBody>
      </p:sp>
    </p:spTree>
    <p:extLst>
      <p:ext uri="{BB962C8B-B14F-4D97-AF65-F5344CB8AC3E}">
        <p14:creationId xmlns:p14="http://schemas.microsoft.com/office/powerpoint/2010/main" val="3512218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13152F-53FE-82F2-95F8-6D1B7F379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21</a:t>
            </a:r>
            <a:br>
              <a:rPr lang="el-GR" sz="3200" b="1" dirty="0"/>
            </a:br>
            <a:r>
              <a:rPr lang="el-GR" sz="3200" b="1" dirty="0"/>
              <a:t>Η Ευρώπη και η Βόρεια Αμερική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5FA864-D9E6-51FE-795C-666770C7A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/>
              <a:t>Η Ευρώπη και η Βόρεια Αμερική </a:t>
            </a:r>
            <a:r>
              <a:rPr lang="el-GR" dirty="0"/>
              <a:t>αναμένεται να σημειώσουν σημαντική</a:t>
            </a:r>
          </a:p>
          <a:p>
            <a:r>
              <a:rPr lang="el-GR" dirty="0"/>
              <a:t>αλλά βραδύτερη αύξηση του αριθμού των ηλικιωμένων σε σύγκριση με</a:t>
            </a:r>
          </a:p>
          <a:p>
            <a:r>
              <a:rPr lang="el-GR" dirty="0"/>
              <a:t>άλλες περιοχές. </a:t>
            </a:r>
          </a:p>
          <a:p>
            <a:r>
              <a:rPr lang="el-GR" b="1" dirty="0"/>
              <a:t>Κατά συνέπεια</a:t>
            </a:r>
            <a:r>
              <a:rPr lang="el-GR" dirty="0"/>
              <a:t>, το μερίδιο των ηλικιωμένων ατόμων στον</a:t>
            </a:r>
          </a:p>
          <a:p>
            <a:r>
              <a:rPr lang="el-GR" dirty="0"/>
              <a:t>κόσμο που κατοικούν στην Ευρώπη και στη Βόρεια Αμερική αναμένεται</a:t>
            </a:r>
          </a:p>
          <a:p>
            <a:r>
              <a:rPr lang="el-GR" dirty="0"/>
              <a:t>να μειωθεί (Διάγραμμα 2). Στη Βόρεια Αμερική, ο αριθμός των ατόμων</a:t>
            </a:r>
          </a:p>
          <a:p>
            <a:r>
              <a:rPr lang="el-GR" dirty="0"/>
              <a:t>ηλικίας 60 ετών και άνω αναμένεται να αυξηθεί από 79 εκατομμύρια το</a:t>
            </a:r>
          </a:p>
          <a:p>
            <a:r>
              <a:rPr lang="el-GR" dirty="0"/>
              <a:t>2017 σε 123 εκατομμύρια το 2050.</a:t>
            </a:r>
          </a:p>
        </p:txBody>
      </p:sp>
    </p:spTree>
    <p:extLst>
      <p:ext uri="{BB962C8B-B14F-4D97-AF65-F5344CB8AC3E}">
        <p14:creationId xmlns:p14="http://schemas.microsoft.com/office/powerpoint/2010/main" val="18941946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C95CBA-849D-57D9-27AC-69D647BEF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22</a:t>
            </a:r>
            <a:br>
              <a:rPr lang="el-GR" sz="3200" b="1" dirty="0"/>
            </a:br>
            <a:r>
              <a:rPr lang="el-GR" sz="3200" b="1" dirty="0"/>
              <a:t>ΒΙΒΛΙΟΓΡΑΦΙΑ ΒΙΒΛΙΟ ΣΕΛ 39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07D13E-EB73-737A-EDEF-E0894DE86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9. Ινστιτούτο Κοινωνικής και Προληπτικής Ιατρικής. Ανάπτυξη του Ιατρικού</a:t>
            </a:r>
          </a:p>
          <a:p>
            <a:r>
              <a:rPr lang="el-GR" dirty="0"/>
              <a:t>Τουρισμού στην Ελλάδα. Ξενοδοχειακό Επιμελητήριο Ελλάδας, Αθήνα,</a:t>
            </a:r>
          </a:p>
          <a:p>
            <a:r>
              <a:rPr lang="el-GR" dirty="0"/>
              <a:t>2012.</a:t>
            </a:r>
          </a:p>
          <a:p>
            <a:r>
              <a:rPr lang="el-GR" dirty="0"/>
              <a:t>10. </a:t>
            </a:r>
            <a:r>
              <a:rPr lang="el-GR" dirty="0" err="1"/>
              <a:t>Κουσκούκης</a:t>
            </a:r>
            <a:r>
              <a:rPr lang="el-GR" dirty="0"/>
              <a:t> Κ. Τουρισμός Υγείας: Ιαματικός Τουρισμός-</a:t>
            </a:r>
            <a:r>
              <a:rPr lang="el-GR" dirty="0" err="1"/>
              <a:t>Θερμαλισμός</a:t>
            </a:r>
            <a:r>
              <a:rPr lang="el-GR" dirty="0"/>
              <a:t>.</a:t>
            </a:r>
          </a:p>
          <a:p>
            <a:r>
              <a:rPr lang="el-GR" dirty="0"/>
              <a:t>Εκδόσεις </a:t>
            </a:r>
            <a:r>
              <a:rPr lang="el-GR" dirty="0" err="1"/>
              <a:t>Καυκάς</a:t>
            </a:r>
            <a:r>
              <a:rPr lang="el-GR" dirty="0"/>
              <a:t>. Αθήνα, 2014.</a:t>
            </a:r>
          </a:p>
          <a:p>
            <a:r>
              <a:rPr lang="el-GR" dirty="0"/>
              <a:t>11. </a:t>
            </a:r>
            <a:r>
              <a:rPr lang="en-US" dirty="0"/>
              <a:t>Global Wellness Institute (http://www.globalwellnesssummit.</a:t>
            </a:r>
          </a:p>
          <a:p>
            <a:r>
              <a:rPr lang="en-US" dirty="0"/>
              <a:t>com/images/stories/pdf/wellness_tourism_economy_exec_sum_final_10022013.pdf) [Date accessed: 18.01.2018].</a:t>
            </a:r>
          </a:p>
          <a:p>
            <a:r>
              <a:rPr lang="en-US" dirty="0"/>
              <a:t>12. Kaspar, C., </a:t>
            </a:r>
            <a:r>
              <a:rPr lang="en-US" dirty="0" err="1"/>
              <a:t>Gesundheitstourismus</a:t>
            </a:r>
            <a:r>
              <a:rPr lang="en-US" dirty="0"/>
              <a:t> im Trend, in: </a:t>
            </a:r>
            <a:r>
              <a:rPr lang="en-US" dirty="0" err="1"/>
              <a:t>Institut</a:t>
            </a:r>
            <a:r>
              <a:rPr lang="en-US" dirty="0"/>
              <a:t> für </a:t>
            </a:r>
            <a:r>
              <a:rPr lang="en-US" dirty="0" err="1"/>
              <a:t>Tourismus</a:t>
            </a:r>
            <a:endParaRPr lang="en-US" dirty="0"/>
          </a:p>
          <a:p>
            <a:r>
              <a:rPr lang="en-US" dirty="0"/>
              <a:t>und </a:t>
            </a:r>
            <a:r>
              <a:rPr lang="en-US" dirty="0" err="1"/>
              <a:t>Verkehrswirtschaft</a:t>
            </a:r>
            <a:r>
              <a:rPr lang="en-US" dirty="0"/>
              <a:t> (</a:t>
            </a:r>
            <a:r>
              <a:rPr lang="en-US" dirty="0" err="1"/>
              <a:t>edt</a:t>
            </a:r>
            <a:r>
              <a:rPr lang="en-US" dirty="0"/>
              <a:t>.): </a:t>
            </a:r>
            <a:r>
              <a:rPr lang="en-US" dirty="0" err="1"/>
              <a:t>Jahrbuch</a:t>
            </a:r>
            <a:r>
              <a:rPr lang="en-US" dirty="0"/>
              <a:t> der Schweizer </a:t>
            </a:r>
            <a:r>
              <a:rPr lang="en-US" dirty="0" err="1"/>
              <a:t>Tourismuswirtschaft</a:t>
            </a:r>
            <a:endParaRPr lang="en-US" dirty="0"/>
          </a:p>
          <a:p>
            <a:r>
              <a:rPr lang="en-US" dirty="0"/>
              <a:t>1995/96, St. Gallen 1996, pp. 53-61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09105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0923ED-8A4B-FD59-3921-629F1BF78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23</a:t>
            </a:r>
            <a:br>
              <a:rPr lang="el-GR" dirty="0"/>
            </a:br>
            <a:r>
              <a:rPr lang="el-GR" dirty="0"/>
              <a:t>ΒΙΒΛΙΟΓΡΑΦΙΑ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735B56-96D9-AC9E-CAA6-C7227FA03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13. The Global Wellness Tourism Economy, 2013. http://www.globalwellnesssummit.com/images/stories/pdf/wellness_tourism_economy_exec_</a:t>
            </a:r>
          </a:p>
          <a:p>
            <a:r>
              <a:rPr lang="en-US" dirty="0"/>
              <a:t>sum_final_10022013.pdf) [Date accessed: 21/12/2017].</a:t>
            </a:r>
          </a:p>
          <a:p>
            <a:r>
              <a:rPr lang="en-US" dirty="0"/>
              <a:t>14. Nikitina O., &amp; Vorontsova, G. (2015). Aging Population and Tourism:</a:t>
            </a:r>
          </a:p>
          <a:p>
            <a:r>
              <a:rPr lang="en-US" dirty="0"/>
              <a:t>Socially Determined Model of Consumer Behavior in the “Senior Tourism”</a:t>
            </a:r>
          </a:p>
          <a:p>
            <a:r>
              <a:rPr lang="en-US" dirty="0"/>
              <a:t>Segment. Procedia - Social and Behavioral Sciences, 214 (5), 845–851</a:t>
            </a:r>
          </a:p>
          <a:p>
            <a:r>
              <a:rPr lang="en-US" dirty="0"/>
              <a:t>15. http://epp.eurostat.ec.europa.eu/statistics_explained/index.php/Population_structure_and_ageing</a:t>
            </a:r>
          </a:p>
          <a:p>
            <a:r>
              <a:rPr lang="en-US" dirty="0"/>
              <a:t>16. Dattilo J., Lorek A., Mogle J., Sliwinski M., Freed S., Frysinger M. &amp;</a:t>
            </a:r>
          </a:p>
          <a:p>
            <a:r>
              <a:rPr lang="en-US" dirty="0"/>
              <a:t>Schucker S. (2015). Perceptions of Leisure by Older Adults Who Attend</a:t>
            </a:r>
          </a:p>
          <a:p>
            <a:r>
              <a:rPr lang="en-US" dirty="0"/>
              <a:t>Senior Centers. Leisure Sciences, 37 (4), 373-390.</a:t>
            </a:r>
          </a:p>
          <a:p>
            <a:r>
              <a:rPr lang="en-US" dirty="0"/>
              <a:t>17. Chen, S.C. &amp; Shoemaker, S. (2014). Age and cohort effects: The American senior tourism market. Ann Tour Res, 48, 58-75.</a:t>
            </a:r>
          </a:p>
          <a:p>
            <a:r>
              <a:rPr lang="en-US" dirty="0"/>
              <a:t>18. Jang, S., Bai, B., Hu, C., &amp; Wu C.-M.E. (2009). Affect, travel motivation,</a:t>
            </a:r>
          </a:p>
          <a:p>
            <a:r>
              <a:rPr lang="en-US" dirty="0"/>
              <a:t>and travel intention: a senior market. Journal of Hospitality &amp; Tourism Research, 33 (1), 51-73.</a:t>
            </a:r>
          </a:p>
          <a:p>
            <a:r>
              <a:rPr lang="en-US" dirty="0"/>
              <a:t>19.OECD. Life expectancy at birth: https://data.oecd.org/healthstat/</a:t>
            </a:r>
          </a:p>
          <a:p>
            <a:r>
              <a:rPr lang="en-US" dirty="0"/>
              <a:t>life-expectancy-at-birth.htm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46177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30A805-073E-93A4-AC88-3993B60C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24</a:t>
            </a:r>
            <a:br>
              <a:rPr lang="el-GR" sz="3200" b="1" dirty="0"/>
            </a:br>
            <a:r>
              <a:rPr lang="el-GR" sz="3200" b="1" dirty="0"/>
              <a:t>ΒΙΒΛΙΟΓΡΑΦΙΑ 3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36CCC5-B775-6D92-82D7-74CD0568C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13. The Global Wellness Tourism Economy, 2013. http://www.globalwellnesssummit.com/images/stories/pdf/wellness_tourism_economy_exec_</a:t>
            </a:r>
          </a:p>
          <a:p>
            <a:r>
              <a:rPr lang="en-US" dirty="0"/>
              <a:t>sum_final_10022013.pdf) [Date accessed: 21/12/2017].</a:t>
            </a:r>
          </a:p>
          <a:p>
            <a:r>
              <a:rPr lang="en-US" dirty="0"/>
              <a:t>14. Nikitina O., &amp; Vorontsova, G. (2015). Aging Population and Tourism:</a:t>
            </a:r>
          </a:p>
          <a:p>
            <a:r>
              <a:rPr lang="en-US" dirty="0"/>
              <a:t>Socially Determined Model of Consumer Behavior in the “Senior Tourism”</a:t>
            </a:r>
          </a:p>
          <a:p>
            <a:r>
              <a:rPr lang="en-US" dirty="0"/>
              <a:t>Segment. Procedia - Social and Behavioral Sciences, 214 (5), 845–851</a:t>
            </a:r>
          </a:p>
          <a:p>
            <a:r>
              <a:rPr lang="en-US" dirty="0"/>
              <a:t>15. http://epp.eurostat.ec.europa.eu/statistics_explained/index.php/Population_structure_and_ageing</a:t>
            </a:r>
          </a:p>
          <a:p>
            <a:r>
              <a:rPr lang="en-US" dirty="0"/>
              <a:t>16. Dattilo J., Lorek A., Mogle J., Sliwinski M., Freed S., Frysinger M. &amp;</a:t>
            </a:r>
          </a:p>
          <a:p>
            <a:r>
              <a:rPr lang="en-US" dirty="0"/>
              <a:t>Schucker S. (2015). Perceptions of Leisure by Older Adults Who Attend</a:t>
            </a:r>
          </a:p>
          <a:p>
            <a:r>
              <a:rPr lang="en-US" dirty="0"/>
              <a:t>Senior Centers. Leisure Sciences, 37 (4), 373-390.</a:t>
            </a:r>
          </a:p>
          <a:p>
            <a:r>
              <a:rPr lang="en-US" dirty="0"/>
              <a:t>17. Chen, S.C. &amp; Shoemaker, S. (2014). Age and cohort effects: The American senior tourism market. Ann Tour Res, 48, 58-75.</a:t>
            </a:r>
          </a:p>
          <a:p>
            <a:r>
              <a:rPr lang="en-US" dirty="0"/>
              <a:t>18. Jang, S., Bai, B., Hu, C., &amp; Wu C.-M.E. (2009). Affect, travel motivation,</a:t>
            </a:r>
          </a:p>
          <a:p>
            <a:r>
              <a:rPr lang="en-US" dirty="0"/>
              <a:t>and travel intention: a senior market. Journal of Hospitality &amp; Tourism Research, 33 (1), 51-73.</a:t>
            </a:r>
          </a:p>
          <a:p>
            <a:r>
              <a:rPr lang="en-US" dirty="0"/>
              <a:t>19.OECD. Life expectancy at birth: https://data.oecd.org/healthstat/</a:t>
            </a:r>
          </a:p>
          <a:p>
            <a:r>
              <a:rPr lang="en-US" dirty="0"/>
              <a:t>life-expectancy-at-birth.htm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6040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DF10CB-F9A1-ACAF-C7E8-856B586D5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l-GR" dirty="0"/>
            </a:br>
            <a:br>
              <a:rPr lang="el-GR" dirty="0"/>
            </a:br>
            <a:r>
              <a:rPr lang="el-GR" dirty="0"/>
              <a:t>3</a:t>
            </a:r>
            <a:br>
              <a:rPr lang="el-GR" dirty="0"/>
            </a:br>
            <a:r>
              <a:rPr lang="el-GR" dirty="0"/>
              <a:t>Ασθενής ταξιδιώτης:</a:t>
            </a:r>
            <a:br>
              <a:rPr lang="el-GR" dirty="0"/>
            </a:br>
            <a:br>
              <a:rPr lang="el-GR" sz="3200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F8EBF7-F009-B57E-F941-4A833AD83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Ο όρος «ασθενής ταξιδιώτης» </a:t>
            </a:r>
            <a:r>
              <a:rPr lang="el-GR" dirty="0"/>
              <a:t>τείνει να αντικαταστήσει τον</a:t>
            </a:r>
          </a:p>
          <a:p>
            <a:pPr marL="0" indent="0">
              <a:buNone/>
            </a:pPr>
            <a:r>
              <a:rPr lang="el-GR" dirty="0"/>
              <a:t> παλαιότερο όρο «ασθενής τουρίστας», ο οποίος συχνά υπονοούσε</a:t>
            </a:r>
          </a:p>
          <a:p>
            <a:pPr marL="0" indent="0">
              <a:buNone/>
            </a:pPr>
            <a:r>
              <a:rPr lang="el-GR" dirty="0"/>
              <a:t> τον συνδυασμό ιατρικής πράξης σε ξένη χώρα μαζί με διακοπές. </a:t>
            </a:r>
          </a:p>
          <a:p>
            <a:pPr marL="0" indent="0">
              <a:buNone/>
            </a:pPr>
            <a:r>
              <a:rPr lang="el-GR" b="1" dirty="0"/>
              <a:t>Από αυτό τον ορισμό του </a:t>
            </a:r>
            <a:r>
              <a:rPr lang="el-GR" dirty="0"/>
              <a:t>«ασθενή ταξιδιώτη» αποκλείονται οι</a:t>
            </a:r>
          </a:p>
          <a:p>
            <a:pPr marL="0" indent="0">
              <a:buNone/>
            </a:pPr>
            <a:r>
              <a:rPr lang="el-GR" dirty="0"/>
              <a:t> περιπτώσεις που το άτομο κάνει τουρισμό και θα τύχει επείγουσας</a:t>
            </a:r>
          </a:p>
          <a:p>
            <a:pPr marL="0" indent="0">
              <a:buNone/>
            </a:pPr>
            <a:r>
              <a:rPr lang="el-GR" dirty="0"/>
              <a:t> περίθαλψης λόγω ατυχήματος ή ξαφνικής ασθένειας στον τόπο</a:t>
            </a:r>
          </a:p>
          <a:p>
            <a:pPr marL="0" indent="0">
              <a:buNone/>
            </a:pPr>
            <a:r>
              <a:rPr lang="el-GR" dirty="0"/>
              <a:t> τουρισμού.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1521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28E246-D417-3BA4-46A1-CB243D4EE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4</a:t>
            </a:r>
            <a:br>
              <a:rPr lang="el-GR" sz="3200" b="1" dirty="0"/>
            </a:br>
            <a:r>
              <a:rPr lang="el-GR" sz="3200" b="1" dirty="0"/>
              <a:t>Έκτακτος ιατρικός τουρισμός:</a:t>
            </a:r>
            <a:br>
              <a:rPr lang="el-GR" sz="3200" b="1" dirty="0"/>
            </a:b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FA14767-443A-6840-DEB5-E98401A49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" y="1825624"/>
            <a:ext cx="12058650" cy="4841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Ο όρος έκτακτος ιατρικός τουρισμός </a:t>
            </a:r>
            <a:r>
              <a:rPr lang="el-GR" dirty="0"/>
              <a:t>(</a:t>
            </a:r>
            <a:r>
              <a:rPr lang="el-GR" dirty="0" err="1"/>
              <a:t>emergency</a:t>
            </a:r>
            <a:r>
              <a:rPr lang="el-GR" dirty="0"/>
              <a:t> </a:t>
            </a:r>
            <a:r>
              <a:rPr lang="el-GR" dirty="0" err="1"/>
              <a:t>medical</a:t>
            </a:r>
            <a:r>
              <a:rPr lang="el-GR" dirty="0"/>
              <a:t> tourism) αφορά</a:t>
            </a:r>
          </a:p>
          <a:p>
            <a:pPr marL="0" indent="0">
              <a:buNone/>
            </a:pPr>
            <a:r>
              <a:rPr lang="el-GR" dirty="0"/>
              <a:t>την αντιμετώπιση έκτακτων ιατρικών αναγκών ενός τουρίστα κατά τη</a:t>
            </a:r>
          </a:p>
          <a:p>
            <a:pPr marL="0" indent="0">
              <a:buNone/>
            </a:pPr>
            <a:r>
              <a:rPr lang="el-GR" dirty="0"/>
              <a:t> διάρκεια των διακοπών του.</a:t>
            </a:r>
          </a:p>
          <a:p>
            <a:pPr marL="0" indent="0">
              <a:buNone/>
            </a:pPr>
            <a:r>
              <a:rPr lang="el-GR" b="1" dirty="0"/>
              <a:t> Έχει υπολογισθεί ότι το 1-2% των τουριστών-επισκεπτών </a:t>
            </a:r>
            <a:r>
              <a:rPr lang="el-GR" dirty="0"/>
              <a:t>σε μία χώρα θα</a:t>
            </a:r>
          </a:p>
          <a:p>
            <a:pPr marL="0" indent="0">
              <a:buNone/>
            </a:pPr>
            <a:r>
              <a:rPr lang="el-GR" dirty="0"/>
              <a:t> χρειαστούν κάποιο είδος ιατρικής βοήθειας κατά τη διάρκεια της σύντομης</a:t>
            </a:r>
          </a:p>
          <a:p>
            <a:pPr marL="0" indent="0">
              <a:buNone/>
            </a:pPr>
            <a:r>
              <a:rPr lang="el-GR" dirty="0"/>
              <a:t> παραμονής τους.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Από τον ορισμό αυτό αποκλείονται </a:t>
            </a:r>
            <a:r>
              <a:rPr lang="el-GR" dirty="0"/>
              <a:t>όσοι ταξιδεύουν για να κάνουν τουρισμό</a:t>
            </a:r>
          </a:p>
          <a:p>
            <a:pPr marL="0" indent="0">
              <a:buNone/>
            </a:pPr>
            <a:r>
              <a:rPr lang="el-GR" dirty="0"/>
              <a:t> ευεξίας και όσοι είναι οικονομικοί μετανάστες ή πρόσφυγες και επιστρέφουν</a:t>
            </a:r>
          </a:p>
          <a:p>
            <a:pPr marL="0" indent="0">
              <a:buNone/>
            </a:pPr>
            <a:r>
              <a:rPr lang="el-GR" dirty="0"/>
              <a:t> στον τόπο καταγωγής τους για να λάβουν ιατρική θεραπεία.9</a:t>
            </a:r>
          </a:p>
        </p:txBody>
      </p:sp>
    </p:spTree>
    <p:extLst>
      <p:ext uri="{BB962C8B-B14F-4D97-AF65-F5344CB8AC3E}">
        <p14:creationId xmlns:p14="http://schemas.microsoft.com/office/powerpoint/2010/main" val="2305520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2DB72B-0320-256B-5356-376B0B6BE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600" b="1" dirty="0"/>
              <a:t>5</a:t>
            </a:r>
            <a:br>
              <a:rPr lang="el-GR" sz="3600" b="1" dirty="0"/>
            </a:br>
            <a:r>
              <a:rPr lang="el-GR" sz="3600" b="1" dirty="0"/>
              <a:t>Ιαματικός τουρισμός:</a:t>
            </a:r>
            <a:br>
              <a:rPr lang="el-GR" sz="3600" dirty="0"/>
            </a:b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6D4481-4100-0809-C62E-1B5328AAC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" y="952500"/>
            <a:ext cx="11868150" cy="5905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Ο ιαματικός τουρισμός ή </a:t>
            </a:r>
            <a:r>
              <a:rPr lang="el-GR" b="1" dirty="0" err="1"/>
              <a:t>θερμαλισμός</a:t>
            </a:r>
            <a:r>
              <a:rPr lang="el-GR" b="1" dirty="0"/>
              <a:t> </a:t>
            </a:r>
            <a:r>
              <a:rPr lang="el-GR" dirty="0"/>
              <a:t>περιλαμβάνει το σύνολο των</a:t>
            </a:r>
          </a:p>
          <a:p>
            <a:pPr marL="0" indent="0">
              <a:buNone/>
            </a:pPr>
            <a:r>
              <a:rPr lang="el-GR" dirty="0"/>
              <a:t>δραστηριοτήτων του ιαματικού τουρισμού, μαζί με τις διευρυμένες</a:t>
            </a:r>
          </a:p>
          <a:p>
            <a:pPr marL="0" indent="0">
              <a:buNone/>
            </a:pPr>
            <a:r>
              <a:rPr lang="el-GR" dirty="0"/>
              <a:t> δραστηριότητες αναψυχής και αναζωογόνησης, που μπορούν να έχουν και μη</a:t>
            </a:r>
          </a:p>
          <a:p>
            <a:pPr marL="0" indent="0">
              <a:buNone/>
            </a:pPr>
            <a:r>
              <a:rPr lang="el-GR" dirty="0"/>
              <a:t>ασθενείς τουρίστες, που επισκέπτονται τις ιαματικές πηγές. </a:t>
            </a:r>
          </a:p>
          <a:p>
            <a:pPr marL="0" indent="0">
              <a:buNone/>
            </a:pPr>
            <a:r>
              <a:rPr lang="el-GR" b="1" dirty="0"/>
              <a:t>Από τη σκοπιά του τουρισμού, </a:t>
            </a:r>
            <a:r>
              <a:rPr lang="el-GR" dirty="0"/>
              <a:t>οι έννοιες του ιαματικού τουρισμού και του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err="1"/>
              <a:t>θερμαλισμού</a:t>
            </a:r>
            <a:r>
              <a:rPr lang="el-GR" dirty="0"/>
              <a:t> χρησιμοποιούνται αδιακρίτως. </a:t>
            </a:r>
          </a:p>
          <a:p>
            <a:pPr marL="0" indent="0">
              <a:buNone/>
            </a:pPr>
            <a:r>
              <a:rPr lang="el-GR" b="1" dirty="0"/>
              <a:t>Παρόλα αυτά, ο </a:t>
            </a:r>
            <a:r>
              <a:rPr lang="el-GR" b="1" dirty="0" err="1"/>
              <a:t>θερμαλισμός</a:t>
            </a:r>
            <a:r>
              <a:rPr lang="el-GR" b="1" dirty="0"/>
              <a:t> </a:t>
            </a:r>
            <a:r>
              <a:rPr lang="el-GR" dirty="0"/>
              <a:t>είναι ένα ευρύ πεδίο θεραπευτικών και</a:t>
            </a:r>
          </a:p>
          <a:p>
            <a:pPr marL="0" indent="0">
              <a:buNone/>
            </a:pPr>
            <a:r>
              <a:rPr lang="el-GR" dirty="0"/>
              <a:t> προληπτικών εφαρμογών οι οποίες πραγματοποιούνται με τη χρήση φυσικών</a:t>
            </a:r>
          </a:p>
          <a:p>
            <a:pPr marL="0" indent="0">
              <a:buNone/>
            </a:pPr>
            <a:r>
              <a:rPr lang="el-GR" dirty="0"/>
              <a:t> ιαματικών πόρων σε χώρους με ιδιαίτερα περιβαλλοντικά και πολιτιστικά</a:t>
            </a:r>
          </a:p>
          <a:p>
            <a:pPr marL="0" indent="0">
              <a:buNone/>
            </a:pPr>
            <a:r>
              <a:rPr lang="el-GR" dirty="0"/>
              <a:t> χαρακτηριστικά και με εξειδικευμένες εγκαταστάσεις, με στόχο την πρόληψη,</a:t>
            </a:r>
          </a:p>
          <a:p>
            <a:pPr marL="0" indent="0">
              <a:buNone/>
            </a:pPr>
            <a:r>
              <a:rPr lang="el-GR" dirty="0"/>
              <a:t> διατήρηση ή και </a:t>
            </a:r>
            <a:r>
              <a:rPr lang="el-GR" dirty="0" err="1"/>
              <a:t>αποκατάστασητης</a:t>
            </a:r>
            <a:r>
              <a:rPr lang="el-GR" dirty="0"/>
              <a:t> σωματικής και ψυχικής υγείας του ατόμου.</a:t>
            </a:r>
          </a:p>
        </p:txBody>
      </p:sp>
    </p:spTree>
    <p:extLst>
      <p:ext uri="{BB962C8B-B14F-4D97-AF65-F5344CB8AC3E}">
        <p14:creationId xmlns:p14="http://schemas.microsoft.com/office/powerpoint/2010/main" val="1573641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2DCD89-A970-9ED6-01A6-923C5009F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b="1" dirty="0"/>
              <a:t>6</a:t>
            </a:r>
            <a:br>
              <a:rPr lang="el-GR" b="1" dirty="0"/>
            </a:br>
            <a:r>
              <a:rPr lang="el-GR" b="1" dirty="0"/>
              <a:t>Τουρισμός ευεξίας:</a:t>
            </a:r>
            <a:br>
              <a:rPr lang="el-GR" b="1" dirty="0"/>
            </a:br>
            <a:br>
              <a:rPr lang="el-GR" b="1" dirty="0"/>
            </a:b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CD1F7F-7395-7FA1-5D88-BD8DDF569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25624"/>
            <a:ext cx="11639550" cy="4860925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Ο τουρισμός ευεξίας (</a:t>
            </a:r>
            <a:r>
              <a:rPr lang="el-GR" b="1" dirty="0" err="1"/>
              <a:t>wellbeing</a:t>
            </a:r>
            <a:r>
              <a:rPr lang="el-GR" b="1" dirty="0"/>
              <a:t> tourism</a:t>
            </a:r>
            <a:r>
              <a:rPr lang="el-GR" dirty="0"/>
              <a:t>) είναι ο τουρισμός κατά τον</a:t>
            </a:r>
          </a:p>
          <a:p>
            <a:pPr marL="0" indent="0">
              <a:buNone/>
            </a:pPr>
            <a:r>
              <a:rPr lang="el-GR" dirty="0"/>
              <a:t>οποίο το άτομο ταξιδεύει για να αναζητήσει γενικότερα τη διατήρηση</a:t>
            </a:r>
          </a:p>
          <a:p>
            <a:pPr marL="0" indent="0">
              <a:buNone/>
            </a:pPr>
            <a:r>
              <a:rPr lang="el-GR" dirty="0"/>
              <a:t>και την προαγωγή της προσωπικής του υγείας και ευεξίας. </a:t>
            </a:r>
          </a:p>
          <a:p>
            <a:pPr marL="0" indent="0">
              <a:buNone/>
            </a:pPr>
            <a:r>
              <a:rPr lang="el-GR" b="1" dirty="0"/>
              <a:t>Ο σύγχρονος ορισμός της υγείας</a:t>
            </a:r>
            <a:r>
              <a:rPr lang="el-GR" dirty="0"/>
              <a:t>, εκτός από την πρόληψη και τη θεραπεία της</a:t>
            </a:r>
          </a:p>
          <a:p>
            <a:pPr marL="0" indent="0">
              <a:buNone/>
            </a:pPr>
            <a:r>
              <a:rPr lang="el-GR" dirty="0"/>
              <a:t> νόσου, δίνει έμφαση στην έννοια της ευεξίας, καθώς και στην προσπάθεια για</a:t>
            </a:r>
          </a:p>
          <a:p>
            <a:pPr marL="0" indent="0">
              <a:buNone/>
            </a:pPr>
            <a:r>
              <a:rPr lang="el-GR" dirty="0"/>
              <a:t>την ολιστική ανάδειξη της σωματικής, ψυχικής και κοινωνικής διάστασης</a:t>
            </a:r>
          </a:p>
          <a:p>
            <a:pPr marL="0" indent="0">
              <a:buNone/>
            </a:pPr>
            <a:r>
              <a:rPr lang="el-GR" dirty="0"/>
              <a:t>της υγείας.11,12</a:t>
            </a:r>
          </a:p>
        </p:txBody>
      </p:sp>
    </p:spTree>
    <p:extLst>
      <p:ext uri="{BB962C8B-B14F-4D97-AF65-F5344CB8AC3E}">
        <p14:creationId xmlns:p14="http://schemas.microsoft.com/office/powerpoint/2010/main" val="942067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99DD45-91DC-6F7B-CFEF-73E0E8BAD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7</a:t>
            </a:r>
            <a:br>
              <a:rPr lang="el-GR" sz="3200" b="1" dirty="0"/>
            </a:br>
            <a:r>
              <a:rPr lang="el-GR" sz="3200" b="1" dirty="0"/>
              <a:t>Ο τουρισμός ευεξίας χωρίζεται στον πρωτογενή τουρισμό ευεξίας και</a:t>
            </a:r>
            <a:br>
              <a:rPr lang="el-GR" sz="3200" b="1" dirty="0"/>
            </a:br>
            <a:r>
              <a:rPr lang="el-GR" sz="3200" b="1" dirty="0"/>
              <a:t>στον δευτερογενή τουρισμό ευεξίας: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7BD8868-BCA1-8F82-A872-3EEFE976C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825624"/>
            <a:ext cx="11677650" cy="48228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Στον πρωτογενή τουρισμό ευεξίας</a:t>
            </a:r>
            <a:r>
              <a:rPr lang="el-GR" dirty="0"/>
              <a:t>, ο τουρίστας (</a:t>
            </a:r>
            <a:r>
              <a:rPr lang="el-GR" dirty="0" err="1"/>
              <a:t>primary</a:t>
            </a:r>
            <a:r>
              <a:rPr lang="el-GR" dirty="0"/>
              <a:t> </a:t>
            </a:r>
            <a:r>
              <a:rPr lang="el-GR" dirty="0" err="1"/>
              <a:t>purpose</a:t>
            </a:r>
            <a:r>
              <a:rPr lang="el-GR" dirty="0"/>
              <a:t> </a:t>
            </a:r>
            <a:r>
              <a:rPr lang="el-GR" dirty="0" err="1"/>
              <a:t>wellness</a:t>
            </a:r>
            <a:endParaRPr lang="el-GR" dirty="0"/>
          </a:p>
          <a:p>
            <a:pPr marL="0" indent="0">
              <a:buNone/>
            </a:pPr>
            <a:r>
              <a:rPr lang="el-GR" dirty="0" err="1"/>
              <a:t>traveler</a:t>
            </a:r>
            <a:r>
              <a:rPr lang="el-GR" dirty="0"/>
              <a:t>) κάνει τουρισμό με μοναδικό και αποκλειστικό λόγο της</a:t>
            </a:r>
          </a:p>
          <a:p>
            <a:pPr marL="0" indent="0">
              <a:buNone/>
            </a:pPr>
            <a:r>
              <a:rPr lang="el-GR" dirty="0"/>
              <a:t> πραγματοποίησης του ταξιδιού την ευεξία του, η οποία αποτελεί και</a:t>
            </a:r>
          </a:p>
          <a:p>
            <a:pPr marL="0" indent="0">
              <a:buNone/>
            </a:pPr>
            <a:r>
              <a:rPr lang="el-GR" dirty="0"/>
              <a:t> παράγοντα επιλογής του προορισμού.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Στον δευτερογενή τουρισμό ευεξίας</a:t>
            </a:r>
            <a:r>
              <a:rPr lang="el-GR" dirty="0"/>
              <a:t>, ο τουρίστας (</a:t>
            </a:r>
            <a:r>
              <a:rPr lang="el-GR" dirty="0" err="1"/>
              <a:t>secondary</a:t>
            </a:r>
            <a:r>
              <a:rPr lang="el-GR" dirty="0"/>
              <a:t> </a:t>
            </a:r>
            <a:r>
              <a:rPr lang="el-GR" dirty="0" err="1"/>
              <a:t>purpose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err="1"/>
              <a:t>wellness</a:t>
            </a:r>
            <a:r>
              <a:rPr lang="el-GR" dirty="0"/>
              <a:t> </a:t>
            </a:r>
            <a:r>
              <a:rPr lang="el-GR" dirty="0" err="1"/>
              <a:t>traveler</a:t>
            </a:r>
            <a:r>
              <a:rPr lang="el-GR" dirty="0"/>
              <a:t>) αναζητά να διατηρήσει </a:t>
            </a:r>
            <a:r>
              <a:rPr lang="el-GR" dirty="0" err="1"/>
              <a:t>τηνευεξία</a:t>
            </a:r>
            <a:r>
              <a:rPr lang="el-GR" dirty="0"/>
              <a:t> του και πραγματοποιεί</a:t>
            </a:r>
          </a:p>
          <a:p>
            <a:pPr marL="0" indent="0">
              <a:buNone/>
            </a:pPr>
            <a:r>
              <a:rPr lang="el-GR" dirty="0"/>
              <a:t> δραστηριότητες σχετικές με την ευεξία του ενώ βρίσκεται σε ταξίδι</a:t>
            </a:r>
          </a:p>
          <a:p>
            <a:pPr marL="0" indent="0">
              <a:buNone/>
            </a:pPr>
            <a:r>
              <a:rPr lang="el-GR" dirty="0"/>
              <a:t> οποιασδήποτε άλλης αιτιολογίας.13</a:t>
            </a:r>
          </a:p>
        </p:txBody>
      </p:sp>
    </p:spTree>
    <p:extLst>
      <p:ext uri="{BB962C8B-B14F-4D97-AF65-F5344CB8AC3E}">
        <p14:creationId xmlns:p14="http://schemas.microsoft.com/office/powerpoint/2010/main" val="820924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EC482B-1887-5C44-B924-9A700025D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sz="3200" b="1" dirty="0"/>
              <a:t>8</a:t>
            </a:r>
            <a:br>
              <a:rPr lang="el-GR" sz="3200" b="1" dirty="0"/>
            </a:br>
            <a:r>
              <a:rPr lang="el-GR" sz="3200" b="1" dirty="0"/>
              <a:t>1.1.1. Δημογραφικές Εξελίξεις</a:t>
            </a:r>
            <a:br>
              <a:rPr lang="el-GR" sz="3200" b="1" dirty="0"/>
            </a:br>
            <a:r>
              <a:rPr lang="el-GR" sz="3200" b="1" dirty="0"/>
              <a:t>1.1.1.1. Εισαγωγή</a:t>
            </a:r>
            <a:br>
              <a:rPr lang="el-GR" sz="3200" b="1" dirty="0"/>
            </a:br>
            <a:endParaRPr lang="el-GR" sz="3200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9CCB89-CF82-0E3B-0F79-1C66062EF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Η δημογραφική γήρανση του πληθυσμού </a:t>
            </a:r>
            <a:r>
              <a:rPr lang="el-GR" dirty="0"/>
              <a:t>στις ανεπτυγμένες χώρες</a:t>
            </a:r>
          </a:p>
          <a:p>
            <a:pPr marL="0" indent="0">
              <a:buNone/>
            </a:pPr>
            <a:r>
              <a:rPr lang="el-GR" dirty="0"/>
              <a:t> αποτελεί ένα κυρίαρχο δεδομένο με σοβαρότατες κοινωνικές,</a:t>
            </a:r>
          </a:p>
          <a:p>
            <a:pPr marL="0" indent="0">
              <a:buNone/>
            </a:pPr>
            <a:r>
              <a:rPr lang="el-GR" dirty="0"/>
              <a:t> οικονομικές ασφαλιστικές, προνοιακές, και υγειονομικές προεκτάσεις.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Ο ηλικιωμένος πληθυσμός </a:t>
            </a:r>
            <a:r>
              <a:rPr lang="el-GR" dirty="0"/>
              <a:t>έχει αυξηθεί και συνεχίζει να έχει</a:t>
            </a:r>
          </a:p>
          <a:p>
            <a:pPr marL="0" indent="0">
              <a:buNone/>
            </a:pPr>
            <a:r>
              <a:rPr lang="el-GR" dirty="0"/>
              <a:t> αυξητική τάση λόγω κοινωνικών, οικονομικών, ιατρικών,</a:t>
            </a:r>
          </a:p>
          <a:p>
            <a:pPr marL="0" indent="0">
              <a:buNone/>
            </a:pPr>
            <a:r>
              <a:rPr lang="el-GR" dirty="0"/>
              <a:t> επιστημονικών και τεχνολογικών εξελίξεων.</a:t>
            </a:r>
          </a:p>
          <a:p>
            <a:pPr marL="0" indent="0">
              <a:buNone/>
            </a:pPr>
            <a:r>
              <a:rPr lang="el-GR" b="1" dirty="0"/>
              <a:t>Ένας από τους σημαντικότερους λόγους </a:t>
            </a:r>
            <a:r>
              <a:rPr lang="el-GR" dirty="0"/>
              <a:t>είναι η αύξηση του</a:t>
            </a:r>
          </a:p>
          <a:p>
            <a:pPr marL="0" indent="0">
              <a:buNone/>
            </a:pPr>
            <a:r>
              <a:rPr lang="el-GR" dirty="0"/>
              <a:t> προσδόκιμου ζωής, αλλά και η μείωση της γονιμότητας.14,15</a:t>
            </a:r>
          </a:p>
        </p:txBody>
      </p:sp>
    </p:spTree>
    <p:extLst>
      <p:ext uri="{BB962C8B-B14F-4D97-AF65-F5344CB8AC3E}">
        <p14:creationId xmlns:p14="http://schemas.microsoft.com/office/powerpoint/2010/main" val="1919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4FE291-B880-E354-CF10-9B5351002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/>
              <a:t>9</a:t>
            </a:r>
            <a:br>
              <a:rPr lang="el-GR" sz="3200" b="1" dirty="0"/>
            </a:br>
            <a:r>
              <a:rPr lang="el-GR" sz="3200" b="1" dirty="0"/>
              <a:t>Χρόνια πολλά γεμάτα υγεία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869941-3087-FB8E-84D1-705B1EC4A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71600"/>
            <a:ext cx="11353800" cy="53149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Σύμφωνα με όσα αναφέρονται </a:t>
            </a:r>
            <a:r>
              <a:rPr lang="el-GR" dirty="0"/>
              <a:t>στο βιβλίο του </a:t>
            </a:r>
            <a:r>
              <a:rPr lang="el-GR" b="1" dirty="0"/>
              <a:t>καθηγητή Γ. Τούντα </a:t>
            </a:r>
            <a:r>
              <a:rPr lang="el-GR" dirty="0"/>
              <a:t>με τίτλο</a:t>
            </a:r>
          </a:p>
          <a:p>
            <a:pPr marL="0" indent="0">
              <a:buNone/>
            </a:pPr>
            <a:r>
              <a:rPr lang="el-GR" dirty="0"/>
              <a:t>Χρόνια πολλά γεμάτα υγεία,2 στο παρελθόν η γήρανση οριζόταν ως «μια</a:t>
            </a:r>
          </a:p>
          <a:p>
            <a:pPr marL="0" indent="0">
              <a:buNone/>
            </a:pPr>
            <a:r>
              <a:rPr lang="el-GR" dirty="0"/>
              <a:t>προοδευτική γενικευμένη λειτουργική βλάβη που είχε ως αποτέλεσμα</a:t>
            </a:r>
          </a:p>
          <a:p>
            <a:pPr marL="0" indent="0">
              <a:buNone/>
            </a:pPr>
            <a:r>
              <a:rPr lang="el-GR" dirty="0"/>
              <a:t>απώλεια της προσαρμοστικότητας σε </a:t>
            </a:r>
            <a:r>
              <a:rPr lang="el-GR" dirty="0" err="1"/>
              <a:t>στρεσογόνους</a:t>
            </a:r>
            <a:r>
              <a:rPr lang="el-GR" dirty="0"/>
              <a:t> παράγοντες και</a:t>
            </a:r>
          </a:p>
          <a:p>
            <a:pPr marL="0" indent="0">
              <a:buNone/>
            </a:pPr>
            <a:r>
              <a:rPr lang="el-GR" dirty="0"/>
              <a:t> αυξημένο κίνδυνο για νοσήματα που σχετίζονται με τις μεγαλύτερες ηλικίες».</a:t>
            </a:r>
          </a:p>
          <a:p>
            <a:pPr marL="0" indent="0">
              <a:buNone/>
            </a:pPr>
            <a:r>
              <a:rPr lang="el-GR" b="1" dirty="0"/>
              <a:t>Τα τελευταία όμως χρόνια</a:t>
            </a:r>
            <a:r>
              <a:rPr lang="el-GR" dirty="0"/>
              <a:t>, ο Π.Ο.Υ. (Παγκόσμιος Οργανισμός Υγείας)</a:t>
            </a:r>
          </a:p>
          <a:p>
            <a:pPr marL="0" indent="0">
              <a:buNone/>
            </a:pPr>
            <a:r>
              <a:rPr lang="el-GR" dirty="0"/>
              <a:t>υποστηρίζει ότι ο ορισμός αυτός δεν ισχύει όταν η γήρανση αποτελεί μια</a:t>
            </a:r>
          </a:p>
          <a:p>
            <a:pPr marL="0" indent="0">
              <a:buNone/>
            </a:pPr>
            <a:r>
              <a:rPr lang="el-GR" dirty="0"/>
              <a:t>διαδικασία που βασίζεται στη διατήρηση βιολογικών, κοινωνικών και</a:t>
            </a:r>
          </a:p>
          <a:p>
            <a:pPr marL="0" indent="0">
              <a:buNone/>
            </a:pPr>
            <a:r>
              <a:rPr lang="el-GR" dirty="0"/>
              <a:t>πνευματικών δραστηριοτήτων σε όλη τη διάρκεια της ζωής</a:t>
            </a:r>
          </a:p>
        </p:txBody>
      </p:sp>
    </p:spTree>
    <p:extLst>
      <p:ext uri="{BB962C8B-B14F-4D97-AF65-F5344CB8AC3E}">
        <p14:creationId xmlns:p14="http://schemas.microsoft.com/office/powerpoint/2010/main" val="210260884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2483</Words>
  <Application>Microsoft Office PowerPoint</Application>
  <PresentationFormat>Ευρεία οθόνη</PresentationFormat>
  <Paragraphs>203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Θέμα του Office</vt:lpstr>
      <vt:lpstr>ΘΕΜΑΤΙΚΟΣ ΤΟΥΡΙΣΜΟΣ -ΤΟΥΡΙΣΜΟΣ ΥΓΕΙΑΣ Η' 2024-2025 (DTO257) Διάλεξη 17-3-25</vt:lpstr>
      <vt:lpstr>2 Μελέτη περίπτωσης  Ιατρικός τουρισμός: ορισμοί εισαγωγή  </vt:lpstr>
      <vt:lpstr>  3 Ασθενής ταξιδιώτης:  </vt:lpstr>
      <vt:lpstr>4 Έκτακτος ιατρικός τουρισμός:  </vt:lpstr>
      <vt:lpstr>5 Ιαματικός τουρισμός:  </vt:lpstr>
      <vt:lpstr>6 Τουρισμός ευεξίας:  </vt:lpstr>
      <vt:lpstr>7 Ο τουρισμός ευεξίας χωρίζεται στον πρωτογενή τουρισμό ευεξίας και στον δευτερογενή τουρισμό ευεξίας: </vt:lpstr>
      <vt:lpstr>8 1.1.1. Δημογραφικές Εξελίξεις 1.1.1.1. Εισαγωγή </vt:lpstr>
      <vt:lpstr>9 Χρόνια πολλά γεμάτα υγεία</vt:lpstr>
      <vt:lpstr>10 το Μελλοντολογικό Ινστιτούτο </vt:lpstr>
      <vt:lpstr>11 Η ιλιγγιώδης αύξηση του ποσοστού των ηλικιωμένων  </vt:lpstr>
      <vt:lpstr>12 1.1.1.2. Συνοπτική ιστορική αναδρομή</vt:lpstr>
      <vt:lpstr>13 1.1.1.2. Συνοπτική ιστορική αναδρομή Β</vt:lpstr>
      <vt:lpstr>14 1.1.1.2. Συνοπτική ιστορική αναδρομή. Γ.</vt:lpstr>
      <vt:lpstr>15 1.1.1.3. Παρούσα κατάσταση και παγκόσμιες προβλέψεις έως το 2050</vt:lpstr>
      <vt:lpstr>16 1.1.1.3. Παρούσα κατάσταση και παγκόσμιες προβλέψεις έως το 2050.Β </vt:lpstr>
      <vt:lpstr>17 1.1.1.3. Παρούσα κατάσταση και παγκόσμιες προβλέψεις έως το 2050 Γ.</vt:lpstr>
      <vt:lpstr>18 Διάγραμμα 1: Παγκόσμιος Πληθυσμός Ανά Ηλικιακή Κατηγορία  (για τα έτη 1980, 2017, 2030 και 2050) (2017)</vt:lpstr>
      <vt:lpstr>19 το σύνολο της αύξησης του πληθυσμού  </vt:lpstr>
      <vt:lpstr>20 ο αριθμός των υπέργηρων </vt:lpstr>
      <vt:lpstr>21 Η Ευρώπη και η Βόρεια Αμερική </vt:lpstr>
      <vt:lpstr>22 ΒΙΒΛΙΟΓΡΑΦΙΑ ΒΙΒΛΙΟ ΣΕΛ 39</vt:lpstr>
      <vt:lpstr>23 ΒΙΒΛΙΟΓΡΑΦΙΑ 2</vt:lpstr>
      <vt:lpstr>24 ΒΙΒΛΙΟΓΡΑΦΙΑ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EFTHYMIOS PAPPAS</dc:creator>
  <cp:lastModifiedBy>EFTHYMIOS PAPPAS</cp:lastModifiedBy>
  <cp:revision>12</cp:revision>
  <dcterms:created xsi:type="dcterms:W3CDTF">2025-03-13T15:00:59Z</dcterms:created>
  <dcterms:modified xsi:type="dcterms:W3CDTF">2025-03-18T13:25:01Z</dcterms:modified>
</cp:coreProperties>
</file>