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9"/>
  </p:notesMasterIdLst>
  <p:sldIdLst>
    <p:sldId id="256" r:id="rId2"/>
    <p:sldId id="284" r:id="rId3"/>
    <p:sldId id="290" r:id="rId4"/>
    <p:sldId id="287" r:id="rId5"/>
    <p:sldId id="291" r:id="rId6"/>
    <p:sldId id="257" r:id="rId7"/>
    <p:sldId id="283" r:id="rId8"/>
    <p:sldId id="292" r:id="rId9"/>
    <p:sldId id="282" r:id="rId10"/>
    <p:sldId id="259" r:id="rId11"/>
    <p:sldId id="258" r:id="rId12"/>
    <p:sldId id="260" r:id="rId13"/>
    <p:sldId id="286" r:id="rId14"/>
    <p:sldId id="261" r:id="rId15"/>
    <p:sldId id="285" r:id="rId16"/>
    <p:sldId id="289" r:id="rId17"/>
    <p:sldId id="288" r:id="rId18"/>
    <p:sldId id="264" r:id="rId19"/>
    <p:sldId id="263" r:id="rId20"/>
    <p:sldId id="279" r:id="rId21"/>
    <p:sldId id="306" r:id="rId22"/>
    <p:sldId id="298" r:id="rId23"/>
    <p:sldId id="304" r:id="rId24"/>
    <p:sldId id="305" r:id="rId25"/>
    <p:sldId id="293" r:id="rId26"/>
    <p:sldId id="295" r:id="rId27"/>
    <p:sldId id="294" r:id="rId28"/>
    <p:sldId id="296" r:id="rId29"/>
    <p:sldId id="272" r:id="rId30"/>
    <p:sldId id="273" r:id="rId31"/>
    <p:sldId id="274" r:id="rId32"/>
    <p:sldId id="301" r:id="rId33"/>
    <p:sldId id="275" r:id="rId34"/>
    <p:sldId id="276" r:id="rId35"/>
    <p:sldId id="277" r:id="rId36"/>
    <p:sldId id="278" r:id="rId37"/>
    <p:sldId id="302" r:id="rId38"/>
    <p:sldId id="266" r:id="rId39"/>
    <p:sldId id="267" r:id="rId40"/>
    <p:sldId id="268" r:id="rId41"/>
    <p:sldId id="269" r:id="rId42"/>
    <p:sldId id="270" r:id="rId43"/>
    <p:sldId id="271" r:id="rId44"/>
    <p:sldId id="299" r:id="rId45"/>
    <p:sldId id="307" r:id="rId46"/>
    <p:sldId id="308" r:id="rId47"/>
    <p:sldId id="459" r:id="rId48"/>
    <p:sldId id="460" r:id="rId49"/>
    <p:sldId id="467" r:id="rId50"/>
    <p:sldId id="457" r:id="rId51"/>
    <p:sldId id="454" r:id="rId52"/>
    <p:sldId id="455" r:id="rId53"/>
    <p:sldId id="456" r:id="rId54"/>
    <p:sldId id="311" r:id="rId55"/>
    <p:sldId id="313" r:id="rId56"/>
    <p:sldId id="315" r:id="rId57"/>
    <p:sldId id="319" r:id="rId58"/>
    <p:sldId id="320" r:id="rId59"/>
    <p:sldId id="323" r:id="rId60"/>
    <p:sldId id="325" r:id="rId61"/>
    <p:sldId id="297" r:id="rId62"/>
    <p:sldId id="326" r:id="rId63"/>
    <p:sldId id="327" r:id="rId64"/>
    <p:sldId id="328" r:id="rId65"/>
    <p:sldId id="329" r:id="rId66"/>
    <p:sldId id="330" r:id="rId67"/>
    <p:sldId id="331" r:id="rId68"/>
    <p:sldId id="333" r:id="rId69"/>
    <p:sldId id="334" r:id="rId70"/>
    <p:sldId id="335" r:id="rId71"/>
    <p:sldId id="337" r:id="rId72"/>
    <p:sldId id="338" r:id="rId73"/>
    <p:sldId id="339" r:id="rId74"/>
    <p:sldId id="341" r:id="rId75"/>
    <p:sldId id="342" r:id="rId76"/>
    <p:sldId id="343" r:id="rId77"/>
    <p:sldId id="344" r:id="rId78"/>
    <p:sldId id="345" r:id="rId79"/>
    <p:sldId id="348" r:id="rId80"/>
    <p:sldId id="351" r:id="rId81"/>
    <p:sldId id="352" r:id="rId82"/>
    <p:sldId id="353" r:id="rId83"/>
    <p:sldId id="300" r:id="rId84"/>
    <p:sldId id="354" r:id="rId85"/>
    <p:sldId id="355" r:id="rId86"/>
    <p:sldId id="356" r:id="rId87"/>
    <p:sldId id="357" r:id="rId88"/>
    <p:sldId id="358" r:id="rId89"/>
    <p:sldId id="359" r:id="rId90"/>
    <p:sldId id="363" r:id="rId91"/>
    <p:sldId id="364" r:id="rId92"/>
    <p:sldId id="365" r:id="rId93"/>
    <p:sldId id="366" r:id="rId94"/>
    <p:sldId id="367" r:id="rId95"/>
    <p:sldId id="368" r:id="rId96"/>
    <p:sldId id="303" r:id="rId97"/>
    <p:sldId id="369" r:id="rId98"/>
    <p:sldId id="371" r:id="rId99"/>
    <p:sldId id="372" r:id="rId100"/>
    <p:sldId id="374" r:id="rId101"/>
    <p:sldId id="385" r:id="rId102"/>
    <p:sldId id="388" r:id="rId103"/>
    <p:sldId id="403" r:id="rId104"/>
    <p:sldId id="468" r:id="rId105"/>
    <p:sldId id="405" r:id="rId106"/>
    <p:sldId id="406" r:id="rId107"/>
    <p:sldId id="407" r:id="rId108"/>
    <p:sldId id="408" r:id="rId109"/>
    <p:sldId id="411" r:id="rId110"/>
    <p:sldId id="418" r:id="rId111"/>
    <p:sldId id="428" r:id="rId112"/>
    <p:sldId id="429" r:id="rId113"/>
    <p:sldId id="430" r:id="rId114"/>
    <p:sldId id="431" r:id="rId115"/>
    <p:sldId id="432" r:id="rId116"/>
    <p:sldId id="445" r:id="rId117"/>
    <p:sldId id="446" r:id="rId118"/>
    <p:sldId id="448" r:id="rId119"/>
    <p:sldId id="450" r:id="rId120"/>
    <p:sldId id="462" r:id="rId121"/>
    <p:sldId id="466" r:id="rId122"/>
    <p:sldId id="463" r:id="rId123"/>
    <p:sldId id="465" r:id="rId124"/>
    <p:sldId id="464" r:id="rId125"/>
    <p:sldId id="280" r:id="rId126"/>
    <p:sldId id="461" r:id="rId127"/>
    <p:sldId id="469" r:id="rId1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10" autoAdjust="0"/>
    <p:restoredTop sz="94660"/>
  </p:normalViewPr>
  <p:slideViewPr>
    <p:cSldViewPr snapToGrid="0">
      <p:cViewPr varScale="1">
        <p:scale>
          <a:sx n="78" d="100"/>
          <a:sy n="78" d="100"/>
        </p:scale>
        <p:origin x="98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37A668-36BB-4248-9A22-C65CB891116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BA5EECDE-C54C-453D-86E4-E39C7AE300D5}">
      <dgm:prSet phldrT="[Κείμενο]" phldr="0"/>
      <dgm:spPr/>
      <dgm:t>
        <a:bodyPr/>
        <a:lstStyle/>
        <a:p>
          <a:r>
            <a:rPr lang="el-GR" dirty="0"/>
            <a:t>ΑΜΥΝΤΙΚΕΣ ΕΠΙΧΕΙΡΗΣΕΙΣ</a:t>
          </a:r>
        </a:p>
      </dgm:t>
    </dgm:pt>
    <dgm:pt modelId="{DF8F7AE0-9596-4A8D-A3F9-788F697F6194}" type="parTrans" cxnId="{EFAC0CB3-69F3-4A64-9D72-DE96E8BAE1E3}">
      <dgm:prSet/>
      <dgm:spPr/>
      <dgm:t>
        <a:bodyPr/>
        <a:lstStyle/>
        <a:p>
          <a:endParaRPr lang="el-GR"/>
        </a:p>
      </dgm:t>
    </dgm:pt>
    <dgm:pt modelId="{3F265F1A-A505-4109-8D8E-410572E96C42}" type="sibTrans" cxnId="{EFAC0CB3-69F3-4A64-9D72-DE96E8BAE1E3}">
      <dgm:prSet/>
      <dgm:spPr/>
      <dgm:t>
        <a:bodyPr/>
        <a:lstStyle/>
        <a:p>
          <a:endParaRPr lang="el-GR"/>
        </a:p>
      </dgm:t>
    </dgm:pt>
    <dgm:pt modelId="{805642D1-81AF-45EC-AA39-2674D14828C7}">
      <dgm:prSet phldrT="[Κείμενο]" phldr="0"/>
      <dgm:spPr/>
      <dgm:t>
        <a:bodyPr/>
        <a:lstStyle/>
        <a:p>
          <a:r>
            <a:rPr lang="el-GR" dirty="0"/>
            <a:t>ΑΜΥΝΑ</a:t>
          </a:r>
        </a:p>
      </dgm:t>
    </dgm:pt>
    <dgm:pt modelId="{B7FA0C09-4284-4507-8F6B-3625D3972144}" type="parTrans" cxnId="{5B90A45C-CE05-45BF-8962-FB4F5B89A960}">
      <dgm:prSet/>
      <dgm:spPr/>
      <dgm:t>
        <a:bodyPr/>
        <a:lstStyle/>
        <a:p>
          <a:endParaRPr lang="el-GR"/>
        </a:p>
      </dgm:t>
    </dgm:pt>
    <dgm:pt modelId="{53E94D7A-B2BE-4EB4-A0BA-5496AFF961D1}" type="sibTrans" cxnId="{5B90A45C-CE05-45BF-8962-FB4F5B89A960}">
      <dgm:prSet/>
      <dgm:spPr/>
      <dgm:t>
        <a:bodyPr/>
        <a:lstStyle/>
        <a:p>
          <a:endParaRPr lang="el-GR"/>
        </a:p>
      </dgm:t>
    </dgm:pt>
    <dgm:pt modelId="{5D6F13B4-FFF7-47E3-85BC-6F472A53CB2B}">
      <dgm:prSet phldrT="[Κείμενο]" phldr="0"/>
      <dgm:spPr/>
      <dgm:t>
        <a:bodyPr/>
        <a:lstStyle/>
        <a:p>
          <a:r>
            <a:rPr lang="el-GR" dirty="0"/>
            <a:t>ΣΥΜΠΤΥΞΗ</a:t>
          </a:r>
        </a:p>
      </dgm:t>
    </dgm:pt>
    <dgm:pt modelId="{E04A60C1-C095-4FDC-8358-AD15D5826658}" type="parTrans" cxnId="{6E5C72F1-7EBE-46AB-8E39-0662CB892358}">
      <dgm:prSet/>
      <dgm:spPr/>
      <dgm:t>
        <a:bodyPr/>
        <a:lstStyle/>
        <a:p>
          <a:endParaRPr lang="el-GR"/>
        </a:p>
      </dgm:t>
    </dgm:pt>
    <dgm:pt modelId="{F1D37A69-404D-4AEC-B13E-35FD9FA292F0}" type="sibTrans" cxnId="{6E5C72F1-7EBE-46AB-8E39-0662CB892358}">
      <dgm:prSet/>
      <dgm:spPr/>
      <dgm:t>
        <a:bodyPr/>
        <a:lstStyle/>
        <a:p>
          <a:endParaRPr lang="el-GR"/>
        </a:p>
      </dgm:t>
    </dgm:pt>
    <dgm:pt modelId="{6DB9B181-5199-4448-8F57-4D2D0CC6338F}" type="pres">
      <dgm:prSet presAssocID="{4737A668-36BB-4248-9A22-C65CB8911161}" presName="hierChild1" presStyleCnt="0">
        <dgm:presLayoutVars>
          <dgm:chPref val="1"/>
          <dgm:dir/>
          <dgm:animOne val="branch"/>
          <dgm:animLvl val="lvl"/>
          <dgm:resizeHandles/>
        </dgm:presLayoutVars>
      </dgm:prSet>
      <dgm:spPr/>
    </dgm:pt>
    <dgm:pt modelId="{AAEEE03B-3C32-4CE4-95B8-253C1CA8AA74}" type="pres">
      <dgm:prSet presAssocID="{BA5EECDE-C54C-453D-86E4-E39C7AE300D5}" presName="hierRoot1" presStyleCnt="0"/>
      <dgm:spPr/>
    </dgm:pt>
    <dgm:pt modelId="{06E1DBAB-D8F5-4EE1-B7DD-67F7B0CAC0F8}" type="pres">
      <dgm:prSet presAssocID="{BA5EECDE-C54C-453D-86E4-E39C7AE300D5}" presName="composite" presStyleCnt="0"/>
      <dgm:spPr/>
    </dgm:pt>
    <dgm:pt modelId="{3B3252F6-6F6F-4E42-8116-E207B5F39914}" type="pres">
      <dgm:prSet presAssocID="{BA5EECDE-C54C-453D-86E4-E39C7AE300D5}" presName="background" presStyleLbl="node0" presStyleIdx="0" presStyleCnt="1"/>
      <dgm:spPr/>
    </dgm:pt>
    <dgm:pt modelId="{A7BC9BAC-A8BE-4151-8D81-3E8CC53B2153}" type="pres">
      <dgm:prSet presAssocID="{BA5EECDE-C54C-453D-86E4-E39C7AE300D5}" presName="text" presStyleLbl="fgAcc0" presStyleIdx="0" presStyleCnt="1">
        <dgm:presLayoutVars>
          <dgm:chPref val="3"/>
        </dgm:presLayoutVars>
      </dgm:prSet>
      <dgm:spPr/>
    </dgm:pt>
    <dgm:pt modelId="{F9981B71-B917-4E34-AB93-225DD965D714}" type="pres">
      <dgm:prSet presAssocID="{BA5EECDE-C54C-453D-86E4-E39C7AE300D5}" presName="hierChild2" presStyleCnt="0"/>
      <dgm:spPr/>
    </dgm:pt>
    <dgm:pt modelId="{E056D406-8294-42EA-92EF-2EA1B598C4B9}" type="pres">
      <dgm:prSet presAssocID="{B7FA0C09-4284-4507-8F6B-3625D3972144}" presName="Name10" presStyleLbl="parChTrans1D2" presStyleIdx="0" presStyleCnt="2"/>
      <dgm:spPr/>
    </dgm:pt>
    <dgm:pt modelId="{711E32BC-4CDB-49A4-B9B1-7E9EAE44CD40}" type="pres">
      <dgm:prSet presAssocID="{805642D1-81AF-45EC-AA39-2674D14828C7}" presName="hierRoot2" presStyleCnt="0"/>
      <dgm:spPr/>
    </dgm:pt>
    <dgm:pt modelId="{72D34B64-EEB2-4900-A25E-3A11758571F6}" type="pres">
      <dgm:prSet presAssocID="{805642D1-81AF-45EC-AA39-2674D14828C7}" presName="composite2" presStyleCnt="0"/>
      <dgm:spPr/>
    </dgm:pt>
    <dgm:pt modelId="{FE94E274-F54F-44C7-94B0-725C690A4100}" type="pres">
      <dgm:prSet presAssocID="{805642D1-81AF-45EC-AA39-2674D14828C7}" presName="background2" presStyleLbl="node2" presStyleIdx="0" presStyleCnt="2"/>
      <dgm:spPr/>
    </dgm:pt>
    <dgm:pt modelId="{481D1D57-05E4-41D5-8468-36760A5E6A7B}" type="pres">
      <dgm:prSet presAssocID="{805642D1-81AF-45EC-AA39-2674D14828C7}" presName="text2" presStyleLbl="fgAcc2" presStyleIdx="0" presStyleCnt="2" custLinFactNeighborX="-40349" custLinFactNeighborY="1686">
        <dgm:presLayoutVars>
          <dgm:chPref val="3"/>
        </dgm:presLayoutVars>
      </dgm:prSet>
      <dgm:spPr/>
    </dgm:pt>
    <dgm:pt modelId="{CE122F60-EC1E-4D44-BFF4-7A9F4C642F3B}" type="pres">
      <dgm:prSet presAssocID="{805642D1-81AF-45EC-AA39-2674D14828C7}" presName="hierChild3" presStyleCnt="0"/>
      <dgm:spPr/>
    </dgm:pt>
    <dgm:pt modelId="{6F116A44-DCFF-4F16-ACC0-4EC279036C26}" type="pres">
      <dgm:prSet presAssocID="{E04A60C1-C095-4FDC-8358-AD15D5826658}" presName="Name10" presStyleLbl="parChTrans1D2" presStyleIdx="1" presStyleCnt="2"/>
      <dgm:spPr/>
    </dgm:pt>
    <dgm:pt modelId="{60EDBA9D-0176-4737-AFE6-847653DDAD3E}" type="pres">
      <dgm:prSet presAssocID="{5D6F13B4-FFF7-47E3-85BC-6F472A53CB2B}" presName="hierRoot2" presStyleCnt="0"/>
      <dgm:spPr/>
    </dgm:pt>
    <dgm:pt modelId="{73C5D873-B67C-4C55-84D1-2F5711AA43CA}" type="pres">
      <dgm:prSet presAssocID="{5D6F13B4-FFF7-47E3-85BC-6F472A53CB2B}" presName="composite2" presStyleCnt="0"/>
      <dgm:spPr/>
    </dgm:pt>
    <dgm:pt modelId="{82E211D4-6CD2-40F1-AC34-0B301ACF7D51}" type="pres">
      <dgm:prSet presAssocID="{5D6F13B4-FFF7-47E3-85BC-6F472A53CB2B}" presName="background2" presStyleLbl="node2" presStyleIdx="1" presStyleCnt="2"/>
      <dgm:spPr/>
    </dgm:pt>
    <dgm:pt modelId="{E2DF9A4F-BA15-4469-ACA2-28B9008260AA}" type="pres">
      <dgm:prSet presAssocID="{5D6F13B4-FFF7-47E3-85BC-6F472A53CB2B}" presName="text2" presStyleLbl="fgAcc2" presStyleIdx="1" presStyleCnt="2" custLinFactNeighborX="33838" custLinFactNeighborY="1583">
        <dgm:presLayoutVars>
          <dgm:chPref val="3"/>
        </dgm:presLayoutVars>
      </dgm:prSet>
      <dgm:spPr/>
    </dgm:pt>
    <dgm:pt modelId="{9859F24B-B80D-41C3-ADB4-885A1194A3F1}" type="pres">
      <dgm:prSet presAssocID="{5D6F13B4-FFF7-47E3-85BC-6F472A53CB2B}" presName="hierChild3" presStyleCnt="0"/>
      <dgm:spPr/>
    </dgm:pt>
  </dgm:ptLst>
  <dgm:cxnLst>
    <dgm:cxn modelId="{B578F95B-A2C1-4EB0-80CE-1D778F293F81}" type="presOf" srcId="{5D6F13B4-FFF7-47E3-85BC-6F472A53CB2B}" destId="{E2DF9A4F-BA15-4469-ACA2-28B9008260AA}" srcOrd="0" destOrd="0" presId="urn:microsoft.com/office/officeart/2005/8/layout/hierarchy1"/>
    <dgm:cxn modelId="{5B90A45C-CE05-45BF-8962-FB4F5B89A960}" srcId="{BA5EECDE-C54C-453D-86E4-E39C7AE300D5}" destId="{805642D1-81AF-45EC-AA39-2674D14828C7}" srcOrd="0" destOrd="0" parTransId="{B7FA0C09-4284-4507-8F6B-3625D3972144}" sibTransId="{53E94D7A-B2BE-4EB4-A0BA-5496AFF961D1}"/>
    <dgm:cxn modelId="{A8140A6B-E5F1-4FAC-B44A-A7CF9EA2221B}" type="presOf" srcId="{4737A668-36BB-4248-9A22-C65CB8911161}" destId="{6DB9B181-5199-4448-8F57-4D2D0CC6338F}" srcOrd="0" destOrd="0" presId="urn:microsoft.com/office/officeart/2005/8/layout/hierarchy1"/>
    <dgm:cxn modelId="{3A441B76-380D-4FB4-A112-57C19BC990B8}" type="presOf" srcId="{E04A60C1-C095-4FDC-8358-AD15D5826658}" destId="{6F116A44-DCFF-4F16-ACC0-4EC279036C26}" srcOrd="0" destOrd="0" presId="urn:microsoft.com/office/officeart/2005/8/layout/hierarchy1"/>
    <dgm:cxn modelId="{9D7ABD7E-2F04-4D68-A8F3-689C68A3782B}" type="presOf" srcId="{BA5EECDE-C54C-453D-86E4-E39C7AE300D5}" destId="{A7BC9BAC-A8BE-4151-8D81-3E8CC53B2153}" srcOrd="0" destOrd="0" presId="urn:microsoft.com/office/officeart/2005/8/layout/hierarchy1"/>
    <dgm:cxn modelId="{9A46BA90-345B-4ADD-80D2-80ACFCFB5C3C}" type="presOf" srcId="{B7FA0C09-4284-4507-8F6B-3625D3972144}" destId="{E056D406-8294-42EA-92EF-2EA1B598C4B9}" srcOrd="0" destOrd="0" presId="urn:microsoft.com/office/officeart/2005/8/layout/hierarchy1"/>
    <dgm:cxn modelId="{EFAC0CB3-69F3-4A64-9D72-DE96E8BAE1E3}" srcId="{4737A668-36BB-4248-9A22-C65CB8911161}" destId="{BA5EECDE-C54C-453D-86E4-E39C7AE300D5}" srcOrd="0" destOrd="0" parTransId="{DF8F7AE0-9596-4A8D-A3F9-788F697F6194}" sibTransId="{3F265F1A-A505-4109-8D8E-410572E96C42}"/>
    <dgm:cxn modelId="{9696EFDA-1F6C-48D8-BD02-9FF2D48590FB}" type="presOf" srcId="{805642D1-81AF-45EC-AA39-2674D14828C7}" destId="{481D1D57-05E4-41D5-8468-36760A5E6A7B}" srcOrd="0" destOrd="0" presId="urn:microsoft.com/office/officeart/2005/8/layout/hierarchy1"/>
    <dgm:cxn modelId="{6E5C72F1-7EBE-46AB-8E39-0662CB892358}" srcId="{BA5EECDE-C54C-453D-86E4-E39C7AE300D5}" destId="{5D6F13B4-FFF7-47E3-85BC-6F472A53CB2B}" srcOrd="1" destOrd="0" parTransId="{E04A60C1-C095-4FDC-8358-AD15D5826658}" sibTransId="{F1D37A69-404D-4AEC-B13E-35FD9FA292F0}"/>
    <dgm:cxn modelId="{0E5747D3-D71E-4050-856A-FE1A97886B22}" type="presParOf" srcId="{6DB9B181-5199-4448-8F57-4D2D0CC6338F}" destId="{AAEEE03B-3C32-4CE4-95B8-253C1CA8AA74}" srcOrd="0" destOrd="0" presId="urn:microsoft.com/office/officeart/2005/8/layout/hierarchy1"/>
    <dgm:cxn modelId="{00BB6E65-06E1-4E23-A9B2-1AA9E88F6E42}" type="presParOf" srcId="{AAEEE03B-3C32-4CE4-95B8-253C1CA8AA74}" destId="{06E1DBAB-D8F5-4EE1-B7DD-67F7B0CAC0F8}" srcOrd="0" destOrd="0" presId="urn:microsoft.com/office/officeart/2005/8/layout/hierarchy1"/>
    <dgm:cxn modelId="{16C830BA-6739-46DC-A8C0-901D28A00578}" type="presParOf" srcId="{06E1DBAB-D8F5-4EE1-B7DD-67F7B0CAC0F8}" destId="{3B3252F6-6F6F-4E42-8116-E207B5F39914}" srcOrd="0" destOrd="0" presId="urn:microsoft.com/office/officeart/2005/8/layout/hierarchy1"/>
    <dgm:cxn modelId="{1227E053-7350-4C78-8C90-2E70D3D30E31}" type="presParOf" srcId="{06E1DBAB-D8F5-4EE1-B7DD-67F7B0CAC0F8}" destId="{A7BC9BAC-A8BE-4151-8D81-3E8CC53B2153}" srcOrd="1" destOrd="0" presId="urn:microsoft.com/office/officeart/2005/8/layout/hierarchy1"/>
    <dgm:cxn modelId="{7605ED72-374F-4DB5-AC53-05F926355827}" type="presParOf" srcId="{AAEEE03B-3C32-4CE4-95B8-253C1CA8AA74}" destId="{F9981B71-B917-4E34-AB93-225DD965D714}" srcOrd="1" destOrd="0" presId="urn:microsoft.com/office/officeart/2005/8/layout/hierarchy1"/>
    <dgm:cxn modelId="{0CE04B76-1C67-49EA-9F90-DDA45E445D1F}" type="presParOf" srcId="{F9981B71-B917-4E34-AB93-225DD965D714}" destId="{E056D406-8294-42EA-92EF-2EA1B598C4B9}" srcOrd="0" destOrd="0" presId="urn:microsoft.com/office/officeart/2005/8/layout/hierarchy1"/>
    <dgm:cxn modelId="{E9BE00CF-426D-41D3-984C-3AA9C9FBCF5B}" type="presParOf" srcId="{F9981B71-B917-4E34-AB93-225DD965D714}" destId="{711E32BC-4CDB-49A4-B9B1-7E9EAE44CD40}" srcOrd="1" destOrd="0" presId="urn:microsoft.com/office/officeart/2005/8/layout/hierarchy1"/>
    <dgm:cxn modelId="{ADE73809-D539-40E4-9027-FBC9FC7AA6A9}" type="presParOf" srcId="{711E32BC-4CDB-49A4-B9B1-7E9EAE44CD40}" destId="{72D34B64-EEB2-4900-A25E-3A11758571F6}" srcOrd="0" destOrd="0" presId="urn:microsoft.com/office/officeart/2005/8/layout/hierarchy1"/>
    <dgm:cxn modelId="{A6414F5C-61E9-43DC-A788-A951DA3EAF8B}" type="presParOf" srcId="{72D34B64-EEB2-4900-A25E-3A11758571F6}" destId="{FE94E274-F54F-44C7-94B0-725C690A4100}" srcOrd="0" destOrd="0" presId="urn:microsoft.com/office/officeart/2005/8/layout/hierarchy1"/>
    <dgm:cxn modelId="{2CA6E198-4377-4D69-B243-DEF8DFE868A2}" type="presParOf" srcId="{72D34B64-EEB2-4900-A25E-3A11758571F6}" destId="{481D1D57-05E4-41D5-8468-36760A5E6A7B}" srcOrd="1" destOrd="0" presId="urn:microsoft.com/office/officeart/2005/8/layout/hierarchy1"/>
    <dgm:cxn modelId="{5D0A6DAC-2360-41DF-B43A-CF268B1B1F76}" type="presParOf" srcId="{711E32BC-4CDB-49A4-B9B1-7E9EAE44CD40}" destId="{CE122F60-EC1E-4D44-BFF4-7A9F4C642F3B}" srcOrd="1" destOrd="0" presId="urn:microsoft.com/office/officeart/2005/8/layout/hierarchy1"/>
    <dgm:cxn modelId="{38273C76-BD70-43F6-B65B-43FACE914859}" type="presParOf" srcId="{F9981B71-B917-4E34-AB93-225DD965D714}" destId="{6F116A44-DCFF-4F16-ACC0-4EC279036C26}" srcOrd="2" destOrd="0" presId="urn:microsoft.com/office/officeart/2005/8/layout/hierarchy1"/>
    <dgm:cxn modelId="{9021789E-03F0-4C51-952D-4C510146A658}" type="presParOf" srcId="{F9981B71-B917-4E34-AB93-225DD965D714}" destId="{60EDBA9D-0176-4737-AFE6-847653DDAD3E}" srcOrd="3" destOrd="0" presId="urn:microsoft.com/office/officeart/2005/8/layout/hierarchy1"/>
    <dgm:cxn modelId="{858ED37C-E612-4A46-AA50-A95FF4310707}" type="presParOf" srcId="{60EDBA9D-0176-4737-AFE6-847653DDAD3E}" destId="{73C5D873-B67C-4C55-84D1-2F5711AA43CA}" srcOrd="0" destOrd="0" presId="urn:microsoft.com/office/officeart/2005/8/layout/hierarchy1"/>
    <dgm:cxn modelId="{B3BE47D2-F210-4000-8620-8D60D75AEDA7}" type="presParOf" srcId="{73C5D873-B67C-4C55-84D1-2F5711AA43CA}" destId="{82E211D4-6CD2-40F1-AC34-0B301ACF7D51}" srcOrd="0" destOrd="0" presId="urn:microsoft.com/office/officeart/2005/8/layout/hierarchy1"/>
    <dgm:cxn modelId="{CF69B015-1BA7-48BD-9022-762070735F41}" type="presParOf" srcId="{73C5D873-B67C-4C55-84D1-2F5711AA43CA}" destId="{E2DF9A4F-BA15-4469-ACA2-28B9008260AA}" srcOrd="1" destOrd="0" presId="urn:microsoft.com/office/officeart/2005/8/layout/hierarchy1"/>
    <dgm:cxn modelId="{B8E81805-5487-4EF7-9D02-AB128C63ABDF}" type="presParOf" srcId="{60EDBA9D-0176-4737-AFE6-847653DDAD3E}" destId="{9859F24B-B80D-41C3-ADB4-885A1194A3F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16A44-DCFF-4F16-ACC0-4EC279036C26}">
      <dsp:nvSpPr>
        <dsp:cNvPr id="0" name=""/>
        <dsp:cNvSpPr/>
      </dsp:nvSpPr>
      <dsp:spPr>
        <a:xfrm>
          <a:off x="5754848" y="2036018"/>
          <a:ext cx="3039871" cy="934140"/>
        </a:xfrm>
        <a:custGeom>
          <a:avLst/>
          <a:gdLst/>
          <a:ahLst/>
          <a:cxnLst/>
          <a:rect l="0" t="0" r="0" b="0"/>
          <a:pathLst>
            <a:path>
              <a:moveTo>
                <a:pt x="0" y="0"/>
              </a:moveTo>
              <a:lnTo>
                <a:pt x="0" y="637550"/>
              </a:lnTo>
              <a:lnTo>
                <a:pt x="3039871" y="637550"/>
              </a:lnTo>
              <a:lnTo>
                <a:pt x="3039871" y="9341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56D406-8294-42EA-92EF-2EA1B598C4B9}">
      <dsp:nvSpPr>
        <dsp:cNvPr id="0" name=""/>
        <dsp:cNvSpPr/>
      </dsp:nvSpPr>
      <dsp:spPr>
        <a:xfrm>
          <a:off x="2506522" y="2036018"/>
          <a:ext cx="3248326" cy="934140"/>
        </a:xfrm>
        <a:custGeom>
          <a:avLst/>
          <a:gdLst/>
          <a:ahLst/>
          <a:cxnLst/>
          <a:rect l="0" t="0" r="0" b="0"/>
          <a:pathLst>
            <a:path>
              <a:moveTo>
                <a:pt x="3248326" y="0"/>
              </a:moveTo>
              <a:lnTo>
                <a:pt x="3248326" y="637550"/>
              </a:lnTo>
              <a:lnTo>
                <a:pt x="0" y="637550"/>
              </a:lnTo>
              <a:lnTo>
                <a:pt x="0" y="9341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3252F6-6F6F-4E42-8116-E207B5F39914}">
      <dsp:nvSpPr>
        <dsp:cNvPr id="0" name=""/>
        <dsp:cNvSpPr/>
      </dsp:nvSpPr>
      <dsp:spPr>
        <a:xfrm>
          <a:off x="4154058" y="3014"/>
          <a:ext cx="3201580" cy="2033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BC9BAC-A8BE-4151-8D81-3E8CC53B2153}">
      <dsp:nvSpPr>
        <dsp:cNvPr id="0" name=""/>
        <dsp:cNvSpPr/>
      </dsp:nvSpPr>
      <dsp:spPr>
        <a:xfrm>
          <a:off x="4509790" y="340959"/>
          <a:ext cx="3201580" cy="20330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l-GR" sz="3600" kern="1200" dirty="0"/>
            <a:t>ΑΜΥΝΤΙΚΕΣ ΕΠΙΧΕΙΡΗΣΕΙΣ</a:t>
          </a:r>
        </a:p>
      </dsp:txBody>
      <dsp:txXfrm>
        <a:off x="4569335" y="400504"/>
        <a:ext cx="3082490" cy="1913913"/>
      </dsp:txXfrm>
    </dsp:sp>
    <dsp:sp modelId="{FE94E274-F54F-44C7-94B0-725C690A4100}">
      <dsp:nvSpPr>
        <dsp:cNvPr id="0" name=""/>
        <dsp:cNvSpPr/>
      </dsp:nvSpPr>
      <dsp:spPr>
        <a:xfrm>
          <a:off x="905732" y="2970159"/>
          <a:ext cx="3201580" cy="2033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1D1D57-05E4-41D5-8468-36760A5E6A7B}">
      <dsp:nvSpPr>
        <dsp:cNvPr id="0" name=""/>
        <dsp:cNvSpPr/>
      </dsp:nvSpPr>
      <dsp:spPr>
        <a:xfrm>
          <a:off x="1261463" y="3308103"/>
          <a:ext cx="3201580" cy="20330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l-GR" sz="3600" kern="1200" dirty="0"/>
            <a:t>ΑΜΥΝΑ</a:t>
          </a:r>
        </a:p>
      </dsp:txBody>
      <dsp:txXfrm>
        <a:off x="1321008" y="3367648"/>
        <a:ext cx="3082490" cy="1913913"/>
      </dsp:txXfrm>
    </dsp:sp>
    <dsp:sp modelId="{82E211D4-6CD2-40F1-AC34-0B301ACF7D51}">
      <dsp:nvSpPr>
        <dsp:cNvPr id="0" name=""/>
        <dsp:cNvSpPr/>
      </dsp:nvSpPr>
      <dsp:spPr>
        <a:xfrm>
          <a:off x="7193930" y="2970159"/>
          <a:ext cx="3201580" cy="2033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DF9A4F-BA15-4469-ACA2-28B9008260AA}">
      <dsp:nvSpPr>
        <dsp:cNvPr id="0" name=""/>
        <dsp:cNvSpPr/>
      </dsp:nvSpPr>
      <dsp:spPr>
        <a:xfrm>
          <a:off x="7549661" y="3308103"/>
          <a:ext cx="3201580" cy="20330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l-GR" sz="3600" kern="1200" dirty="0"/>
            <a:t>ΣΥΜΠΤΥΞΗ</a:t>
          </a:r>
        </a:p>
      </dsp:txBody>
      <dsp:txXfrm>
        <a:off x="7609206" y="3367648"/>
        <a:ext cx="3082490" cy="191391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386CEF-36A1-49B2-A45C-F94C03EF83F2}" type="datetimeFigureOut">
              <a:rPr lang="el-GR" smtClean="0"/>
              <a:t>2/12/2025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7C2B8A-4B7D-4B9F-9303-5CBB7E5CD4ED}" type="slidenum">
              <a:rPr lang="el-GR" smtClean="0"/>
              <a:t>‹#›</a:t>
            </a:fld>
            <a:endParaRPr lang="el-GR"/>
          </a:p>
        </p:txBody>
      </p:sp>
    </p:spTree>
    <p:extLst>
      <p:ext uri="{BB962C8B-B14F-4D97-AF65-F5344CB8AC3E}">
        <p14:creationId xmlns:p14="http://schemas.microsoft.com/office/powerpoint/2010/main" val="377749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68BD1B7-BEB4-45A1-493D-AFEAE508F876}"/>
              </a:ext>
            </a:extLst>
          </p:cNvPr>
          <p:cNvSpPr>
            <a:spLocks noGrp="1" noChangeArrowheads="1"/>
          </p:cNvSpPr>
          <p:nvPr>
            <p:ph type="sldNum" sz="quarter" idx="5"/>
          </p:nvPr>
        </p:nvSpPr>
        <p:spPr>
          <a:ln/>
        </p:spPr>
        <p:txBody>
          <a:bodyPr/>
          <a:lstStyle/>
          <a:p>
            <a:fld id="{62496270-B28A-4ECE-AFE0-D9AD6CC9DE3B}" type="slidenum">
              <a:rPr lang="el-GR" altLang="el-GR"/>
              <a:pPr/>
              <a:t>45</a:t>
            </a:fld>
            <a:endParaRPr lang="el-GR" altLang="el-GR"/>
          </a:p>
        </p:txBody>
      </p:sp>
      <p:sp>
        <p:nvSpPr>
          <p:cNvPr id="5122" name="Rectangle 2">
            <a:extLst>
              <a:ext uri="{FF2B5EF4-FFF2-40B4-BE49-F238E27FC236}">
                <a16:creationId xmlns:a16="http://schemas.microsoft.com/office/drawing/2014/main" id="{D7225F1D-563F-B1C9-BD53-C70F27EFBEA0}"/>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a:extLst>
              <a:ext uri="{FF2B5EF4-FFF2-40B4-BE49-F238E27FC236}">
                <a16:creationId xmlns:a16="http://schemas.microsoft.com/office/drawing/2014/main" id="{AB5C9D5E-8A7D-4EB9-89C0-4876B8C1464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B76CA75-D218-9397-E4A5-09D828FF4CE8}"/>
              </a:ext>
            </a:extLst>
          </p:cNvPr>
          <p:cNvSpPr>
            <a:spLocks noGrp="1" noChangeArrowheads="1"/>
          </p:cNvSpPr>
          <p:nvPr>
            <p:ph type="sldNum" sz="quarter" idx="5"/>
          </p:nvPr>
        </p:nvSpPr>
        <p:spPr>
          <a:ln/>
        </p:spPr>
        <p:txBody>
          <a:bodyPr/>
          <a:lstStyle/>
          <a:p>
            <a:fld id="{A15E3DEB-98AD-454E-9D76-8033EA5695D8}" type="slidenum">
              <a:rPr lang="el-GR" altLang="el-GR"/>
              <a:pPr/>
              <a:t>58</a:t>
            </a:fld>
            <a:endParaRPr lang="el-GR" altLang="el-GR"/>
          </a:p>
        </p:txBody>
      </p:sp>
      <p:sp>
        <p:nvSpPr>
          <p:cNvPr id="5122" name="Rectangle 2">
            <a:extLst>
              <a:ext uri="{FF2B5EF4-FFF2-40B4-BE49-F238E27FC236}">
                <a16:creationId xmlns:a16="http://schemas.microsoft.com/office/drawing/2014/main" id="{10DC27C4-8900-4FB7-8BA0-DAFFD2785410}"/>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123" name="Rectangle 3">
            <a:extLst>
              <a:ext uri="{FF2B5EF4-FFF2-40B4-BE49-F238E27FC236}">
                <a16:creationId xmlns:a16="http://schemas.microsoft.com/office/drawing/2014/main" id="{338C8115-6950-6272-C8B3-7AA8AEFDB43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42725-463C-AB4F-5D91-5FFDC15D53D2}"/>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6A2C32F6-1A2C-5E22-16BC-4AC6A1601B72}"/>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96270-B28A-4ECE-AFE0-D9AD6CC9DE3B}" type="slidenum">
              <a:rPr kumimoji="0" lang="el-GR" altLang="el-G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l-GR" alt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2" name="Rectangle 2">
            <a:extLst>
              <a:ext uri="{FF2B5EF4-FFF2-40B4-BE49-F238E27FC236}">
                <a16:creationId xmlns:a16="http://schemas.microsoft.com/office/drawing/2014/main" id="{5052B201-5456-752C-8BB1-13354A4E1E49}"/>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123" name="Rectangle 3">
            <a:extLst>
              <a:ext uri="{FF2B5EF4-FFF2-40B4-BE49-F238E27FC236}">
                <a16:creationId xmlns:a16="http://schemas.microsoft.com/office/drawing/2014/main" id="{31467330-154D-A5EE-26F7-DFA7DB7D520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l-GR" altLang="el-GR"/>
          </a:p>
        </p:txBody>
      </p:sp>
    </p:spTree>
    <p:extLst>
      <p:ext uri="{BB962C8B-B14F-4D97-AF65-F5344CB8AC3E}">
        <p14:creationId xmlns:p14="http://schemas.microsoft.com/office/powerpoint/2010/main" val="2890599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13401E3-85A0-1EC9-25A2-CB323AA2AA07}"/>
              </a:ext>
            </a:extLst>
          </p:cNvPr>
          <p:cNvSpPr>
            <a:spLocks noGrp="1" noRot="1" noChangeAspect="1" noChangeArrowheads="1"/>
          </p:cNvSpPr>
          <p:nvPr>
            <p:ph type="sldImg"/>
          </p:nvPr>
        </p:nvSpPr>
        <p:spPr bwMode="auto">
          <a:xfrm>
            <a:off x="393700" y="692150"/>
            <a:ext cx="6072188" cy="3416300"/>
          </a:xfrm>
          <a:prstGeom prst="rect">
            <a:avLst/>
          </a:prstGeom>
          <a:solidFill>
            <a:srgbClr val="FFFFFF"/>
          </a:solidFill>
          <a:ln>
            <a:solidFill>
              <a:srgbClr val="000000"/>
            </a:solidFill>
            <a:miter lim="800000"/>
            <a:headEnd/>
            <a:tailEnd/>
          </a:ln>
        </p:spPr>
      </p:sp>
      <p:sp>
        <p:nvSpPr>
          <p:cNvPr id="5123" name="Rectangle 3">
            <a:extLst>
              <a:ext uri="{FF2B5EF4-FFF2-40B4-BE49-F238E27FC236}">
                <a16:creationId xmlns:a16="http://schemas.microsoft.com/office/drawing/2014/main" id="{4BE13922-C590-CBEB-A6F2-739AAE1C93A0}"/>
              </a:ext>
            </a:extLst>
          </p:cNvPr>
          <p:cNvSpPr>
            <a:spLocks noGrp="1" noChangeArrowheads="1"/>
          </p:cNvSpPr>
          <p:nvPr>
            <p:ph type="body" idx="1"/>
          </p:nvPr>
        </p:nvSpPr>
        <p:spPr bwMode="auto">
          <a:xfrm>
            <a:off x="914400" y="4344988"/>
            <a:ext cx="5029200" cy="3849687"/>
          </a:xfrm>
          <a:prstGeom prst="rect">
            <a:avLst/>
          </a:prstGeom>
          <a:solidFill>
            <a:srgbClr val="FFFFFF"/>
          </a:solidFill>
          <a:ln>
            <a:solidFill>
              <a:srgbClr val="000000"/>
            </a:solidFill>
            <a:miter lim="800000"/>
            <a:headEnd/>
            <a:tailEnd/>
          </a:ln>
        </p:spPr>
        <p:txBody>
          <a:bodyPr/>
          <a:lstStyle/>
          <a:p>
            <a:endParaRPr lang="en-US"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7B3DAEA-C178-9C5F-4C7E-14347D5BC963}"/>
              </a:ext>
            </a:extLst>
          </p:cNvPr>
          <p:cNvSpPr>
            <a:spLocks noGrp="1" noRot="1" noChangeAspect="1" noChangeArrowheads="1"/>
          </p:cNvSpPr>
          <p:nvPr>
            <p:ph type="sldImg"/>
          </p:nvPr>
        </p:nvSpPr>
        <p:spPr bwMode="auto">
          <a:xfrm>
            <a:off x="393700" y="692150"/>
            <a:ext cx="6072188" cy="3416300"/>
          </a:xfrm>
          <a:prstGeom prst="rect">
            <a:avLst/>
          </a:prstGeom>
          <a:solidFill>
            <a:srgbClr val="FFFFFF"/>
          </a:solidFill>
          <a:ln>
            <a:solidFill>
              <a:srgbClr val="000000"/>
            </a:solidFill>
            <a:miter lim="800000"/>
            <a:headEnd/>
            <a:tailEnd/>
          </a:ln>
        </p:spPr>
      </p:sp>
      <p:sp>
        <p:nvSpPr>
          <p:cNvPr id="6147" name="Rectangle 3">
            <a:extLst>
              <a:ext uri="{FF2B5EF4-FFF2-40B4-BE49-F238E27FC236}">
                <a16:creationId xmlns:a16="http://schemas.microsoft.com/office/drawing/2014/main" id="{1D3982C5-4E3B-ED50-E84F-6BA75A224A7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0DD286F-E226-FE24-C77C-AB243A2054C9}"/>
              </a:ext>
            </a:extLst>
          </p:cNvPr>
          <p:cNvSpPr>
            <a:spLocks noGrp="1" noChangeArrowheads="1"/>
          </p:cNvSpPr>
          <p:nvPr>
            <p:ph type="sldNum" sz="quarter" idx="5"/>
          </p:nvPr>
        </p:nvSpPr>
        <p:spPr>
          <a:ln/>
        </p:spPr>
        <p:txBody>
          <a:bodyPr/>
          <a:lstStyle/>
          <a:p>
            <a:fld id="{3767B83F-3739-4E75-A279-E4528DDD720A}" type="slidenum">
              <a:rPr lang="el-GR" altLang="el-GR"/>
              <a:pPr/>
              <a:t>116</a:t>
            </a:fld>
            <a:endParaRPr lang="el-GR" altLang="el-GR"/>
          </a:p>
        </p:txBody>
      </p:sp>
      <p:sp>
        <p:nvSpPr>
          <p:cNvPr id="5122" name="Rectangle 2">
            <a:extLst>
              <a:ext uri="{FF2B5EF4-FFF2-40B4-BE49-F238E27FC236}">
                <a16:creationId xmlns:a16="http://schemas.microsoft.com/office/drawing/2014/main" id="{64974383-6D9A-C7B1-31BB-5FC871819AD3}"/>
              </a:ext>
            </a:extLst>
          </p:cNvPr>
          <p:cNvSpPr>
            <a:spLocks noGrp="1" noRot="1" noChangeAspect="1" noChangeArrowheads="1"/>
          </p:cNvSpPr>
          <p:nvPr>
            <p:ph type="sldImg"/>
          </p:nvPr>
        </p:nvSpPr>
        <p:spPr bwMode="auto">
          <a:xfrm>
            <a:off x="393700" y="692150"/>
            <a:ext cx="6072188" cy="3416300"/>
          </a:xfrm>
          <a:prstGeom prst="rect">
            <a:avLst/>
          </a:prstGeom>
          <a:solidFill>
            <a:srgbClr val="FFFFFF"/>
          </a:solidFill>
          <a:ln>
            <a:solidFill>
              <a:srgbClr val="000000"/>
            </a:solidFill>
            <a:miter lim="800000"/>
            <a:headEnd/>
            <a:tailEnd/>
          </a:ln>
        </p:spPr>
      </p:sp>
      <p:sp>
        <p:nvSpPr>
          <p:cNvPr id="5123" name="Rectangle 3">
            <a:extLst>
              <a:ext uri="{FF2B5EF4-FFF2-40B4-BE49-F238E27FC236}">
                <a16:creationId xmlns:a16="http://schemas.microsoft.com/office/drawing/2014/main" id="{F324DB06-8CF7-69CF-4567-FD118040810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l-GR"/>
              <a:t>Κάντε κλικ για να επεξεργαστείτε τον τίτλο υποδείγματος</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12/2/2025</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263708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05F0-2B44-47BC-86B3-58E2C70806B7}"/>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Vertical Text Placeholder 2">
            <a:extLst>
              <a:ext uri="{FF2B5EF4-FFF2-40B4-BE49-F238E27FC236}">
                <a16:creationId xmlns:a16="http://schemas.microsoft.com/office/drawing/2014/main" id="{7FA5B5DA-7628-4AC1-8EAE-5010C2A9812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Date Placeholder 3">
            <a:extLst>
              <a:ext uri="{FF2B5EF4-FFF2-40B4-BE49-F238E27FC236}">
                <a16:creationId xmlns:a16="http://schemas.microsoft.com/office/drawing/2014/main" id="{CEA4E7C3-7830-49F3-9F45-4B2F2B4CAC93}"/>
              </a:ext>
            </a:extLst>
          </p:cNvPr>
          <p:cNvSpPr>
            <a:spLocks noGrp="1"/>
          </p:cNvSpPr>
          <p:nvPr>
            <p:ph type="dt" sz="half" idx="10"/>
          </p:nvPr>
        </p:nvSpPr>
        <p:spPr/>
        <p:txBody>
          <a:bodyPr/>
          <a:lstStyle/>
          <a:p>
            <a:fld id="{32637B58-87C1-446D-BDA9-B06F4BCF7782}" type="datetimeFigureOut">
              <a:rPr lang="en-US" smtClean="0"/>
              <a:t>12/2/2025</a:t>
            </a:fld>
            <a:endParaRPr lang="en-US"/>
          </a:p>
        </p:txBody>
      </p:sp>
      <p:sp>
        <p:nvSpPr>
          <p:cNvPr id="5" name="Footer Placeholder 4">
            <a:extLst>
              <a:ext uri="{FF2B5EF4-FFF2-40B4-BE49-F238E27FC236}">
                <a16:creationId xmlns:a16="http://schemas.microsoft.com/office/drawing/2014/main" id="{1845E328-AD12-449C-BE6E-76DF005E8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0F374F-390D-49D8-A7C8-5BEFA3532345}"/>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2005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0F530-2925-4F98-89EC-95C2EC4769DB}"/>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Vertical Text Placeholder 2">
            <a:extLst>
              <a:ext uri="{FF2B5EF4-FFF2-40B4-BE49-F238E27FC236}">
                <a16:creationId xmlns:a16="http://schemas.microsoft.com/office/drawing/2014/main" id="{71A79366-3281-483D-8731-0D01B2B24A35}"/>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Date Placeholder 3">
            <a:extLst>
              <a:ext uri="{FF2B5EF4-FFF2-40B4-BE49-F238E27FC236}">
                <a16:creationId xmlns:a16="http://schemas.microsoft.com/office/drawing/2014/main" id="{245ED8B2-BE7F-4417-8A8A-A95C8BB70827}"/>
              </a:ext>
            </a:extLst>
          </p:cNvPr>
          <p:cNvSpPr>
            <a:spLocks noGrp="1"/>
          </p:cNvSpPr>
          <p:nvPr>
            <p:ph type="dt" sz="half" idx="10"/>
          </p:nvPr>
        </p:nvSpPr>
        <p:spPr/>
        <p:txBody>
          <a:bodyPr/>
          <a:lstStyle/>
          <a:p>
            <a:fld id="{32637B58-87C1-446D-BDA9-B06F4BCF7782}" type="datetimeFigureOut">
              <a:rPr lang="en-US" smtClean="0"/>
              <a:t>12/2/2025</a:t>
            </a:fld>
            <a:endParaRPr lang="en-US"/>
          </a:p>
        </p:txBody>
      </p:sp>
      <p:sp>
        <p:nvSpPr>
          <p:cNvPr id="5" name="Footer Placeholder 4">
            <a:extLst>
              <a:ext uri="{FF2B5EF4-FFF2-40B4-BE49-F238E27FC236}">
                <a16:creationId xmlns:a16="http://schemas.microsoft.com/office/drawing/2014/main" id="{A01A0D96-671F-4A85-89C6-946624CB1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BA434-2E32-4719-B45C-0490D685265D}"/>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825869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590668"/>
            <a:ext cx="9914859" cy="1329004"/>
          </a:xfrm>
        </p:spPr>
        <p:txBody>
          <a:bodyPr>
            <a:normAutofit/>
          </a:bodyPr>
          <a:lstStyle>
            <a:lvl1pPr>
              <a:lnSpc>
                <a:spcPct val="100000"/>
              </a:lnSpc>
              <a:defRPr sz="4000"/>
            </a:lvl1pPr>
          </a:lstStyle>
          <a:p>
            <a:r>
              <a:rPr lang="el-GR"/>
              <a:t>Κάντε κλικ για να επεξεργαστείτε τον τίτλο υποδείγματος</a:t>
            </a:r>
            <a:endParaRPr lang="en-US" dirty="0"/>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914400" y="1919673"/>
            <a:ext cx="9914860" cy="4123318"/>
          </a:xfrm>
        </p:spPr>
        <p:txBody>
          <a:bodyPr>
            <a:normAutofit/>
          </a:bodyPr>
          <a:lstStyle>
            <a:lvl1pPr>
              <a:defRPr sz="2000"/>
            </a:lvl1pPr>
            <a:lvl2pPr>
              <a:defRPr sz="1800"/>
            </a:lvl2pPr>
            <a:lvl3pPr>
              <a:defRPr sz="1600"/>
            </a:lvl3pPr>
            <a:lvl4pPr>
              <a:defRPr sz="1400"/>
            </a:lvl4pPr>
            <a:lvl5pPr>
              <a:defRPr sz="1400"/>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9323285" y="6434524"/>
            <a:ext cx="2067867" cy="365125"/>
          </a:xfrm>
        </p:spPr>
        <p:txBody>
          <a:bodyPr/>
          <a:lstStyle>
            <a:lvl1pPr algn="r">
              <a:defRPr>
                <a:solidFill>
                  <a:schemeClr val="bg1"/>
                </a:solidFill>
              </a:defRPr>
            </a:lvl1pPr>
          </a:lstStyle>
          <a:p>
            <a:fld id="{32637B58-87C1-446D-BDA9-B06F4BCF7782}" type="datetimeFigureOut">
              <a:rPr lang="en-US" smtClean="0"/>
              <a:t>12/2/2025</a:t>
            </a:fld>
            <a:endParaRPr lang="en-US"/>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173736" y="6437376"/>
            <a:ext cx="3775914" cy="365125"/>
          </a:xfrm>
        </p:spPr>
        <p:txBody>
          <a:bodyPr/>
          <a:lstStyle>
            <a:lvl1pPr algn="l">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1"/>
                </a:solidFill>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346954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94B-011C-4B13-8C12-E91BF7A40087}"/>
              </a:ext>
            </a:extLst>
          </p:cNvPr>
          <p:cNvSpPr>
            <a:spLocks noGrp="1"/>
          </p:cNvSpPr>
          <p:nvPr>
            <p:ph type="title"/>
          </p:nvPr>
        </p:nvSpPr>
        <p:spPr>
          <a:xfrm>
            <a:off x="1524000" y="1320800"/>
            <a:ext cx="9144000" cy="3095813"/>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Text Placeholder 2">
            <a:extLst>
              <a:ext uri="{FF2B5EF4-FFF2-40B4-BE49-F238E27FC236}">
                <a16:creationId xmlns:a16="http://schemas.microsoft.com/office/drawing/2014/main" id="{9716D5F3-887C-4A8F-842A-0294A9FB0818}"/>
              </a:ext>
            </a:extLst>
          </p:cNvPr>
          <p:cNvSpPr>
            <a:spLocks noGrp="1"/>
          </p:cNvSpPr>
          <p:nvPr>
            <p:ph type="body" idx="1"/>
          </p:nvPr>
        </p:nvSpPr>
        <p:spPr>
          <a:xfrm>
            <a:off x="1523999" y="4589463"/>
            <a:ext cx="91440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a:extLst>
              <a:ext uri="{FF2B5EF4-FFF2-40B4-BE49-F238E27FC236}">
                <a16:creationId xmlns:a16="http://schemas.microsoft.com/office/drawing/2014/main" id="{2B94588B-131A-42F3-B76C-62BD65E4806B}"/>
              </a:ext>
            </a:extLst>
          </p:cNvPr>
          <p:cNvSpPr>
            <a:spLocks noGrp="1"/>
          </p:cNvSpPr>
          <p:nvPr>
            <p:ph type="dt" sz="half" idx="10"/>
          </p:nvPr>
        </p:nvSpPr>
        <p:spPr/>
        <p:txBody>
          <a:bodyPr/>
          <a:lstStyle/>
          <a:p>
            <a:fld id="{32637B58-87C1-446D-BDA9-B06F4BCF7782}" type="datetimeFigureOut">
              <a:rPr lang="en-US" smtClean="0"/>
              <a:t>12/2/2025</a:t>
            </a:fld>
            <a:endParaRPr lang="en-US"/>
          </a:p>
        </p:txBody>
      </p:sp>
      <p:sp>
        <p:nvSpPr>
          <p:cNvPr id="5" name="Footer Placeholder 4">
            <a:extLst>
              <a:ext uri="{FF2B5EF4-FFF2-40B4-BE49-F238E27FC236}">
                <a16:creationId xmlns:a16="http://schemas.microsoft.com/office/drawing/2014/main" id="{E111AB28-20BD-4CD8-9840-985C3EDBA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3C85C-3801-46F0-A100-616F5F2F82E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110016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12/2/2025</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212128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1681163"/>
            <a:ext cx="5157787"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2635623"/>
            <a:ext cx="5157787" cy="3554039"/>
          </a:xfrm>
        </p:spPr>
        <p:txBody>
          <a:bodyPr>
            <a:normAutofit/>
          </a:bodyPr>
          <a:lstStyle>
            <a:lvl1pPr>
              <a:defRPr sz="2400"/>
            </a:lvl1pPr>
            <a:lvl2pPr>
              <a:defRPr sz="2000"/>
            </a:lvl2pPr>
            <a:lvl3pPr>
              <a:defRPr sz="1800"/>
            </a:lvl3pPr>
            <a:lvl4pPr>
              <a:defRPr sz="1600"/>
            </a:lvl4pPr>
            <a:lvl5pPr>
              <a:defRPr sz="1600"/>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6172200" y="1681163"/>
            <a:ext cx="5183188"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6172200" y="2635623"/>
            <a:ext cx="5183188" cy="3554040"/>
          </a:xfrm>
        </p:spPr>
        <p:txBody>
          <a:bodyPr>
            <a:normAutofit/>
          </a:bodyPr>
          <a:lstStyle>
            <a:lvl1pPr>
              <a:defRPr sz="2400"/>
            </a:lvl1pPr>
            <a:lvl2pPr>
              <a:defRPr sz="2000"/>
            </a:lvl2pPr>
            <a:lvl3pPr>
              <a:defRPr sz="1800"/>
            </a:lvl3pPr>
            <a:lvl4pPr>
              <a:defRPr sz="1600"/>
            </a:lvl4pPr>
            <a:lvl5pPr>
              <a:defRPr sz="1600"/>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p>
            <a:fld id="{32637B58-87C1-446D-BDA9-B06F4BCF7782}" type="datetimeFigureOut">
              <a:rPr lang="en-US" smtClean="0"/>
              <a:t>12/2/2025</a:t>
            </a:fld>
            <a:endParaRPr lang="en-US"/>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69556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Date Placeholder 2">
            <a:extLst>
              <a:ext uri="{FF2B5EF4-FFF2-40B4-BE49-F238E27FC236}">
                <a16:creationId xmlns:a16="http://schemas.microsoft.com/office/drawing/2014/main" id="{31BDFF7A-EBD3-4FEB-8451-5D7355069117}"/>
              </a:ext>
            </a:extLst>
          </p:cNvPr>
          <p:cNvSpPr>
            <a:spLocks noGrp="1"/>
          </p:cNvSpPr>
          <p:nvPr>
            <p:ph type="dt" sz="half" idx="10"/>
          </p:nvPr>
        </p:nvSpPr>
        <p:spPr/>
        <p:txBody>
          <a:bodyPr/>
          <a:lstStyle/>
          <a:p>
            <a:fld id="{32637B58-87C1-446D-BDA9-B06F4BCF7782}" type="datetimeFigureOut">
              <a:rPr lang="en-US" smtClean="0"/>
              <a:t>12/2/2025</a:t>
            </a:fld>
            <a:endParaRPr lang="en-US"/>
          </a:p>
        </p:txBody>
      </p:sp>
      <p:sp>
        <p:nvSpPr>
          <p:cNvPr id="4" name="Footer Placeholder 3">
            <a:extLst>
              <a:ext uri="{FF2B5EF4-FFF2-40B4-BE49-F238E27FC236}">
                <a16:creationId xmlns:a16="http://schemas.microsoft.com/office/drawing/2014/main" id="{08F54A2D-2C4B-4E1D-AC16-E3B1F1DDB5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521571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p>
            <a:fld id="{32637B58-87C1-446D-BDA9-B06F4BCF7782}" type="datetimeFigureOut">
              <a:rPr lang="en-US" smtClean="0"/>
              <a:t>12/2/2025</a:t>
            </a:fld>
            <a:endParaRPr lang="en-US"/>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73382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9F8C-8071-4BE5-AD6F-C98F481D17B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Content Placeholder 2">
            <a:extLst>
              <a:ext uri="{FF2B5EF4-FFF2-40B4-BE49-F238E27FC236}">
                <a16:creationId xmlns:a16="http://schemas.microsoft.com/office/drawing/2014/main" id="{634135B3-14BA-4A88-B6B3-88B77B1C6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Text Placeholder 3">
            <a:extLst>
              <a:ext uri="{FF2B5EF4-FFF2-40B4-BE49-F238E27FC236}">
                <a16:creationId xmlns:a16="http://schemas.microsoft.com/office/drawing/2014/main" id="{377C3A4D-5B69-44B4-B17F-770E83F00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a:extLst>
              <a:ext uri="{FF2B5EF4-FFF2-40B4-BE49-F238E27FC236}">
                <a16:creationId xmlns:a16="http://schemas.microsoft.com/office/drawing/2014/main" id="{B4F1C41D-2A59-4512-8034-6DB705787D78}"/>
              </a:ext>
            </a:extLst>
          </p:cNvPr>
          <p:cNvSpPr>
            <a:spLocks noGrp="1"/>
          </p:cNvSpPr>
          <p:nvPr>
            <p:ph type="dt" sz="half" idx="10"/>
          </p:nvPr>
        </p:nvSpPr>
        <p:spPr/>
        <p:txBody>
          <a:bodyPr/>
          <a:lstStyle/>
          <a:p>
            <a:fld id="{32637B58-87C1-446D-BDA9-B06F4BCF7782}" type="datetimeFigureOut">
              <a:rPr lang="en-US" smtClean="0"/>
              <a:t>12/2/2025</a:t>
            </a:fld>
            <a:endParaRPr lang="en-US"/>
          </a:p>
        </p:txBody>
      </p:sp>
      <p:sp>
        <p:nvSpPr>
          <p:cNvPr id="6" name="Footer Placeholder 5">
            <a:extLst>
              <a:ext uri="{FF2B5EF4-FFF2-40B4-BE49-F238E27FC236}">
                <a16:creationId xmlns:a16="http://schemas.microsoft.com/office/drawing/2014/main" id="{BD85C494-778C-4EE6-9402-242E1CDD9A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677B9-C338-4033-9AFE-B8B81C5D813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977714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a:extLst>
              <a:ext uri="{FF2B5EF4-FFF2-40B4-BE49-F238E27FC236}">
                <a16:creationId xmlns:a16="http://schemas.microsoft.com/office/drawing/2014/main" id="{C7A87172-A64E-4C38-82ED-2A7050B0FB68}"/>
              </a:ext>
            </a:extLst>
          </p:cNvPr>
          <p:cNvSpPr>
            <a:spLocks noGrp="1"/>
          </p:cNvSpPr>
          <p:nvPr>
            <p:ph type="dt" sz="half" idx="10"/>
          </p:nvPr>
        </p:nvSpPr>
        <p:spPr/>
        <p:txBody>
          <a:bodyPr/>
          <a:lstStyle/>
          <a:p>
            <a:fld id="{32637B58-87C1-446D-BDA9-B06F4BCF7782}" type="datetimeFigureOut">
              <a:rPr lang="en-US" smtClean="0"/>
              <a:t>12/2/2025</a:t>
            </a:fld>
            <a:endParaRPr lang="en-US"/>
          </a:p>
        </p:txBody>
      </p:sp>
      <p:sp>
        <p:nvSpPr>
          <p:cNvPr id="6" name="Footer Placeholder 5">
            <a:extLst>
              <a:ext uri="{FF2B5EF4-FFF2-40B4-BE49-F238E27FC236}">
                <a16:creationId xmlns:a16="http://schemas.microsoft.com/office/drawing/2014/main" id="{BC0C3E24-28E2-4512-BEA0-DAEC5E846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647360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08E557-10DB-421A-876E-1AE58F8E07C4}"/>
              </a:ext>
            </a:extLst>
          </p:cNvPr>
          <p:cNvSpPr/>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EC2EBCA0-8609-4F35-8CA7-7AD35FDACD73}"/>
              </a:ext>
            </a:extLst>
          </p:cNvPr>
          <p:cNvSpPr>
            <a:spLocks noGrp="1"/>
          </p:cNvSpPr>
          <p:nvPr>
            <p:ph type="ftr" sz="quarter" idx="3"/>
          </p:nvPr>
        </p:nvSpPr>
        <p:spPr>
          <a:xfrm>
            <a:off x="175613" y="6434560"/>
            <a:ext cx="3428012" cy="365125"/>
          </a:xfrm>
          <a:prstGeom prst="rect">
            <a:avLst/>
          </a:prstGeom>
        </p:spPr>
        <p:txBody>
          <a:bodyPr vert="horz" lIns="91440" tIns="45720" rIns="91440" bIns="45720" rtlCol="0" anchor="ctr"/>
          <a:lstStyle>
            <a:lvl1pPr algn="l">
              <a:defRPr sz="1050" spc="50" baseline="0">
                <a:solidFill>
                  <a:schemeClr val="accent2"/>
                </a:solidFill>
                <a:latin typeface="+mn-lt"/>
              </a:defRPr>
            </a:lvl1pPr>
          </a:lstStyle>
          <a:p>
            <a:endParaRPr lang="en-US"/>
          </a:p>
        </p:txBody>
      </p:sp>
      <p:sp>
        <p:nvSpPr>
          <p:cNvPr id="2" name="Title Placeholder 1">
            <a:extLst>
              <a:ext uri="{FF2B5EF4-FFF2-40B4-BE49-F238E27FC236}">
                <a16:creationId xmlns:a16="http://schemas.microsoft.com/office/drawing/2014/main" id="{BFDA9639-38D2-4CD4-A861-F6B4C6CB99BD}"/>
              </a:ext>
            </a:extLst>
          </p:cNvPr>
          <p:cNvSpPr>
            <a:spLocks noGrp="1"/>
          </p:cNvSpPr>
          <p:nvPr>
            <p:ph type="title"/>
          </p:nvPr>
        </p:nvSpPr>
        <p:spPr>
          <a:xfrm>
            <a:off x="908775" y="590372"/>
            <a:ext cx="10202248" cy="1325890"/>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a:extLst>
              <a:ext uri="{FF2B5EF4-FFF2-40B4-BE49-F238E27FC236}">
                <a16:creationId xmlns:a16="http://schemas.microsoft.com/office/drawing/2014/main" id="{DDAF00B1-16C1-47B3-A7A0-B71468312896}"/>
              </a:ext>
            </a:extLst>
          </p:cNvPr>
          <p:cNvSpPr>
            <a:spLocks noGrp="1"/>
          </p:cNvSpPr>
          <p:nvPr>
            <p:ph type="body" idx="1"/>
          </p:nvPr>
        </p:nvSpPr>
        <p:spPr>
          <a:xfrm>
            <a:off x="918825" y="1916262"/>
            <a:ext cx="10192198" cy="4133481"/>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a:extLst>
              <a:ext uri="{FF2B5EF4-FFF2-40B4-BE49-F238E27FC236}">
                <a16:creationId xmlns:a16="http://schemas.microsoft.com/office/drawing/2014/main" id="{2BCF9501-5B6B-4DAF-B59D-3C129ED805AC}"/>
              </a:ext>
            </a:extLst>
          </p:cNvPr>
          <p:cNvSpPr>
            <a:spLocks noGrp="1"/>
          </p:cNvSpPr>
          <p:nvPr>
            <p:ph type="dt" sz="half" idx="2"/>
          </p:nvPr>
        </p:nvSpPr>
        <p:spPr>
          <a:xfrm>
            <a:off x="9017000" y="6433202"/>
            <a:ext cx="2374150" cy="367841"/>
          </a:xfrm>
          <a:prstGeom prst="rect">
            <a:avLst/>
          </a:prstGeom>
        </p:spPr>
        <p:txBody>
          <a:bodyPr vert="horz" lIns="91440" tIns="45720" rIns="91440" bIns="45720" rtlCol="0" anchor="ctr"/>
          <a:lstStyle>
            <a:lvl1pPr algn="r">
              <a:defRPr sz="1050" spc="50" baseline="0">
                <a:solidFill>
                  <a:srgbClr val="FFFFFF"/>
                </a:solidFill>
                <a:latin typeface="+mn-lt"/>
              </a:defRPr>
            </a:lvl1pPr>
          </a:lstStyle>
          <a:p>
            <a:fld id="{32637B58-87C1-446D-BDA9-B06F4BCF7782}" type="datetimeFigureOut">
              <a:rPr lang="en-US" smtClean="0"/>
              <a:pPr/>
              <a:t>12/2/2025</a:t>
            </a:fld>
            <a:endParaRPr lang="en-US" dirty="0"/>
          </a:p>
        </p:txBody>
      </p:sp>
      <p:sp>
        <p:nvSpPr>
          <p:cNvPr id="6" name="Slide Number Placeholder 5">
            <a:extLst>
              <a:ext uri="{FF2B5EF4-FFF2-40B4-BE49-F238E27FC236}">
                <a16:creationId xmlns:a16="http://schemas.microsoft.com/office/drawing/2014/main" id="{37685DBD-B7AE-41D8-8CF1-B21CD58E1B45}"/>
              </a:ext>
            </a:extLst>
          </p:cNvPr>
          <p:cNvSpPr>
            <a:spLocks noGrp="1"/>
          </p:cNvSpPr>
          <p:nvPr>
            <p:ph type="sldNum" sz="quarter" idx="4"/>
          </p:nvPr>
        </p:nvSpPr>
        <p:spPr>
          <a:xfrm>
            <a:off x="11391150" y="6433203"/>
            <a:ext cx="693263" cy="367842"/>
          </a:xfrm>
          <a:prstGeom prst="rect">
            <a:avLst/>
          </a:prstGeom>
        </p:spPr>
        <p:txBody>
          <a:bodyPr vert="horz" lIns="91440" tIns="45720" rIns="91440" bIns="45720" rtlCol="0" anchor="ctr"/>
          <a:lstStyle>
            <a:lvl1pPr algn="r">
              <a:defRPr sz="2000">
                <a:solidFill>
                  <a:srgbClr val="FFFFFF"/>
                </a:solidFill>
                <a:latin typeface="+mj-lt"/>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3377632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736">
          <p15:clr>
            <a:srgbClr val="F26B43"/>
          </p15:clr>
        </p15:guide>
        <p15:guide id="4" orient="horz" pos="3312">
          <p15:clr>
            <a:srgbClr val="F26B43"/>
          </p15:clr>
        </p15:guide>
        <p15:guide id="5" orient="horz" pos="432">
          <p15:clr>
            <a:srgbClr val="F26B43"/>
          </p15:clr>
        </p15:guide>
        <p15:guide id="7" pos="4416">
          <p15:clr>
            <a:srgbClr val="F26B43"/>
          </p15:clr>
        </p15:guide>
        <p15:guide id="8" pos="5568">
          <p15:clr>
            <a:srgbClr val="F26B43"/>
          </p15:clr>
        </p15:guide>
        <p15:guide id="9" pos="7296">
          <p15:clr>
            <a:srgbClr val="F26B43"/>
          </p15:clr>
        </p15:guide>
        <p15:guide id="10" pos="2688">
          <p15:clr>
            <a:srgbClr val="F26B43"/>
          </p15:clr>
        </p15:guide>
        <p15:guide id="11" pos="1536">
          <p15:clr>
            <a:srgbClr val="F26B43"/>
          </p15:clr>
        </p15:guide>
        <p15:guide id="12" pos="384">
          <p15:clr>
            <a:srgbClr val="F26B43"/>
          </p15:clr>
        </p15:guide>
        <p15:guide id="13" pos="2112">
          <p15:clr>
            <a:srgbClr val="F26B43"/>
          </p15:clr>
        </p15:guide>
        <p15:guide id="14" pos="4992">
          <p15:clr>
            <a:srgbClr val="F26B43"/>
          </p15:clr>
        </p15:guide>
        <p15:guide id="15" pos="6720">
          <p15:clr>
            <a:srgbClr val="F26B43"/>
          </p15:clr>
        </p15:guide>
        <p15:guide id="16" pos="960">
          <p15:clr>
            <a:srgbClr val="F26B43"/>
          </p15:clr>
        </p15:guide>
        <p15:guide id="17" pos="3264">
          <p15:clr>
            <a:srgbClr val="F26B43"/>
          </p15:clr>
        </p15:guide>
        <p15:guide id="18" orient="horz" pos="1008">
          <p15:clr>
            <a:srgbClr val="F26B43"/>
          </p15:clr>
        </p15:guide>
        <p15:guide id="19" orient="horz" pos="3888">
          <p15:clr>
            <a:srgbClr val="F26B43"/>
          </p15:clr>
        </p15:guide>
        <p15:guide id="20" pos="6144">
          <p15:clr>
            <a:srgbClr val="F26B43"/>
          </p15:clr>
        </p15:guide>
        <p15:guide id="21" orient="horz" pos="1584">
          <p15:clr>
            <a:srgbClr val="F26B43"/>
          </p15:clr>
        </p15:guide>
        <p15:guide id="22" pos="576">
          <p15:clr>
            <a:srgbClr val="F26B43"/>
          </p15:clr>
        </p15:guide>
        <p15:guide id="23" pos="7104">
          <p15:clr>
            <a:srgbClr val="F26B43"/>
          </p15:clr>
        </p15:guide>
        <p15:guide id="24" pos="768">
          <p15:clr>
            <a:srgbClr val="F26B43"/>
          </p15:clr>
        </p15:guide>
        <p15:guide id="25" pos="6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oleObject" Target="../embeddings/oleObject15.bin"/><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oleObject" Target="../embeddings/oleObject6.bin"/><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4.wmf"/><Relationship Id="rId5" Type="http://schemas.openxmlformats.org/officeDocument/2006/relationships/oleObject" Target="../embeddings/oleObject8.bin"/><Relationship Id="rId4" Type="http://schemas.openxmlformats.org/officeDocument/2006/relationships/image" Target="../media/image33.wmf"/><Relationship Id="rId9" Type="http://schemas.openxmlformats.org/officeDocument/2006/relationships/oleObject" Target="../embeddings/oleObject10.bin"/></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5.wmf"/><Relationship Id="rId5" Type="http://schemas.openxmlformats.org/officeDocument/2006/relationships/oleObject" Target="../embeddings/oleObject12.bin"/><Relationship Id="rId4" Type="http://schemas.openxmlformats.org/officeDocument/2006/relationships/image" Target="../media/image33.w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oleObject" Target="../embeddings/oleObject13.bin"/><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oleObject" Target="../embeddings/oleObject14.bin"/><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D0BFAC-D9E3-A99A-616A-833FF0F1ACE7}"/>
              </a:ext>
            </a:extLst>
          </p:cNvPr>
          <p:cNvSpPr>
            <a:spLocks noGrp="1"/>
          </p:cNvSpPr>
          <p:nvPr>
            <p:ph type="ctrTitle"/>
          </p:nvPr>
        </p:nvSpPr>
        <p:spPr>
          <a:xfrm>
            <a:off x="1322753" y="1946531"/>
            <a:ext cx="9546493" cy="2509284"/>
          </a:xfrm>
        </p:spPr>
        <p:txBody>
          <a:bodyPr>
            <a:normAutofit fontScale="90000"/>
          </a:bodyPr>
          <a:lstStyle/>
          <a:p>
            <a:r>
              <a:rPr lang="el-GR" dirty="0"/>
              <a:t>Βασικά στοιχεία (ιστορικής) ανάλυσης στρατιωτικών επιχειρήσεων</a:t>
            </a:r>
          </a:p>
        </p:txBody>
      </p:sp>
      <p:sp>
        <p:nvSpPr>
          <p:cNvPr id="3" name="Υπότιτλος 2">
            <a:extLst>
              <a:ext uri="{FF2B5EF4-FFF2-40B4-BE49-F238E27FC236}">
                <a16:creationId xmlns:a16="http://schemas.microsoft.com/office/drawing/2014/main" id="{CECA5A44-3930-05B8-6B0A-8BD64A9135D6}"/>
              </a:ext>
            </a:extLst>
          </p:cNvPr>
          <p:cNvSpPr>
            <a:spLocks noGrp="1"/>
          </p:cNvSpPr>
          <p:nvPr>
            <p:ph type="subTitle" idx="1"/>
          </p:nvPr>
        </p:nvSpPr>
        <p:spPr>
          <a:xfrm>
            <a:off x="6784258" y="4696961"/>
            <a:ext cx="5407742" cy="1084522"/>
          </a:xfrm>
        </p:spPr>
        <p:txBody>
          <a:bodyPr/>
          <a:lstStyle/>
          <a:p>
            <a:pPr marL="0" marR="0" lvl="0" indent="0" algn="l" defTabSz="4572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l-GR" sz="2400" b="1" i="0" u="none" strike="noStrike" kern="1200" cap="none" spc="0" normalizeH="0" baseline="0" noProof="0" dirty="0">
                <a:ln>
                  <a:noFill/>
                </a:ln>
                <a:solidFill>
                  <a:srgbClr val="000000"/>
                </a:solidFill>
                <a:effectLst>
                  <a:outerShdw dist="38096" dir="2700000">
                    <a:srgbClr val="C0C0C0"/>
                  </a:outerShdw>
                </a:effectLst>
                <a:uLnTx/>
                <a:uFillTx/>
                <a:latin typeface="Arial" pitchFamily="34"/>
                <a:ea typeface="+mn-ea"/>
                <a:cs typeface="Arial" pitchFamily="34"/>
              </a:rPr>
              <a:t>Νίκος Κανελλόπουλος</a:t>
            </a:r>
            <a:endParaRPr kumimoji="0" lang="en-US" sz="2400" b="1" i="0" u="none" strike="noStrike" kern="1200" cap="none" spc="0" normalizeH="0" baseline="0" noProof="0" dirty="0">
              <a:ln>
                <a:noFill/>
              </a:ln>
              <a:solidFill>
                <a:srgbClr val="000000"/>
              </a:solidFill>
              <a:effectLst>
                <a:outerShdw dist="38096" dir="2700000">
                  <a:srgbClr val="C0C0C0"/>
                </a:outerShdw>
              </a:effectLst>
              <a:uLnTx/>
              <a:uFillTx/>
              <a:latin typeface="Arial" pitchFamily="34"/>
              <a:ea typeface="+mn-ea"/>
              <a:cs typeface="Arial" pitchFamily="34"/>
            </a:endParaRPr>
          </a:p>
          <a:p>
            <a:pPr marL="0" marR="0" lvl="0" indent="0" algn="l" defTabSz="4572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l-GR" sz="2000" b="0" i="0" u="none" strike="noStrike" kern="1200" cap="none" spc="0" normalizeH="0" baseline="0" noProof="0" dirty="0">
                <a:ln>
                  <a:noFill/>
                </a:ln>
                <a:solidFill>
                  <a:srgbClr val="000000"/>
                </a:solidFill>
                <a:effectLst>
                  <a:outerShdw dist="38096" dir="2700000">
                    <a:srgbClr val="C0C0C0"/>
                  </a:outerShdw>
                </a:effectLst>
                <a:uLnTx/>
                <a:uFillTx/>
                <a:latin typeface="Arial" pitchFamily="34"/>
                <a:ea typeface="+mn-ea"/>
                <a:cs typeface="Arial" pitchFamily="34"/>
              </a:rPr>
              <a:t>Επίκουρος Καθηγητής ΣΣΕ</a:t>
            </a:r>
          </a:p>
        </p:txBody>
      </p:sp>
      <p:pic>
        <p:nvPicPr>
          <p:cNvPr id="5" name="Picture 5" descr="undefined">
            <a:extLst>
              <a:ext uri="{FF2B5EF4-FFF2-40B4-BE49-F238E27FC236}">
                <a16:creationId xmlns:a16="http://schemas.microsoft.com/office/drawing/2014/main" id="{6ED9BB0E-AA34-8361-A332-A17D054F7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1600" y="142993"/>
            <a:ext cx="1249363"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2">
            <a:extLst>
              <a:ext uri="{FF2B5EF4-FFF2-40B4-BE49-F238E27FC236}">
                <a16:creationId xmlns:a16="http://schemas.microsoft.com/office/drawing/2014/main" id="{42FC30FB-54CD-2DE4-2F0E-C2DABCE9E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2540" y="182287"/>
            <a:ext cx="110648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Εικόνα 6">
            <a:extLst>
              <a:ext uri="{FF2B5EF4-FFF2-40B4-BE49-F238E27FC236}">
                <a16:creationId xmlns:a16="http://schemas.microsoft.com/office/drawing/2014/main" id="{EECCDF6E-0798-E8EF-D0FB-6D0D410A237F}"/>
              </a:ext>
            </a:extLst>
          </p:cNvPr>
          <p:cNvPicPr>
            <a:picLocks noChangeAspect="1"/>
          </p:cNvPicPr>
          <p:nvPr/>
        </p:nvPicPr>
        <p:blipFill>
          <a:blip r:embed="rId4"/>
          <a:stretch>
            <a:fillRect/>
          </a:stretch>
        </p:blipFill>
        <p:spPr>
          <a:xfrm>
            <a:off x="524182" y="54478"/>
            <a:ext cx="3067050" cy="1247775"/>
          </a:xfrm>
          <a:prstGeom prst="rect">
            <a:avLst/>
          </a:prstGeom>
        </p:spPr>
      </p:pic>
    </p:spTree>
    <p:extLst>
      <p:ext uri="{BB962C8B-B14F-4D97-AF65-F5344CB8AC3E}">
        <p14:creationId xmlns:p14="http://schemas.microsoft.com/office/powerpoint/2010/main" val="2657847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10FC4A-D8E7-AC4A-12BC-DA5B9021E6DC}"/>
              </a:ext>
            </a:extLst>
          </p:cNvPr>
          <p:cNvSpPr>
            <a:spLocks noGrp="1"/>
          </p:cNvSpPr>
          <p:nvPr>
            <p:ph type="title"/>
          </p:nvPr>
        </p:nvSpPr>
        <p:spPr/>
        <p:txBody>
          <a:bodyPr/>
          <a:lstStyle/>
          <a:p>
            <a:r>
              <a:rPr lang="el-GR" altLang="el-GR" dirty="0"/>
              <a:t>Στρατιωτική Στρατηγική </a:t>
            </a:r>
            <a:r>
              <a:rPr lang="en-US" altLang="el-GR" dirty="0"/>
              <a:t>(</a:t>
            </a:r>
            <a:r>
              <a:rPr lang="el-GR" altLang="el-GR" dirty="0"/>
              <a:t>Στρατηγική</a:t>
            </a:r>
            <a:r>
              <a:rPr lang="en-US" altLang="el-GR" dirty="0"/>
              <a:t>)</a:t>
            </a:r>
            <a:endParaRPr lang="el-GR" dirty="0"/>
          </a:p>
        </p:txBody>
      </p:sp>
      <p:sp>
        <p:nvSpPr>
          <p:cNvPr id="3" name="Θέση περιεχομένου 2">
            <a:extLst>
              <a:ext uri="{FF2B5EF4-FFF2-40B4-BE49-F238E27FC236}">
                <a16:creationId xmlns:a16="http://schemas.microsoft.com/office/drawing/2014/main" id="{ED1E7F54-39BE-5966-20A0-6563233B1EF0}"/>
              </a:ext>
            </a:extLst>
          </p:cNvPr>
          <p:cNvSpPr>
            <a:spLocks noGrp="1"/>
          </p:cNvSpPr>
          <p:nvPr>
            <p:ph idx="1"/>
          </p:nvPr>
        </p:nvSpPr>
        <p:spPr>
          <a:xfrm>
            <a:off x="905255" y="1605348"/>
            <a:ext cx="9914860" cy="4123318"/>
          </a:xfrm>
        </p:spPr>
        <p:txBody>
          <a:bodyPr>
            <a:normAutofit fontScale="92500" lnSpcReduction="10000"/>
          </a:bodyPr>
          <a:lstStyle/>
          <a:p>
            <a:pPr marL="0" marR="0" lvl="0" indent="0" algn="l" defTabSz="914400" rtl="0" eaLnBrk="1" fontAlgn="base" latinLnBrk="0" hangingPunct="1">
              <a:lnSpc>
                <a:spcPct val="90000"/>
              </a:lnSpc>
              <a:spcBef>
                <a:spcPct val="20000"/>
              </a:spcBef>
              <a:spcAft>
                <a:spcPct val="0"/>
              </a:spcAft>
              <a:buClrTx/>
              <a:buSzTx/>
              <a:buFontTx/>
              <a:buNone/>
              <a:tabLst/>
              <a:defRPr/>
            </a:pPr>
            <a:br>
              <a:rPr kumimoji="0" lang="el-GR" altLang="el-GR" sz="28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l-GR" altLang="el-GR"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Είναι η κλάδος της εθνικής ή συμμαχικής στρατηγικής που εξετάζει τον τρόπο ανάπτυξης και χρησιμοποίησης του συνόλου των ενόπλων δυνάμεων και γενικότερα του πολεμικού δυναμικού μιας χώρας για την επίτευξη του στρατιωτικού σκοπού της εθνικής άμυνας στην ειρήνη και τον πόλεμο. </a:t>
            </a:r>
          </a:p>
          <a:p>
            <a:pPr marL="0" marR="0" lvl="0" indent="0" algn="l" defTabSz="914400" rtl="0" eaLnBrk="1" fontAlgn="base" latinLnBrk="0" hangingPunct="1">
              <a:lnSpc>
                <a:spcPct val="90000"/>
              </a:lnSpc>
              <a:spcBef>
                <a:spcPct val="20000"/>
              </a:spcBef>
              <a:spcAft>
                <a:spcPct val="0"/>
              </a:spcAft>
              <a:buClrTx/>
              <a:buSzTx/>
              <a:buFontTx/>
              <a:buNone/>
              <a:tabLst/>
              <a:defRPr/>
            </a:pPr>
            <a:endParaRPr lang="el-GR" altLang="el-GR" sz="2400" dirty="0">
              <a:solidFill>
                <a:srgbClr val="000000"/>
              </a:solidFill>
              <a:latin typeface="Times New Roman" panose="02020603050405020304" pitchFamily="18" charset="0"/>
            </a:endParaRPr>
          </a:p>
          <a:p>
            <a:pPr marR="0" lvl="0" algn="l" defTabSz="914400" rtl="0" eaLnBrk="1" fontAlgn="base" latinLnBrk="0" hangingPunct="1">
              <a:lnSpc>
                <a:spcPct val="90000"/>
              </a:lnSpc>
              <a:spcBef>
                <a:spcPct val="20000"/>
              </a:spcBef>
              <a:spcAft>
                <a:spcPct val="0"/>
              </a:spcAft>
              <a:buClrTx/>
              <a:buSzTx/>
              <a:buFont typeface="Wingdings" panose="05000000000000000000" pitchFamily="2" charset="2"/>
              <a:buChar char="Ø"/>
              <a:tabLst/>
              <a:defRPr/>
            </a:pPr>
            <a:r>
              <a:rPr kumimoji="0" lang="el-GR" altLang="el-GR" sz="2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Αποτελεί το επίπεδο ανάλυσης που συνδέεται με τους αντικειμενικούς σκοπούς των στρατιωτικών επιχειρήσεων, λαμβάνοντας υπόψη τους παράγοντες που επιδρούν στη σχεδίασή τους σύμφωνα με το πολιτικό σκοπό του πολέμου(*), ή</a:t>
            </a:r>
          </a:p>
          <a:p>
            <a:pPr marR="0" lvl="0" algn="l" defTabSz="914400" rtl="0" eaLnBrk="1" fontAlgn="base" latinLnBrk="0" hangingPunct="1">
              <a:lnSpc>
                <a:spcPct val="90000"/>
              </a:lnSpc>
              <a:spcBef>
                <a:spcPct val="20000"/>
              </a:spcBef>
              <a:spcAft>
                <a:spcPct val="0"/>
              </a:spcAft>
              <a:buClrTx/>
              <a:buSzTx/>
              <a:buFont typeface="Wingdings" panose="05000000000000000000" pitchFamily="2" charset="2"/>
              <a:buChar char="Ø"/>
              <a:tabLst/>
              <a:defRPr/>
            </a:pPr>
            <a:r>
              <a:rPr kumimoji="0" lang="el-GR" altLang="el-GR" sz="2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διαφορετικά </a:t>
            </a:r>
            <a:r>
              <a:rPr kumimoji="0" lang="el-GR" altLang="el-GR"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είναι το σχέδιο για να κερδηθεί ο πόλεμος </a:t>
            </a:r>
            <a:r>
              <a:rPr kumimoji="0" lang="el-GR" altLang="el-GR" sz="2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(όχι μόνο μια μάχη ή μια εκστρατεία)</a:t>
            </a:r>
          </a:p>
          <a:p>
            <a:pPr marR="0" lvl="0" algn="l" defTabSz="914400" rtl="0" eaLnBrk="1" fontAlgn="base" latinLnBrk="0" hangingPunct="1">
              <a:lnSpc>
                <a:spcPct val="90000"/>
              </a:lnSpc>
              <a:spcBef>
                <a:spcPct val="20000"/>
              </a:spcBef>
              <a:spcAft>
                <a:spcPct val="0"/>
              </a:spcAft>
              <a:buClrTx/>
              <a:buSzTx/>
              <a:buFont typeface="Wingdings" panose="05000000000000000000" pitchFamily="2" charset="2"/>
              <a:buChar char="Ø"/>
              <a:tabLst/>
              <a:defRPr/>
            </a:pPr>
            <a:endParaRPr lang="el-GR" altLang="el-GR" sz="2400" dirty="0">
              <a:solidFill>
                <a:srgbClr val="000000"/>
              </a:solidFill>
              <a:latin typeface="Times New Roman" panose="02020603050405020304" pitchFamily="18" charset="0"/>
            </a:endParaRPr>
          </a:p>
          <a:p>
            <a:pPr marL="0" marR="0" lvl="0" indent="0" algn="l" defTabSz="914400" rtl="0" eaLnBrk="1" fontAlgn="base" latinLnBrk="0" hangingPunct="1">
              <a:lnSpc>
                <a:spcPct val="90000"/>
              </a:lnSpc>
              <a:spcBef>
                <a:spcPct val="20000"/>
              </a:spcBef>
              <a:spcAft>
                <a:spcPct val="0"/>
              </a:spcAft>
              <a:buClrTx/>
              <a:buSzTx/>
              <a:buNone/>
              <a:tabLst/>
              <a:defRPr/>
            </a:pPr>
            <a:r>
              <a:rPr kumimoji="0" lang="el-GR" altLang="el-GR" sz="2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*Πολιτικός σκοπός του πολέμου: τι επιδιώκει να επιτύχει με τον πόλεμο η κυβέρνηση. </a:t>
            </a:r>
          </a:p>
          <a:p>
            <a:pPr marL="0" marR="0" lvl="0" indent="0" algn="l" defTabSz="914400" rtl="0" eaLnBrk="1" fontAlgn="base" latinLnBrk="0" hangingPunct="1">
              <a:lnSpc>
                <a:spcPct val="90000"/>
              </a:lnSpc>
              <a:spcBef>
                <a:spcPct val="20000"/>
              </a:spcBef>
              <a:spcAft>
                <a:spcPct val="0"/>
              </a:spcAft>
              <a:buClrTx/>
              <a:buSzTx/>
              <a:buFontTx/>
              <a:buNone/>
              <a:tabLst/>
              <a:defRPr/>
            </a:pPr>
            <a:endParaRPr lang="el-GR" altLang="el-GR" sz="2400" b="1" dirty="0">
              <a:solidFill>
                <a:srgbClr val="000000"/>
              </a:solidFill>
              <a:latin typeface="Times New Roman" panose="02020603050405020304" pitchFamily="18" charset="0"/>
            </a:endParaRPr>
          </a:p>
          <a:p>
            <a:pPr marL="0" marR="0" lvl="0" indent="0" algn="l" defTabSz="914400" rtl="0" eaLnBrk="1" fontAlgn="base" latinLnBrk="0" hangingPunct="1">
              <a:lnSpc>
                <a:spcPct val="90000"/>
              </a:lnSpc>
              <a:spcBef>
                <a:spcPct val="20000"/>
              </a:spcBef>
              <a:spcAft>
                <a:spcPct val="0"/>
              </a:spcAft>
              <a:buClrTx/>
              <a:buSzTx/>
              <a:buFontTx/>
              <a:buNone/>
              <a:tabLst/>
              <a:defRPr/>
            </a:pPr>
            <a:endParaRPr kumimoji="0" lang="el-GR" altLang="el-G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endParaRPr lang="el-GR" dirty="0"/>
          </a:p>
        </p:txBody>
      </p:sp>
    </p:spTree>
    <p:extLst>
      <p:ext uri="{BB962C8B-B14F-4D97-AF65-F5344CB8AC3E}">
        <p14:creationId xmlns:p14="http://schemas.microsoft.com/office/powerpoint/2010/main" val="35733502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a:extLst>
              <a:ext uri="{FF2B5EF4-FFF2-40B4-BE49-F238E27FC236}">
                <a16:creationId xmlns:a16="http://schemas.microsoft.com/office/drawing/2014/main" id="{0E05F1EC-F7DA-91A5-96B0-77D0F4FA5FD9}"/>
              </a:ext>
            </a:extLst>
          </p:cNvPr>
          <p:cNvGraphicFramePr>
            <a:graphicFrameLocks noChangeAspect="1"/>
          </p:cNvGraphicFramePr>
          <p:nvPr/>
        </p:nvGraphicFramePr>
        <p:xfrm>
          <a:off x="2616200" y="1295400"/>
          <a:ext cx="6832600" cy="4826000"/>
        </p:xfrm>
        <a:graphic>
          <a:graphicData uri="http://schemas.openxmlformats.org/presentationml/2006/ole">
            <mc:AlternateContent xmlns:mc="http://schemas.openxmlformats.org/markup-compatibility/2006">
              <mc:Choice xmlns:v="urn:schemas-microsoft-com:vml" Requires="v">
                <p:oleObj name="Bitmap Image" r:id="rId2" imgW="9450119" imgH="8352381" progId="Paint.Picture">
                  <p:embed/>
                </p:oleObj>
              </mc:Choice>
              <mc:Fallback>
                <p:oleObj name="Bitmap Image" r:id="rId2" imgW="9450119" imgH="8352381" progId="Paint.Picture">
                  <p:embed/>
                  <p:pic>
                    <p:nvPicPr>
                      <p:cNvPr id="19458" name="Object 2">
                        <a:extLst>
                          <a:ext uri="{FF2B5EF4-FFF2-40B4-BE49-F238E27FC236}">
                            <a16:creationId xmlns:a16="http://schemas.microsoft.com/office/drawing/2014/main" id="{0E05F1EC-F7DA-91A5-96B0-77D0F4FA5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200" y="1295400"/>
                        <a:ext cx="6832600" cy="482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9" name="Text Box 3">
            <a:extLst>
              <a:ext uri="{FF2B5EF4-FFF2-40B4-BE49-F238E27FC236}">
                <a16:creationId xmlns:a16="http://schemas.microsoft.com/office/drawing/2014/main" id="{52ABBEFB-FFCA-C9D3-91E0-82D02873C13C}"/>
              </a:ext>
            </a:extLst>
          </p:cNvPr>
          <p:cNvSpPr txBox="1">
            <a:spLocks noChangeArrowheads="1"/>
          </p:cNvSpPr>
          <p:nvPr/>
        </p:nvSpPr>
        <p:spPr bwMode="auto">
          <a:xfrm>
            <a:off x="2819400" y="609600"/>
            <a:ext cx="7010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3600" b="1" u="sng" dirty="0">
                <a:solidFill>
                  <a:schemeClr val="accent2"/>
                </a:solidFill>
                <a:latin typeface="+mj-lt"/>
                <a:ea typeface="+mj-ea"/>
                <a:cs typeface="+mj-cs"/>
              </a:rPr>
              <a:t>ΕΚΜΕΤΑΛΛΕΥΣΗ</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down)">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CBEB40C2-364E-D21E-3065-56E201A7223E}"/>
              </a:ext>
            </a:extLst>
          </p:cNvPr>
          <p:cNvSpPr txBox="1">
            <a:spLocks noChangeArrowheads="1"/>
          </p:cNvSpPr>
          <p:nvPr/>
        </p:nvSpPr>
        <p:spPr bwMode="auto">
          <a:xfrm>
            <a:off x="2819400" y="609600"/>
            <a:ext cx="7010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3600" b="1" u="sng" dirty="0">
                <a:solidFill>
                  <a:schemeClr val="accent2"/>
                </a:solidFill>
                <a:latin typeface="+mj-lt"/>
                <a:ea typeface="+mj-ea"/>
                <a:cs typeface="+mj-cs"/>
              </a:rPr>
              <a:t>ΕΚΜΕΤΑΛΛΕΥΣΗ</a:t>
            </a:r>
          </a:p>
        </p:txBody>
      </p:sp>
      <p:sp>
        <p:nvSpPr>
          <p:cNvPr id="14341" name="Text Box 5">
            <a:extLst>
              <a:ext uri="{FF2B5EF4-FFF2-40B4-BE49-F238E27FC236}">
                <a16:creationId xmlns:a16="http://schemas.microsoft.com/office/drawing/2014/main" id="{AC34F5E5-2DD1-DCA1-65F7-19F2E6A92142}"/>
              </a:ext>
            </a:extLst>
          </p:cNvPr>
          <p:cNvSpPr txBox="1">
            <a:spLocks noChangeArrowheads="1"/>
          </p:cNvSpPr>
          <p:nvPr/>
        </p:nvSpPr>
        <p:spPr bwMode="auto">
          <a:xfrm>
            <a:off x="2057400" y="1752601"/>
            <a:ext cx="7696200" cy="272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l-GR" altLang="el-GR" b="1" u="sng" dirty="0">
                <a:cs typeface="Times New Roman" panose="02020603050405020304" pitchFamily="18" charset="0"/>
              </a:rPr>
              <a:t>Η εκμετάλλευση αρχίζει όταν ο εχθρός φανερά βρίσκεται σε δυσχέρεια να διατηρήσει τις θέσεις του και αρχίσει να ενδίδει. Ενδείξεις που επισημαίνουν ότι δημιουργείται αυτή η κατάσταση είναι οι ακόλουθες:</a:t>
            </a:r>
            <a:endParaRPr lang="el-GR" altLang="el-GR" b="1" dirty="0">
              <a:cs typeface="Times New Roman" panose="02020603050405020304" pitchFamily="18" charset="0"/>
            </a:endParaRPr>
          </a:p>
          <a:p>
            <a:pPr algn="just">
              <a:spcBef>
                <a:spcPct val="50000"/>
              </a:spcBef>
            </a:pPr>
            <a:r>
              <a:rPr lang="el-GR" altLang="el-GR" dirty="0">
                <a:cs typeface="Times New Roman" panose="02020603050405020304" pitchFamily="18" charset="0"/>
              </a:rPr>
              <a:t>	</a:t>
            </a:r>
            <a:r>
              <a:rPr lang="en-US" altLang="el-GR" b="1" dirty="0">
                <a:solidFill>
                  <a:schemeClr val="accent2"/>
                </a:solidFill>
                <a:cs typeface="Times New Roman" panose="02020603050405020304" pitchFamily="18" charset="0"/>
              </a:rPr>
              <a:t>A</a:t>
            </a:r>
            <a:r>
              <a:rPr lang="el-GR" altLang="el-GR" b="1" dirty="0">
                <a:solidFill>
                  <a:schemeClr val="accent2"/>
                </a:solidFill>
                <a:cs typeface="Times New Roman" panose="02020603050405020304" pitchFamily="18" charset="0"/>
              </a:rPr>
              <a:t>. Οι φίλιες δυνάμεις σημειώνουν σοβαρές επιτυχίες.</a:t>
            </a:r>
          </a:p>
          <a:p>
            <a:pPr algn="just">
              <a:spcBef>
                <a:spcPct val="50000"/>
              </a:spcBef>
            </a:pPr>
            <a:r>
              <a:rPr lang="el-GR" altLang="el-GR" b="1" dirty="0">
                <a:solidFill>
                  <a:schemeClr val="accent2"/>
                </a:solidFill>
                <a:cs typeface="Times New Roman" panose="02020603050405020304" pitchFamily="18" charset="0"/>
              </a:rPr>
              <a:t>	Β. Διαπίστωση εξασθενήσεως της αντιστάσεως του εχθρού και μείωση των πυρών υποστηρίξεως. </a:t>
            </a:r>
          </a:p>
          <a:p>
            <a:pPr algn="just">
              <a:spcBef>
                <a:spcPct val="50000"/>
              </a:spcBef>
            </a:pPr>
            <a:r>
              <a:rPr lang="el-GR" altLang="el-GR" b="1" dirty="0">
                <a:solidFill>
                  <a:schemeClr val="accent2"/>
                </a:solidFill>
                <a:cs typeface="Times New Roman" panose="02020603050405020304" pitchFamily="18" charset="0"/>
              </a:rPr>
              <a:t>	Γ. Κυρίευση εχθρικού υλικού και σύλληψη αιχμαλώτων σε αυξημένο αριθμό.</a:t>
            </a:r>
          </a:p>
        </p:txBody>
      </p:sp>
      <p:pic>
        <p:nvPicPr>
          <p:cNvPr id="14343" name="Picture 7">
            <a:extLst>
              <a:ext uri="{FF2B5EF4-FFF2-40B4-BE49-F238E27FC236}">
                <a16:creationId xmlns:a16="http://schemas.microsoft.com/office/drawing/2014/main" id="{8339EA48-5EC8-0FB7-12F5-3A7816490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9372600" y="609601"/>
            <a:ext cx="717550" cy="968375"/>
          </a:xfrm>
          <a:prstGeom prst="rect">
            <a:avLst/>
          </a:prstGeom>
          <a:noFill/>
          <a:extLst>
            <a:ext uri="{909E8E84-426E-40DD-AFC4-6F175D3DCCD1}">
              <a14:hiddenFill xmlns:a14="http://schemas.microsoft.com/office/drawing/2010/main">
                <a:solidFill>
                  <a:srgbClr val="FFFFFF"/>
                </a:solidFill>
              </a14:hiddenFill>
            </a:ext>
          </a:extLst>
        </p:spPr>
      </p:pic>
      <p:sp>
        <p:nvSpPr>
          <p:cNvPr id="3075" name="Text Box 3">
            <a:extLst>
              <a:ext uri="{FF2B5EF4-FFF2-40B4-BE49-F238E27FC236}">
                <a16:creationId xmlns:a16="http://schemas.microsoft.com/office/drawing/2014/main" id="{48FF9E03-576A-2689-7AA9-FF9AE0520154}"/>
              </a:ext>
            </a:extLst>
          </p:cNvPr>
          <p:cNvSpPr txBox="1">
            <a:spLocks noChangeArrowheads="1"/>
          </p:cNvSpPr>
          <p:nvPr/>
        </p:nvSpPr>
        <p:spPr bwMode="auto">
          <a:xfrm>
            <a:off x="1941871" y="4476424"/>
            <a:ext cx="7696200"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l-GR" altLang="el-GR" b="1" u="sng" dirty="0">
                <a:cs typeface="Times New Roman" panose="02020603050405020304" pitchFamily="18" charset="0"/>
              </a:rPr>
              <a:t>Αποτελεί ενέργεια κατά βάθος και κατά πλάτος.</a:t>
            </a:r>
            <a:endParaRPr lang="el-GR" altLang="el-GR" b="1" dirty="0">
              <a:cs typeface="Times New Roman" panose="02020603050405020304" pitchFamily="18" charset="0"/>
            </a:endParaRPr>
          </a:p>
          <a:p>
            <a:pPr algn="just">
              <a:spcBef>
                <a:spcPct val="50000"/>
              </a:spcBef>
            </a:pPr>
            <a:r>
              <a:rPr lang="el-GR" altLang="el-GR" dirty="0">
                <a:cs typeface="Times New Roman" panose="02020603050405020304" pitchFamily="18" charset="0"/>
              </a:rPr>
              <a:t>Η κατά βάθος ενέργεια είναι σε σχέση με την καταδίωξη περιορισμένη, ασχολούμενη μόνο με τις δυνάμεις που βρίσκονται επί της τοποθεσίας ή αμέσως πίσω από αυτήν. </a:t>
            </a:r>
            <a:r>
              <a:rPr lang="el-GR" altLang="el-GR" dirty="0">
                <a:solidFill>
                  <a:srgbClr val="FF0000"/>
                </a:solidFill>
                <a:cs typeface="Times New Roman" panose="02020603050405020304" pitchFamily="18" charset="0"/>
              </a:rPr>
              <a:t>Με τις δυνάμεις που βρίσκονται σε βάθος ασχολείται η καταδίωξη.</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14341">
                                            <p:txEl>
                                              <p:pRg st="0" end="0"/>
                                            </p:txEl>
                                          </p:spTgt>
                                        </p:tgtEl>
                                        <p:attrNameLst>
                                          <p:attrName>style.visibility</p:attrName>
                                        </p:attrNameLst>
                                      </p:cBhvr>
                                      <p:to>
                                        <p:strVal val="visible"/>
                                      </p:to>
                                    </p:set>
                                    <p:anim calcmode="lin" valueType="num">
                                      <p:cBhvr additive="base">
                                        <p:cTn id="7" dur="500" fill="hold"/>
                                        <p:tgtEl>
                                          <p:spTgt spid="1434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1">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2000"/>
                                  </p:stCondLst>
                                  <p:childTnLst>
                                    <p:set>
                                      <p:cBhvr>
                                        <p:cTn id="11" dur="1" fill="hold">
                                          <p:stCondLst>
                                            <p:cond delay="0"/>
                                          </p:stCondLst>
                                        </p:cTn>
                                        <p:tgtEl>
                                          <p:spTgt spid="14341">
                                            <p:txEl>
                                              <p:pRg st="1" end="1"/>
                                            </p:txEl>
                                          </p:spTgt>
                                        </p:tgtEl>
                                        <p:attrNameLst>
                                          <p:attrName>style.visibility</p:attrName>
                                        </p:attrNameLst>
                                      </p:cBhvr>
                                      <p:to>
                                        <p:strVal val="visible"/>
                                      </p:to>
                                    </p:set>
                                    <p:anim calcmode="lin" valueType="num">
                                      <p:cBhvr additive="base">
                                        <p:cTn id="12" dur="500" fill="hold"/>
                                        <p:tgtEl>
                                          <p:spTgt spid="14341">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341">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0"/>
                            </p:stCondLst>
                            <p:childTnLst>
                              <p:par>
                                <p:cTn id="15" presetID="2" presetClass="entr" presetSubtype="8" fill="hold" grpId="0" nodeType="afterEffect">
                                  <p:stCondLst>
                                    <p:cond delay="2000"/>
                                  </p:stCondLst>
                                  <p:childTnLst>
                                    <p:set>
                                      <p:cBhvr>
                                        <p:cTn id="16" dur="1" fill="hold">
                                          <p:stCondLst>
                                            <p:cond delay="0"/>
                                          </p:stCondLst>
                                        </p:cTn>
                                        <p:tgtEl>
                                          <p:spTgt spid="14341">
                                            <p:txEl>
                                              <p:pRg st="2" end="2"/>
                                            </p:txEl>
                                          </p:spTgt>
                                        </p:tgtEl>
                                        <p:attrNameLst>
                                          <p:attrName>style.visibility</p:attrName>
                                        </p:attrNameLst>
                                      </p:cBhvr>
                                      <p:to>
                                        <p:strVal val="visible"/>
                                      </p:to>
                                    </p:set>
                                    <p:anim calcmode="lin" valueType="num">
                                      <p:cBhvr additive="base">
                                        <p:cTn id="17" dur="500" fill="hold"/>
                                        <p:tgtEl>
                                          <p:spTgt spid="1434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4341">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7500"/>
                            </p:stCondLst>
                            <p:childTnLst>
                              <p:par>
                                <p:cTn id="20" presetID="2" presetClass="entr" presetSubtype="8" fill="hold" grpId="0" nodeType="afterEffect">
                                  <p:stCondLst>
                                    <p:cond delay="2000"/>
                                  </p:stCondLst>
                                  <p:childTnLst>
                                    <p:set>
                                      <p:cBhvr>
                                        <p:cTn id="21" dur="1" fill="hold">
                                          <p:stCondLst>
                                            <p:cond delay="0"/>
                                          </p:stCondLst>
                                        </p:cTn>
                                        <p:tgtEl>
                                          <p:spTgt spid="14341">
                                            <p:txEl>
                                              <p:pRg st="3" end="3"/>
                                            </p:txEl>
                                          </p:spTgt>
                                        </p:tgtEl>
                                        <p:attrNameLst>
                                          <p:attrName>style.visibility</p:attrName>
                                        </p:attrNameLst>
                                      </p:cBhvr>
                                      <p:to>
                                        <p:strVal val="visible"/>
                                      </p:to>
                                    </p:set>
                                    <p:anim calcmode="lin" valueType="num">
                                      <p:cBhvr additive="base">
                                        <p:cTn id="22" dur="500" fill="hold"/>
                                        <p:tgtEl>
                                          <p:spTgt spid="14341">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4341">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0000"/>
                            </p:stCondLst>
                            <p:childTnLst>
                              <p:par>
                                <p:cTn id="25" presetID="9" presetClass="entr" presetSubtype="0" fill="hold" nodeType="afterEffect">
                                  <p:stCondLst>
                                    <p:cond delay="1000"/>
                                  </p:stCondLst>
                                  <p:childTnLst>
                                    <p:set>
                                      <p:cBhvr>
                                        <p:cTn id="26" dur="1" fill="hold">
                                          <p:stCondLst>
                                            <p:cond delay="0"/>
                                          </p:stCondLst>
                                        </p:cTn>
                                        <p:tgtEl>
                                          <p:spTgt spid="14343"/>
                                        </p:tgtEl>
                                        <p:attrNameLst>
                                          <p:attrName>style.visibility</p:attrName>
                                        </p:attrNameLst>
                                      </p:cBhvr>
                                      <p:to>
                                        <p:strVal val="visible"/>
                                      </p:to>
                                    </p:set>
                                    <p:animEffect transition="in" filter="dissolve">
                                      <p:cBhvr>
                                        <p:cTn id="27" dur="500"/>
                                        <p:tgtEl>
                                          <p:spTgt spid="14343"/>
                                        </p:tgtEl>
                                      </p:cBhvr>
                                    </p:animEffect>
                                  </p:childTnLst>
                                </p:cTn>
                              </p:par>
                            </p:childTnLst>
                          </p:cTn>
                        </p:par>
                        <p:par>
                          <p:cTn id="28" fill="hold">
                            <p:stCondLst>
                              <p:cond delay="11500"/>
                            </p:stCondLst>
                            <p:childTnLst>
                              <p:par>
                                <p:cTn id="29" presetID="2" presetClass="entr" presetSubtype="8" fill="hold" grpId="0" nodeType="afterEffect">
                                  <p:stCondLst>
                                    <p:cond delay="1000"/>
                                  </p:stCondLst>
                                  <p:childTnLst>
                                    <p:set>
                                      <p:cBhvr>
                                        <p:cTn id="30" dur="1" fill="hold">
                                          <p:stCondLst>
                                            <p:cond delay="0"/>
                                          </p:stCondLst>
                                        </p:cTn>
                                        <p:tgtEl>
                                          <p:spTgt spid="3075">
                                            <p:txEl>
                                              <p:pRg st="0" end="0"/>
                                            </p:txEl>
                                          </p:spTgt>
                                        </p:tgtEl>
                                        <p:attrNameLst>
                                          <p:attrName>style.visibility</p:attrName>
                                        </p:attrNameLst>
                                      </p:cBhvr>
                                      <p:to>
                                        <p:strVal val="visible"/>
                                      </p:to>
                                    </p:set>
                                    <p:anim calcmode="lin" valueType="num">
                                      <p:cBhvr additive="base">
                                        <p:cTn id="31" dur="500" fill="hold"/>
                                        <p:tgtEl>
                                          <p:spTgt spid="3075">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075">
                                            <p:txEl>
                                              <p:pRg st="0" end="0"/>
                                            </p:txEl>
                                          </p:spTgt>
                                        </p:tgtEl>
                                        <p:attrNameLst>
                                          <p:attrName>ppt_y</p:attrName>
                                        </p:attrNameLst>
                                      </p:cBhvr>
                                      <p:tavLst>
                                        <p:tav tm="0">
                                          <p:val>
                                            <p:strVal val="#ppt_y"/>
                                          </p:val>
                                        </p:tav>
                                        <p:tav tm="100000">
                                          <p:val>
                                            <p:strVal val="#ppt_y"/>
                                          </p:val>
                                        </p:tav>
                                      </p:tavLst>
                                    </p:anim>
                                  </p:childTnLst>
                                </p:cTn>
                              </p:par>
                            </p:childTnLst>
                          </p:cTn>
                        </p:par>
                        <p:par>
                          <p:cTn id="33" fill="hold">
                            <p:stCondLst>
                              <p:cond delay="13000"/>
                            </p:stCondLst>
                            <p:childTnLst>
                              <p:par>
                                <p:cTn id="34" presetID="2" presetClass="entr" presetSubtype="8" fill="hold" grpId="0" nodeType="afterEffect">
                                  <p:stCondLst>
                                    <p:cond delay="1000"/>
                                  </p:stCondLst>
                                  <p:childTnLst>
                                    <p:set>
                                      <p:cBhvr>
                                        <p:cTn id="35" dur="1" fill="hold">
                                          <p:stCondLst>
                                            <p:cond delay="0"/>
                                          </p:stCondLst>
                                        </p:cTn>
                                        <p:tgtEl>
                                          <p:spTgt spid="3075">
                                            <p:txEl>
                                              <p:pRg st="1" end="1"/>
                                            </p:txEl>
                                          </p:spTgt>
                                        </p:tgtEl>
                                        <p:attrNameLst>
                                          <p:attrName>style.visibility</p:attrName>
                                        </p:attrNameLst>
                                      </p:cBhvr>
                                      <p:to>
                                        <p:strVal val="visible"/>
                                      </p:to>
                                    </p:set>
                                    <p:anim calcmode="lin" valueType="num">
                                      <p:cBhvr additive="base">
                                        <p:cTn id="36" dur="500" fill="hold"/>
                                        <p:tgtEl>
                                          <p:spTgt spid="3075">
                                            <p:txEl>
                                              <p:pRg st="1" end="1"/>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07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autoUpdateAnimBg="0" advAuto="2000"/>
      <p:bldP spid="3075" grpId="0" build="p" autoUpdateAnimBg="0" advAuto="100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a:extLst>
              <a:ext uri="{FF2B5EF4-FFF2-40B4-BE49-F238E27FC236}">
                <a16:creationId xmlns:a16="http://schemas.microsoft.com/office/drawing/2014/main" id="{BE337630-E313-0ECB-E01B-6274E0D165C9}"/>
              </a:ext>
            </a:extLst>
          </p:cNvPr>
          <p:cNvSpPr txBox="1">
            <a:spLocks noChangeArrowheads="1"/>
          </p:cNvSpPr>
          <p:nvPr/>
        </p:nvSpPr>
        <p:spPr bwMode="auto">
          <a:xfrm>
            <a:off x="2819400" y="609600"/>
            <a:ext cx="7010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3600" b="1" u="sng" dirty="0">
                <a:solidFill>
                  <a:schemeClr val="accent2"/>
                </a:solidFill>
                <a:latin typeface="+mj-lt"/>
                <a:ea typeface="+mj-ea"/>
                <a:cs typeface="+mj-cs"/>
              </a:rPr>
              <a:t>ΚΑΤΑΔΙΩΞΗ</a:t>
            </a:r>
          </a:p>
        </p:txBody>
      </p:sp>
      <p:sp>
        <p:nvSpPr>
          <p:cNvPr id="2051" name="Text Box 3">
            <a:extLst>
              <a:ext uri="{FF2B5EF4-FFF2-40B4-BE49-F238E27FC236}">
                <a16:creationId xmlns:a16="http://schemas.microsoft.com/office/drawing/2014/main" id="{B5ADE0AC-BFA7-006C-0A7E-1BB63EA0A438}"/>
              </a:ext>
            </a:extLst>
          </p:cNvPr>
          <p:cNvSpPr txBox="1">
            <a:spLocks noChangeArrowheads="1"/>
          </p:cNvSpPr>
          <p:nvPr/>
        </p:nvSpPr>
        <p:spPr bwMode="auto">
          <a:xfrm>
            <a:off x="1382485" y="1250950"/>
            <a:ext cx="9241972"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just">
              <a:spcBef>
                <a:spcPct val="50000"/>
              </a:spcBef>
              <a:buFont typeface="Wingdings" panose="05000000000000000000" pitchFamily="2" charset="2"/>
              <a:buChar char="v"/>
            </a:pPr>
            <a:r>
              <a:rPr lang="el-GR" altLang="el-GR" sz="2400" b="1" u="sng" dirty="0">
                <a:cs typeface="Times New Roman" panose="02020603050405020304" pitchFamily="18" charset="0"/>
              </a:rPr>
              <a:t>Η καταδίωξη είναι ιδιαίτερος τύπος επιθετικών επιχειρήσεων και επιζητεί την αποκοπή και καταστροφή της εχθρικής δυνάμεως που επιδιώκει να διαφύγει. </a:t>
            </a:r>
            <a:endParaRPr lang="el-GR" altLang="el-GR" sz="2400" b="1" dirty="0">
              <a:cs typeface="Times New Roman" panose="02020603050405020304" pitchFamily="18" charset="0"/>
            </a:endParaRPr>
          </a:p>
          <a:p>
            <a:pPr marL="285750" indent="-285750" algn="just">
              <a:spcBef>
                <a:spcPct val="50000"/>
              </a:spcBef>
              <a:buFont typeface="Wingdings" panose="05000000000000000000" pitchFamily="2" charset="2"/>
              <a:buChar char="v"/>
            </a:pPr>
            <a:r>
              <a:rPr lang="el-GR" altLang="el-GR" sz="2400" b="1" dirty="0">
                <a:solidFill>
                  <a:schemeClr val="accent2"/>
                </a:solidFill>
                <a:cs typeface="Times New Roman" panose="02020603050405020304" pitchFamily="18" charset="0"/>
              </a:rPr>
              <a:t>Αυτή εκτελείται με την έναρξη, κατά τη διάρκεια ή μετά την εκμετάλλευση. Από τη στιγμή που θα διαπιστωθεί χαρακτηριστική πτώση του ηθικού του εχθρού και αποσύνθεση των δυνάμεών του, η εκμετάλλευση μετατρέπεται σε καταδίωξη.</a:t>
            </a:r>
          </a:p>
          <a:p>
            <a:pPr marL="285750" indent="-285750" algn="just">
              <a:spcBef>
                <a:spcPct val="50000"/>
              </a:spcBef>
              <a:buFont typeface="Wingdings" panose="05000000000000000000" pitchFamily="2" charset="2"/>
              <a:buChar char="v"/>
            </a:pPr>
            <a:r>
              <a:rPr lang="el-GR" altLang="el-GR" sz="2400" dirty="0">
                <a:solidFill>
                  <a:srgbClr val="CC3300"/>
                </a:solidFill>
                <a:cs typeface="Times New Roman" panose="02020603050405020304" pitchFamily="18" charset="0"/>
              </a:rPr>
              <a:t>Κατά την καταδίωξη ο εχθρός βρίσκεται σε αδυναμία ελέγχου της καταστάσεως και ενεργεί σύμφωνα με τη θέληση αυτού που καταδιώκει. </a:t>
            </a:r>
          </a:p>
          <a:p>
            <a:pPr marL="285750" indent="-285750" algn="just">
              <a:spcBef>
                <a:spcPct val="50000"/>
              </a:spcBef>
              <a:buFont typeface="Wingdings" panose="05000000000000000000" pitchFamily="2" charset="2"/>
              <a:buChar char="v"/>
            </a:pPr>
            <a:r>
              <a:rPr lang="el-GR" altLang="el-GR" sz="2400" b="1" dirty="0">
                <a:solidFill>
                  <a:schemeClr val="accent2"/>
                </a:solidFill>
                <a:cs typeface="Times New Roman" panose="02020603050405020304" pitchFamily="18" charset="0"/>
              </a:rPr>
              <a:t>Η καταδίωξη απαιτεί ενεργητικότητα και ανάπτυξη πρωτοβουλίας και πρέπει να φτάνει μέχρι το μέγιστο όριο αντοχής του προσωπικού και υλικών.</a:t>
            </a:r>
            <a:endParaRPr lang="el-GR" altLang="el-GR" sz="2400" dirty="0">
              <a:solidFill>
                <a:srgbClr val="CC33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2000"/>
                                  </p:stCondLst>
                                  <p:childTnLst>
                                    <p:set>
                                      <p:cBhvr>
                                        <p:cTn id="11" dur="1" fill="hold">
                                          <p:stCondLst>
                                            <p:cond delay="0"/>
                                          </p:stCondLst>
                                        </p:cTn>
                                        <p:tgtEl>
                                          <p:spTgt spid="2051">
                                            <p:txEl>
                                              <p:pRg st="0" end="0"/>
                                            </p:txEl>
                                          </p:spTgt>
                                        </p:tgtEl>
                                        <p:attrNameLst>
                                          <p:attrName>style.visibility</p:attrName>
                                        </p:attrNameLst>
                                      </p:cBhvr>
                                      <p:to>
                                        <p:strVal val="visible"/>
                                      </p:to>
                                    </p:set>
                                    <p:anim calcmode="lin" valueType="num">
                                      <p:cBhvr additive="base">
                                        <p:cTn id="12" dur="500" fill="hold"/>
                                        <p:tgtEl>
                                          <p:spTgt spid="205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051">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8" fill="hold" grpId="0" nodeType="afterEffect">
                                  <p:stCondLst>
                                    <p:cond delay="2000"/>
                                  </p:stCondLst>
                                  <p:childTnLst>
                                    <p:set>
                                      <p:cBhvr>
                                        <p:cTn id="16" dur="1" fill="hold">
                                          <p:stCondLst>
                                            <p:cond delay="0"/>
                                          </p:stCondLst>
                                        </p:cTn>
                                        <p:tgtEl>
                                          <p:spTgt spid="2051">
                                            <p:txEl>
                                              <p:pRg st="1" end="1"/>
                                            </p:txEl>
                                          </p:spTgt>
                                        </p:tgtEl>
                                        <p:attrNameLst>
                                          <p:attrName>style.visibility</p:attrName>
                                        </p:attrNameLst>
                                      </p:cBhvr>
                                      <p:to>
                                        <p:strVal val="visible"/>
                                      </p:to>
                                    </p:set>
                                    <p:anim calcmode="lin" valueType="num">
                                      <p:cBhvr additive="base">
                                        <p:cTn id="17" dur="500" fill="hold"/>
                                        <p:tgtEl>
                                          <p:spTgt spid="205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51">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5500"/>
                            </p:stCondLst>
                            <p:childTnLst>
                              <p:par>
                                <p:cTn id="20" presetID="2" presetClass="entr" presetSubtype="8" fill="hold" grpId="0" nodeType="afterEffect">
                                  <p:stCondLst>
                                    <p:cond delay="2000"/>
                                  </p:stCondLst>
                                  <p:childTnLst>
                                    <p:set>
                                      <p:cBhvr>
                                        <p:cTn id="21" dur="1" fill="hold">
                                          <p:stCondLst>
                                            <p:cond delay="0"/>
                                          </p:stCondLst>
                                        </p:cTn>
                                        <p:tgtEl>
                                          <p:spTgt spid="2051">
                                            <p:txEl>
                                              <p:pRg st="2" end="2"/>
                                            </p:txEl>
                                          </p:spTgt>
                                        </p:tgtEl>
                                        <p:attrNameLst>
                                          <p:attrName>style.visibility</p:attrName>
                                        </p:attrNameLst>
                                      </p:cBhvr>
                                      <p:to>
                                        <p:strVal val="visible"/>
                                      </p:to>
                                    </p:set>
                                    <p:anim calcmode="lin" valueType="num">
                                      <p:cBhvr additive="base">
                                        <p:cTn id="22" dur="500" fill="hold"/>
                                        <p:tgtEl>
                                          <p:spTgt spid="2051">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051">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8000"/>
                            </p:stCondLst>
                            <p:childTnLst>
                              <p:par>
                                <p:cTn id="25" presetID="2" presetClass="entr" presetSubtype="8" fill="hold" grpId="0" nodeType="afterEffect">
                                  <p:stCondLst>
                                    <p:cond delay="2000"/>
                                  </p:stCondLst>
                                  <p:childTnLst>
                                    <p:set>
                                      <p:cBhvr>
                                        <p:cTn id="26" dur="1" fill="hold">
                                          <p:stCondLst>
                                            <p:cond delay="0"/>
                                          </p:stCondLst>
                                        </p:cTn>
                                        <p:tgtEl>
                                          <p:spTgt spid="2051">
                                            <p:txEl>
                                              <p:pRg st="3" end="3"/>
                                            </p:txEl>
                                          </p:spTgt>
                                        </p:tgtEl>
                                        <p:attrNameLst>
                                          <p:attrName>style.visibility</p:attrName>
                                        </p:attrNameLst>
                                      </p:cBhvr>
                                      <p:to>
                                        <p:strVal val="visible"/>
                                      </p:to>
                                    </p:set>
                                    <p:anim calcmode="lin" valueType="num">
                                      <p:cBhvr additive="base">
                                        <p:cTn id="27" dur="500" fill="hold"/>
                                        <p:tgtEl>
                                          <p:spTgt spid="2051">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0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051" grpId="0" build="p" autoUpdateAnimBg="0" advAuto="200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a:extLst>
              <a:ext uri="{FF2B5EF4-FFF2-40B4-BE49-F238E27FC236}">
                <a16:creationId xmlns:a16="http://schemas.microsoft.com/office/drawing/2014/main" id="{98DD1720-3E39-640A-2653-F0C63F3E08F9}"/>
              </a:ext>
            </a:extLst>
          </p:cNvPr>
          <p:cNvGraphicFramePr>
            <a:graphicFrameLocks noChangeAspect="1"/>
          </p:cNvGraphicFramePr>
          <p:nvPr/>
        </p:nvGraphicFramePr>
        <p:xfrm>
          <a:off x="3316289" y="1676400"/>
          <a:ext cx="5559425" cy="4648200"/>
        </p:xfrm>
        <a:graphic>
          <a:graphicData uri="http://schemas.openxmlformats.org/presentationml/2006/ole">
            <mc:AlternateContent xmlns:mc="http://schemas.openxmlformats.org/markup-compatibility/2006">
              <mc:Choice xmlns:v="urn:schemas-microsoft-com:vml" Requires="v">
                <p:oleObj name="Bitmap Image" r:id="rId2" imgW="7923810" imgH="8164065" progId="Paint.Picture">
                  <p:embed/>
                </p:oleObj>
              </mc:Choice>
              <mc:Fallback>
                <p:oleObj name="Bitmap Image" r:id="rId2" imgW="7923810" imgH="8164065" progId="Paint.Picture">
                  <p:embed/>
                  <p:pic>
                    <p:nvPicPr>
                      <p:cNvPr id="22530" name="Object 2">
                        <a:extLst>
                          <a:ext uri="{FF2B5EF4-FFF2-40B4-BE49-F238E27FC236}">
                            <a16:creationId xmlns:a16="http://schemas.microsoft.com/office/drawing/2014/main" id="{98DD1720-3E39-640A-2653-F0C63F3E0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62" t="3125" r="3622" b="3125"/>
                      <a:stretch>
                        <a:fillRect/>
                      </a:stretch>
                    </p:blipFill>
                    <p:spPr bwMode="auto">
                      <a:xfrm>
                        <a:off x="3316289" y="1676400"/>
                        <a:ext cx="555942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2" name="Text Box 4">
            <a:extLst>
              <a:ext uri="{FF2B5EF4-FFF2-40B4-BE49-F238E27FC236}">
                <a16:creationId xmlns:a16="http://schemas.microsoft.com/office/drawing/2014/main" id="{86A39424-E00A-1E31-CDAB-9A97919522E7}"/>
              </a:ext>
            </a:extLst>
          </p:cNvPr>
          <p:cNvSpPr txBox="1">
            <a:spLocks noChangeArrowheads="1"/>
          </p:cNvSpPr>
          <p:nvPr/>
        </p:nvSpPr>
        <p:spPr bwMode="auto">
          <a:xfrm>
            <a:off x="2819400" y="609600"/>
            <a:ext cx="7010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3600" b="1" u="sng" dirty="0">
                <a:solidFill>
                  <a:schemeClr val="accent2"/>
                </a:solidFill>
                <a:latin typeface="+mj-lt"/>
                <a:ea typeface="+mj-ea"/>
                <a:cs typeface="+mj-cs"/>
              </a:rPr>
              <a:t>ΚΑΤΑΔΙΩΞΗ</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6E0C5-535A-8EA7-E0E4-5C09A4E69EAD}"/>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2268E6DB-4AF6-8D2B-65D5-C79D4BAF7316}"/>
              </a:ext>
            </a:extLst>
          </p:cNvPr>
          <p:cNvSpPr>
            <a:spLocks noChangeArrowheads="1"/>
          </p:cNvSpPr>
          <p:nvPr/>
        </p:nvSpPr>
        <p:spPr bwMode="auto">
          <a:xfrm>
            <a:off x="1189703" y="685801"/>
            <a:ext cx="9901084" cy="101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marL="0" marR="0" lvl="0" indent="0" algn="ctr" defTabSz="762000" rtl="0" eaLnBrk="0" fontAlgn="auto" latinLnBrk="0" hangingPunct="0">
              <a:lnSpc>
                <a:spcPct val="100000"/>
              </a:lnSpc>
              <a:spcBef>
                <a:spcPts val="0"/>
              </a:spcBef>
              <a:spcAft>
                <a:spcPts val="0"/>
              </a:spcAft>
              <a:buClrTx/>
              <a:buSzTx/>
              <a:buFontTx/>
              <a:buNone/>
              <a:tabLst/>
              <a:defRPr/>
            </a:pPr>
            <a:r>
              <a:rPr kumimoji="0" lang="el-GR" altLang="el-GR" sz="6000" b="1" i="0" u="sng" strike="noStrike" kern="1200" cap="none" spc="0" normalizeH="0" baseline="0" noProof="0" dirty="0">
                <a:ln>
                  <a:noFill/>
                </a:ln>
                <a:solidFill>
                  <a:srgbClr val="0000CC"/>
                </a:solidFill>
                <a:effectLst>
                  <a:outerShdw blurRad="38100" dist="38100" dir="2700000" algn="tl">
                    <a:srgbClr val="C0C0C0"/>
                  </a:outerShdw>
                </a:effectLst>
                <a:uLnTx/>
                <a:uFillTx/>
                <a:latin typeface="Times New Roman" panose="02020603050405020304" pitchFamily="18" charset="0"/>
                <a:ea typeface="+mn-ea"/>
                <a:cs typeface="+mn-cs"/>
              </a:rPr>
              <a:t>Αμυντικές επιχειρήσεις</a:t>
            </a:r>
          </a:p>
        </p:txBody>
      </p:sp>
      <p:pic>
        <p:nvPicPr>
          <p:cNvPr id="3" name="Εικόνα 2">
            <a:extLst>
              <a:ext uri="{FF2B5EF4-FFF2-40B4-BE49-F238E27FC236}">
                <a16:creationId xmlns:a16="http://schemas.microsoft.com/office/drawing/2014/main" id="{598FA6BD-662D-04BF-23E1-F7210144C2FD}"/>
              </a:ext>
            </a:extLst>
          </p:cNvPr>
          <p:cNvPicPr>
            <a:picLocks noChangeAspect="1"/>
          </p:cNvPicPr>
          <p:nvPr/>
        </p:nvPicPr>
        <p:blipFill>
          <a:blip r:embed="rId3"/>
          <a:stretch>
            <a:fillRect/>
          </a:stretch>
        </p:blipFill>
        <p:spPr>
          <a:xfrm>
            <a:off x="2945888" y="1702106"/>
            <a:ext cx="6388714" cy="4935524"/>
          </a:xfrm>
          <a:prstGeom prst="rect">
            <a:avLst/>
          </a:prstGeom>
        </p:spPr>
      </p:pic>
    </p:spTree>
    <p:extLst>
      <p:ext uri="{BB962C8B-B14F-4D97-AF65-F5344CB8AC3E}">
        <p14:creationId xmlns:p14="http://schemas.microsoft.com/office/powerpoint/2010/main" val="16742866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65BBB6C-485D-B0BA-FDA1-88353787E582}"/>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9699" name="Rectangle 3">
            <a:extLst>
              <a:ext uri="{FF2B5EF4-FFF2-40B4-BE49-F238E27FC236}">
                <a16:creationId xmlns:a16="http://schemas.microsoft.com/office/drawing/2014/main" id="{1BCD9BA3-40BD-1E6C-63C3-1D14EBCE1633}"/>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9700" name="Rectangle 4">
            <a:extLst>
              <a:ext uri="{FF2B5EF4-FFF2-40B4-BE49-F238E27FC236}">
                <a16:creationId xmlns:a16="http://schemas.microsoft.com/office/drawing/2014/main" id="{D5E9F36B-CB31-8D02-549D-E680CE114DA8}"/>
              </a:ext>
            </a:extLst>
          </p:cNvPr>
          <p:cNvSpPr>
            <a:spLocks noChangeArrowheads="1"/>
          </p:cNvSpPr>
          <p:nvPr/>
        </p:nvSpPr>
        <p:spPr bwMode="auto">
          <a:xfrm>
            <a:off x="2971800" y="838200"/>
            <a:ext cx="66294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br>
              <a:rPr lang="el-GR" altLang="el-GR" sz="3200" b="1" u="sng" dirty="0">
                <a:solidFill>
                  <a:schemeClr val="accent2"/>
                </a:solidFill>
                <a:latin typeface="Tahoma" panose="020B0604030504040204" pitchFamily="34" charset="0"/>
              </a:rPr>
            </a:br>
            <a:r>
              <a:rPr lang="el-GR" altLang="el-GR" sz="3200" b="1" u="sng" dirty="0">
                <a:solidFill>
                  <a:schemeClr val="accent2"/>
                </a:solidFill>
                <a:latin typeface="Tahoma" panose="020B0604030504040204" pitchFamily="34" charset="0"/>
              </a:rPr>
              <a:t>ΑΜΥΝΤΙΚΕΣ  ΕΠΙΧΕΙΡΗΣΕΙΣ</a:t>
            </a:r>
          </a:p>
        </p:txBody>
      </p:sp>
      <p:sp>
        <p:nvSpPr>
          <p:cNvPr id="29701" name="Rectangle 5">
            <a:extLst>
              <a:ext uri="{FF2B5EF4-FFF2-40B4-BE49-F238E27FC236}">
                <a16:creationId xmlns:a16="http://schemas.microsoft.com/office/drawing/2014/main" id="{CB9AAB22-AFD2-C554-F4F5-B36EE4D2CD5D}"/>
              </a:ext>
            </a:extLst>
          </p:cNvPr>
          <p:cNvSpPr>
            <a:spLocks noChangeArrowheads="1"/>
          </p:cNvSpPr>
          <p:nvPr/>
        </p:nvSpPr>
        <p:spPr bwMode="auto">
          <a:xfrm>
            <a:off x="180566" y="1612106"/>
            <a:ext cx="7182259" cy="488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just">
              <a:lnSpc>
                <a:spcPct val="110000"/>
              </a:lnSpc>
              <a:spcBef>
                <a:spcPct val="20000"/>
              </a:spcBef>
              <a:buClr>
                <a:schemeClr val="tx2"/>
              </a:buClr>
              <a:buFont typeface="Wingdings" panose="05000000000000000000" pitchFamily="2" charset="2"/>
              <a:buChar char="v"/>
            </a:pPr>
            <a:r>
              <a:rPr lang="en-US" altLang="el-GR" sz="2000" b="1" dirty="0">
                <a:solidFill>
                  <a:schemeClr val="accent2"/>
                </a:solidFill>
                <a:latin typeface="Tahoma" panose="020B0604030504040204" pitchFamily="34" charset="0"/>
              </a:rPr>
              <a:t> </a:t>
            </a:r>
            <a:r>
              <a:rPr lang="el-GR" altLang="el-GR" sz="2000" dirty="0">
                <a:solidFill>
                  <a:schemeClr val="accent2"/>
                </a:solidFill>
                <a:latin typeface="Tahoma" panose="020B0604030504040204" pitchFamily="34" charset="0"/>
              </a:rPr>
              <a:t>Η απορρόφηση της επιθετικής ισχύος και η αφαίρεση της πρωτοβουλίας των επιχειρήσεων από τον εχθρό μέχρις ότου ο αμυνόμενος  μπορέσει να αναλάβει επιθετικές επιχειρήσεις</a:t>
            </a:r>
          </a:p>
          <a:p>
            <a:pPr algn="just">
              <a:lnSpc>
                <a:spcPct val="110000"/>
              </a:lnSpc>
              <a:spcBef>
                <a:spcPct val="20000"/>
              </a:spcBef>
              <a:buClr>
                <a:schemeClr val="tx2"/>
              </a:buClr>
              <a:buFont typeface="Wingdings" panose="05000000000000000000" pitchFamily="2" charset="2"/>
              <a:buChar char="v"/>
            </a:pPr>
            <a:r>
              <a:rPr lang="el-GR" altLang="el-GR" sz="2000" dirty="0">
                <a:solidFill>
                  <a:srgbClr val="CC3300"/>
                </a:solidFill>
                <a:latin typeface="Tahoma" panose="020B0604030504040204" pitchFamily="34" charset="0"/>
              </a:rPr>
              <a:t>Για επίτευξη αυτού ο ενεργών αμυντικά </a:t>
            </a:r>
            <a:r>
              <a:rPr lang="en-US" altLang="el-GR" sz="2000" dirty="0">
                <a:solidFill>
                  <a:srgbClr val="CC3300"/>
                </a:solidFill>
                <a:latin typeface="Tahoma" panose="020B0604030504040204" pitchFamily="34" charset="0"/>
              </a:rPr>
              <a:t> </a:t>
            </a:r>
            <a:r>
              <a:rPr lang="el-GR" altLang="el-GR" sz="2000" dirty="0">
                <a:solidFill>
                  <a:srgbClr val="CC3300"/>
                </a:solidFill>
                <a:latin typeface="Tahoma" panose="020B0604030504040204" pitchFamily="34" charset="0"/>
              </a:rPr>
              <a:t>χρησιμοποιεί όλα τα μέσα και μεθόδους που διαθέτει με σκοπό να παρεμποδίσει, αποκρούσει ή καταστρέψει την εχθρική επιθετική ενέργεια </a:t>
            </a:r>
          </a:p>
          <a:p>
            <a:pPr algn="just">
              <a:lnSpc>
                <a:spcPct val="110000"/>
              </a:lnSpc>
              <a:spcBef>
                <a:spcPct val="20000"/>
              </a:spcBef>
              <a:buClr>
                <a:schemeClr val="tx2"/>
              </a:buClr>
              <a:buFont typeface="Wingdings" panose="05000000000000000000" pitchFamily="2" charset="2"/>
              <a:buChar char="v"/>
            </a:pPr>
            <a:r>
              <a:rPr lang="el-GR" altLang="el-GR" sz="2000" dirty="0">
                <a:solidFill>
                  <a:srgbClr val="0070C0"/>
                </a:solidFill>
                <a:latin typeface="Tahoma" panose="020B0604030504040204" pitchFamily="34" charset="0"/>
              </a:rPr>
              <a:t>Οι αμυντικές Επιχειρήσεις πρέπει να χαρακτηρίζονται από το στοιχείο της προσωρινότητας αφού η βασική συνθήκη διεξαγωγής των επιχειρήσεων είναι η </a:t>
            </a:r>
            <a:r>
              <a:rPr lang="el-GR" altLang="el-GR" sz="2000" u="sng" dirty="0">
                <a:solidFill>
                  <a:srgbClr val="0070C0"/>
                </a:solidFill>
                <a:latin typeface="Tahoma" panose="020B0604030504040204" pitchFamily="34" charset="0"/>
              </a:rPr>
              <a:t>απόκτηση και διατήρηση της πρωτοβουλίας</a:t>
            </a:r>
          </a:p>
          <a:p>
            <a:pPr algn="just">
              <a:lnSpc>
                <a:spcPct val="110000"/>
              </a:lnSpc>
              <a:spcBef>
                <a:spcPct val="20000"/>
              </a:spcBef>
              <a:buClr>
                <a:schemeClr val="tx2"/>
              </a:buClr>
              <a:buFont typeface="Wingdings" panose="05000000000000000000" pitchFamily="2" charset="2"/>
              <a:buNone/>
            </a:pPr>
            <a:endParaRPr lang="el-GR" altLang="el-GR" sz="1800" b="1" i="1" dirty="0">
              <a:solidFill>
                <a:srgbClr val="FF0066"/>
              </a:solidFill>
              <a:latin typeface="Tahoma" panose="020B0604030504040204" pitchFamily="34" charset="0"/>
            </a:endParaRPr>
          </a:p>
        </p:txBody>
      </p:sp>
      <p:pic>
        <p:nvPicPr>
          <p:cNvPr id="2" name="Εικόνα 1">
            <a:extLst>
              <a:ext uri="{FF2B5EF4-FFF2-40B4-BE49-F238E27FC236}">
                <a16:creationId xmlns:a16="http://schemas.microsoft.com/office/drawing/2014/main" id="{56068921-BDB3-343C-E5CF-9219ADE12D18}"/>
              </a:ext>
            </a:extLst>
          </p:cNvPr>
          <p:cNvPicPr>
            <a:picLocks noChangeAspect="1"/>
          </p:cNvPicPr>
          <p:nvPr/>
        </p:nvPicPr>
        <p:blipFill>
          <a:blip r:embed="rId2"/>
          <a:stretch>
            <a:fillRect/>
          </a:stretch>
        </p:blipFill>
        <p:spPr>
          <a:xfrm>
            <a:off x="7477125" y="1960695"/>
            <a:ext cx="4397784" cy="33971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additive="base">
                                        <p:cTn id="7" dur="500" fill="hold"/>
                                        <p:tgtEl>
                                          <p:spTgt spid="29700"/>
                                        </p:tgtEl>
                                        <p:attrNameLst>
                                          <p:attrName>ppt_x</p:attrName>
                                        </p:attrNameLst>
                                      </p:cBhvr>
                                      <p:tavLst>
                                        <p:tav tm="0">
                                          <p:val>
                                            <p:strVal val="0-#ppt_w/2"/>
                                          </p:val>
                                        </p:tav>
                                        <p:tav tm="100000">
                                          <p:val>
                                            <p:strVal val="#ppt_x"/>
                                          </p:val>
                                        </p:tav>
                                      </p:tavLst>
                                    </p:anim>
                                    <p:anim calcmode="lin" valueType="num">
                                      <p:cBhvr additive="base">
                                        <p:cTn id="8" dur="500" fill="hold"/>
                                        <p:tgtEl>
                                          <p:spTgt spid="2970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2000"/>
                                  </p:stCondLst>
                                  <p:childTnLst>
                                    <p:set>
                                      <p:cBhvr>
                                        <p:cTn id="11" dur="1" fill="hold">
                                          <p:stCondLst>
                                            <p:cond delay="0"/>
                                          </p:stCondLst>
                                        </p:cTn>
                                        <p:tgtEl>
                                          <p:spTgt spid="29701">
                                            <p:txEl>
                                              <p:pRg st="0" end="0"/>
                                            </p:txEl>
                                          </p:spTgt>
                                        </p:tgtEl>
                                        <p:attrNameLst>
                                          <p:attrName>style.visibility</p:attrName>
                                        </p:attrNameLst>
                                      </p:cBhvr>
                                      <p:to>
                                        <p:strVal val="visible"/>
                                      </p:to>
                                    </p:set>
                                    <p:animEffect transition="in" filter="wipe(up)">
                                      <p:cBhvr>
                                        <p:cTn id="12" dur="500"/>
                                        <p:tgtEl>
                                          <p:spTgt spid="29701">
                                            <p:txEl>
                                              <p:pRg st="0" end="0"/>
                                            </p:txEl>
                                          </p:spTgt>
                                        </p:tgtEl>
                                      </p:cBhvr>
                                    </p:animEffect>
                                  </p:childTnLst>
                                  <p:subTnLst>
                                    <p:animClr clrSpc="rgb" dir="cw">
                                      <p:cBhvr override="childStyle">
                                        <p:cTn dur="1" fill="hold" display="0" masterRel="nextClick" afterEffect="1"/>
                                        <p:tgtEl>
                                          <p:spTgt spid="29701">
                                            <p:txEl>
                                              <p:pRg st="0" end="0"/>
                                            </p:txEl>
                                          </p:spTgt>
                                        </p:tgtEl>
                                        <p:attrNameLst>
                                          <p:attrName>ppt_c</p:attrName>
                                        </p:attrNameLst>
                                      </p:cBhvr>
                                      <p:to>
                                        <a:schemeClr val="tx2"/>
                                      </p:to>
                                    </p:animClr>
                                  </p:subTnLst>
                                </p:cTn>
                              </p:par>
                            </p:childTnLst>
                          </p:cTn>
                        </p:par>
                        <p:par>
                          <p:cTn id="13" fill="hold">
                            <p:stCondLst>
                              <p:cond delay="3000"/>
                            </p:stCondLst>
                            <p:childTnLst>
                              <p:par>
                                <p:cTn id="14" presetID="22" presetClass="entr" presetSubtype="1" fill="hold" grpId="0" nodeType="afterEffect">
                                  <p:stCondLst>
                                    <p:cond delay="2000"/>
                                  </p:stCondLst>
                                  <p:childTnLst>
                                    <p:set>
                                      <p:cBhvr>
                                        <p:cTn id="15" dur="1" fill="hold">
                                          <p:stCondLst>
                                            <p:cond delay="0"/>
                                          </p:stCondLst>
                                        </p:cTn>
                                        <p:tgtEl>
                                          <p:spTgt spid="29701">
                                            <p:txEl>
                                              <p:pRg st="1" end="1"/>
                                            </p:txEl>
                                          </p:spTgt>
                                        </p:tgtEl>
                                        <p:attrNameLst>
                                          <p:attrName>style.visibility</p:attrName>
                                        </p:attrNameLst>
                                      </p:cBhvr>
                                      <p:to>
                                        <p:strVal val="visible"/>
                                      </p:to>
                                    </p:set>
                                    <p:animEffect transition="in" filter="wipe(up)">
                                      <p:cBhvr>
                                        <p:cTn id="16" dur="500"/>
                                        <p:tgtEl>
                                          <p:spTgt spid="29701">
                                            <p:txEl>
                                              <p:pRg st="1" end="1"/>
                                            </p:txEl>
                                          </p:spTgt>
                                        </p:tgtEl>
                                      </p:cBhvr>
                                    </p:animEffect>
                                  </p:childTnLst>
                                  <p:subTnLst>
                                    <p:animClr clrSpc="rgb" dir="cw">
                                      <p:cBhvr override="childStyle">
                                        <p:cTn dur="1" fill="hold" display="0" masterRel="nextClick" afterEffect="1"/>
                                        <p:tgtEl>
                                          <p:spTgt spid="29701">
                                            <p:txEl>
                                              <p:pRg st="1" end="1"/>
                                            </p:txEl>
                                          </p:spTgt>
                                        </p:tgtEl>
                                        <p:attrNameLst>
                                          <p:attrName>ppt_c</p:attrName>
                                        </p:attrNameLst>
                                      </p:cBhvr>
                                      <p:to>
                                        <a:schemeClr val="tx2"/>
                                      </p:to>
                                    </p:animClr>
                                  </p:subTnLst>
                                </p:cTn>
                              </p:par>
                            </p:childTnLst>
                          </p:cTn>
                        </p:par>
                        <p:par>
                          <p:cTn id="17" fill="hold">
                            <p:stCondLst>
                              <p:cond delay="5500"/>
                            </p:stCondLst>
                            <p:childTnLst>
                              <p:par>
                                <p:cTn id="18" presetID="22" presetClass="entr" presetSubtype="1" fill="hold" grpId="0" nodeType="afterEffect">
                                  <p:stCondLst>
                                    <p:cond delay="2000"/>
                                  </p:stCondLst>
                                  <p:childTnLst>
                                    <p:set>
                                      <p:cBhvr>
                                        <p:cTn id="19" dur="1" fill="hold">
                                          <p:stCondLst>
                                            <p:cond delay="0"/>
                                          </p:stCondLst>
                                        </p:cTn>
                                        <p:tgtEl>
                                          <p:spTgt spid="29701">
                                            <p:txEl>
                                              <p:pRg st="2" end="2"/>
                                            </p:txEl>
                                          </p:spTgt>
                                        </p:tgtEl>
                                        <p:attrNameLst>
                                          <p:attrName>style.visibility</p:attrName>
                                        </p:attrNameLst>
                                      </p:cBhvr>
                                      <p:to>
                                        <p:strVal val="visible"/>
                                      </p:to>
                                    </p:set>
                                    <p:animEffect transition="in" filter="wipe(up)">
                                      <p:cBhvr>
                                        <p:cTn id="20" dur="500"/>
                                        <p:tgtEl>
                                          <p:spTgt spid="29701">
                                            <p:txEl>
                                              <p:pRg st="2" end="2"/>
                                            </p:txEl>
                                          </p:spTgt>
                                        </p:tgtEl>
                                      </p:cBhvr>
                                    </p:animEffect>
                                  </p:childTnLst>
                                  <p:subTnLst>
                                    <p:animClr clrSpc="rgb" dir="cw">
                                      <p:cBhvr override="childStyle">
                                        <p:cTn dur="1" fill="hold" display="0" masterRel="nextClick" afterEffect="1"/>
                                        <p:tgtEl>
                                          <p:spTgt spid="29701">
                                            <p:txEl>
                                              <p:pRg st="2" end="2"/>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utoUpdateAnimBg="0"/>
      <p:bldP spid="29701" grpId="0" build="p" autoUpdateAnimBg="0" advAuto="200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90A41610-DE24-4FD3-A339-631F6509F000}"/>
              </a:ext>
            </a:extLst>
          </p:cNvPr>
          <p:cNvSpPr>
            <a:spLocks noChangeArrowheads="1"/>
          </p:cNvSpPr>
          <p:nvPr/>
        </p:nvSpPr>
        <p:spPr bwMode="auto">
          <a:xfrm>
            <a:off x="1981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0723" name="Rectangle 3">
            <a:extLst>
              <a:ext uri="{FF2B5EF4-FFF2-40B4-BE49-F238E27FC236}">
                <a16:creationId xmlns:a16="http://schemas.microsoft.com/office/drawing/2014/main" id="{653A383B-2ECC-A13F-D055-F12E27388976}"/>
              </a:ext>
            </a:extLst>
          </p:cNvPr>
          <p:cNvSpPr>
            <a:spLocks noChangeArrowheads="1"/>
          </p:cNvSpPr>
          <p:nvPr/>
        </p:nvSpPr>
        <p:spPr bwMode="auto">
          <a:xfrm>
            <a:off x="2133600" y="609600"/>
            <a:ext cx="83058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200" b="1" u="sng">
                <a:solidFill>
                  <a:schemeClr val="accent2"/>
                </a:solidFill>
                <a:latin typeface="Tahoma" panose="020B0604030504040204" pitchFamily="34" charset="0"/>
              </a:rPr>
              <a:t>ΕΠΙΔΙΩΞΕΙΣ </a:t>
            </a:r>
            <a:br>
              <a:rPr lang="el-GR" altLang="el-GR" sz="3200" b="1" u="sng">
                <a:solidFill>
                  <a:schemeClr val="accent2"/>
                </a:solidFill>
                <a:latin typeface="Tahoma" panose="020B0604030504040204" pitchFamily="34" charset="0"/>
              </a:rPr>
            </a:br>
            <a:r>
              <a:rPr lang="el-GR" altLang="el-GR" sz="3200" b="1" u="sng">
                <a:solidFill>
                  <a:schemeClr val="accent2"/>
                </a:solidFill>
                <a:latin typeface="Tahoma" panose="020B0604030504040204" pitchFamily="34" charset="0"/>
              </a:rPr>
              <a:t>ΑΜΥΝΤΙΚΩΝ  ΕΠΙΧΕΙΡΗΣΕΩΝ</a:t>
            </a:r>
          </a:p>
        </p:txBody>
      </p:sp>
      <p:sp>
        <p:nvSpPr>
          <p:cNvPr id="30724" name="Rectangle 4">
            <a:extLst>
              <a:ext uri="{FF2B5EF4-FFF2-40B4-BE49-F238E27FC236}">
                <a16:creationId xmlns:a16="http://schemas.microsoft.com/office/drawing/2014/main" id="{F2193613-688A-BBBB-B4AB-11B05E0C4C35}"/>
              </a:ext>
            </a:extLst>
          </p:cNvPr>
          <p:cNvSpPr>
            <a:spLocks noChangeArrowheads="1"/>
          </p:cNvSpPr>
          <p:nvPr/>
        </p:nvSpPr>
        <p:spPr bwMode="auto">
          <a:xfrm>
            <a:off x="2362200" y="1905000"/>
            <a:ext cx="7696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just">
              <a:spcBef>
                <a:spcPct val="20000"/>
              </a:spcBef>
              <a:buClr>
                <a:schemeClr val="tx2"/>
              </a:buClr>
              <a:buFont typeface="Wingdings" panose="05000000000000000000" pitchFamily="2" charset="2"/>
              <a:buChar char="q"/>
            </a:pPr>
            <a:r>
              <a:rPr lang="el-GR" altLang="el-GR" dirty="0">
                <a:solidFill>
                  <a:srgbClr val="008080"/>
                </a:solidFill>
                <a:latin typeface="Tahoma" panose="020B0604030504040204" pitchFamily="34" charset="0"/>
              </a:rPr>
              <a:t>Δημιουργία ευνοϊκών συνθηκών για ανάληψη επιθετικής ενέργειας</a:t>
            </a:r>
          </a:p>
          <a:p>
            <a:pPr algn="just">
              <a:spcBef>
                <a:spcPct val="20000"/>
              </a:spcBef>
              <a:buClr>
                <a:schemeClr val="tx2"/>
              </a:buClr>
              <a:buFont typeface="Wingdings" panose="05000000000000000000" pitchFamily="2" charset="2"/>
              <a:buChar char="q"/>
            </a:pPr>
            <a:r>
              <a:rPr lang="el-GR" altLang="el-GR" dirty="0">
                <a:solidFill>
                  <a:srgbClr val="CC3300"/>
                </a:solidFill>
                <a:latin typeface="Tahoma" panose="020B0604030504040204" pitchFamily="34" charset="0"/>
              </a:rPr>
              <a:t>Εξοικονόμηση δυνάμεων από μια περιοχή του μετώπου για χρησιμοποίησή τους σε άλλη περιοχή</a:t>
            </a:r>
          </a:p>
          <a:p>
            <a:pPr algn="just">
              <a:spcBef>
                <a:spcPct val="20000"/>
              </a:spcBef>
              <a:buClr>
                <a:schemeClr val="tx2"/>
              </a:buClr>
              <a:buFont typeface="Wingdings" panose="05000000000000000000" pitchFamily="2" charset="2"/>
              <a:buChar char="q"/>
            </a:pPr>
            <a:r>
              <a:rPr lang="el-GR" altLang="el-GR" dirty="0">
                <a:solidFill>
                  <a:schemeClr val="accent2"/>
                </a:solidFill>
                <a:latin typeface="Tahoma" panose="020B0604030504040204" pitchFamily="34" charset="0"/>
              </a:rPr>
              <a:t>Καταστροφή ή παγίδευση συγκεκριμένης εχθρικής δυνάμεως</a:t>
            </a:r>
          </a:p>
          <a:p>
            <a:pPr algn="just">
              <a:spcBef>
                <a:spcPct val="20000"/>
              </a:spcBef>
              <a:buClr>
                <a:schemeClr val="tx2"/>
              </a:buClr>
              <a:buFont typeface="Wingdings" panose="05000000000000000000" pitchFamily="2" charset="2"/>
              <a:buChar char="q"/>
            </a:pPr>
            <a:r>
              <a:rPr lang="el-GR" altLang="el-GR" dirty="0">
                <a:solidFill>
                  <a:srgbClr val="660066"/>
                </a:solidFill>
                <a:latin typeface="Tahoma" panose="020B0604030504040204" pitchFamily="34" charset="0"/>
              </a:rPr>
              <a:t>Ελάττωση ικανότητας του εχθρού προς ανάληψη επιθετικής ενέργειας</a:t>
            </a:r>
          </a:p>
          <a:p>
            <a:pPr algn="just">
              <a:spcBef>
                <a:spcPct val="20000"/>
              </a:spcBef>
              <a:buClr>
                <a:schemeClr val="tx2"/>
              </a:buClr>
              <a:buFont typeface="Wingdings" panose="05000000000000000000" pitchFamily="2" charset="2"/>
              <a:buChar char="q"/>
            </a:pPr>
            <a:r>
              <a:rPr lang="el-GR" altLang="el-GR" dirty="0">
                <a:solidFill>
                  <a:srgbClr val="008080"/>
                </a:solidFill>
                <a:latin typeface="Tahoma" panose="020B0604030504040204" pitchFamily="34" charset="0"/>
              </a:rPr>
              <a:t>Απαγόρευση στον εχθρό ορισμένης περιοχής</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additive="base">
                                        <p:cTn id="7" dur="500" fill="hold"/>
                                        <p:tgtEl>
                                          <p:spTgt spid="30723"/>
                                        </p:tgtEl>
                                        <p:attrNameLst>
                                          <p:attrName>ppt_x</p:attrName>
                                        </p:attrNameLst>
                                      </p:cBhvr>
                                      <p:tavLst>
                                        <p:tav tm="0">
                                          <p:val>
                                            <p:strVal val="0-#ppt_w/2"/>
                                          </p:val>
                                        </p:tav>
                                        <p:tav tm="100000">
                                          <p:val>
                                            <p:strVal val="#ppt_x"/>
                                          </p:val>
                                        </p:tav>
                                      </p:tavLst>
                                    </p:anim>
                                    <p:anim calcmode="lin" valueType="num">
                                      <p:cBhvr additive="base">
                                        <p:cTn id="8" dur="500" fill="hold"/>
                                        <p:tgtEl>
                                          <p:spTgt spid="3072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2000"/>
                                  </p:stCondLst>
                                  <p:childTnLst>
                                    <p:set>
                                      <p:cBhvr>
                                        <p:cTn id="11" dur="1" fill="hold">
                                          <p:stCondLst>
                                            <p:cond delay="0"/>
                                          </p:stCondLst>
                                        </p:cTn>
                                        <p:tgtEl>
                                          <p:spTgt spid="30724">
                                            <p:txEl>
                                              <p:pRg st="0" end="0"/>
                                            </p:txEl>
                                          </p:spTgt>
                                        </p:tgtEl>
                                        <p:attrNameLst>
                                          <p:attrName>style.visibility</p:attrName>
                                        </p:attrNameLst>
                                      </p:cBhvr>
                                      <p:to>
                                        <p:strVal val="visible"/>
                                      </p:to>
                                    </p:set>
                                    <p:animEffect transition="in" filter="wipe(up)">
                                      <p:cBhvr>
                                        <p:cTn id="12" dur="500"/>
                                        <p:tgtEl>
                                          <p:spTgt spid="30724">
                                            <p:txEl>
                                              <p:pRg st="0" end="0"/>
                                            </p:txEl>
                                          </p:spTgt>
                                        </p:tgtEl>
                                      </p:cBhvr>
                                    </p:animEffect>
                                  </p:childTnLst>
                                  <p:subTnLst>
                                    <p:animClr clrSpc="rgb" dir="cw">
                                      <p:cBhvr override="childStyle">
                                        <p:cTn dur="1" fill="hold" display="0" masterRel="nextClick" afterEffect="1"/>
                                        <p:tgtEl>
                                          <p:spTgt spid="30724">
                                            <p:txEl>
                                              <p:pRg st="0" end="0"/>
                                            </p:txEl>
                                          </p:spTgt>
                                        </p:tgtEl>
                                        <p:attrNameLst>
                                          <p:attrName>ppt_c</p:attrName>
                                        </p:attrNameLst>
                                      </p:cBhvr>
                                      <p:to>
                                        <a:schemeClr val="tx2"/>
                                      </p:to>
                                    </p:animClr>
                                  </p:subTnLst>
                                </p:cTn>
                              </p:par>
                            </p:childTnLst>
                          </p:cTn>
                        </p:par>
                        <p:par>
                          <p:cTn id="13" fill="hold">
                            <p:stCondLst>
                              <p:cond delay="3000"/>
                            </p:stCondLst>
                            <p:childTnLst>
                              <p:par>
                                <p:cTn id="14" presetID="22" presetClass="entr" presetSubtype="1" fill="hold" grpId="0" nodeType="afterEffect">
                                  <p:stCondLst>
                                    <p:cond delay="2000"/>
                                  </p:stCondLst>
                                  <p:childTnLst>
                                    <p:set>
                                      <p:cBhvr>
                                        <p:cTn id="15" dur="1" fill="hold">
                                          <p:stCondLst>
                                            <p:cond delay="0"/>
                                          </p:stCondLst>
                                        </p:cTn>
                                        <p:tgtEl>
                                          <p:spTgt spid="30724">
                                            <p:txEl>
                                              <p:pRg st="1" end="1"/>
                                            </p:txEl>
                                          </p:spTgt>
                                        </p:tgtEl>
                                        <p:attrNameLst>
                                          <p:attrName>style.visibility</p:attrName>
                                        </p:attrNameLst>
                                      </p:cBhvr>
                                      <p:to>
                                        <p:strVal val="visible"/>
                                      </p:to>
                                    </p:set>
                                    <p:animEffect transition="in" filter="wipe(up)">
                                      <p:cBhvr>
                                        <p:cTn id="16" dur="500"/>
                                        <p:tgtEl>
                                          <p:spTgt spid="30724">
                                            <p:txEl>
                                              <p:pRg st="1" end="1"/>
                                            </p:txEl>
                                          </p:spTgt>
                                        </p:tgtEl>
                                      </p:cBhvr>
                                    </p:animEffect>
                                  </p:childTnLst>
                                  <p:subTnLst>
                                    <p:animClr clrSpc="rgb" dir="cw">
                                      <p:cBhvr override="childStyle">
                                        <p:cTn dur="1" fill="hold" display="0" masterRel="nextClick" afterEffect="1"/>
                                        <p:tgtEl>
                                          <p:spTgt spid="30724">
                                            <p:txEl>
                                              <p:pRg st="1" end="1"/>
                                            </p:txEl>
                                          </p:spTgt>
                                        </p:tgtEl>
                                        <p:attrNameLst>
                                          <p:attrName>ppt_c</p:attrName>
                                        </p:attrNameLst>
                                      </p:cBhvr>
                                      <p:to>
                                        <a:schemeClr val="tx2"/>
                                      </p:to>
                                    </p:animClr>
                                  </p:subTnLst>
                                </p:cTn>
                              </p:par>
                            </p:childTnLst>
                          </p:cTn>
                        </p:par>
                        <p:par>
                          <p:cTn id="17" fill="hold">
                            <p:stCondLst>
                              <p:cond delay="5500"/>
                            </p:stCondLst>
                            <p:childTnLst>
                              <p:par>
                                <p:cTn id="18" presetID="22" presetClass="entr" presetSubtype="1" fill="hold" grpId="0" nodeType="afterEffect">
                                  <p:stCondLst>
                                    <p:cond delay="2000"/>
                                  </p:stCondLst>
                                  <p:childTnLst>
                                    <p:set>
                                      <p:cBhvr>
                                        <p:cTn id="19" dur="1" fill="hold">
                                          <p:stCondLst>
                                            <p:cond delay="0"/>
                                          </p:stCondLst>
                                        </p:cTn>
                                        <p:tgtEl>
                                          <p:spTgt spid="30724">
                                            <p:txEl>
                                              <p:pRg st="2" end="2"/>
                                            </p:txEl>
                                          </p:spTgt>
                                        </p:tgtEl>
                                        <p:attrNameLst>
                                          <p:attrName>style.visibility</p:attrName>
                                        </p:attrNameLst>
                                      </p:cBhvr>
                                      <p:to>
                                        <p:strVal val="visible"/>
                                      </p:to>
                                    </p:set>
                                    <p:animEffect transition="in" filter="wipe(up)">
                                      <p:cBhvr>
                                        <p:cTn id="20" dur="500"/>
                                        <p:tgtEl>
                                          <p:spTgt spid="30724">
                                            <p:txEl>
                                              <p:pRg st="2" end="2"/>
                                            </p:txEl>
                                          </p:spTgt>
                                        </p:tgtEl>
                                      </p:cBhvr>
                                    </p:animEffect>
                                  </p:childTnLst>
                                  <p:subTnLst>
                                    <p:animClr clrSpc="rgb" dir="cw">
                                      <p:cBhvr override="childStyle">
                                        <p:cTn dur="1" fill="hold" display="0" masterRel="nextClick" afterEffect="1"/>
                                        <p:tgtEl>
                                          <p:spTgt spid="30724">
                                            <p:txEl>
                                              <p:pRg st="2" end="2"/>
                                            </p:txEl>
                                          </p:spTgt>
                                        </p:tgtEl>
                                        <p:attrNameLst>
                                          <p:attrName>ppt_c</p:attrName>
                                        </p:attrNameLst>
                                      </p:cBhvr>
                                      <p:to>
                                        <a:schemeClr val="tx2"/>
                                      </p:to>
                                    </p:animClr>
                                  </p:subTnLst>
                                </p:cTn>
                              </p:par>
                            </p:childTnLst>
                          </p:cTn>
                        </p:par>
                        <p:par>
                          <p:cTn id="21" fill="hold">
                            <p:stCondLst>
                              <p:cond delay="8000"/>
                            </p:stCondLst>
                            <p:childTnLst>
                              <p:par>
                                <p:cTn id="22" presetID="22" presetClass="entr" presetSubtype="1" fill="hold" grpId="0" nodeType="afterEffect">
                                  <p:stCondLst>
                                    <p:cond delay="2000"/>
                                  </p:stCondLst>
                                  <p:childTnLst>
                                    <p:set>
                                      <p:cBhvr>
                                        <p:cTn id="23" dur="1" fill="hold">
                                          <p:stCondLst>
                                            <p:cond delay="0"/>
                                          </p:stCondLst>
                                        </p:cTn>
                                        <p:tgtEl>
                                          <p:spTgt spid="30724">
                                            <p:txEl>
                                              <p:pRg st="3" end="3"/>
                                            </p:txEl>
                                          </p:spTgt>
                                        </p:tgtEl>
                                        <p:attrNameLst>
                                          <p:attrName>style.visibility</p:attrName>
                                        </p:attrNameLst>
                                      </p:cBhvr>
                                      <p:to>
                                        <p:strVal val="visible"/>
                                      </p:to>
                                    </p:set>
                                    <p:animEffect transition="in" filter="wipe(up)">
                                      <p:cBhvr>
                                        <p:cTn id="24" dur="500"/>
                                        <p:tgtEl>
                                          <p:spTgt spid="30724">
                                            <p:txEl>
                                              <p:pRg st="3" end="3"/>
                                            </p:txEl>
                                          </p:spTgt>
                                        </p:tgtEl>
                                      </p:cBhvr>
                                    </p:animEffect>
                                  </p:childTnLst>
                                  <p:subTnLst>
                                    <p:animClr clrSpc="rgb" dir="cw">
                                      <p:cBhvr override="childStyle">
                                        <p:cTn dur="1" fill="hold" display="0" masterRel="nextClick" afterEffect="1"/>
                                        <p:tgtEl>
                                          <p:spTgt spid="30724">
                                            <p:txEl>
                                              <p:pRg st="3" end="3"/>
                                            </p:txEl>
                                          </p:spTgt>
                                        </p:tgtEl>
                                        <p:attrNameLst>
                                          <p:attrName>ppt_c</p:attrName>
                                        </p:attrNameLst>
                                      </p:cBhvr>
                                      <p:to>
                                        <a:schemeClr val="tx2"/>
                                      </p:to>
                                    </p:animClr>
                                  </p:subTnLst>
                                </p:cTn>
                              </p:par>
                            </p:childTnLst>
                          </p:cTn>
                        </p:par>
                        <p:par>
                          <p:cTn id="25" fill="hold">
                            <p:stCondLst>
                              <p:cond delay="10500"/>
                            </p:stCondLst>
                            <p:childTnLst>
                              <p:par>
                                <p:cTn id="26" presetID="22" presetClass="entr" presetSubtype="1" fill="hold" grpId="0" nodeType="afterEffect">
                                  <p:stCondLst>
                                    <p:cond delay="2000"/>
                                  </p:stCondLst>
                                  <p:childTnLst>
                                    <p:set>
                                      <p:cBhvr>
                                        <p:cTn id="27" dur="1" fill="hold">
                                          <p:stCondLst>
                                            <p:cond delay="0"/>
                                          </p:stCondLst>
                                        </p:cTn>
                                        <p:tgtEl>
                                          <p:spTgt spid="30724">
                                            <p:txEl>
                                              <p:pRg st="4" end="4"/>
                                            </p:txEl>
                                          </p:spTgt>
                                        </p:tgtEl>
                                        <p:attrNameLst>
                                          <p:attrName>style.visibility</p:attrName>
                                        </p:attrNameLst>
                                      </p:cBhvr>
                                      <p:to>
                                        <p:strVal val="visible"/>
                                      </p:to>
                                    </p:set>
                                    <p:animEffect transition="in" filter="wipe(up)">
                                      <p:cBhvr>
                                        <p:cTn id="28" dur="500"/>
                                        <p:tgtEl>
                                          <p:spTgt spid="30724">
                                            <p:txEl>
                                              <p:pRg st="4" end="4"/>
                                            </p:txEl>
                                          </p:spTgt>
                                        </p:tgtEl>
                                      </p:cBhvr>
                                    </p:animEffect>
                                  </p:childTnLst>
                                  <p:subTnLst>
                                    <p:animClr clrSpc="rgb" dir="cw">
                                      <p:cBhvr override="childStyle">
                                        <p:cTn dur="1" fill="hold" display="0" masterRel="nextClick" afterEffect="1"/>
                                        <p:tgtEl>
                                          <p:spTgt spid="30724">
                                            <p:txEl>
                                              <p:pRg st="4" end="4"/>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utoUpdateAnimBg="0"/>
      <p:bldP spid="30724" grpId="0" build="p" autoUpdateAnimBg="0" advAuto="200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Διάγραμμα 1">
            <a:extLst>
              <a:ext uri="{FF2B5EF4-FFF2-40B4-BE49-F238E27FC236}">
                <a16:creationId xmlns:a16="http://schemas.microsoft.com/office/drawing/2014/main" id="{899930F2-67B4-E281-DFCB-7DF4F78D1199}"/>
              </a:ext>
            </a:extLst>
          </p:cNvPr>
          <p:cNvGraphicFramePr/>
          <p:nvPr>
            <p:extLst>
              <p:ext uri="{D42A27DB-BD31-4B8C-83A1-F6EECF244321}">
                <p14:modId xmlns:p14="http://schemas.microsoft.com/office/powerpoint/2010/main" val="83263766"/>
              </p:ext>
            </p:extLst>
          </p:nvPr>
        </p:nvGraphicFramePr>
        <p:xfrm>
          <a:off x="326570" y="522514"/>
          <a:ext cx="11865429" cy="5341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4" name="Rectangle 2">
            <a:extLst>
              <a:ext uri="{FF2B5EF4-FFF2-40B4-BE49-F238E27FC236}">
                <a16:creationId xmlns:a16="http://schemas.microsoft.com/office/drawing/2014/main" id="{F8FC1592-6493-3823-38FB-F766944D364D}"/>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075" name="Rectangle 3">
            <a:extLst>
              <a:ext uri="{FF2B5EF4-FFF2-40B4-BE49-F238E27FC236}">
                <a16:creationId xmlns:a16="http://schemas.microsoft.com/office/drawing/2014/main" id="{1DC7E4DE-83DD-D0B3-D4C0-2806E727E03D}"/>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E961E203-484E-97B0-CF86-EF1B777BCB07}"/>
              </a:ext>
            </a:extLst>
          </p:cNvPr>
          <p:cNvSpPr txBox="1">
            <a:spLocks noChangeArrowheads="1"/>
          </p:cNvSpPr>
          <p:nvPr/>
        </p:nvSpPr>
        <p:spPr bwMode="auto">
          <a:xfrm>
            <a:off x="1524000" y="100488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hangingPunct="0">
              <a:spcBef>
                <a:spcPct val="50000"/>
              </a:spcBef>
            </a:pPr>
            <a:r>
              <a:rPr lang="el-GR" altLang="el-GR" sz="2800" b="1">
                <a:latin typeface="Arial" panose="020B0604020202020204" pitchFamily="34" charset="0"/>
              </a:rPr>
              <a:t>	</a:t>
            </a:r>
          </a:p>
        </p:txBody>
      </p:sp>
      <p:sp>
        <p:nvSpPr>
          <p:cNvPr id="6147" name="Text Box 3">
            <a:extLst>
              <a:ext uri="{FF2B5EF4-FFF2-40B4-BE49-F238E27FC236}">
                <a16:creationId xmlns:a16="http://schemas.microsoft.com/office/drawing/2014/main" id="{76E0B916-B3CA-563C-9634-32A5D8AA8F08}"/>
              </a:ext>
            </a:extLst>
          </p:cNvPr>
          <p:cNvSpPr txBox="1">
            <a:spLocks noChangeArrowheads="1"/>
          </p:cNvSpPr>
          <p:nvPr/>
        </p:nvSpPr>
        <p:spPr bwMode="auto">
          <a:xfrm>
            <a:off x="1224643" y="2157171"/>
            <a:ext cx="974271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pPr>
            <a:r>
              <a:rPr lang="el-GR" altLang="el-GR" sz="3600" dirty="0">
                <a:solidFill>
                  <a:srgbClr val="0070C0"/>
                </a:solidFill>
                <a:latin typeface="Tahoma" panose="020B0604030504040204" pitchFamily="34" charset="0"/>
              </a:rPr>
              <a:t>Είναι ενέργεια που συνδυάζει πυρά, κινήσεις, αντεπιθέσεις και κάθε διατιθέμενο μέσο, και σκοπό έχει να διατηρήσει ορισμένο έδαφος με απόκρουση της εναντίον του εχθρικής επίθεσης και καταστροφή ή φθορά των επιτιθεμένων</a:t>
            </a:r>
            <a:endParaRPr lang="el-GR" altLang="el-GR" sz="6000" dirty="0">
              <a:solidFill>
                <a:srgbClr val="0070C0"/>
              </a:solidFill>
              <a:latin typeface="Tahoma" panose="020B0604030504040204" pitchFamily="34" charset="0"/>
            </a:endParaRPr>
          </a:p>
        </p:txBody>
      </p:sp>
      <p:sp>
        <p:nvSpPr>
          <p:cNvPr id="6149" name="Text Box 5">
            <a:extLst>
              <a:ext uri="{FF2B5EF4-FFF2-40B4-BE49-F238E27FC236}">
                <a16:creationId xmlns:a16="http://schemas.microsoft.com/office/drawing/2014/main" id="{C15CCB25-F12A-818A-9313-38CB34B44994}"/>
              </a:ext>
            </a:extLst>
          </p:cNvPr>
          <p:cNvSpPr txBox="1">
            <a:spLocks noChangeArrowheads="1"/>
          </p:cNvSpPr>
          <p:nvPr/>
        </p:nvSpPr>
        <p:spPr bwMode="auto">
          <a:xfrm>
            <a:off x="2819400" y="762000"/>
            <a:ext cx="6858000" cy="118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l-GR" altLang="el-GR" sz="2800" b="1">
                <a:solidFill>
                  <a:schemeClr val="accent2"/>
                </a:solidFill>
                <a:latin typeface="Arial" panose="020B0604020202020204" pitchFamily="34" charset="0"/>
              </a:rPr>
              <a:t>	</a:t>
            </a:r>
            <a:r>
              <a:rPr lang="el-GR" altLang="el-GR" sz="4400" b="1">
                <a:solidFill>
                  <a:schemeClr val="accent2"/>
                </a:solidFill>
                <a:latin typeface="Tahoma" panose="020B0604030504040204" pitchFamily="34" charset="0"/>
              </a:rPr>
              <a:t>Τι είναι ΑΜΥΝΑ;</a:t>
            </a:r>
          </a:p>
          <a:p>
            <a:pPr>
              <a:spcBef>
                <a:spcPct val="50000"/>
              </a:spcBef>
            </a:pPr>
            <a:endParaRPr lang="el-GR" altLang="el-GR">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additive="base">
                                        <p:cTn id="7" dur="500" fill="hold"/>
                                        <p:tgtEl>
                                          <p:spTgt spid="6149"/>
                                        </p:tgtEl>
                                        <p:attrNameLst>
                                          <p:attrName>ppt_x</p:attrName>
                                        </p:attrNameLst>
                                      </p:cBhvr>
                                      <p:tavLst>
                                        <p:tav tm="0">
                                          <p:val>
                                            <p:strVal val="0-#ppt_w/2"/>
                                          </p:val>
                                        </p:tav>
                                        <p:tav tm="100000">
                                          <p:val>
                                            <p:strVal val="#ppt_x"/>
                                          </p:val>
                                        </p:tav>
                                      </p:tavLst>
                                    </p:anim>
                                    <p:anim calcmode="lin" valueType="num">
                                      <p:cBhvr additive="base">
                                        <p:cTn id="8" dur="500" fill="hold"/>
                                        <p:tgtEl>
                                          <p:spTgt spid="614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2000"/>
                                  </p:stCondLst>
                                  <p:iterate type="wd">
                                    <p:tmPct val="100000"/>
                                  </p:iterate>
                                  <p:childTnLst>
                                    <p:set>
                                      <p:cBhvr>
                                        <p:cTn id="11" dur="1" fill="hold">
                                          <p:stCondLst>
                                            <p:cond delay="0"/>
                                          </p:stCondLst>
                                        </p:cTn>
                                        <p:tgtEl>
                                          <p:spTgt spid="6147"/>
                                        </p:tgtEl>
                                        <p:attrNameLst>
                                          <p:attrName>style.visibility</p:attrName>
                                        </p:attrNameLst>
                                      </p:cBhvr>
                                      <p:to>
                                        <p:strVal val="visible"/>
                                      </p:to>
                                    </p:set>
                                    <p:animEffect transition="in" filter="wipe(left)">
                                      <p:cBhvr>
                                        <p:cTn id="12" dur="3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utoUpdateAnimBg="0"/>
      <p:bldP spid="6149"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1B0A19D-E237-DDE4-7EA6-6032D360917A}"/>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9219" name="Rectangle 3">
            <a:extLst>
              <a:ext uri="{FF2B5EF4-FFF2-40B4-BE49-F238E27FC236}">
                <a16:creationId xmlns:a16="http://schemas.microsoft.com/office/drawing/2014/main" id="{3723196B-BB6E-08EE-2969-5F40B495F722}"/>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9220" name="Rectangle 4">
            <a:extLst>
              <a:ext uri="{FF2B5EF4-FFF2-40B4-BE49-F238E27FC236}">
                <a16:creationId xmlns:a16="http://schemas.microsoft.com/office/drawing/2014/main" id="{A9691F22-8FEB-BD1B-FC03-3F6AC2F59FF9}"/>
              </a:ext>
            </a:extLst>
          </p:cNvPr>
          <p:cNvSpPr>
            <a:spLocks noChangeArrowheads="1"/>
          </p:cNvSpPr>
          <p:nvPr/>
        </p:nvSpPr>
        <p:spPr bwMode="auto">
          <a:xfrm>
            <a:off x="1905000" y="381000"/>
            <a:ext cx="8305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2800" b="1" dirty="0">
                <a:solidFill>
                  <a:schemeClr val="accent2"/>
                </a:solidFill>
                <a:effectLst>
                  <a:outerShdw blurRad="38100" dist="38100" dir="2700000" algn="tl">
                    <a:srgbClr val="C0C0C0"/>
                  </a:outerShdw>
                </a:effectLst>
                <a:latin typeface="Tahoma" panose="020B0604030504040204" pitchFamily="34" charset="0"/>
              </a:rPr>
              <a:t>  </a:t>
            </a:r>
            <a:r>
              <a:rPr lang="el-GR" altLang="el-GR" sz="3200" b="1" u="sng" dirty="0">
                <a:solidFill>
                  <a:schemeClr val="accent2"/>
                </a:solidFill>
                <a:latin typeface="Tahoma" panose="020B0604030504040204" pitchFamily="34" charset="0"/>
              </a:rPr>
              <a:t>ΚΑΤΑΛΛΗΛΗ ΕΚΛΟΓΗ &amp; ΧΡΗΣΙΜΟΠΟΙΗΣΗ ΤΟΥ ΕΔΑΦΟΥΣ</a:t>
            </a:r>
            <a:endParaRPr lang="el-GR" altLang="el-GR" sz="3200" b="1" u="sng" dirty="0">
              <a:solidFill>
                <a:schemeClr val="accent2"/>
              </a:solidFill>
              <a:effectLst>
                <a:outerShdw blurRad="38100" dist="38100" dir="2700000" algn="tl">
                  <a:srgbClr val="C0C0C0"/>
                </a:outerShdw>
              </a:effectLst>
              <a:latin typeface="Tahoma" panose="020B0604030504040204" pitchFamily="34" charset="0"/>
            </a:endParaRPr>
          </a:p>
        </p:txBody>
      </p:sp>
      <p:sp>
        <p:nvSpPr>
          <p:cNvPr id="9221" name="Rectangle 5">
            <a:extLst>
              <a:ext uri="{FF2B5EF4-FFF2-40B4-BE49-F238E27FC236}">
                <a16:creationId xmlns:a16="http://schemas.microsoft.com/office/drawing/2014/main" id="{E5EBE37A-2202-B9FC-C627-44D770299AB2}"/>
              </a:ext>
            </a:extLst>
          </p:cNvPr>
          <p:cNvSpPr>
            <a:spLocks noChangeArrowheads="1"/>
          </p:cNvSpPr>
          <p:nvPr/>
        </p:nvSpPr>
        <p:spPr bwMode="auto">
          <a:xfrm>
            <a:off x="66675" y="1676400"/>
            <a:ext cx="71437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533400" indent="-5334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marL="342900" indent="-342900" algn="just">
              <a:lnSpc>
                <a:spcPct val="90000"/>
              </a:lnSpc>
              <a:spcBef>
                <a:spcPct val="20000"/>
              </a:spcBef>
              <a:buClr>
                <a:schemeClr val="tx2"/>
              </a:buClr>
              <a:buFont typeface="Wingdings" panose="05000000000000000000" pitchFamily="2" charset="2"/>
              <a:buChar char="q"/>
            </a:pPr>
            <a:r>
              <a:rPr lang="el-GR" altLang="el-GR" dirty="0">
                <a:solidFill>
                  <a:srgbClr val="008080"/>
                </a:solidFill>
                <a:latin typeface="Tahoma" panose="020B0604030504040204" pitchFamily="34" charset="0"/>
              </a:rPr>
              <a:t>Επιλογή της αμυντικής τοποθεσίας με βάση τη φυσική αμυντική ισχύ του εδάφους, το οποίο πρέπει να λαμβάνεται σοβαρά υπόψη κατά  την κατανομή των δυνάμεων και μέσων προς επαύξηση της αμυντικής ισχύος</a:t>
            </a:r>
          </a:p>
          <a:p>
            <a:pPr marL="342900" indent="-342900" algn="just">
              <a:lnSpc>
                <a:spcPct val="90000"/>
              </a:lnSpc>
              <a:spcBef>
                <a:spcPct val="20000"/>
              </a:spcBef>
              <a:buClr>
                <a:schemeClr val="tx2"/>
              </a:buClr>
              <a:buFont typeface="Wingdings" panose="05000000000000000000" pitchFamily="2" charset="2"/>
              <a:buChar char="q"/>
            </a:pPr>
            <a:r>
              <a:rPr lang="el-GR" altLang="el-GR" dirty="0">
                <a:solidFill>
                  <a:srgbClr val="008080"/>
                </a:solidFill>
                <a:latin typeface="Tahoma" panose="020B0604030504040204" pitchFamily="34" charset="0"/>
              </a:rPr>
              <a:t>Ανάλυση και αξιολόγηση των εχθρικών προσβάσεων και εδαφών τακτικής σημασίας.      (Ο αμυνόμενος να αναλύει με προσοχή τις προσβάσεις προς την αμυντική τοποθεσία)</a:t>
            </a:r>
          </a:p>
          <a:p>
            <a:pPr marL="342900" indent="-342900" algn="just">
              <a:lnSpc>
                <a:spcPct val="90000"/>
              </a:lnSpc>
              <a:spcBef>
                <a:spcPct val="20000"/>
              </a:spcBef>
              <a:buClr>
                <a:schemeClr val="tx2"/>
              </a:buClr>
              <a:buFont typeface="Wingdings" panose="05000000000000000000" pitchFamily="2" charset="2"/>
              <a:buChar char="q"/>
            </a:pPr>
            <a:r>
              <a:rPr lang="el-GR" altLang="el-GR" dirty="0">
                <a:solidFill>
                  <a:srgbClr val="008080"/>
                </a:solidFill>
                <a:latin typeface="Tahoma" panose="020B0604030504040204" pitchFamily="34" charset="0"/>
              </a:rPr>
              <a:t>Επιλογή του καταλλήλου εδάφους, για τον αμυντικό ελιγμό (Πρέπει να παρέχει στον αμυνόμενο καλή παρατήρηση, πεδία βολής, κάλυψη και απόκρυψη)   </a:t>
            </a:r>
          </a:p>
        </p:txBody>
      </p:sp>
      <p:pic>
        <p:nvPicPr>
          <p:cNvPr id="3" name="Εικόνα 2">
            <a:extLst>
              <a:ext uri="{FF2B5EF4-FFF2-40B4-BE49-F238E27FC236}">
                <a16:creationId xmlns:a16="http://schemas.microsoft.com/office/drawing/2014/main" id="{6690AD60-4645-039F-587E-6F158C1FD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0424" y="2000251"/>
            <a:ext cx="4814387" cy="37518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1000"/>
                                  </p:stCondLst>
                                  <p:childTnLst>
                                    <p:set>
                                      <p:cBhvr>
                                        <p:cTn id="11" dur="1" fill="hold">
                                          <p:stCondLst>
                                            <p:cond delay="0"/>
                                          </p:stCondLst>
                                        </p:cTn>
                                        <p:tgtEl>
                                          <p:spTgt spid="9221">
                                            <p:txEl>
                                              <p:pRg st="0" end="0"/>
                                            </p:txEl>
                                          </p:spTgt>
                                        </p:tgtEl>
                                        <p:attrNameLst>
                                          <p:attrName>style.visibility</p:attrName>
                                        </p:attrNameLst>
                                      </p:cBhvr>
                                      <p:to>
                                        <p:strVal val="visible"/>
                                      </p:to>
                                    </p:set>
                                    <p:animEffect transition="in" filter="wipe(up)">
                                      <p:cBhvr>
                                        <p:cTn id="12" dur="500"/>
                                        <p:tgtEl>
                                          <p:spTgt spid="9221">
                                            <p:txEl>
                                              <p:pRg st="0" end="0"/>
                                            </p:txEl>
                                          </p:spTgt>
                                        </p:tgtEl>
                                      </p:cBhvr>
                                    </p:animEffect>
                                  </p:childTnLst>
                                </p:cTn>
                              </p:par>
                            </p:childTnLst>
                          </p:cTn>
                        </p:par>
                        <p:par>
                          <p:cTn id="13" fill="hold">
                            <p:stCondLst>
                              <p:cond delay="2000"/>
                            </p:stCondLst>
                            <p:childTnLst>
                              <p:par>
                                <p:cTn id="14" presetID="22" presetClass="entr" presetSubtype="1" fill="hold" grpId="0" nodeType="afterEffect">
                                  <p:stCondLst>
                                    <p:cond delay="1000"/>
                                  </p:stCondLst>
                                  <p:childTnLst>
                                    <p:set>
                                      <p:cBhvr>
                                        <p:cTn id="15" dur="1" fill="hold">
                                          <p:stCondLst>
                                            <p:cond delay="0"/>
                                          </p:stCondLst>
                                        </p:cTn>
                                        <p:tgtEl>
                                          <p:spTgt spid="9221">
                                            <p:txEl>
                                              <p:pRg st="1" end="1"/>
                                            </p:txEl>
                                          </p:spTgt>
                                        </p:tgtEl>
                                        <p:attrNameLst>
                                          <p:attrName>style.visibility</p:attrName>
                                        </p:attrNameLst>
                                      </p:cBhvr>
                                      <p:to>
                                        <p:strVal val="visible"/>
                                      </p:to>
                                    </p:set>
                                    <p:animEffect transition="in" filter="wipe(up)">
                                      <p:cBhvr>
                                        <p:cTn id="16" dur="500"/>
                                        <p:tgtEl>
                                          <p:spTgt spid="9221">
                                            <p:txEl>
                                              <p:pRg st="1" end="1"/>
                                            </p:txEl>
                                          </p:spTgt>
                                        </p:tgtEl>
                                      </p:cBhvr>
                                    </p:animEffect>
                                  </p:childTnLst>
                                </p:cTn>
                              </p:par>
                            </p:childTnLst>
                          </p:cTn>
                        </p:par>
                        <p:par>
                          <p:cTn id="17" fill="hold">
                            <p:stCondLst>
                              <p:cond delay="3500"/>
                            </p:stCondLst>
                            <p:childTnLst>
                              <p:par>
                                <p:cTn id="18" presetID="22" presetClass="entr" presetSubtype="1" fill="hold" grpId="0" nodeType="afterEffect">
                                  <p:stCondLst>
                                    <p:cond delay="1000"/>
                                  </p:stCondLst>
                                  <p:childTnLst>
                                    <p:set>
                                      <p:cBhvr>
                                        <p:cTn id="19" dur="1" fill="hold">
                                          <p:stCondLst>
                                            <p:cond delay="0"/>
                                          </p:stCondLst>
                                        </p:cTn>
                                        <p:tgtEl>
                                          <p:spTgt spid="9221">
                                            <p:txEl>
                                              <p:pRg st="2" end="2"/>
                                            </p:txEl>
                                          </p:spTgt>
                                        </p:tgtEl>
                                        <p:attrNameLst>
                                          <p:attrName>style.visibility</p:attrName>
                                        </p:attrNameLst>
                                      </p:cBhvr>
                                      <p:to>
                                        <p:strVal val="visible"/>
                                      </p:to>
                                    </p:set>
                                    <p:animEffect transition="in" filter="wipe(up)">
                                      <p:cBhvr>
                                        <p:cTn id="20" dur="500"/>
                                        <p:tgtEl>
                                          <p:spTgt spid="92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utoUpdateAnimBg="0"/>
      <p:bldP spid="9221" grpId="0" build="p" autoUpdateAnimBg="0" advAuto="100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249E94-5773-D9E5-0964-5C3DC77164BB}"/>
              </a:ext>
            </a:extLst>
          </p:cNvPr>
          <p:cNvSpPr>
            <a:spLocks noGrp="1"/>
          </p:cNvSpPr>
          <p:nvPr>
            <p:ph type="title"/>
          </p:nvPr>
        </p:nvSpPr>
        <p:spPr/>
        <p:txBody>
          <a:bodyPr/>
          <a:lstStyle/>
          <a:p>
            <a:r>
              <a:rPr lang="el-GR" dirty="0"/>
              <a:t>Υψηλή Στρατηγική</a:t>
            </a:r>
          </a:p>
        </p:txBody>
      </p:sp>
      <p:sp>
        <p:nvSpPr>
          <p:cNvPr id="3" name="Θέση περιεχομένου 2">
            <a:extLst>
              <a:ext uri="{FF2B5EF4-FFF2-40B4-BE49-F238E27FC236}">
                <a16:creationId xmlns:a16="http://schemas.microsoft.com/office/drawing/2014/main" id="{71F0162A-2DEE-0AC3-D1D6-1A20CDCCD3C4}"/>
              </a:ext>
            </a:extLst>
          </p:cNvPr>
          <p:cNvSpPr>
            <a:spLocks noGrp="1"/>
          </p:cNvSpPr>
          <p:nvPr>
            <p:ph idx="1"/>
          </p:nvPr>
        </p:nvSpPr>
        <p:spPr/>
        <p:txBody>
          <a:bodyPr/>
          <a:lstStyle/>
          <a:p>
            <a:pPr marL="457200" lvl="1" indent="0" fontAlgn="base">
              <a:lnSpc>
                <a:spcPct val="90000"/>
              </a:lnSpc>
              <a:spcBef>
                <a:spcPct val="0"/>
              </a:spcBef>
              <a:spcAft>
                <a:spcPct val="0"/>
              </a:spcAft>
              <a:buClrTx/>
              <a:buNone/>
              <a:defRPr/>
            </a:pPr>
            <a:endParaRPr kumimoji="0" lang="el-GR" altLang="el-GR"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lvl="1" fontAlgn="base">
              <a:lnSpc>
                <a:spcPct val="90000"/>
              </a:lnSpc>
              <a:spcBef>
                <a:spcPct val="0"/>
              </a:spcBef>
              <a:spcAft>
                <a:spcPct val="0"/>
              </a:spcAft>
              <a:buClrTx/>
              <a:defRPr/>
            </a:pPr>
            <a:r>
              <a:rPr lang="el-GR" altLang="el-GR" sz="2400" dirty="0">
                <a:solidFill>
                  <a:srgbClr val="000000"/>
                </a:solidFill>
                <a:latin typeface="Times New Roman" panose="02020603050405020304" pitchFamily="18" charset="0"/>
              </a:rPr>
              <a:t>Σε αυτό το επίπεδο η πολιτική συναντάει τον πόλεμο</a:t>
            </a:r>
          </a:p>
          <a:p>
            <a:pPr marL="457200" lvl="1" indent="0" fontAlgn="base">
              <a:lnSpc>
                <a:spcPct val="90000"/>
              </a:lnSpc>
              <a:spcBef>
                <a:spcPct val="0"/>
              </a:spcBef>
              <a:spcAft>
                <a:spcPct val="0"/>
              </a:spcAft>
              <a:buClrTx/>
              <a:buNone/>
              <a:defRPr/>
            </a:pPr>
            <a:endParaRPr lang="el-GR" altLang="el-GR" sz="2400" b="1" dirty="0">
              <a:solidFill>
                <a:srgbClr val="000000"/>
              </a:solidFill>
              <a:latin typeface="Times New Roman" panose="02020603050405020304" pitchFamily="18" charset="0"/>
            </a:endParaRPr>
          </a:p>
          <a:p>
            <a:pPr lvl="1" fontAlgn="base">
              <a:lnSpc>
                <a:spcPct val="90000"/>
              </a:lnSpc>
              <a:spcBef>
                <a:spcPct val="0"/>
              </a:spcBef>
              <a:spcAft>
                <a:spcPct val="0"/>
              </a:spcAft>
              <a:buClrTx/>
              <a:defRPr/>
            </a:pPr>
            <a:r>
              <a:rPr kumimoji="0" lang="el-GR" altLang="el-GR"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Είναι η επιστήμη και η τέχνη της ανάπτυξης και χρησιμοποίησης των πολιτικών, οικονομικών, ψυχικών </a:t>
            </a:r>
            <a:r>
              <a:rPr kumimoji="0" lang="el-GR" altLang="el-GR"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και στρατιωτικών δυνάμεων </a:t>
            </a:r>
            <a:r>
              <a:rPr kumimoji="0" lang="el-GR" altLang="el-GR"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ενός έθνους στην ειρήνη και στον πόλεμο, ώστε να παρέχεται η μέγιστη υποστήριξη στην εθνική πολιτική,</a:t>
            </a:r>
            <a:endParaRPr lang="el-GR" altLang="el-GR" sz="2400" b="1" dirty="0">
              <a:solidFill>
                <a:srgbClr val="000000"/>
              </a:solidFill>
              <a:latin typeface="Times New Roman" panose="02020603050405020304" pitchFamily="18" charset="0"/>
            </a:endParaRPr>
          </a:p>
          <a:p>
            <a:pPr lvl="1" fontAlgn="base">
              <a:lnSpc>
                <a:spcPct val="90000"/>
              </a:lnSpc>
              <a:spcBef>
                <a:spcPct val="0"/>
              </a:spcBef>
              <a:spcAft>
                <a:spcPct val="0"/>
              </a:spcAft>
              <a:buClrTx/>
              <a:buFont typeface="Wingdings" panose="05000000000000000000" pitchFamily="2" charset="2"/>
              <a:buChar char="Ø"/>
              <a:defRPr/>
            </a:pPr>
            <a:r>
              <a:rPr kumimoji="0" lang="el-GR" altLang="el-GR" sz="2400" b="1" i="0" u="none" strike="noStrike" kern="1200" cap="none" spc="0" normalizeH="0" baseline="0" noProof="0" dirty="0">
                <a:ln>
                  <a:noFill/>
                </a:ln>
                <a:solidFill>
                  <a:srgbClr val="00CC99"/>
                </a:solidFill>
                <a:effectLst/>
                <a:uLnTx/>
                <a:uFillTx/>
                <a:latin typeface="Times New Roman" panose="02020603050405020304" pitchFamily="18" charset="0"/>
                <a:ea typeface="+mn-ea"/>
                <a:cs typeface="+mn-cs"/>
              </a:rPr>
              <a:t>με σκοπό να αυξηθούν οι πιθανότητες νίκης ύστερα από ειρηνικές ή πολεμικές ενέργειες και να μειωθούν αντίστοιχα οι πιθανότητες ήττας.</a:t>
            </a:r>
          </a:p>
          <a:p>
            <a:endParaRPr lang="el-GR" dirty="0"/>
          </a:p>
        </p:txBody>
      </p:sp>
    </p:spTree>
    <p:extLst>
      <p:ext uri="{BB962C8B-B14F-4D97-AF65-F5344CB8AC3E}">
        <p14:creationId xmlns:p14="http://schemas.microsoft.com/office/powerpoint/2010/main" val="42787480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C5DE4D0-52E5-B96A-4AA7-43C2FEAF5C4F}"/>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07" name="Rectangle 3">
            <a:extLst>
              <a:ext uri="{FF2B5EF4-FFF2-40B4-BE49-F238E27FC236}">
                <a16:creationId xmlns:a16="http://schemas.microsoft.com/office/drawing/2014/main" id="{34193318-54B2-ABFC-AAF9-7F94B80597D4}"/>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08" name="Rectangle 4">
            <a:extLst>
              <a:ext uri="{FF2B5EF4-FFF2-40B4-BE49-F238E27FC236}">
                <a16:creationId xmlns:a16="http://schemas.microsoft.com/office/drawing/2014/main" id="{D7B47442-7C05-9E81-1F8F-2AFE36DBF61D}"/>
              </a:ext>
            </a:extLst>
          </p:cNvPr>
          <p:cNvSpPr>
            <a:spLocks noChangeArrowheads="1"/>
          </p:cNvSpPr>
          <p:nvPr/>
        </p:nvSpPr>
        <p:spPr bwMode="auto">
          <a:xfrm>
            <a:off x="2438400" y="438150"/>
            <a:ext cx="66294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600" b="1" dirty="0">
                <a:solidFill>
                  <a:schemeClr val="accent2"/>
                </a:solidFill>
                <a:latin typeface="Tahoma" panose="020B0604030504040204" pitchFamily="34" charset="0"/>
              </a:rPr>
              <a:t>     </a:t>
            </a:r>
            <a:r>
              <a:rPr lang="el-GR" altLang="el-GR" sz="3200" b="1" u="sng" dirty="0">
                <a:solidFill>
                  <a:schemeClr val="accent2"/>
                </a:solidFill>
                <a:latin typeface="Tahoma" panose="020B0604030504040204" pitchFamily="34" charset="0"/>
              </a:rPr>
              <a:t>ΑΜΟΙΒΑΙΑ  ΥΠΟΣΤΗΡΙΞΗ</a:t>
            </a:r>
          </a:p>
        </p:txBody>
      </p:sp>
      <p:sp>
        <p:nvSpPr>
          <p:cNvPr id="21509" name="Rectangle 5">
            <a:extLst>
              <a:ext uri="{FF2B5EF4-FFF2-40B4-BE49-F238E27FC236}">
                <a16:creationId xmlns:a16="http://schemas.microsoft.com/office/drawing/2014/main" id="{B91BE662-2EED-4510-54A3-F481E0C3F13F}"/>
              </a:ext>
            </a:extLst>
          </p:cNvPr>
          <p:cNvSpPr>
            <a:spLocks noChangeArrowheads="1"/>
          </p:cNvSpPr>
          <p:nvPr/>
        </p:nvSpPr>
        <p:spPr bwMode="auto">
          <a:xfrm>
            <a:off x="2133600" y="1498600"/>
            <a:ext cx="79248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609600" indent="-609600">
              <a:defRPr sz="2400">
                <a:solidFill>
                  <a:schemeClr val="tx1"/>
                </a:solidFill>
                <a:latin typeface="Times New Roman" panose="02020603050405020304" pitchFamily="18" charset="0"/>
              </a:defRPr>
            </a:lvl1pPr>
            <a:lvl2pPr marL="990600" indent="-5334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lgn="just">
              <a:lnSpc>
                <a:spcPct val="90000"/>
              </a:lnSpc>
              <a:spcBef>
                <a:spcPct val="20000"/>
              </a:spcBef>
              <a:buClr>
                <a:schemeClr val="tx1"/>
              </a:buClr>
              <a:buFont typeface="Wingdings" panose="05000000000000000000" pitchFamily="2" charset="2"/>
              <a:buChar char="q"/>
            </a:pPr>
            <a:r>
              <a:rPr lang="el-GR" altLang="el-GR" b="1" dirty="0">
                <a:solidFill>
                  <a:srgbClr val="FF0000"/>
                </a:solidFill>
                <a:latin typeface="Tahoma" panose="020B0604030504040204" pitchFamily="34" charset="0"/>
              </a:rPr>
              <a:t>Πρέπει να εξασφαλίζεται μεταξύ των εγκατεστημένων στην τοποθεσία άμυνας τμημάτων</a:t>
            </a:r>
          </a:p>
          <a:p>
            <a:pPr algn="just">
              <a:lnSpc>
                <a:spcPct val="90000"/>
              </a:lnSpc>
              <a:spcBef>
                <a:spcPct val="20000"/>
              </a:spcBef>
              <a:buClr>
                <a:schemeClr val="tx1"/>
              </a:buClr>
              <a:buFont typeface="Wingdings" panose="05000000000000000000" pitchFamily="2" charset="2"/>
              <a:buNone/>
            </a:pPr>
            <a:endParaRPr lang="el-GR" altLang="el-GR" b="1" dirty="0">
              <a:solidFill>
                <a:srgbClr val="FF0000"/>
              </a:solidFill>
              <a:latin typeface="Tahoma" panose="020B0604030504040204" pitchFamily="34" charset="0"/>
            </a:endParaRPr>
          </a:p>
          <a:p>
            <a:pPr algn="just">
              <a:lnSpc>
                <a:spcPct val="90000"/>
              </a:lnSpc>
              <a:spcBef>
                <a:spcPct val="20000"/>
              </a:spcBef>
              <a:buClr>
                <a:schemeClr val="tx1"/>
              </a:buClr>
              <a:buFont typeface="Wingdings" panose="05000000000000000000" pitchFamily="2" charset="2"/>
              <a:buChar char="q"/>
            </a:pPr>
            <a:r>
              <a:rPr lang="el-GR" altLang="el-GR" b="1" dirty="0">
                <a:solidFill>
                  <a:srgbClr val="006600"/>
                </a:solidFill>
                <a:latin typeface="Tahoma" panose="020B0604030504040204" pitchFamily="34" charset="0"/>
              </a:rPr>
              <a:t>Υλοποιείται με την διάταξη των τμημάτων και τη σχεδίαση των πυρών κατά πλάτος και κατά βάθος</a:t>
            </a:r>
          </a:p>
          <a:p>
            <a:pPr algn="just">
              <a:lnSpc>
                <a:spcPct val="90000"/>
              </a:lnSpc>
              <a:spcBef>
                <a:spcPct val="20000"/>
              </a:spcBef>
              <a:buClr>
                <a:schemeClr val="tx1"/>
              </a:buClr>
              <a:buFont typeface="Wingdings" panose="05000000000000000000" pitchFamily="2" charset="2"/>
              <a:buChar char="q"/>
            </a:pPr>
            <a:endParaRPr lang="el-GR" altLang="el-GR" b="1" dirty="0">
              <a:solidFill>
                <a:srgbClr val="006600"/>
              </a:solidFill>
              <a:latin typeface="Tahoma" panose="020B0604030504040204" pitchFamily="34" charset="0"/>
            </a:endParaRPr>
          </a:p>
          <a:p>
            <a:pPr algn="just">
              <a:lnSpc>
                <a:spcPct val="90000"/>
              </a:lnSpc>
              <a:spcBef>
                <a:spcPct val="20000"/>
              </a:spcBef>
              <a:buClr>
                <a:schemeClr val="tx1"/>
              </a:buClr>
              <a:buFont typeface="Wingdings" panose="05000000000000000000" pitchFamily="2" charset="2"/>
              <a:buChar char="q"/>
            </a:pPr>
            <a:endParaRPr lang="el-GR" altLang="el-GR" b="1" dirty="0">
              <a:solidFill>
                <a:srgbClr val="006600"/>
              </a:solidFill>
              <a:latin typeface="Tahoma" panose="020B0604030504040204" pitchFamily="34" charset="0"/>
            </a:endParaRPr>
          </a:p>
          <a:p>
            <a:pPr algn="just">
              <a:lnSpc>
                <a:spcPct val="90000"/>
              </a:lnSpc>
              <a:spcBef>
                <a:spcPct val="20000"/>
              </a:spcBef>
              <a:buClr>
                <a:schemeClr val="tx1"/>
              </a:buClr>
              <a:buFont typeface="Wingdings" panose="05000000000000000000" pitchFamily="2" charset="2"/>
              <a:buNone/>
            </a:pPr>
            <a:endParaRPr lang="el-GR" altLang="el-GR" b="1" dirty="0">
              <a:solidFill>
                <a:srgbClr val="006600"/>
              </a:solidFill>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additive="base">
                                        <p:cTn id="7" dur="500" fill="hold"/>
                                        <p:tgtEl>
                                          <p:spTgt spid="21508"/>
                                        </p:tgtEl>
                                        <p:attrNameLst>
                                          <p:attrName>ppt_x</p:attrName>
                                        </p:attrNameLst>
                                      </p:cBhvr>
                                      <p:tavLst>
                                        <p:tav tm="0">
                                          <p:val>
                                            <p:strVal val="#ppt_x"/>
                                          </p:val>
                                        </p:tav>
                                        <p:tav tm="100000">
                                          <p:val>
                                            <p:strVal val="#ppt_x"/>
                                          </p:val>
                                        </p:tav>
                                      </p:tavLst>
                                    </p:anim>
                                    <p:anim calcmode="lin" valueType="num">
                                      <p:cBhvr additive="base">
                                        <p:cTn id="8" dur="500" fill="hold"/>
                                        <p:tgtEl>
                                          <p:spTgt spid="2150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1509">
                                            <p:txEl>
                                              <p:pRg st="0" end="0"/>
                                            </p:txEl>
                                          </p:spTgt>
                                        </p:tgtEl>
                                        <p:attrNameLst>
                                          <p:attrName>style.visibility</p:attrName>
                                        </p:attrNameLst>
                                      </p:cBhvr>
                                      <p:to>
                                        <p:strVal val="visible"/>
                                      </p:to>
                                    </p:set>
                                    <p:animEffect transition="in" filter="wipe(up)">
                                      <p:cBhvr>
                                        <p:cTn id="13" dur="500"/>
                                        <p:tgtEl>
                                          <p:spTgt spid="21509">
                                            <p:txEl>
                                              <p:pRg st="0" end="0"/>
                                            </p:txEl>
                                          </p:spTgt>
                                        </p:tgtEl>
                                      </p:cBhvr>
                                    </p:animEffect>
                                  </p:childTnLst>
                                  <p:subTnLst>
                                    <p:animClr clrSpc="rgb" dir="cw">
                                      <p:cBhvr override="childStyle">
                                        <p:cTn dur="1" fill="hold" display="0" masterRel="nextClick" afterEffect="1"/>
                                        <p:tgtEl>
                                          <p:spTgt spid="21509">
                                            <p:txEl>
                                              <p:pRg st="0" end="0"/>
                                            </p:txEl>
                                          </p:spTgt>
                                        </p:tgtEl>
                                        <p:attrNameLst>
                                          <p:attrName>ppt_c</p:attrName>
                                        </p:attrNameLst>
                                      </p:cBhvr>
                                      <p:to>
                                        <a:srgbClr val="0099FF"/>
                                      </p:to>
                                    </p:animClr>
                                  </p:sub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1509">
                                            <p:txEl>
                                              <p:pRg st="2" end="2"/>
                                            </p:txEl>
                                          </p:spTgt>
                                        </p:tgtEl>
                                        <p:attrNameLst>
                                          <p:attrName>style.visibility</p:attrName>
                                        </p:attrNameLst>
                                      </p:cBhvr>
                                      <p:to>
                                        <p:strVal val="visible"/>
                                      </p:to>
                                    </p:set>
                                    <p:animEffect transition="in" filter="wipe(up)">
                                      <p:cBhvr>
                                        <p:cTn id="18" dur="500"/>
                                        <p:tgtEl>
                                          <p:spTgt spid="21509">
                                            <p:txEl>
                                              <p:pRg st="2" end="2"/>
                                            </p:txEl>
                                          </p:spTgt>
                                        </p:tgtEl>
                                      </p:cBhvr>
                                    </p:animEffect>
                                  </p:childTnLst>
                                  <p:subTnLst>
                                    <p:animClr clrSpc="rgb" dir="cw">
                                      <p:cBhvr override="childStyle">
                                        <p:cTn dur="1" fill="hold" display="0" masterRel="nextClick" afterEffect="1"/>
                                        <p:tgtEl>
                                          <p:spTgt spid="21509">
                                            <p:txEl>
                                              <p:pRg st="2" end="2"/>
                                            </p:txEl>
                                          </p:spTgt>
                                        </p:tgtEl>
                                        <p:attrNameLst>
                                          <p:attrName>ppt_c</p:attrName>
                                        </p:attrNameLst>
                                      </p:cBhvr>
                                      <p:to>
                                        <a:srgbClr val="0099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utoUpdateAnimBg="0"/>
      <p:bldP spid="21509"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A816270-EE35-C296-631F-1650A0296E28}"/>
              </a:ext>
            </a:extLst>
          </p:cNvPr>
          <p:cNvSpPr>
            <a:spLocks noChangeArrowheads="1"/>
          </p:cNvSpPr>
          <p:nvPr/>
        </p:nvSpPr>
        <p:spPr bwMode="auto">
          <a:xfrm>
            <a:off x="2209800" y="63992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4099" name="Rectangle 3">
            <a:extLst>
              <a:ext uri="{FF2B5EF4-FFF2-40B4-BE49-F238E27FC236}">
                <a16:creationId xmlns:a16="http://schemas.microsoft.com/office/drawing/2014/main" id="{94F5B6D1-DD84-7B26-2A0D-35A1155247A6}"/>
              </a:ext>
            </a:extLst>
          </p:cNvPr>
          <p:cNvSpPr>
            <a:spLocks noChangeArrowheads="1"/>
          </p:cNvSpPr>
          <p:nvPr/>
        </p:nvSpPr>
        <p:spPr bwMode="auto">
          <a:xfrm>
            <a:off x="4648200" y="63992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4100" name="Rectangle 4">
            <a:extLst>
              <a:ext uri="{FF2B5EF4-FFF2-40B4-BE49-F238E27FC236}">
                <a16:creationId xmlns:a16="http://schemas.microsoft.com/office/drawing/2014/main" id="{0DBEC50C-3503-AE37-4816-FB6E0AC5C146}"/>
              </a:ext>
            </a:extLst>
          </p:cNvPr>
          <p:cNvSpPr>
            <a:spLocks noGrp="1" noChangeArrowheads="1"/>
          </p:cNvSpPr>
          <p:nvPr>
            <p:ph type="title"/>
          </p:nvPr>
        </p:nvSpPr>
        <p:spPr>
          <a:xfrm>
            <a:off x="2133600" y="38100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pPr algn="ctr"/>
            <a:r>
              <a:rPr lang="el-GR" altLang="el-GR" b="1" dirty="0">
                <a:latin typeface="Arial" panose="020B0604020202020204" pitchFamily="34" charset="0"/>
              </a:rPr>
              <a:t>Τι είναι ΣΥΜΠΤΥΞΗ;</a:t>
            </a:r>
          </a:p>
        </p:txBody>
      </p:sp>
      <p:sp>
        <p:nvSpPr>
          <p:cNvPr id="4101" name="Rectangle 5">
            <a:extLst>
              <a:ext uri="{FF2B5EF4-FFF2-40B4-BE49-F238E27FC236}">
                <a16:creationId xmlns:a16="http://schemas.microsoft.com/office/drawing/2014/main" id="{C4E96BCC-5DBB-D1C2-C8F9-F8DCC08DA57D}"/>
              </a:ext>
            </a:extLst>
          </p:cNvPr>
          <p:cNvSpPr>
            <a:spLocks noGrp="1" noChangeArrowheads="1"/>
          </p:cNvSpPr>
          <p:nvPr>
            <p:ph type="body" idx="1"/>
          </p:nvPr>
        </p:nvSpPr>
        <p:spPr>
          <a:xfrm>
            <a:off x="2209800" y="2209800"/>
            <a:ext cx="7772400" cy="20574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fontScale="85000" lnSpcReduction="20000"/>
          </a:bodyPr>
          <a:lstStyle/>
          <a:p>
            <a:pPr marL="0" indent="0" algn="l">
              <a:buNone/>
            </a:pPr>
            <a:r>
              <a:rPr lang="el-GR" sz="3600" dirty="0">
                <a:solidFill>
                  <a:srgbClr val="0070C0"/>
                </a:solidFill>
                <a:latin typeface="Tahoma" panose="020B0604030504040204" pitchFamily="34" charset="0"/>
              </a:rPr>
              <a:t>Μια προσχεδιασμένη τακτική κίνηση προς τα πίσω, που διεξάγεται είτε κάτω από την πίεση του εχθρού, είτε με πρωτοβουλία των συμπτυσσόμενων στρατευμάτων </a:t>
            </a:r>
            <a:endParaRPr lang="el-GR" altLang="el-GR" sz="3600" dirty="0">
              <a:solidFill>
                <a:srgbClr val="0070C0"/>
              </a:solidFill>
              <a:latin typeface="Tahoma" panose="020B0604030504040204" pitchFamily="34" charset="0"/>
            </a:endParaRPr>
          </a:p>
        </p:txBody>
      </p:sp>
    </p:spTree>
  </p:cSld>
  <p:clrMapOvr>
    <a:masterClrMapping/>
  </p:clrMapOvr>
  <p:transition>
    <p:blinds dir="ver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614B658-1845-3BAE-FD71-60DFEE57C5C4}"/>
              </a:ext>
            </a:extLst>
          </p:cNvPr>
          <p:cNvSpPr>
            <a:spLocks noChangeArrowheads="1"/>
          </p:cNvSpPr>
          <p:nvPr/>
        </p:nvSpPr>
        <p:spPr bwMode="auto">
          <a:xfrm>
            <a:off x="1981200" y="1676399"/>
            <a:ext cx="8382000" cy="353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20000"/>
              </a:spcBef>
              <a:buFont typeface="Wingdings" panose="05000000000000000000" pitchFamily="2" charset="2"/>
              <a:buChar char="q"/>
            </a:pPr>
            <a:r>
              <a:rPr lang="el-GR" altLang="el-GR" dirty="0"/>
              <a:t>Η σύμπτυξη αποτελεί λεπτότατη επιχείρηση, η επιτυχία της οποίας προϋποθέτει επαρκή χρόνο για σχεδίαση και προπαρασκευή</a:t>
            </a:r>
          </a:p>
          <a:p>
            <a:pPr>
              <a:lnSpc>
                <a:spcPct val="90000"/>
              </a:lnSpc>
              <a:spcBef>
                <a:spcPct val="20000"/>
              </a:spcBef>
              <a:buFont typeface="Wingdings" panose="05000000000000000000" pitchFamily="2" charset="2"/>
              <a:buChar char="q"/>
            </a:pPr>
            <a:r>
              <a:rPr lang="el-GR" altLang="el-GR" dirty="0"/>
              <a:t>Η σχεδίαση της συμπτύξεως πρέπει να αρχίζει το δυνατόν </a:t>
            </a:r>
            <a:r>
              <a:rPr lang="el-GR" altLang="el-GR" dirty="0" err="1"/>
              <a:t>ενωρίτερα</a:t>
            </a:r>
            <a:r>
              <a:rPr lang="el-GR" altLang="el-GR" dirty="0"/>
              <a:t> αφ’ ότου εμφανισθούν οι πρώτες ενδείξεις για ενδεχόμενο πραγματοποίησής της</a:t>
            </a:r>
          </a:p>
          <a:p>
            <a:pPr>
              <a:lnSpc>
                <a:spcPct val="90000"/>
              </a:lnSpc>
              <a:spcBef>
                <a:spcPct val="20000"/>
              </a:spcBef>
              <a:buFont typeface="Wingdings" panose="05000000000000000000" pitchFamily="2" charset="2"/>
              <a:buChar char="q"/>
            </a:pPr>
            <a:r>
              <a:rPr lang="el-GR" altLang="el-GR" dirty="0"/>
              <a:t>Ο </a:t>
            </a:r>
            <a:r>
              <a:rPr lang="el-GR" altLang="el-GR" dirty="0" err="1"/>
              <a:t>προϊδεασμός</a:t>
            </a:r>
            <a:r>
              <a:rPr lang="el-GR" altLang="el-GR" dirty="0"/>
              <a:t> και η παροχή στοιχείων με προκαταρκτικές διαταγές θα πρέπει να μην αποβαίνουν σε βάρος της μυστικότητας και του ηθικού των μονάδων</a:t>
            </a:r>
          </a:p>
        </p:txBody>
      </p:sp>
      <p:sp>
        <p:nvSpPr>
          <p:cNvPr id="39940" name="Rectangle 4">
            <a:extLst>
              <a:ext uri="{FF2B5EF4-FFF2-40B4-BE49-F238E27FC236}">
                <a16:creationId xmlns:a16="http://schemas.microsoft.com/office/drawing/2014/main" id="{BB39DAB3-9016-3162-42C8-337FF4AE09F2}"/>
              </a:ext>
            </a:extLst>
          </p:cNvPr>
          <p:cNvSpPr>
            <a:spLocks noChangeArrowheads="1"/>
          </p:cNvSpPr>
          <p:nvPr/>
        </p:nvSpPr>
        <p:spPr bwMode="auto">
          <a:xfrm>
            <a:off x="21336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4000" b="1">
                <a:solidFill>
                  <a:schemeClr val="accent2"/>
                </a:solidFill>
                <a:latin typeface="Arial" panose="020B0604020202020204" pitchFamily="34" charset="0"/>
              </a:rPr>
              <a:t>ΣΥΜΠΤΥΞΗ</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39938">
                                            <p:txEl>
                                              <p:pRg st="0" end="0"/>
                                            </p:txEl>
                                          </p:spTgt>
                                        </p:tgtEl>
                                        <p:attrNameLst>
                                          <p:attrName>style.visibility</p:attrName>
                                        </p:attrNameLst>
                                      </p:cBhvr>
                                      <p:to>
                                        <p:strVal val="visible"/>
                                      </p:to>
                                    </p:set>
                                    <p:anim calcmode="lin" valueType="num">
                                      <p:cBhvr additive="base">
                                        <p:cTn id="7" dur="500" fill="hold"/>
                                        <p:tgtEl>
                                          <p:spTgt spid="3993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938">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2000"/>
                                  </p:stCondLst>
                                  <p:childTnLst>
                                    <p:set>
                                      <p:cBhvr>
                                        <p:cTn id="11" dur="1" fill="hold">
                                          <p:stCondLst>
                                            <p:cond delay="0"/>
                                          </p:stCondLst>
                                        </p:cTn>
                                        <p:tgtEl>
                                          <p:spTgt spid="39938">
                                            <p:txEl>
                                              <p:pRg st="1" end="1"/>
                                            </p:txEl>
                                          </p:spTgt>
                                        </p:tgtEl>
                                        <p:attrNameLst>
                                          <p:attrName>style.visibility</p:attrName>
                                        </p:attrNameLst>
                                      </p:cBhvr>
                                      <p:to>
                                        <p:strVal val="visible"/>
                                      </p:to>
                                    </p:set>
                                    <p:anim calcmode="lin" valueType="num">
                                      <p:cBhvr additive="base">
                                        <p:cTn id="12" dur="500" fill="hold"/>
                                        <p:tgtEl>
                                          <p:spTgt spid="3993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9938">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0"/>
                            </p:stCondLst>
                            <p:childTnLst>
                              <p:par>
                                <p:cTn id="15" presetID="2" presetClass="entr" presetSubtype="8" fill="hold" grpId="0" nodeType="afterEffect">
                                  <p:stCondLst>
                                    <p:cond delay="2000"/>
                                  </p:stCondLst>
                                  <p:childTnLst>
                                    <p:set>
                                      <p:cBhvr>
                                        <p:cTn id="16" dur="1" fill="hold">
                                          <p:stCondLst>
                                            <p:cond delay="0"/>
                                          </p:stCondLst>
                                        </p:cTn>
                                        <p:tgtEl>
                                          <p:spTgt spid="39938">
                                            <p:txEl>
                                              <p:pRg st="2" end="2"/>
                                            </p:txEl>
                                          </p:spTgt>
                                        </p:tgtEl>
                                        <p:attrNameLst>
                                          <p:attrName>style.visibility</p:attrName>
                                        </p:attrNameLst>
                                      </p:cBhvr>
                                      <p:to>
                                        <p:strVal val="visible"/>
                                      </p:to>
                                    </p:set>
                                    <p:anim calcmode="lin" valueType="num">
                                      <p:cBhvr additive="base">
                                        <p:cTn id="17" dur="500" fill="hold"/>
                                        <p:tgtEl>
                                          <p:spTgt spid="39938">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993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advAuto="200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1E37FDA-22BE-1682-15E7-AFAD16786DAC}"/>
              </a:ext>
            </a:extLst>
          </p:cNvPr>
          <p:cNvSpPr>
            <a:spLocks noGrp="1" noChangeArrowheads="1"/>
          </p:cNvSpPr>
          <p:nvPr>
            <p:ph type="title"/>
          </p:nvPr>
        </p:nvSpPr>
        <p:spPr>
          <a:xfrm>
            <a:off x="2209800" y="1752600"/>
            <a:ext cx="8077200" cy="1447800"/>
          </a:xfrm>
        </p:spPr>
        <p:txBody>
          <a:bodyPr/>
          <a:lstStyle/>
          <a:p>
            <a:pPr algn="l"/>
            <a:r>
              <a:rPr lang="el-GR" altLang="el-GR" sz="2400" b="1" dirty="0">
                <a:solidFill>
                  <a:schemeClr val="tx1"/>
                </a:solidFill>
              </a:rPr>
              <a:t>Να διατηρηθεί η ακεραιότητα μιας δύναμης μέχρι να αναληφθεί επίθεση </a:t>
            </a:r>
          </a:p>
        </p:txBody>
      </p:sp>
      <p:sp>
        <p:nvSpPr>
          <p:cNvPr id="7171" name="Rectangle 3">
            <a:extLst>
              <a:ext uri="{FF2B5EF4-FFF2-40B4-BE49-F238E27FC236}">
                <a16:creationId xmlns:a16="http://schemas.microsoft.com/office/drawing/2014/main" id="{49F1CC65-2F7D-2A70-D8F7-EFAA785788EC}"/>
              </a:ext>
            </a:extLst>
          </p:cNvPr>
          <p:cNvSpPr>
            <a:spLocks noChangeArrowheads="1"/>
          </p:cNvSpPr>
          <p:nvPr/>
        </p:nvSpPr>
        <p:spPr bwMode="auto">
          <a:xfrm>
            <a:off x="2209801" y="1524000"/>
            <a:ext cx="710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r>
              <a:rPr lang="el-GR" altLang="el-GR" b="1" i="1" u="sng">
                <a:solidFill>
                  <a:schemeClr val="accent2"/>
                </a:solidFill>
              </a:rPr>
              <a:t>ΒΑΣΙΚΟΣ ΣΚΟΠΟΣ ΣΥΜΠΤΥΞΗΣ</a:t>
            </a:r>
          </a:p>
        </p:txBody>
      </p:sp>
      <p:sp>
        <p:nvSpPr>
          <p:cNvPr id="7173" name="Rectangle 5">
            <a:extLst>
              <a:ext uri="{FF2B5EF4-FFF2-40B4-BE49-F238E27FC236}">
                <a16:creationId xmlns:a16="http://schemas.microsoft.com/office/drawing/2014/main" id="{D7713944-C559-DF0A-0C5B-925199D56109}"/>
              </a:ext>
            </a:extLst>
          </p:cNvPr>
          <p:cNvSpPr>
            <a:spLocks noChangeArrowheads="1"/>
          </p:cNvSpPr>
          <p:nvPr/>
        </p:nvSpPr>
        <p:spPr bwMode="auto">
          <a:xfrm>
            <a:off x="21336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4000" b="1">
                <a:solidFill>
                  <a:schemeClr val="accent2"/>
                </a:solidFill>
              </a:rPr>
              <a:t>ΣΥΜΠΤΥΞΗ</a:t>
            </a:r>
          </a:p>
        </p:txBody>
      </p:sp>
      <p:sp>
        <p:nvSpPr>
          <p:cNvPr id="7174" name="Rectangle 6">
            <a:extLst>
              <a:ext uri="{FF2B5EF4-FFF2-40B4-BE49-F238E27FC236}">
                <a16:creationId xmlns:a16="http://schemas.microsoft.com/office/drawing/2014/main" id="{58BBB3BB-FC6A-AB18-0A10-53F1EC7B27A6}"/>
              </a:ext>
            </a:extLst>
          </p:cNvPr>
          <p:cNvSpPr>
            <a:spLocks noChangeArrowheads="1"/>
          </p:cNvSpPr>
          <p:nvPr/>
        </p:nvSpPr>
        <p:spPr bwMode="auto">
          <a:xfrm>
            <a:off x="2209800" y="2438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l-GR" altLang="el-GR" b="1" i="1" u="sng">
                <a:solidFill>
                  <a:schemeClr val="accent2"/>
                </a:solidFill>
              </a:rPr>
              <a:t>ΑΠΟ ΤΙ ΧΑΡΑΚΤΗΡΙΖΕΤΑΙ Η ΣΥΜΠΤΥΞΗ;</a:t>
            </a:r>
          </a:p>
        </p:txBody>
      </p:sp>
      <p:sp>
        <p:nvSpPr>
          <p:cNvPr id="7175" name="Rectangle 7">
            <a:extLst>
              <a:ext uri="{FF2B5EF4-FFF2-40B4-BE49-F238E27FC236}">
                <a16:creationId xmlns:a16="http://schemas.microsoft.com/office/drawing/2014/main" id="{4BC6E2AB-238F-D044-0A7B-B5A55A0E7CE5}"/>
              </a:ext>
            </a:extLst>
          </p:cNvPr>
          <p:cNvSpPr>
            <a:spLocks noChangeArrowheads="1"/>
          </p:cNvSpPr>
          <p:nvPr/>
        </p:nvSpPr>
        <p:spPr bwMode="auto">
          <a:xfrm>
            <a:off x="2209800" y="3581400"/>
            <a:ext cx="7772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spcBef>
                <a:spcPct val="20000"/>
              </a:spcBef>
              <a:buFont typeface="Arial" panose="020B0604020202020204" pitchFamily="34" charset="0"/>
              <a:buChar char="•"/>
            </a:pPr>
            <a:r>
              <a:rPr lang="el-GR" altLang="el-GR" b="1" dirty="0">
                <a:solidFill>
                  <a:srgbClr val="660066"/>
                </a:solidFill>
              </a:rPr>
              <a:t>Συγκεντρωτική σχεδίαση και αποκεντρωτική εκτέλεση</a:t>
            </a:r>
            <a:endParaRPr lang="el-GR" altLang="el-GR" b="1" dirty="0"/>
          </a:p>
          <a:p>
            <a:pPr>
              <a:spcBef>
                <a:spcPct val="20000"/>
              </a:spcBef>
            </a:pPr>
            <a:r>
              <a:rPr lang="el-GR" altLang="el-GR" b="1" dirty="0"/>
              <a:t>ανάλογα με την έκταση και τη φύση του εδάφους που</a:t>
            </a:r>
          </a:p>
          <a:p>
            <a:pPr>
              <a:spcBef>
                <a:spcPct val="20000"/>
              </a:spcBef>
            </a:pPr>
            <a:r>
              <a:rPr lang="el-GR" altLang="el-GR" b="1" dirty="0"/>
              <a:t>εγκαταλείπεται στον εχθρό.</a:t>
            </a:r>
          </a:p>
          <a:p>
            <a:pPr>
              <a:spcBef>
                <a:spcPct val="20000"/>
              </a:spcBef>
              <a:buFont typeface="Arial" panose="020B0604020202020204" pitchFamily="34" charset="0"/>
              <a:buChar char="•"/>
            </a:pPr>
            <a:r>
              <a:rPr lang="el-GR" altLang="el-GR" b="1" dirty="0"/>
              <a:t>Αποφυγή στενής εμπλοκής.</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additive="base">
                                        <p:cTn id="12" dur="500" fill="hold"/>
                                        <p:tgtEl>
                                          <p:spTgt spid="7170"/>
                                        </p:tgtEl>
                                        <p:attrNameLst>
                                          <p:attrName>ppt_x</p:attrName>
                                        </p:attrNameLst>
                                      </p:cBhvr>
                                      <p:tavLst>
                                        <p:tav tm="0">
                                          <p:val>
                                            <p:strVal val="0-#ppt_w/2"/>
                                          </p:val>
                                        </p:tav>
                                        <p:tav tm="100000">
                                          <p:val>
                                            <p:strVal val="#ppt_x"/>
                                          </p:val>
                                        </p:tav>
                                      </p:tavLst>
                                    </p:anim>
                                    <p:anim calcmode="lin" valueType="num">
                                      <p:cBhvr additive="base">
                                        <p:cTn id="13" dur="500" fill="hold"/>
                                        <p:tgtEl>
                                          <p:spTgt spid="717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174"/>
                                        </p:tgtEl>
                                        <p:attrNameLst>
                                          <p:attrName>style.visibility</p:attrName>
                                        </p:attrNameLst>
                                      </p:cBhvr>
                                      <p:to>
                                        <p:strVal val="visible"/>
                                      </p:to>
                                    </p:set>
                                    <p:anim calcmode="lin" valueType="num">
                                      <p:cBhvr additive="base">
                                        <p:cTn id="18" dur="500" fill="hold"/>
                                        <p:tgtEl>
                                          <p:spTgt spid="7174"/>
                                        </p:tgtEl>
                                        <p:attrNameLst>
                                          <p:attrName>ppt_x</p:attrName>
                                        </p:attrNameLst>
                                      </p:cBhvr>
                                      <p:tavLst>
                                        <p:tav tm="0">
                                          <p:val>
                                            <p:strVal val="0-#ppt_w/2"/>
                                          </p:val>
                                        </p:tav>
                                        <p:tav tm="100000">
                                          <p:val>
                                            <p:strVal val="#ppt_x"/>
                                          </p:val>
                                        </p:tav>
                                      </p:tavLst>
                                    </p:anim>
                                    <p:anim calcmode="lin" valueType="num">
                                      <p:cBhvr additive="base">
                                        <p:cTn id="19" dur="500" fill="hold"/>
                                        <p:tgtEl>
                                          <p:spTgt spid="7174"/>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7175">
                                            <p:txEl>
                                              <p:pRg st="0" end="0"/>
                                            </p:txEl>
                                          </p:spTgt>
                                        </p:tgtEl>
                                        <p:attrNameLst>
                                          <p:attrName>style.visibility</p:attrName>
                                        </p:attrNameLst>
                                      </p:cBhvr>
                                      <p:to>
                                        <p:strVal val="visible"/>
                                      </p:to>
                                    </p:set>
                                    <p:anim calcmode="lin" valueType="num">
                                      <p:cBhvr additive="base">
                                        <p:cTn id="23" dur="500" fill="hold"/>
                                        <p:tgtEl>
                                          <p:spTgt spid="7175">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175">
                                            <p:txEl>
                                              <p:pRg st="0" end="0"/>
                                            </p:txEl>
                                          </p:spTgt>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8" fill="hold" grpId="0" nodeType="afterEffect">
                                  <p:stCondLst>
                                    <p:cond delay="0"/>
                                  </p:stCondLst>
                                  <p:childTnLst>
                                    <p:set>
                                      <p:cBhvr>
                                        <p:cTn id="27" dur="1" fill="hold">
                                          <p:stCondLst>
                                            <p:cond delay="0"/>
                                          </p:stCondLst>
                                        </p:cTn>
                                        <p:tgtEl>
                                          <p:spTgt spid="7175">
                                            <p:txEl>
                                              <p:pRg st="1" end="1"/>
                                            </p:txEl>
                                          </p:spTgt>
                                        </p:tgtEl>
                                        <p:attrNameLst>
                                          <p:attrName>style.visibility</p:attrName>
                                        </p:attrNameLst>
                                      </p:cBhvr>
                                      <p:to>
                                        <p:strVal val="visible"/>
                                      </p:to>
                                    </p:set>
                                    <p:anim calcmode="lin" valueType="num">
                                      <p:cBhvr additive="base">
                                        <p:cTn id="28" dur="500" fill="hold"/>
                                        <p:tgtEl>
                                          <p:spTgt spid="7175">
                                            <p:txEl>
                                              <p:pRg st="1" end="1"/>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7175">
                                            <p:txEl>
                                              <p:pRg st="1" end="1"/>
                                            </p:txEl>
                                          </p:spTgt>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 presetClass="entr" presetSubtype="8" fill="hold" grpId="0" nodeType="afterEffect">
                                  <p:stCondLst>
                                    <p:cond delay="0"/>
                                  </p:stCondLst>
                                  <p:childTnLst>
                                    <p:set>
                                      <p:cBhvr>
                                        <p:cTn id="32" dur="1" fill="hold">
                                          <p:stCondLst>
                                            <p:cond delay="0"/>
                                          </p:stCondLst>
                                        </p:cTn>
                                        <p:tgtEl>
                                          <p:spTgt spid="7175">
                                            <p:txEl>
                                              <p:pRg st="2" end="2"/>
                                            </p:txEl>
                                          </p:spTgt>
                                        </p:tgtEl>
                                        <p:attrNameLst>
                                          <p:attrName>style.visibility</p:attrName>
                                        </p:attrNameLst>
                                      </p:cBhvr>
                                      <p:to>
                                        <p:strVal val="visible"/>
                                      </p:to>
                                    </p:set>
                                    <p:anim calcmode="lin" valueType="num">
                                      <p:cBhvr additive="base">
                                        <p:cTn id="33" dur="500" fill="hold"/>
                                        <p:tgtEl>
                                          <p:spTgt spid="7175">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175">
                                            <p:txEl>
                                              <p:pRg st="2" end="2"/>
                                            </p:txEl>
                                          </p:spTgt>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2000"/>
                            </p:stCondLst>
                            <p:childTnLst>
                              <p:par>
                                <p:cTn id="36" presetID="2" presetClass="entr" presetSubtype="8" fill="hold" grpId="0" nodeType="afterEffect">
                                  <p:stCondLst>
                                    <p:cond delay="0"/>
                                  </p:stCondLst>
                                  <p:childTnLst>
                                    <p:set>
                                      <p:cBhvr>
                                        <p:cTn id="37" dur="1" fill="hold">
                                          <p:stCondLst>
                                            <p:cond delay="0"/>
                                          </p:stCondLst>
                                        </p:cTn>
                                        <p:tgtEl>
                                          <p:spTgt spid="7175">
                                            <p:txEl>
                                              <p:pRg st="3" end="3"/>
                                            </p:txEl>
                                          </p:spTgt>
                                        </p:tgtEl>
                                        <p:attrNameLst>
                                          <p:attrName>style.visibility</p:attrName>
                                        </p:attrNameLst>
                                      </p:cBhvr>
                                      <p:to>
                                        <p:strVal val="visible"/>
                                      </p:to>
                                    </p:set>
                                    <p:anim calcmode="lin" valueType="num">
                                      <p:cBhvr additive="base">
                                        <p:cTn id="38" dur="500" fill="hold"/>
                                        <p:tgtEl>
                                          <p:spTgt spid="7175">
                                            <p:txEl>
                                              <p:pRg st="3" end="3"/>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71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1" grpId="0" autoUpdateAnimBg="0"/>
      <p:bldP spid="7174" grpId="0" autoUpdateAnimBg="0"/>
      <p:bldP spid="7175" grpId="0" build="p" autoUpdateAnimBg="0" advAuto="0"/>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F1E3066-E779-33F3-BC79-3675F327106B}"/>
              </a:ext>
            </a:extLst>
          </p:cNvPr>
          <p:cNvSpPr>
            <a:spLocks noChangeArrowheads="1"/>
          </p:cNvSpPr>
          <p:nvPr/>
        </p:nvSpPr>
        <p:spPr bwMode="auto">
          <a:xfrm>
            <a:off x="2209800" y="63992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9219" name="Rectangle 3">
            <a:extLst>
              <a:ext uri="{FF2B5EF4-FFF2-40B4-BE49-F238E27FC236}">
                <a16:creationId xmlns:a16="http://schemas.microsoft.com/office/drawing/2014/main" id="{970FCAB5-28EB-FBE7-6E7C-9EAAC6FEDFEF}"/>
              </a:ext>
            </a:extLst>
          </p:cNvPr>
          <p:cNvSpPr>
            <a:spLocks noChangeArrowheads="1"/>
          </p:cNvSpPr>
          <p:nvPr/>
        </p:nvSpPr>
        <p:spPr bwMode="auto">
          <a:xfrm>
            <a:off x="4648200" y="63992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9220" name="Rectangle 4">
            <a:extLst>
              <a:ext uri="{FF2B5EF4-FFF2-40B4-BE49-F238E27FC236}">
                <a16:creationId xmlns:a16="http://schemas.microsoft.com/office/drawing/2014/main" id="{AAD93A89-02E7-94EA-D953-4CD759C7D505}"/>
              </a:ext>
            </a:extLst>
          </p:cNvPr>
          <p:cNvSpPr>
            <a:spLocks noGrp="1" noChangeArrowheads="1"/>
          </p:cNvSpPr>
          <p:nvPr>
            <p:ph type="title"/>
          </p:nvPr>
        </p:nvSpPr>
        <p:spPr>
          <a:xfrm>
            <a:off x="2286000" y="1066800"/>
            <a:ext cx="7772400" cy="9144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pPr algn="l"/>
            <a:r>
              <a:rPr lang="el-GR" altLang="el-GR" sz="2400" b="1" u="sng"/>
              <a:t>ΛΟΓΟΙ   ΣΥΜΠΤΥΞΗΣ</a:t>
            </a:r>
            <a:endParaRPr lang="el-GR" altLang="el-GR" sz="2400" u="sng"/>
          </a:p>
        </p:txBody>
      </p:sp>
      <p:sp>
        <p:nvSpPr>
          <p:cNvPr id="9221" name="Rectangle 5">
            <a:extLst>
              <a:ext uri="{FF2B5EF4-FFF2-40B4-BE49-F238E27FC236}">
                <a16:creationId xmlns:a16="http://schemas.microsoft.com/office/drawing/2014/main" id="{3D0679A8-2027-72CD-919E-3B6B20F9A5F4}"/>
              </a:ext>
            </a:extLst>
          </p:cNvPr>
          <p:cNvSpPr>
            <a:spLocks noGrp="1" noChangeArrowheads="1"/>
          </p:cNvSpPr>
          <p:nvPr>
            <p:ph type="body" idx="1"/>
          </p:nvPr>
        </p:nvSpPr>
        <p:spPr>
          <a:xfrm>
            <a:off x="2362200" y="1905000"/>
            <a:ext cx="8001000" cy="31242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fontScale="92500" lnSpcReduction="20000"/>
          </a:bodyPr>
          <a:lstStyle/>
          <a:p>
            <a:pPr marL="533400" indent="-533400">
              <a:lnSpc>
                <a:spcPct val="90000"/>
              </a:lnSpc>
              <a:buFontTx/>
              <a:buAutoNum type="arabicPeriod"/>
            </a:pPr>
            <a:r>
              <a:rPr lang="el-GR" altLang="el-GR" sz="2400" b="1"/>
              <a:t>Αποφυγή της μάχης υπό δυσμενείς συνθήκες.</a:t>
            </a:r>
          </a:p>
          <a:p>
            <a:pPr marL="533400" indent="-533400">
              <a:lnSpc>
                <a:spcPct val="90000"/>
              </a:lnSpc>
              <a:buFontTx/>
              <a:buAutoNum type="arabicPeriod"/>
            </a:pPr>
            <a:r>
              <a:rPr lang="el-GR" altLang="el-GR" sz="2400" b="1"/>
              <a:t>Κέρδος χρόνου άνευ εμπλοκής σε αποφασιστικό αγώνα.</a:t>
            </a:r>
          </a:p>
          <a:p>
            <a:pPr marL="533400" indent="-533400">
              <a:lnSpc>
                <a:spcPct val="90000"/>
              </a:lnSpc>
              <a:buFontTx/>
              <a:buAutoNum type="arabicPeriod"/>
            </a:pPr>
            <a:r>
              <a:rPr lang="el-GR" altLang="el-GR" sz="2400" b="1"/>
              <a:t>Παρενόχληση, εξάντληση, επιβράδυνση εχθρού, δημιουργία απωλειών.</a:t>
            </a:r>
          </a:p>
          <a:p>
            <a:pPr marL="533400" indent="-533400">
              <a:lnSpc>
                <a:spcPct val="90000"/>
              </a:lnSpc>
              <a:buFontTx/>
              <a:buAutoNum type="arabicPeriod"/>
            </a:pPr>
            <a:r>
              <a:rPr lang="el-GR" altLang="el-GR" sz="2400" b="1"/>
              <a:t>Προσέλκυση του εχθρού σε περιοχή όπου θα βρεθεί υπό δυσμενείς συνθήκες ( απομάκρυνση από τις βάσεις ανεφοδιασμού του, επιμήκυνση γραμμών συγκοινωνιών κλπ).</a:t>
            </a:r>
          </a:p>
          <a:p>
            <a:pPr marL="533400" indent="-533400">
              <a:lnSpc>
                <a:spcPct val="90000"/>
              </a:lnSpc>
              <a:buFontTx/>
              <a:buAutoNum type="arabicPeriod"/>
            </a:pPr>
            <a:r>
              <a:rPr lang="el-GR" altLang="el-GR" sz="2400" b="1"/>
              <a:t>Εξοικονόμηση δυνάμεων για χρησιμοποίηση αυτών σε άλλο χώρο ή μετακίνηση μιας δυνάμεως σε πλεονεκτικότερη τοποθεσία ή θέση.</a:t>
            </a:r>
          </a:p>
        </p:txBody>
      </p:sp>
      <p:sp>
        <p:nvSpPr>
          <p:cNvPr id="9223" name="Rectangle 7">
            <a:extLst>
              <a:ext uri="{FF2B5EF4-FFF2-40B4-BE49-F238E27FC236}">
                <a16:creationId xmlns:a16="http://schemas.microsoft.com/office/drawing/2014/main" id="{B75DD5E8-DBAF-2FA1-5B56-DC1FD64655E7}"/>
              </a:ext>
            </a:extLst>
          </p:cNvPr>
          <p:cNvSpPr>
            <a:spLocks noChangeArrowheads="1"/>
          </p:cNvSpPr>
          <p:nvPr/>
        </p:nvSpPr>
        <p:spPr bwMode="auto">
          <a:xfrm>
            <a:off x="21336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4000" b="1">
                <a:solidFill>
                  <a:schemeClr val="accent2"/>
                </a:solidFill>
                <a:latin typeface="Arial" panose="020B0604020202020204" pitchFamily="34" charset="0"/>
              </a:rPr>
              <a:t>ΣΥΜΠΤΥΞΗ</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0-#ppt_w/2"/>
                                          </p:val>
                                        </p:tav>
                                        <p:tav tm="100000">
                                          <p:val>
                                            <p:strVal val="#ppt_x"/>
                                          </p:val>
                                        </p:tav>
                                      </p:tavLst>
                                    </p:anim>
                                    <p:anim calcmode="lin" valueType="num">
                                      <p:cBhvr additive="base">
                                        <p:cTn id="8" dur="500" fill="hold"/>
                                        <p:tgtEl>
                                          <p:spTgt spid="922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 presetClass="entr" presetSubtype="32" fill="hold" grpId="0" nodeType="afterEffect">
                                  <p:stCondLst>
                                    <p:cond delay="2000"/>
                                  </p:stCondLst>
                                  <p:childTnLst>
                                    <p:set>
                                      <p:cBhvr>
                                        <p:cTn id="11" dur="1" fill="hold">
                                          <p:stCondLst>
                                            <p:cond delay="0"/>
                                          </p:stCondLst>
                                        </p:cTn>
                                        <p:tgtEl>
                                          <p:spTgt spid="9221">
                                            <p:txEl>
                                              <p:pRg st="0" end="0"/>
                                            </p:txEl>
                                          </p:spTgt>
                                        </p:tgtEl>
                                        <p:attrNameLst>
                                          <p:attrName>style.visibility</p:attrName>
                                        </p:attrNameLst>
                                      </p:cBhvr>
                                      <p:to>
                                        <p:strVal val="visible"/>
                                      </p:to>
                                    </p:set>
                                    <p:animEffect transition="in" filter="box(out)">
                                      <p:cBhvr>
                                        <p:cTn id="12" dur="500"/>
                                        <p:tgtEl>
                                          <p:spTgt spid="9221">
                                            <p:txEl>
                                              <p:pRg st="0" end="0"/>
                                            </p:txEl>
                                          </p:spTgt>
                                        </p:tgtEl>
                                      </p:cBhvr>
                                    </p:animEffect>
                                  </p:childTnLst>
                                </p:cTn>
                              </p:par>
                            </p:childTnLst>
                          </p:cTn>
                        </p:par>
                        <p:par>
                          <p:cTn id="13" fill="hold" nodeType="afterGroup">
                            <p:stCondLst>
                              <p:cond delay="3000"/>
                            </p:stCondLst>
                            <p:childTnLst>
                              <p:par>
                                <p:cTn id="14" presetID="4" presetClass="entr" presetSubtype="32" fill="hold" grpId="0" nodeType="afterEffect">
                                  <p:stCondLst>
                                    <p:cond delay="2000"/>
                                  </p:stCondLst>
                                  <p:childTnLst>
                                    <p:set>
                                      <p:cBhvr>
                                        <p:cTn id="15" dur="1" fill="hold">
                                          <p:stCondLst>
                                            <p:cond delay="0"/>
                                          </p:stCondLst>
                                        </p:cTn>
                                        <p:tgtEl>
                                          <p:spTgt spid="9221">
                                            <p:txEl>
                                              <p:pRg st="1" end="1"/>
                                            </p:txEl>
                                          </p:spTgt>
                                        </p:tgtEl>
                                        <p:attrNameLst>
                                          <p:attrName>style.visibility</p:attrName>
                                        </p:attrNameLst>
                                      </p:cBhvr>
                                      <p:to>
                                        <p:strVal val="visible"/>
                                      </p:to>
                                    </p:set>
                                    <p:animEffect transition="in" filter="box(out)">
                                      <p:cBhvr>
                                        <p:cTn id="16" dur="500"/>
                                        <p:tgtEl>
                                          <p:spTgt spid="9221">
                                            <p:txEl>
                                              <p:pRg st="1" end="1"/>
                                            </p:txEl>
                                          </p:spTgt>
                                        </p:tgtEl>
                                      </p:cBhvr>
                                    </p:animEffect>
                                  </p:childTnLst>
                                </p:cTn>
                              </p:par>
                            </p:childTnLst>
                          </p:cTn>
                        </p:par>
                        <p:par>
                          <p:cTn id="17" fill="hold" nodeType="afterGroup">
                            <p:stCondLst>
                              <p:cond delay="5500"/>
                            </p:stCondLst>
                            <p:childTnLst>
                              <p:par>
                                <p:cTn id="18" presetID="4" presetClass="entr" presetSubtype="32" fill="hold" grpId="0" nodeType="afterEffect">
                                  <p:stCondLst>
                                    <p:cond delay="2000"/>
                                  </p:stCondLst>
                                  <p:childTnLst>
                                    <p:set>
                                      <p:cBhvr>
                                        <p:cTn id="19" dur="1" fill="hold">
                                          <p:stCondLst>
                                            <p:cond delay="0"/>
                                          </p:stCondLst>
                                        </p:cTn>
                                        <p:tgtEl>
                                          <p:spTgt spid="9221">
                                            <p:txEl>
                                              <p:pRg st="2" end="2"/>
                                            </p:txEl>
                                          </p:spTgt>
                                        </p:tgtEl>
                                        <p:attrNameLst>
                                          <p:attrName>style.visibility</p:attrName>
                                        </p:attrNameLst>
                                      </p:cBhvr>
                                      <p:to>
                                        <p:strVal val="visible"/>
                                      </p:to>
                                    </p:set>
                                    <p:animEffect transition="in" filter="box(out)">
                                      <p:cBhvr>
                                        <p:cTn id="20" dur="500"/>
                                        <p:tgtEl>
                                          <p:spTgt spid="9221">
                                            <p:txEl>
                                              <p:pRg st="2" end="2"/>
                                            </p:txEl>
                                          </p:spTgt>
                                        </p:tgtEl>
                                      </p:cBhvr>
                                    </p:animEffect>
                                  </p:childTnLst>
                                </p:cTn>
                              </p:par>
                            </p:childTnLst>
                          </p:cTn>
                        </p:par>
                        <p:par>
                          <p:cTn id="21" fill="hold" nodeType="afterGroup">
                            <p:stCondLst>
                              <p:cond delay="8000"/>
                            </p:stCondLst>
                            <p:childTnLst>
                              <p:par>
                                <p:cTn id="22" presetID="4" presetClass="entr" presetSubtype="32" fill="hold" grpId="0" nodeType="afterEffect">
                                  <p:stCondLst>
                                    <p:cond delay="2000"/>
                                  </p:stCondLst>
                                  <p:childTnLst>
                                    <p:set>
                                      <p:cBhvr>
                                        <p:cTn id="23" dur="1" fill="hold">
                                          <p:stCondLst>
                                            <p:cond delay="0"/>
                                          </p:stCondLst>
                                        </p:cTn>
                                        <p:tgtEl>
                                          <p:spTgt spid="9221">
                                            <p:txEl>
                                              <p:pRg st="3" end="3"/>
                                            </p:txEl>
                                          </p:spTgt>
                                        </p:tgtEl>
                                        <p:attrNameLst>
                                          <p:attrName>style.visibility</p:attrName>
                                        </p:attrNameLst>
                                      </p:cBhvr>
                                      <p:to>
                                        <p:strVal val="visible"/>
                                      </p:to>
                                    </p:set>
                                    <p:animEffect transition="in" filter="box(out)">
                                      <p:cBhvr>
                                        <p:cTn id="24" dur="500"/>
                                        <p:tgtEl>
                                          <p:spTgt spid="9221">
                                            <p:txEl>
                                              <p:pRg st="3" end="3"/>
                                            </p:txEl>
                                          </p:spTgt>
                                        </p:tgtEl>
                                      </p:cBhvr>
                                    </p:animEffect>
                                  </p:childTnLst>
                                </p:cTn>
                              </p:par>
                            </p:childTnLst>
                          </p:cTn>
                        </p:par>
                        <p:par>
                          <p:cTn id="25" fill="hold" nodeType="afterGroup">
                            <p:stCondLst>
                              <p:cond delay="10500"/>
                            </p:stCondLst>
                            <p:childTnLst>
                              <p:par>
                                <p:cTn id="26" presetID="4" presetClass="entr" presetSubtype="32" fill="hold" grpId="0" nodeType="afterEffect">
                                  <p:stCondLst>
                                    <p:cond delay="2000"/>
                                  </p:stCondLst>
                                  <p:childTnLst>
                                    <p:set>
                                      <p:cBhvr>
                                        <p:cTn id="27" dur="1" fill="hold">
                                          <p:stCondLst>
                                            <p:cond delay="0"/>
                                          </p:stCondLst>
                                        </p:cTn>
                                        <p:tgtEl>
                                          <p:spTgt spid="9221">
                                            <p:txEl>
                                              <p:pRg st="4" end="4"/>
                                            </p:txEl>
                                          </p:spTgt>
                                        </p:tgtEl>
                                        <p:attrNameLst>
                                          <p:attrName>style.visibility</p:attrName>
                                        </p:attrNameLst>
                                      </p:cBhvr>
                                      <p:to>
                                        <p:strVal val="visible"/>
                                      </p:to>
                                    </p:set>
                                    <p:animEffect transition="in" filter="box(out)">
                                      <p:cBhvr>
                                        <p:cTn id="28" dur="500"/>
                                        <p:tgtEl>
                                          <p:spTgt spid="92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autoUpdateAnimBg="0"/>
      <p:bldP spid="9221" grpId="0" build="p" bldLvl="5" autoUpdateAnimBg="0" advAuto="2000"/>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9FB0B838-0D53-90CE-9C84-83A8CD19A5B7}"/>
              </a:ext>
            </a:extLst>
          </p:cNvPr>
          <p:cNvSpPr>
            <a:spLocks noGrp="1" noChangeArrowheads="1"/>
          </p:cNvSpPr>
          <p:nvPr>
            <p:ph type="body" idx="1"/>
          </p:nvPr>
        </p:nvSpPr>
        <p:spPr>
          <a:xfrm>
            <a:off x="2438400" y="1828800"/>
            <a:ext cx="7543800" cy="41910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2075" tIns="46038" rIns="92075" bIns="46038" rtlCol="0">
            <a:normAutofit lnSpcReduction="10000"/>
          </a:bodyPr>
          <a:lstStyle/>
          <a:p>
            <a:pPr marL="533400" indent="-533400">
              <a:lnSpc>
                <a:spcPct val="90000"/>
              </a:lnSpc>
              <a:buFontTx/>
              <a:buAutoNum type="arabicPeriod" startAt="6"/>
            </a:pPr>
            <a:r>
              <a:rPr lang="el-GR" altLang="el-GR" sz="2400" b="1" dirty="0"/>
              <a:t>Απαγκίστρωση δυνάμεων </a:t>
            </a:r>
            <a:r>
              <a:rPr lang="el-GR" altLang="el-GR" sz="2400" b="1" dirty="0" err="1"/>
              <a:t>εμπεπλεγμένων</a:t>
            </a:r>
            <a:r>
              <a:rPr lang="el-GR" altLang="el-GR" sz="2400" b="1" dirty="0"/>
              <a:t> σοβαρά με τον εχθρό (αν αυτό κριθεί σκόπιμο).</a:t>
            </a:r>
          </a:p>
          <a:p>
            <a:pPr marL="533400" indent="-533400">
              <a:lnSpc>
                <a:spcPct val="90000"/>
              </a:lnSpc>
              <a:buFontTx/>
              <a:buAutoNum type="arabicPeriod" startAt="6"/>
            </a:pPr>
            <a:r>
              <a:rPr lang="el-GR" altLang="el-GR" sz="2400" b="1" dirty="0"/>
              <a:t>Εναρμόνιση της  διάταξης προς εκείνη των υπολοίπων φίλιων δυνάμεων.</a:t>
            </a:r>
          </a:p>
          <a:p>
            <a:pPr marL="533400" indent="-533400">
              <a:lnSpc>
                <a:spcPct val="90000"/>
              </a:lnSpc>
              <a:buFontTx/>
              <a:buAutoNum type="arabicPeriod" startAt="6"/>
            </a:pPr>
            <a:r>
              <a:rPr lang="el-GR" altLang="el-GR" sz="2400" b="1" dirty="0"/>
              <a:t>Εντοπισμό της κύριας προσπάθειας του εχθρού.</a:t>
            </a:r>
          </a:p>
          <a:p>
            <a:pPr marL="533400" indent="-533400">
              <a:lnSpc>
                <a:spcPct val="90000"/>
              </a:lnSpc>
              <a:buFontTx/>
              <a:buAutoNum type="arabicPeriod" startAt="6"/>
            </a:pPr>
            <a:r>
              <a:rPr lang="el-GR" altLang="el-GR" sz="2400" b="1" dirty="0"/>
              <a:t>Περιορισμό του μήκους των γραμμών συγκοινωνιών.</a:t>
            </a:r>
          </a:p>
          <a:p>
            <a:pPr marL="533400" indent="-533400">
              <a:lnSpc>
                <a:spcPct val="90000"/>
              </a:lnSpc>
              <a:buFontTx/>
              <a:buAutoNum type="arabicPeriod" startAt="6"/>
            </a:pPr>
            <a:r>
              <a:rPr lang="el-GR" altLang="el-GR" sz="2400" b="1" dirty="0"/>
              <a:t>Όταν η εκπλήρωση ενός αντικειμενικού σκοπού δεν είναι δυνατή και η δύναμη απειλείται με ήττα, ή αν εκπληρώνεται ο αντικειμενικός σκοπός και δεν υπάρχει λόγος να συνεχιστεί η τήρηση της επαφής.</a:t>
            </a:r>
          </a:p>
          <a:p>
            <a:pPr marL="533400" indent="-533400">
              <a:lnSpc>
                <a:spcPct val="90000"/>
              </a:lnSpc>
              <a:buFontTx/>
              <a:buAutoNum type="arabicPeriod" startAt="6"/>
            </a:pPr>
            <a:r>
              <a:rPr lang="el-GR" altLang="el-GR" sz="2400" b="1" dirty="0"/>
              <a:t>Για λόγους υποστηρίξεως Διοικητικής Μέριμνας.</a:t>
            </a:r>
          </a:p>
        </p:txBody>
      </p:sp>
      <p:sp>
        <p:nvSpPr>
          <p:cNvPr id="10245" name="Rectangle 5">
            <a:extLst>
              <a:ext uri="{FF2B5EF4-FFF2-40B4-BE49-F238E27FC236}">
                <a16:creationId xmlns:a16="http://schemas.microsoft.com/office/drawing/2014/main" id="{F758D85A-2FCE-13DE-2C71-594CCDBF20E8}"/>
              </a:ext>
            </a:extLst>
          </p:cNvPr>
          <p:cNvSpPr>
            <a:spLocks noChangeArrowheads="1"/>
          </p:cNvSpPr>
          <p:nvPr/>
        </p:nvSpPr>
        <p:spPr bwMode="auto">
          <a:xfrm>
            <a:off x="21336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4000" b="1">
                <a:solidFill>
                  <a:schemeClr val="accent2"/>
                </a:solidFill>
                <a:latin typeface="Arial" panose="020B0604020202020204" pitchFamily="34" charset="0"/>
              </a:rPr>
              <a:t>ΣΥΜΠΤΥΞΗ</a:t>
            </a:r>
          </a:p>
        </p:txBody>
      </p:sp>
      <p:sp>
        <p:nvSpPr>
          <p:cNvPr id="10247" name="Rectangle 7">
            <a:extLst>
              <a:ext uri="{FF2B5EF4-FFF2-40B4-BE49-F238E27FC236}">
                <a16:creationId xmlns:a16="http://schemas.microsoft.com/office/drawing/2014/main" id="{C0748288-A107-AA6A-A8E6-3D29834B5D94}"/>
              </a:ext>
            </a:extLst>
          </p:cNvPr>
          <p:cNvSpPr>
            <a:spLocks noGrp="1" noChangeArrowheads="1"/>
          </p:cNvSpPr>
          <p:nvPr>
            <p:ph type="title"/>
          </p:nvPr>
        </p:nvSpPr>
        <p:spPr>
          <a:xfrm>
            <a:off x="2286000" y="1066800"/>
            <a:ext cx="7772400" cy="9144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pPr algn="l"/>
            <a:r>
              <a:rPr lang="el-GR" altLang="el-GR" sz="2400" b="1" u="sng" dirty="0"/>
              <a:t>ΛΟΓΟΙ  ΣΥΜΠΤΥΞΗΣ</a:t>
            </a:r>
            <a:endParaRPr lang="el-GR" altLang="el-GR" sz="2400" u="sng"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200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ox(out)">
                                      <p:cBhvr>
                                        <p:cTn id="7" dur="500"/>
                                        <p:tgtEl>
                                          <p:spTgt spid="10243">
                                            <p:txEl>
                                              <p:pRg st="0" end="0"/>
                                            </p:txEl>
                                          </p:spTgt>
                                        </p:tgtEl>
                                      </p:cBhvr>
                                    </p:animEffect>
                                  </p:childTnLst>
                                </p:cTn>
                              </p:par>
                            </p:childTnLst>
                          </p:cTn>
                        </p:par>
                        <p:par>
                          <p:cTn id="8" fill="hold" nodeType="afterGroup">
                            <p:stCondLst>
                              <p:cond delay="2500"/>
                            </p:stCondLst>
                            <p:childTnLst>
                              <p:par>
                                <p:cTn id="9" presetID="4" presetClass="entr" presetSubtype="32" fill="hold" grpId="0" nodeType="afterEffect">
                                  <p:stCondLst>
                                    <p:cond delay="2000"/>
                                  </p:stCondLst>
                                  <p:childTnLst>
                                    <p:set>
                                      <p:cBhvr>
                                        <p:cTn id="10" dur="1" fill="hold">
                                          <p:stCondLst>
                                            <p:cond delay="0"/>
                                          </p:stCondLst>
                                        </p:cTn>
                                        <p:tgtEl>
                                          <p:spTgt spid="10243">
                                            <p:txEl>
                                              <p:pRg st="1" end="1"/>
                                            </p:txEl>
                                          </p:spTgt>
                                        </p:tgtEl>
                                        <p:attrNameLst>
                                          <p:attrName>style.visibility</p:attrName>
                                        </p:attrNameLst>
                                      </p:cBhvr>
                                      <p:to>
                                        <p:strVal val="visible"/>
                                      </p:to>
                                    </p:set>
                                    <p:animEffect transition="in" filter="box(out)">
                                      <p:cBhvr>
                                        <p:cTn id="11" dur="500"/>
                                        <p:tgtEl>
                                          <p:spTgt spid="10243">
                                            <p:txEl>
                                              <p:pRg st="1" end="1"/>
                                            </p:txEl>
                                          </p:spTgt>
                                        </p:tgtEl>
                                      </p:cBhvr>
                                    </p:animEffect>
                                  </p:childTnLst>
                                </p:cTn>
                              </p:par>
                            </p:childTnLst>
                          </p:cTn>
                        </p:par>
                        <p:par>
                          <p:cTn id="12" fill="hold" nodeType="afterGroup">
                            <p:stCondLst>
                              <p:cond delay="5000"/>
                            </p:stCondLst>
                            <p:childTnLst>
                              <p:par>
                                <p:cTn id="13" presetID="4" presetClass="entr" presetSubtype="32" fill="hold" grpId="0" nodeType="afterEffect">
                                  <p:stCondLst>
                                    <p:cond delay="2000"/>
                                  </p:stCondLst>
                                  <p:childTnLst>
                                    <p:set>
                                      <p:cBhvr>
                                        <p:cTn id="14" dur="1" fill="hold">
                                          <p:stCondLst>
                                            <p:cond delay="0"/>
                                          </p:stCondLst>
                                        </p:cTn>
                                        <p:tgtEl>
                                          <p:spTgt spid="10243">
                                            <p:txEl>
                                              <p:pRg st="2" end="2"/>
                                            </p:txEl>
                                          </p:spTgt>
                                        </p:tgtEl>
                                        <p:attrNameLst>
                                          <p:attrName>style.visibility</p:attrName>
                                        </p:attrNameLst>
                                      </p:cBhvr>
                                      <p:to>
                                        <p:strVal val="visible"/>
                                      </p:to>
                                    </p:set>
                                    <p:animEffect transition="in" filter="box(out)">
                                      <p:cBhvr>
                                        <p:cTn id="15" dur="500"/>
                                        <p:tgtEl>
                                          <p:spTgt spid="10243">
                                            <p:txEl>
                                              <p:pRg st="2" end="2"/>
                                            </p:txEl>
                                          </p:spTgt>
                                        </p:tgtEl>
                                      </p:cBhvr>
                                    </p:animEffect>
                                  </p:childTnLst>
                                </p:cTn>
                              </p:par>
                            </p:childTnLst>
                          </p:cTn>
                        </p:par>
                        <p:par>
                          <p:cTn id="16" fill="hold" nodeType="afterGroup">
                            <p:stCondLst>
                              <p:cond delay="7500"/>
                            </p:stCondLst>
                            <p:childTnLst>
                              <p:par>
                                <p:cTn id="17" presetID="4" presetClass="entr" presetSubtype="32" fill="hold" grpId="0" nodeType="afterEffect">
                                  <p:stCondLst>
                                    <p:cond delay="2000"/>
                                  </p:stCondLst>
                                  <p:childTnLst>
                                    <p:set>
                                      <p:cBhvr>
                                        <p:cTn id="18" dur="1" fill="hold">
                                          <p:stCondLst>
                                            <p:cond delay="0"/>
                                          </p:stCondLst>
                                        </p:cTn>
                                        <p:tgtEl>
                                          <p:spTgt spid="10243">
                                            <p:txEl>
                                              <p:pRg st="3" end="3"/>
                                            </p:txEl>
                                          </p:spTgt>
                                        </p:tgtEl>
                                        <p:attrNameLst>
                                          <p:attrName>style.visibility</p:attrName>
                                        </p:attrNameLst>
                                      </p:cBhvr>
                                      <p:to>
                                        <p:strVal val="visible"/>
                                      </p:to>
                                    </p:set>
                                    <p:animEffect transition="in" filter="box(out)">
                                      <p:cBhvr>
                                        <p:cTn id="19" dur="500"/>
                                        <p:tgtEl>
                                          <p:spTgt spid="10243">
                                            <p:txEl>
                                              <p:pRg st="3" end="3"/>
                                            </p:txEl>
                                          </p:spTgt>
                                        </p:tgtEl>
                                      </p:cBhvr>
                                    </p:animEffect>
                                  </p:childTnLst>
                                </p:cTn>
                              </p:par>
                            </p:childTnLst>
                          </p:cTn>
                        </p:par>
                        <p:par>
                          <p:cTn id="20" fill="hold" nodeType="afterGroup">
                            <p:stCondLst>
                              <p:cond delay="10000"/>
                            </p:stCondLst>
                            <p:childTnLst>
                              <p:par>
                                <p:cTn id="21" presetID="4" presetClass="entr" presetSubtype="32" fill="hold" grpId="0" nodeType="afterEffect">
                                  <p:stCondLst>
                                    <p:cond delay="2000"/>
                                  </p:stCondLst>
                                  <p:childTnLst>
                                    <p:set>
                                      <p:cBhvr>
                                        <p:cTn id="22" dur="1" fill="hold">
                                          <p:stCondLst>
                                            <p:cond delay="0"/>
                                          </p:stCondLst>
                                        </p:cTn>
                                        <p:tgtEl>
                                          <p:spTgt spid="10243">
                                            <p:txEl>
                                              <p:pRg st="4" end="4"/>
                                            </p:txEl>
                                          </p:spTgt>
                                        </p:tgtEl>
                                        <p:attrNameLst>
                                          <p:attrName>style.visibility</p:attrName>
                                        </p:attrNameLst>
                                      </p:cBhvr>
                                      <p:to>
                                        <p:strVal val="visible"/>
                                      </p:to>
                                    </p:set>
                                    <p:animEffect transition="in" filter="box(out)">
                                      <p:cBhvr>
                                        <p:cTn id="23" dur="500"/>
                                        <p:tgtEl>
                                          <p:spTgt spid="10243">
                                            <p:txEl>
                                              <p:pRg st="4" end="4"/>
                                            </p:txEl>
                                          </p:spTgt>
                                        </p:tgtEl>
                                      </p:cBhvr>
                                    </p:animEffect>
                                  </p:childTnLst>
                                </p:cTn>
                              </p:par>
                            </p:childTnLst>
                          </p:cTn>
                        </p:par>
                        <p:par>
                          <p:cTn id="24" fill="hold" nodeType="afterGroup">
                            <p:stCondLst>
                              <p:cond delay="12500"/>
                            </p:stCondLst>
                            <p:childTnLst>
                              <p:par>
                                <p:cTn id="25" presetID="4" presetClass="entr" presetSubtype="32" fill="hold" grpId="0" nodeType="afterEffect">
                                  <p:stCondLst>
                                    <p:cond delay="2000"/>
                                  </p:stCondLst>
                                  <p:childTnLst>
                                    <p:set>
                                      <p:cBhvr>
                                        <p:cTn id="26" dur="1" fill="hold">
                                          <p:stCondLst>
                                            <p:cond delay="0"/>
                                          </p:stCondLst>
                                        </p:cTn>
                                        <p:tgtEl>
                                          <p:spTgt spid="10243">
                                            <p:txEl>
                                              <p:pRg st="5" end="5"/>
                                            </p:txEl>
                                          </p:spTgt>
                                        </p:tgtEl>
                                        <p:attrNameLst>
                                          <p:attrName>style.visibility</p:attrName>
                                        </p:attrNameLst>
                                      </p:cBhvr>
                                      <p:to>
                                        <p:strVal val="visible"/>
                                      </p:to>
                                    </p:set>
                                    <p:animEffect transition="in" filter="box(out)">
                                      <p:cBhvr>
                                        <p:cTn id="27" dur="500"/>
                                        <p:tgtEl>
                                          <p:spTgt spid="10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bldLvl="5" autoUpdateAnimBg="0" advAuto="2000"/>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E23486D-172D-3CE4-75E7-EF8177980B57}"/>
              </a:ext>
            </a:extLst>
          </p:cNvPr>
          <p:cNvSpPr>
            <a:spLocks noChangeArrowheads="1"/>
          </p:cNvSpPr>
          <p:nvPr/>
        </p:nvSpPr>
        <p:spPr bwMode="auto">
          <a:xfrm>
            <a:off x="2209800" y="63992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075" name="Rectangle 3">
            <a:extLst>
              <a:ext uri="{FF2B5EF4-FFF2-40B4-BE49-F238E27FC236}">
                <a16:creationId xmlns:a16="http://schemas.microsoft.com/office/drawing/2014/main" id="{4EB65C20-A721-ED56-E821-6837874D3B06}"/>
              </a:ext>
            </a:extLst>
          </p:cNvPr>
          <p:cNvSpPr>
            <a:spLocks noChangeArrowheads="1"/>
          </p:cNvSpPr>
          <p:nvPr/>
        </p:nvSpPr>
        <p:spPr bwMode="auto">
          <a:xfrm>
            <a:off x="4648200" y="63992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076" name="Rectangle 4">
            <a:extLst>
              <a:ext uri="{FF2B5EF4-FFF2-40B4-BE49-F238E27FC236}">
                <a16:creationId xmlns:a16="http://schemas.microsoft.com/office/drawing/2014/main" id="{23488C7F-4595-121C-1153-A5C5367A5F90}"/>
              </a:ext>
            </a:extLst>
          </p:cNvPr>
          <p:cNvSpPr>
            <a:spLocks noGrp="1" noChangeArrowheads="1"/>
          </p:cNvSpPr>
          <p:nvPr>
            <p:ph type="title"/>
          </p:nvPr>
        </p:nvSpPr>
        <p:spPr>
          <a:xfrm>
            <a:off x="2286000" y="106680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r>
              <a:rPr lang="el-GR" altLang="el-GR" sz="3200" b="1"/>
              <a:t>ΜΟΡΦΕΣ ΣΥΜΠΤΥΞΕΩΣ</a:t>
            </a:r>
          </a:p>
        </p:txBody>
      </p:sp>
      <p:sp>
        <p:nvSpPr>
          <p:cNvPr id="3077" name="Rectangle 5">
            <a:extLst>
              <a:ext uri="{FF2B5EF4-FFF2-40B4-BE49-F238E27FC236}">
                <a16:creationId xmlns:a16="http://schemas.microsoft.com/office/drawing/2014/main" id="{62B5F815-5E01-4E0D-E924-EC8298F4EBB8}"/>
              </a:ext>
            </a:extLst>
          </p:cNvPr>
          <p:cNvSpPr>
            <a:spLocks noGrp="1" noChangeArrowheads="1"/>
          </p:cNvSpPr>
          <p:nvPr>
            <p:ph type="body" idx="1"/>
          </p:nvPr>
        </p:nvSpPr>
        <p:spPr>
          <a:xfrm>
            <a:off x="3810000" y="2133600"/>
            <a:ext cx="6629400" cy="32766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fontScale="92500" lnSpcReduction="20000"/>
          </a:bodyPr>
          <a:lstStyle/>
          <a:p>
            <a:r>
              <a:rPr lang="el-GR" altLang="el-GR" sz="2400" b="1"/>
              <a:t>ΕΠΙΒΡΑΔΥΝΣΗ</a:t>
            </a:r>
          </a:p>
          <a:p>
            <a:endParaRPr lang="el-GR" altLang="el-GR" sz="2400" b="1"/>
          </a:p>
          <a:p>
            <a:r>
              <a:rPr lang="el-GR" altLang="el-GR" sz="2400" b="1"/>
              <a:t>ΑΠΑΓΚΙΣΤΡΩΣΗ</a:t>
            </a:r>
          </a:p>
          <a:p>
            <a:endParaRPr lang="el-GR" altLang="el-GR" sz="2400" b="1"/>
          </a:p>
          <a:p>
            <a:r>
              <a:rPr lang="el-GR" altLang="el-GR" sz="2400" b="1"/>
              <a:t>ΑΠΟΧΩΡΗΣΗ</a:t>
            </a:r>
          </a:p>
          <a:p>
            <a:endParaRPr lang="el-GR" altLang="el-GR" sz="2400" b="1"/>
          </a:p>
          <a:p>
            <a:r>
              <a:rPr lang="el-GR" altLang="el-GR" sz="2400" b="1"/>
              <a:t>ΣΥΝΔΥΑΣΜΟΣ ΤΩΝ ΑΝΩΤΕΡΩ ΜΟΡΦΩΝ</a:t>
            </a:r>
          </a:p>
        </p:txBody>
      </p:sp>
      <p:sp>
        <p:nvSpPr>
          <p:cNvPr id="3078" name="Rectangle 6">
            <a:extLst>
              <a:ext uri="{FF2B5EF4-FFF2-40B4-BE49-F238E27FC236}">
                <a16:creationId xmlns:a16="http://schemas.microsoft.com/office/drawing/2014/main" id="{320DC73C-266F-BC37-93CC-365F245DC997}"/>
              </a:ext>
            </a:extLst>
          </p:cNvPr>
          <p:cNvSpPr>
            <a:spLocks noChangeArrowheads="1"/>
          </p:cNvSpPr>
          <p:nvPr/>
        </p:nvSpPr>
        <p:spPr bwMode="auto">
          <a:xfrm>
            <a:off x="21336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4000" b="1">
                <a:solidFill>
                  <a:schemeClr val="accent2"/>
                </a:solidFill>
                <a:latin typeface="Arial" panose="020B0604020202020204" pitchFamily="34" charset="0"/>
              </a:rPr>
              <a:t>ΣΥΜΠΤΥΞΗ</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iterate type="lt">
                                    <p:tmPct val="100000"/>
                                  </p:iterate>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75" fill="hold"/>
                                        <p:tgtEl>
                                          <p:spTgt spid="3076"/>
                                        </p:tgtEl>
                                        <p:attrNameLst>
                                          <p:attrName>ppt_x</p:attrName>
                                        </p:attrNameLst>
                                      </p:cBhvr>
                                      <p:tavLst>
                                        <p:tav tm="0">
                                          <p:val>
                                            <p:strVal val="#ppt_x"/>
                                          </p:val>
                                        </p:tav>
                                        <p:tav tm="100000">
                                          <p:val>
                                            <p:strVal val="#ppt_x"/>
                                          </p:val>
                                        </p:tav>
                                      </p:tavLst>
                                    </p:anim>
                                    <p:anim calcmode="lin" valueType="num">
                                      <p:cBhvr additive="base">
                                        <p:cTn id="8" dur="75" fill="hold"/>
                                        <p:tgtEl>
                                          <p:spTgt spid="307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200"/>
                            </p:stCondLst>
                            <p:childTnLst>
                              <p:par>
                                <p:cTn id="10" presetID="2" presetClass="entr" presetSubtype="8" fill="hold" grpId="0" nodeType="afterEffect">
                                  <p:stCondLst>
                                    <p:cond delay="3000"/>
                                  </p:stCondLst>
                                  <p:childTnLst>
                                    <p:set>
                                      <p:cBhvr>
                                        <p:cTn id="11" dur="1" fill="hold">
                                          <p:stCondLst>
                                            <p:cond delay="0"/>
                                          </p:stCondLst>
                                        </p:cTn>
                                        <p:tgtEl>
                                          <p:spTgt spid="3077">
                                            <p:txEl>
                                              <p:pRg st="0" end="0"/>
                                            </p:txEl>
                                          </p:spTgt>
                                        </p:tgtEl>
                                        <p:attrNameLst>
                                          <p:attrName>style.visibility</p:attrName>
                                        </p:attrNameLst>
                                      </p:cBhvr>
                                      <p:to>
                                        <p:strVal val="visible"/>
                                      </p:to>
                                    </p:set>
                                    <p:anim calcmode="lin" valueType="num">
                                      <p:cBhvr additive="base">
                                        <p:cTn id="12" dur="500" fill="hold"/>
                                        <p:tgtEl>
                                          <p:spTgt spid="307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077">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700"/>
                            </p:stCondLst>
                            <p:childTnLst>
                              <p:par>
                                <p:cTn id="15" presetID="2" presetClass="entr" presetSubtype="8" fill="hold" grpId="0" nodeType="afterEffect">
                                  <p:stCondLst>
                                    <p:cond delay="3000"/>
                                  </p:stCondLst>
                                  <p:childTnLst>
                                    <p:set>
                                      <p:cBhvr>
                                        <p:cTn id="16" dur="1" fill="hold">
                                          <p:stCondLst>
                                            <p:cond delay="0"/>
                                          </p:stCondLst>
                                        </p:cTn>
                                        <p:tgtEl>
                                          <p:spTgt spid="3077">
                                            <p:txEl>
                                              <p:pRg st="2" end="2"/>
                                            </p:txEl>
                                          </p:spTgt>
                                        </p:tgtEl>
                                        <p:attrNameLst>
                                          <p:attrName>style.visibility</p:attrName>
                                        </p:attrNameLst>
                                      </p:cBhvr>
                                      <p:to>
                                        <p:strVal val="visible"/>
                                      </p:to>
                                    </p:set>
                                    <p:anim calcmode="lin" valueType="num">
                                      <p:cBhvr additive="base">
                                        <p:cTn id="17" dur="500" fill="hold"/>
                                        <p:tgtEl>
                                          <p:spTgt spid="307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077">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8200"/>
                            </p:stCondLst>
                            <p:childTnLst>
                              <p:par>
                                <p:cTn id="20" presetID="2" presetClass="entr" presetSubtype="8" fill="hold" grpId="0" nodeType="afterEffect">
                                  <p:stCondLst>
                                    <p:cond delay="3000"/>
                                  </p:stCondLst>
                                  <p:childTnLst>
                                    <p:set>
                                      <p:cBhvr>
                                        <p:cTn id="21" dur="1" fill="hold">
                                          <p:stCondLst>
                                            <p:cond delay="0"/>
                                          </p:stCondLst>
                                        </p:cTn>
                                        <p:tgtEl>
                                          <p:spTgt spid="3077">
                                            <p:txEl>
                                              <p:pRg st="4" end="4"/>
                                            </p:txEl>
                                          </p:spTgt>
                                        </p:tgtEl>
                                        <p:attrNameLst>
                                          <p:attrName>style.visibility</p:attrName>
                                        </p:attrNameLst>
                                      </p:cBhvr>
                                      <p:to>
                                        <p:strVal val="visible"/>
                                      </p:to>
                                    </p:set>
                                    <p:anim calcmode="lin" valueType="num">
                                      <p:cBhvr additive="base">
                                        <p:cTn id="22" dur="500" fill="hold"/>
                                        <p:tgtEl>
                                          <p:spTgt spid="3077">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077">
                                            <p:txEl>
                                              <p:pRg st="4" end="4"/>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1700"/>
                            </p:stCondLst>
                            <p:childTnLst>
                              <p:par>
                                <p:cTn id="25" presetID="2" presetClass="entr" presetSubtype="8" fill="hold" grpId="0" nodeType="afterEffect">
                                  <p:stCondLst>
                                    <p:cond delay="3000"/>
                                  </p:stCondLst>
                                  <p:childTnLst>
                                    <p:set>
                                      <p:cBhvr>
                                        <p:cTn id="26" dur="1" fill="hold">
                                          <p:stCondLst>
                                            <p:cond delay="0"/>
                                          </p:stCondLst>
                                        </p:cTn>
                                        <p:tgtEl>
                                          <p:spTgt spid="3077">
                                            <p:txEl>
                                              <p:pRg st="6" end="6"/>
                                            </p:txEl>
                                          </p:spTgt>
                                        </p:tgtEl>
                                        <p:attrNameLst>
                                          <p:attrName>style.visibility</p:attrName>
                                        </p:attrNameLst>
                                      </p:cBhvr>
                                      <p:to>
                                        <p:strVal val="visible"/>
                                      </p:to>
                                    </p:set>
                                    <p:anim calcmode="lin" valueType="num">
                                      <p:cBhvr additive="base">
                                        <p:cTn id="27" dur="500" fill="hold"/>
                                        <p:tgtEl>
                                          <p:spTgt spid="3077">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07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autoUpdateAnimBg="0"/>
      <p:bldP spid="3077" grpId="0" build="p" bldLvl="5" autoUpdateAnimBg="0" advAuto="3000"/>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B79EA83-2273-AAE1-0993-A4B719BAC849}"/>
              </a:ext>
            </a:extLst>
          </p:cNvPr>
          <p:cNvSpPr>
            <a:spLocks noChangeArrowheads="1"/>
          </p:cNvSpPr>
          <p:nvPr/>
        </p:nvSpPr>
        <p:spPr bwMode="auto">
          <a:xfrm>
            <a:off x="2209800" y="63992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6147" name="Rectangle 3">
            <a:extLst>
              <a:ext uri="{FF2B5EF4-FFF2-40B4-BE49-F238E27FC236}">
                <a16:creationId xmlns:a16="http://schemas.microsoft.com/office/drawing/2014/main" id="{D0AE2CD5-C41B-A59C-8330-2E32EA609266}"/>
              </a:ext>
            </a:extLst>
          </p:cNvPr>
          <p:cNvSpPr>
            <a:spLocks noChangeArrowheads="1"/>
          </p:cNvSpPr>
          <p:nvPr/>
        </p:nvSpPr>
        <p:spPr bwMode="auto">
          <a:xfrm>
            <a:off x="4648200" y="63992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6148" name="Rectangle 4">
            <a:extLst>
              <a:ext uri="{FF2B5EF4-FFF2-40B4-BE49-F238E27FC236}">
                <a16:creationId xmlns:a16="http://schemas.microsoft.com/office/drawing/2014/main" id="{A0BF78E5-8FFA-5C33-E5E6-7ABF7A587427}"/>
              </a:ext>
            </a:extLst>
          </p:cNvPr>
          <p:cNvSpPr>
            <a:spLocks noGrp="1" noChangeArrowheads="1"/>
          </p:cNvSpPr>
          <p:nvPr>
            <p:ph type="title"/>
          </p:nvPr>
        </p:nvSpPr>
        <p:spPr>
          <a:xfrm>
            <a:off x="2133600" y="160020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r>
              <a:rPr lang="el-GR" altLang="el-GR" sz="3200" b="1"/>
              <a:t>ΕΠΙΒΡΑΔΥΝΣΗ</a:t>
            </a:r>
          </a:p>
        </p:txBody>
      </p:sp>
      <p:sp>
        <p:nvSpPr>
          <p:cNvPr id="6149" name="Rectangle 5">
            <a:extLst>
              <a:ext uri="{FF2B5EF4-FFF2-40B4-BE49-F238E27FC236}">
                <a16:creationId xmlns:a16="http://schemas.microsoft.com/office/drawing/2014/main" id="{9D9F91EB-9690-F2B6-21B2-90EF1DBAA87D}"/>
              </a:ext>
            </a:extLst>
          </p:cNvPr>
          <p:cNvSpPr>
            <a:spLocks noGrp="1" noChangeArrowheads="1"/>
          </p:cNvSpPr>
          <p:nvPr>
            <p:ph type="body" idx="1"/>
          </p:nvPr>
        </p:nvSpPr>
        <p:spPr>
          <a:xfrm>
            <a:off x="2209800" y="2521975"/>
            <a:ext cx="7772400" cy="24384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lnSpcReduction="10000"/>
          </a:bodyPr>
          <a:lstStyle/>
          <a:p>
            <a:pPr algn="just">
              <a:lnSpc>
                <a:spcPct val="90000"/>
              </a:lnSpc>
              <a:buFont typeface="Wingdings" panose="05000000000000000000" pitchFamily="2" charset="2"/>
              <a:buChar char="q"/>
            </a:pPr>
            <a:r>
              <a:rPr lang="el-GR" altLang="el-GR" sz="2400" b="1" dirty="0">
                <a:solidFill>
                  <a:schemeClr val="accent2"/>
                </a:solidFill>
              </a:rPr>
              <a:t>Είναι επιχείρηση κατά την οποία προς κέρδος χρόνου, παραχωρείται στον εχθρό έδαφος και επιφέρεται σε αυτόν η μεγίστη δυνατή κατατριβή και φθορά χωρίς επικίνδυνη εμπλοκή στη μάχη. </a:t>
            </a:r>
          </a:p>
          <a:p>
            <a:pPr algn="just">
              <a:lnSpc>
                <a:spcPct val="90000"/>
              </a:lnSpc>
              <a:buFont typeface="Wingdings" panose="05000000000000000000" pitchFamily="2" charset="2"/>
              <a:buChar char="q"/>
            </a:pPr>
            <a:r>
              <a:rPr lang="el-GR" altLang="el-GR" sz="2400" b="1" dirty="0">
                <a:solidFill>
                  <a:schemeClr val="accent2"/>
                </a:solidFill>
              </a:rPr>
              <a:t>Η επιβράδυνση επιδιώκει πρόσκαιρη άμυνα επί μιας ή περισσοτέρων τοποθεσιών και τήρηση πάντοτε της επαφής με τον εχθρό. </a:t>
            </a:r>
          </a:p>
        </p:txBody>
      </p:sp>
      <p:sp>
        <p:nvSpPr>
          <p:cNvPr id="6150" name="Rectangle 6">
            <a:extLst>
              <a:ext uri="{FF2B5EF4-FFF2-40B4-BE49-F238E27FC236}">
                <a16:creationId xmlns:a16="http://schemas.microsoft.com/office/drawing/2014/main" id="{BD6A38F1-0015-FDB6-1B5B-285956237B65}"/>
              </a:ext>
            </a:extLst>
          </p:cNvPr>
          <p:cNvSpPr>
            <a:spLocks noChangeArrowheads="1"/>
          </p:cNvSpPr>
          <p:nvPr/>
        </p:nvSpPr>
        <p:spPr bwMode="auto">
          <a:xfrm>
            <a:off x="21336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4000" b="1">
                <a:solidFill>
                  <a:schemeClr val="accent2"/>
                </a:solidFill>
                <a:latin typeface="Arial" panose="020B0604020202020204" pitchFamily="34" charset="0"/>
              </a:rPr>
              <a:t>ΣΥΜΠΤΥΞΗ</a:t>
            </a:r>
          </a:p>
        </p:txBody>
      </p:sp>
      <p:sp>
        <p:nvSpPr>
          <p:cNvPr id="6151" name="Rectangle 7">
            <a:extLst>
              <a:ext uri="{FF2B5EF4-FFF2-40B4-BE49-F238E27FC236}">
                <a16:creationId xmlns:a16="http://schemas.microsoft.com/office/drawing/2014/main" id="{EB63CFED-BFEF-768A-A565-EE1ED0408926}"/>
              </a:ext>
            </a:extLst>
          </p:cNvPr>
          <p:cNvSpPr>
            <a:spLocks noChangeArrowheads="1"/>
          </p:cNvSpPr>
          <p:nvPr/>
        </p:nvSpPr>
        <p:spPr bwMode="auto">
          <a:xfrm>
            <a:off x="2286000" y="1066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200" b="1">
                <a:solidFill>
                  <a:schemeClr val="accent2"/>
                </a:solidFill>
              </a:rPr>
              <a:t>ΜΟΡΦΕΣ ΣΥΜΠΤΥΞΕΩΣ</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0" fill="hold"/>
                                        <p:tgtEl>
                                          <p:spTgt spid="6148"/>
                                        </p:tgtEl>
                                        <p:attrNameLst>
                                          <p:attrName>ppt_x</p:attrName>
                                        </p:attrNameLst>
                                      </p:cBhvr>
                                      <p:tavLst>
                                        <p:tav tm="0">
                                          <p:val>
                                            <p:strVal val="1+#ppt_w/2"/>
                                          </p:val>
                                        </p:tav>
                                        <p:tav tm="100000">
                                          <p:val>
                                            <p:strVal val="#ppt_x"/>
                                          </p:val>
                                        </p:tav>
                                      </p:tavLst>
                                    </p:anim>
                                    <p:anim calcmode="lin" valueType="num">
                                      <p:cBhvr additive="base">
                                        <p:cTn id="8" dur="5000" fill="hold"/>
                                        <p:tgtEl>
                                          <p:spTgt spid="614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2" presetClass="entr" presetSubtype="8" fill="hold" grpId="0" nodeType="afterEffect">
                                  <p:stCondLst>
                                    <p:cond delay="2000"/>
                                  </p:stCondLst>
                                  <p:childTnLst>
                                    <p:set>
                                      <p:cBhvr>
                                        <p:cTn id="11" dur="1" fill="hold">
                                          <p:stCondLst>
                                            <p:cond delay="0"/>
                                          </p:stCondLst>
                                        </p:cTn>
                                        <p:tgtEl>
                                          <p:spTgt spid="6149">
                                            <p:txEl>
                                              <p:pRg st="0" end="0"/>
                                            </p:txEl>
                                          </p:spTgt>
                                        </p:tgtEl>
                                        <p:attrNameLst>
                                          <p:attrName>style.visibility</p:attrName>
                                        </p:attrNameLst>
                                      </p:cBhvr>
                                      <p:to>
                                        <p:strVal val="visible"/>
                                      </p:to>
                                    </p:set>
                                    <p:anim calcmode="lin" valueType="num">
                                      <p:cBhvr additive="base">
                                        <p:cTn id="12" dur="500" fill="hold"/>
                                        <p:tgtEl>
                                          <p:spTgt spid="614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149">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7500"/>
                            </p:stCondLst>
                            <p:childTnLst>
                              <p:par>
                                <p:cTn id="15" presetID="2" presetClass="entr" presetSubtype="8" fill="hold" grpId="0" nodeType="afterEffect">
                                  <p:stCondLst>
                                    <p:cond delay="2000"/>
                                  </p:stCondLst>
                                  <p:childTnLst>
                                    <p:set>
                                      <p:cBhvr>
                                        <p:cTn id="16" dur="1" fill="hold">
                                          <p:stCondLst>
                                            <p:cond delay="0"/>
                                          </p:stCondLst>
                                        </p:cTn>
                                        <p:tgtEl>
                                          <p:spTgt spid="6149">
                                            <p:txEl>
                                              <p:pRg st="1" end="1"/>
                                            </p:txEl>
                                          </p:spTgt>
                                        </p:tgtEl>
                                        <p:attrNameLst>
                                          <p:attrName>style.visibility</p:attrName>
                                        </p:attrNameLst>
                                      </p:cBhvr>
                                      <p:to>
                                        <p:strVal val="visible"/>
                                      </p:to>
                                    </p:set>
                                    <p:anim calcmode="lin" valueType="num">
                                      <p:cBhvr additive="base">
                                        <p:cTn id="17" dur="500" fill="hold"/>
                                        <p:tgtEl>
                                          <p:spTgt spid="6149">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14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autoUpdateAnimBg="0"/>
      <p:bldP spid="6149" grpId="0" build="p" bldLvl="5" autoUpdateAnimBg="0" advAuto="2000"/>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408F99F-BDDE-A78C-A244-FA9CD05B6F27}"/>
              </a:ext>
            </a:extLst>
          </p:cNvPr>
          <p:cNvSpPr>
            <a:spLocks noChangeArrowheads="1"/>
          </p:cNvSpPr>
          <p:nvPr/>
        </p:nvSpPr>
        <p:spPr bwMode="auto">
          <a:xfrm>
            <a:off x="2209800" y="63992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8195" name="Rectangle 3">
            <a:extLst>
              <a:ext uri="{FF2B5EF4-FFF2-40B4-BE49-F238E27FC236}">
                <a16:creationId xmlns:a16="http://schemas.microsoft.com/office/drawing/2014/main" id="{5358C48D-BCEC-E53F-F153-F59E05C87C93}"/>
              </a:ext>
            </a:extLst>
          </p:cNvPr>
          <p:cNvSpPr>
            <a:spLocks noChangeArrowheads="1"/>
          </p:cNvSpPr>
          <p:nvPr/>
        </p:nvSpPr>
        <p:spPr bwMode="auto">
          <a:xfrm>
            <a:off x="4648200" y="63992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8196" name="Rectangle 4">
            <a:extLst>
              <a:ext uri="{FF2B5EF4-FFF2-40B4-BE49-F238E27FC236}">
                <a16:creationId xmlns:a16="http://schemas.microsoft.com/office/drawing/2014/main" id="{EF3C0F67-DBAE-C6A6-0CA8-5FFEC608FE40}"/>
              </a:ext>
            </a:extLst>
          </p:cNvPr>
          <p:cNvSpPr>
            <a:spLocks noGrp="1" noChangeArrowheads="1"/>
          </p:cNvSpPr>
          <p:nvPr>
            <p:ph type="title"/>
          </p:nvPr>
        </p:nvSpPr>
        <p:spPr>
          <a:xfrm>
            <a:off x="2057400" y="160020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r>
              <a:rPr lang="el-GR" altLang="el-GR" sz="3200" b="1"/>
              <a:t>ΑΠΑΓΚΙΣΤΡΩΣΗ</a:t>
            </a:r>
          </a:p>
        </p:txBody>
      </p:sp>
      <p:sp>
        <p:nvSpPr>
          <p:cNvPr id="8197" name="Rectangle 5">
            <a:extLst>
              <a:ext uri="{FF2B5EF4-FFF2-40B4-BE49-F238E27FC236}">
                <a16:creationId xmlns:a16="http://schemas.microsoft.com/office/drawing/2014/main" id="{80FF5497-989B-401E-D526-969444B06C53}"/>
              </a:ext>
            </a:extLst>
          </p:cNvPr>
          <p:cNvSpPr>
            <a:spLocks noGrp="1" noChangeArrowheads="1"/>
          </p:cNvSpPr>
          <p:nvPr>
            <p:ph type="body" idx="1"/>
          </p:nvPr>
        </p:nvSpPr>
        <p:spPr>
          <a:xfrm>
            <a:off x="2133600" y="2362200"/>
            <a:ext cx="7772400" cy="18288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fontScale="92500"/>
          </a:bodyPr>
          <a:lstStyle/>
          <a:p>
            <a:pPr>
              <a:buFontTx/>
              <a:buNone/>
            </a:pPr>
            <a:r>
              <a:rPr lang="el-GR" altLang="el-GR" sz="2400" b="1" dirty="0">
                <a:solidFill>
                  <a:schemeClr val="accent2"/>
                </a:solidFill>
              </a:rPr>
              <a:t>	Είναι η επιχείρηση κατά την οποία ολόκληρη ή μέρος μιας δυνάμεως που τελεί σε επαφή με τον εχθρό διακόπτει αυτή με ασφάλεια, είτε υπό την πίεση του εχθρού είτε με δικιά της θέληση και κινείται προς τα πίσω.</a:t>
            </a:r>
          </a:p>
        </p:txBody>
      </p:sp>
      <p:sp>
        <p:nvSpPr>
          <p:cNvPr id="8198" name="Rectangle 6">
            <a:extLst>
              <a:ext uri="{FF2B5EF4-FFF2-40B4-BE49-F238E27FC236}">
                <a16:creationId xmlns:a16="http://schemas.microsoft.com/office/drawing/2014/main" id="{7C40E965-D0E4-1381-38E9-123AB0A18EC4}"/>
              </a:ext>
            </a:extLst>
          </p:cNvPr>
          <p:cNvSpPr>
            <a:spLocks noChangeArrowheads="1"/>
          </p:cNvSpPr>
          <p:nvPr/>
        </p:nvSpPr>
        <p:spPr bwMode="auto">
          <a:xfrm>
            <a:off x="2133600" y="41910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eaLnBrk="0" hangingPunct="0">
              <a:spcBef>
                <a:spcPct val="20000"/>
              </a:spcBef>
            </a:pPr>
            <a:r>
              <a:rPr lang="el-GR" altLang="el-GR" sz="3200" dirty="0">
                <a:solidFill>
                  <a:schemeClr val="accent2"/>
                </a:solidFill>
                <a:cs typeface="Times New Roman" panose="02020603050405020304" pitchFamily="18" charset="0"/>
              </a:rPr>
              <a:t>Είναι δυνατόν να εκτελεστεί την ημέρα ή</a:t>
            </a:r>
          </a:p>
          <a:p>
            <a:pPr eaLnBrk="0" hangingPunct="0">
              <a:spcBef>
                <a:spcPct val="20000"/>
              </a:spcBef>
            </a:pPr>
            <a:r>
              <a:rPr lang="el-GR" altLang="el-GR" sz="3200" dirty="0">
                <a:solidFill>
                  <a:schemeClr val="accent2"/>
                </a:solidFill>
                <a:cs typeface="Times New Roman" panose="02020603050405020304" pitchFamily="18" charset="0"/>
              </a:rPr>
              <a:t>(συνηθέστερα) υπό την κάλυψη του σκότους </a:t>
            </a:r>
          </a:p>
        </p:txBody>
      </p:sp>
      <p:sp>
        <p:nvSpPr>
          <p:cNvPr id="8200" name="Rectangle 8">
            <a:extLst>
              <a:ext uri="{FF2B5EF4-FFF2-40B4-BE49-F238E27FC236}">
                <a16:creationId xmlns:a16="http://schemas.microsoft.com/office/drawing/2014/main" id="{A4B17A77-9116-59BD-2FF0-358250A465EE}"/>
              </a:ext>
            </a:extLst>
          </p:cNvPr>
          <p:cNvSpPr>
            <a:spLocks noChangeArrowheads="1"/>
          </p:cNvSpPr>
          <p:nvPr/>
        </p:nvSpPr>
        <p:spPr bwMode="auto">
          <a:xfrm>
            <a:off x="21336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4000" b="1">
                <a:solidFill>
                  <a:schemeClr val="accent2"/>
                </a:solidFill>
                <a:latin typeface="Arial" panose="020B0604020202020204" pitchFamily="34" charset="0"/>
              </a:rPr>
              <a:t>ΣΥΜΠΤΥΞΗ</a:t>
            </a:r>
          </a:p>
        </p:txBody>
      </p:sp>
      <p:sp>
        <p:nvSpPr>
          <p:cNvPr id="8201" name="Rectangle 9">
            <a:extLst>
              <a:ext uri="{FF2B5EF4-FFF2-40B4-BE49-F238E27FC236}">
                <a16:creationId xmlns:a16="http://schemas.microsoft.com/office/drawing/2014/main" id="{0E9BBC30-5325-8347-4104-619E59A75DD1}"/>
              </a:ext>
            </a:extLst>
          </p:cNvPr>
          <p:cNvSpPr>
            <a:spLocks noChangeArrowheads="1"/>
          </p:cNvSpPr>
          <p:nvPr/>
        </p:nvSpPr>
        <p:spPr bwMode="auto">
          <a:xfrm>
            <a:off x="2286000" y="1066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200" b="1">
                <a:solidFill>
                  <a:schemeClr val="accent2"/>
                </a:solidFill>
              </a:rPr>
              <a:t>ΜΟΡΦΕΣ ΣΥΜΠΤΥΞΕΩΣ</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grpId="0" nodeType="afterEffect">
                                  <p:stCondLst>
                                    <p:cond delay="0"/>
                                  </p:stCondLst>
                                  <p:iterate type="lt">
                                    <p:tmPct val="100000"/>
                                  </p:iterate>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750" fill="hold"/>
                                        <p:tgtEl>
                                          <p:spTgt spid="8196"/>
                                        </p:tgtEl>
                                        <p:attrNameLst>
                                          <p:attrName>ppt_x</p:attrName>
                                        </p:attrNameLst>
                                      </p:cBhvr>
                                      <p:tavLst>
                                        <p:tav tm="0">
                                          <p:val>
                                            <p:strVal val="#ppt_x"/>
                                          </p:val>
                                        </p:tav>
                                        <p:tav tm="100000">
                                          <p:val>
                                            <p:strVal val="#ppt_x"/>
                                          </p:val>
                                        </p:tav>
                                      </p:tavLst>
                                    </p:anim>
                                    <p:anim calcmode="lin" valueType="num">
                                      <p:cBhvr additive="base">
                                        <p:cTn id="8" dur="750" fill="hold"/>
                                        <p:tgtEl>
                                          <p:spTgt spid="81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9000"/>
                            </p:stCondLst>
                            <p:childTnLst>
                              <p:par>
                                <p:cTn id="10" presetID="22" presetClass="entr" presetSubtype="8" fill="hold" grpId="0" nodeType="afterEffect">
                                  <p:stCondLst>
                                    <p:cond delay="2000"/>
                                  </p:stCondLst>
                                  <p:iterate type="wd">
                                    <p:tmPct val="100000"/>
                                  </p:iterate>
                                  <p:childTnLst>
                                    <p:set>
                                      <p:cBhvr>
                                        <p:cTn id="11" dur="1" fill="hold">
                                          <p:stCondLst>
                                            <p:cond delay="0"/>
                                          </p:stCondLst>
                                        </p:cTn>
                                        <p:tgtEl>
                                          <p:spTgt spid="8197">
                                            <p:txEl>
                                              <p:pRg st="0" end="0"/>
                                            </p:txEl>
                                          </p:spTgt>
                                        </p:tgtEl>
                                        <p:attrNameLst>
                                          <p:attrName>style.visibility</p:attrName>
                                        </p:attrNameLst>
                                      </p:cBhvr>
                                      <p:to>
                                        <p:strVal val="visible"/>
                                      </p:to>
                                    </p:set>
                                    <p:animEffect transition="in" filter="wipe(left)">
                                      <p:cBhvr>
                                        <p:cTn id="12" dur="300"/>
                                        <p:tgtEl>
                                          <p:spTgt spid="8197">
                                            <p:txEl>
                                              <p:pRg st="0" end="0"/>
                                            </p:txEl>
                                          </p:spTgt>
                                        </p:tgtEl>
                                      </p:cBhvr>
                                    </p:animEffect>
                                  </p:childTnLst>
                                </p:cTn>
                              </p:par>
                            </p:childTnLst>
                          </p:cTn>
                        </p:par>
                        <p:par>
                          <p:cTn id="13" fill="hold" nodeType="afterGroup">
                            <p:stCondLst>
                              <p:cond delay="23000"/>
                            </p:stCondLst>
                            <p:childTnLst>
                              <p:par>
                                <p:cTn id="14" presetID="2" presetClass="entr" presetSubtype="8" fill="hold" grpId="0" nodeType="afterEffect">
                                  <p:stCondLst>
                                    <p:cond delay="2000"/>
                                  </p:stCondLst>
                                  <p:childTnLst>
                                    <p:set>
                                      <p:cBhvr>
                                        <p:cTn id="15" dur="1" fill="hold">
                                          <p:stCondLst>
                                            <p:cond delay="0"/>
                                          </p:stCondLst>
                                        </p:cTn>
                                        <p:tgtEl>
                                          <p:spTgt spid="8198"/>
                                        </p:tgtEl>
                                        <p:attrNameLst>
                                          <p:attrName>style.visibility</p:attrName>
                                        </p:attrNameLst>
                                      </p:cBhvr>
                                      <p:to>
                                        <p:strVal val="visible"/>
                                      </p:to>
                                    </p:set>
                                    <p:anim calcmode="lin" valueType="num">
                                      <p:cBhvr additive="base">
                                        <p:cTn id="16" dur="500" fill="hold"/>
                                        <p:tgtEl>
                                          <p:spTgt spid="8198"/>
                                        </p:tgtEl>
                                        <p:attrNameLst>
                                          <p:attrName>ppt_x</p:attrName>
                                        </p:attrNameLst>
                                      </p:cBhvr>
                                      <p:tavLst>
                                        <p:tav tm="0">
                                          <p:val>
                                            <p:strVal val="0-#ppt_w/2"/>
                                          </p:val>
                                        </p:tav>
                                        <p:tav tm="100000">
                                          <p:val>
                                            <p:strVal val="#ppt_x"/>
                                          </p:val>
                                        </p:tav>
                                      </p:tavLst>
                                    </p:anim>
                                    <p:anim calcmode="lin" valueType="num">
                                      <p:cBhvr additive="base">
                                        <p:cTn id="17"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autoUpdateAnimBg="0"/>
      <p:bldP spid="8197" grpId="0" build="p" autoUpdateAnimBg="0" advAuto="2000"/>
      <p:bldP spid="8198"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BA9299F-7F48-9FEC-4E90-B232BE6AFFB9}"/>
              </a:ext>
            </a:extLst>
          </p:cNvPr>
          <p:cNvSpPr>
            <a:spLocks noChangeArrowheads="1"/>
          </p:cNvSpPr>
          <p:nvPr/>
        </p:nvSpPr>
        <p:spPr bwMode="auto">
          <a:xfrm>
            <a:off x="2209800" y="63992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0243" name="Rectangle 3">
            <a:extLst>
              <a:ext uri="{FF2B5EF4-FFF2-40B4-BE49-F238E27FC236}">
                <a16:creationId xmlns:a16="http://schemas.microsoft.com/office/drawing/2014/main" id="{4C3D7436-E197-4F93-E745-C84CF5660417}"/>
              </a:ext>
            </a:extLst>
          </p:cNvPr>
          <p:cNvSpPr>
            <a:spLocks noChangeArrowheads="1"/>
          </p:cNvSpPr>
          <p:nvPr/>
        </p:nvSpPr>
        <p:spPr bwMode="auto">
          <a:xfrm>
            <a:off x="4648200" y="639921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0244" name="Rectangle 4">
            <a:extLst>
              <a:ext uri="{FF2B5EF4-FFF2-40B4-BE49-F238E27FC236}">
                <a16:creationId xmlns:a16="http://schemas.microsoft.com/office/drawing/2014/main" id="{E38E3381-9F05-CCF8-4DE8-CA1190876ABB}"/>
              </a:ext>
            </a:extLst>
          </p:cNvPr>
          <p:cNvSpPr>
            <a:spLocks noGrp="1" noChangeArrowheads="1"/>
          </p:cNvSpPr>
          <p:nvPr>
            <p:ph type="title"/>
          </p:nvPr>
        </p:nvSpPr>
        <p:spPr>
          <a:xfrm>
            <a:off x="1981200" y="167640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r>
              <a:rPr lang="el-GR" altLang="el-GR" sz="3200" b="1"/>
              <a:t>ΑΠΟΧΩΡΗΣΗ</a:t>
            </a:r>
          </a:p>
        </p:txBody>
      </p:sp>
      <p:sp>
        <p:nvSpPr>
          <p:cNvPr id="10245" name="Rectangle 5">
            <a:extLst>
              <a:ext uri="{FF2B5EF4-FFF2-40B4-BE49-F238E27FC236}">
                <a16:creationId xmlns:a16="http://schemas.microsoft.com/office/drawing/2014/main" id="{5F18BBD1-BA1A-46DA-1CFB-9E615176CD61}"/>
              </a:ext>
            </a:extLst>
          </p:cNvPr>
          <p:cNvSpPr>
            <a:spLocks noGrp="1" noChangeArrowheads="1"/>
          </p:cNvSpPr>
          <p:nvPr>
            <p:ph type="body" idx="1"/>
          </p:nvPr>
        </p:nvSpPr>
        <p:spPr>
          <a:xfrm>
            <a:off x="1981200" y="2590800"/>
            <a:ext cx="7772400" cy="25908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fontScale="92500" lnSpcReduction="20000"/>
          </a:bodyPr>
          <a:lstStyle/>
          <a:p>
            <a:pPr algn="just">
              <a:buFontTx/>
              <a:buNone/>
            </a:pPr>
            <a:r>
              <a:rPr lang="el-GR" altLang="el-GR" sz="2800" b="1" dirty="0">
                <a:solidFill>
                  <a:schemeClr val="accent2"/>
                </a:solidFill>
              </a:rPr>
              <a:t> 	Είναι επιχείρηση κατά την οποία δύναμη μη ευρισκόμενη είτε από την αρχή </a:t>
            </a:r>
            <a:r>
              <a:rPr lang="el-GR" altLang="el-GR" sz="2800" b="1" dirty="0">
                <a:solidFill>
                  <a:srgbClr val="FF0000"/>
                </a:solidFill>
              </a:rPr>
              <a:t>είτε λόγω </a:t>
            </a:r>
            <a:r>
              <a:rPr lang="el-GR" altLang="el-GR" sz="2800" b="1" dirty="0" err="1">
                <a:solidFill>
                  <a:srgbClr val="FF0000"/>
                </a:solidFill>
              </a:rPr>
              <a:t>προηγηθείσας</a:t>
            </a:r>
            <a:r>
              <a:rPr lang="el-GR" altLang="el-GR" sz="2800" b="1" dirty="0">
                <a:solidFill>
                  <a:srgbClr val="FF0000"/>
                </a:solidFill>
              </a:rPr>
              <a:t> απαγκιστρώσεως, σε επαφή με τον εχθρό,</a:t>
            </a:r>
            <a:r>
              <a:rPr lang="el-GR" altLang="el-GR" sz="2800" b="1" dirty="0">
                <a:solidFill>
                  <a:schemeClr val="accent2"/>
                </a:solidFill>
              </a:rPr>
              <a:t> κινείται προς τα πίσω μακριά απ‘ αυτόν, με σκοπό την αποφυγή της μάχης υπό την υφιστάμενη τακτική κατάσταση.</a:t>
            </a:r>
          </a:p>
        </p:txBody>
      </p:sp>
      <p:sp>
        <p:nvSpPr>
          <p:cNvPr id="10246" name="Rectangle 6">
            <a:extLst>
              <a:ext uri="{FF2B5EF4-FFF2-40B4-BE49-F238E27FC236}">
                <a16:creationId xmlns:a16="http://schemas.microsoft.com/office/drawing/2014/main" id="{A5B1A18A-CA69-7E10-5A32-226E7565EAFF}"/>
              </a:ext>
            </a:extLst>
          </p:cNvPr>
          <p:cNvSpPr>
            <a:spLocks noChangeArrowheads="1"/>
          </p:cNvSpPr>
          <p:nvPr/>
        </p:nvSpPr>
        <p:spPr bwMode="auto">
          <a:xfrm>
            <a:off x="21336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4000" b="1">
                <a:solidFill>
                  <a:schemeClr val="accent2"/>
                </a:solidFill>
                <a:latin typeface="Arial" panose="020B0604020202020204" pitchFamily="34" charset="0"/>
              </a:rPr>
              <a:t>ΣΥΜΠΤΥΞΗ</a:t>
            </a:r>
          </a:p>
        </p:txBody>
      </p:sp>
      <p:sp>
        <p:nvSpPr>
          <p:cNvPr id="10247" name="Rectangle 7">
            <a:extLst>
              <a:ext uri="{FF2B5EF4-FFF2-40B4-BE49-F238E27FC236}">
                <a16:creationId xmlns:a16="http://schemas.microsoft.com/office/drawing/2014/main" id="{0D1183EF-2EB8-27A3-2778-A524CF7AB77F}"/>
              </a:ext>
            </a:extLst>
          </p:cNvPr>
          <p:cNvSpPr>
            <a:spLocks noChangeArrowheads="1"/>
          </p:cNvSpPr>
          <p:nvPr/>
        </p:nvSpPr>
        <p:spPr bwMode="auto">
          <a:xfrm>
            <a:off x="2286000" y="1066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200" b="1">
                <a:solidFill>
                  <a:schemeClr val="accent2"/>
                </a:solidFill>
              </a:rPr>
              <a:t>ΜΟΡΦΕΣ ΣΥΜΠΤΥΞΕΩΣ</a:t>
            </a:r>
          </a:p>
        </p:txBody>
      </p:sp>
    </p:spTree>
  </p:cSld>
  <p:clrMapOvr>
    <a:masterClrMapping/>
  </p:clrMapOvr>
  <p:transition>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iterate type="lt">
                                    <p:tmPct val="100000"/>
                                  </p:iterate>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75"/>
                                        <p:tgtEl>
                                          <p:spTgt spid="10244"/>
                                        </p:tgtEl>
                                        <p:attrNameLst>
                                          <p:attrName>ppt_x</p:attrName>
                                        </p:attrNameLst>
                                      </p:cBhvr>
                                      <p:tavLst>
                                        <p:tav tm="0">
                                          <p:val>
                                            <p:strVal val="#ppt_x-#ppt_w*1.125000"/>
                                          </p:val>
                                        </p:tav>
                                        <p:tav tm="100000">
                                          <p:val>
                                            <p:strVal val="#ppt_x"/>
                                          </p:val>
                                        </p:tav>
                                      </p:tavLst>
                                    </p:anim>
                                    <p:animEffect transition="in" filter="wipe(right)">
                                      <p:cBhvr>
                                        <p:cTn id="8" dur="75"/>
                                        <p:tgtEl>
                                          <p:spTgt spid="10244"/>
                                        </p:tgtEl>
                                      </p:cBhvr>
                                    </p:animEffect>
                                  </p:childTnLst>
                                </p:cTn>
                              </p:par>
                            </p:childTnLst>
                          </p:cTn>
                        </p:par>
                        <p:par>
                          <p:cTn id="9" fill="hold" nodeType="afterGroup">
                            <p:stCondLst>
                              <p:cond delay="675"/>
                            </p:stCondLst>
                            <p:childTnLst>
                              <p:par>
                                <p:cTn id="10" presetID="22" presetClass="entr" presetSubtype="8" fill="hold" grpId="0" nodeType="afterEffect">
                                  <p:stCondLst>
                                    <p:cond delay="2000"/>
                                  </p:stCondLst>
                                  <p:iterate type="wd">
                                    <p:tmPct val="100000"/>
                                  </p:iterate>
                                  <p:childTnLst>
                                    <p:set>
                                      <p:cBhvr>
                                        <p:cTn id="11" dur="1" fill="hold">
                                          <p:stCondLst>
                                            <p:cond delay="0"/>
                                          </p:stCondLst>
                                        </p:cTn>
                                        <p:tgtEl>
                                          <p:spTgt spid="10245">
                                            <p:txEl>
                                              <p:pRg st="0" end="0"/>
                                            </p:txEl>
                                          </p:spTgt>
                                        </p:tgtEl>
                                        <p:attrNameLst>
                                          <p:attrName>style.visibility</p:attrName>
                                        </p:attrNameLst>
                                      </p:cBhvr>
                                      <p:to>
                                        <p:strVal val="visible"/>
                                      </p:to>
                                    </p:set>
                                    <p:animEffect transition="in" filter="wipe(left)">
                                      <p:cBhvr>
                                        <p:cTn id="12" dur="300"/>
                                        <p:tgtEl>
                                          <p:spTgt spid="102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autoUpdateAnimBg="0"/>
      <p:bldP spid="10245" grpId="0" build="p" autoUpdateAnimBg="0" advAuto="200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1B766A-D48E-F91D-B62E-1ECDDB6EF0F8}"/>
              </a:ext>
            </a:extLst>
          </p:cNvPr>
          <p:cNvSpPr>
            <a:spLocks noGrp="1"/>
          </p:cNvSpPr>
          <p:nvPr>
            <p:ph type="title"/>
          </p:nvPr>
        </p:nvSpPr>
        <p:spPr/>
        <p:txBody>
          <a:bodyPr/>
          <a:lstStyle/>
          <a:p>
            <a:r>
              <a:rPr lang="el-GR" dirty="0"/>
              <a:t>Επίπεδα πολέμου</a:t>
            </a:r>
          </a:p>
        </p:txBody>
      </p:sp>
      <p:pic>
        <p:nvPicPr>
          <p:cNvPr id="5" name="Θέση περιεχομένου 4">
            <a:extLst>
              <a:ext uri="{FF2B5EF4-FFF2-40B4-BE49-F238E27FC236}">
                <a16:creationId xmlns:a16="http://schemas.microsoft.com/office/drawing/2014/main" id="{12F999F9-EED4-76DC-9B28-4BBB8137C2AC}"/>
              </a:ext>
            </a:extLst>
          </p:cNvPr>
          <p:cNvPicPr>
            <a:picLocks noGrp="1" noChangeAspect="1"/>
          </p:cNvPicPr>
          <p:nvPr>
            <p:ph idx="1"/>
          </p:nvPr>
        </p:nvPicPr>
        <p:blipFill>
          <a:blip r:embed="rId2"/>
          <a:stretch>
            <a:fillRect/>
          </a:stretch>
        </p:blipFill>
        <p:spPr>
          <a:xfrm>
            <a:off x="2106662" y="1919288"/>
            <a:ext cx="7531000" cy="4124325"/>
          </a:xfrm>
          <a:prstGeom prst="rect">
            <a:avLst/>
          </a:prstGeom>
        </p:spPr>
      </p:pic>
      <p:sp>
        <p:nvSpPr>
          <p:cNvPr id="3" name="Αριστερό άγκιστρο 2">
            <a:extLst>
              <a:ext uri="{FF2B5EF4-FFF2-40B4-BE49-F238E27FC236}">
                <a16:creationId xmlns:a16="http://schemas.microsoft.com/office/drawing/2014/main" id="{96E8D95C-8ECA-26C8-BA4F-DE47573DB44D}"/>
              </a:ext>
            </a:extLst>
          </p:cNvPr>
          <p:cNvSpPr/>
          <p:nvPr/>
        </p:nvSpPr>
        <p:spPr>
          <a:xfrm>
            <a:off x="2168321" y="4137000"/>
            <a:ext cx="386017" cy="1602658"/>
          </a:xfrm>
          <a:prstGeom prst="lef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Οβάλ 3">
            <a:extLst>
              <a:ext uri="{FF2B5EF4-FFF2-40B4-BE49-F238E27FC236}">
                <a16:creationId xmlns:a16="http://schemas.microsoft.com/office/drawing/2014/main" id="{523A3B21-3B8A-4A0E-659F-EE40DFAE9840}"/>
              </a:ext>
            </a:extLst>
          </p:cNvPr>
          <p:cNvSpPr/>
          <p:nvPr/>
        </p:nvSpPr>
        <p:spPr>
          <a:xfrm>
            <a:off x="622098" y="4604032"/>
            <a:ext cx="1546223" cy="66859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ΥΨΗΛΗ ΤΑΚΤΙΚΗ</a:t>
            </a:r>
          </a:p>
        </p:txBody>
      </p:sp>
    </p:spTree>
    <p:extLst>
      <p:ext uri="{BB962C8B-B14F-4D97-AF65-F5344CB8AC3E}">
        <p14:creationId xmlns:p14="http://schemas.microsoft.com/office/powerpoint/2010/main" val="24146582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63693-02D2-86FB-A5CD-79536AEAA5D8}"/>
              </a:ext>
            </a:extLst>
          </p:cNvPr>
          <p:cNvSpPr>
            <a:spLocks noGrp="1"/>
          </p:cNvSpPr>
          <p:nvPr>
            <p:ph type="title"/>
          </p:nvPr>
        </p:nvSpPr>
        <p:spPr>
          <a:xfrm>
            <a:off x="993747" y="89223"/>
            <a:ext cx="9914859" cy="599035"/>
          </a:xfrm>
        </p:spPr>
        <p:txBody>
          <a:bodyPr>
            <a:normAutofit/>
          </a:bodyPr>
          <a:lstStyle/>
          <a:p>
            <a:pPr algn="ctr"/>
            <a:r>
              <a:rPr lang="el-GR" sz="3200" dirty="0">
                <a:solidFill>
                  <a:schemeClr val="tx2">
                    <a:lumMod val="90000"/>
                    <a:lumOff val="10000"/>
                  </a:schemeClr>
                </a:solidFill>
              </a:rPr>
              <a:t>Κανονισμός Χρήσης των Μεγάλων Μονάδων 1926</a:t>
            </a:r>
          </a:p>
        </p:txBody>
      </p:sp>
      <p:pic>
        <p:nvPicPr>
          <p:cNvPr id="5" name="Θέση περιεχομένου 4">
            <a:extLst>
              <a:ext uri="{FF2B5EF4-FFF2-40B4-BE49-F238E27FC236}">
                <a16:creationId xmlns:a16="http://schemas.microsoft.com/office/drawing/2014/main" id="{769F8200-168F-DD66-DC62-2CF8F33376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0529" y="622165"/>
            <a:ext cx="8150942" cy="6235835"/>
          </a:xfrm>
        </p:spPr>
      </p:pic>
    </p:spTree>
    <p:extLst>
      <p:ext uri="{BB962C8B-B14F-4D97-AF65-F5344CB8AC3E}">
        <p14:creationId xmlns:p14="http://schemas.microsoft.com/office/powerpoint/2010/main" val="3351678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55F93BFD-F934-4AA9-2EAE-8AE3CFD4C9EA}"/>
              </a:ext>
            </a:extLst>
          </p:cNvPr>
          <p:cNvPicPr>
            <a:picLocks noGrp="1" noChangeAspect="1"/>
          </p:cNvPicPr>
          <p:nvPr>
            <p:ph idx="1"/>
          </p:nvPr>
        </p:nvPicPr>
        <p:blipFill>
          <a:blip r:embed="rId2"/>
          <a:stretch>
            <a:fillRect/>
          </a:stretch>
        </p:blipFill>
        <p:spPr>
          <a:xfrm>
            <a:off x="1848465" y="643606"/>
            <a:ext cx="7973961" cy="6214394"/>
          </a:xfrm>
          <a:prstGeom prst="rect">
            <a:avLst/>
          </a:prstGeom>
        </p:spPr>
      </p:pic>
      <p:sp>
        <p:nvSpPr>
          <p:cNvPr id="5" name="Τίτλος 1">
            <a:extLst>
              <a:ext uri="{FF2B5EF4-FFF2-40B4-BE49-F238E27FC236}">
                <a16:creationId xmlns:a16="http://schemas.microsoft.com/office/drawing/2014/main" id="{43979946-494B-9B24-53B1-AF0ED7B83FE8}"/>
              </a:ext>
            </a:extLst>
          </p:cNvPr>
          <p:cNvSpPr>
            <a:spLocks noGrp="1"/>
          </p:cNvSpPr>
          <p:nvPr>
            <p:ph type="title"/>
          </p:nvPr>
        </p:nvSpPr>
        <p:spPr>
          <a:xfrm>
            <a:off x="993747" y="89223"/>
            <a:ext cx="9914859" cy="599035"/>
          </a:xfrm>
        </p:spPr>
        <p:txBody>
          <a:bodyPr>
            <a:normAutofit/>
          </a:bodyPr>
          <a:lstStyle/>
          <a:p>
            <a:pPr algn="ctr"/>
            <a:r>
              <a:rPr lang="el-GR" sz="3200" dirty="0">
                <a:solidFill>
                  <a:schemeClr val="tx2">
                    <a:lumMod val="90000"/>
                    <a:lumOff val="10000"/>
                  </a:schemeClr>
                </a:solidFill>
              </a:rPr>
              <a:t>Κανονισμός Χρήσης των Μεγάλων Μονάδων 1926</a:t>
            </a:r>
          </a:p>
        </p:txBody>
      </p:sp>
    </p:spTree>
    <p:extLst>
      <p:ext uri="{BB962C8B-B14F-4D97-AF65-F5344CB8AC3E}">
        <p14:creationId xmlns:p14="http://schemas.microsoft.com/office/powerpoint/2010/main" val="4427136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245C462F-5BE2-7781-B96B-23CCBE32A755}"/>
              </a:ext>
            </a:extLst>
          </p:cNvPr>
          <p:cNvPicPr>
            <a:picLocks noGrp="1" noChangeAspect="1"/>
          </p:cNvPicPr>
          <p:nvPr>
            <p:ph idx="1"/>
          </p:nvPr>
        </p:nvPicPr>
        <p:blipFill>
          <a:blip r:embed="rId2"/>
          <a:stretch>
            <a:fillRect/>
          </a:stretch>
        </p:blipFill>
        <p:spPr>
          <a:xfrm>
            <a:off x="2349910" y="651552"/>
            <a:ext cx="7762366" cy="6206448"/>
          </a:xfrm>
          <a:prstGeom prst="rect">
            <a:avLst/>
          </a:prstGeom>
        </p:spPr>
      </p:pic>
      <p:sp>
        <p:nvSpPr>
          <p:cNvPr id="3" name="Τίτλος 1">
            <a:extLst>
              <a:ext uri="{FF2B5EF4-FFF2-40B4-BE49-F238E27FC236}">
                <a16:creationId xmlns:a16="http://schemas.microsoft.com/office/drawing/2014/main" id="{78D28666-6D29-07DD-C7C8-B90A3A23B8D2}"/>
              </a:ext>
            </a:extLst>
          </p:cNvPr>
          <p:cNvSpPr>
            <a:spLocks noGrp="1"/>
          </p:cNvSpPr>
          <p:nvPr>
            <p:ph type="title"/>
          </p:nvPr>
        </p:nvSpPr>
        <p:spPr>
          <a:xfrm>
            <a:off x="993747" y="89223"/>
            <a:ext cx="9914859" cy="599035"/>
          </a:xfrm>
        </p:spPr>
        <p:txBody>
          <a:bodyPr>
            <a:normAutofit/>
          </a:bodyPr>
          <a:lstStyle/>
          <a:p>
            <a:pPr algn="ctr"/>
            <a:r>
              <a:rPr lang="el-GR" sz="3200" dirty="0">
                <a:solidFill>
                  <a:schemeClr val="tx2">
                    <a:lumMod val="90000"/>
                    <a:lumOff val="10000"/>
                  </a:schemeClr>
                </a:solidFill>
              </a:rPr>
              <a:t>Κανονισμός Χρήσης των Μεγάλων Μονάδων 1926</a:t>
            </a:r>
          </a:p>
        </p:txBody>
      </p:sp>
    </p:spTree>
    <p:extLst>
      <p:ext uri="{BB962C8B-B14F-4D97-AF65-F5344CB8AC3E}">
        <p14:creationId xmlns:p14="http://schemas.microsoft.com/office/powerpoint/2010/main" val="25178014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D4D1F617-0445-7E82-09B5-FD568FA3E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932" y="688258"/>
            <a:ext cx="7886136" cy="6169742"/>
          </a:xfrm>
          <a:prstGeom prst="rect">
            <a:avLst/>
          </a:prstGeom>
        </p:spPr>
      </p:pic>
      <p:sp>
        <p:nvSpPr>
          <p:cNvPr id="3" name="Τίτλος 1">
            <a:extLst>
              <a:ext uri="{FF2B5EF4-FFF2-40B4-BE49-F238E27FC236}">
                <a16:creationId xmlns:a16="http://schemas.microsoft.com/office/drawing/2014/main" id="{273B2AC1-B557-A52B-802F-53115A0A3FEF}"/>
              </a:ext>
            </a:extLst>
          </p:cNvPr>
          <p:cNvSpPr>
            <a:spLocks noGrp="1"/>
          </p:cNvSpPr>
          <p:nvPr>
            <p:ph type="title"/>
          </p:nvPr>
        </p:nvSpPr>
        <p:spPr>
          <a:xfrm>
            <a:off x="993747" y="89223"/>
            <a:ext cx="9914859" cy="599035"/>
          </a:xfrm>
        </p:spPr>
        <p:txBody>
          <a:bodyPr>
            <a:normAutofit/>
          </a:bodyPr>
          <a:lstStyle/>
          <a:p>
            <a:pPr algn="ctr"/>
            <a:r>
              <a:rPr lang="el-GR" sz="3200" dirty="0">
                <a:solidFill>
                  <a:schemeClr val="tx2">
                    <a:lumMod val="90000"/>
                    <a:lumOff val="10000"/>
                  </a:schemeClr>
                </a:solidFill>
              </a:rPr>
              <a:t>Κανονισμός Χρήσης των Μεγάλων Μονάδων 1926</a:t>
            </a:r>
          </a:p>
        </p:txBody>
      </p:sp>
    </p:spTree>
    <p:extLst>
      <p:ext uri="{BB962C8B-B14F-4D97-AF65-F5344CB8AC3E}">
        <p14:creationId xmlns:p14="http://schemas.microsoft.com/office/powerpoint/2010/main" val="33561201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C6AF14EB-5F98-2AA4-D6BE-AB9690FAD6F0}"/>
              </a:ext>
            </a:extLst>
          </p:cNvPr>
          <p:cNvPicPr>
            <a:picLocks noGrp="1" noChangeAspect="1"/>
          </p:cNvPicPr>
          <p:nvPr>
            <p:ph idx="1"/>
          </p:nvPr>
        </p:nvPicPr>
        <p:blipFill>
          <a:blip r:embed="rId2"/>
          <a:stretch>
            <a:fillRect/>
          </a:stretch>
        </p:blipFill>
        <p:spPr>
          <a:xfrm>
            <a:off x="2310581" y="671756"/>
            <a:ext cx="7796865" cy="6186244"/>
          </a:xfrm>
          <a:prstGeom prst="rect">
            <a:avLst/>
          </a:prstGeom>
        </p:spPr>
      </p:pic>
      <p:sp>
        <p:nvSpPr>
          <p:cNvPr id="3" name="Τίτλος 1">
            <a:extLst>
              <a:ext uri="{FF2B5EF4-FFF2-40B4-BE49-F238E27FC236}">
                <a16:creationId xmlns:a16="http://schemas.microsoft.com/office/drawing/2014/main" id="{4B927459-4372-F697-55BB-419B8CB7F653}"/>
              </a:ext>
            </a:extLst>
          </p:cNvPr>
          <p:cNvSpPr>
            <a:spLocks noGrp="1"/>
          </p:cNvSpPr>
          <p:nvPr>
            <p:ph type="title"/>
          </p:nvPr>
        </p:nvSpPr>
        <p:spPr>
          <a:xfrm>
            <a:off x="993747" y="89223"/>
            <a:ext cx="9914859" cy="599035"/>
          </a:xfrm>
        </p:spPr>
        <p:txBody>
          <a:bodyPr>
            <a:normAutofit/>
          </a:bodyPr>
          <a:lstStyle/>
          <a:p>
            <a:pPr algn="ctr"/>
            <a:r>
              <a:rPr lang="el-GR" sz="3200" dirty="0">
                <a:solidFill>
                  <a:schemeClr val="tx2">
                    <a:lumMod val="90000"/>
                    <a:lumOff val="10000"/>
                  </a:schemeClr>
                </a:solidFill>
              </a:rPr>
              <a:t>Κανονισμός Χρήσης των Μεγάλων Μονάδων 1926</a:t>
            </a:r>
          </a:p>
        </p:txBody>
      </p:sp>
    </p:spTree>
    <p:extLst>
      <p:ext uri="{BB962C8B-B14F-4D97-AF65-F5344CB8AC3E}">
        <p14:creationId xmlns:p14="http://schemas.microsoft.com/office/powerpoint/2010/main" val="25260959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1B2893-1852-0698-FE4E-FDA09CF44563}"/>
              </a:ext>
            </a:extLst>
          </p:cNvPr>
          <p:cNvSpPr>
            <a:spLocks noGrp="1"/>
          </p:cNvSpPr>
          <p:nvPr>
            <p:ph type="title"/>
          </p:nvPr>
        </p:nvSpPr>
        <p:spPr/>
        <p:txBody>
          <a:bodyPr/>
          <a:lstStyle/>
          <a:p>
            <a:endParaRPr lang="el-GR" dirty="0"/>
          </a:p>
        </p:txBody>
      </p:sp>
      <p:sp>
        <p:nvSpPr>
          <p:cNvPr id="3" name="Θέση περιεχομένου 2">
            <a:extLst>
              <a:ext uri="{FF2B5EF4-FFF2-40B4-BE49-F238E27FC236}">
                <a16:creationId xmlns:a16="http://schemas.microsoft.com/office/drawing/2014/main" id="{9F074FF6-A514-08F0-8ED6-B13BCA2A7EC5}"/>
              </a:ext>
            </a:extLst>
          </p:cNvPr>
          <p:cNvSpPr>
            <a:spLocks noGrp="1"/>
          </p:cNvSpPr>
          <p:nvPr>
            <p:ph idx="1"/>
          </p:nvPr>
        </p:nvSpPr>
        <p:spPr/>
        <p:txBody>
          <a:bodyPr>
            <a:normAutofit/>
          </a:bodyPr>
          <a:lstStyle/>
          <a:p>
            <a:r>
              <a:rPr lang="el-GR" dirty="0"/>
              <a:t> </a:t>
            </a:r>
          </a:p>
          <a:p>
            <a:endParaRPr lang="el-GR" dirty="0"/>
          </a:p>
          <a:p>
            <a:endParaRPr lang="el-GR" dirty="0"/>
          </a:p>
          <a:p>
            <a:endParaRPr lang="el-GR" dirty="0"/>
          </a:p>
          <a:p>
            <a:endParaRPr lang="el-GR" dirty="0"/>
          </a:p>
        </p:txBody>
      </p:sp>
      <p:graphicFrame>
        <p:nvGraphicFramePr>
          <p:cNvPr id="4" name="Πίνακας 3">
            <a:extLst>
              <a:ext uri="{FF2B5EF4-FFF2-40B4-BE49-F238E27FC236}">
                <a16:creationId xmlns:a16="http://schemas.microsoft.com/office/drawing/2014/main" id="{60276E9B-A82E-D62C-06AF-26F4E2415980}"/>
              </a:ext>
            </a:extLst>
          </p:cNvPr>
          <p:cNvGraphicFramePr>
            <a:graphicFrameLocks noGrp="1"/>
          </p:cNvGraphicFramePr>
          <p:nvPr>
            <p:extLst>
              <p:ext uri="{D42A27DB-BD31-4B8C-83A1-F6EECF244321}">
                <p14:modId xmlns:p14="http://schemas.microsoft.com/office/powerpoint/2010/main" val="1749398881"/>
              </p:ext>
            </p:extLst>
          </p:nvPr>
        </p:nvGraphicFramePr>
        <p:xfrm>
          <a:off x="0" y="0"/>
          <a:ext cx="12191999" cy="6857998"/>
        </p:xfrm>
        <a:graphic>
          <a:graphicData uri="http://schemas.openxmlformats.org/drawingml/2006/table">
            <a:tbl>
              <a:tblPr firstRow="1" bandRow="1">
                <a:tableStyleId>{5C22544A-7EE6-4342-B048-85BDC9FD1C3A}</a:tableStyleId>
              </a:tblPr>
              <a:tblGrid>
                <a:gridCol w="6065297">
                  <a:extLst>
                    <a:ext uri="{9D8B030D-6E8A-4147-A177-3AD203B41FA5}">
                      <a16:colId xmlns:a16="http://schemas.microsoft.com/office/drawing/2014/main" val="3172610134"/>
                    </a:ext>
                  </a:extLst>
                </a:gridCol>
                <a:gridCol w="6126702">
                  <a:extLst>
                    <a:ext uri="{9D8B030D-6E8A-4147-A177-3AD203B41FA5}">
                      <a16:colId xmlns:a16="http://schemas.microsoft.com/office/drawing/2014/main" val="2774739516"/>
                    </a:ext>
                  </a:extLst>
                </a:gridCol>
              </a:tblGrid>
              <a:tr h="8068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dirty="0"/>
                        <a:t>Χρήσιμη Ορολογία Ι</a:t>
                      </a:r>
                    </a:p>
                    <a:p>
                      <a:endParaRPr lang="el-GR" dirty="0"/>
                    </a:p>
                  </a:txBody>
                  <a:tcPr/>
                </a:tc>
                <a:tc>
                  <a:txBody>
                    <a:bodyPr/>
                    <a:lstStyle/>
                    <a:p>
                      <a:endParaRPr lang="el-GR" dirty="0"/>
                    </a:p>
                  </a:txBody>
                  <a:tcPr/>
                </a:tc>
                <a:extLst>
                  <a:ext uri="{0D108BD9-81ED-4DB2-BD59-A6C34878D82A}">
                    <a16:rowId xmlns:a16="http://schemas.microsoft.com/office/drawing/2014/main" val="2957227933"/>
                  </a:ext>
                </a:extLst>
              </a:tr>
              <a:tr h="1210235">
                <a:tc>
                  <a:txBody>
                    <a:bodyPr/>
                    <a:lstStyle/>
                    <a:p>
                      <a:r>
                        <a:rPr lang="el-GR" sz="2400" b="1" dirty="0"/>
                        <a:t>Στρατιωτική Συγκέντρωση</a:t>
                      </a:r>
                    </a:p>
                  </a:txBody>
                  <a:tcPr/>
                </a:tc>
                <a:tc>
                  <a:txBody>
                    <a:bodyPr/>
                    <a:lstStyle/>
                    <a:p>
                      <a:r>
                        <a:rPr lang="el-GR" dirty="0"/>
                        <a:t>Είναι η στο θέατρο επιχειρήσεων κατάλληλη συγκέντρωση των προβλεπόμενων για τη διεξαγωγή των επιχειρήσεων δυνάμεων, που εκτελείται με βάση ένα σχέδιο κατά τρόπο που να εξυπηρετεί το σχέδιο επιχειρήσεων</a:t>
                      </a:r>
                    </a:p>
                  </a:txBody>
                  <a:tcPr/>
                </a:tc>
                <a:extLst>
                  <a:ext uri="{0D108BD9-81ED-4DB2-BD59-A6C34878D82A}">
                    <a16:rowId xmlns:a16="http://schemas.microsoft.com/office/drawing/2014/main" val="354196328"/>
                  </a:ext>
                </a:extLst>
              </a:tr>
              <a:tr h="4840940">
                <a:tc>
                  <a:txBody>
                    <a:bodyPr/>
                    <a:lstStyle/>
                    <a:p>
                      <a:r>
                        <a:rPr lang="el-GR" sz="2400" b="1" dirty="0"/>
                        <a:t>Σύνδεσμος</a:t>
                      </a:r>
                    </a:p>
                  </a:txBody>
                  <a:tcPr/>
                </a:tc>
                <a:tc>
                  <a:txBody>
                    <a:bodyPr/>
                    <a:lstStyle/>
                    <a:p>
                      <a:r>
                        <a:rPr lang="el-GR" dirty="0"/>
                        <a:t>Η επαφή ή η ενδοεπικοινωνία μεταξύ στρατιωτικών τμημάτων, που αποσκοπεί στην εξασφάλιση αμοιβαίας κατανόησης και αρμονίας σκοπού και ενεργειών. Ο σύνδεσμος μπορεί να </a:t>
                      </a:r>
                      <a:r>
                        <a:rPr lang="el-GR" dirty="0" err="1"/>
                        <a:t>πραγματοποηθεί</a:t>
                      </a:r>
                      <a:r>
                        <a:rPr lang="el-GR" dirty="0"/>
                        <a:t> με ένα από τους παρακάτω τρόπους ή και με συνδυασμό τους:</a:t>
                      </a:r>
                    </a:p>
                    <a:p>
                      <a:r>
                        <a:rPr lang="el-GR" dirty="0"/>
                        <a:t>Α. προσωπικές επαφές μεταξύ των διοικήσεων και των επιτελείων</a:t>
                      </a:r>
                    </a:p>
                    <a:p>
                      <a:r>
                        <a:rPr lang="el-GR" dirty="0"/>
                        <a:t>Β. ανταλλαγή αξιωματικών συνδέσμων ή ομάδων συνδέσμου</a:t>
                      </a:r>
                    </a:p>
                    <a:p>
                      <a:r>
                        <a:rPr lang="el-GR" dirty="0"/>
                        <a:t>Γ. συμφωνία για αμοιβαία υποστήριξη μεταξύ γειτονικών σχηματισμών ή μονάδων</a:t>
                      </a:r>
                    </a:p>
                    <a:p>
                      <a:r>
                        <a:rPr lang="el-GR" dirty="0"/>
                        <a:t>Η αποκατάσταση του συνδέσμου διευκολύνεται με:</a:t>
                      </a:r>
                    </a:p>
                    <a:p>
                      <a:r>
                        <a:rPr lang="el-GR" dirty="0"/>
                        <a:t>Α. σχεδίαση επικοινωνιών εκ των προτέρων</a:t>
                      </a:r>
                    </a:p>
                    <a:p>
                      <a:r>
                        <a:rPr lang="el-GR" dirty="0"/>
                        <a:t>Β. σαφή καθορισμό των ορίων και καθορισμό ευθύνης για αυτά τα όρια</a:t>
                      </a:r>
                    </a:p>
                    <a:p>
                      <a:r>
                        <a:rPr lang="el-GR" dirty="0"/>
                        <a:t>Γ. σαφή καθορισμό των σημείων όπου θα πραγματοποιηθεί φυσική ή οπτική επαφή</a:t>
                      </a:r>
                    </a:p>
                    <a:p>
                      <a:r>
                        <a:rPr lang="el-GR" dirty="0"/>
                        <a:t>Δ. συμφωνία για τη διάταξη των εφεδρειών </a:t>
                      </a:r>
                    </a:p>
                  </a:txBody>
                  <a:tcPr/>
                </a:tc>
                <a:extLst>
                  <a:ext uri="{0D108BD9-81ED-4DB2-BD59-A6C34878D82A}">
                    <a16:rowId xmlns:a16="http://schemas.microsoft.com/office/drawing/2014/main" val="2463846157"/>
                  </a:ext>
                </a:extLst>
              </a:tr>
            </a:tbl>
          </a:graphicData>
        </a:graphic>
      </p:graphicFrame>
    </p:spTree>
    <p:extLst>
      <p:ext uri="{BB962C8B-B14F-4D97-AF65-F5344CB8AC3E}">
        <p14:creationId xmlns:p14="http://schemas.microsoft.com/office/powerpoint/2010/main" val="40213908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E0779A-1D35-09A8-E242-9CF76B2C8A20}"/>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98618AE6-F8CE-6AE8-3C10-A100808EF853}"/>
              </a:ext>
            </a:extLst>
          </p:cNvPr>
          <p:cNvSpPr>
            <a:spLocks noGrp="1"/>
          </p:cNvSpPr>
          <p:nvPr>
            <p:ph idx="1"/>
          </p:nvPr>
        </p:nvSpPr>
        <p:spPr/>
        <p:txBody>
          <a:bodyPr/>
          <a:lstStyle/>
          <a:p>
            <a:endParaRPr lang="el-GR" dirty="0"/>
          </a:p>
        </p:txBody>
      </p:sp>
      <p:graphicFrame>
        <p:nvGraphicFramePr>
          <p:cNvPr id="4" name="Πίνακας 3">
            <a:extLst>
              <a:ext uri="{FF2B5EF4-FFF2-40B4-BE49-F238E27FC236}">
                <a16:creationId xmlns:a16="http://schemas.microsoft.com/office/drawing/2014/main" id="{3FFA8860-6A83-942B-54C0-52A044471B54}"/>
              </a:ext>
            </a:extLst>
          </p:cNvPr>
          <p:cNvGraphicFramePr>
            <a:graphicFrameLocks noGrp="1"/>
          </p:cNvGraphicFramePr>
          <p:nvPr>
            <p:extLst>
              <p:ext uri="{D42A27DB-BD31-4B8C-83A1-F6EECF244321}">
                <p14:modId xmlns:p14="http://schemas.microsoft.com/office/powerpoint/2010/main" val="248915434"/>
              </p:ext>
            </p:extLst>
          </p:nvPr>
        </p:nvGraphicFramePr>
        <p:xfrm>
          <a:off x="0" y="553671"/>
          <a:ext cx="12192000" cy="5794032"/>
        </p:xfrm>
        <a:graphic>
          <a:graphicData uri="http://schemas.openxmlformats.org/drawingml/2006/table">
            <a:tbl>
              <a:tblPr firstRow="1" bandRow="1">
                <a:tableStyleId>{5C22544A-7EE6-4342-B048-85BDC9FD1C3A}</a:tableStyleId>
              </a:tblPr>
              <a:tblGrid>
                <a:gridCol w="2925711">
                  <a:extLst>
                    <a:ext uri="{9D8B030D-6E8A-4147-A177-3AD203B41FA5}">
                      <a16:colId xmlns:a16="http://schemas.microsoft.com/office/drawing/2014/main" val="982292556"/>
                    </a:ext>
                  </a:extLst>
                </a:gridCol>
                <a:gridCol w="9266289">
                  <a:extLst>
                    <a:ext uri="{9D8B030D-6E8A-4147-A177-3AD203B41FA5}">
                      <a16:colId xmlns:a16="http://schemas.microsoft.com/office/drawing/2014/main" val="3350780838"/>
                    </a:ext>
                  </a:extLst>
                </a:gridCol>
              </a:tblGrid>
              <a:tr h="376829">
                <a:tc>
                  <a:txBody>
                    <a:bodyPr/>
                    <a:lstStyle/>
                    <a:p>
                      <a:r>
                        <a:rPr kumimoji="0" lang="el-GR" sz="2400" b="1" i="0" u="none" strike="noStrike" kern="1200" cap="none" spc="0" normalizeH="0" baseline="0" noProof="0" dirty="0">
                          <a:ln>
                            <a:noFill/>
                          </a:ln>
                          <a:solidFill>
                            <a:srgbClr val="F4F2EC"/>
                          </a:solidFill>
                          <a:effectLst/>
                          <a:uLnTx/>
                          <a:uFillTx/>
                          <a:latin typeface="Arial Nova Light"/>
                          <a:ea typeface="+mn-ea"/>
                          <a:cs typeface="+mn-cs"/>
                        </a:rPr>
                        <a:t>Χρήσιμη Ορολογία ΙΙ</a:t>
                      </a:r>
                      <a:endParaRPr lang="el-GR" sz="2400" dirty="0"/>
                    </a:p>
                  </a:txBody>
                  <a:tcPr/>
                </a:tc>
                <a:tc>
                  <a:txBody>
                    <a:bodyPr/>
                    <a:lstStyle/>
                    <a:p>
                      <a:endParaRPr lang="el-GR" dirty="0"/>
                    </a:p>
                  </a:txBody>
                  <a:tcPr/>
                </a:tc>
                <a:extLst>
                  <a:ext uri="{0D108BD9-81ED-4DB2-BD59-A6C34878D82A}">
                    <a16:rowId xmlns:a16="http://schemas.microsoft.com/office/drawing/2014/main" val="2811055628"/>
                  </a:ext>
                </a:extLst>
              </a:tr>
              <a:tr h="1447015">
                <a:tc>
                  <a:txBody>
                    <a:bodyPr/>
                    <a:lstStyle/>
                    <a:p>
                      <a:r>
                        <a:rPr lang="el-GR" sz="1800" b="1" dirty="0"/>
                        <a:t>Επιμελητεία/Διοικητική Μέριμνα/</a:t>
                      </a:r>
                      <a:r>
                        <a:rPr lang="en-US" sz="1800" b="1" dirty="0"/>
                        <a:t>Logistics</a:t>
                      </a:r>
                      <a:endParaRPr lang="el-GR" sz="1800" dirty="0"/>
                    </a:p>
                  </a:txBody>
                  <a:tcPr/>
                </a:tc>
                <a:tc>
                  <a:txBody>
                    <a:bodyPr/>
                    <a:lstStyle/>
                    <a:p>
                      <a:r>
                        <a:rPr lang="el-GR" sz="1400" dirty="0"/>
                        <a:t>Είναι η τεχνική της σχεδίασης, διεξαγωγής κινήσεων και συντήρησης των δυνάμεων. Είναι ο τομέας των στρατιωτικών επιχειρήσεων που έχει σχέση με:</a:t>
                      </a:r>
                    </a:p>
                    <a:p>
                      <a:r>
                        <a:rPr lang="el-GR" sz="1400" dirty="0"/>
                        <a:t>Α. τη σχεδίαση ανάπτυξης, απόκτησης, αποθήκευσης, μετακίνησης, διανομής, συντήρησης, εκκένωσης και διάθεσης υλικού.</a:t>
                      </a:r>
                    </a:p>
                    <a:p>
                      <a:r>
                        <a:rPr lang="el-GR" sz="1400" dirty="0"/>
                        <a:t>Β. τη μετακίνηση, διακομιδή και νοσοκομειακή περίθαλψη του προσωπικού.</a:t>
                      </a:r>
                    </a:p>
                    <a:p>
                      <a:r>
                        <a:rPr lang="el-GR" sz="1400" dirty="0"/>
                        <a:t>Γ. την απόκτηση ή κατασκευή, συντήρηση, λειτουργία και διάθεση των εγκαταστάσεων και </a:t>
                      </a:r>
                    </a:p>
                    <a:p>
                      <a:r>
                        <a:rPr lang="el-GR" sz="1400" dirty="0"/>
                        <a:t>Δ. την απόκτηση ή παροχή υπηρεσιών.</a:t>
                      </a:r>
                    </a:p>
                  </a:txBody>
                  <a:tcPr/>
                </a:tc>
                <a:extLst>
                  <a:ext uri="{0D108BD9-81ED-4DB2-BD59-A6C34878D82A}">
                    <a16:rowId xmlns:a16="http://schemas.microsoft.com/office/drawing/2014/main" val="3151449810"/>
                  </a:ext>
                </a:extLst>
              </a:tr>
              <a:tr h="991751">
                <a:tc>
                  <a:txBody>
                    <a:bodyPr/>
                    <a:lstStyle/>
                    <a:p>
                      <a:r>
                        <a:rPr lang="el-GR" sz="1800" b="1" dirty="0"/>
                        <a:t>Ζώνη Ενέργειας</a:t>
                      </a:r>
                    </a:p>
                  </a:txBody>
                  <a:tcPr/>
                </a:tc>
                <a:tc>
                  <a:txBody>
                    <a:bodyPr/>
                    <a:lstStyle/>
                    <a:p>
                      <a:pPr marL="0" indent="0">
                        <a:buNone/>
                      </a:pPr>
                      <a:r>
                        <a:rPr lang="el-GR" sz="1400" dirty="0"/>
                        <a:t>Είναι η περιοχή μέσα στην οποία ενεργεί μια Διοίκηση. Έχει ως σκοπό το συντονισμό των ενεργειών υφισταμένων Διοικήσεων και την αποφυγή σύγχυσης μεταξύ γειτονικών Διοικήσεων που ενεργούν κατά πλάτος.</a:t>
                      </a:r>
                    </a:p>
                    <a:p>
                      <a:r>
                        <a:rPr lang="el-GR" sz="1400" dirty="0"/>
                        <a:t>Οι ζώνες ενέργειας ορίζονται κατά πλάτος, με τον καθορισμό πλευρικών ορίων και περιορίζονται κατά βάθος με τον καθορισμό του οπίσθιου ορίου. Τα όρια πρέπει να αναγνωρίζονται ευκόλως επί του εδάφους.</a:t>
                      </a:r>
                    </a:p>
                    <a:p>
                      <a:endParaRPr lang="el-GR" sz="1400" dirty="0"/>
                    </a:p>
                  </a:txBody>
                  <a:tcPr/>
                </a:tc>
                <a:extLst>
                  <a:ext uri="{0D108BD9-81ED-4DB2-BD59-A6C34878D82A}">
                    <a16:rowId xmlns:a16="http://schemas.microsoft.com/office/drawing/2014/main" val="3945773249"/>
                  </a:ext>
                </a:extLst>
              </a:tr>
              <a:tr h="667853">
                <a:tc>
                  <a:txBody>
                    <a:bodyPr/>
                    <a:lstStyle/>
                    <a:p>
                      <a:pPr marL="0" indent="0">
                        <a:buNone/>
                      </a:pPr>
                      <a:r>
                        <a:rPr lang="el-GR" sz="1800" b="1" dirty="0"/>
                        <a:t>Όρια</a:t>
                      </a:r>
                    </a:p>
                    <a:p>
                      <a:endParaRPr lang="el-GR" sz="18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dirty="0"/>
                        <a:t>Είναι γραμμή που υλοποιείται στο έδαφος και στοιχίζεται σε ευδιάκριτα σημεία για να καθορίζει τη ζώνη ενέργειας ή την περιοχή ευθύνης δύο γειτονικών μονάδων ή μεγάλων μονάδων. </a:t>
                      </a:r>
                    </a:p>
                    <a:p>
                      <a:endParaRPr lang="el-GR" sz="1400" dirty="0"/>
                    </a:p>
                  </a:txBody>
                  <a:tcPr/>
                </a:tc>
                <a:extLst>
                  <a:ext uri="{0D108BD9-81ED-4DB2-BD59-A6C34878D82A}">
                    <a16:rowId xmlns:a16="http://schemas.microsoft.com/office/drawing/2014/main" val="1565907739"/>
                  </a:ext>
                </a:extLst>
              </a:tr>
              <a:tr h="637418">
                <a:tc>
                  <a:txBody>
                    <a:bodyPr/>
                    <a:lstStyle/>
                    <a:p>
                      <a:r>
                        <a:rPr lang="el-GR" sz="1800" b="1" dirty="0"/>
                        <a:t>Σημείο Στηρίγματος</a:t>
                      </a:r>
                    </a:p>
                  </a:txBody>
                  <a:tcPr/>
                </a:tc>
                <a:tc>
                  <a:txBody>
                    <a:bodyPr/>
                    <a:lstStyle/>
                    <a:p>
                      <a:r>
                        <a:rPr lang="el-GR" sz="1400" dirty="0"/>
                        <a:t>Ζωτικό σημείο μιας αμυντικής τοποθεσίας, συνήθως ισχυρά οργανωμένο και εφοδιασμένο με μεγάλο αριθμό αυτομάτων όπλων, γύρω από το οποίο υπάρχουν και άλλες θέσεις για την προστασία του</a:t>
                      </a:r>
                    </a:p>
                  </a:txBody>
                  <a:tcPr/>
                </a:tc>
                <a:extLst>
                  <a:ext uri="{0D108BD9-81ED-4DB2-BD59-A6C34878D82A}">
                    <a16:rowId xmlns:a16="http://schemas.microsoft.com/office/drawing/2014/main" val="3699174326"/>
                  </a:ext>
                </a:extLst>
              </a:tr>
              <a:tr h="1224694">
                <a:tc>
                  <a:txBody>
                    <a:bodyPr/>
                    <a:lstStyle/>
                    <a:p>
                      <a:r>
                        <a:rPr lang="el-GR" sz="1800" b="1" dirty="0"/>
                        <a:t>Προφυλακές</a:t>
                      </a:r>
                    </a:p>
                  </a:txBody>
                  <a:tcPr/>
                </a:tc>
                <a:tc>
                  <a:txBody>
                    <a:bodyPr/>
                    <a:lstStyle/>
                    <a:p>
                      <a:r>
                        <a:rPr lang="el-GR" sz="1400" dirty="0"/>
                        <a:t>Τμήματα ασφαλείας που ενεργούν μπροστά από το μέτωπο, στα πλευρά ή τα νώτα μιας μεγαλύτερης δύναμης που βρίσκεται σε στάση ή σε κίνηση, με αποστολή να προστατέψουν αυτή από εχθρική επίγεια παρατήρηση, από εχθρικά πυρά και από αιφνιδιαστική επίθεση. Ανάλογα της θέσης στην οποία ενεργούν οι προφυλακές ονομάζονται εμπροσθοφυλακή, γενικές προφυλακές, προφυλακές μάχης, πλαγιοφυλακή και οπισθοφυλακή.</a:t>
                      </a:r>
                    </a:p>
                  </a:txBody>
                  <a:tcPr/>
                </a:tc>
                <a:extLst>
                  <a:ext uri="{0D108BD9-81ED-4DB2-BD59-A6C34878D82A}">
                    <a16:rowId xmlns:a16="http://schemas.microsoft.com/office/drawing/2014/main" val="2456057024"/>
                  </a:ext>
                </a:extLst>
              </a:tr>
            </a:tbl>
          </a:graphicData>
        </a:graphic>
      </p:graphicFrame>
    </p:spTree>
    <p:extLst>
      <p:ext uri="{BB962C8B-B14F-4D97-AF65-F5344CB8AC3E}">
        <p14:creationId xmlns:p14="http://schemas.microsoft.com/office/powerpoint/2010/main" val="19498595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2D81DEA-6DF2-8FE8-1808-F2789BB7F290}"/>
              </a:ext>
            </a:extLst>
          </p:cNvPr>
          <p:cNvSpPr>
            <a:spLocks noGrp="1"/>
          </p:cNvSpPr>
          <p:nvPr>
            <p:ph type="title"/>
          </p:nvPr>
        </p:nvSpPr>
        <p:spPr/>
        <p:txBody>
          <a:bodyPr/>
          <a:lstStyle/>
          <a:p>
            <a:endParaRPr lang="el-GR"/>
          </a:p>
        </p:txBody>
      </p:sp>
      <p:graphicFrame>
        <p:nvGraphicFramePr>
          <p:cNvPr id="4" name="Θέση περιεχομένου 3">
            <a:extLst>
              <a:ext uri="{FF2B5EF4-FFF2-40B4-BE49-F238E27FC236}">
                <a16:creationId xmlns:a16="http://schemas.microsoft.com/office/drawing/2014/main" id="{A113B4FE-A92D-BFA5-8C7A-5D59A5D5283C}"/>
              </a:ext>
            </a:extLst>
          </p:cNvPr>
          <p:cNvGraphicFramePr>
            <a:graphicFrameLocks noGrp="1"/>
          </p:cNvGraphicFramePr>
          <p:nvPr>
            <p:ph idx="1"/>
            <p:extLst>
              <p:ext uri="{D42A27DB-BD31-4B8C-83A1-F6EECF244321}">
                <p14:modId xmlns:p14="http://schemas.microsoft.com/office/powerpoint/2010/main" val="505755983"/>
              </p:ext>
            </p:extLst>
          </p:nvPr>
        </p:nvGraphicFramePr>
        <p:xfrm>
          <a:off x="0" y="427945"/>
          <a:ext cx="12192000" cy="3205894"/>
        </p:xfrm>
        <a:graphic>
          <a:graphicData uri="http://schemas.openxmlformats.org/drawingml/2006/table">
            <a:tbl>
              <a:tblPr firstRow="1" bandRow="1">
                <a:tableStyleId>{5C22544A-7EE6-4342-B048-85BDC9FD1C3A}</a:tableStyleId>
              </a:tblPr>
              <a:tblGrid>
                <a:gridCol w="2925711">
                  <a:extLst>
                    <a:ext uri="{9D8B030D-6E8A-4147-A177-3AD203B41FA5}">
                      <a16:colId xmlns:a16="http://schemas.microsoft.com/office/drawing/2014/main" val="3914793866"/>
                    </a:ext>
                  </a:extLst>
                </a:gridCol>
                <a:gridCol w="9266289">
                  <a:extLst>
                    <a:ext uri="{9D8B030D-6E8A-4147-A177-3AD203B41FA5}">
                      <a16:colId xmlns:a16="http://schemas.microsoft.com/office/drawing/2014/main" val="3717810237"/>
                    </a:ext>
                  </a:extLst>
                </a:gridCol>
              </a:tblGrid>
              <a:tr h="5069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4F2EC"/>
                          </a:solidFill>
                          <a:effectLst/>
                          <a:uLnTx/>
                          <a:uFillTx/>
                          <a:latin typeface="+mn-lt"/>
                          <a:ea typeface="+mn-ea"/>
                          <a:cs typeface="+mn-cs"/>
                        </a:rPr>
                        <a:t>Χρήσιμη Ορολογία ΙΙΙ</a:t>
                      </a:r>
                      <a:endParaRPr lang="el-GR" sz="2400" dirty="0"/>
                    </a:p>
                    <a:p>
                      <a:endParaRPr lang="el-GR" dirty="0"/>
                    </a:p>
                  </a:txBody>
                  <a:tcPr/>
                </a:tc>
                <a:tc>
                  <a:txBody>
                    <a:bodyPr/>
                    <a:lstStyle/>
                    <a:p>
                      <a:endParaRPr lang="el-GR" dirty="0"/>
                    </a:p>
                  </a:txBody>
                  <a:tcPr/>
                </a:tc>
                <a:extLst>
                  <a:ext uri="{0D108BD9-81ED-4DB2-BD59-A6C34878D82A}">
                    <a16:rowId xmlns:a16="http://schemas.microsoft.com/office/drawing/2014/main" val="346777572"/>
                  </a:ext>
                </a:extLst>
              </a:tr>
              <a:tr h="506976">
                <a:tc>
                  <a:txBody>
                    <a:bodyPr/>
                    <a:lstStyle/>
                    <a:p>
                      <a:r>
                        <a:rPr lang="el-GR" sz="1800" b="1" dirty="0"/>
                        <a:t>Έδαφος Τακτικής Σημασίας</a:t>
                      </a:r>
                    </a:p>
                  </a:txBody>
                  <a:tcPr/>
                </a:tc>
                <a:tc>
                  <a:txBody>
                    <a:bodyPr/>
                    <a:lstStyle/>
                    <a:p>
                      <a:r>
                        <a:rPr lang="el-GR" sz="1400" dirty="0"/>
                        <a:t>Εδαφική τοποθεσία ή περιοχή της οποίας η κατάληψη και διατήρηση θα προσφέρει ένα αξιοσημείωτο τακτικό πλεονέκτημα σε οποιονδήποτε από τους αντιπάλους.</a:t>
                      </a:r>
                    </a:p>
                  </a:txBody>
                  <a:tcPr/>
                </a:tc>
                <a:extLst>
                  <a:ext uri="{0D108BD9-81ED-4DB2-BD59-A6C34878D82A}">
                    <a16:rowId xmlns:a16="http://schemas.microsoft.com/office/drawing/2014/main" val="529477841"/>
                  </a:ext>
                </a:extLst>
              </a:tr>
              <a:tr h="700168">
                <a:tc>
                  <a:txBody>
                    <a:bodyPr/>
                    <a:lstStyle/>
                    <a:p>
                      <a:r>
                        <a:rPr lang="el-GR" sz="1800" b="1" dirty="0"/>
                        <a:t>Ζωτικό Έδαφος</a:t>
                      </a:r>
                    </a:p>
                  </a:txBody>
                  <a:tcPr/>
                </a:tc>
                <a:tc>
                  <a:txBody>
                    <a:bodyPr/>
                    <a:lstStyle/>
                    <a:p>
                      <a:r>
                        <a:rPr lang="el-GR" sz="1400" dirty="0"/>
                        <a:t>Είναι το σπουδαιότερο από τα εδάφη τακτικής σημασίας μιας αμυντικής τοποθεσίας, η διατήρηση του οποίου κρίνεται απαραίτητη για την εκτέλεση της αποστολής και που η κατάληψή του από τον εχθρό θέτει σε σοβαρό κίνδυνο όλη την αμυντική διάταξη</a:t>
                      </a:r>
                    </a:p>
                  </a:txBody>
                  <a:tcPr/>
                </a:tc>
                <a:extLst>
                  <a:ext uri="{0D108BD9-81ED-4DB2-BD59-A6C34878D82A}">
                    <a16:rowId xmlns:a16="http://schemas.microsoft.com/office/drawing/2014/main" val="3895173376"/>
                  </a:ext>
                </a:extLst>
              </a:tr>
              <a:tr h="1224694">
                <a:tc>
                  <a:txBody>
                    <a:bodyPr/>
                    <a:lstStyle/>
                    <a:p>
                      <a:r>
                        <a:rPr lang="el-GR" sz="1800" b="1" dirty="0"/>
                        <a:t>Ζωτικός Χώρος</a:t>
                      </a:r>
                    </a:p>
                  </a:txBody>
                  <a:tcPr/>
                </a:tc>
                <a:tc>
                  <a:txBody>
                    <a:bodyPr/>
                    <a:lstStyle/>
                    <a:p>
                      <a:r>
                        <a:rPr lang="el-GR" sz="1400" dirty="0"/>
                        <a:t>Ευρεία εδαφική έκταση στρατηγικής σημασίας, της οποίας η κατάληψη ή διατήρηση από μια δύναμη που τη διεκδικεί έχει αποφασιστική επίδραση σε όλη την εξέλιξη των επιχειρήσεων</a:t>
                      </a:r>
                    </a:p>
                  </a:txBody>
                  <a:tcPr/>
                </a:tc>
                <a:extLst>
                  <a:ext uri="{0D108BD9-81ED-4DB2-BD59-A6C34878D82A}">
                    <a16:rowId xmlns:a16="http://schemas.microsoft.com/office/drawing/2014/main" val="188331960"/>
                  </a:ext>
                </a:extLst>
              </a:tr>
            </a:tbl>
          </a:graphicData>
        </a:graphic>
      </p:graphicFrame>
    </p:spTree>
    <p:extLst>
      <p:ext uri="{BB962C8B-B14F-4D97-AF65-F5344CB8AC3E}">
        <p14:creationId xmlns:p14="http://schemas.microsoft.com/office/powerpoint/2010/main" val="1874982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BBFE52E9-85C1-B6A3-DD85-6EEA9CB0FEF8}"/>
              </a:ext>
            </a:extLst>
          </p:cNvPr>
          <p:cNvPicPr>
            <a:picLocks noGrp="1" noChangeAspect="1"/>
          </p:cNvPicPr>
          <p:nvPr>
            <p:ph idx="1"/>
          </p:nvPr>
        </p:nvPicPr>
        <p:blipFill>
          <a:blip r:embed="rId2"/>
          <a:srcRect l="-41512" t="9599" r="44701" b="-3884"/>
          <a:stretch>
            <a:fillRect/>
          </a:stretch>
        </p:blipFill>
        <p:spPr>
          <a:xfrm>
            <a:off x="180975" y="909288"/>
            <a:ext cx="8368499" cy="5039424"/>
          </a:xfrm>
          <a:prstGeom prst="rect">
            <a:avLst/>
          </a:prstGeom>
        </p:spPr>
      </p:pic>
      <p:sp>
        <p:nvSpPr>
          <p:cNvPr id="2" name="Τίτλος 1">
            <a:extLst>
              <a:ext uri="{FF2B5EF4-FFF2-40B4-BE49-F238E27FC236}">
                <a16:creationId xmlns:a16="http://schemas.microsoft.com/office/drawing/2014/main" id="{9204315F-DB98-C598-321D-DD3C4A898A79}"/>
              </a:ext>
            </a:extLst>
          </p:cNvPr>
          <p:cNvSpPr>
            <a:spLocks noGrp="1"/>
          </p:cNvSpPr>
          <p:nvPr>
            <p:ph type="title"/>
          </p:nvPr>
        </p:nvSpPr>
        <p:spPr>
          <a:xfrm>
            <a:off x="886206" y="104893"/>
            <a:ext cx="9914859" cy="1329004"/>
          </a:xfrm>
        </p:spPr>
        <p:txBody>
          <a:bodyPr/>
          <a:lstStyle/>
          <a:p>
            <a:r>
              <a:rPr lang="el-GR" dirty="0"/>
              <a:t>Επίπεδα ανάλυσης</a:t>
            </a:r>
          </a:p>
        </p:txBody>
      </p:sp>
    </p:spTree>
    <p:extLst>
      <p:ext uri="{BB962C8B-B14F-4D97-AF65-F5344CB8AC3E}">
        <p14:creationId xmlns:p14="http://schemas.microsoft.com/office/powerpoint/2010/main" val="2407761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AA51206C-F1DA-D195-38C2-4FCE9F61D90D}"/>
              </a:ext>
            </a:extLst>
          </p:cNvPr>
          <p:cNvPicPr>
            <a:picLocks noGrp="1" noChangeAspect="1"/>
          </p:cNvPicPr>
          <p:nvPr>
            <p:ph idx="1"/>
          </p:nvPr>
        </p:nvPicPr>
        <p:blipFill>
          <a:blip r:embed="rId2"/>
          <a:stretch>
            <a:fillRect/>
          </a:stretch>
        </p:blipFill>
        <p:spPr>
          <a:xfrm>
            <a:off x="6565357" y="471949"/>
            <a:ext cx="5547987" cy="6189406"/>
          </a:xfrm>
          <a:prstGeom prst="rect">
            <a:avLst/>
          </a:prstGeom>
        </p:spPr>
      </p:pic>
      <p:pic>
        <p:nvPicPr>
          <p:cNvPr id="5" name="Εικόνα 4">
            <a:extLst>
              <a:ext uri="{FF2B5EF4-FFF2-40B4-BE49-F238E27FC236}">
                <a16:creationId xmlns:a16="http://schemas.microsoft.com/office/drawing/2014/main" id="{C273F024-76BC-CABD-86D6-2E1459EEE651}"/>
              </a:ext>
            </a:extLst>
          </p:cNvPr>
          <p:cNvPicPr>
            <a:picLocks noChangeAspect="1"/>
          </p:cNvPicPr>
          <p:nvPr/>
        </p:nvPicPr>
        <p:blipFill>
          <a:blip r:embed="rId3"/>
          <a:stretch>
            <a:fillRect/>
          </a:stretch>
        </p:blipFill>
        <p:spPr>
          <a:xfrm>
            <a:off x="78656" y="1506717"/>
            <a:ext cx="6490459" cy="3552672"/>
          </a:xfrm>
          <a:prstGeom prst="rect">
            <a:avLst/>
          </a:prstGeom>
        </p:spPr>
      </p:pic>
    </p:spTree>
    <p:extLst>
      <p:ext uri="{BB962C8B-B14F-4D97-AF65-F5344CB8AC3E}">
        <p14:creationId xmlns:p14="http://schemas.microsoft.com/office/powerpoint/2010/main" val="2729430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6C0298-9A2B-CA5A-5E2E-6124632FA339}"/>
              </a:ext>
            </a:extLst>
          </p:cNvPr>
          <p:cNvSpPr>
            <a:spLocks noGrp="1"/>
          </p:cNvSpPr>
          <p:nvPr>
            <p:ph type="title"/>
          </p:nvPr>
        </p:nvSpPr>
        <p:spPr/>
        <p:txBody>
          <a:bodyPr>
            <a:normAutofit/>
          </a:bodyPr>
          <a:lstStyle/>
          <a:p>
            <a:r>
              <a:rPr lang="el-GR" sz="3600" dirty="0"/>
              <a:t>Βαλκανικοί Πόλεμοι: Θέατρο επιχειρήσεων</a:t>
            </a:r>
            <a:r>
              <a:rPr lang="el-GR" sz="1800" dirty="0"/>
              <a:t>(*)</a:t>
            </a:r>
            <a:r>
              <a:rPr lang="el-GR" sz="3600" dirty="0"/>
              <a:t> Ηπείρου</a:t>
            </a:r>
          </a:p>
        </p:txBody>
      </p:sp>
      <p:sp>
        <p:nvSpPr>
          <p:cNvPr id="9" name="Θέση περιεχομένου 8">
            <a:extLst>
              <a:ext uri="{FF2B5EF4-FFF2-40B4-BE49-F238E27FC236}">
                <a16:creationId xmlns:a16="http://schemas.microsoft.com/office/drawing/2014/main" id="{4610017D-3D24-72B1-78BE-34BC3B2E7940}"/>
              </a:ext>
            </a:extLst>
          </p:cNvPr>
          <p:cNvSpPr>
            <a:spLocks noGrp="1"/>
          </p:cNvSpPr>
          <p:nvPr>
            <p:ph idx="1"/>
          </p:nvPr>
        </p:nvSpPr>
        <p:spPr>
          <a:xfrm>
            <a:off x="914400" y="1919672"/>
            <a:ext cx="9914860" cy="4717101"/>
          </a:xfrm>
        </p:spPr>
        <p:txBody>
          <a:bodyPr>
            <a:normAutofit fontScale="32500" lnSpcReduction="20000"/>
          </a:bodyPr>
          <a:lstStyle/>
          <a:p>
            <a:r>
              <a:rPr lang="el-GR" sz="6400" b="1" dirty="0"/>
              <a:t>Υψηλή Στρατηγική</a:t>
            </a:r>
          </a:p>
          <a:p>
            <a:pPr>
              <a:buFont typeface="Wingdings" panose="05000000000000000000" pitchFamily="2" charset="2"/>
              <a:buChar char="ü"/>
            </a:pPr>
            <a:r>
              <a:rPr lang="el-GR" sz="6400" b="1" dirty="0"/>
              <a:t> </a:t>
            </a:r>
            <a:r>
              <a:rPr lang="el-GR" sz="6400" dirty="0"/>
              <a:t>Μεγάλη Ιδέα</a:t>
            </a:r>
          </a:p>
          <a:p>
            <a:pPr>
              <a:buFont typeface="Wingdings" panose="05000000000000000000" pitchFamily="2" charset="2"/>
              <a:buChar char="ü"/>
            </a:pPr>
            <a:r>
              <a:rPr lang="el-GR" sz="6400" dirty="0"/>
              <a:t>Χρήση στρατιωτικών δυνάμεων για την απελευθέρωση της Ηπείρου, της Μακεδονίας και των νησιών του Αιγαίου</a:t>
            </a:r>
          </a:p>
          <a:p>
            <a:r>
              <a:rPr lang="el-GR" sz="6400" b="1" dirty="0"/>
              <a:t>Στρατηγική: </a:t>
            </a:r>
          </a:p>
          <a:p>
            <a:pPr>
              <a:buFont typeface="Wingdings" panose="05000000000000000000" pitchFamily="2" charset="2"/>
              <a:buChar char="ü"/>
            </a:pPr>
            <a:r>
              <a:rPr lang="el-GR" sz="6400" dirty="0"/>
              <a:t>Επίθεση στη Μακεδονία (Στρατιά Θεσσαλίας) και σε δεύτερο χρόνο επίθεση στην Ήπειρο (Στρατιά Ηπείρου) για την άλωση του </a:t>
            </a:r>
            <a:r>
              <a:rPr lang="el-GR" sz="6400" dirty="0" err="1"/>
              <a:t>Μπιζανίου</a:t>
            </a:r>
            <a:r>
              <a:rPr lang="el-GR" sz="6400" dirty="0"/>
              <a:t>, κατάληψη των Ιωαννίνων και την καταστροφή των τουρκικών στρατιωτικών δυνάμεων</a:t>
            </a:r>
          </a:p>
          <a:p>
            <a:endParaRPr lang="el-GR" dirty="0"/>
          </a:p>
          <a:p>
            <a:endParaRPr lang="el-GR" dirty="0"/>
          </a:p>
          <a:p>
            <a:pPr marL="0" indent="0">
              <a:buNone/>
            </a:pPr>
            <a:r>
              <a:rPr lang="el-GR" sz="4400" b="1" dirty="0"/>
              <a:t>(*)Θέατρο Επιχειρήσεων: </a:t>
            </a:r>
            <a:r>
              <a:rPr lang="el-GR" sz="4400" dirty="0"/>
              <a:t>εκτεταμένος γεωγραφικός χώρος που είναι αναγκαίος για τη συγκέντρωση, ανάπτυξη, διοικητική μέριμνα και ελιγμό των στρατιωτικών δυνάμεων κάτω από συντονισμένη ή ενιαία διοίκηση, ικανών να επιτύχουν στρατηγικούς αντικειμενικούς σκοπούς </a:t>
            </a:r>
          </a:p>
        </p:txBody>
      </p:sp>
    </p:spTree>
    <p:extLst>
      <p:ext uri="{BB962C8B-B14F-4D97-AF65-F5344CB8AC3E}">
        <p14:creationId xmlns:p14="http://schemas.microsoft.com/office/powerpoint/2010/main" val="194808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E359A7-7081-71CE-C381-1582B1734D68}"/>
              </a:ext>
            </a:extLst>
          </p:cNvPr>
          <p:cNvSpPr>
            <a:spLocks noGrp="1"/>
          </p:cNvSpPr>
          <p:nvPr>
            <p:ph type="title"/>
          </p:nvPr>
        </p:nvSpPr>
        <p:spPr/>
        <p:txBody>
          <a:bodyPr/>
          <a:lstStyle/>
          <a:p>
            <a:r>
              <a:rPr kumimoji="0" lang="el-GR" sz="4000" b="0" i="0" u="none" strike="noStrike" kern="1200" cap="none" spc="0" normalizeH="0" baseline="0" noProof="0" dirty="0">
                <a:ln>
                  <a:noFill/>
                </a:ln>
                <a:solidFill>
                  <a:srgbClr val="18818C"/>
                </a:solidFill>
                <a:effectLst/>
                <a:uLnTx/>
                <a:uFillTx/>
                <a:ea typeface="+mj-ea"/>
                <a:cs typeface="+mj-cs"/>
              </a:rPr>
              <a:t>Βαλκανικοί Πόλεμοι: Θέατρο επιχειρήσεων Ηπείρου</a:t>
            </a:r>
            <a:endParaRPr lang="el-GR" dirty="0"/>
          </a:p>
        </p:txBody>
      </p:sp>
      <p:sp>
        <p:nvSpPr>
          <p:cNvPr id="3" name="Θέση περιεχομένου 2">
            <a:extLst>
              <a:ext uri="{FF2B5EF4-FFF2-40B4-BE49-F238E27FC236}">
                <a16:creationId xmlns:a16="http://schemas.microsoft.com/office/drawing/2014/main" id="{22180784-6BD6-6F3B-C1AD-521BE72DA92A}"/>
              </a:ext>
            </a:extLst>
          </p:cNvPr>
          <p:cNvSpPr>
            <a:spLocks noGrp="1"/>
          </p:cNvSpPr>
          <p:nvPr>
            <p:ph idx="1"/>
          </p:nvPr>
        </p:nvSpPr>
        <p:spPr>
          <a:xfrm>
            <a:off x="914400" y="1919672"/>
            <a:ext cx="9914860" cy="4347659"/>
          </a:xfrm>
        </p:spPr>
        <p:txBody>
          <a:bodyPr>
            <a:normAutofit fontScale="85000" lnSpcReduction="20000"/>
          </a:bodyPr>
          <a:lstStyle/>
          <a:p>
            <a:pPr lvl="0">
              <a:buClr>
                <a:srgbClr val="F48E7C"/>
              </a:buClr>
              <a:defRPr/>
            </a:pPr>
            <a:r>
              <a:rPr kumimoji="0" lang="el-GR" sz="2400" b="1" i="0" u="none" strike="noStrike" kern="1200" cap="none" spc="0" normalizeH="0" baseline="0" noProof="0" dirty="0">
                <a:ln>
                  <a:noFill/>
                </a:ln>
                <a:solidFill>
                  <a:srgbClr val="09283F"/>
                </a:solidFill>
                <a:effectLst/>
                <a:uLnTx/>
                <a:uFillTx/>
                <a:latin typeface="Arial Nova Light"/>
                <a:ea typeface="+mn-ea"/>
                <a:cs typeface="+mn-cs"/>
              </a:rPr>
              <a:t>Επιχειρησιακό επίπεδο</a:t>
            </a:r>
            <a:r>
              <a:rPr lang="el-GR" sz="2400" b="1" dirty="0">
                <a:solidFill>
                  <a:srgbClr val="09283F"/>
                </a:solidFill>
              </a:rPr>
              <a:t>/σχεδίαση (Υψηλή Τακτική):</a:t>
            </a:r>
            <a:endParaRPr kumimoji="0" lang="el-GR" sz="2400" b="1" i="0" u="none" strike="noStrike" kern="1200" cap="none" spc="0" normalizeH="0" baseline="0" noProof="0" dirty="0">
              <a:ln>
                <a:noFill/>
              </a:ln>
              <a:solidFill>
                <a:srgbClr val="09283F"/>
              </a:solidFill>
              <a:effectLst/>
              <a:uLnTx/>
              <a:uFillTx/>
              <a:latin typeface="Arial Nova Light"/>
              <a:ea typeface="+mn-ea"/>
              <a:cs typeface="+mn-cs"/>
            </a:endParaRPr>
          </a:p>
          <a:p>
            <a:pPr marL="228600" marR="0" lvl="0" indent="-228600" algn="l" defTabSz="914400" rtl="0" eaLnBrk="1" fontAlgn="auto" latinLnBrk="0" hangingPunct="1">
              <a:lnSpc>
                <a:spcPct val="120000"/>
              </a:lnSpc>
              <a:spcBef>
                <a:spcPts val="1000"/>
              </a:spcBef>
              <a:spcAft>
                <a:spcPts val="0"/>
              </a:spcAft>
              <a:buClr>
                <a:srgbClr val="F48E7C"/>
              </a:buClr>
              <a:buSzTx/>
              <a:buFont typeface="Wingdings" panose="05000000000000000000" pitchFamily="2" charset="2"/>
              <a:buChar char="ü"/>
              <a:tabLst/>
              <a:defRPr/>
            </a:pPr>
            <a:r>
              <a:rPr kumimoji="0" lang="el-GR" b="0" i="0" u="none" strike="noStrike" kern="1200" cap="none" spc="0" normalizeH="0" baseline="0" noProof="0" dirty="0">
                <a:ln>
                  <a:noFill/>
                </a:ln>
                <a:solidFill>
                  <a:srgbClr val="09283F"/>
                </a:solidFill>
                <a:effectLst/>
                <a:uLnTx/>
                <a:uFillTx/>
                <a:latin typeface="Arial Nova Light"/>
                <a:ea typeface="+mn-ea"/>
                <a:cs typeface="+mn-cs"/>
              </a:rPr>
              <a:t>Μεταφορά στρατιωτικών μονάδων από τη Μακεδονία και προώθησή τους στο μέτωπο της Ηπείρου, συγκρότηση </a:t>
            </a:r>
            <a:r>
              <a:rPr lang="el-GR" dirty="0">
                <a:solidFill>
                  <a:srgbClr val="09283F"/>
                </a:solidFill>
                <a:latin typeface="Arial Nova Light"/>
              </a:rPr>
              <a:t>Τμημάτων Στρατιάς, </a:t>
            </a:r>
          </a:p>
          <a:p>
            <a:pPr marL="228600" marR="0" lvl="0" indent="-228600" algn="l" defTabSz="914400" rtl="0" eaLnBrk="1" fontAlgn="auto" latinLnBrk="0" hangingPunct="1">
              <a:lnSpc>
                <a:spcPct val="120000"/>
              </a:lnSpc>
              <a:spcBef>
                <a:spcPts val="1000"/>
              </a:spcBef>
              <a:spcAft>
                <a:spcPts val="0"/>
              </a:spcAft>
              <a:buClr>
                <a:srgbClr val="F48E7C"/>
              </a:buClr>
              <a:buSzTx/>
              <a:buFont typeface="Wingdings" panose="05000000000000000000" pitchFamily="2" charset="2"/>
              <a:buChar char="ü"/>
              <a:tabLst/>
              <a:defRPr/>
            </a:pPr>
            <a:r>
              <a:rPr kumimoji="0" lang="el-GR" b="0" i="0" u="none" strike="noStrike" kern="1200" cap="none" spc="0" normalizeH="0" baseline="0" noProof="0" dirty="0">
                <a:ln>
                  <a:noFill/>
                </a:ln>
                <a:solidFill>
                  <a:srgbClr val="09283F"/>
                </a:solidFill>
                <a:effectLst/>
                <a:uLnTx/>
                <a:uFillTx/>
                <a:latin typeface="Arial Nova Light"/>
                <a:ea typeface="+mn-ea"/>
                <a:cs typeface="+mn-cs"/>
              </a:rPr>
              <a:t>Επίθεση αριστερά με το Β΄ Τμήμα Στρατιάς, απασχόληση δεξιά προς </a:t>
            </a:r>
            <a:r>
              <a:rPr kumimoji="0" lang="el-GR" b="0" i="0" u="none" strike="noStrike" kern="1200" cap="none" spc="0" normalizeH="0" baseline="0" noProof="0" dirty="0" err="1">
                <a:ln>
                  <a:noFill/>
                </a:ln>
                <a:solidFill>
                  <a:srgbClr val="09283F"/>
                </a:solidFill>
                <a:effectLst/>
                <a:uLnTx/>
                <a:uFillTx/>
                <a:latin typeface="Arial Nova Light"/>
                <a:ea typeface="+mn-ea"/>
                <a:cs typeface="+mn-cs"/>
              </a:rPr>
              <a:t>Μπιζάνι</a:t>
            </a:r>
            <a:r>
              <a:rPr kumimoji="0" lang="el-GR" b="0" i="0" u="none" strike="noStrike" kern="1200" cap="none" spc="0" normalizeH="0" baseline="0" noProof="0" dirty="0">
                <a:ln>
                  <a:noFill/>
                </a:ln>
                <a:solidFill>
                  <a:srgbClr val="09283F"/>
                </a:solidFill>
                <a:effectLst/>
                <a:uLnTx/>
                <a:uFillTx/>
                <a:latin typeface="Arial Nova Light"/>
                <a:ea typeface="+mn-ea"/>
                <a:cs typeface="+mn-cs"/>
              </a:rPr>
              <a:t> με το Α΄ Τμήμα Στρατιάς…</a:t>
            </a:r>
          </a:p>
          <a:p>
            <a:pPr marL="228600" marR="0" lvl="0" indent="-228600" algn="l" defTabSz="914400" rtl="0" eaLnBrk="1" fontAlgn="auto" latinLnBrk="0" hangingPunct="1">
              <a:lnSpc>
                <a:spcPct val="120000"/>
              </a:lnSpc>
              <a:spcBef>
                <a:spcPts val="1000"/>
              </a:spcBef>
              <a:spcAft>
                <a:spcPts val="0"/>
              </a:spcAft>
              <a:buClr>
                <a:srgbClr val="F48E7C"/>
              </a:buClr>
              <a:buSzTx/>
              <a:buFont typeface="Arial" panose="020B0604020202020204" pitchFamily="34" charset="0"/>
              <a:buChar char="•"/>
              <a:tabLst/>
              <a:defRPr/>
            </a:pPr>
            <a:r>
              <a:rPr kumimoji="0" lang="el-GR" sz="2400" b="1" i="0" u="none" strike="noStrike" kern="1200" cap="none" spc="0" normalizeH="0" baseline="0" noProof="0" dirty="0">
                <a:ln>
                  <a:noFill/>
                </a:ln>
                <a:solidFill>
                  <a:srgbClr val="09283F"/>
                </a:solidFill>
                <a:effectLst/>
                <a:uLnTx/>
                <a:uFillTx/>
                <a:latin typeface="Arial Nova Light"/>
                <a:ea typeface="+mn-ea"/>
                <a:cs typeface="+mn-cs"/>
              </a:rPr>
              <a:t>Τακτική:</a:t>
            </a:r>
            <a:r>
              <a:rPr kumimoji="0" lang="el-GR" sz="2400" b="0" i="0" u="none" strike="noStrike" kern="1200" cap="none" spc="0" normalizeH="0" baseline="0" noProof="0" dirty="0">
                <a:ln>
                  <a:noFill/>
                </a:ln>
                <a:solidFill>
                  <a:srgbClr val="09283F"/>
                </a:solidFill>
                <a:effectLst/>
                <a:uLnTx/>
                <a:uFillTx/>
                <a:latin typeface="Arial Nova Light"/>
                <a:ea typeface="+mn-ea"/>
                <a:cs typeface="+mn-cs"/>
              </a:rPr>
              <a:t> </a:t>
            </a:r>
          </a:p>
          <a:p>
            <a:pPr marL="228600" marR="0" lvl="0" indent="-228600" algn="l" defTabSz="914400" rtl="0" eaLnBrk="1" fontAlgn="auto" latinLnBrk="0" hangingPunct="1">
              <a:lnSpc>
                <a:spcPct val="120000"/>
              </a:lnSpc>
              <a:spcBef>
                <a:spcPts val="1000"/>
              </a:spcBef>
              <a:spcAft>
                <a:spcPts val="0"/>
              </a:spcAft>
              <a:buClr>
                <a:srgbClr val="F48E7C"/>
              </a:buClr>
              <a:buSzTx/>
              <a:buFont typeface="Wingdings" panose="05000000000000000000" pitchFamily="2" charset="2"/>
              <a:buChar char="ü"/>
              <a:tabLst/>
              <a:defRPr/>
            </a:pPr>
            <a:r>
              <a:rPr lang="el-GR" dirty="0">
                <a:solidFill>
                  <a:srgbClr val="09283F"/>
                </a:solidFill>
                <a:latin typeface="Arial Nova Light"/>
              </a:rPr>
              <a:t>Η 1η φάλαγγα του Β΄ Τμήματος Στρατιάς κατάληψη των υψωμάτων Προφήτη Ηλία και Μεγάλης Ράχης ….Το Α΄ Τμήμα Στρατιάς και η ΙΙ Μεραρχία απασχόληση των Τούρκων με επιδεικτικά πυρά…η Ταξιαρχία Μετσόβου στο άκρο δεξιό επίθεση....</a:t>
            </a:r>
          </a:p>
          <a:p>
            <a:pPr marL="228600" marR="0" lvl="0" indent="-228600" algn="l" defTabSz="914400" rtl="0" eaLnBrk="1" fontAlgn="auto" latinLnBrk="0" hangingPunct="1">
              <a:lnSpc>
                <a:spcPct val="120000"/>
              </a:lnSpc>
              <a:spcBef>
                <a:spcPts val="1000"/>
              </a:spcBef>
              <a:spcAft>
                <a:spcPts val="0"/>
              </a:spcAft>
              <a:buClr>
                <a:srgbClr val="F48E7C"/>
              </a:buClr>
              <a:buSzTx/>
              <a:buFont typeface="Wingdings" panose="05000000000000000000" pitchFamily="2" charset="2"/>
              <a:buChar char="ü"/>
              <a:tabLst/>
              <a:defRPr/>
            </a:pPr>
            <a:r>
              <a:rPr lang="el-GR" dirty="0">
                <a:solidFill>
                  <a:srgbClr val="09283F"/>
                </a:solidFill>
                <a:latin typeface="Arial Nova Light"/>
              </a:rPr>
              <a:t>Τακτική πυροβολικού: συγκεντρωτικά πυρά στο </a:t>
            </a:r>
            <a:r>
              <a:rPr lang="el-GR" dirty="0" err="1">
                <a:solidFill>
                  <a:srgbClr val="09283F"/>
                </a:solidFill>
                <a:latin typeface="Arial Nova Light"/>
              </a:rPr>
              <a:t>Μπιζάνι</a:t>
            </a:r>
            <a:r>
              <a:rPr lang="el-GR" dirty="0">
                <a:solidFill>
                  <a:srgbClr val="09283F"/>
                </a:solidFill>
                <a:latin typeface="Arial Nova Light"/>
              </a:rPr>
              <a:t>, υποστήριξη επιθέσεων πεζικού</a:t>
            </a:r>
          </a:p>
          <a:p>
            <a:pPr lvl="0">
              <a:buClr>
                <a:srgbClr val="F48E7C"/>
              </a:buClr>
              <a:buFont typeface="Wingdings" panose="05000000000000000000" pitchFamily="2" charset="2"/>
              <a:buChar char="ü"/>
              <a:defRPr/>
            </a:pPr>
            <a:r>
              <a:rPr lang="el-GR" dirty="0">
                <a:solidFill>
                  <a:srgbClr val="09283F"/>
                </a:solidFill>
                <a:latin typeface="Arial Nova Light"/>
              </a:rPr>
              <a:t>Τακτική πεζικού: επίθεση σύμφωνα με τη γαλλική τακτική, πυκνοί </a:t>
            </a:r>
            <a:r>
              <a:rPr lang="el-GR" dirty="0">
                <a:solidFill>
                  <a:srgbClr val="09283F"/>
                </a:solidFill>
              </a:rPr>
              <a:t>σχηματισμοί, μοναδική αξία η προχώρηση, παραγνώριση της αξίας του πυρός </a:t>
            </a:r>
            <a:r>
              <a:rPr lang="el-GR" dirty="0">
                <a:solidFill>
                  <a:srgbClr val="09283F"/>
                </a:solidFill>
                <a:latin typeface="Arial Nova Light"/>
              </a:rPr>
              <a:t>…</a:t>
            </a:r>
          </a:p>
          <a:p>
            <a:pPr>
              <a:buFont typeface="Wingdings" panose="05000000000000000000" pitchFamily="2" charset="2"/>
              <a:buChar char="ü"/>
            </a:pPr>
            <a:endParaRPr lang="el-GR" dirty="0"/>
          </a:p>
        </p:txBody>
      </p:sp>
    </p:spTree>
    <p:extLst>
      <p:ext uri="{BB962C8B-B14F-4D97-AF65-F5344CB8AC3E}">
        <p14:creationId xmlns:p14="http://schemas.microsoft.com/office/powerpoint/2010/main" val="3363849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44A4E6B-A277-58B4-345C-CFB63444EA2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62954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22A4294-E126-E7D1-56AA-934F6DBEF0D3}"/>
              </a:ext>
            </a:extLst>
          </p:cNvPr>
          <p:cNvSpPr>
            <a:spLocks noGrp="1" noChangeArrowheads="1"/>
          </p:cNvSpPr>
          <p:nvPr>
            <p:ph type="title"/>
          </p:nvPr>
        </p:nvSpPr>
        <p:spPr/>
        <p:txBody>
          <a:bodyPr/>
          <a:lstStyle/>
          <a:p>
            <a:pPr eaLnBrk="1" hangingPunct="1"/>
            <a:r>
              <a:rPr lang="el-GR" altLang="el-GR"/>
              <a:t>Γενικά</a:t>
            </a:r>
          </a:p>
        </p:txBody>
      </p:sp>
      <p:sp>
        <p:nvSpPr>
          <p:cNvPr id="4099" name="Rectangle 3">
            <a:extLst>
              <a:ext uri="{FF2B5EF4-FFF2-40B4-BE49-F238E27FC236}">
                <a16:creationId xmlns:a16="http://schemas.microsoft.com/office/drawing/2014/main" id="{D9A21EE2-F301-CEE1-CDBF-EAA02A2F89FC}"/>
              </a:ext>
            </a:extLst>
          </p:cNvPr>
          <p:cNvSpPr>
            <a:spLocks noGrp="1" noChangeArrowheads="1"/>
          </p:cNvSpPr>
          <p:nvPr>
            <p:ph type="body" idx="1"/>
          </p:nvPr>
        </p:nvSpPr>
        <p:spPr/>
        <p:txBody>
          <a:bodyPr>
            <a:normAutofit fontScale="92500"/>
          </a:bodyPr>
          <a:lstStyle/>
          <a:p>
            <a:pPr eaLnBrk="1" hangingPunct="1"/>
            <a:r>
              <a:rPr lang="el-GR" altLang="el-GR" sz="2800" dirty="0"/>
              <a:t>Οι θεωρητικοί του πολέμου ανέπτυξαν θεωρίες στις οποίες περιέλαβαν έναν αριθμό βασικών αρχών για τη διεξαγωγή του πολέμου </a:t>
            </a:r>
          </a:p>
          <a:p>
            <a:pPr eaLnBrk="1" hangingPunct="1"/>
            <a:r>
              <a:rPr lang="el-GR" altLang="el-GR" sz="2800" dirty="0"/>
              <a:t>Η προοδευτική σύνθεση και εξέλιξη των θεωριών οδήγησε στη διατύπωση ορισμένων αρχών, οι οποίες δεν επηρεάζονται από τη μεταβολή των πολιτικών, στρατιωτικών και τεχνολογικών αλλαγών </a:t>
            </a:r>
          </a:p>
          <a:p>
            <a:pPr eaLnBrk="1" hangingPunct="1"/>
            <a:r>
              <a:rPr lang="el-GR" altLang="el-GR" sz="2800" dirty="0"/>
              <a:t>Αυτά τα θεωρούμενα αμετάβλητα στοιχεία ονομάσθηκαν Αρχές του Πολέμου  </a:t>
            </a:r>
          </a:p>
        </p:txBody>
      </p:sp>
    </p:spTree>
    <p:extLst>
      <p:ext uri="{BB962C8B-B14F-4D97-AF65-F5344CB8AC3E}">
        <p14:creationId xmlns:p14="http://schemas.microsoft.com/office/powerpoint/2010/main" val="2574437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B207C8B-15B0-E339-6A65-BD58084E5615}"/>
              </a:ext>
            </a:extLst>
          </p:cNvPr>
          <p:cNvSpPr>
            <a:spLocks noGrp="1" noChangeArrowheads="1"/>
          </p:cNvSpPr>
          <p:nvPr>
            <p:ph type="title"/>
          </p:nvPr>
        </p:nvSpPr>
        <p:spPr/>
        <p:txBody>
          <a:bodyPr/>
          <a:lstStyle/>
          <a:p>
            <a:pPr eaLnBrk="1" hangingPunct="1"/>
            <a:r>
              <a:rPr lang="el-GR" altLang="el-GR" dirty="0"/>
              <a:t>Γενικά</a:t>
            </a:r>
          </a:p>
        </p:txBody>
      </p:sp>
      <p:sp>
        <p:nvSpPr>
          <p:cNvPr id="3075" name="Rectangle 3">
            <a:extLst>
              <a:ext uri="{FF2B5EF4-FFF2-40B4-BE49-F238E27FC236}">
                <a16:creationId xmlns:a16="http://schemas.microsoft.com/office/drawing/2014/main" id="{57A63F6C-C5B4-AF14-A167-3550C1FD00C7}"/>
              </a:ext>
            </a:extLst>
          </p:cNvPr>
          <p:cNvSpPr>
            <a:spLocks noGrp="1" noChangeArrowheads="1"/>
          </p:cNvSpPr>
          <p:nvPr>
            <p:ph type="body" idx="1"/>
          </p:nvPr>
        </p:nvSpPr>
        <p:spPr/>
        <p:txBody>
          <a:bodyPr>
            <a:normAutofit/>
          </a:bodyPr>
          <a:lstStyle/>
          <a:p>
            <a:pPr algn="just">
              <a:buFont typeface="Wingdings" panose="05000000000000000000" pitchFamily="2" charset="2"/>
              <a:buChar char="Ø"/>
            </a:pPr>
            <a:r>
              <a:rPr lang="el-GR" b="1" dirty="0"/>
              <a:t>Οι Αρχές Πολέμου αποτελούν θεμελιώδεις αλήθειες, με τις οποίες ρυθμίζεται ο τρόπος διεξαγωγής αυτού </a:t>
            </a:r>
          </a:p>
          <a:p>
            <a:pPr algn="just">
              <a:buFont typeface="Wingdings" panose="05000000000000000000" pitchFamily="2" charset="2"/>
              <a:buChar char="Ø"/>
            </a:pPr>
            <a:r>
              <a:rPr lang="el-GR" b="1" dirty="0"/>
              <a:t>Η ορθή εφαρμογή των αρχών αυτών αποτελεί βασικό παράγοντα για τη διεύθυνση και επιτυχή διεξαγωγή των επιχειρήσεων, πλην όμως ο βαθμός που κάθε μία από τις αρχές αυτές υπεισέρχεται κατά τη σχεδίαση και διεξαγωγή των επιχειρήσεων ποικίλλει, ανάλογα με την υπάρχουσα κάθε φορά κατάσταση. </a:t>
            </a:r>
            <a:endParaRPr lang="el-GR" altLang="el-GR" b="1" dirty="0"/>
          </a:p>
        </p:txBody>
      </p:sp>
    </p:spTree>
    <p:extLst>
      <p:ext uri="{BB962C8B-B14F-4D97-AF65-F5344CB8AC3E}">
        <p14:creationId xmlns:p14="http://schemas.microsoft.com/office/powerpoint/2010/main" val="3930372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302F15-6CE9-4080-6221-491E31241A5A}"/>
              </a:ext>
            </a:extLst>
          </p:cNvPr>
          <p:cNvSpPr>
            <a:spLocks noGrp="1"/>
          </p:cNvSpPr>
          <p:nvPr>
            <p:ph type="title"/>
          </p:nvPr>
        </p:nvSpPr>
        <p:spPr/>
        <p:txBody>
          <a:bodyPr/>
          <a:lstStyle/>
          <a:p>
            <a:r>
              <a:rPr lang="el-GR" dirty="0">
                <a:solidFill>
                  <a:srgbClr val="C00000"/>
                </a:solidFill>
              </a:rPr>
              <a:t>ΠΡΟΣΟΧΗ</a:t>
            </a:r>
          </a:p>
        </p:txBody>
      </p:sp>
      <p:sp>
        <p:nvSpPr>
          <p:cNvPr id="3" name="Θέση περιεχομένου 2">
            <a:extLst>
              <a:ext uri="{FF2B5EF4-FFF2-40B4-BE49-F238E27FC236}">
                <a16:creationId xmlns:a16="http://schemas.microsoft.com/office/drawing/2014/main" id="{2AEBEB23-6475-B0DF-2B19-97C0846FEC54}"/>
              </a:ext>
            </a:extLst>
          </p:cNvPr>
          <p:cNvSpPr>
            <a:spLocks noGrp="1"/>
          </p:cNvSpPr>
          <p:nvPr>
            <p:ph idx="1"/>
          </p:nvPr>
        </p:nvSpPr>
        <p:spPr/>
        <p:txBody>
          <a:bodyPr/>
          <a:lstStyle/>
          <a:p>
            <a:r>
              <a:rPr lang="el-GR" dirty="0"/>
              <a:t> </a:t>
            </a:r>
            <a:r>
              <a:rPr lang="el-GR" sz="2400" dirty="0"/>
              <a:t>Ως προς το θέμα «στρατιωτικές επιχειρήσεις» κάθε ιστορική περίοδος έχει τις δικές της ιδιαιτερότητες και </a:t>
            </a:r>
            <a:r>
              <a:rPr lang="el-GR" sz="2400" dirty="0" err="1"/>
              <a:t>διέπεται</a:t>
            </a:r>
            <a:r>
              <a:rPr lang="el-GR" sz="2400" dirty="0"/>
              <a:t> από διαφορετικές αντιλήψεις, κανόνες και ενδεχομένως αρχές</a:t>
            </a:r>
          </a:p>
          <a:p>
            <a:r>
              <a:rPr lang="el-GR" sz="2400" dirty="0"/>
              <a:t>Μεγάλη προσοχή ώστε να μην προβάλουμε στο παρελθόν αυτά που εφαρμόστηκαν μεταγενέστερα ή εφαρμόζονται σήμερα</a:t>
            </a:r>
          </a:p>
        </p:txBody>
      </p:sp>
    </p:spTree>
    <p:extLst>
      <p:ext uri="{BB962C8B-B14F-4D97-AF65-F5344CB8AC3E}">
        <p14:creationId xmlns:p14="http://schemas.microsoft.com/office/powerpoint/2010/main" val="2965255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B673CB-6C19-BA50-D609-B3337CF53B2A}"/>
              </a:ext>
            </a:extLst>
          </p:cNvPr>
          <p:cNvSpPr>
            <a:spLocks noGrp="1"/>
          </p:cNvSpPr>
          <p:nvPr>
            <p:ph type="title"/>
          </p:nvPr>
        </p:nvSpPr>
        <p:spPr/>
        <p:txBody>
          <a:bodyPr/>
          <a:lstStyle/>
          <a:p>
            <a:r>
              <a:rPr lang="el-GR" dirty="0"/>
              <a:t>Οι Αρχές του Πολέμου</a:t>
            </a:r>
          </a:p>
        </p:txBody>
      </p:sp>
      <p:sp>
        <p:nvSpPr>
          <p:cNvPr id="3" name="Θέση περιεχομένου 2">
            <a:extLst>
              <a:ext uri="{FF2B5EF4-FFF2-40B4-BE49-F238E27FC236}">
                <a16:creationId xmlns:a16="http://schemas.microsoft.com/office/drawing/2014/main" id="{73BAA30C-0BCE-3ED9-2346-E3E716F3D539}"/>
              </a:ext>
            </a:extLst>
          </p:cNvPr>
          <p:cNvSpPr>
            <a:spLocks noGrp="1"/>
          </p:cNvSpPr>
          <p:nvPr>
            <p:ph idx="1"/>
          </p:nvPr>
        </p:nvSpPr>
        <p:spPr/>
        <p:txBody>
          <a:bodyPr>
            <a:normAutofit/>
          </a:bodyPr>
          <a:lstStyle/>
          <a:p>
            <a:pPr marL="0" indent="0">
              <a:buNone/>
            </a:pPr>
            <a:endParaRPr lang="el-GR" sz="6600" b="1" dirty="0"/>
          </a:p>
          <a:p>
            <a:pPr marL="0" indent="0">
              <a:buNone/>
            </a:pPr>
            <a:r>
              <a:rPr lang="el-GR" sz="6600" b="1" dirty="0"/>
              <a:t>Ιστορικά αμετάβλητες;</a:t>
            </a:r>
          </a:p>
        </p:txBody>
      </p:sp>
      <p:sp>
        <p:nvSpPr>
          <p:cNvPr id="4" name="Σύμβολο πολλαπλασιασμού 3">
            <a:extLst>
              <a:ext uri="{FF2B5EF4-FFF2-40B4-BE49-F238E27FC236}">
                <a16:creationId xmlns:a16="http://schemas.microsoft.com/office/drawing/2014/main" id="{39B9BA1D-7B4E-1E15-8054-1420B2EF3658}"/>
              </a:ext>
            </a:extLst>
          </p:cNvPr>
          <p:cNvSpPr/>
          <p:nvPr/>
        </p:nvSpPr>
        <p:spPr>
          <a:xfrm>
            <a:off x="2979174" y="2875201"/>
            <a:ext cx="3431458" cy="2212261"/>
          </a:xfrm>
          <a:prstGeom prst="mathMultiply">
            <a:avLst/>
          </a:prstGeom>
          <a:solidFill>
            <a:srgbClr val="C00000">
              <a:alpha val="3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88615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6D13FC-04E0-0711-9172-59954BA62305}"/>
              </a:ext>
            </a:extLst>
          </p:cNvPr>
          <p:cNvSpPr>
            <a:spLocks noGrp="1"/>
          </p:cNvSpPr>
          <p:nvPr>
            <p:ph type="title"/>
          </p:nvPr>
        </p:nvSpPr>
        <p:spPr/>
        <p:txBody>
          <a:bodyPr>
            <a:normAutofit fontScale="90000"/>
          </a:bodyPr>
          <a:lstStyle/>
          <a:p>
            <a:r>
              <a:rPr lang="en-US" dirty="0"/>
              <a:t>Jomini: </a:t>
            </a:r>
            <a:r>
              <a:rPr lang="el-GR" b="1" dirty="0"/>
              <a:t>Η Θεμελιώδης Αρχή του Πολέμου</a:t>
            </a:r>
            <a:br>
              <a:rPr lang="el-GR" b="1" dirty="0"/>
            </a:br>
            <a:endParaRPr lang="el-GR" dirty="0"/>
          </a:p>
        </p:txBody>
      </p:sp>
      <p:sp>
        <p:nvSpPr>
          <p:cNvPr id="3" name="Θέση περιεχομένου 2">
            <a:extLst>
              <a:ext uri="{FF2B5EF4-FFF2-40B4-BE49-F238E27FC236}">
                <a16:creationId xmlns:a16="http://schemas.microsoft.com/office/drawing/2014/main" id="{97A1846C-6AC7-CB20-FE6F-8A888AE834E4}"/>
              </a:ext>
            </a:extLst>
          </p:cNvPr>
          <p:cNvSpPr>
            <a:spLocks noGrp="1"/>
          </p:cNvSpPr>
          <p:nvPr>
            <p:ph idx="1"/>
          </p:nvPr>
        </p:nvSpPr>
        <p:spPr>
          <a:xfrm>
            <a:off x="560439" y="1919672"/>
            <a:ext cx="10815483" cy="4540121"/>
          </a:xfrm>
        </p:spPr>
        <p:txBody>
          <a:bodyPr>
            <a:normAutofit fontScale="92500"/>
          </a:bodyPr>
          <a:lstStyle/>
          <a:p>
            <a:pPr>
              <a:buFont typeface="Wingdings" panose="05000000000000000000" pitchFamily="2" charset="2"/>
              <a:buChar char="v"/>
            </a:pPr>
            <a:r>
              <a:rPr lang="el-GR" sz="2400" dirty="0"/>
              <a:t>Να φέρεις με στρατηγικές κινήσεις τον κύριο όγκο ενός στρατού, διαδοχικά, στα αποφασιστικά σημεία του θεάτρου πολέμου και επίσης επί των γραμμών επικοινωνιών του εχθρού, χωρίς να εκθέτεις σε κίνδυνο τις δικές σου.</a:t>
            </a:r>
          </a:p>
          <a:p>
            <a:pPr>
              <a:buFont typeface="Wingdings" panose="05000000000000000000" pitchFamily="2" charset="2"/>
              <a:buChar char="v"/>
            </a:pPr>
            <a:r>
              <a:rPr lang="el-GR" sz="2400" dirty="0"/>
              <a:t>Να ελίσσεσαι για να εμπλέξεις τμήματα του εχθρικού στρατού με τον όγκο των δικών σου δυνάμεων.</a:t>
            </a:r>
          </a:p>
          <a:p>
            <a:pPr>
              <a:buFont typeface="Wingdings" panose="05000000000000000000" pitchFamily="2" charset="2"/>
              <a:buChar char="v"/>
            </a:pPr>
            <a:r>
              <a:rPr lang="el-GR" sz="2400" dirty="0"/>
              <a:t>Ευρισκόμενος επί του πεδίου της μάχης, να φέρεις τον όγκο των δικών σου δυνάμεων κατά του αποφασιστικού σημείου ή επί αυτού του τμήματος της εχθρικής γραμμής, η ανατροπή του οποίου είναι πρωταρχικής σημασίας.</a:t>
            </a:r>
          </a:p>
          <a:p>
            <a:pPr>
              <a:buFont typeface="Wingdings" panose="05000000000000000000" pitchFamily="2" charset="2"/>
              <a:buChar char="v"/>
            </a:pPr>
            <a:r>
              <a:rPr lang="el-GR" sz="2400" dirty="0"/>
              <a:t>Να ρυθμίσεις ώστε αυτές οι μάζες δυνάμεων όχι μόνο να ριχτούν επί του αποφασιστικού σημείου, αλλά να εμπλακούν με ορμή και στον κατάλληλο χρόνο.</a:t>
            </a:r>
          </a:p>
          <a:p>
            <a:endParaRPr lang="el-GR" dirty="0"/>
          </a:p>
        </p:txBody>
      </p:sp>
    </p:spTree>
    <p:extLst>
      <p:ext uri="{BB962C8B-B14F-4D97-AF65-F5344CB8AC3E}">
        <p14:creationId xmlns:p14="http://schemas.microsoft.com/office/powerpoint/2010/main" val="2192819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E48C34-EFEC-866C-2A18-93AC65E54C86}"/>
              </a:ext>
            </a:extLst>
          </p:cNvPr>
          <p:cNvSpPr>
            <a:spLocks noGrp="1"/>
          </p:cNvSpPr>
          <p:nvPr>
            <p:ph type="title"/>
          </p:nvPr>
        </p:nvSpPr>
        <p:spPr/>
        <p:txBody>
          <a:bodyPr/>
          <a:lstStyle/>
          <a:p>
            <a:r>
              <a:rPr lang="en-US" dirty="0"/>
              <a:t>Foch</a:t>
            </a:r>
            <a:r>
              <a:rPr lang="el-GR" dirty="0"/>
              <a:t>: Αι Αρχαί του Πολέμου</a:t>
            </a:r>
          </a:p>
        </p:txBody>
      </p:sp>
      <p:sp>
        <p:nvSpPr>
          <p:cNvPr id="3" name="Θέση περιεχομένου 2">
            <a:extLst>
              <a:ext uri="{FF2B5EF4-FFF2-40B4-BE49-F238E27FC236}">
                <a16:creationId xmlns:a16="http://schemas.microsoft.com/office/drawing/2014/main" id="{88C7D465-5006-C7F8-F997-34C0013CF946}"/>
              </a:ext>
            </a:extLst>
          </p:cNvPr>
          <p:cNvSpPr>
            <a:spLocks noGrp="1"/>
          </p:cNvSpPr>
          <p:nvPr>
            <p:ph idx="1"/>
          </p:nvPr>
        </p:nvSpPr>
        <p:spPr>
          <a:xfrm>
            <a:off x="905255" y="1919672"/>
            <a:ext cx="9914860" cy="4123318"/>
          </a:xfrm>
        </p:spPr>
        <p:txBody>
          <a:bodyPr/>
          <a:lstStyle/>
          <a:p>
            <a:r>
              <a:rPr lang="el-GR" sz="2800" dirty="0"/>
              <a:t>Οικονομία δυνάμεων</a:t>
            </a:r>
          </a:p>
          <a:p>
            <a:r>
              <a:rPr lang="el-GR" sz="2800" dirty="0"/>
              <a:t>Ελευθερία ενεργείας (πρωτοβουλία – πειθαρχία)</a:t>
            </a:r>
          </a:p>
          <a:p>
            <a:r>
              <a:rPr lang="el-GR" sz="2800" dirty="0"/>
              <a:t>Ασφάλεια</a:t>
            </a:r>
          </a:p>
          <a:p>
            <a:r>
              <a:rPr lang="el-GR" sz="2800" dirty="0"/>
              <a:t>Αιφνιδιασμός</a:t>
            </a:r>
          </a:p>
          <a:p>
            <a:r>
              <a:rPr lang="el-GR" sz="2800" dirty="0"/>
              <a:t>Επιθετική μάχη</a:t>
            </a:r>
          </a:p>
          <a:p>
            <a:endParaRPr lang="el-GR" dirty="0"/>
          </a:p>
          <a:p>
            <a:endParaRPr lang="el-GR" dirty="0"/>
          </a:p>
        </p:txBody>
      </p:sp>
      <p:pic>
        <p:nvPicPr>
          <p:cNvPr id="8" name="Εικόνα 7">
            <a:extLst>
              <a:ext uri="{FF2B5EF4-FFF2-40B4-BE49-F238E27FC236}">
                <a16:creationId xmlns:a16="http://schemas.microsoft.com/office/drawing/2014/main" id="{9918EF56-067E-49CC-67FC-0BCBB5828872}"/>
              </a:ext>
            </a:extLst>
          </p:cNvPr>
          <p:cNvPicPr>
            <a:picLocks noChangeAspect="1"/>
          </p:cNvPicPr>
          <p:nvPr/>
        </p:nvPicPr>
        <p:blipFill>
          <a:blip r:embed="rId2"/>
          <a:stretch>
            <a:fillRect/>
          </a:stretch>
        </p:blipFill>
        <p:spPr>
          <a:xfrm>
            <a:off x="6617110" y="3248678"/>
            <a:ext cx="2320413" cy="3407298"/>
          </a:xfrm>
          <a:prstGeom prst="rect">
            <a:avLst/>
          </a:prstGeom>
        </p:spPr>
      </p:pic>
      <p:pic>
        <p:nvPicPr>
          <p:cNvPr id="9" name="Εικόνα 8">
            <a:extLst>
              <a:ext uri="{FF2B5EF4-FFF2-40B4-BE49-F238E27FC236}">
                <a16:creationId xmlns:a16="http://schemas.microsoft.com/office/drawing/2014/main" id="{8572DE6A-4040-6327-0235-1A7FE432E9DC}"/>
              </a:ext>
            </a:extLst>
          </p:cNvPr>
          <p:cNvPicPr>
            <a:picLocks noChangeAspect="1"/>
          </p:cNvPicPr>
          <p:nvPr/>
        </p:nvPicPr>
        <p:blipFill>
          <a:blip r:embed="rId3"/>
          <a:stretch>
            <a:fillRect/>
          </a:stretch>
        </p:blipFill>
        <p:spPr>
          <a:xfrm>
            <a:off x="9177848" y="590667"/>
            <a:ext cx="2187554" cy="3106694"/>
          </a:xfrm>
          <a:prstGeom prst="rect">
            <a:avLst/>
          </a:prstGeom>
        </p:spPr>
      </p:pic>
    </p:spTree>
    <p:extLst>
      <p:ext uri="{BB962C8B-B14F-4D97-AF65-F5344CB8AC3E}">
        <p14:creationId xmlns:p14="http://schemas.microsoft.com/office/powerpoint/2010/main" val="2840495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AC0809-E5EA-025C-8397-1A9F8726BDF2}"/>
              </a:ext>
            </a:extLst>
          </p:cNvPr>
          <p:cNvSpPr>
            <a:spLocks noGrp="1"/>
          </p:cNvSpPr>
          <p:nvPr>
            <p:ph type="title"/>
          </p:nvPr>
        </p:nvSpPr>
        <p:spPr/>
        <p:txBody>
          <a:bodyPr/>
          <a:lstStyle/>
          <a:p>
            <a:r>
              <a:rPr lang="en-US" dirty="0"/>
              <a:t>Foch</a:t>
            </a:r>
            <a:r>
              <a:rPr lang="el-GR" dirty="0"/>
              <a:t>: Οικονομία Δυνάμεων Ι</a:t>
            </a:r>
          </a:p>
        </p:txBody>
      </p:sp>
      <p:pic>
        <p:nvPicPr>
          <p:cNvPr id="4" name="Θέση περιεχομένου 3">
            <a:extLst>
              <a:ext uri="{FF2B5EF4-FFF2-40B4-BE49-F238E27FC236}">
                <a16:creationId xmlns:a16="http://schemas.microsoft.com/office/drawing/2014/main" id="{8600EE62-91F5-E018-72F3-E716D0891959}"/>
              </a:ext>
            </a:extLst>
          </p:cNvPr>
          <p:cNvPicPr>
            <a:picLocks noGrp="1" noChangeAspect="1"/>
          </p:cNvPicPr>
          <p:nvPr>
            <p:ph idx="1"/>
          </p:nvPr>
        </p:nvPicPr>
        <p:blipFill>
          <a:blip r:embed="rId2"/>
          <a:stretch>
            <a:fillRect/>
          </a:stretch>
        </p:blipFill>
        <p:spPr>
          <a:xfrm>
            <a:off x="1945106" y="1919672"/>
            <a:ext cx="7835157" cy="4124325"/>
          </a:xfrm>
          <a:prstGeom prst="rect">
            <a:avLst/>
          </a:prstGeom>
        </p:spPr>
      </p:pic>
    </p:spTree>
    <p:extLst>
      <p:ext uri="{BB962C8B-B14F-4D97-AF65-F5344CB8AC3E}">
        <p14:creationId xmlns:p14="http://schemas.microsoft.com/office/powerpoint/2010/main" val="3573146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6D858A-9936-4DE7-BFEC-F4C5C8E815CA}"/>
              </a:ext>
            </a:extLst>
          </p:cNvPr>
          <p:cNvSpPr>
            <a:spLocks noGrp="1"/>
          </p:cNvSpPr>
          <p:nvPr>
            <p:ph type="title"/>
          </p:nvPr>
        </p:nvSpPr>
        <p:spPr>
          <a:xfrm>
            <a:off x="944585" y="0"/>
            <a:ext cx="9914859" cy="1329004"/>
          </a:xfrm>
        </p:spPr>
        <p:txBody>
          <a:bodyPr/>
          <a:lstStyle/>
          <a:p>
            <a:r>
              <a:rPr lang="en-US" dirty="0"/>
              <a:t>Foch</a:t>
            </a:r>
            <a:r>
              <a:rPr lang="el-GR" dirty="0"/>
              <a:t>: Οικονομία Δυνάμεων ΙΙ</a:t>
            </a:r>
          </a:p>
        </p:txBody>
      </p:sp>
      <p:pic>
        <p:nvPicPr>
          <p:cNvPr id="4" name="Θέση περιεχομένου 3">
            <a:extLst>
              <a:ext uri="{FF2B5EF4-FFF2-40B4-BE49-F238E27FC236}">
                <a16:creationId xmlns:a16="http://schemas.microsoft.com/office/drawing/2014/main" id="{279B281C-3684-3BB7-8984-B6291E85AE01}"/>
              </a:ext>
            </a:extLst>
          </p:cNvPr>
          <p:cNvPicPr>
            <a:picLocks noGrp="1" noChangeAspect="1"/>
          </p:cNvPicPr>
          <p:nvPr>
            <p:ph idx="1"/>
          </p:nvPr>
        </p:nvPicPr>
        <p:blipFill>
          <a:blip r:embed="rId2"/>
          <a:stretch>
            <a:fillRect/>
          </a:stretch>
        </p:blipFill>
        <p:spPr>
          <a:xfrm>
            <a:off x="2290916" y="982664"/>
            <a:ext cx="6449961" cy="5865972"/>
          </a:xfrm>
          <a:prstGeom prst="rect">
            <a:avLst/>
          </a:prstGeom>
        </p:spPr>
      </p:pic>
    </p:spTree>
    <p:extLst>
      <p:ext uri="{BB962C8B-B14F-4D97-AF65-F5344CB8AC3E}">
        <p14:creationId xmlns:p14="http://schemas.microsoft.com/office/powerpoint/2010/main" val="1480173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6CBC611-FD78-BEFC-EE50-4859F198F98F}"/>
              </a:ext>
            </a:extLst>
          </p:cNvPr>
          <p:cNvPicPr>
            <a:picLocks noChangeAspect="1"/>
          </p:cNvPicPr>
          <p:nvPr/>
        </p:nvPicPr>
        <p:blipFill>
          <a:blip r:embed="rId2"/>
          <a:stretch>
            <a:fillRect/>
          </a:stretch>
        </p:blipFill>
        <p:spPr>
          <a:xfrm>
            <a:off x="227124" y="734039"/>
            <a:ext cx="3659552" cy="6072265"/>
          </a:xfrm>
          <a:prstGeom prst="rect">
            <a:avLst/>
          </a:prstGeom>
        </p:spPr>
      </p:pic>
      <p:pic>
        <p:nvPicPr>
          <p:cNvPr id="6" name="Εικόνα 5">
            <a:extLst>
              <a:ext uri="{FF2B5EF4-FFF2-40B4-BE49-F238E27FC236}">
                <a16:creationId xmlns:a16="http://schemas.microsoft.com/office/drawing/2014/main" id="{AD43BC28-74A2-D4D9-D978-7AE8CC215911}"/>
              </a:ext>
            </a:extLst>
          </p:cNvPr>
          <p:cNvPicPr>
            <a:picLocks noChangeAspect="1"/>
          </p:cNvPicPr>
          <p:nvPr/>
        </p:nvPicPr>
        <p:blipFill>
          <a:blip r:embed="rId3"/>
          <a:stretch>
            <a:fillRect/>
          </a:stretch>
        </p:blipFill>
        <p:spPr>
          <a:xfrm>
            <a:off x="4113800" y="734039"/>
            <a:ext cx="8022141" cy="6092188"/>
          </a:xfrm>
          <a:prstGeom prst="rect">
            <a:avLst/>
          </a:prstGeom>
        </p:spPr>
      </p:pic>
      <p:sp>
        <p:nvSpPr>
          <p:cNvPr id="9" name="Τίτλος 1">
            <a:extLst>
              <a:ext uri="{FF2B5EF4-FFF2-40B4-BE49-F238E27FC236}">
                <a16:creationId xmlns:a16="http://schemas.microsoft.com/office/drawing/2014/main" id="{3C07B2F0-588D-39E2-0C05-C36780CBA5A1}"/>
              </a:ext>
            </a:extLst>
          </p:cNvPr>
          <p:cNvSpPr txBox="1">
            <a:spLocks/>
          </p:cNvSpPr>
          <p:nvPr/>
        </p:nvSpPr>
        <p:spPr>
          <a:xfrm>
            <a:off x="0" y="7184"/>
            <a:ext cx="11779045" cy="726855"/>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accent2"/>
                </a:solidFill>
                <a:latin typeface="+mj-lt"/>
                <a:ea typeface="+mj-ea"/>
                <a:cs typeface="+mj-cs"/>
              </a:defRPr>
            </a:lvl1pPr>
          </a:lstStyle>
          <a:p>
            <a:pPr algn="ctr"/>
            <a:r>
              <a:rPr lang="el-GR" sz="3200" dirty="0"/>
              <a:t>Προσωρινός Κανονισμός ασκήσεων του πεζικού 1924</a:t>
            </a:r>
          </a:p>
        </p:txBody>
      </p:sp>
    </p:spTree>
    <p:extLst>
      <p:ext uri="{BB962C8B-B14F-4D97-AF65-F5344CB8AC3E}">
        <p14:creationId xmlns:p14="http://schemas.microsoft.com/office/powerpoint/2010/main" val="3631678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2D4D3B-C733-DF14-57C7-67C0B308FB6B}"/>
              </a:ext>
            </a:extLst>
          </p:cNvPr>
          <p:cNvSpPr>
            <a:spLocks noGrp="1"/>
          </p:cNvSpPr>
          <p:nvPr>
            <p:ph type="title"/>
          </p:nvPr>
        </p:nvSpPr>
        <p:spPr>
          <a:xfrm>
            <a:off x="206477" y="76909"/>
            <a:ext cx="11779045" cy="756352"/>
          </a:xfrm>
        </p:spPr>
        <p:txBody>
          <a:bodyPr>
            <a:normAutofit/>
          </a:bodyPr>
          <a:lstStyle/>
          <a:p>
            <a:pPr algn="ctr"/>
            <a:r>
              <a:rPr lang="el-GR" sz="3600" dirty="0"/>
              <a:t>Προσωρινός Κανονισμός ασκήσεων του πεζικού 1924</a:t>
            </a:r>
          </a:p>
        </p:txBody>
      </p:sp>
      <p:pic>
        <p:nvPicPr>
          <p:cNvPr id="4" name="Θέση περιεχομένου 3">
            <a:extLst>
              <a:ext uri="{FF2B5EF4-FFF2-40B4-BE49-F238E27FC236}">
                <a16:creationId xmlns:a16="http://schemas.microsoft.com/office/drawing/2014/main" id="{C743AB29-3A8D-3C42-2EAE-F1BDE33FC1A6}"/>
              </a:ext>
            </a:extLst>
          </p:cNvPr>
          <p:cNvPicPr>
            <a:picLocks noGrp="1" noChangeAspect="1"/>
          </p:cNvPicPr>
          <p:nvPr>
            <p:ph idx="1"/>
          </p:nvPr>
        </p:nvPicPr>
        <p:blipFill>
          <a:blip r:embed="rId2"/>
          <a:stretch>
            <a:fillRect/>
          </a:stretch>
        </p:blipFill>
        <p:spPr>
          <a:xfrm>
            <a:off x="1661652" y="755804"/>
            <a:ext cx="8318090" cy="6102196"/>
          </a:xfrm>
          <a:prstGeom prst="rect">
            <a:avLst/>
          </a:prstGeom>
        </p:spPr>
      </p:pic>
    </p:spTree>
    <p:extLst>
      <p:ext uri="{BB962C8B-B14F-4D97-AF65-F5344CB8AC3E}">
        <p14:creationId xmlns:p14="http://schemas.microsoft.com/office/powerpoint/2010/main" val="48083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DC8BC8-3B30-41B0-9AEA-78C9C7736649}"/>
              </a:ext>
            </a:extLst>
          </p:cNvPr>
          <p:cNvSpPr>
            <a:spLocks noGrp="1"/>
          </p:cNvSpPr>
          <p:nvPr>
            <p:ph type="title"/>
          </p:nvPr>
        </p:nvSpPr>
        <p:spPr>
          <a:xfrm>
            <a:off x="235975" y="1"/>
            <a:ext cx="11680722" cy="698090"/>
          </a:xfrm>
        </p:spPr>
        <p:txBody>
          <a:bodyPr>
            <a:noAutofit/>
          </a:bodyPr>
          <a:lstStyle/>
          <a:p>
            <a:pPr algn="ctr"/>
            <a:r>
              <a:rPr lang="el-GR" sz="2800" dirty="0"/>
              <a:t>Κανονισμός χρήσεως των αεροπορικών δυνάμεων εν </a:t>
            </a:r>
            <a:r>
              <a:rPr lang="el-GR" sz="2800" dirty="0" err="1"/>
              <a:t>πολέμω</a:t>
            </a:r>
            <a:r>
              <a:rPr lang="el-GR" sz="2800" dirty="0"/>
              <a:t> 1940</a:t>
            </a:r>
          </a:p>
        </p:txBody>
      </p:sp>
      <p:pic>
        <p:nvPicPr>
          <p:cNvPr id="5" name="Θέση περιεχομένου 4">
            <a:extLst>
              <a:ext uri="{FF2B5EF4-FFF2-40B4-BE49-F238E27FC236}">
                <a16:creationId xmlns:a16="http://schemas.microsoft.com/office/drawing/2014/main" id="{BC358BA1-0440-7437-3E2D-4E0BF3E16B94}"/>
              </a:ext>
            </a:extLst>
          </p:cNvPr>
          <p:cNvPicPr>
            <a:picLocks noGrp="1" noChangeAspect="1"/>
          </p:cNvPicPr>
          <p:nvPr>
            <p:ph idx="1"/>
          </p:nvPr>
        </p:nvPicPr>
        <p:blipFill>
          <a:blip r:embed="rId2"/>
          <a:stretch>
            <a:fillRect/>
          </a:stretch>
        </p:blipFill>
        <p:spPr>
          <a:xfrm>
            <a:off x="6941574" y="698090"/>
            <a:ext cx="4640828" cy="5890223"/>
          </a:xfrm>
          <a:prstGeom prst="rect">
            <a:avLst/>
          </a:prstGeom>
        </p:spPr>
      </p:pic>
      <p:pic>
        <p:nvPicPr>
          <p:cNvPr id="4" name="Εικόνα 3">
            <a:extLst>
              <a:ext uri="{FF2B5EF4-FFF2-40B4-BE49-F238E27FC236}">
                <a16:creationId xmlns:a16="http://schemas.microsoft.com/office/drawing/2014/main" id="{FED7C5CD-744E-D1CA-D47F-1BF601287C22}"/>
              </a:ext>
            </a:extLst>
          </p:cNvPr>
          <p:cNvPicPr>
            <a:picLocks noChangeAspect="1"/>
          </p:cNvPicPr>
          <p:nvPr/>
        </p:nvPicPr>
        <p:blipFill>
          <a:blip r:embed="rId3"/>
          <a:stretch>
            <a:fillRect/>
          </a:stretch>
        </p:blipFill>
        <p:spPr>
          <a:xfrm>
            <a:off x="157314" y="698090"/>
            <a:ext cx="4415606" cy="5887474"/>
          </a:xfrm>
          <a:prstGeom prst="rect">
            <a:avLst/>
          </a:prstGeom>
        </p:spPr>
      </p:pic>
    </p:spTree>
    <p:extLst>
      <p:ext uri="{BB962C8B-B14F-4D97-AF65-F5344CB8AC3E}">
        <p14:creationId xmlns:p14="http://schemas.microsoft.com/office/powerpoint/2010/main" val="2275322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C3613D-7463-56B9-6D53-8E420B997476}"/>
              </a:ext>
            </a:extLst>
          </p:cNvPr>
          <p:cNvSpPr>
            <a:spLocks noGrp="1"/>
          </p:cNvSpPr>
          <p:nvPr>
            <p:ph type="title"/>
          </p:nvPr>
        </p:nvSpPr>
        <p:spPr/>
        <p:txBody>
          <a:bodyPr/>
          <a:lstStyle/>
          <a:p>
            <a:r>
              <a:rPr lang="el-GR" dirty="0"/>
              <a:t>Στρατιωτική ορολογία 1957</a:t>
            </a:r>
          </a:p>
        </p:txBody>
      </p:sp>
      <p:pic>
        <p:nvPicPr>
          <p:cNvPr id="5" name="Θέση περιεχομένου 4">
            <a:extLst>
              <a:ext uri="{FF2B5EF4-FFF2-40B4-BE49-F238E27FC236}">
                <a16:creationId xmlns:a16="http://schemas.microsoft.com/office/drawing/2014/main" id="{C92E898D-340B-AE4A-A26B-4D98B70360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9097" y="1801301"/>
            <a:ext cx="7367176" cy="4678157"/>
          </a:xfrm>
        </p:spPr>
      </p:pic>
    </p:spTree>
    <p:extLst>
      <p:ext uri="{BB962C8B-B14F-4D97-AF65-F5344CB8AC3E}">
        <p14:creationId xmlns:p14="http://schemas.microsoft.com/office/powerpoint/2010/main" val="1754799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C5A7701-F91D-9B42-87E1-F8BDB02C8A53}"/>
              </a:ext>
            </a:extLst>
          </p:cNvPr>
          <p:cNvSpPr>
            <a:spLocks noGrp="1" noChangeArrowheads="1"/>
          </p:cNvSpPr>
          <p:nvPr>
            <p:ph type="title"/>
          </p:nvPr>
        </p:nvSpPr>
        <p:spPr>
          <a:xfrm>
            <a:off x="2135188" y="188913"/>
            <a:ext cx="7618412" cy="863600"/>
          </a:xfrm>
        </p:spPr>
        <p:txBody>
          <a:bodyPr/>
          <a:lstStyle/>
          <a:p>
            <a:pPr algn="ctr" eaLnBrk="1" hangingPunct="1"/>
            <a:r>
              <a:rPr lang="el-GR" altLang="el-GR" b="1" dirty="0"/>
              <a:t>Αρχές του Πολέμου (σήμερα)</a:t>
            </a:r>
          </a:p>
        </p:txBody>
      </p:sp>
      <p:sp>
        <p:nvSpPr>
          <p:cNvPr id="6147" name="Rectangle 3">
            <a:extLst>
              <a:ext uri="{FF2B5EF4-FFF2-40B4-BE49-F238E27FC236}">
                <a16:creationId xmlns:a16="http://schemas.microsoft.com/office/drawing/2014/main" id="{72F81747-F20E-439B-DF52-FEA8CFD9C022}"/>
              </a:ext>
            </a:extLst>
          </p:cNvPr>
          <p:cNvSpPr>
            <a:spLocks noGrp="1" noChangeArrowheads="1"/>
          </p:cNvSpPr>
          <p:nvPr>
            <p:ph type="body" idx="1"/>
          </p:nvPr>
        </p:nvSpPr>
        <p:spPr>
          <a:xfrm>
            <a:off x="693174" y="1236304"/>
            <a:ext cx="7005484" cy="4929188"/>
          </a:xfrm>
        </p:spPr>
        <p:txBody>
          <a:bodyPr>
            <a:normAutofit fontScale="92500"/>
          </a:bodyPr>
          <a:lstStyle/>
          <a:p>
            <a:pPr marL="609600" indent="-609600">
              <a:lnSpc>
                <a:spcPct val="80000"/>
              </a:lnSpc>
              <a:buFontTx/>
              <a:buAutoNum type="arabicPeriod"/>
            </a:pPr>
            <a:r>
              <a:rPr lang="el-GR" altLang="el-GR" sz="2800" b="1" dirty="0"/>
              <a:t>Εκλογή του σκοπού και εμμονή σε αυτόν</a:t>
            </a:r>
          </a:p>
          <a:p>
            <a:pPr marL="609600" indent="-609600">
              <a:lnSpc>
                <a:spcPct val="80000"/>
              </a:lnSpc>
              <a:buFontTx/>
              <a:buAutoNum type="arabicPeriod"/>
            </a:pPr>
            <a:r>
              <a:rPr lang="el-GR" altLang="el-GR" sz="2800" b="1" dirty="0"/>
              <a:t>Επιθετικό πνεύμα</a:t>
            </a:r>
          </a:p>
          <a:p>
            <a:pPr marL="609600" indent="-609600">
              <a:lnSpc>
                <a:spcPct val="80000"/>
              </a:lnSpc>
              <a:buFontTx/>
              <a:buAutoNum type="arabicPeriod"/>
            </a:pPr>
            <a:r>
              <a:rPr lang="el-GR" altLang="el-GR" sz="2800" b="1" dirty="0"/>
              <a:t>Απλότητα</a:t>
            </a:r>
          </a:p>
          <a:p>
            <a:pPr marL="609600" indent="-609600">
              <a:lnSpc>
                <a:spcPct val="80000"/>
              </a:lnSpc>
              <a:buFontTx/>
              <a:buAutoNum type="arabicPeriod"/>
            </a:pPr>
            <a:r>
              <a:rPr lang="el-GR" altLang="el-GR" sz="2800" b="1" dirty="0"/>
              <a:t>Ενότητα διοικήσεως</a:t>
            </a:r>
          </a:p>
          <a:p>
            <a:pPr marL="609600" indent="-609600">
              <a:lnSpc>
                <a:spcPct val="80000"/>
              </a:lnSpc>
              <a:buFontTx/>
              <a:buAutoNum type="arabicPeriod"/>
            </a:pPr>
            <a:r>
              <a:rPr lang="el-GR" altLang="el-GR" sz="2800" b="1" dirty="0"/>
              <a:t>Συγκέντρωση</a:t>
            </a:r>
          </a:p>
          <a:p>
            <a:pPr marL="609600" indent="-609600">
              <a:lnSpc>
                <a:spcPct val="80000"/>
              </a:lnSpc>
              <a:buFontTx/>
              <a:buAutoNum type="arabicPeriod"/>
            </a:pPr>
            <a:r>
              <a:rPr lang="el-GR" altLang="el-GR" sz="2800" b="1" dirty="0"/>
              <a:t>Οικονομία δυνάμεων</a:t>
            </a:r>
          </a:p>
          <a:p>
            <a:pPr marL="609600" indent="-609600">
              <a:lnSpc>
                <a:spcPct val="80000"/>
              </a:lnSpc>
              <a:buFontTx/>
              <a:buAutoNum type="arabicPeriod"/>
            </a:pPr>
            <a:r>
              <a:rPr lang="el-GR" altLang="el-GR" sz="2800" b="1" dirty="0"/>
              <a:t>Ελιγμός</a:t>
            </a:r>
          </a:p>
          <a:p>
            <a:pPr marL="609600" indent="-609600">
              <a:lnSpc>
                <a:spcPct val="80000"/>
              </a:lnSpc>
              <a:buFontTx/>
              <a:buAutoNum type="arabicPeriod"/>
            </a:pPr>
            <a:r>
              <a:rPr lang="el-GR" altLang="el-GR" sz="2800" b="1" dirty="0"/>
              <a:t>Αιφνιδιασμός</a:t>
            </a:r>
          </a:p>
          <a:p>
            <a:pPr marL="609600" indent="-609600">
              <a:lnSpc>
                <a:spcPct val="80000"/>
              </a:lnSpc>
              <a:buFontTx/>
              <a:buAutoNum type="arabicPeriod"/>
            </a:pPr>
            <a:r>
              <a:rPr lang="el-GR" altLang="el-GR" sz="2800" b="1" dirty="0"/>
              <a:t>Ασφάλεια</a:t>
            </a:r>
          </a:p>
          <a:p>
            <a:pPr marL="609600" indent="-609600">
              <a:lnSpc>
                <a:spcPct val="80000"/>
              </a:lnSpc>
              <a:buFontTx/>
              <a:buAutoNum type="arabicPeriod"/>
            </a:pPr>
            <a:r>
              <a:rPr lang="el-GR" altLang="el-GR" sz="2800" b="1" dirty="0"/>
              <a:t>Ηθικό</a:t>
            </a:r>
          </a:p>
          <a:p>
            <a:pPr marL="609600" indent="-609600">
              <a:lnSpc>
                <a:spcPct val="80000"/>
              </a:lnSpc>
              <a:buFontTx/>
              <a:buAutoNum type="arabicPeriod"/>
            </a:pPr>
            <a:r>
              <a:rPr lang="el-GR" altLang="el-GR" sz="2800" b="1" dirty="0"/>
              <a:t>(Πολεμική Αεροπορία) Διοικητική Μέριμνα</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C9497B-0722-3897-D5C9-23C7F0FE683B}"/>
              </a:ext>
            </a:extLst>
          </p:cNvPr>
          <p:cNvSpPr>
            <a:spLocks noGrp="1"/>
          </p:cNvSpPr>
          <p:nvPr>
            <p:ph type="title"/>
          </p:nvPr>
        </p:nvSpPr>
        <p:spPr/>
        <p:txBody>
          <a:bodyPr/>
          <a:lstStyle/>
          <a:p>
            <a:r>
              <a:rPr lang="en-US" dirty="0"/>
              <a:t>Clausewitz</a:t>
            </a:r>
            <a:endParaRPr lang="el-GR" dirty="0"/>
          </a:p>
        </p:txBody>
      </p:sp>
      <p:sp>
        <p:nvSpPr>
          <p:cNvPr id="3" name="Θέση περιεχομένου 2">
            <a:extLst>
              <a:ext uri="{FF2B5EF4-FFF2-40B4-BE49-F238E27FC236}">
                <a16:creationId xmlns:a16="http://schemas.microsoft.com/office/drawing/2014/main" id="{0D38C721-7D52-D978-C50C-362B99CC87F9}"/>
              </a:ext>
            </a:extLst>
          </p:cNvPr>
          <p:cNvSpPr>
            <a:spLocks noGrp="1"/>
          </p:cNvSpPr>
          <p:nvPr>
            <p:ph idx="1"/>
          </p:nvPr>
        </p:nvSpPr>
        <p:spPr/>
        <p:txBody>
          <a:bodyPr>
            <a:normAutofit/>
          </a:bodyPr>
          <a:lstStyle/>
          <a:p>
            <a:r>
              <a:rPr lang="el-GR" sz="2800" dirty="0"/>
              <a:t>Η </a:t>
            </a:r>
            <a:r>
              <a:rPr lang="el-GR" sz="2800" b="1" dirty="0"/>
              <a:t>τακτική</a:t>
            </a:r>
            <a:r>
              <a:rPr lang="el-GR" sz="2800" dirty="0"/>
              <a:t> διδάσκει την χρησιμοποίηση των πολεμικών δυνάμεων κατά τις μάχες, ενώ</a:t>
            </a:r>
          </a:p>
          <a:p>
            <a:r>
              <a:rPr lang="el-GR" sz="2800" dirty="0"/>
              <a:t>Η </a:t>
            </a:r>
            <a:r>
              <a:rPr lang="el-GR" sz="2800" b="1" dirty="0"/>
              <a:t>στρατηγική</a:t>
            </a:r>
            <a:r>
              <a:rPr lang="el-GR" sz="2800" dirty="0"/>
              <a:t> τον συνδυασμό των μαχών προς επίτευξη του σκοπού του πολέμου</a:t>
            </a:r>
          </a:p>
        </p:txBody>
      </p:sp>
    </p:spTree>
    <p:extLst>
      <p:ext uri="{BB962C8B-B14F-4D97-AF65-F5344CB8AC3E}">
        <p14:creationId xmlns:p14="http://schemas.microsoft.com/office/powerpoint/2010/main" val="17622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4E583D8-BD75-8C97-06B0-AC28288951E9}"/>
              </a:ext>
            </a:extLst>
          </p:cNvPr>
          <p:cNvSpPr>
            <a:spLocks noGrp="1" noChangeArrowheads="1"/>
          </p:cNvSpPr>
          <p:nvPr>
            <p:ph type="title"/>
          </p:nvPr>
        </p:nvSpPr>
        <p:spPr/>
        <p:txBody>
          <a:bodyPr/>
          <a:lstStyle/>
          <a:p>
            <a:pPr eaLnBrk="1" hangingPunct="1"/>
            <a:r>
              <a:rPr lang="el-GR" altLang="el-GR" b="1" dirty="0"/>
              <a:t>Εκλογή του σκοπού και εμμονή σε αυτόν</a:t>
            </a:r>
            <a:r>
              <a:rPr lang="el-GR" altLang="el-GR" dirty="0"/>
              <a:t> </a:t>
            </a:r>
          </a:p>
        </p:txBody>
      </p:sp>
      <p:sp>
        <p:nvSpPr>
          <p:cNvPr id="7171" name="Rectangle 3">
            <a:extLst>
              <a:ext uri="{FF2B5EF4-FFF2-40B4-BE49-F238E27FC236}">
                <a16:creationId xmlns:a16="http://schemas.microsoft.com/office/drawing/2014/main" id="{4EED45EB-E9D9-ACA1-4156-7947EE4E93C5}"/>
              </a:ext>
            </a:extLst>
          </p:cNvPr>
          <p:cNvSpPr>
            <a:spLocks noGrp="1" noChangeArrowheads="1"/>
          </p:cNvSpPr>
          <p:nvPr>
            <p:ph type="body" idx="1"/>
          </p:nvPr>
        </p:nvSpPr>
        <p:spPr>
          <a:xfrm>
            <a:off x="914400" y="1919673"/>
            <a:ext cx="10205884" cy="4579450"/>
          </a:xfrm>
        </p:spPr>
        <p:txBody>
          <a:bodyPr>
            <a:normAutofit fontScale="92500"/>
          </a:bodyPr>
          <a:lstStyle/>
          <a:p>
            <a:pPr eaLnBrk="1" hangingPunct="1"/>
            <a:r>
              <a:rPr lang="el-GR" altLang="el-GR" dirty="0"/>
              <a:t>Σε κάθε στρατιωτική επιχείρηση πρέπει να καθορίζεται σκοπός, η επίτευξη του οποίου οφείλει να συμβάλλει άμεσα ή έμμεσα γρήγορα και κατά τον πλέον οικονομικό τρόπο στην επίτευξη της νίκης.</a:t>
            </a:r>
          </a:p>
          <a:p>
            <a:r>
              <a:rPr lang="el-GR" altLang="el-GR" dirty="0"/>
              <a:t> Από τη στιγμή που καθορίσθηκε ή επιλέχθηκε ο αντικειμενικός σκοπός πρέπει όλες οι ενέργειες και οι σκέψεις να κατατείνουν στην επίτευξή του. </a:t>
            </a:r>
            <a:r>
              <a:rPr lang="el-GR" dirty="0"/>
              <a:t>Ο τελικός σκοπός του πολέμου είναι η επίτευξη των στρατηγικών </a:t>
            </a:r>
            <a:r>
              <a:rPr kumimoji="0" lang="el-GR" altLang="el-GR" sz="2100" b="0" i="0" u="none" strike="noStrike" kern="1200" cap="none" spc="0" normalizeH="0" baseline="0" noProof="0" dirty="0">
                <a:ln>
                  <a:noFill/>
                </a:ln>
                <a:solidFill>
                  <a:srgbClr val="09283F"/>
                </a:solidFill>
                <a:effectLst/>
                <a:uLnTx/>
                <a:uFillTx/>
                <a:latin typeface="Arial Nova Light"/>
                <a:ea typeface="+mn-ea"/>
                <a:cs typeface="+mn-cs"/>
              </a:rPr>
              <a:t>αντικειμενικών σκοπών</a:t>
            </a:r>
            <a:r>
              <a:rPr lang="el-GR" dirty="0"/>
              <a:t> της Χώρας. Συνήθως είναι η μέγιστη δυνατή φθορά και καταστροφή των ενόπλων δυνάμεων του εχθρού και η συντριβή της θελήσεως του για τη συνέχιση του πολέμου.</a:t>
            </a:r>
          </a:p>
          <a:p>
            <a:r>
              <a:rPr lang="el-GR" dirty="0"/>
              <a:t>Εκτός όμως αυτού και για κάθε στρατιωτική επιχείρηση πρέπει να καθορίζεται σκοπός, η επίτευξη του οποίου πρέπει να συμβάλλει άμεσα ή έμμεσα, ταχέως και κατά τον πλέον οικονομικό τρόπο στην επίτευξη της αποστολής. Από τη στιγμή που καθορίσθηκε ή εκλέχθηκε ο </a:t>
            </a:r>
            <a:r>
              <a:rPr kumimoji="0" lang="el-GR" altLang="el-GR" sz="2100" b="0" i="0" u="none" strike="noStrike" kern="1200" cap="none" spc="0" normalizeH="0" baseline="0" noProof="0" dirty="0">
                <a:ln>
                  <a:noFill/>
                </a:ln>
                <a:solidFill>
                  <a:srgbClr val="09283F"/>
                </a:solidFill>
                <a:effectLst/>
                <a:uLnTx/>
                <a:uFillTx/>
                <a:latin typeface="Arial Nova Light"/>
                <a:ea typeface="+mn-ea"/>
                <a:cs typeface="+mn-cs"/>
              </a:rPr>
              <a:t>αντικειμενικός σκοπός</a:t>
            </a:r>
            <a:r>
              <a:rPr lang="el-GR" dirty="0"/>
              <a:t>, πρέπει όλες οι ενέργειες και σκέψεις να τείνουν στην επίτευξη αυτού.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3916304-2A3A-6BDD-BE21-588ABA259D4F}"/>
              </a:ext>
            </a:extLst>
          </p:cNvPr>
          <p:cNvSpPr>
            <a:spLocks noGrp="1" noChangeArrowheads="1"/>
          </p:cNvSpPr>
          <p:nvPr>
            <p:ph type="title"/>
          </p:nvPr>
        </p:nvSpPr>
        <p:spPr/>
        <p:txBody>
          <a:bodyPr/>
          <a:lstStyle/>
          <a:p>
            <a:pPr eaLnBrk="1" hangingPunct="1"/>
            <a:r>
              <a:rPr lang="el-GR" altLang="el-GR" b="1" dirty="0"/>
              <a:t>Επιθετικό πνεύμα</a:t>
            </a:r>
            <a:endParaRPr lang="el-GR" altLang="el-GR" dirty="0"/>
          </a:p>
        </p:txBody>
      </p:sp>
      <p:sp>
        <p:nvSpPr>
          <p:cNvPr id="8195" name="Rectangle 3">
            <a:extLst>
              <a:ext uri="{FF2B5EF4-FFF2-40B4-BE49-F238E27FC236}">
                <a16:creationId xmlns:a16="http://schemas.microsoft.com/office/drawing/2014/main" id="{016282EC-F948-6C8B-C55E-BA4B3F25C3A9}"/>
              </a:ext>
            </a:extLst>
          </p:cNvPr>
          <p:cNvSpPr>
            <a:spLocks noGrp="1" noChangeArrowheads="1"/>
          </p:cNvSpPr>
          <p:nvPr>
            <p:ph type="body" idx="1"/>
          </p:nvPr>
        </p:nvSpPr>
        <p:spPr/>
        <p:txBody>
          <a:bodyPr>
            <a:normAutofit fontScale="92500" lnSpcReduction="10000"/>
          </a:bodyPr>
          <a:lstStyle/>
          <a:p>
            <a:pPr>
              <a:buFont typeface="Wingdings" panose="05000000000000000000" pitchFamily="2" charset="2"/>
              <a:buChar char="v"/>
            </a:pPr>
            <a:r>
              <a:rPr lang="el-GR" sz="2000" b="0" i="0" u="none" strike="noStrike" baseline="0" dirty="0">
                <a:solidFill>
                  <a:srgbClr val="000000"/>
                </a:solidFill>
                <a:latin typeface="Arial" panose="020B0604020202020204" pitchFamily="34" charset="0"/>
              </a:rPr>
              <a:t>Μόνο με την επιθετική ενέργεια επιτυγχάνονται αποφασιστικά αποτελέσματα, καθόσον μόνο μ’ αυτή επιτυγχάνεται η διατήρηση και εκμετάλλευση της πρωτοβουλίας και η επιβολή της θέλησης επί του αντιπάλου.</a:t>
            </a:r>
          </a:p>
          <a:p>
            <a:pPr>
              <a:buFont typeface="Wingdings" panose="05000000000000000000" pitchFamily="2" charset="2"/>
              <a:buChar char="v"/>
            </a:pPr>
            <a:r>
              <a:rPr lang="el-GR" sz="2000" b="0" i="0" u="none" strike="noStrike" baseline="0" dirty="0">
                <a:solidFill>
                  <a:srgbClr val="000000"/>
                </a:solidFill>
                <a:latin typeface="Arial" panose="020B0604020202020204" pitchFamily="34" charset="0"/>
              </a:rPr>
              <a:t>Είναι δυνατόν σ’ ορισμένες περιπτώσεις να επιβάλλεται η ανάληψη αμυντικής ενέργειας, πλην όμως πρέπει πάντοτε να θεωρείται ως προσωρινό μέτρο, είτε αναμένοντας ευνοϊκές συνθήκες για την ανάληψη νέας επιθετικής ενέργειας, είτε προς εξοικονόμηση δυνάμεων από μία περιοχή του μετώπου προς όφελος άλλης, όπου επιδιώκεται η επίτευξη αποφασιστικού αποτελέσματος. </a:t>
            </a:r>
          </a:p>
          <a:p>
            <a:pPr>
              <a:buFont typeface="Wingdings" panose="05000000000000000000" pitchFamily="2" charset="2"/>
              <a:buChar char="v"/>
            </a:pPr>
            <a:r>
              <a:rPr lang="el-GR" sz="2000" b="0" i="0" u="none" strike="noStrike" baseline="0" dirty="0">
                <a:solidFill>
                  <a:srgbClr val="000000"/>
                </a:solidFill>
                <a:latin typeface="Arial" panose="020B0604020202020204" pitchFamily="34" charset="0"/>
              </a:rPr>
              <a:t>Παρά ταύτα και κατά τη διεξαγωγή της αμυντικής ενέργειας, είναι απαραίτητη η εκμετάλλευση κάθε ευκαιρίας, για ανάκτηση της επιθετικότητας και πρωτοβουλίας, προς καταστροφή του εχθρού με επιθετική ενέργεια.</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D72EA7-1252-C02E-D4FC-7C358911AC09}"/>
              </a:ext>
            </a:extLst>
          </p:cNvPr>
          <p:cNvSpPr>
            <a:spLocks noGrp="1"/>
          </p:cNvSpPr>
          <p:nvPr>
            <p:ph type="title"/>
          </p:nvPr>
        </p:nvSpPr>
        <p:spPr/>
        <p:txBody>
          <a:bodyPr/>
          <a:lstStyle/>
          <a:p>
            <a:r>
              <a:rPr lang="el-GR" dirty="0"/>
              <a:t>Ορισμοί</a:t>
            </a:r>
          </a:p>
        </p:txBody>
      </p:sp>
      <p:sp>
        <p:nvSpPr>
          <p:cNvPr id="3" name="Θέση περιεχομένου 2">
            <a:extLst>
              <a:ext uri="{FF2B5EF4-FFF2-40B4-BE49-F238E27FC236}">
                <a16:creationId xmlns:a16="http://schemas.microsoft.com/office/drawing/2014/main" id="{448A4878-EE8C-8B8E-0DB1-A48B038896E2}"/>
              </a:ext>
            </a:extLst>
          </p:cNvPr>
          <p:cNvSpPr>
            <a:spLocks noGrp="1"/>
          </p:cNvSpPr>
          <p:nvPr>
            <p:ph idx="1"/>
          </p:nvPr>
        </p:nvSpPr>
        <p:spPr/>
        <p:txBody>
          <a:bodyPr>
            <a:normAutofit fontScale="92500" lnSpcReduction="20000"/>
          </a:bodyPr>
          <a:lstStyle/>
          <a:p>
            <a:r>
              <a:rPr lang="el-GR" b="1" dirty="0"/>
              <a:t>Άμυνα</a:t>
            </a:r>
            <a:r>
              <a:rPr lang="el-GR" dirty="0"/>
              <a:t> είναι ενέργεια η οποία με συνδυασμό πυρών, κινήσεων, αντεπιθέσεων και με κάθε διαθέσιμο μέσο, έχει ως σκοπό τη διατήρηση ορισμένου εδάφους, με απόκρουση της εναντίον του εχθρικής επίθεσης και καταστροφή ή φθορά του επιτιθέμενου.</a:t>
            </a:r>
          </a:p>
          <a:p>
            <a:r>
              <a:rPr lang="el-GR" b="1" dirty="0"/>
              <a:t>Επίθεση</a:t>
            </a:r>
            <a:r>
              <a:rPr lang="el-GR" dirty="0"/>
              <a:t> είναι η ενέργεια κατά την οποία προσβάλλονται οι εχθρικές δυνάμεις με πυρ, κίνηση και κρούση και κάθε διαθέσιμο μέσο, ώστε να συντριβούν αυτές και να καταληφθούν χώροι μέσα στη διάταξή τους και πέρα από αυτή. Ο επιτιθέμενος διαθέτει το πλεονέκτημα επιλογής τόπου, χρόνου και δύναμης με την οποία θα ενεργήσει.</a:t>
            </a:r>
          </a:p>
          <a:p>
            <a:endParaRPr lang="el-GR" dirty="0"/>
          </a:p>
          <a:p>
            <a:pPr marL="0" indent="0">
              <a:buNone/>
            </a:pPr>
            <a:r>
              <a:rPr lang="el-GR" sz="2200" dirty="0"/>
              <a:t>Στον Μεσοπόλεμο:</a:t>
            </a:r>
          </a:p>
          <a:p>
            <a:r>
              <a:rPr lang="el-GR" sz="2200" b="1" dirty="0"/>
              <a:t>Άμυνα</a:t>
            </a:r>
            <a:r>
              <a:rPr lang="el-GR" sz="2200" dirty="0"/>
              <a:t> είναι το πυρ που σταματά (τον επιτιθέμενο).</a:t>
            </a:r>
          </a:p>
          <a:p>
            <a:r>
              <a:rPr lang="el-GR" sz="2200" b="1" dirty="0"/>
              <a:t>Επίθεση</a:t>
            </a:r>
            <a:r>
              <a:rPr lang="el-GR" sz="2200" dirty="0"/>
              <a:t> είναι το πυρ που προχωρεί.</a:t>
            </a:r>
          </a:p>
        </p:txBody>
      </p:sp>
    </p:spTree>
    <p:extLst>
      <p:ext uri="{BB962C8B-B14F-4D97-AF65-F5344CB8AC3E}">
        <p14:creationId xmlns:p14="http://schemas.microsoft.com/office/powerpoint/2010/main" val="829876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84140B3-E2D5-DE88-0BE7-F4AA3762017C}"/>
              </a:ext>
            </a:extLst>
          </p:cNvPr>
          <p:cNvSpPr>
            <a:spLocks noGrp="1" noChangeArrowheads="1"/>
          </p:cNvSpPr>
          <p:nvPr>
            <p:ph type="title"/>
          </p:nvPr>
        </p:nvSpPr>
        <p:spPr/>
        <p:txBody>
          <a:bodyPr/>
          <a:lstStyle/>
          <a:p>
            <a:pPr eaLnBrk="1" hangingPunct="1"/>
            <a:r>
              <a:rPr lang="el-GR" altLang="el-GR" b="1"/>
              <a:t>Απλότητα</a:t>
            </a:r>
            <a:r>
              <a:rPr lang="el-GR" altLang="el-GR"/>
              <a:t> </a:t>
            </a:r>
          </a:p>
        </p:txBody>
      </p:sp>
      <p:sp>
        <p:nvSpPr>
          <p:cNvPr id="9219" name="Rectangle 3">
            <a:extLst>
              <a:ext uri="{FF2B5EF4-FFF2-40B4-BE49-F238E27FC236}">
                <a16:creationId xmlns:a16="http://schemas.microsoft.com/office/drawing/2014/main" id="{500608E6-4C0B-3E30-A4FB-4953800CE324}"/>
              </a:ext>
            </a:extLst>
          </p:cNvPr>
          <p:cNvSpPr>
            <a:spLocks noGrp="1" noChangeArrowheads="1"/>
          </p:cNvSpPr>
          <p:nvPr>
            <p:ph type="body" idx="1"/>
          </p:nvPr>
        </p:nvSpPr>
        <p:spPr/>
        <p:txBody>
          <a:bodyPr/>
          <a:lstStyle/>
          <a:p>
            <a:pPr algn="just" eaLnBrk="1" hangingPunct="1">
              <a:lnSpc>
                <a:spcPct val="90000"/>
              </a:lnSpc>
              <a:buFont typeface="Wingdings" panose="05000000000000000000" pitchFamily="2" charset="2"/>
              <a:buChar char="v"/>
            </a:pPr>
            <a:r>
              <a:rPr lang="el-GR" altLang="el-GR" sz="2800" dirty="0"/>
              <a:t>Η ταχύτητα με την οποία εξελίσσεται η τακτική κατάσταση και η περιπλοκότητα των επιχειρήσεων είναι δυνατόν να προκαλέσουν σοβαρή σύγχυση, αν τα σχέδια δεν είναι απλά και κατανοητά. </a:t>
            </a:r>
          </a:p>
          <a:p>
            <a:pPr algn="just" eaLnBrk="1" hangingPunct="1">
              <a:lnSpc>
                <a:spcPct val="90000"/>
              </a:lnSpc>
              <a:buFont typeface="Wingdings" panose="05000000000000000000" pitchFamily="2" charset="2"/>
              <a:buChar char="v"/>
            </a:pPr>
            <a:r>
              <a:rPr lang="el-GR" altLang="el-GR" sz="2800" dirty="0"/>
              <a:t>Τα απλά σχέδια πρέπει να μεταφράζονται σε σαφείς και πλήρεις διαταγές οι οποίες να κατανοούνται εύκολα και να επιτρέπουν την ακριβή εκτέλεση τους από τους υφισταμένους. </a:t>
            </a:r>
          </a:p>
          <a:p>
            <a:pPr algn="just" eaLnBrk="1" hangingPunct="1">
              <a:lnSpc>
                <a:spcPct val="90000"/>
              </a:lnSpc>
              <a:buFont typeface="Wingdings" panose="05000000000000000000" pitchFamily="2" charset="2"/>
              <a:buChar char="v"/>
            </a:pPr>
            <a:r>
              <a:rPr lang="el-GR" altLang="el-GR" sz="2800" dirty="0"/>
              <a:t>Η απλότητα πρέπει να εφαρμόζεται στα σχέδια, στην οργάνωση, τις μεθόδους και τα μέσα.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29FDD28-E961-1299-020E-6FF53F696DEF}"/>
              </a:ext>
            </a:extLst>
          </p:cNvPr>
          <p:cNvSpPr>
            <a:spLocks noGrp="1" noChangeArrowheads="1"/>
          </p:cNvSpPr>
          <p:nvPr>
            <p:ph type="title"/>
          </p:nvPr>
        </p:nvSpPr>
        <p:spPr/>
        <p:txBody>
          <a:bodyPr/>
          <a:lstStyle/>
          <a:p>
            <a:pPr eaLnBrk="1" hangingPunct="1"/>
            <a:r>
              <a:rPr lang="el-GR" altLang="el-GR" b="1"/>
              <a:t>Ενότητα διοικήσεως</a:t>
            </a:r>
            <a:r>
              <a:rPr lang="el-GR" altLang="el-GR"/>
              <a:t> </a:t>
            </a:r>
          </a:p>
        </p:txBody>
      </p:sp>
      <p:sp>
        <p:nvSpPr>
          <p:cNvPr id="10243" name="Rectangle 3">
            <a:extLst>
              <a:ext uri="{FF2B5EF4-FFF2-40B4-BE49-F238E27FC236}">
                <a16:creationId xmlns:a16="http://schemas.microsoft.com/office/drawing/2014/main" id="{A53E5B12-9163-7B92-54D0-F7EAE60EF501}"/>
              </a:ext>
            </a:extLst>
          </p:cNvPr>
          <p:cNvSpPr>
            <a:spLocks noGrp="1" noChangeArrowheads="1"/>
          </p:cNvSpPr>
          <p:nvPr>
            <p:ph type="body" idx="1"/>
          </p:nvPr>
        </p:nvSpPr>
        <p:spPr/>
        <p:txBody>
          <a:bodyPr>
            <a:normAutofit/>
          </a:bodyPr>
          <a:lstStyle/>
          <a:p>
            <a:pPr algn="just">
              <a:buFont typeface="Wingdings" panose="05000000000000000000" pitchFamily="2" charset="2"/>
              <a:buChar char="v"/>
            </a:pPr>
            <a:r>
              <a:rPr lang="el-GR" sz="2400" b="0" i="0" u="none" strike="noStrike" baseline="0" dirty="0">
                <a:solidFill>
                  <a:srgbClr val="000000"/>
                </a:solidFill>
                <a:latin typeface="Arial" panose="020B0604020202020204" pitchFamily="34" charset="0"/>
              </a:rPr>
              <a:t>Προς επίτευξη του επιδιωκόμενου κάθε φορά αποτελέσματος και της μεγίστης δυνατής απόδοσης των δυνάμεων και μέσων που διατίθενται, απαιτείται η ενότητα των προσπαθειών και ο συντονισμός τους.</a:t>
            </a:r>
          </a:p>
          <a:p>
            <a:pPr algn="l">
              <a:buFont typeface="Wingdings" panose="05000000000000000000" pitchFamily="2" charset="2"/>
              <a:buChar char="v"/>
            </a:pPr>
            <a:r>
              <a:rPr lang="el-GR" sz="2400" b="0" i="0" u="none" strike="noStrike" baseline="0" dirty="0">
                <a:solidFill>
                  <a:srgbClr val="000000"/>
                </a:solidFill>
                <a:latin typeface="Arial" panose="020B0604020202020204" pitchFamily="34" charset="0"/>
              </a:rPr>
              <a:t>Και τα δύο είναι δυνατόν να επιτευχθούν με τη συνεργασία, αλλά τα καλύτερα αποτελέσματα επιτυγχάνονται με την υπαγωγή των δυνάμεων και μέσων που διατίθενται υπό ένα Διοικητή, στον οποίο έχει εκχωρηθεί ανάλογη εξουσία και ευθύνη</a:t>
            </a:r>
            <a:r>
              <a:rPr lang="el-GR" altLang="el-GR" sz="2400" dirty="0"/>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0A422CE-12A0-9376-BE79-02552A93B3C4}"/>
              </a:ext>
            </a:extLst>
          </p:cNvPr>
          <p:cNvSpPr>
            <a:spLocks noGrp="1" noChangeArrowheads="1"/>
          </p:cNvSpPr>
          <p:nvPr>
            <p:ph type="title"/>
          </p:nvPr>
        </p:nvSpPr>
        <p:spPr/>
        <p:txBody>
          <a:bodyPr/>
          <a:lstStyle/>
          <a:p>
            <a:pPr eaLnBrk="1" hangingPunct="1"/>
            <a:r>
              <a:rPr lang="el-GR" altLang="el-GR" b="1"/>
              <a:t>Συγκέντρωση</a:t>
            </a:r>
            <a:r>
              <a:rPr lang="el-GR" altLang="el-GR"/>
              <a:t> </a:t>
            </a:r>
          </a:p>
        </p:txBody>
      </p:sp>
      <p:sp>
        <p:nvSpPr>
          <p:cNvPr id="11267" name="Rectangle 3">
            <a:extLst>
              <a:ext uri="{FF2B5EF4-FFF2-40B4-BE49-F238E27FC236}">
                <a16:creationId xmlns:a16="http://schemas.microsoft.com/office/drawing/2014/main" id="{465648BF-ED0D-0BB5-3C0C-719B011927C0}"/>
              </a:ext>
            </a:extLst>
          </p:cNvPr>
          <p:cNvSpPr>
            <a:spLocks noGrp="1" noChangeArrowheads="1"/>
          </p:cNvSpPr>
          <p:nvPr>
            <p:ph type="body" idx="1"/>
          </p:nvPr>
        </p:nvSpPr>
        <p:spPr/>
        <p:txBody>
          <a:bodyPr>
            <a:normAutofit lnSpcReduction="10000"/>
          </a:bodyPr>
          <a:lstStyle/>
          <a:p>
            <a:pPr eaLnBrk="1" hangingPunct="1"/>
            <a:r>
              <a:rPr lang="el-GR" altLang="el-GR" sz="2800" dirty="0"/>
              <a:t>Με αυτήν την αρχή του πολέμου εννοείται η συγκέντρωση μέσων και δυνάμεων σε αποφασιστικό τόπο και χρόνο. </a:t>
            </a:r>
          </a:p>
          <a:p>
            <a:pPr eaLnBrk="1" hangingPunct="1"/>
            <a:r>
              <a:rPr lang="el-GR" altLang="el-GR" sz="2800" dirty="0"/>
              <a:t>Η ορθή εφαρμογή της συγκέντρωσης είναι δυνατόν να επιτρέψει αριθμητικά κατώτερες δυνάμεις να επιτύχουν αποφασιστικό υπεροχή.</a:t>
            </a:r>
          </a:p>
          <a:p>
            <a:pPr algn="l"/>
            <a:r>
              <a:rPr lang="el-GR" altLang="el-GR" sz="2800" dirty="0"/>
              <a:t> </a:t>
            </a:r>
            <a:r>
              <a:rPr lang="el-GR" sz="2800" dirty="0"/>
              <a:t>Η υπεροχή έναντι του αντιπάλου επιτυγχάνεται και με την ύπαρξη προηγμένων όπλων, τακτικής και υψηλού ηθικού έναντι του εχθρού.</a:t>
            </a:r>
          </a:p>
          <a:p>
            <a:pPr eaLnBrk="1" hangingPunct="1"/>
            <a:endParaRPr lang="el-GR" altLang="el-GR" sz="2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1582A36-8C57-A068-A50D-202E0F440082}"/>
              </a:ext>
            </a:extLst>
          </p:cNvPr>
          <p:cNvSpPr>
            <a:spLocks noGrp="1" noChangeArrowheads="1"/>
          </p:cNvSpPr>
          <p:nvPr>
            <p:ph type="title"/>
          </p:nvPr>
        </p:nvSpPr>
        <p:spPr/>
        <p:txBody>
          <a:bodyPr/>
          <a:lstStyle/>
          <a:p>
            <a:pPr eaLnBrk="1" hangingPunct="1"/>
            <a:r>
              <a:rPr lang="el-GR" altLang="el-GR" b="1"/>
              <a:t>Οικονομία δυνάμεων</a:t>
            </a:r>
            <a:r>
              <a:rPr lang="el-GR" altLang="el-GR"/>
              <a:t> </a:t>
            </a:r>
          </a:p>
        </p:txBody>
      </p:sp>
      <p:sp>
        <p:nvSpPr>
          <p:cNvPr id="12291" name="Rectangle 3">
            <a:extLst>
              <a:ext uri="{FF2B5EF4-FFF2-40B4-BE49-F238E27FC236}">
                <a16:creationId xmlns:a16="http://schemas.microsoft.com/office/drawing/2014/main" id="{3FE6C3D5-CD56-7645-31EC-5C5463DA2143}"/>
              </a:ext>
            </a:extLst>
          </p:cNvPr>
          <p:cNvSpPr>
            <a:spLocks noGrp="1" noChangeArrowheads="1"/>
          </p:cNvSpPr>
          <p:nvPr>
            <p:ph type="body" idx="1"/>
          </p:nvPr>
        </p:nvSpPr>
        <p:spPr>
          <a:xfrm>
            <a:off x="676817" y="1678016"/>
            <a:ext cx="10143297" cy="4929411"/>
          </a:xfrm>
        </p:spPr>
        <p:txBody>
          <a:bodyPr>
            <a:normAutofit fontScale="92500" lnSpcReduction="10000"/>
          </a:bodyPr>
          <a:lstStyle/>
          <a:p>
            <a:pPr algn="just">
              <a:buFont typeface="Wingdings" panose="05000000000000000000" pitchFamily="2" charset="2"/>
              <a:buChar char="v"/>
            </a:pPr>
            <a:r>
              <a:rPr lang="el-GR" sz="2400" b="0" i="0" u="none" strike="noStrike" baseline="0" dirty="0">
                <a:solidFill>
                  <a:srgbClr val="000000"/>
                </a:solidFill>
                <a:latin typeface="Arial" panose="020B0604020202020204" pitchFamily="34" charset="0"/>
              </a:rPr>
              <a:t>Στα σημεία που δεν επιδιώκεται αποφασιστικό αποτέλεσμα πρέπει να διατίθενται οι τελείως απαραίτητες δυνάμεις και μέσα. </a:t>
            </a:r>
          </a:p>
          <a:p>
            <a:pPr algn="just">
              <a:buFont typeface="Wingdings" panose="05000000000000000000" pitchFamily="2" charset="2"/>
              <a:buChar char="v"/>
            </a:pPr>
            <a:r>
              <a:rPr lang="el-GR" sz="2400" b="0" i="0" u="none" strike="noStrike" baseline="0" dirty="0">
                <a:solidFill>
                  <a:srgbClr val="000000"/>
                </a:solidFill>
                <a:latin typeface="Arial" panose="020B0604020202020204" pitchFamily="34" charset="0"/>
              </a:rPr>
              <a:t>Η οικονομία δυνάμεων και μέσων σε κάθε περίπτωση σημαίνει ισχυρή συγκρότηση, προτεραιότητα υποστήριξης με πυρά στην κύρια </a:t>
            </a:r>
            <a:r>
              <a:rPr lang="el-GR" sz="2400" dirty="0">
                <a:solidFill>
                  <a:srgbClr val="000000"/>
                </a:solidFill>
                <a:latin typeface="Arial" panose="020B0604020202020204" pitchFamily="34" charset="0"/>
              </a:rPr>
              <a:t>π</a:t>
            </a:r>
            <a:r>
              <a:rPr lang="el-GR" sz="2400" b="0" i="0" u="none" strike="noStrike" baseline="0" dirty="0">
                <a:solidFill>
                  <a:srgbClr val="000000"/>
                </a:solidFill>
                <a:latin typeface="Arial" panose="020B0604020202020204" pitchFamily="34" charset="0"/>
              </a:rPr>
              <a:t>ροσπάθεια, για την επίτευξη αποφασιστικού αποτελέσματος και διάθεση στην δευτερεύουσα </a:t>
            </a:r>
            <a:r>
              <a:rPr lang="el-GR" sz="2400" dirty="0">
                <a:solidFill>
                  <a:srgbClr val="000000"/>
                </a:solidFill>
                <a:latin typeface="Arial" panose="020B0604020202020204" pitchFamily="34" charset="0"/>
              </a:rPr>
              <a:t>π</a:t>
            </a:r>
            <a:r>
              <a:rPr lang="el-GR" sz="2400" b="0" i="0" u="none" strike="noStrike" baseline="0" dirty="0">
                <a:solidFill>
                  <a:srgbClr val="000000"/>
                </a:solidFill>
                <a:latin typeface="Arial" panose="020B0604020202020204" pitchFamily="34" charset="0"/>
              </a:rPr>
              <a:t>ροσπάθεια ή προσπάθειες των απαραίτητων δυνάμεων και μέσων, για την αντιμετώπιση οποιασδήποτε απειλής ή καταστάσεως ή εκμετάλλευση σημειωθείσας επιτυχίας. </a:t>
            </a:r>
          </a:p>
          <a:p>
            <a:pPr algn="just">
              <a:buFont typeface="Wingdings" panose="05000000000000000000" pitchFamily="2" charset="2"/>
              <a:buChar char="v"/>
            </a:pPr>
            <a:r>
              <a:rPr lang="el-GR" sz="2400" b="0" i="0" u="none" strike="noStrike" baseline="0" dirty="0">
                <a:solidFill>
                  <a:srgbClr val="000000"/>
                </a:solidFill>
                <a:latin typeface="Arial" panose="020B0604020202020204" pitchFamily="34" charset="0"/>
              </a:rPr>
              <a:t>Σε εφαρμογή της αρχής της οικονομίας των δυνάμεων, είναι δυνατόν να εκτελεσθούν επιθέσεις περιορισμένου αντικειμενικού σκοπού, αμυντική ενέργεια ή και επιχειρήσεις σύμπτυξης σ’ ορισμένες περιοχές, προς επίτευξη της επιθυμητής συγκέντρωσης στην περιοχή της κύριας προσπάθειας</a:t>
            </a:r>
            <a:endParaRPr lang="el-GR" altLang="el-GR"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30F1C0-7AEE-2B1F-C6F1-7DC090D72E67}"/>
              </a:ext>
            </a:extLst>
          </p:cNvPr>
          <p:cNvSpPr>
            <a:spLocks noGrp="1"/>
          </p:cNvSpPr>
          <p:nvPr>
            <p:ph type="title"/>
          </p:nvPr>
        </p:nvSpPr>
        <p:spPr/>
        <p:txBody>
          <a:bodyPr/>
          <a:lstStyle/>
          <a:p>
            <a:r>
              <a:rPr lang="el-GR" dirty="0"/>
              <a:t>Ορισμοί</a:t>
            </a:r>
          </a:p>
        </p:txBody>
      </p:sp>
      <p:sp>
        <p:nvSpPr>
          <p:cNvPr id="3" name="Θέση περιεχομένου 2">
            <a:extLst>
              <a:ext uri="{FF2B5EF4-FFF2-40B4-BE49-F238E27FC236}">
                <a16:creationId xmlns:a16="http://schemas.microsoft.com/office/drawing/2014/main" id="{45BC77A5-9B37-3D7F-2133-206958927E1E}"/>
              </a:ext>
            </a:extLst>
          </p:cNvPr>
          <p:cNvSpPr>
            <a:spLocks noGrp="1"/>
          </p:cNvSpPr>
          <p:nvPr>
            <p:ph idx="1"/>
          </p:nvPr>
        </p:nvSpPr>
        <p:spPr/>
        <p:txBody>
          <a:bodyPr/>
          <a:lstStyle/>
          <a:p>
            <a:pPr algn="just"/>
            <a:r>
              <a:rPr lang="el-GR" sz="2200" b="1" dirty="0">
                <a:solidFill>
                  <a:srgbClr val="000000"/>
                </a:solidFill>
                <a:latin typeface="Arial" panose="020B0604020202020204" pitchFamily="34" charset="0"/>
              </a:rPr>
              <a:t>Κ</a:t>
            </a:r>
            <a:r>
              <a:rPr kumimoji="0" lang="el-GR" sz="2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ύρια</a:t>
            </a:r>
            <a:r>
              <a:rPr kumimoji="0" lang="el-GR" sz="2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προσπάθεια </a:t>
            </a:r>
            <a:r>
              <a:rPr kumimoji="0" lang="el-GR"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είναι εκείνη η οποία σε σχέση με τις υπόλοιπες συγκεντρώνει τα περισσότερα πλεονεκτήματα και επιφέρει το αποφασιστικότερο αποτέλεσμα (με βάση την αποστολή). Σε αυτή διατίθεται το μεγαλύτερο βάρος των δυνάμεων και των μέσων σε συνάρτηση με την έκταση του μετώπου, την ισχύ του εχθρού και τη διαμόρφωση του εδάφους</a:t>
            </a:r>
          </a:p>
          <a:p>
            <a:r>
              <a:rPr lang="el-GR" b="1" dirty="0">
                <a:solidFill>
                  <a:srgbClr val="000000"/>
                </a:solidFill>
                <a:latin typeface="Arial" panose="020B0604020202020204" pitchFamily="34" charset="0"/>
              </a:rPr>
              <a:t>Σύμπτυξη</a:t>
            </a:r>
            <a:r>
              <a:rPr lang="el-GR" dirty="0">
                <a:solidFill>
                  <a:srgbClr val="000000"/>
                </a:solidFill>
                <a:latin typeface="Arial" panose="020B0604020202020204" pitchFamily="34" charset="0"/>
              </a:rPr>
              <a:t> </a:t>
            </a:r>
            <a:r>
              <a:rPr lang="el-GR" sz="2200" dirty="0">
                <a:solidFill>
                  <a:srgbClr val="000000"/>
                </a:solidFill>
                <a:latin typeface="Arial" panose="020B0604020202020204" pitchFamily="34" charset="0"/>
              </a:rPr>
              <a:t>προσχεδιασμένη κίνηση προς τα πίσω που διεξάγεται είτε κάτω από την πίεση του εχθρού είτε με πρωτοβουλία των συμπτυσσόμενων στρατευμάτων</a:t>
            </a:r>
          </a:p>
        </p:txBody>
      </p:sp>
    </p:spTree>
    <p:extLst>
      <p:ext uri="{BB962C8B-B14F-4D97-AF65-F5344CB8AC3E}">
        <p14:creationId xmlns:p14="http://schemas.microsoft.com/office/powerpoint/2010/main" val="1235499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1C5DDDD-99CD-0283-71F5-C32223BBEE52}"/>
              </a:ext>
            </a:extLst>
          </p:cNvPr>
          <p:cNvSpPr>
            <a:spLocks noGrp="1" noChangeArrowheads="1"/>
          </p:cNvSpPr>
          <p:nvPr>
            <p:ph type="title"/>
          </p:nvPr>
        </p:nvSpPr>
        <p:spPr/>
        <p:txBody>
          <a:bodyPr/>
          <a:lstStyle/>
          <a:p>
            <a:pPr eaLnBrk="1" hangingPunct="1"/>
            <a:r>
              <a:rPr lang="el-GR" altLang="el-GR" b="1" dirty="0"/>
              <a:t>Ελιγμός Ι</a:t>
            </a:r>
            <a:r>
              <a:rPr lang="el-GR" altLang="el-GR" dirty="0"/>
              <a:t> </a:t>
            </a:r>
          </a:p>
        </p:txBody>
      </p:sp>
      <p:sp>
        <p:nvSpPr>
          <p:cNvPr id="13315" name="Rectangle 3">
            <a:extLst>
              <a:ext uri="{FF2B5EF4-FFF2-40B4-BE49-F238E27FC236}">
                <a16:creationId xmlns:a16="http://schemas.microsoft.com/office/drawing/2014/main" id="{CB9BD899-A84E-D3A4-3221-1ED45BA492ED}"/>
              </a:ext>
            </a:extLst>
          </p:cNvPr>
          <p:cNvSpPr>
            <a:spLocks noGrp="1" noChangeArrowheads="1"/>
          </p:cNvSpPr>
          <p:nvPr>
            <p:ph type="body" idx="1"/>
          </p:nvPr>
        </p:nvSpPr>
        <p:spPr/>
        <p:txBody>
          <a:bodyPr>
            <a:normAutofit/>
          </a:bodyPr>
          <a:lstStyle/>
          <a:p>
            <a:pPr algn="just">
              <a:buFont typeface="Wingdings" panose="05000000000000000000" pitchFamily="2" charset="2"/>
              <a:buChar char="v"/>
            </a:pPr>
            <a:r>
              <a:rPr lang="el-GR" sz="2400" b="0" i="0" u="none" strike="noStrike" baseline="0" dirty="0">
                <a:solidFill>
                  <a:srgbClr val="000000"/>
                </a:solidFill>
                <a:latin typeface="Arial" panose="020B0604020202020204" pitchFamily="34" charset="0"/>
              </a:rPr>
              <a:t>Ο ελιγμός είναι το απαραίτητο στοιχείο ισχύος στη μάχη, που συνεισφέρει στη διατήρηση της πρωτοβουλίας, στην εκμετάλλευση της επιτυχίας, στη διατήρηση της ελευθερίας των ενεργειών και στη μείωση της τρωτότητας.</a:t>
            </a:r>
          </a:p>
          <a:p>
            <a:pPr algn="just">
              <a:buFont typeface="Wingdings" panose="05000000000000000000" pitchFamily="2" charset="2"/>
              <a:buChar char="v"/>
            </a:pPr>
            <a:r>
              <a:rPr lang="el-GR" sz="2400" b="0" i="0" u="none" strike="noStrike" baseline="0" dirty="0">
                <a:solidFill>
                  <a:srgbClr val="000000"/>
                </a:solidFill>
                <a:latin typeface="Arial" panose="020B0604020202020204" pitchFamily="34" charset="0"/>
              </a:rPr>
              <a:t>Αποτελείται από δύο στοιχεία, το πυρ και την κίνηση. </a:t>
            </a:r>
          </a:p>
          <a:p>
            <a:pPr algn="just">
              <a:buFont typeface="Wingdings" panose="05000000000000000000" pitchFamily="2" charset="2"/>
              <a:buChar char="v"/>
            </a:pPr>
            <a:r>
              <a:rPr lang="el-GR" sz="2400" b="0" i="0" u="none" strike="noStrike" baseline="0" dirty="0">
                <a:solidFill>
                  <a:srgbClr val="000000"/>
                </a:solidFill>
                <a:latin typeface="Arial" panose="020B0604020202020204" pitchFamily="34" charset="0"/>
              </a:rPr>
              <a:t>Ο ελιγμός κατευθύνεται είτε εναντίον αποφασιστικού σημείου [ή κατευθείαν στο εχθρικό κέντρο βάρους]. </a:t>
            </a:r>
            <a:endParaRPr lang="el-GR" altLang="el-GR" sz="2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9F57B49-3163-0DE3-FCA5-592530984EAC}"/>
              </a:ext>
            </a:extLst>
          </p:cNvPr>
          <p:cNvSpPr>
            <a:spLocks noGrp="1" noChangeArrowheads="1"/>
          </p:cNvSpPr>
          <p:nvPr>
            <p:ph type="title"/>
          </p:nvPr>
        </p:nvSpPr>
        <p:spPr/>
        <p:txBody>
          <a:bodyPr/>
          <a:lstStyle/>
          <a:p>
            <a:pPr eaLnBrk="1" hangingPunct="1"/>
            <a:r>
              <a:rPr lang="el-GR" altLang="el-GR" b="1" dirty="0"/>
              <a:t>Ελιγμός</a:t>
            </a:r>
            <a:r>
              <a:rPr lang="el-GR" altLang="el-GR" dirty="0"/>
              <a:t> ΙΙ</a:t>
            </a:r>
          </a:p>
        </p:txBody>
      </p:sp>
      <p:sp>
        <p:nvSpPr>
          <p:cNvPr id="14339" name="Rectangle 3">
            <a:extLst>
              <a:ext uri="{FF2B5EF4-FFF2-40B4-BE49-F238E27FC236}">
                <a16:creationId xmlns:a16="http://schemas.microsoft.com/office/drawing/2014/main" id="{A7851FBD-E7F6-A708-3151-FBB4FAB1A74A}"/>
              </a:ext>
            </a:extLst>
          </p:cNvPr>
          <p:cNvSpPr>
            <a:spLocks noGrp="1" noChangeArrowheads="1"/>
          </p:cNvSpPr>
          <p:nvPr>
            <p:ph type="body" idx="1"/>
          </p:nvPr>
        </p:nvSpPr>
        <p:spPr/>
        <p:txBody>
          <a:bodyPr>
            <a:normAutofit/>
          </a:bodyPr>
          <a:lstStyle/>
          <a:p>
            <a:pPr marL="0" indent="0" algn="just">
              <a:buNone/>
            </a:pPr>
            <a:r>
              <a:rPr lang="el-GR" dirty="0"/>
              <a:t>Ο ελιγμός χαρακτηρίζεται από:</a:t>
            </a:r>
          </a:p>
          <a:p>
            <a:pPr algn="just">
              <a:buFont typeface="Wingdings" panose="05000000000000000000" pitchFamily="2" charset="2"/>
              <a:buChar char="v"/>
            </a:pPr>
            <a:r>
              <a:rPr lang="el-GR" dirty="0"/>
              <a:t>Ευκαμψία που αναφέρεται στην ανάγκη προσαρμογής των σκέψεων, σχεδίων και ενεργειών κατά τέτοιο τρόπο, ώστε να παρέχουν τη δυνατότητα ταχείας αντίδρασης σε απρόβλεπτες καταστάσεις, σε συνδυασμό με την εφαρμογή των αρχών της </a:t>
            </a:r>
            <a:r>
              <a:rPr lang="el-GR" i="1" dirty="0"/>
              <a:t>συγκέντρωσης</a:t>
            </a:r>
            <a:r>
              <a:rPr lang="el-GR" dirty="0"/>
              <a:t> και της </a:t>
            </a:r>
            <a:r>
              <a:rPr lang="el-GR" i="1" dirty="0"/>
              <a:t>οικονομίας δυνάμεων</a:t>
            </a:r>
            <a:r>
              <a:rPr lang="el-GR" dirty="0"/>
              <a:t>.</a:t>
            </a:r>
          </a:p>
          <a:p>
            <a:pPr algn="just">
              <a:buFont typeface="Wingdings" panose="05000000000000000000" pitchFamily="2" charset="2"/>
              <a:buChar char="v"/>
            </a:pPr>
            <a:r>
              <a:rPr lang="el-GR" dirty="0"/>
              <a:t>Ταχύτητα αντίδρασης που αποσκοπεί στη συγκέντρωση δυνάμεων σε ορισμένο χώρο και χρόνο, ώστε να βρεθούν σε πλεονεκτική θέση.</a:t>
            </a:r>
          </a:p>
          <a:p>
            <a:pPr algn="just">
              <a:buFont typeface="Wingdings" panose="05000000000000000000" pitchFamily="2" charset="2"/>
              <a:buChar char="v"/>
            </a:pPr>
            <a:r>
              <a:rPr lang="el-GR" dirty="0"/>
              <a:t>Ευελιξία που αναφέρεται στην ικανότητα των δυνάμεων να εστιάσουν το μέγιστο των προσπαθειών τους στα τρωτά σημεία του εχθρού και με αυτό τον τρόπο ν’ αποκτήσουν τακτικό ή στρατηγικό πλεονέκτημα.</a:t>
            </a:r>
            <a:endParaRPr lang="el-GR" altLang="el-GR"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9A2849-E5CE-ACCB-C1F6-4CC1038E517A}"/>
              </a:ext>
            </a:extLst>
          </p:cNvPr>
          <p:cNvSpPr>
            <a:spLocks noGrp="1"/>
          </p:cNvSpPr>
          <p:nvPr>
            <p:ph type="title"/>
          </p:nvPr>
        </p:nvSpPr>
        <p:spPr/>
        <p:txBody>
          <a:bodyPr/>
          <a:lstStyle/>
          <a:p>
            <a:r>
              <a:rPr lang="en-US" dirty="0"/>
              <a:t>Jomini</a:t>
            </a:r>
            <a:endParaRPr lang="el-GR" dirty="0"/>
          </a:p>
        </p:txBody>
      </p:sp>
      <p:sp>
        <p:nvSpPr>
          <p:cNvPr id="3" name="Θέση περιεχομένου 2">
            <a:extLst>
              <a:ext uri="{FF2B5EF4-FFF2-40B4-BE49-F238E27FC236}">
                <a16:creationId xmlns:a16="http://schemas.microsoft.com/office/drawing/2014/main" id="{E1DA487B-E961-033D-38BA-A90D419C7706}"/>
              </a:ext>
            </a:extLst>
          </p:cNvPr>
          <p:cNvSpPr>
            <a:spLocks noGrp="1"/>
          </p:cNvSpPr>
          <p:nvPr>
            <p:ph idx="1"/>
          </p:nvPr>
        </p:nvSpPr>
        <p:spPr/>
        <p:txBody>
          <a:bodyPr>
            <a:normAutofit lnSpcReduction="10000"/>
          </a:bodyPr>
          <a:lstStyle/>
          <a:p>
            <a:r>
              <a:rPr lang="el-GR" sz="2400" b="1" dirty="0"/>
              <a:t>Στρατηγική</a:t>
            </a:r>
            <a:r>
              <a:rPr lang="el-GR" sz="2400" dirty="0"/>
              <a:t> είναι η τέχνη του να κάνεις πόλεμο επάνω σε ένα χάρτη και περιλαμβάνει όλο το θέατρο επιχειρήσεων</a:t>
            </a:r>
          </a:p>
          <a:p>
            <a:r>
              <a:rPr lang="el-GR" sz="2400" b="1" dirty="0"/>
              <a:t>Υψηλή τακτική </a:t>
            </a:r>
            <a:r>
              <a:rPr lang="el-GR" sz="2400" dirty="0"/>
              <a:t>είναι η τέχνη της τοποθετήσεως τμημάτων επί του πεδίου της μάχης ανάλογα με τις ανωμαλίες του εδάφους, το να φέρεις τα τμήματα σε κατάσταση να ενεργήσουν και η τέχνη να πολεμάς στο έδαφος σε αντιπαραβολή με τον σχεδιασμό επί του χάρτη </a:t>
            </a:r>
            <a:endParaRPr lang="en-US" sz="2400" dirty="0"/>
          </a:p>
          <a:p>
            <a:r>
              <a:rPr lang="el-GR" sz="2400" b="1" dirty="0"/>
              <a:t>Διοικητική Μέριμνα </a:t>
            </a:r>
            <a:r>
              <a:rPr lang="el-GR" sz="2400" dirty="0"/>
              <a:t>είναι η τέχνη της μετακίνησης στρατευμάτων. Περιλαμβάνει τη σειρά και τις λεπτομέρειες των πορειών και των στρατοπεδεύσεων και τη στέγαση και τη τροφοδοσία των τμημάτων</a:t>
            </a:r>
          </a:p>
        </p:txBody>
      </p:sp>
    </p:spTree>
    <p:extLst>
      <p:ext uri="{BB962C8B-B14F-4D97-AF65-F5344CB8AC3E}">
        <p14:creationId xmlns:p14="http://schemas.microsoft.com/office/powerpoint/2010/main" val="2726490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9516E62-13B9-68C9-822B-EFC05B55E60C}"/>
              </a:ext>
            </a:extLst>
          </p:cNvPr>
          <p:cNvSpPr>
            <a:spLocks noGrp="1" noChangeArrowheads="1"/>
          </p:cNvSpPr>
          <p:nvPr>
            <p:ph type="title"/>
          </p:nvPr>
        </p:nvSpPr>
        <p:spPr>
          <a:xfrm>
            <a:off x="653845" y="274638"/>
            <a:ext cx="8229600" cy="980728"/>
          </a:xfrm>
        </p:spPr>
        <p:txBody>
          <a:bodyPr/>
          <a:lstStyle/>
          <a:p>
            <a:pPr eaLnBrk="1" hangingPunct="1"/>
            <a:r>
              <a:rPr lang="el-GR" altLang="el-GR" b="1" dirty="0"/>
              <a:t>Αιφνιδιασμός Ι</a:t>
            </a:r>
            <a:r>
              <a:rPr lang="el-GR" altLang="el-GR" dirty="0"/>
              <a:t> </a:t>
            </a:r>
          </a:p>
        </p:txBody>
      </p:sp>
      <p:sp>
        <p:nvSpPr>
          <p:cNvPr id="15363" name="Rectangle 3">
            <a:extLst>
              <a:ext uri="{FF2B5EF4-FFF2-40B4-BE49-F238E27FC236}">
                <a16:creationId xmlns:a16="http://schemas.microsoft.com/office/drawing/2014/main" id="{2F8B19F4-0F49-8B6B-5431-268736A2D08C}"/>
              </a:ext>
            </a:extLst>
          </p:cNvPr>
          <p:cNvSpPr>
            <a:spLocks noGrp="1" noChangeArrowheads="1"/>
          </p:cNvSpPr>
          <p:nvPr>
            <p:ph type="body" idx="1"/>
          </p:nvPr>
        </p:nvSpPr>
        <p:spPr>
          <a:xfrm>
            <a:off x="491613" y="1130710"/>
            <a:ext cx="10628671" cy="5452652"/>
          </a:xfrm>
        </p:spPr>
        <p:txBody>
          <a:bodyPr>
            <a:normAutofit fontScale="92500" lnSpcReduction="20000"/>
          </a:bodyPr>
          <a:lstStyle/>
          <a:p>
            <a:pPr algn="just">
              <a:buFont typeface="Wingdings" panose="05000000000000000000" pitchFamily="2" charset="2"/>
              <a:buChar char="q"/>
            </a:pPr>
            <a:r>
              <a:rPr lang="el-GR" sz="2800" b="0" i="0" u="none" strike="noStrike" baseline="0" dirty="0">
                <a:solidFill>
                  <a:srgbClr val="000000"/>
                </a:solidFill>
                <a:latin typeface="Arial" panose="020B0604020202020204" pitchFamily="34" charset="0"/>
              </a:rPr>
              <a:t>Συνίσταται στην προσβολή του εχθρού σε αποφασιστικό τόπο και κατάλληλο χρόνο και κατά τρόπο μη αναμενόμενο. Το να έχει ο εχθρός πλήρη άγνοια των όσων πρόκειται να συμβούν δεν είναι τόσο ουσιώδες, όσο είναι να αντιληφθεί αυτά τόσο αργά, ώστε να μη διαθέτει το χρόνο για αποτελεσματική αντίδραση</a:t>
            </a:r>
          </a:p>
          <a:p>
            <a:pPr algn="just">
              <a:buFont typeface="Wingdings" panose="05000000000000000000" pitchFamily="2" charset="2"/>
              <a:buChar char="q"/>
            </a:pPr>
            <a:r>
              <a:rPr lang="el-GR" sz="2800" b="0" i="0" u="none" strike="noStrike" baseline="0" dirty="0">
                <a:solidFill>
                  <a:srgbClr val="000000"/>
                </a:solidFill>
                <a:latin typeface="Arial" panose="020B0604020202020204" pitchFamily="34" charset="0"/>
              </a:rPr>
              <a:t>Η επίτευξη του αιφνιδιασμού είναι δυνατόν να αποφέρει τη μεταβολή της υφισταμένης σχέσης μεταξύ των αντιπάλων δυνάμεων υπέρ αυτού που επιτυγχάνει τον αιφνιδιασμό</a:t>
            </a:r>
          </a:p>
          <a:p>
            <a:pPr algn="just">
              <a:buFont typeface="Wingdings" panose="05000000000000000000" pitchFamily="2" charset="2"/>
              <a:buChar char="q"/>
            </a:pPr>
            <a:r>
              <a:rPr lang="el-GR" sz="2800" b="0" i="0" u="none" strike="noStrike" baseline="0" dirty="0">
                <a:solidFill>
                  <a:srgbClr val="000000"/>
                </a:solidFill>
                <a:latin typeface="Arial" panose="020B0604020202020204" pitchFamily="34" charset="0"/>
              </a:rPr>
              <a:t>Πρέπει πάντοτε να υπάρχουν υπολογίσιμες δυνάμεις για την εκμετάλλευση των αποτελεσμάτων που </a:t>
            </a:r>
            <a:r>
              <a:rPr lang="el-GR" sz="2800" b="0" i="0" u="none" strike="noStrike" baseline="0" dirty="0" err="1">
                <a:solidFill>
                  <a:srgbClr val="000000"/>
                </a:solidFill>
                <a:latin typeface="Arial" panose="020B0604020202020204" pitchFamily="34" charset="0"/>
              </a:rPr>
              <a:t>επετεύχθησαν</a:t>
            </a:r>
            <a:r>
              <a:rPr lang="el-GR" sz="2800" b="0" i="0" u="none" strike="noStrike" baseline="0" dirty="0">
                <a:solidFill>
                  <a:srgbClr val="000000"/>
                </a:solidFill>
                <a:latin typeface="Arial" panose="020B0604020202020204" pitchFamily="34" charset="0"/>
              </a:rPr>
              <a:t> με τον αιφνιδιασμό </a:t>
            </a:r>
          </a:p>
          <a:p>
            <a:pPr algn="just">
              <a:buFont typeface="Wingdings" panose="05000000000000000000" pitchFamily="2" charset="2"/>
              <a:buChar char="q"/>
            </a:pPr>
            <a:r>
              <a:rPr lang="el-GR" sz="2800" b="0" i="0" u="none" strike="noStrike" baseline="0" dirty="0">
                <a:solidFill>
                  <a:srgbClr val="000000"/>
                </a:solidFill>
                <a:latin typeface="Arial" panose="020B0604020202020204" pitchFamily="34" charset="0"/>
              </a:rPr>
              <a:t>Η επίδραση επί του ηθικού είναι τεράστια</a:t>
            </a:r>
          </a:p>
          <a:p>
            <a:pPr algn="l"/>
            <a:endParaRPr lang="el-GR" altLang="el-GR" sz="2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2023CD9-40C8-CEF8-66FA-A7DAE31659BF}"/>
              </a:ext>
            </a:extLst>
          </p:cNvPr>
          <p:cNvSpPr>
            <a:spLocks noGrp="1" noChangeArrowheads="1"/>
          </p:cNvSpPr>
          <p:nvPr>
            <p:ph type="title"/>
          </p:nvPr>
        </p:nvSpPr>
        <p:spPr/>
        <p:txBody>
          <a:bodyPr/>
          <a:lstStyle/>
          <a:p>
            <a:pPr eaLnBrk="1" hangingPunct="1"/>
            <a:r>
              <a:rPr lang="el-GR" altLang="el-GR" b="1" dirty="0"/>
              <a:t>Αιφνιδιασμός ΙΙ</a:t>
            </a:r>
            <a:r>
              <a:rPr lang="el-GR" altLang="el-GR" dirty="0"/>
              <a:t> </a:t>
            </a:r>
          </a:p>
        </p:txBody>
      </p:sp>
      <p:sp>
        <p:nvSpPr>
          <p:cNvPr id="16387" name="Rectangle 3">
            <a:extLst>
              <a:ext uri="{FF2B5EF4-FFF2-40B4-BE49-F238E27FC236}">
                <a16:creationId xmlns:a16="http://schemas.microsoft.com/office/drawing/2014/main" id="{602BD8A5-E5F4-3602-113C-4A891BC9A69C}"/>
              </a:ext>
            </a:extLst>
          </p:cNvPr>
          <p:cNvSpPr>
            <a:spLocks noGrp="1" noChangeArrowheads="1"/>
          </p:cNvSpPr>
          <p:nvPr>
            <p:ph type="body" idx="1"/>
          </p:nvPr>
        </p:nvSpPr>
        <p:spPr>
          <a:xfrm>
            <a:off x="905255" y="1600199"/>
            <a:ext cx="9575931" cy="5007077"/>
          </a:xfrm>
        </p:spPr>
        <p:txBody>
          <a:bodyPr>
            <a:normAutofit fontScale="85000" lnSpcReduction="20000"/>
          </a:bodyPr>
          <a:lstStyle/>
          <a:p>
            <a:pPr marL="0" indent="0">
              <a:buNone/>
            </a:pPr>
            <a:r>
              <a:rPr lang="el-GR" sz="2800" dirty="0">
                <a:solidFill>
                  <a:srgbClr val="000000"/>
                </a:solidFill>
                <a:latin typeface="Arial" panose="020B0604020202020204" pitchFamily="34" charset="0"/>
              </a:rPr>
              <a:t>Ο αιφνιδιασμός κυρίως επιτυγχάνεται με:</a:t>
            </a:r>
          </a:p>
          <a:p>
            <a:pPr>
              <a:buFont typeface="Wingdings" panose="05000000000000000000" pitchFamily="2" charset="2"/>
              <a:buChar char="q"/>
            </a:pPr>
            <a:r>
              <a:rPr lang="el-GR" sz="2800" dirty="0">
                <a:solidFill>
                  <a:srgbClr val="000000"/>
                </a:solidFill>
                <a:latin typeface="Arial" panose="020B0604020202020204" pitchFamily="34" charset="0"/>
              </a:rPr>
              <a:t> Ταχύτητα της ενέργειας </a:t>
            </a:r>
          </a:p>
          <a:p>
            <a:pPr>
              <a:buFont typeface="Wingdings" panose="05000000000000000000" pitchFamily="2" charset="2"/>
              <a:buChar char="q"/>
            </a:pPr>
            <a:r>
              <a:rPr lang="el-GR" sz="2800" dirty="0">
                <a:solidFill>
                  <a:srgbClr val="000000"/>
                </a:solidFill>
                <a:latin typeface="Arial" panose="020B0604020202020204" pitchFamily="34" charset="0"/>
              </a:rPr>
              <a:t> Εξαπάτηση και μυστικότητα</a:t>
            </a:r>
          </a:p>
          <a:p>
            <a:pPr>
              <a:buFont typeface="Wingdings" panose="05000000000000000000" pitchFamily="2" charset="2"/>
              <a:buChar char="q"/>
            </a:pPr>
            <a:r>
              <a:rPr lang="el-GR" sz="2800" dirty="0">
                <a:solidFill>
                  <a:srgbClr val="000000"/>
                </a:solidFill>
                <a:latin typeface="Arial" panose="020B0604020202020204" pitchFamily="34" charset="0"/>
              </a:rPr>
              <a:t> Ακριβείς πληροφορίες</a:t>
            </a:r>
          </a:p>
          <a:p>
            <a:pPr>
              <a:buFont typeface="Wingdings" panose="05000000000000000000" pitchFamily="2" charset="2"/>
              <a:buChar char="q"/>
            </a:pPr>
            <a:r>
              <a:rPr lang="el-GR" sz="2800" dirty="0">
                <a:solidFill>
                  <a:srgbClr val="000000"/>
                </a:solidFill>
                <a:latin typeface="Arial" panose="020B0604020202020204" pitchFamily="34" charset="0"/>
              </a:rPr>
              <a:t> Τροποποίηση των χρησιμοποιουμένων τρόπων και μεθόδων</a:t>
            </a:r>
          </a:p>
          <a:p>
            <a:pPr>
              <a:buFont typeface="Wingdings" panose="05000000000000000000" pitchFamily="2" charset="2"/>
              <a:buChar char="q"/>
            </a:pPr>
            <a:r>
              <a:rPr lang="el-GR" sz="2800" dirty="0">
                <a:solidFill>
                  <a:srgbClr val="000000"/>
                </a:solidFill>
                <a:latin typeface="Arial" panose="020B0604020202020204" pitchFamily="34" charset="0"/>
              </a:rPr>
              <a:t> Εκμετάλλευση νέων μέσων και τεχνικής</a:t>
            </a:r>
          </a:p>
          <a:p>
            <a:pPr>
              <a:buFont typeface="Wingdings" panose="05000000000000000000" pitchFamily="2" charset="2"/>
              <a:buChar char="q"/>
            </a:pPr>
            <a:r>
              <a:rPr lang="el-GR" sz="2800" dirty="0">
                <a:solidFill>
                  <a:srgbClr val="000000"/>
                </a:solidFill>
                <a:latin typeface="Arial" panose="020B0604020202020204" pitchFamily="34" charset="0"/>
              </a:rPr>
              <a:t> Ενέργεια από μη αναμενόμενες κατευθύνσεις και με ισχυρή δύναμη</a:t>
            </a:r>
          </a:p>
          <a:p>
            <a:pPr>
              <a:buFont typeface="Wingdings" panose="05000000000000000000" pitchFamily="2" charset="2"/>
              <a:buChar char="q"/>
            </a:pPr>
            <a:r>
              <a:rPr lang="el-GR" sz="2800" dirty="0">
                <a:solidFill>
                  <a:srgbClr val="000000"/>
                </a:solidFill>
                <a:latin typeface="Arial" panose="020B0604020202020204" pitchFamily="34" charset="0"/>
              </a:rPr>
              <a:t> Τόλμη</a:t>
            </a:r>
          </a:p>
          <a:p>
            <a:pPr>
              <a:buFont typeface="Wingdings" panose="05000000000000000000" pitchFamily="2" charset="2"/>
              <a:buChar char="q"/>
            </a:pPr>
            <a:r>
              <a:rPr lang="el-GR" sz="2800" dirty="0">
                <a:solidFill>
                  <a:srgbClr val="000000"/>
                </a:solidFill>
                <a:latin typeface="Arial" panose="020B0604020202020204" pitchFamily="34" charset="0"/>
              </a:rPr>
              <a:t> Απόκρυψη</a:t>
            </a:r>
            <a:endParaRPr lang="el-GR" altLang="el-GR" sz="2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28CF9AF-B07B-FF59-8A00-1D89C9D37936}"/>
              </a:ext>
            </a:extLst>
          </p:cNvPr>
          <p:cNvSpPr>
            <a:spLocks noGrp="1" noChangeArrowheads="1"/>
          </p:cNvSpPr>
          <p:nvPr>
            <p:ph type="title"/>
          </p:nvPr>
        </p:nvSpPr>
        <p:spPr/>
        <p:txBody>
          <a:bodyPr/>
          <a:lstStyle/>
          <a:p>
            <a:pPr eaLnBrk="1" hangingPunct="1"/>
            <a:r>
              <a:rPr lang="el-GR" altLang="el-GR" b="1"/>
              <a:t>Ασφάλεια</a:t>
            </a:r>
            <a:r>
              <a:rPr lang="el-GR" altLang="el-GR"/>
              <a:t> </a:t>
            </a:r>
          </a:p>
        </p:txBody>
      </p:sp>
      <p:sp>
        <p:nvSpPr>
          <p:cNvPr id="17411" name="Rectangle 3">
            <a:extLst>
              <a:ext uri="{FF2B5EF4-FFF2-40B4-BE49-F238E27FC236}">
                <a16:creationId xmlns:a16="http://schemas.microsoft.com/office/drawing/2014/main" id="{1B4C0173-C953-16C6-9D31-B1E94C0FE0B6}"/>
              </a:ext>
            </a:extLst>
          </p:cNvPr>
          <p:cNvSpPr>
            <a:spLocks noGrp="1" noChangeArrowheads="1"/>
          </p:cNvSpPr>
          <p:nvPr>
            <p:ph type="body" idx="1"/>
          </p:nvPr>
        </p:nvSpPr>
        <p:spPr>
          <a:xfrm>
            <a:off x="914400" y="1919672"/>
            <a:ext cx="9914860" cy="4347659"/>
          </a:xfrm>
        </p:spPr>
        <p:txBody>
          <a:bodyPr>
            <a:normAutofit fontScale="77500" lnSpcReduction="20000"/>
          </a:bodyPr>
          <a:lstStyle/>
          <a:p>
            <a:pPr algn="just">
              <a:buFont typeface="Wingdings" panose="05000000000000000000" pitchFamily="2" charset="2"/>
              <a:buChar char="v"/>
            </a:pPr>
            <a:r>
              <a:rPr lang="el-GR" sz="2800" b="0" i="0" u="none" strike="noStrike" baseline="0" dirty="0">
                <a:solidFill>
                  <a:srgbClr val="000000"/>
                </a:solidFill>
                <a:latin typeface="Arial" panose="020B0604020202020204" pitchFamily="34" charset="0"/>
              </a:rPr>
              <a:t>Συνίσταται στη λήψη των απαιτούμενων μέτρων για αποφυγή του αιφνιδιασμού ή στη παρενόχληση της εχθρικής παρατήρησης και συλλογής από τον εχθρό των απαιτούμενων πληροφοριών </a:t>
            </a:r>
          </a:p>
          <a:p>
            <a:pPr algn="just">
              <a:buFont typeface="Wingdings" panose="05000000000000000000" pitchFamily="2" charset="2"/>
              <a:buChar char="v"/>
            </a:pPr>
            <a:r>
              <a:rPr lang="el-GR" sz="2800" b="0" i="0" u="none" strike="noStrike" baseline="0" dirty="0">
                <a:solidFill>
                  <a:srgbClr val="000000"/>
                </a:solidFill>
                <a:latin typeface="Arial" panose="020B0604020202020204" pitchFamily="34" charset="0"/>
              </a:rPr>
              <a:t>Η ασφάλεια είναι ουσιώδης για την εφαρμογή των λοιπών αρχών του πολέμου </a:t>
            </a:r>
          </a:p>
          <a:p>
            <a:pPr algn="just">
              <a:buFont typeface="Wingdings" panose="05000000000000000000" pitchFamily="2" charset="2"/>
              <a:buChar char="v"/>
            </a:pPr>
            <a:r>
              <a:rPr lang="el-GR" sz="2800" b="0" i="0" u="none" strike="noStrike" baseline="0" dirty="0">
                <a:solidFill>
                  <a:srgbClr val="000000"/>
                </a:solidFill>
                <a:latin typeface="Arial" panose="020B0604020202020204" pitchFamily="34" charset="0"/>
              </a:rPr>
              <a:t>Η επίτευξή της παρέχει στο Διοικητή ελευθερία ενέργειας και απαγορεύει στον αντίπαλο να χρησιμοποιήσει αποτελεσματικά τις δυνάμεις του. </a:t>
            </a:r>
          </a:p>
          <a:p>
            <a:pPr algn="just">
              <a:buFont typeface="Wingdings" panose="05000000000000000000" pitchFamily="2" charset="2"/>
              <a:buChar char="v"/>
            </a:pPr>
            <a:r>
              <a:rPr lang="el-GR" sz="2800" b="0" i="0" u="none" strike="noStrike" baseline="0" dirty="0">
                <a:solidFill>
                  <a:srgbClr val="000000"/>
                </a:solidFill>
                <a:latin typeface="Arial" panose="020B0604020202020204" pitchFamily="34" charset="0"/>
              </a:rPr>
              <a:t>Η αρχή αυτή εξασφαλίζει μείωση της τρωτότητας των φίλιων δυνάμεων σε εχθρικές ενέργειες, στην εχθρική επιρροή ή αιφνιδιασμό, ενώ ο κατάλληλος επιτελικός σχεδιασμός και η κατανόηση της στρατηγικής, τακτικής και του δόγματος που εφαρμόζει ο εχθρός επαυξάνουν την ασφάλεια</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F04F32D5-518C-C259-72EE-3A1D38211BAD}"/>
              </a:ext>
            </a:extLst>
          </p:cNvPr>
          <p:cNvSpPr>
            <a:spLocks noGrp="1" noChangeArrowheads="1"/>
          </p:cNvSpPr>
          <p:nvPr>
            <p:ph type="title"/>
          </p:nvPr>
        </p:nvSpPr>
        <p:spPr>
          <a:xfrm>
            <a:off x="694046" y="490539"/>
            <a:ext cx="8002587" cy="777875"/>
          </a:xfrm>
        </p:spPr>
        <p:txBody>
          <a:bodyPr/>
          <a:lstStyle/>
          <a:p>
            <a:pPr eaLnBrk="1" hangingPunct="1"/>
            <a:r>
              <a:rPr lang="el-GR" altLang="el-GR" b="1" dirty="0"/>
              <a:t>Ηθικό</a:t>
            </a:r>
            <a:r>
              <a:rPr lang="el-GR" altLang="el-GR" dirty="0"/>
              <a:t> Ι</a:t>
            </a:r>
          </a:p>
        </p:txBody>
      </p:sp>
      <p:sp>
        <p:nvSpPr>
          <p:cNvPr id="18435" name="Rectangle 3">
            <a:extLst>
              <a:ext uri="{FF2B5EF4-FFF2-40B4-BE49-F238E27FC236}">
                <a16:creationId xmlns:a16="http://schemas.microsoft.com/office/drawing/2014/main" id="{3C4E7532-08D6-0491-5BFE-C7E55DFA3ED3}"/>
              </a:ext>
            </a:extLst>
          </p:cNvPr>
          <p:cNvSpPr>
            <a:spLocks noGrp="1" noChangeArrowheads="1"/>
          </p:cNvSpPr>
          <p:nvPr>
            <p:ph type="body" idx="1"/>
          </p:nvPr>
        </p:nvSpPr>
        <p:spPr>
          <a:xfrm>
            <a:off x="432619" y="1268414"/>
            <a:ext cx="9984556" cy="5589587"/>
          </a:xfrm>
        </p:spPr>
        <p:txBody>
          <a:bodyPr>
            <a:normAutofit/>
          </a:bodyPr>
          <a:lstStyle/>
          <a:p>
            <a:pPr algn="l">
              <a:buFont typeface="Wingdings" panose="05000000000000000000" pitchFamily="2" charset="2"/>
              <a:buChar char="v"/>
            </a:pPr>
            <a:r>
              <a:rPr lang="el-GR" sz="2400" b="0" i="0" u="none" strike="noStrike" baseline="0" dirty="0">
                <a:solidFill>
                  <a:srgbClr val="000000"/>
                </a:solidFill>
                <a:latin typeface="Arial" panose="020B0604020202020204" pitchFamily="34" charset="0"/>
              </a:rPr>
              <a:t>Είναι το σύνολο των ψυχικών δυνάμεων του μαχητή, που πηγάζει από την πίστη στις αξίες του πολιτισμού του, των παραδόσεων, του δικαίου και στη φυσική του δύναμη, μετατρέποντάς τες σε θέληση για δράση. Το ηθικό αποτελεί απαραίτητο στοιχείο, τόσο ως αποτρεπτικός παράγοντας, όσο και ως η δυναμική για την διεξαγωγή οιασδήποτε επιχείρησης.</a:t>
            </a:r>
          </a:p>
          <a:p>
            <a:pPr algn="l">
              <a:buFont typeface="Wingdings" panose="05000000000000000000" pitchFamily="2" charset="2"/>
              <a:buChar char="v"/>
            </a:pPr>
            <a:r>
              <a:rPr lang="el-GR" sz="2400" b="0" i="0" u="none" strike="noStrike" baseline="0" dirty="0">
                <a:solidFill>
                  <a:srgbClr val="000000"/>
                </a:solidFill>
                <a:latin typeface="Arial" panose="020B0604020202020204" pitchFamily="34" charset="0"/>
              </a:rPr>
              <a:t>Όπου οι δυνάμεις είναι ισοδύναμες, το ηθικό με τις αξίες του σθένους, θάρρους και τόλμης που το χαρακτηρίζουν, επιφέρει αποφασιστικό αποτέλεσμα. Το ηθικό εκτρέφει το επιθετικό πνεύμα και τη θέληση για τη νίκη και πρέπει να διέπει το στράτευμα, από το Διοικητή μέχρι τον απλό στρατιώτη.</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1F76C6-1164-87BB-2491-C1BB06C3C269}"/>
              </a:ext>
            </a:extLst>
          </p:cNvPr>
          <p:cNvSpPr>
            <a:spLocks noGrp="1"/>
          </p:cNvSpPr>
          <p:nvPr>
            <p:ph type="title"/>
          </p:nvPr>
        </p:nvSpPr>
        <p:spPr>
          <a:xfrm>
            <a:off x="658761" y="815009"/>
            <a:ext cx="9914859" cy="1329004"/>
          </a:xfrm>
        </p:spPr>
        <p:txBody>
          <a:bodyPr/>
          <a:lstStyle/>
          <a:p>
            <a:r>
              <a:rPr kumimoji="0" lang="el-GR" altLang="el-GR" sz="4000" b="1" i="0" u="none" strike="noStrike" kern="1200" cap="none" spc="0" normalizeH="0" baseline="0" noProof="0" dirty="0">
                <a:ln>
                  <a:noFill/>
                </a:ln>
                <a:solidFill>
                  <a:srgbClr val="18818C"/>
                </a:solidFill>
                <a:effectLst/>
                <a:uLnTx/>
                <a:uFillTx/>
                <a:ea typeface="+mj-ea"/>
                <a:cs typeface="+mj-cs"/>
              </a:rPr>
              <a:t>Ηθικό</a:t>
            </a:r>
            <a:r>
              <a:rPr kumimoji="0" lang="el-GR" altLang="el-GR" sz="4000" b="0" i="0" u="none" strike="noStrike" kern="1200" cap="none" spc="0" normalizeH="0" baseline="0" noProof="0" dirty="0">
                <a:ln>
                  <a:noFill/>
                </a:ln>
                <a:solidFill>
                  <a:srgbClr val="18818C"/>
                </a:solidFill>
                <a:effectLst/>
                <a:uLnTx/>
                <a:uFillTx/>
                <a:ea typeface="+mj-ea"/>
                <a:cs typeface="+mj-cs"/>
              </a:rPr>
              <a:t> ΙΙ</a:t>
            </a:r>
            <a:endParaRPr lang="el-GR" dirty="0"/>
          </a:p>
        </p:txBody>
      </p:sp>
      <p:sp>
        <p:nvSpPr>
          <p:cNvPr id="3" name="Θέση περιεχομένου 2">
            <a:extLst>
              <a:ext uri="{FF2B5EF4-FFF2-40B4-BE49-F238E27FC236}">
                <a16:creationId xmlns:a16="http://schemas.microsoft.com/office/drawing/2014/main" id="{416C3200-FC1D-5754-ADFE-3A74BC55EF5F}"/>
              </a:ext>
            </a:extLst>
          </p:cNvPr>
          <p:cNvSpPr>
            <a:spLocks noGrp="1"/>
          </p:cNvSpPr>
          <p:nvPr>
            <p:ph idx="1"/>
          </p:nvPr>
        </p:nvSpPr>
        <p:spPr>
          <a:xfrm>
            <a:off x="403123" y="1919673"/>
            <a:ext cx="10426137" cy="4123318"/>
          </a:xfrm>
        </p:spPr>
        <p:txBody>
          <a:bodyPr/>
          <a:lstStyle/>
          <a:p>
            <a:pPr marL="228600" marR="0" lvl="0" indent="-228600" algn="just" defTabSz="914400" rtl="0" eaLnBrk="1" fontAlgn="auto" latinLnBrk="0" hangingPunct="1">
              <a:lnSpc>
                <a:spcPct val="120000"/>
              </a:lnSpc>
              <a:spcBef>
                <a:spcPts val="1000"/>
              </a:spcBef>
              <a:spcAft>
                <a:spcPts val="0"/>
              </a:spcAft>
              <a:buClr>
                <a:srgbClr val="F48E7C"/>
              </a:buClr>
              <a:buSzTx/>
              <a:buFont typeface="Wingdings" panose="05000000000000000000" pitchFamily="2" charset="2"/>
              <a:buChar char="v"/>
              <a:tabLst/>
              <a:defRPr/>
            </a:pPr>
            <a:r>
              <a:rPr kumimoji="0" lang="el-G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Το ηθικό είναι η ιδιότητα εκείνη που εμψυχώνει το προσωπικό να προχωρήσει κάτω από τις πιο δύσκολες συνθήκες, να δείχνει θάρρος και παρρησία σε στιγμές κόπωσης και κινδύνου. </a:t>
            </a:r>
          </a:p>
          <a:p>
            <a:pPr marL="228600" marR="0" lvl="0" indent="-228600" algn="just" defTabSz="914400" rtl="0" eaLnBrk="1" fontAlgn="auto" latinLnBrk="0" hangingPunct="1">
              <a:lnSpc>
                <a:spcPct val="120000"/>
              </a:lnSpc>
              <a:spcBef>
                <a:spcPts val="1000"/>
              </a:spcBef>
              <a:spcAft>
                <a:spcPts val="0"/>
              </a:spcAft>
              <a:buClr>
                <a:srgbClr val="F48E7C"/>
              </a:buClr>
              <a:buSzTx/>
              <a:buFont typeface="Wingdings" panose="05000000000000000000" pitchFamily="2" charset="2"/>
              <a:buChar char="v"/>
              <a:tabLst/>
              <a:defRPr/>
            </a:pPr>
            <a:r>
              <a:rPr kumimoji="0" lang="el-G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Βασίζεται στην πειθαρχία, την επαγγελματική κατάρτιση, τη φυσική κατάσταση και στο ρόλο της υποστήριξης από πλευράς Διοικητικής Μέριμνας του μαχητή, αλλά πάνω απ’ όλα το ηθικό ενισχύεται με το αίσθημα της εμπιστοσύνης και συναδελφικότητας, μέσα στο πνεύμα Μονάδας που πρέπει να καλλιεργεί κάθε Διοικητής.</a:t>
            </a:r>
          </a:p>
          <a:p>
            <a:endParaRPr lang="el-GR" dirty="0"/>
          </a:p>
        </p:txBody>
      </p:sp>
    </p:spTree>
    <p:extLst>
      <p:ext uri="{BB962C8B-B14F-4D97-AF65-F5344CB8AC3E}">
        <p14:creationId xmlns:p14="http://schemas.microsoft.com/office/powerpoint/2010/main" val="394772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7A1D615-B62A-3A51-1B7F-A7B308CDD6B8}"/>
              </a:ext>
            </a:extLst>
          </p:cNvPr>
          <p:cNvSpPr>
            <a:spLocks noChangeArrowheads="1"/>
          </p:cNvSpPr>
          <p:nvPr/>
        </p:nvSpPr>
        <p:spPr bwMode="auto">
          <a:xfrm>
            <a:off x="1189703" y="685801"/>
            <a:ext cx="9901084" cy="101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6000" b="1" u="sng" dirty="0">
                <a:solidFill>
                  <a:srgbClr val="0000CC"/>
                </a:solidFill>
                <a:effectLst>
                  <a:outerShdw blurRad="38100" dist="38100" dir="2700000" algn="tl">
                    <a:srgbClr val="C0C0C0"/>
                  </a:outerShdw>
                </a:effectLst>
              </a:rPr>
              <a:t>Επιθετικές επιχειρήσεις</a:t>
            </a:r>
          </a:p>
        </p:txBody>
      </p:sp>
      <p:pic>
        <p:nvPicPr>
          <p:cNvPr id="2" name="Εικόνα 1">
            <a:extLst>
              <a:ext uri="{FF2B5EF4-FFF2-40B4-BE49-F238E27FC236}">
                <a16:creationId xmlns:a16="http://schemas.microsoft.com/office/drawing/2014/main" id="{7F3782DB-441B-128B-0171-F9C5E677DCAC}"/>
              </a:ext>
            </a:extLst>
          </p:cNvPr>
          <p:cNvPicPr>
            <a:picLocks noChangeAspect="1"/>
          </p:cNvPicPr>
          <p:nvPr/>
        </p:nvPicPr>
        <p:blipFill>
          <a:blip r:embed="rId3"/>
          <a:stretch>
            <a:fillRect/>
          </a:stretch>
        </p:blipFill>
        <p:spPr>
          <a:xfrm>
            <a:off x="3106994" y="2045877"/>
            <a:ext cx="6626942" cy="398652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E60F7AA-DF4C-3EED-9893-308A02B734E1}"/>
              </a:ext>
            </a:extLst>
          </p:cNvPr>
          <p:cNvSpPr>
            <a:spLocks noChangeArrowheads="1"/>
          </p:cNvSpPr>
          <p:nvPr/>
        </p:nvSpPr>
        <p:spPr bwMode="auto">
          <a:xfrm>
            <a:off x="4495801" y="762000"/>
            <a:ext cx="2845331" cy="77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el-GR" altLang="el-GR" sz="4400" b="1" dirty="0">
                <a:solidFill>
                  <a:srgbClr val="000066"/>
                </a:solidFill>
                <a:effectLst>
                  <a:outerShdw blurRad="38100" dist="38100" dir="2700000" algn="tl">
                    <a:srgbClr val="C0C0C0"/>
                  </a:outerShdw>
                </a:effectLst>
              </a:rPr>
              <a:t>ΕΠΙΘΕΣΗ</a:t>
            </a:r>
          </a:p>
        </p:txBody>
      </p:sp>
      <p:sp>
        <p:nvSpPr>
          <p:cNvPr id="6147" name="Rectangle 3">
            <a:extLst>
              <a:ext uri="{FF2B5EF4-FFF2-40B4-BE49-F238E27FC236}">
                <a16:creationId xmlns:a16="http://schemas.microsoft.com/office/drawing/2014/main" id="{4EF480AC-EA46-96EC-692F-25FC16063843}"/>
              </a:ext>
            </a:extLst>
          </p:cNvPr>
          <p:cNvSpPr>
            <a:spLocks noChangeArrowheads="1"/>
          </p:cNvSpPr>
          <p:nvPr/>
        </p:nvSpPr>
        <p:spPr bwMode="auto">
          <a:xfrm>
            <a:off x="1981201" y="1600201"/>
            <a:ext cx="8385175"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b="1" dirty="0">
                <a:effectLst>
                  <a:outerShdw blurRad="38100" dist="38100" dir="2700000" algn="tl">
                    <a:srgbClr val="C0C0C0"/>
                  </a:outerShdw>
                </a:effectLst>
              </a:rPr>
              <a:t>ΕΠΙΘΕΣΗ ΕΙΝΑΙ Η ΕΝΕΡΓΕΙΑ ΚΑΤΆ ΤΗΝ ΟΠΟΙΑ ΜΕ :</a:t>
            </a:r>
          </a:p>
        </p:txBody>
      </p:sp>
      <p:sp>
        <p:nvSpPr>
          <p:cNvPr id="6148" name="Rectangle 4">
            <a:extLst>
              <a:ext uri="{FF2B5EF4-FFF2-40B4-BE49-F238E27FC236}">
                <a16:creationId xmlns:a16="http://schemas.microsoft.com/office/drawing/2014/main" id="{7C3B4F00-9172-4CF0-97C2-6EF63D76C617}"/>
              </a:ext>
            </a:extLst>
          </p:cNvPr>
          <p:cNvSpPr>
            <a:spLocks noChangeArrowheads="1"/>
          </p:cNvSpPr>
          <p:nvPr/>
        </p:nvSpPr>
        <p:spPr bwMode="auto">
          <a:xfrm>
            <a:off x="2362200" y="2438401"/>
            <a:ext cx="1160574" cy="646973"/>
          </a:xfrm>
          <a:prstGeom prst="rect">
            <a:avLst/>
          </a:prstGeom>
          <a:noFill/>
          <a:ln w="762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el-GR" altLang="el-GR" sz="3600" b="1">
                <a:effectLst>
                  <a:outerShdw blurRad="38100" dist="38100" dir="2700000" algn="tl">
                    <a:srgbClr val="C0C0C0"/>
                  </a:outerShdw>
                </a:effectLst>
              </a:rPr>
              <a:t>ΠΥΡ</a:t>
            </a:r>
          </a:p>
        </p:txBody>
      </p:sp>
      <p:sp>
        <p:nvSpPr>
          <p:cNvPr id="6149" name="Rectangle 5">
            <a:extLst>
              <a:ext uri="{FF2B5EF4-FFF2-40B4-BE49-F238E27FC236}">
                <a16:creationId xmlns:a16="http://schemas.microsoft.com/office/drawing/2014/main" id="{BC0CBB2A-7929-68F1-2449-1B346A96C694}"/>
              </a:ext>
            </a:extLst>
          </p:cNvPr>
          <p:cNvSpPr>
            <a:spLocks noChangeArrowheads="1"/>
          </p:cNvSpPr>
          <p:nvPr/>
        </p:nvSpPr>
        <p:spPr bwMode="auto">
          <a:xfrm>
            <a:off x="4897439" y="2444751"/>
            <a:ext cx="2091919" cy="646973"/>
          </a:xfrm>
          <a:prstGeom prst="rect">
            <a:avLst/>
          </a:prstGeom>
          <a:noFill/>
          <a:ln w="762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el-GR" altLang="el-GR" sz="3600" b="1">
                <a:effectLst>
                  <a:outerShdw blurRad="38100" dist="38100" dir="2700000" algn="tl">
                    <a:srgbClr val="C0C0C0"/>
                  </a:outerShdw>
                </a:effectLst>
              </a:rPr>
              <a:t>ΕΛΙΓΜΟ</a:t>
            </a:r>
          </a:p>
        </p:txBody>
      </p:sp>
      <p:sp>
        <p:nvSpPr>
          <p:cNvPr id="6150" name="Rectangle 6">
            <a:extLst>
              <a:ext uri="{FF2B5EF4-FFF2-40B4-BE49-F238E27FC236}">
                <a16:creationId xmlns:a16="http://schemas.microsoft.com/office/drawing/2014/main" id="{66BB551F-7900-A13D-DCC7-E8E8843703DA}"/>
              </a:ext>
            </a:extLst>
          </p:cNvPr>
          <p:cNvSpPr>
            <a:spLocks noChangeArrowheads="1"/>
          </p:cNvSpPr>
          <p:nvPr/>
        </p:nvSpPr>
        <p:spPr bwMode="auto">
          <a:xfrm>
            <a:off x="7924800" y="2482851"/>
            <a:ext cx="2168158" cy="646973"/>
          </a:xfrm>
          <a:prstGeom prst="rect">
            <a:avLst/>
          </a:prstGeom>
          <a:noFill/>
          <a:ln w="762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el-GR" altLang="el-GR" sz="3600" b="1">
                <a:effectLst>
                  <a:outerShdw blurRad="38100" dist="38100" dir="2700000" algn="tl">
                    <a:srgbClr val="C0C0C0"/>
                  </a:outerShdw>
                </a:effectLst>
              </a:rPr>
              <a:t>ΚΡΟΥΣΗ</a:t>
            </a:r>
          </a:p>
        </p:txBody>
      </p:sp>
      <p:sp>
        <p:nvSpPr>
          <p:cNvPr id="6151" name="Rectangle 7">
            <a:extLst>
              <a:ext uri="{FF2B5EF4-FFF2-40B4-BE49-F238E27FC236}">
                <a16:creationId xmlns:a16="http://schemas.microsoft.com/office/drawing/2014/main" id="{DDCE15DF-560C-203D-CB6E-979589274162}"/>
              </a:ext>
            </a:extLst>
          </p:cNvPr>
          <p:cNvSpPr>
            <a:spLocks noChangeArrowheads="1"/>
          </p:cNvSpPr>
          <p:nvPr/>
        </p:nvSpPr>
        <p:spPr bwMode="auto">
          <a:xfrm>
            <a:off x="5791201" y="3276601"/>
            <a:ext cx="8556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el-GR" altLang="el-GR" sz="2800" b="1">
                <a:effectLst>
                  <a:outerShdw blurRad="38100" dist="38100" dir="2700000" algn="tl">
                    <a:srgbClr val="C0C0C0"/>
                  </a:outerShdw>
                </a:effectLst>
              </a:rPr>
              <a:t>ΚΑΙ</a:t>
            </a:r>
          </a:p>
        </p:txBody>
      </p:sp>
      <p:sp>
        <p:nvSpPr>
          <p:cNvPr id="6152" name="Rectangle 8">
            <a:extLst>
              <a:ext uri="{FF2B5EF4-FFF2-40B4-BE49-F238E27FC236}">
                <a16:creationId xmlns:a16="http://schemas.microsoft.com/office/drawing/2014/main" id="{E67ED400-AA80-E970-6E84-B24CADA8B59D}"/>
              </a:ext>
            </a:extLst>
          </p:cNvPr>
          <p:cNvSpPr>
            <a:spLocks noChangeArrowheads="1"/>
          </p:cNvSpPr>
          <p:nvPr/>
        </p:nvSpPr>
        <p:spPr bwMode="auto">
          <a:xfrm>
            <a:off x="2895601" y="3733801"/>
            <a:ext cx="6706451" cy="646973"/>
          </a:xfrm>
          <a:prstGeom prst="rect">
            <a:avLst/>
          </a:prstGeom>
          <a:noFill/>
          <a:ln w="762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el-GR" altLang="el-GR" sz="3600" b="1">
                <a:effectLst>
                  <a:outerShdw blurRad="38100" dist="38100" dir="2700000" algn="tl">
                    <a:srgbClr val="C0C0C0"/>
                  </a:outerShdw>
                </a:effectLst>
              </a:rPr>
              <a:t>ΜΕ ΚΑΘΕ ΔΙΑΘΕΣΙΜΟ ΜΕΣΟ</a:t>
            </a:r>
          </a:p>
        </p:txBody>
      </p:sp>
      <p:sp>
        <p:nvSpPr>
          <p:cNvPr id="6153" name="Rectangle 9">
            <a:extLst>
              <a:ext uri="{FF2B5EF4-FFF2-40B4-BE49-F238E27FC236}">
                <a16:creationId xmlns:a16="http://schemas.microsoft.com/office/drawing/2014/main" id="{617F7D1B-3E4A-443A-1A39-31F73B19C3A5}"/>
              </a:ext>
            </a:extLst>
          </p:cNvPr>
          <p:cNvSpPr>
            <a:spLocks noChangeArrowheads="1"/>
          </p:cNvSpPr>
          <p:nvPr/>
        </p:nvSpPr>
        <p:spPr bwMode="auto">
          <a:xfrm>
            <a:off x="2057400" y="4648201"/>
            <a:ext cx="8610600" cy="1570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el-GR" altLang="el-GR" b="1" dirty="0">
                <a:effectLst>
                  <a:outerShdw blurRad="38100" dist="38100" dir="2700000" algn="tl">
                    <a:srgbClr val="C0C0C0"/>
                  </a:outerShdw>
                </a:effectLst>
              </a:rPr>
              <a:t>ΠΡΟΣΒΑΛΟΝΤΑΙ ΟΙ ΕΧΘΡΙΚΕΣ ΔΥΝΑΜΕΙΣ ΠΡΟΣ ΣΥΝΤΡΙΒΗ  ΑΥΤΩΝ, ΚΑΤΑΛΗΨΗ ΚΑΙ ΔΙΑΤΗΡΗΣΗ ΤΟΥ ΥΠΟ  ΑΥΤΩΝ ΚΑΤΕΧΟΜΕΝΟΥ ΕΔΑΦΟΥΣ Ή ΚΑΙ ΠΕΡΑΝ ΑΥΤΟΥ</a:t>
            </a:r>
          </a:p>
        </p:txBody>
      </p:sp>
      <p:sp>
        <p:nvSpPr>
          <p:cNvPr id="6154" name="Text Box 10">
            <a:extLst>
              <a:ext uri="{FF2B5EF4-FFF2-40B4-BE49-F238E27FC236}">
                <a16:creationId xmlns:a16="http://schemas.microsoft.com/office/drawing/2014/main" id="{E7E64764-EDDE-7E94-1E8C-E082A77F7350}"/>
              </a:ext>
            </a:extLst>
          </p:cNvPr>
          <p:cNvSpPr txBox="1">
            <a:spLocks noChangeArrowheads="1"/>
          </p:cNvSpPr>
          <p:nvPr/>
        </p:nvSpPr>
        <p:spPr bwMode="auto">
          <a:xfrm>
            <a:off x="4038600" y="2438400"/>
            <a:ext cx="68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l-GR" sz="3600" b="1"/>
              <a:t>+</a:t>
            </a:r>
            <a:endParaRPr lang="en-US" altLang="el-GR"/>
          </a:p>
        </p:txBody>
      </p:sp>
      <p:sp>
        <p:nvSpPr>
          <p:cNvPr id="6155" name="Text Box 11">
            <a:extLst>
              <a:ext uri="{FF2B5EF4-FFF2-40B4-BE49-F238E27FC236}">
                <a16:creationId xmlns:a16="http://schemas.microsoft.com/office/drawing/2014/main" id="{AAC4C2AC-591C-B459-990A-B115603125DC}"/>
              </a:ext>
            </a:extLst>
          </p:cNvPr>
          <p:cNvSpPr txBox="1">
            <a:spLocks noChangeArrowheads="1"/>
          </p:cNvSpPr>
          <p:nvPr/>
        </p:nvSpPr>
        <p:spPr bwMode="auto">
          <a:xfrm>
            <a:off x="7162800" y="2667000"/>
            <a:ext cx="53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el-GR" altLang="el-GR"/>
          </a:p>
        </p:txBody>
      </p:sp>
      <p:sp>
        <p:nvSpPr>
          <p:cNvPr id="6156" name="Text Box 12">
            <a:extLst>
              <a:ext uri="{FF2B5EF4-FFF2-40B4-BE49-F238E27FC236}">
                <a16:creationId xmlns:a16="http://schemas.microsoft.com/office/drawing/2014/main" id="{4C67AEE9-CA61-52D7-75DB-1ECF71614FF0}"/>
              </a:ext>
            </a:extLst>
          </p:cNvPr>
          <p:cNvSpPr txBox="1">
            <a:spLocks noChangeArrowheads="1"/>
          </p:cNvSpPr>
          <p:nvPr/>
        </p:nvSpPr>
        <p:spPr bwMode="auto">
          <a:xfrm>
            <a:off x="7315200" y="2514600"/>
            <a:ext cx="68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l-GR" sz="3600" b="1"/>
              <a:t>+</a:t>
            </a:r>
            <a:endParaRPr lang="en-US" altLang="el-G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6148">
                                            <p:bg/>
                                          </p:spTgt>
                                        </p:tgtEl>
                                        <p:attrNameLst>
                                          <p:attrName>style.visibility</p:attrName>
                                        </p:attrNameLst>
                                      </p:cBhvr>
                                      <p:to>
                                        <p:strVal val="visible"/>
                                      </p:to>
                                    </p:set>
                                    <p:animEffect transition="in" filter="wipe(left)">
                                      <p:cBhvr>
                                        <p:cTn id="7" dur="300"/>
                                        <p:tgtEl>
                                          <p:spTgt spid="6148">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Φωτογραφική μηχανή"/>
                                        </p:tgtEl>
                                      </p:cMediaNode>
                                    </p:audio>
                                  </p:subTnLst>
                                </p:cTn>
                              </p:par>
                            </p:childTnLst>
                          </p:cTn>
                        </p:par>
                        <p:par>
                          <p:cTn id="8" fill="hold" nodeType="afterGroup">
                            <p:stCondLst>
                              <p:cond delay="1300"/>
                            </p:stCondLst>
                            <p:childTnLst>
                              <p:par>
                                <p:cTn id="9" presetID="22" presetClass="entr" presetSubtype="8" fill="hold" grpId="0" nodeType="afterEffect">
                                  <p:stCondLst>
                                    <p:cond delay="1000"/>
                                  </p:stCondLst>
                                  <p:iterate type="wd">
                                    <p:tmPct val="100000"/>
                                  </p:iterate>
                                  <p:childTnLst>
                                    <p:set>
                                      <p:cBhvr>
                                        <p:cTn id="10" dur="1" fill="hold">
                                          <p:stCondLst>
                                            <p:cond delay="0"/>
                                          </p:stCondLst>
                                        </p:cTn>
                                        <p:tgtEl>
                                          <p:spTgt spid="6148">
                                            <p:txEl>
                                              <p:pRg st="0" end="0"/>
                                            </p:txEl>
                                          </p:spTgt>
                                        </p:tgtEl>
                                        <p:attrNameLst>
                                          <p:attrName>style.visibility</p:attrName>
                                        </p:attrNameLst>
                                      </p:cBhvr>
                                      <p:to>
                                        <p:strVal val="visible"/>
                                      </p:to>
                                    </p:set>
                                    <p:animEffect transition="in" filter="wipe(left)">
                                      <p:cBhvr>
                                        <p:cTn id="11" dur="300"/>
                                        <p:tgtEl>
                                          <p:spTgt spid="6148">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2" name="Φωτογραφική μηχανή"/>
                                        </p:tgtEl>
                                      </p:cMediaNode>
                                    </p:audio>
                                  </p:subTnLst>
                                </p:cTn>
                              </p:par>
                            </p:childTnLst>
                          </p:cTn>
                        </p:par>
                        <p:par>
                          <p:cTn id="12" fill="hold" nodeType="afterGroup">
                            <p:stCondLst>
                              <p:cond delay="2600"/>
                            </p:stCondLst>
                            <p:childTnLst>
                              <p:par>
                                <p:cTn id="13" presetID="4" presetClass="entr" presetSubtype="32" fill="hold" grpId="0" nodeType="afterEffect">
                                  <p:stCondLst>
                                    <p:cond delay="1000"/>
                                  </p:stCondLst>
                                  <p:childTnLst>
                                    <p:set>
                                      <p:cBhvr>
                                        <p:cTn id="14" dur="1" fill="hold">
                                          <p:stCondLst>
                                            <p:cond delay="0"/>
                                          </p:stCondLst>
                                        </p:cTn>
                                        <p:tgtEl>
                                          <p:spTgt spid="6149"/>
                                        </p:tgtEl>
                                        <p:attrNameLst>
                                          <p:attrName>style.visibility</p:attrName>
                                        </p:attrNameLst>
                                      </p:cBhvr>
                                      <p:to>
                                        <p:strVal val="visible"/>
                                      </p:to>
                                    </p:set>
                                    <p:animEffect transition="in" filter="box(out)">
                                      <p:cBhvr>
                                        <p:cTn id="15" dur="500"/>
                                        <p:tgtEl>
                                          <p:spTgt spid="6149"/>
                                        </p:tgtEl>
                                      </p:cBhvr>
                                    </p:animEffect>
                                  </p:childTnLst>
                                  <p:subTnLst>
                                    <p:audio>
                                      <p:cMediaNode>
                                        <p:cTn display="0" masterRel="sameClick">
                                          <p:stCondLst>
                                            <p:cond evt="begin" delay="0">
                                              <p:tn val="13"/>
                                            </p:cond>
                                          </p:stCondLst>
                                          <p:endCondLst>
                                            <p:cond evt="onStopAudio" delay="0">
                                              <p:tgtEl>
                                                <p:sldTgt/>
                                              </p:tgtEl>
                                            </p:cond>
                                          </p:endCondLst>
                                        </p:cTn>
                                        <p:tgtEl>
                                          <p:sndTgt r:embed="rId2" name="Φωτογραφική μηχανή"/>
                                        </p:tgtEl>
                                      </p:cMediaNode>
                                    </p:audio>
                                  </p:subTnLst>
                                </p:cTn>
                              </p:par>
                            </p:childTnLst>
                          </p:cTn>
                        </p:par>
                        <p:par>
                          <p:cTn id="16" fill="hold" nodeType="afterGroup">
                            <p:stCondLst>
                              <p:cond delay="4100"/>
                            </p:stCondLst>
                            <p:childTnLst>
                              <p:par>
                                <p:cTn id="17" presetID="4" presetClass="entr" presetSubtype="32" fill="hold" grpId="0" nodeType="afterEffect">
                                  <p:stCondLst>
                                    <p:cond delay="1000"/>
                                  </p:stCondLst>
                                  <p:childTnLst>
                                    <p:set>
                                      <p:cBhvr>
                                        <p:cTn id="18" dur="1" fill="hold">
                                          <p:stCondLst>
                                            <p:cond delay="0"/>
                                          </p:stCondLst>
                                        </p:cTn>
                                        <p:tgtEl>
                                          <p:spTgt spid="6150"/>
                                        </p:tgtEl>
                                        <p:attrNameLst>
                                          <p:attrName>style.visibility</p:attrName>
                                        </p:attrNameLst>
                                      </p:cBhvr>
                                      <p:to>
                                        <p:strVal val="visible"/>
                                      </p:to>
                                    </p:set>
                                    <p:animEffect transition="in" filter="box(out)">
                                      <p:cBhvr>
                                        <p:cTn id="19" dur="500"/>
                                        <p:tgtEl>
                                          <p:spTgt spid="6150"/>
                                        </p:tgtEl>
                                      </p:cBhvr>
                                    </p:animEffect>
                                  </p:childTnLst>
                                  <p:subTnLst>
                                    <p:audio>
                                      <p:cMediaNode>
                                        <p:cTn display="0" masterRel="sameClick">
                                          <p:stCondLst>
                                            <p:cond evt="begin" delay="0">
                                              <p:tn val="17"/>
                                            </p:cond>
                                          </p:stCondLst>
                                          <p:endCondLst>
                                            <p:cond evt="onStopAudio" delay="0">
                                              <p:tgtEl>
                                                <p:sldTgt/>
                                              </p:tgtEl>
                                            </p:cond>
                                          </p:endCondLst>
                                        </p:cTn>
                                        <p:tgtEl>
                                          <p:sndTgt r:embed="rId2" name="Φωτογραφική μηχανή"/>
                                        </p:tgtEl>
                                      </p:cMediaNode>
                                    </p:audio>
                                  </p:subTnLst>
                                </p:cTn>
                              </p:par>
                            </p:childTnLst>
                          </p:cTn>
                        </p:par>
                        <p:par>
                          <p:cTn id="20" fill="hold" nodeType="afterGroup">
                            <p:stCondLst>
                              <p:cond delay="5600"/>
                            </p:stCondLst>
                            <p:childTnLst>
                              <p:par>
                                <p:cTn id="21" presetID="2" presetClass="entr" presetSubtype="3" fill="hold" grpId="0" nodeType="afterEffect">
                                  <p:stCondLst>
                                    <p:cond delay="1000"/>
                                  </p:stCondLst>
                                  <p:iterate type="lt">
                                    <p:tmPct val="100000"/>
                                  </p:iterate>
                                  <p:childTnLst>
                                    <p:set>
                                      <p:cBhvr>
                                        <p:cTn id="22" dur="1" fill="hold">
                                          <p:stCondLst>
                                            <p:cond delay="0"/>
                                          </p:stCondLst>
                                        </p:cTn>
                                        <p:tgtEl>
                                          <p:spTgt spid="6151">
                                            <p:txEl>
                                              <p:pRg st="0" end="0"/>
                                            </p:txEl>
                                          </p:spTgt>
                                        </p:tgtEl>
                                        <p:attrNameLst>
                                          <p:attrName>style.visibility</p:attrName>
                                        </p:attrNameLst>
                                      </p:cBhvr>
                                      <p:to>
                                        <p:strVal val="visible"/>
                                      </p:to>
                                    </p:set>
                                    <p:anim calcmode="lin" valueType="num">
                                      <p:cBhvr additive="base">
                                        <p:cTn id="23" dur="75" fill="hold"/>
                                        <p:tgtEl>
                                          <p:spTgt spid="6151">
                                            <p:txEl>
                                              <p:pRg st="0" end="0"/>
                                            </p:txEl>
                                          </p:spTgt>
                                        </p:tgtEl>
                                        <p:attrNameLst>
                                          <p:attrName>ppt_x</p:attrName>
                                        </p:attrNameLst>
                                      </p:cBhvr>
                                      <p:tavLst>
                                        <p:tav tm="0">
                                          <p:val>
                                            <p:strVal val="1+#ppt_w/2"/>
                                          </p:val>
                                        </p:tav>
                                        <p:tav tm="100000">
                                          <p:val>
                                            <p:strVal val="#ppt_x"/>
                                          </p:val>
                                        </p:tav>
                                      </p:tavLst>
                                    </p:anim>
                                    <p:anim calcmode="lin" valueType="num">
                                      <p:cBhvr additive="base">
                                        <p:cTn id="24" dur="75" fill="hold"/>
                                        <p:tgtEl>
                                          <p:spTgt spid="6151">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Ήχος λέιζερ"/>
                                        </p:tgtEl>
                                      </p:cMediaNode>
                                    </p:audio>
                                  </p:subTnLst>
                                </p:cTn>
                              </p:par>
                            </p:childTnLst>
                          </p:cTn>
                        </p:par>
                        <p:par>
                          <p:cTn id="25" fill="hold" nodeType="afterGroup">
                            <p:stCondLst>
                              <p:cond delay="6825"/>
                            </p:stCondLst>
                            <p:childTnLst>
                              <p:par>
                                <p:cTn id="26" presetID="4" presetClass="entr" presetSubtype="32" fill="hold" grpId="0" nodeType="afterEffect">
                                  <p:stCondLst>
                                    <p:cond delay="1000"/>
                                  </p:stCondLst>
                                  <p:childTnLst>
                                    <p:set>
                                      <p:cBhvr>
                                        <p:cTn id="27" dur="1" fill="hold">
                                          <p:stCondLst>
                                            <p:cond delay="0"/>
                                          </p:stCondLst>
                                        </p:cTn>
                                        <p:tgtEl>
                                          <p:spTgt spid="6152"/>
                                        </p:tgtEl>
                                        <p:attrNameLst>
                                          <p:attrName>style.visibility</p:attrName>
                                        </p:attrNameLst>
                                      </p:cBhvr>
                                      <p:to>
                                        <p:strVal val="visible"/>
                                      </p:to>
                                    </p:set>
                                    <p:animEffect transition="in" filter="box(out)">
                                      <p:cBhvr>
                                        <p:cTn id="28" dur="500"/>
                                        <p:tgtEl>
                                          <p:spTgt spid="6152"/>
                                        </p:tgtEl>
                                      </p:cBhvr>
                                    </p:animEffect>
                                  </p:childTnLst>
                                  <p:subTnLst>
                                    <p:audio>
                                      <p:cMediaNode>
                                        <p:cTn display="0" masterRel="sameClick">
                                          <p:stCondLst>
                                            <p:cond evt="begin" delay="0">
                                              <p:tn val="26"/>
                                            </p:cond>
                                          </p:stCondLst>
                                          <p:endCondLst>
                                            <p:cond evt="onStopAudio" delay="0">
                                              <p:tgtEl>
                                                <p:sldTgt/>
                                              </p:tgtEl>
                                            </p:cond>
                                          </p:endCondLst>
                                        </p:cTn>
                                        <p:tgtEl>
                                          <p:sndTgt r:embed="rId2" name="Φωτογραφική μηχανή"/>
                                        </p:tgtEl>
                                      </p:cMediaNode>
                                    </p:audio>
                                  </p:subTnLst>
                                </p:cTn>
                              </p:par>
                            </p:childTnLst>
                          </p:cTn>
                        </p:par>
                        <p:par>
                          <p:cTn id="29" fill="hold" nodeType="afterGroup">
                            <p:stCondLst>
                              <p:cond delay="8325"/>
                            </p:stCondLst>
                            <p:childTnLst>
                              <p:par>
                                <p:cTn id="30" presetID="22" presetClass="entr" presetSubtype="8" fill="hold" grpId="0" nodeType="afterEffect">
                                  <p:stCondLst>
                                    <p:cond delay="1000"/>
                                  </p:stCondLst>
                                  <p:iterate type="wd">
                                    <p:tmPct val="100000"/>
                                  </p:iterate>
                                  <p:childTnLst>
                                    <p:set>
                                      <p:cBhvr>
                                        <p:cTn id="31" dur="1" fill="hold">
                                          <p:stCondLst>
                                            <p:cond delay="0"/>
                                          </p:stCondLst>
                                        </p:cTn>
                                        <p:tgtEl>
                                          <p:spTgt spid="6153">
                                            <p:txEl>
                                              <p:pRg st="0" end="0"/>
                                            </p:txEl>
                                          </p:spTgt>
                                        </p:tgtEl>
                                        <p:attrNameLst>
                                          <p:attrName>style.visibility</p:attrName>
                                        </p:attrNameLst>
                                      </p:cBhvr>
                                      <p:to>
                                        <p:strVal val="visible"/>
                                      </p:to>
                                    </p:set>
                                    <p:animEffect transition="in" filter="wipe(left)">
                                      <p:cBhvr>
                                        <p:cTn id="32" dur="300"/>
                                        <p:tgtEl>
                                          <p:spTgt spid="61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animBg="1" autoUpdateAnimBg="0" advAuto="1000"/>
      <p:bldP spid="6149" grpId="0" animBg="1" autoUpdateAnimBg="0"/>
      <p:bldP spid="6150" grpId="0" animBg="1" autoUpdateAnimBg="0"/>
      <p:bldP spid="6151" grpId="0" build="p" autoUpdateAnimBg="0" advAuto="1000"/>
      <p:bldP spid="6152" grpId="0" animBg="1" autoUpdateAnimBg="0"/>
      <p:bldP spid="6153" grpId="0" build="p" autoUpdateAnimBg="0" advAuto="100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107E5F-B295-5FAD-C63E-04EBC99E78F3}"/>
              </a:ext>
            </a:extLst>
          </p:cNvPr>
          <p:cNvSpPr txBox="1"/>
          <p:nvPr/>
        </p:nvSpPr>
        <p:spPr>
          <a:xfrm>
            <a:off x="327088" y="1381834"/>
            <a:ext cx="11265144" cy="3785652"/>
          </a:xfrm>
          <a:prstGeom prst="rect">
            <a:avLst/>
          </a:prstGeom>
          <a:noFill/>
        </p:spPr>
        <p:txBody>
          <a:bodyPr wrap="square">
            <a:spAutoFit/>
          </a:bodyPr>
          <a:lstStyle/>
          <a:p>
            <a:pPr marL="171450" indent="-171450" algn="just">
              <a:buFont typeface="Wingdings" panose="05000000000000000000" pitchFamily="2" charset="2"/>
              <a:buChar char="v"/>
            </a:pPr>
            <a:r>
              <a:rPr lang="el-GR" sz="2400" b="0" i="0" u="none" strike="noStrike" baseline="0" dirty="0">
                <a:solidFill>
                  <a:srgbClr val="000000"/>
                </a:solidFill>
                <a:latin typeface="Arial" panose="020B0604020202020204" pitchFamily="34" charset="0"/>
              </a:rPr>
              <a:t>Η επίθεση υπό κανονικές συνθήκες εκτοξεύεται σε περισσότερες από μια κατευθύνσεις (ή άξονες), αλλά η μεγαλύτερη προσπάθεια εφαρμόζεται συνήθως σε μια απ’ αυτές. </a:t>
            </a:r>
            <a:r>
              <a:rPr lang="el-GR" sz="2400" dirty="0">
                <a:solidFill>
                  <a:srgbClr val="000000"/>
                </a:solidFill>
                <a:latin typeface="Arial" panose="020B0604020202020204" pitchFamily="34" charset="0"/>
              </a:rPr>
              <a:t> </a:t>
            </a:r>
          </a:p>
          <a:p>
            <a:pPr marL="342900" indent="-342900" algn="just">
              <a:buFont typeface="Wingdings" panose="05000000000000000000" pitchFamily="2" charset="2"/>
              <a:buChar char="v"/>
            </a:pPr>
            <a:r>
              <a:rPr lang="el-GR" sz="2400" b="0" i="0" u="none" strike="noStrike" baseline="0" dirty="0">
                <a:solidFill>
                  <a:srgbClr val="000000"/>
                </a:solidFill>
                <a:latin typeface="Arial" panose="020B0604020202020204" pitchFamily="34" charset="0"/>
              </a:rPr>
              <a:t>Στη δύναμη που ενεργεί επ’ αυτής, ανατίθεται συνήθως η κατάληψη του τελικού αντικειμενικού σκοπού της επιτιθέμενης δύναμης και η διάσπαση της εχθρικής τοποθεσίας.</a:t>
            </a:r>
          </a:p>
          <a:p>
            <a:pPr marL="171450" indent="-171450" algn="just">
              <a:buFont typeface="Wingdings" panose="05000000000000000000" pitchFamily="2" charset="2"/>
              <a:buChar char="v"/>
            </a:pPr>
            <a:r>
              <a:rPr lang="el-GR" sz="2400" b="0" i="0" u="none" strike="noStrike" baseline="0" dirty="0">
                <a:solidFill>
                  <a:srgbClr val="000000"/>
                </a:solidFill>
                <a:latin typeface="Arial" panose="020B0604020202020204" pitchFamily="34" charset="0"/>
              </a:rPr>
              <a:t>Η </a:t>
            </a:r>
            <a:r>
              <a:rPr lang="el-GR" sz="2400" b="1" i="0" u="none" strike="noStrike" baseline="0" dirty="0">
                <a:solidFill>
                  <a:srgbClr val="000000"/>
                </a:solidFill>
                <a:latin typeface="Arial" panose="020B0604020202020204" pitchFamily="34" charset="0"/>
              </a:rPr>
              <a:t>κύρια προσπάθεια </a:t>
            </a:r>
            <a:r>
              <a:rPr lang="el-GR" sz="2400" b="0" i="0" u="none" strike="noStrike" baseline="0" dirty="0" err="1">
                <a:solidFill>
                  <a:srgbClr val="000000"/>
                </a:solidFill>
                <a:latin typeface="Arial" panose="020B0604020202020204" pitchFamily="34" charset="0"/>
              </a:rPr>
              <a:t>προικοδοτείται</a:t>
            </a:r>
            <a:r>
              <a:rPr lang="el-GR" sz="2400" b="0" i="0" u="none" strike="noStrike" baseline="0" dirty="0">
                <a:solidFill>
                  <a:srgbClr val="000000"/>
                </a:solidFill>
                <a:latin typeface="Arial" panose="020B0604020202020204" pitchFamily="34" charset="0"/>
              </a:rPr>
              <a:t> με χαρακτηριστική συγκέντρωση δυνάμεων, που είναι κλιμακωμένες σε βάθος και ιδιαίτερα με μέσα υποστήριξης από την αρχή της επιχείρησης ώστε να αποφεύγεται η ανασυγκρότηση ή η αλλαγή διάταξης κατά την διεξαγωγή της επιχείρησης</a:t>
            </a:r>
            <a:endParaRPr lang="el-GR" sz="2400" dirty="0">
              <a:solidFill>
                <a:srgbClr val="000000"/>
              </a:solidFill>
              <a:latin typeface="Arial" panose="020B0604020202020204" pitchFamily="34" charset="0"/>
            </a:endParaRPr>
          </a:p>
        </p:txBody>
      </p:sp>
      <p:sp>
        <p:nvSpPr>
          <p:cNvPr id="81" name="Rectangle 2">
            <a:extLst>
              <a:ext uri="{FF2B5EF4-FFF2-40B4-BE49-F238E27FC236}">
                <a16:creationId xmlns:a16="http://schemas.microsoft.com/office/drawing/2014/main" id="{8EC3E57C-02AB-CC65-D39A-33B4F630E864}"/>
              </a:ext>
            </a:extLst>
          </p:cNvPr>
          <p:cNvSpPr>
            <a:spLocks noChangeArrowheads="1"/>
          </p:cNvSpPr>
          <p:nvPr/>
        </p:nvSpPr>
        <p:spPr bwMode="auto">
          <a:xfrm>
            <a:off x="446314" y="424543"/>
            <a:ext cx="7072351" cy="77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el-GR" altLang="el-GR" sz="4400" b="1" dirty="0">
                <a:solidFill>
                  <a:srgbClr val="000066"/>
                </a:solidFill>
                <a:effectLst>
                  <a:outerShdw blurRad="38100" dist="38100" dir="2700000" algn="tl">
                    <a:srgbClr val="C0C0C0"/>
                  </a:outerShdw>
                </a:effectLst>
              </a:rPr>
              <a:t>ΕΠΙΘΕΣΗ</a:t>
            </a:r>
          </a:p>
        </p:txBody>
      </p:sp>
    </p:spTree>
    <p:extLst>
      <p:ext uri="{BB962C8B-B14F-4D97-AF65-F5344CB8AC3E}">
        <p14:creationId xmlns:p14="http://schemas.microsoft.com/office/powerpoint/2010/main" val="1988475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D265401-5809-779A-7AEA-9D453FDB6A73}"/>
              </a:ext>
            </a:extLst>
          </p:cNvPr>
          <p:cNvSpPr>
            <a:spLocks noGrp="1"/>
          </p:cNvSpPr>
          <p:nvPr>
            <p:ph idx="1"/>
          </p:nvPr>
        </p:nvSpPr>
        <p:spPr>
          <a:xfrm>
            <a:off x="914400" y="1919672"/>
            <a:ext cx="10526486" cy="4633527"/>
          </a:xfrm>
        </p:spPr>
        <p:txBody>
          <a:bodyPr>
            <a:normAutofit/>
          </a:bodyPr>
          <a:lstStyle/>
          <a:p>
            <a:pPr marL="342900" indent="-342900" algn="just">
              <a:buFont typeface="Wingdings" panose="05000000000000000000" pitchFamily="2" charset="2"/>
              <a:buChar char="v"/>
            </a:pPr>
            <a:r>
              <a:rPr lang="el-GR" dirty="0">
                <a:solidFill>
                  <a:srgbClr val="000000"/>
                </a:solidFill>
                <a:latin typeface="Arial" panose="020B0604020202020204" pitchFamily="34" charset="0"/>
              </a:rPr>
              <a:t>Η </a:t>
            </a:r>
            <a:r>
              <a:rPr lang="el-GR" b="1" dirty="0">
                <a:solidFill>
                  <a:srgbClr val="000000"/>
                </a:solidFill>
                <a:latin typeface="Arial" panose="020B0604020202020204" pitchFamily="34" charset="0"/>
              </a:rPr>
              <a:t>κύρια προσπάθεια </a:t>
            </a:r>
            <a:r>
              <a:rPr lang="el-GR" dirty="0">
                <a:solidFill>
                  <a:srgbClr val="000000"/>
                </a:solidFill>
                <a:latin typeface="Arial" panose="020B0604020202020204" pitchFamily="34" charset="0"/>
              </a:rPr>
              <a:t>εφαρμόζεται σε στενό μέτωπο και χαρακτηρίζεται από ταχύτητα και τόλμη μέχρι κατάληψης του τελικού αντικειμενικού σκοπού</a:t>
            </a:r>
          </a:p>
          <a:p>
            <a:pPr marL="171450" indent="-171450" algn="just">
              <a:buFont typeface="Wingdings" panose="05000000000000000000" pitchFamily="2" charset="2"/>
              <a:buChar char="v"/>
            </a:pPr>
            <a:r>
              <a:rPr lang="el-GR" dirty="0">
                <a:solidFill>
                  <a:srgbClr val="000000"/>
                </a:solidFill>
                <a:latin typeface="Arial" panose="020B0604020202020204" pitchFamily="34" charset="0"/>
              </a:rPr>
              <a:t>Η εκλογή της κατεύθυνσης ή του άξονα επί των οποίων θα εφαρμοσθεί η κύρια προσπάθεια, καθώς και η αποστολή της δύναμης που ενεργεί επ’ αυτής, απαιτούν προσεκτική εκτίμηση της κατάστασης, πράγμα που αποτελεί το σοβαρότερο έργο της Διοίκησης κατά την επίθεση</a:t>
            </a:r>
          </a:p>
          <a:p>
            <a:pPr marL="457200" indent="-457200">
              <a:buFont typeface="Wingdings" panose="05000000000000000000" pitchFamily="2" charset="2"/>
              <a:buChar char="v"/>
            </a:pPr>
            <a:r>
              <a:rPr lang="el-GR" b="1" dirty="0">
                <a:solidFill>
                  <a:srgbClr val="000000"/>
                </a:solidFill>
                <a:latin typeface="Arial" panose="020B0604020202020204" pitchFamily="34" charset="0"/>
              </a:rPr>
              <a:t>Δευτερεύουσα Προσπάθεια:</a:t>
            </a:r>
            <a:r>
              <a:rPr lang="el-GR" dirty="0">
                <a:solidFill>
                  <a:srgbClr val="000000"/>
                </a:solidFill>
                <a:latin typeface="Arial" panose="020B0604020202020204" pitchFamily="34" charset="0"/>
              </a:rPr>
              <a:t> ενεργούν οι απολύτως απαραίτητες δυνάμεις και μέσα υποστήριξης, ενώ όπου απαιτείται, καθορίζονται ζώνες ενέργειας με μεγαλύτερο πλάτος, από τις αντίστοιχες της κύριας προσπάθειας</a:t>
            </a:r>
          </a:p>
          <a:p>
            <a:pPr marL="457200" indent="-457200">
              <a:buFont typeface="Wingdings" panose="05000000000000000000" pitchFamily="2" charset="2"/>
              <a:buChar char="v"/>
            </a:pPr>
            <a:r>
              <a:rPr lang="el-GR" b="1" dirty="0">
                <a:solidFill>
                  <a:srgbClr val="000000"/>
                </a:solidFill>
                <a:latin typeface="Arial" panose="020B0604020202020204" pitchFamily="34" charset="0"/>
              </a:rPr>
              <a:t>Εφεδρεία </a:t>
            </a:r>
            <a:r>
              <a:rPr lang="el-GR" dirty="0">
                <a:solidFill>
                  <a:srgbClr val="000000"/>
                </a:solidFill>
                <a:latin typeface="Arial" panose="020B0604020202020204" pitchFamily="34" charset="0"/>
              </a:rPr>
              <a:t>συγκροτούν δυνάμεις ικανές να επιτύχουν αποφασιστικό αποτέλεσμα ή να εκμεταλλευθούν την επιτυχία</a:t>
            </a:r>
            <a:endParaRPr lang="el-GR" sz="3200" dirty="0"/>
          </a:p>
          <a:p>
            <a:pPr marL="171450" indent="-171450" algn="just">
              <a:buFont typeface="Wingdings" panose="05000000000000000000" pitchFamily="2" charset="2"/>
              <a:buChar char="v"/>
            </a:pPr>
            <a:endParaRPr lang="el-GR" dirty="0"/>
          </a:p>
        </p:txBody>
      </p:sp>
      <p:sp>
        <p:nvSpPr>
          <p:cNvPr id="4" name="Rectangle 2">
            <a:extLst>
              <a:ext uri="{FF2B5EF4-FFF2-40B4-BE49-F238E27FC236}">
                <a16:creationId xmlns:a16="http://schemas.microsoft.com/office/drawing/2014/main" id="{BF91569F-82D2-B1C0-2314-4855CF466FEB}"/>
              </a:ext>
            </a:extLst>
          </p:cNvPr>
          <p:cNvSpPr>
            <a:spLocks noGrp="1" noChangeArrowheads="1"/>
          </p:cNvSpPr>
          <p:nvPr>
            <p:ph type="title"/>
          </p:nvPr>
        </p:nvSpPr>
        <p:spPr bwMode="auto">
          <a:xfrm>
            <a:off x="904875" y="590550"/>
            <a:ext cx="9915525"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r>
              <a:rPr lang="el-GR" altLang="el-GR" sz="4400" b="1" dirty="0">
                <a:solidFill>
                  <a:srgbClr val="000066"/>
                </a:solidFill>
                <a:effectLst>
                  <a:outerShdw blurRad="38100" dist="38100" dir="2700000" algn="tl">
                    <a:srgbClr val="C0C0C0"/>
                  </a:outerShdw>
                </a:effectLst>
              </a:rPr>
              <a:t>ΕΠΙΘΕΣΗ</a:t>
            </a:r>
          </a:p>
        </p:txBody>
      </p:sp>
    </p:spTree>
    <p:extLst>
      <p:ext uri="{BB962C8B-B14F-4D97-AF65-F5344CB8AC3E}">
        <p14:creationId xmlns:p14="http://schemas.microsoft.com/office/powerpoint/2010/main" val="41849038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45C67DEE-975C-715E-06A9-B1F40CC993C8}"/>
              </a:ext>
            </a:extLst>
          </p:cNvPr>
          <p:cNvGrpSpPr>
            <a:grpSpLocks/>
          </p:cNvGrpSpPr>
          <p:nvPr/>
        </p:nvGrpSpPr>
        <p:grpSpPr bwMode="auto">
          <a:xfrm>
            <a:off x="5640427" y="3652110"/>
            <a:ext cx="637341" cy="343343"/>
            <a:chOff x="2112" y="2256"/>
            <a:chExt cx="266" cy="165"/>
          </a:xfrm>
        </p:grpSpPr>
        <p:sp>
          <p:nvSpPr>
            <p:cNvPr id="3" name="Rectangle 9">
              <a:extLst>
                <a:ext uri="{FF2B5EF4-FFF2-40B4-BE49-F238E27FC236}">
                  <a16:creationId xmlns:a16="http://schemas.microsoft.com/office/drawing/2014/main" id="{26BDE64C-D7CF-3537-9825-AD032533F1AF}"/>
                </a:ext>
              </a:extLst>
            </p:cNvPr>
            <p:cNvSpPr>
              <a:spLocks noChangeArrowheads="1"/>
            </p:cNvSpPr>
            <p:nvPr/>
          </p:nvSpPr>
          <p:spPr bwMode="auto">
            <a:xfrm>
              <a:off x="2112" y="2325"/>
              <a:ext cx="144" cy="96"/>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 name="Line 10">
              <a:extLst>
                <a:ext uri="{FF2B5EF4-FFF2-40B4-BE49-F238E27FC236}">
                  <a16:creationId xmlns:a16="http://schemas.microsoft.com/office/drawing/2014/main" id="{C9530EAE-CECD-66D2-DB3A-0D58408312BF}"/>
                </a:ext>
              </a:extLst>
            </p:cNvPr>
            <p:cNvSpPr>
              <a:spLocks noChangeShapeType="1"/>
            </p:cNvSpPr>
            <p:nvPr/>
          </p:nvSpPr>
          <p:spPr bwMode="auto">
            <a:xfrm flipV="1">
              <a:off x="2112" y="2325"/>
              <a:ext cx="144" cy="96"/>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5" name="Line 11">
              <a:extLst>
                <a:ext uri="{FF2B5EF4-FFF2-40B4-BE49-F238E27FC236}">
                  <a16:creationId xmlns:a16="http://schemas.microsoft.com/office/drawing/2014/main" id="{9A0AF37F-0D3E-FBAF-7DB2-D24C0F33EB23}"/>
                </a:ext>
              </a:extLst>
            </p:cNvPr>
            <p:cNvSpPr>
              <a:spLocks noChangeShapeType="1"/>
            </p:cNvSpPr>
            <p:nvPr/>
          </p:nvSpPr>
          <p:spPr bwMode="auto">
            <a:xfrm flipH="1" flipV="1">
              <a:off x="2112" y="2325"/>
              <a:ext cx="144" cy="96"/>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6" name="Rectangle 12">
              <a:extLst>
                <a:ext uri="{FF2B5EF4-FFF2-40B4-BE49-F238E27FC236}">
                  <a16:creationId xmlns:a16="http://schemas.microsoft.com/office/drawing/2014/main" id="{F4607168-0F23-E6CF-AE7E-4A2DB4C3E5F7}"/>
                </a:ext>
              </a:extLst>
            </p:cNvPr>
            <p:cNvSpPr>
              <a:spLocks noChangeArrowheads="1"/>
            </p:cNvSpPr>
            <p:nvPr/>
          </p:nvSpPr>
          <p:spPr bwMode="auto">
            <a:xfrm>
              <a:off x="2133" y="2256"/>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l-GR" sz="1200" b="1">
                  <a:solidFill>
                    <a:srgbClr val="0000FF"/>
                  </a:solidFill>
                  <a:latin typeface="Times New Roman" panose="02020603050405020304" pitchFamily="18" charset="0"/>
                  <a:cs typeface="Arial" panose="020B0604020202020204" pitchFamily="34" charset="0"/>
                </a:rPr>
                <a:t>x x</a:t>
              </a:r>
              <a:endParaRPr lang="en-GB" altLang="el-GR" sz="1200" b="1">
                <a:solidFill>
                  <a:srgbClr val="0000FF"/>
                </a:solidFill>
                <a:latin typeface="Times New Roman" panose="02020603050405020304" pitchFamily="18" charset="0"/>
                <a:cs typeface="Arial" panose="020B0604020202020204" pitchFamily="34" charset="0"/>
              </a:endParaRPr>
            </a:p>
          </p:txBody>
        </p:sp>
        <p:sp>
          <p:nvSpPr>
            <p:cNvPr id="7" name="Rectangle 13">
              <a:extLst>
                <a:ext uri="{FF2B5EF4-FFF2-40B4-BE49-F238E27FC236}">
                  <a16:creationId xmlns:a16="http://schemas.microsoft.com/office/drawing/2014/main" id="{E2E822D4-C1E6-CE08-F307-2AF1B565F0EB}"/>
                </a:ext>
              </a:extLst>
            </p:cNvPr>
            <p:cNvSpPr>
              <a:spLocks noChangeArrowheads="1"/>
            </p:cNvSpPr>
            <p:nvPr/>
          </p:nvSpPr>
          <p:spPr bwMode="auto">
            <a:xfrm>
              <a:off x="2282" y="2346"/>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l-GR" sz="1000" b="1">
                  <a:solidFill>
                    <a:srgbClr val="0000FF"/>
                  </a:solidFill>
                  <a:latin typeface="Times New Roman" panose="02020603050405020304" pitchFamily="18" charset="0"/>
                  <a:cs typeface="Arial" panose="020B0604020202020204" pitchFamily="34" charset="0"/>
                </a:rPr>
                <a:t>III</a:t>
              </a:r>
              <a:endParaRPr lang="en-GB" altLang="el-GR" sz="1000" b="1">
                <a:solidFill>
                  <a:srgbClr val="0000FF"/>
                </a:solidFill>
                <a:latin typeface="Times New Roman" panose="02020603050405020304" pitchFamily="18" charset="0"/>
                <a:cs typeface="Arial" panose="020B0604020202020204" pitchFamily="34" charset="0"/>
              </a:endParaRPr>
            </a:p>
          </p:txBody>
        </p:sp>
      </p:grpSp>
      <p:grpSp>
        <p:nvGrpSpPr>
          <p:cNvPr id="8" name="Group 14">
            <a:extLst>
              <a:ext uri="{FF2B5EF4-FFF2-40B4-BE49-F238E27FC236}">
                <a16:creationId xmlns:a16="http://schemas.microsoft.com/office/drawing/2014/main" id="{0EDBF75A-0BD2-FBD6-3A48-D6FD6DACAC6D}"/>
              </a:ext>
            </a:extLst>
          </p:cNvPr>
          <p:cNvGrpSpPr>
            <a:grpSpLocks/>
          </p:cNvGrpSpPr>
          <p:nvPr/>
        </p:nvGrpSpPr>
        <p:grpSpPr bwMode="auto">
          <a:xfrm>
            <a:off x="8046975" y="3563769"/>
            <a:ext cx="607410" cy="415793"/>
            <a:chOff x="2134" y="2262"/>
            <a:chExt cx="230" cy="165"/>
          </a:xfrm>
        </p:grpSpPr>
        <p:sp>
          <p:nvSpPr>
            <p:cNvPr id="9" name="Rectangle 15">
              <a:extLst>
                <a:ext uri="{FF2B5EF4-FFF2-40B4-BE49-F238E27FC236}">
                  <a16:creationId xmlns:a16="http://schemas.microsoft.com/office/drawing/2014/main" id="{D7E95DE6-1AB1-8918-1620-E087275C9EA4}"/>
                </a:ext>
              </a:extLst>
            </p:cNvPr>
            <p:cNvSpPr>
              <a:spLocks noChangeArrowheads="1"/>
            </p:cNvSpPr>
            <p:nvPr/>
          </p:nvSpPr>
          <p:spPr bwMode="auto">
            <a:xfrm>
              <a:off x="2134" y="2331"/>
              <a:ext cx="144" cy="96"/>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10" name="Line 16">
              <a:extLst>
                <a:ext uri="{FF2B5EF4-FFF2-40B4-BE49-F238E27FC236}">
                  <a16:creationId xmlns:a16="http://schemas.microsoft.com/office/drawing/2014/main" id="{D3D7FFF0-9E9B-CCBB-5166-49AAE8EE681E}"/>
                </a:ext>
              </a:extLst>
            </p:cNvPr>
            <p:cNvSpPr>
              <a:spLocks noChangeShapeType="1"/>
            </p:cNvSpPr>
            <p:nvPr/>
          </p:nvSpPr>
          <p:spPr bwMode="auto">
            <a:xfrm flipV="1">
              <a:off x="2134" y="2331"/>
              <a:ext cx="144" cy="96"/>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1" name="Line 17">
              <a:extLst>
                <a:ext uri="{FF2B5EF4-FFF2-40B4-BE49-F238E27FC236}">
                  <a16:creationId xmlns:a16="http://schemas.microsoft.com/office/drawing/2014/main" id="{879E23F5-7F8B-00D9-8BB7-4037CF45C0EF}"/>
                </a:ext>
              </a:extLst>
            </p:cNvPr>
            <p:cNvSpPr>
              <a:spLocks noChangeShapeType="1"/>
            </p:cNvSpPr>
            <p:nvPr/>
          </p:nvSpPr>
          <p:spPr bwMode="auto">
            <a:xfrm flipH="1" flipV="1">
              <a:off x="2134" y="2331"/>
              <a:ext cx="144" cy="96"/>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2" name="Rectangle 18">
              <a:extLst>
                <a:ext uri="{FF2B5EF4-FFF2-40B4-BE49-F238E27FC236}">
                  <a16:creationId xmlns:a16="http://schemas.microsoft.com/office/drawing/2014/main" id="{8943589D-20CE-5B41-49F9-CEA7442CC3C1}"/>
                </a:ext>
              </a:extLst>
            </p:cNvPr>
            <p:cNvSpPr>
              <a:spLocks noChangeArrowheads="1"/>
            </p:cNvSpPr>
            <p:nvPr/>
          </p:nvSpPr>
          <p:spPr bwMode="auto">
            <a:xfrm>
              <a:off x="2155" y="2262"/>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l-GR" sz="1200" b="1">
                  <a:solidFill>
                    <a:srgbClr val="0000FF"/>
                  </a:solidFill>
                  <a:latin typeface="Times New Roman" panose="02020603050405020304" pitchFamily="18" charset="0"/>
                  <a:cs typeface="Arial" panose="020B0604020202020204" pitchFamily="34" charset="0"/>
                </a:rPr>
                <a:t>x x</a:t>
              </a:r>
              <a:endParaRPr lang="en-GB" altLang="el-GR" sz="1200" b="1">
                <a:solidFill>
                  <a:srgbClr val="0000FF"/>
                </a:solidFill>
                <a:latin typeface="Times New Roman" panose="02020603050405020304" pitchFamily="18" charset="0"/>
                <a:cs typeface="Arial" panose="020B0604020202020204" pitchFamily="34" charset="0"/>
              </a:endParaRPr>
            </a:p>
          </p:txBody>
        </p:sp>
        <p:sp>
          <p:nvSpPr>
            <p:cNvPr id="13" name="Rectangle 19">
              <a:extLst>
                <a:ext uri="{FF2B5EF4-FFF2-40B4-BE49-F238E27FC236}">
                  <a16:creationId xmlns:a16="http://schemas.microsoft.com/office/drawing/2014/main" id="{6B3B625B-27AB-4D59-22B8-CA3CA034F47C}"/>
                </a:ext>
              </a:extLst>
            </p:cNvPr>
            <p:cNvSpPr>
              <a:spLocks noChangeArrowheads="1"/>
            </p:cNvSpPr>
            <p:nvPr/>
          </p:nvSpPr>
          <p:spPr bwMode="auto">
            <a:xfrm>
              <a:off x="2268" y="2346"/>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000" b="1">
                  <a:solidFill>
                    <a:srgbClr val="0000FF"/>
                  </a:solidFill>
                  <a:latin typeface="Times New Roman" panose="02020603050405020304" pitchFamily="18" charset="0"/>
                  <a:cs typeface="Arial" panose="020B0604020202020204" pitchFamily="34" charset="0"/>
                </a:rPr>
                <a:t>I</a:t>
              </a:r>
              <a:endParaRPr lang="en-GB" altLang="el-GR" sz="1000" b="1">
                <a:solidFill>
                  <a:srgbClr val="0000FF"/>
                </a:solidFill>
                <a:latin typeface="Times New Roman" panose="02020603050405020304" pitchFamily="18" charset="0"/>
                <a:cs typeface="Arial" panose="020B0604020202020204" pitchFamily="34" charset="0"/>
              </a:endParaRPr>
            </a:p>
          </p:txBody>
        </p:sp>
      </p:grpSp>
      <p:grpSp>
        <p:nvGrpSpPr>
          <p:cNvPr id="14" name="Group 20">
            <a:extLst>
              <a:ext uri="{FF2B5EF4-FFF2-40B4-BE49-F238E27FC236}">
                <a16:creationId xmlns:a16="http://schemas.microsoft.com/office/drawing/2014/main" id="{BCA18186-EB70-4B6E-9C6F-515995B01EBA}"/>
              </a:ext>
            </a:extLst>
          </p:cNvPr>
          <p:cNvGrpSpPr>
            <a:grpSpLocks/>
          </p:cNvGrpSpPr>
          <p:nvPr/>
        </p:nvGrpSpPr>
        <p:grpSpPr bwMode="auto">
          <a:xfrm>
            <a:off x="7819584" y="4233848"/>
            <a:ext cx="565700" cy="386186"/>
            <a:chOff x="2134" y="2262"/>
            <a:chExt cx="230" cy="165"/>
          </a:xfrm>
        </p:grpSpPr>
        <p:sp>
          <p:nvSpPr>
            <p:cNvPr id="15" name="Rectangle 21">
              <a:extLst>
                <a:ext uri="{FF2B5EF4-FFF2-40B4-BE49-F238E27FC236}">
                  <a16:creationId xmlns:a16="http://schemas.microsoft.com/office/drawing/2014/main" id="{A8244D26-15F9-9522-E518-80E20E336B55}"/>
                </a:ext>
              </a:extLst>
            </p:cNvPr>
            <p:cNvSpPr>
              <a:spLocks noChangeArrowheads="1"/>
            </p:cNvSpPr>
            <p:nvPr/>
          </p:nvSpPr>
          <p:spPr bwMode="auto">
            <a:xfrm>
              <a:off x="2134" y="2331"/>
              <a:ext cx="144" cy="96"/>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16" name="Line 22">
              <a:extLst>
                <a:ext uri="{FF2B5EF4-FFF2-40B4-BE49-F238E27FC236}">
                  <a16:creationId xmlns:a16="http://schemas.microsoft.com/office/drawing/2014/main" id="{A4F21475-0027-1CF4-DDAB-5B6532B03867}"/>
                </a:ext>
              </a:extLst>
            </p:cNvPr>
            <p:cNvSpPr>
              <a:spLocks noChangeShapeType="1"/>
            </p:cNvSpPr>
            <p:nvPr/>
          </p:nvSpPr>
          <p:spPr bwMode="auto">
            <a:xfrm flipV="1">
              <a:off x="2134" y="2331"/>
              <a:ext cx="144" cy="96"/>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7" name="Line 23">
              <a:extLst>
                <a:ext uri="{FF2B5EF4-FFF2-40B4-BE49-F238E27FC236}">
                  <a16:creationId xmlns:a16="http://schemas.microsoft.com/office/drawing/2014/main" id="{C385116A-12D6-E00B-F00C-B45B640CA420}"/>
                </a:ext>
              </a:extLst>
            </p:cNvPr>
            <p:cNvSpPr>
              <a:spLocks noChangeShapeType="1"/>
            </p:cNvSpPr>
            <p:nvPr/>
          </p:nvSpPr>
          <p:spPr bwMode="auto">
            <a:xfrm flipH="1" flipV="1">
              <a:off x="2134" y="2331"/>
              <a:ext cx="144" cy="96"/>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8" name="Rectangle 24">
              <a:extLst>
                <a:ext uri="{FF2B5EF4-FFF2-40B4-BE49-F238E27FC236}">
                  <a16:creationId xmlns:a16="http://schemas.microsoft.com/office/drawing/2014/main" id="{CD614CCA-E549-E520-A151-F5BA361D76F1}"/>
                </a:ext>
              </a:extLst>
            </p:cNvPr>
            <p:cNvSpPr>
              <a:spLocks noChangeArrowheads="1"/>
            </p:cNvSpPr>
            <p:nvPr/>
          </p:nvSpPr>
          <p:spPr bwMode="auto">
            <a:xfrm>
              <a:off x="2155" y="2262"/>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l-GR" sz="1200" b="1">
                  <a:solidFill>
                    <a:srgbClr val="0000FF"/>
                  </a:solidFill>
                  <a:latin typeface="Times New Roman" panose="02020603050405020304" pitchFamily="18" charset="0"/>
                  <a:cs typeface="Arial" panose="020B0604020202020204" pitchFamily="34" charset="0"/>
                </a:rPr>
                <a:t>x x</a:t>
              </a:r>
              <a:endParaRPr lang="en-GB" altLang="el-GR" sz="1200" b="1">
                <a:solidFill>
                  <a:srgbClr val="0000FF"/>
                </a:solidFill>
                <a:latin typeface="Times New Roman" panose="02020603050405020304" pitchFamily="18" charset="0"/>
                <a:cs typeface="Arial" panose="020B0604020202020204" pitchFamily="34" charset="0"/>
              </a:endParaRPr>
            </a:p>
          </p:txBody>
        </p:sp>
        <p:sp>
          <p:nvSpPr>
            <p:cNvPr id="19" name="Rectangle 25">
              <a:extLst>
                <a:ext uri="{FF2B5EF4-FFF2-40B4-BE49-F238E27FC236}">
                  <a16:creationId xmlns:a16="http://schemas.microsoft.com/office/drawing/2014/main" id="{21C9CF2E-D5BD-6BA5-B54E-0E1A4C82E31A}"/>
                </a:ext>
              </a:extLst>
            </p:cNvPr>
            <p:cNvSpPr>
              <a:spLocks noChangeArrowheads="1"/>
            </p:cNvSpPr>
            <p:nvPr/>
          </p:nvSpPr>
          <p:spPr bwMode="auto">
            <a:xfrm>
              <a:off x="2268" y="2346"/>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000" b="1">
                  <a:solidFill>
                    <a:srgbClr val="0000FF"/>
                  </a:solidFill>
                  <a:latin typeface="Times New Roman" panose="02020603050405020304" pitchFamily="18" charset="0"/>
                  <a:cs typeface="Arial" panose="020B0604020202020204" pitchFamily="34" charset="0"/>
                </a:rPr>
                <a:t>I</a:t>
              </a:r>
              <a:r>
                <a:rPr lang="el-GR" altLang="el-GR" sz="1000" b="1">
                  <a:solidFill>
                    <a:srgbClr val="0000FF"/>
                  </a:solidFill>
                  <a:latin typeface="Times New Roman" panose="02020603050405020304" pitchFamily="18" charset="0"/>
                  <a:cs typeface="Arial" panose="020B0604020202020204" pitchFamily="34" charset="0"/>
                </a:rPr>
                <a:t>Ι</a:t>
              </a:r>
              <a:endParaRPr lang="en-GB" altLang="el-GR" sz="1000" b="1">
                <a:solidFill>
                  <a:srgbClr val="0000FF"/>
                </a:solidFill>
                <a:latin typeface="Times New Roman" panose="02020603050405020304" pitchFamily="18" charset="0"/>
                <a:cs typeface="Arial" panose="020B0604020202020204" pitchFamily="34" charset="0"/>
              </a:endParaRPr>
            </a:p>
          </p:txBody>
        </p:sp>
      </p:grpSp>
      <p:grpSp>
        <p:nvGrpSpPr>
          <p:cNvPr id="20" name="Group 26">
            <a:extLst>
              <a:ext uri="{FF2B5EF4-FFF2-40B4-BE49-F238E27FC236}">
                <a16:creationId xmlns:a16="http://schemas.microsoft.com/office/drawing/2014/main" id="{F9FA0461-A7AB-FEB9-98CF-4FB100A888D9}"/>
              </a:ext>
            </a:extLst>
          </p:cNvPr>
          <p:cNvGrpSpPr>
            <a:grpSpLocks noChangeAspect="1"/>
          </p:cNvGrpSpPr>
          <p:nvPr/>
        </p:nvGrpSpPr>
        <p:grpSpPr bwMode="auto">
          <a:xfrm>
            <a:off x="6831513" y="3544348"/>
            <a:ext cx="594480" cy="403883"/>
            <a:chOff x="2134" y="2262"/>
            <a:chExt cx="230" cy="165"/>
          </a:xfrm>
        </p:grpSpPr>
        <p:sp>
          <p:nvSpPr>
            <p:cNvPr id="21" name="Rectangle 27">
              <a:extLst>
                <a:ext uri="{FF2B5EF4-FFF2-40B4-BE49-F238E27FC236}">
                  <a16:creationId xmlns:a16="http://schemas.microsoft.com/office/drawing/2014/main" id="{A786E499-B8AC-016D-DD37-9C2DA98FC7EB}"/>
                </a:ext>
              </a:extLst>
            </p:cNvPr>
            <p:cNvSpPr>
              <a:spLocks noChangeAspect="1" noChangeArrowheads="1"/>
            </p:cNvSpPr>
            <p:nvPr/>
          </p:nvSpPr>
          <p:spPr bwMode="auto">
            <a:xfrm>
              <a:off x="2134" y="2331"/>
              <a:ext cx="144" cy="96"/>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22" name="Line 28">
              <a:extLst>
                <a:ext uri="{FF2B5EF4-FFF2-40B4-BE49-F238E27FC236}">
                  <a16:creationId xmlns:a16="http://schemas.microsoft.com/office/drawing/2014/main" id="{AF0CDEAC-F26C-89CD-B111-43E477E648E4}"/>
                </a:ext>
              </a:extLst>
            </p:cNvPr>
            <p:cNvSpPr>
              <a:spLocks noChangeAspect="1" noChangeShapeType="1"/>
            </p:cNvSpPr>
            <p:nvPr/>
          </p:nvSpPr>
          <p:spPr bwMode="auto">
            <a:xfrm flipV="1">
              <a:off x="2134" y="2331"/>
              <a:ext cx="144" cy="96"/>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3" name="Line 29">
              <a:extLst>
                <a:ext uri="{FF2B5EF4-FFF2-40B4-BE49-F238E27FC236}">
                  <a16:creationId xmlns:a16="http://schemas.microsoft.com/office/drawing/2014/main" id="{71F7EA2E-396A-FD08-A032-B99AD4B75A7A}"/>
                </a:ext>
              </a:extLst>
            </p:cNvPr>
            <p:cNvSpPr>
              <a:spLocks noChangeAspect="1" noChangeShapeType="1"/>
            </p:cNvSpPr>
            <p:nvPr/>
          </p:nvSpPr>
          <p:spPr bwMode="auto">
            <a:xfrm flipH="1" flipV="1">
              <a:off x="2134" y="2331"/>
              <a:ext cx="144" cy="96"/>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4" name="Rectangle 30">
              <a:extLst>
                <a:ext uri="{FF2B5EF4-FFF2-40B4-BE49-F238E27FC236}">
                  <a16:creationId xmlns:a16="http://schemas.microsoft.com/office/drawing/2014/main" id="{E3E2AA59-93FC-E970-EC22-C601736DB872}"/>
                </a:ext>
              </a:extLst>
            </p:cNvPr>
            <p:cNvSpPr>
              <a:spLocks noChangeAspect="1" noChangeArrowheads="1"/>
            </p:cNvSpPr>
            <p:nvPr/>
          </p:nvSpPr>
          <p:spPr bwMode="auto">
            <a:xfrm>
              <a:off x="2155" y="2262"/>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l-GR" sz="1200" b="1">
                  <a:solidFill>
                    <a:srgbClr val="0000FF"/>
                  </a:solidFill>
                  <a:latin typeface="Times New Roman" panose="02020603050405020304" pitchFamily="18" charset="0"/>
                  <a:cs typeface="Arial" panose="020B0604020202020204" pitchFamily="34" charset="0"/>
                </a:rPr>
                <a:t>x x</a:t>
              </a:r>
              <a:endParaRPr lang="en-GB" altLang="el-GR" sz="1200" b="1">
                <a:solidFill>
                  <a:srgbClr val="0000FF"/>
                </a:solidFill>
                <a:latin typeface="Times New Roman" panose="02020603050405020304" pitchFamily="18" charset="0"/>
                <a:cs typeface="Arial" panose="020B0604020202020204" pitchFamily="34" charset="0"/>
              </a:endParaRPr>
            </a:p>
          </p:txBody>
        </p:sp>
        <p:sp>
          <p:nvSpPr>
            <p:cNvPr id="25" name="Rectangle 31">
              <a:extLst>
                <a:ext uri="{FF2B5EF4-FFF2-40B4-BE49-F238E27FC236}">
                  <a16:creationId xmlns:a16="http://schemas.microsoft.com/office/drawing/2014/main" id="{3D28BD66-F7A5-DEB0-9EB6-2D19F07A379D}"/>
                </a:ext>
              </a:extLst>
            </p:cNvPr>
            <p:cNvSpPr>
              <a:spLocks noChangeAspect="1" noChangeArrowheads="1"/>
            </p:cNvSpPr>
            <p:nvPr/>
          </p:nvSpPr>
          <p:spPr bwMode="auto">
            <a:xfrm>
              <a:off x="2268" y="2346"/>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000" b="1">
                  <a:solidFill>
                    <a:srgbClr val="0000FF"/>
                  </a:solidFill>
                  <a:latin typeface="Times New Roman" panose="02020603050405020304" pitchFamily="18" charset="0"/>
                  <a:cs typeface="Arial" panose="020B0604020202020204" pitchFamily="34" charset="0"/>
                </a:rPr>
                <a:t>IV</a:t>
              </a:r>
              <a:endParaRPr lang="en-GB" altLang="el-GR" sz="1000" b="1">
                <a:solidFill>
                  <a:srgbClr val="0000FF"/>
                </a:solidFill>
                <a:latin typeface="Times New Roman" panose="02020603050405020304" pitchFamily="18" charset="0"/>
                <a:cs typeface="Arial" panose="020B0604020202020204" pitchFamily="34" charset="0"/>
              </a:endParaRPr>
            </a:p>
          </p:txBody>
        </p:sp>
      </p:grpSp>
      <p:grpSp>
        <p:nvGrpSpPr>
          <p:cNvPr id="26" name="Group 32">
            <a:extLst>
              <a:ext uri="{FF2B5EF4-FFF2-40B4-BE49-F238E27FC236}">
                <a16:creationId xmlns:a16="http://schemas.microsoft.com/office/drawing/2014/main" id="{A7A131D8-A396-8C7F-D974-7FC08292A142}"/>
              </a:ext>
            </a:extLst>
          </p:cNvPr>
          <p:cNvGrpSpPr>
            <a:grpSpLocks/>
          </p:cNvGrpSpPr>
          <p:nvPr/>
        </p:nvGrpSpPr>
        <p:grpSpPr bwMode="auto">
          <a:xfrm>
            <a:off x="7449667" y="3544348"/>
            <a:ext cx="628370" cy="429647"/>
            <a:chOff x="2112" y="2256"/>
            <a:chExt cx="230" cy="165"/>
          </a:xfrm>
        </p:grpSpPr>
        <p:sp>
          <p:nvSpPr>
            <p:cNvPr id="27" name="Rectangle 33">
              <a:extLst>
                <a:ext uri="{FF2B5EF4-FFF2-40B4-BE49-F238E27FC236}">
                  <a16:creationId xmlns:a16="http://schemas.microsoft.com/office/drawing/2014/main" id="{87491244-668F-D81F-910F-8A4987186967}"/>
                </a:ext>
              </a:extLst>
            </p:cNvPr>
            <p:cNvSpPr>
              <a:spLocks noChangeArrowheads="1"/>
            </p:cNvSpPr>
            <p:nvPr/>
          </p:nvSpPr>
          <p:spPr bwMode="auto">
            <a:xfrm>
              <a:off x="2112" y="2325"/>
              <a:ext cx="144" cy="96"/>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28" name="Line 34">
              <a:extLst>
                <a:ext uri="{FF2B5EF4-FFF2-40B4-BE49-F238E27FC236}">
                  <a16:creationId xmlns:a16="http://schemas.microsoft.com/office/drawing/2014/main" id="{600B4F6D-8E8A-D336-E87D-9C23E9D0B563}"/>
                </a:ext>
              </a:extLst>
            </p:cNvPr>
            <p:cNvSpPr>
              <a:spLocks noChangeShapeType="1"/>
            </p:cNvSpPr>
            <p:nvPr/>
          </p:nvSpPr>
          <p:spPr bwMode="auto">
            <a:xfrm flipV="1">
              <a:off x="2112" y="2325"/>
              <a:ext cx="144" cy="96"/>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9" name="Line 35">
              <a:extLst>
                <a:ext uri="{FF2B5EF4-FFF2-40B4-BE49-F238E27FC236}">
                  <a16:creationId xmlns:a16="http://schemas.microsoft.com/office/drawing/2014/main" id="{DF2848B7-09F7-9F30-7768-37A267B8C2B3}"/>
                </a:ext>
              </a:extLst>
            </p:cNvPr>
            <p:cNvSpPr>
              <a:spLocks noChangeShapeType="1"/>
            </p:cNvSpPr>
            <p:nvPr/>
          </p:nvSpPr>
          <p:spPr bwMode="auto">
            <a:xfrm flipH="1" flipV="1">
              <a:off x="2112" y="2325"/>
              <a:ext cx="144" cy="96"/>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0" name="Rectangle 36">
              <a:extLst>
                <a:ext uri="{FF2B5EF4-FFF2-40B4-BE49-F238E27FC236}">
                  <a16:creationId xmlns:a16="http://schemas.microsoft.com/office/drawing/2014/main" id="{5DEA1760-35B7-9C76-873A-A15FC6FBD24F}"/>
                </a:ext>
              </a:extLst>
            </p:cNvPr>
            <p:cNvSpPr>
              <a:spLocks noChangeArrowheads="1"/>
            </p:cNvSpPr>
            <p:nvPr/>
          </p:nvSpPr>
          <p:spPr bwMode="auto">
            <a:xfrm>
              <a:off x="2133" y="2256"/>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l-GR" sz="1200" b="1">
                  <a:solidFill>
                    <a:srgbClr val="0000FF"/>
                  </a:solidFill>
                  <a:latin typeface="Times New Roman" panose="02020603050405020304" pitchFamily="18" charset="0"/>
                  <a:cs typeface="Arial" panose="020B0604020202020204" pitchFamily="34" charset="0"/>
                </a:rPr>
                <a:t>x x</a:t>
              </a:r>
              <a:endParaRPr lang="en-GB" altLang="el-GR" sz="1200" b="1">
                <a:solidFill>
                  <a:srgbClr val="0000FF"/>
                </a:solidFill>
                <a:latin typeface="Times New Roman" panose="02020603050405020304" pitchFamily="18" charset="0"/>
                <a:cs typeface="Arial" panose="020B0604020202020204" pitchFamily="34" charset="0"/>
              </a:endParaRPr>
            </a:p>
          </p:txBody>
        </p:sp>
        <p:sp>
          <p:nvSpPr>
            <p:cNvPr id="31" name="Rectangle 37">
              <a:extLst>
                <a:ext uri="{FF2B5EF4-FFF2-40B4-BE49-F238E27FC236}">
                  <a16:creationId xmlns:a16="http://schemas.microsoft.com/office/drawing/2014/main" id="{349621A5-3971-ECD9-6462-303807D9C0D6}"/>
                </a:ext>
              </a:extLst>
            </p:cNvPr>
            <p:cNvSpPr>
              <a:spLocks noChangeArrowheads="1"/>
            </p:cNvSpPr>
            <p:nvPr/>
          </p:nvSpPr>
          <p:spPr bwMode="auto">
            <a:xfrm>
              <a:off x="2246" y="2352"/>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000" b="1" dirty="0">
                  <a:solidFill>
                    <a:srgbClr val="0000FF"/>
                  </a:solidFill>
                  <a:latin typeface="Times New Roman" panose="02020603050405020304" pitchFamily="18" charset="0"/>
                  <a:cs typeface="Arial" panose="020B0604020202020204" pitchFamily="34" charset="0"/>
                </a:rPr>
                <a:t>VI</a:t>
              </a:r>
              <a:endParaRPr lang="en-GB" altLang="el-GR" sz="1000" b="1" dirty="0">
                <a:solidFill>
                  <a:srgbClr val="0000FF"/>
                </a:solidFill>
                <a:latin typeface="Times New Roman" panose="02020603050405020304" pitchFamily="18" charset="0"/>
                <a:cs typeface="Arial" panose="020B0604020202020204" pitchFamily="34" charset="0"/>
              </a:endParaRPr>
            </a:p>
          </p:txBody>
        </p:sp>
      </p:grpSp>
      <p:grpSp>
        <p:nvGrpSpPr>
          <p:cNvPr id="32" name="Group 38">
            <a:extLst>
              <a:ext uri="{FF2B5EF4-FFF2-40B4-BE49-F238E27FC236}">
                <a16:creationId xmlns:a16="http://schemas.microsoft.com/office/drawing/2014/main" id="{ACC8FA39-D9C2-5C55-03D2-A5E687F46346}"/>
              </a:ext>
            </a:extLst>
          </p:cNvPr>
          <p:cNvGrpSpPr>
            <a:grpSpLocks/>
          </p:cNvGrpSpPr>
          <p:nvPr/>
        </p:nvGrpSpPr>
        <p:grpSpPr bwMode="auto">
          <a:xfrm>
            <a:off x="4196800" y="3629654"/>
            <a:ext cx="574198" cy="400936"/>
            <a:chOff x="2112" y="2256"/>
            <a:chExt cx="230" cy="165"/>
          </a:xfrm>
        </p:grpSpPr>
        <p:sp>
          <p:nvSpPr>
            <p:cNvPr id="33" name="Rectangle 39">
              <a:extLst>
                <a:ext uri="{FF2B5EF4-FFF2-40B4-BE49-F238E27FC236}">
                  <a16:creationId xmlns:a16="http://schemas.microsoft.com/office/drawing/2014/main" id="{CF13DA1D-C2B8-3518-A3F5-42B62DC53320}"/>
                </a:ext>
              </a:extLst>
            </p:cNvPr>
            <p:cNvSpPr>
              <a:spLocks noChangeArrowheads="1"/>
            </p:cNvSpPr>
            <p:nvPr/>
          </p:nvSpPr>
          <p:spPr bwMode="auto">
            <a:xfrm>
              <a:off x="2112" y="2325"/>
              <a:ext cx="144" cy="96"/>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34" name="Line 40">
              <a:extLst>
                <a:ext uri="{FF2B5EF4-FFF2-40B4-BE49-F238E27FC236}">
                  <a16:creationId xmlns:a16="http://schemas.microsoft.com/office/drawing/2014/main" id="{B4C02AEC-B0B4-12A7-81F6-5C1A379E3B8E}"/>
                </a:ext>
              </a:extLst>
            </p:cNvPr>
            <p:cNvSpPr>
              <a:spLocks noChangeShapeType="1"/>
            </p:cNvSpPr>
            <p:nvPr/>
          </p:nvSpPr>
          <p:spPr bwMode="auto">
            <a:xfrm flipV="1">
              <a:off x="2112" y="2325"/>
              <a:ext cx="144" cy="96"/>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5" name="Line 41">
              <a:extLst>
                <a:ext uri="{FF2B5EF4-FFF2-40B4-BE49-F238E27FC236}">
                  <a16:creationId xmlns:a16="http://schemas.microsoft.com/office/drawing/2014/main" id="{2585D5D4-1C0E-7847-25DF-63C0D9FFBCAB}"/>
                </a:ext>
              </a:extLst>
            </p:cNvPr>
            <p:cNvSpPr>
              <a:spLocks noChangeShapeType="1"/>
            </p:cNvSpPr>
            <p:nvPr/>
          </p:nvSpPr>
          <p:spPr bwMode="auto">
            <a:xfrm flipH="1" flipV="1">
              <a:off x="2112" y="2325"/>
              <a:ext cx="144" cy="96"/>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6" name="Rectangle 42">
              <a:extLst>
                <a:ext uri="{FF2B5EF4-FFF2-40B4-BE49-F238E27FC236}">
                  <a16:creationId xmlns:a16="http://schemas.microsoft.com/office/drawing/2014/main" id="{D2C9F01F-134F-604B-D6A1-449CFDB9755A}"/>
                </a:ext>
              </a:extLst>
            </p:cNvPr>
            <p:cNvSpPr>
              <a:spLocks noChangeArrowheads="1"/>
            </p:cNvSpPr>
            <p:nvPr/>
          </p:nvSpPr>
          <p:spPr bwMode="auto">
            <a:xfrm>
              <a:off x="2133" y="2256"/>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l-GR" sz="1200" b="1">
                  <a:solidFill>
                    <a:srgbClr val="0000FF"/>
                  </a:solidFill>
                  <a:latin typeface="Times New Roman" panose="02020603050405020304" pitchFamily="18" charset="0"/>
                  <a:cs typeface="Arial" panose="020B0604020202020204" pitchFamily="34" charset="0"/>
                </a:rPr>
                <a:t>x x</a:t>
              </a:r>
              <a:endParaRPr lang="en-GB" altLang="el-GR" sz="1200" b="1">
                <a:solidFill>
                  <a:srgbClr val="0000FF"/>
                </a:solidFill>
                <a:latin typeface="Times New Roman" panose="02020603050405020304" pitchFamily="18" charset="0"/>
                <a:cs typeface="Arial" panose="020B0604020202020204" pitchFamily="34" charset="0"/>
              </a:endParaRPr>
            </a:p>
          </p:txBody>
        </p:sp>
        <p:sp>
          <p:nvSpPr>
            <p:cNvPr id="37" name="Rectangle 43">
              <a:extLst>
                <a:ext uri="{FF2B5EF4-FFF2-40B4-BE49-F238E27FC236}">
                  <a16:creationId xmlns:a16="http://schemas.microsoft.com/office/drawing/2014/main" id="{63FC9DB1-9383-AE1F-A7E4-128F35B17A9C}"/>
                </a:ext>
              </a:extLst>
            </p:cNvPr>
            <p:cNvSpPr>
              <a:spLocks noChangeArrowheads="1"/>
            </p:cNvSpPr>
            <p:nvPr/>
          </p:nvSpPr>
          <p:spPr bwMode="auto">
            <a:xfrm>
              <a:off x="2246" y="2352"/>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1000" b="1">
                  <a:solidFill>
                    <a:srgbClr val="0000FF"/>
                  </a:solidFill>
                  <a:latin typeface="Times New Roman" panose="02020603050405020304" pitchFamily="18" charset="0"/>
                  <a:cs typeface="Arial" panose="020B0604020202020204" pitchFamily="34" charset="0"/>
                </a:rPr>
                <a:t>V</a:t>
              </a:r>
              <a:endParaRPr lang="en-GB" altLang="el-GR" sz="1000" b="1">
                <a:solidFill>
                  <a:srgbClr val="0000FF"/>
                </a:solidFill>
                <a:latin typeface="Times New Roman" panose="02020603050405020304" pitchFamily="18" charset="0"/>
                <a:cs typeface="Arial" panose="020B0604020202020204" pitchFamily="34" charset="0"/>
              </a:endParaRPr>
            </a:p>
          </p:txBody>
        </p:sp>
      </p:grpSp>
      <p:sp>
        <p:nvSpPr>
          <p:cNvPr id="38" name="Βέλος: Επάνω 37">
            <a:extLst>
              <a:ext uri="{FF2B5EF4-FFF2-40B4-BE49-F238E27FC236}">
                <a16:creationId xmlns:a16="http://schemas.microsoft.com/office/drawing/2014/main" id="{8AC9085C-6E50-11DE-C2C1-BA77FF54DC41}"/>
              </a:ext>
            </a:extLst>
          </p:cNvPr>
          <p:cNvSpPr/>
          <p:nvPr/>
        </p:nvSpPr>
        <p:spPr>
          <a:xfrm>
            <a:off x="7064059" y="2025103"/>
            <a:ext cx="1151300" cy="154843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Βέλος: Επάνω 38">
            <a:extLst>
              <a:ext uri="{FF2B5EF4-FFF2-40B4-BE49-F238E27FC236}">
                <a16:creationId xmlns:a16="http://schemas.microsoft.com/office/drawing/2014/main" id="{A453EDB6-0D61-76DB-CB28-9B1F31DDB996}"/>
              </a:ext>
            </a:extLst>
          </p:cNvPr>
          <p:cNvSpPr/>
          <p:nvPr/>
        </p:nvSpPr>
        <p:spPr>
          <a:xfrm>
            <a:off x="5631710" y="2438772"/>
            <a:ext cx="248131" cy="119088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Βέλος: Επάνω 39">
            <a:extLst>
              <a:ext uri="{FF2B5EF4-FFF2-40B4-BE49-F238E27FC236}">
                <a16:creationId xmlns:a16="http://schemas.microsoft.com/office/drawing/2014/main" id="{D7DD6715-9424-2C06-BF0D-C90B05EBDB4F}"/>
              </a:ext>
            </a:extLst>
          </p:cNvPr>
          <p:cNvSpPr/>
          <p:nvPr/>
        </p:nvSpPr>
        <p:spPr>
          <a:xfrm>
            <a:off x="4233129" y="2345430"/>
            <a:ext cx="248986" cy="125043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41" name="Group 155">
            <a:extLst>
              <a:ext uri="{FF2B5EF4-FFF2-40B4-BE49-F238E27FC236}">
                <a16:creationId xmlns:a16="http://schemas.microsoft.com/office/drawing/2014/main" id="{E50D2334-3FD4-603C-3571-E633802F19B1}"/>
              </a:ext>
            </a:extLst>
          </p:cNvPr>
          <p:cNvGrpSpPr>
            <a:grpSpLocks/>
          </p:cNvGrpSpPr>
          <p:nvPr/>
        </p:nvGrpSpPr>
        <p:grpSpPr bwMode="auto">
          <a:xfrm>
            <a:off x="7837212" y="1489276"/>
            <a:ext cx="660091" cy="488229"/>
            <a:chOff x="1320" y="4012"/>
            <a:chExt cx="216" cy="165"/>
          </a:xfrm>
        </p:grpSpPr>
        <p:grpSp>
          <p:nvGrpSpPr>
            <p:cNvPr id="42" name="Group 156">
              <a:extLst>
                <a:ext uri="{FF2B5EF4-FFF2-40B4-BE49-F238E27FC236}">
                  <a16:creationId xmlns:a16="http://schemas.microsoft.com/office/drawing/2014/main" id="{B2EF2F7A-4F74-6D57-F315-068975673513}"/>
                </a:ext>
              </a:extLst>
            </p:cNvPr>
            <p:cNvGrpSpPr>
              <a:grpSpLocks/>
            </p:cNvGrpSpPr>
            <p:nvPr/>
          </p:nvGrpSpPr>
          <p:grpSpPr bwMode="auto">
            <a:xfrm>
              <a:off x="1320" y="4012"/>
              <a:ext cx="144" cy="165"/>
              <a:chOff x="1440" y="2448"/>
              <a:chExt cx="144" cy="165"/>
            </a:xfrm>
          </p:grpSpPr>
          <p:sp>
            <p:nvSpPr>
              <p:cNvPr id="44" name="Rectangle 157">
                <a:extLst>
                  <a:ext uri="{FF2B5EF4-FFF2-40B4-BE49-F238E27FC236}">
                    <a16:creationId xmlns:a16="http://schemas.microsoft.com/office/drawing/2014/main" id="{3F768F80-6654-8F6D-C374-DE3C6294E4EE}"/>
                  </a:ext>
                </a:extLst>
              </p:cNvPr>
              <p:cNvSpPr>
                <a:spLocks noChangeArrowheads="1"/>
              </p:cNvSpPr>
              <p:nvPr/>
            </p:nvSpPr>
            <p:spPr bwMode="auto">
              <a:xfrm>
                <a:off x="1440" y="2517"/>
                <a:ext cx="144" cy="96"/>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l-GR" altLang="el-GR"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5" name="Line 158">
                <a:extLst>
                  <a:ext uri="{FF2B5EF4-FFF2-40B4-BE49-F238E27FC236}">
                    <a16:creationId xmlns:a16="http://schemas.microsoft.com/office/drawing/2014/main" id="{BCB4F35F-5444-39DC-B85F-6F8BDEF824B0}"/>
                  </a:ext>
                </a:extLst>
              </p:cNvPr>
              <p:cNvSpPr>
                <a:spLocks noChangeShapeType="1"/>
              </p:cNvSpPr>
              <p:nvPr/>
            </p:nvSpPr>
            <p:spPr bwMode="auto">
              <a:xfrm flipV="1">
                <a:off x="1440" y="2517"/>
                <a:ext cx="144"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6" name="Line 159">
                <a:extLst>
                  <a:ext uri="{FF2B5EF4-FFF2-40B4-BE49-F238E27FC236}">
                    <a16:creationId xmlns:a16="http://schemas.microsoft.com/office/drawing/2014/main" id="{BC3AFACE-923F-05CD-9A63-F775D7CA5F09}"/>
                  </a:ext>
                </a:extLst>
              </p:cNvPr>
              <p:cNvSpPr>
                <a:spLocks noChangeShapeType="1"/>
              </p:cNvSpPr>
              <p:nvPr/>
            </p:nvSpPr>
            <p:spPr bwMode="auto">
              <a:xfrm flipH="1" flipV="1">
                <a:off x="1440" y="2517"/>
                <a:ext cx="144"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7" name="Rectangle 160">
                <a:extLst>
                  <a:ext uri="{FF2B5EF4-FFF2-40B4-BE49-F238E27FC236}">
                    <a16:creationId xmlns:a16="http://schemas.microsoft.com/office/drawing/2014/main" id="{26E99D16-2F50-4912-A7F2-DC2434B53288}"/>
                  </a:ext>
                </a:extLst>
              </p:cNvPr>
              <p:cNvSpPr>
                <a:spLocks noChangeArrowheads="1"/>
              </p:cNvSpPr>
              <p:nvPr/>
            </p:nvSpPr>
            <p:spPr bwMode="auto">
              <a:xfrm>
                <a:off x="1461" y="2448"/>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l-GR" sz="1200" b="1"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x </a:t>
                </a:r>
                <a:r>
                  <a:rPr kumimoji="0" lang="en-US" altLang="el-GR" sz="1200" b="1"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x</a:t>
                </a:r>
                <a:endParaRPr kumimoji="0" lang="en-GB" altLang="el-GR" sz="1200" b="1"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endParaRPr>
              </a:p>
            </p:txBody>
          </p:sp>
        </p:grpSp>
        <p:sp>
          <p:nvSpPr>
            <p:cNvPr id="43" name="Rectangle 161">
              <a:extLst>
                <a:ext uri="{FF2B5EF4-FFF2-40B4-BE49-F238E27FC236}">
                  <a16:creationId xmlns:a16="http://schemas.microsoft.com/office/drawing/2014/main" id="{0049E425-8DE0-5EF8-7897-AA1AAACCA3F7}"/>
                </a:ext>
              </a:extLst>
            </p:cNvPr>
            <p:cNvSpPr>
              <a:spLocks noChangeArrowheads="1"/>
            </p:cNvSpPr>
            <p:nvPr/>
          </p:nvSpPr>
          <p:spPr bwMode="auto">
            <a:xfrm>
              <a:off x="1466" y="4112"/>
              <a:ext cx="70" cy="3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lang="el-GR" altLang="el-GR" sz="1200" b="1" kern="0" dirty="0">
                  <a:solidFill>
                    <a:srgbClr val="FF0000"/>
                  </a:solidFill>
                  <a:latin typeface="Times New Roman" panose="02020603050405020304" pitchFamily="18" charset="0"/>
                  <a:cs typeface="Arial" panose="020B0604020202020204" pitchFamily="34" charset="0"/>
                </a:rPr>
                <a:t>4</a:t>
              </a:r>
              <a:endParaRPr kumimoji="0" lang="el-GR" altLang="el-GR" sz="1200" b="1"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endParaRPr>
            </a:p>
          </p:txBody>
        </p:sp>
      </p:grpSp>
      <p:grpSp>
        <p:nvGrpSpPr>
          <p:cNvPr id="48" name="Group 155">
            <a:extLst>
              <a:ext uri="{FF2B5EF4-FFF2-40B4-BE49-F238E27FC236}">
                <a16:creationId xmlns:a16="http://schemas.microsoft.com/office/drawing/2014/main" id="{2F780FB4-AF0E-3AFD-C23C-3D90ACAF032E}"/>
              </a:ext>
            </a:extLst>
          </p:cNvPr>
          <p:cNvGrpSpPr>
            <a:grpSpLocks/>
          </p:cNvGrpSpPr>
          <p:nvPr/>
        </p:nvGrpSpPr>
        <p:grpSpPr bwMode="auto">
          <a:xfrm>
            <a:off x="6957091" y="1483723"/>
            <a:ext cx="660091" cy="488229"/>
            <a:chOff x="1320" y="4012"/>
            <a:chExt cx="216" cy="165"/>
          </a:xfrm>
        </p:grpSpPr>
        <p:grpSp>
          <p:nvGrpSpPr>
            <p:cNvPr id="49" name="Group 156">
              <a:extLst>
                <a:ext uri="{FF2B5EF4-FFF2-40B4-BE49-F238E27FC236}">
                  <a16:creationId xmlns:a16="http://schemas.microsoft.com/office/drawing/2014/main" id="{6B6836BC-E4C7-F813-6047-48189520B5EF}"/>
                </a:ext>
              </a:extLst>
            </p:cNvPr>
            <p:cNvGrpSpPr>
              <a:grpSpLocks/>
            </p:cNvGrpSpPr>
            <p:nvPr/>
          </p:nvGrpSpPr>
          <p:grpSpPr bwMode="auto">
            <a:xfrm>
              <a:off x="1320" y="4012"/>
              <a:ext cx="144" cy="165"/>
              <a:chOff x="1440" y="2448"/>
              <a:chExt cx="144" cy="165"/>
            </a:xfrm>
          </p:grpSpPr>
          <p:sp>
            <p:nvSpPr>
              <p:cNvPr id="51" name="Rectangle 157">
                <a:extLst>
                  <a:ext uri="{FF2B5EF4-FFF2-40B4-BE49-F238E27FC236}">
                    <a16:creationId xmlns:a16="http://schemas.microsoft.com/office/drawing/2014/main" id="{50E08153-BD1F-5A8F-4E77-A91A695A39B8}"/>
                  </a:ext>
                </a:extLst>
              </p:cNvPr>
              <p:cNvSpPr>
                <a:spLocks noChangeArrowheads="1"/>
              </p:cNvSpPr>
              <p:nvPr/>
            </p:nvSpPr>
            <p:spPr bwMode="auto">
              <a:xfrm>
                <a:off x="1440" y="2517"/>
                <a:ext cx="144" cy="96"/>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l-GR" altLang="el-GR"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2" name="Line 158">
                <a:extLst>
                  <a:ext uri="{FF2B5EF4-FFF2-40B4-BE49-F238E27FC236}">
                    <a16:creationId xmlns:a16="http://schemas.microsoft.com/office/drawing/2014/main" id="{DF3F748F-1FEA-A007-82DE-7EC0E9D4A10C}"/>
                  </a:ext>
                </a:extLst>
              </p:cNvPr>
              <p:cNvSpPr>
                <a:spLocks noChangeShapeType="1"/>
              </p:cNvSpPr>
              <p:nvPr/>
            </p:nvSpPr>
            <p:spPr bwMode="auto">
              <a:xfrm flipV="1">
                <a:off x="1440" y="2517"/>
                <a:ext cx="144"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3" name="Line 159">
                <a:extLst>
                  <a:ext uri="{FF2B5EF4-FFF2-40B4-BE49-F238E27FC236}">
                    <a16:creationId xmlns:a16="http://schemas.microsoft.com/office/drawing/2014/main" id="{8B4D0B93-1A4E-28C5-F49B-3696610F0AA4}"/>
                  </a:ext>
                </a:extLst>
              </p:cNvPr>
              <p:cNvSpPr>
                <a:spLocks noChangeShapeType="1"/>
              </p:cNvSpPr>
              <p:nvPr/>
            </p:nvSpPr>
            <p:spPr bwMode="auto">
              <a:xfrm flipH="1" flipV="1">
                <a:off x="1440" y="2517"/>
                <a:ext cx="144"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4" name="Rectangle 160">
                <a:extLst>
                  <a:ext uri="{FF2B5EF4-FFF2-40B4-BE49-F238E27FC236}">
                    <a16:creationId xmlns:a16="http://schemas.microsoft.com/office/drawing/2014/main" id="{66CFC68D-A882-8BCF-0E90-25A846FA1801}"/>
                  </a:ext>
                </a:extLst>
              </p:cNvPr>
              <p:cNvSpPr>
                <a:spLocks noChangeArrowheads="1"/>
              </p:cNvSpPr>
              <p:nvPr/>
            </p:nvSpPr>
            <p:spPr bwMode="auto">
              <a:xfrm>
                <a:off x="1461" y="2448"/>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l-GR" sz="1200" b="1"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x </a:t>
                </a:r>
                <a:r>
                  <a:rPr kumimoji="0" lang="en-US" altLang="el-GR" sz="1200" b="1"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x</a:t>
                </a:r>
                <a:endParaRPr kumimoji="0" lang="en-GB" altLang="el-GR" sz="1200" b="1"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endParaRPr>
              </a:p>
            </p:txBody>
          </p:sp>
        </p:grpSp>
        <p:sp>
          <p:nvSpPr>
            <p:cNvPr id="50" name="Rectangle 161">
              <a:extLst>
                <a:ext uri="{FF2B5EF4-FFF2-40B4-BE49-F238E27FC236}">
                  <a16:creationId xmlns:a16="http://schemas.microsoft.com/office/drawing/2014/main" id="{BEAD8BEF-E239-AAD7-85E7-7A5D47DEE65A}"/>
                </a:ext>
              </a:extLst>
            </p:cNvPr>
            <p:cNvSpPr>
              <a:spLocks noChangeArrowheads="1"/>
            </p:cNvSpPr>
            <p:nvPr/>
          </p:nvSpPr>
          <p:spPr bwMode="auto">
            <a:xfrm>
              <a:off x="1466" y="4112"/>
              <a:ext cx="70" cy="3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lang="el-GR" altLang="el-GR" sz="1200" b="1" kern="0" dirty="0">
                  <a:solidFill>
                    <a:srgbClr val="FF0000"/>
                  </a:solidFill>
                  <a:latin typeface="Times New Roman" panose="02020603050405020304" pitchFamily="18" charset="0"/>
                  <a:cs typeface="Arial" panose="020B0604020202020204" pitchFamily="34" charset="0"/>
                </a:rPr>
                <a:t>2</a:t>
              </a:r>
              <a:endParaRPr kumimoji="0" lang="el-GR" altLang="el-GR" sz="1200" b="1"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endParaRPr>
            </a:p>
          </p:txBody>
        </p:sp>
      </p:grpSp>
      <p:grpSp>
        <p:nvGrpSpPr>
          <p:cNvPr id="55" name="Group 155">
            <a:extLst>
              <a:ext uri="{FF2B5EF4-FFF2-40B4-BE49-F238E27FC236}">
                <a16:creationId xmlns:a16="http://schemas.microsoft.com/office/drawing/2014/main" id="{6C984204-AA82-589D-324C-A32DAB2E1AA1}"/>
              </a:ext>
            </a:extLst>
          </p:cNvPr>
          <p:cNvGrpSpPr>
            <a:grpSpLocks/>
          </p:cNvGrpSpPr>
          <p:nvPr/>
        </p:nvGrpSpPr>
        <p:grpSpPr bwMode="auto">
          <a:xfrm>
            <a:off x="3965358" y="1496181"/>
            <a:ext cx="660091" cy="488229"/>
            <a:chOff x="1320" y="4012"/>
            <a:chExt cx="216" cy="165"/>
          </a:xfrm>
        </p:grpSpPr>
        <p:grpSp>
          <p:nvGrpSpPr>
            <p:cNvPr id="56" name="Group 156">
              <a:extLst>
                <a:ext uri="{FF2B5EF4-FFF2-40B4-BE49-F238E27FC236}">
                  <a16:creationId xmlns:a16="http://schemas.microsoft.com/office/drawing/2014/main" id="{8CAB7FC0-FF16-F55C-8627-AF44D813394A}"/>
                </a:ext>
              </a:extLst>
            </p:cNvPr>
            <p:cNvGrpSpPr>
              <a:grpSpLocks/>
            </p:cNvGrpSpPr>
            <p:nvPr/>
          </p:nvGrpSpPr>
          <p:grpSpPr bwMode="auto">
            <a:xfrm>
              <a:off x="1320" y="4012"/>
              <a:ext cx="144" cy="165"/>
              <a:chOff x="1440" y="2448"/>
              <a:chExt cx="144" cy="165"/>
            </a:xfrm>
          </p:grpSpPr>
          <p:sp>
            <p:nvSpPr>
              <p:cNvPr id="58" name="Rectangle 157">
                <a:extLst>
                  <a:ext uri="{FF2B5EF4-FFF2-40B4-BE49-F238E27FC236}">
                    <a16:creationId xmlns:a16="http://schemas.microsoft.com/office/drawing/2014/main" id="{CCC2CBEB-5462-83A7-8C4C-78E940D33F2E}"/>
                  </a:ext>
                </a:extLst>
              </p:cNvPr>
              <p:cNvSpPr>
                <a:spLocks noChangeArrowheads="1"/>
              </p:cNvSpPr>
              <p:nvPr/>
            </p:nvSpPr>
            <p:spPr bwMode="auto">
              <a:xfrm>
                <a:off x="1440" y="2517"/>
                <a:ext cx="144" cy="96"/>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l-GR" altLang="el-GR"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9" name="Line 158">
                <a:extLst>
                  <a:ext uri="{FF2B5EF4-FFF2-40B4-BE49-F238E27FC236}">
                    <a16:creationId xmlns:a16="http://schemas.microsoft.com/office/drawing/2014/main" id="{869A6B55-84F6-3214-2501-29846E7C2036}"/>
                  </a:ext>
                </a:extLst>
              </p:cNvPr>
              <p:cNvSpPr>
                <a:spLocks noChangeShapeType="1"/>
              </p:cNvSpPr>
              <p:nvPr/>
            </p:nvSpPr>
            <p:spPr bwMode="auto">
              <a:xfrm flipV="1">
                <a:off x="1440" y="2517"/>
                <a:ext cx="144"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0" name="Line 159">
                <a:extLst>
                  <a:ext uri="{FF2B5EF4-FFF2-40B4-BE49-F238E27FC236}">
                    <a16:creationId xmlns:a16="http://schemas.microsoft.com/office/drawing/2014/main" id="{26263B02-8774-466A-B3D3-4A365B557DB1}"/>
                  </a:ext>
                </a:extLst>
              </p:cNvPr>
              <p:cNvSpPr>
                <a:spLocks noChangeShapeType="1"/>
              </p:cNvSpPr>
              <p:nvPr/>
            </p:nvSpPr>
            <p:spPr bwMode="auto">
              <a:xfrm flipH="1" flipV="1">
                <a:off x="1440" y="2517"/>
                <a:ext cx="144"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1" name="Rectangle 160">
                <a:extLst>
                  <a:ext uri="{FF2B5EF4-FFF2-40B4-BE49-F238E27FC236}">
                    <a16:creationId xmlns:a16="http://schemas.microsoft.com/office/drawing/2014/main" id="{A34E0CF2-A9F6-6F11-5ACF-063587048DF0}"/>
                  </a:ext>
                </a:extLst>
              </p:cNvPr>
              <p:cNvSpPr>
                <a:spLocks noChangeArrowheads="1"/>
              </p:cNvSpPr>
              <p:nvPr/>
            </p:nvSpPr>
            <p:spPr bwMode="auto">
              <a:xfrm>
                <a:off x="1461" y="2448"/>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l-GR" sz="1200" b="1"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x </a:t>
                </a:r>
                <a:r>
                  <a:rPr kumimoji="0" lang="en-US" altLang="el-GR" sz="1200" b="1"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x</a:t>
                </a:r>
                <a:endParaRPr kumimoji="0" lang="en-GB" altLang="el-GR" sz="1200" b="1"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endParaRPr>
              </a:p>
            </p:txBody>
          </p:sp>
        </p:grpSp>
        <p:sp>
          <p:nvSpPr>
            <p:cNvPr id="57" name="Rectangle 161">
              <a:extLst>
                <a:ext uri="{FF2B5EF4-FFF2-40B4-BE49-F238E27FC236}">
                  <a16:creationId xmlns:a16="http://schemas.microsoft.com/office/drawing/2014/main" id="{BBE380A8-2ECB-4403-4A09-F86E5005215A}"/>
                </a:ext>
              </a:extLst>
            </p:cNvPr>
            <p:cNvSpPr>
              <a:spLocks noChangeArrowheads="1"/>
            </p:cNvSpPr>
            <p:nvPr/>
          </p:nvSpPr>
          <p:spPr bwMode="auto">
            <a:xfrm>
              <a:off x="1466" y="4112"/>
              <a:ext cx="70" cy="3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lang="el-GR" altLang="el-GR" sz="1200" b="1" kern="0" dirty="0">
                  <a:solidFill>
                    <a:srgbClr val="FF0000"/>
                  </a:solidFill>
                  <a:latin typeface="Times New Roman" panose="02020603050405020304" pitchFamily="18" charset="0"/>
                  <a:cs typeface="Arial" panose="020B0604020202020204" pitchFamily="34" charset="0"/>
                </a:rPr>
                <a:t>9</a:t>
              </a:r>
              <a:endParaRPr kumimoji="0" lang="el-GR" altLang="el-GR" sz="1200" b="1"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endParaRPr>
            </a:p>
          </p:txBody>
        </p:sp>
      </p:grpSp>
      <p:grpSp>
        <p:nvGrpSpPr>
          <p:cNvPr id="62" name="Group 155">
            <a:extLst>
              <a:ext uri="{FF2B5EF4-FFF2-40B4-BE49-F238E27FC236}">
                <a16:creationId xmlns:a16="http://schemas.microsoft.com/office/drawing/2014/main" id="{A4471718-E3F6-7A8F-8FAC-2871946167D8}"/>
              </a:ext>
            </a:extLst>
          </p:cNvPr>
          <p:cNvGrpSpPr>
            <a:grpSpLocks/>
          </p:cNvGrpSpPr>
          <p:nvPr/>
        </p:nvGrpSpPr>
        <p:grpSpPr bwMode="auto">
          <a:xfrm>
            <a:off x="5567534" y="1526516"/>
            <a:ext cx="660091" cy="488229"/>
            <a:chOff x="1320" y="4012"/>
            <a:chExt cx="216" cy="165"/>
          </a:xfrm>
        </p:grpSpPr>
        <p:grpSp>
          <p:nvGrpSpPr>
            <p:cNvPr id="63" name="Group 156">
              <a:extLst>
                <a:ext uri="{FF2B5EF4-FFF2-40B4-BE49-F238E27FC236}">
                  <a16:creationId xmlns:a16="http://schemas.microsoft.com/office/drawing/2014/main" id="{FD038E26-3874-12D9-0D4D-B65C82DE5937}"/>
                </a:ext>
              </a:extLst>
            </p:cNvPr>
            <p:cNvGrpSpPr>
              <a:grpSpLocks/>
            </p:cNvGrpSpPr>
            <p:nvPr/>
          </p:nvGrpSpPr>
          <p:grpSpPr bwMode="auto">
            <a:xfrm>
              <a:off x="1320" y="4012"/>
              <a:ext cx="144" cy="165"/>
              <a:chOff x="1440" y="2448"/>
              <a:chExt cx="144" cy="165"/>
            </a:xfrm>
          </p:grpSpPr>
          <p:sp>
            <p:nvSpPr>
              <p:cNvPr id="65" name="Rectangle 157">
                <a:extLst>
                  <a:ext uri="{FF2B5EF4-FFF2-40B4-BE49-F238E27FC236}">
                    <a16:creationId xmlns:a16="http://schemas.microsoft.com/office/drawing/2014/main" id="{2A2E8E1D-BE6A-D1D4-1E20-CC9FE38A8426}"/>
                  </a:ext>
                </a:extLst>
              </p:cNvPr>
              <p:cNvSpPr>
                <a:spLocks noChangeArrowheads="1"/>
              </p:cNvSpPr>
              <p:nvPr/>
            </p:nvSpPr>
            <p:spPr bwMode="auto">
              <a:xfrm>
                <a:off x="1440" y="2517"/>
                <a:ext cx="144" cy="96"/>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l-GR" altLang="el-GR"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6" name="Line 158">
                <a:extLst>
                  <a:ext uri="{FF2B5EF4-FFF2-40B4-BE49-F238E27FC236}">
                    <a16:creationId xmlns:a16="http://schemas.microsoft.com/office/drawing/2014/main" id="{25A0B944-6D41-F34C-A96C-0D40A8A0ED07}"/>
                  </a:ext>
                </a:extLst>
              </p:cNvPr>
              <p:cNvSpPr>
                <a:spLocks noChangeShapeType="1"/>
              </p:cNvSpPr>
              <p:nvPr/>
            </p:nvSpPr>
            <p:spPr bwMode="auto">
              <a:xfrm flipV="1">
                <a:off x="1440" y="2517"/>
                <a:ext cx="144"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7" name="Line 159">
                <a:extLst>
                  <a:ext uri="{FF2B5EF4-FFF2-40B4-BE49-F238E27FC236}">
                    <a16:creationId xmlns:a16="http://schemas.microsoft.com/office/drawing/2014/main" id="{AEDD305D-1DF3-CC55-00FE-137169F06058}"/>
                  </a:ext>
                </a:extLst>
              </p:cNvPr>
              <p:cNvSpPr>
                <a:spLocks noChangeShapeType="1"/>
              </p:cNvSpPr>
              <p:nvPr/>
            </p:nvSpPr>
            <p:spPr bwMode="auto">
              <a:xfrm flipH="1" flipV="1">
                <a:off x="1440" y="2517"/>
                <a:ext cx="144"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8" name="Rectangle 160">
                <a:extLst>
                  <a:ext uri="{FF2B5EF4-FFF2-40B4-BE49-F238E27FC236}">
                    <a16:creationId xmlns:a16="http://schemas.microsoft.com/office/drawing/2014/main" id="{D3F166C5-CF77-6E75-7C9E-CAA41668EA1A}"/>
                  </a:ext>
                </a:extLst>
              </p:cNvPr>
              <p:cNvSpPr>
                <a:spLocks noChangeArrowheads="1"/>
              </p:cNvSpPr>
              <p:nvPr/>
            </p:nvSpPr>
            <p:spPr bwMode="auto">
              <a:xfrm>
                <a:off x="1461" y="2448"/>
                <a:ext cx="96"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l-GR" sz="1200" b="1"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x </a:t>
                </a:r>
                <a:r>
                  <a:rPr kumimoji="0" lang="en-US" altLang="el-GR" sz="1200" b="1" i="0" u="none" strike="noStrike" kern="0" cap="none" spc="0" normalizeH="0" baseline="0" noProof="0" dirty="0" err="1">
                    <a:ln>
                      <a:noFill/>
                    </a:ln>
                    <a:solidFill>
                      <a:srgbClr val="FF0000"/>
                    </a:solidFill>
                    <a:effectLst/>
                    <a:uLnTx/>
                    <a:uFillTx/>
                    <a:latin typeface="Times New Roman" panose="02020603050405020304" pitchFamily="18" charset="0"/>
                    <a:cs typeface="Arial" panose="020B0604020202020204" pitchFamily="34" charset="0"/>
                  </a:rPr>
                  <a:t>x</a:t>
                </a:r>
                <a:endParaRPr kumimoji="0" lang="en-GB" altLang="el-GR" sz="1200" b="1"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endParaRPr>
              </a:p>
            </p:txBody>
          </p:sp>
        </p:grpSp>
        <p:sp>
          <p:nvSpPr>
            <p:cNvPr id="64" name="Rectangle 161">
              <a:extLst>
                <a:ext uri="{FF2B5EF4-FFF2-40B4-BE49-F238E27FC236}">
                  <a16:creationId xmlns:a16="http://schemas.microsoft.com/office/drawing/2014/main" id="{1941F1D6-389C-C438-D1B2-1F5610F1058C}"/>
                </a:ext>
              </a:extLst>
            </p:cNvPr>
            <p:cNvSpPr>
              <a:spLocks noChangeArrowheads="1"/>
            </p:cNvSpPr>
            <p:nvPr/>
          </p:nvSpPr>
          <p:spPr bwMode="auto">
            <a:xfrm>
              <a:off x="1466" y="4112"/>
              <a:ext cx="70" cy="3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l-GR" altLang="el-GR" sz="1200" b="1"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1</a:t>
              </a:r>
            </a:p>
          </p:txBody>
        </p:sp>
      </p:grpSp>
      <p:sp>
        <p:nvSpPr>
          <p:cNvPr id="69" name="Επεξήγηση: Γραμμή 68">
            <a:extLst>
              <a:ext uri="{FF2B5EF4-FFF2-40B4-BE49-F238E27FC236}">
                <a16:creationId xmlns:a16="http://schemas.microsoft.com/office/drawing/2014/main" id="{A7F9B581-8A99-68E4-B89B-B3D5C99DF1BA}"/>
              </a:ext>
            </a:extLst>
          </p:cNvPr>
          <p:cNvSpPr/>
          <p:nvPr/>
        </p:nvSpPr>
        <p:spPr>
          <a:xfrm>
            <a:off x="8693602" y="2385326"/>
            <a:ext cx="2068112" cy="456046"/>
          </a:xfrm>
          <a:prstGeom prst="borderCallout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Κύρια Προσπάθεια</a:t>
            </a:r>
          </a:p>
        </p:txBody>
      </p:sp>
      <p:sp>
        <p:nvSpPr>
          <p:cNvPr id="70" name="Επεξήγηση: Γραμμή 69">
            <a:extLst>
              <a:ext uri="{FF2B5EF4-FFF2-40B4-BE49-F238E27FC236}">
                <a16:creationId xmlns:a16="http://schemas.microsoft.com/office/drawing/2014/main" id="{8A02BFFC-8311-5C6F-9C62-867A46DF03F4}"/>
              </a:ext>
            </a:extLst>
          </p:cNvPr>
          <p:cNvSpPr/>
          <p:nvPr/>
        </p:nvSpPr>
        <p:spPr>
          <a:xfrm>
            <a:off x="1572794" y="2826342"/>
            <a:ext cx="2068112" cy="677200"/>
          </a:xfrm>
          <a:prstGeom prst="borderCallout1">
            <a:avLst>
              <a:gd name="adj1" fmla="val 52107"/>
              <a:gd name="adj2" fmla="val 101435"/>
              <a:gd name="adj3" fmla="val 60546"/>
              <a:gd name="adj4" fmla="val 13343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Δευτερεύουσες Προσπάθειες</a:t>
            </a:r>
          </a:p>
        </p:txBody>
      </p:sp>
      <p:sp>
        <p:nvSpPr>
          <p:cNvPr id="72" name="Επεξήγηση: Γραμμή 71">
            <a:extLst>
              <a:ext uri="{FF2B5EF4-FFF2-40B4-BE49-F238E27FC236}">
                <a16:creationId xmlns:a16="http://schemas.microsoft.com/office/drawing/2014/main" id="{87156AA8-B904-D18F-53D0-55118EF6CE4A}"/>
              </a:ext>
            </a:extLst>
          </p:cNvPr>
          <p:cNvSpPr/>
          <p:nvPr/>
        </p:nvSpPr>
        <p:spPr>
          <a:xfrm>
            <a:off x="8743839" y="3913954"/>
            <a:ext cx="1160763" cy="458403"/>
          </a:xfrm>
          <a:prstGeom prst="borderCallout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Εφεδρεία</a:t>
            </a:r>
          </a:p>
        </p:txBody>
      </p:sp>
      <p:sp>
        <p:nvSpPr>
          <p:cNvPr id="73" name="Οβάλ 72">
            <a:extLst>
              <a:ext uri="{FF2B5EF4-FFF2-40B4-BE49-F238E27FC236}">
                <a16:creationId xmlns:a16="http://schemas.microsoft.com/office/drawing/2014/main" id="{DC68BFAB-DDCC-8FFA-58FA-600BBC4F1AF5}"/>
              </a:ext>
            </a:extLst>
          </p:cNvPr>
          <p:cNvSpPr/>
          <p:nvPr/>
        </p:nvSpPr>
        <p:spPr>
          <a:xfrm>
            <a:off x="3423017" y="4965798"/>
            <a:ext cx="1744775" cy="477893"/>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ΑΡΙΣΤΕΡΟ</a:t>
            </a:r>
          </a:p>
        </p:txBody>
      </p:sp>
      <p:sp>
        <p:nvSpPr>
          <p:cNvPr id="74" name="Οβάλ 73">
            <a:extLst>
              <a:ext uri="{FF2B5EF4-FFF2-40B4-BE49-F238E27FC236}">
                <a16:creationId xmlns:a16="http://schemas.microsoft.com/office/drawing/2014/main" id="{6825C5FA-02EB-3476-CBED-3483CDA3F49E}"/>
              </a:ext>
            </a:extLst>
          </p:cNvPr>
          <p:cNvSpPr/>
          <p:nvPr/>
        </p:nvSpPr>
        <p:spPr>
          <a:xfrm>
            <a:off x="5346699" y="4988513"/>
            <a:ext cx="1484813" cy="477893"/>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600" dirty="0"/>
              <a:t>ΚΕΝΤΡΟ</a:t>
            </a:r>
          </a:p>
        </p:txBody>
      </p:sp>
      <p:sp>
        <p:nvSpPr>
          <p:cNvPr id="75" name="Οβάλ 74">
            <a:extLst>
              <a:ext uri="{FF2B5EF4-FFF2-40B4-BE49-F238E27FC236}">
                <a16:creationId xmlns:a16="http://schemas.microsoft.com/office/drawing/2014/main" id="{12F48AB1-604F-A403-AF09-A13109EBC2FD}"/>
              </a:ext>
            </a:extLst>
          </p:cNvPr>
          <p:cNvSpPr/>
          <p:nvPr/>
        </p:nvSpPr>
        <p:spPr>
          <a:xfrm>
            <a:off x="7189325" y="4947516"/>
            <a:ext cx="1211531" cy="477893"/>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ΔΕΞΙΟ</a:t>
            </a:r>
          </a:p>
        </p:txBody>
      </p:sp>
      <p:sp>
        <p:nvSpPr>
          <p:cNvPr id="77" name="Οβάλ 76">
            <a:extLst>
              <a:ext uri="{FF2B5EF4-FFF2-40B4-BE49-F238E27FC236}">
                <a16:creationId xmlns:a16="http://schemas.microsoft.com/office/drawing/2014/main" id="{5C7153B2-F5C4-C0B5-BCCE-0B21A52D81CE}"/>
              </a:ext>
            </a:extLst>
          </p:cNvPr>
          <p:cNvSpPr/>
          <p:nvPr/>
        </p:nvSpPr>
        <p:spPr>
          <a:xfrm>
            <a:off x="6872417" y="888069"/>
            <a:ext cx="1744775" cy="477893"/>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ΑΡΙΣΤΕΡΟ</a:t>
            </a:r>
          </a:p>
        </p:txBody>
      </p:sp>
      <p:sp>
        <p:nvSpPr>
          <p:cNvPr id="78" name="Οβάλ 77">
            <a:extLst>
              <a:ext uri="{FF2B5EF4-FFF2-40B4-BE49-F238E27FC236}">
                <a16:creationId xmlns:a16="http://schemas.microsoft.com/office/drawing/2014/main" id="{BD25482C-2FBE-66A2-4488-A41B72B6E783}"/>
              </a:ext>
            </a:extLst>
          </p:cNvPr>
          <p:cNvSpPr/>
          <p:nvPr/>
        </p:nvSpPr>
        <p:spPr>
          <a:xfrm>
            <a:off x="5030680" y="911636"/>
            <a:ext cx="1484813" cy="477893"/>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600" dirty="0"/>
              <a:t>ΚΕΝΤΡΟ</a:t>
            </a:r>
          </a:p>
        </p:txBody>
      </p:sp>
      <p:sp>
        <p:nvSpPr>
          <p:cNvPr id="79" name="Οβάλ 78">
            <a:extLst>
              <a:ext uri="{FF2B5EF4-FFF2-40B4-BE49-F238E27FC236}">
                <a16:creationId xmlns:a16="http://schemas.microsoft.com/office/drawing/2014/main" id="{7365AA4A-C112-E01A-3258-61F395146620}"/>
              </a:ext>
            </a:extLst>
          </p:cNvPr>
          <p:cNvSpPr/>
          <p:nvPr/>
        </p:nvSpPr>
        <p:spPr>
          <a:xfrm>
            <a:off x="3439634" y="886193"/>
            <a:ext cx="1211531" cy="477893"/>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ΔΕΞΙΟ</a:t>
            </a:r>
          </a:p>
        </p:txBody>
      </p:sp>
      <p:cxnSp>
        <p:nvCxnSpPr>
          <p:cNvPr id="81" name="Ευθύγραμμο βέλος σύνδεσης 80">
            <a:extLst>
              <a:ext uri="{FF2B5EF4-FFF2-40B4-BE49-F238E27FC236}">
                <a16:creationId xmlns:a16="http://schemas.microsoft.com/office/drawing/2014/main" id="{8D14CC3F-8664-3E56-D418-FC3728F94C71}"/>
              </a:ext>
            </a:extLst>
          </p:cNvPr>
          <p:cNvCxnSpPr>
            <a:cxnSpLocks/>
          </p:cNvCxnSpPr>
          <p:nvPr/>
        </p:nvCxnSpPr>
        <p:spPr>
          <a:xfrm>
            <a:off x="3640906" y="2970646"/>
            <a:ext cx="2049837" cy="165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862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9F2E5E-9DB8-06F5-19E6-1E386998CC82}"/>
              </a:ext>
            </a:extLst>
          </p:cNvPr>
          <p:cNvSpPr>
            <a:spLocks noGrp="1"/>
          </p:cNvSpPr>
          <p:nvPr>
            <p:ph type="title"/>
          </p:nvPr>
        </p:nvSpPr>
        <p:spPr/>
        <p:txBody>
          <a:bodyPr/>
          <a:lstStyle/>
          <a:p>
            <a:r>
              <a:rPr lang="en-US" dirty="0"/>
              <a:t>Jomini</a:t>
            </a:r>
            <a:endParaRPr lang="el-GR" dirty="0"/>
          </a:p>
        </p:txBody>
      </p:sp>
      <p:sp>
        <p:nvSpPr>
          <p:cNvPr id="3" name="Θέση περιεχομένου 2">
            <a:extLst>
              <a:ext uri="{FF2B5EF4-FFF2-40B4-BE49-F238E27FC236}">
                <a16:creationId xmlns:a16="http://schemas.microsoft.com/office/drawing/2014/main" id="{6C0B635F-03F8-4D3D-404D-AE2F94381B03}"/>
              </a:ext>
            </a:extLst>
          </p:cNvPr>
          <p:cNvSpPr>
            <a:spLocks noGrp="1"/>
          </p:cNvSpPr>
          <p:nvPr>
            <p:ph idx="1"/>
          </p:nvPr>
        </p:nvSpPr>
        <p:spPr/>
        <p:txBody>
          <a:bodyPr>
            <a:normAutofit/>
          </a:bodyPr>
          <a:lstStyle/>
          <a:p>
            <a:r>
              <a:rPr lang="el-GR" sz="2800" dirty="0"/>
              <a:t>Η Στρατηγική αποφασίζει που θα ενεργήσεις. </a:t>
            </a:r>
          </a:p>
          <a:p>
            <a:r>
              <a:rPr lang="el-GR" sz="2800" dirty="0"/>
              <a:t>Η Διοικητική Μέριμνα φέρνει τα τμήματα σε αυτό το σημείο. </a:t>
            </a:r>
          </a:p>
          <a:p>
            <a:r>
              <a:rPr lang="el-GR" sz="2800" dirty="0"/>
              <a:t>Η Υψηλή Τακτική αποφασίζει τον τρόπο εκτελέσεως και τη  χρησιμοποίηση των τμημάτων.</a:t>
            </a:r>
          </a:p>
        </p:txBody>
      </p:sp>
    </p:spTree>
    <p:extLst>
      <p:ext uri="{BB962C8B-B14F-4D97-AF65-F5344CB8AC3E}">
        <p14:creationId xmlns:p14="http://schemas.microsoft.com/office/powerpoint/2010/main" val="3648519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id="{71391B19-96EF-BD45-1B79-14F48705CD17}"/>
              </a:ext>
            </a:extLst>
          </p:cNvPr>
          <p:cNvSpPr>
            <a:spLocks noGrp="1"/>
          </p:cNvSpPr>
          <p:nvPr>
            <p:ph type="body" idx="1"/>
          </p:nvPr>
        </p:nvSpPr>
        <p:spPr>
          <a:xfrm>
            <a:off x="205242" y="211592"/>
            <a:ext cx="5890758" cy="823912"/>
          </a:xfrm>
        </p:spPr>
        <p:txBody>
          <a:bodyPr/>
          <a:lstStyle/>
          <a:p>
            <a:pPr algn="ctr"/>
            <a:r>
              <a:rPr lang="el-GR" dirty="0">
                <a:solidFill>
                  <a:srgbClr val="000000"/>
                </a:solidFill>
                <a:latin typeface="Arial" panose="020B0604020202020204" pitchFamily="34" charset="0"/>
              </a:rPr>
              <a:t>Άξονας</a:t>
            </a:r>
            <a:endParaRPr lang="el-GR" dirty="0"/>
          </a:p>
        </p:txBody>
      </p:sp>
      <p:sp>
        <p:nvSpPr>
          <p:cNvPr id="4" name="Θέση περιεχομένου 3">
            <a:extLst>
              <a:ext uri="{FF2B5EF4-FFF2-40B4-BE49-F238E27FC236}">
                <a16:creationId xmlns:a16="http://schemas.microsoft.com/office/drawing/2014/main" id="{5C71D319-72C8-AA71-DC48-15B959E78013}"/>
              </a:ext>
            </a:extLst>
          </p:cNvPr>
          <p:cNvSpPr>
            <a:spLocks noGrp="1"/>
          </p:cNvSpPr>
          <p:nvPr>
            <p:ph sz="half" idx="2"/>
          </p:nvPr>
        </p:nvSpPr>
        <p:spPr>
          <a:xfrm>
            <a:off x="205241" y="1035504"/>
            <a:ext cx="5890760" cy="5298621"/>
          </a:xfrm>
          <a:solidFill>
            <a:schemeClr val="accent1">
              <a:lumMod val="40000"/>
              <a:lumOff val="60000"/>
            </a:schemeClr>
          </a:solidFill>
        </p:spPr>
        <p:txBody>
          <a:bodyPr>
            <a:noAutofit/>
          </a:bodyPr>
          <a:lstStyle/>
          <a:p>
            <a:pPr algn="l"/>
            <a:r>
              <a:rPr lang="el-GR" sz="2000" b="0" i="0" u="none" strike="noStrike" baseline="0" dirty="0">
                <a:solidFill>
                  <a:srgbClr val="000000"/>
                </a:solidFill>
                <a:latin typeface="Arial" panose="020B0604020202020204" pitchFamily="34" charset="0"/>
              </a:rPr>
              <a:t>Είναι μια γενική γραμμή κατά μήκος ζωτικών χώρων ή γενικά εδαφών τακτικής σημασίας, πάνω στην οποία, ο Διοικητής που εκδίδει την διαταγή, επιθυμεί να εφαρμόσει ο υφιστάμενός του Διοικητής την κυρία προσπάθειά του κατά την επίθεση </a:t>
            </a:r>
          </a:p>
          <a:p>
            <a:pPr algn="l"/>
            <a:r>
              <a:rPr lang="el-GR" sz="2000" b="0" i="0" u="none" strike="noStrike" baseline="0" dirty="0">
                <a:solidFill>
                  <a:srgbClr val="000000"/>
                </a:solidFill>
                <a:latin typeface="Arial" panose="020B0604020202020204" pitchFamily="34" charset="0"/>
              </a:rPr>
              <a:t>Ο ενεργών επί άξονα Διοικητής, υποχρεούται να καταλάβει ή να διέλθει με την κυρία προσπάθειά του από όλα τα σημεία επί των οποίων στοιχίζεται ο άξονας, ενώ στο χώρο μεταξύ των σημείων αυτών έχει πλήρη ελευθερία ενέργειας, σχετικά με τον ελιγμό που θα εφαρμόσει</a:t>
            </a:r>
            <a:endParaRPr lang="el-GR" sz="2000" dirty="0"/>
          </a:p>
        </p:txBody>
      </p:sp>
      <p:sp>
        <p:nvSpPr>
          <p:cNvPr id="5" name="Θέση κειμένου 4">
            <a:extLst>
              <a:ext uri="{FF2B5EF4-FFF2-40B4-BE49-F238E27FC236}">
                <a16:creationId xmlns:a16="http://schemas.microsoft.com/office/drawing/2014/main" id="{D627B7DD-6C1E-5D31-1128-90EF98805313}"/>
              </a:ext>
            </a:extLst>
          </p:cNvPr>
          <p:cNvSpPr>
            <a:spLocks noGrp="1"/>
          </p:cNvSpPr>
          <p:nvPr>
            <p:ph type="body" sz="quarter" idx="3"/>
          </p:nvPr>
        </p:nvSpPr>
        <p:spPr>
          <a:xfrm>
            <a:off x="6196694" y="211592"/>
            <a:ext cx="5183188" cy="823912"/>
          </a:xfrm>
        </p:spPr>
        <p:txBody>
          <a:bodyPr/>
          <a:lstStyle/>
          <a:p>
            <a:pPr algn="ctr"/>
            <a:r>
              <a:rPr lang="el-GR" dirty="0" err="1">
                <a:solidFill>
                  <a:srgbClr val="000000"/>
                </a:solidFill>
                <a:latin typeface="Arial" panose="020B0604020202020204" pitchFamily="34" charset="0"/>
              </a:rPr>
              <a:t>Κατευθυνση</a:t>
            </a:r>
            <a:endParaRPr lang="el-GR" dirty="0"/>
          </a:p>
        </p:txBody>
      </p:sp>
      <p:sp>
        <p:nvSpPr>
          <p:cNvPr id="6" name="Θέση περιεχομένου 5">
            <a:extLst>
              <a:ext uri="{FF2B5EF4-FFF2-40B4-BE49-F238E27FC236}">
                <a16:creationId xmlns:a16="http://schemas.microsoft.com/office/drawing/2014/main" id="{1F782D98-4522-E67E-98B2-EA10551D0298}"/>
              </a:ext>
            </a:extLst>
          </p:cNvPr>
          <p:cNvSpPr>
            <a:spLocks noGrp="1"/>
          </p:cNvSpPr>
          <p:nvPr>
            <p:ph sz="quarter" idx="4"/>
          </p:nvPr>
        </p:nvSpPr>
        <p:spPr>
          <a:xfrm>
            <a:off x="6172200" y="1035504"/>
            <a:ext cx="5543550" cy="5298621"/>
          </a:xfrm>
          <a:solidFill>
            <a:schemeClr val="accent1">
              <a:lumMod val="60000"/>
              <a:lumOff val="40000"/>
            </a:schemeClr>
          </a:solidFill>
        </p:spPr>
        <p:txBody>
          <a:bodyPr>
            <a:normAutofit/>
          </a:bodyPr>
          <a:lstStyle/>
          <a:p>
            <a:pPr algn="l"/>
            <a:r>
              <a:rPr lang="el-GR" b="0" i="0" u="none" strike="noStrike" baseline="0" dirty="0">
                <a:solidFill>
                  <a:srgbClr val="000000"/>
                </a:solidFill>
                <a:latin typeface="Arial" panose="020B0604020202020204" pitchFamily="34" charset="0"/>
              </a:rPr>
              <a:t>Είναι γραμμή κατά μήκος εδαφών τακτικής σημασίας, πάνω στην οποία ο Διοικητής που εκδίδει τη διαταγή, επιθυμεί να εφαρμόσει ο υφιστάμενος του Διοικητής την κυρία προσπάθειά του, κατά την επίθεση</a:t>
            </a:r>
          </a:p>
          <a:p>
            <a:pPr algn="l"/>
            <a:r>
              <a:rPr lang="el-GR" b="0" i="0" u="none" strike="noStrike" baseline="0" dirty="0">
                <a:solidFill>
                  <a:srgbClr val="000000"/>
                </a:solidFill>
                <a:latin typeface="Arial" panose="020B0604020202020204" pitchFamily="34" charset="0"/>
              </a:rPr>
              <a:t>Ο Διοικητής που ενεργεί στην κατεύθυνση είναι υποχρεωμένος να εφαρμόσει την κυρία προσπάθειά του επί αυτής</a:t>
            </a:r>
            <a:endParaRPr lang="el-GR" dirty="0"/>
          </a:p>
        </p:txBody>
      </p:sp>
    </p:spTree>
    <p:extLst>
      <p:ext uri="{BB962C8B-B14F-4D97-AF65-F5344CB8AC3E}">
        <p14:creationId xmlns:p14="http://schemas.microsoft.com/office/powerpoint/2010/main" val="2785380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CED3D5-60E1-9CA5-B04E-2446ED589EC7}"/>
              </a:ext>
            </a:extLst>
          </p:cNvPr>
          <p:cNvSpPr txBox="1"/>
          <p:nvPr/>
        </p:nvSpPr>
        <p:spPr>
          <a:xfrm>
            <a:off x="5871830" y="74078"/>
            <a:ext cx="6096000" cy="553998"/>
          </a:xfrm>
          <a:prstGeom prst="rect">
            <a:avLst/>
          </a:prstGeom>
          <a:noFill/>
        </p:spPr>
        <p:txBody>
          <a:bodyPr wrap="square">
            <a:spAutoFit/>
          </a:bodyPr>
          <a:lstStyle/>
          <a:p>
            <a:pPr algn="l"/>
            <a:endParaRPr lang="el-GR" sz="1200" b="1" i="0" u="none" strike="noStrike" baseline="0" dirty="0">
              <a:solidFill>
                <a:srgbClr val="000000"/>
              </a:solidFill>
              <a:latin typeface="Arial" panose="020B0604020202020204" pitchFamily="34" charset="0"/>
            </a:endParaRPr>
          </a:p>
          <a:p>
            <a:pPr algn="l"/>
            <a:endParaRPr lang="el-GR" dirty="0"/>
          </a:p>
        </p:txBody>
      </p:sp>
      <p:sp>
        <p:nvSpPr>
          <p:cNvPr id="4" name="Τίτλος 3">
            <a:extLst>
              <a:ext uri="{FF2B5EF4-FFF2-40B4-BE49-F238E27FC236}">
                <a16:creationId xmlns:a16="http://schemas.microsoft.com/office/drawing/2014/main" id="{78EEB6EE-96F6-ACB7-0E06-42961D60536D}"/>
              </a:ext>
            </a:extLst>
          </p:cNvPr>
          <p:cNvSpPr>
            <a:spLocks noGrp="1"/>
          </p:cNvSpPr>
          <p:nvPr>
            <p:ph type="title"/>
          </p:nvPr>
        </p:nvSpPr>
        <p:spPr>
          <a:xfrm>
            <a:off x="1050079" y="240394"/>
            <a:ext cx="9914859" cy="1329004"/>
          </a:xfrm>
        </p:spPr>
        <p:txBody>
          <a:bodyPr/>
          <a:lstStyle/>
          <a:p>
            <a:r>
              <a:rPr lang="el-GR" dirty="0"/>
              <a:t>Προέλαση</a:t>
            </a:r>
          </a:p>
        </p:txBody>
      </p:sp>
      <p:sp>
        <p:nvSpPr>
          <p:cNvPr id="5" name="Θέση περιεχομένου 4">
            <a:extLst>
              <a:ext uri="{FF2B5EF4-FFF2-40B4-BE49-F238E27FC236}">
                <a16:creationId xmlns:a16="http://schemas.microsoft.com/office/drawing/2014/main" id="{98E59A6A-6F3D-2E2B-AA1A-9A9C156E61B5}"/>
              </a:ext>
            </a:extLst>
          </p:cNvPr>
          <p:cNvSpPr>
            <a:spLocks noGrp="1"/>
          </p:cNvSpPr>
          <p:nvPr>
            <p:ph idx="1"/>
          </p:nvPr>
        </p:nvSpPr>
        <p:spPr>
          <a:xfrm>
            <a:off x="914400" y="1476375"/>
            <a:ext cx="9914860" cy="4566616"/>
          </a:xfrm>
        </p:spPr>
        <p:txBody>
          <a:bodyPr>
            <a:normAutofit fontScale="92500" lnSpcReduction="10000"/>
          </a:bodyPr>
          <a:lstStyle/>
          <a:p>
            <a:pPr marL="0" indent="0">
              <a:buNone/>
            </a:pPr>
            <a:r>
              <a:rPr lang="el-GR" dirty="0"/>
              <a:t>Είναι κάθε επιθετική ενέργεια, η οποία με τακτική κίνηση προς τα εμπρός αποσκοπεί στη συνάντηση με τον εχθρό και γενικά αποβλέπει:</a:t>
            </a:r>
          </a:p>
          <a:p>
            <a:r>
              <a:rPr lang="el-GR" dirty="0"/>
              <a:t>Στη λήψη επαφής με τις εχθρικές δυνάμεις ή αποκατάσταση επαφής που διακόπηκε, καθώς και την εξακρίβωση της κατάστασής τους.</a:t>
            </a:r>
          </a:p>
          <a:p>
            <a:r>
              <a:rPr lang="el-GR" dirty="0"/>
              <a:t>Στο να φέρει τα στρατεύματα και τα μέσα κοντά στον εχθρό με ασφάλεια, με τις ελάχιστες απώλειες και στον ελάχιστο δυνατό χρόνο.</a:t>
            </a:r>
          </a:p>
          <a:p>
            <a:r>
              <a:rPr lang="el-GR" dirty="0"/>
              <a:t>Στην κατάληψη εδάφους, το οποίο παρέχει πλεονεκτήματα ελιγμών, πριν από την αποφασιστική εμπλοκή με τον εχθρό</a:t>
            </a:r>
          </a:p>
          <a:p>
            <a:pPr algn="l"/>
            <a:r>
              <a:rPr lang="el-GR" sz="2000" b="0" i="0" u="none" strike="noStrike" baseline="0" dirty="0">
                <a:solidFill>
                  <a:srgbClr val="C00000"/>
                </a:solidFill>
                <a:latin typeface="Arial" panose="020B0604020202020204" pitchFamily="34" charset="0"/>
              </a:rPr>
              <a:t>Ο ρυθμός και το βάθος της προέλασης, εκτός από τα άλλα, επηρεάζεται και από τις δυνατότητες ΔΜ. Οι δυνατότητες αυτές πρέπει να επιτρέπουν να διατηρείται η προέλαση στον επιθυμητό ρυθμό και στη συνέχεια να υποστηρίζεται η περαιτέρω επιθετική ενέργεια</a:t>
            </a:r>
            <a:endParaRPr lang="el-GR" dirty="0">
              <a:solidFill>
                <a:srgbClr val="C00000"/>
              </a:solidFill>
            </a:endParaRPr>
          </a:p>
        </p:txBody>
      </p:sp>
    </p:spTree>
    <p:extLst>
      <p:ext uri="{BB962C8B-B14F-4D97-AF65-F5344CB8AC3E}">
        <p14:creationId xmlns:p14="http://schemas.microsoft.com/office/powerpoint/2010/main" val="1264072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980B8192-622A-1136-C162-0000BFEA7EE2}"/>
              </a:ext>
            </a:extLst>
          </p:cNvPr>
          <p:cNvSpPr>
            <a:spLocks noGrp="1"/>
          </p:cNvSpPr>
          <p:nvPr>
            <p:ph type="title"/>
          </p:nvPr>
        </p:nvSpPr>
        <p:spPr/>
        <p:txBody>
          <a:bodyPr/>
          <a:lstStyle/>
          <a:p>
            <a:r>
              <a:rPr lang="el-GR" b="1" dirty="0"/>
              <a:t>Προσπέλαση</a:t>
            </a:r>
            <a:endParaRPr lang="el-GR" dirty="0"/>
          </a:p>
        </p:txBody>
      </p:sp>
      <p:sp>
        <p:nvSpPr>
          <p:cNvPr id="7" name="Θέση περιεχομένου 6">
            <a:extLst>
              <a:ext uri="{FF2B5EF4-FFF2-40B4-BE49-F238E27FC236}">
                <a16:creationId xmlns:a16="http://schemas.microsoft.com/office/drawing/2014/main" id="{58B4F437-A076-3384-0131-99160CD1BD27}"/>
              </a:ext>
            </a:extLst>
          </p:cNvPr>
          <p:cNvSpPr>
            <a:spLocks noGrp="1"/>
          </p:cNvSpPr>
          <p:nvPr>
            <p:ph idx="1"/>
          </p:nvPr>
        </p:nvSpPr>
        <p:spPr>
          <a:xfrm>
            <a:off x="914400" y="1919672"/>
            <a:ext cx="9914860" cy="4423977"/>
          </a:xfrm>
        </p:spPr>
        <p:txBody>
          <a:bodyPr>
            <a:normAutofit/>
          </a:bodyPr>
          <a:lstStyle/>
          <a:p>
            <a:pPr marL="0" indent="0">
              <a:buNone/>
            </a:pPr>
            <a:r>
              <a:rPr lang="el-GR" dirty="0"/>
              <a:t>Είναι η τελευταία φάση της προέλασης και ειδικότερα, η κατά τη φάση της επικείμενης επαφής αναπτυγμένη προς τα εμπρός κίνηση των τμημάτων ώστε με την κατάλληλη χρησιμοποίηση του εδάφους και με κατάλληλους σχηματισμούς, να αποφύγουν τα πυρά του εχθρικού πυροβολικού και τα μακρινά πυρά των όπλων ευθυτενούς τροχιάς και να φτάσουν κοντά στον εχθρό, κάτω από τις καλύτερες συνθήκες</a:t>
            </a:r>
          </a:p>
        </p:txBody>
      </p:sp>
    </p:spTree>
    <p:extLst>
      <p:ext uri="{BB962C8B-B14F-4D97-AF65-F5344CB8AC3E}">
        <p14:creationId xmlns:p14="http://schemas.microsoft.com/office/powerpoint/2010/main" val="2161772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C7E33B14-6B26-D092-AD18-DC88336E0B92}"/>
              </a:ext>
            </a:extLst>
          </p:cNvPr>
          <p:cNvSpPr>
            <a:spLocks noGrp="1"/>
          </p:cNvSpPr>
          <p:nvPr>
            <p:ph type="title"/>
          </p:nvPr>
        </p:nvSpPr>
        <p:spPr/>
        <p:txBody>
          <a:bodyPr/>
          <a:lstStyle/>
          <a:p>
            <a:r>
              <a:rPr lang="el-GR" b="1" dirty="0"/>
              <a:t>Λήψη Επαφής</a:t>
            </a:r>
            <a:br>
              <a:rPr lang="el-GR" b="1" dirty="0"/>
            </a:br>
            <a:endParaRPr lang="el-GR" dirty="0"/>
          </a:p>
        </p:txBody>
      </p:sp>
      <p:sp>
        <p:nvSpPr>
          <p:cNvPr id="5" name="Θέση περιεχομένου 4">
            <a:extLst>
              <a:ext uri="{FF2B5EF4-FFF2-40B4-BE49-F238E27FC236}">
                <a16:creationId xmlns:a16="http://schemas.microsoft.com/office/drawing/2014/main" id="{0C8CB4D2-1C33-9E19-43CC-54D06A76DDDB}"/>
              </a:ext>
            </a:extLst>
          </p:cNvPr>
          <p:cNvSpPr>
            <a:spLocks noGrp="1"/>
          </p:cNvSpPr>
          <p:nvPr>
            <p:ph idx="1"/>
          </p:nvPr>
        </p:nvSpPr>
        <p:spPr/>
        <p:txBody>
          <a:bodyPr/>
          <a:lstStyle/>
          <a:p>
            <a:pPr marL="0" indent="0" algn="just">
              <a:buNone/>
            </a:pPr>
            <a:r>
              <a:rPr lang="el-GR" dirty="0"/>
              <a:t>Είναι κατάσταση κατά την οποία, ένα τμήμα ή μια Μονάδα ανταλλάσσει σε μεγάλη κλίμακα πυρά με τον εχθρό, με όπλα ευθυτενούς τροχιάς από μέσες ή μικρές αποστάσεις και το οποίο έχει εμπλακεί με τον εχθρό σε μέτωπο που καλύπτει το πλείστο της ζώνης ενεργείας του και αδυνατεί να πράξει κάτι περαιτέρω, είτε λόγω αδυναμίας είτε λόγω διαταγής</a:t>
            </a:r>
          </a:p>
        </p:txBody>
      </p:sp>
    </p:spTree>
    <p:extLst>
      <p:ext uri="{BB962C8B-B14F-4D97-AF65-F5344CB8AC3E}">
        <p14:creationId xmlns:p14="http://schemas.microsoft.com/office/powerpoint/2010/main" val="2930779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F9FF382-6565-E373-1AC3-902813B1D8FE}"/>
              </a:ext>
            </a:extLst>
          </p:cNvPr>
          <p:cNvSpPr>
            <a:spLocks noGrp="1" noChangeArrowheads="1"/>
          </p:cNvSpPr>
          <p:nvPr>
            <p:ph type="ctrTitle"/>
          </p:nvPr>
        </p:nvSpPr>
        <p:spPr>
          <a:xfrm>
            <a:off x="1562100" y="533400"/>
            <a:ext cx="9067800" cy="1143000"/>
          </a:xfrm>
          <a:noFill/>
          <a:ln/>
        </p:spPr>
        <p:txBody>
          <a:bodyPr vert="horz" lIns="92075" tIns="46038" rIns="92075" bIns="46038" rtlCol="0" anchor="ctr">
            <a:normAutofit/>
          </a:bodyPr>
          <a:lstStyle/>
          <a:p>
            <a:pPr defTabSz="762000"/>
            <a:r>
              <a:rPr lang="el-GR" altLang="el-GR" sz="3200" b="1" dirty="0">
                <a:effectLst>
                  <a:outerShdw blurRad="38100" dist="38100" dir="2700000" algn="tl">
                    <a:srgbClr val="C0C0C0"/>
                  </a:outerShdw>
                </a:effectLst>
              </a:rPr>
              <a:t>Ορισμένοι κανόνες…</a:t>
            </a:r>
          </a:p>
        </p:txBody>
      </p:sp>
      <p:sp>
        <p:nvSpPr>
          <p:cNvPr id="9219" name="Rectangle 3">
            <a:extLst>
              <a:ext uri="{FF2B5EF4-FFF2-40B4-BE49-F238E27FC236}">
                <a16:creationId xmlns:a16="http://schemas.microsoft.com/office/drawing/2014/main" id="{16FABB02-21B3-7258-4B0F-E5557B50350E}"/>
              </a:ext>
            </a:extLst>
          </p:cNvPr>
          <p:cNvSpPr>
            <a:spLocks noGrp="1" noChangeArrowheads="1"/>
          </p:cNvSpPr>
          <p:nvPr>
            <p:ph type="subTitle" idx="1"/>
          </p:nvPr>
        </p:nvSpPr>
        <p:spPr>
          <a:xfrm>
            <a:off x="1409700" y="1885950"/>
            <a:ext cx="8572500" cy="4095750"/>
          </a:xfrm>
          <a:noFill/>
          <a:ln/>
        </p:spPr>
        <p:txBody>
          <a:bodyPr vert="horz" lIns="92075" tIns="46038" rIns="92075" bIns="46038" rtlCol="0">
            <a:normAutofit fontScale="85000" lnSpcReduction="10000"/>
          </a:bodyPr>
          <a:lstStyle/>
          <a:p>
            <a:pPr marL="342900" indent="-342900" defTabSz="762000"/>
            <a:r>
              <a:rPr lang="el-GR" altLang="el-GR" sz="2000" u="sng" dirty="0">
                <a:effectLst>
                  <a:outerShdw blurRad="38100" dist="38100" dir="2700000" algn="tl">
                    <a:srgbClr val="C0C0C0"/>
                  </a:outerShdw>
                </a:effectLst>
              </a:rPr>
              <a:t>ΣΥΝΤΑΥΤΙΣΗ  ΠΡΟΣΠΑΘΕΙΩΝ</a:t>
            </a:r>
          </a:p>
          <a:p>
            <a:pPr marL="342900" indent="-342900" defTabSz="762000"/>
            <a:r>
              <a:rPr lang="el-GR" altLang="el-GR" sz="2000" dirty="0">
                <a:effectLst>
                  <a:outerShdw blurRad="38100" dist="38100" dir="2700000" algn="tl">
                    <a:srgbClr val="C0C0C0"/>
                  </a:outerShdw>
                </a:effectLst>
              </a:rPr>
              <a:t>ΑΠΟΣΚΟΠΕΙ ΣΤΗΝ </a:t>
            </a:r>
            <a:r>
              <a:rPr lang="el-GR" altLang="el-GR" sz="2000" u="sng" dirty="0">
                <a:solidFill>
                  <a:srgbClr val="CC0000"/>
                </a:solidFill>
                <a:effectLst>
                  <a:outerShdw blurRad="38100" dist="38100" dir="2700000" algn="tl">
                    <a:srgbClr val="C0C0C0"/>
                  </a:outerShdw>
                </a:effectLst>
              </a:rPr>
              <a:t>ΠΛΗΡΗ ΣΥΝΕΡΓΑΣΙΑ</a:t>
            </a:r>
            <a:r>
              <a:rPr lang="el-GR" altLang="el-GR" sz="2000" dirty="0">
                <a:effectLst>
                  <a:outerShdw blurRad="38100" dist="38100" dir="2700000" algn="tl">
                    <a:srgbClr val="C0C0C0"/>
                  </a:outerShdw>
                </a:effectLst>
              </a:rPr>
              <a:t> ΤΩΝ ΣΤΟΙΧΕΙΩΝ ΤΗΣ</a:t>
            </a:r>
          </a:p>
          <a:p>
            <a:pPr marL="342900" indent="-342900" defTabSz="762000"/>
            <a:r>
              <a:rPr lang="el-GR" altLang="el-GR" sz="2000" dirty="0">
                <a:effectLst>
                  <a:outerShdw blurRad="38100" dist="38100" dir="2700000" algn="tl">
                    <a:srgbClr val="C0C0C0"/>
                  </a:outerShdw>
                </a:effectLst>
              </a:rPr>
              <a:t>ΜΟΝΑΔΑΣ ΚΑΙ </a:t>
            </a:r>
            <a:r>
              <a:rPr lang="el-GR" altLang="el-GR" sz="2000" u="sng" dirty="0">
                <a:solidFill>
                  <a:srgbClr val="CC0000"/>
                </a:solidFill>
                <a:effectLst>
                  <a:outerShdw blurRad="38100" dist="38100" dir="2700000" algn="tl">
                    <a:srgbClr val="C0C0C0"/>
                  </a:outerShdw>
                </a:effectLst>
              </a:rPr>
              <a:t>ΣΤΟ ΣΥΝΤΟΝΙΣΜΟ</a:t>
            </a:r>
            <a:r>
              <a:rPr lang="el-GR" altLang="el-GR" sz="2000" dirty="0">
                <a:effectLst>
                  <a:outerShdw blurRad="38100" dist="38100" dir="2700000" algn="tl">
                    <a:srgbClr val="C0C0C0"/>
                  </a:outerShdw>
                </a:effectLst>
              </a:rPr>
              <a:t> ΤΩΝ ΠΡΟΣΠΑΘΕΙΩΝ ΤΟΥΣ.</a:t>
            </a:r>
          </a:p>
          <a:p>
            <a:pPr marL="342900" indent="-342900" defTabSz="762000"/>
            <a:r>
              <a:rPr lang="el-GR" altLang="el-GR" sz="2000" dirty="0">
                <a:effectLst>
                  <a:outerShdw blurRad="38100" dist="38100" dir="2700000" algn="tl">
                    <a:srgbClr val="C0C0C0"/>
                  </a:outerShdw>
                </a:effectLst>
              </a:rPr>
              <a:t>	 </a:t>
            </a:r>
            <a:r>
              <a:rPr lang="el-GR" altLang="el-GR" sz="2000" u="sng" dirty="0">
                <a:effectLst>
                  <a:outerShdw blurRad="38100" dist="38100" dir="2700000" algn="tl">
                    <a:srgbClr val="C0C0C0"/>
                  </a:outerShdw>
                </a:effectLst>
              </a:rPr>
              <a:t>ΕΠΙΤΥΓΧΑΝΕΤΑΙ :</a:t>
            </a:r>
          </a:p>
          <a:p>
            <a:pPr marL="342900" indent="-342900" defTabSz="762000"/>
            <a:r>
              <a:rPr lang="el-GR" altLang="el-GR" sz="2000" dirty="0">
                <a:effectLst>
                  <a:outerShdw blurRad="38100" dist="38100" dir="2700000" algn="tl">
                    <a:srgbClr val="C0C0C0"/>
                  </a:outerShdw>
                </a:effectLst>
              </a:rPr>
              <a:t>	Α .    ΜΕ </a:t>
            </a:r>
            <a:r>
              <a:rPr lang="el-GR" altLang="el-GR" sz="2000" dirty="0" err="1">
                <a:effectLst>
                  <a:outerShdw blurRad="38100" dist="38100" dir="2700000" algn="tl">
                    <a:srgbClr val="C0C0C0"/>
                  </a:outerShdw>
                </a:effectLst>
              </a:rPr>
              <a:t>διαταγεσ</a:t>
            </a:r>
            <a:r>
              <a:rPr lang="el-GR" altLang="el-GR" sz="2000" dirty="0">
                <a:effectLst>
                  <a:outerShdw blurRad="38100" dist="38100" dir="2700000" algn="tl">
                    <a:srgbClr val="C0C0C0"/>
                  </a:outerShdw>
                </a:effectLst>
              </a:rPr>
              <a:t> ΟΠΟΥ ΚΑΘΟΡΙΖΟΝΤΑΙ ΣΤΑ ΥΦΙΣΤΑΜΕΝΑ ΚΛΙΜΑΚΙΑ ΟΙ </a:t>
            </a:r>
            <a:r>
              <a:rPr lang="el-GR" altLang="el-GR" sz="2000" dirty="0" err="1">
                <a:solidFill>
                  <a:srgbClr val="336600"/>
                </a:solidFill>
                <a:effectLst>
                  <a:outerShdw blurRad="38100" dist="38100" dir="2700000" algn="tl">
                    <a:srgbClr val="C0C0C0"/>
                  </a:outerShdw>
                </a:effectLst>
              </a:rPr>
              <a:t>αντικειμενικοι</a:t>
            </a:r>
            <a:r>
              <a:rPr lang="el-GR" altLang="el-GR" sz="2000" dirty="0">
                <a:solidFill>
                  <a:srgbClr val="336600"/>
                </a:solidFill>
                <a:effectLst>
                  <a:outerShdw blurRad="38100" dist="38100" dir="2700000" algn="tl">
                    <a:srgbClr val="C0C0C0"/>
                  </a:outerShdw>
                </a:effectLst>
              </a:rPr>
              <a:t> </a:t>
            </a:r>
            <a:r>
              <a:rPr lang="el-GR" altLang="el-GR" sz="2000" dirty="0" err="1">
                <a:solidFill>
                  <a:srgbClr val="336600"/>
                </a:solidFill>
                <a:effectLst>
                  <a:outerShdw blurRad="38100" dist="38100" dir="2700000" algn="tl">
                    <a:srgbClr val="C0C0C0"/>
                  </a:outerShdw>
                </a:effectLst>
              </a:rPr>
              <a:t>σκοποι</a:t>
            </a:r>
            <a:r>
              <a:rPr lang="el-GR" altLang="el-GR" sz="2000" dirty="0">
                <a:effectLst>
                  <a:outerShdw blurRad="38100" dist="38100" dir="2700000" algn="tl">
                    <a:srgbClr val="C0C0C0"/>
                  </a:outerShdw>
                </a:effectLst>
              </a:rPr>
              <a:t>, οι </a:t>
            </a:r>
            <a:r>
              <a:rPr lang="el-GR" altLang="el-GR" sz="2000" dirty="0">
                <a:solidFill>
                  <a:srgbClr val="336600"/>
                </a:solidFill>
                <a:effectLst>
                  <a:outerShdw blurRad="38100" dist="38100" dir="2700000" algn="tl">
                    <a:srgbClr val="C0C0C0"/>
                  </a:outerShdw>
                </a:effectLst>
              </a:rPr>
              <a:t>ΚΑΤΕΥΘΥΝΣΕΙΣ</a:t>
            </a:r>
            <a:r>
              <a:rPr lang="el-GR" altLang="el-GR" sz="2000" dirty="0">
                <a:effectLst>
                  <a:outerShdw blurRad="38100" dist="38100" dir="2700000" algn="tl">
                    <a:srgbClr val="C0C0C0"/>
                  </a:outerShdw>
                </a:effectLst>
              </a:rPr>
              <a:t>,Η </a:t>
            </a:r>
            <a:r>
              <a:rPr lang="el-GR" altLang="el-GR" sz="2000" dirty="0" err="1">
                <a:solidFill>
                  <a:srgbClr val="336600"/>
                </a:solidFill>
                <a:effectLst>
                  <a:outerShdw blurRad="38100" dist="38100" dir="2700000" algn="tl">
                    <a:srgbClr val="C0C0C0"/>
                  </a:outerShdw>
                </a:effectLst>
              </a:rPr>
              <a:t>Κυρια</a:t>
            </a:r>
            <a:r>
              <a:rPr lang="el-GR" altLang="el-GR" sz="2000" dirty="0">
                <a:solidFill>
                  <a:srgbClr val="336600"/>
                </a:solidFill>
                <a:effectLst>
                  <a:outerShdw blurRad="38100" dist="38100" dir="2700000" algn="tl">
                    <a:srgbClr val="C0C0C0"/>
                  </a:outerShdw>
                </a:effectLst>
              </a:rPr>
              <a:t> </a:t>
            </a:r>
            <a:r>
              <a:rPr lang="el-GR" altLang="el-GR" sz="2000" dirty="0" err="1">
                <a:solidFill>
                  <a:srgbClr val="336600"/>
                </a:solidFill>
                <a:effectLst>
                  <a:outerShdw blurRad="38100" dist="38100" dir="2700000" algn="tl">
                    <a:srgbClr val="C0C0C0"/>
                  </a:outerShdw>
                </a:effectLst>
              </a:rPr>
              <a:t>προσπαθεια</a:t>
            </a:r>
            <a:r>
              <a:rPr lang="el-GR" altLang="el-GR" sz="2000" dirty="0">
                <a:effectLst>
                  <a:outerShdw blurRad="38100" dist="38100" dir="2700000" algn="tl">
                    <a:srgbClr val="C0C0C0"/>
                  </a:outerShdw>
                </a:effectLst>
              </a:rPr>
              <a:t>, οι </a:t>
            </a:r>
            <a:r>
              <a:rPr lang="el-GR" altLang="el-GR" sz="2000" dirty="0">
                <a:solidFill>
                  <a:srgbClr val="336600"/>
                </a:solidFill>
                <a:effectLst>
                  <a:outerShdw blurRad="38100" dist="38100" dir="2700000" algn="tl">
                    <a:srgbClr val="C0C0C0"/>
                  </a:outerShdw>
                </a:effectLst>
              </a:rPr>
              <a:t>ΧΡΟΝΟΙ</a:t>
            </a:r>
            <a:r>
              <a:rPr lang="el-GR" altLang="el-GR" sz="2000" dirty="0">
                <a:effectLst>
                  <a:outerShdw blurRad="38100" dist="38100" dir="2700000" algn="tl">
                    <a:srgbClr val="C0C0C0"/>
                  </a:outerShdw>
                </a:effectLst>
              </a:rPr>
              <a:t> των </a:t>
            </a:r>
            <a:r>
              <a:rPr lang="el-GR" altLang="el-GR" sz="2000" dirty="0" err="1">
                <a:effectLst>
                  <a:outerShdw blurRad="38100" dist="38100" dir="2700000" algn="tl">
                    <a:srgbClr val="C0C0C0"/>
                  </a:outerShdw>
                </a:effectLst>
              </a:rPr>
              <a:t>ενεργειων</a:t>
            </a:r>
            <a:r>
              <a:rPr lang="el-GR" altLang="el-GR" sz="2000" dirty="0">
                <a:effectLst>
                  <a:outerShdw blurRad="38100" dist="38100" dir="2700000" algn="tl">
                    <a:srgbClr val="C0C0C0"/>
                  </a:outerShdw>
                </a:effectLst>
              </a:rPr>
              <a:t>…</a:t>
            </a:r>
          </a:p>
          <a:p>
            <a:pPr marL="342900" indent="-342900" defTabSz="762000"/>
            <a:r>
              <a:rPr lang="el-GR" altLang="el-GR" sz="2000" dirty="0">
                <a:effectLst>
                  <a:outerShdw blurRad="38100" dist="38100" dir="2700000" algn="tl">
                    <a:srgbClr val="C0C0C0"/>
                  </a:outerShdw>
                </a:effectLst>
              </a:rPr>
              <a:t>	Β .    ΜΕ ΣΤΕΝΗ ΣΥΝΕΡΓΑΣΙΑ ΤΩΝ ΤΜΗΜΑΤΩΝ ΕΛΙΓΜΟΥ ΚΑΙ των ΟΠΛΩΝ </a:t>
            </a:r>
            <a:r>
              <a:rPr lang="el-GR" altLang="el-GR" sz="2000" dirty="0" err="1">
                <a:effectLst>
                  <a:outerShdw blurRad="38100" dist="38100" dir="2700000" algn="tl">
                    <a:srgbClr val="C0C0C0"/>
                  </a:outerShdw>
                </a:effectLst>
              </a:rPr>
              <a:t>ΥΠΟΣΤΗΡΙΞησ</a:t>
            </a:r>
            <a:endParaRPr lang="el-GR" altLang="el-GR" sz="2000" dirty="0">
              <a:effectLst>
                <a:outerShdw blurRad="38100" dist="38100" dir="2700000" algn="tl">
                  <a:srgbClr val="C0C0C0"/>
                </a:outerShdw>
              </a:effectLst>
            </a:endParaRPr>
          </a:p>
          <a:p>
            <a:pPr marL="342900" indent="-342900" defTabSz="762000"/>
            <a:r>
              <a:rPr lang="el-GR" altLang="el-GR" sz="2000" dirty="0">
                <a:effectLst>
                  <a:outerShdw blurRad="38100" dist="38100" dir="2700000" algn="tl">
                    <a:srgbClr val="C0C0C0"/>
                  </a:outerShdw>
                </a:effectLst>
              </a:rPr>
              <a:t>	Γ .	ΜΕ ΣΤΕΝΗ ΣΥΝΕΡΓΑΣΙΑ ΜΕ ΤΗΝ ΑΕΡΟΠΟΡΙΑ ΚΑΙ ΤΟ ΝΑΥΤΙΚΟ</a:t>
            </a:r>
          </a:p>
        </p:txBody>
      </p:sp>
      <p:sp>
        <p:nvSpPr>
          <p:cNvPr id="9220" name="Rectangle 4">
            <a:extLst>
              <a:ext uri="{FF2B5EF4-FFF2-40B4-BE49-F238E27FC236}">
                <a16:creationId xmlns:a16="http://schemas.microsoft.com/office/drawing/2014/main" id="{ED9808BF-1D4A-339B-7FE0-1770D95B05CA}"/>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endParaRPr lang="el-GR" altLang="el-GR" sz="4000" b="1" dirty="0">
              <a:solidFill>
                <a:srgbClr val="CC0000"/>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0-#ppt_w/2"/>
                                          </p:val>
                                        </p:tav>
                                        <p:tav tm="100000">
                                          <p:val>
                                            <p:strVal val="#ppt_x"/>
                                          </p:val>
                                        </p:tav>
                                      </p:tavLst>
                                    </p:anim>
                                    <p:anim calcmode="lin" valueType="num">
                                      <p:cBhvr additive="base">
                                        <p:cTn id="8" dur="500" fill="hold"/>
                                        <p:tgtEl>
                                          <p:spTgt spid="92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2000"/>
                                  </p:stCondLst>
                                  <p:iterate type="wd">
                                    <p:tmPct val="100000"/>
                                  </p:iterate>
                                  <p:childTnLst>
                                    <p:set>
                                      <p:cBhvr>
                                        <p:cTn id="11" dur="1" fill="hold">
                                          <p:stCondLst>
                                            <p:cond delay="0"/>
                                          </p:stCondLst>
                                        </p:cTn>
                                        <p:tgtEl>
                                          <p:spTgt spid="9219">
                                            <p:txEl>
                                              <p:pRg st="0" end="0"/>
                                            </p:txEl>
                                          </p:spTgt>
                                        </p:tgtEl>
                                        <p:attrNameLst>
                                          <p:attrName>style.visibility</p:attrName>
                                        </p:attrNameLst>
                                      </p:cBhvr>
                                      <p:to>
                                        <p:strVal val="visible"/>
                                      </p:to>
                                    </p:set>
                                    <p:animEffect transition="in" filter="wipe(left)">
                                      <p:cBhvr>
                                        <p:cTn id="12" dur="300"/>
                                        <p:tgtEl>
                                          <p:spTgt spid="9219">
                                            <p:txEl>
                                              <p:pRg st="0" end="0"/>
                                            </p:txEl>
                                          </p:spTgt>
                                        </p:tgtEl>
                                      </p:cBhvr>
                                    </p:animEffect>
                                  </p:childTnLst>
                                </p:cTn>
                              </p:par>
                            </p:childTnLst>
                          </p:cTn>
                        </p:par>
                        <p:par>
                          <p:cTn id="13" fill="hold">
                            <p:stCondLst>
                              <p:cond delay="3100"/>
                            </p:stCondLst>
                            <p:childTnLst>
                              <p:par>
                                <p:cTn id="14" presetID="22" presetClass="entr" presetSubtype="8" fill="hold" grpId="0" nodeType="afterEffect">
                                  <p:stCondLst>
                                    <p:cond delay="2000"/>
                                  </p:stCondLst>
                                  <p:iterate type="wd">
                                    <p:tmPct val="100000"/>
                                  </p:iterate>
                                  <p:childTnLst>
                                    <p:set>
                                      <p:cBhvr>
                                        <p:cTn id="15" dur="1" fill="hold">
                                          <p:stCondLst>
                                            <p:cond delay="0"/>
                                          </p:stCondLst>
                                        </p:cTn>
                                        <p:tgtEl>
                                          <p:spTgt spid="9219">
                                            <p:txEl>
                                              <p:pRg st="1" end="1"/>
                                            </p:txEl>
                                          </p:spTgt>
                                        </p:tgtEl>
                                        <p:attrNameLst>
                                          <p:attrName>style.visibility</p:attrName>
                                        </p:attrNameLst>
                                      </p:cBhvr>
                                      <p:to>
                                        <p:strVal val="visible"/>
                                      </p:to>
                                    </p:set>
                                    <p:animEffect transition="in" filter="wipe(left)">
                                      <p:cBhvr>
                                        <p:cTn id="16" dur="300"/>
                                        <p:tgtEl>
                                          <p:spTgt spid="9219">
                                            <p:txEl>
                                              <p:pRg st="1" end="1"/>
                                            </p:txEl>
                                          </p:spTgt>
                                        </p:tgtEl>
                                      </p:cBhvr>
                                    </p:animEffect>
                                  </p:childTnLst>
                                </p:cTn>
                              </p:par>
                            </p:childTnLst>
                          </p:cTn>
                        </p:par>
                        <p:par>
                          <p:cTn id="17" fill="hold">
                            <p:stCondLst>
                              <p:cond delay="7200"/>
                            </p:stCondLst>
                            <p:childTnLst>
                              <p:par>
                                <p:cTn id="18" presetID="22" presetClass="entr" presetSubtype="8" fill="hold" grpId="0" nodeType="afterEffect">
                                  <p:stCondLst>
                                    <p:cond delay="2000"/>
                                  </p:stCondLst>
                                  <p:iterate type="wd">
                                    <p:tmPct val="100000"/>
                                  </p:iterate>
                                  <p:childTnLst>
                                    <p:set>
                                      <p:cBhvr>
                                        <p:cTn id="19" dur="1" fill="hold">
                                          <p:stCondLst>
                                            <p:cond delay="0"/>
                                          </p:stCondLst>
                                        </p:cTn>
                                        <p:tgtEl>
                                          <p:spTgt spid="9219">
                                            <p:txEl>
                                              <p:pRg st="2" end="2"/>
                                            </p:txEl>
                                          </p:spTgt>
                                        </p:tgtEl>
                                        <p:attrNameLst>
                                          <p:attrName>style.visibility</p:attrName>
                                        </p:attrNameLst>
                                      </p:cBhvr>
                                      <p:to>
                                        <p:strVal val="visible"/>
                                      </p:to>
                                    </p:set>
                                    <p:animEffect transition="in" filter="wipe(left)">
                                      <p:cBhvr>
                                        <p:cTn id="20" dur="300"/>
                                        <p:tgtEl>
                                          <p:spTgt spid="9219">
                                            <p:txEl>
                                              <p:pRg st="2" end="2"/>
                                            </p:txEl>
                                          </p:spTgt>
                                        </p:tgtEl>
                                      </p:cBhvr>
                                    </p:animEffect>
                                  </p:childTnLst>
                                </p:cTn>
                              </p:par>
                            </p:childTnLst>
                          </p:cTn>
                        </p:par>
                        <p:par>
                          <p:cTn id="21" fill="hold" nodeType="afterGroup">
                            <p:stCondLst>
                              <p:cond delay="11600"/>
                            </p:stCondLst>
                            <p:childTnLst>
                              <p:par>
                                <p:cTn id="22" presetID="22" presetClass="entr" presetSubtype="8" fill="hold" grpId="0" nodeType="afterEffect">
                                  <p:stCondLst>
                                    <p:cond delay="2000"/>
                                  </p:stCondLst>
                                  <p:iterate type="wd">
                                    <p:tmPct val="100000"/>
                                  </p:iterate>
                                  <p:childTnLst>
                                    <p:set>
                                      <p:cBhvr>
                                        <p:cTn id="23" dur="1" fill="hold">
                                          <p:stCondLst>
                                            <p:cond delay="0"/>
                                          </p:stCondLst>
                                        </p:cTn>
                                        <p:tgtEl>
                                          <p:spTgt spid="9219">
                                            <p:txEl>
                                              <p:pRg st="3" end="3"/>
                                            </p:txEl>
                                          </p:spTgt>
                                        </p:tgtEl>
                                        <p:attrNameLst>
                                          <p:attrName>style.visibility</p:attrName>
                                        </p:attrNameLst>
                                      </p:cBhvr>
                                      <p:to>
                                        <p:strVal val="visible"/>
                                      </p:to>
                                    </p:set>
                                    <p:animEffect transition="in" filter="wipe(left)">
                                      <p:cBhvr>
                                        <p:cTn id="24" dur="300"/>
                                        <p:tgtEl>
                                          <p:spTgt spid="9219">
                                            <p:txEl>
                                              <p:pRg st="3" end="3"/>
                                            </p:txEl>
                                          </p:spTgt>
                                        </p:tgtEl>
                                      </p:cBhvr>
                                    </p:animEffect>
                                  </p:childTnLst>
                                </p:cTn>
                              </p:par>
                            </p:childTnLst>
                          </p:cTn>
                        </p:par>
                        <p:par>
                          <p:cTn id="25" fill="hold" nodeType="afterGroup">
                            <p:stCondLst>
                              <p:cond delay="14500"/>
                            </p:stCondLst>
                            <p:childTnLst>
                              <p:par>
                                <p:cTn id="26" presetID="22" presetClass="entr" presetSubtype="8" fill="hold" grpId="0" nodeType="afterEffect">
                                  <p:stCondLst>
                                    <p:cond delay="2000"/>
                                  </p:stCondLst>
                                  <p:iterate type="wd">
                                    <p:tmPct val="100000"/>
                                  </p:iterate>
                                  <p:childTnLst>
                                    <p:set>
                                      <p:cBhvr>
                                        <p:cTn id="27" dur="1" fill="hold">
                                          <p:stCondLst>
                                            <p:cond delay="0"/>
                                          </p:stCondLst>
                                        </p:cTn>
                                        <p:tgtEl>
                                          <p:spTgt spid="9219">
                                            <p:txEl>
                                              <p:pRg st="4" end="4"/>
                                            </p:txEl>
                                          </p:spTgt>
                                        </p:tgtEl>
                                        <p:attrNameLst>
                                          <p:attrName>style.visibility</p:attrName>
                                        </p:attrNameLst>
                                      </p:cBhvr>
                                      <p:to>
                                        <p:strVal val="visible"/>
                                      </p:to>
                                    </p:set>
                                    <p:animEffect transition="in" filter="wipe(left)">
                                      <p:cBhvr>
                                        <p:cTn id="28" dur="300"/>
                                        <p:tgtEl>
                                          <p:spTgt spid="9219">
                                            <p:txEl>
                                              <p:pRg st="4" end="4"/>
                                            </p:txEl>
                                          </p:spTgt>
                                        </p:tgtEl>
                                      </p:cBhvr>
                                    </p:animEffect>
                                  </p:childTnLst>
                                </p:cTn>
                              </p:par>
                            </p:childTnLst>
                          </p:cTn>
                        </p:par>
                        <p:par>
                          <p:cTn id="29" fill="hold" nodeType="afterGroup">
                            <p:stCondLst>
                              <p:cond delay="24000"/>
                            </p:stCondLst>
                            <p:childTnLst>
                              <p:par>
                                <p:cTn id="30" presetID="22" presetClass="entr" presetSubtype="8" fill="hold" grpId="0" nodeType="afterEffect">
                                  <p:stCondLst>
                                    <p:cond delay="2000"/>
                                  </p:stCondLst>
                                  <p:iterate type="wd">
                                    <p:tmPct val="100000"/>
                                  </p:iterate>
                                  <p:childTnLst>
                                    <p:set>
                                      <p:cBhvr>
                                        <p:cTn id="31" dur="1" fill="hold">
                                          <p:stCondLst>
                                            <p:cond delay="0"/>
                                          </p:stCondLst>
                                        </p:cTn>
                                        <p:tgtEl>
                                          <p:spTgt spid="9219">
                                            <p:txEl>
                                              <p:pRg st="5" end="5"/>
                                            </p:txEl>
                                          </p:spTgt>
                                        </p:tgtEl>
                                        <p:attrNameLst>
                                          <p:attrName>style.visibility</p:attrName>
                                        </p:attrNameLst>
                                      </p:cBhvr>
                                      <p:to>
                                        <p:strVal val="visible"/>
                                      </p:to>
                                    </p:set>
                                    <p:animEffect transition="in" filter="wipe(left)">
                                      <p:cBhvr>
                                        <p:cTn id="32" dur="300"/>
                                        <p:tgtEl>
                                          <p:spTgt spid="9219">
                                            <p:txEl>
                                              <p:pRg st="5" end="5"/>
                                            </p:txEl>
                                          </p:spTgt>
                                        </p:tgtEl>
                                      </p:cBhvr>
                                    </p:animEffect>
                                  </p:childTnLst>
                                </p:cTn>
                              </p:par>
                            </p:childTnLst>
                          </p:cTn>
                        </p:par>
                        <p:par>
                          <p:cTn id="33" fill="hold" nodeType="afterGroup">
                            <p:stCondLst>
                              <p:cond delay="29600"/>
                            </p:stCondLst>
                            <p:childTnLst>
                              <p:par>
                                <p:cTn id="34" presetID="22" presetClass="entr" presetSubtype="8" fill="hold" grpId="0" nodeType="afterEffect">
                                  <p:stCondLst>
                                    <p:cond delay="2000"/>
                                  </p:stCondLst>
                                  <p:iterate type="wd">
                                    <p:tmPct val="100000"/>
                                  </p:iterate>
                                  <p:childTnLst>
                                    <p:set>
                                      <p:cBhvr>
                                        <p:cTn id="35" dur="1" fill="hold">
                                          <p:stCondLst>
                                            <p:cond delay="0"/>
                                          </p:stCondLst>
                                        </p:cTn>
                                        <p:tgtEl>
                                          <p:spTgt spid="9219">
                                            <p:txEl>
                                              <p:pRg st="6" end="6"/>
                                            </p:txEl>
                                          </p:spTgt>
                                        </p:tgtEl>
                                        <p:attrNameLst>
                                          <p:attrName>style.visibility</p:attrName>
                                        </p:attrNameLst>
                                      </p:cBhvr>
                                      <p:to>
                                        <p:strVal val="visible"/>
                                      </p:to>
                                    </p:set>
                                    <p:animEffect transition="in" filter="wipe(left)">
                                      <p:cBhvr>
                                        <p:cTn id="36" dur="300"/>
                                        <p:tgtEl>
                                          <p:spTgt spid="92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autoUpdateAnimBg="0"/>
      <p:bldP spid="9219" grpId="0" build="p" autoUpdateAnimBg="0" advAuto="200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964D8DB-21A4-BDB5-2B3F-A4BA200B78F9}"/>
              </a:ext>
            </a:extLst>
          </p:cNvPr>
          <p:cNvSpPr>
            <a:spLocks noGrp="1" noChangeArrowheads="1"/>
          </p:cNvSpPr>
          <p:nvPr>
            <p:ph type="ctrTitle"/>
          </p:nvPr>
        </p:nvSpPr>
        <p:spPr>
          <a:xfrm>
            <a:off x="1435509" y="495300"/>
            <a:ext cx="8839200" cy="1143000"/>
          </a:xfrm>
          <a:noFill/>
          <a:ln/>
        </p:spPr>
        <p:txBody>
          <a:bodyPr vert="horz" lIns="92075" tIns="46038" rIns="92075" bIns="46038" rtlCol="0" anchor="ctr">
            <a:normAutofit/>
          </a:bodyPr>
          <a:lstStyle/>
          <a:p>
            <a:pPr defTabSz="762000"/>
            <a:r>
              <a:rPr lang="el-GR" altLang="el-GR" sz="3200" b="1" dirty="0">
                <a:effectLst>
                  <a:outerShdw blurRad="38100" dist="38100" dir="2700000" algn="tl">
                    <a:srgbClr val="C0C0C0"/>
                  </a:outerShdw>
                </a:effectLst>
              </a:rPr>
              <a:t>Ορισμένοι κανόνες…</a:t>
            </a:r>
            <a:endParaRPr lang="el-GR" altLang="el-GR" sz="3200" b="1" u="sng" dirty="0">
              <a:effectLst>
                <a:outerShdw blurRad="38100" dist="38100" dir="2700000" algn="tl">
                  <a:srgbClr val="C0C0C0"/>
                </a:outerShdw>
              </a:effectLst>
            </a:endParaRPr>
          </a:p>
        </p:txBody>
      </p:sp>
      <p:sp>
        <p:nvSpPr>
          <p:cNvPr id="12291" name="Rectangle 3">
            <a:extLst>
              <a:ext uri="{FF2B5EF4-FFF2-40B4-BE49-F238E27FC236}">
                <a16:creationId xmlns:a16="http://schemas.microsoft.com/office/drawing/2014/main" id="{A9BF6ED4-DDFA-C79C-23CE-0E1437984D2A}"/>
              </a:ext>
            </a:extLst>
          </p:cNvPr>
          <p:cNvSpPr>
            <a:spLocks noGrp="1" noChangeArrowheads="1"/>
          </p:cNvSpPr>
          <p:nvPr>
            <p:ph type="subTitle" idx="1"/>
          </p:nvPr>
        </p:nvSpPr>
        <p:spPr>
          <a:xfrm>
            <a:off x="1905000" y="1828800"/>
            <a:ext cx="8229600" cy="4114800"/>
          </a:xfrm>
          <a:noFill/>
          <a:ln/>
        </p:spPr>
        <p:txBody>
          <a:bodyPr vert="horz" lIns="92075" tIns="46038" rIns="92075" bIns="46038" rtlCol="0">
            <a:normAutofit fontScale="92500" lnSpcReduction="20000"/>
          </a:bodyPr>
          <a:lstStyle/>
          <a:p>
            <a:pPr marL="342900" indent="-342900" defTabSz="762000"/>
            <a:r>
              <a:rPr lang="el-GR" altLang="el-GR" sz="2800" dirty="0">
                <a:effectLst>
                  <a:outerShdw blurRad="38100" dist="38100" dir="2700000" algn="tl">
                    <a:srgbClr val="C0C0C0"/>
                  </a:outerShdw>
                </a:effectLst>
              </a:rPr>
              <a:t>	</a:t>
            </a:r>
            <a:r>
              <a:rPr lang="el-GR" altLang="el-GR" sz="2800" u="sng" dirty="0">
                <a:effectLst>
                  <a:outerShdw blurRad="38100" dist="38100" dir="2700000" algn="tl">
                    <a:srgbClr val="C0C0C0"/>
                  </a:outerShdw>
                </a:effectLst>
              </a:rPr>
              <a:t>ΔΙΑΤΗΡΗΣΗ ΕΠΑΦΗΣ </a:t>
            </a:r>
          </a:p>
          <a:p>
            <a:pPr marL="342900" indent="-342900" defTabSz="762000"/>
            <a:r>
              <a:rPr lang="el-GR" altLang="el-GR" sz="2800" dirty="0">
                <a:effectLst>
                  <a:outerShdw blurRad="38100" dist="38100" dir="2700000" algn="tl">
                    <a:srgbClr val="C0C0C0"/>
                  </a:outerShdw>
                </a:effectLst>
              </a:rPr>
              <a:t>	</a:t>
            </a:r>
            <a:r>
              <a:rPr lang="el-GR" altLang="el-GR" b="1" dirty="0">
                <a:solidFill>
                  <a:schemeClr val="accent2"/>
                </a:solidFill>
                <a:effectLst>
                  <a:outerShdw blurRad="38100" dist="38100" dir="2700000" algn="tl">
                    <a:srgbClr val="C0C0C0"/>
                  </a:outerShdw>
                </a:effectLst>
              </a:rPr>
              <a:t>Ο </a:t>
            </a:r>
            <a:r>
              <a:rPr lang="el-GR" altLang="el-GR" b="1" dirty="0" err="1">
                <a:solidFill>
                  <a:schemeClr val="accent2"/>
                </a:solidFill>
                <a:effectLst>
                  <a:outerShdw blurRad="38100" dist="38100" dir="2700000" algn="tl">
                    <a:srgbClr val="C0C0C0"/>
                  </a:outerShdw>
                </a:effectLst>
              </a:rPr>
              <a:t>διοικητησ</a:t>
            </a:r>
            <a:r>
              <a:rPr lang="el-GR" altLang="el-GR" b="1" dirty="0">
                <a:solidFill>
                  <a:schemeClr val="accent2"/>
                </a:solidFill>
                <a:effectLst>
                  <a:outerShdw blurRad="38100" dist="38100" dir="2700000" algn="tl">
                    <a:srgbClr val="C0C0C0"/>
                  </a:outerShdw>
                </a:effectLst>
              </a:rPr>
              <a:t> </a:t>
            </a:r>
            <a:r>
              <a:rPr lang="el-GR" altLang="el-GR" b="1" dirty="0">
                <a:effectLst>
                  <a:outerShdw blurRad="38100" dist="38100" dir="2700000" algn="tl">
                    <a:srgbClr val="C0C0C0"/>
                  </a:outerShdw>
                </a:effectLst>
              </a:rPr>
              <a:t>ΜΕ ΟΛΑ ΤΑ ΜΕΣΑ ΤΟΥ (ΠΕΡΙΠΟΛΟΥΣ,  ΠΛΗΡΟΦΟΡΙΕΣ ΠΡΟΙΣΤΑΜΕΝΩΝ) </a:t>
            </a:r>
            <a:r>
              <a:rPr lang="el-GR" altLang="el-GR" b="1" dirty="0">
                <a:solidFill>
                  <a:schemeClr val="accent2"/>
                </a:solidFill>
                <a:effectLst>
                  <a:outerShdw blurRad="38100" dist="38100" dir="2700000" algn="tl">
                    <a:srgbClr val="C0C0C0"/>
                  </a:outerShdw>
                </a:effectLst>
              </a:rPr>
              <a:t>ΕΠΙΔΙΩΚΕΙ ΤΗΝ ΛΗΨΗ ΚΑΙ ΔΙΑΤΗΡΗΣΗ ΕΠΑΦΗΣ ΜΕ ΤΟΝ ΕΧΘΡΟ</a:t>
            </a:r>
            <a:r>
              <a:rPr lang="el-GR" altLang="el-GR" b="1" dirty="0">
                <a:effectLst>
                  <a:outerShdw blurRad="38100" dist="38100" dir="2700000" algn="tl">
                    <a:srgbClr val="C0C0C0"/>
                  </a:outerShdw>
                </a:effectLst>
              </a:rPr>
              <a:t>, ΓΙΑΤΙ ΕΙΝΑΙ ΔΥΝΑΤΟ:</a:t>
            </a:r>
          </a:p>
          <a:p>
            <a:pPr marL="342900" indent="-342900" defTabSz="762000"/>
            <a:r>
              <a:rPr lang="el-GR" altLang="el-GR" b="1" dirty="0">
                <a:effectLst>
                  <a:outerShdw blurRad="38100" dist="38100" dir="2700000" algn="tl">
                    <a:srgbClr val="C0C0C0"/>
                  </a:outerShdw>
                </a:effectLst>
              </a:rPr>
              <a:t>			</a:t>
            </a:r>
            <a:r>
              <a:rPr lang="el-GR" altLang="el-GR" sz="2000" dirty="0">
                <a:effectLst>
                  <a:outerShdw blurRad="38100" dist="38100" dir="2700000" algn="tl">
                    <a:srgbClr val="C0C0C0"/>
                  </a:outerShdw>
                </a:effectLst>
              </a:rPr>
              <a:t>Α .   ΠΡΙΝ ΤΗΝ ΕΠΙΘΕΣΗ Ο ΑΜΥΝΟΜΕΝΟΣ ΝΑ </a:t>
            </a:r>
            <a:r>
              <a:rPr lang="el-GR" altLang="el-GR" sz="2000" dirty="0">
                <a:solidFill>
                  <a:srgbClr val="CC0000"/>
                </a:solidFill>
                <a:effectLst>
                  <a:outerShdw blurRad="38100" dist="38100" dir="2700000" algn="tl">
                    <a:srgbClr val="C0C0C0"/>
                  </a:outerShdw>
                </a:effectLst>
              </a:rPr>
              <a:t>ΕΓΚΑΤΑΛΕΙΨΕΙ </a:t>
            </a:r>
            <a:r>
              <a:rPr lang="el-GR" altLang="el-GR" sz="2000" dirty="0">
                <a:effectLst>
                  <a:outerShdw blurRad="38100" dist="38100" dir="2700000" algn="tl">
                    <a:srgbClr val="C0C0C0"/>
                  </a:outerShdw>
                </a:effectLst>
              </a:rPr>
              <a:t>ΤΗΝ ΤΟΠΟΘΕΣΙΑ , ΟΠΟΤΕ Η ΕΠΙΘΕΣΗ ΘΑ ΕΚΤΟΞΕΥΘΕΙ ΣΤΟ ΚΕΝΟ ΚΑΙ ΘΑ ΥΠΑΡΞΕΙ ΑΠΩΛΕΙΑ ΧΡΟΝΟΥ - </a:t>
            </a:r>
            <a:r>
              <a:rPr lang="el-GR" altLang="el-GR" sz="2000" dirty="0" err="1">
                <a:effectLst>
                  <a:outerShdw blurRad="38100" dist="38100" dir="2700000" algn="tl">
                    <a:srgbClr val="C0C0C0"/>
                  </a:outerShdw>
                </a:effectLst>
              </a:rPr>
              <a:t>ΠΥΡομαχιΚΩΝ</a:t>
            </a:r>
            <a:r>
              <a:rPr lang="el-GR" altLang="el-GR" sz="2000" dirty="0">
                <a:effectLst>
                  <a:outerShdw blurRad="38100" dist="38100" dir="2700000" algn="tl">
                    <a:srgbClr val="C0C0C0"/>
                  </a:outerShdw>
                </a:effectLst>
              </a:rPr>
              <a:t>.</a:t>
            </a:r>
          </a:p>
          <a:p>
            <a:pPr marL="342900" indent="-342900" defTabSz="762000"/>
            <a:endParaRPr lang="el-GR" altLang="el-GR" sz="2000" dirty="0">
              <a:effectLst>
                <a:outerShdw blurRad="38100" dist="38100" dir="2700000" algn="tl">
                  <a:srgbClr val="C0C0C0"/>
                </a:outerShdw>
              </a:effectLst>
            </a:endParaRPr>
          </a:p>
          <a:p>
            <a:pPr marL="342900" indent="-342900" defTabSz="762000"/>
            <a:r>
              <a:rPr lang="el-GR" altLang="el-GR" sz="2000" dirty="0">
                <a:effectLst>
                  <a:outerShdw blurRad="38100" dist="38100" dir="2700000" algn="tl">
                    <a:srgbClr val="C0C0C0"/>
                  </a:outerShdw>
                </a:effectLst>
              </a:rPr>
              <a:t>			Β .    ΚΑΤΑ ΤΗΝ ΕΠΙΘΕΣΗ ΝΑ </a:t>
            </a:r>
            <a:r>
              <a:rPr lang="el-GR" altLang="el-GR" sz="2000" dirty="0">
                <a:solidFill>
                  <a:srgbClr val="CC0000"/>
                </a:solidFill>
                <a:effectLst>
                  <a:outerShdw blurRad="38100" dist="38100" dir="2700000" algn="tl">
                    <a:srgbClr val="C0C0C0"/>
                  </a:outerShdw>
                </a:effectLst>
              </a:rPr>
              <a:t>ΣΥΜΠΤΥΧΘΕΙ </a:t>
            </a:r>
            <a:r>
              <a:rPr lang="el-GR" altLang="el-GR" sz="2000" dirty="0">
                <a:effectLst>
                  <a:outerShdw blurRad="38100" dist="38100" dir="2700000" algn="tl">
                    <a:srgbClr val="C0C0C0"/>
                  </a:outerShdw>
                </a:effectLst>
              </a:rPr>
              <a:t>ΜΕ ΔΥΝΑΜΗ ΚΑΛΥΨΕΩΣ.</a:t>
            </a:r>
          </a:p>
        </p:txBody>
      </p:sp>
      <p:sp>
        <p:nvSpPr>
          <p:cNvPr id="12292" name="Rectangle 4">
            <a:extLst>
              <a:ext uri="{FF2B5EF4-FFF2-40B4-BE49-F238E27FC236}">
                <a16:creationId xmlns:a16="http://schemas.microsoft.com/office/drawing/2014/main" id="{2140FC86-4FCA-0050-6994-33382A7DDD67}"/>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endParaRPr lang="el-GR" altLang="el-GR" sz="4000" b="1" dirty="0">
              <a:solidFill>
                <a:srgbClr val="CC0000"/>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0-#ppt_w/2"/>
                                          </p:val>
                                        </p:tav>
                                        <p:tav tm="100000">
                                          <p:val>
                                            <p:strVal val="#ppt_x"/>
                                          </p:val>
                                        </p:tav>
                                      </p:tavLst>
                                    </p:anim>
                                    <p:anim calcmode="lin" valueType="num">
                                      <p:cBhvr additive="base">
                                        <p:cTn id="8" dur="500" fill="hold"/>
                                        <p:tgtEl>
                                          <p:spTgt spid="1229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1000"/>
                                  </p:stCondLst>
                                  <p:iterate type="wd">
                                    <p:tmPct val="100000"/>
                                  </p:iterate>
                                  <p:childTnLst>
                                    <p:set>
                                      <p:cBhvr>
                                        <p:cTn id="11" dur="1" fill="hold">
                                          <p:stCondLst>
                                            <p:cond delay="0"/>
                                          </p:stCondLst>
                                        </p:cTn>
                                        <p:tgtEl>
                                          <p:spTgt spid="12291">
                                            <p:txEl>
                                              <p:pRg st="0" end="0"/>
                                            </p:txEl>
                                          </p:spTgt>
                                        </p:tgtEl>
                                        <p:attrNameLst>
                                          <p:attrName>style.visibility</p:attrName>
                                        </p:attrNameLst>
                                      </p:cBhvr>
                                      <p:to>
                                        <p:strVal val="visible"/>
                                      </p:to>
                                    </p:set>
                                    <p:animEffect transition="in" filter="wipe(left)">
                                      <p:cBhvr>
                                        <p:cTn id="12" dur="300"/>
                                        <p:tgtEl>
                                          <p:spTgt spid="12291">
                                            <p:txEl>
                                              <p:pRg st="0" end="0"/>
                                            </p:txEl>
                                          </p:spTgt>
                                        </p:tgtEl>
                                      </p:cBhvr>
                                    </p:animEffect>
                                  </p:childTnLst>
                                </p:cTn>
                              </p:par>
                            </p:childTnLst>
                          </p:cTn>
                        </p:par>
                        <p:par>
                          <p:cTn id="13" fill="hold">
                            <p:stCondLst>
                              <p:cond delay="2100"/>
                            </p:stCondLst>
                            <p:childTnLst>
                              <p:par>
                                <p:cTn id="14" presetID="22" presetClass="entr" presetSubtype="8" fill="hold" grpId="0" nodeType="afterEffect">
                                  <p:stCondLst>
                                    <p:cond delay="1000"/>
                                  </p:stCondLst>
                                  <p:iterate type="wd">
                                    <p:tmPct val="100000"/>
                                  </p:iterate>
                                  <p:childTnLst>
                                    <p:set>
                                      <p:cBhvr>
                                        <p:cTn id="15" dur="1" fill="hold">
                                          <p:stCondLst>
                                            <p:cond delay="0"/>
                                          </p:stCondLst>
                                        </p:cTn>
                                        <p:tgtEl>
                                          <p:spTgt spid="12291">
                                            <p:txEl>
                                              <p:pRg st="1" end="1"/>
                                            </p:txEl>
                                          </p:spTgt>
                                        </p:tgtEl>
                                        <p:attrNameLst>
                                          <p:attrName>style.visibility</p:attrName>
                                        </p:attrNameLst>
                                      </p:cBhvr>
                                      <p:to>
                                        <p:strVal val="visible"/>
                                      </p:to>
                                    </p:set>
                                    <p:animEffect transition="in" filter="wipe(left)">
                                      <p:cBhvr>
                                        <p:cTn id="16" dur="300"/>
                                        <p:tgtEl>
                                          <p:spTgt spid="12291">
                                            <p:txEl>
                                              <p:pRg st="1" end="1"/>
                                            </p:txEl>
                                          </p:spTgt>
                                        </p:tgtEl>
                                      </p:cBhvr>
                                    </p:animEffect>
                                  </p:childTnLst>
                                </p:cTn>
                              </p:par>
                            </p:childTnLst>
                          </p:cTn>
                        </p:par>
                        <p:par>
                          <p:cTn id="17" fill="hold" nodeType="afterGroup">
                            <p:stCondLst>
                              <p:cond delay="11200"/>
                            </p:stCondLst>
                            <p:childTnLst>
                              <p:par>
                                <p:cTn id="18" presetID="22" presetClass="entr" presetSubtype="8" fill="hold" grpId="0" nodeType="afterEffect">
                                  <p:stCondLst>
                                    <p:cond delay="1000"/>
                                  </p:stCondLst>
                                  <p:iterate type="wd">
                                    <p:tmPct val="100000"/>
                                  </p:iterate>
                                  <p:childTnLst>
                                    <p:set>
                                      <p:cBhvr>
                                        <p:cTn id="19" dur="1" fill="hold">
                                          <p:stCondLst>
                                            <p:cond delay="0"/>
                                          </p:stCondLst>
                                        </p:cTn>
                                        <p:tgtEl>
                                          <p:spTgt spid="12291">
                                            <p:txEl>
                                              <p:pRg st="2" end="2"/>
                                            </p:txEl>
                                          </p:spTgt>
                                        </p:tgtEl>
                                        <p:attrNameLst>
                                          <p:attrName>style.visibility</p:attrName>
                                        </p:attrNameLst>
                                      </p:cBhvr>
                                      <p:to>
                                        <p:strVal val="visible"/>
                                      </p:to>
                                    </p:set>
                                    <p:animEffect transition="in" filter="wipe(left)">
                                      <p:cBhvr>
                                        <p:cTn id="20" dur="300"/>
                                        <p:tgtEl>
                                          <p:spTgt spid="12291">
                                            <p:txEl>
                                              <p:pRg st="2" end="2"/>
                                            </p:txEl>
                                          </p:spTgt>
                                        </p:tgtEl>
                                      </p:cBhvr>
                                    </p:animEffect>
                                  </p:childTnLst>
                                </p:cTn>
                              </p:par>
                            </p:childTnLst>
                          </p:cTn>
                        </p:par>
                        <p:par>
                          <p:cTn id="21" fill="hold" nodeType="afterGroup">
                            <p:stCondLst>
                              <p:cond delay="20300"/>
                            </p:stCondLst>
                            <p:childTnLst>
                              <p:par>
                                <p:cTn id="22" presetID="22" presetClass="entr" presetSubtype="8" fill="hold" grpId="0" nodeType="afterEffect">
                                  <p:stCondLst>
                                    <p:cond delay="1000"/>
                                  </p:stCondLst>
                                  <p:iterate type="wd">
                                    <p:tmPct val="100000"/>
                                  </p:iterate>
                                  <p:childTnLst>
                                    <p:set>
                                      <p:cBhvr>
                                        <p:cTn id="23" dur="1" fill="hold">
                                          <p:stCondLst>
                                            <p:cond delay="0"/>
                                          </p:stCondLst>
                                        </p:cTn>
                                        <p:tgtEl>
                                          <p:spTgt spid="12291">
                                            <p:txEl>
                                              <p:pRg st="4" end="4"/>
                                            </p:txEl>
                                          </p:spTgt>
                                        </p:tgtEl>
                                        <p:attrNameLst>
                                          <p:attrName>style.visibility</p:attrName>
                                        </p:attrNameLst>
                                      </p:cBhvr>
                                      <p:to>
                                        <p:strVal val="visible"/>
                                      </p:to>
                                    </p:set>
                                    <p:animEffect transition="in" filter="wipe(left)">
                                      <p:cBhvr>
                                        <p:cTn id="24" dur="300"/>
                                        <p:tgtEl>
                                          <p:spTgt spid="122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autoUpdateAnimBg="0"/>
      <p:bldP spid="12291" grpId="0" build="p" autoUpdateAnimBg="0" advAuto="100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CB6CA48-77A0-8FC3-85F1-39F4C0CFEC85}"/>
              </a:ext>
            </a:extLst>
          </p:cNvPr>
          <p:cNvSpPr>
            <a:spLocks noGrp="1" noChangeArrowheads="1"/>
          </p:cNvSpPr>
          <p:nvPr>
            <p:ph type="ctrTitle"/>
          </p:nvPr>
        </p:nvSpPr>
        <p:spPr>
          <a:xfrm>
            <a:off x="2209800" y="381000"/>
            <a:ext cx="7772400" cy="1143000"/>
          </a:xfrm>
          <a:noFill/>
          <a:ln/>
        </p:spPr>
        <p:txBody>
          <a:bodyPr vert="horz" lIns="92075" tIns="46038" rIns="92075" bIns="46038" rtlCol="0" anchor="ctr">
            <a:normAutofit/>
          </a:bodyPr>
          <a:lstStyle/>
          <a:p>
            <a:pPr defTabSz="762000"/>
            <a:r>
              <a:rPr lang="el-GR" altLang="el-GR" sz="3200" b="1" dirty="0">
                <a:effectLst>
                  <a:outerShdw blurRad="38100" dist="38100" dir="2700000" algn="tl">
                    <a:srgbClr val="C0C0C0"/>
                  </a:outerShdw>
                </a:effectLst>
              </a:rPr>
              <a:t>Ορισμένοι κανόνες…</a:t>
            </a:r>
            <a:endParaRPr lang="el-GR" altLang="el-GR" sz="3200" b="1" u="sng" dirty="0">
              <a:effectLst>
                <a:outerShdw blurRad="38100" dist="38100" dir="2700000" algn="tl">
                  <a:srgbClr val="C0C0C0"/>
                </a:outerShdw>
              </a:effectLst>
            </a:endParaRPr>
          </a:p>
        </p:txBody>
      </p:sp>
      <p:sp>
        <p:nvSpPr>
          <p:cNvPr id="15363" name="Rectangle 3">
            <a:extLst>
              <a:ext uri="{FF2B5EF4-FFF2-40B4-BE49-F238E27FC236}">
                <a16:creationId xmlns:a16="http://schemas.microsoft.com/office/drawing/2014/main" id="{EDC0486F-9FE0-1597-1A5A-FCAB69AE0876}"/>
              </a:ext>
            </a:extLst>
          </p:cNvPr>
          <p:cNvSpPr>
            <a:spLocks noGrp="1" noChangeArrowheads="1"/>
          </p:cNvSpPr>
          <p:nvPr>
            <p:ph type="subTitle" idx="1"/>
          </p:nvPr>
        </p:nvSpPr>
        <p:spPr>
          <a:xfrm>
            <a:off x="1474839" y="1523999"/>
            <a:ext cx="8583561" cy="4286865"/>
          </a:xfrm>
          <a:noFill/>
          <a:ln/>
        </p:spPr>
        <p:txBody>
          <a:bodyPr vert="horz" lIns="92075" tIns="46038" rIns="92075" bIns="46038" rtlCol="0">
            <a:normAutofit fontScale="92500" lnSpcReduction="20000"/>
          </a:bodyPr>
          <a:lstStyle/>
          <a:p>
            <a:pPr marL="342900" indent="-342900" defTabSz="762000"/>
            <a:r>
              <a:rPr lang="el-GR" altLang="el-GR" sz="2000" dirty="0">
                <a:effectLst>
                  <a:outerShdw blurRad="38100" dist="38100" dir="2700000" algn="tl">
                    <a:srgbClr val="C0C0C0"/>
                  </a:outerShdw>
                </a:effectLst>
              </a:rPr>
              <a:t>            </a:t>
            </a:r>
          </a:p>
          <a:p>
            <a:pPr marL="342900" indent="-342900" defTabSz="762000"/>
            <a:r>
              <a:rPr lang="el-GR" altLang="el-GR" sz="2300" u="sng" dirty="0">
                <a:effectLst>
                  <a:outerShdw blurRad="38100" dist="38100" dir="2700000" algn="tl">
                    <a:srgbClr val="C0C0C0"/>
                  </a:outerShdw>
                </a:effectLst>
              </a:rPr>
              <a:t>ΚΛΙΜΑΚΩΣΗ</a:t>
            </a:r>
          </a:p>
          <a:p>
            <a:pPr marL="342900" indent="-342900" defTabSz="762000"/>
            <a:r>
              <a:rPr lang="el-GR" altLang="el-GR" sz="2300" dirty="0">
                <a:effectLst>
                  <a:outerShdw blurRad="38100" dist="38100" dir="2700000" algn="tl">
                    <a:srgbClr val="C0C0C0"/>
                  </a:outerShdw>
                </a:effectLst>
              </a:rPr>
              <a:t>	ΕΠΙΤΥΓΧΑΝΕΤΑΙ ΜΕ ΤΗΝ </a:t>
            </a:r>
            <a:r>
              <a:rPr lang="el-GR" altLang="el-GR" sz="2300" dirty="0">
                <a:solidFill>
                  <a:schemeClr val="accent2"/>
                </a:solidFill>
                <a:effectLst>
                  <a:outerShdw blurRad="38100" dist="38100" dir="2700000" algn="tl">
                    <a:srgbClr val="C0C0C0"/>
                  </a:outerShdw>
                </a:effectLst>
              </a:rPr>
              <a:t>ΚΛΙΜΑΚΩΣΗ ΤΩΝ ΔΥΝΑΜΕΩΝ ΣΕ ΒΑΘΟΣ</a:t>
            </a:r>
            <a:r>
              <a:rPr lang="el-GR" altLang="el-GR" sz="2300" dirty="0">
                <a:effectLst>
                  <a:outerShdw blurRad="38100" dist="38100" dir="2700000" algn="tl">
                    <a:srgbClr val="C0C0C0"/>
                  </a:outerShdw>
                </a:effectLst>
              </a:rPr>
              <a:t> ΓΙΑ ΤΗΝ ΕΞΑΣΦΑΛΙΣΗ ΣΥΝΕΧΕΙΑΣ ΣΤΗΝ ΕΠΙΘΕΣΗ, ΕΥΧΕΡΕΙΑ ΕΛΙΓΜΩΝ, ΑΣΦΑΛΕΙΑ.  </a:t>
            </a:r>
          </a:p>
          <a:p>
            <a:pPr marL="342900" indent="-342900" defTabSz="762000"/>
            <a:endParaRPr lang="el-GR" altLang="el-GR" sz="2300" dirty="0">
              <a:effectLst>
                <a:outerShdw blurRad="38100" dist="38100" dir="2700000" algn="tl">
                  <a:srgbClr val="C0C0C0"/>
                </a:outerShdw>
              </a:effectLst>
            </a:endParaRPr>
          </a:p>
          <a:p>
            <a:pPr marL="342900" indent="-342900" defTabSz="762000"/>
            <a:r>
              <a:rPr lang="el-GR" altLang="el-GR" sz="2300" dirty="0">
                <a:effectLst>
                  <a:outerShdw blurRad="38100" dist="38100" dir="2700000" algn="tl">
                    <a:srgbClr val="C0C0C0"/>
                  </a:outerShdw>
                </a:effectLst>
              </a:rPr>
              <a:t>	ΕΠΙΣΗΣ ΜΕ ΤΗΝ </a:t>
            </a:r>
            <a:r>
              <a:rPr lang="el-GR" altLang="el-GR" sz="2300" dirty="0">
                <a:solidFill>
                  <a:schemeClr val="accent2"/>
                </a:solidFill>
                <a:effectLst>
                  <a:outerShdw blurRad="38100" dist="38100" dir="2700000" algn="tl">
                    <a:srgbClr val="C0C0C0"/>
                  </a:outerShdw>
                </a:effectLst>
              </a:rPr>
              <a:t>ΔΙΑΤΗΡΗΣΗ ΕΦΕΔΡΕΙΑΣ</a:t>
            </a:r>
            <a:r>
              <a:rPr lang="el-GR" altLang="el-GR" sz="2300" dirty="0">
                <a:effectLst>
                  <a:outerShdw blurRad="38100" dist="38100" dir="2700000" algn="tl">
                    <a:srgbClr val="C0C0C0"/>
                  </a:outerShdw>
                </a:effectLst>
              </a:rPr>
              <a:t> ΓΙΑ ΤΗΝ ΕΞΑΣΦΑΛΙΣΗ  ΔΙΑΔΟΧΙΚΩΝ ΠΡΟΣΠΑΘΕΙΩΝ. </a:t>
            </a:r>
          </a:p>
          <a:p>
            <a:pPr marL="342900" indent="-342900" defTabSz="762000"/>
            <a:endParaRPr lang="el-GR" altLang="el-GR" sz="2000" dirty="0">
              <a:effectLst>
                <a:outerShdw blurRad="38100" dist="38100" dir="2700000" algn="tl">
                  <a:srgbClr val="C0C0C0"/>
                </a:outerShdw>
              </a:effectLst>
            </a:endParaRPr>
          </a:p>
          <a:p>
            <a:pPr marL="342900" indent="-342900" defTabSz="762000"/>
            <a:r>
              <a:rPr lang="el-GR" altLang="el-GR" sz="2000" dirty="0">
                <a:effectLst>
                  <a:outerShdw blurRad="38100" dist="38100" dir="2700000" algn="tl">
                    <a:srgbClr val="C0C0C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0-#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15363">
                                            <p:txEl>
                                              <p:pRg st="0" end="0"/>
                                            </p:txEl>
                                          </p:spTgt>
                                        </p:tgtEl>
                                        <p:attrNameLst>
                                          <p:attrName>style.visibility</p:attrName>
                                        </p:attrNameLst>
                                      </p:cBhvr>
                                      <p:to>
                                        <p:strVal val="visible"/>
                                      </p:to>
                                    </p:set>
                                    <p:anim calcmode="lin" valueType="num">
                                      <p:cBhvr additive="base">
                                        <p:cTn id="12" dur="500" fill="hold"/>
                                        <p:tgtEl>
                                          <p:spTgt spid="1536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5363">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1000"/>
                                  </p:stCondLst>
                                  <p:childTnLst>
                                    <p:set>
                                      <p:cBhvr>
                                        <p:cTn id="16" dur="1" fill="hold">
                                          <p:stCondLst>
                                            <p:cond delay="0"/>
                                          </p:stCondLst>
                                        </p:cTn>
                                        <p:tgtEl>
                                          <p:spTgt spid="15363">
                                            <p:txEl>
                                              <p:pRg st="1" end="1"/>
                                            </p:txEl>
                                          </p:spTgt>
                                        </p:tgtEl>
                                        <p:attrNameLst>
                                          <p:attrName>style.visibility</p:attrName>
                                        </p:attrNameLst>
                                      </p:cBhvr>
                                      <p:to>
                                        <p:strVal val="visible"/>
                                      </p:to>
                                    </p:set>
                                    <p:anim calcmode="lin" valueType="num">
                                      <p:cBhvr additive="base">
                                        <p:cTn id="17" dur="500" fill="hold"/>
                                        <p:tgtEl>
                                          <p:spTgt spid="1536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363">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grpId="0" nodeType="afterEffect">
                                  <p:stCondLst>
                                    <p:cond delay="1000"/>
                                  </p:stCondLst>
                                  <p:childTnLst>
                                    <p:set>
                                      <p:cBhvr>
                                        <p:cTn id="21" dur="1" fill="hold">
                                          <p:stCondLst>
                                            <p:cond delay="0"/>
                                          </p:stCondLst>
                                        </p:cTn>
                                        <p:tgtEl>
                                          <p:spTgt spid="15363">
                                            <p:txEl>
                                              <p:pRg st="2" end="2"/>
                                            </p:txEl>
                                          </p:spTgt>
                                        </p:tgtEl>
                                        <p:attrNameLst>
                                          <p:attrName>style.visibility</p:attrName>
                                        </p:attrNameLst>
                                      </p:cBhvr>
                                      <p:to>
                                        <p:strVal val="visible"/>
                                      </p:to>
                                    </p:set>
                                    <p:anim calcmode="lin" valueType="num">
                                      <p:cBhvr additive="base">
                                        <p:cTn id="22" dur="500" fill="hold"/>
                                        <p:tgtEl>
                                          <p:spTgt spid="15363">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5363">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5000"/>
                            </p:stCondLst>
                            <p:childTnLst>
                              <p:par>
                                <p:cTn id="25" presetID="2" presetClass="entr" presetSubtype="8" fill="hold" grpId="0" nodeType="afterEffect">
                                  <p:stCondLst>
                                    <p:cond delay="1000"/>
                                  </p:stCondLst>
                                  <p:childTnLst>
                                    <p:set>
                                      <p:cBhvr>
                                        <p:cTn id="26" dur="1" fill="hold">
                                          <p:stCondLst>
                                            <p:cond delay="0"/>
                                          </p:stCondLst>
                                        </p:cTn>
                                        <p:tgtEl>
                                          <p:spTgt spid="15363">
                                            <p:txEl>
                                              <p:pRg st="4" end="4"/>
                                            </p:txEl>
                                          </p:spTgt>
                                        </p:tgtEl>
                                        <p:attrNameLst>
                                          <p:attrName>style.visibility</p:attrName>
                                        </p:attrNameLst>
                                      </p:cBhvr>
                                      <p:to>
                                        <p:strVal val="visible"/>
                                      </p:to>
                                    </p:set>
                                    <p:anim calcmode="lin" valueType="num">
                                      <p:cBhvr additive="base">
                                        <p:cTn id="27" dur="500" fill="hold"/>
                                        <p:tgtEl>
                                          <p:spTgt spid="1536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5363">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6500"/>
                            </p:stCondLst>
                            <p:childTnLst>
                              <p:par>
                                <p:cTn id="30" presetID="2" presetClass="entr" presetSubtype="8" fill="hold" grpId="0" nodeType="afterEffect">
                                  <p:stCondLst>
                                    <p:cond delay="1000"/>
                                  </p:stCondLst>
                                  <p:childTnLst>
                                    <p:set>
                                      <p:cBhvr>
                                        <p:cTn id="31" dur="1" fill="hold">
                                          <p:stCondLst>
                                            <p:cond delay="0"/>
                                          </p:stCondLst>
                                        </p:cTn>
                                        <p:tgtEl>
                                          <p:spTgt spid="15363">
                                            <p:txEl>
                                              <p:pRg st="6" end="6"/>
                                            </p:txEl>
                                          </p:spTgt>
                                        </p:tgtEl>
                                        <p:attrNameLst>
                                          <p:attrName>style.visibility</p:attrName>
                                        </p:attrNameLst>
                                      </p:cBhvr>
                                      <p:to>
                                        <p:strVal val="visible"/>
                                      </p:to>
                                    </p:set>
                                    <p:anim calcmode="lin" valueType="num">
                                      <p:cBhvr additive="base">
                                        <p:cTn id="32" dur="500" fill="hold"/>
                                        <p:tgtEl>
                                          <p:spTgt spid="15363">
                                            <p:txEl>
                                              <p:pRg st="6" end="6"/>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536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autoUpdateAnimBg="0"/>
      <p:bldP spid="15363" grpId="0" build="p" bldLvl="5" autoUpdateAnimBg="0" advAuto="100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B01709A2-84E7-FC1A-FE25-72DE1B5A2FCE}"/>
              </a:ext>
            </a:extLst>
          </p:cNvPr>
          <p:cNvSpPr>
            <a:spLocks noGrp="1" noChangeArrowheads="1"/>
          </p:cNvSpPr>
          <p:nvPr>
            <p:ph type="ctrTitle"/>
          </p:nvPr>
        </p:nvSpPr>
        <p:spPr>
          <a:xfrm>
            <a:off x="1366069" y="381000"/>
            <a:ext cx="7772400" cy="1143000"/>
          </a:xfrm>
          <a:noFill/>
          <a:ln/>
        </p:spPr>
        <p:txBody>
          <a:bodyPr vert="horz" lIns="92075" tIns="46038" rIns="92075" bIns="46038" rtlCol="0" anchor="ctr">
            <a:normAutofit/>
          </a:bodyPr>
          <a:lstStyle/>
          <a:p>
            <a:pPr defTabSz="762000"/>
            <a:r>
              <a:rPr lang="el-GR" altLang="el-GR" sz="3200" b="1" dirty="0">
                <a:effectLst>
                  <a:outerShdw blurRad="38100" dist="38100" dir="2700000" algn="tl">
                    <a:srgbClr val="C0C0C0"/>
                  </a:outerShdw>
                </a:effectLst>
              </a:rPr>
              <a:t>Ορισμένοι κανόνες…</a:t>
            </a:r>
            <a:endParaRPr lang="el-GR" altLang="el-GR" sz="3200" b="1" u="sng" dirty="0">
              <a:effectLst>
                <a:outerShdw blurRad="38100" dist="38100" dir="2700000" algn="tl">
                  <a:srgbClr val="C0C0C0"/>
                </a:outerShdw>
              </a:effectLst>
            </a:endParaRPr>
          </a:p>
        </p:txBody>
      </p:sp>
      <p:sp>
        <p:nvSpPr>
          <p:cNvPr id="19459" name="Rectangle 3">
            <a:extLst>
              <a:ext uri="{FF2B5EF4-FFF2-40B4-BE49-F238E27FC236}">
                <a16:creationId xmlns:a16="http://schemas.microsoft.com/office/drawing/2014/main" id="{6043CC44-183A-3BC5-46AA-0228AA18557A}"/>
              </a:ext>
            </a:extLst>
          </p:cNvPr>
          <p:cNvSpPr>
            <a:spLocks noGrp="1" noChangeArrowheads="1"/>
          </p:cNvSpPr>
          <p:nvPr>
            <p:ph type="subTitle" idx="1"/>
          </p:nvPr>
        </p:nvSpPr>
        <p:spPr>
          <a:xfrm>
            <a:off x="1460090" y="1600200"/>
            <a:ext cx="8598310" cy="3962400"/>
          </a:xfrm>
          <a:noFill/>
          <a:ln/>
        </p:spPr>
        <p:txBody>
          <a:bodyPr vert="horz" lIns="92075" tIns="46038" rIns="92075" bIns="46038" rtlCol="0">
            <a:normAutofit lnSpcReduction="10000"/>
          </a:bodyPr>
          <a:lstStyle/>
          <a:p>
            <a:pPr marL="342900" indent="-342900" defTabSz="762000"/>
            <a:r>
              <a:rPr lang="el-GR" altLang="el-GR" sz="2800" u="sng" dirty="0">
                <a:effectLst>
                  <a:outerShdw blurRad="38100" dist="38100" dir="2700000" algn="tl">
                    <a:srgbClr val="C0C0C0"/>
                  </a:outerShdw>
                </a:effectLst>
              </a:rPr>
              <a:t>ΠΛΗΡΟΦΟΡΙΕΣ ΜΑΧΗΣ</a:t>
            </a:r>
          </a:p>
          <a:p>
            <a:pPr marL="342900" indent="-342900" defTabSz="762000"/>
            <a:r>
              <a:rPr lang="el-GR" altLang="el-GR" sz="2800" u="sng" dirty="0" err="1">
                <a:solidFill>
                  <a:srgbClr val="CC0000"/>
                </a:solidFill>
                <a:effectLst>
                  <a:outerShdw blurRad="38100" dist="38100" dir="2700000" algn="tl">
                    <a:srgbClr val="C0C0C0"/>
                  </a:outerShdw>
                </a:effectLst>
              </a:rPr>
              <a:t>ΕΠιδρουν</a:t>
            </a:r>
            <a:r>
              <a:rPr lang="el-GR" altLang="el-GR" sz="2800" u="sng" dirty="0">
                <a:solidFill>
                  <a:srgbClr val="CC0000"/>
                </a:solidFill>
                <a:effectLst>
                  <a:outerShdw blurRad="38100" dist="38100" dir="2700000" algn="tl">
                    <a:srgbClr val="C0C0C0"/>
                  </a:outerShdw>
                </a:effectLst>
              </a:rPr>
              <a:t> ΣΟΒΑΡΑ στην ΟΡΘΗ ΣΧΕΔΙΑΣΗ</a:t>
            </a:r>
          </a:p>
          <a:p>
            <a:pPr marL="342900" indent="-342900" defTabSz="762000"/>
            <a:r>
              <a:rPr lang="el-GR" altLang="el-GR" sz="2800" u="sng" dirty="0">
                <a:solidFill>
                  <a:srgbClr val="CC0000"/>
                </a:solidFill>
                <a:effectLst>
                  <a:outerShdw blurRad="38100" dist="38100" dir="2700000" algn="tl">
                    <a:srgbClr val="C0C0C0"/>
                  </a:outerShdw>
                </a:effectLst>
              </a:rPr>
              <a:t>ΤΗΣ ΕΠΙΘΕΣΗΣ</a:t>
            </a:r>
            <a:endParaRPr lang="el-GR" altLang="el-GR" sz="2800" dirty="0">
              <a:effectLst>
                <a:outerShdw blurRad="38100" dist="38100" dir="2700000" algn="tl">
                  <a:srgbClr val="C0C0C0"/>
                </a:outerShdw>
              </a:effectLst>
            </a:endParaRPr>
          </a:p>
          <a:p>
            <a:pPr marL="342900" indent="-342900" defTabSz="762000"/>
            <a:endParaRPr lang="el-GR" altLang="el-GR" sz="2800" dirty="0">
              <a:effectLst>
                <a:outerShdw blurRad="38100" dist="38100" dir="2700000" algn="tl">
                  <a:srgbClr val="C0C0C0"/>
                </a:outerShdw>
              </a:effectLst>
            </a:endParaRPr>
          </a:p>
          <a:p>
            <a:pPr marL="342900" indent="-342900" defTabSz="762000"/>
            <a:r>
              <a:rPr lang="el-GR" altLang="el-GR" sz="2000" dirty="0">
                <a:effectLst>
                  <a:outerShdw blurRad="38100" dist="38100" dir="2700000" algn="tl">
                    <a:srgbClr val="C0C0C0"/>
                  </a:outerShdw>
                </a:effectLst>
              </a:rPr>
              <a:t>η ΕΛΛΕΙΨΗ ΤΟΥΣ ΣΤΕΡΕΙ ΤΗ ΔΥΝΑΤΟΤΗΤΑ ΟΡΘΗΣ</a:t>
            </a:r>
          </a:p>
          <a:p>
            <a:pPr marL="342900" indent="-342900" defTabSz="762000"/>
            <a:r>
              <a:rPr lang="el-GR" altLang="el-GR" sz="2000" dirty="0">
                <a:effectLst>
                  <a:outerShdw blurRad="38100" dist="38100" dir="2700000" algn="tl">
                    <a:srgbClr val="C0C0C0"/>
                  </a:outerShdw>
                </a:effectLst>
              </a:rPr>
              <a:t>ΕΚΜΕΤΑΛΛΕΥΣΗΣ ΤΗΣ ΜΑΧΗΤΙΚΗΣ μας ΙΣΧΥΟΣ ΚΑΙ ΤΩΝ</a:t>
            </a:r>
          </a:p>
          <a:p>
            <a:pPr marL="342900" indent="-342900" defTabSz="762000"/>
            <a:r>
              <a:rPr lang="el-GR" altLang="el-GR" sz="2000" dirty="0">
                <a:effectLst>
                  <a:outerShdw blurRad="38100" dist="38100" dir="2700000" algn="tl">
                    <a:srgbClr val="C0C0C0"/>
                  </a:outerShdw>
                </a:effectLst>
              </a:rPr>
              <a:t>ΑΔΥΝΑΜΙΩΝ ΤΟΥ ΕΧΘΡΟΥ</a:t>
            </a:r>
          </a:p>
        </p:txBody>
      </p:sp>
      <p:sp>
        <p:nvSpPr>
          <p:cNvPr id="19460" name="Rectangle 4">
            <a:extLst>
              <a:ext uri="{FF2B5EF4-FFF2-40B4-BE49-F238E27FC236}">
                <a16:creationId xmlns:a16="http://schemas.microsoft.com/office/drawing/2014/main" id="{DF9AC028-D6FA-DE13-CC44-C7B6FF6467C1}"/>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endParaRPr lang="el-GR" altLang="el-GR" sz="4000" b="1" dirty="0">
              <a:solidFill>
                <a:srgbClr val="CC0000"/>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0-#ppt_w/2"/>
                                          </p:val>
                                        </p:tav>
                                        <p:tav tm="100000">
                                          <p:val>
                                            <p:strVal val="#ppt_x"/>
                                          </p:val>
                                        </p:tav>
                                      </p:tavLst>
                                    </p:anim>
                                    <p:anim calcmode="lin" valueType="num">
                                      <p:cBhvr additive="base">
                                        <p:cTn id="8" dur="500" fill="hold"/>
                                        <p:tgtEl>
                                          <p:spTgt spid="1945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8" fill="hold" grpId="0" nodeType="afterEffect">
                                  <p:stCondLst>
                                    <p:cond delay="1000"/>
                                  </p:stCondLst>
                                  <p:childTnLst>
                                    <p:set>
                                      <p:cBhvr>
                                        <p:cTn id="11" dur="1" fill="hold">
                                          <p:stCondLst>
                                            <p:cond delay="0"/>
                                          </p:stCondLst>
                                        </p:cTn>
                                        <p:tgtEl>
                                          <p:spTgt spid="19459">
                                            <p:txEl>
                                              <p:pRg st="0" end="0"/>
                                            </p:txEl>
                                          </p:spTgt>
                                        </p:tgtEl>
                                        <p:attrNameLst>
                                          <p:attrName>style.visibility</p:attrName>
                                        </p:attrNameLst>
                                      </p:cBhvr>
                                      <p:to>
                                        <p:strVal val="visible"/>
                                      </p:to>
                                    </p:set>
                                    <p:anim calcmode="lin" valueType="num">
                                      <p:cBhvr additive="base">
                                        <p:cTn id="12" dur="500"/>
                                        <p:tgtEl>
                                          <p:spTgt spid="19459">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19459">
                                            <p:txEl>
                                              <p:pRg st="0" end="0"/>
                                            </p:txEl>
                                          </p:spTgt>
                                        </p:tgtEl>
                                      </p:cBhvr>
                                    </p:animEffect>
                                  </p:childTnLst>
                                </p:cTn>
                              </p:par>
                            </p:childTnLst>
                          </p:cTn>
                        </p:par>
                        <p:par>
                          <p:cTn id="14" fill="hold">
                            <p:stCondLst>
                              <p:cond delay="2000"/>
                            </p:stCondLst>
                            <p:childTnLst>
                              <p:par>
                                <p:cTn id="15" presetID="12" presetClass="entr" presetSubtype="8" fill="hold" grpId="0" nodeType="afterEffect">
                                  <p:stCondLst>
                                    <p:cond delay="1000"/>
                                  </p:stCondLst>
                                  <p:childTnLst>
                                    <p:set>
                                      <p:cBhvr>
                                        <p:cTn id="16" dur="1" fill="hold">
                                          <p:stCondLst>
                                            <p:cond delay="0"/>
                                          </p:stCondLst>
                                        </p:cTn>
                                        <p:tgtEl>
                                          <p:spTgt spid="19459">
                                            <p:txEl>
                                              <p:pRg st="1" end="1"/>
                                            </p:txEl>
                                          </p:spTgt>
                                        </p:tgtEl>
                                        <p:attrNameLst>
                                          <p:attrName>style.visibility</p:attrName>
                                        </p:attrNameLst>
                                      </p:cBhvr>
                                      <p:to>
                                        <p:strVal val="visible"/>
                                      </p:to>
                                    </p:set>
                                    <p:anim calcmode="lin" valueType="num">
                                      <p:cBhvr additive="base">
                                        <p:cTn id="17" dur="500"/>
                                        <p:tgtEl>
                                          <p:spTgt spid="19459">
                                            <p:txEl>
                                              <p:pRg st="1" end="1"/>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19459">
                                            <p:txEl>
                                              <p:pRg st="1" end="1"/>
                                            </p:txEl>
                                          </p:spTgt>
                                        </p:tgtEl>
                                      </p:cBhvr>
                                    </p:animEffect>
                                  </p:childTnLst>
                                </p:cTn>
                              </p:par>
                            </p:childTnLst>
                          </p:cTn>
                        </p:par>
                        <p:par>
                          <p:cTn id="19" fill="hold">
                            <p:stCondLst>
                              <p:cond delay="3500"/>
                            </p:stCondLst>
                            <p:childTnLst>
                              <p:par>
                                <p:cTn id="20" presetID="12" presetClass="entr" presetSubtype="8" fill="hold" grpId="0" nodeType="afterEffect">
                                  <p:stCondLst>
                                    <p:cond delay="1000"/>
                                  </p:stCondLst>
                                  <p:childTnLst>
                                    <p:set>
                                      <p:cBhvr>
                                        <p:cTn id="21" dur="1" fill="hold">
                                          <p:stCondLst>
                                            <p:cond delay="0"/>
                                          </p:stCondLst>
                                        </p:cTn>
                                        <p:tgtEl>
                                          <p:spTgt spid="19459">
                                            <p:txEl>
                                              <p:pRg st="2" end="2"/>
                                            </p:txEl>
                                          </p:spTgt>
                                        </p:tgtEl>
                                        <p:attrNameLst>
                                          <p:attrName>style.visibility</p:attrName>
                                        </p:attrNameLst>
                                      </p:cBhvr>
                                      <p:to>
                                        <p:strVal val="visible"/>
                                      </p:to>
                                    </p:set>
                                    <p:anim calcmode="lin" valueType="num">
                                      <p:cBhvr additive="base">
                                        <p:cTn id="22" dur="500"/>
                                        <p:tgtEl>
                                          <p:spTgt spid="19459">
                                            <p:txEl>
                                              <p:pRg st="2" end="2"/>
                                            </p:txEl>
                                          </p:spTgt>
                                        </p:tgtEl>
                                        <p:attrNameLst>
                                          <p:attrName>ppt_x</p:attrName>
                                        </p:attrNameLst>
                                      </p:cBhvr>
                                      <p:tavLst>
                                        <p:tav tm="0">
                                          <p:val>
                                            <p:strVal val="#ppt_x-#ppt_w*1.125000"/>
                                          </p:val>
                                        </p:tav>
                                        <p:tav tm="100000">
                                          <p:val>
                                            <p:strVal val="#ppt_x"/>
                                          </p:val>
                                        </p:tav>
                                      </p:tavLst>
                                    </p:anim>
                                    <p:animEffect transition="in" filter="wipe(right)">
                                      <p:cBhvr>
                                        <p:cTn id="23" dur="500"/>
                                        <p:tgtEl>
                                          <p:spTgt spid="19459">
                                            <p:txEl>
                                              <p:pRg st="2" end="2"/>
                                            </p:txEl>
                                          </p:spTgt>
                                        </p:tgtEl>
                                      </p:cBhvr>
                                    </p:animEffect>
                                  </p:childTnLst>
                                </p:cTn>
                              </p:par>
                            </p:childTnLst>
                          </p:cTn>
                        </p:par>
                        <p:par>
                          <p:cTn id="24" fill="hold">
                            <p:stCondLst>
                              <p:cond delay="5000"/>
                            </p:stCondLst>
                            <p:childTnLst>
                              <p:par>
                                <p:cTn id="25" presetID="12" presetClass="entr" presetSubtype="8" fill="hold" grpId="0" nodeType="afterEffect">
                                  <p:stCondLst>
                                    <p:cond delay="1000"/>
                                  </p:stCondLst>
                                  <p:childTnLst>
                                    <p:set>
                                      <p:cBhvr>
                                        <p:cTn id="26" dur="1" fill="hold">
                                          <p:stCondLst>
                                            <p:cond delay="0"/>
                                          </p:stCondLst>
                                        </p:cTn>
                                        <p:tgtEl>
                                          <p:spTgt spid="19459">
                                            <p:txEl>
                                              <p:pRg st="4" end="4"/>
                                            </p:txEl>
                                          </p:spTgt>
                                        </p:tgtEl>
                                        <p:attrNameLst>
                                          <p:attrName>style.visibility</p:attrName>
                                        </p:attrNameLst>
                                      </p:cBhvr>
                                      <p:to>
                                        <p:strVal val="visible"/>
                                      </p:to>
                                    </p:set>
                                    <p:anim calcmode="lin" valueType="num">
                                      <p:cBhvr additive="base">
                                        <p:cTn id="27" dur="500"/>
                                        <p:tgtEl>
                                          <p:spTgt spid="19459">
                                            <p:txEl>
                                              <p:pRg st="4" end="4"/>
                                            </p:txEl>
                                          </p:spTgt>
                                        </p:tgtEl>
                                        <p:attrNameLst>
                                          <p:attrName>ppt_x</p:attrName>
                                        </p:attrNameLst>
                                      </p:cBhvr>
                                      <p:tavLst>
                                        <p:tav tm="0">
                                          <p:val>
                                            <p:strVal val="#ppt_x-#ppt_w*1.125000"/>
                                          </p:val>
                                        </p:tav>
                                        <p:tav tm="100000">
                                          <p:val>
                                            <p:strVal val="#ppt_x"/>
                                          </p:val>
                                        </p:tav>
                                      </p:tavLst>
                                    </p:anim>
                                    <p:animEffect transition="in" filter="wipe(right)">
                                      <p:cBhvr>
                                        <p:cTn id="28" dur="500"/>
                                        <p:tgtEl>
                                          <p:spTgt spid="19459">
                                            <p:txEl>
                                              <p:pRg st="4" end="4"/>
                                            </p:txEl>
                                          </p:spTgt>
                                        </p:tgtEl>
                                      </p:cBhvr>
                                    </p:animEffect>
                                  </p:childTnLst>
                                </p:cTn>
                              </p:par>
                            </p:childTnLst>
                          </p:cTn>
                        </p:par>
                        <p:par>
                          <p:cTn id="29" fill="hold">
                            <p:stCondLst>
                              <p:cond delay="6500"/>
                            </p:stCondLst>
                            <p:childTnLst>
                              <p:par>
                                <p:cTn id="30" presetID="12" presetClass="entr" presetSubtype="8" fill="hold" grpId="0" nodeType="afterEffect">
                                  <p:stCondLst>
                                    <p:cond delay="1000"/>
                                  </p:stCondLst>
                                  <p:childTnLst>
                                    <p:set>
                                      <p:cBhvr>
                                        <p:cTn id="31" dur="1" fill="hold">
                                          <p:stCondLst>
                                            <p:cond delay="0"/>
                                          </p:stCondLst>
                                        </p:cTn>
                                        <p:tgtEl>
                                          <p:spTgt spid="19459">
                                            <p:txEl>
                                              <p:pRg st="5" end="5"/>
                                            </p:txEl>
                                          </p:spTgt>
                                        </p:tgtEl>
                                        <p:attrNameLst>
                                          <p:attrName>style.visibility</p:attrName>
                                        </p:attrNameLst>
                                      </p:cBhvr>
                                      <p:to>
                                        <p:strVal val="visible"/>
                                      </p:to>
                                    </p:set>
                                    <p:anim calcmode="lin" valueType="num">
                                      <p:cBhvr additive="base">
                                        <p:cTn id="32" dur="500"/>
                                        <p:tgtEl>
                                          <p:spTgt spid="19459">
                                            <p:txEl>
                                              <p:pRg st="5" end="5"/>
                                            </p:txEl>
                                          </p:spTgt>
                                        </p:tgtEl>
                                        <p:attrNameLst>
                                          <p:attrName>ppt_x</p:attrName>
                                        </p:attrNameLst>
                                      </p:cBhvr>
                                      <p:tavLst>
                                        <p:tav tm="0">
                                          <p:val>
                                            <p:strVal val="#ppt_x-#ppt_w*1.125000"/>
                                          </p:val>
                                        </p:tav>
                                        <p:tav tm="100000">
                                          <p:val>
                                            <p:strVal val="#ppt_x"/>
                                          </p:val>
                                        </p:tav>
                                      </p:tavLst>
                                    </p:anim>
                                    <p:animEffect transition="in" filter="wipe(right)">
                                      <p:cBhvr>
                                        <p:cTn id="33" dur="500"/>
                                        <p:tgtEl>
                                          <p:spTgt spid="19459">
                                            <p:txEl>
                                              <p:pRg st="5" end="5"/>
                                            </p:txEl>
                                          </p:spTgt>
                                        </p:tgtEl>
                                      </p:cBhvr>
                                    </p:animEffect>
                                  </p:childTnLst>
                                </p:cTn>
                              </p:par>
                            </p:childTnLst>
                          </p:cTn>
                        </p:par>
                        <p:par>
                          <p:cTn id="34" fill="hold">
                            <p:stCondLst>
                              <p:cond delay="8000"/>
                            </p:stCondLst>
                            <p:childTnLst>
                              <p:par>
                                <p:cTn id="35" presetID="12" presetClass="entr" presetSubtype="8" fill="hold" grpId="0" nodeType="afterEffect">
                                  <p:stCondLst>
                                    <p:cond delay="1000"/>
                                  </p:stCondLst>
                                  <p:childTnLst>
                                    <p:set>
                                      <p:cBhvr>
                                        <p:cTn id="36" dur="1" fill="hold">
                                          <p:stCondLst>
                                            <p:cond delay="0"/>
                                          </p:stCondLst>
                                        </p:cTn>
                                        <p:tgtEl>
                                          <p:spTgt spid="19459">
                                            <p:txEl>
                                              <p:pRg st="6" end="6"/>
                                            </p:txEl>
                                          </p:spTgt>
                                        </p:tgtEl>
                                        <p:attrNameLst>
                                          <p:attrName>style.visibility</p:attrName>
                                        </p:attrNameLst>
                                      </p:cBhvr>
                                      <p:to>
                                        <p:strVal val="visible"/>
                                      </p:to>
                                    </p:set>
                                    <p:anim calcmode="lin" valueType="num">
                                      <p:cBhvr additive="base">
                                        <p:cTn id="37" dur="500"/>
                                        <p:tgtEl>
                                          <p:spTgt spid="19459">
                                            <p:txEl>
                                              <p:pRg st="6" end="6"/>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194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autoUpdateAnimBg="0"/>
      <p:bldP spid="19459" grpId="0" build="p" autoUpdateAnimBg="0" advAuto="100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DED4E37-67ED-60AF-F94B-E2BCE0A18669}"/>
              </a:ext>
            </a:extLst>
          </p:cNvPr>
          <p:cNvSpPr>
            <a:spLocks noChangeArrowheads="1"/>
          </p:cNvSpPr>
          <p:nvPr/>
        </p:nvSpPr>
        <p:spPr bwMode="auto">
          <a:xfrm>
            <a:off x="452284" y="381001"/>
            <a:ext cx="11277600" cy="8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4800" b="1" dirty="0">
                <a:solidFill>
                  <a:srgbClr val="CC0000"/>
                </a:solidFill>
                <a:effectLst>
                  <a:outerShdw blurRad="38100" dist="38100" dir="2700000" algn="tl">
                    <a:srgbClr val="C0C0C0"/>
                  </a:outerShdw>
                </a:effectLst>
              </a:rPr>
              <a:t>ΜΟΡΦΕΣ ΕΠΙΘΕΤΙΚΟΥ ΕΛΙΓΜΟΥ</a:t>
            </a:r>
            <a:endParaRPr lang="el-GR" altLang="el-GR" sz="7200" b="1" dirty="0">
              <a:solidFill>
                <a:srgbClr val="CC0000"/>
              </a:solidFill>
              <a:effectLst>
                <a:outerShdw blurRad="38100" dist="38100" dir="2700000" algn="tl">
                  <a:srgbClr val="C0C0C0"/>
                </a:outerShdw>
              </a:effectLst>
            </a:endParaRPr>
          </a:p>
        </p:txBody>
      </p:sp>
      <p:sp>
        <p:nvSpPr>
          <p:cNvPr id="3076" name="Rectangle 4">
            <a:extLst>
              <a:ext uri="{FF2B5EF4-FFF2-40B4-BE49-F238E27FC236}">
                <a16:creationId xmlns:a16="http://schemas.microsoft.com/office/drawing/2014/main" id="{FED4D263-A663-A6EA-60E8-76833B8CE425}"/>
              </a:ext>
            </a:extLst>
          </p:cNvPr>
          <p:cNvSpPr>
            <a:spLocks noChangeArrowheads="1"/>
          </p:cNvSpPr>
          <p:nvPr/>
        </p:nvSpPr>
        <p:spPr bwMode="auto">
          <a:xfrm>
            <a:off x="2286000" y="10668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endParaRPr lang="el-GR" altLang="el-GR" sz="5400" b="1" dirty="0">
              <a:solidFill>
                <a:srgbClr val="CC0000"/>
              </a:solidFill>
              <a:effectLst>
                <a:outerShdw blurRad="38100" dist="38100" dir="2700000" algn="tl">
                  <a:srgbClr val="C0C0C0"/>
                </a:outerShdw>
              </a:effectLst>
            </a:endParaRPr>
          </a:p>
        </p:txBody>
      </p:sp>
      <p:sp>
        <p:nvSpPr>
          <p:cNvPr id="2" name="Rectangle 3">
            <a:extLst>
              <a:ext uri="{FF2B5EF4-FFF2-40B4-BE49-F238E27FC236}">
                <a16:creationId xmlns:a16="http://schemas.microsoft.com/office/drawing/2014/main" id="{9495B5E7-55D7-8E13-E200-3B73103D3850}"/>
              </a:ext>
            </a:extLst>
          </p:cNvPr>
          <p:cNvSpPr txBox="1">
            <a:spLocks noChangeArrowheads="1"/>
          </p:cNvSpPr>
          <p:nvPr/>
        </p:nvSpPr>
        <p:spPr>
          <a:xfrm>
            <a:off x="1866900" y="2418736"/>
            <a:ext cx="8610600" cy="1447800"/>
          </a:xfrm>
          <a:prstGeom prst="rect">
            <a:avLst/>
          </a:prstGeom>
          <a:noFill/>
          <a:ln/>
        </p:spPr>
        <p:txBody>
          <a:bodyPr vert="horz" lIns="92075" tIns="46038" rIns="92075" bIns="46038" rtlCol="0">
            <a:normAutofit fontScale="70000" lnSpcReduction="20000"/>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62000">
              <a:buNone/>
            </a:pPr>
            <a:r>
              <a:rPr lang="el-GR" altLang="el-GR" sz="3200" dirty="0">
                <a:effectLst>
                  <a:outerShdw blurRad="38100" dist="38100" dir="2700000" algn="tl">
                    <a:srgbClr val="C0C0C0"/>
                  </a:outerShdw>
                </a:effectLst>
              </a:rPr>
              <a:t>ΕΛΙΓΜΟΣ: ΕΝΕΡΓΕΙΕΣ ΠΟΥ ΑΠΟΒΛΕΠΟΥΝ ΣΤΗ ΣΥΓΚΕΝΤΡΩΣΗ ΥΠΕΡΤΕΡΟΥ ΠΥΡΟΣ , ΔΥΝΑΜΕΩΝ ΚΑΙ ΜΕΣΩΝ ΣΕ ΑΠΟΦΑΣΙΣΤΙΚΟ </a:t>
            </a:r>
            <a:r>
              <a:rPr lang="el-GR" altLang="el-GR" sz="3200" dirty="0">
                <a:solidFill>
                  <a:srgbClr val="FF0000"/>
                </a:solidFill>
                <a:effectLst>
                  <a:outerShdw blurRad="38100" dist="38100" dir="2700000" algn="tl">
                    <a:srgbClr val="C0C0C0"/>
                  </a:outerShdw>
                </a:effectLst>
              </a:rPr>
              <a:t>ΤΟΠΟ ΚΑΙ ΧΡΟΝΟ</a:t>
            </a:r>
            <a:r>
              <a:rPr lang="el-GR" altLang="el-GR" sz="3200" dirty="0">
                <a:effectLst>
                  <a:outerShdw blurRad="38100" dist="38100" dir="2700000" algn="tl">
                    <a:srgbClr val="C0C0C0"/>
                  </a:outerShdw>
                </a:effectLst>
              </a:rPr>
              <a:t> ΓΙΑ ΤΗ ΠΡΟΣΕΓΓΙΣΗ  ΚΑΙ ΚΑΤΑΣΤΡΟΦΗ ΤΟΥ ΕΧΘΡΟΥ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2000"/>
                                  </p:stCondLst>
                                  <p:iterate type="wd">
                                    <p:tmPct val="100000"/>
                                  </p:iterate>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3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utoUpdateAnimBg="0"/>
      <p:bldP spid="2" grpId="0" build="p" autoUpdateAnimBg="0" advAuto="200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F86C4C2-2DA8-AB3D-751A-097F7F78571E}"/>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7171" name="Rectangle 3">
            <a:extLst>
              <a:ext uri="{FF2B5EF4-FFF2-40B4-BE49-F238E27FC236}">
                <a16:creationId xmlns:a16="http://schemas.microsoft.com/office/drawing/2014/main" id="{DADA9983-CD6F-BA1D-DE92-7FACC88B3D3C}"/>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nvGrpSpPr>
          <p:cNvPr id="7199" name="Group 31">
            <a:extLst>
              <a:ext uri="{FF2B5EF4-FFF2-40B4-BE49-F238E27FC236}">
                <a16:creationId xmlns:a16="http://schemas.microsoft.com/office/drawing/2014/main" id="{B683F90D-A43F-A364-21A0-446A337CF8C6}"/>
              </a:ext>
            </a:extLst>
          </p:cNvPr>
          <p:cNvGrpSpPr>
            <a:grpSpLocks/>
          </p:cNvGrpSpPr>
          <p:nvPr/>
        </p:nvGrpSpPr>
        <p:grpSpPr bwMode="auto">
          <a:xfrm>
            <a:off x="2125663" y="2057401"/>
            <a:ext cx="8332788" cy="3406775"/>
            <a:chOff x="379" y="1296"/>
            <a:chExt cx="5249" cy="2146"/>
          </a:xfrm>
        </p:grpSpPr>
        <p:sp>
          <p:nvSpPr>
            <p:cNvPr id="7172" name="Line 4">
              <a:extLst>
                <a:ext uri="{FF2B5EF4-FFF2-40B4-BE49-F238E27FC236}">
                  <a16:creationId xmlns:a16="http://schemas.microsoft.com/office/drawing/2014/main" id="{FC9FDD7F-BCD0-EAE9-5702-EA33519CE6DD}"/>
                </a:ext>
              </a:extLst>
            </p:cNvPr>
            <p:cNvSpPr>
              <a:spLocks noChangeShapeType="1"/>
            </p:cNvSpPr>
            <p:nvPr/>
          </p:nvSpPr>
          <p:spPr bwMode="auto">
            <a:xfrm>
              <a:off x="768" y="1296"/>
              <a:ext cx="427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7173" name="Line 5">
              <a:extLst>
                <a:ext uri="{FF2B5EF4-FFF2-40B4-BE49-F238E27FC236}">
                  <a16:creationId xmlns:a16="http://schemas.microsoft.com/office/drawing/2014/main" id="{C9B8686D-9251-E36A-F22A-F3A9EC5B6AE3}"/>
                </a:ext>
              </a:extLst>
            </p:cNvPr>
            <p:cNvSpPr>
              <a:spLocks noChangeShapeType="1"/>
            </p:cNvSpPr>
            <p:nvPr/>
          </p:nvSpPr>
          <p:spPr bwMode="auto">
            <a:xfrm>
              <a:off x="768" y="1296"/>
              <a:ext cx="0" cy="27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7174" name="Line 6">
              <a:extLst>
                <a:ext uri="{FF2B5EF4-FFF2-40B4-BE49-F238E27FC236}">
                  <a16:creationId xmlns:a16="http://schemas.microsoft.com/office/drawing/2014/main" id="{949B6A6E-9973-0F86-728A-689F42B421A4}"/>
                </a:ext>
              </a:extLst>
            </p:cNvPr>
            <p:cNvSpPr>
              <a:spLocks noChangeShapeType="1"/>
            </p:cNvSpPr>
            <p:nvPr/>
          </p:nvSpPr>
          <p:spPr bwMode="auto">
            <a:xfrm>
              <a:off x="5040" y="1296"/>
              <a:ext cx="0" cy="27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7175" name="Rectangle 7">
              <a:extLst>
                <a:ext uri="{FF2B5EF4-FFF2-40B4-BE49-F238E27FC236}">
                  <a16:creationId xmlns:a16="http://schemas.microsoft.com/office/drawing/2014/main" id="{3B42C57C-17C2-0FD8-960A-AE6CA3EA4A56}"/>
                </a:ext>
              </a:extLst>
            </p:cNvPr>
            <p:cNvSpPr>
              <a:spLocks noChangeArrowheads="1"/>
            </p:cNvSpPr>
            <p:nvPr/>
          </p:nvSpPr>
          <p:spPr bwMode="auto">
            <a:xfrm>
              <a:off x="379" y="1536"/>
              <a:ext cx="1041" cy="250"/>
            </a:xfrm>
            <a:prstGeom prst="rect">
              <a:avLst/>
            </a:prstGeom>
            <a:noFill/>
            <a:ln>
              <a:noFill/>
            </a:ln>
            <a:effectLst>
              <a:outerShdw dist="35921" dir="18900000" algn="ctr" rotWithShape="0">
                <a:schemeClr val="folHlink"/>
              </a:outerShdw>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2000" b="1" dirty="0">
                  <a:solidFill>
                    <a:srgbClr val="FF0000"/>
                  </a:solidFill>
                  <a:effectLst>
                    <a:outerShdw blurRad="38100" dist="38100" dir="2700000" algn="tl">
                      <a:srgbClr val="C0C0C0"/>
                    </a:outerShdw>
                  </a:effectLst>
                  <a:latin typeface="Arial" panose="020B0604020202020204" pitchFamily="34" charset="0"/>
                </a:rPr>
                <a:t>ΕΙΣΧΩΡΗΣΗ</a:t>
              </a:r>
            </a:p>
          </p:txBody>
        </p:sp>
        <p:sp>
          <p:nvSpPr>
            <p:cNvPr id="7176" name="Rectangle 8">
              <a:extLst>
                <a:ext uri="{FF2B5EF4-FFF2-40B4-BE49-F238E27FC236}">
                  <a16:creationId xmlns:a16="http://schemas.microsoft.com/office/drawing/2014/main" id="{7812975E-941B-D648-6303-1E2EAE2572C4}"/>
                </a:ext>
              </a:extLst>
            </p:cNvPr>
            <p:cNvSpPr>
              <a:spLocks noChangeArrowheads="1"/>
            </p:cNvSpPr>
            <p:nvPr/>
          </p:nvSpPr>
          <p:spPr bwMode="auto">
            <a:xfrm>
              <a:off x="4656" y="1584"/>
              <a:ext cx="972" cy="440"/>
            </a:xfrm>
            <a:prstGeom prst="rect">
              <a:avLst/>
            </a:prstGeom>
            <a:noFill/>
            <a:ln>
              <a:noFill/>
            </a:ln>
            <a:effectLst>
              <a:outerShdw dist="35921" dir="18900000" algn="ctr" rotWithShape="0">
                <a:schemeClr val="folHlink"/>
              </a:outerShdw>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2000" b="1">
                  <a:solidFill>
                    <a:srgbClr val="FF0000"/>
                  </a:solidFill>
                  <a:effectLst>
                    <a:outerShdw blurRad="38100" dist="38100" dir="2700000" algn="tl">
                      <a:srgbClr val="C0C0C0"/>
                    </a:outerShdw>
                  </a:effectLst>
                  <a:latin typeface="Arial" panose="020B0604020202020204" pitchFamily="34" charset="0"/>
                </a:rPr>
                <a:t>ΜΕΤΩΠΙΚΗ</a:t>
              </a:r>
            </a:p>
            <a:p>
              <a:pPr algn="ctr" eaLnBrk="0" hangingPunct="0"/>
              <a:r>
                <a:rPr lang="el-GR" altLang="el-GR" sz="2000" b="1">
                  <a:solidFill>
                    <a:srgbClr val="000000"/>
                  </a:solidFill>
                  <a:effectLst>
                    <a:outerShdw blurRad="38100" dist="38100" dir="2700000" algn="tl">
                      <a:srgbClr val="C0C0C0"/>
                    </a:outerShdw>
                  </a:effectLst>
                  <a:latin typeface="Arial" panose="020B0604020202020204" pitchFamily="34" charset="0"/>
                </a:rPr>
                <a:t> </a:t>
              </a:r>
              <a:r>
                <a:rPr lang="el-GR" altLang="el-GR" sz="2000" b="1">
                  <a:solidFill>
                    <a:srgbClr val="FF0000"/>
                  </a:solidFill>
                  <a:effectLst>
                    <a:outerShdw blurRad="38100" dist="38100" dir="2700000" algn="tl">
                      <a:srgbClr val="C0C0C0"/>
                    </a:outerShdw>
                  </a:effectLst>
                  <a:latin typeface="Arial" panose="020B0604020202020204" pitchFamily="34" charset="0"/>
                </a:rPr>
                <a:t>ΕΠΙΘΕΣΗ</a:t>
              </a:r>
            </a:p>
          </p:txBody>
        </p:sp>
        <p:sp>
          <p:nvSpPr>
            <p:cNvPr id="7186" name="Rectangle 18">
              <a:extLst>
                <a:ext uri="{FF2B5EF4-FFF2-40B4-BE49-F238E27FC236}">
                  <a16:creationId xmlns:a16="http://schemas.microsoft.com/office/drawing/2014/main" id="{F874F775-F479-1589-310A-CF665154DA7F}"/>
                </a:ext>
              </a:extLst>
            </p:cNvPr>
            <p:cNvSpPr>
              <a:spLocks noChangeArrowheads="1"/>
            </p:cNvSpPr>
            <p:nvPr/>
          </p:nvSpPr>
          <p:spPr bwMode="auto">
            <a:xfrm>
              <a:off x="3168" y="1584"/>
              <a:ext cx="1487" cy="440"/>
            </a:xfrm>
            <a:prstGeom prst="rect">
              <a:avLst/>
            </a:prstGeom>
            <a:noFill/>
            <a:ln>
              <a:noFill/>
            </a:ln>
            <a:effectLst>
              <a:outerShdw dist="28398" dir="3806097" algn="ctr" rotWithShape="0">
                <a:schemeClr val="folHlink"/>
              </a:outerShdw>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2000" b="1">
                  <a:solidFill>
                    <a:srgbClr val="FF0000"/>
                  </a:solidFill>
                  <a:effectLst>
                    <a:outerShdw blurRad="38100" dist="38100" dir="2700000" algn="tl">
                      <a:srgbClr val="C0C0C0"/>
                    </a:outerShdw>
                  </a:effectLst>
                  <a:latin typeface="Arial" panose="020B0604020202020204" pitchFamily="34" charset="0"/>
                </a:rPr>
                <a:t>ΥΠΕΡΚΕΡΩΤΙΚΟΣ</a:t>
              </a:r>
            </a:p>
            <a:p>
              <a:pPr algn="ctr" eaLnBrk="0" hangingPunct="0"/>
              <a:r>
                <a:rPr lang="el-GR" altLang="el-GR" sz="2000" b="1">
                  <a:solidFill>
                    <a:srgbClr val="000000"/>
                  </a:solidFill>
                  <a:effectLst>
                    <a:outerShdw blurRad="38100" dist="38100" dir="2700000" algn="tl">
                      <a:srgbClr val="C0C0C0"/>
                    </a:outerShdw>
                  </a:effectLst>
                  <a:latin typeface="Arial" panose="020B0604020202020204" pitchFamily="34" charset="0"/>
                </a:rPr>
                <a:t> </a:t>
              </a:r>
              <a:r>
                <a:rPr lang="el-GR" altLang="el-GR" sz="2000" b="1">
                  <a:solidFill>
                    <a:srgbClr val="FF0000"/>
                  </a:solidFill>
                  <a:effectLst>
                    <a:outerShdw blurRad="38100" dist="38100" dir="2700000" algn="tl">
                      <a:srgbClr val="C0C0C0"/>
                    </a:outerShdw>
                  </a:effectLst>
                  <a:latin typeface="Arial" panose="020B0604020202020204" pitchFamily="34" charset="0"/>
                </a:rPr>
                <a:t>ΕΛΙΓΜΟΣ</a:t>
              </a:r>
            </a:p>
          </p:txBody>
        </p:sp>
        <p:sp>
          <p:nvSpPr>
            <p:cNvPr id="7187" name="Line 19">
              <a:extLst>
                <a:ext uri="{FF2B5EF4-FFF2-40B4-BE49-F238E27FC236}">
                  <a16:creationId xmlns:a16="http://schemas.microsoft.com/office/drawing/2014/main" id="{A6B5A62F-ACFE-48F0-54E7-372920605CC5}"/>
                </a:ext>
              </a:extLst>
            </p:cNvPr>
            <p:cNvSpPr>
              <a:spLocks noChangeShapeType="1"/>
            </p:cNvSpPr>
            <p:nvPr/>
          </p:nvSpPr>
          <p:spPr bwMode="auto">
            <a:xfrm>
              <a:off x="2512" y="1304"/>
              <a:ext cx="0" cy="27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7188" name="Rectangle 20">
              <a:extLst>
                <a:ext uri="{FF2B5EF4-FFF2-40B4-BE49-F238E27FC236}">
                  <a16:creationId xmlns:a16="http://schemas.microsoft.com/office/drawing/2014/main" id="{3E21CE9F-6B1E-01DD-907D-DEBB20C96C2A}"/>
                </a:ext>
              </a:extLst>
            </p:cNvPr>
            <p:cNvSpPr>
              <a:spLocks noChangeArrowheads="1"/>
            </p:cNvSpPr>
            <p:nvPr/>
          </p:nvSpPr>
          <p:spPr bwMode="auto">
            <a:xfrm>
              <a:off x="1934" y="1589"/>
              <a:ext cx="1209" cy="248"/>
            </a:xfrm>
            <a:prstGeom prst="rect">
              <a:avLst/>
            </a:prstGeom>
            <a:noFill/>
            <a:ln>
              <a:noFill/>
            </a:ln>
            <a:effectLst>
              <a:outerShdw dist="35921" dir="18900000" algn="ctr" rotWithShape="0">
                <a:schemeClr val="folHlink"/>
              </a:outerShdw>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2000" b="1">
                  <a:solidFill>
                    <a:srgbClr val="FF0000"/>
                  </a:solidFill>
                  <a:effectLst>
                    <a:outerShdw blurRad="38100" dist="38100" dir="2700000" algn="tl">
                      <a:srgbClr val="C0C0C0"/>
                    </a:outerShdw>
                  </a:effectLst>
                  <a:latin typeface="Arial" panose="020B0604020202020204" pitchFamily="34" charset="0"/>
                </a:rPr>
                <a:t>ΥΠΕΡΚΕΡΑΣΗ</a:t>
              </a:r>
            </a:p>
          </p:txBody>
        </p:sp>
        <p:sp>
          <p:nvSpPr>
            <p:cNvPr id="7189" name="Line 21">
              <a:extLst>
                <a:ext uri="{FF2B5EF4-FFF2-40B4-BE49-F238E27FC236}">
                  <a16:creationId xmlns:a16="http://schemas.microsoft.com/office/drawing/2014/main" id="{6E0C4C0D-09B1-46D6-BEFF-5C224455CE4F}"/>
                </a:ext>
              </a:extLst>
            </p:cNvPr>
            <p:cNvSpPr>
              <a:spLocks noChangeShapeType="1"/>
            </p:cNvSpPr>
            <p:nvPr/>
          </p:nvSpPr>
          <p:spPr bwMode="auto">
            <a:xfrm flipV="1">
              <a:off x="1840" y="1873"/>
              <a:ext cx="2" cy="147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7190" name="Line 22">
              <a:extLst>
                <a:ext uri="{FF2B5EF4-FFF2-40B4-BE49-F238E27FC236}">
                  <a16:creationId xmlns:a16="http://schemas.microsoft.com/office/drawing/2014/main" id="{213D7390-60D6-7DC6-128A-BFCBC25CA268}"/>
                </a:ext>
              </a:extLst>
            </p:cNvPr>
            <p:cNvSpPr>
              <a:spLocks noChangeShapeType="1"/>
            </p:cNvSpPr>
            <p:nvPr/>
          </p:nvSpPr>
          <p:spPr bwMode="auto">
            <a:xfrm>
              <a:off x="1855" y="3337"/>
              <a:ext cx="36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7191" name="Line 23">
              <a:extLst>
                <a:ext uri="{FF2B5EF4-FFF2-40B4-BE49-F238E27FC236}">
                  <a16:creationId xmlns:a16="http://schemas.microsoft.com/office/drawing/2014/main" id="{C3D5B8EC-31AE-5C86-ED79-13F9830A72BA}"/>
                </a:ext>
              </a:extLst>
            </p:cNvPr>
            <p:cNvSpPr>
              <a:spLocks noChangeShapeType="1"/>
            </p:cNvSpPr>
            <p:nvPr/>
          </p:nvSpPr>
          <p:spPr bwMode="auto">
            <a:xfrm>
              <a:off x="1855" y="2282"/>
              <a:ext cx="36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7192" name="Line 24">
              <a:extLst>
                <a:ext uri="{FF2B5EF4-FFF2-40B4-BE49-F238E27FC236}">
                  <a16:creationId xmlns:a16="http://schemas.microsoft.com/office/drawing/2014/main" id="{84B7DED9-F953-D503-5F25-10AFA78077E9}"/>
                </a:ext>
              </a:extLst>
            </p:cNvPr>
            <p:cNvSpPr>
              <a:spLocks noChangeShapeType="1"/>
            </p:cNvSpPr>
            <p:nvPr/>
          </p:nvSpPr>
          <p:spPr bwMode="auto">
            <a:xfrm>
              <a:off x="1855" y="2808"/>
              <a:ext cx="36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7193" name="Line 25">
              <a:extLst>
                <a:ext uri="{FF2B5EF4-FFF2-40B4-BE49-F238E27FC236}">
                  <a16:creationId xmlns:a16="http://schemas.microsoft.com/office/drawing/2014/main" id="{4A67C3D7-05A2-6CCD-B55F-795CB6F3F806}"/>
                </a:ext>
              </a:extLst>
            </p:cNvPr>
            <p:cNvSpPr>
              <a:spLocks noChangeShapeType="1"/>
            </p:cNvSpPr>
            <p:nvPr/>
          </p:nvSpPr>
          <p:spPr bwMode="auto">
            <a:xfrm>
              <a:off x="1840" y="1881"/>
              <a:ext cx="12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7194" name="Rectangle 26">
              <a:extLst>
                <a:ext uri="{FF2B5EF4-FFF2-40B4-BE49-F238E27FC236}">
                  <a16:creationId xmlns:a16="http://schemas.microsoft.com/office/drawing/2014/main" id="{0FA70443-9708-3BC0-AC04-0D93669B4A76}"/>
                </a:ext>
              </a:extLst>
            </p:cNvPr>
            <p:cNvSpPr>
              <a:spLocks noChangeArrowheads="1"/>
            </p:cNvSpPr>
            <p:nvPr/>
          </p:nvSpPr>
          <p:spPr bwMode="auto">
            <a:xfrm>
              <a:off x="2163" y="2181"/>
              <a:ext cx="536" cy="229"/>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Διπλή</a:t>
              </a:r>
            </a:p>
          </p:txBody>
        </p:sp>
        <p:sp>
          <p:nvSpPr>
            <p:cNvPr id="7195" name="Rectangle 27">
              <a:extLst>
                <a:ext uri="{FF2B5EF4-FFF2-40B4-BE49-F238E27FC236}">
                  <a16:creationId xmlns:a16="http://schemas.microsoft.com/office/drawing/2014/main" id="{BB9D36BF-B900-8D46-C47C-B1A218CB0710}"/>
                </a:ext>
              </a:extLst>
            </p:cNvPr>
            <p:cNvSpPr>
              <a:spLocks noChangeArrowheads="1"/>
            </p:cNvSpPr>
            <p:nvPr/>
          </p:nvSpPr>
          <p:spPr bwMode="auto">
            <a:xfrm>
              <a:off x="2165" y="2700"/>
              <a:ext cx="992" cy="229"/>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Κατακόρυφη</a:t>
              </a:r>
            </a:p>
          </p:txBody>
        </p:sp>
        <p:sp>
          <p:nvSpPr>
            <p:cNvPr id="7196" name="Rectangle 28">
              <a:extLst>
                <a:ext uri="{FF2B5EF4-FFF2-40B4-BE49-F238E27FC236}">
                  <a16:creationId xmlns:a16="http://schemas.microsoft.com/office/drawing/2014/main" id="{9E4D78EB-3DFA-3181-B2EB-22247247F97E}"/>
                </a:ext>
              </a:extLst>
            </p:cNvPr>
            <p:cNvSpPr>
              <a:spLocks noChangeArrowheads="1"/>
            </p:cNvSpPr>
            <p:nvPr/>
          </p:nvSpPr>
          <p:spPr bwMode="auto">
            <a:xfrm>
              <a:off x="2229" y="3213"/>
              <a:ext cx="1645" cy="229"/>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dirty="0">
                  <a:solidFill>
                    <a:srgbClr val="000000"/>
                  </a:solidFill>
                  <a:latin typeface="Arial" panose="020B0604020202020204" pitchFamily="34" charset="0"/>
                </a:rPr>
                <a:t>Κύκλωση (</a:t>
              </a:r>
              <a:r>
                <a:rPr lang="el-GR" altLang="el-GR" sz="1800" b="1" dirty="0" err="1">
                  <a:solidFill>
                    <a:srgbClr val="000000"/>
                  </a:solidFill>
                  <a:latin typeface="Arial" panose="020B0604020202020204" pitchFamily="34" charset="0"/>
                </a:rPr>
                <a:t>Περίσχεση</a:t>
              </a:r>
              <a:r>
                <a:rPr lang="el-GR" altLang="el-GR" sz="1800" b="1" dirty="0">
                  <a:solidFill>
                    <a:srgbClr val="000000"/>
                  </a:solidFill>
                  <a:latin typeface="Arial" panose="020B0604020202020204" pitchFamily="34" charset="0"/>
                </a:rPr>
                <a:t>)</a:t>
              </a:r>
            </a:p>
          </p:txBody>
        </p:sp>
        <p:sp>
          <p:nvSpPr>
            <p:cNvPr id="7197" name="Line 29">
              <a:extLst>
                <a:ext uri="{FF2B5EF4-FFF2-40B4-BE49-F238E27FC236}">
                  <a16:creationId xmlns:a16="http://schemas.microsoft.com/office/drawing/2014/main" id="{57D161D7-4ADC-64D8-97D2-C0E5A19711CD}"/>
                </a:ext>
              </a:extLst>
            </p:cNvPr>
            <p:cNvSpPr>
              <a:spLocks noChangeShapeType="1"/>
            </p:cNvSpPr>
            <p:nvPr/>
          </p:nvSpPr>
          <p:spPr bwMode="auto">
            <a:xfrm>
              <a:off x="3840" y="1296"/>
              <a:ext cx="0" cy="27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7198" name="Rectangle 30">
            <a:extLst>
              <a:ext uri="{FF2B5EF4-FFF2-40B4-BE49-F238E27FC236}">
                <a16:creationId xmlns:a16="http://schemas.microsoft.com/office/drawing/2014/main" id="{71CF6D6A-A65F-78F6-1FFD-A393DE11A512}"/>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dirty="0">
                <a:solidFill>
                  <a:srgbClr val="CC0000"/>
                </a:solidFill>
                <a:effectLst>
                  <a:outerShdw blurRad="38100" dist="38100" dir="2700000" algn="tl">
                    <a:srgbClr val="C0C0C0"/>
                  </a:outerShdw>
                </a:effectLst>
              </a:rPr>
              <a:t>ΜΟΡΦΕΣ ΕΠΙΘΕΤΙΚΟΥ ΕΛΙΓΜΟΥ</a:t>
            </a:r>
            <a:endParaRPr lang="el-GR" altLang="el-GR" sz="5400" b="1" dirty="0">
              <a:solidFill>
                <a:srgbClr val="CC0000"/>
              </a:solidFill>
              <a:effectLst>
                <a:outerShdw blurRad="38100" dist="38100" dir="2700000" algn="tl">
                  <a:srgbClr val="C0C0C0"/>
                </a:outerShdw>
              </a:effectLst>
            </a:endParaRPr>
          </a:p>
        </p:txBody>
      </p:sp>
      <p:pic>
        <p:nvPicPr>
          <p:cNvPr id="7200" name="Picture 32">
            <a:extLst>
              <a:ext uri="{FF2B5EF4-FFF2-40B4-BE49-F238E27FC236}">
                <a16:creationId xmlns:a16="http://schemas.microsoft.com/office/drawing/2014/main" id="{B04C6BB8-40B2-C0EC-CD42-930967456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9753600" y="1219201"/>
            <a:ext cx="717550" cy="968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nodeType="afterEffect">
                                  <p:stCondLst>
                                    <p:cond delay="0"/>
                                  </p:stCondLst>
                                  <p:childTnLst>
                                    <p:set>
                                      <p:cBhvr>
                                        <p:cTn id="6" dur="1" fill="hold">
                                          <p:stCondLst>
                                            <p:cond delay="0"/>
                                          </p:stCondLst>
                                        </p:cTn>
                                        <p:tgtEl>
                                          <p:spTgt spid="7199"/>
                                        </p:tgtEl>
                                        <p:attrNameLst>
                                          <p:attrName>style.visibility</p:attrName>
                                        </p:attrNameLst>
                                      </p:cBhvr>
                                      <p:to>
                                        <p:strVal val="visible"/>
                                      </p:to>
                                    </p:set>
                                    <p:anim calcmode="lin" valueType="num">
                                      <p:cBhvr>
                                        <p:cTn id="7" dur="500" fill="hold"/>
                                        <p:tgtEl>
                                          <p:spTgt spid="7199"/>
                                        </p:tgtEl>
                                        <p:attrNameLst>
                                          <p:attrName>ppt_x</p:attrName>
                                        </p:attrNameLst>
                                      </p:cBhvr>
                                      <p:tavLst>
                                        <p:tav tm="0">
                                          <p:val>
                                            <p:strVal val="#ppt_x"/>
                                          </p:val>
                                        </p:tav>
                                        <p:tav tm="100000">
                                          <p:val>
                                            <p:strVal val="#ppt_x"/>
                                          </p:val>
                                        </p:tav>
                                      </p:tavLst>
                                    </p:anim>
                                    <p:anim calcmode="lin" valueType="num">
                                      <p:cBhvr>
                                        <p:cTn id="8" dur="500" fill="hold"/>
                                        <p:tgtEl>
                                          <p:spTgt spid="7199"/>
                                        </p:tgtEl>
                                        <p:attrNameLst>
                                          <p:attrName>ppt_y</p:attrName>
                                        </p:attrNameLst>
                                      </p:cBhvr>
                                      <p:tavLst>
                                        <p:tav tm="0">
                                          <p:val>
                                            <p:strVal val="#ppt_y-#ppt_h/2"/>
                                          </p:val>
                                        </p:tav>
                                        <p:tav tm="100000">
                                          <p:val>
                                            <p:strVal val="#ppt_y"/>
                                          </p:val>
                                        </p:tav>
                                      </p:tavLst>
                                    </p:anim>
                                    <p:anim calcmode="lin" valueType="num">
                                      <p:cBhvr>
                                        <p:cTn id="9" dur="500" fill="hold"/>
                                        <p:tgtEl>
                                          <p:spTgt spid="7199"/>
                                        </p:tgtEl>
                                        <p:attrNameLst>
                                          <p:attrName>ppt_w</p:attrName>
                                        </p:attrNameLst>
                                      </p:cBhvr>
                                      <p:tavLst>
                                        <p:tav tm="0">
                                          <p:val>
                                            <p:strVal val="#ppt_w"/>
                                          </p:val>
                                        </p:tav>
                                        <p:tav tm="100000">
                                          <p:val>
                                            <p:strVal val="#ppt_w"/>
                                          </p:val>
                                        </p:tav>
                                      </p:tavLst>
                                    </p:anim>
                                    <p:anim calcmode="lin" valueType="num">
                                      <p:cBhvr>
                                        <p:cTn id="10" dur="500" fill="hold"/>
                                        <p:tgtEl>
                                          <p:spTgt spid="7199"/>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7200"/>
                                        </p:tgtEl>
                                        <p:attrNameLst>
                                          <p:attrName>style.visibility</p:attrName>
                                        </p:attrNameLst>
                                      </p:cBhvr>
                                      <p:to>
                                        <p:strVal val="visible"/>
                                      </p:to>
                                    </p:set>
                                    <p:animEffect transition="in" filter="dissolve">
                                      <p:cBhvr>
                                        <p:cTn id="14" dur="500"/>
                                        <p:tgtEl>
                                          <p:spTgt spid="7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B60195-BF69-E9BE-254E-671AF1D0F44E}"/>
              </a:ext>
            </a:extLst>
          </p:cNvPr>
          <p:cNvSpPr>
            <a:spLocks noGrp="1"/>
          </p:cNvSpPr>
          <p:nvPr>
            <p:ph type="title"/>
          </p:nvPr>
        </p:nvSpPr>
        <p:spPr/>
        <p:txBody>
          <a:bodyPr/>
          <a:lstStyle/>
          <a:p>
            <a:r>
              <a:rPr lang="el-GR" dirty="0"/>
              <a:t>Επίπεδα ανάλυσης</a:t>
            </a:r>
          </a:p>
        </p:txBody>
      </p:sp>
      <p:sp>
        <p:nvSpPr>
          <p:cNvPr id="3" name="Θέση περιεχομένου 2">
            <a:extLst>
              <a:ext uri="{FF2B5EF4-FFF2-40B4-BE49-F238E27FC236}">
                <a16:creationId xmlns:a16="http://schemas.microsoft.com/office/drawing/2014/main" id="{261B5F31-5B3D-9644-1537-E6D1FA198812}"/>
              </a:ext>
            </a:extLst>
          </p:cNvPr>
          <p:cNvSpPr>
            <a:spLocks noGrp="1"/>
          </p:cNvSpPr>
          <p:nvPr>
            <p:ph idx="1"/>
          </p:nvPr>
        </p:nvSpPr>
        <p:spPr>
          <a:xfrm>
            <a:off x="1622322" y="1919673"/>
            <a:ext cx="9206937" cy="4123318"/>
          </a:xfrm>
        </p:spPr>
        <p:txBody>
          <a:bodyPr/>
          <a:lstStyle/>
          <a:p>
            <a:r>
              <a:rPr lang="el-GR" sz="4400" dirty="0"/>
              <a:t>Υψηλή Στρατηγική</a:t>
            </a:r>
          </a:p>
          <a:p>
            <a:r>
              <a:rPr lang="el-GR" sz="4400" dirty="0"/>
              <a:t>Στρατιωτική Στρατηγική </a:t>
            </a:r>
          </a:p>
          <a:p>
            <a:r>
              <a:rPr lang="el-GR" sz="4400" dirty="0"/>
              <a:t>Υψηλή τακτική</a:t>
            </a:r>
          </a:p>
          <a:p>
            <a:r>
              <a:rPr lang="el-GR" sz="4400" dirty="0"/>
              <a:t>Τακτική</a:t>
            </a:r>
          </a:p>
          <a:p>
            <a:endParaRPr lang="el-GR" dirty="0"/>
          </a:p>
        </p:txBody>
      </p:sp>
      <p:sp>
        <p:nvSpPr>
          <p:cNvPr id="4" name="Βέλος: Κάτω 3">
            <a:extLst>
              <a:ext uri="{FF2B5EF4-FFF2-40B4-BE49-F238E27FC236}">
                <a16:creationId xmlns:a16="http://schemas.microsoft.com/office/drawing/2014/main" id="{D283B39F-967D-581C-8F39-A75A057F6237}"/>
              </a:ext>
            </a:extLst>
          </p:cNvPr>
          <p:cNvSpPr/>
          <p:nvPr/>
        </p:nvSpPr>
        <p:spPr>
          <a:xfrm rot="10800000">
            <a:off x="1362741" y="2355361"/>
            <a:ext cx="869182" cy="2845904"/>
          </a:xfrm>
          <a:prstGeom prst="downArrow">
            <a:avLst/>
          </a:prstGeom>
          <a:solidFill>
            <a:schemeClr val="accent1">
              <a:alpha val="5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2218268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AB76512-B5B8-22A4-3B4F-6CEB6A5AEF75}"/>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8196" name="Rectangle 4">
            <a:extLst>
              <a:ext uri="{FF2B5EF4-FFF2-40B4-BE49-F238E27FC236}">
                <a16:creationId xmlns:a16="http://schemas.microsoft.com/office/drawing/2014/main" id="{1889E449-5C51-C871-2088-DAA42CE35161}"/>
              </a:ext>
            </a:extLst>
          </p:cNvPr>
          <p:cNvSpPr>
            <a:spLocks noGrp="1" noChangeArrowheads="1"/>
          </p:cNvSpPr>
          <p:nvPr>
            <p:ph type="title"/>
          </p:nvPr>
        </p:nvSpPr>
        <p:spPr>
          <a:xfrm>
            <a:off x="2209800" y="83820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b">
            <a:normAutofit/>
          </a:bodyPr>
          <a:lstStyle/>
          <a:p>
            <a:r>
              <a:rPr lang="el-GR" altLang="el-GR" sz="3600" b="1"/>
              <a:t>ΜΕΤΩΠΙΚΗ  ΕΠΙΘΕΣΗ</a:t>
            </a:r>
            <a:endParaRPr lang="el-GR" altLang="el-GR" sz="4800"/>
          </a:p>
        </p:txBody>
      </p:sp>
      <p:sp>
        <p:nvSpPr>
          <p:cNvPr id="8197" name="Rectangle 5">
            <a:extLst>
              <a:ext uri="{FF2B5EF4-FFF2-40B4-BE49-F238E27FC236}">
                <a16:creationId xmlns:a16="http://schemas.microsoft.com/office/drawing/2014/main" id="{8C831845-4203-721A-2065-DF529F62812F}"/>
              </a:ext>
            </a:extLst>
          </p:cNvPr>
          <p:cNvSpPr>
            <a:spLocks noGrp="1" noChangeArrowheads="1"/>
          </p:cNvSpPr>
          <p:nvPr>
            <p:ph type="body" idx="1"/>
          </p:nvPr>
        </p:nvSpPr>
        <p:spPr>
          <a:xfrm>
            <a:off x="1905000" y="2133600"/>
            <a:ext cx="8229600" cy="17145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lnSpcReduction="10000"/>
          </a:bodyPr>
          <a:lstStyle/>
          <a:p>
            <a:pPr algn="just">
              <a:buFontTx/>
              <a:buNone/>
            </a:pPr>
            <a:r>
              <a:rPr lang="el-GR" altLang="el-GR" sz="2400" dirty="0">
                <a:solidFill>
                  <a:srgbClr val="000000"/>
                </a:solidFill>
              </a:rPr>
              <a:t>	</a:t>
            </a:r>
            <a:r>
              <a:rPr lang="el-GR" altLang="el-GR" sz="2400" b="1" dirty="0">
                <a:solidFill>
                  <a:srgbClr val="000000"/>
                </a:solidFill>
                <a:cs typeface="Times New Roman" panose="02020603050405020304" pitchFamily="18" charset="0"/>
              </a:rPr>
              <a:t>Η μετωπική επίθεση πλήττει τον εχθρό σε ολόκληρο το μέτωπο με σκοπό να τον ανατρέψει και να τον καταστρέψει ή να τον καθηλώσει ή να καταλάβει ασθενή εχθρική τοποθεσία.</a:t>
            </a:r>
          </a:p>
        </p:txBody>
      </p:sp>
      <p:sp>
        <p:nvSpPr>
          <p:cNvPr id="8198" name="Rectangle 6">
            <a:extLst>
              <a:ext uri="{FF2B5EF4-FFF2-40B4-BE49-F238E27FC236}">
                <a16:creationId xmlns:a16="http://schemas.microsoft.com/office/drawing/2014/main" id="{174F3A57-5E95-6C3B-38C2-9D7FC41C67A1}"/>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
        <p:nvSpPr>
          <p:cNvPr id="8199" name="Rectangle 7">
            <a:extLst>
              <a:ext uri="{FF2B5EF4-FFF2-40B4-BE49-F238E27FC236}">
                <a16:creationId xmlns:a16="http://schemas.microsoft.com/office/drawing/2014/main" id="{BCBEE73B-9074-CD50-FDF8-E1442638D366}"/>
              </a:ext>
            </a:extLst>
          </p:cNvPr>
          <p:cNvSpPr>
            <a:spLocks noChangeArrowheads="1"/>
          </p:cNvSpPr>
          <p:nvPr/>
        </p:nvSpPr>
        <p:spPr bwMode="auto">
          <a:xfrm>
            <a:off x="1828800" y="3724275"/>
            <a:ext cx="81534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just" eaLnBrk="0" hangingPunct="0">
              <a:spcBef>
                <a:spcPct val="20000"/>
              </a:spcBef>
            </a:pPr>
            <a:r>
              <a:rPr lang="el-GR" altLang="el-GR" b="1" dirty="0">
                <a:solidFill>
                  <a:srgbClr val="000000"/>
                </a:solidFill>
              </a:rPr>
              <a:t>		</a:t>
            </a:r>
            <a:r>
              <a:rPr lang="el-GR" altLang="el-GR" b="1" dirty="0">
                <a:solidFill>
                  <a:srgbClr val="000000"/>
                </a:solidFill>
                <a:cs typeface="Times New Roman" panose="02020603050405020304" pitchFamily="18" charset="0"/>
              </a:rPr>
              <a:t>Συχνά αποτελεί το προοίμιο εισχωρήσεως ή υπερκεράσεως.</a:t>
            </a:r>
            <a:endParaRPr lang="el-GR" altLang="el-GR" b="1" dirty="0">
              <a:solidFill>
                <a:srgbClr val="000000"/>
              </a:solidFill>
            </a:endParaRPr>
          </a:p>
          <a:p>
            <a:pPr algn="just" eaLnBrk="0" hangingPunct="0">
              <a:spcBef>
                <a:spcPct val="20000"/>
              </a:spcBef>
            </a:pPr>
            <a:r>
              <a:rPr lang="el-GR" altLang="el-GR" sz="2000" b="1" dirty="0">
                <a:solidFill>
                  <a:srgbClr val="000000"/>
                </a:solidFill>
                <a:cs typeface="Times New Roman" panose="02020603050405020304" pitchFamily="18" charset="0"/>
              </a:rPr>
              <a:t> </a:t>
            </a:r>
            <a:r>
              <a:rPr lang="el-GR" altLang="el-GR" sz="2000" b="1" dirty="0">
                <a:solidFill>
                  <a:srgbClr val="000000"/>
                </a:solidFill>
              </a:rPr>
              <a:t>		</a:t>
            </a:r>
            <a:r>
              <a:rPr lang="el-GR" altLang="el-GR" sz="2000" b="1" dirty="0">
                <a:solidFill>
                  <a:srgbClr val="FF0000"/>
                </a:solidFill>
                <a:cs typeface="Times New Roman" panose="02020603050405020304" pitchFamily="18" charset="0"/>
              </a:rPr>
              <a:t>Ενώ ο ελιγμός μεγάλου Σχηματισμού (Σώμα Στρατού, Στρατιά) μπορεί να χαρακτηρίζεται ως μετωπική επίθεση, οι υφιστάμενοι του σχηματισμοί (Ταξιαρχίες, Μεραρχίες) που τον υλοποιούν είναι δυνατόν να χρησιμοποιούν άλλη μορφή ελιγμού (εισχώρηση, υπερκέραση) που εκτιμούν ως πλέον κατάλληλη.</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197">
                                            <p:txEl>
                                              <p:pRg st="0" end="0"/>
                                            </p:txEl>
                                          </p:spTgt>
                                        </p:tgtEl>
                                        <p:attrNameLst>
                                          <p:attrName>style.visibility</p:attrName>
                                        </p:attrNameLst>
                                      </p:cBhvr>
                                      <p:to>
                                        <p:strVal val="visible"/>
                                      </p:to>
                                    </p:set>
                                    <p:anim calcmode="lin" valueType="num">
                                      <p:cBhvr additive="base">
                                        <p:cTn id="7" dur="500" fill="hold"/>
                                        <p:tgtEl>
                                          <p:spTgt spid="819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7">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8199">
                                            <p:txEl>
                                              <p:pRg st="0" end="0"/>
                                            </p:txEl>
                                          </p:spTgt>
                                        </p:tgtEl>
                                        <p:attrNameLst>
                                          <p:attrName>style.visibility</p:attrName>
                                        </p:attrNameLst>
                                      </p:cBhvr>
                                      <p:to>
                                        <p:strVal val="visible"/>
                                      </p:to>
                                    </p:set>
                                    <p:anim calcmode="lin" valueType="num">
                                      <p:cBhvr additive="base">
                                        <p:cTn id="12" dur="500" fill="hold"/>
                                        <p:tgtEl>
                                          <p:spTgt spid="819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199">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8199">
                                            <p:txEl>
                                              <p:pRg st="1" end="1"/>
                                            </p:txEl>
                                          </p:spTgt>
                                        </p:tgtEl>
                                        <p:attrNameLst>
                                          <p:attrName>style.visibility</p:attrName>
                                        </p:attrNameLst>
                                      </p:cBhvr>
                                      <p:to>
                                        <p:strVal val="visible"/>
                                      </p:to>
                                    </p:set>
                                    <p:anim calcmode="lin" valueType="num">
                                      <p:cBhvr additive="base">
                                        <p:cTn id="17" dur="500" fill="hold"/>
                                        <p:tgtEl>
                                          <p:spTgt spid="8199">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19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build="p" autoUpdateAnimBg="0" advAuto="1000"/>
      <p:bldP spid="8199" grpId="0" build="p" autoUpdateAnimBg="0" advAuto="100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Object 2">
            <a:extLst>
              <a:ext uri="{FF2B5EF4-FFF2-40B4-BE49-F238E27FC236}">
                <a16:creationId xmlns:a16="http://schemas.microsoft.com/office/drawing/2014/main" id="{6D887B08-7DD2-C55A-2421-4F4980CB81BE}"/>
              </a:ext>
            </a:extLst>
          </p:cNvPr>
          <p:cNvGraphicFramePr>
            <a:graphicFrameLocks noChangeAspect="1"/>
          </p:cNvGraphicFramePr>
          <p:nvPr/>
        </p:nvGraphicFramePr>
        <p:xfrm>
          <a:off x="3810000" y="1981200"/>
          <a:ext cx="4630738" cy="4064000"/>
        </p:xfrm>
        <a:graphic>
          <a:graphicData uri="http://schemas.openxmlformats.org/presentationml/2006/ole">
            <mc:AlternateContent xmlns:mc="http://schemas.openxmlformats.org/markup-compatibility/2006">
              <mc:Choice xmlns:v="urn:schemas-microsoft-com:vml" Requires="v">
                <p:oleObj name="Bitmap Image" r:id="rId2" imgW="10666667" imgH="9364382" progId="Paint.Picture">
                  <p:embed/>
                </p:oleObj>
              </mc:Choice>
              <mc:Fallback>
                <p:oleObj name="Bitmap Image" r:id="rId2" imgW="10666667" imgH="9364382" progId="Paint.Picture">
                  <p:embed/>
                  <p:pic>
                    <p:nvPicPr>
                      <p:cNvPr id="46082" name="Object 2">
                        <a:extLst>
                          <a:ext uri="{FF2B5EF4-FFF2-40B4-BE49-F238E27FC236}">
                            <a16:creationId xmlns:a16="http://schemas.microsoft.com/office/drawing/2014/main" id="{6D887B08-7DD2-C55A-2421-4F4980CB8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981200"/>
                        <a:ext cx="4630738"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083" name="Rectangle 3">
            <a:extLst>
              <a:ext uri="{FF2B5EF4-FFF2-40B4-BE49-F238E27FC236}">
                <a16:creationId xmlns:a16="http://schemas.microsoft.com/office/drawing/2014/main" id="{10182A7E-10BB-C07B-7EEB-4D36DD8EE702}"/>
              </a:ext>
            </a:extLst>
          </p:cNvPr>
          <p:cNvSpPr>
            <a:spLocks noChangeArrowheads="1"/>
          </p:cNvSpPr>
          <p:nvPr/>
        </p:nvSpPr>
        <p:spPr bwMode="auto">
          <a:xfrm>
            <a:off x="2209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600" b="1">
                <a:solidFill>
                  <a:schemeClr val="accent2"/>
                </a:solidFill>
              </a:rPr>
              <a:t>ΜΕΤΩΠΙΚΗ  ΕΠΙΘΕΣΗ</a:t>
            </a:r>
            <a:endParaRPr lang="el-GR" altLang="el-GR" sz="4800">
              <a:solidFill>
                <a:schemeClr val="accent2"/>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1027">
            <a:extLst>
              <a:ext uri="{FF2B5EF4-FFF2-40B4-BE49-F238E27FC236}">
                <a16:creationId xmlns:a16="http://schemas.microsoft.com/office/drawing/2014/main" id="{FBB4BF76-E2AF-40E4-B0BD-A83DD9CEE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750" t="20833" r="14063" b="10417"/>
          <a:stretch>
            <a:fillRect/>
          </a:stretch>
        </p:blipFill>
        <p:spPr bwMode="auto">
          <a:xfrm>
            <a:off x="3048000" y="990600"/>
            <a:ext cx="6553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98F5CDE-A15E-BC36-A479-197E5B24A729}"/>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9219" name="Rectangle 3">
            <a:extLst>
              <a:ext uri="{FF2B5EF4-FFF2-40B4-BE49-F238E27FC236}">
                <a16:creationId xmlns:a16="http://schemas.microsoft.com/office/drawing/2014/main" id="{69364EDC-C7B3-5E42-AFAA-844E3441D219}"/>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9220" name="Rectangle 4">
            <a:extLst>
              <a:ext uri="{FF2B5EF4-FFF2-40B4-BE49-F238E27FC236}">
                <a16:creationId xmlns:a16="http://schemas.microsoft.com/office/drawing/2014/main" id="{D32F4E20-A1C5-8EDD-7D77-6BCFB88546B8}"/>
              </a:ext>
            </a:extLst>
          </p:cNvPr>
          <p:cNvSpPr>
            <a:spLocks noGrp="1" noChangeArrowheads="1"/>
          </p:cNvSpPr>
          <p:nvPr>
            <p:ph type="title"/>
          </p:nvPr>
        </p:nvSpPr>
        <p:spPr>
          <a:xfrm>
            <a:off x="1828800" y="1295400"/>
            <a:ext cx="7772400" cy="1143000"/>
          </a:xfrm>
          <a:noFill/>
          <a:ln/>
          <a:effectLst>
            <a:outerShdw dist="35921" dir="18900000" algn="ctr" rotWithShape="0">
              <a:schemeClr val="folHlink"/>
            </a:outerShdw>
          </a:effectLst>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b">
            <a:normAutofit/>
          </a:bodyPr>
          <a:lstStyle/>
          <a:p>
            <a:r>
              <a:rPr lang="el-GR" altLang="el-GR" sz="2000" b="1"/>
              <a:t>Η ΕΙΣΧΩΡΗΣΗ ΣΥΝΙΣΤΑΤΑΙ :</a:t>
            </a:r>
            <a:endParaRPr lang="el-GR" altLang="el-GR" sz="2000"/>
          </a:p>
        </p:txBody>
      </p:sp>
      <p:sp>
        <p:nvSpPr>
          <p:cNvPr id="9221" name="Rectangle 5">
            <a:extLst>
              <a:ext uri="{FF2B5EF4-FFF2-40B4-BE49-F238E27FC236}">
                <a16:creationId xmlns:a16="http://schemas.microsoft.com/office/drawing/2014/main" id="{C1B29DE6-CC09-E7F7-B406-BD1F6469438F}"/>
              </a:ext>
            </a:extLst>
          </p:cNvPr>
          <p:cNvSpPr>
            <a:spLocks noGrp="1" noChangeArrowheads="1"/>
          </p:cNvSpPr>
          <p:nvPr>
            <p:ph type="body" idx="1"/>
          </p:nvPr>
        </p:nvSpPr>
        <p:spPr>
          <a:xfrm>
            <a:off x="2133600" y="2590800"/>
            <a:ext cx="7772400" cy="19812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fontScale="77500" lnSpcReduction="20000"/>
          </a:bodyPr>
          <a:lstStyle/>
          <a:p>
            <a:pPr algn="just">
              <a:buFontTx/>
              <a:buNone/>
            </a:pPr>
            <a:r>
              <a:rPr lang="el-GR" altLang="el-GR" sz="2400" b="1" dirty="0">
                <a:solidFill>
                  <a:srgbClr val="000000"/>
                </a:solidFill>
              </a:rPr>
              <a:t>	Στην συγκέντρωση δυνάμεων σε </a:t>
            </a:r>
            <a:r>
              <a:rPr lang="el-GR" altLang="el-GR" sz="2400" b="1" dirty="0">
                <a:solidFill>
                  <a:schemeClr val="accent2"/>
                </a:solidFill>
              </a:rPr>
              <a:t>ζωτικό</a:t>
            </a:r>
            <a:r>
              <a:rPr lang="el-GR" altLang="el-GR" sz="2400" b="1" dirty="0">
                <a:solidFill>
                  <a:srgbClr val="000000"/>
                </a:solidFill>
              </a:rPr>
              <a:t> τμήμα του εχθρικού μετώπου, ισχυρή κρούση και διάρρηξη αυτού, τελικά δε ταχεία σε σχήμα ριπιδίου εισχώρηση στα μετόπισθεν του εχθρού και συντριβή του.</a:t>
            </a:r>
          </a:p>
          <a:p>
            <a:pPr algn="just">
              <a:buFontTx/>
              <a:buNone/>
            </a:pPr>
            <a:endParaRPr lang="el-GR" altLang="el-GR" sz="2400" b="1" dirty="0">
              <a:solidFill>
                <a:srgbClr val="000000"/>
              </a:solidFill>
            </a:endParaRPr>
          </a:p>
          <a:p>
            <a:pPr algn="just">
              <a:buFontTx/>
              <a:buNone/>
            </a:pPr>
            <a:r>
              <a:rPr lang="el-GR" altLang="el-GR" sz="2400" b="1" dirty="0">
                <a:solidFill>
                  <a:srgbClr val="000000"/>
                </a:solidFill>
              </a:rPr>
              <a:t>	 </a:t>
            </a:r>
            <a:r>
              <a:rPr lang="el-GR" altLang="el-GR" sz="2400" b="1" dirty="0">
                <a:solidFill>
                  <a:schemeClr val="accent2"/>
                </a:solidFill>
              </a:rPr>
              <a:t>Στο υπόλοιπο μέτωπο επιζητείται η καθήλωση των εχθρικών δυνάμεων</a:t>
            </a:r>
          </a:p>
        </p:txBody>
      </p:sp>
      <p:sp>
        <p:nvSpPr>
          <p:cNvPr id="9222" name="Rectangle 6">
            <a:extLst>
              <a:ext uri="{FF2B5EF4-FFF2-40B4-BE49-F238E27FC236}">
                <a16:creationId xmlns:a16="http://schemas.microsoft.com/office/drawing/2014/main" id="{15A38461-712A-D087-BBB6-140C6E933594}"/>
              </a:ext>
            </a:extLst>
          </p:cNvPr>
          <p:cNvSpPr>
            <a:spLocks noChangeArrowheads="1"/>
          </p:cNvSpPr>
          <p:nvPr/>
        </p:nvSpPr>
        <p:spPr bwMode="auto">
          <a:xfrm>
            <a:off x="2209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chemeClr val="accent2"/>
                </a:solidFill>
              </a:rPr>
              <a:t>ΕΙΣΧΩΡΗΣΗ</a:t>
            </a:r>
            <a:endParaRPr lang="el-GR" altLang="el-GR" sz="4800">
              <a:solidFill>
                <a:schemeClr val="accent2"/>
              </a:solidFill>
            </a:endParaRPr>
          </a:p>
        </p:txBody>
      </p:sp>
      <p:sp>
        <p:nvSpPr>
          <p:cNvPr id="9223" name="Rectangle 7">
            <a:extLst>
              <a:ext uri="{FF2B5EF4-FFF2-40B4-BE49-F238E27FC236}">
                <a16:creationId xmlns:a16="http://schemas.microsoft.com/office/drawing/2014/main" id="{027D3AA9-A395-0915-93D3-F6D67CA450EE}"/>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222">
                                            <p:txEl>
                                              <p:pRg st="0" end="0"/>
                                            </p:txEl>
                                          </p:spTgt>
                                        </p:tgtEl>
                                        <p:attrNameLst>
                                          <p:attrName>style.visibility</p:attrName>
                                        </p:attrNameLst>
                                      </p:cBhvr>
                                      <p:to>
                                        <p:strVal val="visible"/>
                                      </p:to>
                                    </p:set>
                                    <p:anim calcmode="lin" valueType="num">
                                      <p:cBhvr additive="base">
                                        <p:cTn id="7" dur="500" fill="hold"/>
                                        <p:tgtEl>
                                          <p:spTgt spid="922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2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220"/>
                                        </p:tgtEl>
                                        <p:attrNameLst>
                                          <p:attrName>style.visibility</p:attrName>
                                        </p:attrNameLst>
                                      </p:cBhvr>
                                      <p:to>
                                        <p:strVal val="visible"/>
                                      </p:to>
                                    </p:set>
                                    <p:anim calcmode="lin" valueType="num">
                                      <p:cBhvr additive="base">
                                        <p:cTn id="12" dur="500" fill="hold"/>
                                        <p:tgtEl>
                                          <p:spTgt spid="9220"/>
                                        </p:tgtEl>
                                        <p:attrNameLst>
                                          <p:attrName>ppt_x</p:attrName>
                                        </p:attrNameLst>
                                      </p:cBhvr>
                                      <p:tavLst>
                                        <p:tav tm="0">
                                          <p:val>
                                            <p:strVal val="0-#ppt_w/2"/>
                                          </p:val>
                                        </p:tav>
                                        <p:tav tm="100000">
                                          <p:val>
                                            <p:strVal val="#ppt_x"/>
                                          </p:val>
                                        </p:tav>
                                      </p:tavLst>
                                    </p:anim>
                                    <p:anim calcmode="lin" valueType="num">
                                      <p:cBhvr additive="base">
                                        <p:cTn id="13" dur="500" fill="hold"/>
                                        <p:tgtEl>
                                          <p:spTgt spid="9220"/>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5" presetClass="entr" presetSubtype="5" fill="hold" grpId="0" nodeType="afterEffect">
                                  <p:stCondLst>
                                    <p:cond delay="2000"/>
                                  </p:stCondLst>
                                  <p:childTnLst>
                                    <p:set>
                                      <p:cBhvr>
                                        <p:cTn id="16" dur="1" fill="hold">
                                          <p:stCondLst>
                                            <p:cond delay="0"/>
                                          </p:stCondLst>
                                        </p:cTn>
                                        <p:tgtEl>
                                          <p:spTgt spid="9221">
                                            <p:txEl>
                                              <p:pRg st="0" end="0"/>
                                            </p:txEl>
                                          </p:spTgt>
                                        </p:tgtEl>
                                        <p:attrNameLst>
                                          <p:attrName>style.visibility</p:attrName>
                                        </p:attrNameLst>
                                      </p:cBhvr>
                                      <p:to>
                                        <p:strVal val="visible"/>
                                      </p:to>
                                    </p:set>
                                    <p:animEffect transition="in" filter="checkerboard(down)">
                                      <p:cBhvr>
                                        <p:cTn id="17" dur="500"/>
                                        <p:tgtEl>
                                          <p:spTgt spid="9221">
                                            <p:txEl>
                                              <p:pRg st="0" end="0"/>
                                            </p:txEl>
                                          </p:spTgt>
                                        </p:tgtEl>
                                      </p:cBhvr>
                                    </p:animEffect>
                                  </p:childTnLst>
                                </p:cTn>
                              </p:par>
                            </p:childTnLst>
                          </p:cTn>
                        </p:par>
                        <p:par>
                          <p:cTn id="18" fill="hold" nodeType="afterGroup">
                            <p:stCondLst>
                              <p:cond delay="3500"/>
                            </p:stCondLst>
                            <p:childTnLst>
                              <p:par>
                                <p:cTn id="19" presetID="5" presetClass="entr" presetSubtype="5" fill="hold" grpId="0" nodeType="afterEffect">
                                  <p:stCondLst>
                                    <p:cond delay="2000"/>
                                  </p:stCondLst>
                                  <p:childTnLst>
                                    <p:set>
                                      <p:cBhvr>
                                        <p:cTn id="20" dur="1" fill="hold">
                                          <p:stCondLst>
                                            <p:cond delay="0"/>
                                          </p:stCondLst>
                                        </p:cTn>
                                        <p:tgtEl>
                                          <p:spTgt spid="9221">
                                            <p:txEl>
                                              <p:pRg st="2" end="2"/>
                                            </p:txEl>
                                          </p:spTgt>
                                        </p:tgtEl>
                                        <p:attrNameLst>
                                          <p:attrName>style.visibility</p:attrName>
                                        </p:attrNameLst>
                                      </p:cBhvr>
                                      <p:to>
                                        <p:strVal val="visible"/>
                                      </p:to>
                                    </p:set>
                                    <p:animEffect transition="in" filter="checkerboard(down)">
                                      <p:cBhvr>
                                        <p:cTn id="21" dur="500"/>
                                        <p:tgtEl>
                                          <p:spTgt spid="92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autoUpdateAnimBg="0"/>
      <p:bldP spid="9221" grpId="0" build="p" autoUpdateAnimBg="0" advAuto="2000"/>
      <p:bldP spid="9222" grpId="0" build="p" autoUpdateAnimBg="0" advAuto="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75000"/>
          </a:schemeClr>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52E6F81-5172-CC84-224A-2DB98444A0A6}"/>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267" name="Rectangle 3">
            <a:extLst>
              <a:ext uri="{FF2B5EF4-FFF2-40B4-BE49-F238E27FC236}">
                <a16:creationId xmlns:a16="http://schemas.microsoft.com/office/drawing/2014/main" id="{8E7FB507-C21D-B5B7-FB4C-C7F9A6EDA0B1}"/>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pic>
        <p:nvPicPr>
          <p:cNvPr id="11268" name="Picture 4">
            <a:extLst>
              <a:ext uri="{FF2B5EF4-FFF2-40B4-BE49-F238E27FC236}">
                <a16:creationId xmlns:a16="http://schemas.microsoft.com/office/drawing/2014/main" id="{EC868EEE-9A02-96EF-E57A-2BC9881EF81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589" y="0"/>
            <a:ext cx="9140825" cy="6851649"/>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Freeform 5">
            <a:extLst>
              <a:ext uri="{FF2B5EF4-FFF2-40B4-BE49-F238E27FC236}">
                <a16:creationId xmlns:a16="http://schemas.microsoft.com/office/drawing/2014/main" id="{26F16514-81CE-3B4D-2DEC-1BB0DFC8AEEA}"/>
              </a:ext>
            </a:extLst>
          </p:cNvPr>
          <p:cNvSpPr>
            <a:spLocks/>
          </p:cNvSpPr>
          <p:nvPr/>
        </p:nvSpPr>
        <p:spPr bwMode="auto">
          <a:xfrm>
            <a:off x="5105400" y="2286000"/>
            <a:ext cx="5259388" cy="4192588"/>
          </a:xfrm>
          <a:custGeom>
            <a:avLst/>
            <a:gdLst>
              <a:gd name="T0" fmla="*/ 0 w 3313"/>
              <a:gd name="T1" fmla="*/ 2640 h 2641"/>
              <a:gd name="T2" fmla="*/ 25 w 3313"/>
              <a:gd name="T3" fmla="*/ 2590 h 2641"/>
              <a:gd name="T4" fmla="*/ 98 w 3313"/>
              <a:gd name="T5" fmla="*/ 2515 h 2641"/>
              <a:gd name="T6" fmla="*/ 221 w 3313"/>
              <a:gd name="T7" fmla="*/ 2415 h 2641"/>
              <a:gd name="T8" fmla="*/ 343 w 3313"/>
              <a:gd name="T9" fmla="*/ 2290 h 2641"/>
              <a:gd name="T10" fmla="*/ 466 w 3313"/>
              <a:gd name="T11" fmla="*/ 2190 h 2641"/>
              <a:gd name="T12" fmla="*/ 589 w 3313"/>
              <a:gd name="T13" fmla="*/ 2089 h 2641"/>
              <a:gd name="T14" fmla="*/ 662 w 3313"/>
              <a:gd name="T15" fmla="*/ 2014 h 2641"/>
              <a:gd name="T16" fmla="*/ 736 w 3313"/>
              <a:gd name="T17" fmla="*/ 1939 h 2641"/>
              <a:gd name="T18" fmla="*/ 810 w 3313"/>
              <a:gd name="T19" fmla="*/ 1864 h 2641"/>
              <a:gd name="T20" fmla="*/ 908 w 3313"/>
              <a:gd name="T21" fmla="*/ 1789 h 2641"/>
              <a:gd name="T22" fmla="*/ 1006 w 3313"/>
              <a:gd name="T23" fmla="*/ 1714 h 2641"/>
              <a:gd name="T24" fmla="*/ 1104 w 3313"/>
              <a:gd name="T25" fmla="*/ 1614 h 2641"/>
              <a:gd name="T26" fmla="*/ 1202 w 3313"/>
              <a:gd name="T27" fmla="*/ 1514 h 2641"/>
              <a:gd name="T28" fmla="*/ 1276 w 3313"/>
              <a:gd name="T29" fmla="*/ 1414 h 2641"/>
              <a:gd name="T30" fmla="*/ 1300 w 3313"/>
              <a:gd name="T31" fmla="*/ 1339 h 2641"/>
              <a:gd name="T32" fmla="*/ 1325 w 3313"/>
              <a:gd name="T33" fmla="*/ 1264 h 2641"/>
              <a:gd name="T34" fmla="*/ 1398 w 3313"/>
              <a:gd name="T35" fmla="*/ 1189 h 2641"/>
              <a:gd name="T36" fmla="*/ 1472 w 3313"/>
              <a:gd name="T37" fmla="*/ 1114 h 2641"/>
              <a:gd name="T38" fmla="*/ 1546 w 3313"/>
              <a:gd name="T39" fmla="*/ 1038 h 2641"/>
              <a:gd name="T40" fmla="*/ 1619 w 3313"/>
              <a:gd name="T41" fmla="*/ 938 h 2641"/>
              <a:gd name="T42" fmla="*/ 1693 w 3313"/>
              <a:gd name="T43" fmla="*/ 863 h 2641"/>
              <a:gd name="T44" fmla="*/ 1791 w 3313"/>
              <a:gd name="T45" fmla="*/ 738 h 2641"/>
              <a:gd name="T46" fmla="*/ 1865 w 3313"/>
              <a:gd name="T47" fmla="*/ 638 h 2641"/>
              <a:gd name="T48" fmla="*/ 1963 w 3313"/>
              <a:gd name="T49" fmla="*/ 538 h 2641"/>
              <a:gd name="T50" fmla="*/ 2012 w 3313"/>
              <a:gd name="T51" fmla="*/ 488 h 2641"/>
              <a:gd name="T52" fmla="*/ 2110 w 3313"/>
              <a:gd name="T53" fmla="*/ 450 h 2641"/>
              <a:gd name="T54" fmla="*/ 2208 w 3313"/>
              <a:gd name="T55" fmla="*/ 438 h 2641"/>
              <a:gd name="T56" fmla="*/ 2306 w 3313"/>
              <a:gd name="T57" fmla="*/ 425 h 2641"/>
              <a:gd name="T58" fmla="*/ 2380 w 3313"/>
              <a:gd name="T59" fmla="*/ 413 h 2641"/>
              <a:gd name="T60" fmla="*/ 2478 w 3313"/>
              <a:gd name="T61" fmla="*/ 388 h 2641"/>
              <a:gd name="T62" fmla="*/ 2576 w 3313"/>
              <a:gd name="T63" fmla="*/ 363 h 2641"/>
              <a:gd name="T64" fmla="*/ 2674 w 3313"/>
              <a:gd name="T65" fmla="*/ 338 h 2641"/>
              <a:gd name="T66" fmla="*/ 2748 w 3313"/>
              <a:gd name="T67" fmla="*/ 325 h 2641"/>
              <a:gd name="T68" fmla="*/ 2895 w 3313"/>
              <a:gd name="T69" fmla="*/ 288 h 2641"/>
              <a:gd name="T70" fmla="*/ 2993 w 3313"/>
              <a:gd name="T71" fmla="*/ 263 h 2641"/>
              <a:gd name="T72" fmla="*/ 3067 w 3313"/>
              <a:gd name="T73" fmla="*/ 250 h 2641"/>
              <a:gd name="T74" fmla="*/ 3140 w 3313"/>
              <a:gd name="T75" fmla="*/ 238 h 2641"/>
              <a:gd name="T76" fmla="*/ 3177 w 3313"/>
              <a:gd name="T77" fmla="*/ 213 h 2641"/>
              <a:gd name="T78" fmla="*/ 3226 w 3313"/>
              <a:gd name="T79" fmla="*/ 163 h 2641"/>
              <a:gd name="T80" fmla="*/ 3238 w 3313"/>
              <a:gd name="T81" fmla="*/ 125 h 2641"/>
              <a:gd name="T82" fmla="*/ 3263 w 3313"/>
              <a:gd name="T83" fmla="*/ 88 h 2641"/>
              <a:gd name="T84" fmla="*/ 3287 w 3313"/>
              <a:gd name="T85" fmla="*/ 38 h 2641"/>
              <a:gd name="T86" fmla="*/ 3312 w 3313"/>
              <a:gd name="T87" fmla="*/ 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13" h="2641">
                <a:moveTo>
                  <a:pt x="0" y="2640"/>
                </a:moveTo>
                <a:lnTo>
                  <a:pt x="25" y="2590"/>
                </a:lnTo>
                <a:lnTo>
                  <a:pt x="98" y="2515"/>
                </a:lnTo>
                <a:lnTo>
                  <a:pt x="221" y="2415"/>
                </a:lnTo>
                <a:lnTo>
                  <a:pt x="343" y="2290"/>
                </a:lnTo>
                <a:lnTo>
                  <a:pt x="466" y="2190"/>
                </a:lnTo>
                <a:lnTo>
                  <a:pt x="589" y="2089"/>
                </a:lnTo>
                <a:lnTo>
                  <a:pt x="662" y="2014"/>
                </a:lnTo>
                <a:lnTo>
                  <a:pt x="736" y="1939"/>
                </a:lnTo>
                <a:lnTo>
                  <a:pt x="810" y="1864"/>
                </a:lnTo>
                <a:lnTo>
                  <a:pt x="908" y="1789"/>
                </a:lnTo>
                <a:lnTo>
                  <a:pt x="1006" y="1714"/>
                </a:lnTo>
                <a:lnTo>
                  <a:pt x="1104" y="1614"/>
                </a:lnTo>
                <a:lnTo>
                  <a:pt x="1202" y="1514"/>
                </a:lnTo>
                <a:lnTo>
                  <a:pt x="1276" y="1414"/>
                </a:lnTo>
                <a:lnTo>
                  <a:pt x="1300" y="1339"/>
                </a:lnTo>
                <a:lnTo>
                  <a:pt x="1325" y="1264"/>
                </a:lnTo>
                <a:lnTo>
                  <a:pt x="1398" y="1189"/>
                </a:lnTo>
                <a:lnTo>
                  <a:pt x="1472" y="1114"/>
                </a:lnTo>
                <a:lnTo>
                  <a:pt x="1546" y="1038"/>
                </a:lnTo>
                <a:lnTo>
                  <a:pt x="1619" y="938"/>
                </a:lnTo>
                <a:lnTo>
                  <a:pt x="1693" y="863"/>
                </a:lnTo>
                <a:lnTo>
                  <a:pt x="1791" y="738"/>
                </a:lnTo>
                <a:lnTo>
                  <a:pt x="1865" y="638"/>
                </a:lnTo>
                <a:lnTo>
                  <a:pt x="1963" y="538"/>
                </a:lnTo>
                <a:lnTo>
                  <a:pt x="2012" y="488"/>
                </a:lnTo>
                <a:lnTo>
                  <a:pt x="2110" y="450"/>
                </a:lnTo>
                <a:lnTo>
                  <a:pt x="2208" y="438"/>
                </a:lnTo>
                <a:lnTo>
                  <a:pt x="2306" y="425"/>
                </a:lnTo>
                <a:lnTo>
                  <a:pt x="2380" y="413"/>
                </a:lnTo>
                <a:lnTo>
                  <a:pt x="2478" y="388"/>
                </a:lnTo>
                <a:lnTo>
                  <a:pt x="2576" y="363"/>
                </a:lnTo>
                <a:lnTo>
                  <a:pt x="2674" y="338"/>
                </a:lnTo>
                <a:lnTo>
                  <a:pt x="2748" y="325"/>
                </a:lnTo>
                <a:lnTo>
                  <a:pt x="2895" y="288"/>
                </a:lnTo>
                <a:lnTo>
                  <a:pt x="2993" y="263"/>
                </a:lnTo>
                <a:lnTo>
                  <a:pt x="3067" y="250"/>
                </a:lnTo>
                <a:lnTo>
                  <a:pt x="3140" y="238"/>
                </a:lnTo>
                <a:lnTo>
                  <a:pt x="3177" y="213"/>
                </a:lnTo>
                <a:lnTo>
                  <a:pt x="3226" y="163"/>
                </a:lnTo>
                <a:lnTo>
                  <a:pt x="3238" y="125"/>
                </a:lnTo>
                <a:lnTo>
                  <a:pt x="3263" y="88"/>
                </a:lnTo>
                <a:lnTo>
                  <a:pt x="3287" y="38"/>
                </a:lnTo>
                <a:lnTo>
                  <a:pt x="3312" y="0"/>
                </a:lnTo>
              </a:path>
            </a:pathLst>
          </a:custGeom>
          <a:noFill/>
          <a:ln w="50800" cap="rnd" cmpd="sng">
            <a:solidFill>
              <a:srgbClr val="00008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1270" name="Freeform 6">
            <a:extLst>
              <a:ext uri="{FF2B5EF4-FFF2-40B4-BE49-F238E27FC236}">
                <a16:creationId xmlns:a16="http://schemas.microsoft.com/office/drawing/2014/main" id="{B65B35ED-F48E-0A28-91E1-A31F7ED17B3F}"/>
              </a:ext>
            </a:extLst>
          </p:cNvPr>
          <p:cNvSpPr>
            <a:spLocks/>
          </p:cNvSpPr>
          <p:nvPr/>
        </p:nvSpPr>
        <p:spPr bwMode="auto">
          <a:xfrm>
            <a:off x="1676400" y="1752600"/>
            <a:ext cx="1716088" cy="2135188"/>
          </a:xfrm>
          <a:custGeom>
            <a:avLst/>
            <a:gdLst>
              <a:gd name="T0" fmla="*/ 0 w 1081"/>
              <a:gd name="T1" fmla="*/ 0 h 1345"/>
              <a:gd name="T2" fmla="*/ 36 w 1081"/>
              <a:gd name="T3" fmla="*/ 96 h 1345"/>
              <a:gd name="T4" fmla="*/ 60 w 1081"/>
              <a:gd name="T5" fmla="*/ 168 h 1345"/>
              <a:gd name="T6" fmla="*/ 72 w 1081"/>
              <a:gd name="T7" fmla="*/ 264 h 1345"/>
              <a:gd name="T8" fmla="*/ 120 w 1081"/>
              <a:gd name="T9" fmla="*/ 312 h 1345"/>
              <a:gd name="T10" fmla="*/ 144 w 1081"/>
              <a:gd name="T11" fmla="*/ 408 h 1345"/>
              <a:gd name="T12" fmla="*/ 168 w 1081"/>
              <a:gd name="T13" fmla="*/ 480 h 1345"/>
              <a:gd name="T14" fmla="*/ 216 w 1081"/>
              <a:gd name="T15" fmla="*/ 600 h 1345"/>
              <a:gd name="T16" fmla="*/ 240 w 1081"/>
              <a:gd name="T17" fmla="*/ 672 h 1345"/>
              <a:gd name="T18" fmla="*/ 264 w 1081"/>
              <a:gd name="T19" fmla="*/ 744 h 1345"/>
              <a:gd name="T20" fmla="*/ 336 w 1081"/>
              <a:gd name="T21" fmla="*/ 816 h 1345"/>
              <a:gd name="T22" fmla="*/ 372 w 1081"/>
              <a:gd name="T23" fmla="*/ 852 h 1345"/>
              <a:gd name="T24" fmla="*/ 408 w 1081"/>
              <a:gd name="T25" fmla="*/ 900 h 1345"/>
              <a:gd name="T26" fmla="*/ 456 w 1081"/>
              <a:gd name="T27" fmla="*/ 936 h 1345"/>
              <a:gd name="T28" fmla="*/ 504 w 1081"/>
              <a:gd name="T29" fmla="*/ 972 h 1345"/>
              <a:gd name="T30" fmla="*/ 540 w 1081"/>
              <a:gd name="T31" fmla="*/ 996 h 1345"/>
              <a:gd name="T32" fmla="*/ 576 w 1081"/>
              <a:gd name="T33" fmla="*/ 1008 h 1345"/>
              <a:gd name="T34" fmla="*/ 648 w 1081"/>
              <a:gd name="T35" fmla="*/ 1020 h 1345"/>
              <a:gd name="T36" fmla="*/ 684 w 1081"/>
              <a:gd name="T37" fmla="*/ 1032 h 1345"/>
              <a:gd name="T38" fmla="*/ 720 w 1081"/>
              <a:gd name="T39" fmla="*/ 1044 h 1345"/>
              <a:gd name="T40" fmla="*/ 768 w 1081"/>
              <a:gd name="T41" fmla="*/ 1080 h 1345"/>
              <a:gd name="T42" fmla="*/ 804 w 1081"/>
              <a:gd name="T43" fmla="*/ 1116 h 1345"/>
              <a:gd name="T44" fmla="*/ 840 w 1081"/>
              <a:gd name="T45" fmla="*/ 1164 h 1345"/>
              <a:gd name="T46" fmla="*/ 876 w 1081"/>
              <a:gd name="T47" fmla="*/ 1200 h 1345"/>
              <a:gd name="T48" fmla="*/ 900 w 1081"/>
              <a:gd name="T49" fmla="*/ 1272 h 1345"/>
              <a:gd name="T50" fmla="*/ 936 w 1081"/>
              <a:gd name="T51" fmla="*/ 1320 h 1345"/>
              <a:gd name="T52" fmla="*/ 972 w 1081"/>
              <a:gd name="T53" fmla="*/ 1344 h 1345"/>
              <a:gd name="T54" fmla="*/ 1008 w 1081"/>
              <a:gd name="T55" fmla="*/ 1344 h 1345"/>
              <a:gd name="T56" fmla="*/ 1044 w 1081"/>
              <a:gd name="T57" fmla="*/ 1344 h 1345"/>
              <a:gd name="T58" fmla="*/ 1080 w 1081"/>
              <a:gd name="T59" fmla="*/ 1344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1" h="1345">
                <a:moveTo>
                  <a:pt x="0" y="0"/>
                </a:moveTo>
                <a:lnTo>
                  <a:pt x="36" y="96"/>
                </a:lnTo>
                <a:lnTo>
                  <a:pt x="60" y="168"/>
                </a:lnTo>
                <a:lnTo>
                  <a:pt x="72" y="264"/>
                </a:lnTo>
                <a:lnTo>
                  <a:pt x="120" y="312"/>
                </a:lnTo>
                <a:lnTo>
                  <a:pt x="144" y="408"/>
                </a:lnTo>
                <a:lnTo>
                  <a:pt x="168" y="480"/>
                </a:lnTo>
                <a:lnTo>
                  <a:pt x="216" y="600"/>
                </a:lnTo>
                <a:lnTo>
                  <a:pt x="240" y="672"/>
                </a:lnTo>
                <a:lnTo>
                  <a:pt x="264" y="744"/>
                </a:lnTo>
                <a:lnTo>
                  <a:pt x="336" y="816"/>
                </a:lnTo>
                <a:lnTo>
                  <a:pt x="372" y="852"/>
                </a:lnTo>
                <a:lnTo>
                  <a:pt x="408" y="900"/>
                </a:lnTo>
                <a:lnTo>
                  <a:pt x="456" y="936"/>
                </a:lnTo>
                <a:lnTo>
                  <a:pt x="504" y="972"/>
                </a:lnTo>
                <a:lnTo>
                  <a:pt x="540" y="996"/>
                </a:lnTo>
                <a:lnTo>
                  <a:pt x="576" y="1008"/>
                </a:lnTo>
                <a:lnTo>
                  <a:pt x="648" y="1020"/>
                </a:lnTo>
                <a:lnTo>
                  <a:pt x="684" y="1032"/>
                </a:lnTo>
                <a:lnTo>
                  <a:pt x="720" y="1044"/>
                </a:lnTo>
                <a:lnTo>
                  <a:pt x="768" y="1080"/>
                </a:lnTo>
                <a:lnTo>
                  <a:pt x="804" y="1116"/>
                </a:lnTo>
                <a:lnTo>
                  <a:pt x="840" y="1164"/>
                </a:lnTo>
                <a:lnTo>
                  <a:pt x="876" y="1200"/>
                </a:lnTo>
                <a:lnTo>
                  <a:pt x="900" y="1272"/>
                </a:lnTo>
                <a:lnTo>
                  <a:pt x="936" y="1320"/>
                </a:lnTo>
                <a:lnTo>
                  <a:pt x="972" y="1344"/>
                </a:lnTo>
                <a:lnTo>
                  <a:pt x="1008" y="1344"/>
                </a:lnTo>
                <a:lnTo>
                  <a:pt x="1044" y="1344"/>
                </a:lnTo>
                <a:lnTo>
                  <a:pt x="1080" y="1344"/>
                </a:lnTo>
              </a:path>
            </a:pathLst>
          </a:custGeom>
          <a:noFill/>
          <a:ln w="38100" cap="rnd" cmpd="sng">
            <a:solidFill>
              <a:srgbClr val="00000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1271" name="Freeform 7">
            <a:extLst>
              <a:ext uri="{FF2B5EF4-FFF2-40B4-BE49-F238E27FC236}">
                <a16:creationId xmlns:a16="http://schemas.microsoft.com/office/drawing/2014/main" id="{E2326C01-C090-791D-AC3E-C4EBA6954AFC}"/>
              </a:ext>
            </a:extLst>
          </p:cNvPr>
          <p:cNvSpPr>
            <a:spLocks/>
          </p:cNvSpPr>
          <p:nvPr/>
        </p:nvSpPr>
        <p:spPr bwMode="auto">
          <a:xfrm>
            <a:off x="3733800" y="4191000"/>
            <a:ext cx="1658938" cy="2135188"/>
          </a:xfrm>
          <a:custGeom>
            <a:avLst/>
            <a:gdLst>
              <a:gd name="T0" fmla="*/ 0 w 1045"/>
              <a:gd name="T1" fmla="*/ 0 h 1345"/>
              <a:gd name="T2" fmla="*/ 72 w 1045"/>
              <a:gd name="T3" fmla="*/ 0 h 1345"/>
              <a:gd name="T4" fmla="*/ 192 w 1045"/>
              <a:gd name="T5" fmla="*/ 96 h 1345"/>
              <a:gd name="T6" fmla="*/ 336 w 1045"/>
              <a:gd name="T7" fmla="*/ 216 h 1345"/>
              <a:gd name="T8" fmla="*/ 432 w 1045"/>
              <a:gd name="T9" fmla="*/ 312 h 1345"/>
              <a:gd name="T10" fmla="*/ 456 w 1045"/>
              <a:gd name="T11" fmla="*/ 384 h 1345"/>
              <a:gd name="T12" fmla="*/ 480 w 1045"/>
              <a:gd name="T13" fmla="*/ 456 h 1345"/>
              <a:gd name="T14" fmla="*/ 576 w 1045"/>
              <a:gd name="T15" fmla="*/ 528 h 1345"/>
              <a:gd name="T16" fmla="*/ 600 w 1045"/>
              <a:gd name="T17" fmla="*/ 624 h 1345"/>
              <a:gd name="T18" fmla="*/ 624 w 1045"/>
              <a:gd name="T19" fmla="*/ 696 h 1345"/>
              <a:gd name="T20" fmla="*/ 648 w 1045"/>
              <a:gd name="T21" fmla="*/ 768 h 1345"/>
              <a:gd name="T22" fmla="*/ 672 w 1045"/>
              <a:gd name="T23" fmla="*/ 840 h 1345"/>
              <a:gd name="T24" fmla="*/ 684 w 1045"/>
              <a:gd name="T25" fmla="*/ 912 h 1345"/>
              <a:gd name="T26" fmla="*/ 708 w 1045"/>
              <a:gd name="T27" fmla="*/ 1008 h 1345"/>
              <a:gd name="T28" fmla="*/ 804 w 1045"/>
              <a:gd name="T29" fmla="*/ 1104 h 1345"/>
              <a:gd name="T30" fmla="*/ 828 w 1045"/>
              <a:gd name="T31" fmla="*/ 1176 h 1345"/>
              <a:gd name="T32" fmla="*/ 876 w 1045"/>
              <a:gd name="T33" fmla="*/ 1224 h 1345"/>
              <a:gd name="T34" fmla="*/ 924 w 1045"/>
              <a:gd name="T35" fmla="*/ 1248 h 1345"/>
              <a:gd name="T36" fmla="*/ 960 w 1045"/>
              <a:gd name="T37" fmla="*/ 1260 h 1345"/>
              <a:gd name="T38" fmla="*/ 996 w 1045"/>
              <a:gd name="T39" fmla="*/ 1272 h 1345"/>
              <a:gd name="T40" fmla="*/ 1020 w 1045"/>
              <a:gd name="T41" fmla="*/ 1308 h 1345"/>
              <a:gd name="T42" fmla="*/ 1044 w 1045"/>
              <a:gd name="T43" fmla="*/ 1344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5" h="1345">
                <a:moveTo>
                  <a:pt x="0" y="0"/>
                </a:moveTo>
                <a:lnTo>
                  <a:pt x="72" y="0"/>
                </a:lnTo>
                <a:lnTo>
                  <a:pt x="192" y="96"/>
                </a:lnTo>
                <a:lnTo>
                  <a:pt x="336" y="216"/>
                </a:lnTo>
                <a:lnTo>
                  <a:pt x="432" y="312"/>
                </a:lnTo>
                <a:lnTo>
                  <a:pt x="456" y="384"/>
                </a:lnTo>
                <a:lnTo>
                  <a:pt x="480" y="456"/>
                </a:lnTo>
                <a:lnTo>
                  <a:pt x="576" y="528"/>
                </a:lnTo>
                <a:lnTo>
                  <a:pt x="600" y="624"/>
                </a:lnTo>
                <a:lnTo>
                  <a:pt x="624" y="696"/>
                </a:lnTo>
                <a:lnTo>
                  <a:pt x="648" y="768"/>
                </a:lnTo>
                <a:lnTo>
                  <a:pt x="672" y="840"/>
                </a:lnTo>
                <a:lnTo>
                  <a:pt x="684" y="912"/>
                </a:lnTo>
                <a:lnTo>
                  <a:pt x="708" y="1008"/>
                </a:lnTo>
                <a:lnTo>
                  <a:pt x="804" y="1104"/>
                </a:lnTo>
                <a:lnTo>
                  <a:pt x="828" y="1176"/>
                </a:lnTo>
                <a:lnTo>
                  <a:pt x="876" y="1224"/>
                </a:lnTo>
                <a:lnTo>
                  <a:pt x="924" y="1248"/>
                </a:lnTo>
                <a:lnTo>
                  <a:pt x="960" y="1260"/>
                </a:lnTo>
                <a:lnTo>
                  <a:pt x="996" y="1272"/>
                </a:lnTo>
                <a:lnTo>
                  <a:pt x="1020" y="1308"/>
                </a:lnTo>
                <a:lnTo>
                  <a:pt x="1044" y="1344"/>
                </a:lnTo>
              </a:path>
            </a:pathLst>
          </a:custGeom>
          <a:noFill/>
          <a:ln w="38100" cap="rnd" cmpd="sng">
            <a:solidFill>
              <a:srgbClr val="00000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1272" name="Freeform 8">
            <a:extLst>
              <a:ext uri="{FF2B5EF4-FFF2-40B4-BE49-F238E27FC236}">
                <a16:creationId xmlns:a16="http://schemas.microsoft.com/office/drawing/2014/main" id="{7AD36EF1-19E8-5042-0FB4-E3503EF23B11}"/>
              </a:ext>
            </a:extLst>
          </p:cNvPr>
          <p:cNvSpPr>
            <a:spLocks/>
          </p:cNvSpPr>
          <p:nvPr/>
        </p:nvSpPr>
        <p:spPr bwMode="auto">
          <a:xfrm>
            <a:off x="8305800" y="76200"/>
            <a:ext cx="1030288" cy="1106488"/>
          </a:xfrm>
          <a:custGeom>
            <a:avLst/>
            <a:gdLst>
              <a:gd name="T0" fmla="*/ 0 w 649"/>
              <a:gd name="T1" fmla="*/ 0 h 697"/>
              <a:gd name="T2" fmla="*/ 84 w 649"/>
              <a:gd name="T3" fmla="*/ 48 h 697"/>
              <a:gd name="T4" fmla="*/ 108 w 649"/>
              <a:gd name="T5" fmla="*/ 120 h 697"/>
              <a:gd name="T6" fmla="*/ 180 w 649"/>
              <a:gd name="T7" fmla="*/ 132 h 697"/>
              <a:gd name="T8" fmla="*/ 228 w 649"/>
              <a:gd name="T9" fmla="*/ 168 h 697"/>
              <a:gd name="T10" fmla="*/ 276 w 649"/>
              <a:gd name="T11" fmla="*/ 204 h 697"/>
              <a:gd name="T12" fmla="*/ 324 w 649"/>
              <a:gd name="T13" fmla="*/ 228 h 697"/>
              <a:gd name="T14" fmla="*/ 348 w 649"/>
              <a:gd name="T15" fmla="*/ 264 h 697"/>
              <a:gd name="T16" fmla="*/ 384 w 649"/>
              <a:gd name="T17" fmla="*/ 312 h 697"/>
              <a:gd name="T18" fmla="*/ 420 w 649"/>
              <a:gd name="T19" fmla="*/ 336 h 697"/>
              <a:gd name="T20" fmla="*/ 444 w 649"/>
              <a:gd name="T21" fmla="*/ 384 h 697"/>
              <a:gd name="T22" fmla="*/ 468 w 649"/>
              <a:gd name="T23" fmla="*/ 420 h 697"/>
              <a:gd name="T24" fmla="*/ 480 w 649"/>
              <a:gd name="T25" fmla="*/ 456 h 697"/>
              <a:gd name="T26" fmla="*/ 492 w 649"/>
              <a:gd name="T27" fmla="*/ 492 h 697"/>
              <a:gd name="T28" fmla="*/ 516 w 649"/>
              <a:gd name="T29" fmla="*/ 528 h 697"/>
              <a:gd name="T30" fmla="*/ 540 w 649"/>
              <a:gd name="T31" fmla="*/ 564 h 697"/>
              <a:gd name="T32" fmla="*/ 564 w 649"/>
              <a:gd name="T33" fmla="*/ 600 h 697"/>
              <a:gd name="T34" fmla="*/ 588 w 649"/>
              <a:gd name="T35" fmla="*/ 636 h 697"/>
              <a:gd name="T36" fmla="*/ 624 w 649"/>
              <a:gd name="T37" fmla="*/ 660 h 697"/>
              <a:gd name="T38" fmla="*/ 648 w 649"/>
              <a:gd name="T39" fmla="*/ 696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9" h="697">
                <a:moveTo>
                  <a:pt x="0" y="0"/>
                </a:moveTo>
                <a:lnTo>
                  <a:pt x="84" y="48"/>
                </a:lnTo>
                <a:lnTo>
                  <a:pt x="108" y="120"/>
                </a:lnTo>
                <a:lnTo>
                  <a:pt x="180" y="132"/>
                </a:lnTo>
                <a:lnTo>
                  <a:pt x="228" y="168"/>
                </a:lnTo>
                <a:lnTo>
                  <a:pt x="276" y="204"/>
                </a:lnTo>
                <a:lnTo>
                  <a:pt x="324" y="228"/>
                </a:lnTo>
                <a:lnTo>
                  <a:pt x="348" y="264"/>
                </a:lnTo>
                <a:lnTo>
                  <a:pt x="384" y="312"/>
                </a:lnTo>
                <a:lnTo>
                  <a:pt x="420" y="336"/>
                </a:lnTo>
                <a:lnTo>
                  <a:pt x="444" y="384"/>
                </a:lnTo>
                <a:lnTo>
                  <a:pt x="468" y="420"/>
                </a:lnTo>
                <a:lnTo>
                  <a:pt x="480" y="456"/>
                </a:lnTo>
                <a:lnTo>
                  <a:pt x="492" y="492"/>
                </a:lnTo>
                <a:lnTo>
                  <a:pt x="516" y="528"/>
                </a:lnTo>
                <a:lnTo>
                  <a:pt x="540" y="564"/>
                </a:lnTo>
                <a:lnTo>
                  <a:pt x="564" y="600"/>
                </a:lnTo>
                <a:lnTo>
                  <a:pt x="588" y="636"/>
                </a:lnTo>
                <a:lnTo>
                  <a:pt x="624" y="660"/>
                </a:lnTo>
                <a:lnTo>
                  <a:pt x="648" y="696"/>
                </a:lnTo>
              </a:path>
            </a:pathLst>
          </a:custGeom>
          <a:noFill/>
          <a:ln w="38100" cap="rnd" cmpd="sng">
            <a:solidFill>
              <a:srgbClr val="00000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1273" name="Freeform 9">
            <a:extLst>
              <a:ext uri="{FF2B5EF4-FFF2-40B4-BE49-F238E27FC236}">
                <a16:creationId xmlns:a16="http://schemas.microsoft.com/office/drawing/2014/main" id="{8DF3C539-2758-1F43-C582-0E3DA8C6213A}"/>
              </a:ext>
            </a:extLst>
          </p:cNvPr>
          <p:cNvSpPr>
            <a:spLocks/>
          </p:cNvSpPr>
          <p:nvPr/>
        </p:nvSpPr>
        <p:spPr bwMode="auto">
          <a:xfrm>
            <a:off x="9601200" y="1447800"/>
            <a:ext cx="915988" cy="1658938"/>
          </a:xfrm>
          <a:custGeom>
            <a:avLst/>
            <a:gdLst>
              <a:gd name="T0" fmla="*/ 0 w 577"/>
              <a:gd name="T1" fmla="*/ 0 h 1045"/>
              <a:gd name="T2" fmla="*/ 120 w 577"/>
              <a:gd name="T3" fmla="*/ 36 h 1045"/>
              <a:gd name="T4" fmla="*/ 216 w 577"/>
              <a:gd name="T5" fmla="*/ 48 h 1045"/>
              <a:gd name="T6" fmla="*/ 288 w 577"/>
              <a:gd name="T7" fmla="*/ 72 h 1045"/>
              <a:gd name="T8" fmla="*/ 312 w 577"/>
              <a:gd name="T9" fmla="*/ 108 h 1045"/>
              <a:gd name="T10" fmla="*/ 348 w 577"/>
              <a:gd name="T11" fmla="*/ 156 h 1045"/>
              <a:gd name="T12" fmla="*/ 384 w 577"/>
              <a:gd name="T13" fmla="*/ 204 h 1045"/>
              <a:gd name="T14" fmla="*/ 408 w 577"/>
              <a:gd name="T15" fmla="*/ 300 h 1045"/>
              <a:gd name="T16" fmla="*/ 432 w 577"/>
              <a:gd name="T17" fmla="*/ 336 h 1045"/>
              <a:gd name="T18" fmla="*/ 456 w 577"/>
              <a:gd name="T19" fmla="*/ 384 h 1045"/>
              <a:gd name="T20" fmla="*/ 468 w 577"/>
              <a:gd name="T21" fmla="*/ 432 h 1045"/>
              <a:gd name="T22" fmla="*/ 468 w 577"/>
              <a:gd name="T23" fmla="*/ 468 h 1045"/>
              <a:gd name="T24" fmla="*/ 468 w 577"/>
              <a:gd name="T25" fmla="*/ 504 h 1045"/>
              <a:gd name="T26" fmla="*/ 468 w 577"/>
              <a:gd name="T27" fmla="*/ 552 h 1045"/>
              <a:gd name="T28" fmla="*/ 468 w 577"/>
              <a:gd name="T29" fmla="*/ 588 h 1045"/>
              <a:gd name="T30" fmla="*/ 468 w 577"/>
              <a:gd name="T31" fmla="*/ 624 h 1045"/>
              <a:gd name="T32" fmla="*/ 468 w 577"/>
              <a:gd name="T33" fmla="*/ 660 h 1045"/>
              <a:gd name="T34" fmla="*/ 456 w 577"/>
              <a:gd name="T35" fmla="*/ 696 h 1045"/>
              <a:gd name="T36" fmla="*/ 456 w 577"/>
              <a:gd name="T37" fmla="*/ 732 h 1045"/>
              <a:gd name="T38" fmla="*/ 456 w 577"/>
              <a:gd name="T39" fmla="*/ 768 h 1045"/>
              <a:gd name="T40" fmla="*/ 456 w 577"/>
              <a:gd name="T41" fmla="*/ 804 h 1045"/>
              <a:gd name="T42" fmla="*/ 456 w 577"/>
              <a:gd name="T43" fmla="*/ 840 h 1045"/>
              <a:gd name="T44" fmla="*/ 456 w 577"/>
              <a:gd name="T45" fmla="*/ 876 h 1045"/>
              <a:gd name="T46" fmla="*/ 480 w 577"/>
              <a:gd name="T47" fmla="*/ 912 h 1045"/>
              <a:gd name="T48" fmla="*/ 492 w 577"/>
              <a:gd name="T49" fmla="*/ 948 h 1045"/>
              <a:gd name="T50" fmla="*/ 516 w 577"/>
              <a:gd name="T51" fmla="*/ 984 h 1045"/>
              <a:gd name="T52" fmla="*/ 552 w 577"/>
              <a:gd name="T53" fmla="*/ 1008 h 1045"/>
              <a:gd name="T54" fmla="*/ 576 w 577"/>
              <a:gd name="T55" fmla="*/ 1044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7" h="1045">
                <a:moveTo>
                  <a:pt x="0" y="0"/>
                </a:moveTo>
                <a:lnTo>
                  <a:pt x="120" y="36"/>
                </a:lnTo>
                <a:lnTo>
                  <a:pt x="216" y="48"/>
                </a:lnTo>
                <a:lnTo>
                  <a:pt x="288" y="72"/>
                </a:lnTo>
                <a:lnTo>
                  <a:pt x="312" y="108"/>
                </a:lnTo>
                <a:lnTo>
                  <a:pt x="348" y="156"/>
                </a:lnTo>
                <a:lnTo>
                  <a:pt x="384" y="204"/>
                </a:lnTo>
                <a:lnTo>
                  <a:pt x="408" y="300"/>
                </a:lnTo>
                <a:lnTo>
                  <a:pt x="432" y="336"/>
                </a:lnTo>
                <a:lnTo>
                  <a:pt x="456" y="384"/>
                </a:lnTo>
                <a:lnTo>
                  <a:pt x="468" y="432"/>
                </a:lnTo>
                <a:lnTo>
                  <a:pt x="468" y="468"/>
                </a:lnTo>
                <a:lnTo>
                  <a:pt x="468" y="504"/>
                </a:lnTo>
                <a:lnTo>
                  <a:pt x="468" y="552"/>
                </a:lnTo>
                <a:lnTo>
                  <a:pt x="468" y="588"/>
                </a:lnTo>
                <a:lnTo>
                  <a:pt x="468" y="624"/>
                </a:lnTo>
                <a:lnTo>
                  <a:pt x="468" y="660"/>
                </a:lnTo>
                <a:lnTo>
                  <a:pt x="456" y="696"/>
                </a:lnTo>
                <a:lnTo>
                  <a:pt x="456" y="732"/>
                </a:lnTo>
                <a:lnTo>
                  <a:pt x="456" y="768"/>
                </a:lnTo>
                <a:lnTo>
                  <a:pt x="456" y="804"/>
                </a:lnTo>
                <a:lnTo>
                  <a:pt x="456" y="840"/>
                </a:lnTo>
                <a:lnTo>
                  <a:pt x="456" y="876"/>
                </a:lnTo>
                <a:lnTo>
                  <a:pt x="480" y="912"/>
                </a:lnTo>
                <a:lnTo>
                  <a:pt x="492" y="948"/>
                </a:lnTo>
                <a:lnTo>
                  <a:pt x="516" y="984"/>
                </a:lnTo>
                <a:lnTo>
                  <a:pt x="552" y="1008"/>
                </a:lnTo>
                <a:lnTo>
                  <a:pt x="576" y="1044"/>
                </a:lnTo>
              </a:path>
            </a:pathLst>
          </a:custGeom>
          <a:noFill/>
          <a:ln w="38100" cap="rnd" cmpd="sng">
            <a:solidFill>
              <a:srgbClr val="00000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1274" name="Rectangle 10">
            <a:extLst>
              <a:ext uri="{FF2B5EF4-FFF2-40B4-BE49-F238E27FC236}">
                <a16:creationId xmlns:a16="http://schemas.microsoft.com/office/drawing/2014/main" id="{E7524FFA-176D-6239-FC6F-1FAC9AFB3EB7}"/>
              </a:ext>
            </a:extLst>
          </p:cNvPr>
          <p:cNvSpPr>
            <a:spLocks noChangeArrowheads="1"/>
          </p:cNvSpPr>
          <p:nvPr/>
        </p:nvSpPr>
        <p:spPr bwMode="auto">
          <a:xfrm rot="1680000">
            <a:off x="3248332" y="3831276"/>
            <a:ext cx="593112" cy="4591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b="1">
                <a:solidFill>
                  <a:srgbClr val="000000"/>
                </a:solidFill>
                <a:latin typeface="Arial" panose="020B0604020202020204" pitchFamily="34" charset="0"/>
              </a:rPr>
              <a:t>ΧΧ</a:t>
            </a:r>
          </a:p>
        </p:txBody>
      </p:sp>
      <p:sp>
        <p:nvSpPr>
          <p:cNvPr id="11275" name="Rectangle 11">
            <a:extLst>
              <a:ext uri="{FF2B5EF4-FFF2-40B4-BE49-F238E27FC236}">
                <a16:creationId xmlns:a16="http://schemas.microsoft.com/office/drawing/2014/main" id="{B7D930BA-FB17-ADEC-C836-252F9622D2A2}"/>
              </a:ext>
            </a:extLst>
          </p:cNvPr>
          <p:cNvSpPr>
            <a:spLocks noChangeArrowheads="1"/>
          </p:cNvSpPr>
          <p:nvPr/>
        </p:nvSpPr>
        <p:spPr bwMode="auto">
          <a:xfrm rot="2580000">
            <a:off x="9153832" y="1126176"/>
            <a:ext cx="593112" cy="4591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b="1">
                <a:solidFill>
                  <a:srgbClr val="000000"/>
                </a:solidFill>
                <a:latin typeface="Arial" panose="020B0604020202020204" pitchFamily="34" charset="0"/>
              </a:rPr>
              <a:t>ΧΧ</a:t>
            </a:r>
          </a:p>
        </p:txBody>
      </p:sp>
      <p:sp>
        <p:nvSpPr>
          <p:cNvPr id="11276" name="Oval 12">
            <a:extLst>
              <a:ext uri="{FF2B5EF4-FFF2-40B4-BE49-F238E27FC236}">
                <a16:creationId xmlns:a16="http://schemas.microsoft.com/office/drawing/2014/main" id="{8870294B-CF0C-314E-2AC6-28DFAEE22F05}"/>
              </a:ext>
            </a:extLst>
          </p:cNvPr>
          <p:cNvSpPr>
            <a:spLocks noChangeArrowheads="1"/>
          </p:cNvSpPr>
          <p:nvPr/>
        </p:nvSpPr>
        <p:spPr bwMode="auto">
          <a:xfrm rot="19380000">
            <a:off x="4938714" y="2987676"/>
            <a:ext cx="892175" cy="657225"/>
          </a:xfrm>
          <a:prstGeom prst="ellipse">
            <a:avLst/>
          </a:prstGeom>
          <a:noFill/>
          <a:ln w="38100">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277" name="Oval 13">
            <a:extLst>
              <a:ext uri="{FF2B5EF4-FFF2-40B4-BE49-F238E27FC236}">
                <a16:creationId xmlns:a16="http://schemas.microsoft.com/office/drawing/2014/main" id="{7852C854-A5D6-1587-1AA9-E7050A412E15}"/>
              </a:ext>
            </a:extLst>
          </p:cNvPr>
          <p:cNvSpPr>
            <a:spLocks noChangeArrowheads="1"/>
          </p:cNvSpPr>
          <p:nvPr/>
        </p:nvSpPr>
        <p:spPr bwMode="auto">
          <a:xfrm rot="19380000">
            <a:off x="4191001" y="1938339"/>
            <a:ext cx="830263" cy="573087"/>
          </a:xfrm>
          <a:prstGeom prst="ellipse">
            <a:avLst/>
          </a:prstGeom>
          <a:noFill/>
          <a:ln w="38100">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278" name="Oval 14">
            <a:extLst>
              <a:ext uri="{FF2B5EF4-FFF2-40B4-BE49-F238E27FC236}">
                <a16:creationId xmlns:a16="http://schemas.microsoft.com/office/drawing/2014/main" id="{B615B8B0-AAB9-D046-8E9A-DFE53C5B550A}"/>
              </a:ext>
            </a:extLst>
          </p:cNvPr>
          <p:cNvSpPr>
            <a:spLocks noChangeArrowheads="1"/>
          </p:cNvSpPr>
          <p:nvPr/>
        </p:nvSpPr>
        <p:spPr bwMode="auto">
          <a:xfrm rot="18900000">
            <a:off x="3938589" y="288926"/>
            <a:ext cx="1641475" cy="815975"/>
          </a:xfrm>
          <a:prstGeom prst="ellipse">
            <a:avLst/>
          </a:prstGeom>
          <a:noFill/>
          <a:ln w="38100">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279" name="Oval 15">
            <a:extLst>
              <a:ext uri="{FF2B5EF4-FFF2-40B4-BE49-F238E27FC236}">
                <a16:creationId xmlns:a16="http://schemas.microsoft.com/office/drawing/2014/main" id="{00D1EA46-E40C-29B3-F8F1-E7C305C0790F}"/>
              </a:ext>
            </a:extLst>
          </p:cNvPr>
          <p:cNvSpPr>
            <a:spLocks noChangeArrowheads="1"/>
          </p:cNvSpPr>
          <p:nvPr/>
        </p:nvSpPr>
        <p:spPr bwMode="auto">
          <a:xfrm rot="19320000">
            <a:off x="5815013" y="1947864"/>
            <a:ext cx="1346200" cy="962025"/>
          </a:xfrm>
          <a:prstGeom prst="ellipse">
            <a:avLst/>
          </a:prstGeom>
          <a:noFill/>
          <a:ln w="38100">
            <a:solidFill>
              <a:schemeClr val="accent2"/>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280" name="Oval 16">
            <a:extLst>
              <a:ext uri="{FF2B5EF4-FFF2-40B4-BE49-F238E27FC236}">
                <a16:creationId xmlns:a16="http://schemas.microsoft.com/office/drawing/2014/main" id="{916ED2F1-4E44-A188-E57E-902D0E5F480D}"/>
              </a:ext>
            </a:extLst>
          </p:cNvPr>
          <p:cNvSpPr>
            <a:spLocks noChangeArrowheads="1"/>
          </p:cNvSpPr>
          <p:nvPr/>
        </p:nvSpPr>
        <p:spPr bwMode="auto">
          <a:xfrm rot="19440000">
            <a:off x="7485063" y="939800"/>
            <a:ext cx="1039812" cy="674688"/>
          </a:xfrm>
          <a:prstGeom prst="ellipse">
            <a:avLst/>
          </a:prstGeom>
          <a:noFill/>
          <a:ln w="38100">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281" name="Rectangle 17">
            <a:extLst>
              <a:ext uri="{FF2B5EF4-FFF2-40B4-BE49-F238E27FC236}">
                <a16:creationId xmlns:a16="http://schemas.microsoft.com/office/drawing/2014/main" id="{49DC8F01-2493-24DC-61C3-43FBD4CA207F}"/>
              </a:ext>
            </a:extLst>
          </p:cNvPr>
          <p:cNvSpPr>
            <a:spLocks noChangeArrowheads="1"/>
          </p:cNvSpPr>
          <p:nvPr/>
        </p:nvSpPr>
        <p:spPr bwMode="auto">
          <a:xfrm rot="19200000">
            <a:off x="4201667" y="1986244"/>
            <a:ext cx="748604" cy="335989"/>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600" b="1">
                <a:solidFill>
                  <a:srgbClr val="000066"/>
                </a:solidFill>
                <a:latin typeface="Arial" panose="020B0604020202020204" pitchFamily="34" charset="0"/>
              </a:rPr>
              <a:t>ΑΝΣΚ</a:t>
            </a:r>
            <a:endParaRPr lang="el-GR" altLang="el-GR" sz="1600" b="1">
              <a:solidFill>
                <a:schemeClr val="hlink"/>
              </a:solidFill>
              <a:latin typeface="Arial" panose="020B0604020202020204" pitchFamily="34" charset="0"/>
            </a:endParaRPr>
          </a:p>
        </p:txBody>
      </p:sp>
      <p:sp>
        <p:nvSpPr>
          <p:cNvPr id="11282" name="Rectangle 18">
            <a:extLst>
              <a:ext uri="{FF2B5EF4-FFF2-40B4-BE49-F238E27FC236}">
                <a16:creationId xmlns:a16="http://schemas.microsoft.com/office/drawing/2014/main" id="{9A2BE577-9D2B-0031-F0BF-4B4E6A4DD6FC}"/>
              </a:ext>
            </a:extLst>
          </p:cNvPr>
          <p:cNvSpPr>
            <a:spLocks noChangeArrowheads="1"/>
          </p:cNvSpPr>
          <p:nvPr/>
        </p:nvSpPr>
        <p:spPr bwMode="auto">
          <a:xfrm rot="19200000">
            <a:off x="4963667" y="3081619"/>
            <a:ext cx="748604" cy="335989"/>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600" b="1">
                <a:solidFill>
                  <a:srgbClr val="000066"/>
                </a:solidFill>
                <a:latin typeface="Arial" panose="020B0604020202020204" pitchFamily="34" charset="0"/>
              </a:rPr>
              <a:t>ΑΝΣΚ</a:t>
            </a:r>
            <a:endParaRPr lang="el-GR" altLang="el-GR" sz="1600" b="1">
              <a:solidFill>
                <a:schemeClr val="hlink"/>
              </a:solidFill>
              <a:latin typeface="Arial" panose="020B0604020202020204" pitchFamily="34" charset="0"/>
            </a:endParaRPr>
          </a:p>
        </p:txBody>
      </p:sp>
      <p:sp>
        <p:nvSpPr>
          <p:cNvPr id="11283" name="Rectangle 19">
            <a:extLst>
              <a:ext uri="{FF2B5EF4-FFF2-40B4-BE49-F238E27FC236}">
                <a16:creationId xmlns:a16="http://schemas.microsoft.com/office/drawing/2014/main" id="{ADFC024E-2466-99D1-6329-13E66AE668FE}"/>
              </a:ext>
            </a:extLst>
          </p:cNvPr>
          <p:cNvSpPr>
            <a:spLocks noChangeArrowheads="1"/>
          </p:cNvSpPr>
          <p:nvPr/>
        </p:nvSpPr>
        <p:spPr bwMode="auto">
          <a:xfrm rot="19200000">
            <a:off x="7533482" y="1014387"/>
            <a:ext cx="820739" cy="366767"/>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66"/>
                </a:solidFill>
                <a:latin typeface="Arial" panose="020B0604020202020204" pitchFamily="34" charset="0"/>
              </a:rPr>
              <a:t>ΑΝΣΚ</a:t>
            </a:r>
            <a:endParaRPr lang="el-GR" altLang="el-GR" sz="1800" b="1">
              <a:solidFill>
                <a:schemeClr val="hlink"/>
              </a:solidFill>
              <a:latin typeface="Arial" panose="020B0604020202020204" pitchFamily="34" charset="0"/>
            </a:endParaRPr>
          </a:p>
        </p:txBody>
      </p:sp>
      <p:sp>
        <p:nvSpPr>
          <p:cNvPr id="11284" name="Rectangle 20">
            <a:extLst>
              <a:ext uri="{FF2B5EF4-FFF2-40B4-BE49-F238E27FC236}">
                <a16:creationId xmlns:a16="http://schemas.microsoft.com/office/drawing/2014/main" id="{86A8416A-A2AA-6524-12F7-169EBA4F9EC9}"/>
              </a:ext>
            </a:extLst>
          </p:cNvPr>
          <p:cNvSpPr>
            <a:spLocks noChangeArrowheads="1"/>
          </p:cNvSpPr>
          <p:nvPr/>
        </p:nvSpPr>
        <p:spPr bwMode="auto">
          <a:xfrm rot="19200000">
            <a:off x="6009482" y="2119287"/>
            <a:ext cx="820739" cy="366767"/>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66"/>
                </a:solidFill>
                <a:latin typeface="Arial" panose="020B0604020202020204" pitchFamily="34" charset="0"/>
              </a:rPr>
              <a:t>ΑΝΣΚ</a:t>
            </a:r>
            <a:endParaRPr lang="el-GR" altLang="el-GR" sz="1800" b="1">
              <a:solidFill>
                <a:schemeClr val="hlink"/>
              </a:solidFill>
              <a:latin typeface="Arial" panose="020B0604020202020204" pitchFamily="34" charset="0"/>
            </a:endParaRPr>
          </a:p>
        </p:txBody>
      </p:sp>
      <p:sp>
        <p:nvSpPr>
          <p:cNvPr id="11285" name="Rectangle 21">
            <a:extLst>
              <a:ext uri="{FF2B5EF4-FFF2-40B4-BE49-F238E27FC236}">
                <a16:creationId xmlns:a16="http://schemas.microsoft.com/office/drawing/2014/main" id="{E47258C1-DD0C-B2F4-C7CD-2A23EAD7857B}"/>
              </a:ext>
            </a:extLst>
          </p:cNvPr>
          <p:cNvSpPr>
            <a:spLocks noChangeArrowheads="1"/>
          </p:cNvSpPr>
          <p:nvPr/>
        </p:nvSpPr>
        <p:spPr bwMode="auto">
          <a:xfrm rot="19200000">
            <a:off x="4275932" y="347637"/>
            <a:ext cx="820739" cy="366767"/>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66"/>
                </a:solidFill>
                <a:latin typeface="Arial" panose="020B0604020202020204" pitchFamily="34" charset="0"/>
              </a:rPr>
              <a:t>ΑΝΣΚ</a:t>
            </a:r>
            <a:endParaRPr lang="el-GR" altLang="el-GR" sz="1800" b="1">
              <a:solidFill>
                <a:schemeClr val="hlink"/>
              </a:solidFill>
              <a:latin typeface="Arial" panose="020B0604020202020204" pitchFamily="34" charset="0"/>
            </a:endParaRPr>
          </a:p>
        </p:txBody>
      </p:sp>
      <p:sp>
        <p:nvSpPr>
          <p:cNvPr id="11286" name="Freeform 22">
            <a:extLst>
              <a:ext uri="{FF2B5EF4-FFF2-40B4-BE49-F238E27FC236}">
                <a16:creationId xmlns:a16="http://schemas.microsoft.com/office/drawing/2014/main" id="{FD464205-2399-49CD-5F9A-AECC39560759}"/>
              </a:ext>
            </a:extLst>
          </p:cNvPr>
          <p:cNvSpPr>
            <a:spLocks/>
          </p:cNvSpPr>
          <p:nvPr/>
        </p:nvSpPr>
        <p:spPr bwMode="auto">
          <a:xfrm>
            <a:off x="4511675" y="2047875"/>
            <a:ext cx="490538" cy="438150"/>
          </a:xfrm>
          <a:custGeom>
            <a:avLst/>
            <a:gdLst>
              <a:gd name="T0" fmla="*/ 0 w 309"/>
              <a:gd name="T1" fmla="*/ 252 h 276"/>
              <a:gd name="T2" fmla="*/ 31 w 309"/>
              <a:gd name="T3" fmla="*/ 275 h 276"/>
              <a:gd name="T4" fmla="*/ 71 w 309"/>
              <a:gd name="T5" fmla="*/ 235 h 276"/>
              <a:gd name="T6" fmla="*/ 39 w 309"/>
              <a:gd name="T7" fmla="*/ 212 h 276"/>
              <a:gd name="T8" fmla="*/ 80 w 309"/>
              <a:gd name="T9" fmla="*/ 173 h 276"/>
              <a:gd name="T10" fmla="*/ 110 w 309"/>
              <a:gd name="T11" fmla="*/ 197 h 276"/>
              <a:gd name="T12" fmla="*/ 150 w 309"/>
              <a:gd name="T13" fmla="*/ 157 h 276"/>
              <a:gd name="T14" fmla="*/ 119 w 309"/>
              <a:gd name="T15" fmla="*/ 133 h 276"/>
              <a:gd name="T16" fmla="*/ 159 w 309"/>
              <a:gd name="T17" fmla="*/ 95 h 276"/>
              <a:gd name="T18" fmla="*/ 189 w 309"/>
              <a:gd name="T19" fmla="*/ 118 h 276"/>
              <a:gd name="T20" fmla="*/ 229 w 309"/>
              <a:gd name="T21" fmla="*/ 79 h 276"/>
              <a:gd name="T22" fmla="*/ 198 w 309"/>
              <a:gd name="T23" fmla="*/ 55 h 276"/>
              <a:gd name="T24" fmla="*/ 238 w 309"/>
              <a:gd name="T25" fmla="*/ 17 h 276"/>
              <a:gd name="T26" fmla="*/ 269 w 309"/>
              <a:gd name="T27" fmla="*/ 40 h 276"/>
              <a:gd name="T28" fmla="*/ 308 w 309"/>
              <a:gd name="T2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9" h="276">
                <a:moveTo>
                  <a:pt x="0" y="252"/>
                </a:moveTo>
                <a:lnTo>
                  <a:pt x="31" y="275"/>
                </a:lnTo>
                <a:lnTo>
                  <a:pt x="71" y="235"/>
                </a:lnTo>
                <a:lnTo>
                  <a:pt x="39" y="212"/>
                </a:lnTo>
                <a:lnTo>
                  <a:pt x="80" y="173"/>
                </a:lnTo>
                <a:lnTo>
                  <a:pt x="110" y="197"/>
                </a:lnTo>
                <a:lnTo>
                  <a:pt x="150" y="157"/>
                </a:lnTo>
                <a:lnTo>
                  <a:pt x="119" y="133"/>
                </a:lnTo>
                <a:lnTo>
                  <a:pt x="159" y="95"/>
                </a:lnTo>
                <a:lnTo>
                  <a:pt x="189" y="118"/>
                </a:lnTo>
                <a:lnTo>
                  <a:pt x="229" y="79"/>
                </a:lnTo>
                <a:lnTo>
                  <a:pt x="198" y="55"/>
                </a:lnTo>
                <a:lnTo>
                  <a:pt x="238" y="17"/>
                </a:lnTo>
                <a:lnTo>
                  <a:pt x="269" y="40"/>
                </a:lnTo>
                <a:lnTo>
                  <a:pt x="308" y="0"/>
                </a:lnTo>
              </a:path>
            </a:pathLst>
          </a:custGeom>
          <a:noFill/>
          <a:ln w="12700" cap="rnd" cmpd="sng">
            <a:solidFill>
              <a:srgbClr val="FF000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1287" name="Freeform 23">
            <a:extLst>
              <a:ext uri="{FF2B5EF4-FFF2-40B4-BE49-F238E27FC236}">
                <a16:creationId xmlns:a16="http://schemas.microsoft.com/office/drawing/2014/main" id="{13BDE338-EFDD-9E5F-9CD0-7CFA2A9A19BF}"/>
              </a:ext>
            </a:extLst>
          </p:cNvPr>
          <p:cNvSpPr>
            <a:spLocks/>
          </p:cNvSpPr>
          <p:nvPr/>
        </p:nvSpPr>
        <p:spPr bwMode="auto">
          <a:xfrm>
            <a:off x="5189538" y="3214689"/>
            <a:ext cx="565150" cy="433387"/>
          </a:xfrm>
          <a:custGeom>
            <a:avLst/>
            <a:gdLst>
              <a:gd name="T0" fmla="*/ 0 w 356"/>
              <a:gd name="T1" fmla="*/ 223 h 273"/>
              <a:gd name="T2" fmla="*/ 18 w 356"/>
              <a:gd name="T3" fmla="*/ 272 h 273"/>
              <a:gd name="T4" fmla="*/ 66 w 356"/>
              <a:gd name="T5" fmla="*/ 234 h 273"/>
              <a:gd name="T6" fmla="*/ 49 w 356"/>
              <a:gd name="T7" fmla="*/ 185 h 273"/>
              <a:gd name="T8" fmla="*/ 96 w 356"/>
              <a:gd name="T9" fmla="*/ 148 h 273"/>
              <a:gd name="T10" fmla="*/ 114 w 356"/>
              <a:gd name="T11" fmla="*/ 197 h 273"/>
              <a:gd name="T12" fmla="*/ 162 w 356"/>
              <a:gd name="T13" fmla="*/ 160 h 273"/>
              <a:gd name="T14" fmla="*/ 145 w 356"/>
              <a:gd name="T15" fmla="*/ 111 h 273"/>
              <a:gd name="T16" fmla="*/ 193 w 356"/>
              <a:gd name="T17" fmla="*/ 74 h 273"/>
              <a:gd name="T18" fmla="*/ 210 w 356"/>
              <a:gd name="T19" fmla="*/ 123 h 273"/>
              <a:gd name="T20" fmla="*/ 259 w 356"/>
              <a:gd name="T21" fmla="*/ 86 h 273"/>
              <a:gd name="T22" fmla="*/ 241 w 356"/>
              <a:gd name="T23" fmla="*/ 37 h 273"/>
              <a:gd name="T24" fmla="*/ 289 w 356"/>
              <a:gd name="T25" fmla="*/ 0 h 273"/>
              <a:gd name="T26" fmla="*/ 306 w 356"/>
              <a:gd name="T27" fmla="*/ 49 h 273"/>
              <a:gd name="T28" fmla="*/ 355 w 356"/>
              <a:gd name="T29" fmla="*/ 1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273">
                <a:moveTo>
                  <a:pt x="0" y="223"/>
                </a:moveTo>
                <a:lnTo>
                  <a:pt x="18" y="272"/>
                </a:lnTo>
                <a:lnTo>
                  <a:pt x="66" y="234"/>
                </a:lnTo>
                <a:lnTo>
                  <a:pt x="49" y="185"/>
                </a:lnTo>
                <a:lnTo>
                  <a:pt x="96" y="148"/>
                </a:lnTo>
                <a:lnTo>
                  <a:pt x="114" y="197"/>
                </a:lnTo>
                <a:lnTo>
                  <a:pt x="162" y="160"/>
                </a:lnTo>
                <a:lnTo>
                  <a:pt x="145" y="111"/>
                </a:lnTo>
                <a:lnTo>
                  <a:pt x="193" y="74"/>
                </a:lnTo>
                <a:lnTo>
                  <a:pt x="210" y="123"/>
                </a:lnTo>
                <a:lnTo>
                  <a:pt x="259" y="86"/>
                </a:lnTo>
                <a:lnTo>
                  <a:pt x="241" y="37"/>
                </a:lnTo>
                <a:lnTo>
                  <a:pt x="289" y="0"/>
                </a:lnTo>
                <a:lnTo>
                  <a:pt x="306" y="49"/>
                </a:lnTo>
                <a:lnTo>
                  <a:pt x="355" y="10"/>
                </a:lnTo>
              </a:path>
            </a:pathLst>
          </a:custGeom>
          <a:noFill/>
          <a:ln w="12700" cap="rnd" cmpd="sng">
            <a:solidFill>
              <a:srgbClr val="FF000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1288" name="Freeform 24">
            <a:extLst>
              <a:ext uri="{FF2B5EF4-FFF2-40B4-BE49-F238E27FC236}">
                <a16:creationId xmlns:a16="http://schemas.microsoft.com/office/drawing/2014/main" id="{0834D5D3-E872-6578-4F56-C112D03B7986}"/>
              </a:ext>
            </a:extLst>
          </p:cNvPr>
          <p:cNvSpPr>
            <a:spLocks/>
          </p:cNvSpPr>
          <p:nvPr/>
        </p:nvSpPr>
        <p:spPr bwMode="auto">
          <a:xfrm>
            <a:off x="7781925" y="1116013"/>
            <a:ext cx="687388" cy="533400"/>
          </a:xfrm>
          <a:custGeom>
            <a:avLst/>
            <a:gdLst>
              <a:gd name="T0" fmla="*/ 0 w 433"/>
              <a:gd name="T1" fmla="*/ 262 h 336"/>
              <a:gd name="T2" fmla="*/ 70 w 433"/>
              <a:gd name="T3" fmla="*/ 335 h 336"/>
              <a:gd name="T4" fmla="*/ 122 w 433"/>
              <a:gd name="T5" fmla="*/ 292 h 336"/>
              <a:gd name="T6" fmla="*/ 52 w 433"/>
              <a:gd name="T7" fmla="*/ 218 h 336"/>
              <a:gd name="T8" fmla="*/ 104 w 433"/>
              <a:gd name="T9" fmla="*/ 174 h 336"/>
              <a:gd name="T10" fmla="*/ 173 w 433"/>
              <a:gd name="T11" fmla="*/ 248 h 336"/>
              <a:gd name="T12" fmla="*/ 225 w 433"/>
              <a:gd name="T13" fmla="*/ 204 h 336"/>
              <a:gd name="T14" fmla="*/ 155 w 433"/>
              <a:gd name="T15" fmla="*/ 131 h 336"/>
              <a:gd name="T16" fmla="*/ 207 w 433"/>
              <a:gd name="T17" fmla="*/ 87 h 336"/>
              <a:gd name="T18" fmla="*/ 277 w 433"/>
              <a:gd name="T19" fmla="*/ 161 h 336"/>
              <a:gd name="T20" fmla="*/ 328 w 433"/>
              <a:gd name="T21" fmla="*/ 117 h 336"/>
              <a:gd name="T22" fmla="*/ 259 w 433"/>
              <a:gd name="T23" fmla="*/ 44 h 336"/>
              <a:gd name="T24" fmla="*/ 310 w 433"/>
              <a:gd name="T25" fmla="*/ 0 h 336"/>
              <a:gd name="T26" fmla="*/ 380 w 433"/>
              <a:gd name="T27" fmla="*/ 73 h 336"/>
              <a:gd name="T28" fmla="*/ 432 w 433"/>
              <a:gd name="T29" fmla="*/ 3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3" h="336">
                <a:moveTo>
                  <a:pt x="0" y="262"/>
                </a:moveTo>
                <a:lnTo>
                  <a:pt x="70" y="335"/>
                </a:lnTo>
                <a:lnTo>
                  <a:pt x="122" y="292"/>
                </a:lnTo>
                <a:lnTo>
                  <a:pt x="52" y="218"/>
                </a:lnTo>
                <a:lnTo>
                  <a:pt x="104" y="174"/>
                </a:lnTo>
                <a:lnTo>
                  <a:pt x="173" y="248"/>
                </a:lnTo>
                <a:lnTo>
                  <a:pt x="225" y="204"/>
                </a:lnTo>
                <a:lnTo>
                  <a:pt x="155" y="131"/>
                </a:lnTo>
                <a:lnTo>
                  <a:pt x="207" y="87"/>
                </a:lnTo>
                <a:lnTo>
                  <a:pt x="277" y="161"/>
                </a:lnTo>
                <a:lnTo>
                  <a:pt x="328" y="117"/>
                </a:lnTo>
                <a:lnTo>
                  <a:pt x="259" y="44"/>
                </a:lnTo>
                <a:lnTo>
                  <a:pt x="310" y="0"/>
                </a:lnTo>
                <a:lnTo>
                  <a:pt x="380" y="73"/>
                </a:lnTo>
                <a:lnTo>
                  <a:pt x="432" y="30"/>
                </a:lnTo>
              </a:path>
            </a:pathLst>
          </a:custGeom>
          <a:noFill/>
          <a:ln w="12700" cap="rnd" cmpd="sng">
            <a:solidFill>
              <a:srgbClr val="FF000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1289" name="Freeform 25">
            <a:extLst>
              <a:ext uri="{FF2B5EF4-FFF2-40B4-BE49-F238E27FC236}">
                <a16:creationId xmlns:a16="http://schemas.microsoft.com/office/drawing/2014/main" id="{4FF7AE2A-9AC7-5366-A9B3-5CB6A0F5A09E}"/>
              </a:ext>
            </a:extLst>
          </p:cNvPr>
          <p:cNvSpPr>
            <a:spLocks/>
          </p:cNvSpPr>
          <p:nvPr/>
        </p:nvSpPr>
        <p:spPr bwMode="auto">
          <a:xfrm>
            <a:off x="6324600" y="2363788"/>
            <a:ext cx="687388" cy="533400"/>
          </a:xfrm>
          <a:custGeom>
            <a:avLst/>
            <a:gdLst>
              <a:gd name="T0" fmla="*/ 0 w 433"/>
              <a:gd name="T1" fmla="*/ 262 h 336"/>
              <a:gd name="T2" fmla="*/ 70 w 433"/>
              <a:gd name="T3" fmla="*/ 335 h 336"/>
              <a:gd name="T4" fmla="*/ 122 w 433"/>
              <a:gd name="T5" fmla="*/ 292 h 336"/>
              <a:gd name="T6" fmla="*/ 52 w 433"/>
              <a:gd name="T7" fmla="*/ 218 h 336"/>
              <a:gd name="T8" fmla="*/ 104 w 433"/>
              <a:gd name="T9" fmla="*/ 174 h 336"/>
              <a:gd name="T10" fmla="*/ 173 w 433"/>
              <a:gd name="T11" fmla="*/ 248 h 336"/>
              <a:gd name="T12" fmla="*/ 225 w 433"/>
              <a:gd name="T13" fmla="*/ 204 h 336"/>
              <a:gd name="T14" fmla="*/ 155 w 433"/>
              <a:gd name="T15" fmla="*/ 131 h 336"/>
              <a:gd name="T16" fmla="*/ 207 w 433"/>
              <a:gd name="T17" fmla="*/ 87 h 336"/>
              <a:gd name="T18" fmla="*/ 277 w 433"/>
              <a:gd name="T19" fmla="*/ 161 h 336"/>
              <a:gd name="T20" fmla="*/ 328 w 433"/>
              <a:gd name="T21" fmla="*/ 117 h 336"/>
              <a:gd name="T22" fmla="*/ 259 w 433"/>
              <a:gd name="T23" fmla="*/ 44 h 336"/>
              <a:gd name="T24" fmla="*/ 310 w 433"/>
              <a:gd name="T25" fmla="*/ 0 h 336"/>
              <a:gd name="T26" fmla="*/ 380 w 433"/>
              <a:gd name="T27" fmla="*/ 73 h 336"/>
              <a:gd name="T28" fmla="*/ 432 w 433"/>
              <a:gd name="T29" fmla="*/ 3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3" h="336">
                <a:moveTo>
                  <a:pt x="0" y="262"/>
                </a:moveTo>
                <a:lnTo>
                  <a:pt x="70" y="335"/>
                </a:lnTo>
                <a:lnTo>
                  <a:pt x="122" y="292"/>
                </a:lnTo>
                <a:lnTo>
                  <a:pt x="52" y="218"/>
                </a:lnTo>
                <a:lnTo>
                  <a:pt x="104" y="174"/>
                </a:lnTo>
                <a:lnTo>
                  <a:pt x="173" y="248"/>
                </a:lnTo>
                <a:lnTo>
                  <a:pt x="225" y="204"/>
                </a:lnTo>
                <a:lnTo>
                  <a:pt x="155" y="131"/>
                </a:lnTo>
                <a:lnTo>
                  <a:pt x="207" y="87"/>
                </a:lnTo>
                <a:lnTo>
                  <a:pt x="277" y="161"/>
                </a:lnTo>
                <a:lnTo>
                  <a:pt x="328" y="117"/>
                </a:lnTo>
                <a:lnTo>
                  <a:pt x="259" y="44"/>
                </a:lnTo>
                <a:lnTo>
                  <a:pt x="310" y="0"/>
                </a:lnTo>
                <a:lnTo>
                  <a:pt x="380" y="73"/>
                </a:lnTo>
                <a:lnTo>
                  <a:pt x="432" y="30"/>
                </a:lnTo>
              </a:path>
            </a:pathLst>
          </a:custGeom>
          <a:noFill/>
          <a:ln w="12700" cap="rnd" cmpd="sng">
            <a:solidFill>
              <a:srgbClr val="FF000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1290" name="Freeform 26">
            <a:extLst>
              <a:ext uri="{FF2B5EF4-FFF2-40B4-BE49-F238E27FC236}">
                <a16:creationId xmlns:a16="http://schemas.microsoft.com/office/drawing/2014/main" id="{0901F7BB-8493-FD43-6E4A-4D3CB98CE598}"/>
              </a:ext>
            </a:extLst>
          </p:cNvPr>
          <p:cNvSpPr>
            <a:spLocks/>
          </p:cNvSpPr>
          <p:nvPr/>
        </p:nvSpPr>
        <p:spPr bwMode="auto">
          <a:xfrm>
            <a:off x="4343400" y="381000"/>
            <a:ext cx="1068388" cy="839788"/>
          </a:xfrm>
          <a:custGeom>
            <a:avLst/>
            <a:gdLst>
              <a:gd name="T0" fmla="*/ 0 w 673"/>
              <a:gd name="T1" fmla="*/ 413 h 529"/>
              <a:gd name="T2" fmla="*/ 108 w 673"/>
              <a:gd name="T3" fmla="*/ 528 h 529"/>
              <a:gd name="T4" fmla="*/ 189 w 673"/>
              <a:gd name="T5" fmla="*/ 460 h 529"/>
              <a:gd name="T6" fmla="*/ 81 w 673"/>
              <a:gd name="T7" fmla="*/ 344 h 529"/>
              <a:gd name="T8" fmla="*/ 161 w 673"/>
              <a:gd name="T9" fmla="*/ 275 h 529"/>
              <a:gd name="T10" fmla="*/ 269 w 673"/>
              <a:gd name="T11" fmla="*/ 390 h 529"/>
              <a:gd name="T12" fmla="*/ 350 w 673"/>
              <a:gd name="T13" fmla="*/ 322 h 529"/>
              <a:gd name="T14" fmla="*/ 241 w 673"/>
              <a:gd name="T15" fmla="*/ 206 h 529"/>
              <a:gd name="T16" fmla="*/ 322 w 673"/>
              <a:gd name="T17" fmla="*/ 138 h 529"/>
              <a:gd name="T18" fmla="*/ 431 w 673"/>
              <a:gd name="T19" fmla="*/ 253 h 529"/>
              <a:gd name="T20" fmla="*/ 511 w 673"/>
              <a:gd name="T21" fmla="*/ 185 h 529"/>
              <a:gd name="T22" fmla="*/ 403 w 673"/>
              <a:gd name="T23" fmla="*/ 69 h 529"/>
              <a:gd name="T24" fmla="*/ 483 w 673"/>
              <a:gd name="T25" fmla="*/ 0 h 529"/>
              <a:gd name="T26" fmla="*/ 591 w 673"/>
              <a:gd name="T27" fmla="*/ 115 h 529"/>
              <a:gd name="T28" fmla="*/ 672 w 673"/>
              <a:gd name="T29" fmla="*/ 47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3" h="529">
                <a:moveTo>
                  <a:pt x="0" y="413"/>
                </a:moveTo>
                <a:lnTo>
                  <a:pt x="108" y="528"/>
                </a:lnTo>
                <a:lnTo>
                  <a:pt x="189" y="460"/>
                </a:lnTo>
                <a:lnTo>
                  <a:pt x="81" y="344"/>
                </a:lnTo>
                <a:lnTo>
                  <a:pt x="161" y="275"/>
                </a:lnTo>
                <a:lnTo>
                  <a:pt x="269" y="390"/>
                </a:lnTo>
                <a:lnTo>
                  <a:pt x="350" y="322"/>
                </a:lnTo>
                <a:lnTo>
                  <a:pt x="241" y="206"/>
                </a:lnTo>
                <a:lnTo>
                  <a:pt x="322" y="138"/>
                </a:lnTo>
                <a:lnTo>
                  <a:pt x="431" y="253"/>
                </a:lnTo>
                <a:lnTo>
                  <a:pt x="511" y="185"/>
                </a:lnTo>
                <a:lnTo>
                  <a:pt x="403" y="69"/>
                </a:lnTo>
                <a:lnTo>
                  <a:pt x="483" y="0"/>
                </a:lnTo>
                <a:lnTo>
                  <a:pt x="591" y="115"/>
                </a:lnTo>
                <a:lnTo>
                  <a:pt x="672" y="47"/>
                </a:lnTo>
              </a:path>
            </a:pathLst>
          </a:custGeom>
          <a:noFill/>
          <a:ln w="12700" cap="rnd" cmpd="sng">
            <a:solidFill>
              <a:srgbClr val="FF000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1291" name="Freeform 27">
            <a:extLst>
              <a:ext uri="{FF2B5EF4-FFF2-40B4-BE49-F238E27FC236}">
                <a16:creationId xmlns:a16="http://schemas.microsoft.com/office/drawing/2014/main" id="{F15FBDC0-625B-3AA6-4C7B-CF9552A09678}"/>
              </a:ext>
            </a:extLst>
          </p:cNvPr>
          <p:cNvSpPr>
            <a:spLocks/>
          </p:cNvSpPr>
          <p:nvPr/>
        </p:nvSpPr>
        <p:spPr bwMode="auto">
          <a:xfrm>
            <a:off x="8382000" y="1600200"/>
            <a:ext cx="992188" cy="1449388"/>
          </a:xfrm>
          <a:custGeom>
            <a:avLst/>
            <a:gdLst>
              <a:gd name="T0" fmla="*/ 624 w 625"/>
              <a:gd name="T1" fmla="*/ 912 h 913"/>
              <a:gd name="T2" fmla="*/ 240 w 625"/>
              <a:gd name="T3" fmla="*/ 432 h 913"/>
              <a:gd name="T4" fmla="*/ 528 w 625"/>
              <a:gd name="T5" fmla="*/ 432 h 913"/>
              <a:gd name="T6" fmla="*/ 0 w 625"/>
              <a:gd name="T7" fmla="*/ 0 h 913"/>
            </a:gdLst>
            <a:ahLst/>
            <a:cxnLst>
              <a:cxn ang="0">
                <a:pos x="T0" y="T1"/>
              </a:cxn>
              <a:cxn ang="0">
                <a:pos x="T2" y="T3"/>
              </a:cxn>
              <a:cxn ang="0">
                <a:pos x="T4" y="T5"/>
              </a:cxn>
              <a:cxn ang="0">
                <a:pos x="T6" y="T7"/>
              </a:cxn>
            </a:cxnLst>
            <a:rect l="0" t="0" r="r" b="b"/>
            <a:pathLst>
              <a:path w="625" h="913">
                <a:moveTo>
                  <a:pt x="624" y="912"/>
                </a:moveTo>
                <a:lnTo>
                  <a:pt x="240" y="432"/>
                </a:lnTo>
                <a:lnTo>
                  <a:pt x="528" y="432"/>
                </a:lnTo>
                <a:lnTo>
                  <a:pt x="0" y="0"/>
                </a:lnTo>
              </a:path>
            </a:pathLst>
          </a:custGeom>
          <a:noFill/>
          <a:ln w="76200" cap="rnd" cmpd="sng">
            <a:solidFill>
              <a:srgbClr val="000080"/>
            </a:solidFill>
            <a:prstDash val="solid"/>
            <a:round/>
            <a:headEnd type="none" w="med" len="med"/>
            <a:tailEnd type="triangl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1292" name="Freeform 28">
            <a:extLst>
              <a:ext uri="{FF2B5EF4-FFF2-40B4-BE49-F238E27FC236}">
                <a16:creationId xmlns:a16="http://schemas.microsoft.com/office/drawing/2014/main" id="{6E38B434-720C-4AF0-65B3-6D0922000291}"/>
              </a:ext>
            </a:extLst>
          </p:cNvPr>
          <p:cNvSpPr>
            <a:spLocks/>
          </p:cNvSpPr>
          <p:nvPr/>
        </p:nvSpPr>
        <p:spPr bwMode="auto">
          <a:xfrm>
            <a:off x="4572000" y="2476500"/>
            <a:ext cx="687388" cy="496888"/>
          </a:xfrm>
          <a:custGeom>
            <a:avLst/>
            <a:gdLst>
              <a:gd name="T0" fmla="*/ 432 w 433"/>
              <a:gd name="T1" fmla="*/ 312 h 313"/>
              <a:gd name="T2" fmla="*/ 393 w 433"/>
              <a:gd name="T3" fmla="*/ 302 h 313"/>
              <a:gd name="T4" fmla="*/ 393 w 433"/>
              <a:gd name="T5" fmla="*/ 291 h 313"/>
              <a:gd name="T6" fmla="*/ 334 w 433"/>
              <a:gd name="T7" fmla="*/ 284 h 313"/>
              <a:gd name="T8" fmla="*/ 314 w 433"/>
              <a:gd name="T9" fmla="*/ 274 h 313"/>
              <a:gd name="T10" fmla="*/ 314 w 433"/>
              <a:gd name="T11" fmla="*/ 263 h 313"/>
              <a:gd name="T12" fmla="*/ 275 w 433"/>
              <a:gd name="T13" fmla="*/ 253 h 313"/>
              <a:gd name="T14" fmla="*/ 275 w 433"/>
              <a:gd name="T15" fmla="*/ 243 h 313"/>
              <a:gd name="T16" fmla="*/ 236 w 433"/>
              <a:gd name="T17" fmla="*/ 229 h 313"/>
              <a:gd name="T18" fmla="*/ 236 w 433"/>
              <a:gd name="T19" fmla="*/ 215 h 313"/>
              <a:gd name="T20" fmla="*/ 216 w 433"/>
              <a:gd name="T21" fmla="*/ 205 h 313"/>
              <a:gd name="T22" fmla="*/ 196 w 433"/>
              <a:gd name="T23" fmla="*/ 194 h 313"/>
              <a:gd name="T24" fmla="*/ 177 w 433"/>
              <a:gd name="T25" fmla="*/ 184 h 313"/>
              <a:gd name="T26" fmla="*/ 177 w 433"/>
              <a:gd name="T27" fmla="*/ 173 h 313"/>
              <a:gd name="T28" fmla="*/ 157 w 433"/>
              <a:gd name="T29" fmla="*/ 159 h 313"/>
              <a:gd name="T30" fmla="*/ 157 w 433"/>
              <a:gd name="T31" fmla="*/ 149 h 313"/>
              <a:gd name="T32" fmla="*/ 157 w 433"/>
              <a:gd name="T33" fmla="*/ 135 h 313"/>
              <a:gd name="T34" fmla="*/ 157 w 433"/>
              <a:gd name="T35" fmla="*/ 111 h 313"/>
              <a:gd name="T36" fmla="*/ 157 w 433"/>
              <a:gd name="T37" fmla="*/ 83 h 313"/>
              <a:gd name="T38" fmla="*/ 157 w 433"/>
              <a:gd name="T39" fmla="*/ 69 h 313"/>
              <a:gd name="T40" fmla="*/ 137 w 433"/>
              <a:gd name="T41" fmla="*/ 49 h 313"/>
              <a:gd name="T42" fmla="*/ 118 w 433"/>
              <a:gd name="T43" fmla="*/ 28 h 313"/>
              <a:gd name="T44" fmla="*/ 79 w 433"/>
              <a:gd name="T45" fmla="*/ 14 h 313"/>
              <a:gd name="T46" fmla="*/ 59 w 433"/>
              <a:gd name="T47" fmla="*/ 3 h 313"/>
              <a:gd name="T48" fmla="*/ 0 w 433"/>
              <a:gd name="T49"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3" h="313">
                <a:moveTo>
                  <a:pt x="432" y="312"/>
                </a:moveTo>
                <a:lnTo>
                  <a:pt x="393" y="302"/>
                </a:lnTo>
                <a:lnTo>
                  <a:pt x="393" y="291"/>
                </a:lnTo>
                <a:lnTo>
                  <a:pt x="334" y="284"/>
                </a:lnTo>
                <a:lnTo>
                  <a:pt x="314" y="274"/>
                </a:lnTo>
                <a:lnTo>
                  <a:pt x="314" y="263"/>
                </a:lnTo>
                <a:lnTo>
                  <a:pt x="275" y="253"/>
                </a:lnTo>
                <a:lnTo>
                  <a:pt x="275" y="243"/>
                </a:lnTo>
                <a:lnTo>
                  <a:pt x="236" y="229"/>
                </a:lnTo>
                <a:lnTo>
                  <a:pt x="236" y="215"/>
                </a:lnTo>
                <a:lnTo>
                  <a:pt x="216" y="205"/>
                </a:lnTo>
                <a:lnTo>
                  <a:pt x="196" y="194"/>
                </a:lnTo>
                <a:lnTo>
                  <a:pt x="177" y="184"/>
                </a:lnTo>
                <a:lnTo>
                  <a:pt x="177" y="173"/>
                </a:lnTo>
                <a:lnTo>
                  <a:pt x="157" y="159"/>
                </a:lnTo>
                <a:lnTo>
                  <a:pt x="157" y="149"/>
                </a:lnTo>
                <a:lnTo>
                  <a:pt x="157" y="135"/>
                </a:lnTo>
                <a:lnTo>
                  <a:pt x="157" y="111"/>
                </a:lnTo>
                <a:lnTo>
                  <a:pt x="157" y="83"/>
                </a:lnTo>
                <a:lnTo>
                  <a:pt x="157" y="69"/>
                </a:lnTo>
                <a:lnTo>
                  <a:pt x="137" y="49"/>
                </a:lnTo>
                <a:lnTo>
                  <a:pt x="118" y="28"/>
                </a:lnTo>
                <a:lnTo>
                  <a:pt x="79" y="14"/>
                </a:lnTo>
                <a:lnTo>
                  <a:pt x="59" y="3"/>
                </a:lnTo>
                <a:lnTo>
                  <a:pt x="0" y="0"/>
                </a:lnTo>
              </a:path>
            </a:pathLst>
          </a:custGeom>
          <a:noFill/>
          <a:ln w="50800" cap="rnd" cmpd="sng">
            <a:solidFill>
              <a:srgbClr val="000080"/>
            </a:solidFill>
            <a:prstDash val="solid"/>
            <a:round/>
            <a:headEnd type="none" w="med" len="med"/>
            <a:tailEnd type="triangl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1293" name="Freeform 29">
            <a:extLst>
              <a:ext uri="{FF2B5EF4-FFF2-40B4-BE49-F238E27FC236}">
                <a16:creationId xmlns:a16="http://schemas.microsoft.com/office/drawing/2014/main" id="{589BCFD0-269E-8270-0D25-799F9281CBBC}"/>
              </a:ext>
            </a:extLst>
          </p:cNvPr>
          <p:cNvSpPr>
            <a:spLocks/>
          </p:cNvSpPr>
          <p:nvPr/>
        </p:nvSpPr>
        <p:spPr bwMode="auto">
          <a:xfrm>
            <a:off x="5562600" y="3657600"/>
            <a:ext cx="1487488" cy="1106488"/>
          </a:xfrm>
          <a:custGeom>
            <a:avLst/>
            <a:gdLst>
              <a:gd name="T0" fmla="*/ 0 w 937"/>
              <a:gd name="T1" fmla="*/ 0 h 697"/>
              <a:gd name="T2" fmla="*/ 96 w 937"/>
              <a:gd name="T3" fmla="*/ 36 h 697"/>
              <a:gd name="T4" fmla="*/ 168 w 937"/>
              <a:gd name="T5" fmla="*/ 108 h 697"/>
              <a:gd name="T6" fmla="*/ 240 w 937"/>
              <a:gd name="T7" fmla="*/ 180 h 697"/>
              <a:gd name="T8" fmla="*/ 288 w 937"/>
              <a:gd name="T9" fmla="*/ 216 h 697"/>
              <a:gd name="T10" fmla="*/ 336 w 937"/>
              <a:gd name="T11" fmla="*/ 312 h 697"/>
              <a:gd name="T12" fmla="*/ 432 w 937"/>
              <a:gd name="T13" fmla="*/ 408 h 697"/>
              <a:gd name="T14" fmla="*/ 504 w 937"/>
              <a:gd name="T15" fmla="*/ 480 h 697"/>
              <a:gd name="T16" fmla="*/ 576 w 937"/>
              <a:gd name="T17" fmla="*/ 552 h 697"/>
              <a:gd name="T18" fmla="*/ 672 w 937"/>
              <a:gd name="T19" fmla="*/ 576 h 697"/>
              <a:gd name="T20" fmla="*/ 768 w 937"/>
              <a:gd name="T21" fmla="*/ 600 h 697"/>
              <a:gd name="T22" fmla="*/ 840 w 937"/>
              <a:gd name="T23" fmla="*/ 612 h 697"/>
              <a:gd name="T24" fmla="*/ 876 w 937"/>
              <a:gd name="T25" fmla="*/ 648 h 697"/>
              <a:gd name="T26" fmla="*/ 912 w 937"/>
              <a:gd name="T27" fmla="*/ 660 h 697"/>
              <a:gd name="T28" fmla="*/ 936 w 937"/>
              <a:gd name="T29" fmla="*/ 696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7" h="697">
                <a:moveTo>
                  <a:pt x="0" y="0"/>
                </a:moveTo>
                <a:lnTo>
                  <a:pt x="96" y="36"/>
                </a:lnTo>
                <a:lnTo>
                  <a:pt x="168" y="108"/>
                </a:lnTo>
                <a:lnTo>
                  <a:pt x="240" y="180"/>
                </a:lnTo>
                <a:lnTo>
                  <a:pt x="288" y="216"/>
                </a:lnTo>
                <a:lnTo>
                  <a:pt x="336" y="312"/>
                </a:lnTo>
                <a:lnTo>
                  <a:pt x="432" y="408"/>
                </a:lnTo>
                <a:lnTo>
                  <a:pt x="504" y="480"/>
                </a:lnTo>
                <a:lnTo>
                  <a:pt x="576" y="552"/>
                </a:lnTo>
                <a:lnTo>
                  <a:pt x="672" y="576"/>
                </a:lnTo>
                <a:lnTo>
                  <a:pt x="768" y="600"/>
                </a:lnTo>
                <a:lnTo>
                  <a:pt x="840" y="612"/>
                </a:lnTo>
                <a:lnTo>
                  <a:pt x="876" y="648"/>
                </a:lnTo>
                <a:lnTo>
                  <a:pt x="912" y="660"/>
                </a:lnTo>
                <a:lnTo>
                  <a:pt x="936" y="696"/>
                </a:lnTo>
              </a:path>
            </a:pathLst>
          </a:custGeom>
          <a:noFill/>
          <a:ln w="50800" cap="rnd" cmpd="sng">
            <a:solidFill>
              <a:srgbClr val="000080"/>
            </a:solidFill>
            <a:prstDash val="solid"/>
            <a:round/>
            <a:headEnd type="triangl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1294" name="Rectangle 30">
            <a:extLst>
              <a:ext uri="{FF2B5EF4-FFF2-40B4-BE49-F238E27FC236}">
                <a16:creationId xmlns:a16="http://schemas.microsoft.com/office/drawing/2014/main" id="{88594EAB-E96A-866D-09A6-3EE1A7EA7452}"/>
              </a:ext>
            </a:extLst>
          </p:cNvPr>
          <p:cNvSpPr>
            <a:spLocks noChangeArrowheads="1"/>
          </p:cNvSpPr>
          <p:nvPr/>
        </p:nvSpPr>
        <p:spPr bwMode="auto">
          <a:xfrm>
            <a:off x="1530350" y="6351"/>
            <a:ext cx="1938338" cy="466725"/>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b="1">
                <a:solidFill>
                  <a:srgbClr val="000000"/>
                </a:solidFill>
                <a:latin typeface="Arial" panose="020B0604020202020204" pitchFamily="34" charset="0"/>
              </a:rPr>
              <a:t>ΕΙΣΧΩΡΗΣΗ</a:t>
            </a:r>
          </a:p>
        </p:txBody>
      </p:sp>
      <p:sp>
        <p:nvSpPr>
          <p:cNvPr id="11295" name="Rectangle 31">
            <a:extLst>
              <a:ext uri="{FF2B5EF4-FFF2-40B4-BE49-F238E27FC236}">
                <a16:creationId xmlns:a16="http://schemas.microsoft.com/office/drawing/2014/main" id="{84EE5E67-6783-FF52-1285-46A391F796C8}"/>
              </a:ext>
            </a:extLst>
          </p:cNvPr>
          <p:cNvSpPr>
            <a:spLocks noChangeArrowheads="1"/>
          </p:cNvSpPr>
          <p:nvPr/>
        </p:nvSpPr>
        <p:spPr bwMode="auto">
          <a:xfrm>
            <a:off x="7359650" y="4678364"/>
            <a:ext cx="413576" cy="366767"/>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l-GR" altLang="el-GR" b="1">
                <a:solidFill>
                  <a:srgbClr val="000066"/>
                </a:solidFill>
                <a:latin typeface="Arial" panose="020B0604020202020204" pitchFamily="34" charset="0"/>
              </a:rPr>
              <a:t>(-)</a:t>
            </a:r>
            <a:endParaRPr lang="el-GR" altLang="el-GR" b="1">
              <a:solidFill>
                <a:schemeClr val="bg1"/>
              </a:solidFill>
              <a:latin typeface="Arial" panose="020B0604020202020204" pitchFamily="34" charset="0"/>
            </a:endParaRPr>
          </a:p>
        </p:txBody>
      </p:sp>
      <p:grpSp>
        <p:nvGrpSpPr>
          <p:cNvPr id="11296" name="Group 32">
            <a:extLst>
              <a:ext uri="{FF2B5EF4-FFF2-40B4-BE49-F238E27FC236}">
                <a16:creationId xmlns:a16="http://schemas.microsoft.com/office/drawing/2014/main" id="{69B502DD-05D1-3CD5-E692-C5257580859C}"/>
              </a:ext>
            </a:extLst>
          </p:cNvPr>
          <p:cNvGrpSpPr>
            <a:grpSpLocks/>
          </p:cNvGrpSpPr>
          <p:nvPr/>
        </p:nvGrpSpPr>
        <p:grpSpPr bwMode="auto">
          <a:xfrm>
            <a:off x="9345614" y="3175000"/>
            <a:ext cx="604837" cy="469900"/>
            <a:chOff x="4927" y="2000"/>
            <a:chExt cx="381" cy="296"/>
          </a:xfrm>
        </p:grpSpPr>
        <p:grpSp>
          <p:nvGrpSpPr>
            <p:cNvPr id="11297" name="Group 33">
              <a:extLst>
                <a:ext uri="{FF2B5EF4-FFF2-40B4-BE49-F238E27FC236}">
                  <a16:creationId xmlns:a16="http://schemas.microsoft.com/office/drawing/2014/main" id="{66EF47FD-938E-B756-52DD-2B3AE039F9C5}"/>
                </a:ext>
              </a:extLst>
            </p:cNvPr>
            <p:cNvGrpSpPr>
              <a:grpSpLocks/>
            </p:cNvGrpSpPr>
            <p:nvPr/>
          </p:nvGrpSpPr>
          <p:grpSpPr bwMode="auto">
            <a:xfrm>
              <a:off x="4927" y="2070"/>
              <a:ext cx="381" cy="226"/>
              <a:chOff x="4927" y="2070"/>
              <a:chExt cx="381" cy="226"/>
            </a:xfrm>
          </p:grpSpPr>
          <p:grpSp>
            <p:nvGrpSpPr>
              <p:cNvPr id="11298" name="Group 34">
                <a:extLst>
                  <a:ext uri="{FF2B5EF4-FFF2-40B4-BE49-F238E27FC236}">
                    <a16:creationId xmlns:a16="http://schemas.microsoft.com/office/drawing/2014/main" id="{01C123F0-CF54-0897-017D-904DE342008E}"/>
                  </a:ext>
                </a:extLst>
              </p:cNvPr>
              <p:cNvGrpSpPr>
                <a:grpSpLocks/>
              </p:cNvGrpSpPr>
              <p:nvPr/>
            </p:nvGrpSpPr>
            <p:grpSpPr bwMode="auto">
              <a:xfrm>
                <a:off x="4927" y="2070"/>
                <a:ext cx="381" cy="226"/>
                <a:chOff x="4927" y="2070"/>
                <a:chExt cx="381" cy="226"/>
              </a:xfrm>
            </p:grpSpPr>
            <p:sp>
              <p:nvSpPr>
                <p:cNvPr id="11299" name="Rectangle 35">
                  <a:extLst>
                    <a:ext uri="{FF2B5EF4-FFF2-40B4-BE49-F238E27FC236}">
                      <a16:creationId xmlns:a16="http://schemas.microsoft.com/office/drawing/2014/main" id="{473508CB-F9C1-5099-FBA8-B8B1857EEC90}"/>
                    </a:ext>
                  </a:extLst>
                </p:cNvPr>
                <p:cNvSpPr>
                  <a:spLocks noChangeArrowheads="1"/>
                </p:cNvSpPr>
                <p:nvPr/>
              </p:nvSpPr>
              <p:spPr bwMode="auto">
                <a:xfrm>
                  <a:off x="4927" y="2070"/>
                  <a:ext cx="381" cy="226"/>
                </a:xfrm>
                <a:prstGeom prst="rect">
                  <a:avLst/>
                </a:prstGeom>
                <a:noFill/>
                <a:ln w="38100">
                  <a:solidFill>
                    <a:srgbClr val="000080"/>
                  </a:solidFill>
                  <a:miter lim="800000"/>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300" name="Line 36">
                  <a:extLst>
                    <a:ext uri="{FF2B5EF4-FFF2-40B4-BE49-F238E27FC236}">
                      <a16:creationId xmlns:a16="http://schemas.microsoft.com/office/drawing/2014/main" id="{879856D5-40A5-C571-32EA-F4A79EDF3DB3}"/>
                    </a:ext>
                  </a:extLst>
                </p:cNvPr>
                <p:cNvSpPr>
                  <a:spLocks noChangeShapeType="1"/>
                </p:cNvSpPr>
                <p:nvPr/>
              </p:nvSpPr>
              <p:spPr bwMode="auto">
                <a:xfrm>
                  <a:off x="4942" y="2093"/>
                  <a:ext cx="337" cy="175"/>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301" name="Line 37">
                  <a:extLst>
                    <a:ext uri="{FF2B5EF4-FFF2-40B4-BE49-F238E27FC236}">
                      <a16:creationId xmlns:a16="http://schemas.microsoft.com/office/drawing/2014/main" id="{41903150-F9BD-7B29-1937-39274C475AD1}"/>
                    </a:ext>
                  </a:extLst>
                </p:cNvPr>
                <p:cNvSpPr>
                  <a:spLocks noChangeShapeType="1"/>
                </p:cNvSpPr>
                <p:nvPr/>
              </p:nvSpPr>
              <p:spPr bwMode="auto">
                <a:xfrm flipV="1">
                  <a:off x="4949" y="2085"/>
                  <a:ext cx="330" cy="199"/>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1302" name="Oval 38">
                <a:extLst>
                  <a:ext uri="{FF2B5EF4-FFF2-40B4-BE49-F238E27FC236}">
                    <a16:creationId xmlns:a16="http://schemas.microsoft.com/office/drawing/2014/main" id="{E1D3F824-C1C9-C01F-93A1-464550DF84F4}"/>
                  </a:ext>
                </a:extLst>
              </p:cNvPr>
              <p:cNvSpPr>
                <a:spLocks noChangeArrowheads="1"/>
              </p:cNvSpPr>
              <p:nvPr/>
            </p:nvSpPr>
            <p:spPr bwMode="auto">
              <a:xfrm>
                <a:off x="4939" y="2092"/>
                <a:ext cx="344" cy="183"/>
              </a:xfrm>
              <a:prstGeom prst="ellipse">
                <a:avLst/>
              </a:prstGeom>
              <a:noFill/>
              <a:ln w="38100">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11303" name="Group 39">
              <a:extLst>
                <a:ext uri="{FF2B5EF4-FFF2-40B4-BE49-F238E27FC236}">
                  <a16:creationId xmlns:a16="http://schemas.microsoft.com/office/drawing/2014/main" id="{3A50F0C2-7EE7-1A29-54E2-E5202069F70C}"/>
                </a:ext>
              </a:extLst>
            </p:cNvPr>
            <p:cNvGrpSpPr>
              <a:grpSpLocks/>
            </p:cNvGrpSpPr>
            <p:nvPr/>
          </p:nvGrpSpPr>
          <p:grpSpPr bwMode="auto">
            <a:xfrm>
              <a:off x="5075" y="2000"/>
              <a:ext cx="79" cy="67"/>
              <a:chOff x="5075" y="2000"/>
              <a:chExt cx="79" cy="67"/>
            </a:xfrm>
          </p:grpSpPr>
          <p:sp>
            <p:nvSpPr>
              <p:cNvPr id="11304" name="Line 40">
                <a:extLst>
                  <a:ext uri="{FF2B5EF4-FFF2-40B4-BE49-F238E27FC236}">
                    <a16:creationId xmlns:a16="http://schemas.microsoft.com/office/drawing/2014/main" id="{10B7A608-46CD-EEDD-3BA5-B8CD5538D070}"/>
                  </a:ext>
                </a:extLst>
              </p:cNvPr>
              <p:cNvSpPr>
                <a:spLocks noChangeShapeType="1"/>
              </p:cNvSpPr>
              <p:nvPr/>
            </p:nvSpPr>
            <p:spPr bwMode="auto">
              <a:xfrm>
                <a:off x="5075" y="2000"/>
                <a:ext cx="0" cy="67"/>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305" name="Line 41">
                <a:extLst>
                  <a:ext uri="{FF2B5EF4-FFF2-40B4-BE49-F238E27FC236}">
                    <a16:creationId xmlns:a16="http://schemas.microsoft.com/office/drawing/2014/main" id="{4D2E1585-3F93-3744-A257-876619938ECF}"/>
                  </a:ext>
                </a:extLst>
              </p:cNvPr>
              <p:cNvSpPr>
                <a:spLocks noChangeShapeType="1"/>
              </p:cNvSpPr>
              <p:nvPr/>
            </p:nvSpPr>
            <p:spPr bwMode="auto">
              <a:xfrm>
                <a:off x="5154" y="2000"/>
                <a:ext cx="0" cy="67"/>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grpSp>
        <p:nvGrpSpPr>
          <p:cNvPr id="11306" name="Group 42">
            <a:extLst>
              <a:ext uri="{FF2B5EF4-FFF2-40B4-BE49-F238E27FC236}">
                <a16:creationId xmlns:a16="http://schemas.microsoft.com/office/drawing/2014/main" id="{16F30FF2-155E-83B3-19F8-6BA907D829EB}"/>
              </a:ext>
            </a:extLst>
          </p:cNvPr>
          <p:cNvGrpSpPr>
            <a:grpSpLocks/>
          </p:cNvGrpSpPr>
          <p:nvPr/>
        </p:nvGrpSpPr>
        <p:grpSpPr bwMode="auto">
          <a:xfrm>
            <a:off x="7666038" y="3851275"/>
            <a:ext cx="652462" cy="488950"/>
            <a:chOff x="3869" y="2426"/>
            <a:chExt cx="411" cy="308"/>
          </a:xfrm>
        </p:grpSpPr>
        <p:grpSp>
          <p:nvGrpSpPr>
            <p:cNvPr id="11307" name="Group 43">
              <a:extLst>
                <a:ext uri="{FF2B5EF4-FFF2-40B4-BE49-F238E27FC236}">
                  <a16:creationId xmlns:a16="http://schemas.microsoft.com/office/drawing/2014/main" id="{51B5349E-2BAC-BB41-B280-BEAD76C07179}"/>
                </a:ext>
              </a:extLst>
            </p:cNvPr>
            <p:cNvGrpSpPr>
              <a:grpSpLocks/>
            </p:cNvGrpSpPr>
            <p:nvPr/>
          </p:nvGrpSpPr>
          <p:grpSpPr bwMode="auto">
            <a:xfrm>
              <a:off x="3869" y="2426"/>
              <a:ext cx="411" cy="308"/>
              <a:chOff x="3869" y="2426"/>
              <a:chExt cx="411" cy="308"/>
            </a:xfrm>
          </p:grpSpPr>
          <p:grpSp>
            <p:nvGrpSpPr>
              <p:cNvPr id="11308" name="Group 44">
                <a:extLst>
                  <a:ext uri="{FF2B5EF4-FFF2-40B4-BE49-F238E27FC236}">
                    <a16:creationId xmlns:a16="http://schemas.microsoft.com/office/drawing/2014/main" id="{2DC2A3EC-2957-09A9-820C-7D560DFB335F}"/>
                  </a:ext>
                </a:extLst>
              </p:cNvPr>
              <p:cNvGrpSpPr>
                <a:grpSpLocks/>
              </p:cNvGrpSpPr>
              <p:nvPr/>
            </p:nvGrpSpPr>
            <p:grpSpPr bwMode="auto">
              <a:xfrm>
                <a:off x="3869" y="2501"/>
                <a:ext cx="411" cy="233"/>
                <a:chOff x="3869" y="2501"/>
                <a:chExt cx="411" cy="233"/>
              </a:xfrm>
            </p:grpSpPr>
            <p:sp>
              <p:nvSpPr>
                <p:cNvPr id="11309" name="Rectangle 45">
                  <a:extLst>
                    <a:ext uri="{FF2B5EF4-FFF2-40B4-BE49-F238E27FC236}">
                      <a16:creationId xmlns:a16="http://schemas.microsoft.com/office/drawing/2014/main" id="{9020571F-1165-A007-39A1-A261D8A3DD06}"/>
                    </a:ext>
                  </a:extLst>
                </p:cNvPr>
                <p:cNvSpPr>
                  <a:spLocks noChangeArrowheads="1"/>
                </p:cNvSpPr>
                <p:nvPr/>
              </p:nvSpPr>
              <p:spPr bwMode="auto">
                <a:xfrm>
                  <a:off x="3869" y="2501"/>
                  <a:ext cx="411" cy="233"/>
                </a:xfrm>
                <a:prstGeom prst="rect">
                  <a:avLst/>
                </a:prstGeom>
                <a:noFill/>
                <a:ln w="38100">
                  <a:solidFill>
                    <a:srgbClr val="000080"/>
                  </a:solidFill>
                  <a:miter lim="800000"/>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310" name="Line 46">
                  <a:extLst>
                    <a:ext uri="{FF2B5EF4-FFF2-40B4-BE49-F238E27FC236}">
                      <a16:creationId xmlns:a16="http://schemas.microsoft.com/office/drawing/2014/main" id="{2276186E-70CD-4AE1-DFB2-7A5A2C2B4923}"/>
                    </a:ext>
                  </a:extLst>
                </p:cNvPr>
                <p:cNvSpPr>
                  <a:spLocks noChangeShapeType="1"/>
                </p:cNvSpPr>
                <p:nvPr/>
              </p:nvSpPr>
              <p:spPr bwMode="auto">
                <a:xfrm>
                  <a:off x="3885" y="2525"/>
                  <a:ext cx="364" cy="180"/>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311" name="Line 47">
                  <a:extLst>
                    <a:ext uri="{FF2B5EF4-FFF2-40B4-BE49-F238E27FC236}">
                      <a16:creationId xmlns:a16="http://schemas.microsoft.com/office/drawing/2014/main" id="{0119045F-E7E3-DC7D-DA9A-1D90CC27014E}"/>
                    </a:ext>
                  </a:extLst>
                </p:cNvPr>
                <p:cNvSpPr>
                  <a:spLocks noChangeShapeType="1"/>
                </p:cNvSpPr>
                <p:nvPr/>
              </p:nvSpPr>
              <p:spPr bwMode="auto">
                <a:xfrm flipV="1">
                  <a:off x="3893" y="2517"/>
                  <a:ext cx="356" cy="204"/>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11312" name="Group 48">
                <a:extLst>
                  <a:ext uri="{FF2B5EF4-FFF2-40B4-BE49-F238E27FC236}">
                    <a16:creationId xmlns:a16="http://schemas.microsoft.com/office/drawing/2014/main" id="{39095A71-5E5E-4E0B-CC4B-BD9420C67A3C}"/>
                  </a:ext>
                </a:extLst>
              </p:cNvPr>
              <p:cNvGrpSpPr>
                <a:grpSpLocks/>
              </p:cNvGrpSpPr>
              <p:nvPr/>
            </p:nvGrpSpPr>
            <p:grpSpPr bwMode="auto">
              <a:xfrm>
                <a:off x="3981" y="2426"/>
                <a:ext cx="168" cy="73"/>
                <a:chOff x="3981" y="2426"/>
                <a:chExt cx="168" cy="73"/>
              </a:xfrm>
            </p:grpSpPr>
            <p:grpSp>
              <p:nvGrpSpPr>
                <p:cNvPr id="11313" name="Group 49">
                  <a:extLst>
                    <a:ext uri="{FF2B5EF4-FFF2-40B4-BE49-F238E27FC236}">
                      <a16:creationId xmlns:a16="http://schemas.microsoft.com/office/drawing/2014/main" id="{4993CAD1-30F2-8673-A9B4-CB275BF0FCCE}"/>
                    </a:ext>
                  </a:extLst>
                </p:cNvPr>
                <p:cNvGrpSpPr>
                  <a:grpSpLocks/>
                </p:cNvGrpSpPr>
                <p:nvPr/>
              </p:nvGrpSpPr>
              <p:grpSpPr bwMode="auto">
                <a:xfrm>
                  <a:off x="3981" y="2426"/>
                  <a:ext cx="85" cy="70"/>
                  <a:chOff x="3981" y="2426"/>
                  <a:chExt cx="85" cy="70"/>
                </a:xfrm>
              </p:grpSpPr>
              <p:sp>
                <p:nvSpPr>
                  <p:cNvPr id="11314" name="Line 50">
                    <a:extLst>
                      <a:ext uri="{FF2B5EF4-FFF2-40B4-BE49-F238E27FC236}">
                        <a16:creationId xmlns:a16="http://schemas.microsoft.com/office/drawing/2014/main" id="{7F609CD5-C0D9-3E10-919E-75CE9484E72D}"/>
                      </a:ext>
                    </a:extLst>
                  </p:cNvPr>
                  <p:cNvSpPr>
                    <a:spLocks noChangeShapeType="1"/>
                  </p:cNvSpPr>
                  <p:nvPr/>
                </p:nvSpPr>
                <p:spPr bwMode="auto">
                  <a:xfrm>
                    <a:off x="3981" y="2426"/>
                    <a:ext cx="0" cy="70"/>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315" name="Line 51">
                    <a:extLst>
                      <a:ext uri="{FF2B5EF4-FFF2-40B4-BE49-F238E27FC236}">
                        <a16:creationId xmlns:a16="http://schemas.microsoft.com/office/drawing/2014/main" id="{125ADB38-437F-C964-86A6-8FF082864A5F}"/>
                      </a:ext>
                    </a:extLst>
                  </p:cNvPr>
                  <p:cNvSpPr>
                    <a:spLocks noChangeShapeType="1"/>
                  </p:cNvSpPr>
                  <p:nvPr/>
                </p:nvSpPr>
                <p:spPr bwMode="auto">
                  <a:xfrm>
                    <a:off x="4066" y="2426"/>
                    <a:ext cx="0" cy="70"/>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1316" name="Line 52">
                  <a:extLst>
                    <a:ext uri="{FF2B5EF4-FFF2-40B4-BE49-F238E27FC236}">
                      <a16:creationId xmlns:a16="http://schemas.microsoft.com/office/drawing/2014/main" id="{52C846C7-02B0-D994-7C87-A9BDB693D5EF}"/>
                    </a:ext>
                  </a:extLst>
                </p:cNvPr>
                <p:cNvSpPr>
                  <a:spLocks noChangeShapeType="1"/>
                </p:cNvSpPr>
                <p:nvPr/>
              </p:nvSpPr>
              <p:spPr bwMode="auto">
                <a:xfrm>
                  <a:off x="4149" y="2429"/>
                  <a:ext cx="0" cy="70"/>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sp>
          <p:nvSpPr>
            <p:cNvPr id="11317" name="Oval 53">
              <a:extLst>
                <a:ext uri="{FF2B5EF4-FFF2-40B4-BE49-F238E27FC236}">
                  <a16:creationId xmlns:a16="http://schemas.microsoft.com/office/drawing/2014/main" id="{1C49F3B2-542E-3608-279B-F1E2148DCBA5}"/>
                </a:ext>
              </a:extLst>
            </p:cNvPr>
            <p:cNvSpPr>
              <a:spLocks noChangeArrowheads="1"/>
            </p:cNvSpPr>
            <p:nvPr/>
          </p:nvSpPr>
          <p:spPr bwMode="auto">
            <a:xfrm>
              <a:off x="3881" y="2527"/>
              <a:ext cx="366" cy="191"/>
            </a:xfrm>
            <a:prstGeom prst="ellipse">
              <a:avLst/>
            </a:prstGeom>
            <a:noFill/>
            <a:ln w="38100">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11318" name="Group 54">
            <a:extLst>
              <a:ext uri="{FF2B5EF4-FFF2-40B4-BE49-F238E27FC236}">
                <a16:creationId xmlns:a16="http://schemas.microsoft.com/office/drawing/2014/main" id="{5708A921-3FFF-F9B6-00EE-4BCC7C908442}"/>
              </a:ext>
            </a:extLst>
          </p:cNvPr>
          <p:cNvGrpSpPr>
            <a:grpSpLocks/>
          </p:cNvGrpSpPr>
          <p:nvPr/>
        </p:nvGrpSpPr>
        <p:grpSpPr bwMode="auto">
          <a:xfrm>
            <a:off x="6904038" y="4918075"/>
            <a:ext cx="652462" cy="488950"/>
            <a:chOff x="3389" y="3098"/>
            <a:chExt cx="411" cy="308"/>
          </a:xfrm>
        </p:grpSpPr>
        <p:grpSp>
          <p:nvGrpSpPr>
            <p:cNvPr id="11319" name="Group 55">
              <a:extLst>
                <a:ext uri="{FF2B5EF4-FFF2-40B4-BE49-F238E27FC236}">
                  <a16:creationId xmlns:a16="http://schemas.microsoft.com/office/drawing/2014/main" id="{BCC078AA-0DAD-2FAE-7DDF-E62CBA338558}"/>
                </a:ext>
              </a:extLst>
            </p:cNvPr>
            <p:cNvGrpSpPr>
              <a:grpSpLocks/>
            </p:cNvGrpSpPr>
            <p:nvPr/>
          </p:nvGrpSpPr>
          <p:grpSpPr bwMode="auto">
            <a:xfrm>
              <a:off x="3389" y="3098"/>
              <a:ext cx="411" cy="308"/>
              <a:chOff x="3389" y="3098"/>
              <a:chExt cx="411" cy="308"/>
            </a:xfrm>
          </p:grpSpPr>
          <p:grpSp>
            <p:nvGrpSpPr>
              <p:cNvPr id="11320" name="Group 56">
                <a:extLst>
                  <a:ext uri="{FF2B5EF4-FFF2-40B4-BE49-F238E27FC236}">
                    <a16:creationId xmlns:a16="http://schemas.microsoft.com/office/drawing/2014/main" id="{4C5E9598-B185-4EAE-29E9-096FC76EED81}"/>
                  </a:ext>
                </a:extLst>
              </p:cNvPr>
              <p:cNvGrpSpPr>
                <a:grpSpLocks/>
              </p:cNvGrpSpPr>
              <p:nvPr/>
            </p:nvGrpSpPr>
            <p:grpSpPr bwMode="auto">
              <a:xfrm>
                <a:off x="3389" y="3173"/>
                <a:ext cx="411" cy="233"/>
                <a:chOff x="3389" y="3173"/>
                <a:chExt cx="411" cy="233"/>
              </a:xfrm>
            </p:grpSpPr>
            <p:sp>
              <p:nvSpPr>
                <p:cNvPr id="11321" name="Rectangle 57">
                  <a:extLst>
                    <a:ext uri="{FF2B5EF4-FFF2-40B4-BE49-F238E27FC236}">
                      <a16:creationId xmlns:a16="http://schemas.microsoft.com/office/drawing/2014/main" id="{D0C2AAA5-13BC-AC38-28CC-F48A6749440F}"/>
                    </a:ext>
                  </a:extLst>
                </p:cNvPr>
                <p:cNvSpPr>
                  <a:spLocks noChangeArrowheads="1"/>
                </p:cNvSpPr>
                <p:nvPr/>
              </p:nvSpPr>
              <p:spPr bwMode="auto">
                <a:xfrm>
                  <a:off x="3389" y="3173"/>
                  <a:ext cx="411" cy="233"/>
                </a:xfrm>
                <a:prstGeom prst="rect">
                  <a:avLst/>
                </a:prstGeom>
                <a:noFill/>
                <a:ln w="38100">
                  <a:solidFill>
                    <a:srgbClr val="000080"/>
                  </a:solidFill>
                  <a:miter lim="800000"/>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322" name="Line 58">
                  <a:extLst>
                    <a:ext uri="{FF2B5EF4-FFF2-40B4-BE49-F238E27FC236}">
                      <a16:creationId xmlns:a16="http://schemas.microsoft.com/office/drawing/2014/main" id="{7FC73840-CB79-0882-465B-449501D1E955}"/>
                    </a:ext>
                  </a:extLst>
                </p:cNvPr>
                <p:cNvSpPr>
                  <a:spLocks noChangeShapeType="1"/>
                </p:cNvSpPr>
                <p:nvPr/>
              </p:nvSpPr>
              <p:spPr bwMode="auto">
                <a:xfrm>
                  <a:off x="3405" y="3197"/>
                  <a:ext cx="364" cy="180"/>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323" name="Line 59">
                  <a:extLst>
                    <a:ext uri="{FF2B5EF4-FFF2-40B4-BE49-F238E27FC236}">
                      <a16:creationId xmlns:a16="http://schemas.microsoft.com/office/drawing/2014/main" id="{97DA1EC7-18F9-6581-5CB5-8219F250F25B}"/>
                    </a:ext>
                  </a:extLst>
                </p:cNvPr>
                <p:cNvSpPr>
                  <a:spLocks noChangeShapeType="1"/>
                </p:cNvSpPr>
                <p:nvPr/>
              </p:nvSpPr>
              <p:spPr bwMode="auto">
                <a:xfrm flipV="1">
                  <a:off x="3413" y="3189"/>
                  <a:ext cx="356" cy="204"/>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11324" name="Group 60">
                <a:extLst>
                  <a:ext uri="{FF2B5EF4-FFF2-40B4-BE49-F238E27FC236}">
                    <a16:creationId xmlns:a16="http://schemas.microsoft.com/office/drawing/2014/main" id="{8FC375AC-65A4-E85D-6E4D-0CE26E96E865}"/>
                  </a:ext>
                </a:extLst>
              </p:cNvPr>
              <p:cNvGrpSpPr>
                <a:grpSpLocks/>
              </p:cNvGrpSpPr>
              <p:nvPr/>
            </p:nvGrpSpPr>
            <p:grpSpPr bwMode="auto">
              <a:xfrm>
                <a:off x="3501" y="3098"/>
                <a:ext cx="168" cy="73"/>
                <a:chOff x="3501" y="3098"/>
                <a:chExt cx="168" cy="73"/>
              </a:xfrm>
            </p:grpSpPr>
            <p:grpSp>
              <p:nvGrpSpPr>
                <p:cNvPr id="11325" name="Group 61">
                  <a:extLst>
                    <a:ext uri="{FF2B5EF4-FFF2-40B4-BE49-F238E27FC236}">
                      <a16:creationId xmlns:a16="http://schemas.microsoft.com/office/drawing/2014/main" id="{F51E21B7-E6AC-9341-1DA7-4C8BF6D75952}"/>
                    </a:ext>
                  </a:extLst>
                </p:cNvPr>
                <p:cNvGrpSpPr>
                  <a:grpSpLocks/>
                </p:cNvGrpSpPr>
                <p:nvPr/>
              </p:nvGrpSpPr>
              <p:grpSpPr bwMode="auto">
                <a:xfrm>
                  <a:off x="3501" y="3098"/>
                  <a:ext cx="85" cy="70"/>
                  <a:chOff x="3501" y="3098"/>
                  <a:chExt cx="85" cy="70"/>
                </a:xfrm>
              </p:grpSpPr>
              <p:sp>
                <p:nvSpPr>
                  <p:cNvPr id="11326" name="Line 62">
                    <a:extLst>
                      <a:ext uri="{FF2B5EF4-FFF2-40B4-BE49-F238E27FC236}">
                        <a16:creationId xmlns:a16="http://schemas.microsoft.com/office/drawing/2014/main" id="{46F1A5E0-FA70-F2FF-201E-D697538F9D48}"/>
                      </a:ext>
                    </a:extLst>
                  </p:cNvPr>
                  <p:cNvSpPr>
                    <a:spLocks noChangeShapeType="1"/>
                  </p:cNvSpPr>
                  <p:nvPr/>
                </p:nvSpPr>
                <p:spPr bwMode="auto">
                  <a:xfrm>
                    <a:off x="3501" y="3098"/>
                    <a:ext cx="0" cy="70"/>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327" name="Line 63">
                    <a:extLst>
                      <a:ext uri="{FF2B5EF4-FFF2-40B4-BE49-F238E27FC236}">
                        <a16:creationId xmlns:a16="http://schemas.microsoft.com/office/drawing/2014/main" id="{E82977CD-C69F-AB3E-1922-03F4D4D8D0B6}"/>
                      </a:ext>
                    </a:extLst>
                  </p:cNvPr>
                  <p:cNvSpPr>
                    <a:spLocks noChangeShapeType="1"/>
                  </p:cNvSpPr>
                  <p:nvPr/>
                </p:nvSpPr>
                <p:spPr bwMode="auto">
                  <a:xfrm>
                    <a:off x="3586" y="3098"/>
                    <a:ext cx="0" cy="70"/>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1328" name="Line 64">
                  <a:extLst>
                    <a:ext uri="{FF2B5EF4-FFF2-40B4-BE49-F238E27FC236}">
                      <a16:creationId xmlns:a16="http://schemas.microsoft.com/office/drawing/2014/main" id="{2B85D123-22B8-5369-D09D-B606B2BCDE5E}"/>
                    </a:ext>
                  </a:extLst>
                </p:cNvPr>
                <p:cNvSpPr>
                  <a:spLocks noChangeShapeType="1"/>
                </p:cNvSpPr>
                <p:nvPr/>
              </p:nvSpPr>
              <p:spPr bwMode="auto">
                <a:xfrm>
                  <a:off x="3669" y="3101"/>
                  <a:ext cx="0" cy="70"/>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sp>
          <p:nvSpPr>
            <p:cNvPr id="11329" name="Oval 65">
              <a:extLst>
                <a:ext uri="{FF2B5EF4-FFF2-40B4-BE49-F238E27FC236}">
                  <a16:creationId xmlns:a16="http://schemas.microsoft.com/office/drawing/2014/main" id="{A0D36EF8-6403-1139-2D47-6AD0481B58A3}"/>
                </a:ext>
              </a:extLst>
            </p:cNvPr>
            <p:cNvSpPr>
              <a:spLocks noChangeArrowheads="1"/>
            </p:cNvSpPr>
            <p:nvPr/>
          </p:nvSpPr>
          <p:spPr bwMode="auto">
            <a:xfrm>
              <a:off x="3401" y="3199"/>
              <a:ext cx="366" cy="191"/>
            </a:xfrm>
            <a:prstGeom prst="ellipse">
              <a:avLst/>
            </a:prstGeom>
            <a:noFill/>
            <a:ln w="38100">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1330" name="Rectangle 66">
            <a:extLst>
              <a:ext uri="{FF2B5EF4-FFF2-40B4-BE49-F238E27FC236}">
                <a16:creationId xmlns:a16="http://schemas.microsoft.com/office/drawing/2014/main" id="{A38779FC-3754-6F42-E8CB-5B9FD4CC4C57}"/>
              </a:ext>
            </a:extLst>
          </p:cNvPr>
          <p:cNvSpPr>
            <a:spLocks noChangeArrowheads="1"/>
          </p:cNvSpPr>
          <p:nvPr/>
        </p:nvSpPr>
        <p:spPr bwMode="auto">
          <a:xfrm>
            <a:off x="7396164" y="5484814"/>
            <a:ext cx="389531" cy="335989"/>
          </a:xfrm>
          <a:prstGeom prst="rect">
            <a:avLst/>
          </a:prstGeom>
          <a:noFill/>
          <a:ln w="38100">
            <a:solidFill>
              <a:srgbClr val="000080"/>
            </a:solidFill>
            <a:miter lim="800000"/>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l-GR" altLang="el-GR" sz="1600" b="1">
                <a:solidFill>
                  <a:srgbClr val="000066"/>
                </a:solidFill>
                <a:latin typeface="Arial" panose="020B0604020202020204" pitchFamily="34" charset="0"/>
              </a:rPr>
              <a:t>(-)</a:t>
            </a:r>
            <a:endParaRPr lang="el-GR" altLang="el-GR" sz="1600" b="1">
              <a:solidFill>
                <a:schemeClr val="bg1"/>
              </a:solidFill>
              <a:latin typeface="Arial" panose="020B0604020202020204" pitchFamily="34" charset="0"/>
            </a:endParaRPr>
          </a:p>
        </p:txBody>
      </p:sp>
      <p:grpSp>
        <p:nvGrpSpPr>
          <p:cNvPr id="11331" name="Group 67">
            <a:extLst>
              <a:ext uri="{FF2B5EF4-FFF2-40B4-BE49-F238E27FC236}">
                <a16:creationId xmlns:a16="http://schemas.microsoft.com/office/drawing/2014/main" id="{CBF91107-CC9E-61A6-BABD-41E11A9F91CD}"/>
              </a:ext>
            </a:extLst>
          </p:cNvPr>
          <p:cNvGrpSpPr>
            <a:grpSpLocks/>
          </p:cNvGrpSpPr>
          <p:nvPr/>
        </p:nvGrpSpPr>
        <p:grpSpPr bwMode="auto">
          <a:xfrm>
            <a:off x="7126289" y="5803900"/>
            <a:ext cx="592137" cy="287338"/>
            <a:chOff x="3529" y="3656"/>
            <a:chExt cx="373" cy="181"/>
          </a:xfrm>
        </p:grpSpPr>
        <p:sp>
          <p:nvSpPr>
            <p:cNvPr id="11332" name="Rectangle 68">
              <a:extLst>
                <a:ext uri="{FF2B5EF4-FFF2-40B4-BE49-F238E27FC236}">
                  <a16:creationId xmlns:a16="http://schemas.microsoft.com/office/drawing/2014/main" id="{FF74F216-37B6-8945-A05F-D51EEF47624E}"/>
                </a:ext>
              </a:extLst>
            </p:cNvPr>
            <p:cNvSpPr>
              <a:spLocks noChangeArrowheads="1"/>
            </p:cNvSpPr>
            <p:nvPr/>
          </p:nvSpPr>
          <p:spPr bwMode="auto">
            <a:xfrm>
              <a:off x="3529" y="3656"/>
              <a:ext cx="373" cy="181"/>
            </a:xfrm>
            <a:prstGeom prst="rect">
              <a:avLst/>
            </a:prstGeom>
            <a:noFill/>
            <a:ln w="38100">
              <a:solidFill>
                <a:srgbClr val="000080"/>
              </a:solidFill>
              <a:miter lim="800000"/>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333" name="Oval 69">
              <a:extLst>
                <a:ext uri="{FF2B5EF4-FFF2-40B4-BE49-F238E27FC236}">
                  <a16:creationId xmlns:a16="http://schemas.microsoft.com/office/drawing/2014/main" id="{3F39DED9-42AB-5DA1-2B52-03D45AD8A3F7}"/>
                </a:ext>
              </a:extLst>
            </p:cNvPr>
            <p:cNvSpPr>
              <a:spLocks noChangeArrowheads="1"/>
            </p:cNvSpPr>
            <p:nvPr/>
          </p:nvSpPr>
          <p:spPr bwMode="auto">
            <a:xfrm>
              <a:off x="3560" y="3684"/>
              <a:ext cx="315" cy="132"/>
            </a:xfrm>
            <a:prstGeom prst="ellipse">
              <a:avLst/>
            </a:prstGeom>
            <a:noFill/>
            <a:ln w="38100">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1334" name="Line 70">
            <a:extLst>
              <a:ext uri="{FF2B5EF4-FFF2-40B4-BE49-F238E27FC236}">
                <a16:creationId xmlns:a16="http://schemas.microsoft.com/office/drawing/2014/main" id="{020D0CDC-6891-53A1-E43B-449F6AC5E4C3}"/>
              </a:ext>
            </a:extLst>
          </p:cNvPr>
          <p:cNvSpPr>
            <a:spLocks noChangeShapeType="1"/>
          </p:cNvSpPr>
          <p:nvPr/>
        </p:nvSpPr>
        <p:spPr bwMode="auto">
          <a:xfrm>
            <a:off x="7419975" y="5673725"/>
            <a:ext cx="0" cy="109538"/>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nvGrpSpPr>
          <p:cNvPr id="11335" name="Group 71">
            <a:extLst>
              <a:ext uri="{FF2B5EF4-FFF2-40B4-BE49-F238E27FC236}">
                <a16:creationId xmlns:a16="http://schemas.microsoft.com/office/drawing/2014/main" id="{288D732B-F663-6AC1-DD2F-D3380BD93211}"/>
              </a:ext>
            </a:extLst>
          </p:cNvPr>
          <p:cNvGrpSpPr>
            <a:grpSpLocks/>
          </p:cNvGrpSpPr>
          <p:nvPr/>
        </p:nvGrpSpPr>
        <p:grpSpPr bwMode="auto">
          <a:xfrm>
            <a:off x="8193088" y="4341814"/>
            <a:ext cx="658812" cy="606425"/>
            <a:chOff x="4201" y="2735"/>
            <a:chExt cx="415" cy="382"/>
          </a:xfrm>
        </p:grpSpPr>
        <p:sp>
          <p:nvSpPr>
            <p:cNvPr id="11336" name="Rectangle 72">
              <a:extLst>
                <a:ext uri="{FF2B5EF4-FFF2-40B4-BE49-F238E27FC236}">
                  <a16:creationId xmlns:a16="http://schemas.microsoft.com/office/drawing/2014/main" id="{80C2D13B-1F48-27F1-A9CE-2CB48A9A7483}"/>
                </a:ext>
              </a:extLst>
            </p:cNvPr>
            <p:cNvSpPr>
              <a:spLocks noChangeArrowheads="1"/>
            </p:cNvSpPr>
            <p:nvPr/>
          </p:nvSpPr>
          <p:spPr bwMode="auto">
            <a:xfrm>
              <a:off x="4371" y="2735"/>
              <a:ext cx="245" cy="212"/>
            </a:xfrm>
            <a:prstGeom prst="rect">
              <a:avLst/>
            </a:prstGeom>
            <a:noFill/>
            <a:ln w="38100">
              <a:solidFill>
                <a:srgbClr val="000080"/>
              </a:solidFill>
              <a:miter lim="800000"/>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l-GR" altLang="el-GR" sz="1600" b="1">
                  <a:solidFill>
                    <a:srgbClr val="000066"/>
                  </a:solidFill>
                  <a:latin typeface="Arial" panose="020B0604020202020204" pitchFamily="34" charset="0"/>
                </a:rPr>
                <a:t>(-)</a:t>
              </a:r>
              <a:endParaRPr lang="el-GR" altLang="el-GR" sz="1600" b="1">
                <a:solidFill>
                  <a:schemeClr val="bg1"/>
                </a:solidFill>
                <a:latin typeface="Arial" panose="020B0604020202020204" pitchFamily="34" charset="0"/>
              </a:endParaRPr>
            </a:p>
          </p:txBody>
        </p:sp>
        <p:grpSp>
          <p:nvGrpSpPr>
            <p:cNvPr id="11337" name="Group 73">
              <a:extLst>
                <a:ext uri="{FF2B5EF4-FFF2-40B4-BE49-F238E27FC236}">
                  <a16:creationId xmlns:a16="http://schemas.microsoft.com/office/drawing/2014/main" id="{99A49456-02B1-85B1-2C87-8F55D77AE608}"/>
                </a:ext>
              </a:extLst>
            </p:cNvPr>
            <p:cNvGrpSpPr>
              <a:grpSpLocks/>
            </p:cNvGrpSpPr>
            <p:nvPr/>
          </p:nvGrpSpPr>
          <p:grpSpPr bwMode="auto">
            <a:xfrm>
              <a:off x="4201" y="2936"/>
              <a:ext cx="373" cy="181"/>
              <a:chOff x="4201" y="2936"/>
              <a:chExt cx="373" cy="181"/>
            </a:xfrm>
          </p:grpSpPr>
          <p:sp>
            <p:nvSpPr>
              <p:cNvPr id="11338" name="Rectangle 74">
                <a:extLst>
                  <a:ext uri="{FF2B5EF4-FFF2-40B4-BE49-F238E27FC236}">
                    <a16:creationId xmlns:a16="http://schemas.microsoft.com/office/drawing/2014/main" id="{F140BFAA-A58D-1E64-089E-9E1F213F307C}"/>
                  </a:ext>
                </a:extLst>
              </p:cNvPr>
              <p:cNvSpPr>
                <a:spLocks noChangeArrowheads="1"/>
              </p:cNvSpPr>
              <p:nvPr/>
            </p:nvSpPr>
            <p:spPr bwMode="auto">
              <a:xfrm>
                <a:off x="4201" y="2936"/>
                <a:ext cx="373" cy="181"/>
              </a:xfrm>
              <a:prstGeom prst="rect">
                <a:avLst/>
              </a:prstGeom>
              <a:noFill/>
              <a:ln w="38100">
                <a:solidFill>
                  <a:srgbClr val="000080"/>
                </a:solidFill>
                <a:miter lim="800000"/>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339" name="Oval 75">
                <a:extLst>
                  <a:ext uri="{FF2B5EF4-FFF2-40B4-BE49-F238E27FC236}">
                    <a16:creationId xmlns:a16="http://schemas.microsoft.com/office/drawing/2014/main" id="{743B11A9-5E24-6346-6F31-92E7A012C64A}"/>
                  </a:ext>
                </a:extLst>
              </p:cNvPr>
              <p:cNvSpPr>
                <a:spLocks noChangeArrowheads="1"/>
              </p:cNvSpPr>
              <p:nvPr/>
            </p:nvSpPr>
            <p:spPr bwMode="auto">
              <a:xfrm>
                <a:off x="4232" y="2964"/>
                <a:ext cx="315" cy="132"/>
              </a:xfrm>
              <a:prstGeom prst="ellipse">
                <a:avLst/>
              </a:prstGeom>
              <a:noFill/>
              <a:ln w="38100">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1340" name="Line 76">
              <a:extLst>
                <a:ext uri="{FF2B5EF4-FFF2-40B4-BE49-F238E27FC236}">
                  <a16:creationId xmlns:a16="http://schemas.microsoft.com/office/drawing/2014/main" id="{47948C70-EE92-05C6-1FB4-602619A6C5ED}"/>
                </a:ext>
              </a:extLst>
            </p:cNvPr>
            <p:cNvSpPr>
              <a:spLocks noChangeShapeType="1"/>
            </p:cNvSpPr>
            <p:nvPr/>
          </p:nvSpPr>
          <p:spPr bwMode="auto">
            <a:xfrm>
              <a:off x="4386" y="2840"/>
              <a:ext cx="0" cy="83"/>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341" name="Line 77">
              <a:extLst>
                <a:ext uri="{FF2B5EF4-FFF2-40B4-BE49-F238E27FC236}">
                  <a16:creationId xmlns:a16="http://schemas.microsoft.com/office/drawing/2014/main" id="{C95F5694-5A5E-0E25-E480-67AAD6DE161C}"/>
                </a:ext>
              </a:extLst>
            </p:cNvPr>
            <p:cNvSpPr>
              <a:spLocks noChangeShapeType="1"/>
            </p:cNvSpPr>
            <p:nvPr/>
          </p:nvSpPr>
          <p:spPr bwMode="auto">
            <a:xfrm>
              <a:off x="4338" y="2842"/>
              <a:ext cx="0" cy="69"/>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1342" name="Rectangle 78">
            <a:extLst>
              <a:ext uri="{FF2B5EF4-FFF2-40B4-BE49-F238E27FC236}">
                <a16:creationId xmlns:a16="http://schemas.microsoft.com/office/drawing/2014/main" id="{F84FB566-E024-A3F0-7AF8-C71AB398BB9A}"/>
              </a:ext>
            </a:extLst>
          </p:cNvPr>
          <p:cNvSpPr>
            <a:spLocks noChangeArrowheads="1"/>
          </p:cNvSpPr>
          <p:nvPr/>
        </p:nvSpPr>
        <p:spPr bwMode="auto">
          <a:xfrm>
            <a:off x="9569369" y="2008189"/>
            <a:ext cx="673262" cy="397545"/>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2000" b="1">
                <a:solidFill>
                  <a:srgbClr val="000066"/>
                </a:solidFill>
                <a:latin typeface="Arial" panose="020B0604020202020204" pitchFamily="34" charset="0"/>
              </a:rPr>
              <a:t>ΓΕΞ</a:t>
            </a:r>
            <a:endParaRPr lang="el-GR" altLang="el-GR" sz="2000" b="1">
              <a:solidFill>
                <a:schemeClr val="bg1"/>
              </a:solidFill>
              <a:latin typeface="Arial" panose="020B0604020202020204" pitchFamily="34" charset="0"/>
            </a:endParaRPr>
          </a:p>
        </p:txBody>
      </p:sp>
      <p:sp>
        <p:nvSpPr>
          <p:cNvPr id="11343" name="Rectangle 79">
            <a:extLst>
              <a:ext uri="{FF2B5EF4-FFF2-40B4-BE49-F238E27FC236}">
                <a16:creationId xmlns:a16="http://schemas.microsoft.com/office/drawing/2014/main" id="{020681CD-C51F-5B0B-2439-7111A499AAB6}"/>
              </a:ext>
            </a:extLst>
          </p:cNvPr>
          <p:cNvSpPr>
            <a:spLocks noChangeArrowheads="1"/>
          </p:cNvSpPr>
          <p:nvPr/>
        </p:nvSpPr>
        <p:spPr bwMode="auto">
          <a:xfrm rot="2580000">
            <a:off x="6400801" y="3429000"/>
            <a:ext cx="892175" cy="376238"/>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ΚΥΡΙΑ</a:t>
            </a:r>
          </a:p>
        </p:txBody>
      </p:sp>
      <p:sp>
        <p:nvSpPr>
          <p:cNvPr id="11344" name="Rectangle 80">
            <a:extLst>
              <a:ext uri="{FF2B5EF4-FFF2-40B4-BE49-F238E27FC236}">
                <a16:creationId xmlns:a16="http://schemas.microsoft.com/office/drawing/2014/main" id="{A8AE9898-1186-26E0-5565-F125CAC3A82D}"/>
              </a:ext>
            </a:extLst>
          </p:cNvPr>
          <p:cNvSpPr>
            <a:spLocks noChangeArrowheads="1"/>
          </p:cNvSpPr>
          <p:nvPr/>
        </p:nvSpPr>
        <p:spPr bwMode="auto">
          <a:xfrm rot="2640000">
            <a:off x="5791201" y="4495800"/>
            <a:ext cx="866775" cy="376238"/>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ΔΕΥΤ.</a:t>
            </a:r>
          </a:p>
        </p:txBody>
      </p:sp>
      <p:sp>
        <p:nvSpPr>
          <p:cNvPr id="11345" name="Rectangle 81">
            <a:extLst>
              <a:ext uri="{FF2B5EF4-FFF2-40B4-BE49-F238E27FC236}">
                <a16:creationId xmlns:a16="http://schemas.microsoft.com/office/drawing/2014/main" id="{6A82EBF9-BBC8-3646-BB93-0F60AE7CF767}"/>
              </a:ext>
            </a:extLst>
          </p:cNvPr>
          <p:cNvSpPr>
            <a:spLocks noChangeArrowheads="1"/>
          </p:cNvSpPr>
          <p:nvPr/>
        </p:nvSpPr>
        <p:spPr bwMode="auto">
          <a:xfrm rot="2640000">
            <a:off x="8610600" y="1517651"/>
            <a:ext cx="1066800" cy="346075"/>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600" b="1">
                <a:solidFill>
                  <a:srgbClr val="000000"/>
                </a:solidFill>
                <a:latin typeface="Arial" panose="020B0604020202020204" pitchFamily="34" charset="0"/>
              </a:rPr>
              <a:t>ΚΑΛΥΨΗ</a:t>
            </a:r>
          </a:p>
        </p:txBody>
      </p:sp>
      <p:grpSp>
        <p:nvGrpSpPr>
          <p:cNvPr id="11346" name="Group 82">
            <a:extLst>
              <a:ext uri="{FF2B5EF4-FFF2-40B4-BE49-F238E27FC236}">
                <a16:creationId xmlns:a16="http://schemas.microsoft.com/office/drawing/2014/main" id="{C7974892-F4DC-3197-A68C-66D56F7BF065}"/>
              </a:ext>
            </a:extLst>
          </p:cNvPr>
          <p:cNvGrpSpPr>
            <a:grpSpLocks/>
          </p:cNvGrpSpPr>
          <p:nvPr/>
        </p:nvGrpSpPr>
        <p:grpSpPr bwMode="auto">
          <a:xfrm>
            <a:off x="5105401" y="914401"/>
            <a:ext cx="2613025" cy="3014663"/>
            <a:chOff x="2256" y="576"/>
            <a:chExt cx="1646" cy="1899"/>
          </a:xfrm>
        </p:grpSpPr>
        <p:sp>
          <p:nvSpPr>
            <p:cNvPr id="11347" name="Line 83">
              <a:extLst>
                <a:ext uri="{FF2B5EF4-FFF2-40B4-BE49-F238E27FC236}">
                  <a16:creationId xmlns:a16="http://schemas.microsoft.com/office/drawing/2014/main" id="{A55BC5F4-AA00-BC27-16FF-3A5C0DBED034}"/>
                </a:ext>
              </a:extLst>
            </p:cNvPr>
            <p:cNvSpPr>
              <a:spLocks noChangeShapeType="1"/>
            </p:cNvSpPr>
            <p:nvPr/>
          </p:nvSpPr>
          <p:spPr bwMode="auto">
            <a:xfrm>
              <a:off x="2546" y="1023"/>
              <a:ext cx="1176" cy="1403"/>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348" name="Line 84">
              <a:extLst>
                <a:ext uri="{FF2B5EF4-FFF2-40B4-BE49-F238E27FC236}">
                  <a16:creationId xmlns:a16="http://schemas.microsoft.com/office/drawing/2014/main" id="{E2D2AF5B-0661-8ACE-2273-922B4626E334}"/>
                </a:ext>
              </a:extLst>
            </p:cNvPr>
            <p:cNvSpPr>
              <a:spLocks noChangeShapeType="1"/>
            </p:cNvSpPr>
            <p:nvPr/>
          </p:nvSpPr>
          <p:spPr bwMode="auto">
            <a:xfrm>
              <a:off x="2717" y="881"/>
              <a:ext cx="1175" cy="1403"/>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1349" name="Freeform 85">
              <a:extLst>
                <a:ext uri="{FF2B5EF4-FFF2-40B4-BE49-F238E27FC236}">
                  <a16:creationId xmlns:a16="http://schemas.microsoft.com/office/drawing/2014/main" id="{62D03090-B286-CCE0-84DF-5E7E1FF880DA}"/>
                </a:ext>
              </a:extLst>
            </p:cNvPr>
            <p:cNvSpPr>
              <a:spLocks/>
            </p:cNvSpPr>
            <p:nvPr/>
          </p:nvSpPr>
          <p:spPr bwMode="auto">
            <a:xfrm>
              <a:off x="2256" y="576"/>
              <a:ext cx="719" cy="662"/>
            </a:xfrm>
            <a:custGeom>
              <a:avLst/>
              <a:gdLst>
                <a:gd name="T0" fmla="*/ 270 w 719"/>
                <a:gd name="T1" fmla="*/ 435 h 662"/>
                <a:gd name="T2" fmla="*/ 0 w 719"/>
                <a:gd name="T3" fmla="*/ 661 h 662"/>
                <a:gd name="T4" fmla="*/ 57 w 719"/>
                <a:gd name="T5" fmla="*/ 0 h 662"/>
                <a:gd name="T6" fmla="*/ 718 w 719"/>
                <a:gd name="T7" fmla="*/ 59 h 662"/>
                <a:gd name="T8" fmla="*/ 448 w 719"/>
                <a:gd name="T9" fmla="*/ 284 h 662"/>
              </a:gdLst>
              <a:ahLst/>
              <a:cxnLst>
                <a:cxn ang="0">
                  <a:pos x="T0" y="T1"/>
                </a:cxn>
                <a:cxn ang="0">
                  <a:pos x="T2" y="T3"/>
                </a:cxn>
                <a:cxn ang="0">
                  <a:pos x="T4" y="T5"/>
                </a:cxn>
                <a:cxn ang="0">
                  <a:pos x="T6" y="T7"/>
                </a:cxn>
                <a:cxn ang="0">
                  <a:pos x="T8" y="T9"/>
                </a:cxn>
              </a:cxnLst>
              <a:rect l="0" t="0" r="r" b="b"/>
              <a:pathLst>
                <a:path w="719" h="662">
                  <a:moveTo>
                    <a:pt x="270" y="435"/>
                  </a:moveTo>
                  <a:lnTo>
                    <a:pt x="0" y="661"/>
                  </a:lnTo>
                  <a:lnTo>
                    <a:pt x="57" y="0"/>
                  </a:lnTo>
                  <a:lnTo>
                    <a:pt x="718" y="59"/>
                  </a:lnTo>
                  <a:lnTo>
                    <a:pt x="448" y="284"/>
                  </a:lnTo>
                </a:path>
              </a:pathLst>
            </a:custGeom>
            <a:noFill/>
            <a:ln w="50800" cap="rnd" cmpd="sng">
              <a:solidFill>
                <a:srgbClr val="00008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1350" name="Line 86">
              <a:extLst>
                <a:ext uri="{FF2B5EF4-FFF2-40B4-BE49-F238E27FC236}">
                  <a16:creationId xmlns:a16="http://schemas.microsoft.com/office/drawing/2014/main" id="{41790D3E-943D-708D-CCC6-61B6FF17AAE9}"/>
                </a:ext>
              </a:extLst>
            </p:cNvPr>
            <p:cNvSpPr>
              <a:spLocks noChangeShapeType="1"/>
            </p:cNvSpPr>
            <p:nvPr/>
          </p:nvSpPr>
          <p:spPr bwMode="auto">
            <a:xfrm flipV="1">
              <a:off x="3748" y="2287"/>
              <a:ext cx="154" cy="188"/>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F1783FA-A69A-1D65-E0E8-DCD62A58ACEA}"/>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0243" name="Rectangle 3">
            <a:extLst>
              <a:ext uri="{FF2B5EF4-FFF2-40B4-BE49-F238E27FC236}">
                <a16:creationId xmlns:a16="http://schemas.microsoft.com/office/drawing/2014/main" id="{C125CDE9-4778-36C9-CA79-787FDAC94C4E}"/>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0244" name="Rectangle 4">
            <a:extLst>
              <a:ext uri="{FF2B5EF4-FFF2-40B4-BE49-F238E27FC236}">
                <a16:creationId xmlns:a16="http://schemas.microsoft.com/office/drawing/2014/main" id="{46EC6868-63DE-7EA6-F24D-1852DF2BDF47}"/>
              </a:ext>
            </a:extLst>
          </p:cNvPr>
          <p:cNvSpPr>
            <a:spLocks noGrp="1" noChangeArrowheads="1"/>
          </p:cNvSpPr>
          <p:nvPr>
            <p:ph type="title"/>
          </p:nvPr>
        </p:nvSpPr>
        <p:spPr>
          <a:xfrm>
            <a:off x="1981200" y="1447800"/>
            <a:ext cx="7772400" cy="1143000"/>
          </a:xfrm>
          <a:noFill/>
          <a:ln/>
          <a:effectLst>
            <a:outerShdw dist="35921" dir="18900000" algn="ctr" rotWithShape="0">
              <a:schemeClr val="folHlink"/>
            </a:outerShdw>
          </a:effectLst>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b">
            <a:normAutofit/>
          </a:bodyPr>
          <a:lstStyle/>
          <a:p>
            <a:pPr algn="l"/>
            <a:r>
              <a:rPr lang="el-GR" altLang="el-GR" sz="2400" b="1" u="sng"/>
              <a:t>ΕΙΣΧΩΡΗΣΗ αναλαμβάνεται όταν :</a:t>
            </a:r>
            <a:endParaRPr lang="el-GR" altLang="el-GR" sz="2400"/>
          </a:p>
        </p:txBody>
      </p:sp>
      <p:sp>
        <p:nvSpPr>
          <p:cNvPr id="10245" name="Rectangle 5">
            <a:extLst>
              <a:ext uri="{FF2B5EF4-FFF2-40B4-BE49-F238E27FC236}">
                <a16:creationId xmlns:a16="http://schemas.microsoft.com/office/drawing/2014/main" id="{D1156C84-0484-BD82-C97A-BAC0D8EE8B09}"/>
              </a:ext>
            </a:extLst>
          </p:cNvPr>
          <p:cNvSpPr>
            <a:spLocks noGrp="1" noChangeArrowheads="1"/>
          </p:cNvSpPr>
          <p:nvPr>
            <p:ph type="body" idx="1"/>
          </p:nvPr>
        </p:nvSpPr>
        <p:spPr>
          <a:xfrm>
            <a:off x="1905000" y="2590800"/>
            <a:ext cx="8128000" cy="36576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fontScale="85000" lnSpcReduction="10000"/>
          </a:bodyPr>
          <a:lstStyle/>
          <a:p>
            <a:pPr marL="533400" indent="-533400">
              <a:buFontTx/>
              <a:buAutoNum type="arabicPeriod"/>
            </a:pPr>
            <a:r>
              <a:rPr lang="el-GR" altLang="el-GR" sz="2400" b="1">
                <a:solidFill>
                  <a:srgbClr val="000000"/>
                </a:solidFill>
              </a:rPr>
              <a:t>Δεν υπάρχει ακάλυπτο πλευρό</a:t>
            </a:r>
          </a:p>
          <a:p>
            <a:pPr marL="533400" indent="-533400">
              <a:buFontTx/>
              <a:buAutoNum type="arabicPeriod"/>
            </a:pPr>
            <a:r>
              <a:rPr lang="el-GR" altLang="el-GR" sz="2400" b="1">
                <a:solidFill>
                  <a:srgbClr val="000000"/>
                </a:solidFill>
              </a:rPr>
              <a:t>Δεν υπάρχει χρόνος</a:t>
            </a:r>
          </a:p>
          <a:p>
            <a:pPr marL="533400" indent="-533400">
              <a:buFontTx/>
              <a:buAutoNum type="arabicPeriod"/>
            </a:pPr>
            <a:r>
              <a:rPr lang="el-GR" altLang="el-GR" sz="2400" b="1">
                <a:solidFill>
                  <a:srgbClr val="000000"/>
                </a:solidFill>
              </a:rPr>
              <a:t>Υπάρχουν και έχουν εξακριβωθεί ασθενή σημεία στην εχθρική διάταξη</a:t>
            </a:r>
          </a:p>
          <a:p>
            <a:pPr marL="533400" indent="-533400">
              <a:buFontTx/>
              <a:buAutoNum type="arabicPeriod"/>
            </a:pPr>
            <a:r>
              <a:rPr lang="el-GR" altLang="el-GR" sz="2400" b="1">
                <a:solidFill>
                  <a:srgbClr val="000000"/>
                </a:solidFill>
              </a:rPr>
              <a:t>Ο εχθρός είναι υπέρ-ανεπτυγμένος</a:t>
            </a:r>
          </a:p>
          <a:p>
            <a:pPr marL="533400" indent="-533400">
              <a:buNone/>
            </a:pPr>
            <a:r>
              <a:rPr lang="el-GR" altLang="el-GR" sz="2400" b="1" u="sng">
                <a:solidFill>
                  <a:schemeClr val="accent2"/>
                </a:solidFill>
                <a:effectLst>
                  <a:outerShdw blurRad="38100" dist="38100" dir="2700000" algn="tl">
                    <a:srgbClr val="C0C0C0"/>
                  </a:outerShdw>
                </a:effectLst>
              </a:rPr>
              <a:t>Ευνοείται:</a:t>
            </a:r>
          </a:p>
          <a:p>
            <a:pPr marL="533400" indent="-533400"/>
            <a:r>
              <a:rPr lang="el-GR" altLang="el-GR" sz="2400" b="1">
                <a:solidFill>
                  <a:srgbClr val="000000"/>
                </a:solidFill>
              </a:rPr>
              <a:t>Στα όρια δύο εχθρικών μονάδων</a:t>
            </a:r>
          </a:p>
          <a:p>
            <a:pPr marL="533400" indent="-533400"/>
            <a:r>
              <a:rPr lang="el-GR" altLang="el-GR" sz="2400" b="1">
                <a:solidFill>
                  <a:srgbClr val="000000"/>
                </a:solidFill>
              </a:rPr>
              <a:t>Στις εξέχουσες κατά μήκος της αμυντικής γραμμής του αντιπάλου</a:t>
            </a:r>
          </a:p>
        </p:txBody>
      </p:sp>
      <p:grpSp>
        <p:nvGrpSpPr>
          <p:cNvPr id="10250" name="Group 10">
            <a:extLst>
              <a:ext uri="{FF2B5EF4-FFF2-40B4-BE49-F238E27FC236}">
                <a16:creationId xmlns:a16="http://schemas.microsoft.com/office/drawing/2014/main" id="{672BBB5C-89DA-46FE-7E7E-7D88AF637423}"/>
              </a:ext>
            </a:extLst>
          </p:cNvPr>
          <p:cNvGrpSpPr>
            <a:grpSpLocks/>
          </p:cNvGrpSpPr>
          <p:nvPr/>
        </p:nvGrpSpPr>
        <p:grpSpPr bwMode="auto">
          <a:xfrm>
            <a:off x="6934200" y="2590800"/>
            <a:ext cx="3297238" cy="762000"/>
            <a:chOff x="3408" y="1632"/>
            <a:chExt cx="2077" cy="480"/>
          </a:xfrm>
        </p:grpSpPr>
        <p:sp>
          <p:nvSpPr>
            <p:cNvPr id="10246" name="Freeform 6">
              <a:extLst>
                <a:ext uri="{FF2B5EF4-FFF2-40B4-BE49-F238E27FC236}">
                  <a16:creationId xmlns:a16="http://schemas.microsoft.com/office/drawing/2014/main" id="{1D0ABF86-2184-DA47-5112-CD9B18CE1E1E}"/>
                </a:ext>
              </a:extLst>
            </p:cNvPr>
            <p:cNvSpPr>
              <a:spLocks/>
            </p:cNvSpPr>
            <p:nvPr/>
          </p:nvSpPr>
          <p:spPr bwMode="auto">
            <a:xfrm>
              <a:off x="3408" y="1632"/>
              <a:ext cx="288" cy="480"/>
            </a:xfrm>
            <a:custGeom>
              <a:avLst/>
              <a:gdLst>
                <a:gd name="T0" fmla="*/ 0 w 385"/>
                <a:gd name="T1" fmla="*/ 0 h 625"/>
                <a:gd name="T2" fmla="*/ 384 w 385"/>
                <a:gd name="T3" fmla="*/ 0 h 625"/>
                <a:gd name="T4" fmla="*/ 384 w 385"/>
                <a:gd name="T5" fmla="*/ 624 h 625"/>
                <a:gd name="T6" fmla="*/ 0 w 385"/>
                <a:gd name="T7" fmla="*/ 624 h 625"/>
              </a:gdLst>
              <a:ahLst/>
              <a:cxnLst>
                <a:cxn ang="0">
                  <a:pos x="T0" y="T1"/>
                </a:cxn>
                <a:cxn ang="0">
                  <a:pos x="T2" y="T3"/>
                </a:cxn>
                <a:cxn ang="0">
                  <a:pos x="T4" y="T5"/>
                </a:cxn>
                <a:cxn ang="0">
                  <a:pos x="T6" y="T7"/>
                </a:cxn>
              </a:cxnLst>
              <a:rect l="0" t="0" r="r" b="b"/>
              <a:pathLst>
                <a:path w="385" h="625">
                  <a:moveTo>
                    <a:pt x="0" y="0"/>
                  </a:moveTo>
                  <a:lnTo>
                    <a:pt x="384" y="0"/>
                  </a:lnTo>
                  <a:lnTo>
                    <a:pt x="384" y="624"/>
                  </a:lnTo>
                  <a:lnTo>
                    <a:pt x="0" y="624"/>
                  </a:lnTo>
                </a:path>
              </a:pathLst>
            </a:custGeom>
            <a:noFill/>
            <a:ln w="25400" cap="rnd" cmpd="sng">
              <a:solidFill>
                <a:schemeClr val="accent2"/>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0247" name="Rectangle 7">
              <a:extLst>
                <a:ext uri="{FF2B5EF4-FFF2-40B4-BE49-F238E27FC236}">
                  <a16:creationId xmlns:a16="http://schemas.microsoft.com/office/drawing/2014/main" id="{659BAC2D-AAC0-19BF-9CA4-09AC5B203F92}"/>
                </a:ext>
              </a:extLst>
            </p:cNvPr>
            <p:cNvSpPr>
              <a:spLocks noChangeArrowheads="1"/>
            </p:cNvSpPr>
            <p:nvPr/>
          </p:nvSpPr>
          <p:spPr bwMode="auto">
            <a:xfrm>
              <a:off x="3884" y="1728"/>
              <a:ext cx="1601" cy="294"/>
            </a:xfrm>
            <a:prstGeom prst="rect">
              <a:avLst/>
            </a:prstGeom>
            <a:noFill/>
            <a:ln w="12700">
              <a:solidFill>
                <a:schemeClr val="accent2"/>
              </a:solidFill>
              <a:miter lim="800000"/>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b="1">
                  <a:solidFill>
                    <a:schemeClr val="accent2"/>
                  </a:solidFill>
                  <a:latin typeface="Arial" panose="020B0604020202020204" pitchFamily="34" charset="0"/>
                </a:rPr>
                <a:t>για υπερκέραση</a:t>
              </a:r>
            </a:p>
          </p:txBody>
        </p:sp>
      </p:grpSp>
      <p:sp>
        <p:nvSpPr>
          <p:cNvPr id="10248" name="Rectangle 8">
            <a:extLst>
              <a:ext uri="{FF2B5EF4-FFF2-40B4-BE49-F238E27FC236}">
                <a16:creationId xmlns:a16="http://schemas.microsoft.com/office/drawing/2014/main" id="{62CBF70B-7FE4-D9C7-7241-0EF9E04E2F54}"/>
              </a:ext>
            </a:extLst>
          </p:cNvPr>
          <p:cNvSpPr>
            <a:spLocks noChangeArrowheads="1"/>
          </p:cNvSpPr>
          <p:nvPr/>
        </p:nvSpPr>
        <p:spPr bwMode="auto">
          <a:xfrm>
            <a:off x="2209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chemeClr val="accent2"/>
                </a:solidFill>
              </a:rPr>
              <a:t>ΕΙΣΧΩΡΗΣΗ</a:t>
            </a:r>
            <a:endParaRPr lang="el-GR" altLang="el-GR" sz="4800">
              <a:solidFill>
                <a:schemeClr val="accent2"/>
              </a:solidFill>
            </a:endParaRPr>
          </a:p>
        </p:txBody>
      </p:sp>
      <p:sp>
        <p:nvSpPr>
          <p:cNvPr id="10249" name="Rectangle 9">
            <a:extLst>
              <a:ext uri="{FF2B5EF4-FFF2-40B4-BE49-F238E27FC236}">
                <a16:creationId xmlns:a16="http://schemas.microsoft.com/office/drawing/2014/main" id="{6B7F809F-F78F-6A4C-31AB-42CA61A67EFD}"/>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10245">
                                            <p:txEl>
                                              <p:pRg st="1" end="1"/>
                                            </p:txEl>
                                          </p:spTgt>
                                        </p:tgtEl>
                                        <p:attrNameLst>
                                          <p:attrName>style.visibility</p:attrName>
                                        </p:attrNameLst>
                                      </p:cBhvr>
                                      <p:to>
                                        <p:strVal val="visible"/>
                                      </p:to>
                                    </p:set>
                                    <p:anim calcmode="lin" valueType="num">
                                      <p:cBhvr additive="base">
                                        <p:cTn id="12" dur="500" fill="hold"/>
                                        <p:tgtEl>
                                          <p:spTgt spid="1024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245">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10245">
                                            <p:txEl>
                                              <p:pRg st="2" end="2"/>
                                            </p:txEl>
                                          </p:spTgt>
                                        </p:tgtEl>
                                        <p:attrNameLst>
                                          <p:attrName>style.visibility</p:attrName>
                                        </p:attrNameLst>
                                      </p:cBhvr>
                                      <p:to>
                                        <p:strVal val="visible"/>
                                      </p:to>
                                    </p:set>
                                    <p:anim calcmode="lin" valueType="num">
                                      <p:cBhvr additive="base">
                                        <p:cTn id="17" dur="500" fill="hold"/>
                                        <p:tgtEl>
                                          <p:spTgt spid="1024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245">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10245">
                                            <p:txEl>
                                              <p:pRg st="3" end="3"/>
                                            </p:txEl>
                                          </p:spTgt>
                                        </p:tgtEl>
                                        <p:attrNameLst>
                                          <p:attrName>style.visibility</p:attrName>
                                        </p:attrNameLst>
                                      </p:cBhvr>
                                      <p:to>
                                        <p:strVal val="visible"/>
                                      </p:to>
                                    </p:set>
                                    <p:anim calcmode="lin" valueType="num">
                                      <p:cBhvr additive="base">
                                        <p:cTn id="22" dur="500" fill="hold"/>
                                        <p:tgtEl>
                                          <p:spTgt spid="10245">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0245">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6000"/>
                            </p:stCondLst>
                            <p:childTnLst>
                              <p:par>
                                <p:cTn id="25" presetID="2" presetClass="entr" presetSubtype="8" fill="hold" grpId="0" nodeType="afterEffect">
                                  <p:stCondLst>
                                    <p:cond delay="1000"/>
                                  </p:stCondLst>
                                  <p:childTnLst>
                                    <p:set>
                                      <p:cBhvr>
                                        <p:cTn id="26" dur="1" fill="hold">
                                          <p:stCondLst>
                                            <p:cond delay="0"/>
                                          </p:stCondLst>
                                        </p:cTn>
                                        <p:tgtEl>
                                          <p:spTgt spid="10245">
                                            <p:txEl>
                                              <p:pRg st="4" end="4"/>
                                            </p:txEl>
                                          </p:spTgt>
                                        </p:tgtEl>
                                        <p:attrNameLst>
                                          <p:attrName>style.visibility</p:attrName>
                                        </p:attrNameLst>
                                      </p:cBhvr>
                                      <p:to>
                                        <p:strVal val="visible"/>
                                      </p:to>
                                    </p:set>
                                    <p:anim calcmode="lin" valueType="num">
                                      <p:cBhvr additive="base">
                                        <p:cTn id="27" dur="500" fill="hold"/>
                                        <p:tgtEl>
                                          <p:spTgt spid="1024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245">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7500"/>
                            </p:stCondLst>
                            <p:childTnLst>
                              <p:par>
                                <p:cTn id="30" presetID="2" presetClass="entr" presetSubtype="8" fill="hold" grpId="0" nodeType="afterEffect">
                                  <p:stCondLst>
                                    <p:cond delay="1000"/>
                                  </p:stCondLst>
                                  <p:childTnLst>
                                    <p:set>
                                      <p:cBhvr>
                                        <p:cTn id="31" dur="1" fill="hold">
                                          <p:stCondLst>
                                            <p:cond delay="0"/>
                                          </p:stCondLst>
                                        </p:cTn>
                                        <p:tgtEl>
                                          <p:spTgt spid="10245">
                                            <p:txEl>
                                              <p:pRg st="5" end="5"/>
                                            </p:txEl>
                                          </p:spTgt>
                                        </p:tgtEl>
                                        <p:attrNameLst>
                                          <p:attrName>style.visibility</p:attrName>
                                        </p:attrNameLst>
                                      </p:cBhvr>
                                      <p:to>
                                        <p:strVal val="visible"/>
                                      </p:to>
                                    </p:set>
                                    <p:anim calcmode="lin" valueType="num">
                                      <p:cBhvr additive="base">
                                        <p:cTn id="32" dur="500" fill="hold"/>
                                        <p:tgtEl>
                                          <p:spTgt spid="10245">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0245">
                                            <p:txEl>
                                              <p:pRg st="5" end="5"/>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9000"/>
                            </p:stCondLst>
                            <p:childTnLst>
                              <p:par>
                                <p:cTn id="35" presetID="2" presetClass="entr" presetSubtype="8" fill="hold" grpId="0" nodeType="afterEffect">
                                  <p:stCondLst>
                                    <p:cond delay="1000"/>
                                  </p:stCondLst>
                                  <p:childTnLst>
                                    <p:set>
                                      <p:cBhvr>
                                        <p:cTn id="36" dur="1" fill="hold">
                                          <p:stCondLst>
                                            <p:cond delay="0"/>
                                          </p:stCondLst>
                                        </p:cTn>
                                        <p:tgtEl>
                                          <p:spTgt spid="10245">
                                            <p:txEl>
                                              <p:pRg st="6" end="6"/>
                                            </p:txEl>
                                          </p:spTgt>
                                        </p:tgtEl>
                                        <p:attrNameLst>
                                          <p:attrName>style.visibility</p:attrName>
                                        </p:attrNameLst>
                                      </p:cBhvr>
                                      <p:to>
                                        <p:strVal val="visible"/>
                                      </p:to>
                                    </p:set>
                                    <p:anim calcmode="lin" valueType="num">
                                      <p:cBhvr additive="base">
                                        <p:cTn id="37" dur="500" fill="hold"/>
                                        <p:tgtEl>
                                          <p:spTgt spid="10245">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245">
                                            <p:txEl>
                                              <p:pRg st="6" end="6"/>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10500"/>
                            </p:stCondLst>
                            <p:childTnLst>
                              <p:par>
                                <p:cTn id="40" presetID="23" presetClass="entr" presetSubtype="36" fill="hold" nodeType="afterEffect">
                                  <p:stCondLst>
                                    <p:cond delay="1000"/>
                                  </p:stCondLst>
                                  <p:childTnLst>
                                    <p:set>
                                      <p:cBhvr>
                                        <p:cTn id="41" dur="1" fill="hold">
                                          <p:stCondLst>
                                            <p:cond delay="0"/>
                                          </p:stCondLst>
                                        </p:cTn>
                                        <p:tgtEl>
                                          <p:spTgt spid="10250"/>
                                        </p:tgtEl>
                                        <p:attrNameLst>
                                          <p:attrName>style.visibility</p:attrName>
                                        </p:attrNameLst>
                                      </p:cBhvr>
                                      <p:to>
                                        <p:strVal val="visible"/>
                                      </p:to>
                                    </p:set>
                                    <p:anim calcmode="lin" valueType="num">
                                      <p:cBhvr>
                                        <p:cTn id="42" dur="500" fill="hold"/>
                                        <p:tgtEl>
                                          <p:spTgt spid="10250"/>
                                        </p:tgtEl>
                                        <p:attrNameLst>
                                          <p:attrName>ppt_w</p:attrName>
                                        </p:attrNameLst>
                                      </p:cBhvr>
                                      <p:tavLst>
                                        <p:tav tm="0">
                                          <p:val>
                                            <p:strVal val="(6*min(max(#ppt_w*#ppt_h,.3),1)-7.4)/-.7*#ppt_w"/>
                                          </p:val>
                                        </p:tav>
                                        <p:tav tm="100000">
                                          <p:val>
                                            <p:strVal val="#ppt_w"/>
                                          </p:val>
                                        </p:tav>
                                      </p:tavLst>
                                    </p:anim>
                                    <p:anim calcmode="lin" valueType="num">
                                      <p:cBhvr>
                                        <p:cTn id="43" dur="500" fill="hold"/>
                                        <p:tgtEl>
                                          <p:spTgt spid="10250"/>
                                        </p:tgtEl>
                                        <p:attrNameLst>
                                          <p:attrName>ppt_h</p:attrName>
                                        </p:attrNameLst>
                                      </p:cBhvr>
                                      <p:tavLst>
                                        <p:tav tm="0">
                                          <p:val>
                                            <p:strVal val="(6*min(max(#ppt_w*#ppt_h,.3),1)-7.4)/-.7*#ppt_h"/>
                                          </p:val>
                                        </p:tav>
                                        <p:tav tm="100000">
                                          <p:val>
                                            <p:strVal val="#ppt_h"/>
                                          </p:val>
                                        </p:tav>
                                      </p:tavLst>
                                    </p:anim>
                                    <p:anim calcmode="lin" valueType="num">
                                      <p:cBhvr>
                                        <p:cTn id="44" dur="500" fill="hold"/>
                                        <p:tgtEl>
                                          <p:spTgt spid="10250"/>
                                        </p:tgtEl>
                                        <p:attrNameLst>
                                          <p:attrName>ppt_x</p:attrName>
                                        </p:attrNameLst>
                                      </p:cBhvr>
                                      <p:tavLst>
                                        <p:tav tm="0">
                                          <p:val>
                                            <p:fltVal val="0.5"/>
                                          </p:val>
                                        </p:tav>
                                        <p:tav tm="100000">
                                          <p:val>
                                            <p:strVal val="#ppt_x"/>
                                          </p:val>
                                        </p:tav>
                                      </p:tavLst>
                                    </p:anim>
                                    <p:anim calcmode="lin" valueType="num">
                                      <p:cBhvr>
                                        <p:cTn id="45" dur="500" fill="hold"/>
                                        <p:tgtEl>
                                          <p:spTgt spid="1025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build="p" bldLvl="5" autoUpdateAnimBg="0" advAuto="100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1026">
            <a:extLst>
              <a:ext uri="{FF2B5EF4-FFF2-40B4-BE49-F238E27FC236}">
                <a16:creationId xmlns:a16="http://schemas.microsoft.com/office/drawing/2014/main" id="{D9F5D61E-A4B7-1353-540E-0FA1D636EB02}"/>
              </a:ext>
            </a:extLst>
          </p:cNvPr>
          <p:cNvGraphicFramePr>
            <a:graphicFrameLocks noChangeAspect="1"/>
          </p:cNvGraphicFramePr>
          <p:nvPr/>
        </p:nvGraphicFramePr>
        <p:xfrm>
          <a:off x="2616200" y="1295400"/>
          <a:ext cx="6832600" cy="4826000"/>
        </p:xfrm>
        <a:graphic>
          <a:graphicData uri="http://schemas.openxmlformats.org/presentationml/2006/ole">
            <mc:AlternateContent xmlns:mc="http://schemas.openxmlformats.org/markup-compatibility/2006">
              <mc:Choice xmlns:v="urn:schemas-microsoft-com:vml" Requires="v">
                <p:oleObj name="Bitmap Image" r:id="rId2" imgW="9450119" imgH="8352381" progId="Paint.Picture">
                  <p:embed/>
                </p:oleObj>
              </mc:Choice>
              <mc:Fallback>
                <p:oleObj name="Bitmap Image" r:id="rId2" imgW="9450119" imgH="8352381" progId="Paint.Picture">
                  <p:embed/>
                  <p:pic>
                    <p:nvPicPr>
                      <p:cNvPr id="51202" name="Object 1026">
                        <a:extLst>
                          <a:ext uri="{FF2B5EF4-FFF2-40B4-BE49-F238E27FC236}">
                            <a16:creationId xmlns:a16="http://schemas.microsoft.com/office/drawing/2014/main" id="{D9F5D61E-A4B7-1353-540E-0FA1D636E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200" y="1295400"/>
                        <a:ext cx="6832600" cy="482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3" name="Rectangle 1027">
            <a:extLst>
              <a:ext uri="{FF2B5EF4-FFF2-40B4-BE49-F238E27FC236}">
                <a16:creationId xmlns:a16="http://schemas.microsoft.com/office/drawing/2014/main" id="{6AF4AAFA-39E9-5DE1-3C47-98AAC990BF0F}"/>
              </a:ext>
            </a:extLst>
          </p:cNvPr>
          <p:cNvSpPr>
            <a:spLocks noChangeArrowheads="1"/>
          </p:cNvSpPr>
          <p:nvPr/>
        </p:nvSpPr>
        <p:spPr bwMode="auto">
          <a:xfrm>
            <a:off x="22860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chemeClr val="accent2"/>
                </a:solidFill>
              </a:rPr>
              <a:t>ΕΙΣΧΩΡΗΣΗ</a:t>
            </a:r>
            <a:endParaRPr lang="el-GR" altLang="el-GR" sz="4800">
              <a:solidFill>
                <a:schemeClr val="accent2"/>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026">
            <a:extLst>
              <a:ext uri="{FF2B5EF4-FFF2-40B4-BE49-F238E27FC236}">
                <a16:creationId xmlns:a16="http://schemas.microsoft.com/office/drawing/2014/main" id="{DF3161E9-D3A7-F1CB-C173-79E87FE64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219" t="10417" r="8594" b="6250"/>
          <a:stretch>
            <a:fillRect/>
          </a:stretch>
        </p:blipFill>
        <p:spPr bwMode="auto">
          <a:xfrm>
            <a:off x="2819400" y="533400"/>
            <a:ext cx="65532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2C6F687-7643-F829-EE4E-7B71AFA31660}"/>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5603" name="Rectangle 3">
            <a:extLst>
              <a:ext uri="{FF2B5EF4-FFF2-40B4-BE49-F238E27FC236}">
                <a16:creationId xmlns:a16="http://schemas.microsoft.com/office/drawing/2014/main" id="{7EC732C1-200B-3461-EB36-9D037FBF618D}"/>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5604" name="Rectangle 4">
            <a:extLst>
              <a:ext uri="{FF2B5EF4-FFF2-40B4-BE49-F238E27FC236}">
                <a16:creationId xmlns:a16="http://schemas.microsoft.com/office/drawing/2014/main" id="{9F10ADF7-7356-FDA2-A833-52E33A6F45EE}"/>
              </a:ext>
            </a:extLst>
          </p:cNvPr>
          <p:cNvSpPr>
            <a:spLocks noChangeArrowheads="1"/>
          </p:cNvSpPr>
          <p:nvPr/>
        </p:nvSpPr>
        <p:spPr bwMode="auto">
          <a:xfrm>
            <a:off x="1828800" y="1295400"/>
            <a:ext cx="7772400" cy="1143000"/>
          </a:xfrm>
          <a:prstGeom prst="rect">
            <a:avLst/>
          </a:prstGeom>
          <a:noFill/>
          <a:ln>
            <a:noFill/>
          </a:ln>
          <a:effectLst>
            <a:outerShdw dist="35921" dir="18900000"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2000" b="1">
                <a:solidFill>
                  <a:schemeClr val="accent2"/>
                </a:solidFill>
              </a:rPr>
              <a:t>            ΦΑΣΕΙΣ ΕΙΣΧΩΡΗΣΕΩΣ</a:t>
            </a:r>
            <a:endParaRPr lang="el-GR" altLang="el-GR" sz="2000">
              <a:solidFill>
                <a:schemeClr val="accent2"/>
              </a:solidFill>
            </a:endParaRPr>
          </a:p>
        </p:txBody>
      </p:sp>
      <p:sp>
        <p:nvSpPr>
          <p:cNvPr id="25605" name="Rectangle 5">
            <a:extLst>
              <a:ext uri="{FF2B5EF4-FFF2-40B4-BE49-F238E27FC236}">
                <a16:creationId xmlns:a16="http://schemas.microsoft.com/office/drawing/2014/main" id="{1FB18471-5C3B-5A50-5F9B-4BFEDEE69BDA}"/>
              </a:ext>
            </a:extLst>
          </p:cNvPr>
          <p:cNvSpPr>
            <a:spLocks noChangeArrowheads="1"/>
          </p:cNvSpPr>
          <p:nvPr/>
        </p:nvSpPr>
        <p:spPr bwMode="auto">
          <a:xfrm>
            <a:off x="3810000" y="2743200"/>
            <a:ext cx="4800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l-GR" altLang="el-GR" b="1" dirty="0">
                <a:solidFill>
                  <a:srgbClr val="FF0000"/>
                </a:solidFill>
                <a:cs typeface="Times New Roman" panose="02020603050405020304" pitchFamily="18" charset="0"/>
              </a:rPr>
              <a:t>Α. ΔΙΑΡΡΗΞΗ</a:t>
            </a:r>
            <a:endParaRPr lang="el-GR" altLang="el-GR" b="1" dirty="0">
              <a:solidFill>
                <a:srgbClr val="FF0000"/>
              </a:solidFill>
            </a:endParaRPr>
          </a:p>
          <a:p>
            <a:pPr>
              <a:spcBef>
                <a:spcPct val="20000"/>
              </a:spcBef>
            </a:pPr>
            <a:endParaRPr lang="el-GR" altLang="el-GR" b="1" dirty="0">
              <a:solidFill>
                <a:srgbClr val="FF0000"/>
              </a:solidFill>
            </a:endParaRPr>
          </a:p>
          <a:p>
            <a:pPr>
              <a:spcBef>
                <a:spcPct val="20000"/>
              </a:spcBef>
            </a:pPr>
            <a:r>
              <a:rPr lang="el-GR" altLang="el-GR" b="1" dirty="0">
                <a:solidFill>
                  <a:schemeClr val="accent2"/>
                </a:solidFill>
                <a:cs typeface="Times New Roman" panose="02020603050405020304" pitchFamily="18" charset="0"/>
              </a:rPr>
              <a:t>Β. ΔΙΕΥΡΥΝΣΗ ΤΟΥ ΘΥΛΑΚΑ</a:t>
            </a:r>
            <a:endParaRPr lang="el-GR" altLang="el-GR" b="1" dirty="0">
              <a:solidFill>
                <a:schemeClr val="accent2"/>
              </a:solidFill>
            </a:endParaRPr>
          </a:p>
          <a:p>
            <a:pPr>
              <a:spcBef>
                <a:spcPct val="20000"/>
              </a:spcBef>
            </a:pPr>
            <a:r>
              <a:rPr lang="el-GR" altLang="el-GR" b="1" dirty="0">
                <a:solidFill>
                  <a:srgbClr val="000000"/>
                </a:solidFill>
                <a:cs typeface="Times New Roman" panose="02020603050405020304" pitchFamily="18" charset="0"/>
              </a:rPr>
              <a:t> </a:t>
            </a:r>
            <a:endParaRPr lang="el-GR" altLang="el-GR" b="1" dirty="0">
              <a:solidFill>
                <a:srgbClr val="000000"/>
              </a:solidFill>
            </a:endParaRPr>
          </a:p>
          <a:p>
            <a:pPr>
              <a:spcBef>
                <a:spcPct val="20000"/>
              </a:spcBef>
            </a:pPr>
            <a:r>
              <a:rPr lang="el-GR" altLang="el-GR" b="1" dirty="0">
                <a:solidFill>
                  <a:schemeClr val="accent1"/>
                </a:solidFill>
                <a:cs typeface="Times New Roman" panose="02020603050405020304" pitchFamily="18" charset="0"/>
              </a:rPr>
              <a:t>Γ. ΔΙΑΣΠΑΣΗ</a:t>
            </a:r>
            <a:endParaRPr lang="el-GR" altLang="el-GR" b="1" dirty="0">
              <a:solidFill>
                <a:schemeClr val="accent1"/>
              </a:solidFill>
            </a:endParaRPr>
          </a:p>
          <a:p>
            <a:pPr>
              <a:spcBef>
                <a:spcPct val="20000"/>
              </a:spcBef>
            </a:pPr>
            <a:endParaRPr lang="el-GR" altLang="el-GR" b="1" dirty="0">
              <a:solidFill>
                <a:schemeClr val="accent1"/>
              </a:solidFill>
            </a:endParaRPr>
          </a:p>
          <a:p>
            <a:pPr>
              <a:spcBef>
                <a:spcPct val="20000"/>
              </a:spcBef>
            </a:pPr>
            <a:r>
              <a:rPr lang="el-GR" altLang="el-GR" b="1" dirty="0">
                <a:solidFill>
                  <a:schemeClr val="folHlink"/>
                </a:solidFill>
              </a:rPr>
              <a:t>Δ. ΕΚΜΕΤΑΛΕΥΣΗ</a:t>
            </a:r>
            <a:endParaRPr lang="el-GR" altLang="el-GR" b="1" dirty="0"/>
          </a:p>
        </p:txBody>
      </p:sp>
      <p:sp>
        <p:nvSpPr>
          <p:cNvPr id="25606" name="Rectangle 6">
            <a:extLst>
              <a:ext uri="{FF2B5EF4-FFF2-40B4-BE49-F238E27FC236}">
                <a16:creationId xmlns:a16="http://schemas.microsoft.com/office/drawing/2014/main" id="{72EA2A48-57E1-4124-C9C3-3D34E4AAECDE}"/>
              </a:ext>
            </a:extLst>
          </p:cNvPr>
          <p:cNvSpPr>
            <a:spLocks noChangeArrowheads="1"/>
          </p:cNvSpPr>
          <p:nvPr/>
        </p:nvSpPr>
        <p:spPr bwMode="auto">
          <a:xfrm>
            <a:off x="2209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chemeClr val="accent2"/>
                </a:solidFill>
              </a:rPr>
              <a:t>ΕΙΣΧΩΡΗΣΗ</a:t>
            </a:r>
            <a:endParaRPr lang="el-GR" altLang="el-GR" sz="4800">
              <a:solidFill>
                <a:schemeClr val="accent2"/>
              </a:solidFill>
            </a:endParaRPr>
          </a:p>
        </p:txBody>
      </p:sp>
      <p:sp>
        <p:nvSpPr>
          <p:cNvPr id="25607" name="Rectangle 7">
            <a:extLst>
              <a:ext uri="{FF2B5EF4-FFF2-40B4-BE49-F238E27FC236}">
                <a16:creationId xmlns:a16="http://schemas.microsoft.com/office/drawing/2014/main" id="{18C0195A-16EA-D2B2-2191-9D3257B18695}"/>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pic>
        <p:nvPicPr>
          <p:cNvPr id="25609" name="Picture 9">
            <a:extLst>
              <a:ext uri="{FF2B5EF4-FFF2-40B4-BE49-F238E27FC236}">
                <a16:creationId xmlns:a16="http://schemas.microsoft.com/office/drawing/2014/main" id="{75887B01-36CF-30ED-821C-62C5B9E5E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9525000" y="1676401"/>
            <a:ext cx="717550" cy="968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additive="base">
                                        <p:cTn id="7" dur="500" fill="hold"/>
                                        <p:tgtEl>
                                          <p:spTgt spid="25604"/>
                                        </p:tgtEl>
                                        <p:attrNameLst>
                                          <p:attrName>ppt_x</p:attrName>
                                        </p:attrNameLst>
                                      </p:cBhvr>
                                      <p:tavLst>
                                        <p:tav tm="0">
                                          <p:val>
                                            <p:strVal val="0-#ppt_w/2"/>
                                          </p:val>
                                        </p:tav>
                                        <p:tav tm="100000">
                                          <p:val>
                                            <p:strVal val="#ppt_x"/>
                                          </p:val>
                                        </p:tav>
                                      </p:tavLst>
                                    </p:anim>
                                    <p:anim calcmode="lin" valueType="num">
                                      <p:cBhvr additive="base">
                                        <p:cTn id="8" dur="500" fill="hold"/>
                                        <p:tgtEl>
                                          <p:spTgt spid="2560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5" presetClass="entr" presetSubtype="5" fill="hold" grpId="0" nodeType="afterEffect">
                                  <p:stCondLst>
                                    <p:cond delay="1000"/>
                                  </p:stCondLst>
                                  <p:childTnLst>
                                    <p:set>
                                      <p:cBhvr>
                                        <p:cTn id="11" dur="1" fill="hold">
                                          <p:stCondLst>
                                            <p:cond delay="0"/>
                                          </p:stCondLst>
                                        </p:cTn>
                                        <p:tgtEl>
                                          <p:spTgt spid="25605">
                                            <p:txEl>
                                              <p:pRg st="0" end="0"/>
                                            </p:txEl>
                                          </p:spTgt>
                                        </p:tgtEl>
                                        <p:attrNameLst>
                                          <p:attrName>style.visibility</p:attrName>
                                        </p:attrNameLst>
                                      </p:cBhvr>
                                      <p:to>
                                        <p:strVal val="visible"/>
                                      </p:to>
                                    </p:set>
                                    <p:animEffect transition="in" filter="checkerboard(down)">
                                      <p:cBhvr>
                                        <p:cTn id="12" dur="500"/>
                                        <p:tgtEl>
                                          <p:spTgt spid="25605">
                                            <p:txEl>
                                              <p:pRg st="0" end="0"/>
                                            </p:txEl>
                                          </p:spTgt>
                                        </p:tgtEl>
                                      </p:cBhvr>
                                    </p:animEffect>
                                  </p:childTnLst>
                                </p:cTn>
                              </p:par>
                            </p:childTnLst>
                          </p:cTn>
                        </p:par>
                        <p:par>
                          <p:cTn id="13" fill="hold" nodeType="afterGroup">
                            <p:stCondLst>
                              <p:cond delay="2000"/>
                            </p:stCondLst>
                            <p:childTnLst>
                              <p:par>
                                <p:cTn id="14" presetID="5" presetClass="entr" presetSubtype="5" fill="hold" grpId="0" nodeType="afterEffect">
                                  <p:stCondLst>
                                    <p:cond delay="1000"/>
                                  </p:stCondLst>
                                  <p:childTnLst>
                                    <p:set>
                                      <p:cBhvr>
                                        <p:cTn id="15" dur="1" fill="hold">
                                          <p:stCondLst>
                                            <p:cond delay="0"/>
                                          </p:stCondLst>
                                        </p:cTn>
                                        <p:tgtEl>
                                          <p:spTgt spid="25605">
                                            <p:txEl>
                                              <p:pRg st="2" end="2"/>
                                            </p:txEl>
                                          </p:spTgt>
                                        </p:tgtEl>
                                        <p:attrNameLst>
                                          <p:attrName>style.visibility</p:attrName>
                                        </p:attrNameLst>
                                      </p:cBhvr>
                                      <p:to>
                                        <p:strVal val="visible"/>
                                      </p:to>
                                    </p:set>
                                    <p:animEffect transition="in" filter="checkerboard(down)">
                                      <p:cBhvr>
                                        <p:cTn id="16" dur="500"/>
                                        <p:tgtEl>
                                          <p:spTgt spid="25605">
                                            <p:txEl>
                                              <p:pRg st="2" end="2"/>
                                            </p:txEl>
                                          </p:spTgt>
                                        </p:tgtEl>
                                      </p:cBhvr>
                                    </p:animEffect>
                                  </p:childTnLst>
                                </p:cTn>
                              </p:par>
                            </p:childTnLst>
                          </p:cTn>
                        </p:par>
                        <p:par>
                          <p:cTn id="17" fill="hold" nodeType="afterGroup">
                            <p:stCondLst>
                              <p:cond delay="3500"/>
                            </p:stCondLst>
                            <p:childTnLst>
                              <p:par>
                                <p:cTn id="18" presetID="5" presetClass="entr" presetSubtype="5" fill="hold" grpId="0" nodeType="afterEffect">
                                  <p:stCondLst>
                                    <p:cond delay="1000"/>
                                  </p:stCondLst>
                                  <p:childTnLst>
                                    <p:set>
                                      <p:cBhvr>
                                        <p:cTn id="19" dur="1" fill="hold">
                                          <p:stCondLst>
                                            <p:cond delay="0"/>
                                          </p:stCondLst>
                                        </p:cTn>
                                        <p:tgtEl>
                                          <p:spTgt spid="25605">
                                            <p:txEl>
                                              <p:pRg st="3" end="3"/>
                                            </p:txEl>
                                          </p:spTgt>
                                        </p:tgtEl>
                                        <p:attrNameLst>
                                          <p:attrName>style.visibility</p:attrName>
                                        </p:attrNameLst>
                                      </p:cBhvr>
                                      <p:to>
                                        <p:strVal val="visible"/>
                                      </p:to>
                                    </p:set>
                                    <p:animEffect transition="in" filter="checkerboard(down)">
                                      <p:cBhvr>
                                        <p:cTn id="20" dur="500"/>
                                        <p:tgtEl>
                                          <p:spTgt spid="25605">
                                            <p:txEl>
                                              <p:pRg st="3" end="3"/>
                                            </p:txEl>
                                          </p:spTgt>
                                        </p:tgtEl>
                                      </p:cBhvr>
                                    </p:animEffect>
                                  </p:childTnLst>
                                </p:cTn>
                              </p:par>
                            </p:childTnLst>
                          </p:cTn>
                        </p:par>
                        <p:par>
                          <p:cTn id="21" fill="hold" nodeType="afterGroup">
                            <p:stCondLst>
                              <p:cond delay="5000"/>
                            </p:stCondLst>
                            <p:childTnLst>
                              <p:par>
                                <p:cTn id="22" presetID="5" presetClass="entr" presetSubtype="5" fill="hold" grpId="0" nodeType="afterEffect">
                                  <p:stCondLst>
                                    <p:cond delay="1000"/>
                                  </p:stCondLst>
                                  <p:childTnLst>
                                    <p:set>
                                      <p:cBhvr>
                                        <p:cTn id="23" dur="1" fill="hold">
                                          <p:stCondLst>
                                            <p:cond delay="0"/>
                                          </p:stCondLst>
                                        </p:cTn>
                                        <p:tgtEl>
                                          <p:spTgt spid="25605">
                                            <p:txEl>
                                              <p:pRg st="4" end="4"/>
                                            </p:txEl>
                                          </p:spTgt>
                                        </p:tgtEl>
                                        <p:attrNameLst>
                                          <p:attrName>style.visibility</p:attrName>
                                        </p:attrNameLst>
                                      </p:cBhvr>
                                      <p:to>
                                        <p:strVal val="visible"/>
                                      </p:to>
                                    </p:set>
                                    <p:animEffect transition="in" filter="checkerboard(down)">
                                      <p:cBhvr>
                                        <p:cTn id="24" dur="500"/>
                                        <p:tgtEl>
                                          <p:spTgt spid="25605">
                                            <p:txEl>
                                              <p:pRg st="4" end="4"/>
                                            </p:txEl>
                                          </p:spTgt>
                                        </p:tgtEl>
                                      </p:cBhvr>
                                    </p:animEffect>
                                  </p:childTnLst>
                                </p:cTn>
                              </p:par>
                            </p:childTnLst>
                          </p:cTn>
                        </p:par>
                        <p:par>
                          <p:cTn id="25" fill="hold" nodeType="afterGroup">
                            <p:stCondLst>
                              <p:cond delay="6500"/>
                            </p:stCondLst>
                            <p:childTnLst>
                              <p:par>
                                <p:cTn id="26" presetID="5" presetClass="entr" presetSubtype="5" fill="hold" grpId="0" nodeType="afterEffect">
                                  <p:stCondLst>
                                    <p:cond delay="1000"/>
                                  </p:stCondLst>
                                  <p:childTnLst>
                                    <p:set>
                                      <p:cBhvr>
                                        <p:cTn id="27" dur="1" fill="hold">
                                          <p:stCondLst>
                                            <p:cond delay="0"/>
                                          </p:stCondLst>
                                        </p:cTn>
                                        <p:tgtEl>
                                          <p:spTgt spid="25605">
                                            <p:txEl>
                                              <p:pRg st="6" end="6"/>
                                            </p:txEl>
                                          </p:spTgt>
                                        </p:tgtEl>
                                        <p:attrNameLst>
                                          <p:attrName>style.visibility</p:attrName>
                                        </p:attrNameLst>
                                      </p:cBhvr>
                                      <p:to>
                                        <p:strVal val="visible"/>
                                      </p:to>
                                    </p:set>
                                    <p:animEffect transition="in" filter="checkerboard(down)">
                                      <p:cBhvr>
                                        <p:cTn id="28" dur="500"/>
                                        <p:tgtEl>
                                          <p:spTgt spid="25605">
                                            <p:txEl>
                                              <p:pRg st="6" end="6"/>
                                            </p:txEl>
                                          </p:spTgt>
                                        </p:tgtEl>
                                      </p:cBhvr>
                                    </p:animEffect>
                                  </p:childTnLst>
                                </p:cTn>
                              </p:par>
                            </p:childTnLst>
                          </p:cTn>
                        </p:par>
                        <p:par>
                          <p:cTn id="29" fill="hold" nodeType="afterGroup">
                            <p:stCondLst>
                              <p:cond delay="8000"/>
                            </p:stCondLst>
                            <p:childTnLst>
                              <p:par>
                                <p:cTn id="30" presetID="9" presetClass="entr" presetSubtype="0" fill="hold" nodeType="afterEffect">
                                  <p:stCondLst>
                                    <p:cond delay="0"/>
                                  </p:stCondLst>
                                  <p:childTnLst>
                                    <p:set>
                                      <p:cBhvr>
                                        <p:cTn id="31" dur="1" fill="hold">
                                          <p:stCondLst>
                                            <p:cond delay="0"/>
                                          </p:stCondLst>
                                        </p:cTn>
                                        <p:tgtEl>
                                          <p:spTgt spid="25609"/>
                                        </p:tgtEl>
                                        <p:attrNameLst>
                                          <p:attrName>style.visibility</p:attrName>
                                        </p:attrNameLst>
                                      </p:cBhvr>
                                      <p:to>
                                        <p:strVal val="visible"/>
                                      </p:to>
                                    </p:set>
                                    <p:animEffect transition="in" filter="dissolve">
                                      <p:cBhvr>
                                        <p:cTn id="32" dur="500"/>
                                        <p:tgtEl>
                                          <p:spTgt spid="25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utoUpdateAnimBg="0"/>
      <p:bldP spid="25605" grpId="0" build="p" autoUpdateAnimBg="0" advAuto="100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3FFEC4C-0CD0-EE02-8C53-B5D4D1BEA932}"/>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315" name="Rectangle 3">
            <a:extLst>
              <a:ext uri="{FF2B5EF4-FFF2-40B4-BE49-F238E27FC236}">
                <a16:creationId xmlns:a16="http://schemas.microsoft.com/office/drawing/2014/main" id="{F6B04D42-1313-2BDB-E4D3-5B23CB70C668}"/>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pic>
        <p:nvPicPr>
          <p:cNvPr id="13316" name="Picture 4">
            <a:extLst>
              <a:ext uri="{FF2B5EF4-FFF2-40B4-BE49-F238E27FC236}">
                <a16:creationId xmlns:a16="http://schemas.microsoft.com/office/drawing/2014/main" id="{57A50166-5AFC-9A3A-F12D-50A58CC69CB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31300" cy="68580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317" name="Group 5">
            <a:extLst>
              <a:ext uri="{FF2B5EF4-FFF2-40B4-BE49-F238E27FC236}">
                <a16:creationId xmlns:a16="http://schemas.microsoft.com/office/drawing/2014/main" id="{16ED5E27-97C9-16D1-7677-3C0C32D886D5}"/>
              </a:ext>
            </a:extLst>
          </p:cNvPr>
          <p:cNvGrpSpPr>
            <a:grpSpLocks/>
          </p:cNvGrpSpPr>
          <p:nvPr/>
        </p:nvGrpSpPr>
        <p:grpSpPr bwMode="auto">
          <a:xfrm>
            <a:off x="4786314" y="4567238"/>
            <a:ext cx="395287" cy="595312"/>
            <a:chOff x="2055" y="2877"/>
            <a:chExt cx="249" cy="375"/>
          </a:xfrm>
        </p:grpSpPr>
        <p:sp>
          <p:nvSpPr>
            <p:cNvPr id="13318" name="AutoShape 6">
              <a:extLst>
                <a:ext uri="{FF2B5EF4-FFF2-40B4-BE49-F238E27FC236}">
                  <a16:creationId xmlns:a16="http://schemas.microsoft.com/office/drawing/2014/main" id="{7F516DA4-F8B1-08EE-B1CA-A96D55999493}"/>
                </a:ext>
              </a:extLst>
            </p:cNvPr>
            <p:cNvSpPr>
              <a:spLocks noChangeArrowheads="1"/>
            </p:cNvSpPr>
            <p:nvPr/>
          </p:nvSpPr>
          <p:spPr bwMode="auto">
            <a:xfrm rot="19380000">
              <a:off x="2055" y="2877"/>
              <a:ext cx="249" cy="375"/>
            </a:xfrm>
            <a:prstGeom prst="star16">
              <a:avLst>
                <a:gd name="adj" fmla="val 37500"/>
              </a:avLst>
            </a:prstGeom>
            <a:solidFill>
              <a:srgbClr val="FF0000">
                <a:alpha val="50000"/>
              </a:srgbClr>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319" name="AutoShape 7">
              <a:extLst>
                <a:ext uri="{FF2B5EF4-FFF2-40B4-BE49-F238E27FC236}">
                  <a16:creationId xmlns:a16="http://schemas.microsoft.com/office/drawing/2014/main" id="{B5B826AB-7CB3-3422-5A86-A43D5D8DEDFC}"/>
                </a:ext>
              </a:extLst>
            </p:cNvPr>
            <p:cNvSpPr>
              <a:spLocks noChangeArrowheads="1"/>
            </p:cNvSpPr>
            <p:nvPr/>
          </p:nvSpPr>
          <p:spPr bwMode="auto">
            <a:xfrm rot="19380000">
              <a:off x="2091" y="2930"/>
              <a:ext cx="179" cy="279"/>
            </a:xfrm>
            <a:prstGeom prst="star16">
              <a:avLst>
                <a:gd name="adj" fmla="val 37500"/>
              </a:avLst>
            </a:prstGeom>
            <a:solidFill>
              <a:srgbClr val="FF0000">
                <a:alpha val="50000"/>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13320" name="Group 8">
            <a:extLst>
              <a:ext uri="{FF2B5EF4-FFF2-40B4-BE49-F238E27FC236}">
                <a16:creationId xmlns:a16="http://schemas.microsoft.com/office/drawing/2014/main" id="{7EF1E00E-38EF-5731-8882-DB07904D6347}"/>
              </a:ext>
            </a:extLst>
          </p:cNvPr>
          <p:cNvGrpSpPr>
            <a:grpSpLocks/>
          </p:cNvGrpSpPr>
          <p:nvPr/>
        </p:nvGrpSpPr>
        <p:grpSpPr bwMode="auto">
          <a:xfrm>
            <a:off x="3886200" y="76200"/>
            <a:ext cx="1498600" cy="1220788"/>
            <a:chOff x="1488" y="48"/>
            <a:chExt cx="944" cy="769"/>
          </a:xfrm>
        </p:grpSpPr>
        <p:sp>
          <p:nvSpPr>
            <p:cNvPr id="13321" name="Freeform 9">
              <a:extLst>
                <a:ext uri="{FF2B5EF4-FFF2-40B4-BE49-F238E27FC236}">
                  <a16:creationId xmlns:a16="http://schemas.microsoft.com/office/drawing/2014/main" id="{7360907C-892C-C52C-FC6B-7885A6D5214F}"/>
                </a:ext>
              </a:extLst>
            </p:cNvPr>
            <p:cNvSpPr>
              <a:spLocks/>
            </p:cNvSpPr>
            <p:nvPr/>
          </p:nvSpPr>
          <p:spPr bwMode="auto">
            <a:xfrm>
              <a:off x="1488" y="48"/>
              <a:ext cx="605" cy="350"/>
            </a:xfrm>
            <a:custGeom>
              <a:avLst/>
              <a:gdLst>
                <a:gd name="T0" fmla="*/ 355 w 605"/>
                <a:gd name="T1" fmla="*/ 256 h 350"/>
                <a:gd name="T2" fmla="*/ 249 w 605"/>
                <a:gd name="T3" fmla="*/ 349 h 350"/>
                <a:gd name="T4" fmla="*/ 0 w 605"/>
                <a:gd name="T5" fmla="*/ 0 h 350"/>
                <a:gd name="T6" fmla="*/ 604 w 605"/>
                <a:gd name="T7" fmla="*/ 70 h 350"/>
                <a:gd name="T8" fmla="*/ 497 w 605"/>
                <a:gd name="T9" fmla="*/ 163 h 350"/>
              </a:gdLst>
              <a:ahLst/>
              <a:cxnLst>
                <a:cxn ang="0">
                  <a:pos x="T0" y="T1"/>
                </a:cxn>
                <a:cxn ang="0">
                  <a:pos x="T2" y="T3"/>
                </a:cxn>
                <a:cxn ang="0">
                  <a:pos x="T4" y="T5"/>
                </a:cxn>
                <a:cxn ang="0">
                  <a:pos x="T6" y="T7"/>
                </a:cxn>
                <a:cxn ang="0">
                  <a:pos x="T8" y="T9"/>
                </a:cxn>
              </a:cxnLst>
              <a:rect l="0" t="0" r="r" b="b"/>
              <a:pathLst>
                <a:path w="605" h="350">
                  <a:moveTo>
                    <a:pt x="355" y="256"/>
                  </a:moveTo>
                  <a:lnTo>
                    <a:pt x="249" y="349"/>
                  </a:lnTo>
                  <a:lnTo>
                    <a:pt x="0" y="0"/>
                  </a:lnTo>
                  <a:lnTo>
                    <a:pt x="604" y="70"/>
                  </a:lnTo>
                  <a:lnTo>
                    <a:pt x="497" y="163"/>
                  </a:lnTo>
                </a:path>
              </a:pathLst>
            </a:custGeom>
            <a:noFill/>
            <a:ln w="50800" cap="rnd" cmpd="sng">
              <a:solidFill>
                <a:srgbClr val="00008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322" name="Arc 10">
              <a:extLst>
                <a:ext uri="{FF2B5EF4-FFF2-40B4-BE49-F238E27FC236}">
                  <a16:creationId xmlns:a16="http://schemas.microsoft.com/office/drawing/2014/main" id="{E635F50B-EDDA-2322-5B85-3917352E878C}"/>
                </a:ext>
              </a:extLst>
            </p:cNvPr>
            <p:cNvSpPr>
              <a:spLocks/>
            </p:cNvSpPr>
            <p:nvPr/>
          </p:nvSpPr>
          <p:spPr bwMode="auto">
            <a:xfrm>
              <a:off x="1986" y="228"/>
              <a:ext cx="446" cy="58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323" name="Arc 11">
              <a:extLst>
                <a:ext uri="{FF2B5EF4-FFF2-40B4-BE49-F238E27FC236}">
                  <a16:creationId xmlns:a16="http://schemas.microsoft.com/office/drawing/2014/main" id="{A7A3B5CF-64AE-DD90-BA74-D70C5E16BD31}"/>
                </a:ext>
              </a:extLst>
            </p:cNvPr>
            <p:cNvSpPr>
              <a:spLocks/>
            </p:cNvSpPr>
            <p:nvPr/>
          </p:nvSpPr>
          <p:spPr bwMode="auto">
            <a:xfrm>
              <a:off x="1843" y="321"/>
              <a:ext cx="341" cy="496"/>
            </a:xfrm>
            <a:custGeom>
              <a:avLst/>
              <a:gdLst>
                <a:gd name="G0" fmla="+- 64 0 0"/>
                <a:gd name="G1" fmla="+- 21600 0 0"/>
                <a:gd name="G2" fmla="+- 21600 0 0"/>
                <a:gd name="T0" fmla="*/ 0 w 21664"/>
                <a:gd name="T1" fmla="*/ 0 h 21600"/>
                <a:gd name="T2" fmla="*/ 21664 w 21664"/>
                <a:gd name="T3" fmla="*/ 21600 h 21600"/>
                <a:gd name="T4" fmla="*/ 64 w 21664"/>
                <a:gd name="T5" fmla="*/ 21600 h 21600"/>
              </a:gdLst>
              <a:ahLst/>
              <a:cxnLst>
                <a:cxn ang="0">
                  <a:pos x="T0" y="T1"/>
                </a:cxn>
                <a:cxn ang="0">
                  <a:pos x="T2" y="T3"/>
                </a:cxn>
                <a:cxn ang="0">
                  <a:pos x="T4" y="T5"/>
                </a:cxn>
              </a:cxnLst>
              <a:rect l="0" t="0" r="r" b="b"/>
              <a:pathLst>
                <a:path w="21664" h="21600" fill="none" extrusionOk="0">
                  <a:moveTo>
                    <a:pt x="0" y="0"/>
                  </a:moveTo>
                  <a:cubicBezTo>
                    <a:pt x="21" y="0"/>
                    <a:pt x="42" y="0"/>
                    <a:pt x="64" y="0"/>
                  </a:cubicBezTo>
                  <a:cubicBezTo>
                    <a:pt x="11993" y="0"/>
                    <a:pt x="21664" y="9670"/>
                    <a:pt x="21664" y="21600"/>
                  </a:cubicBezTo>
                </a:path>
                <a:path w="21664" h="21600" stroke="0" extrusionOk="0">
                  <a:moveTo>
                    <a:pt x="0" y="0"/>
                  </a:moveTo>
                  <a:cubicBezTo>
                    <a:pt x="21" y="0"/>
                    <a:pt x="42" y="0"/>
                    <a:pt x="64" y="0"/>
                  </a:cubicBezTo>
                  <a:cubicBezTo>
                    <a:pt x="11993" y="0"/>
                    <a:pt x="21664" y="9670"/>
                    <a:pt x="21664" y="21600"/>
                  </a:cubicBezTo>
                  <a:lnTo>
                    <a:pt x="64" y="2160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324" name="Line 12">
              <a:extLst>
                <a:ext uri="{FF2B5EF4-FFF2-40B4-BE49-F238E27FC236}">
                  <a16:creationId xmlns:a16="http://schemas.microsoft.com/office/drawing/2014/main" id="{A23214F2-0F32-A4C3-2EE2-903D54E0F2EB}"/>
                </a:ext>
              </a:extLst>
            </p:cNvPr>
            <p:cNvSpPr>
              <a:spLocks noChangeShapeType="1"/>
            </p:cNvSpPr>
            <p:nvPr/>
          </p:nvSpPr>
          <p:spPr bwMode="auto">
            <a:xfrm>
              <a:off x="2215" y="816"/>
              <a:ext cx="217" cy="0"/>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3325" name="AutoShape 13">
            <a:extLst>
              <a:ext uri="{FF2B5EF4-FFF2-40B4-BE49-F238E27FC236}">
                <a16:creationId xmlns:a16="http://schemas.microsoft.com/office/drawing/2014/main" id="{716159C6-9DF6-0CFA-5F27-33D9E9B5E958}"/>
              </a:ext>
            </a:extLst>
          </p:cNvPr>
          <p:cNvSpPr>
            <a:spLocks noChangeArrowheads="1"/>
          </p:cNvSpPr>
          <p:nvPr/>
        </p:nvSpPr>
        <p:spPr bwMode="auto">
          <a:xfrm rot="15300000">
            <a:off x="4378326" y="5368926"/>
            <a:ext cx="1717675" cy="631825"/>
          </a:xfrm>
          <a:prstGeom prst="rightArrow">
            <a:avLst>
              <a:gd name="adj1" fmla="val 50000"/>
              <a:gd name="adj2" fmla="val 135942"/>
            </a:avLst>
          </a:prstGeom>
          <a:solidFill>
            <a:schemeClr val="accent2">
              <a:alpha val="50000"/>
            </a:scheme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326" name="Rectangle 14">
            <a:extLst>
              <a:ext uri="{FF2B5EF4-FFF2-40B4-BE49-F238E27FC236}">
                <a16:creationId xmlns:a16="http://schemas.microsoft.com/office/drawing/2014/main" id="{CBEEE376-C5A5-C3A4-A93A-AC680A2AB74A}"/>
              </a:ext>
            </a:extLst>
          </p:cNvPr>
          <p:cNvSpPr>
            <a:spLocks noChangeArrowheads="1"/>
          </p:cNvSpPr>
          <p:nvPr/>
        </p:nvSpPr>
        <p:spPr bwMode="auto">
          <a:xfrm>
            <a:off x="5410200" y="533400"/>
            <a:ext cx="2070100" cy="376238"/>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ΕΚΜΕΤΑΛΛΕΥΣΗ</a:t>
            </a:r>
          </a:p>
        </p:txBody>
      </p:sp>
      <p:sp>
        <p:nvSpPr>
          <p:cNvPr id="13327" name="AutoShape 15">
            <a:extLst>
              <a:ext uri="{FF2B5EF4-FFF2-40B4-BE49-F238E27FC236}">
                <a16:creationId xmlns:a16="http://schemas.microsoft.com/office/drawing/2014/main" id="{D2E2239E-52CB-9D39-231C-7AA878FB32A3}"/>
              </a:ext>
            </a:extLst>
          </p:cNvPr>
          <p:cNvSpPr>
            <a:spLocks noChangeArrowheads="1"/>
          </p:cNvSpPr>
          <p:nvPr/>
        </p:nvSpPr>
        <p:spPr bwMode="auto">
          <a:xfrm rot="17100000">
            <a:off x="2768601" y="4851401"/>
            <a:ext cx="1108075" cy="234950"/>
          </a:xfrm>
          <a:prstGeom prst="rightArrow">
            <a:avLst>
              <a:gd name="adj1" fmla="val 50000"/>
              <a:gd name="adj2" fmla="val 235833"/>
            </a:avLst>
          </a:prstGeom>
          <a:solidFill>
            <a:schemeClr val="accent2">
              <a:alpha val="50000"/>
            </a:scheme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328" name="AutoShape 16">
            <a:extLst>
              <a:ext uri="{FF2B5EF4-FFF2-40B4-BE49-F238E27FC236}">
                <a16:creationId xmlns:a16="http://schemas.microsoft.com/office/drawing/2014/main" id="{FED8C18B-2AD6-6506-CDC8-A2E9112E2464}"/>
              </a:ext>
            </a:extLst>
          </p:cNvPr>
          <p:cNvSpPr>
            <a:spLocks noChangeArrowheads="1"/>
          </p:cNvSpPr>
          <p:nvPr/>
        </p:nvSpPr>
        <p:spPr bwMode="auto">
          <a:xfrm rot="13680000">
            <a:off x="6389688" y="4506913"/>
            <a:ext cx="1041400" cy="206375"/>
          </a:xfrm>
          <a:prstGeom prst="rightArrow">
            <a:avLst>
              <a:gd name="adj1" fmla="val 50000"/>
              <a:gd name="adj2" fmla="val 252331"/>
            </a:avLst>
          </a:prstGeom>
          <a:solidFill>
            <a:schemeClr val="accent2">
              <a:alpha val="50000"/>
            </a:scheme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329" name="Rectangle 17">
            <a:extLst>
              <a:ext uri="{FF2B5EF4-FFF2-40B4-BE49-F238E27FC236}">
                <a16:creationId xmlns:a16="http://schemas.microsoft.com/office/drawing/2014/main" id="{CB7A6F7C-59EC-2C4F-2C81-DC58B9C7BDF1}"/>
              </a:ext>
            </a:extLst>
          </p:cNvPr>
          <p:cNvSpPr>
            <a:spLocks noChangeArrowheads="1"/>
          </p:cNvSpPr>
          <p:nvPr/>
        </p:nvSpPr>
        <p:spPr bwMode="auto">
          <a:xfrm>
            <a:off x="6019800" y="3733800"/>
            <a:ext cx="1498600" cy="376238"/>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ΔΙΕΥΡΥΝΣΗ</a:t>
            </a:r>
          </a:p>
        </p:txBody>
      </p:sp>
      <p:sp>
        <p:nvSpPr>
          <p:cNvPr id="13330" name="Rectangle 18">
            <a:extLst>
              <a:ext uri="{FF2B5EF4-FFF2-40B4-BE49-F238E27FC236}">
                <a16:creationId xmlns:a16="http://schemas.microsoft.com/office/drawing/2014/main" id="{91EB2A03-19B9-C273-8DFC-2D5DDE772661}"/>
              </a:ext>
            </a:extLst>
          </p:cNvPr>
          <p:cNvSpPr>
            <a:spLocks noChangeArrowheads="1"/>
          </p:cNvSpPr>
          <p:nvPr/>
        </p:nvSpPr>
        <p:spPr bwMode="auto">
          <a:xfrm>
            <a:off x="5334001" y="4648200"/>
            <a:ext cx="1370013" cy="376238"/>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ΔΙΑΡΡΗΞΗ</a:t>
            </a:r>
          </a:p>
        </p:txBody>
      </p:sp>
      <p:sp>
        <p:nvSpPr>
          <p:cNvPr id="13331" name="Rectangle 19">
            <a:extLst>
              <a:ext uri="{FF2B5EF4-FFF2-40B4-BE49-F238E27FC236}">
                <a16:creationId xmlns:a16="http://schemas.microsoft.com/office/drawing/2014/main" id="{02216199-32FC-7B3E-9701-8FF1BFABB060}"/>
              </a:ext>
            </a:extLst>
          </p:cNvPr>
          <p:cNvSpPr>
            <a:spLocks noChangeArrowheads="1"/>
          </p:cNvSpPr>
          <p:nvPr/>
        </p:nvSpPr>
        <p:spPr bwMode="auto">
          <a:xfrm>
            <a:off x="5786439" y="2030414"/>
            <a:ext cx="1355725" cy="376237"/>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ΔΙΑΣΠΑΣΗ</a:t>
            </a:r>
          </a:p>
        </p:txBody>
      </p:sp>
      <p:sp>
        <p:nvSpPr>
          <p:cNvPr id="13332" name="AutoShape 20">
            <a:extLst>
              <a:ext uri="{FF2B5EF4-FFF2-40B4-BE49-F238E27FC236}">
                <a16:creationId xmlns:a16="http://schemas.microsoft.com/office/drawing/2014/main" id="{160D8B62-F491-42A7-65EE-ACF1B0393808}"/>
              </a:ext>
            </a:extLst>
          </p:cNvPr>
          <p:cNvSpPr>
            <a:spLocks noChangeArrowheads="1"/>
          </p:cNvSpPr>
          <p:nvPr/>
        </p:nvSpPr>
        <p:spPr bwMode="auto">
          <a:xfrm rot="16500000">
            <a:off x="4025901" y="3614738"/>
            <a:ext cx="1454150" cy="511175"/>
          </a:xfrm>
          <a:prstGeom prst="rightArrow">
            <a:avLst>
              <a:gd name="adj1" fmla="val 50000"/>
              <a:gd name="adj2" fmla="val 142249"/>
            </a:avLst>
          </a:prstGeom>
          <a:noFill/>
          <a:ln w="25400">
            <a:solidFill>
              <a:schemeClr val="tx1"/>
            </a:solidFill>
            <a:miter lim="800000"/>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nvGrpSpPr>
          <p:cNvPr id="13333" name="Group 21">
            <a:extLst>
              <a:ext uri="{FF2B5EF4-FFF2-40B4-BE49-F238E27FC236}">
                <a16:creationId xmlns:a16="http://schemas.microsoft.com/office/drawing/2014/main" id="{12E8BDFB-A66E-541B-C217-8B48969C787E}"/>
              </a:ext>
            </a:extLst>
          </p:cNvPr>
          <p:cNvGrpSpPr>
            <a:grpSpLocks/>
          </p:cNvGrpSpPr>
          <p:nvPr/>
        </p:nvGrpSpPr>
        <p:grpSpPr bwMode="auto">
          <a:xfrm>
            <a:off x="3429000" y="3429000"/>
            <a:ext cx="979488" cy="763588"/>
            <a:chOff x="1200" y="2160"/>
            <a:chExt cx="617" cy="481"/>
          </a:xfrm>
        </p:grpSpPr>
        <p:sp>
          <p:nvSpPr>
            <p:cNvPr id="13334" name="Freeform 22">
              <a:extLst>
                <a:ext uri="{FF2B5EF4-FFF2-40B4-BE49-F238E27FC236}">
                  <a16:creationId xmlns:a16="http://schemas.microsoft.com/office/drawing/2014/main" id="{5B802826-145B-27F6-AA23-15438D001CE3}"/>
                </a:ext>
              </a:extLst>
            </p:cNvPr>
            <p:cNvSpPr>
              <a:spLocks/>
            </p:cNvSpPr>
            <p:nvPr/>
          </p:nvSpPr>
          <p:spPr bwMode="auto">
            <a:xfrm>
              <a:off x="1200" y="2160"/>
              <a:ext cx="394" cy="219"/>
            </a:xfrm>
            <a:custGeom>
              <a:avLst/>
              <a:gdLst>
                <a:gd name="T0" fmla="*/ 231 w 394"/>
                <a:gd name="T1" fmla="*/ 160 h 219"/>
                <a:gd name="T2" fmla="*/ 162 w 394"/>
                <a:gd name="T3" fmla="*/ 218 h 219"/>
                <a:gd name="T4" fmla="*/ 0 w 394"/>
                <a:gd name="T5" fmla="*/ 0 h 219"/>
                <a:gd name="T6" fmla="*/ 393 w 394"/>
                <a:gd name="T7" fmla="*/ 44 h 219"/>
                <a:gd name="T8" fmla="*/ 324 w 394"/>
                <a:gd name="T9" fmla="*/ 102 h 219"/>
              </a:gdLst>
              <a:ahLst/>
              <a:cxnLst>
                <a:cxn ang="0">
                  <a:pos x="T0" y="T1"/>
                </a:cxn>
                <a:cxn ang="0">
                  <a:pos x="T2" y="T3"/>
                </a:cxn>
                <a:cxn ang="0">
                  <a:pos x="T4" y="T5"/>
                </a:cxn>
                <a:cxn ang="0">
                  <a:pos x="T6" y="T7"/>
                </a:cxn>
                <a:cxn ang="0">
                  <a:pos x="T8" y="T9"/>
                </a:cxn>
              </a:cxnLst>
              <a:rect l="0" t="0" r="r" b="b"/>
              <a:pathLst>
                <a:path w="394" h="219">
                  <a:moveTo>
                    <a:pt x="231" y="160"/>
                  </a:moveTo>
                  <a:lnTo>
                    <a:pt x="162" y="218"/>
                  </a:lnTo>
                  <a:lnTo>
                    <a:pt x="0" y="0"/>
                  </a:lnTo>
                  <a:lnTo>
                    <a:pt x="393" y="44"/>
                  </a:lnTo>
                  <a:lnTo>
                    <a:pt x="324" y="102"/>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335" name="Arc 23">
              <a:extLst>
                <a:ext uri="{FF2B5EF4-FFF2-40B4-BE49-F238E27FC236}">
                  <a16:creationId xmlns:a16="http://schemas.microsoft.com/office/drawing/2014/main" id="{6CFDC9E3-47CE-D7FE-36F8-BCE062F255EF}"/>
                </a:ext>
              </a:extLst>
            </p:cNvPr>
            <p:cNvSpPr>
              <a:spLocks/>
            </p:cNvSpPr>
            <p:nvPr/>
          </p:nvSpPr>
          <p:spPr bwMode="auto">
            <a:xfrm>
              <a:off x="1523" y="2271"/>
              <a:ext cx="294" cy="370"/>
            </a:xfrm>
            <a:custGeom>
              <a:avLst/>
              <a:gdLst>
                <a:gd name="G0" fmla="+- 74 0 0"/>
                <a:gd name="G1" fmla="+- 21600 0 0"/>
                <a:gd name="G2" fmla="+- 21600 0 0"/>
                <a:gd name="T0" fmla="*/ 0 w 21674"/>
                <a:gd name="T1" fmla="*/ 0 h 21600"/>
                <a:gd name="T2" fmla="*/ 21674 w 21674"/>
                <a:gd name="T3" fmla="*/ 21600 h 21600"/>
                <a:gd name="T4" fmla="*/ 74 w 21674"/>
                <a:gd name="T5" fmla="*/ 21600 h 21600"/>
              </a:gdLst>
              <a:ahLst/>
              <a:cxnLst>
                <a:cxn ang="0">
                  <a:pos x="T0" y="T1"/>
                </a:cxn>
                <a:cxn ang="0">
                  <a:pos x="T2" y="T3"/>
                </a:cxn>
                <a:cxn ang="0">
                  <a:pos x="T4" y="T5"/>
                </a:cxn>
              </a:cxnLst>
              <a:rect l="0" t="0" r="r" b="b"/>
              <a:pathLst>
                <a:path w="21674" h="21600" fill="none" extrusionOk="0">
                  <a:moveTo>
                    <a:pt x="0" y="0"/>
                  </a:moveTo>
                  <a:cubicBezTo>
                    <a:pt x="24" y="0"/>
                    <a:pt x="49" y="0"/>
                    <a:pt x="74" y="0"/>
                  </a:cubicBezTo>
                  <a:cubicBezTo>
                    <a:pt x="12003" y="0"/>
                    <a:pt x="21674" y="9670"/>
                    <a:pt x="21674" y="21600"/>
                  </a:cubicBezTo>
                </a:path>
                <a:path w="21674" h="21600" stroke="0" extrusionOk="0">
                  <a:moveTo>
                    <a:pt x="0" y="0"/>
                  </a:moveTo>
                  <a:cubicBezTo>
                    <a:pt x="24" y="0"/>
                    <a:pt x="49" y="0"/>
                    <a:pt x="74" y="0"/>
                  </a:cubicBezTo>
                  <a:cubicBezTo>
                    <a:pt x="12003" y="0"/>
                    <a:pt x="21674" y="9670"/>
                    <a:pt x="21674" y="21600"/>
                  </a:cubicBezTo>
                  <a:lnTo>
                    <a:pt x="74" y="21600"/>
                  </a:lnTo>
                  <a:close/>
                </a:path>
              </a:pathLst>
            </a:custGeom>
            <a:noFill/>
            <a:ln w="25400" cap="rnd">
              <a:solidFill>
                <a:schemeClr val="tx1"/>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336" name="Arc 24">
              <a:extLst>
                <a:ext uri="{FF2B5EF4-FFF2-40B4-BE49-F238E27FC236}">
                  <a16:creationId xmlns:a16="http://schemas.microsoft.com/office/drawing/2014/main" id="{07A80130-F1F1-D926-765E-17C3EF1104F7}"/>
                </a:ext>
              </a:extLst>
            </p:cNvPr>
            <p:cNvSpPr>
              <a:spLocks/>
            </p:cNvSpPr>
            <p:nvPr/>
          </p:nvSpPr>
          <p:spPr bwMode="auto">
            <a:xfrm>
              <a:off x="1431" y="2329"/>
              <a:ext cx="223" cy="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5400" cap="rnd">
              <a:solidFill>
                <a:schemeClr val="tx1"/>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337" name="Line 25">
              <a:extLst>
                <a:ext uri="{FF2B5EF4-FFF2-40B4-BE49-F238E27FC236}">
                  <a16:creationId xmlns:a16="http://schemas.microsoft.com/office/drawing/2014/main" id="{B4A25F87-8E38-93A5-2868-7C3A69BD17DF}"/>
                </a:ext>
              </a:extLst>
            </p:cNvPr>
            <p:cNvSpPr>
              <a:spLocks noChangeShapeType="1"/>
            </p:cNvSpPr>
            <p:nvPr/>
          </p:nvSpPr>
          <p:spPr bwMode="auto">
            <a:xfrm>
              <a:off x="1670" y="2640"/>
              <a:ext cx="14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13338" name="Group 26">
            <a:extLst>
              <a:ext uri="{FF2B5EF4-FFF2-40B4-BE49-F238E27FC236}">
                <a16:creationId xmlns:a16="http://schemas.microsoft.com/office/drawing/2014/main" id="{E23B9B61-C7EB-31DE-A5F3-C97602F361AF}"/>
              </a:ext>
            </a:extLst>
          </p:cNvPr>
          <p:cNvGrpSpPr>
            <a:grpSpLocks/>
          </p:cNvGrpSpPr>
          <p:nvPr/>
        </p:nvGrpSpPr>
        <p:grpSpPr bwMode="auto">
          <a:xfrm>
            <a:off x="5092700" y="3429000"/>
            <a:ext cx="1004888" cy="763588"/>
            <a:chOff x="2248" y="2160"/>
            <a:chExt cx="633" cy="481"/>
          </a:xfrm>
        </p:grpSpPr>
        <p:sp>
          <p:nvSpPr>
            <p:cNvPr id="13339" name="Freeform 27">
              <a:extLst>
                <a:ext uri="{FF2B5EF4-FFF2-40B4-BE49-F238E27FC236}">
                  <a16:creationId xmlns:a16="http://schemas.microsoft.com/office/drawing/2014/main" id="{84205782-BA13-9613-34BF-C074B4A27A28}"/>
                </a:ext>
              </a:extLst>
            </p:cNvPr>
            <p:cNvSpPr>
              <a:spLocks/>
            </p:cNvSpPr>
            <p:nvPr/>
          </p:nvSpPr>
          <p:spPr bwMode="auto">
            <a:xfrm>
              <a:off x="2487" y="2160"/>
              <a:ext cx="394" cy="219"/>
            </a:xfrm>
            <a:custGeom>
              <a:avLst/>
              <a:gdLst>
                <a:gd name="T0" fmla="*/ 162 w 394"/>
                <a:gd name="T1" fmla="*/ 160 h 219"/>
                <a:gd name="T2" fmla="*/ 231 w 394"/>
                <a:gd name="T3" fmla="*/ 218 h 219"/>
                <a:gd name="T4" fmla="*/ 393 w 394"/>
                <a:gd name="T5" fmla="*/ 0 h 219"/>
                <a:gd name="T6" fmla="*/ 0 w 394"/>
                <a:gd name="T7" fmla="*/ 44 h 219"/>
                <a:gd name="T8" fmla="*/ 69 w 394"/>
                <a:gd name="T9" fmla="*/ 102 h 219"/>
              </a:gdLst>
              <a:ahLst/>
              <a:cxnLst>
                <a:cxn ang="0">
                  <a:pos x="T0" y="T1"/>
                </a:cxn>
                <a:cxn ang="0">
                  <a:pos x="T2" y="T3"/>
                </a:cxn>
                <a:cxn ang="0">
                  <a:pos x="T4" y="T5"/>
                </a:cxn>
                <a:cxn ang="0">
                  <a:pos x="T6" y="T7"/>
                </a:cxn>
                <a:cxn ang="0">
                  <a:pos x="T8" y="T9"/>
                </a:cxn>
              </a:cxnLst>
              <a:rect l="0" t="0" r="r" b="b"/>
              <a:pathLst>
                <a:path w="394" h="219">
                  <a:moveTo>
                    <a:pt x="162" y="160"/>
                  </a:moveTo>
                  <a:lnTo>
                    <a:pt x="231" y="218"/>
                  </a:lnTo>
                  <a:lnTo>
                    <a:pt x="393" y="0"/>
                  </a:lnTo>
                  <a:lnTo>
                    <a:pt x="0" y="44"/>
                  </a:lnTo>
                  <a:lnTo>
                    <a:pt x="69" y="102"/>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3340" name="Arc 28">
              <a:extLst>
                <a:ext uri="{FF2B5EF4-FFF2-40B4-BE49-F238E27FC236}">
                  <a16:creationId xmlns:a16="http://schemas.microsoft.com/office/drawing/2014/main" id="{EA448B74-8AD8-68EA-7A91-EA694579249F}"/>
                </a:ext>
              </a:extLst>
            </p:cNvPr>
            <p:cNvSpPr>
              <a:spLocks/>
            </p:cNvSpPr>
            <p:nvPr/>
          </p:nvSpPr>
          <p:spPr bwMode="auto">
            <a:xfrm>
              <a:off x="2265" y="2271"/>
              <a:ext cx="292" cy="370"/>
            </a:xfrm>
            <a:custGeom>
              <a:avLst/>
              <a:gdLst>
                <a:gd name="G0" fmla="+- 21600 0 0"/>
                <a:gd name="G1" fmla="+- 21600 0 0"/>
                <a:gd name="G2" fmla="+- 21600 0 0"/>
                <a:gd name="T0" fmla="*/ 0 w 21600"/>
                <a:gd name="T1" fmla="*/ 21600 h 21600"/>
                <a:gd name="T2" fmla="*/ 21526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99"/>
                  </a:moveTo>
                  <a:cubicBezTo>
                    <a:pt x="0" y="9699"/>
                    <a:pt x="9625" y="40"/>
                    <a:pt x="21526" y="0"/>
                  </a:cubicBezTo>
                </a:path>
                <a:path w="21600" h="21600" stroke="0" extrusionOk="0">
                  <a:moveTo>
                    <a:pt x="0" y="21599"/>
                  </a:moveTo>
                  <a:cubicBezTo>
                    <a:pt x="0" y="9699"/>
                    <a:pt x="9625" y="40"/>
                    <a:pt x="21526" y="0"/>
                  </a:cubicBezTo>
                  <a:lnTo>
                    <a:pt x="21600" y="21600"/>
                  </a:lnTo>
                  <a:close/>
                </a:path>
              </a:pathLst>
            </a:custGeom>
            <a:noFill/>
            <a:ln w="25400" cap="rnd">
              <a:solidFill>
                <a:schemeClr val="tx1"/>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341" name="Arc 29">
              <a:extLst>
                <a:ext uri="{FF2B5EF4-FFF2-40B4-BE49-F238E27FC236}">
                  <a16:creationId xmlns:a16="http://schemas.microsoft.com/office/drawing/2014/main" id="{606D6EA3-4425-0436-F71A-42B106906300}"/>
                </a:ext>
              </a:extLst>
            </p:cNvPr>
            <p:cNvSpPr>
              <a:spLocks/>
            </p:cNvSpPr>
            <p:nvPr/>
          </p:nvSpPr>
          <p:spPr bwMode="auto">
            <a:xfrm>
              <a:off x="2428" y="2329"/>
              <a:ext cx="223" cy="312"/>
            </a:xfrm>
            <a:custGeom>
              <a:avLst/>
              <a:gdLst>
                <a:gd name="G0" fmla="+- 21600 0 0"/>
                <a:gd name="G1" fmla="+- 21600 0 0"/>
                <a:gd name="G2" fmla="+- 21600 0 0"/>
                <a:gd name="T0" fmla="*/ 0 w 21600"/>
                <a:gd name="T1" fmla="*/ 21600 h 21600"/>
                <a:gd name="T2" fmla="*/ 21503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99"/>
                  </a:moveTo>
                  <a:cubicBezTo>
                    <a:pt x="0" y="9708"/>
                    <a:pt x="9611" y="53"/>
                    <a:pt x="21503" y="0"/>
                  </a:cubicBezTo>
                </a:path>
                <a:path w="21600" h="21600" stroke="0" extrusionOk="0">
                  <a:moveTo>
                    <a:pt x="0" y="21599"/>
                  </a:moveTo>
                  <a:cubicBezTo>
                    <a:pt x="0" y="9708"/>
                    <a:pt x="9611" y="53"/>
                    <a:pt x="21503" y="0"/>
                  </a:cubicBezTo>
                  <a:lnTo>
                    <a:pt x="21600" y="21600"/>
                  </a:lnTo>
                  <a:close/>
                </a:path>
              </a:pathLst>
            </a:custGeom>
            <a:noFill/>
            <a:ln w="25400" cap="rnd">
              <a:solidFill>
                <a:schemeClr val="tx1"/>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342" name="Line 30">
              <a:extLst>
                <a:ext uri="{FF2B5EF4-FFF2-40B4-BE49-F238E27FC236}">
                  <a16:creationId xmlns:a16="http://schemas.microsoft.com/office/drawing/2014/main" id="{66ECE83C-9223-9BA4-4E67-7EBC52780840}"/>
                </a:ext>
              </a:extLst>
            </p:cNvPr>
            <p:cNvSpPr>
              <a:spLocks noChangeShapeType="1"/>
            </p:cNvSpPr>
            <p:nvPr/>
          </p:nvSpPr>
          <p:spPr bwMode="auto">
            <a:xfrm flipH="1">
              <a:off x="2248" y="2640"/>
              <a:ext cx="17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3343" name="AutoShape 31">
            <a:extLst>
              <a:ext uri="{FF2B5EF4-FFF2-40B4-BE49-F238E27FC236}">
                <a16:creationId xmlns:a16="http://schemas.microsoft.com/office/drawing/2014/main" id="{D02E1DE6-7DC2-B89E-CCB4-30A92B3ED0C6}"/>
              </a:ext>
            </a:extLst>
          </p:cNvPr>
          <p:cNvSpPr>
            <a:spLocks noChangeArrowheads="1"/>
          </p:cNvSpPr>
          <p:nvPr/>
        </p:nvSpPr>
        <p:spPr bwMode="auto">
          <a:xfrm rot="19680000">
            <a:off x="6089651" y="2986088"/>
            <a:ext cx="847725" cy="330200"/>
          </a:xfrm>
          <a:prstGeom prst="rightArrow">
            <a:avLst>
              <a:gd name="adj1" fmla="val 50000"/>
              <a:gd name="adj2" fmla="val 128377"/>
            </a:avLst>
          </a:prstGeom>
          <a:solidFill>
            <a:srgbClr val="000080">
              <a:alpha val="50000"/>
            </a:srgb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344" name="AutoShape 32">
            <a:extLst>
              <a:ext uri="{FF2B5EF4-FFF2-40B4-BE49-F238E27FC236}">
                <a16:creationId xmlns:a16="http://schemas.microsoft.com/office/drawing/2014/main" id="{32846AD0-799D-E77C-9F4A-C015DE8BA99A}"/>
              </a:ext>
            </a:extLst>
          </p:cNvPr>
          <p:cNvSpPr>
            <a:spLocks noChangeArrowheads="1"/>
          </p:cNvSpPr>
          <p:nvPr/>
        </p:nvSpPr>
        <p:spPr bwMode="auto">
          <a:xfrm rot="12900000">
            <a:off x="2506663" y="2935288"/>
            <a:ext cx="977900" cy="330200"/>
          </a:xfrm>
          <a:prstGeom prst="rightArrow">
            <a:avLst>
              <a:gd name="adj1" fmla="val 50000"/>
              <a:gd name="adj2" fmla="val 148091"/>
            </a:avLst>
          </a:prstGeom>
          <a:solidFill>
            <a:srgbClr val="000080">
              <a:alpha val="50000"/>
            </a:srgb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345" name="AutoShape 33">
            <a:extLst>
              <a:ext uri="{FF2B5EF4-FFF2-40B4-BE49-F238E27FC236}">
                <a16:creationId xmlns:a16="http://schemas.microsoft.com/office/drawing/2014/main" id="{1138ECCD-A5DE-370E-FC99-23734B0B539A}"/>
              </a:ext>
            </a:extLst>
          </p:cNvPr>
          <p:cNvSpPr>
            <a:spLocks noChangeArrowheads="1"/>
          </p:cNvSpPr>
          <p:nvPr/>
        </p:nvSpPr>
        <p:spPr bwMode="auto">
          <a:xfrm rot="16560000">
            <a:off x="3917951" y="2336801"/>
            <a:ext cx="1289050" cy="327025"/>
          </a:xfrm>
          <a:prstGeom prst="rightArrow">
            <a:avLst>
              <a:gd name="adj1" fmla="val 50000"/>
              <a:gd name="adj2" fmla="val 197106"/>
            </a:avLst>
          </a:prstGeom>
          <a:solidFill>
            <a:srgbClr val="000080">
              <a:alpha val="50000"/>
            </a:srgb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346" name="AutoShape 34">
            <a:extLst>
              <a:ext uri="{FF2B5EF4-FFF2-40B4-BE49-F238E27FC236}">
                <a16:creationId xmlns:a16="http://schemas.microsoft.com/office/drawing/2014/main" id="{5A1FE847-39A7-6015-9465-EE12791C59CE}"/>
              </a:ext>
            </a:extLst>
          </p:cNvPr>
          <p:cNvSpPr>
            <a:spLocks noChangeArrowheads="1"/>
          </p:cNvSpPr>
          <p:nvPr/>
        </p:nvSpPr>
        <p:spPr bwMode="auto">
          <a:xfrm rot="16560000">
            <a:off x="4603751" y="2355851"/>
            <a:ext cx="1289050" cy="327025"/>
          </a:xfrm>
          <a:prstGeom prst="rightArrow">
            <a:avLst>
              <a:gd name="adj1" fmla="val 50000"/>
              <a:gd name="adj2" fmla="val 197106"/>
            </a:avLst>
          </a:prstGeom>
          <a:solidFill>
            <a:srgbClr val="000080">
              <a:alpha val="50000"/>
            </a:srgb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347" name="AutoShape 35">
            <a:extLst>
              <a:ext uri="{FF2B5EF4-FFF2-40B4-BE49-F238E27FC236}">
                <a16:creationId xmlns:a16="http://schemas.microsoft.com/office/drawing/2014/main" id="{1796B9EE-4F14-5FED-2E01-69849CB2A665}"/>
              </a:ext>
            </a:extLst>
          </p:cNvPr>
          <p:cNvSpPr>
            <a:spLocks noChangeArrowheads="1"/>
          </p:cNvSpPr>
          <p:nvPr/>
        </p:nvSpPr>
        <p:spPr bwMode="auto">
          <a:xfrm rot="17100000">
            <a:off x="3435351" y="5099051"/>
            <a:ext cx="1108075" cy="234950"/>
          </a:xfrm>
          <a:prstGeom prst="rightArrow">
            <a:avLst>
              <a:gd name="adj1" fmla="val 50000"/>
              <a:gd name="adj2" fmla="val 235833"/>
            </a:avLst>
          </a:prstGeom>
          <a:solidFill>
            <a:schemeClr val="accent2">
              <a:alpha val="50000"/>
            </a:scheme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348" name="AutoShape 36">
            <a:extLst>
              <a:ext uri="{FF2B5EF4-FFF2-40B4-BE49-F238E27FC236}">
                <a16:creationId xmlns:a16="http://schemas.microsoft.com/office/drawing/2014/main" id="{75C572B2-51EA-6C9A-0ED2-604246D1D5AC}"/>
              </a:ext>
            </a:extLst>
          </p:cNvPr>
          <p:cNvSpPr>
            <a:spLocks noChangeArrowheads="1"/>
          </p:cNvSpPr>
          <p:nvPr/>
        </p:nvSpPr>
        <p:spPr bwMode="auto">
          <a:xfrm rot="13680000">
            <a:off x="6059488" y="5294313"/>
            <a:ext cx="1041400" cy="206375"/>
          </a:xfrm>
          <a:prstGeom prst="rightArrow">
            <a:avLst>
              <a:gd name="adj1" fmla="val 50000"/>
              <a:gd name="adj2" fmla="val 252331"/>
            </a:avLst>
          </a:prstGeom>
          <a:solidFill>
            <a:schemeClr val="accent2">
              <a:alpha val="50000"/>
            </a:scheme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3349" name="Text Box 37">
            <a:extLst>
              <a:ext uri="{FF2B5EF4-FFF2-40B4-BE49-F238E27FC236}">
                <a16:creationId xmlns:a16="http://schemas.microsoft.com/office/drawing/2014/main" id="{2859A6E2-6B0D-1EE2-DABC-448249C4860F}"/>
              </a:ext>
            </a:extLst>
          </p:cNvPr>
          <p:cNvSpPr txBox="1">
            <a:spLocks noChangeArrowheads="1"/>
          </p:cNvSpPr>
          <p:nvPr/>
        </p:nvSpPr>
        <p:spPr bwMode="auto">
          <a:xfrm>
            <a:off x="7086600" y="5715000"/>
            <a:ext cx="358140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l-GR" b="1"/>
              <a:t>ΦΑΣΕΙΣ ΕΙΣΧΩΡΗΣΗΣ</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iterate type="lt">
                                    <p:tmPct val="100000"/>
                                  </p:iterate>
                                  <p:childTnLst>
                                    <p:set>
                                      <p:cBhvr>
                                        <p:cTn id="6" dur="1" fill="hold">
                                          <p:stCondLst>
                                            <p:cond delay="0"/>
                                          </p:stCondLst>
                                        </p:cTn>
                                        <p:tgtEl>
                                          <p:spTgt spid="13349"/>
                                        </p:tgtEl>
                                        <p:attrNameLst>
                                          <p:attrName>style.visibility</p:attrName>
                                        </p:attrNameLst>
                                      </p:cBhvr>
                                      <p:to>
                                        <p:strVal val="visible"/>
                                      </p:to>
                                    </p:set>
                                    <p:anim calcmode="lin" valueType="num">
                                      <p:cBhvr additive="base">
                                        <p:cTn id="7" dur="75" fill="hold"/>
                                        <p:tgtEl>
                                          <p:spTgt spid="13349"/>
                                        </p:tgtEl>
                                        <p:attrNameLst>
                                          <p:attrName>ppt_x</p:attrName>
                                        </p:attrNameLst>
                                      </p:cBhvr>
                                      <p:tavLst>
                                        <p:tav tm="0">
                                          <p:val>
                                            <p:strVal val="0-#ppt_w/2"/>
                                          </p:val>
                                        </p:tav>
                                        <p:tav tm="100000">
                                          <p:val>
                                            <p:strVal val="#ppt_x"/>
                                          </p:val>
                                        </p:tav>
                                      </p:tavLst>
                                    </p:anim>
                                    <p:anim calcmode="lin" valueType="num">
                                      <p:cBhvr additive="base">
                                        <p:cTn id="8" dur="75" fill="hold"/>
                                        <p:tgtEl>
                                          <p:spTgt spid="133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9"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E6CA1E-7E45-4A21-EDFF-5E8745027B99}"/>
              </a:ext>
            </a:extLst>
          </p:cNvPr>
          <p:cNvSpPr>
            <a:spLocks noGrp="1"/>
          </p:cNvSpPr>
          <p:nvPr>
            <p:ph type="title"/>
          </p:nvPr>
        </p:nvSpPr>
        <p:spPr/>
        <p:txBody>
          <a:bodyPr/>
          <a:lstStyle/>
          <a:p>
            <a:r>
              <a:rPr lang="el-GR" dirty="0"/>
              <a:t>Τακτική</a:t>
            </a:r>
          </a:p>
        </p:txBody>
      </p:sp>
      <p:sp>
        <p:nvSpPr>
          <p:cNvPr id="3" name="Θέση περιεχομένου 2">
            <a:extLst>
              <a:ext uri="{FF2B5EF4-FFF2-40B4-BE49-F238E27FC236}">
                <a16:creationId xmlns:a16="http://schemas.microsoft.com/office/drawing/2014/main" id="{907BF588-863D-BDA7-762D-5B871BB746D3}"/>
              </a:ext>
            </a:extLst>
          </p:cNvPr>
          <p:cNvSpPr>
            <a:spLocks noGrp="1"/>
          </p:cNvSpPr>
          <p:nvPr>
            <p:ph idx="1"/>
          </p:nvPr>
        </p:nvSpPr>
        <p:spPr/>
        <p:txBody>
          <a:bodyPr>
            <a:normAutofit lnSpcReduction="10000"/>
          </a:bodyPr>
          <a:lstStyle/>
          <a:p>
            <a:pPr algn="just"/>
            <a:r>
              <a:rPr lang="el-GR" b="1" dirty="0"/>
              <a:t>Είναι η τεχνική που εφαρμόζουν οι στρατιώτες για να χρησιμοποιήσουν τον οπλισμό τους εναντίον των αντίπαλων στρατιωτών στη μάχη σώμα με σώμα</a:t>
            </a:r>
            <a:r>
              <a:rPr lang="el-GR" dirty="0"/>
              <a:t> ή πώς μικρές ομάδες στρατιωτών συνεργάζονται στο πεδίο της μάχης για να εκτελέσουν μια αποστολή και πώς αυτές οι ομάδες αλληλοεπιδρούν μεταξύ τους ή εναντίον αντίστοιχων ομάδων του εχθρού </a:t>
            </a:r>
          </a:p>
          <a:p>
            <a:pPr algn="just"/>
            <a:r>
              <a:rPr lang="el-GR" b="1" dirty="0"/>
              <a:t>Ο τρόπος χρησιμοποίησης των μονάδων στη μάχη, δηλαδή η συγκρότηση, η διάταξη, ο συνδυασμός των προσπαθειών και ο ελιγμός(*) για την πλήρη εκμετάλλευση των δυνατοτήτων τους προς επίτευξη του αντικειμενικού σκοπού</a:t>
            </a:r>
          </a:p>
          <a:p>
            <a:pPr marL="0" indent="0">
              <a:buNone/>
            </a:pPr>
            <a:r>
              <a:rPr lang="el-GR" sz="1800" dirty="0"/>
              <a:t>(*)</a:t>
            </a:r>
            <a:r>
              <a:rPr lang="el-GR" sz="1800" b="1" dirty="0"/>
              <a:t>Ελιγμός:</a:t>
            </a:r>
            <a:r>
              <a:rPr lang="el-GR" sz="1800" dirty="0"/>
              <a:t> η συγκέντρωση κατάλληλων δυνάμεων και μέσων εναντίον του εχθρού στον κατάλληλο τόπο και χρόνο, αν είναι δυνατόν αιφνιδιαστικά και με ασφάλεια, προς επίτευξη του επιδιωκόμενου σκοπού.</a:t>
            </a:r>
          </a:p>
          <a:p>
            <a:pPr algn="just"/>
            <a:endParaRPr lang="el-GR" b="1" dirty="0"/>
          </a:p>
          <a:p>
            <a:pPr algn="just"/>
            <a:endParaRPr lang="el-GR" b="1" dirty="0"/>
          </a:p>
          <a:p>
            <a:pPr algn="just"/>
            <a:endParaRPr lang="el-GR" dirty="0"/>
          </a:p>
          <a:p>
            <a:endParaRPr lang="el-GR" dirty="0"/>
          </a:p>
          <a:p>
            <a:endParaRPr lang="el-GR" dirty="0"/>
          </a:p>
        </p:txBody>
      </p:sp>
    </p:spTree>
    <p:extLst>
      <p:ext uri="{BB962C8B-B14F-4D97-AF65-F5344CB8AC3E}">
        <p14:creationId xmlns:p14="http://schemas.microsoft.com/office/powerpoint/2010/main" val="39951169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564DBBA-C690-CD70-7C2E-CC8DD028C9BC}"/>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291" name="Rectangle 3">
            <a:extLst>
              <a:ext uri="{FF2B5EF4-FFF2-40B4-BE49-F238E27FC236}">
                <a16:creationId xmlns:a16="http://schemas.microsoft.com/office/drawing/2014/main" id="{0E64D9C1-654B-BD41-5370-8FB99F65FFA3}"/>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pic>
        <p:nvPicPr>
          <p:cNvPr id="12292" name="Picture 4">
            <a:extLst>
              <a:ext uri="{FF2B5EF4-FFF2-40B4-BE49-F238E27FC236}">
                <a16:creationId xmlns:a16="http://schemas.microsoft.com/office/drawing/2014/main" id="{60B37A5D-D665-3E1D-6971-3D001F7DB660}"/>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7938"/>
            <a:ext cx="9142413" cy="6865938"/>
          </a:xfrm>
          <a:prstGeom prst="rect">
            <a:avLst/>
          </a:prstGeom>
          <a:solidFill>
            <a:schemeClr val="bg1"/>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AutoShape 5">
            <a:extLst>
              <a:ext uri="{FF2B5EF4-FFF2-40B4-BE49-F238E27FC236}">
                <a16:creationId xmlns:a16="http://schemas.microsoft.com/office/drawing/2014/main" id="{6158A621-9AF7-AF18-D4F6-6914C05F7788}"/>
              </a:ext>
            </a:extLst>
          </p:cNvPr>
          <p:cNvSpPr>
            <a:spLocks noChangeArrowheads="1"/>
          </p:cNvSpPr>
          <p:nvPr/>
        </p:nvSpPr>
        <p:spPr bwMode="auto">
          <a:xfrm rot="17760000">
            <a:off x="7058026" y="1836738"/>
            <a:ext cx="1778000" cy="466725"/>
          </a:xfrm>
          <a:prstGeom prst="rightArrow">
            <a:avLst>
              <a:gd name="adj1" fmla="val 50000"/>
              <a:gd name="adj2" fmla="val 190494"/>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294" name="Rectangle 6">
            <a:extLst>
              <a:ext uri="{FF2B5EF4-FFF2-40B4-BE49-F238E27FC236}">
                <a16:creationId xmlns:a16="http://schemas.microsoft.com/office/drawing/2014/main" id="{27D82D39-8F8B-BD08-76F6-4E97A62AAE1C}"/>
              </a:ext>
            </a:extLst>
          </p:cNvPr>
          <p:cNvSpPr>
            <a:spLocks noChangeArrowheads="1"/>
          </p:cNvSpPr>
          <p:nvPr/>
        </p:nvSpPr>
        <p:spPr bwMode="auto">
          <a:xfrm>
            <a:off x="3759200" y="25400"/>
            <a:ext cx="863600" cy="4826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295" name="Rectangle 7">
            <a:extLst>
              <a:ext uri="{FF2B5EF4-FFF2-40B4-BE49-F238E27FC236}">
                <a16:creationId xmlns:a16="http://schemas.microsoft.com/office/drawing/2014/main" id="{56D97EEC-7A56-CBF7-56F3-8DC4738A9D4B}"/>
              </a:ext>
            </a:extLst>
          </p:cNvPr>
          <p:cNvSpPr>
            <a:spLocks noChangeArrowheads="1"/>
          </p:cNvSpPr>
          <p:nvPr/>
        </p:nvSpPr>
        <p:spPr bwMode="auto">
          <a:xfrm>
            <a:off x="7874000" y="25400"/>
            <a:ext cx="863600" cy="4826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296" name="Rectangle 8">
            <a:extLst>
              <a:ext uri="{FF2B5EF4-FFF2-40B4-BE49-F238E27FC236}">
                <a16:creationId xmlns:a16="http://schemas.microsoft.com/office/drawing/2014/main" id="{0A5E735D-370C-1275-D186-C82CAE8B10B2}"/>
              </a:ext>
            </a:extLst>
          </p:cNvPr>
          <p:cNvSpPr>
            <a:spLocks noChangeArrowheads="1"/>
          </p:cNvSpPr>
          <p:nvPr/>
        </p:nvSpPr>
        <p:spPr bwMode="auto">
          <a:xfrm>
            <a:off x="5359400" y="1320800"/>
            <a:ext cx="482600" cy="2540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297" name="Rectangle 9">
            <a:extLst>
              <a:ext uri="{FF2B5EF4-FFF2-40B4-BE49-F238E27FC236}">
                <a16:creationId xmlns:a16="http://schemas.microsoft.com/office/drawing/2014/main" id="{3A0AE487-BF71-DF06-2C9C-8CBC83B6C2D0}"/>
              </a:ext>
            </a:extLst>
          </p:cNvPr>
          <p:cNvSpPr>
            <a:spLocks noChangeArrowheads="1"/>
          </p:cNvSpPr>
          <p:nvPr/>
        </p:nvSpPr>
        <p:spPr bwMode="auto">
          <a:xfrm>
            <a:off x="4521200" y="1320800"/>
            <a:ext cx="482600" cy="2540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298" name="Rectangle 10">
            <a:extLst>
              <a:ext uri="{FF2B5EF4-FFF2-40B4-BE49-F238E27FC236}">
                <a16:creationId xmlns:a16="http://schemas.microsoft.com/office/drawing/2014/main" id="{37CB5B35-85E6-D2DD-2420-C08AABFE88CB}"/>
              </a:ext>
            </a:extLst>
          </p:cNvPr>
          <p:cNvSpPr>
            <a:spLocks noChangeArrowheads="1"/>
          </p:cNvSpPr>
          <p:nvPr/>
        </p:nvSpPr>
        <p:spPr bwMode="auto">
          <a:xfrm>
            <a:off x="3759200" y="1320800"/>
            <a:ext cx="482600" cy="2540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299" name="Rectangle 11">
            <a:extLst>
              <a:ext uri="{FF2B5EF4-FFF2-40B4-BE49-F238E27FC236}">
                <a16:creationId xmlns:a16="http://schemas.microsoft.com/office/drawing/2014/main" id="{5D9F895B-B9C4-5709-0FBC-D31F265C08F0}"/>
              </a:ext>
            </a:extLst>
          </p:cNvPr>
          <p:cNvSpPr>
            <a:spLocks noChangeArrowheads="1"/>
          </p:cNvSpPr>
          <p:nvPr/>
        </p:nvSpPr>
        <p:spPr bwMode="auto">
          <a:xfrm>
            <a:off x="2997200" y="1320800"/>
            <a:ext cx="482600" cy="2540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00" name="Rectangle 12">
            <a:extLst>
              <a:ext uri="{FF2B5EF4-FFF2-40B4-BE49-F238E27FC236}">
                <a16:creationId xmlns:a16="http://schemas.microsoft.com/office/drawing/2014/main" id="{61E8D21D-AF64-887A-6E0B-7D31BD626D9D}"/>
              </a:ext>
            </a:extLst>
          </p:cNvPr>
          <p:cNvSpPr>
            <a:spLocks noChangeArrowheads="1"/>
          </p:cNvSpPr>
          <p:nvPr/>
        </p:nvSpPr>
        <p:spPr bwMode="auto">
          <a:xfrm>
            <a:off x="2311400" y="1320800"/>
            <a:ext cx="482600" cy="2540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01" name="Rectangle 13">
            <a:extLst>
              <a:ext uri="{FF2B5EF4-FFF2-40B4-BE49-F238E27FC236}">
                <a16:creationId xmlns:a16="http://schemas.microsoft.com/office/drawing/2014/main" id="{1A377C0A-9B91-8B97-4782-A3E720E20B6D}"/>
              </a:ext>
            </a:extLst>
          </p:cNvPr>
          <p:cNvSpPr>
            <a:spLocks noChangeArrowheads="1"/>
          </p:cNvSpPr>
          <p:nvPr/>
        </p:nvSpPr>
        <p:spPr bwMode="auto">
          <a:xfrm>
            <a:off x="1625600" y="1320800"/>
            <a:ext cx="482600" cy="2540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02" name="AutoShape 14">
            <a:extLst>
              <a:ext uri="{FF2B5EF4-FFF2-40B4-BE49-F238E27FC236}">
                <a16:creationId xmlns:a16="http://schemas.microsoft.com/office/drawing/2014/main" id="{959CA7DE-A2CF-EF5D-5483-3CD868E3CB82}"/>
              </a:ext>
            </a:extLst>
          </p:cNvPr>
          <p:cNvSpPr>
            <a:spLocks noChangeArrowheads="1"/>
          </p:cNvSpPr>
          <p:nvPr/>
        </p:nvSpPr>
        <p:spPr bwMode="auto">
          <a:xfrm rot="17760000">
            <a:off x="2941639" y="1781176"/>
            <a:ext cx="1673225" cy="327025"/>
          </a:xfrm>
          <a:prstGeom prst="rightArrow">
            <a:avLst>
              <a:gd name="adj1" fmla="val 50000"/>
              <a:gd name="adj2" fmla="val 255849"/>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03" name="AutoShape 15">
            <a:extLst>
              <a:ext uri="{FF2B5EF4-FFF2-40B4-BE49-F238E27FC236}">
                <a16:creationId xmlns:a16="http://schemas.microsoft.com/office/drawing/2014/main" id="{4C57A549-5482-C468-2BF7-00A3D12CF6CF}"/>
              </a:ext>
            </a:extLst>
          </p:cNvPr>
          <p:cNvSpPr>
            <a:spLocks noChangeArrowheads="1"/>
          </p:cNvSpPr>
          <p:nvPr/>
        </p:nvSpPr>
        <p:spPr bwMode="auto">
          <a:xfrm rot="16620000">
            <a:off x="1973263" y="1990726"/>
            <a:ext cx="930275" cy="247650"/>
          </a:xfrm>
          <a:prstGeom prst="rightArrow">
            <a:avLst>
              <a:gd name="adj1" fmla="val 50000"/>
              <a:gd name="adj2" fmla="val 187838"/>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04" name="AutoShape 16">
            <a:extLst>
              <a:ext uri="{FF2B5EF4-FFF2-40B4-BE49-F238E27FC236}">
                <a16:creationId xmlns:a16="http://schemas.microsoft.com/office/drawing/2014/main" id="{8C5DB03F-78CB-13B3-2637-C3F8C430CCE1}"/>
              </a:ext>
            </a:extLst>
          </p:cNvPr>
          <p:cNvSpPr>
            <a:spLocks noChangeArrowheads="1"/>
          </p:cNvSpPr>
          <p:nvPr/>
        </p:nvSpPr>
        <p:spPr bwMode="auto">
          <a:xfrm rot="16620000">
            <a:off x="2660651" y="1989138"/>
            <a:ext cx="930275" cy="247650"/>
          </a:xfrm>
          <a:prstGeom prst="rightArrow">
            <a:avLst>
              <a:gd name="adj1" fmla="val 50000"/>
              <a:gd name="adj2" fmla="val 187838"/>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05" name="AutoShape 17">
            <a:extLst>
              <a:ext uri="{FF2B5EF4-FFF2-40B4-BE49-F238E27FC236}">
                <a16:creationId xmlns:a16="http://schemas.microsoft.com/office/drawing/2014/main" id="{7220DDD9-8723-1853-5230-7D69E19F0522}"/>
              </a:ext>
            </a:extLst>
          </p:cNvPr>
          <p:cNvSpPr>
            <a:spLocks noChangeArrowheads="1"/>
          </p:cNvSpPr>
          <p:nvPr/>
        </p:nvSpPr>
        <p:spPr bwMode="auto">
          <a:xfrm rot="16620000">
            <a:off x="4183063" y="1989138"/>
            <a:ext cx="930275" cy="247650"/>
          </a:xfrm>
          <a:prstGeom prst="rightArrow">
            <a:avLst>
              <a:gd name="adj1" fmla="val 50000"/>
              <a:gd name="adj2" fmla="val 187838"/>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06" name="AutoShape 18">
            <a:extLst>
              <a:ext uri="{FF2B5EF4-FFF2-40B4-BE49-F238E27FC236}">
                <a16:creationId xmlns:a16="http://schemas.microsoft.com/office/drawing/2014/main" id="{B5DD7FDC-78FF-6245-EDE2-ED4433875D22}"/>
              </a:ext>
            </a:extLst>
          </p:cNvPr>
          <p:cNvSpPr>
            <a:spLocks noChangeArrowheads="1"/>
          </p:cNvSpPr>
          <p:nvPr/>
        </p:nvSpPr>
        <p:spPr bwMode="auto">
          <a:xfrm rot="16620000">
            <a:off x="5021263" y="1989138"/>
            <a:ext cx="930275" cy="247650"/>
          </a:xfrm>
          <a:prstGeom prst="rightArrow">
            <a:avLst>
              <a:gd name="adj1" fmla="val 50000"/>
              <a:gd name="adj2" fmla="val 187838"/>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07" name="Line 19">
            <a:extLst>
              <a:ext uri="{FF2B5EF4-FFF2-40B4-BE49-F238E27FC236}">
                <a16:creationId xmlns:a16="http://schemas.microsoft.com/office/drawing/2014/main" id="{BAF26AF4-31BF-60CF-B89D-63420BB214F9}"/>
              </a:ext>
            </a:extLst>
          </p:cNvPr>
          <p:cNvSpPr>
            <a:spLocks noChangeShapeType="1"/>
          </p:cNvSpPr>
          <p:nvPr/>
        </p:nvSpPr>
        <p:spPr bwMode="auto">
          <a:xfrm>
            <a:off x="1549400" y="3429000"/>
            <a:ext cx="9093200"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08" name="Line 20">
            <a:extLst>
              <a:ext uri="{FF2B5EF4-FFF2-40B4-BE49-F238E27FC236}">
                <a16:creationId xmlns:a16="http://schemas.microsoft.com/office/drawing/2014/main" id="{5FDD4F6B-041E-A695-C7F5-D9C5674771C3}"/>
              </a:ext>
            </a:extLst>
          </p:cNvPr>
          <p:cNvSpPr>
            <a:spLocks noChangeShapeType="1"/>
          </p:cNvSpPr>
          <p:nvPr/>
        </p:nvSpPr>
        <p:spPr bwMode="auto">
          <a:xfrm flipV="1">
            <a:off x="6096000" y="50800"/>
            <a:ext cx="0" cy="675640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09" name="Oval 21">
            <a:extLst>
              <a:ext uri="{FF2B5EF4-FFF2-40B4-BE49-F238E27FC236}">
                <a16:creationId xmlns:a16="http://schemas.microsoft.com/office/drawing/2014/main" id="{CD3D9C35-242F-1690-EF15-7D3C480317DE}"/>
              </a:ext>
            </a:extLst>
          </p:cNvPr>
          <p:cNvSpPr>
            <a:spLocks noChangeArrowheads="1"/>
          </p:cNvSpPr>
          <p:nvPr/>
        </p:nvSpPr>
        <p:spPr bwMode="auto">
          <a:xfrm>
            <a:off x="2768600" y="3606800"/>
            <a:ext cx="1244600" cy="330200"/>
          </a:xfrm>
          <a:prstGeom prst="ellipse">
            <a:avLst/>
          </a:prstGeom>
          <a:noFill/>
          <a:ln w="50800">
            <a:solidFill>
              <a:schemeClr val="accent2"/>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10" name="Rectangle 22">
            <a:extLst>
              <a:ext uri="{FF2B5EF4-FFF2-40B4-BE49-F238E27FC236}">
                <a16:creationId xmlns:a16="http://schemas.microsoft.com/office/drawing/2014/main" id="{416E9341-7292-6C35-6BEC-F5C1D00E70FE}"/>
              </a:ext>
            </a:extLst>
          </p:cNvPr>
          <p:cNvSpPr>
            <a:spLocks noChangeArrowheads="1"/>
          </p:cNvSpPr>
          <p:nvPr/>
        </p:nvSpPr>
        <p:spPr bwMode="auto">
          <a:xfrm>
            <a:off x="3003105" y="3603626"/>
            <a:ext cx="748604" cy="335989"/>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600" b="1">
                <a:solidFill>
                  <a:srgbClr val="000066"/>
                </a:solidFill>
                <a:latin typeface="Arial" panose="020B0604020202020204" pitchFamily="34" charset="0"/>
              </a:rPr>
              <a:t>ΑΝΣΚ</a:t>
            </a:r>
            <a:endParaRPr lang="el-GR" altLang="el-GR" sz="1600" b="1">
              <a:solidFill>
                <a:schemeClr val="hlink"/>
              </a:solidFill>
              <a:latin typeface="Arial" panose="020B0604020202020204" pitchFamily="34" charset="0"/>
            </a:endParaRPr>
          </a:p>
        </p:txBody>
      </p:sp>
      <p:grpSp>
        <p:nvGrpSpPr>
          <p:cNvPr id="12311" name="Group 23">
            <a:extLst>
              <a:ext uri="{FF2B5EF4-FFF2-40B4-BE49-F238E27FC236}">
                <a16:creationId xmlns:a16="http://schemas.microsoft.com/office/drawing/2014/main" id="{4A1184E2-8103-95BF-ED56-B967307F93BD}"/>
              </a:ext>
            </a:extLst>
          </p:cNvPr>
          <p:cNvGrpSpPr>
            <a:grpSpLocks/>
          </p:cNvGrpSpPr>
          <p:nvPr/>
        </p:nvGrpSpPr>
        <p:grpSpPr bwMode="auto">
          <a:xfrm>
            <a:off x="3028950" y="4419601"/>
            <a:ext cx="1087438" cy="2339975"/>
            <a:chOff x="948" y="2784"/>
            <a:chExt cx="685" cy="1474"/>
          </a:xfrm>
        </p:grpSpPr>
        <p:sp>
          <p:nvSpPr>
            <p:cNvPr id="12312" name="Freeform 24">
              <a:extLst>
                <a:ext uri="{FF2B5EF4-FFF2-40B4-BE49-F238E27FC236}">
                  <a16:creationId xmlns:a16="http://schemas.microsoft.com/office/drawing/2014/main" id="{1AD3278E-5F30-B576-EA88-BD5AA0CC1093}"/>
                </a:ext>
              </a:extLst>
            </p:cNvPr>
            <p:cNvSpPr>
              <a:spLocks/>
            </p:cNvSpPr>
            <p:nvPr/>
          </p:nvSpPr>
          <p:spPr bwMode="auto">
            <a:xfrm>
              <a:off x="948" y="2784"/>
              <a:ext cx="265" cy="225"/>
            </a:xfrm>
            <a:custGeom>
              <a:avLst/>
              <a:gdLst>
                <a:gd name="T0" fmla="*/ 132 w 265"/>
                <a:gd name="T1" fmla="*/ 0 h 225"/>
                <a:gd name="T2" fmla="*/ 0 w 265"/>
                <a:gd name="T3" fmla="*/ 224 h 225"/>
                <a:gd name="T4" fmla="*/ 264 w 265"/>
                <a:gd name="T5" fmla="*/ 224 h 225"/>
                <a:gd name="T6" fmla="*/ 132 w 265"/>
                <a:gd name="T7" fmla="*/ 0 h 225"/>
              </a:gdLst>
              <a:ahLst/>
              <a:cxnLst>
                <a:cxn ang="0">
                  <a:pos x="T0" y="T1"/>
                </a:cxn>
                <a:cxn ang="0">
                  <a:pos x="T2" y="T3"/>
                </a:cxn>
                <a:cxn ang="0">
                  <a:pos x="T4" y="T5"/>
                </a:cxn>
                <a:cxn ang="0">
                  <a:pos x="T6" y="T7"/>
                </a:cxn>
              </a:cxnLst>
              <a:rect l="0" t="0" r="r" b="b"/>
              <a:pathLst>
                <a:path w="265" h="225">
                  <a:moveTo>
                    <a:pt x="132" y="0"/>
                  </a:moveTo>
                  <a:lnTo>
                    <a:pt x="0" y="224"/>
                  </a:lnTo>
                  <a:lnTo>
                    <a:pt x="264" y="224"/>
                  </a:lnTo>
                  <a:lnTo>
                    <a:pt x="132" y="0"/>
                  </a:lnTo>
                </a:path>
              </a:pathLst>
            </a:custGeom>
            <a:solidFill>
              <a:schemeClr val="accent1">
                <a:alpha val="50000"/>
              </a:schemeClr>
            </a:solidFill>
            <a:ln w="63500" cap="rnd" cmpd="sng">
              <a:solidFill>
                <a:srgbClr val="000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2313" name="Freeform 25">
              <a:extLst>
                <a:ext uri="{FF2B5EF4-FFF2-40B4-BE49-F238E27FC236}">
                  <a16:creationId xmlns:a16="http://schemas.microsoft.com/office/drawing/2014/main" id="{A249073A-C862-BCE3-B4D3-51A71C33C33C}"/>
                </a:ext>
              </a:extLst>
            </p:cNvPr>
            <p:cNvSpPr>
              <a:spLocks/>
            </p:cNvSpPr>
            <p:nvPr/>
          </p:nvSpPr>
          <p:spPr bwMode="auto">
            <a:xfrm>
              <a:off x="1368" y="2784"/>
              <a:ext cx="265" cy="225"/>
            </a:xfrm>
            <a:custGeom>
              <a:avLst/>
              <a:gdLst>
                <a:gd name="T0" fmla="*/ 132 w 265"/>
                <a:gd name="T1" fmla="*/ 0 h 225"/>
                <a:gd name="T2" fmla="*/ 0 w 265"/>
                <a:gd name="T3" fmla="*/ 224 h 225"/>
                <a:gd name="T4" fmla="*/ 264 w 265"/>
                <a:gd name="T5" fmla="*/ 224 h 225"/>
                <a:gd name="T6" fmla="*/ 132 w 265"/>
                <a:gd name="T7" fmla="*/ 0 h 225"/>
              </a:gdLst>
              <a:ahLst/>
              <a:cxnLst>
                <a:cxn ang="0">
                  <a:pos x="T0" y="T1"/>
                </a:cxn>
                <a:cxn ang="0">
                  <a:pos x="T2" y="T3"/>
                </a:cxn>
                <a:cxn ang="0">
                  <a:pos x="T4" y="T5"/>
                </a:cxn>
                <a:cxn ang="0">
                  <a:pos x="T6" y="T7"/>
                </a:cxn>
              </a:cxnLst>
              <a:rect l="0" t="0" r="r" b="b"/>
              <a:pathLst>
                <a:path w="265" h="225">
                  <a:moveTo>
                    <a:pt x="132" y="0"/>
                  </a:moveTo>
                  <a:lnTo>
                    <a:pt x="0" y="224"/>
                  </a:lnTo>
                  <a:lnTo>
                    <a:pt x="264" y="224"/>
                  </a:lnTo>
                  <a:lnTo>
                    <a:pt x="132" y="0"/>
                  </a:lnTo>
                </a:path>
              </a:pathLst>
            </a:custGeom>
            <a:solidFill>
              <a:schemeClr val="accent1">
                <a:alpha val="50000"/>
              </a:schemeClr>
            </a:solidFill>
            <a:ln w="63500" cap="rnd" cmpd="sng">
              <a:solidFill>
                <a:srgbClr val="000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2314" name="Freeform 26">
              <a:extLst>
                <a:ext uri="{FF2B5EF4-FFF2-40B4-BE49-F238E27FC236}">
                  <a16:creationId xmlns:a16="http://schemas.microsoft.com/office/drawing/2014/main" id="{4E1301AF-03E1-DFD0-C0CE-422C5BC0ACD8}"/>
                </a:ext>
              </a:extLst>
            </p:cNvPr>
            <p:cNvSpPr>
              <a:spLocks/>
            </p:cNvSpPr>
            <p:nvPr/>
          </p:nvSpPr>
          <p:spPr bwMode="auto">
            <a:xfrm>
              <a:off x="1030" y="3008"/>
              <a:ext cx="529" cy="448"/>
            </a:xfrm>
            <a:custGeom>
              <a:avLst/>
              <a:gdLst>
                <a:gd name="T0" fmla="*/ 0 w 529"/>
                <a:gd name="T1" fmla="*/ 0 h 448"/>
                <a:gd name="T2" fmla="*/ 132 w 529"/>
                <a:gd name="T3" fmla="*/ 0 h 448"/>
                <a:gd name="T4" fmla="*/ 264 w 529"/>
                <a:gd name="T5" fmla="*/ 224 h 448"/>
                <a:gd name="T6" fmla="*/ 396 w 529"/>
                <a:gd name="T7" fmla="*/ 0 h 448"/>
                <a:gd name="T8" fmla="*/ 528 w 529"/>
                <a:gd name="T9" fmla="*/ 0 h 448"/>
                <a:gd name="T10" fmla="*/ 330 w 529"/>
                <a:gd name="T11" fmla="*/ 447 h 448"/>
                <a:gd name="T12" fmla="*/ 198 w 529"/>
                <a:gd name="T13" fmla="*/ 447 h 448"/>
                <a:gd name="T14" fmla="*/ 0 w 529"/>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9" h="448">
                  <a:moveTo>
                    <a:pt x="0" y="0"/>
                  </a:moveTo>
                  <a:lnTo>
                    <a:pt x="132" y="0"/>
                  </a:lnTo>
                  <a:lnTo>
                    <a:pt x="264" y="224"/>
                  </a:lnTo>
                  <a:lnTo>
                    <a:pt x="396" y="0"/>
                  </a:lnTo>
                  <a:lnTo>
                    <a:pt x="528" y="0"/>
                  </a:lnTo>
                  <a:lnTo>
                    <a:pt x="330" y="447"/>
                  </a:lnTo>
                  <a:lnTo>
                    <a:pt x="198" y="447"/>
                  </a:lnTo>
                  <a:lnTo>
                    <a:pt x="0" y="0"/>
                  </a:lnTo>
                </a:path>
              </a:pathLst>
            </a:custGeom>
            <a:solidFill>
              <a:schemeClr val="accent1">
                <a:alpha val="50000"/>
              </a:schemeClr>
            </a:solidFill>
            <a:ln w="63500" cap="rnd" cmpd="sng">
              <a:solidFill>
                <a:srgbClr val="000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2315" name="Rectangle 27">
              <a:extLst>
                <a:ext uri="{FF2B5EF4-FFF2-40B4-BE49-F238E27FC236}">
                  <a16:creationId xmlns:a16="http://schemas.microsoft.com/office/drawing/2014/main" id="{FBFFF934-85EC-BD6A-BBA6-5A07ED2778B1}"/>
                </a:ext>
              </a:extLst>
            </p:cNvPr>
            <p:cNvSpPr>
              <a:spLocks noChangeArrowheads="1"/>
            </p:cNvSpPr>
            <p:nvPr/>
          </p:nvSpPr>
          <p:spPr bwMode="auto">
            <a:xfrm>
              <a:off x="1211" y="3454"/>
              <a:ext cx="149" cy="804"/>
            </a:xfrm>
            <a:prstGeom prst="rect">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2316" name="AutoShape 28">
            <a:extLst>
              <a:ext uri="{FF2B5EF4-FFF2-40B4-BE49-F238E27FC236}">
                <a16:creationId xmlns:a16="http://schemas.microsoft.com/office/drawing/2014/main" id="{2C7485D7-3482-6E02-ADD4-8CE78A717956}"/>
              </a:ext>
            </a:extLst>
          </p:cNvPr>
          <p:cNvSpPr>
            <a:spLocks noChangeArrowheads="1"/>
          </p:cNvSpPr>
          <p:nvPr/>
        </p:nvSpPr>
        <p:spPr bwMode="auto">
          <a:xfrm rot="20040000" flipH="1">
            <a:off x="1993900" y="4127500"/>
            <a:ext cx="812800" cy="355600"/>
          </a:xfrm>
          <a:prstGeom prst="rightArrow">
            <a:avLst>
              <a:gd name="adj1" fmla="val 50000"/>
              <a:gd name="adj2" fmla="val 114296"/>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17" name="AutoShape 29">
            <a:extLst>
              <a:ext uri="{FF2B5EF4-FFF2-40B4-BE49-F238E27FC236}">
                <a16:creationId xmlns:a16="http://schemas.microsoft.com/office/drawing/2014/main" id="{AB29D1B1-EA13-4C5F-8E69-6E54DBE67A78}"/>
              </a:ext>
            </a:extLst>
          </p:cNvPr>
          <p:cNvSpPr>
            <a:spLocks noChangeArrowheads="1"/>
          </p:cNvSpPr>
          <p:nvPr/>
        </p:nvSpPr>
        <p:spPr bwMode="auto">
          <a:xfrm>
            <a:off x="4356100" y="4813300"/>
            <a:ext cx="660400" cy="279400"/>
          </a:xfrm>
          <a:prstGeom prst="rightArrow">
            <a:avLst>
              <a:gd name="adj1" fmla="val 50000"/>
              <a:gd name="adj2" fmla="val 118193"/>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18" name="AutoShape 30">
            <a:extLst>
              <a:ext uri="{FF2B5EF4-FFF2-40B4-BE49-F238E27FC236}">
                <a16:creationId xmlns:a16="http://schemas.microsoft.com/office/drawing/2014/main" id="{E1ED26AF-85D2-1038-88A9-49BA2B0ADDFF}"/>
              </a:ext>
            </a:extLst>
          </p:cNvPr>
          <p:cNvSpPr>
            <a:spLocks noChangeArrowheads="1"/>
          </p:cNvSpPr>
          <p:nvPr/>
        </p:nvSpPr>
        <p:spPr bwMode="auto">
          <a:xfrm rot="2160000" flipH="1">
            <a:off x="2451100" y="5194300"/>
            <a:ext cx="812800" cy="355600"/>
          </a:xfrm>
          <a:prstGeom prst="rightArrow">
            <a:avLst>
              <a:gd name="adj1" fmla="val 50000"/>
              <a:gd name="adj2" fmla="val 114296"/>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19" name="AutoShape 31">
            <a:extLst>
              <a:ext uri="{FF2B5EF4-FFF2-40B4-BE49-F238E27FC236}">
                <a16:creationId xmlns:a16="http://schemas.microsoft.com/office/drawing/2014/main" id="{665EF790-3258-D9D5-AD45-D6218B89E34E}"/>
              </a:ext>
            </a:extLst>
          </p:cNvPr>
          <p:cNvSpPr>
            <a:spLocks noChangeArrowheads="1"/>
          </p:cNvSpPr>
          <p:nvPr/>
        </p:nvSpPr>
        <p:spPr bwMode="auto">
          <a:xfrm>
            <a:off x="4279900" y="5422900"/>
            <a:ext cx="660400" cy="279400"/>
          </a:xfrm>
          <a:prstGeom prst="rightArrow">
            <a:avLst>
              <a:gd name="adj1" fmla="val 50000"/>
              <a:gd name="adj2" fmla="val 118193"/>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nvGrpSpPr>
          <p:cNvPr id="12320" name="Group 32">
            <a:extLst>
              <a:ext uri="{FF2B5EF4-FFF2-40B4-BE49-F238E27FC236}">
                <a16:creationId xmlns:a16="http://schemas.microsoft.com/office/drawing/2014/main" id="{9D3ACF97-E989-0E21-36ED-7ABCCAE66A2B}"/>
              </a:ext>
            </a:extLst>
          </p:cNvPr>
          <p:cNvGrpSpPr>
            <a:grpSpLocks/>
          </p:cNvGrpSpPr>
          <p:nvPr/>
        </p:nvGrpSpPr>
        <p:grpSpPr bwMode="auto">
          <a:xfrm>
            <a:off x="7829550" y="3962401"/>
            <a:ext cx="1087438" cy="2339975"/>
            <a:chOff x="3972" y="2496"/>
            <a:chExt cx="685" cy="1474"/>
          </a:xfrm>
        </p:grpSpPr>
        <p:sp>
          <p:nvSpPr>
            <p:cNvPr id="12321" name="Freeform 33">
              <a:extLst>
                <a:ext uri="{FF2B5EF4-FFF2-40B4-BE49-F238E27FC236}">
                  <a16:creationId xmlns:a16="http://schemas.microsoft.com/office/drawing/2014/main" id="{AD6FB777-91DF-4250-F7C3-E51CA0F40A60}"/>
                </a:ext>
              </a:extLst>
            </p:cNvPr>
            <p:cNvSpPr>
              <a:spLocks/>
            </p:cNvSpPr>
            <p:nvPr/>
          </p:nvSpPr>
          <p:spPr bwMode="auto">
            <a:xfrm>
              <a:off x="3972" y="2496"/>
              <a:ext cx="265" cy="225"/>
            </a:xfrm>
            <a:custGeom>
              <a:avLst/>
              <a:gdLst>
                <a:gd name="T0" fmla="*/ 132 w 265"/>
                <a:gd name="T1" fmla="*/ 0 h 225"/>
                <a:gd name="T2" fmla="*/ 0 w 265"/>
                <a:gd name="T3" fmla="*/ 224 h 225"/>
                <a:gd name="T4" fmla="*/ 264 w 265"/>
                <a:gd name="T5" fmla="*/ 224 h 225"/>
                <a:gd name="T6" fmla="*/ 132 w 265"/>
                <a:gd name="T7" fmla="*/ 0 h 225"/>
              </a:gdLst>
              <a:ahLst/>
              <a:cxnLst>
                <a:cxn ang="0">
                  <a:pos x="T0" y="T1"/>
                </a:cxn>
                <a:cxn ang="0">
                  <a:pos x="T2" y="T3"/>
                </a:cxn>
                <a:cxn ang="0">
                  <a:pos x="T4" y="T5"/>
                </a:cxn>
                <a:cxn ang="0">
                  <a:pos x="T6" y="T7"/>
                </a:cxn>
              </a:cxnLst>
              <a:rect l="0" t="0" r="r" b="b"/>
              <a:pathLst>
                <a:path w="265" h="225">
                  <a:moveTo>
                    <a:pt x="132" y="0"/>
                  </a:moveTo>
                  <a:lnTo>
                    <a:pt x="0" y="224"/>
                  </a:lnTo>
                  <a:lnTo>
                    <a:pt x="264" y="224"/>
                  </a:lnTo>
                  <a:lnTo>
                    <a:pt x="132" y="0"/>
                  </a:lnTo>
                </a:path>
              </a:pathLst>
            </a:custGeom>
            <a:solidFill>
              <a:schemeClr val="accent1">
                <a:alpha val="50000"/>
              </a:schemeClr>
            </a:solidFill>
            <a:ln w="63500" cap="rnd" cmpd="sng">
              <a:solidFill>
                <a:srgbClr val="000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2322" name="Freeform 34">
              <a:extLst>
                <a:ext uri="{FF2B5EF4-FFF2-40B4-BE49-F238E27FC236}">
                  <a16:creationId xmlns:a16="http://schemas.microsoft.com/office/drawing/2014/main" id="{01EA7602-DCE2-9D19-C76A-77B1F3F47566}"/>
                </a:ext>
              </a:extLst>
            </p:cNvPr>
            <p:cNvSpPr>
              <a:spLocks/>
            </p:cNvSpPr>
            <p:nvPr/>
          </p:nvSpPr>
          <p:spPr bwMode="auto">
            <a:xfrm>
              <a:off x="4392" y="2496"/>
              <a:ext cx="265" cy="225"/>
            </a:xfrm>
            <a:custGeom>
              <a:avLst/>
              <a:gdLst>
                <a:gd name="T0" fmla="*/ 132 w 265"/>
                <a:gd name="T1" fmla="*/ 0 h 225"/>
                <a:gd name="T2" fmla="*/ 0 w 265"/>
                <a:gd name="T3" fmla="*/ 224 h 225"/>
                <a:gd name="T4" fmla="*/ 264 w 265"/>
                <a:gd name="T5" fmla="*/ 224 h 225"/>
                <a:gd name="T6" fmla="*/ 132 w 265"/>
                <a:gd name="T7" fmla="*/ 0 h 225"/>
              </a:gdLst>
              <a:ahLst/>
              <a:cxnLst>
                <a:cxn ang="0">
                  <a:pos x="T0" y="T1"/>
                </a:cxn>
                <a:cxn ang="0">
                  <a:pos x="T2" y="T3"/>
                </a:cxn>
                <a:cxn ang="0">
                  <a:pos x="T4" y="T5"/>
                </a:cxn>
                <a:cxn ang="0">
                  <a:pos x="T6" y="T7"/>
                </a:cxn>
              </a:cxnLst>
              <a:rect l="0" t="0" r="r" b="b"/>
              <a:pathLst>
                <a:path w="265" h="225">
                  <a:moveTo>
                    <a:pt x="132" y="0"/>
                  </a:moveTo>
                  <a:lnTo>
                    <a:pt x="0" y="224"/>
                  </a:lnTo>
                  <a:lnTo>
                    <a:pt x="264" y="224"/>
                  </a:lnTo>
                  <a:lnTo>
                    <a:pt x="132" y="0"/>
                  </a:lnTo>
                </a:path>
              </a:pathLst>
            </a:custGeom>
            <a:solidFill>
              <a:schemeClr val="accent1">
                <a:alpha val="50000"/>
              </a:schemeClr>
            </a:solidFill>
            <a:ln w="63500" cap="rnd" cmpd="sng">
              <a:solidFill>
                <a:srgbClr val="000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2323" name="Freeform 35">
              <a:extLst>
                <a:ext uri="{FF2B5EF4-FFF2-40B4-BE49-F238E27FC236}">
                  <a16:creationId xmlns:a16="http://schemas.microsoft.com/office/drawing/2014/main" id="{14F337C3-C636-7B1E-5AF6-65E99AE58C4C}"/>
                </a:ext>
              </a:extLst>
            </p:cNvPr>
            <p:cNvSpPr>
              <a:spLocks/>
            </p:cNvSpPr>
            <p:nvPr/>
          </p:nvSpPr>
          <p:spPr bwMode="auto">
            <a:xfrm>
              <a:off x="4054" y="2720"/>
              <a:ext cx="529" cy="448"/>
            </a:xfrm>
            <a:custGeom>
              <a:avLst/>
              <a:gdLst>
                <a:gd name="T0" fmla="*/ 0 w 529"/>
                <a:gd name="T1" fmla="*/ 0 h 448"/>
                <a:gd name="T2" fmla="*/ 132 w 529"/>
                <a:gd name="T3" fmla="*/ 0 h 448"/>
                <a:gd name="T4" fmla="*/ 264 w 529"/>
                <a:gd name="T5" fmla="*/ 224 h 448"/>
                <a:gd name="T6" fmla="*/ 396 w 529"/>
                <a:gd name="T7" fmla="*/ 0 h 448"/>
                <a:gd name="T8" fmla="*/ 528 w 529"/>
                <a:gd name="T9" fmla="*/ 0 h 448"/>
                <a:gd name="T10" fmla="*/ 330 w 529"/>
                <a:gd name="T11" fmla="*/ 447 h 448"/>
                <a:gd name="T12" fmla="*/ 198 w 529"/>
                <a:gd name="T13" fmla="*/ 447 h 448"/>
                <a:gd name="T14" fmla="*/ 0 w 529"/>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9" h="448">
                  <a:moveTo>
                    <a:pt x="0" y="0"/>
                  </a:moveTo>
                  <a:lnTo>
                    <a:pt x="132" y="0"/>
                  </a:lnTo>
                  <a:lnTo>
                    <a:pt x="264" y="224"/>
                  </a:lnTo>
                  <a:lnTo>
                    <a:pt x="396" y="0"/>
                  </a:lnTo>
                  <a:lnTo>
                    <a:pt x="528" y="0"/>
                  </a:lnTo>
                  <a:lnTo>
                    <a:pt x="330" y="447"/>
                  </a:lnTo>
                  <a:lnTo>
                    <a:pt x="198" y="447"/>
                  </a:lnTo>
                  <a:lnTo>
                    <a:pt x="0" y="0"/>
                  </a:lnTo>
                </a:path>
              </a:pathLst>
            </a:custGeom>
            <a:solidFill>
              <a:schemeClr val="accent1">
                <a:alpha val="50000"/>
              </a:schemeClr>
            </a:solidFill>
            <a:ln w="63500" cap="rnd" cmpd="sng">
              <a:solidFill>
                <a:srgbClr val="000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2324" name="Rectangle 36">
              <a:extLst>
                <a:ext uri="{FF2B5EF4-FFF2-40B4-BE49-F238E27FC236}">
                  <a16:creationId xmlns:a16="http://schemas.microsoft.com/office/drawing/2014/main" id="{3C6D2A7B-B950-23E4-58F4-6012EC8CF6DB}"/>
                </a:ext>
              </a:extLst>
            </p:cNvPr>
            <p:cNvSpPr>
              <a:spLocks noChangeArrowheads="1"/>
            </p:cNvSpPr>
            <p:nvPr/>
          </p:nvSpPr>
          <p:spPr bwMode="auto">
            <a:xfrm>
              <a:off x="4235" y="3166"/>
              <a:ext cx="149" cy="804"/>
            </a:xfrm>
            <a:prstGeom prst="rect">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2325" name="AutoShape 37">
            <a:extLst>
              <a:ext uri="{FF2B5EF4-FFF2-40B4-BE49-F238E27FC236}">
                <a16:creationId xmlns:a16="http://schemas.microsoft.com/office/drawing/2014/main" id="{A17B1571-5358-6C98-CB27-3620D1F76601}"/>
              </a:ext>
            </a:extLst>
          </p:cNvPr>
          <p:cNvSpPr>
            <a:spLocks noChangeArrowheads="1"/>
          </p:cNvSpPr>
          <p:nvPr/>
        </p:nvSpPr>
        <p:spPr bwMode="auto">
          <a:xfrm rot="2160000" flipH="1">
            <a:off x="7099300" y="5651500"/>
            <a:ext cx="812800" cy="355600"/>
          </a:xfrm>
          <a:prstGeom prst="rightArrow">
            <a:avLst>
              <a:gd name="adj1" fmla="val 50000"/>
              <a:gd name="adj2" fmla="val 114296"/>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26" name="AutoShape 38">
            <a:extLst>
              <a:ext uri="{FF2B5EF4-FFF2-40B4-BE49-F238E27FC236}">
                <a16:creationId xmlns:a16="http://schemas.microsoft.com/office/drawing/2014/main" id="{D5849171-C7C1-516B-12A7-F65D159926AB}"/>
              </a:ext>
            </a:extLst>
          </p:cNvPr>
          <p:cNvSpPr>
            <a:spLocks noChangeArrowheads="1"/>
          </p:cNvSpPr>
          <p:nvPr/>
        </p:nvSpPr>
        <p:spPr bwMode="auto">
          <a:xfrm rot="4680000" flipH="1">
            <a:off x="6692901" y="4692651"/>
            <a:ext cx="663575" cy="282575"/>
          </a:xfrm>
          <a:prstGeom prst="rightArrow">
            <a:avLst>
              <a:gd name="adj1" fmla="val 50000"/>
              <a:gd name="adj2" fmla="val 117427"/>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27" name="Rectangle 39">
            <a:extLst>
              <a:ext uri="{FF2B5EF4-FFF2-40B4-BE49-F238E27FC236}">
                <a16:creationId xmlns:a16="http://schemas.microsoft.com/office/drawing/2014/main" id="{7C608F03-7546-8C86-2239-87346F52F4FB}"/>
              </a:ext>
            </a:extLst>
          </p:cNvPr>
          <p:cNvSpPr>
            <a:spLocks noChangeArrowheads="1"/>
          </p:cNvSpPr>
          <p:nvPr/>
        </p:nvSpPr>
        <p:spPr bwMode="auto">
          <a:xfrm>
            <a:off x="6654800" y="4140200"/>
            <a:ext cx="482600" cy="2540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nvGrpSpPr>
          <p:cNvPr id="12328" name="Group 40">
            <a:extLst>
              <a:ext uri="{FF2B5EF4-FFF2-40B4-BE49-F238E27FC236}">
                <a16:creationId xmlns:a16="http://schemas.microsoft.com/office/drawing/2014/main" id="{110AEE86-05FC-BD23-01FB-C9EBEEFC60BB}"/>
              </a:ext>
            </a:extLst>
          </p:cNvPr>
          <p:cNvGrpSpPr>
            <a:grpSpLocks/>
          </p:cNvGrpSpPr>
          <p:nvPr/>
        </p:nvGrpSpPr>
        <p:grpSpPr bwMode="auto">
          <a:xfrm>
            <a:off x="6350000" y="5302250"/>
            <a:ext cx="787400" cy="596900"/>
            <a:chOff x="3040" y="3340"/>
            <a:chExt cx="496" cy="376"/>
          </a:xfrm>
        </p:grpSpPr>
        <p:sp>
          <p:nvSpPr>
            <p:cNvPr id="12329" name="Rectangle 41">
              <a:extLst>
                <a:ext uri="{FF2B5EF4-FFF2-40B4-BE49-F238E27FC236}">
                  <a16:creationId xmlns:a16="http://schemas.microsoft.com/office/drawing/2014/main" id="{1A281CBA-FB14-4540-4659-F3D623A9DF46}"/>
                </a:ext>
              </a:extLst>
            </p:cNvPr>
            <p:cNvSpPr>
              <a:spLocks noChangeArrowheads="1"/>
            </p:cNvSpPr>
            <p:nvPr/>
          </p:nvSpPr>
          <p:spPr bwMode="auto">
            <a:xfrm>
              <a:off x="3040" y="3340"/>
              <a:ext cx="496" cy="376"/>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30" name="Rectangle 42">
              <a:extLst>
                <a:ext uri="{FF2B5EF4-FFF2-40B4-BE49-F238E27FC236}">
                  <a16:creationId xmlns:a16="http://schemas.microsoft.com/office/drawing/2014/main" id="{EB1497A6-F115-C515-1EF2-8756F45C0B36}"/>
                </a:ext>
              </a:extLst>
            </p:cNvPr>
            <p:cNvSpPr>
              <a:spLocks noChangeArrowheads="1"/>
            </p:cNvSpPr>
            <p:nvPr/>
          </p:nvSpPr>
          <p:spPr bwMode="auto">
            <a:xfrm>
              <a:off x="3136" y="3436"/>
              <a:ext cx="304" cy="16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12331" name="Group 43">
            <a:extLst>
              <a:ext uri="{FF2B5EF4-FFF2-40B4-BE49-F238E27FC236}">
                <a16:creationId xmlns:a16="http://schemas.microsoft.com/office/drawing/2014/main" id="{3F44577C-1386-5538-62B9-098374DAC730}"/>
              </a:ext>
            </a:extLst>
          </p:cNvPr>
          <p:cNvGrpSpPr>
            <a:grpSpLocks/>
          </p:cNvGrpSpPr>
          <p:nvPr/>
        </p:nvGrpSpPr>
        <p:grpSpPr bwMode="auto">
          <a:xfrm>
            <a:off x="9474200" y="5683250"/>
            <a:ext cx="787400" cy="596900"/>
            <a:chOff x="5008" y="3580"/>
            <a:chExt cx="496" cy="376"/>
          </a:xfrm>
        </p:grpSpPr>
        <p:sp>
          <p:nvSpPr>
            <p:cNvPr id="12332" name="Rectangle 44">
              <a:extLst>
                <a:ext uri="{FF2B5EF4-FFF2-40B4-BE49-F238E27FC236}">
                  <a16:creationId xmlns:a16="http://schemas.microsoft.com/office/drawing/2014/main" id="{F745F79C-9826-FCFD-DD48-E3D9B61CB8DD}"/>
                </a:ext>
              </a:extLst>
            </p:cNvPr>
            <p:cNvSpPr>
              <a:spLocks noChangeArrowheads="1"/>
            </p:cNvSpPr>
            <p:nvPr/>
          </p:nvSpPr>
          <p:spPr bwMode="auto">
            <a:xfrm>
              <a:off x="5008" y="3580"/>
              <a:ext cx="496" cy="376"/>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33" name="Rectangle 45">
              <a:extLst>
                <a:ext uri="{FF2B5EF4-FFF2-40B4-BE49-F238E27FC236}">
                  <a16:creationId xmlns:a16="http://schemas.microsoft.com/office/drawing/2014/main" id="{AB84C093-7B94-6625-7376-13FC8347E525}"/>
                </a:ext>
              </a:extLst>
            </p:cNvPr>
            <p:cNvSpPr>
              <a:spLocks noChangeArrowheads="1"/>
            </p:cNvSpPr>
            <p:nvPr/>
          </p:nvSpPr>
          <p:spPr bwMode="auto">
            <a:xfrm>
              <a:off x="5104" y="3676"/>
              <a:ext cx="304" cy="16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2334" name="AutoShape 46">
            <a:extLst>
              <a:ext uri="{FF2B5EF4-FFF2-40B4-BE49-F238E27FC236}">
                <a16:creationId xmlns:a16="http://schemas.microsoft.com/office/drawing/2014/main" id="{9D4ADE5B-AA63-B4C8-0B8B-E64584B86AC8}"/>
              </a:ext>
            </a:extLst>
          </p:cNvPr>
          <p:cNvSpPr>
            <a:spLocks noChangeArrowheads="1"/>
          </p:cNvSpPr>
          <p:nvPr/>
        </p:nvSpPr>
        <p:spPr bwMode="auto">
          <a:xfrm rot="4680000" flipH="1">
            <a:off x="9607551" y="6335714"/>
            <a:ext cx="663575" cy="282575"/>
          </a:xfrm>
          <a:prstGeom prst="rightArrow">
            <a:avLst>
              <a:gd name="adj1" fmla="val 50000"/>
              <a:gd name="adj2" fmla="val 117427"/>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35" name="AutoShape 47">
            <a:extLst>
              <a:ext uri="{FF2B5EF4-FFF2-40B4-BE49-F238E27FC236}">
                <a16:creationId xmlns:a16="http://schemas.microsoft.com/office/drawing/2014/main" id="{91D5AA8A-EAD0-430B-D722-DC916FB44324}"/>
              </a:ext>
            </a:extLst>
          </p:cNvPr>
          <p:cNvSpPr>
            <a:spLocks noChangeArrowheads="1"/>
          </p:cNvSpPr>
          <p:nvPr/>
        </p:nvSpPr>
        <p:spPr bwMode="auto">
          <a:xfrm rot="20580000">
            <a:off x="8588375" y="1841500"/>
            <a:ext cx="660400" cy="279400"/>
          </a:xfrm>
          <a:prstGeom prst="rightArrow">
            <a:avLst>
              <a:gd name="adj1" fmla="val 50000"/>
              <a:gd name="adj2" fmla="val 118193"/>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36" name="AutoShape 48">
            <a:extLst>
              <a:ext uri="{FF2B5EF4-FFF2-40B4-BE49-F238E27FC236}">
                <a16:creationId xmlns:a16="http://schemas.microsoft.com/office/drawing/2014/main" id="{02DE23CB-C5CF-A904-7EFB-56C392FE91F0}"/>
              </a:ext>
            </a:extLst>
          </p:cNvPr>
          <p:cNvSpPr>
            <a:spLocks noChangeArrowheads="1"/>
          </p:cNvSpPr>
          <p:nvPr/>
        </p:nvSpPr>
        <p:spPr bwMode="auto">
          <a:xfrm rot="20580000">
            <a:off x="8512175" y="2451100"/>
            <a:ext cx="660400" cy="279400"/>
          </a:xfrm>
          <a:prstGeom prst="rightArrow">
            <a:avLst>
              <a:gd name="adj1" fmla="val 50000"/>
              <a:gd name="adj2" fmla="val 118193"/>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37" name="AutoShape 49">
            <a:extLst>
              <a:ext uri="{FF2B5EF4-FFF2-40B4-BE49-F238E27FC236}">
                <a16:creationId xmlns:a16="http://schemas.microsoft.com/office/drawing/2014/main" id="{428ED079-6B0C-1D41-DAC3-7E188EDBE477}"/>
              </a:ext>
            </a:extLst>
          </p:cNvPr>
          <p:cNvSpPr>
            <a:spLocks noChangeArrowheads="1"/>
          </p:cNvSpPr>
          <p:nvPr/>
        </p:nvSpPr>
        <p:spPr bwMode="auto">
          <a:xfrm rot="1980000" flipH="1">
            <a:off x="6911975" y="1612900"/>
            <a:ext cx="660400" cy="279400"/>
          </a:xfrm>
          <a:prstGeom prst="rightArrow">
            <a:avLst>
              <a:gd name="adj1" fmla="val 50000"/>
              <a:gd name="adj2" fmla="val 118193"/>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38" name="AutoShape 50">
            <a:extLst>
              <a:ext uri="{FF2B5EF4-FFF2-40B4-BE49-F238E27FC236}">
                <a16:creationId xmlns:a16="http://schemas.microsoft.com/office/drawing/2014/main" id="{209E5F85-904D-F3F7-B4CB-5F4F934FDCB4}"/>
              </a:ext>
            </a:extLst>
          </p:cNvPr>
          <p:cNvSpPr>
            <a:spLocks noChangeArrowheads="1"/>
          </p:cNvSpPr>
          <p:nvPr/>
        </p:nvSpPr>
        <p:spPr bwMode="auto">
          <a:xfrm rot="1980000" flipH="1">
            <a:off x="6835775" y="2222500"/>
            <a:ext cx="660400" cy="279400"/>
          </a:xfrm>
          <a:prstGeom prst="rightArrow">
            <a:avLst>
              <a:gd name="adj1" fmla="val 50000"/>
              <a:gd name="adj2" fmla="val 118193"/>
            </a:avLst>
          </a:prstGeom>
          <a:solidFill>
            <a:schemeClr val="accent1">
              <a:alpha val="50000"/>
            </a:schemeClr>
          </a:solidFill>
          <a:ln w="635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39" name="Rectangle 51">
            <a:extLst>
              <a:ext uri="{FF2B5EF4-FFF2-40B4-BE49-F238E27FC236}">
                <a16:creationId xmlns:a16="http://schemas.microsoft.com/office/drawing/2014/main" id="{5BA014CE-A033-5B99-F7ED-ECA694DEA2E7}"/>
              </a:ext>
            </a:extLst>
          </p:cNvPr>
          <p:cNvSpPr>
            <a:spLocks noChangeArrowheads="1"/>
          </p:cNvSpPr>
          <p:nvPr/>
        </p:nvSpPr>
        <p:spPr bwMode="auto">
          <a:xfrm rot="21060000">
            <a:off x="9436100" y="2292350"/>
            <a:ext cx="254000" cy="4826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40" name="Rectangle 52">
            <a:extLst>
              <a:ext uri="{FF2B5EF4-FFF2-40B4-BE49-F238E27FC236}">
                <a16:creationId xmlns:a16="http://schemas.microsoft.com/office/drawing/2014/main" id="{5BCA8458-9C6E-9BAD-3822-6EDC887CAB2D}"/>
              </a:ext>
            </a:extLst>
          </p:cNvPr>
          <p:cNvSpPr>
            <a:spLocks noChangeArrowheads="1"/>
          </p:cNvSpPr>
          <p:nvPr/>
        </p:nvSpPr>
        <p:spPr bwMode="auto">
          <a:xfrm rot="21060000">
            <a:off x="9283700" y="1511300"/>
            <a:ext cx="254000" cy="4826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41" name="Rectangle 53">
            <a:extLst>
              <a:ext uri="{FF2B5EF4-FFF2-40B4-BE49-F238E27FC236}">
                <a16:creationId xmlns:a16="http://schemas.microsoft.com/office/drawing/2014/main" id="{E232453A-692C-5117-2BA4-4720C6F879C9}"/>
              </a:ext>
            </a:extLst>
          </p:cNvPr>
          <p:cNvSpPr>
            <a:spLocks noChangeArrowheads="1"/>
          </p:cNvSpPr>
          <p:nvPr/>
        </p:nvSpPr>
        <p:spPr bwMode="auto">
          <a:xfrm rot="360000">
            <a:off x="6515100" y="1911350"/>
            <a:ext cx="254000" cy="4826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42" name="Rectangle 54">
            <a:extLst>
              <a:ext uri="{FF2B5EF4-FFF2-40B4-BE49-F238E27FC236}">
                <a16:creationId xmlns:a16="http://schemas.microsoft.com/office/drawing/2014/main" id="{6FC94BE0-E799-6477-B431-4ABBAD0D853D}"/>
              </a:ext>
            </a:extLst>
          </p:cNvPr>
          <p:cNvSpPr>
            <a:spLocks noChangeArrowheads="1"/>
          </p:cNvSpPr>
          <p:nvPr/>
        </p:nvSpPr>
        <p:spPr bwMode="auto">
          <a:xfrm rot="360000">
            <a:off x="6591300" y="1282700"/>
            <a:ext cx="254000" cy="4826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43" name="Rectangle 55">
            <a:extLst>
              <a:ext uri="{FF2B5EF4-FFF2-40B4-BE49-F238E27FC236}">
                <a16:creationId xmlns:a16="http://schemas.microsoft.com/office/drawing/2014/main" id="{7F2B754A-E4B2-7DC9-4974-5E9B475591D3}"/>
              </a:ext>
            </a:extLst>
          </p:cNvPr>
          <p:cNvSpPr>
            <a:spLocks noChangeArrowheads="1"/>
          </p:cNvSpPr>
          <p:nvPr/>
        </p:nvSpPr>
        <p:spPr bwMode="auto">
          <a:xfrm>
            <a:off x="9417050" y="2940050"/>
            <a:ext cx="482600" cy="254000"/>
          </a:xfrm>
          <a:prstGeom prst="rect">
            <a:avLst/>
          </a:prstGeom>
          <a:noFill/>
          <a:ln w="50800">
            <a:solidFill>
              <a:schemeClr val="hlink"/>
            </a:solidFill>
            <a:miter lim="800000"/>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44" name="Rectangle 56">
            <a:extLst>
              <a:ext uri="{FF2B5EF4-FFF2-40B4-BE49-F238E27FC236}">
                <a16:creationId xmlns:a16="http://schemas.microsoft.com/office/drawing/2014/main" id="{012A999C-6388-6D2C-EDA1-D33F233DEC71}"/>
              </a:ext>
            </a:extLst>
          </p:cNvPr>
          <p:cNvSpPr>
            <a:spLocks noChangeArrowheads="1"/>
          </p:cNvSpPr>
          <p:nvPr/>
        </p:nvSpPr>
        <p:spPr bwMode="auto">
          <a:xfrm>
            <a:off x="6330950" y="2559050"/>
            <a:ext cx="482600" cy="2540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45" name="Rectangle 57">
            <a:extLst>
              <a:ext uri="{FF2B5EF4-FFF2-40B4-BE49-F238E27FC236}">
                <a16:creationId xmlns:a16="http://schemas.microsoft.com/office/drawing/2014/main" id="{C9007292-9716-55ED-B536-9A1CF38F32B7}"/>
              </a:ext>
            </a:extLst>
          </p:cNvPr>
          <p:cNvSpPr>
            <a:spLocks noChangeArrowheads="1"/>
          </p:cNvSpPr>
          <p:nvPr/>
        </p:nvSpPr>
        <p:spPr bwMode="auto">
          <a:xfrm>
            <a:off x="5302250" y="4235450"/>
            <a:ext cx="215900" cy="3683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46" name="Rectangle 58">
            <a:extLst>
              <a:ext uri="{FF2B5EF4-FFF2-40B4-BE49-F238E27FC236}">
                <a16:creationId xmlns:a16="http://schemas.microsoft.com/office/drawing/2014/main" id="{B778F53F-3D16-10DA-C65E-15AB05222741}"/>
              </a:ext>
            </a:extLst>
          </p:cNvPr>
          <p:cNvSpPr>
            <a:spLocks noChangeArrowheads="1"/>
          </p:cNvSpPr>
          <p:nvPr/>
        </p:nvSpPr>
        <p:spPr bwMode="auto">
          <a:xfrm>
            <a:off x="5111750" y="4749800"/>
            <a:ext cx="215900" cy="3683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47" name="Rectangle 59">
            <a:extLst>
              <a:ext uri="{FF2B5EF4-FFF2-40B4-BE49-F238E27FC236}">
                <a16:creationId xmlns:a16="http://schemas.microsoft.com/office/drawing/2014/main" id="{94FE4DCF-6A24-8A8A-8F8C-65C38437B8C4}"/>
              </a:ext>
            </a:extLst>
          </p:cNvPr>
          <p:cNvSpPr>
            <a:spLocks noChangeArrowheads="1"/>
          </p:cNvSpPr>
          <p:nvPr/>
        </p:nvSpPr>
        <p:spPr bwMode="auto">
          <a:xfrm>
            <a:off x="5092700" y="5359400"/>
            <a:ext cx="215900" cy="3683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48" name="Rectangle 60">
            <a:extLst>
              <a:ext uri="{FF2B5EF4-FFF2-40B4-BE49-F238E27FC236}">
                <a16:creationId xmlns:a16="http://schemas.microsoft.com/office/drawing/2014/main" id="{5D6FCACA-4CE6-1DDA-FAB0-656301CDC381}"/>
              </a:ext>
            </a:extLst>
          </p:cNvPr>
          <p:cNvSpPr>
            <a:spLocks noChangeArrowheads="1"/>
          </p:cNvSpPr>
          <p:nvPr/>
        </p:nvSpPr>
        <p:spPr bwMode="auto">
          <a:xfrm>
            <a:off x="5321300" y="5835650"/>
            <a:ext cx="215900" cy="3683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49" name="Rectangle 61">
            <a:extLst>
              <a:ext uri="{FF2B5EF4-FFF2-40B4-BE49-F238E27FC236}">
                <a16:creationId xmlns:a16="http://schemas.microsoft.com/office/drawing/2014/main" id="{8E73E132-77DB-B867-8C1B-E5648B744005}"/>
              </a:ext>
            </a:extLst>
          </p:cNvPr>
          <p:cNvSpPr>
            <a:spLocks noChangeArrowheads="1"/>
          </p:cNvSpPr>
          <p:nvPr/>
        </p:nvSpPr>
        <p:spPr bwMode="auto">
          <a:xfrm>
            <a:off x="1682750" y="4311650"/>
            <a:ext cx="215900" cy="3683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50" name="Rectangle 62">
            <a:extLst>
              <a:ext uri="{FF2B5EF4-FFF2-40B4-BE49-F238E27FC236}">
                <a16:creationId xmlns:a16="http://schemas.microsoft.com/office/drawing/2014/main" id="{3B1EE38D-1DAD-4DB0-4822-BF1BDB202233}"/>
              </a:ext>
            </a:extLst>
          </p:cNvPr>
          <p:cNvSpPr>
            <a:spLocks noChangeArrowheads="1"/>
          </p:cNvSpPr>
          <p:nvPr/>
        </p:nvSpPr>
        <p:spPr bwMode="auto">
          <a:xfrm>
            <a:off x="2178050" y="4826000"/>
            <a:ext cx="215900" cy="3683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51" name="Rectangle 63">
            <a:extLst>
              <a:ext uri="{FF2B5EF4-FFF2-40B4-BE49-F238E27FC236}">
                <a16:creationId xmlns:a16="http://schemas.microsoft.com/office/drawing/2014/main" id="{A49E165F-A774-A48A-9BB3-3FC46B6A8CF0}"/>
              </a:ext>
            </a:extLst>
          </p:cNvPr>
          <p:cNvSpPr>
            <a:spLocks noChangeArrowheads="1"/>
          </p:cNvSpPr>
          <p:nvPr/>
        </p:nvSpPr>
        <p:spPr bwMode="auto">
          <a:xfrm>
            <a:off x="2197100" y="5435600"/>
            <a:ext cx="215900" cy="3683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52" name="Rectangle 64">
            <a:extLst>
              <a:ext uri="{FF2B5EF4-FFF2-40B4-BE49-F238E27FC236}">
                <a16:creationId xmlns:a16="http://schemas.microsoft.com/office/drawing/2014/main" id="{8790D6D2-7C8E-269B-8B3D-135DB312A1FF}"/>
              </a:ext>
            </a:extLst>
          </p:cNvPr>
          <p:cNvSpPr>
            <a:spLocks noChangeArrowheads="1"/>
          </p:cNvSpPr>
          <p:nvPr/>
        </p:nvSpPr>
        <p:spPr bwMode="auto">
          <a:xfrm>
            <a:off x="1739900" y="5911850"/>
            <a:ext cx="215900" cy="368300"/>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2353" name="Rectangle 65">
            <a:extLst>
              <a:ext uri="{FF2B5EF4-FFF2-40B4-BE49-F238E27FC236}">
                <a16:creationId xmlns:a16="http://schemas.microsoft.com/office/drawing/2014/main" id="{9D326FB0-EBC1-A71D-6D9E-EEED1BF910B1}"/>
              </a:ext>
            </a:extLst>
          </p:cNvPr>
          <p:cNvSpPr>
            <a:spLocks noChangeArrowheads="1"/>
          </p:cNvSpPr>
          <p:nvPr/>
        </p:nvSpPr>
        <p:spPr bwMode="auto">
          <a:xfrm>
            <a:off x="6153150" y="6464300"/>
            <a:ext cx="2070100" cy="376238"/>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ΕΚΜΕΤΑΛΛΕΥΣΗ</a:t>
            </a:r>
          </a:p>
        </p:txBody>
      </p:sp>
      <p:sp>
        <p:nvSpPr>
          <p:cNvPr id="12354" name="Rectangle 66">
            <a:extLst>
              <a:ext uri="{FF2B5EF4-FFF2-40B4-BE49-F238E27FC236}">
                <a16:creationId xmlns:a16="http://schemas.microsoft.com/office/drawing/2014/main" id="{86AF6DF0-28B9-DE5D-890B-6D90B7EF2BA7}"/>
              </a:ext>
            </a:extLst>
          </p:cNvPr>
          <p:cNvSpPr>
            <a:spLocks noChangeArrowheads="1"/>
          </p:cNvSpPr>
          <p:nvPr/>
        </p:nvSpPr>
        <p:spPr bwMode="auto">
          <a:xfrm>
            <a:off x="6172200" y="2978150"/>
            <a:ext cx="1498600" cy="376238"/>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ΔΙΕΥΡΥΝΣΗ</a:t>
            </a:r>
          </a:p>
        </p:txBody>
      </p:sp>
      <p:sp>
        <p:nvSpPr>
          <p:cNvPr id="12355" name="Rectangle 67">
            <a:extLst>
              <a:ext uri="{FF2B5EF4-FFF2-40B4-BE49-F238E27FC236}">
                <a16:creationId xmlns:a16="http://schemas.microsoft.com/office/drawing/2014/main" id="{BD30D228-AB2C-B896-5498-D6EFEE277F6E}"/>
              </a:ext>
            </a:extLst>
          </p:cNvPr>
          <p:cNvSpPr>
            <a:spLocks noChangeArrowheads="1"/>
          </p:cNvSpPr>
          <p:nvPr/>
        </p:nvSpPr>
        <p:spPr bwMode="auto">
          <a:xfrm>
            <a:off x="1528763" y="2992439"/>
            <a:ext cx="1370012" cy="376237"/>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ΔΙΑΡΡΗΞΗ</a:t>
            </a:r>
          </a:p>
        </p:txBody>
      </p:sp>
      <p:sp>
        <p:nvSpPr>
          <p:cNvPr id="12356" name="Rectangle 68">
            <a:extLst>
              <a:ext uri="{FF2B5EF4-FFF2-40B4-BE49-F238E27FC236}">
                <a16:creationId xmlns:a16="http://schemas.microsoft.com/office/drawing/2014/main" id="{669ED5E7-A755-6184-0B20-51115A0A1DC5}"/>
              </a:ext>
            </a:extLst>
          </p:cNvPr>
          <p:cNvSpPr>
            <a:spLocks noChangeArrowheads="1"/>
          </p:cNvSpPr>
          <p:nvPr/>
        </p:nvSpPr>
        <p:spPr bwMode="auto">
          <a:xfrm>
            <a:off x="1530351" y="6464300"/>
            <a:ext cx="1355725" cy="376238"/>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ΔΙΑΣΠΑΣΗ</a:t>
            </a:r>
          </a:p>
        </p:txBody>
      </p:sp>
    </p:spTree>
  </p:cSld>
  <p:clrMapOvr>
    <a:masterClrMapping/>
  </p:clrMapOvr>
  <p:transition spd="med">
    <p:wipe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2CD4AF2-43A3-675A-7704-EA604372C2BD}"/>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675" name="Rectangle 3">
            <a:extLst>
              <a:ext uri="{FF2B5EF4-FFF2-40B4-BE49-F238E27FC236}">
                <a16:creationId xmlns:a16="http://schemas.microsoft.com/office/drawing/2014/main" id="{02DFC3E5-C32F-2877-0332-283337967D34}"/>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676" name="Rectangle 4">
            <a:extLst>
              <a:ext uri="{FF2B5EF4-FFF2-40B4-BE49-F238E27FC236}">
                <a16:creationId xmlns:a16="http://schemas.microsoft.com/office/drawing/2014/main" id="{B6720B00-9333-DD53-CB16-95D4AEFEF591}"/>
              </a:ext>
            </a:extLst>
          </p:cNvPr>
          <p:cNvSpPr>
            <a:spLocks noChangeArrowheads="1"/>
          </p:cNvSpPr>
          <p:nvPr/>
        </p:nvSpPr>
        <p:spPr bwMode="auto">
          <a:xfrm>
            <a:off x="2133600" y="1524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b="1" i="1" u="sng">
                <a:solidFill>
                  <a:srgbClr val="FF0000"/>
                </a:solidFill>
                <a:cs typeface="Times New Roman" panose="02020603050405020304" pitchFamily="18" charset="0"/>
              </a:rPr>
              <a:t>ΔΙΑΔΟΧΙΚΕΣ ΦΑΣΕΙΣ ΕΙΣΧΩΡΗΣΕΩΣ</a:t>
            </a:r>
            <a:br>
              <a:rPr lang="el-GR" altLang="el-GR" b="1" u="sng">
                <a:solidFill>
                  <a:srgbClr val="000066"/>
                </a:solidFill>
                <a:cs typeface="Times New Roman" panose="02020603050405020304" pitchFamily="18" charset="0"/>
              </a:rPr>
            </a:br>
            <a:endParaRPr lang="el-GR" altLang="el-GR" b="1" u="sng">
              <a:solidFill>
                <a:srgbClr val="000066"/>
              </a:solidFill>
              <a:cs typeface="Times New Roman" panose="02020603050405020304" pitchFamily="18" charset="0"/>
            </a:endParaRPr>
          </a:p>
        </p:txBody>
      </p:sp>
      <p:sp>
        <p:nvSpPr>
          <p:cNvPr id="28677" name="Rectangle 5">
            <a:extLst>
              <a:ext uri="{FF2B5EF4-FFF2-40B4-BE49-F238E27FC236}">
                <a16:creationId xmlns:a16="http://schemas.microsoft.com/office/drawing/2014/main" id="{E554439C-CC5B-B5DA-7035-A72EE07B0B44}"/>
              </a:ext>
            </a:extLst>
          </p:cNvPr>
          <p:cNvSpPr>
            <a:spLocks noChangeArrowheads="1"/>
          </p:cNvSpPr>
          <p:nvPr/>
        </p:nvSpPr>
        <p:spPr bwMode="auto">
          <a:xfrm>
            <a:off x="1981200" y="2209800"/>
            <a:ext cx="81089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20000"/>
              </a:spcBef>
            </a:pPr>
            <a:r>
              <a:rPr lang="el-GR" altLang="el-GR" sz="2000" b="1" u="sng" dirty="0">
                <a:solidFill>
                  <a:schemeClr val="accent2"/>
                </a:solidFill>
                <a:cs typeface="Times New Roman" panose="02020603050405020304" pitchFamily="18" charset="0"/>
              </a:rPr>
              <a:t>ΔΙΑΡΡΗΞΗ</a:t>
            </a:r>
            <a:r>
              <a:rPr lang="el-GR" altLang="el-GR" sz="2000" b="1" u="sng" dirty="0">
                <a:solidFill>
                  <a:srgbClr val="000000"/>
                </a:solidFill>
                <a:cs typeface="Times New Roman" panose="02020603050405020304" pitchFamily="18" charset="0"/>
              </a:rPr>
              <a:t> </a:t>
            </a:r>
            <a:endParaRPr lang="el-GR" altLang="el-GR" sz="2000" b="1" dirty="0">
              <a:solidFill>
                <a:srgbClr val="000000"/>
              </a:solidFill>
              <a:cs typeface="Times New Roman" panose="02020603050405020304" pitchFamily="18" charset="0"/>
            </a:endParaRPr>
          </a:p>
          <a:p>
            <a:pPr algn="just">
              <a:spcBef>
                <a:spcPct val="20000"/>
              </a:spcBef>
            </a:pPr>
            <a:r>
              <a:rPr lang="el-GR" altLang="el-GR" sz="2000" b="1" dirty="0">
                <a:solidFill>
                  <a:srgbClr val="000000"/>
                </a:solidFill>
                <a:cs typeface="Times New Roman" panose="02020603050405020304" pitchFamily="18" charset="0"/>
              </a:rPr>
              <a:t>	</a:t>
            </a:r>
            <a:endParaRPr lang="el-GR" altLang="el-GR" sz="2000" b="1" dirty="0">
              <a:solidFill>
                <a:schemeClr val="accent2"/>
              </a:solidFill>
            </a:endParaRPr>
          </a:p>
          <a:p>
            <a:pPr algn="just">
              <a:spcBef>
                <a:spcPct val="20000"/>
              </a:spcBef>
            </a:pPr>
            <a:r>
              <a:rPr lang="el-GR" altLang="el-GR" sz="2000" b="1" dirty="0">
                <a:solidFill>
                  <a:schemeClr val="accent2"/>
                </a:solidFill>
                <a:cs typeface="Times New Roman" panose="02020603050405020304" pitchFamily="18" charset="0"/>
              </a:rPr>
              <a:t> 	Το πλάτος και το βάθος της εισχωρήσεως προσδιορίζονται από το βάθος της εχθρικής τοποθεσίας και από τη σχετική ισχύ των αντιπάλων. </a:t>
            </a:r>
            <a:endParaRPr lang="el-GR" altLang="el-GR" sz="2000" b="1" dirty="0">
              <a:solidFill>
                <a:schemeClr val="accent2"/>
              </a:solidFill>
            </a:endParaRPr>
          </a:p>
          <a:p>
            <a:pPr algn="just">
              <a:spcBef>
                <a:spcPct val="20000"/>
              </a:spcBef>
            </a:pPr>
            <a:endParaRPr lang="el-GR" altLang="el-GR" sz="2000" b="1" dirty="0">
              <a:solidFill>
                <a:schemeClr val="accent2"/>
              </a:solidFill>
            </a:endParaRPr>
          </a:p>
          <a:p>
            <a:pPr algn="just">
              <a:spcBef>
                <a:spcPct val="20000"/>
              </a:spcBef>
            </a:pPr>
            <a:r>
              <a:rPr lang="el-GR" altLang="el-GR" sz="2000" b="1" dirty="0">
                <a:solidFill>
                  <a:schemeClr val="accent2"/>
                </a:solidFill>
              </a:rPr>
              <a:t>	</a:t>
            </a:r>
            <a:r>
              <a:rPr lang="el-GR" altLang="el-GR" sz="2000" b="1" dirty="0">
                <a:solidFill>
                  <a:schemeClr val="accent2"/>
                </a:solidFill>
                <a:cs typeface="Times New Roman" panose="02020603050405020304" pitchFamily="18" charset="0"/>
              </a:rPr>
              <a:t>Όσο μεγαλύτερο σε πλάτος είναι το μέτωπο της εισχωρήσεως, τόσο δυσκολότερο για τον εχθρό είναι να εξαλείψει το ρήγμα. </a:t>
            </a:r>
            <a:endParaRPr lang="el-GR" altLang="el-GR" sz="2000" b="1" dirty="0">
              <a:solidFill>
                <a:schemeClr val="accent2"/>
              </a:solidFill>
            </a:endParaRPr>
          </a:p>
          <a:p>
            <a:pPr algn="just">
              <a:spcBef>
                <a:spcPct val="20000"/>
              </a:spcBef>
            </a:pPr>
            <a:r>
              <a:rPr lang="el-GR" altLang="el-GR" sz="2000" b="1" dirty="0">
                <a:solidFill>
                  <a:srgbClr val="000000"/>
                </a:solidFill>
              </a:rPr>
              <a:t>	</a:t>
            </a:r>
            <a:r>
              <a:rPr lang="el-GR" altLang="el-GR" sz="2000" b="1" dirty="0">
                <a:solidFill>
                  <a:srgbClr val="FF0000"/>
                </a:solidFill>
                <a:cs typeface="Times New Roman" panose="02020603050405020304" pitchFamily="18" charset="0"/>
              </a:rPr>
              <a:t>Τέλος, όσο μεγαλύτερο το βάθος του ρήγματος, τόσο ευκολότερη γίνεται η διεύρυνση του θύλακα.</a:t>
            </a:r>
          </a:p>
        </p:txBody>
      </p:sp>
      <p:sp>
        <p:nvSpPr>
          <p:cNvPr id="28678" name="Rectangle 6">
            <a:extLst>
              <a:ext uri="{FF2B5EF4-FFF2-40B4-BE49-F238E27FC236}">
                <a16:creationId xmlns:a16="http://schemas.microsoft.com/office/drawing/2014/main" id="{DE6A1A81-8D94-31C0-2FF2-B77E3361FA85}"/>
              </a:ext>
            </a:extLst>
          </p:cNvPr>
          <p:cNvSpPr>
            <a:spLocks noChangeArrowheads="1"/>
          </p:cNvSpPr>
          <p:nvPr/>
        </p:nvSpPr>
        <p:spPr bwMode="auto">
          <a:xfrm>
            <a:off x="2209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chemeClr val="accent2"/>
                </a:solidFill>
              </a:rPr>
              <a:t>ΕΙΣΧΩΡΗΣΗ</a:t>
            </a:r>
            <a:endParaRPr lang="el-GR" altLang="el-GR" sz="4800">
              <a:solidFill>
                <a:schemeClr val="accent2"/>
              </a:solidFill>
            </a:endParaRPr>
          </a:p>
        </p:txBody>
      </p:sp>
      <p:sp>
        <p:nvSpPr>
          <p:cNvPr id="28679" name="Rectangle 7">
            <a:extLst>
              <a:ext uri="{FF2B5EF4-FFF2-40B4-BE49-F238E27FC236}">
                <a16:creationId xmlns:a16="http://schemas.microsoft.com/office/drawing/2014/main" id="{9BA80E0B-EC6E-51F9-CD53-B9C3E202876D}"/>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28677">
                                            <p:txEl>
                                              <p:pRg st="1" end="1"/>
                                            </p:txEl>
                                          </p:spTgt>
                                        </p:tgtEl>
                                        <p:attrNameLst>
                                          <p:attrName>style.visibility</p:attrName>
                                        </p:attrNameLst>
                                      </p:cBhvr>
                                      <p:to>
                                        <p:strVal val="visible"/>
                                      </p:to>
                                    </p:set>
                                    <p:anim calcmode="lin" valueType="num">
                                      <p:cBhvr additive="base">
                                        <p:cTn id="12" dur="500" fill="hold"/>
                                        <p:tgtEl>
                                          <p:spTgt spid="28677">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8677">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28677">
                                            <p:txEl>
                                              <p:pRg st="2" end="2"/>
                                            </p:txEl>
                                          </p:spTgt>
                                        </p:tgtEl>
                                        <p:attrNameLst>
                                          <p:attrName>style.visibility</p:attrName>
                                        </p:attrNameLst>
                                      </p:cBhvr>
                                      <p:to>
                                        <p:strVal val="visible"/>
                                      </p:to>
                                    </p:set>
                                    <p:anim calcmode="lin" valueType="num">
                                      <p:cBhvr additive="base">
                                        <p:cTn id="17"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28677">
                                            <p:txEl>
                                              <p:pRg st="4" end="4"/>
                                            </p:txEl>
                                          </p:spTgt>
                                        </p:tgtEl>
                                        <p:attrNameLst>
                                          <p:attrName>style.visibility</p:attrName>
                                        </p:attrNameLst>
                                      </p:cBhvr>
                                      <p:to>
                                        <p:strVal val="visible"/>
                                      </p:to>
                                    </p:set>
                                    <p:anim calcmode="lin" valueType="num">
                                      <p:cBhvr additive="base">
                                        <p:cTn id="22" dur="500" fill="hold"/>
                                        <p:tgtEl>
                                          <p:spTgt spid="28677">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8677">
                                            <p:txEl>
                                              <p:pRg st="4" end="4"/>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6000"/>
                            </p:stCondLst>
                            <p:childTnLst>
                              <p:par>
                                <p:cTn id="25" presetID="2" presetClass="entr" presetSubtype="8" fill="hold" grpId="0" nodeType="afterEffect">
                                  <p:stCondLst>
                                    <p:cond delay="1000"/>
                                  </p:stCondLst>
                                  <p:childTnLst>
                                    <p:set>
                                      <p:cBhvr>
                                        <p:cTn id="26" dur="1" fill="hold">
                                          <p:stCondLst>
                                            <p:cond delay="0"/>
                                          </p:stCondLst>
                                        </p:cTn>
                                        <p:tgtEl>
                                          <p:spTgt spid="28677">
                                            <p:txEl>
                                              <p:pRg st="5" end="5"/>
                                            </p:txEl>
                                          </p:spTgt>
                                        </p:tgtEl>
                                        <p:attrNameLst>
                                          <p:attrName>style.visibility</p:attrName>
                                        </p:attrNameLst>
                                      </p:cBhvr>
                                      <p:to>
                                        <p:strVal val="visible"/>
                                      </p:to>
                                    </p:set>
                                    <p:anim calcmode="lin" valueType="num">
                                      <p:cBhvr additive="base">
                                        <p:cTn id="27" dur="500" fill="hold"/>
                                        <p:tgtEl>
                                          <p:spTgt spid="28677">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867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advAuto="100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AFE6348-DD77-9F3D-1A60-EEF3A089C94B}"/>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9699" name="Rectangle 3">
            <a:extLst>
              <a:ext uri="{FF2B5EF4-FFF2-40B4-BE49-F238E27FC236}">
                <a16:creationId xmlns:a16="http://schemas.microsoft.com/office/drawing/2014/main" id="{014CD6CF-9C8A-F149-5A27-23C24CD42378}"/>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9700" name="Rectangle 4">
            <a:extLst>
              <a:ext uri="{FF2B5EF4-FFF2-40B4-BE49-F238E27FC236}">
                <a16:creationId xmlns:a16="http://schemas.microsoft.com/office/drawing/2014/main" id="{6A999CA6-2E78-B78C-49D9-C261B9C674D3}"/>
              </a:ext>
            </a:extLst>
          </p:cNvPr>
          <p:cNvSpPr>
            <a:spLocks noChangeArrowheads="1"/>
          </p:cNvSpPr>
          <p:nvPr/>
        </p:nvSpPr>
        <p:spPr bwMode="auto">
          <a:xfrm>
            <a:off x="2133600" y="1524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b="1" i="1" u="sng">
                <a:solidFill>
                  <a:srgbClr val="FF0000"/>
                </a:solidFill>
                <a:cs typeface="Times New Roman" panose="02020603050405020304" pitchFamily="18" charset="0"/>
              </a:rPr>
              <a:t>ΔΙΑΔΟΧΙΚΕΣ ΦΑΣΕΙΣ ΕΙΣΧΩΡΗΣΕΩΣ</a:t>
            </a:r>
            <a:br>
              <a:rPr lang="el-GR" altLang="el-GR" b="1" u="sng">
                <a:solidFill>
                  <a:srgbClr val="000066"/>
                </a:solidFill>
                <a:cs typeface="Times New Roman" panose="02020603050405020304" pitchFamily="18" charset="0"/>
              </a:rPr>
            </a:br>
            <a:endParaRPr lang="el-GR" altLang="el-GR" b="1" u="sng">
              <a:solidFill>
                <a:srgbClr val="000066"/>
              </a:solidFill>
              <a:cs typeface="Times New Roman" panose="02020603050405020304" pitchFamily="18" charset="0"/>
            </a:endParaRPr>
          </a:p>
        </p:txBody>
      </p:sp>
      <p:sp>
        <p:nvSpPr>
          <p:cNvPr id="29701" name="Rectangle 5">
            <a:extLst>
              <a:ext uri="{FF2B5EF4-FFF2-40B4-BE49-F238E27FC236}">
                <a16:creationId xmlns:a16="http://schemas.microsoft.com/office/drawing/2014/main" id="{B916AA33-FA36-2E5E-8EF8-93C012EE033B}"/>
              </a:ext>
            </a:extLst>
          </p:cNvPr>
          <p:cNvSpPr>
            <a:spLocks noChangeArrowheads="1"/>
          </p:cNvSpPr>
          <p:nvPr/>
        </p:nvSpPr>
        <p:spPr bwMode="auto">
          <a:xfrm>
            <a:off x="1981200" y="2209800"/>
            <a:ext cx="81089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20000"/>
              </a:spcBef>
            </a:pPr>
            <a:r>
              <a:rPr lang="el-GR" altLang="el-GR" sz="2000" b="1" u="sng" dirty="0">
                <a:solidFill>
                  <a:schemeClr val="accent2"/>
                </a:solidFill>
                <a:cs typeface="Times New Roman" panose="02020603050405020304" pitchFamily="18" charset="0"/>
              </a:rPr>
              <a:t>ΔΙΕΥΡΥΝΣΗ ΤΟΥ ΘΥΛΑΚΑ</a:t>
            </a:r>
            <a:endParaRPr lang="el-GR" altLang="el-GR" sz="2000" b="1" dirty="0">
              <a:solidFill>
                <a:schemeClr val="accent2"/>
              </a:solidFill>
              <a:cs typeface="Times New Roman" panose="02020603050405020304" pitchFamily="18" charset="0"/>
            </a:endParaRPr>
          </a:p>
          <a:p>
            <a:pPr algn="just">
              <a:spcBef>
                <a:spcPct val="20000"/>
              </a:spcBef>
            </a:pPr>
            <a:r>
              <a:rPr lang="el-GR" altLang="el-GR" sz="2000" b="1" dirty="0">
                <a:solidFill>
                  <a:srgbClr val="000000"/>
                </a:solidFill>
              </a:rPr>
              <a:t>	</a:t>
            </a:r>
            <a:r>
              <a:rPr lang="el-GR" altLang="el-GR" sz="2000" b="1" dirty="0">
                <a:solidFill>
                  <a:schemeClr val="accent2"/>
                </a:solidFill>
                <a:cs typeface="Times New Roman" panose="02020603050405020304" pitchFamily="18" charset="0"/>
              </a:rPr>
              <a:t>Αυτή θα αρχίσει με υπερκέραση μέσα από τα χείλη του ρήγματος που ανοίχτηκε. </a:t>
            </a:r>
            <a:endParaRPr lang="el-GR" altLang="el-GR" sz="2000" b="1" dirty="0">
              <a:solidFill>
                <a:schemeClr val="accent2"/>
              </a:solidFill>
            </a:endParaRPr>
          </a:p>
          <a:p>
            <a:pPr algn="just">
              <a:spcBef>
                <a:spcPct val="20000"/>
              </a:spcBef>
            </a:pPr>
            <a:endParaRPr lang="el-GR" altLang="el-GR" sz="2000" b="1" dirty="0">
              <a:solidFill>
                <a:schemeClr val="accent2"/>
              </a:solidFill>
            </a:endParaRPr>
          </a:p>
          <a:p>
            <a:pPr algn="just">
              <a:spcBef>
                <a:spcPct val="20000"/>
              </a:spcBef>
            </a:pPr>
            <a:r>
              <a:rPr lang="el-GR" altLang="el-GR" sz="2000" b="1" dirty="0">
                <a:solidFill>
                  <a:schemeClr val="accent2"/>
                </a:solidFill>
              </a:rPr>
              <a:t>	</a:t>
            </a:r>
            <a:r>
              <a:rPr lang="el-GR" altLang="el-GR" sz="2000" b="1" dirty="0">
                <a:solidFill>
                  <a:schemeClr val="accent2"/>
                </a:solidFill>
                <a:cs typeface="Times New Roman" panose="02020603050405020304" pitchFamily="18" charset="0"/>
              </a:rPr>
              <a:t>Η δύναμη κρούσεως αρχίζει τη διεύρυνση από μέσα. </a:t>
            </a:r>
            <a:endParaRPr lang="el-GR" altLang="el-GR" sz="2000" b="1" dirty="0">
              <a:solidFill>
                <a:schemeClr val="accent2"/>
              </a:solidFill>
            </a:endParaRPr>
          </a:p>
          <a:p>
            <a:pPr algn="just">
              <a:spcBef>
                <a:spcPct val="20000"/>
              </a:spcBef>
            </a:pPr>
            <a:endParaRPr lang="el-GR" altLang="el-GR" sz="2000" b="1" dirty="0">
              <a:solidFill>
                <a:schemeClr val="accent2"/>
              </a:solidFill>
            </a:endParaRPr>
          </a:p>
          <a:p>
            <a:pPr algn="just">
              <a:spcBef>
                <a:spcPct val="20000"/>
              </a:spcBef>
            </a:pPr>
            <a:r>
              <a:rPr lang="el-GR" altLang="el-GR" sz="2000" b="1" dirty="0">
                <a:solidFill>
                  <a:schemeClr val="accent2"/>
                </a:solidFill>
              </a:rPr>
              <a:t>	</a:t>
            </a:r>
            <a:r>
              <a:rPr lang="el-GR" altLang="el-GR" sz="2000" b="1" dirty="0">
                <a:solidFill>
                  <a:schemeClr val="accent2"/>
                </a:solidFill>
                <a:cs typeface="Times New Roman" panose="02020603050405020304" pitchFamily="18" charset="0"/>
              </a:rPr>
              <a:t>Η διεύρυνση συνεχίζεται ενώ οι δυνάμεις εκμεταλλεύσεως διέρχονται μέσω αυτού. </a:t>
            </a:r>
            <a:endParaRPr lang="el-GR" altLang="el-GR" sz="2000" b="1" dirty="0">
              <a:solidFill>
                <a:schemeClr val="accent2"/>
              </a:solidFill>
            </a:endParaRPr>
          </a:p>
          <a:p>
            <a:pPr algn="just">
              <a:spcBef>
                <a:spcPct val="20000"/>
              </a:spcBef>
            </a:pPr>
            <a:endParaRPr lang="el-GR" altLang="el-GR" sz="2000" b="1" dirty="0">
              <a:solidFill>
                <a:schemeClr val="accent2"/>
              </a:solidFill>
            </a:endParaRPr>
          </a:p>
          <a:p>
            <a:pPr algn="just">
              <a:spcBef>
                <a:spcPct val="20000"/>
              </a:spcBef>
            </a:pPr>
            <a:r>
              <a:rPr lang="el-GR" altLang="el-GR" sz="2000" b="1" dirty="0">
                <a:solidFill>
                  <a:schemeClr val="accent2"/>
                </a:solidFill>
              </a:rPr>
              <a:t>	</a:t>
            </a:r>
            <a:endParaRPr lang="el-GR" altLang="el-GR" sz="2000" b="1" dirty="0">
              <a:solidFill>
                <a:schemeClr val="accent2"/>
              </a:solidFill>
              <a:cs typeface="Times New Roman" panose="02020603050405020304" pitchFamily="18" charset="0"/>
            </a:endParaRPr>
          </a:p>
        </p:txBody>
      </p:sp>
      <p:sp>
        <p:nvSpPr>
          <p:cNvPr id="29702" name="Rectangle 6">
            <a:extLst>
              <a:ext uri="{FF2B5EF4-FFF2-40B4-BE49-F238E27FC236}">
                <a16:creationId xmlns:a16="http://schemas.microsoft.com/office/drawing/2014/main" id="{38B6F0A0-8DBB-2579-15B5-7028E82A9FC5}"/>
              </a:ext>
            </a:extLst>
          </p:cNvPr>
          <p:cNvSpPr>
            <a:spLocks noChangeArrowheads="1"/>
          </p:cNvSpPr>
          <p:nvPr/>
        </p:nvSpPr>
        <p:spPr bwMode="auto">
          <a:xfrm>
            <a:off x="2209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chemeClr val="accent2"/>
                </a:solidFill>
              </a:rPr>
              <a:t>ΕΙΣΧΩΡΗΣΗ</a:t>
            </a:r>
            <a:endParaRPr lang="el-GR" altLang="el-GR" sz="4800">
              <a:solidFill>
                <a:schemeClr val="accent2"/>
              </a:solidFill>
            </a:endParaRPr>
          </a:p>
        </p:txBody>
      </p:sp>
      <p:sp>
        <p:nvSpPr>
          <p:cNvPr id="29703" name="Rectangle 7">
            <a:extLst>
              <a:ext uri="{FF2B5EF4-FFF2-40B4-BE49-F238E27FC236}">
                <a16:creationId xmlns:a16="http://schemas.microsoft.com/office/drawing/2014/main" id="{DE7995A4-02ED-4490-458C-9688A01CD94D}"/>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9701">
                                            <p:txEl>
                                              <p:pRg st="0" end="0"/>
                                            </p:txEl>
                                          </p:spTgt>
                                        </p:tgtEl>
                                        <p:attrNameLst>
                                          <p:attrName>style.visibility</p:attrName>
                                        </p:attrNameLst>
                                      </p:cBhvr>
                                      <p:to>
                                        <p:strVal val="visible"/>
                                      </p:to>
                                    </p:set>
                                    <p:anim calcmode="lin" valueType="num">
                                      <p:cBhvr additive="base">
                                        <p:cTn id="7" dur="500" fill="hold"/>
                                        <p:tgtEl>
                                          <p:spTgt spid="2970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701">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29701">
                                            <p:txEl>
                                              <p:pRg st="1" end="1"/>
                                            </p:txEl>
                                          </p:spTgt>
                                        </p:tgtEl>
                                        <p:attrNameLst>
                                          <p:attrName>style.visibility</p:attrName>
                                        </p:attrNameLst>
                                      </p:cBhvr>
                                      <p:to>
                                        <p:strVal val="visible"/>
                                      </p:to>
                                    </p:set>
                                    <p:anim calcmode="lin" valueType="num">
                                      <p:cBhvr additive="base">
                                        <p:cTn id="12" dur="500" fill="hold"/>
                                        <p:tgtEl>
                                          <p:spTgt spid="29701">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9701">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29701">
                                            <p:txEl>
                                              <p:pRg st="3" end="3"/>
                                            </p:txEl>
                                          </p:spTgt>
                                        </p:tgtEl>
                                        <p:attrNameLst>
                                          <p:attrName>style.visibility</p:attrName>
                                        </p:attrNameLst>
                                      </p:cBhvr>
                                      <p:to>
                                        <p:strVal val="visible"/>
                                      </p:to>
                                    </p:set>
                                    <p:anim calcmode="lin" valueType="num">
                                      <p:cBhvr additive="base">
                                        <p:cTn id="17" dur="500" fill="hold"/>
                                        <p:tgtEl>
                                          <p:spTgt spid="29701">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9701">
                                            <p:txEl>
                                              <p:pRg st="3" end="3"/>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29701">
                                            <p:txEl>
                                              <p:pRg st="5" end="5"/>
                                            </p:txEl>
                                          </p:spTgt>
                                        </p:tgtEl>
                                        <p:attrNameLst>
                                          <p:attrName>style.visibility</p:attrName>
                                        </p:attrNameLst>
                                      </p:cBhvr>
                                      <p:to>
                                        <p:strVal val="visible"/>
                                      </p:to>
                                    </p:set>
                                    <p:anim calcmode="lin" valueType="num">
                                      <p:cBhvr additive="base">
                                        <p:cTn id="22" dur="500" fill="hold"/>
                                        <p:tgtEl>
                                          <p:spTgt spid="29701">
                                            <p:txEl>
                                              <p:pRg st="5" end="5"/>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9701">
                                            <p:txEl>
                                              <p:pRg st="5" end="5"/>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6000"/>
                            </p:stCondLst>
                            <p:childTnLst>
                              <p:par>
                                <p:cTn id="25" presetID="2" presetClass="entr" presetSubtype="8" fill="hold" grpId="0" nodeType="afterEffect">
                                  <p:stCondLst>
                                    <p:cond delay="1000"/>
                                  </p:stCondLst>
                                  <p:childTnLst>
                                    <p:set>
                                      <p:cBhvr>
                                        <p:cTn id="26" dur="1" fill="hold">
                                          <p:stCondLst>
                                            <p:cond delay="0"/>
                                          </p:stCondLst>
                                        </p:cTn>
                                        <p:tgtEl>
                                          <p:spTgt spid="29701">
                                            <p:txEl>
                                              <p:pRg st="7" end="7"/>
                                            </p:txEl>
                                          </p:spTgt>
                                        </p:tgtEl>
                                        <p:attrNameLst>
                                          <p:attrName>style.visibility</p:attrName>
                                        </p:attrNameLst>
                                      </p:cBhvr>
                                      <p:to>
                                        <p:strVal val="visible"/>
                                      </p:to>
                                    </p:set>
                                    <p:anim calcmode="lin" valueType="num">
                                      <p:cBhvr additive="base">
                                        <p:cTn id="27" dur="500" fill="hold"/>
                                        <p:tgtEl>
                                          <p:spTgt spid="29701">
                                            <p:txEl>
                                              <p:pRg st="7" end="7"/>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970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build="p" autoUpdateAnimBg="0" advAuto="100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2397F97-72C5-500F-EE40-D35EB98922F1}"/>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7651" name="Rectangle 3">
            <a:extLst>
              <a:ext uri="{FF2B5EF4-FFF2-40B4-BE49-F238E27FC236}">
                <a16:creationId xmlns:a16="http://schemas.microsoft.com/office/drawing/2014/main" id="{5A6CA370-6F48-4F1E-4B2F-0A6C0F755EA5}"/>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7654" name="Rectangle 6">
            <a:extLst>
              <a:ext uri="{FF2B5EF4-FFF2-40B4-BE49-F238E27FC236}">
                <a16:creationId xmlns:a16="http://schemas.microsoft.com/office/drawing/2014/main" id="{EE26B8CD-F941-2316-0069-A8EA770BF336}"/>
              </a:ext>
            </a:extLst>
          </p:cNvPr>
          <p:cNvSpPr>
            <a:spLocks noChangeArrowheads="1"/>
          </p:cNvSpPr>
          <p:nvPr/>
        </p:nvSpPr>
        <p:spPr bwMode="auto">
          <a:xfrm>
            <a:off x="2209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chemeClr val="accent2"/>
                </a:solidFill>
              </a:rPr>
              <a:t>ΕΙΣΧΩΡΗΣΗ</a:t>
            </a:r>
            <a:endParaRPr lang="el-GR" altLang="el-GR" sz="4800">
              <a:solidFill>
                <a:schemeClr val="accent2"/>
              </a:solidFill>
            </a:endParaRPr>
          </a:p>
        </p:txBody>
      </p:sp>
      <p:sp>
        <p:nvSpPr>
          <p:cNvPr id="27655" name="Rectangle 7">
            <a:extLst>
              <a:ext uri="{FF2B5EF4-FFF2-40B4-BE49-F238E27FC236}">
                <a16:creationId xmlns:a16="http://schemas.microsoft.com/office/drawing/2014/main" id="{02FDD5C8-DE31-2385-027F-D5C403B8EC3F}"/>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
        <p:nvSpPr>
          <p:cNvPr id="27656" name="Rectangle 8">
            <a:extLst>
              <a:ext uri="{FF2B5EF4-FFF2-40B4-BE49-F238E27FC236}">
                <a16:creationId xmlns:a16="http://schemas.microsoft.com/office/drawing/2014/main" id="{1040DBF5-33ED-7315-AC85-2C5762DD159A}"/>
              </a:ext>
            </a:extLst>
          </p:cNvPr>
          <p:cNvSpPr>
            <a:spLocks noChangeArrowheads="1"/>
          </p:cNvSpPr>
          <p:nvPr/>
        </p:nvSpPr>
        <p:spPr bwMode="auto">
          <a:xfrm>
            <a:off x="2133600" y="1524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b="1" i="1" u="sng">
                <a:solidFill>
                  <a:srgbClr val="FF0000"/>
                </a:solidFill>
                <a:cs typeface="Times New Roman" panose="02020603050405020304" pitchFamily="18" charset="0"/>
              </a:rPr>
              <a:t>ΔΙΑΔΟΧΙΚΕΣ ΦΑΣΕΙΣ ΕΙΣΧΩΡΗΣΕΩΣ</a:t>
            </a:r>
            <a:br>
              <a:rPr lang="el-GR" altLang="el-GR" b="1" u="sng">
                <a:solidFill>
                  <a:srgbClr val="000066"/>
                </a:solidFill>
                <a:cs typeface="Times New Roman" panose="02020603050405020304" pitchFamily="18" charset="0"/>
              </a:rPr>
            </a:br>
            <a:endParaRPr lang="el-GR" altLang="el-GR" b="1" u="sng">
              <a:solidFill>
                <a:srgbClr val="000066"/>
              </a:solidFill>
              <a:cs typeface="Times New Roman" panose="02020603050405020304" pitchFamily="18" charset="0"/>
            </a:endParaRPr>
          </a:p>
        </p:txBody>
      </p:sp>
      <p:sp>
        <p:nvSpPr>
          <p:cNvPr id="27657" name="Rectangle 9">
            <a:extLst>
              <a:ext uri="{FF2B5EF4-FFF2-40B4-BE49-F238E27FC236}">
                <a16:creationId xmlns:a16="http://schemas.microsoft.com/office/drawing/2014/main" id="{32EFF3DF-0D5B-3EA7-711B-825B0773AFE8}"/>
              </a:ext>
            </a:extLst>
          </p:cNvPr>
          <p:cNvSpPr>
            <a:spLocks noChangeArrowheads="1"/>
          </p:cNvSpPr>
          <p:nvPr/>
        </p:nvSpPr>
        <p:spPr bwMode="auto">
          <a:xfrm>
            <a:off x="1981200" y="2209800"/>
            <a:ext cx="81089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20000"/>
              </a:spcBef>
            </a:pPr>
            <a:r>
              <a:rPr lang="el-GR" altLang="el-GR" sz="2000" b="1" u="sng">
                <a:solidFill>
                  <a:schemeClr val="accent2"/>
                </a:solidFill>
                <a:cs typeface="Times New Roman" panose="02020603050405020304" pitchFamily="18" charset="0"/>
              </a:rPr>
              <a:t>ΔΙΑΣΠΑΣΗ</a:t>
            </a:r>
            <a:r>
              <a:rPr lang="el-GR" altLang="el-GR" sz="2000" b="1" u="sng">
                <a:solidFill>
                  <a:srgbClr val="000000"/>
                </a:solidFill>
                <a:cs typeface="Times New Roman" panose="02020603050405020304" pitchFamily="18" charset="0"/>
              </a:rPr>
              <a:t> </a:t>
            </a:r>
            <a:endParaRPr lang="el-GR" altLang="el-GR" sz="2000" b="1">
              <a:solidFill>
                <a:srgbClr val="000000"/>
              </a:solidFill>
              <a:cs typeface="Times New Roman" panose="02020603050405020304" pitchFamily="18" charset="0"/>
            </a:endParaRPr>
          </a:p>
          <a:p>
            <a:pPr algn="just">
              <a:spcBef>
                <a:spcPct val="20000"/>
              </a:spcBef>
            </a:pPr>
            <a:r>
              <a:rPr lang="el-GR" altLang="el-GR" sz="2000" b="1">
                <a:solidFill>
                  <a:srgbClr val="000000"/>
                </a:solidFill>
                <a:cs typeface="Times New Roman" panose="02020603050405020304" pitchFamily="18" charset="0"/>
              </a:rPr>
              <a:t>	Όταν κατά την διάρκεια του αγώνα για την διεύρυνση του θύλακα, αρχίζει να σημειώνεται </a:t>
            </a:r>
            <a:r>
              <a:rPr lang="el-GR" altLang="el-GR" sz="2000" b="1">
                <a:solidFill>
                  <a:schemeClr val="accent2"/>
                </a:solidFill>
                <a:cs typeface="Times New Roman" panose="02020603050405020304" pitchFamily="18" charset="0"/>
              </a:rPr>
              <a:t>χαλάρωση της αντιστάσεως του εχθρού,</a:t>
            </a:r>
            <a:r>
              <a:rPr lang="el-GR" altLang="el-GR" sz="2000" b="1">
                <a:solidFill>
                  <a:srgbClr val="000000"/>
                </a:solidFill>
                <a:cs typeface="Times New Roman" panose="02020603050405020304" pitchFamily="18" charset="0"/>
              </a:rPr>
              <a:t> τότε αυτό πρέπει να αποτελεί ένδειξη για την έναρξη της διασπάσεως.</a:t>
            </a:r>
            <a:endParaRPr lang="el-GR" altLang="el-GR" sz="2000" b="1">
              <a:solidFill>
                <a:srgbClr val="000000"/>
              </a:solidFill>
            </a:endParaRPr>
          </a:p>
          <a:p>
            <a:pPr algn="just">
              <a:spcBef>
                <a:spcPct val="20000"/>
              </a:spcBef>
            </a:pPr>
            <a:endParaRPr lang="el-GR" altLang="el-GR" sz="2000" b="1">
              <a:solidFill>
                <a:srgbClr val="000000"/>
              </a:solidFill>
            </a:endParaRPr>
          </a:p>
          <a:p>
            <a:pPr algn="just">
              <a:spcBef>
                <a:spcPct val="20000"/>
              </a:spcBef>
            </a:pPr>
            <a:r>
              <a:rPr lang="el-GR" altLang="el-GR" sz="2000" b="1">
                <a:solidFill>
                  <a:srgbClr val="000000"/>
                </a:solidFill>
                <a:cs typeface="Times New Roman" panose="02020603050405020304" pitchFamily="18" charset="0"/>
              </a:rPr>
              <a:t>	Η διάσπαση αποβλέπει στην </a:t>
            </a:r>
            <a:r>
              <a:rPr lang="el-GR" altLang="el-GR" sz="2000" b="1">
                <a:solidFill>
                  <a:schemeClr val="accent2"/>
                </a:solidFill>
                <a:cs typeface="Times New Roman" panose="02020603050405020304" pitchFamily="18" charset="0"/>
              </a:rPr>
              <a:t>κατάληψη</a:t>
            </a:r>
            <a:r>
              <a:rPr lang="el-GR" altLang="el-GR" sz="2000" b="1">
                <a:solidFill>
                  <a:srgbClr val="000000"/>
                </a:solidFill>
                <a:cs typeface="Times New Roman" panose="02020603050405020304" pitchFamily="18" charset="0"/>
              </a:rPr>
              <a:t> και των </a:t>
            </a:r>
            <a:r>
              <a:rPr lang="el-GR" altLang="el-GR" sz="2000" b="1">
                <a:solidFill>
                  <a:schemeClr val="accent2"/>
                </a:solidFill>
                <a:cs typeface="Times New Roman" panose="02020603050405020304" pitchFamily="18" charset="0"/>
              </a:rPr>
              <a:t>τελικών ερεισμάτων της εχθρικής τοποθεσίας</a:t>
            </a:r>
            <a:r>
              <a:rPr lang="el-GR" altLang="el-GR" sz="2000" b="1">
                <a:solidFill>
                  <a:srgbClr val="000000"/>
                </a:solidFill>
                <a:cs typeface="Times New Roman" panose="02020603050405020304" pitchFamily="18" charset="0"/>
              </a:rPr>
              <a:t>, έτσι ώστε να καταστραφεί τελείως η συνέχειά της σε όλο το βάθος του ρήγματος από το οποίο θα διέλθει η δύναμη εκμεταλλεύσεως.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7657">
                                            <p:txEl>
                                              <p:pRg st="0" end="0"/>
                                            </p:txEl>
                                          </p:spTgt>
                                        </p:tgtEl>
                                        <p:attrNameLst>
                                          <p:attrName>style.visibility</p:attrName>
                                        </p:attrNameLst>
                                      </p:cBhvr>
                                      <p:to>
                                        <p:strVal val="visible"/>
                                      </p:to>
                                    </p:set>
                                    <p:anim calcmode="lin" valueType="num">
                                      <p:cBhvr additive="base">
                                        <p:cTn id="7" dur="500" fill="hold"/>
                                        <p:tgtEl>
                                          <p:spTgt spid="2765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7">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27657">
                                            <p:txEl>
                                              <p:pRg st="1" end="1"/>
                                            </p:txEl>
                                          </p:spTgt>
                                        </p:tgtEl>
                                        <p:attrNameLst>
                                          <p:attrName>style.visibility</p:attrName>
                                        </p:attrNameLst>
                                      </p:cBhvr>
                                      <p:to>
                                        <p:strVal val="visible"/>
                                      </p:to>
                                    </p:set>
                                    <p:anim calcmode="lin" valueType="num">
                                      <p:cBhvr additive="base">
                                        <p:cTn id="12" dur="500" fill="hold"/>
                                        <p:tgtEl>
                                          <p:spTgt spid="27657">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7657">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27657">
                                            <p:txEl>
                                              <p:pRg st="3" end="3"/>
                                            </p:txEl>
                                          </p:spTgt>
                                        </p:tgtEl>
                                        <p:attrNameLst>
                                          <p:attrName>style.visibility</p:attrName>
                                        </p:attrNameLst>
                                      </p:cBhvr>
                                      <p:to>
                                        <p:strVal val="visible"/>
                                      </p:to>
                                    </p:set>
                                    <p:anim calcmode="lin" valueType="num">
                                      <p:cBhvr additive="base">
                                        <p:cTn id="17" dur="500" fill="hold"/>
                                        <p:tgtEl>
                                          <p:spTgt spid="27657">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765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build="p" autoUpdateAnimBg="0" advAuto="100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2CF0415A-BBCD-10B4-3ED9-F814A58E05D5}"/>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5363" name="Rectangle 3">
            <a:extLst>
              <a:ext uri="{FF2B5EF4-FFF2-40B4-BE49-F238E27FC236}">
                <a16:creationId xmlns:a16="http://schemas.microsoft.com/office/drawing/2014/main" id="{84F6A6EB-082D-6BD1-41F9-D0028171B67B}"/>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5364" name="Rectangle 4">
            <a:extLst>
              <a:ext uri="{FF2B5EF4-FFF2-40B4-BE49-F238E27FC236}">
                <a16:creationId xmlns:a16="http://schemas.microsoft.com/office/drawing/2014/main" id="{D79D7BF7-6252-9319-2C75-99EF71FFEC2C}"/>
              </a:ext>
            </a:extLst>
          </p:cNvPr>
          <p:cNvSpPr>
            <a:spLocks noGrp="1" noChangeArrowheads="1"/>
          </p:cNvSpPr>
          <p:nvPr>
            <p:ph type="title"/>
          </p:nvPr>
        </p:nvSpPr>
        <p:spPr>
          <a:xfrm>
            <a:off x="2209800" y="762000"/>
            <a:ext cx="7772400" cy="1143000"/>
          </a:xfrm>
          <a:noFill/>
          <a:ln/>
          <a:effectLst>
            <a:outerShdw dist="45791" dir="18221404" algn="ctr" rotWithShape="0">
              <a:schemeClr val="folHlink"/>
            </a:outerShdw>
          </a:effectLst>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b">
            <a:normAutofit/>
          </a:bodyPr>
          <a:lstStyle/>
          <a:p>
            <a:r>
              <a:rPr lang="el-GR" altLang="el-GR" sz="3600" b="1" u="sng"/>
              <a:t>ΥΠΕΡΚΕΡΑΣΗ</a:t>
            </a:r>
            <a:endParaRPr lang="el-GR" altLang="el-GR" sz="5400"/>
          </a:p>
        </p:txBody>
      </p:sp>
      <p:sp>
        <p:nvSpPr>
          <p:cNvPr id="15365" name="Rectangle 5">
            <a:extLst>
              <a:ext uri="{FF2B5EF4-FFF2-40B4-BE49-F238E27FC236}">
                <a16:creationId xmlns:a16="http://schemas.microsoft.com/office/drawing/2014/main" id="{44C79F79-77B6-B3F0-048D-0BA926C4266C}"/>
              </a:ext>
            </a:extLst>
          </p:cNvPr>
          <p:cNvSpPr>
            <a:spLocks noGrp="1" noChangeArrowheads="1"/>
          </p:cNvSpPr>
          <p:nvPr>
            <p:ph type="body" idx="1"/>
          </p:nvPr>
        </p:nvSpPr>
        <p:spPr>
          <a:xfrm>
            <a:off x="1828800" y="1676400"/>
            <a:ext cx="8686800" cy="48006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a:bodyPr>
          <a:lstStyle/>
          <a:p>
            <a:pPr>
              <a:buFontTx/>
              <a:buNone/>
            </a:pPr>
            <a:r>
              <a:rPr lang="el-GR" altLang="el-GR">
                <a:solidFill>
                  <a:srgbClr val="000000"/>
                </a:solidFill>
              </a:rPr>
              <a:t>	</a:t>
            </a:r>
          </a:p>
        </p:txBody>
      </p:sp>
      <p:sp>
        <p:nvSpPr>
          <p:cNvPr id="15366" name="Rectangle 6">
            <a:extLst>
              <a:ext uri="{FF2B5EF4-FFF2-40B4-BE49-F238E27FC236}">
                <a16:creationId xmlns:a16="http://schemas.microsoft.com/office/drawing/2014/main" id="{F7BD91A4-B3CF-B781-96D9-32A561392844}"/>
              </a:ext>
            </a:extLst>
          </p:cNvPr>
          <p:cNvSpPr>
            <a:spLocks noChangeArrowheads="1"/>
          </p:cNvSpPr>
          <p:nvPr/>
        </p:nvSpPr>
        <p:spPr bwMode="auto">
          <a:xfrm>
            <a:off x="2209800" y="1981200"/>
            <a:ext cx="7543800" cy="3886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l-GR" altLang="el-GR" b="1" u="sng" dirty="0">
                <a:solidFill>
                  <a:schemeClr val="accent2"/>
                </a:solidFill>
                <a:cs typeface="Times New Roman" panose="02020603050405020304" pitchFamily="18" charset="0"/>
              </a:rPr>
              <a:t>ΟΡΙΣΜΟΣ</a:t>
            </a:r>
            <a:r>
              <a:rPr lang="el-GR" altLang="el-GR" b="1" u="sng" dirty="0">
                <a:solidFill>
                  <a:srgbClr val="000000"/>
                </a:solidFill>
                <a:cs typeface="Times New Roman" panose="02020603050405020304" pitchFamily="18" charset="0"/>
              </a:rPr>
              <a:t> </a:t>
            </a:r>
            <a:endParaRPr lang="el-GR" altLang="el-GR" b="1" dirty="0">
              <a:solidFill>
                <a:srgbClr val="000000"/>
              </a:solidFill>
              <a:cs typeface="Times New Roman" panose="02020603050405020304" pitchFamily="18" charset="0"/>
            </a:endParaRPr>
          </a:p>
          <a:p>
            <a:pPr algn="just" eaLnBrk="0" hangingPunct="0">
              <a:spcBef>
                <a:spcPct val="20000"/>
              </a:spcBef>
            </a:pPr>
            <a:r>
              <a:rPr lang="el-GR" altLang="el-GR" b="1" dirty="0">
                <a:solidFill>
                  <a:srgbClr val="000000"/>
                </a:solidFill>
                <a:cs typeface="Times New Roman" panose="02020603050405020304" pitchFamily="18" charset="0"/>
              </a:rPr>
              <a:t>	</a:t>
            </a:r>
            <a:r>
              <a:rPr lang="el-GR" altLang="el-GR" b="1" dirty="0">
                <a:solidFill>
                  <a:schemeClr val="accent2"/>
                </a:solidFill>
                <a:cs typeface="Times New Roman" panose="02020603050405020304" pitchFamily="18" charset="0"/>
              </a:rPr>
              <a:t>Είναι μορφή επιθετικού ελιγμού που αποτελείται από μια κύρια επίθεση και σύνολο δευτερευουσών προσπαθειών. </a:t>
            </a:r>
            <a:endParaRPr lang="el-GR" altLang="el-GR" b="1" dirty="0">
              <a:solidFill>
                <a:schemeClr val="accent2"/>
              </a:solidFill>
            </a:endParaRPr>
          </a:p>
          <a:p>
            <a:pPr algn="just" eaLnBrk="0" hangingPunct="0">
              <a:spcBef>
                <a:spcPct val="20000"/>
              </a:spcBef>
            </a:pPr>
            <a:endParaRPr lang="el-GR" altLang="el-GR" b="1" dirty="0">
              <a:solidFill>
                <a:schemeClr val="accent2"/>
              </a:solidFill>
            </a:endParaRPr>
          </a:p>
          <a:p>
            <a:pPr algn="just" eaLnBrk="0" hangingPunct="0">
              <a:spcBef>
                <a:spcPct val="20000"/>
              </a:spcBef>
            </a:pPr>
            <a:r>
              <a:rPr lang="el-GR" altLang="el-GR" b="1" dirty="0">
                <a:solidFill>
                  <a:srgbClr val="000000"/>
                </a:solidFill>
              </a:rPr>
              <a:t>	</a:t>
            </a:r>
            <a:r>
              <a:rPr lang="el-GR" altLang="el-GR" b="1" dirty="0">
                <a:solidFill>
                  <a:srgbClr val="FF0000"/>
                </a:solidFill>
                <a:cs typeface="Times New Roman" panose="02020603050405020304" pitchFamily="18" charset="0"/>
              </a:rPr>
              <a:t>Η κύρια επίθεση κατ’ αρχήν κατευθύνεται εναντίον ενός ή και των δύο πλευρών ή των νώτων της αρχικής διατάξεως του όγκου των εχθρικών δυνάμεων προς έναν αντικειμενικό σκοπό πίσω από τη γραμμή του μετώπου. </a:t>
            </a:r>
          </a:p>
        </p:txBody>
      </p:sp>
      <p:sp>
        <p:nvSpPr>
          <p:cNvPr id="15367" name="Rectangle 7">
            <a:extLst>
              <a:ext uri="{FF2B5EF4-FFF2-40B4-BE49-F238E27FC236}">
                <a16:creationId xmlns:a16="http://schemas.microsoft.com/office/drawing/2014/main" id="{2C094013-1909-8D1C-B41C-9D2C26C5F901}"/>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500" fill="hold"/>
                                        <p:tgtEl>
                                          <p:spTgt spid="15364"/>
                                        </p:tgtEl>
                                        <p:attrNameLst>
                                          <p:attrName>ppt_x</p:attrName>
                                        </p:attrNameLst>
                                      </p:cBhvr>
                                      <p:tavLst>
                                        <p:tav tm="0">
                                          <p:val>
                                            <p:strVal val="0-#ppt_w/2"/>
                                          </p:val>
                                        </p:tav>
                                        <p:tav tm="100000">
                                          <p:val>
                                            <p:strVal val="#ppt_x"/>
                                          </p:val>
                                        </p:tav>
                                      </p:tavLst>
                                    </p:anim>
                                    <p:anim calcmode="lin" valueType="num">
                                      <p:cBhvr additive="base">
                                        <p:cTn id="8" dur="500" fill="hold"/>
                                        <p:tgtEl>
                                          <p:spTgt spid="1536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15365">
                                            <p:txEl>
                                              <p:pRg st="0" end="0"/>
                                            </p:txEl>
                                          </p:spTgt>
                                        </p:tgtEl>
                                        <p:attrNameLst>
                                          <p:attrName>style.visibility</p:attrName>
                                        </p:attrNameLst>
                                      </p:cBhvr>
                                      <p:to>
                                        <p:strVal val="visible"/>
                                      </p:to>
                                    </p:set>
                                    <p:anim calcmode="lin" valueType="num">
                                      <p:cBhvr additive="base">
                                        <p:cTn id="12" dur="500" fill="hold"/>
                                        <p:tgtEl>
                                          <p:spTgt spid="1536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5365">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2000"/>
                            </p:stCondLst>
                            <p:childTnLst>
                              <p:par>
                                <p:cTn id="15" presetID="2" presetClass="entr" presetSubtype="8" fill="hold" grpId="0" nodeType="afterEffect">
                                  <p:stCondLst>
                                    <p:cond delay="2000"/>
                                  </p:stCondLst>
                                  <p:childTnLst>
                                    <p:set>
                                      <p:cBhvr>
                                        <p:cTn id="16" dur="1" fill="hold">
                                          <p:stCondLst>
                                            <p:cond delay="0"/>
                                          </p:stCondLst>
                                        </p:cTn>
                                        <p:tgtEl>
                                          <p:spTgt spid="15366">
                                            <p:txEl>
                                              <p:pRg st="0" end="0"/>
                                            </p:txEl>
                                          </p:spTgt>
                                        </p:tgtEl>
                                        <p:attrNameLst>
                                          <p:attrName>style.visibility</p:attrName>
                                        </p:attrNameLst>
                                      </p:cBhvr>
                                      <p:to>
                                        <p:strVal val="visible"/>
                                      </p:to>
                                    </p:set>
                                    <p:anim calcmode="lin" valueType="num">
                                      <p:cBhvr additive="base">
                                        <p:cTn id="17" dur="500" fill="hold"/>
                                        <p:tgtEl>
                                          <p:spTgt spid="15366">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366">
                                            <p:txEl>
                                              <p:pRg st="0" end="0"/>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8" fill="hold" grpId="0" nodeType="afterEffect">
                                  <p:stCondLst>
                                    <p:cond delay="2000"/>
                                  </p:stCondLst>
                                  <p:childTnLst>
                                    <p:set>
                                      <p:cBhvr>
                                        <p:cTn id="21" dur="1" fill="hold">
                                          <p:stCondLst>
                                            <p:cond delay="0"/>
                                          </p:stCondLst>
                                        </p:cTn>
                                        <p:tgtEl>
                                          <p:spTgt spid="15366">
                                            <p:txEl>
                                              <p:pRg st="1" end="1"/>
                                            </p:txEl>
                                          </p:spTgt>
                                        </p:tgtEl>
                                        <p:attrNameLst>
                                          <p:attrName>style.visibility</p:attrName>
                                        </p:attrNameLst>
                                      </p:cBhvr>
                                      <p:to>
                                        <p:strVal val="visible"/>
                                      </p:to>
                                    </p:set>
                                    <p:anim calcmode="lin" valueType="num">
                                      <p:cBhvr additive="base">
                                        <p:cTn id="22" dur="500" fill="hold"/>
                                        <p:tgtEl>
                                          <p:spTgt spid="15366">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5366">
                                            <p:txEl>
                                              <p:pRg st="1" end="1"/>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7000"/>
                            </p:stCondLst>
                            <p:childTnLst>
                              <p:par>
                                <p:cTn id="25" presetID="2" presetClass="entr" presetSubtype="8" fill="hold" grpId="0" nodeType="afterEffect">
                                  <p:stCondLst>
                                    <p:cond delay="2000"/>
                                  </p:stCondLst>
                                  <p:childTnLst>
                                    <p:set>
                                      <p:cBhvr>
                                        <p:cTn id="26" dur="1" fill="hold">
                                          <p:stCondLst>
                                            <p:cond delay="0"/>
                                          </p:stCondLst>
                                        </p:cTn>
                                        <p:tgtEl>
                                          <p:spTgt spid="15366">
                                            <p:txEl>
                                              <p:pRg st="3" end="3"/>
                                            </p:txEl>
                                          </p:spTgt>
                                        </p:tgtEl>
                                        <p:attrNameLst>
                                          <p:attrName>style.visibility</p:attrName>
                                        </p:attrNameLst>
                                      </p:cBhvr>
                                      <p:to>
                                        <p:strVal val="visible"/>
                                      </p:to>
                                    </p:set>
                                    <p:anim calcmode="lin" valueType="num">
                                      <p:cBhvr additive="base">
                                        <p:cTn id="27" dur="500" fill="hold"/>
                                        <p:tgtEl>
                                          <p:spTgt spid="15366">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536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autoUpdateAnimBg="0"/>
      <p:bldP spid="15365" grpId="0" build="p" autoUpdateAnimBg="0" advAuto="1000"/>
      <p:bldP spid="15366" grpId="0" build="p" autoUpdateAnimBg="0" advAuto="200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75000"/>
          </a:schemeClr>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5D26122-81AF-8D28-1300-C8261308BA11}"/>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6387" name="Rectangle 3">
            <a:extLst>
              <a:ext uri="{FF2B5EF4-FFF2-40B4-BE49-F238E27FC236}">
                <a16:creationId xmlns:a16="http://schemas.microsoft.com/office/drawing/2014/main" id="{CCEED446-7BF1-6C17-20C5-C158235AE7C6}"/>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pic>
        <p:nvPicPr>
          <p:cNvPr id="16388" name="Picture 4">
            <a:extLst>
              <a:ext uri="{FF2B5EF4-FFF2-40B4-BE49-F238E27FC236}">
                <a16:creationId xmlns:a16="http://schemas.microsoft.com/office/drawing/2014/main" id="{007E858B-765C-CADA-626B-F8C31441AB4F}"/>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7938"/>
            <a:ext cx="9142413" cy="6865938"/>
          </a:xfrm>
          <a:prstGeom prst="rect">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Rectangle 5">
            <a:extLst>
              <a:ext uri="{FF2B5EF4-FFF2-40B4-BE49-F238E27FC236}">
                <a16:creationId xmlns:a16="http://schemas.microsoft.com/office/drawing/2014/main" id="{D1854AE3-01B4-2CA6-3373-C481E6DD8AFE}"/>
              </a:ext>
            </a:extLst>
          </p:cNvPr>
          <p:cNvSpPr>
            <a:spLocks noChangeArrowheads="1"/>
          </p:cNvSpPr>
          <p:nvPr/>
        </p:nvSpPr>
        <p:spPr bwMode="auto">
          <a:xfrm>
            <a:off x="5816600" y="2768600"/>
            <a:ext cx="482600" cy="254000"/>
          </a:xfrm>
          <a:prstGeom prst="rect">
            <a:avLst/>
          </a:prstGeom>
          <a:solidFill>
            <a:srgbClr val="FF0000">
              <a:alpha val="50000"/>
            </a:srgbClr>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6390" name="Rectangle 6">
            <a:extLst>
              <a:ext uri="{FF2B5EF4-FFF2-40B4-BE49-F238E27FC236}">
                <a16:creationId xmlns:a16="http://schemas.microsoft.com/office/drawing/2014/main" id="{2A73FA34-4AA7-3BDE-B556-0F4C383FDEE3}"/>
              </a:ext>
            </a:extLst>
          </p:cNvPr>
          <p:cNvSpPr>
            <a:spLocks noChangeArrowheads="1"/>
          </p:cNvSpPr>
          <p:nvPr/>
        </p:nvSpPr>
        <p:spPr bwMode="auto">
          <a:xfrm>
            <a:off x="4978400" y="2768600"/>
            <a:ext cx="482600" cy="254000"/>
          </a:xfrm>
          <a:prstGeom prst="rect">
            <a:avLst/>
          </a:prstGeom>
          <a:solidFill>
            <a:srgbClr val="FF0000">
              <a:alpha val="50000"/>
            </a:srgbClr>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6391" name="Rectangle 7">
            <a:extLst>
              <a:ext uri="{FF2B5EF4-FFF2-40B4-BE49-F238E27FC236}">
                <a16:creationId xmlns:a16="http://schemas.microsoft.com/office/drawing/2014/main" id="{29F1CDB4-2AB6-D130-9801-450B46E68B0A}"/>
              </a:ext>
            </a:extLst>
          </p:cNvPr>
          <p:cNvSpPr>
            <a:spLocks noChangeArrowheads="1"/>
          </p:cNvSpPr>
          <p:nvPr/>
        </p:nvSpPr>
        <p:spPr bwMode="auto">
          <a:xfrm>
            <a:off x="4216400" y="2768600"/>
            <a:ext cx="482600" cy="254000"/>
          </a:xfrm>
          <a:prstGeom prst="rect">
            <a:avLst/>
          </a:prstGeom>
          <a:solidFill>
            <a:srgbClr val="FF0000">
              <a:alpha val="50000"/>
            </a:srgbClr>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6392" name="AutoShape 8">
            <a:extLst>
              <a:ext uri="{FF2B5EF4-FFF2-40B4-BE49-F238E27FC236}">
                <a16:creationId xmlns:a16="http://schemas.microsoft.com/office/drawing/2014/main" id="{2794D54D-1223-C6F0-5D48-91406ECB6BE3}"/>
              </a:ext>
            </a:extLst>
          </p:cNvPr>
          <p:cNvSpPr>
            <a:spLocks noChangeArrowheads="1"/>
          </p:cNvSpPr>
          <p:nvPr/>
        </p:nvSpPr>
        <p:spPr bwMode="auto">
          <a:xfrm rot="16620000">
            <a:off x="3879851" y="3436938"/>
            <a:ext cx="930275" cy="247650"/>
          </a:xfrm>
          <a:prstGeom prst="rightArrow">
            <a:avLst>
              <a:gd name="adj1" fmla="val 50000"/>
              <a:gd name="adj2" fmla="val 187838"/>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6393" name="AutoShape 9">
            <a:extLst>
              <a:ext uri="{FF2B5EF4-FFF2-40B4-BE49-F238E27FC236}">
                <a16:creationId xmlns:a16="http://schemas.microsoft.com/office/drawing/2014/main" id="{89303E0D-3AB2-4C87-CEBE-88EDF469CC0F}"/>
              </a:ext>
            </a:extLst>
          </p:cNvPr>
          <p:cNvSpPr>
            <a:spLocks noChangeArrowheads="1"/>
          </p:cNvSpPr>
          <p:nvPr/>
        </p:nvSpPr>
        <p:spPr bwMode="auto">
          <a:xfrm rot="16620000">
            <a:off x="4640263" y="3436938"/>
            <a:ext cx="930275" cy="247650"/>
          </a:xfrm>
          <a:prstGeom prst="rightArrow">
            <a:avLst>
              <a:gd name="adj1" fmla="val 50000"/>
              <a:gd name="adj2" fmla="val 187838"/>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6394" name="AutoShape 10">
            <a:extLst>
              <a:ext uri="{FF2B5EF4-FFF2-40B4-BE49-F238E27FC236}">
                <a16:creationId xmlns:a16="http://schemas.microsoft.com/office/drawing/2014/main" id="{8ABDE62B-9267-9B70-D916-BC8BBB1AA985}"/>
              </a:ext>
            </a:extLst>
          </p:cNvPr>
          <p:cNvSpPr>
            <a:spLocks noChangeArrowheads="1"/>
          </p:cNvSpPr>
          <p:nvPr/>
        </p:nvSpPr>
        <p:spPr bwMode="auto">
          <a:xfrm rot="16620000">
            <a:off x="5478463" y="3436938"/>
            <a:ext cx="930275" cy="247650"/>
          </a:xfrm>
          <a:prstGeom prst="rightArrow">
            <a:avLst>
              <a:gd name="adj1" fmla="val 50000"/>
              <a:gd name="adj2" fmla="val 187838"/>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6395" name="Rectangle 11">
            <a:extLst>
              <a:ext uri="{FF2B5EF4-FFF2-40B4-BE49-F238E27FC236}">
                <a16:creationId xmlns:a16="http://schemas.microsoft.com/office/drawing/2014/main" id="{7CA25B41-92DF-4428-C36C-1FBE069F7611}"/>
              </a:ext>
            </a:extLst>
          </p:cNvPr>
          <p:cNvSpPr>
            <a:spLocks noChangeArrowheads="1"/>
          </p:cNvSpPr>
          <p:nvPr/>
        </p:nvSpPr>
        <p:spPr bwMode="auto">
          <a:xfrm>
            <a:off x="4824675" y="66675"/>
            <a:ext cx="2453750" cy="366767"/>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dirty="0">
                <a:solidFill>
                  <a:srgbClr val="000000"/>
                </a:solidFill>
                <a:latin typeface="Arial" panose="020B0604020202020204" pitchFamily="34" charset="0"/>
              </a:rPr>
              <a:t>ΑΠΛΗ ΥΠΕΡΚΕΡΑΣΗ</a:t>
            </a:r>
          </a:p>
        </p:txBody>
      </p:sp>
      <p:grpSp>
        <p:nvGrpSpPr>
          <p:cNvPr id="16396" name="Group 12">
            <a:extLst>
              <a:ext uri="{FF2B5EF4-FFF2-40B4-BE49-F238E27FC236}">
                <a16:creationId xmlns:a16="http://schemas.microsoft.com/office/drawing/2014/main" id="{5CB9C92D-52FF-4A2F-307E-3E7024149794}"/>
              </a:ext>
            </a:extLst>
          </p:cNvPr>
          <p:cNvGrpSpPr>
            <a:grpSpLocks/>
          </p:cNvGrpSpPr>
          <p:nvPr/>
        </p:nvGrpSpPr>
        <p:grpSpPr bwMode="auto">
          <a:xfrm>
            <a:off x="2376488" y="1752600"/>
            <a:ext cx="2576512" cy="3048000"/>
            <a:chOff x="537" y="1132"/>
            <a:chExt cx="1124" cy="1532"/>
          </a:xfrm>
        </p:grpSpPr>
        <p:sp>
          <p:nvSpPr>
            <p:cNvPr id="16397" name="Freeform 13">
              <a:extLst>
                <a:ext uri="{FF2B5EF4-FFF2-40B4-BE49-F238E27FC236}">
                  <a16:creationId xmlns:a16="http://schemas.microsoft.com/office/drawing/2014/main" id="{3848F0AD-E90B-7A80-5F6C-7353E49AD589}"/>
                </a:ext>
              </a:extLst>
            </p:cNvPr>
            <p:cNvSpPr>
              <a:spLocks/>
            </p:cNvSpPr>
            <p:nvPr/>
          </p:nvSpPr>
          <p:spPr bwMode="auto">
            <a:xfrm>
              <a:off x="1436" y="1132"/>
              <a:ext cx="225" cy="265"/>
            </a:xfrm>
            <a:custGeom>
              <a:avLst/>
              <a:gdLst>
                <a:gd name="T0" fmla="*/ 224 w 225"/>
                <a:gd name="T1" fmla="*/ 132 h 265"/>
                <a:gd name="T2" fmla="*/ 0 w 225"/>
                <a:gd name="T3" fmla="*/ 0 h 265"/>
                <a:gd name="T4" fmla="*/ 0 w 225"/>
                <a:gd name="T5" fmla="*/ 264 h 265"/>
                <a:gd name="T6" fmla="*/ 224 w 225"/>
                <a:gd name="T7" fmla="*/ 132 h 265"/>
              </a:gdLst>
              <a:ahLst/>
              <a:cxnLst>
                <a:cxn ang="0">
                  <a:pos x="T0" y="T1"/>
                </a:cxn>
                <a:cxn ang="0">
                  <a:pos x="T2" y="T3"/>
                </a:cxn>
                <a:cxn ang="0">
                  <a:pos x="T4" y="T5"/>
                </a:cxn>
                <a:cxn ang="0">
                  <a:pos x="T6" y="T7"/>
                </a:cxn>
              </a:cxnLst>
              <a:rect l="0" t="0" r="r" b="b"/>
              <a:pathLst>
                <a:path w="225" h="265">
                  <a:moveTo>
                    <a:pt x="224" y="132"/>
                  </a:moveTo>
                  <a:lnTo>
                    <a:pt x="0" y="0"/>
                  </a:lnTo>
                  <a:lnTo>
                    <a:pt x="0" y="264"/>
                  </a:lnTo>
                  <a:lnTo>
                    <a:pt x="224" y="132"/>
                  </a:lnTo>
                </a:path>
              </a:pathLst>
            </a:custGeom>
            <a:noFill/>
            <a:ln w="50800" cap="rnd"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nvGrpSpPr>
            <p:cNvPr id="16398" name="Group 14">
              <a:extLst>
                <a:ext uri="{FF2B5EF4-FFF2-40B4-BE49-F238E27FC236}">
                  <a16:creationId xmlns:a16="http://schemas.microsoft.com/office/drawing/2014/main" id="{36A0CBF3-29F4-88E4-51F0-DADE90AE3848}"/>
                </a:ext>
              </a:extLst>
            </p:cNvPr>
            <p:cNvGrpSpPr>
              <a:grpSpLocks/>
            </p:cNvGrpSpPr>
            <p:nvPr/>
          </p:nvGrpSpPr>
          <p:grpSpPr bwMode="auto">
            <a:xfrm>
              <a:off x="537" y="1215"/>
              <a:ext cx="877" cy="1449"/>
              <a:chOff x="537" y="1215"/>
              <a:chExt cx="877" cy="1449"/>
            </a:xfrm>
          </p:grpSpPr>
          <p:grpSp>
            <p:nvGrpSpPr>
              <p:cNvPr id="16399" name="Group 15">
                <a:extLst>
                  <a:ext uri="{FF2B5EF4-FFF2-40B4-BE49-F238E27FC236}">
                    <a16:creationId xmlns:a16="http://schemas.microsoft.com/office/drawing/2014/main" id="{91C66787-AC5B-917B-B187-879CE2F4E3DA}"/>
                  </a:ext>
                </a:extLst>
              </p:cNvPr>
              <p:cNvGrpSpPr>
                <a:grpSpLocks/>
              </p:cNvGrpSpPr>
              <p:nvPr/>
            </p:nvGrpSpPr>
            <p:grpSpPr bwMode="auto">
              <a:xfrm>
                <a:off x="537" y="1215"/>
                <a:ext cx="877" cy="1449"/>
                <a:chOff x="537" y="1215"/>
                <a:chExt cx="877" cy="1449"/>
              </a:xfrm>
            </p:grpSpPr>
            <p:grpSp>
              <p:nvGrpSpPr>
                <p:cNvPr id="16400" name="Group 16">
                  <a:extLst>
                    <a:ext uri="{FF2B5EF4-FFF2-40B4-BE49-F238E27FC236}">
                      <a16:creationId xmlns:a16="http://schemas.microsoft.com/office/drawing/2014/main" id="{7896DA6B-57CD-E1C4-C547-579EA3988763}"/>
                    </a:ext>
                  </a:extLst>
                </p:cNvPr>
                <p:cNvGrpSpPr>
                  <a:grpSpLocks/>
                </p:cNvGrpSpPr>
                <p:nvPr/>
              </p:nvGrpSpPr>
              <p:grpSpPr bwMode="auto">
                <a:xfrm>
                  <a:off x="537" y="1215"/>
                  <a:ext cx="877" cy="739"/>
                  <a:chOff x="537" y="1215"/>
                  <a:chExt cx="877" cy="739"/>
                </a:xfrm>
              </p:grpSpPr>
              <p:sp>
                <p:nvSpPr>
                  <p:cNvPr id="16401" name="Arc 17">
                    <a:extLst>
                      <a:ext uri="{FF2B5EF4-FFF2-40B4-BE49-F238E27FC236}">
                        <a16:creationId xmlns:a16="http://schemas.microsoft.com/office/drawing/2014/main" id="{DADCFF50-51C2-CEB9-2B96-C5D9FFB4C47E}"/>
                      </a:ext>
                    </a:extLst>
                  </p:cNvPr>
                  <p:cNvSpPr>
                    <a:spLocks/>
                  </p:cNvSpPr>
                  <p:nvPr/>
                </p:nvSpPr>
                <p:spPr bwMode="auto">
                  <a:xfrm>
                    <a:off x="537" y="1215"/>
                    <a:ext cx="877" cy="610"/>
                  </a:xfrm>
                  <a:custGeom>
                    <a:avLst/>
                    <a:gdLst>
                      <a:gd name="G0" fmla="+- 21600 0 0"/>
                      <a:gd name="G1" fmla="+- 21600 0 0"/>
                      <a:gd name="G2" fmla="+- 21600 0 0"/>
                      <a:gd name="T0" fmla="*/ 0 w 21600"/>
                      <a:gd name="T1" fmla="*/ 21600 h 21600"/>
                      <a:gd name="T2" fmla="*/ 2157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99"/>
                        </a:moveTo>
                        <a:cubicBezTo>
                          <a:pt x="0" y="9680"/>
                          <a:pt x="9655" y="13"/>
                          <a:pt x="21575" y="0"/>
                        </a:cubicBezTo>
                      </a:path>
                      <a:path w="21600" h="21600" stroke="0" extrusionOk="0">
                        <a:moveTo>
                          <a:pt x="0" y="21599"/>
                        </a:moveTo>
                        <a:cubicBezTo>
                          <a:pt x="0" y="9680"/>
                          <a:pt x="9655" y="13"/>
                          <a:pt x="21575" y="0"/>
                        </a:cubicBezTo>
                        <a:lnTo>
                          <a:pt x="21600" y="21600"/>
                        </a:lnTo>
                        <a:close/>
                      </a:path>
                    </a:pathLst>
                  </a:custGeom>
                  <a:noFill/>
                  <a:ln w="50800" cap="rnd">
                    <a:solidFill>
                      <a:srgbClr val="000080"/>
                    </a:solidFill>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6402" name="Arc 18">
                    <a:extLst>
                      <a:ext uri="{FF2B5EF4-FFF2-40B4-BE49-F238E27FC236}">
                        <a16:creationId xmlns:a16="http://schemas.microsoft.com/office/drawing/2014/main" id="{97AA3088-7673-A12C-CFB9-A324AFB43452}"/>
                      </a:ext>
                    </a:extLst>
                  </p:cNvPr>
                  <p:cNvSpPr>
                    <a:spLocks/>
                  </p:cNvSpPr>
                  <p:nvPr/>
                </p:nvSpPr>
                <p:spPr bwMode="auto">
                  <a:xfrm>
                    <a:off x="651" y="1338"/>
                    <a:ext cx="760" cy="616"/>
                  </a:xfrm>
                  <a:custGeom>
                    <a:avLst/>
                    <a:gdLst>
                      <a:gd name="G0" fmla="+- 21600 0 0"/>
                      <a:gd name="G1" fmla="+- 21600 0 0"/>
                      <a:gd name="G2" fmla="+- 21600 0 0"/>
                      <a:gd name="T0" fmla="*/ 0 w 21600"/>
                      <a:gd name="T1" fmla="*/ 21600 h 21600"/>
                      <a:gd name="T2" fmla="*/ 21572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99"/>
                        </a:moveTo>
                        <a:cubicBezTo>
                          <a:pt x="0" y="9681"/>
                          <a:pt x="9653" y="15"/>
                          <a:pt x="21572" y="0"/>
                        </a:cubicBezTo>
                      </a:path>
                      <a:path w="21600" h="21600" stroke="0" extrusionOk="0">
                        <a:moveTo>
                          <a:pt x="0" y="21599"/>
                        </a:moveTo>
                        <a:cubicBezTo>
                          <a:pt x="0" y="9681"/>
                          <a:pt x="9653" y="15"/>
                          <a:pt x="21572" y="0"/>
                        </a:cubicBezTo>
                        <a:lnTo>
                          <a:pt x="21600" y="21600"/>
                        </a:lnTo>
                        <a:close/>
                      </a:path>
                    </a:pathLst>
                  </a:custGeom>
                  <a:noFill/>
                  <a:ln w="50800" cap="rnd">
                    <a:solidFill>
                      <a:srgbClr val="000080"/>
                    </a:solidFill>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6403" name="Arc 19">
                  <a:extLst>
                    <a:ext uri="{FF2B5EF4-FFF2-40B4-BE49-F238E27FC236}">
                      <a16:creationId xmlns:a16="http://schemas.microsoft.com/office/drawing/2014/main" id="{78B8F63F-B50D-6296-6B81-CB777AAE4962}"/>
                    </a:ext>
                  </a:extLst>
                </p:cNvPr>
                <p:cNvSpPr>
                  <a:spLocks/>
                </p:cNvSpPr>
                <p:nvPr/>
              </p:nvSpPr>
              <p:spPr bwMode="auto">
                <a:xfrm>
                  <a:off x="644" y="1941"/>
                  <a:ext cx="553" cy="585"/>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599"/>
                      </a:moveTo>
                      <a:cubicBezTo>
                        <a:pt x="9670" y="21599"/>
                        <a:pt x="0" y="11929"/>
                        <a:pt x="0" y="0"/>
                      </a:cubicBezTo>
                    </a:path>
                    <a:path w="21600" h="21600" stroke="0" extrusionOk="0">
                      <a:moveTo>
                        <a:pt x="21600" y="21599"/>
                      </a:moveTo>
                      <a:cubicBezTo>
                        <a:pt x="9670" y="21599"/>
                        <a:pt x="0" y="11929"/>
                        <a:pt x="0" y="0"/>
                      </a:cubicBezTo>
                      <a:lnTo>
                        <a:pt x="21600" y="0"/>
                      </a:lnTo>
                      <a:close/>
                    </a:path>
                  </a:pathLst>
                </a:custGeom>
                <a:noFill/>
                <a:ln w="50800" cap="rnd">
                  <a:solidFill>
                    <a:srgbClr val="000080"/>
                  </a:solidFill>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6404" name="Arc 20">
                  <a:extLst>
                    <a:ext uri="{FF2B5EF4-FFF2-40B4-BE49-F238E27FC236}">
                      <a16:creationId xmlns:a16="http://schemas.microsoft.com/office/drawing/2014/main" id="{909DC5FC-A588-8CF3-E073-F76521091A18}"/>
                    </a:ext>
                  </a:extLst>
                </p:cNvPr>
                <p:cNvSpPr>
                  <a:spLocks/>
                </p:cNvSpPr>
                <p:nvPr/>
              </p:nvSpPr>
              <p:spPr bwMode="auto">
                <a:xfrm>
                  <a:off x="540" y="1832"/>
                  <a:ext cx="658" cy="832"/>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599"/>
                      </a:moveTo>
                      <a:cubicBezTo>
                        <a:pt x="9670" y="21599"/>
                        <a:pt x="0" y="11929"/>
                        <a:pt x="0" y="0"/>
                      </a:cubicBezTo>
                    </a:path>
                    <a:path w="21600" h="21600" stroke="0" extrusionOk="0">
                      <a:moveTo>
                        <a:pt x="21600" y="21599"/>
                      </a:moveTo>
                      <a:cubicBezTo>
                        <a:pt x="9670" y="21599"/>
                        <a:pt x="0" y="11929"/>
                        <a:pt x="0" y="0"/>
                      </a:cubicBezTo>
                      <a:lnTo>
                        <a:pt x="21600" y="0"/>
                      </a:lnTo>
                      <a:close/>
                    </a:path>
                  </a:pathLst>
                </a:custGeom>
                <a:noFill/>
                <a:ln w="50800" cap="rnd">
                  <a:solidFill>
                    <a:srgbClr val="000080"/>
                  </a:solidFill>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6405" name="Freeform 21">
                <a:extLst>
                  <a:ext uri="{FF2B5EF4-FFF2-40B4-BE49-F238E27FC236}">
                    <a16:creationId xmlns:a16="http://schemas.microsoft.com/office/drawing/2014/main" id="{450C21DB-7910-526C-E966-98CA81C9CE2B}"/>
                  </a:ext>
                </a:extLst>
              </p:cNvPr>
              <p:cNvSpPr>
                <a:spLocks/>
              </p:cNvSpPr>
              <p:nvPr/>
            </p:nvSpPr>
            <p:spPr bwMode="auto">
              <a:xfrm>
                <a:off x="1072" y="2544"/>
                <a:ext cx="129" cy="113"/>
              </a:xfrm>
              <a:custGeom>
                <a:avLst/>
                <a:gdLst>
                  <a:gd name="T0" fmla="*/ 128 w 129"/>
                  <a:gd name="T1" fmla="*/ 0 h 113"/>
                  <a:gd name="T2" fmla="*/ 0 w 129"/>
                  <a:gd name="T3" fmla="*/ 36 h 113"/>
                  <a:gd name="T4" fmla="*/ 105 w 129"/>
                  <a:gd name="T5" fmla="*/ 112 h 113"/>
                </a:gdLst>
                <a:ahLst/>
                <a:cxnLst>
                  <a:cxn ang="0">
                    <a:pos x="T0" y="T1"/>
                  </a:cxn>
                  <a:cxn ang="0">
                    <a:pos x="T2" y="T3"/>
                  </a:cxn>
                  <a:cxn ang="0">
                    <a:pos x="T4" y="T5"/>
                  </a:cxn>
                </a:cxnLst>
                <a:rect l="0" t="0" r="r" b="b"/>
                <a:pathLst>
                  <a:path w="129" h="113">
                    <a:moveTo>
                      <a:pt x="128" y="0"/>
                    </a:moveTo>
                    <a:lnTo>
                      <a:pt x="0" y="36"/>
                    </a:lnTo>
                    <a:lnTo>
                      <a:pt x="105" y="112"/>
                    </a:lnTo>
                  </a:path>
                </a:pathLst>
              </a:custGeom>
              <a:noFill/>
              <a:ln w="50800" cap="rnd"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grpSp>
    </p:spTree>
  </p:cSld>
  <p:clrMapOvr>
    <a:masterClrMapping/>
  </p:clrMapOvr>
  <p:transition spd="med">
    <p:wipe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1026">
            <a:extLst>
              <a:ext uri="{FF2B5EF4-FFF2-40B4-BE49-F238E27FC236}">
                <a16:creationId xmlns:a16="http://schemas.microsoft.com/office/drawing/2014/main" id="{F36F6F72-7C3A-6B51-375D-67F502FC24F3}"/>
              </a:ext>
            </a:extLst>
          </p:cNvPr>
          <p:cNvGraphicFramePr>
            <a:graphicFrameLocks noChangeAspect="1"/>
          </p:cNvGraphicFramePr>
          <p:nvPr/>
        </p:nvGraphicFramePr>
        <p:xfrm>
          <a:off x="3581400" y="1981200"/>
          <a:ext cx="4908550" cy="4064000"/>
        </p:xfrm>
        <a:graphic>
          <a:graphicData uri="http://schemas.openxmlformats.org/presentationml/2006/ole">
            <mc:AlternateContent xmlns:mc="http://schemas.openxmlformats.org/markup-compatibility/2006">
              <mc:Choice xmlns:v="urn:schemas-microsoft-com:vml" Requires="v">
                <p:oleObj name="Bitmap Image" r:id="rId2" imgW="10136015" imgH="8392696" progId="Paint.Picture">
                  <p:embed/>
                </p:oleObj>
              </mc:Choice>
              <mc:Fallback>
                <p:oleObj name="Bitmap Image" r:id="rId2" imgW="10136015" imgH="8392696" progId="Paint.Picture">
                  <p:embed/>
                  <p:pic>
                    <p:nvPicPr>
                      <p:cNvPr id="47106" name="Object 1026">
                        <a:extLst>
                          <a:ext uri="{FF2B5EF4-FFF2-40B4-BE49-F238E27FC236}">
                            <a16:creationId xmlns:a16="http://schemas.microsoft.com/office/drawing/2014/main" id="{F36F6F72-7C3A-6B51-375D-67F502FC2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81200"/>
                        <a:ext cx="490855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07" name="Rectangle 1027">
            <a:extLst>
              <a:ext uri="{FF2B5EF4-FFF2-40B4-BE49-F238E27FC236}">
                <a16:creationId xmlns:a16="http://schemas.microsoft.com/office/drawing/2014/main" id="{D3ED1D10-5C44-668F-C21C-FB68703D42E2}"/>
              </a:ext>
            </a:extLst>
          </p:cNvPr>
          <p:cNvSpPr>
            <a:spLocks noChangeArrowheads="1"/>
          </p:cNvSpPr>
          <p:nvPr/>
        </p:nvSpPr>
        <p:spPr bwMode="auto">
          <a:xfrm>
            <a:off x="2209800" y="762000"/>
            <a:ext cx="7772400" cy="1143000"/>
          </a:xfrm>
          <a:prstGeom prst="rect">
            <a:avLst/>
          </a:prstGeom>
          <a:noFill/>
          <a:ln>
            <a:noFill/>
          </a:ln>
          <a:effectLst>
            <a:outerShdw dist="45791" dir="18221404"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600" b="1" u="sng">
                <a:solidFill>
                  <a:schemeClr val="accent2"/>
                </a:solidFill>
              </a:rPr>
              <a:t>ΥΠΕΡΚΕΡΑΣΗ</a:t>
            </a:r>
            <a:endParaRPr lang="el-GR" altLang="el-GR" sz="540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7107"/>
                                        </p:tgtEl>
                                        <p:attrNameLst>
                                          <p:attrName>style.visibility</p:attrName>
                                        </p:attrNameLst>
                                      </p:cBhvr>
                                      <p:to>
                                        <p:strVal val="visible"/>
                                      </p:to>
                                    </p:set>
                                    <p:anim calcmode="lin" valueType="num">
                                      <p:cBhvr additive="base">
                                        <p:cTn id="7" dur="500" fill="hold"/>
                                        <p:tgtEl>
                                          <p:spTgt spid="47107"/>
                                        </p:tgtEl>
                                        <p:attrNameLst>
                                          <p:attrName>ppt_x</p:attrName>
                                        </p:attrNameLst>
                                      </p:cBhvr>
                                      <p:tavLst>
                                        <p:tav tm="0">
                                          <p:val>
                                            <p:strVal val="0-#ppt_w/2"/>
                                          </p:val>
                                        </p:tav>
                                        <p:tav tm="100000">
                                          <p:val>
                                            <p:strVal val="#ppt_x"/>
                                          </p:val>
                                        </p:tav>
                                      </p:tavLst>
                                    </p:anim>
                                    <p:anim calcmode="lin" valueType="num">
                                      <p:cBhvr additive="base">
                                        <p:cTn id="8" dur="500" fill="hold"/>
                                        <p:tgtEl>
                                          <p:spTgt spid="47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5D5B5CF8-6921-5D5D-B802-AE6DCF054136}"/>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1747" name="Rectangle 3">
            <a:extLst>
              <a:ext uri="{FF2B5EF4-FFF2-40B4-BE49-F238E27FC236}">
                <a16:creationId xmlns:a16="http://schemas.microsoft.com/office/drawing/2014/main" id="{EBF67E55-B062-1AB2-4915-B6A710D560E0}"/>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1748" name="Rectangle 4">
            <a:extLst>
              <a:ext uri="{FF2B5EF4-FFF2-40B4-BE49-F238E27FC236}">
                <a16:creationId xmlns:a16="http://schemas.microsoft.com/office/drawing/2014/main" id="{9654F645-B63C-397C-3056-B34E0DA62FD4}"/>
              </a:ext>
            </a:extLst>
          </p:cNvPr>
          <p:cNvSpPr>
            <a:spLocks noChangeArrowheads="1"/>
          </p:cNvSpPr>
          <p:nvPr/>
        </p:nvSpPr>
        <p:spPr bwMode="auto">
          <a:xfrm>
            <a:off x="2209800" y="762000"/>
            <a:ext cx="7772400" cy="1143000"/>
          </a:xfrm>
          <a:prstGeom prst="rect">
            <a:avLst/>
          </a:prstGeom>
          <a:noFill/>
          <a:ln>
            <a:noFill/>
          </a:ln>
          <a:effectLst>
            <a:outerShdw dist="45791" dir="18221404"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600" b="1" u="sng">
                <a:solidFill>
                  <a:schemeClr val="accent2"/>
                </a:solidFill>
              </a:rPr>
              <a:t>ΥΠΕΡΚΕΡΑΣΗ</a:t>
            </a:r>
            <a:endParaRPr lang="el-GR" altLang="el-GR" sz="5400">
              <a:solidFill>
                <a:schemeClr val="accent2"/>
              </a:solidFill>
            </a:endParaRPr>
          </a:p>
        </p:txBody>
      </p:sp>
      <p:sp>
        <p:nvSpPr>
          <p:cNvPr id="31749" name="Rectangle 5">
            <a:extLst>
              <a:ext uri="{FF2B5EF4-FFF2-40B4-BE49-F238E27FC236}">
                <a16:creationId xmlns:a16="http://schemas.microsoft.com/office/drawing/2014/main" id="{93B268C6-D052-93F5-6F7A-CFC192E287F6}"/>
              </a:ext>
            </a:extLst>
          </p:cNvPr>
          <p:cNvSpPr>
            <a:spLocks noChangeArrowheads="1"/>
          </p:cNvSpPr>
          <p:nvPr/>
        </p:nvSpPr>
        <p:spPr bwMode="auto">
          <a:xfrm>
            <a:off x="1828800" y="1676400"/>
            <a:ext cx="8686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l-GR" altLang="el-GR" sz="3200">
                <a:solidFill>
                  <a:srgbClr val="000000"/>
                </a:solidFill>
              </a:rPr>
              <a:t>	</a:t>
            </a:r>
          </a:p>
        </p:txBody>
      </p:sp>
      <p:sp>
        <p:nvSpPr>
          <p:cNvPr id="31750" name="Rectangle 6">
            <a:extLst>
              <a:ext uri="{FF2B5EF4-FFF2-40B4-BE49-F238E27FC236}">
                <a16:creationId xmlns:a16="http://schemas.microsoft.com/office/drawing/2014/main" id="{6DA85F36-C871-D429-5D3A-E9AD9227AD01}"/>
              </a:ext>
            </a:extLst>
          </p:cNvPr>
          <p:cNvSpPr>
            <a:spLocks noChangeArrowheads="1"/>
          </p:cNvSpPr>
          <p:nvPr/>
        </p:nvSpPr>
        <p:spPr bwMode="auto">
          <a:xfrm>
            <a:off x="2209800" y="1981200"/>
            <a:ext cx="7543800" cy="48006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just" eaLnBrk="0" hangingPunct="0">
              <a:spcBef>
                <a:spcPct val="20000"/>
              </a:spcBef>
              <a:buFont typeface="Wingdings" panose="05000000000000000000" pitchFamily="2" charset="2"/>
              <a:buChar char="v"/>
            </a:pPr>
            <a:r>
              <a:rPr lang="el-GR" altLang="el-GR" sz="2000" b="1" dirty="0">
                <a:solidFill>
                  <a:srgbClr val="000000"/>
                </a:solidFill>
                <a:cs typeface="Times New Roman" panose="02020603050405020304" pitchFamily="18" charset="0"/>
              </a:rPr>
              <a:t>Οι δευτερεύουσες επιθέσεις κατευθύνονται εναντίον του μετώπου του όγκου των εχθρικών δυνάμεων για να τις καθηλώσουν.</a:t>
            </a:r>
          </a:p>
          <a:p>
            <a:pPr>
              <a:buFont typeface="Wingdings" panose="05000000000000000000" pitchFamily="2" charset="2"/>
              <a:buChar char="v"/>
            </a:pPr>
            <a:r>
              <a:rPr lang="el-GR" altLang="el-GR" sz="2000" b="1" u="sng" dirty="0">
                <a:solidFill>
                  <a:srgbClr val="000000"/>
                </a:solidFill>
                <a:cs typeface="Times New Roman" panose="02020603050405020304" pitchFamily="18" charset="0"/>
              </a:rPr>
              <a:t>Οι δυνάμεις που διεξάγουν την κύρια και τις δευτερεύουσες επιθέσεις βρίσκονται μέσα στην απόσταση αμοιβαίας υποστηρίξεως </a:t>
            </a:r>
            <a:r>
              <a:rPr lang="el-GR" altLang="el-GR" sz="1600" u="sng" dirty="0">
                <a:solidFill>
                  <a:srgbClr val="000000"/>
                </a:solidFill>
                <a:cs typeface="Times New Roman" panose="02020603050405020304" pitchFamily="18" charset="0"/>
              </a:rPr>
              <a:t>(</a:t>
            </a:r>
            <a:r>
              <a:rPr lang="el-GR" sz="1800" dirty="0">
                <a:solidFill>
                  <a:srgbClr val="000000"/>
                </a:solidFill>
                <a:cs typeface="Times New Roman" panose="02020603050405020304" pitchFamily="18" charset="0"/>
              </a:rPr>
              <a:t>Δύο δυνάμεις θεωρούνται ότι βρίσκονται σε απόσταση αμοιβαίας υποστήριξης, όταν κάθε μία από αυτές είναι σε θέση να σπεύσει σε βοήθεια της άλλης, πριν αυτή καταστραφεί από τον εχθρό).</a:t>
            </a:r>
          </a:p>
          <a:p>
            <a:pPr algn="just" eaLnBrk="0" hangingPunct="0">
              <a:spcBef>
                <a:spcPct val="20000"/>
              </a:spcBef>
              <a:buFont typeface="Wingdings" panose="05000000000000000000" pitchFamily="2" charset="2"/>
              <a:buChar char="v"/>
            </a:pPr>
            <a:r>
              <a:rPr lang="el-GR" altLang="el-GR" sz="2000" b="1" dirty="0">
                <a:solidFill>
                  <a:srgbClr val="000000"/>
                </a:solidFill>
                <a:cs typeface="Times New Roman" panose="02020603050405020304" pitchFamily="18" charset="0"/>
              </a:rPr>
              <a:t>Η επιτυχία μιας υπερκεράσεως βασίζεται κατά πολύ στον </a:t>
            </a:r>
            <a:r>
              <a:rPr lang="el-GR" altLang="el-GR" sz="2000" b="1" dirty="0">
                <a:solidFill>
                  <a:schemeClr val="accent2"/>
                </a:solidFill>
                <a:cs typeface="Times New Roman" panose="02020603050405020304" pitchFamily="18" charset="0"/>
              </a:rPr>
              <a:t>αιφνιδιασμό</a:t>
            </a:r>
            <a:r>
              <a:rPr lang="el-GR" altLang="el-GR" sz="2000" b="1" dirty="0">
                <a:solidFill>
                  <a:srgbClr val="000000"/>
                </a:solidFill>
                <a:cs typeface="Times New Roman" panose="02020603050405020304" pitchFamily="18" charset="0"/>
              </a:rPr>
              <a:t> και στην ικανότητα της δευτερευούσης επιθέσεως να </a:t>
            </a:r>
            <a:r>
              <a:rPr lang="el-GR" altLang="el-GR" sz="2000" b="1" dirty="0">
                <a:solidFill>
                  <a:schemeClr val="accent2"/>
                </a:solidFill>
                <a:cs typeface="Times New Roman" panose="02020603050405020304" pitchFamily="18" charset="0"/>
              </a:rPr>
              <a:t>καθηλώσει</a:t>
            </a:r>
            <a:r>
              <a:rPr lang="el-GR" altLang="el-GR" sz="2000" b="1" dirty="0">
                <a:solidFill>
                  <a:srgbClr val="000000"/>
                </a:solidFill>
                <a:cs typeface="Times New Roman" panose="02020603050405020304" pitchFamily="18" charset="0"/>
              </a:rPr>
              <a:t> τον όγκο των εχθρικών δυνάμεων που βρίσκονται απέναντί της. </a:t>
            </a:r>
          </a:p>
          <a:p>
            <a:pPr algn="just" eaLnBrk="0" hangingPunct="0">
              <a:spcBef>
                <a:spcPct val="20000"/>
              </a:spcBef>
            </a:pPr>
            <a:endParaRPr lang="el-GR" altLang="el-GR" b="1" dirty="0">
              <a:solidFill>
                <a:srgbClr val="000000"/>
              </a:solidFill>
              <a:cs typeface="Times New Roman" panose="02020603050405020304" pitchFamily="18" charset="0"/>
            </a:endParaRPr>
          </a:p>
        </p:txBody>
      </p:sp>
      <p:sp>
        <p:nvSpPr>
          <p:cNvPr id="31751" name="Rectangle 7">
            <a:extLst>
              <a:ext uri="{FF2B5EF4-FFF2-40B4-BE49-F238E27FC236}">
                <a16:creationId xmlns:a16="http://schemas.microsoft.com/office/drawing/2014/main" id="{DF340BBD-E97D-FE82-5E8B-04FC5A051178}"/>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1749">
                                            <p:txEl>
                                              <p:pRg st="0" end="0"/>
                                            </p:txEl>
                                          </p:spTgt>
                                        </p:tgtEl>
                                        <p:attrNameLst>
                                          <p:attrName>style.visibility</p:attrName>
                                        </p:attrNameLst>
                                      </p:cBhvr>
                                      <p:to>
                                        <p:strVal val="visible"/>
                                      </p:to>
                                    </p:set>
                                    <p:anim calcmode="lin" valueType="num">
                                      <p:cBhvr additive="base">
                                        <p:cTn id="7" dur="500" fill="hold"/>
                                        <p:tgtEl>
                                          <p:spTgt spid="3174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4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31750">
                                            <p:txEl>
                                              <p:pRg st="0" end="0"/>
                                            </p:txEl>
                                          </p:spTgt>
                                        </p:tgtEl>
                                        <p:attrNameLst>
                                          <p:attrName>style.visibility</p:attrName>
                                        </p:attrNameLst>
                                      </p:cBhvr>
                                      <p:to>
                                        <p:strVal val="visible"/>
                                      </p:to>
                                    </p:set>
                                    <p:anim calcmode="lin" valueType="num">
                                      <p:cBhvr additive="base">
                                        <p:cTn id="12" dur="500" fill="hold"/>
                                        <p:tgtEl>
                                          <p:spTgt spid="31750">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1750">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31750">
                                            <p:txEl>
                                              <p:pRg st="1" end="1"/>
                                            </p:txEl>
                                          </p:spTgt>
                                        </p:tgtEl>
                                        <p:attrNameLst>
                                          <p:attrName>style.visibility</p:attrName>
                                        </p:attrNameLst>
                                      </p:cBhvr>
                                      <p:to>
                                        <p:strVal val="visible"/>
                                      </p:to>
                                    </p:set>
                                    <p:anim calcmode="lin" valueType="num">
                                      <p:cBhvr additive="base">
                                        <p:cTn id="17" dur="500" fill="hold"/>
                                        <p:tgtEl>
                                          <p:spTgt spid="3175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1750">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8" fill="hold" grpId="0" nodeType="afterEffect">
                                  <p:stCondLst>
                                    <p:cond delay="3000"/>
                                  </p:stCondLst>
                                  <p:childTnLst>
                                    <p:set>
                                      <p:cBhvr>
                                        <p:cTn id="21" dur="1" fill="hold">
                                          <p:stCondLst>
                                            <p:cond delay="0"/>
                                          </p:stCondLst>
                                        </p:cTn>
                                        <p:tgtEl>
                                          <p:spTgt spid="31750">
                                            <p:txEl>
                                              <p:pRg st="2" end="2"/>
                                            </p:txEl>
                                          </p:spTgt>
                                        </p:tgtEl>
                                        <p:attrNameLst>
                                          <p:attrName>style.visibility</p:attrName>
                                        </p:attrNameLst>
                                      </p:cBhvr>
                                      <p:to>
                                        <p:strVal val="visible"/>
                                      </p:to>
                                    </p:set>
                                    <p:anim calcmode="lin" valueType="num">
                                      <p:cBhvr additive="base">
                                        <p:cTn id="22" dur="500" fill="hold"/>
                                        <p:tgtEl>
                                          <p:spTgt spid="31750">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175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build="p" autoUpdateAnimBg="0" advAuto="1000"/>
      <p:bldP spid="31750" grpId="0" build="p" autoUpdateAnimBg="0" advAuto="100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17B7378-8709-52EC-80C8-FF8E0C42EB12}"/>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2771" name="Rectangle 3">
            <a:extLst>
              <a:ext uri="{FF2B5EF4-FFF2-40B4-BE49-F238E27FC236}">
                <a16:creationId xmlns:a16="http://schemas.microsoft.com/office/drawing/2014/main" id="{FADC8405-4C25-D25F-4939-246AFA8F0A97}"/>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2772" name="Rectangle 4">
            <a:extLst>
              <a:ext uri="{FF2B5EF4-FFF2-40B4-BE49-F238E27FC236}">
                <a16:creationId xmlns:a16="http://schemas.microsoft.com/office/drawing/2014/main" id="{D0CEFA55-C77E-7438-7AFE-42A4EB576A5C}"/>
              </a:ext>
            </a:extLst>
          </p:cNvPr>
          <p:cNvSpPr>
            <a:spLocks noChangeArrowheads="1"/>
          </p:cNvSpPr>
          <p:nvPr/>
        </p:nvSpPr>
        <p:spPr bwMode="auto">
          <a:xfrm>
            <a:off x="2209800" y="762000"/>
            <a:ext cx="7772400" cy="1143000"/>
          </a:xfrm>
          <a:prstGeom prst="rect">
            <a:avLst/>
          </a:prstGeom>
          <a:noFill/>
          <a:ln>
            <a:noFill/>
          </a:ln>
          <a:effectLst>
            <a:outerShdw dist="45791" dir="18221404"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600" b="1" u="sng">
                <a:solidFill>
                  <a:schemeClr val="accent2"/>
                </a:solidFill>
              </a:rPr>
              <a:t>ΥΠΕΡΚΕΡΑΣΗ</a:t>
            </a:r>
            <a:endParaRPr lang="el-GR" altLang="el-GR" sz="5400">
              <a:solidFill>
                <a:schemeClr val="accent2"/>
              </a:solidFill>
            </a:endParaRPr>
          </a:p>
        </p:txBody>
      </p:sp>
      <p:sp>
        <p:nvSpPr>
          <p:cNvPr id="32773" name="Rectangle 5">
            <a:extLst>
              <a:ext uri="{FF2B5EF4-FFF2-40B4-BE49-F238E27FC236}">
                <a16:creationId xmlns:a16="http://schemas.microsoft.com/office/drawing/2014/main" id="{30EF010B-03C4-B80B-4AD5-82885216B823}"/>
              </a:ext>
            </a:extLst>
          </p:cNvPr>
          <p:cNvSpPr>
            <a:spLocks noChangeArrowheads="1"/>
          </p:cNvSpPr>
          <p:nvPr/>
        </p:nvSpPr>
        <p:spPr bwMode="auto">
          <a:xfrm>
            <a:off x="1828800" y="1676400"/>
            <a:ext cx="8686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l-GR" altLang="el-GR" sz="3200">
                <a:solidFill>
                  <a:srgbClr val="000000"/>
                </a:solidFill>
              </a:rPr>
              <a:t>	</a:t>
            </a:r>
          </a:p>
        </p:txBody>
      </p:sp>
      <p:sp>
        <p:nvSpPr>
          <p:cNvPr id="32774" name="Rectangle 6">
            <a:extLst>
              <a:ext uri="{FF2B5EF4-FFF2-40B4-BE49-F238E27FC236}">
                <a16:creationId xmlns:a16="http://schemas.microsoft.com/office/drawing/2014/main" id="{291DE879-3E11-C55B-A95F-9C12950CFB27}"/>
              </a:ext>
            </a:extLst>
          </p:cNvPr>
          <p:cNvSpPr>
            <a:spLocks noChangeArrowheads="1"/>
          </p:cNvSpPr>
          <p:nvPr/>
        </p:nvSpPr>
        <p:spPr bwMode="auto">
          <a:xfrm>
            <a:off x="2209800" y="1981200"/>
            <a:ext cx="7543800" cy="3886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just" eaLnBrk="0" hangingPunct="0">
              <a:spcBef>
                <a:spcPct val="20000"/>
              </a:spcBef>
              <a:buFont typeface="Wingdings" panose="05000000000000000000" pitchFamily="2" charset="2"/>
              <a:buChar char="v"/>
            </a:pPr>
            <a:r>
              <a:rPr lang="el-GR" altLang="el-GR" b="1" dirty="0">
                <a:solidFill>
                  <a:srgbClr val="000000"/>
                </a:solidFill>
                <a:cs typeface="Times New Roman" panose="02020603050405020304" pitchFamily="18" charset="0"/>
              </a:rPr>
              <a:t>Ο εχθρός για να μην προλάβει να καταλάβει τις εκ των προτέρων οργανωμένες θέσεις στα πλευρά και τα νώτα αναδιατάσσοντας τις δυνάμεις του θα πρέπει ο επιτιθέμενος:</a:t>
            </a:r>
          </a:p>
          <a:p>
            <a:pPr algn="just" eaLnBrk="0" hangingPunct="0">
              <a:spcBef>
                <a:spcPct val="20000"/>
              </a:spcBef>
              <a:buFont typeface="Wingdings" panose="05000000000000000000" pitchFamily="2" charset="2"/>
              <a:buChar char="Ø"/>
            </a:pPr>
            <a:r>
              <a:rPr lang="el-GR" altLang="el-GR" b="1" dirty="0">
                <a:solidFill>
                  <a:srgbClr val="000000"/>
                </a:solidFill>
                <a:cs typeface="Times New Roman" panose="02020603050405020304" pitchFamily="18" charset="0"/>
              </a:rPr>
              <a:t>Να ενεργήσει με </a:t>
            </a:r>
            <a:r>
              <a:rPr lang="el-GR" altLang="el-GR" b="1" dirty="0">
                <a:solidFill>
                  <a:schemeClr val="accent2"/>
                </a:solidFill>
                <a:cs typeface="Times New Roman" panose="02020603050405020304" pitchFamily="18" charset="0"/>
              </a:rPr>
              <a:t>ταχύτητα</a:t>
            </a:r>
            <a:r>
              <a:rPr lang="el-GR" altLang="el-GR" b="1" dirty="0">
                <a:solidFill>
                  <a:srgbClr val="000000"/>
                </a:solidFill>
                <a:cs typeface="Times New Roman" panose="02020603050405020304" pitchFamily="18" charset="0"/>
              </a:rPr>
              <a:t> στην κατεύθυνση υπερκεράσεως με σκοπό την προσβολή των πλευρών ή των νώτων του εχθρού πριν προλάβει να καταλάβει τις θέσεις που έχει προπαρασκευάσει και </a:t>
            </a:r>
          </a:p>
          <a:p>
            <a:pPr algn="just" eaLnBrk="0" hangingPunct="0">
              <a:spcBef>
                <a:spcPct val="20000"/>
              </a:spcBef>
              <a:buFont typeface="Wingdings" panose="05000000000000000000" pitchFamily="2" charset="2"/>
              <a:buChar char="Ø"/>
            </a:pPr>
            <a:r>
              <a:rPr lang="el-GR" altLang="el-GR" b="1" dirty="0">
                <a:solidFill>
                  <a:srgbClr val="000000"/>
                </a:solidFill>
                <a:cs typeface="Times New Roman" panose="02020603050405020304" pitchFamily="18" charset="0"/>
              </a:rPr>
              <a:t>Να </a:t>
            </a:r>
            <a:r>
              <a:rPr lang="el-GR" altLang="el-GR" b="1" dirty="0">
                <a:solidFill>
                  <a:schemeClr val="accent2"/>
                </a:solidFill>
                <a:cs typeface="Times New Roman" panose="02020603050405020304" pitchFamily="18" charset="0"/>
              </a:rPr>
              <a:t>συντονίσει απόλυτα</a:t>
            </a:r>
            <a:r>
              <a:rPr lang="el-GR" altLang="el-GR" b="1" dirty="0">
                <a:solidFill>
                  <a:srgbClr val="000000"/>
                </a:solidFill>
                <a:cs typeface="Times New Roman" panose="02020603050405020304" pitchFamily="18" charset="0"/>
              </a:rPr>
              <a:t> την κυρία του επίθεση με τις δευτερεύουσες που κατευθύνονται εναντίον του μετώπου.</a:t>
            </a:r>
          </a:p>
        </p:txBody>
      </p:sp>
      <p:sp>
        <p:nvSpPr>
          <p:cNvPr id="32775" name="Rectangle 7">
            <a:extLst>
              <a:ext uri="{FF2B5EF4-FFF2-40B4-BE49-F238E27FC236}">
                <a16:creationId xmlns:a16="http://schemas.microsoft.com/office/drawing/2014/main" id="{2C6B363F-813E-7193-EA06-36BF68BD7FDE}"/>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additive="base">
                                        <p:cTn id="7" dur="500" fill="hold"/>
                                        <p:tgtEl>
                                          <p:spTgt spid="3277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32774">
                                            <p:txEl>
                                              <p:pRg st="0" end="0"/>
                                            </p:txEl>
                                          </p:spTgt>
                                        </p:tgtEl>
                                        <p:attrNameLst>
                                          <p:attrName>style.visibility</p:attrName>
                                        </p:attrNameLst>
                                      </p:cBhvr>
                                      <p:to>
                                        <p:strVal val="visible"/>
                                      </p:to>
                                    </p:set>
                                    <p:anim calcmode="lin" valueType="num">
                                      <p:cBhvr additive="base">
                                        <p:cTn id="12" dur="500" fill="hold"/>
                                        <p:tgtEl>
                                          <p:spTgt spid="3277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2774">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2000"/>
                            </p:stCondLst>
                            <p:childTnLst>
                              <p:par>
                                <p:cTn id="15" presetID="2" presetClass="entr" presetSubtype="8" fill="hold" grpId="0" nodeType="afterEffect">
                                  <p:stCondLst>
                                    <p:cond delay="1000"/>
                                  </p:stCondLst>
                                  <p:childTnLst>
                                    <p:set>
                                      <p:cBhvr>
                                        <p:cTn id="16" dur="1" fill="hold">
                                          <p:stCondLst>
                                            <p:cond delay="0"/>
                                          </p:stCondLst>
                                        </p:cTn>
                                        <p:tgtEl>
                                          <p:spTgt spid="32774">
                                            <p:txEl>
                                              <p:pRg st="1" end="1"/>
                                            </p:txEl>
                                          </p:spTgt>
                                        </p:tgtEl>
                                        <p:attrNameLst>
                                          <p:attrName>style.visibility</p:attrName>
                                        </p:attrNameLst>
                                      </p:cBhvr>
                                      <p:to>
                                        <p:strVal val="visible"/>
                                      </p:to>
                                    </p:set>
                                    <p:anim calcmode="lin" valueType="num">
                                      <p:cBhvr additive="base">
                                        <p:cTn id="17" dur="500" fill="hold"/>
                                        <p:tgtEl>
                                          <p:spTgt spid="32774">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2774">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grpId="0" nodeType="afterEffect">
                                  <p:stCondLst>
                                    <p:cond delay="1000"/>
                                  </p:stCondLst>
                                  <p:childTnLst>
                                    <p:set>
                                      <p:cBhvr>
                                        <p:cTn id="21" dur="1" fill="hold">
                                          <p:stCondLst>
                                            <p:cond delay="0"/>
                                          </p:stCondLst>
                                        </p:cTn>
                                        <p:tgtEl>
                                          <p:spTgt spid="32774">
                                            <p:txEl>
                                              <p:pRg st="2" end="2"/>
                                            </p:txEl>
                                          </p:spTgt>
                                        </p:tgtEl>
                                        <p:attrNameLst>
                                          <p:attrName>style.visibility</p:attrName>
                                        </p:attrNameLst>
                                      </p:cBhvr>
                                      <p:to>
                                        <p:strVal val="visible"/>
                                      </p:to>
                                    </p:set>
                                    <p:anim calcmode="lin" valueType="num">
                                      <p:cBhvr additive="base">
                                        <p:cTn id="22" dur="500" fill="hold"/>
                                        <p:tgtEl>
                                          <p:spTgt spid="32774">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277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autoUpdateAnimBg="0" advAuto="0"/>
      <p:bldP spid="32774" grpId="0" build="p" autoUpdateAnimBg="0" advAuto="100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Object 1026">
            <a:extLst>
              <a:ext uri="{FF2B5EF4-FFF2-40B4-BE49-F238E27FC236}">
                <a16:creationId xmlns:a16="http://schemas.microsoft.com/office/drawing/2014/main" id="{A64EEFD4-C0A0-1B4B-6D25-1D77FE5F9B05}"/>
              </a:ext>
            </a:extLst>
          </p:cNvPr>
          <p:cNvGraphicFramePr>
            <a:graphicFrameLocks noChangeAspect="1"/>
          </p:cNvGraphicFramePr>
          <p:nvPr/>
        </p:nvGraphicFramePr>
        <p:xfrm>
          <a:off x="2286000" y="1447800"/>
          <a:ext cx="7467600" cy="4800600"/>
        </p:xfrm>
        <a:graphic>
          <a:graphicData uri="http://schemas.openxmlformats.org/presentationml/2006/ole">
            <mc:AlternateContent xmlns:mc="http://schemas.openxmlformats.org/markup-compatibility/2006">
              <mc:Choice xmlns:v="urn:schemas-microsoft-com:vml" Requires="v">
                <p:oleObj name="Bitmap Image" r:id="rId2" imgW="8838095" imgH="6563641" progId="Paint.Picture">
                  <p:embed/>
                </p:oleObj>
              </mc:Choice>
              <mc:Fallback>
                <p:oleObj name="Bitmap Image" r:id="rId2" imgW="8838095" imgH="6563641" progId="Paint.Picture">
                  <p:embed/>
                  <p:pic>
                    <p:nvPicPr>
                      <p:cNvPr id="50178" name="Object 1026">
                        <a:extLst>
                          <a:ext uri="{FF2B5EF4-FFF2-40B4-BE49-F238E27FC236}">
                            <a16:creationId xmlns:a16="http://schemas.microsoft.com/office/drawing/2014/main" id="{A64EEFD4-C0A0-1B4B-6D25-1D77FE5F9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47800"/>
                        <a:ext cx="7467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79" name="Rectangle 1027">
            <a:extLst>
              <a:ext uri="{FF2B5EF4-FFF2-40B4-BE49-F238E27FC236}">
                <a16:creationId xmlns:a16="http://schemas.microsoft.com/office/drawing/2014/main" id="{AF621E6E-0B60-63AE-862A-5875E2B12740}"/>
              </a:ext>
            </a:extLst>
          </p:cNvPr>
          <p:cNvSpPr>
            <a:spLocks noChangeArrowheads="1"/>
          </p:cNvSpPr>
          <p:nvPr/>
        </p:nvSpPr>
        <p:spPr bwMode="auto">
          <a:xfrm>
            <a:off x="2286000" y="304800"/>
            <a:ext cx="7772400" cy="1143000"/>
          </a:xfrm>
          <a:prstGeom prst="rect">
            <a:avLst/>
          </a:prstGeom>
          <a:noFill/>
          <a:ln>
            <a:noFill/>
          </a:ln>
          <a:effectLst>
            <a:outerShdw dist="45791" dir="18221404"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600" b="1" u="sng">
                <a:solidFill>
                  <a:srgbClr val="000066"/>
                </a:solidFill>
              </a:rPr>
              <a:t>ΥΠΕΡΚΕΡΑΣΗ</a:t>
            </a:r>
            <a:endParaRPr lang="el-GR" altLang="el-GR" sz="540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1FEAB6-0C4A-D224-8813-0E7026B8A7F3}"/>
              </a:ext>
            </a:extLst>
          </p:cNvPr>
          <p:cNvSpPr>
            <a:spLocks noGrp="1"/>
          </p:cNvSpPr>
          <p:nvPr>
            <p:ph type="title"/>
          </p:nvPr>
        </p:nvSpPr>
        <p:spPr/>
        <p:txBody>
          <a:bodyPr/>
          <a:lstStyle/>
          <a:p>
            <a:r>
              <a:rPr kumimoji="0" lang="el-GR" sz="4000" b="0" i="0" u="none" strike="noStrike" kern="1200" cap="none" spc="0" normalizeH="0" baseline="0" noProof="0" dirty="0">
                <a:ln>
                  <a:noFill/>
                </a:ln>
                <a:solidFill>
                  <a:srgbClr val="18818C"/>
                </a:solidFill>
                <a:effectLst/>
                <a:uLnTx/>
                <a:uFillTx/>
                <a:ea typeface="+mj-ea"/>
                <a:cs typeface="+mj-cs"/>
              </a:rPr>
              <a:t>Τακτική</a:t>
            </a:r>
            <a:endParaRPr lang="el-GR" dirty="0"/>
          </a:p>
        </p:txBody>
      </p:sp>
      <p:sp>
        <p:nvSpPr>
          <p:cNvPr id="3" name="Θέση περιεχομένου 2">
            <a:extLst>
              <a:ext uri="{FF2B5EF4-FFF2-40B4-BE49-F238E27FC236}">
                <a16:creationId xmlns:a16="http://schemas.microsoft.com/office/drawing/2014/main" id="{44CC4B24-4C19-C8BA-5557-89BAD08DF674}"/>
              </a:ext>
            </a:extLst>
          </p:cNvPr>
          <p:cNvSpPr>
            <a:spLocks noGrp="1"/>
          </p:cNvSpPr>
          <p:nvPr>
            <p:ph idx="1"/>
          </p:nvPr>
        </p:nvSpPr>
        <p:spPr/>
        <p:txBody>
          <a:bodyPr>
            <a:normAutofit/>
          </a:bodyPr>
          <a:lstStyle/>
          <a:p>
            <a:pPr marL="228600" marR="0" lvl="0" indent="-228600" algn="l" defTabSz="914400" rtl="0" eaLnBrk="1" fontAlgn="auto" latinLnBrk="0" hangingPunct="1">
              <a:lnSpc>
                <a:spcPct val="120000"/>
              </a:lnSpc>
              <a:spcBef>
                <a:spcPts val="1000"/>
              </a:spcBef>
              <a:spcAft>
                <a:spcPts val="0"/>
              </a:spcAft>
              <a:buClr>
                <a:srgbClr val="F48E7C"/>
              </a:buClr>
              <a:buSzTx/>
              <a:buFont typeface="Arial" panose="020B0604020202020204" pitchFamily="34" charset="0"/>
              <a:buChar char="•"/>
              <a:tabLst/>
              <a:defRPr/>
            </a:pPr>
            <a:r>
              <a:rPr kumimoji="0" lang="el-GR" sz="2000" b="1" i="0" u="none" strike="noStrike" kern="1200" cap="none" spc="0" normalizeH="0" baseline="0" noProof="0" dirty="0">
                <a:ln>
                  <a:noFill/>
                </a:ln>
                <a:solidFill>
                  <a:srgbClr val="09283F"/>
                </a:solidFill>
                <a:effectLst/>
                <a:uLnTx/>
                <a:uFillTx/>
                <a:latin typeface="Arial Nova Light"/>
                <a:ea typeface="+mn-ea"/>
                <a:cs typeface="+mn-cs"/>
              </a:rPr>
              <a:t>Γενική τακτική: </a:t>
            </a:r>
            <a:r>
              <a:rPr kumimoji="0" lang="el-GR" sz="2000" b="0" i="0" u="none" strike="noStrike" kern="1200" cap="none" spc="0" normalizeH="0" baseline="0" noProof="0" dirty="0">
                <a:ln>
                  <a:noFill/>
                </a:ln>
                <a:solidFill>
                  <a:srgbClr val="09283F"/>
                </a:solidFill>
                <a:effectLst/>
                <a:uLnTx/>
                <a:uFillTx/>
                <a:latin typeface="Arial Nova Light"/>
                <a:ea typeface="+mn-ea"/>
                <a:cs typeface="+mn-cs"/>
              </a:rPr>
              <a:t>συνδυασμός ενεργειών των διαφόρων όπλων κατά τη μάχη, πχ πυροβολικό με πεζικό, ιππικό με το πεζικό και </a:t>
            </a:r>
            <a:r>
              <a:rPr kumimoji="0" lang="el-GR" sz="2000" b="1" i="0" u="none" strike="noStrike" kern="1200" cap="none" spc="0" normalizeH="0" baseline="0" noProof="0" dirty="0">
                <a:ln>
                  <a:noFill/>
                </a:ln>
                <a:solidFill>
                  <a:srgbClr val="09283F"/>
                </a:solidFill>
                <a:effectLst/>
                <a:uLnTx/>
                <a:uFillTx/>
                <a:latin typeface="Arial Nova Light"/>
                <a:ea typeface="+mn-ea"/>
                <a:cs typeface="+mn-cs"/>
              </a:rPr>
              <a:t>Τακτική όπλων: </a:t>
            </a:r>
            <a:r>
              <a:rPr kumimoji="0" lang="el-GR" sz="2000" b="0" i="0" u="none" strike="noStrike" kern="1200" cap="none" spc="0" normalizeH="0" baseline="0" noProof="0" dirty="0">
                <a:ln>
                  <a:noFill/>
                </a:ln>
                <a:solidFill>
                  <a:srgbClr val="09283F"/>
                </a:solidFill>
                <a:effectLst/>
                <a:uLnTx/>
                <a:uFillTx/>
                <a:latin typeface="Arial Nova Light"/>
                <a:ea typeface="+mn-ea"/>
                <a:cs typeface="+mn-cs"/>
              </a:rPr>
              <a:t>συνδυασμός ενεργειών μέσα στο ίδιο όπλο κατά τη μάχη, πχ τακτική του πεζικού, τακτική του ιππικού</a:t>
            </a:r>
          </a:p>
          <a:p>
            <a:pPr>
              <a:buClr>
                <a:srgbClr val="F48E7C"/>
              </a:buClr>
              <a:defRPr/>
            </a:pPr>
            <a:r>
              <a:rPr lang="el-GR" dirty="0"/>
              <a:t>Η τακτική μπορεί να είναι επιθετική (πχ. επέλαση ιππικού) ή αμυντική (πχ χρήση χαρακωμάτων ή οχυρώσεων).</a:t>
            </a:r>
            <a:endParaRPr kumimoji="0" lang="el-GR" sz="2000" b="0" i="0" u="none" strike="noStrike" kern="1200" cap="none" spc="0" normalizeH="0" baseline="0" noProof="0" dirty="0">
              <a:ln>
                <a:noFill/>
              </a:ln>
              <a:solidFill>
                <a:srgbClr val="09283F"/>
              </a:solidFill>
              <a:effectLst/>
              <a:uLnTx/>
              <a:uFillTx/>
              <a:latin typeface="Arial Nova Light"/>
              <a:ea typeface="+mn-ea"/>
              <a:cs typeface="+mn-cs"/>
            </a:endParaRPr>
          </a:p>
          <a:p>
            <a:r>
              <a:rPr lang="el-GR" dirty="0"/>
              <a:t>Ναυτικό </a:t>
            </a:r>
          </a:p>
          <a:p>
            <a:r>
              <a:rPr lang="el-GR" dirty="0"/>
              <a:t>Αεροπορία</a:t>
            </a:r>
          </a:p>
        </p:txBody>
      </p:sp>
      <p:pic>
        <p:nvPicPr>
          <p:cNvPr id="4" name="Εικόνα 3">
            <a:extLst>
              <a:ext uri="{FF2B5EF4-FFF2-40B4-BE49-F238E27FC236}">
                <a16:creationId xmlns:a16="http://schemas.microsoft.com/office/drawing/2014/main" id="{62224940-A285-01CC-A47D-965414A2FB56}"/>
              </a:ext>
            </a:extLst>
          </p:cNvPr>
          <p:cNvPicPr>
            <a:picLocks noChangeAspect="1"/>
          </p:cNvPicPr>
          <p:nvPr/>
        </p:nvPicPr>
        <p:blipFill>
          <a:blip r:embed="rId2"/>
          <a:stretch>
            <a:fillRect/>
          </a:stretch>
        </p:blipFill>
        <p:spPr>
          <a:xfrm>
            <a:off x="7600335" y="4608205"/>
            <a:ext cx="2841313" cy="1851588"/>
          </a:xfrm>
          <a:prstGeom prst="rect">
            <a:avLst/>
          </a:prstGeom>
        </p:spPr>
      </p:pic>
    </p:spTree>
    <p:extLst>
      <p:ext uri="{BB962C8B-B14F-4D97-AF65-F5344CB8AC3E}">
        <p14:creationId xmlns:p14="http://schemas.microsoft.com/office/powerpoint/2010/main" val="19856483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a:extLst>
              <a:ext uri="{FF2B5EF4-FFF2-40B4-BE49-F238E27FC236}">
                <a16:creationId xmlns:a16="http://schemas.microsoft.com/office/drawing/2014/main" id="{11BFCB15-5132-90E4-73CF-9DE3DE7B6964}"/>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5843" name="Rectangle 1027">
            <a:extLst>
              <a:ext uri="{FF2B5EF4-FFF2-40B4-BE49-F238E27FC236}">
                <a16:creationId xmlns:a16="http://schemas.microsoft.com/office/drawing/2014/main" id="{FDA2C4A9-4027-DC2E-5F80-D2053BFE5DD0}"/>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5844" name="Rectangle 1028">
            <a:extLst>
              <a:ext uri="{FF2B5EF4-FFF2-40B4-BE49-F238E27FC236}">
                <a16:creationId xmlns:a16="http://schemas.microsoft.com/office/drawing/2014/main" id="{7068DFB2-F917-4284-9C6C-B368E22C82D0}"/>
              </a:ext>
            </a:extLst>
          </p:cNvPr>
          <p:cNvSpPr>
            <a:spLocks noChangeArrowheads="1"/>
          </p:cNvSpPr>
          <p:nvPr/>
        </p:nvSpPr>
        <p:spPr bwMode="auto">
          <a:xfrm>
            <a:off x="2209800" y="762000"/>
            <a:ext cx="7772400" cy="1143000"/>
          </a:xfrm>
          <a:prstGeom prst="rect">
            <a:avLst/>
          </a:prstGeom>
          <a:noFill/>
          <a:ln>
            <a:noFill/>
          </a:ln>
          <a:effectLst>
            <a:outerShdw dist="45791" dir="18221404"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600" b="1" u="sng" dirty="0">
                <a:solidFill>
                  <a:schemeClr val="accent2"/>
                </a:solidFill>
              </a:rPr>
              <a:t>ΥΠΕΡΚΕΡΑΣΗ</a:t>
            </a:r>
            <a:endParaRPr lang="el-GR" altLang="el-GR" sz="5400" dirty="0">
              <a:solidFill>
                <a:schemeClr val="accent2"/>
              </a:solidFill>
            </a:endParaRPr>
          </a:p>
        </p:txBody>
      </p:sp>
      <p:sp>
        <p:nvSpPr>
          <p:cNvPr id="35845" name="Rectangle 1029">
            <a:extLst>
              <a:ext uri="{FF2B5EF4-FFF2-40B4-BE49-F238E27FC236}">
                <a16:creationId xmlns:a16="http://schemas.microsoft.com/office/drawing/2014/main" id="{CB4C18B6-4321-EDBF-A4BA-403B2CA08030}"/>
              </a:ext>
            </a:extLst>
          </p:cNvPr>
          <p:cNvSpPr>
            <a:spLocks noChangeArrowheads="1"/>
          </p:cNvSpPr>
          <p:nvPr/>
        </p:nvSpPr>
        <p:spPr bwMode="auto">
          <a:xfrm>
            <a:off x="1828800" y="1676400"/>
            <a:ext cx="8686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l-GR" altLang="el-GR" sz="3200">
                <a:solidFill>
                  <a:srgbClr val="000000"/>
                </a:solidFill>
              </a:rPr>
              <a:t>	</a:t>
            </a:r>
          </a:p>
        </p:txBody>
      </p:sp>
      <p:sp>
        <p:nvSpPr>
          <p:cNvPr id="35846" name="Rectangle 1030">
            <a:extLst>
              <a:ext uri="{FF2B5EF4-FFF2-40B4-BE49-F238E27FC236}">
                <a16:creationId xmlns:a16="http://schemas.microsoft.com/office/drawing/2014/main" id="{29E8F7B6-7900-1B64-CE34-80D9C6DC42EA}"/>
              </a:ext>
            </a:extLst>
          </p:cNvPr>
          <p:cNvSpPr>
            <a:spLocks noChangeArrowheads="1"/>
          </p:cNvSpPr>
          <p:nvPr/>
        </p:nvSpPr>
        <p:spPr bwMode="auto">
          <a:xfrm>
            <a:off x="2209800" y="2095500"/>
            <a:ext cx="75438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just" eaLnBrk="0" hangingPunct="0">
              <a:spcBef>
                <a:spcPct val="20000"/>
              </a:spcBef>
            </a:pPr>
            <a:r>
              <a:rPr lang="el-GR" altLang="el-GR" b="1" u="sng" dirty="0">
                <a:solidFill>
                  <a:schemeClr val="accent2"/>
                </a:solidFill>
                <a:cs typeface="Times New Roman" panose="02020603050405020304" pitchFamily="18" charset="0"/>
              </a:rPr>
              <a:t>ΠΑΡΑΛΛΑΓΕΣ ΥΠΕΡΚΕΡΑΣΕΩΣ</a:t>
            </a:r>
            <a:endParaRPr lang="el-GR" altLang="el-GR" b="1" dirty="0">
              <a:solidFill>
                <a:schemeClr val="accent2"/>
              </a:solidFill>
              <a:cs typeface="Times New Roman" panose="02020603050405020304" pitchFamily="18" charset="0"/>
            </a:endParaRPr>
          </a:p>
          <a:p>
            <a:pPr algn="just" eaLnBrk="0" hangingPunct="0">
              <a:spcBef>
                <a:spcPct val="20000"/>
              </a:spcBef>
            </a:pPr>
            <a:r>
              <a:rPr lang="el-GR" altLang="el-GR" b="1" dirty="0">
                <a:solidFill>
                  <a:srgbClr val="000000"/>
                </a:solidFill>
              </a:rPr>
              <a:t>    </a:t>
            </a:r>
            <a:endParaRPr lang="el-GR" altLang="el-GR" b="1" dirty="0">
              <a:solidFill>
                <a:srgbClr val="000000"/>
              </a:solidFill>
              <a:cs typeface="Times New Roman" panose="02020603050405020304" pitchFamily="18" charset="0"/>
            </a:endParaRPr>
          </a:p>
        </p:txBody>
      </p:sp>
      <p:sp>
        <p:nvSpPr>
          <p:cNvPr id="35847" name="Rectangle 1031">
            <a:extLst>
              <a:ext uri="{FF2B5EF4-FFF2-40B4-BE49-F238E27FC236}">
                <a16:creationId xmlns:a16="http://schemas.microsoft.com/office/drawing/2014/main" id="{1857284C-B665-1B53-EB1C-994321842749}"/>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
        <p:nvSpPr>
          <p:cNvPr id="35848" name="Rectangle 1032">
            <a:extLst>
              <a:ext uri="{FF2B5EF4-FFF2-40B4-BE49-F238E27FC236}">
                <a16:creationId xmlns:a16="http://schemas.microsoft.com/office/drawing/2014/main" id="{F32B8D7A-4149-0BEB-4D64-776055424AD7}"/>
              </a:ext>
            </a:extLst>
          </p:cNvPr>
          <p:cNvSpPr>
            <a:spLocks noChangeArrowheads="1"/>
          </p:cNvSpPr>
          <p:nvPr/>
        </p:nvSpPr>
        <p:spPr bwMode="auto">
          <a:xfrm>
            <a:off x="2209800" y="2819400"/>
            <a:ext cx="8001000" cy="33528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eaLnBrk="0" hangingPunct="0">
              <a:spcBef>
                <a:spcPct val="20000"/>
              </a:spcBef>
            </a:pPr>
            <a:r>
              <a:rPr lang="el-GR" altLang="el-GR" b="1" dirty="0">
                <a:solidFill>
                  <a:schemeClr val="accent2"/>
                </a:solidFill>
                <a:cs typeface="Times New Roman" panose="02020603050405020304" pitchFamily="18" charset="0"/>
              </a:rPr>
              <a:t>Α. </a:t>
            </a:r>
            <a:r>
              <a:rPr lang="el-GR" altLang="el-GR" b="1" u="sng" dirty="0">
                <a:solidFill>
                  <a:schemeClr val="accent2"/>
                </a:solidFill>
                <a:cs typeface="Times New Roman" panose="02020603050405020304" pitchFamily="18" charset="0"/>
              </a:rPr>
              <a:t> ΔΙΠΛΗ ΥΠΕΡΚΕΡΑΣΗ </a:t>
            </a:r>
            <a:endParaRPr lang="el-GR" altLang="el-GR" b="1" dirty="0">
              <a:solidFill>
                <a:schemeClr val="accent2"/>
              </a:solidFill>
              <a:cs typeface="Times New Roman" panose="02020603050405020304" pitchFamily="18" charset="0"/>
            </a:endParaRPr>
          </a:p>
          <a:p>
            <a:pPr algn="just" eaLnBrk="0" hangingPunct="0">
              <a:spcBef>
                <a:spcPct val="20000"/>
              </a:spcBef>
            </a:pPr>
            <a:r>
              <a:rPr lang="el-GR" altLang="el-GR" b="1" dirty="0">
                <a:solidFill>
                  <a:schemeClr val="tx2"/>
                </a:solidFill>
                <a:cs typeface="Times New Roman" panose="02020603050405020304" pitchFamily="18" charset="0"/>
              </a:rPr>
              <a:t>	Ο επιτιθέμενος επιδιώκει να υπερκεράσει ταυτόχρονα και τα δυο πλευρά της εχθρικής διατάξεως.</a:t>
            </a:r>
          </a:p>
          <a:p>
            <a:pPr algn="just" eaLnBrk="0" hangingPunct="0">
              <a:spcBef>
                <a:spcPct val="20000"/>
              </a:spcBef>
            </a:pPr>
            <a:r>
              <a:rPr lang="el-GR" altLang="el-GR" b="1" dirty="0">
                <a:solidFill>
                  <a:schemeClr val="tx2"/>
                </a:solidFill>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6">
                                            <p:txEl>
                                              <p:pRg st="0" end="0"/>
                                            </p:txEl>
                                          </p:spTgt>
                                        </p:tgtEl>
                                        <p:attrNameLst>
                                          <p:attrName>style.visibility</p:attrName>
                                        </p:attrNameLst>
                                      </p:cBhvr>
                                      <p:to>
                                        <p:strVal val="visible"/>
                                      </p:to>
                                    </p:set>
                                    <p:anim calcmode="lin" valueType="num">
                                      <p:cBhvr additive="base">
                                        <p:cTn id="7" dur="500" fill="hold"/>
                                        <p:tgtEl>
                                          <p:spTgt spid="3584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6">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5846">
                                            <p:txEl>
                                              <p:pRg st="1" end="1"/>
                                            </p:txEl>
                                          </p:spTgt>
                                        </p:tgtEl>
                                        <p:attrNameLst>
                                          <p:attrName>style.visibility</p:attrName>
                                        </p:attrNameLst>
                                      </p:cBhvr>
                                      <p:to>
                                        <p:strVal val="visible"/>
                                      </p:to>
                                    </p:set>
                                    <p:anim calcmode="lin" valueType="num">
                                      <p:cBhvr additive="base">
                                        <p:cTn id="12" dur="500" fill="hold"/>
                                        <p:tgtEl>
                                          <p:spTgt spid="35846">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5846">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1000"/>
                                  </p:stCondLst>
                                  <p:childTnLst>
                                    <p:set>
                                      <p:cBhvr>
                                        <p:cTn id="16" dur="1" fill="hold">
                                          <p:stCondLst>
                                            <p:cond delay="0"/>
                                          </p:stCondLst>
                                        </p:cTn>
                                        <p:tgtEl>
                                          <p:spTgt spid="35845">
                                            <p:txEl>
                                              <p:pRg st="0" end="0"/>
                                            </p:txEl>
                                          </p:spTgt>
                                        </p:tgtEl>
                                        <p:attrNameLst>
                                          <p:attrName>style.visibility</p:attrName>
                                        </p:attrNameLst>
                                      </p:cBhvr>
                                      <p:to>
                                        <p:strVal val="visible"/>
                                      </p:to>
                                    </p:set>
                                    <p:anim calcmode="lin" valueType="num">
                                      <p:cBhvr additive="base">
                                        <p:cTn id="17" dur="500" fill="hold"/>
                                        <p:tgtEl>
                                          <p:spTgt spid="35845">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5845">
                                            <p:txEl>
                                              <p:pRg st="0" end="0"/>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2500"/>
                            </p:stCondLst>
                            <p:childTnLst>
                              <p:par>
                                <p:cTn id="20" presetID="2" presetClass="entr" presetSubtype="8" fill="hold" grpId="0" nodeType="afterEffect">
                                  <p:stCondLst>
                                    <p:cond delay="1000"/>
                                  </p:stCondLst>
                                  <p:childTnLst>
                                    <p:set>
                                      <p:cBhvr>
                                        <p:cTn id="21" dur="1" fill="hold">
                                          <p:stCondLst>
                                            <p:cond delay="0"/>
                                          </p:stCondLst>
                                        </p:cTn>
                                        <p:tgtEl>
                                          <p:spTgt spid="35848">
                                            <p:txEl>
                                              <p:pRg st="0" end="0"/>
                                            </p:txEl>
                                          </p:spTgt>
                                        </p:tgtEl>
                                        <p:attrNameLst>
                                          <p:attrName>style.visibility</p:attrName>
                                        </p:attrNameLst>
                                      </p:cBhvr>
                                      <p:to>
                                        <p:strVal val="visible"/>
                                      </p:to>
                                    </p:set>
                                    <p:anim calcmode="lin" valueType="num">
                                      <p:cBhvr additive="base">
                                        <p:cTn id="22" dur="500" fill="hold"/>
                                        <p:tgtEl>
                                          <p:spTgt spid="35848">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5848">
                                            <p:txEl>
                                              <p:pRg st="0" end="0"/>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4000"/>
                            </p:stCondLst>
                            <p:childTnLst>
                              <p:par>
                                <p:cTn id="25" presetID="2" presetClass="entr" presetSubtype="8" fill="hold" grpId="0" nodeType="afterEffect">
                                  <p:stCondLst>
                                    <p:cond delay="1000"/>
                                  </p:stCondLst>
                                  <p:childTnLst>
                                    <p:set>
                                      <p:cBhvr>
                                        <p:cTn id="26" dur="1" fill="hold">
                                          <p:stCondLst>
                                            <p:cond delay="0"/>
                                          </p:stCondLst>
                                        </p:cTn>
                                        <p:tgtEl>
                                          <p:spTgt spid="35848">
                                            <p:txEl>
                                              <p:pRg st="1" end="1"/>
                                            </p:txEl>
                                          </p:spTgt>
                                        </p:tgtEl>
                                        <p:attrNameLst>
                                          <p:attrName>style.visibility</p:attrName>
                                        </p:attrNameLst>
                                      </p:cBhvr>
                                      <p:to>
                                        <p:strVal val="visible"/>
                                      </p:to>
                                    </p:set>
                                    <p:anim calcmode="lin" valueType="num">
                                      <p:cBhvr additive="base">
                                        <p:cTn id="27" dur="500" fill="hold"/>
                                        <p:tgtEl>
                                          <p:spTgt spid="35848">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5848">
                                            <p:txEl>
                                              <p:pRg st="1" end="1"/>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500"/>
                            </p:stCondLst>
                            <p:childTnLst>
                              <p:par>
                                <p:cTn id="30" presetID="2" presetClass="entr" presetSubtype="8" fill="hold" grpId="0" nodeType="afterEffect">
                                  <p:stCondLst>
                                    <p:cond delay="1000"/>
                                  </p:stCondLst>
                                  <p:childTnLst>
                                    <p:set>
                                      <p:cBhvr>
                                        <p:cTn id="31" dur="1" fill="hold">
                                          <p:stCondLst>
                                            <p:cond delay="0"/>
                                          </p:stCondLst>
                                        </p:cTn>
                                        <p:tgtEl>
                                          <p:spTgt spid="35848">
                                            <p:txEl>
                                              <p:pRg st="2" end="2"/>
                                            </p:txEl>
                                          </p:spTgt>
                                        </p:tgtEl>
                                        <p:attrNameLst>
                                          <p:attrName>style.visibility</p:attrName>
                                        </p:attrNameLst>
                                      </p:cBhvr>
                                      <p:to>
                                        <p:strVal val="visible"/>
                                      </p:to>
                                    </p:set>
                                    <p:anim calcmode="lin" valueType="num">
                                      <p:cBhvr additive="base">
                                        <p:cTn id="32" dur="500" fill="hold"/>
                                        <p:tgtEl>
                                          <p:spTgt spid="35848">
                                            <p:txEl>
                                              <p:pRg st="2" end="2"/>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584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build="p" autoUpdateAnimBg="0" advAuto="1000"/>
      <p:bldP spid="35846" grpId="0" build="p" autoUpdateAnimBg="0" advAuto="0"/>
      <p:bldP spid="35848" grpId="0" build="p" autoUpdateAnimBg="0" advAuto="100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a:extLst>
              <a:ext uri="{FF2B5EF4-FFF2-40B4-BE49-F238E27FC236}">
                <a16:creationId xmlns:a16="http://schemas.microsoft.com/office/drawing/2014/main" id="{D40C4124-A29F-32CA-E3ED-90D7AA907B10}"/>
              </a:ext>
            </a:extLst>
          </p:cNvPr>
          <p:cNvGraphicFramePr>
            <a:graphicFrameLocks noChangeAspect="1"/>
          </p:cNvGraphicFramePr>
          <p:nvPr/>
        </p:nvGraphicFramePr>
        <p:xfrm>
          <a:off x="2282826" y="1397000"/>
          <a:ext cx="7623175" cy="4699000"/>
        </p:xfrm>
        <a:graphic>
          <a:graphicData uri="http://schemas.openxmlformats.org/presentationml/2006/ole">
            <mc:AlternateContent xmlns:mc="http://schemas.openxmlformats.org/markup-compatibility/2006">
              <mc:Choice xmlns:v="urn:schemas-microsoft-com:vml" Requires="v">
                <p:oleObj name="Bitmap Image" r:id="rId2" imgW="10209524" imgH="7771429" progId="Paint.Picture">
                  <p:embed/>
                </p:oleObj>
              </mc:Choice>
              <mc:Fallback>
                <p:oleObj name="Bitmap Image" r:id="rId2" imgW="10209524" imgH="7771429" progId="Paint.Picture">
                  <p:embed/>
                  <p:pic>
                    <p:nvPicPr>
                      <p:cNvPr id="48130" name="Object 2">
                        <a:extLst>
                          <a:ext uri="{FF2B5EF4-FFF2-40B4-BE49-F238E27FC236}">
                            <a16:creationId xmlns:a16="http://schemas.microsoft.com/office/drawing/2014/main" id="{D40C4124-A29F-32CA-E3ED-90D7AA907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826" y="1397000"/>
                        <a:ext cx="7623175"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1" name="Text Box 3">
            <a:extLst>
              <a:ext uri="{FF2B5EF4-FFF2-40B4-BE49-F238E27FC236}">
                <a16:creationId xmlns:a16="http://schemas.microsoft.com/office/drawing/2014/main" id="{1944C5F5-A96D-0F89-FA0D-879AA6CF2D35}"/>
              </a:ext>
            </a:extLst>
          </p:cNvPr>
          <p:cNvSpPr txBox="1">
            <a:spLocks noChangeArrowheads="1"/>
          </p:cNvSpPr>
          <p:nvPr/>
        </p:nvSpPr>
        <p:spPr bwMode="auto">
          <a:xfrm>
            <a:off x="3276600" y="914400"/>
            <a:ext cx="57912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20000"/>
              </a:spcBef>
            </a:pPr>
            <a:r>
              <a:rPr lang="el-GR" altLang="el-GR" b="1">
                <a:solidFill>
                  <a:schemeClr val="accent2"/>
                </a:solidFill>
                <a:cs typeface="Times New Roman" panose="02020603050405020304" pitchFamily="18" charset="0"/>
              </a:rPr>
              <a:t>Α. </a:t>
            </a:r>
            <a:r>
              <a:rPr lang="el-GR" altLang="el-GR" b="1" u="sng">
                <a:solidFill>
                  <a:schemeClr val="accent2"/>
                </a:solidFill>
                <a:cs typeface="Times New Roman" panose="02020603050405020304" pitchFamily="18" charset="0"/>
              </a:rPr>
              <a:t> ΔΙΠΛΗ ΥΠΕΡΚΕΡΑΣΗ </a:t>
            </a:r>
            <a:endParaRPr lang="el-GR" altLang="el-GR" b="1">
              <a:solidFill>
                <a:schemeClr val="accent2"/>
              </a:solidFill>
              <a:cs typeface="Times New Roman" panose="02020603050405020304" pitchFamily="18" charset="0"/>
            </a:endParaRPr>
          </a:p>
          <a:p>
            <a:pPr>
              <a:spcBef>
                <a:spcPct val="50000"/>
              </a:spcBef>
            </a:pPr>
            <a:endParaRPr lang="el-GR" altLang="el-G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43EAD39C-EEF3-5235-C45E-D8BE9DBD60A3}"/>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6867" name="Rectangle 3">
            <a:extLst>
              <a:ext uri="{FF2B5EF4-FFF2-40B4-BE49-F238E27FC236}">
                <a16:creationId xmlns:a16="http://schemas.microsoft.com/office/drawing/2014/main" id="{512F4A73-9567-2122-17A4-CD3C7C234F31}"/>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6868" name="Rectangle 4">
            <a:extLst>
              <a:ext uri="{FF2B5EF4-FFF2-40B4-BE49-F238E27FC236}">
                <a16:creationId xmlns:a16="http://schemas.microsoft.com/office/drawing/2014/main" id="{D4E83784-2DA3-66B8-7200-53EB4F391EBD}"/>
              </a:ext>
            </a:extLst>
          </p:cNvPr>
          <p:cNvSpPr>
            <a:spLocks noChangeArrowheads="1"/>
          </p:cNvSpPr>
          <p:nvPr/>
        </p:nvSpPr>
        <p:spPr bwMode="auto">
          <a:xfrm>
            <a:off x="2209800" y="762000"/>
            <a:ext cx="7772400" cy="1143000"/>
          </a:xfrm>
          <a:prstGeom prst="rect">
            <a:avLst/>
          </a:prstGeom>
          <a:noFill/>
          <a:ln>
            <a:noFill/>
          </a:ln>
          <a:effectLst>
            <a:outerShdw dist="45791" dir="18221404"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600" b="1" u="sng">
                <a:solidFill>
                  <a:schemeClr val="accent2"/>
                </a:solidFill>
              </a:rPr>
              <a:t>ΥΠΕΡΚΕΡΑΣΗ</a:t>
            </a:r>
            <a:endParaRPr lang="el-GR" altLang="el-GR" sz="5400">
              <a:solidFill>
                <a:schemeClr val="accent2"/>
              </a:solidFill>
            </a:endParaRPr>
          </a:p>
        </p:txBody>
      </p:sp>
      <p:sp>
        <p:nvSpPr>
          <p:cNvPr id="36869" name="Rectangle 5">
            <a:extLst>
              <a:ext uri="{FF2B5EF4-FFF2-40B4-BE49-F238E27FC236}">
                <a16:creationId xmlns:a16="http://schemas.microsoft.com/office/drawing/2014/main" id="{ECA43956-9C27-9AB5-617F-2D795F0E780B}"/>
              </a:ext>
            </a:extLst>
          </p:cNvPr>
          <p:cNvSpPr>
            <a:spLocks noChangeArrowheads="1"/>
          </p:cNvSpPr>
          <p:nvPr/>
        </p:nvSpPr>
        <p:spPr bwMode="auto">
          <a:xfrm>
            <a:off x="1828800" y="1676400"/>
            <a:ext cx="8686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l-GR" altLang="el-GR" sz="3200">
                <a:solidFill>
                  <a:srgbClr val="000000"/>
                </a:solidFill>
              </a:rPr>
              <a:t>	</a:t>
            </a:r>
          </a:p>
        </p:txBody>
      </p:sp>
      <p:sp>
        <p:nvSpPr>
          <p:cNvPr id="36870" name="Rectangle 6">
            <a:extLst>
              <a:ext uri="{FF2B5EF4-FFF2-40B4-BE49-F238E27FC236}">
                <a16:creationId xmlns:a16="http://schemas.microsoft.com/office/drawing/2014/main" id="{CEF515DF-DDB4-3AC7-8AC1-E2D7095E1CAC}"/>
              </a:ext>
            </a:extLst>
          </p:cNvPr>
          <p:cNvSpPr>
            <a:spLocks noChangeArrowheads="1"/>
          </p:cNvSpPr>
          <p:nvPr/>
        </p:nvSpPr>
        <p:spPr bwMode="auto">
          <a:xfrm>
            <a:off x="2209800" y="1905000"/>
            <a:ext cx="75438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just" eaLnBrk="0" hangingPunct="0">
              <a:spcBef>
                <a:spcPct val="20000"/>
              </a:spcBef>
            </a:pPr>
            <a:r>
              <a:rPr lang="el-GR" altLang="el-GR" b="1" u="sng" dirty="0">
                <a:solidFill>
                  <a:schemeClr val="accent2"/>
                </a:solidFill>
                <a:cs typeface="Times New Roman" panose="02020603050405020304" pitchFamily="18" charset="0"/>
              </a:rPr>
              <a:t>ΠΑΡΑΛΛΑΓΕΣ ΥΠΕΡΚΕΡΑΣΕΩΣ</a:t>
            </a:r>
            <a:endParaRPr lang="el-GR" altLang="el-GR" b="1" dirty="0">
              <a:solidFill>
                <a:schemeClr val="accent2"/>
              </a:solidFill>
              <a:cs typeface="Times New Roman" panose="02020603050405020304" pitchFamily="18" charset="0"/>
            </a:endParaRPr>
          </a:p>
          <a:p>
            <a:pPr algn="just" eaLnBrk="0" hangingPunct="0">
              <a:spcBef>
                <a:spcPct val="20000"/>
              </a:spcBef>
            </a:pPr>
            <a:r>
              <a:rPr lang="el-GR" altLang="el-GR" b="1" dirty="0">
                <a:solidFill>
                  <a:srgbClr val="000000"/>
                </a:solidFill>
              </a:rPr>
              <a:t>    </a:t>
            </a:r>
            <a:endParaRPr lang="el-GR" altLang="el-GR" b="1" dirty="0">
              <a:solidFill>
                <a:srgbClr val="000000"/>
              </a:solidFill>
              <a:cs typeface="Times New Roman" panose="02020603050405020304" pitchFamily="18" charset="0"/>
            </a:endParaRPr>
          </a:p>
        </p:txBody>
      </p:sp>
      <p:sp>
        <p:nvSpPr>
          <p:cNvPr id="36871" name="Rectangle 7">
            <a:extLst>
              <a:ext uri="{FF2B5EF4-FFF2-40B4-BE49-F238E27FC236}">
                <a16:creationId xmlns:a16="http://schemas.microsoft.com/office/drawing/2014/main" id="{83313ACD-26A6-EB86-665F-76900EB9DD76}"/>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
        <p:nvSpPr>
          <p:cNvPr id="36872" name="Rectangle 8">
            <a:extLst>
              <a:ext uri="{FF2B5EF4-FFF2-40B4-BE49-F238E27FC236}">
                <a16:creationId xmlns:a16="http://schemas.microsoft.com/office/drawing/2014/main" id="{4002FD7C-FD68-9F82-3500-C6B5A911DBDA}"/>
              </a:ext>
            </a:extLst>
          </p:cNvPr>
          <p:cNvSpPr>
            <a:spLocks noChangeArrowheads="1"/>
          </p:cNvSpPr>
          <p:nvPr/>
        </p:nvSpPr>
        <p:spPr bwMode="auto">
          <a:xfrm>
            <a:off x="2171700" y="2514600"/>
            <a:ext cx="8001000" cy="3886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eaLnBrk="0" hangingPunct="0">
              <a:spcBef>
                <a:spcPct val="20000"/>
              </a:spcBef>
            </a:pPr>
            <a:r>
              <a:rPr lang="el-GR" altLang="el-GR" b="1" dirty="0">
                <a:solidFill>
                  <a:schemeClr val="accent2"/>
                </a:solidFill>
                <a:cs typeface="Times New Roman" panose="02020603050405020304" pitchFamily="18" charset="0"/>
              </a:rPr>
              <a:t>Β. </a:t>
            </a:r>
            <a:r>
              <a:rPr lang="el-GR" altLang="el-GR" b="1" u="sng" dirty="0">
                <a:solidFill>
                  <a:schemeClr val="accent2"/>
                </a:solidFill>
                <a:cs typeface="Times New Roman" panose="02020603050405020304" pitchFamily="18" charset="0"/>
              </a:rPr>
              <a:t>ΚΑΤΑΚΟΡΥΦΗ ΥΠΕΡΚΕΡΑΣΗ </a:t>
            </a:r>
            <a:endParaRPr lang="el-GR" altLang="el-GR" b="1" dirty="0">
              <a:solidFill>
                <a:schemeClr val="accent2"/>
              </a:solidFill>
              <a:cs typeface="Times New Roman" panose="02020603050405020304" pitchFamily="18" charset="0"/>
            </a:endParaRPr>
          </a:p>
          <a:p>
            <a:pPr algn="just" eaLnBrk="0" hangingPunct="0">
              <a:spcBef>
                <a:spcPct val="20000"/>
              </a:spcBef>
            </a:pPr>
            <a:r>
              <a:rPr lang="el-GR" altLang="el-GR" b="1" dirty="0">
                <a:solidFill>
                  <a:schemeClr val="tx2"/>
                </a:solidFill>
                <a:cs typeface="Times New Roman" panose="02020603050405020304" pitchFamily="18" charset="0"/>
              </a:rPr>
              <a:t>	Κατακόρυφη υπερκέραση ανατίθεται σε </a:t>
            </a:r>
            <a:r>
              <a:rPr lang="el-GR" altLang="el-GR" b="1" dirty="0" err="1">
                <a:solidFill>
                  <a:schemeClr val="tx2"/>
                </a:solidFill>
                <a:cs typeface="Times New Roman" panose="02020603050405020304" pitchFamily="18" charset="0"/>
              </a:rPr>
              <a:t>αεροκίνητες</a:t>
            </a:r>
            <a:r>
              <a:rPr lang="el-GR" altLang="el-GR" b="1" dirty="0">
                <a:solidFill>
                  <a:schemeClr val="tx2"/>
                </a:solidFill>
                <a:cs typeface="Times New Roman" panose="02020603050405020304" pitchFamily="18" charset="0"/>
              </a:rPr>
              <a:t> και αερομεταφερόμενες δυνάμεις και κατευθύνονται στα νώτα της εχθρικής διατάξεως.</a:t>
            </a:r>
          </a:p>
          <a:p>
            <a:pPr algn="just" eaLnBrk="0" hangingPunct="0">
              <a:spcBef>
                <a:spcPct val="20000"/>
              </a:spcBef>
            </a:pPr>
            <a:r>
              <a:rPr lang="el-GR" altLang="el-GR" b="1" dirty="0">
                <a:solidFill>
                  <a:schemeClr val="tx2"/>
                </a:solidFill>
                <a:cs typeface="Times New Roman" panose="02020603050405020304" pitchFamily="18" charset="0"/>
              </a:rPr>
              <a:t>	</a:t>
            </a:r>
            <a:endParaRPr lang="el-GR" altLang="el-GR" sz="2000" b="1" dirty="0">
              <a:solidFill>
                <a:srgbClr val="FF00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6869">
                                            <p:txEl>
                                              <p:pRg st="0" end="0"/>
                                            </p:txEl>
                                          </p:spTgt>
                                        </p:tgtEl>
                                        <p:attrNameLst>
                                          <p:attrName>style.visibility</p:attrName>
                                        </p:attrNameLst>
                                      </p:cBhvr>
                                      <p:to>
                                        <p:strVal val="visible"/>
                                      </p:to>
                                    </p:set>
                                    <p:anim calcmode="lin" valueType="num">
                                      <p:cBhvr additive="base">
                                        <p:cTn id="7" dur="500" fill="hold"/>
                                        <p:tgtEl>
                                          <p:spTgt spid="3686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86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36872">
                                            <p:txEl>
                                              <p:pRg st="0" end="0"/>
                                            </p:txEl>
                                          </p:spTgt>
                                        </p:tgtEl>
                                        <p:attrNameLst>
                                          <p:attrName>style.visibility</p:attrName>
                                        </p:attrNameLst>
                                      </p:cBhvr>
                                      <p:to>
                                        <p:strVal val="visible"/>
                                      </p:to>
                                    </p:set>
                                    <p:anim calcmode="lin" valueType="num">
                                      <p:cBhvr additive="base">
                                        <p:cTn id="12" dur="500" fill="hold"/>
                                        <p:tgtEl>
                                          <p:spTgt spid="36872">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6872">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36872">
                                            <p:txEl>
                                              <p:pRg st="1" end="1"/>
                                            </p:txEl>
                                          </p:spTgt>
                                        </p:tgtEl>
                                        <p:attrNameLst>
                                          <p:attrName>style.visibility</p:attrName>
                                        </p:attrNameLst>
                                      </p:cBhvr>
                                      <p:to>
                                        <p:strVal val="visible"/>
                                      </p:to>
                                    </p:set>
                                    <p:anim calcmode="lin" valueType="num">
                                      <p:cBhvr additive="base">
                                        <p:cTn id="17" dur="500" fill="hold"/>
                                        <p:tgtEl>
                                          <p:spTgt spid="36872">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6872">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36872">
                                            <p:txEl>
                                              <p:pRg st="2" end="2"/>
                                            </p:txEl>
                                          </p:spTgt>
                                        </p:tgtEl>
                                        <p:attrNameLst>
                                          <p:attrName>style.visibility</p:attrName>
                                        </p:attrNameLst>
                                      </p:cBhvr>
                                      <p:to>
                                        <p:strVal val="visible"/>
                                      </p:to>
                                    </p:set>
                                    <p:anim calcmode="lin" valueType="num">
                                      <p:cBhvr additive="base">
                                        <p:cTn id="22" dur="500" fill="hold"/>
                                        <p:tgtEl>
                                          <p:spTgt spid="36872">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687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autoUpdateAnimBg="0" advAuto="1000"/>
      <p:bldP spid="36872" grpId="0" build="p" autoUpdateAnimBg="0" advAuto="100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1026">
            <a:extLst>
              <a:ext uri="{FF2B5EF4-FFF2-40B4-BE49-F238E27FC236}">
                <a16:creationId xmlns:a16="http://schemas.microsoft.com/office/drawing/2014/main" id="{844BE73E-3E1F-E3E0-A8F2-DD1688DE8B72}"/>
              </a:ext>
            </a:extLst>
          </p:cNvPr>
          <p:cNvGraphicFramePr>
            <a:graphicFrameLocks noChangeAspect="1"/>
          </p:cNvGraphicFramePr>
          <p:nvPr/>
        </p:nvGraphicFramePr>
        <p:xfrm>
          <a:off x="2416176" y="1524000"/>
          <a:ext cx="7261225" cy="4521200"/>
        </p:xfrm>
        <a:graphic>
          <a:graphicData uri="http://schemas.openxmlformats.org/presentationml/2006/ole">
            <mc:AlternateContent xmlns:mc="http://schemas.openxmlformats.org/markup-compatibility/2006">
              <mc:Choice xmlns:v="urn:schemas-microsoft-com:vml" Requires="v">
                <p:oleObj name="Bitmap Image" r:id="rId2" imgW="10971429" imgH="9638095" progId="Paint.Picture">
                  <p:embed/>
                </p:oleObj>
              </mc:Choice>
              <mc:Fallback>
                <p:oleObj name="Bitmap Image" r:id="rId2" imgW="10971429" imgH="9638095" progId="Paint.Picture">
                  <p:embed/>
                  <p:pic>
                    <p:nvPicPr>
                      <p:cNvPr id="49154" name="Object 1026">
                        <a:extLst>
                          <a:ext uri="{FF2B5EF4-FFF2-40B4-BE49-F238E27FC236}">
                            <a16:creationId xmlns:a16="http://schemas.microsoft.com/office/drawing/2014/main" id="{844BE73E-3E1F-E3E0-A8F2-DD1688DE8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176" y="1524000"/>
                        <a:ext cx="7261225" cy="45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155" name="Text Box 1027">
            <a:extLst>
              <a:ext uri="{FF2B5EF4-FFF2-40B4-BE49-F238E27FC236}">
                <a16:creationId xmlns:a16="http://schemas.microsoft.com/office/drawing/2014/main" id="{6D7C19C4-FAE7-BE92-B8E6-86CB07A5E583}"/>
              </a:ext>
            </a:extLst>
          </p:cNvPr>
          <p:cNvSpPr txBox="1">
            <a:spLocks noChangeArrowheads="1"/>
          </p:cNvSpPr>
          <p:nvPr/>
        </p:nvSpPr>
        <p:spPr bwMode="auto">
          <a:xfrm>
            <a:off x="3200400" y="1066800"/>
            <a:ext cx="60198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20000"/>
              </a:spcBef>
            </a:pPr>
            <a:r>
              <a:rPr lang="el-GR" altLang="el-GR" b="1">
                <a:solidFill>
                  <a:schemeClr val="accent2"/>
                </a:solidFill>
                <a:cs typeface="Times New Roman" panose="02020603050405020304" pitchFamily="18" charset="0"/>
              </a:rPr>
              <a:t>Β. </a:t>
            </a:r>
            <a:r>
              <a:rPr lang="el-GR" altLang="el-GR" b="1" u="sng">
                <a:solidFill>
                  <a:schemeClr val="accent2"/>
                </a:solidFill>
                <a:cs typeface="Times New Roman" panose="02020603050405020304" pitchFamily="18" charset="0"/>
              </a:rPr>
              <a:t>ΚΑΤΑΚΟΡΥΦΗ ΥΠΕΡΚΕΡΑΣΗ </a:t>
            </a:r>
            <a:endParaRPr lang="el-GR" altLang="el-GR" b="1">
              <a:solidFill>
                <a:schemeClr val="accent2"/>
              </a:solidFill>
              <a:cs typeface="Times New Roman" panose="02020603050405020304" pitchFamily="18" charset="0"/>
            </a:endParaRPr>
          </a:p>
          <a:p>
            <a:pPr>
              <a:spcBef>
                <a:spcPct val="50000"/>
              </a:spcBef>
            </a:pPr>
            <a:endParaRPr lang="el-GR" altLang="el-G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865D985-50CA-372E-23D8-40DE20F207BE}"/>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7891" name="Rectangle 3">
            <a:extLst>
              <a:ext uri="{FF2B5EF4-FFF2-40B4-BE49-F238E27FC236}">
                <a16:creationId xmlns:a16="http://schemas.microsoft.com/office/drawing/2014/main" id="{B734F1F1-163F-1432-7CC7-08E7BCF45CA6}"/>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7892" name="Rectangle 4">
            <a:extLst>
              <a:ext uri="{FF2B5EF4-FFF2-40B4-BE49-F238E27FC236}">
                <a16:creationId xmlns:a16="http://schemas.microsoft.com/office/drawing/2014/main" id="{A32DB10B-9D10-1F7B-AE23-5ADC67719AF8}"/>
              </a:ext>
            </a:extLst>
          </p:cNvPr>
          <p:cNvSpPr>
            <a:spLocks noChangeArrowheads="1"/>
          </p:cNvSpPr>
          <p:nvPr/>
        </p:nvSpPr>
        <p:spPr bwMode="auto">
          <a:xfrm>
            <a:off x="2209800" y="762000"/>
            <a:ext cx="7772400" cy="1143000"/>
          </a:xfrm>
          <a:prstGeom prst="rect">
            <a:avLst/>
          </a:prstGeom>
          <a:noFill/>
          <a:ln>
            <a:noFill/>
          </a:ln>
          <a:effectLst>
            <a:outerShdw dist="45791" dir="18221404"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600" b="1" u="sng">
                <a:solidFill>
                  <a:schemeClr val="accent2"/>
                </a:solidFill>
              </a:rPr>
              <a:t>ΥΠΕΡΚΕΡΑΣΗ</a:t>
            </a:r>
            <a:endParaRPr lang="el-GR" altLang="el-GR" sz="5400">
              <a:solidFill>
                <a:schemeClr val="accent2"/>
              </a:solidFill>
            </a:endParaRPr>
          </a:p>
        </p:txBody>
      </p:sp>
      <p:sp>
        <p:nvSpPr>
          <p:cNvPr id="37893" name="Rectangle 5">
            <a:extLst>
              <a:ext uri="{FF2B5EF4-FFF2-40B4-BE49-F238E27FC236}">
                <a16:creationId xmlns:a16="http://schemas.microsoft.com/office/drawing/2014/main" id="{7359ED8B-5CFA-9F93-2FEB-4C3927F90F3D}"/>
              </a:ext>
            </a:extLst>
          </p:cNvPr>
          <p:cNvSpPr>
            <a:spLocks noChangeArrowheads="1"/>
          </p:cNvSpPr>
          <p:nvPr/>
        </p:nvSpPr>
        <p:spPr bwMode="auto">
          <a:xfrm>
            <a:off x="1828800" y="1676400"/>
            <a:ext cx="8686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l-GR" altLang="el-GR" sz="3200">
                <a:solidFill>
                  <a:srgbClr val="000000"/>
                </a:solidFill>
              </a:rPr>
              <a:t>	</a:t>
            </a:r>
          </a:p>
        </p:txBody>
      </p:sp>
      <p:sp>
        <p:nvSpPr>
          <p:cNvPr id="37894" name="Rectangle 6">
            <a:extLst>
              <a:ext uri="{FF2B5EF4-FFF2-40B4-BE49-F238E27FC236}">
                <a16:creationId xmlns:a16="http://schemas.microsoft.com/office/drawing/2014/main" id="{69C705E8-329B-0438-D9F7-824E6120348B}"/>
              </a:ext>
            </a:extLst>
          </p:cNvPr>
          <p:cNvSpPr>
            <a:spLocks noChangeArrowheads="1"/>
          </p:cNvSpPr>
          <p:nvPr/>
        </p:nvSpPr>
        <p:spPr bwMode="auto">
          <a:xfrm>
            <a:off x="2209800" y="1981200"/>
            <a:ext cx="75438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just" eaLnBrk="0" hangingPunct="0">
              <a:spcBef>
                <a:spcPct val="20000"/>
              </a:spcBef>
            </a:pPr>
            <a:r>
              <a:rPr lang="el-GR" altLang="el-GR" b="1" u="sng">
                <a:solidFill>
                  <a:schemeClr val="accent2"/>
                </a:solidFill>
                <a:cs typeface="Times New Roman" panose="02020603050405020304" pitchFamily="18" charset="0"/>
              </a:rPr>
              <a:t>ΠΑΡΑΛΛΑΓΕΣ ΥΠΕΡΚΕΡΑΣΕΩΣ</a:t>
            </a:r>
            <a:endParaRPr lang="el-GR" altLang="el-GR" b="1">
              <a:solidFill>
                <a:schemeClr val="accent2"/>
              </a:solidFill>
              <a:cs typeface="Times New Roman" panose="02020603050405020304" pitchFamily="18" charset="0"/>
            </a:endParaRPr>
          </a:p>
          <a:p>
            <a:pPr algn="just" eaLnBrk="0" hangingPunct="0">
              <a:spcBef>
                <a:spcPct val="20000"/>
              </a:spcBef>
            </a:pPr>
            <a:r>
              <a:rPr lang="el-GR" altLang="el-GR" b="1">
                <a:solidFill>
                  <a:srgbClr val="000000"/>
                </a:solidFill>
              </a:rPr>
              <a:t>    </a:t>
            </a:r>
            <a:endParaRPr lang="el-GR" altLang="el-GR" b="1">
              <a:solidFill>
                <a:srgbClr val="000000"/>
              </a:solidFill>
              <a:cs typeface="Times New Roman" panose="02020603050405020304" pitchFamily="18" charset="0"/>
            </a:endParaRPr>
          </a:p>
        </p:txBody>
      </p:sp>
      <p:sp>
        <p:nvSpPr>
          <p:cNvPr id="37895" name="Rectangle 7">
            <a:extLst>
              <a:ext uri="{FF2B5EF4-FFF2-40B4-BE49-F238E27FC236}">
                <a16:creationId xmlns:a16="http://schemas.microsoft.com/office/drawing/2014/main" id="{879A1C9D-086F-1DC9-9C1C-C5103AF08E86}"/>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
        <p:nvSpPr>
          <p:cNvPr id="37896" name="Rectangle 8">
            <a:extLst>
              <a:ext uri="{FF2B5EF4-FFF2-40B4-BE49-F238E27FC236}">
                <a16:creationId xmlns:a16="http://schemas.microsoft.com/office/drawing/2014/main" id="{E0E1C5D7-D976-5A7B-0830-5897B3EB87A9}"/>
              </a:ext>
            </a:extLst>
          </p:cNvPr>
          <p:cNvSpPr>
            <a:spLocks noChangeArrowheads="1"/>
          </p:cNvSpPr>
          <p:nvPr/>
        </p:nvSpPr>
        <p:spPr bwMode="auto">
          <a:xfrm>
            <a:off x="2209800" y="2286000"/>
            <a:ext cx="8001000" cy="3886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l-GR" altLang="el-GR" b="1" dirty="0">
                <a:solidFill>
                  <a:schemeClr val="accent2"/>
                </a:solidFill>
                <a:cs typeface="Times New Roman" panose="02020603050405020304" pitchFamily="18" charset="0"/>
              </a:rPr>
              <a:t>Γ. </a:t>
            </a:r>
            <a:r>
              <a:rPr lang="el-GR" altLang="el-GR" b="1" u="sng" dirty="0">
                <a:solidFill>
                  <a:schemeClr val="accent2"/>
                </a:solidFill>
                <a:cs typeface="Times New Roman" panose="02020603050405020304" pitchFamily="18" charset="0"/>
              </a:rPr>
              <a:t>ΚΥΚΛΩΣΗ (</a:t>
            </a:r>
            <a:r>
              <a:rPr lang="el-GR" altLang="el-GR" b="1" u="sng" dirty="0" err="1">
                <a:solidFill>
                  <a:schemeClr val="accent2"/>
                </a:solidFill>
                <a:cs typeface="Times New Roman" panose="02020603050405020304" pitchFamily="18" charset="0"/>
              </a:rPr>
              <a:t>Περίσχεση</a:t>
            </a:r>
            <a:r>
              <a:rPr lang="el-GR" altLang="el-GR" b="1" u="sng" dirty="0">
                <a:solidFill>
                  <a:schemeClr val="accent2"/>
                </a:solidFill>
                <a:cs typeface="Times New Roman" panose="02020603050405020304" pitchFamily="18" charset="0"/>
              </a:rPr>
              <a:t>) </a:t>
            </a:r>
            <a:endParaRPr lang="el-GR" altLang="el-GR" b="1" dirty="0">
              <a:solidFill>
                <a:schemeClr val="accent2"/>
              </a:solidFill>
              <a:cs typeface="Times New Roman" panose="02020603050405020304" pitchFamily="18" charset="0"/>
            </a:endParaRPr>
          </a:p>
          <a:p>
            <a:pPr algn="just" eaLnBrk="0" hangingPunct="0">
              <a:spcBef>
                <a:spcPct val="20000"/>
              </a:spcBef>
            </a:pPr>
            <a:r>
              <a:rPr lang="el-GR" altLang="el-GR" b="1" dirty="0">
                <a:solidFill>
                  <a:schemeClr val="tx2"/>
                </a:solidFill>
                <a:cs typeface="Times New Roman" panose="02020603050405020304" pitchFamily="18" charset="0"/>
              </a:rPr>
              <a:t>	Η παραλλαγή αυτή υπερκεράσεως παρέχει τη μεγαλύτερη δυνατότητα καθηλώσεως του εχθρού στην τοποθεσία και την καταστροφή ή αιχμαλωσία του.</a:t>
            </a:r>
            <a:endParaRPr lang="el-GR" altLang="el-GR" b="1" dirty="0">
              <a:solidFill>
                <a:schemeClr val="tx2"/>
              </a:solidFill>
            </a:endParaRPr>
          </a:p>
          <a:p>
            <a:pPr algn="just" eaLnBrk="0" hangingPunct="0">
              <a:spcBef>
                <a:spcPct val="20000"/>
              </a:spcBef>
            </a:pPr>
            <a:r>
              <a:rPr lang="el-GR" altLang="el-GR" b="1" dirty="0">
                <a:solidFill>
                  <a:schemeClr val="tx2"/>
                </a:solidFill>
              </a:rPr>
              <a:t>	</a:t>
            </a:r>
            <a:r>
              <a:rPr lang="el-GR" altLang="el-GR" b="1" dirty="0">
                <a:solidFill>
                  <a:schemeClr val="tx2"/>
                </a:solidFill>
                <a:cs typeface="Times New Roman" panose="02020603050405020304" pitchFamily="18" charset="0"/>
              </a:rPr>
              <a:t> Αποτελεί δύσκολο ελιγμό καθ’ όσον απαιτεί </a:t>
            </a:r>
            <a:r>
              <a:rPr lang="el-GR" altLang="el-GR" b="1" dirty="0" err="1">
                <a:solidFill>
                  <a:schemeClr val="tx2"/>
                </a:solidFill>
                <a:cs typeface="Times New Roman" panose="02020603050405020304" pitchFamily="18" charset="0"/>
              </a:rPr>
              <a:t>ταχυκινησία</a:t>
            </a:r>
            <a:r>
              <a:rPr lang="el-GR" altLang="el-GR" b="1" dirty="0">
                <a:solidFill>
                  <a:schemeClr val="tx2"/>
                </a:solidFill>
                <a:cs typeface="Times New Roman" panose="02020603050405020304" pitchFamily="18" charset="0"/>
              </a:rPr>
              <a:t> και αριθμητική υπεροχή.</a:t>
            </a:r>
          </a:p>
          <a:p>
            <a:pPr algn="just" eaLnBrk="0" hangingPunct="0">
              <a:spcBef>
                <a:spcPct val="20000"/>
              </a:spcBef>
            </a:pPr>
            <a:r>
              <a:rPr lang="el-GR" altLang="el-GR" b="1" dirty="0">
                <a:solidFill>
                  <a:schemeClr val="tx2"/>
                </a:solidFill>
                <a:cs typeface="Times New Roman" panose="02020603050405020304" pitchFamily="18" charset="0"/>
              </a:rPr>
              <a:t>	Η χρησιμοποίηση </a:t>
            </a:r>
            <a:r>
              <a:rPr lang="el-GR" altLang="el-GR" b="1" dirty="0" err="1">
                <a:solidFill>
                  <a:schemeClr val="tx2"/>
                </a:solidFill>
                <a:cs typeface="Times New Roman" panose="02020603050405020304" pitchFamily="18" charset="0"/>
              </a:rPr>
              <a:t>αεροκίνητων</a:t>
            </a:r>
            <a:r>
              <a:rPr lang="el-GR" altLang="el-GR" b="1" dirty="0">
                <a:solidFill>
                  <a:schemeClr val="tx2"/>
                </a:solidFill>
                <a:cs typeface="Times New Roman" panose="02020603050405020304" pitchFamily="18" charset="0"/>
              </a:rPr>
              <a:t> δυνάμεων και αλεξιπτωτιστών επαυξάνει την πιθανότητα επιτυχίας της κυκλώσεως.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7893">
                                            <p:txEl>
                                              <p:pRg st="0" end="0"/>
                                            </p:txEl>
                                          </p:spTgt>
                                        </p:tgtEl>
                                        <p:attrNameLst>
                                          <p:attrName>style.visibility</p:attrName>
                                        </p:attrNameLst>
                                      </p:cBhvr>
                                      <p:to>
                                        <p:strVal val="visible"/>
                                      </p:to>
                                    </p:set>
                                    <p:anim calcmode="lin" valueType="num">
                                      <p:cBhvr additive="base">
                                        <p:cTn id="7" dur="500" fill="hold"/>
                                        <p:tgtEl>
                                          <p:spTgt spid="3789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37896">
                                            <p:txEl>
                                              <p:pRg st="0" end="0"/>
                                            </p:txEl>
                                          </p:spTgt>
                                        </p:tgtEl>
                                        <p:attrNameLst>
                                          <p:attrName>style.visibility</p:attrName>
                                        </p:attrNameLst>
                                      </p:cBhvr>
                                      <p:to>
                                        <p:strVal val="visible"/>
                                      </p:to>
                                    </p:set>
                                    <p:anim calcmode="lin" valueType="num">
                                      <p:cBhvr additive="base">
                                        <p:cTn id="12" dur="500" fill="hold"/>
                                        <p:tgtEl>
                                          <p:spTgt spid="37896">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7896">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37896">
                                            <p:txEl>
                                              <p:pRg st="1" end="1"/>
                                            </p:txEl>
                                          </p:spTgt>
                                        </p:tgtEl>
                                        <p:attrNameLst>
                                          <p:attrName>style.visibility</p:attrName>
                                        </p:attrNameLst>
                                      </p:cBhvr>
                                      <p:to>
                                        <p:strVal val="visible"/>
                                      </p:to>
                                    </p:set>
                                    <p:anim calcmode="lin" valueType="num">
                                      <p:cBhvr additive="base">
                                        <p:cTn id="17" dur="500" fill="hold"/>
                                        <p:tgtEl>
                                          <p:spTgt spid="37896">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7896">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37896">
                                            <p:txEl>
                                              <p:pRg st="2" end="2"/>
                                            </p:txEl>
                                          </p:spTgt>
                                        </p:tgtEl>
                                        <p:attrNameLst>
                                          <p:attrName>style.visibility</p:attrName>
                                        </p:attrNameLst>
                                      </p:cBhvr>
                                      <p:to>
                                        <p:strVal val="visible"/>
                                      </p:to>
                                    </p:set>
                                    <p:anim calcmode="lin" valueType="num">
                                      <p:cBhvr additive="base">
                                        <p:cTn id="22" dur="500" fill="hold"/>
                                        <p:tgtEl>
                                          <p:spTgt spid="37896">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7896">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6000"/>
                            </p:stCondLst>
                            <p:childTnLst>
                              <p:par>
                                <p:cTn id="25" presetID="2" presetClass="entr" presetSubtype="8" fill="hold" grpId="0" nodeType="afterEffect">
                                  <p:stCondLst>
                                    <p:cond delay="1000"/>
                                  </p:stCondLst>
                                  <p:childTnLst>
                                    <p:set>
                                      <p:cBhvr>
                                        <p:cTn id="26" dur="1" fill="hold">
                                          <p:stCondLst>
                                            <p:cond delay="0"/>
                                          </p:stCondLst>
                                        </p:cTn>
                                        <p:tgtEl>
                                          <p:spTgt spid="37896">
                                            <p:txEl>
                                              <p:pRg st="3" end="3"/>
                                            </p:txEl>
                                          </p:spTgt>
                                        </p:tgtEl>
                                        <p:attrNameLst>
                                          <p:attrName>style.visibility</p:attrName>
                                        </p:attrNameLst>
                                      </p:cBhvr>
                                      <p:to>
                                        <p:strVal val="visible"/>
                                      </p:to>
                                    </p:set>
                                    <p:anim calcmode="lin" valueType="num">
                                      <p:cBhvr additive="base">
                                        <p:cTn id="27" dur="500" fill="hold"/>
                                        <p:tgtEl>
                                          <p:spTgt spid="37896">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789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build="p" autoUpdateAnimBg="0" advAuto="1000"/>
      <p:bldP spid="37896" grpId="0" build="p" autoUpdateAnimBg="0" advAuto="100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DE7B1F2-593E-EAE6-945B-1B9748EE7311}"/>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11" name="Rectangle 3">
            <a:extLst>
              <a:ext uri="{FF2B5EF4-FFF2-40B4-BE49-F238E27FC236}">
                <a16:creationId xmlns:a16="http://schemas.microsoft.com/office/drawing/2014/main" id="{B1A81184-74EA-30A8-CEF5-2BD34171295B}"/>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pic>
        <p:nvPicPr>
          <p:cNvPr id="17412" name="Picture 4">
            <a:extLst>
              <a:ext uri="{FF2B5EF4-FFF2-40B4-BE49-F238E27FC236}">
                <a16:creationId xmlns:a16="http://schemas.microsoft.com/office/drawing/2014/main" id="{B00EC136-7435-86B8-76E3-08170F24428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7938"/>
            <a:ext cx="9142413" cy="6865938"/>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Line 5">
            <a:extLst>
              <a:ext uri="{FF2B5EF4-FFF2-40B4-BE49-F238E27FC236}">
                <a16:creationId xmlns:a16="http://schemas.microsoft.com/office/drawing/2014/main" id="{498B181E-8CDE-9FD7-B3B6-FBE80F41E393}"/>
              </a:ext>
            </a:extLst>
          </p:cNvPr>
          <p:cNvSpPr>
            <a:spLocks noChangeShapeType="1"/>
          </p:cNvSpPr>
          <p:nvPr/>
        </p:nvSpPr>
        <p:spPr bwMode="auto">
          <a:xfrm flipV="1">
            <a:off x="6045200" y="355601"/>
            <a:ext cx="0" cy="6526213"/>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14" name="Rectangle 6">
            <a:extLst>
              <a:ext uri="{FF2B5EF4-FFF2-40B4-BE49-F238E27FC236}">
                <a16:creationId xmlns:a16="http://schemas.microsoft.com/office/drawing/2014/main" id="{114C5BC7-75D7-A95F-2543-17B3D2C9538E}"/>
              </a:ext>
            </a:extLst>
          </p:cNvPr>
          <p:cNvSpPr>
            <a:spLocks noChangeArrowheads="1"/>
          </p:cNvSpPr>
          <p:nvPr/>
        </p:nvSpPr>
        <p:spPr bwMode="auto">
          <a:xfrm>
            <a:off x="4749800" y="4826000"/>
            <a:ext cx="482600" cy="254000"/>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15" name="Rectangle 7">
            <a:extLst>
              <a:ext uri="{FF2B5EF4-FFF2-40B4-BE49-F238E27FC236}">
                <a16:creationId xmlns:a16="http://schemas.microsoft.com/office/drawing/2014/main" id="{B80132E2-08F2-8BC9-1A0C-1895D7A5E013}"/>
              </a:ext>
            </a:extLst>
          </p:cNvPr>
          <p:cNvSpPr>
            <a:spLocks noChangeArrowheads="1"/>
          </p:cNvSpPr>
          <p:nvPr/>
        </p:nvSpPr>
        <p:spPr bwMode="auto">
          <a:xfrm>
            <a:off x="3911600" y="4826000"/>
            <a:ext cx="482600" cy="254000"/>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16" name="Rectangle 8">
            <a:extLst>
              <a:ext uri="{FF2B5EF4-FFF2-40B4-BE49-F238E27FC236}">
                <a16:creationId xmlns:a16="http://schemas.microsoft.com/office/drawing/2014/main" id="{CD8ABBCA-4C4C-9481-80F1-4EFF943D6C1D}"/>
              </a:ext>
            </a:extLst>
          </p:cNvPr>
          <p:cNvSpPr>
            <a:spLocks noChangeArrowheads="1"/>
          </p:cNvSpPr>
          <p:nvPr/>
        </p:nvSpPr>
        <p:spPr bwMode="auto">
          <a:xfrm>
            <a:off x="3149600" y="4826000"/>
            <a:ext cx="482600" cy="254000"/>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17" name="Rectangle 9">
            <a:extLst>
              <a:ext uri="{FF2B5EF4-FFF2-40B4-BE49-F238E27FC236}">
                <a16:creationId xmlns:a16="http://schemas.microsoft.com/office/drawing/2014/main" id="{0E04E5FC-0A96-5334-FB17-2CEAA601AEF1}"/>
              </a:ext>
            </a:extLst>
          </p:cNvPr>
          <p:cNvSpPr>
            <a:spLocks noChangeArrowheads="1"/>
          </p:cNvSpPr>
          <p:nvPr/>
        </p:nvSpPr>
        <p:spPr bwMode="auto">
          <a:xfrm>
            <a:off x="8712200" y="1778000"/>
            <a:ext cx="482600" cy="254000"/>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18" name="Rectangle 10">
            <a:extLst>
              <a:ext uri="{FF2B5EF4-FFF2-40B4-BE49-F238E27FC236}">
                <a16:creationId xmlns:a16="http://schemas.microsoft.com/office/drawing/2014/main" id="{ECFF4E7A-544F-AE7E-4510-9DC475B71B24}"/>
              </a:ext>
            </a:extLst>
          </p:cNvPr>
          <p:cNvSpPr>
            <a:spLocks noChangeArrowheads="1"/>
          </p:cNvSpPr>
          <p:nvPr/>
        </p:nvSpPr>
        <p:spPr bwMode="auto">
          <a:xfrm>
            <a:off x="7874000" y="1778000"/>
            <a:ext cx="482600" cy="254000"/>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19" name="Rectangle 11">
            <a:extLst>
              <a:ext uri="{FF2B5EF4-FFF2-40B4-BE49-F238E27FC236}">
                <a16:creationId xmlns:a16="http://schemas.microsoft.com/office/drawing/2014/main" id="{D44F845D-11DB-91B8-93C3-49E302B7025E}"/>
              </a:ext>
            </a:extLst>
          </p:cNvPr>
          <p:cNvSpPr>
            <a:spLocks noChangeArrowheads="1"/>
          </p:cNvSpPr>
          <p:nvPr/>
        </p:nvSpPr>
        <p:spPr bwMode="auto">
          <a:xfrm>
            <a:off x="7112000" y="1778000"/>
            <a:ext cx="482600" cy="254000"/>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20" name="Rectangle 12">
            <a:extLst>
              <a:ext uri="{FF2B5EF4-FFF2-40B4-BE49-F238E27FC236}">
                <a16:creationId xmlns:a16="http://schemas.microsoft.com/office/drawing/2014/main" id="{DF9F2F79-19DB-4EA0-18CB-ADC04104B8A9}"/>
              </a:ext>
            </a:extLst>
          </p:cNvPr>
          <p:cNvSpPr>
            <a:spLocks noChangeArrowheads="1"/>
          </p:cNvSpPr>
          <p:nvPr/>
        </p:nvSpPr>
        <p:spPr bwMode="auto">
          <a:xfrm>
            <a:off x="2463800" y="4826000"/>
            <a:ext cx="482600" cy="254000"/>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21" name="Rectangle 13">
            <a:extLst>
              <a:ext uri="{FF2B5EF4-FFF2-40B4-BE49-F238E27FC236}">
                <a16:creationId xmlns:a16="http://schemas.microsoft.com/office/drawing/2014/main" id="{0D641FDE-B607-F13E-633D-569EA399914C}"/>
              </a:ext>
            </a:extLst>
          </p:cNvPr>
          <p:cNvSpPr>
            <a:spLocks noChangeArrowheads="1"/>
          </p:cNvSpPr>
          <p:nvPr/>
        </p:nvSpPr>
        <p:spPr bwMode="auto">
          <a:xfrm>
            <a:off x="9321800" y="4902200"/>
            <a:ext cx="482600" cy="254000"/>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22" name="Rectangle 14">
            <a:extLst>
              <a:ext uri="{FF2B5EF4-FFF2-40B4-BE49-F238E27FC236}">
                <a16:creationId xmlns:a16="http://schemas.microsoft.com/office/drawing/2014/main" id="{E874BA57-B9AC-3132-4DBE-4A9D66A27E75}"/>
              </a:ext>
            </a:extLst>
          </p:cNvPr>
          <p:cNvSpPr>
            <a:spLocks noChangeArrowheads="1"/>
          </p:cNvSpPr>
          <p:nvPr/>
        </p:nvSpPr>
        <p:spPr bwMode="auto">
          <a:xfrm>
            <a:off x="8483600" y="4902200"/>
            <a:ext cx="482600" cy="254000"/>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23" name="Rectangle 15">
            <a:extLst>
              <a:ext uri="{FF2B5EF4-FFF2-40B4-BE49-F238E27FC236}">
                <a16:creationId xmlns:a16="http://schemas.microsoft.com/office/drawing/2014/main" id="{11212035-6228-D03C-C9E6-EC2FCD9F539C}"/>
              </a:ext>
            </a:extLst>
          </p:cNvPr>
          <p:cNvSpPr>
            <a:spLocks noChangeArrowheads="1"/>
          </p:cNvSpPr>
          <p:nvPr/>
        </p:nvSpPr>
        <p:spPr bwMode="auto">
          <a:xfrm>
            <a:off x="7721600" y="4902200"/>
            <a:ext cx="482600" cy="254000"/>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24" name="Rectangle 16">
            <a:extLst>
              <a:ext uri="{FF2B5EF4-FFF2-40B4-BE49-F238E27FC236}">
                <a16:creationId xmlns:a16="http://schemas.microsoft.com/office/drawing/2014/main" id="{93DAA730-C369-6AAE-BDD4-06C9A9A1B91F}"/>
              </a:ext>
            </a:extLst>
          </p:cNvPr>
          <p:cNvSpPr>
            <a:spLocks noChangeArrowheads="1"/>
          </p:cNvSpPr>
          <p:nvPr/>
        </p:nvSpPr>
        <p:spPr bwMode="auto">
          <a:xfrm>
            <a:off x="7035800" y="4902200"/>
            <a:ext cx="482600" cy="254000"/>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nvGrpSpPr>
          <p:cNvPr id="17425" name="Group 17">
            <a:extLst>
              <a:ext uri="{FF2B5EF4-FFF2-40B4-BE49-F238E27FC236}">
                <a16:creationId xmlns:a16="http://schemas.microsoft.com/office/drawing/2014/main" id="{F454D11F-AFC5-1AB6-B9B5-D594C896FE92}"/>
              </a:ext>
            </a:extLst>
          </p:cNvPr>
          <p:cNvGrpSpPr>
            <a:grpSpLocks/>
          </p:cNvGrpSpPr>
          <p:nvPr/>
        </p:nvGrpSpPr>
        <p:grpSpPr bwMode="auto">
          <a:xfrm>
            <a:off x="1843088" y="3702050"/>
            <a:ext cx="1784350" cy="2432050"/>
            <a:chOff x="201" y="2332"/>
            <a:chExt cx="1124" cy="1532"/>
          </a:xfrm>
        </p:grpSpPr>
        <p:sp>
          <p:nvSpPr>
            <p:cNvPr id="17426" name="Freeform 18">
              <a:extLst>
                <a:ext uri="{FF2B5EF4-FFF2-40B4-BE49-F238E27FC236}">
                  <a16:creationId xmlns:a16="http://schemas.microsoft.com/office/drawing/2014/main" id="{C06DDBD2-5576-1A4D-7ED6-91BB79307028}"/>
                </a:ext>
              </a:extLst>
            </p:cNvPr>
            <p:cNvSpPr>
              <a:spLocks/>
            </p:cNvSpPr>
            <p:nvPr/>
          </p:nvSpPr>
          <p:spPr bwMode="auto">
            <a:xfrm>
              <a:off x="1100" y="2332"/>
              <a:ext cx="225" cy="265"/>
            </a:xfrm>
            <a:custGeom>
              <a:avLst/>
              <a:gdLst>
                <a:gd name="T0" fmla="*/ 224 w 225"/>
                <a:gd name="T1" fmla="*/ 132 h 265"/>
                <a:gd name="T2" fmla="*/ 0 w 225"/>
                <a:gd name="T3" fmla="*/ 0 h 265"/>
                <a:gd name="T4" fmla="*/ 0 w 225"/>
                <a:gd name="T5" fmla="*/ 264 h 265"/>
                <a:gd name="T6" fmla="*/ 224 w 225"/>
                <a:gd name="T7" fmla="*/ 132 h 265"/>
              </a:gdLst>
              <a:ahLst/>
              <a:cxnLst>
                <a:cxn ang="0">
                  <a:pos x="T0" y="T1"/>
                </a:cxn>
                <a:cxn ang="0">
                  <a:pos x="T2" y="T3"/>
                </a:cxn>
                <a:cxn ang="0">
                  <a:pos x="T4" y="T5"/>
                </a:cxn>
                <a:cxn ang="0">
                  <a:pos x="T6" y="T7"/>
                </a:cxn>
              </a:cxnLst>
              <a:rect l="0" t="0" r="r" b="b"/>
              <a:pathLst>
                <a:path w="225" h="265">
                  <a:moveTo>
                    <a:pt x="224" y="132"/>
                  </a:moveTo>
                  <a:lnTo>
                    <a:pt x="0" y="0"/>
                  </a:lnTo>
                  <a:lnTo>
                    <a:pt x="0" y="264"/>
                  </a:lnTo>
                  <a:lnTo>
                    <a:pt x="224" y="132"/>
                  </a:lnTo>
                </a:path>
              </a:pathLst>
            </a:custGeom>
            <a:pattFill prst="ltHorz">
              <a:fgClr>
                <a:schemeClr val="tx1"/>
              </a:fgClr>
              <a:bgClr>
                <a:schemeClr val="bg1"/>
              </a:bgClr>
            </a:pattFill>
            <a:ln w="50800" cap="rnd" cmpd="sng">
              <a:solidFill>
                <a:srgbClr val="000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nvGrpSpPr>
            <p:cNvPr id="17427" name="Group 19">
              <a:extLst>
                <a:ext uri="{FF2B5EF4-FFF2-40B4-BE49-F238E27FC236}">
                  <a16:creationId xmlns:a16="http://schemas.microsoft.com/office/drawing/2014/main" id="{4A7DC88A-CE7E-A4AC-DE2C-20432FA3FD12}"/>
                </a:ext>
              </a:extLst>
            </p:cNvPr>
            <p:cNvGrpSpPr>
              <a:grpSpLocks/>
            </p:cNvGrpSpPr>
            <p:nvPr/>
          </p:nvGrpSpPr>
          <p:grpSpPr bwMode="auto">
            <a:xfrm>
              <a:off x="201" y="2415"/>
              <a:ext cx="877" cy="1449"/>
              <a:chOff x="201" y="2415"/>
              <a:chExt cx="877" cy="1449"/>
            </a:xfrm>
          </p:grpSpPr>
          <p:grpSp>
            <p:nvGrpSpPr>
              <p:cNvPr id="17428" name="Group 20">
                <a:extLst>
                  <a:ext uri="{FF2B5EF4-FFF2-40B4-BE49-F238E27FC236}">
                    <a16:creationId xmlns:a16="http://schemas.microsoft.com/office/drawing/2014/main" id="{2061292B-E593-62E1-0C38-15DEE908ECEB}"/>
                  </a:ext>
                </a:extLst>
              </p:cNvPr>
              <p:cNvGrpSpPr>
                <a:grpSpLocks/>
              </p:cNvGrpSpPr>
              <p:nvPr/>
            </p:nvGrpSpPr>
            <p:grpSpPr bwMode="auto">
              <a:xfrm>
                <a:off x="201" y="2415"/>
                <a:ext cx="877" cy="1449"/>
                <a:chOff x="201" y="2415"/>
                <a:chExt cx="877" cy="1449"/>
              </a:xfrm>
            </p:grpSpPr>
            <p:grpSp>
              <p:nvGrpSpPr>
                <p:cNvPr id="17429" name="Group 21">
                  <a:extLst>
                    <a:ext uri="{FF2B5EF4-FFF2-40B4-BE49-F238E27FC236}">
                      <a16:creationId xmlns:a16="http://schemas.microsoft.com/office/drawing/2014/main" id="{E1E9E4F0-544D-9157-C03A-90BDE6521828}"/>
                    </a:ext>
                  </a:extLst>
                </p:cNvPr>
                <p:cNvGrpSpPr>
                  <a:grpSpLocks/>
                </p:cNvGrpSpPr>
                <p:nvPr/>
              </p:nvGrpSpPr>
              <p:grpSpPr bwMode="auto">
                <a:xfrm>
                  <a:off x="201" y="2415"/>
                  <a:ext cx="877" cy="739"/>
                  <a:chOff x="201" y="2415"/>
                  <a:chExt cx="877" cy="739"/>
                </a:xfrm>
              </p:grpSpPr>
              <p:sp>
                <p:nvSpPr>
                  <p:cNvPr id="17430" name="Arc 22">
                    <a:extLst>
                      <a:ext uri="{FF2B5EF4-FFF2-40B4-BE49-F238E27FC236}">
                        <a16:creationId xmlns:a16="http://schemas.microsoft.com/office/drawing/2014/main" id="{0B040477-57AC-EA00-9FB6-8762FA4C0138}"/>
                      </a:ext>
                    </a:extLst>
                  </p:cNvPr>
                  <p:cNvSpPr>
                    <a:spLocks/>
                  </p:cNvSpPr>
                  <p:nvPr/>
                </p:nvSpPr>
                <p:spPr bwMode="auto">
                  <a:xfrm>
                    <a:off x="201" y="2415"/>
                    <a:ext cx="877" cy="610"/>
                  </a:xfrm>
                  <a:custGeom>
                    <a:avLst/>
                    <a:gdLst>
                      <a:gd name="G0" fmla="+- 21600 0 0"/>
                      <a:gd name="G1" fmla="+- 21600 0 0"/>
                      <a:gd name="G2" fmla="+- 21600 0 0"/>
                      <a:gd name="T0" fmla="*/ 0 w 21600"/>
                      <a:gd name="T1" fmla="*/ 21600 h 21600"/>
                      <a:gd name="T2" fmla="*/ 2157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99"/>
                        </a:moveTo>
                        <a:cubicBezTo>
                          <a:pt x="0" y="9680"/>
                          <a:pt x="9655" y="13"/>
                          <a:pt x="21575" y="0"/>
                        </a:cubicBezTo>
                      </a:path>
                      <a:path w="21600" h="21600" stroke="0" extrusionOk="0">
                        <a:moveTo>
                          <a:pt x="0" y="21599"/>
                        </a:moveTo>
                        <a:cubicBezTo>
                          <a:pt x="0" y="9680"/>
                          <a:pt x="9655" y="13"/>
                          <a:pt x="21575" y="0"/>
                        </a:cubicBezTo>
                        <a:lnTo>
                          <a:pt x="21600" y="2160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31" name="Arc 23">
                    <a:extLst>
                      <a:ext uri="{FF2B5EF4-FFF2-40B4-BE49-F238E27FC236}">
                        <a16:creationId xmlns:a16="http://schemas.microsoft.com/office/drawing/2014/main" id="{E3C46B5F-D031-C76F-3B04-1E1731073711}"/>
                      </a:ext>
                    </a:extLst>
                  </p:cNvPr>
                  <p:cNvSpPr>
                    <a:spLocks/>
                  </p:cNvSpPr>
                  <p:nvPr/>
                </p:nvSpPr>
                <p:spPr bwMode="auto">
                  <a:xfrm>
                    <a:off x="315" y="2538"/>
                    <a:ext cx="760" cy="616"/>
                  </a:xfrm>
                  <a:custGeom>
                    <a:avLst/>
                    <a:gdLst>
                      <a:gd name="G0" fmla="+- 21600 0 0"/>
                      <a:gd name="G1" fmla="+- 21600 0 0"/>
                      <a:gd name="G2" fmla="+- 21600 0 0"/>
                      <a:gd name="T0" fmla="*/ 0 w 21600"/>
                      <a:gd name="T1" fmla="*/ 21600 h 21600"/>
                      <a:gd name="T2" fmla="*/ 21572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99"/>
                        </a:moveTo>
                        <a:cubicBezTo>
                          <a:pt x="0" y="9681"/>
                          <a:pt x="9653" y="15"/>
                          <a:pt x="21572" y="0"/>
                        </a:cubicBezTo>
                      </a:path>
                      <a:path w="21600" h="21600" stroke="0" extrusionOk="0">
                        <a:moveTo>
                          <a:pt x="0" y="21599"/>
                        </a:moveTo>
                        <a:cubicBezTo>
                          <a:pt x="0" y="9681"/>
                          <a:pt x="9653" y="15"/>
                          <a:pt x="21572" y="0"/>
                        </a:cubicBezTo>
                        <a:lnTo>
                          <a:pt x="21600" y="2160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7432" name="Arc 24">
                  <a:extLst>
                    <a:ext uri="{FF2B5EF4-FFF2-40B4-BE49-F238E27FC236}">
                      <a16:creationId xmlns:a16="http://schemas.microsoft.com/office/drawing/2014/main" id="{A08700AD-6861-7EC3-9182-A7B16EE1F15C}"/>
                    </a:ext>
                  </a:extLst>
                </p:cNvPr>
                <p:cNvSpPr>
                  <a:spLocks/>
                </p:cNvSpPr>
                <p:nvPr/>
              </p:nvSpPr>
              <p:spPr bwMode="auto">
                <a:xfrm>
                  <a:off x="308" y="3141"/>
                  <a:ext cx="553" cy="585"/>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599"/>
                      </a:moveTo>
                      <a:cubicBezTo>
                        <a:pt x="9670" y="21599"/>
                        <a:pt x="0" y="11929"/>
                        <a:pt x="0" y="0"/>
                      </a:cubicBezTo>
                    </a:path>
                    <a:path w="21600" h="21600" stroke="0" extrusionOk="0">
                      <a:moveTo>
                        <a:pt x="21600" y="21599"/>
                      </a:moveTo>
                      <a:cubicBezTo>
                        <a:pt x="9670" y="21599"/>
                        <a:pt x="0" y="11929"/>
                        <a:pt x="0" y="0"/>
                      </a:cubicBezTo>
                      <a:lnTo>
                        <a:pt x="21600" y="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33" name="Arc 25">
                  <a:extLst>
                    <a:ext uri="{FF2B5EF4-FFF2-40B4-BE49-F238E27FC236}">
                      <a16:creationId xmlns:a16="http://schemas.microsoft.com/office/drawing/2014/main" id="{FC526D06-283F-09BD-687A-51BD2A2B1117}"/>
                    </a:ext>
                  </a:extLst>
                </p:cNvPr>
                <p:cNvSpPr>
                  <a:spLocks/>
                </p:cNvSpPr>
                <p:nvPr/>
              </p:nvSpPr>
              <p:spPr bwMode="auto">
                <a:xfrm>
                  <a:off x="204" y="3032"/>
                  <a:ext cx="658" cy="832"/>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599"/>
                      </a:moveTo>
                      <a:cubicBezTo>
                        <a:pt x="9670" y="21599"/>
                        <a:pt x="0" y="11929"/>
                        <a:pt x="0" y="0"/>
                      </a:cubicBezTo>
                    </a:path>
                    <a:path w="21600" h="21600" stroke="0" extrusionOk="0">
                      <a:moveTo>
                        <a:pt x="21600" y="21599"/>
                      </a:moveTo>
                      <a:cubicBezTo>
                        <a:pt x="9670" y="21599"/>
                        <a:pt x="0" y="11929"/>
                        <a:pt x="0" y="0"/>
                      </a:cubicBezTo>
                      <a:lnTo>
                        <a:pt x="21600" y="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7434" name="Freeform 26">
                <a:extLst>
                  <a:ext uri="{FF2B5EF4-FFF2-40B4-BE49-F238E27FC236}">
                    <a16:creationId xmlns:a16="http://schemas.microsoft.com/office/drawing/2014/main" id="{EEE568E3-C244-103B-6396-DABD3C5824B3}"/>
                  </a:ext>
                </a:extLst>
              </p:cNvPr>
              <p:cNvSpPr>
                <a:spLocks/>
              </p:cNvSpPr>
              <p:nvPr/>
            </p:nvSpPr>
            <p:spPr bwMode="auto">
              <a:xfrm>
                <a:off x="736" y="3744"/>
                <a:ext cx="129" cy="113"/>
              </a:xfrm>
              <a:custGeom>
                <a:avLst/>
                <a:gdLst>
                  <a:gd name="T0" fmla="*/ 128 w 129"/>
                  <a:gd name="T1" fmla="*/ 0 h 113"/>
                  <a:gd name="T2" fmla="*/ 0 w 129"/>
                  <a:gd name="T3" fmla="*/ 36 h 113"/>
                  <a:gd name="T4" fmla="*/ 105 w 129"/>
                  <a:gd name="T5" fmla="*/ 112 h 113"/>
                </a:gdLst>
                <a:ahLst/>
                <a:cxnLst>
                  <a:cxn ang="0">
                    <a:pos x="T0" y="T1"/>
                  </a:cxn>
                  <a:cxn ang="0">
                    <a:pos x="T2" y="T3"/>
                  </a:cxn>
                  <a:cxn ang="0">
                    <a:pos x="T4" y="T5"/>
                  </a:cxn>
                </a:cxnLst>
                <a:rect l="0" t="0" r="r" b="b"/>
                <a:pathLst>
                  <a:path w="129" h="113">
                    <a:moveTo>
                      <a:pt x="128" y="0"/>
                    </a:moveTo>
                    <a:lnTo>
                      <a:pt x="0" y="36"/>
                    </a:lnTo>
                    <a:lnTo>
                      <a:pt x="105" y="112"/>
                    </a:lnTo>
                  </a:path>
                </a:pathLst>
              </a:custGeom>
              <a:noFill/>
              <a:ln w="50800" cap="rnd" cmpd="sng">
                <a:solidFill>
                  <a:srgbClr val="00008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grpSp>
      <p:grpSp>
        <p:nvGrpSpPr>
          <p:cNvPr id="17435" name="Group 27">
            <a:extLst>
              <a:ext uri="{FF2B5EF4-FFF2-40B4-BE49-F238E27FC236}">
                <a16:creationId xmlns:a16="http://schemas.microsoft.com/office/drawing/2014/main" id="{D318D0BA-5014-0654-645E-A6BFFFA24545}"/>
              </a:ext>
            </a:extLst>
          </p:cNvPr>
          <p:cNvGrpSpPr>
            <a:grpSpLocks/>
          </p:cNvGrpSpPr>
          <p:nvPr/>
        </p:nvGrpSpPr>
        <p:grpSpPr bwMode="auto">
          <a:xfrm>
            <a:off x="3886200" y="3683000"/>
            <a:ext cx="1785938" cy="2432050"/>
            <a:chOff x="1488" y="2320"/>
            <a:chExt cx="1125" cy="1532"/>
          </a:xfrm>
        </p:grpSpPr>
        <p:sp>
          <p:nvSpPr>
            <p:cNvPr id="17436" name="Freeform 28">
              <a:extLst>
                <a:ext uri="{FF2B5EF4-FFF2-40B4-BE49-F238E27FC236}">
                  <a16:creationId xmlns:a16="http://schemas.microsoft.com/office/drawing/2014/main" id="{B5F0C1DD-D9EC-E4C0-C37C-15005F9AAE1B}"/>
                </a:ext>
              </a:extLst>
            </p:cNvPr>
            <p:cNvSpPr>
              <a:spLocks/>
            </p:cNvSpPr>
            <p:nvPr/>
          </p:nvSpPr>
          <p:spPr bwMode="auto">
            <a:xfrm>
              <a:off x="1488" y="2320"/>
              <a:ext cx="225" cy="265"/>
            </a:xfrm>
            <a:custGeom>
              <a:avLst/>
              <a:gdLst>
                <a:gd name="T0" fmla="*/ 0 w 225"/>
                <a:gd name="T1" fmla="*/ 132 h 265"/>
                <a:gd name="T2" fmla="*/ 224 w 225"/>
                <a:gd name="T3" fmla="*/ 0 h 265"/>
                <a:gd name="T4" fmla="*/ 224 w 225"/>
                <a:gd name="T5" fmla="*/ 264 h 265"/>
                <a:gd name="T6" fmla="*/ 0 w 225"/>
                <a:gd name="T7" fmla="*/ 132 h 265"/>
              </a:gdLst>
              <a:ahLst/>
              <a:cxnLst>
                <a:cxn ang="0">
                  <a:pos x="T0" y="T1"/>
                </a:cxn>
                <a:cxn ang="0">
                  <a:pos x="T2" y="T3"/>
                </a:cxn>
                <a:cxn ang="0">
                  <a:pos x="T4" y="T5"/>
                </a:cxn>
                <a:cxn ang="0">
                  <a:pos x="T6" y="T7"/>
                </a:cxn>
              </a:cxnLst>
              <a:rect l="0" t="0" r="r" b="b"/>
              <a:pathLst>
                <a:path w="225" h="265">
                  <a:moveTo>
                    <a:pt x="0" y="132"/>
                  </a:moveTo>
                  <a:lnTo>
                    <a:pt x="224" y="0"/>
                  </a:lnTo>
                  <a:lnTo>
                    <a:pt x="224" y="264"/>
                  </a:lnTo>
                  <a:lnTo>
                    <a:pt x="0" y="132"/>
                  </a:lnTo>
                </a:path>
              </a:pathLst>
            </a:custGeom>
            <a:noFill/>
            <a:ln w="50800" cap="rnd"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nvGrpSpPr>
            <p:cNvPr id="17437" name="Group 29">
              <a:extLst>
                <a:ext uri="{FF2B5EF4-FFF2-40B4-BE49-F238E27FC236}">
                  <a16:creationId xmlns:a16="http://schemas.microsoft.com/office/drawing/2014/main" id="{84141036-FFC7-11FA-942D-1A5032F65AF2}"/>
                </a:ext>
              </a:extLst>
            </p:cNvPr>
            <p:cNvGrpSpPr>
              <a:grpSpLocks/>
            </p:cNvGrpSpPr>
            <p:nvPr/>
          </p:nvGrpSpPr>
          <p:grpSpPr bwMode="auto">
            <a:xfrm>
              <a:off x="1736" y="2403"/>
              <a:ext cx="877" cy="1449"/>
              <a:chOff x="1736" y="2403"/>
              <a:chExt cx="877" cy="1449"/>
            </a:xfrm>
          </p:grpSpPr>
          <p:grpSp>
            <p:nvGrpSpPr>
              <p:cNvPr id="17438" name="Group 30">
                <a:extLst>
                  <a:ext uri="{FF2B5EF4-FFF2-40B4-BE49-F238E27FC236}">
                    <a16:creationId xmlns:a16="http://schemas.microsoft.com/office/drawing/2014/main" id="{576965B7-AB91-534E-DF39-DDC122788EF7}"/>
                  </a:ext>
                </a:extLst>
              </p:cNvPr>
              <p:cNvGrpSpPr>
                <a:grpSpLocks/>
              </p:cNvGrpSpPr>
              <p:nvPr/>
            </p:nvGrpSpPr>
            <p:grpSpPr bwMode="auto">
              <a:xfrm>
                <a:off x="1736" y="2403"/>
                <a:ext cx="877" cy="1449"/>
                <a:chOff x="1736" y="2403"/>
                <a:chExt cx="877" cy="1449"/>
              </a:xfrm>
            </p:grpSpPr>
            <p:grpSp>
              <p:nvGrpSpPr>
                <p:cNvPr id="17439" name="Group 31">
                  <a:extLst>
                    <a:ext uri="{FF2B5EF4-FFF2-40B4-BE49-F238E27FC236}">
                      <a16:creationId xmlns:a16="http://schemas.microsoft.com/office/drawing/2014/main" id="{99E80931-335D-BD1B-FFE1-A289719F0B4F}"/>
                    </a:ext>
                  </a:extLst>
                </p:cNvPr>
                <p:cNvGrpSpPr>
                  <a:grpSpLocks/>
                </p:cNvGrpSpPr>
                <p:nvPr/>
              </p:nvGrpSpPr>
              <p:grpSpPr bwMode="auto">
                <a:xfrm>
                  <a:off x="1736" y="2403"/>
                  <a:ext cx="877" cy="739"/>
                  <a:chOff x="1736" y="2403"/>
                  <a:chExt cx="877" cy="739"/>
                </a:xfrm>
              </p:grpSpPr>
              <p:sp>
                <p:nvSpPr>
                  <p:cNvPr id="17440" name="Arc 32">
                    <a:extLst>
                      <a:ext uri="{FF2B5EF4-FFF2-40B4-BE49-F238E27FC236}">
                        <a16:creationId xmlns:a16="http://schemas.microsoft.com/office/drawing/2014/main" id="{18933005-DAF7-7C9F-8F23-F70DD7CC5529}"/>
                      </a:ext>
                    </a:extLst>
                  </p:cNvPr>
                  <p:cNvSpPr>
                    <a:spLocks/>
                  </p:cNvSpPr>
                  <p:nvPr/>
                </p:nvSpPr>
                <p:spPr bwMode="auto">
                  <a:xfrm>
                    <a:off x="1736" y="2403"/>
                    <a:ext cx="877" cy="61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50800" cap="rnd">
                    <a:solidFill>
                      <a:srgbClr val="00008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41" name="Arc 33">
                    <a:extLst>
                      <a:ext uri="{FF2B5EF4-FFF2-40B4-BE49-F238E27FC236}">
                        <a16:creationId xmlns:a16="http://schemas.microsoft.com/office/drawing/2014/main" id="{C350DC7C-2198-1527-B086-32D4A9146820}"/>
                      </a:ext>
                    </a:extLst>
                  </p:cNvPr>
                  <p:cNvSpPr>
                    <a:spLocks/>
                  </p:cNvSpPr>
                  <p:nvPr/>
                </p:nvSpPr>
                <p:spPr bwMode="auto">
                  <a:xfrm>
                    <a:off x="1738" y="2526"/>
                    <a:ext cx="760" cy="61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50800" cap="rnd">
                    <a:solidFill>
                      <a:srgbClr val="00008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7442" name="Arc 34">
                  <a:extLst>
                    <a:ext uri="{FF2B5EF4-FFF2-40B4-BE49-F238E27FC236}">
                      <a16:creationId xmlns:a16="http://schemas.microsoft.com/office/drawing/2014/main" id="{38DFA942-2E28-E4B9-E657-EA5E53B087C5}"/>
                    </a:ext>
                  </a:extLst>
                </p:cNvPr>
                <p:cNvSpPr>
                  <a:spLocks/>
                </p:cNvSpPr>
                <p:nvPr/>
              </p:nvSpPr>
              <p:spPr bwMode="auto">
                <a:xfrm>
                  <a:off x="1951" y="3129"/>
                  <a:ext cx="553" cy="585"/>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close/>
                    </a:path>
                  </a:pathLst>
                </a:custGeom>
                <a:noFill/>
                <a:ln w="50800" cap="rnd">
                  <a:solidFill>
                    <a:srgbClr val="00008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43" name="Arc 35">
                  <a:extLst>
                    <a:ext uri="{FF2B5EF4-FFF2-40B4-BE49-F238E27FC236}">
                      <a16:creationId xmlns:a16="http://schemas.microsoft.com/office/drawing/2014/main" id="{E433B3AF-FD9F-7AD7-4870-D46A41E1A453}"/>
                    </a:ext>
                  </a:extLst>
                </p:cNvPr>
                <p:cNvSpPr>
                  <a:spLocks/>
                </p:cNvSpPr>
                <p:nvPr/>
              </p:nvSpPr>
              <p:spPr bwMode="auto">
                <a:xfrm>
                  <a:off x="1951" y="3020"/>
                  <a:ext cx="658" cy="832"/>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close/>
                    </a:path>
                  </a:pathLst>
                </a:custGeom>
                <a:noFill/>
                <a:ln w="50800" cap="rnd">
                  <a:solidFill>
                    <a:srgbClr val="00008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7444" name="Freeform 36">
                <a:extLst>
                  <a:ext uri="{FF2B5EF4-FFF2-40B4-BE49-F238E27FC236}">
                    <a16:creationId xmlns:a16="http://schemas.microsoft.com/office/drawing/2014/main" id="{4C41D93F-170E-B4B7-064D-5808EA5D5D83}"/>
                  </a:ext>
                </a:extLst>
              </p:cNvPr>
              <p:cNvSpPr>
                <a:spLocks/>
              </p:cNvSpPr>
              <p:nvPr/>
            </p:nvSpPr>
            <p:spPr bwMode="auto">
              <a:xfrm>
                <a:off x="1948" y="3732"/>
                <a:ext cx="129" cy="113"/>
              </a:xfrm>
              <a:custGeom>
                <a:avLst/>
                <a:gdLst>
                  <a:gd name="T0" fmla="*/ 0 w 129"/>
                  <a:gd name="T1" fmla="*/ 0 h 113"/>
                  <a:gd name="T2" fmla="*/ 128 w 129"/>
                  <a:gd name="T3" fmla="*/ 36 h 113"/>
                  <a:gd name="T4" fmla="*/ 23 w 129"/>
                  <a:gd name="T5" fmla="*/ 112 h 113"/>
                </a:gdLst>
                <a:ahLst/>
                <a:cxnLst>
                  <a:cxn ang="0">
                    <a:pos x="T0" y="T1"/>
                  </a:cxn>
                  <a:cxn ang="0">
                    <a:pos x="T2" y="T3"/>
                  </a:cxn>
                  <a:cxn ang="0">
                    <a:pos x="T4" y="T5"/>
                  </a:cxn>
                </a:cxnLst>
                <a:rect l="0" t="0" r="r" b="b"/>
                <a:pathLst>
                  <a:path w="129" h="113">
                    <a:moveTo>
                      <a:pt x="0" y="0"/>
                    </a:moveTo>
                    <a:lnTo>
                      <a:pt x="128" y="36"/>
                    </a:lnTo>
                    <a:lnTo>
                      <a:pt x="23" y="112"/>
                    </a:lnTo>
                  </a:path>
                </a:pathLst>
              </a:custGeom>
              <a:noFill/>
              <a:ln w="50800" cap="rnd"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grpSp>
      <p:sp>
        <p:nvSpPr>
          <p:cNvPr id="17445" name="Rectangle 37">
            <a:extLst>
              <a:ext uri="{FF2B5EF4-FFF2-40B4-BE49-F238E27FC236}">
                <a16:creationId xmlns:a16="http://schemas.microsoft.com/office/drawing/2014/main" id="{C4DF3BBF-AB88-D386-C8A1-333A771C7839}"/>
              </a:ext>
            </a:extLst>
          </p:cNvPr>
          <p:cNvSpPr>
            <a:spLocks noChangeArrowheads="1"/>
          </p:cNvSpPr>
          <p:nvPr/>
        </p:nvSpPr>
        <p:spPr bwMode="auto">
          <a:xfrm>
            <a:off x="3281315" y="6464300"/>
            <a:ext cx="2517870" cy="366767"/>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dirty="0">
                <a:solidFill>
                  <a:srgbClr val="000000"/>
                </a:solidFill>
                <a:latin typeface="Arial" panose="020B0604020202020204" pitchFamily="34" charset="0"/>
              </a:rPr>
              <a:t>ΔΙΠΛΗ ΥΠΕΡΚΕΡΑΣΗ</a:t>
            </a:r>
          </a:p>
        </p:txBody>
      </p:sp>
      <p:sp>
        <p:nvSpPr>
          <p:cNvPr id="17446" name="AutoShape 38">
            <a:extLst>
              <a:ext uri="{FF2B5EF4-FFF2-40B4-BE49-F238E27FC236}">
                <a16:creationId xmlns:a16="http://schemas.microsoft.com/office/drawing/2014/main" id="{044548BA-5A6A-F0C3-401A-5D03C20620E3}"/>
              </a:ext>
            </a:extLst>
          </p:cNvPr>
          <p:cNvSpPr>
            <a:spLocks noChangeArrowheads="1"/>
          </p:cNvSpPr>
          <p:nvPr/>
        </p:nvSpPr>
        <p:spPr bwMode="auto">
          <a:xfrm rot="16200000">
            <a:off x="2495550" y="5295900"/>
            <a:ext cx="584200" cy="355600"/>
          </a:xfrm>
          <a:prstGeom prst="rightArrow">
            <a:avLst>
              <a:gd name="adj1" fmla="val 50000"/>
              <a:gd name="adj2" fmla="val 82150"/>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47" name="AutoShape 39">
            <a:extLst>
              <a:ext uri="{FF2B5EF4-FFF2-40B4-BE49-F238E27FC236}">
                <a16:creationId xmlns:a16="http://schemas.microsoft.com/office/drawing/2014/main" id="{A95DA404-7BF9-FE5B-AEA6-230DC3FA7A02}"/>
              </a:ext>
            </a:extLst>
          </p:cNvPr>
          <p:cNvSpPr>
            <a:spLocks noChangeArrowheads="1"/>
          </p:cNvSpPr>
          <p:nvPr/>
        </p:nvSpPr>
        <p:spPr bwMode="auto">
          <a:xfrm rot="16200000">
            <a:off x="3124200" y="5314950"/>
            <a:ext cx="584200" cy="355600"/>
          </a:xfrm>
          <a:prstGeom prst="rightArrow">
            <a:avLst>
              <a:gd name="adj1" fmla="val 50000"/>
              <a:gd name="adj2" fmla="val 82150"/>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48" name="AutoShape 40">
            <a:extLst>
              <a:ext uri="{FF2B5EF4-FFF2-40B4-BE49-F238E27FC236}">
                <a16:creationId xmlns:a16="http://schemas.microsoft.com/office/drawing/2014/main" id="{9570374C-A273-DFF4-D6C5-56C32E5402C4}"/>
              </a:ext>
            </a:extLst>
          </p:cNvPr>
          <p:cNvSpPr>
            <a:spLocks noChangeArrowheads="1"/>
          </p:cNvSpPr>
          <p:nvPr/>
        </p:nvSpPr>
        <p:spPr bwMode="auto">
          <a:xfrm rot="16200000">
            <a:off x="3886200" y="5314950"/>
            <a:ext cx="584200" cy="355600"/>
          </a:xfrm>
          <a:prstGeom prst="rightArrow">
            <a:avLst>
              <a:gd name="adj1" fmla="val 50000"/>
              <a:gd name="adj2" fmla="val 82150"/>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49" name="AutoShape 41">
            <a:extLst>
              <a:ext uri="{FF2B5EF4-FFF2-40B4-BE49-F238E27FC236}">
                <a16:creationId xmlns:a16="http://schemas.microsoft.com/office/drawing/2014/main" id="{BCA417B5-468B-711F-FAA6-193491E1E965}"/>
              </a:ext>
            </a:extLst>
          </p:cNvPr>
          <p:cNvSpPr>
            <a:spLocks noChangeArrowheads="1"/>
          </p:cNvSpPr>
          <p:nvPr/>
        </p:nvSpPr>
        <p:spPr bwMode="auto">
          <a:xfrm rot="16200000">
            <a:off x="4686300" y="5295900"/>
            <a:ext cx="584200" cy="355600"/>
          </a:xfrm>
          <a:prstGeom prst="rightArrow">
            <a:avLst>
              <a:gd name="adj1" fmla="val 50000"/>
              <a:gd name="adj2" fmla="val 82150"/>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50" name="AutoShape 42">
            <a:extLst>
              <a:ext uri="{FF2B5EF4-FFF2-40B4-BE49-F238E27FC236}">
                <a16:creationId xmlns:a16="http://schemas.microsoft.com/office/drawing/2014/main" id="{128F8E6B-38AD-AFFA-5641-5282B840DF49}"/>
              </a:ext>
            </a:extLst>
          </p:cNvPr>
          <p:cNvSpPr>
            <a:spLocks noChangeArrowheads="1"/>
          </p:cNvSpPr>
          <p:nvPr/>
        </p:nvSpPr>
        <p:spPr bwMode="auto">
          <a:xfrm rot="16200000">
            <a:off x="7067550" y="5372100"/>
            <a:ext cx="584200" cy="355600"/>
          </a:xfrm>
          <a:prstGeom prst="rightArrow">
            <a:avLst>
              <a:gd name="adj1" fmla="val 50000"/>
              <a:gd name="adj2" fmla="val 82150"/>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51" name="AutoShape 43">
            <a:extLst>
              <a:ext uri="{FF2B5EF4-FFF2-40B4-BE49-F238E27FC236}">
                <a16:creationId xmlns:a16="http://schemas.microsoft.com/office/drawing/2014/main" id="{6C127359-3301-CA68-E473-D68B5F4198AB}"/>
              </a:ext>
            </a:extLst>
          </p:cNvPr>
          <p:cNvSpPr>
            <a:spLocks noChangeArrowheads="1"/>
          </p:cNvSpPr>
          <p:nvPr/>
        </p:nvSpPr>
        <p:spPr bwMode="auto">
          <a:xfrm rot="16200000">
            <a:off x="7696200" y="5391150"/>
            <a:ext cx="584200" cy="355600"/>
          </a:xfrm>
          <a:prstGeom prst="rightArrow">
            <a:avLst>
              <a:gd name="adj1" fmla="val 50000"/>
              <a:gd name="adj2" fmla="val 82150"/>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52" name="AutoShape 44">
            <a:extLst>
              <a:ext uri="{FF2B5EF4-FFF2-40B4-BE49-F238E27FC236}">
                <a16:creationId xmlns:a16="http://schemas.microsoft.com/office/drawing/2014/main" id="{8C9B16CD-D3F4-B0D0-2D1B-E69D4D8C592B}"/>
              </a:ext>
            </a:extLst>
          </p:cNvPr>
          <p:cNvSpPr>
            <a:spLocks noChangeArrowheads="1"/>
          </p:cNvSpPr>
          <p:nvPr/>
        </p:nvSpPr>
        <p:spPr bwMode="auto">
          <a:xfrm rot="16200000">
            <a:off x="8458200" y="5391150"/>
            <a:ext cx="584200" cy="355600"/>
          </a:xfrm>
          <a:prstGeom prst="rightArrow">
            <a:avLst>
              <a:gd name="adj1" fmla="val 50000"/>
              <a:gd name="adj2" fmla="val 82150"/>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53" name="AutoShape 45">
            <a:extLst>
              <a:ext uri="{FF2B5EF4-FFF2-40B4-BE49-F238E27FC236}">
                <a16:creationId xmlns:a16="http://schemas.microsoft.com/office/drawing/2014/main" id="{405DE4B7-47EE-18FE-0A56-AFF96B45C1DF}"/>
              </a:ext>
            </a:extLst>
          </p:cNvPr>
          <p:cNvSpPr>
            <a:spLocks noChangeArrowheads="1"/>
          </p:cNvSpPr>
          <p:nvPr/>
        </p:nvSpPr>
        <p:spPr bwMode="auto">
          <a:xfrm rot="16200000">
            <a:off x="9258300" y="5372100"/>
            <a:ext cx="584200" cy="355600"/>
          </a:xfrm>
          <a:prstGeom prst="rightArrow">
            <a:avLst>
              <a:gd name="adj1" fmla="val 50000"/>
              <a:gd name="adj2" fmla="val 82150"/>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54" name="Rectangle 46">
            <a:extLst>
              <a:ext uri="{FF2B5EF4-FFF2-40B4-BE49-F238E27FC236}">
                <a16:creationId xmlns:a16="http://schemas.microsoft.com/office/drawing/2014/main" id="{F4E8DCE0-301D-C3B7-B11E-BF707E867432}"/>
              </a:ext>
            </a:extLst>
          </p:cNvPr>
          <p:cNvSpPr>
            <a:spLocks noChangeArrowheads="1"/>
          </p:cNvSpPr>
          <p:nvPr/>
        </p:nvSpPr>
        <p:spPr bwMode="auto">
          <a:xfrm>
            <a:off x="6637339" y="6464300"/>
            <a:ext cx="3578225" cy="376238"/>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ΚΑΤΑΚΟΡΥΦΗ  ΥΠΕΡΚΕΡΑΣΗ </a:t>
            </a:r>
          </a:p>
        </p:txBody>
      </p:sp>
      <p:sp>
        <p:nvSpPr>
          <p:cNvPr id="17455" name="Arc 47">
            <a:extLst>
              <a:ext uri="{FF2B5EF4-FFF2-40B4-BE49-F238E27FC236}">
                <a16:creationId xmlns:a16="http://schemas.microsoft.com/office/drawing/2014/main" id="{CA05C42F-6B9F-1EE5-EED6-AA089BB4321A}"/>
              </a:ext>
            </a:extLst>
          </p:cNvPr>
          <p:cNvSpPr>
            <a:spLocks/>
          </p:cNvSpPr>
          <p:nvPr/>
        </p:nvSpPr>
        <p:spPr bwMode="auto">
          <a:xfrm rot="2220000">
            <a:off x="8851900" y="3933826"/>
            <a:ext cx="1436688" cy="1585913"/>
          </a:xfrm>
          <a:custGeom>
            <a:avLst/>
            <a:gdLst>
              <a:gd name="G0" fmla="+- 0 0 0"/>
              <a:gd name="G1" fmla="+- 21600 0 0"/>
              <a:gd name="G2" fmla="+- 21600 0 0"/>
              <a:gd name="T0" fmla="*/ 0 w 21600"/>
              <a:gd name="T1" fmla="*/ 0 h 21600"/>
              <a:gd name="T2" fmla="*/ 21600 w 21600"/>
              <a:gd name="T3" fmla="*/ 21578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0" y="0"/>
                  <a:pt x="21587" y="9657"/>
                  <a:pt x="21599" y="21578"/>
                </a:cubicBezTo>
              </a:path>
              <a:path w="21600" h="21600" stroke="0" extrusionOk="0">
                <a:moveTo>
                  <a:pt x="0" y="0"/>
                </a:moveTo>
                <a:cubicBezTo>
                  <a:pt x="11920" y="0"/>
                  <a:pt x="21587" y="9657"/>
                  <a:pt x="21599" y="21578"/>
                </a:cubicBezTo>
                <a:lnTo>
                  <a:pt x="0" y="21600"/>
                </a:lnTo>
                <a:close/>
              </a:path>
            </a:pathLst>
          </a:custGeom>
          <a:noFill/>
          <a:ln w="50800" cap="rnd">
            <a:solidFill>
              <a:srgbClr val="000080"/>
            </a:solidFill>
            <a:prstDash val="lgDash"/>
            <a:round/>
            <a:headEnd type="triangle" w="med" len="me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56" name="Arc 48">
            <a:extLst>
              <a:ext uri="{FF2B5EF4-FFF2-40B4-BE49-F238E27FC236}">
                <a16:creationId xmlns:a16="http://schemas.microsoft.com/office/drawing/2014/main" id="{57D2BCA2-E541-5A39-3861-99F9B9F16CEC}"/>
              </a:ext>
            </a:extLst>
          </p:cNvPr>
          <p:cNvSpPr>
            <a:spLocks/>
          </p:cNvSpPr>
          <p:nvPr/>
        </p:nvSpPr>
        <p:spPr bwMode="auto">
          <a:xfrm rot="2220000">
            <a:off x="9039226" y="3803650"/>
            <a:ext cx="1685925" cy="17033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50800" cap="rnd">
            <a:solidFill>
              <a:srgbClr val="000080"/>
            </a:solidFill>
            <a:prstDash val="lgDash"/>
            <a:round/>
            <a:headEnd type="triangle" w="med" len="me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57" name="AutoShape 49">
            <a:extLst>
              <a:ext uri="{FF2B5EF4-FFF2-40B4-BE49-F238E27FC236}">
                <a16:creationId xmlns:a16="http://schemas.microsoft.com/office/drawing/2014/main" id="{B3D163D8-10AB-8C6C-316C-9227FF152E6F}"/>
              </a:ext>
            </a:extLst>
          </p:cNvPr>
          <p:cNvSpPr>
            <a:spLocks noChangeArrowheads="1"/>
          </p:cNvSpPr>
          <p:nvPr/>
        </p:nvSpPr>
        <p:spPr bwMode="auto">
          <a:xfrm rot="16200000">
            <a:off x="7124700" y="2247900"/>
            <a:ext cx="584200" cy="355600"/>
          </a:xfrm>
          <a:prstGeom prst="rightArrow">
            <a:avLst>
              <a:gd name="adj1" fmla="val 50000"/>
              <a:gd name="adj2" fmla="val 82150"/>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58" name="AutoShape 50">
            <a:extLst>
              <a:ext uri="{FF2B5EF4-FFF2-40B4-BE49-F238E27FC236}">
                <a16:creationId xmlns:a16="http://schemas.microsoft.com/office/drawing/2014/main" id="{90CC9A62-5109-6586-B119-AA775C0D66AD}"/>
              </a:ext>
            </a:extLst>
          </p:cNvPr>
          <p:cNvSpPr>
            <a:spLocks noChangeArrowheads="1"/>
          </p:cNvSpPr>
          <p:nvPr/>
        </p:nvSpPr>
        <p:spPr bwMode="auto">
          <a:xfrm rot="16200000">
            <a:off x="7886700" y="2247900"/>
            <a:ext cx="584200" cy="355600"/>
          </a:xfrm>
          <a:prstGeom prst="rightArrow">
            <a:avLst>
              <a:gd name="adj1" fmla="val 50000"/>
              <a:gd name="adj2" fmla="val 82150"/>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59" name="AutoShape 51">
            <a:extLst>
              <a:ext uri="{FF2B5EF4-FFF2-40B4-BE49-F238E27FC236}">
                <a16:creationId xmlns:a16="http://schemas.microsoft.com/office/drawing/2014/main" id="{DB77E477-E87F-31BF-4A27-BD3687BF1F61}"/>
              </a:ext>
            </a:extLst>
          </p:cNvPr>
          <p:cNvSpPr>
            <a:spLocks noChangeArrowheads="1"/>
          </p:cNvSpPr>
          <p:nvPr/>
        </p:nvSpPr>
        <p:spPr bwMode="auto">
          <a:xfrm rot="16200000">
            <a:off x="8686800" y="2228850"/>
            <a:ext cx="584200" cy="355600"/>
          </a:xfrm>
          <a:prstGeom prst="rightArrow">
            <a:avLst>
              <a:gd name="adj1" fmla="val 50000"/>
              <a:gd name="adj2" fmla="val 82150"/>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aphicFrame>
        <p:nvGraphicFramePr>
          <p:cNvPr id="17460" name="Object 52">
            <a:hlinkClick r:id="" action="ppaction://ole?verb=0"/>
            <a:extLst>
              <a:ext uri="{FF2B5EF4-FFF2-40B4-BE49-F238E27FC236}">
                <a16:creationId xmlns:a16="http://schemas.microsoft.com/office/drawing/2014/main" id="{14C719CE-6CC2-8011-FD47-D555C494A333}"/>
              </a:ext>
            </a:extLst>
          </p:cNvPr>
          <p:cNvGraphicFramePr>
            <a:graphicFrameLocks/>
          </p:cNvGraphicFramePr>
          <p:nvPr/>
        </p:nvGraphicFramePr>
        <p:xfrm>
          <a:off x="8301038" y="3511550"/>
          <a:ext cx="862012" cy="355600"/>
        </p:xfrm>
        <a:graphic>
          <a:graphicData uri="http://schemas.openxmlformats.org/presentationml/2006/ole">
            <mc:AlternateContent xmlns:mc="http://schemas.openxmlformats.org/markup-compatibility/2006">
              <mc:Choice xmlns:v="urn:schemas-microsoft-com:vml" Requires="v">
                <p:oleObj name="ClipArt" r:id="rId3" imgW="5002200" imgH="1680840" progId="MS_ClipArt_Gallery.2">
                  <p:embed/>
                </p:oleObj>
              </mc:Choice>
              <mc:Fallback>
                <p:oleObj name="ClipArt" r:id="rId3" imgW="5002200" imgH="1680840" progId="MS_ClipArt_Gallery.2">
                  <p:embed/>
                  <p:pic>
                    <p:nvPicPr>
                      <p:cNvPr id="17460" name="Object 52">
                        <a:hlinkClick r:id="" action="ppaction://ole?verb=0"/>
                        <a:extLst>
                          <a:ext uri="{FF2B5EF4-FFF2-40B4-BE49-F238E27FC236}">
                            <a16:creationId xmlns:a16="http://schemas.microsoft.com/office/drawing/2014/main" id="{14C719CE-6CC2-8011-FD47-D555C494A33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1038" y="3511550"/>
                        <a:ext cx="862012" cy="3556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61" name="Object 53">
            <a:hlinkClick r:id="" action="ppaction://ole?verb=0"/>
            <a:extLst>
              <a:ext uri="{FF2B5EF4-FFF2-40B4-BE49-F238E27FC236}">
                <a16:creationId xmlns:a16="http://schemas.microsoft.com/office/drawing/2014/main" id="{2DF06BAC-F471-8BFA-29A5-6AC28542DFAB}"/>
              </a:ext>
            </a:extLst>
          </p:cNvPr>
          <p:cNvGraphicFramePr>
            <a:graphicFrameLocks/>
          </p:cNvGraphicFramePr>
          <p:nvPr/>
        </p:nvGraphicFramePr>
        <p:xfrm>
          <a:off x="6702426" y="3371850"/>
          <a:ext cx="1444625" cy="527050"/>
        </p:xfrm>
        <a:graphic>
          <a:graphicData uri="http://schemas.openxmlformats.org/presentationml/2006/ole">
            <mc:AlternateContent xmlns:mc="http://schemas.openxmlformats.org/markup-compatibility/2006">
              <mc:Choice xmlns:v="urn:schemas-microsoft-com:vml" Requires="v">
                <p:oleObj name="Clip" r:id="rId5" imgW="5795640" imgH="1482480" progId="MS_ClipArt_Gallery.5">
                  <p:embed/>
                </p:oleObj>
              </mc:Choice>
              <mc:Fallback>
                <p:oleObj name="Clip" r:id="rId5" imgW="5795640" imgH="1482480" progId="MS_ClipArt_Gallery.5">
                  <p:embed/>
                  <p:pic>
                    <p:nvPicPr>
                      <p:cNvPr id="17461" name="Object 53">
                        <a:hlinkClick r:id="" action="ppaction://ole?verb=0"/>
                        <a:extLst>
                          <a:ext uri="{FF2B5EF4-FFF2-40B4-BE49-F238E27FC236}">
                            <a16:creationId xmlns:a16="http://schemas.microsoft.com/office/drawing/2014/main" id="{2DF06BAC-F471-8BFA-29A5-6AC28542DFA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2426" y="3371850"/>
                        <a:ext cx="1444625" cy="52705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62" name="Object 54">
            <a:hlinkClick r:id="" action="ppaction://ole?verb=0"/>
            <a:extLst>
              <a:ext uri="{FF2B5EF4-FFF2-40B4-BE49-F238E27FC236}">
                <a16:creationId xmlns:a16="http://schemas.microsoft.com/office/drawing/2014/main" id="{558A6B44-D8A1-7351-2D7F-84138F5F5751}"/>
              </a:ext>
            </a:extLst>
          </p:cNvPr>
          <p:cNvGraphicFramePr>
            <a:graphicFrameLocks/>
          </p:cNvGraphicFramePr>
          <p:nvPr/>
        </p:nvGraphicFramePr>
        <p:xfrm>
          <a:off x="8605838" y="1073150"/>
          <a:ext cx="862012" cy="355600"/>
        </p:xfrm>
        <a:graphic>
          <a:graphicData uri="http://schemas.openxmlformats.org/presentationml/2006/ole">
            <mc:AlternateContent xmlns:mc="http://schemas.openxmlformats.org/markup-compatibility/2006">
              <mc:Choice xmlns:v="urn:schemas-microsoft-com:vml" Requires="v">
                <p:oleObj name="ClipArt" r:id="rId3" imgW="5002200" imgH="1680840" progId="MS_ClipArt_Gallery.2">
                  <p:embed/>
                </p:oleObj>
              </mc:Choice>
              <mc:Fallback>
                <p:oleObj name="ClipArt" r:id="rId3" imgW="5002200" imgH="1680840" progId="MS_ClipArt_Gallery.2">
                  <p:embed/>
                  <p:pic>
                    <p:nvPicPr>
                      <p:cNvPr id="17462" name="Object 54">
                        <a:hlinkClick r:id="" action="ppaction://ole?verb=0"/>
                        <a:extLst>
                          <a:ext uri="{FF2B5EF4-FFF2-40B4-BE49-F238E27FC236}">
                            <a16:creationId xmlns:a16="http://schemas.microsoft.com/office/drawing/2014/main" id="{558A6B44-D8A1-7351-2D7F-84138F5F575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5838" y="1073150"/>
                        <a:ext cx="862012" cy="3556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63" name="Arc 55">
            <a:extLst>
              <a:ext uri="{FF2B5EF4-FFF2-40B4-BE49-F238E27FC236}">
                <a16:creationId xmlns:a16="http://schemas.microsoft.com/office/drawing/2014/main" id="{42329599-8D3E-F37E-DFAF-5C25CC0C234C}"/>
              </a:ext>
            </a:extLst>
          </p:cNvPr>
          <p:cNvSpPr>
            <a:spLocks/>
          </p:cNvSpPr>
          <p:nvPr/>
        </p:nvSpPr>
        <p:spPr bwMode="auto">
          <a:xfrm rot="2220000">
            <a:off x="9115425" y="1655764"/>
            <a:ext cx="611188" cy="1006475"/>
          </a:xfrm>
          <a:custGeom>
            <a:avLst/>
            <a:gdLst>
              <a:gd name="G0" fmla="+- 0 0 0"/>
              <a:gd name="G1" fmla="+- 21600 0 0"/>
              <a:gd name="G2" fmla="+- 21600 0 0"/>
              <a:gd name="T0" fmla="*/ 0 w 21600"/>
              <a:gd name="T1" fmla="*/ 0 h 21600"/>
              <a:gd name="T2" fmla="*/ 21600 w 21600"/>
              <a:gd name="T3" fmla="*/ 21566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16" y="0"/>
                  <a:pt x="21581" y="9649"/>
                  <a:pt x="21599" y="21566"/>
                </a:cubicBezTo>
              </a:path>
              <a:path w="21600" h="21600" stroke="0" extrusionOk="0">
                <a:moveTo>
                  <a:pt x="0" y="0"/>
                </a:moveTo>
                <a:cubicBezTo>
                  <a:pt x="11916" y="0"/>
                  <a:pt x="21581" y="9649"/>
                  <a:pt x="21599" y="21566"/>
                </a:cubicBezTo>
                <a:lnTo>
                  <a:pt x="0" y="21600"/>
                </a:lnTo>
                <a:close/>
              </a:path>
            </a:pathLst>
          </a:custGeom>
          <a:noFill/>
          <a:ln w="50800" cap="rnd">
            <a:solidFill>
              <a:srgbClr val="000080"/>
            </a:solidFill>
            <a:prstDash val="lgDash"/>
            <a:round/>
            <a:headEnd type="triangle" w="med" len="me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nvGrpSpPr>
          <p:cNvPr id="17464" name="Group 56">
            <a:extLst>
              <a:ext uri="{FF2B5EF4-FFF2-40B4-BE49-F238E27FC236}">
                <a16:creationId xmlns:a16="http://schemas.microsoft.com/office/drawing/2014/main" id="{3E0A4245-6527-4926-6C7C-93FE77C2C5BD}"/>
              </a:ext>
            </a:extLst>
          </p:cNvPr>
          <p:cNvGrpSpPr>
            <a:grpSpLocks/>
          </p:cNvGrpSpPr>
          <p:nvPr/>
        </p:nvGrpSpPr>
        <p:grpSpPr bwMode="auto">
          <a:xfrm>
            <a:off x="6110288" y="527050"/>
            <a:ext cx="1784350" cy="2432050"/>
            <a:chOff x="2889" y="332"/>
            <a:chExt cx="1124" cy="1532"/>
          </a:xfrm>
        </p:grpSpPr>
        <p:sp>
          <p:nvSpPr>
            <p:cNvPr id="17465" name="Freeform 57">
              <a:extLst>
                <a:ext uri="{FF2B5EF4-FFF2-40B4-BE49-F238E27FC236}">
                  <a16:creationId xmlns:a16="http://schemas.microsoft.com/office/drawing/2014/main" id="{82AAAB0D-83FD-AF86-6223-77A54BEC258C}"/>
                </a:ext>
              </a:extLst>
            </p:cNvPr>
            <p:cNvSpPr>
              <a:spLocks/>
            </p:cNvSpPr>
            <p:nvPr/>
          </p:nvSpPr>
          <p:spPr bwMode="auto">
            <a:xfrm>
              <a:off x="3788" y="332"/>
              <a:ext cx="225" cy="265"/>
            </a:xfrm>
            <a:custGeom>
              <a:avLst/>
              <a:gdLst>
                <a:gd name="T0" fmla="*/ 224 w 225"/>
                <a:gd name="T1" fmla="*/ 132 h 265"/>
                <a:gd name="T2" fmla="*/ 0 w 225"/>
                <a:gd name="T3" fmla="*/ 0 h 265"/>
                <a:gd name="T4" fmla="*/ 0 w 225"/>
                <a:gd name="T5" fmla="*/ 264 h 265"/>
                <a:gd name="T6" fmla="*/ 224 w 225"/>
                <a:gd name="T7" fmla="*/ 132 h 265"/>
              </a:gdLst>
              <a:ahLst/>
              <a:cxnLst>
                <a:cxn ang="0">
                  <a:pos x="T0" y="T1"/>
                </a:cxn>
                <a:cxn ang="0">
                  <a:pos x="T2" y="T3"/>
                </a:cxn>
                <a:cxn ang="0">
                  <a:pos x="T4" y="T5"/>
                </a:cxn>
                <a:cxn ang="0">
                  <a:pos x="T6" y="T7"/>
                </a:cxn>
              </a:cxnLst>
              <a:rect l="0" t="0" r="r" b="b"/>
              <a:pathLst>
                <a:path w="225" h="265">
                  <a:moveTo>
                    <a:pt x="224" y="132"/>
                  </a:moveTo>
                  <a:lnTo>
                    <a:pt x="0" y="0"/>
                  </a:lnTo>
                  <a:lnTo>
                    <a:pt x="0" y="264"/>
                  </a:lnTo>
                  <a:lnTo>
                    <a:pt x="224" y="132"/>
                  </a:lnTo>
                </a:path>
              </a:pathLst>
            </a:custGeom>
            <a:pattFill prst="ltHorz">
              <a:fgClr>
                <a:schemeClr val="tx1"/>
              </a:fgClr>
              <a:bgClr>
                <a:schemeClr val="bg1"/>
              </a:bgClr>
            </a:pattFill>
            <a:ln w="50800" cap="rnd" cmpd="sng">
              <a:solidFill>
                <a:srgbClr val="000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nvGrpSpPr>
            <p:cNvPr id="17466" name="Group 58">
              <a:extLst>
                <a:ext uri="{FF2B5EF4-FFF2-40B4-BE49-F238E27FC236}">
                  <a16:creationId xmlns:a16="http://schemas.microsoft.com/office/drawing/2014/main" id="{6E52C9E4-6991-2BE7-1D14-C8D7E73E6839}"/>
                </a:ext>
              </a:extLst>
            </p:cNvPr>
            <p:cNvGrpSpPr>
              <a:grpSpLocks/>
            </p:cNvGrpSpPr>
            <p:nvPr/>
          </p:nvGrpSpPr>
          <p:grpSpPr bwMode="auto">
            <a:xfrm>
              <a:off x="2889" y="415"/>
              <a:ext cx="877" cy="1449"/>
              <a:chOff x="2889" y="415"/>
              <a:chExt cx="877" cy="1449"/>
            </a:xfrm>
          </p:grpSpPr>
          <p:grpSp>
            <p:nvGrpSpPr>
              <p:cNvPr id="17467" name="Group 59">
                <a:extLst>
                  <a:ext uri="{FF2B5EF4-FFF2-40B4-BE49-F238E27FC236}">
                    <a16:creationId xmlns:a16="http://schemas.microsoft.com/office/drawing/2014/main" id="{26155B29-8076-96DB-47B3-B0E6468B7B0D}"/>
                  </a:ext>
                </a:extLst>
              </p:cNvPr>
              <p:cNvGrpSpPr>
                <a:grpSpLocks/>
              </p:cNvGrpSpPr>
              <p:nvPr/>
            </p:nvGrpSpPr>
            <p:grpSpPr bwMode="auto">
              <a:xfrm>
                <a:off x="2889" y="415"/>
                <a:ext cx="877" cy="1449"/>
                <a:chOff x="2889" y="415"/>
                <a:chExt cx="877" cy="1449"/>
              </a:xfrm>
            </p:grpSpPr>
            <p:grpSp>
              <p:nvGrpSpPr>
                <p:cNvPr id="17468" name="Group 60">
                  <a:extLst>
                    <a:ext uri="{FF2B5EF4-FFF2-40B4-BE49-F238E27FC236}">
                      <a16:creationId xmlns:a16="http://schemas.microsoft.com/office/drawing/2014/main" id="{ED349199-8B28-0FAF-8ED0-A4EF11C30EBB}"/>
                    </a:ext>
                  </a:extLst>
                </p:cNvPr>
                <p:cNvGrpSpPr>
                  <a:grpSpLocks/>
                </p:cNvGrpSpPr>
                <p:nvPr/>
              </p:nvGrpSpPr>
              <p:grpSpPr bwMode="auto">
                <a:xfrm>
                  <a:off x="2889" y="415"/>
                  <a:ext cx="877" cy="739"/>
                  <a:chOff x="2889" y="415"/>
                  <a:chExt cx="877" cy="739"/>
                </a:xfrm>
              </p:grpSpPr>
              <p:sp>
                <p:nvSpPr>
                  <p:cNvPr id="17469" name="Arc 61">
                    <a:extLst>
                      <a:ext uri="{FF2B5EF4-FFF2-40B4-BE49-F238E27FC236}">
                        <a16:creationId xmlns:a16="http://schemas.microsoft.com/office/drawing/2014/main" id="{B1F9268B-A72D-A150-3F12-A4425CE73BC6}"/>
                      </a:ext>
                    </a:extLst>
                  </p:cNvPr>
                  <p:cNvSpPr>
                    <a:spLocks/>
                  </p:cNvSpPr>
                  <p:nvPr/>
                </p:nvSpPr>
                <p:spPr bwMode="auto">
                  <a:xfrm>
                    <a:off x="2889" y="415"/>
                    <a:ext cx="877" cy="610"/>
                  </a:xfrm>
                  <a:custGeom>
                    <a:avLst/>
                    <a:gdLst>
                      <a:gd name="G0" fmla="+- 21600 0 0"/>
                      <a:gd name="G1" fmla="+- 21600 0 0"/>
                      <a:gd name="G2" fmla="+- 21600 0 0"/>
                      <a:gd name="T0" fmla="*/ 0 w 21600"/>
                      <a:gd name="T1" fmla="*/ 21600 h 21600"/>
                      <a:gd name="T2" fmla="*/ 2157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99"/>
                        </a:moveTo>
                        <a:cubicBezTo>
                          <a:pt x="0" y="9680"/>
                          <a:pt x="9655" y="13"/>
                          <a:pt x="21575" y="0"/>
                        </a:cubicBezTo>
                      </a:path>
                      <a:path w="21600" h="21600" stroke="0" extrusionOk="0">
                        <a:moveTo>
                          <a:pt x="0" y="21599"/>
                        </a:moveTo>
                        <a:cubicBezTo>
                          <a:pt x="0" y="9680"/>
                          <a:pt x="9655" y="13"/>
                          <a:pt x="21575" y="0"/>
                        </a:cubicBezTo>
                        <a:lnTo>
                          <a:pt x="21600" y="2160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70" name="Arc 62">
                    <a:extLst>
                      <a:ext uri="{FF2B5EF4-FFF2-40B4-BE49-F238E27FC236}">
                        <a16:creationId xmlns:a16="http://schemas.microsoft.com/office/drawing/2014/main" id="{1682E655-F4AA-24DF-3246-9A58E8BE4588}"/>
                      </a:ext>
                    </a:extLst>
                  </p:cNvPr>
                  <p:cNvSpPr>
                    <a:spLocks/>
                  </p:cNvSpPr>
                  <p:nvPr/>
                </p:nvSpPr>
                <p:spPr bwMode="auto">
                  <a:xfrm>
                    <a:off x="3003" y="538"/>
                    <a:ext cx="760" cy="616"/>
                  </a:xfrm>
                  <a:custGeom>
                    <a:avLst/>
                    <a:gdLst>
                      <a:gd name="G0" fmla="+- 21600 0 0"/>
                      <a:gd name="G1" fmla="+- 21600 0 0"/>
                      <a:gd name="G2" fmla="+- 21600 0 0"/>
                      <a:gd name="T0" fmla="*/ 0 w 21600"/>
                      <a:gd name="T1" fmla="*/ 21600 h 21600"/>
                      <a:gd name="T2" fmla="*/ 21572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99"/>
                        </a:moveTo>
                        <a:cubicBezTo>
                          <a:pt x="0" y="9681"/>
                          <a:pt x="9653" y="15"/>
                          <a:pt x="21572" y="0"/>
                        </a:cubicBezTo>
                      </a:path>
                      <a:path w="21600" h="21600" stroke="0" extrusionOk="0">
                        <a:moveTo>
                          <a:pt x="0" y="21599"/>
                        </a:moveTo>
                        <a:cubicBezTo>
                          <a:pt x="0" y="9681"/>
                          <a:pt x="9653" y="15"/>
                          <a:pt x="21572" y="0"/>
                        </a:cubicBezTo>
                        <a:lnTo>
                          <a:pt x="21600" y="2160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7471" name="Arc 63">
                  <a:extLst>
                    <a:ext uri="{FF2B5EF4-FFF2-40B4-BE49-F238E27FC236}">
                      <a16:creationId xmlns:a16="http://schemas.microsoft.com/office/drawing/2014/main" id="{9D604ECC-160B-85FF-B082-DE8510FE8C3E}"/>
                    </a:ext>
                  </a:extLst>
                </p:cNvPr>
                <p:cNvSpPr>
                  <a:spLocks/>
                </p:cNvSpPr>
                <p:nvPr/>
              </p:nvSpPr>
              <p:spPr bwMode="auto">
                <a:xfrm>
                  <a:off x="2996" y="1141"/>
                  <a:ext cx="553" cy="585"/>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599"/>
                      </a:moveTo>
                      <a:cubicBezTo>
                        <a:pt x="9670" y="21599"/>
                        <a:pt x="0" y="11929"/>
                        <a:pt x="0" y="0"/>
                      </a:cubicBezTo>
                    </a:path>
                    <a:path w="21600" h="21600" stroke="0" extrusionOk="0">
                      <a:moveTo>
                        <a:pt x="21600" y="21599"/>
                      </a:moveTo>
                      <a:cubicBezTo>
                        <a:pt x="9670" y="21599"/>
                        <a:pt x="0" y="11929"/>
                        <a:pt x="0" y="0"/>
                      </a:cubicBezTo>
                      <a:lnTo>
                        <a:pt x="21600" y="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72" name="Arc 64">
                  <a:extLst>
                    <a:ext uri="{FF2B5EF4-FFF2-40B4-BE49-F238E27FC236}">
                      <a16:creationId xmlns:a16="http://schemas.microsoft.com/office/drawing/2014/main" id="{28E9A156-A6FB-3D62-DA67-6C06C776DB85}"/>
                    </a:ext>
                  </a:extLst>
                </p:cNvPr>
                <p:cNvSpPr>
                  <a:spLocks/>
                </p:cNvSpPr>
                <p:nvPr/>
              </p:nvSpPr>
              <p:spPr bwMode="auto">
                <a:xfrm>
                  <a:off x="2892" y="1032"/>
                  <a:ext cx="658" cy="832"/>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599"/>
                      </a:moveTo>
                      <a:cubicBezTo>
                        <a:pt x="9670" y="21599"/>
                        <a:pt x="0" y="11929"/>
                        <a:pt x="0" y="0"/>
                      </a:cubicBezTo>
                    </a:path>
                    <a:path w="21600" h="21600" stroke="0" extrusionOk="0">
                      <a:moveTo>
                        <a:pt x="21600" y="21599"/>
                      </a:moveTo>
                      <a:cubicBezTo>
                        <a:pt x="9670" y="21599"/>
                        <a:pt x="0" y="11929"/>
                        <a:pt x="0" y="0"/>
                      </a:cubicBezTo>
                      <a:lnTo>
                        <a:pt x="21600" y="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7473" name="Freeform 65">
                <a:extLst>
                  <a:ext uri="{FF2B5EF4-FFF2-40B4-BE49-F238E27FC236}">
                    <a16:creationId xmlns:a16="http://schemas.microsoft.com/office/drawing/2014/main" id="{2A6B9567-B3C8-40FE-FFA9-60177F61F078}"/>
                  </a:ext>
                </a:extLst>
              </p:cNvPr>
              <p:cNvSpPr>
                <a:spLocks/>
              </p:cNvSpPr>
              <p:nvPr/>
            </p:nvSpPr>
            <p:spPr bwMode="auto">
              <a:xfrm>
                <a:off x="3424" y="1744"/>
                <a:ext cx="129" cy="113"/>
              </a:xfrm>
              <a:custGeom>
                <a:avLst/>
                <a:gdLst>
                  <a:gd name="T0" fmla="*/ 128 w 129"/>
                  <a:gd name="T1" fmla="*/ 0 h 113"/>
                  <a:gd name="T2" fmla="*/ 0 w 129"/>
                  <a:gd name="T3" fmla="*/ 36 h 113"/>
                  <a:gd name="T4" fmla="*/ 105 w 129"/>
                  <a:gd name="T5" fmla="*/ 112 h 113"/>
                </a:gdLst>
                <a:ahLst/>
                <a:cxnLst>
                  <a:cxn ang="0">
                    <a:pos x="T0" y="T1"/>
                  </a:cxn>
                  <a:cxn ang="0">
                    <a:pos x="T2" y="T3"/>
                  </a:cxn>
                  <a:cxn ang="0">
                    <a:pos x="T4" y="T5"/>
                  </a:cxn>
                </a:cxnLst>
                <a:rect l="0" t="0" r="r" b="b"/>
                <a:pathLst>
                  <a:path w="129" h="113">
                    <a:moveTo>
                      <a:pt x="128" y="0"/>
                    </a:moveTo>
                    <a:lnTo>
                      <a:pt x="0" y="36"/>
                    </a:lnTo>
                    <a:lnTo>
                      <a:pt x="105" y="112"/>
                    </a:lnTo>
                  </a:path>
                </a:pathLst>
              </a:custGeom>
              <a:noFill/>
              <a:ln w="50800" cap="rnd" cmpd="sng">
                <a:solidFill>
                  <a:srgbClr val="00008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grpSp>
      <p:sp>
        <p:nvSpPr>
          <p:cNvPr id="17474" name="Line 66">
            <a:extLst>
              <a:ext uri="{FF2B5EF4-FFF2-40B4-BE49-F238E27FC236}">
                <a16:creationId xmlns:a16="http://schemas.microsoft.com/office/drawing/2014/main" id="{08D2B0D7-F820-8BD4-1FB4-B6A08B41D026}"/>
              </a:ext>
            </a:extLst>
          </p:cNvPr>
          <p:cNvSpPr>
            <a:spLocks noChangeShapeType="1"/>
          </p:cNvSpPr>
          <p:nvPr/>
        </p:nvSpPr>
        <p:spPr bwMode="auto">
          <a:xfrm>
            <a:off x="6711950" y="3067050"/>
            <a:ext cx="33020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nvGrpSpPr>
          <p:cNvPr id="17475" name="Group 67">
            <a:extLst>
              <a:ext uri="{FF2B5EF4-FFF2-40B4-BE49-F238E27FC236}">
                <a16:creationId xmlns:a16="http://schemas.microsoft.com/office/drawing/2014/main" id="{5B046F8C-63D2-AD7F-B080-90A02097634C}"/>
              </a:ext>
            </a:extLst>
          </p:cNvPr>
          <p:cNvGrpSpPr>
            <a:grpSpLocks/>
          </p:cNvGrpSpPr>
          <p:nvPr/>
        </p:nvGrpSpPr>
        <p:grpSpPr bwMode="auto">
          <a:xfrm>
            <a:off x="7897814" y="4024314"/>
            <a:ext cx="428625" cy="801687"/>
            <a:chOff x="4015" y="2535"/>
            <a:chExt cx="270" cy="505"/>
          </a:xfrm>
        </p:grpSpPr>
        <p:graphicFrame>
          <p:nvGraphicFramePr>
            <p:cNvPr id="17476" name="Object 68">
              <a:hlinkClick r:id="" action="ppaction://ole?verb=0"/>
              <a:extLst>
                <a:ext uri="{FF2B5EF4-FFF2-40B4-BE49-F238E27FC236}">
                  <a16:creationId xmlns:a16="http://schemas.microsoft.com/office/drawing/2014/main" id="{D115C9E4-8D6B-180F-5E06-4B49A002A29B}"/>
                </a:ext>
              </a:extLst>
            </p:cNvPr>
            <p:cNvGraphicFramePr>
              <a:graphicFrameLocks/>
            </p:cNvGraphicFramePr>
            <p:nvPr/>
          </p:nvGraphicFramePr>
          <p:xfrm>
            <a:off x="4015" y="2535"/>
            <a:ext cx="270" cy="505"/>
          </p:xfrm>
          <a:graphic>
            <a:graphicData uri="http://schemas.openxmlformats.org/presentationml/2006/ole">
              <mc:AlternateContent xmlns:mc="http://schemas.openxmlformats.org/markup-compatibility/2006">
                <mc:Choice xmlns:v="urn:schemas-microsoft-com:vml" Requires="v">
                  <p:oleObj name="CorelDRAW 6.0" r:id="rId7" imgW="1564920" imgH="2360520" progId="CorelDRAW.Graphic.6">
                    <p:embed/>
                  </p:oleObj>
                </mc:Choice>
                <mc:Fallback>
                  <p:oleObj name="CorelDRAW 6.0" r:id="rId7" imgW="1564920" imgH="2360520" progId="CorelDRAW.Graphic.6">
                    <p:embed/>
                    <p:pic>
                      <p:nvPicPr>
                        <p:cNvPr id="17476" name="Object 68">
                          <a:hlinkClick r:id="" action="ppaction://ole?verb=0"/>
                          <a:extLst>
                            <a:ext uri="{FF2B5EF4-FFF2-40B4-BE49-F238E27FC236}">
                              <a16:creationId xmlns:a16="http://schemas.microsoft.com/office/drawing/2014/main" id="{D115C9E4-8D6B-180F-5E06-4B49A002A29B}"/>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5" y="2535"/>
                          <a:ext cx="270" cy="505"/>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77" name="Line 69">
              <a:extLst>
                <a:ext uri="{FF2B5EF4-FFF2-40B4-BE49-F238E27FC236}">
                  <a16:creationId xmlns:a16="http://schemas.microsoft.com/office/drawing/2014/main" id="{78905CB9-DC61-231D-8D27-16966A2C4B08}"/>
                </a:ext>
              </a:extLst>
            </p:cNvPr>
            <p:cNvSpPr>
              <a:spLocks noChangeShapeType="1"/>
            </p:cNvSpPr>
            <p:nvPr/>
          </p:nvSpPr>
          <p:spPr bwMode="auto">
            <a:xfrm>
              <a:off x="4116" y="2573"/>
              <a:ext cx="32" cy="4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78" name="Line 70">
              <a:extLst>
                <a:ext uri="{FF2B5EF4-FFF2-40B4-BE49-F238E27FC236}">
                  <a16:creationId xmlns:a16="http://schemas.microsoft.com/office/drawing/2014/main" id="{2BE35D46-B3F5-E4AF-80E5-7BDABF865ADB}"/>
                </a:ext>
              </a:extLst>
            </p:cNvPr>
            <p:cNvSpPr>
              <a:spLocks noChangeShapeType="1"/>
            </p:cNvSpPr>
            <p:nvPr/>
          </p:nvSpPr>
          <p:spPr bwMode="auto">
            <a:xfrm flipH="1">
              <a:off x="4144" y="2585"/>
              <a:ext cx="54" cy="44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79" name="Arc 71">
              <a:extLst>
                <a:ext uri="{FF2B5EF4-FFF2-40B4-BE49-F238E27FC236}">
                  <a16:creationId xmlns:a16="http://schemas.microsoft.com/office/drawing/2014/main" id="{833E8C9D-27E9-BA72-AC78-7AEADE9400F4}"/>
                </a:ext>
              </a:extLst>
            </p:cNvPr>
            <p:cNvSpPr>
              <a:spLocks/>
            </p:cNvSpPr>
            <p:nvPr/>
          </p:nvSpPr>
          <p:spPr bwMode="auto">
            <a:xfrm rot="1680000">
              <a:off x="4036" y="2564"/>
              <a:ext cx="58" cy="102"/>
            </a:xfrm>
            <a:custGeom>
              <a:avLst/>
              <a:gdLst>
                <a:gd name="G0" fmla="+- 21600 0 0"/>
                <a:gd name="G1" fmla="+- 21597 0 0"/>
                <a:gd name="G2" fmla="+- 21600 0 0"/>
                <a:gd name="T0" fmla="*/ 0 w 21600"/>
                <a:gd name="T1" fmla="*/ 21597 h 21597"/>
                <a:gd name="T2" fmla="*/ 21224 w 21600"/>
                <a:gd name="T3" fmla="*/ 0 h 21597"/>
                <a:gd name="T4" fmla="*/ 21600 w 21600"/>
                <a:gd name="T5" fmla="*/ 21597 h 21597"/>
              </a:gdLst>
              <a:ahLst/>
              <a:cxnLst>
                <a:cxn ang="0">
                  <a:pos x="T0" y="T1"/>
                </a:cxn>
                <a:cxn ang="0">
                  <a:pos x="T2" y="T3"/>
                </a:cxn>
                <a:cxn ang="0">
                  <a:pos x="T4" y="T5"/>
                </a:cxn>
              </a:cxnLst>
              <a:rect l="0" t="0" r="r" b="b"/>
              <a:pathLst>
                <a:path w="21600" h="21597" fill="none" extrusionOk="0">
                  <a:moveTo>
                    <a:pt x="0" y="21596"/>
                  </a:moveTo>
                  <a:cubicBezTo>
                    <a:pt x="0" y="9814"/>
                    <a:pt x="9443" y="205"/>
                    <a:pt x="21224" y="0"/>
                  </a:cubicBezTo>
                </a:path>
                <a:path w="21600" h="21597" stroke="0" extrusionOk="0">
                  <a:moveTo>
                    <a:pt x="0" y="21596"/>
                  </a:moveTo>
                  <a:cubicBezTo>
                    <a:pt x="0" y="9814"/>
                    <a:pt x="9443" y="205"/>
                    <a:pt x="21224" y="0"/>
                  </a:cubicBezTo>
                  <a:lnTo>
                    <a:pt x="21600" y="21597"/>
                  </a:lnTo>
                  <a:close/>
                </a:path>
              </a:pathLst>
            </a:custGeom>
            <a:noFill/>
            <a:ln w="12700" cap="rnd">
              <a:solidFill>
                <a:srgbClr val="00000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80" name="Arc 72">
              <a:extLst>
                <a:ext uri="{FF2B5EF4-FFF2-40B4-BE49-F238E27FC236}">
                  <a16:creationId xmlns:a16="http://schemas.microsoft.com/office/drawing/2014/main" id="{0E71BE2F-54FE-DD9E-3D04-91DDBE6E4E5A}"/>
                </a:ext>
              </a:extLst>
            </p:cNvPr>
            <p:cNvSpPr>
              <a:spLocks/>
            </p:cNvSpPr>
            <p:nvPr/>
          </p:nvSpPr>
          <p:spPr bwMode="auto">
            <a:xfrm rot="19920000">
              <a:off x="4207" y="2564"/>
              <a:ext cx="59" cy="102"/>
            </a:xfrm>
            <a:custGeom>
              <a:avLst/>
              <a:gdLst>
                <a:gd name="G0" fmla="+- 376 0 0"/>
                <a:gd name="G1" fmla="+- 21600 0 0"/>
                <a:gd name="G2" fmla="+- 21600 0 0"/>
                <a:gd name="T0" fmla="*/ 0 w 21976"/>
                <a:gd name="T1" fmla="*/ 3 h 21600"/>
                <a:gd name="T2" fmla="*/ 21976 w 21976"/>
                <a:gd name="T3" fmla="*/ 21600 h 21600"/>
                <a:gd name="T4" fmla="*/ 376 w 21976"/>
                <a:gd name="T5" fmla="*/ 21600 h 21600"/>
              </a:gdLst>
              <a:ahLst/>
              <a:cxnLst>
                <a:cxn ang="0">
                  <a:pos x="T0" y="T1"/>
                </a:cxn>
                <a:cxn ang="0">
                  <a:pos x="T2" y="T3"/>
                </a:cxn>
                <a:cxn ang="0">
                  <a:pos x="T4" y="T5"/>
                </a:cxn>
              </a:cxnLst>
              <a:rect l="0" t="0" r="r" b="b"/>
              <a:pathLst>
                <a:path w="21976" h="21600" fill="none" extrusionOk="0">
                  <a:moveTo>
                    <a:pt x="0" y="3"/>
                  </a:moveTo>
                  <a:cubicBezTo>
                    <a:pt x="125" y="1"/>
                    <a:pt x="250" y="0"/>
                    <a:pt x="376" y="0"/>
                  </a:cubicBezTo>
                  <a:cubicBezTo>
                    <a:pt x="12305" y="0"/>
                    <a:pt x="21976" y="9670"/>
                    <a:pt x="21976" y="21600"/>
                  </a:cubicBezTo>
                </a:path>
                <a:path w="21976" h="21600" stroke="0" extrusionOk="0">
                  <a:moveTo>
                    <a:pt x="0" y="3"/>
                  </a:moveTo>
                  <a:cubicBezTo>
                    <a:pt x="125" y="1"/>
                    <a:pt x="250" y="0"/>
                    <a:pt x="376" y="0"/>
                  </a:cubicBezTo>
                  <a:cubicBezTo>
                    <a:pt x="12305" y="0"/>
                    <a:pt x="21976" y="9670"/>
                    <a:pt x="21976" y="21600"/>
                  </a:cubicBezTo>
                  <a:lnTo>
                    <a:pt x="376" y="21600"/>
                  </a:lnTo>
                  <a:close/>
                </a:path>
              </a:pathLst>
            </a:custGeom>
            <a:noFill/>
            <a:ln w="12700" cap="rnd">
              <a:solidFill>
                <a:srgbClr val="00000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81" name="Arc 73">
              <a:extLst>
                <a:ext uri="{FF2B5EF4-FFF2-40B4-BE49-F238E27FC236}">
                  <a16:creationId xmlns:a16="http://schemas.microsoft.com/office/drawing/2014/main" id="{4BCE5EA7-FFD3-3013-32D9-1AE67653558A}"/>
                </a:ext>
              </a:extLst>
            </p:cNvPr>
            <p:cNvSpPr>
              <a:spLocks/>
            </p:cNvSpPr>
            <p:nvPr/>
          </p:nvSpPr>
          <p:spPr bwMode="auto">
            <a:xfrm rot="3780000">
              <a:off x="4141" y="2539"/>
              <a:ext cx="34" cy="82"/>
            </a:xfrm>
            <a:custGeom>
              <a:avLst/>
              <a:gdLst>
                <a:gd name="G0" fmla="+- 21598 0 0"/>
                <a:gd name="G1" fmla="+- 21591 0 0"/>
                <a:gd name="G2" fmla="+- 21600 0 0"/>
                <a:gd name="T0" fmla="*/ 0 w 21598"/>
                <a:gd name="T1" fmla="*/ 21329 h 21591"/>
                <a:gd name="T2" fmla="*/ 20967 w 21598"/>
                <a:gd name="T3" fmla="*/ 0 h 21591"/>
                <a:gd name="T4" fmla="*/ 21598 w 21598"/>
                <a:gd name="T5" fmla="*/ 21591 h 21591"/>
              </a:gdLst>
              <a:ahLst/>
              <a:cxnLst>
                <a:cxn ang="0">
                  <a:pos x="T0" y="T1"/>
                </a:cxn>
                <a:cxn ang="0">
                  <a:pos x="T2" y="T3"/>
                </a:cxn>
                <a:cxn ang="0">
                  <a:pos x="T4" y="T5"/>
                </a:cxn>
              </a:cxnLst>
              <a:rect l="0" t="0" r="r" b="b"/>
              <a:pathLst>
                <a:path w="21598" h="21591" fill="none" extrusionOk="0">
                  <a:moveTo>
                    <a:pt x="-1" y="21328"/>
                  </a:moveTo>
                  <a:cubicBezTo>
                    <a:pt x="140" y="9747"/>
                    <a:pt x="9389" y="338"/>
                    <a:pt x="20967" y="0"/>
                  </a:cubicBezTo>
                </a:path>
                <a:path w="21598" h="21591" stroke="0" extrusionOk="0">
                  <a:moveTo>
                    <a:pt x="-1" y="21328"/>
                  </a:moveTo>
                  <a:cubicBezTo>
                    <a:pt x="140" y="9747"/>
                    <a:pt x="9389" y="338"/>
                    <a:pt x="20967" y="0"/>
                  </a:cubicBezTo>
                  <a:lnTo>
                    <a:pt x="21598" y="21591"/>
                  </a:lnTo>
                  <a:close/>
                </a:path>
              </a:pathLst>
            </a:custGeom>
            <a:noFill/>
            <a:ln w="12700" cap="rnd">
              <a:solidFill>
                <a:srgbClr val="00000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17482" name="Group 74">
            <a:extLst>
              <a:ext uri="{FF2B5EF4-FFF2-40B4-BE49-F238E27FC236}">
                <a16:creationId xmlns:a16="http://schemas.microsoft.com/office/drawing/2014/main" id="{C7520C35-3A1F-159B-A4D9-3D79CDD530D9}"/>
              </a:ext>
            </a:extLst>
          </p:cNvPr>
          <p:cNvGrpSpPr>
            <a:grpSpLocks/>
          </p:cNvGrpSpPr>
          <p:nvPr/>
        </p:nvGrpSpPr>
        <p:grpSpPr bwMode="auto">
          <a:xfrm>
            <a:off x="8015289" y="990601"/>
            <a:ext cx="422275" cy="720725"/>
            <a:chOff x="4089" y="624"/>
            <a:chExt cx="266" cy="454"/>
          </a:xfrm>
        </p:grpSpPr>
        <p:graphicFrame>
          <p:nvGraphicFramePr>
            <p:cNvPr id="17483" name="Object 75">
              <a:hlinkClick r:id="" action="ppaction://ole?verb=0"/>
              <a:extLst>
                <a:ext uri="{FF2B5EF4-FFF2-40B4-BE49-F238E27FC236}">
                  <a16:creationId xmlns:a16="http://schemas.microsoft.com/office/drawing/2014/main" id="{17253B95-8824-5FE9-0681-0DE2321D6BC2}"/>
                </a:ext>
              </a:extLst>
            </p:cNvPr>
            <p:cNvGraphicFramePr>
              <a:graphicFrameLocks/>
            </p:cNvGraphicFramePr>
            <p:nvPr/>
          </p:nvGraphicFramePr>
          <p:xfrm>
            <a:off x="4089" y="624"/>
            <a:ext cx="266" cy="454"/>
          </p:xfrm>
          <a:graphic>
            <a:graphicData uri="http://schemas.openxmlformats.org/presentationml/2006/ole">
              <mc:AlternateContent xmlns:mc="http://schemas.openxmlformats.org/markup-compatibility/2006">
                <mc:Choice xmlns:v="urn:schemas-microsoft-com:vml" Requires="v">
                  <p:oleObj name="CorelDRAW 6.0" r:id="rId9" imgW="1564920" imgH="2360520" progId="CorelDRAW.Graphic.6">
                    <p:embed/>
                  </p:oleObj>
                </mc:Choice>
                <mc:Fallback>
                  <p:oleObj name="CorelDRAW 6.0" r:id="rId9" imgW="1564920" imgH="2360520" progId="CorelDRAW.Graphic.6">
                    <p:embed/>
                    <p:pic>
                      <p:nvPicPr>
                        <p:cNvPr id="17483" name="Object 75">
                          <a:hlinkClick r:id="" action="ppaction://ole?verb=0"/>
                          <a:extLst>
                            <a:ext uri="{FF2B5EF4-FFF2-40B4-BE49-F238E27FC236}">
                              <a16:creationId xmlns:a16="http://schemas.microsoft.com/office/drawing/2014/main" id="{17253B95-8824-5FE9-0681-0DE2321D6BC2}"/>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9" y="624"/>
                          <a:ext cx="266" cy="454"/>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84" name="Line 76">
              <a:extLst>
                <a:ext uri="{FF2B5EF4-FFF2-40B4-BE49-F238E27FC236}">
                  <a16:creationId xmlns:a16="http://schemas.microsoft.com/office/drawing/2014/main" id="{3CA54619-B341-2AE3-B6D0-E32D5FFB2384}"/>
                </a:ext>
              </a:extLst>
            </p:cNvPr>
            <p:cNvSpPr>
              <a:spLocks noChangeShapeType="1"/>
            </p:cNvSpPr>
            <p:nvPr/>
          </p:nvSpPr>
          <p:spPr bwMode="auto">
            <a:xfrm>
              <a:off x="4189" y="658"/>
              <a:ext cx="31" cy="40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85" name="Line 77">
              <a:extLst>
                <a:ext uri="{FF2B5EF4-FFF2-40B4-BE49-F238E27FC236}">
                  <a16:creationId xmlns:a16="http://schemas.microsoft.com/office/drawing/2014/main" id="{239129A0-DAF5-C863-DB02-231E4C201AB2}"/>
                </a:ext>
              </a:extLst>
            </p:cNvPr>
            <p:cNvSpPr>
              <a:spLocks noChangeShapeType="1"/>
            </p:cNvSpPr>
            <p:nvPr/>
          </p:nvSpPr>
          <p:spPr bwMode="auto">
            <a:xfrm flipH="1">
              <a:off x="4216" y="669"/>
              <a:ext cx="54" cy="39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86" name="Arc 78">
              <a:extLst>
                <a:ext uri="{FF2B5EF4-FFF2-40B4-BE49-F238E27FC236}">
                  <a16:creationId xmlns:a16="http://schemas.microsoft.com/office/drawing/2014/main" id="{A66C1981-C7CE-F15B-EA93-F33E6C6C6363}"/>
                </a:ext>
              </a:extLst>
            </p:cNvPr>
            <p:cNvSpPr>
              <a:spLocks/>
            </p:cNvSpPr>
            <p:nvPr/>
          </p:nvSpPr>
          <p:spPr bwMode="auto">
            <a:xfrm rot="1680000">
              <a:off x="4110" y="649"/>
              <a:ext cx="57" cy="92"/>
            </a:xfrm>
            <a:custGeom>
              <a:avLst/>
              <a:gdLst>
                <a:gd name="G0" fmla="+- 21600 0 0"/>
                <a:gd name="G1" fmla="+- 21597 0 0"/>
                <a:gd name="G2" fmla="+- 21600 0 0"/>
                <a:gd name="T0" fmla="*/ 0 w 21600"/>
                <a:gd name="T1" fmla="*/ 21597 h 21597"/>
                <a:gd name="T2" fmla="*/ 21218 w 21600"/>
                <a:gd name="T3" fmla="*/ 0 h 21597"/>
                <a:gd name="T4" fmla="*/ 21600 w 21600"/>
                <a:gd name="T5" fmla="*/ 21597 h 21597"/>
              </a:gdLst>
              <a:ahLst/>
              <a:cxnLst>
                <a:cxn ang="0">
                  <a:pos x="T0" y="T1"/>
                </a:cxn>
                <a:cxn ang="0">
                  <a:pos x="T2" y="T3"/>
                </a:cxn>
                <a:cxn ang="0">
                  <a:pos x="T4" y="T5"/>
                </a:cxn>
              </a:cxnLst>
              <a:rect l="0" t="0" r="r" b="b"/>
              <a:pathLst>
                <a:path w="21600" h="21597" fill="none" extrusionOk="0">
                  <a:moveTo>
                    <a:pt x="0" y="21596"/>
                  </a:moveTo>
                  <a:cubicBezTo>
                    <a:pt x="0" y="9816"/>
                    <a:pt x="9439" y="208"/>
                    <a:pt x="21218" y="0"/>
                  </a:cubicBezTo>
                </a:path>
                <a:path w="21600" h="21597" stroke="0" extrusionOk="0">
                  <a:moveTo>
                    <a:pt x="0" y="21596"/>
                  </a:moveTo>
                  <a:cubicBezTo>
                    <a:pt x="0" y="9816"/>
                    <a:pt x="9439" y="208"/>
                    <a:pt x="21218" y="0"/>
                  </a:cubicBezTo>
                  <a:lnTo>
                    <a:pt x="21600" y="21597"/>
                  </a:lnTo>
                  <a:close/>
                </a:path>
              </a:pathLst>
            </a:custGeom>
            <a:noFill/>
            <a:ln w="12700" cap="rnd">
              <a:solidFill>
                <a:srgbClr val="00000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87" name="Arc 79">
              <a:extLst>
                <a:ext uri="{FF2B5EF4-FFF2-40B4-BE49-F238E27FC236}">
                  <a16:creationId xmlns:a16="http://schemas.microsoft.com/office/drawing/2014/main" id="{F4EABBEA-A0E8-C3CD-4040-0CDA6871B613}"/>
                </a:ext>
              </a:extLst>
            </p:cNvPr>
            <p:cNvSpPr>
              <a:spLocks/>
            </p:cNvSpPr>
            <p:nvPr/>
          </p:nvSpPr>
          <p:spPr bwMode="auto">
            <a:xfrm rot="19920000">
              <a:off x="4278" y="650"/>
              <a:ext cx="57" cy="92"/>
            </a:xfrm>
            <a:custGeom>
              <a:avLst/>
              <a:gdLst>
                <a:gd name="G0" fmla="+- 0 0 0"/>
                <a:gd name="G1" fmla="+- 21600 0 0"/>
                <a:gd name="G2" fmla="+- 21600 0 0"/>
                <a:gd name="T0" fmla="*/ 0 w 21599"/>
                <a:gd name="T1" fmla="*/ 0 h 21600"/>
                <a:gd name="T2" fmla="*/ 21599 w 21599"/>
                <a:gd name="T3" fmla="*/ 21364 h 21600"/>
                <a:gd name="T4" fmla="*/ 0 w 21599"/>
                <a:gd name="T5" fmla="*/ 21600 h 21600"/>
              </a:gdLst>
              <a:ahLst/>
              <a:cxnLst>
                <a:cxn ang="0">
                  <a:pos x="T0" y="T1"/>
                </a:cxn>
                <a:cxn ang="0">
                  <a:pos x="T2" y="T3"/>
                </a:cxn>
                <a:cxn ang="0">
                  <a:pos x="T4" y="T5"/>
                </a:cxn>
              </a:cxnLst>
              <a:rect l="0" t="0" r="r" b="b"/>
              <a:pathLst>
                <a:path w="21599" h="21600" fill="none" extrusionOk="0">
                  <a:moveTo>
                    <a:pt x="0" y="0"/>
                  </a:moveTo>
                  <a:cubicBezTo>
                    <a:pt x="11837" y="0"/>
                    <a:pt x="21469" y="9527"/>
                    <a:pt x="21598" y="21364"/>
                  </a:cubicBezTo>
                </a:path>
                <a:path w="21599" h="21600" stroke="0" extrusionOk="0">
                  <a:moveTo>
                    <a:pt x="0" y="0"/>
                  </a:moveTo>
                  <a:cubicBezTo>
                    <a:pt x="11837" y="0"/>
                    <a:pt x="21469" y="9527"/>
                    <a:pt x="21598" y="21364"/>
                  </a:cubicBezTo>
                  <a:lnTo>
                    <a:pt x="0" y="21600"/>
                  </a:lnTo>
                  <a:close/>
                </a:path>
              </a:pathLst>
            </a:custGeom>
            <a:noFill/>
            <a:ln w="12700" cap="rnd">
              <a:solidFill>
                <a:srgbClr val="00000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7488" name="Arc 80">
              <a:extLst>
                <a:ext uri="{FF2B5EF4-FFF2-40B4-BE49-F238E27FC236}">
                  <a16:creationId xmlns:a16="http://schemas.microsoft.com/office/drawing/2014/main" id="{C5AD9371-A7FE-5CC6-9D29-A200DF009453}"/>
                </a:ext>
              </a:extLst>
            </p:cNvPr>
            <p:cNvSpPr>
              <a:spLocks/>
            </p:cNvSpPr>
            <p:nvPr/>
          </p:nvSpPr>
          <p:spPr bwMode="auto">
            <a:xfrm rot="3780000">
              <a:off x="4213" y="628"/>
              <a:ext cx="34" cy="73"/>
            </a:xfrm>
            <a:custGeom>
              <a:avLst/>
              <a:gdLst>
                <a:gd name="G0" fmla="+- 21598 0 0"/>
                <a:gd name="G1" fmla="+- 21591 0 0"/>
                <a:gd name="G2" fmla="+- 21600 0 0"/>
                <a:gd name="T0" fmla="*/ 0 w 21598"/>
                <a:gd name="T1" fmla="*/ 21297 h 21591"/>
                <a:gd name="T2" fmla="*/ 20967 w 21598"/>
                <a:gd name="T3" fmla="*/ 0 h 21591"/>
                <a:gd name="T4" fmla="*/ 21598 w 21598"/>
                <a:gd name="T5" fmla="*/ 21591 h 21591"/>
              </a:gdLst>
              <a:ahLst/>
              <a:cxnLst>
                <a:cxn ang="0">
                  <a:pos x="T0" y="T1"/>
                </a:cxn>
                <a:cxn ang="0">
                  <a:pos x="T2" y="T3"/>
                </a:cxn>
                <a:cxn ang="0">
                  <a:pos x="T4" y="T5"/>
                </a:cxn>
              </a:cxnLst>
              <a:rect l="0" t="0" r="r" b="b"/>
              <a:pathLst>
                <a:path w="21598" h="21591" fill="none" extrusionOk="0">
                  <a:moveTo>
                    <a:pt x="0" y="21297"/>
                  </a:moveTo>
                  <a:cubicBezTo>
                    <a:pt x="157" y="9728"/>
                    <a:pt x="9402" y="338"/>
                    <a:pt x="20967" y="0"/>
                  </a:cubicBezTo>
                </a:path>
                <a:path w="21598" h="21591" stroke="0" extrusionOk="0">
                  <a:moveTo>
                    <a:pt x="0" y="21297"/>
                  </a:moveTo>
                  <a:cubicBezTo>
                    <a:pt x="157" y="9728"/>
                    <a:pt x="9402" y="338"/>
                    <a:pt x="20967" y="0"/>
                  </a:cubicBezTo>
                  <a:lnTo>
                    <a:pt x="21598" y="21591"/>
                  </a:lnTo>
                  <a:close/>
                </a:path>
              </a:pathLst>
            </a:custGeom>
            <a:noFill/>
            <a:ln w="12700" cap="rnd">
              <a:solidFill>
                <a:srgbClr val="00000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7489" name="Rectangle 81">
            <a:extLst>
              <a:ext uri="{FF2B5EF4-FFF2-40B4-BE49-F238E27FC236}">
                <a16:creationId xmlns:a16="http://schemas.microsoft.com/office/drawing/2014/main" id="{631CE8E1-7704-E8A5-254B-574AE5E4C631}"/>
              </a:ext>
            </a:extLst>
          </p:cNvPr>
          <p:cNvSpPr>
            <a:spLocks noChangeArrowheads="1"/>
          </p:cNvSpPr>
          <p:nvPr/>
        </p:nvSpPr>
        <p:spPr bwMode="auto">
          <a:xfrm>
            <a:off x="4322764" y="-1588"/>
            <a:ext cx="3667125" cy="376238"/>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ΠΑΡΑΛΛΑΓΕΣ ΥΠΕΡΚΕΡΑΣΕΩΣ</a:t>
            </a:r>
          </a:p>
        </p:txBody>
      </p:sp>
    </p:spTree>
  </p:cSld>
  <p:clrMapOvr>
    <a:masterClrMapping/>
  </p:clrMapOvr>
  <p:transition spd="med">
    <p:wipe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91640AA-D127-F7BC-1C24-E251198B7372}"/>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8435" name="Rectangle 3">
            <a:extLst>
              <a:ext uri="{FF2B5EF4-FFF2-40B4-BE49-F238E27FC236}">
                <a16:creationId xmlns:a16="http://schemas.microsoft.com/office/drawing/2014/main" id="{77B65802-9A79-0FC2-C468-B77E34A9EF12}"/>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pic>
        <p:nvPicPr>
          <p:cNvPr id="18436" name="Picture 4">
            <a:extLst>
              <a:ext uri="{FF2B5EF4-FFF2-40B4-BE49-F238E27FC236}">
                <a16:creationId xmlns:a16="http://schemas.microsoft.com/office/drawing/2014/main" id="{D82484C0-C326-8DEE-C8DB-B3050557E6A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7938"/>
            <a:ext cx="9142413" cy="6865938"/>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Rectangle 5">
            <a:extLst>
              <a:ext uri="{FF2B5EF4-FFF2-40B4-BE49-F238E27FC236}">
                <a16:creationId xmlns:a16="http://schemas.microsoft.com/office/drawing/2014/main" id="{D736D235-5D58-A293-00A0-A6BD2365F561}"/>
              </a:ext>
            </a:extLst>
          </p:cNvPr>
          <p:cNvSpPr>
            <a:spLocks noChangeArrowheads="1"/>
          </p:cNvSpPr>
          <p:nvPr/>
        </p:nvSpPr>
        <p:spPr bwMode="auto">
          <a:xfrm>
            <a:off x="4811714" y="-50800"/>
            <a:ext cx="2351087" cy="955675"/>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2800" b="1">
                <a:solidFill>
                  <a:srgbClr val="000000"/>
                </a:solidFill>
                <a:latin typeface="Arial" panose="020B0604020202020204" pitchFamily="34" charset="0"/>
              </a:rPr>
              <a:t>ΚΥΚΛΩΣΗ</a:t>
            </a:r>
          </a:p>
          <a:p>
            <a:pPr algn="ctr" eaLnBrk="0" hangingPunct="0"/>
            <a:r>
              <a:rPr lang="el-GR" altLang="el-GR" sz="2800" b="1">
                <a:solidFill>
                  <a:srgbClr val="000000"/>
                </a:solidFill>
                <a:latin typeface="Arial" panose="020B0604020202020204" pitchFamily="34" charset="0"/>
              </a:rPr>
              <a:t>(Περίσχεση) </a:t>
            </a:r>
          </a:p>
        </p:txBody>
      </p:sp>
      <p:sp>
        <p:nvSpPr>
          <p:cNvPr id="18438" name="Rectangle 6">
            <a:extLst>
              <a:ext uri="{FF2B5EF4-FFF2-40B4-BE49-F238E27FC236}">
                <a16:creationId xmlns:a16="http://schemas.microsoft.com/office/drawing/2014/main" id="{920A9CE2-E96F-4EE9-6548-D76413EDBC40}"/>
              </a:ext>
            </a:extLst>
          </p:cNvPr>
          <p:cNvSpPr>
            <a:spLocks noChangeArrowheads="1"/>
          </p:cNvSpPr>
          <p:nvPr/>
        </p:nvSpPr>
        <p:spPr bwMode="auto">
          <a:xfrm>
            <a:off x="6172200" y="2927351"/>
            <a:ext cx="857250" cy="442913"/>
          </a:xfrm>
          <a:prstGeom prst="rect">
            <a:avLst/>
          </a:prstGeom>
          <a:solidFill>
            <a:srgbClr val="FF0000">
              <a:alpha val="50000"/>
            </a:srgbClr>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8439" name="Rectangle 7">
            <a:extLst>
              <a:ext uri="{FF2B5EF4-FFF2-40B4-BE49-F238E27FC236}">
                <a16:creationId xmlns:a16="http://schemas.microsoft.com/office/drawing/2014/main" id="{3884A47E-913A-A7B0-15EA-56E4B491E538}"/>
              </a:ext>
            </a:extLst>
          </p:cNvPr>
          <p:cNvSpPr>
            <a:spLocks noChangeArrowheads="1"/>
          </p:cNvSpPr>
          <p:nvPr/>
        </p:nvSpPr>
        <p:spPr bwMode="auto">
          <a:xfrm>
            <a:off x="4746625" y="2927351"/>
            <a:ext cx="857250" cy="442913"/>
          </a:xfrm>
          <a:prstGeom prst="rect">
            <a:avLst/>
          </a:prstGeom>
          <a:solidFill>
            <a:srgbClr val="FF0000">
              <a:alpha val="50000"/>
            </a:srgbClr>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8440" name="Rectangle 8">
            <a:extLst>
              <a:ext uri="{FF2B5EF4-FFF2-40B4-BE49-F238E27FC236}">
                <a16:creationId xmlns:a16="http://schemas.microsoft.com/office/drawing/2014/main" id="{6AC187E0-210F-3BE6-16C5-7E90F588E2A7}"/>
              </a:ext>
            </a:extLst>
          </p:cNvPr>
          <p:cNvSpPr>
            <a:spLocks noChangeArrowheads="1"/>
          </p:cNvSpPr>
          <p:nvPr/>
        </p:nvSpPr>
        <p:spPr bwMode="auto">
          <a:xfrm>
            <a:off x="3449638" y="2927351"/>
            <a:ext cx="857250" cy="442913"/>
          </a:xfrm>
          <a:prstGeom prst="rect">
            <a:avLst/>
          </a:prstGeom>
          <a:solidFill>
            <a:srgbClr val="FF0000">
              <a:alpha val="50000"/>
            </a:srgbClr>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8441" name="Rectangle 9">
            <a:extLst>
              <a:ext uri="{FF2B5EF4-FFF2-40B4-BE49-F238E27FC236}">
                <a16:creationId xmlns:a16="http://schemas.microsoft.com/office/drawing/2014/main" id="{F305BA35-A8FE-38C5-38A4-D7FD1B9B0309}"/>
              </a:ext>
            </a:extLst>
          </p:cNvPr>
          <p:cNvSpPr>
            <a:spLocks noChangeArrowheads="1"/>
          </p:cNvSpPr>
          <p:nvPr/>
        </p:nvSpPr>
        <p:spPr bwMode="auto">
          <a:xfrm>
            <a:off x="7340600" y="2873376"/>
            <a:ext cx="857250" cy="442913"/>
          </a:xfrm>
          <a:prstGeom prst="rect">
            <a:avLst/>
          </a:prstGeom>
          <a:solidFill>
            <a:srgbClr val="FF0000">
              <a:alpha val="50000"/>
            </a:srgbClr>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8442" name="AutoShape 10">
            <a:extLst>
              <a:ext uri="{FF2B5EF4-FFF2-40B4-BE49-F238E27FC236}">
                <a16:creationId xmlns:a16="http://schemas.microsoft.com/office/drawing/2014/main" id="{851BDEC5-45EA-2757-C28C-505430174611}"/>
              </a:ext>
            </a:extLst>
          </p:cNvPr>
          <p:cNvSpPr>
            <a:spLocks noChangeArrowheads="1"/>
          </p:cNvSpPr>
          <p:nvPr/>
        </p:nvSpPr>
        <p:spPr bwMode="auto">
          <a:xfrm rot="16200000">
            <a:off x="7385051" y="3584576"/>
            <a:ext cx="962025" cy="625475"/>
          </a:xfrm>
          <a:prstGeom prst="rightArrow">
            <a:avLst>
              <a:gd name="adj1" fmla="val 50000"/>
              <a:gd name="adj2" fmla="val 76911"/>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8443" name="AutoShape 11">
            <a:extLst>
              <a:ext uri="{FF2B5EF4-FFF2-40B4-BE49-F238E27FC236}">
                <a16:creationId xmlns:a16="http://schemas.microsoft.com/office/drawing/2014/main" id="{9C8961E5-F45E-72D3-1219-BC11E236D601}"/>
              </a:ext>
            </a:extLst>
          </p:cNvPr>
          <p:cNvSpPr>
            <a:spLocks noChangeArrowheads="1"/>
          </p:cNvSpPr>
          <p:nvPr/>
        </p:nvSpPr>
        <p:spPr bwMode="auto">
          <a:xfrm rot="16200000">
            <a:off x="3462339" y="3641726"/>
            <a:ext cx="962025" cy="619125"/>
          </a:xfrm>
          <a:prstGeom prst="rightArrow">
            <a:avLst>
              <a:gd name="adj1" fmla="val 50000"/>
              <a:gd name="adj2" fmla="val 77700"/>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8444" name="AutoShape 12">
            <a:extLst>
              <a:ext uri="{FF2B5EF4-FFF2-40B4-BE49-F238E27FC236}">
                <a16:creationId xmlns:a16="http://schemas.microsoft.com/office/drawing/2014/main" id="{46E8B262-655D-32EA-EBC9-D92E15D9AF72}"/>
              </a:ext>
            </a:extLst>
          </p:cNvPr>
          <p:cNvSpPr>
            <a:spLocks noChangeArrowheads="1"/>
          </p:cNvSpPr>
          <p:nvPr/>
        </p:nvSpPr>
        <p:spPr bwMode="auto">
          <a:xfrm rot="16200000">
            <a:off x="4756151" y="3638551"/>
            <a:ext cx="962025" cy="625475"/>
          </a:xfrm>
          <a:prstGeom prst="rightArrow">
            <a:avLst>
              <a:gd name="adj1" fmla="val 50000"/>
              <a:gd name="adj2" fmla="val 76911"/>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8445" name="AutoShape 13">
            <a:extLst>
              <a:ext uri="{FF2B5EF4-FFF2-40B4-BE49-F238E27FC236}">
                <a16:creationId xmlns:a16="http://schemas.microsoft.com/office/drawing/2014/main" id="{F8EA2BB7-7CC7-C1F4-314C-0CC2D1826500}"/>
              </a:ext>
            </a:extLst>
          </p:cNvPr>
          <p:cNvSpPr>
            <a:spLocks noChangeArrowheads="1"/>
          </p:cNvSpPr>
          <p:nvPr/>
        </p:nvSpPr>
        <p:spPr bwMode="auto">
          <a:xfrm rot="16200000">
            <a:off x="6121401" y="3608389"/>
            <a:ext cx="962025" cy="625475"/>
          </a:xfrm>
          <a:prstGeom prst="rightArrow">
            <a:avLst>
              <a:gd name="adj1" fmla="val 50000"/>
              <a:gd name="adj2" fmla="val 76911"/>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aphicFrame>
        <p:nvGraphicFramePr>
          <p:cNvPr id="18446" name="Object 14">
            <a:hlinkClick r:id="" action="ppaction://ole?verb=0"/>
            <a:extLst>
              <a:ext uri="{FF2B5EF4-FFF2-40B4-BE49-F238E27FC236}">
                <a16:creationId xmlns:a16="http://schemas.microsoft.com/office/drawing/2014/main" id="{9A04BC36-87A2-B647-916D-FEE147BC148E}"/>
              </a:ext>
            </a:extLst>
          </p:cNvPr>
          <p:cNvGraphicFramePr>
            <a:graphicFrameLocks/>
          </p:cNvGraphicFramePr>
          <p:nvPr/>
        </p:nvGraphicFramePr>
        <p:xfrm>
          <a:off x="5672139" y="1543050"/>
          <a:ext cx="1976437" cy="776288"/>
        </p:xfrm>
        <a:graphic>
          <a:graphicData uri="http://schemas.openxmlformats.org/presentationml/2006/ole">
            <mc:AlternateContent xmlns:mc="http://schemas.openxmlformats.org/markup-compatibility/2006">
              <mc:Choice xmlns:v="urn:schemas-microsoft-com:vml" Requires="v">
                <p:oleObj name="ClipArt" r:id="rId3" imgW="5002200" imgH="1680840" progId="MS_ClipArt_Gallery.2">
                  <p:embed/>
                </p:oleObj>
              </mc:Choice>
              <mc:Fallback>
                <p:oleObj name="ClipArt" r:id="rId3" imgW="5002200" imgH="1680840" progId="MS_ClipArt_Gallery.2">
                  <p:embed/>
                  <p:pic>
                    <p:nvPicPr>
                      <p:cNvPr id="18446" name="Object 14">
                        <a:hlinkClick r:id="" action="ppaction://ole?verb=0"/>
                        <a:extLst>
                          <a:ext uri="{FF2B5EF4-FFF2-40B4-BE49-F238E27FC236}">
                            <a16:creationId xmlns:a16="http://schemas.microsoft.com/office/drawing/2014/main" id="{9A04BC36-87A2-B647-916D-FEE147BC148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139" y="1543050"/>
                        <a:ext cx="1976437" cy="776288"/>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447" name="Group 15">
            <a:extLst>
              <a:ext uri="{FF2B5EF4-FFF2-40B4-BE49-F238E27FC236}">
                <a16:creationId xmlns:a16="http://schemas.microsoft.com/office/drawing/2014/main" id="{B90B30E5-5DC8-E9C5-DDCF-611AF145C662}"/>
              </a:ext>
            </a:extLst>
          </p:cNvPr>
          <p:cNvGrpSpPr>
            <a:grpSpLocks/>
          </p:cNvGrpSpPr>
          <p:nvPr/>
        </p:nvGrpSpPr>
        <p:grpSpPr bwMode="auto">
          <a:xfrm>
            <a:off x="2528888" y="1789114"/>
            <a:ext cx="1414462" cy="4065587"/>
            <a:chOff x="633" y="1127"/>
            <a:chExt cx="891" cy="2561"/>
          </a:xfrm>
        </p:grpSpPr>
        <p:sp>
          <p:nvSpPr>
            <p:cNvPr id="18448" name="Freeform 16">
              <a:extLst>
                <a:ext uri="{FF2B5EF4-FFF2-40B4-BE49-F238E27FC236}">
                  <a16:creationId xmlns:a16="http://schemas.microsoft.com/office/drawing/2014/main" id="{6B42B335-8A92-C2B9-0A59-3C3580431EDB}"/>
                </a:ext>
              </a:extLst>
            </p:cNvPr>
            <p:cNvSpPr>
              <a:spLocks/>
            </p:cNvSpPr>
            <p:nvPr/>
          </p:nvSpPr>
          <p:spPr bwMode="auto">
            <a:xfrm>
              <a:off x="1347" y="1127"/>
              <a:ext cx="177" cy="442"/>
            </a:xfrm>
            <a:custGeom>
              <a:avLst/>
              <a:gdLst>
                <a:gd name="T0" fmla="*/ 176 w 177"/>
                <a:gd name="T1" fmla="*/ 220 h 442"/>
                <a:gd name="T2" fmla="*/ 0 w 177"/>
                <a:gd name="T3" fmla="*/ 0 h 442"/>
                <a:gd name="T4" fmla="*/ 0 w 177"/>
                <a:gd name="T5" fmla="*/ 441 h 442"/>
                <a:gd name="T6" fmla="*/ 176 w 177"/>
                <a:gd name="T7" fmla="*/ 220 h 442"/>
              </a:gdLst>
              <a:ahLst/>
              <a:cxnLst>
                <a:cxn ang="0">
                  <a:pos x="T0" y="T1"/>
                </a:cxn>
                <a:cxn ang="0">
                  <a:pos x="T2" y="T3"/>
                </a:cxn>
                <a:cxn ang="0">
                  <a:pos x="T4" y="T5"/>
                </a:cxn>
                <a:cxn ang="0">
                  <a:pos x="T6" y="T7"/>
                </a:cxn>
              </a:cxnLst>
              <a:rect l="0" t="0" r="r" b="b"/>
              <a:pathLst>
                <a:path w="177" h="442">
                  <a:moveTo>
                    <a:pt x="176" y="220"/>
                  </a:moveTo>
                  <a:lnTo>
                    <a:pt x="0" y="0"/>
                  </a:lnTo>
                  <a:lnTo>
                    <a:pt x="0" y="441"/>
                  </a:lnTo>
                  <a:lnTo>
                    <a:pt x="176" y="220"/>
                  </a:lnTo>
                </a:path>
              </a:pathLst>
            </a:custGeom>
            <a:noFill/>
            <a:ln w="50800" cap="rnd"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nvGrpSpPr>
            <p:cNvPr id="18449" name="Group 17">
              <a:extLst>
                <a:ext uri="{FF2B5EF4-FFF2-40B4-BE49-F238E27FC236}">
                  <a16:creationId xmlns:a16="http://schemas.microsoft.com/office/drawing/2014/main" id="{221DA6A1-8942-4030-7CBC-B43C666A056B}"/>
                </a:ext>
              </a:extLst>
            </p:cNvPr>
            <p:cNvGrpSpPr>
              <a:grpSpLocks/>
            </p:cNvGrpSpPr>
            <p:nvPr/>
          </p:nvGrpSpPr>
          <p:grpSpPr bwMode="auto">
            <a:xfrm>
              <a:off x="633" y="1260"/>
              <a:ext cx="695" cy="2428"/>
              <a:chOff x="633" y="1260"/>
              <a:chExt cx="695" cy="2428"/>
            </a:xfrm>
          </p:grpSpPr>
          <p:grpSp>
            <p:nvGrpSpPr>
              <p:cNvPr id="18450" name="Group 18">
                <a:extLst>
                  <a:ext uri="{FF2B5EF4-FFF2-40B4-BE49-F238E27FC236}">
                    <a16:creationId xmlns:a16="http://schemas.microsoft.com/office/drawing/2014/main" id="{161BF729-07A8-8974-47F2-4715C50207DB}"/>
                  </a:ext>
                </a:extLst>
              </p:cNvPr>
              <p:cNvGrpSpPr>
                <a:grpSpLocks/>
              </p:cNvGrpSpPr>
              <p:nvPr/>
            </p:nvGrpSpPr>
            <p:grpSpPr bwMode="auto">
              <a:xfrm>
                <a:off x="633" y="1260"/>
                <a:ext cx="695" cy="2428"/>
                <a:chOff x="633" y="1260"/>
                <a:chExt cx="695" cy="2428"/>
              </a:xfrm>
            </p:grpSpPr>
            <p:grpSp>
              <p:nvGrpSpPr>
                <p:cNvPr id="18451" name="Group 19">
                  <a:extLst>
                    <a:ext uri="{FF2B5EF4-FFF2-40B4-BE49-F238E27FC236}">
                      <a16:creationId xmlns:a16="http://schemas.microsoft.com/office/drawing/2014/main" id="{EC9297FA-B47D-EC30-46C4-9657FCA61747}"/>
                    </a:ext>
                  </a:extLst>
                </p:cNvPr>
                <p:cNvGrpSpPr>
                  <a:grpSpLocks/>
                </p:cNvGrpSpPr>
                <p:nvPr/>
              </p:nvGrpSpPr>
              <p:grpSpPr bwMode="auto">
                <a:xfrm>
                  <a:off x="633" y="1260"/>
                  <a:ext cx="695" cy="1238"/>
                  <a:chOff x="633" y="1260"/>
                  <a:chExt cx="695" cy="1238"/>
                </a:xfrm>
              </p:grpSpPr>
              <p:sp>
                <p:nvSpPr>
                  <p:cNvPr id="18452" name="Arc 20">
                    <a:extLst>
                      <a:ext uri="{FF2B5EF4-FFF2-40B4-BE49-F238E27FC236}">
                        <a16:creationId xmlns:a16="http://schemas.microsoft.com/office/drawing/2014/main" id="{D2A016C4-6A13-2DB1-483F-B423E080D3F1}"/>
                      </a:ext>
                    </a:extLst>
                  </p:cNvPr>
                  <p:cNvSpPr>
                    <a:spLocks/>
                  </p:cNvSpPr>
                  <p:nvPr/>
                </p:nvSpPr>
                <p:spPr bwMode="auto">
                  <a:xfrm>
                    <a:off x="633" y="1260"/>
                    <a:ext cx="695" cy="1023"/>
                  </a:xfrm>
                  <a:custGeom>
                    <a:avLst/>
                    <a:gdLst>
                      <a:gd name="G0" fmla="+- 21600 0 0"/>
                      <a:gd name="G1" fmla="+- 21600 0 0"/>
                      <a:gd name="G2" fmla="+- 21600 0 0"/>
                      <a:gd name="T0" fmla="*/ 0 w 21600"/>
                      <a:gd name="T1" fmla="*/ 21579 h 21600"/>
                      <a:gd name="T2" fmla="*/ 2156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79"/>
                        </a:moveTo>
                        <a:cubicBezTo>
                          <a:pt x="11" y="9669"/>
                          <a:pt x="9659" y="17"/>
                          <a:pt x="21569" y="0"/>
                        </a:cubicBezTo>
                      </a:path>
                      <a:path w="21600" h="21600" stroke="0" extrusionOk="0">
                        <a:moveTo>
                          <a:pt x="0" y="21579"/>
                        </a:moveTo>
                        <a:cubicBezTo>
                          <a:pt x="11" y="9669"/>
                          <a:pt x="9659" y="17"/>
                          <a:pt x="21569" y="0"/>
                        </a:cubicBezTo>
                        <a:lnTo>
                          <a:pt x="21600" y="21600"/>
                        </a:lnTo>
                        <a:close/>
                      </a:path>
                    </a:pathLst>
                  </a:custGeom>
                  <a:noFill/>
                  <a:ln w="50800" cap="rnd">
                    <a:solidFill>
                      <a:srgbClr val="00008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8453" name="Arc 21">
                    <a:extLst>
                      <a:ext uri="{FF2B5EF4-FFF2-40B4-BE49-F238E27FC236}">
                        <a16:creationId xmlns:a16="http://schemas.microsoft.com/office/drawing/2014/main" id="{F3115E66-10B2-383E-A029-CFFDFFF0B755}"/>
                      </a:ext>
                    </a:extLst>
                  </p:cNvPr>
                  <p:cNvSpPr>
                    <a:spLocks/>
                  </p:cNvSpPr>
                  <p:nvPr/>
                </p:nvSpPr>
                <p:spPr bwMode="auto">
                  <a:xfrm>
                    <a:off x="724" y="1466"/>
                    <a:ext cx="602" cy="1032"/>
                  </a:xfrm>
                  <a:custGeom>
                    <a:avLst/>
                    <a:gdLst>
                      <a:gd name="G0" fmla="+- 21600 0 0"/>
                      <a:gd name="G1" fmla="+- 21600 0 0"/>
                      <a:gd name="G2" fmla="+- 21600 0 0"/>
                      <a:gd name="T0" fmla="*/ 0 w 21600"/>
                      <a:gd name="T1" fmla="*/ 21600 h 21600"/>
                      <a:gd name="T2" fmla="*/ 21564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99"/>
                        </a:moveTo>
                        <a:cubicBezTo>
                          <a:pt x="0" y="9684"/>
                          <a:pt x="9648" y="19"/>
                          <a:pt x="21564" y="0"/>
                        </a:cubicBezTo>
                      </a:path>
                      <a:path w="21600" h="21600" stroke="0" extrusionOk="0">
                        <a:moveTo>
                          <a:pt x="0" y="21599"/>
                        </a:moveTo>
                        <a:cubicBezTo>
                          <a:pt x="0" y="9684"/>
                          <a:pt x="9648" y="19"/>
                          <a:pt x="21564" y="0"/>
                        </a:cubicBezTo>
                        <a:lnTo>
                          <a:pt x="21600" y="21600"/>
                        </a:lnTo>
                        <a:close/>
                      </a:path>
                    </a:pathLst>
                  </a:custGeom>
                  <a:noFill/>
                  <a:ln w="50800" cap="rnd">
                    <a:solidFill>
                      <a:srgbClr val="00008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8454" name="Arc 22">
                  <a:extLst>
                    <a:ext uri="{FF2B5EF4-FFF2-40B4-BE49-F238E27FC236}">
                      <a16:creationId xmlns:a16="http://schemas.microsoft.com/office/drawing/2014/main" id="{983A6DE7-6DFB-FD84-52F2-0A5B2C5F32ED}"/>
                    </a:ext>
                  </a:extLst>
                </p:cNvPr>
                <p:cNvSpPr>
                  <a:spLocks/>
                </p:cNvSpPr>
                <p:nvPr/>
              </p:nvSpPr>
              <p:spPr bwMode="auto">
                <a:xfrm>
                  <a:off x="721" y="2478"/>
                  <a:ext cx="437" cy="981"/>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599"/>
                      </a:moveTo>
                      <a:cubicBezTo>
                        <a:pt x="9670" y="21599"/>
                        <a:pt x="0" y="11929"/>
                        <a:pt x="0" y="0"/>
                      </a:cubicBezTo>
                    </a:path>
                    <a:path w="21600" h="21600" stroke="0" extrusionOk="0">
                      <a:moveTo>
                        <a:pt x="21600" y="21599"/>
                      </a:moveTo>
                      <a:cubicBezTo>
                        <a:pt x="9670" y="21599"/>
                        <a:pt x="0" y="11929"/>
                        <a:pt x="0" y="0"/>
                      </a:cubicBezTo>
                      <a:lnTo>
                        <a:pt x="21600" y="0"/>
                      </a:lnTo>
                      <a:close/>
                    </a:path>
                  </a:pathLst>
                </a:custGeom>
                <a:noFill/>
                <a:ln w="50800" cap="rnd">
                  <a:solidFill>
                    <a:srgbClr val="00008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8455" name="Arc 23">
                  <a:extLst>
                    <a:ext uri="{FF2B5EF4-FFF2-40B4-BE49-F238E27FC236}">
                      <a16:creationId xmlns:a16="http://schemas.microsoft.com/office/drawing/2014/main" id="{F803BE44-41DC-DA0A-CDBB-E39E69DF688C}"/>
                    </a:ext>
                  </a:extLst>
                </p:cNvPr>
                <p:cNvSpPr>
                  <a:spLocks/>
                </p:cNvSpPr>
                <p:nvPr/>
              </p:nvSpPr>
              <p:spPr bwMode="auto">
                <a:xfrm>
                  <a:off x="634" y="2295"/>
                  <a:ext cx="522" cy="1393"/>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599"/>
                      </a:moveTo>
                      <a:cubicBezTo>
                        <a:pt x="9670" y="21599"/>
                        <a:pt x="0" y="11929"/>
                        <a:pt x="0" y="0"/>
                      </a:cubicBezTo>
                    </a:path>
                    <a:path w="21600" h="21600" stroke="0" extrusionOk="0">
                      <a:moveTo>
                        <a:pt x="21600" y="21599"/>
                      </a:moveTo>
                      <a:cubicBezTo>
                        <a:pt x="9670" y="21599"/>
                        <a:pt x="0" y="11929"/>
                        <a:pt x="0" y="0"/>
                      </a:cubicBezTo>
                      <a:lnTo>
                        <a:pt x="21600" y="0"/>
                      </a:lnTo>
                      <a:close/>
                    </a:path>
                  </a:pathLst>
                </a:custGeom>
                <a:noFill/>
                <a:ln w="50800" cap="rnd">
                  <a:solidFill>
                    <a:srgbClr val="00008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8456" name="Freeform 24">
                <a:extLst>
                  <a:ext uri="{FF2B5EF4-FFF2-40B4-BE49-F238E27FC236}">
                    <a16:creationId xmlns:a16="http://schemas.microsoft.com/office/drawing/2014/main" id="{C203C0CA-8938-E51B-8640-FFE4A13D5ED5}"/>
                  </a:ext>
                </a:extLst>
              </p:cNvPr>
              <p:cNvSpPr>
                <a:spLocks/>
              </p:cNvSpPr>
              <p:nvPr/>
            </p:nvSpPr>
            <p:spPr bwMode="auto">
              <a:xfrm>
                <a:off x="1058" y="3482"/>
                <a:ext cx="100" cy="189"/>
              </a:xfrm>
              <a:custGeom>
                <a:avLst/>
                <a:gdLst>
                  <a:gd name="T0" fmla="*/ 99 w 100"/>
                  <a:gd name="T1" fmla="*/ 0 h 189"/>
                  <a:gd name="T2" fmla="*/ 0 w 100"/>
                  <a:gd name="T3" fmla="*/ 59 h 189"/>
                  <a:gd name="T4" fmla="*/ 80 w 100"/>
                  <a:gd name="T5" fmla="*/ 188 h 189"/>
                </a:gdLst>
                <a:ahLst/>
                <a:cxnLst>
                  <a:cxn ang="0">
                    <a:pos x="T0" y="T1"/>
                  </a:cxn>
                  <a:cxn ang="0">
                    <a:pos x="T2" y="T3"/>
                  </a:cxn>
                  <a:cxn ang="0">
                    <a:pos x="T4" y="T5"/>
                  </a:cxn>
                </a:cxnLst>
                <a:rect l="0" t="0" r="r" b="b"/>
                <a:pathLst>
                  <a:path w="100" h="189">
                    <a:moveTo>
                      <a:pt x="99" y="0"/>
                    </a:moveTo>
                    <a:lnTo>
                      <a:pt x="0" y="59"/>
                    </a:lnTo>
                    <a:lnTo>
                      <a:pt x="80" y="188"/>
                    </a:lnTo>
                  </a:path>
                </a:pathLst>
              </a:custGeom>
              <a:noFill/>
              <a:ln w="50800" cap="rnd"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grpSp>
      <p:grpSp>
        <p:nvGrpSpPr>
          <p:cNvPr id="18457" name="Group 25">
            <a:extLst>
              <a:ext uri="{FF2B5EF4-FFF2-40B4-BE49-F238E27FC236}">
                <a16:creationId xmlns:a16="http://schemas.microsoft.com/office/drawing/2014/main" id="{F811F49F-751A-8840-C6F0-E2CF708DADF8}"/>
              </a:ext>
            </a:extLst>
          </p:cNvPr>
          <p:cNvGrpSpPr>
            <a:grpSpLocks/>
          </p:cNvGrpSpPr>
          <p:nvPr/>
        </p:nvGrpSpPr>
        <p:grpSpPr bwMode="auto">
          <a:xfrm>
            <a:off x="4470400" y="1295401"/>
            <a:ext cx="863600" cy="1292225"/>
            <a:chOff x="1856" y="816"/>
            <a:chExt cx="544" cy="814"/>
          </a:xfrm>
        </p:grpSpPr>
        <p:graphicFrame>
          <p:nvGraphicFramePr>
            <p:cNvPr id="18458" name="Object 26">
              <a:hlinkClick r:id="" action="ppaction://ole?verb=0"/>
              <a:extLst>
                <a:ext uri="{FF2B5EF4-FFF2-40B4-BE49-F238E27FC236}">
                  <a16:creationId xmlns:a16="http://schemas.microsoft.com/office/drawing/2014/main" id="{2ADB8CA1-9725-B169-2446-72EC13C48BB2}"/>
                </a:ext>
              </a:extLst>
            </p:cNvPr>
            <p:cNvGraphicFramePr>
              <a:graphicFrameLocks/>
            </p:cNvGraphicFramePr>
            <p:nvPr/>
          </p:nvGraphicFramePr>
          <p:xfrm>
            <a:off x="1856" y="816"/>
            <a:ext cx="544" cy="814"/>
          </p:xfrm>
          <a:graphic>
            <a:graphicData uri="http://schemas.openxmlformats.org/presentationml/2006/ole">
              <mc:AlternateContent xmlns:mc="http://schemas.openxmlformats.org/markup-compatibility/2006">
                <mc:Choice xmlns:v="urn:schemas-microsoft-com:vml" Requires="v">
                  <p:oleObj name="CorelDRAW 6.0" r:id="rId5" imgW="1564920" imgH="2360520" progId="CorelDRAW.Graphic.6">
                    <p:embed/>
                  </p:oleObj>
                </mc:Choice>
                <mc:Fallback>
                  <p:oleObj name="CorelDRAW 6.0" r:id="rId5" imgW="1564920" imgH="2360520" progId="CorelDRAW.Graphic.6">
                    <p:embed/>
                    <p:pic>
                      <p:nvPicPr>
                        <p:cNvPr id="18458" name="Object 26">
                          <a:hlinkClick r:id="" action="ppaction://ole?verb=0"/>
                          <a:extLst>
                            <a:ext uri="{FF2B5EF4-FFF2-40B4-BE49-F238E27FC236}">
                              <a16:creationId xmlns:a16="http://schemas.microsoft.com/office/drawing/2014/main" id="{2ADB8CA1-9725-B169-2446-72EC13C48BB2}"/>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6" y="816"/>
                          <a:ext cx="544" cy="814"/>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59" name="Line 27">
              <a:extLst>
                <a:ext uri="{FF2B5EF4-FFF2-40B4-BE49-F238E27FC236}">
                  <a16:creationId xmlns:a16="http://schemas.microsoft.com/office/drawing/2014/main" id="{CB8C4490-6759-ADB7-4743-4D8BF2F65DBA}"/>
                </a:ext>
              </a:extLst>
            </p:cNvPr>
            <p:cNvSpPr>
              <a:spLocks noChangeShapeType="1"/>
            </p:cNvSpPr>
            <p:nvPr/>
          </p:nvSpPr>
          <p:spPr bwMode="auto">
            <a:xfrm>
              <a:off x="2057" y="874"/>
              <a:ext cx="71" cy="7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8460" name="Line 28">
              <a:extLst>
                <a:ext uri="{FF2B5EF4-FFF2-40B4-BE49-F238E27FC236}">
                  <a16:creationId xmlns:a16="http://schemas.microsoft.com/office/drawing/2014/main" id="{52CE84C3-A22F-F62D-C19D-3CC6795BA759}"/>
                </a:ext>
              </a:extLst>
            </p:cNvPr>
            <p:cNvSpPr>
              <a:spLocks noChangeShapeType="1"/>
            </p:cNvSpPr>
            <p:nvPr/>
          </p:nvSpPr>
          <p:spPr bwMode="auto">
            <a:xfrm flipH="1">
              <a:off x="2120" y="895"/>
              <a:ext cx="103" cy="71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8461" name="Arc 29">
              <a:extLst>
                <a:ext uri="{FF2B5EF4-FFF2-40B4-BE49-F238E27FC236}">
                  <a16:creationId xmlns:a16="http://schemas.microsoft.com/office/drawing/2014/main" id="{9BC3A6F4-6E91-0837-1823-A64235CC095D}"/>
                </a:ext>
              </a:extLst>
            </p:cNvPr>
            <p:cNvSpPr>
              <a:spLocks/>
            </p:cNvSpPr>
            <p:nvPr/>
          </p:nvSpPr>
          <p:spPr bwMode="auto">
            <a:xfrm rot="1680000">
              <a:off x="1895" y="858"/>
              <a:ext cx="118" cy="168"/>
            </a:xfrm>
            <a:custGeom>
              <a:avLst/>
              <a:gdLst>
                <a:gd name="G0" fmla="+- 21600 0 0"/>
                <a:gd name="G1" fmla="+- 21599 0 0"/>
                <a:gd name="G2" fmla="+- 21600 0 0"/>
                <a:gd name="T0" fmla="*/ 0 w 21600"/>
                <a:gd name="T1" fmla="*/ 21599 h 21599"/>
                <a:gd name="T2" fmla="*/ 21416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8"/>
                  </a:moveTo>
                  <a:cubicBezTo>
                    <a:pt x="0" y="9741"/>
                    <a:pt x="9558" y="100"/>
                    <a:pt x="21415" y="-1"/>
                  </a:cubicBezTo>
                </a:path>
                <a:path w="21600" h="21599" stroke="0" extrusionOk="0">
                  <a:moveTo>
                    <a:pt x="0" y="21598"/>
                  </a:moveTo>
                  <a:cubicBezTo>
                    <a:pt x="0" y="9741"/>
                    <a:pt x="9558" y="100"/>
                    <a:pt x="21415" y="-1"/>
                  </a:cubicBezTo>
                  <a:lnTo>
                    <a:pt x="21600" y="21599"/>
                  </a:lnTo>
                  <a:close/>
                </a:path>
              </a:pathLst>
            </a:custGeom>
            <a:noFill/>
            <a:ln w="12700" cap="rnd">
              <a:solidFill>
                <a:srgbClr val="00000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8462" name="Arc 30">
              <a:extLst>
                <a:ext uri="{FF2B5EF4-FFF2-40B4-BE49-F238E27FC236}">
                  <a16:creationId xmlns:a16="http://schemas.microsoft.com/office/drawing/2014/main" id="{15F9E8E4-63AE-E15B-76F7-7A7610E89766}"/>
                </a:ext>
              </a:extLst>
            </p:cNvPr>
            <p:cNvSpPr>
              <a:spLocks/>
            </p:cNvSpPr>
            <p:nvPr/>
          </p:nvSpPr>
          <p:spPr bwMode="auto">
            <a:xfrm rot="19920000">
              <a:off x="2244" y="858"/>
              <a:ext cx="120" cy="16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cap="rnd">
              <a:solidFill>
                <a:srgbClr val="00000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8463" name="Arc 31">
              <a:extLst>
                <a:ext uri="{FF2B5EF4-FFF2-40B4-BE49-F238E27FC236}">
                  <a16:creationId xmlns:a16="http://schemas.microsoft.com/office/drawing/2014/main" id="{B7C25062-9561-08D0-4045-34AF8A222D92}"/>
                </a:ext>
              </a:extLst>
            </p:cNvPr>
            <p:cNvSpPr>
              <a:spLocks/>
            </p:cNvSpPr>
            <p:nvPr/>
          </p:nvSpPr>
          <p:spPr bwMode="auto">
            <a:xfrm rot="3780000">
              <a:off x="2105" y="819"/>
              <a:ext cx="73" cy="134"/>
            </a:xfrm>
            <a:custGeom>
              <a:avLst/>
              <a:gdLst>
                <a:gd name="G0" fmla="+- 21599 0 0"/>
                <a:gd name="G1" fmla="+- 21598 0 0"/>
                <a:gd name="G2" fmla="+- 21600 0 0"/>
                <a:gd name="T0" fmla="*/ 0 w 21599"/>
                <a:gd name="T1" fmla="*/ 21437 h 21598"/>
                <a:gd name="T2" fmla="*/ 21304 w 21599"/>
                <a:gd name="T3" fmla="*/ 0 h 21598"/>
                <a:gd name="T4" fmla="*/ 21599 w 21599"/>
                <a:gd name="T5" fmla="*/ 21598 h 21598"/>
              </a:gdLst>
              <a:ahLst/>
              <a:cxnLst>
                <a:cxn ang="0">
                  <a:pos x="T0" y="T1"/>
                </a:cxn>
                <a:cxn ang="0">
                  <a:pos x="T2" y="T3"/>
                </a:cxn>
                <a:cxn ang="0">
                  <a:pos x="T4" y="T5"/>
                </a:cxn>
              </a:cxnLst>
              <a:rect l="0" t="0" r="r" b="b"/>
              <a:pathLst>
                <a:path w="21599" h="21598" fill="none" extrusionOk="0">
                  <a:moveTo>
                    <a:pt x="-1" y="21436"/>
                  </a:moveTo>
                  <a:cubicBezTo>
                    <a:pt x="87" y="9685"/>
                    <a:pt x="9553" y="160"/>
                    <a:pt x="21304" y="0"/>
                  </a:cubicBezTo>
                </a:path>
                <a:path w="21599" h="21598" stroke="0" extrusionOk="0">
                  <a:moveTo>
                    <a:pt x="-1" y="21436"/>
                  </a:moveTo>
                  <a:cubicBezTo>
                    <a:pt x="87" y="9685"/>
                    <a:pt x="9553" y="160"/>
                    <a:pt x="21304" y="0"/>
                  </a:cubicBezTo>
                  <a:lnTo>
                    <a:pt x="21599" y="21598"/>
                  </a:lnTo>
                  <a:close/>
                </a:path>
              </a:pathLst>
            </a:custGeom>
            <a:noFill/>
            <a:ln w="12700" cap="rnd">
              <a:solidFill>
                <a:srgbClr val="00000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18464" name="Group 32">
            <a:extLst>
              <a:ext uri="{FF2B5EF4-FFF2-40B4-BE49-F238E27FC236}">
                <a16:creationId xmlns:a16="http://schemas.microsoft.com/office/drawing/2014/main" id="{E4F3A314-55BF-F72B-B5D3-A1D45C9031C4}"/>
              </a:ext>
            </a:extLst>
          </p:cNvPr>
          <p:cNvGrpSpPr>
            <a:grpSpLocks/>
          </p:cNvGrpSpPr>
          <p:nvPr/>
        </p:nvGrpSpPr>
        <p:grpSpPr bwMode="auto">
          <a:xfrm>
            <a:off x="7705726" y="1789113"/>
            <a:ext cx="1808163" cy="3941762"/>
            <a:chOff x="3894" y="1127"/>
            <a:chExt cx="1139" cy="2483"/>
          </a:xfrm>
        </p:grpSpPr>
        <p:sp>
          <p:nvSpPr>
            <p:cNvPr id="18465" name="Freeform 33">
              <a:extLst>
                <a:ext uri="{FF2B5EF4-FFF2-40B4-BE49-F238E27FC236}">
                  <a16:creationId xmlns:a16="http://schemas.microsoft.com/office/drawing/2014/main" id="{3598B109-55D4-0CA2-FB6A-4D2906D58127}"/>
                </a:ext>
              </a:extLst>
            </p:cNvPr>
            <p:cNvSpPr>
              <a:spLocks/>
            </p:cNvSpPr>
            <p:nvPr/>
          </p:nvSpPr>
          <p:spPr bwMode="auto">
            <a:xfrm>
              <a:off x="3894" y="1127"/>
              <a:ext cx="227" cy="428"/>
            </a:xfrm>
            <a:custGeom>
              <a:avLst/>
              <a:gdLst>
                <a:gd name="T0" fmla="*/ 0 w 227"/>
                <a:gd name="T1" fmla="*/ 214 h 428"/>
                <a:gd name="T2" fmla="*/ 226 w 227"/>
                <a:gd name="T3" fmla="*/ 0 h 428"/>
                <a:gd name="T4" fmla="*/ 226 w 227"/>
                <a:gd name="T5" fmla="*/ 427 h 428"/>
                <a:gd name="T6" fmla="*/ 0 w 227"/>
                <a:gd name="T7" fmla="*/ 214 h 428"/>
              </a:gdLst>
              <a:ahLst/>
              <a:cxnLst>
                <a:cxn ang="0">
                  <a:pos x="T0" y="T1"/>
                </a:cxn>
                <a:cxn ang="0">
                  <a:pos x="T2" y="T3"/>
                </a:cxn>
                <a:cxn ang="0">
                  <a:pos x="T4" y="T5"/>
                </a:cxn>
                <a:cxn ang="0">
                  <a:pos x="T6" y="T7"/>
                </a:cxn>
              </a:cxnLst>
              <a:rect l="0" t="0" r="r" b="b"/>
              <a:pathLst>
                <a:path w="227" h="428">
                  <a:moveTo>
                    <a:pt x="0" y="214"/>
                  </a:moveTo>
                  <a:lnTo>
                    <a:pt x="226" y="0"/>
                  </a:lnTo>
                  <a:lnTo>
                    <a:pt x="226" y="427"/>
                  </a:lnTo>
                  <a:lnTo>
                    <a:pt x="0" y="214"/>
                  </a:lnTo>
                </a:path>
              </a:pathLst>
            </a:custGeom>
            <a:noFill/>
            <a:ln w="50800" cap="rnd"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nvGrpSpPr>
            <p:cNvPr id="18466" name="Group 34">
              <a:extLst>
                <a:ext uri="{FF2B5EF4-FFF2-40B4-BE49-F238E27FC236}">
                  <a16:creationId xmlns:a16="http://schemas.microsoft.com/office/drawing/2014/main" id="{DC752D99-A899-B223-DAF7-A59E3A4453DD}"/>
                </a:ext>
              </a:extLst>
            </p:cNvPr>
            <p:cNvGrpSpPr>
              <a:grpSpLocks/>
            </p:cNvGrpSpPr>
            <p:nvPr/>
          </p:nvGrpSpPr>
          <p:grpSpPr bwMode="auto">
            <a:xfrm>
              <a:off x="4147" y="1256"/>
              <a:ext cx="886" cy="2354"/>
              <a:chOff x="4147" y="1256"/>
              <a:chExt cx="886" cy="2354"/>
            </a:xfrm>
          </p:grpSpPr>
          <p:grpSp>
            <p:nvGrpSpPr>
              <p:cNvPr id="18467" name="Group 35">
                <a:extLst>
                  <a:ext uri="{FF2B5EF4-FFF2-40B4-BE49-F238E27FC236}">
                    <a16:creationId xmlns:a16="http://schemas.microsoft.com/office/drawing/2014/main" id="{B793E6C7-7F15-8D63-A408-2D6FBA98DBCA}"/>
                  </a:ext>
                </a:extLst>
              </p:cNvPr>
              <p:cNvGrpSpPr>
                <a:grpSpLocks/>
              </p:cNvGrpSpPr>
              <p:nvPr/>
            </p:nvGrpSpPr>
            <p:grpSpPr bwMode="auto">
              <a:xfrm>
                <a:off x="4147" y="1256"/>
                <a:ext cx="886" cy="2354"/>
                <a:chOff x="4147" y="1256"/>
                <a:chExt cx="886" cy="2354"/>
              </a:xfrm>
            </p:grpSpPr>
            <p:grpSp>
              <p:nvGrpSpPr>
                <p:cNvPr id="18468" name="Group 36">
                  <a:extLst>
                    <a:ext uri="{FF2B5EF4-FFF2-40B4-BE49-F238E27FC236}">
                      <a16:creationId xmlns:a16="http://schemas.microsoft.com/office/drawing/2014/main" id="{DA26D536-7120-A73F-B603-1E45B70CBAA3}"/>
                    </a:ext>
                  </a:extLst>
                </p:cNvPr>
                <p:cNvGrpSpPr>
                  <a:grpSpLocks/>
                </p:cNvGrpSpPr>
                <p:nvPr/>
              </p:nvGrpSpPr>
              <p:grpSpPr bwMode="auto">
                <a:xfrm>
                  <a:off x="4147" y="1256"/>
                  <a:ext cx="886" cy="1201"/>
                  <a:chOff x="4147" y="1256"/>
                  <a:chExt cx="886" cy="1201"/>
                </a:xfrm>
              </p:grpSpPr>
              <p:sp>
                <p:nvSpPr>
                  <p:cNvPr id="18469" name="Arc 37">
                    <a:extLst>
                      <a:ext uri="{FF2B5EF4-FFF2-40B4-BE49-F238E27FC236}">
                        <a16:creationId xmlns:a16="http://schemas.microsoft.com/office/drawing/2014/main" id="{ABF15DC1-09E2-6AAD-018B-47704F5BB2F3}"/>
                      </a:ext>
                    </a:extLst>
                  </p:cNvPr>
                  <p:cNvSpPr>
                    <a:spLocks/>
                  </p:cNvSpPr>
                  <p:nvPr/>
                </p:nvSpPr>
                <p:spPr bwMode="auto">
                  <a:xfrm>
                    <a:off x="4147" y="1256"/>
                    <a:ext cx="886" cy="9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50800" cap="rnd">
                    <a:solidFill>
                      <a:srgbClr val="00008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8470" name="Arc 38">
                    <a:extLst>
                      <a:ext uri="{FF2B5EF4-FFF2-40B4-BE49-F238E27FC236}">
                        <a16:creationId xmlns:a16="http://schemas.microsoft.com/office/drawing/2014/main" id="{6258162E-7ADD-BE05-A66D-ED60B15EA89F}"/>
                      </a:ext>
                    </a:extLst>
                  </p:cNvPr>
                  <p:cNvSpPr>
                    <a:spLocks/>
                  </p:cNvSpPr>
                  <p:nvPr/>
                </p:nvSpPr>
                <p:spPr bwMode="auto">
                  <a:xfrm>
                    <a:off x="4147" y="1456"/>
                    <a:ext cx="768" cy="1001"/>
                  </a:xfrm>
                  <a:custGeom>
                    <a:avLst/>
                    <a:gdLst>
                      <a:gd name="G0" fmla="+- 0 0 0"/>
                      <a:gd name="G1" fmla="+- 21600 0 0"/>
                      <a:gd name="G2" fmla="+- 21600 0 0"/>
                      <a:gd name="T0" fmla="*/ 0 w 21600"/>
                      <a:gd name="T1" fmla="*/ 0 h 21600"/>
                      <a:gd name="T2" fmla="*/ 21600 w 21600"/>
                      <a:gd name="T3" fmla="*/ 21578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0" y="0"/>
                          <a:pt x="21587" y="9657"/>
                          <a:pt x="21599" y="21578"/>
                        </a:cubicBezTo>
                      </a:path>
                      <a:path w="21600" h="21600" stroke="0" extrusionOk="0">
                        <a:moveTo>
                          <a:pt x="0" y="0"/>
                        </a:moveTo>
                        <a:cubicBezTo>
                          <a:pt x="11920" y="0"/>
                          <a:pt x="21587" y="9657"/>
                          <a:pt x="21599" y="21578"/>
                        </a:cubicBezTo>
                        <a:lnTo>
                          <a:pt x="0" y="21600"/>
                        </a:lnTo>
                        <a:close/>
                      </a:path>
                    </a:pathLst>
                  </a:custGeom>
                  <a:noFill/>
                  <a:ln w="50800" cap="rnd">
                    <a:solidFill>
                      <a:srgbClr val="00008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8471" name="Arc 39">
                  <a:extLst>
                    <a:ext uri="{FF2B5EF4-FFF2-40B4-BE49-F238E27FC236}">
                      <a16:creationId xmlns:a16="http://schemas.microsoft.com/office/drawing/2014/main" id="{DEA64D3A-F219-C09B-5EA7-AC9C14F2E19F}"/>
                    </a:ext>
                  </a:extLst>
                </p:cNvPr>
                <p:cNvSpPr>
                  <a:spLocks/>
                </p:cNvSpPr>
                <p:nvPr/>
              </p:nvSpPr>
              <p:spPr bwMode="auto">
                <a:xfrm>
                  <a:off x="4361" y="2436"/>
                  <a:ext cx="561" cy="952"/>
                </a:xfrm>
                <a:custGeom>
                  <a:avLst/>
                  <a:gdLst>
                    <a:gd name="G0" fmla="+- 39 0 0"/>
                    <a:gd name="G1" fmla="+- 0 0 0"/>
                    <a:gd name="G2" fmla="+- 21600 0 0"/>
                    <a:gd name="T0" fmla="*/ 21639 w 21639"/>
                    <a:gd name="T1" fmla="*/ 0 h 21600"/>
                    <a:gd name="T2" fmla="*/ 0 w 21639"/>
                    <a:gd name="T3" fmla="*/ 21600 h 21600"/>
                    <a:gd name="T4" fmla="*/ 39 w 21639"/>
                    <a:gd name="T5" fmla="*/ 0 h 21600"/>
                  </a:gdLst>
                  <a:ahLst/>
                  <a:cxnLst>
                    <a:cxn ang="0">
                      <a:pos x="T0" y="T1"/>
                    </a:cxn>
                    <a:cxn ang="0">
                      <a:pos x="T2" y="T3"/>
                    </a:cxn>
                    <a:cxn ang="0">
                      <a:pos x="T4" y="T5"/>
                    </a:cxn>
                  </a:cxnLst>
                  <a:rect l="0" t="0" r="r" b="b"/>
                  <a:pathLst>
                    <a:path w="21639" h="21600" fill="none" extrusionOk="0">
                      <a:moveTo>
                        <a:pt x="21639" y="0"/>
                      </a:moveTo>
                      <a:cubicBezTo>
                        <a:pt x="21639" y="11929"/>
                        <a:pt x="11968" y="21600"/>
                        <a:pt x="39" y="21600"/>
                      </a:cubicBezTo>
                      <a:cubicBezTo>
                        <a:pt x="26" y="21599"/>
                        <a:pt x="13" y="21599"/>
                        <a:pt x="0" y="21599"/>
                      </a:cubicBezTo>
                    </a:path>
                    <a:path w="21639" h="21600" stroke="0" extrusionOk="0">
                      <a:moveTo>
                        <a:pt x="21639" y="0"/>
                      </a:moveTo>
                      <a:cubicBezTo>
                        <a:pt x="21639" y="11929"/>
                        <a:pt x="11968" y="21600"/>
                        <a:pt x="39" y="21600"/>
                      </a:cubicBezTo>
                      <a:cubicBezTo>
                        <a:pt x="26" y="21599"/>
                        <a:pt x="13" y="21599"/>
                        <a:pt x="0" y="21599"/>
                      </a:cubicBezTo>
                      <a:lnTo>
                        <a:pt x="39" y="0"/>
                      </a:lnTo>
                      <a:close/>
                    </a:path>
                  </a:pathLst>
                </a:custGeom>
                <a:noFill/>
                <a:ln w="50800" cap="rnd">
                  <a:solidFill>
                    <a:srgbClr val="00008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8472" name="Arc 40">
                  <a:extLst>
                    <a:ext uri="{FF2B5EF4-FFF2-40B4-BE49-F238E27FC236}">
                      <a16:creationId xmlns:a16="http://schemas.microsoft.com/office/drawing/2014/main" id="{6A8D93F9-6AC3-3645-5CD6-7CC7BF3E0193}"/>
                    </a:ext>
                  </a:extLst>
                </p:cNvPr>
                <p:cNvSpPr>
                  <a:spLocks/>
                </p:cNvSpPr>
                <p:nvPr/>
              </p:nvSpPr>
              <p:spPr bwMode="auto">
                <a:xfrm>
                  <a:off x="4363" y="2259"/>
                  <a:ext cx="666" cy="1351"/>
                </a:xfrm>
                <a:custGeom>
                  <a:avLst/>
                  <a:gdLst>
                    <a:gd name="G0" fmla="+- 32 0 0"/>
                    <a:gd name="G1" fmla="+- 0 0 0"/>
                    <a:gd name="G2" fmla="+- 21600 0 0"/>
                    <a:gd name="T0" fmla="*/ 21632 w 21632"/>
                    <a:gd name="T1" fmla="*/ 0 h 21600"/>
                    <a:gd name="T2" fmla="*/ 0 w 21632"/>
                    <a:gd name="T3" fmla="*/ 21600 h 21600"/>
                    <a:gd name="T4" fmla="*/ 32 w 21632"/>
                    <a:gd name="T5" fmla="*/ 0 h 21600"/>
                  </a:gdLst>
                  <a:ahLst/>
                  <a:cxnLst>
                    <a:cxn ang="0">
                      <a:pos x="T0" y="T1"/>
                    </a:cxn>
                    <a:cxn ang="0">
                      <a:pos x="T2" y="T3"/>
                    </a:cxn>
                    <a:cxn ang="0">
                      <a:pos x="T4" y="T5"/>
                    </a:cxn>
                  </a:cxnLst>
                  <a:rect l="0" t="0" r="r" b="b"/>
                  <a:pathLst>
                    <a:path w="21632" h="21600" fill="none" extrusionOk="0">
                      <a:moveTo>
                        <a:pt x="21632" y="0"/>
                      </a:moveTo>
                      <a:cubicBezTo>
                        <a:pt x="21632" y="11929"/>
                        <a:pt x="11961" y="21600"/>
                        <a:pt x="32" y="21600"/>
                      </a:cubicBezTo>
                      <a:cubicBezTo>
                        <a:pt x="21" y="21599"/>
                        <a:pt x="10" y="21599"/>
                        <a:pt x="0" y="21599"/>
                      </a:cubicBezTo>
                    </a:path>
                    <a:path w="21632" h="21600" stroke="0" extrusionOk="0">
                      <a:moveTo>
                        <a:pt x="21632" y="0"/>
                      </a:moveTo>
                      <a:cubicBezTo>
                        <a:pt x="21632" y="11929"/>
                        <a:pt x="11961" y="21600"/>
                        <a:pt x="32" y="21600"/>
                      </a:cubicBezTo>
                      <a:cubicBezTo>
                        <a:pt x="21" y="21599"/>
                        <a:pt x="10" y="21599"/>
                        <a:pt x="0" y="21599"/>
                      </a:cubicBezTo>
                      <a:lnTo>
                        <a:pt x="32" y="0"/>
                      </a:lnTo>
                      <a:close/>
                    </a:path>
                  </a:pathLst>
                </a:custGeom>
                <a:noFill/>
                <a:ln w="50800" cap="rnd">
                  <a:solidFill>
                    <a:srgbClr val="00008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18473" name="Freeform 41">
                <a:extLst>
                  <a:ext uri="{FF2B5EF4-FFF2-40B4-BE49-F238E27FC236}">
                    <a16:creationId xmlns:a16="http://schemas.microsoft.com/office/drawing/2014/main" id="{D6C50DC8-E9EE-8114-9732-73EE13F00CDE}"/>
                  </a:ext>
                </a:extLst>
              </p:cNvPr>
              <p:cNvSpPr>
                <a:spLocks/>
              </p:cNvSpPr>
              <p:nvPr/>
            </p:nvSpPr>
            <p:spPr bwMode="auto">
              <a:xfrm>
                <a:off x="4359" y="3411"/>
                <a:ext cx="131" cy="184"/>
              </a:xfrm>
              <a:custGeom>
                <a:avLst/>
                <a:gdLst>
                  <a:gd name="T0" fmla="*/ 0 w 131"/>
                  <a:gd name="T1" fmla="*/ 0 h 184"/>
                  <a:gd name="T2" fmla="*/ 130 w 131"/>
                  <a:gd name="T3" fmla="*/ 58 h 184"/>
                  <a:gd name="T4" fmla="*/ 23 w 131"/>
                  <a:gd name="T5" fmla="*/ 183 h 184"/>
                </a:gdLst>
                <a:ahLst/>
                <a:cxnLst>
                  <a:cxn ang="0">
                    <a:pos x="T0" y="T1"/>
                  </a:cxn>
                  <a:cxn ang="0">
                    <a:pos x="T2" y="T3"/>
                  </a:cxn>
                  <a:cxn ang="0">
                    <a:pos x="T4" y="T5"/>
                  </a:cxn>
                </a:cxnLst>
                <a:rect l="0" t="0" r="r" b="b"/>
                <a:pathLst>
                  <a:path w="131" h="184">
                    <a:moveTo>
                      <a:pt x="0" y="0"/>
                    </a:moveTo>
                    <a:lnTo>
                      <a:pt x="130" y="58"/>
                    </a:lnTo>
                    <a:lnTo>
                      <a:pt x="23" y="183"/>
                    </a:lnTo>
                  </a:path>
                </a:pathLst>
              </a:custGeom>
              <a:noFill/>
              <a:ln w="50800" cap="rnd"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grpSp>
    </p:spTree>
  </p:cSld>
  <p:clrMapOvr>
    <a:masterClrMapping/>
  </p:clrMapOvr>
  <p:transition spd="med">
    <p:wipe dir="u"/>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AB2FFC44-67AA-7236-9F9D-5C1FA6657843}"/>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9460" name="Rectangle 4">
            <a:extLst>
              <a:ext uri="{FF2B5EF4-FFF2-40B4-BE49-F238E27FC236}">
                <a16:creationId xmlns:a16="http://schemas.microsoft.com/office/drawing/2014/main" id="{B920B8F3-0271-2BA7-96D2-7F6D08348034}"/>
              </a:ext>
            </a:extLst>
          </p:cNvPr>
          <p:cNvSpPr>
            <a:spLocks noGrp="1" noChangeArrowheads="1"/>
          </p:cNvSpPr>
          <p:nvPr>
            <p:ph type="title"/>
          </p:nvPr>
        </p:nvSpPr>
        <p:spPr>
          <a:xfrm>
            <a:off x="2133600" y="762000"/>
            <a:ext cx="7772400" cy="1143000"/>
          </a:xfrm>
          <a:noFill/>
          <a:ln/>
          <a:effectLst>
            <a:outerShdw dist="45791" dir="18221404" algn="ctr" rotWithShape="0">
              <a:schemeClr val="folHlink"/>
            </a:outerShdw>
          </a:effectLst>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b">
            <a:normAutofit/>
          </a:bodyPr>
          <a:lstStyle/>
          <a:p>
            <a:r>
              <a:rPr lang="el-GR" altLang="el-GR" sz="3600" b="1" u="sng"/>
              <a:t>ΥΠΕΡΚΕΡΩΤΙΚΟΣ ΕΛΙΓΜΟΣ</a:t>
            </a:r>
            <a:endParaRPr lang="el-GR" altLang="el-GR" sz="4800"/>
          </a:p>
        </p:txBody>
      </p:sp>
      <p:sp>
        <p:nvSpPr>
          <p:cNvPr id="19461" name="Rectangle 5">
            <a:extLst>
              <a:ext uri="{FF2B5EF4-FFF2-40B4-BE49-F238E27FC236}">
                <a16:creationId xmlns:a16="http://schemas.microsoft.com/office/drawing/2014/main" id="{14AD1196-F774-A545-AC32-5B27256913B3}"/>
              </a:ext>
            </a:extLst>
          </p:cNvPr>
          <p:cNvSpPr>
            <a:spLocks noGrp="1" noChangeArrowheads="1"/>
          </p:cNvSpPr>
          <p:nvPr>
            <p:ph type="body" idx="1"/>
          </p:nvPr>
        </p:nvSpPr>
        <p:spPr>
          <a:xfrm>
            <a:off x="1828800" y="2057400"/>
            <a:ext cx="8458200" cy="35052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fontScale="92500"/>
          </a:bodyPr>
          <a:lstStyle/>
          <a:p>
            <a:pPr algn="just">
              <a:buFontTx/>
              <a:buNone/>
            </a:pPr>
            <a:r>
              <a:rPr lang="el-GR" altLang="el-GR" sz="2400" b="1" dirty="0">
                <a:solidFill>
                  <a:srgbClr val="000000"/>
                </a:solidFill>
                <a:cs typeface="Times New Roman" panose="02020603050405020304" pitchFamily="18" charset="0"/>
              </a:rPr>
              <a:t>	Είναι μορφή επιθετικού ελιγμού και αποτελεί σύνολο συντονισμένων, </a:t>
            </a:r>
            <a:r>
              <a:rPr lang="el-GR" altLang="el-GR" sz="2400" b="1" dirty="0">
                <a:solidFill>
                  <a:schemeClr val="accent2"/>
                </a:solidFill>
                <a:cs typeface="Times New Roman" panose="02020603050405020304" pitchFamily="18" charset="0"/>
              </a:rPr>
              <a:t>ευρείας κλίμακας</a:t>
            </a:r>
            <a:r>
              <a:rPr lang="el-GR" altLang="el-GR" sz="2400" b="1" dirty="0">
                <a:solidFill>
                  <a:srgbClr val="000000"/>
                </a:solidFill>
                <a:cs typeface="Times New Roman" panose="02020603050405020304" pitchFamily="18" charset="0"/>
              </a:rPr>
              <a:t>, πλευρικών ενεργειών εναντίον κυρίως εχθρικών δυνάμεων, με σκοπό την </a:t>
            </a:r>
            <a:r>
              <a:rPr lang="el-GR" altLang="el-GR" sz="2400" b="1" dirty="0">
                <a:solidFill>
                  <a:schemeClr val="accent2"/>
                </a:solidFill>
                <a:cs typeface="Times New Roman" panose="02020603050405020304" pitchFamily="18" charset="0"/>
              </a:rPr>
              <a:t>κατάληψη ζωτικού εδάφους</a:t>
            </a:r>
            <a:r>
              <a:rPr lang="el-GR" altLang="el-GR" sz="2400" b="1" dirty="0">
                <a:solidFill>
                  <a:srgbClr val="000000"/>
                </a:solidFill>
                <a:cs typeface="Times New Roman" panose="02020603050405020304" pitchFamily="18" charset="0"/>
              </a:rPr>
              <a:t> </a:t>
            </a:r>
            <a:r>
              <a:rPr lang="el-GR" altLang="el-GR" sz="2400" b="1" dirty="0">
                <a:solidFill>
                  <a:schemeClr val="accent2"/>
                </a:solidFill>
                <a:cs typeface="Times New Roman" panose="02020603050405020304" pitchFamily="18" charset="0"/>
              </a:rPr>
              <a:t>βαθιά στα νώτα</a:t>
            </a:r>
            <a:r>
              <a:rPr lang="el-GR" altLang="el-GR" sz="2400" b="1" dirty="0">
                <a:solidFill>
                  <a:srgbClr val="000000"/>
                </a:solidFill>
                <a:cs typeface="Times New Roman" panose="02020603050405020304" pitchFamily="18" charset="0"/>
              </a:rPr>
              <a:t> της εχθρικής περιοχής και την καταστροφή των εχθρικών δυνάμεων που κυκλώθηκαν. </a:t>
            </a:r>
          </a:p>
          <a:p>
            <a:pPr algn="just">
              <a:buFont typeface="Wingdings" panose="05000000000000000000" pitchFamily="2" charset="2"/>
              <a:buChar char="Ø"/>
            </a:pPr>
            <a:r>
              <a:rPr lang="el-GR" altLang="el-GR" sz="2400" b="1" dirty="0">
                <a:solidFill>
                  <a:srgbClr val="000000"/>
                </a:solidFill>
                <a:cs typeface="Times New Roman" panose="02020603050405020304" pitchFamily="18" charset="0"/>
              </a:rPr>
              <a:t>	</a:t>
            </a:r>
            <a:r>
              <a:rPr lang="el-GR" altLang="el-GR" sz="2400" b="1" dirty="0">
                <a:solidFill>
                  <a:srgbClr val="FF0000"/>
                </a:solidFill>
                <a:cs typeface="Times New Roman" panose="02020603050405020304" pitchFamily="18" charset="0"/>
              </a:rPr>
              <a:t>Οι δυνάμεις του </a:t>
            </a:r>
            <a:r>
              <a:rPr lang="el-GR" altLang="el-GR" sz="2400" b="1" dirty="0" err="1">
                <a:solidFill>
                  <a:srgbClr val="FF0000"/>
                </a:solidFill>
                <a:cs typeface="Times New Roman" panose="02020603050405020304" pitchFamily="18" charset="0"/>
              </a:rPr>
              <a:t>υπερκερωτικού</a:t>
            </a:r>
            <a:r>
              <a:rPr lang="el-GR" altLang="el-GR" sz="2400" b="1" dirty="0">
                <a:solidFill>
                  <a:srgbClr val="FF0000"/>
                </a:solidFill>
                <a:cs typeface="Times New Roman" panose="02020603050405020304" pitchFamily="18" charset="0"/>
              </a:rPr>
              <a:t> ελιγμού σχεδιάζουν χωρίς να λαμβάνουν υπ’ όψη τις δυνατότητες αμοιβαίας υποστηρίξεως με τις δυνάμεις που διεξάγουν την δευτερεύουσα επίθεση. </a:t>
            </a:r>
          </a:p>
        </p:txBody>
      </p:sp>
      <p:sp>
        <p:nvSpPr>
          <p:cNvPr id="19462" name="Rectangle 6">
            <a:extLst>
              <a:ext uri="{FF2B5EF4-FFF2-40B4-BE49-F238E27FC236}">
                <a16:creationId xmlns:a16="http://schemas.microsoft.com/office/drawing/2014/main" id="{27E71207-28DD-F445-6758-7A28279D9B5E}"/>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0-#ppt_w/2"/>
                                          </p:val>
                                        </p:tav>
                                        <p:tav tm="100000">
                                          <p:val>
                                            <p:strVal val="#ppt_x"/>
                                          </p:val>
                                        </p:tav>
                                      </p:tavLst>
                                    </p:anim>
                                    <p:anim calcmode="lin" valueType="num">
                                      <p:cBhvr additive="base">
                                        <p:cTn id="8" dur="500" fill="hold"/>
                                        <p:tgtEl>
                                          <p:spTgt spid="1946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19461">
                                            <p:txEl>
                                              <p:pRg st="0" end="0"/>
                                            </p:txEl>
                                          </p:spTgt>
                                        </p:tgtEl>
                                        <p:attrNameLst>
                                          <p:attrName>style.visibility</p:attrName>
                                        </p:attrNameLst>
                                      </p:cBhvr>
                                      <p:to>
                                        <p:strVal val="visible"/>
                                      </p:to>
                                    </p:set>
                                    <p:anim calcmode="lin" valueType="num">
                                      <p:cBhvr additive="base">
                                        <p:cTn id="12" dur="500" fill="hold"/>
                                        <p:tgtEl>
                                          <p:spTgt spid="1946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9461">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2000"/>
                            </p:stCondLst>
                            <p:childTnLst>
                              <p:par>
                                <p:cTn id="15" presetID="2" presetClass="entr" presetSubtype="8" fill="hold" grpId="0" nodeType="afterEffect">
                                  <p:stCondLst>
                                    <p:cond delay="1000"/>
                                  </p:stCondLst>
                                  <p:childTnLst>
                                    <p:set>
                                      <p:cBhvr>
                                        <p:cTn id="16" dur="1" fill="hold">
                                          <p:stCondLst>
                                            <p:cond delay="0"/>
                                          </p:stCondLst>
                                        </p:cTn>
                                        <p:tgtEl>
                                          <p:spTgt spid="19461">
                                            <p:txEl>
                                              <p:pRg st="1" end="1"/>
                                            </p:txEl>
                                          </p:spTgt>
                                        </p:tgtEl>
                                        <p:attrNameLst>
                                          <p:attrName>style.visibility</p:attrName>
                                        </p:attrNameLst>
                                      </p:cBhvr>
                                      <p:to>
                                        <p:strVal val="visible"/>
                                      </p:to>
                                    </p:set>
                                    <p:anim calcmode="lin" valueType="num">
                                      <p:cBhvr additive="base">
                                        <p:cTn id="17" dur="500" fill="hold"/>
                                        <p:tgtEl>
                                          <p:spTgt spid="1946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46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autoUpdateAnimBg="0"/>
      <p:bldP spid="19461" grpId="0" build="p" bldLvl="5" autoUpdateAnimBg="0" advAuto="100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2AABC65B-9BA6-E581-6286-A4344B636A8A}"/>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8916" name="Rectangle 4">
            <a:extLst>
              <a:ext uri="{FF2B5EF4-FFF2-40B4-BE49-F238E27FC236}">
                <a16:creationId xmlns:a16="http://schemas.microsoft.com/office/drawing/2014/main" id="{32C84E69-05D7-FA50-6A3A-047F59F9FB1E}"/>
              </a:ext>
            </a:extLst>
          </p:cNvPr>
          <p:cNvSpPr>
            <a:spLocks noChangeArrowheads="1"/>
          </p:cNvSpPr>
          <p:nvPr/>
        </p:nvSpPr>
        <p:spPr bwMode="auto">
          <a:xfrm>
            <a:off x="2133600" y="762000"/>
            <a:ext cx="7772400" cy="1143000"/>
          </a:xfrm>
          <a:prstGeom prst="rect">
            <a:avLst/>
          </a:prstGeom>
          <a:noFill/>
          <a:ln>
            <a:noFill/>
          </a:ln>
          <a:effectLst>
            <a:outerShdw dist="45791" dir="18221404"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600" b="1" u="sng">
                <a:solidFill>
                  <a:schemeClr val="accent2"/>
                </a:solidFill>
              </a:rPr>
              <a:t>ΥΠΕΡΚΕΡΩΤΙΚΟΣ ΕΛΙΓΜΟΣ</a:t>
            </a:r>
            <a:endParaRPr lang="el-GR" altLang="el-GR" sz="4800">
              <a:solidFill>
                <a:schemeClr val="accent2"/>
              </a:solidFill>
            </a:endParaRPr>
          </a:p>
        </p:txBody>
      </p:sp>
      <p:sp>
        <p:nvSpPr>
          <p:cNvPr id="38917" name="Rectangle 5">
            <a:extLst>
              <a:ext uri="{FF2B5EF4-FFF2-40B4-BE49-F238E27FC236}">
                <a16:creationId xmlns:a16="http://schemas.microsoft.com/office/drawing/2014/main" id="{370DA629-3060-F385-8A70-B8291EEE67D7}"/>
              </a:ext>
            </a:extLst>
          </p:cNvPr>
          <p:cNvSpPr>
            <a:spLocks noChangeArrowheads="1"/>
          </p:cNvSpPr>
          <p:nvPr/>
        </p:nvSpPr>
        <p:spPr bwMode="auto">
          <a:xfrm>
            <a:off x="1828800" y="2057400"/>
            <a:ext cx="8458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marL="342900" indent="-342900" algn="just">
              <a:spcBef>
                <a:spcPct val="20000"/>
              </a:spcBef>
              <a:buFont typeface="Wingdings" panose="05000000000000000000" pitchFamily="2" charset="2"/>
              <a:buChar char="v"/>
            </a:pPr>
            <a:r>
              <a:rPr lang="el-GR" altLang="el-GR" b="1" dirty="0">
                <a:solidFill>
                  <a:srgbClr val="000000"/>
                </a:solidFill>
                <a:cs typeface="Times New Roman" panose="02020603050405020304" pitchFamily="18" charset="0"/>
              </a:rPr>
              <a:t>Ο ελιγμός αυτός  ενδείκνυται όταν ο εχθρός έχει οργανώσει και κατέχει ισχυρά μια περιοχή και όταν υπάρχουν ευνοϊκές συνθήκες.</a:t>
            </a:r>
          </a:p>
          <a:p>
            <a:pPr marL="342900" indent="-342900" algn="just">
              <a:spcBef>
                <a:spcPct val="20000"/>
              </a:spcBef>
              <a:buFont typeface="Wingdings" panose="05000000000000000000" pitchFamily="2" charset="2"/>
              <a:buChar char="v"/>
            </a:pPr>
            <a:r>
              <a:rPr lang="el-GR" altLang="el-GR" b="1" dirty="0">
                <a:solidFill>
                  <a:srgbClr val="FF0000"/>
                </a:solidFill>
                <a:cs typeface="Times New Roman" panose="02020603050405020304" pitchFamily="18" charset="0"/>
              </a:rPr>
              <a:t>Οι ευνοϊκές συνθήκες συνίστανται στην ύπαρξη στα νώτα της εχθρικής τοποθεσίας ζωτικών περιοχών των οποίων η κατάληψη δύναται να επιτευχθεί πριν ο εχθρός δυνηθεί να συμπτυχθεί ή να ενισχυθεί. </a:t>
            </a:r>
          </a:p>
        </p:txBody>
      </p:sp>
      <p:sp>
        <p:nvSpPr>
          <p:cNvPr id="38918" name="Rectangle 6">
            <a:extLst>
              <a:ext uri="{FF2B5EF4-FFF2-40B4-BE49-F238E27FC236}">
                <a16:creationId xmlns:a16="http://schemas.microsoft.com/office/drawing/2014/main" id="{D940B3C0-75FE-F65C-B467-CB009838A2BC}"/>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8917">
                                            <p:txEl>
                                              <p:pRg st="0" end="0"/>
                                            </p:txEl>
                                          </p:spTgt>
                                        </p:tgtEl>
                                        <p:attrNameLst>
                                          <p:attrName>style.visibility</p:attrName>
                                        </p:attrNameLst>
                                      </p:cBhvr>
                                      <p:to>
                                        <p:strVal val="visible"/>
                                      </p:to>
                                    </p:set>
                                    <p:anim calcmode="lin" valueType="num">
                                      <p:cBhvr additive="base">
                                        <p:cTn id="7" dur="500" fill="hold"/>
                                        <p:tgtEl>
                                          <p:spTgt spid="3891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38917">
                                            <p:txEl>
                                              <p:pRg st="1" end="1"/>
                                            </p:txEl>
                                          </p:spTgt>
                                        </p:tgtEl>
                                        <p:attrNameLst>
                                          <p:attrName>style.visibility</p:attrName>
                                        </p:attrNameLst>
                                      </p:cBhvr>
                                      <p:to>
                                        <p:strVal val="visible"/>
                                      </p:to>
                                    </p:set>
                                    <p:anim calcmode="lin" valueType="num">
                                      <p:cBhvr additive="base">
                                        <p:cTn id="12" dur="500" fill="hold"/>
                                        <p:tgtEl>
                                          <p:spTgt spid="38917">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891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build="p" autoUpdateAnimBg="0" advAuto="100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8E7E9A7-CC3D-04F3-0B5A-3892EB8E85E9}"/>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9939" name="Rectangle 3">
            <a:extLst>
              <a:ext uri="{FF2B5EF4-FFF2-40B4-BE49-F238E27FC236}">
                <a16:creationId xmlns:a16="http://schemas.microsoft.com/office/drawing/2014/main" id="{C7D815F9-A969-F1F3-1DCB-45E3FDF04A68}"/>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39940" name="Rectangle 4">
            <a:extLst>
              <a:ext uri="{FF2B5EF4-FFF2-40B4-BE49-F238E27FC236}">
                <a16:creationId xmlns:a16="http://schemas.microsoft.com/office/drawing/2014/main" id="{85936A64-BE84-DBA9-9D3A-0902111EFB0B}"/>
              </a:ext>
            </a:extLst>
          </p:cNvPr>
          <p:cNvSpPr>
            <a:spLocks noChangeArrowheads="1"/>
          </p:cNvSpPr>
          <p:nvPr/>
        </p:nvSpPr>
        <p:spPr bwMode="auto">
          <a:xfrm>
            <a:off x="2133600" y="762000"/>
            <a:ext cx="7772400" cy="1143000"/>
          </a:xfrm>
          <a:prstGeom prst="rect">
            <a:avLst/>
          </a:prstGeom>
          <a:noFill/>
          <a:ln>
            <a:noFill/>
          </a:ln>
          <a:effectLst>
            <a:outerShdw dist="45791" dir="18221404"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600" b="1" u="sng">
                <a:solidFill>
                  <a:schemeClr val="accent2"/>
                </a:solidFill>
              </a:rPr>
              <a:t>ΥΠΕΡΚΕΡΩΤΙΚΟΣ ΕΛΙΓΜΟΣ</a:t>
            </a:r>
            <a:endParaRPr lang="el-GR" altLang="el-GR" sz="4800">
              <a:solidFill>
                <a:schemeClr val="accent2"/>
              </a:solidFill>
            </a:endParaRPr>
          </a:p>
        </p:txBody>
      </p:sp>
      <p:sp>
        <p:nvSpPr>
          <p:cNvPr id="39941" name="Rectangle 5">
            <a:extLst>
              <a:ext uri="{FF2B5EF4-FFF2-40B4-BE49-F238E27FC236}">
                <a16:creationId xmlns:a16="http://schemas.microsoft.com/office/drawing/2014/main" id="{6979076A-E33D-20BA-F1D9-7C3EF2D7FC8B}"/>
              </a:ext>
            </a:extLst>
          </p:cNvPr>
          <p:cNvSpPr>
            <a:spLocks noChangeArrowheads="1"/>
          </p:cNvSpPr>
          <p:nvPr/>
        </p:nvSpPr>
        <p:spPr bwMode="auto">
          <a:xfrm>
            <a:off x="1828800" y="2057400"/>
            <a:ext cx="8458200" cy="3114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lgn="just">
              <a:spcBef>
                <a:spcPct val="20000"/>
              </a:spcBef>
              <a:buFont typeface="Wingdings" panose="05000000000000000000" pitchFamily="2" charset="2"/>
              <a:buChar char="v"/>
            </a:pPr>
            <a:r>
              <a:rPr lang="el-GR" altLang="el-GR" b="1" dirty="0">
                <a:solidFill>
                  <a:srgbClr val="FF0000"/>
                </a:solidFill>
                <a:cs typeface="Times New Roman" panose="02020603050405020304" pitchFamily="18" charset="0"/>
              </a:rPr>
              <a:t>Η ταχύτητα στην εκτέλεση είναι ουσιώδης</a:t>
            </a:r>
            <a:r>
              <a:rPr lang="el-GR" altLang="el-GR" b="1" dirty="0">
                <a:solidFill>
                  <a:srgbClr val="000000"/>
                </a:solidFill>
                <a:cs typeface="Times New Roman" panose="02020603050405020304" pitchFamily="18" charset="0"/>
              </a:rPr>
              <a:t> και γι’ αυτό ο </a:t>
            </a:r>
            <a:r>
              <a:rPr lang="el-GR" altLang="el-GR" b="1" dirty="0" err="1">
                <a:solidFill>
                  <a:srgbClr val="000000"/>
                </a:solidFill>
                <a:cs typeface="Times New Roman" panose="02020603050405020304" pitchFamily="18" charset="0"/>
              </a:rPr>
              <a:t>υπερκερωτικός</a:t>
            </a:r>
            <a:r>
              <a:rPr lang="el-GR" altLang="el-GR" b="1" dirty="0">
                <a:solidFill>
                  <a:srgbClr val="000000"/>
                </a:solidFill>
                <a:cs typeface="Times New Roman" panose="02020603050405020304" pitchFamily="18" charset="0"/>
              </a:rPr>
              <a:t> ελιγμός πρέπει να εκτελείται βασικά με ταχυκίνητες δυνάμεις</a:t>
            </a:r>
          </a:p>
          <a:p>
            <a:pPr algn="just">
              <a:spcBef>
                <a:spcPct val="20000"/>
              </a:spcBef>
              <a:buFont typeface="Wingdings" panose="05000000000000000000" pitchFamily="2" charset="2"/>
              <a:buChar char="v"/>
            </a:pPr>
            <a:r>
              <a:rPr lang="el-GR" altLang="el-GR" b="1" dirty="0">
                <a:solidFill>
                  <a:srgbClr val="FF0000"/>
                </a:solidFill>
                <a:cs typeface="Times New Roman" panose="02020603050405020304" pitchFamily="18" charset="0"/>
              </a:rPr>
              <a:t>Οι δυνάμεις που εκτελούν </a:t>
            </a:r>
            <a:r>
              <a:rPr lang="el-GR" altLang="el-GR" b="1" dirty="0" err="1">
                <a:solidFill>
                  <a:srgbClr val="FF0000"/>
                </a:solidFill>
                <a:cs typeface="Times New Roman" panose="02020603050405020304" pitchFamily="18" charset="0"/>
              </a:rPr>
              <a:t>υπερκερωτικό</a:t>
            </a:r>
            <a:r>
              <a:rPr lang="el-GR" altLang="el-GR" b="1" dirty="0">
                <a:solidFill>
                  <a:srgbClr val="FF0000"/>
                </a:solidFill>
                <a:cs typeface="Times New Roman" panose="02020603050405020304" pitchFamily="18" charset="0"/>
              </a:rPr>
              <a:t> ελιγμό ενεργούν πέρα από την απόσταση αμοιβαίας υποστηρίξεως από τις δυνάμεις που ενεργούν την δευτερεύουσα ενέργεια</a:t>
            </a:r>
            <a:r>
              <a:rPr lang="el-GR" altLang="el-GR" b="1" dirty="0">
                <a:solidFill>
                  <a:srgbClr val="000000"/>
                </a:solidFill>
                <a:cs typeface="Times New Roman" panose="02020603050405020304" pitchFamily="18" charset="0"/>
              </a:rPr>
              <a:t>. </a:t>
            </a:r>
            <a:r>
              <a:rPr lang="el-GR" altLang="el-GR" b="1" dirty="0" err="1">
                <a:solidFill>
                  <a:srgbClr val="000000"/>
                </a:solidFill>
                <a:cs typeface="Times New Roman" panose="02020603050405020304" pitchFamily="18" charset="0"/>
              </a:rPr>
              <a:t>Γι</a:t>
            </a:r>
            <a:r>
              <a:rPr lang="el-GR" altLang="el-GR" b="1" dirty="0">
                <a:solidFill>
                  <a:srgbClr val="000000"/>
                </a:solidFill>
                <a:cs typeface="Times New Roman" panose="02020603050405020304" pitchFamily="18" charset="0"/>
              </a:rPr>
              <a:t>΄ αυτό πρέπει να διαθέτουν τέτοια ισχύ και ευκινησία, ώστε να αποφευχθεί η διαδοχική καταστροφή τους από τον εχθρό. </a:t>
            </a:r>
          </a:p>
          <a:p>
            <a:pPr algn="just">
              <a:spcBef>
                <a:spcPct val="20000"/>
              </a:spcBef>
              <a:buFont typeface="Wingdings" panose="05000000000000000000" pitchFamily="2" charset="2"/>
              <a:buChar char="v"/>
            </a:pPr>
            <a:endParaRPr lang="el-GR" altLang="el-GR" b="1" dirty="0">
              <a:solidFill>
                <a:srgbClr val="000000"/>
              </a:solidFill>
              <a:cs typeface="Times New Roman" panose="02020603050405020304" pitchFamily="18" charset="0"/>
            </a:endParaRPr>
          </a:p>
        </p:txBody>
      </p:sp>
      <p:sp>
        <p:nvSpPr>
          <p:cNvPr id="39942" name="Rectangle 6">
            <a:extLst>
              <a:ext uri="{FF2B5EF4-FFF2-40B4-BE49-F238E27FC236}">
                <a16:creationId xmlns:a16="http://schemas.microsoft.com/office/drawing/2014/main" id="{34CAAAC3-C641-3B6D-6717-555725AAD622}"/>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
        <p:nvSpPr>
          <p:cNvPr id="39943" name="Rectangle 7">
            <a:extLst>
              <a:ext uri="{FF2B5EF4-FFF2-40B4-BE49-F238E27FC236}">
                <a16:creationId xmlns:a16="http://schemas.microsoft.com/office/drawing/2014/main" id="{B83F6ACA-76FC-4698-6E16-2C67DC49FE41}"/>
              </a:ext>
            </a:extLst>
          </p:cNvPr>
          <p:cNvSpPr>
            <a:spLocks noChangeArrowheads="1"/>
          </p:cNvSpPr>
          <p:nvPr/>
        </p:nvSpPr>
        <p:spPr bwMode="auto">
          <a:xfrm>
            <a:off x="1828800" y="4114800"/>
            <a:ext cx="8458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lgn="just">
              <a:spcBef>
                <a:spcPct val="20000"/>
              </a:spcBef>
            </a:pPr>
            <a:endParaRPr lang="el-GR" altLang="el-GR" b="1" dirty="0">
              <a:solidFill>
                <a:srgbClr val="000000"/>
              </a:solidFill>
              <a:cs typeface="Times New Roman" panose="02020603050405020304" pitchFamily="18" charset="0"/>
            </a:endParaRPr>
          </a:p>
        </p:txBody>
      </p:sp>
      <p:pic>
        <p:nvPicPr>
          <p:cNvPr id="39944" name="Picture 8">
            <a:extLst>
              <a:ext uri="{FF2B5EF4-FFF2-40B4-BE49-F238E27FC236}">
                <a16:creationId xmlns:a16="http://schemas.microsoft.com/office/drawing/2014/main" id="{F46A00EA-10CC-A601-D3E1-6AE77A00A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9677400" y="1219201"/>
            <a:ext cx="717550" cy="968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41">
                                            <p:txEl>
                                              <p:pRg st="0" end="0"/>
                                            </p:txEl>
                                          </p:spTgt>
                                        </p:tgtEl>
                                        <p:attrNameLst>
                                          <p:attrName>style.visibility</p:attrName>
                                        </p:attrNameLst>
                                      </p:cBhvr>
                                      <p:to>
                                        <p:strVal val="visible"/>
                                      </p:to>
                                    </p:set>
                                    <p:anim calcmode="lin" valueType="num">
                                      <p:cBhvr additive="base">
                                        <p:cTn id="7" dur="500" fill="hold"/>
                                        <p:tgtEl>
                                          <p:spTgt spid="3994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941">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39941">
                                            <p:txEl>
                                              <p:pRg st="1" end="1"/>
                                            </p:txEl>
                                          </p:spTgt>
                                        </p:tgtEl>
                                        <p:attrNameLst>
                                          <p:attrName>style.visibility</p:attrName>
                                        </p:attrNameLst>
                                      </p:cBhvr>
                                      <p:to>
                                        <p:strVal val="visible"/>
                                      </p:to>
                                    </p:set>
                                    <p:anim calcmode="lin" valueType="num">
                                      <p:cBhvr additive="base">
                                        <p:cTn id="12" dur="500" fill="hold"/>
                                        <p:tgtEl>
                                          <p:spTgt spid="39941">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9941">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2000"/>
                                  </p:stCondLst>
                                  <p:childTnLst>
                                    <p:set>
                                      <p:cBhvr>
                                        <p:cTn id="16" dur="1" fill="hold">
                                          <p:stCondLst>
                                            <p:cond delay="0"/>
                                          </p:stCondLst>
                                        </p:cTn>
                                        <p:tgtEl>
                                          <p:spTgt spid="39943">
                                            <p:txEl>
                                              <p:pRg st="0" end="0"/>
                                            </p:txEl>
                                          </p:spTgt>
                                        </p:tgtEl>
                                        <p:attrNameLst>
                                          <p:attrName>style.visibility</p:attrName>
                                        </p:attrNameLst>
                                      </p:cBhvr>
                                      <p:to>
                                        <p:strVal val="visible"/>
                                      </p:to>
                                    </p:set>
                                    <p:anim calcmode="lin" valueType="num">
                                      <p:cBhvr additive="base">
                                        <p:cTn id="17" dur="500" fill="hold"/>
                                        <p:tgtEl>
                                          <p:spTgt spid="39943">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9943">
                                            <p:txEl>
                                              <p:pRg st="0" end="0"/>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500"/>
                            </p:stCondLst>
                            <p:childTnLst>
                              <p:par>
                                <p:cTn id="20" presetID="9" presetClass="entr" presetSubtype="0" fill="hold" nodeType="afterEffect">
                                  <p:stCondLst>
                                    <p:cond delay="0"/>
                                  </p:stCondLst>
                                  <p:childTnLst>
                                    <p:set>
                                      <p:cBhvr>
                                        <p:cTn id="21" dur="1" fill="hold">
                                          <p:stCondLst>
                                            <p:cond delay="0"/>
                                          </p:stCondLst>
                                        </p:cTn>
                                        <p:tgtEl>
                                          <p:spTgt spid="39944"/>
                                        </p:tgtEl>
                                        <p:attrNameLst>
                                          <p:attrName>style.visibility</p:attrName>
                                        </p:attrNameLst>
                                      </p:cBhvr>
                                      <p:to>
                                        <p:strVal val="visible"/>
                                      </p:to>
                                    </p:set>
                                    <p:animEffect transition="in" filter="dissolve">
                                      <p:cBhvr>
                                        <p:cTn id="22"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build="p" autoUpdateAnimBg="0" advAuto="1000"/>
      <p:bldP spid="39943" grpId="0" build="p" autoUpdateAnimBg="0" advAuto="200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B8C03A-A41F-5FBB-4F75-B90D9FC1F889}"/>
              </a:ext>
            </a:extLst>
          </p:cNvPr>
          <p:cNvSpPr>
            <a:spLocks noGrp="1"/>
          </p:cNvSpPr>
          <p:nvPr>
            <p:ph type="title"/>
          </p:nvPr>
        </p:nvSpPr>
        <p:spPr/>
        <p:txBody>
          <a:bodyPr/>
          <a:lstStyle/>
          <a:p>
            <a:r>
              <a:rPr lang="el-GR" dirty="0"/>
              <a:t>Υψηλή Τακτική</a:t>
            </a:r>
          </a:p>
        </p:txBody>
      </p:sp>
      <p:sp>
        <p:nvSpPr>
          <p:cNvPr id="3" name="Θέση περιεχομένου 2">
            <a:extLst>
              <a:ext uri="{FF2B5EF4-FFF2-40B4-BE49-F238E27FC236}">
                <a16:creationId xmlns:a16="http://schemas.microsoft.com/office/drawing/2014/main" id="{40E9EB82-6845-910C-88B0-1F920509C50A}"/>
              </a:ext>
            </a:extLst>
          </p:cNvPr>
          <p:cNvSpPr>
            <a:spLocks noGrp="1"/>
          </p:cNvSpPr>
          <p:nvPr>
            <p:ph idx="1"/>
          </p:nvPr>
        </p:nvSpPr>
        <p:spPr>
          <a:xfrm>
            <a:off x="914399" y="1919672"/>
            <a:ext cx="10717161" cy="4785927"/>
          </a:xfrm>
        </p:spPr>
        <p:txBody>
          <a:bodyPr>
            <a:normAutofit fontScale="62500" lnSpcReduction="20000"/>
          </a:bodyPr>
          <a:lstStyle/>
          <a:p>
            <a:r>
              <a:rPr lang="el-GR" sz="5000" b="1" dirty="0"/>
              <a:t>Η διεύθυνση μιας μάχης στο σύνολό της</a:t>
            </a:r>
            <a:r>
              <a:rPr lang="el-GR" sz="5000" dirty="0"/>
              <a:t>, συνήθως βάσει προκαθορισμένου σχεδίου </a:t>
            </a:r>
          </a:p>
          <a:p>
            <a:r>
              <a:rPr lang="el-GR" sz="5000" dirty="0"/>
              <a:t>Αποτελεί το </a:t>
            </a:r>
            <a:r>
              <a:rPr lang="el-GR" sz="5000" b="1" dirty="0"/>
              <a:t>επιχειρησιακό επίπεδο</a:t>
            </a:r>
            <a:r>
              <a:rPr lang="el-GR" sz="5000" dirty="0"/>
              <a:t> του πολέμου, δηλαδή τη διεύθυνση μαχών και εκστρατειών</a:t>
            </a:r>
          </a:p>
          <a:p>
            <a:r>
              <a:rPr lang="el-GR" sz="5000" dirty="0"/>
              <a:t>Παλαιότερα (19</a:t>
            </a:r>
            <a:r>
              <a:rPr lang="el-GR" sz="5000" baseline="30000" dirty="0"/>
              <a:t>ος</a:t>
            </a:r>
            <a:r>
              <a:rPr lang="el-GR" sz="5000" dirty="0"/>
              <a:t> αιώνας και πριν) με την έννοια «επιχείρηση» περιέγραφαν μόνο τις κινήσεις μέχρι τη συνάντηση με τον εχθρό και η υψηλή τακτική περιορίζονταν στη διάταξη των τμημάτων και τους ελιγμούς κατά τη μάχη</a:t>
            </a:r>
          </a:p>
          <a:p>
            <a:endParaRPr lang="en-US" sz="2800" dirty="0"/>
          </a:p>
          <a:p>
            <a:endParaRPr lang="en-US" dirty="0"/>
          </a:p>
          <a:p>
            <a:endParaRPr lang="el-GR" dirty="0"/>
          </a:p>
        </p:txBody>
      </p:sp>
    </p:spTree>
    <p:extLst>
      <p:ext uri="{BB962C8B-B14F-4D97-AF65-F5344CB8AC3E}">
        <p14:creationId xmlns:p14="http://schemas.microsoft.com/office/powerpoint/2010/main" val="5212860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8BFD427-4EAD-E180-05F8-66C8C0035A64}"/>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483" name="Rectangle 3">
            <a:extLst>
              <a:ext uri="{FF2B5EF4-FFF2-40B4-BE49-F238E27FC236}">
                <a16:creationId xmlns:a16="http://schemas.microsoft.com/office/drawing/2014/main" id="{5086EA79-871D-7D7C-6DEE-77B13E62A548}"/>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pic>
        <p:nvPicPr>
          <p:cNvPr id="20484" name="Picture 4">
            <a:extLst>
              <a:ext uri="{FF2B5EF4-FFF2-40B4-BE49-F238E27FC236}">
                <a16:creationId xmlns:a16="http://schemas.microsoft.com/office/drawing/2014/main" id="{5FEFA356-8548-3B63-2387-D9917B7AC09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7938"/>
            <a:ext cx="9142413" cy="6865938"/>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Rectangle 5">
            <a:extLst>
              <a:ext uri="{FF2B5EF4-FFF2-40B4-BE49-F238E27FC236}">
                <a16:creationId xmlns:a16="http://schemas.microsoft.com/office/drawing/2014/main" id="{624ED6BC-93BA-E191-49FC-54BB1B32B024}"/>
              </a:ext>
            </a:extLst>
          </p:cNvPr>
          <p:cNvSpPr>
            <a:spLocks noChangeArrowheads="1"/>
          </p:cNvSpPr>
          <p:nvPr/>
        </p:nvSpPr>
        <p:spPr bwMode="auto">
          <a:xfrm>
            <a:off x="4133850" y="168276"/>
            <a:ext cx="4319588" cy="466725"/>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b="1">
                <a:solidFill>
                  <a:srgbClr val="000000"/>
                </a:solidFill>
                <a:latin typeface="Arial" panose="020B0604020202020204" pitchFamily="34" charset="0"/>
              </a:rPr>
              <a:t>ΥΠΕΡΚΕΡΩΤΙΚΟΣ  ΕΛΙΓΜΟΣ</a:t>
            </a:r>
          </a:p>
        </p:txBody>
      </p:sp>
      <p:grpSp>
        <p:nvGrpSpPr>
          <p:cNvPr id="20486" name="Group 6">
            <a:extLst>
              <a:ext uri="{FF2B5EF4-FFF2-40B4-BE49-F238E27FC236}">
                <a16:creationId xmlns:a16="http://schemas.microsoft.com/office/drawing/2014/main" id="{4C8C2138-71D9-353A-E92B-8DD4BE8B8ADE}"/>
              </a:ext>
            </a:extLst>
          </p:cNvPr>
          <p:cNvGrpSpPr>
            <a:grpSpLocks/>
          </p:cNvGrpSpPr>
          <p:nvPr/>
        </p:nvGrpSpPr>
        <p:grpSpPr bwMode="auto">
          <a:xfrm>
            <a:off x="3940176" y="838200"/>
            <a:ext cx="2233613" cy="6007100"/>
            <a:chOff x="1522" y="528"/>
            <a:chExt cx="1407" cy="3784"/>
          </a:xfrm>
        </p:grpSpPr>
        <p:sp>
          <p:nvSpPr>
            <p:cNvPr id="20487" name="Freeform 7">
              <a:extLst>
                <a:ext uri="{FF2B5EF4-FFF2-40B4-BE49-F238E27FC236}">
                  <a16:creationId xmlns:a16="http://schemas.microsoft.com/office/drawing/2014/main" id="{C1D7B5A5-A83F-B7CE-69B5-067C5F961125}"/>
                </a:ext>
              </a:extLst>
            </p:cNvPr>
            <p:cNvSpPr>
              <a:spLocks/>
            </p:cNvSpPr>
            <p:nvPr/>
          </p:nvSpPr>
          <p:spPr bwMode="auto">
            <a:xfrm>
              <a:off x="2649" y="528"/>
              <a:ext cx="280" cy="651"/>
            </a:xfrm>
            <a:custGeom>
              <a:avLst/>
              <a:gdLst>
                <a:gd name="T0" fmla="*/ 279 w 280"/>
                <a:gd name="T1" fmla="*/ 325 h 651"/>
                <a:gd name="T2" fmla="*/ 0 w 280"/>
                <a:gd name="T3" fmla="*/ 0 h 651"/>
                <a:gd name="T4" fmla="*/ 0 w 280"/>
                <a:gd name="T5" fmla="*/ 650 h 651"/>
                <a:gd name="T6" fmla="*/ 279 w 280"/>
                <a:gd name="T7" fmla="*/ 325 h 651"/>
              </a:gdLst>
              <a:ahLst/>
              <a:cxnLst>
                <a:cxn ang="0">
                  <a:pos x="T0" y="T1"/>
                </a:cxn>
                <a:cxn ang="0">
                  <a:pos x="T2" y="T3"/>
                </a:cxn>
                <a:cxn ang="0">
                  <a:pos x="T4" y="T5"/>
                </a:cxn>
                <a:cxn ang="0">
                  <a:pos x="T6" y="T7"/>
                </a:cxn>
              </a:cxnLst>
              <a:rect l="0" t="0" r="r" b="b"/>
              <a:pathLst>
                <a:path w="280" h="651">
                  <a:moveTo>
                    <a:pt x="279" y="325"/>
                  </a:moveTo>
                  <a:lnTo>
                    <a:pt x="0" y="0"/>
                  </a:lnTo>
                  <a:lnTo>
                    <a:pt x="0" y="650"/>
                  </a:lnTo>
                  <a:lnTo>
                    <a:pt x="279" y="325"/>
                  </a:lnTo>
                </a:path>
              </a:pathLst>
            </a:custGeom>
            <a:pattFill prst="ltHorz">
              <a:fgClr>
                <a:schemeClr val="tx1"/>
              </a:fgClr>
              <a:bgClr>
                <a:schemeClr val="bg1"/>
              </a:bgClr>
            </a:pattFill>
            <a:ln w="50800" cap="rnd" cmpd="sng">
              <a:solidFill>
                <a:srgbClr val="000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nvGrpSpPr>
            <p:cNvPr id="20488" name="Group 8">
              <a:extLst>
                <a:ext uri="{FF2B5EF4-FFF2-40B4-BE49-F238E27FC236}">
                  <a16:creationId xmlns:a16="http://schemas.microsoft.com/office/drawing/2014/main" id="{DC821EAE-F911-AD8D-C0AC-F68BCAB8B4C1}"/>
                </a:ext>
              </a:extLst>
            </p:cNvPr>
            <p:cNvGrpSpPr>
              <a:grpSpLocks/>
            </p:cNvGrpSpPr>
            <p:nvPr/>
          </p:nvGrpSpPr>
          <p:grpSpPr bwMode="auto">
            <a:xfrm>
              <a:off x="1522" y="719"/>
              <a:ext cx="1098" cy="3593"/>
              <a:chOff x="1522" y="719"/>
              <a:chExt cx="1098" cy="3593"/>
            </a:xfrm>
          </p:grpSpPr>
          <p:grpSp>
            <p:nvGrpSpPr>
              <p:cNvPr id="20489" name="Group 9">
                <a:extLst>
                  <a:ext uri="{FF2B5EF4-FFF2-40B4-BE49-F238E27FC236}">
                    <a16:creationId xmlns:a16="http://schemas.microsoft.com/office/drawing/2014/main" id="{8DF443E5-7835-0B49-AFEB-6978A9D56377}"/>
                  </a:ext>
                </a:extLst>
              </p:cNvPr>
              <p:cNvGrpSpPr>
                <a:grpSpLocks/>
              </p:cNvGrpSpPr>
              <p:nvPr/>
            </p:nvGrpSpPr>
            <p:grpSpPr bwMode="auto">
              <a:xfrm>
                <a:off x="1522" y="719"/>
                <a:ext cx="1098" cy="3593"/>
                <a:chOff x="1522" y="719"/>
                <a:chExt cx="1098" cy="3593"/>
              </a:xfrm>
            </p:grpSpPr>
            <p:grpSp>
              <p:nvGrpSpPr>
                <p:cNvPr id="20490" name="Group 10">
                  <a:extLst>
                    <a:ext uri="{FF2B5EF4-FFF2-40B4-BE49-F238E27FC236}">
                      <a16:creationId xmlns:a16="http://schemas.microsoft.com/office/drawing/2014/main" id="{9B62ED51-B16B-C1A6-B0DB-3D88DC6DC771}"/>
                    </a:ext>
                  </a:extLst>
                </p:cNvPr>
                <p:cNvGrpSpPr>
                  <a:grpSpLocks/>
                </p:cNvGrpSpPr>
                <p:nvPr/>
              </p:nvGrpSpPr>
              <p:grpSpPr bwMode="auto">
                <a:xfrm>
                  <a:off x="1522" y="719"/>
                  <a:ext cx="1098" cy="1831"/>
                  <a:chOff x="1522" y="719"/>
                  <a:chExt cx="1098" cy="1831"/>
                </a:xfrm>
              </p:grpSpPr>
              <p:sp>
                <p:nvSpPr>
                  <p:cNvPr id="20491" name="Arc 11">
                    <a:extLst>
                      <a:ext uri="{FF2B5EF4-FFF2-40B4-BE49-F238E27FC236}">
                        <a16:creationId xmlns:a16="http://schemas.microsoft.com/office/drawing/2014/main" id="{F969A6FE-B6D2-EB4B-2DB5-7737F4001FB9}"/>
                      </a:ext>
                    </a:extLst>
                  </p:cNvPr>
                  <p:cNvSpPr>
                    <a:spLocks/>
                  </p:cNvSpPr>
                  <p:nvPr/>
                </p:nvSpPr>
                <p:spPr bwMode="auto">
                  <a:xfrm>
                    <a:off x="1522" y="719"/>
                    <a:ext cx="1098" cy="1514"/>
                  </a:xfrm>
                  <a:custGeom>
                    <a:avLst/>
                    <a:gdLst>
                      <a:gd name="G0" fmla="+- 21600 0 0"/>
                      <a:gd name="G1" fmla="+- 21600 0 0"/>
                      <a:gd name="G2" fmla="+- 21600 0 0"/>
                      <a:gd name="T0" fmla="*/ 0 w 21600"/>
                      <a:gd name="T1" fmla="*/ 21600 h 21600"/>
                      <a:gd name="T2" fmla="*/ 21580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99"/>
                        </a:moveTo>
                        <a:cubicBezTo>
                          <a:pt x="0" y="9678"/>
                          <a:pt x="9658" y="11"/>
                          <a:pt x="21580" y="0"/>
                        </a:cubicBezTo>
                      </a:path>
                      <a:path w="21600" h="21600" stroke="0" extrusionOk="0">
                        <a:moveTo>
                          <a:pt x="0" y="21599"/>
                        </a:moveTo>
                        <a:cubicBezTo>
                          <a:pt x="0" y="9678"/>
                          <a:pt x="9658" y="11"/>
                          <a:pt x="21580" y="0"/>
                        </a:cubicBezTo>
                        <a:lnTo>
                          <a:pt x="21600" y="2160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492" name="Arc 12">
                    <a:extLst>
                      <a:ext uri="{FF2B5EF4-FFF2-40B4-BE49-F238E27FC236}">
                        <a16:creationId xmlns:a16="http://schemas.microsoft.com/office/drawing/2014/main" id="{65F148D1-8EA6-8BFD-A191-ACCA8ED62769}"/>
                      </a:ext>
                    </a:extLst>
                  </p:cNvPr>
                  <p:cNvSpPr>
                    <a:spLocks/>
                  </p:cNvSpPr>
                  <p:nvPr/>
                </p:nvSpPr>
                <p:spPr bwMode="auto">
                  <a:xfrm>
                    <a:off x="1666" y="1022"/>
                    <a:ext cx="951" cy="1528"/>
                  </a:xfrm>
                  <a:custGeom>
                    <a:avLst/>
                    <a:gdLst>
                      <a:gd name="G0" fmla="+- 21600 0 0"/>
                      <a:gd name="G1" fmla="+- 21600 0 0"/>
                      <a:gd name="G2" fmla="+- 21600 0 0"/>
                      <a:gd name="T0" fmla="*/ 0 w 21600"/>
                      <a:gd name="T1" fmla="*/ 21600 h 21600"/>
                      <a:gd name="T2" fmla="*/ 21577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99"/>
                        </a:moveTo>
                        <a:cubicBezTo>
                          <a:pt x="0" y="9679"/>
                          <a:pt x="9656" y="12"/>
                          <a:pt x="21577" y="0"/>
                        </a:cubicBezTo>
                      </a:path>
                      <a:path w="21600" h="21600" stroke="0" extrusionOk="0">
                        <a:moveTo>
                          <a:pt x="0" y="21599"/>
                        </a:moveTo>
                        <a:cubicBezTo>
                          <a:pt x="0" y="9679"/>
                          <a:pt x="9656" y="12"/>
                          <a:pt x="21577" y="0"/>
                        </a:cubicBezTo>
                        <a:lnTo>
                          <a:pt x="21600" y="2160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20493" name="Arc 13">
                  <a:extLst>
                    <a:ext uri="{FF2B5EF4-FFF2-40B4-BE49-F238E27FC236}">
                      <a16:creationId xmlns:a16="http://schemas.microsoft.com/office/drawing/2014/main" id="{40758CEE-89B9-1AC3-6CF1-5D231B1D6E9C}"/>
                    </a:ext>
                  </a:extLst>
                </p:cNvPr>
                <p:cNvSpPr>
                  <a:spLocks/>
                </p:cNvSpPr>
                <p:nvPr/>
              </p:nvSpPr>
              <p:spPr bwMode="auto">
                <a:xfrm>
                  <a:off x="1657" y="2521"/>
                  <a:ext cx="692" cy="1452"/>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599"/>
                      </a:moveTo>
                      <a:cubicBezTo>
                        <a:pt x="9670" y="21599"/>
                        <a:pt x="0" y="11929"/>
                        <a:pt x="0" y="0"/>
                      </a:cubicBezTo>
                    </a:path>
                    <a:path w="21600" h="21600" stroke="0" extrusionOk="0">
                      <a:moveTo>
                        <a:pt x="21600" y="21599"/>
                      </a:moveTo>
                      <a:cubicBezTo>
                        <a:pt x="9670" y="21599"/>
                        <a:pt x="0" y="11929"/>
                        <a:pt x="0" y="0"/>
                      </a:cubicBezTo>
                      <a:lnTo>
                        <a:pt x="21600" y="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494" name="Arc 14">
                  <a:extLst>
                    <a:ext uri="{FF2B5EF4-FFF2-40B4-BE49-F238E27FC236}">
                      <a16:creationId xmlns:a16="http://schemas.microsoft.com/office/drawing/2014/main" id="{1A0D972A-4855-DBCA-6EEF-1574DAD94F3C}"/>
                    </a:ext>
                  </a:extLst>
                </p:cNvPr>
                <p:cNvSpPr>
                  <a:spLocks/>
                </p:cNvSpPr>
                <p:nvPr/>
              </p:nvSpPr>
              <p:spPr bwMode="auto">
                <a:xfrm>
                  <a:off x="1526" y="2252"/>
                  <a:ext cx="824" cy="2060"/>
                </a:xfrm>
                <a:custGeom>
                  <a:avLst/>
                  <a:gdLst>
                    <a:gd name="G0" fmla="+- 21600 0 0"/>
                    <a:gd name="G1" fmla="+- 10 0 0"/>
                    <a:gd name="G2" fmla="+- 21600 0 0"/>
                    <a:gd name="T0" fmla="*/ 21600 w 21600"/>
                    <a:gd name="T1" fmla="*/ 21610 h 21610"/>
                    <a:gd name="T2" fmla="*/ 0 w 21600"/>
                    <a:gd name="T3" fmla="*/ 0 h 21610"/>
                    <a:gd name="T4" fmla="*/ 21600 w 21600"/>
                    <a:gd name="T5" fmla="*/ 10 h 21610"/>
                  </a:gdLst>
                  <a:ahLst/>
                  <a:cxnLst>
                    <a:cxn ang="0">
                      <a:pos x="T0" y="T1"/>
                    </a:cxn>
                    <a:cxn ang="0">
                      <a:pos x="T2" y="T3"/>
                    </a:cxn>
                    <a:cxn ang="0">
                      <a:pos x="T4" y="T5"/>
                    </a:cxn>
                  </a:cxnLst>
                  <a:rect l="0" t="0" r="r" b="b"/>
                  <a:pathLst>
                    <a:path w="21600" h="21610" fill="none" extrusionOk="0">
                      <a:moveTo>
                        <a:pt x="21600" y="21609"/>
                      </a:moveTo>
                      <a:cubicBezTo>
                        <a:pt x="9670" y="21610"/>
                        <a:pt x="0" y="11939"/>
                        <a:pt x="0" y="10"/>
                      </a:cubicBezTo>
                      <a:cubicBezTo>
                        <a:pt x="0" y="6"/>
                        <a:pt x="0" y="3"/>
                        <a:pt x="0" y="0"/>
                      </a:cubicBezTo>
                    </a:path>
                    <a:path w="21600" h="21610" stroke="0" extrusionOk="0">
                      <a:moveTo>
                        <a:pt x="21600" y="21609"/>
                      </a:moveTo>
                      <a:cubicBezTo>
                        <a:pt x="9670" y="21610"/>
                        <a:pt x="0" y="11939"/>
                        <a:pt x="0" y="10"/>
                      </a:cubicBezTo>
                      <a:cubicBezTo>
                        <a:pt x="0" y="6"/>
                        <a:pt x="0" y="3"/>
                        <a:pt x="0" y="0"/>
                      </a:cubicBezTo>
                      <a:lnTo>
                        <a:pt x="21600" y="1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20495" name="Freeform 15">
                <a:extLst>
                  <a:ext uri="{FF2B5EF4-FFF2-40B4-BE49-F238E27FC236}">
                    <a16:creationId xmlns:a16="http://schemas.microsoft.com/office/drawing/2014/main" id="{09B9233E-3476-9D21-57DF-808E9778E01E}"/>
                  </a:ext>
                </a:extLst>
              </p:cNvPr>
              <p:cNvSpPr>
                <a:spLocks/>
              </p:cNvSpPr>
              <p:nvPr/>
            </p:nvSpPr>
            <p:spPr bwMode="auto">
              <a:xfrm>
                <a:off x="2192" y="4004"/>
                <a:ext cx="163" cy="277"/>
              </a:xfrm>
              <a:custGeom>
                <a:avLst/>
                <a:gdLst>
                  <a:gd name="T0" fmla="*/ 162 w 163"/>
                  <a:gd name="T1" fmla="*/ 0 h 277"/>
                  <a:gd name="T2" fmla="*/ 0 w 163"/>
                  <a:gd name="T3" fmla="*/ 87 h 277"/>
                  <a:gd name="T4" fmla="*/ 132 w 163"/>
                  <a:gd name="T5" fmla="*/ 276 h 277"/>
                </a:gdLst>
                <a:ahLst/>
                <a:cxnLst>
                  <a:cxn ang="0">
                    <a:pos x="T0" y="T1"/>
                  </a:cxn>
                  <a:cxn ang="0">
                    <a:pos x="T2" y="T3"/>
                  </a:cxn>
                  <a:cxn ang="0">
                    <a:pos x="T4" y="T5"/>
                  </a:cxn>
                </a:cxnLst>
                <a:rect l="0" t="0" r="r" b="b"/>
                <a:pathLst>
                  <a:path w="163" h="277">
                    <a:moveTo>
                      <a:pt x="162" y="0"/>
                    </a:moveTo>
                    <a:lnTo>
                      <a:pt x="0" y="87"/>
                    </a:lnTo>
                    <a:lnTo>
                      <a:pt x="132" y="276"/>
                    </a:lnTo>
                  </a:path>
                </a:pathLst>
              </a:custGeom>
              <a:noFill/>
              <a:ln w="50800" cap="rnd" cmpd="sng">
                <a:solidFill>
                  <a:srgbClr val="00008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grpSp>
      <p:sp>
        <p:nvSpPr>
          <p:cNvPr id="20496" name="Rectangle 16">
            <a:extLst>
              <a:ext uri="{FF2B5EF4-FFF2-40B4-BE49-F238E27FC236}">
                <a16:creationId xmlns:a16="http://schemas.microsoft.com/office/drawing/2014/main" id="{DBAE32A4-8AD5-B103-3C09-21EE67665230}"/>
              </a:ext>
            </a:extLst>
          </p:cNvPr>
          <p:cNvSpPr>
            <a:spLocks noChangeArrowheads="1"/>
          </p:cNvSpPr>
          <p:nvPr/>
        </p:nvSpPr>
        <p:spPr bwMode="auto">
          <a:xfrm>
            <a:off x="7159626" y="5195889"/>
            <a:ext cx="511175" cy="269875"/>
          </a:xfrm>
          <a:prstGeom prst="rect">
            <a:avLst/>
          </a:prstGeom>
          <a:solidFill>
            <a:srgbClr val="FF0000">
              <a:alpha val="50000"/>
            </a:srgbClr>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497" name="Rectangle 17">
            <a:extLst>
              <a:ext uri="{FF2B5EF4-FFF2-40B4-BE49-F238E27FC236}">
                <a16:creationId xmlns:a16="http://schemas.microsoft.com/office/drawing/2014/main" id="{2F6B2005-E00A-A9B1-29D6-28D0D33D03FC}"/>
              </a:ext>
            </a:extLst>
          </p:cNvPr>
          <p:cNvSpPr>
            <a:spLocks noChangeArrowheads="1"/>
          </p:cNvSpPr>
          <p:nvPr/>
        </p:nvSpPr>
        <p:spPr bwMode="auto">
          <a:xfrm>
            <a:off x="6276976" y="5195889"/>
            <a:ext cx="511175" cy="269875"/>
          </a:xfrm>
          <a:prstGeom prst="rect">
            <a:avLst/>
          </a:prstGeom>
          <a:solidFill>
            <a:srgbClr val="FF0000">
              <a:alpha val="50000"/>
            </a:srgbClr>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498" name="Rectangle 18">
            <a:extLst>
              <a:ext uri="{FF2B5EF4-FFF2-40B4-BE49-F238E27FC236}">
                <a16:creationId xmlns:a16="http://schemas.microsoft.com/office/drawing/2014/main" id="{72609133-7DF8-C7CE-541D-B8F80374A295}"/>
              </a:ext>
            </a:extLst>
          </p:cNvPr>
          <p:cNvSpPr>
            <a:spLocks noChangeArrowheads="1"/>
          </p:cNvSpPr>
          <p:nvPr/>
        </p:nvSpPr>
        <p:spPr bwMode="auto">
          <a:xfrm>
            <a:off x="5475289" y="5195889"/>
            <a:ext cx="511175" cy="269875"/>
          </a:xfrm>
          <a:prstGeom prst="rect">
            <a:avLst/>
          </a:prstGeom>
          <a:solidFill>
            <a:srgbClr val="FF0000">
              <a:alpha val="50000"/>
            </a:srgbClr>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499" name="Rectangle 19">
            <a:extLst>
              <a:ext uri="{FF2B5EF4-FFF2-40B4-BE49-F238E27FC236}">
                <a16:creationId xmlns:a16="http://schemas.microsoft.com/office/drawing/2014/main" id="{A09B7FDD-8733-9699-432A-F90595D1DCCE}"/>
              </a:ext>
            </a:extLst>
          </p:cNvPr>
          <p:cNvSpPr>
            <a:spLocks noChangeArrowheads="1"/>
          </p:cNvSpPr>
          <p:nvPr/>
        </p:nvSpPr>
        <p:spPr bwMode="auto">
          <a:xfrm>
            <a:off x="4752976" y="5195889"/>
            <a:ext cx="511175" cy="269875"/>
          </a:xfrm>
          <a:prstGeom prst="rect">
            <a:avLst/>
          </a:prstGeom>
          <a:solidFill>
            <a:srgbClr val="FF0000">
              <a:alpha val="50000"/>
            </a:srgbClr>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500" name="AutoShape 20">
            <a:extLst>
              <a:ext uri="{FF2B5EF4-FFF2-40B4-BE49-F238E27FC236}">
                <a16:creationId xmlns:a16="http://schemas.microsoft.com/office/drawing/2014/main" id="{D507AF01-86E0-295D-BABF-AFCB52C10622}"/>
              </a:ext>
            </a:extLst>
          </p:cNvPr>
          <p:cNvSpPr>
            <a:spLocks noChangeArrowheads="1"/>
          </p:cNvSpPr>
          <p:nvPr/>
        </p:nvSpPr>
        <p:spPr bwMode="auto">
          <a:xfrm rot="16200000">
            <a:off x="4760913" y="5664200"/>
            <a:ext cx="615950" cy="374650"/>
          </a:xfrm>
          <a:prstGeom prst="rightArrow">
            <a:avLst>
              <a:gd name="adj1" fmla="val 50000"/>
              <a:gd name="adj2" fmla="val 82211"/>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501" name="AutoShape 21">
            <a:extLst>
              <a:ext uri="{FF2B5EF4-FFF2-40B4-BE49-F238E27FC236}">
                <a16:creationId xmlns:a16="http://schemas.microsoft.com/office/drawing/2014/main" id="{5D84272B-8F9D-0587-D163-A37F156F78F0}"/>
              </a:ext>
            </a:extLst>
          </p:cNvPr>
          <p:cNvSpPr>
            <a:spLocks noChangeArrowheads="1"/>
          </p:cNvSpPr>
          <p:nvPr/>
        </p:nvSpPr>
        <p:spPr bwMode="auto">
          <a:xfrm rot="16200000">
            <a:off x="5354638" y="5684838"/>
            <a:ext cx="615950" cy="374650"/>
          </a:xfrm>
          <a:prstGeom prst="rightArrow">
            <a:avLst>
              <a:gd name="adj1" fmla="val 50000"/>
              <a:gd name="adj2" fmla="val 82211"/>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502" name="AutoShape 22">
            <a:extLst>
              <a:ext uri="{FF2B5EF4-FFF2-40B4-BE49-F238E27FC236}">
                <a16:creationId xmlns:a16="http://schemas.microsoft.com/office/drawing/2014/main" id="{10B871E7-E150-BFDD-221F-312652E098E6}"/>
              </a:ext>
            </a:extLst>
          </p:cNvPr>
          <p:cNvSpPr>
            <a:spLocks noChangeArrowheads="1"/>
          </p:cNvSpPr>
          <p:nvPr/>
        </p:nvSpPr>
        <p:spPr bwMode="auto">
          <a:xfrm rot="16200000">
            <a:off x="6470650" y="5708650"/>
            <a:ext cx="615950" cy="374650"/>
          </a:xfrm>
          <a:prstGeom prst="rightArrow">
            <a:avLst>
              <a:gd name="adj1" fmla="val 50000"/>
              <a:gd name="adj2" fmla="val 82211"/>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503" name="AutoShape 23">
            <a:extLst>
              <a:ext uri="{FF2B5EF4-FFF2-40B4-BE49-F238E27FC236}">
                <a16:creationId xmlns:a16="http://schemas.microsoft.com/office/drawing/2014/main" id="{B57F8774-7C15-F533-28A8-C175657510DB}"/>
              </a:ext>
            </a:extLst>
          </p:cNvPr>
          <p:cNvSpPr>
            <a:spLocks noChangeArrowheads="1"/>
          </p:cNvSpPr>
          <p:nvPr/>
        </p:nvSpPr>
        <p:spPr bwMode="auto">
          <a:xfrm rot="16200000">
            <a:off x="7067550" y="5664200"/>
            <a:ext cx="615950" cy="374650"/>
          </a:xfrm>
          <a:prstGeom prst="rightArrow">
            <a:avLst>
              <a:gd name="adj1" fmla="val 50000"/>
              <a:gd name="adj2" fmla="val 82211"/>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504" name="AutoShape 24">
            <a:extLst>
              <a:ext uri="{FF2B5EF4-FFF2-40B4-BE49-F238E27FC236}">
                <a16:creationId xmlns:a16="http://schemas.microsoft.com/office/drawing/2014/main" id="{7EEA1174-D749-18DA-62CA-BF7DD99BBC77}"/>
              </a:ext>
            </a:extLst>
          </p:cNvPr>
          <p:cNvSpPr>
            <a:spLocks noChangeArrowheads="1"/>
          </p:cNvSpPr>
          <p:nvPr/>
        </p:nvSpPr>
        <p:spPr bwMode="auto">
          <a:xfrm rot="16200000">
            <a:off x="5872163" y="5688013"/>
            <a:ext cx="615950" cy="374650"/>
          </a:xfrm>
          <a:prstGeom prst="rightArrow">
            <a:avLst>
              <a:gd name="adj1" fmla="val 50000"/>
              <a:gd name="adj2" fmla="val 82211"/>
            </a:avLst>
          </a:prstGeom>
          <a:solidFill>
            <a:schemeClr val="accent1">
              <a:alpha val="50000"/>
            </a:schemeClr>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Tree>
  </p:cSld>
  <p:clrMapOvr>
    <a:masterClrMapping/>
  </p:clrMapOvr>
  <p:transition spd="med">
    <p:wipe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57C54F1-1EAE-728A-B0BA-9E568C15A967}"/>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07" name="Rectangle 3">
            <a:extLst>
              <a:ext uri="{FF2B5EF4-FFF2-40B4-BE49-F238E27FC236}">
                <a16:creationId xmlns:a16="http://schemas.microsoft.com/office/drawing/2014/main" id="{B8E11B22-99DE-2DFB-5456-E57208C3F893}"/>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08" name="Rectangle 4">
            <a:extLst>
              <a:ext uri="{FF2B5EF4-FFF2-40B4-BE49-F238E27FC236}">
                <a16:creationId xmlns:a16="http://schemas.microsoft.com/office/drawing/2014/main" id="{11D07E44-F865-BD9C-31A2-69706F7FEE5E}"/>
              </a:ext>
            </a:extLst>
          </p:cNvPr>
          <p:cNvSpPr>
            <a:spLocks noChangeArrowheads="1"/>
          </p:cNvSpPr>
          <p:nvPr/>
        </p:nvSpPr>
        <p:spPr bwMode="auto">
          <a:xfrm>
            <a:off x="1524000" y="0"/>
            <a:ext cx="9144000" cy="6858000"/>
          </a:xfrm>
          <a:prstGeom prst="rect">
            <a:avLst/>
          </a:prstGeom>
          <a:solidFill>
            <a:srgbClr val="FFCC99"/>
          </a:solidFill>
          <a:ln>
            <a:noFill/>
          </a:ln>
          <a:effectLst/>
          <a:extLs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09" name="Freeform 5">
            <a:extLst>
              <a:ext uri="{FF2B5EF4-FFF2-40B4-BE49-F238E27FC236}">
                <a16:creationId xmlns:a16="http://schemas.microsoft.com/office/drawing/2014/main" id="{6CED8A45-94CB-3810-0A4D-273C2D9729C7}"/>
              </a:ext>
            </a:extLst>
          </p:cNvPr>
          <p:cNvSpPr>
            <a:spLocks/>
          </p:cNvSpPr>
          <p:nvPr/>
        </p:nvSpPr>
        <p:spPr bwMode="auto">
          <a:xfrm>
            <a:off x="1905000" y="1447800"/>
            <a:ext cx="4878388" cy="5259388"/>
          </a:xfrm>
          <a:custGeom>
            <a:avLst/>
            <a:gdLst>
              <a:gd name="T0" fmla="*/ 413 w 3073"/>
              <a:gd name="T1" fmla="*/ 371 h 3313"/>
              <a:gd name="T2" fmla="*/ 316 w 3073"/>
              <a:gd name="T3" fmla="*/ 467 h 3313"/>
              <a:gd name="T4" fmla="*/ 165 w 3073"/>
              <a:gd name="T5" fmla="*/ 605 h 3313"/>
              <a:gd name="T6" fmla="*/ 68 w 3073"/>
              <a:gd name="T7" fmla="*/ 756 h 3313"/>
              <a:gd name="T8" fmla="*/ 13 w 3073"/>
              <a:gd name="T9" fmla="*/ 1059 h 3313"/>
              <a:gd name="T10" fmla="*/ 0 w 3073"/>
              <a:gd name="T11" fmla="*/ 1306 h 3313"/>
              <a:gd name="T12" fmla="*/ 0 w 3073"/>
              <a:gd name="T13" fmla="*/ 1580 h 3313"/>
              <a:gd name="T14" fmla="*/ 0 w 3073"/>
              <a:gd name="T15" fmla="*/ 1910 h 3313"/>
              <a:gd name="T16" fmla="*/ 0 w 3073"/>
              <a:gd name="T17" fmla="*/ 2296 h 3313"/>
              <a:gd name="T18" fmla="*/ 0 w 3073"/>
              <a:gd name="T19" fmla="*/ 2598 h 3313"/>
              <a:gd name="T20" fmla="*/ 13 w 3073"/>
              <a:gd name="T21" fmla="*/ 2735 h 3313"/>
              <a:gd name="T22" fmla="*/ 137 w 3073"/>
              <a:gd name="T23" fmla="*/ 2858 h 3313"/>
              <a:gd name="T24" fmla="*/ 289 w 3073"/>
              <a:gd name="T25" fmla="*/ 2982 h 3313"/>
              <a:gd name="T26" fmla="*/ 399 w 3073"/>
              <a:gd name="T27" fmla="*/ 3188 h 3313"/>
              <a:gd name="T28" fmla="*/ 716 w 3073"/>
              <a:gd name="T29" fmla="*/ 3271 h 3313"/>
              <a:gd name="T30" fmla="*/ 868 w 3073"/>
              <a:gd name="T31" fmla="*/ 3312 h 3313"/>
              <a:gd name="T32" fmla="*/ 1033 w 3073"/>
              <a:gd name="T33" fmla="*/ 3312 h 3313"/>
              <a:gd name="T34" fmla="*/ 1171 w 3073"/>
              <a:gd name="T35" fmla="*/ 3299 h 3313"/>
              <a:gd name="T36" fmla="*/ 1281 w 3073"/>
              <a:gd name="T37" fmla="*/ 3244 h 3313"/>
              <a:gd name="T38" fmla="*/ 1488 w 3073"/>
              <a:gd name="T39" fmla="*/ 3175 h 3313"/>
              <a:gd name="T40" fmla="*/ 1597 w 3073"/>
              <a:gd name="T41" fmla="*/ 3079 h 3313"/>
              <a:gd name="T42" fmla="*/ 1777 w 3073"/>
              <a:gd name="T43" fmla="*/ 3023 h 3313"/>
              <a:gd name="T44" fmla="*/ 1915 w 3073"/>
              <a:gd name="T45" fmla="*/ 3023 h 3313"/>
              <a:gd name="T46" fmla="*/ 2080 w 3073"/>
              <a:gd name="T47" fmla="*/ 2982 h 3313"/>
              <a:gd name="T48" fmla="*/ 2217 w 3073"/>
              <a:gd name="T49" fmla="*/ 2955 h 3313"/>
              <a:gd name="T50" fmla="*/ 2341 w 3073"/>
              <a:gd name="T51" fmla="*/ 2928 h 3313"/>
              <a:gd name="T52" fmla="*/ 2452 w 3073"/>
              <a:gd name="T53" fmla="*/ 2804 h 3313"/>
              <a:gd name="T54" fmla="*/ 2535 w 3073"/>
              <a:gd name="T55" fmla="*/ 2680 h 3313"/>
              <a:gd name="T56" fmla="*/ 2617 w 3073"/>
              <a:gd name="T57" fmla="*/ 2556 h 3313"/>
              <a:gd name="T58" fmla="*/ 2713 w 3073"/>
              <a:gd name="T59" fmla="*/ 2433 h 3313"/>
              <a:gd name="T60" fmla="*/ 2837 w 3073"/>
              <a:gd name="T61" fmla="*/ 2350 h 3313"/>
              <a:gd name="T62" fmla="*/ 2948 w 3073"/>
              <a:gd name="T63" fmla="*/ 2254 h 3313"/>
              <a:gd name="T64" fmla="*/ 3072 w 3073"/>
              <a:gd name="T65" fmla="*/ 2157 h 3313"/>
              <a:gd name="T66" fmla="*/ 3072 w 3073"/>
              <a:gd name="T67" fmla="*/ 1883 h 3313"/>
              <a:gd name="T68" fmla="*/ 3072 w 3073"/>
              <a:gd name="T69" fmla="*/ 1608 h 3313"/>
              <a:gd name="T70" fmla="*/ 3047 w 3073"/>
              <a:gd name="T71" fmla="*/ 1039 h 3313"/>
              <a:gd name="T72" fmla="*/ 2989 w 3073"/>
              <a:gd name="T73" fmla="*/ 714 h 3313"/>
              <a:gd name="T74" fmla="*/ 2796 w 3073"/>
              <a:gd name="T75" fmla="*/ 330 h 3313"/>
              <a:gd name="T76" fmla="*/ 2563 w 3073"/>
              <a:gd name="T77" fmla="*/ 247 h 3313"/>
              <a:gd name="T78" fmla="*/ 2328 w 3073"/>
              <a:gd name="T79" fmla="*/ 234 h 3313"/>
              <a:gd name="T80" fmla="*/ 2080 w 3073"/>
              <a:gd name="T81" fmla="*/ 193 h 3313"/>
              <a:gd name="T82" fmla="*/ 1695 w 3073"/>
              <a:gd name="T83" fmla="*/ 69 h 3313"/>
              <a:gd name="T84" fmla="*/ 1432 w 3073"/>
              <a:gd name="T85" fmla="*/ 0 h 3313"/>
              <a:gd name="T86" fmla="*/ 1267 w 3073"/>
              <a:gd name="T87" fmla="*/ 0 h 3313"/>
              <a:gd name="T88" fmla="*/ 992 w 3073"/>
              <a:gd name="T89" fmla="*/ 13 h 3313"/>
              <a:gd name="T90" fmla="*/ 785 w 3073"/>
              <a:gd name="T91" fmla="*/ 124 h 3313"/>
              <a:gd name="T92" fmla="*/ 564 w 3073"/>
              <a:gd name="T93" fmla="*/ 178 h 3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73" h="3313">
                <a:moveTo>
                  <a:pt x="518" y="297"/>
                </a:moveTo>
                <a:lnTo>
                  <a:pt x="455" y="330"/>
                </a:lnTo>
                <a:lnTo>
                  <a:pt x="413" y="371"/>
                </a:lnTo>
                <a:lnTo>
                  <a:pt x="372" y="384"/>
                </a:lnTo>
                <a:lnTo>
                  <a:pt x="358" y="426"/>
                </a:lnTo>
                <a:lnTo>
                  <a:pt x="316" y="467"/>
                </a:lnTo>
                <a:lnTo>
                  <a:pt x="234" y="495"/>
                </a:lnTo>
                <a:lnTo>
                  <a:pt x="192" y="549"/>
                </a:lnTo>
                <a:lnTo>
                  <a:pt x="165" y="605"/>
                </a:lnTo>
                <a:lnTo>
                  <a:pt x="124" y="646"/>
                </a:lnTo>
                <a:lnTo>
                  <a:pt x="96" y="701"/>
                </a:lnTo>
                <a:lnTo>
                  <a:pt x="68" y="756"/>
                </a:lnTo>
                <a:lnTo>
                  <a:pt x="55" y="866"/>
                </a:lnTo>
                <a:lnTo>
                  <a:pt x="41" y="948"/>
                </a:lnTo>
                <a:lnTo>
                  <a:pt x="13" y="1059"/>
                </a:lnTo>
                <a:lnTo>
                  <a:pt x="0" y="1113"/>
                </a:lnTo>
                <a:lnTo>
                  <a:pt x="0" y="1224"/>
                </a:lnTo>
                <a:lnTo>
                  <a:pt x="0" y="1306"/>
                </a:lnTo>
                <a:lnTo>
                  <a:pt x="0" y="1389"/>
                </a:lnTo>
                <a:lnTo>
                  <a:pt x="0" y="1498"/>
                </a:lnTo>
                <a:lnTo>
                  <a:pt x="0" y="1580"/>
                </a:lnTo>
                <a:lnTo>
                  <a:pt x="0" y="1663"/>
                </a:lnTo>
                <a:lnTo>
                  <a:pt x="0" y="1773"/>
                </a:lnTo>
                <a:lnTo>
                  <a:pt x="0" y="1910"/>
                </a:lnTo>
                <a:lnTo>
                  <a:pt x="0" y="2020"/>
                </a:lnTo>
                <a:lnTo>
                  <a:pt x="0" y="2157"/>
                </a:lnTo>
                <a:lnTo>
                  <a:pt x="0" y="2296"/>
                </a:lnTo>
                <a:lnTo>
                  <a:pt x="0" y="2405"/>
                </a:lnTo>
                <a:lnTo>
                  <a:pt x="0" y="2487"/>
                </a:lnTo>
                <a:lnTo>
                  <a:pt x="0" y="2598"/>
                </a:lnTo>
                <a:lnTo>
                  <a:pt x="0" y="2652"/>
                </a:lnTo>
                <a:lnTo>
                  <a:pt x="0" y="2694"/>
                </a:lnTo>
                <a:lnTo>
                  <a:pt x="13" y="2735"/>
                </a:lnTo>
                <a:lnTo>
                  <a:pt x="55" y="2776"/>
                </a:lnTo>
                <a:lnTo>
                  <a:pt x="110" y="2817"/>
                </a:lnTo>
                <a:lnTo>
                  <a:pt x="137" y="2858"/>
                </a:lnTo>
                <a:lnTo>
                  <a:pt x="165" y="2900"/>
                </a:lnTo>
                <a:lnTo>
                  <a:pt x="207" y="2955"/>
                </a:lnTo>
                <a:lnTo>
                  <a:pt x="289" y="2982"/>
                </a:lnTo>
                <a:lnTo>
                  <a:pt x="303" y="3092"/>
                </a:lnTo>
                <a:lnTo>
                  <a:pt x="358" y="3147"/>
                </a:lnTo>
                <a:lnTo>
                  <a:pt x="399" y="3188"/>
                </a:lnTo>
                <a:lnTo>
                  <a:pt x="496" y="3203"/>
                </a:lnTo>
                <a:lnTo>
                  <a:pt x="633" y="3257"/>
                </a:lnTo>
                <a:lnTo>
                  <a:pt x="716" y="3271"/>
                </a:lnTo>
                <a:lnTo>
                  <a:pt x="757" y="3285"/>
                </a:lnTo>
                <a:lnTo>
                  <a:pt x="812" y="3299"/>
                </a:lnTo>
                <a:lnTo>
                  <a:pt x="868" y="3312"/>
                </a:lnTo>
                <a:lnTo>
                  <a:pt x="951" y="3312"/>
                </a:lnTo>
                <a:lnTo>
                  <a:pt x="992" y="3312"/>
                </a:lnTo>
                <a:lnTo>
                  <a:pt x="1033" y="3312"/>
                </a:lnTo>
                <a:lnTo>
                  <a:pt x="1075" y="3312"/>
                </a:lnTo>
                <a:lnTo>
                  <a:pt x="1116" y="3312"/>
                </a:lnTo>
                <a:lnTo>
                  <a:pt x="1171" y="3299"/>
                </a:lnTo>
                <a:lnTo>
                  <a:pt x="1212" y="3285"/>
                </a:lnTo>
                <a:lnTo>
                  <a:pt x="1240" y="3244"/>
                </a:lnTo>
                <a:lnTo>
                  <a:pt x="1281" y="3244"/>
                </a:lnTo>
                <a:lnTo>
                  <a:pt x="1391" y="3230"/>
                </a:lnTo>
                <a:lnTo>
                  <a:pt x="1432" y="3216"/>
                </a:lnTo>
                <a:lnTo>
                  <a:pt x="1488" y="3175"/>
                </a:lnTo>
                <a:lnTo>
                  <a:pt x="1515" y="3134"/>
                </a:lnTo>
                <a:lnTo>
                  <a:pt x="1556" y="3092"/>
                </a:lnTo>
                <a:lnTo>
                  <a:pt x="1597" y="3079"/>
                </a:lnTo>
                <a:lnTo>
                  <a:pt x="1639" y="3051"/>
                </a:lnTo>
                <a:lnTo>
                  <a:pt x="1680" y="3038"/>
                </a:lnTo>
                <a:lnTo>
                  <a:pt x="1777" y="3023"/>
                </a:lnTo>
                <a:lnTo>
                  <a:pt x="1832" y="3023"/>
                </a:lnTo>
                <a:lnTo>
                  <a:pt x="1873" y="3023"/>
                </a:lnTo>
                <a:lnTo>
                  <a:pt x="1915" y="3023"/>
                </a:lnTo>
                <a:lnTo>
                  <a:pt x="1956" y="3010"/>
                </a:lnTo>
                <a:lnTo>
                  <a:pt x="1997" y="2997"/>
                </a:lnTo>
                <a:lnTo>
                  <a:pt x="2080" y="2982"/>
                </a:lnTo>
                <a:lnTo>
                  <a:pt x="2121" y="2969"/>
                </a:lnTo>
                <a:lnTo>
                  <a:pt x="2176" y="2955"/>
                </a:lnTo>
                <a:lnTo>
                  <a:pt x="2217" y="2955"/>
                </a:lnTo>
                <a:lnTo>
                  <a:pt x="2259" y="2955"/>
                </a:lnTo>
                <a:lnTo>
                  <a:pt x="2300" y="2941"/>
                </a:lnTo>
                <a:lnTo>
                  <a:pt x="2341" y="2928"/>
                </a:lnTo>
                <a:lnTo>
                  <a:pt x="2383" y="2900"/>
                </a:lnTo>
                <a:lnTo>
                  <a:pt x="2424" y="2845"/>
                </a:lnTo>
                <a:lnTo>
                  <a:pt x="2452" y="2804"/>
                </a:lnTo>
                <a:lnTo>
                  <a:pt x="2493" y="2763"/>
                </a:lnTo>
                <a:lnTo>
                  <a:pt x="2521" y="2721"/>
                </a:lnTo>
                <a:lnTo>
                  <a:pt x="2535" y="2680"/>
                </a:lnTo>
                <a:lnTo>
                  <a:pt x="2563" y="2639"/>
                </a:lnTo>
                <a:lnTo>
                  <a:pt x="2589" y="2598"/>
                </a:lnTo>
                <a:lnTo>
                  <a:pt x="2617" y="2556"/>
                </a:lnTo>
                <a:lnTo>
                  <a:pt x="2645" y="2515"/>
                </a:lnTo>
                <a:lnTo>
                  <a:pt x="2672" y="2474"/>
                </a:lnTo>
                <a:lnTo>
                  <a:pt x="2713" y="2433"/>
                </a:lnTo>
                <a:lnTo>
                  <a:pt x="2755" y="2405"/>
                </a:lnTo>
                <a:lnTo>
                  <a:pt x="2796" y="2350"/>
                </a:lnTo>
                <a:lnTo>
                  <a:pt x="2837" y="2350"/>
                </a:lnTo>
                <a:lnTo>
                  <a:pt x="2865" y="2309"/>
                </a:lnTo>
                <a:lnTo>
                  <a:pt x="2907" y="2296"/>
                </a:lnTo>
                <a:lnTo>
                  <a:pt x="2948" y="2254"/>
                </a:lnTo>
                <a:lnTo>
                  <a:pt x="2989" y="2227"/>
                </a:lnTo>
                <a:lnTo>
                  <a:pt x="3072" y="2199"/>
                </a:lnTo>
                <a:lnTo>
                  <a:pt x="3072" y="2157"/>
                </a:lnTo>
                <a:lnTo>
                  <a:pt x="3072" y="2103"/>
                </a:lnTo>
                <a:lnTo>
                  <a:pt x="3072" y="1993"/>
                </a:lnTo>
                <a:lnTo>
                  <a:pt x="3072" y="1883"/>
                </a:lnTo>
                <a:lnTo>
                  <a:pt x="3072" y="1801"/>
                </a:lnTo>
                <a:lnTo>
                  <a:pt x="3072" y="1718"/>
                </a:lnTo>
                <a:lnTo>
                  <a:pt x="3072" y="1608"/>
                </a:lnTo>
                <a:lnTo>
                  <a:pt x="3072" y="1498"/>
                </a:lnTo>
                <a:lnTo>
                  <a:pt x="3072" y="1443"/>
                </a:lnTo>
                <a:lnTo>
                  <a:pt x="3047" y="1039"/>
                </a:lnTo>
                <a:lnTo>
                  <a:pt x="3031" y="935"/>
                </a:lnTo>
                <a:lnTo>
                  <a:pt x="3003" y="825"/>
                </a:lnTo>
                <a:lnTo>
                  <a:pt x="2989" y="714"/>
                </a:lnTo>
                <a:lnTo>
                  <a:pt x="2907" y="549"/>
                </a:lnTo>
                <a:lnTo>
                  <a:pt x="2879" y="440"/>
                </a:lnTo>
                <a:lnTo>
                  <a:pt x="2796" y="330"/>
                </a:lnTo>
                <a:lnTo>
                  <a:pt x="2755" y="289"/>
                </a:lnTo>
                <a:lnTo>
                  <a:pt x="2645" y="247"/>
                </a:lnTo>
                <a:lnTo>
                  <a:pt x="2563" y="247"/>
                </a:lnTo>
                <a:lnTo>
                  <a:pt x="2480" y="247"/>
                </a:lnTo>
                <a:lnTo>
                  <a:pt x="2439" y="247"/>
                </a:lnTo>
                <a:lnTo>
                  <a:pt x="2328" y="234"/>
                </a:lnTo>
                <a:lnTo>
                  <a:pt x="2217" y="220"/>
                </a:lnTo>
                <a:lnTo>
                  <a:pt x="2135" y="206"/>
                </a:lnTo>
                <a:lnTo>
                  <a:pt x="2080" y="193"/>
                </a:lnTo>
                <a:lnTo>
                  <a:pt x="1969" y="178"/>
                </a:lnTo>
                <a:lnTo>
                  <a:pt x="1832" y="96"/>
                </a:lnTo>
                <a:lnTo>
                  <a:pt x="1695" y="69"/>
                </a:lnTo>
                <a:lnTo>
                  <a:pt x="1556" y="41"/>
                </a:lnTo>
                <a:lnTo>
                  <a:pt x="1473" y="28"/>
                </a:lnTo>
                <a:lnTo>
                  <a:pt x="1432" y="0"/>
                </a:lnTo>
                <a:lnTo>
                  <a:pt x="1391" y="0"/>
                </a:lnTo>
                <a:lnTo>
                  <a:pt x="1308" y="0"/>
                </a:lnTo>
                <a:lnTo>
                  <a:pt x="1267" y="0"/>
                </a:lnTo>
                <a:lnTo>
                  <a:pt x="1212" y="0"/>
                </a:lnTo>
                <a:lnTo>
                  <a:pt x="1101" y="0"/>
                </a:lnTo>
                <a:lnTo>
                  <a:pt x="992" y="13"/>
                </a:lnTo>
                <a:lnTo>
                  <a:pt x="881" y="41"/>
                </a:lnTo>
                <a:lnTo>
                  <a:pt x="840" y="69"/>
                </a:lnTo>
                <a:lnTo>
                  <a:pt x="785" y="124"/>
                </a:lnTo>
                <a:lnTo>
                  <a:pt x="730" y="152"/>
                </a:lnTo>
                <a:lnTo>
                  <a:pt x="647" y="178"/>
                </a:lnTo>
                <a:lnTo>
                  <a:pt x="564" y="178"/>
                </a:lnTo>
              </a:path>
            </a:pathLst>
          </a:custGeom>
          <a:solidFill>
            <a:srgbClr val="99CC00"/>
          </a:solidFill>
          <a:ln>
            <a:noFill/>
          </a:ln>
          <a:effectLst/>
          <a:extLst>
            <a:ext uri="{91240B29-F687-4F45-9708-019B960494DF}">
              <a14:hiddenLine xmlns:a14="http://schemas.microsoft.com/office/drawing/2010/main" w="12700" cap="rnd" cmpd="sng">
                <a:solidFill>
                  <a:schemeClr val="hlink"/>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1510" name="Freeform 6">
            <a:extLst>
              <a:ext uri="{FF2B5EF4-FFF2-40B4-BE49-F238E27FC236}">
                <a16:creationId xmlns:a16="http://schemas.microsoft.com/office/drawing/2014/main" id="{14416B9B-01F1-441B-E739-B0630BB25D44}"/>
              </a:ext>
            </a:extLst>
          </p:cNvPr>
          <p:cNvSpPr>
            <a:spLocks/>
          </p:cNvSpPr>
          <p:nvPr/>
        </p:nvSpPr>
        <p:spPr bwMode="auto">
          <a:xfrm>
            <a:off x="2362200" y="1866900"/>
            <a:ext cx="4192588" cy="4383088"/>
          </a:xfrm>
          <a:custGeom>
            <a:avLst/>
            <a:gdLst>
              <a:gd name="T0" fmla="*/ 516 w 2641"/>
              <a:gd name="T1" fmla="*/ 128 h 2761"/>
              <a:gd name="T2" fmla="*/ 396 w 2641"/>
              <a:gd name="T3" fmla="*/ 186 h 2761"/>
              <a:gd name="T4" fmla="*/ 324 w 2641"/>
              <a:gd name="T5" fmla="*/ 278 h 2761"/>
              <a:gd name="T6" fmla="*/ 252 w 2641"/>
              <a:gd name="T7" fmla="*/ 394 h 2761"/>
              <a:gd name="T8" fmla="*/ 204 w 2641"/>
              <a:gd name="T9" fmla="*/ 626 h 2761"/>
              <a:gd name="T10" fmla="*/ 156 w 2641"/>
              <a:gd name="T11" fmla="*/ 800 h 2761"/>
              <a:gd name="T12" fmla="*/ 96 w 2641"/>
              <a:gd name="T13" fmla="*/ 928 h 2761"/>
              <a:gd name="T14" fmla="*/ 36 w 2641"/>
              <a:gd name="T15" fmla="*/ 1160 h 2761"/>
              <a:gd name="T16" fmla="*/ 12 w 2641"/>
              <a:gd name="T17" fmla="*/ 1415 h 2761"/>
              <a:gd name="T18" fmla="*/ 0 w 2641"/>
              <a:gd name="T19" fmla="*/ 1647 h 2761"/>
              <a:gd name="T20" fmla="*/ 0 w 2641"/>
              <a:gd name="T21" fmla="*/ 1763 h 2761"/>
              <a:gd name="T22" fmla="*/ 0 w 2641"/>
              <a:gd name="T23" fmla="*/ 1948 h 2761"/>
              <a:gd name="T24" fmla="*/ 0 w 2641"/>
              <a:gd name="T25" fmla="*/ 2203 h 2761"/>
              <a:gd name="T26" fmla="*/ 0 w 2641"/>
              <a:gd name="T27" fmla="*/ 2319 h 2761"/>
              <a:gd name="T28" fmla="*/ 24 w 2641"/>
              <a:gd name="T29" fmla="*/ 2424 h 2761"/>
              <a:gd name="T30" fmla="*/ 84 w 2641"/>
              <a:gd name="T31" fmla="*/ 2656 h 2761"/>
              <a:gd name="T32" fmla="*/ 144 w 2641"/>
              <a:gd name="T33" fmla="*/ 2760 h 2761"/>
              <a:gd name="T34" fmla="*/ 264 w 2641"/>
              <a:gd name="T35" fmla="*/ 2760 h 2761"/>
              <a:gd name="T36" fmla="*/ 420 w 2641"/>
              <a:gd name="T37" fmla="*/ 2748 h 2761"/>
              <a:gd name="T38" fmla="*/ 600 w 2641"/>
              <a:gd name="T39" fmla="*/ 2737 h 2761"/>
              <a:gd name="T40" fmla="*/ 708 w 2641"/>
              <a:gd name="T41" fmla="*/ 2737 h 2761"/>
              <a:gd name="T42" fmla="*/ 816 w 2641"/>
              <a:gd name="T43" fmla="*/ 2737 h 2761"/>
              <a:gd name="T44" fmla="*/ 924 w 2641"/>
              <a:gd name="T45" fmla="*/ 2737 h 2761"/>
              <a:gd name="T46" fmla="*/ 1092 w 2641"/>
              <a:gd name="T47" fmla="*/ 2714 h 2761"/>
              <a:gd name="T48" fmla="*/ 1248 w 2641"/>
              <a:gd name="T49" fmla="*/ 2644 h 2761"/>
              <a:gd name="T50" fmla="*/ 1464 w 2641"/>
              <a:gd name="T51" fmla="*/ 2586 h 2761"/>
              <a:gd name="T52" fmla="*/ 1608 w 2641"/>
              <a:gd name="T53" fmla="*/ 2528 h 2761"/>
              <a:gd name="T54" fmla="*/ 1704 w 2641"/>
              <a:gd name="T55" fmla="*/ 2435 h 2761"/>
              <a:gd name="T56" fmla="*/ 1812 w 2641"/>
              <a:gd name="T57" fmla="*/ 2261 h 2761"/>
              <a:gd name="T58" fmla="*/ 1956 w 2641"/>
              <a:gd name="T59" fmla="*/ 2169 h 2761"/>
              <a:gd name="T60" fmla="*/ 2184 w 2641"/>
              <a:gd name="T61" fmla="*/ 2076 h 2761"/>
              <a:gd name="T62" fmla="*/ 2304 w 2641"/>
              <a:gd name="T63" fmla="*/ 1960 h 2761"/>
              <a:gd name="T64" fmla="*/ 2388 w 2641"/>
              <a:gd name="T65" fmla="*/ 1844 h 2761"/>
              <a:gd name="T66" fmla="*/ 2520 w 2641"/>
              <a:gd name="T67" fmla="*/ 1774 h 2761"/>
              <a:gd name="T68" fmla="*/ 2604 w 2641"/>
              <a:gd name="T69" fmla="*/ 1670 h 2761"/>
              <a:gd name="T70" fmla="*/ 2640 w 2641"/>
              <a:gd name="T71" fmla="*/ 1496 h 2761"/>
              <a:gd name="T72" fmla="*/ 2640 w 2641"/>
              <a:gd name="T73" fmla="*/ 1241 h 2761"/>
              <a:gd name="T74" fmla="*/ 2640 w 2641"/>
              <a:gd name="T75" fmla="*/ 939 h 2761"/>
              <a:gd name="T76" fmla="*/ 2628 w 2641"/>
              <a:gd name="T77" fmla="*/ 707 h 2761"/>
              <a:gd name="T78" fmla="*/ 2532 w 2641"/>
              <a:gd name="T79" fmla="*/ 522 h 2761"/>
              <a:gd name="T80" fmla="*/ 2244 w 2641"/>
              <a:gd name="T81" fmla="*/ 174 h 2761"/>
              <a:gd name="T82" fmla="*/ 2064 w 2641"/>
              <a:gd name="T83" fmla="*/ 23 h 2761"/>
              <a:gd name="T84" fmla="*/ 1944 w 2641"/>
              <a:gd name="T85" fmla="*/ 23 h 2761"/>
              <a:gd name="T86" fmla="*/ 1788 w 2641"/>
              <a:gd name="T87" fmla="*/ 93 h 2761"/>
              <a:gd name="T88" fmla="*/ 1668 w 2641"/>
              <a:gd name="T89" fmla="*/ 93 h 2761"/>
              <a:gd name="T90" fmla="*/ 1500 w 2641"/>
              <a:gd name="T91" fmla="*/ 93 h 2761"/>
              <a:gd name="T92" fmla="*/ 1368 w 2641"/>
              <a:gd name="T93" fmla="*/ 23 h 2761"/>
              <a:gd name="T94" fmla="*/ 1248 w 2641"/>
              <a:gd name="T95" fmla="*/ 0 h 2761"/>
              <a:gd name="T96" fmla="*/ 1140 w 2641"/>
              <a:gd name="T97" fmla="*/ 0 h 2761"/>
              <a:gd name="T98" fmla="*/ 1032 w 2641"/>
              <a:gd name="T99" fmla="*/ 0 h 2761"/>
              <a:gd name="T100" fmla="*/ 924 w 2641"/>
              <a:gd name="T101" fmla="*/ 0 h 2761"/>
              <a:gd name="T102" fmla="*/ 792 w 2641"/>
              <a:gd name="T103" fmla="*/ 70 h 2761"/>
              <a:gd name="T104" fmla="*/ 672 w 2641"/>
              <a:gd name="T105" fmla="*/ 139 h 2761"/>
              <a:gd name="T106" fmla="*/ 576 w 2641"/>
              <a:gd name="T107" fmla="*/ 128 h 2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41" h="2761">
                <a:moveTo>
                  <a:pt x="576" y="70"/>
                </a:moveTo>
                <a:lnTo>
                  <a:pt x="552" y="104"/>
                </a:lnTo>
                <a:lnTo>
                  <a:pt x="516" y="128"/>
                </a:lnTo>
                <a:lnTo>
                  <a:pt x="468" y="151"/>
                </a:lnTo>
                <a:lnTo>
                  <a:pt x="432" y="174"/>
                </a:lnTo>
                <a:lnTo>
                  <a:pt x="396" y="186"/>
                </a:lnTo>
                <a:lnTo>
                  <a:pt x="360" y="209"/>
                </a:lnTo>
                <a:lnTo>
                  <a:pt x="336" y="244"/>
                </a:lnTo>
                <a:lnTo>
                  <a:pt x="324" y="278"/>
                </a:lnTo>
                <a:lnTo>
                  <a:pt x="288" y="313"/>
                </a:lnTo>
                <a:lnTo>
                  <a:pt x="276" y="348"/>
                </a:lnTo>
                <a:lnTo>
                  <a:pt x="252" y="394"/>
                </a:lnTo>
                <a:lnTo>
                  <a:pt x="228" y="464"/>
                </a:lnTo>
                <a:lnTo>
                  <a:pt x="216" y="557"/>
                </a:lnTo>
                <a:lnTo>
                  <a:pt x="204" y="626"/>
                </a:lnTo>
                <a:lnTo>
                  <a:pt x="180" y="673"/>
                </a:lnTo>
                <a:lnTo>
                  <a:pt x="180" y="707"/>
                </a:lnTo>
                <a:lnTo>
                  <a:pt x="156" y="800"/>
                </a:lnTo>
                <a:lnTo>
                  <a:pt x="132" y="847"/>
                </a:lnTo>
                <a:lnTo>
                  <a:pt x="120" y="881"/>
                </a:lnTo>
                <a:lnTo>
                  <a:pt x="96" y="928"/>
                </a:lnTo>
                <a:lnTo>
                  <a:pt x="72" y="974"/>
                </a:lnTo>
                <a:lnTo>
                  <a:pt x="60" y="1067"/>
                </a:lnTo>
                <a:lnTo>
                  <a:pt x="36" y="1160"/>
                </a:lnTo>
                <a:lnTo>
                  <a:pt x="24" y="1229"/>
                </a:lnTo>
                <a:lnTo>
                  <a:pt x="12" y="1322"/>
                </a:lnTo>
                <a:lnTo>
                  <a:pt x="12" y="1415"/>
                </a:lnTo>
                <a:lnTo>
                  <a:pt x="0" y="1484"/>
                </a:lnTo>
                <a:lnTo>
                  <a:pt x="0" y="1554"/>
                </a:lnTo>
                <a:lnTo>
                  <a:pt x="0" y="1647"/>
                </a:lnTo>
                <a:lnTo>
                  <a:pt x="0" y="1693"/>
                </a:lnTo>
                <a:lnTo>
                  <a:pt x="0" y="1728"/>
                </a:lnTo>
                <a:lnTo>
                  <a:pt x="0" y="1763"/>
                </a:lnTo>
                <a:lnTo>
                  <a:pt x="0" y="1809"/>
                </a:lnTo>
                <a:lnTo>
                  <a:pt x="0" y="1855"/>
                </a:lnTo>
                <a:lnTo>
                  <a:pt x="0" y="1948"/>
                </a:lnTo>
                <a:lnTo>
                  <a:pt x="0" y="2018"/>
                </a:lnTo>
                <a:lnTo>
                  <a:pt x="0" y="2111"/>
                </a:lnTo>
                <a:lnTo>
                  <a:pt x="0" y="2203"/>
                </a:lnTo>
                <a:lnTo>
                  <a:pt x="0" y="2250"/>
                </a:lnTo>
                <a:lnTo>
                  <a:pt x="0" y="2285"/>
                </a:lnTo>
                <a:lnTo>
                  <a:pt x="0" y="2319"/>
                </a:lnTo>
                <a:lnTo>
                  <a:pt x="12" y="2354"/>
                </a:lnTo>
                <a:lnTo>
                  <a:pt x="12" y="2389"/>
                </a:lnTo>
                <a:lnTo>
                  <a:pt x="24" y="2424"/>
                </a:lnTo>
                <a:lnTo>
                  <a:pt x="60" y="2516"/>
                </a:lnTo>
                <a:lnTo>
                  <a:pt x="72" y="2586"/>
                </a:lnTo>
                <a:lnTo>
                  <a:pt x="84" y="2656"/>
                </a:lnTo>
                <a:lnTo>
                  <a:pt x="96" y="2725"/>
                </a:lnTo>
                <a:lnTo>
                  <a:pt x="108" y="2760"/>
                </a:lnTo>
                <a:lnTo>
                  <a:pt x="144" y="2760"/>
                </a:lnTo>
                <a:lnTo>
                  <a:pt x="192" y="2760"/>
                </a:lnTo>
                <a:lnTo>
                  <a:pt x="228" y="2760"/>
                </a:lnTo>
                <a:lnTo>
                  <a:pt x="264" y="2760"/>
                </a:lnTo>
                <a:lnTo>
                  <a:pt x="300" y="2760"/>
                </a:lnTo>
                <a:lnTo>
                  <a:pt x="384" y="2760"/>
                </a:lnTo>
                <a:lnTo>
                  <a:pt x="420" y="2748"/>
                </a:lnTo>
                <a:lnTo>
                  <a:pt x="456" y="2737"/>
                </a:lnTo>
                <a:lnTo>
                  <a:pt x="528" y="2737"/>
                </a:lnTo>
                <a:lnTo>
                  <a:pt x="600" y="2737"/>
                </a:lnTo>
                <a:lnTo>
                  <a:pt x="636" y="2737"/>
                </a:lnTo>
                <a:lnTo>
                  <a:pt x="672" y="2737"/>
                </a:lnTo>
                <a:lnTo>
                  <a:pt x="708" y="2737"/>
                </a:lnTo>
                <a:lnTo>
                  <a:pt x="744" y="2737"/>
                </a:lnTo>
                <a:lnTo>
                  <a:pt x="780" y="2737"/>
                </a:lnTo>
                <a:lnTo>
                  <a:pt x="816" y="2737"/>
                </a:lnTo>
                <a:lnTo>
                  <a:pt x="852" y="2737"/>
                </a:lnTo>
                <a:lnTo>
                  <a:pt x="888" y="2737"/>
                </a:lnTo>
                <a:lnTo>
                  <a:pt x="924" y="2737"/>
                </a:lnTo>
                <a:lnTo>
                  <a:pt x="1020" y="2737"/>
                </a:lnTo>
                <a:lnTo>
                  <a:pt x="1056" y="2737"/>
                </a:lnTo>
                <a:lnTo>
                  <a:pt x="1092" y="2714"/>
                </a:lnTo>
                <a:lnTo>
                  <a:pt x="1128" y="2690"/>
                </a:lnTo>
                <a:lnTo>
                  <a:pt x="1164" y="2667"/>
                </a:lnTo>
                <a:lnTo>
                  <a:pt x="1248" y="2644"/>
                </a:lnTo>
                <a:lnTo>
                  <a:pt x="1320" y="2632"/>
                </a:lnTo>
                <a:lnTo>
                  <a:pt x="1416" y="2609"/>
                </a:lnTo>
                <a:lnTo>
                  <a:pt x="1464" y="2586"/>
                </a:lnTo>
                <a:lnTo>
                  <a:pt x="1512" y="2574"/>
                </a:lnTo>
                <a:lnTo>
                  <a:pt x="1560" y="2551"/>
                </a:lnTo>
                <a:lnTo>
                  <a:pt x="1608" y="2528"/>
                </a:lnTo>
                <a:lnTo>
                  <a:pt x="1656" y="2505"/>
                </a:lnTo>
                <a:lnTo>
                  <a:pt x="1680" y="2470"/>
                </a:lnTo>
                <a:lnTo>
                  <a:pt x="1704" y="2435"/>
                </a:lnTo>
                <a:lnTo>
                  <a:pt x="1752" y="2343"/>
                </a:lnTo>
                <a:lnTo>
                  <a:pt x="1788" y="2296"/>
                </a:lnTo>
                <a:lnTo>
                  <a:pt x="1812" y="2261"/>
                </a:lnTo>
                <a:lnTo>
                  <a:pt x="1884" y="2238"/>
                </a:lnTo>
                <a:lnTo>
                  <a:pt x="1932" y="2203"/>
                </a:lnTo>
                <a:lnTo>
                  <a:pt x="1956" y="2169"/>
                </a:lnTo>
                <a:lnTo>
                  <a:pt x="1992" y="2145"/>
                </a:lnTo>
                <a:lnTo>
                  <a:pt x="2088" y="2111"/>
                </a:lnTo>
                <a:lnTo>
                  <a:pt x="2184" y="2076"/>
                </a:lnTo>
                <a:lnTo>
                  <a:pt x="2232" y="2041"/>
                </a:lnTo>
                <a:lnTo>
                  <a:pt x="2268" y="2006"/>
                </a:lnTo>
                <a:lnTo>
                  <a:pt x="2304" y="1960"/>
                </a:lnTo>
                <a:lnTo>
                  <a:pt x="2340" y="1913"/>
                </a:lnTo>
                <a:lnTo>
                  <a:pt x="2364" y="1879"/>
                </a:lnTo>
                <a:lnTo>
                  <a:pt x="2388" y="1844"/>
                </a:lnTo>
                <a:lnTo>
                  <a:pt x="2436" y="1821"/>
                </a:lnTo>
                <a:lnTo>
                  <a:pt x="2484" y="1786"/>
                </a:lnTo>
                <a:lnTo>
                  <a:pt x="2520" y="1774"/>
                </a:lnTo>
                <a:lnTo>
                  <a:pt x="2556" y="1728"/>
                </a:lnTo>
                <a:lnTo>
                  <a:pt x="2592" y="1705"/>
                </a:lnTo>
                <a:lnTo>
                  <a:pt x="2604" y="1670"/>
                </a:lnTo>
                <a:lnTo>
                  <a:pt x="2628" y="1635"/>
                </a:lnTo>
                <a:lnTo>
                  <a:pt x="2640" y="1589"/>
                </a:lnTo>
                <a:lnTo>
                  <a:pt x="2640" y="1496"/>
                </a:lnTo>
                <a:lnTo>
                  <a:pt x="2640" y="1403"/>
                </a:lnTo>
                <a:lnTo>
                  <a:pt x="2640" y="1310"/>
                </a:lnTo>
                <a:lnTo>
                  <a:pt x="2640" y="1241"/>
                </a:lnTo>
                <a:lnTo>
                  <a:pt x="2640" y="1148"/>
                </a:lnTo>
                <a:lnTo>
                  <a:pt x="2640" y="1032"/>
                </a:lnTo>
                <a:lnTo>
                  <a:pt x="2640" y="939"/>
                </a:lnTo>
                <a:lnTo>
                  <a:pt x="2640" y="847"/>
                </a:lnTo>
                <a:lnTo>
                  <a:pt x="2640" y="754"/>
                </a:lnTo>
                <a:lnTo>
                  <a:pt x="2628" y="707"/>
                </a:lnTo>
                <a:lnTo>
                  <a:pt x="2604" y="661"/>
                </a:lnTo>
                <a:lnTo>
                  <a:pt x="2556" y="615"/>
                </a:lnTo>
                <a:lnTo>
                  <a:pt x="2532" y="522"/>
                </a:lnTo>
                <a:lnTo>
                  <a:pt x="2460" y="429"/>
                </a:lnTo>
                <a:lnTo>
                  <a:pt x="2340" y="290"/>
                </a:lnTo>
                <a:lnTo>
                  <a:pt x="2244" y="174"/>
                </a:lnTo>
                <a:lnTo>
                  <a:pt x="2172" y="81"/>
                </a:lnTo>
                <a:lnTo>
                  <a:pt x="2100" y="58"/>
                </a:lnTo>
                <a:lnTo>
                  <a:pt x="2064" y="23"/>
                </a:lnTo>
                <a:lnTo>
                  <a:pt x="2028" y="23"/>
                </a:lnTo>
                <a:lnTo>
                  <a:pt x="1980" y="23"/>
                </a:lnTo>
                <a:lnTo>
                  <a:pt x="1944" y="23"/>
                </a:lnTo>
                <a:lnTo>
                  <a:pt x="1872" y="35"/>
                </a:lnTo>
                <a:lnTo>
                  <a:pt x="1824" y="70"/>
                </a:lnTo>
                <a:lnTo>
                  <a:pt x="1788" y="93"/>
                </a:lnTo>
                <a:lnTo>
                  <a:pt x="1752" y="93"/>
                </a:lnTo>
                <a:lnTo>
                  <a:pt x="1716" y="93"/>
                </a:lnTo>
                <a:lnTo>
                  <a:pt x="1668" y="93"/>
                </a:lnTo>
                <a:lnTo>
                  <a:pt x="1596" y="93"/>
                </a:lnTo>
                <a:lnTo>
                  <a:pt x="1548" y="93"/>
                </a:lnTo>
                <a:lnTo>
                  <a:pt x="1500" y="93"/>
                </a:lnTo>
                <a:lnTo>
                  <a:pt x="1464" y="81"/>
                </a:lnTo>
                <a:lnTo>
                  <a:pt x="1416" y="46"/>
                </a:lnTo>
                <a:lnTo>
                  <a:pt x="1368" y="23"/>
                </a:lnTo>
                <a:lnTo>
                  <a:pt x="1320" y="0"/>
                </a:lnTo>
                <a:lnTo>
                  <a:pt x="1284" y="0"/>
                </a:lnTo>
                <a:lnTo>
                  <a:pt x="1248" y="0"/>
                </a:lnTo>
                <a:lnTo>
                  <a:pt x="1212" y="0"/>
                </a:lnTo>
                <a:lnTo>
                  <a:pt x="1176" y="0"/>
                </a:lnTo>
                <a:lnTo>
                  <a:pt x="1140" y="0"/>
                </a:lnTo>
                <a:lnTo>
                  <a:pt x="1104" y="0"/>
                </a:lnTo>
                <a:lnTo>
                  <a:pt x="1068" y="0"/>
                </a:lnTo>
                <a:lnTo>
                  <a:pt x="1032" y="0"/>
                </a:lnTo>
                <a:lnTo>
                  <a:pt x="996" y="0"/>
                </a:lnTo>
                <a:lnTo>
                  <a:pt x="960" y="0"/>
                </a:lnTo>
                <a:lnTo>
                  <a:pt x="924" y="0"/>
                </a:lnTo>
                <a:lnTo>
                  <a:pt x="876" y="12"/>
                </a:lnTo>
                <a:lnTo>
                  <a:pt x="840" y="35"/>
                </a:lnTo>
                <a:lnTo>
                  <a:pt x="792" y="70"/>
                </a:lnTo>
                <a:lnTo>
                  <a:pt x="756" y="93"/>
                </a:lnTo>
                <a:lnTo>
                  <a:pt x="720" y="116"/>
                </a:lnTo>
                <a:lnTo>
                  <a:pt x="672" y="139"/>
                </a:lnTo>
                <a:lnTo>
                  <a:pt x="636" y="162"/>
                </a:lnTo>
                <a:lnTo>
                  <a:pt x="588" y="162"/>
                </a:lnTo>
                <a:lnTo>
                  <a:pt x="576" y="128"/>
                </a:lnTo>
                <a:lnTo>
                  <a:pt x="576" y="93"/>
                </a:lnTo>
                <a:lnTo>
                  <a:pt x="576" y="70"/>
                </a:lnTo>
              </a:path>
            </a:pathLst>
          </a:custGeom>
          <a:solidFill>
            <a:srgbClr val="EF9100"/>
          </a:solidFill>
          <a:ln>
            <a:noFill/>
          </a:ln>
          <a:effectLst/>
          <a:extLst>
            <a:ext uri="{91240B29-F687-4F45-9708-019B960494DF}">
              <a14:hiddenLine xmlns:a14="http://schemas.microsoft.com/office/drawing/2010/main" w="12700" cap="rnd" cmpd="sng">
                <a:solidFill>
                  <a:schemeClr val="hlink"/>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1511" name="Freeform 7">
            <a:extLst>
              <a:ext uri="{FF2B5EF4-FFF2-40B4-BE49-F238E27FC236}">
                <a16:creationId xmlns:a16="http://schemas.microsoft.com/office/drawing/2014/main" id="{6593020A-537E-77DC-9AEB-9043077CE745}"/>
              </a:ext>
            </a:extLst>
          </p:cNvPr>
          <p:cNvSpPr>
            <a:spLocks/>
          </p:cNvSpPr>
          <p:nvPr/>
        </p:nvSpPr>
        <p:spPr bwMode="auto">
          <a:xfrm>
            <a:off x="2895600" y="2209800"/>
            <a:ext cx="2668588" cy="2973388"/>
          </a:xfrm>
          <a:custGeom>
            <a:avLst/>
            <a:gdLst>
              <a:gd name="T0" fmla="*/ 91 w 1681"/>
              <a:gd name="T1" fmla="*/ 339 h 1873"/>
              <a:gd name="T2" fmla="*/ 61 w 1681"/>
              <a:gd name="T3" fmla="*/ 531 h 1873"/>
              <a:gd name="T4" fmla="*/ 30 w 1681"/>
              <a:gd name="T5" fmla="*/ 737 h 1873"/>
              <a:gd name="T6" fmla="*/ 10 w 1681"/>
              <a:gd name="T7" fmla="*/ 914 h 1873"/>
              <a:gd name="T8" fmla="*/ 0 w 1681"/>
              <a:gd name="T9" fmla="*/ 1061 h 1873"/>
              <a:gd name="T10" fmla="*/ 0 w 1681"/>
              <a:gd name="T11" fmla="*/ 1238 h 1873"/>
              <a:gd name="T12" fmla="*/ 30 w 1681"/>
              <a:gd name="T13" fmla="*/ 1415 h 1873"/>
              <a:gd name="T14" fmla="*/ 91 w 1681"/>
              <a:gd name="T15" fmla="*/ 1607 h 1873"/>
              <a:gd name="T16" fmla="*/ 182 w 1681"/>
              <a:gd name="T17" fmla="*/ 1680 h 1873"/>
              <a:gd name="T18" fmla="*/ 324 w 1681"/>
              <a:gd name="T19" fmla="*/ 1739 h 1873"/>
              <a:gd name="T20" fmla="*/ 425 w 1681"/>
              <a:gd name="T21" fmla="*/ 1769 h 1873"/>
              <a:gd name="T22" fmla="*/ 506 w 1681"/>
              <a:gd name="T23" fmla="*/ 1784 h 1873"/>
              <a:gd name="T24" fmla="*/ 668 w 1681"/>
              <a:gd name="T25" fmla="*/ 1813 h 1873"/>
              <a:gd name="T26" fmla="*/ 810 w 1681"/>
              <a:gd name="T27" fmla="*/ 1872 h 1873"/>
              <a:gd name="T28" fmla="*/ 992 w 1681"/>
              <a:gd name="T29" fmla="*/ 1872 h 1873"/>
              <a:gd name="T30" fmla="*/ 1174 w 1681"/>
              <a:gd name="T31" fmla="*/ 1872 h 1873"/>
              <a:gd name="T32" fmla="*/ 1336 w 1681"/>
              <a:gd name="T33" fmla="*/ 1872 h 1873"/>
              <a:gd name="T34" fmla="*/ 1478 w 1681"/>
              <a:gd name="T35" fmla="*/ 1872 h 1873"/>
              <a:gd name="T36" fmla="*/ 1619 w 1681"/>
              <a:gd name="T37" fmla="*/ 1754 h 1873"/>
              <a:gd name="T38" fmla="*/ 1670 w 1681"/>
              <a:gd name="T39" fmla="*/ 1666 h 1873"/>
              <a:gd name="T40" fmla="*/ 1680 w 1681"/>
              <a:gd name="T41" fmla="*/ 1489 h 1873"/>
              <a:gd name="T42" fmla="*/ 1680 w 1681"/>
              <a:gd name="T43" fmla="*/ 1356 h 1873"/>
              <a:gd name="T44" fmla="*/ 1680 w 1681"/>
              <a:gd name="T45" fmla="*/ 1150 h 1873"/>
              <a:gd name="T46" fmla="*/ 1660 w 1681"/>
              <a:gd name="T47" fmla="*/ 1017 h 1873"/>
              <a:gd name="T48" fmla="*/ 1640 w 1681"/>
              <a:gd name="T49" fmla="*/ 914 h 1873"/>
              <a:gd name="T50" fmla="*/ 1619 w 1681"/>
              <a:gd name="T51" fmla="*/ 825 h 1873"/>
              <a:gd name="T52" fmla="*/ 1569 w 1681"/>
              <a:gd name="T53" fmla="*/ 722 h 1873"/>
              <a:gd name="T54" fmla="*/ 1538 w 1681"/>
              <a:gd name="T55" fmla="*/ 619 h 1873"/>
              <a:gd name="T56" fmla="*/ 1488 w 1681"/>
              <a:gd name="T57" fmla="*/ 501 h 1873"/>
              <a:gd name="T58" fmla="*/ 1397 w 1681"/>
              <a:gd name="T59" fmla="*/ 354 h 1873"/>
              <a:gd name="T60" fmla="*/ 1316 w 1681"/>
              <a:gd name="T61" fmla="*/ 236 h 1873"/>
              <a:gd name="T62" fmla="*/ 1255 w 1681"/>
              <a:gd name="T63" fmla="*/ 133 h 1873"/>
              <a:gd name="T64" fmla="*/ 1194 w 1681"/>
              <a:gd name="T65" fmla="*/ 74 h 1873"/>
              <a:gd name="T66" fmla="*/ 1123 w 1681"/>
              <a:gd name="T67" fmla="*/ 29 h 1873"/>
              <a:gd name="T68" fmla="*/ 961 w 1681"/>
              <a:gd name="T69" fmla="*/ 0 h 1873"/>
              <a:gd name="T70" fmla="*/ 901 w 1681"/>
              <a:gd name="T71" fmla="*/ 0 h 1873"/>
              <a:gd name="T72" fmla="*/ 820 w 1681"/>
              <a:gd name="T73" fmla="*/ 15 h 1873"/>
              <a:gd name="T74" fmla="*/ 749 w 1681"/>
              <a:gd name="T75" fmla="*/ 29 h 1873"/>
              <a:gd name="T76" fmla="*/ 658 w 1681"/>
              <a:gd name="T77" fmla="*/ 44 h 1873"/>
              <a:gd name="T78" fmla="*/ 587 w 1681"/>
              <a:gd name="T79" fmla="*/ 74 h 1873"/>
              <a:gd name="T80" fmla="*/ 526 w 1681"/>
              <a:gd name="T81" fmla="*/ 88 h 1873"/>
              <a:gd name="T82" fmla="*/ 455 w 1681"/>
              <a:gd name="T83" fmla="*/ 118 h 1873"/>
              <a:gd name="T84" fmla="*/ 385 w 1681"/>
              <a:gd name="T85" fmla="*/ 162 h 1873"/>
              <a:gd name="T86" fmla="*/ 314 w 1681"/>
              <a:gd name="T87" fmla="*/ 192 h 1873"/>
              <a:gd name="T88" fmla="*/ 243 w 1681"/>
              <a:gd name="T89" fmla="*/ 236 h 1873"/>
              <a:gd name="T90" fmla="*/ 172 w 1681"/>
              <a:gd name="T91" fmla="*/ 265 h 1873"/>
              <a:gd name="T92" fmla="*/ 111 w 1681"/>
              <a:gd name="T93" fmla="*/ 280 h 1873"/>
              <a:gd name="T94" fmla="*/ 91 w 1681"/>
              <a:gd name="T95" fmla="*/ 29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81" h="1873">
                <a:moveTo>
                  <a:pt x="91" y="295"/>
                </a:moveTo>
                <a:lnTo>
                  <a:pt x="91" y="339"/>
                </a:lnTo>
                <a:lnTo>
                  <a:pt x="81" y="383"/>
                </a:lnTo>
                <a:lnTo>
                  <a:pt x="61" y="531"/>
                </a:lnTo>
                <a:lnTo>
                  <a:pt x="40" y="649"/>
                </a:lnTo>
                <a:lnTo>
                  <a:pt x="30" y="737"/>
                </a:lnTo>
                <a:lnTo>
                  <a:pt x="20" y="855"/>
                </a:lnTo>
                <a:lnTo>
                  <a:pt x="10" y="914"/>
                </a:lnTo>
                <a:lnTo>
                  <a:pt x="0" y="1002"/>
                </a:lnTo>
                <a:lnTo>
                  <a:pt x="0" y="1061"/>
                </a:lnTo>
                <a:lnTo>
                  <a:pt x="0" y="1120"/>
                </a:lnTo>
                <a:lnTo>
                  <a:pt x="0" y="1238"/>
                </a:lnTo>
                <a:lnTo>
                  <a:pt x="0" y="1356"/>
                </a:lnTo>
                <a:lnTo>
                  <a:pt x="30" y="1415"/>
                </a:lnTo>
                <a:lnTo>
                  <a:pt x="51" y="1503"/>
                </a:lnTo>
                <a:lnTo>
                  <a:pt x="91" y="1607"/>
                </a:lnTo>
                <a:lnTo>
                  <a:pt x="152" y="1636"/>
                </a:lnTo>
                <a:lnTo>
                  <a:pt x="182" y="1680"/>
                </a:lnTo>
                <a:lnTo>
                  <a:pt x="263" y="1725"/>
                </a:lnTo>
                <a:lnTo>
                  <a:pt x="324" y="1739"/>
                </a:lnTo>
                <a:lnTo>
                  <a:pt x="385" y="1754"/>
                </a:lnTo>
                <a:lnTo>
                  <a:pt x="425" y="1769"/>
                </a:lnTo>
                <a:lnTo>
                  <a:pt x="466" y="1784"/>
                </a:lnTo>
                <a:lnTo>
                  <a:pt x="506" y="1784"/>
                </a:lnTo>
                <a:lnTo>
                  <a:pt x="587" y="1798"/>
                </a:lnTo>
                <a:lnTo>
                  <a:pt x="668" y="1813"/>
                </a:lnTo>
                <a:lnTo>
                  <a:pt x="708" y="1857"/>
                </a:lnTo>
                <a:lnTo>
                  <a:pt x="810" y="1872"/>
                </a:lnTo>
                <a:lnTo>
                  <a:pt x="891" y="1872"/>
                </a:lnTo>
                <a:lnTo>
                  <a:pt x="992" y="1872"/>
                </a:lnTo>
                <a:lnTo>
                  <a:pt x="1093" y="1872"/>
                </a:lnTo>
                <a:lnTo>
                  <a:pt x="1174" y="1872"/>
                </a:lnTo>
                <a:lnTo>
                  <a:pt x="1235" y="1872"/>
                </a:lnTo>
                <a:lnTo>
                  <a:pt x="1336" y="1872"/>
                </a:lnTo>
                <a:lnTo>
                  <a:pt x="1397" y="1872"/>
                </a:lnTo>
                <a:lnTo>
                  <a:pt x="1478" y="1872"/>
                </a:lnTo>
                <a:lnTo>
                  <a:pt x="1538" y="1784"/>
                </a:lnTo>
                <a:lnTo>
                  <a:pt x="1619" y="1754"/>
                </a:lnTo>
                <a:lnTo>
                  <a:pt x="1650" y="1710"/>
                </a:lnTo>
                <a:lnTo>
                  <a:pt x="1670" y="1666"/>
                </a:lnTo>
                <a:lnTo>
                  <a:pt x="1670" y="1577"/>
                </a:lnTo>
                <a:lnTo>
                  <a:pt x="1680" y="1489"/>
                </a:lnTo>
                <a:lnTo>
                  <a:pt x="1680" y="1400"/>
                </a:lnTo>
                <a:lnTo>
                  <a:pt x="1680" y="1356"/>
                </a:lnTo>
                <a:lnTo>
                  <a:pt x="1680" y="1238"/>
                </a:lnTo>
                <a:lnTo>
                  <a:pt x="1680" y="1150"/>
                </a:lnTo>
                <a:lnTo>
                  <a:pt x="1670" y="1061"/>
                </a:lnTo>
                <a:lnTo>
                  <a:pt x="1660" y="1017"/>
                </a:lnTo>
                <a:lnTo>
                  <a:pt x="1660" y="958"/>
                </a:lnTo>
                <a:lnTo>
                  <a:pt x="1640" y="914"/>
                </a:lnTo>
                <a:lnTo>
                  <a:pt x="1629" y="870"/>
                </a:lnTo>
                <a:lnTo>
                  <a:pt x="1619" y="825"/>
                </a:lnTo>
                <a:lnTo>
                  <a:pt x="1589" y="766"/>
                </a:lnTo>
                <a:lnTo>
                  <a:pt x="1569" y="722"/>
                </a:lnTo>
                <a:lnTo>
                  <a:pt x="1559" y="678"/>
                </a:lnTo>
                <a:lnTo>
                  <a:pt x="1538" y="619"/>
                </a:lnTo>
                <a:lnTo>
                  <a:pt x="1508" y="560"/>
                </a:lnTo>
                <a:lnTo>
                  <a:pt x="1488" y="501"/>
                </a:lnTo>
                <a:lnTo>
                  <a:pt x="1457" y="442"/>
                </a:lnTo>
                <a:lnTo>
                  <a:pt x="1397" y="354"/>
                </a:lnTo>
                <a:lnTo>
                  <a:pt x="1336" y="324"/>
                </a:lnTo>
                <a:lnTo>
                  <a:pt x="1316" y="236"/>
                </a:lnTo>
                <a:lnTo>
                  <a:pt x="1275" y="177"/>
                </a:lnTo>
                <a:lnTo>
                  <a:pt x="1255" y="133"/>
                </a:lnTo>
                <a:lnTo>
                  <a:pt x="1225" y="103"/>
                </a:lnTo>
                <a:lnTo>
                  <a:pt x="1194" y="74"/>
                </a:lnTo>
                <a:lnTo>
                  <a:pt x="1154" y="44"/>
                </a:lnTo>
                <a:lnTo>
                  <a:pt x="1123" y="29"/>
                </a:lnTo>
                <a:lnTo>
                  <a:pt x="1042" y="0"/>
                </a:lnTo>
                <a:lnTo>
                  <a:pt x="961" y="0"/>
                </a:lnTo>
                <a:lnTo>
                  <a:pt x="931" y="0"/>
                </a:lnTo>
                <a:lnTo>
                  <a:pt x="901" y="0"/>
                </a:lnTo>
                <a:lnTo>
                  <a:pt x="860" y="0"/>
                </a:lnTo>
                <a:lnTo>
                  <a:pt x="820" y="15"/>
                </a:lnTo>
                <a:lnTo>
                  <a:pt x="779" y="15"/>
                </a:lnTo>
                <a:lnTo>
                  <a:pt x="749" y="29"/>
                </a:lnTo>
                <a:lnTo>
                  <a:pt x="719" y="44"/>
                </a:lnTo>
                <a:lnTo>
                  <a:pt x="658" y="44"/>
                </a:lnTo>
                <a:lnTo>
                  <a:pt x="617" y="59"/>
                </a:lnTo>
                <a:lnTo>
                  <a:pt x="587" y="74"/>
                </a:lnTo>
                <a:lnTo>
                  <a:pt x="557" y="88"/>
                </a:lnTo>
                <a:lnTo>
                  <a:pt x="526" y="88"/>
                </a:lnTo>
                <a:lnTo>
                  <a:pt x="486" y="118"/>
                </a:lnTo>
                <a:lnTo>
                  <a:pt x="455" y="118"/>
                </a:lnTo>
                <a:lnTo>
                  <a:pt x="425" y="147"/>
                </a:lnTo>
                <a:lnTo>
                  <a:pt x="385" y="162"/>
                </a:lnTo>
                <a:lnTo>
                  <a:pt x="344" y="177"/>
                </a:lnTo>
                <a:lnTo>
                  <a:pt x="314" y="192"/>
                </a:lnTo>
                <a:lnTo>
                  <a:pt x="283" y="206"/>
                </a:lnTo>
                <a:lnTo>
                  <a:pt x="243" y="236"/>
                </a:lnTo>
                <a:lnTo>
                  <a:pt x="213" y="251"/>
                </a:lnTo>
                <a:lnTo>
                  <a:pt x="172" y="265"/>
                </a:lnTo>
                <a:lnTo>
                  <a:pt x="142" y="265"/>
                </a:lnTo>
                <a:lnTo>
                  <a:pt x="111" y="280"/>
                </a:lnTo>
                <a:lnTo>
                  <a:pt x="101" y="324"/>
                </a:lnTo>
                <a:lnTo>
                  <a:pt x="91" y="295"/>
                </a:lnTo>
              </a:path>
            </a:pathLst>
          </a:custGeom>
          <a:solidFill>
            <a:srgbClr val="D78300"/>
          </a:solidFill>
          <a:ln>
            <a:noFill/>
          </a:ln>
          <a:effectLst/>
          <a:extLst>
            <a:ext uri="{91240B29-F687-4F45-9708-019B960494DF}">
              <a14:hiddenLine xmlns:a14="http://schemas.microsoft.com/office/drawing/2010/main" w="12700" cap="rnd" cmpd="sng">
                <a:solidFill>
                  <a:schemeClr val="hlink"/>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1512" name="Oval 8">
            <a:extLst>
              <a:ext uri="{FF2B5EF4-FFF2-40B4-BE49-F238E27FC236}">
                <a16:creationId xmlns:a16="http://schemas.microsoft.com/office/drawing/2014/main" id="{35FBF726-23C8-FAF8-AD37-DC606D83FB70}"/>
              </a:ext>
            </a:extLst>
          </p:cNvPr>
          <p:cNvSpPr>
            <a:spLocks noChangeArrowheads="1"/>
          </p:cNvSpPr>
          <p:nvPr/>
        </p:nvSpPr>
        <p:spPr bwMode="auto">
          <a:xfrm rot="20400000">
            <a:off x="4724400" y="304801"/>
            <a:ext cx="2503488" cy="976313"/>
          </a:xfrm>
          <a:prstGeom prst="ellipse">
            <a:avLst/>
          </a:prstGeom>
          <a:noFill/>
          <a:ln w="50800">
            <a:solidFill>
              <a:srgbClr val="003366"/>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13" name="Freeform 9">
            <a:extLst>
              <a:ext uri="{FF2B5EF4-FFF2-40B4-BE49-F238E27FC236}">
                <a16:creationId xmlns:a16="http://schemas.microsoft.com/office/drawing/2014/main" id="{E5F339BF-C1D6-1E9E-537C-AC346A909A70}"/>
              </a:ext>
            </a:extLst>
          </p:cNvPr>
          <p:cNvSpPr>
            <a:spLocks/>
          </p:cNvSpPr>
          <p:nvPr/>
        </p:nvSpPr>
        <p:spPr bwMode="auto">
          <a:xfrm>
            <a:off x="1524000" y="152400"/>
            <a:ext cx="8154988" cy="1830388"/>
          </a:xfrm>
          <a:custGeom>
            <a:avLst/>
            <a:gdLst>
              <a:gd name="T0" fmla="*/ 55 w 5137"/>
              <a:gd name="T1" fmla="*/ 1120 h 1153"/>
              <a:gd name="T2" fmla="*/ 140 w 5137"/>
              <a:gd name="T3" fmla="*/ 1056 h 1153"/>
              <a:gd name="T4" fmla="*/ 240 w 5137"/>
              <a:gd name="T5" fmla="*/ 976 h 1153"/>
              <a:gd name="T6" fmla="*/ 339 w 5137"/>
              <a:gd name="T7" fmla="*/ 912 h 1153"/>
              <a:gd name="T8" fmla="*/ 539 w 5137"/>
              <a:gd name="T9" fmla="*/ 864 h 1153"/>
              <a:gd name="T10" fmla="*/ 739 w 5137"/>
              <a:gd name="T11" fmla="*/ 816 h 1153"/>
              <a:gd name="T12" fmla="*/ 882 w 5137"/>
              <a:gd name="T13" fmla="*/ 816 h 1153"/>
              <a:gd name="T14" fmla="*/ 1039 w 5137"/>
              <a:gd name="T15" fmla="*/ 800 h 1153"/>
              <a:gd name="T16" fmla="*/ 1253 w 5137"/>
              <a:gd name="T17" fmla="*/ 784 h 1153"/>
              <a:gd name="T18" fmla="*/ 1424 w 5137"/>
              <a:gd name="T19" fmla="*/ 768 h 1153"/>
              <a:gd name="T20" fmla="*/ 1538 w 5137"/>
              <a:gd name="T21" fmla="*/ 752 h 1153"/>
              <a:gd name="T22" fmla="*/ 1681 w 5137"/>
              <a:gd name="T23" fmla="*/ 752 h 1153"/>
              <a:gd name="T24" fmla="*/ 1823 w 5137"/>
              <a:gd name="T25" fmla="*/ 720 h 1153"/>
              <a:gd name="T26" fmla="*/ 1994 w 5137"/>
              <a:gd name="T27" fmla="*/ 704 h 1153"/>
              <a:gd name="T28" fmla="*/ 2152 w 5137"/>
              <a:gd name="T29" fmla="*/ 656 h 1153"/>
              <a:gd name="T30" fmla="*/ 2323 w 5137"/>
              <a:gd name="T31" fmla="*/ 624 h 1153"/>
              <a:gd name="T32" fmla="*/ 2409 w 5137"/>
              <a:gd name="T33" fmla="*/ 576 h 1153"/>
              <a:gd name="T34" fmla="*/ 2522 w 5137"/>
              <a:gd name="T35" fmla="*/ 496 h 1153"/>
              <a:gd name="T36" fmla="*/ 2608 w 5137"/>
              <a:gd name="T37" fmla="*/ 448 h 1153"/>
              <a:gd name="T38" fmla="*/ 2765 w 5137"/>
              <a:gd name="T39" fmla="*/ 368 h 1153"/>
              <a:gd name="T40" fmla="*/ 2922 w 5137"/>
              <a:gd name="T41" fmla="*/ 304 h 1153"/>
              <a:gd name="T42" fmla="*/ 3022 w 5137"/>
              <a:gd name="T43" fmla="*/ 256 h 1153"/>
              <a:gd name="T44" fmla="*/ 3179 w 5137"/>
              <a:gd name="T45" fmla="*/ 224 h 1153"/>
              <a:gd name="T46" fmla="*/ 3350 w 5137"/>
              <a:gd name="T47" fmla="*/ 208 h 1153"/>
              <a:gd name="T48" fmla="*/ 3578 w 5137"/>
              <a:gd name="T49" fmla="*/ 208 h 1153"/>
              <a:gd name="T50" fmla="*/ 3720 w 5137"/>
              <a:gd name="T51" fmla="*/ 208 h 1153"/>
              <a:gd name="T52" fmla="*/ 3849 w 5137"/>
              <a:gd name="T53" fmla="*/ 192 h 1153"/>
              <a:gd name="T54" fmla="*/ 3963 w 5137"/>
              <a:gd name="T55" fmla="*/ 192 h 1153"/>
              <a:gd name="T56" fmla="*/ 4049 w 5137"/>
              <a:gd name="T57" fmla="*/ 192 h 1153"/>
              <a:gd name="T58" fmla="*/ 4148 w 5137"/>
              <a:gd name="T59" fmla="*/ 192 h 1153"/>
              <a:gd name="T60" fmla="*/ 4292 w 5137"/>
              <a:gd name="T61" fmla="*/ 176 h 1153"/>
              <a:gd name="T62" fmla="*/ 4549 w 5137"/>
              <a:gd name="T63" fmla="*/ 144 h 1153"/>
              <a:gd name="T64" fmla="*/ 4634 w 5137"/>
              <a:gd name="T65" fmla="*/ 96 h 1153"/>
              <a:gd name="T66" fmla="*/ 4833 w 5137"/>
              <a:gd name="T67" fmla="*/ 64 h 1153"/>
              <a:gd name="T68" fmla="*/ 4919 w 5137"/>
              <a:gd name="T69" fmla="*/ 16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37" h="1153">
                <a:moveTo>
                  <a:pt x="0" y="1152"/>
                </a:moveTo>
                <a:lnTo>
                  <a:pt x="55" y="1120"/>
                </a:lnTo>
                <a:lnTo>
                  <a:pt x="97" y="1088"/>
                </a:lnTo>
                <a:lnTo>
                  <a:pt x="140" y="1056"/>
                </a:lnTo>
                <a:lnTo>
                  <a:pt x="183" y="1024"/>
                </a:lnTo>
                <a:lnTo>
                  <a:pt x="240" y="976"/>
                </a:lnTo>
                <a:lnTo>
                  <a:pt x="296" y="944"/>
                </a:lnTo>
                <a:lnTo>
                  <a:pt x="339" y="912"/>
                </a:lnTo>
                <a:lnTo>
                  <a:pt x="397" y="880"/>
                </a:lnTo>
                <a:lnTo>
                  <a:pt x="539" y="864"/>
                </a:lnTo>
                <a:lnTo>
                  <a:pt x="654" y="848"/>
                </a:lnTo>
                <a:lnTo>
                  <a:pt x="739" y="816"/>
                </a:lnTo>
                <a:lnTo>
                  <a:pt x="796" y="816"/>
                </a:lnTo>
                <a:lnTo>
                  <a:pt x="882" y="816"/>
                </a:lnTo>
                <a:lnTo>
                  <a:pt x="996" y="800"/>
                </a:lnTo>
                <a:lnTo>
                  <a:pt x="1039" y="800"/>
                </a:lnTo>
                <a:lnTo>
                  <a:pt x="1138" y="800"/>
                </a:lnTo>
                <a:lnTo>
                  <a:pt x="1253" y="784"/>
                </a:lnTo>
                <a:lnTo>
                  <a:pt x="1339" y="784"/>
                </a:lnTo>
                <a:lnTo>
                  <a:pt x="1424" y="768"/>
                </a:lnTo>
                <a:lnTo>
                  <a:pt x="1481" y="752"/>
                </a:lnTo>
                <a:lnTo>
                  <a:pt x="1538" y="752"/>
                </a:lnTo>
                <a:lnTo>
                  <a:pt x="1595" y="752"/>
                </a:lnTo>
                <a:lnTo>
                  <a:pt x="1681" y="752"/>
                </a:lnTo>
                <a:lnTo>
                  <a:pt x="1767" y="736"/>
                </a:lnTo>
                <a:lnTo>
                  <a:pt x="1823" y="720"/>
                </a:lnTo>
                <a:lnTo>
                  <a:pt x="1880" y="704"/>
                </a:lnTo>
                <a:lnTo>
                  <a:pt x="1994" y="704"/>
                </a:lnTo>
                <a:lnTo>
                  <a:pt x="2037" y="688"/>
                </a:lnTo>
                <a:lnTo>
                  <a:pt x="2152" y="656"/>
                </a:lnTo>
                <a:lnTo>
                  <a:pt x="2265" y="640"/>
                </a:lnTo>
                <a:lnTo>
                  <a:pt x="2323" y="624"/>
                </a:lnTo>
                <a:lnTo>
                  <a:pt x="2366" y="608"/>
                </a:lnTo>
                <a:lnTo>
                  <a:pt x="2409" y="576"/>
                </a:lnTo>
                <a:lnTo>
                  <a:pt x="2465" y="544"/>
                </a:lnTo>
                <a:lnTo>
                  <a:pt x="2522" y="496"/>
                </a:lnTo>
                <a:lnTo>
                  <a:pt x="2565" y="480"/>
                </a:lnTo>
                <a:lnTo>
                  <a:pt x="2608" y="448"/>
                </a:lnTo>
                <a:lnTo>
                  <a:pt x="2722" y="400"/>
                </a:lnTo>
                <a:lnTo>
                  <a:pt x="2765" y="368"/>
                </a:lnTo>
                <a:lnTo>
                  <a:pt x="2808" y="352"/>
                </a:lnTo>
                <a:lnTo>
                  <a:pt x="2922" y="304"/>
                </a:lnTo>
                <a:lnTo>
                  <a:pt x="2979" y="288"/>
                </a:lnTo>
                <a:lnTo>
                  <a:pt x="3022" y="256"/>
                </a:lnTo>
                <a:lnTo>
                  <a:pt x="3121" y="240"/>
                </a:lnTo>
                <a:lnTo>
                  <a:pt x="3179" y="224"/>
                </a:lnTo>
                <a:lnTo>
                  <a:pt x="3236" y="224"/>
                </a:lnTo>
                <a:lnTo>
                  <a:pt x="3350" y="208"/>
                </a:lnTo>
                <a:lnTo>
                  <a:pt x="3464" y="208"/>
                </a:lnTo>
                <a:lnTo>
                  <a:pt x="3578" y="208"/>
                </a:lnTo>
                <a:lnTo>
                  <a:pt x="3664" y="208"/>
                </a:lnTo>
                <a:lnTo>
                  <a:pt x="3720" y="208"/>
                </a:lnTo>
                <a:lnTo>
                  <a:pt x="3806" y="192"/>
                </a:lnTo>
                <a:lnTo>
                  <a:pt x="3849" y="192"/>
                </a:lnTo>
                <a:lnTo>
                  <a:pt x="3907" y="192"/>
                </a:lnTo>
                <a:lnTo>
                  <a:pt x="3963" y="192"/>
                </a:lnTo>
                <a:lnTo>
                  <a:pt x="4006" y="192"/>
                </a:lnTo>
                <a:lnTo>
                  <a:pt x="4049" y="192"/>
                </a:lnTo>
                <a:lnTo>
                  <a:pt x="4092" y="192"/>
                </a:lnTo>
                <a:lnTo>
                  <a:pt x="4148" y="192"/>
                </a:lnTo>
                <a:lnTo>
                  <a:pt x="4234" y="192"/>
                </a:lnTo>
                <a:lnTo>
                  <a:pt x="4292" y="176"/>
                </a:lnTo>
                <a:lnTo>
                  <a:pt x="4405" y="176"/>
                </a:lnTo>
                <a:lnTo>
                  <a:pt x="4549" y="144"/>
                </a:lnTo>
                <a:lnTo>
                  <a:pt x="4591" y="112"/>
                </a:lnTo>
                <a:lnTo>
                  <a:pt x="4634" y="96"/>
                </a:lnTo>
                <a:lnTo>
                  <a:pt x="4748" y="80"/>
                </a:lnTo>
                <a:lnTo>
                  <a:pt x="4833" y="64"/>
                </a:lnTo>
                <a:lnTo>
                  <a:pt x="4876" y="48"/>
                </a:lnTo>
                <a:lnTo>
                  <a:pt x="4919" y="16"/>
                </a:lnTo>
                <a:lnTo>
                  <a:pt x="5136" y="0"/>
                </a:lnTo>
              </a:path>
            </a:pathLst>
          </a:custGeom>
          <a:noFill/>
          <a:ln w="76200" cap="rnd" cmpd="sng">
            <a:solidFill>
              <a:srgbClr val="3366FF"/>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nvGrpSpPr>
          <p:cNvPr id="21514" name="Group 10">
            <a:extLst>
              <a:ext uri="{FF2B5EF4-FFF2-40B4-BE49-F238E27FC236}">
                <a16:creationId xmlns:a16="http://schemas.microsoft.com/office/drawing/2014/main" id="{B5DB3375-82C7-B940-F8E7-1C9603BA9734}"/>
              </a:ext>
            </a:extLst>
          </p:cNvPr>
          <p:cNvGrpSpPr>
            <a:grpSpLocks/>
          </p:cNvGrpSpPr>
          <p:nvPr/>
        </p:nvGrpSpPr>
        <p:grpSpPr bwMode="auto">
          <a:xfrm>
            <a:off x="5562600" y="457201"/>
            <a:ext cx="763588" cy="568325"/>
            <a:chOff x="2544" y="192"/>
            <a:chExt cx="481" cy="358"/>
          </a:xfrm>
        </p:grpSpPr>
        <p:sp>
          <p:nvSpPr>
            <p:cNvPr id="21515" name="Freeform 11">
              <a:extLst>
                <a:ext uri="{FF2B5EF4-FFF2-40B4-BE49-F238E27FC236}">
                  <a16:creationId xmlns:a16="http://schemas.microsoft.com/office/drawing/2014/main" id="{F469E936-CB64-20C3-696A-A168C51FD5AD}"/>
                </a:ext>
              </a:extLst>
            </p:cNvPr>
            <p:cNvSpPr>
              <a:spLocks/>
            </p:cNvSpPr>
            <p:nvPr/>
          </p:nvSpPr>
          <p:spPr bwMode="auto">
            <a:xfrm>
              <a:off x="2544" y="192"/>
              <a:ext cx="337" cy="193"/>
            </a:xfrm>
            <a:custGeom>
              <a:avLst/>
              <a:gdLst>
                <a:gd name="T0" fmla="*/ 0 w 337"/>
                <a:gd name="T1" fmla="*/ 192 h 193"/>
                <a:gd name="T2" fmla="*/ 48 w 337"/>
                <a:gd name="T3" fmla="*/ 192 h 193"/>
                <a:gd name="T4" fmla="*/ 336 w 337"/>
                <a:gd name="T5" fmla="*/ 48 h 193"/>
                <a:gd name="T6" fmla="*/ 336 w 337"/>
                <a:gd name="T7" fmla="*/ 0 h 193"/>
              </a:gdLst>
              <a:ahLst/>
              <a:cxnLst>
                <a:cxn ang="0">
                  <a:pos x="T0" y="T1"/>
                </a:cxn>
                <a:cxn ang="0">
                  <a:pos x="T2" y="T3"/>
                </a:cxn>
                <a:cxn ang="0">
                  <a:pos x="T4" y="T5"/>
                </a:cxn>
                <a:cxn ang="0">
                  <a:pos x="T6" y="T7"/>
                </a:cxn>
              </a:cxnLst>
              <a:rect l="0" t="0" r="r" b="b"/>
              <a:pathLst>
                <a:path w="337" h="193">
                  <a:moveTo>
                    <a:pt x="0" y="192"/>
                  </a:moveTo>
                  <a:lnTo>
                    <a:pt x="48" y="192"/>
                  </a:lnTo>
                  <a:lnTo>
                    <a:pt x="336" y="48"/>
                  </a:lnTo>
                  <a:lnTo>
                    <a:pt x="336"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1516" name="Freeform 12">
              <a:extLst>
                <a:ext uri="{FF2B5EF4-FFF2-40B4-BE49-F238E27FC236}">
                  <a16:creationId xmlns:a16="http://schemas.microsoft.com/office/drawing/2014/main" id="{E4D85362-4946-C4D3-8197-57888E43A4BC}"/>
                </a:ext>
              </a:extLst>
            </p:cNvPr>
            <p:cNvSpPr>
              <a:spLocks/>
            </p:cNvSpPr>
            <p:nvPr/>
          </p:nvSpPr>
          <p:spPr bwMode="auto">
            <a:xfrm>
              <a:off x="2688" y="357"/>
              <a:ext cx="337" cy="193"/>
            </a:xfrm>
            <a:custGeom>
              <a:avLst/>
              <a:gdLst>
                <a:gd name="T0" fmla="*/ 336 w 337"/>
                <a:gd name="T1" fmla="*/ 0 h 193"/>
                <a:gd name="T2" fmla="*/ 288 w 337"/>
                <a:gd name="T3" fmla="*/ 0 h 193"/>
                <a:gd name="T4" fmla="*/ 0 w 337"/>
                <a:gd name="T5" fmla="*/ 144 h 193"/>
                <a:gd name="T6" fmla="*/ 0 w 337"/>
                <a:gd name="T7" fmla="*/ 192 h 193"/>
              </a:gdLst>
              <a:ahLst/>
              <a:cxnLst>
                <a:cxn ang="0">
                  <a:pos x="T0" y="T1"/>
                </a:cxn>
                <a:cxn ang="0">
                  <a:pos x="T2" y="T3"/>
                </a:cxn>
                <a:cxn ang="0">
                  <a:pos x="T4" y="T5"/>
                </a:cxn>
                <a:cxn ang="0">
                  <a:pos x="T6" y="T7"/>
                </a:cxn>
              </a:cxnLst>
              <a:rect l="0" t="0" r="r" b="b"/>
              <a:pathLst>
                <a:path w="337" h="193">
                  <a:moveTo>
                    <a:pt x="336" y="0"/>
                  </a:moveTo>
                  <a:lnTo>
                    <a:pt x="288" y="0"/>
                  </a:lnTo>
                  <a:lnTo>
                    <a:pt x="0" y="144"/>
                  </a:lnTo>
                  <a:lnTo>
                    <a:pt x="0" y="192"/>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sp>
        <p:nvSpPr>
          <p:cNvPr id="21517" name="Rectangle 13">
            <a:extLst>
              <a:ext uri="{FF2B5EF4-FFF2-40B4-BE49-F238E27FC236}">
                <a16:creationId xmlns:a16="http://schemas.microsoft.com/office/drawing/2014/main" id="{AE3C87B6-2F9A-082C-6AFC-AEDDC2CCCE33}"/>
              </a:ext>
            </a:extLst>
          </p:cNvPr>
          <p:cNvSpPr>
            <a:spLocks noChangeArrowheads="1"/>
          </p:cNvSpPr>
          <p:nvPr/>
        </p:nvSpPr>
        <p:spPr bwMode="auto">
          <a:xfrm rot="20220000">
            <a:off x="4163870" y="601606"/>
            <a:ext cx="1929683" cy="643766"/>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dirty="0">
                <a:solidFill>
                  <a:srgbClr val="000066"/>
                </a:solidFill>
                <a:latin typeface="Arial" panose="020B0604020202020204" pitchFamily="34" charset="0"/>
              </a:rPr>
              <a:t>Αντικειμενικός Σκοπός</a:t>
            </a:r>
            <a:endParaRPr lang="el-GR" altLang="el-GR" sz="1800" b="1" dirty="0">
              <a:solidFill>
                <a:schemeClr val="hlink"/>
              </a:solidFill>
              <a:latin typeface="Arial" panose="020B0604020202020204" pitchFamily="34" charset="0"/>
            </a:endParaRPr>
          </a:p>
        </p:txBody>
      </p:sp>
      <p:grpSp>
        <p:nvGrpSpPr>
          <p:cNvPr id="21518" name="Group 14">
            <a:extLst>
              <a:ext uri="{FF2B5EF4-FFF2-40B4-BE49-F238E27FC236}">
                <a16:creationId xmlns:a16="http://schemas.microsoft.com/office/drawing/2014/main" id="{2FD464A1-1922-04E2-9C87-20FE9975A3D1}"/>
              </a:ext>
            </a:extLst>
          </p:cNvPr>
          <p:cNvGrpSpPr>
            <a:grpSpLocks/>
          </p:cNvGrpSpPr>
          <p:nvPr/>
        </p:nvGrpSpPr>
        <p:grpSpPr bwMode="auto">
          <a:xfrm>
            <a:off x="6102350" y="846138"/>
            <a:ext cx="2681288" cy="5099050"/>
            <a:chOff x="2884" y="533"/>
            <a:chExt cx="1689" cy="3212"/>
          </a:xfrm>
        </p:grpSpPr>
        <p:grpSp>
          <p:nvGrpSpPr>
            <p:cNvPr id="21519" name="Group 15">
              <a:extLst>
                <a:ext uri="{FF2B5EF4-FFF2-40B4-BE49-F238E27FC236}">
                  <a16:creationId xmlns:a16="http://schemas.microsoft.com/office/drawing/2014/main" id="{4EA304FF-EDAD-11D4-063B-2C4C197FE0C5}"/>
                </a:ext>
              </a:extLst>
            </p:cNvPr>
            <p:cNvGrpSpPr>
              <a:grpSpLocks/>
            </p:cNvGrpSpPr>
            <p:nvPr/>
          </p:nvGrpSpPr>
          <p:grpSpPr bwMode="auto">
            <a:xfrm>
              <a:off x="2884" y="533"/>
              <a:ext cx="1689" cy="3212"/>
              <a:chOff x="2884" y="533"/>
              <a:chExt cx="1689" cy="3212"/>
            </a:xfrm>
          </p:grpSpPr>
          <p:sp>
            <p:nvSpPr>
              <p:cNvPr id="21520" name="Freeform 16">
                <a:extLst>
                  <a:ext uri="{FF2B5EF4-FFF2-40B4-BE49-F238E27FC236}">
                    <a16:creationId xmlns:a16="http://schemas.microsoft.com/office/drawing/2014/main" id="{DB222A41-8D5E-D7B2-2A6C-A9852E39F1D2}"/>
                  </a:ext>
                </a:extLst>
              </p:cNvPr>
              <p:cNvSpPr>
                <a:spLocks/>
              </p:cNvSpPr>
              <p:nvPr/>
            </p:nvSpPr>
            <p:spPr bwMode="auto">
              <a:xfrm>
                <a:off x="2884" y="533"/>
                <a:ext cx="492" cy="403"/>
              </a:xfrm>
              <a:custGeom>
                <a:avLst/>
                <a:gdLst>
                  <a:gd name="T0" fmla="*/ 77 w 492"/>
                  <a:gd name="T1" fmla="*/ 0 h 403"/>
                  <a:gd name="T2" fmla="*/ 491 w 492"/>
                  <a:gd name="T3" fmla="*/ 22 h 403"/>
                  <a:gd name="T4" fmla="*/ 0 w 492"/>
                  <a:gd name="T5" fmla="*/ 402 h 403"/>
                  <a:gd name="T6" fmla="*/ 77 w 492"/>
                  <a:gd name="T7" fmla="*/ 0 h 403"/>
                </a:gdLst>
                <a:ahLst/>
                <a:cxnLst>
                  <a:cxn ang="0">
                    <a:pos x="T0" y="T1"/>
                  </a:cxn>
                  <a:cxn ang="0">
                    <a:pos x="T2" y="T3"/>
                  </a:cxn>
                  <a:cxn ang="0">
                    <a:pos x="T4" y="T5"/>
                  </a:cxn>
                  <a:cxn ang="0">
                    <a:pos x="T6" y="T7"/>
                  </a:cxn>
                </a:cxnLst>
                <a:rect l="0" t="0" r="r" b="b"/>
                <a:pathLst>
                  <a:path w="492" h="403">
                    <a:moveTo>
                      <a:pt x="77" y="0"/>
                    </a:moveTo>
                    <a:lnTo>
                      <a:pt x="491" y="22"/>
                    </a:lnTo>
                    <a:lnTo>
                      <a:pt x="0" y="402"/>
                    </a:lnTo>
                    <a:lnTo>
                      <a:pt x="77" y="0"/>
                    </a:lnTo>
                  </a:path>
                </a:pathLst>
              </a:custGeom>
              <a:pattFill prst="ltHorz">
                <a:fgClr>
                  <a:schemeClr val="tx1"/>
                </a:fgClr>
                <a:bgClr>
                  <a:schemeClr val="bg1"/>
                </a:bgClr>
              </a:pattFill>
              <a:ln w="50800" cap="rnd" cmpd="sng">
                <a:solidFill>
                  <a:srgbClr val="000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1521" name="Arc 17">
                <a:extLst>
                  <a:ext uri="{FF2B5EF4-FFF2-40B4-BE49-F238E27FC236}">
                    <a16:creationId xmlns:a16="http://schemas.microsoft.com/office/drawing/2014/main" id="{72507615-1849-2B1D-CC53-B857B6426EFC}"/>
                  </a:ext>
                </a:extLst>
              </p:cNvPr>
              <p:cNvSpPr>
                <a:spLocks/>
              </p:cNvSpPr>
              <p:nvPr/>
            </p:nvSpPr>
            <p:spPr bwMode="auto">
              <a:xfrm>
                <a:off x="3237" y="668"/>
                <a:ext cx="1336" cy="296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22" name="Arc 18">
                <a:extLst>
                  <a:ext uri="{FF2B5EF4-FFF2-40B4-BE49-F238E27FC236}">
                    <a16:creationId xmlns:a16="http://schemas.microsoft.com/office/drawing/2014/main" id="{4DE51DF9-E4A4-7323-BC72-9DEAF828084A}"/>
                  </a:ext>
                </a:extLst>
              </p:cNvPr>
              <p:cNvSpPr>
                <a:spLocks/>
              </p:cNvSpPr>
              <p:nvPr/>
            </p:nvSpPr>
            <p:spPr bwMode="auto">
              <a:xfrm>
                <a:off x="3046" y="825"/>
                <a:ext cx="1336" cy="292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21523" name="Freeform 19">
              <a:extLst>
                <a:ext uri="{FF2B5EF4-FFF2-40B4-BE49-F238E27FC236}">
                  <a16:creationId xmlns:a16="http://schemas.microsoft.com/office/drawing/2014/main" id="{C850A7A7-003D-A300-D156-FFA9273847FD}"/>
                </a:ext>
              </a:extLst>
            </p:cNvPr>
            <p:cNvSpPr>
              <a:spLocks/>
            </p:cNvSpPr>
            <p:nvPr/>
          </p:nvSpPr>
          <p:spPr bwMode="auto">
            <a:xfrm>
              <a:off x="4383" y="3573"/>
              <a:ext cx="190" cy="163"/>
            </a:xfrm>
            <a:custGeom>
              <a:avLst/>
              <a:gdLst>
                <a:gd name="T0" fmla="*/ 0 w 190"/>
                <a:gd name="T1" fmla="*/ 162 h 163"/>
                <a:gd name="T2" fmla="*/ 90 w 190"/>
                <a:gd name="T3" fmla="*/ 0 h 163"/>
                <a:gd name="T4" fmla="*/ 189 w 190"/>
                <a:gd name="T5" fmla="*/ 63 h 163"/>
              </a:gdLst>
              <a:ahLst/>
              <a:cxnLst>
                <a:cxn ang="0">
                  <a:pos x="T0" y="T1"/>
                </a:cxn>
                <a:cxn ang="0">
                  <a:pos x="T2" y="T3"/>
                </a:cxn>
                <a:cxn ang="0">
                  <a:pos x="T4" y="T5"/>
                </a:cxn>
              </a:cxnLst>
              <a:rect l="0" t="0" r="r" b="b"/>
              <a:pathLst>
                <a:path w="190" h="163">
                  <a:moveTo>
                    <a:pt x="0" y="162"/>
                  </a:moveTo>
                  <a:lnTo>
                    <a:pt x="90" y="0"/>
                  </a:lnTo>
                  <a:lnTo>
                    <a:pt x="189" y="63"/>
                  </a:lnTo>
                </a:path>
              </a:pathLst>
            </a:custGeom>
            <a:noFill/>
            <a:ln w="50800" cap="rnd" cmpd="sng">
              <a:solidFill>
                <a:srgbClr val="00008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grpSp>
        <p:nvGrpSpPr>
          <p:cNvPr id="21524" name="Group 20">
            <a:extLst>
              <a:ext uri="{FF2B5EF4-FFF2-40B4-BE49-F238E27FC236}">
                <a16:creationId xmlns:a16="http://schemas.microsoft.com/office/drawing/2014/main" id="{A5697CA7-B1B4-8392-1999-143D5DA0C3A7}"/>
              </a:ext>
            </a:extLst>
          </p:cNvPr>
          <p:cNvGrpSpPr>
            <a:grpSpLocks/>
          </p:cNvGrpSpPr>
          <p:nvPr/>
        </p:nvGrpSpPr>
        <p:grpSpPr bwMode="auto">
          <a:xfrm>
            <a:off x="8569326" y="2908300"/>
            <a:ext cx="601663" cy="287338"/>
            <a:chOff x="4438" y="1832"/>
            <a:chExt cx="379" cy="181"/>
          </a:xfrm>
        </p:grpSpPr>
        <p:grpSp>
          <p:nvGrpSpPr>
            <p:cNvPr id="21525" name="Group 21">
              <a:extLst>
                <a:ext uri="{FF2B5EF4-FFF2-40B4-BE49-F238E27FC236}">
                  <a16:creationId xmlns:a16="http://schemas.microsoft.com/office/drawing/2014/main" id="{A0E37DE3-0831-CA41-471F-54091F7BCDC9}"/>
                </a:ext>
              </a:extLst>
            </p:cNvPr>
            <p:cNvGrpSpPr>
              <a:grpSpLocks/>
            </p:cNvGrpSpPr>
            <p:nvPr/>
          </p:nvGrpSpPr>
          <p:grpSpPr bwMode="auto">
            <a:xfrm>
              <a:off x="4441" y="1832"/>
              <a:ext cx="373" cy="181"/>
              <a:chOff x="4441" y="1832"/>
              <a:chExt cx="373" cy="181"/>
            </a:xfrm>
          </p:grpSpPr>
          <p:sp>
            <p:nvSpPr>
              <p:cNvPr id="21526" name="Rectangle 22">
                <a:extLst>
                  <a:ext uri="{FF2B5EF4-FFF2-40B4-BE49-F238E27FC236}">
                    <a16:creationId xmlns:a16="http://schemas.microsoft.com/office/drawing/2014/main" id="{ECA87680-1D9A-8A9C-8248-7F00C5FFC9B4}"/>
                  </a:ext>
                </a:extLst>
              </p:cNvPr>
              <p:cNvSpPr>
                <a:spLocks noChangeArrowheads="1"/>
              </p:cNvSpPr>
              <p:nvPr/>
            </p:nvSpPr>
            <p:spPr bwMode="auto">
              <a:xfrm>
                <a:off x="4441" y="1832"/>
                <a:ext cx="373" cy="181"/>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27" name="Oval 23">
                <a:extLst>
                  <a:ext uri="{FF2B5EF4-FFF2-40B4-BE49-F238E27FC236}">
                    <a16:creationId xmlns:a16="http://schemas.microsoft.com/office/drawing/2014/main" id="{44F986B1-9EF7-13E0-5664-8B3C0D286398}"/>
                  </a:ext>
                </a:extLst>
              </p:cNvPr>
              <p:cNvSpPr>
                <a:spLocks noChangeArrowheads="1"/>
              </p:cNvSpPr>
              <p:nvPr/>
            </p:nvSpPr>
            <p:spPr bwMode="auto">
              <a:xfrm>
                <a:off x="4472" y="1860"/>
                <a:ext cx="315" cy="132"/>
              </a:xfrm>
              <a:prstGeom prst="ellipse">
                <a:avLst/>
              </a:prstGeom>
              <a:solidFill>
                <a:schemeClr val="bg1"/>
              </a:solidFill>
              <a:ln w="508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21528" name="Line 24">
              <a:extLst>
                <a:ext uri="{FF2B5EF4-FFF2-40B4-BE49-F238E27FC236}">
                  <a16:creationId xmlns:a16="http://schemas.microsoft.com/office/drawing/2014/main" id="{D83A2E65-2915-2F4F-1D09-E66A6579AEEB}"/>
                </a:ext>
              </a:extLst>
            </p:cNvPr>
            <p:cNvSpPr>
              <a:spLocks noChangeShapeType="1"/>
            </p:cNvSpPr>
            <p:nvPr/>
          </p:nvSpPr>
          <p:spPr bwMode="auto">
            <a:xfrm flipH="1">
              <a:off x="4438" y="1847"/>
              <a:ext cx="379" cy="140"/>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21529" name="Freeform 25">
            <a:extLst>
              <a:ext uri="{FF2B5EF4-FFF2-40B4-BE49-F238E27FC236}">
                <a16:creationId xmlns:a16="http://schemas.microsoft.com/office/drawing/2014/main" id="{6A7DEBCB-A379-5210-3C30-6D3DB103BF5F}"/>
              </a:ext>
            </a:extLst>
          </p:cNvPr>
          <p:cNvSpPr>
            <a:spLocks/>
          </p:cNvSpPr>
          <p:nvPr/>
        </p:nvSpPr>
        <p:spPr bwMode="auto">
          <a:xfrm>
            <a:off x="8915400" y="2209800"/>
            <a:ext cx="611188" cy="611188"/>
          </a:xfrm>
          <a:custGeom>
            <a:avLst/>
            <a:gdLst>
              <a:gd name="T0" fmla="*/ 0 w 385"/>
              <a:gd name="T1" fmla="*/ 384 h 385"/>
              <a:gd name="T2" fmla="*/ 192 w 385"/>
              <a:gd name="T3" fmla="*/ 144 h 385"/>
              <a:gd name="T4" fmla="*/ 240 w 385"/>
              <a:gd name="T5" fmla="*/ 336 h 385"/>
              <a:gd name="T6" fmla="*/ 384 w 385"/>
              <a:gd name="T7" fmla="*/ 0 h 385"/>
            </a:gdLst>
            <a:ahLst/>
            <a:cxnLst>
              <a:cxn ang="0">
                <a:pos x="T0" y="T1"/>
              </a:cxn>
              <a:cxn ang="0">
                <a:pos x="T2" y="T3"/>
              </a:cxn>
              <a:cxn ang="0">
                <a:pos x="T4" y="T5"/>
              </a:cxn>
              <a:cxn ang="0">
                <a:pos x="T6" y="T7"/>
              </a:cxn>
            </a:cxnLst>
            <a:rect l="0" t="0" r="r" b="b"/>
            <a:pathLst>
              <a:path w="385" h="385">
                <a:moveTo>
                  <a:pt x="0" y="384"/>
                </a:moveTo>
                <a:lnTo>
                  <a:pt x="192" y="144"/>
                </a:lnTo>
                <a:lnTo>
                  <a:pt x="240" y="336"/>
                </a:lnTo>
                <a:lnTo>
                  <a:pt x="384" y="0"/>
                </a:lnTo>
              </a:path>
            </a:pathLst>
          </a:custGeom>
          <a:solidFill>
            <a:schemeClr val="bg1"/>
          </a:solidFill>
          <a:ln w="50800" cap="rnd" cmpd="sng">
            <a:solidFill>
              <a:srgbClr val="00008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1530" name="Freeform 26">
            <a:extLst>
              <a:ext uri="{FF2B5EF4-FFF2-40B4-BE49-F238E27FC236}">
                <a16:creationId xmlns:a16="http://schemas.microsoft.com/office/drawing/2014/main" id="{DEA94E57-DB92-F479-9032-E9158EA6E7F1}"/>
              </a:ext>
            </a:extLst>
          </p:cNvPr>
          <p:cNvSpPr>
            <a:spLocks/>
          </p:cNvSpPr>
          <p:nvPr/>
        </p:nvSpPr>
        <p:spPr bwMode="auto">
          <a:xfrm>
            <a:off x="8991600" y="3352800"/>
            <a:ext cx="611188" cy="611188"/>
          </a:xfrm>
          <a:custGeom>
            <a:avLst/>
            <a:gdLst>
              <a:gd name="T0" fmla="*/ 0 w 385"/>
              <a:gd name="T1" fmla="*/ 0 h 385"/>
              <a:gd name="T2" fmla="*/ 192 w 385"/>
              <a:gd name="T3" fmla="*/ 240 h 385"/>
              <a:gd name="T4" fmla="*/ 240 w 385"/>
              <a:gd name="T5" fmla="*/ 48 h 385"/>
              <a:gd name="T6" fmla="*/ 384 w 385"/>
              <a:gd name="T7" fmla="*/ 384 h 385"/>
            </a:gdLst>
            <a:ahLst/>
            <a:cxnLst>
              <a:cxn ang="0">
                <a:pos x="T0" y="T1"/>
              </a:cxn>
              <a:cxn ang="0">
                <a:pos x="T2" y="T3"/>
              </a:cxn>
              <a:cxn ang="0">
                <a:pos x="T4" y="T5"/>
              </a:cxn>
              <a:cxn ang="0">
                <a:pos x="T6" y="T7"/>
              </a:cxn>
            </a:cxnLst>
            <a:rect l="0" t="0" r="r" b="b"/>
            <a:pathLst>
              <a:path w="385" h="385">
                <a:moveTo>
                  <a:pt x="0" y="0"/>
                </a:moveTo>
                <a:lnTo>
                  <a:pt x="192" y="240"/>
                </a:lnTo>
                <a:lnTo>
                  <a:pt x="240" y="48"/>
                </a:lnTo>
                <a:lnTo>
                  <a:pt x="384" y="384"/>
                </a:lnTo>
              </a:path>
            </a:pathLst>
          </a:custGeom>
          <a:solidFill>
            <a:schemeClr val="bg1"/>
          </a:solidFill>
          <a:ln w="50800" cap="rnd" cmpd="sng">
            <a:solidFill>
              <a:srgbClr val="00008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1531" name="Freeform 27">
            <a:extLst>
              <a:ext uri="{FF2B5EF4-FFF2-40B4-BE49-F238E27FC236}">
                <a16:creationId xmlns:a16="http://schemas.microsoft.com/office/drawing/2014/main" id="{ADA75AC6-9D03-884E-35C2-EF51CFC92467}"/>
              </a:ext>
            </a:extLst>
          </p:cNvPr>
          <p:cNvSpPr>
            <a:spLocks/>
          </p:cNvSpPr>
          <p:nvPr/>
        </p:nvSpPr>
        <p:spPr bwMode="auto">
          <a:xfrm>
            <a:off x="3962400" y="2895600"/>
            <a:ext cx="1144588" cy="1220788"/>
          </a:xfrm>
          <a:custGeom>
            <a:avLst/>
            <a:gdLst>
              <a:gd name="T0" fmla="*/ 101 w 721"/>
              <a:gd name="T1" fmla="*/ 396 h 769"/>
              <a:gd name="T2" fmla="*/ 144 w 721"/>
              <a:gd name="T3" fmla="*/ 347 h 769"/>
              <a:gd name="T4" fmla="*/ 173 w 721"/>
              <a:gd name="T5" fmla="*/ 310 h 769"/>
              <a:gd name="T6" fmla="*/ 216 w 721"/>
              <a:gd name="T7" fmla="*/ 273 h 769"/>
              <a:gd name="T8" fmla="*/ 259 w 721"/>
              <a:gd name="T9" fmla="*/ 235 h 769"/>
              <a:gd name="T10" fmla="*/ 288 w 721"/>
              <a:gd name="T11" fmla="*/ 198 h 769"/>
              <a:gd name="T12" fmla="*/ 331 w 721"/>
              <a:gd name="T13" fmla="*/ 149 h 769"/>
              <a:gd name="T14" fmla="*/ 346 w 721"/>
              <a:gd name="T15" fmla="*/ 111 h 769"/>
              <a:gd name="T16" fmla="*/ 346 w 721"/>
              <a:gd name="T17" fmla="*/ 62 h 769"/>
              <a:gd name="T18" fmla="*/ 360 w 721"/>
              <a:gd name="T19" fmla="*/ 25 h 769"/>
              <a:gd name="T20" fmla="*/ 403 w 721"/>
              <a:gd name="T21" fmla="*/ 0 h 769"/>
              <a:gd name="T22" fmla="*/ 446 w 721"/>
              <a:gd name="T23" fmla="*/ 0 h 769"/>
              <a:gd name="T24" fmla="*/ 533 w 721"/>
              <a:gd name="T25" fmla="*/ 0 h 769"/>
              <a:gd name="T26" fmla="*/ 576 w 721"/>
              <a:gd name="T27" fmla="*/ 12 h 769"/>
              <a:gd name="T28" fmla="*/ 619 w 721"/>
              <a:gd name="T29" fmla="*/ 50 h 769"/>
              <a:gd name="T30" fmla="*/ 648 w 721"/>
              <a:gd name="T31" fmla="*/ 87 h 769"/>
              <a:gd name="T32" fmla="*/ 677 w 721"/>
              <a:gd name="T33" fmla="*/ 136 h 769"/>
              <a:gd name="T34" fmla="*/ 691 w 721"/>
              <a:gd name="T35" fmla="*/ 186 h 769"/>
              <a:gd name="T36" fmla="*/ 691 w 721"/>
              <a:gd name="T37" fmla="*/ 223 h 769"/>
              <a:gd name="T38" fmla="*/ 691 w 721"/>
              <a:gd name="T39" fmla="*/ 297 h 769"/>
              <a:gd name="T40" fmla="*/ 706 w 721"/>
              <a:gd name="T41" fmla="*/ 396 h 769"/>
              <a:gd name="T42" fmla="*/ 720 w 721"/>
              <a:gd name="T43" fmla="*/ 495 h 769"/>
              <a:gd name="T44" fmla="*/ 720 w 721"/>
              <a:gd name="T45" fmla="*/ 533 h 769"/>
              <a:gd name="T46" fmla="*/ 720 w 721"/>
              <a:gd name="T47" fmla="*/ 570 h 769"/>
              <a:gd name="T48" fmla="*/ 720 w 721"/>
              <a:gd name="T49" fmla="*/ 644 h 769"/>
              <a:gd name="T50" fmla="*/ 720 w 721"/>
              <a:gd name="T51" fmla="*/ 681 h 769"/>
              <a:gd name="T52" fmla="*/ 691 w 721"/>
              <a:gd name="T53" fmla="*/ 718 h 769"/>
              <a:gd name="T54" fmla="*/ 605 w 721"/>
              <a:gd name="T55" fmla="*/ 731 h 769"/>
              <a:gd name="T56" fmla="*/ 518 w 721"/>
              <a:gd name="T57" fmla="*/ 756 h 769"/>
              <a:gd name="T58" fmla="*/ 432 w 721"/>
              <a:gd name="T59" fmla="*/ 768 h 769"/>
              <a:gd name="T60" fmla="*/ 317 w 721"/>
              <a:gd name="T61" fmla="*/ 768 h 769"/>
              <a:gd name="T62" fmla="*/ 230 w 721"/>
              <a:gd name="T63" fmla="*/ 768 h 769"/>
              <a:gd name="T64" fmla="*/ 144 w 721"/>
              <a:gd name="T65" fmla="*/ 768 h 769"/>
              <a:gd name="T66" fmla="*/ 101 w 721"/>
              <a:gd name="T67" fmla="*/ 768 h 769"/>
              <a:gd name="T68" fmla="*/ 58 w 721"/>
              <a:gd name="T69" fmla="*/ 768 h 769"/>
              <a:gd name="T70" fmla="*/ 14 w 721"/>
              <a:gd name="T71" fmla="*/ 743 h 769"/>
              <a:gd name="T72" fmla="*/ 0 w 721"/>
              <a:gd name="T73" fmla="*/ 694 h 769"/>
              <a:gd name="T74" fmla="*/ 0 w 721"/>
              <a:gd name="T75" fmla="*/ 644 h 769"/>
              <a:gd name="T76" fmla="*/ 0 w 721"/>
              <a:gd name="T77" fmla="*/ 595 h 769"/>
              <a:gd name="T78" fmla="*/ 14 w 721"/>
              <a:gd name="T79" fmla="*/ 557 h 769"/>
              <a:gd name="T80" fmla="*/ 58 w 721"/>
              <a:gd name="T81" fmla="*/ 520 h 769"/>
              <a:gd name="T82" fmla="*/ 86 w 721"/>
              <a:gd name="T83" fmla="*/ 483 h 769"/>
              <a:gd name="T84" fmla="*/ 101 w 721"/>
              <a:gd name="T85" fmla="*/ 446 h 769"/>
              <a:gd name="T86" fmla="*/ 101 w 721"/>
              <a:gd name="T87" fmla="*/ 396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1" h="769">
                <a:moveTo>
                  <a:pt x="101" y="396"/>
                </a:moveTo>
                <a:lnTo>
                  <a:pt x="144" y="347"/>
                </a:lnTo>
                <a:lnTo>
                  <a:pt x="173" y="310"/>
                </a:lnTo>
                <a:lnTo>
                  <a:pt x="216" y="273"/>
                </a:lnTo>
                <a:lnTo>
                  <a:pt x="259" y="235"/>
                </a:lnTo>
                <a:lnTo>
                  <a:pt x="288" y="198"/>
                </a:lnTo>
                <a:lnTo>
                  <a:pt x="331" y="149"/>
                </a:lnTo>
                <a:lnTo>
                  <a:pt x="346" y="111"/>
                </a:lnTo>
                <a:lnTo>
                  <a:pt x="346" y="62"/>
                </a:lnTo>
                <a:lnTo>
                  <a:pt x="360" y="25"/>
                </a:lnTo>
                <a:lnTo>
                  <a:pt x="403" y="0"/>
                </a:lnTo>
                <a:lnTo>
                  <a:pt x="446" y="0"/>
                </a:lnTo>
                <a:lnTo>
                  <a:pt x="533" y="0"/>
                </a:lnTo>
                <a:lnTo>
                  <a:pt x="576" y="12"/>
                </a:lnTo>
                <a:lnTo>
                  <a:pt x="619" y="50"/>
                </a:lnTo>
                <a:lnTo>
                  <a:pt x="648" y="87"/>
                </a:lnTo>
                <a:lnTo>
                  <a:pt x="677" y="136"/>
                </a:lnTo>
                <a:lnTo>
                  <a:pt x="691" y="186"/>
                </a:lnTo>
                <a:lnTo>
                  <a:pt x="691" y="223"/>
                </a:lnTo>
                <a:lnTo>
                  <a:pt x="691" y="297"/>
                </a:lnTo>
                <a:lnTo>
                  <a:pt x="706" y="396"/>
                </a:lnTo>
                <a:lnTo>
                  <a:pt x="720" y="495"/>
                </a:lnTo>
                <a:lnTo>
                  <a:pt x="720" y="533"/>
                </a:lnTo>
                <a:lnTo>
                  <a:pt x="720" y="570"/>
                </a:lnTo>
                <a:lnTo>
                  <a:pt x="720" y="644"/>
                </a:lnTo>
                <a:lnTo>
                  <a:pt x="720" y="681"/>
                </a:lnTo>
                <a:lnTo>
                  <a:pt x="691" y="718"/>
                </a:lnTo>
                <a:lnTo>
                  <a:pt x="605" y="731"/>
                </a:lnTo>
                <a:lnTo>
                  <a:pt x="518" y="756"/>
                </a:lnTo>
                <a:lnTo>
                  <a:pt x="432" y="768"/>
                </a:lnTo>
                <a:lnTo>
                  <a:pt x="317" y="768"/>
                </a:lnTo>
                <a:lnTo>
                  <a:pt x="230" y="768"/>
                </a:lnTo>
                <a:lnTo>
                  <a:pt x="144" y="768"/>
                </a:lnTo>
                <a:lnTo>
                  <a:pt x="101" y="768"/>
                </a:lnTo>
                <a:lnTo>
                  <a:pt x="58" y="768"/>
                </a:lnTo>
                <a:lnTo>
                  <a:pt x="14" y="743"/>
                </a:lnTo>
                <a:lnTo>
                  <a:pt x="0" y="694"/>
                </a:lnTo>
                <a:lnTo>
                  <a:pt x="0" y="644"/>
                </a:lnTo>
                <a:lnTo>
                  <a:pt x="0" y="595"/>
                </a:lnTo>
                <a:lnTo>
                  <a:pt x="14" y="557"/>
                </a:lnTo>
                <a:lnTo>
                  <a:pt x="58" y="520"/>
                </a:lnTo>
                <a:lnTo>
                  <a:pt x="86" y="483"/>
                </a:lnTo>
                <a:lnTo>
                  <a:pt x="101" y="446"/>
                </a:lnTo>
                <a:lnTo>
                  <a:pt x="101" y="396"/>
                </a:lnTo>
              </a:path>
            </a:pathLst>
          </a:custGeom>
          <a:gradFill rotWithShape="0">
            <a:gsLst>
              <a:gs pos="0">
                <a:srgbClr val="FFCC99">
                  <a:gamma/>
                  <a:shade val="29804"/>
                  <a:invGamma/>
                </a:srgbClr>
              </a:gs>
              <a:gs pos="50000">
                <a:srgbClr val="FFCC99"/>
              </a:gs>
              <a:gs pos="100000">
                <a:srgbClr val="FFCC99">
                  <a:gamma/>
                  <a:shade val="29804"/>
                  <a:invGamma/>
                </a:srgbClr>
              </a:gs>
            </a:gsLst>
            <a:lin ang="2700000" scaled="1"/>
          </a:gradFill>
          <a:ln w="12700" cap="rnd" cmpd="sng">
            <a:solidFill>
              <a:srgbClr val="AD6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nvGrpSpPr>
          <p:cNvPr id="21532" name="Group 28">
            <a:extLst>
              <a:ext uri="{FF2B5EF4-FFF2-40B4-BE49-F238E27FC236}">
                <a16:creationId xmlns:a16="http://schemas.microsoft.com/office/drawing/2014/main" id="{C59E91B6-B757-9BEF-3458-4B6077960A51}"/>
              </a:ext>
            </a:extLst>
          </p:cNvPr>
          <p:cNvGrpSpPr>
            <a:grpSpLocks/>
          </p:cNvGrpSpPr>
          <p:nvPr/>
        </p:nvGrpSpPr>
        <p:grpSpPr bwMode="auto">
          <a:xfrm>
            <a:off x="9342438" y="5908675"/>
            <a:ext cx="652462" cy="488950"/>
            <a:chOff x="4925" y="3722"/>
            <a:chExt cx="411" cy="308"/>
          </a:xfrm>
        </p:grpSpPr>
        <p:grpSp>
          <p:nvGrpSpPr>
            <p:cNvPr id="21533" name="Group 29">
              <a:extLst>
                <a:ext uri="{FF2B5EF4-FFF2-40B4-BE49-F238E27FC236}">
                  <a16:creationId xmlns:a16="http://schemas.microsoft.com/office/drawing/2014/main" id="{6553814F-41A3-9AEC-13CB-570FA5B2ECAB}"/>
                </a:ext>
              </a:extLst>
            </p:cNvPr>
            <p:cNvGrpSpPr>
              <a:grpSpLocks/>
            </p:cNvGrpSpPr>
            <p:nvPr/>
          </p:nvGrpSpPr>
          <p:grpSpPr bwMode="auto">
            <a:xfrm>
              <a:off x="4925" y="3797"/>
              <a:ext cx="411" cy="233"/>
              <a:chOff x="4925" y="3797"/>
              <a:chExt cx="411" cy="233"/>
            </a:xfrm>
          </p:grpSpPr>
          <p:sp>
            <p:nvSpPr>
              <p:cNvPr id="21534" name="Rectangle 30">
                <a:extLst>
                  <a:ext uri="{FF2B5EF4-FFF2-40B4-BE49-F238E27FC236}">
                    <a16:creationId xmlns:a16="http://schemas.microsoft.com/office/drawing/2014/main" id="{7494B5C5-C6F3-B8F9-61CA-7E03FDC09F3C}"/>
                  </a:ext>
                </a:extLst>
              </p:cNvPr>
              <p:cNvSpPr>
                <a:spLocks noChangeArrowheads="1"/>
              </p:cNvSpPr>
              <p:nvPr/>
            </p:nvSpPr>
            <p:spPr bwMode="auto">
              <a:xfrm>
                <a:off x="4925" y="3797"/>
                <a:ext cx="411" cy="233"/>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35" name="Line 31">
                <a:extLst>
                  <a:ext uri="{FF2B5EF4-FFF2-40B4-BE49-F238E27FC236}">
                    <a16:creationId xmlns:a16="http://schemas.microsoft.com/office/drawing/2014/main" id="{469F124D-64BB-45EA-D0AC-045473765BB8}"/>
                  </a:ext>
                </a:extLst>
              </p:cNvPr>
              <p:cNvSpPr>
                <a:spLocks noChangeShapeType="1"/>
              </p:cNvSpPr>
              <p:nvPr/>
            </p:nvSpPr>
            <p:spPr bwMode="auto">
              <a:xfrm>
                <a:off x="4941" y="3821"/>
                <a:ext cx="364" cy="180"/>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36" name="Line 32">
                <a:extLst>
                  <a:ext uri="{FF2B5EF4-FFF2-40B4-BE49-F238E27FC236}">
                    <a16:creationId xmlns:a16="http://schemas.microsoft.com/office/drawing/2014/main" id="{29A384B3-DAEC-9995-C364-0AB0A42032A3}"/>
                  </a:ext>
                </a:extLst>
              </p:cNvPr>
              <p:cNvSpPr>
                <a:spLocks noChangeShapeType="1"/>
              </p:cNvSpPr>
              <p:nvPr/>
            </p:nvSpPr>
            <p:spPr bwMode="auto">
              <a:xfrm flipV="1">
                <a:off x="4949" y="3813"/>
                <a:ext cx="356" cy="204"/>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21537" name="Group 33">
              <a:extLst>
                <a:ext uri="{FF2B5EF4-FFF2-40B4-BE49-F238E27FC236}">
                  <a16:creationId xmlns:a16="http://schemas.microsoft.com/office/drawing/2014/main" id="{5CB1D5A8-9D85-9EA3-4DD6-63CA8ECDA2AC}"/>
                </a:ext>
              </a:extLst>
            </p:cNvPr>
            <p:cNvGrpSpPr>
              <a:grpSpLocks/>
            </p:cNvGrpSpPr>
            <p:nvPr/>
          </p:nvGrpSpPr>
          <p:grpSpPr bwMode="auto">
            <a:xfrm>
              <a:off x="5037" y="3722"/>
              <a:ext cx="168" cy="73"/>
              <a:chOff x="5037" y="3722"/>
              <a:chExt cx="168" cy="73"/>
            </a:xfrm>
          </p:grpSpPr>
          <p:grpSp>
            <p:nvGrpSpPr>
              <p:cNvPr id="21538" name="Group 34">
                <a:extLst>
                  <a:ext uri="{FF2B5EF4-FFF2-40B4-BE49-F238E27FC236}">
                    <a16:creationId xmlns:a16="http://schemas.microsoft.com/office/drawing/2014/main" id="{B06258C3-F072-AD39-0F47-AB950395D863}"/>
                  </a:ext>
                </a:extLst>
              </p:cNvPr>
              <p:cNvGrpSpPr>
                <a:grpSpLocks/>
              </p:cNvGrpSpPr>
              <p:nvPr/>
            </p:nvGrpSpPr>
            <p:grpSpPr bwMode="auto">
              <a:xfrm>
                <a:off x="5037" y="3722"/>
                <a:ext cx="85" cy="70"/>
                <a:chOff x="5037" y="3722"/>
                <a:chExt cx="85" cy="70"/>
              </a:xfrm>
            </p:grpSpPr>
            <p:sp>
              <p:nvSpPr>
                <p:cNvPr id="21539" name="Line 35">
                  <a:extLst>
                    <a:ext uri="{FF2B5EF4-FFF2-40B4-BE49-F238E27FC236}">
                      <a16:creationId xmlns:a16="http://schemas.microsoft.com/office/drawing/2014/main" id="{6769FAF6-8B5F-0A02-4042-AFDF8D9D45E9}"/>
                    </a:ext>
                  </a:extLst>
                </p:cNvPr>
                <p:cNvSpPr>
                  <a:spLocks noChangeShapeType="1"/>
                </p:cNvSpPr>
                <p:nvPr/>
              </p:nvSpPr>
              <p:spPr bwMode="auto">
                <a:xfrm>
                  <a:off x="5037" y="3722"/>
                  <a:ext cx="0" cy="70"/>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40" name="Line 36">
                  <a:extLst>
                    <a:ext uri="{FF2B5EF4-FFF2-40B4-BE49-F238E27FC236}">
                      <a16:creationId xmlns:a16="http://schemas.microsoft.com/office/drawing/2014/main" id="{3D2F6976-0F19-0959-2E88-08AA2A14F393}"/>
                    </a:ext>
                  </a:extLst>
                </p:cNvPr>
                <p:cNvSpPr>
                  <a:spLocks noChangeShapeType="1"/>
                </p:cNvSpPr>
                <p:nvPr/>
              </p:nvSpPr>
              <p:spPr bwMode="auto">
                <a:xfrm>
                  <a:off x="5122" y="3722"/>
                  <a:ext cx="0" cy="70"/>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21541" name="Line 37">
                <a:extLst>
                  <a:ext uri="{FF2B5EF4-FFF2-40B4-BE49-F238E27FC236}">
                    <a16:creationId xmlns:a16="http://schemas.microsoft.com/office/drawing/2014/main" id="{0FBCCDCA-8735-28CE-4051-D4E32D3B0DCB}"/>
                  </a:ext>
                </a:extLst>
              </p:cNvPr>
              <p:cNvSpPr>
                <a:spLocks noChangeShapeType="1"/>
              </p:cNvSpPr>
              <p:nvPr/>
            </p:nvSpPr>
            <p:spPr bwMode="auto">
              <a:xfrm>
                <a:off x="5205" y="3725"/>
                <a:ext cx="0" cy="70"/>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grpSp>
        <p:nvGrpSpPr>
          <p:cNvPr id="21542" name="Group 38">
            <a:extLst>
              <a:ext uri="{FF2B5EF4-FFF2-40B4-BE49-F238E27FC236}">
                <a16:creationId xmlns:a16="http://schemas.microsoft.com/office/drawing/2014/main" id="{2FB14B4F-32F3-AEA4-EF6E-42299058BF76}"/>
              </a:ext>
            </a:extLst>
          </p:cNvPr>
          <p:cNvGrpSpPr>
            <a:grpSpLocks/>
          </p:cNvGrpSpPr>
          <p:nvPr/>
        </p:nvGrpSpPr>
        <p:grpSpPr bwMode="auto">
          <a:xfrm>
            <a:off x="8504238" y="5908675"/>
            <a:ext cx="652462" cy="488950"/>
            <a:chOff x="4397" y="3722"/>
            <a:chExt cx="411" cy="308"/>
          </a:xfrm>
        </p:grpSpPr>
        <p:grpSp>
          <p:nvGrpSpPr>
            <p:cNvPr id="21543" name="Group 39">
              <a:extLst>
                <a:ext uri="{FF2B5EF4-FFF2-40B4-BE49-F238E27FC236}">
                  <a16:creationId xmlns:a16="http://schemas.microsoft.com/office/drawing/2014/main" id="{690D4422-ADC8-3F2A-FC07-DF11C33A8FC0}"/>
                </a:ext>
              </a:extLst>
            </p:cNvPr>
            <p:cNvGrpSpPr>
              <a:grpSpLocks/>
            </p:cNvGrpSpPr>
            <p:nvPr/>
          </p:nvGrpSpPr>
          <p:grpSpPr bwMode="auto">
            <a:xfrm>
              <a:off x="4397" y="3797"/>
              <a:ext cx="411" cy="233"/>
              <a:chOff x="4397" y="3797"/>
              <a:chExt cx="411" cy="233"/>
            </a:xfrm>
          </p:grpSpPr>
          <p:sp>
            <p:nvSpPr>
              <p:cNvPr id="21544" name="Rectangle 40">
                <a:extLst>
                  <a:ext uri="{FF2B5EF4-FFF2-40B4-BE49-F238E27FC236}">
                    <a16:creationId xmlns:a16="http://schemas.microsoft.com/office/drawing/2014/main" id="{0F5CD31B-7AFA-CA74-890A-DB29036FBA62}"/>
                  </a:ext>
                </a:extLst>
              </p:cNvPr>
              <p:cNvSpPr>
                <a:spLocks noChangeArrowheads="1"/>
              </p:cNvSpPr>
              <p:nvPr/>
            </p:nvSpPr>
            <p:spPr bwMode="auto">
              <a:xfrm>
                <a:off x="4397" y="3797"/>
                <a:ext cx="411" cy="233"/>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45" name="Line 41">
                <a:extLst>
                  <a:ext uri="{FF2B5EF4-FFF2-40B4-BE49-F238E27FC236}">
                    <a16:creationId xmlns:a16="http://schemas.microsoft.com/office/drawing/2014/main" id="{721ABB28-CC2A-A9C9-6F89-8CD266A23F0C}"/>
                  </a:ext>
                </a:extLst>
              </p:cNvPr>
              <p:cNvSpPr>
                <a:spLocks noChangeShapeType="1"/>
              </p:cNvSpPr>
              <p:nvPr/>
            </p:nvSpPr>
            <p:spPr bwMode="auto">
              <a:xfrm>
                <a:off x="4413" y="3821"/>
                <a:ext cx="364" cy="180"/>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46" name="Line 42">
                <a:extLst>
                  <a:ext uri="{FF2B5EF4-FFF2-40B4-BE49-F238E27FC236}">
                    <a16:creationId xmlns:a16="http://schemas.microsoft.com/office/drawing/2014/main" id="{BA48C7DE-AB0B-DD0B-D3D5-C4CB08DE646E}"/>
                  </a:ext>
                </a:extLst>
              </p:cNvPr>
              <p:cNvSpPr>
                <a:spLocks noChangeShapeType="1"/>
              </p:cNvSpPr>
              <p:nvPr/>
            </p:nvSpPr>
            <p:spPr bwMode="auto">
              <a:xfrm flipV="1">
                <a:off x="4421" y="3813"/>
                <a:ext cx="356" cy="204"/>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21547" name="Group 43">
              <a:extLst>
                <a:ext uri="{FF2B5EF4-FFF2-40B4-BE49-F238E27FC236}">
                  <a16:creationId xmlns:a16="http://schemas.microsoft.com/office/drawing/2014/main" id="{1D78FB67-3BA4-8808-ACC1-A303E7C7669A}"/>
                </a:ext>
              </a:extLst>
            </p:cNvPr>
            <p:cNvGrpSpPr>
              <a:grpSpLocks/>
            </p:cNvGrpSpPr>
            <p:nvPr/>
          </p:nvGrpSpPr>
          <p:grpSpPr bwMode="auto">
            <a:xfrm>
              <a:off x="4509" y="3722"/>
              <a:ext cx="168" cy="73"/>
              <a:chOff x="4509" y="3722"/>
              <a:chExt cx="168" cy="73"/>
            </a:xfrm>
          </p:grpSpPr>
          <p:grpSp>
            <p:nvGrpSpPr>
              <p:cNvPr id="21548" name="Group 44">
                <a:extLst>
                  <a:ext uri="{FF2B5EF4-FFF2-40B4-BE49-F238E27FC236}">
                    <a16:creationId xmlns:a16="http://schemas.microsoft.com/office/drawing/2014/main" id="{00399A78-A553-3F9A-82E0-29A5050150C0}"/>
                  </a:ext>
                </a:extLst>
              </p:cNvPr>
              <p:cNvGrpSpPr>
                <a:grpSpLocks/>
              </p:cNvGrpSpPr>
              <p:nvPr/>
            </p:nvGrpSpPr>
            <p:grpSpPr bwMode="auto">
              <a:xfrm>
                <a:off x="4509" y="3722"/>
                <a:ext cx="85" cy="70"/>
                <a:chOff x="4509" y="3722"/>
                <a:chExt cx="85" cy="70"/>
              </a:xfrm>
            </p:grpSpPr>
            <p:sp>
              <p:nvSpPr>
                <p:cNvPr id="21549" name="Line 45">
                  <a:extLst>
                    <a:ext uri="{FF2B5EF4-FFF2-40B4-BE49-F238E27FC236}">
                      <a16:creationId xmlns:a16="http://schemas.microsoft.com/office/drawing/2014/main" id="{5FEFFE44-5771-C5BA-BC41-DD0E71C7BB2E}"/>
                    </a:ext>
                  </a:extLst>
                </p:cNvPr>
                <p:cNvSpPr>
                  <a:spLocks noChangeShapeType="1"/>
                </p:cNvSpPr>
                <p:nvPr/>
              </p:nvSpPr>
              <p:spPr bwMode="auto">
                <a:xfrm>
                  <a:off x="4509" y="3722"/>
                  <a:ext cx="0" cy="70"/>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50" name="Line 46">
                  <a:extLst>
                    <a:ext uri="{FF2B5EF4-FFF2-40B4-BE49-F238E27FC236}">
                      <a16:creationId xmlns:a16="http://schemas.microsoft.com/office/drawing/2014/main" id="{F96AF214-66FD-3276-1D87-B177890CF737}"/>
                    </a:ext>
                  </a:extLst>
                </p:cNvPr>
                <p:cNvSpPr>
                  <a:spLocks noChangeShapeType="1"/>
                </p:cNvSpPr>
                <p:nvPr/>
              </p:nvSpPr>
              <p:spPr bwMode="auto">
                <a:xfrm>
                  <a:off x="4594" y="3722"/>
                  <a:ext cx="0" cy="70"/>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21551" name="Line 47">
                <a:extLst>
                  <a:ext uri="{FF2B5EF4-FFF2-40B4-BE49-F238E27FC236}">
                    <a16:creationId xmlns:a16="http://schemas.microsoft.com/office/drawing/2014/main" id="{D700E83D-61A2-8BF5-371C-5C2A73545FF6}"/>
                  </a:ext>
                </a:extLst>
              </p:cNvPr>
              <p:cNvSpPr>
                <a:spLocks noChangeShapeType="1"/>
              </p:cNvSpPr>
              <p:nvPr/>
            </p:nvSpPr>
            <p:spPr bwMode="auto">
              <a:xfrm>
                <a:off x="4677" y="3725"/>
                <a:ext cx="0" cy="70"/>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grpSp>
        <p:nvGrpSpPr>
          <p:cNvPr id="21552" name="Group 48">
            <a:extLst>
              <a:ext uri="{FF2B5EF4-FFF2-40B4-BE49-F238E27FC236}">
                <a16:creationId xmlns:a16="http://schemas.microsoft.com/office/drawing/2014/main" id="{1DF806C4-F7CA-3672-BD09-952120651541}"/>
              </a:ext>
            </a:extLst>
          </p:cNvPr>
          <p:cNvGrpSpPr>
            <a:grpSpLocks/>
          </p:cNvGrpSpPr>
          <p:nvPr/>
        </p:nvGrpSpPr>
        <p:grpSpPr bwMode="auto">
          <a:xfrm>
            <a:off x="2713038" y="4460875"/>
            <a:ext cx="652462" cy="488950"/>
            <a:chOff x="749" y="2810"/>
            <a:chExt cx="411" cy="308"/>
          </a:xfrm>
        </p:grpSpPr>
        <p:grpSp>
          <p:nvGrpSpPr>
            <p:cNvPr id="21553" name="Group 49">
              <a:extLst>
                <a:ext uri="{FF2B5EF4-FFF2-40B4-BE49-F238E27FC236}">
                  <a16:creationId xmlns:a16="http://schemas.microsoft.com/office/drawing/2014/main" id="{8EBD56B5-D3C1-1DCC-E5C1-9777D54F405F}"/>
                </a:ext>
              </a:extLst>
            </p:cNvPr>
            <p:cNvGrpSpPr>
              <a:grpSpLocks/>
            </p:cNvGrpSpPr>
            <p:nvPr/>
          </p:nvGrpSpPr>
          <p:grpSpPr bwMode="auto">
            <a:xfrm>
              <a:off x="749" y="2885"/>
              <a:ext cx="411" cy="233"/>
              <a:chOff x="749" y="2885"/>
              <a:chExt cx="411" cy="233"/>
            </a:xfrm>
          </p:grpSpPr>
          <p:sp>
            <p:nvSpPr>
              <p:cNvPr id="21554" name="Rectangle 50">
                <a:extLst>
                  <a:ext uri="{FF2B5EF4-FFF2-40B4-BE49-F238E27FC236}">
                    <a16:creationId xmlns:a16="http://schemas.microsoft.com/office/drawing/2014/main" id="{7FDF99F2-CE71-3573-74B4-B9B141495EE7}"/>
                  </a:ext>
                </a:extLst>
              </p:cNvPr>
              <p:cNvSpPr>
                <a:spLocks noChangeArrowheads="1"/>
              </p:cNvSpPr>
              <p:nvPr/>
            </p:nvSpPr>
            <p:spPr bwMode="auto">
              <a:xfrm>
                <a:off x="749" y="2885"/>
                <a:ext cx="411" cy="233"/>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55" name="Line 51">
                <a:extLst>
                  <a:ext uri="{FF2B5EF4-FFF2-40B4-BE49-F238E27FC236}">
                    <a16:creationId xmlns:a16="http://schemas.microsoft.com/office/drawing/2014/main" id="{534BE5E5-8416-9E8B-EA21-7AE176E8526B}"/>
                  </a:ext>
                </a:extLst>
              </p:cNvPr>
              <p:cNvSpPr>
                <a:spLocks noChangeShapeType="1"/>
              </p:cNvSpPr>
              <p:nvPr/>
            </p:nvSpPr>
            <p:spPr bwMode="auto">
              <a:xfrm>
                <a:off x="765" y="2909"/>
                <a:ext cx="364" cy="18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56" name="Line 52">
                <a:extLst>
                  <a:ext uri="{FF2B5EF4-FFF2-40B4-BE49-F238E27FC236}">
                    <a16:creationId xmlns:a16="http://schemas.microsoft.com/office/drawing/2014/main" id="{30B6021B-DD91-10C4-46C8-A674A41749D7}"/>
                  </a:ext>
                </a:extLst>
              </p:cNvPr>
              <p:cNvSpPr>
                <a:spLocks noChangeShapeType="1"/>
              </p:cNvSpPr>
              <p:nvPr/>
            </p:nvSpPr>
            <p:spPr bwMode="auto">
              <a:xfrm flipV="1">
                <a:off x="773" y="2901"/>
                <a:ext cx="356" cy="204"/>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21557" name="Group 53">
              <a:extLst>
                <a:ext uri="{FF2B5EF4-FFF2-40B4-BE49-F238E27FC236}">
                  <a16:creationId xmlns:a16="http://schemas.microsoft.com/office/drawing/2014/main" id="{7A8E8E08-59ED-F831-5E67-B825F51D7EB6}"/>
                </a:ext>
              </a:extLst>
            </p:cNvPr>
            <p:cNvGrpSpPr>
              <a:grpSpLocks/>
            </p:cNvGrpSpPr>
            <p:nvPr/>
          </p:nvGrpSpPr>
          <p:grpSpPr bwMode="auto">
            <a:xfrm>
              <a:off x="909" y="2810"/>
              <a:ext cx="85" cy="70"/>
              <a:chOff x="909" y="2810"/>
              <a:chExt cx="85" cy="70"/>
            </a:xfrm>
          </p:grpSpPr>
          <p:sp>
            <p:nvSpPr>
              <p:cNvPr id="21558" name="Line 54">
                <a:extLst>
                  <a:ext uri="{FF2B5EF4-FFF2-40B4-BE49-F238E27FC236}">
                    <a16:creationId xmlns:a16="http://schemas.microsoft.com/office/drawing/2014/main" id="{57750DE0-FCB9-5358-50A4-0D6CD95EA946}"/>
                  </a:ext>
                </a:extLst>
              </p:cNvPr>
              <p:cNvSpPr>
                <a:spLocks noChangeShapeType="1"/>
              </p:cNvSpPr>
              <p:nvPr/>
            </p:nvSpPr>
            <p:spPr bwMode="auto">
              <a:xfrm>
                <a:off x="909" y="2810"/>
                <a:ext cx="0" cy="7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59" name="Line 55">
                <a:extLst>
                  <a:ext uri="{FF2B5EF4-FFF2-40B4-BE49-F238E27FC236}">
                    <a16:creationId xmlns:a16="http://schemas.microsoft.com/office/drawing/2014/main" id="{3C0A12D9-F998-7499-3B28-13E3ACAB8EC7}"/>
                  </a:ext>
                </a:extLst>
              </p:cNvPr>
              <p:cNvSpPr>
                <a:spLocks noChangeShapeType="1"/>
              </p:cNvSpPr>
              <p:nvPr/>
            </p:nvSpPr>
            <p:spPr bwMode="auto">
              <a:xfrm>
                <a:off x="994" y="2810"/>
                <a:ext cx="0" cy="7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grpSp>
        <p:nvGrpSpPr>
          <p:cNvPr id="21560" name="Group 56">
            <a:extLst>
              <a:ext uri="{FF2B5EF4-FFF2-40B4-BE49-F238E27FC236}">
                <a16:creationId xmlns:a16="http://schemas.microsoft.com/office/drawing/2014/main" id="{B93A8A5F-445C-1DD8-0AAF-E3AD579F49B0}"/>
              </a:ext>
            </a:extLst>
          </p:cNvPr>
          <p:cNvGrpSpPr>
            <a:grpSpLocks/>
          </p:cNvGrpSpPr>
          <p:nvPr/>
        </p:nvGrpSpPr>
        <p:grpSpPr bwMode="auto">
          <a:xfrm>
            <a:off x="3398838" y="2522539"/>
            <a:ext cx="652462" cy="369887"/>
            <a:chOff x="1181" y="1589"/>
            <a:chExt cx="411" cy="233"/>
          </a:xfrm>
        </p:grpSpPr>
        <p:sp>
          <p:nvSpPr>
            <p:cNvPr id="21561" name="Rectangle 57">
              <a:extLst>
                <a:ext uri="{FF2B5EF4-FFF2-40B4-BE49-F238E27FC236}">
                  <a16:creationId xmlns:a16="http://schemas.microsoft.com/office/drawing/2014/main" id="{99306033-D24F-8D3B-F78D-0AE2FF590723}"/>
                </a:ext>
              </a:extLst>
            </p:cNvPr>
            <p:cNvSpPr>
              <a:spLocks noChangeArrowheads="1"/>
            </p:cNvSpPr>
            <p:nvPr/>
          </p:nvSpPr>
          <p:spPr bwMode="auto">
            <a:xfrm>
              <a:off x="1181" y="1589"/>
              <a:ext cx="411" cy="233"/>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62" name="Line 58">
              <a:extLst>
                <a:ext uri="{FF2B5EF4-FFF2-40B4-BE49-F238E27FC236}">
                  <a16:creationId xmlns:a16="http://schemas.microsoft.com/office/drawing/2014/main" id="{184208B7-7584-81DF-8117-A9322482402C}"/>
                </a:ext>
              </a:extLst>
            </p:cNvPr>
            <p:cNvSpPr>
              <a:spLocks noChangeShapeType="1"/>
            </p:cNvSpPr>
            <p:nvPr/>
          </p:nvSpPr>
          <p:spPr bwMode="auto">
            <a:xfrm>
              <a:off x="1197" y="1613"/>
              <a:ext cx="364" cy="18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63" name="Line 59">
              <a:extLst>
                <a:ext uri="{FF2B5EF4-FFF2-40B4-BE49-F238E27FC236}">
                  <a16:creationId xmlns:a16="http://schemas.microsoft.com/office/drawing/2014/main" id="{B7232E60-D5AB-1F26-E322-AE671F7A11BC}"/>
                </a:ext>
              </a:extLst>
            </p:cNvPr>
            <p:cNvSpPr>
              <a:spLocks noChangeShapeType="1"/>
            </p:cNvSpPr>
            <p:nvPr/>
          </p:nvSpPr>
          <p:spPr bwMode="auto">
            <a:xfrm flipV="1">
              <a:off x="1205" y="1605"/>
              <a:ext cx="356" cy="204"/>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21564" name="Group 60">
            <a:extLst>
              <a:ext uri="{FF2B5EF4-FFF2-40B4-BE49-F238E27FC236}">
                <a16:creationId xmlns:a16="http://schemas.microsoft.com/office/drawing/2014/main" id="{5C341F1A-DDA6-1F81-6939-692547285E9F}"/>
              </a:ext>
            </a:extLst>
          </p:cNvPr>
          <p:cNvGrpSpPr>
            <a:grpSpLocks/>
          </p:cNvGrpSpPr>
          <p:nvPr/>
        </p:nvGrpSpPr>
        <p:grpSpPr bwMode="auto">
          <a:xfrm>
            <a:off x="4275138" y="3554414"/>
            <a:ext cx="627062" cy="358775"/>
            <a:chOff x="1733" y="2239"/>
            <a:chExt cx="395" cy="226"/>
          </a:xfrm>
        </p:grpSpPr>
        <p:sp>
          <p:nvSpPr>
            <p:cNvPr id="21565" name="Rectangle 61">
              <a:extLst>
                <a:ext uri="{FF2B5EF4-FFF2-40B4-BE49-F238E27FC236}">
                  <a16:creationId xmlns:a16="http://schemas.microsoft.com/office/drawing/2014/main" id="{0DA01D7E-477C-CB80-A52A-5F2CF9123CE4}"/>
                </a:ext>
              </a:extLst>
            </p:cNvPr>
            <p:cNvSpPr>
              <a:spLocks noChangeArrowheads="1"/>
            </p:cNvSpPr>
            <p:nvPr/>
          </p:nvSpPr>
          <p:spPr bwMode="auto">
            <a:xfrm>
              <a:off x="1733" y="2239"/>
              <a:ext cx="395" cy="226"/>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66" name="Oval 62">
              <a:extLst>
                <a:ext uri="{FF2B5EF4-FFF2-40B4-BE49-F238E27FC236}">
                  <a16:creationId xmlns:a16="http://schemas.microsoft.com/office/drawing/2014/main" id="{6C9859C3-442D-1D66-EE93-8C8EA2CBFEF0}"/>
                </a:ext>
              </a:extLst>
            </p:cNvPr>
            <p:cNvSpPr>
              <a:spLocks noChangeArrowheads="1"/>
            </p:cNvSpPr>
            <p:nvPr/>
          </p:nvSpPr>
          <p:spPr bwMode="auto">
            <a:xfrm>
              <a:off x="1746" y="2260"/>
              <a:ext cx="357" cy="185"/>
            </a:xfrm>
            <a:prstGeom prst="ellipse">
              <a:avLst/>
            </a:prstGeom>
            <a:solidFill>
              <a:schemeClr val="bg1"/>
            </a:solidFill>
            <a:ln w="508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21567" name="Group 63">
            <a:extLst>
              <a:ext uri="{FF2B5EF4-FFF2-40B4-BE49-F238E27FC236}">
                <a16:creationId xmlns:a16="http://schemas.microsoft.com/office/drawing/2014/main" id="{7793C0C3-9514-5D93-45A1-6A1AB85D8658}"/>
              </a:ext>
            </a:extLst>
          </p:cNvPr>
          <p:cNvGrpSpPr>
            <a:grpSpLocks/>
          </p:cNvGrpSpPr>
          <p:nvPr/>
        </p:nvGrpSpPr>
        <p:grpSpPr bwMode="auto">
          <a:xfrm>
            <a:off x="7480300" y="5956300"/>
            <a:ext cx="674688" cy="439738"/>
            <a:chOff x="3752" y="3752"/>
            <a:chExt cx="425" cy="277"/>
          </a:xfrm>
        </p:grpSpPr>
        <p:grpSp>
          <p:nvGrpSpPr>
            <p:cNvPr id="21568" name="Group 64">
              <a:extLst>
                <a:ext uri="{FF2B5EF4-FFF2-40B4-BE49-F238E27FC236}">
                  <a16:creationId xmlns:a16="http://schemas.microsoft.com/office/drawing/2014/main" id="{D8B2FC67-ACB0-48E3-8F57-64C4009BF144}"/>
                </a:ext>
              </a:extLst>
            </p:cNvPr>
            <p:cNvGrpSpPr>
              <a:grpSpLocks/>
            </p:cNvGrpSpPr>
            <p:nvPr/>
          </p:nvGrpSpPr>
          <p:grpSpPr bwMode="auto">
            <a:xfrm>
              <a:off x="3752" y="3824"/>
              <a:ext cx="425" cy="205"/>
              <a:chOff x="3752" y="3824"/>
              <a:chExt cx="425" cy="205"/>
            </a:xfrm>
          </p:grpSpPr>
          <p:sp>
            <p:nvSpPr>
              <p:cNvPr id="21569" name="Rectangle 65">
                <a:extLst>
                  <a:ext uri="{FF2B5EF4-FFF2-40B4-BE49-F238E27FC236}">
                    <a16:creationId xmlns:a16="http://schemas.microsoft.com/office/drawing/2014/main" id="{76AE3F36-AE72-F012-3823-6DDCED1FB06A}"/>
                  </a:ext>
                </a:extLst>
              </p:cNvPr>
              <p:cNvSpPr>
                <a:spLocks noChangeArrowheads="1"/>
              </p:cNvSpPr>
              <p:nvPr/>
            </p:nvSpPr>
            <p:spPr bwMode="auto">
              <a:xfrm>
                <a:off x="3752" y="3824"/>
                <a:ext cx="425" cy="205"/>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70" name="Oval 66">
                <a:extLst>
                  <a:ext uri="{FF2B5EF4-FFF2-40B4-BE49-F238E27FC236}">
                    <a16:creationId xmlns:a16="http://schemas.microsoft.com/office/drawing/2014/main" id="{3860AE52-C252-8469-84D4-5B296433CADE}"/>
                  </a:ext>
                </a:extLst>
              </p:cNvPr>
              <p:cNvSpPr>
                <a:spLocks noChangeArrowheads="1"/>
              </p:cNvSpPr>
              <p:nvPr/>
            </p:nvSpPr>
            <p:spPr bwMode="auto">
              <a:xfrm>
                <a:off x="3787" y="3855"/>
                <a:ext cx="360" cy="150"/>
              </a:xfrm>
              <a:prstGeom prst="ellipse">
                <a:avLst/>
              </a:prstGeom>
              <a:solidFill>
                <a:schemeClr val="bg1"/>
              </a:solidFill>
              <a:ln w="508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21571" name="Group 67">
              <a:extLst>
                <a:ext uri="{FF2B5EF4-FFF2-40B4-BE49-F238E27FC236}">
                  <a16:creationId xmlns:a16="http://schemas.microsoft.com/office/drawing/2014/main" id="{C172FBD5-63C4-D046-A5E4-8488DB449528}"/>
                </a:ext>
              </a:extLst>
            </p:cNvPr>
            <p:cNvGrpSpPr>
              <a:grpSpLocks/>
            </p:cNvGrpSpPr>
            <p:nvPr/>
          </p:nvGrpSpPr>
          <p:grpSpPr bwMode="auto">
            <a:xfrm>
              <a:off x="3915" y="3752"/>
              <a:ext cx="112" cy="59"/>
              <a:chOff x="3915" y="3752"/>
              <a:chExt cx="112" cy="59"/>
            </a:xfrm>
          </p:grpSpPr>
          <p:sp>
            <p:nvSpPr>
              <p:cNvPr id="21572" name="Line 68">
                <a:extLst>
                  <a:ext uri="{FF2B5EF4-FFF2-40B4-BE49-F238E27FC236}">
                    <a16:creationId xmlns:a16="http://schemas.microsoft.com/office/drawing/2014/main" id="{15A4986C-ABE9-EFD0-FFD8-AE1D8A55761F}"/>
                  </a:ext>
                </a:extLst>
              </p:cNvPr>
              <p:cNvSpPr>
                <a:spLocks noChangeShapeType="1"/>
              </p:cNvSpPr>
              <p:nvPr/>
            </p:nvSpPr>
            <p:spPr bwMode="auto">
              <a:xfrm>
                <a:off x="3966" y="3752"/>
                <a:ext cx="0" cy="59"/>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73" name="Line 69">
                <a:extLst>
                  <a:ext uri="{FF2B5EF4-FFF2-40B4-BE49-F238E27FC236}">
                    <a16:creationId xmlns:a16="http://schemas.microsoft.com/office/drawing/2014/main" id="{715873A5-B292-F071-BE2C-5E36AFE985D9}"/>
                  </a:ext>
                </a:extLst>
              </p:cNvPr>
              <p:cNvSpPr>
                <a:spLocks noChangeShapeType="1"/>
              </p:cNvSpPr>
              <p:nvPr/>
            </p:nvSpPr>
            <p:spPr bwMode="auto">
              <a:xfrm>
                <a:off x="3915" y="3753"/>
                <a:ext cx="0" cy="49"/>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74" name="Line 70">
                <a:extLst>
                  <a:ext uri="{FF2B5EF4-FFF2-40B4-BE49-F238E27FC236}">
                    <a16:creationId xmlns:a16="http://schemas.microsoft.com/office/drawing/2014/main" id="{4B0A6C8C-DD0C-1FC8-C615-59B0F4802439}"/>
                  </a:ext>
                </a:extLst>
              </p:cNvPr>
              <p:cNvSpPr>
                <a:spLocks noChangeShapeType="1"/>
              </p:cNvSpPr>
              <p:nvPr/>
            </p:nvSpPr>
            <p:spPr bwMode="auto">
              <a:xfrm>
                <a:off x="4027" y="3752"/>
                <a:ext cx="0" cy="59"/>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grpSp>
        <p:nvGrpSpPr>
          <p:cNvPr id="21575" name="Group 71">
            <a:extLst>
              <a:ext uri="{FF2B5EF4-FFF2-40B4-BE49-F238E27FC236}">
                <a16:creationId xmlns:a16="http://schemas.microsoft.com/office/drawing/2014/main" id="{C1C15D53-9261-A4CA-6577-0DDB0130353A}"/>
              </a:ext>
            </a:extLst>
          </p:cNvPr>
          <p:cNvGrpSpPr>
            <a:grpSpLocks/>
          </p:cNvGrpSpPr>
          <p:nvPr/>
        </p:nvGrpSpPr>
        <p:grpSpPr bwMode="auto">
          <a:xfrm>
            <a:off x="5380038" y="3851275"/>
            <a:ext cx="652462" cy="488950"/>
            <a:chOff x="2429" y="2426"/>
            <a:chExt cx="411" cy="308"/>
          </a:xfrm>
        </p:grpSpPr>
        <p:grpSp>
          <p:nvGrpSpPr>
            <p:cNvPr id="21576" name="Group 72">
              <a:extLst>
                <a:ext uri="{FF2B5EF4-FFF2-40B4-BE49-F238E27FC236}">
                  <a16:creationId xmlns:a16="http://schemas.microsoft.com/office/drawing/2014/main" id="{8C14CCF8-0B12-B9D6-F110-DD774D18F78C}"/>
                </a:ext>
              </a:extLst>
            </p:cNvPr>
            <p:cNvGrpSpPr>
              <a:grpSpLocks/>
            </p:cNvGrpSpPr>
            <p:nvPr/>
          </p:nvGrpSpPr>
          <p:grpSpPr bwMode="auto">
            <a:xfrm>
              <a:off x="2429" y="2501"/>
              <a:ext cx="411" cy="233"/>
              <a:chOff x="2429" y="2501"/>
              <a:chExt cx="411" cy="233"/>
            </a:xfrm>
          </p:grpSpPr>
          <p:sp>
            <p:nvSpPr>
              <p:cNvPr id="21577" name="Rectangle 73">
                <a:extLst>
                  <a:ext uri="{FF2B5EF4-FFF2-40B4-BE49-F238E27FC236}">
                    <a16:creationId xmlns:a16="http://schemas.microsoft.com/office/drawing/2014/main" id="{573AF3D6-5351-D961-264A-0F5EF056C91E}"/>
                  </a:ext>
                </a:extLst>
              </p:cNvPr>
              <p:cNvSpPr>
                <a:spLocks noChangeArrowheads="1"/>
              </p:cNvSpPr>
              <p:nvPr/>
            </p:nvSpPr>
            <p:spPr bwMode="auto">
              <a:xfrm>
                <a:off x="2429" y="2501"/>
                <a:ext cx="411" cy="233"/>
              </a:xfrm>
              <a:prstGeom prst="rect">
                <a:avLst/>
              </a:prstGeom>
              <a:solidFill>
                <a:schemeClr val="bg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78" name="Line 74">
                <a:extLst>
                  <a:ext uri="{FF2B5EF4-FFF2-40B4-BE49-F238E27FC236}">
                    <a16:creationId xmlns:a16="http://schemas.microsoft.com/office/drawing/2014/main" id="{32007209-5636-2978-AC4F-070AD3276B26}"/>
                  </a:ext>
                </a:extLst>
              </p:cNvPr>
              <p:cNvSpPr>
                <a:spLocks noChangeShapeType="1"/>
              </p:cNvSpPr>
              <p:nvPr/>
            </p:nvSpPr>
            <p:spPr bwMode="auto">
              <a:xfrm>
                <a:off x="2445" y="2525"/>
                <a:ext cx="364" cy="18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79" name="Line 75">
                <a:extLst>
                  <a:ext uri="{FF2B5EF4-FFF2-40B4-BE49-F238E27FC236}">
                    <a16:creationId xmlns:a16="http://schemas.microsoft.com/office/drawing/2014/main" id="{5ED3AEA3-23FE-F56F-A530-9BBC4D742619}"/>
                  </a:ext>
                </a:extLst>
              </p:cNvPr>
              <p:cNvSpPr>
                <a:spLocks noChangeShapeType="1"/>
              </p:cNvSpPr>
              <p:nvPr/>
            </p:nvSpPr>
            <p:spPr bwMode="auto">
              <a:xfrm flipV="1">
                <a:off x="2453" y="2517"/>
                <a:ext cx="356" cy="204"/>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21580" name="Group 76">
              <a:extLst>
                <a:ext uri="{FF2B5EF4-FFF2-40B4-BE49-F238E27FC236}">
                  <a16:creationId xmlns:a16="http://schemas.microsoft.com/office/drawing/2014/main" id="{D5860DEF-920C-6141-FE42-358F9B7A7577}"/>
                </a:ext>
              </a:extLst>
            </p:cNvPr>
            <p:cNvGrpSpPr>
              <a:grpSpLocks/>
            </p:cNvGrpSpPr>
            <p:nvPr/>
          </p:nvGrpSpPr>
          <p:grpSpPr bwMode="auto">
            <a:xfrm>
              <a:off x="2589" y="2426"/>
              <a:ext cx="85" cy="70"/>
              <a:chOff x="2589" y="2426"/>
              <a:chExt cx="85" cy="70"/>
            </a:xfrm>
          </p:grpSpPr>
          <p:sp>
            <p:nvSpPr>
              <p:cNvPr id="21581" name="Line 77">
                <a:extLst>
                  <a:ext uri="{FF2B5EF4-FFF2-40B4-BE49-F238E27FC236}">
                    <a16:creationId xmlns:a16="http://schemas.microsoft.com/office/drawing/2014/main" id="{85F5761D-C44F-F136-710B-FE52509253D0}"/>
                  </a:ext>
                </a:extLst>
              </p:cNvPr>
              <p:cNvSpPr>
                <a:spLocks noChangeShapeType="1"/>
              </p:cNvSpPr>
              <p:nvPr/>
            </p:nvSpPr>
            <p:spPr bwMode="auto">
              <a:xfrm>
                <a:off x="2589" y="2426"/>
                <a:ext cx="0" cy="7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82" name="Line 78">
                <a:extLst>
                  <a:ext uri="{FF2B5EF4-FFF2-40B4-BE49-F238E27FC236}">
                    <a16:creationId xmlns:a16="http://schemas.microsoft.com/office/drawing/2014/main" id="{7750DBB5-E1A4-A45C-6C34-1B3D428EC482}"/>
                  </a:ext>
                </a:extLst>
              </p:cNvPr>
              <p:cNvSpPr>
                <a:spLocks noChangeShapeType="1"/>
              </p:cNvSpPr>
              <p:nvPr/>
            </p:nvSpPr>
            <p:spPr bwMode="auto">
              <a:xfrm>
                <a:off x="2674" y="2426"/>
                <a:ext cx="0" cy="7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sp>
        <p:nvSpPr>
          <p:cNvPr id="21583" name="Freeform 79">
            <a:extLst>
              <a:ext uri="{FF2B5EF4-FFF2-40B4-BE49-F238E27FC236}">
                <a16:creationId xmlns:a16="http://schemas.microsoft.com/office/drawing/2014/main" id="{E3CCF376-4452-36E0-E97E-06164E66918C}"/>
              </a:ext>
            </a:extLst>
          </p:cNvPr>
          <p:cNvSpPr>
            <a:spLocks/>
          </p:cNvSpPr>
          <p:nvPr/>
        </p:nvSpPr>
        <p:spPr bwMode="auto">
          <a:xfrm>
            <a:off x="3657600" y="5562600"/>
            <a:ext cx="1144588" cy="763588"/>
          </a:xfrm>
          <a:custGeom>
            <a:avLst/>
            <a:gdLst>
              <a:gd name="T0" fmla="*/ 0 w 721"/>
              <a:gd name="T1" fmla="*/ 440 h 481"/>
              <a:gd name="T2" fmla="*/ 72 w 721"/>
              <a:gd name="T3" fmla="*/ 480 h 481"/>
              <a:gd name="T4" fmla="*/ 166 w 721"/>
              <a:gd name="T5" fmla="*/ 411 h 481"/>
              <a:gd name="T6" fmla="*/ 92 w 721"/>
              <a:gd name="T7" fmla="*/ 370 h 481"/>
              <a:gd name="T8" fmla="*/ 187 w 721"/>
              <a:gd name="T9" fmla="*/ 302 h 481"/>
              <a:gd name="T10" fmla="*/ 256 w 721"/>
              <a:gd name="T11" fmla="*/ 343 h 481"/>
              <a:gd name="T12" fmla="*/ 351 w 721"/>
              <a:gd name="T13" fmla="*/ 274 h 481"/>
              <a:gd name="T14" fmla="*/ 279 w 721"/>
              <a:gd name="T15" fmla="*/ 232 h 481"/>
              <a:gd name="T16" fmla="*/ 371 w 721"/>
              <a:gd name="T17" fmla="*/ 166 h 481"/>
              <a:gd name="T18" fmla="*/ 441 w 721"/>
              <a:gd name="T19" fmla="*/ 206 h 481"/>
              <a:gd name="T20" fmla="*/ 535 w 721"/>
              <a:gd name="T21" fmla="*/ 138 h 481"/>
              <a:gd name="T22" fmla="*/ 464 w 721"/>
              <a:gd name="T23" fmla="*/ 95 h 481"/>
              <a:gd name="T24" fmla="*/ 556 w 721"/>
              <a:gd name="T25" fmla="*/ 29 h 481"/>
              <a:gd name="T26" fmla="*/ 628 w 721"/>
              <a:gd name="T27" fmla="*/ 69 h 481"/>
              <a:gd name="T28" fmla="*/ 720 w 721"/>
              <a:gd name="T29"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1" h="481">
                <a:moveTo>
                  <a:pt x="0" y="440"/>
                </a:moveTo>
                <a:lnTo>
                  <a:pt x="72" y="480"/>
                </a:lnTo>
                <a:lnTo>
                  <a:pt x="166" y="411"/>
                </a:lnTo>
                <a:lnTo>
                  <a:pt x="92" y="370"/>
                </a:lnTo>
                <a:lnTo>
                  <a:pt x="187" y="302"/>
                </a:lnTo>
                <a:lnTo>
                  <a:pt x="256" y="343"/>
                </a:lnTo>
                <a:lnTo>
                  <a:pt x="351" y="274"/>
                </a:lnTo>
                <a:lnTo>
                  <a:pt x="279" y="232"/>
                </a:lnTo>
                <a:lnTo>
                  <a:pt x="371" y="166"/>
                </a:lnTo>
                <a:lnTo>
                  <a:pt x="441" y="206"/>
                </a:lnTo>
                <a:lnTo>
                  <a:pt x="535" y="138"/>
                </a:lnTo>
                <a:lnTo>
                  <a:pt x="464" y="95"/>
                </a:lnTo>
                <a:lnTo>
                  <a:pt x="556" y="29"/>
                </a:lnTo>
                <a:lnTo>
                  <a:pt x="628" y="69"/>
                </a:lnTo>
                <a:lnTo>
                  <a:pt x="720" y="0"/>
                </a:lnTo>
              </a:path>
            </a:pathLst>
          </a:custGeom>
          <a:solidFill>
            <a:schemeClr val="bg1"/>
          </a:solidFill>
          <a:ln w="50800" cap="rnd"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1584" name="Freeform 80">
            <a:extLst>
              <a:ext uri="{FF2B5EF4-FFF2-40B4-BE49-F238E27FC236}">
                <a16:creationId xmlns:a16="http://schemas.microsoft.com/office/drawing/2014/main" id="{0572484D-1B1A-1180-4598-AEAFB22A3F96}"/>
              </a:ext>
            </a:extLst>
          </p:cNvPr>
          <p:cNvSpPr>
            <a:spLocks/>
          </p:cNvSpPr>
          <p:nvPr/>
        </p:nvSpPr>
        <p:spPr bwMode="auto">
          <a:xfrm>
            <a:off x="3810000" y="4192588"/>
            <a:ext cx="1296988" cy="990600"/>
          </a:xfrm>
          <a:custGeom>
            <a:avLst/>
            <a:gdLst>
              <a:gd name="T0" fmla="*/ 0 w 817"/>
              <a:gd name="T1" fmla="*/ 487 h 624"/>
              <a:gd name="T2" fmla="*/ 131 w 817"/>
              <a:gd name="T3" fmla="*/ 623 h 624"/>
              <a:gd name="T4" fmla="*/ 230 w 817"/>
              <a:gd name="T5" fmla="*/ 542 h 624"/>
              <a:gd name="T6" fmla="*/ 99 w 817"/>
              <a:gd name="T7" fmla="*/ 406 h 624"/>
              <a:gd name="T8" fmla="*/ 196 w 817"/>
              <a:gd name="T9" fmla="*/ 324 h 624"/>
              <a:gd name="T10" fmla="*/ 327 w 817"/>
              <a:gd name="T11" fmla="*/ 460 h 624"/>
              <a:gd name="T12" fmla="*/ 424 w 817"/>
              <a:gd name="T13" fmla="*/ 380 h 624"/>
              <a:gd name="T14" fmla="*/ 293 w 817"/>
              <a:gd name="T15" fmla="*/ 243 h 624"/>
              <a:gd name="T16" fmla="*/ 392 w 817"/>
              <a:gd name="T17" fmla="*/ 163 h 624"/>
              <a:gd name="T18" fmla="*/ 523 w 817"/>
              <a:gd name="T19" fmla="*/ 299 h 624"/>
              <a:gd name="T20" fmla="*/ 620 w 817"/>
              <a:gd name="T21" fmla="*/ 218 h 624"/>
              <a:gd name="T22" fmla="*/ 489 w 817"/>
              <a:gd name="T23" fmla="*/ 82 h 624"/>
              <a:gd name="T24" fmla="*/ 586 w 817"/>
              <a:gd name="T25" fmla="*/ 0 h 624"/>
              <a:gd name="T26" fmla="*/ 717 w 817"/>
              <a:gd name="T27" fmla="*/ 136 h 624"/>
              <a:gd name="T28" fmla="*/ 816 w 817"/>
              <a:gd name="T29" fmla="*/ 55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7" h="624">
                <a:moveTo>
                  <a:pt x="0" y="487"/>
                </a:moveTo>
                <a:lnTo>
                  <a:pt x="131" y="623"/>
                </a:lnTo>
                <a:lnTo>
                  <a:pt x="230" y="542"/>
                </a:lnTo>
                <a:lnTo>
                  <a:pt x="99" y="406"/>
                </a:lnTo>
                <a:lnTo>
                  <a:pt x="196" y="324"/>
                </a:lnTo>
                <a:lnTo>
                  <a:pt x="327" y="460"/>
                </a:lnTo>
                <a:lnTo>
                  <a:pt x="424" y="380"/>
                </a:lnTo>
                <a:lnTo>
                  <a:pt x="293" y="243"/>
                </a:lnTo>
                <a:lnTo>
                  <a:pt x="392" y="163"/>
                </a:lnTo>
                <a:lnTo>
                  <a:pt x="523" y="299"/>
                </a:lnTo>
                <a:lnTo>
                  <a:pt x="620" y="218"/>
                </a:lnTo>
                <a:lnTo>
                  <a:pt x="489" y="82"/>
                </a:lnTo>
                <a:lnTo>
                  <a:pt x="586" y="0"/>
                </a:lnTo>
                <a:lnTo>
                  <a:pt x="717" y="136"/>
                </a:lnTo>
                <a:lnTo>
                  <a:pt x="816" y="55"/>
                </a:lnTo>
              </a:path>
            </a:pathLst>
          </a:custGeom>
          <a:solidFill>
            <a:schemeClr val="bg1"/>
          </a:solidFill>
          <a:ln w="50800" cap="rnd"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1585" name="Freeform 81">
            <a:extLst>
              <a:ext uri="{FF2B5EF4-FFF2-40B4-BE49-F238E27FC236}">
                <a16:creationId xmlns:a16="http://schemas.microsoft.com/office/drawing/2014/main" id="{79BCC749-D39F-2E8C-36FF-899332650D01}"/>
              </a:ext>
            </a:extLst>
          </p:cNvPr>
          <p:cNvSpPr>
            <a:spLocks/>
          </p:cNvSpPr>
          <p:nvPr/>
        </p:nvSpPr>
        <p:spPr bwMode="auto">
          <a:xfrm>
            <a:off x="2997200" y="5356225"/>
            <a:ext cx="1201738" cy="858838"/>
          </a:xfrm>
          <a:custGeom>
            <a:avLst/>
            <a:gdLst>
              <a:gd name="T0" fmla="*/ 0 w 757"/>
              <a:gd name="T1" fmla="*/ 476 h 541"/>
              <a:gd name="T2" fmla="*/ 55 w 757"/>
              <a:gd name="T3" fmla="*/ 540 h 541"/>
              <a:gd name="T4" fmla="*/ 158 w 757"/>
              <a:gd name="T5" fmla="*/ 462 h 541"/>
              <a:gd name="T6" fmla="*/ 100 w 757"/>
              <a:gd name="T7" fmla="*/ 395 h 541"/>
              <a:gd name="T8" fmla="*/ 201 w 757"/>
              <a:gd name="T9" fmla="*/ 320 h 541"/>
              <a:gd name="T10" fmla="*/ 255 w 757"/>
              <a:gd name="T11" fmla="*/ 387 h 541"/>
              <a:gd name="T12" fmla="*/ 357 w 757"/>
              <a:gd name="T13" fmla="*/ 309 h 541"/>
              <a:gd name="T14" fmla="*/ 302 w 757"/>
              <a:gd name="T15" fmla="*/ 241 h 541"/>
              <a:gd name="T16" fmla="*/ 401 w 757"/>
              <a:gd name="T17" fmla="*/ 167 h 541"/>
              <a:gd name="T18" fmla="*/ 454 w 757"/>
              <a:gd name="T19" fmla="*/ 232 h 541"/>
              <a:gd name="T20" fmla="*/ 556 w 757"/>
              <a:gd name="T21" fmla="*/ 156 h 541"/>
              <a:gd name="T22" fmla="*/ 501 w 757"/>
              <a:gd name="T23" fmla="*/ 87 h 541"/>
              <a:gd name="T24" fmla="*/ 600 w 757"/>
              <a:gd name="T25" fmla="*/ 13 h 541"/>
              <a:gd name="T26" fmla="*/ 655 w 757"/>
              <a:gd name="T27" fmla="*/ 79 h 541"/>
              <a:gd name="T28" fmla="*/ 756 w 757"/>
              <a:gd name="T29"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7" h="541">
                <a:moveTo>
                  <a:pt x="0" y="476"/>
                </a:moveTo>
                <a:lnTo>
                  <a:pt x="55" y="540"/>
                </a:lnTo>
                <a:lnTo>
                  <a:pt x="158" y="462"/>
                </a:lnTo>
                <a:lnTo>
                  <a:pt x="100" y="395"/>
                </a:lnTo>
                <a:lnTo>
                  <a:pt x="201" y="320"/>
                </a:lnTo>
                <a:lnTo>
                  <a:pt x="255" y="387"/>
                </a:lnTo>
                <a:lnTo>
                  <a:pt x="357" y="309"/>
                </a:lnTo>
                <a:lnTo>
                  <a:pt x="302" y="241"/>
                </a:lnTo>
                <a:lnTo>
                  <a:pt x="401" y="167"/>
                </a:lnTo>
                <a:lnTo>
                  <a:pt x="454" y="232"/>
                </a:lnTo>
                <a:lnTo>
                  <a:pt x="556" y="156"/>
                </a:lnTo>
                <a:lnTo>
                  <a:pt x="501" y="87"/>
                </a:lnTo>
                <a:lnTo>
                  <a:pt x="600" y="13"/>
                </a:lnTo>
                <a:lnTo>
                  <a:pt x="655" y="79"/>
                </a:lnTo>
                <a:lnTo>
                  <a:pt x="756" y="0"/>
                </a:lnTo>
              </a:path>
            </a:pathLst>
          </a:custGeom>
          <a:solidFill>
            <a:schemeClr val="bg1"/>
          </a:solidFill>
          <a:ln w="50800" cap="rnd"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nvGrpSpPr>
          <p:cNvPr id="21586" name="Group 82">
            <a:extLst>
              <a:ext uri="{FF2B5EF4-FFF2-40B4-BE49-F238E27FC236}">
                <a16:creationId xmlns:a16="http://schemas.microsoft.com/office/drawing/2014/main" id="{755A0DD0-0F8C-0C5F-014D-5C16EA800D7C}"/>
              </a:ext>
            </a:extLst>
          </p:cNvPr>
          <p:cNvGrpSpPr>
            <a:grpSpLocks/>
          </p:cNvGrpSpPr>
          <p:nvPr/>
        </p:nvGrpSpPr>
        <p:grpSpPr bwMode="auto">
          <a:xfrm>
            <a:off x="5553075" y="4746625"/>
            <a:ext cx="1009650" cy="946150"/>
            <a:chOff x="2538" y="2990"/>
            <a:chExt cx="636" cy="596"/>
          </a:xfrm>
        </p:grpSpPr>
        <p:sp>
          <p:nvSpPr>
            <p:cNvPr id="21587" name="Oval 83">
              <a:extLst>
                <a:ext uri="{FF2B5EF4-FFF2-40B4-BE49-F238E27FC236}">
                  <a16:creationId xmlns:a16="http://schemas.microsoft.com/office/drawing/2014/main" id="{C29B4DE4-2F65-B1A0-10E9-C7EBF229AAB0}"/>
                </a:ext>
              </a:extLst>
            </p:cNvPr>
            <p:cNvSpPr>
              <a:spLocks noChangeArrowheads="1"/>
            </p:cNvSpPr>
            <p:nvPr/>
          </p:nvSpPr>
          <p:spPr bwMode="auto">
            <a:xfrm rot="16320000">
              <a:off x="2538" y="3546"/>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88" name="Oval 84">
              <a:extLst>
                <a:ext uri="{FF2B5EF4-FFF2-40B4-BE49-F238E27FC236}">
                  <a16:creationId xmlns:a16="http://schemas.microsoft.com/office/drawing/2014/main" id="{E6A1D281-C96A-8F89-E4D4-FB723EE0084C}"/>
                </a:ext>
              </a:extLst>
            </p:cNvPr>
            <p:cNvSpPr>
              <a:spLocks noChangeArrowheads="1"/>
            </p:cNvSpPr>
            <p:nvPr/>
          </p:nvSpPr>
          <p:spPr bwMode="auto">
            <a:xfrm rot="16320000">
              <a:off x="2637" y="3453"/>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89" name="Oval 85">
              <a:extLst>
                <a:ext uri="{FF2B5EF4-FFF2-40B4-BE49-F238E27FC236}">
                  <a16:creationId xmlns:a16="http://schemas.microsoft.com/office/drawing/2014/main" id="{2C663286-F5FF-5022-079B-0E72805C0783}"/>
                </a:ext>
              </a:extLst>
            </p:cNvPr>
            <p:cNvSpPr>
              <a:spLocks noChangeArrowheads="1"/>
            </p:cNvSpPr>
            <p:nvPr/>
          </p:nvSpPr>
          <p:spPr bwMode="auto">
            <a:xfrm rot="16320000">
              <a:off x="2737" y="3361"/>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90" name="Oval 86">
              <a:extLst>
                <a:ext uri="{FF2B5EF4-FFF2-40B4-BE49-F238E27FC236}">
                  <a16:creationId xmlns:a16="http://schemas.microsoft.com/office/drawing/2014/main" id="{477F956D-E02D-3B96-F04C-801661920BBB}"/>
                </a:ext>
              </a:extLst>
            </p:cNvPr>
            <p:cNvSpPr>
              <a:spLocks noChangeArrowheads="1"/>
            </p:cNvSpPr>
            <p:nvPr/>
          </p:nvSpPr>
          <p:spPr bwMode="auto">
            <a:xfrm rot="16320000">
              <a:off x="2836" y="3268"/>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91" name="Oval 87">
              <a:extLst>
                <a:ext uri="{FF2B5EF4-FFF2-40B4-BE49-F238E27FC236}">
                  <a16:creationId xmlns:a16="http://schemas.microsoft.com/office/drawing/2014/main" id="{E3D85D98-AA77-BE80-2F33-36436023F84E}"/>
                </a:ext>
              </a:extLst>
            </p:cNvPr>
            <p:cNvSpPr>
              <a:spLocks noChangeArrowheads="1"/>
            </p:cNvSpPr>
            <p:nvPr/>
          </p:nvSpPr>
          <p:spPr bwMode="auto">
            <a:xfrm rot="16320000">
              <a:off x="2935" y="3175"/>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92" name="Oval 88">
              <a:extLst>
                <a:ext uri="{FF2B5EF4-FFF2-40B4-BE49-F238E27FC236}">
                  <a16:creationId xmlns:a16="http://schemas.microsoft.com/office/drawing/2014/main" id="{07160F58-E626-A30E-B3AC-BDA468D340E1}"/>
                </a:ext>
              </a:extLst>
            </p:cNvPr>
            <p:cNvSpPr>
              <a:spLocks noChangeArrowheads="1"/>
            </p:cNvSpPr>
            <p:nvPr/>
          </p:nvSpPr>
          <p:spPr bwMode="auto">
            <a:xfrm rot="16320000">
              <a:off x="3035" y="3083"/>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93" name="Oval 89">
              <a:extLst>
                <a:ext uri="{FF2B5EF4-FFF2-40B4-BE49-F238E27FC236}">
                  <a16:creationId xmlns:a16="http://schemas.microsoft.com/office/drawing/2014/main" id="{BE87D6FA-E50B-177A-DA84-B69167F62DE4}"/>
                </a:ext>
              </a:extLst>
            </p:cNvPr>
            <p:cNvSpPr>
              <a:spLocks noChangeArrowheads="1"/>
            </p:cNvSpPr>
            <p:nvPr/>
          </p:nvSpPr>
          <p:spPr bwMode="auto">
            <a:xfrm rot="16320000">
              <a:off x="3134" y="2990"/>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21594" name="Group 90">
            <a:extLst>
              <a:ext uri="{FF2B5EF4-FFF2-40B4-BE49-F238E27FC236}">
                <a16:creationId xmlns:a16="http://schemas.microsoft.com/office/drawing/2014/main" id="{342449B6-E4ED-85DC-540A-5F730FB5AFA0}"/>
              </a:ext>
            </a:extLst>
          </p:cNvPr>
          <p:cNvGrpSpPr>
            <a:grpSpLocks/>
          </p:cNvGrpSpPr>
          <p:nvPr/>
        </p:nvGrpSpPr>
        <p:grpSpPr bwMode="auto">
          <a:xfrm>
            <a:off x="5572125" y="4899025"/>
            <a:ext cx="1009650" cy="946150"/>
            <a:chOff x="2550" y="3086"/>
            <a:chExt cx="636" cy="596"/>
          </a:xfrm>
        </p:grpSpPr>
        <p:sp>
          <p:nvSpPr>
            <p:cNvPr id="21595" name="Oval 91">
              <a:extLst>
                <a:ext uri="{FF2B5EF4-FFF2-40B4-BE49-F238E27FC236}">
                  <a16:creationId xmlns:a16="http://schemas.microsoft.com/office/drawing/2014/main" id="{055944EC-C0D7-36C8-203A-5287C8A123DD}"/>
                </a:ext>
              </a:extLst>
            </p:cNvPr>
            <p:cNvSpPr>
              <a:spLocks noChangeArrowheads="1"/>
            </p:cNvSpPr>
            <p:nvPr/>
          </p:nvSpPr>
          <p:spPr bwMode="auto">
            <a:xfrm rot="16320000">
              <a:off x="2550" y="3642"/>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96" name="Oval 92">
              <a:extLst>
                <a:ext uri="{FF2B5EF4-FFF2-40B4-BE49-F238E27FC236}">
                  <a16:creationId xmlns:a16="http://schemas.microsoft.com/office/drawing/2014/main" id="{EACA915C-5F11-B24B-7AA6-FF580034D618}"/>
                </a:ext>
              </a:extLst>
            </p:cNvPr>
            <p:cNvSpPr>
              <a:spLocks noChangeArrowheads="1"/>
            </p:cNvSpPr>
            <p:nvPr/>
          </p:nvSpPr>
          <p:spPr bwMode="auto">
            <a:xfrm rot="16320000">
              <a:off x="2649" y="3549"/>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97" name="Oval 93">
              <a:extLst>
                <a:ext uri="{FF2B5EF4-FFF2-40B4-BE49-F238E27FC236}">
                  <a16:creationId xmlns:a16="http://schemas.microsoft.com/office/drawing/2014/main" id="{231E4D57-9959-129E-9063-3471C32BB04C}"/>
                </a:ext>
              </a:extLst>
            </p:cNvPr>
            <p:cNvSpPr>
              <a:spLocks noChangeArrowheads="1"/>
            </p:cNvSpPr>
            <p:nvPr/>
          </p:nvSpPr>
          <p:spPr bwMode="auto">
            <a:xfrm rot="16320000">
              <a:off x="2749" y="3457"/>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98" name="Oval 94">
              <a:extLst>
                <a:ext uri="{FF2B5EF4-FFF2-40B4-BE49-F238E27FC236}">
                  <a16:creationId xmlns:a16="http://schemas.microsoft.com/office/drawing/2014/main" id="{3A0BEB83-E80E-A4EC-2510-EF5D4BA48DC7}"/>
                </a:ext>
              </a:extLst>
            </p:cNvPr>
            <p:cNvSpPr>
              <a:spLocks noChangeArrowheads="1"/>
            </p:cNvSpPr>
            <p:nvPr/>
          </p:nvSpPr>
          <p:spPr bwMode="auto">
            <a:xfrm rot="16320000">
              <a:off x="2848" y="3364"/>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599" name="Oval 95">
              <a:extLst>
                <a:ext uri="{FF2B5EF4-FFF2-40B4-BE49-F238E27FC236}">
                  <a16:creationId xmlns:a16="http://schemas.microsoft.com/office/drawing/2014/main" id="{B3491E3E-CC67-29D9-D3BF-9DEC8A207B62}"/>
                </a:ext>
              </a:extLst>
            </p:cNvPr>
            <p:cNvSpPr>
              <a:spLocks noChangeArrowheads="1"/>
            </p:cNvSpPr>
            <p:nvPr/>
          </p:nvSpPr>
          <p:spPr bwMode="auto">
            <a:xfrm rot="16320000">
              <a:off x="2947" y="3271"/>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600" name="Oval 96">
              <a:extLst>
                <a:ext uri="{FF2B5EF4-FFF2-40B4-BE49-F238E27FC236}">
                  <a16:creationId xmlns:a16="http://schemas.microsoft.com/office/drawing/2014/main" id="{EB5F4E57-94AF-211C-4D4A-AB5F2A473B49}"/>
                </a:ext>
              </a:extLst>
            </p:cNvPr>
            <p:cNvSpPr>
              <a:spLocks noChangeArrowheads="1"/>
            </p:cNvSpPr>
            <p:nvPr/>
          </p:nvSpPr>
          <p:spPr bwMode="auto">
            <a:xfrm rot="16320000">
              <a:off x="3047" y="3179"/>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601" name="Oval 97">
              <a:extLst>
                <a:ext uri="{FF2B5EF4-FFF2-40B4-BE49-F238E27FC236}">
                  <a16:creationId xmlns:a16="http://schemas.microsoft.com/office/drawing/2014/main" id="{B28230A4-C977-6D7B-1808-A66DA44F1B52}"/>
                </a:ext>
              </a:extLst>
            </p:cNvPr>
            <p:cNvSpPr>
              <a:spLocks noChangeArrowheads="1"/>
            </p:cNvSpPr>
            <p:nvPr/>
          </p:nvSpPr>
          <p:spPr bwMode="auto">
            <a:xfrm rot="16320000">
              <a:off x="3146" y="3086"/>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21602" name="Group 98">
            <a:extLst>
              <a:ext uri="{FF2B5EF4-FFF2-40B4-BE49-F238E27FC236}">
                <a16:creationId xmlns:a16="http://schemas.microsoft.com/office/drawing/2014/main" id="{17660D66-7EC1-6428-3D82-392D11826021}"/>
              </a:ext>
            </a:extLst>
          </p:cNvPr>
          <p:cNvGrpSpPr>
            <a:grpSpLocks/>
          </p:cNvGrpSpPr>
          <p:nvPr/>
        </p:nvGrpSpPr>
        <p:grpSpPr bwMode="auto">
          <a:xfrm>
            <a:off x="3521075" y="6142039"/>
            <a:ext cx="1301750" cy="441325"/>
            <a:chOff x="1258" y="3869"/>
            <a:chExt cx="820" cy="278"/>
          </a:xfrm>
        </p:grpSpPr>
        <p:grpSp>
          <p:nvGrpSpPr>
            <p:cNvPr id="21603" name="Group 99">
              <a:extLst>
                <a:ext uri="{FF2B5EF4-FFF2-40B4-BE49-F238E27FC236}">
                  <a16:creationId xmlns:a16="http://schemas.microsoft.com/office/drawing/2014/main" id="{E0068782-7349-97FD-C26A-61F2F177834F}"/>
                </a:ext>
              </a:extLst>
            </p:cNvPr>
            <p:cNvGrpSpPr>
              <a:grpSpLocks/>
            </p:cNvGrpSpPr>
            <p:nvPr/>
          </p:nvGrpSpPr>
          <p:grpSpPr bwMode="auto">
            <a:xfrm>
              <a:off x="1258" y="3909"/>
              <a:ext cx="690" cy="238"/>
              <a:chOff x="1258" y="3909"/>
              <a:chExt cx="690" cy="238"/>
            </a:xfrm>
          </p:grpSpPr>
          <p:sp>
            <p:nvSpPr>
              <p:cNvPr id="21604" name="Oval 100">
                <a:extLst>
                  <a:ext uri="{FF2B5EF4-FFF2-40B4-BE49-F238E27FC236}">
                    <a16:creationId xmlns:a16="http://schemas.microsoft.com/office/drawing/2014/main" id="{D0F75407-CFC5-D571-6B50-A56B85EC64D0}"/>
                  </a:ext>
                </a:extLst>
              </p:cNvPr>
              <p:cNvSpPr>
                <a:spLocks noChangeArrowheads="1"/>
              </p:cNvSpPr>
              <p:nvPr/>
            </p:nvSpPr>
            <p:spPr bwMode="auto">
              <a:xfrm rot="17880000">
                <a:off x="1258" y="4107"/>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605" name="Oval 101">
                <a:extLst>
                  <a:ext uri="{FF2B5EF4-FFF2-40B4-BE49-F238E27FC236}">
                    <a16:creationId xmlns:a16="http://schemas.microsoft.com/office/drawing/2014/main" id="{FB01F8D2-AABC-1B3E-B71C-7A239865DDE9}"/>
                  </a:ext>
                </a:extLst>
              </p:cNvPr>
              <p:cNvSpPr>
                <a:spLocks noChangeArrowheads="1"/>
              </p:cNvSpPr>
              <p:nvPr/>
            </p:nvSpPr>
            <p:spPr bwMode="auto">
              <a:xfrm rot="17880000">
                <a:off x="1388" y="4067"/>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606" name="Oval 102">
                <a:extLst>
                  <a:ext uri="{FF2B5EF4-FFF2-40B4-BE49-F238E27FC236}">
                    <a16:creationId xmlns:a16="http://schemas.microsoft.com/office/drawing/2014/main" id="{6694D9B8-6D37-82A0-6E39-9E2D4394D5D8}"/>
                  </a:ext>
                </a:extLst>
              </p:cNvPr>
              <p:cNvSpPr>
                <a:spLocks noChangeArrowheads="1"/>
              </p:cNvSpPr>
              <p:nvPr/>
            </p:nvSpPr>
            <p:spPr bwMode="auto">
              <a:xfrm rot="17880000">
                <a:off x="1518" y="4029"/>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607" name="Oval 103">
                <a:extLst>
                  <a:ext uri="{FF2B5EF4-FFF2-40B4-BE49-F238E27FC236}">
                    <a16:creationId xmlns:a16="http://schemas.microsoft.com/office/drawing/2014/main" id="{2FF3C857-97E2-204A-8973-0D06E0129FBE}"/>
                  </a:ext>
                </a:extLst>
              </p:cNvPr>
              <p:cNvSpPr>
                <a:spLocks noChangeArrowheads="1"/>
              </p:cNvSpPr>
              <p:nvPr/>
            </p:nvSpPr>
            <p:spPr bwMode="auto">
              <a:xfrm rot="17880000">
                <a:off x="1648" y="3988"/>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608" name="Oval 104">
                <a:extLst>
                  <a:ext uri="{FF2B5EF4-FFF2-40B4-BE49-F238E27FC236}">
                    <a16:creationId xmlns:a16="http://schemas.microsoft.com/office/drawing/2014/main" id="{7EC784FB-9AE1-6CA9-CB4B-90DBEE54BA26}"/>
                  </a:ext>
                </a:extLst>
              </p:cNvPr>
              <p:cNvSpPr>
                <a:spLocks noChangeArrowheads="1"/>
              </p:cNvSpPr>
              <p:nvPr/>
            </p:nvSpPr>
            <p:spPr bwMode="auto">
              <a:xfrm rot="17880000">
                <a:off x="1778" y="3947"/>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609" name="Oval 105">
                <a:extLst>
                  <a:ext uri="{FF2B5EF4-FFF2-40B4-BE49-F238E27FC236}">
                    <a16:creationId xmlns:a16="http://schemas.microsoft.com/office/drawing/2014/main" id="{ABF3D2F7-6C70-ED64-3D14-332CAC6DCC68}"/>
                  </a:ext>
                </a:extLst>
              </p:cNvPr>
              <p:cNvSpPr>
                <a:spLocks noChangeArrowheads="1"/>
              </p:cNvSpPr>
              <p:nvPr/>
            </p:nvSpPr>
            <p:spPr bwMode="auto">
              <a:xfrm rot="17880000">
                <a:off x="1908" y="3909"/>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21610" name="Oval 106">
              <a:extLst>
                <a:ext uri="{FF2B5EF4-FFF2-40B4-BE49-F238E27FC236}">
                  <a16:creationId xmlns:a16="http://schemas.microsoft.com/office/drawing/2014/main" id="{36CCEC66-957D-CFF0-239E-4EE2D20E4529}"/>
                </a:ext>
              </a:extLst>
            </p:cNvPr>
            <p:cNvSpPr>
              <a:spLocks noChangeArrowheads="1"/>
            </p:cNvSpPr>
            <p:nvPr/>
          </p:nvSpPr>
          <p:spPr bwMode="auto">
            <a:xfrm rot="17880000">
              <a:off x="2038" y="3869"/>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21611" name="Group 107">
            <a:extLst>
              <a:ext uri="{FF2B5EF4-FFF2-40B4-BE49-F238E27FC236}">
                <a16:creationId xmlns:a16="http://schemas.microsoft.com/office/drawing/2014/main" id="{31536641-6554-049C-26E7-D076288D125E}"/>
              </a:ext>
            </a:extLst>
          </p:cNvPr>
          <p:cNvGrpSpPr>
            <a:grpSpLocks/>
          </p:cNvGrpSpPr>
          <p:nvPr/>
        </p:nvGrpSpPr>
        <p:grpSpPr bwMode="auto">
          <a:xfrm>
            <a:off x="4930775" y="5932488"/>
            <a:ext cx="558800" cy="292100"/>
            <a:chOff x="2146" y="3737"/>
            <a:chExt cx="352" cy="184"/>
          </a:xfrm>
        </p:grpSpPr>
        <p:sp>
          <p:nvSpPr>
            <p:cNvPr id="21612" name="Oval 108">
              <a:extLst>
                <a:ext uri="{FF2B5EF4-FFF2-40B4-BE49-F238E27FC236}">
                  <a16:creationId xmlns:a16="http://schemas.microsoft.com/office/drawing/2014/main" id="{997D5749-6640-74D7-8F4B-0543B03E696D}"/>
                </a:ext>
              </a:extLst>
            </p:cNvPr>
            <p:cNvSpPr>
              <a:spLocks noChangeArrowheads="1"/>
            </p:cNvSpPr>
            <p:nvPr/>
          </p:nvSpPr>
          <p:spPr bwMode="auto">
            <a:xfrm rot="17880000">
              <a:off x="2146" y="3869"/>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613" name="Oval 109">
              <a:extLst>
                <a:ext uri="{FF2B5EF4-FFF2-40B4-BE49-F238E27FC236}">
                  <a16:creationId xmlns:a16="http://schemas.microsoft.com/office/drawing/2014/main" id="{2D54FFE2-6588-2B37-FD45-5922CDB28C27}"/>
                </a:ext>
              </a:extLst>
            </p:cNvPr>
            <p:cNvSpPr>
              <a:spLocks noChangeArrowheads="1"/>
            </p:cNvSpPr>
            <p:nvPr/>
          </p:nvSpPr>
          <p:spPr bwMode="auto">
            <a:xfrm rot="17880000">
              <a:off x="2458" y="3737"/>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614" name="Oval 110">
              <a:extLst>
                <a:ext uri="{FF2B5EF4-FFF2-40B4-BE49-F238E27FC236}">
                  <a16:creationId xmlns:a16="http://schemas.microsoft.com/office/drawing/2014/main" id="{108E3E97-1DFF-B348-B4DC-B7EE05FA6607}"/>
                </a:ext>
              </a:extLst>
            </p:cNvPr>
            <p:cNvSpPr>
              <a:spLocks noChangeArrowheads="1"/>
            </p:cNvSpPr>
            <p:nvPr/>
          </p:nvSpPr>
          <p:spPr bwMode="auto">
            <a:xfrm rot="17880000">
              <a:off x="2350" y="3821"/>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615" name="Oval 111">
              <a:extLst>
                <a:ext uri="{FF2B5EF4-FFF2-40B4-BE49-F238E27FC236}">
                  <a16:creationId xmlns:a16="http://schemas.microsoft.com/office/drawing/2014/main" id="{10D36A7A-309B-0CD6-1805-40D1A6AE2A56}"/>
                </a:ext>
              </a:extLst>
            </p:cNvPr>
            <p:cNvSpPr>
              <a:spLocks noChangeArrowheads="1"/>
            </p:cNvSpPr>
            <p:nvPr/>
          </p:nvSpPr>
          <p:spPr bwMode="auto">
            <a:xfrm rot="17880000">
              <a:off x="2242" y="3881"/>
              <a:ext cx="40" cy="40"/>
            </a:xfrm>
            <a:prstGeom prst="ellipse">
              <a:avLst/>
            </a:prstGeom>
            <a:noFill/>
            <a:ln w="12700">
              <a:solidFill>
                <a:schemeClr val="hlink"/>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21616" name="Group 112">
            <a:extLst>
              <a:ext uri="{FF2B5EF4-FFF2-40B4-BE49-F238E27FC236}">
                <a16:creationId xmlns:a16="http://schemas.microsoft.com/office/drawing/2014/main" id="{FA1CD0B9-8554-BCC3-A570-776C7393D9AA}"/>
              </a:ext>
            </a:extLst>
          </p:cNvPr>
          <p:cNvGrpSpPr>
            <a:grpSpLocks/>
          </p:cNvGrpSpPr>
          <p:nvPr/>
        </p:nvGrpSpPr>
        <p:grpSpPr bwMode="auto">
          <a:xfrm>
            <a:off x="5151438" y="6289675"/>
            <a:ext cx="652462" cy="488950"/>
            <a:chOff x="2285" y="3962"/>
            <a:chExt cx="411" cy="308"/>
          </a:xfrm>
        </p:grpSpPr>
        <p:grpSp>
          <p:nvGrpSpPr>
            <p:cNvPr id="21617" name="Group 113">
              <a:extLst>
                <a:ext uri="{FF2B5EF4-FFF2-40B4-BE49-F238E27FC236}">
                  <a16:creationId xmlns:a16="http://schemas.microsoft.com/office/drawing/2014/main" id="{F8C53409-0874-706C-0BC1-BDCF727F0D12}"/>
                </a:ext>
              </a:extLst>
            </p:cNvPr>
            <p:cNvGrpSpPr>
              <a:grpSpLocks/>
            </p:cNvGrpSpPr>
            <p:nvPr/>
          </p:nvGrpSpPr>
          <p:grpSpPr bwMode="auto">
            <a:xfrm>
              <a:off x="2285" y="4037"/>
              <a:ext cx="411" cy="233"/>
              <a:chOff x="2285" y="4037"/>
              <a:chExt cx="411" cy="233"/>
            </a:xfrm>
          </p:grpSpPr>
          <p:sp>
            <p:nvSpPr>
              <p:cNvPr id="21618" name="Rectangle 114">
                <a:extLst>
                  <a:ext uri="{FF2B5EF4-FFF2-40B4-BE49-F238E27FC236}">
                    <a16:creationId xmlns:a16="http://schemas.microsoft.com/office/drawing/2014/main" id="{797EFEB8-CFAA-3337-4B16-966BBFA752CD}"/>
                  </a:ext>
                </a:extLst>
              </p:cNvPr>
              <p:cNvSpPr>
                <a:spLocks noChangeArrowheads="1"/>
              </p:cNvSpPr>
              <p:nvPr/>
            </p:nvSpPr>
            <p:spPr bwMode="auto">
              <a:xfrm>
                <a:off x="2285" y="4037"/>
                <a:ext cx="411" cy="233"/>
              </a:xfrm>
              <a:prstGeom prst="rect">
                <a:avLst/>
              </a:prstGeom>
              <a:solidFill>
                <a:schemeClr val="bg1"/>
              </a:solidFill>
              <a:ln w="508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619" name="Line 115">
                <a:extLst>
                  <a:ext uri="{FF2B5EF4-FFF2-40B4-BE49-F238E27FC236}">
                    <a16:creationId xmlns:a16="http://schemas.microsoft.com/office/drawing/2014/main" id="{9227A3FA-A1F6-7698-7B7E-56F6CBF657C8}"/>
                  </a:ext>
                </a:extLst>
              </p:cNvPr>
              <p:cNvSpPr>
                <a:spLocks noChangeShapeType="1"/>
              </p:cNvSpPr>
              <p:nvPr/>
            </p:nvSpPr>
            <p:spPr bwMode="auto">
              <a:xfrm>
                <a:off x="2301" y="4061"/>
                <a:ext cx="364" cy="180"/>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620" name="Line 116">
                <a:extLst>
                  <a:ext uri="{FF2B5EF4-FFF2-40B4-BE49-F238E27FC236}">
                    <a16:creationId xmlns:a16="http://schemas.microsoft.com/office/drawing/2014/main" id="{1AD3AB3C-63F3-7ECF-6CF8-07986C590286}"/>
                  </a:ext>
                </a:extLst>
              </p:cNvPr>
              <p:cNvSpPr>
                <a:spLocks noChangeShapeType="1"/>
              </p:cNvSpPr>
              <p:nvPr/>
            </p:nvSpPr>
            <p:spPr bwMode="auto">
              <a:xfrm flipV="1">
                <a:off x="2309" y="4053"/>
                <a:ext cx="356" cy="204"/>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21621" name="Group 117">
              <a:extLst>
                <a:ext uri="{FF2B5EF4-FFF2-40B4-BE49-F238E27FC236}">
                  <a16:creationId xmlns:a16="http://schemas.microsoft.com/office/drawing/2014/main" id="{EEE451BA-AE1F-D0D8-2C39-7C69E018EF03}"/>
                </a:ext>
              </a:extLst>
            </p:cNvPr>
            <p:cNvGrpSpPr>
              <a:grpSpLocks/>
            </p:cNvGrpSpPr>
            <p:nvPr/>
          </p:nvGrpSpPr>
          <p:grpSpPr bwMode="auto">
            <a:xfrm>
              <a:off x="2397" y="3962"/>
              <a:ext cx="168" cy="73"/>
              <a:chOff x="2397" y="3962"/>
              <a:chExt cx="168" cy="73"/>
            </a:xfrm>
          </p:grpSpPr>
          <p:grpSp>
            <p:nvGrpSpPr>
              <p:cNvPr id="21622" name="Group 118">
                <a:extLst>
                  <a:ext uri="{FF2B5EF4-FFF2-40B4-BE49-F238E27FC236}">
                    <a16:creationId xmlns:a16="http://schemas.microsoft.com/office/drawing/2014/main" id="{705DB355-B2EE-B99F-21EF-1D1AEC990215}"/>
                  </a:ext>
                </a:extLst>
              </p:cNvPr>
              <p:cNvGrpSpPr>
                <a:grpSpLocks/>
              </p:cNvGrpSpPr>
              <p:nvPr/>
            </p:nvGrpSpPr>
            <p:grpSpPr bwMode="auto">
              <a:xfrm>
                <a:off x="2397" y="3962"/>
                <a:ext cx="85" cy="70"/>
                <a:chOff x="2397" y="3962"/>
                <a:chExt cx="85" cy="70"/>
              </a:xfrm>
            </p:grpSpPr>
            <p:sp>
              <p:nvSpPr>
                <p:cNvPr id="21623" name="Line 119">
                  <a:extLst>
                    <a:ext uri="{FF2B5EF4-FFF2-40B4-BE49-F238E27FC236}">
                      <a16:creationId xmlns:a16="http://schemas.microsoft.com/office/drawing/2014/main" id="{454189DE-AAA1-9F4A-4210-D89B1336EA6C}"/>
                    </a:ext>
                  </a:extLst>
                </p:cNvPr>
                <p:cNvSpPr>
                  <a:spLocks noChangeShapeType="1"/>
                </p:cNvSpPr>
                <p:nvPr/>
              </p:nvSpPr>
              <p:spPr bwMode="auto">
                <a:xfrm>
                  <a:off x="2397" y="3962"/>
                  <a:ext cx="0" cy="70"/>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624" name="Line 120">
                  <a:extLst>
                    <a:ext uri="{FF2B5EF4-FFF2-40B4-BE49-F238E27FC236}">
                      <a16:creationId xmlns:a16="http://schemas.microsoft.com/office/drawing/2014/main" id="{74BDBF91-1E6E-9038-E970-C78911EA73E5}"/>
                    </a:ext>
                  </a:extLst>
                </p:cNvPr>
                <p:cNvSpPr>
                  <a:spLocks noChangeShapeType="1"/>
                </p:cNvSpPr>
                <p:nvPr/>
              </p:nvSpPr>
              <p:spPr bwMode="auto">
                <a:xfrm>
                  <a:off x="2482" y="3962"/>
                  <a:ext cx="0" cy="70"/>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21625" name="Line 121">
                <a:extLst>
                  <a:ext uri="{FF2B5EF4-FFF2-40B4-BE49-F238E27FC236}">
                    <a16:creationId xmlns:a16="http://schemas.microsoft.com/office/drawing/2014/main" id="{C1270DC6-2700-DA2E-072B-31B32029E94C}"/>
                  </a:ext>
                </a:extLst>
              </p:cNvPr>
              <p:cNvSpPr>
                <a:spLocks noChangeShapeType="1"/>
              </p:cNvSpPr>
              <p:nvPr/>
            </p:nvSpPr>
            <p:spPr bwMode="auto">
              <a:xfrm>
                <a:off x="2565" y="3965"/>
                <a:ext cx="0" cy="70"/>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sp>
        <p:nvSpPr>
          <p:cNvPr id="21626" name="Freeform 122">
            <a:extLst>
              <a:ext uri="{FF2B5EF4-FFF2-40B4-BE49-F238E27FC236}">
                <a16:creationId xmlns:a16="http://schemas.microsoft.com/office/drawing/2014/main" id="{D2CB6E50-ECB3-2AE7-4228-E9339F9226E1}"/>
              </a:ext>
            </a:extLst>
          </p:cNvPr>
          <p:cNvSpPr>
            <a:spLocks/>
          </p:cNvSpPr>
          <p:nvPr/>
        </p:nvSpPr>
        <p:spPr bwMode="auto">
          <a:xfrm>
            <a:off x="5848350" y="5334000"/>
            <a:ext cx="401638" cy="1354138"/>
          </a:xfrm>
          <a:custGeom>
            <a:avLst/>
            <a:gdLst>
              <a:gd name="T0" fmla="*/ 0 w 253"/>
              <a:gd name="T1" fmla="*/ 852 h 853"/>
              <a:gd name="T2" fmla="*/ 101 w 253"/>
              <a:gd name="T3" fmla="*/ 379 h 853"/>
              <a:gd name="T4" fmla="*/ 202 w 253"/>
              <a:gd name="T5" fmla="*/ 615 h 853"/>
              <a:gd name="T6" fmla="*/ 252 w 253"/>
              <a:gd name="T7" fmla="*/ 0 h 853"/>
            </a:gdLst>
            <a:ahLst/>
            <a:cxnLst>
              <a:cxn ang="0">
                <a:pos x="T0" y="T1"/>
              </a:cxn>
              <a:cxn ang="0">
                <a:pos x="T2" y="T3"/>
              </a:cxn>
              <a:cxn ang="0">
                <a:pos x="T4" y="T5"/>
              </a:cxn>
              <a:cxn ang="0">
                <a:pos x="T6" y="T7"/>
              </a:cxn>
            </a:cxnLst>
            <a:rect l="0" t="0" r="r" b="b"/>
            <a:pathLst>
              <a:path w="253" h="853">
                <a:moveTo>
                  <a:pt x="0" y="852"/>
                </a:moveTo>
                <a:lnTo>
                  <a:pt x="101" y="379"/>
                </a:lnTo>
                <a:lnTo>
                  <a:pt x="202" y="615"/>
                </a:lnTo>
                <a:lnTo>
                  <a:pt x="252" y="0"/>
                </a:lnTo>
              </a:path>
            </a:pathLst>
          </a:custGeom>
          <a:solidFill>
            <a:schemeClr val="bg1"/>
          </a:solidFill>
          <a:ln w="50800" cap="rnd" cmpd="sng">
            <a:solidFill>
              <a:srgbClr val="00008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1627" name="Freeform 123">
            <a:extLst>
              <a:ext uri="{FF2B5EF4-FFF2-40B4-BE49-F238E27FC236}">
                <a16:creationId xmlns:a16="http://schemas.microsoft.com/office/drawing/2014/main" id="{6CD4A071-5A24-F876-5124-1C621C6E39F9}"/>
              </a:ext>
            </a:extLst>
          </p:cNvPr>
          <p:cNvSpPr>
            <a:spLocks/>
          </p:cNvSpPr>
          <p:nvPr/>
        </p:nvSpPr>
        <p:spPr bwMode="auto">
          <a:xfrm>
            <a:off x="4267200" y="6400800"/>
            <a:ext cx="839788" cy="382588"/>
          </a:xfrm>
          <a:custGeom>
            <a:avLst/>
            <a:gdLst>
              <a:gd name="T0" fmla="*/ 528 w 529"/>
              <a:gd name="T1" fmla="*/ 240 h 241"/>
              <a:gd name="T2" fmla="*/ 336 w 529"/>
              <a:gd name="T3" fmla="*/ 48 h 241"/>
              <a:gd name="T4" fmla="*/ 336 w 529"/>
              <a:gd name="T5" fmla="*/ 144 h 241"/>
              <a:gd name="T6" fmla="*/ 0 w 529"/>
              <a:gd name="T7" fmla="*/ 0 h 241"/>
            </a:gdLst>
            <a:ahLst/>
            <a:cxnLst>
              <a:cxn ang="0">
                <a:pos x="T0" y="T1"/>
              </a:cxn>
              <a:cxn ang="0">
                <a:pos x="T2" y="T3"/>
              </a:cxn>
              <a:cxn ang="0">
                <a:pos x="T4" y="T5"/>
              </a:cxn>
              <a:cxn ang="0">
                <a:pos x="T6" y="T7"/>
              </a:cxn>
            </a:cxnLst>
            <a:rect l="0" t="0" r="r" b="b"/>
            <a:pathLst>
              <a:path w="529" h="241">
                <a:moveTo>
                  <a:pt x="528" y="240"/>
                </a:moveTo>
                <a:lnTo>
                  <a:pt x="336" y="48"/>
                </a:lnTo>
                <a:lnTo>
                  <a:pt x="336" y="144"/>
                </a:lnTo>
                <a:lnTo>
                  <a:pt x="0" y="0"/>
                </a:lnTo>
              </a:path>
            </a:pathLst>
          </a:custGeom>
          <a:solidFill>
            <a:schemeClr val="bg1"/>
          </a:solidFill>
          <a:ln w="50800" cap="rnd" cmpd="sng">
            <a:solidFill>
              <a:srgbClr val="00008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1628" name="Rectangle 124">
            <a:extLst>
              <a:ext uri="{FF2B5EF4-FFF2-40B4-BE49-F238E27FC236}">
                <a16:creationId xmlns:a16="http://schemas.microsoft.com/office/drawing/2014/main" id="{CF85AA54-5CC8-EEDA-10D0-AFB4F17F791C}"/>
              </a:ext>
            </a:extLst>
          </p:cNvPr>
          <p:cNvSpPr>
            <a:spLocks noChangeArrowheads="1"/>
          </p:cNvSpPr>
          <p:nvPr/>
        </p:nvSpPr>
        <p:spPr bwMode="auto">
          <a:xfrm>
            <a:off x="4043486" y="2373314"/>
            <a:ext cx="302969" cy="52065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2800" b="1">
                <a:solidFill>
                  <a:srgbClr val="FF0000"/>
                </a:solidFill>
                <a:latin typeface="Arial" panose="020B0604020202020204" pitchFamily="34" charset="0"/>
              </a:rPr>
              <a:t>;</a:t>
            </a:r>
            <a:endParaRPr lang="el-GR" altLang="el-GR" sz="2800" b="1">
              <a:solidFill>
                <a:schemeClr val="hlink"/>
              </a:solidFill>
              <a:latin typeface="Arial" panose="020B0604020202020204" pitchFamily="34" charset="0"/>
            </a:endParaRPr>
          </a:p>
        </p:txBody>
      </p:sp>
      <p:sp>
        <p:nvSpPr>
          <p:cNvPr id="21629" name="Rectangle 125">
            <a:extLst>
              <a:ext uri="{FF2B5EF4-FFF2-40B4-BE49-F238E27FC236}">
                <a16:creationId xmlns:a16="http://schemas.microsoft.com/office/drawing/2014/main" id="{7124D165-BEF2-0A19-1A4F-05F814C33F8B}"/>
              </a:ext>
            </a:extLst>
          </p:cNvPr>
          <p:cNvSpPr>
            <a:spLocks noChangeArrowheads="1"/>
          </p:cNvSpPr>
          <p:nvPr/>
        </p:nvSpPr>
        <p:spPr bwMode="auto">
          <a:xfrm>
            <a:off x="4862636" y="3495676"/>
            <a:ext cx="302969" cy="520655"/>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2800" b="1">
                <a:solidFill>
                  <a:srgbClr val="FF0000"/>
                </a:solidFill>
                <a:latin typeface="Arial" panose="020B0604020202020204" pitchFamily="34" charset="0"/>
              </a:rPr>
              <a:t>;</a:t>
            </a:r>
            <a:endParaRPr lang="el-GR" altLang="el-GR" sz="2800" b="1">
              <a:solidFill>
                <a:schemeClr val="hlink"/>
              </a:solidFill>
              <a:latin typeface="Arial" panose="020B0604020202020204" pitchFamily="34" charset="0"/>
            </a:endParaRPr>
          </a:p>
        </p:txBody>
      </p:sp>
      <p:sp>
        <p:nvSpPr>
          <p:cNvPr id="21630" name="Rectangle 126">
            <a:extLst>
              <a:ext uri="{FF2B5EF4-FFF2-40B4-BE49-F238E27FC236}">
                <a16:creationId xmlns:a16="http://schemas.microsoft.com/office/drawing/2014/main" id="{09EDDFFB-B6A7-236C-DF32-97751790C113}"/>
              </a:ext>
            </a:extLst>
          </p:cNvPr>
          <p:cNvSpPr>
            <a:spLocks noChangeArrowheads="1"/>
          </p:cNvSpPr>
          <p:nvPr/>
        </p:nvSpPr>
        <p:spPr bwMode="auto">
          <a:xfrm>
            <a:off x="1601788" y="65089"/>
            <a:ext cx="3289300" cy="376237"/>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ΥΠΕΡΚΕΡΩΤΙΚΟΣ  ΕΛΙΓΜΟΣ</a:t>
            </a:r>
          </a:p>
        </p:txBody>
      </p:sp>
      <p:sp>
        <p:nvSpPr>
          <p:cNvPr id="21631" name="Rectangle 127">
            <a:extLst>
              <a:ext uri="{FF2B5EF4-FFF2-40B4-BE49-F238E27FC236}">
                <a16:creationId xmlns:a16="http://schemas.microsoft.com/office/drawing/2014/main" id="{DE026282-FDBB-0E70-0106-85099FF28961}"/>
              </a:ext>
            </a:extLst>
          </p:cNvPr>
          <p:cNvSpPr>
            <a:spLocks noChangeArrowheads="1"/>
          </p:cNvSpPr>
          <p:nvPr/>
        </p:nvSpPr>
        <p:spPr bwMode="auto">
          <a:xfrm>
            <a:off x="7072293" y="381761"/>
            <a:ext cx="3178755" cy="643766"/>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dirty="0">
                <a:solidFill>
                  <a:srgbClr val="000000"/>
                </a:solidFill>
                <a:latin typeface="Arial" panose="020B0604020202020204" pitchFamily="34" charset="0"/>
              </a:rPr>
              <a:t>Ζωτική περιοχή βαθιά </a:t>
            </a:r>
          </a:p>
          <a:p>
            <a:pPr algn="ctr" eaLnBrk="0" hangingPunct="0"/>
            <a:r>
              <a:rPr lang="el-GR" altLang="el-GR" sz="1800" b="1" dirty="0">
                <a:solidFill>
                  <a:srgbClr val="000000"/>
                </a:solidFill>
                <a:latin typeface="Arial" panose="020B0604020202020204" pitchFamily="34" charset="0"/>
              </a:rPr>
              <a:t>στα μετόπισθεν του εχθρού</a:t>
            </a:r>
          </a:p>
        </p:txBody>
      </p:sp>
      <p:sp>
        <p:nvSpPr>
          <p:cNvPr id="21632" name="Rectangle 128">
            <a:extLst>
              <a:ext uri="{FF2B5EF4-FFF2-40B4-BE49-F238E27FC236}">
                <a16:creationId xmlns:a16="http://schemas.microsoft.com/office/drawing/2014/main" id="{3514AED0-8BE6-B56B-A3EB-F7860D583620}"/>
              </a:ext>
            </a:extLst>
          </p:cNvPr>
          <p:cNvSpPr>
            <a:spLocks noChangeArrowheads="1"/>
          </p:cNvSpPr>
          <p:nvPr/>
        </p:nvSpPr>
        <p:spPr bwMode="auto">
          <a:xfrm>
            <a:off x="5853793" y="6237288"/>
            <a:ext cx="1829028" cy="643766"/>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Δύναμη </a:t>
            </a:r>
          </a:p>
          <a:p>
            <a:pPr algn="ctr" eaLnBrk="0" hangingPunct="0"/>
            <a:r>
              <a:rPr lang="el-GR" altLang="el-GR" sz="1800" b="1">
                <a:solidFill>
                  <a:srgbClr val="000000"/>
                </a:solidFill>
                <a:latin typeface="Arial" panose="020B0604020202020204" pitchFamily="34" charset="0"/>
              </a:rPr>
              <a:t>αγκιστρώσεως</a:t>
            </a:r>
          </a:p>
        </p:txBody>
      </p:sp>
      <p:sp>
        <p:nvSpPr>
          <p:cNvPr id="21633" name="Rectangle 129">
            <a:extLst>
              <a:ext uri="{FF2B5EF4-FFF2-40B4-BE49-F238E27FC236}">
                <a16:creationId xmlns:a16="http://schemas.microsoft.com/office/drawing/2014/main" id="{9122C145-10F9-F438-34CE-02BD1BE9DB9D}"/>
              </a:ext>
            </a:extLst>
          </p:cNvPr>
          <p:cNvSpPr>
            <a:spLocks noChangeArrowheads="1"/>
          </p:cNvSpPr>
          <p:nvPr/>
        </p:nvSpPr>
        <p:spPr bwMode="auto">
          <a:xfrm>
            <a:off x="6531214" y="4216401"/>
            <a:ext cx="2485554" cy="397545"/>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2000" b="1" dirty="0">
                <a:solidFill>
                  <a:srgbClr val="000066"/>
                </a:solidFill>
                <a:latin typeface="Arial" panose="020B0604020202020204" pitchFamily="34" charset="0"/>
              </a:rPr>
              <a:t>Κύρια Προσπάθεια</a:t>
            </a:r>
          </a:p>
        </p:txBody>
      </p:sp>
      <p:sp>
        <p:nvSpPr>
          <p:cNvPr id="21634" name="Oval 130">
            <a:extLst>
              <a:ext uri="{FF2B5EF4-FFF2-40B4-BE49-F238E27FC236}">
                <a16:creationId xmlns:a16="http://schemas.microsoft.com/office/drawing/2014/main" id="{24C97198-59A8-3F40-61B9-A7F8261A5632}"/>
              </a:ext>
            </a:extLst>
          </p:cNvPr>
          <p:cNvSpPr>
            <a:spLocks noChangeArrowheads="1"/>
          </p:cNvSpPr>
          <p:nvPr/>
        </p:nvSpPr>
        <p:spPr bwMode="auto">
          <a:xfrm>
            <a:off x="9448800" y="6096000"/>
            <a:ext cx="457200" cy="228600"/>
          </a:xfrm>
          <a:prstGeom prst="ellipse">
            <a:avLst/>
          </a:prstGeom>
          <a:noFill/>
          <a:ln w="25400">
            <a:solidFill>
              <a:srgbClr val="0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1635" name="Oval 131">
            <a:extLst>
              <a:ext uri="{FF2B5EF4-FFF2-40B4-BE49-F238E27FC236}">
                <a16:creationId xmlns:a16="http://schemas.microsoft.com/office/drawing/2014/main" id="{18B811A7-3FD6-D078-653B-BCE8177BBED1}"/>
              </a:ext>
            </a:extLst>
          </p:cNvPr>
          <p:cNvSpPr>
            <a:spLocks noChangeArrowheads="1"/>
          </p:cNvSpPr>
          <p:nvPr/>
        </p:nvSpPr>
        <p:spPr bwMode="auto">
          <a:xfrm>
            <a:off x="8610600" y="6096000"/>
            <a:ext cx="457200" cy="228600"/>
          </a:xfrm>
          <a:prstGeom prst="ellipse">
            <a:avLst/>
          </a:prstGeom>
          <a:noFill/>
          <a:ln w="25400">
            <a:solidFill>
              <a:srgbClr val="0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Tree>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2">
            <a:extLst>
              <a:ext uri="{FF2B5EF4-FFF2-40B4-BE49-F238E27FC236}">
                <a16:creationId xmlns:a16="http://schemas.microsoft.com/office/drawing/2014/main" id="{AE74DEC9-7A41-DF59-ED9A-A3553C32E962}"/>
              </a:ext>
            </a:extLst>
          </p:cNvPr>
          <p:cNvGraphicFramePr>
            <a:graphicFrameLocks noChangeAspect="1"/>
          </p:cNvGraphicFramePr>
          <p:nvPr/>
        </p:nvGraphicFramePr>
        <p:xfrm>
          <a:off x="2590800" y="709614"/>
          <a:ext cx="7010400" cy="5438775"/>
        </p:xfrm>
        <a:graphic>
          <a:graphicData uri="http://schemas.openxmlformats.org/presentationml/2006/ole">
            <mc:AlternateContent xmlns:mc="http://schemas.openxmlformats.org/markup-compatibility/2006">
              <mc:Choice xmlns:v="urn:schemas-microsoft-com:vml" Requires="v">
                <p:oleObj name="Bitmap Image" r:id="rId2" imgW="10666667" imgH="8276190" progId="Paint.Picture">
                  <p:embed/>
                </p:oleObj>
              </mc:Choice>
              <mc:Fallback>
                <p:oleObj name="Bitmap Image" r:id="rId2" imgW="10666667" imgH="8276190" progId="Paint.Picture">
                  <p:embed/>
                  <p:pic>
                    <p:nvPicPr>
                      <p:cNvPr id="60418" name="Object 2">
                        <a:extLst>
                          <a:ext uri="{FF2B5EF4-FFF2-40B4-BE49-F238E27FC236}">
                            <a16:creationId xmlns:a16="http://schemas.microsoft.com/office/drawing/2014/main" id="{AE74DEC9-7A41-DF59-ED9A-A3553C32E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709614"/>
                        <a:ext cx="7010400" cy="543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7B5206E5-F954-85F3-2E5B-A5165C122D87}"/>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43011" name="Rectangle 3">
            <a:extLst>
              <a:ext uri="{FF2B5EF4-FFF2-40B4-BE49-F238E27FC236}">
                <a16:creationId xmlns:a16="http://schemas.microsoft.com/office/drawing/2014/main" id="{2412AD91-92F1-CEA3-DEEF-E14BE50C25DA}"/>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43012" name="Rectangle 4">
            <a:extLst>
              <a:ext uri="{FF2B5EF4-FFF2-40B4-BE49-F238E27FC236}">
                <a16:creationId xmlns:a16="http://schemas.microsoft.com/office/drawing/2014/main" id="{210A7F20-A094-5508-00BA-60F4DD7A80D7}"/>
              </a:ext>
            </a:extLst>
          </p:cNvPr>
          <p:cNvSpPr>
            <a:spLocks noChangeArrowheads="1"/>
          </p:cNvSpPr>
          <p:nvPr/>
        </p:nvSpPr>
        <p:spPr bwMode="auto">
          <a:xfrm>
            <a:off x="2133600" y="10668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600" b="1" u="sng">
                <a:solidFill>
                  <a:schemeClr val="accent2"/>
                </a:solidFill>
              </a:rPr>
              <a:t>ΔΙΕΙΣΔΥΣΗ</a:t>
            </a:r>
            <a:endParaRPr lang="el-GR" altLang="el-GR" sz="4800">
              <a:solidFill>
                <a:schemeClr val="accent2"/>
              </a:solidFill>
            </a:endParaRPr>
          </a:p>
        </p:txBody>
      </p:sp>
      <p:sp>
        <p:nvSpPr>
          <p:cNvPr id="43013" name="Rectangle 5">
            <a:extLst>
              <a:ext uri="{FF2B5EF4-FFF2-40B4-BE49-F238E27FC236}">
                <a16:creationId xmlns:a16="http://schemas.microsoft.com/office/drawing/2014/main" id="{1DB3F4D7-B417-6C7C-71AE-1C2A34F02FEC}"/>
              </a:ext>
            </a:extLst>
          </p:cNvPr>
          <p:cNvSpPr>
            <a:spLocks noChangeArrowheads="1"/>
          </p:cNvSpPr>
          <p:nvPr/>
        </p:nvSpPr>
        <p:spPr bwMode="auto">
          <a:xfrm>
            <a:off x="2209800" y="1752600"/>
            <a:ext cx="7772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just">
              <a:spcBef>
                <a:spcPct val="20000"/>
              </a:spcBef>
              <a:buFont typeface="Wingdings" panose="05000000000000000000" pitchFamily="2" charset="2"/>
              <a:buChar char="v"/>
            </a:pPr>
            <a:r>
              <a:rPr lang="el-GR" altLang="el-GR" b="1" dirty="0">
                <a:solidFill>
                  <a:srgbClr val="000000"/>
                </a:solidFill>
                <a:cs typeface="Times New Roman" panose="02020603050405020304" pitchFamily="18" charset="0"/>
              </a:rPr>
              <a:t>Είναι </a:t>
            </a:r>
            <a:r>
              <a:rPr lang="el-GR" altLang="el-GR" b="1" dirty="0">
                <a:solidFill>
                  <a:srgbClr val="FF0000"/>
                </a:solidFill>
                <a:cs typeface="Times New Roman" panose="02020603050405020304" pitchFamily="18" charset="0"/>
              </a:rPr>
              <a:t>τεχνική κινήσεως</a:t>
            </a:r>
            <a:r>
              <a:rPr lang="el-GR" altLang="el-GR" b="1" dirty="0">
                <a:solidFill>
                  <a:srgbClr val="000000"/>
                </a:solidFill>
                <a:cs typeface="Times New Roman" panose="02020603050405020304" pitchFamily="18" charset="0"/>
              </a:rPr>
              <a:t> που χρησιμοποιείται σε συνδυασμό με οποιαδήποτε μορφή επιθετικού ελιγμού (μετωπική επίθεση, εισχώρηση, υπερκέραση, </a:t>
            </a:r>
            <a:r>
              <a:rPr lang="el-GR" altLang="el-GR" b="1" dirty="0" err="1">
                <a:solidFill>
                  <a:srgbClr val="000000"/>
                </a:solidFill>
                <a:cs typeface="Times New Roman" panose="02020603050405020304" pitchFamily="18" charset="0"/>
              </a:rPr>
              <a:t>υπερκερωτικός</a:t>
            </a:r>
            <a:r>
              <a:rPr lang="el-GR" altLang="el-GR" b="1" dirty="0">
                <a:solidFill>
                  <a:srgbClr val="000000"/>
                </a:solidFill>
                <a:cs typeface="Times New Roman" panose="02020603050405020304" pitchFamily="18" charset="0"/>
              </a:rPr>
              <a:t> ελιγμός). </a:t>
            </a:r>
          </a:p>
          <a:p>
            <a:pPr algn="just">
              <a:spcBef>
                <a:spcPct val="20000"/>
              </a:spcBef>
              <a:buFont typeface="Wingdings" panose="05000000000000000000" pitchFamily="2" charset="2"/>
              <a:buChar char="v"/>
            </a:pPr>
            <a:r>
              <a:rPr lang="el-GR" altLang="el-GR" b="1" dirty="0">
                <a:solidFill>
                  <a:srgbClr val="000000"/>
                </a:solidFill>
                <a:cs typeface="Times New Roman" panose="02020603050405020304" pitchFamily="18" charset="0"/>
              </a:rPr>
              <a:t>Κατά την διείσδυση, η δύναμη κινείται κατά τμήματα δια μέσου εχθρικών δυνάμεων μετωπικά ή από κάποιο πλευρό, με σκοπό να συγκεντρωθεί σε προκαθορισμένο χώρο στα μετόπισθεν του εχθρού. </a:t>
            </a:r>
          </a:p>
          <a:p>
            <a:pPr algn="just">
              <a:spcBef>
                <a:spcPct val="20000"/>
              </a:spcBef>
              <a:buFont typeface="Wingdings" panose="05000000000000000000" pitchFamily="2" charset="2"/>
              <a:buChar char="v"/>
            </a:pPr>
            <a:r>
              <a:rPr lang="el-GR" altLang="el-GR" b="1" dirty="0">
                <a:solidFill>
                  <a:srgbClr val="000000"/>
                </a:solidFill>
                <a:cs typeface="Times New Roman" panose="02020603050405020304" pitchFamily="18" charset="0"/>
              </a:rPr>
              <a:t>Μετά τη συγκέντρωση ενεργεί για την εκτέλεση της αποστολής της. </a:t>
            </a:r>
          </a:p>
        </p:txBody>
      </p:sp>
      <p:sp>
        <p:nvSpPr>
          <p:cNvPr id="43014" name="Rectangle 6">
            <a:extLst>
              <a:ext uri="{FF2B5EF4-FFF2-40B4-BE49-F238E27FC236}">
                <a16:creationId xmlns:a16="http://schemas.microsoft.com/office/drawing/2014/main" id="{ACAF2D3F-A5CE-D42E-4669-0923C3DDBC8A}"/>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3012"/>
                                        </p:tgtEl>
                                        <p:attrNameLst>
                                          <p:attrName>style.visibility</p:attrName>
                                        </p:attrNameLst>
                                      </p:cBhvr>
                                      <p:to>
                                        <p:strVal val="visible"/>
                                      </p:to>
                                    </p:set>
                                    <p:anim calcmode="lin" valueType="num">
                                      <p:cBhvr additive="base">
                                        <p:cTn id="7" dur="500" fill="hold"/>
                                        <p:tgtEl>
                                          <p:spTgt spid="43012"/>
                                        </p:tgtEl>
                                        <p:attrNameLst>
                                          <p:attrName>ppt_x</p:attrName>
                                        </p:attrNameLst>
                                      </p:cBhvr>
                                      <p:tavLst>
                                        <p:tav tm="0">
                                          <p:val>
                                            <p:strVal val="0-#ppt_w/2"/>
                                          </p:val>
                                        </p:tav>
                                        <p:tav tm="100000">
                                          <p:val>
                                            <p:strVal val="#ppt_x"/>
                                          </p:val>
                                        </p:tav>
                                      </p:tavLst>
                                    </p:anim>
                                    <p:anim calcmode="lin" valueType="num">
                                      <p:cBhvr additive="base">
                                        <p:cTn id="8" dur="500" fill="hold"/>
                                        <p:tgtEl>
                                          <p:spTgt spid="4301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3013">
                                            <p:txEl>
                                              <p:pRg st="0" end="0"/>
                                            </p:txEl>
                                          </p:spTgt>
                                        </p:tgtEl>
                                        <p:attrNameLst>
                                          <p:attrName>style.visibility</p:attrName>
                                        </p:attrNameLst>
                                      </p:cBhvr>
                                      <p:to>
                                        <p:strVal val="visible"/>
                                      </p:to>
                                    </p:set>
                                    <p:anim calcmode="lin" valueType="num">
                                      <p:cBhvr additive="base">
                                        <p:cTn id="12" dur="500" fill="hold"/>
                                        <p:tgtEl>
                                          <p:spTgt spid="4301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3013">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3013">
                                            <p:txEl>
                                              <p:pRg st="1" end="1"/>
                                            </p:txEl>
                                          </p:spTgt>
                                        </p:tgtEl>
                                        <p:attrNameLst>
                                          <p:attrName>style.visibility</p:attrName>
                                        </p:attrNameLst>
                                      </p:cBhvr>
                                      <p:to>
                                        <p:strVal val="visible"/>
                                      </p:to>
                                    </p:set>
                                    <p:anim calcmode="lin" valueType="num">
                                      <p:cBhvr additive="base">
                                        <p:cTn id="17" dur="500" fill="hold"/>
                                        <p:tgtEl>
                                          <p:spTgt spid="4301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3013">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3013">
                                            <p:txEl>
                                              <p:pRg st="2" end="2"/>
                                            </p:txEl>
                                          </p:spTgt>
                                        </p:tgtEl>
                                        <p:attrNameLst>
                                          <p:attrName>style.visibility</p:attrName>
                                        </p:attrNameLst>
                                      </p:cBhvr>
                                      <p:to>
                                        <p:strVal val="visible"/>
                                      </p:to>
                                    </p:set>
                                    <p:anim calcmode="lin" valueType="num">
                                      <p:cBhvr additive="base">
                                        <p:cTn id="22" dur="500" fill="hold"/>
                                        <p:tgtEl>
                                          <p:spTgt spid="43013">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301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utoUpdateAnimBg="0"/>
      <p:bldP spid="43013" grpId="0" build="p" bldLvl="5" autoUpdateAnimBg="0" advAuto="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80E1EBA-F9AF-15DB-261B-EB65731E8BB8}"/>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2531" name="Rectangle 3">
            <a:extLst>
              <a:ext uri="{FF2B5EF4-FFF2-40B4-BE49-F238E27FC236}">
                <a16:creationId xmlns:a16="http://schemas.microsoft.com/office/drawing/2014/main" id="{D42CB5F1-63A4-A7CE-6A3F-D3BE6C50394F}"/>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2532" name="Rectangle 4">
            <a:extLst>
              <a:ext uri="{FF2B5EF4-FFF2-40B4-BE49-F238E27FC236}">
                <a16:creationId xmlns:a16="http://schemas.microsoft.com/office/drawing/2014/main" id="{BAE023CD-645A-A431-EAD5-46EE807B16EE}"/>
              </a:ext>
            </a:extLst>
          </p:cNvPr>
          <p:cNvSpPr>
            <a:spLocks noGrp="1" noChangeArrowheads="1"/>
          </p:cNvSpPr>
          <p:nvPr>
            <p:ph type="title"/>
          </p:nvPr>
        </p:nvSpPr>
        <p:spPr>
          <a:xfrm>
            <a:off x="2133600" y="1066800"/>
            <a:ext cx="7772400" cy="7620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b">
            <a:normAutofit/>
          </a:bodyPr>
          <a:lstStyle/>
          <a:p>
            <a:r>
              <a:rPr lang="el-GR" altLang="el-GR" sz="3600" b="1" u="sng" dirty="0"/>
              <a:t>ΔΙΕΙΣΔΥΣΗ</a:t>
            </a:r>
            <a:endParaRPr lang="el-GR" altLang="el-GR" sz="4800" dirty="0"/>
          </a:p>
        </p:txBody>
      </p:sp>
      <p:sp>
        <p:nvSpPr>
          <p:cNvPr id="22533" name="Rectangle 5">
            <a:extLst>
              <a:ext uri="{FF2B5EF4-FFF2-40B4-BE49-F238E27FC236}">
                <a16:creationId xmlns:a16="http://schemas.microsoft.com/office/drawing/2014/main" id="{A3B959AD-92B7-E2DB-7867-B66995F99095}"/>
              </a:ext>
            </a:extLst>
          </p:cNvPr>
          <p:cNvSpPr>
            <a:spLocks noGrp="1" noChangeArrowheads="1"/>
          </p:cNvSpPr>
          <p:nvPr>
            <p:ph type="body" idx="1"/>
          </p:nvPr>
        </p:nvSpPr>
        <p:spPr>
          <a:xfrm>
            <a:off x="2514600" y="1981200"/>
            <a:ext cx="7848600" cy="35814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a:bodyPr>
          <a:lstStyle/>
          <a:p>
            <a:pPr marL="533400" indent="-533400" algn="just">
              <a:buNone/>
            </a:pPr>
            <a:r>
              <a:rPr lang="el-GR" altLang="el-GR" sz="2400" b="1">
                <a:solidFill>
                  <a:srgbClr val="000000"/>
                </a:solidFill>
              </a:rPr>
              <a:t>	</a:t>
            </a:r>
            <a:r>
              <a:rPr lang="el-GR" altLang="el-GR" sz="2400" b="1" u="sng">
                <a:solidFill>
                  <a:schemeClr val="accent2"/>
                </a:solidFill>
              </a:rPr>
              <a:t>ΑΠΟΣΤΟΛΗ ΔΥΝΑΜΕΩΣ ΔΙΕΙΣΔΥΣΕΩΣ</a:t>
            </a:r>
            <a:endParaRPr lang="el-GR" altLang="el-GR" sz="2400" b="1">
              <a:solidFill>
                <a:schemeClr val="accent2"/>
              </a:solidFill>
            </a:endParaRPr>
          </a:p>
          <a:p>
            <a:pPr marL="914400" lvl="1" indent="-457200">
              <a:buNone/>
            </a:pPr>
            <a:endParaRPr lang="el-GR" altLang="el-GR" sz="2400" b="1">
              <a:solidFill>
                <a:srgbClr val="000000"/>
              </a:solidFill>
            </a:endParaRPr>
          </a:p>
          <a:p>
            <a:pPr marL="914400" lvl="1" indent="-457200">
              <a:buNone/>
            </a:pPr>
            <a:r>
              <a:rPr lang="el-GR" altLang="el-GR" sz="2400" b="1">
                <a:solidFill>
                  <a:srgbClr val="FF0000"/>
                </a:solidFill>
              </a:rPr>
              <a:t>Κατάληψη Ζωτικού Εδάφους</a:t>
            </a:r>
          </a:p>
          <a:p>
            <a:pPr marL="914400" lvl="1" indent="-457200">
              <a:buNone/>
            </a:pPr>
            <a:endParaRPr lang="el-GR" altLang="el-GR" sz="2400" b="1">
              <a:solidFill>
                <a:srgbClr val="FF0000"/>
              </a:solidFill>
            </a:endParaRPr>
          </a:p>
          <a:p>
            <a:pPr marL="914400" lvl="1" indent="-457200">
              <a:buNone/>
            </a:pPr>
            <a:r>
              <a:rPr lang="el-GR" altLang="el-GR" sz="2400" b="1">
                <a:solidFill>
                  <a:srgbClr val="FF0000"/>
                </a:solidFill>
              </a:rPr>
              <a:t>Καταστροφή εχθρού ή ζωτικών εγκαταστάσεων</a:t>
            </a:r>
          </a:p>
          <a:p>
            <a:pPr marL="914400" lvl="1" indent="-457200">
              <a:buNone/>
            </a:pPr>
            <a:endParaRPr lang="el-GR" altLang="el-GR" sz="2400" b="1">
              <a:solidFill>
                <a:srgbClr val="FF0000"/>
              </a:solidFill>
            </a:endParaRPr>
          </a:p>
          <a:p>
            <a:pPr marL="914400" lvl="1" indent="-457200">
              <a:buNone/>
            </a:pPr>
            <a:r>
              <a:rPr lang="el-GR" altLang="el-GR" sz="2400" b="1">
                <a:solidFill>
                  <a:srgbClr val="FF0000"/>
                </a:solidFill>
              </a:rPr>
              <a:t>Συλλογή πληροφοριών</a:t>
            </a:r>
          </a:p>
        </p:txBody>
      </p:sp>
      <p:sp>
        <p:nvSpPr>
          <p:cNvPr id="22534" name="Rectangle 6">
            <a:extLst>
              <a:ext uri="{FF2B5EF4-FFF2-40B4-BE49-F238E27FC236}">
                <a16:creationId xmlns:a16="http://schemas.microsoft.com/office/drawing/2014/main" id="{E329F5E8-42E4-26D5-4479-A62B9E1DA01F}"/>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3000"/>
                                  </p:stCondLst>
                                  <p:childTnLst>
                                    <p:set>
                                      <p:cBhvr>
                                        <p:cTn id="11" dur="1" fill="hold">
                                          <p:stCondLst>
                                            <p:cond delay="0"/>
                                          </p:stCondLst>
                                        </p:cTn>
                                        <p:tgtEl>
                                          <p:spTgt spid="22533">
                                            <p:txEl>
                                              <p:pRg st="2" end="2"/>
                                            </p:txEl>
                                          </p:spTgt>
                                        </p:tgtEl>
                                        <p:attrNameLst>
                                          <p:attrName>style.visibility</p:attrName>
                                        </p:attrNameLst>
                                      </p:cBhvr>
                                      <p:to>
                                        <p:strVal val="visible"/>
                                      </p:to>
                                    </p:set>
                                    <p:anim calcmode="lin" valueType="num">
                                      <p:cBhvr additive="base">
                                        <p:cTn id="12" dur="500" fill="hold"/>
                                        <p:tgtEl>
                                          <p:spTgt spid="22533">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2533">
                                            <p:txEl>
                                              <p:pRg st="2" end="2"/>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0"/>
                            </p:stCondLst>
                            <p:childTnLst>
                              <p:par>
                                <p:cTn id="15" presetID="2" presetClass="entr" presetSubtype="8" fill="hold" grpId="0" nodeType="afterEffect">
                                  <p:stCondLst>
                                    <p:cond delay="3000"/>
                                  </p:stCondLst>
                                  <p:childTnLst>
                                    <p:set>
                                      <p:cBhvr>
                                        <p:cTn id="16" dur="1" fill="hold">
                                          <p:stCondLst>
                                            <p:cond delay="0"/>
                                          </p:stCondLst>
                                        </p:cTn>
                                        <p:tgtEl>
                                          <p:spTgt spid="22533">
                                            <p:txEl>
                                              <p:pRg st="4" end="4"/>
                                            </p:txEl>
                                          </p:spTgt>
                                        </p:tgtEl>
                                        <p:attrNameLst>
                                          <p:attrName>style.visibility</p:attrName>
                                        </p:attrNameLst>
                                      </p:cBhvr>
                                      <p:to>
                                        <p:strVal val="visible"/>
                                      </p:to>
                                    </p:set>
                                    <p:anim calcmode="lin" valueType="num">
                                      <p:cBhvr additive="base">
                                        <p:cTn id="17" dur="500" fill="hold"/>
                                        <p:tgtEl>
                                          <p:spTgt spid="22533">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2533">
                                            <p:txEl>
                                              <p:pRg st="4" end="4"/>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8500"/>
                            </p:stCondLst>
                            <p:childTnLst>
                              <p:par>
                                <p:cTn id="20" presetID="2" presetClass="entr" presetSubtype="8" fill="hold" grpId="0" nodeType="afterEffect">
                                  <p:stCondLst>
                                    <p:cond delay="3000"/>
                                  </p:stCondLst>
                                  <p:childTnLst>
                                    <p:set>
                                      <p:cBhvr>
                                        <p:cTn id="21" dur="1" fill="hold">
                                          <p:stCondLst>
                                            <p:cond delay="0"/>
                                          </p:stCondLst>
                                        </p:cTn>
                                        <p:tgtEl>
                                          <p:spTgt spid="22533">
                                            <p:txEl>
                                              <p:pRg st="6" end="6"/>
                                            </p:txEl>
                                          </p:spTgt>
                                        </p:tgtEl>
                                        <p:attrNameLst>
                                          <p:attrName>style.visibility</p:attrName>
                                        </p:attrNameLst>
                                      </p:cBhvr>
                                      <p:to>
                                        <p:strVal val="visible"/>
                                      </p:to>
                                    </p:set>
                                    <p:anim calcmode="lin" valueType="num">
                                      <p:cBhvr additive="base">
                                        <p:cTn id="22" dur="500" fill="hold"/>
                                        <p:tgtEl>
                                          <p:spTgt spid="22533">
                                            <p:txEl>
                                              <p:pRg st="6" end="6"/>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253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bldLvl="5" autoUpdateAnimBg="0" advAuto="100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459F3DAA-138C-F872-2DE6-F84FAD458526}"/>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44035" name="Rectangle 3">
            <a:extLst>
              <a:ext uri="{FF2B5EF4-FFF2-40B4-BE49-F238E27FC236}">
                <a16:creationId xmlns:a16="http://schemas.microsoft.com/office/drawing/2014/main" id="{8BB739C1-5783-85E3-296B-5074D73FEB45}"/>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44036" name="Rectangle 4">
            <a:extLst>
              <a:ext uri="{FF2B5EF4-FFF2-40B4-BE49-F238E27FC236}">
                <a16:creationId xmlns:a16="http://schemas.microsoft.com/office/drawing/2014/main" id="{D668B38F-D93D-31A6-57EF-48CC2FF99D6B}"/>
              </a:ext>
            </a:extLst>
          </p:cNvPr>
          <p:cNvSpPr>
            <a:spLocks noChangeArrowheads="1"/>
          </p:cNvSpPr>
          <p:nvPr/>
        </p:nvSpPr>
        <p:spPr bwMode="auto">
          <a:xfrm>
            <a:off x="2133600" y="10668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600" b="1" u="sng">
                <a:solidFill>
                  <a:schemeClr val="accent2"/>
                </a:solidFill>
              </a:rPr>
              <a:t>ΔΙΕΙΣΔΥΣΗ</a:t>
            </a:r>
            <a:endParaRPr lang="el-GR" altLang="el-GR" sz="4800">
              <a:solidFill>
                <a:schemeClr val="accent2"/>
              </a:solidFill>
            </a:endParaRPr>
          </a:p>
        </p:txBody>
      </p:sp>
      <p:sp>
        <p:nvSpPr>
          <p:cNvPr id="44037" name="Rectangle 5">
            <a:extLst>
              <a:ext uri="{FF2B5EF4-FFF2-40B4-BE49-F238E27FC236}">
                <a16:creationId xmlns:a16="http://schemas.microsoft.com/office/drawing/2014/main" id="{42D38847-1B6A-C36E-3FF8-1EF97F718524}"/>
              </a:ext>
            </a:extLst>
          </p:cNvPr>
          <p:cNvSpPr>
            <a:spLocks noChangeArrowheads="1"/>
          </p:cNvSpPr>
          <p:nvPr/>
        </p:nvSpPr>
        <p:spPr bwMode="auto">
          <a:xfrm>
            <a:off x="2209800" y="1752600"/>
            <a:ext cx="7772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just">
              <a:spcBef>
                <a:spcPct val="20000"/>
              </a:spcBef>
              <a:buFont typeface="Wingdings" panose="05000000000000000000" pitchFamily="2" charset="2"/>
              <a:buChar char="v"/>
            </a:pPr>
            <a:r>
              <a:rPr lang="el-GR" altLang="el-GR" b="1" dirty="0">
                <a:solidFill>
                  <a:srgbClr val="000000"/>
                </a:solidFill>
                <a:cs typeface="Times New Roman" panose="02020603050405020304" pitchFamily="18" charset="0"/>
              </a:rPr>
              <a:t>Ενδείκνυται να εφαρμόζεται τη νύχτα ή υπό δυσμενείς καιρικές συνθήκες. </a:t>
            </a:r>
            <a:r>
              <a:rPr lang="el-GR" altLang="el-GR" b="1" dirty="0">
                <a:solidFill>
                  <a:srgbClr val="FF0000"/>
                </a:solidFill>
                <a:cs typeface="Times New Roman" panose="02020603050405020304" pitchFamily="18" charset="0"/>
              </a:rPr>
              <a:t>Αποτελεί σοβαρό στοιχείο για την επίτευξη του αιφνιδιασμού. </a:t>
            </a:r>
          </a:p>
          <a:p>
            <a:pPr algn="just">
              <a:spcBef>
                <a:spcPct val="20000"/>
              </a:spcBef>
              <a:buFont typeface="Wingdings" panose="05000000000000000000" pitchFamily="2" charset="2"/>
              <a:buChar char="v"/>
            </a:pPr>
            <a:r>
              <a:rPr lang="el-GR" altLang="el-GR" b="1" dirty="0">
                <a:solidFill>
                  <a:srgbClr val="FF0000"/>
                </a:solidFill>
                <a:cs typeface="Times New Roman" panose="02020603050405020304" pitchFamily="18" charset="0"/>
              </a:rPr>
              <a:t>Χρησιμοποιείται σε συνδυασμό με άλλες μορφές επιθετικού ελιγμού</a:t>
            </a:r>
            <a:r>
              <a:rPr lang="el-GR" altLang="el-GR" b="1" dirty="0">
                <a:solidFill>
                  <a:srgbClr val="000000"/>
                </a:solidFill>
                <a:cs typeface="Times New Roman" panose="02020603050405020304" pitchFamily="18" charset="0"/>
              </a:rPr>
              <a:t>, και σπάνια θα επιφέρει την ήττα μόνη της στον αμυνόμενο.</a:t>
            </a:r>
          </a:p>
          <a:p>
            <a:pPr algn="just">
              <a:spcBef>
                <a:spcPct val="20000"/>
              </a:spcBef>
              <a:buFont typeface="Wingdings" panose="05000000000000000000" pitchFamily="2" charset="2"/>
              <a:buChar char="v"/>
            </a:pPr>
            <a:r>
              <a:rPr lang="el-GR" altLang="el-GR" b="1" dirty="0">
                <a:solidFill>
                  <a:srgbClr val="FF0000"/>
                </a:solidFill>
                <a:cs typeface="Times New Roman" panose="02020603050405020304" pitchFamily="18" charset="0"/>
              </a:rPr>
              <a:t>Οι εχθρικές δυνάμεις προσβάλλονται από τα πλευρά ή τα νώτα</a:t>
            </a:r>
            <a:r>
              <a:rPr lang="el-GR" altLang="el-GR" b="1" dirty="0">
                <a:solidFill>
                  <a:srgbClr val="000000"/>
                </a:solidFill>
                <a:cs typeface="Times New Roman" panose="02020603050405020304" pitchFamily="18" charset="0"/>
              </a:rPr>
              <a:t> για την εξασφάλιση εδάφους τακτικής σημασίας, υποστηρίζοντας την Κύρια Προσπάθεια.   </a:t>
            </a:r>
          </a:p>
        </p:txBody>
      </p:sp>
      <p:sp>
        <p:nvSpPr>
          <p:cNvPr id="44038" name="Rectangle 6">
            <a:extLst>
              <a:ext uri="{FF2B5EF4-FFF2-40B4-BE49-F238E27FC236}">
                <a16:creationId xmlns:a16="http://schemas.microsoft.com/office/drawing/2014/main" id="{9E4E8448-0636-7C0E-5132-40F26FBC5ED9}"/>
              </a:ext>
            </a:extLst>
          </p:cNvPr>
          <p:cNvSpPr>
            <a:spLocks noChangeArrowheads="1"/>
          </p:cNvSpPr>
          <p:nvPr/>
        </p:nvSpPr>
        <p:spPr bwMode="auto">
          <a:xfrm>
            <a:off x="2209800" y="457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defTabSz="762000">
              <a:defRPr sz="2400">
                <a:solidFill>
                  <a:schemeClr val="tx1"/>
                </a:solidFill>
                <a:latin typeface="Times New Roman" panose="02020603050405020304" pitchFamily="18" charset="0"/>
              </a:defRPr>
            </a:lvl1pPr>
            <a:lvl2pPr defTabSz="762000">
              <a:defRPr sz="2400">
                <a:solidFill>
                  <a:schemeClr val="tx1"/>
                </a:solidFill>
                <a:latin typeface="Times New Roman" panose="02020603050405020304" pitchFamily="18" charset="0"/>
              </a:defRPr>
            </a:lvl2pPr>
            <a:lvl3pPr defTabSz="762000">
              <a:defRPr sz="2400">
                <a:solidFill>
                  <a:schemeClr val="tx1"/>
                </a:solidFill>
                <a:latin typeface="Times New Roman" panose="02020603050405020304" pitchFamily="18" charset="0"/>
              </a:defRPr>
            </a:lvl3pPr>
            <a:lvl4pPr defTabSz="762000">
              <a:defRPr sz="2400">
                <a:solidFill>
                  <a:schemeClr val="tx1"/>
                </a:solidFill>
                <a:latin typeface="Times New Roman" panose="02020603050405020304" pitchFamily="18" charset="0"/>
              </a:defRPr>
            </a:lvl4pPr>
            <a:lvl5pPr defTabSz="762000">
              <a:defRPr sz="2400">
                <a:solidFill>
                  <a:schemeClr val="tx1"/>
                </a:solidFill>
                <a:latin typeface="Times New Roman" panose="02020603050405020304" pitchFamily="18" charset="0"/>
              </a:defRPr>
            </a:lvl5pPr>
            <a:lvl6pPr marL="457200" defTabSz="762000" fontAlgn="base">
              <a:spcBef>
                <a:spcPct val="0"/>
              </a:spcBef>
              <a:spcAft>
                <a:spcPct val="0"/>
              </a:spcAft>
              <a:defRPr sz="2400">
                <a:solidFill>
                  <a:schemeClr val="tx1"/>
                </a:solidFill>
                <a:latin typeface="Times New Roman" panose="02020603050405020304" pitchFamily="18" charset="0"/>
              </a:defRPr>
            </a:lvl6pPr>
            <a:lvl7pPr marL="914400" defTabSz="762000" fontAlgn="base">
              <a:spcBef>
                <a:spcPct val="0"/>
              </a:spcBef>
              <a:spcAft>
                <a:spcPct val="0"/>
              </a:spcAft>
              <a:defRPr sz="2400">
                <a:solidFill>
                  <a:schemeClr val="tx1"/>
                </a:solidFill>
                <a:latin typeface="Times New Roman" panose="02020603050405020304" pitchFamily="18" charset="0"/>
              </a:defRPr>
            </a:lvl7pPr>
            <a:lvl8pPr marL="1371600" defTabSz="762000" fontAlgn="base">
              <a:spcBef>
                <a:spcPct val="0"/>
              </a:spcBef>
              <a:spcAft>
                <a:spcPct val="0"/>
              </a:spcAft>
              <a:defRPr sz="2400">
                <a:solidFill>
                  <a:schemeClr val="tx1"/>
                </a:solidFill>
                <a:latin typeface="Times New Roman" panose="02020603050405020304" pitchFamily="18" charset="0"/>
              </a:defRPr>
            </a:lvl8pPr>
            <a:lvl9pPr marL="1828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3600" b="1">
                <a:solidFill>
                  <a:srgbClr val="CC0000"/>
                </a:solidFill>
                <a:effectLst>
                  <a:outerShdw blurRad="38100" dist="38100" dir="2700000" algn="tl">
                    <a:srgbClr val="C0C0C0"/>
                  </a:outerShdw>
                </a:effectLst>
              </a:rPr>
              <a:t>ΜΟΡΦΕΣ ΕΠΙΘΕΤΙΚΟΥ ΕΛΙΓΜΟΥ</a:t>
            </a:r>
            <a:endParaRPr lang="el-GR" altLang="el-GR" sz="5400" b="1">
              <a:solidFill>
                <a:srgbClr val="CC0000"/>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037">
                                            <p:txEl>
                                              <p:pRg st="0" end="0"/>
                                            </p:txEl>
                                          </p:spTgt>
                                        </p:tgtEl>
                                        <p:attrNameLst>
                                          <p:attrName>style.visibility</p:attrName>
                                        </p:attrNameLst>
                                      </p:cBhvr>
                                      <p:to>
                                        <p:strVal val="visible"/>
                                      </p:to>
                                    </p:set>
                                    <p:anim calcmode="lin" valueType="num">
                                      <p:cBhvr additive="base">
                                        <p:cTn id="7" dur="500" fill="hold"/>
                                        <p:tgtEl>
                                          <p:spTgt spid="4403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4037">
                                            <p:txEl>
                                              <p:pRg st="1" end="1"/>
                                            </p:txEl>
                                          </p:spTgt>
                                        </p:tgtEl>
                                        <p:attrNameLst>
                                          <p:attrName>style.visibility</p:attrName>
                                        </p:attrNameLst>
                                      </p:cBhvr>
                                      <p:to>
                                        <p:strVal val="visible"/>
                                      </p:to>
                                    </p:set>
                                    <p:anim calcmode="lin" valueType="num">
                                      <p:cBhvr additive="base">
                                        <p:cTn id="12" dur="500" fill="hold"/>
                                        <p:tgtEl>
                                          <p:spTgt spid="44037">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4037">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4037">
                                            <p:txEl>
                                              <p:pRg st="2" end="2"/>
                                            </p:txEl>
                                          </p:spTgt>
                                        </p:tgtEl>
                                        <p:attrNameLst>
                                          <p:attrName>style.visibility</p:attrName>
                                        </p:attrNameLst>
                                      </p:cBhvr>
                                      <p:to>
                                        <p:strVal val="visible"/>
                                      </p:to>
                                    </p:set>
                                    <p:anim calcmode="lin" valueType="num">
                                      <p:cBhvr additive="base">
                                        <p:cTn id="17" dur="500" fill="hold"/>
                                        <p:tgtEl>
                                          <p:spTgt spid="4403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403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build="p" autoUpdateAnimBg="0"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0332E0E5-8B50-26DB-CFC3-E097D3AB4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813" t="15625" r="17969" b="15625"/>
          <a:stretch>
            <a:fillRect/>
          </a:stretch>
        </p:blipFill>
        <p:spPr bwMode="auto">
          <a:xfrm>
            <a:off x="3352801" y="609600"/>
            <a:ext cx="5381625"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2">
            <a:extLst>
              <a:ext uri="{FF2B5EF4-FFF2-40B4-BE49-F238E27FC236}">
                <a16:creationId xmlns:a16="http://schemas.microsoft.com/office/drawing/2014/main" id="{A3165C17-17F7-9875-EC38-328C7741B903}"/>
              </a:ext>
            </a:extLst>
          </p:cNvPr>
          <p:cNvGraphicFramePr>
            <a:graphicFrameLocks noChangeAspect="1"/>
          </p:cNvGraphicFramePr>
          <p:nvPr/>
        </p:nvGraphicFramePr>
        <p:xfrm>
          <a:off x="2514600" y="684214"/>
          <a:ext cx="7162800" cy="5489575"/>
        </p:xfrm>
        <a:graphic>
          <a:graphicData uri="http://schemas.openxmlformats.org/presentationml/2006/ole">
            <mc:AlternateContent xmlns:mc="http://schemas.openxmlformats.org/markup-compatibility/2006">
              <mc:Choice xmlns:v="urn:schemas-microsoft-com:vml" Requires="v">
                <p:oleObj name="Bitmap Image" r:id="rId2" imgW="10895238" imgH="8352381" progId="Paint.Picture">
                  <p:embed/>
                </p:oleObj>
              </mc:Choice>
              <mc:Fallback>
                <p:oleObj name="Bitmap Image" r:id="rId2" imgW="10895238" imgH="8352381" progId="Paint.Picture">
                  <p:embed/>
                  <p:pic>
                    <p:nvPicPr>
                      <p:cNvPr id="61442" name="Object 2">
                        <a:extLst>
                          <a:ext uri="{FF2B5EF4-FFF2-40B4-BE49-F238E27FC236}">
                            <a16:creationId xmlns:a16="http://schemas.microsoft.com/office/drawing/2014/main" id="{A3165C17-17F7-9875-EC38-328C7741B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684214"/>
                        <a:ext cx="7162800" cy="548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43" name="Rectangle 3">
            <a:extLst>
              <a:ext uri="{FF2B5EF4-FFF2-40B4-BE49-F238E27FC236}">
                <a16:creationId xmlns:a16="http://schemas.microsoft.com/office/drawing/2014/main" id="{62A880FC-B77E-E104-022E-B10BF8BF855A}"/>
              </a:ext>
            </a:extLst>
          </p:cNvPr>
          <p:cNvSpPr>
            <a:spLocks noChangeArrowheads="1"/>
          </p:cNvSpPr>
          <p:nvPr/>
        </p:nvSpPr>
        <p:spPr bwMode="auto">
          <a:xfrm>
            <a:off x="2133600" y="7620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l-GR" altLang="el-GR" sz="3600" b="1" u="sng">
                <a:solidFill>
                  <a:schemeClr val="accent2"/>
                </a:solidFill>
              </a:rPr>
              <a:t>ΔΙΕΙΣΔΥΣΗ</a:t>
            </a:r>
            <a:endParaRPr lang="el-GR" altLang="el-GR" sz="4800">
              <a:solidFill>
                <a:schemeClr val="accent2"/>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a:extLst>
              <a:ext uri="{FF2B5EF4-FFF2-40B4-BE49-F238E27FC236}">
                <a16:creationId xmlns:a16="http://schemas.microsoft.com/office/drawing/2014/main" id="{3EBFFD16-F110-17E7-A15E-00C6405F31CB}"/>
              </a:ext>
            </a:extLst>
          </p:cNvPr>
          <p:cNvSpPr txBox="1">
            <a:spLocks noChangeArrowheads="1"/>
          </p:cNvSpPr>
          <p:nvPr/>
        </p:nvSpPr>
        <p:spPr bwMode="auto">
          <a:xfrm>
            <a:off x="2819400" y="609600"/>
            <a:ext cx="7010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3600" b="1" u="sng" dirty="0">
                <a:solidFill>
                  <a:schemeClr val="accent2"/>
                </a:solidFill>
                <a:latin typeface="+mj-lt"/>
                <a:ea typeface="+mj-ea"/>
                <a:cs typeface="+mj-cs"/>
              </a:rPr>
              <a:t>ΕΚΜΕΤΑΛΛΕΥΣΗ</a:t>
            </a:r>
          </a:p>
        </p:txBody>
      </p:sp>
      <p:sp>
        <p:nvSpPr>
          <p:cNvPr id="2051" name="Text Box 3">
            <a:extLst>
              <a:ext uri="{FF2B5EF4-FFF2-40B4-BE49-F238E27FC236}">
                <a16:creationId xmlns:a16="http://schemas.microsoft.com/office/drawing/2014/main" id="{ACA29E24-BD9E-577E-6558-10957C669EE3}"/>
              </a:ext>
            </a:extLst>
          </p:cNvPr>
          <p:cNvSpPr txBox="1">
            <a:spLocks noChangeArrowheads="1"/>
          </p:cNvSpPr>
          <p:nvPr/>
        </p:nvSpPr>
        <p:spPr bwMode="auto">
          <a:xfrm>
            <a:off x="2286000" y="1447800"/>
            <a:ext cx="76962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marL="0" indent="0" algn="just">
              <a:spcBef>
                <a:spcPct val="50000"/>
              </a:spcBef>
            </a:pPr>
            <a:r>
              <a:rPr lang="el-GR" altLang="el-GR" b="1" u="sng" dirty="0">
                <a:solidFill>
                  <a:schemeClr val="accent2"/>
                </a:solidFill>
                <a:cs typeface="Times New Roman" panose="02020603050405020304" pitchFamily="18" charset="0"/>
              </a:rPr>
              <a:t>Είναι τύπος επιθετικών επιχειρήσεων, ο οποίος ακολουθεί συνήθως μια πετυχημένη επίθεση. </a:t>
            </a:r>
            <a:endParaRPr lang="el-GR" altLang="el-GR" b="1" u="sng" dirty="0">
              <a:solidFill>
                <a:schemeClr val="accent2"/>
              </a:solidFill>
            </a:endParaRPr>
          </a:p>
          <a:p>
            <a:pPr algn="just">
              <a:spcBef>
                <a:spcPct val="50000"/>
              </a:spcBef>
            </a:pPr>
            <a:r>
              <a:rPr lang="el-GR" altLang="el-GR" dirty="0"/>
              <a:t>	</a:t>
            </a:r>
            <a:r>
              <a:rPr lang="el-GR" altLang="el-GR" u="sng" dirty="0">
                <a:cs typeface="Times New Roman" panose="02020603050405020304" pitchFamily="18" charset="0"/>
              </a:rPr>
              <a:t>Με την εκμετάλλευση επιδιώκουμε την εκμηδένιση της ικανότητας του εχθρού να αντιτάξει αποτελεσματική άμυνα ή να συμπτυχθεί κανονικά και προσχεδιασμένα, ώστε να επιταχύνουμε την επικείμενη καταστροφή του. </a:t>
            </a:r>
            <a:endParaRPr lang="el-GR" altLang="el-GR" dirty="0"/>
          </a:p>
        </p:txBody>
      </p:sp>
      <p:sp>
        <p:nvSpPr>
          <p:cNvPr id="2052" name="Text Box 4">
            <a:extLst>
              <a:ext uri="{FF2B5EF4-FFF2-40B4-BE49-F238E27FC236}">
                <a16:creationId xmlns:a16="http://schemas.microsoft.com/office/drawing/2014/main" id="{8D056F01-6190-22A8-F50F-06509923F40C}"/>
              </a:ext>
            </a:extLst>
          </p:cNvPr>
          <p:cNvSpPr txBox="1">
            <a:spLocks noChangeArrowheads="1"/>
          </p:cNvSpPr>
          <p:nvPr/>
        </p:nvSpPr>
        <p:spPr bwMode="auto">
          <a:xfrm>
            <a:off x="2286000" y="4114800"/>
            <a:ext cx="7696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indent="-285750" algn="just">
              <a:spcBef>
                <a:spcPct val="50000"/>
              </a:spcBef>
              <a:buFont typeface="Wingdings" panose="05000000000000000000" pitchFamily="2" charset="2"/>
              <a:buChar char="v"/>
            </a:pPr>
            <a:r>
              <a:rPr lang="el-GR" altLang="el-GR" dirty="0">
                <a:cs typeface="Times New Roman" panose="02020603050405020304" pitchFamily="18" charset="0"/>
              </a:rPr>
              <a:t>Είναι δυνατόν να αποβλέπει στην </a:t>
            </a:r>
            <a:r>
              <a:rPr lang="el-GR" altLang="el-GR" b="1" dirty="0">
                <a:solidFill>
                  <a:srgbClr val="FF0000"/>
                </a:solidFill>
                <a:cs typeface="Times New Roman" panose="02020603050405020304" pitchFamily="18" charset="0"/>
              </a:rPr>
              <a:t>κατάληψη αντικειμενικών σκοπών σε βάθος στα νώτα του εχθρού</a:t>
            </a:r>
            <a:r>
              <a:rPr lang="el-GR" altLang="el-GR" dirty="0">
                <a:cs typeface="Times New Roman" panose="02020603050405020304" pitchFamily="18" charset="0"/>
              </a:rPr>
              <a:t>. Τελικός σκοπός όμως είναι η αποδιοργάνωση του εχθρού που να μην έχει άλλη επιλογή εκτός από την παράδοση.</a:t>
            </a:r>
          </a:p>
        </p:txBody>
      </p:sp>
      <p:pic>
        <p:nvPicPr>
          <p:cNvPr id="2054" name="Picture 6">
            <a:extLst>
              <a:ext uri="{FF2B5EF4-FFF2-40B4-BE49-F238E27FC236}">
                <a16:creationId xmlns:a16="http://schemas.microsoft.com/office/drawing/2014/main" id="{6AD19609-C8FC-C37C-A42D-5685C258B1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9525000" y="609601"/>
            <a:ext cx="717550" cy="968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2000"/>
                                  </p:stCondLst>
                                  <p:childTnLst>
                                    <p:set>
                                      <p:cBhvr>
                                        <p:cTn id="11" dur="1" fill="hold">
                                          <p:stCondLst>
                                            <p:cond delay="0"/>
                                          </p:stCondLst>
                                        </p:cTn>
                                        <p:tgtEl>
                                          <p:spTgt spid="2051">
                                            <p:txEl>
                                              <p:pRg st="0" end="0"/>
                                            </p:txEl>
                                          </p:spTgt>
                                        </p:tgtEl>
                                        <p:attrNameLst>
                                          <p:attrName>style.visibility</p:attrName>
                                        </p:attrNameLst>
                                      </p:cBhvr>
                                      <p:to>
                                        <p:strVal val="visible"/>
                                      </p:to>
                                    </p:set>
                                    <p:anim calcmode="lin" valueType="num">
                                      <p:cBhvr additive="base">
                                        <p:cTn id="12" dur="500" fill="hold"/>
                                        <p:tgtEl>
                                          <p:spTgt spid="205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051">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2000"/>
                                  </p:stCondLst>
                                  <p:childTnLst>
                                    <p:set>
                                      <p:cBhvr>
                                        <p:cTn id="16" dur="1" fill="hold">
                                          <p:stCondLst>
                                            <p:cond delay="0"/>
                                          </p:stCondLst>
                                        </p:cTn>
                                        <p:tgtEl>
                                          <p:spTgt spid="2051">
                                            <p:txEl>
                                              <p:pRg st="1" end="1"/>
                                            </p:txEl>
                                          </p:spTgt>
                                        </p:tgtEl>
                                        <p:attrNameLst>
                                          <p:attrName>style.visibility</p:attrName>
                                        </p:attrNameLst>
                                      </p:cBhvr>
                                      <p:to>
                                        <p:strVal val="visible"/>
                                      </p:to>
                                    </p:set>
                                    <p:anim calcmode="lin" valueType="num">
                                      <p:cBhvr additive="base">
                                        <p:cTn id="17" dur="500" fill="hold"/>
                                        <p:tgtEl>
                                          <p:spTgt spid="205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51">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500"/>
                            </p:stCondLst>
                            <p:childTnLst>
                              <p:par>
                                <p:cTn id="20" presetID="2" presetClass="entr" presetSubtype="8" fill="hold" grpId="0" nodeType="afterEffect">
                                  <p:stCondLst>
                                    <p:cond delay="2000"/>
                                  </p:stCondLst>
                                  <p:childTnLst>
                                    <p:set>
                                      <p:cBhvr>
                                        <p:cTn id="21" dur="1" fill="hold">
                                          <p:stCondLst>
                                            <p:cond delay="0"/>
                                          </p:stCondLst>
                                        </p:cTn>
                                        <p:tgtEl>
                                          <p:spTgt spid="2052"/>
                                        </p:tgtEl>
                                        <p:attrNameLst>
                                          <p:attrName>style.visibility</p:attrName>
                                        </p:attrNameLst>
                                      </p:cBhvr>
                                      <p:to>
                                        <p:strVal val="visible"/>
                                      </p:to>
                                    </p:set>
                                    <p:anim calcmode="lin" valueType="num">
                                      <p:cBhvr additive="base">
                                        <p:cTn id="22" dur="500" fill="hold"/>
                                        <p:tgtEl>
                                          <p:spTgt spid="2052"/>
                                        </p:tgtEl>
                                        <p:attrNameLst>
                                          <p:attrName>ppt_x</p:attrName>
                                        </p:attrNameLst>
                                      </p:cBhvr>
                                      <p:tavLst>
                                        <p:tav tm="0">
                                          <p:val>
                                            <p:strVal val="0-#ppt_w/2"/>
                                          </p:val>
                                        </p:tav>
                                        <p:tav tm="100000">
                                          <p:val>
                                            <p:strVal val="#ppt_x"/>
                                          </p:val>
                                        </p:tav>
                                      </p:tavLst>
                                    </p:anim>
                                    <p:anim calcmode="lin" valueType="num">
                                      <p:cBhvr additive="base">
                                        <p:cTn id="23" dur="500" fill="hold"/>
                                        <p:tgtEl>
                                          <p:spTgt spid="205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8000"/>
                            </p:stCondLst>
                            <p:childTnLst>
                              <p:par>
                                <p:cTn id="25" presetID="9" presetClass="entr" presetSubtype="0" fill="hold" nodeType="after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dissolve">
                                      <p:cBhvr>
                                        <p:cTn id="2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051" grpId="0" build="p" autoUpdateAnimBg="0" advAuto="2000"/>
      <p:bldP spid="2052"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45BABD38-0BFE-D99D-785E-70C0580FCED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714" y="687389"/>
            <a:ext cx="7393186" cy="5812754"/>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3">
            <a:extLst>
              <a:ext uri="{FF2B5EF4-FFF2-40B4-BE49-F238E27FC236}">
                <a16:creationId xmlns:a16="http://schemas.microsoft.com/office/drawing/2014/main" id="{21F5824B-535C-5547-04C5-B1981F1AFF4D}"/>
              </a:ext>
            </a:extLst>
          </p:cNvPr>
          <p:cNvSpPr>
            <a:spLocks noChangeArrowheads="1"/>
          </p:cNvSpPr>
          <p:nvPr/>
        </p:nvSpPr>
        <p:spPr bwMode="auto">
          <a:xfrm>
            <a:off x="2400300" y="6294439"/>
            <a:ext cx="1524000" cy="365125"/>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484" name="Rectangle 4">
            <a:extLst>
              <a:ext uri="{FF2B5EF4-FFF2-40B4-BE49-F238E27FC236}">
                <a16:creationId xmlns:a16="http://schemas.microsoft.com/office/drawing/2014/main" id="{3D071EA3-F57B-7B66-5D25-FF622ED77027}"/>
              </a:ext>
            </a:extLst>
          </p:cNvPr>
          <p:cNvSpPr>
            <a:spLocks noChangeArrowheads="1"/>
          </p:cNvSpPr>
          <p:nvPr/>
        </p:nvSpPr>
        <p:spPr bwMode="auto">
          <a:xfrm>
            <a:off x="4937125" y="6294439"/>
            <a:ext cx="2317750" cy="365125"/>
          </a:xfrm>
          <a:prstGeom prst="rect">
            <a:avLst/>
          </a:prstGeom>
          <a:noFill/>
          <a:ln>
            <a:noFill/>
          </a:ln>
          <a:effectLst/>
          <a:extLst>
            <a:ext uri="{909E8E84-426E-40DD-AFC4-6F175D3DCCD1}">
              <a14:hiddenFill xmlns:a14="http://schemas.microsoft.com/office/drawing/2010/main">
                <a:pattFill prst="pct90">
                  <a:fgClr>
                    <a:schemeClr val="tx1"/>
                  </a:fgClr>
                  <a:bgClr>
                    <a:schemeClr val="bg1"/>
                  </a:bgClr>
                </a:patt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nvGrpSpPr>
          <p:cNvPr id="20519" name="Group 39">
            <a:extLst>
              <a:ext uri="{FF2B5EF4-FFF2-40B4-BE49-F238E27FC236}">
                <a16:creationId xmlns:a16="http://schemas.microsoft.com/office/drawing/2014/main" id="{E9AD3273-4391-2330-ADD8-9DFFF3B7A2DE}"/>
              </a:ext>
            </a:extLst>
          </p:cNvPr>
          <p:cNvGrpSpPr>
            <a:grpSpLocks/>
          </p:cNvGrpSpPr>
          <p:nvPr/>
        </p:nvGrpSpPr>
        <p:grpSpPr bwMode="auto">
          <a:xfrm>
            <a:off x="4191000" y="838201"/>
            <a:ext cx="3213100" cy="974725"/>
            <a:chOff x="1680" y="528"/>
            <a:chExt cx="2024" cy="614"/>
          </a:xfrm>
        </p:grpSpPr>
        <p:grpSp>
          <p:nvGrpSpPr>
            <p:cNvPr id="20488" name="Group 8">
              <a:extLst>
                <a:ext uri="{FF2B5EF4-FFF2-40B4-BE49-F238E27FC236}">
                  <a16:creationId xmlns:a16="http://schemas.microsoft.com/office/drawing/2014/main" id="{B042CE7B-5B2D-8D6B-CDEE-4F5F105AE6C3}"/>
                </a:ext>
              </a:extLst>
            </p:cNvPr>
            <p:cNvGrpSpPr>
              <a:grpSpLocks/>
            </p:cNvGrpSpPr>
            <p:nvPr/>
          </p:nvGrpSpPr>
          <p:grpSpPr bwMode="auto">
            <a:xfrm>
              <a:off x="1680" y="528"/>
              <a:ext cx="754" cy="614"/>
              <a:chOff x="1488" y="48"/>
              <a:chExt cx="944" cy="769"/>
            </a:xfrm>
          </p:grpSpPr>
          <p:sp>
            <p:nvSpPr>
              <p:cNvPr id="20489" name="Freeform 9">
                <a:extLst>
                  <a:ext uri="{FF2B5EF4-FFF2-40B4-BE49-F238E27FC236}">
                    <a16:creationId xmlns:a16="http://schemas.microsoft.com/office/drawing/2014/main" id="{90133B9B-0BE5-45AB-AB3A-63BF8808B9C0}"/>
                  </a:ext>
                </a:extLst>
              </p:cNvPr>
              <p:cNvSpPr>
                <a:spLocks/>
              </p:cNvSpPr>
              <p:nvPr/>
            </p:nvSpPr>
            <p:spPr bwMode="auto">
              <a:xfrm>
                <a:off x="1488" y="48"/>
                <a:ext cx="605" cy="350"/>
              </a:xfrm>
              <a:custGeom>
                <a:avLst/>
                <a:gdLst>
                  <a:gd name="T0" fmla="*/ 355 w 605"/>
                  <a:gd name="T1" fmla="*/ 256 h 350"/>
                  <a:gd name="T2" fmla="*/ 249 w 605"/>
                  <a:gd name="T3" fmla="*/ 349 h 350"/>
                  <a:gd name="T4" fmla="*/ 0 w 605"/>
                  <a:gd name="T5" fmla="*/ 0 h 350"/>
                  <a:gd name="T6" fmla="*/ 604 w 605"/>
                  <a:gd name="T7" fmla="*/ 70 h 350"/>
                  <a:gd name="T8" fmla="*/ 497 w 605"/>
                  <a:gd name="T9" fmla="*/ 163 h 350"/>
                </a:gdLst>
                <a:ahLst/>
                <a:cxnLst>
                  <a:cxn ang="0">
                    <a:pos x="T0" y="T1"/>
                  </a:cxn>
                  <a:cxn ang="0">
                    <a:pos x="T2" y="T3"/>
                  </a:cxn>
                  <a:cxn ang="0">
                    <a:pos x="T4" y="T5"/>
                  </a:cxn>
                  <a:cxn ang="0">
                    <a:pos x="T6" y="T7"/>
                  </a:cxn>
                  <a:cxn ang="0">
                    <a:pos x="T8" y="T9"/>
                  </a:cxn>
                </a:cxnLst>
                <a:rect l="0" t="0" r="r" b="b"/>
                <a:pathLst>
                  <a:path w="605" h="350">
                    <a:moveTo>
                      <a:pt x="355" y="256"/>
                    </a:moveTo>
                    <a:lnTo>
                      <a:pt x="249" y="349"/>
                    </a:lnTo>
                    <a:lnTo>
                      <a:pt x="0" y="0"/>
                    </a:lnTo>
                    <a:lnTo>
                      <a:pt x="604" y="70"/>
                    </a:lnTo>
                    <a:lnTo>
                      <a:pt x="497" y="163"/>
                    </a:lnTo>
                  </a:path>
                </a:pathLst>
              </a:custGeom>
              <a:noFill/>
              <a:ln w="50800" cap="rnd" cmpd="sng">
                <a:solidFill>
                  <a:srgbClr val="000080"/>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0490" name="Arc 10">
                <a:extLst>
                  <a:ext uri="{FF2B5EF4-FFF2-40B4-BE49-F238E27FC236}">
                    <a16:creationId xmlns:a16="http://schemas.microsoft.com/office/drawing/2014/main" id="{2C971518-111B-89E7-8A0B-74299BEE6A74}"/>
                  </a:ext>
                </a:extLst>
              </p:cNvPr>
              <p:cNvSpPr>
                <a:spLocks/>
              </p:cNvSpPr>
              <p:nvPr/>
            </p:nvSpPr>
            <p:spPr bwMode="auto">
              <a:xfrm>
                <a:off x="1986" y="228"/>
                <a:ext cx="446" cy="58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491" name="Arc 11">
                <a:extLst>
                  <a:ext uri="{FF2B5EF4-FFF2-40B4-BE49-F238E27FC236}">
                    <a16:creationId xmlns:a16="http://schemas.microsoft.com/office/drawing/2014/main" id="{AE493754-85F2-99CC-C085-90948F09B195}"/>
                  </a:ext>
                </a:extLst>
              </p:cNvPr>
              <p:cNvSpPr>
                <a:spLocks/>
              </p:cNvSpPr>
              <p:nvPr/>
            </p:nvSpPr>
            <p:spPr bwMode="auto">
              <a:xfrm>
                <a:off x="1843" y="321"/>
                <a:ext cx="341" cy="496"/>
              </a:xfrm>
              <a:custGeom>
                <a:avLst/>
                <a:gdLst>
                  <a:gd name="G0" fmla="+- 64 0 0"/>
                  <a:gd name="G1" fmla="+- 21600 0 0"/>
                  <a:gd name="G2" fmla="+- 21600 0 0"/>
                  <a:gd name="T0" fmla="*/ 0 w 21664"/>
                  <a:gd name="T1" fmla="*/ 0 h 21600"/>
                  <a:gd name="T2" fmla="*/ 21664 w 21664"/>
                  <a:gd name="T3" fmla="*/ 21600 h 21600"/>
                  <a:gd name="T4" fmla="*/ 64 w 21664"/>
                  <a:gd name="T5" fmla="*/ 21600 h 21600"/>
                </a:gdLst>
                <a:ahLst/>
                <a:cxnLst>
                  <a:cxn ang="0">
                    <a:pos x="T0" y="T1"/>
                  </a:cxn>
                  <a:cxn ang="0">
                    <a:pos x="T2" y="T3"/>
                  </a:cxn>
                  <a:cxn ang="0">
                    <a:pos x="T4" y="T5"/>
                  </a:cxn>
                </a:cxnLst>
                <a:rect l="0" t="0" r="r" b="b"/>
                <a:pathLst>
                  <a:path w="21664" h="21600" fill="none" extrusionOk="0">
                    <a:moveTo>
                      <a:pt x="0" y="0"/>
                    </a:moveTo>
                    <a:cubicBezTo>
                      <a:pt x="21" y="0"/>
                      <a:pt x="42" y="0"/>
                      <a:pt x="64" y="0"/>
                    </a:cubicBezTo>
                    <a:cubicBezTo>
                      <a:pt x="11993" y="0"/>
                      <a:pt x="21664" y="9670"/>
                      <a:pt x="21664" y="21600"/>
                    </a:cubicBezTo>
                  </a:path>
                  <a:path w="21664" h="21600" stroke="0" extrusionOk="0">
                    <a:moveTo>
                      <a:pt x="0" y="0"/>
                    </a:moveTo>
                    <a:cubicBezTo>
                      <a:pt x="21" y="0"/>
                      <a:pt x="42" y="0"/>
                      <a:pt x="64" y="0"/>
                    </a:cubicBezTo>
                    <a:cubicBezTo>
                      <a:pt x="11993" y="0"/>
                      <a:pt x="21664" y="9670"/>
                      <a:pt x="21664" y="21600"/>
                    </a:cubicBezTo>
                    <a:lnTo>
                      <a:pt x="64" y="21600"/>
                    </a:lnTo>
                    <a:close/>
                  </a:path>
                </a:pathLst>
              </a:custGeom>
              <a:noFill/>
              <a:ln w="50800" cap="rnd">
                <a:solidFill>
                  <a:srgbClr val="000080"/>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492" name="Line 12">
                <a:extLst>
                  <a:ext uri="{FF2B5EF4-FFF2-40B4-BE49-F238E27FC236}">
                    <a16:creationId xmlns:a16="http://schemas.microsoft.com/office/drawing/2014/main" id="{CA5513C3-106C-BC0F-EC62-7513CC0DA77F}"/>
                  </a:ext>
                </a:extLst>
              </p:cNvPr>
              <p:cNvSpPr>
                <a:spLocks noChangeShapeType="1"/>
              </p:cNvSpPr>
              <p:nvPr/>
            </p:nvSpPr>
            <p:spPr bwMode="auto">
              <a:xfrm>
                <a:off x="2215" y="816"/>
                <a:ext cx="217" cy="0"/>
              </a:xfrm>
              <a:prstGeom prst="line">
                <a:avLst/>
              </a:prstGeom>
              <a:noFill/>
              <a:ln w="508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20494" name="Rectangle 14">
              <a:extLst>
                <a:ext uri="{FF2B5EF4-FFF2-40B4-BE49-F238E27FC236}">
                  <a16:creationId xmlns:a16="http://schemas.microsoft.com/office/drawing/2014/main" id="{0BD118FA-86EF-F745-3D09-C2B9EC1D4AD9}"/>
                </a:ext>
              </a:extLst>
            </p:cNvPr>
            <p:cNvSpPr>
              <a:spLocks noChangeArrowheads="1"/>
            </p:cNvSpPr>
            <p:nvPr/>
          </p:nvSpPr>
          <p:spPr bwMode="auto">
            <a:xfrm>
              <a:off x="2400" y="576"/>
              <a:ext cx="1304" cy="237"/>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ΕΚΜΕΤΑΛΛΕΥΣΗ</a:t>
              </a:r>
            </a:p>
          </p:txBody>
        </p:sp>
      </p:grpSp>
      <p:grpSp>
        <p:nvGrpSpPr>
          <p:cNvPr id="20518" name="Group 38">
            <a:extLst>
              <a:ext uri="{FF2B5EF4-FFF2-40B4-BE49-F238E27FC236}">
                <a16:creationId xmlns:a16="http://schemas.microsoft.com/office/drawing/2014/main" id="{C26069AC-7D39-2187-1A84-BE6D20EFBA1E}"/>
              </a:ext>
            </a:extLst>
          </p:cNvPr>
          <p:cNvGrpSpPr>
            <a:grpSpLocks/>
          </p:cNvGrpSpPr>
          <p:nvPr/>
        </p:nvGrpSpPr>
        <p:grpSpPr bwMode="auto">
          <a:xfrm>
            <a:off x="2355850" y="1989138"/>
            <a:ext cx="4933950" cy="4464050"/>
            <a:chOff x="524" y="1253"/>
            <a:chExt cx="3108" cy="2812"/>
          </a:xfrm>
        </p:grpSpPr>
        <p:grpSp>
          <p:nvGrpSpPr>
            <p:cNvPr id="20485" name="Group 5">
              <a:extLst>
                <a:ext uri="{FF2B5EF4-FFF2-40B4-BE49-F238E27FC236}">
                  <a16:creationId xmlns:a16="http://schemas.microsoft.com/office/drawing/2014/main" id="{F47C9B79-734F-3543-1882-270C40722DD1}"/>
                </a:ext>
              </a:extLst>
            </p:cNvPr>
            <p:cNvGrpSpPr>
              <a:grpSpLocks/>
            </p:cNvGrpSpPr>
            <p:nvPr/>
          </p:nvGrpSpPr>
          <p:grpSpPr bwMode="auto">
            <a:xfrm>
              <a:off x="2080" y="2914"/>
              <a:ext cx="198" cy="300"/>
              <a:chOff x="2055" y="2877"/>
              <a:chExt cx="249" cy="375"/>
            </a:xfrm>
          </p:grpSpPr>
          <p:sp>
            <p:nvSpPr>
              <p:cNvPr id="20486" name="AutoShape 6">
                <a:extLst>
                  <a:ext uri="{FF2B5EF4-FFF2-40B4-BE49-F238E27FC236}">
                    <a16:creationId xmlns:a16="http://schemas.microsoft.com/office/drawing/2014/main" id="{0C8ADB6B-799C-79DD-5E8B-27573E580945}"/>
                  </a:ext>
                </a:extLst>
              </p:cNvPr>
              <p:cNvSpPr>
                <a:spLocks noChangeArrowheads="1"/>
              </p:cNvSpPr>
              <p:nvPr/>
            </p:nvSpPr>
            <p:spPr bwMode="auto">
              <a:xfrm rot="19380000">
                <a:off x="2055" y="2877"/>
                <a:ext cx="249" cy="375"/>
              </a:xfrm>
              <a:prstGeom prst="star16">
                <a:avLst>
                  <a:gd name="adj" fmla="val 37500"/>
                </a:avLst>
              </a:prstGeom>
              <a:solidFill>
                <a:srgbClr val="FF0000">
                  <a:alpha val="50000"/>
                </a:srgbClr>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487" name="AutoShape 7">
                <a:extLst>
                  <a:ext uri="{FF2B5EF4-FFF2-40B4-BE49-F238E27FC236}">
                    <a16:creationId xmlns:a16="http://schemas.microsoft.com/office/drawing/2014/main" id="{12C8672F-90AE-0BE7-483F-549EBBB85CDF}"/>
                  </a:ext>
                </a:extLst>
              </p:cNvPr>
              <p:cNvSpPr>
                <a:spLocks noChangeArrowheads="1"/>
              </p:cNvSpPr>
              <p:nvPr/>
            </p:nvSpPr>
            <p:spPr bwMode="auto">
              <a:xfrm rot="19380000">
                <a:off x="2091" y="2930"/>
                <a:ext cx="179" cy="279"/>
              </a:xfrm>
              <a:prstGeom prst="star16">
                <a:avLst>
                  <a:gd name="adj" fmla="val 37500"/>
                </a:avLst>
              </a:prstGeom>
              <a:solidFill>
                <a:srgbClr val="FF0000">
                  <a:alpha val="50000"/>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20493" name="AutoShape 13">
              <a:extLst>
                <a:ext uri="{FF2B5EF4-FFF2-40B4-BE49-F238E27FC236}">
                  <a16:creationId xmlns:a16="http://schemas.microsoft.com/office/drawing/2014/main" id="{FCB2CFB0-6753-C4B7-907E-40354CB285DF}"/>
                </a:ext>
              </a:extLst>
            </p:cNvPr>
            <p:cNvSpPr>
              <a:spLocks noChangeArrowheads="1"/>
            </p:cNvSpPr>
            <p:nvPr/>
          </p:nvSpPr>
          <p:spPr bwMode="auto">
            <a:xfrm rot="15300000">
              <a:off x="1855" y="3403"/>
              <a:ext cx="968" cy="356"/>
            </a:xfrm>
            <a:prstGeom prst="rightArrow">
              <a:avLst>
                <a:gd name="adj1" fmla="val 50000"/>
                <a:gd name="adj2" fmla="val 135968"/>
              </a:avLst>
            </a:prstGeom>
            <a:solidFill>
              <a:schemeClr val="accent2">
                <a:alpha val="50000"/>
              </a:scheme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495" name="AutoShape 15">
              <a:extLst>
                <a:ext uri="{FF2B5EF4-FFF2-40B4-BE49-F238E27FC236}">
                  <a16:creationId xmlns:a16="http://schemas.microsoft.com/office/drawing/2014/main" id="{3651F268-73E5-8D4D-30A2-6E3F70EDA036}"/>
                </a:ext>
              </a:extLst>
            </p:cNvPr>
            <p:cNvSpPr>
              <a:spLocks noChangeArrowheads="1"/>
            </p:cNvSpPr>
            <p:nvPr/>
          </p:nvSpPr>
          <p:spPr bwMode="auto">
            <a:xfrm rot="17100000">
              <a:off x="854" y="3071"/>
              <a:ext cx="558" cy="118"/>
            </a:xfrm>
            <a:prstGeom prst="rightArrow">
              <a:avLst>
                <a:gd name="adj1" fmla="val 50000"/>
                <a:gd name="adj2" fmla="val 236463"/>
              </a:avLst>
            </a:prstGeom>
            <a:solidFill>
              <a:schemeClr val="accent2">
                <a:alpha val="50000"/>
              </a:scheme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496" name="AutoShape 16">
              <a:extLst>
                <a:ext uri="{FF2B5EF4-FFF2-40B4-BE49-F238E27FC236}">
                  <a16:creationId xmlns:a16="http://schemas.microsoft.com/office/drawing/2014/main" id="{A67CD609-ADB1-D68B-7D8E-D44F1658911E}"/>
                </a:ext>
              </a:extLst>
            </p:cNvPr>
            <p:cNvSpPr>
              <a:spLocks noChangeArrowheads="1"/>
            </p:cNvSpPr>
            <p:nvPr/>
          </p:nvSpPr>
          <p:spPr bwMode="auto">
            <a:xfrm rot="13680000">
              <a:off x="2838" y="2794"/>
              <a:ext cx="1110" cy="220"/>
            </a:xfrm>
            <a:prstGeom prst="rightArrow">
              <a:avLst>
                <a:gd name="adj1" fmla="val 50000"/>
                <a:gd name="adj2" fmla="val 252296"/>
              </a:avLst>
            </a:prstGeom>
            <a:solidFill>
              <a:schemeClr val="accent2">
                <a:alpha val="50000"/>
              </a:scheme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497" name="Rectangle 17">
              <a:extLst>
                <a:ext uri="{FF2B5EF4-FFF2-40B4-BE49-F238E27FC236}">
                  <a16:creationId xmlns:a16="http://schemas.microsoft.com/office/drawing/2014/main" id="{1E8D8E31-C7CC-28B5-68B2-171D0CC51DCE}"/>
                </a:ext>
              </a:extLst>
            </p:cNvPr>
            <p:cNvSpPr>
              <a:spLocks noChangeArrowheads="1"/>
            </p:cNvSpPr>
            <p:nvPr/>
          </p:nvSpPr>
          <p:spPr bwMode="auto">
            <a:xfrm>
              <a:off x="2688" y="2304"/>
              <a:ext cx="944" cy="237"/>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ΔΙΕΥΡΥΝΣΗ</a:t>
              </a:r>
            </a:p>
          </p:txBody>
        </p:sp>
        <p:sp>
          <p:nvSpPr>
            <p:cNvPr id="20498" name="Rectangle 18">
              <a:extLst>
                <a:ext uri="{FF2B5EF4-FFF2-40B4-BE49-F238E27FC236}">
                  <a16:creationId xmlns:a16="http://schemas.microsoft.com/office/drawing/2014/main" id="{88ECF5DE-1604-22E5-8F31-268A884A0BB5}"/>
                </a:ext>
              </a:extLst>
            </p:cNvPr>
            <p:cNvSpPr>
              <a:spLocks noChangeArrowheads="1"/>
            </p:cNvSpPr>
            <p:nvPr/>
          </p:nvSpPr>
          <p:spPr bwMode="auto">
            <a:xfrm>
              <a:off x="2256" y="2784"/>
              <a:ext cx="863" cy="237"/>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ΔΙΑΡΡΗΞΗ</a:t>
              </a:r>
            </a:p>
          </p:txBody>
        </p:sp>
        <p:sp>
          <p:nvSpPr>
            <p:cNvPr id="20499" name="Rectangle 19">
              <a:extLst>
                <a:ext uri="{FF2B5EF4-FFF2-40B4-BE49-F238E27FC236}">
                  <a16:creationId xmlns:a16="http://schemas.microsoft.com/office/drawing/2014/main" id="{811014F2-C70B-388A-29FF-BAE18716C21D}"/>
                </a:ext>
              </a:extLst>
            </p:cNvPr>
            <p:cNvSpPr>
              <a:spLocks noChangeArrowheads="1"/>
            </p:cNvSpPr>
            <p:nvPr/>
          </p:nvSpPr>
          <p:spPr bwMode="auto">
            <a:xfrm>
              <a:off x="2685" y="1304"/>
              <a:ext cx="854" cy="237"/>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l-GR" altLang="el-GR" sz="1800" b="1">
                  <a:solidFill>
                    <a:srgbClr val="000000"/>
                  </a:solidFill>
                  <a:latin typeface="Arial" panose="020B0604020202020204" pitchFamily="34" charset="0"/>
                </a:rPr>
                <a:t>ΔΙΑΣΠΑΣΗ</a:t>
              </a:r>
            </a:p>
          </p:txBody>
        </p:sp>
        <p:sp>
          <p:nvSpPr>
            <p:cNvPr id="20500" name="AutoShape 20">
              <a:extLst>
                <a:ext uri="{FF2B5EF4-FFF2-40B4-BE49-F238E27FC236}">
                  <a16:creationId xmlns:a16="http://schemas.microsoft.com/office/drawing/2014/main" id="{D7CE45E0-B31C-B73A-6875-406D3EC188B1}"/>
                </a:ext>
              </a:extLst>
            </p:cNvPr>
            <p:cNvSpPr>
              <a:spLocks noChangeArrowheads="1"/>
            </p:cNvSpPr>
            <p:nvPr/>
          </p:nvSpPr>
          <p:spPr bwMode="auto">
            <a:xfrm rot="16500000">
              <a:off x="1669" y="2310"/>
              <a:ext cx="730" cy="256"/>
            </a:xfrm>
            <a:prstGeom prst="rightArrow">
              <a:avLst>
                <a:gd name="adj1" fmla="val 50000"/>
                <a:gd name="adj2" fmla="val 142591"/>
              </a:avLst>
            </a:prstGeom>
            <a:noFill/>
            <a:ln w="25400">
              <a:solidFill>
                <a:schemeClr val="tx1"/>
              </a:solidFill>
              <a:miter lim="800000"/>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nvGrpSpPr>
            <p:cNvPr id="20501" name="Group 21">
              <a:extLst>
                <a:ext uri="{FF2B5EF4-FFF2-40B4-BE49-F238E27FC236}">
                  <a16:creationId xmlns:a16="http://schemas.microsoft.com/office/drawing/2014/main" id="{B4226B28-FE28-750B-A40F-0ED371613E3F}"/>
                </a:ext>
              </a:extLst>
            </p:cNvPr>
            <p:cNvGrpSpPr>
              <a:grpSpLocks/>
            </p:cNvGrpSpPr>
            <p:nvPr/>
          </p:nvGrpSpPr>
          <p:grpSpPr bwMode="auto">
            <a:xfrm>
              <a:off x="1261" y="2208"/>
              <a:ext cx="494" cy="384"/>
              <a:chOff x="1200" y="2160"/>
              <a:chExt cx="617" cy="481"/>
            </a:xfrm>
          </p:grpSpPr>
          <p:sp>
            <p:nvSpPr>
              <p:cNvPr id="20502" name="Freeform 22">
                <a:extLst>
                  <a:ext uri="{FF2B5EF4-FFF2-40B4-BE49-F238E27FC236}">
                    <a16:creationId xmlns:a16="http://schemas.microsoft.com/office/drawing/2014/main" id="{39CE9AD3-6A80-565A-8726-37EB1445E01F}"/>
                  </a:ext>
                </a:extLst>
              </p:cNvPr>
              <p:cNvSpPr>
                <a:spLocks/>
              </p:cNvSpPr>
              <p:nvPr/>
            </p:nvSpPr>
            <p:spPr bwMode="auto">
              <a:xfrm>
                <a:off x="1200" y="2160"/>
                <a:ext cx="394" cy="219"/>
              </a:xfrm>
              <a:custGeom>
                <a:avLst/>
                <a:gdLst>
                  <a:gd name="T0" fmla="*/ 231 w 394"/>
                  <a:gd name="T1" fmla="*/ 160 h 219"/>
                  <a:gd name="T2" fmla="*/ 162 w 394"/>
                  <a:gd name="T3" fmla="*/ 218 h 219"/>
                  <a:gd name="T4" fmla="*/ 0 w 394"/>
                  <a:gd name="T5" fmla="*/ 0 h 219"/>
                  <a:gd name="T6" fmla="*/ 393 w 394"/>
                  <a:gd name="T7" fmla="*/ 44 h 219"/>
                  <a:gd name="T8" fmla="*/ 324 w 394"/>
                  <a:gd name="T9" fmla="*/ 102 h 219"/>
                </a:gdLst>
                <a:ahLst/>
                <a:cxnLst>
                  <a:cxn ang="0">
                    <a:pos x="T0" y="T1"/>
                  </a:cxn>
                  <a:cxn ang="0">
                    <a:pos x="T2" y="T3"/>
                  </a:cxn>
                  <a:cxn ang="0">
                    <a:pos x="T4" y="T5"/>
                  </a:cxn>
                  <a:cxn ang="0">
                    <a:pos x="T6" y="T7"/>
                  </a:cxn>
                  <a:cxn ang="0">
                    <a:pos x="T8" y="T9"/>
                  </a:cxn>
                </a:cxnLst>
                <a:rect l="0" t="0" r="r" b="b"/>
                <a:pathLst>
                  <a:path w="394" h="219">
                    <a:moveTo>
                      <a:pt x="231" y="160"/>
                    </a:moveTo>
                    <a:lnTo>
                      <a:pt x="162" y="218"/>
                    </a:lnTo>
                    <a:lnTo>
                      <a:pt x="0" y="0"/>
                    </a:lnTo>
                    <a:lnTo>
                      <a:pt x="393" y="44"/>
                    </a:lnTo>
                    <a:lnTo>
                      <a:pt x="324" y="102"/>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0503" name="Arc 23">
                <a:extLst>
                  <a:ext uri="{FF2B5EF4-FFF2-40B4-BE49-F238E27FC236}">
                    <a16:creationId xmlns:a16="http://schemas.microsoft.com/office/drawing/2014/main" id="{70EE1562-5BB6-B85F-176E-5687DF1AC0C7}"/>
                  </a:ext>
                </a:extLst>
              </p:cNvPr>
              <p:cNvSpPr>
                <a:spLocks/>
              </p:cNvSpPr>
              <p:nvPr/>
            </p:nvSpPr>
            <p:spPr bwMode="auto">
              <a:xfrm>
                <a:off x="1523" y="2271"/>
                <a:ext cx="294" cy="370"/>
              </a:xfrm>
              <a:custGeom>
                <a:avLst/>
                <a:gdLst>
                  <a:gd name="G0" fmla="+- 74 0 0"/>
                  <a:gd name="G1" fmla="+- 21600 0 0"/>
                  <a:gd name="G2" fmla="+- 21600 0 0"/>
                  <a:gd name="T0" fmla="*/ 0 w 21674"/>
                  <a:gd name="T1" fmla="*/ 0 h 21600"/>
                  <a:gd name="T2" fmla="*/ 21674 w 21674"/>
                  <a:gd name="T3" fmla="*/ 21600 h 21600"/>
                  <a:gd name="T4" fmla="*/ 74 w 21674"/>
                  <a:gd name="T5" fmla="*/ 21600 h 21600"/>
                </a:gdLst>
                <a:ahLst/>
                <a:cxnLst>
                  <a:cxn ang="0">
                    <a:pos x="T0" y="T1"/>
                  </a:cxn>
                  <a:cxn ang="0">
                    <a:pos x="T2" y="T3"/>
                  </a:cxn>
                  <a:cxn ang="0">
                    <a:pos x="T4" y="T5"/>
                  </a:cxn>
                </a:cxnLst>
                <a:rect l="0" t="0" r="r" b="b"/>
                <a:pathLst>
                  <a:path w="21674" h="21600" fill="none" extrusionOk="0">
                    <a:moveTo>
                      <a:pt x="0" y="0"/>
                    </a:moveTo>
                    <a:cubicBezTo>
                      <a:pt x="24" y="0"/>
                      <a:pt x="49" y="0"/>
                      <a:pt x="74" y="0"/>
                    </a:cubicBezTo>
                    <a:cubicBezTo>
                      <a:pt x="12003" y="0"/>
                      <a:pt x="21674" y="9670"/>
                      <a:pt x="21674" y="21600"/>
                    </a:cubicBezTo>
                  </a:path>
                  <a:path w="21674" h="21600" stroke="0" extrusionOk="0">
                    <a:moveTo>
                      <a:pt x="0" y="0"/>
                    </a:moveTo>
                    <a:cubicBezTo>
                      <a:pt x="24" y="0"/>
                      <a:pt x="49" y="0"/>
                      <a:pt x="74" y="0"/>
                    </a:cubicBezTo>
                    <a:cubicBezTo>
                      <a:pt x="12003" y="0"/>
                      <a:pt x="21674" y="9670"/>
                      <a:pt x="21674" y="21600"/>
                    </a:cubicBezTo>
                    <a:lnTo>
                      <a:pt x="74" y="21600"/>
                    </a:lnTo>
                    <a:close/>
                  </a:path>
                </a:pathLst>
              </a:custGeom>
              <a:noFill/>
              <a:ln w="25400" cap="rnd">
                <a:solidFill>
                  <a:schemeClr val="tx1"/>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504" name="Arc 24">
                <a:extLst>
                  <a:ext uri="{FF2B5EF4-FFF2-40B4-BE49-F238E27FC236}">
                    <a16:creationId xmlns:a16="http://schemas.microsoft.com/office/drawing/2014/main" id="{C298EBE6-782B-7D2F-8237-FA49D05FFC77}"/>
                  </a:ext>
                </a:extLst>
              </p:cNvPr>
              <p:cNvSpPr>
                <a:spLocks/>
              </p:cNvSpPr>
              <p:nvPr/>
            </p:nvSpPr>
            <p:spPr bwMode="auto">
              <a:xfrm>
                <a:off x="1431" y="2329"/>
                <a:ext cx="223" cy="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5400" cap="rnd">
                <a:solidFill>
                  <a:schemeClr val="tx1"/>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505" name="Line 25">
                <a:extLst>
                  <a:ext uri="{FF2B5EF4-FFF2-40B4-BE49-F238E27FC236}">
                    <a16:creationId xmlns:a16="http://schemas.microsoft.com/office/drawing/2014/main" id="{BAD4C777-BFFA-3ED5-B3E8-FF1BC570E1C6}"/>
                  </a:ext>
                </a:extLst>
              </p:cNvPr>
              <p:cNvSpPr>
                <a:spLocks noChangeShapeType="1"/>
              </p:cNvSpPr>
              <p:nvPr/>
            </p:nvSpPr>
            <p:spPr bwMode="auto">
              <a:xfrm>
                <a:off x="1670" y="2640"/>
                <a:ext cx="14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nvGrpSpPr>
            <p:cNvPr id="20506" name="Group 26">
              <a:extLst>
                <a:ext uri="{FF2B5EF4-FFF2-40B4-BE49-F238E27FC236}">
                  <a16:creationId xmlns:a16="http://schemas.microsoft.com/office/drawing/2014/main" id="{BA391EEE-64B8-81A6-E554-87ADB84580AA}"/>
                </a:ext>
              </a:extLst>
            </p:cNvPr>
            <p:cNvGrpSpPr>
              <a:grpSpLocks/>
            </p:cNvGrpSpPr>
            <p:nvPr/>
          </p:nvGrpSpPr>
          <p:grpSpPr bwMode="auto">
            <a:xfrm>
              <a:off x="2312" y="2208"/>
              <a:ext cx="504" cy="384"/>
              <a:chOff x="2248" y="2160"/>
              <a:chExt cx="633" cy="481"/>
            </a:xfrm>
          </p:grpSpPr>
          <p:sp>
            <p:nvSpPr>
              <p:cNvPr id="20507" name="Freeform 27">
                <a:extLst>
                  <a:ext uri="{FF2B5EF4-FFF2-40B4-BE49-F238E27FC236}">
                    <a16:creationId xmlns:a16="http://schemas.microsoft.com/office/drawing/2014/main" id="{84C9114D-E9EC-C432-D594-639870B87F4E}"/>
                  </a:ext>
                </a:extLst>
              </p:cNvPr>
              <p:cNvSpPr>
                <a:spLocks/>
              </p:cNvSpPr>
              <p:nvPr/>
            </p:nvSpPr>
            <p:spPr bwMode="auto">
              <a:xfrm>
                <a:off x="2487" y="2160"/>
                <a:ext cx="394" cy="219"/>
              </a:xfrm>
              <a:custGeom>
                <a:avLst/>
                <a:gdLst>
                  <a:gd name="T0" fmla="*/ 162 w 394"/>
                  <a:gd name="T1" fmla="*/ 160 h 219"/>
                  <a:gd name="T2" fmla="*/ 231 w 394"/>
                  <a:gd name="T3" fmla="*/ 218 h 219"/>
                  <a:gd name="T4" fmla="*/ 393 w 394"/>
                  <a:gd name="T5" fmla="*/ 0 h 219"/>
                  <a:gd name="T6" fmla="*/ 0 w 394"/>
                  <a:gd name="T7" fmla="*/ 44 h 219"/>
                  <a:gd name="T8" fmla="*/ 69 w 394"/>
                  <a:gd name="T9" fmla="*/ 102 h 219"/>
                </a:gdLst>
                <a:ahLst/>
                <a:cxnLst>
                  <a:cxn ang="0">
                    <a:pos x="T0" y="T1"/>
                  </a:cxn>
                  <a:cxn ang="0">
                    <a:pos x="T2" y="T3"/>
                  </a:cxn>
                  <a:cxn ang="0">
                    <a:pos x="T4" y="T5"/>
                  </a:cxn>
                  <a:cxn ang="0">
                    <a:pos x="T6" y="T7"/>
                  </a:cxn>
                  <a:cxn ang="0">
                    <a:pos x="T8" y="T9"/>
                  </a:cxn>
                </a:cxnLst>
                <a:rect l="0" t="0" r="r" b="b"/>
                <a:pathLst>
                  <a:path w="394" h="219">
                    <a:moveTo>
                      <a:pt x="162" y="160"/>
                    </a:moveTo>
                    <a:lnTo>
                      <a:pt x="231" y="218"/>
                    </a:lnTo>
                    <a:lnTo>
                      <a:pt x="393" y="0"/>
                    </a:lnTo>
                    <a:lnTo>
                      <a:pt x="0" y="44"/>
                    </a:lnTo>
                    <a:lnTo>
                      <a:pt x="69" y="102"/>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0508" name="Arc 28">
                <a:extLst>
                  <a:ext uri="{FF2B5EF4-FFF2-40B4-BE49-F238E27FC236}">
                    <a16:creationId xmlns:a16="http://schemas.microsoft.com/office/drawing/2014/main" id="{E66CEA5A-9ED1-8231-D775-837104F01F4C}"/>
                  </a:ext>
                </a:extLst>
              </p:cNvPr>
              <p:cNvSpPr>
                <a:spLocks/>
              </p:cNvSpPr>
              <p:nvPr/>
            </p:nvSpPr>
            <p:spPr bwMode="auto">
              <a:xfrm>
                <a:off x="2265" y="2271"/>
                <a:ext cx="292" cy="370"/>
              </a:xfrm>
              <a:custGeom>
                <a:avLst/>
                <a:gdLst>
                  <a:gd name="G0" fmla="+- 21600 0 0"/>
                  <a:gd name="G1" fmla="+- 21600 0 0"/>
                  <a:gd name="G2" fmla="+- 21600 0 0"/>
                  <a:gd name="T0" fmla="*/ 0 w 21600"/>
                  <a:gd name="T1" fmla="*/ 21600 h 21600"/>
                  <a:gd name="T2" fmla="*/ 21526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99"/>
                    </a:moveTo>
                    <a:cubicBezTo>
                      <a:pt x="0" y="9699"/>
                      <a:pt x="9625" y="40"/>
                      <a:pt x="21526" y="0"/>
                    </a:cubicBezTo>
                  </a:path>
                  <a:path w="21600" h="21600" stroke="0" extrusionOk="0">
                    <a:moveTo>
                      <a:pt x="0" y="21599"/>
                    </a:moveTo>
                    <a:cubicBezTo>
                      <a:pt x="0" y="9699"/>
                      <a:pt x="9625" y="40"/>
                      <a:pt x="21526" y="0"/>
                    </a:cubicBezTo>
                    <a:lnTo>
                      <a:pt x="21600" y="21600"/>
                    </a:lnTo>
                    <a:close/>
                  </a:path>
                </a:pathLst>
              </a:custGeom>
              <a:noFill/>
              <a:ln w="25400" cap="rnd">
                <a:solidFill>
                  <a:schemeClr val="tx1"/>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509" name="Arc 29">
                <a:extLst>
                  <a:ext uri="{FF2B5EF4-FFF2-40B4-BE49-F238E27FC236}">
                    <a16:creationId xmlns:a16="http://schemas.microsoft.com/office/drawing/2014/main" id="{861A4F0F-2379-1C0E-6C2D-A1C97B04A236}"/>
                  </a:ext>
                </a:extLst>
              </p:cNvPr>
              <p:cNvSpPr>
                <a:spLocks/>
              </p:cNvSpPr>
              <p:nvPr/>
            </p:nvSpPr>
            <p:spPr bwMode="auto">
              <a:xfrm>
                <a:off x="2428" y="2329"/>
                <a:ext cx="223" cy="312"/>
              </a:xfrm>
              <a:custGeom>
                <a:avLst/>
                <a:gdLst>
                  <a:gd name="G0" fmla="+- 21600 0 0"/>
                  <a:gd name="G1" fmla="+- 21600 0 0"/>
                  <a:gd name="G2" fmla="+- 21600 0 0"/>
                  <a:gd name="T0" fmla="*/ 0 w 21600"/>
                  <a:gd name="T1" fmla="*/ 21600 h 21600"/>
                  <a:gd name="T2" fmla="*/ 21503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99"/>
                    </a:moveTo>
                    <a:cubicBezTo>
                      <a:pt x="0" y="9708"/>
                      <a:pt x="9611" y="53"/>
                      <a:pt x="21503" y="0"/>
                    </a:cubicBezTo>
                  </a:path>
                  <a:path w="21600" h="21600" stroke="0" extrusionOk="0">
                    <a:moveTo>
                      <a:pt x="0" y="21599"/>
                    </a:moveTo>
                    <a:cubicBezTo>
                      <a:pt x="0" y="9708"/>
                      <a:pt x="9611" y="53"/>
                      <a:pt x="21503" y="0"/>
                    </a:cubicBezTo>
                    <a:lnTo>
                      <a:pt x="21600" y="21600"/>
                    </a:lnTo>
                    <a:close/>
                  </a:path>
                </a:pathLst>
              </a:custGeom>
              <a:noFill/>
              <a:ln w="25400" cap="rnd">
                <a:solidFill>
                  <a:schemeClr val="tx1"/>
                </a:solidFill>
                <a:round/>
                <a:headEnd/>
                <a:tailEnd/>
              </a:ln>
              <a:effectLst/>
              <a:extLst>
                <a:ext uri="{909E8E84-426E-40DD-AFC4-6F175D3DCCD1}">
                  <a14:hiddenFill xmlns:a14="http://schemas.microsoft.com/office/drawing/2010/main">
                    <a:pattFill prst="pct90">
                      <a:fgClr>
                        <a:schemeClr val="tx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510" name="Line 30">
                <a:extLst>
                  <a:ext uri="{FF2B5EF4-FFF2-40B4-BE49-F238E27FC236}">
                    <a16:creationId xmlns:a16="http://schemas.microsoft.com/office/drawing/2014/main" id="{DD2CE1EE-CFAA-3A63-49F3-7B22293C9B0D}"/>
                  </a:ext>
                </a:extLst>
              </p:cNvPr>
              <p:cNvSpPr>
                <a:spLocks noChangeShapeType="1"/>
              </p:cNvSpPr>
              <p:nvPr/>
            </p:nvSpPr>
            <p:spPr bwMode="auto">
              <a:xfrm flipH="1">
                <a:off x="2248" y="2640"/>
                <a:ext cx="17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20511" name="AutoShape 31">
              <a:extLst>
                <a:ext uri="{FF2B5EF4-FFF2-40B4-BE49-F238E27FC236}">
                  <a16:creationId xmlns:a16="http://schemas.microsoft.com/office/drawing/2014/main" id="{74CBAFBB-7538-AD8A-1510-4CF735D51D9F}"/>
                </a:ext>
              </a:extLst>
            </p:cNvPr>
            <p:cNvSpPr>
              <a:spLocks noChangeArrowheads="1"/>
            </p:cNvSpPr>
            <p:nvPr/>
          </p:nvSpPr>
          <p:spPr bwMode="auto">
            <a:xfrm rot="19680000">
              <a:off x="2926" y="1901"/>
              <a:ext cx="434" cy="168"/>
            </a:xfrm>
            <a:prstGeom prst="rightArrow">
              <a:avLst>
                <a:gd name="adj1" fmla="val 50000"/>
                <a:gd name="adj2" fmla="val 129179"/>
              </a:avLst>
            </a:prstGeom>
            <a:solidFill>
              <a:srgbClr val="000080">
                <a:alpha val="50000"/>
              </a:srgb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512" name="AutoShape 32">
              <a:extLst>
                <a:ext uri="{FF2B5EF4-FFF2-40B4-BE49-F238E27FC236}">
                  <a16:creationId xmlns:a16="http://schemas.microsoft.com/office/drawing/2014/main" id="{8CC80294-0510-7C0F-B28D-968DD40C198B}"/>
                </a:ext>
              </a:extLst>
            </p:cNvPr>
            <p:cNvSpPr>
              <a:spLocks noChangeArrowheads="1"/>
            </p:cNvSpPr>
            <p:nvPr/>
          </p:nvSpPr>
          <p:spPr bwMode="auto">
            <a:xfrm rot="12900000">
              <a:off x="524" y="1817"/>
              <a:ext cx="806" cy="272"/>
            </a:xfrm>
            <a:prstGeom prst="rightArrow">
              <a:avLst>
                <a:gd name="adj1" fmla="val 50000"/>
                <a:gd name="adj2" fmla="val 148175"/>
              </a:avLst>
            </a:prstGeom>
            <a:solidFill>
              <a:srgbClr val="000080">
                <a:alpha val="50000"/>
              </a:srgb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513" name="AutoShape 33">
              <a:extLst>
                <a:ext uri="{FF2B5EF4-FFF2-40B4-BE49-F238E27FC236}">
                  <a16:creationId xmlns:a16="http://schemas.microsoft.com/office/drawing/2014/main" id="{A15EA273-4ABD-AC26-1169-196F10A941BD}"/>
                </a:ext>
              </a:extLst>
            </p:cNvPr>
            <p:cNvSpPr>
              <a:spLocks noChangeArrowheads="1"/>
            </p:cNvSpPr>
            <p:nvPr/>
          </p:nvSpPr>
          <p:spPr bwMode="auto">
            <a:xfrm rot="16560000">
              <a:off x="1592" y="1493"/>
              <a:ext cx="644" cy="164"/>
            </a:xfrm>
            <a:prstGeom prst="rightArrow">
              <a:avLst>
                <a:gd name="adj1" fmla="val 50000"/>
                <a:gd name="adj2" fmla="val 196360"/>
              </a:avLst>
            </a:prstGeom>
            <a:solidFill>
              <a:srgbClr val="000080">
                <a:alpha val="50000"/>
              </a:srgb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514" name="AutoShape 34">
              <a:extLst>
                <a:ext uri="{FF2B5EF4-FFF2-40B4-BE49-F238E27FC236}">
                  <a16:creationId xmlns:a16="http://schemas.microsoft.com/office/drawing/2014/main" id="{5233D1C6-F4E9-4BF1-2316-39498C4B034E}"/>
                </a:ext>
              </a:extLst>
            </p:cNvPr>
            <p:cNvSpPr>
              <a:spLocks noChangeArrowheads="1"/>
            </p:cNvSpPr>
            <p:nvPr/>
          </p:nvSpPr>
          <p:spPr bwMode="auto">
            <a:xfrm rot="16560000">
              <a:off x="2024" y="1505"/>
              <a:ext cx="644" cy="164"/>
            </a:xfrm>
            <a:prstGeom prst="rightArrow">
              <a:avLst>
                <a:gd name="adj1" fmla="val 50000"/>
                <a:gd name="adj2" fmla="val 196360"/>
              </a:avLst>
            </a:prstGeom>
            <a:solidFill>
              <a:srgbClr val="000080">
                <a:alpha val="50000"/>
              </a:srgb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515" name="AutoShape 35">
              <a:extLst>
                <a:ext uri="{FF2B5EF4-FFF2-40B4-BE49-F238E27FC236}">
                  <a16:creationId xmlns:a16="http://schemas.microsoft.com/office/drawing/2014/main" id="{3AAC2371-1EB8-E243-8828-C51C7958C3FE}"/>
                </a:ext>
              </a:extLst>
            </p:cNvPr>
            <p:cNvSpPr>
              <a:spLocks noChangeArrowheads="1"/>
            </p:cNvSpPr>
            <p:nvPr/>
          </p:nvSpPr>
          <p:spPr bwMode="auto">
            <a:xfrm rot="17100000">
              <a:off x="1274" y="3227"/>
              <a:ext cx="558" cy="118"/>
            </a:xfrm>
            <a:prstGeom prst="rightArrow">
              <a:avLst>
                <a:gd name="adj1" fmla="val 50000"/>
                <a:gd name="adj2" fmla="val 236463"/>
              </a:avLst>
            </a:prstGeom>
            <a:solidFill>
              <a:schemeClr val="accent2">
                <a:alpha val="50000"/>
              </a:scheme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0516" name="AutoShape 36">
              <a:extLst>
                <a:ext uri="{FF2B5EF4-FFF2-40B4-BE49-F238E27FC236}">
                  <a16:creationId xmlns:a16="http://schemas.microsoft.com/office/drawing/2014/main" id="{CE53C792-F91F-9669-07F5-9F37DEEF012A}"/>
                </a:ext>
              </a:extLst>
            </p:cNvPr>
            <p:cNvSpPr>
              <a:spLocks noChangeArrowheads="1"/>
            </p:cNvSpPr>
            <p:nvPr/>
          </p:nvSpPr>
          <p:spPr bwMode="auto">
            <a:xfrm rot="13680000">
              <a:off x="2630" y="3290"/>
              <a:ext cx="1110" cy="220"/>
            </a:xfrm>
            <a:prstGeom prst="rightArrow">
              <a:avLst>
                <a:gd name="adj1" fmla="val 50000"/>
                <a:gd name="adj2" fmla="val 252296"/>
              </a:avLst>
            </a:prstGeom>
            <a:solidFill>
              <a:schemeClr val="accent2">
                <a:alpha val="50000"/>
              </a:schemeClr>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childTnLst>
                          </p:cTn>
                        </p:par>
                        <p:par>
                          <p:cTn id="8" fill="hold" nodeType="afterGroup">
                            <p:stCondLst>
                              <p:cond delay="500"/>
                            </p:stCondLst>
                            <p:childTnLst>
                              <p:par>
                                <p:cTn id="9" presetID="7" presetClass="entr" presetSubtype="4" fill="hold" nodeType="afterEffect">
                                  <p:stCondLst>
                                    <p:cond delay="1000"/>
                                  </p:stCondLst>
                                  <p:childTnLst>
                                    <p:set>
                                      <p:cBhvr>
                                        <p:cTn id="10" dur="1" fill="hold">
                                          <p:stCondLst>
                                            <p:cond delay="0"/>
                                          </p:stCondLst>
                                        </p:cTn>
                                        <p:tgtEl>
                                          <p:spTgt spid="20518"/>
                                        </p:tgtEl>
                                        <p:attrNameLst>
                                          <p:attrName>style.visibility</p:attrName>
                                        </p:attrNameLst>
                                      </p:cBhvr>
                                      <p:to>
                                        <p:strVal val="visible"/>
                                      </p:to>
                                    </p:set>
                                    <p:anim calcmode="lin" valueType="num">
                                      <p:cBhvr additive="base">
                                        <p:cTn id="11" dur="5000" fill="hold"/>
                                        <p:tgtEl>
                                          <p:spTgt spid="20518"/>
                                        </p:tgtEl>
                                        <p:attrNameLst>
                                          <p:attrName>ppt_x</p:attrName>
                                        </p:attrNameLst>
                                      </p:cBhvr>
                                      <p:tavLst>
                                        <p:tav tm="0">
                                          <p:val>
                                            <p:strVal val="#ppt_x"/>
                                          </p:val>
                                        </p:tav>
                                        <p:tav tm="100000">
                                          <p:val>
                                            <p:strVal val="#ppt_x"/>
                                          </p:val>
                                        </p:tav>
                                      </p:tavLst>
                                    </p:anim>
                                    <p:anim calcmode="lin" valueType="num">
                                      <p:cBhvr additive="base">
                                        <p:cTn id="12" dur="5000" fill="hold"/>
                                        <p:tgtEl>
                                          <p:spTgt spid="20518"/>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6500"/>
                            </p:stCondLst>
                            <p:childTnLst>
                              <p:par>
                                <p:cTn id="14" presetID="22" presetClass="entr" presetSubtype="4" fill="hold" nodeType="afterEffect">
                                  <p:stCondLst>
                                    <p:cond delay="3000"/>
                                  </p:stCondLst>
                                  <p:childTnLst>
                                    <p:set>
                                      <p:cBhvr>
                                        <p:cTn id="15" dur="1" fill="hold">
                                          <p:stCondLst>
                                            <p:cond delay="0"/>
                                          </p:stCondLst>
                                        </p:cTn>
                                        <p:tgtEl>
                                          <p:spTgt spid="20519"/>
                                        </p:tgtEl>
                                        <p:attrNameLst>
                                          <p:attrName>style.visibility</p:attrName>
                                        </p:attrNameLst>
                                      </p:cBhvr>
                                      <p:to>
                                        <p:strVal val="visible"/>
                                      </p:to>
                                    </p:set>
                                    <p:animEffect transition="in" filter="wipe(down)">
                                      <p:cBhvr>
                                        <p:cTn id="16" dur="500"/>
                                        <p:tgtEl>
                                          <p:spTgt spid="20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dOverlayVTI">
  <a:themeElements>
    <a:clrScheme name="Custom 50">
      <a:dk1>
        <a:sysClr val="windowText" lastClr="000000"/>
      </a:dk1>
      <a:lt1>
        <a:srgbClr val="F4F2EC"/>
      </a:lt1>
      <a:dk2>
        <a:srgbClr val="09283F"/>
      </a:dk2>
      <a:lt2>
        <a:srgbClr val="FFFFFF"/>
      </a:lt2>
      <a:accent1>
        <a:srgbClr val="3C9A8F"/>
      </a:accent1>
      <a:accent2>
        <a:srgbClr val="18818C"/>
      </a:accent2>
      <a:accent3>
        <a:srgbClr val="800A2F"/>
      </a:accent3>
      <a:accent4>
        <a:srgbClr val="F6635C"/>
      </a:accent4>
      <a:accent5>
        <a:srgbClr val="F48E7C"/>
      </a:accent5>
      <a:accent6>
        <a:srgbClr val="DA9D16"/>
      </a:accent6>
      <a:hlink>
        <a:srgbClr val="ED621D"/>
      </a:hlink>
      <a:folHlink>
        <a:srgbClr val="A18A6D"/>
      </a:folHlink>
    </a:clrScheme>
    <a:fontScheme name="Elephant Arial Nova Light">
      <a:majorFont>
        <a:latin typeface="Elephan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OverlayVTI" id="{85202D65-63D3-4793-A090-FA8DF18DC0BE}" vid="{91924FCD-E846-48AE-B233-F25A78D18B8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Επικάλυψη mod</Template>
  <TotalTime>4736</TotalTime>
  <Words>6345</Words>
  <Application>Microsoft Office PowerPoint</Application>
  <PresentationFormat>Ευρεία οθόνη</PresentationFormat>
  <Paragraphs>618</Paragraphs>
  <Slides>127</Slides>
  <Notes>6</Notes>
  <HiddenSlides>0</HiddenSlides>
  <MMClips>0</MMClips>
  <ScaleCrop>false</ScaleCrop>
  <HeadingPairs>
    <vt:vector size="8" baseType="variant">
      <vt:variant>
        <vt:lpstr>Γραμματοσειρές που χρησιμοποιούνται</vt:lpstr>
      </vt:variant>
      <vt:variant>
        <vt:i4>7</vt:i4>
      </vt:variant>
      <vt:variant>
        <vt:lpstr>Θέμα</vt:lpstr>
      </vt:variant>
      <vt:variant>
        <vt:i4>1</vt:i4>
      </vt:variant>
      <vt:variant>
        <vt:lpstr>Ενσωματωμένοι διακομιστές OLE</vt:lpstr>
      </vt:variant>
      <vt:variant>
        <vt:i4>4</vt:i4>
      </vt:variant>
      <vt:variant>
        <vt:lpstr>Τίτλοι διαφανειών</vt:lpstr>
      </vt:variant>
      <vt:variant>
        <vt:i4>127</vt:i4>
      </vt:variant>
    </vt:vector>
  </HeadingPairs>
  <TitlesOfParts>
    <vt:vector size="139" baseType="lpstr">
      <vt:lpstr>Arial</vt:lpstr>
      <vt:lpstr>Arial Nova Light</vt:lpstr>
      <vt:lpstr>Calibri</vt:lpstr>
      <vt:lpstr>Elephant</vt:lpstr>
      <vt:lpstr>Tahoma</vt:lpstr>
      <vt:lpstr>Times New Roman</vt:lpstr>
      <vt:lpstr>Wingdings</vt:lpstr>
      <vt:lpstr>ModOverlayVTI</vt:lpstr>
      <vt:lpstr>Bitmap Image</vt:lpstr>
      <vt:lpstr>ClipArt</vt:lpstr>
      <vt:lpstr>Clip</vt:lpstr>
      <vt:lpstr>CorelDRAW 6.0</vt:lpstr>
      <vt:lpstr>Βασικά στοιχεία (ιστορικής) ανάλυσης στρατιωτικών επιχειρήσεων</vt:lpstr>
      <vt:lpstr>ΠΡΟΣΟΧΗ</vt:lpstr>
      <vt:lpstr>Clausewitz</vt:lpstr>
      <vt:lpstr>Jomini</vt:lpstr>
      <vt:lpstr>Jomini</vt:lpstr>
      <vt:lpstr>Επίπεδα ανάλυσης</vt:lpstr>
      <vt:lpstr>Τακτική</vt:lpstr>
      <vt:lpstr>Τακτική</vt:lpstr>
      <vt:lpstr>Υψηλή Τακτική</vt:lpstr>
      <vt:lpstr>Στρατιωτική Στρατηγική (Στρατηγική)</vt:lpstr>
      <vt:lpstr>Υψηλή Στρατηγική</vt:lpstr>
      <vt:lpstr>Επίπεδα πολέμου</vt:lpstr>
      <vt:lpstr>Επίπεδα ανάλυσης</vt:lpstr>
      <vt:lpstr>Παρουσίαση του PowerPoint</vt:lpstr>
      <vt:lpstr>Βαλκανικοί Πόλεμοι: Θέατρο επιχειρήσεων(*) Ηπείρου</vt:lpstr>
      <vt:lpstr>Βαλκανικοί Πόλεμοι: Θέατρο επιχειρήσεων Ηπείρου</vt:lpstr>
      <vt:lpstr>Παρουσίαση του PowerPoint</vt:lpstr>
      <vt:lpstr>Γενικά</vt:lpstr>
      <vt:lpstr>Γενικά</vt:lpstr>
      <vt:lpstr>Οι Αρχές του Πολέμου</vt:lpstr>
      <vt:lpstr>Jomini: Η Θεμελιώδης Αρχή του Πολέμου </vt:lpstr>
      <vt:lpstr>Foch: Αι Αρχαί του Πολέμου</vt:lpstr>
      <vt:lpstr>Foch: Οικονομία Δυνάμεων Ι</vt:lpstr>
      <vt:lpstr>Foch: Οικονομία Δυνάμεων ΙΙ</vt:lpstr>
      <vt:lpstr>Παρουσίαση του PowerPoint</vt:lpstr>
      <vt:lpstr>Προσωρινός Κανονισμός ασκήσεων του πεζικού 1924</vt:lpstr>
      <vt:lpstr>Κανονισμός χρήσεως των αεροπορικών δυνάμεων εν πολέμω 1940</vt:lpstr>
      <vt:lpstr>Στρατιωτική ορολογία 1957</vt:lpstr>
      <vt:lpstr>Αρχές του Πολέμου (σήμερα)</vt:lpstr>
      <vt:lpstr>Εκλογή του σκοπού και εμμονή σε αυτόν </vt:lpstr>
      <vt:lpstr>Επιθετικό πνεύμα</vt:lpstr>
      <vt:lpstr>Ορισμοί</vt:lpstr>
      <vt:lpstr>Απλότητα </vt:lpstr>
      <vt:lpstr>Ενότητα διοικήσεως </vt:lpstr>
      <vt:lpstr>Συγκέντρωση </vt:lpstr>
      <vt:lpstr>Οικονομία δυνάμεων </vt:lpstr>
      <vt:lpstr>Ορισμοί</vt:lpstr>
      <vt:lpstr>Ελιγμός Ι </vt:lpstr>
      <vt:lpstr>Ελιγμός ΙΙ</vt:lpstr>
      <vt:lpstr>Αιφνιδιασμός Ι </vt:lpstr>
      <vt:lpstr>Αιφνιδιασμός ΙΙ </vt:lpstr>
      <vt:lpstr>Ασφάλεια </vt:lpstr>
      <vt:lpstr>Ηθικό Ι</vt:lpstr>
      <vt:lpstr>Ηθικό ΙΙ</vt:lpstr>
      <vt:lpstr>Παρουσίαση του PowerPoint</vt:lpstr>
      <vt:lpstr>Παρουσίαση του PowerPoint</vt:lpstr>
      <vt:lpstr>Παρουσίαση του PowerPoint</vt:lpstr>
      <vt:lpstr>ΕΠΙΘΕΣΗ</vt:lpstr>
      <vt:lpstr>Παρουσίαση του PowerPoint</vt:lpstr>
      <vt:lpstr>Παρουσίαση του PowerPoint</vt:lpstr>
      <vt:lpstr>Προέλαση</vt:lpstr>
      <vt:lpstr>Προσπέλαση</vt:lpstr>
      <vt:lpstr>Λήψη Επαφής </vt:lpstr>
      <vt:lpstr>Ορισμένοι κανόνες…</vt:lpstr>
      <vt:lpstr>Ορισμένοι κανόνες…</vt:lpstr>
      <vt:lpstr>Ορισμένοι κανόνες…</vt:lpstr>
      <vt:lpstr>Ορισμένοι κανόνες…</vt:lpstr>
      <vt:lpstr>Παρουσίαση του PowerPoint</vt:lpstr>
      <vt:lpstr>Παρουσίαση του PowerPoint</vt:lpstr>
      <vt:lpstr>ΜΕΤΩΠΙΚΗ  ΕΠΙΘΕΣΗ</vt:lpstr>
      <vt:lpstr>Παρουσίαση του PowerPoint</vt:lpstr>
      <vt:lpstr>Παρουσίαση του PowerPoint</vt:lpstr>
      <vt:lpstr>Η ΕΙΣΧΩΡΗΣΗ ΣΥΝΙΣΤΑΤΑΙ :</vt:lpstr>
      <vt:lpstr>Παρουσίαση του PowerPoint</vt:lpstr>
      <vt:lpstr>ΕΙΣΧΩΡΗΣΗ αναλαμβάνεται όταν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ΥΠΕΡΚΕΡΑΣΗ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ΥΠΕΡΚΕΡΩΤΙΚΟΣ ΕΛΙΓΜΟΣ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ΔΙΕΙΣΔΥΣΗ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Τι είναι ΣΥΜΠΤΥΞΗ;</vt:lpstr>
      <vt:lpstr>Παρουσίαση του PowerPoint</vt:lpstr>
      <vt:lpstr>Να διατηρηθεί η ακεραιότητα μιας δύναμης μέχρι να αναληφθεί επίθεση </vt:lpstr>
      <vt:lpstr>ΛΟΓΟΙ   ΣΥΜΠΤΥΞΗΣ</vt:lpstr>
      <vt:lpstr>ΛΟΓΟΙ  ΣΥΜΠΤΥΞΗΣ</vt:lpstr>
      <vt:lpstr>ΜΟΡΦΕΣ ΣΥΜΠΤΥΞΕΩΣ</vt:lpstr>
      <vt:lpstr>ΕΠΙΒΡΑΔΥΝΣΗ</vt:lpstr>
      <vt:lpstr>ΑΠΑΓΚΙΣΤΡΩΣΗ</vt:lpstr>
      <vt:lpstr>ΑΠΟΧΩΡΗΣΗ</vt:lpstr>
      <vt:lpstr>Κανονισμός Χρήσης των Μεγάλων Μονάδων 1926</vt:lpstr>
      <vt:lpstr>Κανονισμός Χρήσης των Μεγάλων Μονάδων 1926</vt:lpstr>
      <vt:lpstr>Κανονισμός Χρήσης των Μεγάλων Μονάδων 1926</vt:lpstr>
      <vt:lpstr>Κανονισμός Χρήσης των Μεγάλων Μονάδων 1926</vt:lpstr>
      <vt:lpstr>Κανονισμός Χρήσης των Μεγάλων Μονάδων 1926</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NIKOLAOS KANELLOPOULOS</dc:creator>
  <cp:lastModifiedBy>NIKOLAOS KANELLOPOULOS</cp:lastModifiedBy>
  <cp:revision>104</cp:revision>
  <dcterms:created xsi:type="dcterms:W3CDTF">2025-11-17T20:24:41Z</dcterms:created>
  <dcterms:modified xsi:type="dcterms:W3CDTF">2025-12-02T08:12:41Z</dcterms:modified>
</cp:coreProperties>
</file>