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9" r:id="rId4"/>
    <p:sldId id="260" r:id="rId5"/>
    <p:sldId id="261" r:id="rId6"/>
    <p:sldId id="266" r:id="rId7"/>
    <p:sldId id="267" r:id="rId8"/>
    <p:sldId id="268" r:id="rId9"/>
    <p:sldId id="269" r:id="rId10"/>
    <p:sldId id="262" r:id="rId11"/>
    <p:sldId id="264" r:id="rId12"/>
    <p:sldId id="270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8F07A-E06E-4DEA-A161-2BF33CB1E6AE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081AB-552C-4DCD-AECC-6B852357453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7C79A-D253-41D2-A2D9-BA3E081ED559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FAAFF-F2E5-4ADF-8473-939E74D1E2F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AAFF-F2E5-4ADF-8473-939E74D1E2FE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C0415DB-73CA-45F6-A612-AC2E4D6FF5A4}" type="datetimeFigureOut">
              <a:rPr lang="el-GR" smtClean="0"/>
              <a:pPr/>
              <a:t>11/11/2019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6201C9-6547-43B9-BEED-D1AE04FFDBB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ΕΚΠΡΟΣΩΠΟΙ ΠΑΙΔΑΓΩΓΙΚΗΣ ΣΚΕΨΗΣ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5357850"/>
          </a:xfrm>
        </p:spPr>
        <p:txBody>
          <a:bodyPr anchor="t">
            <a:normAutofit fontScale="85000" lnSpcReduction="10000"/>
          </a:bodyPr>
          <a:lstStyle/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</a:rPr>
              <a:t>Σημαντικότεροι εκπρόσωποι παιδαγωγικής σκέψης στη διαχρονική πορεία της εξέλιξης παιδαγωγικής επιστήμης είναι:</a:t>
            </a:r>
          </a:p>
          <a:p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→</a:t>
            </a:r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Komensk</a:t>
            </a:r>
            <a:r>
              <a:rPr lang="en-US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 (</a:t>
            </a:r>
            <a:r>
              <a:rPr lang="el-GR" b="1" dirty="0" err="1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Κομένιος</a:t>
            </a:r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): </a:t>
            </a:r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Τσέχος δάσκαλος – κληρικός. Πιστεύει: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● Στη δύναμη της αγωγής που πρέπει να περιλαμβάνει τη διδαχή – την ηθικότητα – την ευλάβεια  σε ατομικό – συλλογικό – κοινωνικό επίπεδο</a:t>
            </a:r>
          </a:p>
          <a:p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→</a:t>
            </a:r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Roussaeu</a:t>
            </a:r>
            <a:r>
              <a:rPr lang="en-US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 (</a:t>
            </a:r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Ρουσώ): </a:t>
            </a:r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Διαφωτιστής. Υποστηρίζει ότι η αγωγή πρέπει: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● Να προλαμβάνει την κακία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● Να ωθεί τον μαθητή στην κατάκτηση στοιχειωδών γνώσεων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● Να συντελεί στην ηθική του διαμόρφωση</a:t>
            </a:r>
          </a:p>
          <a:p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→</a:t>
            </a:r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Durkheim (</a:t>
            </a:r>
            <a:r>
              <a:rPr lang="el-GR" b="1" dirty="0" err="1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Ντυρκέμ</a:t>
            </a:r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): 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Θεμελιωτής της συγκριτικής κοινωνιολογίας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Εκφραστής του </a:t>
            </a:r>
            <a:r>
              <a:rPr lang="el-GR" dirty="0" err="1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δομολειτουργισμού</a:t>
            </a:r>
            <a:endParaRPr lang="el-GR" dirty="0" smtClean="0">
              <a:solidFill>
                <a:schemeClr val="tx1"/>
              </a:solidFill>
              <a:latin typeface="Georgia" pitchFamily="18" charset="0"/>
              <a:cs typeface="Calibri"/>
            </a:endParaRPr>
          </a:p>
          <a:p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→</a:t>
            </a:r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Dewer</a:t>
            </a:r>
            <a:r>
              <a:rPr lang="en-US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 (</a:t>
            </a:r>
            <a:r>
              <a:rPr lang="el-GR" b="1" dirty="0" err="1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Ντιούι</a:t>
            </a:r>
            <a:r>
              <a:rPr lang="el-GR" b="1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): 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Θεμελιωτής του σχολείου εργασίας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Της φιλοσοφίας του προγραμματισμού</a:t>
            </a:r>
          </a:p>
          <a:p>
            <a:r>
              <a:rPr lang="el-GR" dirty="0" smtClean="0">
                <a:solidFill>
                  <a:schemeClr val="tx1"/>
                </a:solidFill>
                <a:latin typeface="Georgia" pitchFamily="18" charset="0"/>
                <a:cs typeface="Calibri"/>
              </a:rPr>
              <a:t>Πρωτοπόρος της λειτουργικής ψυχολογίας</a:t>
            </a:r>
          </a:p>
          <a:p>
            <a:endParaRPr lang="el-GR" sz="20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0"/>
              </a:spcBef>
            </a:pPr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Πωσ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θελω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ενα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διαφορετικο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σχολειο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2571768"/>
          </a:xfrm>
        </p:spPr>
        <p:txBody>
          <a:bodyPr anchor="t">
            <a:normAutofit/>
          </a:bodyPr>
          <a:lstStyle/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Θέλω ένα σύγχρονο δημοκρατικό σχολείο που να στοχεύει: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 Στην κοινωνικοποίηση των νέων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 Να δημιουργεί δημοκρατικό κλίμα ελευθερίας - κοινωνικής 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 ευθύνης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 Να οδηγεί στην αυτοπειθαρχία και αυτοσεβασμό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 Να καλλιεργεί το ομαδικό – κοινωνικό πνεύμα</a:t>
            </a: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857628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Σκοποι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τησ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εκπαιδευσησ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429132"/>
            <a:ext cx="8458200" cy="2071702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Η εκπαίδευση αποβλέπει: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● Να βοηθηθεί ο μαθητής για να γίνει δημιουργικός και να συνεργάζεται με τους συνανθρώπους του</a:t>
            </a:r>
          </a:p>
          <a:p>
            <a:pPr lvl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Να γνωρίσει τις βασικές λειτουργίες της κοινωνίας: οικονομία, δικαιοσύνη, εκπαίδευση, πολιτική</a:t>
            </a:r>
          </a:p>
          <a:p>
            <a:pPr lvl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Να απαιτήσει γνώσεις επιστημονικές στη χρήση τεχνολογίας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  <p:sp>
        <p:nvSpPr>
          <p:cNvPr id="6" name="5 - Δεξιό βέλος"/>
          <p:cNvSpPr/>
          <p:nvPr/>
        </p:nvSpPr>
        <p:spPr>
          <a:xfrm>
            <a:off x="428596" y="1643050"/>
            <a:ext cx="357190" cy="214314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428596" y="2000240"/>
            <a:ext cx="357190" cy="214314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428596" y="2786058"/>
            <a:ext cx="357190" cy="214314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428596" y="3214686"/>
            <a:ext cx="357190" cy="214314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Βασικοι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παραγοντεσ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 του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σχολειου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  <a:cs typeface="Aharoni" pitchFamily="2" charset="-79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285860"/>
            <a:ext cx="8458200" cy="2357454"/>
          </a:xfrm>
        </p:spPr>
        <p:txBody>
          <a:bodyPr anchor="t">
            <a:normAutofit/>
          </a:bodyPr>
          <a:lstStyle/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Η τάξη-χώρος μάθησης και συνεργασίας μαθητών-δασκάλων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Η σχολική τάξη πρέπει να παρέχει ευχάριστο και δημιουργικό   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περιβάλλον με στόχο την ανάπτυξη της προσωπικότητας του 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μαθητή</a:t>
            </a: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571876"/>
            <a:ext cx="7772400" cy="5000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Βασικοι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συντελεστεσ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τησ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ταξησ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286256"/>
            <a:ext cx="8458200" cy="2214578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       Ο διδάσκων θα πρέπει να έχει ένα οικείο προφίλ για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       επικοινωνία και οι μαθητές αποτελούν το δεύτερο συστατικό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       Η συλλογική και ατομική συνεργασία για τη βελτίωση του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      σχολικού περιβάλλοντος σε όλες τις σχολικές βαθμίδες</a:t>
            </a: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  <p:sp>
        <p:nvSpPr>
          <p:cNvPr id="6" name="5 - Δεξιό βέλος"/>
          <p:cNvSpPr/>
          <p:nvPr/>
        </p:nvSpPr>
        <p:spPr>
          <a:xfrm>
            <a:off x="428596" y="1357298"/>
            <a:ext cx="357190" cy="21431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14 - Δεξιό βέλος"/>
          <p:cNvSpPr/>
          <p:nvPr/>
        </p:nvSpPr>
        <p:spPr>
          <a:xfrm>
            <a:off x="428596" y="1785926"/>
            <a:ext cx="357190" cy="21431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Δεξιό βέλος"/>
          <p:cNvSpPr/>
          <p:nvPr/>
        </p:nvSpPr>
        <p:spPr>
          <a:xfrm>
            <a:off x="500034" y="4429132"/>
            <a:ext cx="357190" cy="21431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19 - Δεξιό βέλος"/>
          <p:cNvSpPr/>
          <p:nvPr/>
        </p:nvSpPr>
        <p:spPr>
          <a:xfrm>
            <a:off x="500034" y="5214950"/>
            <a:ext cx="357190" cy="21431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  <a:cs typeface="Aharoni" pitchFamily="2" charset="-79"/>
              </a:rPr>
              <a:t>ΒΙΒΛΙΟΓΡΑΦΙΑ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  <a:cs typeface="Aharoni" pitchFamily="2" charset="-79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285860"/>
            <a:ext cx="8458200" cy="4857784"/>
          </a:xfrm>
        </p:spPr>
        <p:txBody>
          <a:bodyPr anchor="t">
            <a:normAutofit/>
          </a:bodyPr>
          <a:lstStyle/>
          <a:p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   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Πρόσωπα, ιδέες και θέματα στις επιστήμες της Αγωγής: Από το μύθο της παιδαγωγικής επάρκειας στην ουσία της παιδαγωγικής σκέψης, Συλλογικό έργο, Επιμέλεια Κ. </a:t>
            </a:r>
            <a:r>
              <a:rPr lang="el-GR" sz="2200" dirty="0" err="1" smtClean="0">
                <a:solidFill>
                  <a:schemeClr val="tx1"/>
                </a:solidFill>
                <a:latin typeface="Georgia" pitchFamily="18" charset="0"/>
              </a:rPr>
              <a:t>Αγγελάκος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, Εκδόσεις ΚΕΔΡΟΣ, Αθήνα 2010. </a:t>
            </a: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     </a:t>
            </a:r>
            <a:r>
              <a:rPr lang="en-US" sz="2200" dirty="0" err="1" smtClean="0">
                <a:solidFill>
                  <a:schemeClr val="tx1"/>
                </a:solidFill>
                <a:latin typeface="Georgia" pitchFamily="18" charset="0"/>
              </a:rPr>
              <a:t>Freinet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- </a:t>
            </a:r>
            <a:r>
              <a:rPr lang="el-GR" sz="2200" dirty="0" err="1" smtClean="0">
                <a:solidFill>
                  <a:schemeClr val="tx1"/>
                </a:solidFill>
                <a:latin typeface="Georgia" pitchFamily="18" charset="0"/>
              </a:rPr>
              <a:t>Φρενέ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"ο δάσκαλος που άφηνε τα παιδιά να ονειρεύονται" – Μαθαίνω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TV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. Πρόσβαση από: 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https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://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www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  <a:r>
              <a:rPr lang="en-US" sz="2200" dirty="0" err="1" smtClean="0">
                <a:solidFill>
                  <a:schemeClr val="tx1"/>
                </a:solidFill>
                <a:latin typeface="Georgia" pitchFamily="18" charset="0"/>
              </a:rPr>
              <a:t>youtube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com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/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watch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v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=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y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5</a:t>
            </a:r>
            <a:r>
              <a:rPr lang="en-US" sz="2200" dirty="0" err="1" smtClean="0">
                <a:solidFill>
                  <a:schemeClr val="tx1"/>
                </a:solidFill>
                <a:latin typeface="Georgia" pitchFamily="18" charset="0"/>
              </a:rPr>
              <a:t>luaEK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0</a:t>
            </a:r>
            <a:r>
              <a:rPr lang="en-US" sz="2200" dirty="0" err="1" smtClean="0">
                <a:solidFill>
                  <a:schemeClr val="tx1"/>
                </a:solidFill>
                <a:latin typeface="Georgia" pitchFamily="18" charset="0"/>
              </a:rPr>
              <a:t>qeU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&amp;</a:t>
            </a:r>
            <a:r>
              <a:rPr lang="en-US" sz="2200" dirty="0" err="1" smtClean="0">
                <a:solidFill>
                  <a:schemeClr val="tx1"/>
                </a:solidFill>
                <a:latin typeface="Georgia" pitchFamily="18" charset="0"/>
              </a:rPr>
              <a:t>noredirect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=1 [29/10/2015]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 </a:t>
            </a:r>
          </a:p>
          <a:p>
            <a:pPr algn="ctr"/>
            <a:endParaRPr lang="el-GR" sz="22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l-GR" sz="2200" b="1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6 - Δεξιό βέλος"/>
          <p:cNvSpPr/>
          <p:nvPr/>
        </p:nvSpPr>
        <p:spPr>
          <a:xfrm>
            <a:off x="357158" y="1357298"/>
            <a:ext cx="357190" cy="2857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357158" y="3143248"/>
            <a:ext cx="357190" cy="2857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Κριτηριο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επιλογησ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φιλοσοφων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1500198"/>
          </a:xfrm>
        </p:spPr>
        <p:txBody>
          <a:bodyPr anchor="t">
            <a:normAutofit/>
          </a:bodyPr>
          <a:lstStyle/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Κριτήριο επιλογής τους αποτέλεσε η συνεισφορά τους: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Στο χώρο της παιδαγωγικής επιστήμης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Στο χώρο επιλογής της σχολικής πράξης στον σχολικό δηλ. χώρο</a:t>
            </a: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429000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Σκοποσ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των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φιλοσοφων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143380"/>
            <a:ext cx="8458200" cy="2357454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Να τονίσουν: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● Την σπουδαιότητα της αγωγής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Την αναγκαιότητα της μόρφωσης κατά την παιδική ηλικία</a:t>
            </a:r>
          </a:p>
          <a:p>
            <a:pPr lvl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Τα κυριότερα σημεία του εκπαιδευτικού συστήματος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Την κοινή διαπαιδαγώγηση </a:t>
            </a:r>
            <a:r>
              <a:rPr lang="el-GR" sz="2200" dirty="0" err="1" smtClean="0">
                <a:latin typeface="Georgia" pitchFamily="18" charset="0"/>
              </a:rPr>
              <a:t>τωνδύο</a:t>
            </a:r>
            <a:r>
              <a:rPr lang="el-GR" sz="2200" dirty="0" smtClean="0">
                <a:latin typeface="Georgia" pitchFamily="18" charset="0"/>
              </a:rPr>
              <a:t> φύλων</a:t>
            </a:r>
          </a:p>
          <a:p>
            <a:pPr lvl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endParaRPr lang="el-GR" sz="2200" dirty="0" smtClean="0">
              <a:latin typeface="Georgia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Στοχοι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των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φιλοσοφων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1857388"/>
          </a:xfrm>
        </p:spPr>
        <p:txBody>
          <a:bodyPr anchor="t">
            <a:normAutofit lnSpcReduction="10000"/>
          </a:bodyPr>
          <a:lstStyle/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Στοχεύουν: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Στην καλλιέργεια και ανάπτυξη της αυτενέργειας του μαθητή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Στο συνεργατικό διάλογο μεταξύ των γονέων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Στη δημιουργία ενός ερευνητικού τομέα στην εκπαιδευτική για τη σύνδεση πρακτικής και θεωρίας, δράσης και ενέργειας</a:t>
            </a: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429000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Βασικοι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αξονεσ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στο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σχολειο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143380"/>
            <a:ext cx="8458200" cy="2357454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Η καλλιέργεια: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● Κοινωνικού ενστίκτου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Ερευνητικού ενστίκτου</a:t>
            </a:r>
          </a:p>
          <a:p>
            <a:pPr lvl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Κατασκευαστικού ενστίκτου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Καλλιτεχνικού ενστίκτου</a:t>
            </a:r>
          </a:p>
          <a:p>
            <a:pPr lvl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endParaRPr lang="el-GR" sz="2200" dirty="0" smtClean="0">
              <a:latin typeface="Georgia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Απαραιτητα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στοιχεια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για τη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μαθηση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1857388"/>
          </a:xfrm>
        </p:spPr>
        <p:txBody>
          <a:bodyPr anchor="t">
            <a:normAutofit/>
          </a:bodyPr>
          <a:lstStyle/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Η αγωγή κινήσεων - αισθήσεων - γλωσσική - κοινωνικών συναισθημάτων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Επιδίωξη αυτοπειθαρχίας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▪ Καλλιέργεια της πρωτοβουλίας</a:t>
            </a: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l-GR" sz="22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429000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Για τη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μαθηση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σημαντικο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ρολο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παιζει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143380"/>
            <a:ext cx="8458200" cy="235745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● Η καλλιέργεια της ερευνητικής διάθεσης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Η δυνατότητα συνεργασίας</a:t>
            </a:r>
          </a:p>
          <a:p>
            <a:pPr lvl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● Η αυτενέργεια των μαθητών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endParaRPr lang="el-GR" sz="2200" dirty="0" smtClean="0">
              <a:latin typeface="Georgia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σχολικο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προγραμμα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b="1" baseline="3000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en-US" b="1" baseline="3000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συμφωνα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με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τουσ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φιλοσοφουσ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285860"/>
            <a:ext cx="8458200" cy="2500330"/>
          </a:xfrm>
        </p:spPr>
        <p:txBody>
          <a:bodyPr anchor="t">
            <a:normAutofit fontScale="92500" lnSpcReduction="10000"/>
          </a:bodyPr>
          <a:lstStyle/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Το σχολικό πρόγραμμα θα πρέπει: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Να εστιάζεται στην κοινωνική αλληλεπίδραση στη σχολική τάξη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Να είναι αντίθετο στην αυταρχική αντιμετώπιση του μαθητή 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από τους ενήλικους 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Η έλλειψη σχολικού προγράμματος και η αναγνώριση της 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απόλυτης ατομικής ελευθερίας  του παιδιού δεν βοηθούν για 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     την μετέπειτα ομαλή κοινωνική ένταξή του</a:t>
            </a: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857628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Σχεσεισ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εκπαιδευτικων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- </a:t>
            </a: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μαθητων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429132"/>
            <a:ext cx="8458200" cy="207170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Οι φιλόσοφοι προτείνουν στον εκπαιδευτικό να: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l-GR" sz="2200" dirty="0" smtClean="0">
                <a:latin typeface="Georgia" pitchFamily="18" charset="0"/>
              </a:rPr>
              <a:t>● Να αναπτύσσει μια ιδιαίτερη σχέση κατανόησης και αποδοχής με το μαθητή προκειμένου να τον οδηγήσει στην αυτογνωσία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l-GR" sz="2200" dirty="0" smtClean="0">
                <a:latin typeface="Georgia" pitchFamily="18" charset="0"/>
              </a:rPr>
              <a:t>Υποστηρίζουν την προσωπική - ατομική σχέση μαθητή - δασκάλων σύμφωνα με το περιβαλλοντικό πλαίσιο ανάπτυξης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endParaRPr lang="el-GR" sz="2200" dirty="0" smtClean="0">
              <a:latin typeface="Georgia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  <p:sp>
        <p:nvSpPr>
          <p:cNvPr id="6" name="5 - Δεξιό βέλος"/>
          <p:cNvSpPr/>
          <p:nvPr/>
        </p:nvSpPr>
        <p:spPr>
          <a:xfrm>
            <a:off x="428596" y="1714488"/>
            <a:ext cx="357190" cy="14287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428596" y="2071678"/>
            <a:ext cx="357190" cy="14287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428596" y="2714620"/>
            <a:ext cx="357190" cy="14287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n-US" b="1" baseline="3000" dirty="0" err="1" smtClean="0">
                <a:solidFill>
                  <a:schemeClr val="tx1"/>
                </a:solidFill>
                <a:latin typeface="Georgia" pitchFamily="18" charset="0"/>
              </a:rPr>
              <a:t>freinet</a:t>
            </a:r>
            <a:r>
              <a:rPr lang="en-US" b="1" baseline="3000" dirty="0" smtClean="0">
                <a:solidFill>
                  <a:schemeClr val="tx1"/>
                </a:solidFill>
                <a:latin typeface="Georgia" pitchFamily="18" charset="0"/>
              </a:rPr>
              <a:t>- 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Ο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δασκαλοσ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που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αφηνε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τα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παιδια</a:t>
            </a:r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 να </a:t>
            </a:r>
            <a:r>
              <a:rPr lang="el-GR" b="1" baseline="3000" dirty="0" err="1" smtClean="0">
                <a:solidFill>
                  <a:schemeClr val="tx1"/>
                </a:solidFill>
                <a:latin typeface="Georgia" pitchFamily="18" charset="0"/>
              </a:rPr>
              <a:t>ονειρευονται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285860"/>
            <a:ext cx="8458200" cy="2357454"/>
          </a:xfrm>
        </p:spPr>
        <p:txBody>
          <a:bodyPr anchor="t">
            <a:normAutofit fontScale="92500" lnSpcReduction="10000"/>
          </a:bodyPr>
          <a:lstStyle/>
          <a:p>
            <a:r>
              <a:rPr lang="el-GR" sz="2200" b="1" dirty="0" smtClean="0">
                <a:solidFill>
                  <a:schemeClr val="tx1"/>
                </a:solidFill>
                <a:latin typeface="Georgia" pitchFamily="18" charset="0"/>
              </a:rPr>
              <a:t>ΓΕΝΙΚΕΣ ΠΛΗΡΟΦΟΡΙΕΣ</a:t>
            </a:r>
            <a:endParaRPr lang="en-US" sz="22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O </a:t>
            </a:r>
            <a:r>
              <a:rPr lang="el-GR" sz="2200" dirty="0" err="1" smtClean="0">
                <a:solidFill>
                  <a:schemeClr val="tx1"/>
                </a:solidFill>
                <a:latin typeface="Georgia" pitchFamily="18" charset="0"/>
              </a:rPr>
              <a:t>Célestin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200" dirty="0" err="1" smtClean="0">
                <a:solidFill>
                  <a:schemeClr val="tx1"/>
                </a:solidFill>
                <a:latin typeface="Georgia" pitchFamily="18" charset="0"/>
              </a:rPr>
              <a:t>Freinet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(1896-1966) ήταν ένας από τους πρώτους σύγχρονους παιδαγωγούς.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Βελτίωσε και ανέπτυξε τις παιδαγωγικές μεθόδους, παρατηρώντας τα παιδιά και εστιάζοντας στα ενδιαφέροντάς τους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Ήταν τόσο επιτυχημένος που παρότρυνε και άλλους παιδαγωγούς να τον μιμηθούν.</a:t>
            </a:r>
            <a:endParaRPr lang="en-GB" sz="2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571876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ΣκοποΣ</a:t>
            </a: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 ΤΟΥ </a:t>
            </a:r>
            <a:r>
              <a:rPr kumimoji="0" lang="en-US" sz="3600" b="1" i="0" u="none" strike="noStrike" kern="1200" cap="all" spc="0" normalizeH="0" baseline="3000" noProof="0" dirty="0" err="1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FREINET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28596" y="4071942"/>
            <a:ext cx="8429684" cy="242889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l-GR" sz="2100" dirty="0" err="1" smtClean="0">
                <a:latin typeface="Georgia" pitchFamily="18" charset="0"/>
              </a:rPr>
              <a:t>●Η</a:t>
            </a:r>
            <a:r>
              <a:rPr lang="el-GR" sz="2100" dirty="0" smtClean="0">
                <a:latin typeface="Georgia" pitchFamily="18" charset="0"/>
              </a:rPr>
              <a:t> ανάπτυξη του παραδοσιακού σχολείου για να καλύπτει τις </a:t>
            </a:r>
            <a:endParaRPr lang="en-US" sz="2100" dirty="0" smtClean="0">
              <a:latin typeface="Georgia" pitchFamily="18" charset="0"/>
            </a:endParaRPr>
          </a:p>
          <a:p>
            <a:r>
              <a:rPr lang="en-US" sz="2100" dirty="0" smtClean="0">
                <a:latin typeface="Georgia" pitchFamily="18" charset="0"/>
              </a:rPr>
              <a:t>  </a:t>
            </a:r>
            <a:r>
              <a:rPr lang="el-GR" sz="2100" dirty="0" smtClean="0">
                <a:latin typeface="Georgia" pitchFamily="18" charset="0"/>
              </a:rPr>
              <a:t>ανάγκες των μαθητών.</a:t>
            </a:r>
          </a:p>
          <a:p>
            <a:r>
              <a:rPr lang="el-GR" sz="2100" dirty="0" smtClean="0">
                <a:latin typeface="Georgia" pitchFamily="18" charset="0"/>
              </a:rPr>
              <a:t>● Η ενασχόληση και δημιουργία με καινούριες εκπαιδευτικές </a:t>
            </a:r>
            <a:endParaRPr lang="en-US" sz="2100" dirty="0" smtClean="0">
              <a:latin typeface="Georgia" pitchFamily="18" charset="0"/>
            </a:endParaRPr>
          </a:p>
          <a:p>
            <a:r>
              <a:rPr lang="en-US" sz="2100" dirty="0" smtClean="0">
                <a:latin typeface="Georgia" pitchFamily="18" charset="0"/>
              </a:rPr>
              <a:t>   </a:t>
            </a:r>
            <a:r>
              <a:rPr lang="el-GR" sz="2100" dirty="0" smtClean="0">
                <a:latin typeface="Georgia" pitchFamily="18" charset="0"/>
              </a:rPr>
              <a:t>μεθόδους, ασκήσεις και τρόπους διδασκαλίας.</a:t>
            </a:r>
          </a:p>
          <a:p>
            <a:r>
              <a:rPr lang="el-GR" sz="2100" dirty="0" smtClean="0">
                <a:latin typeface="Georgia" pitchFamily="18" charset="0"/>
              </a:rPr>
              <a:t>● </a:t>
            </a:r>
            <a:r>
              <a:rPr lang="en-US" sz="2100" dirty="0" smtClean="0">
                <a:latin typeface="Georgia" pitchFamily="18" charset="0"/>
              </a:rPr>
              <a:t> </a:t>
            </a:r>
            <a:r>
              <a:rPr lang="el-GR" sz="2100" dirty="0" smtClean="0">
                <a:latin typeface="Georgia" pitchFamily="18" charset="0"/>
              </a:rPr>
              <a:t>Πρόκληση έμπνευσης και ενδιαφέροντος στα παιδιά.</a:t>
            </a:r>
          </a:p>
          <a:p>
            <a:r>
              <a:rPr lang="el-GR" sz="2100" dirty="0" smtClean="0">
                <a:latin typeface="Georgia" pitchFamily="18" charset="0"/>
              </a:rPr>
              <a:t>● </a:t>
            </a:r>
            <a:r>
              <a:rPr lang="en-US" sz="2100" dirty="0" smtClean="0">
                <a:latin typeface="Georgia" pitchFamily="18" charset="0"/>
              </a:rPr>
              <a:t> </a:t>
            </a:r>
            <a:r>
              <a:rPr lang="el-GR" sz="2100" dirty="0" smtClean="0">
                <a:latin typeface="Georgia" pitchFamily="18" charset="0"/>
              </a:rPr>
              <a:t>Δημιουργία αποτελεσματικών πρακτικών εκπαίδευσης προς </a:t>
            </a:r>
            <a:endParaRPr lang="en-US" sz="2100" dirty="0" smtClean="0">
              <a:latin typeface="Georgia" pitchFamily="18" charset="0"/>
            </a:endParaRPr>
          </a:p>
          <a:p>
            <a:r>
              <a:rPr lang="en-US" sz="2100" dirty="0" smtClean="0">
                <a:latin typeface="Georgia" pitchFamily="18" charset="0"/>
              </a:rPr>
              <a:t>   </a:t>
            </a:r>
            <a:r>
              <a:rPr lang="el-GR" sz="2100" dirty="0" smtClean="0">
                <a:latin typeface="Georgia" pitchFamily="18" charset="0"/>
              </a:rPr>
              <a:t>όφελος των παιδιών.</a:t>
            </a:r>
            <a:endParaRPr lang="en-GB" sz="2100" dirty="0" smtClean="0">
              <a:latin typeface="Georgia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ΑΡΧΙΚΑ ΕΡΕΘΙΣΜΑΤΑ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2428892"/>
          </a:xfrm>
        </p:spPr>
        <p:txBody>
          <a:bodyPr anchor="t">
            <a:normAutofit/>
          </a:bodyPr>
          <a:lstStyle/>
          <a:p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n-US" sz="21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Η δική του έλλειψη ενδιαφέροντος για την παραδοσιακή μάθηση </a:t>
            </a:r>
            <a:endParaRPr lang="en-US" sz="2100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n-US" sz="2100" dirty="0" smtClean="0">
                <a:solidFill>
                  <a:schemeClr val="tx1"/>
                </a:solidFill>
                <a:latin typeface="Georgia" pitchFamily="18" charset="0"/>
              </a:rPr>
              <a:t>    </a:t>
            </a:r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και τα σχολικά βιβλία</a:t>
            </a:r>
          </a:p>
          <a:p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n-US" sz="21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Η έλλειψη προσοχής και ενδιαφέροντος από τα παιδιά</a:t>
            </a:r>
          </a:p>
          <a:p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n-US" sz="21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Η αμφιβολία για τις παραδοσιακές εκπαιδευτικές μεθόδους να </a:t>
            </a:r>
            <a:endParaRPr lang="en-US" sz="2100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n-US" sz="2100" dirty="0" smtClean="0">
                <a:solidFill>
                  <a:schemeClr val="tx1"/>
                </a:solidFill>
                <a:latin typeface="Georgia" pitchFamily="18" charset="0"/>
              </a:rPr>
              <a:t>     </a:t>
            </a:r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αναπτύξουν τις γλωσσικές και γνωστικές ικανότητες των παιδιών </a:t>
            </a:r>
            <a:endParaRPr lang="en-US" sz="2100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n-US" sz="2100" dirty="0" smtClean="0">
                <a:solidFill>
                  <a:schemeClr val="tx1"/>
                </a:solidFill>
                <a:latin typeface="Georgia" pitchFamily="18" charset="0"/>
              </a:rPr>
              <a:t>    </a:t>
            </a:r>
            <a:r>
              <a:rPr lang="el-GR" sz="2100" dirty="0" smtClean="0">
                <a:solidFill>
                  <a:schemeClr val="tx1"/>
                </a:solidFill>
                <a:latin typeface="Georgia" pitchFamily="18" charset="0"/>
              </a:rPr>
              <a:t>και αναζήτηση άλλων τεχνικών.</a:t>
            </a:r>
            <a:endParaRPr lang="en-GB" sz="21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571876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ΠΡΩΤΕΣ ΕΝΕΡΓΕΙΕΣ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071942"/>
            <a:ext cx="8458200" cy="2428892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/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Παραίτηση από σχολικά βιβλία.</a:t>
            </a:r>
          </a:p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Εστίαση σε πράγματα και ασχολίες που ενδιαφέρουν τους </a:t>
            </a:r>
            <a:endParaRPr lang="en-US" sz="2200" dirty="0" smtClean="0">
              <a:latin typeface="Georgia" pitchFamily="18" charset="0"/>
            </a:endParaRPr>
          </a:p>
          <a:p>
            <a:r>
              <a:rPr lang="en-US" sz="2200" dirty="0" smtClean="0">
                <a:latin typeface="Georgia" pitchFamily="18" charset="0"/>
              </a:rPr>
              <a:t>     </a:t>
            </a:r>
            <a:r>
              <a:rPr lang="el-GR" sz="2200" dirty="0" smtClean="0">
                <a:latin typeface="Georgia" pitchFamily="18" charset="0"/>
              </a:rPr>
              <a:t>μαθητές (διακοπές, προσωπικές ιστορίες, ζώα, οικογένεια).</a:t>
            </a:r>
          </a:p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Εμπνέεται από τα ίδια τα παιδιά.</a:t>
            </a:r>
          </a:p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Δημοκρατική επιλογή των θεμάτων με τα οποία ασχολείται.</a:t>
            </a:r>
          </a:p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Ο δάσκαλος δεν αποτελεί πλέον έναν «αλάθητο θεό» για την </a:t>
            </a:r>
            <a:endParaRPr lang="en-US" sz="2200" dirty="0" smtClean="0">
              <a:latin typeface="Georgia" pitchFamily="18" charset="0"/>
            </a:endParaRPr>
          </a:p>
          <a:p>
            <a:r>
              <a:rPr lang="en-US" sz="2200" dirty="0" smtClean="0">
                <a:latin typeface="Georgia" pitchFamily="18" charset="0"/>
              </a:rPr>
              <a:t>     </a:t>
            </a:r>
            <a:r>
              <a:rPr lang="el-GR" sz="2200" dirty="0" smtClean="0">
                <a:latin typeface="Georgia" pitchFamily="18" charset="0"/>
              </a:rPr>
              <a:t>τάξη.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ΔΙΑΔΙΚΑΣΙΑ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2571768"/>
          </a:xfrm>
        </p:spPr>
        <p:txBody>
          <a:bodyPr anchor="t">
            <a:normAutofit/>
          </a:bodyPr>
          <a:lstStyle/>
          <a:p>
            <a:r>
              <a:rPr lang="el-GR" sz="20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Ανάπτυξη της συνεργασίας και της λειτουργίας ομάδων.</a:t>
            </a:r>
          </a:p>
          <a:p>
            <a:r>
              <a:rPr lang="el-GR" sz="20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Συμμετοχή όλων των μαθητών με σεβασμό και ισοδύναμα.</a:t>
            </a:r>
          </a:p>
          <a:p>
            <a:r>
              <a:rPr lang="el-GR" sz="20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Αλλαγή της διαδικασίας ανάλογα με τα ενδιαφέροντα των 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 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  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μαθητών.</a:t>
            </a:r>
          </a:p>
          <a:p>
            <a:r>
              <a:rPr lang="el-GR" sz="20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Τα ίδια τα παιδιά ενδιαφέρονται να αναπτύξουν την τάξη.</a:t>
            </a:r>
            <a:endParaRPr lang="en-GB" sz="22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n-GB" sz="2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571876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ΠΡΩΤΟΠΟΡΙΕΣ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071942"/>
            <a:ext cx="8458200" cy="242889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Αλλαγή παραδοσιακής διαρρύθμισης της τάξης.</a:t>
            </a:r>
          </a:p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Ισοδύναμη μεταχείριση των μαθητών και του δασκάλου.</a:t>
            </a:r>
          </a:p>
          <a:p>
            <a:r>
              <a:rPr lang="el-GR" sz="2400" dirty="0" smtClean="0">
                <a:latin typeface="Georgia" pitchFamily="18" charset="0"/>
              </a:rPr>
              <a:t>● </a:t>
            </a:r>
            <a:r>
              <a:rPr lang="en-US" sz="24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Ενασχόληση με εξωσχολικά αντικείμενα:</a:t>
            </a:r>
          </a:p>
          <a:p>
            <a:pPr lvl="1"/>
            <a:r>
              <a:rPr lang="el-GR" sz="2200" dirty="0" smtClean="0">
                <a:latin typeface="Georgia" pitchFamily="18" charset="0"/>
              </a:rPr>
              <a:t>◊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εκδρομές</a:t>
            </a:r>
          </a:p>
          <a:p>
            <a:pPr lvl="1"/>
            <a:r>
              <a:rPr lang="el-GR" sz="2200" dirty="0" smtClean="0">
                <a:latin typeface="Georgia" pitchFamily="18" charset="0"/>
              </a:rPr>
              <a:t>◊ 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παρουσίαση επαγγελμάτων και ειδικοτήτων</a:t>
            </a:r>
          </a:p>
          <a:p>
            <a:pPr lvl="1"/>
            <a:r>
              <a:rPr lang="el-GR" sz="2200" dirty="0" smtClean="0">
                <a:latin typeface="Georgia" pitchFamily="18" charset="0"/>
              </a:rPr>
              <a:t>◊ 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συγγραφή ιστοριών και σχολική τυπογραφία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pPr algn="ctr"/>
            <a:r>
              <a:rPr lang="el-GR" b="1" baseline="3000" dirty="0" smtClean="0">
                <a:solidFill>
                  <a:schemeClr val="tx1"/>
                </a:solidFill>
                <a:latin typeface="Georgia" pitchFamily="18" charset="0"/>
              </a:rPr>
              <a:t>ΚΡΙΤΙΚΗ</a:t>
            </a:r>
            <a:endParaRPr lang="el-GR" b="1" baseline="3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2643206"/>
          </a:xfrm>
        </p:spPr>
        <p:txBody>
          <a:bodyPr anchor="t">
            <a:noAutofit/>
          </a:bodyPr>
          <a:lstStyle/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● Δάσκαλοι που εγκρίναν και υιοθετούσαν τις πρακτικές του</a:t>
            </a:r>
          </a:p>
          <a:p>
            <a:pPr lvl="1" algn="l"/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◊ 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αλληλογραφία με άλλα σχολεία</a:t>
            </a:r>
          </a:p>
          <a:p>
            <a:pPr lvl="1" algn="l"/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◊ 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ανταλλαγή πληροφοριών, ιστοριών, εικόνων και τοπικών προϊόντων</a:t>
            </a:r>
          </a:p>
          <a:p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● 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Παραδοσιακοί δάσκαλοι που θεωρούσαν ότι οι πρακτικές του </a:t>
            </a:r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Georgia" pitchFamily="18" charset="0"/>
              </a:rPr>
              <a:t>     </a:t>
            </a:r>
            <a:r>
              <a:rPr lang="el-GR" sz="2200" dirty="0" err="1" smtClean="0">
                <a:solidFill>
                  <a:schemeClr val="tx1"/>
                </a:solidFill>
                <a:latin typeface="Georgia" pitchFamily="18" charset="0"/>
              </a:rPr>
              <a:t>Freinet</a:t>
            </a:r>
            <a:r>
              <a:rPr lang="el-GR" sz="2200" dirty="0" smtClean="0">
                <a:solidFill>
                  <a:schemeClr val="tx1"/>
                </a:solidFill>
                <a:latin typeface="Georgia" pitchFamily="18" charset="0"/>
              </a:rPr>
              <a:t> δεν αποτελούν σωστό τρόπο διδασκαλίας.</a:t>
            </a:r>
          </a:p>
          <a:p>
            <a:endParaRPr lang="en-GB" sz="2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714348" y="3571876"/>
            <a:ext cx="7772400" cy="40479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all" spc="0" normalizeH="0" baseline="3000" noProof="0" dirty="0" smtClean="0">
                <a:ln>
                  <a:noFill/>
                </a:ln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ΜΕΤΕΠΕΙΤΑ ΕΝΑΣΧΟΛΗΣΗ</a:t>
            </a:r>
            <a:endParaRPr kumimoji="0" lang="el-GR" sz="3600" b="1" i="0" u="none" strike="noStrike" kern="1200" cap="all" spc="0" normalizeH="0" baseline="300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400080" y="4071942"/>
            <a:ext cx="8458200" cy="242889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l-GR" sz="2200" dirty="0" smtClean="0">
                <a:latin typeface="Georgia" pitchFamily="18" charset="0"/>
              </a:rPr>
              <a:t>●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Ίδρυση ιδιωτικού σχολείου</a:t>
            </a:r>
          </a:p>
          <a:p>
            <a:pPr lvl="1"/>
            <a:r>
              <a:rPr lang="el-GR" sz="2200" dirty="0" smtClean="0">
                <a:latin typeface="Georgia" pitchFamily="18" charset="0"/>
              </a:rPr>
              <a:t>◊ 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Έλξη μαθητών από όλες τις τάξεις.</a:t>
            </a:r>
          </a:p>
          <a:p>
            <a:pPr lvl="1"/>
            <a:r>
              <a:rPr lang="el-GR" sz="2200" dirty="0" smtClean="0">
                <a:latin typeface="Georgia" pitchFamily="18" charset="0"/>
              </a:rPr>
              <a:t>◊ 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Μη διαχωρισμός φύλων των μαθητών.</a:t>
            </a:r>
          </a:p>
          <a:p>
            <a:r>
              <a:rPr lang="el-GR" sz="2200" dirty="0" smtClean="0">
                <a:latin typeface="Georgia" pitchFamily="18" charset="0"/>
              </a:rPr>
              <a:t>● 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Ανάπτυξη και άλλων μεθόδων.</a:t>
            </a:r>
          </a:p>
          <a:p>
            <a:r>
              <a:rPr lang="el-GR" sz="2200" dirty="0" smtClean="0">
                <a:latin typeface="Georgia" pitchFamily="18" charset="0"/>
              </a:rPr>
              <a:t>● 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Υιοθέτηση από άλλους δασκάλους.</a:t>
            </a:r>
          </a:p>
          <a:p>
            <a:r>
              <a:rPr lang="el-GR" sz="2200" dirty="0" smtClean="0">
                <a:latin typeface="Georgia" pitchFamily="18" charset="0"/>
              </a:rPr>
              <a:t>● </a:t>
            </a:r>
            <a:r>
              <a:rPr lang="en-US" sz="2200" dirty="0" smtClean="0">
                <a:latin typeface="Georgia" pitchFamily="18" charset="0"/>
              </a:rPr>
              <a:t> </a:t>
            </a:r>
            <a:r>
              <a:rPr lang="el-GR" sz="2200" dirty="0" smtClean="0">
                <a:latin typeface="Georgia" pitchFamily="18" charset="0"/>
              </a:rPr>
              <a:t>Ίδρυση άλλων σχολείων στηριγμένων σε αυτό του </a:t>
            </a:r>
            <a:r>
              <a:rPr lang="el-GR" sz="2200" dirty="0" err="1" smtClean="0">
                <a:latin typeface="Georgia" pitchFamily="18" charset="0"/>
              </a:rPr>
              <a:t>Freinet</a:t>
            </a:r>
            <a:r>
              <a:rPr lang="el-GR" sz="2200" dirty="0" smtClean="0">
                <a:latin typeface="Georgia" pitchFamily="18" charset="0"/>
              </a:rPr>
              <a:t>.</a:t>
            </a:r>
            <a:endParaRPr lang="en-GB" sz="2200" dirty="0" smtClean="0">
              <a:latin typeface="Georgia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</TotalTime>
  <Words>1021</Words>
  <Application>Microsoft Office PowerPoint</Application>
  <PresentationFormat>Προβολή στην οθόνη (4:3)</PresentationFormat>
  <Paragraphs>167</Paragraphs>
  <Slides>12</Slides>
  <Notes>12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9" baseType="lpstr">
      <vt:lpstr>Aharoni</vt:lpstr>
      <vt:lpstr>Calibri</vt:lpstr>
      <vt:lpstr>Franklin Gothic Book</vt:lpstr>
      <vt:lpstr>Franklin Gothic Medium</vt:lpstr>
      <vt:lpstr>Georgia</vt:lpstr>
      <vt:lpstr>Wingdings 2</vt:lpstr>
      <vt:lpstr>Διαστημικό</vt:lpstr>
      <vt:lpstr>ΕΚΠΡΟΣΩΠΟΙ ΠΑΙΔΑΓΩΓΙΚΗΣ ΣΚΕΨΗΣ</vt:lpstr>
      <vt:lpstr>Κριτηριο επιλογησ φιλοσοφων</vt:lpstr>
      <vt:lpstr>Στοχοι των φιλοσοφων</vt:lpstr>
      <vt:lpstr>Απαραιτητα στοιχεια για τη μαθηση</vt:lpstr>
      <vt:lpstr>σχολικο προγραμμα  συμφωνα με τουσ φιλοσοφουσ</vt:lpstr>
      <vt:lpstr>freinet- Ο δασκαλοσ που αφηνε τα παιδια να ονειρευονται</vt:lpstr>
      <vt:lpstr>ΑΡΧΙΚΑ ΕΡΕΘΙΣΜΑΤΑ</vt:lpstr>
      <vt:lpstr>ΔΙΑΔΙΚΑΣΙΑ</vt:lpstr>
      <vt:lpstr>ΚΡΙΤΙΚΗ</vt:lpstr>
      <vt:lpstr>Πωσ θελω ενα διαφορετικο σχολειο</vt:lpstr>
      <vt:lpstr>Βασικοι παραγοντεσ του σχολειου</vt:lpstr>
      <vt:lpstr>ΒΙΒΛΙΟΓΡΑΦΙΑ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ΕΚΠΡΟΣΩΠΟΙ ΠΑΙΔΑΓΩΓΙΚΗΣ ΣΚΕΨΗΣ</dc:title>
  <dc:creator>user</dc:creator>
  <cp:lastModifiedBy>LIBRARY 20</cp:lastModifiedBy>
  <cp:revision>66</cp:revision>
  <dcterms:created xsi:type="dcterms:W3CDTF">2015-11-05T08:34:59Z</dcterms:created>
  <dcterms:modified xsi:type="dcterms:W3CDTF">2019-11-11T08:27:02Z</dcterms:modified>
</cp:coreProperties>
</file>