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messinialive.gr/nikolaos-politis-themeliotis-tis-ellinikis-laografias/?fbclid=IwAR20NUF3Vln2Zyc1OCNY7wfb3z-ebBOozW_vi8cWq8vKR2gkUmT75joTGG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hyperlink" Target="https://s.kathimerini.gr/resources/2019-01/12011921_f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442970" y="334645"/>
            <a:ext cx="530161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l-GR" altLang="en-US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Νικόλαος Πολίτης</a:t>
            </a:r>
            <a:endParaRPr lang="el-GR" altLang="en-US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0" y="1910080"/>
            <a:ext cx="3234055" cy="40392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6"/>
          <p:cNvSpPr txBox="1"/>
          <p:nvPr/>
        </p:nvSpPr>
        <p:spPr>
          <a:xfrm>
            <a:off x="3278505" y="1256665"/>
            <a:ext cx="56915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en-US" sz="2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 θεμελιωτής της ελληνικής λαογραφίας</a:t>
            </a:r>
            <a:endParaRPr lang="el-GR" altLang="en-US" sz="2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492750" y="6110605"/>
            <a:ext cx="120713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l-G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1852-1921</a:t>
            </a:r>
            <a:endParaRPr lang="el-GR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 b="1"/>
              <a:t>Λίγα λόγια για τη ζωή του</a:t>
            </a:r>
            <a:endParaRPr lang="el-G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 algn="just"/>
            <a:r>
              <a:rPr lang="en-US"/>
              <a:t>Ο Ν. Πολίτης </a:t>
            </a:r>
            <a:r>
              <a:rPr lang="en-US" b="1"/>
              <a:t>γεννήθηκε</a:t>
            </a:r>
            <a:r>
              <a:rPr lang="en-US"/>
              <a:t> στην </a:t>
            </a:r>
            <a:r>
              <a:rPr lang="en-US" b="1"/>
              <a:t>Καλαμάτα</a:t>
            </a:r>
            <a:r>
              <a:rPr lang="en-US"/>
              <a:t> το </a:t>
            </a:r>
            <a:r>
              <a:rPr lang="en-US" b="1"/>
              <a:t>1852</a:t>
            </a:r>
            <a:r>
              <a:rPr lang="el-GR" altLang="en-US"/>
              <a:t>.</a:t>
            </a:r>
            <a:endParaRPr lang="el-GR" altLang="en-US"/>
          </a:p>
          <a:p>
            <a:pPr algn="just"/>
            <a:r>
              <a:rPr lang="el-GR" altLang="en-US" b="1">
                <a:sym typeface="+mn-ea"/>
              </a:rPr>
              <a:t>Ι</a:t>
            </a:r>
            <a:r>
              <a:rPr lang="en-US" b="1">
                <a:sym typeface="+mn-ea"/>
              </a:rPr>
              <a:t>δρυτής της επιστήμης της Λαογραφίας στην Ελλάδα</a:t>
            </a:r>
            <a:r>
              <a:rPr lang="el-GR" altLang="en-US" b="1">
                <a:sym typeface="+mn-ea"/>
              </a:rPr>
              <a:t>.</a:t>
            </a:r>
            <a:endParaRPr lang="en-US"/>
          </a:p>
          <a:p>
            <a:pPr algn="just"/>
            <a:r>
              <a:rPr lang="el-GR">
                <a:sym typeface="+mn-ea"/>
              </a:rPr>
              <a:t>Άφησε πίσω του </a:t>
            </a:r>
            <a:r>
              <a:rPr lang="en-US" b="1">
                <a:sym typeface="+mn-ea"/>
              </a:rPr>
              <a:t>σπουδαίο έργο</a:t>
            </a:r>
            <a:r>
              <a:rPr lang="en-US">
                <a:sym typeface="+mn-ea"/>
              </a:rPr>
              <a:t> για όλες </a:t>
            </a:r>
            <a:r>
              <a:rPr lang="en-US" b="1">
                <a:sym typeface="+mn-ea"/>
              </a:rPr>
              <a:t>τις πτυχές του παραδοσιακού πολιτισμού</a:t>
            </a:r>
            <a:r>
              <a:rPr lang="en-US">
                <a:sym typeface="+mn-ea"/>
              </a:rPr>
              <a:t>: τραγούδια, παροιμίες, παραδόσεις, καθημερινός και επαγγελματικός βίος, λαϊκή τέχνη, κατοικία, θρησκευτική ζωή.</a:t>
            </a:r>
            <a:endParaRPr lang="el-GR" altLang="en-US"/>
          </a:p>
          <a:p>
            <a:pPr algn="just"/>
            <a:r>
              <a:rPr lang="en-US"/>
              <a:t>Ήταν αναγνώστης των λογοτεχνικών περιοδικών της εποχής του και </a:t>
            </a:r>
            <a:r>
              <a:rPr lang="en-US" b="1"/>
              <a:t>μελετούσε Έλληνες και Λατίνους συγγραφείς</a:t>
            </a:r>
            <a:r>
              <a:rPr lang="en-US"/>
              <a:t>. </a:t>
            </a:r>
            <a:r>
              <a:t>Από τα μαθητικά του χρόνια είχε αναπτύξει ενδιαφέρον για την παραδοσιακή ζωή και, ως μαθητής γυμνασίου ακόμα, άρχισε να συντάσσει μια χειρόγραφη εφημερίδα που λεγόταν </a:t>
            </a:r>
            <a:r>
              <a:rPr b="1"/>
              <a:t>Ο Φιλόπαις</a:t>
            </a:r>
            <a:r>
              <a:t>. Αρχίζει να </a:t>
            </a:r>
            <a:r>
              <a:rPr b="1"/>
              <a:t>δημοσιεύει λαογραφικές μελέτες</a:t>
            </a:r>
            <a:r>
              <a:t> σε </a:t>
            </a:r>
            <a:r>
              <a:rPr b="1"/>
              <a:t>περιοδικά</a:t>
            </a:r>
            <a:r>
              <a:t>, όπως η «Ευτέρπη» η «Πανδώρα» η «Εστία», «Χρυσαλλίς», «Φιλόστοργος μήτηρ».</a:t>
            </a:r>
            <a:r>
              <a:rPr lang="en-US"/>
              <a:t>.</a:t>
            </a:r>
            <a:endParaRPr lang="en-US"/>
          </a:p>
          <a:p>
            <a:pPr algn="just"/>
            <a:r>
              <a:rPr lang="en-US"/>
              <a:t> Το </a:t>
            </a:r>
            <a:r>
              <a:rPr lang="en-US" b="1"/>
              <a:t>1868</a:t>
            </a:r>
            <a:r>
              <a:rPr lang="en-US"/>
              <a:t> γράφτηκε στη </a:t>
            </a:r>
            <a:r>
              <a:rPr lang="en-US" b="1"/>
              <a:t>Φιλοσοφική Σχολή του Πανεπιστημίου Αθηνών</a:t>
            </a:r>
            <a:r>
              <a:rPr lang="en-US"/>
              <a:t>. Μετά την αποφοίτησή του σπούδασε στη </a:t>
            </a:r>
            <a:r>
              <a:rPr lang="en-US" b="1"/>
              <a:t>Νομική Σχολή</a:t>
            </a:r>
            <a:r>
              <a:rPr lang="en-US"/>
              <a:t>. Το </a:t>
            </a:r>
            <a:r>
              <a:rPr lang="en-US" b="1"/>
              <a:t>1876</a:t>
            </a:r>
            <a:r>
              <a:rPr lang="en-US"/>
              <a:t> συνέχισε, με υποτροφία, τις σπουδές του στο </a:t>
            </a:r>
            <a:r>
              <a:rPr lang="en-US" b="1"/>
              <a:t>Μόναχο</a:t>
            </a:r>
            <a:r>
              <a:rPr lang="en-US"/>
              <a:t>, επί τετραετία. 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669925"/>
            <a:ext cx="10535285" cy="5518150"/>
          </a:xfrm>
        </p:spPr>
        <p:txBody>
          <a:bodyPr>
            <a:normAutofit fontScale="80000"/>
          </a:bodyPr>
          <a:p>
            <a:pPr marL="0" indent="0">
              <a:buNone/>
            </a:pPr>
            <a:endParaRPr lang="en-US"/>
          </a:p>
          <a:p>
            <a:pPr algn="just"/>
            <a:r>
              <a:rPr lang="en-US">
                <a:sym typeface="+mn-ea"/>
              </a:rPr>
              <a:t>Σε ηλικία 14 ετών, το 1866, το σκάει από την οικογένειά του και μεταβαίνει πεζός στο Ναύπλιο (όπου τον προλαβαίνει ο πατέρας του </a:t>
            </a:r>
            <a:r>
              <a:rPr lang="el-GR" altLang="en-US">
                <a:sym typeface="+mn-ea"/>
              </a:rPr>
              <a:t>και επιστρέφει στην οικογένεια του</a:t>
            </a:r>
            <a:r>
              <a:rPr lang="en-US">
                <a:sym typeface="+mn-ea"/>
              </a:rPr>
              <a:t>), με σκοπό να μπαρκάρει για την Κρήτη και να πολεμήσει στην Κρητική Επανάσταση.</a:t>
            </a:r>
            <a:endParaRPr lang="en-US">
              <a:sym typeface="+mn-ea"/>
            </a:endParaRPr>
          </a:p>
          <a:p>
            <a:pPr algn="just"/>
            <a:r>
              <a:rPr lang="en-US"/>
              <a:t>Διακόπτει τις σπουδές του και </a:t>
            </a:r>
            <a:r>
              <a:rPr lang="en-US" b="1"/>
              <a:t>επιστρέφει στην Ελλάδα</a:t>
            </a:r>
            <a:r>
              <a:rPr lang="en-US"/>
              <a:t>, όπου κατατάσσεται και </a:t>
            </a:r>
            <a:r>
              <a:rPr lang="en-US" b="1"/>
              <a:t>λαμβάνει μέρος στον πόλεμο του 1878.</a:t>
            </a:r>
            <a:endParaRPr lang="en-US" b="1"/>
          </a:p>
          <a:p>
            <a:pPr algn="just"/>
            <a:r>
              <a:rPr lang="en-US"/>
              <a:t>Κατά τη </a:t>
            </a:r>
            <a:r>
              <a:rPr lang="en-US" b="1"/>
              <a:t>δεκαετία του 1880</a:t>
            </a:r>
            <a:r>
              <a:rPr lang="en-US"/>
              <a:t> υπηρέτησε ως </a:t>
            </a:r>
            <a:r>
              <a:rPr lang="en-US" b="1"/>
              <a:t>ανώτερος υπάλληλος του Υπουργείου Παιδείας </a:t>
            </a:r>
            <a:r>
              <a:rPr lang="en-US"/>
              <a:t>(τμηματάρχης Μέσης Εκπαίδευσης, Απρίλιος 1884-Απρίλιος 1885, και γενικός επιθεωρητής της Δημοτικής Εκπαίδευσης, Μάιος 1886-Δεκέμβριος 1887) επί κυβερνήσεων του Χαρίλαου Τρικούπη, </a:t>
            </a:r>
            <a:r>
              <a:rPr lang="en-US" b="1"/>
              <a:t>ενισχύοντας τον διδασκαλικό κλάδο </a:t>
            </a:r>
            <a:r>
              <a:rPr lang="en-US"/>
              <a:t>και </a:t>
            </a:r>
            <a:r>
              <a:rPr lang="en-US" b="1"/>
              <a:t>προσπαθώντας να εκσυγχρονίσει τη διδακτική ύλη</a:t>
            </a:r>
            <a:r>
              <a:rPr lang="en-US"/>
              <a:t>.</a:t>
            </a:r>
            <a:endParaRPr lang="en-US"/>
          </a:p>
          <a:p>
            <a:pPr algn="just"/>
            <a:r>
              <a:rPr lang="en-US"/>
              <a:t>Στην προσπάθειά του αυτή </a:t>
            </a:r>
            <a:r>
              <a:rPr lang="en-US" b="1"/>
              <a:t>αντιμετώπισε επιθέσεις </a:t>
            </a:r>
            <a:r>
              <a:rPr lang="en-US"/>
              <a:t>υπερσυντηρητικών παραεκκλησιαστικών κύκλων. Ήταν γνωστός για τις </a:t>
            </a:r>
            <a:r>
              <a:rPr lang="en-US" b="1"/>
              <a:t>αντιμοναρχικές απόψεις του</a:t>
            </a:r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 b="1"/>
              <a:t>Το έργο του</a:t>
            </a:r>
            <a:endParaRPr lang="el-G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310"/>
            <a:ext cx="10515600" cy="4351338"/>
          </a:xfrm>
        </p:spPr>
        <p:txBody>
          <a:bodyPr>
            <a:normAutofit/>
          </a:bodyPr>
          <a:p>
            <a:pPr algn="just"/>
            <a:r>
              <a:rPr lang="en-US" sz="2200"/>
              <a:t>Ο Ν. Πολίτης </a:t>
            </a:r>
            <a:r>
              <a:rPr lang="en-US" sz="2200" b="1"/>
              <a:t>θεωρείται</a:t>
            </a:r>
            <a:r>
              <a:rPr lang="en-US" sz="2200"/>
              <a:t>, δικαίως, ως ο </a:t>
            </a:r>
            <a:r>
              <a:rPr lang="en-US" sz="2200" b="1"/>
              <a:t>πατέρας της Ελληνικής Λαογραφίας</a:t>
            </a:r>
            <a:r>
              <a:rPr lang="en-US" sz="2200"/>
              <a:t>. </a:t>
            </a:r>
            <a:r>
              <a:rPr lang="en-US" sz="2200" b="1"/>
              <a:t>Οργάνωσε</a:t>
            </a:r>
            <a:r>
              <a:rPr lang="en-US" sz="2200"/>
              <a:t> το υπαρκτό και διάχυτο </a:t>
            </a:r>
            <a:r>
              <a:rPr lang="en-US" sz="2200" b="1"/>
              <a:t>ενδιαφέρον ατόμων </a:t>
            </a:r>
            <a:r>
              <a:rPr lang="en-US" sz="2200"/>
              <a:t>και </a:t>
            </a:r>
            <a:r>
              <a:rPr lang="en-US" sz="2200" b="1"/>
              <a:t>συλλογικών φορέων </a:t>
            </a:r>
            <a:r>
              <a:rPr lang="en-US" sz="2200"/>
              <a:t>της εποχής του για την </a:t>
            </a:r>
            <a:r>
              <a:rPr lang="en-US" sz="2200" b="1"/>
              <a:t>καταγραφή και μελέτη των θεμάτων του βίου του ελληνικού λαού σε συγκροτημένη επιστήμη, την οποία ονόμασε «Λαογραφία». </a:t>
            </a:r>
            <a:endParaRPr lang="en-US" sz="2200" b="1"/>
          </a:p>
          <a:p>
            <a:pPr algn="just"/>
            <a:r>
              <a:rPr lang="en-US" sz="2200"/>
              <a:t>Για να το πετύχει, </a:t>
            </a:r>
            <a:r>
              <a:rPr lang="en-US" sz="2200" b="1"/>
              <a:t>αντιτάχθηκε </a:t>
            </a:r>
            <a:r>
              <a:rPr lang="en-US" sz="2200"/>
              <a:t>με σθένος στους συντηρητικούς κύκλους της εποχής του, που δεν θεωρούσαν τα στοιχεία του λαϊκού πολιτισμού άξια επιστημονικής μελέτης.</a:t>
            </a:r>
            <a:endParaRPr lang="en-US" sz="2200"/>
          </a:p>
          <a:p>
            <a:pPr algn="just"/>
            <a:r>
              <a:rPr lang="en-US" sz="2200"/>
              <a:t> Έχοντας πλήρη συναίσθηση ότι πολλά από τα εν λόγω στοιχεία βρίσκονταν σε αποδρομή, </a:t>
            </a:r>
            <a:r>
              <a:rPr lang="en-US" sz="2200" b="1"/>
              <a:t>περιέλαβε στην προσπάθεια</a:t>
            </a:r>
            <a:r>
              <a:rPr lang="en-US" sz="2200"/>
              <a:t> σωστικής καταγραφής του τις </a:t>
            </a:r>
            <a:r>
              <a:rPr lang="en-US" sz="2200" b="1"/>
              <a:t>πολιτισμικές εκδηλώσεις</a:t>
            </a:r>
            <a:r>
              <a:rPr lang="en-US" sz="2200"/>
              <a:t> (υλικός βίος, έθιμα, δρώμενα, αφηγήσεις κ.ά.) </a:t>
            </a:r>
            <a:r>
              <a:rPr lang="en-US" sz="2200" b="1"/>
              <a:t>όλων των εθνοπολιτισμικών ομάδων</a:t>
            </a:r>
            <a:r>
              <a:rPr lang="en-US" sz="2200"/>
              <a:t> του ελληνικού χώρου (ομόγλωσσων και ετερόγλωσσων, εντός ή εκτός της ελληνικής επικράτειας), χωρίς αποκλεισμούς. </a:t>
            </a:r>
            <a:endParaRPr lang="en-US" sz="220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45" y="988060"/>
            <a:ext cx="7911465" cy="3134360"/>
          </a:xfrm>
        </p:spPr>
        <p:txBody>
          <a:bodyPr/>
          <a:p>
            <a:pPr algn="just"/>
            <a:r>
              <a:rPr lang="en-US" sz="2200" b="1"/>
              <a:t>Ως καθηγητής</a:t>
            </a:r>
            <a:r>
              <a:rPr lang="en-US" sz="2200"/>
              <a:t> της Φιλοσοφικής Σχολής του Πανεπιστημίου Αθηνών από το </a:t>
            </a:r>
            <a:r>
              <a:rPr lang="en-US" sz="2200" b="1"/>
              <a:t>1890</a:t>
            </a:r>
            <a:r>
              <a:rPr lang="en-US" sz="2200"/>
              <a:t>, </a:t>
            </a:r>
            <a:r>
              <a:rPr lang="en-US" sz="2200" b="1"/>
              <a:t>κατάρτισε</a:t>
            </a:r>
            <a:r>
              <a:rPr lang="en-US" sz="2200"/>
              <a:t>, με τη διδασκαλία του και ιδιαιτέρως με το φροντιστηριακό του μάθημα (1907 κ.ε.), </a:t>
            </a:r>
            <a:r>
              <a:rPr lang="en-US" sz="2200" b="1"/>
              <a:t>επιστήμονες λαογράφους</a:t>
            </a:r>
            <a:r>
              <a:rPr lang="en-US" sz="2200"/>
              <a:t>, όπως ο Στίλπων Κυριακίδης, ο Γεώργιος Μέγας και αρκετοί άλλοι.</a:t>
            </a:r>
            <a:endParaRPr lang="en-US" sz="2200"/>
          </a:p>
          <a:p>
            <a:pPr algn="just"/>
            <a:r>
              <a:rPr lang="en-US" sz="2200"/>
              <a:t> Ίδρυσε την </a:t>
            </a:r>
            <a:r>
              <a:rPr lang="en-US" sz="2200" b="1"/>
              <a:t>«Ελληνική Λαογραφική Εταιρεία» </a:t>
            </a:r>
            <a:r>
              <a:rPr lang="en-US" sz="2200"/>
              <a:t>(1908-1909) και καθόρισε τα βασικά θέματα της λαογραφικής ύλης στο πρώτο τεύχος του περιοδικού της Εταιρείας, Λαογραφία (1909).</a:t>
            </a:r>
            <a:endParaRPr lang="en-US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" y="4122420"/>
            <a:ext cx="7392670" cy="182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735" y="1061085"/>
            <a:ext cx="3275330" cy="4690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" y="4122420"/>
            <a:ext cx="7392670" cy="18224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735" y="1061085"/>
            <a:ext cx="3275330" cy="469011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825" y="4122420"/>
            <a:ext cx="7392670" cy="182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0" y="1061085"/>
            <a:ext cx="3275330" cy="469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ym typeface="+mn-ea"/>
              </a:rPr>
              <a:t>Λαογραφικόν Αρχείον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270" y="1691005"/>
            <a:ext cx="5181600" cy="4351338"/>
          </a:xfrm>
        </p:spPr>
        <p:txBody>
          <a:bodyPr>
            <a:normAutofit lnSpcReduction="10000"/>
          </a:bodyPr>
          <a:p>
            <a:pPr algn="just"/>
            <a:r>
              <a:rPr lang="en-US" sz="2200"/>
              <a:t>Τέλος, ίδρυσε το </a:t>
            </a:r>
            <a:r>
              <a:rPr lang="en-US" sz="2200" b="1"/>
              <a:t>«Λαογραφικόν Αρχείον»</a:t>
            </a:r>
            <a:r>
              <a:rPr lang="en-US" sz="2200"/>
              <a:t> το </a:t>
            </a:r>
            <a:r>
              <a:rPr lang="en-US" sz="2200" b="1"/>
              <a:t>1918 </a:t>
            </a:r>
            <a:r>
              <a:rPr lang="en-US" sz="2200"/>
              <a:t>(σήμερα Κέντρο Λαογραφίας της Ακαδημίας Αθηνών), τρία χρόνια πριν από τον θάνατό του </a:t>
            </a:r>
            <a:r>
              <a:rPr lang="el-GR" altLang="en-US" sz="2200"/>
              <a:t>(1921)</a:t>
            </a:r>
            <a:r>
              <a:rPr lang="en-US" sz="2200"/>
              <a:t>. </a:t>
            </a:r>
            <a:endParaRPr lang="en-US" sz="2200"/>
          </a:p>
          <a:p>
            <a:pPr algn="just"/>
            <a:r>
              <a:rPr lang="en-US" sz="2200"/>
              <a:t>Το ίδρυμα αυτό, του οποίου </a:t>
            </a:r>
            <a:r>
              <a:rPr lang="en-US" sz="2200" b="1"/>
              <a:t>σκοπός </a:t>
            </a:r>
            <a:r>
              <a:rPr lang="en-US" sz="2200"/>
              <a:t>ήταν </a:t>
            </a:r>
            <a:r>
              <a:rPr lang="en-US" sz="2200" b="1"/>
              <a:t>«η περισυλλογή, διάσωσις και έκδοσις των µνημείων του βίου και της γλώσσης του ελληνικού λαού»</a:t>
            </a:r>
            <a:r>
              <a:rPr lang="en-US" sz="2200"/>
              <a:t>, ήταν ιδιαιτέρως </a:t>
            </a:r>
            <a:r>
              <a:rPr lang="el-GR" altLang="en-US" sz="2200"/>
              <a:t>αγαπητό </a:t>
            </a:r>
            <a:r>
              <a:rPr lang="en-US" sz="2200"/>
              <a:t>στον Πολίτη, διότι </a:t>
            </a:r>
            <a:r>
              <a:rPr lang="en-US" sz="2200" b="1"/>
              <a:t>αποτέλεσε την αναγνώριση και δικαίωση των μακροχρόνιων αγώνων του</a:t>
            </a:r>
            <a:r>
              <a:rPr lang="en-US" sz="2200"/>
              <a:t> από την Πολιτεία και του παρείχε βάσιμες ελπίδες για τη συνέχιση του έργου του.</a:t>
            </a:r>
            <a:endParaRPr lang="en-US" sz="22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71895" y="1609090"/>
            <a:ext cx="5181600" cy="388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10" y="1318895"/>
            <a:ext cx="10515600" cy="1325563"/>
          </a:xfrm>
        </p:spPr>
        <p:txBody>
          <a:bodyPr/>
          <a:p>
            <a:r>
              <a:rPr lang="el-GR" altLang="en-US"/>
              <a:t>Πηγή:</a:t>
            </a:r>
            <a:endParaRPr lang="el-GR" altLang="en-US"/>
          </a:p>
        </p:txBody>
      </p:sp>
      <p:sp>
        <p:nvSpPr>
          <p:cNvPr id="7" name="Content Placeholder 6"/>
          <p:cNvSpPr/>
          <p:nvPr>
            <p:ph idx="1"/>
          </p:nvPr>
        </p:nvSpPr>
        <p:spPr>
          <a:xfrm>
            <a:off x="948690" y="2644775"/>
            <a:ext cx="7791450" cy="1567815"/>
          </a:xfrm>
        </p:spPr>
        <p:txBody>
          <a:bodyPr>
            <a:normAutofit fontScale="80000"/>
          </a:bodyPr>
          <a:p>
            <a:r>
              <a:rPr lang="en-US">
                <a:hlinkClick r:id="rId1" action="ppaction://hlinkfile"/>
              </a:rPr>
              <a:t>https://www.messinialive.gr/nikolaos-politis-themeliotis-tis-ellinikis-laografias/?fbclid=IwAR20NUF3Vln2Zyc1OCNY7wfb3z-ebBOozW_vi8cWq8vKR2gkUmT75joTGGU</a:t>
            </a:r>
            <a:r>
              <a:rPr lang="en-US"/>
              <a:t>    </a:t>
            </a:r>
            <a:endParaRPr lang="en-US"/>
          </a:p>
          <a:p>
            <a:pPr marL="0" indent="0">
              <a:buNone/>
            </a:pPr>
            <a:r>
              <a:rPr lang="en-US"/>
              <a:t>  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93750" y="2730500"/>
            <a:ext cx="47745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Θάνατος Νικόλαου Πολίτη: </a:t>
            </a:r>
            <a:endParaRPr lang="en-US" sz="2400"/>
          </a:p>
          <a:p>
            <a:r>
              <a:rPr lang="en-US" sz="2400"/>
              <a:t>Αφιέρωμα από τα 100 χρόνια της εφημερίδας </a:t>
            </a:r>
            <a:r>
              <a:rPr lang="en-US" sz="2400" b="1"/>
              <a:t>ΚΑΘΗΜΕΡΙΝΗ</a:t>
            </a:r>
            <a:endParaRPr lang="en-US" sz="2400" b="1"/>
          </a:p>
          <a:p>
            <a:endParaRPr lang="en-US" sz="2400" b="1"/>
          </a:p>
          <a:p>
            <a:r>
              <a:rPr lang="en-US" sz="2400" b="1">
                <a:hlinkClick r:id="rId1" action="ppaction://hlinkfile"/>
              </a:rPr>
              <a:t>https://s.kathimerini.gr/resources/2019-01/12011921_f.png</a:t>
            </a:r>
            <a:r>
              <a:rPr lang="en-US" sz="2400" b="1"/>
              <a:t> </a:t>
            </a:r>
            <a:endParaRPr lang="en-US" sz="2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24765"/>
            <a:ext cx="4893945" cy="6809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463155" y="804545"/>
            <a:ext cx="877570" cy="2016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54040" y="3446145"/>
            <a:ext cx="1974850" cy="33318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3831</Words>
  <Application>WPS Presentation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Calibri Light</vt:lpstr>
      <vt:lpstr>Liberation Mono</vt:lpstr>
      <vt:lpstr>Office Theme</vt:lpstr>
      <vt:lpstr>PowerPoint 演示文稿</vt:lpstr>
      <vt:lpstr>Λίγα λόγια για τη ζωή του</vt:lpstr>
      <vt:lpstr>PowerPoint 演示文稿</vt:lpstr>
      <vt:lpstr>Το έργο του</vt:lpstr>
      <vt:lpstr>PowerPoint 演示文稿</vt:lpstr>
      <vt:lpstr>Λαογραφικόν Αρχείον</vt:lpstr>
      <vt:lpstr>Πηγή: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10</cp:revision>
  <dcterms:created xsi:type="dcterms:W3CDTF">2020-12-07T23:29:00Z</dcterms:created>
  <dcterms:modified xsi:type="dcterms:W3CDTF">2020-12-08T13:32:28Z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1033-11.2.0.8942</vt:lpwstr>
  </property>
</Properties>
</file>