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1" r:id="rId4"/>
    <p:sldId id="282" r:id="rId5"/>
    <p:sldId id="284" r:id="rId6"/>
    <p:sldId id="283" r:id="rId7"/>
    <p:sldId id="285" r:id="rId8"/>
    <p:sldId id="297" r:id="rId9"/>
    <p:sldId id="298" r:id="rId10"/>
    <p:sldId id="295" r:id="rId11"/>
    <p:sldId id="296" r:id="rId12"/>
    <p:sldId id="287" r:id="rId13"/>
    <p:sldId id="286" r:id="rId14"/>
    <p:sldId id="309" r:id="rId15"/>
    <p:sldId id="310" r:id="rId16"/>
    <p:sldId id="288" r:id="rId17"/>
    <p:sldId id="289" r:id="rId18"/>
    <p:sldId id="290" r:id="rId19"/>
    <p:sldId id="291" r:id="rId20"/>
    <p:sldId id="292" r:id="rId21"/>
    <p:sldId id="293" r:id="rId22"/>
    <p:sldId id="294" r:id="rId23"/>
    <p:sldId id="299" r:id="rId24"/>
    <p:sldId id="300" r:id="rId25"/>
    <p:sldId id="301" r:id="rId26"/>
    <p:sldId id="302" r:id="rId27"/>
    <p:sldId id="261" r:id="rId28"/>
    <p:sldId id="260" r:id="rId29"/>
    <p:sldId id="262" r:id="rId30"/>
    <p:sldId id="263" r:id="rId31"/>
    <p:sldId id="257" r:id="rId32"/>
    <p:sldId id="264" r:id="rId33"/>
    <p:sldId id="266" r:id="rId34"/>
    <p:sldId id="268" r:id="rId35"/>
    <p:sldId id="258" r:id="rId36"/>
    <p:sldId id="305" r:id="rId37"/>
    <p:sldId id="306" r:id="rId38"/>
    <p:sldId id="304" r:id="rId39"/>
    <p:sldId id="307" r:id="rId40"/>
    <p:sldId id="308" r:id="rId41"/>
    <p:sldId id="28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94660"/>
  </p:normalViewPr>
  <p:slideViewPr>
    <p:cSldViewPr snapToGrid="0">
      <p:cViewPr varScale="1">
        <p:scale>
          <a:sx n="114" d="100"/>
          <a:sy n="114" d="100"/>
        </p:scale>
        <p:origin x="2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68F0-2DEB-496F-8FB4-AE3C95B9D5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9D81E-1631-4F1D-966F-C5D5A82A1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454635-F65C-4639-B99F-72C48069ED03}"/>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5" name="Footer Placeholder 4">
            <a:extLst>
              <a:ext uri="{FF2B5EF4-FFF2-40B4-BE49-F238E27FC236}">
                <a16:creationId xmlns:a16="http://schemas.microsoft.com/office/drawing/2014/main" id="{DC248384-96C9-44FC-B3EE-611408365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1728A-7236-49D8-A09D-036E2F8E692A}"/>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176884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E444-6189-4E8F-BFD2-105EEFE7D1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2F93DD-AB86-4768-9CE7-1E89FBB7A7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6C1C2-C07C-441A-9C47-840094215CCF}"/>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5" name="Footer Placeholder 4">
            <a:extLst>
              <a:ext uri="{FF2B5EF4-FFF2-40B4-BE49-F238E27FC236}">
                <a16:creationId xmlns:a16="http://schemas.microsoft.com/office/drawing/2014/main" id="{B1852634-DEAF-4C9D-8A9E-9DC15140E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4BEB7-FA80-4F8B-91BF-34A009A10C70}"/>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350362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05656-8534-4C24-9D08-74897272BB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E1F6AF-C0A6-4F3B-A917-2E41F67B9B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DA454-2550-4354-8F96-EA4A5A54A23E}"/>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5" name="Footer Placeholder 4">
            <a:extLst>
              <a:ext uri="{FF2B5EF4-FFF2-40B4-BE49-F238E27FC236}">
                <a16:creationId xmlns:a16="http://schemas.microsoft.com/office/drawing/2014/main" id="{741DA1F2-62DC-4D7E-BDFC-74E73815A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3D57E-B79B-472C-BED5-4E4C7B394A67}"/>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135619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0F888-4628-4B42-BEBD-EF6412F25E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A3A3FF-0826-40D5-BD2C-5CDFC8C001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05112-3936-4DF2-AB37-D82A027B2173}"/>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5" name="Footer Placeholder 4">
            <a:extLst>
              <a:ext uri="{FF2B5EF4-FFF2-40B4-BE49-F238E27FC236}">
                <a16:creationId xmlns:a16="http://schemas.microsoft.com/office/drawing/2014/main" id="{91D39CCF-069D-48A7-B02B-8F0BF0158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9C3A6-A5ED-4EFE-A9A4-72828BB8BFDA}"/>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147519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38A2F-0D25-4C30-8675-AE2946020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A937EA-1993-4483-BCE2-7115402FA3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232AB6-F687-4933-9DFA-CD9EE387CEC1}"/>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5" name="Footer Placeholder 4">
            <a:extLst>
              <a:ext uri="{FF2B5EF4-FFF2-40B4-BE49-F238E27FC236}">
                <a16:creationId xmlns:a16="http://schemas.microsoft.com/office/drawing/2014/main" id="{C97AD43B-53FD-418C-9631-7EFD1E1F0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45C17-5185-4BA9-B360-1113AF64B450}"/>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159950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5330-961D-4C8F-B896-8D2504883B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DA08C5-E45D-4996-9175-D8314B2756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CC3FE1-24FA-4FCB-97AB-EC5E1DD3A7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9CFA11-788C-493A-A83B-863E9F8BD5B1}"/>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6" name="Footer Placeholder 5">
            <a:extLst>
              <a:ext uri="{FF2B5EF4-FFF2-40B4-BE49-F238E27FC236}">
                <a16:creationId xmlns:a16="http://schemas.microsoft.com/office/drawing/2014/main" id="{7ACD0FDF-2A7C-4C41-9137-10903B37D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F9833-6BFD-454B-9FBD-49131D7CAF14}"/>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375915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83FB-BE55-4296-A9B2-C96CF5C479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EC4C5E-2135-4B16-BF4A-84680E31FC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3ABB8-AD6E-456E-B7ED-D84349C96C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3EAC0F-1BAD-4584-9983-933BFBF8EA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EAD203-B840-4B6E-9001-CD62C6B40E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97D1C6-025C-46C7-AB5A-BF4CF08509F0}"/>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8" name="Footer Placeholder 7">
            <a:extLst>
              <a:ext uri="{FF2B5EF4-FFF2-40B4-BE49-F238E27FC236}">
                <a16:creationId xmlns:a16="http://schemas.microsoft.com/office/drawing/2014/main" id="{7479D306-2543-4612-BFE9-030A9CFC47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A646D3-843F-4594-84FC-6BA5EBCC8F3A}"/>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6451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06B4-A1A7-413A-BE76-A394509358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C0B57E-FED0-4D3A-9DCF-11675C16599A}"/>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4" name="Footer Placeholder 3">
            <a:extLst>
              <a:ext uri="{FF2B5EF4-FFF2-40B4-BE49-F238E27FC236}">
                <a16:creationId xmlns:a16="http://schemas.microsoft.com/office/drawing/2014/main" id="{2FCEEA17-B3F6-4B81-A61E-229AAB8AA3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D7548-0E88-462E-AD25-88B5B14C455C}"/>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88703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5A7B5-F31F-4A1F-B6CD-8AC3B118BA06}"/>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3" name="Footer Placeholder 2">
            <a:extLst>
              <a:ext uri="{FF2B5EF4-FFF2-40B4-BE49-F238E27FC236}">
                <a16:creationId xmlns:a16="http://schemas.microsoft.com/office/drawing/2014/main" id="{FE38F601-06CB-4F8A-B7CC-25C8FB332D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ABDAF1-7737-477F-BB58-8B89CF919A33}"/>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260140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A6A13-9FC1-4E71-8C96-82DCB3A1D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A0402F-B26C-45C5-AC35-C165D6CFF7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EA6FF4-EB18-4C70-A918-BAB6CED02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69A127-FF1E-4747-BDA1-A03213C43F25}"/>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6" name="Footer Placeholder 5">
            <a:extLst>
              <a:ext uri="{FF2B5EF4-FFF2-40B4-BE49-F238E27FC236}">
                <a16:creationId xmlns:a16="http://schemas.microsoft.com/office/drawing/2014/main" id="{BE57BFB1-8B6D-4FF9-972E-A90BC5A5A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77C723-C9DB-43BF-94A8-41607C6B2E3B}"/>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412607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6F74-8362-4BD5-A07E-72E60ECAD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113573-8495-4BD1-980D-AA8FA02EC9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3D62F2-3A6A-460C-986E-EE9D5E070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9387A-9AF2-41DA-AFC7-D564FE3992B0}"/>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6" name="Footer Placeholder 5">
            <a:extLst>
              <a:ext uri="{FF2B5EF4-FFF2-40B4-BE49-F238E27FC236}">
                <a16:creationId xmlns:a16="http://schemas.microsoft.com/office/drawing/2014/main" id="{1FF06B22-B843-4812-BDF2-EAA0DC7D6D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EE454-4117-460C-8F2F-7942FE7B8DBB}"/>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373928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FED54-02BA-40ED-A42E-DC4EF77089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B3B9D2-8DA7-4BFE-8B56-07A54C93C7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BC23A-512D-4715-88EB-DC88E5814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BC80B-8751-4D97-980A-7038A47D4CE1}" type="datetimeFigureOut">
              <a:rPr lang="en-US" smtClean="0"/>
              <a:t>9/18/2025</a:t>
            </a:fld>
            <a:endParaRPr lang="en-US"/>
          </a:p>
        </p:txBody>
      </p:sp>
      <p:sp>
        <p:nvSpPr>
          <p:cNvPr id="5" name="Footer Placeholder 4">
            <a:extLst>
              <a:ext uri="{FF2B5EF4-FFF2-40B4-BE49-F238E27FC236}">
                <a16:creationId xmlns:a16="http://schemas.microsoft.com/office/drawing/2014/main" id="{F2763EF4-859C-41F9-B4CB-4691456948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B084A3-68F9-4B66-826C-46DCFFF9C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F371C-9C5B-4485-9593-FCF12FEC2D10}" type="slidenum">
              <a:rPr lang="en-US" smtClean="0"/>
              <a:t>‹#›</a:t>
            </a:fld>
            <a:endParaRPr lang="en-US"/>
          </a:p>
        </p:txBody>
      </p:sp>
    </p:spTree>
    <p:extLst>
      <p:ext uri="{BB962C8B-B14F-4D97-AF65-F5344CB8AC3E}">
        <p14:creationId xmlns:p14="http://schemas.microsoft.com/office/powerpoint/2010/main" val="3586954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kathimerini.gr/k/k-magazine/563698534/chalaei-to-myalo-mas-to-chatgpt/"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chriskaradim@ionio.g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94BA16-3340-4C16-96F0-1FAAF27445BE}"/>
              </a:ext>
            </a:extLst>
          </p:cNvPr>
          <p:cNvSpPr txBox="1"/>
          <p:nvPr/>
        </p:nvSpPr>
        <p:spPr>
          <a:xfrm>
            <a:off x="3507709" y="2228671"/>
            <a:ext cx="4436665" cy="1200329"/>
          </a:xfrm>
          <a:prstGeom prst="rect">
            <a:avLst/>
          </a:prstGeom>
          <a:noFill/>
        </p:spPr>
        <p:txBody>
          <a:bodyPr wrap="square" rtlCol="0">
            <a:spAutoFit/>
          </a:bodyPr>
          <a:lstStyle/>
          <a:p>
            <a:pPr algn="ctr"/>
            <a:r>
              <a:rPr lang="el-GR" dirty="0"/>
              <a:t>2</a:t>
            </a:r>
            <a:r>
              <a:rPr lang="el-GR" baseline="30000" dirty="0"/>
              <a:t>η</a:t>
            </a:r>
            <a:r>
              <a:rPr lang="el-GR" dirty="0"/>
              <a:t>  ΕΒΔΟΜΑΔΑ 09/10/2025-10/10/2025</a:t>
            </a:r>
          </a:p>
          <a:p>
            <a:pPr algn="ctr"/>
            <a:endParaRPr lang="el-GR" dirty="0">
              <a:latin typeface="Calibri" panose="020F0502020204030204" pitchFamily="34" charset="0"/>
            </a:endParaRPr>
          </a:p>
          <a:p>
            <a:pPr algn="ctr"/>
            <a:r>
              <a:rPr lang="el-GR" dirty="0">
                <a:latin typeface="Calibri" panose="020F0502020204030204" pitchFamily="34" charset="0"/>
              </a:rPr>
              <a:t>Σκοποί_ Στόχοι και ερευνητικά ερωτήματα</a:t>
            </a:r>
            <a:endParaRPr lang="en-US" sz="1800" dirty="0">
              <a:effectLst/>
              <a:latin typeface="Times New Roman" panose="02020603050405020304" pitchFamily="18" charset="0"/>
              <a:ea typeface="Times New Roman" panose="02020603050405020304" pitchFamily="18" charset="0"/>
            </a:endParaRPr>
          </a:p>
          <a:p>
            <a:endParaRPr lang="en-US" dirty="0"/>
          </a:p>
        </p:txBody>
      </p:sp>
      <p:grpSp>
        <p:nvGrpSpPr>
          <p:cNvPr id="5" name="Group 4">
            <a:extLst>
              <a:ext uri="{FF2B5EF4-FFF2-40B4-BE49-F238E27FC236}">
                <a16:creationId xmlns:a16="http://schemas.microsoft.com/office/drawing/2014/main" id="{0ACE1A94-2329-4C98-AE79-70FCE3FD0AE8}"/>
              </a:ext>
            </a:extLst>
          </p:cNvPr>
          <p:cNvGrpSpPr/>
          <p:nvPr/>
        </p:nvGrpSpPr>
        <p:grpSpPr>
          <a:xfrm>
            <a:off x="353449" y="256547"/>
            <a:ext cx="11485102" cy="1523421"/>
            <a:chOff x="353449" y="256547"/>
            <a:chExt cx="11485102" cy="1523421"/>
          </a:xfrm>
        </p:grpSpPr>
        <p:pic>
          <p:nvPicPr>
            <p:cNvPr id="6" name="Picture 5">
              <a:extLst>
                <a:ext uri="{FF2B5EF4-FFF2-40B4-BE49-F238E27FC236}">
                  <a16:creationId xmlns:a16="http://schemas.microsoft.com/office/drawing/2014/main" id="{38C11E2C-FCC9-428B-B8F5-99D195F11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4113" y="256547"/>
              <a:ext cx="1904438" cy="1523421"/>
            </a:xfrm>
            <a:prstGeom prst="rect">
              <a:avLst/>
            </a:prstGeom>
          </p:spPr>
        </p:pic>
        <p:pic>
          <p:nvPicPr>
            <p:cNvPr id="7" name="Picture 6">
              <a:extLst>
                <a:ext uri="{FF2B5EF4-FFF2-40B4-BE49-F238E27FC236}">
                  <a16:creationId xmlns:a16="http://schemas.microsoft.com/office/drawing/2014/main" id="{49DC07F9-4E78-49FC-B368-896A1B34C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49" y="522957"/>
              <a:ext cx="3048000" cy="990600"/>
            </a:xfrm>
            <a:prstGeom prst="rect">
              <a:avLst/>
            </a:prstGeom>
          </p:spPr>
        </p:pic>
      </p:grpSp>
      <p:sp>
        <p:nvSpPr>
          <p:cNvPr id="9" name="TextBox 8">
            <a:extLst>
              <a:ext uri="{FF2B5EF4-FFF2-40B4-BE49-F238E27FC236}">
                <a16:creationId xmlns:a16="http://schemas.microsoft.com/office/drawing/2014/main" id="{C03235C5-5F67-4DB1-862C-3B2EB8653444}"/>
              </a:ext>
            </a:extLst>
          </p:cNvPr>
          <p:cNvSpPr txBox="1"/>
          <p:nvPr/>
        </p:nvSpPr>
        <p:spPr>
          <a:xfrm>
            <a:off x="2762075" y="4622767"/>
            <a:ext cx="6094602" cy="369332"/>
          </a:xfrm>
          <a:prstGeom prst="rect">
            <a:avLst/>
          </a:prstGeom>
          <a:noFill/>
        </p:spPr>
        <p:txBody>
          <a:bodyPr wrap="square">
            <a:spAutoFit/>
          </a:bodyPr>
          <a:lstStyle/>
          <a:p>
            <a:pPr algn="ctr"/>
            <a:r>
              <a:rPr lang="el-GR" sz="1800" b="1" dirty="0">
                <a:latin typeface="Calibri" panose="020F0502020204030204" pitchFamily="34" charset="0"/>
                <a:ea typeface="Times New Roman" panose="02020603050405020304" pitchFamily="18" charset="0"/>
              </a:rPr>
              <a:t>Διδάσκουσα: Δρ. Χριστίνα Καραδημητρίου</a:t>
            </a:r>
            <a:endParaRPr lang="en-US" sz="18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49FDC32C-C5A6-44BA-BB9C-4E461AC4322A}"/>
              </a:ext>
            </a:extLst>
          </p:cNvPr>
          <p:cNvSpPr txBox="1"/>
          <p:nvPr/>
        </p:nvSpPr>
        <p:spPr>
          <a:xfrm>
            <a:off x="4751956" y="6329779"/>
            <a:ext cx="2114841" cy="369332"/>
          </a:xfrm>
          <a:prstGeom prst="rect">
            <a:avLst/>
          </a:prstGeom>
          <a:noFill/>
        </p:spPr>
        <p:txBody>
          <a:bodyPr wrap="square" rtlCol="0">
            <a:spAutoFit/>
          </a:bodyPr>
          <a:lstStyle/>
          <a:p>
            <a:r>
              <a:rPr lang="el-GR" b="1" dirty="0">
                <a:latin typeface="Calibri" panose="020F0502020204030204" pitchFamily="34" charset="0"/>
              </a:rPr>
              <a:t>Κέρκυρα 2025-2026</a:t>
            </a:r>
            <a:endParaRPr lang="en-US" b="1" dirty="0">
              <a:latin typeface="Calibri" panose="020F0502020204030204" pitchFamily="34" charset="0"/>
            </a:endParaRPr>
          </a:p>
        </p:txBody>
      </p:sp>
    </p:spTree>
    <p:extLst>
      <p:ext uri="{BB962C8B-B14F-4D97-AF65-F5344CB8AC3E}">
        <p14:creationId xmlns:p14="http://schemas.microsoft.com/office/powerpoint/2010/main" val="294549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545620E-34B9-4FCC-AF6A-F82695D34D24}"/>
              </a:ext>
            </a:extLst>
          </p:cNvPr>
          <p:cNvGraphicFramePr>
            <a:graphicFrameLocks noGrp="1"/>
          </p:cNvGraphicFramePr>
          <p:nvPr>
            <p:extLst>
              <p:ext uri="{D42A27DB-BD31-4B8C-83A1-F6EECF244321}">
                <p14:modId xmlns:p14="http://schemas.microsoft.com/office/powerpoint/2010/main" val="2102114159"/>
              </p:ext>
            </p:extLst>
          </p:nvPr>
        </p:nvGraphicFramePr>
        <p:xfrm>
          <a:off x="1113484" y="1253331"/>
          <a:ext cx="9196584" cy="4351338"/>
        </p:xfrm>
        <a:graphic>
          <a:graphicData uri="http://schemas.openxmlformats.org/drawingml/2006/table">
            <a:tbl>
              <a:tblPr/>
              <a:tblGrid>
                <a:gridCol w="3065528">
                  <a:extLst>
                    <a:ext uri="{9D8B030D-6E8A-4147-A177-3AD203B41FA5}">
                      <a16:colId xmlns:a16="http://schemas.microsoft.com/office/drawing/2014/main" val="1158636442"/>
                    </a:ext>
                  </a:extLst>
                </a:gridCol>
                <a:gridCol w="3065528">
                  <a:extLst>
                    <a:ext uri="{9D8B030D-6E8A-4147-A177-3AD203B41FA5}">
                      <a16:colId xmlns:a16="http://schemas.microsoft.com/office/drawing/2014/main" val="3619224458"/>
                    </a:ext>
                  </a:extLst>
                </a:gridCol>
                <a:gridCol w="3065528">
                  <a:extLst>
                    <a:ext uri="{9D8B030D-6E8A-4147-A177-3AD203B41FA5}">
                      <a16:colId xmlns:a16="http://schemas.microsoft.com/office/drawing/2014/main" val="257905470"/>
                    </a:ext>
                  </a:extLst>
                </a:gridCol>
              </a:tblGrid>
              <a:tr h="285334">
                <a:tc>
                  <a:txBody>
                    <a:bodyPr/>
                    <a:lstStyle/>
                    <a:p>
                      <a:r>
                        <a:rPr lang="el-GR" sz="1400" b="1"/>
                        <a:t>Κατηγορία</a:t>
                      </a:r>
                      <a:endParaRPr lang="el-GR" sz="1400"/>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b="1"/>
                        <a:t>Λέξεις-κλειδιά / Ρήματα</a:t>
                      </a:r>
                      <a:endParaRPr lang="el-GR" sz="1400"/>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b="1"/>
                        <a:t>Σημειώσεις / Χρήση</a:t>
                      </a:r>
                      <a:endParaRPr lang="el-GR" sz="1400"/>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6989489"/>
                  </a:ext>
                </a:extLst>
              </a:tr>
              <a:tr h="713334">
                <a:tc>
                  <a:txBody>
                    <a:bodyPr/>
                    <a:lstStyle/>
                    <a:p>
                      <a:r>
                        <a:rPr lang="el-GR" sz="1400" b="1">
                          <a:highlight>
                            <a:srgbClr val="00FFFF"/>
                          </a:highlight>
                        </a:rPr>
                        <a:t>Σκοπός (γενικός προσανατολισμός)</a:t>
                      </a:r>
                      <a:endParaRPr lang="el-GR" sz="1400">
                        <a:highlight>
                          <a:srgbClr val="00FFFF"/>
                        </a:highlight>
                      </a:endParaRP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a:highlight>
                            <a:srgbClr val="00FFFF"/>
                          </a:highlight>
                        </a:rPr>
                        <a:t>διερευνηθεί, μελετηθεί, εξεταστεί, αναλυθεί, εκτιμηθεί, διεξαχθεί</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a:highlight>
                            <a:srgbClr val="00FFFF"/>
                          </a:highlight>
                        </a:rPr>
                        <a:t>Χρησιμοποιούνται σε </a:t>
                      </a:r>
                      <a:r>
                        <a:rPr lang="el-GR" sz="1400" b="1" dirty="0">
                          <a:highlight>
                            <a:srgbClr val="00FFFF"/>
                          </a:highlight>
                        </a:rPr>
                        <a:t>γενικές δηλώσεις</a:t>
                      </a:r>
                      <a:r>
                        <a:rPr lang="el-GR" sz="1400" dirty="0">
                          <a:highlight>
                            <a:srgbClr val="00FFFF"/>
                          </a:highlight>
                        </a:rPr>
                        <a:t> για το “γιατί” της έρευνας.</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0185006"/>
                  </a:ext>
                </a:extLst>
              </a:tr>
              <a:tr h="927334">
                <a:tc>
                  <a:txBody>
                    <a:bodyPr/>
                    <a:lstStyle/>
                    <a:p>
                      <a:r>
                        <a:rPr lang="el-GR" sz="1400" b="1">
                          <a:highlight>
                            <a:srgbClr val="FFFF00"/>
                          </a:highlight>
                        </a:rPr>
                        <a:t>Στόχοι (συγκεκριμένα βήματα)</a:t>
                      </a:r>
                      <a:endParaRPr lang="el-GR" sz="1400">
                        <a:highlight>
                          <a:srgbClr val="FFFF00"/>
                        </a:highlight>
                      </a:endParaRP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a:highlight>
                            <a:srgbClr val="FFFF00"/>
                          </a:highlight>
                        </a:rPr>
                        <a:t>καταγραφεί, συγκριθεί, αξιολογηθεί, μετρηθεί, προσδιοριστεί, διερευνηθεί, αναλυθεί, εξεταστεί</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a:highlight>
                            <a:srgbClr val="FFFF00"/>
                          </a:highlight>
                        </a:rPr>
                        <a:t>Χρησιμοποιούνται σε </a:t>
                      </a:r>
                      <a:r>
                        <a:rPr lang="el-GR" sz="1400" b="1">
                          <a:highlight>
                            <a:srgbClr val="FFFF00"/>
                          </a:highlight>
                        </a:rPr>
                        <a:t>συγκεκριμένες ενέργειες/βήματα</a:t>
                      </a:r>
                      <a:r>
                        <a:rPr lang="el-GR" sz="1400">
                          <a:highlight>
                            <a:srgbClr val="FFFF00"/>
                          </a:highlight>
                        </a:rPr>
                        <a:t> που οδηγούν στην επίτευξη του σκοπού.</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8917855"/>
                  </a:ext>
                </a:extLst>
              </a:tr>
              <a:tr h="713334">
                <a:tc>
                  <a:txBody>
                    <a:bodyPr/>
                    <a:lstStyle/>
                    <a:p>
                      <a:r>
                        <a:rPr lang="el-GR" sz="1400" b="1">
                          <a:highlight>
                            <a:srgbClr val="FFFF00"/>
                          </a:highlight>
                        </a:rPr>
                        <a:t>Συγκριτικοί στόχοι</a:t>
                      </a:r>
                      <a:endParaRPr lang="el-GR" sz="1400">
                        <a:highlight>
                          <a:srgbClr val="FFFF00"/>
                        </a:highlight>
                      </a:endParaRP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a:highlight>
                            <a:srgbClr val="FFFF00"/>
                          </a:highlight>
                        </a:rPr>
                        <a:t>συγκριθεί, αντιπαραβληθεί, διαφοροποιηθεί</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a:highlight>
                            <a:srgbClr val="FFFF00"/>
                          </a:highlight>
                        </a:rPr>
                        <a:t>Όταν θέλουμε να συγκρίνουμε ομάδες, χρονικές περιόδους ή φαινόμενα.</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568561"/>
                  </a:ext>
                </a:extLst>
              </a:tr>
              <a:tr h="499334">
                <a:tc>
                  <a:txBody>
                    <a:bodyPr/>
                    <a:lstStyle/>
                    <a:p>
                      <a:r>
                        <a:rPr lang="el-GR" sz="1400" b="1">
                          <a:highlight>
                            <a:srgbClr val="FFFF00"/>
                          </a:highlight>
                        </a:rPr>
                        <a:t>Περιγραφικοί στόχοι</a:t>
                      </a:r>
                      <a:endParaRPr lang="el-GR" sz="1400">
                        <a:highlight>
                          <a:srgbClr val="FFFF00"/>
                        </a:highlight>
                      </a:endParaRP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a:highlight>
                            <a:srgbClr val="FFFF00"/>
                          </a:highlight>
                        </a:rPr>
                        <a:t>καταγραφεί, </a:t>
                      </a:r>
                      <a:r>
                        <a:rPr lang="el-GR" sz="1400" dirty="0" err="1">
                          <a:highlight>
                            <a:srgbClr val="FFFF00"/>
                          </a:highlight>
                        </a:rPr>
                        <a:t>περιγραφεί</a:t>
                      </a:r>
                      <a:r>
                        <a:rPr lang="el-GR" sz="1400" dirty="0">
                          <a:highlight>
                            <a:srgbClr val="FFFF00"/>
                          </a:highlight>
                        </a:rPr>
                        <a:t>, παρουσιαστεί</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a:highlight>
                            <a:srgbClr val="FFFF00"/>
                          </a:highlight>
                        </a:rPr>
                        <a:t>Όταν θέλουμε να περιγράψουμε καταστάσεις ή χαρακτηριστικά.</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411618"/>
                  </a:ext>
                </a:extLst>
              </a:tr>
              <a:tr h="713334">
                <a:tc>
                  <a:txBody>
                    <a:bodyPr/>
                    <a:lstStyle/>
                    <a:p>
                      <a:r>
                        <a:rPr lang="el-GR" sz="1400" b="1">
                          <a:highlight>
                            <a:srgbClr val="FFFF00"/>
                          </a:highlight>
                        </a:rPr>
                        <a:t>Συσχετιστικοί / αιτιολογικοί στόχοι</a:t>
                      </a:r>
                      <a:endParaRPr lang="el-GR" sz="1400">
                        <a:highlight>
                          <a:srgbClr val="FFFF00"/>
                        </a:highlight>
                      </a:endParaRP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a:highlight>
                            <a:srgbClr val="FFFF00"/>
                          </a:highlight>
                        </a:rPr>
                        <a:t>διερευνηθεί η σχέση, προσδιοριστεί η επίδραση, αξιολογηθεί η συσχέτιση</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a:highlight>
                            <a:srgbClr val="FFFF00"/>
                          </a:highlight>
                        </a:rPr>
                        <a:t>Όταν θέλουμε να βρούμε συσχέτιση ή αιτιώδη σχέση μεταξύ μεταβλητών.</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1423680"/>
                  </a:ext>
                </a:extLst>
              </a:tr>
              <a:tr h="499334">
                <a:tc>
                  <a:txBody>
                    <a:bodyPr/>
                    <a:lstStyle/>
                    <a:p>
                      <a:r>
                        <a:rPr lang="el-GR" sz="1400" b="1">
                          <a:highlight>
                            <a:srgbClr val="FFFF00"/>
                          </a:highlight>
                        </a:rPr>
                        <a:t>Εφαρμοσμένοι / πρακτικοί στόχοι</a:t>
                      </a:r>
                      <a:endParaRPr lang="el-GR" sz="1400">
                        <a:highlight>
                          <a:srgbClr val="FFFF00"/>
                        </a:highlight>
                      </a:endParaRP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a:highlight>
                            <a:srgbClr val="FFFF00"/>
                          </a:highlight>
                        </a:rPr>
                        <a:t>προταθούν, αναπτυχθούν, βελτιωθούν, εφαρμοστούν</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a:highlight>
                            <a:srgbClr val="FFFF00"/>
                          </a:highlight>
                        </a:rPr>
                        <a:t>Όταν η έρευνα στοχεύει σε πρακτικά αποτελέσματα ή λύσεις.</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7101933"/>
                  </a:ext>
                </a:extLst>
              </a:tr>
            </a:tbl>
          </a:graphicData>
        </a:graphic>
      </p:graphicFrame>
    </p:spTree>
    <p:extLst>
      <p:ext uri="{BB962C8B-B14F-4D97-AF65-F5344CB8AC3E}">
        <p14:creationId xmlns:p14="http://schemas.microsoft.com/office/powerpoint/2010/main" val="348873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427805D-1AEF-4E3B-B7BC-B69609EF7078}"/>
              </a:ext>
            </a:extLst>
          </p:cNvPr>
          <p:cNvGraphicFramePr>
            <a:graphicFrameLocks noGrp="1"/>
          </p:cNvGraphicFramePr>
          <p:nvPr>
            <p:extLst>
              <p:ext uri="{D42A27DB-BD31-4B8C-83A1-F6EECF244321}">
                <p14:modId xmlns:p14="http://schemas.microsoft.com/office/powerpoint/2010/main" val="311811106"/>
              </p:ext>
            </p:extLst>
          </p:nvPr>
        </p:nvGraphicFramePr>
        <p:xfrm>
          <a:off x="715824" y="743445"/>
          <a:ext cx="7530554" cy="5590237"/>
        </p:xfrm>
        <a:graphic>
          <a:graphicData uri="http://schemas.openxmlformats.org/drawingml/2006/table">
            <a:tbl>
              <a:tblPr/>
              <a:tblGrid>
                <a:gridCol w="3765277">
                  <a:extLst>
                    <a:ext uri="{9D8B030D-6E8A-4147-A177-3AD203B41FA5}">
                      <a16:colId xmlns:a16="http://schemas.microsoft.com/office/drawing/2014/main" val="2850075262"/>
                    </a:ext>
                  </a:extLst>
                </a:gridCol>
                <a:gridCol w="3765277">
                  <a:extLst>
                    <a:ext uri="{9D8B030D-6E8A-4147-A177-3AD203B41FA5}">
                      <a16:colId xmlns:a16="http://schemas.microsoft.com/office/drawing/2014/main" val="2589362347"/>
                    </a:ext>
                  </a:extLst>
                </a:gridCol>
              </a:tblGrid>
              <a:tr h="269409">
                <a:tc>
                  <a:txBody>
                    <a:bodyPr/>
                    <a:lstStyle/>
                    <a:p>
                      <a:r>
                        <a:rPr lang="el-GR" sz="1000" b="1"/>
                        <a:t>Λέξη-κλειδί / Ρήμα</a:t>
                      </a:r>
                      <a:endParaRPr lang="el-GR" sz="1000"/>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b="1"/>
                        <a:t>Χρήση</a:t>
                      </a:r>
                      <a:endParaRPr lang="el-GR" sz="1000"/>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4414548"/>
                  </a:ext>
                </a:extLst>
              </a:tr>
              <a:tr h="471466">
                <a:tc>
                  <a:txBody>
                    <a:bodyPr/>
                    <a:lstStyle/>
                    <a:p>
                      <a:r>
                        <a:rPr lang="el-GR" sz="1000"/>
                        <a:t>διερευνηθεί</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dirty="0">
                          <a:solidFill>
                            <a:schemeClr val="tx1"/>
                          </a:solidFill>
                          <a:highlight>
                            <a:srgbClr val="00FFFF"/>
                          </a:highlight>
                        </a:rPr>
                        <a:t>Σκοπός ή Στόχος </a:t>
                      </a:r>
                      <a:r>
                        <a:rPr lang="el-GR" sz="1000" dirty="0">
                          <a:highlight>
                            <a:srgbClr val="00FFFF"/>
                          </a:highlight>
                        </a:rPr>
                        <a:t>(γενικά για έρευνα ή σχέση μεταβλητών)</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1448139"/>
                  </a:ext>
                </a:extLst>
              </a:tr>
              <a:tr h="269409">
                <a:tc>
                  <a:txBody>
                    <a:bodyPr/>
                    <a:lstStyle/>
                    <a:p>
                      <a:r>
                        <a:rPr lang="el-GR" sz="1000"/>
                        <a:t>μελετηθεί</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dirty="0">
                          <a:highlight>
                            <a:srgbClr val="FFFF00"/>
                          </a:highlight>
                        </a:rPr>
                        <a:t>Σκοπός</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2589265"/>
                  </a:ext>
                </a:extLst>
              </a:tr>
              <a:tr h="269409">
                <a:tc>
                  <a:txBody>
                    <a:bodyPr/>
                    <a:lstStyle/>
                    <a:p>
                      <a:r>
                        <a:rPr lang="el-GR" sz="1000"/>
                        <a:t>εξεταστεί</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dirty="0">
                          <a:highlight>
                            <a:srgbClr val="FFFF00"/>
                          </a:highlight>
                        </a:rPr>
                        <a:t>Σκοπός</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75399"/>
                  </a:ext>
                </a:extLst>
              </a:tr>
              <a:tr h="269409">
                <a:tc>
                  <a:txBody>
                    <a:bodyPr/>
                    <a:lstStyle/>
                    <a:p>
                      <a:r>
                        <a:rPr lang="el-GR" sz="1000"/>
                        <a:t>αναλυθεί</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dirty="0">
                          <a:solidFill>
                            <a:schemeClr val="tx1"/>
                          </a:solidFill>
                          <a:highlight>
                            <a:srgbClr val="00FFFF"/>
                          </a:highlight>
                        </a:rPr>
                        <a:t>Σκοπός ή Στόχος</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0908092"/>
                  </a:ext>
                </a:extLst>
              </a:tr>
              <a:tr h="269409">
                <a:tc>
                  <a:txBody>
                    <a:bodyPr/>
                    <a:lstStyle/>
                    <a:p>
                      <a:r>
                        <a:rPr lang="el-GR" sz="1000"/>
                        <a:t>εκτιμηθεί</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dirty="0">
                          <a:highlight>
                            <a:srgbClr val="FFFF00"/>
                          </a:highlight>
                        </a:rPr>
                        <a:t>Σκοπός</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7429444"/>
                  </a:ext>
                </a:extLst>
              </a:tr>
              <a:tr h="269409">
                <a:tc>
                  <a:txBody>
                    <a:bodyPr/>
                    <a:lstStyle/>
                    <a:p>
                      <a:r>
                        <a:rPr lang="el-GR" sz="1000"/>
                        <a:t>διεξαχθεί</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dirty="0">
                          <a:highlight>
                            <a:srgbClr val="FFFF00"/>
                          </a:highlight>
                        </a:rPr>
                        <a:t>Σκοπός</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3857627"/>
                  </a:ext>
                </a:extLst>
              </a:tr>
              <a:tr h="269409">
                <a:tc>
                  <a:txBody>
                    <a:bodyPr/>
                    <a:lstStyle/>
                    <a:p>
                      <a:r>
                        <a:rPr lang="el-GR" sz="1000"/>
                        <a:t>καταγραφεί</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a:highlight>
                            <a:srgbClr val="00FF00"/>
                          </a:highlight>
                        </a:rPr>
                        <a:t>Στόχος (περιγραφικός, συγκεκριμένο βήμα)</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8163372"/>
                  </a:ext>
                </a:extLst>
              </a:tr>
              <a:tr h="269409">
                <a:tc>
                  <a:txBody>
                    <a:bodyPr/>
                    <a:lstStyle/>
                    <a:p>
                      <a:r>
                        <a:rPr lang="el-GR" sz="1000"/>
                        <a:t>συγκριθεί</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a:highlight>
                            <a:srgbClr val="00FF00"/>
                          </a:highlight>
                        </a:rPr>
                        <a:t>Στόχος (συγκριτικός)</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79185"/>
                  </a:ext>
                </a:extLst>
              </a:tr>
              <a:tr h="269409">
                <a:tc>
                  <a:txBody>
                    <a:bodyPr/>
                    <a:lstStyle/>
                    <a:p>
                      <a:r>
                        <a:rPr lang="el-GR" sz="1000"/>
                        <a:t>αξιολογηθεί</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a:highlight>
                            <a:srgbClr val="00FF00"/>
                          </a:highlight>
                        </a:rPr>
                        <a:t>Στόχος (συγκεκριμένη δράση)</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8327480"/>
                  </a:ext>
                </a:extLst>
              </a:tr>
              <a:tr h="269409">
                <a:tc>
                  <a:txBody>
                    <a:bodyPr/>
                    <a:lstStyle/>
                    <a:p>
                      <a:r>
                        <a:rPr lang="el-GR" sz="1000"/>
                        <a:t>μετρηθεί</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a:highlight>
                            <a:srgbClr val="00FF00"/>
                          </a:highlight>
                        </a:rPr>
                        <a:t>Στόχος (ποσοτικός στόχος)</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2972176"/>
                  </a:ext>
                </a:extLst>
              </a:tr>
              <a:tr h="269409">
                <a:tc>
                  <a:txBody>
                    <a:bodyPr/>
                    <a:lstStyle/>
                    <a:p>
                      <a:r>
                        <a:rPr lang="el-GR" sz="1000"/>
                        <a:t>προσδιοριστεί</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a:highlight>
                            <a:srgbClr val="00FF00"/>
                          </a:highlight>
                        </a:rPr>
                        <a:t>Στόχος (συσχετιστικός / αιτιώδης)</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9990444"/>
                  </a:ext>
                </a:extLst>
              </a:tr>
              <a:tr h="269409">
                <a:tc>
                  <a:txBody>
                    <a:bodyPr/>
                    <a:lstStyle/>
                    <a:p>
                      <a:r>
                        <a:rPr lang="el-GR" sz="1000"/>
                        <a:t>παρουσιαστεί</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a:highlight>
                            <a:srgbClr val="00FF00"/>
                          </a:highlight>
                        </a:rPr>
                        <a:t>Στόχος (περιγραφικός / αναλυτικός)</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3737063"/>
                  </a:ext>
                </a:extLst>
              </a:tr>
              <a:tr h="269409">
                <a:tc>
                  <a:txBody>
                    <a:bodyPr/>
                    <a:lstStyle/>
                    <a:p>
                      <a:r>
                        <a:rPr lang="el-GR" sz="1000"/>
                        <a:t>προταθούν</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a:highlight>
                            <a:srgbClr val="00FF00"/>
                          </a:highlight>
                        </a:rPr>
                        <a:t>Στόχος (πρακτικός / εφαρμοσμένος)</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8351752"/>
                  </a:ext>
                </a:extLst>
              </a:tr>
              <a:tr h="269409">
                <a:tc>
                  <a:txBody>
                    <a:bodyPr/>
                    <a:lstStyle/>
                    <a:p>
                      <a:r>
                        <a:rPr lang="el-GR" sz="1000"/>
                        <a:t>αναπτυχθούν</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a:highlight>
                            <a:srgbClr val="00FF00"/>
                          </a:highlight>
                        </a:rPr>
                        <a:t>Στόχος (πρακτικός / εφαρμοσμένος)</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876881"/>
                  </a:ext>
                </a:extLst>
              </a:tr>
              <a:tr h="269409">
                <a:tc>
                  <a:txBody>
                    <a:bodyPr/>
                    <a:lstStyle/>
                    <a:p>
                      <a:r>
                        <a:rPr lang="el-GR" sz="1000"/>
                        <a:t>βελτιωθούν</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a:highlight>
                            <a:srgbClr val="00FF00"/>
                          </a:highlight>
                        </a:rPr>
                        <a:t>Στόχος (πρακτικός / εφαρμοσμένος)</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4456280"/>
                  </a:ext>
                </a:extLst>
              </a:tr>
              <a:tr h="269409">
                <a:tc>
                  <a:txBody>
                    <a:bodyPr/>
                    <a:lstStyle/>
                    <a:p>
                      <a:r>
                        <a:rPr lang="el-GR" sz="1000"/>
                        <a:t>εφαρμοστούν</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a:highlight>
                            <a:srgbClr val="00FF00"/>
                          </a:highlight>
                        </a:rPr>
                        <a:t>Στόχος (πρακτικός / εφαρμοσμένος)</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6180165"/>
                  </a:ext>
                </a:extLst>
              </a:tr>
              <a:tr h="269409">
                <a:tc>
                  <a:txBody>
                    <a:bodyPr/>
                    <a:lstStyle/>
                    <a:p>
                      <a:r>
                        <a:rPr lang="el-GR" sz="1000"/>
                        <a:t>διερευνηθεί η σχέση</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a:highlight>
                            <a:srgbClr val="00FF00"/>
                          </a:highlight>
                        </a:rPr>
                        <a:t>Στόχος (συσχετιστικός / αιτιώδης)</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4124023"/>
                  </a:ext>
                </a:extLst>
              </a:tr>
              <a:tr h="269409">
                <a:tc>
                  <a:txBody>
                    <a:bodyPr/>
                    <a:lstStyle/>
                    <a:p>
                      <a:r>
                        <a:rPr lang="el-GR" sz="1000"/>
                        <a:t>προσδιοριστεί η επίδραση</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a:highlight>
                            <a:srgbClr val="00FF00"/>
                          </a:highlight>
                        </a:rPr>
                        <a:t>Στόχος (συσχετιστικός / αιτιώδης)</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7758484"/>
                  </a:ext>
                </a:extLst>
              </a:tr>
              <a:tr h="269409">
                <a:tc>
                  <a:txBody>
                    <a:bodyPr/>
                    <a:lstStyle/>
                    <a:p>
                      <a:r>
                        <a:rPr lang="el-GR" sz="1000"/>
                        <a:t>αξιολογηθεί η συσχέτιση</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000" dirty="0">
                          <a:highlight>
                            <a:srgbClr val="00FF00"/>
                          </a:highlight>
                        </a:rPr>
                        <a:t>Στόχος (συσχετιστικός / αιτιώδης)</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757461"/>
                  </a:ext>
                </a:extLst>
              </a:tr>
            </a:tbl>
          </a:graphicData>
        </a:graphic>
      </p:graphicFrame>
    </p:spTree>
    <p:extLst>
      <p:ext uri="{BB962C8B-B14F-4D97-AF65-F5344CB8AC3E}">
        <p14:creationId xmlns:p14="http://schemas.microsoft.com/office/powerpoint/2010/main" val="150932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52CA2-3C3F-463F-885A-22C6055DEE9D}"/>
              </a:ext>
            </a:extLst>
          </p:cNvPr>
          <p:cNvPicPr>
            <a:picLocks noChangeAspect="1"/>
          </p:cNvPicPr>
          <p:nvPr/>
        </p:nvPicPr>
        <p:blipFill rotWithShape="1">
          <a:blip r:embed="rId2">
            <a:extLst>
              <a:ext uri="{28A0092B-C50C-407E-A947-70E740481C1C}">
                <a14:useLocalDpi xmlns:a14="http://schemas.microsoft.com/office/drawing/2010/main" val="0"/>
              </a:ext>
            </a:extLst>
          </a:blip>
          <a:srcRect l="5882" t="8073" r="4454" b="7034"/>
          <a:stretch/>
        </p:blipFill>
        <p:spPr>
          <a:xfrm>
            <a:off x="192946" y="778078"/>
            <a:ext cx="6149131" cy="5821961"/>
          </a:xfrm>
          <a:prstGeom prst="rect">
            <a:avLst/>
          </a:prstGeom>
        </p:spPr>
      </p:pic>
      <p:sp>
        <p:nvSpPr>
          <p:cNvPr id="6" name="TextBox 5">
            <a:extLst>
              <a:ext uri="{FF2B5EF4-FFF2-40B4-BE49-F238E27FC236}">
                <a16:creationId xmlns:a16="http://schemas.microsoft.com/office/drawing/2014/main" id="{39C7DBE6-3C1E-46CB-87F2-DA70CB4A2546}"/>
              </a:ext>
            </a:extLst>
          </p:cNvPr>
          <p:cNvSpPr txBox="1"/>
          <p:nvPr/>
        </p:nvSpPr>
        <p:spPr>
          <a:xfrm>
            <a:off x="6342077" y="1862356"/>
            <a:ext cx="4496499" cy="2784737"/>
          </a:xfrm>
          <a:prstGeom prst="rect">
            <a:avLst/>
          </a:prstGeom>
          <a:noFill/>
        </p:spPr>
        <p:txBody>
          <a:bodyPr wrap="square" rtlCol="0">
            <a:spAutoFit/>
          </a:bodyPr>
          <a:lstStyle/>
          <a:p>
            <a:pPr>
              <a:lnSpc>
                <a:spcPct val="200000"/>
              </a:lnSpc>
            </a:pPr>
            <a:r>
              <a:rPr lang="el-GR" b="1" dirty="0"/>
              <a:t>ΠΡΟΣΟΧΗ</a:t>
            </a:r>
          </a:p>
          <a:p>
            <a:pPr>
              <a:lnSpc>
                <a:spcPct val="200000"/>
              </a:lnSpc>
            </a:pPr>
            <a:r>
              <a:rPr lang="el-GR" dirty="0"/>
              <a:t>Διαβάστε την επόμενη διαφάνεια</a:t>
            </a:r>
          </a:p>
          <a:p>
            <a:pPr>
              <a:lnSpc>
                <a:spcPct val="200000"/>
              </a:lnSpc>
            </a:pPr>
            <a:r>
              <a:rPr lang="el-GR" dirty="0"/>
              <a:t>Τι βλέπετε</a:t>
            </a:r>
            <a:r>
              <a:rPr lang="en-US" dirty="0"/>
              <a:t>;</a:t>
            </a:r>
            <a:endParaRPr lang="el-GR" dirty="0"/>
          </a:p>
          <a:p>
            <a:pPr>
              <a:lnSpc>
                <a:spcPct val="200000"/>
              </a:lnSpc>
            </a:pPr>
            <a:r>
              <a:rPr lang="el-GR" dirty="0"/>
              <a:t>Έχει κάποιο κοινό με τα προηγούμενα</a:t>
            </a:r>
            <a:r>
              <a:rPr lang="en-US" dirty="0"/>
              <a:t>;</a:t>
            </a:r>
            <a:endParaRPr lang="el-GR" dirty="0"/>
          </a:p>
          <a:p>
            <a:pPr>
              <a:lnSpc>
                <a:spcPct val="200000"/>
              </a:lnSpc>
            </a:pPr>
            <a:r>
              <a:rPr lang="el-GR" dirty="0"/>
              <a:t>Υπάρχει κάποια σύνδεση</a:t>
            </a:r>
            <a:r>
              <a:rPr lang="en-US" dirty="0"/>
              <a:t>; </a:t>
            </a:r>
          </a:p>
        </p:txBody>
      </p:sp>
    </p:spTree>
    <p:extLst>
      <p:ext uri="{BB962C8B-B14F-4D97-AF65-F5344CB8AC3E}">
        <p14:creationId xmlns:p14="http://schemas.microsoft.com/office/powerpoint/2010/main" val="1143459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C8317D-B847-4430-B4F0-8ED1E01AA2A7}"/>
              </a:ext>
            </a:extLst>
          </p:cNvPr>
          <p:cNvSpPr>
            <a:spLocks noChangeArrowheads="1"/>
          </p:cNvSpPr>
          <p:nvPr/>
        </p:nvSpPr>
        <p:spPr bwMode="auto">
          <a:xfrm>
            <a:off x="285226" y="487120"/>
            <a:ext cx="9307613" cy="538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1400" b="0" i="0" u="none" strike="noStrike" cap="none" normalizeH="0" baseline="0" dirty="0" err="1">
                <a:ln>
                  <a:noFill/>
                </a:ln>
                <a:solidFill>
                  <a:schemeClr val="tx1"/>
                </a:solidFill>
                <a:effectLst/>
                <a:latin typeface="Arial" panose="020B0604020202020204" pitchFamily="34" charset="0"/>
              </a:rPr>
              <a:t>Ποι</a:t>
            </a:r>
            <a:r>
              <a:rPr kumimoji="0" lang="en-US" altLang="en-US" sz="1400" b="0" i="0" u="none" strike="noStrike" cap="none" normalizeH="0" baseline="0" dirty="0">
                <a:ln>
                  <a:noFill/>
                </a:ln>
                <a:solidFill>
                  <a:schemeClr val="tx1"/>
                </a:solidFill>
                <a:effectLst/>
                <a:latin typeface="Arial" panose="020B0604020202020204" pitchFamily="34" charset="0"/>
              </a:rPr>
              <a:t>α είναι η μέση διάρκεια ημερήσιας χρήσης των κοινωνικών δικτύων από φοιτητές;</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rPr>
              <a:t>Υπ</a:t>
            </a:r>
            <a:r>
              <a:rPr kumimoji="0" lang="en-US" altLang="en-US" sz="1400" b="0" i="0" u="none" strike="noStrike" cap="none" normalizeH="0" baseline="0" dirty="0" err="1">
                <a:ln>
                  <a:noFill/>
                </a:ln>
                <a:solidFill>
                  <a:schemeClr val="tx1"/>
                </a:solidFill>
                <a:effectLst/>
                <a:latin typeface="Arial" panose="020B0604020202020204" pitchFamily="34" charset="0"/>
              </a:rPr>
              <a:t>άρχει</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σχέση</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μετ</a:t>
            </a:r>
            <a:r>
              <a:rPr kumimoji="0" lang="en-US" altLang="en-US" sz="1400" b="0" i="0" u="none" strike="noStrike" cap="none" normalizeH="0" baseline="0" dirty="0">
                <a:ln>
                  <a:noFill/>
                </a:ln>
                <a:solidFill>
                  <a:schemeClr val="tx1"/>
                </a:solidFill>
                <a:effectLst/>
                <a:latin typeface="Arial" panose="020B0604020202020204" pitchFamily="34" charset="0"/>
              </a:rPr>
              <a:t>αξύ της συχνότητας χρήσης κοινωνικών δικτύων και της ακαδημαϊκής επίδοσης;</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rPr>
              <a:t>Σε π</a:t>
            </a:r>
            <a:r>
              <a:rPr kumimoji="0" lang="en-US" altLang="en-US" sz="1400" b="0" i="0" u="none" strike="noStrike" cap="none" normalizeH="0" baseline="0" dirty="0" err="1">
                <a:ln>
                  <a:noFill/>
                </a:ln>
                <a:solidFill>
                  <a:schemeClr val="tx1"/>
                </a:solidFill>
                <a:effectLst/>
                <a:latin typeface="Arial" panose="020B0604020202020204" pitchFamily="34" charset="0"/>
              </a:rPr>
              <a:t>οιο</a:t>
            </a:r>
            <a:r>
              <a:rPr kumimoji="0" lang="en-US" altLang="en-US" sz="1400" b="0" i="0" u="none" strike="noStrike" cap="none" normalizeH="0" baseline="0" dirty="0">
                <a:ln>
                  <a:noFill/>
                </a:ln>
                <a:solidFill>
                  <a:schemeClr val="tx1"/>
                </a:solidFill>
                <a:effectLst/>
                <a:latin typeface="Arial" panose="020B0604020202020204" pitchFamily="34" charset="0"/>
              </a:rPr>
              <a:t> βα</a:t>
            </a:r>
            <a:r>
              <a:rPr kumimoji="0" lang="en-US" altLang="en-US" sz="1400" b="0" i="0" u="none" strike="noStrike" cap="none" normalizeH="0" baseline="0" dirty="0" err="1">
                <a:ln>
                  <a:noFill/>
                </a:ln>
                <a:solidFill>
                  <a:schemeClr val="tx1"/>
                </a:solidFill>
                <a:effectLst/>
                <a:latin typeface="Arial" panose="020B0604020202020204" pitchFamily="34" charset="0"/>
              </a:rPr>
              <a:t>θμό</a:t>
            </a:r>
            <a:r>
              <a:rPr kumimoji="0" lang="en-US" altLang="en-US" sz="1400" b="0" i="0" u="none" strike="noStrike" cap="none" normalizeH="0" baseline="0" dirty="0">
                <a:ln>
                  <a:noFill/>
                </a:ln>
                <a:solidFill>
                  <a:schemeClr val="tx1"/>
                </a:solidFill>
                <a:effectLst/>
                <a:latin typeface="Arial" panose="020B0604020202020204" pitchFamily="34" charset="0"/>
              </a:rPr>
              <a:t> η </a:t>
            </a:r>
            <a:r>
              <a:rPr kumimoji="0" lang="en-US" altLang="en-US" sz="1400" b="0" i="0" u="none" strike="noStrike" cap="none" normalizeH="0" baseline="0" dirty="0" err="1">
                <a:ln>
                  <a:noFill/>
                </a:ln>
                <a:solidFill>
                  <a:schemeClr val="tx1"/>
                </a:solidFill>
                <a:effectLst/>
                <a:latin typeface="Arial" panose="020B0604020202020204" pitchFamily="34" charset="0"/>
              </a:rPr>
              <a:t>χρήση</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κοινωνικών</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δικτύων</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γι</a:t>
            </a:r>
            <a:r>
              <a:rPr kumimoji="0" lang="en-US" altLang="en-US" sz="1400" b="0" i="0" u="none" strike="noStrike" cap="none" normalizeH="0" baseline="0" dirty="0">
                <a:ln>
                  <a:noFill/>
                </a:ln>
                <a:solidFill>
                  <a:schemeClr val="tx1"/>
                </a:solidFill>
                <a:effectLst/>
                <a:latin typeface="Arial" panose="020B0604020202020204" pitchFamily="34" charset="0"/>
              </a:rPr>
              <a:t>α ακαδημαϊκούς σκοπούς σχετίζεται με καλύτερη επίδοση;</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rPr>
              <a:t>Υπ</a:t>
            </a:r>
            <a:r>
              <a:rPr kumimoji="0" lang="en-US" altLang="en-US" sz="1400" b="0" i="0" u="none" strike="noStrike" cap="none" normalizeH="0" baseline="0" dirty="0" err="1">
                <a:ln>
                  <a:noFill/>
                </a:ln>
                <a:solidFill>
                  <a:schemeClr val="tx1"/>
                </a:solidFill>
                <a:effectLst/>
                <a:latin typeface="Arial" panose="020B0604020202020204" pitchFamily="34" charset="0"/>
              </a:rPr>
              <a:t>άρχουν</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δι</a:t>
            </a:r>
            <a:r>
              <a:rPr kumimoji="0" lang="en-US" altLang="en-US" sz="1400" b="0" i="0" u="none" strike="noStrike" cap="none" normalizeH="0" baseline="0" dirty="0">
                <a:ln>
                  <a:noFill/>
                </a:ln>
                <a:solidFill>
                  <a:schemeClr val="tx1"/>
                </a:solidFill>
                <a:effectLst/>
                <a:latin typeface="Arial" panose="020B0604020202020204" pitchFamily="34" charset="0"/>
              </a:rPr>
              <a:t>αφορές στη χρήση κοινωνικών δικτύων ανάμεσα σε φοιτητές διαφορετικών σχολών/τμημάτων;</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1400" b="0" i="0" u="none" strike="noStrike" cap="none" normalizeH="0" baseline="0" dirty="0" err="1">
                <a:ln>
                  <a:noFill/>
                </a:ln>
                <a:solidFill>
                  <a:schemeClr val="tx1"/>
                </a:solidFill>
                <a:effectLst/>
                <a:latin typeface="Arial" panose="020B0604020202020204" pitchFamily="34" charset="0"/>
              </a:rPr>
              <a:t>Πώς</a:t>
            </a:r>
            <a:r>
              <a:rPr kumimoji="0" lang="en-US" altLang="en-US" sz="1400" b="0" i="0" u="none" strike="noStrike" cap="none" normalizeH="0" baseline="0" dirty="0">
                <a:ln>
                  <a:noFill/>
                </a:ln>
                <a:solidFill>
                  <a:schemeClr val="tx1"/>
                </a:solidFill>
                <a:effectLst/>
                <a:latin typeface="Arial" panose="020B0604020202020204" pitchFamily="34" charset="0"/>
              </a:rPr>
              <a:t> επ</a:t>
            </a:r>
            <a:r>
              <a:rPr kumimoji="0" lang="en-US" altLang="en-US" sz="1400" b="0" i="0" u="none" strike="noStrike" cap="none" normalizeH="0" baseline="0" dirty="0" err="1">
                <a:ln>
                  <a:noFill/>
                </a:ln>
                <a:solidFill>
                  <a:schemeClr val="tx1"/>
                </a:solidFill>
                <a:effectLst/>
                <a:latin typeface="Arial" panose="020B0604020202020204" pitchFamily="34" charset="0"/>
              </a:rPr>
              <a:t>ηρεάζει</a:t>
            </a:r>
            <a:r>
              <a:rPr kumimoji="0" lang="en-US" altLang="en-US" sz="1400" b="0" i="0" u="none" strike="noStrike" cap="none" normalizeH="0" baseline="0" dirty="0">
                <a:ln>
                  <a:noFill/>
                </a:ln>
                <a:solidFill>
                  <a:schemeClr val="tx1"/>
                </a:solidFill>
                <a:effectLst/>
                <a:latin typeface="Arial" panose="020B0604020202020204" pitchFamily="34" charset="0"/>
              </a:rPr>
              <a:t> η </a:t>
            </a:r>
            <a:r>
              <a:rPr kumimoji="0" lang="en-US" altLang="en-US" sz="1400" b="0" i="0" u="none" strike="noStrike" cap="none" normalizeH="0" baseline="0" dirty="0" err="1">
                <a:ln>
                  <a:noFill/>
                </a:ln>
                <a:solidFill>
                  <a:schemeClr val="tx1"/>
                </a:solidFill>
                <a:effectLst/>
                <a:latin typeface="Arial" panose="020B0604020202020204" pitchFamily="34" charset="0"/>
              </a:rPr>
              <a:t>νυχτερινή</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χρήση</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κοινωνικών</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δικτύων</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τη</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συγκέντρωση</a:t>
            </a:r>
            <a:r>
              <a:rPr kumimoji="0" lang="en-US" altLang="en-US" sz="1400" b="0" i="0" u="none" strike="noStrike" cap="none" normalizeH="0" baseline="0" dirty="0">
                <a:ln>
                  <a:noFill/>
                </a:ln>
                <a:solidFill>
                  <a:schemeClr val="tx1"/>
                </a:solidFill>
                <a:effectLst/>
                <a:latin typeface="Arial" panose="020B0604020202020204" pitchFamily="34" charset="0"/>
              </a:rPr>
              <a:t> και </a:t>
            </a:r>
            <a:r>
              <a:rPr kumimoji="0" lang="en-US" altLang="en-US" sz="1400" b="0" i="0" u="none" strike="noStrike" cap="none" normalizeH="0" baseline="0" dirty="0" err="1">
                <a:ln>
                  <a:noFill/>
                </a:ln>
                <a:solidFill>
                  <a:schemeClr val="tx1"/>
                </a:solidFill>
                <a:effectLst/>
                <a:latin typeface="Arial" panose="020B0604020202020204" pitchFamily="34" charset="0"/>
              </a:rPr>
              <a:t>τη</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μελέτη</a:t>
            </a:r>
            <a:r>
              <a:rPr kumimoji="0" lang="en-US" altLang="en-US" sz="1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rPr>
              <a:t>Υπ</a:t>
            </a:r>
            <a:r>
              <a:rPr kumimoji="0" lang="en-US" altLang="en-US" sz="1400" b="0" i="0" u="none" strike="noStrike" cap="none" normalizeH="0" baseline="0" dirty="0" err="1">
                <a:ln>
                  <a:noFill/>
                </a:ln>
                <a:solidFill>
                  <a:schemeClr val="tx1"/>
                </a:solidFill>
                <a:effectLst/>
                <a:latin typeface="Arial" panose="020B0604020202020204" pitchFamily="34" charset="0"/>
              </a:rPr>
              <a:t>άρχει</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δι</a:t>
            </a:r>
            <a:r>
              <a:rPr kumimoji="0" lang="en-US" altLang="en-US" sz="1400" b="0" i="0" u="none" strike="noStrike" cap="none" normalizeH="0" baseline="0" dirty="0">
                <a:ln>
                  <a:noFill/>
                </a:ln>
                <a:solidFill>
                  <a:schemeClr val="tx1"/>
                </a:solidFill>
                <a:effectLst/>
                <a:latin typeface="Arial" panose="020B0604020202020204" pitchFamily="34" charset="0"/>
              </a:rPr>
              <a:t>αφορά στη χρήση κοινωνικών δικτύων μεταξύ φοιτητών με υψηλή και χαμηλή ακαδημαϊκή επίδοση;</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1400" b="0" i="0" u="none" strike="noStrike" cap="none" normalizeH="0" baseline="0" dirty="0" err="1">
                <a:ln>
                  <a:noFill/>
                </a:ln>
                <a:solidFill>
                  <a:schemeClr val="tx1"/>
                </a:solidFill>
                <a:effectLst/>
                <a:latin typeface="Arial" panose="020B0604020202020204" pitchFamily="34" charset="0"/>
              </a:rPr>
              <a:t>Πώς</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σχετίζετ</a:t>
            </a:r>
            <a:r>
              <a:rPr kumimoji="0" lang="en-US" altLang="en-US" sz="1400" b="0" i="0" u="none" strike="noStrike" cap="none" normalizeH="0" baseline="0" dirty="0">
                <a:ln>
                  <a:noFill/>
                </a:ln>
                <a:solidFill>
                  <a:schemeClr val="tx1"/>
                </a:solidFill>
                <a:effectLst/>
                <a:latin typeface="Arial" panose="020B0604020202020204" pitchFamily="34" charset="0"/>
              </a:rPr>
              <a:t>αι ο αριθμός ωρών στο TikTok, Instagram ή Facebook με τη συνολική βαθμολογία των φοιτητών;</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1400" b="0" i="0" u="none" strike="noStrike" cap="none" normalizeH="0" baseline="0" dirty="0" err="1">
                <a:ln>
                  <a:noFill/>
                </a:ln>
                <a:solidFill>
                  <a:schemeClr val="tx1"/>
                </a:solidFill>
                <a:effectLst/>
                <a:latin typeface="Arial" panose="020B0604020202020204" pitchFamily="34" charset="0"/>
              </a:rPr>
              <a:t>Ποιες</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είν</a:t>
            </a:r>
            <a:r>
              <a:rPr kumimoji="0" lang="en-US" altLang="en-US" sz="1400" b="0" i="0" u="none" strike="noStrike" cap="none" normalizeH="0" baseline="0" dirty="0">
                <a:ln>
                  <a:noFill/>
                </a:ln>
                <a:solidFill>
                  <a:schemeClr val="tx1"/>
                </a:solidFill>
                <a:effectLst/>
                <a:latin typeface="Arial" panose="020B0604020202020204" pitchFamily="34" charset="0"/>
              </a:rPr>
              <a:t>αι οι αντιλήψεις των φοιτητών για το αν τα κοινωνικά δίκτυα βοηθούν ή εμποδίζουν τη μάθηση;</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1400" b="0" i="0" u="none" strike="noStrike" cap="none" normalizeH="0" baseline="0" dirty="0" err="1">
                <a:ln>
                  <a:noFill/>
                </a:ln>
                <a:solidFill>
                  <a:schemeClr val="tx1"/>
                </a:solidFill>
                <a:effectLst/>
                <a:latin typeface="Arial" panose="020B0604020202020204" pitchFamily="34" charset="0"/>
              </a:rPr>
              <a:t>Ποιοι</a:t>
            </a:r>
            <a:r>
              <a:rPr kumimoji="0" lang="en-US" altLang="en-US" sz="1400" b="0" i="0" u="none" strike="noStrike" cap="none" normalizeH="0" baseline="0" dirty="0">
                <a:ln>
                  <a:noFill/>
                </a:ln>
                <a:solidFill>
                  <a:schemeClr val="tx1"/>
                </a:solidFill>
                <a:effectLst/>
                <a:latin typeface="Arial" panose="020B0604020202020204" pitchFamily="34" charset="0"/>
              </a:rPr>
              <a:t> πα</a:t>
            </a:r>
            <a:r>
              <a:rPr kumimoji="0" lang="en-US" altLang="en-US" sz="1400" b="0" i="0" u="none" strike="noStrike" cap="none" normalizeH="0" baseline="0" dirty="0" err="1">
                <a:ln>
                  <a:noFill/>
                </a:ln>
                <a:solidFill>
                  <a:schemeClr val="tx1"/>
                </a:solidFill>
                <a:effectLst/>
                <a:latin typeface="Arial" panose="020B0604020202020204" pitchFamily="34" charset="0"/>
              </a:rPr>
              <a:t>ράγοντες</a:t>
            </a:r>
            <a:r>
              <a:rPr kumimoji="0" lang="en-US" altLang="en-US" sz="1400" b="0" i="0" u="none" strike="noStrike" cap="none" normalizeH="0" baseline="0" dirty="0">
                <a:ln>
                  <a:noFill/>
                </a:ln>
                <a:solidFill>
                  <a:schemeClr val="tx1"/>
                </a:solidFill>
                <a:effectLst/>
                <a:latin typeface="Arial" panose="020B0604020202020204" pitchFamily="34" charset="0"/>
              </a:rPr>
              <a:t> (π.χ. </a:t>
            </a:r>
            <a:r>
              <a:rPr kumimoji="0" lang="en-US" altLang="en-US" sz="1400" b="0" i="0" u="none" strike="noStrike" cap="none" normalizeH="0" baseline="0" dirty="0" err="1">
                <a:ln>
                  <a:noFill/>
                </a:ln>
                <a:solidFill>
                  <a:schemeClr val="tx1"/>
                </a:solidFill>
                <a:effectLst/>
                <a:latin typeface="Arial" panose="020B0604020202020204" pitchFamily="34" charset="0"/>
              </a:rPr>
              <a:t>φύλο</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ηλικί</a:t>
            </a:r>
            <a:r>
              <a:rPr kumimoji="0" lang="en-US" altLang="en-US" sz="1400" b="0" i="0" u="none" strike="noStrike" cap="none" normalizeH="0" baseline="0" dirty="0">
                <a:ln>
                  <a:noFill/>
                </a:ln>
                <a:solidFill>
                  <a:schemeClr val="tx1"/>
                </a:solidFill>
                <a:effectLst/>
                <a:latin typeface="Arial" panose="020B0604020202020204" pitchFamily="34" charset="0"/>
              </a:rPr>
              <a:t>α, έτος σπουδών) επηρεάζουν τον τρόπο χρήσης των κοινωνικών δικτύων;</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rPr>
              <a:t>Υπ</a:t>
            </a:r>
            <a:r>
              <a:rPr kumimoji="0" lang="en-US" altLang="en-US" sz="1400" b="0" i="0" u="none" strike="noStrike" cap="none" normalizeH="0" baseline="0" dirty="0" err="1">
                <a:ln>
                  <a:noFill/>
                </a:ln>
                <a:solidFill>
                  <a:schemeClr val="tx1"/>
                </a:solidFill>
                <a:effectLst/>
                <a:latin typeface="Arial" panose="020B0604020202020204" pitchFamily="34" charset="0"/>
              </a:rPr>
              <a:t>άρχει</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συσχέτιση</a:t>
            </a:r>
            <a:r>
              <a:rPr kumimoji="0" lang="en-US" altLang="en-US" sz="1400" b="0" i="0" u="none" strike="noStrike" cap="none" normalizeH="0" baseline="0" dirty="0">
                <a:ln>
                  <a:noFill/>
                </a:ln>
                <a:solidFill>
                  <a:schemeClr val="tx1"/>
                </a:solidFill>
                <a:effectLst/>
                <a:latin typeface="Arial" panose="020B0604020202020204" pitchFamily="34" charset="0"/>
              </a:rPr>
              <a:t> α</a:t>
            </a:r>
            <a:r>
              <a:rPr kumimoji="0" lang="en-US" altLang="en-US" sz="1400" b="0" i="0" u="none" strike="noStrike" cap="none" normalizeH="0" baseline="0" dirty="0" err="1">
                <a:ln>
                  <a:noFill/>
                </a:ln>
                <a:solidFill>
                  <a:schemeClr val="tx1"/>
                </a:solidFill>
                <a:effectLst/>
                <a:latin typeface="Arial" panose="020B0604020202020204" pitchFamily="34" charset="0"/>
              </a:rPr>
              <a:t>νάμεσ</a:t>
            </a:r>
            <a:r>
              <a:rPr kumimoji="0" lang="en-US" altLang="en-US" sz="1400" b="0" i="0" u="none" strike="noStrike" cap="none" normalizeH="0" baseline="0" dirty="0">
                <a:ln>
                  <a:noFill/>
                </a:ln>
                <a:solidFill>
                  <a:schemeClr val="tx1"/>
                </a:solidFill>
                <a:effectLst/>
                <a:latin typeface="Arial" panose="020B0604020202020204" pitchFamily="34" charset="0"/>
              </a:rPr>
              <a:t>α στη χρήση κοινωνικών δικτύων και στα επίπεδα άγχους κατά την εξεταστική περίοδο;</a:t>
            </a:r>
          </a:p>
        </p:txBody>
      </p:sp>
    </p:spTree>
    <p:extLst>
      <p:ext uri="{BB962C8B-B14F-4D97-AF65-F5344CB8AC3E}">
        <p14:creationId xmlns:p14="http://schemas.microsoft.com/office/powerpoint/2010/main" val="2005272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91ACC44-E1E4-4D95-B4C9-743E7BE3994F}"/>
              </a:ext>
            </a:extLst>
          </p:cNvPr>
          <p:cNvSpPr txBox="1"/>
          <p:nvPr/>
        </p:nvSpPr>
        <p:spPr>
          <a:xfrm>
            <a:off x="236988" y="514436"/>
            <a:ext cx="11314651" cy="5450851"/>
          </a:xfrm>
          <a:prstGeom prst="rect">
            <a:avLst/>
          </a:prstGeom>
          <a:noFill/>
        </p:spPr>
        <p:txBody>
          <a:bodyPr wrap="square">
            <a:spAutoFit/>
          </a:bodyPr>
          <a:lstStyle/>
          <a:p>
            <a:pPr>
              <a:lnSpc>
                <a:spcPct val="150000"/>
              </a:lnSpc>
            </a:pPr>
            <a:r>
              <a:rPr lang="el-GR" b="1" dirty="0">
                <a:solidFill>
                  <a:srgbClr val="0070C0"/>
                </a:solidFill>
              </a:rPr>
              <a:t>Ερευνητικά Ερωτήματα: Ορισμός και Σημασία</a:t>
            </a:r>
          </a:p>
          <a:p>
            <a:pPr>
              <a:lnSpc>
                <a:spcPct val="150000"/>
              </a:lnSpc>
            </a:pPr>
            <a:endParaRPr lang="el-GR" b="1" dirty="0"/>
          </a:p>
          <a:p>
            <a:pPr>
              <a:lnSpc>
                <a:spcPct val="150000"/>
              </a:lnSpc>
            </a:pPr>
            <a:r>
              <a:rPr lang="el-GR" dirty="0">
                <a:highlight>
                  <a:srgbClr val="FFFF00"/>
                </a:highlight>
              </a:rPr>
              <a:t>Τα ερευνητικά ερωτήματα αποτελούν θεμελιώδη στοιχείο κάθε επιστημονικής έρευνας. Πρόκειται για συγκεκριμένες, σαφείς και εστιασμένες ερωτήσεις, οι οποίες καθορίζουν τι ακριβώς θα μελετηθεί και τι δεδομένα ή πληροφορίες απαιτούνται για την ανάλυση. Στην ουσία, τα ερευνητικά ερωτήματα καθοδηγούν την έρευνα από το γενικό επίπεδο (σκοπός) στο πρακτικό και μετρήσιμο επίπεδο (στόχοι).</a:t>
            </a:r>
          </a:p>
          <a:p>
            <a:pPr>
              <a:lnSpc>
                <a:spcPct val="150000"/>
              </a:lnSpc>
            </a:pPr>
            <a:endParaRPr lang="el-GR" dirty="0"/>
          </a:p>
          <a:p>
            <a:pPr>
              <a:lnSpc>
                <a:spcPct val="150000"/>
              </a:lnSpc>
            </a:pPr>
            <a:r>
              <a:rPr lang="el-GR" b="1" dirty="0"/>
              <a:t>Χαρακτηριστικά των ερευνητικών ερωτημάτων:</a:t>
            </a:r>
          </a:p>
          <a:p>
            <a:pPr>
              <a:lnSpc>
                <a:spcPct val="150000"/>
              </a:lnSpc>
              <a:buFont typeface="+mj-lt"/>
              <a:buAutoNum type="arabicPeriod"/>
            </a:pPr>
            <a:r>
              <a:rPr lang="el-GR" b="1" dirty="0"/>
              <a:t>Σαφήνεια και εστίαση:</a:t>
            </a:r>
            <a:r>
              <a:rPr lang="el-GR" dirty="0"/>
              <a:t> Πρέπει να διατυπώνονται με ακρίβεια, ώστε να μην αφήνουν περιθώριο σύγχυσης.</a:t>
            </a:r>
          </a:p>
          <a:p>
            <a:pPr>
              <a:lnSpc>
                <a:spcPct val="150000"/>
              </a:lnSpc>
              <a:buFont typeface="+mj-lt"/>
              <a:buAutoNum type="arabicPeriod"/>
            </a:pPr>
            <a:r>
              <a:rPr lang="el-GR" b="1" dirty="0"/>
              <a:t>Συνάφεια:</a:t>
            </a:r>
            <a:r>
              <a:rPr lang="el-GR" dirty="0"/>
              <a:t> Πρέπει να συνδέονται άμεσα με τον σκοπό και τους στόχους της έρευνας.</a:t>
            </a:r>
          </a:p>
          <a:p>
            <a:pPr>
              <a:lnSpc>
                <a:spcPct val="150000"/>
              </a:lnSpc>
              <a:buFont typeface="+mj-lt"/>
              <a:buAutoNum type="arabicPeriod"/>
            </a:pPr>
            <a:r>
              <a:rPr lang="el-GR" b="1" dirty="0"/>
              <a:t>Δυνατότητα διερεύνησης:</a:t>
            </a:r>
            <a:r>
              <a:rPr lang="el-GR" dirty="0"/>
              <a:t> Πρέπει να μπορούν να απαντηθούν μέσω συλλογής δεδομένων, ανάλυσης ή παρατήρησης.</a:t>
            </a:r>
          </a:p>
          <a:p>
            <a:pPr>
              <a:lnSpc>
                <a:spcPct val="150000"/>
              </a:lnSpc>
              <a:buFont typeface="+mj-lt"/>
              <a:buAutoNum type="arabicPeriod"/>
            </a:pPr>
            <a:r>
              <a:rPr lang="el-GR" b="1" dirty="0"/>
              <a:t>Καθοδήγηση της μεθοδολογίας:</a:t>
            </a:r>
            <a:r>
              <a:rPr lang="el-GR" dirty="0"/>
              <a:t> Προσδιορίζουν τη μέθοδο συλλογής δεδομένων και τον τρόπο ανάλυσης.</a:t>
            </a:r>
          </a:p>
        </p:txBody>
      </p:sp>
      <p:pic>
        <p:nvPicPr>
          <p:cNvPr id="8" name="Picture 7">
            <a:extLst>
              <a:ext uri="{FF2B5EF4-FFF2-40B4-BE49-F238E27FC236}">
                <a16:creationId xmlns:a16="http://schemas.microsoft.com/office/drawing/2014/main" id="{34F2B4CF-A624-459B-92A7-29889B73DB7C}"/>
              </a:ext>
            </a:extLst>
          </p:cNvPr>
          <p:cNvPicPr>
            <a:picLocks noChangeAspect="1"/>
          </p:cNvPicPr>
          <p:nvPr/>
        </p:nvPicPr>
        <p:blipFill rotWithShape="1">
          <a:blip r:embed="rId2">
            <a:extLst>
              <a:ext uri="{28A0092B-C50C-407E-A947-70E740481C1C}">
                <a14:useLocalDpi xmlns:a14="http://schemas.microsoft.com/office/drawing/2010/main" val="0"/>
              </a:ext>
            </a:extLst>
          </a:blip>
          <a:srcRect t="17974" b="5808"/>
          <a:stretch/>
        </p:blipFill>
        <p:spPr>
          <a:xfrm>
            <a:off x="9697673" y="230991"/>
            <a:ext cx="1935365" cy="918300"/>
          </a:xfrm>
          <a:prstGeom prst="rect">
            <a:avLst/>
          </a:prstGeom>
        </p:spPr>
      </p:pic>
    </p:spTree>
    <p:extLst>
      <p:ext uri="{BB962C8B-B14F-4D97-AF65-F5344CB8AC3E}">
        <p14:creationId xmlns:p14="http://schemas.microsoft.com/office/powerpoint/2010/main" val="281177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DB5023-1141-499C-86A9-C158C142C7A3}"/>
              </a:ext>
            </a:extLst>
          </p:cNvPr>
          <p:cNvSpPr txBox="1"/>
          <p:nvPr/>
        </p:nvSpPr>
        <p:spPr>
          <a:xfrm>
            <a:off x="461394" y="651637"/>
            <a:ext cx="10643533" cy="5554726"/>
          </a:xfrm>
          <a:prstGeom prst="rect">
            <a:avLst/>
          </a:prstGeom>
          <a:noFill/>
        </p:spPr>
        <p:txBody>
          <a:bodyPr wrap="square">
            <a:spAutoFit/>
          </a:bodyPr>
          <a:lstStyle/>
          <a:p>
            <a:pPr>
              <a:lnSpc>
                <a:spcPct val="200000"/>
              </a:lnSpc>
            </a:pPr>
            <a:r>
              <a:rPr lang="el-GR" b="1" dirty="0">
                <a:highlight>
                  <a:srgbClr val="FFFF00"/>
                </a:highlight>
              </a:rPr>
              <a:t>Σημασία των ερευνητικών ερωτημάτων (Γιατί τα ερευνητικά ερωτήματα είναι καίριας σημασίας</a:t>
            </a:r>
            <a:r>
              <a:rPr lang="en-US" b="1" dirty="0">
                <a:highlight>
                  <a:srgbClr val="FFFF00"/>
                </a:highlight>
              </a:rPr>
              <a:t>;</a:t>
            </a:r>
            <a:r>
              <a:rPr lang="el-GR" b="1" dirty="0">
                <a:highlight>
                  <a:srgbClr val="FFFF00"/>
                </a:highlight>
              </a:rPr>
              <a:t>):</a:t>
            </a:r>
            <a:endParaRPr lang="en-US" b="1" dirty="0">
              <a:highlight>
                <a:srgbClr val="FFFF00"/>
              </a:highlight>
            </a:endParaRPr>
          </a:p>
          <a:p>
            <a:pPr>
              <a:lnSpc>
                <a:spcPct val="200000"/>
              </a:lnSpc>
            </a:pPr>
            <a:endParaRPr lang="el-GR" b="1" dirty="0">
              <a:highlight>
                <a:srgbClr val="FFFF00"/>
              </a:highlight>
            </a:endParaRPr>
          </a:p>
          <a:p>
            <a:pPr>
              <a:lnSpc>
                <a:spcPct val="200000"/>
              </a:lnSpc>
              <a:buFont typeface="Arial" panose="020B0604020202020204" pitchFamily="34" charset="0"/>
              <a:buChar char="•"/>
            </a:pPr>
            <a:r>
              <a:rPr lang="el-GR" b="1" dirty="0">
                <a:highlight>
                  <a:srgbClr val="FFFF00"/>
                </a:highlight>
              </a:rPr>
              <a:t>Καθοδηγούν την έρευνα:</a:t>
            </a:r>
            <a:r>
              <a:rPr lang="el-GR" dirty="0">
                <a:highlight>
                  <a:srgbClr val="FFFF00"/>
                </a:highlight>
              </a:rPr>
              <a:t> Διευκρινίζουν τι ακριβώς θα διερευνηθεί και περιορίζουν την εστίαση σε συγκεκριμένα θέματα.</a:t>
            </a:r>
          </a:p>
          <a:p>
            <a:pPr>
              <a:lnSpc>
                <a:spcPct val="200000"/>
              </a:lnSpc>
              <a:buFont typeface="Arial" panose="020B0604020202020204" pitchFamily="34" charset="0"/>
              <a:buChar char="•"/>
            </a:pPr>
            <a:r>
              <a:rPr lang="el-GR" b="1" dirty="0">
                <a:highlight>
                  <a:srgbClr val="FFFF00"/>
                </a:highlight>
              </a:rPr>
              <a:t>Διασφαλίζουν επιστημονική αυστηρότητα:</a:t>
            </a:r>
            <a:r>
              <a:rPr lang="el-GR" dirty="0">
                <a:highlight>
                  <a:srgbClr val="FFFF00"/>
                </a:highlight>
              </a:rPr>
              <a:t> Με σαφή ερωτήματα η έρευνα είναι συστηματική και τεκμηριωμένη.</a:t>
            </a:r>
          </a:p>
          <a:p>
            <a:pPr>
              <a:lnSpc>
                <a:spcPct val="200000"/>
              </a:lnSpc>
              <a:buFont typeface="Arial" panose="020B0604020202020204" pitchFamily="34" charset="0"/>
              <a:buChar char="•"/>
            </a:pPr>
            <a:r>
              <a:rPr lang="el-GR" b="1" dirty="0">
                <a:highlight>
                  <a:srgbClr val="FFFF00"/>
                </a:highlight>
              </a:rPr>
              <a:t>Συνδέουν θεωρία και πρακτική:</a:t>
            </a:r>
            <a:r>
              <a:rPr lang="el-GR" dirty="0">
                <a:highlight>
                  <a:srgbClr val="FFFF00"/>
                </a:highlight>
              </a:rPr>
              <a:t> Μετατρέπουν τον γενικό σκοπό της έρευνας σε πρακτικές, μετρήσιμες ενέργειες μέσω των στόχων.</a:t>
            </a:r>
          </a:p>
          <a:p>
            <a:pPr>
              <a:lnSpc>
                <a:spcPct val="200000"/>
              </a:lnSpc>
              <a:buFont typeface="Arial" panose="020B0604020202020204" pitchFamily="34" charset="0"/>
              <a:buChar char="•"/>
            </a:pPr>
            <a:r>
              <a:rPr lang="el-GR" b="1" dirty="0">
                <a:highlight>
                  <a:srgbClr val="FFFF00"/>
                </a:highlight>
              </a:rPr>
              <a:t>Διευκολύνουν την ανάλυση και τα συμπεράσματα:</a:t>
            </a:r>
            <a:r>
              <a:rPr lang="el-GR" dirty="0">
                <a:highlight>
                  <a:srgbClr val="FFFF00"/>
                </a:highlight>
              </a:rPr>
              <a:t> Καθορίζουν ποια δεδομένα χρειάζονται και ποια αποτελέσματα αναμένονται.</a:t>
            </a:r>
          </a:p>
        </p:txBody>
      </p:sp>
      <p:pic>
        <p:nvPicPr>
          <p:cNvPr id="6" name="Picture 5">
            <a:extLst>
              <a:ext uri="{FF2B5EF4-FFF2-40B4-BE49-F238E27FC236}">
                <a16:creationId xmlns:a16="http://schemas.microsoft.com/office/drawing/2014/main" id="{FCCF8F46-ACC6-4EF0-81D3-4A602D83710B}"/>
              </a:ext>
            </a:extLst>
          </p:cNvPr>
          <p:cNvPicPr>
            <a:picLocks noChangeAspect="1"/>
          </p:cNvPicPr>
          <p:nvPr/>
        </p:nvPicPr>
        <p:blipFill rotWithShape="1">
          <a:blip r:embed="rId2">
            <a:extLst>
              <a:ext uri="{28A0092B-C50C-407E-A947-70E740481C1C}">
                <a14:useLocalDpi xmlns:a14="http://schemas.microsoft.com/office/drawing/2010/main" val="0"/>
              </a:ext>
            </a:extLst>
          </a:blip>
          <a:srcRect t="17974" b="5808"/>
          <a:stretch/>
        </p:blipFill>
        <p:spPr>
          <a:xfrm>
            <a:off x="10033234" y="254829"/>
            <a:ext cx="1697372" cy="805377"/>
          </a:xfrm>
          <a:prstGeom prst="rect">
            <a:avLst/>
          </a:prstGeom>
        </p:spPr>
      </p:pic>
    </p:spTree>
    <p:extLst>
      <p:ext uri="{BB962C8B-B14F-4D97-AF65-F5344CB8AC3E}">
        <p14:creationId xmlns:p14="http://schemas.microsoft.com/office/powerpoint/2010/main" val="1212019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D4F70DA-F0A9-4D4B-B2CF-960AD54DEC54}"/>
              </a:ext>
            </a:extLst>
          </p:cNvPr>
          <p:cNvGraphicFramePr>
            <a:graphicFrameLocks noGrp="1"/>
          </p:cNvGraphicFramePr>
          <p:nvPr>
            <p:extLst>
              <p:ext uri="{D42A27DB-BD31-4B8C-83A1-F6EECF244321}">
                <p14:modId xmlns:p14="http://schemas.microsoft.com/office/powerpoint/2010/main" val="2779798554"/>
              </p:ext>
            </p:extLst>
          </p:nvPr>
        </p:nvGraphicFramePr>
        <p:xfrm>
          <a:off x="442256" y="1577157"/>
          <a:ext cx="10312430" cy="4562948"/>
        </p:xfrm>
        <a:graphic>
          <a:graphicData uri="http://schemas.openxmlformats.org/drawingml/2006/table">
            <a:tbl>
              <a:tblPr/>
              <a:tblGrid>
                <a:gridCol w="5156215">
                  <a:extLst>
                    <a:ext uri="{9D8B030D-6E8A-4147-A177-3AD203B41FA5}">
                      <a16:colId xmlns:a16="http://schemas.microsoft.com/office/drawing/2014/main" val="1508571608"/>
                    </a:ext>
                  </a:extLst>
                </a:gridCol>
                <a:gridCol w="5156215">
                  <a:extLst>
                    <a:ext uri="{9D8B030D-6E8A-4147-A177-3AD203B41FA5}">
                      <a16:colId xmlns:a16="http://schemas.microsoft.com/office/drawing/2014/main" val="247489484"/>
                    </a:ext>
                  </a:extLst>
                </a:gridCol>
              </a:tblGrid>
              <a:tr h="183214">
                <a:tc>
                  <a:txBody>
                    <a:bodyPr/>
                    <a:lstStyle/>
                    <a:p>
                      <a:r>
                        <a:rPr lang="el-GR" sz="1100" b="1" dirty="0"/>
                        <a:t>Στόχοι Έρευνας</a:t>
                      </a:r>
                      <a:endParaRPr lang="el-GR" sz="1100" dirty="0"/>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b="1"/>
                        <a:t>Ερευνητικά Ερωτήματα</a:t>
                      </a:r>
                      <a:endParaRPr lang="el-GR" sz="1100"/>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8851285"/>
                  </a:ext>
                </a:extLst>
              </a:tr>
              <a:tr h="320625">
                <a:tc>
                  <a:txBody>
                    <a:bodyPr/>
                    <a:lstStyle/>
                    <a:p>
                      <a:r>
                        <a:rPr lang="el-GR" sz="1100"/>
                        <a:t>1. Να καταγραφεί η μέση διάρκεια ημερήσιας χρήσης των κοινωνικών δικτύων από φοιτητές.</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a:t>Ποια είναι η μέση διάρκεια ημερήσιας χρήσης των κοινωνικών δικτύων από φοιτητές;</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9039688"/>
                  </a:ext>
                </a:extLst>
              </a:tr>
              <a:tr h="320625">
                <a:tc>
                  <a:txBody>
                    <a:bodyPr/>
                    <a:lstStyle/>
                    <a:p>
                      <a:r>
                        <a:rPr lang="el-GR" sz="1100"/>
                        <a:t>2. Να διερευνηθεί η σχέση μεταξύ συχνότητας χρήσης κοινωνικών δικτύων και ακαδημαϊκής επίδοσης.</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a:t>Υπάρχει σχέση μεταξύ της συχνότητας χρήσης κοινωνικών δικτύων και της ακαδημαϊκής επίδοσης;</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0374516"/>
                  </a:ext>
                </a:extLst>
              </a:tr>
              <a:tr h="458036">
                <a:tc>
                  <a:txBody>
                    <a:bodyPr/>
                    <a:lstStyle/>
                    <a:p>
                      <a:r>
                        <a:rPr lang="el-GR" sz="1100"/>
                        <a:t>3. Να εξεταστεί ο βαθμός συσχέτισης της χρήσης κοινωνικών δικτύων για ακαδημαϊκούς σκοπούς με την ακαδημαϊκή επίδοση.</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a:t>Σε ποιο βαθμό η χρήση κοινωνικών δικτύων για ακαδημαϊκούς σκοπούς σχετίζεται με καλύτερη επίδοση;</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7292661"/>
                  </a:ext>
                </a:extLst>
              </a:tr>
              <a:tr h="458036">
                <a:tc>
                  <a:txBody>
                    <a:bodyPr/>
                    <a:lstStyle/>
                    <a:p>
                      <a:r>
                        <a:rPr lang="el-GR" sz="1100"/>
                        <a:t>4. Να συγκριθεί η χρήση κοινωνικών δικτύων μεταξύ φοιτητών διαφορετικών σχολών/τμημάτων.</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a:t>Υπάρχουν διαφορές στη χρήση κοινωνικών δικτύων ανάμεσα σε φοιτητές διαφορετικών σχολών/τμημάτων;</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9898346"/>
                  </a:ext>
                </a:extLst>
              </a:tr>
              <a:tr h="320625">
                <a:tc>
                  <a:txBody>
                    <a:bodyPr/>
                    <a:lstStyle/>
                    <a:p>
                      <a:r>
                        <a:rPr lang="el-GR" sz="1100"/>
                        <a:t>5. Να διερευνηθεί η επίδραση της νυχτερινής χρήσης κοινωνικών δικτύων στη συγκέντρωση και τη μελέτη.</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a:t>Πώς επηρεάζει η νυχτερινή χρήση κοινωνικών δικτύων τη συγκέντρωση και τη μελέτη;</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908926"/>
                  </a:ext>
                </a:extLst>
              </a:tr>
              <a:tr h="458036">
                <a:tc>
                  <a:txBody>
                    <a:bodyPr/>
                    <a:lstStyle/>
                    <a:p>
                      <a:r>
                        <a:rPr lang="el-GR" sz="1100"/>
                        <a:t>6. Να συγκριθεί η χρήση κοινωνικών δικτύων μεταξύ φοιτητών με υψηλή και χαμηλή ακαδημαϊκή επίδοση.</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a:t>Υπάρχει διαφορά στη χρήση κοινωνικών δικτύων μεταξύ φοιτητών με υψηλή και χαμηλή ακαδημαϊκή επίδοση;</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2801142"/>
                  </a:ext>
                </a:extLst>
              </a:tr>
              <a:tr h="458036">
                <a:tc>
                  <a:txBody>
                    <a:bodyPr/>
                    <a:lstStyle/>
                    <a:p>
                      <a:r>
                        <a:rPr lang="el-GR" sz="1100"/>
                        <a:t>7. Να εξεταστεί η σχέση μεταξύ αριθμού ωρών χρήσης συγκεκριμένων κοινωνικών δικτύων και συνολικής βαθμολογίας των φοιτητών.</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a:t>Πώς σχετίζεται ο αριθμός ωρών στο TikTok, Instagram ή Facebook με τη συνολική βαθμολογία των φοιτητών;</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8782480"/>
                  </a:ext>
                </a:extLst>
              </a:tr>
              <a:tr h="458036">
                <a:tc>
                  <a:txBody>
                    <a:bodyPr/>
                    <a:lstStyle/>
                    <a:p>
                      <a:r>
                        <a:rPr lang="el-GR" sz="1100"/>
                        <a:t>8. Να διερευνηθούν οι αντιλήψεις των φοιτητών σχετικά με το ρόλο των κοινωνικών δικτύων στη μάθηση.</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a:t>Ποιες είναι οι αντιλήψεις των φοιτητών για το αν τα κοινωνικά δίκτυα βοηθούν ή εμποδίζουν τη μάθηση;</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0081690"/>
                  </a:ext>
                </a:extLst>
              </a:tr>
              <a:tr h="458036">
                <a:tc>
                  <a:txBody>
                    <a:bodyPr/>
                    <a:lstStyle/>
                    <a:p>
                      <a:r>
                        <a:rPr lang="el-GR" sz="1100"/>
                        <a:t>9. Να προσδιοριστούν οι παράγοντες (φύλο, ηλικία, έτος σπουδών) που επηρεάζουν τον τρόπο χρήσης των κοινωνικών δικτύων.</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a:t>Ποιοι παράγοντες (π.χ. φύλο, ηλικία, έτος σπουδών) επηρεάζουν τον τρόπο χρήσης των κοινωνικών δικτύων;</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2893448"/>
                  </a:ext>
                </a:extLst>
              </a:tr>
              <a:tr h="458036">
                <a:tc>
                  <a:txBody>
                    <a:bodyPr/>
                    <a:lstStyle/>
                    <a:p>
                      <a:r>
                        <a:rPr lang="el-GR" sz="1100"/>
                        <a:t>10. Να διερευνηθεί η συσχέτιση ανάμεσα στη χρήση κοινωνικών δικτύων και στα επίπεδα άγχους κατά την εξεταστική περίοδο.</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dirty="0"/>
                        <a:t>Υπάρχει συσχέτιση ανάμεσα στη χρήση κοινωνικών δικτύων και στα επίπεδα άγχους κατά την εξεταστική περίοδο;</a:t>
                      </a:r>
                    </a:p>
                  </a:txBody>
                  <a:tcPr marL="45804" marR="45804" marT="22902" marB="22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1587472"/>
                  </a:ext>
                </a:extLst>
              </a:tr>
            </a:tbl>
          </a:graphicData>
        </a:graphic>
      </p:graphicFrame>
      <p:sp>
        <p:nvSpPr>
          <p:cNvPr id="6" name="TextBox 5">
            <a:extLst>
              <a:ext uri="{FF2B5EF4-FFF2-40B4-BE49-F238E27FC236}">
                <a16:creationId xmlns:a16="http://schemas.microsoft.com/office/drawing/2014/main" id="{954FE94E-8BCA-4F54-9E9E-90AA5EAEFBCD}"/>
              </a:ext>
            </a:extLst>
          </p:cNvPr>
          <p:cNvSpPr txBox="1"/>
          <p:nvPr/>
        </p:nvSpPr>
        <p:spPr>
          <a:xfrm>
            <a:off x="304100" y="717895"/>
            <a:ext cx="11054593" cy="369332"/>
          </a:xfrm>
          <a:prstGeom prst="rect">
            <a:avLst/>
          </a:prstGeom>
          <a:noFill/>
        </p:spPr>
        <p:txBody>
          <a:bodyPr wrap="square">
            <a:spAutoFit/>
          </a:bodyPr>
          <a:lstStyle/>
          <a:p>
            <a:r>
              <a:rPr lang="el-GR" b="1" dirty="0"/>
              <a:t>Σκοπός</a:t>
            </a:r>
            <a:r>
              <a:rPr lang="el-GR" dirty="0"/>
              <a:t>: Να μελετηθεί η επίδραση της χρήσης κοινωνικών δικτύων στην ακαδημαϊκή επίδοση φοιτητών.</a:t>
            </a:r>
            <a:endParaRPr lang="en-US" dirty="0"/>
          </a:p>
        </p:txBody>
      </p:sp>
    </p:spTree>
    <p:extLst>
      <p:ext uri="{BB962C8B-B14F-4D97-AF65-F5344CB8AC3E}">
        <p14:creationId xmlns:p14="http://schemas.microsoft.com/office/powerpoint/2010/main" val="460917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8E95B3-4AB0-451E-9D22-15D5A423D5FE}"/>
              </a:ext>
            </a:extLst>
          </p:cNvPr>
          <p:cNvSpPr txBox="1"/>
          <p:nvPr/>
        </p:nvSpPr>
        <p:spPr>
          <a:xfrm>
            <a:off x="293615" y="698670"/>
            <a:ext cx="11434194" cy="5035353"/>
          </a:xfrm>
          <a:prstGeom prst="rect">
            <a:avLst/>
          </a:prstGeom>
          <a:noFill/>
        </p:spPr>
        <p:txBody>
          <a:bodyPr wrap="square">
            <a:spAutoFit/>
          </a:bodyPr>
          <a:lstStyle/>
          <a:p>
            <a:pPr>
              <a:lnSpc>
                <a:spcPct val="150000"/>
              </a:lnSpc>
            </a:pPr>
            <a:r>
              <a:rPr lang="el-GR" b="1" dirty="0"/>
              <a:t>Δέκα σκοποί για έρευνα στον τουρισμό</a:t>
            </a:r>
          </a:p>
          <a:p>
            <a:pPr>
              <a:lnSpc>
                <a:spcPct val="150000"/>
              </a:lnSpc>
              <a:buFont typeface="+mj-lt"/>
              <a:buAutoNum type="arabicPeriod"/>
            </a:pPr>
            <a:r>
              <a:rPr lang="el-GR" dirty="0"/>
              <a:t>Να διερευνηθεί η συμβολή του τουρισμού στην οικονομική ανάπτυξη μιας περιοχής.</a:t>
            </a:r>
          </a:p>
          <a:p>
            <a:pPr>
              <a:lnSpc>
                <a:spcPct val="150000"/>
              </a:lnSpc>
              <a:buFont typeface="+mj-lt"/>
              <a:buAutoNum type="arabicPeriod"/>
            </a:pPr>
            <a:r>
              <a:rPr lang="el-GR" dirty="0"/>
              <a:t>Να μελετηθεί η επίδραση του μαζικού τουρισμού στο φυσικό περιβάλλον.</a:t>
            </a:r>
          </a:p>
          <a:p>
            <a:pPr>
              <a:lnSpc>
                <a:spcPct val="150000"/>
              </a:lnSpc>
              <a:buFont typeface="+mj-lt"/>
              <a:buAutoNum type="arabicPeriod"/>
            </a:pPr>
            <a:r>
              <a:rPr lang="el-GR" dirty="0"/>
              <a:t>Να εξεταστεί η σημασία του πολιτιστικού τουρισμού για τη διατήρηση της πολιτιστικής κληρονομιάς.</a:t>
            </a:r>
          </a:p>
          <a:p>
            <a:pPr>
              <a:lnSpc>
                <a:spcPct val="150000"/>
              </a:lnSpc>
              <a:buFont typeface="+mj-lt"/>
              <a:buAutoNum type="arabicPeriod"/>
            </a:pPr>
            <a:r>
              <a:rPr lang="el-GR" dirty="0"/>
              <a:t>Να διερευνηθεί ο ρόλος του </a:t>
            </a:r>
            <a:r>
              <a:rPr lang="el-GR" dirty="0" err="1"/>
              <a:t>αγροτουρισμού</a:t>
            </a:r>
            <a:r>
              <a:rPr lang="el-GR" dirty="0"/>
              <a:t> στην ανάπτυξη της υπαίθρου.</a:t>
            </a:r>
          </a:p>
          <a:p>
            <a:pPr>
              <a:lnSpc>
                <a:spcPct val="150000"/>
              </a:lnSpc>
              <a:buFont typeface="+mj-lt"/>
              <a:buAutoNum type="arabicPeriod"/>
            </a:pPr>
            <a:r>
              <a:rPr lang="el-GR" dirty="0"/>
              <a:t>Να αναλυθεί η ικανοποίηση των τουριστών από τις παρεχόμενες υπηρεσίες σε έναν προορισμό.</a:t>
            </a:r>
          </a:p>
          <a:p>
            <a:pPr>
              <a:lnSpc>
                <a:spcPct val="150000"/>
              </a:lnSpc>
              <a:buFont typeface="+mj-lt"/>
              <a:buAutoNum type="arabicPeriod"/>
            </a:pPr>
            <a:r>
              <a:rPr lang="el-GR" dirty="0"/>
              <a:t>Να εκτιμηθεί η επίδραση του τουρισμού στην απασχόληση τοπικών κοινωνιών.</a:t>
            </a:r>
          </a:p>
          <a:p>
            <a:pPr>
              <a:lnSpc>
                <a:spcPct val="150000"/>
              </a:lnSpc>
              <a:buFont typeface="+mj-lt"/>
              <a:buAutoNum type="arabicPeriod"/>
            </a:pPr>
            <a:r>
              <a:rPr lang="el-GR" dirty="0"/>
              <a:t>Να διερευνηθεί η συμβολή της τεχνολογίας (π.χ. διαδικτυακές πλατφόρμες, </a:t>
            </a:r>
            <a:r>
              <a:rPr lang="el-GR" dirty="0" err="1"/>
              <a:t>social</a:t>
            </a:r>
            <a:r>
              <a:rPr lang="el-GR" dirty="0"/>
              <a:t> media) στη διαμόρφωση τουριστικών επιλογών.</a:t>
            </a:r>
          </a:p>
          <a:p>
            <a:pPr>
              <a:lnSpc>
                <a:spcPct val="150000"/>
              </a:lnSpc>
              <a:buFont typeface="+mj-lt"/>
              <a:buAutoNum type="arabicPeriod"/>
            </a:pPr>
            <a:r>
              <a:rPr lang="el-GR" dirty="0"/>
              <a:t>Να μελετηθεί ο ρόλος της τουριστικής προβολής και του μάρκετινγκ στην ελκυστικότητα ενός προορισμού.</a:t>
            </a:r>
          </a:p>
          <a:p>
            <a:pPr>
              <a:lnSpc>
                <a:spcPct val="150000"/>
              </a:lnSpc>
              <a:buFont typeface="+mj-lt"/>
              <a:buAutoNum type="arabicPeriod"/>
            </a:pPr>
            <a:r>
              <a:rPr lang="el-GR" dirty="0"/>
              <a:t>Να εξεταστεί η ανάπτυξη βιώσιμων μορφών τουρισμού και οι προοπτικές εφαρμογής τους.</a:t>
            </a:r>
          </a:p>
          <a:p>
            <a:pPr>
              <a:lnSpc>
                <a:spcPct val="150000"/>
              </a:lnSpc>
              <a:buFont typeface="+mj-lt"/>
              <a:buAutoNum type="arabicPeriod"/>
            </a:pPr>
            <a:r>
              <a:rPr lang="el-GR" dirty="0"/>
              <a:t>Να διερευνηθεί η επίδραση της πανδημίας COVID-19 στη συμπεριφορά και στις προτιμήσεις των τουριστών.</a:t>
            </a:r>
          </a:p>
        </p:txBody>
      </p:sp>
    </p:spTree>
    <p:extLst>
      <p:ext uri="{BB962C8B-B14F-4D97-AF65-F5344CB8AC3E}">
        <p14:creationId xmlns:p14="http://schemas.microsoft.com/office/powerpoint/2010/main" val="3953567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D69AE40-3E83-4DE1-A6EF-E6A677E82A55}"/>
              </a:ext>
            </a:extLst>
          </p:cNvPr>
          <p:cNvSpPr>
            <a:spLocks noChangeArrowheads="1"/>
          </p:cNvSpPr>
          <p:nvPr/>
        </p:nvSpPr>
        <p:spPr bwMode="auto">
          <a:xfrm>
            <a:off x="0" y="-65053"/>
            <a:ext cx="10310070" cy="72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n-US" altLang="en-US" sz="1200" b="1" i="0" u="none" strike="noStrike" cap="none" normalizeH="0" baseline="0" dirty="0" err="1">
                <a:ln>
                  <a:noFill/>
                </a:ln>
                <a:solidFill>
                  <a:schemeClr val="accent1"/>
                </a:solidFill>
                <a:effectLst/>
                <a:latin typeface="Arial" panose="020B0604020202020204" pitchFamily="34" charset="0"/>
              </a:rPr>
              <a:t>Σκο</a:t>
            </a:r>
            <a:r>
              <a:rPr kumimoji="0" lang="en-US" altLang="en-US" sz="1200" b="1" i="0" u="none" strike="noStrike" cap="none" normalizeH="0" baseline="0" dirty="0">
                <a:ln>
                  <a:noFill/>
                </a:ln>
                <a:solidFill>
                  <a:schemeClr val="accent1"/>
                </a:solidFill>
                <a:effectLst/>
                <a:latin typeface="Arial" panose="020B0604020202020204" pitchFamily="34" charset="0"/>
              </a:rPr>
              <a:t>πός:</a:t>
            </a:r>
            <a:r>
              <a:rPr kumimoji="0" lang="en-US" altLang="en-US" sz="1200" b="0" i="0" u="none" strike="noStrike" cap="none" normalizeH="0" baseline="0" dirty="0">
                <a:ln>
                  <a:noFill/>
                </a:ln>
                <a:solidFill>
                  <a:schemeClr val="accent1"/>
                </a:solidFill>
                <a:effectLst/>
                <a:latin typeface="Arial" panose="020B0604020202020204" pitchFamily="34" charset="0"/>
              </a:rPr>
              <a:t> Να διερευνηθεί η συμβολή του τουρισμού στην οικονομική ανάπτυξη μιας περιοχής.</a:t>
            </a:r>
            <a:br>
              <a:rPr kumimoji="0" lang="en-US" altLang="en-US" sz="1200" b="0" i="0" u="none" strike="noStrike" cap="none" normalizeH="0" baseline="0" dirty="0">
                <a:ln>
                  <a:noFill/>
                </a:ln>
                <a:solidFill>
                  <a:schemeClr val="accent1"/>
                </a:solidFill>
                <a:effectLst/>
                <a:latin typeface="Arial" panose="020B0604020202020204" pitchFamily="34" charset="0"/>
              </a:rPr>
            </a:br>
            <a:r>
              <a:rPr kumimoji="0" lang="en-US" altLang="en-US" sz="1200" b="1" i="0" u="none" strike="noStrike" cap="none" normalizeH="0" baseline="0" dirty="0" err="1">
                <a:ln>
                  <a:noFill/>
                </a:ln>
                <a:solidFill>
                  <a:schemeClr val="tx1"/>
                </a:solidFill>
                <a:effectLst/>
                <a:latin typeface="Arial" panose="020B0604020202020204" pitchFamily="34" charset="0"/>
              </a:rPr>
              <a:t>Στόχοι</a:t>
            </a:r>
            <a:r>
              <a:rPr kumimoji="0" lang="en-US" altLang="en-US" sz="1200" b="1" i="0" u="none" strike="noStrike" cap="none" normalizeH="0" baseline="0" dirty="0">
                <a:ln>
                  <a:noFill/>
                </a:ln>
                <a:solidFill>
                  <a:schemeClr val="tx1"/>
                </a:solidFill>
                <a:effectLst/>
                <a:latin typeface="Arial" panose="020B0604020202020204" pitchFamily="34" charset="0"/>
              </a:rPr>
              <a:t>:</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Να </a:t>
            </a:r>
            <a:r>
              <a:rPr kumimoji="0" lang="en-US" altLang="en-US" sz="1200" b="0" i="0" u="none" strike="noStrike" cap="none" normalizeH="0" baseline="0" dirty="0" err="1">
                <a:ln>
                  <a:noFill/>
                </a:ln>
                <a:solidFill>
                  <a:schemeClr val="tx1"/>
                </a:solidFill>
                <a:effectLst/>
                <a:latin typeface="Arial" panose="020B0604020202020204" pitchFamily="34" charset="0"/>
              </a:rPr>
              <a:t>εξετ</a:t>
            </a:r>
            <a:r>
              <a:rPr kumimoji="0" lang="en-US" altLang="en-US" sz="1200" b="0" i="0" u="none" strike="noStrike" cap="none" normalizeH="0" baseline="0" dirty="0">
                <a:ln>
                  <a:noFill/>
                </a:ln>
                <a:solidFill>
                  <a:schemeClr val="tx1"/>
                </a:solidFill>
                <a:effectLst/>
                <a:latin typeface="Arial" panose="020B0604020202020204" pitchFamily="34" charset="0"/>
              </a:rPr>
              <a:t>αστεί η σχέση τουριστικών αφίξεων με την αύξηση του ΑΕΠ της περιοχής.</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Να ανα</a:t>
            </a:r>
            <a:r>
              <a:rPr kumimoji="0" lang="en-US" altLang="en-US" sz="1200" b="0" i="0" u="none" strike="noStrike" cap="none" normalizeH="0" baseline="0" dirty="0" err="1">
                <a:ln>
                  <a:noFill/>
                </a:ln>
                <a:solidFill>
                  <a:schemeClr val="tx1"/>
                </a:solidFill>
                <a:effectLst/>
                <a:latin typeface="Arial" panose="020B0604020202020204" pitchFamily="34" charset="0"/>
              </a:rPr>
              <a:t>λυθεί</a:t>
            </a:r>
            <a:r>
              <a:rPr kumimoji="0" lang="en-US" altLang="en-US" sz="1200" b="0" i="0" u="none" strike="noStrike" cap="none" normalizeH="0" baseline="0" dirty="0">
                <a:ln>
                  <a:noFill/>
                </a:ln>
                <a:solidFill>
                  <a:schemeClr val="tx1"/>
                </a:solidFill>
                <a:effectLst/>
                <a:latin typeface="Arial" panose="020B0604020202020204" pitchFamily="34" charset="0"/>
              </a:rPr>
              <a:t> η επ</a:t>
            </a:r>
            <a:r>
              <a:rPr kumimoji="0" lang="en-US" altLang="en-US" sz="1200" b="0" i="0" u="none" strike="noStrike" cap="none" normalizeH="0" baseline="0" dirty="0" err="1">
                <a:ln>
                  <a:noFill/>
                </a:ln>
                <a:solidFill>
                  <a:schemeClr val="tx1"/>
                </a:solidFill>
                <a:effectLst/>
                <a:latin typeface="Arial" panose="020B0604020202020204" pitchFamily="34" charset="0"/>
              </a:rPr>
              <a:t>ίδρ</a:t>
            </a:r>
            <a:r>
              <a:rPr kumimoji="0" lang="en-US" altLang="en-US" sz="1200" b="0" i="0" u="none" strike="noStrike" cap="none" normalizeH="0" baseline="0" dirty="0">
                <a:ln>
                  <a:noFill/>
                </a:ln>
                <a:solidFill>
                  <a:schemeClr val="tx1"/>
                </a:solidFill>
                <a:effectLst/>
                <a:latin typeface="Arial" panose="020B0604020202020204" pitchFamily="34" charset="0"/>
              </a:rPr>
              <a:t>αση των τουριστικών δραστηριοτήτων στις μικρομεσαίες επιχειρήσεις.</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Να α</a:t>
            </a:r>
            <a:r>
              <a:rPr kumimoji="0" lang="en-US" altLang="en-US" sz="1200" b="0" i="0" u="none" strike="noStrike" cap="none" normalizeH="0" baseline="0" dirty="0" err="1">
                <a:ln>
                  <a:noFill/>
                </a:ln>
                <a:solidFill>
                  <a:schemeClr val="tx1"/>
                </a:solidFill>
                <a:effectLst/>
                <a:latin typeface="Arial" panose="020B0604020202020204" pitchFamily="34" charset="0"/>
              </a:rPr>
              <a:t>ξιολογηθεί</a:t>
            </a:r>
            <a:r>
              <a:rPr kumimoji="0" lang="en-US" altLang="en-US" sz="1200" b="0" i="0" u="none" strike="noStrike" cap="none" normalizeH="0" baseline="0" dirty="0">
                <a:ln>
                  <a:noFill/>
                </a:ln>
                <a:solidFill>
                  <a:schemeClr val="tx1"/>
                </a:solidFill>
                <a:effectLst/>
                <a:latin typeface="Arial" panose="020B0604020202020204" pitchFamily="34" charset="0"/>
              </a:rPr>
              <a:t> η </a:t>
            </a:r>
            <a:r>
              <a:rPr kumimoji="0" lang="en-US" altLang="en-US" sz="1200" b="0" i="0" u="none" strike="noStrike" cap="none" normalizeH="0" baseline="0" dirty="0" err="1">
                <a:ln>
                  <a:noFill/>
                </a:ln>
                <a:solidFill>
                  <a:schemeClr val="tx1"/>
                </a:solidFill>
                <a:effectLst/>
                <a:latin typeface="Arial" panose="020B0604020202020204" pitchFamily="34" charset="0"/>
              </a:rPr>
              <a:t>συμ</a:t>
            </a:r>
            <a:r>
              <a:rPr kumimoji="0" lang="en-US" altLang="en-US" sz="1200" b="0" i="0" u="none" strike="noStrike" cap="none" normalizeH="0" baseline="0" dirty="0">
                <a:ln>
                  <a:noFill/>
                </a:ln>
                <a:solidFill>
                  <a:schemeClr val="tx1"/>
                </a:solidFill>
                <a:effectLst/>
                <a:latin typeface="Arial" panose="020B0604020202020204" pitchFamily="34" charset="0"/>
              </a:rPr>
              <a:t>βολή του τουρισμού στη δημιουργία νέων θέσεων εργασίας.</a:t>
            </a:r>
          </a:p>
          <a:p>
            <a:pPr marL="0" marR="0" lvl="0" indent="0" algn="l" defTabSz="914400" rtl="0" eaLnBrk="0" fontAlgn="base" latinLnBrk="0" hangingPunct="0">
              <a:lnSpc>
                <a:spcPct val="150000"/>
              </a:lnSpc>
              <a:spcBef>
                <a:spcPct val="0"/>
              </a:spcBef>
              <a:spcAft>
                <a:spcPct val="0"/>
              </a:spcAft>
              <a:buClrTx/>
              <a:buSzTx/>
              <a:tabLst/>
            </a:pPr>
            <a:r>
              <a:rPr kumimoji="0" lang="en-US" altLang="en-US" sz="1200" b="1" i="0" u="none" strike="noStrike" cap="none" normalizeH="0" baseline="0" dirty="0" err="1">
                <a:ln>
                  <a:noFill/>
                </a:ln>
                <a:solidFill>
                  <a:schemeClr val="accent1"/>
                </a:solidFill>
                <a:effectLst/>
                <a:latin typeface="Arial" panose="020B0604020202020204" pitchFamily="34" charset="0"/>
              </a:rPr>
              <a:t>Σκο</a:t>
            </a:r>
            <a:r>
              <a:rPr kumimoji="0" lang="en-US" altLang="en-US" sz="1200" b="1" i="0" u="none" strike="noStrike" cap="none" normalizeH="0" baseline="0" dirty="0">
                <a:ln>
                  <a:noFill/>
                </a:ln>
                <a:solidFill>
                  <a:schemeClr val="accent1"/>
                </a:solidFill>
                <a:effectLst/>
                <a:latin typeface="Arial" panose="020B0604020202020204" pitchFamily="34" charset="0"/>
              </a:rPr>
              <a:t>πός:</a:t>
            </a:r>
            <a:r>
              <a:rPr kumimoji="0" lang="en-US" altLang="en-US" sz="1200" b="0" i="0" u="none" strike="noStrike" cap="none" normalizeH="0" baseline="0" dirty="0">
                <a:ln>
                  <a:noFill/>
                </a:ln>
                <a:solidFill>
                  <a:schemeClr val="accent1"/>
                </a:solidFill>
                <a:effectLst/>
                <a:latin typeface="Arial" panose="020B0604020202020204" pitchFamily="34" charset="0"/>
              </a:rPr>
              <a:t> Να μελετηθεί η επίδραση του μαζικού τουρισμού στο φυσικό περιβάλλον.</a:t>
            </a:r>
            <a:br>
              <a:rPr kumimoji="0" lang="en-US" altLang="en-US" sz="1200" b="0" i="0" u="none" strike="noStrike" cap="none" normalizeH="0" baseline="0" dirty="0">
                <a:ln>
                  <a:noFill/>
                </a:ln>
                <a:solidFill>
                  <a:schemeClr val="accent1"/>
                </a:solidFill>
                <a:effectLst/>
                <a:latin typeface="Arial" panose="020B0604020202020204" pitchFamily="34" charset="0"/>
              </a:rPr>
            </a:br>
            <a:r>
              <a:rPr kumimoji="0" lang="en-US" altLang="en-US" sz="1200" b="1" i="0" u="none" strike="noStrike" cap="none" normalizeH="0" baseline="0" dirty="0" err="1">
                <a:ln>
                  <a:noFill/>
                </a:ln>
                <a:solidFill>
                  <a:schemeClr val="tx1"/>
                </a:solidFill>
                <a:effectLst/>
                <a:latin typeface="Arial" panose="020B0604020202020204" pitchFamily="34" charset="0"/>
              </a:rPr>
              <a:t>Στόχοι</a:t>
            </a:r>
            <a:r>
              <a:rPr kumimoji="0" lang="en-US" altLang="en-US" sz="1200" b="1" i="0" u="none" strike="noStrike" cap="none" normalizeH="0" baseline="0" dirty="0">
                <a:ln>
                  <a:noFill/>
                </a:ln>
                <a:solidFill>
                  <a:schemeClr val="tx1"/>
                </a:solidFill>
                <a:effectLst/>
                <a:latin typeface="Arial" panose="020B0604020202020204" pitchFamily="34" charset="0"/>
              </a:rPr>
              <a:t>:</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Να </a:t>
            </a:r>
            <a:r>
              <a:rPr kumimoji="0" lang="en-US" altLang="en-US" sz="1200" b="0" i="0" u="none" strike="noStrike" cap="none" normalizeH="0" baseline="0" dirty="0" err="1">
                <a:ln>
                  <a:noFill/>
                </a:ln>
                <a:solidFill>
                  <a:schemeClr val="tx1"/>
                </a:solidFill>
                <a:effectLst/>
                <a:latin typeface="Arial" panose="020B0604020202020204" pitchFamily="34" charset="0"/>
              </a:rPr>
              <a:t>διερευνηθεί</a:t>
            </a:r>
            <a:r>
              <a:rPr kumimoji="0" lang="en-US" altLang="en-US" sz="1200" b="0" i="0" u="none" strike="noStrike" cap="none" normalizeH="0" baseline="0" dirty="0">
                <a:ln>
                  <a:noFill/>
                </a:ln>
                <a:solidFill>
                  <a:schemeClr val="tx1"/>
                </a:solidFill>
                <a:effectLst/>
                <a:latin typeface="Arial" panose="020B0604020202020204" pitchFamily="34" charset="0"/>
              </a:rPr>
              <a:t> ο βα</a:t>
            </a:r>
            <a:r>
              <a:rPr kumimoji="0" lang="en-US" altLang="en-US" sz="1200" b="0" i="0" u="none" strike="noStrike" cap="none" normalizeH="0" baseline="0" dirty="0" err="1">
                <a:ln>
                  <a:noFill/>
                </a:ln>
                <a:solidFill>
                  <a:schemeClr val="tx1"/>
                </a:solidFill>
                <a:effectLst/>
                <a:latin typeface="Arial" panose="020B0604020202020204" pitchFamily="34" charset="0"/>
              </a:rPr>
              <a:t>θμός</a:t>
            </a:r>
            <a:r>
              <a:rPr kumimoji="0" lang="en-US" altLang="en-US" sz="1200" b="0" i="0" u="none" strike="noStrike" cap="none" normalizeH="0" baseline="0" dirty="0">
                <a:ln>
                  <a:noFill/>
                </a:ln>
                <a:solidFill>
                  <a:schemeClr val="tx1"/>
                </a:solidFill>
                <a:effectLst/>
                <a:latin typeface="Arial" panose="020B0604020202020204" pitchFamily="34" charset="0"/>
              </a:rPr>
              <a:t> κατα</a:t>
            </a:r>
            <a:r>
              <a:rPr kumimoji="0" lang="en-US" altLang="en-US" sz="1200" b="0" i="0" u="none" strike="noStrike" cap="none" normalizeH="0" baseline="0" dirty="0" err="1">
                <a:ln>
                  <a:noFill/>
                </a:ln>
                <a:solidFill>
                  <a:schemeClr val="tx1"/>
                </a:solidFill>
                <a:effectLst/>
                <a:latin typeface="Arial" panose="020B0604020202020204" pitchFamily="34" charset="0"/>
              </a:rPr>
              <a:t>νάλωσης</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rPr>
              <a:t>φυσικών</a:t>
            </a:r>
            <a:r>
              <a:rPr kumimoji="0" lang="en-US" altLang="en-US" sz="1200" b="0" i="0" u="none" strike="noStrike" cap="none" normalizeH="0" baseline="0" dirty="0">
                <a:ln>
                  <a:noFill/>
                </a:ln>
                <a:solidFill>
                  <a:schemeClr val="tx1"/>
                </a:solidFill>
                <a:effectLst/>
                <a:latin typeface="Arial" panose="020B0604020202020204" pitchFamily="34" charset="0"/>
              </a:rPr>
              <a:t> π</a:t>
            </a:r>
            <a:r>
              <a:rPr kumimoji="0" lang="en-US" altLang="en-US" sz="1200" b="0" i="0" u="none" strike="noStrike" cap="none" normalizeH="0" baseline="0" dirty="0" err="1">
                <a:ln>
                  <a:noFill/>
                </a:ln>
                <a:solidFill>
                  <a:schemeClr val="tx1"/>
                </a:solidFill>
                <a:effectLst/>
                <a:latin typeface="Arial" panose="020B0604020202020204" pitchFamily="34" charset="0"/>
              </a:rPr>
              <a:t>όρων</a:t>
            </a:r>
            <a:r>
              <a:rPr kumimoji="0" lang="en-US" altLang="en-US" sz="1200" b="0" i="0" u="none" strike="noStrike" cap="none" normalizeH="0" baseline="0" dirty="0">
                <a:ln>
                  <a:noFill/>
                </a:ln>
                <a:solidFill>
                  <a:schemeClr val="tx1"/>
                </a:solidFill>
                <a:effectLst/>
                <a:latin typeface="Arial" panose="020B0604020202020204" pitchFamily="34" charset="0"/>
              </a:rPr>
              <a:t> από </a:t>
            </a:r>
            <a:r>
              <a:rPr kumimoji="0" lang="en-US" altLang="en-US" sz="1200" b="0" i="0" u="none" strike="noStrike" cap="none" normalizeH="0" baseline="0" dirty="0" err="1">
                <a:ln>
                  <a:noFill/>
                </a:ln>
                <a:solidFill>
                  <a:schemeClr val="tx1"/>
                </a:solidFill>
                <a:effectLst/>
                <a:latin typeface="Arial" panose="020B0604020202020204" pitchFamily="34" charset="0"/>
              </a:rPr>
              <a:t>τον</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rPr>
              <a:t>τουρισμό</a:t>
            </a:r>
            <a:r>
              <a:rPr kumimoji="0" lang="en-US" altLang="en-US" sz="12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Να ανα</a:t>
            </a:r>
            <a:r>
              <a:rPr kumimoji="0" lang="en-US" altLang="en-US" sz="1200" b="0" i="0" u="none" strike="noStrike" cap="none" normalizeH="0" baseline="0" dirty="0" err="1">
                <a:ln>
                  <a:noFill/>
                </a:ln>
                <a:solidFill>
                  <a:schemeClr val="tx1"/>
                </a:solidFill>
                <a:effectLst/>
                <a:latin typeface="Arial" panose="020B0604020202020204" pitchFamily="34" charset="0"/>
              </a:rPr>
              <a:t>λυθούν</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rPr>
              <a:t>οι</a:t>
            </a:r>
            <a:r>
              <a:rPr kumimoji="0" lang="en-US" altLang="en-US" sz="1200" b="0" i="0" u="none" strike="noStrike" cap="none" normalizeH="0" baseline="0" dirty="0">
                <a:ln>
                  <a:noFill/>
                </a:ln>
                <a:solidFill>
                  <a:schemeClr val="tx1"/>
                </a:solidFill>
                <a:effectLst/>
                <a:latin typeface="Arial" panose="020B0604020202020204" pitchFamily="34" charset="0"/>
              </a:rPr>
              <a:t> επιπ</a:t>
            </a:r>
            <a:r>
              <a:rPr kumimoji="0" lang="en-US" altLang="en-US" sz="1200" b="0" i="0" u="none" strike="noStrike" cap="none" normalizeH="0" baseline="0" dirty="0" err="1">
                <a:ln>
                  <a:noFill/>
                </a:ln>
                <a:solidFill>
                  <a:schemeClr val="tx1"/>
                </a:solidFill>
                <a:effectLst/>
                <a:latin typeface="Arial" panose="020B0604020202020204" pitchFamily="34" charset="0"/>
              </a:rPr>
              <a:t>τώσεις</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rPr>
              <a:t>του</a:t>
            </a:r>
            <a:r>
              <a:rPr kumimoji="0" lang="en-US" altLang="en-US" sz="1200" b="0" i="0" u="none" strike="noStrike" cap="none" normalizeH="0" baseline="0" dirty="0">
                <a:ln>
                  <a:noFill/>
                </a:ln>
                <a:solidFill>
                  <a:schemeClr val="tx1"/>
                </a:solidFill>
                <a:effectLst/>
                <a:latin typeface="Arial" panose="020B0604020202020204" pitchFamily="34" charset="0"/>
              </a:rPr>
              <a:t> μα</a:t>
            </a:r>
            <a:r>
              <a:rPr kumimoji="0" lang="en-US" altLang="en-US" sz="1200" b="0" i="0" u="none" strike="noStrike" cap="none" normalizeH="0" baseline="0" dirty="0" err="1">
                <a:ln>
                  <a:noFill/>
                </a:ln>
                <a:solidFill>
                  <a:schemeClr val="tx1"/>
                </a:solidFill>
                <a:effectLst/>
                <a:latin typeface="Arial" panose="020B0604020202020204" pitchFamily="34" charset="0"/>
              </a:rPr>
              <a:t>ζικού</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rPr>
              <a:t>τουρισμού</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rPr>
              <a:t>στη</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rPr>
              <a:t>ρύ</a:t>
            </a:r>
            <a:r>
              <a:rPr kumimoji="0" lang="en-US" altLang="en-US" sz="1200" b="0" i="0" u="none" strike="noStrike" cap="none" normalizeH="0" baseline="0" dirty="0">
                <a:ln>
                  <a:noFill/>
                </a:ln>
                <a:solidFill>
                  <a:schemeClr val="tx1"/>
                </a:solidFill>
                <a:effectLst/>
                <a:latin typeface="Arial" panose="020B0604020202020204" pitchFamily="34" charset="0"/>
              </a:rPr>
              <a:t>πανση (π.χ. απ</a:t>
            </a:r>
            <a:r>
              <a:rPr kumimoji="0" lang="en-US" altLang="en-US" sz="1200" b="0" i="0" u="none" strike="noStrike" cap="none" normalizeH="0" baseline="0" dirty="0" err="1">
                <a:ln>
                  <a:noFill/>
                </a:ln>
                <a:solidFill>
                  <a:schemeClr val="tx1"/>
                </a:solidFill>
                <a:effectLst/>
                <a:latin typeface="Arial" panose="020B0604020202020204" pitchFamily="34" charset="0"/>
              </a:rPr>
              <a:t>ορρίμμ</a:t>
            </a:r>
            <a:r>
              <a:rPr kumimoji="0" lang="en-US" altLang="en-US" sz="1200" b="0" i="0" u="none" strike="noStrike" cap="none" normalizeH="0" baseline="0" dirty="0">
                <a:ln>
                  <a:noFill/>
                </a:ln>
                <a:solidFill>
                  <a:schemeClr val="tx1"/>
                </a:solidFill>
                <a:effectLst/>
                <a:latin typeface="Arial" panose="020B0604020202020204" pitchFamily="34" charset="0"/>
              </a:rPr>
              <a:t>ατα, θόρυβος).</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Να </a:t>
            </a:r>
            <a:r>
              <a:rPr kumimoji="0" lang="en-US" altLang="en-US" sz="1200" b="0" i="0" u="none" strike="noStrike" cap="none" normalizeH="0" baseline="0" dirty="0" err="1">
                <a:ln>
                  <a:noFill/>
                </a:ln>
                <a:solidFill>
                  <a:schemeClr val="tx1"/>
                </a:solidFill>
                <a:effectLst/>
                <a:latin typeface="Arial" panose="020B0604020202020204" pitchFamily="34" charset="0"/>
              </a:rPr>
              <a:t>εξετ</a:t>
            </a:r>
            <a:r>
              <a:rPr kumimoji="0" lang="en-US" altLang="en-US" sz="1200" b="0" i="0" u="none" strike="noStrike" cap="none" normalizeH="0" baseline="0" dirty="0">
                <a:ln>
                  <a:noFill/>
                </a:ln>
                <a:solidFill>
                  <a:schemeClr val="tx1"/>
                </a:solidFill>
                <a:effectLst/>
                <a:latin typeface="Arial" panose="020B0604020202020204" pitchFamily="34" charset="0"/>
              </a:rPr>
              <a:t>αστούν μέτρα μείωσης των περιβαλλοντικών επιπτώσεων.</a:t>
            </a:r>
          </a:p>
          <a:p>
            <a:pPr marL="0" marR="0" lvl="0" indent="0" algn="l" defTabSz="914400" rtl="0" eaLnBrk="0" fontAlgn="base" latinLnBrk="0" hangingPunct="0">
              <a:lnSpc>
                <a:spcPct val="150000"/>
              </a:lnSpc>
              <a:spcBef>
                <a:spcPct val="0"/>
              </a:spcBef>
              <a:spcAft>
                <a:spcPct val="0"/>
              </a:spcAft>
              <a:buClrTx/>
              <a:buSzTx/>
              <a:tabLst/>
            </a:pPr>
            <a:r>
              <a:rPr kumimoji="0" lang="en-US" altLang="en-US" sz="1200" b="1" i="0" u="none" strike="noStrike" cap="none" normalizeH="0" baseline="0" dirty="0" err="1">
                <a:ln>
                  <a:noFill/>
                </a:ln>
                <a:solidFill>
                  <a:schemeClr val="accent1"/>
                </a:solidFill>
                <a:effectLst/>
                <a:latin typeface="Arial" panose="020B0604020202020204" pitchFamily="34" charset="0"/>
              </a:rPr>
              <a:t>Σκο</a:t>
            </a:r>
            <a:r>
              <a:rPr kumimoji="0" lang="en-US" altLang="en-US" sz="1200" b="1" i="0" u="none" strike="noStrike" cap="none" normalizeH="0" baseline="0" dirty="0">
                <a:ln>
                  <a:noFill/>
                </a:ln>
                <a:solidFill>
                  <a:schemeClr val="accent1"/>
                </a:solidFill>
                <a:effectLst/>
                <a:latin typeface="Arial" panose="020B0604020202020204" pitchFamily="34" charset="0"/>
              </a:rPr>
              <a:t>πός:</a:t>
            </a:r>
            <a:r>
              <a:rPr kumimoji="0" lang="en-US" altLang="en-US" sz="1200" b="0" i="0" u="none" strike="noStrike" cap="none" normalizeH="0" baseline="0" dirty="0">
                <a:ln>
                  <a:noFill/>
                </a:ln>
                <a:solidFill>
                  <a:schemeClr val="accent1"/>
                </a:solidFill>
                <a:effectLst/>
                <a:latin typeface="Arial" panose="020B0604020202020204" pitchFamily="34" charset="0"/>
              </a:rPr>
              <a:t> Να εξεταστεί η σημασία του πολιτιστικού τουρισμού για τη διατήρηση της πολιτιστικής κληρονομιάς.</a:t>
            </a:r>
            <a:br>
              <a:rPr kumimoji="0" lang="en-US" altLang="en-US" sz="1200" b="0" i="0" u="none" strike="noStrike" cap="none" normalizeH="0" baseline="0" dirty="0">
                <a:ln>
                  <a:noFill/>
                </a:ln>
                <a:solidFill>
                  <a:schemeClr val="accent1"/>
                </a:solidFill>
                <a:effectLst/>
                <a:latin typeface="Arial" panose="020B0604020202020204" pitchFamily="34" charset="0"/>
              </a:rPr>
            </a:br>
            <a:r>
              <a:rPr kumimoji="0" lang="en-US" altLang="en-US" sz="1200" b="1" i="0" u="none" strike="noStrike" cap="none" normalizeH="0" baseline="0" dirty="0" err="1">
                <a:ln>
                  <a:noFill/>
                </a:ln>
                <a:solidFill>
                  <a:schemeClr val="tx1"/>
                </a:solidFill>
                <a:effectLst/>
                <a:latin typeface="Arial" panose="020B0604020202020204" pitchFamily="34" charset="0"/>
              </a:rPr>
              <a:t>Στόχοι</a:t>
            </a:r>
            <a:r>
              <a:rPr kumimoji="0" lang="en-US" altLang="en-US" sz="1200" b="1" i="0" u="none" strike="noStrike" cap="none" normalizeH="0" baseline="0" dirty="0">
                <a:ln>
                  <a:noFill/>
                </a:ln>
                <a:solidFill>
                  <a:schemeClr val="tx1"/>
                </a:solidFill>
                <a:effectLst/>
                <a:latin typeface="Arial" panose="020B0604020202020204" pitchFamily="34" charset="0"/>
              </a:rPr>
              <a:t>:</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Να </a:t>
            </a:r>
            <a:r>
              <a:rPr kumimoji="0" lang="en-US" altLang="en-US" sz="1200" b="0" i="0" u="none" strike="noStrike" cap="none" normalizeH="0" baseline="0" dirty="0" err="1">
                <a:ln>
                  <a:noFill/>
                </a:ln>
                <a:solidFill>
                  <a:schemeClr val="tx1"/>
                </a:solidFill>
                <a:effectLst/>
                <a:latin typeface="Arial" panose="020B0604020202020204" pitchFamily="34" charset="0"/>
              </a:rPr>
              <a:t>μελετηθεί</a:t>
            </a:r>
            <a:r>
              <a:rPr kumimoji="0" lang="en-US" altLang="en-US" sz="1200" b="0" i="0" u="none" strike="noStrike" cap="none" normalizeH="0" baseline="0" dirty="0">
                <a:ln>
                  <a:noFill/>
                </a:ln>
                <a:solidFill>
                  <a:schemeClr val="tx1"/>
                </a:solidFill>
                <a:effectLst/>
                <a:latin typeface="Arial" panose="020B0604020202020204" pitchFamily="34" charset="0"/>
              </a:rPr>
              <a:t> η </a:t>
            </a:r>
            <a:r>
              <a:rPr kumimoji="0" lang="en-US" altLang="en-US" sz="1200" b="0" i="0" u="none" strike="noStrike" cap="none" normalizeH="0" baseline="0" dirty="0" err="1">
                <a:ln>
                  <a:noFill/>
                </a:ln>
                <a:solidFill>
                  <a:schemeClr val="tx1"/>
                </a:solidFill>
                <a:effectLst/>
                <a:latin typeface="Arial" panose="020B0604020202020204" pitchFamily="34" charset="0"/>
              </a:rPr>
              <a:t>συμ</a:t>
            </a:r>
            <a:r>
              <a:rPr kumimoji="0" lang="en-US" altLang="en-US" sz="1200" b="0" i="0" u="none" strike="noStrike" cap="none" normalizeH="0" baseline="0" dirty="0">
                <a:ln>
                  <a:noFill/>
                </a:ln>
                <a:solidFill>
                  <a:schemeClr val="tx1"/>
                </a:solidFill>
                <a:effectLst/>
                <a:latin typeface="Arial" panose="020B0604020202020204" pitchFamily="34" charset="0"/>
              </a:rPr>
              <a:t>βολή των τουριστών στη διατήρηση και ανάδειξη πολιτιστικών μνημείων.</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Να </a:t>
            </a:r>
            <a:r>
              <a:rPr kumimoji="0" lang="en-US" altLang="en-US" sz="1200" b="0" i="0" u="none" strike="noStrike" cap="none" normalizeH="0" baseline="0" dirty="0" err="1">
                <a:ln>
                  <a:noFill/>
                </a:ln>
                <a:solidFill>
                  <a:schemeClr val="tx1"/>
                </a:solidFill>
                <a:effectLst/>
                <a:latin typeface="Arial" panose="020B0604020202020204" pitchFamily="34" charset="0"/>
              </a:rPr>
              <a:t>διερευνηθεί</a:t>
            </a:r>
            <a:r>
              <a:rPr kumimoji="0" lang="en-US" altLang="en-US" sz="1200" b="0" i="0" u="none" strike="noStrike" cap="none" normalizeH="0" baseline="0" dirty="0">
                <a:ln>
                  <a:noFill/>
                </a:ln>
                <a:solidFill>
                  <a:schemeClr val="tx1"/>
                </a:solidFill>
                <a:effectLst/>
                <a:latin typeface="Arial" panose="020B0604020202020204" pitchFamily="34" charset="0"/>
              </a:rPr>
              <a:t> ο </a:t>
            </a:r>
            <a:r>
              <a:rPr kumimoji="0" lang="en-US" altLang="en-US" sz="1200" b="0" i="0" u="none" strike="noStrike" cap="none" normalizeH="0" baseline="0" dirty="0" err="1">
                <a:ln>
                  <a:noFill/>
                </a:ln>
                <a:solidFill>
                  <a:schemeClr val="tx1"/>
                </a:solidFill>
                <a:effectLst/>
                <a:latin typeface="Arial" panose="020B0604020202020204" pitchFamily="34" charset="0"/>
              </a:rPr>
              <a:t>ρόλος</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rPr>
              <a:t>των</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rPr>
              <a:t>φεστι</a:t>
            </a:r>
            <a:r>
              <a:rPr kumimoji="0" lang="en-US" altLang="en-US" sz="1200" b="0" i="0" u="none" strike="noStrike" cap="none" normalizeH="0" baseline="0" dirty="0">
                <a:ln>
                  <a:noFill/>
                </a:ln>
                <a:solidFill>
                  <a:schemeClr val="tx1"/>
                </a:solidFill>
                <a:effectLst/>
                <a:latin typeface="Arial" panose="020B0604020202020204" pitchFamily="34" charset="0"/>
              </a:rPr>
              <a:t>βάλ και εκδηλώσεων στην ενίσχυση της πολιτιστικής ταυτότητας.</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Να </a:t>
            </a:r>
            <a:r>
              <a:rPr kumimoji="0" lang="en-US" altLang="en-US" sz="1200" b="0" i="0" u="none" strike="noStrike" cap="none" normalizeH="0" baseline="0" dirty="0" err="1">
                <a:ln>
                  <a:noFill/>
                </a:ln>
                <a:solidFill>
                  <a:schemeClr val="tx1"/>
                </a:solidFill>
                <a:effectLst/>
                <a:latin typeface="Arial" panose="020B0604020202020204" pitchFamily="34" charset="0"/>
              </a:rPr>
              <a:t>εκτιμηθεί</a:t>
            </a:r>
            <a:r>
              <a:rPr kumimoji="0" lang="en-US" altLang="en-US" sz="1200" b="0" i="0" u="none" strike="noStrike" cap="none" normalizeH="0" baseline="0" dirty="0">
                <a:ln>
                  <a:noFill/>
                </a:ln>
                <a:solidFill>
                  <a:schemeClr val="tx1"/>
                </a:solidFill>
                <a:effectLst/>
                <a:latin typeface="Arial" panose="020B0604020202020204" pitchFamily="34" charset="0"/>
              </a:rPr>
              <a:t> η </a:t>
            </a:r>
            <a:r>
              <a:rPr kumimoji="0" lang="en-US" altLang="en-US" sz="1200" b="0" i="0" u="none" strike="noStrike" cap="none" normalizeH="0" baseline="0" dirty="0" err="1">
                <a:ln>
                  <a:noFill/>
                </a:ln>
                <a:solidFill>
                  <a:schemeClr val="tx1"/>
                </a:solidFill>
                <a:effectLst/>
                <a:latin typeface="Arial" panose="020B0604020202020204" pitchFamily="34" charset="0"/>
              </a:rPr>
              <a:t>οικονομική</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rPr>
              <a:t>συμ</a:t>
            </a:r>
            <a:r>
              <a:rPr kumimoji="0" lang="en-US" altLang="en-US" sz="1200" b="0" i="0" u="none" strike="noStrike" cap="none" normalizeH="0" baseline="0" dirty="0">
                <a:ln>
                  <a:noFill/>
                </a:ln>
                <a:solidFill>
                  <a:schemeClr val="tx1"/>
                </a:solidFill>
                <a:effectLst/>
                <a:latin typeface="Arial" panose="020B0604020202020204" pitchFamily="34" charset="0"/>
              </a:rPr>
              <a:t>βολή του πολιτιστικού τουρισμού.</a:t>
            </a:r>
          </a:p>
          <a:p>
            <a:pPr marL="0" marR="0" lvl="0" indent="0" algn="l" defTabSz="914400" rtl="0" eaLnBrk="0" fontAlgn="base" latinLnBrk="0" hangingPunct="0">
              <a:lnSpc>
                <a:spcPct val="150000"/>
              </a:lnSpc>
              <a:spcBef>
                <a:spcPct val="0"/>
              </a:spcBef>
              <a:spcAft>
                <a:spcPct val="0"/>
              </a:spcAft>
              <a:buClrTx/>
              <a:buSzTx/>
              <a:tabLst/>
            </a:pPr>
            <a:r>
              <a:rPr kumimoji="0" lang="en-US" altLang="en-US" sz="1200" b="1" i="0" u="none" strike="noStrike" cap="none" normalizeH="0" baseline="0" dirty="0" err="1">
                <a:ln>
                  <a:noFill/>
                </a:ln>
                <a:solidFill>
                  <a:schemeClr val="accent1"/>
                </a:solidFill>
                <a:effectLst/>
                <a:latin typeface="Arial" panose="020B0604020202020204" pitchFamily="34" charset="0"/>
              </a:rPr>
              <a:t>Σκο</a:t>
            </a:r>
            <a:r>
              <a:rPr kumimoji="0" lang="en-US" altLang="en-US" sz="1200" b="1" i="0" u="none" strike="noStrike" cap="none" normalizeH="0" baseline="0" dirty="0">
                <a:ln>
                  <a:noFill/>
                </a:ln>
                <a:solidFill>
                  <a:schemeClr val="accent1"/>
                </a:solidFill>
                <a:effectLst/>
                <a:latin typeface="Arial" panose="020B0604020202020204" pitchFamily="34" charset="0"/>
              </a:rPr>
              <a:t>πός:</a:t>
            </a:r>
            <a:r>
              <a:rPr kumimoji="0" lang="en-US" altLang="en-US" sz="1200" b="0" i="0" u="none" strike="noStrike" cap="none" normalizeH="0" baseline="0" dirty="0">
                <a:ln>
                  <a:noFill/>
                </a:ln>
                <a:solidFill>
                  <a:schemeClr val="accent1"/>
                </a:solidFill>
                <a:effectLst/>
                <a:latin typeface="Arial" panose="020B0604020202020204" pitchFamily="34" charset="0"/>
              </a:rPr>
              <a:t> Να διερευνηθεί ο ρόλος του αγροτουρισμού στην ανάπτυξη της υπαίθρου.</a:t>
            </a:r>
            <a:br>
              <a:rPr kumimoji="0" lang="en-US" altLang="en-US" sz="1200" b="0" i="0" u="none" strike="noStrike" cap="none" normalizeH="0" baseline="0" dirty="0">
                <a:ln>
                  <a:noFill/>
                </a:ln>
                <a:solidFill>
                  <a:schemeClr val="accent1"/>
                </a:solidFill>
                <a:effectLst/>
                <a:latin typeface="Arial" panose="020B0604020202020204" pitchFamily="34" charset="0"/>
              </a:rPr>
            </a:br>
            <a:r>
              <a:rPr kumimoji="0" lang="en-US" altLang="en-US" sz="1200" b="1" i="0" u="none" strike="noStrike" cap="none" normalizeH="0" baseline="0" dirty="0" err="1">
                <a:ln>
                  <a:noFill/>
                </a:ln>
                <a:solidFill>
                  <a:schemeClr val="tx1"/>
                </a:solidFill>
                <a:effectLst/>
                <a:latin typeface="Arial" panose="020B0604020202020204" pitchFamily="34" charset="0"/>
              </a:rPr>
              <a:t>Στόχοι</a:t>
            </a:r>
            <a:r>
              <a:rPr kumimoji="0" lang="en-US" altLang="en-US" sz="1200" b="1" i="0" u="none" strike="noStrike" cap="none" normalizeH="0" baseline="0" dirty="0">
                <a:ln>
                  <a:noFill/>
                </a:ln>
                <a:solidFill>
                  <a:schemeClr val="tx1"/>
                </a:solidFill>
                <a:effectLst/>
                <a:latin typeface="Arial" panose="020B0604020202020204" pitchFamily="34" charset="0"/>
              </a:rPr>
              <a:t>:</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Να κατα</a:t>
            </a:r>
            <a:r>
              <a:rPr kumimoji="0" lang="en-US" altLang="en-US" sz="1200" b="0" i="0" u="none" strike="noStrike" cap="none" normalizeH="0" baseline="0" dirty="0" err="1">
                <a:ln>
                  <a:noFill/>
                </a:ln>
                <a:solidFill>
                  <a:schemeClr val="tx1"/>
                </a:solidFill>
                <a:effectLst/>
                <a:latin typeface="Arial" panose="020B0604020202020204" pitchFamily="34" charset="0"/>
              </a:rPr>
              <a:t>γρ</a:t>
            </a:r>
            <a:r>
              <a:rPr kumimoji="0" lang="en-US" altLang="en-US" sz="1200" b="0" i="0" u="none" strike="noStrike" cap="none" normalizeH="0" baseline="0" dirty="0">
                <a:ln>
                  <a:noFill/>
                </a:ln>
                <a:solidFill>
                  <a:schemeClr val="tx1"/>
                </a:solidFill>
                <a:effectLst/>
                <a:latin typeface="Arial" panose="020B0604020202020204" pitchFamily="34" charset="0"/>
              </a:rPr>
              <a:t>αφεί η συμβολή του αγροτουρισμού στο εισόδημα των αγροτικών νοικοκυριών.</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Να ανα</a:t>
            </a:r>
            <a:r>
              <a:rPr kumimoji="0" lang="en-US" altLang="en-US" sz="1200" b="0" i="0" u="none" strike="noStrike" cap="none" normalizeH="0" baseline="0" dirty="0" err="1">
                <a:ln>
                  <a:noFill/>
                </a:ln>
                <a:solidFill>
                  <a:schemeClr val="tx1"/>
                </a:solidFill>
                <a:effectLst/>
                <a:latin typeface="Arial" panose="020B0604020202020204" pitchFamily="34" charset="0"/>
              </a:rPr>
              <a:t>λυθεί</a:t>
            </a:r>
            <a:r>
              <a:rPr kumimoji="0" lang="en-US" altLang="en-US" sz="1200" b="0" i="0" u="none" strike="noStrike" cap="none" normalizeH="0" baseline="0" dirty="0">
                <a:ln>
                  <a:noFill/>
                </a:ln>
                <a:solidFill>
                  <a:schemeClr val="tx1"/>
                </a:solidFill>
                <a:effectLst/>
                <a:latin typeface="Arial" panose="020B0604020202020204" pitchFamily="34" charset="0"/>
              </a:rPr>
              <a:t> η </a:t>
            </a:r>
            <a:r>
              <a:rPr kumimoji="0" lang="en-US" altLang="en-US" sz="1200" b="0" i="0" u="none" strike="noStrike" cap="none" normalizeH="0" baseline="0" dirty="0" err="1">
                <a:ln>
                  <a:noFill/>
                </a:ln>
                <a:solidFill>
                  <a:schemeClr val="tx1"/>
                </a:solidFill>
                <a:effectLst/>
                <a:latin typeface="Arial" panose="020B0604020202020204" pitchFamily="34" charset="0"/>
              </a:rPr>
              <a:t>σχέση</a:t>
            </a:r>
            <a:r>
              <a:rPr kumimoji="0" lang="en-US" altLang="en-US" sz="1200" b="0" i="0" u="none" strike="noStrike" cap="none" normalizeH="0" baseline="0" dirty="0">
                <a:ln>
                  <a:noFill/>
                </a:ln>
                <a:solidFill>
                  <a:schemeClr val="tx1"/>
                </a:solidFill>
                <a:effectLst/>
                <a:latin typeface="Arial" panose="020B0604020202020204" pitchFamily="34" charset="0"/>
              </a:rPr>
              <a:t> α</a:t>
            </a:r>
            <a:r>
              <a:rPr kumimoji="0" lang="en-US" altLang="en-US" sz="1200" b="0" i="0" u="none" strike="noStrike" cap="none" normalizeH="0" baseline="0" dirty="0" err="1">
                <a:ln>
                  <a:noFill/>
                </a:ln>
                <a:solidFill>
                  <a:schemeClr val="tx1"/>
                </a:solidFill>
                <a:effectLst/>
                <a:latin typeface="Arial" panose="020B0604020202020204" pitchFamily="34" charset="0"/>
              </a:rPr>
              <a:t>γροτουρισμού</a:t>
            </a:r>
            <a:r>
              <a:rPr kumimoji="0" lang="en-US" altLang="en-US" sz="1200" b="0" i="0" u="none" strike="noStrike" cap="none" normalizeH="0" baseline="0" dirty="0">
                <a:ln>
                  <a:noFill/>
                </a:ln>
                <a:solidFill>
                  <a:schemeClr val="tx1"/>
                </a:solidFill>
                <a:effectLst/>
                <a:latin typeface="Arial" panose="020B0604020202020204" pitchFamily="34" charset="0"/>
              </a:rPr>
              <a:t> και </a:t>
            </a:r>
            <a:r>
              <a:rPr kumimoji="0" lang="en-US" altLang="en-US" sz="1200" b="0" i="0" u="none" strike="noStrike" cap="none" normalizeH="0" baseline="0" dirty="0" err="1">
                <a:ln>
                  <a:noFill/>
                </a:ln>
                <a:solidFill>
                  <a:schemeClr val="tx1"/>
                </a:solidFill>
                <a:effectLst/>
                <a:latin typeface="Arial" panose="020B0604020202020204" pitchFamily="34" charset="0"/>
              </a:rPr>
              <a:t>το</a:t>
            </a:r>
            <a:r>
              <a:rPr kumimoji="0" lang="en-US" altLang="en-US" sz="1200" b="0" i="0" u="none" strike="noStrike" cap="none" normalizeH="0" baseline="0" dirty="0">
                <a:ln>
                  <a:noFill/>
                </a:ln>
                <a:solidFill>
                  <a:schemeClr val="tx1"/>
                </a:solidFill>
                <a:effectLst/>
                <a:latin typeface="Arial" panose="020B0604020202020204" pitchFamily="34" charset="0"/>
              </a:rPr>
              <a:t>πικών παραδοσιακών προϊόντων.</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Να </a:t>
            </a:r>
            <a:r>
              <a:rPr kumimoji="0" lang="en-US" altLang="en-US" sz="1200" b="0" i="0" u="none" strike="noStrike" cap="none" normalizeH="0" baseline="0" dirty="0" err="1">
                <a:ln>
                  <a:noFill/>
                </a:ln>
                <a:solidFill>
                  <a:schemeClr val="tx1"/>
                </a:solidFill>
                <a:effectLst/>
                <a:latin typeface="Arial" panose="020B0604020202020204" pitchFamily="34" charset="0"/>
              </a:rPr>
              <a:t>εξετ</a:t>
            </a:r>
            <a:r>
              <a:rPr kumimoji="0" lang="en-US" altLang="en-US" sz="1200" b="0" i="0" u="none" strike="noStrike" cap="none" normalizeH="0" baseline="0" dirty="0">
                <a:ln>
                  <a:noFill/>
                </a:ln>
                <a:solidFill>
                  <a:schemeClr val="tx1"/>
                </a:solidFill>
                <a:effectLst/>
                <a:latin typeface="Arial" panose="020B0604020202020204" pitchFamily="34" charset="0"/>
              </a:rPr>
              <a:t>αστούν οι κοινωνικές επιπτώσεις του αγροτουρισμού σε μικρές κοινότητες.</a:t>
            </a:r>
          </a:p>
          <a:p>
            <a:pPr marL="0" marR="0" lvl="0" indent="0" algn="l" defTabSz="914400" rtl="0" eaLnBrk="0" fontAlgn="base" latinLnBrk="0" hangingPunct="0">
              <a:lnSpc>
                <a:spcPct val="150000"/>
              </a:lnSpc>
              <a:spcBef>
                <a:spcPct val="0"/>
              </a:spcBef>
              <a:spcAft>
                <a:spcPct val="0"/>
              </a:spcAft>
              <a:buClrTx/>
              <a:buSzTx/>
              <a:tabLst/>
            </a:pPr>
            <a:r>
              <a:rPr kumimoji="0" lang="en-US" altLang="en-US" sz="1200" b="1" i="0" u="none" strike="noStrike" cap="none" normalizeH="0" baseline="0" dirty="0" err="1">
                <a:ln>
                  <a:noFill/>
                </a:ln>
                <a:solidFill>
                  <a:schemeClr val="accent1"/>
                </a:solidFill>
                <a:effectLst/>
                <a:latin typeface="Arial" panose="020B0604020202020204" pitchFamily="34" charset="0"/>
              </a:rPr>
              <a:t>Σκο</a:t>
            </a:r>
            <a:r>
              <a:rPr kumimoji="0" lang="en-US" altLang="en-US" sz="1200" b="1" i="0" u="none" strike="noStrike" cap="none" normalizeH="0" baseline="0" dirty="0">
                <a:ln>
                  <a:noFill/>
                </a:ln>
                <a:solidFill>
                  <a:schemeClr val="accent1"/>
                </a:solidFill>
                <a:effectLst/>
                <a:latin typeface="Arial" panose="020B0604020202020204" pitchFamily="34" charset="0"/>
              </a:rPr>
              <a:t>πός:</a:t>
            </a:r>
            <a:r>
              <a:rPr kumimoji="0" lang="en-US" altLang="en-US" sz="1200" b="0" i="0" u="none" strike="noStrike" cap="none" normalizeH="0" baseline="0" dirty="0">
                <a:ln>
                  <a:noFill/>
                </a:ln>
                <a:solidFill>
                  <a:schemeClr val="accent1"/>
                </a:solidFill>
                <a:effectLst/>
                <a:latin typeface="Arial" panose="020B0604020202020204" pitchFamily="34" charset="0"/>
              </a:rPr>
              <a:t> Να αναλυθεί η ικανοποίηση των τουριστών από τις παρεχόμενες υπηρεσίες σε έναν προορισμό.</a:t>
            </a:r>
            <a:br>
              <a:rPr kumimoji="0" lang="en-US" altLang="en-US" sz="1200" b="0" i="0" u="none" strike="noStrike" cap="none" normalizeH="0" baseline="0" dirty="0">
                <a:ln>
                  <a:noFill/>
                </a:ln>
                <a:solidFill>
                  <a:schemeClr val="accent1"/>
                </a:solidFill>
                <a:effectLst/>
                <a:latin typeface="Arial" panose="020B0604020202020204" pitchFamily="34" charset="0"/>
              </a:rPr>
            </a:br>
            <a:r>
              <a:rPr kumimoji="0" lang="en-US" altLang="en-US" sz="1200" b="1" i="0" u="none" strike="noStrike" cap="none" normalizeH="0" baseline="0" dirty="0" err="1">
                <a:ln>
                  <a:noFill/>
                </a:ln>
                <a:solidFill>
                  <a:schemeClr val="tx1"/>
                </a:solidFill>
                <a:effectLst/>
                <a:latin typeface="Arial" panose="020B0604020202020204" pitchFamily="34" charset="0"/>
              </a:rPr>
              <a:t>Στόχοι</a:t>
            </a:r>
            <a:r>
              <a:rPr kumimoji="0" lang="en-US" altLang="en-US" sz="1200" b="1" i="0" u="none" strike="noStrike" cap="none" normalizeH="0" baseline="0" dirty="0">
                <a:ln>
                  <a:noFill/>
                </a:ln>
                <a:solidFill>
                  <a:schemeClr val="tx1"/>
                </a:solidFill>
                <a:effectLst/>
                <a:latin typeface="Arial" panose="020B0604020202020204" pitchFamily="34" charset="0"/>
              </a:rPr>
              <a:t>:</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Να </a:t>
            </a:r>
            <a:r>
              <a:rPr kumimoji="0" lang="en-US" altLang="en-US" sz="1200" b="0" i="0" u="none" strike="noStrike" cap="none" normalizeH="0" baseline="0" dirty="0" err="1">
                <a:ln>
                  <a:noFill/>
                </a:ln>
                <a:solidFill>
                  <a:schemeClr val="tx1"/>
                </a:solidFill>
                <a:effectLst/>
                <a:latin typeface="Arial" panose="020B0604020202020204" pitchFamily="34" charset="0"/>
              </a:rPr>
              <a:t>μετρηθεί</a:t>
            </a:r>
            <a:r>
              <a:rPr kumimoji="0" lang="en-US" altLang="en-US" sz="1200" b="0" i="0" u="none" strike="noStrike" cap="none" normalizeH="0" baseline="0" dirty="0">
                <a:ln>
                  <a:noFill/>
                </a:ln>
                <a:solidFill>
                  <a:schemeClr val="tx1"/>
                </a:solidFill>
                <a:effectLst/>
                <a:latin typeface="Arial" panose="020B0604020202020204" pitchFamily="34" charset="0"/>
              </a:rPr>
              <a:t> ο βα</a:t>
            </a:r>
            <a:r>
              <a:rPr kumimoji="0" lang="en-US" altLang="en-US" sz="1200" b="0" i="0" u="none" strike="noStrike" cap="none" normalizeH="0" baseline="0" dirty="0" err="1">
                <a:ln>
                  <a:noFill/>
                </a:ln>
                <a:solidFill>
                  <a:schemeClr val="tx1"/>
                </a:solidFill>
                <a:effectLst/>
                <a:latin typeface="Arial" panose="020B0604020202020204" pitchFamily="34" charset="0"/>
              </a:rPr>
              <a:t>θμός</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rPr>
              <a:t>ικ</a:t>
            </a:r>
            <a:r>
              <a:rPr kumimoji="0" lang="en-US" altLang="en-US" sz="1200" b="0" i="0" u="none" strike="noStrike" cap="none" normalizeH="0" baseline="0" dirty="0">
                <a:ln>
                  <a:noFill/>
                </a:ln>
                <a:solidFill>
                  <a:schemeClr val="tx1"/>
                </a:solidFill>
                <a:effectLst/>
                <a:latin typeface="Arial" panose="020B0604020202020204" pitchFamily="34" charset="0"/>
              </a:rPr>
              <a:t>ανοποίησης των τουριστών από τις υπηρεσίες φιλοξενίας.</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Να </a:t>
            </a:r>
            <a:r>
              <a:rPr kumimoji="0" lang="en-US" altLang="en-US" sz="1200" b="0" i="0" u="none" strike="noStrike" cap="none" normalizeH="0" baseline="0" dirty="0" err="1">
                <a:ln>
                  <a:noFill/>
                </a:ln>
                <a:solidFill>
                  <a:schemeClr val="tx1"/>
                </a:solidFill>
                <a:effectLst/>
                <a:latin typeface="Arial" panose="020B0604020202020204" pitchFamily="34" charset="0"/>
              </a:rPr>
              <a:t>διερευνηθεί</a:t>
            </a:r>
            <a:r>
              <a:rPr kumimoji="0" lang="en-US" altLang="en-US" sz="1200" b="0" i="0" u="none" strike="noStrike" cap="none" normalizeH="0" baseline="0" dirty="0">
                <a:ln>
                  <a:noFill/>
                </a:ln>
                <a:solidFill>
                  <a:schemeClr val="tx1"/>
                </a:solidFill>
                <a:effectLst/>
                <a:latin typeface="Arial" panose="020B0604020202020204" pitchFamily="34" charset="0"/>
              </a:rPr>
              <a:t> η </a:t>
            </a:r>
            <a:r>
              <a:rPr kumimoji="0" lang="en-US" altLang="en-US" sz="1200" b="0" i="0" u="none" strike="noStrike" cap="none" normalizeH="0" baseline="0" dirty="0" err="1">
                <a:ln>
                  <a:noFill/>
                </a:ln>
                <a:solidFill>
                  <a:schemeClr val="tx1"/>
                </a:solidFill>
                <a:effectLst/>
                <a:latin typeface="Arial" panose="020B0604020202020204" pitchFamily="34" charset="0"/>
              </a:rPr>
              <a:t>σχέση</a:t>
            </a:r>
            <a:r>
              <a:rPr kumimoji="0" lang="en-US" altLang="en-US" sz="1200" b="0" i="0" u="none" strike="noStrike" cap="none" normalizeH="0" baseline="0" dirty="0">
                <a:ln>
                  <a:noFill/>
                </a:ln>
                <a:solidFill>
                  <a:schemeClr val="tx1"/>
                </a:solidFill>
                <a:effectLst/>
                <a:latin typeface="Arial" panose="020B0604020202020204" pitchFamily="34" charset="0"/>
              </a:rPr>
              <a:t> π</a:t>
            </a:r>
            <a:r>
              <a:rPr kumimoji="0" lang="en-US" altLang="en-US" sz="1200" b="0" i="0" u="none" strike="noStrike" cap="none" normalizeH="0" baseline="0" dirty="0" err="1">
                <a:ln>
                  <a:noFill/>
                </a:ln>
                <a:solidFill>
                  <a:schemeClr val="tx1"/>
                </a:solidFill>
                <a:effectLst/>
                <a:latin typeface="Arial" panose="020B0604020202020204" pitchFamily="34" charset="0"/>
              </a:rPr>
              <a:t>οιότητ</a:t>
            </a:r>
            <a:r>
              <a:rPr kumimoji="0" lang="en-US" altLang="en-US" sz="1200" b="0" i="0" u="none" strike="noStrike" cap="none" normalizeH="0" baseline="0" dirty="0">
                <a:ln>
                  <a:noFill/>
                </a:ln>
                <a:solidFill>
                  <a:schemeClr val="tx1"/>
                </a:solidFill>
                <a:effectLst/>
                <a:latin typeface="Arial" panose="020B0604020202020204" pitchFamily="34" charset="0"/>
              </a:rPr>
              <a:t>ας υπηρεσιών και πρόθεσης επαναληπτικής επίσκεψης.</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Να </a:t>
            </a:r>
            <a:r>
              <a:rPr kumimoji="0" lang="en-US" altLang="en-US" sz="1200" b="0" i="0" u="none" strike="noStrike" cap="none" normalizeH="0" baseline="0" dirty="0" err="1">
                <a:ln>
                  <a:noFill/>
                </a:ln>
                <a:solidFill>
                  <a:schemeClr val="tx1"/>
                </a:solidFill>
                <a:effectLst/>
                <a:latin typeface="Arial" panose="020B0604020202020204" pitchFamily="34" charset="0"/>
              </a:rPr>
              <a:t>εντο</a:t>
            </a:r>
            <a:r>
              <a:rPr kumimoji="0" lang="en-US" altLang="en-US" sz="1200" b="0" i="0" u="none" strike="noStrike" cap="none" normalizeH="0" baseline="0" dirty="0">
                <a:ln>
                  <a:noFill/>
                </a:ln>
                <a:solidFill>
                  <a:schemeClr val="tx1"/>
                </a:solidFill>
                <a:effectLst/>
                <a:latin typeface="Arial" panose="020B0604020202020204" pitchFamily="34" charset="0"/>
              </a:rPr>
              <a:t>πιστούν οι βασικοί παράγοντες που επηρεάζουν την εμπειρία τουριστών.</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70731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F572A0-B352-4856-A796-2AAD1DAE4043}"/>
              </a:ext>
            </a:extLst>
          </p:cNvPr>
          <p:cNvSpPr txBox="1"/>
          <p:nvPr/>
        </p:nvSpPr>
        <p:spPr>
          <a:xfrm>
            <a:off x="436227" y="575163"/>
            <a:ext cx="10863743" cy="5478423"/>
          </a:xfrm>
          <a:prstGeom prst="rect">
            <a:avLst/>
          </a:prstGeom>
          <a:noFill/>
        </p:spPr>
        <p:txBody>
          <a:bodyPr wrap="square">
            <a:spAutoFit/>
          </a:bodyPr>
          <a:lstStyle/>
          <a:p>
            <a:r>
              <a:rPr lang="el-GR" sz="1400" b="1" dirty="0">
                <a:solidFill>
                  <a:schemeClr val="accent1"/>
                </a:solidFill>
              </a:rPr>
              <a:t>Σκοπός:</a:t>
            </a:r>
            <a:r>
              <a:rPr lang="el-GR" sz="1400" dirty="0">
                <a:solidFill>
                  <a:schemeClr val="accent1"/>
                </a:solidFill>
              </a:rPr>
              <a:t> Να εκτιμηθεί η επίδραση του τουρισμού στην απασχόληση τοπικών κοινωνιών.</a:t>
            </a:r>
            <a:br>
              <a:rPr lang="el-GR" sz="1400" dirty="0">
                <a:solidFill>
                  <a:schemeClr val="accent1"/>
                </a:solidFill>
              </a:rPr>
            </a:br>
            <a:r>
              <a:rPr lang="el-GR" sz="1400" b="1" dirty="0"/>
              <a:t>Στόχοι:</a:t>
            </a:r>
            <a:endParaRPr lang="el-GR" sz="1400" dirty="0"/>
          </a:p>
          <a:p>
            <a:pPr marL="742950" lvl="1" indent="-285750">
              <a:buFont typeface="+mj-lt"/>
              <a:buAutoNum type="arabicPeriod"/>
            </a:pPr>
            <a:r>
              <a:rPr lang="el-GR" sz="1400" dirty="0"/>
              <a:t>Να προσδιοριστεί το ποσοστό θέσεων εργασίας που συνδέονται με τον τουρισμό.</a:t>
            </a:r>
          </a:p>
          <a:p>
            <a:pPr marL="742950" lvl="1" indent="-285750">
              <a:buFont typeface="+mj-lt"/>
              <a:buAutoNum type="arabicPeriod"/>
            </a:pPr>
            <a:r>
              <a:rPr lang="el-GR" sz="1400" dirty="0"/>
              <a:t>Να αναλυθεί η ποιότητα και η σταθερότητα των τουριστικών επαγγελμάτων.</a:t>
            </a:r>
          </a:p>
          <a:p>
            <a:pPr marL="742950" lvl="1" indent="-285750">
              <a:buFont typeface="+mj-lt"/>
              <a:buAutoNum type="arabicPeriod"/>
            </a:pPr>
            <a:r>
              <a:rPr lang="el-GR" sz="1400" dirty="0"/>
              <a:t>Να διερευνηθεί η συμβολή του τουρισμού στην επαγγελματική απορρόφηση νέων.</a:t>
            </a:r>
          </a:p>
          <a:p>
            <a:r>
              <a:rPr lang="el-GR" sz="1400" b="1" dirty="0">
                <a:solidFill>
                  <a:schemeClr val="accent1"/>
                </a:solidFill>
              </a:rPr>
              <a:t>Σκοπός:</a:t>
            </a:r>
            <a:r>
              <a:rPr lang="el-GR" sz="1400" dirty="0">
                <a:solidFill>
                  <a:schemeClr val="accent1"/>
                </a:solidFill>
              </a:rPr>
              <a:t> Να διερευνηθεί η συμβολή της τεχνολογίας (π.χ. διαδικτυακές πλατφόρμες, </a:t>
            </a:r>
            <a:r>
              <a:rPr lang="el-GR" sz="1400" dirty="0" err="1">
                <a:solidFill>
                  <a:schemeClr val="accent1"/>
                </a:solidFill>
              </a:rPr>
              <a:t>social</a:t>
            </a:r>
            <a:r>
              <a:rPr lang="el-GR" sz="1400" dirty="0">
                <a:solidFill>
                  <a:schemeClr val="accent1"/>
                </a:solidFill>
              </a:rPr>
              <a:t> media) στη διαμόρφωση τουριστικών επιλογών.</a:t>
            </a:r>
            <a:br>
              <a:rPr lang="el-GR" sz="1400" dirty="0">
                <a:solidFill>
                  <a:schemeClr val="accent1"/>
                </a:solidFill>
              </a:rPr>
            </a:br>
            <a:r>
              <a:rPr lang="el-GR" sz="1400" b="1" dirty="0"/>
              <a:t>Στόχοι:</a:t>
            </a:r>
            <a:endParaRPr lang="el-GR" sz="1400" dirty="0"/>
          </a:p>
          <a:p>
            <a:pPr marL="742950" lvl="1" indent="-285750">
              <a:buFont typeface="+mj-lt"/>
              <a:buAutoNum type="arabicPeriod"/>
            </a:pPr>
            <a:r>
              <a:rPr lang="el-GR" sz="1400" dirty="0"/>
              <a:t>Να εξεταστεί ο ρόλος των online κρατήσεων στις επιλογές προορισμών.</a:t>
            </a:r>
          </a:p>
          <a:p>
            <a:pPr marL="742950" lvl="1" indent="-285750">
              <a:buFont typeface="+mj-lt"/>
              <a:buAutoNum type="arabicPeriod"/>
            </a:pPr>
            <a:r>
              <a:rPr lang="el-GR" sz="1400" dirty="0"/>
              <a:t>Να αναλυθεί η επιρροή των </a:t>
            </a:r>
            <a:r>
              <a:rPr lang="el-GR" sz="1400" dirty="0" err="1"/>
              <a:t>social</a:t>
            </a:r>
            <a:r>
              <a:rPr lang="el-GR" sz="1400" dirty="0"/>
              <a:t> media στις τουριστικές προτιμήσεις.</a:t>
            </a:r>
          </a:p>
          <a:p>
            <a:pPr marL="742950" lvl="1" indent="-285750">
              <a:buFont typeface="+mj-lt"/>
              <a:buAutoNum type="arabicPeriod"/>
            </a:pPr>
            <a:r>
              <a:rPr lang="el-GR" sz="1400" dirty="0"/>
              <a:t>Να διερευνηθεί η συμβολή των διαδικτυακών αξιολογήσεων στη λήψη απόφασης.</a:t>
            </a:r>
          </a:p>
          <a:p>
            <a:r>
              <a:rPr lang="el-GR" sz="1400" b="1" dirty="0">
                <a:solidFill>
                  <a:schemeClr val="accent1"/>
                </a:solidFill>
              </a:rPr>
              <a:t>Σκοπός:</a:t>
            </a:r>
            <a:r>
              <a:rPr lang="el-GR" sz="1400" dirty="0">
                <a:solidFill>
                  <a:schemeClr val="accent1"/>
                </a:solidFill>
              </a:rPr>
              <a:t> Να μελετηθεί ο ρόλος της τουριστικής προβολής και του μάρκετινγκ στην ελκυστικότητα ενός προορισμού.</a:t>
            </a:r>
            <a:br>
              <a:rPr lang="el-GR" sz="1400" dirty="0">
                <a:solidFill>
                  <a:schemeClr val="accent1"/>
                </a:solidFill>
              </a:rPr>
            </a:br>
            <a:r>
              <a:rPr lang="el-GR" sz="1400" b="1" dirty="0"/>
              <a:t>Στόχοι:</a:t>
            </a:r>
            <a:endParaRPr lang="el-GR" sz="1400" dirty="0"/>
          </a:p>
          <a:p>
            <a:pPr marL="742950" lvl="1" indent="-285750">
              <a:buFont typeface="+mj-lt"/>
              <a:buAutoNum type="arabicPeriod"/>
            </a:pPr>
            <a:r>
              <a:rPr lang="el-GR" sz="1400" dirty="0"/>
              <a:t>Να αξιολογηθεί η αποτελεσματικότητα των καμπανιών προβολής.</a:t>
            </a:r>
          </a:p>
          <a:p>
            <a:pPr marL="742950" lvl="1" indent="-285750">
              <a:buFont typeface="+mj-lt"/>
              <a:buAutoNum type="arabicPeriod"/>
            </a:pPr>
            <a:r>
              <a:rPr lang="el-GR" sz="1400" dirty="0"/>
              <a:t>Να διερευνηθεί η σχέση τουριστικού μάρκετινγκ και αφίξεων επισκεπτών.</a:t>
            </a:r>
          </a:p>
          <a:p>
            <a:pPr marL="742950" lvl="1" indent="-285750">
              <a:buFont typeface="+mj-lt"/>
              <a:buAutoNum type="arabicPeriod"/>
            </a:pPr>
            <a:r>
              <a:rPr lang="el-GR" sz="1400" dirty="0"/>
              <a:t>Να αναλυθούν οι παράγοντες που ενισχύουν τη διεθνή εικόνα ενός προορισμού.</a:t>
            </a:r>
          </a:p>
          <a:p>
            <a:r>
              <a:rPr lang="el-GR" sz="1400" b="1" dirty="0">
                <a:solidFill>
                  <a:schemeClr val="accent1"/>
                </a:solidFill>
              </a:rPr>
              <a:t>Σκοπός:</a:t>
            </a:r>
            <a:r>
              <a:rPr lang="el-GR" sz="1400" dirty="0">
                <a:solidFill>
                  <a:schemeClr val="accent1"/>
                </a:solidFill>
              </a:rPr>
              <a:t> Να εξεταστεί η ανάπτυξη βιώσιμων μορφών τουρισμού και οι προοπτικές εφαρμογής τους.</a:t>
            </a:r>
            <a:br>
              <a:rPr lang="el-GR" sz="1400" dirty="0">
                <a:solidFill>
                  <a:schemeClr val="accent1"/>
                </a:solidFill>
              </a:rPr>
            </a:br>
            <a:r>
              <a:rPr lang="el-GR" sz="1400" b="1" dirty="0"/>
              <a:t>Στόχοι:</a:t>
            </a:r>
            <a:endParaRPr lang="el-GR" sz="1400" dirty="0"/>
          </a:p>
          <a:p>
            <a:pPr marL="742950" lvl="1" indent="-285750">
              <a:buFont typeface="+mj-lt"/>
              <a:buAutoNum type="arabicPeriod"/>
            </a:pPr>
            <a:r>
              <a:rPr lang="el-GR" sz="1400" dirty="0"/>
              <a:t>Να εντοπιστούν καλές πρακτικές βιώσιμου τουρισμού.</a:t>
            </a:r>
          </a:p>
          <a:p>
            <a:pPr marL="742950" lvl="1" indent="-285750">
              <a:buFont typeface="+mj-lt"/>
              <a:buAutoNum type="arabicPeriod"/>
            </a:pPr>
            <a:r>
              <a:rPr lang="el-GR" sz="1400" dirty="0"/>
              <a:t>Να διερευνηθεί η στάση των τοπικών κοινωνιών απέναντι στη βιώσιμη ανάπτυξη.</a:t>
            </a:r>
          </a:p>
          <a:p>
            <a:pPr marL="742950" lvl="1" indent="-285750">
              <a:buFont typeface="+mj-lt"/>
              <a:buAutoNum type="arabicPeriod"/>
            </a:pPr>
            <a:r>
              <a:rPr lang="el-GR" sz="1400" dirty="0"/>
              <a:t>Να αξιολογηθούν οι προοπτικές εφαρμογής </a:t>
            </a:r>
            <a:r>
              <a:rPr lang="el-GR" sz="1400" dirty="0" err="1"/>
              <a:t>οικοτουρισμού</a:t>
            </a:r>
            <a:r>
              <a:rPr lang="el-GR" sz="1400" dirty="0"/>
              <a:t> σε συγκεκριμένες περιοχές.</a:t>
            </a:r>
          </a:p>
          <a:p>
            <a:r>
              <a:rPr lang="el-GR" sz="1400" b="1" dirty="0">
                <a:solidFill>
                  <a:schemeClr val="accent1"/>
                </a:solidFill>
              </a:rPr>
              <a:t>Σκοπός:</a:t>
            </a:r>
            <a:r>
              <a:rPr lang="el-GR" sz="1400" dirty="0">
                <a:solidFill>
                  <a:schemeClr val="accent1"/>
                </a:solidFill>
              </a:rPr>
              <a:t> Να διερευνηθεί η επίδραση της πανδημίας COVID-19 στη συμπεριφορά και στις προτιμήσεις των τουριστών.</a:t>
            </a:r>
            <a:br>
              <a:rPr lang="el-GR" sz="1400" dirty="0"/>
            </a:br>
            <a:r>
              <a:rPr lang="el-GR" sz="1400" b="1" dirty="0"/>
              <a:t>Στόχοι:</a:t>
            </a:r>
            <a:endParaRPr lang="el-GR" sz="1400" dirty="0"/>
          </a:p>
          <a:p>
            <a:pPr>
              <a:buFont typeface="Arial" panose="020B0604020202020204" pitchFamily="34" charset="0"/>
              <a:buChar char="•"/>
            </a:pPr>
            <a:r>
              <a:rPr lang="el-GR" sz="1400" dirty="0"/>
              <a:t>Να εξεταστεί πώς άλλαξε η συχνότητα ταξιδιών μετά την πανδημία.</a:t>
            </a:r>
          </a:p>
          <a:p>
            <a:pPr>
              <a:buFont typeface="Arial" panose="020B0604020202020204" pitchFamily="34" charset="0"/>
              <a:buChar char="•"/>
            </a:pPr>
            <a:r>
              <a:rPr lang="el-GR" sz="1400" dirty="0"/>
              <a:t>Να αναλυθούν οι νέες προτεραιότητες των τουριστών (π.χ. υγειονομική ασφάλεια, υπαίθριες δραστηριότητες).</a:t>
            </a:r>
          </a:p>
          <a:p>
            <a:pPr>
              <a:buFont typeface="Arial" panose="020B0604020202020204" pitchFamily="34" charset="0"/>
              <a:buChar char="•"/>
            </a:pPr>
            <a:r>
              <a:rPr lang="el-GR" sz="1400" dirty="0"/>
              <a:t>Να διερευνηθεί η προσαρμογή της τουριστικής βιομηχανίας στις νέες απαιτήσεις.</a:t>
            </a:r>
          </a:p>
        </p:txBody>
      </p:sp>
    </p:spTree>
    <p:extLst>
      <p:ext uri="{BB962C8B-B14F-4D97-AF65-F5344CB8AC3E}">
        <p14:creationId xmlns:p14="http://schemas.microsoft.com/office/powerpoint/2010/main" val="2754038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C91495-63C4-4D0D-A7C6-6A42DCFC0C5A}"/>
              </a:ext>
            </a:extLst>
          </p:cNvPr>
          <p:cNvSpPr txBox="1"/>
          <p:nvPr/>
        </p:nvSpPr>
        <p:spPr>
          <a:xfrm>
            <a:off x="387991" y="1295423"/>
            <a:ext cx="10710644" cy="3373359"/>
          </a:xfrm>
          <a:prstGeom prst="rect">
            <a:avLst/>
          </a:prstGeom>
          <a:noFill/>
        </p:spPr>
        <p:txBody>
          <a:bodyPr wrap="square">
            <a:spAutoFit/>
          </a:bodyPr>
          <a:lstStyle/>
          <a:p>
            <a:pPr algn="just">
              <a:lnSpc>
                <a:spcPct val="150000"/>
              </a:lnSpc>
            </a:pPr>
            <a:r>
              <a:rPr lang="el-GR" b="1" dirty="0">
                <a:solidFill>
                  <a:schemeClr val="accent1"/>
                </a:solidFill>
              </a:rPr>
              <a:t>Σκοπός της έρευνας</a:t>
            </a:r>
          </a:p>
          <a:p>
            <a:pPr algn="just">
              <a:lnSpc>
                <a:spcPct val="150000"/>
              </a:lnSpc>
            </a:pPr>
            <a:endParaRPr lang="el-GR" b="1" dirty="0"/>
          </a:p>
          <a:p>
            <a:pPr algn="just">
              <a:lnSpc>
                <a:spcPct val="150000"/>
              </a:lnSpc>
              <a:buFont typeface="Arial" panose="020B0604020202020204" pitchFamily="34" charset="0"/>
              <a:buChar char="•"/>
            </a:pPr>
            <a:r>
              <a:rPr lang="el-GR" b="1" dirty="0"/>
              <a:t>Ορισμός</a:t>
            </a:r>
            <a:r>
              <a:rPr lang="el-GR" dirty="0"/>
              <a:t>: Ο σκοπός είναι ο γενικός προσανατολισμός, το “γιατί” γίνεται η έρευνα.</a:t>
            </a:r>
          </a:p>
          <a:p>
            <a:pPr algn="just">
              <a:lnSpc>
                <a:spcPct val="150000"/>
              </a:lnSpc>
              <a:buFont typeface="Arial" panose="020B0604020202020204" pitchFamily="34" charset="0"/>
              <a:buChar char="•"/>
            </a:pPr>
            <a:r>
              <a:rPr lang="el-GR" dirty="0"/>
              <a:t>Δείχνει τον ευρύτερο λόγο ύπαρξης και την κεντρική κατεύθυνση που έχει η μελέτη.</a:t>
            </a:r>
          </a:p>
          <a:p>
            <a:pPr algn="just">
              <a:lnSpc>
                <a:spcPct val="150000"/>
              </a:lnSpc>
              <a:buFont typeface="Arial" panose="020B0604020202020204" pitchFamily="34" charset="0"/>
              <a:buChar char="•"/>
            </a:pPr>
            <a:r>
              <a:rPr lang="el-GR" dirty="0"/>
              <a:t>Είναι πιο αφηρημένος και γενικός.</a:t>
            </a:r>
          </a:p>
          <a:p>
            <a:pPr algn="just">
              <a:lnSpc>
                <a:spcPct val="150000"/>
              </a:lnSpc>
              <a:buFont typeface="Arial" panose="020B0604020202020204" pitchFamily="34" charset="0"/>
              <a:buChar char="•"/>
            </a:pPr>
            <a:endParaRPr lang="el-GR" dirty="0"/>
          </a:p>
          <a:p>
            <a:pPr algn="just">
              <a:lnSpc>
                <a:spcPct val="150000"/>
              </a:lnSpc>
              <a:buFont typeface="Arial" panose="020B0604020202020204" pitchFamily="34" charset="0"/>
              <a:buChar char="•"/>
            </a:pPr>
            <a:r>
              <a:rPr lang="el-GR" b="1" dirty="0"/>
              <a:t>Παράδειγμα</a:t>
            </a:r>
            <a:r>
              <a:rPr lang="el-GR" dirty="0"/>
              <a:t>: «Σκοπός της έρευνας είναι η διερεύνηση της επίδρασης της άσκησης στην ψυχική υγεία των εφήβων».</a:t>
            </a:r>
          </a:p>
        </p:txBody>
      </p:sp>
      <p:pic>
        <p:nvPicPr>
          <p:cNvPr id="6" name="Picture 5">
            <a:extLst>
              <a:ext uri="{FF2B5EF4-FFF2-40B4-BE49-F238E27FC236}">
                <a16:creationId xmlns:a16="http://schemas.microsoft.com/office/drawing/2014/main" id="{692892F8-7C0F-43C6-8283-274433C7FED3}"/>
              </a:ext>
            </a:extLst>
          </p:cNvPr>
          <p:cNvPicPr>
            <a:picLocks noChangeAspect="1"/>
          </p:cNvPicPr>
          <p:nvPr/>
        </p:nvPicPr>
        <p:blipFill rotWithShape="1">
          <a:blip r:embed="rId2">
            <a:extLst>
              <a:ext uri="{28A0092B-C50C-407E-A947-70E740481C1C}">
                <a14:useLocalDpi xmlns:a14="http://schemas.microsoft.com/office/drawing/2010/main" val="0"/>
              </a:ext>
            </a:extLst>
          </a:blip>
          <a:srcRect t="17974" b="5808"/>
          <a:stretch/>
        </p:blipFill>
        <p:spPr>
          <a:xfrm>
            <a:off x="8486861" y="243280"/>
            <a:ext cx="3129399" cy="1484851"/>
          </a:xfrm>
          <a:prstGeom prst="rect">
            <a:avLst/>
          </a:prstGeom>
        </p:spPr>
      </p:pic>
    </p:spTree>
    <p:extLst>
      <p:ext uri="{BB962C8B-B14F-4D97-AF65-F5344CB8AC3E}">
        <p14:creationId xmlns:p14="http://schemas.microsoft.com/office/powerpoint/2010/main" val="3421340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EE94594-72E8-4F46-8F02-A2CE83BFC57C}"/>
              </a:ext>
            </a:extLst>
          </p:cNvPr>
          <p:cNvGraphicFramePr>
            <a:graphicFrameLocks noGrp="1"/>
          </p:cNvGraphicFramePr>
          <p:nvPr>
            <p:extLst>
              <p:ext uri="{D42A27DB-BD31-4B8C-83A1-F6EECF244321}">
                <p14:modId xmlns:p14="http://schemas.microsoft.com/office/powerpoint/2010/main" val="2636652407"/>
              </p:ext>
            </p:extLst>
          </p:nvPr>
        </p:nvGraphicFramePr>
        <p:xfrm>
          <a:off x="313214" y="348843"/>
          <a:ext cx="11456541" cy="6160313"/>
        </p:xfrm>
        <a:graphic>
          <a:graphicData uri="http://schemas.openxmlformats.org/drawingml/2006/table">
            <a:tbl>
              <a:tblPr/>
              <a:tblGrid>
                <a:gridCol w="3818847">
                  <a:extLst>
                    <a:ext uri="{9D8B030D-6E8A-4147-A177-3AD203B41FA5}">
                      <a16:colId xmlns:a16="http://schemas.microsoft.com/office/drawing/2014/main" val="69145461"/>
                    </a:ext>
                  </a:extLst>
                </a:gridCol>
                <a:gridCol w="3818847">
                  <a:extLst>
                    <a:ext uri="{9D8B030D-6E8A-4147-A177-3AD203B41FA5}">
                      <a16:colId xmlns:a16="http://schemas.microsoft.com/office/drawing/2014/main" val="3199040875"/>
                    </a:ext>
                  </a:extLst>
                </a:gridCol>
                <a:gridCol w="3818847">
                  <a:extLst>
                    <a:ext uri="{9D8B030D-6E8A-4147-A177-3AD203B41FA5}">
                      <a16:colId xmlns:a16="http://schemas.microsoft.com/office/drawing/2014/main" val="3376765996"/>
                    </a:ext>
                  </a:extLst>
                </a:gridCol>
              </a:tblGrid>
              <a:tr h="174067">
                <a:tc>
                  <a:txBody>
                    <a:bodyPr/>
                    <a:lstStyle/>
                    <a:p>
                      <a:r>
                        <a:rPr lang="el-GR" sz="1100" b="1"/>
                        <a:t>Σκοπός Έρευνας</a:t>
                      </a:r>
                      <a:endParaRPr lang="el-GR" sz="1100"/>
                    </a:p>
                  </a:txBody>
                  <a:tcPr marL="30861" marR="30861" marT="15430" marB="15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b="1"/>
                        <a:t>Στόχοι Έρευνας</a:t>
                      </a:r>
                      <a:endParaRPr lang="el-GR" sz="1100"/>
                    </a:p>
                  </a:txBody>
                  <a:tcPr marL="30861" marR="30861" marT="15430" marB="15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b="1" dirty="0"/>
                        <a:t>Ερευνητικά Ερωτήματα</a:t>
                      </a:r>
                      <a:endParaRPr lang="el-GR" sz="1100" dirty="0"/>
                    </a:p>
                  </a:txBody>
                  <a:tcPr marL="30861" marR="30861" marT="15430" marB="15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5476954"/>
                  </a:ext>
                </a:extLst>
              </a:tr>
              <a:tr h="1218472">
                <a:tc>
                  <a:txBody>
                    <a:bodyPr/>
                    <a:lstStyle/>
                    <a:p>
                      <a:r>
                        <a:rPr lang="el-GR" sz="1100"/>
                        <a:t>1. Να διερευνηθεί η συμβολή του τουρισμού στην οικονομική ανάπτυξη μιας περιοχής.</a:t>
                      </a:r>
                    </a:p>
                  </a:txBody>
                  <a:tcPr marL="30861" marR="30861" marT="15430" marB="15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a:t>- Να εξεταστεί η σχέση τουριστικών αφίξεων με την αύξηση του ΑΕΠ της περιοχής.</a:t>
                      </a:r>
                      <a:br>
                        <a:rPr lang="el-GR" sz="1100"/>
                      </a:br>
                      <a:r>
                        <a:rPr lang="el-GR" sz="1100"/>
                        <a:t>- Να αναλυθεί η επίδραση των τουριστικών δραστηριοτήτων στις μικρομεσαίες επιχειρήσεις.</a:t>
                      </a:r>
                      <a:br>
                        <a:rPr lang="el-GR" sz="1100"/>
                      </a:br>
                      <a:r>
                        <a:rPr lang="el-GR" sz="1100"/>
                        <a:t>- Να αξιολογηθεί η συμβολή του τουρισμού στη δημιουργία νέων θέσεων εργασίας.</a:t>
                      </a:r>
                    </a:p>
                  </a:txBody>
                  <a:tcPr marL="30861" marR="30861" marT="15430" marB="15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a:t>1. Πώς οι τουριστικές αφίξεις επηρεάζουν την οικονομική ανάπτυξη της περιοχής;</a:t>
                      </a:r>
                      <a:br>
                        <a:rPr lang="el-GR" sz="1100"/>
                      </a:br>
                      <a:r>
                        <a:rPr lang="el-GR" sz="1100"/>
                        <a:t>2. Ποια είναι η συμβολή των τουριστικών δραστηριοτήτων στις μικρομεσαίες επιχειρήσεις;</a:t>
                      </a:r>
                      <a:br>
                        <a:rPr lang="el-GR" sz="1100"/>
                      </a:br>
                      <a:r>
                        <a:rPr lang="el-GR" sz="1100"/>
                        <a:t>3. Πώς ο τουρισμός συμβάλλει στη δημιουργία θέσεων εργασίας;</a:t>
                      </a:r>
                    </a:p>
                  </a:txBody>
                  <a:tcPr marL="30861" marR="30861" marT="15430" marB="15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8169973"/>
                  </a:ext>
                </a:extLst>
              </a:tr>
              <a:tr h="1087923">
                <a:tc>
                  <a:txBody>
                    <a:bodyPr/>
                    <a:lstStyle/>
                    <a:p>
                      <a:r>
                        <a:rPr lang="el-GR" sz="1100" dirty="0"/>
                        <a:t>2. Να μελετηθεί η επίδραση του μαζικού τουρισμού στο φυσικό περιβάλλον.</a:t>
                      </a:r>
                    </a:p>
                  </a:txBody>
                  <a:tcPr marL="30861" marR="30861" marT="15430" marB="15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dirty="0"/>
                        <a:t>- Να διερευνηθεί ο βαθμός κατανάλωσης φυσικών πόρων από τον τουρισμό.</a:t>
                      </a:r>
                      <a:br>
                        <a:rPr lang="el-GR" sz="1100" dirty="0"/>
                      </a:br>
                      <a:r>
                        <a:rPr lang="el-GR" sz="1100" dirty="0"/>
                        <a:t>- Να αναλυθούν οι επιπτώσεις του μαζικού τουρισμού στη ρύπανση.</a:t>
                      </a:r>
                      <a:br>
                        <a:rPr lang="el-GR" sz="1100" dirty="0"/>
                      </a:br>
                      <a:r>
                        <a:rPr lang="el-GR" sz="1100" dirty="0"/>
                        <a:t>- Να εξεταστούν μέτρα μείωσης των περιβαλλοντικών επιπτώσεων.</a:t>
                      </a:r>
                    </a:p>
                  </a:txBody>
                  <a:tcPr marL="30861" marR="30861" marT="15430" marB="15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dirty="0"/>
                        <a:t>1. Ποιος είναι ο βαθμός κατανάλωσης φυσικών πόρων λόγω τουρισμού;</a:t>
                      </a:r>
                      <a:br>
                        <a:rPr lang="el-GR" sz="1100" dirty="0"/>
                      </a:br>
                      <a:r>
                        <a:rPr lang="el-GR" sz="1100" dirty="0"/>
                        <a:t>2. Ποιες επιπτώσεις έχει ο μαζικός τουρισμός στη ρύπανση;</a:t>
                      </a:r>
                      <a:br>
                        <a:rPr lang="el-GR" sz="1100" dirty="0"/>
                      </a:br>
                      <a:r>
                        <a:rPr lang="el-GR" sz="1100" dirty="0"/>
                        <a:t>3. Ποια μέτρα μπορούν να μειώσουν τις περιβαλλοντικές επιπτώσεις;</a:t>
                      </a:r>
                    </a:p>
                  </a:txBody>
                  <a:tcPr marL="30861" marR="30861" marT="15430" marB="15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427470"/>
                  </a:ext>
                </a:extLst>
              </a:tr>
              <a:tr h="1218472">
                <a:tc>
                  <a:txBody>
                    <a:bodyPr/>
                    <a:lstStyle/>
                    <a:p>
                      <a:r>
                        <a:rPr lang="el-GR" sz="1100" dirty="0"/>
                        <a:t>3. Να εξεταστεί η σημασία του πολιτιστικού τουρισμού για τη διατήρηση της πολιτιστικής κληρονομιάς.</a:t>
                      </a:r>
                    </a:p>
                  </a:txBody>
                  <a:tcPr marL="30861" marR="30861" marT="15430" marB="15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dirty="0"/>
                        <a:t>- Να μελετηθεί η συμβολή των τουριστών στη διατήρηση πολιτιστικών μνημείων.</a:t>
                      </a:r>
                      <a:br>
                        <a:rPr lang="el-GR" sz="1100" dirty="0"/>
                      </a:br>
                      <a:r>
                        <a:rPr lang="el-GR" sz="1100" dirty="0"/>
                        <a:t>- Να διερευνηθεί ο ρόλος φεστιβάλ και εκδηλώσεων στην ενίσχυση της πολιτιστικής ταυτότητας.</a:t>
                      </a:r>
                      <a:br>
                        <a:rPr lang="el-GR" sz="1100" dirty="0"/>
                      </a:br>
                      <a:r>
                        <a:rPr lang="el-GR" sz="1100" dirty="0"/>
                        <a:t>- Να εκτιμηθεί η οικονομική συμβολή του πολιτιστικού τουρισμού.</a:t>
                      </a:r>
                    </a:p>
                  </a:txBody>
                  <a:tcPr marL="30861" marR="30861" marT="15430" marB="15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a:t>1. Πώς συμβάλλουν οι τουρίστες στη διατήρηση των μνημείων;</a:t>
                      </a:r>
                      <a:br>
                        <a:rPr lang="el-GR" sz="1100"/>
                      </a:br>
                      <a:r>
                        <a:rPr lang="el-GR" sz="1100"/>
                        <a:t>2. Ποιος είναι ο ρόλος των φεστιβάλ στην ενίσχυση της πολιτιστικής ταυτότητας;</a:t>
                      </a:r>
                      <a:br>
                        <a:rPr lang="el-GR" sz="1100"/>
                      </a:br>
                      <a:r>
                        <a:rPr lang="el-GR" sz="1100"/>
                        <a:t>3. Ποια η οικονομική συμβολή του πολιτιστικού τουρισμού;</a:t>
                      </a:r>
                    </a:p>
                  </a:txBody>
                  <a:tcPr marL="30861" marR="30861" marT="15430" marB="15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839888"/>
                  </a:ext>
                </a:extLst>
              </a:tr>
              <a:tr h="1087923">
                <a:tc>
                  <a:txBody>
                    <a:bodyPr/>
                    <a:lstStyle/>
                    <a:p>
                      <a:r>
                        <a:rPr lang="el-GR" sz="1100"/>
                        <a:t>4. Να διερευνηθεί ο ρόλος του αγροτουρισμού στην ανάπτυξη της υπαίθρου.</a:t>
                      </a:r>
                    </a:p>
                  </a:txBody>
                  <a:tcPr marL="30861" marR="30861" marT="15430" marB="15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a:t>- Να καταγραφεί η συμβολή του αγροτουρισμού στο εισόδημα των αγροτικών νοικοκυριών.</a:t>
                      </a:r>
                      <a:br>
                        <a:rPr lang="el-GR" sz="1100"/>
                      </a:br>
                      <a:r>
                        <a:rPr lang="el-GR" sz="1100"/>
                        <a:t>- Να αναλυθεί η σχέση αγροτουρισμού και τοπικών παραδοσιακών προϊόντων.</a:t>
                      </a:r>
                      <a:br>
                        <a:rPr lang="el-GR" sz="1100"/>
                      </a:br>
                      <a:r>
                        <a:rPr lang="el-GR" sz="1100"/>
                        <a:t>- Να εξεταστούν οι κοινωνικές επιπτώσεις σε μικρές κοινότητες.</a:t>
                      </a:r>
                    </a:p>
                  </a:txBody>
                  <a:tcPr marL="30861" marR="30861" marT="15430" marB="15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a:t>1. Πώς συμβάλλει ο αγροτουρισμός στο εισόδημα των αγροτικών νοικοκυριών;</a:t>
                      </a:r>
                      <a:br>
                        <a:rPr lang="el-GR" sz="1100"/>
                      </a:br>
                      <a:r>
                        <a:rPr lang="el-GR" sz="1100"/>
                        <a:t>2. Ποια η σχέση αγροτουρισμού με τα παραδοσιακά προϊόντα;</a:t>
                      </a:r>
                      <a:br>
                        <a:rPr lang="el-GR" sz="1100"/>
                      </a:br>
                      <a:r>
                        <a:rPr lang="el-GR" sz="1100"/>
                        <a:t>3. Ποιες είναι οι κοινωνικές επιπτώσεις του αγροτουρισμού;</a:t>
                      </a:r>
                    </a:p>
                  </a:txBody>
                  <a:tcPr marL="30861" marR="30861" marT="15430" marB="15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121717"/>
                  </a:ext>
                </a:extLst>
              </a:tr>
              <a:tr h="1349023">
                <a:tc>
                  <a:txBody>
                    <a:bodyPr/>
                    <a:lstStyle/>
                    <a:p>
                      <a:r>
                        <a:rPr lang="el-GR" sz="1100"/>
                        <a:t>5. Να αναλυθεί η ικανοποίηση των τουριστών από τις παρεχόμενες υπηρεσίες σε έναν προορισμό.</a:t>
                      </a:r>
                    </a:p>
                  </a:txBody>
                  <a:tcPr marL="30861" marR="30861" marT="15430" marB="15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a:t>- Να μετρηθεί ο βαθμός ικανοποίησης των τουριστών από τις υπηρεσίες φιλοξενίας.</a:t>
                      </a:r>
                      <a:br>
                        <a:rPr lang="el-GR" sz="1100"/>
                      </a:br>
                      <a:r>
                        <a:rPr lang="el-GR" sz="1100"/>
                        <a:t>- Να διερευνηθεί η σχέση ποιότητας υπηρεσιών και πρόθεσης επαναληπτικής επίσκεψης.</a:t>
                      </a:r>
                      <a:br>
                        <a:rPr lang="el-GR" sz="1100"/>
                      </a:br>
                      <a:r>
                        <a:rPr lang="el-GR" sz="1100"/>
                        <a:t>- Να εντοπιστούν οι βασικοί παράγοντες που επηρεάζουν την εμπειρία τουριστών.</a:t>
                      </a:r>
                    </a:p>
                  </a:txBody>
                  <a:tcPr marL="30861" marR="30861" marT="15430" marB="15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100" dirty="0"/>
                        <a:t>1. Ποιος είναι ο βαθμός ικανοποίησης των τουριστών από τις υπηρεσίες;</a:t>
                      </a:r>
                      <a:br>
                        <a:rPr lang="el-GR" sz="1100" dirty="0"/>
                      </a:br>
                      <a:r>
                        <a:rPr lang="el-GR" sz="1100" dirty="0"/>
                        <a:t>2. Υπάρχει σχέση ποιότητας υπηρεσιών και πρόθεσης επαναληπτικής επίσκεψης;</a:t>
                      </a:r>
                      <a:br>
                        <a:rPr lang="el-GR" sz="1100" dirty="0"/>
                      </a:br>
                      <a:r>
                        <a:rPr lang="el-GR" sz="1100" dirty="0"/>
                        <a:t>3. Ποιοι παράγοντες επηρεάζουν την εμπειρία των τουριστών;</a:t>
                      </a:r>
                    </a:p>
                  </a:txBody>
                  <a:tcPr marL="30861" marR="30861" marT="15430" marB="15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7189078"/>
                  </a:ext>
                </a:extLst>
              </a:tr>
            </a:tbl>
          </a:graphicData>
        </a:graphic>
      </p:graphicFrame>
    </p:spTree>
    <p:extLst>
      <p:ext uri="{BB962C8B-B14F-4D97-AF65-F5344CB8AC3E}">
        <p14:creationId xmlns:p14="http://schemas.microsoft.com/office/powerpoint/2010/main" val="2159924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345177-3A4A-4B2A-A139-E16714C03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5085"/>
            <a:ext cx="12192000" cy="6347829"/>
          </a:xfrm>
          <a:prstGeom prst="rect">
            <a:avLst/>
          </a:prstGeom>
        </p:spPr>
      </p:pic>
    </p:spTree>
    <p:extLst>
      <p:ext uri="{BB962C8B-B14F-4D97-AF65-F5344CB8AC3E}">
        <p14:creationId xmlns:p14="http://schemas.microsoft.com/office/powerpoint/2010/main" val="103983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51C36B-090B-4CB8-B684-546DA25285F1}"/>
              </a:ext>
            </a:extLst>
          </p:cNvPr>
          <p:cNvSpPr txBox="1"/>
          <p:nvPr/>
        </p:nvSpPr>
        <p:spPr>
          <a:xfrm>
            <a:off x="1921079" y="2575420"/>
            <a:ext cx="8531604" cy="2230739"/>
          </a:xfrm>
          <a:prstGeom prst="rect">
            <a:avLst/>
          </a:prstGeom>
          <a:noFill/>
        </p:spPr>
        <p:txBody>
          <a:bodyPr wrap="square" rtlCol="0">
            <a:spAutoFit/>
          </a:bodyPr>
          <a:lstStyle/>
          <a:p>
            <a:pPr algn="ctr">
              <a:lnSpc>
                <a:spcPct val="200000"/>
              </a:lnSpc>
            </a:pPr>
            <a:r>
              <a:rPr lang="el-GR" b="1" dirty="0"/>
              <a:t>ΓΙΑΤΙ ΝΑ ΤΑ ΚΑΝΩ ΚΑΙ ΝΑ ΤΑ ΜΑΘΩ </a:t>
            </a:r>
            <a:r>
              <a:rPr lang="en-US" b="1" dirty="0"/>
              <a:t>O</a:t>
            </a:r>
            <a:r>
              <a:rPr lang="el-GR" b="1" dirty="0"/>
              <a:t>ΛΑ ΑΥΤ</a:t>
            </a:r>
            <a:r>
              <a:rPr lang="en-US" b="1" dirty="0"/>
              <a:t>A</a:t>
            </a:r>
            <a:r>
              <a:rPr lang="el-GR" b="1" dirty="0"/>
              <a:t> ΑΦΟΥ ΤΟ </a:t>
            </a:r>
            <a:r>
              <a:rPr lang="en-US" b="1" dirty="0"/>
              <a:t>CHAT GPT </a:t>
            </a:r>
            <a:r>
              <a:rPr lang="el-GR" b="1" dirty="0"/>
              <a:t>ΜΠΟΡΕΙ ΝΑ ΜΟΥ ΤΑ ΒΓΑΛΕΙ ΟΛΑ ΕΤΟΙΜΑ?</a:t>
            </a:r>
            <a:endParaRPr lang="en-US" b="1" dirty="0"/>
          </a:p>
          <a:p>
            <a:pPr algn="ctr">
              <a:lnSpc>
                <a:spcPct val="200000"/>
              </a:lnSpc>
            </a:pPr>
            <a:endParaRPr lang="en-US" b="1" dirty="0"/>
          </a:p>
          <a:p>
            <a:pPr algn="ctr">
              <a:lnSpc>
                <a:spcPct val="200000"/>
              </a:lnSpc>
            </a:pPr>
            <a:r>
              <a:rPr lang="en-US" b="1" dirty="0">
                <a:solidFill>
                  <a:srgbClr val="C00000"/>
                </a:solidFill>
              </a:rPr>
              <a:t>(H </a:t>
            </a:r>
            <a:r>
              <a:rPr lang="el-GR" b="1" dirty="0">
                <a:solidFill>
                  <a:srgbClr val="C00000"/>
                </a:solidFill>
              </a:rPr>
              <a:t>ΑΠΑΝΤΗΣΗ ΣΤΟ ΕΠΟΜΕΝΟ ΜΑΘΗΜΑ)</a:t>
            </a:r>
            <a:endParaRPr lang="en-US" b="1" dirty="0">
              <a:solidFill>
                <a:srgbClr val="C00000"/>
              </a:solidFill>
            </a:endParaRPr>
          </a:p>
        </p:txBody>
      </p:sp>
    </p:spTree>
    <p:extLst>
      <p:ext uri="{BB962C8B-B14F-4D97-AF65-F5344CB8AC3E}">
        <p14:creationId xmlns:p14="http://schemas.microsoft.com/office/powerpoint/2010/main" val="2532616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3431E3-D237-4B90-896C-0D02559A2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7108" y="1684964"/>
            <a:ext cx="4394971" cy="3488072"/>
          </a:xfrm>
          <a:prstGeom prst="rect">
            <a:avLst/>
          </a:prstGeom>
        </p:spPr>
      </p:pic>
    </p:spTree>
    <p:extLst>
      <p:ext uri="{BB962C8B-B14F-4D97-AF65-F5344CB8AC3E}">
        <p14:creationId xmlns:p14="http://schemas.microsoft.com/office/powerpoint/2010/main" val="2714856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FA30F9-0455-434C-9238-0F8787BF5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743" y="1629212"/>
            <a:ext cx="4572360" cy="3893132"/>
          </a:xfrm>
          <a:prstGeom prst="rect">
            <a:avLst/>
          </a:prstGeom>
        </p:spPr>
      </p:pic>
    </p:spTree>
    <p:extLst>
      <p:ext uri="{BB962C8B-B14F-4D97-AF65-F5344CB8AC3E}">
        <p14:creationId xmlns:p14="http://schemas.microsoft.com/office/powerpoint/2010/main" val="1476096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E40F68-B6BB-4299-842F-F281D6C69BB6}"/>
              </a:ext>
            </a:extLst>
          </p:cNvPr>
          <p:cNvSpPr txBox="1"/>
          <p:nvPr/>
        </p:nvSpPr>
        <p:spPr>
          <a:xfrm>
            <a:off x="1015067" y="2198912"/>
            <a:ext cx="4175621" cy="2831544"/>
          </a:xfrm>
          <a:prstGeom prst="rect">
            <a:avLst/>
          </a:prstGeom>
          <a:noFill/>
        </p:spPr>
        <p:txBody>
          <a:bodyPr wrap="square">
            <a:spAutoFit/>
          </a:bodyPr>
          <a:lstStyle/>
          <a:p>
            <a:pPr algn="ctr"/>
            <a:r>
              <a:rPr lang="el-GR" sz="3200" b="1" i="0" dirty="0">
                <a:solidFill>
                  <a:srgbClr val="313942"/>
                </a:solidFill>
                <a:effectLst/>
                <a:latin typeface="KaInfoLight"/>
              </a:rPr>
              <a:t>«Εσύ χρησιμοποιείς την τεχνολογία </a:t>
            </a:r>
            <a:endParaRPr lang="en-US" sz="3200" b="1" i="0" dirty="0">
              <a:solidFill>
                <a:srgbClr val="313942"/>
              </a:solidFill>
              <a:effectLst/>
              <a:latin typeface="KaInfoLight"/>
            </a:endParaRPr>
          </a:p>
          <a:p>
            <a:pPr algn="ctr"/>
            <a:r>
              <a:rPr lang="el-GR" sz="3200" b="1" i="0" dirty="0">
                <a:solidFill>
                  <a:srgbClr val="313942"/>
                </a:solidFill>
                <a:effectLst/>
                <a:latin typeface="KaInfoLight"/>
              </a:rPr>
              <a:t>ή </a:t>
            </a:r>
            <a:endParaRPr lang="en-US" sz="3200" b="1" i="0" dirty="0">
              <a:solidFill>
                <a:srgbClr val="313942"/>
              </a:solidFill>
              <a:effectLst/>
              <a:latin typeface="KaInfoLight"/>
            </a:endParaRPr>
          </a:p>
          <a:p>
            <a:pPr algn="ctr"/>
            <a:r>
              <a:rPr lang="el-GR" sz="3200" b="1" i="0" dirty="0">
                <a:solidFill>
                  <a:srgbClr val="313942"/>
                </a:solidFill>
                <a:effectLst/>
                <a:latin typeface="KaInfoLight"/>
              </a:rPr>
              <a:t>η τεχνολογία χρησιμοποιεί εσένα;»</a:t>
            </a:r>
            <a:endParaRPr lang="en-US" sz="3200" b="1" i="0" dirty="0">
              <a:solidFill>
                <a:srgbClr val="313942"/>
              </a:solidFill>
              <a:effectLst/>
              <a:latin typeface="KaInfoLight"/>
            </a:endParaRPr>
          </a:p>
          <a:p>
            <a:pPr algn="ctr"/>
            <a:endParaRPr lang="en-US" b="1" i="0" dirty="0">
              <a:solidFill>
                <a:srgbClr val="313942"/>
              </a:solidFill>
              <a:effectLst/>
              <a:latin typeface="KaInfoLight"/>
            </a:endParaRPr>
          </a:p>
        </p:txBody>
      </p:sp>
      <p:pic>
        <p:nvPicPr>
          <p:cNvPr id="5" name="Picture 4">
            <a:extLst>
              <a:ext uri="{FF2B5EF4-FFF2-40B4-BE49-F238E27FC236}">
                <a16:creationId xmlns:a16="http://schemas.microsoft.com/office/drawing/2014/main" id="{C2AED51D-1671-4183-A826-FD14B75A89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6757" y="1577224"/>
            <a:ext cx="5460176" cy="3703551"/>
          </a:xfrm>
          <a:prstGeom prst="rect">
            <a:avLst/>
          </a:prstGeom>
        </p:spPr>
      </p:pic>
    </p:spTree>
    <p:extLst>
      <p:ext uri="{BB962C8B-B14F-4D97-AF65-F5344CB8AC3E}">
        <p14:creationId xmlns:p14="http://schemas.microsoft.com/office/powerpoint/2010/main" val="2541770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9B31C5-25EA-48C2-BB0D-076DD9A21C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37" y="0"/>
            <a:ext cx="11287125" cy="6858000"/>
          </a:xfrm>
          <a:prstGeom prst="rect">
            <a:avLst/>
          </a:prstGeom>
        </p:spPr>
      </p:pic>
    </p:spTree>
    <p:extLst>
      <p:ext uri="{BB962C8B-B14F-4D97-AF65-F5344CB8AC3E}">
        <p14:creationId xmlns:p14="http://schemas.microsoft.com/office/powerpoint/2010/main" val="3005259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7DCEBA-67B1-481E-915D-8879D1F3C71E}"/>
              </a:ext>
            </a:extLst>
          </p:cNvPr>
          <p:cNvSpPr txBox="1"/>
          <p:nvPr/>
        </p:nvSpPr>
        <p:spPr>
          <a:xfrm>
            <a:off x="8634369" y="1996472"/>
            <a:ext cx="2439099" cy="954107"/>
          </a:xfrm>
          <a:prstGeom prst="rect">
            <a:avLst/>
          </a:prstGeom>
          <a:noFill/>
        </p:spPr>
        <p:txBody>
          <a:bodyPr wrap="square">
            <a:spAutoFit/>
          </a:bodyPr>
          <a:lstStyle/>
          <a:p>
            <a:pPr algn="ctr"/>
            <a:r>
              <a:rPr lang="el-GR" sz="2800" b="1" i="0" dirty="0">
                <a:solidFill>
                  <a:srgbClr val="313942"/>
                </a:solidFill>
                <a:effectLst/>
                <a:latin typeface="KaInfoLight"/>
              </a:rPr>
              <a:t>MIT Media </a:t>
            </a:r>
            <a:r>
              <a:rPr lang="el-GR" sz="2800" b="1" i="0" dirty="0" err="1">
                <a:solidFill>
                  <a:srgbClr val="313942"/>
                </a:solidFill>
                <a:effectLst/>
                <a:latin typeface="KaInfoLight"/>
              </a:rPr>
              <a:t>Lab</a:t>
            </a:r>
            <a:r>
              <a:rPr lang="el-GR" sz="2800" b="1" i="0" dirty="0">
                <a:solidFill>
                  <a:srgbClr val="313942"/>
                </a:solidFill>
                <a:effectLst/>
                <a:latin typeface="KaInfoLight"/>
              </a:rPr>
              <a:t> </a:t>
            </a:r>
            <a:r>
              <a:rPr lang="en-US" sz="2800" b="1" dirty="0">
                <a:solidFill>
                  <a:srgbClr val="313942"/>
                </a:solidFill>
                <a:latin typeface="KaInfoLight"/>
              </a:rPr>
              <a:t>Research</a:t>
            </a:r>
            <a:endParaRPr lang="en-US" sz="2800" b="1" dirty="0"/>
          </a:p>
        </p:txBody>
      </p:sp>
      <p:pic>
        <p:nvPicPr>
          <p:cNvPr id="7" name="Picture 6">
            <a:extLst>
              <a:ext uri="{FF2B5EF4-FFF2-40B4-BE49-F238E27FC236}">
                <a16:creationId xmlns:a16="http://schemas.microsoft.com/office/drawing/2014/main" id="{EF8E5DE2-AB5F-44AE-851D-1785C5699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80" y="141521"/>
            <a:ext cx="7740242" cy="4353886"/>
          </a:xfrm>
          <a:prstGeom prst="rect">
            <a:avLst/>
          </a:prstGeom>
          <a:effectLst>
            <a:softEdge rad="127000"/>
          </a:effectLst>
        </p:spPr>
      </p:pic>
      <p:sp>
        <p:nvSpPr>
          <p:cNvPr id="8" name="TextBox 7">
            <a:extLst>
              <a:ext uri="{FF2B5EF4-FFF2-40B4-BE49-F238E27FC236}">
                <a16:creationId xmlns:a16="http://schemas.microsoft.com/office/drawing/2014/main" id="{5FE75957-9AB5-4375-B16B-DC2A65788A4B}"/>
              </a:ext>
            </a:extLst>
          </p:cNvPr>
          <p:cNvSpPr txBox="1"/>
          <p:nvPr/>
        </p:nvSpPr>
        <p:spPr>
          <a:xfrm>
            <a:off x="153098" y="6501035"/>
            <a:ext cx="11197205" cy="215444"/>
          </a:xfrm>
          <a:prstGeom prst="rect">
            <a:avLst/>
          </a:prstGeom>
          <a:noFill/>
        </p:spPr>
        <p:txBody>
          <a:bodyPr wrap="square">
            <a:spAutoFit/>
          </a:bodyPr>
          <a:lstStyle/>
          <a:p>
            <a:r>
              <a:rPr lang="el-GR" sz="800" b="0" i="0" dirty="0" err="1">
                <a:solidFill>
                  <a:srgbClr val="37393C"/>
                </a:solidFill>
                <a:effectLst/>
                <a:latin typeface="Arial" panose="020B0604020202020204" pitchFamily="34" charset="0"/>
              </a:rPr>
              <a:t>Ανδριωτάκης</a:t>
            </a:r>
            <a:r>
              <a:rPr lang="el-GR" sz="800" b="0" i="0" dirty="0">
                <a:solidFill>
                  <a:srgbClr val="37393C"/>
                </a:solidFill>
                <a:effectLst/>
                <a:latin typeface="Arial" panose="020B0604020202020204" pitchFamily="34" charset="0"/>
              </a:rPr>
              <a:t>, Μ. (2025) </a:t>
            </a:r>
            <a:r>
              <a:rPr lang="el-GR" sz="800" b="0" i="1" dirty="0">
                <a:solidFill>
                  <a:srgbClr val="37393C"/>
                </a:solidFill>
                <a:effectLst/>
                <a:latin typeface="Arial" panose="020B0604020202020204" pitchFamily="34" charset="0"/>
              </a:rPr>
              <a:t>Χαλάει το μυαλό μας το </a:t>
            </a:r>
            <a:r>
              <a:rPr lang="el-GR" sz="800" b="0" i="1" dirty="0" err="1">
                <a:solidFill>
                  <a:srgbClr val="37393C"/>
                </a:solidFill>
                <a:effectLst/>
                <a:latin typeface="Arial" panose="020B0604020202020204" pitchFamily="34" charset="0"/>
              </a:rPr>
              <a:t>ChatGPT</a:t>
            </a:r>
            <a:r>
              <a:rPr lang="el-GR" sz="800" b="0" i="1" dirty="0">
                <a:solidFill>
                  <a:srgbClr val="37393C"/>
                </a:solidFill>
                <a:effectLst/>
                <a:latin typeface="Arial" panose="020B0604020202020204" pitchFamily="34" charset="0"/>
              </a:rPr>
              <a:t>;</a:t>
            </a:r>
            <a:r>
              <a:rPr lang="el-GR" sz="800" b="0" i="0" dirty="0">
                <a:solidFill>
                  <a:srgbClr val="37393C"/>
                </a:solidFill>
                <a:effectLst/>
                <a:latin typeface="Arial" panose="020B0604020202020204" pitchFamily="34" charset="0"/>
              </a:rPr>
              <a:t>, </a:t>
            </a:r>
            <a:r>
              <a:rPr lang="el-GR" sz="800" b="0" i="1" dirty="0">
                <a:solidFill>
                  <a:srgbClr val="37393C"/>
                </a:solidFill>
                <a:effectLst/>
                <a:latin typeface="Arial" panose="020B0604020202020204" pitchFamily="34" charset="0"/>
              </a:rPr>
              <a:t>Η Καθημερινή</a:t>
            </a:r>
            <a:r>
              <a:rPr lang="el-GR" sz="800" b="0" i="0" dirty="0">
                <a:solidFill>
                  <a:srgbClr val="37393C"/>
                </a:solidFill>
                <a:effectLst/>
                <a:latin typeface="Arial" panose="020B0604020202020204" pitchFamily="34" charset="0"/>
              </a:rPr>
              <a:t>. </a:t>
            </a:r>
            <a:r>
              <a:rPr lang="el-GR" sz="800" b="0" i="0" dirty="0" err="1">
                <a:solidFill>
                  <a:srgbClr val="37393C"/>
                </a:solidFill>
                <a:effectLst/>
                <a:latin typeface="Arial" panose="020B0604020202020204" pitchFamily="34" charset="0"/>
              </a:rPr>
              <a:t>Available</a:t>
            </a:r>
            <a:r>
              <a:rPr lang="el-GR" sz="800" b="0" i="0" dirty="0">
                <a:solidFill>
                  <a:srgbClr val="37393C"/>
                </a:solidFill>
                <a:effectLst/>
                <a:latin typeface="Arial" panose="020B0604020202020204" pitchFamily="34" charset="0"/>
              </a:rPr>
              <a:t> </a:t>
            </a:r>
            <a:r>
              <a:rPr lang="el-GR" sz="800" b="0" i="0" dirty="0" err="1">
                <a:solidFill>
                  <a:srgbClr val="37393C"/>
                </a:solidFill>
                <a:effectLst/>
                <a:latin typeface="Arial" panose="020B0604020202020204" pitchFamily="34" charset="0"/>
              </a:rPr>
              <a:t>at</a:t>
            </a:r>
            <a:r>
              <a:rPr lang="el-GR" sz="800" b="0" i="0" dirty="0">
                <a:solidFill>
                  <a:srgbClr val="37393C"/>
                </a:solidFill>
                <a:effectLst/>
                <a:latin typeface="Arial" panose="020B0604020202020204" pitchFamily="34" charset="0"/>
              </a:rPr>
              <a:t>: </a:t>
            </a:r>
            <a:r>
              <a:rPr lang="el-GR" sz="800" b="0" i="0" dirty="0">
                <a:solidFill>
                  <a:srgbClr val="37393C"/>
                </a:solidFill>
                <a:effectLst/>
                <a:latin typeface="Arial" panose="020B0604020202020204" pitchFamily="34" charset="0"/>
                <a:hlinkClick r:id="rId3"/>
              </a:rPr>
              <a:t>https://www.kathimerini.gr/k/k-magazine/563698534/chalaei-to-myalo-mas-to-chatgpt/</a:t>
            </a:r>
            <a:r>
              <a:rPr lang="el-GR" sz="800" b="0" i="0" dirty="0">
                <a:solidFill>
                  <a:srgbClr val="37393C"/>
                </a:solidFill>
                <a:effectLst/>
                <a:latin typeface="Arial" panose="020B0604020202020204" pitchFamily="34" charset="0"/>
              </a:rPr>
              <a:t>  (</a:t>
            </a:r>
            <a:r>
              <a:rPr lang="el-GR" sz="800" b="0" i="0" dirty="0" err="1">
                <a:solidFill>
                  <a:srgbClr val="37393C"/>
                </a:solidFill>
                <a:effectLst/>
                <a:latin typeface="Arial" panose="020B0604020202020204" pitchFamily="34" charset="0"/>
              </a:rPr>
              <a:t>Accessed</a:t>
            </a:r>
            <a:r>
              <a:rPr lang="el-GR" sz="800" b="0" i="0" dirty="0">
                <a:solidFill>
                  <a:srgbClr val="37393C"/>
                </a:solidFill>
                <a:effectLst/>
                <a:latin typeface="Arial" panose="020B0604020202020204" pitchFamily="34" charset="0"/>
              </a:rPr>
              <a:t>: </a:t>
            </a:r>
            <a:r>
              <a:rPr lang="el-GR" sz="800" b="0" i="0" dirty="0" err="1">
                <a:solidFill>
                  <a:srgbClr val="37393C"/>
                </a:solidFill>
                <a:effectLst/>
                <a:latin typeface="Arial" panose="020B0604020202020204" pitchFamily="34" charset="0"/>
              </a:rPr>
              <a:t>September</a:t>
            </a:r>
            <a:r>
              <a:rPr lang="el-GR" sz="800" b="0" i="0" dirty="0">
                <a:solidFill>
                  <a:srgbClr val="37393C"/>
                </a:solidFill>
                <a:effectLst/>
                <a:latin typeface="Arial" panose="020B0604020202020204" pitchFamily="34" charset="0"/>
              </a:rPr>
              <a:t> 6, 2025).</a:t>
            </a:r>
            <a:endParaRPr lang="en-US" sz="800" dirty="0"/>
          </a:p>
        </p:txBody>
      </p:sp>
    </p:spTree>
    <p:extLst>
      <p:ext uri="{BB962C8B-B14F-4D97-AF65-F5344CB8AC3E}">
        <p14:creationId xmlns:p14="http://schemas.microsoft.com/office/powerpoint/2010/main" val="680612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D5FF90-869D-42E9-86EA-ECDBEDF1C792}"/>
              </a:ext>
            </a:extLst>
          </p:cNvPr>
          <p:cNvSpPr txBox="1"/>
          <p:nvPr/>
        </p:nvSpPr>
        <p:spPr>
          <a:xfrm>
            <a:off x="780176" y="1445938"/>
            <a:ext cx="10284903" cy="3416320"/>
          </a:xfrm>
          <a:prstGeom prst="rect">
            <a:avLst/>
          </a:prstGeom>
          <a:noFill/>
        </p:spPr>
        <p:txBody>
          <a:bodyPr wrap="square">
            <a:spAutoFit/>
          </a:bodyPr>
          <a:lstStyle/>
          <a:p>
            <a:pPr algn="just"/>
            <a:r>
              <a:rPr lang="el-GR" b="0" i="0" dirty="0">
                <a:solidFill>
                  <a:srgbClr val="313942"/>
                </a:solidFill>
                <a:effectLst/>
                <a:latin typeface="KaInfoLight"/>
              </a:rPr>
              <a:t>Για τις ανάγκες της μελέτης, που πήρε τον τίτλο «Ο εγκέφαλός σας όταν χρησιμοποιείτε το </a:t>
            </a:r>
            <a:r>
              <a:rPr lang="el-GR" b="0" i="0" dirty="0" err="1">
                <a:solidFill>
                  <a:srgbClr val="313942"/>
                </a:solidFill>
                <a:effectLst/>
                <a:latin typeface="KaInfoLight"/>
              </a:rPr>
              <a:t>ChatGPT</a:t>
            </a:r>
            <a:r>
              <a:rPr lang="el-GR" b="0" i="0" dirty="0">
                <a:solidFill>
                  <a:srgbClr val="313942"/>
                </a:solidFill>
                <a:effectLst/>
                <a:latin typeface="KaInfoLight"/>
              </a:rPr>
              <a:t>: Συσσώρευση γνωστικού χρέους κατά τη χρήση ενός βοηθού τεχνητής νοημοσύνης στη διαδικασία συγγραφής έκθεσης», οι ερευνητές του MIT Media </a:t>
            </a:r>
            <a:r>
              <a:rPr lang="el-GR" b="0" i="0" dirty="0" err="1">
                <a:solidFill>
                  <a:srgbClr val="313942"/>
                </a:solidFill>
                <a:effectLst/>
                <a:latin typeface="KaInfoLight"/>
              </a:rPr>
              <a:t>Lab</a:t>
            </a:r>
            <a:r>
              <a:rPr lang="el-GR" b="0" i="0" dirty="0">
                <a:solidFill>
                  <a:srgbClr val="313942"/>
                </a:solidFill>
                <a:effectLst/>
                <a:latin typeface="KaInfoLight"/>
              </a:rPr>
              <a:t> έκαναν κάτι για πρώτη φορά: </a:t>
            </a:r>
            <a:r>
              <a:rPr lang="el-GR" b="1" i="0" dirty="0">
                <a:solidFill>
                  <a:srgbClr val="313942"/>
                </a:solidFill>
                <a:effectLst/>
                <a:latin typeface="KaInfoLight"/>
              </a:rPr>
              <a:t>χρησιμοποίησαν ηλεκτροεγκεφαλογραφήματα για να καταγράψουν πιο συγκεκριμένα τι συμβαίνει στον εγκέφαλο όσων χρησιμοποιούν εφαρμογές *ΜΓΜ όταν γράφουν δοκιμιακές εργασίες. </a:t>
            </a:r>
          </a:p>
          <a:p>
            <a:pPr algn="just"/>
            <a:endParaRPr lang="el-GR" dirty="0">
              <a:solidFill>
                <a:srgbClr val="313942"/>
              </a:solidFill>
              <a:latin typeface="KaInfoLight"/>
            </a:endParaRPr>
          </a:p>
          <a:p>
            <a:pPr algn="just"/>
            <a:endParaRPr lang="el-GR" b="0" i="0" dirty="0">
              <a:solidFill>
                <a:srgbClr val="313942"/>
              </a:solidFill>
              <a:effectLst/>
              <a:latin typeface="KaInfoLight"/>
            </a:endParaRPr>
          </a:p>
          <a:p>
            <a:pPr algn="just"/>
            <a:endParaRPr lang="el-GR" dirty="0">
              <a:solidFill>
                <a:srgbClr val="313942"/>
              </a:solidFill>
              <a:latin typeface="KaInfoLight"/>
            </a:endParaRPr>
          </a:p>
          <a:p>
            <a:pPr algn="just"/>
            <a:r>
              <a:rPr lang="el-GR" b="0" i="0" dirty="0">
                <a:solidFill>
                  <a:srgbClr val="313942"/>
                </a:solidFill>
                <a:effectLst/>
                <a:latin typeface="KaInfoLight"/>
              </a:rPr>
              <a:t>Υπό την καθοδήγηση της ερευνήτριας </a:t>
            </a:r>
            <a:r>
              <a:rPr lang="el-GR" b="0" i="0" dirty="0" err="1">
                <a:solidFill>
                  <a:srgbClr val="313942"/>
                </a:solidFill>
                <a:effectLst/>
                <a:latin typeface="KaInfoLight"/>
              </a:rPr>
              <a:t>Ναταλίγια</a:t>
            </a:r>
            <a:r>
              <a:rPr lang="el-GR" b="0" i="0" dirty="0">
                <a:solidFill>
                  <a:srgbClr val="313942"/>
                </a:solidFill>
                <a:effectLst/>
                <a:latin typeface="KaInfoLight"/>
              </a:rPr>
              <a:t> </a:t>
            </a:r>
            <a:r>
              <a:rPr lang="el-GR" b="0" i="0" dirty="0" err="1">
                <a:solidFill>
                  <a:srgbClr val="313942"/>
                </a:solidFill>
                <a:effectLst/>
                <a:latin typeface="KaInfoLight"/>
              </a:rPr>
              <a:t>Κόσμινα</a:t>
            </a:r>
            <a:r>
              <a:rPr lang="el-GR" b="0" i="0" dirty="0">
                <a:solidFill>
                  <a:srgbClr val="313942"/>
                </a:solidFill>
                <a:effectLst/>
                <a:latin typeface="KaInfoLight"/>
              </a:rPr>
              <a:t>, χώρισαν τους 54 συμμετέχοντες σε τρεις ομάδες και τους ζήτησαν να γράψουν τέσσερις εκθέσεις σε διάστημα τεσσάρων μηνών. Η πρώτη ομάδα ήταν υποχρεωμένη να χρησιμοποιήσει το </a:t>
            </a:r>
            <a:r>
              <a:rPr lang="el-GR" b="0" i="0" dirty="0" err="1">
                <a:solidFill>
                  <a:srgbClr val="313942"/>
                </a:solidFill>
                <a:effectLst/>
                <a:latin typeface="KaInfoLight"/>
              </a:rPr>
              <a:t>ChatGPT</a:t>
            </a:r>
            <a:r>
              <a:rPr lang="el-GR" b="0" i="0" dirty="0">
                <a:solidFill>
                  <a:srgbClr val="313942"/>
                </a:solidFill>
                <a:effectLst/>
                <a:latin typeface="KaInfoLight"/>
              </a:rPr>
              <a:t>, η δεύτερη ομάδα τη μηχανή αναζήτησης της </a:t>
            </a:r>
            <a:r>
              <a:rPr lang="el-GR" b="0" i="0" dirty="0" err="1">
                <a:solidFill>
                  <a:srgbClr val="313942"/>
                </a:solidFill>
                <a:effectLst/>
                <a:latin typeface="KaInfoLight"/>
              </a:rPr>
              <a:t>Google</a:t>
            </a:r>
            <a:r>
              <a:rPr lang="el-GR" b="0" i="0" dirty="0">
                <a:solidFill>
                  <a:srgbClr val="313942"/>
                </a:solidFill>
                <a:effectLst/>
                <a:latin typeface="KaInfoLight"/>
              </a:rPr>
              <a:t> και η τελευταία μόνο το μυαλό της. </a:t>
            </a:r>
            <a:endParaRPr lang="en-US" dirty="0"/>
          </a:p>
        </p:txBody>
      </p:sp>
      <p:sp>
        <p:nvSpPr>
          <p:cNvPr id="7" name="TextBox 6">
            <a:extLst>
              <a:ext uri="{FF2B5EF4-FFF2-40B4-BE49-F238E27FC236}">
                <a16:creationId xmlns:a16="http://schemas.microsoft.com/office/drawing/2014/main" id="{883D21DB-FBF1-4E0C-B8E0-C6FB80253E0A}"/>
              </a:ext>
            </a:extLst>
          </p:cNvPr>
          <p:cNvSpPr txBox="1"/>
          <p:nvPr/>
        </p:nvSpPr>
        <p:spPr>
          <a:xfrm>
            <a:off x="919641" y="5930909"/>
            <a:ext cx="10346773" cy="692497"/>
          </a:xfrm>
          <a:prstGeom prst="rect">
            <a:avLst/>
          </a:prstGeom>
          <a:noFill/>
        </p:spPr>
        <p:txBody>
          <a:bodyPr wrap="square">
            <a:spAutoFit/>
          </a:bodyPr>
          <a:lstStyle/>
          <a:p>
            <a:pPr algn="just"/>
            <a:r>
              <a:rPr lang="el-GR" dirty="0">
                <a:solidFill>
                  <a:srgbClr val="313942"/>
                </a:solidFill>
                <a:latin typeface="KaInfoLight"/>
              </a:rPr>
              <a:t>*</a:t>
            </a:r>
            <a:r>
              <a:rPr lang="el-GR" sz="1050" dirty="0">
                <a:solidFill>
                  <a:srgbClr val="313942"/>
                </a:solidFill>
                <a:latin typeface="KaInfoLight"/>
              </a:rPr>
              <a:t>Μεγάλα Γλωσσικά Μοντέλα </a:t>
            </a:r>
            <a:r>
              <a:rPr lang="el-GR" sz="1050" b="0" i="0" dirty="0">
                <a:solidFill>
                  <a:srgbClr val="001D35"/>
                </a:solidFill>
                <a:effectLst/>
                <a:latin typeface="Google Sans"/>
              </a:rPr>
              <a:t>Τα Μεγάλα Γλωσσικά Μοντέλα (</a:t>
            </a:r>
            <a:r>
              <a:rPr lang="el-GR" sz="1050" b="0" i="0" dirty="0" err="1">
                <a:solidFill>
                  <a:srgbClr val="001D35"/>
                </a:solidFill>
                <a:effectLst/>
                <a:latin typeface="Google Sans"/>
              </a:rPr>
              <a:t>LLMs</a:t>
            </a:r>
            <a:r>
              <a:rPr lang="el-GR" sz="1050" b="0" i="0" dirty="0">
                <a:solidFill>
                  <a:srgbClr val="001D35"/>
                </a:solidFill>
                <a:effectLst/>
                <a:latin typeface="Google Sans"/>
              </a:rPr>
              <a:t>) είναι αλγόριθμοι τεχνητής νοημοσύνης (ΑΙ) που χρησιμοποιούν βαθιά μάθηση για να κατανοούν και να παράγουν κείμενο παρόμοιο με αυτό του ανθρώπου. Εκπαιδεύονται σε τεράστια σύνολα </a:t>
            </a:r>
            <a:r>
              <a:rPr lang="el-GR" sz="1050" b="0" i="0" dirty="0" err="1">
                <a:solidFill>
                  <a:srgbClr val="001D35"/>
                </a:solidFill>
                <a:effectLst/>
                <a:latin typeface="Google Sans"/>
              </a:rPr>
              <a:t>κειμενικών</a:t>
            </a:r>
            <a:r>
              <a:rPr lang="el-GR" sz="1050" b="0" i="0" dirty="0">
                <a:solidFill>
                  <a:srgbClr val="001D35"/>
                </a:solidFill>
                <a:effectLst/>
                <a:latin typeface="Google Sans"/>
              </a:rPr>
              <a:t> δεδομένων, μαθαίνοντας γραμματική, σύνταξη, σημασιολογία και πρότυπα στη γλώσσα, ώστε να μπορούν να εκτελούν εργασίες όπως η δημιουργία κειμένου, η περίληψη, η μετάφραση και η απάντηση ερωτήσεων</a:t>
            </a:r>
            <a:endParaRPr lang="en-US" sz="1050" dirty="0">
              <a:solidFill>
                <a:srgbClr val="313942"/>
              </a:solidFill>
              <a:latin typeface="KaInfoLight"/>
            </a:endParaRPr>
          </a:p>
        </p:txBody>
      </p:sp>
    </p:spTree>
    <p:extLst>
      <p:ext uri="{BB962C8B-B14F-4D97-AF65-F5344CB8AC3E}">
        <p14:creationId xmlns:p14="http://schemas.microsoft.com/office/powerpoint/2010/main" val="69746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ED2CB5-DB5D-40C6-A9AA-1B25C945C1E0}"/>
              </a:ext>
            </a:extLst>
          </p:cNvPr>
          <p:cNvSpPr txBox="1"/>
          <p:nvPr/>
        </p:nvSpPr>
        <p:spPr>
          <a:xfrm>
            <a:off x="748716" y="1483771"/>
            <a:ext cx="10341529" cy="3416320"/>
          </a:xfrm>
          <a:prstGeom prst="rect">
            <a:avLst/>
          </a:prstGeom>
          <a:noFill/>
        </p:spPr>
        <p:txBody>
          <a:bodyPr wrap="square">
            <a:spAutoFit/>
          </a:bodyPr>
          <a:lstStyle/>
          <a:p>
            <a:pPr algn="just"/>
            <a:r>
              <a:rPr lang="el-GR" b="0" i="0" dirty="0">
                <a:solidFill>
                  <a:srgbClr val="313942"/>
                </a:solidFill>
                <a:effectLst/>
                <a:latin typeface="KaInfoLight"/>
              </a:rPr>
              <a:t>Στόχος της έρευνας ήταν να </a:t>
            </a:r>
            <a:r>
              <a:rPr lang="el-GR" b="0" i="0" dirty="0">
                <a:solidFill>
                  <a:srgbClr val="C00000"/>
                </a:solidFill>
                <a:effectLst/>
                <a:latin typeface="KaInfoLight"/>
              </a:rPr>
              <a:t>διερευνηθεί</a:t>
            </a:r>
            <a:r>
              <a:rPr lang="el-GR" b="0" i="0" dirty="0">
                <a:solidFill>
                  <a:srgbClr val="313942"/>
                </a:solidFill>
                <a:effectLst/>
                <a:latin typeface="KaInfoLight"/>
              </a:rPr>
              <a:t> το γνωστικό κόστος που απαιτείται να καταβάλει κάποιος προκειμένου να γράψει μια έκθεση με τη βοήθεια ενός ΜΓΜ, εντός 20 λεπτών. Κάθε συμμετέχων έπρεπε να διαλέξει από μια πλειάδα θεμάτων που εστιάζονταν από την αξία της αφοσίωσης και της φιλανθρωπίας έως τις παγίδες των υπερβολικά πολλών επιλογών. </a:t>
            </a:r>
          </a:p>
          <a:p>
            <a:pPr algn="just"/>
            <a:endParaRPr lang="el-GR" dirty="0">
              <a:solidFill>
                <a:srgbClr val="313942"/>
              </a:solidFill>
              <a:latin typeface="KaInfoLight"/>
            </a:endParaRPr>
          </a:p>
          <a:p>
            <a:pPr algn="just"/>
            <a:r>
              <a:rPr lang="el-GR" b="0" i="0" dirty="0">
                <a:solidFill>
                  <a:srgbClr val="313942"/>
                </a:solidFill>
                <a:effectLst/>
                <a:latin typeface="KaInfoLight"/>
              </a:rPr>
              <a:t>Τα ηλεκτροεγκεφαλογραφήματα παρακολουθούσαν 32 συγκεκριμένες περιοχές των εγκεφάλων των εθελοντών. Κι αυτό που διαπιστώθηκε ήταν εντυπωσιακό. </a:t>
            </a:r>
          </a:p>
          <a:p>
            <a:pPr algn="just"/>
            <a:endParaRPr lang="el-GR" b="0" i="0" dirty="0">
              <a:solidFill>
                <a:srgbClr val="313942"/>
              </a:solidFill>
              <a:effectLst/>
              <a:latin typeface="KaInfoLight"/>
            </a:endParaRPr>
          </a:p>
          <a:p>
            <a:pPr algn="just"/>
            <a:endParaRPr lang="el-GR" dirty="0">
              <a:solidFill>
                <a:srgbClr val="313942"/>
              </a:solidFill>
              <a:latin typeface="KaInfoLight"/>
            </a:endParaRPr>
          </a:p>
          <a:p>
            <a:pPr algn="just"/>
            <a:r>
              <a:rPr lang="el-GR" b="0" i="0" dirty="0">
                <a:solidFill>
                  <a:schemeClr val="accent1"/>
                </a:solidFill>
                <a:effectLst/>
                <a:latin typeface="KaInfoLight"/>
              </a:rPr>
              <a:t>Οι χρήστες του </a:t>
            </a:r>
            <a:r>
              <a:rPr lang="el-GR" b="0" i="0" dirty="0" err="1">
                <a:solidFill>
                  <a:schemeClr val="accent1"/>
                </a:solidFill>
                <a:effectLst/>
                <a:latin typeface="KaInfoLight"/>
              </a:rPr>
              <a:t>ChatGPT</a:t>
            </a:r>
            <a:r>
              <a:rPr lang="el-GR" b="0" i="0" dirty="0">
                <a:solidFill>
                  <a:schemeClr val="accent1"/>
                </a:solidFill>
                <a:effectLst/>
                <a:latin typeface="KaInfoLight"/>
              </a:rPr>
              <a:t> πληρώνουν ένα αρκετά υψηλό γνωστικό κόστος, το οποίο όμως παραμένει αθέατο. Οι επιδόσεις τους σε «νευρικό, γλωσσικό και </a:t>
            </a:r>
            <a:r>
              <a:rPr lang="el-GR" b="0" i="0" dirty="0" err="1">
                <a:solidFill>
                  <a:schemeClr val="accent1"/>
                </a:solidFill>
                <a:effectLst/>
                <a:latin typeface="KaInfoLight"/>
              </a:rPr>
              <a:t>συμπεριφορικό</a:t>
            </a:r>
            <a:r>
              <a:rPr lang="el-GR" b="0" i="0" dirty="0">
                <a:solidFill>
                  <a:schemeClr val="accent1"/>
                </a:solidFill>
                <a:effectLst/>
                <a:latin typeface="KaInfoLight"/>
              </a:rPr>
              <a:t> επίπεδο» υστερούσε σταθερά σε σύγκριση με τα μέλη των άλλων δύο ομάδων.</a:t>
            </a:r>
            <a:endParaRPr lang="en-US" dirty="0">
              <a:solidFill>
                <a:schemeClr val="accent1"/>
              </a:solidFill>
            </a:endParaRPr>
          </a:p>
        </p:txBody>
      </p:sp>
    </p:spTree>
    <p:extLst>
      <p:ext uri="{BB962C8B-B14F-4D97-AF65-F5344CB8AC3E}">
        <p14:creationId xmlns:p14="http://schemas.microsoft.com/office/powerpoint/2010/main" val="2689409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83DFDA-9B34-40E8-9D4E-2AE8FC78014E}"/>
              </a:ext>
            </a:extLst>
          </p:cNvPr>
          <p:cNvSpPr txBox="1"/>
          <p:nvPr/>
        </p:nvSpPr>
        <p:spPr>
          <a:xfrm>
            <a:off x="352338" y="1534571"/>
            <a:ext cx="11065078" cy="3788858"/>
          </a:xfrm>
          <a:prstGeom prst="rect">
            <a:avLst/>
          </a:prstGeom>
          <a:noFill/>
        </p:spPr>
        <p:txBody>
          <a:bodyPr wrap="square">
            <a:spAutoFit/>
          </a:bodyPr>
          <a:lstStyle/>
          <a:p>
            <a:pPr>
              <a:lnSpc>
                <a:spcPct val="150000"/>
              </a:lnSpc>
            </a:pPr>
            <a:r>
              <a:rPr lang="el-GR" b="1" dirty="0">
                <a:solidFill>
                  <a:schemeClr val="accent1"/>
                </a:solidFill>
              </a:rPr>
              <a:t>Στόχοι της έρευνας</a:t>
            </a:r>
          </a:p>
          <a:p>
            <a:pPr>
              <a:lnSpc>
                <a:spcPct val="150000"/>
              </a:lnSpc>
              <a:buFont typeface="Arial" panose="020B0604020202020204" pitchFamily="34" charset="0"/>
              <a:buChar char="•"/>
            </a:pPr>
            <a:r>
              <a:rPr lang="el-GR" b="1" dirty="0"/>
              <a:t>Ορισμός</a:t>
            </a:r>
            <a:r>
              <a:rPr lang="el-GR" dirty="0"/>
              <a:t>: Οι στόχοι είναι τα συγκεκριμένα αποτελέσματα που θέλουμε να πετύχουμε ώστε να πραγματοποιηθεί ο σκοπός.</a:t>
            </a:r>
          </a:p>
          <a:p>
            <a:pPr>
              <a:lnSpc>
                <a:spcPct val="150000"/>
              </a:lnSpc>
              <a:buFont typeface="Arial" panose="020B0604020202020204" pitchFamily="34" charset="0"/>
              <a:buChar char="•"/>
            </a:pPr>
            <a:r>
              <a:rPr lang="el-GR" dirty="0"/>
              <a:t>Είναι πιο συγκεκριμένοι, μετρήσιμοι και αναλύονται σε επιμέρους βήματα.</a:t>
            </a:r>
          </a:p>
          <a:p>
            <a:pPr>
              <a:lnSpc>
                <a:spcPct val="150000"/>
              </a:lnSpc>
              <a:buFont typeface="Arial" panose="020B0604020202020204" pitchFamily="34" charset="0"/>
              <a:buChar char="•"/>
            </a:pPr>
            <a:endParaRPr lang="el-GR" dirty="0"/>
          </a:p>
          <a:p>
            <a:pPr>
              <a:lnSpc>
                <a:spcPct val="150000"/>
              </a:lnSpc>
              <a:buFont typeface="Arial" panose="020B0604020202020204" pitchFamily="34" charset="0"/>
              <a:buChar char="•"/>
            </a:pPr>
            <a:r>
              <a:rPr lang="el-GR" b="1" dirty="0"/>
              <a:t>Παράδειγμα</a:t>
            </a:r>
            <a:r>
              <a:rPr lang="el-GR" dirty="0"/>
              <a:t> (για τον παραπάνω σκοπό):</a:t>
            </a:r>
          </a:p>
          <a:p>
            <a:pPr marL="742950" lvl="1" indent="-285750">
              <a:lnSpc>
                <a:spcPct val="150000"/>
              </a:lnSpc>
              <a:buFont typeface="Arial" panose="020B0604020202020204" pitchFamily="34" charset="0"/>
              <a:buChar char="•"/>
            </a:pPr>
            <a:r>
              <a:rPr lang="el-GR" dirty="0"/>
              <a:t>Να μελετηθεί η σχέση μεταξύ σωματικής άσκησης και επιπέδων άγχους.</a:t>
            </a:r>
          </a:p>
          <a:p>
            <a:pPr marL="742950" lvl="1" indent="-285750">
              <a:lnSpc>
                <a:spcPct val="150000"/>
              </a:lnSpc>
              <a:buFont typeface="Arial" panose="020B0604020202020204" pitchFamily="34" charset="0"/>
              <a:buChar char="•"/>
            </a:pPr>
            <a:r>
              <a:rPr lang="el-GR" dirty="0"/>
              <a:t>Να εξεταστεί αν η διάρκεια και η ένταση της άσκησης επηρεάζουν τη διάθεση.</a:t>
            </a:r>
          </a:p>
          <a:p>
            <a:pPr marL="742950" lvl="1" indent="-285750">
              <a:lnSpc>
                <a:spcPct val="150000"/>
              </a:lnSpc>
              <a:buFont typeface="Arial" panose="020B0604020202020204" pitchFamily="34" charset="0"/>
              <a:buChar char="•"/>
            </a:pPr>
            <a:r>
              <a:rPr lang="el-GR" dirty="0"/>
              <a:t>Να συγκριθεί η ψυχική υγεία εφήβων που αθλούνται τακτικά με εκείνων που δεν αθλούνται.</a:t>
            </a:r>
          </a:p>
        </p:txBody>
      </p:sp>
      <p:pic>
        <p:nvPicPr>
          <p:cNvPr id="4" name="Picture 3">
            <a:extLst>
              <a:ext uri="{FF2B5EF4-FFF2-40B4-BE49-F238E27FC236}">
                <a16:creationId xmlns:a16="http://schemas.microsoft.com/office/drawing/2014/main" id="{1DB24AC9-7128-4C30-BD77-BCF1B792F6A6}"/>
              </a:ext>
            </a:extLst>
          </p:cNvPr>
          <p:cNvPicPr>
            <a:picLocks noChangeAspect="1"/>
          </p:cNvPicPr>
          <p:nvPr/>
        </p:nvPicPr>
        <p:blipFill rotWithShape="1">
          <a:blip r:embed="rId2">
            <a:extLst>
              <a:ext uri="{28A0092B-C50C-407E-A947-70E740481C1C}">
                <a14:useLocalDpi xmlns:a14="http://schemas.microsoft.com/office/drawing/2010/main" val="0"/>
              </a:ext>
            </a:extLst>
          </a:blip>
          <a:srcRect t="17974" b="5808"/>
          <a:stretch/>
        </p:blipFill>
        <p:spPr>
          <a:xfrm>
            <a:off x="8486861" y="243280"/>
            <a:ext cx="3129399" cy="1484851"/>
          </a:xfrm>
          <a:prstGeom prst="rect">
            <a:avLst/>
          </a:prstGeom>
        </p:spPr>
      </p:pic>
    </p:spTree>
    <p:extLst>
      <p:ext uri="{BB962C8B-B14F-4D97-AF65-F5344CB8AC3E}">
        <p14:creationId xmlns:p14="http://schemas.microsoft.com/office/powerpoint/2010/main" val="2948249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A92D07-8183-4CC3-B613-08E21CE24D8A}"/>
              </a:ext>
            </a:extLst>
          </p:cNvPr>
          <p:cNvSpPr txBox="1"/>
          <p:nvPr/>
        </p:nvSpPr>
        <p:spPr>
          <a:xfrm>
            <a:off x="528506" y="804262"/>
            <a:ext cx="10830188" cy="4801314"/>
          </a:xfrm>
          <a:prstGeom prst="rect">
            <a:avLst/>
          </a:prstGeom>
          <a:noFill/>
        </p:spPr>
        <p:txBody>
          <a:bodyPr wrap="square">
            <a:spAutoFit/>
          </a:bodyPr>
          <a:lstStyle/>
          <a:p>
            <a:r>
              <a:rPr lang="el-GR" b="0" i="0" dirty="0">
                <a:solidFill>
                  <a:srgbClr val="313942"/>
                </a:solidFill>
                <a:effectLst/>
                <a:latin typeface="KaInfoLight"/>
              </a:rPr>
              <a:t>Τα παραδοτέα της ομάδας που χρησιμοποίησε μόνο το </a:t>
            </a:r>
            <a:r>
              <a:rPr lang="el-GR" b="0" i="0" dirty="0" err="1">
                <a:solidFill>
                  <a:srgbClr val="313942"/>
                </a:solidFill>
                <a:effectLst/>
                <a:latin typeface="KaInfoLight"/>
              </a:rPr>
              <a:t>ChatGPT</a:t>
            </a:r>
            <a:r>
              <a:rPr lang="el-GR" b="0" i="0" dirty="0">
                <a:solidFill>
                  <a:srgbClr val="313942"/>
                </a:solidFill>
                <a:effectLst/>
                <a:latin typeface="KaInfoLight"/>
              </a:rPr>
              <a:t> παρουσίασαν μια ομοιογένεια και στερούνταν πρωτότυπης σκέψης. </a:t>
            </a:r>
          </a:p>
          <a:p>
            <a:endParaRPr lang="el-GR" dirty="0">
              <a:solidFill>
                <a:srgbClr val="313942"/>
              </a:solidFill>
              <a:latin typeface="KaInfoLight"/>
            </a:endParaRPr>
          </a:p>
          <a:p>
            <a:pPr algn="just"/>
            <a:r>
              <a:rPr lang="el-GR" b="0" i="0" dirty="0">
                <a:solidFill>
                  <a:srgbClr val="313942"/>
                </a:solidFill>
                <a:effectLst/>
                <a:latin typeface="KaInfoLight"/>
              </a:rPr>
              <a:t>Σε όλες τις περιπτώσεις βασίζονταν στις ίδιες εκφράσεις και στις ίδιες ιδέες. Δύο καθηγητές αγγλικών που βαθμολόγησαν τις εκθέσεις, τις χαρακτήρισαν σε μεγάλο βαθμό «άψυχες». </a:t>
            </a:r>
          </a:p>
          <a:p>
            <a:endParaRPr lang="el-GR" dirty="0">
              <a:solidFill>
                <a:srgbClr val="313942"/>
              </a:solidFill>
              <a:latin typeface="KaInfoLight"/>
            </a:endParaRPr>
          </a:p>
          <a:p>
            <a:endParaRPr lang="el-GR" b="0" i="0" dirty="0">
              <a:solidFill>
                <a:srgbClr val="313942"/>
              </a:solidFill>
              <a:effectLst/>
              <a:latin typeface="KaInfoLight"/>
            </a:endParaRPr>
          </a:p>
          <a:p>
            <a:endParaRPr lang="el-GR" dirty="0">
              <a:solidFill>
                <a:srgbClr val="313942"/>
              </a:solidFill>
              <a:latin typeface="KaInfoLight"/>
            </a:endParaRPr>
          </a:p>
          <a:p>
            <a:r>
              <a:rPr lang="el-GR" b="0" i="0" dirty="0">
                <a:solidFill>
                  <a:srgbClr val="313942"/>
                </a:solidFill>
                <a:effectLst/>
                <a:latin typeface="KaInfoLight"/>
              </a:rPr>
              <a:t>Τα ηλεκτροεγκεφαλογραφήματα αποκάλυψαν χαμηλό εκτελεστικό έλεγχο και χαμηλή εμπλοκή της προσοχής. </a:t>
            </a:r>
          </a:p>
          <a:p>
            <a:endParaRPr lang="el-GR" dirty="0">
              <a:solidFill>
                <a:srgbClr val="313942"/>
              </a:solidFill>
              <a:latin typeface="KaInfoLight"/>
            </a:endParaRPr>
          </a:p>
          <a:p>
            <a:endParaRPr lang="el-GR" b="0" i="0" dirty="0">
              <a:solidFill>
                <a:srgbClr val="313942"/>
              </a:solidFill>
              <a:effectLst/>
              <a:latin typeface="KaInfoLight"/>
            </a:endParaRPr>
          </a:p>
          <a:p>
            <a:endParaRPr lang="el-GR" dirty="0">
              <a:solidFill>
                <a:srgbClr val="313942"/>
              </a:solidFill>
              <a:latin typeface="KaInfoLight"/>
            </a:endParaRPr>
          </a:p>
          <a:p>
            <a:r>
              <a:rPr lang="el-GR" b="0" i="0" dirty="0">
                <a:solidFill>
                  <a:srgbClr val="313942"/>
                </a:solidFill>
                <a:effectLst/>
                <a:latin typeface="KaInfoLight"/>
              </a:rPr>
              <a:t>Με κάθε επόμενη έκθεση, οι χρήστες του </a:t>
            </a:r>
            <a:r>
              <a:rPr lang="el-GR" b="0" i="0" dirty="0" err="1">
                <a:solidFill>
                  <a:srgbClr val="313942"/>
                </a:solidFill>
                <a:effectLst/>
                <a:latin typeface="KaInfoLight"/>
              </a:rPr>
              <a:t>ChatGPT</a:t>
            </a:r>
            <a:r>
              <a:rPr lang="el-GR" b="0" i="0" dirty="0">
                <a:solidFill>
                  <a:srgbClr val="313942"/>
                </a:solidFill>
                <a:effectLst/>
                <a:latin typeface="KaInfoLight"/>
              </a:rPr>
              <a:t> γίνονταν όλο και πιο τεμπέληδες. </a:t>
            </a:r>
          </a:p>
          <a:p>
            <a:endParaRPr lang="el-GR" dirty="0">
              <a:solidFill>
                <a:srgbClr val="313942"/>
              </a:solidFill>
              <a:latin typeface="KaInfoLight"/>
            </a:endParaRPr>
          </a:p>
          <a:p>
            <a:endParaRPr lang="el-GR" b="0" i="0" dirty="0">
              <a:solidFill>
                <a:srgbClr val="313942"/>
              </a:solidFill>
              <a:effectLst/>
              <a:latin typeface="KaInfoLight"/>
            </a:endParaRPr>
          </a:p>
          <a:p>
            <a:r>
              <a:rPr lang="el-GR" b="0" i="0" dirty="0">
                <a:solidFill>
                  <a:srgbClr val="313942"/>
                </a:solidFill>
                <a:effectLst/>
                <a:latin typeface="KaInfoLight"/>
              </a:rPr>
              <a:t>Στο τέλος της έρευνας, απλώς αντέγραφαν αυτά που τους έδινε το μοντέλο. «Ήταν περισσότερο σαν “απλώς δώσε μου την έκθεση, βελτίωσε αυτή την πρόταση, διόρθωσέ την και τελείωσα”», δήλωσε η </a:t>
            </a:r>
            <a:r>
              <a:rPr lang="el-GR" b="0" i="0" dirty="0" err="1">
                <a:solidFill>
                  <a:srgbClr val="313942"/>
                </a:solidFill>
                <a:effectLst/>
                <a:latin typeface="KaInfoLight"/>
              </a:rPr>
              <a:t>Κόσμινα</a:t>
            </a:r>
            <a:r>
              <a:rPr lang="el-GR" b="0" i="0" dirty="0">
                <a:solidFill>
                  <a:srgbClr val="313942"/>
                </a:solidFill>
                <a:effectLst/>
                <a:latin typeface="KaInfoLight"/>
              </a:rPr>
              <a:t>.</a:t>
            </a:r>
            <a:endParaRPr lang="en-US" dirty="0"/>
          </a:p>
        </p:txBody>
      </p:sp>
    </p:spTree>
    <p:extLst>
      <p:ext uri="{BB962C8B-B14F-4D97-AF65-F5344CB8AC3E}">
        <p14:creationId xmlns:p14="http://schemas.microsoft.com/office/powerpoint/2010/main" val="706010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2B5BF5-D183-4E62-930A-3890F7414D8B}"/>
              </a:ext>
            </a:extLst>
          </p:cNvPr>
          <p:cNvSpPr txBox="1"/>
          <p:nvPr/>
        </p:nvSpPr>
        <p:spPr>
          <a:xfrm>
            <a:off x="546332" y="1773433"/>
            <a:ext cx="11099335" cy="2862322"/>
          </a:xfrm>
          <a:prstGeom prst="rect">
            <a:avLst/>
          </a:prstGeom>
          <a:noFill/>
        </p:spPr>
        <p:txBody>
          <a:bodyPr wrap="square">
            <a:spAutoFit/>
          </a:bodyPr>
          <a:lstStyle/>
          <a:p>
            <a:pPr algn="just"/>
            <a:r>
              <a:rPr lang="el-GR" b="1" i="0" dirty="0">
                <a:solidFill>
                  <a:srgbClr val="313942"/>
                </a:solidFill>
                <a:effectLst/>
                <a:latin typeface="KaInfoLight"/>
              </a:rPr>
              <a:t>Κατ’ αρχάς, θα πρέπει να επισημάνουμε ότι η ίδια η μελέτη του MIT έχει μερικούς σοβαρούς περιορισμούς: </a:t>
            </a:r>
          </a:p>
          <a:p>
            <a:pPr algn="just"/>
            <a:endParaRPr lang="el-GR" dirty="0">
              <a:solidFill>
                <a:srgbClr val="313942"/>
              </a:solidFill>
              <a:latin typeface="KaInfoLight"/>
            </a:endParaRPr>
          </a:p>
          <a:p>
            <a:pPr marL="285750" indent="-285750" algn="just">
              <a:buFont typeface="Arial" panose="020B0604020202020204" pitchFamily="34" charset="0"/>
              <a:buChar char="•"/>
            </a:pPr>
            <a:r>
              <a:rPr lang="el-GR" i="0" dirty="0">
                <a:solidFill>
                  <a:srgbClr val="313942"/>
                </a:solidFill>
                <a:effectLst/>
                <a:latin typeface="KaInfoLight"/>
              </a:rPr>
              <a:t>Το δείγμα της είναι πολύ μικρό, μόλις 54 άτομα </a:t>
            </a:r>
          </a:p>
          <a:p>
            <a:pPr marL="285750" indent="-285750" algn="just">
              <a:buFont typeface="Arial" panose="020B0604020202020204" pitchFamily="34" charset="0"/>
              <a:buChar char="•"/>
            </a:pPr>
            <a:endParaRPr lang="el-GR" dirty="0">
              <a:solidFill>
                <a:srgbClr val="313942"/>
              </a:solidFill>
              <a:latin typeface="KaInfoLight"/>
            </a:endParaRPr>
          </a:p>
          <a:p>
            <a:pPr marL="285750" indent="-285750" algn="just">
              <a:buFont typeface="Arial" panose="020B0604020202020204" pitchFamily="34" charset="0"/>
              <a:buChar char="•"/>
            </a:pPr>
            <a:r>
              <a:rPr lang="el-GR" dirty="0">
                <a:solidFill>
                  <a:srgbClr val="313942"/>
                </a:solidFill>
                <a:latin typeface="KaInfoLight"/>
              </a:rPr>
              <a:t>Π</a:t>
            </a:r>
            <a:r>
              <a:rPr lang="el-GR" i="0" dirty="0">
                <a:solidFill>
                  <a:srgbClr val="313942"/>
                </a:solidFill>
                <a:effectLst/>
                <a:latin typeface="KaInfoLight"/>
              </a:rPr>
              <a:t>ολύ στενό από δημογραφικής άποψης, καθώς περιλαμβάνει μόνο άτομα ηλικίας 18-39 ετών που διαμένουν στην ευρύτερη περιοχή της Βοστώνης και φοιτούν ή εργάζονται σε ένα από τα πέντε πανεπιστήμια (ΜΙΤ, </a:t>
            </a:r>
            <a:r>
              <a:rPr lang="el-GR" i="0" dirty="0" err="1">
                <a:solidFill>
                  <a:srgbClr val="313942"/>
                </a:solidFill>
                <a:effectLst/>
                <a:latin typeface="KaInfoLight"/>
              </a:rPr>
              <a:t>Γουέλσλι</a:t>
            </a:r>
            <a:r>
              <a:rPr lang="el-GR" i="0" dirty="0">
                <a:solidFill>
                  <a:srgbClr val="313942"/>
                </a:solidFill>
                <a:effectLst/>
                <a:latin typeface="KaInfoLight"/>
              </a:rPr>
              <a:t>, Χάρβαρντ, </a:t>
            </a:r>
            <a:r>
              <a:rPr lang="el-GR" i="0" dirty="0" err="1">
                <a:solidFill>
                  <a:srgbClr val="313942"/>
                </a:solidFill>
                <a:effectLst/>
                <a:latin typeface="KaInfoLight"/>
              </a:rPr>
              <a:t>Νορθίστερν</a:t>
            </a:r>
            <a:r>
              <a:rPr lang="el-GR" i="0" dirty="0">
                <a:solidFill>
                  <a:srgbClr val="313942"/>
                </a:solidFill>
                <a:effectLst/>
                <a:latin typeface="KaInfoLight"/>
              </a:rPr>
              <a:t>, </a:t>
            </a:r>
            <a:r>
              <a:rPr lang="el-GR" i="0" dirty="0" err="1">
                <a:solidFill>
                  <a:srgbClr val="313942"/>
                </a:solidFill>
                <a:effectLst/>
                <a:latin typeface="KaInfoLight"/>
              </a:rPr>
              <a:t>Ταφτς</a:t>
            </a:r>
            <a:r>
              <a:rPr lang="el-GR" i="0" dirty="0">
                <a:solidFill>
                  <a:srgbClr val="313942"/>
                </a:solidFill>
                <a:effectLst/>
                <a:latin typeface="KaInfoLight"/>
              </a:rPr>
              <a:t>). </a:t>
            </a:r>
          </a:p>
          <a:p>
            <a:pPr marL="285750" indent="-285750" algn="just">
              <a:buFont typeface="Arial" panose="020B0604020202020204" pitchFamily="34" charset="0"/>
              <a:buChar char="•"/>
            </a:pPr>
            <a:endParaRPr lang="el-GR" dirty="0">
              <a:solidFill>
                <a:srgbClr val="313942"/>
              </a:solidFill>
              <a:latin typeface="KaInfoLight"/>
            </a:endParaRPr>
          </a:p>
          <a:p>
            <a:pPr marL="285750" indent="-285750" algn="just">
              <a:buFont typeface="Arial" panose="020B0604020202020204" pitchFamily="34" charset="0"/>
              <a:buChar char="•"/>
            </a:pPr>
            <a:r>
              <a:rPr lang="el-GR" dirty="0">
                <a:solidFill>
                  <a:srgbClr val="313942"/>
                </a:solidFill>
                <a:latin typeface="KaInfoLight"/>
              </a:rPr>
              <a:t>Δ</a:t>
            </a:r>
            <a:r>
              <a:rPr lang="el-GR" i="0" dirty="0">
                <a:solidFill>
                  <a:srgbClr val="313942"/>
                </a:solidFill>
                <a:effectLst/>
                <a:latin typeface="KaInfoLight"/>
              </a:rPr>
              <a:t>εν έχει αξιολογηθεί ακόμα από την ακαδημαϊκή κοινότητα, γεγονός που βάζει στα ευρήματά της ένα μεγάλο ερωτηματικό.</a:t>
            </a:r>
            <a:endParaRPr lang="en-US" dirty="0"/>
          </a:p>
        </p:txBody>
      </p:sp>
    </p:spTree>
    <p:extLst>
      <p:ext uri="{BB962C8B-B14F-4D97-AF65-F5344CB8AC3E}">
        <p14:creationId xmlns:p14="http://schemas.microsoft.com/office/powerpoint/2010/main" val="1382515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084EFD-F79F-45FE-81DB-129F74FAF48A}"/>
              </a:ext>
            </a:extLst>
          </p:cNvPr>
          <p:cNvSpPr txBox="1"/>
          <p:nvPr/>
        </p:nvSpPr>
        <p:spPr>
          <a:xfrm>
            <a:off x="285225" y="1370113"/>
            <a:ext cx="11442583" cy="3970318"/>
          </a:xfrm>
          <a:prstGeom prst="rect">
            <a:avLst/>
          </a:prstGeom>
          <a:noFill/>
        </p:spPr>
        <p:txBody>
          <a:bodyPr wrap="square">
            <a:spAutoFit/>
          </a:bodyPr>
          <a:lstStyle/>
          <a:p>
            <a:pPr algn="just"/>
            <a:r>
              <a:rPr lang="el-GR" b="0" i="0" dirty="0">
                <a:solidFill>
                  <a:schemeClr val="accent1"/>
                </a:solidFill>
                <a:effectLst/>
                <a:latin typeface="KaInfoLight"/>
              </a:rPr>
              <a:t>Στους εγκεφάλους όσων χρησιμοποίησαν μόνο το </a:t>
            </a:r>
            <a:r>
              <a:rPr lang="el-GR" b="0" i="0" dirty="0" err="1">
                <a:solidFill>
                  <a:schemeClr val="accent1"/>
                </a:solidFill>
                <a:effectLst/>
                <a:latin typeface="KaInfoLight"/>
              </a:rPr>
              <a:t>ChatGPT</a:t>
            </a:r>
            <a:r>
              <a:rPr lang="el-GR" b="0" i="0" dirty="0">
                <a:solidFill>
                  <a:schemeClr val="accent1"/>
                </a:solidFill>
                <a:effectLst/>
                <a:latin typeface="KaInfoLight"/>
              </a:rPr>
              <a:t> καταγράφηκε συνολικά λιγότερη εγκεφαλική δραστηριότητα. «Συγκεκριμένα, η δραστηριότητα στις περιοχές του εγκεφάλου που αντιστοιχούν στην επεξεργασία της γλώσσας, στη φαντασία και στη δημιουργική γραφή στους συμμετέχοντες που χρησιμοποίησαν το </a:t>
            </a:r>
            <a:r>
              <a:rPr lang="el-GR" b="0" i="0" dirty="0" err="1">
                <a:solidFill>
                  <a:schemeClr val="accent1"/>
                </a:solidFill>
                <a:effectLst/>
                <a:latin typeface="KaInfoLight"/>
              </a:rPr>
              <a:t>ChatGPT</a:t>
            </a:r>
            <a:r>
              <a:rPr lang="el-GR" b="0" i="0" dirty="0">
                <a:solidFill>
                  <a:schemeClr val="accent1"/>
                </a:solidFill>
                <a:effectLst/>
                <a:latin typeface="KaInfoLight"/>
              </a:rPr>
              <a:t>, ήταν μειωμένη σε σύγκριση με τους συμμετέχοντες των άλλων ομάδων», συμπλήρωσε η </a:t>
            </a:r>
            <a:r>
              <a:rPr lang="el-GR" b="0" i="0" dirty="0" err="1">
                <a:solidFill>
                  <a:schemeClr val="accent1"/>
                </a:solidFill>
                <a:effectLst/>
                <a:latin typeface="KaInfoLight"/>
              </a:rPr>
              <a:t>Κόσμινα</a:t>
            </a:r>
            <a:r>
              <a:rPr lang="el-GR" b="0" i="0" dirty="0">
                <a:solidFill>
                  <a:schemeClr val="accent1"/>
                </a:solidFill>
                <a:effectLst/>
                <a:latin typeface="KaInfoLight"/>
              </a:rPr>
              <a:t>. </a:t>
            </a:r>
          </a:p>
          <a:p>
            <a:pPr algn="just"/>
            <a:endParaRPr lang="el-GR" dirty="0">
              <a:solidFill>
                <a:schemeClr val="accent1"/>
              </a:solidFill>
              <a:latin typeface="KaInfoLight"/>
            </a:endParaRPr>
          </a:p>
          <a:p>
            <a:pPr algn="just"/>
            <a:r>
              <a:rPr lang="el-GR" b="0" i="0" dirty="0">
                <a:solidFill>
                  <a:schemeClr val="accent1"/>
                </a:solidFill>
                <a:effectLst/>
                <a:latin typeface="KaInfoLight"/>
              </a:rPr>
              <a:t>Επιπλέον, η χρήση του ΜΓΜ είχε σημαντικό αντίκτυπο στη μνήμη και στην αίσθηση της ιδιοκτησίας των παραδοτέων των χρηστών. </a:t>
            </a:r>
          </a:p>
          <a:p>
            <a:pPr algn="just"/>
            <a:endParaRPr lang="el-GR" dirty="0">
              <a:solidFill>
                <a:srgbClr val="313942"/>
              </a:solidFill>
              <a:latin typeface="KaInfoLight"/>
            </a:endParaRPr>
          </a:p>
          <a:p>
            <a:pPr algn="just"/>
            <a:r>
              <a:rPr lang="el-GR" b="0" i="0" dirty="0">
                <a:solidFill>
                  <a:srgbClr val="00B050"/>
                </a:solidFill>
                <a:effectLst/>
                <a:latin typeface="KaInfoLight"/>
              </a:rPr>
              <a:t>Μόλις το 20% των χρηστών του </a:t>
            </a:r>
            <a:r>
              <a:rPr lang="el-GR" b="0" i="0" dirty="0" err="1">
                <a:solidFill>
                  <a:srgbClr val="00B050"/>
                </a:solidFill>
                <a:effectLst/>
                <a:latin typeface="KaInfoLight"/>
              </a:rPr>
              <a:t>ChatGPT</a:t>
            </a:r>
            <a:r>
              <a:rPr lang="el-GR" b="0" i="0" dirty="0">
                <a:solidFill>
                  <a:srgbClr val="00B050"/>
                </a:solidFill>
                <a:effectLst/>
                <a:latin typeface="KaInfoLight"/>
              </a:rPr>
              <a:t> ήταν ικανό να θυμηθεί έστω ένα μικρό απόσπασμα της έκθεσης που παρέδωσε, σε αντίθεση με το 85% της ομάδας που χρησιμοποίησε το </a:t>
            </a:r>
            <a:r>
              <a:rPr lang="el-GR" b="0" i="0" dirty="0" err="1">
                <a:solidFill>
                  <a:srgbClr val="00B050"/>
                </a:solidFill>
                <a:effectLst/>
                <a:latin typeface="KaInfoLight"/>
              </a:rPr>
              <a:t>Google</a:t>
            </a:r>
            <a:r>
              <a:rPr lang="el-GR" b="0" i="0" dirty="0">
                <a:solidFill>
                  <a:srgbClr val="00B050"/>
                </a:solidFill>
                <a:effectLst/>
                <a:latin typeface="KaInfoLight"/>
              </a:rPr>
              <a:t> και της ομάδας που χρησιμοποίησε μόνο το μυαλό της στην πρώτη έκθεση. </a:t>
            </a:r>
          </a:p>
          <a:p>
            <a:pPr algn="just"/>
            <a:endParaRPr lang="el-GR" dirty="0">
              <a:solidFill>
                <a:srgbClr val="313942"/>
              </a:solidFill>
              <a:latin typeface="KaInfoLight"/>
            </a:endParaRPr>
          </a:p>
          <a:p>
            <a:pPr algn="just"/>
            <a:r>
              <a:rPr lang="el-GR" b="0" i="0" dirty="0">
                <a:solidFill>
                  <a:srgbClr val="FF0000"/>
                </a:solidFill>
                <a:effectLst/>
                <a:latin typeface="KaInfoLight"/>
              </a:rPr>
              <a:t>Επιπλέον, το 16% των ατόμων που χρησιμοποίησαν ΤΝ δήλωσαν ότι δεν αναγνώρισαν καν το δοκίμιό τους ως δικό τους μετά την ολοκλήρωσή του, ενώ όλοι οι συμμετέχοντες των άλλων δύο ομάδων το αναγνώρισαν αμέσως</a:t>
            </a:r>
            <a:endParaRPr lang="en-US" dirty="0">
              <a:solidFill>
                <a:srgbClr val="FF0000"/>
              </a:solidFill>
            </a:endParaRPr>
          </a:p>
        </p:txBody>
      </p:sp>
    </p:spTree>
    <p:extLst>
      <p:ext uri="{BB962C8B-B14F-4D97-AF65-F5344CB8AC3E}">
        <p14:creationId xmlns:p14="http://schemas.microsoft.com/office/powerpoint/2010/main" val="2794101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4C1B87-8468-4E2F-B87D-9142BAF5912E}"/>
              </a:ext>
            </a:extLst>
          </p:cNvPr>
          <p:cNvSpPr txBox="1"/>
          <p:nvPr/>
        </p:nvSpPr>
        <p:spPr>
          <a:xfrm>
            <a:off x="637563" y="612844"/>
            <a:ext cx="10142290" cy="5355312"/>
          </a:xfrm>
          <a:prstGeom prst="rect">
            <a:avLst/>
          </a:prstGeom>
          <a:noFill/>
        </p:spPr>
        <p:txBody>
          <a:bodyPr wrap="square">
            <a:spAutoFit/>
          </a:bodyPr>
          <a:lstStyle/>
          <a:p>
            <a:pPr algn="just"/>
            <a:r>
              <a:rPr lang="el-GR" b="0" i="0" dirty="0">
                <a:solidFill>
                  <a:srgbClr val="313942"/>
                </a:solidFill>
                <a:effectLst/>
                <a:latin typeface="KaInfoLight"/>
              </a:rPr>
              <a:t>Για την τέταρτη έκθεση ζητήθηκε από τους συμμετέχοντες να ξαναγράψουν ένα από τα προηγούμενα θέματά τους, αλλά αυτή τη φορά η ομάδα </a:t>
            </a:r>
            <a:r>
              <a:rPr lang="el-GR" b="0" i="0" dirty="0" err="1">
                <a:solidFill>
                  <a:srgbClr val="313942"/>
                </a:solidFill>
                <a:effectLst/>
                <a:latin typeface="KaInfoLight"/>
              </a:rPr>
              <a:t>ChatGPT</a:t>
            </a:r>
            <a:r>
              <a:rPr lang="el-GR" b="0" i="0" dirty="0">
                <a:solidFill>
                  <a:srgbClr val="313942"/>
                </a:solidFill>
                <a:effectLst/>
                <a:latin typeface="KaInfoLight"/>
              </a:rPr>
              <a:t> έπρεπε να τη γράψει χωρίς την ΤΝ, ενώ η ομάδα που χρησιμοποίησε μόνο τον εγκέφαλό της μπορούσε πλέον να χρησιμοποιήσει το </a:t>
            </a:r>
            <a:r>
              <a:rPr lang="el-GR" b="0" i="0" dirty="0" err="1">
                <a:solidFill>
                  <a:srgbClr val="313942"/>
                </a:solidFill>
                <a:effectLst/>
                <a:latin typeface="KaInfoLight"/>
              </a:rPr>
              <a:t>ChatGPT</a:t>
            </a:r>
            <a:r>
              <a:rPr lang="el-GR" b="0" i="0" dirty="0">
                <a:solidFill>
                  <a:srgbClr val="313942"/>
                </a:solidFill>
                <a:effectLst/>
                <a:latin typeface="KaInfoLight"/>
              </a:rPr>
              <a:t>. Η πρώτη ομάδα θυμόταν ελάχιστα από αυτά που είχε παραδώσει. </a:t>
            </a:r>
          </a:p>
          <a:p>
            <a:pPr algn="just"/>
            <a:endParaRPr lang="el-GR" dirty="0">
              <a:solidFill>
                <a:srgbClr val="313942"/>
              </a:solidFill>
              <a:latin typeface="KaInfoLight"/>
            </a:endParaRPr>
          </a:p>
          <a:p>
            <a:pPr algn="just"/>
            <a:endParaRPr lang="el-GR" b="0" i="0" dirty="0">
              <a:solidFill>
                <a:srgbClr val="313942"/>
              </a:solidFill>
              <a:effectLst/>
              <a:latin typeface="KaInfoLight"/>
            </a:endParaRPr>
          </a:p>
          <a:p>
            <a:pPr algn="just"/>
            <a:r>
              <a:rPr lang="el-GR" b="0" i="0" dirty="0">
                <a:solidFill>
                  <a:srgbClr val="313942"/>
                </a:solidFill>
                <a:effectLst/>
                <a:latin typeface="KaInfoLight"/>
              </a:rPr>
              <a:t>Αντίθετα, η δεύτερη ομάδα απέδωσε πολύ καλύτερα, παρουσιάζοντας σημαντική αύξηση της συνδεσιμότητας του εγκεφάλου σε όλες τις ζώνες συχνοτήτων. Το εύρημα αυτό, σύμφωνα με τη μελέτη, είναι ελπιδοφόρο, καθώς δείχνει ότι, αν η ΤΝ χρησιμοποιηθεί την κατάλληλη στιγμή, θα μπορούσε να βελτιώσει τη μάθηση. </a:t>
            </a:r>
          </a:p>
          <a:p>
            <a:pPr algn="just"/>
            <a:endParaRPr lang="el-GR" b="0" i="0" dirty="0">
              <a:solidFill>
                <a:srgbClr val="313942"/>
              </a:solidFill>
              <a:effectLst/>
              <a:latin typeface="KaInfoLight"/>
            </a:endParaRPr>
          </a:p>
          <a:p>
            <a:pPr algn="just"/>
            <a:endParaRPr lang="el-GR" dirty="0">
              <a:solidFill>
                <a:srgbClr val="313942"/>
              </a:solidFill>
              <a:latin typeface="KaInfoLight"/>
            </a:endParaRPr>
          </a:p>
          <a:p>
            <a:pPr algn="just"/>
            <a:r>
              <a:rPr lang="el-GR" b="0" i="0" dirty="0">
                <a:solidFill>
                  <a:srgbClr val="313942"/>
                </a:solidFill>
                <a:effectLst/>
                <a:latin typeface="KaInfoLight"/>
              </a:rPr>
              <a:t>Η μελέτη καταλήγει κάνοντας αναφορά στην έννοια του «γνωστικού χρέους», το οποίο «αναβάλλει βραχυπρόθεσμα τη νοητική προσπάθεια, αλλά οδηγεί σε μακροπρόθεσμο κόστος, όπως μειωμένη κριτική διερεύνηση, αυξημένη ευπάθεια στη χειραγώγηση, μειωμένη δημιουργικότητα. </a:t>
            </a:r>
          </a:p>
          <a:p>
            <a:pPr algn="just"/>
            <a:endParaRPr lang="el-GR" dirty="0">
              <a:solidFill>
                <a:srgbClr val="313942"/>
              </a:solidFill>
              <a:latin typeface="KaInfoLight"/>
            </a:endParaRPr>
          </a:p>
          <a:p>
            <a:pPr algn="just"/>
            <a:r>
              <a:rPr lang="el-GR" b="0" i="0" dirty="0">
                <a:solidFill>
                  <a:srgbClr val="313942"/>
                </a:solidFill>
                <a:effectLst/>
                <a:latin typeface="KaInfoLight"/>
              </a:rPr>
              <a:t>Όταν οι συμμετέχοντες αναπαράγουν προτάσεις χωρίς να αξιολογούν την ακρίβεια ή τη σημασία τους, όχι μόνο χάνουν την κυριότητα των ιδεών, αλλά κινδυνεύουν και να εσωτερικεύσουν ρηχές ή προκατειλημμένες προοπτικές».</a:t>
            </a:r>
            <a:endParaRPr lang="en-US" dirty="0"/>
          </a:p>
        </p:txBody>
      </p:sp>
    </p:spTree>
    <p:extLst>
      <p:ext uri="{BB962C8B-B14F-4D97-AF65-F5344CB8AC3E}">
        <p14:creationId xmlns:p14="http://schemas.microsoft.com/office/powerpoint/2010/main" val="456949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AD69F5-4266-4C44-80D6-D9D9CA2CB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278" y="247665"/>
            <a:ext cx="6249272" cy="1648055"/>
          </a:xfrm>
          <a:prstGeom prst="rect">
            <a:avLst/>
          </a:prstGeom>
        </p:spPr>
      </p:pic>
      <p:pic>
        <p:nvPicPr>
          <p:cNvPr id="9" name="Picture 8">
            <a:extLst>
              <a:ext uri="{FF2B5EF4-FFF2-40B4-BE49-F238E27FC236}">
                <a16:creationId xmlns:a16="http://schemas.microsoft.com/office/drawing/2014/main" id="{E416091B-4241-41D3-9B28-8D12744CC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664" y="1644050"/>
            <a:ext cx="5691000" cy="4765691"/>
          </a:xfrm>
          <a:prstGeom prst="rect">
            <a:avLst/>
          </a:prstGeom>
        </p:spPr>
      </p:pic>
    </p:spTree>
    <p:extLst>
      <p:ext uri="{BB962C8B-B14F-4D97-AF65-F5344CB8AC3E}">
        <p14:creationId xmlns:p14="http://schemas.microsoft.com/office/powerpoint/2010/main" val="1204218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CAB14B-2215-4831-9D87-16613BC5DB81}"/>
              </a:ext>
            </a:extLst>
          </p:cNvPr>
          <p:cNvSpPr txBox="1"/>
          <p:nvPr/>
        </p:nvSpPr>
        <p:spPr>
          <a:xfrm>
            <a:off x="1629561" y="1997839"/>
            <a:ext cx="8588230" cy="2862322"/>
          </a:xfrm>
          <a:prstGeom prst="rect">
            <a:avLst/>
          </a:prstGeom>
          <a:noFill/>
        </p:spPr>
        <p:txBody>
          <a:bodyPr wrap="square">
            <a:spAutoFit/>
          </a:bodyPr>
          <a:lstStyle/>
          <a:p>
            <a:pPr algn="ctr"/>
            <a:r>
              <a:rPr lang="el-GR" sz="3600" b="1" i="0" dirty="0">
                <a:solidFill>
                  <a:srgbClr val="313942"/>
                </a:solidFill>
                <a:effectLst/>
                <a:latin typeface="KaInfoLight"/>
              </a:rPr>
              <a:t>Όσο εξαρτόμαστε όλο και περισσότερο από την τεχνητή νοημοσύνη, θυσιάζουμε ή θέτουμε σε κίνδυνο το χαρακτηριστικό που μας έφερε έως εδώ, την ικανότητά μας για κριτική σκέψη</a:t>
            </a:r>
            <a:endParaRPr lang="en-US" sz="3600" b="1" dirty="0"/>
          </a:p>
        </p:txBody>
      </p:sp>
    </p:spTree>
    <p:extLst>
      <p:ext uri="{BB962C8B-B14F-4D97-AF65-F5344CB8AC3E}">
        <p14:creationId xmlns:p14="http://schemas.microsoft.com/office/powerpoint/2010/main" val="1499055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CB38B3-2385-425C-B3FC-7F06C632377F}"/>
              </a:ext>
            </a:extLst>
          </p:cNvPr>
          <p:cNvPicPr>
            <a:picLocks noChangeAspect="1"/>
          </p:cNvPicPr>
          <p:nvPr/>
        </p:nvPicPr>
        <p:blipFill>
          <a:blip r:embed="rId2"/>
          <a:stretch>
            <a:fillRect/>
          </a:stretch>
        </p:blipFill>
        <p:spPr>
          <a:xfrm>
            <a:off x="990250" y="1021490"/>
            <a:ext cx="10034237" cy="4565578"/>
          </a:xfrm>
          <a:prstGeom prst="rect">
            <a:avLst/>
          </a:prstGeom>
        </p:spPr>
      </p:pic>
    </p:spTree>
    <p:extLst>
      <p:ext uri="{BB962C8B-B14F-4D97-AF65-F5344CB8AC3E}">
        <p14:creationId xmlns:p14="http://schemas.microsoft.com/office/powerpoint/2010/main" val="2599883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A13672-D737-46A6-9C2D-A26BDEF01C89}"/>
              </a:ext>
            </a:extLst>
          </p:cNvPr>
          <p:cNvSpPr txBox="1"/>
          <p:nvPr/>
        </p:nvSpPr>
        <p:spPr>
          <a:xfrm>
            <a:off x="228599" y="1552325"/>
            <a:ext cx="10735811" cy="4447884"/>
          </a:xfrm>
          <a:prstGeom prst="rect">
            <a:avLst/>
          </a:prstGeom>
          <a:noFill/>
        </p:spPr>
        <p:txBody>
          <a:bodyPr wrap="square">
            <a:spAutoFit/>
          </a:bodyPr>
          <a:lstStyle/>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160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1600" i="0" u="none" strike="noStrike" cap="none" normalizeH="0" baseline="0" dirty="0" err="1">
                <a:ln>
                  <a:noFill/>
                </a:ln>
                <a:solidFill>
                  <a:schemeClr val="tx1"/>
                </a:solidFill>
                <a:effectLst/>
                <a:latin typeface="Arial" panose="020B0604020202020204" pitchFamily="34" charset="0"/>
              </a:rPr>
              <a:t>Θέμ</a:t>
            </a:r>
            <a:r>
              <a:rPr kumimoji="0" lang="en-US" altLang="en-US" sz="1600" i="0" u="none" strike="noStrike" cap="none" normalizeH="0" baseline="0" dirty="0">
                <a:ln>
                  <a:noFill/>
                </a:ln>
                <a:solidFill>
                  <a:schemeClr val="tx1"/>
                </a:solidFill>
                <a:effectLst/>
                <a:latin typeface="Arial" panose="020B0604020202020204" pitchFamily="34" charset="0"/>
              </a:rPr>
              <a:t>α: Τουρισμός σε ένα νησί (</a:t>
            </a:r>
            <a:r>
              <a:rPr kumimoji="0" lang="el-GR" altLang="en-US" sz="1600" i="0" u="none" strike="noStrike" cap="none" normalizeH="0" baseline="0" dirty="0">
                <a:ln>
                  <a:noFill/>
                </a:ln>
                <a:solidFill>
                  <a:schemeClr val="tx1"/>
                </a:solidFill>
                <a:effectLst/>
                <a:latin typeface="Arial" panose="020B0604020202020204" pitchFamily="34" charset="0"/>
              </a:rPr>
              <a:t>βάλτε εσείς όποιο θέλετε)</a:t>
            </a:r>
            <a:r>
              <a:rPr kumimoji="0" lang="en-US" altLang="en-US" sz="160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200000"/>
              </a:lnSpc>
              <a:spcBef>
                <a:spcPct val="0"/>
              </a:spcBef>
              <a:spcAft>
                <a:spcPct val="0"/>
              </a:spcAft>
              <a:buClrTx/>
              <a:buSzTx/>
              <a:buFontTx/>
              <a:buNone/>
              <a:tabLst/>
            </a:pPr>
            <a:endParaRPr kumimoji="0" lang="en-US" altLang="en-US" sz="16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1600" i="0" u="none" strike="noStrike" cap="none" normalizeH="0" baseline="0" dirty="0">
                <a:ln>
                  <a:noFill/>
                </a:ln>
                <a:solidFill>
                  <a:schemeClr val="tx1"/>
                </a:solidFill>
                <a:effectLst/>
                <a:latin typeface="Arial" panose="020B0604020202020204" pitchFamily="34" charset="0"/>
              </a:rPr>
              <a:t>«</a:t>
            </a:r>
            <a:r>
              <a:rPr kumimoji="0" lang="en-US" altLang="en-US" sz="1600" i="0" u="none" strike="noStrike" cap="none" normalizeH="0" baseline="0" dirty="0" err="1">
                <a:ln>
                  <a:noFill/>
                </a:ln>
                <a:solidFill>
                  <a:schemeClr val="tx1"/>
                </a:solidFill>
                <a:effectLst/>
                <a:latin typeface="Arial" panose="020B0604020202020204" pitchFamily="34" charset="0"/>
              </a:rPr>
              <a:t>Θέλουμε</a:t>
            </a:r>
            <a:r>
              <a:rPr kumimoji="0" lang="en-US" altLang="en-US" sz="1600" i="0" u="none" strike="noStrike" cap="none" normalizeH="0" baseline="0" dirty="0">
                <a:ln>
                  <a:noFill/>
                </a:ln>
                <a:solidFill>
                  <a:schemeClr val="tx1"/>
                </a:solidFill>
                <a:effectLst/>
                <a:latin typeface="Arial" panose="020B0604020202020204" pitchFamily="34" charset="0"/>
              </a:rPr>
              <a:t> να </a:t>
            </a:r>
            <a:r>
              <a:rPr kumimoji="0" lang="en-US" altLang="en-US" sz="1600" i="0" u="none" strike="noStrike" cap="none" normalizeH="0" baseline="0" dirty="0" err="1">
                <a:ln>
                  <a:noFill/>
                </a:ln>
                <a:solidFill>
                  <a:schemeClr val="tx1"/>
                </a:solidFill>
                <a:effectLst/>
                <a:latin typeface="Arial" panose="020B0604020202020204" pitchFamily="34" charset="0"/>
              </a:rPr>
              <a:t>μελετήσουμε</a:t>
            </a:r>
            <a:r>
              <a:rPr kumimoji="0" lang="en-US" altLang="en-US" sz="1600" i="0" u="none" strike="noStrike" cap="none" normalizeH="0" baseline="0" dirty="0">
                <a:ln>
                  <a:noFill/>
                </a:ln>
                <a:solidFill>
                  <a:schemeClr val="tx1"/>
                </a:solidFill>
                <a:effectLst/>
                <a:latin typeface="Arial" panose="020B0604020202020204" pitchFamily="34" charset="0"/>
              </a:rPr>
              <a:t> π</a:t>
            </a:r>
            <a:r>
              <a:rPr kumimoji="0" lang="en-US" altLang="en-US" sz="1600" i="0" u="none" strike="noStrike" cap="none" normalizeH="0" baseline="0" dirty="0" err="1">
                <a:ln>
                  <a:noFill/>
                </a:ln>
                <a:solidFill>
                  <a:schemeClr val="tx1"/>
                </a:solidFill>
                <a:effectLst/>
                <a:latin typeface="Arial" panose="020B0604020202020204" pitchFamily="34" charset="0"/>
              </a:rPr>
              <a:t>ώς</a:t>
            </a:r>
            <a:r>
              <a:rPr kumimoji="0" lang="en-US" altLang="en-US" sz="1600" i="0" u="none" strike="noStrike" cap="none" normalizeH="0" baseline="0" dirty="0">
                <a:ln>
                  <a:noFill/>
                </a:ln>
                <a:solidFill>
                  <a:schemeClr val="tx1"/>
                </a:solidFill>
                <a:effectLst/>
                <a:latin typeface="Arial" panose="020B0604020202020204" pitchFamily="34" charset="0"/>
              </a:rPr>
              <a:t> ο </a:t>
            </a:r>
            <a:r>
              <a:rPr kumimoji="0" lang="en-US" altLang="en-US" sz="1600" i="0" u="none" strike="noStrike" cap="none" normalizeH="0" baseline="0" dirty="0" err="1">
                <a:ln>
                  <a:noFill/>
                </a:ln>
                <a:solidFill>
                  <a:schemeClr val="tx1"/>
                </a:solidFill>
                <a:effectLst/>
                <a:latin typeface="Arial" panose="020B0604020202020204" pitchFamily="34" charset="0"/>
              </a:rPr>
              <a:t>τουρισμός</a:t>
            </a:r>
            <a:r>
              <a:rPr kumimoji="0" lang="en-US" altLang="en-US" sz="1600" i="0" u="none" strike="noStrike" cap="none" normalizeH="0" baseline="0" dirty="0">
                <a:ln>
                  <a:noFill/>
                </a:ln>
                <a:solidFill>
                  <a:schemeClr val="tx1"/>
                </a:solidFill>
                <a:effectLst/>
                <a:latin typeface="Arial" panose="020B0604020202020204" pitchFamily="34" charset="0"/>
              </a:rPr>
              <a:t> επ</a:t>
            </a:r>
            <a:r>
              <a:rPr kumimoji="0" lang="en-US" altLang="en-US" sz="1600" i="0" u="none" strike="noStrike" cap="none" normalizeH="0" baseline="0" dirty="0" err="1">
                <a:ln>
                  <a:noFill/>
                </a:ln>
                <a:solidFill>
                  <a:schemeClr val="tx1"/>
                </a:solidFill>
                <a:effectLst/>
                <a:latin typeface="Arial" panose="020B0604020202020204" pitchFamily="34" charset="0"/>
              </a:rPr>
              <a:t>ηρεάζει</a:t>
            </a:r>
            <a:r>
              <a:rPr kumimoji="0" lang="en-US" altLang="en-US" sz="1600" i="0" u="none" strike="noStrike" cap="none" normalizeH="0" baseline="0" dirty="0">
                <a:ln>
                  <a:noFill/>
                </a:ln>
                <a:solidFill>
                  <a:schemeClr val="tx1"/>
                </a:solidFill>
                <a:effectLst/>
                <a:latin typeface="Arial" panose="020B0604020202020204" pitchFamily="34" charset="0"/>
              </a:rPr>
              <a:t> </a:t>
            </a:r>
            <a:r>
              <a:rPr kumimoji="0" lang="en-US" altLang="en-US" sz="1600" i="0" u="none" strike="noStrike" cap="none" normalizeH="0" baseline="0" dirty="0" err="1">
                <a:ln>
                  <a:noFill/>
                </a:ln>
                <a:solidFill>
                  <a:schemeClr val="tx1"/>
                </a:solidFill>
                <a:effectLst/>
                <a:latin typeface="Arial" panose="020B0604020202020204" pitchFamily="34" charset="0"/>
              </a:rPr>
              <a:t>την</a:t>
            </a:r>
            <a:r>
              <a:rPr kumimoji="0" lang="en-US" altLang="en-US" sz="1600" i="0" u="none" strike="noStrike" cap="none" normalizeH="0" baseline="0" dirty="0">
                <a:ln>
                  <a:noFill/>
                </a:ln>
                <a:solidFill>
                  <a:schemeClr val="tx1"/>
                </a:solidFill>
                <a:effectLst/>
                <a:latin typeface="Arial" panose="020B0604020202020204" pitchFamily="34" charset="0"/>
              </a:rPr>
              <a:t> </a:t>
            </a:r>
            <a:r>
              <a:rPr kumimoji="0" lang="en-US" altLang="en-US" sz="1600" i="0" u="none" strike="noStrike" cap="none" normalizeH="0" baseline="0" dirty="0" err="1">
                <a:ln>
                  <a:noFill/>
                </a:ln>
                <a:solidFill>
                  <a:schemeClr val="tx1"/>
                </a:solidFill>
                <a:effectLst/>
                <a:latin typeface="Arial" panose="020B0604020202020204" pitchFamily="34" charset="0"/>
              </a:rPr>
              <a:t>οικονομί</a:t>
            </a:r>
            <a:r>
              <a:rPr kumimoji="0" lang="en-US" altLang="en-US" sz="1600" i="0" u="none" strike="noStrike" cap="none" normalizeH="0" baseline="0" dirty="0">
                <a:ln>
                  <a:noFill/>
                </a:ln>
                <a:solidFill>
                  <a:schemeClr val="tx1"/>
                </a:solidFill>
                <a:effectLst/>
                <a:latin typeface="Arial" panose="020B0604020202020204" pitchFamily="34" charset="0"/>
              </a:rPr>
              <a:t>α και την απασχόληση ενός νησιού.»</a:t>
            </a:r>
            <a:r>
              <a:rPr kumimoji="0" lang="el-GR" altLang="en-US" sz="1600" i="0" u="none" strike="noStrike" cap="none" normalizeH="0" baseline="0" dirty="0">
                <a:ln>
                  <a:noFill/>
                </a:ln>
                <a:solidFill>
                  <a:schemeClr val="tx1"/>
                </a:solidFill>
                <a:effectLst/>
                <a:latin typeface="Arial" panose="020B0604020202020204" pitchFamily="34" charset="0"/>
              </a:rPr>
              <a:t> (Αυτή είναι η ιδέα!)</a:t>
            </a:r>
            <a:endParaRPr lang="el-GR" altLang="en-US" sz="1600" dirty="0">
              <a:latin typeface="Arial" panose="020B0604020202020204" pitchFamily="34" charset="0"/>
            </a:endParaRPr>
          </a:p>
          <a:p>
            <a:pPr marL="457200" marR="0" lvl="1" indent="0" algn="l" defTabSz="914400" rtl="0" eaLnBrk="0" fontAlgn="base" latinLnBrk="0" hangingPunct="0">
              <a:lnSpc>
                <a:spcPct val="200000"/>
              </a:lnSpc>
              <a:spcBef>
                <a:spcPct val="0"/>
              </a:spcBef>
              <a:spcAft>
                <a:spcPct val="0"/>
              </a:spcAft>
              <a:buClrTx/>
              <a:buSzTx/>
              <a:tabLst/>
            </a:pPr>
            <a:r>
              <a:rPr lang="el-GR" altLang="en-US" sz="1600" dirty="0">
                <a:latin typeface="Arial" panose="020B0604020202020204" pitchFamily="34" charset="0"/>
              </a:rPr>
              <a:t>Δημιουργείστε ομάδες.</a:t>
            </a:r>
          </a:p>
          <a:p>
            <a:pPr marL="742950" marR="0" lvl="1"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Ø"/>
              <a:tabLst/>
            </a:pPr>
            <a:r>
              <a:rPr kumimoji="0" lang="en-US" altLang="en-US" sz="1600" i="0" u="none" strike="noStrike" cap="none" normalizeH="0" baseline="0" dirty="0" err="1">
                <a:ln>
                  <a:noFill/>
                </a:ln>
                <a:solidFill>
                  <a:schemeClr val="tx1"/>
                </a:solidFill>
                <a:effectLst/>
                <a:latin typeface="Arial" panose="020B0604020202020204" pitchFamily="34" charset="0"/>
              </a:rPr>
              <a:t>Βρ</a:t>
            </a:r>
            <a:r>
              <a:rPr kumimoji="0" lang="el-GR" altLang="en-US" sz="1600" i="0" u="none" strike="noStrike" cap="none" normalizeH="0" baseline="0" dirty="0">
                <a:ln>
                  <a:noFill/>
                </a:ln>
                <a:solidFill>
                  <a:schemeClr val="tx1"/>
                </a:solidFill>
                <a:effectLst/>
                <a:latin typeface="Arial" panose="020B0604020202020204" pitchFamily="34" charset="0"/>
              </a:rPr>
              <a:t>είτε </a:t>
            </a:r>
            <a:r>
              <a:rPr kumimoji="0" lang="en-US" altLang="en-US" sz="1600" i="0" u="none" strike="noStrike" cap="none" normalizeH="0" baseline="0" dirty="0" err="1">
                <a:ln>
                  <a:noFill/>
                </a:ln>
                <a:solidFill>
                  <a:schemeClr val="tx1"/>
                </a:solidFill>
                <a:effectLst/>
                <a:latin typeface="Arial" panose="020B0604020202020204" pitchFamily="34" charset="0"/>
              </a:rPr>
              <a:t>τον</a:t>
            </a:r>
            <a:r>
              <a:rPr kumimoji="0" lang="en-US" altLang="en-US" sz="1600" i="0" u="none" strike="noStrike" cap="none" normalizeH="0" baseline="0" dirty="0">
                <a:ln>
                  <a:noFill/>
                </a:ln>
                <a:solidFill>
                  <a:schemeClr val="tx1"/>
                </a:solidFill>
                <a:effectLst/>
                <a:latin typeface="Arial" panose="020B0604020202020204" pitchFamily="34" charset="0"/>
              </a:rPr>
              <a:t> ΣΚΟΠΟ </a:t>
            </a:r>
            <a:r>
              <a:rPr kumimoji="0" lang="en-US" altLang="en-US" sz="1600" i="0" u="none" strike="noStrike" cap="none" normalizeH="0" baseline="0" dirty="0" err="1">
                <a:ln>
                  <a:noFill/>
                </a:ln>
                <a:solidFill>
                  <a:schemeClr val="tx1"/>
                </a:solidFill>
                <a:effectLst/>
                <a:latin typeface="Arial" panose="020B0604020202020204" pitchFamily="34" charset="0"/>
              </a:rPr>
              <a:t>της</a:t>
            </a:r>
            <a:r>
              <a:rPr kumimoji="0" lang="en-US" altLang="en-US" sz="1600" i="0" u="none" strike="noStrike" cap="none" normalizeH="0" baseline="0" dirty="0">
                <a:ln>
                  <a:noFill/>
                </a:ln>
                <a:solidFill>
                  <a:schemeClr val="tx1"/>
                </a:solidFill>
                <a:effectLst/>
                <a:latin typeface="Arial" panose="020B0604020202020204" pitchFamily="34" charset="0"/>
              </a:rPr>
              <a:t> </a:t>
            </a:r>
            <a:r>
              <a:rPr kumimoji="0" lang="en-US" altLang="en-US" sz="1600" i="0" u="none" strike="noStrike" cap="none" normalizeH="0" baseline="0" dirty="0" err="1">
                <a:ln>
                  <a:noFill/>
                </a:ln>
                <a:solidFill>
                  <a:schemeClr val="tx1"/>
                </a:solidFill>
                <a:effectLst/>
                <a:latin typeface="Arial" panose="020B0604020202020204" pitchFamily="34" charset="0"/>
              </a:rPr>
              <a:t>έρευν</a:t>
            </a:r>
            <a:r>
              <a:rPr kumimoji="0" lang="en-US" altLang="en-US" sz="1600" i="0" u="none" strike="noStrike" cap="none" normalizeH="0" baseline="0" dirty="0">
                <a:ln>
                  <a:noFill/>
                </a:ln>
                <a:solidFill>
                  <a:schemeClr val="tx1"/>
                </a:solidFill>
                <a:effectLst/>
                <a:latin typeface="Arial" panose="020B0604020202020204" pitchFamily="34" charset="0"/>
              </a:rPr>
              <a:t>ας.</a:t>
            </a:r>
          </a:p>
          <a:p>
            <a:pPr marL="742950" marR="0" lvl="1"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Ø"/>
              <a:tabLst/>
            </a:pPr>
            <a:r>
              <a:rPr kumimoji="0" lang="en-US" altLang="en-US" sz="1600" i="0" u="none" strike="noStrike" cap="none" normalizeH="0" baseline="0" dirty="0" err="1">
                <a:ln>
                  <a:noFill/>
                </a:ln>
                <a:solidFill>
                  <a:schemeClr val="tx1"/>
                </a:solidFill>
                <a:effectLst/>
                <a:latin typeface="Arial" panose="020B0604020202020204" pitchFamily="34" charset="0"/>
              </a:rPr>
              <a:t>Προτείν</a:t>
            </a:r>
            <a:r>
              <a:rPr kumimoji="0" lang="el-GR" altLang="en-US" sz="1600" i="0" u="none" strike="noStrike" cap="none" normalizeH="0" baseline="0" dirty="0" err="1">
                <a:ln>
                  <a:noFill/>
                </a:ln>
                <a:solidFill>
                  <a:schemeClr val="tx1"/>
                </a:solidFill>
                <a:effectLst/>
                <a:latin typeface="Arial" panose="020B0604020202020204" pitchFamily="34" charset="0"/>
              </a:rPr>
              <a:t>ετε</a:t>
            </a:r>
            <a:r>
              <a:rPr kumimoji="0" lang="el-GR" altLang="en-US" sz="1600" i="0" u="none" strike="noStrike" cap="none" normalizeH="0" baseline="0" dirty="0">
                <a:ln>
                  <a:noFill/>
                </a:ln>
                <a:solidFill>
                  <a:schemeClr val="tx1"/>
                </a:solidFill>
                <a:effectLst/>
                <a:latin typeface="Arial" panose="020B0604020202020204" pitchFamily="34" charset="0"/>
              </a:rPr>
              <a:t> </a:t>
            </a:r>
            <a:r>
              <a:rPr kumimoji="0" lang="en-US" altLang="en-US" sz="1600" i="0" u="none" strike="noStrike" cap="none" normalizeH="0" baseline="0" dirty="0">
                <a:ln>
                  <a:noFill/>
                </a:ln>
                <a:solidFill>
                  <a:schemeClr val="tx1"/>
                </a:solidFill>
                <a:effectLst/>
                <a:latin typeface="Arial" panose="020B0604020202020204" pitchFamily="34" charset="0"/>
              </a:rPr>
              <a:t> 3 ΣΤΟΧΟΥΣ π</a:t>
            </a:r>
            <a:r>
              <a:rPr kumimoji="0" lang="en-US" altLang="en-US" sz="1600" i="0" u="none" strike="noStrike" cap="none" normalizeH="0" baseline="0" dirty="0" err="1">
                <a:ln>
                  <a:noFill/>
                </a:ln>
                <a:solidFill>
                  <a:schemeClr val="tx1"/>
                </a:solidFill>
                <a:effectLst/>
                <a:latin typeface="Arial" panose="020B0604020202020204" pitchFamily="34" charset="0"/>
              </a:rPr>
              <a:t>ου</a:t>
            </a:r>
            <a:r>
              <a:rPr kumimoji="0" lang="en-US" altLang="en-US" sz="1600" i="0" u="none" strike="noStrike" cap="none" normalizeH="0" baseline="0" dirty="0">
                <a:ln>
                  <a:noFill/>
                </a:ln>
                <a:solidFill>
                  <a:schemeClr val="tx1"/>
                </a:solidFill>
                <a:effectLst/>
                <a:latin typeface="Arial" panose="020B0604020202020204" pitchFamily="34" charset="0"/>
              </a:rPr>
              <a:t> θα β</a:t>
            </a:r>
            <a:r>
              <a:rPr kumimoji="0" lang="en-US" altLang="en-US" sz="1600" i="0" u="none" strike="noStrike" cap="none" normalizeH="0" baseline="0" dirty="0" err="1">
                <a:ln>
                  <a:noFill/>
                </a:ln>
                <a:solidFill>
                  <a:schemeClr val="tx1"/>
                </a:solidFill>
                <a:effectLst/>
                <a:latin typeface="Arial" panose="020B0604020202020204" pitchFamily="34" charset="0"/>
              </a:rPr>
              <a:t>οηθήσουν</a:t>
            </a:r>
            <a:r>
              <a:rPr kumimoji="0" lang="en-US" altLang="en-US" sz="1600" i="0" u="none" strike="noStrike" cap="none" normalizeH="0" baseline="0" dirty="0">
                <a:ln>
                  <a:noFill/>
                </a:ln>
                <a:solidFill>
                  <a:schemeClr val="tx1"/>
                </a:solidFill>
                <a:effectLst/>
                <a:latin typeface="Arial" panose="020B0604020202020204" pitchFamily="34" charset="0"/>
              </a:rPr>
              <a:t> να επ</a:t>
            </a:r>
            <a:r>
              <a:rPr kumimoji="0" lang="en-US" altLang="en-US" sz="1600" i="0" u="none" strike="noStrike" cap="none" normalizeH="0" baseline="0" dirty="0" err="1">
                <a:ln>
                  <a:noFill/>
                </a:ln>
                <a:solidFill>
                  <a:schemeClr val="tx1"/>
                </a:solidFill>
                <a:effectLst/>
                <a:latin typeface="Arial" panose="020B0604020202020204" pitchFamily="34" charset="0"/>
              </a:rPr>
              <a:t>ιτευχθεί</a:t>
            </a:r>
            <a:r>
              <a:rPr kumimoji="0" lang="en-US" altLang="en-US" sz="1600" i="0" u="none" strike="noStrike" cap="none" normalizeH="0" baseline="0" dirty="0">
                <a:ln>
                  <a:noFill/>
                </a:ln>
                <a:solidFill>
                  <a:schemeClr val="tx1"/>
                </a:solidFill>
                <a:effectLst/>
                <a:latin typeface="Arial" panose="020B0604020202020204" pitchFamily="34" charset="0"/>
              </a:rPr>
              <a:t> ο </a:t>
            </a:r>
            <a:r>
              <a:rPr kumimoji="0" lang="en-US" altLang="en-US" sz="1600" i="0" u="none" strike="noStrike" cap="none" normalizeH="0" baseline="0" dirty="0" err="1">
                <a:ln>
                  <a:noFill/>
                </a:ln>
                <a:solidFill>
                  <a:schemeClr val="tx1"/>
                </a:solidFill>
                <a:effectLst/>
                <a:latin typeface="Arial" panose="020B0604020202020204" pitchFamily="34" charset="0"/>
              </a:rPr>
              <a:t>σκο</a:t>
            </a:r>
            <a:r>
              <a:rPr kumimoji="0" lang="en-US" altLang="en-US" sz="1600" i="0" u="none" strike="noStrike" cap="none" normalizeH="0" baseline="0" dirty="0">
                <a:ln>
                  <a:noFill/>
                </a:ln>
                <a:solidFill>
                  <a:schemeClr val="tx1"/>
                </a:solidFill>
                <a:effectLst/>
                <a:latin typeface="Arial" panose="020B0604020202020204" pitchFamily="34" charset="0"/>
              </a:rPr>
              <a:t>πός.</a:t>
            </a:r>
          </a:p>
          <a:p>
            <a:pPr marL="742950" marR="0" lvl="1"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Ø"/>
              <a:tabLst/>
            </a:pPr>
            <a:r>
              <a:rPr kumimoji="0" lang="en-US" altLang="en-US" sz="1600" i="0" u="none" strike="noStrike" cap="none" normalizeH="0" baseline="0" dirty="0" err="1">
                <a:ln>
                  <a:noFill/>
                </a:ln>
                <a:solidFill>
                  <a:schemeClr val="tx1"/>
                </a:solidFill>
                <a:effectLst/>
                <a:latin typeface="Arial" panose="020B0604020202020204" pitchFamily="34" charset="0"/>
              </a:rPr>
              <a:t>Γράψ</a:t>
            </a:r>
            <a:r>
              <a:rPr kumimoji="0" lang="el-GR" altLang="en-US" sz="1600" i="0" u="none" strike="noStrike" cap="none" normalizeH="0" baseline="0" dirty="0">
                <a:ln>
                  <a:noFill/>
                </a:ln>
                <a:solidFill>
                  <a:schemeClr val="tx1"/>
                </a:solidFill>
                <a:effectLst/>
                <a:latin typeface="Arial" panose="020B0604020202020204" pitchFamily="34" charset="0"/>
              </a:rPr>
              <a:t>τε</a:t>
            </a:r>
            <a:r>
              <a:rPr kumimoji="0" lang="en-US" altLang="en-US" sz="1600" i="0" u="none" strike="noStrike" cap="none" normalizeH="0" baseline="0" dirty="0">
                <a:ln>
                  <a:noFill/>
                </a:ln>
                <a:solidFill>
                  <a:schemeClr val="tx1"/>
                </a:solidFill>
                <a:effectLst/>
                <a:latin typeface="Arial" panose="020B0604020202020204" pitchFamily="34" charset="0"/>
              </a:rPr>
              <a:t> 3 ΕΡΕΥΝΗΤΙΚΑ ΕΡΩΤΗΜΑΤΑ </a:t>
            </a:r>
            <a:r>
              <a:rPr kumimoji="0" lang="en-US" altLang="en-US" sz="1600" i="0" u="none" strike="noStrike" cap="none" normalizeH="0" baseline="0" dirty="0" err="1">
                <a:ln>
                  <a:noFill/>
                </a:ln>
                <a:solidFill>
                  <a:schemeClr val="tx1"/>
                </a:solidFill>
                <a:effectLst/>
                <a:latin typeface="Arial" panose="020B0604020202020204" pitchFamily="34" charset="0"/>
              </a:rPr>
              <a:t>γι</a:t>
            </a:r>
            <a:r>
              <a:rPr kumimoji="0" lang="en-US" altLang="en-US" sz="1600" i="0" u="none" strike="noStrike" cap="none" normalizeH="0" baseline="0" dirty="0">
                <a:ln>
                  <a:noFill/>
                </a:ln>
                <a:solidFill>
                  <a:schemeClr val="tx1"/>
                </a:solidFill>
                <a:effectLst/>
                <a:latin typeface="Arial" panose="020B0604020202020204" pitchFamily="34" charset="0"/>
              </a:rPr>
              <a:t>α κάθε στόχο.</a:t>
            </a:r>
            <a:endParaRPr kumimoji="0" lang="el-GR" altLang="en-US" sz="160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98A575F0-11B1-44B8-9665-85721C8C7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3304" y="469783"/>
            <a:ext cx="1982212" cy="2004652"/>
          </a:xfrm>
          <a:prstGeom prst="rect">
            <a:avLst/>
          </a:prstGeom>
        </p:spPr>
      </p:pic>
    </p:spTree>
    <p:extLst>
      <p:ext uri="{BB962C8B-B14F-4D97-AF65-F5344CB8AC3E}">
        <p14:creationId xmlns:p14="http://schemas.microsoft.com/office/powerpoint/2010/main" val="1257343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8FE647D-4A1B-4487-AD67-83BA016978B2}"/>
              </a:ext>
            </a:extLst>
          </p:cNvPr>
          <p:cNvSpPr>
            <a:spLocks noChangeArrowheads="1"/>
          </p:cNvSpPr>
          <p:nvPr/>
        </p:nvSpPr>
        <p:spPr bwMode="auto">
          <a:xfrm>
            <a:off x="285226" y="-16517"/>
            <a:ext cx="10586906"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1" indent="0" algn="l" defTabSz="914400" rtl="0" eaLnBrk="0" fontAlgn="base" latinLnBrk="0" hangingPunct="0">
              <a:lnSpc>
                <a:spcPct val="200000"/>
              </a:lnSpc>
              <a:spcBef>
                <a:spcPct val="0"/>
              </a:spcBef>
              <a:spcAft>
                <a:spcPct val="0"/>
              </a:spcAft>
              <a:buClrTx/>
              <a:buSzTx/>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Πα</a:t>
            </a:r>
            <a:r>
              <a:rPr kumimoji="0" lang="en-US" altLang="en-US" sz="1600" b="1" i="0" u="none" strike="noStrike" cap="none" normalizeH="0" baseline="0" dirty="0" err="1">
                <a:ln>
                  <a:noFill/>
                </a:ln>
                <a:solidFill>
                  <a:schemeClr val="tx1"/>
                </a:solidFill>
                <a:effectLst/>
                <a:latin typeface="Arial" panose="020B0604020202020204" pitchFamily="34" charset="0"/>
              </a:rPr>
              <a:t>ράδειγμ</a:t>
            </a:r>
            <a:r>
              <a:rPr kumimoji="0" lang="en-US" altLang="en-US" sz="1600" b="1" i="0" u="none" strike="noStrike" cap="none" normalizeH="0" baseline="0" dirty="0">
                <a:ln>
                  <a:noFill/>
                </a:ln>
                <a:solidFill>
                  <a:schemeClr val="tx1"/>
                </a:solidFill>
                <a:effectLst/>
                <a:latin typeface="Arial" panose="020B0604020202020204" pitchFamily="34" charset="0"/>
              </a:rPr>
              <a:t>α απάντησης:</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1600" b="1" i="0" u="none" strike="noStrike" cap="none" normalizeH="0" baseline="0" dirty="0" err="1">
                <a:ln>
                  <a:noFill/>
                </a:ln>
                <a:solidFill>
                  <a:schemeClr val="tx1"/>
                </a:solidFill>
                <a:effectLst/>
                <a:latin typeface="Arial" panose="020B0604020202020204" pitchFamily="34" charset="0"/>
              </a:rPr>
              <a:t>Σκο</a:t>
            </a:r>
            <a:r>
              <a:rPr kumimoji="0" lang="en-US" altLang="en-US" sz="1600" b="1" i="0" u="none" strike="noStrike" cap="none" normalizeH="0" baseline="0" dirty="0">
                <a:ln>
                  <a:noFill/>
                </a:ln>
                <a:solidFill>
                  <a:schemeClr val="tx1"/>
                </a:solidFill>
                <a:effectLst/>
                <a:latin typeface="Arial" panose="020B0604020202020204" pitchFamily="34" charset="0"/>
              </a:rPr>
              <a:t>πός:</a:t>
            </a:r>
            <a:r>
              <a:rPr kumimoji="0" lang="en-US" altLang="en-US" sz="1600" b="0" i="0" u="none" strike="noStrike" cap="none" normalizeH="0" baseline="0" dirty="0">
                <a:ln>
                  <a:noFill/>
                </a:ln>
                <a:solidFill>
                  <a:schemeClr val="tx1"/>
                </a:solidFill>
                <a:effectLst/>
                <a:latin typeface="Arial" panose="020B0604020202020204" pitchFamily="34" charset="0"/>
              </a:rPr>
              <a:t> Να διερευνηθεί η επίδραση του τουρισμού στην οικονομία και την απασχόληση του νησιού.</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1600" b="1" i="0" u="none" strike="noStrike" cap="none" normalizeH="0" baseline="0" dirty="0" err="1">
                <a:ln>
                  <a:noFill/>
                </a:ln>
                <a:solidFill>
                  <a:schemeClr val="tx1"/>
                </a:solidFill>
                <a:effectLst/>
                <a:latin typeface="Arial" panose="020B0604020202020204" pitchFamily="34" charset="0"/>
              </a:rPr>
              <a:t>Στόχοι</a:t>
            </a:r>
            <a:r>
              <a:rPr kumimoji="0" lang="en-US" altLang="en-US" sz="1600" b="1" i="0" u="none" strike="noStrike" cap="none" normalizeH="0" baseline="0" dirty="0">
                <a:ln>
                  <a:noFill/>
                </a:ln>
                <a:solidFill>
                  <a:schemeClr val="tx1"/>
                </a:solidFill>
                <a:effectLst/>
                <a:latin typeface="Arial" panose="020B0604020202020204" pitchFamily="34" charset="0"/>
              </a:rPr>
              <a:t>:</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200000"/>
              </a:lnSpc>
              <a:spcBef>
                <a:spcPct val="0"/>
              </a:spcBef>
              <a:spcAft>
                <a:spcPct val="0"/>
              </a:spcAft>
              <a:buClrTx/>
              <a:buSzTx/>
              <a:buFontTx/>
              <a:buAutoNum type="arabicPeriod"/>
              <a:tabLst/>
            </a:pPr>
            <a:r>
              <a:rPr kumimoji="0" lang="en-US" altLang="en-US" sz="1600" b="0" i="0" u="none" strike="noStrike" cap="none" normalizeH="0" baseline="0" dirty="0">
                <a:ln>
                  <a:noFill/>
                </a:ln>
                <a:solidFill>
                  <a:schemeClr val="tx1"/>
                </a:solidFill>
                <a:effectLst/>
                <a:latin typeface="Arial" panose="020B0604020202020204" pitchFamily="34" charset="0"/>
              </a:rPr>
              <a:t>Να κατα</a:t>
            </a:r>
            <a:r>
              <a:rPr kumimoji="0" lang="en-US" altLang="en-US" sz="1600" b="0" i="0" u="none" strike="noStrike" cap="none" normalizeH="0" baseline="0" dirty="0" err="1">
                <a:ln>
                  <a:noFill/>
                </a:ln>
                <a:solidFill>
                  <a:schemeClr val="tx1"/>
                </a:solidFill>
                <a:effectLst/>
                <a:latin typeface="Arial" panose="020B0604020202020204" pitchFamily="34" charset="0"/>
              </a:rPr>
              <a:t>γρ</a:t>
            </a:r>
            <a:r>
              <a:rPr kumimoji="0" lang="en-US" altLang="en-US" sz="1600" b="0" i="0" u="none" strike="noStrike" cap="none" normalizeH="0" baseline="0" dirty="0">
                <a:ln>
                  <a:noFill/>
                </a:ln>
                <a:solidFill>
                  <a:schemeClr val="tx1"/>
                </a:solidFill>
                <a:effectLst/>
                <a:latin typeface="Arial" panose="020B0604020202020204" pitchFamily="34" charset="0"/>
              </a:rPr>
              <a:t>αφεί ο αριθμός των τουριστών ανά χρόνο.</a:t>
            </a:r>
          </a:p>
          <a:p>
            <a:pPr marL="457200" marR="0" lvl="1" indent="0" algn="l" defTabSz="914400" rtl="0" eaLnBrk="0" fontAlgn="base" latinLnBrk="0" hangingPunct="0">
              <a:lnSpc>
                <a:spcPct val="200000"/>
              </a:lnSpc>
              <a:spcBef>
                <a:spcPct val="0"/>
              </a:spcBef>
              <a:spcAft>
                <a:spcPct val="0"/>
              </a:spcAft>
              <a:buClrTx/>
              <a:buSzTx/>
              <a:buFontTx/>
              <a:buAutoNum type="arabicPeriod" startAt="2"/>
              <a:tabLst/>
            </a:pPr>
            <a:r>
              <a:rPr kumimoji="0" lang="en-US" altLang="en-US" sz="1600" b="0" i="0" u="none" strike="noStrike" cap="none" normalizeH="0" baseline="0" dirty="0">
                <a:ln>
                  <a:noFill/>
                </a:ln>
                <a:solidFill>
                  <a:schemeClr val="tx1"/>
                </a:solidFill>
                <a:effectLst/>
                <a:latin typeface="Arial" panose="020B0604020202020204" pitchFamily="34" charset="0"/>
              </a:rPr>
              <a:t>Να ανα</a:t>
            </a:r>
            <a:r>
              <a:rPr kumimoji="0" lang="en-US" altLang="en-US" sz="1600" b="0" i="0" u="none" strike="noStrike" cap="none" normalizeH="0" baseline="0" dirty="0" err="1">
                <a:ln>
                  <a:noFill/>
                </a:ln>
                <a:solidFill>
                  <a:schemeClr val="tx1"/>
                </a:solidFill>
                <a:effectLst/>
                <a:latin typeface="Arial" panose="020B0604020202020204" pitchFamily="34" charset="0"/>
              </a:rPr>
              <a:t>λυθεί</a:t>
            </a:r>
            <a:r>
              <a:rPr kumimoji="0" lang="en-US" altLang="en-US" sz="1600" b="0" i="0" u="none" strike="noStrike" cap="none" normalizeH="0" baseline="0" dirty="0">
                <a:ln>
                  <a:noFill/>
                </a:ln>
                <a:solidFill>
                  <a:schemeClr val="tx1"/>
                </a:solidFill>
                <a:effectLst/>
                <a:latin typeface="Arial" panose="020B0604020202020204" pitchFamily="34" charset="0"/>
              </a:rPr>
              <a:t> η επ</a:t>
            </a:r>
            <a:r>
              <a:rPr kumimoji="0" lang="en-US" altLang="en-US" sz="1600" b="0" i="0" u="none" strike="noStrike" cap="none" normalizeH="0" baseline="0" dirty="0" err="1">
                <a:ln>
                  <a:noFill/>
                </a:ln>
                <a:solidFill>
                  <a:schemeClr val="tx1"/>
                </a:solidFill>
                <a:effectLst/>
                <a:latin typeface="Arial" panose="020B0604020202020204" pitchFamily="34" charset="0"/>
              </a:rPr>
              <a:t>ίδρ</a:t>
            </a:r>
            <a:r>
              <a:rPr kumimoji="0" lang="en-US" altLang="en-US" sz="1600" b="0" i="0" u="none" strike="noStrike" cap="none" normalizeH="0" baseline="0" dirty="0">
                <a:ln>
                  <a:noFill/>
                </a:ln>
                <a:solidFill>
                  <a:schemeClr val="tx1"/>
                </a:solidFill>
                <a:effectLst/>
                <a:latin typeface="Arial" panose="020B0604020202020204" pitchFamily="34" charset="0"/>
              </a:rPr>
              <a:t>αση του τουρισμού στις τοπικές επιχειρήσεις.</a:t>
            </a:r>
          </a:p>
          <a:p>
            <a:pPr marL="457200" marR="0" lvl="1" indent="0" algn="l" defTabSz="914400" rtl="0" eaLnBrk="0" fontAlgn="base" latinLnBrk="0" hangingPunct="0">
              <a:lnSpc>
                <a:spcPct val="200000"/>
              </a:lnSpc>
              <a:spcBef>
                <a:spcPct val="0"/>
              </a:spcBef>
              <a:spcAft>
                <a:spcPct val="0"/>
              </a:spcAft>
              <a:buClrTx/>
              <a:buSzTx/>
              <a:buFontTx/>
              <a:buAutoNum type="arabicPeriod" startAt="3"/>
              <a:tabLst/>
            </a:pPr>
            <a:r>
              <a:rPr kumimoji="0" lang="en-US" altLang="en-US" sz="1600" b="0" i="0" u="none" strike="noStrike" cap="none" normalizeH="0" baseline="0" dirty="0">
                <a:ln>
                  <a:noFill/>
                </a:ln>
                <a:solidFill>
                  <a:schemeClr val="tx1"/>
                </a:solidFill>
                <a:effectLst/>
                <a:latin typeface="Arial" panose="020B0604020202020204" pitchFamily="34" charset="0"/>
              </a:rPr>
              <a:t>Να α</a:t>
            </a:r>
            <a:r>
              <a:rPr kumimoji="0" lang="en-US" altLang="en-US" sz="1600" b="0" i="0" u="none" strike="noStrike" cap="none" normalizeH="0" baseline="0" dirty="0" err="1">
                <a:ln>
                  <a:noFill/>
                </a:ln>
                <a:solidFill>
                  <a:schemeClr val="tx1"/>
                </a:solidFill>
                <a:effectLst/>
                <a:latin typeface="Arial" panose="020B0604020202020204" pitchFamily="34" charset="0"/>
              </a:rPr>
              <a:t>ξιολογηθεί</a:t>
            </a:r>
            <a:r>
              <a:rPr kumimoji="0" lang="en-US" altLang="en-US" sz="1600" b="0" i="0" u="none" strike="noStrike" cap="none" normalizeH="0" baseline="0" dirty="0">
                <a:ln>
                  <a:noFill/>
                </a:ln>
                <a:solidFill>
                  <a:schemeClr val="tx1"/>
                </a:solidFill>
                <a:effectLst/>
                <a:latin typeface="Arial" panose="020B0604020202020204" pitchFamily="34" charset="0"/>
              </a:rPr>
              <a:t> η </a:t>
            </a:r>
            <a:r>
              <a:rPr kumimoji="0" lang="en-US" altLang="en-US" sz="1600" b="0" i="0" u="none" strike="noStrike" cap="none" normalizeH="0" baseline="0" dirty="0" err="1">
                <a:ln>
                  <a:noFill/>
                </a:ln>
                <a:solidFill>
                  <a:schemeClr val="tx1"/>
                </a:solidFill>
                <a:effectLst/>
                <a:latin typeface="Arial" panose="020B0604020202020204" pitchFamily="34" charset="0"/>
              </a:rPr>
              <a:t>δημιουργί</a:t>
            </a:r>
            <a:r>
              <a:rPr kumimoji="0" lang="en-US" altLang="en-US" sz="1600" b="0" i="0" u="none" strike="noStrike" cap="none" normalizeH="0" baseline="0" dirty="0">
                <a:ln>
                  <a:noFill/>
                </a:ln>
                <a:solidFill>
                  <a:schemeClr val="tx1"/>
                </a:solidFill>
                <a:effectLst/>
                <a:latin typeface="Arial" panose="020B0604020202020204" pitchFamily="34" charset="0"/>
              </a:rPr>
              <a:t>α θέσεων εργασίας που συνδέονται με τον τουρισμό.</a:t>
            </a:r>
            <a:endParaRPr kumimoji="0" lang="el-GR" altLang="en-US" sz="16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200000"/>
              </a:lnSpc>
              <a:spcBef>
                <a:spcPct val="0"/>
              </a:spcBef>
              <a:spcAft>
                <a:spcPct val="0"/>
              </a:spcAft>
              <a:buClrTx/>
              <a:buSzTx/>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1600" b="1" i="0" u="none" strike="noStrike" cap="none" normalizeH="0" baseline="0" dirty="0" err="1">
                <a:ln>
                  <a:noFill/>
                </a:ln>
                <a:solidFill>
                  <a:schemeClr val="tx1"/>
                </a:solidFill>
                <a:effectLst/>
                <a:latin typeface="Arial" panose="020B0604020202020204" pitchFamily="34" charset="0"/>
              </a:rPr>
              <a:t>Ερευνητικά</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ερωτήμ</a:t>
            </a:r>
            <a:r>
              <a:rPr kumimoji="0" lang="en-US" altLang="en-US" sz="1600" b="1" i="0" u="none" strike="noStrike" cap="none" normalizeH="0" baseline="0" dirty="0">
                <a:ln>
                  <a:noFill/>
                </a:ln>
                <a:solidFill>
                  <a:schemeClr val="tx1"/>
                </a:solidFill>
                <a:effectLst/>
                <a:latin typeface="Arial" panose="020B0604020202020204" pitchFamily="34" charset="0"/>
              </a:rPr>
              <a:t>ατα:</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200000"/>
              </a:lnSpc>
              <a:spcBef>
                <a:spcPct val="0"/>
              </a:spcBef>
              <a:spcAft>
                <a:spcPct val="0"/>
              </a:spcAft>
              <a:buClrTx/>
              <a:buSzTx/>
              <a:buFontTx/>
              <a:buAutoNum type="arabicPeriod"/>
              <a:tabLst/>
            </a:pPr>
            <a:r>
              <a:rPr kumimoji="0" lang="en-US" altLang="en-US" sz="1600" b="0" i="0" u="none" strike="noStrike" cap="none" normalizeH="0" baseline="0" dirty="0" err="1">
                <a:ln>
                  <a:noFill/>
                </a:ln>
                <a:solidFill>
                  <a:schemeClr val="tx1"/>
                </a:solidFill>
                <a:effectLst/>
                <a:latin typeface="Arial" panose="020B0604020202020204" pitchFamily="34" charset="0"/>
              </a:rPr>
              <a:t>Πόσοι</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τουρίστες</a:t>
            </a:r>
            <a:r>
              <a:rPr kumimoji="0" lang="en-US" altLang="en-US" sz="1600" b="0" i="0" u="none" strike="noStrike" cap="none" normalizeH="0" baseline="0" dirty="0">
                <a:ln>
                  <a:noFill/>
                </a:ln>
                <a:solidFill>
                  <a:schemeClr val="tx1"/>
                </a:solidFill>
                <a:effectLst/>
                <a:latin typeface="Arial" panose="020B0604020202020204" pitchFamily="34" charset="0"/>
              </a:rPr>
              <a:t> επ</a:t>
            </a:r>
            <a:r>
              <a:rPr kumimoji="0" lang="en-US" altLang="en-US" sz="1600" b="0" i="0" u="none" strike="noStrike" cap="none" normalizeH="0" baseline="0" dirty="0" err="1">
                <a:ln>
                  <a:noFill/>
                </a:ln>
                <a:solidFill>
                  <a:schemeClr val="tx1"/>
                </a:solidFill>
                <a:effectLst/>
                <a:latin typeface="Arial" panose="020B0604020202020204" pitchFamily="34" charset="0"/>
              </a:rPr>
              <a:t>ισκέ</a:t>
            </a:r>
            <a:r>
              <a:rPr kumimoji="0" lang="en-US" altLang="en-US" sz="1600" b="0" i="0" u="none" strike="noStrike" cap="none" normalizeH="0" baseline="0" dirty="0">
                <a:ln>
                  <a:noFill/>
                </a:ln>
                <a:solidFill>
                  <a:schemeClr val="tx1"/>
                </a:solidFill>
                <a:effectLst/>
                <a:latin typeface="Arial" panose="020B0604020202020204" pitchFamily="34" charset="0"/>
              </a:rPr>
              <a:t>πτονται το νησί ανά χρόνο;</a:t>
            </a:r>
          </a:p>
          <a:p>
            <a:pPr marL="457200" marR="0" lvl="1" indent="0" algn="l" defTabSz="914400" rtl="0" eaLnBrk="0" fontAlgn="base" latinLnBrk="0" hangingPunct="0">
              <a:lnSpc>
                <a:spcPct val="200000"/>
              </a:lnSpc>
              <a:spcBef>
                <a:spcPct val="0"/>
              </a:spcBef>
              <a:spcAft>
                <a:spcPct val="0"/>
              </a:spcAft>
              <a:buClrTx/>
              <a:buSzTx/>
              <a:buFontTx/>
              <a:buAutoNum type="arabicPeriod" startAt="2"/>
              <a:tabLst/>
            </a:pPr>
            <a:r>
              <a:rPr kumimoji="0" lang="en-US" altLang="en-US" sz="1600" b="0" i="0" u="none" strike="noStrike" cap="none" normalizeH="0" baseline="0" dirty="0" err="1">
                <a:ln>
                  <a:noFill/>
                </a:ln>
                <a:solidFill>
                  <a:schemeClr val="tx1"/>
                </a:solidFill>
                <a:effectLst/>
                <a:latin typeface="Arial" panose="020B0604020202020204" pitchFamily="34" charset="0"/>
              </a:rPr>
              <a:t>Πώς</a:t>
            </a:r>
            <a:r>
              <a:rPr kumimoji="0" lang="en-US" altLang="en-US" sz="1600" b="0" i="0" u="none" strike="noStrike" cap="none" normalizeH="0" baseline="0" dirty="0">
                <a:ln>
                  <a:noFill/>
                </a:ln>
                <a:solidFill>
                  <a:schemeClr val="tx1"/>
                </a:solidFill>
                <a:effectLst/>
                <a:latin typeface="Arial" panose="020B0604020202020204" pitchFamily="34" charset="0"/>
              </a:rPr>
              <a:t> επ</a:t>
            </a:r>
            <a:r>
              <a:rPr kumimoji="0" lang="en-US" altLang="en-US" sz="1600" b="0" i="0" u="none" strike="noStrike" cap="none" normalizeH="0" baseline="0" dirty="0" err="1">
                <a:ln>
                  <a:noFill/>
                </a:ln>
                <a:solidFill>
                  <a:schemeClr val="tx1"/>
                </a:solidFill>
                <a:effectLst/>
                <a:latin typeface="Arial" panose="020B0604020202020204" pitchFamily="34" charset="0"/>
              </a:rPr>
              <a:t>ηρεάζει</a:t>
            </a:r>
            <a:r>
              <a:rPr kumimoji="0" lang="en-US" altLang="en-US" sz="1600" b="0" i="0" u="none" strike="noStrike" cap="none" normalizeH="0" baseline="0" dirty="0">
                <a:ln>
                  <a:noFill/>
                </a:ln>
                <a:solidFill>
                  <a:schemeClr val="tx1"/>
                </a:solidFill>
                <a:effectLst/>
                <a:latin typeface="Arial" panose="020B0604020202020204" pitchFamily="34" charset="0"/>
              </a:rPr>
              <a:t> ο </a:t>
            </a:r>
            <a:r>
              <a:rPr kumimoji="0" lang="en-US" altLang="en-US" sz="1600" b="0" i="0" u="none" strike="noStrike" cap="none" normalizeH="0" baseline="0" dirty="0" err="1">
                <a:ln>
                  <a:noFill/>
                </a:ln>
                <a:solidFill>
                  <a:schemeClr val="tx1"/>
                </a:solidFill>
                <a:effectLst/>
                <a:latin typeface="Arial" panose="020B0604020202020204" pitchFamily="34" charset="0"/>
              </a:rPr>
              <a:t>τουρισμός</a:t>
            </a:r>
            <a:r>
              <a:rPr kumimoji="0" lang="en-US" altLang="en-US" sz="1600" b="0" i="0" u="none" strike="noStrike" cap="none" normalizeH="0" baseline="0" dirty="0">
                <a:ln>
                  <a:noFill/>
                </a:ln>
                <a:solidFill>
                  <a:schemeClr val="tx1"/>
                </a:solidFill>
                <a:effectLst/>
                <a:latin typeface="Arial" panose="020B0604020202020204" pitchFamily="34" charset="0"/>
              </a:rPr>
              <a:t> τα </a:t>
            </a:r>
            <a:r>
              <a:rPr kumimoji="0" lang="en-US" altLang="en-US" sz="1600" b="0" i="0" u="none" strike="noStrike" cap="none" normalizeH="0" baseline="0" dirty="0" err="1">
                <a:ln>
                  <a:noFill/>
                </a:ln>
                <a:solidFill>
                  <a:schemeClr val="tx1"/>
                </a:solidFill>
                <a:effectLst/>
                <a:latin typeface="Arial" panose="020B0604020202020204" pitchFamily="34" charset="0"/>
              </a:rPr>
              <a:t>έσοδ</a:t>
            </a:r>
            <a:r>
              <a:rPr kumimoji="0" lang="en-US" altLang="en-US" sz="1600" b="0" i="0" u="none" strike="noStrike" cap="none" normalizeH="0" baseline="0" dirty="0">
                <a:ln>
                  <a:noFill/>
                </a:ln>
                <a:solidFill>
                  <a:schemeClr val="tx1"/>
                </a:solidFill>
                <a:effectLst/>
                <a:latin typeface="Arial" panose="020B0604020202020204" pitchFamily="34" charset="0"/>
              </a:rPr>
              <a:t>α των μικρομεσαίων επιχειρήσεων;</a:t>
            </a:r>
          </a:p>
          <a:p>
            <a:pPr marL="457200" marR="0" lvl="1" indent="0" algn="l" defTabSz="914400" rtl="0" eaLnBrk="0" fontAlgn="base" latinLnBrk="0" hangingPunct="0">
              <a:lnSpc>
                <a:spcPct val="200000"/>
              </a:lnSpc>
              <a:spcBef>
                <a:spcPct val="0"/>
              </a:spcBef>
              <a:spcAft>
                <a:spcPct val="0"/>
              </a:spcAft>
              <a:buClrTx/>
              <a:buSzTx/>
              <a:buFontTx/>
              <a:buAutoNum type="arabicPeriod" startAt="3"/>
              <a:tabLst/>
            </a:pPr>
            <a:r>
              <a:rPr kumimoji="0" lang="en-US" altLang="en-US" sz="1600" b="0" i="0" u="none" strike="noStrike" cap="none" normalizeH="0" baseline="0" dirty="0" err="1">
                <a:ln>
                  <a:noFill/>
                </a:ln>
                <a:solidFill>
                  <a:schemeClr val="tx1"/>
                </a:solidFill>
                <a:effectLst/>
                <a:latin typeface="Arial" panose="020B0604020202020204" pitchFamily="34" charset="0"/>
              </a:rPr>
              <a:t>Ποιες</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θέσεις</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εργ</a:t>
            </a:r>
            <a:r>
              <a:rPr kumimoji="0" lang="en-US" altLang="en-US" sz="1600" b="0" i="0" u="none" strike="noStrike" cap="none" normalizeH="0" baseline="0" dirty="0">
                <a:ln>
                  <a:noFill/>
                </a:ln>
                <a:solidFill>
                  <a:schemeClr val="tx1"/>
                </a:solidFill>
                <a:effectLst/>
                <a:latin typeface="Arial" panose="020B0604020202020204" pitchFamily="34" charset="0"/>
              </a:rPr>
              <a:t>ασίας δημιουργούνται από τον τουρισμό;</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8221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774F070-D475-443D-A0E5-4438CF826DAA}"/>
              </a:ext>
            </a:extLst>
          </p:cNvPr>
          <p:cNvSpPr>
            <a:spLocks noChangeArrowheads="1"/>
          </p:cNvSpPr>
          <p:nvPr/>
        </p:nvSpPr>
        <p:spPr bwMode="auto">
          <a:xfrm>
            <a:off x="411061" y="2026783"/>
            <a:ext cx="10561739"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tx1"/>
                </a:solidFill>
                <a:effectLst/>
                <a:latin typeface="Arial" panose="020B0604020202020204" pitchFamily="34" charset="0"/>
              </a:rPr>
              <a:t>Θέμ</a:t>
            </a:r>
            <a:r>
              <a:rPr kumimoji="0" lang="en-US" altLang="en-US" sz="1600" b="1" i="0" u="none" strike="noStrike" cap="none" normalizeH="0" baseline="0" dirty="0">
                <a:ln>
                  <a:noFill/>
                </a:ln>
                <a:solidFill>
                  <a:schemeClr val="tx1"/>
                </a:solidFill>
                <a:effectLst/>
                <a:latin typeface="Arial" panose="020B0604020202020204" pitchFamily="34" charset="0"/>
              </a:rPr>
              <a:t>α:</a:t>
            </a:r>
            <a:r>
              <a:rPr kumimoji="0" lang="en-US" altLang="en-US" sz="1600" b="0" i="0" u="none" strike="noStrike" cap="none" normalizeH="0" baseline="0" dirty="0">
                <a:ln>
                  <a:noFill/>
                </a:ln>
                <a:solidFill>
                  <a:schemeClr val="tx1"/>
                </a:solidFill>
                <a:effectLst/>
                <a:latin typeface="Arial" panose="020B0604020202020204" pitchFamily="34" charset="0"/>
              </a:rPr>
              <a:t> Ανάπτυξη οικοτουρισμού σε ένα δάσος</a:t>
            </a:r>
            <a:r>
              <a:rPr kumimoji="0" lang="el-GR" altLang="en-US" sz="1600" b="0" i="0" u="none" strike="noStrike" cap="none" normalizeH="0" baseline="0" dirty="0">
                <a:ln>
                  <a:noFill/>
                </a:ln>
                <a:solidFill>
                  <a:schemeClr val="tx1"/>
                </a:solidFill>
                <a:effectLst/>
                <a:latin typeface="Arial" panose="020B0604020202020204" pitchFamily="34" charset="0"/>
              </a:rPr>
              <a:t> (όποιο δάσος θέλετε)</a:t>
            </a:r>
            <a:r>
              <a:rPr kumimoji="0" lang="en-US" altLang="en-US" sz="16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tx1"/>
                </a:solidFill>
                <a:effectLst/>
                <a:latin typeface="Arial" panose="020B0604020202020204" pitchFamily="34" charset="0"/>
              </a:rPr>
              <a:t>Οδηγίες</a:t>
            </a:r>
            <a:r>
              <a:rPr kumimoji="0" lang="en-US" altLang="en-US" sz="1600" b="1" i="0" u="none" strike="noStrike" cap="none" normalizeH="0" baseline="0" dirty="0">
                <a:ln>
                  <a:noFill/>
                </a:ln>
                <a:solidFill>
                  <a:schemeClr val="tx1"/>
                </a:solidFill>
                <a:effectLst/>
                <a:latin typeface="Arial" panose="020B0604020202020204" pitchFamily="34" charset="0"/>
              </a:rPr>
              <a:t>:</a:t>
            </a:r>
            <a:endParaRPr kumimoji="0" lang="el-GR" altLang="en-US" sz="1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«Η π</a:t>
            </a:r>
            <a:r>
              <a:rPr kumimoji="0" lang="en-US" altLang="en-US" sz="1600" b="0" i="0" u="none" strike="noStrike" cap="none" normalizeH="0" baseline="0" dirty="0" err="1">
                <a:ln>
                  <a:noFill/>
                </a:ln>
                <a:solidFill>
                  <a:schemeClr val="tx1"/>
                </a:solidFill>
                <a:effectLst/>
                <a:latin typeface="Arial" panose="020B0604020202020204" pitchFamily="34" charset="0"/>
              </a:rPr>
              <a:t>εριοχή</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θέλει</a:t>
            </a:r>
            <a:r>
              <a:rPr kumimoji="0" lang="en-US" altLang="en-US" sz="1600" b="0" i="0" u="none" strike="noStrike" cap="none" normalizeH="0" baseline="0" dirty="0">
                <a:ln>
                  <a:noFill/>
                </a:ln>
                <a:solidFill>
                  <a:schemeClr val="tx1"/>
                </a:solidFill>
                <a:effectLst/>
                <a:latin typeface="Arial" panose="020B0604020202020204" pitchFamily="34" charset="0"/>
              </a:rPr>
              <a:t> να αναπ</a:t>
            </a:r>
            <a:r>
              <a:rPr kumimoji="0" lang="en-US" altLang="en-US" sz="1600" b="0" i="0" u="none" strike="noStrike" cap="none" normalizeH="0" baseline="0" dirty="0" err="1">
                <a:ln>
                  <a:noFill/>
                </a:ln>
                <a:solidFill>
                  <a:schemeClr val="tx1"/>
                </a:solidFill>
                <a:effectLst/>
                <a:latin typeface="Arial" panose="020B0604020202020204" pitchFamily="34" charset="0"/>
              </a:rPr>
              <a:t>τύξει</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οικοτουριστικές</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δρ</a:t>
            </a:r>
            <a:r>
              <a:rPr kumimoji="0" lang="en-US" altLang="en-US" sz="1600" b="0" i="0" u="none" strike="noStrike" cap="none" normalizeH="0" baseline="0" dirty="0">
                <a:ln>
                  <a:noFill/>
                </a:ln>
                <a:solidFill>
                  <a:schemeClr val="tx1"/>
                </a:solidFill>
                <a:effectLst/>
                <a:latin typeface="Arial" panose="020B0604020202020204" pitchFamily="34" charset="0"/>
              </a:rPr>
              <a:t>αστηριότητες χωρίς να καταστραφεί το περιβάλλον.»</a:t>
            </a:r>
          </a:p>
          <a:p>
            <a:pPr marL="457200" marR="0" lvl="1"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200000"/>
              </a:lnSpc>
              <a:spcBef>
                <a:spcPct val="0"/>
              </a:spcBef>
              <a:spcAft>
                <a:spcPct val="0"/>
              </a:spcAft>
              <a:buClrTx/>
              <a:buSzTx/>
              <a:tabLst/>
            </a:pPr>
            <a:r>
              <a:rPr lang="el-GR" altLang="en-US" sz="1600" dirty="0">
                <a:latin typeface="Arial" panose="020B0604020202020204" pitchFamily="34" charset="0"/>
              </a:rPr>
              <a:t>Δημιουργείστε ομάδες.</a:t>
            </a:r>
          </a:p>
          <a:p>
            <a:pPr marL="742950" marR="0" lvl="1"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Ø"/>
              <a:tabLst/>
            </a:pPr>
            <a:r>
              <a:rPr kumimoji="0" lang="en-US" altLang="en-US" sz="1600" i="0" u="none" strike="noStrike" cap="none" normalizeH="0" baseline="0" dirty="0" err="1">
                <a:ln>
                  <a:noFill/>
                </a:ln>
                <a:solidFill>
                  <a:schemeClr val="tx1"/>
                </a:solidFill>
                <a:effectLst/>
                <a:latin typeface="Arial" panose="020B0604020202020204" pitchFamily="34" charset="0"/>
              </a:rPr>
              <a:t>Βρ</a:t>
            </a:r>
            <a:r>
              <a:rPr kumimoji="0" lang="el-GR" altLang="en-US" sz="1600" i="0" u="none" strike="noStrike" cap="none" normalizeH="0" baseline="0" dirty="0">
                <a:ln>
                  <a:noFill/>
                </a:ln>
                <a:solidFill>
                  <a:schemeClr val="tx1"/>
                </a:solidFill>
                <a:effectLst/>
                <a:latin typeface="Arial" panose="020B0604020202020204" pitchFamily="34" charset="0"/>
              </a:rPr>
              <a:t>είτε </a:t>
            </a:r>
            <a:r>
              <a:rPr kumimoji="0" lang="en-US" altLang="en-US" sz="1600" i="0" u="none" strike="noStrike" cap="none" normalizeH="0" baseline="0" dirty="0" err="1">
                <a:ln>
                  <a:noFill/>
                </a:ln>
                <a:solidFill>
                  <a:schemeClr val="tx1"/>
                </a:solidFill>
                <a:effectLst/>
                <a:latin typeface="Arial" panose="020B0604020202020204" pitchFamily="34" charset="0"/>
              </a:rPr>
              <a:t>τον</a:t>
            </a:r>
            <a:r>
              <a:rPr kumimoji="0" lang="en-US" altLang="en-US" sz="1600" i="0" u="none" strike="noStrike" cap="none" normalizeH="0" baseline="0" dirty="0">
                <a:ln>
                  <a:noFill/>
                </a:ln>
                <a:solidFill>
                  <a:schemeClr val="tx1"/>
                </a:solidFill>
                <a:effectLst/>
                <a:latin typeface="Arial" panose="020B0604020202020204" pitchFamily="34" charset="0"/>
              </a:rPr>
              <a:t> ΣΚΟΠΟ </a:t>
            </a:r>
            <a:r>
              <a:rPr kumimoji="0" lang="en-US" altLang="en-US" sz="1600" i="0" u="none" strike="noStrike" cap="none" normalizeH="0" baseline="0" dirty="0" err="1">
                <a:ln>
                  <a:noFill/>
                </a:ln>
                <a:solidFill>
                  <a:schemeClr val="tx1"/>
                </a:solidFill>
                <a:effectLst/>
                <a:latin typeface="Arial" panose="020B0604020202020204" pitchFamily="34" charset="0"/>
              </a:rPr>
              <a:t>της</a:t>
            </a:r>
            <a:r>
              <a:rPr kumimoji="0" lang="en-US" altLang="en-US" sz="1600" i="0" u="none" strike="noStrike" cap="none" normalizeH="0" baseline="0" dirty="0">
                <a:ln>
                  <a:noFill/>
                </a:ln>
                <a:solidFill>
                  <a:schemeClr val="tx1"/>
                </a:solidFill>
                <a:effectLst/>
                <a:latin typeface="Arial" panose="020B0604020202020204" pitchFamily="34" charset="0"/>
              </a:rPr>
              <a:t> </a:t>
            </a:r>
            <a:r>
              <a:rPr kumimoji="0" lang="en-US" altLang="en-US" sz="1600" i="0" u="none" strike="noStrike" cap="none" normalizeH="0" baseline="0" dirty="0" err="1">
                <a:ln>
                  <a:noFill/>
                </a:ln>
                <a:solidFill>
                  <a:schemeClr val="tx1"/>
                </a:solidFill>
                <a:effectLst/>
                <a:latin typeface="Arial" panose="020B0604020202020204" pitchFamily="34" charset="0"/>
              </a:rPr>
              <a:t>έρευν</a:t>
            </a:r>
            <a:r>
              <a:rPr kumimoji="0" lang="en-US" altLang="en-US" sz="1600" i="0" u="none" strike="noStrike" cap="none" normalizeH="0" baseline="0" dirty="0">
                <a:ln>
                  <a:noFill/>
                </a:ln>
                <a:solidFill>
                  <a:schemeClr val="tx1"/>
                </a:solidFill>
                <a:effectLst/>
                <a:latin typeface="Arial" panose="020B0604020202020204" pitchFamily="34" charset="0"/>
              </a:rPr>
              <a:t>ας.</a:t>
            </a:r>
          </a:p>
          <a:p>
            <a:pPr marL="742950" marR="0" lvl="1"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Ø"/>
              <a:tabLst/>
            </a:pPr>
            <a:r>
              <a:rPr kumimoji="0" lang="en-US" altLang="en-US" sz="1600" i="0" u="none" strike="noStrike" cap="none" normalizeH="0" baseline="0" dirty="0" err="1">
                <a:ln>
                  <a:noFill/>
                </a:ln>
                <a:solidFill>
                  <a:schemeClr val="tx1"/>
                </a:solidFill>
                <a:effectLst/>
                <a:latin typeface="Arial" panose="020B0604020202020204" pitchFamily="34" charset="0"/>
              </a:rPr>
              <a:t>Προτείν</a:t>
            </a:r>
            <a:r>
              <a:rPr kumimoji="0" lang="el-GR" altLang="en-US" sz="1600" i="0" u="none" strike="noStrike" cap="none" normalizeH="0" baseline="0" dirty="0" err="1">
                <a:ln>
                  <a:noFill/>
                </a:ln>
                <a:solidFill>
                  <a:schemeClr val="tx1"/>
                </a:solidFill>
                <a:effectLst/>
                <a:latin typeface="Arial" panose="020B0604020202020204" pitchFamily="34" charset="0"/>
              </a:rPr>
              <a:t>ετε</a:t>
            </a:r>
            <a:r>
              <a:rPr kumimoji="0" lang="el-GR" altLang="en-US" sz="1600" i="0" u="none" strike="noStrike" cap="none" normalizeH="0" baseline="0" dirty="0">
                <a:ln>
                  <a:noFill/>
                </a:ln>
                <a:solidFill>
                  <a:schemeClr val="tx1"/>
                </a:solidFill>
                <a:effectLst/>
                <a:latin typeface="Arial" panose="020B0604020202020204" pitchFamily="34" charset="0"/>
              </a:rPr>
              <a:t> </a:t>
            </a:r>
            <a:r>
              <a:rPr kumimoji="0" lang="en-US" altLang="en-US" sz="1600" i="0" u="none" strike="noStrike" cap="none" normalizeH="0" baseline="0" dirty="0">
                <a:ln>
                  <a:noFill/>
                </a:ln>
                <a:solidFill>
                  <a:schemeClr val="tx1"/>
                </a:solidFill>
                <a:effectLst/>
                <a:latin typeface="Arial" panose="020B0604020202020204" pitchFamily="34" charset="0"/>
              </a:rPr>
              <a:t> 3 ΣΤΟΧΟΥΣ π</a:t>
            </a:r>
            <a:r>
              <a:rPr kumimoji="0" lang="en-US" altLang="en-US" sz="1600" i="0" u="none" strike="noStrike" cap="none" normalizeH="0" baseline="0" dirty="0" err="1">
                <a:ln>
                  <a:noFill/>
                </a:ln>
                <a:solidFill>
                  <a:schemeClr val="tx1"/>
                </a:solidFill>
                <a:effectLst/>
                <a:latin typeface="Arial" panose="020B0604020202020204" pitchFamily="34" charset="0"/>
              </a:rPr>
              <a:t>ου</a:t>
            </a:r>
            <a:r>
              <a:rPr kumimoji="0" lang="en-US" altLang="en-US" sz="1600" i="0" u="none" strike="noStrike" cap="none" normalizeH="0" baseline="0" dirty="0">
                <a:ln>
                  <a:noFill/>
                </a:ln>
                <a:solidFill>
                  <a:schemeClr val="tx1"/>
                </a:solidFill>
                <a:effectLst/>
                <a:latin typeface="Arial" panose="020B0604020202020204" pitchFamily="34" charset="0"/>
              </a:rPr>
              <a:t> θα β</a:t>
            </a:r>
            <a:r>
              <a:rPr kumimoji="0" lang="en-US" altLang="en-US" sz="1600" i="0" u="none" strike="noStrike" cap="none" normalizeH="0" baseline="0" dirty="0" err="1">
                <a:ln>
                  <a:noFill/>
                </a:ln>
                <a:solidFill>
                  <a:schemeClr val="tx1"/>
                </a:solidFill>
                <a:effectLst/>
                <a:latin typeface="Arial" panose="020B0604020202020204" pitchFamily="34" charset="0"/>
              </a:rPr>
              <a:t>οηθήσουν</a:t>
            </a:r>
            <a:r>
              <a:rPr kumimoji="0" lang="en-US" altLang="en-US" sz="1600" i="0" u="none" strike="noStrike" cap="none" normalizeH="0" baseline="0" dirty="0">
                <a:ln>
                  <a:noFill/>
                </a:ln>
                <a:solidFill>
                  <a:schemeClr val="tx1"/>
                </a:solidFill>
                <a:effectLst/>
                <a:latin typeface="Arial" panose="020B0604020202020204" pitchFamily="34" charset="0"/>
              </a:rPr>
              <a:t> να επ</a:t>
            </a:r>
            <a:r>
              <a:rPr kumimoji="0" lang="en-US" altLang="en-US" sz="1600" i="0" u="none" strike="noStrike" cap="none" normalizeH="0" baseline="0" dirty="0" err="1">
                <a:ln>
                  <a:noFill/>
                </a:ln>
                <a:solidFill>
                  <a:schemeClr val="tx1"/>
                </a:solidFill>
                <a:effectLst/>
                <a:latin typeface="Arial" panose="020B0604020202020204" pitchFamily="34" charset="0"/>
              </a:rPr>
              <a:t>ιτευχθεί</a:t>
            </a:r>
            <a:r>
              <a:rPr kumimoji="0" lang="en-US" altLang="en-US" sz="1600" i="0" u="none" strike="noStrike" cap="none" normalizeH="0" baseline="0" dirty="0">
                <a:ln>
                  <a:noFill/>
                </a:ln>
                <a:solidFill>
                  <a:schemeClr val="tx1"/>
                </a:solidFill>
                <a:effectLst/>
                <a:latin typeface="Arial" panose="020B0604020202020204" pitchFamily="34" charset="0"/>
              </a:rPr>
              <a:t> ο </a:t>
            </a:r>
            <a:r>
              <a:rPr kumimoji="0" lang="en-US" altLang="en-US" sz="1600" i="0" u="none" strike="noStrike" cap="none" normalizeH="0" baseline="0" dirty="0" err="1">
                <a:ln>
                  <a:noFill/>
                </a:ln>
                <a:solidFill>
                  <a:schemeClr val="tx1"/>
                </a:solidFill>
                <a:effectLst/>
                <a:latin typeface="Arial" panose="020B0604020202020204" pitchFamily="34" charset="0"/>
              </a:rPr>
              <a:t>σκο</a:t>
            </a:r>
            <a:r>
              <a:rPr kumimoji="0" lang="en-US" altLang="en-US" sz="1600" i="0" u="none" strike="noStrike" cap="none" normalizeH="0" baseline="0" dirty="0">
                <a:ln>
                  <a:noFill/>
                </a:ln>
                <a:solidFill>
                  <a:schemeClr val="tx1"/>
                </a:solidFill>
                <a:effectLst/>
                <a:latin typeface="Arial" panose="020B0604020202020204" pitchFamily="34" charset="0"/>
              </a:rPr>
              <a:t>πός.</a:t>
            </a:r>
          </a:p>
          <a:p>
            <a:pPr marL="742950" marR="0" lvl="1"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Ø"/>
              <a:tabLst/>
            </a:pPr>
            <a:r>
              <a:rPr kumimoji="0" lang="en-US" altLang="en-US" sz="1600" i="0" u="none" strike="noStrike" cap="none" normalizeH="0" baseline="0" dirty="0" err="1">
                <a:ln>
                  <a:noFill/>
                </a:ln>
                <a:solidFill>
                  <a:schemeClr val="tx1"/>
                </a:solidFill>
                <a:effectLst/>
                <a:latin typeface="Arial" panose="020B0604020202020204" pitchFamily="34" charset="0"/>
              </a:rPr>
              <a:t>Γράψ</a:t>
            </a:r>
            <a:r>
              <a:rPr kumimoji="0" lang="el-GR" altLang="en-US" sz="1600" i="0" u="none" strike="noStrike" cap="none" normalizeH="0" baseline="0" dirty="0">
                <a:ln>
                  <a:noFill/>
                </a:ln>
                <a:solidFill>
                  <a:schemeClr val="tx1"/>
                </a:solidFill>
                <a:effectLst/>
                <a:latin typeface="Arial" panose="020B0604020202020204" pitchFamily="34" charset="0"/>
              </a:rPr>
              <a:t>τε</a:t>
            </a:r>
            <a:r>
              <a:rPr kumimoji="0" lang="en-US" altLang="en-US" sz="1600" i="0" u="none" strike="noStrike" cap="none" normalizeH="0" baseline="0" dirty="0">
                <a:ln>
                  <a:noFill/>
                </a:ln>
                <a:solidFill>
                  <a:schemeClr val="tx1"/>
                </a:solidFill>
                <a:effectLst/>
                <a:latin typeface="Arial" panose="020B0604020202020204" pitchFamily="34" charset="0"/>
              </a:rPr>
              <a:t> 3 ΕΡΕΥΝΗΤΙΚΑ ΕΡΩΤΗΜΑΤΑ </a:t>
            </a:r>
            <a:r>
              <a:rPr kumimoji="0" lang="en-US" altLang="en-US" sz="1600" i="0" u="none" strike="noStrike" cap="none" normalizeH="0" baseline="0" dirty="0" err="1">
                <a:ln>
                  <a:noFill/>
                </a:ln>
                <a:solidFill>
                  <a:schemeClr val="tx1"/>
                </a:solidFill>
                <a:effectLst/>
                <a:latin typeface="Arial" panose="020B0604020202020204" pitchFamily="34" charset="0"/>
              </a:rPr>
              <a:t>γι</a:t>
            </a:r>
            <a:r>
              <a:rPr kumimoji="0" lang="en-US" altLang="en-US" sz="1600" i="0" u="none" strike="noStrike" cap="none" normalizeH="0" baseline="0" dirty="0">
                <a:ln>
                  <a:noFill/>
                </a:ln>
                <a:solidFill>
                  <a:schemeClr val="tx1"/>
                </a:solidFill>
                <a:effectLst/>
                <a:latin typeface="Arial" panose="020B0604020202020204" pitchFamily="34" charset="0"/>
              </a:rPr>
              <a:t>α κάθε στόχο.</a:t>
            </a:r>
            <a:endParaRPr kumimoji="0" lang="el-GR" altLang="en-US" sz="16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B731AD48-B411-4BC1-BE3B-3BE5AFE35E5A}"/>
              </a:ext>
            </a:extLst>
          </p:cNvPr>
          <p:cNvPicPr>
            <a:picLocks noChangeAspect="1"/>
          </p:cNvPicPr>
          <p:nvPr/>
        </p:nvPicPr>
        <p:blipFill rotWithShape="1">
          <a:blip r:embed="rId2">
            <a:extLst>
              <a:ext uri="{28A0092B-C50C-407E-A947-70E740481C1C}">
                <a14:useLocalDpi xmlns:a14="http://schemas.microsoft.com/office/drawing/2010/main" val="0"/>
              </a:ext>
            </a:extLst>
          </a:blip>
          <a:srcRect l="3739" t="11346" r="5890" b="6388"/>
          <a:stretch/>
        </p:blipFill>
        <p:spPr>
          <a:xfrm>
            <a:off x="8414158" y="469784"/>
            <a:ext cx="2617366" cy="2387382"/>
          </a:xfrm>
          <a:prstGeom prst="rect">
            <a:avLst/>
          </a:prstGeom>
        </p:spPr>
      </p:pic>
    </p:spTree>
    <p:extLst>
      <p:ext uri="{BB962C8B-B14F-4D97-AF65-F5344CB8AC3E}">
        <p14:creationId xmlns:p14="http://schemas.microsoft.com/office/powerpoint/2010/main" val="399534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D111C1-A6A8-4FC0-8E00-83258093FDB0}"/>
              </a:ext>
            </a:extLst>
          </p:cNvPr>
          <p:cNvSpPr txBox="1"/>
          <p:nvPr/>
        </p:nvSpPr>
        <p:spPr>
          <a:xfrm>
            <a:off x="1359017" y="2470206"/>
            <a:ext cx="9655728" cy="2057615"/>
          </a:xfrm>
          <a:prstGeom prst="rect">
            <a:avLst/>
          </a:prstGeom>
          <a:noFill/>
        </p:spPr>
        <p:txBody>
          <a:bodyPr wrap="square">
            <a:spAutoFit/>
          </a:bodyPr>
          <a:lstStyle/>
          <a:p>
            <a:pPr>
              <a:lnSpc>
                <a:spcPct val="250000"/>
              </a:lnSpc>
            </a:pPr>
            <a:r>
              <a:rPr lang="el-GR" b="1" dirty="0">
                <a:solidFill>
                  <a:schemeClr val="accent1"/>
                </a:solidFill>
              </a:rPr>
              <a:t>Διαφορά σκοπού – στόχων</a:t>
            </a:r>
          </a:p>
          <a:p>
            <a:pPr>
              <a:lnSpc>
                <a:spcPct val="250000"/>
              </a:lnSpc>
              <a:buFont typeface="Arial" panose="020B0604020202020204" pitchFamily="34" charset="0"/>
              <a:buChar char="•"/>
            </a:pPr>
            <a:r>
              <a:rPr lang="el-GR" dirty="0"/>
              <a:t>Ο </a:t>
            </a:r>
            <a:r>
              <a:rPr lang="el-GR" b="1" dirty="0"/>
              <a:t>σκοπός</a:t>
            </a:r>
            <a:r>
              <a:rPr lang="el-GR" dirty="0"/>
              <a:t> είναι ο γενικός προσανατολισμός (</a:t>
            </a:r>
            <a:r>
              <a:rPr lang="el-GR" i="1" dirty="0"/>
              <a:t>πού θέλω να πάω</a:t>
            </a:r>
            <a:r>
              <a:rPr lang="el-GR" dirty="0"/>
              <a:t>).</a:t>
            </a:r>
          </a:p>
          <a:p>
            <a:pPr>
              <a:lnSpc>
                <a:spcPct val="250000"/>
              </a:lnSpc>
              <a:buFont typeface="Arial" panose="020B0604020202020204" pitchFamily="34" charset="0"/>
              <a:buChar char="•"/>
            </a:pPr>
            <a:r>
              <a:rPr lang="el-GR" dirty="0"/>
              <a:t>Οι </a:t>
            </a:r>
            <a:r>
              <a:rPr lang="el-GR" b="1" dirty="0"/>
              <a:t>στόχοι</a:t>
            </a:r>
            <a:r>
              <a:rPr lang="el-GR" dirty="0"/>
              <a:t> είναι τα επιμέρους βήματα (</a:t>
            </a:r>
            <a:r>
              <a:rPr lang="el-GR" i="1" dirty="0"/>
              <a:t>πώς θα φτάσω εκεί</a:t>
            </a:r>
            <a:r>
              <a:rPr lang="el-GR" dirty="0"/>
              <a:t>).</a:t>
            </a:r>
          </a:p>
        </p:txBody>
      </p:sp>
      <p:pic>
        <p:nvPicPr>
          <p:cNvPr id="4" name="Picture 3">
            <a:extLst>
              <a:ext uri="{FF2B5EF4-FFF2-40B4-BE49-F238E27FC236}">
                <a16:creationId xmlns:a16="http://schemas.microsoft.com/office/drawing/2014/main" id="{A5C4B672-F0F7-4799-8E2D-89167FEA640A}"/>
              </a:ext>
            </a:extLst>
          </p:cNvPr>
          <p:cNvPicPr>
            <a:picLocks noChangeAspect="1"/>
          </p:cNvPicPr>
          <p:nvPr/>
        </p:nvPicPr>
        <p:blipFill rotWithShape="1">
          <a:blip r:embed="rId2">
            <a:extLst>
              <a:ext uri="{28A0092B-C50C-407E-A947-70E740481C1C}">
                <a14:useLocalDpi xmlns:a14="http://schemas.microsoft.com/office/drawing/2010/main" val="0"/>
              </a:ext>
            </a:extLst>
          </a:blip>
          <a:srcRect t="17974" b="5808"/>
          <a:stretch/>
        </p:blipFill>
        <p:spPr>
          <a:xfrm>
            <a:off x="8486861" y="243280"/>
            <a:ext cx="3129399" cy="1484851"/>
          </a:xfrm>
          <a:prstGeom prst="rect">
            <a:avLst/>
          </a:prstGeom>
        </p:spPr>
      </p:pic>
    </p:spTree>
    <p:extLst>
      <p:ext uri="{BB962C8B-B14F-4D97-AF65-F5344CB8AC3E}">
        <p14:creationId xmlns:p14="http://schemas.microsoft.com/office/powerpoint/2010/main" val="1713005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050606-2D15-4AEC-8729-E4D1E68D312A}"/>
              </a:ext>
            </a:extLst>
          </p:cNvPr>
          <p:cNvSpPr txBox="1"/>
          <p:nvPr/>
        </p:nvSpPr>
        <p:spPr>
          <a:xfrm>
            <a:off x="1184946" y="1068272"/>
            <a:ext cx="9821410" cy="5035353"/>
          </a:xfrm>
          <a:prstGeom prst="rect">
            <a:avLst/>
          </a:prstGeom>
          <a:noFill/>
        </p:spPr>
        <p:txBody>
          <a:bodyPr wrap="square">
            <a:spAutoFit/>
          </a:bodyPr>
          <a:lstStyle/>
          <a:p>
            <a:pPr>
              <a:lnSpc>
                <a:spcPct val="150000"/>
              </a:lnSpc>
            </a:pPr>
            <a:r>
              <a:rPr lang="el-GR" b="1" dirty="0"/>
              <a:t>Παράδειγμα απάντησης:</a:t>
            </a:r>
            <a:endParaRPr lang="el-GR" dirty="0"/>
          </a:p>
          <a:p>
            <a:pPr>
              <a:lnSpc>
                <a:spcPct val="150000"/>
              </a:lnSpc>
            </a:pPr>
            <a:r>
              <a:rPr lang="el-GR" b="1" dirty="0"/>
              <a:t>Σκοπός:</a:t>
            </a:r>
            <a:r>
              <a:rPr lang="el-GR" dirty="0"/>
              <a:t> Να εξεταστεί η ανάπτυξη βιώσιμου </a:t>
            </a:r>
            <a:r>
              <a:rPr lang="el-GR" dirty="0" err="1"/>
              <a:t>οικοτουρισμού</a:t>
            </a:r>
            <a:r>
              <a:rPr lang="el-GR" dirty="0"/>
              <a:t> στη δασική περιοχή.</a:t>
            </a:r>
          </a:p>
          <a:p>
            <a:pPr>
              <a:lnSpc>
                <a:spcPct val="150000"/>
              </a:lnSpc>
            </a:pPr>
            <a:r>
              <a:rPr lang="el-GR" b="1" dirty="0"/>
              <a:t>Στόχοι:</a:t>
            </a:r>
            <a:endParaRPr lang="el-GR" dirty="0"/>
          </a:p>
          <a:p>
            <a:pPr marL="742950" lvl="1" indent="-285750">
              <a:lnSpc>
                <a:spcPct val="150000"/>
              </a:lnSpc>
              <a:buFont typeface="Arial" panose="020B0604020202020204" pitchFamily="34" charset="0"/>
              <a:buChar char="•"/>
            </a:pPr>
            <a:r>
              <a:rPr lang="el-GR" dirty="0"/>
              <a:t>Να εντοπιστούν οι διαθέσιμες </a:t>
            </a:r>
            <a:r>
              <a:rPr lang="el-GR" dirty="0" err="1"/>
              <a:t>οικοτουριστικές</a:t>
            </a:r>
            <a:r>
              <a:rPr lang="el-GR" dirty="0"/>
              <a:t> δραστηριότητες.</a:t>
            </a:r>
          </a:p>
          <a:p>
            <a:pPr marL="742950" lvl="1" indent="-285750">
              <a:lnSpc>
                <a:spcPct val="150000"/>
              </a:lnSpc>
              <a:buFont typeface="Arial" panose="020B0604020202020204" pitchFamily="34" charset="0"/>
              <a:buChar char="•"/>
            </a:pPr>
            <a:r>
              <a:rPr lang="el-GR" dirty="0"/>
              <a:t>Να διερευνηθεί η στάση των επισκεπτών και των κατοίκων για τον οικοτουρισμό.</a:t>
            </a:r>
          </a:p>
          <a:p>
            <a:pPr marL="742950" lvl="1" indent="-285750">
              <a:lnSpc>
                <a:spcPct val="150000"/>
              </a:lnSpc>
              <a:buFont typeface="Arial" panose="020B0604020202020204" pitchFamily="34" charset="0"/>
              <a:buChar char="•"/>
            </a:pPr>
            <a:r>
              <a:rPr lang="el-GR" dirty="0"/>
              <a:t>Να αξιολογηθούν οι επιπτώσεις του τουρισμού στο περιβάλλον.</a:t>
            </a:r>
          </a:p>
          <a:p>
            <a:pPr>
              <a:lnSpc>
                <a:spcPct val="150000"/>
              </a:lnSpc>
            </a:pPr>
            <a:endParaRPr lang="en-US" b="1" dirty="0"/>
          </a:p>
          <a:p>
            <a:pPr>
              <a:lnSpc>
                <a:spcPct val="150000"/>
              </a:lnSpc>
            </a:pPr>
            <a:endParaRPr lang="en-US" b="1" dirty="0"/>
          </a:p>
          <a:p>
            <a:pPr>
              <a:lnSpc>
                <a:spcPct val="150000"/>
              </a:lnSpc>
            </a:pPr>
            <a:r>
              <a:rPr lang="el-GR" b="1" dirty="0"/>
              <a:t>Ερευνητικά ερωτήματα:</a:t>
            </a:r>
            <a:endParaRPr lang="el-GR" dirty="0"/>
          </a:p>
          <a:p>
            <a:pPr marL="742950" lvl="1" indent="-285750">
              <a:lnSpc>
                <a:spcPct val="150000"/>
              </a:lnSpc>
              <a:buFont typeface="Arial" panose="020B0604020202020204" pitchFamily="34" charset="0"/>
              <a:buChar char="•"/>
            </a:pPr>
            <a:r>
              <a:rPr lang="el-GR" dirty="0"/>
              <a:t>Ποιες </a:t>
            </a:r>
            <a:r>
              <a:rPr lang="el-GR" dirty="0" err="1"/>
              <a:t>οικοτουριστικές</a:t>
            </a:r>
            <a:r>
              <a:rPr lang="el-GR" dirty="0"/>
              <a:t> δραστηριότητες είναι δημοφιλείς;</a:t>
            </a:r>
          </a:p>
          <a:p>
            <a:pPr marL="742950" lvl="1" indent="-285750">
              <a:lnSpc>
                <a:spcPct val="150000"/>
              </a:lnSpc>
              <a:buFont typeface="Arial" panose="020B0604020202020204" pitchFamily="34" charset="0"/>
              <a:buChar char="•"/>
            </a:pPr>
            <a:r>
              <a:rPr lang="el-GR" dirty="0"/>
              <a:t>Πώς βλέπουν οι κάτοικοι την ανάπτυξη του </a:t>
            </a:r>
            <a:r>
              <a:rPr lang="el-GR" dirty="0" err="1"/>
              <a:t>οικοτουρισμού</a:t>
            </a:r>
            <a:r>
              <a:rPr lang="el-GR" dirty="0"/>
              <a:t>;</a:t>
            </a:r>
          </a:p>
          <a:p>
            <a:pPr marL="742950" lvl="1" indent="-285750">
              <a:lnSpc>
                <a:spcPct val="150000"/>
              </a:lnSpc>
              <a:buFont typeface="Arial" panose="020B0604020202020204" pitchFamily="34" charset="0"/>
              <a:buChar char="•"/>
            </a:pPr>
            <a:r>
              <a:rPr lang="el-GR" dirty="0"/>
              <a:t>Ποιες είναι οι κύριες περιβαλλοντικές επιπτώσεις;</a:t>
            </a:r>
          </a:p>
        </p:txBody>
      </p:sp>
    </p:spTree>
    <p:extLst>
      <p:ext uri="{BB962C8B-B14F-4D97-AF65-F5344CB8AC3E}">
        <p14:creationId xmlns:p14="http://schemas.microsoft.com/office/powerpoint/2010/main" val="145839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CA97DC-3AC9-4AE5-B010-281175207D71}"/>
              </a:ext>
            </a:extLst>
          </p:cNvPr>
          <p:cNvSpPr txBox="1"/>
          <p:nvPr/>
        </p:nvSpPr>
        <p:spPr>
          <a:xfrm>
            <a:off x="3070371" y="2890391"/>
            <a:ext cx="5285064" cy="1077218"/>
          </a:xfrm>
          <a:prstGeom prst="rect">
            <a:avLst/>
          </a:prstGeom>
          <a:noFill/>
        </p:spPr>
        <p:txBody>
          <a:bodyPr wrap="square" rtlCol="0">
            <a:spAutoFit/>
          </a:bodyPr>
          <a:lstStyle/>
          <a:p>
            <a:pPr algn="ctr"/>
            <a:r>
              <a:rPr lang="el-GR" sz="2800" dirty="0"/>
              <a:t>Ευχαριστώ για την προσοχή σας</a:t>
            </a:r>
          </a:p>
          <a:p>
            <a:pPr algn="ctr"/>
            <a:r>
              <a:rPr lang="en-US" b="0" i="0" dirty="0">
                <a:solidFill>
                  <a:srgbClr val="284B71"/>
                </a:solidFill>
                <a:effectLst/>
                <a:latin typeface="Roboto" panose="02000000000000000000" pitchFamily="2" charset="0"/>
              </a:rPr>
              <a:t> </a:t>
            </a:r>
            <a:r>
              <a:rPr lang="en-US" b="0" i="0" u="none" strike="noStrike" dirty="0">
                <a:solidFill>
                  <a:srgbClr val="F5A125"/>
                </a:solidFill>
                <a:effectLst/>
                <a:latin typeface="Roboto" panose="02000000000000000000" pitchFamily="2" charset="0"/>
                <a:hlinkClick r:id="rId2"/>
              </a:rPr>
              <a:t>chriskaradim@ionio.gr</a:t>
            </a:r>
            <a:r>
              <a:rPr lang="el-GR" b="0" i="0" u="none" strike="noStrike" dirty="0">
                <a:solidFill>
                  <a:srgbClr val="F5A125"/>
                </a:solidFill>
                <a:effectLst/>
                <a:latin typeface="Roboto" panose="02000000000000000000" pitchFamily="2" charset="0"/>
              </a:rPr>
              <a:t> </a:t>
            </a:r>
            <a:endParaRPr lang="el-GR" dirty="0"/>
          </a:p>
          <a:p>
            <a:endParaRPr lang="en-US" dirty="0"/>
          </a:p>
        </p:txBody>
      </p:sp>
    </p:spTree>
    <p:extLst>
      <p:ext uri="{BB962C8B-B14F-4D97-AF65-F5344CB8AC3E}">
        <p14:creationId xmlns:p14="http://schemas.microsoft.com/office/powerpoint/2010/main" val="640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1A430B-A74C-43D1-8108-87951C371E00}"/>
              </a:ext>
            </a:extLst>
          </p:cNvPr>
          <p:cNvPicPr>
            <a:picLocks noChangeAspect="1"/>
          </p:cNvPicPr>
          <p:nvPr/>
        </p:nvPicPr>
        <p:blipFill rotWithShape="1">
          <a:blip r:embed="rId2">
            <a:extLst>
              <a:ext uri="{28A0092B-C50C-407E-A947-70E740481C1C}">
                <a14:useLocalDpi xmlns:a14="http://schemas.microsoft.com/office/drawing/2010/main" val="0"/>
              </a:ext>
            </a:extLst>
          </a:blip>
          <a:srcRect l="10163" t="7952" r="13017" b="8012"/>
          <a:stretch/>
        </p:blipFill>
        <p:spPr>
          <a:xfrm>
            <a:off x="781374" y="703182"/>
            <a:ext cx="5314626" cy="5813928"/>
          </a:xfrm>
          <a:prstGeom prst="rect">
            <a:avLst/>
          </a:prstGeom>
        </p:spPr>
      </p:pic>
      <p:sp>
        <p:nvSpPr>
          <p:cNvPr id="4" name="TextBox 3">
            <a:extLst>
              <a:ext uri="{FF2B5EF4-FFF2-40B4-BE49-F238E27FC236}">
                <a16:creationId xmlns:a16="http://schemas.microsoft.com/office/drawing/2014/main" id="{C3122A8A-4BB0-44BA-991C-DFA5C28625F5}"/>
              </a:ext>
            </a:extLst>
          </p:cNvPr>
          <p:cNvSpPr txBox="1"/>
          <p:nvPr/>
        </p:nvSpPr>
        <p:spPr>
          <a:xfrm>
            <a:off x="6302229" y="2621208"/>
            <a:ext cx="5314626" cy="1754326"/>
          </a:xfrm>
          <a:prstGeom prst="rect">
            <a:avLst/>
          </a:prstGeom>
          <a:noFill/>
        </p:spPr>
        <p:txBody>
          <a:bodyPr wrap="square">
            <a:spAutoFit/>
          </a:bodyPr>
          <a:lstStyle/>
          <a:p>
            <a:r>
              <a:rPr lang="el-GR" dirty="0"/>
              <a:t>Στη συγγραφή ερευνητικών στόχων, χρησιμοποιούμε ρήματα-λέξεις κλειδιά που δείχνουν με σαφήνεια τι ακριβώς θέλουμε να πετύχουμε. </a:t>
            </a:r>
          </a:p>
          <a:p>
            <a:endParaRPr lang="el-GR" dirty="0"/>
          </a:p>
          <a:p>
            <a:r>
              <a:rPr lang="el-GR" dirty="0"/>
              <a:t>Αυτά τα ρήματα πρέπει να είναι συγκεκριμένα, μετρήσιμα και ξεκάθαρα.</a:t>
            </a:r>
            <a:endParaRPr lang="en-US" dirty="0"/>
          </a:p>
        </p:txBody>
      </p:sp>
    </p:spTree>
    <p:extLst>
      <p:ext uri="{BB962C8B-B14F-4D97-AF65-F5344CB8AC3E}">
        <p14:creationId xmlns:p14="http://schemas.microsoft.com/office/powerpoint/2010/main" val="2478223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65836C6-BF02-4CD0-8F02-5F98797E5E6B}"/>
              </a:ext>
            </a:extLst>
          </p:cNvPr>
          <p:cNvSpPr>
            <a:spLocks noChangeArrowheads="1"/>
          </p:cNvSpPr>
          <p:nvPr/>
        </p:nvSpPr>
        <p:spPr bwMode="auto">
          <a:xfrm>
            <a:off x="2130804" y="168989"/>
            <a:ext cx="2460610" cy="668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lang="en-US" altLang="en-US" b="1" dirty="0" err="1">
                <a:solidFill>
                  <a:srgbClr val="FF0000"/>
                </a:solidFill>
                <a:latin typeface="Arial" panose="020B0604020202020204" pitchFamily="34" charset="0"/>
              </a:rPr>
              <a:t>Διερευνητικοί</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στόχοι</a:t>
            </a:r>
            <a:endParaRPr lang="en-US" altLang="en-US" b="1" dirty="0">
              <a:solidFill>
                <a:srgbClr val="FF0000"/>
              </a:solidFill>
              <a:latin typeface="Arial" panose="020B0604020202020204" pitchFamily="34" charset="0"/>
            </a:endParaRPr>
          </a:p>
          <a:p>
            <a:pPr eaLnBrk="0" fontAlgn="base" hangingPunct="0">
              <a:lnSpc>
                <a:spcPct val="150000"/>
              </a:lnSpc>
              <a:spcBef>
                <a:spcPct val="0"/>
              </a:spcBef>
              <a:spcAft>
                <a:spcPct val="0"/>
              </a:spcAft>
              <a:buFontTx/>
              <a:buChar char="•"/>
            </a:pPr>
            <a:r>
              <a:rPr lang="en-US" altLang="en-US" dirty="0">
                <a:latin typeface="Arial" panose="020B0604020202020204" pitchFamily="34" charset="0"/>
              </a:rPr>
              <a:t>να </a:t>
            </a:r>
            <a:r>
              <a:rPr lang="en-US" altLang="en-US" dirty="0" err="1">
                <a:latin typeface="Arial" panose="020B0604020202020204" pitchFamily="34" charset="0"/>
              </a:rPr>
              <a:t>διερευνηθεί</a:t>
            </a:r>
            <a:endParaRPr lang="en-US" altLang="en-US" dirty="0">
              <a:latin typeface="Arial" panose="020B0604020202020204" pitchFamily="34" charset="0"/>
            </a:endParaRPr>
          </a:p>
          <a:p>
            <a:pPr eaLnBrk="0" fontAlgn="base" hangingPunct="0">
              <a:lnSpc>
                <a:spcPct val="150000"/>
              </a:lnSpc>
              <a:spcBef>
                <a:spcPct val="0"/>
              </a:spcBef>
              <a:spcAft>
                <a:spcPct val="0"/>
              </a:spcAft>
              <a:buFontTx/>
              <a:buChar char="•"/>
            </a:pPr>
            <a:r>
              <a:rPr lang="en-US" altLang="en-US" dirty="0">
                <a:latin typeface="Arial" panose="020B0604020202020204" pitchFamily="34" charset="0"/>
              </a:rPr>
              <a:t>να </a:t>
            </a:r>
            <a:r>
              <a:rPr lang="en-US" altLang="en-US" dirty="0" err="1">
                <a:latin typeface="Arial" panose="020B0604020202020204" pitchFamily="34" charset="0"/>
              </a:rPr>
              <a:t>εξετ</a:t>
            </a:r>
            <a:r>
              <a:rPr lang="en-US" altLang="en-US" dirty="0">
                <a:latin typeface="Arial" panose="020B0604020202020204" pitchFamily="34" charset="0"/>
              </a:rPr>
              <a:t>αστεί</a:t>
            </a:r>
          </a:p>
          <a:p>
            <a:pPr eaLnBrk="0" fontAlgn="base" hangingPunct="0">
              <a:lnSpc>
                <a:spcPct val="150000"/>
              </a:lnSpc>
              <a:spcBef>
                <a:spcPct val="0"/>
              </a:spcBef>
              <a:spcAft>
                <a:spcPct val="0"/>
              </a:spcAft>
              <a:buFontTx/>
              <a:buChar char="•"/>
            </a:pPr>
            <a:r>
              <a:rPr lang="en-US" altLang="en-US" dirty="0">
                <a:latin typeface="Arial" panose="020B0604020202020204" pitchFamily="34" charset="0"/>
              </a:rPr>
              <a:t>να </a:t>
            </a:r>
            <a:r>
              <a:rPr lang="en-US" altLang="en-US" dirty="0" err="1">
                <a:latin typeface="Arial" panose="020B0604020202020204" pitchFamily="34" charset="0"/>
              </a:rPr>
              <a:t>μελετηθεί</a:t>
            </a:r>
            <a:endParaRPr lang="en-US" altLang="en-US" dirty="0">
              <a:latin typeface="Arial" panose="020B0604020202020204" pitchFamily="34" charset="0"/>
            </a:endParaRPr>
          </a:p>
          <a:p>
            <a:pPr eaLnBrk="0" fontAlgn="base" hangingPunct="0">
              <a:lnSpc>
                <a:spcPct val="150000"/>
              </a:lnSpc>
              <a:spcBef>
                <a:spcPct val="0"/>
              </a:spcBef>
              <a:spcAft>
                <a:spcPct val="0"/>
              </a:spcAft>
              <a:buFontTx/>
              <a:buChar char="•"/>
            </a:pPr>
            <a:r>
              <a:rPr lang="en-US" altLang="en-US" dirty="0">
                <a:latin typeface="Arial" panose="020B0604020202020204" pitchFamily="34" charset="0"/>
              </a:rPr>
              <a:t>να </a:t>
            </a:r>
            <a:r>
              <a:rPr lang="en-US" altLang="en-US" dirty="0" err="1">
                <a:latin typeface="Arial" panose="020B0604020202020204" pitchFamily="34" charset="0"/>
              </a:rPr>
              <a:t>εντο</a:t>
            </a:r>
            <a:r>
              <a:rPr lang="en-US" altLang="en-US" dirty="0">
                <a:latin typeface="Arial" panose="020B0604020202020204" pitchFamily="34" charset="0"/>
              </a:rPr>
              <a:t>πιστεί</a:t>
            </a:r>
          </a:p>
          <a:p>
            <a:pPr eaLnBrk="0" fontAlgn="base" hangingPunct="0">
              <a:lnSpc>
                <a:spcPct val="150000"/>
              </a:lnSpc>
              <a:spcBef>
                <a:spcPct val="0"/>
              </a:spcBef>
              <a:spcAft>
                <a:spcPct val="0"/>
              </a:spcAft>
            </a:pPr>
            <a:endParaRPr lang="el-GR" altLang="en-US" b="1" dirty="0">
              <a:latin typeface="Arial" panose="020B0604020202020204" pitchFamily="34" charset="0"/>
            </a:endParaRPr>
          </a:p>
          <a:p>
            <a:pPr eaLnBrk="0" fontAlgn="base" hangingPunct="0">
              <a:lnSpc>
                <a:spcPct val="150000"/>
              </a:lnSpc>
              <a:spcBef>
                <a:spcPct val="0"/>
              </a:spcBef>
              <a:spcAft>
                <a:spcPct val="0"/>
              </a:spcAft>
            </a:pPr>
            <a:r>
              <a:rPr lang="en-US" altLang="en-US" b="1" dirty="0">
                <a:solidFill>
                  <a:srgbClr val="FF0000"/>
                </a:solidFill>
                <a:latin typeface="Arial" panose="020B0604020202020204" pitchFamily="34" charset="0"/>
              </a:rPr>
              <a:t>Περιγρα</a:t>
            </a:r>
            <a:r>
              <a:rPr lang="en-US" altLang="en-US" b="1" dirty="0" err="1">
                <a:solidFill>
                  <a:srgbClr val="FF0000"/>
                </a:solidFill>
                <a:latin typeface="Arial" panose="020B0604020202020204" pitchFamily="34" charset="0"/>
              </a:rPr>
              <a:t>φικοί</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στόχοι</a:t>
            </a:r>
            <a:endParaRPr lang="en-US" altLang="en-US" b="1" dirty="0">
              <a:solidFill>
                <a:srgbClr val="FF0000"/>
              </a:solidFill>
              <a:latin typeface="Arial" panose="020B0604020202020204" pitchFamily="34" charset="0"/>
            </a:endParaRPr>
          </a:p>
          <a:p>
            <a:pPr eaLnBrk="0" fontAlgn="base" hangingPunct="0">
              <a:lnSpc>
                <a:spcPct val="150000"/>
              </a:lnSpc>
              <a:spcBef>
                <a:spcPct val="0"/>
              </a:spcBef>
              <a:spcAft>
                <a:spcPct val="0"/>
              </a:spcAft>
              <a:buFontTx/>
              <a:buChar char="•"/>
            </a:pPr>
            <a:r>
              <a:rPr lang="en-US" altLang="en-US" dirty="0">
                <a:latin typeface="Arial" panose="020B0604020202020204" pitchFamily="34" charset="0"/>
              </a:rPr>
              <a:t>να π</a:t>
            </a:r>
            <a:r>
              <a:rPr lang="en-US" altLang="en-US" dirty="0" err="1">
                <a:latin typeface="Arial" panose="020B0604020202020204" pitchFamily="34" charset="0"/>
              </a:rPr>
              <a:t>εριγρ</a:t>
            </a:r>
            <a:r>
              <a:rPr lang="en-US" altLang="en-US" dirty="0">
                <a:latin typeface="Arial" panose="020B0604020202020204" pitchFamily="34" charset="0"/>
              </a:rPr>
              <a:t>αφεί</a:t>
            </a:r>
          </a:p>
          <a:p>
            <a:pPr eaLnBrk="0" fontAlgn="base" hangingPunct="0">
              <a:lnSpc>
                <a:spcPct val="150000"/>
              </a:lnSpc>
              <a:spcBef>
                <a:spcPct val="0"/>
              </a:spcBef>
              <a:spcAft>
                <a:spcPct val="0"/>
              </a:spcAft>
              <a:buFontTx/>
              <a:buChar char="•"/>
            </a:pPr>
            <a:r>
              <a:rPr lang="en-US" altLang="en-US" dirty="0">
                <a:latin typeface="Arial" panose="020B0604020202020204" pitchFamily="34" charset="0"/>
              </a:rPr>
              <a:t>να κατα</a:t>
            </a:r>
            <a:r>
              <a:rPr lang="en-US" altLang="en-US" dirty="0" err="1">
                <a:latin typeface="Arial" panose="020B0604020202020204" pitchFamily="34" charset="0"/>
              </a:rPr>
              <a:t>γρ</a:t>
            </a:r>
            <a:r>
              <a:rPr lang="en-US" altLang="en-US" dirty="0">
                <a:latin typeface="Arial" panose="020B0604020202020204" pitchFamily="34" charset="0"/>
              </a:rPr>
              <a:t>αφεί</a:t>
            </a:r>
          </a:p>
          <a:p>
            <a:pPr eaLnBrk="0" fontAlgn="base" hangingPunct="0">
              <a:lnSpc>
                <a:spcPct val="150000"/>
              </a:lnSpc>
              <a:spcBef>
                <a:spcPct val="0"/>
              </a:spcBef>
              <a:spcAft>
                <a:spcPct val="0"/>
              </a:spcAft>
              <a:buFontTx/>
              <a:buChar char="•"/>
            </a:pPr>
            <a:r>
              <a:rPr lang="en-US" altLang="en-US" dirty="0">
                <a:latin typeface="Arial" panose="020B0604020202020204" pitchFamily="34" charset="0"/>
              </a:rPr>
              <a:t>να ανα</a:t>
            </a:r>
            <a:r>
              <a:rPr lang="en-US" altLang="en-US" dirty="0" err="1">
                <a:latin typeface="Arial" panose="020B0604020202020204" pitchFamily="34" charset="0"/>
              </a:rPr>
              <a:t>λυθεί</a:t>
            </a:r>
            <a:endParaRPr lang="en-US" altLang="en-US" dirty="0">
              <a:latin typeface="Arial" panose="020B0604020202020204" pitchFamily="34" charset="0"/>
            </a:endParaRPr>
          </a:p>
          <a:p>
            <a:pPr eaLnBrk="0" fontAlgn="base" hangingPunct="0">
              <a:lnSpc>
                <a:spcPct val="150000"/>
              </a:lnSpc>
              <a:spcBef>
                <a:spcPct val="0"/>
              </a:spcBef>
              <a:spcAft>
                <a:spcPct val="0"/>
              </a:spcAft>
              <a:buFontTx/>
              <a:buChar char="•"/>
            </a:pPr>
            <a:r>
              <a:rPr lang="en-US" altLang="en-US" dirty="0">
                <a:latin typeface="Arial" panose="020B0604020202020204" pitchFamily="34" charset="0"/>
              </a:rPr>
              <a:t>να πα</a:t>
            </a:r>
            <a:r>
              <a:rPr lang="en-US" altLang="en-US" dirty="0" err="1">
                <a:latin typeface="Arial" panose="020B0604020202020204" pitchFamily="34" charset="0"/>
              </a:rPr>
              <a:t>ρουσι</a:t>
            </a:r>
            <a:r>
              <a:rPr lang="en-US" altLang="en-US" dirty="0">
                <a:latin typeface="Arial" panose="020B0604020202020204" pitchFamily="34" charset="0"/>
              </a:rPr>
              <a:t>αστεί</a:t>
            </a:r>
          </a:p>
          <a:p>
            <a:pPr eaLnBrk="0" fontAlgn="base" hangingPunct="0">
              <a:lnSpc>
                <a:spcPct val="150000"/>
              </a:lnSpc>
              <a:spcBef>
                <a:spcPct val="0"/>
              </a:spcBef>
              <a:spcAft>
                <a:spcPct val="0"/>
              </a:spcAft>
            </a:pPr>
            <a:endParaRPr lang="el-GR" altLang="en-US" b="1" dirty="0">
              <a:latin typeface="Arial" panose="020B0604020202020204" pitchFamily="34" charset="0"/>
            </a:endParaRPr>
          </a:p>
          <a:p>
            <a:pPr eaLnBrk="0" fontAlgn="base" hangingPunct="0">
              <a:lnSpc>
                <a:spcPct val="150000"/>
              </a:lnSpc>
              <a:spcBef>
                <a:spcPct val="0"/>
              </a:spcBef>
              <a:spcAft>
                <a:spcPct val="0"/>
              </a:spcAft>
            </a:pPr>
            <a:r>
              <a:rPr lang="en-US" altLang="en-US" b="1" dirty="0" err="1">
                <a:solidFill>
                  <a:srgbClr val="FF0000"/>
                </a:solidFill>
                <a:latin typeface="Arial" panose="020B0604020202020204" pitchFamily="34" charset="0"/>
              </a:rPr>
              <a:t>Συγκριτικοί</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στόχοι</a:t>
            </a:r>
            <a:endParaRPr lang="en-US" altLang="en-US" b="1" dirty="0">
              <a:solidFill>
                <a:srgbClr val="FF0000"/>
              </a:solidFill>
              <a:latin typeface="Arial" panose="020B0604020202020204" pitchFamily="34" charset="0"/>
            </a:endParaRPr>
          </a:p>
          <a:p>
            <a:pPr eaLnBrk="0" fontAlgn="base" hangingPunct="0">
              <a:lnSpc>
                <a:spcPct val="150000"/>
              </a:lnSpc>
              <a:spcBef>
                <a:spcPct val="0"/>
              </a:spcBef>
              <a:spcAft>
                <a:spcPct val="0"/>
              </a:spcAft>
              <a:buFontTx/>
              <a:buChar char="•"/>
            </a:pPr>
            <a:r>
              <a:rPr lang="en-US" altLang="en-US" dirty="0">
                <a:latin typeface="Arial" panose="020B0604020202020204" pitchFamily="34" charset="0"/>
              </a:rPr>
              <a:t>να </a:t>
            </a:r>
            <a:r>
              <a:rPr lang="en-US" altLang="en-US" dirty="0" err="1">
                <a:latin typeface="Arial" panose="020B0604020202020204" pitchFamily="34" charset="0"/>
              </a:rPr>
              <a:t>συγκριθεί</a:t>
            </a:r>
            <a:endParaRPr lang="en-US" altLang="en-US" dirty="0">
              <a:latin typeface="Arial" panose="020B0604020202020204" pitchFamily="34" charset="0"/>
            </a:endParaRPr>
          </a:p>
          <a:p>
            <a:pPr eaLnBrk="0" fontAlgn="base" hangingPunct="0">
              <a:lnSpc>
                <a:spcPct val="150000"/>
              </a:lnSpc>
              <a:spcBef>
                <a:spcPct val="0"/>
              </a:spcBef>
              <a:spcAft>
                <a:spcPct val="0"/>
              </a:spcAft>
              <a:buFontTx/>
              <a:buChar char="•"/>
            </a:pPr>
            <a:r>
              <a:rPr lang="en-US" altLang="en-US" dirty="0">
                <a:latin typeface="Arial" panose="020B0604020202020204" pitchFamily="34" charset="0"/>
              </a:rPr>
              <a:t>να α</a:t>
            </a:r>
            <a:r>
              <a:rPr lang="en-US" altLang="en-US" dirty="0" err="1">
                <a:latin typeface="Arial" panose="020B0604020202020204" pitchFamily="34" charset="0"/>
              </a:rPr>
              <a:t>ντι</a:t>
            </a:r>
            <a:r>
              <a:rPr lang="en-US" altLang="en-US" dirty="0">
                <a:latin typeface="Arial" panose="020B0604020202020204" pitchFamily="34" charset="0"/>
              </a:rPr>
              <a:t>παρατεθεί</a:t>
            </a:r>
          </a:p>
          <a:p>
            <a:pPr eaLnBrk="0" fontAlgn="base" hangingPunct="0">
              <a:lnSpc>
                <a:spcPct val="150000"/>
              </a:lnSpc>
              <a:spcBef>
                <a:spcPct val="0"/>
              </a:spcBef>
              <a:spcAft>
                <a:spcPct val="0"/>
              </a:spcAft>
              <a:buFontTx/>
              <a:buChar char="•"/>
            </a:pPr>
            <a:r>
              <a:rPr lang="en-US" altLang="en-US" dirty="0">
                <a:latin typeface="Arial" panose="020B0604020202020204" pitchFamily="34" charset="0"/>
              </a:rPr>
              <a:t>να </a:t>
            </a:r>
            <a:r>
              <a:rPr lang="en-US" altLang="en-US" dirty="0" err="1">
                <a:latin typeface="Arial" panose="020B0604020202020204" pitchFamily="34" charset="0"/>
              </a:rPr>
              <a:t>εκτιμηθεί</a:t>
            </a:r>
            <a:endParaRPr lang="en-US" altLang="en-US" dirty="0">
              <a:latin typeface="Arial" panose="020B0604020202020204" pitchFamily="34" charset="0"/>
            </a:endParaRPr>
          </a:p>
        </p:txBody>
      </p:sp>
      <p:sp>
        <p:nvSpPr>
          <p:cNvPr id="9" name="TextBox 8">
            <a:extLst>
              <a:ext uri="{FF2B5EF4-FFF2-40B4-BE49-F238E27FC236}">
                <a16:creationId xmlns:a16="http://schemas.microsoft.com/office/drawing/2014/main" id="{EAC20167-F5CE-4101-B608-A020EA247F61}"/>
              </a:ext>
            </a:extLst>
          </p:cNvPr>
          <p:cNvSpPr txBox="1"/>
          <p:nvPr/>
        </p:nvSpPr>
        <p:spPr>
          <a:xfrm>
            <a:off x="6096000" y="877984"/>
            <a:ext cx="4036503" cy="4611519"/>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n-US" altLang="en-US" sz="1800" b="1" i="0" u="none" strike="noStrike" cap="none" normalizeH="0" baseline="0" dirty="0">
                <a:ln>
                  <a:noFill/>
                </a:ln>
                <a:solidFill>
                  <a:srgbClr val="FF0000"/>
                </a:solidFill>
                <a:effectLst/>
                <a:latin typeface="Arial" panose="020B0604020202020204" pitchFamily="34" charset="0"/>
              </a:rPr>
              <a:t>Ερμηνευτικοί/</a:t>
            </a:r>
            <a:r>
              <a:rPr kumimoji="0" lang="en-US" altLang="en-US" sz="1800" b="1" i="0" u="none" strike="noStrike" cap="none" normalizeH="0" baseline="0" dirty="0" err="1">
                <a:ln>
                  <a:noFill/>
                </a:ln>
                <a:solidFill>
                  <a:srgbClr val="FF0000"/>
                </a:solidFill>
                <a:effectLst/>
                <a:latin typeface="Arial" panose="020B0604020202020204" pitchFamily="34" charset="0"/>
              </a:rPr>
              <a:t>Αιτιώδεις</a:t>
            </a:r>
            <a:r>
              <a:rPr kumimoji="0" lang="en-US" altLang="en-US" sz="1800" b="1" i="0" u="none" strike="noStrike" cap="none" normalizeH="0" baseline="0" dirty="0">
                <a:ln>
                  <a:noFill/>
                </a:ln>
                <a:solidFill>
                  <a:srgbClr val="FF0000"/>
                </a:solidFill>
                <a:effectLst/>
                <a:latin typeface="Arial" panose="020B0604020202020204" pitchFamily="34" charset="0"/>
              </a:rPr>
              <a:t> </a:t>
            </a:r>
            <a:r>
              <a:rPr kumimoji="0" lang="en-US" altLang="en-US" sz="1800" b="1" i="0" u="none" strike="noStrike" cap="none" normalizeH="0" baseline="0" dirty="0" err="1">
                <a:ln>
                  <a:noFill/>
                </a:ln>
                <a:solidFill>
                  <a:srgbClr val="FF0000"/>
                </a:solidFill>
                <a:effectLst/>
                <a:latin typeface="Arial" panose="020B0604020202020204" pitchFamily="34" charset="0"/>
              </a:rPr>
              <a:t>στόχοι</a:t>
            </a:r>
            <a:endParaRPr kumimoji="0" lang="en-US" altLang="en-US" sz="1800" b="0"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να </a:t>
            </a:r>
            <a:r>
              <a:rPr kumimoji="0" lang="en-US" altLang="en-US" sz="1800" b="0" i="1" u="none" strike="noStrike" cap="none" normalizeH="0" baseline="0" dirty="0" err="1">
                <a:ln>
                  <a:noFill/>
                </a:ln>
                <a:solidFill>
                  <a:schemeClr val="tx1"/>
                </a:solidFill>
                <a:effectLst/>
                <a:latin typeface="Arial" panose="020B0604020202020204" pitchFamily="34" charset="0"/>
              </a:rPr>
              <a:t>διερευνηθεί</a:t>
            </a:r>
            <a:r>
              <a:rPr kumimoji="0" lang="en-US" altLang="en-US" sz="1800" b="0" i="1" u="none" strike="noStrike" cap="none" normalizeH="0" baseline="0" dirty="0">
                <a:ln>
                  <a:noFill/>
                </a:ln>
                <a:solidFill>
                  <a:schemeClr val="tx1"/>
                </a:solidFill>
                <a:effectLst/>
                <a:latin typeface="Arial" panose="020B0604020202020204" pitchFamily="34" charset="0"/>
              </a:rPr>
              <a:t> η </a:t>
            </a:r>
            <a:r>
              <a:rPr kumimoji="0" lang="en-US" altLang="en-US" sz="1800" b="0" i="1" u="none" strike="noStrike" cap="none" normalizeH="0" baseline="0" dirty="0" err="1">
                <a:ln>
                  <a:noFill/>
                </a:ln>
                <a:solidFill>
                  <a:schemeClr val="tx1"/>
                </a:solidFill>
                <a:effectLst/>
                <a:latin typeface="Arial" panose="020B0604020202020204" pitchFamily="34" charset="0"/>
              </a:rPr>
              <a:t>σχέση</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να </a:t>
            </a:r>
            <a:r>
              <a:rPr kumimoji="0" lang="en-US" altLang="en-US" sz="1800" b="0" i="1" u="none" strike="noStrike" cap="none" normalizeH="0" baseline="0" dirty="0">
                <a:ln>
                  <a:noFill/>
                </a:ln>
                <a:solidFill>
                  <a:schemeClr val="tx1"/>
                </a:solidFill>
                <a:effectLst/>
                <a:latin typeface="Arial" panose="020B0604020202020204" pitchFamily="34" charset="0"/>
              </a:rPr>
              <a:t>π</a:t>
            </a:r>
            <a:r>
              <a:rPr kumimoji="0" lang="en-US" altLang="en-US" sz="1800" b="0" i="1" u="none" strike="noStrike" cap="none" normalizeH="0" baseline="0" dirty="0" err="1">
                <a:ln>
                  <a:noFill/>
                </a:ln>
                <a:solidFill>
                  <a:schemeClr val="tx1"/>
                </a:solidFill>
                <a:effectLst/>
                <a:latin typeface="Arial" panose="020B0604020202020204" pitchFamily="34" charset="0"/>
              </a:rPr>
              <a:t>ροσδιοριστεί</a:t>
            </a:r>
            <a:r>
              <a:rPr kumimoji="0" lang="en-US" altLang="en-US" sz="1800" b="0" i="1" u="none" strike="noStrike" cap="none" normalizeH="0" baseline="0" dirty="0">
                <a:ln>
                  <a:noFill/>
                </a:ln>
                <a:solidFill>
                  <a:schemeClr val="tx1"/>
                </a:solidFill>
                <a:effectLst/>
                <a:latin typeface="Arial" panose="020B0604020202020204" pitchFamily="34" charset="0"/>
              </a:rPr>
              <a:t> η επ</a:t>
            </a:r>
            <a:r>
              <a:rPr kumimoji="0" lang="en-US" altLang="en-US" sz="1800" b="0" i="1" u="none" strike="noStrike" cap="none" normalizeH="0" baseline="0" dirty="0" err="1">
                <a:ln>
                  <a:noFill/>
                </a:ln>
                <a:solidFill>
                  <a:schemeClr val="tx1"/>
                </a:solidFill>
                <a:effectLst/>
                <a:latin typeface="Arial" panose="020B0604020202020204" pitchFamily="34" charset="0"/>
              </a:rPr>
              <a:t>ίδρ</a:t>
            </a:r>
            <a:r>
              <a:rPr kumimoji="0" lang="en-US" altLang="en-US" sz="1800" b="0" i="1" u="none" strike="noStrike" cap="none" normalizeH="0" baseline="0" dirty="0">
                <a:ln>
                  <a:noFill/>
                </a:ln>
                <a:solidFill>
                  <a:schemeClr val="tx1"/>
                </a:solidFill>
                <a:effectLst/>
                <a:latin typeface="Arial" panose="020B0604020202020204" pitchFamily="34" charset="0"/>
              </a:rPr>
              <a:t>αση</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να </a:t>
            </a:r>
            <a:r>
              <a:rPr kumimoji="0" lang="en-US" altLang="en-US" sz="1800" b="0" i="1" u="none" strike="noStrike" cap="none" normalizeH="0" baseline="0" dirty="0" err="1">
                <a:ln>
                  <a:noFill/>
                </a:ln>
                <a:solidFill>
                  <a:schemeClr val="tx1"/>
                </a:solidFill>
                <a:effectLst/>
                <a:latin typeface="Arial" panose="020B0604020202020204" pitchFamily="34" charset="0"/>
              </a:rPr>
              <a:t>εξηγηθεί</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να </a:t>
            </a:r>
            <a:r>
              <a:rPr kumimoji="0" lang="en-US" altLang="en-US" sz="1800" b="0" i="1" u="none" strike="noStrike" cap="none" normalizeH="0" baseline="0" dirty="0">
                <a:ln>
                  <a:noFill/>
                </a:ln>
                <a:solidFill>
                  <a:schemeClr val="tx1"/>
                </a:solidFill>
                <a:effectLst/>
                <a:latin typeface="Arial" panose="020B0604020202020204" pitchFamily="34" charset="0"/>
              </a:rPr>
              <a:t>α</a:t>
            </a:r>
            <a:r>
              <a:rPr kumimoji="0" lang="en-US" altLang="en-US" sz="1800" b="0" i="1" u="none" strike="noStrike" cap="none" normalizeH="0" baseline="0" dirty="0" err="1">
                <a:ln>
                  <a:noFill/>
                </a:ln>
                <a:solidFill>
                  <a:schemeClr val="tx1"/>
                </a:solidFill>
                <a:effectLst/>
                <a:latin typeface="Arial" panose="020B0604020202020204" pitchFamily="34" charset="0"/>
              </a:rPr>
              <a:t>ξιολογηθεί</a:t>
            </a:r>
            <a:endParaRPr kumimoji="0" lang="el-GR" altLang="en-US" sz="1800" b="0" i="1"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1800" b="1" i="0" u="none" strike="noStrike" cap="none" normalizeH="0" baseline="0" dirty="0" err="1">
                <a:ln>
                  <a:noFill/>
                </a:ln>
                <a:solidFill>
                  <a:srgbClr val="FF0000"/>
                </a:solidFill>
                <a:effectLst/>
                <a:latin typeface="Arial" panose="020B0604020202020204" pitchFamily="34" charset="0"/>
              </a:rPr>
              <a:t>Πρ</a:t>
            </a:r>
            <a:r>
              <a:rPr kumimoji="0" lang="en-US" altLang="en-US" sz="1800" b="1" i="0" u="none" strike="noStrike" cap="none" normalizeH="0" baseline="0" dirty="0">
                <a:ln>
                  <a:noFill/>
                </a:ln>
                <a:solidFill>
                  <a:srgbClr val="FF0000"/>
                </a:solidFill>
                <a:effectLst/>
                <a:latin typeface="Arial" panose="020B0604020202020204" pitchFamily="34" charset="0"/>
              </a:rPr>
              <a:t>ακτικοί/Εφαρμοσμένοι στόχοι</a:t>
            </a:r>
            <a:endParaRPr kumimoji="0" lang="en-US" altLang="en-US" sz="1800" b="0"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να </a:t>
            </a:r>
            <a:r>
              <a:rPr kumimoji="0" lang="en-US" altLang="en-US" sz="1800" b="0" i="1" u="none" strike="noStrike" cap="none" normalizeH="0" baseline="0" dirty="0">
                <a:ln>
                  <a:noFill/>
                </a:ln>
                <a:solidFill>
                  <a:schemeClr val="tx1"/>
                </a:solidFill>
                <a:effectLst/>
                <a:latin typeface="Arial" panose="020B0604020202020204" pitchFamily="34" charset="0"/>
              </a:rPr>
              <a:t>π</a:t>
            </a:r>
            <a:r>
              <a:rPr kumimoji="0" lang="en-US" altLang="en-US" sz="1800" b="0" i="1" u="none" strike="noStrike" cap="none" normalizeH="0" baseline="0" dirty="0" err="1">
                <a:ln>
                  <a:noFill/>
                </a:ln>
                <a:solidFill>
                  <a:schemeClr val="tx1"/>
                </a:solidFill>
                <a:effectLst/>
                <a:latin typeface="Arial" panose="020B0604020202020204" pitchFamily="34" charset="0"/>
              </a:rPr>
              <a:t>ροτ</a:t>
            </a:r>
            <a:r>
              <a:rPr kumimoji="0" lang="en-US" altLang="en-US" sz="1800" b="0" i="1" u="none" strike="noStrike" cap="none" normalizeH="0" baseline="0" dirty="0">
                <a:ln>
                  <a:noFill/>
                </a:ln>
                <a:solidFill>
                  <a:schemeClr val="tx1"/>
                </a:solidFill>
                <a:effectLst/>
                <a:latin typeface="Arial" panose="020B0604020202020204" pitchFamily="34" charset="0"/>
              </a:rPr>
              <a:t>αθούν</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να </a:t>
            </a:r>
            <a:r>
              <a:rPr kumimoji="0" lang="en-US" altLang="en-US" sz="1800" b="0" i="1" u="none" strike="noStrike" cap="none" normalizeH="0" baseline="0" dirty="0">
                <a:ln>
                  <a:noFill/>
                </a:ln>
                <a:solidFill>
                  <a:schemeClr val="tx1"/>
                </a:solidFill>
                <a:effectLst/>
                <a:latin typeface="Arial" panose="020B0604020202020204" pitchFamily="34" charset="0"/>
              </a:rPr>
              <a:t>αναπ</a:t>
            </a:r>
            <a:r>
              <a:rPr kumimoji="0" lang="en-US" altLang="en-US" sz="1800" b="0" i="1" u="none" strike="noStrike" cap="none" normalizeH="0" baseline="0" dirty="0" err="1">
                <a:ln>
                  <a:noFill/>
                </a:ln>
                <a:solidFill>
                  <a:schemeClr val="tx1"/>
                </a:solidFill>
                <a:effectLst/>
                <a:latin typeface="Arial" panose="020B0604020202020204" pitchFamily="34" charset="0"/>
              </a:rPr>
              <a:t>τυχθούν</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να </a:t>
            </a:r>
            <a:r>
              <a:rPr kumimoji="0" lang="en-US" altLang="en-US" sz="1800" b="0" i="1" u="none" strike="noStrike" cap="none" normalizeH="0" baseline="0" dirty="0">
                <a:ln>
                  <a:noFill/>
                </a:ln>
                <a:solidFill>
                  <a:schemeClr val="tx1"/>
                </a:solidFill>
                <a:effectLst/>
                <a:latin typeface="Arial" panose="020B0604020202020204" pitchFamily="34" charset="0"/>
              </a:rPr>
              <a:t>β</a:t>
            </a:r>
            <a:r>
              <a:rPr kumimoji="0" lang="en-US" altLang="en-US" sz="1800" b="0" i="1" u="none" strike="noStrike" cap="none" normalizeH="0" baseline="0" dirty="0" err="1">
                <a:ln>
                  <a:noFill/>
                </a:ln>
                <a:solidFill>
                  <a:schemeClr val="tx1"/>
                </a:solidFill>
                <a:effectLst/>
                <a:latin typeface="Arial" panose="020B0604020202020204" pitchFamily="34" charset="0"/>
              </a:rPr>
              <a:t>ελτιωθούν</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να </a:t>
            </a:r>
            <a:r>
              <a:rPr kumimoji="0" lang="en-US" altLang="en-US" sz="1800" b="0" i="1" u="none" strike="noStrike" cap="none" normalizeH="0" baseline="0" dirty="0" err="1">
                <a:ln>
                  <a:noFill/>
                </a:ln>
                <a:solidFill>
                  <a:schemeClr val="tx1"/>
                </a:solidFill>
                <a:effectLst/>
                <a:latin typeface="Arial" panose="020B0604020202020204" pitchFamily="34" charset="0"/>
              </a:rPr>
              <a:t>εφ</a:t>
            </a:r>
            <a:r>
              <a:rPr kumimoji="0" lang="en-US" altLang="en-US" sz="1800" b="0" i="1" u="none" strike="noStrike" cap="none" normalizeH="0" baseline="0" dirty="0">
                <a:ln>
                  <a:noFill/>
                </a:ln>
                <a:solidFill>
                  <a:schemeClr val="tx1"/>
                </a:solidFill>
                <a:effectLst/>
                <a:latin typeface="Arial" panose="020B0604020202020204" pitchFamily="34" charset="0"/>
              </a:rPr>
              <a:t>αρμοστούν</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1508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B7BCB4-F275-49F6-9365-C2DE3B84C315}"/>
              </a:ext>
            </a:extLst>
          </p:cNvPr>
          <p:cNvSpPr txBox="1"/>
          <p:nvPr/>
        </p:nvSpPr>
        <p:spPr>
          <a:xfrm>
            <a:off x="849384" y="1853210"/>
            <a:ext cx="10433809" cy="3338735"/>
          </a:xfrm>
          <a:prstGeom prst="rect">
            <a:avLst/>
          </a:prstGeom>
          <a:noFill/>
        </p:spPr>
        <p:txBody>
          <a:bodyPr wrap="square">
            <a:spAutoFit/>
          </a:bodyPr>
          <a:lstStyle/>
          <a:p>
            <a:pPr>
              <a:lnSpc>
                <a:spcPct val="200000"/>
              </a:lnSpc>
            </a:pPr>
            <a:r>
              <a:rPr lang="el-GR" b="1" dirty="0"/>
              <a:t>Σκοπός</a:t>
            </a:r>
            <a:r>
              <a:rPr lang="el-GR" dirty="0"/>
              <a:t>: Να μελετηθεί η επίδραση της χρήσης κοινωνικών δικτύων στην ακαδημαϊκή επίδοση φοιτητών.</a:t>
            </a:r>
          </a:p>
          <a:p>
            <a:pPr>
              <a:lnSpc>
                <a:spcPct val="200000"/>
              </a:lnSpc>
            </a:pPr>
            <a:r>
              <a:rPr lang="el-GR" b="1" dirty="0"/>
              <a:t>Στόχοι</a:t>
            </a:r>
            <a:r>
              <a:rPr lang="el-GR" dirty="0"/>
              <a:t>:</a:t>
            </a:r>
          </a:p>
          <a:p>
            <a:pPr>
              <a:lnSpc>
                <a:spcPct val="200000"/>
              </a:lnSpc>
              <a:buFont typeface="Arial" panose="020B0604020202020204" pitchFamily="34" charset="0"/>
              <a:buChar char="•"/>
            </a:pPr>
            <a:r>
              <a:rPr lang="el-GR" dirty="0">
                <a:solidFill>
                  <a:schemeClr val="accent1"/>
                </a:solidFill>
              </a:rPr>
              <a:t>Να </a:t>
            </a:r>
            <a:r>
              <a:rPr lang="el-GR" i="1" dirty="0">
                <a:solidFill>
                  <a:schemeClr val="accent1"/>
                </a:solidFill>
              </a:rPr>
              <a:t>καταγραφεί</a:t>
            </a:r>
            <a:r>
              <a:rPr lang="el-GR" dirty="0">
                <a:solidFill>
                  <a:schemeClr val="accent1"/>
                </a:solidFill>
              </a:rPr>
              <a:t> </a:t>
            </a:r>
            <a:r>
              <a:rPr lang="el-GR" dirty="0"/>
              <a:t>η συχνότητα χρήσης των κοινωνικών δικτύων.</a:t>
            </a:r>
          </a:p>
          <a:p>
            <a:pPr>
              <a:lnSpc>
                <a:spcPct val="200000"/>
              </a:lnSpc>
              <a:buFont typeface="Arial" panose="020B0604020202020204" pitchFamily="34" charset="0"/>
              <a:buChar char="•"/>
            </a:pPr>
            <a:r>
              <a:rPr lang="el-GR" dirty="0">
                <a:solidFill>
                  <a:schemeClr val="accent1"/>
                </a:solidFill>
              </a:rPr>
              <a:t>Να </a:t>
            </a:r>
            <a:r>
              <a:rPr lang="el-GR" i="1" dirty="0">
                <a:solidFill>
                  <a:schemeClr val="accent1"/>
                </a:solidFill>
              </a:rPr>
              <a:t>διερευνηθεί</a:t>
            </a:r>
            <a:r>
              <a:rPr lang="el-GR" dirty="0">
                <a:solidFill>
                  <a:schemeClr val="accent1"/>
                </a:solidFill>
              </a:rPr>
              <a:t> </a:t>
            </a:r>
            <a:r>
              <a:rPr lang="el-GR" dirty="0"/>
              <a:t>η σχέση μεταξύ χρόνου χρήσης και βαθμολογίας.</a:t>
            </a:r>
          </a:p>
          <a:p>
            <a:pPr>
              <a:lnSpc>
                <a:spcPct val="200000"/>
              </a:lnSpc>
              <a:buFont typeface="Arial" panose="020B0604020202020204" pitchFamily="34" charset="0"/>
              <a:buChar char="•"/>
            </a:pPr>
            <a:r>
              <a:rPr lang="el-GR" dirty="0">
                <a:solidFill>
                  <a:schemeClr val="accent1"/>
                </a:solidFill>
              </a:rPr>
              <a:t>Να </a:t>
            </a:r>
            <a:r>
              <a:rPr lang="el-GR" i="1" dirty="0">
                <a:solidFill>
                  <a:schemeClr val="accent1"/>
                </a:solidFill>
              </a:rPr>
              <a:t>συγκριθεί</a:t>
            </a:r>
            <a:r>
              <a:rPr lang="el-GR" dirty="0">
                <a:solidFill>
                  <a:schemeClr val="accent1"/>
                </a:solidFill>
              </a:rPr>
              <a:t> </a:t>
            </a:r>
            <a:r>
              <a:rPr lang="el-GR" dirty="0"/>
              <a:t>η ακαδημαϊκή επίδοση φοιτητών που χρησιμοποιούν έντονα τα </a:t>
            </a:r>
            <a:r>
              <a:rPr lang="el-GR" dirty="0" err="1"/>
              <a:t>social</a:t>
            </a:r>
            <a:r>
              <a:rPr lang="el-GR" dirty="0"/>
              <a:t> media με εκείνων που τα χρησιμοποιούν ελάχιστα.</a:t>
            </a:r>
          </a:p>
        </p:txBody>
      </p:sp>
    </p:spTree>
    <p:extLst>
      <p:ext uri="{BB962C8B-B14F-4D97-AF65-F5344CB8AC3E}">
        <p14:creationId xmlns:p14="http://schemas.microsoft.com/office/powerpoint/2010/main" val="1205624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6FEA0-2D86-4A10-B7DC-CA38DD933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66091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873E6F-A1CF-4B02-A42C-ABAE512AC6F0}"/>
              </a:ext>
            </a:extLst>
          </p:cNvPr>
          <p:cNvSpPr txBox="1"/>
          <p:nvPr/>
        </p:nvSpPr>
        <p:spPr>
          <a:xfrm>
            <a:off x="272501" y="3094430"/>
            <a:ext cx="11646997" cy="3442609"/>
          </a:xfrm>
          <a:prstGeom prst="rect">
            <a:avLst/>
          </a:prstGeom>
          <a:noFill/>
        </p:spPr>
        <p:txBody>
          <a:bodyPr wrap="square">
            <a:spAutoFit/>
          </a:bodyPr>
          <a:lstStyle/>
          <a:p>
            <a:pPr>
              <a:lnSpc>
                <a:spcPct val="250000"/>
              </a:lnSpc>
            </a:pPr>
            <a:r>
              <a:rPr lang="el-GR" b="1" dirty="0"/>
              <a:t>Οδηγίες χρήσης</a:t>
            </a:r>
          </a:p>
          <a:p>
            <a:pPr>
              <a:lnSpc>
                <a:spcPct val="250000"/>
              </a:lnSpc>
              <a:buFont typeface="+mj-lt"/>
              <a:buAutoNum type="arabicPeriod"/>
            </a:pPr>
            <a:r>
              <a:rPr lang="el-GR" dirty="0"/>
              <a:t>Σκοπός: Χρησιμοποιούμε ρήματα που δείχνουν γενικό προσανατολισμό, το </a:t>
            </a:r>
            <a:r>
              <a:rPr lang="el-GR" i="1" dirty="0"/>
              <a:t>γιατί</a:t>
            </a:r>
            <a:r>
              <a:rPr lang="el-GR" dirty="0"/>
              <a:t> της έρευνας.</a:t>
            </a:r>
          </a:p>
          <a:p>
            <a:pPr>
              <a:lnSpc>
                <a:spcPct val="250000"/>
              </a:lnSpc>
              <a:buFont typeface="+mj-lt"/>
              <a:buAutoNum type="arabicPeriod"/>
            </a:pPr>
            <a:r>
              <a:rPr lang="el-GR" dirty="0"/>
              <a:t>Στόχος: Χρησιμοποιούμε ρήματα που δείχνουν συγκεκριμένες δράσεις, το </a:t>
            </a:r>
            <a:r>
              <a:rPr lang="el-GR" i="1" dirty="0"/>
              <a:t>πώς</a:t>
            </a:r>
            <a:r>
              <a:rPr lang="el-GR" dirty="0"/>
              <a:t> θα επιτευχθεί ο σκοπός.</a:t>
            </a:r>
          </a:p>
          <a:p>
            <a:pPr>
              <a:lnSpc>
                <a:spcPct val="250000"/>
              </a:lnSpc>
              <a:buFont typeface="+mj-lt"/>
              <a:buAutoNum type="arabicPeriod"/>
            </a:pPr>
            <a:r>
              <a:rPr lang="el-GR" dirty="0"/>
              <a:t>Κάποια ρήματα όπως το </a:t>
            </a:r>
            <a:r>
              <a:rPr lang="el-GR" b="1" dirty="0"/>
              <a:t>διερευνηθεί</a:t>
            </a:r>
            <a:r>
              <a:rPr lang="el-GR" dirty="0"/>
              <a:t> ή </a:t>
            </a:r>
            <a:r>
              <a:rPr lang="el-GR" b="1" dirty="0"/>
              <a:t>αναλυθεί</a:t>
            </a:r>
            <a:r>
              <a:rPr lang="el-GR" dirty="0"/>
              <a:t> μπορούν να χρησιμοποιηθούν και για σκοπό και για στόχο ανάλογα με το πλαίσιο.</a:t>
            </a:r>
          </a:p>
        </p:txBody>
      </p:sp>
      <p:pic>
        <p:nvPicPr>
          <p:cNvPr id="7" name="Picture 6">
            <a:extLst>
              <a:ext uri="{FF2B5EF4-FFF2-40B4-BE49-F238E27FC236}">
                <a16:creationId xmlns:a16="http://schemas.microsoft.com/office/drawing/2014/main" id="{6BFB1C1A-CDC0-4E85-A275-6F01100CFCB6}"/>
              </a:ext>
            </a:extLst>
          </p:cNvPr>
          <p:cNvPicPr>
            <a:picLocks noChangeAspect="1"/>
          </p:cNvPicPr>
          <p:nvPr/>
        </p:nvPicPr>
        <p:blipFill rotWithShape="1">
          <a:blip r:embed="rId2">
            <a:extLst>
              <a:ext uri="{28A0092B-C50C-407E-A947-70E740481C1C}">
                <a14:useLocalDpi xmlns:a14="http://schemas.microsoft.com/office/drawing/2010/main" val="0"/>
              </a:ext>
            </a:extLst>
          </a:blip>
          <a:srcRect l="21569" r="7114"/>
          <a:stretch/>
        </p:blipFill>
        <p:spPr>
          <a:xfrm>
            <a:off x="160566" y="185407"/>
            <a:ext cx="3809767" cy="2788530"/>
          </a:xfrm>
          <a:prstGeom prst="rect">
            <a:avLst/>
          </a:prstGeom>
        </p:spPr>
      </p:pic>
    </p:spTree>
    <p:extLst>
      <p:ext uri="{BB962C8B-B14F-4D97-AF65-F5344CB8AC3E}">
        <p14:creationId xmlns:p14="http://schemas.microsoft.com/office/powerpoint/2010/main" val="2068542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TotalTime>
  <Words>3781</Words>
  <Application>Microsoft Office PowerPoint</Application>
  <PresentationFormat>Widescreen</PresentationFormat>
  <Paragraphs>348</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Calibri Light</vt:lpstr>
      <vt:lpstr>Google Sans</vt:lpstr>
      <vt:lpstr>KaInfoLight</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karadimitriou</dc:creator>
  <cp:lastModifiedBy>christina karadimitriou</cp:lastModifiedBy>
  <cp:revision>41</cp:revision>
  <dcterms:created xsi:type="dcterms:W3CDTF">2025-09-12T05:31:55Z</dcterms:created>
  <dcterms:modified xsi:type="dcterms:W3CDTF">2025-09-18T10:10:35Z</dcterms:modified>
</cp:coreProperties>
</file>