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tags/tag3.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3"/>
  </p:notesMasterIdLst>
  <p:handoutMasterIdLst>
    <p:handoutMasterId r:id="rId104"/>
  </p:handoutMasterIdLst>
  <p:sldIdLst>
    <p:sldId id="408" r:id="rId2"/>
    <p:sldId id="258" r:id="rId3"/>
    <p:sldId id="311" r:id="rId4"/>
    <p:sldId id="312" r:id="rId5"/>
    <p:sldId id="313" r:id="rId6"/>
    <p:sldId id="314" r:id="rId7"/>
    <p:sldId id="315" r:id="rId8"/>
    <p:sldId id="316" r:id="rId9"/>
    <p:sldId id="317" r:id="rId10"/>
    <p:sldId id="318" r:id="rId11"/>
    <p:sldId id="319" r:id="rId12"/>
    <p:sldId id="320" r:id="rId13"/>
    <p:sldId id="321" r:id="rId14"/>
    <p:sldId id="322" r:id="rId15"/>
    <p:sldId id="323" r:id="rId16"/>
    <p:sldId id="324" r:id="rId17"/>
    <p:sldId id="325" r:id="rId18"/>
    <p:sldId id="326" r:id="rId19"/>
    <p:sldId id="327" r:id="rId20"/>
    <p:sldId id="328" r:id="rId21"/>
    <p:sldId id="329" r:id="rId22"/>
    <p:sldId id="330" r:id="rId23"/>
    <p:sldId id="331" r:id="rId24"/>
    <p:sldId id="332" r:id="rId25"/>
    <p:sldId id="333" r:id="rId26"/>
    <p:sldId id="334" r:id="rId27"/>
    <p:sldId id="335" r:id="rId28"/>
    <p:sldId id="336" r:id="rId29"/>
    <p:sldId id="337" r:id="rId30"/>
    <p:sldId id="338" r:id="rId31"/>
    <p:sldId id="339" r:id="rId32"/>
    <p:sldId id="340" r:id="rId33"/>
    <p:sldId id="341" r:id="rId34"/>
    <p:sldId id="342" r:id="rId35"/>
    <p:sldId id="343" r:id="rId36"/>
    <p:sldId id="344" r:id="rId37"/>
    <p:sldId id="345" r:id="rId38"/>
    <p:sldId id="346" r:id="rId39"/>
    <p:sldId id="347" r:id="rId40"/>
    <p:sldId id="348" r:id="rId41"/>
    <p:sldId id="349" r:id="rId42"/>
    <p:sldId id="350" r:id="rId43"/>
    <p:sldId id="351" r:id="rId44"/>
    <p:sldId id="352" r:id="rId45"/>
    <p:sldId id="353" r:id="rId46"/>
    <p:sldId id="354" r:id="rId47"/>
    <p:sldId id="355" r:id="rId48"/>
    <p:sldId id="356" r:id="rId49"/>
    <p:sldId id="357" r:id="rId50"/>
    <p:sldId id="358" r:id="rId51"/>
    <p:sldId id="359" r:id="rId52"/>
    <p:sldId id="360" r:id="rId53"/>
    <p:sldId id="361" r:id="rId54"/>
    <p:sldId id="362" r:id="rId55"/>
    <p:sldId id="363" r:id="rId56"/>
    <p:sldId id="364" r:id="rId57"/>
    <p:sldId id="365" r:id="rId58"/>
    <p:sldId id="366" r:id="rId59"/>
    <p:sldId id="367" r:id="rId60"/>
    <p:sldId id="368" r:id="rId61"/>
    <p:sldId id="369" r:id="rId62"/>
    <p:sldId id="370" r:id="rId63"/>
    <p:sldId id="371" r:id="rId64"/>
    <p:sldId id="372" r:id="rId65"/>
    <p:sldId id="373" r:id="rId66"/>
    <p:sldId id="374" r:id="rId67"/>
    <p:sldId id="375" r:id="rId68"/>
    <p:sldId id="376" r:id="rId69"/>
    <p:sldId id="377" r:id="rId70"/>
    <p:sldId id="378" r:id="rId71"/>
    <p:sldId id="379" r:id="rId72"/>
    <p:sldId id="380" r:id="rId73"/>
    <p:sldId id="381" r:id="rId74"/>
    <p:sldId id="382" r:id="rId75"/>
    <p:sldId id="383" r:id="rId76"/>
    <p:sldId id="384" r:id="rId77"/>
    <p:sldId id="385" r:id="rId78"/>
    <p:sldId id="386" r:id="rId79"/>
    <p:sldId id="387" r:id="rId80"/>
    <p:sldId id="388" r:id="rId81"/>
    <p:sldId id="389" r:id="rId82"/>
    <p:sldId id="390" r:id="rId83"/>
    <p:sldId id="391" r:id="rId84"/>
    <p:sldId id="392" r:id="rId85"/>
    <p:sldId id="393" r:id="rId86"/>
    <p:sldId id="394" r:id="rId87"/>
    <p:sldId id="395" r:id="rId88"/>
    <p:sldId id="396" r:id="rId89"/>
    <p:sldId id="397" r:id="rId90"/>
    <p:sldId id="398" r:id="rId91"/>
    <p:sldId id="399" r:id="rId92"/>
    <p:sldId id="400" r:id="rId93"/>
    <p:sldId id="401" r:id="rId94"/>
    <p:sldId id="402" r:id="rId95"/>
    <p:sldId id="403" r:id="rId96"/>
    <p:sldId id="404" r:id="rId97"/>
    <p:sldId id="405" r:id="rId98"/>
    <p:sldId id="406" r:id="rId99"/>
    <p:sldId id="407" r:id="rId100"/>
    <p:sldId id="309" r:id="rId101"/>
    <p:sldId id="310" r:id="rId10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56"/>
    <p:restoredTop sz="93226"/>
  </p:normalViewPr>
  <p:slideViewPr>
    <p:cSldViewPr>
      <p:cViewPr varScale="1">
        <p:scale>
          <a:sx n="85" d="100"/>
          <a:sy n="85" d="100"/>
        </p:scale>
        <p:origin x="-1092" y="-84"/>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796" y="78"/>
      </p:cViewPr>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09FD0C-1EE6-4102-8FEA-B9A4671BB298}" type="datetimeFigureOut">
              <a:rPr lang="el-GR" smtClean="0"/>
              <a:pPr/>
              <a:t>12/2/2021</a:t>
            </a:fld>
            <a:endParaRPr lang="el-G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EB2F0D3-254E-4E2E-9FC8-7E63B5831089}" type="slidenum">
              <a:rPr lang="el-GR" smtClean="0"/>
              <a:pPr/>
              <a:t>‹#›</a:t>
            </a:fld>
            <a:endParaRPr lang="el-GR"/>
          </a:p>
        </p:txBody>
      </p:sp>
    </p:spTree>
    <p:extLst>
      <p:ext uri="{BB962C8B-B14F-4D97-AF65-F5344CB8AC3E}">
        <p14:creationId xmlns:p14="http://schemas.microsoft.com/office/powerpoint/2010/main" xmlns="" val="1419079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FC851A-D25D-4879-BF63-DDB019C705B2}" type="datetimeFigureOut">
              <a:rPr lang="el-GR" smtClean="0"/>
              <a:pPr/>
              <a:t>12/2/2021</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71CA70-FFC9-4A7A-A9BF-5416DA34062A}" type="slidenum">
              <a:rPr lang="el-GR" smtClean="0"/>
              <a:pPr/>
              <a:t>‹#›</a:t>
            </a:fld>
            <a:endParaRPr lang="el-GR"/>
          </a:p>
        </p:txBody>
      </p:sp>
    </p:spTree>
    <p:extLst>
      <p:ext uri="{BB962C8B-B14F-4D97-AF65-F5344CB8AC3E}">
        <p14:creationId xmlns:p14="http://schemas.microsoft.com/office/powerpoint/2010/main" xmlns="" val="1838587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771CA70-FFC9-4A7A-A9BF-5416DA34062A}" type="slidenum">
              <a:rPr lang="el-GR" smtClean="0"/>
              <a:pPr/>
              <a:t>58</a:t>
            </a:fld>
            <a:endParaRPr lang="el-GR"/>
          </a:p>
        </p:txBody>
      </p:sp>
    </p:spTree>
    <p:extLst>
      <p:ext uri="{BB962C8B-B14F-4D97-AF65-F5344CB8AC3E}">
        <p14:creationId xmlns:p14="http://schemas.microsoft.com/office/powerpoint/2010/main" xmlns="" val="3640240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771CA70-FFC9-4A7A-A9BF-5416DA34062A}" type="slidenum">
              <a:rPr lang="el-GR" smtClean="0"/>
              <a:pPr/>
              <a:t>67</a:t>
            </a:fld>
            <a:endParaRPr lang="el-GR"/>
          </a:p>
        </p:txBody>
      </p:sp>
    </p:spTree>
    <p:extLst>
      <p:ext uri="{BB962C8B-B14F-4D97-AF65-F5344CB8AC3E}">
        <p14:creationId xmlns:p14="http://schemas.microsoft.com/office/powerpoint/2010/main" xmlns="" val="2793318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771CA70-FFC9-4A7A-A9BF-5416DA34062A}" type="slidenum">
              <a:rPr lang="el-GR" smtClean="0"/>
              <a:pPr/>
              <a:t>68</a:t>
            </a:fld>
            <a:endParaRPr lang="el-GR"/>
          </a:p>
        </p:txBody>
      </p:sp>
    </p:spTree>
    <p:extLst>
      <p:ext uri="{BB962C8B-B14F-4D97-AF65-F5344CB8AC3E}">
        <p14:creationId xmlns:p14="http://schemas.microsoft.com/office/powerpoint/2010/main" xmlns="" val="2000351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771CA70-FFC9-4A7A-A9BF-5416DA34062A}" type="slidenum">
              <a:rPr lang="el-GR" smtClean="0"/>
              <a:pPr/>
              <a:t>69</a:t>
            </a:fld>
            <a:endParaRPr lang="el-GR"/>
          </a:p>
        </p:txBody>
      </p:sp>
    </p:spTree>
    <p:extLst>
      <p:ext uri="{BB962C8B-B14F-4D97-AF65-F5344CB8AC3E}">
        <p14:creationId xmlns:p14="http://schemas.microsoft.com/office/powerpoint/2010/main" xmlns="" val="1422102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771CA70-FFC9-4A7A-A9BF-5416DA34062A}" type="slidenum">
              <a:rPr lang="el-GR" smtClean="0"/>
              <a:pPr/>
              <a:t>70</a:t>
            </a:fld>
            <a:endParaRPr lang="el-GR"/>
          </a:p>
        </p:txBody>
      </p:sp>
    </p:spTree>
    <p:extLst>
      <p:ext uri="{BB962C8B-B14F-4D97-AF65-F5344CB8AC3E}">
        <p14:creationId xmlns:p14="http://schemas.microsoft.com/office/powerpoint/2010/main" xmlns="" val="1886775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771CA70-FFC9-4A7A-A9BF-5416DA34062A}" type="slidenum">
              <a:rPr lang="el-GR" smtClean="0"/>
              <a:pPr/>
              <a:t>71</a:t>
            </a:fld>
            <a:endParaRPr lang="el-GR"/>
          </a:p>
        </p:txBody>
      </p:sp>
    </p:spTree>
    <p:extLst>
      <p:ext uri="{BB962C8B-B14F-4D97-AF65-F5344CB8AC3E}">
        <p14:creationId xmlns:p14="http://schemas.microsoft.com/office/powerpoint/2010/main" xmlns="" val="90059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771CA70-FFC9-4A7A-A9BF-5416DA34062A}" type="slidenum">
              <a:rPr lang="el-GR" smtClean="0"/>
              <a:pPr/>
              <a:t>72</a:t>
            </a:fld>
            <a:endParaRPr lang="el-GR"/>
          </a:p>
        </p:txBody>
      </p:sp>
    </p:spTree>
    <p:extLst>
      <p:ext uri="{BB962C8B-B14F-4D97-AF65-F5344CB8AC3E}">
        <p14:creationId xmlns:p14="http://schemas.microsoft.com/office/powerpoint/2010/main" xmlns="" val="1127163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771CA70-FFC9-4A7A-A9BF-5416DA34062A}" type="slidenum">
              <a:rPr lang="el-GR" smtClean="0"/>
              <a:pPr/>
              <a:t>73</a:t>
            </a:fld>
            <a:endParaRPr lang="el-GR"/>
          </a:p>
        </p:txBody>
      </p:sp>
    </p:spTree>
    <p:extLst>
      <p:ext uri="{BB962C8B-B14F-4D97-AF65-F5344CB8AC3E}">
        <p14:creationId xmlns:p14="http://schemas.microsoft.com/office/powerpoint/2010/main" xmlns="" val="1928166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771CA70-FFC9-4A7A-A9BF-5416DA34062A}" type="slidenum">
              <a:rPr lang="el-GR" smtClean="0"/>
              <a:pPr/>
              <a:t>74</a:t>
            </a:fld>
            <a:endParaRPr lang="el-GR"/>
          </a:p>
        </p:txBody>
      </p:sp>
    </p:spTree>
    <p:extLst>
      <p:ext uri="{BB962C8B-B14F-4D97-AF65-F5344CB8AC3E}">
        <p14:creationId xmlns:p14="http://schemas.microsoft.com/office/powerpoint/2010/main" xmlns="" val="128225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771CA70-FFC9-4A7A-A9BF-5416DA34062A}" type="slidenum">
              <a:rPr lang="el-GR" smtClean="0"/>
              <a:pPr/>
              <a:t>75</a:t>
            </a:fld>
            <a:endParaRPr lang="el-GR"/>
          </a:p>
        </p:txBody>
      </p:sp>
    </p:spTree>
    <p:extLst>
      <p:ext uri="{BB962C8B-B14F-4D97-AF65-F5344CB8AC3E}">
        <p14:creationId xmlns:p14="http://schemas.microsoft.com/office/powerpoint/2010/main" xmlns="" val="728158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771CA70-FFC9-4A7A-A9BF-5416DA34062A}" type="slidenum">
              <a:rPr lang="el-GR" smtClean="0"/>
              <a:pPr/>
              <a:t>76</a:t>
            </a:fld>
            <a:endParaRPr lang="el-GR"/>
          </a:p>
        </p:txBody>
      </p:sp>
    </p:spTree>
    <p:extLst>
      <p:ext uri="{BB962C8B-B14F-4D97-AF65-F5344CB8AC3E}">
        <p14:creationId xmlns:p14="http://schemas.microsoft.com/office/powerpoint/2010/main" xmlns="" val="2619209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771CA70-FFC9-4A7A-A9BF-5416DA34062A}" type="slidenum">
              <a:rPr lang="el-GR" smtClean="0"/>
              <a:pPr/>
              <a:t>59</a:t>
            </a:fld>
            <a:endParaRPr lang="el-GR"/>
          </a:p>
        </p:txBody>
      </p:sp>
    </p:spTree>
    <p:extLst>
      <p:ext uri="{BB962C8B-B14F-4D97-AF65-F5344CB8AC3E}">
        <p14:creationId xmlns:p14="http://schemas.microsoft.com/office/powerpoint/2010/main" xmlns="" val="2937352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771CA70-FFC9-4A7A-A9BF-5416DA34062A}" type="slidenum">
              <a:rPr lang="el-GR" smtClean="0"/>
              <a:pPr/>
              <a:t>77</a:t>
            </a:fld>
            <a:endParaRPr lang="el-GR"/>
          </a:p>
        </p:txBody>
      </p:sp>
    </p:spTree>
    <p:extLst>
      <p:ext uri="{BB962C8B-B14F-4D97-AF65-F5344CB8AC3E}">
        <p14:creationId xmlns:p14="http://schemas.microsoft.com/office/powerpoint/2010/main" xmlns="" val="2631936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771CA70-FFC9-4A7A-A9BF-5416DA34062A}" type="slidenum">
              <a:rPr lang="el-GR" smtClean="0"/>
              <a:pPr/>
              <a:t>78</a:t>
            </a:fld>
            <a:endParaRPr lang="el-GR"/>
          </a:p>
        </p:txBody>
      </p:sp>
    </p:spTree>
    <p:extLst>
      <p:ext uri="{BB962C8B-B14F-4D97-AF65-F5344CB8AC3E}">
        <p14:creationId xmlns:p14="http://schemas.microsoft.com/office/powerpoint/2010/main" xmlns="" val="14453267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771CA70-FFC9-4A7A-A9BF-5416DA34062A}" type="slidenum">
              <a:rPr lang="el-GR" smtClean="0"/>
              <a:pPr/>
              <a:t>79</a:t>
            </a:fld>
            <a:endParaRPr lang="el-GR"/>
          </a:p>
        </p:txBody>
      </p:sp>
    </p:spTree>
    <p:extLst>
      <p:ext uri="{BB962C8B-B14F-4D97-AF65-F5344CB8AC3E}">
        <p14:creationId xmlns:p14="http://schemas.microsoft.com/office/powerpoint/2010/main" xmlns="" val="42621924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771CA70-FFC9-4A7A-A9BF-5416DA34062A}" type="slidenum">
              <a:rPr lang="el-GR" smtClean="0"/>
              <a:pPr/>
              <a:t>80</a:t>
            </a:fld>
            <a:endParaRPr lang="el-GR"/>
          </a:p>
        </p:txBody>
      </p:sp>
    </p:spTree>
    <p:extLst>
      <p:ext uri="{BB962C8B-B14F-4D97-AF65-F5344CB8AC3E}">
        <p14:creationId xmlns:p14="http://schemas.microsoft.com/office/powerpoint/2010/main" xmlns="" val="32083528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771CA70-FFC9-4A7A-A9BF-5416DA34062A}" type="slidenum">
              <a:rPr lang="el-GR" smtClean="0"/>
              <a:pPr/>
              <a:t>81</a:t>
            </a:fld>
            <a:endParaRPr lang="el-GR"/>
          </a:p>
        </p:txBody>
      </p:sp>
    </p:spTree>
    <p:extLst>
      <p:ext uri="{BB962C8B-B14F-4D97-AF65-F5344CB8AC3E}">
        <p14:creationId xmlns:p14="http://schemas.microsoft.com/office/powerpoint/2010/main" xmlns="" val="17047718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771CA70-FFC9-4A7A-A9BF-5416DA34062A}" type="slidenum">
              <a:rPr lang="el-GR" smtClean="0"/>
              <a:pPr/>
              <a:t>82</a:t>
            </a:fld>
            <a:endParaRPr lang="el-GR"/>
          </a:p>
        </p:txBody>
      </p:sp>
    </p:spTree>
    <p:extLst>
      <p:ext uri="{BB962C8B-B14F-4D97-AF65-F5344CB8AC3E}">
        <p14:creationId xmlns:p14="http://schemas.microsoft.com/office/powerpoint/2010/main" xmlns="" val="23347588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771CA70-FFC9-4A7A-A9BF-5416DA34062A}" type="slidenum">
              <a:rPr lang="el-GR" smtClean="0"/>
              <a:pPr/>
              <a:t>83</a:t>
            </a:fld>
            <a:endParaRPr lang="el-GR"/>
          </a:p>
        </p:txBody>
      </p:sp>
    </p:spTree>
    <p:extLst>
      <p:ext uri="{BB962C8B-B14F-4D97-AF65-F5344CB8AC3E}">
        <p14:creationId xmlns:p14="http://schemas.microsoft.com/office/powerpoint/2010/main" xmlns="" val="30203328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771CA70-FFC9-4A7A-A9BF-5416DA34062A}" type="slidenum">
              <a:rPr lang="el-GR" smtClean="0"/>
              <a:pPr/>
              <a:t>84</a:t>
            </a:fld>
            <a:endParaRPr lang="el-GR"/>
          </a:p>
        </p:txBody>
      </p:sp>
    </p:spTree>
    <p:extLst>
      <p:ext uri="{BB962C8B-B14F-4D97-AF65-F5344CB8AC3E}">
        <p14:creationId xmlns:p14="http://schemas.microsoft.com/office/powerpoint/2010/main" xmlns="" val="31925380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771CA70-FFC9-4A7A-A9BF-5416DA34062A}" type="slidenum">
              <a:rPr lang="el-GR" smtClean="0"/>
              <a:pPr/>
              <a:t>85</a:t>
            </a:fld>
            <a:endParaRPr lang="el-GR"/>
          </a:p>
        </p:txBody>
      </p:sp>
    </p:spTree>
    <p:extLst>
      <p:ext uri="{BB962C8B-B14F-4D97-AF65-F5344CB8AC3E}">
        <p14:creationId xmlns:p14="http://schemas.microsoft.com/office/powerpoint/2010/main" xmlns="" val="19183891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771CA70-FFC9-4A7A-A9BF-5416DA34062A}" type="slidenum">
              <a:rPr lang="el-GR" smtClean="0"/>
              <a:pPr/>
              <a:t>86</a:t>
            </a:fld>
            <a:endParaRPr lang="el-GR"/>
          </a:p>
        </p:txBody>
      </p:sp>
    </p:spTree>
    <p:extLst>
      <p:ext uri="{BB962C8B-B14F-4D97-AF65-F5344CB8AC3E}">
        <p14:creationId xmlns:p14="http://schemas.microsoft.com/office/powerpoint/2010/main" xmlns="" val="3460164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771CA70-FFC9-4A7A-A9BF-5416DA34062A}" type="slidenum">
              <a:rPr lang="el-GR" smtClean="0"/>
              <a:pPr/>
              <a:t>60</a:t>
            </a:fld>
            <a:endParaRPr lang="el-GR"/>
          </a:p>
        </p:txBody>
      </p:sp>
    </p:spTree>
    <p:extLst>
      <p:ext uri="{BB962C8B-B14F-4D97-AF65-F5344CB8AC3E}">
        <p14:creationId xmlns:p14="http://schemas.microsoft.com/office/powerpoint/2010/main" xmlns="" val="20696694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771CA70-FFC9-4A7A-A9BF-5416DA34062A}" type="slidenum">
              <a:rPr lang="el-GR" smtClean="0"/>
              <a:pPr/>
              <a:t>87</a:t>
            </a:fld>
            <a:endParaRPr lang="el-GR"/>
          </a:p>
        </p:txBody>
      </p:sp>
    </p:spTree>
    <p:extLst>
      <p:ext uri="{BB962C8B-B14F-4D97-AF65-F5344CB8AC3E}">
        <p14:creationId xmlns:p14="http://schemas.microsoft.com/office/powerpoint/2010/main" xmlns="" val="3079813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771CA70-FFC9-4A7A-A9BF-5416DA34062A}" type="slidenum">
              <a:rPr lang="el-GR" smtClean="0"/>
              <a:pPr/>
              <a:t>88</a:t>
            </a:fld>
            <a:endParaRPr lang="el-GR"/>
          </a:p>
        </p:txBody>
      </p:sp>
    </p:spTree>
    <p:extLst>
      <p:ext uri="{BB962C8B-B14F-4D97-AF65-F5344CB8AC3E}">
        <p14:creationId xmlns:p14="http://schemas.microsoft.com/office/powerpoint/2010/main" xmlns="" val="8687733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771CA70-FFC9-4A7A-A9BF-5416DA34062A}" type="slidenum">
              <a:rPr lang="el-GR" smtClean="0"/>
              <a:pPr/>
              <a:t>89</a:t>
            </a:fld>
            <a:endParaRPr lang="el-GR"/>
          </a:p>
        </p:txBody>
      </p:sp>
    </p:spTree>
    <p:extLst>
      <p:ext uri="{BB962C8B-B14F-4D97-AF65-F5344CB8AC3E}">
        <p14:creationId xmlns:p14="http://schemas.microsoft.com/office/powerpoint/2010/main" xmlns="" val="29830554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771CA70-FFC9-4A7A-A9BF-5416DA34062A}" type="slidenum">
              <a:rPr lang="el-GR" smtClean="0"/>
              <a:pPr/>
              <a:t>90</a:t>
            </a:fld>
            <a:endParaRPr lang="el-GR"/>
          </a:p>
        </p:txBody>
      </p:sp>
    </p:spTree>
    <p:extLst>
      <p:ext uri="{BB962C8B-B14F-4D97-AF65-F5344CB8AC3E}">
        <p14:creationId xmlns:p14="http://schemas.microsoft.com/office/powerpoint/2010/main" xmlns="" val="13363629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771CA70-FFC9-4A7A-A9BF-5416DA34062A}" type="slidenum">
              <a:rPr lang="el-GR" smtClean="0"/>
              <a:pPr/>
              <a:t>91</a:t>
            </a:fld>
            <a:endParaRPr lang="el-GR"/>
          </a:p>
        </p:txBody>
      </p:sp>
    </p:spTree>
    <p:extLst>
      <p:ext uri="{BB962C8B-B14F-4D97-AF65-F5344CB8AC3E}">
        <p14:creationId xmlns:p14="http://schemas.microsoft.com/office/powerpoint/2010/main" xmlns="" val="25628103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771CA70-FFC9-4A7A-A9BF-5416DA34062A}" type="slidenum">
              <a:rPr lang="el-GR" smtClean="0"/>
              <a:pPr/>
              <a:t>92</a:t>
            </a:fld>
            <a:endParaRPr lang="el-GR"/>
          </a:p>
        </p:txBody>
      </p:sp>
    </p:spTree>
    <p:extLst>
      <p:ext uri="{BB962C8B-B14F-4D97-AF65-F5344CB8AC3E}">
        <p14:creationId xmlns:p14="http://schemas.microsoft.com/office/powerpoint/2010/main" xmlns="" val="41372790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771CA70-FFC9-4A7A-A9BF-5416DA34062A}" type="slidenum">
              <a:rPr lang="el-GR" smtClean="0"/>
              <a:pPr/>
              <a:t>93</a:t>
            </a:fld>
            <a:endParaRPr lang="el-GR"/>
          </a:p>
        </p:txBody>
      </p:sp>
    </p:spTree>
    <p:extLst>
      <p:ext uri="{BB962C8B-B14F-4D97-AF65-F5344CB8AC3E}">
        <p14:creationId xmlns:p14="http://schemas.microsoft.com/office/powerpoint/2010/main" xmlns="" val="7180354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771CA70-FFC9-4A7A-A9BF-5416DA34062A}" type="slidenum">
              <a:rPr lang="el-GR" smtClean="0"/>
              <a:pPr/>
              <a:t>94</a:t>
            </a:fld>
            <a:endParaRPr lang="el-GR"/>
          </a:p>
        </p:txBody>
      </p:sp>
    </p:spTree>
    <p:extLst>
      <p:ext uri="{BB962C8B-B14F-4D97-AF65-F5344CB8AC3E}">
        <p14:creationId xmlns:p14="http://schemas.microsoft.com/office/powerpoint/2010/main" xmlns="" val="8797715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771CA70-FFC9-4A7A-A9BF-5416DA34062A}" type="slidenum">
              <a:rPr lang="el-GR" smtClean="0"/>
              <a:pPr/>
              <a:t>95</a:t>
            </a:fld>
            <a:endParaRPr lang="el-GR"/>
          </a:p>
        </p:txBody>
      </p:sp>
    </p:spTree>
    <p:extLst>
      <p:ext uri="{BB962C8B-B14F-4D97-AF65-F5344CB8AC3E}">
        <p14:creationId xmlns:p14="http://schemas.microsoft.com/office/powerpoint/2010/main" xmlns="" val="12551291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771CA70-FFC9-4A7A-A9BF-5416DA34062A}" type="slidenum">
              <a:rPr lang="el-GR" smtClean="0"/>
              <a:pPr/>
              <a:t>96</a:t>
            </a:fld>
            <a:endParaRPr lang="el-GR"/>
          </a:p>
        </p:txBody>
      </p:sp>
    </p:spTree>
    <p:extLst>
      <p:ext uri="{BB962C8B-B14F-4D97-AF65-F5344CB8AC3E}">
        <p14:creationId xmlns:p14="http://schemas.microsoft.com/office/powerpoint/2010/main" xmlns="" val="4157922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771CA70-FFC9-4A7A-A9BF-5416DA34062A}" type="slidenum">
              <a:rPr lang="el-GR" smtClean="0"/>
              <a:pPr/>
              <a:t>61</a:t>
            </a:fld>
            <a:endParaRPr lang="el-GR"/>
          </a:p>
        </p:txBody>
      </p:sp>
    </p:spTree>
    <p:extLst>
      <p:ext uri="{BB962C8B-B14F-4D97-AF65-F5344CB8AC3E}">
        <p14:creationId xmlns:p14="http://schemas.microsoft.com/office/powerpoint/2010/main" xmlns="" val="24160765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771CA70-FFC9-4A7A-A9BF-5416DA34062A}" type="slidenum">
              <a:rPr lang="el-GR" smtClean="0"/>
              <a:pPr/>
              <a:t>97</a:t>
            </a:fld>
            <a:endParaRPr lang="el-GR"/>
          </a:p>
        </p:txBody>
      </p:sp>
    </p:spTree>
    <p:extLst>
      <p:ext uri="{BB962C8B-B14F-4D97-AF65-F5344CB8AC3E}">
        <p14:creationId xmlns:p14="http://schemas.microsoft.com/office/powerpoint/2010/main" xmlns="" val="42544669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771CA70-FFC9-4A7A-A9BF-5416DA34062A}" type="slidenum">
              <a:rPr lang="el-GR" smtClean="0"/>
              <a:pPr/>
              <a:t>98</a:t>
            </a:fld>
            <a:endParaRPr lang="el-GR"/>
          </a:p>
        </p:txBody>
      </p:sp>
    </p:spTree>
    <p:extLst>
      <p:ext uri="{BB962C8B-B14F-4D97-AF65-F5344CB8AC3E}">
        <p14:creationId xmlns:p14="http://schemas.microsoft.com/office/powerpoint/2010/main" xmlns="" val="30315867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771CA70-FFC9-4A7A-A9BF-5416DA34062A}" type="slidenum">
              <a:rPr lang="el-GR" smtClean="0"/>
              <a:pPr/>
              <a:t>99</a:t>
            </a:fld>
            <a:endParaRPr lang="el-GR"/>
          </a:p>
        </p:txBody>
      </p:sp>
    </p:spTree>
    <p:extLst>
      <p:ext uri="{BB962C8B-B14F-4D97-AF65-F5344CB8AC3E}">
        <p14:creationId xmlns:p14="http://schemas.microsoft.com/office/powerpoint/2010/main" xmlns="" val="2603065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771CA70-FFC9-4A7A-A9BF-5416DA34062A}" type="slidenum">
              <a:rPr lang="el-GR" smtClean="0"/>
              <a:pPr/>
              <a:t>62</a:t>
            </a:fld>
            <a:endParaRPr lang="el-GR"/>
          </a:p>
        </p:txBody>
      </p:sp>
    </p:spTree>
    <p:extLst>
      <p:ext uri="{BB962C8B-B14F-4D97-AF65-F5344CB8AC3E}">
        <p14:creationId xmlns:p14="http://schemas.microsoft.com/office/powerpoint/2010/main" xmlns="" val="2945466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771CA70-FFC9-4A7A-A9BF-5416DA34062A}" type="slidenum">
              <a:rPr lang="el-GR" smtClean="0"/>
              <a:pPr/>
              <a:t>63</a:t>
            </a:fld>
            <a:endParaRPr lang="el-GR"/>
          </a:p>
        </p:txBody>
      </p:sp>
    </p:spTree>
    <p:extLst>
      <p:ext uri="{BB962C8B-B14F-4D97-AF65-F5344CB8AC3E}">
        <p14:creationId xmlns:p14="http://schemas.microsoft.com/office/powerpoint/2010/main" xmlns="" val="754226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771CA70-FFC9-4A7A-A9BF-5416DA34062A}" type="slidenum">
              <a:rPr lang="el-GR" smtClean="0"/>
              <a:pPr/>
              <a:t>64</a:t>
            </a:fld>
            <a:endParaRPr lang="el-GR"/>
          </a:p>
        </p:txBody>
      </p:sp>
    </p:spTree>
    <p:extLst>
      <p:ext uri="{BB962C8B-B14F-4D97-AF65-F5344CB8AC3E}">
        <p14:creationId xmlns:p14="http://schemas.microsoft.com/office/powerpoint/2010/main" xmlns="" val="817690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771CA70-FFC9-4A7A-A9BF-5416DA34062A}" type="slidenum">
              <a:rPr lang="el-GR" smtClean="0"/>
              <a:pPr/>
              <a:t>65</a:t>
            </a:fld>
            <a:endParaRPr lang="el-GR"/>
          </a:p>
        </p:txBody>
      </p:sp>
    </p:spTree>
    <p:extLst>
      <p:ext uri="{BB962C8B-B14F-4D97-AF65-F5344CB8AC3E}">
        <p14:creationId xmlns:p14="http://schemas.microsoft.com/office/powerpoint/2010/main" xmlns="" val="621055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771CA70-FFC9-4A7A-A9BF-5416DA34062A}" type="slidenum">
              <a:rPr lang="el-GR" smtClean="0"/>
              <a:pPr/>
              <a:t>66</a:t>
            </a:fld>
            <a:endParaRPr lang="el-GR"/>
          </a:p>
        </p:txBody>
      </p:sp>
    </p:spTree>
    <p:extLst>
      <p:ext uri="{BB962C8B-B14F-4D97-AF65-F5344CB8AC3E}">
        <p14:creationId xmlns:p14="http://schemas.microsoft.com/office/powerpoint/2010/main" xmlns="" val="1422509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3">
        <a:schemeClr val="bg1"/>
      </p:bgRef>
    </p:bg>
    <p:spTree>
      <p:nvGrpSpPr>
        <p:cNvPr id="1" name=""/>
        <p:cNvGrpSpPr/>
        <p:nvPr/>
      </p:nvGrpSpPr>
      <p:grpSpPr>
        <a:xfrm>
          <a:off x="0" y="0"/>
          <a:ext cx="0" cy="0"/>
          <a:chOff x="0" y="0"/>
          <a:chExt cx="0" cy="0"/>
        </a:xfrm>
      </p:grpSpPr>
      <p:sp>
        <p:nvSpPr>
          <p:cNvPr id="12" name="11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latin typeface="Cambria" panose="02040503050406030204" pitchFamily="18" charset="0"/>
            </a:endParaRPr>
          </a:p>
        </p:txBody>
      </p:sp>
      <p:sp useBgFill="1">
        <p:nvSpPr>
          <p:cNvPr id="13" name="12 - Στρογγυλεμένο ορθογώνιο"/>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latin typeface="Cambria" panose="02040503050406030204" pitchFamily="18" charset="0"/>
            </a:endParaRPr>
          </a:p>
        </p:txBody>
      </p:sp>
      <p:sp>
        <p:nvSpPr>
          <p:cNvPr id="9" name="8 - Υπότιτλος"/>
          <p:cNvSpPr>
            <a:spLocks noGrp="1"/>
          </p:cNvSpPr>
          <p:nvPr>
            <p:ph type="subTitle" idx="1"/>
          </p:nvPr>
        </p:nvSpPr>
        <p:spPr>
          <a:xfrm>
            <a:off x="1295400" y="3200400"/>
            <a:ext cx="6400800" cy="1600200"/>
          </a:xfrm>
        </p:spPr>
        <p:txBody>
          <a:bodyPr/>
          <a:lstStyle>
            <a:lvl1pPr marL="0" indent="0" algn="ctr">
              <a:buNone/>
              <a:defRPr sz="2600">
                <a:solidFill>
                  <a:schemeClr val="tx2"/>
                </a:solidFill>
                <a:latin typeface="Cambria" panose="02040503050406030204" pitchFamily="18"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dirty="0" smtClean="0"/>
              <a:t>Κάντε κλικ για να επεξεργαστείτε τον υπότιτλο του υποδείγματος</a:t>
            </a:r>
            <a:endParaRPr kumimoji="0" lang="en-US" dirty="0"/>
          </a:p>
        </p:txBody>
      </p:sp>
      <p:sp>
        <p:nvSpPr>
          <p:cNvPr id="28" name="27 - Θέση ημερομηνίας"/>
          <p:cNvSpPr>
            <a:spLocks noGrp="1"/>
          </p:cNvSpPr>
          <p:nvPr>
            <p:ph type="dt" sz="half" idx="10"/>
          </p:nvPr>
        </p:nvSpPr>
        <p:spPr/>
        <p:txBody>
          <a:bodyPr/>
          <a:lstStyle/>
          <a:p>
            <a:fld id="{A7C02768-F510-4319-AE72-D1620063F025}" type="datetime1">
              <a:rPr lang="el-GR" smtClean="0"/>
              <a:pPr/>
              <a:t>12/2/2021</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29" name="28 - Θέση αριθμού διαφάνειας"/>
          <p:cNvSpPr>
            <a:spLocks noGrp="1"/>
          </p:cNvSpPr>
          <p:nvPr>
            <p:ph type="sldNum" sz="quarter" idx="12"/>
          </p:nvPr>
        </p:nvSpPr>
        <p:spPr/>
        <p:txBody>
          <a:bodyPr lIns="0" tIns="0" rIns="0" bIns="0">
            <a:noAutofit/>
          </a:bodyPr>
          <a:lstStyle>
            <a:lvl1pPr>
              <a:defRPr sz="1400">
                <a:solidFill>
                  <a:srgbClr val="FFFFFF"/>
                </a:solidFill>
              </a:defRPr>
            </a:lvl1pPr>
          </a:lstStyle>
          <a:p>
            <a:fld id="{D3F1D1C4-C2D9-4231-9FB2-B2D9D97AA41D}" type="slidenum">
              <a:rPr lang="el-GR" smtClean="0"/>
              <a:pPr/>
              <a:t>‹#›</a:t>
            </a:fld>
            <a:endParaRPr lang="el-GR"/>
          </a:p>
        </p:txBody>
      </p:sp>
      <p:sp>
        <p:nvSpPr>
          <p:cNvPr id="7" name="6 - Ορθογώνιο"/>
          <p:cNvSpPr/>
          <p:nvPr/>
        </p:nvSpPr>
        <p:spPr>
          <a:xfrm>
            <a:off x="62931" y="1325587"/>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mbria" panose="02040503050406030204" pitchFamily="18" charset="0"/>
            </a:endParaRPr>
          </a:p>
        </p:txBody>
      </p:sp>
      <p:sp>
        <p:nvSpPr>
          <p:cNvPr id="10" name="9 - Ορθογώνιο"/>
          <p:cNvSpPr/>
          <p:nvPr/>
        </p:nvSpPr>
        <p:spPr>
          <a:xfrm>
            <a:off x="62931" y="126876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mbria" panose="02040503050406030204" pitchFamily="18" charset="0"/>
            </a:endParaRPr>
          </a:p>
        </p:txBody>
      </p:sp>
      <p:sp>
        <p:nvSpPr>
          <p:cNvPr id="11" name="10 - Ορθογώνιο"/>
          <p:cNvSpPr/>
          <p:nvPr/>
        </p:nvSpPr>
        <p:spPr>
          <a:xfrm>
            <a:off x="62931" y="284868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mbria" panose="02040503050406030204" pitchFamily="18" charset="0"/>
            </a:endParaRPr>
          </a:p>
        </p:txBody>
      </p:sp>
      <p:sp>
        <p:nvSpPr>
          <p:cNvPr id="8" name="7 - Τίτλος"/>
          <p:cNvSpPr>
            <a:spLocks noGrp="1"/>
          </p:cNvSpPr>
          <p:nvPr>
            <p:ph type="ctrTitle"/>
          </p:nvPr>
        </p:nvSpPr>
        <p:spPr>
          <a:xfrm>
            <a:off x="457200" y="1412776"/>
            <a:ext cx="8229600" cy="1470025"/>
          </a:xfrm>
        </p:spPr>
        <p:txBody>
          <a:bodyPr anchor="ctr"/>
          <a:lstStyle>
            <a:lvl1pPr algn="ctr">
              <a:defRPr lang="en-US" dirty="0">
                <a:solidFill>
                  <a:srgbClr val="FFFFFF"/>
                </a:solidFill>
              </a:defRPr>
            </a:lvl1pPr>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9D805EED-25E8-42AB-AFF9-E89E043CC51F}" type="datetime1">
              <a:rPr lang="el-GR" smtClean="0"/>
              <a:pPr/>
              <a:t>12/2/2021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41"/>
            <a:ext cx="201168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914400" y="274640"/>
            <a:ext cx="55626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FFC431D-220E-477C-BCF6-F31629666A0E}" type="datetime1">
              <a:rPr lang="el-GR" smtClean="0"/>
              <a:pPr/>
              <a:t>12/2/2021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0D4A1CB6-9EE2-4DBC-98F8-6794BF19BFCE}" type="datetime1">
              <a:rPr lang="el-GR" smtClean="0"/>
              <a:pPr/>
              <a:t>12/2/2021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a:xfrm>
            <a:off x="8532440" y="6210300"/>
            <a:ext cx="457200" cy="457200"/>
          </a:xfrm>
        </p:spPr>
        <p:txBody>
          <a:bodyPr/>
          <a:lstStyle/>
          <a:p>
            <a:fld id="{D3F1D1C4-C2D9-4231-9FB2-B2D9D97AA41D}" type="slidenum">
              <a:rPr lang="el-GR" smtClean="0"/>
              <a:pPr/>
              <a:t>‹#›</a:t>
            </a:fld>
            <a:endParaRPr lang="el-GR" dirty="0"/>
          </a:p>
        </p:txBody>
      </p:sp>
      <p:sp>
        <p:nvSpPr>
          <p:cNvPr id="8" name="7 - Θέση περιεχομένου"/>
          <p:cNvSpPr>
            <a:spLocks noGrp="1"/>
          </p:cNvSpPr>
          <p:nvPr>
            <p:ph sz="quarter" idx="1"/>
          </p:nvPr>
        </p:nvSpPr>
        <p:spPr>
          <a:xfrm>
            <a:off x="914400" y="1447800"/>
            <a:ext cx="777240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5 - Θέση αριθμού διαφάνειας"/>
          <p:cNvSpPr txBox="1">
            <a:spLocks/>
          </p:cNvSpPr>
          <p:nvPr userDrawn="1"/>
        </p:nvSpPr>
        <p:spPr>
          <a:xfrm>
            <a:off x="8507288" y="6241968"/>
            <a:ext cx="457200" cy="457200"/>
          </a:xfrm>
          <a:prstGeom prst="ellipse">
            <a:avLst/>
          </a:prstGeom>
          <a:solidFill>
            <a:schemeClr val="accent1"/>
          </a:solidFill>
        </p:spPr>
        <p:txBody>
          <a:bodyPr wrap="none" lIns="0" tIns="0" rIns="0" bIns="0" anchor="ctr" anchorCtr="1">
            <a:noAutofit/>
          </a:bodyPr>
          <a:lstStyle>
            <a:defPPr>
              <a:defRPr lang="el-GR"/>
            </a:defPPr>
            <a:lvl1pPr marL="0" algn="ctr" defTabSz="914400" rtl="0" eaLnBrk="1" latinLnBrk="0" hangingPunct="1">
              <a:defRPr kumimoji="0" sz="1400" kern="1200">
                <a:solidFill>
                  <a:srgbClr val="FFFFFF"/>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F1D1C4-C2D9-4231-9FB2-B2D9D97AA41D}" type="slidenum">
              <a:rPr lang="el-GR" smtClean="0"/>
              <a:pPr/>
              <a:t>‹#›</a:t>
            </a:fld>
            <a:endParaRPr lang="el-G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009162" y="6187322"/>
            <a:ext cx="2379262" cy="566491"/>
          </a:xfrm>
          <a:prstGeom prst="rect">
            <a:avLst/>
          </a:prstGeom>
        </p:spPr>
      </p:pic>
      <p:pic>
        <p:nvPicPr>
          <p:cNvPr id="10" name="Picture 18" descr="pl"/>
          <p:cNvPicPr>
            <a:picLocks noChangeAspect="1" noChangeArrowheads="1"/>
          </p:cNvPicPr>
          <p:nvPr userDrawn="1">
            <p:custDataLst>
              <p:tags r:id="rId1"/>
            </p:custDataLst>
          </p:nvPr>
        </p:nvPicPr>
        <p:blipFill>
          <a:blip r:embed="rId4" cstate="print">
            <a:clrChange>
              <a:clrFrom>
                <a:srgbClr val="FFFFFF"/>
              </a:clrFrom>
              <a:clrTo>
                <a:srgbClr val="FFFFFF">
                  <a:alpha val="0"/>
                </a:srgbClr>
              </a:clrTo>
            </a:clrChange>
          </a:blip>
          <a:srcRect r="27849"/>
          <a:stretch>
            <a:fillRect/>
          </a:stretch>
        </p:blipFill>
        <p:spPr bwMode="auto">
          <a:xfrm>
            <a:off x="219952" y="6237312"/>
            <a:ext cx="1487071" cy="386785"/>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11" name="10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latin typeface="Cambria" panose="02040503050406030204" pitchFamily="18" charset="0"/>
            </a:endParaRPr>
          </a:p>
        </p:txBody>
      </p:sp>
      <p:sp useBgFill="1">
        <p:nvSpPr>
          <p:cNvPr id="10" name="9 - Στρογγυλεμένο ορθογώνιο"/>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latin typeface="Cambria" panose="02040503050406030204" pitchFamily="18" charset="0"/>
            </a:endParaRPr>
          </a:p>
        </p:txBody>
      </p:sp>
      <p:sp>
        <p:nvSpPr>
          <p:cNvPr id="2" name="1 - Τίτλος"/>
          <p:cNvSpPr>
            <a:spLocks noGrp="1"/>
          </p:cNvSpPr>
          <p:nvPr>
            <p:ph type="title"/>
          </p:nvPr>
        </p:nvSpPr>
        <p:spPr>
          <a:xfrm>
            <a:off x="722313" y="952500"/>
            <a:ext cx="7772400" cy="1362075"/>
          </a:xfrm>
        </p:spPr>
        <p:txBody>
          <a:bodyPr anchor="b" anchorCtr="0"/>
          <a:lstStyle>
            <a:lvl1pPr algn="l">
              <a:buNone/>
              <a:defRPr sz="4000" b="0" cap="none"/>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0CAE2378-7922-468D-A2B7-EAC67D899D20}" type="datetime1">
              <a:rPr lang="el-GR" smtClean="0"/>
              <a:pPr/>
              <a:t>12/2/2021</a:t>
            </a:fld>
            <a:endParaRPr lang="el-GR"/>
          </a:p>
        </p:txBody>
      </p:sp>
      <p:sp>
        <p:nvSpPr>
          <p:cNvPr id="5" name="4 - Θέση υποσέλιδου"/>
          <p:cNvSpPr>
            <a:spLocks noGrp="1"/>
          </p:cNvSpPr>
          <p:nvPr>
            <p:ph type="ftr" sz="quarter" idx="11"/>
          </p:nvPr>
        </p:nvSpPr>
        <p:spPr>
          <a:xfrm>
            <a:off x="800100" y="6172200"/>
            <a:ext cx="4000500" cy="457200"/>
          </a:xfrm>
        </p:spPr>
        <p:txBody>
          <a:bodyPr/>
          <a:lstStyle/>
          <a:p>
            <a:endParaRPr lang="el-GR"/>
          </a:p>
        </p:txBody>
      </p:sp>
      <p:sp>
        <p:nvSpPr>
          <p:cNvPr id="7" name="6 - Ορθογώνιο"/>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mbria" panose="02040503050406030204" pitchFamily="18" charset="0"/>
            </a:endParaRPr>
          </a:p>
        </p:txBody>
      </p:sp>
      <p:sp>
        <p:nvSpPr>
          <p:cNvPr id="8" name="7 - Ορθογώνιο"/>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mbria" panose="02040503050406030204" pitchFamily="18" charset="0"/>
            </a:endParaRPr>
          </a:p>
        </p:txBody>
      </p:sp>
      <p:sp>
        <p:nvSpPr>
          <p:cNvPr id="9" name="8 - Ορθογώνιο"/>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mbria" panose="02040503050406030204" pitchFamily="18" charset="0"/>
            </a:endParaRPr>
          </a:p>
        </p:txBody>
      </p:sp>
      <p:sp>
        <p:nvSpPr>
          <p:cNvPr id="6" name="5 - Θέση αριθμού διαφάνειας"/>
          <p:cNvSpPr>
            <a:spLocks noGrp="1"/>
          </p:cNvSpPr>
          <p:nvPr>
            <p:ph type="sldNum" sz="quarter" idx="12"/>
          </p:nvPr>
        </p:nvSpPr>
        <p:spPr>
          <a:xfrm>
            <a:off x="146304" y="6208776"/>
            <a:ext cx="457200" cy="457200"/>
          </a:xfrm>
        </p:spPr>
        <p:txBody>
          <a:bodyPr/>
          <a:lstStyle/>
          <a:p>
            <a:fld id="{D3F1D1C4-C2D9-4231-9FB2-B2D9D97AA41D}"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57ABDEE4-33C9-43DB-BB1F-1BB80575A1C2}" type="datetime1">
              <a:rPr lang="el-GR" smtClean="0"/>
              <a:pPr/>
              <a:t>12/2/2021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9" name="8 - Θέση περιεχομένου"/>
          <p:cNvSpPr>
            <a:spLocks noGrp="1"/>
          </p:cNvSpPr>
          <p:nvPr>
            <p:ph sz="quarter" idx="1"/>
          </p:nvPr>
        </p:nvSpPr>
        <p:spPr>
          <a:xfrm>
            <a:off x="914400" y="1447800"/>
            <a:ext cx="374904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933950" y="1447800"/>
            <a:ext cx="374904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73050"/>
            <a:ext cx="7772400" cy="1143000"/>
          </a:xfrm>
        </p:spPr>
        <p:txBody>
          <a:bodyPr anchor="b" anchorCtr="0"/>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fld id="{687B8066-5543-4CC5-B939-ED1AF2D3E293}" type="datetime1">
              <a:rPr lang="el-GR" smtClean="0"/>
              <a:pPr/>
              <a:t>12/2/2021</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11" name="10 - Θέση περιεχομένου"/>
          <p:cNvSpPr>
            <a:spLocks noGrp="1"/>
          </p:cNvSpPr>
          <p:nvPr>
            <p:ph sz="half" idx="2"/>
          </p:nvPr>
        </p:nvSpPr>
        <p:spPr>
          <a:xfrm>
            <a:off x="914400" y="2247900"/>
            <a:ext cx="3733800" cy="38862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4"/>
          </p:nvPr>
        </p:nvSpPr>
        <p:spPr>
          <a:xfrm>
            <a:off x="4953000" y="2247900"/>
            <a:ext cx="3733800" cy="38862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900909B1-F83C-412E-949A-C35E2BE36A4D}" type="datetime1">
              <a:rPr lang="el-GR" smtClean="0"/>
              <a:pPr/>
              <a:t>12/2/2021</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9095F21-A8B0-49F3-80F8-4071FD48CFE3}" type="datetime1">
              <a:rPr lang="el-GR" smtClean="0"/>
              <a:pPr/>
              <a:t>12/2/2021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8" name="7 - Ορθογώνιο"/>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mbria" panose="02040503050406030204" pitchFamily="18" charset="0"/>
            </a:endParaRPr>
          </a:p>
        </p:txBody>
      </p:sp>
      <p:sp useBgFill="1">
        <p:nvSpPr>
          <p:cNvPr id="9" name="8 - Στρογγυλεμένο ορθογώνιο"/>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latin typeface="Cambria" panose="02040503050406030204" pitchFamily="18" charset="0"/>
            </a:endParaRPr>
          </a:p>
        </p:txBody>
      </p:sp>
      <p:sp>
        <p:nvSpPr>
          <p:cNvPr id="2" name="1 - Τίτλος"/>
          <p:cNvSpPr>
            <a:spLocks noGrp="1"/>
          </p:cNvSpPr>
          <p:nvPr>
            <p:ph type="title"/>
          </p:nvPr>
        </p:nvSpPr>
        <p:spPr>
          <a:xfrm>
            <a:off x="914400" y="273050"/>
            <a:ext cx="7772400" cy="1143000"/>
          </a:xfrm>
        </p:spPr>
        <p:txBody>
          <a:bodyPr anchor="b" anchorCtr="0"/>
          <a:lstStyle>
            <a:lvl1pPr algn="l">
              <a:buNone/>
              <a:defRPr sz="4000" b="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036A1CDC-2583-4519-A13D-598D0E212F0F}" type="datetime1">
              <a:rPr lang="el-GR" smtClean="0"/>
              <a:pPr/>
              <a:t>12/2/2021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11" name="10 - Θέση περιεχομένου"/>
          <p:cNvSpPr>
            <a:spLocks noGrp="1"/>
          </p:cNvSpPr>
          <p:nvPr>
            <p:ph sz="quarter" idx="1"/>
          </p:nvPr>
        </p:nvSpPr>
        <p:spPr>
          <a:xfrm>
            <a:off x="2971800" y="1600200"/>
            <a:ext cx="5715000" cy="44958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781C16C-11FF-4C19-AB42-F75151F7B02A}" type="datetime1">
              <a:rPr lang="el-GR" smtClean="0"/>
              <a:pPr/>
              <a:t>12/2/2021</a:t>
            </a:fld>
            <a:endParaRPr lang="el-GR"/>
          </a:p>
        </p:txBody>
      </p:sp>
      <p:sp>
        <p:nvSpPr>
          <p:cNvPr id="6" name="5 - Θέση υποσέλιδου"/>
          <p:cNvSpPr>
            <a:spLocks noGrp="1"/>
          </p:cNvSpPr>
          <p:nvPr>
            <p:ph type="ftr" sz="quarter" idx="11"/>
          </p:nvPr>
        </p:nvSpPr>
        <p:spPr>
          <a:xfrm>
            <a:off x="914400" y="6172200"/>
            <a:ext cx="3886200" cy="457200"/>
          </a:xfrm>
        </p:spPr>
        <p:txBody>
          <a:bodyPr/>
          <a:lstStyle/>
          <a:p>
            <a:endParaRPr lang="el-GR"/>
          </a:p>
        </p:txBody>
      </p:sp>
      <p:sp>
        <p:nvSpPr>
          <p:cNvPr id="7" name="6 - Θέση αριθμού διαφάνειας"/>
          <p:cNvSpPr>
            <a:spLocks noGrp="1"/>
          </p:cNvSpPr>
          <p:nvPr>
            <p:ph type="sldNum" sz="quarter" idx="12"/>
          </p:nvPr>
        </p:nvSpPr>
        <p:spPr>
          <a:xfrm>
            <a:off x="146304" y="6208776"/>
            <a:ext cx="457200" cy="457200"/>
          </a:xfrm>
        </p:spPr>
        <p:txBody>
          <a:bodyPr/>
          <a:lstStyle/>
          <a:p>
            <a:fld id="{D3F1D1C4-C2D9-4231-9FB2-B2D9D97AA41D}" type="slidenum">
              <a:rPr lang="el-GR" smtClean="0"/>
              <a:pPr/>
              <a:t>‹#›</a:t>
            </a:fld>
            <a:endParaRPr lang="el-GR"/>
          </a:p>
        </p:txBody>
      </p:sp>
      <p:sp>
        <p:nvSpPr>
          <p:cNvPr id="11" name="10 - Ορθογώνιο"/>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mbria" panose="02040503050406030204" pitchFamily="18" charset="0"/>
            </a:endParaRPr>
          </a:p>
        </p:txBody>
      </p:sp>
      <p:sp>
        <p:nvSpPr>
          <p:cNvPr id="12" name="11 - Ορθογώνιο"/>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mbria" panose="02040503050406030204" pitchFamily="18" charset="0"/>
            </a:endParaRPr>
          </a:p>
        </p:txBody>
      </p:sp>
      <p:sp>
        <p:nvSpPr>
          <p:cNvPr id="13" name="12 - Ορθογώνιο"/>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mbria" panose="02040503050406030204" pitchFamily="18" charset="0"/>
            </a:endParaRPr>
          </a:p>
        </p:txBody>
      </p:sp>
      <p:sp>
        <p:nvSpPr>
          <p:cNvPr id="3" name="2 - Θέση εικόνας"/>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atin typeface="Cambria" panose="02040503050406030204" pitchFamily="18" charset="0"/>
              </a:defRPr>
            </a:lvl1pPr>
          </a:lstStyle>
          <a:p>
            <a:r>
              <a:rPr kumimoji="0" lang="el-GR" dirty="0" smtClean="0"/>
              <a:t>Κάντε κλικ στο εικονίδιο για να προσθέσετε μια εικόνα</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latin typeface="Cambria" panose="02040503050406030204" pitchFamily="18" charset="0"/>
            </a:endParaRPr>
          </a:p>
        </p:txBody>
      </p:sp>
      <p:sp useBgFill="1">
        <p:nvSpPr>
          <p:cNvPr id="8" name="7 - Στρογγυλεμένο ορθογώνιο"/>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latin typeface="Cambria" panose="02040503050406030204" pitchFamily="18" charset="0"/>
            </a:endParaRPr>
          </a:p>
        </p:txBody>
      </p:sp>
      <p:sp>
        <p:nvSpPr>
          <p:cNvPr id="22" name="21 - Θέση τίτλου"/>
          <p:cNvSpPr>
            <a:spLocks noGrp="1"/>
          </p:cNvSpPr>
          <p:nvPr>
            <p:ph type="title"/>
          </p:nvPr>
        </p:nvSpPr>
        <p:spPr>
          <a:xfrm>
            <a:off x="914400" y="274638"/>
            <a:ext cx="7772400" cy="1143000"/>
          </a:xfrm>
          <a:prstGeom prst="rect">
            <a:avLst/>
          </a:prstGeom>
        </p:spPr>
        <p:txBody>
          <a:bodyPr bIns="91440" anchor="b" anchorCtr="0">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l-GR" dirty="0" err="1" smtClean="0"/>
              <a:t>Kλικ</a:t>
            </a:r>
            <a:r>
              <a:rPr kumimoji="0" lang="el-GR" dirty="0" smtClean="0"/>
              <a:t> για επεξεργασία των στυλ του υποδείγματος</a:t>
            </a:r>
          </a:p>
          <a:p>
            <a:pPr lvl="1" eaLnBrk="1" latinLnBrk="0" hangingPunct="1"/>
            <a:r>
              <a:rPr kumimoji="0" lang="el-GR" dirty="0" smtClean="0"/>
              <a:t>Δεύτερου επιπέδου</a:t>
            </a:r>
          </a:p>
          <a:p>
            <a:pPr lvl="2" eaLnBrk="1" latinLnBrk="0" hangingPunct="1"/>
            <a:r>
              <a:rPr kumimoji="0" lang="el-GR" dirty="0" smtClean="0"/>
              <a:t>Τρίτου επιπέδου</a:t>
            </a:r>
          </a:p>
          <a:p>
            <a:pPr lvl="3" eaLnBrk="1" latinLnBrk="0" hangingPunct="1"/>
            <a:r>
              <a:rPr kumimoji="0" lang="el-GR" dirty="0" smtClean="0"/>
              <a:t>Τέταρτου επιπέδου</a:t>
            </a:r>
          </a:p>
          <a:p>
            <a:pPr lvl="4" eaLnBrk="1" latinLnBrk="0" hangingPunct="1"/>
            <a:r>
              <a:rPr kumimoji="0" lang="el-GR" dirty="0" smtClean="0"/>
              <a:t>Πέμπτου επιπέδου</a:t>
            </a:r>
            <a:endParaRPr kumimoji="0" lang="en-US" dirty="0"/>
          </a:p>
        </p:txBody>
      </p:sp>
      <p:sp>
        <p:nvSpPr>
          <p:cNvPr id="14" name="13 - Θέση ημερομηνίας"/>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CC0AB03F-CD8E-461C-927B-867CA4395743}" type="datetime1">
              <a:rPr lang="el-GR" smtClean="0"/>
              <a:pPr/>
              <a:t>12/2/2021</a:t>
            </a:fld>
            <a:endParaRPr lang="el-GR"/>
          </a:p>
        </p:txBody>
      </p:sp>
      <p:sp>
        <p:nvSpPr>
          <p:cNvPr id="3" name="2 - Θέση υποσέλιδου"/>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l-GR"/>
          </a:p>
        </p:txBody>
      </p:sp>
      <p:sp>
        <p:nvSpPr>
          <p:cNvPr id="23" name="22 - Θέση αριθμού διαφάνειας"/>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Cambria" panose="02040503050406030204" pitchFamily="18"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8" Type="http://schemas.openxmlformats.org/officeDocument/2006/relationships/hyperlink" Target="https://canvanizer.com/how-to-use/business-model-canvas-tutorial" TargetMode="External"/><Relationship Id="rId3" Type="http://schemas.openxmlformats.org/officeDocument/2006/relationships/hyperlink" Target="http://www.businessmodelgeneration.com/downloads/businessmodelgeneration_preview.pdf" TargetMode="External"/><Relationship Id="rId7" Type="http://schemas.openxmlformats.org/officeDocument/2006/relationships/hyperlink" Target="http://www.slideshare.net/moke_uth/1-2012-13-22859050?next_slideshow=1" TargetMode="External"/><Relationship Id="rId12" Type="http://schemas.openxmlformats.org/officeDocument/2006/relationships/hyperlink" Target="http://www.buildyourbusiness.com/" TargetMode="External"/><Relationship Id="rId2" Type="http://schemas.openxmlformats.org/officeDocument/2006/relationships/hyperlink" Target="http://www.businessmodelgeneration.com/book" TargetMode="External"/><Relationship Id="rId1" Type="http://schemas.openxmlformats.org/officeDocument/2006/relationships/slideLayout" Target="../slideLayouts/slideLayout2.xml"/><Relationship Id="rId6" Type="http://schemas.openxmlformats.org/officeDocument/2006/relationships/hyperlink" Target="http://www.slideshare.net/moke_uth/4-2012-2013-22859053" TargetMode="External"/><Relationship Id="rId11" Type="http://schemas.openxmlformats.org/officeDocument/2006/relationships/hyperlink" Target="http://www.bplans.com/" TargetMode="External"/><Relationship Id="rId5" Type="http://schemas.openxmlformats.org/officeDocument/2006/relationships/hyperlink" Target="http://www.startupgreece.gov.gr/sites/default/files/page_102_1.pdf" TargetMode="External"/><Relationship Id="rId10" Type="http://schemas.openxmlformats.org/officeDocument/2006/relationships/hyperlink" Target="http://www.bootstrapper.com/" TargetMode="External"/><Relationship Id="rId4" Type="http://schemas.openxmlformats.org/officeDocument/2006/relationships/hyperlink" Target="http://www.businessmodelgeneration.com/canvas/bmc" TargetMode="External"/><Relationship Id="rId9" Type="http://schemas.openxmlformats.org/officeDocument/2006/relationships/hyperlink" Target="http://www.chania-cci.gr/website/images/stories/epixeirimatikothta/SEMINARS/business-canvas-xania.pdf" TargetMode="External"/></Relationships>
</file>

<file path=ppt/slides/_rels/slide10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6.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s://nostos01.wordpress.com/2015/06/03/airbnb-casy-study-for-peer2peer-business-model/"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https://nostos01.wordpress.com/category/business-model/"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14348" y="1484784"/>
            <a:ext cx="7772400" cy="1470025"/>
          </a:xfrm>
        </p:spPr>
        <p:txBody>
          <a:bodyPr/>
          <a:lstStyle/>
          <a:p>
            <a:r>
              <a:rPr lang="el-GR" b="1" dirty="0" smtClean="0">
                <a:solidFill>
                  <a:schemeClr val="bg1"/>
                </a:solidFill>
              </a:rPr>
              <a:t>ΣΤΡΑΤΗΓΙΚΟ ΚΑΙ ΕΠΙΧΕΙΡΗΜΑΤΙΚΟ ΣΧΕΔΙΟ</a:t>
            </a:r>
            <a:endParaRPr lang="el-GR" b="1" dirty="0">
              <a:solidFill>
                <a:schemeClr val="bg1"/>
              </a:solidFill>
            </a:endParaRPr>
          </a:p>
        </p:txBody>
      </p:sp>
      <p:sp>
        <p:nvSpPr>
          <p:cNvPr id="6" name="5 - TextBox"/>
          <p:cNvSpPr txBox="1"/>
          <p:nvPr/>
        </p:nvSpPr>
        <p:spPr>
          <a:xfrm>
            <a:off x="1285852" y="4942909"/>
            <a:ext cx="6643733" cy="646331"/>
          </a:xfrm>
          <a:prstGeom prst="rect">
            <a:avLst/>
          </a:prstGeom>
          <a:noFill/>
        </p:spPr>
        <p:txBody>
          <a:bodyPr wrap="square" rtlCol="0">
            <a:spAutoFit/>
          </a:bodyPr>
          <a:lstStyle/>
          <a:p>
            <a:pPr algn="ctr"/>
            <a:r>
              <a:rPr lang="el-GR" dirty="0"/>
              <a:t>ΠΑΡΟΧΗ ΥΠΗΡΕΣΙΩΝ ΣΥΜΒΟΥΛΕΥΤΙΚΗΣ ΥΠΟΣΤΗΡΙΞΗΣ </a:t>
            </a:r>
          </a:p>
          <a:p>
            <a:pPr algn="ctr"/>
            <a:r>
              <a:rPr lang="el-GR" dirty="0"/>
              <a:t>5</a:t>
            </a:r>
            <a:r>
              <a:rPr lang="el-GR" dirty="0" smtClean="0"/>
              <a:t>ος Κύκλος Επιχειρηματικού Επιταχυντή “</a:t>
            </a:r>
            <a:r>
              <a:rPr lang="en-US" dirty="0" smtClean="0">
                <a:latin typeface="Cambria" panose="02040503050406030204" pitchFamily="18" charset="0"/>
              </a:rPr>
              <a:t>Creative Industries</a:t>
            </a:r>
            <a:r>
              <a:rPr lang="el-GR" dirty="0" smtClean="0"/>
              <a:t>”</a:t>
            </a:r>
            <a:endParaRPr lang="el-GR" dirty="0"/>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11560" y="3442876"/>
            <a:ext cx="4478225" cy="1066244"/>
          </a:xfrm>
          <a:prstGeom prst="rect">
            <a:avLst/>
          </a:prstGeom>
        </p:spPr>
      </p:pic>
      <p:pic>
        <p:nvPicPr>
          <p:cNvPr id="8" name="Picture 18" descr="pl"/>
          <p:cNvPicPr>
            <a:picLocks noChangeAspect="1" noChangeArrowheads="1"/>
          </p:cNvPicPr>
          <p:nvPr>
            <p:custDataLst>
              <p:tags r:id="rId1"/>
            </p:custDataLst>
          </p:nvPr>
        </p:nvPicPr>
        <p:blipFill>
          <a:blip r:embed="rId4" cstate="print">
            <a:clrChange>
              <a:clrFrom>
                <a:srgbClr val="FFFFFF"/>
              </a:clrFrom>
              <a:clrTo>
                <a:srgbClr val="FFFFFF">
                  <a:alpha val="0"/>
                </a:srgbClr>
              </a:clrTo>
            </a:clrChange>
          </a:blip>
          <a:srcRect r="27849"/>
          <a:stretch>
            <a:fillRect/>
          </a:stretch>
        </p:blipFill>
        <p:spPr bwMode="auto">
          <a:xfrm>
            <a:off x="205732" y="188640"/>
            <a:ext cx="2160240" cy="561876"/>
          </a:xfrm>
          <a:prstGeom prst="rect">
            <a:avLst/>
          </a:prstGeom>
          <a:noFill/>
          <a:ln w="9525">
            <a:noFill/>
            <a:miter lim="800000"/>
            <a:headEnd/>
            <a:tailEnd/>
          </a:ln>
        </p:spPr>
      </p:pic>
      <p:pic>
        <p:nvPicPr>
          <p:cNvPr id="10" name="Picture 2" descr="G:\My Documents\Χρήστος\Διάζωμα\Εταιρική Πάργα\piop_logo_gr.png"/>
          <p:cNvPicPr>
            <a:picLocks noChangeAspect="1" noChangeArrowheads="1"/>
          </p:cNvPicPr>
          <p:nvPr/>
        </p:nvPicPr>
        <p:blipFill>
          <a:blip r:embed="rId5" cstate="print"/>
          <a:srcRect/>
          <a:stretch>
            <a:fillRect/>
          </a:stretch>
        </p:blipFill>
        <p:spPr bwMode="auto">
          <a:xfrm>
            <a:off x="5652120" y="3562734"/>
            <a:ext cx="2736304" cy="866105"/>
          </a:xfrm>
          <a:prstGeom prst="rect">
            <a:avLst/>
          </a:prstGeom>
          <a:noFill/>
        </p:spPr>
      </p:pic>
    </p:spTree>
    <p:extLst>
      <p:ext uri="{BB962C8B-B14F-4D97-AF65-F5344CB8AC3E}">
        <p14:creationId xmlns:p14="http://schemas.microsoft.com/office/powerpoint/2010/main" xmlns="" val="39089169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solidFill>
                  <a:schemeClr val="accent2">
                    <a:lumMod val="75000"/>
                  </a:schemeClr>
                </a:solidFill>
              </a:rPr>
              <a:t>Επιχειρηματική ιδέα (business idea)</a:t>
            </a:r>
          </a:p>
        </p:txBody>
      </p:sp>
      <p:sp>
        <p:nvSpPr>
          <p:cNvPr id="3" name="2 - Θέση περιεχομένου"/>
          <p:cNvSpPr>
            <a:spLocks noGrp="1"/>
          </p:cNvSpPr>
          <p:nvPr>
            <p:ph sz="quarter" idx="1"/>
          </p:nvPr>
        </p:nvSpPr>
        <p:spPr>
          <a:xfrm>
            <a:off x="357158" y="1571612"/>
            <a:ext cx="8429684" cy="4572000"/>
          </a:xfrm>
        </p:spPr>
        <p:txBody>
          <a:bodyPr>
            <a:noAutofit/>
          </a:bodyPr>
          <a:lstStyle/>
          <a:p>
            <a:pPr algn="just">
              <a:buNone/>
            </a:pPr>
            <a:r>
              <a:rPr lang="el-GR" sz="1800" dirty="0" smtClean="0"/>
              <a:t>Οι επιχειρηματικές ιδέες μπορούν να προκύψουν από:</a:t>
            </a:r>
            <a:endParaRPr lang="en-US" sz="1800" dirty="0" smtClean="0">
              <a:latin typeface="Cambria" panose="02040503050406030204" pitchFamily="18" charset="0"/>
            </a:endParaRPr>
          </a:p>
          <a:p>
            <a:pPr algn="just">
              <a:buNone/>
            </a:pPr>
            <a:endParaRPr lang="el-GR" sz="1800" dirty="0" smtClean="0"/>
          </a:p>
          <a:p>
            <a:pPr lvl="0" algn="just"/>
            <a:r>
              <a:rPr lang="el-GR" sz="1800" dirty="0" smtClean="0"/>
              <a:t>Τυχαία περιστατικά και παρατήρηση</a:t>
            </a:r>
          </a:p>
          <a:p>
            <a:pPr lvl="0" algn="just"/>
            <a:r>
              <a:rPr lang="el-GR" sz="1800" dirty="0" smtClean="0"/>
              <a:t>Καλές και κακές εμπειρίες της καθημερινότητας</a:t>
            </a:r>
          </a:p>
          <a:p>
            <a:pPr lvl="0" algn="just"/>
            <a:r>
              <a:rPr lang="el-GR" sz="1800" dirty="0" smtClean="0"/>
              <a:t>Ελλιπείς λύσεις ή έλλειψη καλών λύσεων σε προβλήματα ή ανάγκες</a:t>
            </a:r>
          </a:p>
          <a:p>
            <a:pPr lvl="0" algn="just"/>
            <a:r>
              <a:rPr lang="el-GR" sz="1800" dirty="0" smtClean="0"/>
              <a:t>Κάποιο κενό στην αγορά</a:t>
            </a:r>
          </a:p>
          <a:p>
            <a:pPr lvl="0" algn="just"/>
            <a:r>
              <a:rPr lang="el-GR" sz="1800" dirty="0" smtClean="0"/>
              <a:t>Εργαστηριακές έρευνες – Έρευνα και ανάπτυξη</a:t>
            </a:r>
          </a:p>
          <a:p>
            <a:pPr lvl="0" algn="just"/>
            <a:r>
              <a:rPr lang="el-GR" sz="1800" dirty="0" smtClean="0"/>
              <a:t>Διανοητικές εκλάμψεις</a:t>
            </a:r>
          </a:p>
          <a:p>
            <a:pPr lvl="0" algn="just"/>
            <a:r>
              <a:rPr lang="el-GR" sz="1800" dirty="0" smtClean="0"/>
              <a:t>Συστηματική έρευνα αγοράς, κλπ</a:t>
            </a:r>
          </a:p>
          <a:p>
            <a:pPr lvl="0" algn="just">
              <a:buNone/>
            </a:pPr>
            <a:endParaRPr lang="el-GR" sz="1800" dirty="0" smtClean="0"/>
          </a:p>
          <a:p>
            <a:pPr marL="0" indent="0" algn="just">
              <a:buNone/>
            </a:pPr>
            <a:r>
              <a:rPr lang="el-GR" sz="1800" dirty="0" smtClean="0"/>
              <a:t>Πολύ συχνά, οι νέες ιδέες έρχονται και κατά την διάρκεια της μελέτης και αξιολόγησης του υπάρχοντος επιχειρηματικού μοντέλου ή των ανταγωνιστών.</a:t>
            </a:r>
            <a:endParaRPr lang="el-GR" sz="1800" dirty="0"/>
          </a:p>
        </p:txBody>
      </p:sp>
      <p:sp>
        <p:nvSpPr>
          <p:cNvPr id="7" name="Oval 6"/>
          <p:cNvSpPr/>
          <p:nvPr/>
        </p:nvSpPr>
        <p:spPr>
          <a:xfrm>
            <a:off x="8578376" y="214810"/>
            <a:ext cx="317102" cy="2740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153950"/>
            <a:ext cx="8329642" cy="631844"/>
          </a:xfrm>
        </p:spPr>
        <p:txBody>
          <a:bodyPr>
            <a:noAutofit/>
          </a:bodyPr>
          <a:lstStyle/>
          <a:p>
            <a:pPr algn="ctr"/>
            <a:r>
              <a:rPr lang="el-GR" sz="2800" dirty="0" smtClean="0">
                <a:solidFill>
                  <a:schemeClr val="accent2">
                    <a:lumMod val="75000"/>
                  </a:schemeClr>
                </a:solidFill>
              </a:rPr>
              <a:t>Σχετικές πηγές και περαιτέρω αναζήτηση πληροφοριών</a:t>
            </a:r>
          </a:p>
        </p:txBody>
      </p:sp>
      <p:sp>
        <p:nvSpPr>
          <p:cNvPr id="3" name="2 - Θέση περιεχομένου"/>
          <p:cNvSpPr>
            <a:spLocks noGrp="1"/>
          </p:cNvSpPr>
          <p:nvPr>
            <p:ph sz="quarter" idx="1"/>
          </p:nvPr>
        </p:nvSpPr>
        <p:spPr>
          <a:xfrm>
            <a:off x="357158" y="714356"/>
            <a:ext cx="8429684" cy="5357850"/>
          </a:xfrm>
        </p:spPr>
        <p:txBody>
          <a:bodyPr>
            <a:noAutofit/>
          </a:bodyPr>
          <a:lstStyle/>
          <a:p>
            <a:pPr algn="just"/>
            <a:r>
              <a:rPr lang="en-US" sz="1500" dirty="0" smtClean="0">
                <a:latin typeface="Cambria" pitchFamily="18" charset="0"/>
              </a:rPr>
              <a:t>eBook, Business Model Generation, </a:t>
            </a:r>
            <a:r>
              <a:rPr lang="en-US" sz="1500" u="sng" dirty="0" smtClean="0">
                <a:latin typeface="Cambria" pitchFamily="18" charset="0"/>
                <a:hlinkClick r:id="rId2"/>
              </a:rPr>
              <a:t>http://www.businessmodelgeneration.com/book</a:t>
            </a:r>
            <a:r>
              <a:rPr lang="el-GR" sz="1500" dirty="0" smtClean="0">
                <a:latin typeface="Cambria" pitchFamily="18" charset="0"/>
              </a:rPr>
              <a:t> </a:t>
            </a:r>
          </a:p>
          <a:p>
            <a:pPr algn="just"/>
            <a:r>
              <a:rPr lang="en-US" sz="1500" dirty="0" smtClean="0">
                <a:latin typeface="Cambria" pitchFamily="18" charset="0"/>
              </a:rPr>
              <a:t>Business Mode </a:t>
            </a:r>
            <a:r>
              <a:rPr lang="en-US" sz="1500" dirty="0" err="1" smtClean="0">
                <a:latin typeface="Cambria" pitchFamily="18" charset="0"/>
              </a:rPr>
              <a:t>lGeneration</a:t>
            </a:r>
            <a:r>
              <a:rPr lang="en-US" sz="1500" dirty="0" smtClean="0">
                <a:latin typeface="Cambria" pitchFamily="18" charset="0"/>
              </a:rPr>
              <a:t>: A Handbook </a:t>
            </a:r>
            <a:r>
              <a:rPr lang="en-US" sz="1500" dirty="0" err="1" smtClean="0">
                <a:latin typeface="Cambria" pitchFamily="18" charset="0"/>
              </a:rPr>
              <a:t>forVisionaries</a:t>
            </a:r>
            <a:r>
              <a:rPr lang="en-US" sz="1500" dirty="0" smtClean="0">
                <a:latin typeface="Cambria" pitchFamily="18" charset="0"/>
              </a:rPr>
              <a:t>, Game Changers and Challengers (2010) </a:t>
            </a:r>
            <a:r>
              <a:rPr lang="en-US" sz="1500" u="sng" dirty="0" smtClean="0">
                <a:latin typeface="Cambria" pitchFamily="18" charset="0"/>
                <a:hlinkClick r:id="rId3"/>
              </a:rPr>
              <a:t>http://www.businessmodelgeneration.com/downloads/businessmodelgeneration_preview.pdf</a:t>
            </a:r>
            <a:r>
              <a:rPr lang="el-GR" sz="1500" dirty="0" smtClean="0">
                <a:latin typeface="Cambria" pitchFamily="18" charset="0"/>
              </a:rPr>
              <a:t> </a:t>
            </a:r>
          </a:p>
          <a:p>
            <a:pPr algn="just"/>
            <a:r>
              <a:rPr lang="en-US" sz="1500" dirty="0" smtClean="0">
                <a:latin typeface="Cambria" pitchFamily="18" charset="0"/>
              </a:rPr>
              <a:t>Download the Business Model Canvas </a:t>
            </a:r>
            <a:r>
              <a:rPr lang="en-US" sz="1500" u="sng" dirty="0" smtClean="0">
                <a:latin typeface="Cambria" pitchFamily="18" charset="0"/>
                <a:hlinkClick r:id="rId4"/>
              </a:rPr>
              <a:t>http://www.businessmodelgeneration.com/canvas/bmc</a:t>
            </a:r>
            <a:r>
              <a:rPr lang="el-GR" sz="1500" dirty="0" smtClean="0">
                <a:latin typeface="Cambria" pitchFamily="18" charset="0"/>
              </a:rPr>
              <a:t> </a:t>
            </a:r>
          </a:p>
          <a:p>
            <a:pPr algn="just"/>
            <a:r>
              <a:rPr lang="el-GR" sz="1500" dirty="0" smtClean="0">
                <a:latin typeface="Cambria" pitchFamily="18" charset="0"/>
              </a:rPr>
              <a:t>Οδηγός Επιχειρηματικού σχεδίου</a:t>
            </a:r>
            <a:r>
              <a:rPr lang="en-US" sz="1500" dirty="0" smtClean="0">
                <a:latin typeface="Cambria" pitchFamily="18" charset="0"/>
              </a:rPr>
              <a:t>, Service Corps of Retired Executives, </a:t>
            </a:r>
            <a:r>
              <a:rPr lang="el-GR" sz="1500" dirty="0" smtClean="0">
                <a:latin typeface="Cambria" pitchFamily="18" charset="0"/>
              </a:rPr>
              <a:t>ΗΠΑ</a:t>
            </a:r>
            <a:r>
              <a:rPr lang="en-US" sz="1500" dirty="0" smtClean="0">
                <a:latin typeface="Cambria" pitchFamily="18" charset="0"/>
              </a:rPr>
              <a:t>, </a:t>
            </a:r>
            <a:r>
              <a:rPr lang="en-US" sz="1500" u="sng" dirty="0" smtClean="0">
                <a:latin typeface="Cambria" pitchFamily="18" charset="0"/>
                <a:hlinkClick r:id="rId5"/>
              </a:rPr>
              <a:t>http://www.startupgreece.gov.gr/sites/default/files/page_102_1.pdf</a:t>
            </a:r>
            <a:r>
              <a:rPr lang="el-GR" sz="1500" dirty="0" smtClean="0">
                <a:latin typeface="Cambria" pitchFamily="18" charset="0"/>
              </a:rPr>
              <a:t> </a:t>
            </a:r>
          </a:p>
          <a:p>
            <a:pPr algn="just"/>
            <a:r>
              <a:rPr lang="el-GR" sz="1500" dirty="0" err="1" smtClean="0">
                <a:latin typeface="Cambria" pitchFamily="18" charset="0"/>
              </a:rPr>
              <a:t>Σταμπουλής</a:t>
            </a:r>
            <a:r>
              <a:rPr lang="el-GR" sz="1500" dirty="0" smtClean="0">
                <a:latin typeface="Cambria" pitchFamily="18" charset="0"/>
              </a:rPr>
              <a:t>, Γ., Παρουσίαση, Επιχειρηματική Στρατηγική και Επιχειρηματικό Μοντέλο, Δομή Απασχόλησης και σταδιοδρομίας Πανεπιστημίου Θεσσαλίας </a:t>
            </a:r>
            <a:r>
              <a:rPr lang="el-GR" sz="1500" u="sng" dirty="0" smtClean="0">
                <a:latin typeface="Cambria" pitchFamily="18" charset="0"/>
                <a:hlinkClick r:id="rId6"/>
              </a:rPr>
              <a:t>http://www.slideshare.net/moke_uth/4-2012-2013-22859053</a:t>
            </a:r>
            <a:r>
              <a:rPr lang="el-GR" sz="1500" dirty="0" smtClean="0">
                <a:latin typeface="Cambria" pitchFamily="18" charset="0"/>
              </a:rPr>
              <a:t> </a:t>
            </a:r>
          </a:p>
          <a:p>
            <a:pPr algn="just"/>
            <a:r>
              <a:rPr lang="el-GR" sz="1500" dirty="0" smtClean="0">
                <a:latin typeface="Cambria" pitchFamily="18" charset="0"/>
              </a:rPr>
              <a:t>Παρουσίαση, Επιχειρηματικός Σχεδιασμός: από τη σύλληψη της ιδέας στην υλοποίηση, Μονάδα Καινοτομίας και Επιχειρηματικότητας Πανεπιστημίου Θεσσαλίας </a:t>
            </a:r>
            <a:r>
              <a:rPr lang="el-GR" sz="1500" u="sng" dirty="0" smtClean="0">
                <a:latin typeface="Cambria" pitchFamily="18" charset="0"/>
                <a:hlinkClick r:id="rId7"/>
              </a:rPr>
              <a:t>http://www.slideshare.net/moke_uth/1-2012-13-22859050?next_slideshow=1</a:t>
            </a:r>
            <a:r>
              <a:rPr lang="el-GR" sz="1500" dirty="0" smtClean="0">
                <a:latin typeface="Cambria" pitchFamily="18" charset="0"/>
              </a:rPr>
              <a:t> </a:t>
            </a:r>
          </a:p>
          <a:p>
            <a:pPr algn="just"/>
            <a:r>
              <a:rPr lang="en-US" sz="1500" dirty="0" smtClean="0">
                <a:latin typeface="Cambria" pitchFamily="18" charset="0"/>
              </a:rPr>
              <a:t>Business model canvas tutorial </a:t>
            </a:r>
            <a:r>
              <a:rPr lang="en-US" sz="1500" u="sng" dirty="0" smtClean="0">
                <a:latin typeface="Cambria" pitchFamily="18" charset="0"/>
                <a:hlinkClick r:id="rId8"/>
              </a:rPr>
              <a:t>https://canvanizer.com/how-to-use/business-model-canvas-tutorial</a:t>
            </a:r>
            <a:r>
              <a:rPr lang="el-GR" sz="1500" dirty="0" smtClean="0">
                <a:latin typeface="Cambria" pitchFamily="18" charset="0"/>
              </a:rPr>
              <a:t> </a:t>
            </a:r>
          </a:p>
          <a:p>
            <a:pPr algn="just"/>
            <a:r>
              <a:rPr lang="en-US" sz="1500" dirty="0" smtClean="0">
                <a:latin typeface="Cambria" pitchFamily="18" charset="0"/>
              </a:rPr>
              <a:t>Business Model Canvas</a:t>
            </a:r>
            <a:r>
              <a:rPr lang="el-GR" sz="1500" dirty="0" smtClean="0">
                <a:latin typeface="Cambria" pitchFamily="18" charset="0"/>
              </a:rPr>
              <a:t>, Εργαλείο Επιχειρηματικού Σχεδιασμού, ΚΕΜΕΛ </a:t>
            </a:r>
            <a:r>
              <a:rPr lang="el-GR" sz="1500" u="sng" dirty="0" smtClean="0">
                <a:latin typeface="Cambria" pitchFamily="18" charset="0"/>
                <a:hlinkClick r:id="rId9"/>
              </a:rPr>
              <a:t>http://www.chania-cci.gr/website/images/stories/epixeirimatikothta/SEMINARS/business-canvas-xania.pdf</a:t>
            </a:r>
            <a:r>
              <a:rPr lang="el-GR" sz="1500" dirty="0" smtClean="0">
                <a:latin typeface="Cambria" pitchFamily="18" charset="0"/>
              </a:rPr>
              <a:t> </a:t>
            </a:r>
          </a:p>
          <a:p>
            <a:pPr algn="just"/>
            <a:r>
              <a:rPr lang="en-US" sz="1500" dirty="0" err="1" smtClean="0">
                <a:latin typeface="Cambria" pitchFamily="18" charset="0"/>
              </a:rPr>
              <a:t>Bootstrapper</a:t>
            </a:r>
            <a:r>
              <a:rPr lang="en-US" sz="1500" dirty="0" smtClean="0">
                <a:latin typeface="Cambria" pitchFamily="18" charset="0"/>
              </a:rPr>
              <a:t> </a:t>
            </a:r>
            <a:r>
              <a:rPr lang="en-US" sz="1500" u="sng" dirty="0" smtClean="0">
                <a:latin typeface="Cambria" pitchFamily="18" charset="0"/>
                <a:hlinkClick r:id="rId10"/>
              </a:rPr>
              <a:t>www.bootstrapper.com</a:t>
            </a:r>
            <a:r>
              <a:rPr lang="el-GR" sz="1500" dirty="0" smtClean="0">
                <a:latin typeface="Cambria" pitchFamily="18" charset="0"/>
              </a:rPr>
              <a:t> </a:t>
            </a:r>
          </a:p>
          <a:p>
            <a:pPr algn="just"/>
            <a:r>
              <a:rPr lang="en-US" sz="1500" dirty="0" smtClean="0">
                <a:latin typeface="Cambria" pitchFamily="18" charset="0"/>
              </a:rPr>
              <a:t>Bplans.com </a:t>
            </a:r>
            <a:r>
              <a:rPr lang="en-US" sz="1500" u="sng" dirty="0" smtClean="0">
                <a:latin typeface="Cambria" pitchFamily="18" charset="0"/>
                <a:hlinkClick r:id="rId11"/>
              </a:rPr>
              <a:t>www.bplans.com</a:t>
            </a:r>
            <a:r>
              <a:rPr lang="el-GR" sz="1500" dirty="0" smtClean="0">
                <a:latin typeface="Cambria" pitchFamily="18" charset="0"/>
              </a:rPr>
              <a:t> </a:t>
            </a:r>
          </a:p>
          <a:p>
            <a:pPr algn="just"/>
            <a:r>
              <a:rPr lang="en-US" sz="1500" dirty="0" smtClean="0">
                <a:latin typeface="Cambria" pitchFamily="18" charset="0"/>
              </a:rPr>
              <a:t>Build Your Business.com </a:t>
            </a:r>
            <a:r>
              <a:rPr lang="en-US" sz="1500" u="sng" dirty="0" smtClean="0">
                <a:latin typeface="Cambria" pitchFamily="18" charset="0"/>
                <a:hlinkClick r:id="rId12"/>
              </a:rPr>
              <a:t>www.buildyourbusiness.com</a:t>
            </a:r>
            <a:r>
              <a:rPr lang="el-GR" sz="1500" dirty="0" smtClean="0">
                <a:latin typeface="Cambria" pitchFamily="18" charset="0"/>
              </a:rPr>
              <a:t> </a:t>
            </a:r>
            <a:endParaRPr lang="el-GR" sz="1500" dirty="0">
              <a:latin typeface="Cambria"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ctrTitle"/>
          </p:nvPr>
        </p:nvSpPr>
        <p:spPr/>
        <p:txBody>
          <a:bodyPr/>
          <a:lstStyle/>
          <a:p>
            <a:r>
              <a:rPr lang="el-GR" b="1" dirty="0" smtClean="0">
                <a:solidFill>
                  <a:schemeClr val="bg1"/>
                </a:solidFill>
              </a:rPr>
              <a:t>ΣΤΡΑΤΗΓΙΚΟ ΚΑΙ ΕΠΙΧΕΙΡΗΜΑΤΙΚΟ ΣΧΕΔΙΟ</a:t>
            </a:r>
            <a:endParaRPr lang="el-GR" dirty="0"/>
          </a:p>
        </p:txBody>
      </p:sp>
      <p:pic>
        <p:nvPicPr>
          <p:cNvPr id="7" name="Picture 18" descr="pl"/>
          <p:cNvPicPr>
            <a:picLocks noChangeAspect="1" noChangeArrowheads="1"/>
          </p:cNvPicPr>
          <p:nvPr>
            <p:custDataLst>
              <p:tags r:id="rId1"/>
            </p:custDataLst>
          </p:nvPr>
        </p:nvPicPr>
        <p:blipFill>
          <a:blip r:embed="rId3" cstate="print">
            <a:clrChange>
              <a:clrFrom>
                <a:srgbClr val="FFFFFF"/>
              </a:clrFrom>
              <a:clrTo>
                <a:srgbClr val="FFFFFF">
                  <a:alpha val="0"/>
                </a:srgbClr>
              </a:clrTo>
            </a:clrChange>
          </a:blip>
          <a:srcRect r="27849"/>
          <a:stretch>
            <a:fillRect/>
          </a:stretch>
        </p:blipFill>
        <p:spPr bwMode="auto">
          <a:xfrm>
            <a:off x="198737" y="218505"/>
            <a:ext cx="2491637" cy="648072"/>
          </a:xfrm>
          <a:prstGeom prst="rect">
            <a:avLst/>
          </a:prstGeom>
          <a:noFill/>
          <a:ln w="9525">
            <a:noFill/>
            <a:miter lim="800000"/>
            <a:headEnd/>
            <a:tailEnd/>
          </a:ln>
        </p:spPr>
      </p:pic>
      <p:sp>
        <p:nvSpPr>
          <p:cNvPr id="11" name="5 - TextBox"/>
          <p:cNvSpPr txBox="1"/>
          <p:nvPr/>
        </p:nvSpPr>
        <p:spPr>
          <a:xfrm>
            <a:off x="1444556" y="3429000"/>
            <a:ext cx="6643733" cy="584775"/>
          </a:xfrm>
          <a:prstGeom prst="rect">
            <a:avLst/>
          </a:prstGeom>
          <a:noFill/>
        </p:spPr>
        <p:txBody>
          <a:bodyPr wrap="square" rtlCol="0">
            <a:spAutoFit/>
          </a:bodyPr>
          <a:lstStyle/>
          <a:p>
            <a:pPr algn="ctr"/>
            <a:r>
              <a:rPr lang="el-GR" sz="3200" b="1" dirty="0" smtClean="0"/>
              <a:t>ΕΥΧΑΡΙΣΤΟΥΜΕ ΠΟΛΥ!</a:t>
            </a:r>
          </a:p>
        </p:txBody>
      </p:sp>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11560" y="4378980"/>
            <a:ext cx="4478225" cy="1066244"/>
          </a:xfrm>
          <a:prstGeom prst="rect">
            <a:avLst/>
          </a:prstGeom>
        </p:spPr>
      </p:pic>
      <p:pic>
        <p:nvPicPr>
          <p:cNvPr id="10" name="Picture 2" descr="G:\My Documents\Χρήστος\Διάζωμα\Εταιρική Πάργα\piop_logo_gr.png"/>
          <p:cNvPicPr>
            <a:picLocks noChangeAspect="1" noChangeArrowheads="1"/>
          </p:cNvPicPr>
          <p:nvPr/>
        </p:nvPicPr>
        <p:blipFill>
          <a:blip r:embed="rId5" cstate="print"/>
          <a:srcRect/>
          <a:stretch>
            <a:fillRect/>
          </a:stretch>
        </p:blipFill>
        <p:spPr bwMode="auto">
          <a:xfrm>
            <a:off x="5580112" y="4498838"/>
            <a:ext cx="2736304" cy="86610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14348" y="274638"/>
            <a:ext cx="7972452" cy="1143000"/>
          </a:xfrm>
        </p:spPr>
        <p:txBody>
          <a:bodyPr>
            <a:normAutofit fontScale="90000"/>
          </a:bodyPr>
          <a:lstStyle/>
          <a:p>
            <a:r>
              <a:rPr lang="el-GR" dirty="0" smtClean="0">
                <a:solidFill>
                  <a:schemeClr val="accent2">
                    <a:lumMod val="75000"/>
                  </a:schemeClr>
                </a:solidFill>
              </a:rPr>
              <a:t>Η έννοια του Επιχειρηματικού Μοντέλου</a:t>
            </a:r>
          </a:p>
        </p:txBody>
      </p:sp>
      <p:sp>
        <p:nvSpPr>
          <p:cNvPr id="3" name="2 - Θέση περιεχομένου"/>
          <p:cNvSpPr>
            <a:spLocks noGrp="1"/>
          </p:cNvSpPr>
          <p:nvPr>
            <p:ph sz="quarter" idx="1"/>
          </p:nvPr>
        </p:nvSpPr>
        <p:spPr>
          <a:xfrm>
            <a:off x="357158" y="1571612"/>
            <a:ext cx="8429684" cy="4572000"/>
          </a:xfrm>
        </p:spPr>
        <p:txBody>
          <a:bodyPr>
            <a:noAutofit/>
          </a:bodyPr>
          <a:lstStyle/>
          <a:p>
            <a:pPr marL="6350" indent="-6350" algn="just">
              <a:buNone/>
            </a:pPr>
            <a:endParaRPr lang="en-US" sz="1800" b="1" dirty="0" smtClean="0">
              <a:latin typeface="Cambria" panose="02040503050406030204" pitchFamily="18" charset="0"/>
            </a:endParaRPr>
          </a:p>
          <a:p>
            <a:pPr marL="6350" indent="-6350" algn="just">
              <a:buNone/>
            </a:pPr>
            <a:r>
              <a:rPr lang="el-GR" sz="1800" b="1" dirty="0" smtClean="0"/>
              <a:t>Επιχειρηματικό μοντέλο</a:t>
            </a:r>
            <a:r>
              <a:rPr lang="el-GR" sz="1800" dirty="0" smtClean="0"/>
              <a:t> (</a:t>
            </a:r>
            <a:r>
              <a:rPr lang="en-US" sz="1800" dirty="0" smtClean="0">
                <a:latin typeface="Cambria" panose="02040503050406030204" pitchFamily="18" charset="0"/>
              </a:rPr>
              <a:t>Business Model</a:t>
            </a:r>
            <a:r>
              <a:rPr lang="el-GR" sz="1800" dirty="0" smtClean="0"/>
              <a:t>) είναι η απεικόνιση της επιχειρηματικής λογικής και στρατηγικής μίας επιχείρησης. Περιγράφει το «τι» προσφέρει η επιχείρηση στους πελάτες της, «πως» τους προσεγγίζει και δημιουργεί σχέσεις μαζί τους, μέσω «ποιων» πόρων, δραστηριοτήτων και συνεργασιών επιχειρεί, και τέλος «πως» κερδίζει χρήματα, εξασφαλίζει τη βιωσιμότητά της.</a:t>
            </a:r>
          </a:p>
          <a:p>
            <a:pPr marL="6350" indent="-6350" algn="just">
              <a:buNone/>
            </a:pPr>
            <a:endParaRPr lang="el-GR" sz="1800" dirty="0" smtClean="0"/>
          </a:p>
          <a:p>
            <a:pPr marL="6350" indent="-6350" algn="just">
              <a:buNone/>
            </a:pPr>
            <a:r>
              <a:rPr lang="el-GR" sz="1800" dirty="0" smtClean="0"/>
              <a:t>Με άλλα λόγια, «</a:t>
            </a:r>
            <a:r>
              <a:rPr lang="el-GR" sz="1800" i="1" dirty="0" smtClean="0"/>
              <a:t>το επιχειρηματικό μοντέλο περιγράφει το «πώς» μία επιχείρηση δημιουργεί, διανέμει και λαμβάνει </a:t>
            </a:r>
            <a:r>
              <a:rPr lang="el-GR" sz="1800" b="1" i="1" dirty="0" smtClean="0"/>
              <a:t>αξία</a:t>
            </a:r>
            <a:r>
              <a:rPr lang="el-GR" sz="1800" dirty="0" smtClean="0"/>
              <a:t>».  </a:t>
            </a:r>
          </a:p>
          <a:p>
            <a:pPr marL="6350" indent="-6350" algn="just">
              <a:buNone/>
            </a:pPr>
            <a:endParaRPr lang="el-GR" sz="1800" dirty="0" smtClean="0"/>
          </a:p>
          <a:p>
            <a:pPr marL="6350" indent="-6350" algn="just">
              <a:buNone/>
            </a:pPr>
            <a:r>
              <a:rPr lang="el-GR" sz="1800" dirty="0" smtClean="0"/>
              <a:t>Ένα επιχειρηματικό μοντέλο είναι απαραίτητο τόσο για καινοτόμες επιχειρήσεις όσο και επιχειρήσεις που σκοπεύουν να καινοτομήσουν και να εκμεταλλευτούν επιτυχώς την καινοτομία τους στην αγορά.</a:t>
            </a:r>
          </a:p>
        </p:txBody>
      </p:sp>
      <p:sp>
        <p:nvSpPr>
          <p:cNvPr id="7" name="Oval 6"/>
          <p:cNvSpPr/>
          <p:nvPr/>
        </p:nvSpPr>
        <p:spPr>
          <a:xfrm>
            <a:off x="8578376" y="214810"/>
            <a:ext cx="317102" cy="2740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14348" y="274638"/>
            <a:ext cx="7972452" cy="1143000"/>
          </a:xfrm>
        </p:spPr>
        <p:txBody>
          <a:bodyPr>
            <a:normAutofit fontScale="90000"/>
          </a:bodyPr>
          <a:lstStyle/>
          <a:p>
            <a:r>
              <a:rPr lang="el-GR" dirty="0" smtClean="0">
                <a:solidFill>
                  <a:schemeClr val="accent2">
                    <a:lumMod val="75000"/>
                  </a:schemeClr>
                </a:solidFill>
              </a:rPr>
              <a:t>Η έννοια του Επιχειρηματικού Μοντέλου (συν.)</a:t>
            </a:r>
          </a:p>
        </p:txBody>
      </p:sp>
      <p:sp>
        <p:nvSpPr>
          <p:cNvPr id="3" name="2 - Θέση περιεχομένου"/>
          <p:cNvSpPr>
            <a:spLocks noGrp="1"/>
          </p:cNvSpPr>
          <p:nvPr>
            <p:ph sz="quarter" idx="1"/>
          </p:nvPr>
        </p:nvSpPr>
        <p:spPr>
          <a:xfrm>
            <a:off x="357158" y="1571612"/>
            <a:ext cx="8429684" cy="4572000"/>
          </a:xfrm>
        </p:spPr>
        <p:txBody>
          <a:bodyPr>
            <a:noAutofit/>
          </a:bodyPr>
          <a:lstStyle/>
          <a:p>
            <a:pPr marL="0" indent="0" algn="just">
              <a:buNone/>
            </a:pPr>
            <a:endParaRPr lang="en-US" sz="1800" dirty="0" smtClean="0">
              <a:latin typeface="Cambria" panose="02040503050406030204" pitchFamily="18" charset="0"/>
            </a:endParaRPr>
          </a:p>
          <a:p>
            <a:pPr marL="0" indent="0" algn="just">
              <a:buNone/>
            </a:pPr>
            <a:r>
              <a:rPr lang="el-GR" sz="1800" dirty="0" smtClean="0"/>
              <a:t>Με την εκπόνηση ενός επιχειρηματικού μοντέλου, η επιχειρηματική ομάδα, αφότου προχωρήσει σε απαραίτητες αξιολογήσεις, βελτιώσεις και τροποποιήσεις του, και εκτιμήσει πως το business </a:t>
            </a:r>
            <a:r>
              <a:rPr lang="el-GR" sz="1800" dirty="0" err="1" smtClean="0"/>
              <a:t>model</a:t>
            </a:r>
            <a:r>
              <a:rPr lang="el-GR" sz="1800" dirty="0" smtClean="0"/>
              <a:t> μπορεί να συμβάλλει στην ανάπτυξη μίας βιώσιμης επιχείρησης, αξιοποιεί το υλικό και εμπειρία που θα έχει προκύψει με σκοπό την ανάπτυξη και αποτύπωση της επιχειρηματικής ιδέας σε ένα πλήρες και λεπτομερές Επιχειρηματικό Σχέδιο (business plan).</a:t>
            </a:r>
          </a:p>
          <a:p>
            <a:pPr marL="0" indent="0" algn="just">
              <a:buNone/>
            </a:pPr>
            <a:endParaRPr lang="el-GR" sz="1800" dirty="0" smtClean="0"/>
          </a:p>
          <a:p>
            <a:pPr marL="0" indent="0" algn="just">
              <a:buNone/>
            </a:pPr>
            <a:r>
              <a:rPr lang="el-GR" sz="1800" dirty="0" smtClean="0"/>
              <a:t>Με άλλα λόγια, η εκπόνηση του Επιχειρηματικού Μοντέλου αποτελεί βασική προϋπόθεση για την εκπόνηση του Επιχειρηματικού Σχεδίου. </a:t>
            </a:r>
            <a:endParaRPr lang="el-GR" sz="18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fontScale="90000"/>
          </a:bodyPr>
          <a:lstStyle/>
          <a:p>
            <a:r>
              <a:rPr lang="el-GR" dirty="0" smtClean="0">
                <a:solidFill>
                  <a:schemeClr val="accent2">
                    <a:lumMod val="75000"/>
                  </a:schemeClr>
                </a:solidFill>
              </a:rPr>
              <a:t>Καμβάς Επιχειρηματικού Μοντέλου (Business </a:t>
            </a:r>
            <a:r>
              <a:rPr lang="el-GR" dirty="0" err="1" smtClean="0">
                <a:solidFill>
                  <a:schemeClr val="accent2">
                    <a:lumMod val="75000"/>
                  </a:schemeClr>
                </a:solidFill>
              </a:rPr>
              <a:t>Model</a:t>
            </a:r>
            <a:r>
              <a:rPr lang="el-GR" dirty="0" smtClean="0">
                <a:solidFill>
                  <a:schemeClr val="accent2">
                    <a:lumMod val="75000"/>
                  </a:schemeClr>
                </a:solidFill>
              </a:rPr>
              <a:t> </a:t>
            </a:r>
            <a:r>
              <a:rPr lang="el-GR" dirty="0" err="1" smtClean="0">
                <a:solidFill>
                  <a:schemeClr val="accent2">
                    <a:lumMod val="75000"/>
                  </a:schemeClr>
                </a:solidFill>
              </a:rPr>
              <a:t>Canvas</a:t>
            </a:r>
            <a:r>
              <a:rPr lang="el-GR" dirty="0" smtClean="0">
                <a:solidFill>
                  <a:schemeClr val="accent2">
                    <a:lumMod val="75000"/>
                  </a:schemeClr>
                </a:solidFill>
              </a:rPr>
              <a:t>)</a:t>
            </a:r>
          </a:p>
        </p:txBody>
      </p:sp>
      <p:sp>
        <p:nvSpPr>
          <p:cNvPr id="3" name="2 - Θέση περιεχομένου"/>
          <p:cNvSpPr>
            <a:spLocks noGrp="1"/>
          </p:cNvSpPr>
          <p:nvPr>
            <p:ph sz="quarter" idx="1"/>
          </p:nvPr>
        </p:nvSpPr>
        <p:spPr>
          <a:xfrm>
            <a:off x="357158" y="1571612"/>
            <a:ext cx="8429684" cy="4572000"/>
          </a:xfrm>
        </p:spPr>
        <p:txBody>
          <a:bodyPr>
            <a:noAutofit/>
          </a:bodyPr>
          <a:lstStyle/>
          <a:p>
            <a:pPr marL="6350" indent="-6350" algn="just">
              <a:buNone/>
            </a:pPr>
            <a:r>
              <a:rPr lang="el-GR" sz="1800" dirty="0" smtClean="0"/>
              <a:t>Ο «</a:t>
            </a:r>
            <a:r>
              <a:rPr lang="el-GR" sz="1800" b="1" dirty="0" smtClean="0"/>
              <a:t>Καμβάς Επιχειρηματικού Μοντέλου</a:t>
            </a:r>
            <a:r>
              <a:rPr lang="el-GR" sz="1800" dirty="0" smtClean="0"/>
              <a:t>» (</a:t>
            </a:r>
            <a:r>
              <a:rPr lang="en-US" sz="1800" dirty="0" smtClean="0">
                <a:latin typeface="Cambria" panose="02040503050406030204" pitchFamily="18" charset="0"/>
              </a:rPr>
              <a:t>B</a:t>
            </a:r>
            <a:r>
              <a:rPr lang="el-GR" sz="1800" dirty="0" err="1" smtClean="0"/>
              <a:t>usiness</a:t>
            </a:r>
            <a:r>
              <a:rPr lang="el-GR" sz="1800" dirty="0" smtClean="0"/>
              <a:t> </a:t>
            </a:r>
            <a:r>
              <a:rPr lang="en-US" sz="1800" dirty="0" smtClean="0">
                <a:latin typeface="Cambria" panose="02040503050406030204" pitchFamily="18" charset="0"/>
              </a:rPr>
              <a:t>M</a:t>
            </a:r>
            <a:r>
              <a:rPr lang="el-GR" sz="1800" dirty="0" err="1" smtClean="0"/>
              <a:t>odel</a:t>
            </a:r>
            <a:r>
              <a:rPr lang="el-GR" sz="1800" dirty="0" smtClean="0"/>
              <a:t> </a:t>
            </a:r>
            <a:r>
              <a:rPr lang="en-US" sz="1800" dirty="0" smtClean="0">
                <a:latin typeface="Cambria" panose="02040503050406030204" pitchFamily="18" charset="0"/>
              </a:rPr>
              <a:t>C</a:t>
            </a:r>
            <a:r>
              <a:rPr lang="el-GR" sz="1800" dirty="0" err="1" smtClean="0"/>
              <a:t>anvas</a:t>
            </a:r>
            <a:r>
              <a:rPr lang="el-GR" sz="1800" dirty="0" smtClean="0"/>
              <a:t>) αναπτύχθηκε από τους </a:t>
            </a:r>
            <a:r>
              <a:rPr lang="el-GR" sz="1800" dirty="0" err="1" smtClean="0"/>
              <a:t>Osterwalder</a:t>
            </a:r>
            <a:r>
              <a:rPr lang="el-GR" sz="1800" dirty="0" smtClean="0"/>
              <a:t> και </a:t>
            </a:r>
            <a:r>
              <a:rPr lang="el-GR" sz="1800" dirty="0" err="1" smtClean="0"/>
              <a:t>Pigneur</a:t>
            </a:r>
            <a:r>
              <a:rPr lang="el-GR" sz="1800" dirty="0" smtClean="0"/>
              <a:t> (2010) και είναι ένα εργαλείο που βοηθά στη δημιουργία ενός επιτυχημένου επιχειρηματικού μοντέλου μίας επιχειρηματικής προσπάθειας.</a:t>
            </a:r>
            <a:endParaRPr lang="en-US" sz="1800" dirty="0" smtClean="0">
              <a:latin typeface="Cambria" panose="02040503050406030204" pitchFamily="18" charset="0"/>
            </a:endParaRPr>
          </a:p>
          <a:p>
            <a:pPr marL="6350" indent="-6350" algn="just">
              <a:buNone/>
            </a:pPr>
            <a:endParaRPr lang="el-GR" sz="1800" dirty="0" smtClean="0"/>
          </a:p>
          <a:p>
            <a:pPr marL="6350" indent="-6350" algn="just">
              <a:buNone/>
            </a:pPr>
            <a:r>
              <a:rPr lang="el-GR" sz="1800" dirty="0" smtClean="0"/>
              <a:t>Στην ουσία, ο Καμβάς παρέχει τη δυνατότητα συνολικής οπτικής εικόνας των κύριων πτυχών της επιχειρηματικής ιδέας και των βασικών μερών που απαρτίζουν ένα επιχειρηματικό πλάνο, </a:t>
            </a:r>
            <a:r>
              <a:rPr lang="el-GR" sz="1800" b="1" u="sng" dirty="0" smtClean="0"/>
              <a:t>σε μία σελίδα</a:t>
            </a:r>
            <a:r>
              <a:rPr lang="el-GR" sz="1800" dirty="0" smtClean="0"/>
              <a:t>. </a:t>
            </a:r>
          </a:p>
          <a:p>
            <a:pPr marL="6350" indent="-6350" algn="just">
              <a:buNone/>
            </a:pPr>
            <a:endParaRPr lang="en-US" sz="1800" dirty="0" smtClean="0">
              <a:latin typeface="Cambria" panose="02040503050406030204" pitchFamily="18" charset="0"/>
            </a:endParaRPr>
          </a:p>
          <a:p>
            <a:pPr marL="6350" indent="-6350" algn="just">
              <a:buNone/>
            </a:pPr>
            <a:r>
              <a:rPr lang="el-GR" sz="1800" dirty="0" smtClean="0"/>
              <a:t>Ο Καμβάς μπορεί να χρησιμοποιηθεί τόσο από μια υπό-σύσταση ή νεοφυή εταιρία, γιατί τη βοηθά με δομημένο και  συνοπτικό τρόπο στο «ξεκαθάρισμα» της επιχειρηματικής ιδέας και μετατροπής</a:t>
            </a:r>
            <a:r>
              <a:rPr lang="en-US" sz="1800" dirty="0" smtClean="0">
                <a:latin typeface="Cambria" panose="02040503050406030204" pitchFamily="18" charset="0"/>
              </a:rPr>
              <a:t> </a:t>
            </a:r>
            <a:r>
              <a:rPr lang="el-GR" sz="1800" dirty="0" smtClean="0"/>
              <a:t>/</a:t>
            </a:r>
            <a:r>
              <a:rPr lang="en-US" sz="1800" dirty="0" smtClean="0">
                <a:latin typeface="Cambria" panose="02040503050406030204" pitchFamily="18" charset="0"/>
              </a:rPr>
              <a:t> </a:t>
            </a:r>
            <a:r>
              <a:rPr lang="el-GR" sz="1800" dirty="0" err="1" smtClean="0"/>
              <a:t>μοντελοποίησής</a:t>
            </a:r>
            <a:r>
              <a:rPr lang="el-GR" sz="1800" dirty="0" smtClean="0"/>
              <a:t> της σε μια βιώσιμη επιχειρηματική πρόταση, όσο και από μία υφιστάμενη επιχείρηση που θέλει να </a:t>
            </a:r>
            <a:r>
              <a:rPr lang="el-GR" sz="1800" b="1" dirty="0" smtClean="0"/>
              <a:t>αξιολογήσει</a:t>
            </a:r>
            <a:r>
              <a:rPr lang="el-GR" sz="1800" dirty="0" smtClean="0"/>
              <a:t> το υφιστάμενο επιχειρηματικό της μοντέλο ή και ενδεχομένως να το </a:t>
            </a:r>
            <a:r>
              <a:rPr lang="el-GR" sz="1800" b="1" dirty="0" smtClean="0"/>
              <a:t>βελτιώσει/αλλάξει</a:t>
            </a:r>
            <a:r>
              <a:rPr lang="el-GR" sz="1800" dirty="0" smtClean="0"/>
              <a:t>.</a:t>
            </a:r>
            <a:endParaRPr lang="el-GR" sz="1800" dirty="0"/>
          </a:p>
        </p:txBody>
      </p:sp>
      <p:sp>
        <p:nvSpPr>
          <p:cNvPr id="7" name="Oval 6"/>
          <p:cNvSpPr/>
          <p:nvPr/>
        </p:nvSpPr>
        <p:spPr>
          <a:xfrm>
            <a:off x="8578376" y="214810"/>
            <a:ext cx="317102" cy="2740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fontScale="90000"/>
          </a:bodyPr>
          <a:lstStyle/>
          <a:p>
            <a:r>
              <a:rPr lang="el-GR" dirty="0" smtClean="0">
                <a:solidFill>
                  <a:schemeClr val="accent2">
                    <a:lumMod val="75000"/>
                  </a:schemeClr>
                </a:solidFill>
              </a:rPr>
              <a:t>Καμβάς Επιχειρηματικού Μοντέλου (Business </a:t>
            </a:r>
            <a:r>
              <a:rPr lang="el-GR" dirty="0" err="1" smtClean="0">
                <a:solidFill>
                  <a:schemeClr val="accent2">
                    <a:lumMod val="75000"/>
                  </a:schemeClr>
                </a:solidFill>
              </a:rPr>
              <a:t>Model</a:t>
            </a:r>
            <a:r>
              <a:rPr lang="el-GR" dirty="0" smtClean="0">
                <a:solidFill>
                  <a:schemeClr val="accent2">
                    <a:lumMod val="75000"/>
                  </a:schemeClr>
                </a:solidFill>
              </a:rPr>
              <a:t> </a:t>
            </a:r>
            <a:r>
              <a:rPr lang="el-GR" dirty="0" err="1" smtClean="0">
                <a:solidFill>
                  <a:schemeClr val="accent2">
                    <a:lumMod val="75000"/>
                  </a:schemeClr>
                </a:solidFill>
              </a:rPr>
              <a:t>Canvas</a:t>
            </a:r>
            <a:r>
              <a:rPr lang="el-GR" dirty="0" smtClean="0">
                <a:solidFill>
                  <a:schemeClr val="accent2">
                    <a:lumMod val="75000"/>
                  </a:schemeClr>
                </a:solidFill>
              </a:rPr>
              <a:t>) (συν.)</a:t>
            </a:r>
          </a:p>
        </p:txBody>
      </p:sp>
      <p:sp>
        <p:nvSpPr>
          <p:cNvPr id="3" name="2 - Θέση περιεχομένου"/>
          <p:cNvSpPr>
            <a:spLocks noGrp="1"/>
          </p:cNvSpPr>
          <p:nvPr>
            <p:ph sz="quarter" idx="1"/>
          </p:nvPr>
        </p:nvSpPr>
        <p:spPr>
          <a:xfrm>
            <a:off x="357158" y="1428736"/>
            <a:ext cx="8429684" cy="4572000"/>
          </a:xfrm>
        </p:spPr>
        <p:txBody>
          <a:bodyPr>
            <a:noAutofit/>
          </a:bodyPr>
          <a:lstStyle/>
          <a:p>
            <a:pPr marL="6350" indent="-6350" algn="just">
              <a:buNone/>
            </a:pPr>
            <a:r>
              <a:rPr lang="el-GR" sz="1800" dirty="0" smtClean="0"/>
              <a:t>Ο Καμβάς παρουσιάζεται με τη μορφή </a:t>
            </a:r>
            <a:r>
              <a:rPr lang="el-GR" sz="1800" b="1" dirty="0" smtClean="0"/>
              <a:t>πίνακα</a:t>
            </a:r>
            <a:r>
              <a:rPr lang="el-GR" sz="1800" dirty="0" smtClean="0"/>
              <a:t> που αποτελείται από </a:t>
            </a:r>
            <a:r>
              <a:rPr lang="el-GR" sz="1800" b="1" dirty="0" smtClean="0"/>
              <a:t>9 δομικά στοιχεία</a:t>
            </a:r>
            <a:r>
              <a:rPr lang="el-GR" sz="1800" dirty="0" smtClean="0"/>
              <a:t> (</a:t>
            </a:r>
            <a:r>
              <a:rPr lang="el-GR" sz="1800" dirty="0" err="1" smtClean="0"/>
              <a:t>building</a:t>
            </a:r>
            <a:r>
              <a:rPr lang="el-GR" sz="1800" dirty="0" smtClean="0"/>
              <a:t> </a:t>
            </a:r>
            <a:r>
              <a:rPr lang="el-GR" sz="1800" dirty="0" err="1" smtClean="0"/>
              <a:t>blocks</a:t>
            </a:r>
            <a:r>
              <a:rPr lang="el-GR" sz="1800" dirty="0" smtClean="0"/>
              <a:t>).</a:t>
            </a:r>
            <a:endParaRPr lang="el-GR" sz="1800" dirty="0"/>
          </a:p>
        </p:txBody>
      </p:sp>
      <p:pic>
        <p:nvPicPr>
          <p:cNvPr id="7" name="Picture 33"/>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14480" y="2204864"/>
            <a:ext cx="5796000" cy="3929090"/>
          </a:xfrm>
          <a:prstGeom prst="rect">
            <a:avLst/>
          </a:prstGeom>
          <a:noFill/>
          <a:ln>
            <a:noFill/>
          </a:ln>
        </p:spPr>
      </p:pic>
      <p:sp>
        <p:nvSpPr>
          <p:cNvPr id="8" name="Oval 7"/>
          <p:cNvSpPr/>
          <p:nvPr/>
        </p:nvSpPr>
        <p:spPr>
          <a:xfrm>
            <a:off x="8578376" y="214810"/>
            <a:ext cx="317102" cy="2740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r>
              <a:rPr lang="el-GR" sz="3600" dirty="0" smtClean="0">
                <a:solidFill>
                  <a:schemeClr val="accent2">
                    <a:lumMod val="75000"/>
                  </a:schemeClr>
                </a:solidFill>
                <a:latin typeface="Calibri" pitchFamily="34" charset="0"/>
              </a:rPr>
              <a:t>1. Τμήματα αγοράς (</a:t>
            </a:r>
            <a:r>
              <a:rPr lang="en-US" sz="3600" dirty="0" smtClean="0">
                <a:solidFill>
                  <a:schemeClr val="accent2">
                    <a:lumMod val="75000"/>
                  </a:schemeClr>
                </a:solidFill>
                <a:latin typeface="Calibri" pitchFamily="34" charset="0"/>
              </a:rPr>
              <a:t>Customer Segments</a:t>
            </a:r>
            <a:r>
              <a:rPr lang="el-GR" sz="3600" dirty="0" smtClean="0">
                <a:solidFill>
                  <a:schemeClr val="accent2">
                    <a:lumMod val="75000"/>
                  </a:schemeClr>
                </a:solidFill>
                <a:latin typeface="Calibri" pitchFamily="34" charset="0"/>
              </a:rPr>
              <a:t>)</a:t>
            </a:r>
          </a:p>
        </p:txBody>
      </p:sp>
      <p:sp>
        <p:nvSpPr>
          <p:cNvPr id="3" name="2 - Θέση περιεχομένου"/>
          <p:cNvSpPr>
            <a:spLocks noGrp="1"/>
          </p:cNvSpPr>
          <p:nvPr>
            <p:ph sz="quarter" idx="1"/>
          </p:nvPr>
        </p:nvSpPr>
        <p:spPr>
          <a:xfrm>
            <a:off x="357158" y="1428736"/>
            <a:ext cx="8429684" cy="4572000"/>
          </a:xfrm>
        </p:spPr>
        <p:txBody>
          <a:bodyPr>
            <a:noAutofit/>
          </a:bodyPr>
          <a:lstStyle/>
          <a:p>
            <a:pPr algn="just"/>
            <a:endParaRPr lang="en-US" sz="1800" dirty="0" smtClean="0">
              <a:latin typeface="Cambria" panose="02040503050406030204" pitchFamily="18" charset="0"/>
            </a:endParaRPr>
          </a:p>
          <a:p>
            <a:pPr algn="just"/>
            <a:r>
              <a:rPr lang="el-GR" sz="1800" dirty="0" smtClean="0"/>
              <a:t>Μία επιχείρηση εξυπηρετεί, προσεγγίζει και στοχεύει σε ένα ή περισσότερα τμήματα της αγοράς για τα οποία και δημιουργεί αξία. Για να ανταποκριθεί όσο το δυνατόν καλύτερα στις ανάγκες των πελατών της, η επιχείρηση πρέπει να τους ομαδοποιήσει σε συγκεκριμένες κατηγορίες με κοινές ανάγκες, κοινές συμπεριφορές ή αλλά κοινά χαρακτηριστικά. </a:t>
            </a:r>
            <a:endParaRPr lang="en-US" sz="1800" dirty="0" smtClean="0">
              <a:latin typeface="Cambria" panose="02040503050406030204" pitchFamily="18" charset="0"/>
            </a:endParaRPr>
          </a:p>
          <a:p>
            <a:pPr algn="just"/>
            <a:endParaRPr lang="el-GR" sz="1800" dirty="0" smtClean="0"/>
          </a:p>
          <a:p>
            <a:pPr algn="just"/>
            <a:r>
              <a:rPr lang="el-GR" sz="1800" dirty="0" smtClean="0"/>
              <a:t>Παραδείγματα τμημάτων πελατών:</a:t>
            </a:r>
          </a:p>
          <a:p>
            <a:pPr lvl="1" algn="just">
              <a:buClr>
                <a:schemeClr val="accent1"/>
              </a:buClr>
              <a:buFont typeface="Wingdings" panose="05000000000000000000" pitchFamily="2" charset="2"/>
              <a:buChar char="ü"/>
            </a:pPr>
            <a:r>
              <a:rPr lang="el-GR" sz="1800" dirty="0" smtClean="0"/>
              <a:t>Μαζική αγορά (</a:t>
            </a:r>
            <a:r>
              <a:rPr lang="el-GR" sz="1800" dirty="0" err="1" smtClean="0"/>
              <a:t>Mass</a:t>
            </a:r>
            <a:r>
              <a:rPr lang="el-GR" sz="1800" dirty="0" smtClean="0"/>
              <a:t> </a:t>
            </a:r>
            <a:r>
              <a:rPr lang="el-GR" sz="1800" dirty="0" err="1" smtClean="0"/>
              <a:t>Market</a:t>
            </a:r>
            <a:r>
              <a:rPr lang="el-GR" sz="1800" dirty="0" smtClean="0"/>
              <a:t>)</a:t>
            </a:r>
          </a:p>
          <a:p>
            <a:pPr lvl="1" algn="just">
              <a:buClr>
                <a:schemeClr val="accent1"/>
              </a:buClr>
              <a:buFont typeface="Wingdings" panose="05000000000000000000" pitchFamily="2" charset="2"/>
              <a:buChar char="ü"/>
            </a:pPr>
            <a:r>
              <a:rPr lang="el-GR" sz="1800" dirty="0" smtClean="0"/>
              <a:t>Στοχευμένη αγορά (Niche </a:t>
            </a:r>
            <a:r>
              <a:rPr lang="el-GR" sz="1800" dirty="0" err="1" smtClean="0"/>
              <a:t>Market</a:t>
            </a:r>
            <a:r>
              <a:rPr lang="el-GR" sz="1800" dirty="0" smtClean="0"/>
              <a:t>)</a:t>
            </a:r>
          </a:p>
          <a:p>
            <a:pPr lvl="1" algn="just">
              <a:buClr>
                <a:schemeClr val="accent1"/>
              </a:buClr>
              <a:buFont typeface="Wingdings" panose="05000000000000000000" pitchFamily="2" charset="2"/>
              <a:buChar char="ü"/>
            </a:pPr>
            <a:r>
              <a:rPr lang="el-GR" sz="1800" dirty="0" smtClean="0"/>
              <a:t>Τμηματοποιημένη (</a:t>
            </a:r>
            <a:r>
              <a:rPr lang="en-US" sz="1800" dirty="0" smtClean="0">
                <a:latin typeface="Cambria" panose="02040503050406030204" pitchFamily="18" charset="0"/>
              </a:rPr>
              <a:t>Segmented</a:t>
            </a:r>
            <a:r>
              <a:rPr lang="el-GR" sz="1800" dirty="0" smtClean="0"/>
              <a:t>)</a:t>
            </a:r>
          </a:p>
          <a:p>
            <a:pPr lvl="1" algn="just">
              <a:buClr>
                <a:schemeClr val="accent1"/>
              </a:buClr>
              <a:buFont typeface="Wingdings" panose="05000000000000000000" pitchFamily="2" charset="2"/>
              <a:buChar char="ü"/>
            </a:pPr>
            <a:r>
              <a:rPr lang="el-GR" sz="1800" dirty="0" smtClean="0"/>
              <a:t>Πολυμερείς πλατφόρμες</a:t>
            </a:r>
            <a:r>
              <a:rPr lang="en-US" sz="1800" dirty="0" smtClean="0">
                <a:latin typeface="Cambria" panose="02040503050406030204" pitchFamily="18" charset="0"/>
              </a:rPr>
              <a:t> (Multi-sided platforms)</a:t>
            </a:r>
            <a:endParaRPr lang="el-GR" sz="1800" dirty="0" smtClean="0"/>
          </a:p>
          <a:p>
            <a:pPr lvl="1" algn="just">
              <a:buClr>
                <a:schemeClr val="accent1"/>
              </a:buClr>
              <a:buFont typeface="Wingdings" panose="05000000000000000000" pitchFamily="2" charset="2"/>
              <a:buChar char="ü"/>
            </a:pPr>
            <a:r>
              <a:rPr lang="el-GR" sz="1800" dirty="0" smtClean="0"/>
              <a:t>Διαφοροποιημένη (</a:t>
            </a:r>
            <a:r>
              <a:rPr lang="en-US" sz="1800" dirty="0" smtClean="0">
                <a:latin typeface="Cambria" panose="02040503050406030204" pitchFamily="18" charset="0"/>
              </a:rPr>
              <a:t>Diversified</a:t>
            </a:r>
            <a:r>
              <a:rPr lang="el-GR" sz="1800" dirty="0" smtClean="0"/>
              <a:t>)</a:t>
            </a:r>
            <a:endParaRPr lang="el-GR" sz="1800" dirty="0"/>
          </a:p>
        </p:txBody>
      </p:sp>
      <p:sp>
        <p:nvSpPr>
          <p:cNvPr id="7" name="Oval 6"/>
          <p:cNvSpPr/>
          <p:nvPr/>
        </p:nvSpPr>
        <p:spPr>
          <a:xfrm>
            <a:off x="8578376" y="214810"/>
            <a:ext cx="317102" cy="2740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r>
              <a:rPr lang="el-GR" sz="3600" dirty="0" smtClean="0">
                <a:solidFill>
                  <a:schemeClr val="accent2">
                    <a:lumMod val="75000"/>
                  </a:schemeClr>
                </a:solidFill>
                <a:latin typeface="Calibri" pitchFamily="34" charset="0"/>
              </a:rPr>
              <a:t>2. Πρόταση αξίας (</a:t>
            </a:r>
            <a:r>
              <a:rPr lang="en-US" sz="3600" dirty="0" smtClean="0">
                <a:solidFill>
                  <a:schemeClr val="accent2">
                    <a:lumMod val="75000"/>
                  </a:schemeClr>
                </a:solidFill>
                <a:latin typeface="Calibri" pitchFamily="34" charset="0"/>
              </a:rPr>
              <a:t>Value Proposition</a:t>
            </a:r>
            <a:r>
              <a:rPr lang="el-GR" sz="3600" dirty="0" smtClean="0">
                <a:solidFill>
                  <a:schemeClr val="accent2">
                    <a:lumMod val="75000"/>
                  </a:schemeClr>
                </a:solidFill>
                <a:latin typeface="Calibri" pitchFamily="34" charset="0"/>
              </a:rPr>
              <a:t>)</a:t>
            </a:r>
          </a:p>
        </p:txBody>
      </p:sp>
      <p:sp>
        <p:nvSpPr>
          <p:cNvPr id="3" name="2 - Θέση περιεχομένου"/>
          <p:cNvSpPr>
            <a:spLocks noGrp="1"/>
          </p:cNvSpPr>
          <p:nvPr>
            <p:ph sz="quarter" idx="1"/>
          </p:nvPr>
        </p:nvSpPr>
        <p:spPr>
          <a:xfrm>
            <a:off x="357158" y="1428736"/>
            <a:ext cx="8429684" cy="4572000"/>
          </a:xfrm>
        </p:spPr>
        <p:txBody>
          <a:bodyPr>
            <a:noAutofit/>
          </a:bodyPr>
          <a:lstStyle/>
          <a:p>
            <a:pPr marL="6350" lvl="0" indent="-6350" algn="just">
              <a:buNone/>
            </a:pPr>
            <a:r>
              <a:rPr lang="el-GR" sz="1800" dirty="0"/>
              <a:t>Η επιχείρηση αναζητά λύσεις στα προβλήματα και τις ανάγκες των πελατών της δημιουργώντας αξία μέσα από τα προϊόντα/υπηρεσίες που τους προσφέρει. Οι προσφερόμενες αξίες μπορεί να είναι ποσοτικές ή ποιοτικές και είναι ο λόγος που οι πελάτες προτιμούν μία επιχείρηση έναντι άλλης. Μερικά παραδείγματα προσφερόμενης αξίας παρουσιάζονται στη συνέχεια</a:t>
            </a:r>
            <a:r>
              <a:rPr lang="el-GR" sz="1800" dirty="0" smtClean="0"/>
              <a:t>:</a:t>
            </a:r>
            <a:endParaRPr lang="en-US" sz="1800" dirty="0" smtClean="0">
              <a:latin typeface="Cambria" panose="02040503050406030204" pitchFamily="18" charset="0"/>
            </a:endParaRPr>
          </a:p>
          <a:p>
            <a:pPr marL="320040" lvl="1" indent="0" algn="just">
              <a:buNone/>
            </a:pPr>
            <a:endParaRPr lang="en-US" sz="1800" dirty="0" smtClean="0">
              <a:latin typeface="Cambria" panose="02040503050406030204" pitchFamily="18" charset="0"/>
            </a:endParaRPr>
          </a:p>
          <a:p>
            <a:pPr lvl="1" algn="just">
              <a:buClr>
                <a:srgbClr val="0070C0"/>
              </a:buClr>
              <a:buFont typeface="Wingdings" panose="05000000000000000000" pitchFamily="2" charset="2"/>
              <a:buChar char="ü"/>
            </a:pPr>
            <a:r>
              <a:rPr lang="el-GR" sz="1800" dirty="0">
                <a:solidFill>
                  <a:prstClr val="black"/>
                </a:solidFill>
              </a:rPr>
              <a:t>Μαζική αγορά </a:t>
            </a:r>
            <a:r>
              <a:rPr lang="el-GR" sz="1800" dirty="0"/>
              <a:t>(</a:t>
            </a:r>
            <a:r>
              <a:rPr lang="el-GR" sz="1800" dirty="0" err="1"/>
              <a:t>Mass</a:t>
            </a:r>
            <a:r>
              <a:rPr lang="el-GR" sz="1800" dirty="0"/>
              <a:t> Market)</a:t>
            </a:r>
            <a:endParaRPr lang="en-US" sz="1800" dirty="0">
              <a:latin typeface="Cambria" panose="02040503050406030204" pitchFamily="18" charset="0"/>
            </a:endParaRPr>
          </a:p>
          <a:p>
            <a:pPr lvl="1" algn="just">
              <a:buClr>
                <a:srgbClr val="0070C0"/>
              </a:buClr>
              <a:buFont typeface="Wingdings" panose="05000000000000000000" pitchFamily="2" charset="2"/>
              <a:buChar char="ü"/>
            </a:pPr>
            <a:r>
              <a:rPr lang="el-GR" sz="1800" dirty="0" smtClean="0"/>
              <a:t>Καινοτομία</a:t>
            </a:r>
            <a:r>
              <a:rPr lang="en-US" sz="1800" dirty="0">
                <a:latin typeface="Cambria" panose="02040503050406030204" pitchFamily="18" charset="0"/>
              </a:rPr>
              <a:t> (newness)</a:t>
            </a:r>
          </a:p>
          <a:p>
            <a:pPr lvl="1" algn="just">
              <a:buClr>
                <a:srgbClr val="0070C0"/>
              </a:buClr>
              <a:buFont typeface="Wingdings" panose="05000000000000000000" pitchFamily="2" charset="2"/>
              <a:buChar char="ü"/>
            </a:pPr>
            <a:r>
              <a:rPr lang="el-GR" sz="1800" dirty="0"/>
              <a:t>Αποδοτικότητα (</a:t>
            </a:r>
            <a:r>
              <a:rPr lang="en-US" sz="1800" dirty="0">
                <a:latin typeface="Cambria" panose="02040503050406030204" pitchFamily="18" charset="0"/>
              </a:rPr>
              <a:t>Performance)</a:t>
            </a:r>
          </a:p>
          <a:p>
            <a:pPr lvl="1" algn="just">
              <a:buClr>
                <a:srgbClr val="0070C0"/>
              </a:buClr>
              <a:buFont typeface="Wingdings" panose="05000000000000000000" pitchFamily="2" charset="2"/>
              <a:buChar char="ü"/>
            </a:pPr>
            <a:r>
              <a:rPr lang="el-GR" sz="1800" dirty="0"/>
              <a:t>Μάρκα  (</a:t>
            </a:r>
            <a:r>
              <a:rPr lang="en-US" sz="1800" dirty="0">
                <a:latin typeface="Cambria" panose="02040503050406030204" pitchFamily="18" charset="0"/>
              </a:rPr>
              <a:t>Brand/Status)</a:t>
            </a:r>
          </a:p>
          <a:p>
            <a:pPr lvl="1" algn="just">
              <a:buClr>
                <a:srgbClr val="0070C0"/>
              </a:buClr>
              <a:buFont typeface="Wingdings" panose="05000000000000000000" pitchFamily="2" charset="2"/>
              <a:buChar char="ü"/>
            </a:pPr>
            <a:r>
              <a:rPr lang="el-GR" sz="1800" dirty="0"/>
              <a:t>Χαμηλή Τιμή (</a:t>
            </a:r>
            <a:r>
              <a:rPr lang="en-US" sz="1800" dirty="0">
                <a:latin typeface="Cambria" panose="02040503050406030204" pitchFamily="18" charset="0"/>
              </a:rPr>
              <a:t>Low Price)</a:t>
            </a:r>
          </a:p>
          <a:p>
            <a:pPr lvl="1" algn="just">
              <a:buClr>
                <a:srgbClr val="0070C0"/>
              </a:buClr>
              <a:buFont typeface="Wingdings" panose="05000000000000000000" pitchFamily="2" charset="2"/>
              <a:buChar char="ü"/>
            </a:pPr>
            <a:r>
              <a:rPr lang="el-GR" sz="1800" dirty="0"/>
              <a:t>Προσβασιμότητα (</a:t>
            </a:r>
            <a:r>
              <a:rPr lang="en-US" sz="1800" dirty="0">
                <a:latin typeface="Cambria" panose="02040503050406030204" pitchFamily="18" charset="0"/>
              </a:rPr>
              <a:t>Accessibility)</a:t>
            </a:r>
          </a:p>
          <a:p>
            <a:pPr lvl="1" algn="just">
              <a:buClr>
                <a:srgbClr val="0070C0"/>
              </a:buClr>
              <a:buFont typeface="Wingdings" panose="05000000000000000000" pitchFamily="2" charset="2"/>
              <a:buChar char="ü"/>
            </a:pPr>
            <a:r>
              <a:rPr lang="el-GR" sz="1800" dirty="0"/>
              <a:t>Ευκολία/Χρηστικότητα (</a:t>
            </a:r>
            <a:r>
              <a:rPr lang="en-US" sz="1800" dirty="0">
                <a:latin typeface="Cambria" panose="02040503050406030204" pitchFamily="18" charset="0"/>
              </a:rPr>
              <a:t>Convenience/Usability)</a:t>
            </a:r>
          </a:p>
          <a:p>
            <a:pPr lvl="1" algn="just">
              <a:buClr>
                <a:srgbClr val="0070C0"/>
              </a:buClr>
              <a:buFont typeface="Wingdings" panose="05000000000000000000" pitchFamily="2" charset="2"/>
              <a:buChar char="ü"/>
            </a:pPr>
            <a:r>
              <a:rPr lang="el-GR" sz="1800" dirty="0"/>
              <a:t>Σχέδιο (</a:t>
            </a:r>
            <a:r>
              <a:rPr lang="en-US" sz="1800" dirty="0">
                <a:latin typeface="Cambria" panose="02040503050406030204" pitchFamily="18" charset="0"/>
              </a:rPr>
              <a:t>Design)</a:t>
            </a:r>
          </a:p>
          <a:p>
            <a:pPr lvl="1" algn="just">
              <a:buClr>
                <a:srgbClr val="0070C0"/>
              </a:buClr>
              <a:buFont typeface="Wingdings" panose="05000000000000000000" pitchFamily="2" charset="2"/>
              <a:buChar char="ü"/>
            </a:pPr>
            <a:r>
              <a:rPr lang="el-GR" sz="1800" dirty="0"/>
              <a:t>Εξατομίκευση (</a:t>
            </a:r>
            <a:r>
              <a:rPr lang="en-US" sz="1800" dirty="0">
                <a:latin typeface="Cambria" panose="02040503050406030204" pitchFamily="18" charset="0"/>
              </a:rPr>
              <a:t>Customization</a:t>
            </a:r>
            <a:r>
              <a:rPr lang="en-US" sz="1800" dirty="0" smtClean="0">
                <a:latin typeface="Cambria" panose="02040503050406030204" pitchFamily="18" charset="0"/>
              </a:rPr>
              <a:t>)</a:t>
            </a:r>
            <a:endParaRPr lang="en-US" sz="1800" dirty="0">
              <a:latin typeface="Cambria" panose="02040503050406030204" pitchFamily="18" charset="0"/>
            </a:endParaRPr>
          </a:p>
        </p:txBody>
      </p:sp>
      <p:sp>
        <p:nvSpPr>
          <p:cNvPr id="7" name="Oval 6"/>
          <p:cNvSpPr/>
          <p:nvPr/>
        </p:nvSpPr>
        <p:spPr>
          <a:xfrm>
            <a:off x="8578376" y="214810"/>
            <a:ext cx="317102" cy="2740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r>
              <a:rPr lang="el-GR" sz="3600" dirty="0" smtClean="0">
                <a:solidFill>
                  <a:schemeClr val="accent2">
                    <a:lumMod val="75000"/>
                  </a:schemeClr>
                </a:solidFill>
                <a:latin typeface="Calibri" pitchFamily="34" charset="0"/>
              </a:rPr>
              <a:t>3. Κανάλια – Δίκτυα (</a:t>
            </a:r>
            <a:r>
              <a:rPr lang="en-US" sz="3600" dirty="0" smtClean="0">
                <a:solidFill>
                  <a:schemeClr val="accent2">
                    <a:lumMod val="75000"/>
                  </a:schemeClr>
                </a:solidFill>
                <a:latin typeface="Calibri" pitchFamily="34" charset="0"/>
              </a:rPr>
              <a:t>Channels</a:t>
            </a:r>
            <a:r>
              <a:rPr lang="el-GR" sz="3600" dirty="0" smtClean="0">
                <a:solidFill>
                  <a:schemeClr val="accent2">
                    <a:lumMod val="75000"/>
                  </a:schemeClr>
                </a:solidFill>
                <a:latin typeface="Calibri" pitchFamily="34" charset="0"/>
              </a:rPr>
              <a:t>)</a:t>
            </a:r>
          </a:p>
        </p:txBody>
      </p:sp>
      <p:sp>
        <p:nvSpPr>
          <p:cNvPr id="3" name="2 - Θέση περιεχομένου"/>
          <p:cNvSpPr>
            <a:spLocks noGrp="1"/>
          </p:cNvSpPr>
          <p:nvPr>
            <p:ph sz="quarter" idx="1"/>
          </p:nvPr>
        </p:nvSpPr>
        <p:spPr>
          <a:xfrm>
            <a:off x="357158" y="1428736"/>
            <a:ext cx="8429684" cy="4572000"/>
          </a:xfrm>
        </p:spPr>
        <p:txBody>
          <a:bodyPr>
            <a:noAutofit/>
          </a:bodyPr>
          <a:lstStyle/>
          <a:p>
            <a:pPr marL="0" lvl="0" indent="0" algn="just">
              <a:buNone/>
            </a:pPr>
            <a:endParaRPr lang="en-US" sz="1800" dirty="0" smtClean="0">
              <a:latin typeface="Cambria" pitchFamily="18" charset="0"/>
            </a:endParaRPr>
          </a:p>
          <a:p>
            <a:pPr marL="0" lvl="0" indent="0" algn="just">
              <a:buNone/>
            </a:pPr>
            <a:r>
              <a:rPr lang="el-GR" sz="1800" dirty="0" smtClean="0">
                <a:latin typeface="Cambria" pitchFamily="18" charset="0"/>
              </a:rPr>
              <a:t>Η επιχείρηση χρησιμοποιεί διαφόρους τρόπους και κανάλια επικοινωνίας, διανομής και πωλήσεων με σκοπό για να παρέχει την προτεινόμενη αξία στους πελάτες της. Τα κανάλια επικοινωνίας εξυπηρετούν διάφορες λειτουργίες όπως:</a:t>
            </a:r>
            <a:endParaRPr lang="en-US" sz="1800" dirty="0" smtClean="0">
              <a:latin typeface="Cambria" pitchFamily="18" charset="0"/>
            </a:endParaRPr>
          </a:p>
          <a:p>
            <a:pPr marL="0" lvl="0" indent="0" algn="just">
              <a:buNone/>
            </a:pPr>
            <a:endParaRPr lang="el-GR" sz="1800" dirty="0" smtClean="0">
              <a:latin typeface="Cambria" pitchFamily="18" charset="0"/>
            </a:endParaRPr>
          </a:p>
          <a:p>
            <a:pPr lvl="1" algn="just">
              <a:buClr>
                <a:srgbClr val="0070C0"/>
              </a:buClr>
              <a:buFont typeface="Wingdings" panose="05000000000000000000" pitchFamily="2" charset="2"/>
              <a:buChar char="ü"/>
            </a:pPr>
            <a:r>
              <a:rPr lang="el-GR" sz="1800" dirty="0">
                <a:solidFill>
                  <a:prstClr val="black"/>
                </a:solidFill>
              </a:rPr>
              <a:t>Κάνουν γνωστά τα προϊόντα και τις υπηρεσίες της επιχείρησης (</a:t>
            </a:r>
            <a:r>
              <a:rPr lang="en-US" sz="1800" dirty="0">
                <a:solidFill>
                  <a:prstClr val="black"/>
                </a:solidFill>
                <a:latin typeface="Cambria" panose="02040503050406030204" pitchFamily="18" charset="0"/>
              </a:rPr>
              <a:t>awareness</a:t>
            </a:r>
            <a:r>
              <a:rPr lang="el-GR" sz="1800" dirty="0">
                <a:solidFill>
                  <a:prstClr val="black"/>
                </a:solidFill>
              </a:rPr>
              <a:t>).</a:t>
            </a:r>
          </a:p>
          <a:p>
            <a:pPr lvl="1" algn="just">
              <a:buClr>
                <a:srgbClr val="0070C0"/>
              </a:buClr>
              <a:buFont typeface="Wingdings" panose="05000000000000000000" pitchFamily="2" charset="2"/>
              <a:buChar char="ü"/>
            </a:pPr>
            <a:r>
              <a:rPr lang="el-GR" sz="1800" dirty="0">
                <a:solidFill>
                  <a:prstClr val="black"/>
                </a:solidFill>
              </a:rPr>
              <a:t>Βοηθούν τους πελάτες να αξιολογήσουν την προτεινόμενη αξία (</a:t>
            </a:r>
            <a:r>
              <a:rPr lang="en-US" sz="1800" dirty="0">
                <a:solidFill>
                  <a:prstClr val="black"/>
                </a:solidFill>
                <a:latin typeface="Cambria" panose="02040503050406030204" pitchFamily="18" charset="0"/>
              </a:rPr>
              <a:t>evaluation</a:t>
            </a:r>
            <a:r>
              <a:rPr lang="el-GR" sz="1800" dirty="0">
                <a:solidFill>
                  <a:prstClr val="black"/>
                </a:solidFill>
              </a:rPr>
              <a:t>).</a:t>
            </a:r>
          </a:p>
          <a:p>
            <a:pPr lvl="1" algn="just">
              <a:buClr>
                <a:srgbClr val="0070C0"/>
              </a:buClr>
              <a:buFont typeface="Wingdings" panose="05000000000000000000" pitchFamily="2" charset="2"/>
              <a:buChar char="ü"/>
            </a:pPr>
            <a:r>
              <a:rPr lang="el-GR" sz="1800" dirty="0">
                <a:solidFill>
                  <a:prstClr val="black"/>
                </a:solidFill>
              </a:rPr>
              <a:t>Δίνουν τη δυνατότητα στους πελάτες να προμηθευτούν τα προϊόντα και τις υπηρεσίες της επιχείρησης (</a:t>
            </a:r>
            <a:r>
              <a:rPr lang="en-US" sz="1800" dirty="0">
                <a:solidFill>
                  <a:prstClr val="black"/>
                </a:solidFill>
                <a:latin typeface="Cambria" panose="02040503050406030204" pitchFamily="18" charset="0"/>
              </a:rPr>
              <a:t>purchase</a:t>
            </a:r>
            <a:r>
              <a:rPr lang="el-GR" sz="1800" dirty="0">
                <a:solidFill>
                  <a:prstClr val="black"/>
                </a:solidFill>
              </a:rPr>
              <a:t>).</a:t>
            </a:r>
          </a:p>
          <a:p>
            <a:pPr lvl="1" algn="just">
              <a:buClr>
                <a:srgbClr val="0070C0"/>
              </a:buClr>
              <a:buFont typeface="Wingdings" panose="05000000000000000000" pitchFamily="2" charset="2"/>
              <a:buChar char="ü"/>
            </a:pPr>
            <a:r>
              <a:rPr lang="el-GR" sz="1800" dirty="0">
                <a:solidFill>
                  <a:prstClr val="black"/>
                </a:solidFill>
              </a:rPr>
              <a:t>Παραδίδουν στους πελάτες την προτεινόμενη αξία (</a:t>
            </a:r>
            <a:r>
              <a:rPr lang="en-US" sz="1800" dirty="0">
                <a:solidFill>
                  <a:prstClr val="black"/>
                </a:solidFill>
                <a:latin typeface="Cambria" panose="02040503050406030204" pitchFamily="18" charset="0"/>
              </a:rPr>
              <a:t>delivery</a:t>
            </a:r>
            <a:r>
              <a:rPr lang="el-GR" sz="1800" dirty="0">
                <a:solidFill>
                  <a:prstClr val="black"/>
                </a:solidFill>
              </a:rPr>
              <a:t>).</a:t>
            </a:r>
          </a:p>
          <a:p>
            <a:pPr lvl="1" algn="just">
              <a:buClr>
                <a:srgbClr val="0070C0"/>
              </a:buClr>
              <a:buFont typeface="Wingdings" panose="05000000000000000000" pitchFamily="2" charset="2"/>
              <a:buChar char="ü"/>
            </a:pPr>
            <a:r>
              <a:rPr lang="el-GR" sz="1800" dirty="0">
                <a:solidFill>
                  <a:prstClr val="black"/>
                </a:solidFill>
              </a:rPr>
              <a:t>Παρέχουν στους </a:t>
            </a:r>
            <a:r>
              <a:rPr lang="el-GR" sz="1800" dirty="0" smtClean="0">
                <a:latin typeface="Cambria" pitchFamily="18" charset="0"/>
              </a:rPr>
              <a:t>πελάτες υποστήριξη μετά την πώληση (</a:t>
            </a:r>
            <a:r>
              <a:rPr lang="en-US" sz="1800" dirty="0" smtClean="0">
                <a:latin typeface="Cambria" pitchFamily="18" charset="0"/>
              </a:rPr>
              <a:t>post</a:t>
            </a:r>
            <a:r>
              <a:rPr lang="el-GR" sz="1800" dirty="0" smtClean="0">
                <a:latin typeface="Cambria" pitchFamily="18" charset="0"/>
              </a:rPr>
              <a:t>-</a:t>
            </a:r>
            <a:r>
              <a:rPr lang="en-US" sz="1800" dirty="0" smtClean="0">
                <a:latin typeface="Cambria" pitchFamily="18" charset="0"/>
              </a:rPr>
              <a:t>sales</a:t>
            </a:r>
            <a:r>
              <a:rPr lang="el-GR" sz="1800" dirty="0" smtClean="0">
                <a:latin typeface="Cambria" pitchFamily="18" charset="0"/>
              </a:rPr>
              <a:t>).</a:t>
            </a:r>
            <a:endParaRPr lang="el-GR" sz="1800" dirty="0">
              <a:latin typeface="Cambria" pitchFamily="18" charset="0"/>
            </a:endParaRPr>
          </a:p>
        </p:txBody>
      </p:sp>
      <p:sp>
        <p:nvSpPr>
          <p:cNvPr id="7" name="Oval 6"/>
          <p:cNvSpPr/>
          <p:nvPr/>
        </p:nvSpPr>
        <p:spPr>
          <a:xfrm>
            <a:off x="8578376" y="214810"/>
            <a:ext cx="317102" cy="2740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341784"/>
            <a:ext cx="8358246" cy="1143000"/>
          </a:xfrm>
        </p:spPr>
        <p:txBody>
          <a:bodyPr>
            <a:normAutofit fontScale="90000"/>
          </a:bodyPr>
          <a:lstStyle/>
          <a:p>
            <a:r>
              <a:rPr lang="el-GR" sz="3600" dirty="0" smtClean="0">
                <a:solidFill>
                  <a:schemeClr val="accent2">
                    <a:lumMod val="75000"/>
                  </a:schemeClr>
                </a:solidFill>
                <a:latin typeface="Calibri" pitchFamily="34" charset="0"/>
              </a:rPr>
              <a:t>4. Σχέσεις με κάθε τμήμα αγοράς/πελάτες (</a:t>
            </a:r>
            <a:r>
              <a:rPr lang="en-US" sz="3600" dirty="0" smtClean="0">
                <a:solidFill>
                  <a:schemeClr val="accent2">
                    <a:lumMod val="75000"/>
                  </a:schemeClr>
                </a:solidFill>
                <a:latin typeface="Calibri" pitchFamily="34" charset="0"/>
              </a:rPr>
              <a:t>Customer Relationships</a:t>
            </a:r>
            <a:r>
              <a:rPr lang="el-GR" sz="3600" dirty="0" smtClean="0">
                <a:solidFill>
                  <a:schemeClr val="accent2">
                    <a:lumMod val="75000"/>
                  </a:schemeClr>
                </a:solidFill>
                <a:latin typeface="Calibri" pitchFamily="34" charset="0"/>
              </a:rPr>
              <a:t>)</a:t>
            </a:r>
          </a:p>
        </p:txBody>
      </p:sp>
      <p:sp>
        <p:nvSpPr>
          <p:cNvPr id="3" name="2 - Θέση περιεχομένου"/>
          <p:cNvSpPr>
            <a:spLocks noGrp="1"/>
          </p:cNvSpPr>
          <p:nvPr>
            <p:ph sz="quarter" idx="1"/>
          </p:nvPr>
        </p:nvSpPr>
        <p:spPr>
          <a:xfrm>
            <a:off x="357158" y="1428736"/>
            <a:ext cx="8429684" cy="4572000"/>
          </a:xfrm>
        </p:spPr>
        <p:txBody>
          <a:bodyPr>
            <a:noAutofit/>
          </a:bodyPr>
          <a:lstStyle/>
          <a:p>
            <a:pPr marL="0" lvl="0" indent="0" algn="just">
              <a:buNone/>
            </a:pPr>
            <a:endParaRPr lang="en-US" sz="1800" dirty="0" smtClean="0">
              <a:latin typeface="Cambria" pitchFamily="18" charset="0"/>
            </a:endParaRPr>
          </a:p>
          <a:p>
            <a:pPr marL="0" lvl="0" indent="0" algn="just">
              <a:buNone/>
            </a:pPr>
            <a:r>
              <a:rPr lang="el-GR" sz="1800" dirty="0" smtClean="0">
                <a:latin typeface="Cambria" pitchFamily="18" charset="0"/>
              </a:rPr>
              <a:t>Η επιχείρηση δημιουργεί και διατηρεί σχέσεις με κάθε τμήμα αγοράς που στοχεύει. Οι σχέσεις που δημιουργεί μια επιχείρηση με τους πελάτες της επηρεάζουν σημαντικά τη συνολική εμπειρία που βιώνουν οι πελάτες από την επιχείρηση και μπορεί να έχει τις παρακάτω μορφές:</a:t>
            </a:r>
            <a:endParaRPr lang="en-US" sz="1800" dirty="0" smtClean="0">
              <a:latin typeface="Cambria" pitchFamily="18" charset="0"/>
            </a:endParaRPr>
          </a:p>
          <a:p>
            <a:pPr marL="0" lvl="0" indent="0" algn="just">
              <a:buNone/>
            </a:pPr>
            <a:endParaRPr lang="el-GR" sz="1800" dirty="0" smtClean="0">
              <a:latin typeface="Cambria" pitchFamily="18" charset="0"/>
            </a:endParaRPr>
          </a:p>
          <a:p>
            <a:pPr lvl="1" algn="just">
              <a:buClr>
                <a:srgbClr val="0070C0"/>
              </a:buClr>
              <a:buFont typeface="Wingdings" panose="05000000000000000000" pitchFamily="2" charset="2"/>
              <a:buChar char="ü"/>
            </a:pPr>
            <a:r>
              <a:rPr lang="el-GR" sz="1800" dirty="0">
                <a:solidFill>
                  <a:prstClr val="black"/>
                </a:solidFill>
              </a:rPr>
              <a:t>Προσωπική υποστήριξη (</a:t>
            </a:r>
            <a:r>
              <a:rPr lang="en-US" sz="1800" dirty="0">
                <a:solidFill>
                  <a:prstClr val="black"/>
                </a:solidFill>
                <a:latin typeface="Cambria" panose="02040503050406030204" pitchFamily="18" charset="0"/>
              </a:rPr>
              <a:t>Personal assistance</a:t>
            </a:r>
            <a:r>
              <a:rPr lang="el-GR" sz="1800" dirty="0">
                <a:solidFill>
                  <a:prstClr val="black"/>
                </a:solidFill>
              </a:rPr>
              <a:t>)</a:t>
            </a:r>
          </a:p>
          <a:p>
            <a:pPr lvl="1" algn="just">
              <a:buClr>
                <a:srgbClr val="0070C0"/>
              </a:buClr>
              <a:buFont typeface="Wingdings" panose="05000000000000000000" pitchFamily="2" charset="2"/>
              <a:buChar char="ü"/>
            </a:pPr>
            <a:r>
              <a:rPr lang="el-GR" sz="1800" dirty="0">
                <a:solidFill>
                  <a:prstClr val="black"/>
                </a:solidFill>
              </a:rPr>
              <a:t>Εξατομικευμένη υποστήριξη (</a:t>
            </a:r>
            <a:r>
              <a:rPr lang="en-US" sz="1800" dirty="0">
                <a:solidFill>
                  <a:prstClr val="black"/>
                </a:solidFill>
                <a:latin typeface="Cambria" panose="02040503050406030204" pitchFamily="18" charset="0"/>
              </a:rPr>
              <a:t>Dedicated personnel</a:t>
            </a:r>
            <a:r>
              <a:rPr lang="el-GR" sz="1800" dirty="0">
                <a:solidFill>
                  <a:prstClr val="black"/>
                </a:solidFill>
              </a:rPr>
              <a:t>)</a:t>
            </a:r>
          </a:p>
          <a:p>
            <a:pPr lvl="1" algn="just">
              <a:buClr>
                <a:srgbClr val="0070C0"/>
              </a:buClr>
              <a:buFont typeface="Wingdings" panose="05000000000000000000" pitchFamily="2" charset="2"/>
              <a:buChar char="ü"/>
            </a:pPr>
            <a:r>
              <a:rPr lang="el-GR" sz="1800" dirty="0">
                <a:solidFill>
                  <a:prstClr val="black"/>
                </a:solidFill>
              </a:rPr>
              <a:t>Αυτό-εξυπηρέτηση (</a:t>
            </a:r>
            <a:r>
              <a:rPr lang="en-US" sz="1800" dirty="0">
                <a:solidFill>
                  <a:prstClr val="black"/>
                </a:solidFill>
                <a:latin typeface="Cambria" panose="02040503050406030204" pitchFamily="18" charset="0"/>
              </a:rPr>
              <a:t>Self</a:t>
            </a:r>
            <a:r>
              <a:rPr lang="el-GR" sz="1800" dirty="0">
                <a:solidFill>
                  <a:prstClr val="black"/>
                </a:solidFill>
              </a:rPr>
              <a:t>-</a:t>
            </a:r>
            <a:r>
              <a:rPr lang="en-US" sz="1800" dirty="0">
                <a:solidFill>
                  <a:prstClr val="black"/>
                </a:solidFill>
                <a:latin typeface="Cambria" panose="02040503050406030204" pitchFamily="18" charset="0"/>
              </a:rPr>
              <a:t>service</a:t>
            </a:r>
            <a:r>
              <a:rPr lang="el-GR" sz="1800" dirty="0">
                <a:solidFill>
                  <a:prstClr val="black"/>
                </a:solidFill>
              </a:rPr>
              <a:t>): π.χ. </a:t>
            </a:r>
            <a:r>
              <a:rPr lang="en-US" sz="1800" dirty="0">
                <a:solidFill>
                  <a:prstClr val="black"/>
                </a:solidFill>
                <a:latin typeface="Cambria" panose="02040503050406030204" pitchFamily="18" charset="0"/>
              </a:rPr>
              <a:t>webmail</a:t>
            </a:r>
            <a:endParaRPr lang="el-GR" sz="1800" dirty="0">
              <a:solidFill>
                <a:prstClr val="black"/>
              </a:solidFill>
            </a:endParaRPr>
          </a:p>
          <a:p>
            <a:pPr lvl="1" algn="just">
              <a:buClr>
                <a:srgbClr val="0070C0"/>
              </a:buClr>
              <a:buFont typeface="Wingdings" panose="05000000000000000000" pitchFamily="2" charset="2"/>
              <a:buChar char="ü"/>
            </a:pPr>
            <a:r>
              <a:rPr lang="el-GR" sz="1800" dirty="0">
                <a:solidFill>
                  <a:prstClr val="black"/>
                </a:solidFill>
              </a:rPr>
              <a:t>Αυτοματοποιημένη (</a:t>
            </a:r>
            <a:r>
              <a:rPr lang="en-US" sz="1800" dirty="0">
                <a:solidFill>
                  <a:prstClr val="black"/>
                </a:solidFill>
                <a:latin typeface="Cambria" panose="02040503050406030204" pitchFamily="18" charset="0"/>
              </a:rPr>
              <a:t>Automated</a:t>
            </a:r>
            <a:r>
              <a:rPr lang="el-GR" sz="1800" dirty="0">
                <a:solidFill>
                  <a:prstClr val="black"/>
                </a:solidFill>
              </a:rPr>
              <a:t>): π.χ. ΑΤΜ</a:t>
            </a:r>
          </a:p>
          <a:p>
            <a:pPr lvl="1" algn="just">
              <a:buClr>
                <a:srgbClr val="0070C0"/>
              </a:buClr>
              <a:buFont typeface="Wingdings" panose="05000000000000000000" pitchFamily="2" charset="2"/>
              <a:buChar char="ü"/>
            </a:pPr>
            <a:r>
              <a:rPr lang="el-GR" sz="1800" dirty="0">
                <a:solidFill>
                  <a:prstClr val="black"/>
                </a:solidFill>
              </a:rPr>
              <a:t>Κοινότητες (</a:t>
            </a:r>
            <a:r>
              <a:rPr lang="en-US" sz="1800" dirty="0">
                <a:solidFill>
                  <a:prstClr val="black"/>
                </a:solidFill>
                <a:latin typeface="Cambria" panose="02040503050406030204" pitchFamily="18" charset="0"/>
              </a:rPr>
              <a:t>Communities</a:t>
            </a:r>
            <a:r>
              <a:rPr lang="el-GR" sz="1800" dirty="0">
                <a:solidFill>
                  <a:prstClr val="black"/>
                </a:solidFill>
              </a:rPr>
              <a:t>)</a:t>
            </a:r>
          </a:p>
          <a:p>
            <a:pPr lvl="1" algn="just">
              <a:buClr>
                <a:srgbClr val="0070C0"/>
              </a:buClr>
              <a:buFont typeface="Wingdings" panose="05000000000000000000" pitchFamily="2" charset="2"/>
              <a:buChar char="ü"/>
            </a:pPr>
            <a:r>
              <a:rPr lang="el-GR" sz="1800" dirty="0">
                <a:solidFill>
                  <a:prstClr val="black"/>
                </a:solidFill>
              </a:rPr>
              <a:t>Συν-δημιουργία </a:t>
            </a:r>
            <a:r>
              <a:rPr lang="el-GR" sz="1800" dirty="0" smtClean="0">
                <a:latin typeface="Cambria" pitchFamily="18" charset="0"/>
              </a:rPr>
              <a:t>(</a:t>
            </a:r>
            <a:r>
              <a:rPr lang="en-US" sz="1800" dirty="0" smtClean="0">
                <a:latin typeface="Cambria" pitchFamily="18" charset="0"/>
              </a:rPr>
              <a:t>Co-creation</a:t>
            </a:r>
            <a:r>
              <a:rPr lang="el-GR" sz="1800" dirty="0" smtClean="0">
                <a:latin typeface="Cambria" pitchFamily="18" charset="0"/>
              </a:rPr>
              <a:t>)</a:t>
            </a:r>
            <a:endParaRPr lang="el-GR" sz="1800" dirty="0">
              <a:latin typeface="Cambria" pitchFamily="18" charset="0"/>
            </a:endParaRPr>
          </a:p>
        </p:txBody>
      </p:sp>
      <p:sp>
        <p:nvSpPr>
          <p:cNvPr id="7" name="Oval 6"/>
          <p:cNvSpPr/>
          <p:nvPr/>
        </p:nvSpPr>
        <p:spPr>
          <a:xfrm>
            <a:off x="8578376" y="214810"/>
            <a:ext cx="317102" cy="2740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r>
              <a:rPr lang="el-GR" sz="3600" dirty="0" smtClean="0">
                <a:solidFill>
                  <a:schemeClr val="accent2">
                    <a:lumMod val="75000"/>
                  </a:schemeClr>
                </a:solidFill>
                <a:latin typeface="Calibri" pitchFamily="34" charset="0"/>
              </a:rPr>
              <a:t>5. Ροές εσόδων (</a:t>
            </a:r>
            <a:r>
              <a:rPr lang="en-US" sz="3600" dirty="0" smtClean="0">
                <a:solidFill>
                  <a:schemeClr val="accent2">
                    <a:lumMod val="75000"/>
                  </a:schemeClr>
                </a:solidFill>
                <a:latin typeface="Calibri" pitchFamily="34" charset="0"/>
              </a:rPr>
              <a:t>Revenue Streams</a:t>
            </a:r>
            <a:r>
              <a:rPr lang="el-GR" sz="3600" dirty="0" smtClean="0">
                <a:solidFill>
                  <a:schemeClr val="accent2">
                    <a:lumMod val="75000"/>
                  </a:schemeClr>
                </a:solidFill>
                <a:latin typeface="Calibri" pitchFamily="34" charset="0"/>
              </a:rPr>
              <a:t>)</a:t>
            </a:r>
          </a:p>
        </p:txBody>
      </p:sp>
      <p:sp>
        <p:nvSpPr>
          <p:cNvPr id="3" name="2 - Θέση περιεχομένου"/>
          <p:cNvSpPr>
            <a:spLocks noGrp="1"/>
          </p:cNvSpPr>
          <p:nvPr>
            <p:ph sz="quarter" idx="1"/>
          </p:nvPr>
        </p:nvSpPr>
        <p:spPr>
          <a:xfrm>
            <a:off x="357158" y="1428736"/>
            <a:ext cx="8429684" cy="4572000"/>
          </a:xfrm>
        </p:spPr>
        <p:txBody>
          <a:bodyPr>
            <a:noAutofit/>
          </a:bodyPr>
          <a:lstStyle/>
          <a:p>
            <a:pPr marL="0" lvl="0" indent="0" algn="just">
              <a:buNone/>
            </a:pPr>
            <a:endParaRPr lang="en-US" sz="1800" dirty="0" smtClean="0">
              <a:latin typeface="Cambria" pitchFamily="18" charset="0"/>
            </a:endParaRPr>
          </a:p>
          <a:p>
            <a:pPr marL="0" lvl="0" indent="0" algn="just">
              <a:buNone/>
            </a:pPr>
            <a:r>
              <a:rPr lang="el-GR" sz="1800" dirty="0" smtClean="0">
                <a:latin typeface="Cambria" pitchFamily="18" charset="0"/>
              </a:rPr>
              <a:t>Η επιχείρηση λαμβάνει ροές εσόδων που προέρχονται από την επιτυχημένη παροχή αξίας στους πελάτες της.</a:t>
            </a:r>
            <a:r>
              <a:rPr lang="el-GR" sz="1800" b="1" dirty="0" smtClean="0">
                <a:latin typeface="Cambria" pitchFamily="18" charset="0"/>
              </a:rPr>
              <a:t> </a:t>
            </a:r>
            <a:r>
              <a:rPr lang="el-GR" sz="1800" dirty="0" smtClean="0">
                <a:latin typeface="Cambria" pitchFamily="18" charset="0"/>
              </a:rPr>
              <a:t>Η επιχείρηση χρησιμοποιεί</a:t>
            </a:r>
            <a:r>
              <a:rPr lang="el-GR" sz="1800" b="1" dirty="0" smtClean="0">
                <a:latin typeface="Cambria" pitchFamily="18" charset="0"/>
              </a:rPr>
              <a:t> </a:t>
            </a:r>
            <a:r>
              <a:rPr lang="el-GR" sz="1800" dirty="0" smtClean="0">
                <a:latin typeface="Cambria" pitchFamily="18" charset="0"/>
              </a:rPr>
              <a:t>διαφορετικούς τρόπους και μηχανισμούς τιμολόγησης με τους οποίους η επιχείρηση λαμβάνει αξία και χρήματα όπως:</a:t>
            </a:r>
            <a:endParaRPr lang="en-US" sz="1800" dirty="0" smtClean="0">
              <a:latin typeface="Cambria" pitchFamily="18" charset="0"/>
            </a:endParaRPr>
          </a:p>
          <a:p>
            <a:pPr marL="0" lvl="0" indent="0" algn="just">
              <a:buNone/>
            </a:pPr>
            <a:endParaRPr lang="en-US" sz="1800" dirty="0" smtClean="0">
              <a:latin typeface="Cambria" pitchFamily="18" charset="0"/>
            </a:endParaRPr>
          </a:p>
          <a:p>
            <a:pPr lvl="1" algn="just">
              <a:buClr>
                <a:srgbClr val="0070C0"/>
              </a:buClr>
              <a:buFont typeface="Wingdings" panose="05000000000000000000" pitchFamily="2" charset="2"/>
              <a:buChar char="ü"/>
            </a:pPr>
            <a:r>
              <a:rPr lang="el-GR" sz="1800" dirty="0">
                <a:solidFill>
                  <a:prstClr val="black"/>
                </a:solidFill>
              </a:rPr>
              <a:t>Πώληση κατά την οποία ένα φυσικό προϊόν/υπηρεσία γίνεται ιδιοκτησία του αγοραστή για πάντα (</a:t>
            </a:r>
            <a:r>
              <a:rPr lang="el-GR" sz="1800" dirty="0" err="1">
                <a:solidFill>
                  <a:prstClr val="black"/>
                </a:solidFill>
              </a:rPr>
              <a:t>Asset</a:t>
            </a:r>
            <a:r>
              <a:rPr lang="el-GR" sz="1800" dirty="0">
                <a:solidFill>
                  <a:prstClr val="black"/>
                </a:solidFill>
              </a:rPr>
              <a:t> </a:t>
            </a:r>
            <a:r>
              <a:rPr lang="el-GR" sz="1800" dirty="0" err="1">
                <a:solidFill>
                  <a:prstClr val="black"/>
                </a:solidFill>
              </a:rPr>
              <a:t>sale</a:t>
            </a:r>
            <a:r>
              <a:rPr lang="el-GR" sz="1800" dirty="0">
                <a:solidFill>
                  <a:prstClr val="black"/>
                </a:solidFill>
              </a:rPr>
              <a:t>)</a:t>
            </a:r>
            <a:endParaRPr lang="en-US" sz="1800" dirty="0">
              <a:solidFill>
                <a:prstClr val="black"/>
              </a:solidFill>
              <a:latin typeface="Cambria" panose="02040503050406030204" pitchFamily="18" charset="0"/>
            </a:endParaRPr>
          </a:p>
          <a:p>
            <a:pPr lvl="1" algn="just">
              <a:buClr>
                <a:srgbClr val="0070C0"/>
              </a:buClr>
              <a:buFont typeface="Wingdings" panose="05000000000000000000" pitchFamily="2" charset="2"/>
              <a:buChar char="ü"/>
            </a:pPr>
            <a:r>
              <a:rPr lang="el-GR" sz="1800" dirty="0" smtClean="0">
                <a:solidFill>
                  <a:prstClr val="black"/>
                </a:solidFill>
              </a:rPr>
              <a:t>Μέσα </a:t>
            </a:r>
            <a:r>
              <a:rPr lang="el-GR" sz="1800" dirty="0">
                <a:solidFill>
                  <a:prstClr val="black"/>
                </a:solidFill>
              </a:rPr>
              <a:t>από την ενοικίαση του προϊόντος/υπηρεσίας της επιχείρησης από τον χρήστη με σκοπό να το χρησιμοποιήσει. Δε μεταβιβάζεται η κυριότητα του προϊόντος/υπηρεσίας στο χρήστη (</a:t>
            </a:r>
            <a:r>
              <a:rPr lang="el-GR" sz="1800" dirty="0" err="1">
                <a:solidFill>
                  <a:prstClr val="black"/>
                </a:solidFill>
              </a:rPr>
              <a:t>Usage</a:t>
            </a:r>
            <a:r>
              <a:rPr lang="el-GR" sz="1800" dirty="0">
                <a:solidFill>
                  <a:prstClr val="black"/>
                </a:solidFill>
              </a:rPr>
              <a:t> </a:t>
            </a:r>
            <a:r>
              <a:rPr lang="el-GR" sz="1800" dirty="0" err="1">
                <a:solidFill>
                  <a:prstClr val="black"/>
                </a:solidFill>
              </a:rPr>
              <a:t>Fee</a:t>
            </a:r>
            <a:r>
              <a:rPr lang="el-GR" sz="1800" dirty="0">
                <a:solidFill>
                  <a:prstClr val="black"/>
                </a:solidFill>
              </a:rPr>
              <a:t>)</a:t>
            </a:r>
            <a:endParaRPr lang="en-US" sz="1800" dirty="0">
              <a:solidFill>
                <a:prstClr val="black"/>
              </a:solidFill>
              <a:latin typeface="Cambria" panose="02040503050406030204" pitchFamily="18" charset="0"/>
            </a:endParaRPr>
          </a:p>
          <a:p>
            <a:pPr lvl="1" algn="just">
              <a:buClr>
                <a:srgbClr val="0070C0"/>
              </a:buClr>
              <a:buFont typeface="Wingdings" panose="05000000000000000000" pitchFamily="2" charset="2"/>
              <a:buChar char="ü"/>
            </a:pPr>
            <a:r>
              <a:rPr lang="el-GR" sz="1800" dirty="0" smtClean="0">
                <a:solidFill>
                  <a:prstClr val="black"/>
                </a:solidFill>
              </a:rPr>
              <a:t>Μέσα </a:t>
            </a:r>
            <a:r>
              <a:rPr lang="el-GR" sz="1800" dirty="0">
                <a:solidFill>
                  <a:prstClr val="black"/>
                </a:solidFill>
              </a:rPr>
              <a:t>από την ενοικίαση του προϊόντος/υπηρεσίας από το χρήστη με σκοπό να το χρησιμοποιεί για απεριόριστο χρονικό διάστημα, όσο παρέχεται το συγκεκριμένο προϊόν/υπηρεσία </a:t>
            </a:r>
            <a:r>
              <a:rPr lang="el-GR" sz="1800" dirty="0" smtClean="0">
                <a:latin typeface="Cambria" pitchFamily="18" charset="0"/>
              </a:rPr>
              <a:t>(</a:t>
            </a:r>
            <a:r>
              <a:rPr lang="el-GR" sz="1800" dirty="0" err="1" smtClean="0">
                <a:latin typeface="Cambria" pitchFamily="18" charset="0"/>
              </a:rPr>
              <a:t>Sub</a:t>
            </a:r>
            <a:r>
              <a:rPr lang="en-US" sz="1800" dirty="0" smtClean="0">
                <a:latin typeface="Cambria" pitchFamily="18" charset="0"/>
              </a:rPr>
              <a:t>s</a:t>
            </a:r>
            <a:r>
              <a:rPr lang="el-GR" sz="1800" dirty="0" err="1" smtClean="0">
                <a:latin typeface="Cambria" pitchFamily="18" charset="0"/>
              </a:rPr>
              <a:t>crip</a:t>
            </a:r>
            <a:r>
              <a:rPr lang="en-US" sz="1800" dirty="0" smtClean="0">
                <a:latin typeface="Cambria" pitchFamily="18" charset="0"/>
              </a:rPr>
              <a:t>t</a:t>
            </a:r>
            <a:r>
              <a:rPr lang="el-GR" sz="1800" dirty="0" err="1" smtClean="0">
                <a:latin typeface="Cambria" pitchFamily="18" charset="0"/>
              </a:rPr>
              <a:t>ion</a:t>
            </a:r>
            <a:r>
              <a:rPr lang="el-GR" sz="1800" dirty="0" smtClean="0">
                <a:latin typeface="Cambria" pitchFamily="18" charset="0"/>
              </a:rPr>
              <a:t>)</a:t>
            </a:r>
          </a:p>
        </p:txBody>
      </p:sp>
      <p:sp>
        <p:nvSpPr>
          <p:cNvPr id="7" name="Oval 6"/>
          <p:cNvSpPr/>
          <p:nvPr/>
        </p:nvSpPr>
        <p:spPr>
          <a:xfrm>
            <a:off x="8578376" y="214810"/>
            <a:ext cx="317102" cy="2740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solidFill>
                  <a:schemeClr val="accent2">
                    <a:lumMod val="75000"/>
                  </a:schemeClr>
                </a:solidFill>
              </a:rPr>
              <a:t>Σκοπός εκπαιδευτικής ενότητας – Προσδοκώμενα αποτελέσματα</a:t>
            </a:r>
            <a:endParaRPr lang="el-GR" dirty="0">
              <a:solidFill>
                <a:schemeClr val="accent2">
                  <a:lumMod val="75000"/>
                </a:schemeClr>
              </a:solidFill>
            </a:endParaRPr>
          </a:p>
        </p:txBody>
      </p:sp>
      <p:sp>
        <p:nvSpPr>
          <p:cNvPr id="3" name="2 - Θέση περιεχομένου"/>
          <p:cNvSpPr>
            <a:spLocks noGrp="1"/>
          </p:cNvSpPr>
          <p:nvPr>
            <p:ph sz="quarter" idx="1"/>
          </p:nvPr>
        </p:nvSpPr>
        <p:spPr>
          <a:xfrm>
            <a:off x="357158" y="1447800"/>
            <a:ext cx="8429684" cy="4572000"/>
          </a:xfrm>
        </p:spPr>
        <p:txBody>
          <a:bodyPr>
            <a:noAutofit/>
          </a:bodyPr>
          <a:lstStyle/>
          <a:p>
            <a:pPr marL="6350" indent="-6350" algn="just">
              <a:buNone/>
            </a:pPr>
            <a:r>
              <a:rPr lang="el-GR" sz="1800" dirty="0" smtClean="0"/>
              <a:t>Η παρούσα θεματική ενότητα υπογραμμίζει την </a:t>
            </a:r>
            <a:r>
              <a:rPr lang="el-GR" sz="1800" b="1" dirty="0" smtClean="0"/>
              <a:t>αναγκαιότητα συγγραφής ενός Επιχειρηματικού Σχεδίου</a:t>
            </a:r>
            <a:r>
              <a:rPr lang="el-GR" sz="1800" dirty="0" smtClean="0"/>
              <a:t> το οποίο θα καταγράφει τη βασική επιχειρηματική ιδέα και θα αναδεικνύει τα κυριότερα θέματα τα οποία θα αντιμετωπίσει μια επιχείρηση. Η συγγραφή του επιχειρηματικού σχεδίου ξεκινάει με την </a:t>
            </a:r>
            <a:r>
              <a:rPr lang="el-GR" sz="1800" b="1" dirty="0" smtClean="0"/>
              <a:t>μοντελοποίηση της επιχειρηματικής ιδέας δηλαδή την εκπόνηση του Επιχειρηματικού Μοντέλου</a:t>
            </a:r>
            <a:r>
              <a:rPr lang="el-GR" sz="1800" dirty="0" smtClean="0"/>
              <a:t>. Ένα πολύ χρήσιμο και σύγχρονο εργαλείο για τη μοντελοποίηση της επιχειρηματικής ιδέας είναι ο </a:t>
            </a:r>
            <a:r>
              <a:rPr lang="el-GR" sz="1800" b="1" dirty="0" smtClean="0"/>
              <a:t>Καμβάς Επιχειρηματικού Μοντέλου</a:t>
            </a:r>
            <a:r>
              <a:rPr lang="el-GR" sz="1800" dirty="0" smtClean="0"/>
              <a:t> (Business </a:t>
            </a:r>
            <a:r>
              <a:rPr lang="el-GR" sz="1800" dirty="0" err="1" smtClean="0"/>
              <a:t>Model</a:t>
            </a:r>
            <a:r>
              <a:rPr lang="el-GR" sz="1800" dirty="0" smtClean="0"/>
              <a:t> </a:t>
            </a:r>
            <a:r>
              <a:rPr lang="el-GR" sz="1800" dirty="0" err="1" smtClean="0"/>
              <a:t>Canvas</a:t>
            </a:r>
            <a:r>
              <a:rPr lang="el-GR" sz="1800" dirty="0" smtClean="0"/>
              <a:t>) του </a:t>
            </a:r>
            <a:r>
              <a:rPr lang="el-GR" sz="1800" dirty="0" err="1" smtClean="0"/>
              <a:t>Osterwalder</a:t>
            </a:r>
            <a:r>
              <a:rPr lang="el-GR" sz="1800" dirty="0" smtClean="0"/>
              <a:t>.</a:t>
            </a:r>
          </a:p>
          <a:p>
            <a:pPr marL="6350" indent="-6350" algn="just">
              <a:buNone/>
            </a:pPr>
            <a:endParaRPr lang="el-GR" sz="1800" dirty="0" smtClean="0"/>
          </a:p>
          <a:p>
            <a:pPr marL="6350" indent="-6350" algn="just">
              <a:buNone/>
            </a:pPr>
            <a:r>
              <a:rPr lang="el-GR" sz="1800" dirty="0" smtClean="0"/>
              <a:t>Στόχος της εκπαιδευτικής ενότητας είναι η </a:t>
            </a:r>
            <a:r>
              <a:rPr lang="el-GR" sz="1800" b="1" dirty="0" smtClean="0"/>
              <a:t>κάλυψη των αναγκών εκπαίδευσης στη συστηματική μετάβαση από τη βασική αρχική ιδέα, στη μοντελοποίησή της, μέσα από τη δημιουργία, αξιολόγηση και βελτίωση του Επιχειρηματικού Μοντέλου </a:t>
            </a:r>
            <a:r>
              <a:rPr lang="el-GR" sz="1800" dirty="0" smtClean="0"/>
              <a:t>και στη συνέχεια, στη </a:t>
            </a:r>
            <a:r>
              <a:rPr lang="el-GR" sz="1800" b="1" dirty="0" smtClean="0"/>
              <a:t>συγγραφή και προσαρμογή ενός πλήρους Επιχειρηματικού Σχεδίου</a:t>
            </a:r>
            <a:r>
              <a:rPr lang="el-GR" sz="1800" dirty="0" smtClean="0"/>
              <a:t> ικανού να αποτυπώσει αναλυτικά την επιχειρηματική στρατηγική και να οδηγήσει στην επιτυχή υλοποίηση της ιδέας.</a:t>
            </a:r>
            <a:endParaRPr lang="el-GR" sz="1800" dirty="0"/>
          </a:p>
        </p:txBody>
      </p:sp>
      <p:sp>
        <p:nvSpPr>
          <p:cNvPr id="7" name="Oval 6"/>
          <p:cNvSpPr/>
          <p:nvPr/>
        </p:nvSpPr>
        <p:spPr>
          <a:xfrm>
            <a:off x="8578376" y="214810"/>
            <a:ext cx="317102" cy="2740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r>
              <a:rPr lang="el-GR" sz="3600" dirty="0" smtClean="0">
                <a:solidFill>
                  <a:schemeClr val="accent2">
                    <a:lumMod val="75000"/>
                  </a:schemeClr>
                </a:solidFill>
                <a:latin typeface="Calibri" pitchFamily="34" charset="0"/>
              </a:rPr>
              <a:t>5. Ροές εσόδων (</a:t>
            </a:r>
            <a:r>
              <a:rPr lang="en-US" sz="3600" dirty="0" smtClean="0">
                <a:solidFill>
                  <a:schemeClr val="accent2">
                    <a:lumMod val="75000"/>
                  </a:schemeClr>
                </a:solidFill>
                <a:latin typeface="Calibri" pitchFamily="34" charset="0"/>
              </a:rPr>
              <a:t>Revenue Streams</a:t>
            </a:r>
            <a:r>
              <a:rPr lang="el-GR" sz="3600" dirty="0" smtClean="0">
                <a:solidFill>
                  <a:schemeClr val="accent2">
                    <a:lumMod val="75000"/>
                  </a:schemeClr>
                </a:solidFill>
                <a:latin typeface="Calibri" pitchFamily="34" charset="0"/>
              </a:rPr>
              <a:t>) (συν.)</a:t>
            </a:r>
          </a:p>
        </p:txBody>
      </p:sp>
      <p:sp>
        <p:nvSpPr>
          <p:cNvPr id="3" name="2 - Θέση περιεχομένου"/>
          <p:cNvSpPr>
            <a:spLocks noGrp="1"/>
          </p:cNvSpPr>
          <p:nvPr>
            <p:ph sz="quarter" idx="1"/>
          </p:nvPr>
        </p:nvSpPr>
        <p:spPr>
          <a:xfrm>
            <a:off x="357158" y="1428736"/>
            <a:ext cx="8429684" cy="4572000"/>
          </a:xfrm>
        </p:spPr>
        <p:txBody>
          <a:bodyPr vert="horz">
            <a:noAutofit/>
          </a:bodyPr>
          <a:lstStyle/>
          <a:p>
            <a:pPr algn="just"/>
            <a:endParaRPr lang="en-US" sz="1800" dirty="0">
              <a:latin typeface="Cambria" pitchFamily="18" charset="0"/>
            </a:endParaRPr>
          </a:p>
          <a:p>
            <a:pPr lvl="1" algn="just">
              <a:buClr>
                <a:srgbClr val="0070C0"/>
              </a:buClr>
              <a:buFont typeface="Wingdings" panose="05000000000000000000" pitchFamily="2" charset="2"/>
              <a:buChar char="ü"/>
            </a:pPr>
            <a:endParaRPr lang="en-US" sz="1800" dirty="0" smtClean="0">
              <a:solidFill>
                <a:prstClr val="black"/>
              </a:solidFill>
              <a:latin typeface="Cambria" panose="02040503050406030204" pitchFamily="18" charset="0"/>
            </a:endParaRPr>
          </a:p>
          <a:p>
            <a:pPr lvl="1" algn="just">
              <a:buClr>
                <a:srgbClr val="0070C0"/>
              </a:buClr>
              <a:buFont typeface="Wingdings" panose="05000000000000000000" pitchFamily="2" charset="2"/>
              <a:buChar char="ü"/>
            </a:pPr>
            <a:r>
              <a:rPr lang="el-GR" sz="1800" dirty="0" smtClean="0">
                <a:solidFill>
                  <a:prstClr val="black"/>
                </a:solidFill>
              </a:rPr>
              <a:t>Μέσα </a:t>
            </a:r>
            <a:r>
              <a:rPr lang="el-GR" sz="1800" dirty="0">
                <a:solidFill>
                  <a:prstClr val="black"/>
                </a:solidFill>
              </a:rPr>
              <a:t>από την ενοικίαση ή δικαιόχρηση, δηλαδή την δυνατότητα που δίνεται στο χρήστη να το χρησιμοποιεί για συγκεκριμένο χρονικό διάστημα (</a:t>
            </a:r>
            <a:r>
              <a:rPr lang="el-GR" sz="1800" dirty="0" err="1">
                <a:solidFill>
                  <a:prstClr val="black"/>
                </a:solidFill>
              </a:rPr>
              <a:t>Renting</a:t>
            </a:r>
            <a:r>
              <a:rPr lang="el-GR" sz="1800" dirty="0">
                <a:solidFill>
                  <a:prstClr val="black"/>
                </a:solidFill>
              </a:rPr>
              <a:t>/Leasing)</a:t>
            </a:r>
            <a:endParaRPr lang="en-US" sz="1800" dirty="0">
              <a:solidFill>
                <a:prstClr val="black"/>
              </a:solidFill>
              <a:latin typeface="Cambria" panose="02040503050406030204" pitchFamily="18" charset="0"/>
            </a:endParaRPr>
          </a:p>
          <a:p>
            <a:pPr lvl="1" algn="just">
              <a:buClr>
                <a:srgbClr val="0070C0"/>
              </a:buClr>
              <a:buFont typeface="Wingdings" panose="05000000000000000000" pitchFamily="2" charset="2"/>
              <a:buChar char="ü"/>
            </a:pPr>
            <a:r>
              <a:rPr lang="el-GR" sz="1800" dirty="0" smtClean="0">
                <a:solidFill>
                  <a:prstClr val="black"/>
                </a:solidFill>
              </a:rPr>
              <a:t>Μέσα </a:t>
            </a:r>
            <a:r>
              <a:rPr lang="el-GR" sz="1800" dirty="0">
                <a:solidFill>
                  <a:prstClr val="black"/>
                </a:solidFill>
              </a:rPr>
              <a:t>από την αδειοδότηση, δηλαδή την παροχή της άδειας στο χρήστη να χρησιμοποιεί ένα πνευματικά κατοχυρωμένο προϊόν/υπηρεσία της επιχείρησης (</a:t>
            </a:r>
            <a:r>
              <a:rPr lang="el-GR" sz="1800" dirty="0" err="1">
                <a:solidFill>
                  <a:prstClr val="black"/>
                </a:solidFill>
              </a:rPr>
              <a:t>Licensing</a:t>
            </a:r>
            <a:r>
              <a:rPr lang="el-GR" sz="1800" dirty="0">
                <a:solidFill>
                  <a:prstClr val="black"/>
                </a:solidFill>
              </a:rPr>
              <a:t>)</a:t>
            </a:r>
            <a:endParaRPr lang="en-US" sz="1800" dirty="0">
              <a:solidFill>
                <a:prstClr val="black"/>
              </a:solidFill>
              <a:latin typeface="Cambria" panose="02040503050406030204" pitchFamily="18" charset="0"/>
            </a:endParaRPr>
          </a:p>
          <a:p>
            <a:pPr lvl="1" algn="just">
              <a:buClr>
                <a:srgbClr val="0070C0"/>
              </a:buClr>
              <a:buFont typeface="Wingdings" panose="05000000000000000000" pitchFamily="2" charset="2"/>
              <a:buChar char="ü"/>
            </a:pPr>
            <a:r>
              <a:rPr lang="el-GR" sz="1800" dirty="0" smtClean="0">
                <a:solidFill>
                  <a:prstClr val="black"/>
                </a:solidFill>
              </a:rPr>
              <a:t>Μέσα </a:t>
            </a:r>
            <a:r>
              <a:rPr lang="el-GR" sz="1800" dirty="0">
                <a:solidFill>
                  <a:prstClr val="black"/>
                </a:solidFill>
              </a:rPr>
              <a:t>από την παροχή της δυνατότητας διαφήμισης ενός προϊόντος/υπηρεσίας του χρήστη </a:t>
            </a:r>
            <a:r>
              <a:rPr lang="el-GR" sz="1800" dirty="0">
                <a:latin typeface="Cambria" pitchFamily="18" charset="0"/>
              </a:rPr>
              <a:t>μέσα από το επιχειρηματικό μοντέλο της επιχείρησης  (</a:t>
            </a:r>
            <a:r>
              <a:rPr lang="el-GR" sz="1800" dirty="0" err="1">
                <a:latin typeface="Cambria" pitchFamily="18" charset="0"/>
              </a:rPr>
              <a:t>Advertising</a:t>
            </a:r>
            <a:r>
              <a:rPr lang="el-GR" sz="1800" dirty="0">
                <a:latin typeface="Cambria" pitchFamily="18" charset="0"/>
              </a:rPr>
              <a:t>)</a:t>
            </a:r>
          </a:p>
        </p:txBody>
      </p:sp>
      <p:sp>
        <p:nvSpPr>
          <p:cNvPr id="7" name="Oval 6"/>
          <p:cNvSpPr/>
          <p:nvPr/>
        </p:nvSpPr>
        <p:spPr>
          <a:xfrm>
            <a:off x="8578376" y="214810"/>
            <a:ext cx="317102" cy="2740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r>
              <a:rPr lang="el-GR" sz="3600" dirty="0" smtClean="0">
                <a:solidFill>
                  <a:schemeClr val="accent2">
                    <a:lumMod val="75000"/>
                  </a:schemeClr>
                </a:solidFill>
                <a:latin typeface="Calibri" pitchFamily="34" charset="0"/>
              </a:rPr>
              <a:t>6. Βασικοί πόροι (</a:t>
            </a:r>
            <a:r>
              <a:rPr lang="en-US" sz="3600" dirty="0" smtClean="0">
                <a:solidFill>
                  <a:schemeClr val="accent2">
                    <a:lumMod val="75000"/>
                  </a:schemeClr>
                </a:solidFill>
                <a:latin typeface="Calibri" pitchFamily="34" charset="0"/>
              </a:rPr>
              <a:t>Key Resources</a:t>
            </a:r>
            <a:r>
              <a:rPr lang="el-GR" sz="3600" dirty="0" smtClean="0">
                <a:solidFill>
                  <a:schemeClr val="accent2">
                    <a:lumMod val="75000"/>
                  </a:schemeClr>
                </a:solidFill>
                <a:latin typeface="Calibri" pitchFamily="34" charset="0"/>
              </a:rPr>
              <a:t>)</a:t>
            </a:r>
          </a:p>
        </p:txBody>
      </p:sp>
      <p:sp>
        <p:nvSpPr>
          <p:cNvPr id="3" name="2 - Θέση περιεχομένου"/>
          <p:cNvSpPr>
            <a:spLocks noGrp="1"/>
          </p:cNvSpPr>
          <p:nvPr>
            <p:ph sz="quarter" idx="1"/>
          </p:nvPr>
        </p:nvSpPr>
        <p:spPr>
          <a:xfrm>
            <a:off x="357158" y="1428736"/>
            <a:ext cx="8429684" cy="4572000"/>
          </a:xfrm>
        </p:spPr>
        <p:txBody>
          <a:bodyPr>
            <a:noAutofit/>
          </a:bodyPr>
          <a:lstStyle/>
          <a:p>
            <a:pPr marL="0" lvl="0" indent="0" algn="just">
              <a:buNone/>
            </a:pPr>
            <a:endParaRPr lang="en-US" sz="1800" dirty="0" smtClean="0">
              <a:latin typeface="Cambria" panose="02040503050406030204" pitchFamily="18" charset="0"/>
            </a:endParaRPr>
          </a:p>
          <a:p>
            <a:pPr marL="0" lvl="0" indent="0" algn="just">
              <a:buNone/>
            </a:pPr>
            <a:r>
              <a:rPr lang="el-GR" sz="1800" dirty="0" smtClean="0"/>
              <a:t>Η επιχείρηση χρησιμοποιεί πόρους που της επιτρέπουν να οργανώσει τις δραστηριότητές της ώστε να δημιουργήσει αξία, να αποκτήσει πρόσβαση σε αγορές, να αναπτύξει σχέσεις και να προσποριστεί έσοδα που της επιτρέπουν να λειτουργήσει το επιχειρηματικό της μοντέλο. Οι κύριοι πόροι μπορεί να είναι</a:t>
            </a:r>
            <a:r>
              <a:rPr lang="en-US" sz="1800" dirty="0" smtClean="0">
                <a:latin typeface="Cambria" panose="02040503050406030204" pitchFamily="18" charset="0"/>
              </a:rPr>
              <a:t>: </a:t>
            </a:r>
            <a:endParaRPr lang="el-GR" sz="1800" dirty="0" smtClean="0"/>
          </a:p>
          <a:p>
            <a:pPr lvl="0"/>
            <a:endParaRPr lang="en-US" sz="1800" dirty="0" smtClean="0">
              <a:latin typeface="Cambria" panose="02040503050406030204" pitchFamily="18" charset="0"/>
            </a:endParaRPr>
          </a:p>
          <a:p>
            <a:pPr lvl="1" algn="just">
              <a:lnSpc>
                <a:spcPct val="150000"/>
              </a:lnSpc>
              <a:buClr>
                <a:srgbClr val="0070C0"/>
              </a:buClr>
              <a:buFont typeface="Wingdings" panose="05000000000000000000" pitchFamily="2" charset="2"/>
              <a:buChar char="ü"/>
            </a:pPr>
            <a:r>
              <a:rPr lang="el-GR" sz="1800" dirty="0">
                <a:solidFill>
                  <a:prstClr val="black"/>
                </a:solidFill>
              </a:rPr>
              <a:t>Φυσικοί (</a:t>
            </a:r>
            <a:r>
              <a:rPr lang="en-US" sz="1800" dirty="0">
                <a:solidFill>
                  <a:prstClr val="black"/>
                </a:solidFill>
                <a:latin typeface="Cambria" panose="02040503050406030204" pitchFamily="18" charset="0"/>
              </a:rPr>
              <a:t>Physical Assets</a:t>
            </a:r>
            <a:r>
              <a:rPr lang="el-GR" sz="1800" dirty="0">
                <a:solidFill>
                  <a:prstClr val="black"/>
                </a:solidFill>
              </a:rPr>
              <a:t>)</a:t>
            </a:r>
          </a:p>
          <a:p>
            <a:pPr lvl="1" algn="just">
              <a:lnSpc>
                <a:spcPct val="150000"/>
              </a:lnSpc>
              <a:buClr>
                <a:srgbClr val="0070C0"/>
              </a:buClr>
              <a:buFont typeface="Wingdings" panose="05000000000000000000" pitchFamily="2" charset="2"/>
              <a:buChar char="ü"/>
            </a:pPr>
            <a:r>
              <a:rPr lang="el-GR" sz="1800" dirty="0">
                <a:solidFill>
                  <a:prstClr val="black"/>
                </a:solidFill>
              </a:rPr>
              <a:t>Οικονομικοί</a:t>
            </a:r>
            <a:r>
              <a:rPr lang="en-US" sz="1800" dirty="0">
                <a:solidFill>
                  <a:prstClr val="black"/>
                </a:solidFill>
                <a:latin typeface="Cambria" panose="02040503050406030204" pitchFamily="18" charset="0"/>
              </a:rPr>
              <a:t> (Financial)</a:t>
            </a:r>
            <a:endParaRPr lang="el-GR" sz="1800" dirty="0">
              <a:solidFill>
                <a:prstClr val="black"/>
              </a:solidFill>
            </a:endParaRPr>
          </a:p>
          <a:p>
            <a:pPr lvl="1" algn="just">
              <a:lnSpc>
                <a:spcPct val="150000"/>
              </a:lnSpc>
              <a:buClr>
                <a:srgbClr val="0070C0"/>
              </a:buClr>
              <a:buFont typeface="Wingdings" panose="05000000000000000000" pitchFamily="2" charset="2"/>
              <a:buChar char="ü"/>
            </a:pPr>
            <a:r>
              <a:rPr lang="el-GR" sz="1800" dirty="0">
                <a:solidFill>
                  <a:prstClr val="black"/>
                </a:solidFill>
              </a:rPr>
              <a:t>Διανοητικοί</a:t>
            </a:r>
            <a:r>
              <a:rPr lang="en-US" sz="1800" dirty="0">
                <a:solidFill>
                  <a:prstClr val="black"/>
                </a:solidFill>
                <a:latin typeface="Cambria" panose="02040503050406030204" pitchFamily="18" charset="0"/>
              </a:rPr>
              <a:t> (Intellectual)</a:t>
            </a:r>
            <a:endParaRPr lang="el-GR" sz="1800" dirty="0">
              <a:solidFill>
                <a:prstClr val="black"/>
              </a:solidFill>
            </a:endParaRPr>
          </a:p>
          <a:p>
            <a:pPr lvl="1" algn="just">
              <a:lnSpc>
                <a:spcPct val="150000"/>
              </a:lnSpc>
              <a:buClr>
                <a:srgbClr val="0070C0"/>
              </a:buClr>
              <a:buFont typeface="Wingdings" panose="05000000000000000000" pitchFamily="2" charset="2"/>
              <a:buChar char="ü"/>
            </a:pPr>
            <a:r>
              <a:rPr lang="el-GR" sz="1800" dirty="0">
                <a:solidFill>
                  <a:prstClr val="black"/>
                </a:solidFill>
              </a:rPr>
              <a:t>Ανθρώπινοι </a:t>
            </a:r>
            <a:r>
              <a:rPr lang="en-US" sz="1800" dirty="0" smtClean="0">
                <a:latin typeface="Cambria" panose="02040503050406030204" pitchFamily="18" charset="0"/>
              </a:rPr>
              <a:t>(Human)</a:t>
            </a:r>
            <a:endParaRPr lang="el-GR" sz="1800" dirty="0"/>
          </a:p>
        </p:txBody>
      </p:sp>
      <p:sp>
        <p:nvSpPr>
          <p:cNvPr id="7" name="Oval 6"/>
          <p:cNvSpPr/>
          <p:nvPr/>
        </p:nvSpPr>
        <p:spPr>
          <a:xfrm>
            <a:off x="8578376" y="214810"/>
            <a:ext cx="317102" cy="2740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r>
              <a:rPr lang="el-GR" sz="3600" dirty="0" smtClean="0">
                <a:solidFill>
                  <a:schemeClr val="accent2">
                    <a:lumMod val="75000"/>
                  </a:schemeClr>
                </a:solidFill>
                <a:latin typeface="Calibri" pitchFamily="34" charset="0"/>
              </a:rPr>
              <a:t>7. Βασικές λειτουργίες (</a:t>
            </a:r>
            <a:r>
              <a:rPr lang="en-US" sz="3600" dirty="0" smtClean="0">
                <a:solidFill>
                  <a:schemeClr val="accent2">
                    <a:lumMod val="75000"/>
                  </a:schemeClr>
                </a:solidFill>
                <a:latin typeface="Calibri" pitchFamily="34" charset="0"/>
              </a:rPr>
              <a:t>Key Activities</a:t>
            </a:r>
            <a:r>
              <a:rPr lang="el-GR" sz="3600" dirty="0" smtClean="0">
                <a:solidFill>
                  <a:schemeClr val="accent2">
                    <a:lumMod val="75000"/>
                  </a:schemeClr>
                </a:solidFill>
                <a:latin typeface="Calibri" pitchFamily="34" charset="0"/>
              </a:rPr>
              <a:t>)</a:t>
            </a:r>
          </a:p>
        </p:txBody>
      </p:sp>
      <p:sp>
        <p:nvSpPr>
          <p:cNvPr id="3" name="2 - Θέση περιεχομένου"/>
          <p:cNvSpPr>
            <a:spLocks noGrp="1"/>
          </p:cNvSpPr>
          <p:nvPr>
            <p:ph sz="quarter" idx="1"/>
          </p:nvPr>
        </p:nvSpPr>
        <p:spPr>
          <a:xfrm>
            <a:off x="357158" y="1428736"/>
            <a:ext cx="8429684" cy="4572000"/>
          </a:xfrm>
        </p:spPr>
        <p:txBody>
          <a:bodyPr>
            <a:noAutofit/>
          </a:bodyPr>
          <a:lstStyle/>
          <a:p>
            <a:pPr marL="0" lvl="0" indent="0" algn="just">
              <a:buNone/>
            </a:pPr>
            <a:endParaRPr lang="en-US" sz="1800" dirty="0" smtClean="0">
              <a:latin typeface="Cambria" panose="02040503050406030204" pitchFamily="18" charset="0"/>
            </a:endParaRPr>
          </a:p>
          <a:p>
            <a:pPr marL="0" lvl="0" indent="0" algn="just">
              <a:buNone/>
            </a:pPr>
            <a:r>
              <a:rPr lang="el-GR" sz="1800" dirty="0" smtClean="0"/>
              <a:t>Η  επιχείρηση χρησιμοποιεί δομές και συστήματα δραστηριοτήτων για:</a:t>
            </a:r>
          </a:p>
          <a:p>
            <a:pPr lvl="0" algn="just"/>
            <a:endParaRPr lang="en-US" sz="1800" dirty="0" smtClean="0">
              <a:latin typeface="Cambria" panose="02040503050406030204" pitchFamily="18" charset="0"/>
            </a:endParaRPr>
          </a:p>
          <a:p>
            <a:pPr lvl="1" algn="just">
              <a:lnSpc>
                <a:spcPct val="150000"/>
              </a:lnSpc>
              <a:buClr>
                <a:srgbClr val="0070C0"/>
              </a:buClr>
              <a:buFont typeface="Wingdings" panose="05000000000000000000" pitchFamily="2" charset="2"/>
              <a:buChar char="ü"/>
            </a:pPr>
            <a:r>
              <a:rPr lang="el-GR" sz="1800" dirty="0">
                <a:solidFill>
                  <a:prstClr val="black"/>
                </a:solidFill>
              </a:rPr>
              <a:t>τη δημιουργία αξίας</a:t>
            </a:r>
          </a:p>
          <a:p>
            <a:pPr lvl="1" algn="just">
              <a:lnSpc>
                <a:spcPct val="150000"/>
              </a:lnSpc>
              <a:buClr>
                <a:srgbClr val="0070C0"/>
              </a:buClr>
              <a:buFont typeface="Wingdings" panose="05000000000000000000" pitchFamily="2" charset="2"/>
              <a:buChar char="ü"/>
            </a:pPr>
            <a:r>
              <a:rPr lang="el-GR" sz="1800" dirty="0">
                <a:solidFill>
                  <a:prstClr val="black"/>
                </a:solidFill>
              </a:rPr>
              <a:t>τη διανομή αξίας και προσέγγιση των αγορών</a:t>
            </a:r>
          </a:p>
          <a:p>
            <a:pPr lvl="1" algn="just">
              <a:lnSpc>
                <a:spcPct val="150000"/>
              </a:lnSpc>
              <a:buClr>
                <a:srgbClr val="0070C0"/>
              </a:buClr>
              <a:buFont typeface="Wingdings" panose="05000000000000000000" pitchFamily="2" charset="2"/>
              <a:buChar char="ü"/>
            </a:pPr>
            <a:r>
              <a:rPr lang="el-GR" sz="1800" dirty="0">
                <a:solidFill>
                  <a:prstClr val="black"/>
                </a:solidFill>
              </a:rPr>
              <a:t>τη δημιουργία και διατήρηση των σχέσεων με τους πελάτες</a:t>
            </a:r>
          </a:p>
          <a:p>
            <a:pPr lvl="1" algn="just">
              <a:lnSpc>
                <a:spcPct val="150000"/>
              </a:lnSpc>
              <a:buClr>
                <a:srgbClr val="0070C0"/>
              </a:buClr>
              <a:buFont typeface="Wingdings" panose="05000000000000000000" pitchFamily="2" charset="2"/>
              <a:buChar char="ü"/>
            </a:pPr>
            <a:r>
              <a:rPr lang="el-GR" sz="1800" dirty="0">
                <a:solidFill>
                  <a:prstClr val="black"/>
                </a:solidFill>
              </a:rPr>
              <a:t>την άντληση </a:t>
            </a:r>
            <a:r>
              <a:rPr lang="el-GR" sz="1800" dirty="0" smtClean="0"/>
              <a:t>εσόδων και την επιτυχημένη λειτουργία της.</a:t>
            </a:r>
            <a:endParaRPr lang="el-GR" sz="1800" dirty="0">
              <a:latin typeface="Cambria" pitchFamily="18" charset="0"/>
            </a:endParaRPr>
          </a:p>
        </p:txBody>
      </p:sp>
      <p:sp>
        <p:nvSpPr>
          <p:cNvPr id="7" name="Oval 6"/>
          <p:cNvSpPr/>
          <p:nvPr/>
        </p:nvSpPr>
        <p:spPr>
          <a:xfrm>
            <a:off x="8578376" y="214810"/>
            <a:ext cx="317102" cy="2740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r>
              <a:rPr lang="el-GR" sz="3600" dirty="0" smtClean="0">
                <a:solidFill>
                  <a:schemeClr val="accent2">
                    <a:lumMod val="75000"/>
                  </a:schemeClr>
                </a:solidFill>
                <a:latin typeface="Calibri" pitchFamily="34" charset="0"/>
              </a:rPr>
              <a:t>8. Βασικοί συνεργάτες (</a:t>
            </a:r>
            <a:r>
              <a:rPr lang="en-US" sz="3600" dirty="0" smtClean="0">
                <a:solidFill>
                  <a:schemeClr val="accent2">
                    <a:lumMod val="75000"/>
                  </a:schemeClr>
                </a:solidFill>
                <a:latin typeface="Calibri" pitchFamily="34" charset="0"/>
              </a:rPr>
              <a:t>Key Partners</a:t>
            </a:r>
            <a:r>
              <a:rPr lang="el-GR" sz="3600" dirty="0" smtClean="0">
                <a:solidFill>
                  <a:schemeClr val="accent2">
                    <a:lumMod val="75000"/>
                  </a:schemeClr>
                </a:solidFill>
                <a:latin typeface="Calibri" pitchFamily="34" charset="0"/>
              </a:rPr>
              <a:t>)</a:t>
            </a:r>
          </a:p>
        </p:txBody>
      </p:sp>
      <p:sp>
        <p:nvSpPr>
          <p:cNvPr id="3" name="2 - Θέση περιεχομένου"/>
          <p:cNvSpPr>
            <a:spLocks noGrp="1"/>
          </p:cNvSpPr>
          <p:nvPr>
            <p:ph sz="quarter" idx="1"/>
          </p:nvPr>
        </p:nvSpPr>
        <p:spPr>
          <a:xfrm>
            <a:off x="357158" y="1428736"/>
            <a:ext cx="8429684" cy="4572000"/>
          </a:xfrm>
        </p:spPr>
        <p:txBody>
          <a:bodyPr>
            <a:noAutofit/>
          </a:bodyPr>
          <a:lstStyle/>
          <a:p>
            <a:pPr marL="6350" lvl="0" indent="-6350" algn="just">
              <a:buNone/>
            </a:pPr>
            <a:endParaRPr lang="en-US" sz="1800" dirty="0" smtClean="0">
              <a:latin typeface="Cambria" panose="02040503050406030204" pitchFamily="18" charset="0"/>
            </a:endParaRPr>
          </a:p>
          <a:p>
            <a:pPr marL="6350" lvl="0" indent="-6350" algn="just">
              <a:buNone/>
            </a:pPr>
            <a:r>
              <a:rPr lang="el-GR" sz="1800" dirty="0" smtClean="0"/>
              <a:t>Η επιχείρηση οικοδομεί σχέσεις με ένα δίκτυο προμηθευτών και συνεργατών εκτός εταιρίας που καθιστούν το επιχειρηματικό της μοντέλο λειτουργικό καθώς τη βοηθούν να:</a:t>
            </a:r>
            <a:endParaRPr lang="en-US" sz="1800" dirty="0" smtClean="0">
              <a:latin typeface="Cambria" panose="02040503050406030204" pitchFamily="18" charset="0"/>
            </a:endParaRPr>
          </a:p>
          <a:p>
            <a:pPr marL="6350" lvl="0" indent="-6350" algn="just">
              <a:buNone/>
            </a:pPr>
            <a:endParaRPr lang="el-GR" sz="1800" dirty="0" smtClean="0"/>
          </a:p>
          <a:p>
            <a:pPr lvl="1" algn="just">
              <a:lnSpc>
                <a:spcPct val="150000"/>
              </a:lnSpc>
              <a:buClr>
                <a:srgbClr val="0070C0"/>
              </a:buClr>
              <a:buFont typeface="Wingdings" panose="05000000000000000000" pitchFamily="2" charset="2"/>
              <a:buChar char="ü"/>
            </a:pPr>
            <a:r>
              <a:rPr lang="el-GR" sz="1800" dirty="0">
                <a:solidFill>
                  <a:prstClr val="black"/>
                </a:solidFill>
              </a:rPr>
              <a:t>βελτιώσει το επιχειρηματικό της μοντέλο</a:t>
            </a:r>
          </a:p>
          <a:p>
            <a:pPr lvl="1" algn="just">
              <a:lnSpc>
                <a:spcPct val="150000"/>
              </a:lnSpc>
              <a:buClr>
                <a:srgbClr val="0070C0"/>
              </a:buClr>
              <a:buFont typeface="Wingdings" panose="05000000000000000000" pitchFamily="2" charset="2"/>
              <a:buChar char="ü"/>
            </a:pPr>
            <a:r>
              <a:rPr lang="el-GR" sz="1800" dirty="0">
                <a:solidFill>
                  <a:prstClr val="black"/>
                </a:solidFill>
              </a:rPr>
              <a:t>επιτύχει οικονομίες κλίμακας</a:t>
            </a:r>
          </a:p>
          <a:p>
            <a:pPr lvl="1" algn="just">
              <a:lnSpc>
                <a:spcPct val="150000"/>
              </a:lnSpc>
              <a:buClr>
                <a:srgbClr val="0070C0"/>
              </a:buClr>
              <a:buFont typeface="Wingdings" panose="05000000000000000000" pitchFamily="2" charset="2"/>
              <a:buChar char="ü"/>
            </a:pPr>
            <a:r>
              <a:rPr lang="el-GR" sz="1800" dirty="0">
                <a:solidFill>
                  <a:prstClr val="black"/>
                </a:solidFill>
              </a:rPr>
              <a:t>μειώσει το ρίσκο και την αβεβαιότητα</a:t>
            </a:r>
          </a:p>
          <a:p>
            <a:pPr lvl="1" algn="just">
              <a:lnSpc>
                <a:spcPct val="150000"/>
              </a:lnSpc>
              <a:buClr>
                <a:srgbClr val="0070C0"/>
              </a:buClr>
              <a:buFont typeface="Wingdings" panose="05000000000000000000" pitchFamily="2" charset="2"/>
              <a:buChar char="ü"/>
            </a:pPr>
            <a:r>
              <a:rPr lang="el-GR" sz="1800" dirty="0">
                <a:solidFill>
                  <a:prstClr val="black"/>
                </a:solidFill>
              </a:rPr>
              <a:t>ή να αναζητήσει </a:t>
            </a:r>
            <a:r>
              <a:rPr lang="el-GR" sz="1800" dirty="0" smtClean="0"/>
              <a:t>πόρους και δραστηριότητες</a:t>
            </a:r>
            <a:endParaRPr lang="el-GR" sz="1800" dirty="0"/>
          </a:p>
        </p:txBody>
      </p:sp>
      <p:sp>
        <p:nvSpPr>
          <p:cNvPr id="7" name="Oval 6"/>
          <p:cNvSpPr/>
          <p:nvPr/>
        </p:nvSpPr>
        <p:spPr>
          <a:xfrm>
            <a:off x="8578376" y="214810"/>
            <a:ext cx="317102" cy="2740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r>
              <a:rPr lang="el-GR" sz="3600" dirty="0" smtClean="0">
                <a:solidFill>
                  <a:schemeClr val="accent2">
                    <a:lumMod val="75000"/>
                  </a:schemeClr>
                </a:solidFill>
                <a:latin typeface="Calibri" pitchFamily="34" charset="0"/>
              </a:rPr>
              <a:t>9. Δομή κόστους (</a:t>
            </a:r>
            <a:r>
              <a:rPr lang="en-US" sz="3600" dirty="0" smtClean="0">
                <a:solidFill>
                  <a:schemeClr val="accent2">
                    <a:lumMod val="75000"/>
                  </a:schemeClr>
                </a:solidFill>
                <a:latin typeface="Calibri" pitchFamily="34" charset="0"/>
              </a:rPr>
              <a:t>Cost Structure</a:t>
            </a:r>
            <a:r>
              <a:rPr lang="el-GR" sz="3600" dirty="0" smtClean="0">
                <a:solidFill>
                  <a:schemeClr val="accent2">
                    <a:lumMod val="75000"/>
                  </a:schemeClr>
                </a:solidFill>
                <a:latin typeface="Calibri" pitchFamily="34" charset="0"/>
              </a:rPr>
              <a:t>)</a:t>
            </a:r>
          </a:p>
        </p:txBody>
      </p:sp>
      <p:sp>
        <p:nvSpPr>
          <p:cNvPr id="3" name="2 - Θέση περιεχομένου"/>
          <p:cNvSpPr>
            <a:spLocks noGrp="1"/>
          </p:cNvSpPr>
          <p:nvPr>
            <p:ph sz="quarter" idx="1"/>
          </p:nvPr>
        </p:nvSpPr>
        <p:spPr>
          <a:xfrm>
            <a:off x="357158" y="1428736"/>
            <a:ext cx="8429684" cy="4572000"/>
          </a:xfrm>
        </p:spPr>
        <p:txBody>
          <a:bodyPr>
            <a:noAutofit/>
          </a:bodyPr>
          <a:lstStyle/>
          <a:p>
            <a:pPr marL="6350" lvl="0" indent="-6350" algn="just">
              <a:buNone/>
            </a:pPr>
            <a:r>
              <a:rPr lang="el-GR" sz="1800" dirty="0" smtClean="0"/>
              <a:t>Μερικές δραστηριότητες, πόροι και σχέσεις που εκτελεί η επιχείρηση με σκοπό τη λειτουργία του επιχειρηματικού της μοντέλου, την επιβαρύνουν με κόστη. Οι δαπάνες αυτές μπορούν να υπολογιστούν σχετικά εύκολα αν καθοριστούν οι κύριοι πόροι, οι κύριες δραστηριότητες και οι κύριες συνεργασίες που απαιτούνται και μπορεί να είναι:</a:t>
            </a:r>
            <a:endParaRPr lang="en-US" sz="1800" dirty="0" smtClean="0">
              <a:latin typeface="Cambria" panose="02040503050406030204" pitchFamily="18" charset="0"/>
            </a:endParaRPr>
          </a:p>
          <a:p>
            <a:pPr marL="6350" lvl="0" indent="-6350" algn="just">
              <a:buNone/>
            </a:pPr>
            <a:endParaRPr lang="el-GR" sz="1800" dirty="0" smtClean="0"/>
          </a:p>
          <a:p>
            <a:pPr lvl="1" algn="just">
              <a:buClr>
                <a:srgbClr val="0070C0"/>
              </a:buClr>
              <a:buFont typeface="Wingdings" panose="05000000000000000000" pitchFamily="2" charset="2"/>
              <a:buChar char="ü"/>
            </a:pPr>
            <a:r>
              <a:rPr lang="en-US" sz="1800" dirty="0" err="1">
                <a:solidFill>
                  <a:prstClr val="black"/>
                </a:solidFill>
                <a:latin typeface="Cambria" panose="02040503050406030204" pitchFamily="18" charset="0"/>
              </a:rPr>
              <a:t>Σταθερά</a:t>
            </a:r>
            <a:r>
              <a:rPr lang="en-US" sz="1800" dirty="0">
                <a:solidFill>
                  <a:prstClr val="black"/>
                </a:solidFill>
                <a:latin typeface="Cambria" panose="02040503050406030204" pitchFamily="18" charset="0"/>
              </a:rPr>
              <a:t> </a:t>
            </a:r>
            <a:r>
              <a:rPr lang="en-US" sz="1800" dirty="0" err="1">
                <a:solidFill>
                  <a:prstClr val="black"/>
                </a:solidFill>
                <a:latin typeface="Cambria" panose="02040503050406030204" pitchFamily="18" charset="0"/>
              </a:rPr>
              <a:t>κόστη</a:t>
            </a:r>
            <a:r>
              <a:rPr lang="en-US" sz="1800" dirty="0">
                <a:solidFill>
                  <a:prstClr val="black"/>
                </a:solidFill>
                <a:latin typeface="Cambria" panose="02040503050406030204" pitchFamily="18" charset="0"/>
              </a:rPr>
              <a:t> (Fixed costs)</a:t>
            </a:r>
            <a:endParaRPr lang="el-GR" sz="1800" dirty="0">
              <a:solidFill>
                <a:prstClr val="black"/>
              </a:solidFill>
            </a:endParaRPr>
          </a:p>
          <a:p>
            <a:pPr lvl="1" algn="just">
              <a:buClr>
                <a:srgbClr val="0070C0"/>
              </a:buClr>
              <a:buFont typeface="Wingdings" panose="05000000000000000000" pitchFamily="2" charset="2"/>
              <a:buChar char="ü"/>
            </a:pPr>
            <a:r>
              <a:rPr lang="en-US" sz="1800" dirty="0" err="1">
                <a:solidFill>
                  <a:prstClr val="black"/>
                </a:solidFill>
                <a:latin typeface="Cambria" panose="02040503050406030204" pitchFamily="18" charset="0"/>
              </a:rPr>
              <a:t>Μεταβλητά</a:t>
            </a:r>
            <a:r>
              <a:rPr lang="en-US" sz="1800" dirty="0">
                <a:solidFill>
                  <a:prstClr val="black"/>
                </a:solidFill>
                <a:latin typeface="Cambria" panose="02040503050406030204" pitchFamily="18" charset="0"/>
              </a:rPr>
              <a:t> </a:t>
            </a:r>
            <a:r>
              <a:rPr lang="en-US" sz="1800" dirty="0" err="1">
                <a:solidFill>
                  <a:prstClr val="black"/>
                </a:solidFill>
                <a:latin typeface="Cambria" panose="02040503050406030204" pitchFamily="18" charset="0"/>
              </a:rPr>
              <a:t>κόστη</a:t>
            </a:r>
            <a:r>
              <a:rPr lang="en-US" sz="1800" dirty="0">
                <a:solidFill>
                  <a:prstClr val="black"/>
                </a:solidFill>
                <a:latin typeface="Cambria" panose="02040503050406030204" pitchFamily="18" charset="0"/>
              </a:rPr>
              <a:t> (Variable costs)</a:t>
            </a:r>
            <a:endParaRPr lang="el-GR" sz="1800" dirty="0">
              <a:solidFill>
                <a:prstClr val="black"/>
              </a:solidFill>
            </a:endParaRPr>
          </a:p>
          <a:p>
            <a:pPr lvl="1" algn="just">
              <a:buClr>
                <a:srgbClr val="0070C0"/>
              </a:buClr>
              <a:buFont typeface="Wingdings" panose="05000000000000000000" pitchFamily="2" charset="2"/>
              <a:buChar char="ü"/>
            </a:pPr>
            <a:r>
              <a:rPr lang="el-GR" sz="1800" dirty="0">
                <a:solidFill>
                  <a:prstClr val="black"/>
                </a:solidFill>
              </a:rPr>
              <a:t>Οικονομίες κλίμακας (</a:t>
            </a:r>
            <a:r>
              <a:rPr lang="en-US" sz="1800" dirty="0">
                <a:solidFill>
                  <a:prstClr val="black"/>
                </a:solidFill>
                <a:latin typeface="Cambria" panose="02040503050406030204" pitchFamily="18" charset="0"/>
              </a:rPr>
              <a:t>Economies of scale</a:t>
            </a:r>
            <a:r>
              <a:rPr lang="el-GR" sz="1800" dirty="0">
                <a:solidFill>
                  <a:prstClr val="black"/>
                </a:solidFill>
              </a:rPr>
              <a:t>): το κόστος ανά μονάδα προϊόντος μειώνεται όσο αυξάνεται ο όγκος παραγωγής του</a:t>
            </a:r>
          </a:p>
          <a:p>
            <a:pPr lvl="1" algn="just">
              <a:buClr>
                <a:srgbClr val="0070C0"/>
              </a:buClr>
              <a:buFont typeface="Wingdings" panose="05000000000000000000" pitchFamily="2" charset="2"/>
              <a:buChar char="ü"/>
            </a:pPr>
            <a:r>
              <a:rPr lang="el-GR" sz="1800" dirty="0">
                <a:solidFill>
                  <a:prstClr val="black"/>
                </a:solidFill>
              </a:rPr>
              <a:t>Οικονομίες σκοπιάς (</a:t>
            </a:r>
            <a:r>
              <a:rPr lang="en-US" sz="1800" dirty="0">
                <a:solidFill>
                  <a:prstClr val="black"/>
                </a:solidFill>
                <a:latin typeface="Cambria" panose="02040503050406030204" pitchFamily="18" charset="0"/>
              </a:rPr>
              <a:t>Economies of scope</a:t>
            </a:r>
            <a:r>
              <a:rPr lang="el-GR" sz="1800" dirty="0">
                <a:solidFill>
                  <a:prstClr val="black"/>
                </a:solidFill>
              </a:rPr>
              <a:t>): περισσότερα είδη προϊόντων σημαίνει χαμηλότερα </a:t>
            </a:r>
            <a:r>
              <a:rPr lang="el-GR" sz="1800" dirty="0" smtClean="0">
                <a:latin typeface="Cambria" pitchFamily="18" charset="0"/>
              </a:rPr>
              <a:t>κόστη παραγωγής</a:t>
            </a:r>
            <a:endParaRPr lang="el-GR" sz="1800" dirty="0">
              <a:latin typeface="Cambria" pitchFamily="18" charset="0"/>
            </a:endParaRPr>
          </a:p>
        </p:txBody>
      </p:sp>
      <p:sp>
        <p:nvSpPr>
          <p:cNvPr id="7" name="Oval 6"/>
          <p:cNvSpPr/>
          <p:nvPr/>
        </p:nvSpPr>
        <p:spPr>
          <a:xfrm>
            <a:off x="8578376" y="214810"/>
            <a:ext cx="317102" cy="2740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116632"/>
            <a:ext cx="8358246" cy="1143000"/>
          </a:xfrm>
        </p:spPr>
        <p:txBody>
          <a:bodyPr>
            <a:normAutofit fontScale="90000"/>
          </a:bodyPr>
          <a:lstStyle/>
          <a:p>
            <a:r>
              <a:rPr lang="el-GR" sz="3600" dirty="0" smtClean="0">
                <a:solidFill>
                  <a:schemeClr val="accent2">
                    <a:lumMod val="75000"/>
                  </a:schemeClr>
                </a:solidFill>
              </a:rPr>
              <a:t>Σημασία Καμβά Επιχειρηματικού Μοντέλου </a:t>
            </a:r>
            <a:endParaRPr lang="el-GR" sz="3600" dirty="0" smtClean="0">
              <a:solidFill>
                <a:schemeClr val="accent2">
                  <a:lumMod val="75000"/>
                </a:schemeClr>
              </a:solidFill>
              <a:latin typeface="Calibri" pitchFamily="34" charset="0"/>
            </a:endParaRPr>
          </a:p>
        </p:txBody>
      </p:sp>
      <p:sp>
        <p:nvSpPr>
          <p:cNvPr id="3" name="2 - Θέση περιεχομένου"/>
          <p:cNvSpPr>
            <a:spLocks noGrp="1"/>
          </p:cNvSpPr>
          <p:nvPr>
            <p:ph sz="quarter" idx="1"/>
          </p:nvPr>
        </p:nvSpPr>
        <p:spPr>
          <a:xfrm>
            <a:off x="357158" y="1428736"/>
            <a:ext cx="8429684" cy="4572000"/>
          </a:xfrm>
        </p:spPr>
        <p:txBody>
          <a:bodyPr>
            <a:noAutofit/>
          </a:bodyPr>
          <a:lstStyle/>
          <a:p>
            <a:pPr marL="0" indent="0" algn="just">
              <a:buNone/>
            </a:pPr>
            <a:r>
              <a:rPr lang="el-GR" sz="1800" dirty="0" smtClean="0"/>
              <a:t>Με σκοπό ο </a:t>
            </a:r>
            <a:r>
              <a:rPr lang="en-US" sz="1800" dirty="0" smtClean="0">
                <a:latin typeface="Cambria" panose="02040503050406030204" pitchFamily="18" charset="0"/>
              </a:rPr>
              <a:t>Business Model Canvas</a:t>
            </a:r>
            <a:r>
              <a:rPr lang="el-GR" sz="1800" dirty="0" smtClean="0"/>
              <a:t> να χρησιμοποιηθεί αποτελεσματικά από μία επιχειρηματική ομάδα ή τον επιχειρηματία είναι απαραίτητη προϋπόθεση να γίνει κατανοητή η σημασία και ο τρόπος χρήσης του. </a:t>
            </a:r>
            <a:endParaRPr lang="en-US" sz="1800" dirty="0" smtClean="0">
              <a:latin typeface="Cambria" panose="02040503050406030204" pitchFamily="18" charset="0"/>
            </a:endParaRPr>
          </a:p>
          <a:p>
            <a:pPr marL="0" indent="0" algn="just">
              <a:buNone/>
            </a:pPr>
            <a:endParaRPr lang="el-GR" sz="1800" dirty="0" smtClean="0"/>
          </a:p>
          <a:p>
            <a:pPr marL="0" indent="0" algn="just">
              <a:buNone/>
            </a:pPr>
            <a:r>
              <a:rPr lang="el-GR" sz="1800" dirty="0" smtClean="0"/>
              <a:t>Ο Business </a:t>
            </a:r>
            <a:r>
              <a:rPr lang="el-GR" sz="1800" dirty="0" err="1" smtClean="0"/>
              <a:t>Model</a:t>
            </a:r>
            <a:r>
              <a:rPr lang="el-GR" sz="1800" dirty="0" smtClean="0"/>
              <a:t> </a:t>
            </a:r>
            <a:r>
              <a:rPr lang="el-GR" sz="1800" dirty="0" err="1" smtClean="0"/>
              <a:t>Canvas</a:t>
            </a:r>
            <a:r>
              <a:rPr lang="el-GR" sz="1800" dirty="0" smtClean="0"/>
              <a:t>: </a:t>
            </a:r>
            <a:endParaRPr lang="en-US" sz="1800" dirty="0" smtClean="0">
              <a:latin typeface="Cambria" panose="02040503050406030204" pitchFamily="18" charset="0"/>
            </a:endParaRPr>
          </a:p>
          <a:p>
            <a:pPr marL="0" indent="0" algn="just">
              <a:buNone/>
            </a:pPr>
            <a:endParaRPr lang="el-GR" sz="1800" dirty="0" smtClean="0"/>
          </a:p>
          <a:p>
            <a:pPr lvl="1" algn="just">
              <a:buClr>
                <a:srgbClr val="0070C0"/>
              </a:buClr>
              <a:buFont typeface="Wingdings" panose="05000000000000000000" pitchFamily="2" charset="2"/>
              <a:buChar char="ü"/>
            </a:pPr>
            <a:r>
              <a:rPr lang="el-GR" sz="1800" dirty="0">
                <a:solidFill>
                  <a:prstClr val="black"/>
                </a:solidFill>
              </a:rPr>
              <a:t>Είναι ο πυρήνας και πολύ χρήσιμη βάση για τη δημιουργία του Επιχειρηματικού Μοντέλου και επομένως και του Επιχειρηματικού </a:t>
            </a:r>
            <a:r>
              <a:rPr lang="el-GR" sz="1800" dirty="0" smtClean="0">
                <a:solidFill>
                  <a:prstClr val="black"/>
                </a:solidFill>
              </a:rPr>
              <a:t>Σχεδίου</a:t>
            </a:r>
            <a:r>
              <a:rPr lang="en-US" sz="1800" dirty="0" smtClean="0">
                <a:solidFill>
                  <a:prstClr val="black"/>
                </a:solidFill>
                <a:latin typeface="Cambria" panose="02040503050406030204" pitchFamily="18" charset="0"/>
              </a:rPr>
              <a:t>.</a:t>
            </a:r>
            <a:endParaRPr lang="el-GR" sz="1800" dirty="0">
              <a:solidFill>
                <a:prstClr val="black"/>
              </a:solidFill>
            </a:endParaRPr>
          </a:p>
          <a:p>
            <a:pPr lvl="1" algn="just">
              <a:buClr>
                <a:srgbClr val="0070C0"/>
              </a:buClr>
              <a:buFont typeface="Wingdings" panose="05000000000000000000" pitchFamily="2" charset="2"/>
              <a:buChar char="ü"/>
            </a:pPr>
            <a:r>
              <a:rPr lang="el-GR" sz="1800" dirty="0">
                <a:solidFill>
                  <a:prstClr val="black"/>
                </a:solidFill>
              </a:rPr>
              <a:t>Βάζει τον επιχειρηματία/επιχειρηματική ομάδα να σκέφτεται </a:t>
            </a:r>
            <a:r>
              <a:rPr lang="el-GR" sz="1800" dirty="0" err="1" smtClean="0">
                <a:solidFill>
                  <a:prstClr val="black"/>
                </a:solidFill>
              </a:rPr>
              <a:t>πελατοκεντρικά</a:t>
            </a:r>
            <a:r>
              <a:rPr lang="en-US" sz="1800" dirty="0" smtClean="0">
                <a:solidFill>
                  <a:prstClr val="black"/>
                </a:solidFill>
                <a:latin typeface="Cambria" panose="02040503050406030204" pitchFamily="18" charset="0"/>
              </a:rPr>
              <a:t>.</a:t>
            </a:r>
            <a:endParaRPr lang="el-GR" sz="1800" dirty="0">
              <a:solidFill>
                <a:prstClr val="black"/>
              </a:solidFill>
            </a:endParaRPr>
          </a:p>
          <a:p>
            <a:pPr lvl="1" algn="just">
              <a:buClr>
                <a:srgbClr val="0070C0"/>
              </a:buClr>
              <a:buFont typeface="Wingdings" panose="05000000000000000000" pitchFamily="2" charset="2"/>
              <a:buChar char="ü"/>
            </a:pPr>
            <a:r>
              <a:rPr lang="el-GR" sz="1800" dirty="0">
                <a:solidFill>
                  <a:prstClr val="black"/>
                </a:solidFill>
              </a:rPr>
              <a:t>Είναι εργαλείο «διόρθωσης» της επιχειρηματικής κατεύθυνσης με τεχνικές όπως το MVP (</a:t>
            </a:r>
            <a:r>
              <a:rPr lang="el-GR" sz="1800" dirty="0" err="1">
                <a:solidFill>
                  <a:prstClr val="black"/>
                </a:solidFill>
              </a:rPr>
              <a:t>Minimum</a:t>
            </a:r>
            <a:r>
              <a:rPr lang="el-GR" sz="1800" dirty="0">
                <a:solidFill>
                  <a:prstClr val="black"/>
                </a:solidFill>
              </a:rPr>
              <a:t> </a:t>
            </a:r>
            <a:r>
              <a:rPr lang="el-GR" sz="1800" dirty="0" err="1">
                <a:solidFill>
                  <a:prstClr val="black"/>
                </a:solidFill>
              </a:rPr>
              <a:t>Viable</a:t>
            </a:r>
            <a:r>
              <a:rPr lang="el-GR" sz="1800" dirty="0">
                <a:solidFill>
                  <a:prstClr val="black"/>
                </a:solidFill>
              </a:rPr>
              <a:t> </a:t>
            </a:r>
            <a:r>
              <a:rPr lang="el-GR" sz="1800" dirty="0" err="1">
                <a:solidFill>
                  <a:prstClr val="black"/>
                </a:solidFill>
              </a:rPr>
              <a:t>Product</a:t>
            </a:r>
            <a:r>
              <a:rPr lang="el-GR" sz="1800" dirty="0" smtClean="0">
                <a:solidFill>
                  <a:prstClr val="black"/>
                </a:solidFill>
              </a:rPr>
              <a:t>)</a:t>
            </a:r>
            <a:r>
              <a:rPr lang="en-US" sz="1800" dirty="0" smtClean="0">
                <a:solidFill>
                  <a:prstClr val="black"/>
                </a:solidFill>
                <a:latin typeface="Cambria" panose="02040503050406030204" pitchFamily="18" charset="0"/>
              </a:rPr>
              <a:t>.</a:t>
            </a:r>
            <a:endParaRPr lang="el-GR" sz="1800" dirty="0">
              <a:solidFill>
                <a:prstClr val="black"/>
              </a:solidFill>
            </a:endParaRPr>
          </a:p>
          <a:p>
            <a:pPr lvl="1" algn="just">
              <a:buClr>
                <a:srgbClr val="0070C0"/>
              </a:buClr>
              <a:buFont typeface="Wingdings" panose="05000000000000000000" pitchFamily="2" charset="2"/>
              <a:buChar char="ü"/>
            </a:pPr>
            <a:r>
              <a:rPr lang="el-GR" sz="1800" dirty="0">
                <a:solidFill>
                  <a:prstClr val="black"/>
                </a:solidFill>
              </a:rPr>
              <a:t>Είναι μέσο ενθάρρυνσης της ανταλλαγής απόψεων, της πλάγιας σκέψης, εφευρετικότητας</a:t>
            </a:r>
            <a:r>
              <a:rPr lang="el-GR" sz="1800" dirty="0" smtClean="0"/>
              <a:t>, δημιουργικότητας και καινοτομίας</a:t>
            </a:r>
            <a:r>
              <a:rPr lang="en-US" sz="1800" dirty="0" smtClean="0">
                <a:latin typeface="Cambria" panose="02040503050406030204" pitchFamily="18" charset="0"/>
              </a:rPr>
              <a:t>.</a:t>
            </a:r>
            <a:endParaRPr lang="el-GR" sz="18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fontScale="90000"/>
          </a:bodyPr>
          <a:lstStyle/>
          <a:p>
            <a:r>
              <a:rPr lang="el-GR" sz="3600" dirty="0" smtClean="0">
                <a:solidFill>
                  <a:schemeClr val="accent2">
                    <a:lumMod val="75000"/>
                  </a:schemeClr>
                </a:solidFill>
              </a:rPr>
              <a:t>Σημασία Καμβά Επιχειρηματικού Μοντέλου (συν.) </a:t>
            </a:r>
            <a:endParaRPr lang="el-GR" sz="3600" dirty="0" smtClean="0">
              <a:solidFill>
                <a:schemeClr val="accent2">
                  <a:lumMod val="75000"/>
                </a:schemeClr>
              </a:solidFill>
              <a:latin typeface="Calibri" pitchFamily="34" charset="0"/>
            </a:endParaRPr>
          </a:p>
        </p:txBody>
      </p:sp>
      <p:sp>
        <p:nvSpPr>
          <p:cNvPr id="3" name="2 - Θέση περιεχομένου"/>
          <p:cNvSpPr>
            <a:spLocks noGrp="1"/>
          </p:cNvSpPr>
          <p:nvPr>
            <p:ph sz="quarter" idx="1"/>
          </p:nvPr>
        </p:nvSpPr>
        <p:spPr>
          <a:xfrm>
            <a:off x="357158" y="1428736"/>
            <a:ext cx="8429684" cy="4572000"/>
          </a:xfrm>
        </p:spPr>
        <p:txBody>
          <a:bodyPr>
            <a:noAutofit/>
          </a:bodyPr>
          <a:lstStyle/>
          <a:p>
            <a:pPr lvl="1" algn="just">
              <a:buClr>
                <a:srgbClr val="0070C0"/>
              </a:buClr>
              <a:buFont typeface="Wingdings" panose="05000000000000000000" pitchFamily="2" charset="2"/>
              <a:buChar char="ü"/>
            </a:pPr>
            <a:endParaRPr lang="en-US" sz="1800" dirty="0" smtClean="0">
              <a:solidFill>
                <a:prstClr val="black"/>
              </a:solidFill>
              <a:latin typeface="Cambria" panose="02040503050406030204" pitchFamily="18" charset="0"/>
            </a:endParaRPr>
          </a:p>
          <a:p>
            <a:pPr lvl="1" algn="just">
              <a:buClr>
                <a:srgbClr val="0070C0"/>
              </a:buClr>
              <a:buFont typeface="Wingdings" panose="05000000000000000000" pitchFamily="2" charset="2"/>
              <a:buChar char="ü"/>
            </a:pPr>
            <a:r>
              <a:rPr lang="el-GR" sz="1800" dirty="0" smtClean="0">
                <a:solidFill>
                  <a:prstClr val="black"/>
                </a:solidFill>
              </a:rPr>
              <a:t>Είναι </a:t>
            </a:r>
            <a:r>
              <a:rPr lang="el-GR" sz="1800" dirty="0">
                <a:solidFill>
                  <a:prstClr val="black"/>
                </a:solidFill>
              </a:rPr>
              <a:t>μέσο επιτάχυνσης ή και αποτροπής της απόφασης μετατροπής μιας ιδέας σε </a:t>
            </a:r>
            <a:r>
              <a:rPr lang="el-GR" sz="1800" dirty="0" smtClean="0">
                <a:solidFill>
                  <a:prstClr val="black"/>
                </a:solidFill>
              </a:rPr>
              <a:t>προϊόν</a:t>
            </a:r>
            <a:r>
              <a:rPr lang="en-US" sz="1800" dirty="0" smtClean="0">
                <a:solidFill>
                  <a:prstClr val="black"/>
                </a:solidFill>
                <a:latin typeface="Cambria" panose="02040503050406030204" pitchFamily="18" charset="0"/>
              </a:rPr>
              <a:t>.</a:t>
            </a:r>
            <a:endParaRPr lang="el-GR" sz="1800" dirty="0">
              <a:solidFill>
                <a:prstClr val="black"/>
              </a:solidFill>
            </a:endParaRPr>
          </a:p>
          <a:p>
            <a:pPr lvl="1" algn="just">
              <a:buClr>
                <a:srgbClr val="0070C0"/>
              </a:buClr>
              <a:buFont typeface="Wingdings" panose="05000000000000000000" pitchFamily="2" charset="2"/>
              <a:buChar char="ü"/>
            </a:pPr>
            <a:r>
              <a:rPr lang="el-GR" sz="1800" dirty="0">
                <a:solidFill>
                  <a:prstClr val="black"/>
                </a:solidFill>
              </a:rPr>
              <a:t>Βοηθά στην κατανόηση και συγκριτική αξιολόγηση της επιχειρηματικής στρατηγικής των ανταγωνιστών της </a:t>
            </a:r>
            <a:r>
              <a:rPr lang="el-GR" sz="1800" dirty="0" smtClean="0">
                <a:solidFill>
                  <a:prstClr val="black"/>
                </a:solidFill>
              </a:rPr>
              <a:t>επιχείρησης</a:t>
            </a:r>
            <a:r>
              <a:rPr lang="en-US" sz="1800" dirty="0" smtClean="0">
                <a:solidFill>
                  <a:prstClr val="black"/>
                </a:solidFill>
                <a:latin typeface="Cambria" panose="02040503050406030204" pitchFamily="18" charset="0"/>
              </a:rPr>
              <a:t>.</a:t>
            </a:r>
            <a:endParaRPr lang="el-GR" sz="1800" dirty="0">
              <a:solidFill>
                <a:prstClr val="black"/>
              </a:solidFill>
            </a:endParaRPr>
          </a:p>
          <a:p>
            <a:pPr lvl="1" algn="just">
              <a:buClr>
                <a:srgbClr val="0070C0"/>
              </a:buClr>
              <a:buFont typeface="Wingdings" panose="05000000000000000000" pitchFamily="2" charset="2"/>
              <a:buChar char="ü"/>
            </a:pPr>
            <a:r>
              <a:rPr lang="el-GR" sz="1800" dirty="0">
                <a:solidFill>
                  <a:prstClr val="black"/>
                </a:solidFill>
              </a:rPr>
              <a:t>Βοηθά στον εντοπισμό και την αξιολόγηση «κενών» στην </a:t>
            </a:r>
            <a:r>
              <a:rPr lang="el-GR" sz="1800" dirty="0" smtClean="0">
                <a:solidFill>
                  <a:prstClr val="black"/>
                </a:solidFill>
              </a:rPr>
              <a:t>αγορά</a:t>
            </a:r>
            <a:r>
              <a:rPr lang="en-US" sz="1800" dirty="0" smtClean="0">
                <a:solidFill>
                  <a:prstClr val="black"/>
                </a:solidFill>
                <a:latin typeface="Cambria" panose="02040503050406030204" pitchFamily="18" charset="0"/>
              </a:rPr>
              <a:t>.</a:t>
            </a:r>
            <a:endParaRPr lang="el-GR" sz="1800" dirty="0">
              <a:solidFill>
                <a:prstClr val="black"/>
              </a:solidFill>
            </a:endParaRPr>
          </a:p>
          <a:p>
            <a:pPr lvl="1" algn="just">
              <a:buClr>
                <a:srgbClr val="0070C0"/>
              </a:buClr>
              <a:buFont typeface="Wingdings" panose="05000000000000000000" pitchFamily="2" charset="2"/>
              <a:buChar char="ü"/>
            </a:pPr>
            <a:r>
              <a:rPr lang="el-GR" sz="1800" dirty="0">
                <a:solidFill>
                  <a:prstClr val="black"/>
                </a:solidFill>
              </a:rPr>
              <a:t>Διευκολύνει στην εμβάθυνση, κατανόηση, σχεδιασμό, διερεύνηση, τροποποίηση και συσχετισμό των κρίσιμων στοιχείων της επιχειρηματικής προσπάθειας και των μεταξύ τους αλληλεπιδράσεων, μέσα από μια νέα, δυναμική, δημιουργική και λειτουργική </a:t>
            </a:r>
            <a:r>
              <a:rPr lang="el-GR" sz="1800" dirty="0" smtClean="0">
                <a:solidFill>
                  <a:prstClr val="black"/>
                </a:solidFill>
              </a:rPr>
              <a:t>προσέγγιση</a:t>
            </a:r>
            <a:r>
              <a:rPr lang="en-US" sz="1800" dirty="0" smtClean="0">
                <a:solidFill>
                  <a:prstClr val="black"/>
                </a:solidFill>
                <a:latin typeface="Cambria" panose="02040503050406030204" pitchFamily="18" charset="0"/>
              </a:rPr>
              <a:t>.</a:t>
            </a:r>
            <a:endParaRPr lang="el-GR" sz="1800" dirty="0">
              <a:solidFill>
                <a:prstClr val="black"/>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r>
              <a:rPr lang="el-GR" sz="3600" dirty="0" smtClean="0">
                <a:solidFill>
                  <a:schemeClr val="accent2">
                    <a:lumMod val="75000"/>
                  </a:schemeClr>
                </a:solidFill>
              </a:rPr>
              <a:t>Δημιουργία Επιχειρηματικού Μοντέλου </a:t>
            </a:r>
          </a:p>
        </p:txBody>
      </p:sp>
      <p:sp>
        <p:nvSpPr>
          <p:cNvPr id="3" name="2 - Θέση περιεχομένου"/>
          <p:cNvSpPr>
            <a:spLocks noGrp="1"/>
          </p:cNvSpPr>
          <p:nvPr>
            <p:ph sz="quarter" idx="1"/>
          </p:nvPr>
        </p:nvSpPr>
        <p:spPr>
          <a:xfrm>
            <a:off x="357158" y="1428736"/>
            <a:ext cx="8429684" cy="4572000"/>
          </a:xfrm>
        </p:spPr>
        <p:txBody>
          <a:bodyPr>
            <a:noAutofit/>
          </a:bodyPr>
          <a:lstStyle/>
          <a:p>
            <a:pPr lvl="1" algn="just">
              <a:buClr>
                <a:srgbClr val="0070C0"/>
              </a:buClr>
              <a:buFont typeface="Wingdings" panose="05000000000000000000" pitchFamily="2" charset="2"/>
              <a:buChar char="ü"/>
            </a:pPr>
            <a:endParaRPr lang="en-US" sz="1800" dirty="0" smtClean="0">
              <a:solidFill>
                <a:prstClr val="black"/>
              </a:solidFill>
              <a:latin typeface="Cambria" panose="02040503050406030204" pitchFamily="18" charset="0"/>
            </a:endParaRPr>
          </a:p>
          <a:p>
            <a:pPr lvl="1" algn="just">
              <a:buClr>
                <a:srgbClr val="0070C0"/>
              </a:buClr>
              <a:buFont typeface="Wingdings" panose="05000000000000000000" pitchFamily="2" charset="2"/>
              <a:buChar char="ü"/>
            </a:pPr>
            <a:r>
              <a:rPr lang="el-GR" sz="1800" dirty="0" smtClean="0">
                <a:solidFill>
                  <a:prstClr val="black"/>
                </a:solidFill>
              </a:rPr>
              <a:t>Η </a:t>
            </a:r>
            <a:r>
              <a:rPr lang="el-GR" sz="1800" dirty="0">
                <a:solidFill>
                  <a:prstClr val="black"/>
                </a:solidFill>
              </a:rPr>
              <a:t>επιχειρηματική ομάδα ή επιχειρηματίας, με σκοπό τη δημιουργία ενός Επιχειρηματικού Μοντέλου με τη χρήση του Καμβά, καλείται να συμπληρώσει τον Πίνακα – Καμβά λαμβάνοντας αποφάσεις για κάθε δομικό στοιχείο του. </a:t>
            </a:r>
          </a:p>
          <a:p>
            <a:pPr lvl="1" algn="just">
              <a:buClr>
                <a:srgbClr val="0070C0"/>
              </a:buClr>
              <a:buFont typeface="Wingdings" panose="05000000000000000000" pitchFamily="2" charset="2"/>
              <a:buChar char="ü"/>
            </a:pPr>
            <a:endParaRPr lang="en-US" sz="1800" dirty="0" smtClean="0">
              <a:solidFill>
                <a:prstClr val="black"/>
              </a:solidFill>
              <a:latin typeface="Cambria" panose="02040503050406030204" pitchFamily="18" charset="0"/>
            </a:endParaRPr>
          </a:p>
          <a:p>
            <a:pPr lvl="1" algn="just">
              <a:buClr>
                <a:srgbClr val="0070C0"/>
              </a:buClr>
              <a:buFont typeface="Wingdings" panose="05000000000000000000" pitchFamily="2" charset="2"/>
              <a:buChar char="ü"/>
            </a:pPr>
            <a:r>
              <a:rPr lang="el-GR" sz="1800" dirty="0" smtClean="0">
                <a:solidFill>
                  <a:prstClr val="black"/>
                </a:solidFill>
              </a:rPr>
              <a:t>Στη </a:t>
            </a:r>
            <a:r>
              <a:rPr lang="el-GR" sz="1800" dirty="0">
                <a:solidFill>
                  <a:prstClr val="black"/>
                </a:solidFill>
              </a:rPr>
              <a:t>συνέχεια, για κάθε στοιχείο, παρουσιάζονται ενδεικτικές ερωτήσεις/θέματα για τις οποίες καλείται η επιχειρηματική ομάδα ή επιχειρηματίας να πάρει σημαντικές αποφάσεις και οι οποίες θα τη βοηθήσουν να </a:t>
            </a:r>
            <a:r>
              <a:rPr lang="el-GR" sz="1800" dirty="0" smtClean="0"/>
              <a:t>δημιουργήσει το Επιχειρηματικό της Μοντέλο.</a:t>
            </a:r>
            <a:endParaRPr lang="el-GR" sz="18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pPr lvl="0"/>
            <a:r>
              <a:rPr lang="el-GR" sz="3600" dirty="0" smtClean="0">
                <a:solidFill>
                  <a:schemeClr val="accent2">
                    <a:lumMod val="75000"/>
                  </a:schemeClr>
                </a:solidFill>
                <a:latin typeface="Calibri" pitchFamily="34" charset="0"/>
              </a:rPr>
              <a:t>Τμήματα αγοράς (</a:t>
            </a:r>
            <a:r>
              <a:rPr lang="en-US" sz="3600" dirty="0" smtClean="0">
                <a:solidFill>
                  <a:schemeClr val="accent2">
                    <a:lumMod val="75000"/>
                  </a:schemeClr>
                </a:solidFill>
                <a:latin typeface="Calibri" pitchFamily="34" charset="0"/>
              </a:rPr>
              <a:t>Customer Segments</a:t>
            </a:r>
            <a:r>
              <a:rPr lang="el-GR" sz="3600" dirty="0" smtClean="0">
                <a:solidFill>
                  <a:schemeClr val="accent2">
                    <a:lumMod val="75000"/>
                  </a:schemeClr>
                </a:solidFill>
                <a:latin typeface="Calibri" pitchFamily="34" charset="0"/>
              </a:rPr>
              <a:t>) </a:t>
            </a:r>
          </a:p>
        </p:txBody>
      </p:sp>
      <p:sp>
        <p:nvSpPr>
          <p:cNvPr id="3" name="2 - Θέση περιεχομένου"/>
          <p:cNvSpPr>
            <a:spLocks noGrp="1"/>
          </p:cNvSpPr>
          <p:nvPr>
            <p:ph sz="quarter" idx="1"/>
          </p:nvPr>
        </p:nvSpPr>
        <p:spPr>
          <a:xfrm>
            <a:off x="357158" y="1428736"/>
            <a:ext cx="8429684" cy="4572000"/>
          </a:xfrm>
        </p:spPr>
        <p:txBody>
          <a:bodyPr>
            <a:noAutofit/>
          </a:bodyPr>
          <a:lstStyle/>
          <a:p>
            <a:pPr lvl="1" algn="just">
              <a:buClr>
                <a:srgbClr val="0070C0"/>
              </a:buClr>
              <a:buFont typeface="Wingdings" panose="05000000000000000000" pitchFamily="2" charset="2"/>
              <a:buChar char="ü"/>
            </a:pPr>
            <a:endParaRPr lang="en-US" sz="1800" dirty="0" smtClean="0">
              <a:solidFill>
                <a:prstClr val="black"/>
              </a:solidFill>
              <a:latin typeface="Cambria (Body)"/>
            </a:endParaRPr>
          </a:p>
          <a:p>
            <a:pPr lvl="1" algn="just">
              <a:buClr>
                <a:srgbClr val="0070C0"/>
              </a:buClr>
              <a:buFont typeface="Wingdings" panose="05000000000000000000" pitchFamily="2" charset="2"/>
              <a:buChar char="ü"/>
            </a:pPr>
            <a:r>
              <a:rPr lang="el-GR" sz="1800" dirty="0" smtClean="0">
                <a:solidFill>
                  <a:prstClr val="black"/>
                </a:solidFill>
                <a:latin typeface="Cambria (Body)"/>
              </a:rPr>
              <a:t>Για </a:t>
            </a:r>
            <a:r>
              <a:rPr lang="el-GR" sz="1800" dirty="0">
                <a:solidFill>
                  <a:prstClr val="black"/>
                </a:solidFill>
                <a:latin typeface="Cambria (Body)"/>
              </a:rPr>
              <a:t>ποιες πελατειακές ομάδες δημιουργεί αξία</a:t>
            </a:r>
            <a:r>
              <a:rPr lang="el-GR" sz="1800" dirty="0" smtClean="0">
                <a:solidFill>
                  <a:prstClr val="black"/>
                </a:solidFill>
                <a:latin typeface="Cambria (Body)"/>
              </a:rPr>
              <a:t>;</a:t>
            </a:r>
            <a:endParaRPr lang="en-US" sz="1800" dirty="0" smtClean="0">
              <a:solidFill>
                <a:prstClr val="black"/>
              </a:solidFill>
              <a:latin typeface="Cambria (Body)"/>
            </a:endParaRPr>
          </a:p>
          <a:p>
            <a:pPr lvl="1" algn="just">
              <a:buClr>
                <a:srgbClr val="0070C0"/>
              </a:buClr>
              <a:buFont typeface="Wingdings" panose="05000000000000000000" pitchFamily="2" charset="2"/>
              <a:buChar char="ü"/>
            </a:pPr>
            <a:endParaRPr lang="el-GR" sz="1800" dirty="0">
              <a:solidFill>
                <a:prstClr val="black"/>
              </a:solidFill>
              <a:latin typeface="Cambria (Body)"/>
            </a:endParaRPr>
          </a:p>
          <a:p>
            <a:pPr lvl="1" algn="just">
              <a:buClr>
                <a:srgbClr val="0070C0"/>
              </a:buClr>
              <a:buFont typeface="Wingdings" panose="05000000000000000000" pitchFamily="2" charset="2"/>
              <a:buChar char="ü"/>
            </a:pPr>
            <a:r>
              <a:rPr lang="el-GR" sz="1800" dirty="0">
                <a:solidFill>
                  <a:prstClr val="black"/>
                </a:solidFill>
                <a:latin typeface="Cambria (Body)"/>
              </a:rPr>
              <a:t>Ποιοι είναι οι πιο σημαντικοί πελάτες</a:t>
            </a:r>
            <a:r>
              <a:rPr lang="el-GR" sz="1800" dirty="0" smtClean="0">
                <a:solidFill>
                  <a:prstClr val="black"/>
                </a:solidFill>
                <a:latin typeface="Cambria (Body)"/>
              </a:rPr>
              <a:t>;</a:t>
            </a:r>
            <a:endParaRPr lang="en-US" sz="1800" dirty="0" smtClean="0">
              <a:solidFill>
                <a:prstClr val="black"/>
              </a:solidFill>
              <a:latin typeface="Cambria (Body)"/>
            </a:endParaRPr>
          </a:p>
          <a:p>
            <a:pPr lvl="1" algn="just">
              <a:buClr>
                <a:srgbClr val="0070C0"/>
              </a:buClr>
              <a:buFont typeface="Wingdings" panose="05000000000000000000" pitchFamily="2" charset="2"/>
              <a:buChar char="ü"/>
            </a:pPr>
            <a:endParaRPr lang="el-GR" sz="1800" dirty="0">
              <a:solidFill>
                <a:prstClr val="black"/>
              </a:solidFill>
              <a:latin typeface="Cambria (Body)"/>
            </a:endParaRPr>
          </a:p>
          <a:p>
            <a:pPr lvl="1" algn="just">
              <a:buClr>
                <a:srgbClr val="0070C0"/>
              </a:buClr>
              <a:buFont typeface="Wingdings" panose="05000000000000000000" pitchFamily="2" charset="2"/>
              <a:buChar char="ü"/>
            </a:pPr>
            <a:r>
              <a:rPr lang="el-GR" sz="1800" dirty="0">
                <a:solidFill>
                  <a:prstClr val="black"/>
                </a:solidFill>
                <a:latin typeface="Cambria (Body)"/>
              </a:rPr>
              <a:t>Πως διαφοροποιούνται </a:t>
            </a:r>
            <a:r>
              <a:rPr lang="el-GR" sz="1800" dirty="0" smtClean="0">
                <a:latin typeface="Cambria (Body)"/>
              </a:rPr>
              <a:t>δημογραφικά και ψυχογραφικά;</a:t>
            </a:r>
            <a:endParaRPr lang="el-GR" sz="1800" dirty="0">
              <a:latin typeface="Cambria (Body)"/>
            </a:endParaRPr>
          </a:p>
        </p:txBody>
      </p:sp>
      <p:sp>
        <p:nvSpPr>
          <p:cNvPr id="7" name="Oval 6"/>
          <p:cNvSpPr/>
          <p:nvPr/>
        </p:nvSpPr>
        <p:spPr>
          <a:xfrm>
            <a:off x="8578376" y="214810"/>
            <a:ext cx="317102" cy="2740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pPr lvl="0"/>
            <a:r>
              <a:rPr lang="el-GR" sz="3600" dirty="0" smtClean="0">
                <a:solidFill>
                  <a:schemeClr val="accent2">
                    <a:lumMod val="75000"/>
                  </a:schemeClr>
                </a:solidFill>
                <a:latin typeface="Calibri" pitchFamily="34" charset="0"/>
              </a:rPr>
              <a:t>Πρόταση αξίας (</a:t>
            </a:r>
            <a:r>
              <a:rPr lang="el-GR" sz="3600" dirty="0" err="1" smtClean="0">
                <a:solidFill>
                  <a:schemeClr val="accent2">
                    <a:lumMod val="75000"/>
                  </a:schemeClr>
                </a:solidFill>
                <a:latin typeface="Calibri" pitchFamily="34" charset="0"/>
              </a:rPr>
              <a:t>Value</a:t>
            </a:r>
            <a:r>
              <a:rPr lang="el-GR" sz="3600" dirty="0" smtClean="0">
                <a:solidFill>
                  <a:schemeClr val="accent2">
                    <a:lumMod val="75000"/>
                  </a:schemeClr>
                </a:solidFill>
                <a:latin typeface="Calibri" pitchFamily="34" charset="0"/>
              </a:rPr>
              <a:t> </a:t>
            </a:r>
            <a:r>
              <a:rPr lang="el-GR" sz="3600" dirty="0" err="1" smtClean="0">
                <a:solidFill>
                  <a:schemeClr val="accent2">
                    <a:lumMod val="75000"/>
                  </a:schemeClr>
                </a:solidFill>
                <a:latin typeface="Calibri" pitchFamily="34" charset="0"/>
              </a:rPr>
              <a:t>Proposition</a:t>
            </a:r>
            <a:r>
              <a:rPr lang="el-GR" sz="3600" dirty="0" smtClean="0">
                <a:solidFill>
                  <a:schemeClr val="accent2">
                    <a:lumMod val="75000"/>
                  </a:schemeClr>
                </a:solidFill>
                <a:latin typeface="Calibri" pitchFamily="34" charset="0"/>
              </a:rPr>
              <a:t>) </a:t>
            </a:r>
          </a:p>
        </p:txBody>
      </p:sp>
      <p:sp>
        <p:nvSpPr>
          <p:cNvPr id="3" name="2 - Θέση περιεχομένου"/>
          <p:cNvSpPr>
            <a:spLocks noGrp="1"/>
          </p:cNvSpPr>
          <p:nvPr>
            <p:ph sz="quarter" idx="1"/>
          </p:nvPr>
        </p:nvSpPr>
        <p:spPr>
          <a:xfrm>
            <a:off x="357158" y="1428736"/>
            <a:ext cx="8429684" cy="4572000"/>
          </a:xfrm>
        </p:spPr>
        <p:txBody>
          <a:bodyPr>
            <a:noAutofit/>
          </a:bodyPr>
          <a:lstStyle/>
          <a:p>
            <a:pPr lvl="1" algn="just">
              <a:buClr>
                <a:srgbClr val="0070C0"/>
              </a:buClr>
              <a:buFont typeface="Wingdings" panose="05000000000000000000" pitchFamily="2" charset="2"/>
              <a:buChar char="ü"/>
            </a:pPr>
            <a:r>
              <a:rPr lang="el-GR" sz="1800" dirty="0">
                <a:solidFill>
                  <a:prstClr val="black"/>
                </a:solidFill>
              </a:rPr>
              <a:t>Τι αξία παρέχει η επιχείρηση σε κάθε πελατειακή ομάδα;</a:t>
            </a:r>
          </a:p>
          <a:p>
            <a:pPr lvl="1" algn="just">
              <a:buClr>
                <a:srgbClr val="0070C0"/>
              </a:buClr>
              <a:buFont typeface="Wingdings" panose="05000000000000000000" pitchFamily="2" charset="2"/>
              <a:buChar char="ü"/>
            </a:pPr>
            <a:r>
              <a:rPr lang="el-GR" sz="1800" dirty="0">
                <a:solidFill>
                  <a:prstClr val="black"/>
                </a:solidFill>
              </a:rPr>
              <a:t>Ποια προβλήματα κάθε πελατειακής ομάδας βοηθά να λυθούν;</a:t>
            </a:r>
          </a:p>
          <a:p>
            <a:pPr lvl="1" algn="just">
              <a:buClr>
                <a:srgbClr val="0070C0"/>
              </a:buClr>
              <a:buFont typeface="Wingdings" panose="05000000000000000000" pitchFamily="2" charset="2"/>
              <a:buChar char="ü"/>
            </a:pPr>
            <a:r>
              <a:rPr lang="el-GR" sz="1800" dirty="0">
                <a:solidFill>
                  <a:prstClr val="black"/>
                </a:solidFill>
              </a:rPr>
              <a:t>Τι κατηγορίες προϊόντων και/η υπηρεσιών προσφέρονται σε κάθε πελατειακή ομάδα;</a:t>
            </a:r>
          </a:p>
          <a:p>
            <a:pPr lvl="1" algn="just">
              <a:buClr>
                <a:srgbClr val="0070C0"/>
              </a:buClr>
              <a:buFont typeface="Wingdings" panose="05000000000000000000" pitchFamily="2" charset="2"/>
              <a:buChar char="ü"/>
            </a:pPr>
            <a:r>
              <a:rPr lang="el-GR" sz="1800" dirty="0">
                <a:solidFill>
                  <a:prstClr val="black"/>
                </a:solidFill>
              </a:rPr>
              <a:t>Ποιες ανάγκες κάθε πελατειακής ομάδας ικανοποιούνται;</a:t>
            </a:r>
          </a:p>
          <a:p>
            <a:pPr lvl="1" algn="just">
              <a:buClr>
                <a:srgbClr val="0070C0"/>
              </a:buClr>
              <a:buFont typeface="Wingdings" panose="05000000000000000000" pitchFamily="2" charset="2"/>
              <a:buChar char="ü"/>
            </a:pPr>
            <a:r>
              <a:rPr lang="el-GR" sz="1800" dirty="0">
                <a:solidFill>
                  <a:prstClr val="black"/>
                </a:solidFill>
              </a:rPr>
              <a:t>Ποιο είναι το «ελάχιστο βιώσιμο» προϊόν; (MVP ή </a:t>
            </a:r>
            <a:r>
              <a:rPr lang="el-GR" sz="1800" dirty="0" err="1">
                <a:solidFill>
                  <a:prstClr val="black"/>
                </a:solidFill>
              </a:rPr>
              <a:t>Minimum</a:t>
            </a:r>
            <a:r>
              <a:rPr lang="el-GR" sz="1800" dirty="0">
                <a:solidFill>
                  <a:prstClr val="black"/>
                </a:solidFill>
              </a:rPr>
              <a:t> </a:t>
            </a:r>
            <a:r>
              <a:rPr lang="el-GR" sz="1800" dirty="0" err="1">
                <a:solidFill>
                  <a:prstClr val="black"/>
                </a:solidFill>
              </a:rPr>
              <a:t>Viable</a:t>
            </a:r>
            <a:r>
              <a:rPr lang="el-GR" sz="1800" dirty="0">
                <a:solidFill>
                  <a:prstClr val="black"/>
                </a:solidFill>
              </a:rPr>
              <a:t> </a:t>
            </a:r>
            <a:r>
              <a:rPr lang="el-GR" sz="1800" dirty="0" err="1">
                <a:solidFill>
                  <a:prstClr val="black"/>
                </a:solidFill>
              </a:rPr>
              <a:t>Product</a:t>
            </a:r>
            <a:r>
              <a:rPr lang="el-GR" sz="1800" dirty="0">
                <a:solidFill>
                  <a:prstClr val="black"/>
                </a:solidFill>
              </a:rPr>
              <a:t> ορίζεται η απλούστερη μορφή προϊόντος/υπηρεσίας, η οποία με τεχνικές </a:t>
            </a:r>
            <a:r>
              <a:rPr lang="el-GR" sz="1800" dirty="0" err="1">
                <a:solidFill>
                  <a:prstClr val="black"/>
                </a:solidFill>
              </a:rPr>
              <a:t>pre</a:t>
            </a:r>
            <a:r>
              <a:rPr lang="el-GR" sz="1800" dirty="0">
                <a:solidFill>
                  <a:prstClr val="black"/>
                </a:solidFill>
              </a:rPr>
              <a:t> </a:t>
            </a:r>
            <a:r>
              <a:rPr lang="el-GR" sz="1800" dirty="0" err="1">
                <a:solidFill>
                  <a:prstClr val="black"/>
                </a:solidFill>
              </a:rPr>
              <a:t>testing</a:t>
            </a:r>
            <a:r>
              <a:rPr lang="el-GR" sz="1800" dirty="0">
                <a:solidFill>
                  <a:prstClr val="black"/>
                </a:solidFill>
              </a:rPr>
              <a:t> παρουσιάζεται σε δείγμα δυνητικών πελατών, προκειμένου να μετρηθεί η προβλεπόμενη αποδοχή του  πριν αναλωθούμε σε χρονοβόρες και </a:t>
            </a:r>
            <a:r>
              <a:rPr lang="el-GR" sz="1800" dirty="0" err="1">
                <a:solidFill>
                  <a:prstClr val="black"/>
                </a:solidFill>
              </a:rPr>
              <a:t>κοστοβόρες</a:t>
            </a:r>
            <a:r>
              <a:rPr lang="el-GR" sz="1800" dirty="0">
                <a:solidFill>
                  <a:prstClr val="black"/>
                </a:solidFill>
              </a:rPr>
              <a:t> διαδικασίες, και αναλώσουμε πολύτιμους πόρους δημιουργίας ολοκληρωμένων προϊόντων/υπηρεσιών</a:t>
            </a:r>
            <a:r>
              <a:rPr lang="el-GR" sz="2100" dirty="0" smtClean="0">
                <a:latin typeface="Cambria" pitchFamily="18" charset="0"/>
              </a:rPr>
              <a:t>).</a:t>
            </a:r>
            <a:endParaRPr lang="el-GR" sz="2100" dirty="0">
              <a:latin typeface="Cambria" pitchFamily="18" charset="0"/>
            </a:endParaRPr>
          </a:p>
        </p:txBody>
      </p:sp>
      <p:sp>
        <p:nvSpPr>
          <p:cNvPr id="7" name="Oval 6"/>
          <p:cNvSpPr/>
          <p:nvPr/>
        </p:nvSpPr>
        <p:spPr>
          <a:xfrm>
            <a:off x="8578376" y="274638"/>
            <a:ext cx="317102" cy="2740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197768"/>
            <a:ext cx="7772400" cy="1143000"/>
          </a:xfrm>
        </p:spPr>
        <p:txBody>
          <a:bodyPr>
            <a:normAutofit/>
          </a:bodyPr>
          <a:lstStyle/>
          <a:p>
            <a:r>
              <a:rPr lang="el-GR" dirty="0" smtClean="0">
                <a:solidFill>
                  <a:schemeClr val="accent2">
                    <a:lumMod val="75000"/>
                  </a:schemeClr>
                </a:solidFill>
              </a:rPr>
              <a:t>Επιχειρηματικό Σχέδιο</a:t>
            </a:r>
          </a:p>
        </p:txBody>
      </p:sp>
      <p:sp>
        <p:nvSpPr>
          <p:cNvPr id="3" name="2 - Θέση περιεχομένου"/>
          <p:cNvSpPr>
            <a:spLocks noGrp="1"/>
          </p:cNvSpPr>
          <p:nvPr>
            <p:ph sz="quarter" idx="1"/>
          </p:nvPr>
        </p:nvSpPr>
        <p:spPr>
          <a:xfrm>
            <a:off x="357158" y="1521296"/>
            <a:ext cx="8429684" cy="4572000"/>
          </a:xfrm>
        </p:spPr>
        <p:txBody>
          <a:bodyPr>
            <a:noAutofit/>
          </a:bodyPr>
          <a:lstStyle/>
          <a:p>
            <a:pPr marL="6350" indent="-6350" algn="just">
              <a:lnSpc>
                <a:spcPct val="150000"/>
              </a:lnSpc>
              <a:buNone/>
            </a:pPr>
            <a:r>
              <a:rPr lang="el-GR" sz="1800" b="1" dirty="0" smtClean="0"/>
              <a:t>Το επιχειρηματικό σχέδιο (</a:t>
            </a:r>
            <a:r>
              <a:rPr lang="el-GR" sz="1800" b="1" dirty="0" err="1" smtClean="0"/>
              <a:t>business</a:t>
            </a:r>
            <a:r>
              <a:rPr lang="el-GR" sz="1800" b="1" dirty="0" smtClean="0"/>
              <a:t> </a:t>
            </a:r>
            <a:r>
              <a:rPr lang="el-GR" sz="1800" b="1" dirty="0" err="1" smtClean="0"/>
              <a:t>plan</a:t>
            </a:r>
            <a:r>
              <a:rPr lang="el-GR" sz="1800" b="1" dirty="0" smtClean="0"/>
              <a:t>)</a:t>
            </a:r>
            <a:r>
              <a:rPr lang="el-GR" sz="1800" i="1" dirty="0" smtClean="0"/>
              <a:t> «είναι ένα έγγραφο το οποίο βοηθά τον επιχειρηματία ή επιχειρηματική ομάδα να ορίσει την επιχειρηματική του ιδέα και να επικεντρώσει την προσοχή του, με ένα συστηματικό τρόπο, στη μελέτη, ανάλυση, σχεδιασμό και εφαρμογή των κατάλληλων ενεργειών που θα οδηγήσουν στην μετατροπή της ιδέας σε μία βιώσιμη επιχείρηση». </a:t>
            </a:r>
          </a:p>
          <a:p>
            <a:pPr marL="6350" indent="-6350" algn="just">
              <a:lnSpc>
                <a:spcPct val="150000"/>
              </a:lnSpc>
              <a:buNone/>
            </a:pPr>
            <a:endParaRPr lang="el-GR" sz="1800" dirty="0" smtClean="0"/>
          </a:p>
          <a:p>
            <a:pPr marL="6350" indent="-6350" algn="just">
              <a:lnSpc>
                <a:spcPct val="150000"/>
              </a:lnSpc>
              <a:buNone/>
            </a:pPr>
            <a:r>
              <a:rPr lang="el-GR" sz="1800" dirty="0" smtClean="0"/>
              <a:t>Το </a:t>
            </a:r>
            <a:r>
              <a:rPr lang="el-GR" sz="1800" b="1" dirty="0" smtClean="0"/>
              <a:t>Επιχειρηματικό Σχέδιο (Business </a:t>
            </a:r>
            <a:r>
              <a:rPr lang="el-GR" sz="1800" b="1" dirty="0" err="1" smtClean="0"/>
              <a:t>Plan</a:t>
            </a:r>
            <a:r>
              <a:rPr lang="el-GR" sz="1800" b="1" dirty="0" smtClean="0"/>
              <a:t>)</a:t>
            </a:r>
            <a:r>
              <a:rPr lang="el-GR" sz="1800" dirty="0" smtClean="0"/>
              <a:t> αποτελεί τον λεπτομερή </a:t>
            </a:r>
            <a:r>
              <a:rPr lang="el-GR" sz="1800" b="1" dirty="0" smtClean="0"/>
              <a:t>σχεδιασμό</a:t>
            </a:r>
            <a:r>
              <a:rPr lang="el-GR" sz="1800" dirty="0" smtClean="0"/>
              <a:t> μιας επιχειρηματικής ιδέας και είναι μια απαραίτητη διαδικασία που </a:t>
            </a:r>
            <a:r>
              <a:rPr lang="el-GR" sz="1800" b="1" dirty="0" smtClean="0"/>
              <a:t>πρέπει να προηγείται της </a:t>
            </a:r>
            <a:r>
              <a:rPr lang="el-GR" sz="1800" dirty="0" smtClean="0"/>
              <a:t>έναρξης των δραστηριοτήτων μιας νέας επιχείρησης.</a:t>
            </a:r>
          </a:p>
          <a:p>
            <a:pPr marL="6350" indent="-6350" algn="just">
              <a:lnSpc>
                <a:spcPct val="150000"/>
              </a:lnSpc>
              <a:buNone/>
            </a:pPr>
            <a:endParaRPr lang="el-GR" sz="18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r>
              <a:rPr lang="el-GR" sz="3600" dirty="0" smtClean="0">
                <a:solidFill>
                  <a:schemeClr val="accent2">
                    <a:lumMod val="75000"/>
                  </a:schemeClr>
                </a:solidFill>
                <a:latin typeface="Calibri" pitchFamily="34" charset="0"/>
              </a:rPr>
              <a:t>Κανάλια – Δίκτυα (</a:t>
            </a:r>
            <a:r>
              <a:rPr lang="el-GR" sz="3600" dirty="0" err="1" smtClean="0">
                <a:solidFill>
                  <a:schemeClr val="accent2">
                    <a:lumMod val="75000"/>
                  </a:schemeClr>
                </a:solidFill>
                <a:latin typeface="Calibri" pitchFamily="34" charset="0"/>
              </a:rPr>
              <a:t>Channels</a:t>
            </a:r>
            <a:r>
              <a:rPr lang="el-GR" sz="3600" dirty="0" smtClean="0">
                <a:solidFill>
                  <a:schemeClr val="accent2">
                    <a:lumMod val="75000"/>
                  </a:schemeClr>
                </a:solidFill>
                <a:latin typeface="Calibri" pitchFamily="34" charset="0"/>
              </a:rPr>
              <a:t>)</a:t>
            </a:r>
          </a:p>
        </p:txBody>
      </p:sp>
      <p:sp>
        <p:nvSpPr>
          <p:cNvPr id="3" name="2 - Θέση περιεχομένου"/>
          <p:cNvSpPr>
            <a:spLocks noGrp="1"/>
          </p:cNvSpPr>
          <p:nvPr>
            <p:ph sz="quarter" idx="1"/>
          </p:nvPr>
        </p:nvSpPr>
        <p:spPr>
          <a:xfrm>
            <a:off x="357158" y="1428736"/>
            <a:ext cx="8429684" cy="4572000"/>
          </a:xfrm>
        </p:spPr>
        <p:txBody>
          <a:bodyPr>
            <a:noAutofit/>
          </a:bodyPr>
          <a:lstStyle/>
          <a:p>
            <a:pPr lvl="1" algn="just">
              <a:buClr>
                <a:srgbClr val="0070C0"/>
              </a:buClr>
              <a:buFont typeface="Wingdings" panose="05000000000000000000" pitchFamily="2" charset="2"/>
              <a:buChar char="ü"/>
            </a:pPr>
            <a:r>
              <a:rPr lang="el-GR" sz="1800" dirty="0">
                <a:solidFill>
                  <a:prstClr val="black"/>
                </a:solidFill>
              </a:rPr>
              <a:t>Μέσω ποιων καναλιών επιθυμούν οι πελάτες να προσεγγιστούν;</a:t>
            </a:r>
          </a:p>
          <a:p>
            <a:pPr lvl="1" algn="just">
              <a:buClr>
                <a:srgbClr val="0070C0"/>
              </a:buClr>
              <a:buFont typeface="Wingdings" panose="05000000000000000000" pitchFamily="2" charset="2"/>
              <a:buChar char="ü"/>
            </a:pPr>
            <a:r>
              <a:rPr lang="el-GR" sz="1800" dirty="0">
                <a:solidFill>
                  <a:prstClr val="black"/>
                </a:solidFill>
              </a:rPr>
              <a:t>Πως τους προσεγγίζουν άλλες εταιρίες;</a:t>
            </a:r>
          </a:p>
          <a:p>
            <a:pPr lvl="1" algn="just">
              <a:buClr>
                <a:srgbClr val="0070C0"/>
              </a:buClr>
              <a:buFont typeface="Wingdings" panose="05000000000000000000" pitchFamily="2" charset="2"/>
              <a:buChar char="ü"/>
            </a:pPr>
            <a:r>
              <a:rPr lang="el-GR" sz="1800" dirty="0">
                <a:solidFill>
                  <a:prstClr val="black"/>
                </a:solidFill>
              </a:rPr>
              <a:t>Ποια κανάλια είναι πιο αποδοτικά από άποψη κόστους;</a:t>
            </a:r>
          </a:p>
          <a:p>
            <a:pPr lvl="1" algn="just">
              <a:buClr>
                <a:srgbClr val="0070C0"/>
              </a:buClr>
              <a:buFont typeface="Wingdings" panose="05000000000000000000" pitchFamily="2" charset="2"/>
              <a:buChar char="ü"/>
            </a:pPr>
            <a:r>
              <a:rPr lang="el-GR" sz="1800" dirty="0">
                <a:solidFill>
                  <a:prstClr val="black"/>
                </a:solidFill>
              </a:rPr>
              <a:t>Πως συνδέονται τα κανάλια με τις συνήθειες των πελατών;</a:t>
            </a:r>
          </a:p>
        </p:txBody>
      </p:sp>
      <p:sp>
        <p:nvSpPr>
          <p:cNvPr id="7" name="Oval 6"/>
          <p:cNvSpPr/>
          <p:nvPr/>
        </p:nvSpPr>
        <p:spPr>
          <a:xfrm>
            <a:off x="8578376" y="214810"/>
            <a:ext cx="317102" cy="2740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fontScale="90000"/>
          </a:bodyPr>
          <a:lstStyle/>
          <a:p>
            <a:pPr lvl="0"/>
            <a:r>
              <a:rPr lang="el-GR" sz="3600" dirty="0" smtClean="0">
                <a:solidFill>
                  <a:schemeClr val="accent2">
                    <a:lumMod val="75000"/>
                  </a:schemeClr>
                </a:solidFill>
                <a:latin typeface="Calibri" pitchFamily="34" charset="0"/>
              </a:rPr>
              <a:t>Σχέσεις με κάθε τμήμα αγοράς/πελάτες (</a:t>
            </a:r>
            <a:r>
              <a:rPr lang="el-GR" sz="3600" dirty="0" err="1" smtClean="0">
                <a:solidFill>
                  <a:schemeClr val="accent2">
                    <a:lumMod val="75000"/>
                  </a:schemeClr>
                </a:solidFill>
                <a:latin typeface="Calibri" pitchFamily="34" charset="0"/>
              </a:rPr>
              <a:t>Customer</a:t>
            </a:r>
            <a:r>
              <a:rPr lang="el-GR" sz="3600" dirty="0" smtClean="0">
                <a:solidFill>
                  <a:schemeClr val="accent2">
                    <a:lumMod val="75000"/>
                  </a:schemeClr>
                </a:solidFill>
                <a:latin typeface="Calibri" pitchFamily="34" charset="0"/>
              </a:rPr>
              <a:t> </a:t>
            </a:r>
            <a:r>
              <a:rPr lang="el-GR" sz="3600" dirty="0" err="1" smtClean="0">
                <a:solidFill>
                  <a:schemeClr val="accent2">
                    <a:lumMod val="75000"/>
                  </a:schemeClr>
                </a:solidFill>
                <a:latin typeface="Calibri" pitchFamily="34" charset="0"/>
              </a:rPr>
              <a:t>Relationship</a:t>
            </a:r>
            <a:r>
              <a:rPr lang="en-US" sz="3600" dirty="0" smtClean="0">
                <a:solidFill>
                  <a:schemeClr val="accent2">
                    <a:lumMod val="75000"/>
                  </a:schemeClr>
                </a:solidFill>
                <a:latin typeface="Calibri" pitchFamily="34" charset="0"/>
              </a:rPr>
              <a:t>s</a:t>
            </a:r>
            <a:r>
              <a:rPr lang="el-GR" sz="3600" dirty="0" smtClean="0">
                <a:solidFill>
                  <a:schemeClr val="accent2">
                    <a:lumMod val="75000"/>
                  </a:schemeClr>
                </a:solidFill>
                <a:latin typeface="Calibri" pitchFamily="34" charset="0"/>
              </a:rPr>
              <a:t>)</a:t>
            </a:r>
          </a:p>
        </p:txBody>
      </p:sp>
      <p:sp>
        <p:nvSpPr>
          <p:cNvPr id="3" name="2 - Θέση περιεχομένου"/>
          <p:cNvSpPr>
            <a:spLocks noGrp="1"/>
          </p:cNvSpPr>
          <p:nvPr>
            <p:ph sz="quarter" idx="1"/>
          </p:nvPr>
        </p:nvSpPr>
        <p:spPr>
          <a:xfrm>
            <a:off x="357158" y="1428736"/>
            <a:ext cx="8429684" cy="4572000"/>
          </a:xfrm>
        </p:spPr>
        <p:txBody>
          <a:bodyPr>
            <a:noAutofit/>
          </a:bodyPr>
          <a:lstStyle/>
          <a:p>
            <a:pPr lvl="1" algn="just">
              <a:buClr>
                <a:srgbClr val="0070C0"/>
              </a:buClr>
              <a:buFont typeface="Wingdings" panose="05000000000000000000" pitchFamily="2" charset="2"/>
              <a:buChar char="ü"/>
            </a:pPr>
            <a:r>
              <a:rPr lang="el-GR" sz="1800" dirty="0">
                <a:solidFill>
                  <a:prstClr val="black"/>
                </a:solidFill>
              </a:rPr>
              <a:t>Τι είδους σχέσεις έχει θεσπίσει η επιχείρηση με σκοπό την προσέγγιση, απόκτηση, εξυπηρέτηση, αύξηση και πιστότητα των πελατών;</a:t>
            </a:r>
          </a:p>
          <a:p>
            <a:pPr lvl="1" algn="just">
              <a:buClr>
                <a:srgbClr val="0070C0"/>
              </a:buClr>
              <a:buFont typeface="Wingdings" panose="05000000000000000000" pitchFamily="2" charset="2"/>
              <a:buChar char="ü"/>
            </a:pPr>
            <a:r>
              <a:rPr lang="el-GR" sz="1800" dirty="0">
                <a:solidFill>
                  <a:prstClr val="black"/>
                </a:solidFill>
              </a:rPr>
              <a:t>Τι είδους σχέσεις προσδοκούν από την επιχείρηση οι πελάτες;</a:t>
            </a:r>
          </a:p>
          <a:p>
            <a:pPr lvl="1" algn="just">
              <a:buClr>
                <a:srgbClr val="0070C0"/>
              </a:buClr>
              <a:buFont typeface="Wingdings" panose="05000000000000000000" pitchFamily="2" charset="2"/>
              <a:buChar char="ü"/>
            </a:pPr>
            <a:r>
              <a:rPr lang="el-GR" sz="1800" dirty="0">
                <a:solidFill>
                  <a:prstClr val="black"/>
                </a:solidFill>
              </a:rPr>
              <a:t>Πως ενσωματώνονται οι σχέσεις με τα λοιπά στοιχεία του business </a:t>
            </a:r>
            <a:r>
              <a:rPr lang="el-GR" sz="1800" dirty="0" err="1">
                <a:solidFill>
                  <a:prstClr val="black"/>
                </a:solidFill>
              </a:rPr>
              <a:t>model</a:t>
            </a:r>
            <a:r>
              <a:rPr lang="el-GR" sz="1800" dirty="0">
                <a:solidFill>
                  <a:prstClr val="black"/>
                </a:solidFill>
              </a:rPr>
              <a:t>;</a:t>
            </a:r>
          </a:p>
          <a:p>
            <a:pPr lvl="1" algn="just">
              <a:buClr>
                <a:srgbClr val="0070C0"/>
              </a:buClr>
              <a:buFont typeface="Wingdings" panose="05000000000000000000" pitchFamily="2" charset="2"/>
              <a:buChar char="ü"/>
            </a:pPr>
            <a:r>
              <a:rPr lang="el-GR" sz="1800" dirty="0">
                <a:solidFill>
                  <a:prstClr val="black"/>
                </a:solidFill>
              </a:rPr>
              <a:t>Πόσο δαπανηρές είναι;</a:t>
            </a:r>
          </a:p>
        </p:txBody>
      </p:sp>
      <p:sp>
        <p:nvSpPr>
          <p:cNvPr id="7" name="Oval 6"/>
          <p:cNvSpPr/>
          <p:nvPr/>
        </p:nvSpPr>
        <p:spPr>
          <a:xfrm>
            <a:off x="8578376" y="214810"/>
            <a:ext cx="317102" cy="2740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r>
              <a:rPr lang="el-GR" sz="3600" dirty="0" smtClean="0">
                <a:solidFill>
                  <a:schemeClr val="accent2">
                    <a:lumMod val="75000"/>
                  </a:schemeClr>
                </a:solidFill>
                <a:latin typeface="Calibri" pitchFamily="34" charset="0"/>
              </a:rPr>
              <a:t>Ροές εσόδων (</a:t>
            </a:r>
            <a:r>
              <a:rPr lang="el-GR" sz="3600" dirty="0" err="1" smtClean="0">
                <a:solidFill>
                  <a:schemeClr val="accent2">
                    <a:lumMod val="75000"/>
                  </a:schemeClr>
                </a:solidFill>
                <a:latin typeface="Calibri" pitchFamily="34" charset="0"/>
              </a:rPr>
              <a:t>Revenue</a:t>
            </a:r>
            <a:r>
              <a:rPr lang="el-GR" sz="3600" dirty="0" smtClean="0">
                <a:solidFill>
                  <a:schemeClr val="accent2">
                    <a:lumMod val="75000"/>
                  </a:schemeClr>
                </a:solidFill>
                <a:latin typeface="Calibri" pitchFamily="34" charset="0"/>
              </a:rPr>
              <a:t> </a:t>
            </a:r>
            <a:r>
              <a:rPr lang="el-GR" sz="3600" dirty="0" err="1" smtClean="0">
                <a:solidFill>
                  <a:schemeClr val="accent2">
                    <a:lumMod val="75000"/>
                  </a:schemeClr>
                </a:solidFill>
                <a:latin typeface="Calibri" pitchFamily="34" charset="0"/>
              </a:rPr>
              <a:t>Streams</a:t>
            </a:r>
            <a:r>
              <a:rPr lang="el-GR" sz="3600" dirty="0" smtClean="0">
                <a:solidFill>
                  <a:schemeClr val="accent2">
                    <a:lumMod val="75000"/>
                  </a:schemeClr>
                </a:solidFill>
                <a:latin typeface="Calibri" pitchFamily="34" charset="0"/>
              </a:rPr>
              <a:t>)</a:t>
            </a:r>
          </a:p>
        </p:txBody>
      </p:sp>
      <p:sp>
        <p:nvSpPr>
          <p:cNvPr id="3" name="2 - Θέση περιεχομένου"/>
          <p:cNvSpPr>
            <a:spLocks noGrp="1"/>
          </p:cNvSpPr>
          <p:nvPr>
            <p:ph sz="quarter" idx="1"/>
          </p:nvPr>
        </p:nvSpPr>
        <p:spPr>
          <a:xfrm>
            <a:off x="357158" y="1428736"/>
            <a:ext cx="8429684" cy="4572000"/>
          </a:xfrm>
        </p:spPr>
        <p:txBody>
          <a:bodyPr>
            <a:noAutofit/>
          </a:bodyPr>
          <a:lstStyle/>
          <a:p>
            <a:pPr lvl="1" algn="just">
              <a:buClr>
                <a:srgbClr val="0070C0"/>
              </a:buClr>
              <a:buFont typeface="Wingdings" panose="05000000000000000000" pitchFamily="2" charset="2"/>
              <a:buChar char="ü"/>
            </a:pPr>
            <a:r>
              <a:rPr lang="el-GR" sz="1800" dirty="0">
                <a:solidFill>
                  <a:prstClr val="black"/>
                </a:solidFill>
              </a:rPr>
              <a:t>Για ποια παρεχόμενη αξία οι πελάτες είναι διατεθειμένοι να πληρώσουν;</a:t>
            </a:r>
          </a:p>
          <a:p>
            <a:pPr lvl="1" algn="just">
              <a:buClr>
                <a:srgbClr val="0070C0"/>
              </a:buClr>
              <a:buFont typeface="Wingdings" panose="05000000000000000000" pitchFamily="2" charset="2"/>
              <a:buChar char="ü"/>
            </a:pPr>
            <a:r>
              <a:rPr lang="el-GR" sz="1800" dirty="0">
                <a:solidFill>
                  <a:prstClr val="black"/>
                </a:solidFill>
              </a:rPr>
              <a:t>Τι αξία αγοράζουν και τι/πως πληρώνουν σήμερα;</a:t>
            </a:r>
          </a:p>
          <a:p>
            <a:pPr lvl="1" algn="just">
              <a:buClr>
                <a:srgbClr val="0070C0"/>
              </a:buClr>
              <a:buFont typeface="Wingdings" panose="05000000000000000000" pitchFamily="2" charset="2"/>
              <a:buChar char="ü"/>
            </a:pPr>
            <a:r>
              <a:rPr lang="el-GR" sz="1800" dirty="0">
                <a:solidFill>
                  <a:prstClr val="black"/>
                </a:solidFill>
              </a:rPr>
              <a:t>Πως θα προτιμούσαν να πληρώσουν;</a:t>
            </a:r>
          </a:p>
          <a:p>
            <a:pPr lvl="1" algn="just">
              <a:buClr>
                <a:srgbClr val="0070C0"/>
              </a:buClr>
              <a:buFont typeface="Wingdings" panose="05000000000000000000" pitchFamily="2" charset="2"/>
              <a:buChar char="ü"/>
            </a:pPr>
            <a:r>
              <a:rPr lang="el-GR" sz="1800" dirty="0">
                <a:solidFill>
                  <a:prstClr val="black"/>
                </a:solidFill>
              </a:rPr>
              <a:t>Πως τα επιμέρους έσοδα συμβάλλουν στα συνολικά έσοδα ανά ροή εσόδου;</a:t>
            </a:r>
          </a:p>
        </p:txBody>
      </p:sp>
      <p:sp>
        <p:nvSpPr>
          <p:cNvPr id="7" name="Oval 6"/>
          <p:cNvSpPr/>
          <p:nvPr/>
        </p:nvSpPr>
        <p:spPr>
          <a:xfrm>
            <a:off x="8578376" y="214810"/>
            <a:ext cx="317102" cy="2740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pPr lvl="0"/>
            <a:r>
              <a:rPr lang="el-GR" sz="3600" dirty="0" smtClean="0">
                <a:solidFill>
                  <a:schemeClr val="accent2">
                    <a:lumMod val="75000"/>
                  </a:schemeClr>
                </a:solidFill>
                <a:latin typeface="Calibri" pitchFamily="34" charset="0"/>
              </a:rPr>
              <a:t>Βασικές λειτουργίες (</a:t>
            </a:r>
            <a:r>
              <a:rPr lang="el-GR" sz="3600" dirty="0" err="1" smtClean="0">
                <a:solidFill>
                  <a:schemeClr val="accent2">
                    <a:lumMod val="75000"/>
                  </a:schemeClr>
                </a:solidFill>
                <a:latin typeface="Calibri" pitchFamily="34" charset="0"/>
              </a:rPr>
              <a:t>Key</a:t>
            </a:r>
            <a:r>
              <a:rPr lang="el-GR" sz="3600" dirty="0" smtClean="0">
                <a:solidFill>
                  <a:schemeClr val="accent2">
                    <a:lumMod val="75000"/>
                  </a:schemeClr>
                </a:solidFill>
                <a:latin typeface="Calibri" pitchFamily="34" charset="0"/>
              </a:rPr>
              <a:t> </a:t>
            </a:r>
            <a:r>
              <a:rPr lang="el-GR" sz="3600" dirty="0" err="1" smtClean="0">
                <a:solidFill>
                  <a:schemeClr val="accent2">
                    <a:lumMod val="75000"/>
                  </a:schemeClr>
                </a:solidFill>
                <a:latin typeface="Calibri" pitchFamily="34" charset="0"/>
              </a:rPr>
              <a:t>Activities</a:t>
            </a:r>
            <a:r>
              <a:rPr lang="el-GR" sz="3600" dirty="0" smtClean="0">
                <a:solidFill>
                  <a:schemeClr val="accent2">
                    <a:lumMod val="75000"/>
                  </a:schemeClr>
                </a:solidFill>
                <a:latin typeface="Calibri" pitchFamily="34" charset="0"/>
              </a:rPr>
              <a:t>)</a:t>
            </a:r>
          </a:p>
        </p:txBody>
      </p:sp>
      <p:sp>
        <p:nvSpPr>
          <p:cNvPr id="3" name="2 - Θέση περιεχομένου"/>
          <p:cNvSpPr>
            <a:spLocks noGrp="1"/>
          </p:cNvSpPr>
          <p:nvPr>
            <p:ph sz="quarter" idx="1"/>
          </p:nvPr>
        </p:nvSpPr>
        <p:spPr>
          <a:xfrm>
            <a:off x="357158" y="1428736"/>
            <a:ext cx="8429684" cy="4572000"/>
          </a:xfrm>
        </p:spPr>
        <p:txBody>
          <a:bodyPr>
            <a:noAutofit/>
          </a:bodyPr>
          <a:lstStyle/>
          <a:p>
            <a:pPr lvl="0" algn="just">
              <a:buNone/>
            </a:pPr>
            <a:r>
              <a:rPr lang="el-GR" sz="2400" dirty="0" smtClean="0"/>
              <a:t>Ποιες καθοριστικές εσωτερικές εταιρικές διεργασίες απαιτούν:</a:t>
            </a:r>
          </a:p>
          <a:p>
            <a:pPr lvl="1" algn="just">
              <a:buClr>
                <a:srgbClr val="0070C0"/>
              </a:buClr>
              <a:buFont typeface="Wingdings" panose="05000000000000000000" pitchFamily="2" charset="2"/>
              <a:buChar char="ü"/>
            </a:pPr>
            <a:r>
              <a:rPr lang="el-GR" sz="1800" dirty="0">
                <a:solidFill>
                  <a:prstClr val="black"/>
                </a:solidFill>
              </a:rPr>
              <a:t>Η προτεινόμενη αξία;</a:t>
            </a:r>
          </a:p>
          <a:p>
            <a:pPr lvl="1" algn="just">
              <a:buClr>
                <a:srgbClr val="0070C0"/>
              </a:buClr>
              <a:buFont typeface="Wingdings" panose="05000000000000000000" pitchFamily="2" charset="2"/>
              <a:buChar char="ü"/>
            </a:pPr>
            <a:r>
              <a:rPr lang="el-GR" sz="1800" dirty="0">
                <a:solidFill>
                  <a:prstClr val="black"/>
                </a:solidFill>
              </a:rPr>
              <a:t>Τα κανάλια επικοινωνίας και διανομής;</a:t>
            </a:r>
          </a:p>
          <a:p>
            <a:pPr lvl="1" algn="just">
              <a:buClr>
                <a:srgbClr val="0070C0"/>
              </a:buClr>
              <a:buFont typeface="Wingdings" panose="05000000000000000000" pitchFamily="2" charset="2"/>
              <a:buChar char="ü"/>
            </a:pPr>
            <a:r>
              <a:rPr lang="el-GR" sz="1800" dirty="0">
                <a:solidFill>
                  <a:prstClr val="black"/>
                </a:solidFill>
              </a:rPr>
              <a:t>Οι ροές εσόδων;</a:t>
            </a:r>
          </a:p>
        </p:txBody>
      </p:sp>
      <p:sp>
        <p:nvSpPr>
          <p:cNvPr id="7" name="Oval 6"/>
          <p:cNvSpPr/>
          <p:nvPr/>
        </p:nvSpPr>
        <p:spPr>
          <a:xfrm>
            <a:off x="8578376" y="214810"/>
            <a:ext cx="317102" cy="2740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r>
              <a:rPr lang="el-GR" sz="3600" dirty="0" smtClean="0">
                <a:solidFill>
                  <a:schemeClr val="accent2">
                    <a:lumMod val="75000"/>
                  </a:schemeClr>
                </a:solidFill>
                <a:latin typeface="Calibri" pitchFamily="34" charset="0"/>
              </a:rPr>
              <a:t>Βασικοί πόροι (</a:t>
            </a:r>
            <a:r>
              <a:rPr lang="el-GR" sz="3600" dirty="0" err="1" smtClean="0">
                <a:solidFill>
                  <a:schemeClr val="accent2">
                    <a:lumMod val="75000"/>
                  </a:schemeClr>
                </a:solidFill>
                <a:latin typeface="Calibri" pitchFamily="34" charset="0"/>
              </a:rPr>
              <a:t>Key</a:t>
            </a:r>
            <a:r>
              <a:rPr lang="el-GR" sz="3600" dirty="0" smtClean="0">
                <a:solidFill>
                  <a:schemeClr val="accent2">
                    <a:lumMod val="75000"/>
                  </a:schemeClr>
                </a:solidFill>
                <a:latin typeface="Calibri" pitchFamily="34" charset="0"/>
              </a:rPr>
              <a:t> </a:t>
            </a:r>
            <a:r>
              <a:rPr lang="el-GR" sz="3600" dirty="0" err="1" smtClean="0">
                <a:solidFill>
                  <a:schemeClr val="accent2">
                    <a:lumMod val="75000"/>
                  </a:schemeClr>
                </a:solidFill>
                <a:latin typeface="Calibri" pitchFamily="34" charset="0"/>
              </a:rPr>
              <a:t>Resources</a:t>
            </a:r>
            <a:r>
              <a:rPr lang="el-GR" sz="3600" dirty="0" smtClean="0">
                <a:solidFill>
                  <a:schemeClr val="accent2">
                    <a:lumMod val="75000"/>
                  </a:schemeClr>
                </a:solidFill>
                <a:latin typeface="Calibri" pitchFamily="34" charset="0"/>
              </a:rPr>
              <a:t>)</a:t>
            </a:r>
          </a:p>
        </p:txBody>
      </p:sp>
      <p:sp>
        <p:nvSpPr>
          <p:cNvPr id="3" name="2 - Θέση περιεχομένου"/>
          <p:cNvSpPr>
            <a:spLocks noGrp="1"/>
          </p:cNvSpPr>
          <p:nvPr>
            <p:ph sz="quarter" idx="1"/>
          </p:nvPr>
        </p:nvSpPr>
        <p:spPr>
          <a:xfrm>
            <a:off x="357158" y="1428736"/>
            <a:ext cx="8429684" cy="4572000"/>
          </a:xfrm>
        </p:spPr>
        <p:txBody>
          <a:bodyPr>
            <a:noAutofit/>
          </a:bodyPr>
          <a:lstStyle/>
          <a:p>
            <a:pPr lvl="0" algn="just">
              <a:buNone/>
            </a:pPr>
            <a:r>
              <a:rPr lang="el-GR" sz="2400" dirty="0" smtClean="0"/>
              <a:t>Ποιους κύριους πόρους/μέσα απαιτούν:</a:t>
            </a:r>
          </a:p>
          <a:p>
            <a:pPr lvl="1" algn="just">
              <a:buClr>
                <a:srgbClr val="0070C0"/>
              </a:buClr>
              <a:buFont typeface="Wingdings" panose="05000000000000000000" pitchFamily="2" charset="2"/>
              <a:buChar char="ü"/>
            </a:pPr>
            <a:r>
              <a:rPr lang="el-GR" sz="1800" dirty="0">
                <a:solidFill>
                  <a:prstClr val="black"/>
                </a:solidFill>
              </a:rPr>
              <a:t>Η προτεινόμενη αξία;</a:t>
            </a:r>
          </a:p>
          <a:p>
            <a:pPr lvl="1" algn="just">
              <a:buClr>
                <a:srgbClr val="0070C0"/>
              </a:buClr>
              <a:buFont typeface="Wingdings" panose="05000000000000000000" pitchFamily="2" charset="2"/>
              <a:buChar char="ü"/>
            </a:pPr>
            <a:r>
              <a:rPr lang="el-GR" sz="1800" dirty="0">
                <a:solidFill>
                  <a:prstClr val="black"/>
                </a:solidFill>
              </a:rPr>
              <a:t>Τα κανάλια επικοινωνίας και διανομής;</a:t>
            </a:r>
          </a:p>
          <a:p>
            <a:pPr lvl="1" algn="just">
              <a:buClr>
                <a:srgbClr val="0070C0"/>
              </a:buClr>
              <a:buFont typeface="Wingdings" panose="05000000000000000000" pitchFamily="2" charset="2"/>
              <a:buChar char="ü"/>
            </a:pPr>
            <a:r>
              <a:rPr lang="el-GR" sz="1800" dirty="0">
                <a:solidFill>
                  <a:prstClr val="black"/>
                </a:solidFill>
              </a:rPr>
              <a:t>Οι πελατειακές σχέσεις;</a:t>
            </a:r>
          </a:p>
          <a:p>
            <a:pPr lvl="1" algn="just">
              <a:buClr>
                <a:srgbClr val="0070C0"/>
              </a:buClr>
              <a:buFont typeface="Wingdings" panose="05000000000000000000" pitchFamily="2" charset="2"/>
              <a:buChar char="ü"/>
            </a:pPr>
            <a:r>
              <a:rPr lang="el-GR" sz="1800" dirty="0">
                <a:solidFill>
                  <a:prstClr val="black"/>
                </a:solidFill>
              </a:rPr>
              <a:t>Οι ροές εσόδων;</a:t>
            </a:r>
          </a:p>
        </p:txBody>
      </p:sp>
      <p:sp>
        <p:nvSpPr>
          <p:cNvPr id="7" name="Oval 6"/>
          <p:cNvSpPr/>
          <p:nvPr/>
        </p:nvSpPr>
        <p:spPr>
          <a:xfrm>
            <a:off x="8578376" y="214810"/>
            <a:ext cx="317102" cy="2740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pPr lvl="0"/>
            <a:r>
              <a:rPr lang="el-GR" sz="3600" dirty="0" smtClean="0">
                <a:solidFill>
                  <a:schemeClr val="accent2">
                    <a:lumMod val="75000"/>
                  </a:schemeClr>
                </a:solidFill>
                <a:latin typeface="Calibri" pitchFamily="34" charset="0"/>
              </a:rPr>
              <a:t>Βασικοί συνεργάτες (</a:t>
            </a:r>
            <a:r>
              <a:rPr lang="el-GR" sz="3600" dirty="0" err="1" smtClean="0">
                <a:solidFill>
                  <a:schemeClr val="accent2">
                    <a:lumMod val="75000"/>
                  </a:schemeClr>
                </a:solidFill>
                <a:latin typeface="Calibri" pitchFamily="34" charset="0"/>
              </a:rPr>
              <a:t>Key</a:t>
            </a:r>
            <a:r>
              <a:rPr lang="el-GR" sz="3600" dirty="0" smtClean="0">
                <a:solidFill>
                  <a:schemeClr val="accent2">
                    <a:lumMod val="75000"/>
                  </a:schemeClr>
                </a:solidFill>
                <a:latin typeface="Calibri" pitchFamily="34" charset="0"/>
              </a:rPr>
              <a:t> </a:t>
            </a:r>
            <a:r>
              <a:rPr lang="el-GR" sz="3600" dirty="0" err="1" smtClean="0">
                <a:solidFill>
                  <a:schemeClr val="accent2">
                    <a:lumMod val="75000"/>
                  </a:schemeClr>
                </a:solidFill>
                <a:latin typeface="Calibri" pitchFamily="34" charset="0"/>
              </a:rPr>
              <a:t>Partners</a:t>
            </a:r>
            <a:r>
              <a:rPr lang="el-GR" sz="3600" dirty="0" smtClean="0">
                <a:solidFill>
                  <a:schemeClr val="accent2">
                    <a:lumMod val="75000"/>
                  </a:schemeClr>
                </a:solidFill>
                <a:latin typeface="Calibri" pitchFamily="34" charset="0"/>
              </a:rPr>
              <a:t>)</a:t>
            </a:r>
          </a:p>
        </p:txBody>
      </p:sp>
      <p:sp>
        <p:nvSpPr>
          <p:cNvPr id="3" name="2 - Θέση περιεχομένου"/>
          <p:cNvSpPr>
            <a:spLocks noGrp="1"/>
          </p:cNvSpPr>
          <p:nvPr>
            <p:ph sz="quarter" idx="1"/>
          </p:nvPr>
        </p:nvSpPr>
        <p:spPr>
          <a:xfrm>
            <a:off x="357158" y="1428736"/>
            <a:ext cx="8429684" cy="4572000"/>
          </a:xfrm>
        </p:spPr>
        <p:txBody>
          <a:bodyPr>
            <a:noAutofit/>
          </a:bodyPr>
          <a:lstStyle/>
          <a:p>
            <a:pPr lvl="1" algn="just">
              <a:buClr>
                <a:srgbClr val="0070C0"/>
              </a:buClr>
              <a:buFont typeface="Wingdings" panose="05000000000000000000" pitchFamily="2" charset="2"/>
              <a:buChar char="ü"/>
            </a:pPr>
            <a:r>
              <a:rPr lang="el-GR" sz="1800" dirty="0">
                <a:solidFill>
                  <a:prstClr val="black"/>
                </a:solidFill>
              </a:rPr>
              <a:t>Ποιοι είναι οι κύριοι συνεργάτες;</a:t>
            </a:r>
          </a:p>
          <a:p>
            <a:pPr lvl="1" algn="just">
              <a:buClr>
                <a:srgbClr val="0070C0"/>
              </a:buClr>
              <a:buFont typeface="Wingdings" panose="05000000000000000000" pitchFamily="2" charset="2"/>
              <a:buChar char="ü"/>
            </a:pPr>
            <a:r>
              <a:rPr lang="el-GR" sz="1800" dirty="0">
                <a:solidFill>
                  <a:prstClr val="black"/>
                </a:solidFill>
              </a:rPr>
              <a:t>Ποιοι είναι οι κύριοι προμηθευτές;</a:t>
            </a:r>
          </a:p>
          <a:p>
            <a:pPr lvl="1" algn="just">
              <a:buClr>
                <a:srgbClr val="0070C0"/>
              </a:buClr>
              <a:buFont typeface="Wingdings" panose="05000000000000000000" pitchFamily="2" charset="2"/>
              <a:buChar char="ü"/>
            </a:pPr>
            <a:r>
              <a:rPr lang="el-GR" sz="1800" dirty="0">
                <a:solidFill>
                  <a:prstClr val="black"/>
                </a:solidFill>
              </a:rPr>
              <a:t>Ποιοι είναι οι σημαντικοί πόροι που αποκτά η επιχείρηση από τους συνεργάτες της;</a:t>
            </a:r>
          </a:p>
          <a:p>
            <a:pPr lvl="1" algn="just">
              <a:buClr>
                <a:srgbClr val="0070C0"/>
              </a:buClr>
              <a:buFont typeface="Wingdings" panose="05000000000000000000" pitchFamily="2" charset="2"/>
              <a:buChar char="ü"/>
            </a:pPr>
            <a:r>
              <a:rPr lang="el-GR" sz="1800" dirty="0">
                <a:solidFill>
                  <a:prstClr val="black"/>
                </a:solidFill>
              </a:rPr>
              <a:t>Ποιες κύριες δραστηριότητες εκτελούν οι συνεργάτες;</a:t>
            </a:r>
          </a:p>
        </p:txBody>
      </p:sp>
      <p:sp>
        <p:nvSpPr>
          <p:cNvPr id="7" name="Oval 6"/>
          <p:cNvSpPr/>
          <p:nvPr/>
        </p:nvSpPr>
        <p:spPr>
          <a:xfrm>
            <a:off x="8578376" y="214810"/>
            <a:ext cx="317102" cy="2740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r>
              <a:rPr lang="el-GR" sz="3600" dirty="0" smtClean="0">
                <a:solidFill>
                  <a:schemeClr val="accent2">
                    <a:lumMod val="75000"/>
                  </a:schemeClr>
                </a:solidFill>
                <a:latin typeface="Calibri" pitchFamily="34" charset="0"/>
              </a:rPr>
              <a:t>Δομή κόστους (</a:t>
            </a:r>
            <a:r>
              <a:rPr lang="el-GR" sz="3600" dirty="0" err="1" smtClean="0">
                <a:solidFill>
                  <a:schemeClr val="accent2">
                    <a:lumMod val="75000"/>
                  </a:schemeClr>
                </a:solidFill>
                <a:latin typeface="Calibri" pitchFamily="34" charset="0"/>
              </a:rPr>
              <a:t>Cost</a:t>
            </a:r>
            <a:r>
              <a:rPr lang="el-GR" sz="3600" dirty="0" smtClean="0">
                <a:solidFill>
                  <a:schemeClr val="accent2">
                    <a:lumMod val="75000"/>
                  </a:schemeClr>
                </a:solidFill>
                <a:latin typeface="Calibri" pitchFamily="34" charset="0"/>
              </a:rPr>
              <a:t> </a:t>
            </a:r>
            <a:r>
              <a:rPr lang="el-GR" sz="3600" dirty="0" err="1" smtClean="0">
                <a:solidFill>
                  <a:schemeClr val="accent2">
                    <a:lumMod val="75000"/>
                  </a:schemeClr>
                </a:solidFill>
                <a:latin typeface="Calibri" pitchFamily="34" charset="0"/>
              </a:rPr>
              <a:t>Structure</a:t>
            </a:r>
            <a:r>
              <a:rPr lang="el-GR" sz="3600" dirty="0" smtClean="0">
                <a:solidFill>
                  <a:schemeClr val="accent2">
                    <a:lumMod val="75000"/>
                  </a:schemeClr>
                </a:solidFill>
                <a:latin typeface="Calibri" pitchFamily="34" charset="0"/>
              </a:rPr>
              <a:t>)</a:t>
            </a:r>
          </a:p>
        </p:txBody>
      </p:sp>
      <p:sp>
        <p:nvSpPr>
          <p:cNvPr id="3" name="2 - Θέση περιεχομένου"/>
          <p:cNvSpPr>
            <a:spLocks noGrp="1"/>
          </p:cNvSpPr>
          <p:nvPr>
            <p:ph sz="quarter" idx="1"/>
          </p:nvPr>
        </p:nvSpPr>
        <p:spPr>
          <a:xfrm>
            <a:off x="357158" y="1428736"/>
            <a:ext cx="8429684" cy="4572000"/>
          </a:xfrm>
        </p:spPr>
        <p:txBody>
          <a:bodyPr>
            <a:noAutofit/>
          </a:bodyPr>
          <a:lstStyle/>
          <a:p>
            <a:pPr lvl="0" algn="just"/>
            <a:r>
              <a:rPr lang="el-GR" sz="2400" dirty="0" smtClean="0"/>
              <a:t>Ποια είναι τα σημαντικά κόστη που επιβαρύνουν το business </a:t>
            </a:r>
            <a:r>
              <a:rPr lang="el-GR" sz="2400" dirty="0" err="1" smtClean="0"/>
              <a:t>model</a:t>
            </a:r>
            <a:r>
              <a:rPr lang="el-GR" sz="2400" dirty="0" smtClean="0"/>
              <a:t>;</a:t>
            </a:r>
          </a:p>
          <a:p>
            <a:pPr lvl="0" algn="just"/>
            <a:r>
              <a:rPr lang="el-GR" sz="2400" dirty="0" smtClean="0"/>
              <a:t>Ποιοι από τους απαιτούμενους πόρους είναι οι πλέον δαπανηροί;</a:t>
            </a:r>
          </a:p>
          <a:p>
            <a:pPr lvl="0" algn="just"/>
            <a:r>
              <a:rPr lang="el-GR" sz="2400" dirty="0" smtClean="0"/>
              <a:t>Ποιες από τις απαιτούμενες εσωτερικές διεργασίες είναι οι πλέον δαπανηρές;</a:t>
            </a:r>
            <a:endParaRPr lang="el-GR" sz="2400" dirty="0"/>
          </a:p>
        </p:txBody>
      </p:sp>
      <p:sp>
        <p:nvSpPr>
          <p:cNvPr id="7" name="Oval 6"/>
          <p:cNvSpPr/>
          <p:nvPr/>
        </p:nvSpPr>
        <p:spPr>
          <a:xfrm>
            <a:off x="8578376" y="214810"/>
            <a:ext cx="317102" cy="27404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fontScale="90000"/>
          </a:bodyPr>
          <a:lstStyle/>
          <a:p>
            <a:r>
              <a:rPr lang="el-GR" sz="3600" dirty="0" smtClean="0">
                <a:solidFill>
                  <a:schemeClr val="accent2">
                    <a:lumMod val="75000"/>
                  </a:schemeClr>
                </a:solidFill>
                <a:latin typeface="Calibri" pitchFamily="34" charset="0"/>
              </a:rPr>
              <a:t>Καινοτόμα μοτίβα Επιχειρηματικών Μοντέλων</a:t>
            </a:r>
          </a:p>
        </p:txBody>
      </p:sp>
      <p:sp>
        <p:nvSpPr>
          <p:cNvPr id="3" name="2 - Θέση περιεχομένου"/>
          <p:cNvSpPr>
            <a:spLocks noGrp="1"/>
          </p:cNvSpPr>
          <p:nvPr>
            <p:ph sz="quarter" idx="1"/>
          </p:nvPr>
        </p:nvSpPr>
        <p:spPr>
          <a:xfrm>
            <a:off x="357158" y="1428736"/>
            <a:ext cx="8429684" cy="4572000"/>
          </a:xfrm>
        </p:spPr>
        <p:txBody>
          <a:bodyPr>
            <a:noAutofit/>
          </a:bodyPr>
          <a:lstStyle/>
          <a:p>
            <a:pPr lvl="0" algn="just">
              <a:buFont typeface="Wingdings" pitchFamily="2" charset="2"/>
              <a:buChar char="v"/>
            </a:pPr>
            <a:r>
              <a:rPr lang="el-GR" sz="2000" b="1" dirty="0" smtClean="0">
                <a:latin typeface="Cambria" pitchFamily="18" charset="0"/>
              </a:rPr>
              <a:t>Από-συζευγμένες δραστηριότητες (</a:t>
            </a:r>
            <a:r>
              <a:rPr lang="en-US" sz="2000" b="1" dirty="0" smtClean="0">
                <a:latin typeface="Cambria" pitchFamily="18" charset="0"/>
              </a:rPr>
              <a:t>Unbundling</a:t>
            </a:r>
            <a:r>
              <a:rPr lang="el-GR" sz="2000" b="1" dirty="0" smtClean="0">
                <a:latin typeface="Cambria" pitchFamily="18" charset="0"/>
              </a:rPr>
              <a:t>)</a:t>
            </a:r>
          </a:p>
          <a:p>
            <a:pPr algn="just"/>
            <a:r>
              <a:rPr lang="el-GR" sz="2000" dirty="0" smtClean="0">
                <a:latin typeface="Cambria" pitchFamily="18" charset="0"/>
              </a:rPr>
              <a:t>Η έννοια των «από-</a:t>
            </a:r>
            <a:r>
              <a:rPr lang="el-GR" sz="2000" dirty="0" err="1" smtClean="0">
                <a:latin typeface="Cambria" pitchFamily="18" charset="0"/>
              </a:rPr>
              <a:t>συζευγμένων</a:t>
            </a:r>
            <a:r>
              <a:rPr lang="el-GR" sz="2000" dirty="0" smtClean="0">
                <a:latin typeface="Cambria" pitchFamily="18" charset="0"/>
              </a:rPr>
              <a:t>» υποστηρίζει ότι υπάρχουν τρεις ριζικά διαφορετικοί τύποι επιχειρήσεων: Επιχειρήσεις Πελατειακών Σχέσεων, Επιχειρήσεις καινοτομίας προϊόντων και Επιχειρήσεις υποδομών.</a:t>
            </a:r>
          </a:p>
          <a:p>
            <a:pPr algn="just"/>
            <a:r>
              <a:rPr lang="el-GR" sz="2000" dirty="0" smtClean="0">
                <a:latin typeface="Cambria" pitchFamily="18" charset="0"/>
              </a:rPr>
              <a:t>Κάθε τύπος έχει διαφορετικά στοιχεία από οικονομική, ανταγωνιστική και πολιτιστική άποψη.</a:t>
            </a:r>
          </a:p>
          <a:p>
            <a:pPr algn="just"/>
            <a:r>
              <a:rPr lang="el-GR" sz="2000" dirty="0" smtClean="0">
                <a:latin typeface="Cambria" pitchFamily="18" charset="0"/>
              </a:rPr>
              <a:t>Οι τρεις τύποι μπορούν να συνυπάρχουν σε μία εταιρεία, αλλά ιδανικά είναι προτιμότερο να είναι «από-συζευγμένες» σε χωριστές επιχειρήσεις ώστε να αποφεύγονται τυχόν συγκρούσεις ή ανεπιθύμητα πρόσθετα κόστη (</a:t>
            </a:r>
            <a:r>
              <a:rPr lang="en-US" sz="2000" dirty="0" smtClean="0">
                <a:latin typeface="Cambria" pitchFamily="18" charset="0"/>
              </a:rPr>
              <a:t>trade</a:t>
            </a:r>
            <a:r>
              <a:rPr lang="el-GR" sz="2000" dirty="0" smtClean="0">
                <a:latin typeface="Cambria" pitchFamily="18" charset="0"/>
              </a:rPr>
              <a:t>-</a:t>
            </a:r>
            <a:r>
              <a:rPr lang="en-US" sz="2000" dirty="0" smtClean="0">
                <a:latin typeface="Cambria" pitchFamily="18" charset="0"/>
              </a:rPr>
              <a:t>offs</a:t>
            </a:r>
            <a:r>
              <a:rPr lang="el-GR" sz="2000" dirty="0" smtClean="0">
                <a:latin typeface="Cambria" pitchFamily="18" charset="0"/>
              </a:rPr>
              <a:t>) που μπορεί να προκύψουν μέσα από την συνύπαρξη των διαφορετικών πόρων και λειτουργιών που απαιτούν. </a:t>
            </a:r>
          </a:p>
          <a:p>
            <a:pPr lvl="0" algn="just">
              <a:buNone/>
            </a:pPr>
            <a:endParaRPr lang="el-GR" sz="2000" dirty="0">
              <a:latin typeface="Cambria"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fontScale="90000"/>
          </a:bodyPr>
          <a:lstStyle/>
          <a:p>
            <a:r>
              <a:rPr lang="el-GR" sz="3600" dirty="0" smtClean="0">
                <a:solidFill>
                  <a:schemeClr val="accent2">
                    <a:lumMod val="75000"/>
                  </a:schemeClr>
                </a:solidFill>
                <a:latin typeface="Calibri" pitchFamily="34" charset="0"/>
              </a:rPr>
              <a:t>Καινοτόμα μοτίβα Επιχειρηματικών Μοντέλων</a:t>
            </a:r>
          </a:p>
        </p:txBody>
      </p:sp>
      <p:sp>
        <p:nvSpPr>
          <p:cNvPr id="3" name="2 - Θέση περιεχομένου"/>
          <p:cNvSpPr>
            <a:spLocks noGrp="1"/>
          </p:cNvSpPr>
          <p:nvPr>
            <p:ph sz="quarter" idx="1"/>
          </p:nvPr>
        </p:nvSpPr>
        <p:spPr>
          <a:xfrm>
            <a:off x="357158" y="1357298"/>
            <a:ext cx="8429684" cy="4572000"/>
          </a:xfrm>
        </p:spPr>
        <p:txBody>
          <a:bodyPr>
            <a:noAutofit/>
          </a:bodyPr>
          <a:lstStyle/>
          <a:p>
            <a:pPr marL="0" lvl="0" indent="0" algn="just">
              <a:buNone/>
            </a:pPr>
            <a:r>
              <a:rPr lang="el-GR" sz="1900" b="1" dirty="0" smtClean="0">
                <a:latin typeface="Cambria" pitchFamily="18" charset="0"/>
              </a:rPr>
              <a:t>(συν.)</a:t>
            </a:r>
          </a:p>
          <a:p>
            <a:pPr algn="just">
              <a:buNone/>
            </a:pPr>
            <a:r>
              <a:rPr lang="el-GR" sz="1900" dirty="0" smtClean="0">
                <a:latin typeface="Cambria" pitchFamily="18" charset="0"/>
              </a:rPr>
              <a:t>Οι τρεις τύποι επιχειρηματικής δραστηριότητας:</a:t>
            </a:r>
          </a:p>
          <a:p>
            <a:pPr lvl="0" algn="just">
              <a:buNone/>
            </a:pPr>
            <a:r>
              <a:rPr lang="el-GR" sz="1900" b="1" dirty="0" smtClean="0">
                <a:latin typeface="Cambria" pitchFamily="18" charset="0"/>
              </a:rPr>
              <a:t>Δραστηριότητες σχέσεων με πελάτες (</a:t>
            </a:r>
            <a:r>
              <a:rPr lang="en-US" sz="1900" b="1" dirty="0" smtClean="0">
                <a:latin typeface="Cambria" pitchFamily="18" charset="0"/>
              </a:rPr>
              <a:t>Customer Relationship</a:t>
            </a:r>
            <a:r>
              <a:rPr lang="el-GR" sz="1900" b="1" dirty="0" smtClean="0">
                <a:latin typeface="Cambria" pitchFamily="18" charset="0"/>
              </a:rPr>
              <a:t>):</a:t>
            </a:r>
            <a:endParaRPr lang="el-GR" sz="1900" dirty="0" smtClean="0">
              <a:latin typeface="Cambria" pitchFamily="18" charset="0"/>
            </a:endParaRPr>
          </a:p>
          <a:p>
            <a:pPr lvl="0" algn="just"/>
            <a:r>
              <a:rPr lang="el-GR" sz="1900" dirty="0" smtClean="0">
                <a:latin typeface="Cambria" pitchFamily="18" charset="0"/>
              </a:rPr>
              <a:t>Ανεύρεση και απόκτηση πελατών και οικοδόμηση σχέσεων με αυτούς</a:t>
            </a:r>
          </a:p>
          <a:p>
            <a:pPr lvl="0" algn="just"/>
            <a:r>
              <a:rPr lang="el-GR" sz="1900" dirty="0" smtClean="0">
                <a:latin typeface="Cambria" pitchFamily="18" charset="0"/>
              </a:rPr>
              <a:t>Οικειότητα με πελάτες</a:t>
            </a:r>
          </a:p>
          <a:p>
            <a:pPr lvl="0" algn="just">
              <a:buNone/>
            </a:pPr>
            <a:r>
              <a:rPr lang="el-GR" sz="1900" b="1" dirty="0" smtClean="0">
                <a:latin typeface="Cambria" pitchFamily="18" charset="0"/>
              </a:rPr>
              <a:t>Δραστηριότητες καινοτομίας προϊόντων (</a:t>
            </a:r>
            <a:r>
              <a:rPr lang="en-US" sz="1900" b="1" dirty="0" smtClean="0">
                <a:latin typeface="Cambria" pitchFamily="18" charset="0"/>
              </a:rPr>
              <a:t>Product Innovation</a:t>
            </a:r>
            <a:r>
              <a:rPr lang="el-GR" sz="1900" b="1" dirty="0" smtClean="0">
                <a:latin typeface="Cambria" pitchFamily="18" charset="0"/>
              </a:rPr>
              <a:t>)</a:t>
            </a:r>
            <a:endParaRPr lang="el-GR" sz="1900" dirty="0" smtClean="0">
              <a:latin typeface="Cambria" pitchFamily="18" charset="0"/>
            </a:endParaRPr>
          </a:p>
          <a:p>
            <a:pPr lvl="0" algn="just"/>
            <a:r>
              <a:rPr lang="el-GR" sz="1900" dirty="0" smtClean="0">
                <a:latin typeface="Cambria" pitchFamily="18" charset="0"/>
              </a:rPr>
              <a:t>Ανάπτυξη νέων και ελκυστικών προϊόντων</a:t>
            </a:r>
          </a:p>
          <a:p>
            <a:pPr lvl="0" algn="just"/>
            <a:r>
              <a:rPr lang="el-GR" sz="1900" dirty="0" smtClean="0">
                <a:latin typeface="Cambria" pitchFamily="18" charset="0"/>
              </a:rPr>
              <a:t>Ηγεσία/ηγεμονία στο προϊόν</a:t>
            </a:r>
          </a:p>
          <a:p>
            <a:pPr lvl="0" algn="just">
              <a:buNone/>
            </a:pPr>
            <a:r>
              <a:rPr lang="el-GR" sz="1900" b="1" dirty="0" smtClean="0">
                <a:latin typeface="Cambria" pitchFamily="18" charset="0"/>
              </a:rPr>
              <a:t>Δραστηριότητες υποδομών</a:t>
            </a:r>
            <a:r>
              <a:rPr lang="en-US" sz="1900" b="1" dirty="0" smtClean="0">
                <a:latin typeface="Cambria" pitchFamily="18" charset="0"/>
              </a:rPr>
              <a:t> (Infrastructure Management)</a:t>
            </a:r>
            <a:endParaRPr lang="el-GR" sz="1900" dirty="0" smtClean="0">
              <a:latin typeface="Cambria" pitchFamily="18" charset="0"/>
            </a:endParaRPr>
          </a:p>
          <a:p>
            <a:pPr lvl="0" algn="just"/>
            <a:r>
              <a:rPr lang="el-GR" sz="1900" dirty="0" smtClean="0">
                <a:latin typeface="Cambria" pitchFamily="18" charset="0"/>
              </a:rPr>
              <a:t>Οικοδόμηση και διαχείριση πλατφορμών/βάσεων για μεγάλο όγκο ή/και επαναλαμβανόμενες λειτουργίες</a:t>
            </a:r>
          </a:p>
          <a:p>
            <a:pPr lvl="0" algn="just"/>
            <a:r>
              <a:rPr lang="el-GR" sz="1900" dirty="0" smtClean="0">
                <a:latin typeface="Cambria" pitchFamily="18" charset="0"/>
              </a:rPr>
              <a:t>Επιχειρησιακή επίδοση</a:t>
            </a:r>
          </a:p>
          <a:p>
            <a:pPr algn="just">
              <a:buNone/>
            </a:pPr>
            <a:endParaRPr lang="el-GR" sz="1000" b="1" dirty="0" smtClean="0">
              <a:latin typeface="Cambria" pitchFamily="18" charset="0"/>
            </a:endParaRPr>
          </a:p>
          <a:p>
            <a:pPr algn="just">
              <a:buNone/>
            </a:pPr>
            <a:r>
              <a:rPr lang="el-GR" sz="1900" b="1" dirty="0" smtClean="0">
                <a:latin typeface="Cambria" pitchFamily="18" charset="0"/>
              </a:rPr>
              <a:t>Παραδείγματα</a:t>
            </a:r>
            <a:r>
              <a:rPr lang="el-GR" sz="1900" dirty="0" smtClean="0">
                <a:latin typeface="Cambria" pitchFamily="18" charset="0"/>
              </a:rPr>
              <a:t>: Τραπεζικές υπηρεσίες, κινητή τηλεφωνία.</a:t>
            </a:r>
          </a:p>
          <a:p>
            <a:pPr lvl="0" algn="just">
              <a:buNone/>
            </a:pPr>
            <a:endParaRPr lang="el-GR" sz="1900" dirty="0">
              <a:latin typeface="Cambria"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fontScale="90000"/>
          </a:bodyPr>
          <a:lstStyle/>
          <a:p>
            <a:r>
              <a:rPr lang="el-GR" sz="3600" dirty="0" smtClean="0">
                <a:solidFill>
                  <a:schemeClr val="accent2">
                    <a:lumMod val="75000"/>
                  </a:schemeClr>
                </a:solidFill>
                <a:latin typeface="Calibri" pitchFamily="34" charset="0"/>
              </a:rPr>
              <a:t>Καινοτόμα μοτίβα Επιχειρηματικών Μοντέλων</a:t>
            </a:r>
          </a:p>
        </p:txBody>
      </p:sp>
      <p:sp>
        <p:nvSpPr>
          <p:cNvPr id="3" name="2 - Θέση περιεχομένου"/>
          <p:cNvSpPr>
            <a:spLocks noGrp="1"/>
          </p:cNvSpPr>
          <p:nvPr>
            <p:ph sz="quarter" idx="1"/>
          </p:nvPr>
        </p:nvSpPr>
        <p:spPr>
          <a:xfrm>
            <a:off x="357158" y="1357298"/>
            <a:ext cx="8429684" cy="4572000"/>
          </a:xfrm>
        </p:spPr>
        <p:txBody>
          <a:bodyPr>
            <a:noAutofit/>
          </a:bodyPr>
          <a:lstStyle/>
          <a:p>
            <a:pPr lvl="0" algn="just">
              <a:buFont typeface="Wingdings" pitchFamily="2" charset="2"/>
              <a:buChar char="v"/>
            </a:pPr>
            <a:r>
              <a:rPr lang="el-GR" sz="1900" b="1" dirty="0" smtClean="0">
                <a:latin typeface="Cambria" pitchFamily="18" charset="0"/>
              </a:rPr>
              <a:t>Η</a:t>
            </a:r>
            <a:r>
              <a:rPr lang="en-US" sz="1900" b="1" dirty="0" smtClean="0">
                <a:latin typeface="Cambria" pitchFamily="18" charset="0"/>
              </a:rPr>
              <a:t> «</a:t>
            </a:r>
            <a:r>
              <a:rPr lang="el-GR" sz="1900" b="1" dirty="0" smtClean="0">
                <a:latin typeface="Cambria" pitchFamily="18" charset="0"/>
              </a:rPr>
              <a:t>μακρά ουρά</a:t>
            </a:r>
            <a:r>
              <a:rPr lang="en-US" sz="1900" b="1" dirty="0" smtClean="0">
                <a:latin typeface="Cambria" pitchFamily="18" charset="0"/>
              </a:rPr>
              <a:t>» (Long tail Business models)</a:t>
            </a:r>
            <a:endParaRPr lang="el-GR" sz="1900" dirty="0" smtClean="0">
              <a:latin typeface="Cambria" pitchFamily="18" charset="0"/>
            </a:endParaRPr>
          </a:p>
          <a:p>
            <a:pPr marL="0" indent="0" algn="just">
              <a:buNone/>
            </a:pPr>
            <a:r>
              <a:rPr lang="el-GR" sz="1900" dirty="0" smtClean="0">
                <a:latin typeface="Cambria" pitchFamily="18" charset="0"/>
              </a:rPr>
              <a:t>Το μοντέλο βασίζεται στη λογική πώλησης μικρότερων ποσοτήτων από περισσότερα προϊόντα σε αντίθεση με την πώληση μεγάλων ποσοτήτων από μικρό πλήθος προϊόντων. Στην περίπτωση αυτή πωλούνται μικρότερες ποσότητες «</a:t>
            </a:r>
            <a:r>
              <a:rPr lang="en-US" sz="1900" dirty="0" smtClean="0">
                <a:latin typeface="Cambria" pitchFamily="18" charset="0"/>
              </a:rPr>
              <a:t>best sellers</a:t>
            </a:r>
            <a:r>
              <a:rPr lang="el-GR" sz="1900" dirty="0" smtClean="0">
                <a:latin typeface="Cambria" pitchFamily="18" charset="0"/>
              </a:rPr>
              <a:t>» και αποκτώνται περισσότερα κέρδη.</a:t>
            </a:r>
          </a:p>
          <a:p>
            <a:pPr marL="0" indent="0" algn="just">
              <a:buNone/>
            </a:pPr>
            <a:r>
              <a:rPr lang="el-GR" sz="1900" dirty="0" smtClean="0">
                <a:latin typeface="Cambria" pitchFamily="18" charset="0"/>
              </a:rPr>
              <a:t>Απαιτούνται σχετικά μικρά κόστη διαχείρισης αποθεμάτων και ισχυρές πλατφόρμες που θα διαθέτουν εξειδικευμένα προϊόντα στους ενδιαφερόμενους χρήστες. Τρεις παράγοντες: </a:t>
            </a:r>
          </a:p>
          <a:p>
            <a:pPr lvl="0" algn="just"/>
            <a:r>
              <a:rPr lang="el-GR" sz="1900" dirty="0" smtClean="0">
                <a:latin typeface="Cambria" pitchFamily="18" charset="0"/>
              </a:rPr>
              <a:t>«εκδημοκρατισμός» των εργαλείων παραγωγής: μειωμένο κόστος πρόσβασης σε παραγωγικές υπηρεσίες που μέχρι πριν ήταν αδύνατο να έχουν πρόσβαση οι χρήστες,</a:t>
            </a:r>
          </a:p>
          <a:p>
            <a:pPr lvl="0" algn="just"/>
            <a:r>
              <a:rPr lang="el-GR" sz="1900" dirty="0" smtClean="0">
                <a:latin typeface="Cambria" pitchFamily="18" charset="0"/>
              </a:rPr>
              <a:t>«εκδημοκρατισμός» των διαύλων διανομής: ψηφιοποίηση, </a:t>
            </a:r>
            <a:r>
              <a:rPr lang="el-GR" sz="1900" dirty="0" err="1" smtClean="0">
                <a:latin typeface="Cambria" pitchFamily="18" charset="0"/>
              </a:rPr>
              <a:t>ίντερνετ</a:t>
            </a:r>
            <a:r>
              <a:rPr lang="el-GR" sz="1900" dirty="0" smtClean="0">
                <a:latin typeface="Cambria" pitchFamily="18" charset="0"/>
              </a:rPr>
              <a:t>, βελτιστοποίηση </a:t>
            </a:r>
            <a:r>
              <a:rPr lang="en-US" sz="1900" dirty="0" smtClean="0">
                <a:latin typeface="Cambria" pitchFamily="18" charset="0"/>
              </a:rPr>
              <a:t>logistics</a:t>
            </a:r>
            <a:r>
              <a:rPr lang="el-GR" sz="1900" dirty="0" smtClean="0">
                <a:latin typeface="Cambria" pitchFamily="18" charset="0"/>
              </a:rPr>
              <a:t> και </a:t>
            </a:r>
          </a:p>
          <a:p>
            <a:pPr lvl="0" algn="just"/>
            <a:r>
              <a:rPr lang="el-GR" sz="1900" dirty="0" smtClean="0">
                <a:latin typeface="Cambria" pitchFamily="18" charset="0"/>
              </a:rPr>
              <a:t>μειωμένα κόστη σύνδεσης προσφοράς με τη ζήτηση.</a:t>
            </a:r>
          </a:p>
          <a:p>
            <a:pPr algn="just">
              <a:buNone/>
            </a:pPr>
            <a:r>
              <a:rPr lang="el-GR" sz="1900" b="1" dirty="0" smtClean="0">
                <a:latin typeface="Cambria" pitchFamily="18" charset="0"/>
              </a:rPr>
              <a:t>Παραδείγματα</a:t>
            </a:r>
            <a:r>
              <a:rPr lang="el-GR" sz="1900" dirty="0" smtClean="0">
                <a:latin typeface="Cambria" pitchFamily="18" charset="0"/>
              </a:rPr>
              <a:t>: </a:t>
            </a:r>
            <a:r>
              <a:rPr lang="en-US" sz="1900" dirty="0" smtClean="0">
                <a:latin typeface="Cambria" pitchFamily="18" charset="0"/>
              </a:rPr>
              <a:t>Amazon, Netflix , eBay</a:t>
            </a:r>
            <a:endParaRPr lang="el-GR" sz="1900" dirty="0" smtClean="0">
              <a:latin typeface="Cambria" pitchFamily="18" charset="0"/>
            </a:endParaRPr>
          </a:p>
          <a:p>
            <a:pPr lvl="0" algn="just">
              <a:buNone/>
            </a:pPr>
            <a:endParaRPr lang="el-GR" sz="1900" dirty="0">
              <a:latin typeface="Cambria"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116632"/>
            <a:ext cx="7772400" cy="1143000"/>
          </a:xfrm>
        </p:spPr>
        <p:txBody>
          <a:bodyPr>
            <a:normAutofit/>
          </a:bodyPr>
          <a:lstStyle/>
          <a:p>
            <a:r>
              <a:rPr lang="el-GR" dirty="0" smtClean="0">
                <a:solidFill>
                  <a:schemeClr val="accent2">
                    <a:lumMod val="75000"/>
                  </a:schemeClr>
                </a:solidFill>
              </a:rPr>
              <a:t>Επιχειρηματικό Σχέδιο (συν.)</a:t>
            </a:r>
          </a:p>
        </p:txBody>
      </p:sp>
      <p:sp>
        <p:nvSpPr>
          <p:cNvPr id="3" name="2 - Θέση περιεχομένου"/>
          <p:cNvSpPr>
            <a:spLocks noGrp="1"/>
          </p:cNvSpPr>
          <p:nvPr>
            <p:ph sz="quarter" idx="1"/>
          </p:nvPr>
        </p:nvSpPr>
        <p:spPr>
          <a:xfrm>
            <a:off x="357158" y="1449288"/>
            <a:ext cx="8429684" cy="4572000"/>
          </a:xfrm>
        </p:spPr>
        <p:txBody>
          <a:bodyPr>
            <a:noAutofit/>
          </a:bodyPr>
          <a:lstStyle/>
          <a:p>
            <a:pPr algn="just">
              <a:buNone/>
            </a:pPr>
            <a:r>
              <a:rPr lang="el-GR" sz="1800" dirty="0" smtClean="0"/>
              <a:t>Το Επιχειρηματικό Σχέδιο:</a:t>
            </a:r>
          </a:p>
          <a:p>
            <a:pPr lvl="0" algn="just"/>
            <a:r>
              <a:rPr lang="el-GR" sz="1800" dirty="0" smtClean="0"/>
              <a:t>Είναι αναγκαίο για μία επιχείρηση</a:t>
            </a:r>
          </a:p>
          <a:p>
            <a:pPr lvl="0" algn="just"/>
            <a:r>
              <a:rPr lang="el-GR" sz="1800" dirty="0" smtClean="0"/>
              <a:t>Αποπνέει κοινωνικό ενδιαφέρον, ηθικές αξίες, έμπνευση, δέσμευση και όραμα </a:t>
            </a:r>
          </a:p>
          <a:p>
            <a:pPr lvl="0" algn="just"/>
            <a:r>
              <a:rPr lang="el-GR" sz="1800" dirty="0" smtClean="0"/>
              <a:t>Υπόσχεται προστιθέμενη αξία</a:t>
            </a:r>
          </a:p>
          <a:p>
            <a:pPr lvl="0" algn="just"/>
            <a:r>
              <a:rPr lang="el-GR" sz="1800" dirty="0" smtClean="0"/>
              <a:t>Αφορά συγκεκριμένο χρονικό διάστημα</a:t>
            </a:r>
          </a:p>
          <a:p>
            <a:pPr algn="just">
              <a:buNone/>
            </a:pPr>
            <a:r>
              <a:rPr lang="el-GR" sz="1800" dirty="0" smtClean="0"/>
              <a:t>και θα πρέπει να:</a:t>
            </a:r>
          </a:p>
          <a:p>
            <a:pPr lvl="0" algn="just"/>
            <a:r>
              <a:rPr lang="el-GR" sz="1800" dirty="0" smtClean="0"/>
              <a:t>Διέπεται από σαφήνεια, ειλικρίνεια, ρεαλισμό, πειστικότητα, συνέπεια, οργάνωση και επαγγελματισμό </a:t>
            </a:r>
          </a:p>
          <a:p>
            <a:pPr lvl="0" algn="just"/>
            <a:r>
              <a:rPr lang="el-GR" sz="1800" dirty="0" smtClean="0"/>
              <a:t>Είναι σαφές και κατανοητό</a:t>
            </a:r>
          </a:p>
          <a:p>
            <a:pPr lvl="0" algn="just"/>
            <a:r>
              <a:rPr lang="el-GR" sz="1800" dirty="0" smtClean="0"/>
              <a:t>Είναι συνοπτικό </a:t>
            </a:r>
          </a:p>
          <a:p>
            <a:pPr lvl="0" algn="just"/>
            <a:r>
              <a:rPr lang="el-GR" sz="1800" dirty="0" smtClean="0"/>
              <a:t>Είναι αληθές και ακριβές ως προς τα χρηματοοικονομικά στοιχεία που περιγράφει</a:t>
            </a:r>
          </a:p>
          <a:p>
            <a:pPr lvl="0" algn="just"/>
            <a:r>
              <a:rPr lang="el-GR" sz="1800" dirty="0" smtClean="0"/>
              <a:t>Δημιουργεί θετικές εντυπώσεις στον αναγνώστη</a:t>
            </a:r>
            <a:endParaRPr lang="el-GR" sz="18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fontScale="90000"/>
          </a:bodyPr>
          <a:lstStyle/>
          <a:p>
            <a:r>
              <a:rPr lang="el-GR" sz="3600" dirty="0" smtClean="0">
                <a:solidFill>
                  <a:schemeClr val="accent2">
                    <a:lumMod val="75000"/>
                  </a:schemeClr>
                </a:solidFill>
                <a:latin typeface="Calibri" pitchFamily="34" charset="0"/>
              </a:rPr>
              <a:t>Καινοτόμα μοτίβα Επιχειρηματικών Μοντέλων</a:t>
            </a:r>
          </a:p>
        </p:txBody>
      </p:sp>
      <p:sp>
        <p:nvSpPr>
          <p:cNvPr id="3" name="2 - Θέση περιεχομένου"/>
          <p:cNvSpPr>
            <a:spLocks noGrp="1"/>
          </p:cNvSpPr>
          <p:nvPr>
            <p:ph sz="quarter" idx="1"/>
          </p:nvPr>
        </p:nvSpPr>
        <p:spPr>
          <a:xfrm>
            <a:off x="357158" y="1357298"/>
            <a:ext cx="8429684" cy="4572000"/>
          </a:xfrm>
        </p:spPr>
        <p:txBody>
          <a:bodyPr>
            <a:noAutofit/>
          </a:bodyPr>
          <a:lstStyle/>
          <a:p>
            <a:pPr lvl="0" algn="just">
              <a:buFont typeface="Wingdings" pitchFamily="2" charset="2"/>
              <a:buChar char="v"/>
            </a:pPr>
            <a:r>
              <a:rPr lang="el-GR" sz="1850" b="1" dirty="0" smtClean="0">
                <a:latin typeface="Cambria" pitchFamily="18" charset="0"/>
              </a:rPr>
              <a:t>Πολυμερείς πλατφόρμες</a:t>
            </a:r>
            <a:r>
              <a:rPr lang="en-US" sz="1850" b="1" dirty="0" smtClean="0">
                <a:latin typeface="Cambria" pitchFamily="18" charset="0"/>
              </a:rPr>
              <a:t> (multi-sided platforms)</a:t>
            </a:r>
            <a:endParaRPr lang="el-GR" sz="1850" dirty="0" smtClean="0">
              <a:latin typeface="Cambria" pitchFamily="18" charset="0"/>
            </a:endParaRPr>
          </a:p>
          <a:p>
            <a:pPr marL="0" indent="0" algn="just">
              <a:buNone/>
            </a:pPr>
            <a:r>
              <a:rPr lang="el-GR" sz="1850" dirty="0" smtClean="0">
                <a:latin typeface="Cambria" pitchFamily="18" charset="0"/>
              </a:rPr>
              <a:t>Σε αυτό το μοντέλο συνδυάζονται δύο ή περισσότερες διακριτές και ανεξάρτητες ομάδες πελατών. Η πλατφόρμα προσφέρει </a:t>
            </a:r>
            <a:r>
              <a:rPr lang="el-GR" sz="1850" b="1" dirty="0" smtClean="0">
                <a:latin typeface="Cambria" pitchFamily="18" charset="0"/>
              </a:rPr>
              <a:t>αξία</a:t>
            </a:r>
            <a:r>
              <a:rPr lang="el-GR" sz="1850" dirty="0" smtClean="0">
                <a:latin typeface="Cambria" pitchFamily="18" charset="0"/>
              </a:rPr>
              <a:t> (</a:t>
            </a:r>
            <a:r>
              <a:rPr lang="en-US" sz="1850" dirty="0" smtClean="0">
                <a:latin typeface="Cambria" pitchFamily="18" charset="0"/>
              </a:rPr>
              <a:t>Value proposition</a:t>
            </a:r>
            <a:r>
              <a:rPr lang="el-GR" sz="1850" dirty="0" smtClean="0">
                <a:latin typeface="Cambria" pitchFamily="18" charset="0"/>
              </a:rPr>
              <a:t>):</a:t>
            </a:r>
          </a:p>
          <a:p>
            <a:pPr lvl="0" algn="just"/>
            <a:r>
              <a:rPr lang="el-GR" sz="1850" dirty="0" smtClean="0">
                <a:latin typeface="Cambria" pitchFamily="18" charset="0"/>
              </a:rPr>
              <a:t>Προσελκύοντας περισσότερες ομάδες χρηστών (</a:t>
            </a:r>
            <a:r>
              <a:rPr lang="en-US" sz="1850" dirty="0" smtClean="0">
                <a:latin typeface="Cambria" pitchFamily="18" charset="0"/>
              </a:rPr>
              <a:t>network effect</a:t>
            </a:r>
            <a:r>
              <a:rPr lang="el-GR" sz="1850" dirty="0" smtClean="0">
                <a:latin typeface="Cambria" pitchFamily="18" charset="0"/>
              </a:rPr>
              <a:t>),</a:t>
            </a:r>
          </a:p>
          <a:p>
            <a:pPr lvl="0" algn="just"/>
            <a:r>
              <a:rPr lang="el-GR" sz="1850" dirty="0" smtClean="0">
                <a:latin typeface="Cambria" pitchFamily="18" charset="0"/>
              </a:rPr>
              <a:t>Στη μία ομάδα μόνον όταν η άλλη ομάδα υπάρχει,</a:t>
            </a:r>
          </a:p>
          <a:p>
            <a:pPr lvl="0" algn="just"/>
            <a:r>
              <a:rPr lang="el-GR" sz="1850" dirty="0" smtClean="0">
                <a:latin typeface="Cambria" pitchFamily="18" charset="0"/>
              </a:rPr>
              <a:t>Δημιουργώντας σχέσεις αλληλεπίδρασης μεταξύ των διαφορετικών ομάδων χρηστών,</a:t>
            </a:r>
          </a:p>
          <a:p>
            <a:pPr lvl="0" algn="just"/>
            <a:r>
              <a:rPr lang="el-GR" sz="1850" dirty="0" smtClean="0">
                <a:latin typeface="Cambria" pitchFamily="18" charset="0"/>
              </a:rPr>
              <a:t>Μειώνοντας τα κόστη, διευκολύνοντας τις συναλλαγές στην πλατφόρμα</a:t>
            </a:r>
          </a:p>
          <a:p>
            <a:pPr algn="just"/>
            <a:r>
              <a:rPr lang="el-GR" sz="1850" dirty="0" smtClean="0">
                <a:latin typeface="Cambria" pitchFamily="18" charset="0"/>
              </a:rPr>
              <a:t>Βασικοί πόροι (</a:t>
            </a:r>
            <a:r>
              <a:rPr lang="en-US" sz="1850" dirty="0" smtClean="0">
                <a:latin typeface="Cambria" pitchFamily="18" charset="0"/>
              </a:rPr>
              <a:t>Key resource</a:t>
            </a:r>
            <a:r>
              <a:rPr lang="el-GR" sz="1850" dirty="0" smtClean="0">
                <a:latin typeface="Cambria" pitchFamily="18" charset="0"/>
              </a:rPr>
              <a:t>) που απαιτούνται είναι η ίδια η πλατφόρμα, η διαχείρισή της, η παροχή υπηρεσιών και η προώθηση της πλατφόρμας.</a:t>
            </a:r>
          </a:p>
          <a:p>
            <a:pPr algn="just"/>
            <a:r>
              <a:rPr lang="el-GR" sz="1850" dirty="0" smtClean="0">
                <a:latin typeface="Cambria" pitchFamily="18" charset="0"/>
              </a:rPr>
              <a:t>Συχνά προσφέρονται σε κάποιες ομάδες χρηστών </a:t>
            </a:r>
            <a:r>
              <a:rPr lang="el-GR" sz="1850" b="1" dirty="0" smtClean="0">
                <a:latin typeface="Cambria" pitchFamily="18" charset="0"/>
              </a:rPr>
              <a:t>δωρεάν προσφορές ή μειωμένες τιμές</a:t>
            </a:r>
            <a:r>
              <a:rPr lang="el-GR" sz="1850" dirty="0" smtClean="0">
                <a:latin typeface="Cambria" pitchFamily="18" charset="0"/>
              </a:rPr>
              <a:t> που λειτουργούν ως «δόλωμα». Τα κόστη αυτά καλύπτονται από έσοδα (</a:t>
            </a:r>
            <a:r>
              <a:rPr lang="en-US" sz="1850" dirty="0" smtClean="0">
                <a:latin typeface="Cambria" pitchFamily="18" charset="0"/>
              </a:rPr>
              <a:t>revenue streams</a:t>
            </a:r>
            <a:r>
              <a:rPr lang="el-GR" sz="1850" dirty="0" smtClean="0">
                <a:latin typeface="Cambria" pitchFamily="18" charset="0"/>
              </a:rPr>
              <a:t>) που προέρχονται από άλλες ομάδες χρηστών. </a:t>
            </a:r>
          </a:p>
          <a:p>
            <a:pPr marL="6350" indent="-6350" algn="just">
              <a:buNone/>
            </a:pPr>
            <a:r>
              <a:rPr lang="el-GR" sz="1850" b="1" dirty="0" smtClean="0">
                <a:latin typeface="Cambria" pitchFamily="18" charset="0"/>
              </a:rPr>
              <a:t>Παραδείγματα</a:t>
            </a:r>
            <a:r>
              <a:rPr lang="en-US" sz="1850" dirty="0" smtClean="0">
                <a:latin typeface="Cambria" pitchFamily="18" charset="0"/>
              </a:rPr>
              <a:t>: Visa, Google, eBay, Microsoft Windows, Financial Times, Video Games, free press.</a:t>
            </a:r>
            <a:endParaRPr lang="el-GR" sz="1850" dirty="0">
              <a:latin typeface="Cambria"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fontScale="90000"/>
          </a:bodyPr>
          <a:lstStyle/>
          <a:p>
            <a:r>
              <a:rPr lang="el-GR" sz="3600" dirty="0" smtClean="0">
                <a:solidFill>
                  <a:schemeClr val="accent2">
                    <a:lumMod val="75000"/>
                  </a:schemeClr>
                </a:solidFill>
                <a:latin typeface="Calibri" pitchFamily="34" charset="0"/>
              </a:rPr>
              <a:t>Καινοτόμα μοτίβα Επιχειρηματικών Μοντέλων</a:t>
            </a:r>
          </a:p>
        </p:txBody>
      </p:sp>
      <p:sp>
        <p:nvSpPr>
          <p:cNvPr id="3" name="2 - Θέση περιεχομένου"/>
          <p:cNvSpPr>
            <a:spLocks noGrp="1"/>
          </p:cNvSpPr>
          <p:nvPr>
            <p:ph sz="quarter" idx="1"/>
          </p:nvPr>
        </p:nvSpPr>
        <p:spPr>
          <a:xfrm>
            <a:off x="357158" y="1285860"/>
            <a:ext cx="8429684" cy="4572000"/>
          </a:xfrm>
        </p:spPr>
        <p:txBody>
          <a:bodyPr>
            <a:noAutofit/>
          </a:bodyPr>
          <a:lstStyle/>
          <a:p>
            <a:pPr lvl="0" algn="just">
              <a:buFont typeface="Wingdings" pitchFamily="2" charset="2"/>
              <a:buChar char="v"/>
            </a:pPr>
            <a:r>
              <a:rPr lang="el-GR" sz="1800" b="1" dirty="0" smtClean="0">
                <a:latin typeface="Cambria" pitchFamily="18" charset="0"/>
              </a:rPr>
              <a:t>Δωρεάν</a:t>
            </a:r>
            <a:r>
              <a:rPr lang="en-US" sz="1800" b="1" dirty="0" smtClean="0">
                <a:latin typeface="Cambria" pitchFamily="18" charset="0"/>
              </a:rPr>
              <a:t> (Free)</a:t>
            </a:r>
            <a:endParaRPr lang="el-GR" sz="1800" dirty="0" smtClean="0">
              <a:latin typeface="Cambria" pitchFamily="18" charset="0"/>
            </a:endParaRPr>
          </a:p>
          <a:p>
            <a:pPr marL="0" indent="0" algn="just">
              <a:buNone/>
            </a:pPr>
            <a:r>
              <a:rPr lang="el-GR" sz="1800" dirty="0" smtClean="0">
                <a:latin typeface="Cambria" pitchFamily="18" charset="0"/>
              </a:rPr>
              <a:t>Σε αυτό το μοντέλο τουλάχιστον ένα σημαντικό τμήμα των πελατών μπορεί να επωφελείται από τη δωρεάν παροχή αξίας συνεχώς. Παρέχεται χαμηλό κόστος και μέση ποιότητα παροχής υπηρεσιών. Τα κόστη που προέρχονται από την παροχή δωρεάν υπηρεσίας καλύπτονται από έσοδα που προέρχονται από άλλες ομάδες χρηστών. Η συντήρηση του μοντέλου παραμένει χαμηλού κόστους. Τεχνολογική εξέλιξη: οριακό κόστος=0. Π.χ. μουσική και διαδίκτυο.</a:t>
            </a:r>
          </a:p>
          <a:p>
            <a:pPr algn="just">
              <a:buNone/>
            </a:pPr>
            <a:r>
              <a:rPr lang="el-GR" sz="1700" dirty="0" smtClean="0">
                <a:latin typeface="Cambria" pitchFamily="18" charset="0"/>
              </a:rPr>
              <a:t>Δύο στρατηγικές: </a:t>
            </a:r>
          </a:p>
          <a:p>
            <a:pPr lvl="0" algn="just"/>
            <a:r>
              <a:rPr lang="en-US" sz="1700" b="1" dirty="0" smtClean="0">
                <a:latin typeface="Cambria" pitchFamily="18" charset="0"/>
              </a:rPr>
              <a:t>Fremium</a:t>
            </a:r>
            <a:r>
              <a:rPr lang="el-GR" sz="1700" b="1" dirty="0" smtClean="0">
                <a:latin typeface="Cambria" pitchFamily="18" charset="0"/>
              </a:rPr>
              <a:t>/</a:t>
            </a:r>
            <a:r>
              <a:rPr lang="en-US" sz="1700" b="1" dirty="0" smtClean="0">
                <a:latin typeface="Cambria" pitchFamily="18" charset="0"/>
              </a:rPr>
              <a:t>Premium offer</a:t>
            </a:r>
            <a:r>
              <a:rPr lang="el-GR" sz="1700" b="1" dirty="0" smtClean="0">
                <a:latin typeface="Cambria" pitchFamily="18" charset="0"/>
              </a:rPr>
              <a:t>: </a:t>
            </a:r>
            <a:r>
              <a:rPr lang="el-GR" sz="1700" dirty="0" smtClean="0">
                <a:latin typeface="Cambria" pitchFamily="18" charset="0"/>
              </a:rPr>
              <a:t>Ξεχωρίζει για </a:t>
            </a:r>
            <a:r>
              <a:rPr lang="en-US" sz="1700" dirty="0" smtClean="0">
                <a:latin typeface="Cambria" pitchFamily="18" charset="0"/>
              </a:rPr>
              <a:t>web</a:t>
            </a:r>
            <a:r>
              <a:rPr lang="el-GR" sz="1700" dirty="0" smtClean="0">
                <a:latin typeface="Cambria" pitchFamily="18" charset="0"/>
              </a:rPr>
              <a:t>-</a:t>
            </a:r>
            <a:r>
              <a:rPr lang="en-US" sz="1700" dirty="0" smtClean="0">
                <a:latin typeface="Cambria" pitchFamily="18" charset="0"/>
              </a:rPr>
              <a:t>based</a:t>
            </a:r>
            <a:r>
              <a:rPr lang="el-GR" sz="1700" dirty="0" smtClean="0">
                <a:latin typeface="Cambria" pitchFamily="18" charset="0"/>
              </a:rPr>
              <a:t> μοντέλα που συνδυάζουν την δωρεάν παροχή των βασικών υπηρεσιών με την επί-πληρωμή παροχή συμπληρωματικών υπηρεσιών.</a:t>
            </a:r>
            <a:r>
              <a:rPr lang="el-GR" sz="1700" b="1" dirty="0" smtClean="0">
                <a:latin typeface="Cambria" pitchFamily="18" charset="0"/>
              </a:rPr>
              <a:t> </a:t>
            </a:r>
            <a:endParaRPr lang="el-GR" sz="1700" dirty="0" smtClean="0">
              <a:latin typeface="Cambria" pitchFamily="18" charset="0"/>
            </a:endParaRPr>
          </a:p>
          <a:p>
            <a:pPr lvl="0" algn="just"/>
            <a:r>
              <a:rPr lang="el-GR" sz="1700" b="1" dirty="0" smtClean="0">
                <a:latin typeface="Cambria" pitchFamily="18" charset="0"/>
              </a:rPr>
              <a:t>Δωρεάν Διαφήμιση (ραδιόφωνο, τηλεόραση, </a:t>
            </a:r>
            <a:r>
              <a:rPr lang="en-US" sz="1700" b="1" dirty="0" smtClean="0">
                <a:latin typeface="Cambria" pitchFamily="18" charset="0"/>
              </a:rPr>
              <a:t>web</a:t>
            </a:r>
            <a:r>
              <a:rPr lang="el-GR" sz="1700" b="1" dirty="0" smtClean="0">
                <a:latin typeface="Cambria" pitchFamily="18" charset="0"/>
              </a:rPr>
              <a:t>): </a:t>
            </a:r>
            <a:r>
              <a:rPr lang="el-GR" sz="1700" dirty="0" smtClean="0">
                <a:latin typeface="Cambria" pitchFamily="18" charset="0"/>
              </a:rPr>
              <a:t>Η μία πλευρά της πλατφόρμας έχει σχεδιαστεί για να προσελκύσει τους χρήστες παρέχοντας δωρεάν περιεχόμενο, προϊόντα ή υπηρεσίες και η άλλη δημιουργεί έσοδα από την πώληση χώρου για διαφήμιση.</a:t>
            </a:r>
          </a:p>
          <a:p>
            <a:pPr algn="just">
              <a:buNone/>
            </a:pPr>
            <a:r>
              <a:rPr lang="el-GR" sz="1700" b="1" dirty="0" smtClean="0">
                <a:latin typeface="Cambria" pitchFamily="18" charset="0"/>
              </a:rPr>
              <a:t>Παραδείγματα</a:t>
            </a:r>
            <a:r>
              <a:rPr lang="el-GR" sz="1700" dirty="0" smtClean="0">
                <a:latin typeface="Cambria" pitchFamily="18" charset="0"/>
              </a:rPr>
              <a:t>: </a:t>
            </a:r>
            <a:r>
              <a:rPr lang="en-US" sz="1700" dirty="0" smtClean="0">
                <a:latin typeface="Cambria" pitchFamily="18" charset="0"/>
              </a:rPr>
              <a:t>Google</a:t>
            </a:r>
            <a:r>
              <a:rPr lang="el-GR" sz="1700" dirty="0" smtClean="0">
                <a:latin typeface="Cambria" pitchFamily="18" charset="0"/>
              </a:rPr>
              <a:t>, </a:t>
            </a:r>
            <a:r>
              <a:rPr lang="en-US" sz="1700" dirty="0" smtClean="0">
                <a:latin typeface="Cambria" pitchFamily="18" charset="0"/>
              </a:rPr>
              <a:t>free press</a:t>
            </a:r>
            <a:r>
              <a:rPr lang="el-GR" sz="1700" dirty="0" smtClean="0">
                <a:latin typeface="Cambria" pitchFamily="18" charset="0"/>
              </a:rPr>
              <a:t>, τηλεόραση/ραδιόφωνο, </a:t>
            </a:r>
            <a:r>
              <a:rPr lang="en-US" sz="1700" dirty="0" err="1" smtClean="0">
                <a:latin typeface="Cambria" pitchFamily="18" charset="0"/>
              </a:rPr>
              <a:t>Flickr</a:t>
            </a:r>
            <a:r>
              <a:rPr lang="el-GR" sz="1700" dirty="0" smtClean="0">
                <a:latin typeface="Cambria" pitchFamily="18" charset="0"/>
              </a:rPr>
              <a:t>, </a:t>
            </a:r>
            <a:r>
              <a:rPr lang="en-US" sz="1700" dirty="0" smtClean="0">
                <a:latin typeface="Cambria" pitchFamily="18" charset="0"/>
              </a:rPr>
              <a:t>Open source</a:t>
            </a:r>
            <a:r>
              <a:rPr lang="el-GR" sz="1700" dirty="0" smtClean="0">
                <a:latin typeface="Cambria" pitchFamily="18" charset="0"/>
              </a:rPr>
              <a:t>, </a:t>
            </a:r>
            <a:r>
              <a:rPr lang="en-US" sz="1700" dirty="0" smtClean="0">
                <a:latin typeface="Cambria" pitchFamily="18" charset="0"/>
              </a:rPr>
              <a:t>Skype</a:t>
            </a:r>
            <a:r>
              <a:rPr lang="el-GR" sz="1700" dirty="0" smtClean="0">
                <a:latin typeface="Cambria" pitchFamily="18" charset="0"/>
              </a:rPr>
              <a:t>.</a:t>
            </a:r>
            <a:endParaRPr lang="el-GR" sz="1700" dirty="0">
              <a:latin typeface="Cambria"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fontScale="90000"/>
          </a:bodyPr>
          <a:lstStyle/>
          <a:p>
            <a:r>
              <a:rPr lang="el-GR" sz="3600" dirty="0" smtClean="0">
                <a:solidFill>
                  <a:schemeClr val="accent2">
                    <a:lumMod val="75000"/>
                  </a:schemeClr>
                </a:solidFill>
                <a:latin typeface="Calibri" pitchFamily="34" charset="0"/>
              </a:rPr>
              <a:t>Καινοτόμα μοτίβα Επιχειρηματικών Μοντέλων</a:t>
            </a:r>
          </a:p>
        </p:txBody>
      </p:sp>
      <p:sp>
        <p:nvSpPr>
          <p:cNvPr id="3" name="2 - Θέση περιεχομένου"/>
          <p:cNvSpPr>
            <a:spLocks noGrp="1"/>
          </p:cNvSpPr>
          <p:nvPr>
            <p:ph sz="quarter" idx="1"/>
          </p:nvPr>
        </p:nvSpPr>
        <p:spPr>
          <a:xfrm>
            <a:off x="357158" y="1285860"/>
            <a:ext cx="8429684" cy="4572000"/>
          </a:xfrm>
        </p:spPr>
        <p:txBody>
          <a:bodyPr>
            <a:noAutofit/>
          </a:bodyPr>
          <a:lstStyle/>
          <a:p>
            <a:pPr lvl="0" algn="just">
              <a:buFont typeface="Wingdings" pitchFamily="2" charset="2"/>
              <a:buChar char="v"/>
            </a:pPr>
            <a:r>
              <a:rPr lang="el-GR" sz="2000" b="1" dirty="0" smtClean="0">
                <a:latin typeface="Cambria" pitchFamily="18" charset="0"/>
              </a:rPr>
              <a:t>Δόλωμα και αγκίστρι</a:t>
            </a:r>
            <a:r>
              <a:rPr lang="en-US" sz="2000" b="1" dirty="0" smtClean="0">
                <a:latin typeface="Cambria" pitchFamily="18" charset="0"/>
              </a:rPr>
              <a:t> (Bait and hook model)</a:t>
            </a:r>
            <a:endParaRPr lang="el-GR" sz="2000" dirty="0" smtClean="0">
              <a:latin typeface="Cambria" pitchFamily="18" charset="0"/>
            </a:endParaRPr>
          </a:p>
          <a:p>
            <a:pPr marL="0" indent="0" algn="just">
              <a:buNone/>
            </a:pPr>
            <a:r>
              <a:rPr lang="el-GR" sz="2000" dirty="0" smtClean="0">
                <a:latin typeface="Cambria" pitchFamily="18" charset="0"/>
              </a:rPr>
              <a:t>Το μοντέλο αναφέρεται σε ένα επιχειρηματικό μοτίβο που χαρακτηρίζεται από μία ελκυστική, ανέξοδη, ή δωρεάν, αρχικά, προσφορά που ενθαρρύνει τη συνέχιση μελλοντικών αγορών των σχετικών προϊόντων ή υπηρεσιών.</a:t>
            </a:r>
          </a:p>
          <a:p>
            <a:pPr marL="0" indent="0" algn="just">
              <a:buNone/>
            </a:pPr>
            <a:r>
              <a:rPr lang="el-GR" sz="2000" dirty="0" smtClean="0">
                <a:latin typeface="Cambria" pitchFamily="18" charset="0"/>
              </a:rPr>
              <a:t>Αυτό το μοτίβο είναι επίσης γνωστό ως μοντέλο «Απώλεια Ηγέτης (</a:t>
            </a:r>
            <a:r>
              <a:rPr lang="en-US" sz="2000" dirty="0" smtClean="0">
                <a:latin typeface="Cambria" pitchFamily="18" charset="0"/>
              </a:rPr>
              <a:t>loss leader</a:t>
            </a:r>
            <a:r>
              <a:rPr lang="el-GR" sz="2000" dirty="0" smtClean="0">
                <a:latin typeface="Cambria" pitchFamily="18" charset="0"/>
              </a:rPr>
              <a:t>)» ή «ξυράφι &amp; λεπίδες (</a:t>
            </a:r>
            <a:r>
              <a:rPr lang="en-US" sz="2000" dirty="0" smtClean="0">
                <a:latin typeface="Cambria" pitchFamily="18" charset="0"/>
              </a:rPr>
              <a:t>razor</a:t>
            </a:r>
            <a:r>
              <a:rPr lang="el-GR" sz="2000" dirty="0" smtClean="0">
                <a:latin typeface="Cambria" pitchFamily="18" charset="0"/>
              </a:rPr>
              <a:t> &amp; </a:t>
            </a:r>
            <a:r>
              <a:rPr lang="en-US" sz="2000" dirty="0" smtClean="0">
                <a:latin typeface="Cambria" pitchFamily="18" charset="0"/>
              </a:rPr>
              <a:t>blades</a:t>
            </a:r>
            <a:r>
              <a:rPr lang="el-GR" sz="2000" dirty="0" smtClean="0">
                <a:latin typeface="Cambria" pitchFamily="18" charset="0"/>
              </a:rPr>
              <a:t>)».</a:t>
            </a:r>
          </a:p>
          <a:p>
            <a:pPr marL="0" indent="0" algn="just">
              <a:buNone/>
            </a:pPr>
            <a:r>
              <a:rPr lang="el-GR" sz="2000" dirty="0" smtClean="0">
                <a:latin typeface="Cambria" pitchFamily="18" charset="0"/>
              </a:rPr>
              <a:t>Παραδείγματα: </a:t>
            </a:r>
          </a:p>
          <a:p>
            <a:pPr lvl="0" algn="just"/>
            <a:r>
              <a:rPr lang="el-GR" sz="2000" dirty="0" smtClean="0">
                <a:latin typeface="Cambria" pitchFamily="18" charset="0"/>
              </a:rPr>
              <a:t>Προσφορά κινητών τηλεφώνων δωρεάν μαζί με συνδρομητικές υπηρεσίες</a:t>
            </a:r>
          </a:p>
          <a:p>
            <a:pPr lvl="0" algn="just"/>
            <a:r>
              <a:rPr lang="el-GR" sz="2000" dirty="0" smtClean="0">
                <a:latin typeface="Cambria" pitchFamily="18" charset="0"/>
              </a:rPr>
              <a:t>Κλείδωμα ζωτικής σημασίας για την επιτυχία</a:t>
            </a:r>
            <a:endParaRPr lang="el-GR" sz="2000" dirty="0">
              <a:latin typeface="Cambria"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fontScale="90000"/>
          </a:bodyPr>
          <a:lstStyle/>
          <a:p>
            <a:r>
              <a:rPr lang="el-GR" sz="3600" dirty="0" smtClean="0">
                <a:solidFill>
                  <a:schemeClr val="accent2">
                    <a:lumMod val="75000"/>
                  </a:schemeClr>
                </a:solidFill>
                <a:latin typeface="Calibri" pitchFamily="34" charset="0"/>
              </a:rPr>
              <a:t>Καινοτόμα μοτίβα Επιχειρηματικών Μοντέλων</a:t>
            </a:r>
          </a:p>
        </p:txBody>
      </p:sp>
      <p:sp>
        <p:nvSpPr>
          <p:cNvPr id="3" name="2 - Θέση περιεχομένου"/>
          <p:cNvSpPr>
            <a:spLocks noGrp="1"/>
          </p:cNvSpPr>
          <p:nvPr>
            <p:ph sz="quarter" idx="1"/>
          </p:nvPr>
        </p:nvSpPr>
        <p:spPr>
          <a:xfrm>
            <a:off x="357158" y="1285860"/>
            <a:ext cx="8429684" cy="4572000"/>
          </a:xfrm>
        </p:spPr>
        <p:txBody>
          <a:bodyPr>
            <a:noAutofit/>
          </a:bodyPr>
          <a:lstStyle/>
          <a:p>
            <a:pPr lvl="0" algn="just">
              <a:buFont typeface="Wingdings" pitchFamily="2" charset="2"/>
              <a:buChar char="v"/>
            </a:pPr>
            <a:r>
              <a:rPr lang="el-GR" sz="2000" b="1" dirty="0" smtClean="0">
                <a:latin typeface="Cambria" pitchFamily="18" charset="0"/>
              </a:rPr>
              <a:t>Ανοιχτά Επιχειρηματικά μοντέλα</a:t>
            </a:r>
            <a:endParaRPr lang="el-GR" sz="2000" dirty="0" smtClean="0">
              <a:latin typeface="Cambria" pitchFamily="18" charset="0"/>
            </a:endParaRPr>
          </a:p>
          <a:p>
            <a:pPr marL="0" indent="0" algn="just">
              <a:buNone/>
            </a:pPr>
            <a:r>
              <a:rPr lang="el-GR" sz="2000" dirty="0" smtClean="0">
                <a:latin typeface="Cambria" pitchFamily="18" charset="0"/>
              </a:rPr>
              <a:t>Το μοντέλο αυτό μπορεί να χρησιμοποιηθεί για τη δημιουργία και σύλληψη αξίας μέσα από τη συστηματική συνεργασία με άλλους εταίρους/συνεργάτες.</a:t>
            </a:r>
          </a:p>
          <a:p>
            <a:pPr algn="just">
              <a:buNone/>
            </a:pPr>
            <a:r>
              <a:rPr lang="el-GR" sz="2000" dirty="0" smtClean="0">
                <a:latin typeface="Cambria" pitchFamily="18" charset="0"/>
              </a:rPr>
              <a:t>Αυτό μπορεί να συμβεί:</a:t>
            </a:r>
          </a:p>
          <a:p>
            <a:pPr lvl="0" algn="just"/>
            <a:r>
              <a:rPr lang="en-US" sz="2000" dirty="0" smtClean="0">
                <a:latin typeface="Cambria" pitchFamily="18" charset="0"/>
              </a:rPr>
              <a:t>Outside</a:t>
            </a:r>
            <a:r>
              <a:rPr lang="el-GR" sz="2000" dirty="0" smtClean="0">
                <a:latin typeface="Cambria" pitchFamily="18" charset="0"/>
              </a:rPr>
              <a:t>-</a:t>
            </a:r>
            <a:r>
              <a:rPr lang="en-US" sz="2000" dirty="0" smtClean="0">
                <a:latin typeface="Cambria" pitchFamily="18" charset="0"/>
              </a:rPr>
              <a:t>in</a:t>
            </a:r>
            <a:r>
              <a:rPr lang="el-GR" sz="2000" dirty="0" smtClean="0">
                <a:latin typeface="Cambria" pitchFamily="18" charset="0"/>
              </a:rPr>
              <a:t>: </a:t>
            </a:r>
            <a:r>
              <a:rPr lang="el-GR" sz="2000" dirty="0" err="1" smtClean="0">
                <a:latin typeface="Cambria" pitchFamily="18" charset="0"/>
              </a:rPr>
              <a:t>Εκμεταλλεύοντας</a:t>
            </a:r>
            <a:r>
              <a:rPr lang="el-GR" sz="2000" dirty="0" smtClean="0">
                <a:latin typeface="Cambria" pitchFamily="18" charset="0"/>
              </a:rPr>
              <a:t> εξωτερικές ιδέες μέσα στην εταιρεία. </a:t>
            </a:r>
          </a:p>
          <a:p>
            <a:pPr lvl="0" algn="just"/>
            <a:r>
              <a:rPr lang="en-US" sz="2000" dirty="0" smtClean="0">
                <a:latin typeface="Cambria" pitchFamily="18" charset="0"/>
              </a:rPr>
              <a:t>Inside</a:t>
            </a:r>
            <a:r>
              <a:rPr lang="el-GR" sz="2000" dirty="0" smtClean="0">
                <a:latin typeface="Cambria" pitchFamily="18" charset="0"/>
              </a:rPr>
              <a:t>-</a:t>
            </a:r>
            <a:r>
              <a:rPr lang="en-US" sz="2000" dirty="0" smtClean="0">
                <a:latin typeface="Cambria" pitchFamily="18" charset="0"/>
              </a:rPr>
              <a:t>out</a:t>
            </a:r>
            <a:r>
              <a:rPr lang="el-GR" sz="2000" dirty="0" smtClean="0">
                <a:latin typeface="Cambria" pitchFamily="18" charset="0"/>
              </a:rPr>
              <a:t>: Παρέχοντας σε συνεργάτες ιδέες και στοιχεία που παράγονται μέσα από την εταιρεία.</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r>
              <a:rPr lang="el-GR" sz="3600" dirty="0" smtClean="0">
                <a:solidFill>
                  <a:schemeClr val="accent2">
                    <a:lumMod val="75000"/>
                  </a:schemeClr>
                </a:solidFill>
                <a:latin typeface="Calibri" pitchFamily="34" charset="0"/>
              </a:rPr>
              <a:t>Αξιολόγηση επιχειρηματικού μοντέλου</a:t>
            </a:r>
          </a:p>
        </p:txBody>
      </p:sp>
      <p:sp>
        <p:nvSpPr>
          <p:cNvPr id="3" name="2 - Θέση περιεχομένου"/>
          <p:cNvSpPr>
            <a:spLocks noGrp="1"/>
          </p:cNvSpPr>
          <p:nvPr>
            <p:ph sz="quarter" idx="1"/>
          </p:nvPr>
        </p:nvSpPr>
        <p:spPr>
          <a:xfrm>
            <a:off x="357158" y="1285860"/>
            <a:ext cx="8429684" cy="4572000"/>
          </a:xfrm>
        </p:spPr>
        <p:txBody>
          <a:bodyPr>
            <a:noAutofit/>
          </a:bodyPr>
          <a:lstStyle/>
          <a:p>
            <a:pPr marL="6350" indent="-6350" algn="just">
              <a:buNone/>
            </a:pPr>
            <a:r>
              <a:rPr lang="el-GR" sz="2200" dirty="0" smtClean="0"/>
              <a:t>Ο Καμβάς μπορεί να χρησιμοποιηθεί και από μία υφιστάμενη επιχείρηση που θέλει να </a:t>
            </a:r>
            <a:r>
              <a:rPr lang="el-GR" sz="2200" b="1" dirty="0" smtClean="0"/>
              <a:t>αξιολογήσει</a:t>
            </a:r>
            <a:r>
              <a:rPr lang="el-GR" sz="2200" dirty="0" smtClean="0"/>
              <a:t> το υφιστάμενο επιχειρηματικό της μοντέλο.</a:t>
            </a:r>
          </a:p>
          <a:p>
            <a:pPr marL="6350" indent="-6350" algn="just">
              <a:buNone/>
            </a:pPr>
            <a:endParaRPr lang="el-GR" sz="2200" dirty="0" smtClean="0"/>
          </a:p>
          <a:p>
            <a:pPr marL="6350" indent="-6350" algn="just">
              <a:buNone/>
            </a:pPr>
            <a:r>
              <a:rPr lang="el-GR" sz="2200" dirty="0" smtClean="0"/>
              <a:t>Στη συνέχεια, παρουσιάζονται βασικές ερωτήσεις που βοηθούν την επιχειρηματική ομάδα ή τον επιχειρηματία στη λήψη αποφάσεων που αφορούν την αξιολόγηση του επιχειρηματικού μοντέλου της επιχείρησης.</a:t>
            </a:r>
            <a:endParaRPr lang="el-GR" sz="22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pPr lvl="0"/>
            <a:r>
              <a:rPr lang="el-GR" sz="3600" dirty="0" smtClean="0">
                <a:solidFill>
                  <a:schemeClr val="accent2">
                    <a:lumMod val="75000"/>
                  </a:schemeClr>
                </a:solidFill>
                <a:latin typeface="Calibri" pitchFamily="34" charset="0"/>
              </a:rPr>
              <a:t>Τμήματα αγοράς (Customer </a:t>
            </a:r>
            <a:r>
              <a:rPr lang="el-GR" sz="3600" dirty="0" err="1" smtClean="0">
                <a:solidFill>
                  <a:schemeClr val="accent2">
                    <a:lumMod val="75000"/>
                  </a:schemeClr>
                </a:solidFill>
                <a:latin typeface="Calibri" pitchFamily="34" charset="0"/>
              </a:rPr>
              <a:t>Segments</a:t>
            </a:r>
            <a:r>
              <a:rPr lang="el-GR" sz="3600" dirty="0" smtClean="0">
                <a:solidFill>
                  <a:schemeClr val="accent2">
                    <a:lumMod val="75000"/>
                  </a:schemeClr>
                </a:solidFill>
                <a:latin typeface="Calibri" pitchFamily="34" charset="0"/>
              </a:rPr>
              <a:t>)</a:t>
            </a:r>
          </a:p>
        </p:txBody>
      </p:sp>
      <p:sp>
        <p:nvSpPr>
          <p:cNvPr id="3" name="2 - Θέση περιεχομένου"/>
          <p:cNvSpPr>
            <a:spLocks noGrp="1"/>
          </p:cNvSpPr>
          <p:nvPr>
            <p:ph sz="quarter" idx="1"/>
          </p:nvPr>
        </p:nvSpPr>
        <p:spPr>
          <a:xfrm>
            <a:off x="357158" y="1428768"/>
            <a:ext cx="8429684" cy="4572000"/>
          </a:xfrm>
        </p:spPr>
        <p:txBody>
          <a:bodyPr>
            <a:noAutofit/>
          </a:bodyPr>
          <a:lstStyle/>
          <a:p>
            <a:pPr lvl="0" algn="just"/>
            <a:r>
              <a:rPr lang="el-GR" sz="2200" dirty="0" smtClean="0"/>
              <a:t>Γνωρίζει η επιχείρηση επαρκώς τους πελάτες και τις ανάγκες τους;</a:t>
            </a:r>
          </a:p>
          <a:p>
            <a:pPr lvl="0" algn="just"/>
            <a:r>
              <a:rPr lang="el-GR" sz="2200" dirty="0" smtClean="0"/>
              <a:t>Τι μερίδια αγοράς «Εντατικών Χρηστών» έχει σε κάθε ομάδα δυνητικών πελατών;</a:t>
            </a:r>
          </a:p>
          <a:p>
            <a:pPr lvl="0" algn="just"/>
            <a:r>
              <a:rPr lang="el-GR" sz="2200" dirty="0" smtClean="0"/>
              <a:t>Τι ποσοστό συμμετοχής στα συνολικά έσοδά της έχει κάθε </a:t>
            </a:r>
            <a:r>
              <a:rPr lang="el-GR" sz="2200" dirty="0" err="1" smtClean="0"/>
              <a:t>υπο</a:t>
            </a:r>
            <a:r>
              <a:rPr lang="el-GR" sz="2200" dirty="0" smtClean="0"/>
              <a:t>-ομάδα πελατών;</a:t>
            </a:r>
          </a:p>
          <a:p>
            <a:pPr lvl="0" algn="just"/>
            <a:r>
              <a:rPr lang="el-GR" sz="2200" dirty="0" smtClean="0"/>
              <a:t>Υπάρχουν ομάδες ή μεμονωμένοι πελάτες «έτοιμοι» να την εγκαταλείψουν;</a:t>
            </a:r>
            <a:endParaRPr lang="el-GR" sz="22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r>
              <a:rPr lang="el-GR" sz="3600" dirty="0" smtClean="0">
                <a:solidFill>
                  <a:schemeClr val="accent2">
                    <a:lumMod val="75000"/>
                  </a:schemeClr>
                </a:solidFill>
                <a:latin typeface="Calibri" pitchFamily="34" charset="0"/>
              </a:rPr>
              <a:t>Πρόταση αξίας (</a:t>
            </a:r>
            <a:r>
              <a:rPr lang="el-GR" sz="3600" dirty="0" err="1" smtClean="0">
                <a:solidFill>
                  <a:schemeClr val="accent2">
                    <a:lumMod val="75000"/>
                  </a:schemeClr>
                </a:solidFill>
                <a:latin typeface="Calibri" pitchFamily="34" charset="0"/>
              </a:rPr>
              <a:t>Value</a:t>
            </a:r>
            <a:r>
              <a:rPr lang="el-GR" sz="3600" dirty="0" smtClean="0">
                <a:solidFill>
                  <a:schemeClr val="accent2">
                    <a:lumMod val="75000"/>
                  </a:schemeClr>
                </a:solidFill>
                <a:latin typeface="Calibri" pitchFamily="34" charset="0"/>
              </a:rPr>
              <a:t> </a:t>
            </a:r>
            <a:r>
              <a:rPr lang="el-GR" sz="3600" dirty="0" err="1" smtClean="0">
                <a:solidFill>
                  <a:schemeClr val="accent2">
                    <a:lumMod val="75000"/>
                  </a:schemeClr>
                </a:solidFill>
                <a:latin typeface="Calibri" pitchFamily="34" charset="0"/>
              </a:rPr>
              <a:t>Proposition</a:t>
            </a:r>
            <a:r>
              <a:rPr lang="el-GR" sz="3600" dirty="0" smtClean="0">
                <a:solidFill>
                  <a:schemeClr val="accent2">
                    <a:lumMod val="75000"/>
                  </a:schemeClr>
                </a:solidFill>
                <a:latin typeface="Calibri" pitchFamily="34" charset="0"/>
              </a:rPr>
              <a:t>)</a:t>
            </a:r>
          </a:p>
        </p:txBody>
      </p:sp>
      <p:sp>
        <p:nvSpPr>
          <p:cNvPr id="3" name="2 - Θέση περιεχομένου"/>
          <p:cNvSpPr>
            <a:spLocks noGrp="1"/>
          </p:cNvSpPr>
          <p:nvPr>
            <p:ph sz="quarter" idx="1"/>
          </p:nvPr>
        </p:nvSpPr>
        <p:spPr>
          <a:xfrm>
            <a:off x="357158" y="1428768"/>
            <a:ext cx="8429684" cy="4572000"/>
          </a:xfrm>
        </p:spPr>
        <p:txBody>
          <a:bodyPr>
            <a:noAutofit/>
          </a:bodyPr>
          <a:lstStyle/>
          <a:p>
            <a:pPr lvl="0" algn="just"/>
            <a:r>
              <a:rPr lang="el-GR" sz="2200" dirty="0" smtClean="0"/>
              <a:t>Η προσφερόμενη αξία ικανοποιεί επαρκώς τις ανάγκες των πελατών ;</a:t>
            </a:r>
          </a:p>
          <a:p>
            <a:pPr lvl="0" algn="just"/>
            <a:r>
              <a:rPr lang="el-GR" sz="2200" dirty="0" smtClean="0"/>
              <a:t>Γνωρίζει η επιχειρηματική ομάδα πώς αντιλαμβάνονται οι πελάτες την προσφερόμενη αξία από την επιχείρηση;</a:t>
            </a:r>
          </a:p>
          <a:p>
            <a:pPr lvl="0" algn="just"/>
            <a:r>
              <a:rPr lang="el-GR" sz="2200" dirty="0" smtClean="0"/>
              <a:t>Οι ανταγωνιστές προτείνουν παραπλήσιες προσφερόμενες αξίες σε παρόμοιες ή και σε καλύτερες τιμές;</a:t>
            </a:r>
          </a:p>
          <a:p>
            <a:pPr lvl="0" algn="just"/>
            <a:r>
              <a:rPr lang="el-GR" sz="2200" dirty="0" smtClean="0"/>
              <a:t>Πόσο καλά εξυπηρετούνται οι πελάτες από άλλους ανταγωνιστές;</a:t>
            </a:r>
            <a:endParaRPr lang="el-GR" sz="22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pPr lvl="0"/>
            <a:r>
              <a:rPr lang="el-GR" sz="3600" dirty="0" smtClean="0">
                <a:solidFill>
                  <a:schemeClr val="accent2">
                    <a:lumMod val="75000"/>
                  </a:schemeClr>
                </a:solidFill>
                <a:latin typeface="Calibri" pitchFamily="34" charset="0"/>
              </a:rPr>
              <a:t>Κανάλια – Δίκτυα (</a:t>
            </a:r>
            <a:r>
              <a:rPr lang="el-GR" sz="3600" dirty="0" err="1" smtClean="0">
                <a:solidFill>
                  <a:schemeClr val="accent2">
                    <a:lumMod val="75000"/>
                  </a:schemeClr>
                </a:solidFill>
                <a:latin typeface="Calibri" pitchFamily="34" charset="0"/>
              </a:rPr>
              <a:t>Channels</a:t>
            </a:r>
            <a:r>
              <a:rPr lang="el-GR" sz="3600" dirty="0" smtClean="0">
                <a:solidFill>
                  <a:schemeClr val="accent2">
                    <a:lumMod val="75000"/>
                  </a:schemeClr>
                </a:solidFill>
                <a:latin typeface="Calibri" pitchFamily="34" charset="0"/>
              </a:rPr>
              <a:t>)</a:t>
            </a:r>
          </a:p>
        </p:txBody>
      </p:sp>
      <p:sp>
        <p:nvSpPr>
          <p:cNvPr id="3" name="2 - Θέση περιεχομένου"/>
          <p:cNvSpPr>
            <a:spLocks noGrp="1"/>
          </p:cNvSpPr>
          <p:nvPr>
            <p:ph sz="quarter" idx="1"/>
          </p:nvPr>
        </p:nvSpPr>
        <p:spPr>
          <a:xfrm>
            <a:off x="357158" y="1428768"/>
            <a:ext cx="8429684" cy="4572000"/>
          </a:xfrm>
        </p:spPr>
        <p:txBody>
          <a:bodyPr>
            <a:noAutofit/>
          </a:bodyPr>
          <a:lstStyle/>
          <a:p>
            <a:pPr lvl="0" algn="just"/>
            <a:r>
              <a:rPr lang="el-GR" sz="2200" dirty="0" smtClean="0"/>
              <a:t>Υπάρχει ένας καλομελετημένος σχεδιασμός καναλιών επικοινωνίας και διανομής;</a:t>
            </a:r>
          </a:p>
          <a:p>
            <a:pPr lvl="0" algn="just"/>
            <a:r>
              <a:rPr lang="el-GR" sz="2200" dirty="0" smtClean="0"/>
              <a:t>Διασταυρώνονται τα κανάλια που χρησιμοποιούνται με τις «αγοραστικές διαδρομές» των πελατών;</a:t>
            </a:r>
          </a:p>
          <a:p>
            <a:pPr lvl="0" algn="just"/>
            <a:r>
              <a:rPr lang="el-GR" sz="2200" dirty="0" smtClean="0"/>
              <a:t>Πόσο επιτυχής είναι η πρόσβαση στους πελάτες;</a:t>
            </a:r>
          </a:p>
          <a:p>
            <a:pPr lvl="0" algn="just"/>
            <a:r>
              <a:rPr lang="el-GR" sz="2200" dirty="0" smtClean="0"/>
              <a:t>Γνωρίζει η ομάδα ποια κανάλια επικοινωνίας της επιχείρησης φέρνουν περισσότερους πελάτες;</a:t>
            </a:r>
          </a:p>
          <a:p>
            <a:pPr lvl="0" algn="just"/>
            <a:r>
              <a:rPr lang="el-GR" sz="2200" dirty="0" smtClean="0"/>
              <a:t>Διαφοροποιείται το κόστος επικοινωνίας ανάλογα με το κέρδος που αποφέρει κάθε ομάδα πελατών;</a:t>
            </a:r>
          </a:p>
          <a:p>
            <a:pPr lvl="0" algn="just"/>
            <a:r>
              <a:rPr lang="el-GR" sz="2200" dirty="0" smtClean="0"/>
              <a:t>Πώς διαφοροποιούνται τα κανάλια ανάλογα με τα στάδια του κύκλου ζωής των πελατών (δυνητικός, υποψήφιος, πελάτης, ευκαιριακός, πιστός) και την αξία τους;</a:t>
            </a:r>
            <a:endParaRPr lang="el-GR" sz="22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fontScale="90000"/>
          </a:bodyPr>
          <a:lstStyle/>
          <a:p>
            <a:r>
              <a:rPr lang="el-GR" sz="3600" dirty="0" smtClean="0">
                <a:solidFill>
                  <a:schemeClr val="accent2">
                    <a:lumMod val="75000"/>
                  </a:schemeClr>
                </a:solidFill>
                <a:latin typeface="Calibri" pitchFamily="34" charset="0"/>
              </a:rPr>
              <a:t>Σχέσεις με κάθε τμήμα αγοράς/πελάτες (Customer </a:t>
            </a:r>
            <a:r>
              <a:rPr lang="el-GR" sz="3600" dirty="0" err="1" smtClean="0">
                <a:solidFill>
                  <a:schemeClr val="accent2">
                    <a:lumMod val="75000"/>
                  </a:schemeClr>
                </a:solidFill>
                <a:latin typeface="Calibri" pitchFamily="34" charset="0"/>
              </a:rPr>
              <a:t>Relationship</a:t>
            </a:r>
            <a:r>
              <a:rPr lang="el-GR" sz="3600" dirty="0" smtClean="0">
                <a:solidFill>
                  <a:schemeClr val="accent2">
                    <a:lumMod val="75000"/>
                  </a:schemeClr>
                </a:solidFill>
                <a:latin typeface="Calibri" pitchFamily="34" charset="0"/>
              </a:rPr>
              <a:t>)</a:t>
            </a:r>
          </a:p>
        </p:txBody>
      </p:sp>
      <p:sp>
        <p:nvSpPr>
          <p:cNvPr id="3" name="2 - Θέση περιεχομένου"/>
          <p:cNvSpPr>
            <a:spLocks noGrp="1"/>
          </p:cNvSpPr>
          <p:nvPr>
            <p:ph sz="quarter" idx="1"/>
          </p:nvPr>
        </p:nvSpPr>
        <p:spPr>
          <a:xfrm>
            <a:off x="357158" y="1428768"/>
            <a:ext cx="8429684" cy="4572000"/>
          </a:xfrm>
        </p:spPr>
        <p:txBody>
          <a:bodyPr>
            <a:noAutofit/>
          </a:bodyPr>
          <a:lstStyle/>
          <a:p>
            <a:pPr lvl="0" algn="just"/>
            <a:r>
              <a:rPr lang="el-GR" sz="2200" dirty="0" smtClean="0"/>
              <a:t>Διαθέτει η επιχείρηση ξεκάθαρη Στρατηγική CRM (Διαχείριση Πελατειακών Σχέσεων);</a:t>
            </a:r>
          </a:p>
          <a:p>
            <a:pPr lvl="0" algn="just"/>
            <a:r>
              <a:rPr lang="el-GR" sz="2200" dirty="0" smtClean="0"/>
              <a:t>Πόσο ικανοποιητικές είναι οι σχέσεις με τους καλύτερους πελάτες της επιχείρησης;</a:t>
            </a:r>
          </a:p>
          <a:p>
            <a:pPr lvl="0" algn="just"/>
            <a:r>
              <a:rPr lang="el-GR" sz="2200" dirty="0" smtClean="0"/>
              <a:t>Δαπανώνται υπέρμετρα χρόνος και χρήμα για μη επικερδής πελάτες;</a:t>
            </a:r>
          </a:p>
          <a:p>
            <a:pPr lvl="0" algn="just"/>
            <a:r>
              <a:rPr lang="el-GR" sz="2200" dirty="0" smtClean="0"/>
              <a:t>Προσφέρεται προνομιακή εξυπηρέτηση στους καλούς και πιστούς πελάτες της επιχείρησης;</a:t>
            </a:r>
          </a:p>
          <a:p>
            <a:pPr lvl="0" algn="just"/>
            <a:r>
              <a:rPr lang="el-GR" sz="2200" dirty="0" smtClean="0"/>
              <a:t>Υπάρχει βάση δεδομένων των πελατών; τι στοιχεία περιέχει; </a:t>
            </a:r>
            <a:br>
              <a:rPr lang="el-GR" sz="2200" dirty="0" smtClean="0"/>
            </a:br>
            <a:r>
              <a:rPr lang="el-GR" sz="2200" dirty="0" smtClean="0"/>
              <a:t>πως είναι κωδικοποιημένη;</a:t>
            </a:r>
            <a:endParaRPr lang="el-GR" sz="22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pPr lvl="0"/>
            <a:r>
              <a:rPr lang="el-GR" sz="3600" dirty="0" smtClean="0">
                <a:solidFill>
                  <a:schemeClr val="accent2">
                    <a:lumMod val="75000"/>
                  </a:schemeClr>
                </a:solidFill>
                <a:latin typeface="Calibri" pitchFamily="34" charset="0"/>
              </a:rPr>
              <a:t>Ροές εσόδων (</a:t>
            </a:r>
            <a:r>
              <a:rPr lang="el-GR" sz="3600" dirty="0" err="1" smtClean="0">
                <a:solidFill>
                  <a:schemeClr val="accent2">
                    <a:lumMod val="75000"/>
                  </a:schemeClr>
                </a:solidFill>
                <a:latin typeface="Calibri" pitchFamily="34" charset="0"/>
              </a:rPr>
              <a:t>Revenue</a:t>
            </a:r>
            <a:r>
              <a:rPr lang="el-GR" sz="3600" dirty="0" smtClean="0">
                <a:solidFill>
                  <a:schemeClr val="accent2">
                    <a:lumMod val="75000"/>
                  </a:schemeClr>
                </a:solidFill>
                <a:latin typeface="Calibri" pitchFamily="34" charset="0"/>
              </a:rPr>
              <a:t> </a:t>
            </a:r>
            <a:r>
              <a:rPr lang="el-GR" sz="3600" dirty="0" err="1" smtClean="0">
                <a:solidFill>
                  <a:schemeClr val="accent2">
                    <a:lumMod val="75000"/>
                  </a:schemeClr>
                </a:solidFill>
                <a:latin typeface="Calibri" pitchFamily="34" charset="0"/>
              </a:rPr>
              <a:t>Streams</a:t>
            </a:r>
            <a:r>
              <a:rPr lang="el-GR" sz="3600" dirty="0" smtClean="0">
                <a:solidFill>
                  <a:schemeClr val="accent2">
                    <a:lumMod val="75000"/>
                  </a:schemeClr>
                </a:solidFill>
                <a:latin typeface="Calibri" pitchFamily="34" charset="0"/>
              </a:rPr>
              <a:t>)</a:t>
            </a:r>
          </a:p>
        </p:txBody>
      </p:sp>
      <p:sp>
        <p:nvSpPr>
          <p:cNvPr id="3" name="2 - Θέση περιεχομένου"/>
          <p:cNvSpPr>
            <a:spLocks noGrp="1"/>
          </p:cNvSpPr>
          <p:nvPr>
            <p:ph sz="quarter" idx="1"/>
          </p:nvPr>
        </p:nvSpPr>
        <p:spPr>
          <a:xfrm>
            <a:off x="357158" y="1428768"/>
            <a:ext cx="8429684" cy="4572000"/>
          </a:xfrm>
        </p:spPr>
        <p:txBody>
          <a:bodyPr>
            <a:noAutofit/>
          </a:bodyPr>
          <a:lstStyle/>
          <a:p>
            <a:pPr lvl="0" algn="just"/>
            <a:r>
              <a:rPr lang="el-GR" sz="2200" dirty="0" smtClean="0"/>
              <a:t>Τιμολογείται σωστά η παρεχόμενη αξία στους πελάτες;</a:t>
            </a:r>
          </a:p>
          <a:p>
            <a:pPr lvl="0" algn="just"/>
            <a:r>
              <a:rPr lang="el-GR" sz="2200" dirty="0" smtClean="0"/>
              <a:t>Πόσο διατηρήσιμες είναι οι τρέχουσες εισοδηματικές ροές της επιχείρησης;</a:t>
            </a:r>
          </a:p>
          <a:p>
            <a:pPr lvl="0" algn="just"/>
            <a:r>
              <a:rPr lang="el-GR" sz="2200" dirty="0" smtClean="0"/>
              <a:t>Πόσο διαφοροποιημένες είναι οι εισοδηματικές ροές της επιχείρησης;</a:t>
            </a:r>
          </a:p>
          <a:p>
            <a:pPr lvl="0" algn="just"/>
            <a:r>
              <a:rPr lang="el-GR" sz="2200" dirty="0" smtClean="0"/>
              <a:t>Μήπως η επιχείρηση είναι εξαρτημένη από πολύ λίγες πηγές εισοδήματος;</a:t>
            </a:r>
          </a:p>
          <a:p>
            <a:pPr lvl="0" algn="just"/>
            <a:r>
              <a:rPr lang="el-GR" sz="2200" dirty="0" smtClean="0"/>
              <a:t>Εκμεταλλεύεται η επιχείρηση όλες τις πιθανές ροές εσόδων;</a:t>
            </a:r>
          </a:p>
          <a:p>
            <a:pPr lvl="0" algn="just"/>
            <a:r>
              <a:rPr lang="el-GR" sz="2200" dirty="0" smtClean="0"/>
              <a:t>Είναι οι προωθητικές ενέργειες της επιχείρησης κερδοφόρες;</a:t>
            </a:r>
            <a:endParaRPr lang="el-GR" sz="22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solidFill>
                  <a:schemeClr val="accent2">
                    <a:lumMod val="75000"/>
                  </a:schemeClr>
                </a:solidFill>
              </a:rPr>
              <a:t>Επιχειρηματικός σχεδιασμός </a:t>
            </a:r>
          </a:p>
        </p:txBody>
      </p:sp>
      <p:sp>
        <p:nvSpPr>
          <p:cNvPr id="3" name="2 - Θέση περιεχομένου"/>
          <p:cNvSpPr>
            <a:spLocks noGrp="1"/>
          </p:cNvSpPr>
          <p:nvPr>
            <p:ph sz="quarter" idx="1"/>
          </p:nvPr>
        </p:nvSpPr>
        <p:spPr>
          <a:xfrm>
            <a:off x="357158" y="1357298"/>
            <a:ext cx="8429684" cy="4572000"/>
          </a:xfrm>
        </p:spPr>
        <p:txBody>
          <a:bodyPr>
            <a:noAutofit/>
          </a:bodyPr>
          <a:lstStyle/>
          <a:p>
            <a:pPr marL="6350" indent="-6350" algn="just">
              <a:lnSpc>
                <a:spcPct val="150000"/>
              </a:lnSpc>
              <a:buNone/>
            </a:pPr>
            <a:endParaRPr lang="el-GR" sz="1800" b="1" dirty="0" smtClean="0"/>
          </a:p>
          <a:p>
            <a:pPr marL="6350" indent="-6350" algn="just">
              <a:lnSpc>
                <a:spcPct val="150000"/>
              </a:lnSpc>
              <a:buNone/>
            </a:pPr>
            <a:r>
              <a:rPr lang="el-GR" sz="1800" b="1" dirty="0" smtClean="0"/>
              <a:t>Επιχειρηματικός σχεδιασμός</a:t>
            </a:r>
            <a:r>
              <a:rPr lang="el-GR" sz="1800" dirty="0" smtClean="0"/>
              <a:t> είναι η </a:t>
            </a:r>
            <a:r>
              <a:rPr lang="el-GR" sz="1800" b="1" dirty="0" smtClean="0"/>
              <a:t>διαδικασία</a:t>
            </a:r>
            <a:r>
              <a:rPr lang="el-GR" sz="1800" dirty="0" smtClean="0"/>
              <a:t> σύναψης του Επιχειρηματικού Σχεδίου. </a:t>
            </a:r>
          </a:p>
          <a:p>
            <a:pPr algn="just">
              <a:lnSpc>
                <a:spcPct val="150000"/>
              </a:lnSpc>
              <a:buFont typeface="Wingdings" panose="05000000000000000000" pitchFamily="2" charset="2"/>
              <a:buChar char="Ø"/>
            </a:pPr>
            <a:r>
              <a:rPr lang="el-GR" sz="1800" dirty="0" smtClean="0"/>
              <a:t>Για να γίνει αυτό αποτελεσματικά, θα πρέπει να συλλεχθούν, να ελεγχθούν και αναλυθούν πληροφορίες που αφορούν το περιβάλλον της αγοράς, τις δραστηριότητες της επιχείρησης, τα δυνατά και τα αδύνατα σημεία της, το όραμα, τους στόχους και τους αντικειμενικούς σκοπούς της.</a:t>
            </a:r>
            <a:endParaRPr lang="el-GR" sz="18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r>
              <a:rPr lang="el-GR" sz="3600" dirty="0" smtClean="0">
                <a:solidFill>
                  <a:schemeClr val="accent2">
                    <a:lumMod val="75000"/>
                  </a:schemeClr>
                </a:solidFill>
                <a:latin typeface="Calibri" pitchFamily="34" charset="0"/>
              </a:rPr>
              <a:t>Βασικές λειτουργίες (</a:t>
            </a:r>
            <a:r>
              <a:rPr lang="el-GR" sz="3600" dirty="0" err="1" smtClean="0">
                <a:solidFill>
                  <a:schemeClr val="accent2">
                    <a:lumMod val="75000"/>
                  </a:schemeClr>
                </a:solidFill>
                <a:latin typeface="Calibri" pitchFamily="34" charset="0"/>
              </a:rPr>
              <a:t>Key</a:t>
            </a:r>
            <a:r>
              <a:rPr lang="el-GR" sz="3600" dirty="0" smtClean="0">
                <a:solidFill>
                  <a:schemeClr val="accent2">
                    <a:lumMod val="75000"/>
                  </a:schemeClr>
                </a:solidFill>
                <a:latin typeface="Calibri" pitchFamily="34" charset="0"/>
              </a:rPr>
              <a:t> </a:t>
            </a:r>
            <a:r>
              <a:rPr lang="el-GR" sz="3600" dirty="0" err="1" smtClean="0">
                <a:solidFill>
                  <a:schemeClr val="accent2">
                    <a:lumMod val="75000"/>
                  </a:schemeClr>
                </a:solidFill>
                <a:latin typeface="Calibri" pitchFamily="34" charset="0"/>
              </a:rPr>
              <a:t>Activities</a:t>
            </a:r>
            <a:r>
              <a:rPr lang="el-GR" sz="3600" dirty="0" smtClean="0">
                <a:solidFill>
                  <a:schemeClr val="accent2">
                    <a:lumMod val="75000"/>
                  </a:schemeClr>
                </a:solidFill>
                <a:latin typeface="Calibri" pitchFamily="34" charset="0"/>
              </a:rPr>
              <a:t>)</a:t>
            </a:r>
          </a:p>
        </p:txBody>
      </p:sp>
      <p:sp>
        <p:nvSpPr>
          <p:cNvPr id="3" name="2 - Θέση περιεχομένου"/>
          <p:cNvSpPr>
            <a:spLocks noGrp="1"/>
          </p:cNvSpPr>
          <p:nvPr>
            <p:ph sz="quarter" idx="1"/>
          </p:nvPr>
        </p:nvSpPr>
        <p:spPr>
          <a:xfrm>
            <a:off x="357158" y="1428768"/>
            <a:ext cx="8429684" cy="4572000"/>
          </a:xfrm>
        </p:spPr>
        <p:txBody>
          <a:bodyPr>
            <a:noAutofit/>
          </a:bodyPr>
          <a:lstStyle/>
          <a:p>
            <a:pPr lvl="0" algn="just"/>
            <a:r>
              <a:rPr lang="el-GR" sz="2200" dirty="0" smtClean="0"/>
              <a:t>Πόσο αποδοτική είναι η επιχείρηση στην διεκπεραίωση των δραστηριοτήτων της;</a:t>
            </a:r>
          </a:p>
          <a:p>
            <a:pPr lvl="0" algn="just"/>
            <a:r>
              <a:rPr lang="el-GR" sz="2200" dirty="0" smtClean="0"/>
              <a:t>Πόσο αποτελεσματικά χρησιμοποιεί το διαδίκτυο;</a:t>
            </a:r>
          </a:p>
          <a:p>
            <a:pPr lvl="0" algn="just"/>
            <a:r>
              <a:rPr lang="el-GR" sz="2200" dirty="0" smtClean="0"/>
              <a:t>Πώς μετρά την αποδοτικότητα των κύριων δραστηριοτήτων;</a:t>
            </a:r>
            <a:endParaRPr lang="el-GR" sz="22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pPr lvl="0"/>
            <a:r>
              <a:rPr lang="el-GR" sz="3600" dirty="0" smtClean="0">
                <a:solidFill>
                  <a:schemeClr val="accent2">
                    <a:lumMod val="75000"/>
                  </a:schemeClr>
                </a:solidFill>
                <a:latin typeface="Calibri" pitchFamily="34" charset="0"/>
              </a:rPr>
              <a:t>Βασικοί πόροι (</a:t>
            </a:r>
            <a:r>
              <a:rPr lang="el-GR" sz="3600" dirty="0" err="1" smtClean="0">
                <a:solidFill>
                  <a:schemeClr val="accent2">
                    <a:lumMod val="75000"/>
                  </a:schemeClr>
                </a:solidFill>
                <a:latin typeface="Calibri" pitchFamily="34" charset="0"/>
              </a:rPr>
              <a:t>Key</a:t>
            </a:r>
            <a:r>
              <a:rPr lang="el-GR" sz="3600" dirty="0" smtClean="0">
                <a:solidFill>
                  <a:schemeClr val="accent2">
                    <a:lumMod val="75000"/>
                  </a:schemeClr>
                </a:solidFill>
                <a:latin typeface="Calibri" pitchFamily="34" charset="0"/>
              </a:rPr>
              <a:t> </a:t>
            </a:r>
            <a:r>
              <a:rPr lang="el-GR" sz="3600" dirty="0" err="1" smtClean="0">
                <a:solidFill>
                  <a:schemeClr val="accent2">
                    <a:lumMod val="75000"/>
                  </a:schemeClr>
                </a:solidFill>
                <a:latin typeface="Calibri" pitchFamily="34" charset="0"/>
              </a:rPr>
              <a:t>Resources</a:t>
            </a:r>
            <a:r>
              <a:rPr lang="el-GR" sz="3600" dirty="0" smtClean="0">
                <a:solidFill>
                  <a:schemeClr val="accent2">
                    <a:lumMod val="75000"/>
                  </a:schemeClr>
                </a:solidFill>
                <a:latin typeface="Calibri" pitchFamily="34" charset="0"/>
              </a:rPr>
              <a:t>)</a:t>
            </a:r>
          </a:p>
        </p:txBody>
      </p:sp>
      <p:sp>
        <p:nvSpPr>
          <p:cNvPr id="3" name="2 - Θέση περιεχομένου"/>
          <p:cNvSpPr>
            <a:spLocks noGrp="1"/>
          </p:cNvSpPr>
          <p:nvPr>
            <p:ph sz="quarter" idx="1"/>
          </p:nvPr>
        </p:nvSpPr>
        <p:spPr>
          <a:xfrm>
            <a:off x="357158" y="1428768"/>
            <a:ext cx="8429684" cy="4572000"/>
          </a:xfrm>
        </p:spPr>
        <p:txBody>
          <a:bodyPr>
            <a:noAutofit/>
          </a:bodyPr>
          <a:lstStyle/>
          <a:p>
            <a:pPr lvl="0" algn="just"/>
            <a:r>
              <a:rPr lang="el-GR" sz="2200" dirty="0" smtClean="0"/>
              <a:t>Διατίθενται σε επαρκή ποσότητα και ποιότητα οι κατάλληλοι κύριοι πόροι;</a:t>
            </a:r>
          </a:p>
          <a:p>
            <a:pPr lvl="0" algn="just"/>
            <a:r>
              <a:rPr lang="el-GR" sz="2200" dirty="0" smtClean="0"/>
              <a:t>Μήπως πλεονάζουν οι εσωτερικοί πόροι σε βαθμό που οδηγεί σε απορρύθμιση και έλλειψη εστίασης;</a:t>
            </a:r>
          </a:p>
          <a:p>
            <a:pPr lvl="0" algn="just"/>
            <a:r>
              <a:rPr lang="el-GR" sz="2200" dirty="0" smtClean="0"/>
              <a:t>Υπάρχει κατάλληλο εκπαιδευμένο και αφοσιωμένο ανθρώπινο δυναμικό;</a:t>
            </a:r>
          </a:p>
          <a:p>
            <a:pPr lvl="0" algn="just"/>
            <a:r>
              <a:rPr lang="el-GR" sz="2200" dirty="0" smtClean="0"/>
              <a:t>Χρησιμοποιούνται οι κατάλληλες έρευνες αγοράς;</a:t>
            </a:r>
          </a:p>
          <a:p>
            <a:pPr lvl="0" algn="just"/>
            <a:r>
              <a:rPr lang="el-GR" sz="2200" dirty="0" smtClean="0"/>
              <a:t>Με ποιο τρόπο παρακολουθείται ο ανταγωνισμός;</a:t>
            </a:r>
          </a:p>
          <a:p>
            <a:pPr lvl="0" algn="just"/>
            <a:r>
              <a:rPr lang="el-GR" sz="2200" dirty="0" smtClean="0"/>
              <a:t>Τι είδους έρευνες αγοράς χρησιμοποιούνται;</a:t>
            </a:r>
            <a:endParaRPr lang="el-GR" sz="22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r>
              <a:rPr lang="el-GR" sz="3600" dirty="0" smtClean="0">
                <a:solidFill>
                  <a:schemeClr val="accent2">
                    <a:lumMod val="75000"/>
                  </a:schemeClr>
                </a:solidFill>
                <a:latin typeface="Calibri" pitchFamily="34" charset="0"/>
              </a:rPr>
              <a:t>Βασικοί συνεργάτες (</a:t>
            </a:r>
            <a:r>
              <a:rPr lang="el-GR" sz="3600" dirty="0" err="1" smtClean="0">
                <a:solidFill>
                  <a:schemeClr val="accent2">
                    <a:lumMod val="75000"/>
                  </a:schemeClr>
                </a:solidFill>
                <a:latin typeface="Calibri" pitchFamily="34" charset="0"/>
              </a:rPr>
              <a:t>Key</a:t>
            </a:r>
            <a:r>
              <a:rPr lang="el-GR" sz="3600" dirty="0" smtClean="0">
                <a:solidFill>
                  <a:schemeClr val="accent2">
                    <a:lumMod val="75000"/>
                  </a:schemeClr>
                </a:solidFill>
                <a:latin typeface="Calibri" pitchFamily="34" charset="0"/>
              </a:rPr>
              <a:t> </a:t>
            </a:r>
            <a:r>
              <a:rPr lang="el-GR" sz="3600" dirty="0" err="1" smtClean="0">
                <a:solidFill>
                  <a:schemeClr val="accent2">
                    <a:lumMod val="75000"/>
                  </a:schemeClr>
                </a:solidFill>
                <a:latin typeface="Calibri" pitchFamily="34" charset="0"/>
              </a:rPr>
              <a:t>Partners</a:t>
            </a:r>
            <a:r>
              <a:rPr lang="el-GR" sz="3600" dirty="0" smtClean="0">
                <a:solidFill>
                  <a:schemeClr val="accent2">
                    <a:lumMod val="75000"/>
                  </a:schemeClr>
                </a:solidFill>
                <a:latin typeface="Calibri" pitchFamily="34" charset="0"/>
              </a:rPr>
              <a:t>)</a:t>
            </a:r>
          </a:p>
        </p:txBody>
      </p:sp>
      <p:sp>
        <p:nvSpPr>
          <p:cNvPr id="3" name="2 - Θέση περιεχομένου"/>
          <p:cNvSpPr>
            <a:spLocks noGrp="1"/>
          </p:cNvSpPr>
          <p:nvPr>
            <p:ph sz="quarter" idx="1"/>
          </p:nvPr>
        </p:nvSpPr>
        <p:spPr>
          <a:xfrm>
            <a:off x="357158" y="1428768"/>
            <a:ext cx="8429684" cy="4572000"/>
          </a:xfrm>
        </p:spPr>
        <p:txBody>
          <a:bodyPr>
            <a:noAutofit/>
          </a:bodyPr>
          <a:lstStyle/>
          <a:p>
            <a:pPr lvl="0" algn="just"/>
            <a:r>
              <a:rPr lang="el-GR" sz="2200" dirty="0" smtClean="0"/>
              <a:t>Χρησιμοποιούνται επαρκώς οι συνεργάτες;</a:t>
            </a:r>
          </a:p>
          <a:p>
            <a:pPr lvl="0" algn="just"/>
            <a:r>
              <a:rPr lang="el-GR" sz="2200" dirty="0" smtClean="0"/>
              <a:t>Πόσο καλά συνεργάζεται η επιχείρηση με τους υπάρχοντες συνεργάτες και προμηθευτές;</a:t>
            </a:r>
          </a:p>
          <a:p>
            <a:pPr lvl="0" algn="just"/>
            <a:r>
              <a:rPr lang="el-GR" sz="2200" dirty="0" smtClean="0"/>
              <a:t>Πόσο εξαρτάται η επιχείρηση από τους βασικούς συνεργάτες και προμηθευτές;</a:t>
            </a:r>
          </a:p>
          <a:p>
            <a:pPr lvl="0" algn="just"/>
            <a:r>
              <a:rPr lang="el-GR" sz="2200" dirty="0" smtClean="0"/>
              <a:t>Συνεργάζεται η επιχείρηση με μη ανταγωνιστικές επιχειρήσεις στο χώρο της Προώθησης Πωλήσεων;</a:t>
            </a:r>
            <a:endParaRPr lang="el-GR" sz="22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pPr lvl="0"/>
            <a:r>
              <a:rPr lang="el-GR" sz="3600" dirty="0" smtClean="0">
                <a:solidFill>
                  <a:schemeClr val="accent2">
                    <a:lumMod val="75000"/>
                  </a:schemeClr>
                </a:solidFill>
                <a:latin typeface="Calibri" pitchFamily="34" charset="0"/>
              </a:rPr>
              <a:t>Δομή κόστους (</a:t>
            </a:r>
            <a:r>
              <a:rPr lang="el-GR" sz="3600" dirty="0" err="1" smtClean="0">
                <a:solidFill>
                  <a:schemeClr val="accent2">
                    <a:lumMod val="75000"/>
                  </a:schemeClr>
                </a:solidFill>
                <a:latin typeface="Calibri" pitchFamily="34" charset="0"/>
              </a:rPr>
              <a:t>Cost</a:t>
            </a:r>
            <a:r>
              <a:rPr lang="el-GR" sz="3600" dirty="0" smtClean="0">
                <a:solidFill>
                  <a:schemeClr val="accent2">
                    <a:lumMod val="75000"/>
                  </a:schemeClr>
                </a:solidFill>
                <a:latin typeface="Calibri" pitchFamily="34" charset="0"/>
              </a:rPr>
              <a:t> </a:t>
            </a:r>
            <a:r>
              <a:rPr lang="el-GR" sz="3600" dirty="0" err="1" smtClean="0">
                <a:solidFill>
                  <a:schemeClr val="accent2">
                    <a:lumMod val="75000"/>
                  </a:schemeClr>
                </a:solidFill>
                <a:latin typeface="Calibri" pitchFamily="34" charset="0"/>
              </a:rPr>
              <a:t>Structure</a:t>
            </a:r>
            <a:r>
              <a:rPr lang="el-GR" sz="3600" dirty="0" smtClean="0">
                <a:solidFill>
                  <a:schemeClr val="accent2">
                    <a:lumMod val="75000"/>
                  </a:schemeClr>
                </a:solidFill>
                <a:latin typeface="Calibri" pitchFamily="34" charset="0"/>
              </a:rPr>
              <a:t>)</a:t>
            </a:r>
          </a:p>
        </p:txBody>
      </p:sp>
      <p:sp>
        <p:nvSpPr>
          <p:cNvPr id="3" name="2 - Θέση περιεχομένου"/>
          <p:cNvSpPr>
            <a:spLocks noGrp="1"/>
          </p:cNvSpPr>
          <p:nvPr>
            <p:ph sz="quarter" idx="1"/>
          </p:nvPr>
        </p:nvSpPr>
        <p:spPr>
          <a:xfrm>
            <a:off x="357158" y="1428768"/>
            <a:ext cx="8429684" cy="4572000"/>
          </a:xfrm>
        </p:spPr>
        <p:txBody>
          <a:bodyPr>
            <a:noAutofit/>
          </a:bodyPr>
          <a:lstStyle/>
          <a:p>
            <a:pPr lvl="0" algn="just"/>
            <a:r>
              <a:rPr lang="el-GR" sz="2200" dirty="0" smtClean="0"/>
              <a:t>Διαθέτει η επιχείρηση κοστολόγιο σύμμορφο με το επιχειρηματικό μοντέλο;(π.χ. επιχειρηματικό μοντέλο χαμηλού κόστους = χαμηλό κοστολόγιο).</a:t>
            </a:r>
          </a:p>
          <a:p>
            <a:pPr lvl="0" algn="just"/>
            <a:r>
              <a:rPr lang="el-GR" sz="2200" dirty="0" smtClean="0"/>
              <a:t>Γνωρίζει η επιχείρηση επακριβώς ποια τμήματα του επιχειρηματικού μοντέλου της επιβαρύνονται με τα μεγαλύτερα κόστη;</a:t>
            </a:r>
          </a:p>
          <a:p>
            <a:pPr lvl="0" algn="just"/>
            <a:r>
              <a:rPr lang="el-GR" sz="2200" dirty="0" smtClean="0"/>
              <a:t>Πόσο λιτό είναι το κοστολόγιο της επιχείρησης;</a:t>
            </a:r>
            <a:endParaRPr lang="el-GR" sz="22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r>
              <a:rPr lang="el-GR" sz="3600" dirty="0" smtClean="0">
                <a:solidFill>
                  <a:schemeClr val="accent2">
                    <a:lumMod val="75000"/>
                  </a:schemeClr>
                </a:solidFill>
                <a:latin typeface="Calibri" pitchFamily="34" charset="0"/>
              </a:rPr>
              <a:t>Βελτίωση επιχειρηματικού μοντέλου</a:t>
            </a:r>
          </a:p>
        </p:txBody>
      </p:sp>
      <p:sp>
        <p:nvSpPr>
          <p:cNvPr id="3" name="2 - Θέση περιεχομένου"/>
          <p:cNvSpPr>
            <a:spLocks noGrp="1"/>
          </p:cNvSpPr>
          <p:nvPr>
            <p:ph sz="quarter" idx="1"/>
          </p:nvPr>
        </p:nvSpPr>
        <p:spPr>
          <a:xfrm>
            <a:off x="357158" y="1428768"/>
            <a:ext cx="8429684" cy="4572000"/>
          </a:xfrm>
        </p:spPr>
        <p:txBody>
          <a:bodyPr>
            <a:noAutofit/>
          </a:bodyPr>
          <a:lstStyle/>
          <a:p>
            <a:pPr marL="6350" indent="-6350" algn="just">
              <a:buNone/>
            </a:pPr>
            <a:r>
              <a:rPr lang="el-GR" sz="2400" dirty="0" smtClean="0"/>
              <a:t>Ο Καμβάς επιπλέον, μπορεί να χρησιμοποιηθεί και από μία υφιστάμενη επιχείρηση που θέλει να βελτιώσει/αλλάξει το υφιστάμενο επιχειρηματικό της μοντέλο.</a:t>
            </a:r>
          </a:p>
          <a:p>
            <a:pPr marL="6350" indent="-6350" algn="just">
              <a:buNone/>
            </a:pPr>
            <a:endParaRPr lang="el-GR" sz="2400" dirty="0" smtClean="0"/>
          </a:p>
          <a:p>
            <a:pPr marL="6350" indent="-6350" algn="just">
              <a:buNone/>
            </a:pPr>
            <a:r>
              <a:rPr lang="el-GR" sz="2400" dirty="0" smtClean="0"/>
              <a:t>Στη συνέχεια, παρουσιάζονται βασικές ερωτήσεις που βοηθούν την επιχειρηματική ομάδα ή τον επιχειρηματία στη λήψη αποφάσεων που αφορούν τη βελτίωση του επιχειρηματικού μοντέλου της επιχείρησης.</a:t>
            </a:r>
            <a:endParaRPr lang="el-GR" sz="22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pPr lvl="0"/>
            <a:r>
              <a:rPr lang="el-GR" sz="3600" dirty="0" smtClean="0">
                <a:solidFill>
                  <a:schemeClr val="accent2">
                    <a:lumMod val="75000"/>
                  </a:schemeClr>
                </a:solidFill>
                <a:latin typeface="Calibri" pitchFamily="34" charset="0"/>
              </a:rPr>
              <a:t>Τμήματα αγοράς (Customer </a:t>
            </a:r>
            <a:r>
              <a:rPr lang="el-GR" sz="3600" dirty="0" err="1" smtClean="0">
                <a:solidFill>
                  <a:schemeClr val="accent2">
                    <a:lumMod val="75000"/>
                  </a:schemeClr>
                </a:solidFill>
                <a:latin typeface="Calibri" pitchFamily="34" charset="0"/>
              </a:rPr>
              <a:t>Segments</a:t>
            </a:r>
            <a:r>
              <a:rPr lang="el-GR" sz="3600" dirty="0" smtClean="0">
                <a:solidFill>
                  <a:schemeClr val="accent2">
                    <a:lumMod val="75000"/>
                  </a:schemeClr>
                </a:solidFill>
                <a:latin typeface="Calibri" pitchFamily="34" charset="0"/>
              </a:rPr>
              <a:t>)</a:t>
            </a:r>
          </a:p>
        </p:txBody>
      </p:sp>
      <p:sp>
        <p:nvSpPr>
          <p:cNvPr id="3" name="2 - Θέση περιεχομένου"/>
          <p:cNvSpPr>
            <a:spLocks noGrp="1"/>
          </p:cNvSpPr>
          <p:nvPr>
            <p:ph sz="quarter" idx="1"/>
          </p:nvPr>
        </p:nvSpPr>
        <p:spPr>
          <a:xfrm>
            <a:off x="357158" y="1428768"/>
            <a:ext cx="8429684" cy="4572000"/>
          </a:xfrm>
        </p:spPr>
        <p:txBody>
          <a:bodyPr>
            <a:noAutofit/>
          </a:bodyPr>
          <a:lstStyle/>
          <a:p>
            <a:pPr lvl="0" algn="just"/>
            <a:r>
              <a:rPr lang="el-GR" sz="2400" dirty="0" smtClean="0"/>
              <a:t>Υπάρχει δυνατότητα εξυπηρέτησης νέων ομάδων πελατών;</a:t>
            </a:r>
          </a:p>
          <a:p>
            <a:pPr lvl="0" algn="just"/>
            <a:r>
              <a:rPr lang="el-GR" sz="2400" dirty="0" smtClean="0"/>
              <a:t>Είναι σε θέση να αναδιαταχθούν και ομαδοποιηθούν καλύτερα οι πελάτες της ανάλογα με τις ανάγκες τους;</a:t>
            </a:r>
            <a:endParaRPr lang="el-GR" sz="24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r>
              <a:rPr lang="el-GR" sz="3600" dirty="0" smtClean="0">
                <a:solidFill>
                  <a:schemeClr val="accent2">
                    <a:lumMod val="75000"/>
                  </a:schemeClr>
                </a:solidFill>
                <a:latin typeface="Calibri" pitchFamily="34" charset="0"/>
              </a:rPr>
              <a:t>Πρόταση αξίας (</a:t>
            </a:r>
            <a:r>
              <a:rPr lang="el-GR" sz="3600" dirty="0" err="1" smtClean="0">
                <a:solidFill>
                  <a:schemeClr val="accent2">
                    <a:lumMod val="75000"/>
                  </a:schemeClr>
                </a:solidFill>
                <a:latin typeface="Calibri" pitchFamily="34" charset="0"/>
              </a:rPr>
              <a:t>Value</a:t>
            </a:r>
            <a:r>
              <a:rPr lang="el-GR" sz="3600" dirty="0" smtClean="0">
                <a:solidFill>
                  <a:schemeClr val="accent2">
                    <a:lumMod val="75000"/>
                  </a:schemeClr>
                </a:solidFill>
                <a:latin typeface="Calibri" pitchFamily="34" charset="0"/>
              </a:rPr>
              <a:t> </a:t>
            </a:r>
            <a:r>
              <a:rPr lang="el-GR" sz="3600" dirty="0" err="1" smtClean="0">
                <a:solidFill>
                  <a:schemeClr val="accent2">
                    <a:lumMod val="75000"/>
                  </a:schemeClr>
                </a:solidFill>
                <a:latin typeface="Calibri" pitchFamily="34" charset="0"/>
              </a:rPr>
              <a:t>Proposition</a:t>
            </a:r>
            <a:r>
              <a:rPr lang="el-GR" sz="3600" dirty="0" smtClean="0">
                <a:solidFill>
                  <a:schemeClr val="accent2">
                    <a:lumMod val="75000"/>
                  </a:schemeClr>
                </a:solidFill>
                <a:latin typeface="Calibri" pitchFamily="34" charset="0"/>
              </a:rPr>
              <a:t>)</a:t>
            </a:r>
          </a:p>
        </p:txBody>
      </p:sp>
      <p:sp>
        <p:nvSpPr>
          <p:cNvPr id="3" name="2 - Θέση περιεχομένου"/>
          <p:cNvSpPr>
            <a:spLocks noGrp="1"/>
          </p:cNvSpPr>
          <p:nvPr>
            <p:ph sz="quarter" idx="1"/>
          </p:nvPr>
        </p:nvSpPr>
        <p:spPr>
          <a:xfrm>
            <a:off x="357158" y="1428768"/>
            <a:ext cx="8429684" cy="4572000"/>
          </a:xfrm>
        </p:spPr>
        <p:txBody>
          <a:bodyPr>
            <a:noAutofit/>
          </a:bodyPr>
          <a:lstStyle/>
          <a:p>
            <a:pPr lvl="0" algn="just"/>
            <a:r>
              <a:rPr lang="el-GR" sz="2400" dirty="0" smtClean="0"/>
              <a:t>Είναι σε θέση να προσφέρει η επιχείρηση, στις διάφορες ομάδες πελατών και ανάλογα με τις ανάγκες τους, πιο εξειδικευμένες αξίες;</a:t>
            </a:r>
          </a:p>
          <a:p>
            <a:pPr lvl="0" algn="just"/>
            <a:r>
              <a:rPr lang="el-GR" sz="2400" dirty="0" smtClean="0"/>
              <a:t>Είναι σε θέση, η επιχείρηση ή οι συνεργάτες της, να ικανοποιήσουν σχετικά εύκολα και άλλες ανάγκες των πελατών;</a:t>
            </a:r>
          </a:p>
          <a:p>
            <a:pPr lvl="0" algn="just"/>
            <a:r>
              <a:rPr lang="el-GR" sz="2400" dirty="0" smtClean="0"/>
              <a:t>Είναι σε θέση να εμπλουτίσει την προσφερόμενη αξία μέσω συμφωνιών με συνεργάτες (π.χ. συλλογικές προσφερόμενες αξίες);</a:t>
            </a:r>
            <a:endParaRPr lang="el-GR" sz="24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pPr lvl="0"/>
            <a:r>
              <a:rPr lang="el-GR" sz="3600" dirty="0" smtClean="0">
                <a:solidFill>
                  <a:schemeClr val="accent2">
                    <a:lumMod val="75000"/>
                  </a:schemeClr>
                </a:solidFill>
                <a:latin typeface="Calibri" pitchFamily="34" charset="0"/>
              </a:rPr>
              <a:t>Κανάλια – Δίκτυα (</a:t>
            </a:r>
            <a:r>
              <a:rPr lang="el-GR" sz="3600" dirty="0" err="1" smtClean="0">
                <a:solidFill>
                  <a:schemeClr val="accent2">
                    <a:lumMod val="75000"/>
                  </a:schemeClr>
                </a:solidFill>
                <a:latin typeface="Calibri" pitchFamily="34" charset="0"/>
              </a:rPr>
              <a:t>Channels</a:t>
            </a:r>
            <a:r>
              <a:rPr lang="el-GR" sz="3600" dirty="0" smtClean="0">
                <a:solidFill>
                  <a:schemeClr val="accent2">
                    <a:lumMod val="75000"/>
                  </a:schemeClr>
                </a:solidFill>
                <a:latin typeface="Calibri" pitchFamily="34" charset="0"/>
              </a:rPr>
              <a:t>)</a:t>
            </a:r>
          </a:p>
        </p:txBody>
      </p:sp>
      <p:sp>
        <p:nvSpPr>
          <p:cNvPr id="3" name="2 - Θέση περιεχομένου"/>
          <p:cNvSpPr>
            <a:spLocks noGrp="1"/>
          </p:cNvSpPr>
          <p:nvPr>
            <p:ph sz="quarter" idx="1"/>
          </p:nvPr>
        </p:nvSpPr>
        <p:spPr>
          <a:xfrm>
            <a:off x="357158" y="1428768"/>
            <a:ext cx="8429684" cy="4572000"/>
          </a:xfrm>
        </p:spPr>
        <p:txBody>
          <a:bodyPr>
            <a:noAutofit/>
          </a:bodyPr>
          <a:lstStyle/>
          <a:p>
            <a:pPr lvl="0" algn="just"/>
            <a:r>
              <a:rPr lang="el-GR" sz="2200" dirty="0" smtClean="0"/>
              <a:t>Είναι σε θέση να αυξήσει την πελατειακή βάση της, με καλύτερη χρήση των καναλιών;</a:t>
            </a:r>
          </a:p>
          <a:p>
            <a:pPr lvl="0" algn="just"/>
            <a:r>
              <a:rPr lang="el-GR" sz="2200" dirty="0" smtClean="0"/>
              <a:t>Κατά πόσο είναι εφικτή η καλύτερη χρήση δαπανηρών καναλιών για την εξυπηρέτηση των πολύ επικερδών πελατών και πιο οικονομικών για τους λιγότερο επικερδείς;</a:t>
            </a:r>
          </a:p>
          <a:p>
            <a:pPr lvl="0" algn="just"/>
            <a:r>
              <a:rPr lang="el-GR" sz="2200" dirty="0" smtClean="0"/>
              <a:t>Είναι σε θέση να ενσωματώσει πιο αποτελεσματικά τα κανάλια της (δηλ. καλύτερη διασύνδεση </a:t>
            </a:r>
            <a:r>
              <a:rPr lang="el-GR" sz="2200" dirty="0" err="1" smtClean="0"/>
              <a:t>ιστοτόπων</a:t>
            </a:r>
            <a:r>
              <a:rPr lang="el-GR" sz="2200" dirty="0" smtClean="0"/>
              <a:t> με καταστήματα/γραφεία);</a:t>
            </a:r>
          </a:p>
          <a:p>
            <a:pPr lvl="0" algn="just"/>
            <a:r>
              <a:rPr lang="el-GR" sz="2200" dirty="0" smtClean="0"/>
              <a:t>Είναι σε θέση να εισαγάγει νέα κανάλια επικοινωνίας και διανομής προς τους πελάτες (π.χ. συμφωνίες διανομής με συνεργάτες);</a:t>
            </a:r>
            <a:endParaRPr lang="el-GR" sz="22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fontScale="90000"/>
          </a:bodyPr>
          <a:lstStyle/>
          <a:p>
            <a:pPr lvl="0"/>
            <a:r>
              <a:rPr lang="el-GR" sz="3600" dirty="0" smtClean="0">
                <a:solidFill>
                  <a:schemeClr val="accent2">
                    <a:lumMod val="75000"/>
                  </a:schemeClr>
                </a:solidFill>
                <a:latin typeface="Calibri" pitchFamily="34" charset="0"/>
              </a:rPr>
              <a:t>Σχέσεις με κάθε τμήμα αγοράς/πελάτες (Customer </a:t>
            </a:r>
            <a:r>
              <a:rPr lang="el-GR" sz="3600" dirty="0" err="1" smtClean="0">
                <a:solidFill>
                  <a:schemeClr val="accent2">
                    <a:lumMod val="75000"/>
                  </a:schemeClr>
                </a:solidFill>
                <a:latin typeface="Calibri" pitchFamily="34" charset="0"/>
              </a:rPr>
              <a:t>Relationship</a:t>
            </a:r>
            <a:r>
              <a:rPr lang="el-GR" sz="3600" dirty="0" smtClean="0">
                <a:solidFill>
                  <a:schemeClr val="accent2">
                    <a:lumMod val="75000"/>
                  </a:schemeClr>
                </a:solidFill>
                <a:latin typeface="Calibri" pitchFamily="34" charset="0"/>
              </a:rPr>
              <a:t>)</a:t>
            </a:r>
          </a:p>
        </p:txBody>
      </p:sp>
      <p:sp>
        <p:nvSpPr>
          <p:cNvPr id="3" name="2 - Θέση περιεχομένου"/>
          <p:cNvSpPr>
            <a:spLocks noGrp="1"/>
          </p:cNvSpPr>
          <p:nvPr>
            <p:ph sz="quarter" idx="1"/>
          </p:nvPr>
        </p:nvSpPr>
        <p:spPr>
          <a:xfrm>
            <a:off x="357158" y="1428768"/>
            <a:ext cx="8429684" cy="4572000"/>
          </a:xfrm>
        </p:spPr>
        <p:txBody>
          <a:bodyPr>
            <a:noAutofit/>
          </a:bodyPr>
          <a:lstStyle/>
          <a:p>
            <a:pPr lvl="0" algn="just"/>
            <a:r>
              <a:rPr lang="el-GR" sz="2400" dirty="0" smtClean="0"/>
              <a:t>Ποιο επίπεδο προσωποποίησης απαιτεί κάθε πελατειακή σχέση (δηλ. από διαπροσωπική επαφή, μέχρι αυτόματο μηχάνημα εξυπηρέτησης);</a:t>
            </a:r>
          </a:p>
          <a:p>
            <a:pPr lvl="0" algn="just"/>
            <a:r>
              <a:rPr lang="el-GR" sz="2400" dirty="0" smtClean="0"/>
              <a:t>Πόσο δυνατή είναι η εξοικονόμηση του χρόνου και των πόρων που δαπανώνται σε μη επικερδείς πελάτες;</a:t>
            </a:r>
          </a:p>
          <a:p>
            <a:pPr lvl="0" algn="just"/>
            <a:r>
              <a:rPr lang="el-GR" sz="2400" dirty="0" smtClean="0"/>
              <a:t>Θα πρέπει να ενταχθούν προγράμματα αύξησης συχνότητας αγοράς των πελατών;</a:t>
            </a:r>
            <a:endParaRPr lang="el-GR" sz="24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r>
              <a:rPr lang="el-GR" sz="3600" dirty="0" smtClean="0">
                <a:solidFill>
                  <a:schemeClr val="accent2">
                    <a:lumMod val="75000"/>
                  </a:schemeClr>
                </a:solidFill>
                <a:latin typeface="Calibri" pitchFamily="34" charset="0"/>
              </a:rPr>
              <a:t>Ροές εσόδων (</a:t>
            </a:r>
            <a:r>
              <a:rPr lang="el-GR" sz="3600" dirty="0" err="1" smtClean="0">
                <a:solidFill>
                  <a:schemeClr val="accent2">
                    <a:lumMod val="75000"/>
                  </a:schemeClr>
                </a:solidFill>
                <a:latin typeface="Calibri" pitchFamily="34" charset="0"/>
              </a:rPr>
              <a:t>Revenue</a:t>
            </a:r>
            <a:r>
              <a:rPr lang="el-GR" sz="3600" dirty="0" smtClean="0">
                <a:solidFill>
                  <a:schemeClr val="accent2">
                    <a:lumMod val="75000"/>
                  </a:schemeClr>
                </a:solidFill>
                <a:latin typeface="Calibri" pitchFamily="34" charset="0"/>
              </a:rPr>
              <a:t> </a:t>
            </a:r>
            <a:r>
              <a:rPr lang="el-GR" sz="3600" dirty="0" err="1" smtClean="0">
                <a:solidFill>
                  <a:schemeClr val="accent2">
                    <a:lumMod val="75000"/>
                  </a:schemeClr>
                </a:solidFill>
                <a:latin typeface="Calibri" pitchFamily="34" charset="0"/>
              </a:rPr>
              <a:t>Streams</a:t>
            </a:r>
            <a:r>
              <a:rPr lang="el-GR" sz="3600" dirty="0" smtClean="0">
                <a:solidFill>
                  <a:schemeClr val="accent2">
                    <a:lumMod val="75000"/>
                  </a:schemeClr>
                </a:solidFill>
                <a:latin typeface="Calibri" pitchFamily="34" charset="0"/>
              </a:rPr>
              <a:t>)</a:t>
            </a:r>
          </a:p>
        </p:txBody>
      </p:sp>
      <p:sp>
        <p:nvSpPr>
          <p:cNvPr id="3" name="2 - Θέση περιεχομένου"/>
          <p:cNvSpPr>
            <a:spLocks noGrp="1"/>
          </p:cNvSpPr>
          <p:nvPr>
            <p:ph sz="quarter" idx="1"/>
          </p:nvPr>
        </p:nvSpPr>
        <p:spPr>
          <a:xfrm>
            <a:off x="357158" y="1428768"/>
            <a:ext cx="8429684" cy="4572000"/>
          </a:xfrm>
        </p:spPr>
        <p:txBody>
          <a:bodyPr>
            <a:noAutofit/>
          </a:bodyPr>
          <a:lstStyle/>
          <a:p>
            <a:pPr lvl="0" algn="just"/>
            <a:r>
              <a:rPr lang="el-GR" sz="2400" dirty="0" smtClean="0"/>
              <a:t>Είναι σε θέση να εισάγει νέες εισοδηματικές ροές (π.χ. μισθώσεις αντί πωλήσεων);</a:t>
            </a:r>
          </a:p>
          <a:p>
            <a:pPr lvl="0" algn="just"/>
            <a:r>
              <a:rPr lang="el-GR" sz="2400" dirty="0" smtClean="0"/>
              <a:t>Είναι σε θέση να πραγματοποιήσει περισσότερες διασταυρούμενες πωλήσεις (δηλ. να προσφέρει στους πελάτες της άλλα προϊόντα της εταιρείας ή συνεργαζομένων εταιρειών);</a:t>
            </a:r>
            <a:endParaRPr lang="el-GR" sz="24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solidFill>
                  <a:schemeClr val="accent2">
                    <a:lumMod val="75000"/>
                  </a:schemeClr>
                </a:solidFill>
              </a:rPr>
              <a:t>Σκοπός</a:t>
            </a:r>
            <a:r>
              <a:rPr lang="el-GR" b="1" i="1" dirty="0" smtClean="0"/>
              <a:t> </a:t>
            </a:r>
            <a:r>
              <a:rPr lang="el-GR" dirty="0" smtClean="0">
                <a:solidFill>
                  <a:schemeClr val="accent2">
                    <a:lumMod val="75000"/>
                  </a:schemeClr>
                </a:solidFill>
              </a:rPr>
              <a:t>Επιχειρηματικού Σχεδίου</a:t>
            </a:r>
          </a:p>
        </p:txBody>
      </p:sp>
      <p:sp>
        <p:nvSpPr>
          <p:cNvPr id="3" name="2 - Θέση περιεχομένου"/>
          <p:cNvSpPr>
            <a:spLocks noGrp="1"/>
          </p:cNvSpPr>
          <p:nvPr>
            <p:ph sz="quarter" idx="1"/>
          </p:nvPr>
        </p:nvSpPr>
        <p:spPr>
          <a:xfrm>
            <a:off x="357158" y="1357298"/>
            <a:ext cx="8429684" cy="4572000"/>
          </a:xfrm>
        </p:spPr>
        <p:txBody>
          <a:bodyPr>
            <a:noAutofit/>
          </a:bodyPr>
          <a:lstStyle/>
          <a:p>
            <a:pPr marL="6350" indent="-6350" algn="just">
              <a:lnSpc>
                <a:spcPct val="150000"/>
              </a:lnSpc>
              <a:buNone/>
            </a:pPr>
            <a:endParaRPr lang="el-GR" sz="1800" dirty="0" smtClean="0"/>
          </a:p>
          <a:p>
            <a:pPr marL="6350" indent="-6350" algn="just">
              <a:lnSpc>
                <a:spcPct val="150000"/>
              </a:lnSpc>
              <a:buNone/>
            </a:pPr>
            <a:r>
              <a:rPr lang="el-GR" sz="1800" dirty="0" smtClean="0"/>
              <a:t>Το Επιχειρηματικό Σχέδιο μπορεί να χρησιμοποιηθεί τόσο </a:t>
            </a:r>
            <a:r>
              <a:rPr lang="el-GR" sz="1800" b="1" dirty="0" smtClean="0"/>
              <a:t>εσωτερικά</a:t>
            </a:r>
            <a:r>
              <a:rPr lang="el-GR" sz="1800" dirty="0" smtClean="0"/>
              <a:t> στην επιχείρηση από τη διοίκηση και το προσωπικό, όσο και από </a:t>
            </a:r>
            <a:r>
              <a:rPr lang="el-GR" sz="1800" b="1" dirty="0" smtClean="0"/>
              <a:t>εξωτερικούς</a:t>
            </a:r>
            <a:r>
              <a:rPr lang="el-GR" sz="1800" dirty="0" smtClean="0"/>
              <a:t> φορείς, όπως συμβούλους, πιθανούς συνεργάτες, κρατικούς φορείς, επενδυτές, </a:t>
            </a:r>
            <a:r>
              <a:rPr lang="en-US" sz="1800" dirty="0" smtClean="0">
                <a:latin typeface="Cambria" panose="02040503050406030204" pitchFamily="18" charset="0"/>
              </a:rPr>
              <a:t>venture capitals</a:t>
            </a:r>
            <a:r>
              <a:rPr lang="el-GR" sz="1800" dirty="0" smtClean="0"/>
              <a:t>, τράπεζες κλπ.</a:t>
            </a:r>
          </a:p>
          <a:p>
            <a:pPr marL="6350" indent="-6350" algn="just">
              <a:lnSpc>
                <a:spcPct val="150000"/>
              </a:lnSpc>
              <a:buNone/>
            </a:pPr>
            <a:endParaRPr lang="el-GR" sz="1800" dirty="0" smtClean="0"/>
          </a:p>
          <a:p>
            <a:pPr marL="6350" indent="-6350" algn="just">
              <a:lnSpc>
                <a:spcPct val="150000"/>
              </a:lnSpc>
              <a:buNone/>
            </a:pPr>
            <a:r>
              <a:rPr lang="el-GR" sz="1800" dirty="0" smtClean="0"/>
              <a:t>Η σύνταξή του θεωρείται απαραίτητη τόσο για μία νεοσύστατη επιχείρηση όσο και για μία υφιστάμενη επιχείρηση. Η σύνταξή του λειτουργεί ως οδηγός για τη </a:t>
            </a:r>
            <a:r>
              <a:rPr lang="el-GR" sz="1800" b="1" dirty="0" smtClean="0"/>
              <a:t>δημιουργία αξίας</a:t>
            </a:r>
            <a:r>
              <a:rPr lang="el-GR" sz="1800" dirty="0" smtClean="0"/>
              <a:t> για την επιχείρηση, καθώς συμβάλλει στην υλοποίηση των επιθυμητών στρατηγικών</a:t>
            </a:r>
            <a:r>
              <a:rPr lang="en-US" sz="1800" dirty="0" smtClean="0">
                <a:latin typeface="Cambria" panose="02040503050406030204" pitchFamily="18" charset="0"/>
              </a:rPr>
              <a:t> </a:t>
            </a:r>
            <a:r>
              <a:rPr lang="el-GR" sz="1800" dirty="0" smtClean="0"/>
              <a:t>της και τη συνεχή βελτίωση της ίδιας. </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pPr lvl="0"/>
            <a:r>
              <a:rPr lang="el-GR" sz="3600" dirty="0" smtClean="0">
                <a:solidFill>
                  <a:schemeClr val="accent2">
                    <a:lumMod val="75000"/>
                  </a:schemeClr>
                </a:solidFill>
                <a:latin typeface="Calibri" pitchFamily="34" charset="0"/>
              </a:rPr>
              <a:t>Βασικές λειτουργίες (</a:t>
            </a:r>
            <a:r>
              <a:rPr lang="el-GR" sz="3600" dirty="0" err="1" smtClean="0">
                <a:solidFill>
                  <a:schemeClr val="accent2">
                    <a:lumMod val="75000"/>
                  </a:schemeClr>
                </a:solidFill>
                <a:latin typeface="Calibri" pitchFamily="34" charset="0"/>
              </a:rPr>
              <a:t>Key</a:t>
            </a:r>
            <a:r>
              <a:rPr lang="el-GR" sz="3600" dirty="0" smtClean="0">
                <a:solidFill>
                  <a:schemeClr val="accent2">
                    <a:lumMod val="75000"/>
                  </a:schemeClr>
                </a:solidFill>
                <a:latin typeface="Calibri" pitchFamily="34" charset="0"/>
              </a:rPr>
              <a:t> </a:t>
            </a:r>
            <a:r>
              <a:rPr lang="el-GR" sz="3600" dirty="0" err="1" smtClean="0">
                <a:solidFill>
                  <a:schemeClr val="accent2">
                    <a:lumMod val="75000"/>
                  </a:schemeClr>
                </a:solidFill>
                <a:latin typeface="Calibri" pitchFamily="34" charset="0"/>
              </a:rPr>
              <a:t>Activities</a:t>
            </a:r>
            <a:r>
              <a:rPr lang="el-GR" sz="3600" dirty="0" smtClean="0">
                <a:solidFill>
                  <a:schemeClr val="accent2">
                    <a:lumMod val="75000"/>
                  </a:schemeClr>
                </a:solidFill>
                <a:latin typeface="Calibri" pitchFamily="34" charset="0"/>
              </a:rPr>
              <a:t>)</a:t>
            </a:r>
          </a:p>
        </p:txBody>
      </p:sp>
      <p:sp>
        <p:nvSpPr>
          <p:cNvPr id="3" name="2 - Θέση περιεχομένου"/>
          <p:cNvSpPr>
            <a:spLocks noGrp="1"/>
          </p:cNvSpPr>
          <p:nvPr>
            <p:ph sz="quarter" idx="1"/>
          </p:nvPr>
        </p:nvSpPr>
        <p:spPr>
          <a:xfrm>
            <a:off x="357158" y="1428768"/>
            <a:ext cx="8429684" cy="4572000"/>
          </a:xfrm>
        </p:spPr>
        <p:txBody>
          <a:bodyPr>
            <a:noAutofit/>
          </a:bodyPr>
          <a:lstStyle/>
          <a:p>
            <a:pPr lvl="0" algn="just"/>
            <a:r>
              <a:rPr lang="el-GR" sz="2400" dirty="0" smtClean="0"/>
              <a:t>Υπάρχουν δραστηριότητες που θα ήταν καλύτερο να ανατεθούν σε συνεργάτες;</a:t>
            </a:r>
          </a:p>
          <a:p>
            <a:pPr lvl="0" algn="just"/>
            <a:r>
              <a:rPr lang="el-GR" sz="2400" dirty="0" smtClean="0"/>
              <a:t>Είναι οι δραστηριότητες σωστά προσαρμοσμένες στην παρεχόμενη αξία της επιχείρησης;</a:t>
            </a:r>
          </a:p>
          <a:p>
            <a:pPr lvl="0" algn="just"/>
            <a:r>
              <a:rPr lang="el-GR" sz="2400" dirty="0" smtClean="0"/>
              <a:t>Πόσο εφικτή είναι η «ευθυγράμμιση» των δραστηριοτήτων;</a:t>
            </a:r>
            <a:endParaRPr lang="el-GR" sz="24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r>
              <a:rPr lang="el-GR" sz="3600" dirty="0" smtClean="0">
                <a:solidFill>
                  <a:schemeClr val="accent2">
                    <a:lumMod val="75000"/>
                  </a:schemeClr>
                </a:solidFill>
                <a:latin typeface="Calibri" pitchFamily="34" charset="0"/>
              </a:rPr>
              <a:t>Βασικοί πόροι (</a:t>
            </a:r>
            <a:r>
              <a:rPr lang="el-GR" sz="3600" dirty="0" err="1" smtClean="0">
                <a:solidFill>
                  <a:schemeClr val="accent2">
                    <a:lumMod val="75000"/>
                  </a:schemeClr>
                </a:solidFill>
                <a:latin typeface="Calibri" pitchFamily="34" charset="0"/>
              </a:rPr>
              <a:t>Key</a:t>
            </a:r>
            <a:r>
              <a:rPr lang="el-GR" sz="3600" dirty="0" smtClean="0">
                <a:solidFill>
                  <a:schemeClr val="accent2">
                    <a:lumMod val="75000"/>
                  </a:schemeClr>
                </a:solidFill>
                <a:latin typeface="Calibri" pitchFamily="34" charset="0"/>
              </a:rPr>
              <a:t> </a:t>
            </a:r>
            <a:r>
              <a:rPr lang="el-GR" sz="3600" dirty="0" err="1" smtClean="0">
                <a:solidFill>
                  <a:schemeClr val="accent2">
                    <a:lumMod val="75000"/>
                  </a:schemeClr>
                </a:solidFill>
                <a:latin typeface="Calibri" pitchFamily="34" charset="0"/>
              </a:rPr>
              <a:t>Resources</a:t>
            </a:r>
            <a:r>
              <a:rPr lang="el-GR" sz="3600" dirty="0" smtClean="0">
                <a:solidFill>
                  <a:schemeClr val="accent2">
                    <a:lumMod val="75000"/>
                  </a:schemeClr>
                </a:solidFill>
                <a:latin typeface="Calibri" pitchFamily="34" charset="0"/>
              </a:rPr>
              <a:t>)</a:t>
            </a:r>
          </a:p>
        </p:txBody>
      </p:sp>
      <p:sp>
        <p:nvSpPr>
          <p:cNvPr id="3" name="2 - Θέση περιεχομένου"/>
          <p:cNvSpPr>
            <a:spLocks noGrp="1"/>
          </p:cNvSpPr>
          <p:nvPr>
            <p:ph sz="quarter" idx="1"/>
          </p:nvPr>
        </p:nvSpPr>
        <p:spPr>
          <a:xfrm>
            <a:off x="357158" y="1428768"/>
            <a:ext cx="8429684" cy="4572000"/>
          </a:xfrm>
        </p:spPr>
        <p:txBody>
          <a:bodyPr>
            <a:noAutofit/>
          </a:bodyPr>
          <a:lstStyle/>
          <a:p>
            <a:pPr lvl="0" algn="just"/>
            <a:r>
              <a:rPr lang="el-GR" sz="2400" dirty="0" smtClean="0"/>
              <a:t>Υπάρχουν πόροι που θα ήταν δυνατόν να υποκατασταθούν ή να εγκαταλειφθούν;</a:t>
            </a:r>
          </a:p>
          <a:p>
            <a:pPr lvl="0" algn="just"/>
            <a:r>
              <a:rPr lang="el-GR" sz="2400" dirty="0" smtClean="0"/>
              <a:t>Υπάρχουν πόροι που θα ήταν καλύτερη και λιγότερο δαπανηρή η προμήθειά τους από συνεργάτες;</a:t>
            </a:r>
            <a:endParaRPr lang="el-GR" sz="24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pPr lvl="0"/>
            <a:r>
              <a:rPr lang="el-GR" sz="3600" dirty="0" smtClean="0">
                <a:solidFill>
                  <a:schemeClr val="accent2">
                    <a:lumMod val="75000"/>
                  </a:schemeClr>
                </a:solidFill>
                <a:latin typeface="Calibri" pitchFamily="34" charset="0"/>
              </a:rPr>
              <a:t>Βασικοί συνεργάτες (</a:t>
            </a:r>
            <a:r>
              <a:rPr lang="el-GR" sz="3600" dirty="0" err="1" smtClean="0">
                <a:solidFill>
                  <a:schemeClr val="accent2">
                    <a:lumMod val="75000"/>
                  </a:schemeClr>
                </a:solidFill>
                <a:latin typeface="Calibri" pitchFamily="34" charset="0"/>
              </a:rPr>
              <a:t>Key</a:t>
            </a:r>
            <a:r>
              <a:rPr lang="el-GR" sz="3600" dirty="0" smtClean="0">
                <a:solidFill>
                  <a:schemeClr val="accent2">
                    <a:lumMod val="75000"/>
                  </a:schemeClr>
                </a:solidFill>
                <a:latin typeface="Calibri" pitchFamily="34" charset="0"/>
              </a:rPr>
              <a:t> </a:t>
            </a:r>
            <a:r>
              <a:rPr lang="el-GR" sz="3600" dirty="0" err="1" smtClean="0">
                <a:solidFill>
                  <a:schemeClr val="accent2">
                    <a:lumMod val="75000"/>
                  </a:schemeClr>
                </a:solidFill>
                <a:latin typeface="Calibri" pitchFamily="34" charset="0"/>
              </a:rPr>
              <a:t>Partners</a:t>
            </a:r>
            <a:r>
              <a:rPr lang="el-GR" sz="3600" dirty="0" smtClean="0">
                <a:solidFill>
                  <a:schemeClr val="accent2">
                    <a:lumMod val="75000"/>
                  </a:schemeClr>
                </a:solidFill>
                <a:latin typeface="Calibri" pitchFamily="34" charset="0"/>
              </a:rPr>
              <a:t>)</a:t>
            </a:r>
          </a:p>
        </p:txBody>
      </p:sp>
      <p:sp>
        <p:nvSpPr>
          <p:cNvPr id="3" name="2 - Θέση περιεχομένου"/>
          <p:cNvSpPr>
            <a:spLocks noGrp="1"/>
          </p:cNvSpPr>
          <p:nvPr>
            <p:ph sz="quarter" idx="1"/>
          </p:nvPr>
        </p:nvSpPr>
        <p:spPr>
          <a:xfrm>
            <a:off x="357158" y="1428768"/>
            <a:ext cx="8429684" cy="4572000"/>
          </a:xfrm>
        </p:spPr>
        <p:txBody>
          <a:bodyPr>
            <a:noAutofit/>
          </a:bodyPr>
          <a:lstStyle/>
          <a:p>
            <a:pPr lvl="0" algn="just"/>
            <a:r>
              <a:rPr lang="el-GR" sz="2400" dirty="0" smtClean="0"/>
              <a:t>Ποιοι συνεργάτες είναι σε θέση να συμβάλουν στον εμπλουτισμό της παρεχόμενης αξίας;</a:t>
            </a:r>
          </a:p>
          <a:p>
            <a:pPr lvl="0" algn="just"/>
            <a:r>
              <a:rPr lang="el-GR" sz="2400" dirty="0" smtClean="0"/>
              <a:t>Ποιοι συνεργάτες είναι σε θέση να συμβάλουν στην βελτίωση του επιχειρηματικού μοντέλου της επιχείρησης;</a:t>
            </a:r>
            <a:endParaRPr lang="el-GR" sz="24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r>
              <a:rPr lang="el-GR" sz="3600" dirty="0" smtClean="0">
                <a:solidFill>
                  <a:schemeClr val="accent2">
                    <a:lumMod val="75000"/>
                  </a:schemeClr>
                </a:solidFill>
                <a:latin typeface="Calibri" pitchFamily="34" charset="0"/>
              </a:rPr>
              <a:t>Δομή κόστους (</a:t>
            </a:r>
            <a:r>
              <a:rPr lang="el-GR" sz="3600" dirty="0" err="1" smtClean="0">
                <a:solidFill>
                  <a:schemeClr val="accent2">
                    <a:lumMod val="75000"/>
                  </a:schemeClr>
                </a:solidFill>
                <a:latin typeface="Calibri" pitchFamily="34" charset="0"/>
              </a:rPr>
              <a:t>Cost</a:t>
            </a:r>
            <a:r>
              <a:rPr lang="el-GR" sz="3600" dirty="0" smtClean="0">
                <a:solidFill>
                  <a:schemeClr val="accent2">
                    <a:lumMod val="75000"/>
                  </a:schemeClr>
                </a:solidFill>
                <a:latin typeface="Calibri" pitchFamily="34" charset="0"/>
              </a:rPr>
              <a:t> </a:t>
            </a:r>
            <a:r>
              <a:rPr lang="el-GR" sz="3600" dirty="0" err="1" smtClean="0">
                <a:solidFill>
                  <a:schemeClr val="accent2">
                    <a:lumMod val="75000"/>
                  </a:schemeClr>
                </a:solidFill>
                <a:latin typeface="Calibri" pitchFamily="34" charset="0"/>
              </a:rPr>
              <a:t>Structure</a:t>
            </a:r>
            <a:r>
              <a:rPr lang="el-GR" sz="3600" dirty="0" smtClean="0">
                <a:solidFill>
                  <a:schemeClr val="accent2">
                    <a:lumMod val="75000"/>
                  </a:schemeClr>
                </a:solidFill>
                <a:latin typeface="Calibri" pitchFamily="34" charset="0"/>
              </a:rPr>
              <a:t>)</a:t>
            </a:r>
          </a:p>
        </p:txBody>
      </p:sp>
      <p:sp>
        <p:nvSpPr>
          <p:cNvPr id="3" name="2 - Θέση περιεχομένου"/>
          <p:cNvSpPr>
            <a:spLocks noGrp="1"/>
          </p:cNvSpPr>
          <p:nvPr>
            <p:ph sz="quarter" idx="1"/>
          </p:nvPr>
        </p:nvSpPr>
        <p:spPr>
          <a:xfrm>
            <a:off x="357158" y="1428768"/>
            <a:ext cx="8429684" cy="4572000"/>
          </a:xfrm>
        </p:spPr>
        <p:txBody>
          <a:bodyPr>
            <a:noAutofit/>
          </a:bodyPr>
          <a:lstStyle/>
          <a:p>
            <a:pPr lvl="0" algn="just"/>
            <a:r>
              <a:rPr lang="el-GR" sz="2400" dirty="0" smtClean="0"/>
              <a:t>Υπάρχουν τρόποι περιορισμού του κοστολογίου (π.χ. συνεργασίες, αναθέσεις, νέοι προμηθευτές κτλ.);</a:t>
            </a:r>
            <a:endParaRPr lang="el-GR" sz="24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r>
              <a:rPr lang="el-GR" sz="3600" dirty="0" smtClean="0">
                <a:solidFill>
                  <a:schemeClr val="accent2">
                    <a:lumMod val="75000"/>
                  </a:schemeClr>
                </a:solidFill>
                <a:latin typeface="Calibri" pitchFamily="34" charset="0"/>
              </a:rPr>
              <a:t>Βελτίωση επιχειρηματικού μοντέλου (συν.)</a:t>
            </a:r>
          </a:p>
        </p:txBody>
      </p:sp>
      <p:sp>
        <p:nvSpPr>
          <p:cNvPr id="3" name="2 - Θέση περιεχομένου"/>
          <p:cNvSpPr>
            <a:spLocks noGrp="1"/>
          </p:cNvSpPr>
          <p:nvPr>
            <p:ph sz="quarter" idx="1"/>
          </p:nvPr>
        </p:nvSpPr>
        <p:spPr>
          <a:xfrm>
            <a:off x="357158" y="1428768"/>
            <a:ext cx="8429684" cy="4572000"/>
          </a:xfrm>
        </p:spPr>
        <p:txBody>
          <a:bodyPr>
            <a:noAutofit/>
          </a:bodyPr>
          <a:lstStyle/>
          <a:p>
            <a:pPr marL="6350" indent="-6350" algn="just">
              <a:buNone/>
            </a:pPr>
            <a:r>
              <a:rPr lang="el-GR" sz="2400" dirty="0" smtClean="0"/>
              <a:t>Στη συνέχεια η επιχειρηματική ομάδα καλείται να προχωρήσει σε καταιγισμό ιδεών (</a:t>
            </a:r>
            <a:r>
              <a:rPr lang="el-GR" sz="2400" dirty="0" err="1" smtClean="0"/>
              <a:t>brain</a:t>
            </a:r>
            <a:r>
              <a:rPr lang="el-GR" sz="2400" dirty="0" smtClean="0"/>
              <a:t> </a:t>
            </a:r>
            <a:r>
              <a:rPr lang="el-GR" sz="2400" dirty="0" err="1" smtClean="0"/>
              <a:t>storming</a:t>
            </a:r>
            <a:r>
              <a:rPr lang="el-GR" sz="2400" dirty="0" smtClean="0"/>
              <a:t>) (</a:t>
            </a:r>
            <a:r>
              <a:rPr lang="el-GR" sz="2400" dirty="0" err="1" smtClean="0"/>
              <a:t>Alex</a:t>
            </a:r>
            <a:r>
              <a:rPr lang="el-GR" sz="2400" dirty="0" smtClean="0"/>
              <a:t> </a:t>
            </a:r>
            <a:r>
              <a:rPr lang="el-GR" sz="2400" dirty="0" err="1" smtClean="0"/>
              <a:t>Osborn</a:t>
            </a:r>
            <a:r>
              <a:rPr lang="el-GR" sz="2400" dirty="0" smtClean="0"/>
              <a:t>, 1950), με έμφαση στην «πλάγια» σκέψη και στη σύνθεση των ιδεών σε πραγματοποιήσιμα εγχειρήματα, με παράλληλη εκτίμηση των οικονομικών επιπτώσεων, με σκοπό τη διατύπωση ενός βελτιωμένου/καινοτόμου επιχειρηματικού μοντέλου.</a:t>
            </a:r>
            <a:endParaRPr lang="el-GR" sz="24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r>
              <a:rPr lang="el-GR" sz="3600" dirty="0" smtClean="0">
                <a:solidFill>
                  <a:schemeClr val="accent2">
                    <a:lumMod val="75000"/>
                  </a:schemeClr>
                </a:solidFill>
                <a:latin typeface="Calibri" pitchFamily="34" charset="0"/>
              </a:rPr>
              <a:t>Brainstorming ή καταιγισμός ιδεών</a:t>
            </a:r>
          </a:p>
        </p:txBody>
      </p:sp>
      <p:sp>
        <p:nvSpPr>
          <p:cNvPr id="3" name="2 - Θέση περιεχομένου"/>
          <p:cNvSpPr>
            <a:spLocks noGrp="1"/>
          </p:cNvSpPr>
          <p:nvPr>
            <p:ph sz="quarter" idx="1"/>
          </p:nvPr>
        </p:nvSpPr>
        <p:spPr>
          <a:xfrm>
            <a:off x="357158" y="1428768"/>
            <a:ext cx="8429684" cy="4572000"/>
          </a:xfrm>
        </p:spPr>
        <p:txBody>
          <a:bodyPr>
            <a:noAutofit/>
          </a:bodyPr>
          <a:lstStyle/>
          <a:p>
            <a:pPr marL="6350" indent="-6350" algn="just">
              <a:buNone/>
            </a:pPr>
            <a:r>
              <a:rPr lang="el-GR" sz="2000" b="1" dirty="0" smtClean="0"/>
              <a:t>Το Brainstorming ή καταιγισμός ιδεών</a:t>
            </a:r>
            <a:r>
              <a:rPr lang="el-GR" sz="2000" dirty="0" smtClean="0"/>
              <a:t>, αποτελεί μια πρωτότυπη μέθοδο γρήγορης και αυθόρμητης παραγωγής ιδεών από ένα ή περισσότερα άτομα, με σκοπό την επίλυση ενός πρακτικού προβλήματος. Αυτή η μέθοδος βοηθάει στη δημιουργία δημιουργικών λύσεων και στην ανάδειξη ενός διαφορετικού τρόπου για να αντιμετωπίζονται τα πράγματα. </a:t>
            </a:r>
          </a:p>
          <a:p>
            <a:pPr marL="6350" indent="-6350" algn="just">
              <a:buNone/>
            </a:pPr>
            <a:r>
              <a:rPr lang="el-GR" sz="2000" dirty="0" smtClean="0"/>
              <a:t>Το brainstorming παρέχει ένα μη καθοδηγούμενο περιβάλλον στο οποίο ο καθένας ενθαρρύνεται να συμμετέχει. </a:t>
            </a:r>
          </a:p>
          <a:p>
            <a:pPr marL="6350" indent="-6350" algn="just">
              <a:buNone/>
            </a:pPr>
            <a:r>
              <a:rPr lang="el-GR" sz="2000" dirty="0" smtClean="0"/>
              <a:t>Επιτυχία μιας συζήτησης </a:t>
            </a:r>
            <a:r>
              <a:rPr lang="el-GR" sz="2000" dirty="0" err="1" smtClean="0"/>
              <a:t>brainstorming</a:t>
            </a:r>
            <a:r>
              <a:rPr lang="el-GR" sz="2000" dirty="0" smtClean="0"/>
              <a:t> είναι όταν το στέλεχος αποχωρεί από τη συνάντηση και κρατά στα χέρια του μια λίστα από δημιουργικές και νέες ιδέες που έχει συλλέξει και τις οποίες, στη συνέχεια, θα διαβαθμίσει σε σχέση με το κατά πόσον είναι εφικτές σε πρακτικό επίπεδο (κόστος, χρόνος, ανταγωνισμός, νομικές δεσμεύσεις, μειονεκτήματα).</a:t>
            </a:r>
            <a:endParaRPr lang="el-GR" sz="20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r>
              <a:rPr lang="el-GR" sz="3600" dirty="0" smtClean="0">
                <a:solidFill>
                  <a:schemeClr val="accent2">
                    <a:lumMod val="75000"/>
                  </a:schemeClr>
                </a:solidFill>
                <a:latin typeface="Calibri" pitchFamily="34" charset="0"/>
              </a:rPr>
              <a:t>4 Γενικοί Κανόνες Brainstorming</a:t>
            </a:r>
          </a:p>
        </p:txBody>
      </p:sp>
      <p:sp>
        <p:nvSpPr>
          <p:cNvPr id="3" name="2 - Θέση περιεχομένου"/>
          <p:cNvSpPr>
            <a:spLocks noGrp="1"/>
          </p:cNvSpPr>
          <p:nvPr>
            <p:ph sz="quarter" idx="1"/>
          </p:nvPr>
        </p:nvSpPr>
        <p:spPr>
          <a:xfrm>
            <a:off x="357158" y="1428768"/>
            <a:ext cx="8429684" cy="4572000"/>
          </a:xfrm>
        </p:spPr>
        <p:txBody>
          <a:bodyPr>
            <a:noAutofit/>
          </a:bodyPr>
          <a:lstStyle/>
          <a:p>
            <a:pPr lvl="0" algn="just"/>
            <a:r>
              <a:rPr lang="el-GR" sz="2000" dirty="0" err="1" smtClean="0"/>
              <a:t>Focus</a:t>
            </a:r>
            <a:r>
              <a:rPr lang="el-GR" sz="2000" dirty="0" smtClean="0"/>
              <a:t> </a:t>
            </a:r>
            <a:r>
              <a:rPr lang="el-GR" sz="2000" dirty="0" err="1" smtClean="0"/>
              <a:t>on</a:t>
            </a:r>
            <a:r>
              <a:rPr lang="el-GR" sz="2000" dirty="0" smtClean="0"/>
              <a:t> </a:t>
            </a:r>
            <a:r>
              <a:rPr lang="el-GR" sz="2000" dirty="0" err="1" smtClean="0"/>
              <a:t>quantity</a:t>
            </a:r>
            <a:r>
              <a:rPr lang="el-GR" sz="2000" dirty="0" smtClean="0"/>
              <a:t>: Εστίαση στην ποσότητα των ιδεών προκειμένου να μεγιστοποιηθεί η δυνατότητα </a:t>
            </a:r>
            <a:r>
              <a:rPr lang="el-GR" sz="2000" dirty="0" err="1" smtClean="0"/>
              <a:t>problem</a:t>
            </a:r>
            <a:r>
              <a:rPr lang="el-GR" sz="2000" dirty="0" smtClean="0"/>
              <a:t> </a:t>
            </a:r>
            <a:r>
              <a:rPr lang="el-GR" sz="2000" dirty="0" err="1" smtClean="0"/>
              <a:t>solving</a:t>
            </a:r>
            <a:r>
              <a:rPr lang="el-GR" sz="2000" dirty="0" smtClean="0"/>
              <a:t>, με βάση το αξίωμα «η ποσότητα γεννά ποιότητα»</a:t>
            </a:r>
          </a:p>
          <a:p>
            <a:pPr lvl="0" algn="just"/>
            <a:r>
              <a:rPr lang="el-GR" sz="2000" dirty="0" err="1" smtClean="0"/>
              <a:t>Withhold</a:t>
            </a:r>
            <a:r>
              <a:rPr lang="el-GR" sz="2000" dirty="0" smtClean="0"/>
              <a:t> </a:t>
            </a:r>
            <a:r>
              <a:rPr lang="el-GR" sz="2000" dirty="0" err="1" smtClean="0"/>
              <a:t>criticism</a:t>
            </a:r>
            <a:r>
              <a:rPr lang="el-GR" sz="2000" dirty="0" smtClean="0"/>
              <a:t>: Κατά την διάρκεια της συνεδρίας η ροή των ιδεών δεν πρέπει να παρεμποδίζεται από κριτική, και οι συμμετέχοντες να επικεντρώνονται στο πως θα τις αναπτύξουν και θα τις εξελίξουν.</a:t>
            </a:r>
          </a:p>
          <a:p>
            <a:pPr lvl="0" algn="just"/>
            <a:r>
              <a:rPr lang="el-GR" sz="2000" dirty="0" err="1" smtClean="0"/>
              <a:t>Welcome</a:t>
            </a:r>
            <a:r>
              <a:rPr lang="el-GR" sz="2000" dirty="0" smtClean="0"/>
              <a:t> </a:t>
            </a:r>
            <a:r>
              <a:rPr lang="el-GR" sz="2000" dirty="0" err="1" smtClean="0"/>
              <a:t>unusual</a:t>
            </a:r>
            <a:r>
              <a:rPr lang="el-GR" sz="2000" dirty="0" smtClean="0"/>
              <a:t> </a:t>
            </a:r>
            <a:r>
              <a:rPr lang="el-GR" sz="2000" dirty="0" err="1" smtClean="0"/>
              <a:t>ideas</a:t>
            </a:r>
            <a:r>
              <a:rPr lang="el-GR" sz="2000" dirty="0" smtClean="0"/>
              <a:t>: Οι ασυνήθιστες ιδέες είναι ευπρόσδεκτες και δημιουργούνται προσεγγίζοντας το πρόβλημα από άλλη οπτική γωνιά, πέρα από τα θεωρούμενα δεδομένα και καθιερωμένα.</a:t>
            </a:r>
          </a:p>
          <a:p>
            <a:pPr lvl="0" algn="just"/>
            <a:r>
              <a:rPr lang="el-GR" sz="2000" dirty="0" err="1" smtClean="0"/>
              <a:t>Combine</a:t>
            </a:r>
            <a:r>
              <a:rPr lang="el-GR" sz="2000" dirty="0" smtClean="0"/>
              <a:t> </a:t>
            </a:r>
            <a:r>
              <a:rPr lang="el-GR" sz="2000" dirty="0" err="1" smtClean="0"/>
              <a:t>and</a:t>
            </a:r>
            <a:r>
              <a:rPr lang="el-GR" sz="2000" dirty="0" smtClean="0"/>
              <a:t> </a:t>
            </a:r>
            <a:r>
              <a:rPr lang="el-GR" sz="2000" dirty="0" err="1" smtClean="0"/>
              <a:t>improve</a:t>
            </a:r>
            <a:r>
              <a:rPr lang="el-GR" sz="2000" dirty="0" smtClean="0"/>
              <a:t> </a:t>
            </a:r>
            <a:r>
              <a:rPr lang="el-GR" sz="2000" dirty="0" err="1" smtClean="0"/>
              <a:t>ideas</a:t>
            </a:r>
            <a:r>
              <a:rPr lang="el-GR" sz="2000" dirty="0" smtClean="0"/>
              <a:t>: Πολλές καλές ιδέες μπορούν να συνδυαστούν και να σχηματίσουν μια πολύ καλύτερη ιδέα, όπως υποδηλώνει και το “</a:t>
            </a:r>
            <a:r>
              <a:rPr lang="el-GR" sz="2000" dirty="0" err="1" smtClean="0"/>
              <a:t>slogan</a:t>
            </a:r>
            <a:r>
              <a:rPr lang="el-GR" sz="2000" dirty="0" smtClean="0"/>
              <a:t>” 1+1=3.</a:t>
            </a:r>
            <a:endParaRPr lang="el-GR" sz="20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r>
              <a:rPr lang="el-GR" sz="3600" dirty="0" smtClean="0">
                <a:solidFill>
                  <a:schemeClr val="accent2">
                    <a:lumMod val="75000"/>
                  </a:schemeClr>
                </a:solidFill>
                <a:latin typeface="Calibri" pitchFamily="34" charset="0"/>
              </a:rPr>
              <a:t>Πλάγια σκέψη (</a:t>
            </a:r>
            <a:r>
              <a:rPr lang="el-GR" sz="3600" dirty="0" err="1" smtClean="0">
                <a:solidFill>
                  <a:schemeClr val="accent2">
                    <a:lumMod val="75000"/>
                  </a:schemeClr>
                </a:solidFill>
                <a:latin typeface="Calibri" pitchFamily="34" charset="0"/>
              </a:rPr>
              <a:t>Lateral</a:t>
            </a:r>
            <a:r>
              <a:rPr lang="el-GR" sz="3600" dirty="0" smtClean="0">
                <a:solidFill>
                  <a:schemeClr val="accent2">
                    <a:lumMod val="75000"/>
                  </a:schemeClr>
                </a:solidFill>
                <a:latin typeface="Calibri" pitchFamily="34" charset="0"/>
              </a:rPr>
              <a:t> </a:t>
            </a:r>
            <a:r>
              <a:rPr lang="el-GR" sz="3600" dirty="0" err="1" smtClean="0">
                <a:solidFill>
                  <a:schemeClr val="accent2">
                    <a:lumMod val="75000"/>
                  </a:schemeClr>
                </a:solidFill>
                <a:latin typeface="Calibri" pitchFamily="34" charset="0"/>
              </a:rPr>
              <a:t>Thinking</a:t>
            </a:r>
            <a:r>
              <a:rPr lang="el-GR" sz="3600" dirty="0" smtClean="0">
                <a:solidFill>
                  <a:schemeClr val="accent2">
                    <a:lumMod val="75000"/>
                  </a:schemeClr>
                </a:solidFill>
                <a:latin typeface="Calibri" pitchFamily="34" charset="0"/>
              </a:rPr>
              <a:t>)</a:t>
            </a:r>
          </a:p>
        </p:txBody>
      </p:sp>
      <p:sp>
        <p:nvSpPr>
          <p:cNvPr id="3" name="2 - Θέση περιεχομένου"/>
          <p:cNvSpPr>
            <a:spLocks noGrp="1"/>
          </p:cNvSpPr>
          <p:nvPr>
            <p:ph sz="quarter" idx="1"/>
          </p:nvPr>
        </p:nvSpPr>
        <p:spPr>
          <a:xfrm>
            <a:off x="357158" y="1428768"/>
            <a:ext cx="8429684" cy="4572000"/>
          </a:xfrm>
        </p:spPr>
        <p:txBody>
          <a:bodyPr>
            <a:noAutofit/>
          </a:bodyPr>
          <a:lstStyle/>
          <a:p>
            <a:pPr marL="6350" lvl="0" indent="-6350" algn="just">
              <a:buNone/>
            </a:pPr>
            <a:r>
              <a:rPr lang="el-GR" sz="2000" dirty="0" smtClean="0"/>
              <a:t>Είναι η ικανότητα κάποιου να σκέπτεται δημιουργικά, και να χρησιμοποιεί την έμπνευση και τη φαντασία του για να παράγει νέες ιδέες και να λύνει προβλήματα, βλέποντας τα από διαφορετικές οπτικές γωνιές. Στον επιχειρηματικό κόσμο, η πλάγια σκέψη αναφέρεται συχνά ως </a:t>
            </a:r>
            <a:r>
              <a:rPr lang="el-GR" sz="2000" dirty="0" err="1" smtClean="0"/>
              <a:t>thinking</a:t>
            </a:r>
            <a:r>
              <a:rPr lang="el-GR" sz="2000" dirty="0" smtClean="0"/>
              <a:t> </a:t>
            </a:r>
            <a:r>
              <a:rPr lang="el-GR" sz="2000" dirty="0" err="1" smtClean="0"/>
              <a:t>out</a:t>
            </a:r>
            <a:r>
              <a:rPr lang="el-GR" sz="2000" dirty="0" smtClean="0"/>
              <a:t> </a:t>
            </a:r>
            <a:r>
              <a:rPr lang="el-GR" sz="2000" dirty="0" err="1" smtClean="0"/>
              <a:t>of</a:t>
            </a:r>
            <a:r>
              <a:rPr lang="el-GR" sz="2000" dirty="0" smtClean="0"/>
              <a:t> </a:t>
            </a:r>
            <a:r>
              <a:rPr lang="el-GR" sz="2000" dirty="0" err="1" smtClean="0"/>
              <a:t>the</a:t>
            </a:r>
            <a:r>
              <a:rPr lang="el-GR" sz="2000" dirty="0" smtClean="0"/>
              <a:t> </a:t>
            </a:r>
            <a:r>
              <a:rPr lang="el-GR" sz="2000" dirty="0" err="1" smtClean="0"/>
              <a:t>box</a:t>
            </a:r>
            <a:r>
              <a:rPr lang="el-GR" sz="2000" dirty="0" smtClean="0"/>
              <a:t>. </a:t>
            </a:r>
          </a:p>
          <a:p>
            <a:pPr marL="6350" lvl="0" indent="-6350" algn="just">
              <a:buNone/>
            </a:pPr>
            <a:r>
              <a:rPr lang="el-GR" sz="2000" dirty="0" smtClean="0"/>
              <a:t>Η πλάγια σκέψη, σε αντίθεση με την κάθετη σκέψη που καλλιεργεί την επιλογή ενός τρόπου λύσης, απαιτεί πολλά ερωτηματικά, αμφισβήτηση, απόρριψη του προφανούς, απομάκρυνση από τις προκαταλήψεις και τις έμμονες ιδέες, κατάργηση των στεγανών και επιλογή πολλαπλών εναλλακτικών λύσεων. </a:t>
            </a:r>
          </a:p>
          <a:p>
            <a:pPr marL="6350" lvl="0" indent="-6350" algn="just">
              <a:buNone/>
            </a:pPr>
            <a:r>
              <a:rPr lang="el-GR" sz="2000" dirty="0" smtClean="0"/>
              <a:t>Η πλάγια σκέψη δεν υποκαθιστά αλλά συμπληρώνει την κάθετη σκέψη. Στις συναντήσεις Brainstorming ή καταιγισμού ιδεών, επιζητείται και ενθαρρύνεται η πλάγια σκέψη.</a:t>
            </a:r>
            <a:endParaRPr lang="el-GR" sz="20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r>
              <a:rPr lang="el-GR" sz="3600" dirty="0" smtClean="0">
                <a:solidFill>
                  <a:schemeClr val="accent2">
                    <a:lumMod val="75000"/>
                  </a:schemeClr>
                </a:solidFill>
                <a:latin typeface="Calibri" pitchFamily="34" charset="0"/>
              </a:rPr>
              <a:t>Σύνταξη Επιχειρηματικού σχεδίου</a:t>
            </a:r>
          </a:p>
        </p:txBody>
      </p:sp>
      <p:sp>
        <p:nvSpPr>
          <p:cNvPr id="3" name="2 - Θέση περιεχομένου"/>
          <p:cNvSpPr>
            <a:spLocks noGrp="1"/>
          </p:cNvSpPr>
          <p:nvPr>
            <p:ph sz="quarter" idx="1"/>
          </p:nvPr>
        </p:nvSpPr>
        <p:spPr>
          <a:xfrm>
            <a:off x="357158" y="1428768"/>
            <a:ext cx="8429684" cy="4572000"/>
          </a:xfrm>
        </p:spPr>
        <p:txBody>
          <a:bodyPr>
            <a:noAutofit/>
          </a:bodyPr>
          <a:lstStyle/>
          <a:p>
            <a:pPr marL="0" indent="0" algn="just">
              <a:buNone/>
            </a:pPr>
            <a:r>
              <a:rPr lang="el-GR" sz="2000" dirty="0" smtClean="0"/>
              <a:t>Η πραγματική αξία σύνταξης του Επιχειρησιακού Σχεδίου δεν έγκειται στο να έχει η επιχείρηση το τελικό κείμενο του Σχεδίου, αλλά στη </a:t>
            </a:r>
            <a:r>
              <a:rPr lang="el-GR" sz="2000" u="sng" dirty="0" smtClean="0"/>
              <a:t>διαδικασία </a:t>
            </a:r>
            <a:r>
              <a:rPr lang="el-GR" sz="2000" dirty="0" smtClean="0"/>
              <a:t>που απαιτείται για την εκπόνησή του, δηλαδή στη διαδικασία της έρευνας, μελέτης και του σχεδιασμού της επιχείρησης κατά ένα συστηματικό τρόπο. </a:t>
            </a:r>
          </a:p>
          <a:p>
            <a:pPr marL="0" indent="0" algn="just">
              <a:buNone/>
            </a:pPr>
            <a:r>
              <a:rPr lang="el-GR" sz="2000" dirty="0" smtClean="0"/>
              <a:t>Το Επιχειρηματικό Σχέδιο είναι σημαντικό τόσο για μια </a:t>
            </a:r>
            <a:r>
              <a:rPr lang="el-GR" sz="2000" b="1" dirty="0" smtClean="0"/>
              <a:t>υπό-σύσταση</a:t>
            </a:r>
            <a:r>
              <a:rPr lang="el-GR" sz="2000" dirty="0" smtClean="0"/>
              <a:t> επιχείρηση όσο και για μία υφιστάμενη επιχείρηση που επιθυμεί να </a:t>
            </a:r>
            <a:r>
              <a:rPr lang="el-GR" sz="2000" b="1" dirty="0" smtClean="0"/>
              <a:t>βελτιώσει</a:t>
            </a:r>
            <a:r>
              <a:rPr lang="el-GR" sz="2000" dirty="0" smtClean="0"/>
              <a:t> τις λειτουργίες της ή να </a:t>
            </a:r>
            <a:r>
              <a:rPr lang="el-GR" sz="2000" b="1" dirty="0" smtClean="0"/>
              <a:t>αλλάξει</a:t>
            </a:r>
            <a:r>
              <a:rPr lang="el-GR" sz="2000" dirty="0" smtClean="0"/>
              <a:t> το σχεδιασμό της ή και να καινοτομήσει. Είναι κατάλληλο για όλους τους τύπους επιχειρήσεων, θα πρέπει όμως να τροποποιείται και προσαρμόζεται ανάλογα με τις ανάγκες και στόχους της επιχείρησης.</a:t>
            </a:r>
          </a:p>
          <a:p>
            <a:pPr marL="0" indent="0" algn="just">
              <a:buNone/>
            </a:pPr>
            <a:r>
              <a:rPr lang="el-GR" sz="2000" dirty="0" smtClean="0"/>
              <a:t>Μπορεί να είναι μία χρονοβόρα διαδικασία αλλά μπορεί να αποτελέσει καθοριστικό παράγοντα για την αποφυγή τυχόν καταστροφικών λαθών της επιχείρησης στο μέλλον.</a:t>
            </a:r>
            <a:endParaRPr lang="el-GR" sz="2000" dirty="0"/>
          </a:p>
        </p:txBody>
      </p:sp>
      <p:sp>
        <p:nvSpPr>
          <p:cNvPr id="7" name="Oval 6"/>
          <p:cNvSpPr/>
          <p:nvPr/>
        </p:nvSpPr>
        <p:spPr>
          <a:xfrm>
            <a:off x="8578376" y="214810"/>
            <a:ext cx="317102" cy="2740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fontScale="90000"/>
          </a:bodyPr>
          <a:lstStyle/>
          <a:p>
            <a:r>
              <a:rPr lang="el-GR" sz="3600" dirty="0" smtClean="0">
                <a:solidFill>
                  <a:schemeClr val="accent2">
                    <a:lumMod val="75000"/>
                  </a:schemeClr>
                </a:solidFill>
                <a:latin typeface="Calibri" pitchFamily="34" charset="0"/>
              </a:rPr>
              <a:t>Πριν ξεκινήσετε να ετοιμάζετε το επιχειρηματικό Σχέδιο</a:t>
            </a:r>
          </a:p>
        </p:txBody>
      </p:sp>
      <p:sp>
        <p:nvSpPr>
          <p:cNvPr id="3" name="2 - Θέση περιεχομένου"/>
          <p:cNvSpPr>
            <a:spLocks noGrp="1"/>
          </p:cNvSpPr>
          <p:nvPr>
            <p:ph sz="quarter" idx="1"/>
          </p:nvPr>
        </p:nvSpPr>
        <p:spPr>
          <a:xfrm>
            <a:off x="357158" y="1285860"/>
            <a:ext cx="8429684" cy="4572000"/>
          </a:xfrm>
        </p:spPr>
        <p:txBody>
          <a:bodyPr>
            <a:noAutofit/>
          </a:bodyPr>
          <a:lstStyle/>
          <a:p>
            <a:pPr lvl="0" algn="just">
              <a:buNone/>
            </a:pPr>
            <a:r>
              <a:rPr lang="el-GR" sz="1800" dirty="0" smtClean="0">
                <a:latin typeface="Cambria" pitchFamily="18" charset="0"/>
              </a:rPr>
              <a:t>Η επιχείρηση θα πρέπει να:</a:t>
            </a:r>
          </a:p>
          <a:p>
            <a:pPr lvl="0" algn="just"/>
            <a:r>
              <a:rPr lang="el-GR" sz="1800" dirty="0" smtClean="0">
                <a:latin typeface="Cambria" pitchFamily="18" charset="0"/>
              </a:rPr>
              <a:t>Αισθάνεται έτοιμη να ξεκινήσει μία επιχείρηση, κατανοώντας όλες τις θυσίες που ίσως χρειαστεί να κάνει (χρόνος, κόπος, έξοδα) </a:t>
            </a:r>
          </a:p>
          <a:p>
            <a:pPr lvl="0" algn="just"/>
            <a:r>
              <a:rPr lang="el-GR" sz="1800" dirty="0" smtClean="0">
                <a:latin typeface="Cambria" pitchFamily="18" charset="0"/>
              </a:rPr>
              <a:t>Κατέχει βασικές γνώσεις και εργαλεία οργάνωσης, σχεδιασμού,  χρηματοοικονομικής διαχείρισης, Μάρκετινγκ, Πωλήσεων, διαχείρισης Ανθρωπίνου Δυναμικού, έρευνας αγοράς, ανάλυσης εσωτερικού και εξωτερικού περιβάλλοντος (</a:t>
            </a:r>
            <a:r>
              <a:rPr lang="en-US" sz="1800" dirty="0" smtClean="0">
                <a:latin typeface="Cambria" pitchFamily="18" charset="0"/>
              </a:rPr>
              <a:t>PEST Analysis</a:t>
            </a:r>
            <a:r>
              <a:rPr lang="el-GR" sz="1800" dirty="0" smtClean="0">
                <a:latin typeface="Cambria" pitchFamily="18" charset="0"/>
              </a:rPr>
              <a:t>, 5 Δυνάμεις </a:t>
            </a:r>
            <a:r>
              <a:rPr lang="en-US" sz="1800" dirty="0" smtClean="0">
                <a:latin typeface="Cambria" pitchFamily="18" charset="0"/>
              </a:rPr>
              <a:t>Porter</a:t>
            </a:r>
            <a:r>
              <a:rPr lang="el-GR" sz="1800" dirty="0" smtClean="0">
                <a:latin typeface="Cambria" pitchFamily="18" charset="0"/>
              </a:rPr>
              <a:t>, </a:t>
            </a:r>
            <a:r>
              <a:rPr lang="en-US" sz="1800" dirty="0" smtClean="0">
                <a:latin typeface="Cambria" pitchFamily="18" charset="0"/>
              </a:rPr>
              <a:t>SWOT Analysis</a:t>
            </a:r>
            <a:r>
              <a:rPr lang="el-GR" sz="1800" dirty="0" smtClean="0">
                <a:latin typeface="Cambria" pitchFamily="18" charset="0"/>
              </a:rPr>
              <a:t>)</a:t>
            </a:r>
          </a:p>
          <a:p>
            <a:pPr lvl="0" algn="just"/>
            <a:r>
              <a:rPr lang="el-GR" sz="1800" dirty="0" smtClean="0">
                <a:latin typeface="Cambria" pitchFamily="18" charset="0"/>
              </a:rPr>
              <a:t>Αισθάνεται έτοιμη να εργαστεί πολλές ώρες καθημερινά</a:t>
            </a:r>
          </a:p>
          <a:p>
            <a:pPr lvl="0" algn="just"/>
            <a:r>
              <a:rPr lang="el-GR" sz="1800" dirty="0" smtClean="0">
                <a:latin typeface="Cambria" pitchFamily="18" charset="0"/>
              </a:rPr>
              <a:t>Έχει ενθουσιασμό για την επιχειρηματική προσπάθεια που σκοπεύει να κάνει</a:t>
            </a:r>
          </a:p>
          <a:p>
            <a:pPr lvl="0" algn="just"/>
            <a:r>
              <a:rPr lang="el-GR" sz="1800" dirty="0" smtClean="0">
                <a:latin typeface="Cambria" pitchFamily="18" charset="0"/>
              </a:rPr>
              <a:t>Ταιριάζει η ιδέα με την προσωπικότητα των μελών της επιχειρηματικής ομάδας και τους στόχους τους</a:t>
            </a:r>
          </a:p>
          <a:p>
            <a:pPr lvl="0" algn="just"/>
            <a:r>
              <a:rPr lang="el-GR" sz="1800" dirty="0" smtClean="0">
                <a:latin typeface="Cambria" pitchFamily="18" charset="0"/>
              </a:rPr>
              <a:t>Κρίνει πως το επιχειρηματικό μοντέλο που έχει αναπτύξει μπορεί να συμβάλλει σε μία βιώσιμη οικονομικά επιχειρηματική προσπάθεια που θα καλύψει το «κενό» στην αγορά</a:t>
            </a:r>
          </a:p>
          <a:p>
            <a:pPr lvl="0" algn="just"/>
            <a:r>
              <a:rPr lang="el-GR" sz="1800" dirty="0" smtClean="0">
                <a:latin typeface="Cambria" pitchFamily="18" charset="0"/>
              </a:rPr>
              <a:t>Διαθέτει τα απαραίτητα χρήματα για το στάδιο της προετοιμασίας της επιχείρησης</a:t>
            </a:r>
            <a:endParaRPr lang="el-GR" sz="1800" dirty="0">
              <a:latin typeface="Cambria"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solidFill>
                  <a:schemeClr val="accent2">
                    <a:lumMod val="75000"/>
                  </a:schemeClr>
                </a:solidFill>
              </a:rPr>
              <a:t>Σκοπός</a:t>
            </a:r>
            <a:r>
              <a:rPr lang="el-GR" b="1" i="1" dirty="0" smtClean="0"/>
              <a:t> </a:t>
            </a:r>
            <a:r>
              <a:rPr lang="el-GR" dirty="0" smtClean="0">
                <a:solidFill>
                  <a:schemeClr val="accent2">
                    <a:lumMod val="75000"/>
                  </a:schemeClr>
                </a:solidFill>
              </a:rPr>
              <a:t>Επιχειρηματικού Σχεδίου (συν.)</a:t>
            </a:r>
          </a:p>
        </p:txBody>
      </p:sp>
      <p:sp>
        <p:nvSpPr>
          <p:cNvPr id="3" name="2 - Θέση περιεχομένου"/>
          <p:cNvSpPr>
            <a:spLocks noGrp="1"/>
          </p:cNvSpPr>
          <p:nvPr>
            <p:ph sz="quarter" idx="1"/>
          </p:nvPr>
        </p:nvSpPr>
        <p:spPr>
          <a:xfrm>
            <a:off x="357158" y="1556792"/>
            <a:ext cx="8429684" cy="4572000"/>
          </a:xfrm>
        </p:spPr>
        <p:txBody>
          <a:bodyPr>
            <a:noAutofit/>
          </a:bodyPr>
          <a:lstStyle/>
          <a:p>
            <a:pPr algn="just"/>
            <a:r>
              <a:rPr lang="el-GR" sz="1800" dirty="0" smtClean="0"/>
              <a:t>Αποτελεί ένα </a:t>
            </a:r>
            <a:r>
              <a:rPr lang="el-GR" sz="1800" b="1" dirty="0" smtClean="0"/>
              <a:t>προσχέδιο της μελλοντικής εξέλιξης</a:t>
            </a:r>
            <a:r>
              <a:rPr lang="el-GR" sz="1800" dirty="0" smtClean="0"/>
              <a:t> της επιχείρησης και παρέχει πολύτιμα επιχειρηματικά εργαλεία για την ανάλυσή της, τον έλεγχο της πορείας της, τον προσδιορισμό των αναγκών της και την πραγματοποίηση απαραίτητων αλλαγών. </a:t>
            </a:r>
            <a:endParaRPr lang="el-GR" sz="1800" dirty="0"/>
          </a:p>
          <a:p>
            <a:pPr algn="just"/>
            <a:endParaRPr lang="el-GR" sz="1800" dirty="0" smtClean="0"/>
          </a:p>
          <a:p>
            <a:pPr algn="just"/>
            <a:r>
              <a:rPr lang="el-GR" sz="1800" dirty="0" smtClean="0"/>
              <a:t>Η σύνταξή του θεωρείται απαραίτητη για την </a:t>
            </a:r>
            <a:r>
              <a:rPr lang="el-GR" sz="1800" b="1" dirty="0" smtClean="0"/>
              <a:t>προώθηση</a:t>
            </a:r>
            <a:r>
              <a:rPr lang="el-GR" sz="1800" dirty="0" smtClean="0"/>
              <a:t> </a:t>
            </a:r>
            <a:r>
              <a:rPr lang="el-GR" sz="1800" b="1" dirty="0" smtClean="0"/>
              <a:t>μίας νέας επιχειρηματικής ιδέας ή δραστηριότητας</a:t>
            </a:r>
            <a:r>
              <a:rPr lang="el-GR" sz="1800" dirty="0" smtClean="0"/>
              <a:t> καθώς και την </a:t>
            </a:r>
            <a:r>
              <a:rPr lang="el-GR" sz="1800" b="1" dirty="0" smtClean="0"/>
              <a:t>προσέλκυση</a:t>
            </a:r>
            <a:r>
              <a:rPr lang="el-GR" sz="1800" dirty="0" smtClean="0"/>
              <a:t> </a:t>
            </a:r>
            <a:r>
              <a:rPr lang="el-GR" sz="1800" b="1" dirty="0" smtClean="0"/>
              <a:t>και εξασφάλιση κεφαλαίου</a:t>
            </a:r>
            <a:r>
              <a:rPr lang="el-GR" sz="1800" dirty="0" smtClean="0"/>
              <a:t> από εξωτερικούς φορείς για την υλοποίηση της επιχειρηματικής ιδέας καθώς τους προσφέρει αναλυτικές πληροφορίες για όλες τις πτυχές των προηγούμενων, υφιστάμενων και μελλοντικών δραστηριοτήτων της εταιρείας. </a:t>
            </a:r>
          </a:p>
          <a:p>
            <a:pPr algn="just"/>
            <a:endParaRPr lang="el-GR" sz="1800" dirty="0" smtClean="0"/>
          </a:p>
          <a:p>
            <a:pPr algn="just"/>
            <a:r>
              <a:rPr lang="el-GR" sz="1800" dirty="0" smtClean="0"/>
              <a:t>Συμπερασματικά, ένα άρτιο Επιχειρηματικό Σχέδιο συμβάλλει στην ανάπτυξη της επιχείρησης μακροπρόθεσμα αλλά και στην προσπάθειά της για εξασφάλιση χρηματοδότησης.</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r>
              <a:rPr lang="el-GR" sz="3600" dirty="0" smtClean="0">
                <a:solidFill>
                  <a:schemeClr val="accent2">
                    <a:lumMod val="75000"/>
                  </a:schemeClr>
                </a:solidFill>
                <a:latin typeface="Calibri" pitchFamily="34" charset="0"/>
              </a:rPr>
              <a:t>Δομή Επιχειρηματικού Σχεδίου</a:t>
            </a:r>
          </a:p>
        </p:txBody>
      </p:sp>
      <p:sp>
        <p:nvSpPr>
          <p:cNvPr id="3" name="2 - Θέση περιεχομένου"/>
          <p:cNvSpPr>
            <a:spLocks noGrp="1"/>
          </p:cNvSpPr>
          <p:nvPr>
            <p:ph sz="quarter" idx="1"/>
          </p:nvPr>
        </p:nvSpPr>
        <p:spPr>
          <a:xfrm>
            <a:off x="357158" y="1285860"/>
            <a:ext cx="8429684" cy="4572000"/>
          </a:xfrm>
        </p:spPr>
        <p:txBody>
          <a:bodyPr>
            <a:noAutofit/>
          </a:bodyPr>
          <a:lstStyle/>
          <a:p>
            <a:pPr algn="just">
              <a:buNone/>
            </a:pPr>
            <a:r>
              <a:rPr lang="el-GR" sz="1800" dirty="0" smtClean="0">
                <a:latin typeface="Cambria" pitchFamily="18" charset="0"/>
              </a:rPr>
              <a:t>Το Επιχειρηματικό Σχέδιο ενδεικτικά περιλαμβάνει τις παρακάτω ενότητες:</a:t>
            </a:r>
          </a:p>
          <a:p>
            <a:pPr lvl="0" algn="just"/>
            <a:r>
              <a:rPr lang="el-GR" sz="1800" b="1" dirty="0" smtClean="0">
                <a:latin typeface="Cambria" pitchFamily="18" charset="0"/>
              </a:rPr>
              <a:t>Εξώφυλλο</a:t>
            </a:r>
            <a:endParaRPr lang="el-GR" sz="1800" dirty="0" smtClean="0">
              <a:latin typeface="Cambria" pitchFamily="18" charset="0"/>
            </a:endParaRPr>
          </a:p>
          <a:p>
            <a:pPr lvl="0" algn="just"/>
            <a:r>
              <a:rPr lang="el-GR" sz="1800" b="1" dirty="0" smtClean="0">
                <a:latin typeface="Cambria" pitchFamily="18" charset="0"/>
              </a:rPr>
              <a:t>Πίνακας περιεχομένων</a:t>
            </a:r>
            <a:endParaRPr lang="el-GR" sz="1800" dirty="0" smtClean="0">
              <a:latin typeface="Cambria" pitchFamily="18" charset="0"/>
            </a:endParaRPr>
          </a:p>
          <a:p>
            <a:pPr lvl="0" algn="just"/>
            <a:r>
              <a:rPr lang="el-GR" sz="1800" b="1" dirty="0" smtClean="0">
                <a:latin typeface="Cambria" pitchFamily="18" charset="0"/>
              </a:rPr>
              <a:t>Προκαταρκτικές πληροφορίες - Ορολογίες</a:t>
            </a:r>
            <a:endParaRPr lang="el-GR" sz="1800" dirty="0" smtClean="0">
              <a:latin typeface="Cambria" pitchFamily="18" charset="0"/>
            </a:endParaRPr>
          </a:p>
          <a:p>
            <a:pPr lvl="0" algn="just"/>
            <a:r>
              <a:rPr lang="el-GR" sz="1800" b="1" dirty="0" smtClean="0">
                <a:latin typeface="Cambria" pitchFamily="18" charset="0"/>
              </a:rPr>
              <a:t>Επιτελική Σύνοψη (</a:t>
            </a:r>
            <a:r>
              <a:rPr lang="en-US" sz="1800" b="1" dirty="0" smtClean="0">
                <a:latin typeface="Cambria" pitchFamily="18" charset="0"/>
              </a:rPr>
              <a:t>Executive summary</a:t>
            </a:r>
            <a:r>
              <a:rPr lang="el-GR" sz="1800" b="1" dirty="0" smtClean="0">
                <a:latin typeface="Cambria" pitchFamily="18" charset="0"/>
              </a:rPr>
              <a:t>)</a:t>
            </a:r>
            <a:endParaRPr lang="el-GR" sz="1800" dirty="0" smtClean="0">
              <a:latin typeface="Cambria" pitchFamily="18" charset="0"/>
            </a:endParaRPr>
          </a:p>
          <a:p>
            <a:pPr lvl="0" algn="just"/>
            <a:r>
              <a:rPr lang="el-GR" sz="1800" b="1" dirty="0" smtClean="0">
                <a:latin typeface="Cambria" pitchFamily="18" charset="0"/>
              </a:rPr>
              <a:t>Γενική περιγραφή της επιχείρησης (Business </a:t>
            </a:r>
            <a:r>
              <a:rPr lang="el-GR" sz="1800" b="1" dirty="0" err="1" smtClean="0">
                <a:latin typeface="Cambria" pitchFamily="18" charset="0"/>
              </a:rPr>
              <a:t>Description</a:t>
            </a:r>
            <a:r>
              <a:rPr lang="el-GR" sz="1800" b="1" dirty="0" smtClean="0">
                <a:latin typeface="Cambria" pitchFamily="18" charset="0"/>
              </a:rPr>
              <a:t>)</a:t>
            </a:r>
            <a:endParaRPr lang="el-GR" sz="1800" dirty="0" smtClean="0">
              <a:latin typeface="Cambria" pitchFamily="18" charset="0"/>
            </a:endParaRPr>
          </a:p>
          <a:p>
            <a:pPr lvl="0" algn="just"/>
            <a:r>
              <a:rPr lang="el-GR" sz="1800" b="1" dirty="0" smtClean="0">
                <a:latin typeface="Cambria" pitchFamily="18" charset="0"/>
              </a:rPr>
              <a:t>Περιγραφή προϊόντων/υπηρεσιών</a:t>
            </a:r>
            <a:endParaRPr lang="el-GR" sz="1800" dirty="0" smtClean="0">
              <a:latin typeface="Cambria" pitchFamily="18" charset="0"/>
            </a:endParaRPr>
          </a:p>
          <a:p>
            <a:pPr lvl="0" algn="just"/>
            <a:r>
              <a:rPr lang="el-GR" sz="1800" b="1" dirty="0" smtClean="0">
                <a:latin typeface="Cambria" pitchFamily="18" charset="0"/>
              </a:rPr>
              <a:t>Σχέδιο Μάρκετινγκ (</a:t>
            </a:r>
            <a:r>
              <a:rPr lang="en-US" sz="1800" b="1" dirty="0" smtClean="0">
                <a:latin typeface="Cambria" pitchFamily="18" charset="0"/>
              </a:rPr>
              <a:t>Marketing Plan</a:t>
            </a:r>
            <a:r>
              <a:rPr lang="el-GR" sz="1800" b="1" dirty="0" smtClean="0">
                <a:latin typeface="Cambria" pitchFamily="18" charset="0"/>
              </a:rPr>
              <a:t>)</a:t>
            </a:r>
            <a:endParaRPr lang="el-GR" sz="1800" dirty="0" smtClean="0">
              <a:latin typeface="Cambria" pitchFamily="18" charset="0"/>
            </a:endParaRPr>
          </a:p>
          <a:p>
            <a:pPr lvl="0" algn="just"/>
            <a:r>
              <a:rPr lang="el-GR" sz="1800" b="1" dirty="0" smtClean="0">
                <a:latin typeface="Cambria" pitchFamily="18" charset="0"/>
              </a:rPr>
              <a:t>Σχέδιο Λειτουργίας (</a:t>
            </a:r>
            <a:r>
              <a:rPr lang="en-US" sz="1800" b="1" dirty="0" smtClean="0">
                <a:latin typeface="Cambria" pitchFamily="18" charset="0"/>
              </a:rPr>
              <a:t>Operational Plan</a:t>
            </a:r>
            <a:r>
              <a:rPr lang="el-GR" sz="1800" b="1" dirty="0" smtClean="0">
                <a:latin typeface="Cambria" pitchFamily="18" charset="0"/>
              </a:rPr>
              <a:t>)</a:t>
            </a:r>
            <a:endParaRPr lang="el-GR" sz="1800" dirty="0" smtClean="0">
              <a:latin typeface="Cambria" pitchFamily="18" charset="0"/>
            </a:endParaRPr>
          </a:p>
          <a:p>
            <a:pPr lvl="0" algn="just"/>
            <a:r>
              <a:rPr lang="el-GR" sz="1800" b="1" dirty="0" smtClean="0">
                <a:latin typeface="Cambria" pitchFamily="18" charset="0"/>
              </a:rPr>
              <a:t>Οργάνωση και Διοίκηση επιχείρησης (Management)</a:t>
            </a:r>
            <a:endParaRPr lang="el-GR" sz="1800" dirty="0" smtClean="0">
              <a:latin typeface="Cambria" pitchFamily="18" charset="0"/>
            </a:endParaRPr>
          </a:p>
          <a:p>
            <a:pPr lvl="0" algn="just"/>
            <a:r>
              <a:rPr lang="el-GR" sz="1800" b="1" dirty="0" smtClean="0">
                <a:latin typeface="Cambria" pitchFamily="18" charset="0"/>
              </a:rPr>
              <a:t>Χρηματοοικονομικό Σχέδιο </a:t>
            </a:r>
            <a:r>
              <a:rPr lang="en-US" sz="1800" b="1" dirty="0" smtClean="0">
                <a:latin typeface="Cambria" pitchFamily="18" charset="0"/>
              </a:rPr>
              <a:t>(Financial Plan)</a:t>
            </a:r>
            <a:endParaRPr lang="el-GR" sz="1800" dirty="0" smtClean="0">
              <a:latin typeface="Cambria" pitchFamily="18" charset="0"/>
            </a:endParaRPr>
          </a:p>
          <a:p>
            <a:pPr lvl="0" algn="just"/>
            <a:r>
              <a:rPr lang="el-GR" sz="1800" b="1" dirty="0" smtClean="0">
                <a:latin typeface="Cambria" pitchFamily="18" charset="0"/>
              </a:rPr>
              <a:t>Επίλογος</a:t>
            </a:r>
            <a:endParaRPr lang="el-GR" sz="1800" dirty="0" smtClean="0">
              <a:latin typeface="Cambria" pitchFamily="18" charset="0"/>
            </a:endParaRPr>
          </a:p>
          <a:p>
            <a:pPr lvl="0" algn="just"/>
            <a:r>
              <a:rPr lang="el-GR" sz="1800" b="1" dirty="0" smtClean="0">
                <a:latin typeface="Cambria" pitchFamily="18" charset="0"/>
              </a:rPr>
              <a:t>Παράρτημα</a:t>
            </a:r>
            <a:endParaRPr lang="el-GR" sz="1800" dirty="0">
              <a:latin typeface="Cambria" pitchFamily="18" charset="0"/>
            </a:endParaRPr>
          </a:p>
        </p:txBody>
      </p:sp>
      <p:sp>
        <p:nvSpPr>
          <p:cNvPr id="7" name="Oval 6"/>
          <p:cNvSpPr/>
          <p:nvPr/>
        </p:nvSpPr>
        <p:spPr>
          <a:xfrm>
            <a:off x="8578376" y="214810"/>
            <a:ext cx="317102" cy="2740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r>
              <a:rPr lang="el-GR" sz="3600" dirty="0" smtClean="0">
                <a:solidFill>
                  <a:schemeClr val="accent2">
                    <a:lumMod val="75000"/>
                  </a:schemeClr>
                </a:solidFill>
                <a:latin typeface="Calibri" pitchFamily="34" charset="0"/>
              </a:rPr>
              <a:t>Εξώφυλλο</a:t>
            </a:r>
          </a:p>
        </p:txBody>
      </p:sp>
      <p:sp>
        <p:nvSpPr>
          <p:cNvPr id="3" name="2 - Θέση περιεχομένου"/>
          <p:cNvSpPr>
            <a:spLocks noGrp="1"/>
          </p:cNvSpPr>
          <p:nvPr>
            <p:ph sz="quarter" idx="1"/>
          </p:nvPr>
        </p:nvSpPr>
        <p:spPr>
          <a:xfrm>
            <a:off x="357158" y="1285860"/>
            <a:ext cx="8429684" cy="4572000"/>
          </a:xfrm>
        </p:spPr>
        <p:txBody>
          <a:bodyPr>
            <a:noAutofit/>
          </a:bodyPr>
          <a:lstStyle/>
          <a:p>
            <a:pPr marL="0" indent="0" algn="just">
              <a:buNone/>
            </a:pPr>
            <a:r>
              <a:rPr lang="el-GR" sz="2000" dirty="0" smtClean="0"/>
              <a:t>Στο εξώφυλλο του Επιχειρηματικού Σχεδίου συνήθως αναγράφεται ο τίτλος του Σχεδίου π.χ. Επιχειρηματικό Σχέδιο εταιρίας Χ και ο σκοπός του Σχεδίου π.χ. Πρόταση για την έγκριση δανείου, το ονοματεπώνυμο του συντάκτη/ιδιοκτήτη/επιχειρηματία/ομάδας, η επωνυμία της επιχείρησης, το λογότυπο της επιχείρησης, στοιχεία επικοινωνίας (διεύθυνση, τηλέφωνο, </a:t>
            </a:r>
            <a:r>
              <a:rPr lang="el-GR" sz="2000" dirty="0" err="1" smtClean="0"/>
              <a:t>Fax</a:t>
            </a:r>
            <a:r>
              <a:rPr lang="el-GR" sz="2000" dirty="0" smtClean="0"/>
              <a:t>, </a:t>
            </a:r>
            <a:r>
              <a:rPr lang="el-GR" sz="2000" dirty="0" err="1" smtClean="0"/>
              <a:t>email</a:t>
            </a:r>
            <a:r>
              <a:rPr lang="el-GR" sz="2000" dirty="0" smtClean="0"/>
              <a:t> κλπ) και ημερομηνία σύνταξης σχεδίου. </a:t>
            </a:r>
            <a:endParaRPr lang="el-GR" sz="20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r>
              <a:rPr lang="el-GR" sz="3600" dirty="0" smtClean="0">
                <a:solidFill>
                  <a:schemeClr val="accent2">
                    <a:lumMod val="75000"/>
                  </a:schemeClr>
                </a:solidFill>
                <a:latin typeface="Calibri" pitchFamily="34" charset="0"/>
              </a:rPr>
              <a:t>Πίνακας περιεχομένων</a:t>
            </a:r>
          </a:p>
        </p:txBody>
      </p:sp>
      <p:sp>
        <p:nvSpPr>
          <p:cNvPr id="3" name="2 - Θέση περιεχομένου"/>
          <p:cNvSpPr>
            <a:spLocks noGrp="1"/>
          </p:cNvSpPr>
          <p:nvPr>
            <p:ph sz="quarter" idx="1"/>
          </p:nvPr>
        </p:nvSpPr>
        <p:spPr>
          <a:xfrm>
            <a:off x="357158" y="1285860"/>
            <a:ext cx="8429684" cy="4572000"/>
          </a:xfrm>
        </p:spPr>
        <p:txBody>
          <a:bodyPr>
            <a:noAutofit/>
          </a:bodyPr>
          <a:lstStyle/>
          <a:p>
            <a:pPr marL="0" indent="0" algn="just">
              <a:buNone/>
            </a:pPr>
            <a:r>
              <a:rPr lang="el-GR" sz="2000" dirty="0" smtClean="0"/>
              <a:t>Στον πίνακα περιεχομένων περιλαμβάνονται οι τίτλοι των ενοτήτων και υποενοτήτων και παραρτημάτων, καθώς και κατάλογος πινάκων, διαγραμμάτων, απεικονίσεων, κ.λπ. Επίσης, στο σημείο αυτό μπορεί να γίνει και αναφορά στα πνευματικά δικαιώματα (</a:t>
            </a:r>
            <a:r>
              <a:rPr lang="el-GR" sz="2000" dirty="0" err="1" smtClean="0"/>
              <a:t>copyright</a:t>
            </a:r>
            <a:r>
              <a:rPr lang="el-GR" sz="2000" dirty="0" smtClean="0"/>
              <a:t>) για το περιεχόμενο του Σχεδίου.</a:t>
            </a:r>
            <a:endParaRPr lang="el-GR" sz="20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a:bodyPr>
          <a:lstStyle/>
          <a:p>
            <a:r>
              <a:rPr lang="el-GR" sz="3600" dirty="0" smtClean="0">
                <a:solidFill>
                  <a:schemeClr val="accent2">
                    <a:lumMod val="75000"/>
                  </a:schemeClr>
                </a:solidFill>
                <a:latin typeface="Calibri" pitchFamily="34" charset="0"/>
              </a:rPr>
              <a:t>Προκαταρκτικές Πληροφορίες - Ορολογίες</a:t>
            </a:r>
          </a:p>
        </p:txBody>
      </p:sp>
      <p:sp>
        <p:nvSpPr>
          <p:cNvPr id="3" name="2 - Θέση περιεχομένου"/>
          <p:cNvSpPr>
            <a:spLocks noGrp="1"/>
          </p:cNvSpPr>
          <p:nvPr>
            <p:ph sz="quarter" idx="1"/>
          </p:nvPr>
        </p:nvSpPr>
        <p:spPr>
          <a:xfrm>
            <a:off x="357158" y="1285860"/>
            <a:ext cx="8429684" cy="4572000"/>
          </a:xfrm>
        </p:spPr>
        <p:txBody>
          <a:bodyPr>
            <a:noAutofit/>
          </a:bodyPr>
          <a:lstStyle/>
          <a:p>
            <a:pPr marL="6350" indent="-6350" algn="just">
              <a:buNone/>
            </a:pPr>
            <a:r>
              <a:rPr lang="el-GR" sz="2000" dirty="0" smtClean="0"/>
              <a:t>Στο σημείο αυτό είναι χρήσιμο να αναφερθούν τυχόν ορολογίες ή τεχνικές πληροφορίες και συντμήσεις που θα βοηθήσουν τον αναγνώστη, ο οποίος μπορεί να μη διαθέτει ειδικές γνώσεις σχετικά με το αντικείμενο, να κατανοήσει καλύτερα το κείμενο του Σχεδίου. </a:t>
            </a:r>
            <a:endParaRPr lang="el-GR" sz="20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fontScale="90000"/>
          </a:bodyPr>
          <a:lstStyle/>
          <a:p>
            <a:r>
              <a:rPr lang="el-GR" sz="3600" dirty="0" smtClean="0">
                <a:solidFill>
                  <a:schemeClr val="accent2">
                    <a:lumMod val="75000"/>
                  </a:schemeClr>
                </a:solidFill>
                <a:latin typeface="Calibri" pitchFamily="34" charset="0"/>
              </a:rPr>
              <a:t>Επιτελική Σύνοψη Σχεδίου (</a:t>
            </a:r>
            <a:r>
              <a:rPr lang="el-GR" sz="3600" dirty="0" err="1" smtClean="0">
                <a:solidFill>
                  <a:schemeClr val="accent2">
                    <a:lumMod val="75000"/>
                  </a:schemeClr>
                </a:solidFill>
                <a:latin typeface="Calibri" pitchFamily="34" charset="0"/>
              </a:rPr>
              <a:t>Executive</a:t>
            </a:r>
            <a:r>
              <a:rPr lang="el-GR" sz="3600" dirty="0" smtClean="0">
                <a:solidFill>
                  <a:schemeClr val="accent2">
                    <a:lumMod val="75000"/>
                  </a:schemeClr>
                </a:solidFill>
                <a:latin typeface="Calibri" pitchFamily="34" charset="0"/>
              </a:rPr>
              <a:t> </a:t>
            </a:r>
            <a:r>
              <a:rPr lang="el-GR" sz="3600" dirty="0" err="1" smtClean="0">
                <a:solidFill>
                  <a:schemeClr val="accent2">
                    <a:lumMod val="75000"/>
                  </a:schemeClr>
                </a:solidFill>
                <a:latin typeface="Calibri" pitchFamily="34" charset="0"/>
              </a:rPr>
              <a:t>Summary</a:t>
            </a:r>
            <a:r>
              <a:rPr lang="el-GR" sz="3600" dirty="0" smtClean="0">
                <a:solidFill>
                  <a:schemeClr val="accent2">
                    <a:lumMod val="75000"/>
                  </a:schemeClr>
                </a:solidFill>
                <a:latin typeface="Calibri" pitchFamily="34" charset="0"/>
              </a:rPr>
              <a:t>)</a:t>
            </a:r>
          </a:p>
        </p:txBody>
      </p:sp>
      <p:sp>
        <p:nvSpPr>
          <p:cNvPr id="3" name="2 - Θέση περιεχομένου"/>
          <p:cNvSpPr>
            <a:spLocks noGrp="1"/>
          </p:cNvSpPr>
          <p:nvPr>
            <p:ph sz="quarter" idx="1"/>
          </p:nvPr>
        </p:nvSpPr>
        <p:spPr>
          <a:xfrm>
            <a:off x="357158" y="1285860"/>
            <a:ext cx="8429684" cy="4572000"/>
          </a:xfrm>
        </p:spPr>
        <p:txBody>
          <a:bodyPr>
            <a:noAutofit/>
          </a:bodyPr>
          <a:lstStyle/>
          <a:p>
            <a:pPr marL="6350" indent="-6350" algn="just">
              <a:buNone/>
            </a:pPr>
            <a:r>
              <a:rPr lang="el-GR" sz="2000" dirty="0" smtClean="0">
                <a:latin typeface="Cambria" pitchFamily="18" charset="0"/>
              </a:rPr>
              <a:t>Το </a:t>
            </a:r>
            <a:r>
              <a:rPr lang="en-US" sz="2000" dirty="0" smtClean="0">
                <a:latin typeface="Cambria" pitchFamily="18" charset="0"/>
              </a:rPr>
              <a:t>executive summary</a:t>
            </a:r>
            <a:r>
              <a:rPr lang="el-GR" sz="2000" dirty="0" smtClean="0">
                <a:latin typeface="Cambria" pitchFamily="18" charset="0"/>
              </a:rPr>
              <a:t> είναι το πρώτο πράγμα που θα διαβάσει ο αναγνώστης του Επιχειρηματικού Σχεδίου και σίγουρα το πιο σημαντικό, καθώς περιγράφει συνοπτικά ολόκληρο το Σχέδιο ενώ παράλληλα θα πρέπει να τραβήξει το ενδιαφέρον του αναγνώστη να διαβάσει και το υπόλοιπο κείμενο του Σχεδίου. </a:t>
            </a:r>
          </a:p>
          <a:p>
            <a:pPr algn="just">
              <a:buNone/>
            </a:pPr>
            <a:r>
              <a:rPr lang="el-GR" sz="2000" dirty="0" smtClean="0">
                <a:latin typeface="Cambria" pitchFamily="18" charset="0"/>
              </a:rPr>
              <a:t>Βασικές κατευθύνσεις για τη σύνταξη του </a:t>
            </a:r>
            <a:r>
              <a:rPr lang="en-US" sz="2000" dirty="0" smtClean="0">
                <a:latin typeface="Cambria" pitchFamily="18" charset="0"/>
              </a:rPr>
              <a:t>executive summary</a:t>
            </a:r>
            <a:r>
              <a:rPr lang="el-GR" sz="2000" dirty="0" smtClean="0">
                <a:latin typeface="Cambria" pitchFamily="18" charset="0"/>
              </a:rPr>
              <a:t>:</a:t>
            </a:r>
          </a:p>
          <a:p>
            <a:pPr lvl="0" algn="just"/>
            <a:r>
              <a:rPr lang="el-GR" sz="2000" dirty="0" smtClean="0">
                <a:latin typeface="Cambria" pitchFamily="18" charset="0"/>
              </a:rPr>
              <a:t>Πρέπει να συμπεριλαμβάνει όλα όσα θα μπορούσαν να καλυφτούν σε μία «5λεπτη» συνέντευξη</a:t>
            </a:r>
          </a:p>
          <a:p>
            <a:pPr lvl="0" algn="just"/>
            <a:r>
              <a:rPr lang="el-GR" sz="2000" dirty="0" smtClean="0">
                <a:latin typeface="Cambria" pitchFamily="18" charset="0"/>
              </a:rPr>
              <a:t>Πρέπει να είναι καλογραμμένο, πλήρες, επαγγελματικό και ταυτόχρονα περιεκτικό</a:t>
            </a:r>
          </a:p>
          <a:p>
            <a:pPr lvl="0" algn="just"/>
            <a:r>
              <a:rPr lang="el-GR" sz="2000" dirty="0" smtClean="0"/>
              <a:t>Πρέπει να δημιουργεί την αίσθηση ενθουσιασμού αναφορικά με τις προοπτικές της επιχείρησης</a:t>
            </a:r>
          </a:p>
          <a:p>
            <a:pPr lvl="0" algn="just"/>
            <a:r>
              <a:rPr lang="el-GR" sz="2000" dirty="0" smtClean="0"/>
              <a:t>Συνιστάται να συντάσσεται τελευταίο αν και παρουσιάζεται πρώτο</a:t>
            </a:r>
          </a:p>
          <a:p>
            <a:pPr lvl="0" algn="just"/>
            <a:endParaRPr lang="el-GR" sz="2000" dirty="0" smtClean="0">
              <a:latin typeface="Cambria"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358246" cy="1143000"/>
          </a:xfrm>
        </p:spPr>
        <p:txBody>
          <a:bodyPr>
            <a:normAutofit fontScale="90000"/>
          </a:bodyPr>
          <a:lstStyle/>
          <a:p>
            <a:r>
              <a:rPr lang="el-GR" sz="3600" dirty="0" smtClean="0">
                <a:solidFill>
                  <a:schemeClr val="accent2">
                    <a:lumMod val="75000"/>
                  </a:schemeClr>
                </a:solidFill>
                <a:latin typeface="Calibri" pitchFamily="34" charset="0"/>
              </a:rPr>
              <a:t>Επιτελική Σύνοψη Σχεδίου (</a:t>
            </a:r>
            <a:r>
              <a:rPr lang="el-GR" sz="3600" dirty="0" err="1" smtClean="0">
                <a:solidFill>
                  <a:schemeClr val="accent2">
                    <a:lumMod val="75000"/>
                  </a:schemeClr>
                </a:solidFill>
                <a:latin typeface="Calibri" pitchFamily="34" charset="0"/>
              </a:rPr>
              <a:t>Executive</a:t>
            </a:r>
            <a:r>
              <a:rPr lang="el-GR" sz="3600" dirty="0" smtClean="0">
                <a:solidFill>
                  <a:schemeClr val="accent2">
                    <a:lumMod val="75000"/>
                  </a:schemeClr>
                </a:solidFill>
                <a:latin typeface="Calibri" pitchFamily="34" charset="0"/>
              </a:rPr>
              <a:t> </a:t>
            </a:r>
            <a:r>
              <a:rPr lang="el-GR" sz="3600" dirty="0" err="1" smtClean="0">
                <a:solidFill>
                  <a:schemeClr val="accent2">
                    <a:lumMod val="75000"/>
                  </a:schemeClr>
                </a:solidFill>
                <a:latin typeface="Calibri" pitchFamily="34" charset="0"/>
              </a:rPr>
              <a:t>Summary</a:t>
            </a:r>
            <a:r>
              <a:rPr lang="el-GR" sz="3600" dirty="0" smtClean="0">
                <a:solidFill>
                  <a:schemeClr val="accent2">
                    <a:lumMod val="75000"/>
                  </a:schemeClr>
                </a:solidFill>
                <a:latin typeface="Calibri" pitchFamily="34" charset="0"/>
              </a:rPr>
              <a:t>)</a:t>
            </a:r>
          </a:p>
        </p:txBody>
      </p:sp>
      <p:sp>
        <p:nvSpPr>
          <p:cNvPr id="3" name="2 - Θέση περιεχομένου"/>
          <p:cNvSpPr>
            <a:spLocks noGrp="1"/>
          </p:cNvSpPr>
          <p:nvPr>
            <p:ph sz="quarter" idx="1"/>
          </p:nvPr>
        </p:nvSpPr>
        <p:spPr>
          <a:xfrm>
            <a:off x="357158" y="1285860"/>
            <a:ext cx="8429684" cy="4572000"/>
          </a:xfrm>
        </p:spPr>
        <p:txBody>
          <a:bodyPr>
            <a:noAutofit/>
          </a:bodyPr>
          <a:lstStyle/>
          <a:p>
            <a:pPr algn="just">
              <a:buNone/>
            </a:pPr>
            <a:endParaRPr lang="el-GR" sz="2000" dirty="0" smtClean="0">
              <a:latin typeface="Cambria" pitchFamily="18" charset="0"/>
            </a:endParaRPr>
          </a:p>
          <a:p>
            <a:pPr algn="just">
              <a:buNone/>
            </a:pPr>
            <a:r>
              <a:rPr lang="el-GR" sz="2000" dirty="0" smtClean="0">
                <a:latin typeface="Cambria" pitchFamily="18" charset="0"/>
              </a:rPr>
              <a:t>Βασικές κατευθύνσεις για τη σύνταξη του </a:t>
            </a:r>
            <a:r>
              <a:rPr lang="en-US" sz="2000" dirty="0" smtClean="0">
                <a:latin typeface="Cambria" pitchFamily="18" charset="0"/>
              </a:rPr>
              <a:t>executive summary</a:t>
            </a:r>
            <a:r>
              <a:rPr lang="el-GR" sz="2000" dirty="0" smtClean="0">
                <a:latin typeface="Cambria" pitchFamily="18" charset="0"/>
              </a:rPr>
              <a:t>: (συν.)</a:t>
            </a:r>
          </a:p>
          <a:p>
            <a:pPr lvl="0" algn="just"/>
            <a:r>
              <a:rPr lang="el-GR" sz="2000" dirty="0" smtClean="0">
                <a:latin typeface="Cambria" pitchFamily="18" charset="0"/>
              </a:rPr>
              <a:t>Πρέπει να δίνει μία ξεκάθαρη εικόνα για την επιχείρηση και τη δραστηριότητά της (ποιο είναι το προϊόν/υπηρεσία που προσφέρει, ποιοι είναι οι πελάτες της, ποιοι είναι οι ιδιοκτήτες της, ποιες είναι οι μελλοντικές προβλέψεις για τον κλάδο/αγορά και ποιες οι προοπτικές που παρουσιάζονται για την επιχείρηση, ποια είναι τα πλεονεκτήματα και δυνατά σημεία της επιχείρησης)</a:t>
            </a:r>
          </a:p>
          <a:p>
            <a:pPr lvl="0" algn="just"/>
            <a:r>
              <a:rPr lang="el-GR" sz="2000" dirty="0" smtClean="0">
                <a:latin typeface="Cambria" pitchFamily="18" charset="0"/>
              </a:rPr>
              <a:t>Συνιστάται να μην υπερβαίνει τις δύο σελίδες</a:t>
            </a:r>
          </a:p>
          <a:p>
            <a:pPr lvl="0" algn="just"/>
            <a:r>
              <a:rPr lang="el-GR" sz="2000" dirty="0" smtClean="0">
                <a:latin typeface="Cambria" pitchFamily="18" charset="0"/>
              </a:rPr>
              <a:t>Σε περίπτωση που στόχος του Σχεδίου είναι η λήψη χρηματοδότησης, το </a:t>
            </a:r>
            <a:r>
              <a:rPr lang="en-US" sz="2000" dirty="0" smtClean="0">
                <a:latin typeface="Cambria" pitchFamily="18" charset="0"/>
              </a:rPr>
              <a:t>executive summary </a:t>
            </a:r>
            <a:r>
              <a:rPr lang="el-GR" sz="2000" dirty="0" smtClean="0">
                <a:latin typeface="Cambria" pitchFamily="18" charset="0"/>
              </a:rPr>
              <a:t>θα πρέπει να εξηγεί με σαφήνεια το ποσό που χρειάζεται η επιχείρηση για χρηματοδότηση καθώς και πώς ακριβώς θα χρησιμοποιηθεί το ποσό αυτό με σκοπό να γίνει η επιχείρηση βιώσιμη και κερδοφόρα</a:t>
            </a:r>
          </a:p>
          <a:p>
            <a:pPr lvl="0" algn="just"/>
            <a:endParaRPr lang="el-GR" sz="2000" dirty="0" smtClean="0">
              <a:latin typeface="Cambria"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142852"/>
            <a:ext cx="8358246" cy="1143000"/>
          </a:xfrm>
        </p:spPr>
        <p:txBody>
          <a:bodyPr>
            <a:normAutofit fontScale="90000"/>
          </a:bodyPr>
          <a:lstStyle/>
          <a:p>
            <a:r>
              <a:rPr lang="el-GR" sz="3600" dirty="0" smtClean="0">
                <a:solidFill>
                  <a:schemeClr val="accent2">
                    <a:lumMod val="75000"/>
                  </a:schemeClr>
                </a:solidFill>
                <a:latin typeface="Calibri" pitchFamily="34" charset="0"/>
              </a:rPr>
              <a:t>Ταυτότητα/Γενική Περιγραφή της επιχείρησης (Business </a:t>
            </a:r>
            <a:r>
              <a:rPr lang="el-GR" sz="3600" dirty="0" err="1" smtClean="0">
                <a:solidFill>
                  <a:schemeClr val="accent2">
                    <a:lumMod val="75000"/>
                  </a:schemeClr>
                </a:solidFill>
                <a:latin typeface="Calibri" pitchFamily="34" charset="0"/>
              </a:rPr>
              <a:t>Description</a:t>
            </a:r>
            <a:r>
              <a:rPr lang="el-GR" sz="3600" dirty="0" smtClean="0">
                <a:solidFill>
                  <a:schemeClr val="accent2">
                    <a:lumMod val="75000"/>
                  </a:schemeClr>
                </a:solidFill>
                <a:latin typeface="Calibri" pitchFamily="34" charset="0"/>
              </a:rPr>
              <a:t>)</a:t>
            </a:r>
          </a:p>
        </p:txBody>
      </p:sp>
      <p:sp>
        <p:nvSpPr>
          <p:cNvPr id="3" name="2 - Θέση περιεχομένου"/>
          <p:cNvSpPr>
            <a:spLocks noGrp="1"/>
          </p:cNvSpPr>
          <p:nvPr>
            <p:ph sz="quarter" idx="1"/>
          </p:nvPr>
        </p:nvSpPr>
        <p:spPr>
          <a:xfrm>
            <a:off x="428596" y="1142984"/>
            <a:ext cx="8429684" cy="4572000"/>
          </a:xfrm>
        </p:spPr>
        <p:txBody>
          <a:bodyPr>
            <a:noAutofit/>
          </a:bodyPr>
          <a:lstStyle/>
          <a:p>
            <a:pPr marL="0" indent="0" algn="just">
              <a:buNone/>
            </a:pPr>
            <a:r>
              <a:rPr lang="el-GR" sz="1800" dirty="0" smtClean="0"/>
              <a:t>Η παρούσα ενότητα του Σχεδίου αποτυπώνει την υφιστάμενη κατάσταση της επιχείρησης κάνοντας ξεκάθαρο στον αναγνώστη:</a:t>
            </a:r>
          </a:p>
          <a:p>
            <a:pPr lvl="0" algn="just"/>
            <a:r>
              <a:rPr lang="el-GR" sz="1800" dirty="0" smtClean="0"/>
              <a:t>Με τι ασχολείται η επιχείρηση (πώληση προϊόντων/παροχή υπηρεσιών)</a:t>
            </a:r>
          </a:p>
          <a:p>
            <a:pPr lvl="0" algn="just"/>
            <a:r>
              <a:rPr lang="el-GR" sz="1800" dirty="0" smtClean="0"/>
              <a:t>Το όραμα, την αποστολή, τις αξίες και φιλοσοφία της επιχείρησης</a:t>
            </a:r>
          </a:p>
          <a:p>
            <a:pPr lvl="0" algn="just"/>
            <a:r>
              <a:rPr lang="el-GR" sz="1800" dirty="0" smtClean="0"/>
              <a:t>Τους στόχους και σκοπούς της επιχείρησης</a:t>
            </a:r>
          </a:p>
          <a:p>
            <a:pPr lvl="0" algn="just"/>
            <a:r>
              <a:rPr lang="el-GR" sz="1800" dirty="0" smtClean="0"/>
              <a:t>Σε ποιους θα προωθηθούν τα προϊόντα/υπηρεσίες της επιχείρησης (σύντομη περιγραφή Σχεδίου Μάρκετινγκ)</a:t>
            </a:r>
          </a:p>
          <a:p>
            <a:pPr lvl="0" algn="just"/>
            <a:r>
              <a:rPr lang="el-GR" sz="1800" dirty="0" smtClean="0"/>
              <a:t>Πού στοχεύει η επιχείρηση (εγχώρια/</a:t>
            </a:r>
            <a:r>
              <a:rPr lang="el-GR" sz="1800" dirty="0" err="1" smtClean="0"/>
              <a:t>διεθνή</a:t>
            </a:r>
            <a:r>
              <a:rPr lang="el-GR" sz="1800" dirty="0" smtClean="0"/>
              <a:t> αγορά) και ποιες οι προοπτικές του κλάδου και της επιχείρησης στον κλάδο αυτό</a:t>
            </a:r>
          </a:p>
          <a:p>
            <a:pPr lvl="0" algn="just"/>
            <a:r>
              <a:rPr lang="el-GR" sz="1800" dirty="0" smtClean="0"/>
              <a:t>Ποια είναι τα δυνατά και αδύνατα σημεία της επιχείρησης καθώς και ποια τα ανταγωνιστικά της πλεονεκτήματα</a:t>
            </a:r>
          </a:p>
          <a:p>
            <a:pPr lvl="0" algn="just"/>
            <a:r>
              <a:rPr lang="el-GR" sz="1800" dirty="0" smtClean="0"/>
              <a:t>Ποια είναι η ιστορική διαδρομή της επιχείρησης και ποιες οι σπουδαιότερες συνεργασίες</a:t>
            </a:r>
          </a:p>
          <a:p>
            <a:pPr lvl="0" algn="just"/>
            <a:r>
              <a:rPr lang="el-GR" sz="1800" dirty="0" smtClean="0"/>
              <a:t>Που βρίσκεται η έδρα της επιχείρησης</a:t>
            </a:r>
          </a:p>
          <a:p>
            <a:pPr lvl="0" algn="just"/>
            <a:r>
              <a:rPr lang="el-GR" sz="1800" dirty="0" smtClean="0"/>
              <a:t>Ποια είναι η νομική της μορφή</a:t>
            </a:r>
          </a:p>
          <a:p>
            <a:pPr lvl="0" algn="just"/>
            <a:r>
              <a:rPr lang="el-GR" sz="1800" dirty="0" smtClean="0"/>
              <a:t>Ποιο είναι το οργανόγραμμά της </a:t>
            </a:r>
            <a:endParaRPr lang="el-GR" sz="1800" dirty="0"/>
          </a:p>
        </p:txBody>
      </p:sp>
      <p:sp>
        <p:nvSpPr>
          <p:cNvPr id="7" name="Oval 6"/>
          <p:cNvSpPr/>
          <p:nvPr/>
        </p:nvSpPr>
        <p:spPr>
          <a:xfrm>
            <a:off x="8578376" y="214810"/>
            <a:ext cx="317102" cy="2740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142852"/>
            <a:ext cx="8358246" cy="1143000"/>
          </a:xfrm>
        </p:spPr>
        <p:txBody>
          <a:bodyPr>
            <a:normAutofit fontScale="90000"/>
          </a:bodyPr>
          <a:lstStyle/>
          <a:p>
            <a:r>
              <a:rPr lang="el-GR" sz="3600" dirty="0" smtClean="0">
                <a:solidFill>
                  <a:schemeClr val="accent2">
                    <a:lumMod val="75000"/>
                  </a:schemeClr>
                </a:solidFill>
                <a:latin typeface="Calibri" pitchFamily="34" charset="0"/>
              </a:rPr>
              <a:t>Προϊόντα</a:t>
            </a:r>
            <a:r>
              <a:rPr lang="en-US" sz="3600" dirty="0" smtClean="0">
                <a:solidFill>
                  <a:schemeClr val="accent2">
                    <a:lumMod val="75000"/>
                  </a:schemeClr>
                </a:solidFill>
                <a:latin typeface="Calibri" pitchFamily="34" charset="0"/>
              </a:rPr>
              <a:t> – </a:t>
            </a:r>
            <a:r>
              <a:rPr lang="el-GR" sz="3600" dirty="0" smtClean="0">
                <a:solidFill>
                  <a:schemeClr val="accent2">
                    <a:lumMod val="75000"/>
                  </a:schemeClr>
                </a:solidFill>
                <a:latin typeface="Calibri" pitchFamily="34" charset="0"/>
              </a:rPr>
              <a:t>Υπηρεσίες</a:t>
            </a:r>
            <a:r>
              <a:rPr lang="en-US" sz="3600" dirty="0">
                <a:solidFill>
                  <a:schemeClr val="accent2">
                    <a:lumMod val="75000"/>
                  </a:schemeClr>
                </a:solidFill>
                <a:latin typeface="Calibri" pitchFamily="34" charset="0"/>
              </a:rPr>
              <a:t/>
            </a:r>
            <a:br>
              <a:rPr lang="en-US" sz="3600" dirty="0">
                <a:solidFill>
                  <a:schemeClr val="accent2">
                    <a:lumMod val="75000"/>
                  </a:schemeClr>
                </a:solidFill>
                <a:latin typeface="Calibri" pitchFamily="34" charset="0"/>
              </a:rPr>
            </a:br>
            <a:r>
              <a:rPr lang="en-US" sz="3600" dirty="0" smtClean="0">
                <a:solidFill>
                  <a:schemeClr val="accent2">
                    <a:lumMod val="75000"/>
                  </a:schemeClr>
                </a:solidFill>
                <a:latin typeface="Calibri" pitchFamily="34" charset="0"/>
              </a:rPr>
              <a:t>(Products’ – Services’ description)</a:t>
            </a:r>
            <a:endParaRPr lang="el-GR" sz="3600" dirty="0" smtClean="0">
              <a:solidFill>
                <a:schemeClr val="accent2">
                  <a:lumMod val="75000"/>
                </a:schemeClr>
              </a:solidFill>
              <a:latin typeface="Calibri" pitchFamily="34" charset="0"/>
            </a:endParaRPr>
          </a:p>
        </p:txBody>
      </p:sp>
      <p:sp>
        <p:nvSpPr>
          <p:cNvPr id="3" name="2 - Θέση περιεχομένου"/>
          <p:cNvSpPr>
            <a:spLocks noGrp="1"/>
          </p:cNvSpPr>
          <p:nvPr>
            <p:ph sz="quarter" idx="1"/>
          </p:nvPr>
        </p:nvSpPr>
        <p:spPr>
          <a:xfrm>
            <a:off x="428596" y="1142984"/>
            <a:ext cx="8429684" cy="4572000"/>
          </a:xfrm>
        </p:spPr>
        <p:txBody>
          <a:bodyPr>
            <a:noAutofit/>
          </a:bodyPr>
          <a:lstStyle/>
          <a:p>
            <a:pPr marL="0" indent="0" algn="just">
              <a:buNone/>
            </a:pPr>
            <a:r>
              <a:rPr lang="el-GR" sz="2000" dirty="0" smtClean="0"/>
              <a:t>Η παρούσα ενότητα παρουσιάζει τα προϊόντα ή υπηρεσίες της επιχείρησης και περιλαμβάνει:</a:t>
            </a:r>
          </a:p>
          <a:p>
            <a:pPr lvl="0" algn="just"/>
            <a:r>
              <a:rPr lang="el-GR" sz="2000" dirty="0" smtClean="0"/>
              <a:t>Λεπτομερή περιγραφή των προϊόντων ή υπηρεσιών της επιχείρησης (τεχνικές προδιαγραφές, σχέδια, έντυπα, φωτογραφίες)</a:t>
            </a:r>
          </a:p>
          <a:p>
            <a:pPr lvl="0" algn="just"/>
            <a:r>
              <a:rPr lang="el-GR" sz="2000" dirty="0" smtClean="0"/>
              <a:t>Τις ιδιότητες και χαρακτηριστικά των προϊόντων/υπηρεσιών που αποτελούν δυνατά σημεία της επιχείρησης και δίνουν ανταγωνιστικό πλεονέκτημα </a:t>
            </a:r>
          </a:p>
          <a:p>
            <a:pPr lvl="0" algn="just"/>
            <a:r>
              <a:rPr lang="el-GR" sz="2000" dirty="0" smtClean="0"/>
              <a:t>Την τιμολογιακή πολιτική για τα προϊόντα/τις υπηρεσίες</a:t>
            </a:r>
          </a:p>
          <a:p>
            <a:pPr lvl="0" algn="just"/>
            <a:r>
              <a:rPr lang="el-GR" sz="2000" dirty="0" smtClean="0"/>
              <a:t>Τους λόγους για τους οποίους τα προϊόντα/υπηρεσίες θα είναι επιτυχημένα στην αγορά</a:t>
            </a:r>
            <a:endParaRPr lang="el-GR" sz="2000" dirty="0"/>
          </a:p>
        </p:txBody>
      </p:sp>
      <p:sp>
        <p:nvSpPr>
          <p:cNvPr id="7" name="Oval 6"/>
          <p:cNvSpPr/>
          <p:nvPr/>
        </p:nvSpPr>
        <p:spPr>
          <a:xfrm>
            <a:off x="8578376" y="214810"/>
            <a:ext cx="317102" cy="2740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142852"/>
            <a:ext cx="8358246" cy="1143000"/>
          </a:xfrm>
        </p:spPr>
        <p:txBody>
          <a:bodyPr>
            <a:normAutofit/>
          </a:bodyPr>
          <a:lstStyle/>
          <a:p>
            <a:r>
              <a:rPr lang="el-GR" sz="3600" dirty="0" smtClean="0">
                <a:solidFill>
                  <a:schemeClr val="accent2">
                    <a:lumMod val="75000"/>
                  </a:schemeClr>
                </a:solidFill>
                <a:latin typeface="Calibri" pitchFamily="34" charset="0"/>
              </a:rPr>
              <a:t>Σχέδιο Μάρκετινγκ (Marketing </a:t>
            </a:r>
            <a:r>
              <a:rPr lang="el-GR" sz="3600" dirty="0" err="1" smtClean="0">
                <a:solidFill>
                  <a:schemeClr val="accent2">
                    <a:lumMod val="75000"/>
                  </a:schemeClr>
                </a:solidFill>
                <a:latin typeface="Calibri" pitchFamily="34" charset="0"/>
              </a:rPr>
              <a:t>Plan</a:t>
            </a:r>
            <a:r>
              <a:rPr lang="el-GR" sz="3600" dirty="0" smtClean="0">
                <a:solidFill>
                  <a:schemeClr val="accent2">
                    <a:lumMod val="75000"/>
                  </a:schemeClr>
                </a:solidFill>
                <a:latin typeface="Calibri" pitchFamily="34" charset="0"/>
              </a:rPr>
              <a:t>)</a:t>
            </a:r>
          </a:p>
        </p:txBody>
      </p:sp>
      <p:sp>
        <p:nvSpPr>
          <p:cNvPr id="3" name="2 - Θέση περιεχομένου"/>
          <p:cNvSpPr>
            <a:spLocks noGrp="1"/>
          </p:cNvSpPr>
          <p:nvPr>
            <p:ph sz="quarter" idx="1"/>
          </p:nvPr>
        </p:nvSpPr>
        <p:spPr>
          <a:xfrm>
            <a:off x="428596" y="1142984"/>
            <a:ext cx="8429684" cy="4572000"/>
          </a:xfrm>
        </p:spPr>
        <p:txBody>
          <a:bodyPr>
            <a:noAutofit/>
          </a:bodyPr>
          <a:lstStyle/>
          <a:p>
            <a:pPr marL="0" indent="0" algn="just">
              <a:buNone/>
            </a:pPr>
            <a:r>
              <a:rPr lang="el-GR" sz="1900" dirty="0" smtClean="0"/>
              <a:t>Όσο καλό και αν είναι το προϊόν ή υπηρεσία μίας επιχείρησης η επιχείρηση θα έχει θετικά αποτελέσματα μόνο αν έχει αποτελεσματικό μάρκετινγκ, βασισμένο σε στατιστικά δεδομένα και στοιχεία της αγοράς.</a:t>
            </a:r>
          </a:p>
          <a:p>
            <a:pPr algn="just">
              <a:buNone/>
            </a:pPr>
            <a:r>
              <a:rPr lang="el-GR" sz="1900" dirty="0" smtClean="0"/>
              <a:t>Πρέπει να περιλαμβάνει:</a:t>
            </a:r>
          </a:p>
          <a:p>
            <a:pPr lvl="0" algn="just"/>
            <a:r>
              <a:rPr lang="el-GR" sz="1900" dirty="0" smtClean="0"/>
              <a:t>Στατιστικά στοιχεία, δεδομένα και αποτελέσματα Έρευνας αγοράς (μέσω πρωτογενών και δευτερογενών στοιχείων) σχετικά με την αγορά, το προφίλ καταναλωτών κλπ.</a:t>
            </a:r>
          </a:p>
          <a:p>
            <a:pPr lvl="0" algn="just"/>
            <a:r>
              <a:rPr lang="el-GR" sz="1900" dirty="0" smtClean="0"/>
              <a:t>Οι πληροφορίες που θα χρησιμοποιηθούν για την παρουσίαση της αγοράς πρέπει να είναι έγκυρες και να αναφέρονται στην παρούσα κατάσταση. Σκοπός είναι να αναλυθεί  η αγορά και οι ευκαιρίες που προσφέρει για μακροπρόθεσμη ανάπτυξη. Ακόμα, θα πρέπει να παρουσιαστούν οι εθνικές /διεθνείς ή οικονομικές τάσεις και παράγοντες που θα επηρεάσουν την ανάπτυξη της επιχείρησης (νέοι αναπτυξιακοί νόμοι, ευνοϊκές χρηματοδοτήσεις για νέες επιχειρήσεις που δραστηριοποιούνται στον τομέα του περιβάλλοντος </a:t>
            </a:r>
            <a:r>
              <a:rPr lang="el-GR" sz="1900" dirty="0" err="1" smtClean="0"/>
              <a:t>κ.α</a:t>
            </a:r>
            <a:r>
              <a:rPr lang="el-GR" sz="1900" dirty="0" smtClean="0"/>
              <a:t>)</a:t>
            </a:r>
            <a:endParaRPr lang="el-GR" sz="1900" dirty="0"/>
          </a:p>
        </p:txBody>
      </p:sp>
      <p:sp>
        <p:nvSpPr>
          <p:cNvPr id="7" name="Oval 6"/>
          <p:cNvSpPr/>
          <p:nvPr/>
        </p:nvSpPr>
        <p:spPr>
          <a:xfrm>
            <a:off x="8578376" y="214810"/>
            <a:ext cx="317102" cy="2740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142852"/>
            <a:ext cx="8358246" cy="1143000"/>
          </a:xfrm>
        </p:spPr>
        <p:txBody>
          <a:bodyPr>
            <a:normAutofit/>
          </a:bodyPr>
          <a:lstStyle/>
          <a:p>
            <a:r>
              <a:rPr lang="el-GR" sz="3600" dirty="0" smtClean="0">
                <a:solidFill>
                  <a:schemeClr val="accent2">
                    <a:lumMod val="75000"/>
                  </a:schemeClr>
                </a:solidFill>
                <a:latin typeface="Calibri" pitchFamily="34" charset="0"/>
              </a:rPr>
              <a:t>Σχέδιο Μάρκετινγκ (Marketing </a:t>
            </a:r>
            <a:r>
              <a:rPr lang="el-GR" sz="3600" dirty="0" err="1" smtClean="0">
                <a:solidFill>
                  <a:schemeClr val="accent2">
                    <a:lumMod val="75000"/>
                  </a:schemeClr>
                </a:solidFill>
                <a:latin typeface="Calibri" pitchFamily="34" charset="0"/>
              </a:rPr>
              <a:t>Plan</a:t>
            </a:r>
            <a:r>
              <a:rPr lang="el-GR" sz="3600" dirty="0" smtClean="0">
                <a:solidFill>
                  <a:schemeClr val="accent2">
                    <a:lumMod val="75000"/>
                  </a:schemeClr>
                </a:solidFill>
                <a:latin typeface="Calibri" pitchFamily="34" charset="0"/>
              </a:rPr>
              <a:t>) (συν.)</a:t>
            </a:r>
          </a:p>
        </p:txBody>
      </p:sp>
      <p:sp>
        <p:nvSpPr>
          <p:cNvPr id="3" name="2 - Θέση περιεχομένου"/>
          <p:cNvSpPr>
            <a:spLocks noGrp="1"/>
          </p:cNvSpPr>
          <p:nvPr>
            <p:ph sz="quarter" idx="1"/>
          </p:nvPr>
        </p:nvSpPr>
        <p:spPr>
          <a:xfrm>
            <a:off x="428596" y="1142984"/>
            <a:ext cx="8429684" cy="4572000"/>
          </a:xfrm>
        </p:spPr>
        <p:txBody>
          <a:bodyPr>
            <a:noAutofit/>
          </a:bodyPr>
          <a:lstStyle/>
          <a:p>
            <a:pPr lvl="0" algn="just"/>
            <a:r>
              <a:rPr lang="el-GR" sz="1800" dirty="0" smtClean="0"/>
              <a:t>Οικονομικά στοιχεία του κλάδου και ανάλυση αγοράς (μέγεθος αγοράς, επιθυμητό μερίδιο αγοράς, παρούσα ζήτηση </a:t>
            </a:r>
            <a:r>
              <a:rPr lang="el-GR" sz="1800" dirty="0" err="1" smtClean="0"/>
              <a:t>στοχευμένης</a:t>
            </a:r>
            <a:r>
              <a:rPr lang="el-GR" sz="1800" dirty="0" smtClean="0"/>
              <a:t> αγοράς, τάσεις αγοράς, προοπτικές και ευκαιρίες ανάπτυξης για όμοιες επιχειρήσεις στον κλάδο, ανάλυση τιμών και τιμολογιακής πολιτικής, μίγμα προϊόντων που συγκροτούν την αγορά ενδιαφέροντος, δομή της αγοράς και προσδιορισμός κρίσιμων χαρακτηριστικών της (κερδοφορία, κλπ.), τμηματοποίηση της αγοράς και διάκριση τμημάτων ενδιαφέροντος για την επιχειρηματική προσπάθεια)</a:t>
            </a:r>
          </a:p>
          <a:p>
            <a:pPr lvl="0" algn="just"/>
            <a:r>
              <a:rPr lang="el-GR" sz="1800" dirty="0" smtClean="0"/>
              <a:t>Εμπόδια εισόδου της επιχείρησης στην αγορά (π.χ. υψηλό κεφάλαιο/κόστος κεφαλαίου, υψηλό κόστος παραγωγής, ειδική τεχνολογία, μεταφορικά έξοδα, αποδοχή μάρκας από τον καταναλωτή, υψηλό κόστος μάρκετινγκ κ.α.) και τρόπους αντιμετώπισης αυτών</a:t>
            </a:r>
          </a:p>
          <a:p>
            <a:pPr lvl="0" algn="just"/>
            <a:r>
              <a:rPr lang="el-GR" sz="1800" dirty="0" smtClean="0"/>
              <a:t>Περιβαλλοντικές αλλαγές (π.χ. τεχνολογία, νομοθεσία, οικονομία, κλάδο κ.α.) που μπορεί να επηρεάσουν την επιχείρηση και τρόπους αντιμετώπισης αυτών</a:t>
            </a:r>
          </a:p>
          <a:p>
            <a:pPr lvl="0" algn="just"/>
            <a:r>
              <a:rPr lang="el-GR" sz="1800" dirty="0" smtClean="0"/>
              <a:t>Χαρακτηριστικά και Οφέλη προϊόντων/υπηρεσιών από την σκοπιά του </a:t>
            </a:r>
            <a:r>
              <a:rPr lang="el-GR" sz="1800" u="sng" dirty="0" smtClean="0"/>
              <a:t>πελάτη</a:t>
            </a:r>
            <a:r>
              <a:rPr lang="el-GR" sz="1800" dirty="0" smtClean="0"/>
              <a:t> καθώς και τυχόν υπηρεσίες μετά την πώληση (π.χ. εγγύηση, τεχνική υποστήριξη, πολιτική επιστροφής χρημάτων κλπ.)</a:t>
            </a:r>
          </a:p>
        </p:txBody>
      </p:sp>
      <p:sp>
        <p:nvSpPr>
          <p:cNvPr id="7" name="Oval 6"/>
          <p:cNvSpPr/>
          <p:nvPr/>
        </p:nvSpPr>
        <p:spPr>
          <a:xfrm>
            <a:off x="8578376" y="214810"/>
            <a:ext cx="317102" cy="2740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solidFill>
                  <a:schemeClr val="accent2">
                    <a:lumMod val="75000"/>
                  </a:schemeClr>
                </a:solidFill>
              </a:rPr>
              <a:t>Σημασία Επιχειρηματικού Σχεδίου</a:t>
            </a:r>
          </a:p>
        </p:txBody>
      </p:sp>
      <p:sp>
        <p:nvSpPr>
          <p:cNvPr id="3" name="2 - Θέση περιεχομένου"/>
          <p:cNvSpPr>
            <a:spLocks noGrp="1"/>
          </p:cNvSpPr>
          <p:nvPr>
            <p:ph sz="quarter" idx="1"/>
          </p:nvPr>
        </p:nvSpPr>
        <p:spPr>
          <a:xfrm>
            <a:off x="357158" y="1571612"/>
            <a:ext cx="8429684" cy="4572000"/>
          </a:xfrm>
        </p:spPr>
        <p:txBody>
          <a:bodyPr>
            <a:noAutofit/>
          </a:bodyPr>
          <a:lstStyle/>
          <a:p>
            <a:pPr marL="0" indent="0" algn="just">
              <a:buNone/>
            </a:pPr>
            <a:r>
              <a:rPr lang="el-GR" sz="1800" dirty="0" smtClean="0"/>
              <a:t>Η σύνταξη ενός Επιχειρηματικού Σχεδίου είναι χρήσιμη και απαραίτητη προϋπόθεση για κάθε επιχειρηματική προσπάθεια καθώς:</a:t>
            </a:r>
            <a:endParaRPr lang="en-US" sz="1800" dirty="0" smtClean="0">
              <a:latin typeface="Cambria" panose="02040503050406030204" pitchFamily="18" charset="0"/>
            </a:endParaRPr>
          </a:p>
          <a:p>
            <a:pPr marL="0" indent="0" algn="just">
              <a:buNone/>
            </a:pPr>
            <a:endParaRPr lang="el-GR" sz="1800" dirty="0" smtClean="0"/>
          </a:p>
          <a:p>
            <a:pPr lvl="0" algn="just">
              <a:buFont typeface="Wingdings" panose="05000000000000000000" pitchFamily="2" charset="2"/>
              <a:buChar char="ü"/>
            </a:pPr>
            <a:r>
              <a:rPr lang="el-GR" sz="1800" dirty="0" smtClean="0"/>
              <a:t>Συμβάλλει στη </a:t>
            </a:r>
            <a:r>
              <a:rPr lang="el-GR" sz="1800" b="1" dirty="0" smtClean="0"/>
              <a:t>δομή</a:t>
            </a:r>
            <a:r>
              <a:rPr lang="el-GR" sz="1800" dirty="0" smtClean="0"/>
              <a:t> </a:t>
            </a:r>
            <a:r>
              <a:rPr lang="el-GR" sz="1800" b="1" dirty="0" smtClean="0"/>
              <a:t>και</a:t>
            </a:r>
            <a:r>
              <a:rPr lang="el-GR" sz="1800" dirty="0" smtClean="0"/>
              <a:t> </a:t>
            </a:r>
            <a:r>
              <a:rPr lang="el-GR" sz="1800" b="1" dirty="0" smtClean="0"/>
              <a:t>οργάνωση</a:t>
            </a:r>
            <a:r>
              <a:rPr lang="el-GR" sz="1800" dirty="0" smtClean="0"/>
              <a:t> της επιχείρησης και εμπεριέχει όλα τα βήματα και στρατηγικές που θα πρέπει να ακολουθηθούν από την ίδρυση έως την μελλοντική εξέλιξη της επιχείρησης</a:t>
            </a:r>
            <a:r>
              <a:rPr lang="en-US" sz="1800" dirty="0" smtClean="0">
                <a:latin typeface="Cambria" panose="02040503050406030204" pitchFamily="18" charset="0"/>
              </a:rPr>
              <a:t>.</a:t>
            </a:r>
            <a:endParaRPr lang="el-GR" sz="1800" dirty="0" smtClean="0"/>
          </a:p>
          <a:p>
            <a:pPr lvl="0" algn="just">
              <a:buFont typeface="Wingdings" panose="05000000000000000000" pitchFamily="2" charset="2"/>
              <a:buChar char="ü"/>
            </a:pPr>
            <a:r>
              <a:rPr lang="el-GR" sz="1800" dirty="0" smtClean="0"/>
              <a:t>Αποτελεί σημαντικό εργαλείο </a:t>
            </a:r>
            <a:r>
              <a:rPr lang="el-GR" sz="1800" b="1" dirty="0" smtClean="0"/>
              <a:t>βελτίωσης της απόδοσης</a:t>
            </a:r>
            <a:r>
              <a:rPr lang="el-GR" sz="1800" dirty="0" smtClean="0"/>
              <a:t> της επιχείρησης</a:t>
            </a:r>
            <a:r>
              <a:rPr lang="en-US" sz="1800" dirty="0" smtClean="0">
                <a:latin typeface="Cambria" panose="02040503050406030204" pitchFamily="18" charset="0"/>
              </a:rPr>
              <a:t>.</a:t>
            </a:r>
            <a:endParaRPr lang="el-GR" sz="1800" dirty="0" smtClean="0"/>
          </a:p>
          <a:p>
            <a:pPr lvl="0" algn="just">
              <a:buFont typeface="Wingdings" panose="05000000000000000000" pitchFamily="2" charset="2"/>
              <a:buChar char="ü"/>
            </a:pPr>
            <a:r>
              <a:rPr lang="el-GR" sz="1800" dirty="0" smtClean="0"/>
              <a:t>Βοηθά τη διεύθυνση ή το σύμβουλο να διευκρινίσει, να εστιάσει και να μελετήσει την </a:t>
            </a:r>
            <a:r>
              <a:rPr lang="el-GR" sz="1800" b="1" dirty="0" smtClean="0"/>
              <a:t>ανάπτυξη</a:t>
            </a:r>
            <a:r>
              <a:rPr lang="el-GR" sz="1800" dirty="0" smtClean="0"/>
              <a:t> αλλά και τις </a:t>
            </a:r>
            <a:r>
              <a:rPr lang="el-GR" sz="1800" b="1" dirty="0" smtClean="0"/>
              <a:t>προοπτικές</a:t>
            </a:r>
            <a:r>
              <a:rPr lang="el-GR" sz="1800" dirty="0" smtClean="0"/>
              <a:t> της επιχείρησης</a:t>
            </a:r>
            <a:r>
              <a:rPr lang="en-US" sz="1800" dirty="0" smtClean="0">
                <a:latin typeface="Cambria" panose="02040503050406030204" pitchFamily="18" charset="0"/>
              </a:rPr>
              <a:t>.</a:t>
            </a:r>
            <a:endParaRPr lang="el-GR" sz="1800" dirty="0" smtClean="0"/>
          </a:p>
          <a:p>
            <a:pPr lvl="0" algn="just">
              <a:buFont typeface="Wingdings" panose="05000000000000000000" pitchFamily="2" charset="2"/>
              <a:buChar char="ü"/>
            </a:pPr>
            <a:r>
              <a:rPr lang="el-GR" sz="1800" dirty="0" smtClean="0"/>
              <a:t>Βοηθάει στη </a:t>
            </a:r>
            <a:r>
              <a:rPr lang="el-GR" sz="1800" b="1" dirty="0" smtClean="0"/>
              <a:t>λήψη</a:t>
            </a:r>
            <a:r>
              <a:rPr lang="el-GR" sz="1800" dirty="0" smtClean="0"/>
              <a:t> </a:t>
            </a:r>
            <a:r>
              <a:rPr lang="el-GR" sz="1800" b="1" dirty="0" smtClean="0"/>
              <a:t>αποφάσεων</a:t>
            </a:r>
            <a:r>
              <a:rPr lang="el-GR" sz="1800" dirty="0" smtClean="0"/>
              <a:t> με βάση τους στόχους και την πολιτική της επιχείρησης</a:t>
            </a:r>
            <a:r>
              <a:rPr lang="en-US" sz="1800" dirty="0" smtClean="0">
                <a:latin typeface="Cambria" panose="02040503050406030204" pitchFamily="18" charset="0"/>
              </a:rPr>
              <a:t>.</a:t>
            </a:r>
            <a:endParaRPr lang="el-GR" sz="1800" dirty="0" smtClean="0"/>
          </a:p>
          <a:p>
            <a:pPr lvl="0" algn="just">
              <a:buFont typeface="Wingdings" panose="05000000000000000000" pitchFamily="2" charset="2"/>
              <a:buChar char="ü"/>
            </a:pPr>
            <a:r>
              <a:rPr lang="el-GR" sz="1800" dirty="0" smtClean="0"/>
              <a:t>Παρέχει μία ξεκάθαρη </a:t>
            </a:r>
            <a:r>
              <a:rPr lang="el-GR" sz="1800" b="1" dirty="0" smtClean="0"/>
              <a:t>εικόνα</a:t>
            </a:r>
            <a:r>
              <a:rPr lang="el-GR" sz="1800" dirty="0" smtClean="0"/>
              <a:t> για τα προϊόντα της, την αγορά, τους πελάτες και τους ανταγωνιστές της</a:t>
            </a:r>
            <a:r>
              <a:rPr lang="en-US" sz="1800" dirty="0" smtClean="0">
                <a:latin typeface="Cambria" panose="02040503050406030204" pitchFamily="18" charset="0"/>
              </a:rPr>
              <a:t>.</a:t>
            </a:r>
            <a:endParaRPr lang="el-GR" sz="1800" dirty="0" smtClean="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142852"/>
            <a:ext cx="8358246" cy="1143000"/>
          </a:xfrm>
        </p:spPr>
        <p:txBody>
          <a:bodyPr>
            <a:normAutofit/>
          </a:bodyPr>
          <a:lstStyle/>
          <a:p>
            <a:r>
              <a:rPr lang="el-GR" sz="3600" dirty="0" smtClean="0">
                <a:solidFill>
                  <a:schemeClr val="accent2">
                    <a:lumMod val="75000"/>
                  </a:schemeClr>
                </a:solidFill>
                <a:latin typeface="Calibri" pitchFamily="34" charset="0"/>
              </a:rPr>
              <a:t>Σχέδιο Μάρκετινγκ (Marketing </a:t>
            </a:r>
            <a:r>
              <a:rPr lang="el-GR" sz="3600" dirty="0" err="1" smtClean="0">
                <a:solidFill>
                  <a:schemeClr val="accent2">
                    <a:lumMod val="75000"/>
                  </a:schemeClr>
                </a:solidFill>
                <a:latin typeface="Calibri" pitchFamily="34" charset="0"/>
              </a:rPr>
              <a:t>Plan</a:t>
            </a:r>
            <a:r>
              <a:rPr lang="el-GR" sz="3600" dirty="0" smtClean="0">
                <a:solidFill>
                  <a:schemeClr val="accent2">
                    <a:lumMod val="75000"/>
                  </a:schemeClr>
                </a:solidFill>
                <a:latin typeface="Calibri" pitchFamily="34" charset="0"/>
              </a:rPr>
              <a:t>) (συν.)</a:t>
            </a:r>
          </a:p>
        </p:txBody>
      </p:sp>
      <p:sp>
        <p:nvSpPr>
          <p:cNvPr id="3" name="2 - Θέση περιεχομένου"/>
          <p:cNvSpPr>
            <a:spLocks noGrp="1"/>
          </p:cNvSpPr>
          <p:nvPr>
            <p:ph sz="quarter" idx="1"/>
          </p:nvPr>
        </p:nvSpPr>
        <p:spPr>
          <a:xfrm>
            <a:off x="428596" y="1142984"/>
            <a:ext cx="8429684" cy="4572000"/>
          </a:xfrm>
        </p:spPr>
        <p:txBody>
          <a:bodyPr>
            <a:noAutofit/>
          </a:bodyPr>
          <a:lstStyle/>
          <a:p>
            <a:pPr lvl="0" algn="just"/>
            <a:r>
              <a:rPr lang="el-GR" sz="1800" dirty="0" smtClean="0">
                <a:latin typeface="Cambria" pitchFamily="18" charset="0"/>
              </a:rPr>
              <a:t>Ποιοι είναι οι πελάτες της επιχείρησης και τυχόν τμηματοποίηση αυτών σε επιμέρους </a:t>
            </a:r>
            <a:r>
              <a:rPr lang="el-GR" sz="1800" dirty="0" err="1" smtClean="0">
                <a:latin typeface="Cambria" pitchFamily="18" charset="0"/>
              </a:rPr>
              <a:t>υπο</a:t>
            </a:r>
            <a:r>
              <a:rPr lang="el-GR" sz="1800" dirty="0" smtClean="0">
                <a:latin typeface="Cambria" pitchFamily="18" charset="0"/>
              </a:rPr>
              <a:t>-ομάδες. Ποια είναι τα βασικά τους χαρακτηριστικά</a:t>
            </a:r>
          </a:p>
          <a:p>
            <a:pPr lvl="0" algn="just"/>
            <a:r>
              <a:rPr lang="el-GR" sz="1800" dirty="0" smtClean="0">
                <a:latin typeface="Cambria" pitchFamily="18" charset="0"/>
              </a:rPr>
              <a:t>Την περιγραφή του ανταγωνισμού που αντιμετωπίζει και ανάλυση ανταγωνισμού (τι προϊόντα/υπηρεσίες προσφέρουν, ποιοι είναι οι κυριότεροι ανταγωνιστές, ποια είναι τα άμεσα και έμμεσα ανταγωνιστικά προϊόντα τους, πως συγκρίνονται τα προϊόντα /υπηρεσίες έναντι των ανταγωνιστών, ποιες οι τάσεις και οι προοπτικές εξέλιξης του ανταγωνισμού, ποιο το μερίδιο αγοράς κάθε κύριου ανταγωνιστή (για την αγορά που ενδιαφέρει την επιχείρηση, ποια η δραστηριότητα και το αντικείμενο εκμετάλλευσης των ανταγωνιστικών επιχειρήσεων, ποια η συνήθης οργάνωση και μέθοδοι λειτουργίας τους)</a:t>
            </a:r>
          </a:p>
          <a:p>
            <a:pPr lvl="0" algn="just"/>
            <a:r>
              <a:rPr lang="el-GR" sz="1800" dirty="0" smtClean="0">
                <a:latin typeface="Cambria" pitchFamily="18" charset="0"/>
              </a:rPr>
              <a:t>Ποια είναι η «θέση» της επιχείρησης στην αγορά</a:t>
            </a:r>
          </a:p>
          <a:p>
            <a:pPr lvl="0" algn="just"/>
            <a:r>
              <a:rPr lang="el-GR" sz="1800" dirty="0" smtClean="0">
                <a:latin typeface="Cambria" pitchFamily="18" charset="0"/>
              </a:rPr>
              <a:t>Ανάλυση </a:t>
            </a:r>
            <a:r>
              <a:rPr lang="en-US" sz="1800" dirty="0" smtClean="0">
                <a:latin typeface="Cambria" pitchFamily="18" charset="0"/>
              </a:rPr>
              <a:t>SWOT </a:t>
            </a:r>
            <a:r>
              <a:rPr lang="el-GR" sz="1800" dirty="0" smtClean="0">
                <a:latin typeface="Cambria" pitchFamily="18" charset="0"/>
              </a:rPr>
              <a:t>που περιλαμβάνει την απογραφή, την αποτίμηση και τη σύνθεση των ισχυρών (</a:t>
            </a:r>
            <a:r>
              <a:rPr lang="en-US" sz="1800" dirty="0" smtClean="0">
                <a:latin typeface="Cambria" pitchFamily="18" charset="0"/>
              </a:rPr>
              <a:t>strength</a:t>
            </a:r>
            <a:r>
              <a:rPr lang="el-GR" sz="1800" dirty="0" smtClean="0">
                <a:latin typeface="Cambria" pitchFamily="18" charset="0"/>
              </a:rPr>
              <a:t>) και των αδύναμων (</a:t>
            </a:r>
            <a:r>
              <a:rPr lang="en-US" sz="1800" dirty="0" smtClean="0">
                <a:latin typeface="Cambria" pitchFamily="18" charset="0"/>
              </a:rPr>
              <a:t>weakness</a:t>
            </a:r>
            <a:r>
              <a:rPr lang="el-GR" sz="1800" dirty="0" smtClean="0">
                <a:latin typeface="Cambria" pitchFamily="18" charset="0"/>
              </a:rPr>
              <a:t>) σημείων της επιχείρησης, αλλά και των ευκαιριών (</a:t>
            </a:r>
            <a:r>
              <a:rPr lang="en-US" sz="1800" dirty="0" smtClean="0">
                <a:latin typeface="Cambria" pitchFamily="18" charset="0"/>
              </a:rPr>
              <a:t>opportunity</a:t>
            </a:r>
            <a:r>
              <a:rPr lang="el-GR" sz="1800" dirty="0" smtClean="0">
                <a:latin typeface="Cambria" pitchFamily="18" charset="0"/>
              </a:rPr>
              <a:t>) και των απειλών (</a:t>
            </a:r>
            <a:r>
              <a:rPr lang="en-US" sz="1800" dirty="0" smtClean="0">
                <a:latin typeface="Cambria" pitchFamily="18" charset="0"/>
              </a:rPr>
              <a:t>threat</a:t>
            </a:r>
            <a:r>
              <a:rPr lang="el-GR" sz="1800" dirty="0" smtClean="0">
                <a:latin typeface="Cambria" pitchFamily="18" charset="0"/>
              </a:rPr>
              <a:t>) από το εσωτερικό και εξωτερικό περιβάλλον της</a:t>
            </a:r>
          </a:p>
        </p:txBody>
      </p:sp>
      <p:sp>
        <p:nvSpPr>
          <p:cNvPr id="7" name="Oval 6"/>
          <p:cNvSpPr/>
          <p:nvPr/>
        </p:nvSpPr>
        <p:spPr>
          <a:xfrm>
            <a:off x="8578376" y="214810"/>
            <a:ext cx="317102" cy="2740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142852"/>
            <a:ext cx="8358246" cy="1143000"/>
          </a:xfrm>
        </p:spPr>
        <p:txBody>
          <a:bodyPr>
            <a:normAutofit/>
          </a:bodyPr>
          <a:lstStyle/>
          <a:p>
            <a:r>
              <a:rPr lang="el-GR" sz="3600" dirty="0" smtClean="0">
                <a:solidFill>
                  <a:schemeClr val="accent2">
                    <a:lumMod val="75000"/>
                  </a:schemeClr>
                </a:solidFill>
                <a:latin typeface="Calibri" pitchFamily="34" charset="0"/>
              </a:rPr>
              <a:t>Σχέδιο Μάρκετινγκ (Marketing </a:t>
            </a:r>
            <a:r>
              <a:rPr lang="el-GR" sz="3600" dirty="0" err="1" smtClean="0">
                <a:solidFill>
                  <a:schemeClr val="accent2">
                    <a:lumMod val="75000"/>
                  </a:schemeClr>
                </a:solidFill>
                <a:latin typeface="Calibri" pitchFamily="34" charset="0"/>
              </a:rPr>
              <a:t>Plan</a:t>
            </a:r>
            <a:r>
              <a:rPr lang="el-GR" sz="3600" dirty="0" smtClean="0">
                <a:solidFill>
                  <a:schemeClr val="accent2">
                    <a:lumMod val="75000"/>
                  </a:schemeClr>
                </a:solidFill>
                <a:latin typeface="Calibri" pitchFamily="34" charset="0"/>
              </a:rPr>
              <a:t>) (συν.)</a:t>
            </a:r>
          </a:p>
        </p:txBody>
      </p:sp>
      <p:sp>
        <p:nvSpPr>
          <p:cNvPr id="3" name="2 - Θέση περιεχομένου"/>
          <p:cNvSpPr>
            <a:spLocks noGrp="1"/>
          </p:cNvSpPr>
          <p:nvPr>
            <p:ph sz="quarter" idx="1"/>
          </p:nvPr>
        </p:nvSpPr>
        <p:spPr>
          <a:xfrm>
            <a:off x="428596" y="1142984"/>
            <a:ext cx="8429684" cy="4572000"/>
          </a:xfrm>
        </p:spPr>
        <p:txBody>
          <a:bodyPr>
            <a:noAutofit/>
          </a:bodyPr>
          <a:lstStyle/>
          <a:p>
            <a:pPr lvl="0" algn="just"/>
            <a:r>
              <a:rPr lang="el-GR" sz="2000" dirty="0" smtClean="0"/>
              <a:t>Ποια είναι η στρατηγική Μάρκετινγκ της επιχείρησης και οι επιμέρους στόχοι και τακτικές και στρατηγικές του μίγματος μάρκετινγκ (τακτικές προώθησης, τιμολόγησης, διανομή και τοποθεσία) καθώς και ο εκτιμώμενος προϋπολογισμός </a:t>
            </a:r>
          </a:p>
          <a:p>
            <a:pPr lvl="0" algn="just"/>
            <a:r>
              <a:rPr lang="el-GR" sz="2000" dirty="0" smtClean="0"/>
              <a:t>Ποιες είναι οι προβλεπόμενες πωλήσεις. Ποια είναι τα πιθανά σενάρια</a:t>
            </a:r>
            <a:endParaRPr lang="el-GR" sz="2000" dirty="0"/>
          </a:p>
        </p:txBody>
      </p:sp>
      <p:sp>
        <p:nvSpPr>
          <p:cNvPr id="7" name="Oval 6"/>
          <p:cNvSpPr/>
          <p:nvPr/>
        </p:nvSpPr>
        <p:spPr>
          <a:xfrm>
            <a:off x="8578376" y="214810"/>
            <a:ext cx="317102" cy="2740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142852"/>
            <a:ext cx="8358246" cy="1143000"/>
          </a:xfrm>
        </p:spPr>
        <p:txBody>
          <a:bodyPr>
            <a:normAutofit/>
          </a:bodyPr>
          <a:lstStyle/>
          <a:p>
            <a:r>
              <a:rPr lang="el-GR" sz="3600" dirty="0" smtClean="0">
                <a:solidFill>
                  <a:schemeClr val="accent2">
                    <a:lumMod val="75000"/>
                  </a:schemeClr>
                </a:solidFill>
                <a:latin typeface="Calibri" pitchFamily="34" charset="0"/>
              </a:rPr>
              <a:t>Σχέδιο Λειτουργίας (</a:t>
            </a:r>
            <a:r>
              <a:rPr lang="en-US" sz="3600" dirty="0" smtClean="0">
                <a:solidFill>
                  <a:schemeClr val="accent2">
                    <a:lumMod val="75000"/>
                  </a:schemeClr>
                </a:solidFill>
                <a:latin typeface="Calibri" pitchFamily="34" charset="0"/>
              </a:rPr>
              <a:t>Operational Plan</a:t>
            </a:r>
            <a:r>
              <a:rPr lang="el-GR" sz="3600" dirty="0" smtClean="0">
                <a:solidFill>
                  <a:schemeClr val="accent2">
                    <a:lumMod val="75000"/>
                  </a:schemeClr>
                </a:solidFill>
                <a:latin typeface="Calibri" pitchFamily="34" charset="0"/>
              </a:rPr>
              <a:t>)</a:t>
            </a:r>
          </a:p>
        </p:txBody>
      </p:sp>
      <p:sp>
        <p:nvSpPr>
          <p:cNvPr id="3" name="2 - Θέση περιεχομένου"/>
          <p:cNvSpPr>
            <a:spLocks noGrp="1"/>
          </p:cNvSpPr>
          <p:nvPr>
            <p:ph sz="quarter" idx="1"/>
          </p:nvPr>
        </p:nvSpPr>
        <p:spPr>
          <a:xfrm>
            <a:off x="428596" y="1142984"/>
            <a:ext cx="8429684" cy="4572000"/>
          </a:xfrm>
        </p:spPr>
        <p:txBody>
          <a:bodyPr>
            <a:noAutofit/>
          </a:bodyPr>
          <a:lstStyle/>
          <a:p>
            <a:pPr marL="0" indent="0" algn="just">
              <a:buNone/>
            </a:pPr>
            <a:r>
              <a:rPr lang="el-GR" sz="2000" dirty="0" smtClean="0"/>
              <a:t>Στην παρούσα ενότητα περιγράφεται η λειτουργία και διαδικασίες της επιχείρησης και περιλαμβάνει:</a:t>
            </a:r>
          </a:p>
          <a:p>
            <a:pPr lvl="0" algn="just"/>
            <a:r>
              <a:rPr lang="el-GR" sz="2000" dirty="0" smtClean="0"/>
              <a:t>Περιγραφή του τρόπου και τόπου παραγωγής προϊόντων/υπηρεσιών και ανάλυση συστήματος παραγωγής (τεχνικές παραγωγής, κόστος, ποιοτικός έλεγχος, εξυπηρέτηση πελατών, έλεγχος αποθεμάτων, ανάπτυξη νέων προϊόντων/υπηρεσιών)</a:t>
            </a:r>
          </a:p>
          <a:p>
            <a:pPr lvl="0" algn="just"/>
            <a:r>
              <a:rPr lang="el-GR" sz="2000" dirty="0" smtClean="0"/>
              <a:t>Περιγραφή του επαγγελματικού χώρου της επιχείρησης (χώρος, φυσικά χαρακτηριστικά, τύπος κτιρίου, ηλεκτρικό, πρόσβαση, χώροι στάθμευσης- αποθήκευσης, κάτοψη κ.α.) </a:t>
            </a:r>
          </a:p>
          <a:p>
            <a:pPr algn="just"/>
            <a:r>
              <a:rPr lang="el-GR" sz="2000" dirty="0" smtClean="0"/>
              <a:t>Περιγραφή τυχών γραφειοκρατικών απαιτήσεων (άδεια λειτουργίας, κανονισμοί υγείας, ειδικοί κανόνες κλάδου, ασφαλιστική κάλυψη, εμπορικά σήματα και διανοητική ιδιοκτησία, ευρεσιτεχνίες κ.α.)</a:t>
            </a:r>
            <a:endParaRPr lang="el-GR" sz="2000" dirty="0"/>
          </a:p>
        </p:txBody>
      </p:sp>
      <p:sp>
        <p:nvSpPr>
          <p:cNvPr id="7" name="Oval 6"/>
          <p:cNvSpPr/>
          <p:nvPr/>
        </p:nvSpPr>
        <p:spPr>
          <a:xfrm>
            <a:off x="8578376" y="214810"/>
            <a:ext cx="317102" cy="2740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142852"/>
            <a:ext cx="8358246" cy="1143000"/>
          </a:xfrm>
        </p:spPr>
        <p:txBody>
          <a:bodyPr>
            <a:normAutofit fontScale="90000"/>
          </a:bodyPr>
          <a:lstStyle/>
          <a:p>
            <a:r>
              <a:rPr lang="el-GR" sz="3600" dirty="0" smtClean="0">
                <a:solidFill>
                  <a:schemeClr val="accent2">
                    <a:lumMod val="75000"/>
                  </a:schemeClr>
                </a:solidFill>
                <a:latin typeface="Calibri" pitchFamily="34" charset="0"/>
              </a:rPr>
              <a:t>Σχέδιο Λειτουργίας (</a:t>
            </a:r>
            <a:r>
              <a:rPr lang="en-US" sz="3600" dirty="0" smtClean="0">
                <a:solidFill>
                  <a:schemeClr val="accent2">
                    <a:lumMod val="75000"/>
                  </a:schemeClr>
                </a:solidFill>
                <a:latin typeface="Calibri" pitchFamily="34" charset="0"/>
              </a:rPr>
              <a:t>Operational Plan</a:t>
            </a:r>
            <a:r>
              <a:rPr lang="el-GR" sz="3600" dirty="0" smtClean="0">
                <a:solidFill>
                  <a:schemeClr val="accent2">
                    <a:lumMod val="75000"/>
                  </a:schemeClr>
                </a:solidFill>
                <a:latin typeface="Calibri" pitchFamily="34" charset="0"/>
              </a:rPr>
              <a:t>) (συν.)</a:t>
            </a:r>
          </a:p>
        </p:txBody>
      </p:sp>
      <p:sp>
        <p:nvSpPr>
          <p:cNvPr id="3" name="2 - Θέση περιεχομένου"/>
          <p:cNvSpPr>
            <a:spLocks noGrp="1"/>
          </p:cNvSpPr>
          <p:nvPr>
            <p:ph sz="quarter" idx="1"/>
          </p:nvPr>
        </p:nvSpPr>
        <p:spPr>
          <a:xfrm>
            <a:off x="428596" y="1142984"/>
            <a:ext cx="8429684" cy="4572000"/>
          </a:xfrm>
        </p:spPr>
        <p:txBody>
          <a:bodyPr>
            <a:noAutofit/>
          </a:bodyPr>
          <a:lstStyle/>
          <a:p>
            <a:pPr lvl="0" algn="just"/>
            <a:r>
              <a:rPr lang="el-GR" sz="2000" dirty="0" smtClean="0"/>
              <a:t>Ανάλυση απαιτήσεων προσωπικού (αριθμός υπαλλήλων, μισθολογική δομή, μέθοδοι επιμόρφωσης, παρακίνηση, εκπαίδευση, υπευθυνότητες κ.α.). Τονίζονται τα στοιχεία που δείχνουν σχετικές γνώσεις και εμπειρογνωμοσύνη και συνδέονται με το ρόλο που το κάθε άτομο καλείται να διαδραματίσει στην επιχείρηση.</a:t>
            </a:r>
          </a:p>
          <a:p>
            <a:pPr lvl="0" algn="just"/>
            <a:r>
              <a:rPr lang="el-GR" sz="2000" dirty="0" smtClean="0"/>
              <a:t>Ανάλυση αποθεμάτων (πρώτες ύλες, προμήθειες, μέση αξία αποθεμάτων, εποχικότητα κ.α.)</a:t>
            </a:r>
          </a:p>
          <a:p>
            <a:pPr lvl="0" algn="just"/>
            <a:r>
              <a:rPr lang="el-GR" sz="2000" dirty="0" smtClean="0"/>
              <a:t>Ανάλυση προμηθευτών (βασικοί προμηθευτές, αξιοπιστία προμηθευτών, τύπος και ποσότητα αποθεμάτων, καθυστερήσεις που προκαλούνται από προμηθευτές)</a:t>
            </a:r>
          </a:p>
          <a:p>
            <a:pPr lvl="0" algn="just"/>
            <a:r>
              <a:rPr lang="el-GR" sz="2000" dirty="0" smtClean="0"/>
              <a:t>Ανάλυση πιστωτικής πολιτικής και διαχείρισης λογαριασμών</a:t>
            </a:r>
            <a:endParaRPr lang="el-GR" sz="2000" dirty="0"/>
          </a:p>
        </p:txBody>
      </p:sp>
      <p:sp>
        <p:nvSpPr>
          <p:cNvPr id="7" name="Oval 6"/>
          <p:cNvSpPr/>
          <p:nvPr/>
        </p:nvSpPr>
        <p:spPr>
          <a:xfrm>
            <a:off x="8578376" y="214810"/>
            <a:ext cx="317102" cy="2740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142852"/>
            <a:ext cx="8358246" cy="1143000"/>
          </a:xfrm>
        </p:spPr>
        <p:txBody>
          <a:bodyPr>
            <a:normAutofit fontScale="90000"/>
          </a:bodyPr>
          <a:lstStyle/>
          <a:p>
            <a:r>
              <a:rPr lang="el-GR" sz="3600" dirty="0" smtClean="0">
                <a:solidFill>
                  <a:schemeClr val="accent2">
                    <a:lumMod val="75000"/>
                  </a:schemeClr>
                </a:solidFill>
                <a:latin typeface="Calibri" pitchFamily="34" charset="0"/>
              </a:rPr>
              <a:t>Οργάνωση και Διοίκηση επιχείρησης (Management)</a:t>
            </a:r>
          </a:p>
        </p:txBody>
      </p:sp>
      <p:sp>
        <p:nvSpPr>
          <p:cNvPr id="3" name="2 - Θέση περιεχομένου"/>
          <p:cNvSpPr>
            <a:spLocks noGrp="1"/>
          </p:cNvSpPr>
          <p:nvPr>
            <p:ph sz="quarter" idx="1"/>
          </p:nvPr>
        </p:nvSpPr>
        <p:spPr>
          <a:xfrm>
            <a:off x="428596" y="1142984"/>
            <a:ext cx="8429684" cy="4572000"/>
          </a:xfrm>
        </p:spPr>
        <p:txBody>
          <a:bodyPr>
            <a:noAutofit/>
          </a:bodyPr>
          <a:lstStyle/>
          <a:p>
            <a:pPr algn="just">
              <a:buNone/>
            </a:pPr>
            <a:r>
              <a:rPr lang="el-GR" sz="2000" dirty="0" smtClean="0"/>
              <a:t>Η παρούσα ενότητα πρέπει να παρουσιάζει:</a:t>
            </a:r>
          </a:p>
          <a:p>
            <a:pPr lvl="0" algn="just"/>
            <a:r>
              <a:rPr lang="el-GR" sz="2000" dirty="0" smtClean="0"/>
              <a:t>Τη διοικητική ομάδα</a:t>
            </a:r>
          </a:p>
          <a:p>
            <a:pPr lvl="0" algn="just"/>
            <a:r>
              <a:rPr lang="el-GR" sz="2000" dirty="0" smtClean="0"/>
              <a:t>Την εμπειρία και τις ικανότητες των στελεχών διοίκησης</a:t>
            </a:r>
          </a:p>
          <a:p>
            <a:pPr lvl="0" algn="just"/>
            <a:r>
              <a:rPr lang="el-GR" sz="2000" dirty="0" smtClean="0"/>
              <a:t>Σχέδιο κάλυψης στελεχών διοίκησης σε περίπτωση αντικατάστασης </a:t>
            </a:r>
          </a:p>
          <a:p>
            <a:pPr lvl="0" algn="just"/>
            <a:r>
              <a:rPr lang="el-GR" sz="2000" dirty="0" smtClean="0"/>
              <a:t>Οργανόγραμμα</a:t>
            </a:r>
          </a:p>
          <a:p>
            <a:pPr lvl="0" algn="just"/>
            <a:r>
              <a:rPr lang="el-GR" sz="2000" dirty="0" smtClean="0"/>
              <a:t>Περιγραφές θέσεων εργασίας</a:t>
            </a:r>
          </a:p>
          <a:p>
            <a:pPr lvl="0" algn="just"/>
            <a:r>
              <a:rPr lang="el-GR" sz="2000" dirty="0" smtClean="0"/>
              <a:t>Βιογραφικά σημειώματα στελεχών</a:t>
            </a:r>
          </a:p>
          <a:p>
            <a:pPr lvl="0" algn="just"/>
            <a:r>
              <a:rPr lang="el-GR" sz="2000" dirty="0" smtClean="0"/>
              <a:t>Διοικητικό Συμβούλιο</a:t>
            </a:r>
          </a:p>
          <a:p>
            <a:pPr lvl="0" algn="just"/>
            <a:r>
              <a:rPr lang="el-GR" sz="2000" dirty="0" smtClean="0"/>
              <a:t>Τυχόν υπάρχουσα επαγγελματική και συμβουλευτική υποστήριξη</a:t>
            </a:r>
            <a:endParaRPr lang="el-GR" sz="2000" dirty="0"/>
          </a:p>
        </p:txBody>
      </p:sp>
      <p:sp>
        <p:nvSpPr>
          <p:cNvPr id="7" name="Oval 6"/>
          <p:cNvSpPr/>
          <p:nvPr/>
        </p:nvSpPr>
        <p:spPr>
          <a:xfrm>
            <a:off x="8578376" y="214810"/>
            <a:ext cx="317102" cy="2740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142852"/>
            <a:ext cx="8358246" cy="1143000"/>
          </a:xfrm>
        </p:spPr>
        <p:txBody>
          <a:bodyPr>
            <a:normAutofit/>
          </a:bodyPr>
          <a:lstStyle/>
          <a:p>
            <a:r>
              <a:rPr lang="el-GR" sz="3600" dirty="0" smtClean="0">
                <a:solidFill>
                  <a:schemeClr val="accent2">
                    <a:lumMod val="75000"/>
                  </a:schemeClr>
                </a:solidFill>
                <a:latin typeface="Calibri" pitchFamily="34" charset="0"/>
              </a:rPr>
              <a:t>Χρηματοοικονομικό Σχέδιο (</a:t>
            </a:r>
            <a:r>
              <a:rPr lang="el-GR" sz="3600" dirty="0" err="1" smtClean="0">
                <a:solidFill>
                  <a:schemeClr val="accent2">
                    <a:lumMod val="75000"/>
                  </a:schemeClr>
                </a:solidFill>
                <a:latin typeface="Calibri" pitchFamily="34" charset="0"/>
              </a:rPr>
              <a:t>Financial</a:t>
            </a:r>
            <a:r>
              <a:rPr lang="el-GR" sz="3600" dirty="0" smtClean="0">
                <a:solidFill>
                  <a:schemeClr val="accent2">
                    <a:lumMod val="75000"/>
                  </a:schemeClr>
                </a:solidFill>
                <a:latin typeface="Calibri" pitchFamily="34" charset="0"/>
              </a:rPr>
              <a:t> </a:t>
            </a:r>
            <a:r>
              <a:rPr lang="el-GR" sz="3600" dirty="0" err="1" smtClean="0">
                <a:solidFill>
                  <a:schemeClr val="accent2">
                    <a:lumMod val="75000"/>
                  </a:schemeClr>
                </a:solidFill>
                <a:latin typeface="Calibri" pitchFamily="34" charset="0"/>
              </a:rPr>
              <a:t>Plan</a:t>
            </a:r>
            <a:r>
              <a:rPr lang="el-GR" sz="3600" dirty="0" smtClean="0">
                <a:solidFill>
                  <a:schemeClr val="accent2">
                    <a:lumMod val="75000"/>
                  </a:schemeClr>
                </a:solidFill>
                <a:latin typeface="Calibri" pitchFamily="34" charset="0"/>
              </a:rPr>
              <a:t>)</a:t>
            </a:r>
          </a:p>
        </p:txBody>
      </p:sp>
      <p:sp>
        <p:nvSpPr>
          <p:cNvPr id="3" name="2 - Θέση περιεχομένου"/>
          <p:cNvSpPr>
            <a:spLocks noGrp="1"/>
          </p:cNvSpPr>
          <p:nvPr>
            <p:ph sz="quarter" idx="1"/>
          </p:nvPr>
        </p:nvSpPr>
        <p:spPr>
          <a:xfrm>
            <a:off x="428596" y="1142984"/>
            <a:ext cx="8429684" cy="4572000"/>
          </a:xfrm>
        </p:spPr>
        <p:txBody>
          <a:bodyPr>
            <a:noAutofit/>
          </a:bodyPr>
          <a:lstStyle/>
          <a:p>
            <a:pPr marL="6350" indent="-6350" algn="just">
              <a:buNone/>
            </a:pPr>
            <a:r>
              <a:rPr lang="el-GR" sz="2000" dirty="0" smtClean="0">
                <a:latin typeface="Cambria" pitchFamily="18" charset="0"/>
              </a:rPr>
              <a:t>Το χρηματοοικονομικό σχέδιο αποτελεί ένα από τα πιο σημαντικά μέρη του Επιχειρηματικού Σχεδίου και περιλαμβάνει:</a:t>
            </a:r>
          </a:p>
          <a:p>
            <a:pPr lvl="0" algn="just"/>
            <a:r>
              <a:rPr lang="el-GR" sz="2000" dirty="0" smtClean="0">
                <a:latin typeface="Cambria" pitchFamily="18" charset="0"/>
              </a:rPr>
              <a:t>κύριες υποθέσεις</a:t>
            </a:r>
          </a:p>
          <a:p>
            <a:pPr lvl="0" algn="just"/>
            <a:r>
              <a:rPr lang="el-GR" sz="2000" dirty="0" smtClean="0">
                <a:latin typeface="Cambria" pitchFamily="18" charset="0"/>
              </a:rPr>
              <a:t>τις προβλεπόμενες πωλήσεις (υπολογισμός προβλεπόμενων πωλήσεων)</a:t>
            </a:r>
          </a:p>
          <a:p>
            <a:pPr lvl="0" algn="just"/>
            <a:r>
              <a:rPr lang="el-GR" sz="2000" dirty="0" smtClean="0">
                <a:latin typeface="Cambria" pitchFamily="18" charset="0"/>
              </a:rPr>
              <a:t>τα προβλεπόμενα κέρδη και ζημίες σε 12-μηνη βάση και (προαιρετικά) σε τετραετή βάση (υπολογισμός εκτιμώμενων αποτελεσμάτων χρήσης)</a:t>
            </a:r>
          </a:p>
          <a:p>
            <a:pPr lvl="0" algn="just"/>
            <a:r>
              <a:rPr lang="el-GR" sz="2000" dirty="0" smtClean="0">
                <a:latin typeface="Cambria" pitchFamily="18" charset="0"/>
              </a:rPr>
              <a:t>τις προβλεπόμενες ταμειακές ροές (υπολογισμός εκτιμώμενων ταμειακών ροών)</a:t>
            </a:r>
          </a:p>
          <a:p>
            <a:pPr lvl="0" algn="just"/>
            <a:r>
              <a:rPr lang="el-GR" sz="2000" dirty="0" smtClean="0">
                <a:latin typeface="Cambria" pitchFamily="18" charset="0"/>
              </a:rPr>
              <a:t>τον προβλεπόμενο ισολογισμό (υπολογισμός προβλεπόμενου ισολογισμού)</a:t>
            </a:r>
          </a:p>
          <a:p>
            <a:pPr algn="just"/>
            <a:r>
              <a:rPr lang="el-GR" sz="2000" dirty="0" smtClean="0">
                <a:latin typeface="Cambria" pitchFamily="18" charset="0"/>
              </a:rPr>
              <a:t>τον υπολογισμό του νεκρού σημείου (υπολογισμός νεκρού σημείου -  </a:t>
            </a:r>
            <a:r>
              <a:rPr lang="el-GR" sz="2000" dirty="0" err="1" smtClean="0">
                <a:latin typeface="Cambria" pitchFamily="18" charset="0"/>
              </a:rPr>
              <a:t>break</a:t>
            </a:r>
            <a:r>
              <a:rPr lang="el-GR" sz="2000" dirty="0" smtClean="0">
                <a:latin typeface="Cambria" pitchFamily="18" charset="0"/>
              </a:rPr>
              <a:t>-</a:t>
            </a:r>
            <a:r>
              <a:rPr lang="el-GR" sz="2000" dirty="0" err="1" smtClean="0">
                <a:latin typeface="Cambria" pitchFamily="18" charset="0"/>
              </a:rPr>
              <a:t>even</a:t>
            </a:r>
            <a:r>
              <a:rPr lang="el-GR" sz="2000" smtClean="0">
                <a:latin typeface="Cambria" pitchFamily="18" charset="0"/>
              </a:rPr>
              <a:t> calculation</a:t>
            </a:r>
            <a:r>
              <a:rPr lang="el-GR" sz="2000" dirty="0" smtClean="0">
                <a:latin typeface="Cambria" pitchFamily="18" charset="0"/>
              </a:rPr>
              <a:t>).</a:t>
            </a:r>
            <a:endParaRPr lang="el-GR" sz="2000" dirty="0">
              <a:latin typeface="Cambria" pitchFamily="18" charset="0"/>
            </a:endParaRPr>
          </a:p>
        </p:txBody>
      </p:sp>
      <p:sp>
        <p:nvSpPr>
          <p:cNvPr id="7" name="Oval 6"/>
          <p:cNvSpPr/>
          <p:nvPr/>
        </p:nvSpPr>
        <p:spPr>
          <a:xfrm>
            <a:off x="8578376" y="214810"/>
            <a:ext cx="317102" cy="2740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142852"/>
            <a:ext cx="8358246" cy="1143000"/>
          </a:xfrm>
        </p:spPr>
        <p:txBody>
          <a:bodyPr>
            <a:normAutofit/>
          </a:bodyPr>
          <a:lstStyle/>
          <a:p>
            <a:r>
              <a:rPr lang="el-GR" sz="3600" dirty="0" smtClean="0">
                <a:solidFill>
                  <a:schemeClr val="accent2">
                    <a:lumMod val="75000"/>
                  </a:schemeClr>
                </a:solidFill>
                <a:latin typeface="Calibri" pitchFamily="34" charset="0"/>
              </a:rPr>
              <a:t>Επίλογος</a:t>
            </a:r>
          </a:p>
        </p:txBody>
      </p:sp>
      <p:sp>
        <p:nvSpPr>
          <p:cNvPr id="3" name="2 - Θέση περιεχομένου"/>
          <p:cNvSpPr>
            <a:spLocks noGrp="1"/>
          </p:cNvSpPr>
          <p:nvPr>
            <p:ph sz="quarter" idx="1"/>
          </p:nvPr>
        </p:nvSpPr>
        <p:spPr>
          <a:xfrm>
            <a:off x="428596" y="1142984"/>
            <a:ext cx="8429684" cy="4572000"/>
          </a:xfrm>
        </p:spPr>
        <p:txBody>
          <a:bodyPr>
            <a:noAutofit/>
          </a:bodyPr>
          <a:lstStyle/>
          <a:p>
            <a:pPr marL="0" indent="0" algn="just">
              <a:buNone/>
            </a:pPr>
            <a:r>
              <a:rPr lang="el-GR" sz="2400" dirty="0" smtClean="0"/>
              <a:t>Στον επίλογο αναφέρονται τα βασικά σημεία του Επιχειρηματικού σχεδίου, οι κύριες διαπιστώσεις και υπενθυμίζεται ο σκοπός για τον οποίο συντάχθηκε το σχέδιο. </a:t>
            </a:r>
          </a:p>
          <a:p>
            <a:pPr marL="0" indent="0" algn="just">
              <a:buNone/>
            </a:pPr>
            <a:r>
              <a:rPr lang="el-GR" sz="2400" dirty="0" smtClean="0"/>
              <a:t>Ο επίλογος πρέπει να συμπίπτει στις βασικές γραμμές του με την περίληψη.</a:t>
            </a:r>
            <a:endParaRPr lang="el-GR" sz="24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142852"/>
            <a:ext cx="8358246" cy="1143000"/>
          </a:xfrm>
        </p:spPr>
        <p:txBody>
          <a:bodyPr>
            <a:normAutofit/>
          </a:bodyPr>
          <a:lstStyle/>
          <a:p>
            <a:r>
              <a:rPr lang="el-GR" sz="3600" dirty="0" smtClean="0">
                <a:solidFill>
                  <a:schemeClr val="accent2">
                    <a:lumMod val="75000"/>
                  </a:schemeClr>
                </a:solidFill>
                <a:latin typeface="Calibri" pitchFamily="34" charset="0"/>
              </a:rPr>
              <a:t>Παραρτήματα</a:t>
            </a:r>
          </a:p>
        </p:txBody>
      </p:sp>
      <p:sp>
        <p:nvSpPr>
          <p:cNvPr id="3" name="2 - Θέση περιεχομένου"/>
          <p:cNvSpPr>
            <a:spLocks noGrp="1"/>
          </p:cNvSpPr>
          <p:nvPr>
            <p:ph sz="quarter" idx="1"/>
          </p:nvPr>
        </p:nvSpPr>
        <p:spPr>
          <a:xfrm>
            <a:off x="428596" y="1142984"/>
            <a:ext cx="8429684" cy="4572000"/>
          </a:xfrm>
        </p:spPr>
        <p:txBody>
          <a:bodyPr>
            <a:noAutofit/>
          </a:bodyPr>
          <a:lstStyle/>
          <a:p>
            <a:pPr marL="6350" indent="-6350" algn="just">
              <a:buNone/>
            </a:pPr>
            <a:r>
              <a:rPr lang="el-GR" sz="2000" dirty="0" smtClean="0"/>
              <a:t>Ως παράρτημα επισυνάπτεται οποιοδήποτε σχετικό υλικό που κρίνει ο επιχειρηματίας/ ομάδα πως μπορεί να εμπλουτίσει, συμπληρώσει, ή τεκμηριώσει το Σχέδιο. Τέτοιο υλικό μπορεί να είναι:</a:t>
            </a:r>
          </a:p>
          <a:p>
            <a:pPr lvl="0" algn="just"/>
            <a:r>
              <a:rPr lang="el-GR" sz="2000" dirty="0" smtClean="0"/>
              <a:t>Διαφημιστικό υλικό</a:t>
            </a:r>
          </a:p>
          <a:p>
            <a:pPr lvl="0" algn="just"/>
            <a:r>
              <a:rPr lang="el-GR" sz="2000" dirty="0" smtClean="0"/>
              <a:t>Φυλλάδια</a:t>
            </a:r>
          </a:p>
          <a:p>
            <a:pPr lvl="0" algn="just"/>
            <a:r>
              <a:rPr lang="el-GR" sz="2000" dirty="0" smtClean="0"/>
              <a:t>Μελέτες κλάδου και έρευνας αγοράς</a:t>
            </a:r>
          </a:p>
          <a:p>
            <a:pPr lvl="0" algn="just"/>
            <a:r>
              <a:rPr lang="el-GR" sz="2000" dirty="0" smtClean="0"/>
              <a:t>Φωτογραφίες</a:t>
            </a:r>
          </a:p>
          <a:p>
            <a:pPr lvl="0" algn="just"/>
            <a:r>
              <a:rPr lang="el-GR" sz="2000" dirty="0" smtClean="0"/>
              <a:t>Αρχιτεκτονικά και τοπογραφικά σχέδια</a:t>
            </a:r>
          </a:p>
          <a:p>
            <a:pPr lvl="0" algn="just"/>
            <a:r>
              <a:rPr lang="el-GR" sz="2000" dirty="0" smtClean="0"/>
              <a:t>Αναφορές από Άρθρα</a:t>
            </a:r>
          </a:p>
          <a:p>
            <a:pPr lvl="0" algn="just"/>
            <a:r>
              <a:rPr lang="el-GR" sz="2000" dirty="0" smtClean="0"/>
              <a:t>Πιστοποιητικά</a:t>
            </a:r>
          </a:p>
          <a:p>
            <a:pPr lvl="0" algn="just"/>
            <a:r>
              <a:rPr lang="el-GR" sz="2000" dirty="0" smtClean="0"/>
              <a:t>Βιογραφικά σημειώματα</a:t>
            </a:r>
          </a:p>
          <a:p>
            <a:pPr lvl="0" algn="just"/>
            <a:r>
              <a:rPr lang="el-GR" sz="2000" dirty="0" smtClean="0"/>
              <a:t>Βραβεία</a:t>
            </a:r>
          </a:p>
          <a:p>
            <a:pPr lvl="0" algn="just"/>
            <a:r>
              <a:rPr lang="el-GR" sz="2000" dirty="0" smtClean="0"/>
              <a:t>Περιουσιακά στοιχεία </a:t>
            </a:r>
            <a:r>
              <a:rPr lang="el-GR" sz="2000" dirty="0" err="1" smtClean="0"/>
              <a:t>κ.α</a:t>
            </a:r>
            <a:endParaRPr lang="el-GR" sz="20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142852"/>
            <a:ext cx="8358246" cy="1143000"/>
          </a:xfrm>
        </p:spPr>
        <p:txBody>
          <a:bodyPr>
            <a:normAutofit/>
          </a:bodyPr>
          <a:lstStyle/>
          <a:p>
            <a:r>
              <a:rPr lang="el-GR" sz="3600" dirty="0" smtClean="0">
                <a:solidFill>
                  <a:schemeClr val="accent2">
                    <a:lumMod val="75000"/>
                  </a:schemeClr>
                </a:solidFill>
                <a:latin typeface="Calibri" pitchFamily="34" charset="0"/>
              </a:rPr>
              <a:t>Προσαρμογές επιχειρηματικού Σχεδίου</a:t>
            </a:r>
          </a:p>
        </p:txBody>
      </p:sp>
      <p:sp>
        <p:nvSpPr>
          <p:cNvPr id="3" name="2 - Θέση περιεχομένου"/>
          <p:cNvSpPr>
            <a:spLocks noGrp="1"/>
          </p:cNvSpPr>
          <p:nvPr>
            <p:ph sz="quarter" idx="1"/>
          </p:nvPr>
        </p:nvSpPr>
        <p:spPr>
          <a:xfrm>
            <a:off x="428596" y="1142984"/>
            <a:ext cx="8429684" cy="4572000"/>
          </a:xfrm>
        </p:spPr>
        <p:txBody>
          <a:bodyPr>
            <a:noAutofit/>
          </a:bodyPr>
          <a:lstStyle/>
          <a:p>
            <a:pPr algn="just">
              <a:buNone/>
            </a:pPr>
            <a:endParaRPr lang="el-GR" sz="2400" dirty="0" smtClean="0"/>
          </a:p>
          <a:p>
            <a:pPr marL="0" indent="0" algn="just">
              <a:buNone/>
            </a:pPr>
            <a:r>
              <a:rPr lang="el-GR" sz="2400" dirty="0" smtClean="0"/>
              <a:t>Το Επιχειρηματικό Σχέδιο θα πρέπει να τροποποιείται αναλόγως με τον σκοπό για τον οποίο συντάσσεται έτσι ώστε να καλυφθούν οι πληροφορίες που αναζητά κάθε τύπος αναγνώστη.</a:t>
            </a:r>
            <a:endParaRPr lang="el-GR" sz="24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142852"/>
            <a:ext cx="8358246" cy="1143000"/>
          </a:xfrm>
        </p:spPr>
        <p:txBody>
          <a:bodyPr>
            <a:normAutofit/>
          </a:bodyPr>
          <a:lstStyle/>
          <a:p>
            <a:r>
              <a:rPr lang="el-GR" sz="3600" dirty="0" smtClean="0">
                <a:solidFill>
                  <a:schemeClr val="accent2">
                    <a:lumMod val="75000"/>
                  </a:schemeClr>
                </a:solidFill>
                <a:latin typeface="Calibri" pitchFamily="34" charset="0"/>
              </a:rPr>
              <a:t>Όταν το ΕΣ στοχεύει Τράπεζες</a:t>
            </a:r>
          </a:p>
        </p:txBody>
      </p:sp>
      <p:sp>
        <p:nvSpPr>
          <p:cNvPr id="3" name="2 - Θέση περιεχομένου"/>
          <p:cNvSpPr>
            <a:spLocks noGrp="1"/>
          </p:cNvSpPr>
          <p:nvPr>
            <p:ph sz="quarter" idx="1"/>
          </p:nvPr>
        </p:nvSpPr>
        <p:spPr>
          <a:xfrm>
            <a:off x="428596" y="1142984"/>
            <a:ext cx="8429684" cy="4572000"/>
          </a:xfrm>
        </p:spPr>
        <p:txBody>
          <a:bodyPr>
            <a:noAutofit/>
          </a:bodyPr>
          <a:lstStyle/>
          <a:p>
            <a:pPr marL="0" indent="0" algn="just">
              <a:buNone/>
            </a:pPr>
            <a:r>
              <a:rPr lang="el-GR" sz="2000" dirty="0" smtClean="0"/>
              <a:t>Για αναζήτηση Κεφαλαίου μέσω τραπεζικού δανεισμού το Σχέδιο θα πρέπει να συμπεριλαμβάνει:</a:t>
            </a:r>
          </a:p>
          <a:p>
            <a:pPr lvl="0" algn="just"/>
            <a:r>
              <a:rPr lang="el-GR" sz="2000" dirty="0" smtClean="0"/>
              <a:t>Το ποσό του δανείου που χρειάζεται η επιχείρηση</a:t>
            </a:r>
          </a:p>
          <a:p>
            <a:pPr lvl="0" algn="just"/>
            <a:r>
              <a:rPr lang="el-GR" sz="2000" dirty="0" smtClean="0"/>
              <a:t>Τον τρόπο που θα χρησιμοποιηθούν τα χρήματα του δανείου</a:t>
            </a:r>
          </a:p>
          <a:p>
            <a:pPr lvl="0" algn="just"/>
            <a:r>
              <a:rPr lang="el-GR" sz="2000" dirty="0" smtClean="0"/>
              <a:t>Τι θα πετύχει η επιχείρηση με τα χρήματα αυτά</a:t>
            </a:r>
          </a:p>
          <a:p>
            <a:pPr lvl="0" algn="just"/>
            <a:r>
              <a:rPr lang="el-GR" sz="2000" dirty="0" smtClean="0"/>
              <a:t>Πώς τα χρήματα αυτά θα κάνουν την επιχείρηση κερδοφόρα και ισχυρότερη</a:t>
            </a:r>
          </a:p>
          <a:p>
            <a:pPr lvl="0" algn="just"/>
            <a:r>
              <a:rPr lang="el-GR" sz="2000" dirty="0" smtClean="0"/>
              <a:t>Τους όρους αποπληρωμής του δανείου καθώς και τα έτη αποπληρωμής του (χρόνος, επιτόκια)</a:t>
            </a:r>
          </a:p>
          <a:p>
            <a:pPr lvl="0" algn="just"/>
            <a:r>
              <a:rPr lang="el-GR" sz="2000" dirty="0" smtClean="0"/>
              <a:t>Ποιες είναι οι ταμειακές ροές και πώς αυτές αποδεικνύουν βιωσιμότητα</a:t>
            </a:r>
          </a:p>
          <a:p>
            <a:pPr lvl="0" algn="just"/>
            <a:r>
              <a:rPr lang="el-GR" sz="2000" dirty="0" smtClean="0"/>
              <a:t>Το περιουσιακό στοιχείο που δίνεται ως εγγύηση δανείου</a:t>
            </a:r>
            <a:endParaRPr lang="el-GR" sz="2000" dirty="0"/>
          </a:p>
        </p:txBody>
      </p:sp>
      <p:sp>
        <p:nvSpPr>
          <p:cNvPr id="7" name="Oval 6"/>
          <p:cNvSpPr/>
          <p:nvPr/>
        </p:nvSpPr>
        <p:spPr>
          <a:xfrm>
            <a:off x="8578376" y="214810"/>
            <a:ext cx="317102" cy="2740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solidFill>
                  <a:schemeClr val="accent2">
                    <a:lumMod val="75000"/>
                  </a:schemeClr>
                </a:solidFill>
              </a:rPr>
              <a:t>Σημασία Επιχειρηματικού Σχεδίου (συν.)</a:t>
            </a:r>
          </a:p>
        </p:txBody>
      </p:sp>
      <p:sp>
        <p:nvSpPr>
          <p:cNvPr id="3" name="2 - Θέση περιεχομένου"/>
          <p:cNvSpPr>
            <a:spLocks noGrp="1"/>
          </p:cNvSpPr>
          <p:nvPr>
            <p:ph sz="quarter" idx="1"/>
          </p:nvPr>
        </p:nvSpPr>
        <p:spPr>
          <a:xfrm>
            <a:off x="357158" y="1571612"/>
            <a:ext cx="8429684" cy="4572000"/>
          </a:xfrm>
        </p:spPr>
        <p:txBody>
          <a:bodyPr>
            <a:noAutofit/>
          </a:bodyPr>
          <a:lstStyle/>
          <a:p>
            <a:pPr lvl="0" algn="just">
              <a:buFont typeface="Wingdings" panose="05000000000000000000" pitchFamily="2" charset="2"/>
              <a:buChar char="ü"/>
            </a:pPr>
            <a:endParaRPr lang="en-US" sz="1800" dirty="0" smtClean="0">
              <a:latin typeface="Cambria" panose="02040503050406030204" pitchFamily="18" charset="0"/>
            </a:endParaRPr>
          </a:p>
          <a:p>
            <a:pPr lvl="0" algn="just">
              <a:buFont typeface="Wingdings" panose="05000000000000000000" pitchFamily="2" charset="2"/>
              <a:buChar char="ü"/>
            </a:pPr>
            <a:r>
              <a:rPr lang="el-GR" sz="1800" dirty="0" smtClean="0">
                <a:latin typeface="Cambria" panose="02040503050406030204" pitchFamily="18" charset="0"/>
              </a:rPr>
              <a:t>Δείχνει πώς θα επιτευχθούν οι επιδιωκόμενοι </a:t>
            </a:r>
            <a:r>
              <a:rPr lang="el-GR" sz="1800" b="1" dirty="0" smtClean="0">
                <a:latin typeface="Cambria" panose="02040503050406030204" pitchFamily="18" charset="0"/>
              </a:rPr>
              <a:t>στόχοι</a:t>
            </a:r>
            <a:r>
              <a:rPr lang="el-GR" sz="1800" dirty="0" smtClean="0">
                <a:latin typeface="Cambria" panose="02040503050406030204" pitchFamily="18" charset="0"/>
              </a:rPr>
              <a:t> της επιχείρησης και αποτελεί σημείο αναφοράς για τον </a:t>
            </a:r>
            <a:r>
              <a:rPr lang="el-GR" sz="1800" b="1" dirty="0" smtClean="0">
                <a:latin typeface="Cambria" panose="02040503050406030204" pitchFamily="18" charset="0"/>
              </a:rPr>
              <a:t>έλεγχο</a:t>
            </a:r>
            <a:r>
              <a:rPr lang="el-GR" sz="1800" dirty="0" smtClean="0">
                <a:latin typeface="Cambria" panose="02040503050406030204" pitchFamily="18" charset="0"/>
              </a:rPr>
              <a:t> της επίτευξης ή όχι των στόχων της </a:t>
            </a:r>
            <a:r>
              <a:rPr lang="en-US" sz="1800" dirty="0" smtClean="0">
                <a:latin typeface="Cambria" panose="02040503050406030204" pitchFamily="18" charset="0"/>
              </a:rPr>
              <a:t>.</a:t>
            </a:r>
            <a:endParaRPr lang="el-GR" sz="1800" dirty="0" smtClean="0">
              <a:latin typeface="Cambria" panose="02040503050406030204" pitchFamily="18" charset="0"/>
            </a:endParaRPr>
          </a:p>
          <a:p>
            <a:pPr lvl="0" algn="just">
              <a:buFont typeface="Wingdings" panose="05000000000000000000" pitchFamily="2" charset="2"/>
              <a:buChar char="ü"/>
            </a:pPr>
            <a:r>
              <a:rPr lang="el-GR" sz="1800" dirty="0" smtClean="0">
                <a:latin typeface="Cambria" panose="02040503050406030204" pitchFamily="18" charset="0"/>
              </a:rPr>
              <a:t>Αναγνωρίζει τις </a:t>
            </a:r>
            <a:r>
              <a:rPr lang="el-GR" sz="1800" b="1" dirty="0" smtClean="0">
                <a:latin typeface="Cambria" panose="02040503050406030204" pitchFamily="18" charset="0"/>
              </a:rPr>
              <a:t>αδυναμίες</a:t>
            </a:r>
            <a:r>
              <a:rPr lang="el-GR" sz="1800" dirty="0" smtClean="0">
                <a:latin typeface="Cambria" panose="02040503050406030204" pitchFamily="18" charset="0"/>
              </a:rPr>
              <a:t> αλλά και τα </a:t>
            </a:r>
            <a:r>
              <a:rPr lang="el-GR" sz="1800" b="1" dirty="0" smtClean="0">
                <a:latin typeface="Cambria" panose="02040503050406030204" pitchFamily="18" charset="0"/>
              </a:rPr>
              <a:t>δυνατά</a:t>
            </a:r>
            <a:r>
              <a:rPr lang="el-GR" sz="1800" dirty="0" smtClean="0">
                <a:latin typeface="Cambria" panose="02040503050406030204" pitchFamily="18" charset="0"/>
              </a:rPr>
              <a:t> </a:t>
            </a:r>
            <a:r>
              <a:rPr lang="el-GR" sz="1800" b="1" dirty="0" smtClean="0">
                <a:latin typeface="Cambria" panose="02040503050406030204" pitchFamily="18" charset="0"/>
              </a:rPr>
              <a:t>σημεία</a:t>
            </a:r>
            <a:r>
              <a:rPr lang="el-GR" sz="1800" dirty="0" smtClean="0">
                <a:latin typeface="Cambria" panose="02040503050406030204" pitchFamily="18" charset="0"/>
              </a:rPr>
              <a:t> της επιχείρησης ή ενός επενδυτικού σχεδίου</a:t>
            </a:r>
            <a:r>
              <a:rPr lang="en-US" sz="1800" dirty="0" smtClean="0">
                <a:latin typeface="Cambria" panose="02040503050406030204" pitchFamily="18" charset="0"/>
              </a:rPr>
              <a:t>.</a:t>
            </a:r>
            <a:endParaRPr lang="el-GR" sz="1800" dirty="0" smtClean="0">
              <a:latin typeface="Cambria" panose="02040503050406030204" pitchFamily="18" charset="0"/>
            </a:endParaRPr>
          </a:p>
          <a:p>
            <a:pPr lvl="0" algn="just">
              <a:buFont typeface="Wingdings" panose="05000000000000000000" pitchFamily="2" charset="2"/>
              <a:buChar char="ü"/>
            </a:pPr>
            <a:r>
              <a:rPr lang="el-GR" sz="1800" dirty="0" smtClean="0">
                <a:latin typeface="Cambria" panose="02040503050406030204" pitchFamily="18" charset="0"/>
              </a:rPr>
              <a:t>Προστατεύει τον επιχειρηματία/επιχειρηματική ομάδα από τον κίνδυνο να ξεκινήσει μία επιχειρηματική προσπάθεια που δεν θα είναι βιώσιμη</a:t>
            </a:r>
            <a:r>
              <a:rPr lang="en-US" sz="1800" dirty="0" smtClean="0">
                <a:latin typeface="Cambria" panose="02040503050406030204" pitchFamily="18" charset="0"/>
              </a:rPr>
              <a:t>.</a:t>
            </a:r>
            <a:endParaRPr lang="el-GR" sz="1800" dirty="0" smtClean="0">
              <a:latin typeface="Cambria" panose="02040503050406030204" pitchFamily="18" charset="0"/>
            </a:endParaRPr>
          </a:p>
          <a:p>
            <a:pPr lvl="0" algn="just">
              <a:buFont typeface="Wingdings" panose="05000000000000000000" pitchFamily="2" charset="2"/>
              <a:buChar char="ü"/>
            </a:pPr>
            <a:r>
              <a:rPr lang="el-GR" sz="1800" dirty="0" smtClean="0">
                <a:latin typeface="Cambria" panose="02040503050406030204" pitchFamily="18" charset="0"/>
              </a:rPr>
              <a:t>Η κατάθεσή του αποτελεί </a:t>
            </a:r>
            <a:r>
              <a:rPr lang="el-GR" sz="1800" b="1" dirty="0" smtClean="0">
                <a:latin typeface="Cambria" panose="02040503050406030204" pitchFamily="18" charset="0"/>
              </a:rPr>
              <a:t>βασική</a:t>
            </a:r>
            <a:r>
              <a:rPr lang="el-GR" sz="1800" dirty="0" smtClean="0">
                <a:latin typeface="Cambria" panose="02040503050406030204" pitchFamily="18" charset="0"/>
              </a:rPr>
              <a:t> </a:t>
            </a:r>
            <a:r>
              <a:rPr lang="el-GR" sz="1800" b="1" dirty="0" smtClean="0">
                <a:latin typeface="Cambria" panose="02040503050406030204" pitchFamily="18" charset="0"/>
              </a:rPr>
              <a:t>προϋπόθεση</a:t>
            </a:r>
            <a:r>
              <a:rPr lang="el-GR" sz="1800" dirty="0" smtClean="0">
                <a:latin typeface="Cambria" panose="02040503050406030204" pitchFamily="18" charset="0"/>
              </a:rPr>
              <a:t> για σύναψη επιχειρηματικών δανείων, επιδοτήσεων από Ε.Ε και προσέλκυση επενδυτών και λειτουργεί σαν βάση στις συζητήσεις με τρίτους φορείς όπως μετόχους, τράπεζες, επενδυτές, κυβέρνηση κλπ.</a:t>
            </a:r>
            <a:r>
              <a:rPr lang="en-US" sz="1800" dirty="0" smtClean="0">
                <a:latin typeface="Cambria" panose="02040503050406030204" pitchFamily="18" charset="0"/>
              </a:rPr>
              <a:t>.</a:t>
            </a:r>
            <a:endParaRPr lang="el-GR" sz="1800" dirty="0">
              <a:latin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142852"/>
            <a:ext cx="8358246" cy="1143000"/>
          </a:xfrm>
        </p:spPr>
        <p:txBody>
          <a:bodyPr>
            <a:normAutofit/>
          </a:bodyPr>
          <a:lstStyle/>
          <a:p>
            <a:r>
              <a:rPr lang="el-GR" sz="3600" dirty="0" smtClean="0">
                <a:solidFill>
                  <a:schemeClr val="accent2">
                    <a:lumMod val="75000"/>
                  </a:schemeClr>
                </a:solidFill>
                <a:latin typeface="Calibri" pitchFamily="34" charset="0"/>
              </a:rPr>
              <a:t>Όταν το ΕΣ στοχεύει Επενδυτές</a:t>
            </a:r>
          </a:p>
        </p:txBody>
      </p:sp>
      <p:sp>
        <p:nvSpPr>
          <p:cNvPr id="3" name="2 - Θέση περιεχομένου"/>
          <p:cNvSpPr>
            <a:spLocks noGrp="1"/>
          </p:cNvSpPr>
          <p:nvPr>
            <p:ph sz="quarter" idx="1"/>
          </p:nvPr>
        </p:nvSpPr>
        <p:spPr>
          <a:xfrm>
            <a:off x="428596" y="1142984"/>
            <a:ext cx="8429684" cy="4572000"/>
          </a:xfrm>
        </p:spPr>
        <p:txBody>
          <a:bodyPr>
            <a:noAutofit/>
          </a:bodyPr>
          <a:lstStyle/>
          <a:p>
            <a:pPr marL="0" indent="0" algn="just">
              <a:buNone/>
            </a:pPr>
            <a:r>
              <a:rPr lang="el-GR" sz="2000" dirty="0" smtClean="0"/>
              <a:t>Για αναζήτηση κεφαλαίου μέσω επενδυτών το Σχέδιο θα πρέπει να συμπεριλαμβάνει:</a:t>
            </a:r>
          </a:p>
          <a:p>
            <a:pPr lvl="0" algn="just"/>
            <a:r>
              <a:rPr lang="el-GR" sz="2000" dirty="0" smtClean="0"/>
              <a:t>Τα απαιτούμενα βραχυπρόθεσμα και μακροπρόθεσμα (σε δύο με πέντε χρόνια) κεφάλαια</a:t>
            </a:r>
          </a:p>
          <a:p>
            <a:pPr lvl="0" algn="just"/>
            <a:r>
              <a:rPr lang="el-GR" sz="2000" dirty="0" smtClean="0"/>
              <a:t>Τον τρόπο που θα χρησιμοποιηθούν τα κεφάλαια </a:t>
            </a:r>
          </a:p>
          <a:p>
            <a:pPr lvl="0" algn="just"/>
            <a:r>
              <a:rPr lang="el-GR" sz="2000" dirty="0" smtClean="0"/>
              <a:t>Πώς τα χρήματα αυτά θα συμβάλλουν στην ανάπτυξη της επιχείρησης και θα την κάνουν κερδοφόρα;</a:t>
            </a:r>
          </a:p>
          <a:p>
            <a:pPr lvl="0" algn="just"/>
            <a:r>
              <a:rPr lang="el-GR" sz="2000" dirty="0" smtClean="0"/>
              <a:t>Εκτιμώμενη απόδοση επένδυσης (</a:t>
            </a:r>
            <a:r>
              <a:rPr lang="en-US" sz="2000" dirty="0" smtClean="0">
                <a:latin typeface="Cambria" panose="02040503050406030204" pitchFamily="18" charset="0"/>
              </a:rPr>
              <a:t>ROI</a:t>
            </a:r>
            <a:r>
              <a:rPr lang="el-GR" sz="2000" dirty="0" smtClean="0"/>
              <a:t> κλπ.)</a:t>
            </a:r>
          </a:p>
          <a:p>
            <a:pPr lvl="0" algn="just"/>
            <a:r>
              <a:rPr lang="el-GR" sz="2000" dirty="0" smtClean="0"/>
              <a:t>Στρατηγική εξόδου για τους επενδυτές (επιστροφή χρημάτων, πώληση ή δημόσια εγγραφή (</a:t>
            </a:r>
            <a:r>
              <a:rPr lang="en-US" sz="2000" dirty="0" smtClean="0">
                <a:latin typeface="Cambria" panose="02040503050406030204" pitchFamily="18" charset="0"/>
              </a:rPr>
              <a:t>IPO</a:t>
            </a:r>
            <a:r>
              <a:rPr lang="el-GR" sz="2000" dirty="0" smtClean="0"/>
              <a:t>))</a:t>
            </a:r>
          </a:p>
          <a:p>
            <a:pPr lvl="0" algn="just"/>
            <a:r>
              <a:rPr lang="el-GR" sz="2000" dirty="0" smtClean="0"/>
              <a:t>Ποσοστό κυριότητας που θα διαθέσει στους επενδυτές</a:t>
            </a:r>
          </a:p>
          <a:p>
            <a:pPr lvl="0" algn="just"/>
            <a:r>
              <a:rPr lang="el-GR" sz="2000" dirty="0" smtClean="0"/>
              <a:t>Ορόσημα ή όρους που θα αποδεχθεί η επιχείρηση</a:t>
            </a:r>
          </a:p>
          <a:p>
            <a:pPr lvl="0" algn="just"/>
            <a:r>
              <a:rPr lang="el-GR" sz="2000" dirty="0" smtClean="0"/>
              <a:t>Οικονομικές καταστάσεις που θα παρέχονται</a:t>
            </a:r>
          </a:p>
          <a:p>
            <a:pPr lvl="0" algn="just"/>
            <a:r>
              <a:rPr lang="el-GR" sz="2000" dirty="0" smtClean="0"/>
              <a:t>Συμμετοχή των επενδυτών στο ΔΣ</a:t>
            </a:r>
            <a:endParaRPr lang="el-GR" sz="2000" dirty="0"/>
          </a:p>
        </p:txBody>
      </p:sp>
      <p:sp>
        <p:nvSpPr>
          <p:cNvPr id="7" name="Oval 6"/>
          <p:cNvSpPr/>
          <p:nvPr/>
        </p:nvSpPr>
        <p:spPr>
          <a:xfrm>
            <a:off x="8578376" y="214810"/>
            <a:ext cx="317102" cy="27404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142852"/>
            <a:ext cx="8358246" cy="1143000"/>
          </a:xfrm>
        </p:spPr>
        <p:txBody>
          <a:bodyPr>
            <a:normAutofit/>
          </a:bodyPr>
          <a:lstStyle/>
          <a:p>
            <a:r>
              <a:rPr lang="el-GR" sz="3600" dirty="0" smtClean="0">
                <a:solidFill>
                  <a:schemeClr val="accent2">
                    <a:lumMod val="75000"/>
                  </a:schemeClr>
                </a:solidFill>
                <a:latin typeface="Calibri" pitchFamily="34" charset="0"/>
              </a:rPr>
              <a:t>Παραδείγματα – περιπτώσεις </a:t>
            </a:r>
          </a:p>
        </p:txBody>
      </p:sp>
      <p:sp>
        <p:nvSpPr>
          <p:cNvPr id="3" name="2 - Θέση περιεχομένου"/>
          <p:cNvSpPr>
            <a:spLocks noGrp="1"/>
          </p:cNvSpPr>
          <p:nvPr>
            <p:ph sz="quarter" idx="1"/>
          </p:nvPr>
        </p:nvSpPr>
        <p:spPr>
          <a:xfrm>
            <a:off x="428596" y="1142984"/>
            <a:ext cx="8429684" cy="4572000"/>
          </a:xfrm>
        </p:spPr>
        <p:txBody>
          <a:bodyPr>
            <a:noAutofit/>
          </a:bodyPr>
          <a:lstStyle/>
          <a:p>
            <a:pPr algn="just">
              <a:buNone/>
            </a:pPr>
            <a:r>
              <a:rPr lang="en-US" sz="2000" b="1" dirty="0" err="1" smtClean="0">
                <a:latin typeface="Cambria" panose="02040503050406030204" pitchFamily="18" charset="0"/>
                <a:hlinkClick r:id="rId3"/>
              </a:rPr>
              <a:t>AirBnB</a:t>
            </a:r>
            <a:r>
              <a:rPr lang="en-US" sz="2000" b="1" dirty="0" smtClean="0">
                <a:latin typeface="Cambria" panose="02040503050406030204" pitchFamily="18" charset="0"/>
                <a:hlinkClick r:id="rId3"/>
              </a:rPr>
              <a:t> </a:t>
            </a:r>
            <a:r>
              <a:rPr lang="el-GR" sz="2000" b="1" dirty="0" smtClean="0">
                <a:hlinkClick r:id="rId3"/>
              </a:rPr>
              <a:t>- </a:t>
            </a:r>
            <a:r>
              <a:rPr lang="en-US" sz="2000" b="1" dirty="0" smtClean="0">
                <a:latin typeface="Cambria" panose="02040503050406030204" pitchFamily="18" charset="0"/>
                <a:hlinkClick r:id="rId3"/>
              </a:rPr>
              <a:t>Peer2Peer Business Model</a:t>
            </a:r>
            <a:endParaRPr lang="el-GR" sz="2000" dirty="0" smtClean="0"/>
          </a:p>
          <a:p>
            <a:pPr marL="0" indent="0" algn="just">
              <a:buNone/>
            </a:pPr>
            <a:r>
              <a:rPr lang="el-GR" sz="2000" dirty="0" err="1" smtClean="0"/>
              <a:t>To</a:t>
            </a:r>
            <a:r>
              <a:rPr lang="el-GR" sz="2000" dirty="0" smtClean="0"/>
              <a:t> </a:t>
            </a:r>
            <a:r>
              <a:rPr lang="el-GR" sz="2000" dirty="0" err="1" smtClean="0"/>
              <a:t>Airbnb</a:t>
            </a:r>
            <a:r>
              <a:rPr lang="el-GR" sz="2000" dirty="0" smtClean="0"/>
              <a:t> είναι μια ψηφιακή πλατφόρμα όπου μπορεί κάποιος να βάλει προς ενοικίαση το σπίτι του για βραχυχρόνιο διάστημα για χρήση ολιγοήμερων διακοπών, ενώ παράλληλα δίνει την δυνατότητα σε κάποιον που θέλει να ταξιδέψει σε αυτή την περιοχή να βρει καταλύματα με χαμηλότερο κόστος από ένα ξενοδοχείο, ή με ανέσεις που είναι πολύ περισσότερες από αυτές που θα είχε σε ένα ξενοδοχείο.</a:t>
            </a:r>
          </a:p>
          <a:p>
            <a:pPr marL="0" indent="0" algn="just">
              <a:buNone/>
            </a:pPr>
            <a:r>
              <a:rPr lang="el-GR" sz="2000" dirty="0" smtClean="0"/>
              <a:t>Το Επιχειρηματικό Μοντέλο που χρησιμοποιεί είναι </a:t>
            </a:r>
            <a:r>
              <a:rPr lang="en-US" sz="2000" dirty="0" smtClean="0">
                <a:latin typeface="Cambria" panose="02040503050406030204" pitchFamily="18" charset="0"/>
              </a:rPr>
              <a:t>peer</a:t>
            </a:r>
            <a:r>
              <a:rPr lang="el-GR" sz="2000" dirty="0" smtClean="0"/>
              <a:t>2</a:t>
            </a:r>
            <a:r>
              <a:rPr lang="en-US" sz="2000" dirty="0" smtClean="0">
                <a:latin typeface="Cambria" panose="02040503050406030204" pitchFamily="18" charset="0"/>
              </a:rPr>
              <a:t>peer</a:t>
            </a:r>
            <a:r>
              <a:rPr lang="el-GR" sz="2000" dirty="0" smtClean="0"/>
              <a:t> γιατί αφορά μια συναλλαγή μέσω μιας υπηρεσίας όπου </a:t>
            </a:r>
            <a:r>
              <a:rPr lang="el-GR" sz="2000" b="1" dirty="0" smtClean="0"/>
              <a:t>ο αγοραστής μπορεί να είναι και πωλητής</a:t>
            </a:r>
            <a:r>
              <a:rPr lang="el-GR" sz="2000" dirty="0" smtClean="0"/>
              <a:t>. </a:t>
            </a:r>
            <a:endParaRPr lang="el-GR" sz="2000" dirty="0"/>
          </a:p>
        </p:txBody>
      </p:sp>
      <p:sp>
        <p:nvSpPr>
          <p:cNvPr id="7" name="Oval 6"/>
          <p:cNvSpPr/>
          <p:nvPr/>
        </p:nvSpPr>
        <p:spPr>
          <a:xfrm>
            <a:off x="8578376" y="214810"/>
            <a:ext cx="317102" cy="2740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142852"/>
            <a:ext cx="8358246" cy="1143000"/>
          </a:xfrm>
        </p:spPr>
        <p:txBody>
          <a:bodyPr>
            <a:normAutofit/>
          </a:bodyPr>
          <a:lstStyle/>
          <a:p>
            <a:r>
              <a:rPr lang="el-GR" sz="3600" dirty="0" smtClean="0">
                <a:solidFill>
                  <a:schemeClr val="accent2">
                    <a:lumMod val="75000"/>
                  </a:schemeClr>
                </a:solidFill>
                <a:latin typeface="Calibri" pitchFamily="34" charset="0"/>
              </a:rPr>
              <a:t>Παραδείγματα – περιπτώσεις </a:t>
            </a:r>
          </a:p>
        </p:txBody>
      </p:sp>
      <p:sp>
        <p:nvSpPr>
          <p:cNvPr id="3" name="2 - Θέση περιεχομένου"/>
          <p:cNvSpPr>
            <a:spLocks noGrp="1"/>
          </p:cNvSpPr>
          <p:nvPr>
            <p:ph sz="quarter" idx="1"/>
          </p:nvPr>
        </p:nvSpPr>
        <p:spPr>
          <a:xfrm>
            <a:off x="428596" y="1142984"/>
            <a:ext cx="8429684" cy="4572000"/>
          </a:xfrm>
        </p:spPr>
        <p:txBody>
          <a:bodyPr>
            <a:noAutofit/>
          </a:bodyPr>
          <a:lstStyle/>
          <a:p>
            <a:pPr algn="just">
              <a:buNone/>
            </a:pPr>
            <a:r>
              <a:rPr lang="el-GR" sz="1800" b="1" dirty="0" err="1" smtClean="0">
                <a:latin typeface="Cambria" pitchFamily="18" charset="0"/>
              </a:rPr>
              <a:t>Customer</a:t>
            </a:r>
            <a:r>
              <a:rPr lang="el-GR" sz="1800" b="1" dirty="0" smtClean="0">
                <a:latin typeface="Cambria" pitchFamily="18" charset="0"/>
              </a:rPr>
              <a:t> </a:t>
            </a:r>
            <a:r>
              <a:rPr lang="el-GR" sz="1800" b="1" dirty="0" err="1" smtClean="0">
                <a:latin typeface="Cambria" pitchFamily="18" charset="0"/>
              </a:rPr>
              <a:t>segments</a:t>
            </a:r>
            <a:endParaRPr lang="el-GR" sz="1800" dirty="0" smtClean="0">
              <a:latin typeface="Cambria" pitchFamily="18" charset="0"/>
            </a:endParaRPr>
          </a:p>
          <a:p>
            <a:pPr algn="just"/>
            <a:r>
              <a:rPr lang="el-GR" sz="1800" dirty="0" smtClean="0">
                <a:latin typeface="Cambria" pitchFamily="18" charset="0"/>
              </a:rPr>
              <a:t>Στην προκειμένη περίπτωση έχουμε δύο βασικούς και διακριτούς πελάτες: των πάροχο της υπηρεσίας - οικοδεσπότη (αυτός που ενοικιάζει το σπίτι του) και τον επισκέπτη (αυτός που χρησιμοποιεί το σπίτι για διακοπές). </a:t>
            </a:r>
          </a:p>
          <a:p>
            <a:pPr algn="just">
              <a:buNone/>
            </a:pPr>
            <a:r>
              <a:rPr lang="en-US" sz="1800" b="1" dirty="0" smtClean="0">
                <a:latin typeface="Cambria" pitchFamily="18" charset="0"/>
              </a:rPr>
              <a:t>Value proposition</a:t>
            </a:r>
            <a:endParaRPr lang="el-GR" sz="1800" dirty="0" smtClean="0">
              <a:latin typeface="Cambria" pitchFamily="18" charset="0"/>
            </a:endParaRPr>
          </a:p>
          <a:p>
            <a:pPr algn="just"/>
            <a:r>
              <a:rPr lang="el-GR" sz="1800" dirty="0" smtClean="0">
                <a:latin typeface="Cambria" pitchFamily="18" charset="0"/>
              </a:rPr>
              <a:t>Για τον επισκέπτη:</a:t>
            </a:r>
          </a:p>
          <a:p>
            <a:pPr algn="just"/>
            <a:r>
              <a:rPr lang="el-GR" sz="1800" dirty="0" smtClean="0">
                <a:latin typeface="Cambria" pitchFamily="18" charset="0"/>
              </a:rPr>
              <a:t>-«Γίνε πολίτης του κόσμου» ταξίδεψε και νιώσε σαν στο σπίτι σου.</a:t>
            </a:r>
          </a:p>
          <a:p>
            <a:pPr algn="just"/>
            <a:r>
              <a:rPr lang="el-GR" sz="1800" dirty="0" smtClean="0">
                <a:latin typeface="Cambria" pitchFamily="18" charset="0"/>
              </a:rPr>
              <a:t>-Νιώσε μια μοναδική κοινωνική και πολιτισμική εμπειρία.</a:t>
            </a:r>
          </a:p>
          <a:p>
            <a:pPr algn="just"/>
            <a:r>
              <a:rPr lang="el-GR" sz="1800" dirty="0" smtClean="0">
                <a:latin typeface="Cambria" pitchFamily="18" charset="0"/>
              </a:rPr>
              <a:t>Για τον οικοδεσπότη:</a:t>
            </a:r>
          </a:p>
          <a:p>
            <a:pPr algn="just"/>
            <a:r>
              <a:rPr lang="el-GR" sz="1800" dirty="0" smtClean="0">
                <a:latin typeface="Cambria" pitchFamily="18" charset="0"/>
              </a:rPr>
              <a:t>-Η πλατφόρμα μπορεί να σας εξασφαλίσει ασφαλής συναλλαγές.</a:t>
            </a:r>
          </a:p>
          <a:p>
            <a:pPr algn="just"/>
            <a:r>
              <a:rPr lang="el-GR" sz="1800" dirty="0" smtClean="0">
                <a:latin typeface="Cambria" pitchFamily="18" charset="0"/>
              </a:rPr>
              <a:t>-Σας προσφέρει ασφάλιση του ακινήτου σας.</a:t>
            </a:r>
          </a:p>
          <a:p>
            <a:pPr algn="just"/>
            <a:r>
              <a:rPr lang="el-GR" sz="1800" dirty="0" smtClean="0">
                <a:latin typeface="Cambria" pitchFamily="18" charset="0"/>
              </a:rPr>
              <a:t>-Δημιουργήστε ελκυστικές προσφορές και κερδίστε έξτρα χρήματα από τον διαθέσιμο χώρο που δεν χρησιμοποιείται</a:t>
            </a:r>
            <a:endParaRPr lang="el-GR" sz="1800" dirty="0">
              <a:latin typeface="Cambria" pitchFamily="18" charset="0"/>
            </a:endParaRPr>
          </a:p>
        </p:txBody>
      </p:sp>
      <p:sp>
        <p:nvSpPr>
          <p:cNvPr id="7" name="Oval 6"/>
          <p:cNvSpPr/>
          <p:nvPr/>
        </p:nvSpPr>
        <p:spPr>
          <a:xfrm>
            <a:off x="8578376" y="214810"/>
            <a:ext cx="317102" cy="2740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142852"/>
            <a:ext cx="8358246" cy="1143000"/>
          </a:xfrm>
        </p:spPr>
        <p:txBody>
          <a:bodyPr>
            <a:normAutofit/>
          </a:bodyPr>
          <a:lstStyle/>
          <a:p>
            <a:r>
              <a:rPr lang="el-GR" sz="3600" dirty="0" smtClean="0">
                <a:solidFill>
                  <a:schemeClr val="accent2">
                    <a:lumMod val="75000"/>
                  </a:schemeClr>
                </a:solidFill>
                <a:latin typeface="Calibri" pitchFamily="34" charset="0"/>
              </a:rPr>
              <a:t>Παραδείγματα – περιπτώσεις </a:t>
            </a:r>
          </a:p>
        </p:txBody>
      </p:sp>
      <p:sp>
        <p:nvSpPr>
          <p:cNvPr id="3" name="2 - Θέση περιεχομένου"/>
          <p:cNvSpPr>
            <a:spLocks noGrp="1"/>
          </p:cNvSpPr>
          <p:nvPr>
            <p:ph sz="quarter" idx="1"/>
          </p:nvPr>
        </p:nvSpPr>
        <p:spPr>
          <a:xfrm>
            <a:off x="428596" y="1142984"/>
            <a:ext cx="8429684" cy="4572000"/>
          </a:xfrm>
        </p:spPr>
        <p:txBody>
          <a:bodyPr>
            <a:noAutofit/>
          </a:bodyPr>
          <a:lstStyle/>
          <a:p>
            <a:pPr algn="just">
              <a:buNone/>
            </a:pPr>
            <a:r>
              <a:rPr lang="en-US" sz="1800" b="1" dirty="0" smtClean="0">
                <a:latin typeface="Cambria" pitchFamily="18" charset="0"/>
              </a:rPr>
              <a:t>Channels</a:t>
            </a:r>
            <a:endParaRPr lang="el-GR" sz="1800" dirty="0" smtClean="0">
              <a:latin typeface="Cambria" pitchFamily="18" charset="0"/>
            </a:endParaRPr>
          </a:p>
          <a:p>
            <a:pPr algn="just"/>
            <a:r>
              <a:rPr lang="el-GR" sz="1800" dirty="0" smtClean="0">
                <a:latin typeface="Cambria" pitchFamily="18" charset="0"/>
              </a:rPr>
              <a:t>Τα κανάλια διανομής της υπηρεσίας είναι ο διαδικτυακός τόπος της πλατφόρμας αλλά και εφαρμογές κινητού, μέσω των κοινωνικών δικτύων. Μέσω PR και </a:t>
            </a:r>
            <a:r>
              <a:rPr lang="el-GR" sz="1800" dirty="0" err="1" smtClean="0">
                <a:latin typeface="Cambria" pitchFamily="18" charset="0"/>
              </a:rPr>
              <a:t>word</a:t>
            </a:r>
            <a:r>
              <a:rPr lang="el-GR" sz="1800" dirty="0" smtClean="0">
                <a:latin typeface="Cambria" pitchFamily="18" charset="0"/>
              </a:rPr>
              <a:t> </a:t>
            </a:r>
            <a:r>
              <a:rPr lang="el-GR" sz="1800" dirty="0" err="1" smtClean="0">
                <a:latin typeface="Cambria" pitchFamily="18" charset="0"/>
              </a:rPr>
              <a:t>of</a:t>
            </a:r>
            <a:r>
              <a:rPr lang="el-GR" sz="1800" dirty="0" smtClean="0">
                <a:latin typeface="Cambria" pitchFamily="18" charset="0"/>
              </a:rPr>
              <a:t> </a:t>
            </a:r>
            <a:r>
              <a:rPr lang="el-GR" sz="1800" dirty="0" err="1" smtClean="0">
                <a:latin typeface="Cambria" pitchFamily="18" charset="0"/>
              </a:rPr>
              <a:t>mouth</a:t>
            </a:r>
            <a:r>
              <a:rPr lang="el-GR" sz="1800" dirty="0" smtClean="0">
                <a:latin typeface="Cambria" pitchFamily="18" charset="0"/>
              </a:rPr>
              <a:t>.</a:t>
            </a:r>
          </a:p>
          <a:p>
            <a:pPr algn="just">
              <a:buNone/>
            </a:pPr>
            <a:r>
              <a:rPr lang="el-GR" sz="1800" b="1" dirty="0" smtClean="0">
                <a:latin typeface="Cambria" pitchFamily="18" charset="0"/>
              </a:rPr>
              <a:t>Customer </a:t>
            </a:r>
            <a:r>
              <a:rPr lang="el-GR" sz="1800" b="1" dirty="0" err="1" smtClean="0">
                <a:latin typeface="Cambria" pitchFamily="18" charset="0"/>
              </a:rPr>
              <a:t>relationship</a:t>
            </a:r>
            <a:endParaRPr lang="el-GR" sz="1800" dirty="0" smtClean="0">
              <a:latin typeface="Cambria" pitchFamily="18" charset="0"/>
            </a:endParaRPr>
          </a:p>
          <a:p>
            <a:pPr algn="just"/>
            <a:r>
              <a:rPr lang="el-GR" sz="1800" dirty="0" smtClean="0">
                <a:latin typeface="Cambria" pitchFamily="18" charset="0"/>
              </a:rPr>
              <a:t>Εμπιστοσύνη, Αίσθηση κοινότητας, μέσα από </a:t>
            </a:r>
            <a:r>
              <a:rPr lang="el-GR" sz="1800" dirty="0" err="1" smtClean="0">
                <a:latin typeface="Cambria" pitchFamily="18" charset="0"/>
              </a:rPr>
              <a:t>online</a:t>
            </a:r>
            <a:r>
              <a:rPr lang="el-GR" sz="1800" dirty="0" smtClean="0">
                <a:latin typeface="Cambria" pitchFamily="18" charset="0"/>
              </a:rPr>
              <a:t> και </a:t>
            </a:r>
            <a:r>
              <a:rPr lang="el-GR" sz="1800" dirty="0" err="1" smtClean="0">
                <a:latin typeface="Cambria" pitchFamily="18" charset="0"/>
              </a:rPr>
              <a:t>offline</a:t>
            </a:r>
            <a:r>
              <a:rPr lang="el-GR" sz="1800" dirty="0" smtClean="0">
                <a:latin typeface="Cambria" pitchFamily="18" charset="0"/>
              </a:rPr>
              <a:t> εκδηλώσεις.</a:t>
            </a:r>
          </a:p>
          <a:p>
            <a:pPr algn="just">
              <a:buNone/>
            </a:pPr>
            <a:r>
              <a:rPr lang="en-US" sz="1800" b="1" dirty="0" smtClean="0">
                <a:latin typeface="Cambria" pitchFamily="18" charset="0"/>
              </a:rPr>
              <a:t>Revenue streams</a:t>
            </a:r>
            <a:endParaRPr lang="el-GR" sz="1800" dirty="0" smtClean="0">
              <a:latin typeface="Cambria" pitchFamily="18" charset="0"/>
            </a:endParaRPr>
          </a:p>
          <a:p>
            <a:pPr algn="just"/>
            <a:r>
              <a:rPr lang="el-GR" sz="1800" dirty="0" smtClean="0">
                <a:latin typeface="Cambria" pitchFamily="18" charset="0"/>
              </a:rPr>
              <a:t>Προμήθεια επί της ενοικίασης, 3% από τον Οικοδεσπότη και 6-12% από τον Επισκέπτη.</a:t>
            </a:r>
          </a:p>
          <a:p>
            <a:pPr algn="just">
              <a:buNone/>
            </a:pPr>
            <a:r>
              <a:rPr lang="en-US" sz="1800" b="1" dirty="0" smtClean="0">
                <a:latin typeface="Cambria" pitchFamily="18" charset="0"/>
              </a:rPr>
              <a:t>Key Resources</a:t>
            </a:r>
            <a:endParaRPr lang="el-GR" sz="1800" dirty="0" smtClean="0">
              <a:latin typeface="Cambria" pitchFamily="18" charset="0"/>
            </a:endParaRPr>
          </a:p>
          <a:p>
            <a:pPr algn="just"/>
            <a:r>
              <a:rPr lang="el-GR" sz="1800" dirty="0" smtClean="0">
                <a:latin typeface="Cambria" pitchFamily="18" charset="0"/>
              </a:rPr>
              <a:t>Ανάπτυξη και συντήρηση πλατφόρμας, </a:t>
            </a:r>
            <a:r>
              <a:rPr lang="el-GR" sz="1800" dirty="0" err="1" smtClean="0">
                <a:latin typeface="Cambria" pitchFamily="18" charset="0"/>
              </a:rPr>
              <a:t>Video</a:t>
            </a:r>
            <a:r>
              <a:rPr lang="el-GR" sz="1800" dirty="0" smtClean="0">
                <a:latin typeface="Cambria" pitchFamily="18" charset="0"/>
              </a:rPr>
              <a:t> και φωτογραφίες, Δημιουργία κοινότητας.</a:t>
            </a:r>
          </a:p>
          <a:p>
            <a:pPr algn="just">
              <a:buNone/>
            </a:pPr>
            <a:r>
              <a:rPr lang="en-US" sz="1800" b="1" dirty="0" smtClean="0">
                <a:latin typeface="Cambria" pitchFamily="18" charset="0"/>
              </a:rPr>
              <a:t>Key Activities</a:t>
            </a:r>
            <a:endParaRPr lang="el-GR" sz="1800" dirty="0" smtClean="0">
              <a:latin typeface="Cambria" pitchFamily="18" charset="0"/>
            </a:endParaRPr>
          </a:p>
          <a:p>
            <a:pPr algn="just"/>
            <a:r>
              <a:rPr lang="el-GR" sz="1800" dirty="0" smtClean="0">
                <a:latin typeface="Cambria" pitchFamily="18" charset="0"/>
              </a:rPr>
              <a:t>Ανάπτυξη και συντήρηση πλατφόρμας, </a:t>
            </a:r>
            <a:r>
              <a:rPr lang="el-GR" sz="1800" dirty="0" err="1" smtClean="0">
                <a:latin typeface="Cambria" pitchFamily="18" charset="0"/>
              </a:rPr>
              <a:t>Video</a:t>
            </a:r>
            <a:r>
              <a:rPr lang="el-GR" sz="1800" dirty="0" smtClean="0">
                <a:latin typeface="Cambria" pitchFamily="18" charset="0"/>
              </a:rPr>
              <a:t> και φωτογραφίες, Δημιουργία κοινότητας.</a:t>
            </a:r>
          </a:p>
        </p:txBody>
      </p:sp>
      <p:sp>
        <p:nvSpPr>
          <p:cNvPr id="7" name="Oval 6"/>
          <p:cNvSpPr/>
          <p:nvPr/>
        </p:nvSpPr>
        <p:spPr>
          <a:xfrm>
            <a:off x="8578376" y="214810"/>
            <a:ext cx="317102" cy="2740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142852"/>
            <a:ext cx="8358246" cy="1143000"/>
          </a:xfrm>
        </p:spPr>
        <p:txBody>
          <a:bodyPr>
            <a:normAutofit/>
          </a:bodyPr>
          <a:lstStyle/>
          <a:p>
            <a:r>
              <a:rPr lang="el-GR" sz="3600" dirty="0" smtClean="0">
                <a:solidFill>
                  <a:schemeClr val="accent2">
                    <a:lumMod val="75000"/>
                  </a:schemeClr>
                </a:solidFill>
                <a:latin typeface="Calibri" pitchFamily="34" charset="0"/>
              </a:rPr>
              <a:t>Παραδείγματα – περιπτώσεις </a:t>
            </a:r>
          </a:p>
        </p:txBody>
      </p:sp>
      <p:sp>
        <p:nvSpPr>
          <p:cNvPr id="3" name="2 - Θέση περιεχομένου"/>
          <p:cNvSpPr>
            <a:spLocks noGrp="1"/>
          </p:cNvSpPr>
          <p:nvPr>
            <p:ph sz="quarter" idx="1"/>
          </p:nvPr>
        </p:nvSpPr>
        <p:spPr>
          <a:xfrm>
            <a:off x="428596" y="1142984"/>
            <a:ext cx="8429684" cy="4572000"/>
          </a:xfrm>
        </p:spPr>
        <p:txBody>
          <a:bodyPr>
            <a:noAutofit/>
          </a:bodyPr>
          <a:lstStyle/>
          <a:p>
            <a:pPr>
              <a:buNone/>
            </a:pPr>
            <a:r>
              <a:rPr lang="en-US" sz="1800" b="1" dirty="0" smtClean="0">
                <a:latin typeface="Cambria" pitchFamily="18" charset="0"/>
              </a:rPr>
              <a:t>Key partners</a:t>
            </a:r>
            <a:endParaRPr lang="el-GR" sz="1800" dirty="0" smtClean="0">
              <a:latin typeface="Cambria" pitchFamily="18" charset="0"/>
            </a:endParaRPr>
          </a:p>
          <a:p>
            <a:r>
              <a:rPr lang="el-GR" sz="1800" dirty="0" smtClean="0">
                <a:latin typeface="Cambria" pitchFamily="18" charset="0"/>
              </a:rPr>
              <a:t>Οικοδεσπότες, Φωτογράφοι, Επενδυτές.</a:t>
            </a:r>
          </a:p>
          <a:p>
            <a:pPr>
              <a:buNone/>
            </a:pPr>
            <a:r>
              <a:rPr lang="en-US" sz="1800" b="1" dirty="0" smtClean="0">
                <a:latin typeface="Cambria" pitchFamily="18" charset="0"/>
              </a:rPr>
              <a:t>Cost structure</a:t>
            </a:r>
            <a:endParaRPr lang="el-GR" sz="1800" dirty="0" smtClean="0">
              <a:latin typeface="Cambria" pitchFamily="18" charset="0"/>
            </a:endParaRPr>
          </a:p>
          <a:p>
            <a:r>
              <a:rPr lang="el-GR" sz="1800" dirty="0" smtClean="0">
                <a:latin typeface="Cambria" pitchFamily="18" charset="0"/>
              </a:rPr>
              <a:t>Κόστος υποδομής, Marketing, Ανάπτυξης, Πωλήσεων.</a:t>
            </a:r>
          </a:p>
          <a:p>
            <a:endParaRPr lang="el-GR" sz="1800" dirty="0" smtClean="0">
              <a:latin typeface="Cambria" pitchFamily="18" charset="0"/>
            </a:endParaRPr>
          </a:p>
          <a:p>
            <a:endParaRPr lang="el-GR" sz="1800" dirty="0" smtClean="0">
              <a:latin typeface="Cambria" pitchFamily="18" charset="0"/>
            </a:endParaRPr>
          </a:p>
          <a:p>
            <a:endParaRPr lang="el-GR" sz="1800" dirty="0" smtClean="0">
              <a:latin typeface="Cambria" pitchFamily="18" charset="0"/>
            </a:endParaRPr>
          </a:p>
          <a:p>
            <a:endParaRPr lang="el-GR" sz="1800" dirty="0" smtClean="0">
              <a:latin typeface="Cambria" pitchFamily="18" charset="0"/>
            </a:endParaRPr>
          </a:p>
          <a:p>
            <a:endParaRPr lang="el-GR" sz="1800" dirty="0" smtClean="0">
              <a:latin typeface="Cambria" pitchFamily="18" charset="0"/>
            </a:endParaRPr>
          </a:p>
          <a:p>
            <a:endParaRPr lang="el-GR" sz="1800" dirty="0" smtClean="0">
              <a:latin typeface="Cambria" pitchFamily="18" charset="0"/>
            </a:endParaRPr>
          </a:p>
          <a:p>
            <a:endParaRPr lang="el-GR" sz="1800" dirty="0" smtClean="0">
              <a:latin typeface="Cambria" pitchFamily="18" charset="0"/>
            </a:endParaRPr>
          </a:p>
          <a:p>
            <a:endParaRPr lang="el-GR" sz="1800" dirty="0" smtClean="0">
              <a:latin typeface="Cambria" pitchFamily="18" charset="0"/>
            </a:endParaRPr>
          </a:p>
          <a:p>
            <a:pPr algn="ctr">
              <a:buNone/>
            </a:pPr>
            <a:r>
              <a:rPr lang="el-GR" sz="1800" dirty="0" smtClean="0"/>
              <a:t>Πηγή: </a:t>
            </a:r>
            <a:r>
              <a:rPr lang="el-GR" sz="1800" u="sng" dirty="0" smtClean="0">
                <a:hlinkClick r:id="rId3"/>
              </a:rPr>
              <a:t>https://nostos01.wordpress.com/category/business-model/</a:t>
            </a:r>
            <a:r>
              <a:rPr lang="el-GR" sz="1800" dirty="0" smtClean="0">
                <a:latin typeface="Cambria" pitchFamily="18" charset="0"/>
              </a:rPr>
              <a:t> </a:t>
            </a:r>
          </a:p>
        </p:txBody>
      </p:sp>
      <p:pic>
        <p:nvPicPr>
          <p:cNvPr id="7" name="Picture 22"/>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703315" y="2636912"/>
            <a:ext cx="3682653" cy="2781611"/>
          </a:xfrm>
          <a:prstGeom prst="rect">
            <a:avLst/>
          </a:prstGeom>
          <a:noFill/>
          <a:ln>
            <a:noFill/>
          </a:ln>
        </p:spPr>
      </p:pic>
      <p:sp>
        <p:nvSpPr>
          <p:cNvPr id="8" name="Oval 7"/>
          <p:cNvSpPr/>
          <p:nvPr/>
        </p:nvSpPr>
        <p:spPr>
          <a:xfrm>
            <a:off x="8578376" y="214810"/>
            <a:ext cx="317102" cy="2740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142852"/>
            <a:ext cx="8358246" cy="1143000"/>
          </a:xfrm>
        </p:spPr>
        <p:txBody>
          <a:bodyPr>
            <a:normAutofit fontScale="90000"/>
          </a:bodyPr>
          <a:lstStyle/>
          <a:p>
            <a:r>
              <a:rPr lang="el-GR" sz="3600" dirty="0" smtClean="0">
                <a:solidFill>
                  <a:schemeClr val="accent2">
                    <a:lumMod val="75000"/>
                  </a:schemeClr>
                </a:solidFill>
                <a:latin typeface="Calibri" pitchFamily="34" charset="0"/>
              </a:rPr>
              <a:t>Παράδειγμα μοντέλου: Από-συζευγμένες δραστηριότητες (</a:t>
            </a:r>
            <a:r>
              <a:rPr lang="en-US" sz="3600" dirty="0" smtClean="0">
                <a:solidFill>
                  <a:schemeClr val="accent2">
                    <a:lumMod val="75000"/>
                  </a:schemeClr>
                </a:solidFill>
                <a:latin typeface="Calibri" pitchFamily="34" charset="0"/>
              </a:rPr>
              <a:t>Unbundling</a:t>
            </a:r>
            <a:r>
              <a:rPr lang="el-GR" sz="3600" dirty="0" smtClean="0">
                <a:solidFill>
                  <a:schemeClr val="accent2">
                    <a:lumMod val="75000"/>
                  </a:schemeClr>
                </a:solidFill>
                <a:latin typeface="Calibri" pitchFamily="34" charset="0"/>
              </a:rPr>
              <a:t>)</a:t>
            </a:r>
          </a:p>
        </p:txBody>
      </p:sp>
      <p:pic>
        <p:nvPicPr>
          <p:cNvPr id="8" name="Picture 36"/>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14480" y="1285860"/>
            <a:ext cx="6143668" cy="4714908"/>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142852"/>
            <a:ext cx="8358246" cy="1143000"/>
          </a:xfrm>
        </p:spPr>
        <p:txBody>
          <a:bodyPr>
            <a:normAutofit fontScale="90000"/>
          </a:bodyPr>
          <a:lstStyle/>
          <a:p>
            <a:r>
              <a:rPr lang="el-GR" sz="3600" dirty="0" smtClean="0">
                <a:solidFill>
                  <a:schemeClr val="accent2">
                    <a:lumMod val="75000"/>
                  </a:schemeClr>
                </a:solidFill>
                <a:latin typeface="Calibri" pitchFamily="34" charset="0"/>
              </a:rPr>
              <a:t>Παράδειγμα μοντέλου: Η «μακρά ουρά» (</a:t>
            </a:r>
            <a:r>
              <a:rPr lang="en-US" sz="3600" dirty="0" smtClean="0">
                <a:solidFill>
                  <a:schemeClr val="accent2">
                    <a:lumMod val="75000"/>
                  </a:schemeClr>
                </a:solidFill>
                <a:latin typeface="Calibri" pitchFamily="34" charset="0"/>
              </a:rPr>
              <a:t>Long tail Business models</a:t>
            </a:r>
            <a:r>
              <a:rPr lang="el-GR" sz="3600" dirty="0" smtClean="0">
                <a:solidFill>
                  <a:schemeClr val="accent2">
                    <a:lumMod val="75000"/>
                  </a:schemeClr>
                </a:solidFill>
                <a:latin typeface="Calibri" pitchFamily="34" charset="0"/>
              </a:rPr>
              <a:t>)</a:t>
            </a:r>
          </a:p>
        </p:txBody>
      </p:sp>
      <p:pic>
        <p:nvPicPr>
          <p:cNvPr id="7" name="6 - Εικόνα"/>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00166" y="1285860"/>
            <a:ext cx="6215106" cy="4643470"/>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142852"/>
            <a:ext cx="8358246" cy="1143000"/>
          </a:xfrm>
        </p:spPr>
        <p:txBody>
          <a:bodyPr>
            <a:normAutofit fontScale="90000"/>
          </a:bodyPr>
          <a:lstStyle/>
          <a:p>
            <a:r>
              <a:rPr lang="el-GR" sz="3600" dirty="0" smtClean="0">
                <a:solidFill>
                  <a:schemeClr val="accent2">
                    <a:lumMod val="75000"/>
                  </a:schemeClr>
                </a:solidFill>
                <a:latin typeface="Calibri" pitchFamily="34" charset="0"/>
              </a:rPr>
              <a:t>Παράδειγμα μοντέλου: Πολυμερείς πλατφόρμες (</a:t>
            </a:r>
            <a:r>
              <a:rPr lang="en-US" sz="3600" dirty="0" smtClean="0">
                <a:solidFill>
                  <a:schemeClr val="accent2">
                    <a:lumMod val="75000"/>
                  </a:schemeClr>
                </a:solidFill>
                <a:latin typeface="Calibri" pitchFamily="34" charset="0"/>
              </a:rPr>
              <a:t>multi</a:t>
            </a:r>
            <a:r>
              <a:rPr lang="el-GR" sz="3600" dirty="0" smtClean="0">
                <a:solidFill>
                  <a:schemeClr val="accent2">
                    <a:lumMod val="75000"/>
                  </a:schemeClr>
                </a:solidFill>
                <a:latin typeface="Calibri" pitchFamily="34" charset="0"/>
              </a:rPr>
              <a:t>-</a:t>
            </a:r>
            <a:r>
              <a:rPr lang="en-US" sz="3600" dirty="0" smtClean="0">
                <a:solidFill>
                  <a:schemeClr val="accent2">
                    <a:lumMod val="75000"/>
                  </a:schemeClr>
                </a:solidFill>
                <a:latin typeface="Calibri" pitchFamily="34" charset="0"/>
              </a:rPr>
              <a:t>sided platforms</a:t>
            </a:r>
            <a:r>
              <a:rPr lang="el-GR" sz="3600" dirty="0" smtClean="0">
                <a:solidFill>
                  <a:schemeClr val="accent2">
                    <a:lumMod val="75000"/>
                  </a:schemeClr>
                </a:solidFill>
                <a:latin typeface="Calibri" pitchFamily="34" charset="0"/>
              </a:rPr>
              <a:t>)</a:t>
            </a:r>
          </a:p>
        </p:txBody>
      </p:sp>
      <p:pic>
        <p:nvPicPr>
          <p:cNvPr id="8" name="7 - Εικόνα"/>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43042" y="1500174"/>
            <a:ext cx="5857916" cy="4357718"/>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142852"/>
            <a:ext cx="8358246" cy="1143000"/>
          </a:xfrm>
        </p:spPr>
        <p:txBody>
          <a:bodyPr>
            <a:normAutofit/>
          </a:bodyPr>
          <a:lstStyle/>
          <a:p>
            <a:r>
              <a:rPr lang="el-GR" sz="3600" dirty="0" smtClean="0">
                <a:solidFill>
                  <a:schemeClr val="accent2">
                    <a:lumMod val="75000"/>
                  </a:schemeClr>
                </a:solidFill>
                <a:latin typeface="Calibri" pitchFamily="34" charset="0"/>
              </a:rPr>
              <a:t>Παράδειγμα μοντέλου: </a:t>
            </a:r>
            <a:r>
              <a:rPr lang="en-US" sz="3600" dirty="0" smtClean="0">
                <a:solidFill>
                  <a:schemeClr val="accent2">
                    <a:lumMod val="75000"/>
                  </a:schemeClr>
                </a:solidFill>
                <a:latin typeface="Calibri" pitchFamily="34" charset="0"/>
              </a:rPr>
              <a:t>Fremium</a:t>
            </a:r>
            <a:endParaRPr lang="el-GR" sz="3600" dirty="0" smtClean="0">
              <a:solidFill>
                <a:schemeClr val="accent2">
                  <a:lumMod val="75000"/>
                </a:schemeClr>
              </a:solidFill>
              <a:latin typeface="Calibri" pitchFamily="34" charset="0"/>
            </a:endParaRPr>
          </a:p>
        </p:txBody>
      </p:sp>
      <p:pic>
        <p:nvPicPr>
          <p:cNvPr id="7" name="6 - Εικόνα"/>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00232" y="1428736"/>
            <a:ext cx="5357850" cy="4000528"/>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142852"/>
            <a:ext cx="8358246" cy="1143000"/>
          </a:xfrm>
        </p:spPr>
        <p:txBody>
          <a:bodyPr>
            <a:normAutofit/>
          </a:bodyPr>
          <a:lstStyle/>
          <a:p>
            <a:r>
              <a:rPr lang="el-GR" sz="3600" dirty="0" smtClean="0">
                <a:solidFill>
                  <a:schemeClr val="accent2">
                    <a:lumMod val="75000"/>
                  </a:schemeClr>
                </a:solidFill>
                <a:latin typeface="Calibri" pitchFamily="34" charset="0"/>
              </a:rPr>
              <a:t>Παραδείγματα – περιπτώσεις </a:t>
            </a:r>
          </a:p>
        </p:txBody>
      </p:sp>
      <p:sp>
        <p:nvSpPr>
          <p:cNvPr id="8" name="2 - Θέση περιεχομένου"/>
          <p:cNvSpPr>
            <a:spLocks noGrp="1"/>
          </p:cNvSpPr>
          <p:nvPr>
            <p:ph sz="quarter" idx="1"/>
          </p:nvPr>
        </p:nvSpPr>
        <p:spPr>
          <a:xfrm>
            <a:off x="428596" y="1142984"/>
            <a:ext cx="8429684" cy="4572000"/>
          </a:xfrm>
        </p:spPr>
        <p:txBody>
          <a:bodyPr>
            <a:noAutofit/>
          </a:bodyPr>
          <a:lstStyle/>
          <a:p>
            <a:pPr marL="0" indent="0" algn="just">
              <a:buNone/>
            </a:pPr>
            <a:r>
              <a:rPr lang="en-US" sz="2000" b="1" dirty="0" smtClean="0">
                <a:latin typeface="Cambria" panose="02040503050406030204" pitchFamily="18" charset="0"/>
              </a:rPr>
              <a:t>PayPal</a:t>
            </a:r>
            <a:endParaRPr lang="el-GR" sz="2000" dirty="0" smtClean="0"/>
          </a:p>
          <a:p>
            <a:pPr marL="0" indent="0" algn="just"/>
            <a:r>
              <a:rPr lang="el-GR" sz="2000" dirty="0" smtClean="0"/>
              <a:t>Το επιχειρηματικό μοντέλο της </a:t>
            </a:r>
            <a:r>
              <a:rPr lang="el-GR" sz="2000" dirty="0" err="1" smtClean="0"/>
              <a:t>Pay</a:t>
            </a:r>
            <a:r>
              <a:rPr lang="en-US" sz="2000" dirty="0" smtClean="0">
                <a:latin typeface="Cambria" panose="02040503050406030204" pitchFamily="18" charset="0"/>
              </a:rPr>
              <a:t>P</a:t>
            </a:r>
            <a:r>
              <a:rPr lang="el-GR" sz="2000" dirty="0" err="1" smtClean="0"/>
              <a:t>al</a:t>
            </a:r>
            <a:r>
              <a:rPr lang="el-GR" sz="2000" dirty="0" smtClean="0"/>
              <a:t> άλλαξε αρκετές αγορές από το αρχικό της όραμα ως εταιρία κρυπτογραφίας, σε επιχείρηση που επέτρεπε τη μεταφορά χρημάτων μέσω «έξυπνων» κινητών τηλεφώνων, σε πλατφόρμα ηλεκτρονικών πληρωμών για άτομα και εταιρίες. </a:t>
            </a:r>
          </a:p>
          <a:p>
            <a:pPr marL="0" indent="0" algn="just">
              <a:buNone/>
            </a:pPr>
            <a:endParaRPr lang="el-GR" sz="2000" b="1" dirty="0" smtClean="0"/>
          </a:p>
          <a:p>
            <a:pPr marL="0" indent="0" algn="just">
              <a:buNone/>
            </a:pPr>
            <a:r>
              <a:rPr lang="en-US" sz="2000" b="1" dirty="0" smtClean="0">
                <a:latin typeface="Cambria" panose="02040503050406030204" pitchFamily="18" charset="0"/>
              </a:rPr>
              <a:t>Twitter</a:t>
            </a:r>
            <a:endParaRPr lang="el-GR" sz="2000" dirty="0" smtClean="0"/>
          </a:p>
          <a:p>
            <a:pPr marL="0" indent="0" algn="just"/>
            <a:r>
              <a:rPr lang="el-GR" sz="2000" dirty="0" smtClean="0"/>
              <a:t>Το </a:t>
            </a:r>
            <a:r>
              <a:rPr lang="el-GR" sz="2000" dirty="0" err="1" smtClean="0"/>
              <a:t>Twitter</a:t>
            </a:r>
            <a:r>
              <a:rPr lang="el-GR" sz="2000" dirty="0" smtClean="0"/>
              <a:t> ξεκίνησε ως υπηρεσία </a:t>
            </a:r>
            <a:r>
              <a:rPr lang="el-GR" sz="2000" dirty="0" err="1" smtClean="0"/>
              <a:t>podcast</a:t>
            </a:r>
            <a:r>
              <a:rPr lang="el-GR" sz="2000" dirty="0" smtClean="0"/>
              <a:t>, πριν την εγκαταλείψει και μεταβεί σε προϊόν εκπομπής σύντομων μηνυμάτων. </a:t>
            </a:r>
            <a:endParaRPr lang="el-GR" sz="20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Kdetbz36GkauQL5L0opKH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Kdetbz36GkauQL5L0opKH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Kdetbz36GkauQL5L0opKHg"/>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Δικαιοσύνη">
  <a:themeElements>
    <a:clrScheme name="Προσαρμοσμένος 1">
      <a:dk1>
        <a:sysClr val="windowText" lastClr="000000"/>
      </a:dk1>
      <a:lt1>
        <a:sysClr val="window" lastClr="FFFFFF"/>
      </a:lt1>
      <a:dk2>
        <a:srgbClr val="696464"/>
      </a:dk2>
      <a:lt2>
        <a:srgbClr val="E9E5DC"/>
      </a:lt2>
      <a:accent1>
        <a:srgbClr val="0070C0"/>
      </a:accent1>
      <a:accent2>
        <a:srgbClr val="00B0F0"/>
      </a:accent2>
      <a:accent3>
        <a:srgbClr val="A28E6A"/>
      </a:accent3>
      <a:accent4>
        <a:srgbClr val="956251"/>
      </a:accent4>
      <a:accent5>
        <a:srgbClr val="918485"/>
      </a:accent5>
      <a:accent6>
        <a:srgbClr val="855D5D"/>
      </a:accent6>
      <a:hlink>
        <a:srgbClr val="CC9900"/>
      </a:hlink>
      <a:folHlink>
        <a:srgbClr val="96A9A9"/>
      </a:folHlink>
    </a:clrScheme>
    <a:fontScheme name="Δικαιοσύνη">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ικαιοσύνη">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txDef>
      <a:spPr>
        <a:noFill/>
      </a:spPr>
      <a:bodyPr wrap="square" rtlCol="0">
        <a:spAutoFit/>
      </a:bodyPr>
      <a:lstStyle>
        <a:defPPr algn="ctr">
          <a:defRPr dirty="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736</TotalTime>
  <Words>7261</Words>
  <Application>Microsoft Office PowerPoint</Application>
  <PresentationFormat>Προβολή στην οθόνη (4:3)</PresentationFormat>
  <Paragraphs>652</Paragraphs>
  <Slides>101</Slides>
  <Notes>42</Notes>
  <HiddenSlides>57</HiddenSlides>
  <MMClips>0</MMClips>
  <ScaleCrop>false</ScaleCrop>
  <HeadingPairs>
    <vt:vector size="4" baseType="variant">
      <vt:variant>
        <vt:lpstr>Θέμα</vt:lpstr>
      </vt:variant>
      <vt:variant>
        <vt:i4>1</vt:i4>
      </vt:variant>
      <vt:variant>
        <vt:lpstr>Τίτλοι διαφανειών</vt:lpstr>
      </vt:variant>
      <vt:variant>
        <vt:i4>101</vt:i4>
      </vt:variant>
    </vt:vector>
  </HeadingPairs>
  <TitlesOfParts>
    <vt:vector size="102" baseType="lpstr">
      <vt:lpstr>Δικαιοσύνη</vt:lpstr>
      <vt:lpstr>ΣΤΡΑΤΗΓΙΚΟ ΚΑΙ ΕΠΙΧΕΙΡΗΜΑΤΙΚΟ ΣΧΕΔΙΟ</vt:lpstr>
      <vt:lpstr>Σκοπός εκπαιδευτικής ενότητας – Προσδοκώμενα αποτελέσματα</vt:lpstr>
      <vt:lpstr>Επιχειρηματικό Σχέδιο</vt:lpstr>
      <vt:lpstr>Επιχειρηματικό Σχέδιο (συν.)</vt:lpstr>
      <vt:lpstr>Επιχειρηματικός σχεδιασμός </vt:lpstr>
      <vt:lpstr>Σκοπός Επιχειρηματικού Σχεδίου</vt:lpstr>
      <vt:lpstr>Σκοπός Επιχειρηματικού Σχεδίου (συν.)</vt:lpstr>
      <vt:lpstr>Σημασία Επιχειρηματικού Σχεδίου</vt:lpstr>
      <vt:lpstr>Σημασία Επιχειρηματικού Σχεδίου (συν.)</vt:lpstr>
      <vt:lpstr>Επιχειρηματική ιδέα (business idea)</vt:lpstr>
      <vt:lpstr>Η έννοια του Επιχειρηματικού Μοντέλου</vt:lpstr>
      <vt:lpstr>Η έννοια του Επιχειρηματικού Μοντέλου (συν.)</vt:lpstr>
      <vt:lpstr>Καμβάς Επιχειρηματικού Μοντέλου (Business Model Canvas)</vt:lpstr>
      <vt:lpstr>Καμβάς Επιχειρηματικού Μοντέλου (Business Model Canvas) (συν.)</vt:lpstr>
      <vt:lpstr>1. Τμήματα αγοράς (Customer Segments)</vt:lpstr>
      <vt:lpstr>2. Πρόταση αξίας (Value Proposition)</vt:lpstr>
      <vt:lpstr>3. Κανάλια – Δίκτυα (Channels)</vt:lpstr>
      <vt:lpstr>4. Σχέσεις με κάθε τμήμα αγοράς/πελάτες (Customer Relationships)</vt:lpstr>
      <vt:lpstr>5. Ροές εσόδων (Revenue Streams)</vt:lpstr>
      <vt:lpstr>5. Ροές εσόδων (Revenue Streams) (συν.)</vt:lpstr>
      <vt:lpstr>6. Βασικοί πόροι (Key Resources)</vt:lpstr>
      <vt:lpstr>7. Βασικές λειτουργίες (Key Activities)</vt:lpstr>
      <vt:lpstr>8. Βασικοί συνεργάτες (Key Partners)</vt:lpstr>
      <vt:lpstr>9. Δομή κόστους (Cost Structure)</vt:lpstr>
      <vt:lpstr>Σημασία Καμβά Επιχειρηματικού Μοντέλου </vt:lpstr>
      <vt:lpstr>Σημασία Καμβά Επιχειρηματικού Μοντέλου (συν.) </vt:lpstr>
      <vt:lpstr>Δημιουργία Επιχειρηματικού Μοντέλου </vt:lpstr>
      <vt:lpstr>Τμήματα αγοράς (Customer Segments) </vt:lpstr>
      <vt:lpstr>Πρόταση αξίας (Value Proposition) </vt:lpstr>
      <vt:lpstr>Κανάλια – Δίκτυα (Channels)</vt:lpstr>
      <vt:lpstr>Σχέσεις με κάθε τμήμα αγοράς/πελάτες (Customer Relationships)</vt:lpstr>
      <vt:lpstr>Ροές εσόδων (Revenue Streams)</vt:lpstr>
      <vt:lpstr>Βασικές λειτουργίες (Key Activities)</vt:lpstr>
      <vt:lpstr>Βασικοί πόροι (Key Resources)</vt:lpstr>
      <vt:lpstr>Βασικοί συνεργάτες (Key Partners)</vt:lpstr>
      <vt:lpstr>Δομή κόστους (Cost Structure)</vt:lpstr>
      <vt:lpstr>Καινοτόμα μοτίβα Επιχειρηματικών Μοντέλων</vt:lpstr>
      <vt:lpstr>Καινοτόμα μοτίβα Επιχειρηματικών Μοντέλων</vt:lpstr>
      <vt:lpstr>Καινοτόμα μοτίβα Επιχειρηματικών Μοντέλων</vt:lpstr>
      <vt:lpstr>Καινοτόμα μοτίβα Επιχειρηματικών Μοντέλων</vt:lpstr>
      <vt:lpstr>Καινοτόμα μοτίβα Επιχειρηματικών Μοντέλων</vt:lpstr>
      <vt:lpstr>Καινοτόμα μοτίβα Επιχειρηματικών Μοντέλων</vt:lpstr>
      <vt:lpstr>Καινοτόμα μοτίβα Επιχειρηματικών Μοντέλων</vt:lpstr>
      <vt:lpstr>Αξιολόγηση επιχειρηματικού μοντέλου</vt:lpstr>
      <vt:lpstr>Τμήματα αγοράς (Customer Segments)</vt:lpstr>
      <vt:lpstr>Πρόταση αξίας (Value Proposition)</vt:lpstr>
      <vt:lpstr>Κανάλια – Δίκτυα (Channels)</vt:lpstr>
      <vt:lpstr>Σχέσεις με κάθε τμήμα αγοράς/πελάτες (Customer Relationship)</vt:lpstr>
      <vt:lpstr>Ροές εσόδων (Revenue Streams)</vt:lpstr>
      <vt:lpstr>Βασικές λειτουργίες (Key Activities)</vt:lpstr>
      <vt:lpstr>Βασικοί πόροι (Key Resources)</vt:lpstr>
      <vt:lpstr>Βασικοί συνεργάτες (Key Partners)</vt:lpstr>
      <vt:lpstr>Δομή κόστους (Cost Structure)</vt:lpstr>
      <vt:lpstr>Βελτίωση επιχειρηματικού μοντέλου</vt:lpstr>
      <vt:lpstr>Τμήματα αγοράς (Customer Segments)</vt:lpstr>
      <vt:lpstr>Πρόταση αξίας (Value Proposition)</vt:lpstr>
      <vt:lpstr>Κανάλια – Δίκτυα (Channels)</vt:lpstr>
      <vt:lpstr>Σχέσεις με κάθε τμήμα αγοράς/πελάτες (Customer Relationship)</vt:lpstr>
      <vt:lpstr>Ροές εσόδων (Revenue Streams)</vt:lpstr>
      <vt:lpstr>Βασικές λειτουργίες (Key Activities)</vt:lpstr>
      <vt:lpstr>Βασικοί πόροι (Key Resources)</vt:lpstr>
      <vt:lpstr>Βασικοί συνεργάτες (Key Partners)</vt:lpstr>
      <vt:lpstr>Δομή κόστους (Cost Structure)</vt:lpstr>
      <vt:lpstr>Βελτίωση επιχειρηματικού μοντέλου (συν.)</vt:lpstr>
      <vt:lpstr>Brainstorming ή καταιγισμός ιδεών</vt:lpstr>
      <vt:lpstr>4 Γενικοί Κανόνες Brainstorming</vt:lpstr>
      <vt:lpstr>Πλάγια σκέψη (Lateral Thinking)</vt:lpstr>
      <vt:lpstr>Σύνταξη Επιχειρηματικού σχεδίου</vt:lpstr>
      <vt:lpstr>Πριν ξεκινήσετε να ετοιμάζετε το επιχειρηματικό Σχέδιο</vt:lpstr>
      <vt:lpstr>Δομή Επιχειρηματικού Σχεδίου</vt:lpstr>
      <vt:lpstr>Εξώφυλλο</vt:lpstr>
      <vt:lpstr>Πίνακας περιεχομένων</vt:lpstr>
      <vt:lpstr>Προκαταρκτικές Πληροφορίες - Ορολογίες</vt:lpstr>
      <vt:lpstr>Επιτελική Σύνοψη Σχεδίου (Executive Summary)</vt:lpstr>
      <vt:lpstr>Επιτελική Σύνοψη Σχεδίου (Executive Summary)</vt:lpstr>
      <vt:lpstr>Ταυτότητα/Γενική Περιγραφή της επιχείρησης (Business Description)</vt:lpstr>
      <vt:lpstr>Προϊόντα – Υπηρεσίες (Products’ – Services’ description)</vt:lpstr>
      <vt:lpstr>Σχέδιο Μάρκετινγκ (Marketing Plan)</vt:lpstr>
      <vt:lpstr>Σχέδιο Μάρκετινγκ (Marketing Plan) (συν.)</vt:lpstr>
      <vt:lpstr>Σχέδιο Μάρκετινγκ (Marketing Plan) (συν.)</vt:lpstr>
      <vt:lpstr>Σχέδιο Μάρκετινγκ (Marketing Plan) (συν.)</vt:lpstr>
      <vt:lpstr>Σχέδιο Λειτουργίας (Operational Plan)</vt:lpstr>
      <vt:lpstr>Σχέδιο Λειτουργίας (Operational Plan) (συν.)</vt:lpstr>
      <vt:lpstr>Οργάνωση και Διοίκηση επιχείρησης (Management)</vt:lpstr>
      <vt:lpstr>Χρηματοοικονομικό Σχέδιο (Financial Plan)</vt:lpstr>
      <vt:lpstr>Επίλογος</vt:lpstr>
      <vt:lpstr>Παραρτήματα</vt:lpstr>
      <vt:lpstr>Προσαρμογές επιχειρηματικού Σχεδίου</vt:lpstr>
      <vt:lpstr>Όταν το ΕΣ στοχεύει Τράπεζες</vt:lpstr>
      <vt:lpstr>Όταν το ΕΣ στοχεύει Επενδυτές</vt:lpstr>
      <vt:lpstr>Παραδείγματα – περιπτώσεις </vt:lpstr>
      <vt:lpstr>Παραδείγματα – περιπτώσεις </vt:lpstr>
      <vt:lpstr>Παραδείγματα – περιπτώσεις </vt:lpstr>
      <vt:lpstr>Παραδείγματα – περιπτώσεις </vt:lpstr>
      <vt:lpstr>Παράδειγμα μοντέλου: Από-συζευγμένες δραστηριότητες (Unbundling)</vt:lpstr>
      <vt:lpstr>Παράδειγμα μοντέλου: Η «μακρά ουρά» (Long tail Business models)</vt:lpstr>
      <vt:lpstr>Παράδειγμα μοντέλου: Πολυμερείς πλατφόρμες (multi-sided platforms)</vt:lpstr>
      <vt:lpstr>Παράδειγμα μοντέλου: Fremium</vt:lpstr>
      <vt:lpstr>Παραδείγματα – περιπτώσεις </vt:lpstr>
      <vt:lpstr>Σχετικές πηγές και περαιτέρω αναζήτηση πληροφοριών</vt:lpstr>
      <vt:lpstr>ΣΤΡΑΤΗΓΙΚΟ ΚΑΙ ΕΠΙΧΕΙΡΗΜΑΤΙΚΟ ΣΧΕΔΙΟ</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ΧΡΗΜΑΤΟΔΟΤΙΚΑ ΕΡΓΑΛΕΙΑ</dc:title>
  <dc:creator>Innov05</dc:creator>
  <cp:lastModifiedBy>DELL</cp:lastModifiedBy>
  <cp:revision>105</cp:revision>
  <dcterms:modified xsi:type="dcterms:W3CDTF">2021-02-12T05:25:03Z</dcterms:modified>
</cp:coreProperties>
</file>