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34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35" r:id="rId14"/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7" r:id="rId24"/>
    <p:sldId id="268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AF369346-28EA-465C-9A92-6ADD7DE0FF55}">
          <p14:sldIdLst>
            <p14:sldId id="334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</p14:sldIdLst>
        </p14:section>
        <p14:section name="Ψηφιακή Ανάλυση" id="{9F7B9ED9-9B74-4158-9D4E-6E2B3D3584AE}">
          <p14:sldIdLst>
            <p14:sldId id="335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3300"/>
    <a:srgbClr val="003366"/>
    <a:srgbClr val="042A58"/>
    <a:srgbClr val="993366"/>
    <a:srgbClr val="B00000"/>
    <a:srgbClr val="CC6600"/>
    <a:srgbClr val="03244D"/>
    <a:srgbClr val="000050"/>
    <a:srgbClr val="D3D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5" autoAdjust="0"/>
    <p:restoredTop sz="95394" autoAdjust="0"/>
  </p:normalViewPr>
  <p:slideViewPr>
    <p:cSldViewPr snapToGrid="0">
      <p:cViewPr varScale="1">
        <p:scale>
          <a:sx n="78" d="100"/>
          <a:sy n="78" d="100"/>
        </p:scale>
        <p:origin x="1152" y="72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F2B97-25C7-5EE1-2D4A-954199A0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B1453-DDA4-9E0C-8535-FE9C3EC58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ADFE4-21F0-FDD9-DC85-6E43D4EBE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D6BA1-F342-0C30-5DF3-A21D1F18B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92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D202FBD2-9101-CEF6-52F2-BF56C7700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8542A096-9DBB-E1CD-A9E4-235801AF6A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>
            <a:extLst>
              <a:ext uri="{FF2B5EF4-FFF2-40B4-BE49-F238E27FC236}">
                <a16:creationId xmlns:a16="http://schemas.microsoft.com/office/drawing/2014/main" id="{AFEE214E-35D5-8118-A16F-417DB4DFA7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268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18ADD850-D75A-F8C2-08AA-9436879D2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86869CA6-BC52-78D9-76E9-A87A1212F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>
            <a:extLst>
              <a:ext uri="{FF2B5EF4-FFF2-40B4-BE49-F238E27FC236}">
                <a16:creationId xmlns:a16="http://schemas.microsoft.com/office/drawing/2014/main" id="{1BE62E50-85D1-72DA-0754-AABC5A9E47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87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31765A8E-4307-E4C4-8D94-5F4E7D994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E333D2C6-5178-61A5-351F-04CA050E98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>
            <a:extLst>
              <a:ext uri="{FF2B5EF4-FFF2-40B4-BE49-F238E27FC236}">
                <a16:creationId xmlns:a16="http://schemas.microsoft.com/office/drawing/2014/main" id="{E2226D57-4351-C667-7838-1C58F3411A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51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38D913AD-CA30-61E5-99F2-DEEF108ED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19EB1D45-AD32-7391-EBE2-1D25D90EBF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>
            <a:extLst>
              <a:ext uri="{FF2B5EF4-FFF2-40B4-BE49-F238E27FC236}">
                <a16:creationId xmlns:a16="http://schemas.microsoft.com/office/drawing/2014/main" id="{9B6B0B67-B805-34DF-F8A9-28ADAA302F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457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FAEC5D23-F631-2C54-3125-191942E37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0104B46F-5328-6AB7-CE95-F988BCA77E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>
            <a:extLst>
              <a:ext uri="{FF2B5EF4-FFF2-40B4-BE49-F238E27FC236}">
                <a16:creationId xmlns:a16="http://schemas.microsoft.com/office/drawing/2014/main" id="{DE56B1C4-23C4-9C50-B3AE-7B35335C33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22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4A2BFF2F-05B1-C6A4-D066-219111CD8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4CAABED3-C0D6-80BF-FB15-413C121485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>
            <a:extLst>
              <a:ext uri="{FF2B5EF4-FFF2-40B4-BE49-F238E27FC236}">
                <a16:creationId xmlns:a16="http://schemas.microsoft.com/office/drawing/2014/main" id="{911E813F-2B71-8CCD-0EF8-2D635818E3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866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6C822140-9DD5-973D-ADCB-F5541A5BB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2341C45E-A2A0-9B98-99CB-36D695A071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>
            <a:extLst>
              <a:ext uri="{FF2B5EF4-FFF2-40B4-BE49-F238E27FC236}">
                <a16:creationId xmlns:a16="http://schemas.microsoft.com/office/drawing/2014/main" id="{8ED8B3B0-AF1C-E2C3-F336-4932E6D620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181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55C001A2-F59E-DD00-AB04-CE45A0E19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F574F754-3C0B-C834-B56C-CB5A95A03D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>
            <a:extLst>
              <a:ext uri="{FF2B5EF4-FFF2-40B4-BE49-F238E27FC236}">
                <a16:creationId xmlns:a16="http://schemas.microsoft.com/office/drawing/2014/main" id="{E7F059DC-0758-7FA1-AB2B-5B33AD6AD9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838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22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  <p:sldLayoutId id="2147483686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voyant-tools.org/?corpus=702ba6538227733bafee732e75626d7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C35F1C-427A-DE8A-22AF-B7DB6FA218B3}"/>
              </a:ext>
            </a:extLst>
          </p:cNvPr>
          <p:cNvSpPr txBox="1">
            <a:spLocks/>
          </p:cNvSpPr>
          <p:nvPr/>
        </p:nvSpPr>
        <p:spPr>
          <a:xfrm>
            <a:off x="1032607" y="2854392"/>
            <a:ext cx="6833199" cy="9132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l-GR" sz="4200" b="0" dirty="0">
                <a:latin typeface="+mn-lt"/>
              </a:rPr>
              <a:t>Διάγγελμα </a:t>
            </a:r>
          </a:p>
          <a:p>
            <a:r>
              <a:rPr lang="el-GR" sz="4200" b="0" dirty="0">
                <a:latin typeface="+mn-lt"/>
              </a:rPr>
              <a:t>Τάσσου Παπαδόπουλου</a:t>
            </a:r>
            <a:endParaRPr lang="en-US" sz="4200" b="0" dirty="0">
              <a:latin typeface="+mn-lt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FECFB0-E9E6-B02E-C049-B82F17660DC9}"/>
              </a:ext>
            </a:extLst>
          </p:cNvPr>
          <p:cNvSpPr txBox="1">
            <a:spLocks/>
          </p:cNvSpPr>
          <p:nvPr/>
        </p:nvSpPr>
        <p:spPr>
          <a:xfrm>
            <a:off x="2355170" y="5862759"/>
            <a:ext cx="9623685" cy="418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l-GR" dirty="0"/>
              <a:t>Πρακτική Εφαρμογή ΚΑΛ – </a:t>
            </a:r>
            <a:r>
              <a:rPr lang="el-GR" dirty="0" err="1"/>
              <a:t>Ενότ</a:t>
            </a:r>
            <a:r>
              <a:rPr lang="el-GR" dirty="0"/>
              <a:t>. 4</a:t>
            </a:r>
          </a:p>
          <a:p>
            <a:pPr marL="0" indent="0" algn="r">
              <a:buNone/>
            </a:pPr>
            <a:r>
              <a:rPr lang="el-GR" dirty="0" err="1"/>
              <a:t>Στ</a:t>
            </a:r>
            <a:r>
              <a:rPr lang="el-GR" dirty="0"/>
              <a:t>. </a:t>
            </a:r>
            <a:r>
              <a:rPr lang="el-GR" dirty="0" err="1"/>
              <a:t>Βράιλα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5B789C06-307A-60A8-4951-DF23E1EA2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5" y="467351"/>
            <a:ext cx="2987013" cy="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1CA15B-DEB3-7227-9539-C24495C73EB1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dirty="0">
                <a:effectLst/>
              </a:rPr>
              <a:t> 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E91C7-F337-8DAA-F6B2-A681D316786A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dirty="0">
                <a:effectLst/>
              </a:rPr>
              <a:t> 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F9077-CBF3-9001-82DF-041FE4E6B050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dirty="0">
                <a:effectLst/>
              </a:rPr>
              <a:t>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3742B-9D43-3181-EF64-F7E32D2E9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19D0D0-194F-C25F-A8C0-27392A56A21E}"/>
              </a:ext>
            </a:extLst>
          </p:cNvPr>
          <p:cNvSpPr txBox="1">
            <a:spLocks/>
          </p:cNvSpPr>
          <p:nvPr/>
        </p:nvSpPr>
        <p:spPr>
          <a:xfrm>
            <a:off x="1032607" y="2854392"/>
            <a:ext cx="8789819" cy="9132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l-GR" sz="4200" b="0" dirty="0">
                <a:latin typeface="+mn-lt"/>
              </a:rPr>
              <a:t>Ψηφιακή Ποσοτική Ανάλυση Επικύρωση αποτελεσμάτων ΚΑΛ</a:t>
            </a:r>
            <a:endParaRPr lang="en-US" sz="4200" b="0" dirty="0">
              <a:latin typeface="+mn-lt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7589512-D819-D9B9-A8A3-859795639C33}"/>
              </a:ext>
            </a:extLst>
          </p:cNvPr>
          <p:cNvSpPr txBox="1">
            <a:spLocks/>
          </p:cNvSpPr>
          <p:nvPr/>
        </p:nvSpPr>
        <p:spPr>
          <a:xfrm>
            <a:off x="2355170" y="5862759"/>
            <a:ext cx="9623685" cy="418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l-GR" dirty="0"/>
              <a:t>Πρακτική Εφαρμογή ΚΑΛ – </a:t>
            </a:r>
            <a:r>
              <a:rPr lang="el-GR" dirty="0" err="1"/>
              <a:t>Ενότ</a:t>
            </a:r>
            <a:r>
              <a:rPr lang="el-GR" dirty="0"/>
              <a:t>. 4</a:t>
            </a:r>
          </a:p>
          <a:p>
            <a:pPr marL="0" indent="0" algn="r">
              <a:buNone/>
            </a:pPr>
            <a:r>
              <a:rPr lang="el-GR" dirty="0" err="1"/>
              <a:t>Στ</a:t>
            </a:r>
            <a:r>
              <a:rPr lang="el-GR" dirty="0"/>
              <a:t>. </a:t>
            </a:r>
            <a:r>
              <a:rPr lang="el-GR" dirty="0" err="1"/>
              <a:t>Βράιλα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DB1748ED-3B90-EEE4-18B8-6DA09F5E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5" y="467351"/>
            <a:ext cx="2987013" cy="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FFF431-FB25-6B14-FDB4-8E77992F617F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dirty="0">
                <a:effectLst/>
              </a:rPr>
              <a:t> 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039C4-F904-2BF7-2E31-5BFA7CF1CCDC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dirty="0">
                <a:effectLst/>
              </a:rPr>
              <a:t> 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93E20-7795-557D-AB6C-6BF1C4D1A9FD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dirty="0">
                <a:effectLst/>
              </a:rPr>
              <a:t>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4307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590550" y="2196895"/>
            <a:ext cx="1160145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bg2">
                    <a:lumMod val="9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Corpus-Assisted Discourse Studies (CADS)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097160" y="4031575"/>
            <a:ext cx="7294921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Δωρεάν</a:t>
            </a:r>
            <a:r>
              <a:rPr lang="en-US" sz="21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b="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Ψηφι</a:t>
            </a:r>
            <a:r>
              <a:rPr lang="en-US" sz="21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ακά Εργαλεία &amp; ο Ρόλος τους στην Κριτική Ανάλυση Πολιτικού Λόγου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1976437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571500" y="2166937"/>
            <a:ext cx="5286375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Η </a:t>
            </a:r>
            <a:r>
              <a:rPr lang="en-US" sz="1500" b="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Κριτική</a:t>
            </a: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Ανάλυση</a:t>
            </a: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Λόγου</a:t>
            </a: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(ΚΑΛ / CDA) </a:t>
            </a:r>
            <a:r>
              <a:rPr lang="en-US" sz="1500" b="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εξετάζει</a:t>
            </a: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π</a:t>
            </a:r>
            <a:r>
              <a:rPr lang="en-US" sz="1500" b="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ώς</a:t>
            </a: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η </a:t>
            </a:r>
            <a:r>
              <a:rPr lang="en-US" sz="1500" b="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γλώσσ</a:t>
            </a: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α χρησιμοποιείται για να ασκήσει, να διατηρήσει ή να αμφισβητήσει την εξουσία.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4" name="Google Shape;94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3650" y="1985962"/>
            <a:ext cx="52673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809625" y="3214687"/>
            <a:ext cx="504825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Η </a:t>
            </a:r>
            <a:r>
              <a:rPr lang="en-US" sz="1500" b="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γλώσσ</a:t>
            </a: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α δεν είναι ποτέ ουδέτερη· είναι φορέας ιδεολογίας.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809625" y="3907184"/>
            <a:ext cx="504825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Κατα</a:t>
            </a:r>
            <a:r>
              <a:rPr lang="en-US" sz="1500" b="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σκευάζει</a:t>
            </a: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την</a:t>
            </a: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"πρα</a:t>
            </a:r>
            <a:r>
              <a:rPr lang="en-US" sz="1500" b="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γμ</a:t>
            </a: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ατικότητα" και τις κοινωνικές σχέσεις.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809625" y="4665315"/>
            <a:ext cx="504825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Το</a:t>
            </a:r>
            <a:r>
              <a:rPr lang="en-US" sz="1500" b="1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1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Πρό</a:t>
            </a:r>
            <a:r>
              <a:rPr lang="en-US" sz="1500" b="1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βλημα:</a:t>
            </a: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Πώς το αποδεικνύουμε αυτό πέραν της διαίσθησής μας;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bg2">
                    <a:lumMod val="9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Η Γλώσσα ως Εξουσία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2057399" y="2089902"/>
            <a:ext cx="8077200" cy="232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Πώς</a:t>
            </a:r>
            <a:r>
              <a:rPr lang="en-US" sz="3600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 </a:t>
            </a:r>
            <a:r>
              <a:rPr lang="en-US" sz="3600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ξέρουμε</a:t>
            </a:r>
            <a:r>
              <a:rPr lang="en-US" sz="3600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 </a:t>
            </a:r>
            <a:r>
              <a:rPr lang="en-US" sz="3600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ότι</a:t>
            </a:r>
            <a:r>
              <a:rPr lang="en-US" sz="3600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 </a:t>
            </a:r>
            <a:r>
              <a:rPr lang="en-US" sz="3600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δεν</a:t>
            </a:r>
            <a:r>
              <a:rPr lang="en-US" sz="3600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 </a:t>
            </a:r>
            <a:r>
              <a:rPr lang="en-US" sz="3600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δι</a:t>
            </a:r>
            <a:r>
              <a:rPr lang="en-US" sz="3600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αλέγουμε απλώς τα παραδείγματα που ταιριάζουν στη θεωρία μας;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2380505" y="4846141"/>
            <a:ext cx="743098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— Η βα</a:t>
            </a:r>
            <a:r>
              <a:rPr lang="en-US" sz="1650" b="0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σική</a:t>
            </a:r>
            <a:r>
              <a:rPr lang="en-US" sz="165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π</a:t>
            </a:r>
            <a:r>
              <a:rPr lang="en-US" sz="1650" b="0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ρόκληση</a:t>
            </a:r>
            <a:r>
              <a:rPr lang="en-US" sz="165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650" b="0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της</a:t>
            </a:r>
            <a:r>
              <a:rPr lang="en-US" sz="165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π</a:t>
            </a:r>
            <a:r>
              <a:rPr lang="en-US" sz="1650" b="0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οιοτικής</a:t>
            </a:r>
            <a:r>
              <a:rPr lang="en-US" sz="165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α</a:t>
            </a:r>
            <a:r>
              <a:rPr lang="en-US" sz="1650" b="0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νάλυσης</a:t>
            </a:r>
            <a:r>
              <a:rPr lang="en-US" sz="165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(The "Cherry-Picking" Problem)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1581150" y="2926258"/>
            <a:ext cx="4762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0" i="0" u="none" strike="noStrike" cap="none">
                <a:solidFill>
                  <a:srgbClr val="DBE8F0"/>
                </a:solidFill>
                <a:latin typeface="Merriweather"/>
                <a:ea typeface="Merriweather"/>
                <a:cs typeface="Merriweather"/>
                <a:sym typeface="Merriweather"/>
              </a:rPr>
              <a:t>"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10134600" y="4465136"/>
            <a:ext cx="4762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0" i="0" u="none" strike="noStrike" cap="none">
                <a:solidFill>
                  <a:srgbClr val="DBE8F0"/>
                </a:solidFill>
                <a:latin typeface="Merriweather"/>
                <a:ea typeface="Merriweather"/>
                <a:cs typeface="Merriweather"/>
                <a:sym typeface="Merriweather"/>
              </a:rPr>
              <a:t>"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Η </a:t>
            </a:r>
            <a:r>
              <a:rPr lang="en-US" sz="3300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Πρόκληση</a:t>
            </a:r>
            <a:r>
              <a:rPr lang="en-US" sz="3300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 </a:t>
            </a:r>
            <a:r>
              <a:rPr lang="en-US" sz="3300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της</a:t>
            </a:r>
            <a:r>
              <a:rPr lang="en-US" sz="3300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 "Επ</a:t>
            </a:r>
            <a:r>
              <a:rPr lang="en-US" sz="3300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ιλεκτικότητ</a:t>
            </a:r>
            <a:r>
              <a:rPr lang="en-US" sz="3300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ας"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/>
        </p:nvSpPr>
        <p:spPr>
          <a:xfrm>
            <a:off x="295275" y="2633662"/>
            <a:ext cx="777700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Μέρος</a:t>
            </a:r>
            <a:r>
              <a:rPr lang="en-US" sz="525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 Α': Από </a:t>
            </a:r>
            <a:r>
              <a:rPr lang="en-US" sz="525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τη</a:t>
            </a:r>
            <a:r>
              <a:rPr lang="en-US" sz="525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525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Θεωρί</a:t>
            </a:r>
            <a:r>
              <a:rPr lang="en-US" sz="525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α στα Δεδομένα</a:t>
            </a:r>
            <a:endParaRPr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1921706" y="4510394"/>
            <a:ext cx="480355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Η </a:t>
            </a:r>
            <a:r>
              <a:rPr lang="en-US" sz="180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Ποσοτική</a:t>
            </a:r>
            <a:r>
              <a:rPr lang="en-US" sz="180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 </a:t>
            </a:r>
            <a:r>
              <a:rPr lang="en-US" sz="180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Στροφή</a:t>
            </a:r>
            <a:r>
              <a:rPr lang="en-US" sz="180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 </a:t>
            </a:r>
            <a:r>
              <a:rPr lang="en-US" sz="180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στην</a:t>
            </a:r>
            <a:r>
              <a:rPr lang="en-US" sz="180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 </a:t>
            </a:r>
            <a:r>
              <a:rPr lang="en-US" sz="180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Ανάλυση</a:t>
            </a:r>
            <a:r>
              <a:rPr lang="en-US" sz="180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 </a:t>
            </a:r>
            <a:r>
              <a:rPr lang="en-US" sz="180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Λόγου</a:t>
            </a:r>
            <a:endParaRPr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/>
        </p:nvSpPr>
        <p:spPr>
          <a:xfrm>
            <a:off x="962025" y="2690812"/>
            <a:ext cx="473059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Συχνότητα (Frequency)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962025" y="3262312"/>
            <a:ext cx="450532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Τι</a:t>
            </a: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απ</a:t>
            </a:r>
            <a:r>
              <a:rPr lang="en-US" sz="1500" b="0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οκ</a:t>
            </a: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αλύπτει η συχνή επανάληψη μιας λέξης; Δεν μετράμε απλώς λέξεις, μετράμε την έμφαση.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962025" y="4024312"/>
            <a:ext cx="4505325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Πα</a:t>
            </a:r>
            <a:r>
              <a:rPr lang="en-US" sz="1500" b="1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ράδειγμ</a:t>
            </a:r>
            <a:r>
              <a:rPr lang="en-US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α:</a:t>
            </a:r>
            <a:r>
              <a:rPr lang="en-US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Σε μια ομιλία για την οικονομία, η λέξη "ασφάλεια" εμφανίζεται πιο συχνά από τη λέξη "δικαιώματα";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6724650" y="2690812"/>
            <a:ext cx="473059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Συνάψεις (Collocations)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6724650" y="3262312"/>
            <a:ext cx="450532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Ποιες λέξεις "έλκονται" μαγνητικά; Η συν-εμφάνιση χτίζει νόημα.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724650" y="4024312"/>
            <a:ext cx="4505325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Παράδειγμα:</a:t>
            </a: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"λαθραίοι" + "μετανάστες" (πλαίσιο εγκληματικότητας) vs "πρόσφυγες" + "άνθρωποι" (πλαίσιο ανθρωπισμού).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Βα</a:t>
            </a:r>
            <a:r>
              <a:rPr lang="en-US" sz="3300" b="1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σικές</a:t>
            </a:r>
            <a:r>
              <a:rPr lang="en-US" sz="3300" b="1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 </a:t>
            </a:r>
            <a:r>
              <a:rPr lang="en-US" sz="3300" b="1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Ποσοτικές</a:t>
            </a:r>
            <a:r>
              <a:rPr lang="en-US" sz="3300" b="1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 </a:t>
            </a:r>
            <a:r>
              <a:rPr lang="en-US" sz="3300" b="1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Έννοιες</a:t>
            </a:r>
            <a:r>
              <a:rPr lang="en-US" sz="3300" b="1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 (</a:t>
            </a:r>
            <a:r>
              <a:rPr lang="en-US" sz="3300" b="1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Μέρος</a:t>
            </a:r>
            <a:r>
              <a:rPr lang="en-US" sz="3300" b="1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 1)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/>
        </p:nvSpPr>
        <p:spPr>
          <a:xfrm>
            <a:off x="962025" y="2690812"/>
            <a:ext cx="473059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Λέξεις-Κλειδιά (Keywords)</a:t>
            </a:r>
            <a:endParaRPr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962025" y="3262312"/>
            <a:ext cx="4505325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Λέξεις που είναι </a:t>
            </a:r>
            <a:r>
              <a:rPr lang="en-US" sz="1500" b="0" i="1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στατιστικά ασυνήθιστα</a:t>
            </a: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 συχνές σε ένα κείμενο σε σύγκριση με ένα μεγάλο κείμενο αναφοράς (reference corpus).</a:t>
            </a:r>
            <a:endParaRPr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962025" y="4310062"/>
            <a:ext cx="450532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Αποκαλύπτουν την "ιδιαιτερότητα" ή τη θεματολογία του κειμένου μας.</a:t>
            </a:r>
            <a:endParaRPr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6724650" y="2690812"/>
            <a:ext cx="473059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N-grams (Clusters)</a:t>
            </a:r>
            <a:endParaRPr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6724650" y="3262312"/>
            <a:ext cx="4505325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Επαναλαμβανόμενες φράσεις 2, 3 ή 4 λέξεων. Η "ξύλινη γλώσσα" και οι ιδεολογικές συντομεύσεις σε δεδομένα.</a:t>
            </a:r>
            <a:endParaRPr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6724650" y="4310062"/>
            <a:ext cx="450532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Παράδειγμα:</a:t>
            </a: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 "για το καλό της χώρας", "οι θυσίες του λαού", "η διεθνής κοινότητα".</a:t>
            </a:r>
            <a:endParaRPr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Βα</a:t>
            </a:r>
            <a:r>
              <a:rPr lang="en-US" sz="3300" b="1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σικές</a:t>
            </a:r>
            <a:r>
              <a:rPr lang="en-US" sz="3300" b="1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3300" b="1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Ποσοτικές</a:t>
            </a:r>
            <a:r>
              <a:rPr lang="en-US" sz="3300" b="1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3300" b="1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Έννοιες</a:t>
            </a:r>
            <a:r>
              <a:rPr lang="en-US" sz="3300" b="1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 (</a:t>
            </a:r>
            <a:r>
              <a:rPr lang="en-US" sz="3300" b="1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Μέρος</a:t>
            </a:r>
            <a:r>
              <a:rPr lang="en-US" sz="3300" b="1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 2)</a:t>
            </a:r>
            <a:endParaRPr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>
            <a:off x="5619750" y="2719387"/>
            <a:ext cx="952500" cy="47625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bg2">
                  <a:lumMod val="9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442167" y="3009900"/>
            <a:ext cx="750229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1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Μέρος</a:t>
            </a:r>
            <a:r>
              <a:rPr lang="en-US" sz="5250" b="1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 Β': Τα </a:t>
            </a:r>
            <a:r>
              <a:rPr lang="en-US" sz="5250" b="1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Εργ</a:t>
            </a:r>
            <a:r>
              <a:rPr lang="en-US" sz="5250" b="1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αλεία</a:t>
            </a:r>
            <a:endParaRPr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3492995" y="4681229"/>
            <a:ext cx="52060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Δωρεάν</a:t>
            </a:r>
            <a:r>
              <a:rPr lang="en-US" sz="18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800" b="1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Λογισμικό</a:t>
            </a:r>
            <a:r>
              <a:rPr lang="en-US" sz="18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800" b="1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γι</a:t>
            </a:r>
            <a:r>
              <a:rPr lang="en-US" sz="18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α Ανάλυση Σωμάτων Κειμένων</a:t>
            </a:r>
            <a:endParaRPr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190500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571500" y="1905000"/>
            <a:ext cx="5550693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Η Γρήγορη Οπτικοποίηση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742950" y="2428875"/>
            <a:ext cx="666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•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809625" y="2428875"/>
            <a:ext cx="504825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Web-based:</a:t>
            </a: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Δεν χρειάζεται καμία εγκατάσταση. Λειτουργεί στον browser.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742950" y="3143250"/>
            <a:ext cx="666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•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809625" y="3143250"/>
            <a:ext cx="504825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Ιδανικό για γρήγορη, "με μια ματιά" ανάλυση και για διδασκαλία.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742950" y="3857625"/>
            <a:ext cx="666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•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809625" y="3857625"/>
            <a:ext cx="504825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Δυνατά Σημεία: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742950" y="5429250"/>
            <a:ext cx="666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•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809625" y="5429250"/>
            <a:ext cx="504825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Χρήση:</a:t>
            </a: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Για την πρώτη "γεύση" του κειμένου.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71" name="Google Shape;171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3650" y="1914525"/>
            <a:ext cx="52673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/>
        </p:nvSpPr>
        <p:spPr>
          <a:xfrm>
            <a:off x="981075" y="4143375"/>
            <a:ext cx="666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•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1047750" y="4143375"/>
            <a:ext cx="4810125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Word Clouds (Cirrus)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981075" y="4572000"/>
            <a:ext cx="666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•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1047750" y="4572000"/>
            <a:ext cx="4810125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Trends (Τάσεις μέσα στο κείμενο)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981075" y="5000625"/>
            <a:ext cx="666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•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1047750" y="5000625"/>
            <a:ext cx="4810125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Links (Συνδέσεις λέξεων)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Εργαλείο 1: Voyant Tools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hlinkClick r:id="rId3"/>
            <a:extLst>
              <a:ext uri="{FF2B5EF4-FFF2-40B4-BE49-F238E27FC236}">
                <a16:creationId xmlns:a16="http://schemas.microsoft.com/office/drawing/2014/main" id="{D2768967-1745-5A20-11D7-9A2E77270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87" y="913668"/>
            <a:ext cx="11123484" cy="50306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FD13FA72-35DA-BF35-A067-FA038BD2C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>
            <a:extLst>
              <a:ext uri="{FF2B5EF4-FFF2-40B4-BE49-F238E27FC236}">
                <a16:creationId xmlns:a16="http://schemas.microsoft.com/office/drawing/2014/main" id="{11EE2A00-FC67-C1CC-C1E8-768560ACA93F}"/>
              </a:ext>
            </a:extLst>
          </p:cNvPr>
          <p:cNvSpPr txBox="1"/>
          <p:nvPr/>
        </p:nvSpPr>
        <p:spPr>
          <a:xfrm>
            <a:off x="571500" y="2166937"/>
            <a:ext cx="7598139" cy="311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Είδος Λόγου: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Θεσμικός, Πολιτικός, Τηλεοπτικό Διάγγελμα (Εσωτερικός Λόγος)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Σκοπός</a:t>
            </a: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: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Να πείσει τον Ελληνοκυπριακό λαό να ψηφίσει «ΟΧΙ».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Κειμενικές</a:t>
            </a: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Λειτουργίες</a:t>
            </a: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Κλητική (Κυρίαρχη): Άμεση έκκληση στον λαό για δράση.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Εκφραστική: Έμφαση στο συναίσθημα και το ηθικό βάρος («πόνος ψυχής»).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Πληροφοριακή: Περιγραφή των κινδύνων του Σχεδίου.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Φατική: Ενίσχυση της επαφής με το κοινό («Συμπατριώτισσες, Συμπατριώτες»).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1" name="Google Shape;101;p14">
            <a:extLst>
              <a:ext uri="{FF2B5EF4-FFF2-40B4-BE49-F238E27FC236}">
                <a16:creationId xmlns:a16="http://schemas.microsoft.com/office/drawing/2014/main" id="{B7EF1B11-0605-4B3A-87D6-FFE27404B665}"/>
              </a:ext>
            </a:extLst>
          </p:cNvPr>
          <p:cNvSpPr txBox="1"/>
          <p:nvPr/>
        </p:nvSpPr>
        <p:spPr>
          <a:xfrm>
            <a:off x="571500" y="57150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300" dirty="0">
                <a:solidFill>
                  <a:schemeClr val="bg2">
                    <a:lumMod val="90000"/>
                  </a:schemeClr>
                </a:solidFill>
                <a:sym typeface="Merriweather"/>
              </a:rPr>
              <a:t>Επικοινωνιακό Πλαίσιο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05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5619750" y="2300287"/>
            <a:ext cx="952500" cy="47625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2">
                  <a:lumMod val="9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295275" y="2633662"/>
            <a:ext cx="11601450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1" i="0" u="none" strike="noStrike" cap="none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Μέρος Γ': Συμπεράσματα &amp; Περιορισμοί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4715618" y="4500562"/>
            <a:ext cx="343532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Τι</a:t>
            </a:r>
            <a:r>
              <a:rPr lang="en-US" sz="18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800" b="0" i="1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δεν</a:t>
            </a:r>
            <a:r>
              <a:rPr lang="en-US" sz="18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μας </a:t>
            </a:r>
            <a:r>
              <a:rPr lang="en-US" sz="1800" b="0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λένε</a:t>
            </a:r>
            <a:r>
              <a:rPr lang="en-US" sz="18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τα </a:t>
            </a:r>
            <a:r>
              <a:rPr lang="en-US" sz="1800" b="0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εργ</a:t>
            </a:r>
            <a:r>
              <a:rPr lang="en-US" sz="18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αλεία;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/>
          <p:nvPr/>
        </p:nvSpPr>
        <p:spPr>
          <a:xfrm>
            <a:off x="2190750" y="2738437"/>
            <a:ext cx="81915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Ειρωνεία &amp; Σαρκασμός:</a:t>
            </a: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 Τα εργαλεία μετρούν λέξεις, όχι ύφος. Η λέξη "υπέροχα" που λέχθηκε ειρωνικά, θα μετρηθεί ως θετική.</a:t>
            </a:r>
            <a:endParaRPr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2190750" y="3500437"/>
            <a:ext cx="81915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Πολυσημία:</a:t>
            </a: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 Η λέξη "τράπεζα" μπορεί να είναι για χρήματα ή για να καθίσουμε. Το AntConc (συνήθως) δεν τα ξεχωρίζει.</a:t>
            </a:r>
            <a:endParaRPr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2190750" y="4262437"/>
            <a:ext cx="81915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Περιβάλλον (Context):</a:t>
            </a:r>
            <a:r>
              <a:rPr lang="en-US" sz="1500" b="0" i="0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 Τα εργαλεία δεν αντικαθιστούν τον αναλυτή. Δίνουν δεδομένα, όχι ερμηνεία. Η ποιοτική ανάγνωση παραμένει κρίσιμη.</a:t>
            </a:r>
            <a:endParaRPr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pic>
        <p:nvPicPr>
          <p:cNvPr id="238" name="Google Shape;238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0" y="2786062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3548062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9750" y="4310062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bg2">
                    <a:lumMod val="90000"/>
                  </a:schemeClr>
                </a:solidFill>
                <a:latin typeface="+mj-lt"/>
                <a:ea typeface="Merriweather"/>
                <a:cs typeface="Merriweather"/>
                <a:sym typeface="Merriweather"/>
              </a:rPr>
              <a:t>Περιορισμοί &amp; Προκλήσεις</a:t>
            </a:r>
            <a:endParaRPr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/>
          <p:nvPr/>
        </p:nvSpPr>
        <p:spPr>
          <a:xfrm>
            <a:off x="2057400" y="1877806"/>
            <a:ext cx="8077200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Τα π</a:t>
            </a:r>
            <a:r>
              <a:rPr lang="en-US" sz="3600" b="0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οσοτικά</a:t>
            </a:r>
            <a:r>
              <a:rPr lang="en-US" sz="3600" b="0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 </a:t>
            </a:r>
            <a:r>
              <a:rPr lang="en-US" sz="3600" b="0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εργ</a:t>
            </a:r>
            <a:r>
              <a:rPr lang="en-US" sz="3600" b="0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αλεία δεν αντικαθιστούν τον κριτικό αναλυτή. </a:t>
            </a:r>
            <a:r>
              <a:rPr lang="en-US" sz="3600" b="0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Τον</a:t>
            </a:r>
            <a:r>
              <a:rPr lang="en-US" sz="3600" b="0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 </a:t>
            </a:r>
            <a:r>
              <a:rPr lang="en-US" sz="3600" b="0" i="0" u="none" strike="noStrike" cap="none" dirty="0" err="1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μετ</a:t>
            </a:r>
            <a:r>
              <a:rPr lang="en-US" sz="3600" b="0" i="0" u="none" strike="noStrike" cap="none" dirty="0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ατρέπουν σε έναν καλύτερο, πιο τεκμηριωμένο κριτικό αναλυτή.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48" name="Google Shape;248;p26"/>
          <p:cNvSpPr txBox="1"/>
          <p:nvPr/>
        </p:nvSpPr>
        <p:spPr>
          <a:xfrm>
            <a:off x="3127771" y="5166121"/>
            <a:ext cx="593630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— Συνδυασμός Ποσοτικής &amp; Ποιοτικής Μεθόδου (Triangulation)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49" name="Google Shape;249;p26"/>
          <p:cNvSpPr txBox="1"/>
          <p:nvPr/>
        </p:nvSpPr>
        <p:spPr>
          <a:xfrm>
            <a:off x="1581150" y="2606278"/>
            <a:ext cx="476250" cy="1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0" i="0" u="none" strike="noStrike" cap="none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"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10134600" y="4785121"/>
            <a:ext cx="476250" cy="1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0" i="0" u="none" strike="noStrike" cap="none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"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bg2">
                    <a:lumMod val="90000"/>
                  </a:schemeClr>
                </a:solidFill>
                <a:ea typeface="Merriweather"/>
                <a:cs typeface="Merriweather"/>
                <a:sym typeface="Merriweather"/>
              </a:rPr>
              <a:t>Τελικό Συμπέρασμα</a:t>
            </a:r>
            <a:endParaRPr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F17A902E-3238-29E8-AEA5-1AD3AA0EB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>
            <a:extLst>
              <a:ext uri="{FF2B5EF4-FFF2-40B4-BE49-F238E27FC236}">
                <a16:creationId xmlns:a16="http://schemas.microsoft.com/office/drawing/2014/main" id="{8581F0B4-28CD-E79D-753F-720E534F6BC9}"/>
              </a:ext>
            </a:extLst>
          </p:cNvPr>
          <p:cNvSpPr txBox="1"/>
          <p:nvPr/>
        </p:nvSpPr>
        <p:spPr>
          <a:xfrm>
            <a:off x="571500" y="2166937"/>
            <a:ext cx="7598139" cy="311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Α. Πεδίο Ταυτότητας &amp; Κυριαρχίας (Θετικό)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Λέξεις-κλειδιά: Κράτος, Δημοκρατία, Πατρίδα, Λαός, Ιστορία.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Στόχος: Συγκρότηση συλλογικής ταυτότητας και νομιμοποίηση του κράτους.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Β. Πεδίο Κινδύνου &amp; Απειλής (Αρνητικό)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Λέξεις-κλειδιά: Διάλυση, Κίνδυνος, Αβεβαιότητα, Ασάφεια, Πείραμα.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Στόχος: Ανάδειξη της ανεπάρκειας του Σχεδίου Ανάν.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Γ. Πεδίο Ηθικής &amp; Αξιών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Λέξεις-κλειδιά: Αξιοπρέπεια, Δικαιοσύνη, Ευθύνη, Καθήκον.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Στόχος: Η ψήφος ανάγεται σε ηθική πράξη και όχι απλή πολιτική επιλογή.</a:t>
            </a:r>
            <a:endParaRPr lang="el-GR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1" name="Google Shape;101;p14">
            <a:extLst>
              <a:ext uri="{FF2B5EF4-FFF2-40B4-BE49-F238E27FC236}">
                <a16:creationId xmlns:a16="http://schemas.microsoft.com/office/drawing/2014/main" id="{4628CCB4-9FF6-A6B3-4E4D-B10E36E1A737}"/>
              </a:ext>
            </a:extLst>
          </p:cNvPr>
          <p:cNvSpPr txBox="1"/>
          <p:nvPr/>
        </p:nvSpPr>
        <p:spPr>
          <a:xfrm>
            <a:off x="571500" y="57150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300" dirty="0">
                <a:solidFill>
                  <a:schemeClr val="bg2">
                    <a:lumMod val="90000"/>
                  </a:schemeClr>
                </a:solidFill>
                <a:sym typeface="Merriweather"/>
              </a:rPr>
              <a:t>Λεξιλογική Ανάλυση 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2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D93432E0-2C93-9E4D-A92F-60DB02B83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>
            <a:extLst>
              <a:ext uri="{FF2B5EF4-FFF2-40B4-BE49-F238E27FC236}">
                <a16:creationId xmlns:a16="http://schemas.microsoft.com/office/drawing/2014/main" id="{5CAF3217-F1BD-5810-DF14-64E21A55DF0D}"/>
              </a:ext>
            </a:extLst>
          </p:cNvPr>
          <p:cNvSpPr txBox="1"/>
          <p:nvPr/>
        </p:nvSpPr>
        <p:spPr>
          <a:xfrm>
            <a:off x="571500" y="1694988"/>
            <a:ext cx="8769145" cy="4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Χρήση Αντωνυμιών: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«Εγώ» (Ηγετικό): Ενισχύει το κύρος και την προσωπική ευθύνη του ηγέτη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«Εμείς» (Συλλογικό): Δημιουργεί ενότητα και συλλογική ευθύνη («Καλούμαστε», «Μας»).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«Αυτό» (Δεικτικό): Χρησιμοποιείται για το Σχέδιο Ανάν για να δημιουργήσει απόσταση και αποξένωση.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500" dirty="0">
              <a:solidFill>
                <a:schemeClr val="bg2">
                  <a:lumMod val="90000"/>
                </a:schemeClr>
              </a:solidFill>
              <a:sym typeface="DM Sans"/>
            </a:endParaRPr>
          </a:p>
          <a:p>
            <a:r>
              <a:rPr lang="el-GR" sz="1500" b="1" dirty="0">
                <a:solidFill>
                  <a:schemeClr val="bg2">
                    <a:lumMod val="90000"/>
                  </a:schemeClr>
                </a:solidFill>
              </a:rPr>
              <a:t>Ρήματα:</a:t>
            </a:r>
            <a:endParaRPr lang="el-GR" sz="15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l-GR" sz="1500" dirty="0">
                <a:solidFill>
                  <a:schemeClr val="bg2">
                    <a:lumMod val="90000"/>
                  </a:schemeClr>
                </a:solidFill>
              </a:rPr>
              <a:t>Οριστική (Κυρίαρχη</a:t>
            </a:r>
            <a:r>
              <a:rPr lang="en-US" sz="15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r>
              <a:rPr lang="el-GR" sz="1500" dirty="0">
                <a:solidFill>
                  <a:schemeClr val="bg2">
                    <a:lumMod val="90000"/>
                  </a:schemeClr>
                </a:solidFill>
              </a:rPr>
              <a:t>Υποτακτική</a:t>
            </a:r>
          </a:p>
          <a:p>
            <a:r>
              <a:rPr lang="el-GR" sz="1500">
                <a:solidFill>
                  <a:schemeClr val="bg2">
                    <a:lumMod val="90000"/>
                  </a:schemeClr>
                </a:solidFill>
              </a:rPr>
              <a:t>Απαρέμφατο</a:t>
            </a:r>
            <a:endParaRPr lang="el-GR" sz="1500" dirty="0">
              <a:solidFill>
                <a:schemeClr val="bg2">
                  <a:lumMod val="90000"/>
                </a:schemeClr>
              </a:solidFill>
            </a:endParaRPr>
          </a:p>
          <a:p>
            <a:endParaRPr lang="el-GR" sz="1500" dirty="0">
              <a:solidFill>
                <a:schemeClr val="bg2">
                  <a:lumMod val="9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dirty="0">
                <a:solidFill>
                  <a:schemeClr val="bg2">
                    <a:lumMod val="90000"/>
                  </a:schemeClr>
                </a:solidFill>
              </a:rPr>
              <a:t>Δομή Προτάσεων</a:t>
            </a:r>
            <a:r>
              <a:rPr lang="el-GR" sz="1500" dirty="0">
                <a:solidFill>
                  <a:schemeClr val="bg2">
                    <a:lumMod val="90000"/>
                  </a:schemeClr>
                </a:solidFill>
              </a:rPr>
              <a:t>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>
                <a:solidFill>
                  <a:schemeClr val="bg2">
                    <a:lumMod val="90000"/>
                  </a:schemeClr>
                </a:solidFill>
              </a:rPr>
              <a:t>Μακροπερίοδος λόγος: Υποτακτική σύνδεση για τεκμηρίωση και ανάλυση της πολυπλοκότητας.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>
                <a:solidFill>
                  <a:schemeClr val="bg2">
                    <a:lumMod val="90000"/>
                  </a:schemeClr>
                </a:solidFill>
              </a:rPr>
              <a:t>Σύντομες φράσεις: Παρατακτική σύνδεση για ρητορική έμφαση και συναισθηματικό αντίκτυπο (π.χ. «Θα αναμετρηθούμε με την ιστορία»)</a:t>
            </a:r>
            <a:endParaRPr sz="15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1" name="Google Shape;101;p14">
            <a:extLst>
              <a:ext uri="{FF2B5EF4-FFF2-40B4-BE49-F238E27FC236}">
                <a16:creationId xmlns:a16="http://schemas.microsoft.com/office/drawing/2014/main" id="{B49DBAE3-658D-37C0-847D-679B88C26716}"/>
              </a:ext>
            </a:extLst>
          </p:cNvPr>
          <p:cNvSpPr txBox="1"/>
          <p:nvPr/>
        </p:nvSpPr>
        <p:spPr>
          <a:xfrm>
            <a:off x="571500" y="57150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300" dirty="0" err="1">
                <a:solidFill>
                  <a:schemeClr val="bg2">
                    <a:lumMod val="90000"/>
                  </a:schemeClr>
                </a:solidFill>
                <a:sym typeface="Merriweather"/>
              </a:rPr>
              <a:t>Μορφοσυντακτική</a:t>
            </a:r>
            <a:r>
              <a:rPr lang="el-GR" sz="3300" dirty="0">
                <a:solidFill>
                  <a:schemeClr val="bg2">
                    <a:lumMod val="90000"/>
                  </a:schemeClr>
                </a:solidFill>
                <a:sym typeface="Merriweather"/>
              </a:rPr>
              <a:t> Ανάλυση  </a:t>
            </a:r>
          </a:p>
        </p:txBody>
      </p:sp>
    </p:spTree>
    <p:extLst>
      <p:ext uri="{BB962C8B-B14F-4D97-AF65-F5344CB8AC3E}">
        <p14:creationId xmlns:p14="http://schemas.microsoft.com/office/powerpoint/2010/main" val="339254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EC9FC499-88D5-C4A5-94C7-C1583C2EA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>
            <a:extLst>
              <a:ext uri="{FF2B5EF4-FFF2-40B4-BE49-F238E27FC236}">
                <a16:creationId xmlns:a16="http://schemas.microsoft.com/office/drawing/2014/main" id="{1332A431-6A23-240B-8FA5-9F029CF82B48}"/>
              </a:ext>
            </a:extLst>
          </p:cNvPr>
          <p:cNvSpPr txBox="1"/>
          <p:nvPr/>
        </p:nvSpPr>
        <p:spPr>
          <a:xfrm>
            <a:off x="571500" y="2166937"/>
            <a:ext cx="7598139" cy="380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Επίκληση στο Ήθος (</a:t>
            </a:r>
            <a:r>
              <a:rPr lang="el-GR" sz="1500" b="1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Ethos</a:t>
            </a: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Ο Πρόεδρος εμφανίζεται ως θεματοφύλακας αξιών, ειλικρινής και μετρημένος («με πόνο ψυχής», «μελετήσαμε»).Αυτοπαρουσιάζεται ως υπεύθυνος ηγέτης που δεν παρασύρεται από φανατισμό.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Επίκληση στο Συναίσθημα (</a:t>
            </a:r>
            <a:r>
              <a:rPr lang="el-GR" sz="1500" b="1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Pathos</a:t>
            </a: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Δημιουργία </a:t>
            </a:r>
            <a:r>
              <a:rPr lang="el-GR" sz="1500" b="0" i="0" u="none" strike="noStrike" cap="none" dirty="0" err="1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ανήσυχίας</a:t>
            </a: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 για το μέλλον («αβεβαιότητα», «κίνδυνος»). Ενίσχυση εθνικής υπερηφάνειας και αξιοπρέπειας.</a:t>
            </a:r>
          </a:p>
          <a:p>
            <a:pPr>
              <a:lnSpc>
                <a:spcPct val="150000"/>
              </a:lnSpc>
            </a:pPr>
            <a:r>
              <a:rPr lang="el-GR" sz="1500" b="1" dirty="0">
                <a:solidFill>
                  <a:schemeClr val="bg2">
                    <a:lumMod val="90000"/>
                  </a:schemeClr>
                </a:solidFill>
              </a:rPr>
              <a:t>Διχοτόμηση «Εμείς» </a:t>
            </a:r>
            <a:r>
              <a:rPr lang="el-GR" sz="1500" b="1" dirty="0" err="1">
                <a:solidFill>
                  <a:schemeClr val="bg2">
                    <a:lumMod val="90000"/>
                  </a:schemeClr>
                </a:solidFill>
              </a:rPr>
              <a:t>vs</a:t>
            </a:r>
            <a:r>
              <a:rPr lang="el-GR" sz="1500" b="1" dirty="0">
                <a:solidFill>
                  <a:schemeClr val="bg2">
                    <a:lumMod val="90000"/>
                  </a:schemeClr>
                </a:solidFill>
              </a:rPr>
              <a:t> «Άλλοι»</a:t>
            </a:r>
            <a:endParaRPr lang="el-GR" sz="15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500" dirty="0">
                <a:solidFill>
                  <a:schemeClr val="bg2">
                    <a:lumMod val="90000"/>
                  </a:schemeClr>
                </a:solidFill>
              </a:rPr>
              <a:t>Ιδεολογικός διαχωρισμός που ενισχύει την εσωτερική συσπείρωση απέναντι στην «απειλή».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1" name="Google Shape;101;p14">
            <a:extLst>
              <a:ext uri="{FF2B5EF4-FFF2-40B4-BE49-F238E27FC236}">
                <a16:creationId xmlns:a16="http://schemas.microsoft.com/office/drawing/2014/main" id="{A279D863-4D18-3263-8179-54D5E3EB5C9D}"/>
              </a:ext>
            </a:extLst>
          </p:cNvPr>
          <p:cNvSpPr txBox="1"/>
          <p:nvPr/>
        </p:nvSpPr>
        <p:spPr>
          <a:xfrm>
            <a:off x="571500" y="57150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300" dirty="0">
                <a:solidFill>
                  <a:schemeClr val="bg2">
                    <a:lumMod val="90000"/>
                  </a:schemeClr>
                </a:solidFill>
                <a:sym typeface="Merriweather"/>
              </a:rPr>
              <a:t>Βασικές Ρητορικές Στρατηγικές</a:t>
            </a:r>
          </a:p>
        </p:txBody>
      </p:sp>
    </p:spTree>
    <p:extLst>
      <p:ext uri="{BB962C8B-B14F-4D97-AF65-F5344CB8AC3E}">
        <p14:creationId xmlns:p14="http://schemas.microsoft.com/office/powerpoint/2010/main" val="240550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C8CE712-173D-CEF4-4080-3FBF8E298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>
            <a:extLst>
              <a:ext uri="{FF2B5EF4-FFF2-40B4-BE49-F238E27FC236}">
                <a16:creationId xmlns:a16="http://schemas.microsoft.com/office/drawing/2014/main" id="{1157B015-00D2-3A80-09D6-C249644A7910}"/>
              </a:ext>
            </a:extLst>
          </p:cNvPr>
          <p:cNvSpPr txBox="1"/>
          <p:nvPr/>
        </p:nvSpPr>
        <p:spPr>
          <a:xfrm>
            <a:off x="866468" y="1753982"/>
            <a:ext cx="9329584" cy="346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Κεντρική Αντίθεση (Μεταφορά)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«Παρέλαβα κράτος διεθνώς αναγνωρισμένο. Δεν θα παραδώσω Κοινότητα χωρίς δικαίωμα λόγου...»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Συμβολισμός: Η μετάβαση από το «Κράτος» στην «Κοινότητα» ισοδυναμεί με υποβάθμιση και απώλεια κυριαρχίας.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Κλιμάκωση &amp; Επανάληψη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Η φράση «Σε καλώ να...» επαναλαμβάνεται τρεις φορές στο τέλος, οδηγώντας σε συναισθηματική κορύφωση.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Τριπλή δομή: </a:t>
            </a: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«Αξιοπρέπεια - Ελευθερία - Δικαιοσύνη».</a:t>
            </a:r>
            <a:b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</a:b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Ρητορικές Ερωτήσεις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Εμπλέκουν τον ακροατή και παρουσιάζουν την απάντηση ως αυτονόητη (π.χ. «τι θα παραδώσουμε στις επόμενες γενιές;»).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1" name="Google Shape;101;p14">
            <a:extLst>
              <a:ext uri="{FF2B5EF4-FFF2-40B4-BE49-F238E27FC236}">
                <a16:creationId xmlns:a16="http://schemas.microsoft.com/office/drawing/2014/main" id="{F1061AD4-8FA6-9C19-0D58-DE0348CB4607}"/>
              </a:ext>
            </a:extLst>
          </p:cNvPr>
          <p:cNvSpPr txBox="1"/>
          <p:nvPr/>
        </p:nvSpPr>
        <p:spPr>
          <a:xfrm>
            <a:off x="571500" y="57150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300" dirty="0">
                <a:solidFill>
                  <a:schemeClr val="bg2">
                    <a:lumMod val="90000"/>
                  </a:schemeClr>
                </a:solidFill>
                <a:sym typeface="Merriweather"/>
              </a:rPr>
              <a:t>Βασικές Ρητορικές Στρατηγικές</a:t>
            </a:r>
          </a:p>
        </p:txBody>
      </p:sp>
    </p:spTree>
    <p:extLst>
      <p:ext uri="{BB962C8B-B14F-4D97-AF65-F5344CB8AC3E}">
        <p14:creationId xmlns:p14="http://schemas.microsoft.com/office/powerpoint/2010/main" val="403548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8F5473FE-59D6-7A94-82D2-7C8EAA722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>
            <a:extLst>
              <a:ext uri="{FF2B5EF4-FFF2-40B4-BE49-F238E27FC236}">
                <a16:creationId xmlns:a16="http://schemas.microsoft.com/office/drawing/2014/main" id="{3B3EA67D-0B60-AAB2-139C-0570308E82D5}"/>
              </a:ext>
            </a:extLst>
          </p:cNvPr>
          <p:cNvSpPr txBox="1"/>
          <p:nvPr/>
        </p:nvSpPr>
        <p:spPr>
          <a:xfrm>
            <a:off x="925462" y="2217130"/>
            <a:ext cx="8769144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Ο λόγος αντλεί κύρος από άλλες πηγές: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Ιστορική Μνήμη: Αναφορές στην εισβολή του 1974, την προσφυγιά και τους εθνικούς αγώνες.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Διεθνές Δίκαιο &amp; Ε.Ε.: Επίκληση στον Χάρτη του ΟΗΕ και το Ευρωπαϊκό Δικαστήριο για να δείξει ότι το Σχέδιο παραβιάζει διεθνείς αρχές.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ea typeface="DM Sans"/>
                <a:cs typeface="DM Sans"/>
                <a:sym typeface="DM Sans"/>
              </a:rPr>
              <a:t>Η «Ιστορία» ως Κριτής: Το δημοψήφισμα δεν είναι πολιτική πράξη, αλλά αναμέτρηση με την Ιστορία («Θα αναμετρηθούμε με την ιστορία»).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1" name="Google Shape;101;p14">
            <a:extLst>
              <a:ext uri="{FF2B5EF4-FFF2-40B4-BE49-F238E27FC236}">
                <a16:creationId xmlns:a16="http://schemas.microsoft.com/office/drawing/2014/main" id="{13B61562-81C3-70AA-42FF-D06B97F4FA83}"/>
              </a:ext>
            </a:extLst>
          </p:cNvPr>
          <p:cNvSpPr txBox="1"/>
          <p:nvPr/>
        </p:nvSpPr>
        <p:spPr>
          <a:xfrm>
            <a:off x="571500" y="57150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300" dirty="0">
                <a:solidFill>
                  <a:schemeClr val="bg2">
                    <a:lumMod val="90000"/>
                  </a:schemeClr>
                </a:solidFill>
                <a:sym typeface="Merriweather"/>
              </a:rPr>
              <a:t>Διακειμενικότητα &amp; Ιστορία</a:t>
            </a:r>
          </a:p>
        </p:txBody>
      </p:sp>
    </p:spTree>
    <p:extLst>
      <p:ext uri="{BB962C8B-B14F-4D97-AF65-F5344CB8AC3E}">
        <p14:creationId xmlns:p14="http://schemas.microsoft.com/office/powerpoint/2010/main" val="337817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00B4EC72-D23B-BD0F-8997-382C4637F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>
            <a:extLst>
              <a:ext uri="{FF2B5EF4-FFF2-40B4-BE49-F238E27FC236}">
                <a16:creationId xmlns:a16="http://schemas.microsoft.com/office/drawing/2014/main" id="{207FC3B9-7224-1B78-A505-1F79DF0354AC}"/>
              </a:ext>
            </a:extLst>
          </p:cNvPr>
          <p:cNvSpPr txBox="1"/>
          <p:nvPr/>
        </p:nvSpPr>
        <p:spPr>
          <a:xfrm>
            <a:off x="571500" y="2166937"/>
            <a:ext cx="7598139" cy="346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Δυνατά Σημεία (Αποτελεσματικότητα):</a:t>
            </a:r>
            <a:endParaRPr lang="de-DE" sz="1500" b="1" i="0" u="none" strike="noStrike" cap="none" dirty="0">
              <a:solidFill>
                <a:schemeClr val="bg2">
                  <a:lumMod val="90000"/>
                </a:schemeClr>
              </a:solidFill>
              <a:latin typeface="+mj-lt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Εξαιρετική δομή και συνοχή επιχειρημάτων.</a:t>
            </a:r>
            <a:endParaRPr lang="de-DE" sz="1500" b="0" i="0" u="none" strike="noStrike" cap="none" dirty="0">
              <a:solidFill>
                <a:schemeClr val="bg2">
                  <a:lumMod val="90000"/>
                </a:schemeClr>
              </a:solidFill>
              <a:latin typeface="+mj-lt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Επιτυχής μετατροπή ενός πολιτικού διλήμματος σε υπαρξιακό/ηθικό </a:t>
            </a:r>
            <a:r>
              <a:rPr lang="el-GR" sz="1500" b="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ζήτημα.Οδήγησε</a:t>
            </a: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 σε συντριπτική επικράτηση του «ΟΧΙ» μέσω της συναισθηματικής και ηθικής ταύτισης.</a:t>
            </a:r>
            <a:endParaRPr lang="de-DE" sz="1500" b="0" i="0" u="none" strike="noStrike" cap="none" dirty="0">
              <a:solidFill>
                <a:schemeClr val="bg2">
                  <a:lumMod val="90000"/>
                </a:schemeClr>
              </a:solidFill>
              <a:latin typeface="+mj-lt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Αδύναμα Σημεία / Κριτική: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Μονοδιάστατη Παρουσίαση: </a:t>
            </a: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Δεν προσφέρει εναλλακτική λύση ή όραμα πέραν της άρνησης.</a:t>
            </a:r>
            <a:endParaRPr lang="de-DE" sz="1500" b="0" i="0" u="none" strike="noStrike" cap="none" dirty="0">
              <a:solidFill>
                <a:schemeClr val="bg2">
                  <a:lumMod val="90000"/>
                </a:schemeClr>
              </a:solidFill>
              <a:latin typeface="+mj-lt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Επαυξημένο </a:t>
            </a:r>
            <a:r>
              <a:rPr lang="el-GR" sz="1500" b="0" i="0" u="none" strike="noStrike" cap="none" dirty="0" err="1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αρνητικο</a:t>
            </a: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 συναισθηματικό φορτίο: Υπερφόρτωση με φόβο και ενοχή (το «ΝΑΙ» ως προδοσία).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Διχοτομική Λογική: Ενισχύει τον εθνοκεντρισμό και αποκλείει τον διάλογο.</a:t>
            </a:r>
            <a:endParaRPr lang="el-GR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01" name="Google Shape;101;p14">
            <a:extLst>
              <a:ext uri="{FF2B5EF4-FFF2-40B4-BE49-F238E27FC236}">
                <a16:creationId xmlns:a16="http://schemas.microsoft.com/office/drawing/2014/main" id="{7F2EC046-E202-DF5C-F0E0-70DF10C356BA}"/>
              </a:ext>
            </a:extLst>
          </p:cNvPr>
          <p:cNvSpPr txBox="1"/>
          <p:nvPr/>
        </p:nvSpPr>
        <p:spPr>
          <a:xfrm>
            <a:off x="571500" y="57150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300" dirty="0">
                <a:solidFill>
                  <a:schemeClr val="bg2">
                    <a:lumMod val="90000"/>
                  </a:schemeClr>
                </a:solidFill>
                <a:sym typeface="Merriweather"/>
              </a:rPr>
              <a:t>Κριτική Αποτίμηση &amp; Αποτελεσματικότητα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124522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ABDCBFBF-A87C-8C45-CE52-4AAEB40C5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>
            <a:extLst>
              <a:ext uri="{FF2B5EF4-FFF2-40B4-BE49-F238E27FC236}">
                <a16:creationId xmlns:a16="http://schemas.microsoft.com/office/drawing/2014/main" id="{6560752F-3DA9-0B08-CB8D-547A0ED90970}"/>
              </a:ext>
            </a:extLst>
          </p:cNvPr>
          <p:cNvSpPr txBox="1"/>
          <p:nvPr/>
        </p:nvSpPr>
        <p:spPr>
          <a:xfrm>
            <a:off x="571500" y="1980125"/>
            <a:ext cx="7598139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Το διάγγελμα του Τάσσου Παπαδόπουλου αποτελεί υπόδειγμα πολιτικού λόγου που:</a:t>
            </a:r>
            <a:endParaRPr lang="de-DE" sz="1500" b="0" i="0" u="none" strike="noStrike" cap="none" dirty="0">
              <a:solidFill>
                <a:schemeClr val="bg2">
                  <a:lumMod val="90000"/>
                </a:schemeClr>
              </a:solidFill>
              <a:latin typeface="+mj-lt"/>
              <a:ea typeface="DM Sans"/>
              <a:cs typeface="DM Sans"/>
              <a:sym typeface="DM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Κατασκευάζει την πραγματικότητα ως αγώνα επιβίωσης.</a:t>
            </a:r>
            <a:endParaRPr lang="de-DE" sz="1500" b="0" i="0" u="none" strike="noStrike" cap="none" dirty="0">
              <a:solidFill>
                <a:schemeClr val="bg2">
                  <a:lumMod val="90000"/>
                </a:schemeClr>
              </a:solidFill>
              <a:latin typeface="+mj-lt"/>
              <a:ea typeface="DM Sans"/>
              <a:cs typeface="DM Sans"/>
              <a:sym typeface="DM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Χρησιμοποιεί την ιστορία και το συναίσθημα για να νομιμοποιήσει μια πολιτική επιλογή.</a:t>
            </a:r>
            <a:endParaRPr lang="de-DE" sz="1500" b="0" i="0" u="none" strike="noStrike" cap="none" dirty="0">
              <a:solidFill>
                <a:schemeClr val="bg2">
                  <a:lumMod val="90000"/>
                </a:schemeClr>
              </a:solidFill>
              <a:latin typeface="+mj-lt"/>
              <a:ea typeface="DM Sans"/>
              <a:cs typeface="DM Sans"/>
              <a:sym typeface="DM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500" b="0" i="0" u="none" strike="noStrike" cap="none" dirty="0">
                <a:solidFill>
                  <a:schemeClr val="bg2">
                    <a:lumMod val="90000"/>
                  </a:schemeClr>
                </a:solidFill>
                <a:latin typeface="+mj-lt"/>
                <a:ea typeface="DM Sans"/>
                <a:cs typeface="DM Sans"/>
                <a:sym typeface="DM Sans"/>
              </a:rPr>
              <a:t>Εγκαθίδρυσε ένα ισχυρό αφήγημα που καθόρισε το μέλλον του Κυπριακού, αποκλείοντας ενδιάμεσες ερμηνείες.</a:t>
            </a:r>
            <a:endParaRPr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01" name="Google Shape;101;p14">
            <a:extLst>
              <a:ext uri="{FF2B5EF4-FFF2-40B4-BE49-F238E27FC236}">
                <a16:creationId xmlns:a16="http://schemas.microsoft.com/office/drawing/2014/main" id="{158C4433-20D4-900C-EB89-C45497F53280}"/>
              </a:ext>
            </a:extLst>
          </p:cNvPr>
          <p:cNvSpPr txBox="1"/>
          <p:nvPr/>
        </p:nvSpPr>
        <p:spPr>
          <a:xfrm>
            <a:off x="571500" y="57150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300" dirty="0">
                <a:solidFill>
                  <a:schemeClr val="bg2">
                    <a:lumMod val="90000"/>
                  </a:schemeClr>
                </a:solidFill>
                <a:sym typeface="Merriweather"/>
              </a:rPr>
              <a:t>Συμπεράσματα</a:t>
            </a:r>
          </a:p>
        </p:txBody>
      </p:sp>
    </p:spTree>
    <p:extLst>
      <p:ext uri="{BB962C8B-B14F-4D97-AF65-F5344CB8AC3E}">
        <p14:creationId xmlns:p14="http://schemas.microsoft.com/office/powerpoint/2010/main" val="2352472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Προσαρμοσμένο 8">
      <a:dk1>
        <a:sysClr val="windowText" lastClr="000000"/>
      </a:dk1>
      <a:lt1>
        <a:sysClr val="window" lastClr="FFFFFF"/>
      </a:lt1>
      <a:dk2>
        <a:srgbClr val="92D05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Προσαρμοσμένο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60604_win32_SL_V10" id="{99B34821-6204-44CE-8DD7-2088F7B07FF3}" vid="{E244DE33-B49D-4797-B149-ADA6E5DF59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F14FD5-A096-4D90-927F-14121C040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81F5C2-3514-4A07-8A5F-801AC1F704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58E52-C9AB-45CD-90E2-A592FBC3F28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8113</TotalTime>
  <Words>1215</Words>
  <Application>Microsoft Office PowerPoint</Application>
  <PresentationFormat>Ευρεία οθόνη</PresentationFormat>
  <Paragraphs>139</Paragraphs>
  <Slides>22</Slides>
  <Notes>22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DM Sans</vt:lpstr>
      <vt:lpstr>Merriweather</vt:lpstr>
      <vt:lpstr>Custom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stavroula vraila</dc:creator>
  <cp:lastModifiedBy>STAVROULA VRAILA</cp:lastModifiedBy>
  <cp:revision>27</cp:revision>
  <dcterms:created xsi:type="dcterms:W3CDTF">2025-10-20T17:43:40Z</dcterms:created>
  <dcterms:modified xsi:type="dcterms:W3CDTF">2025-11-19T08:15:04Z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