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87"/>
  </p:normalViewPr>
  <p:slideViewPr>
    <p:cSldViewPr snapToGrid="0" snapToObjects="1">
      <p:cViewPr varScale="1">
        <p:scale>
          <a:sx n="120" d="100"/>
          <a:sy n="120" d="100"/>
        </p:scale>
        <p:origin x="256" y="-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C8F964-9A22-4240-8EB2-72730B9E7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A6F95E5-40C2-6A4B-9112-8BCB5A231E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1C8576E-B24C-2346-AD3B-01D3E19B3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FB11-5E89-FF49-B6A6-2A95F953156C}" type="datetimeFigureOut">
              <a:rPr lang="el-GR" smtClean="0"/>
              <a:t>16/2/21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03F7D31-A11D-DB4D-819F-DA75DDB72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F754CA6-DC33-2A45-8C02-175F008D7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7390-0207-8E4B-A56A-66EB4CEF0D2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7739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AB5D20-8C53-4B4B-B52D-A410AD071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4F904BD-38A4-B14A-9B3C-69D37F70E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31C57BF-C4E6-384B-835D-E49FD7B5C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FB11-5E89-FF49-B6A6-2A95F953156C}" type="datetimeFigureOut">
              <a:rPr lang="el-GR" smtClean="0"/>
              <a:t>16/2/21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E309669-6004-C941-8162-DECA5D8D5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8CEEB71-A277-0240-953E-96F603F12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7390-0207-8E4B-A56A-66EB4CEF0D2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10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FD91F7E9-E5E0-FC4F-BD5A-883A9FC38B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B5FF96E-D516-1A4C-A99C-3CC4115A7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D6B7704-8E6B-5C41-A387-7FE2D659F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FB11-5E89-FF49-B6A6-2A95F953156C}" type="datetimeFigureOut">
              <a:rPr lang="el-GR" smtClean="0"/>
              <a:t>16/2/21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67C8F0C-2875-1546-864B-55B72C09A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3C4B2A5-EBDF-DD4D-826E-0591AE95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7390-0207-8E4B-A56A-66EB4CEF0D2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8638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90D41F-B212-8843-917F-858FCE259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FEB217-A309-D342-A29B-CB5CC6230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6B2EED-5617-1C44-BFFE-19D2269D6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FB11-5E89-FF49-B6A6-2A95F953156C}" type="datetimeFigureOut">
              <a:rPr lang="el-GR" smtClean="0"/>
              <a:t>16/2/21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45B96FC-7D67-2848-AD8C-2980C6790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13B6779-8253-D347-9843-DCAF724A1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7390-0207-8E4B-A56A-66EB4CEF0D2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3515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C127E2-E763-9A42-9549-D63110F5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8BE14EB-2DAA-CA47-BEB0-5B505DE36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DFFCD43-C7C5-964E-839F-C9E6AAB72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FB11-5E89-FF49-B6A6-2A95F953156C}" type="datetimeFigureOut">
              <a:rPr lang="el-GR" smtClean="0"/>
              <a:t>16/2/21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6E370AB-6329-3744-A65D-39AB154B2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18E75DB-1FBE-5C4E-9F6D-EF854C4C4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7390-0207-8E4B-A56A-66EB4CEF0D2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6677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275A97-CBDD-8345-896B-71B30D8B7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07E8B26-2C46-0744-A8CF-D15897C75F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C6E2A1F-4880-6040-8A25-6B7FB92A3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B27C3C9-1FF7-5342-BE3F-66CDCD8B7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FB11-5E89-FF49-B6A6-2A95F953156C}" type="datetimeFigureOut">
              <a:rPr lang="el-GR" smtClean="0"/>
              <a:t>16/2/21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26C8423-B4A2-DE4D-93E2-709361359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56FF66C-33D6-2746-8467-9658C1E1B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7390-0207-8E4B-A56A-66EB4CEF0D2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6045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C8E36E-A42F-2244-B913-64C79DCE3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9FB10D3-AB5A-4E44-8B28-A016B51D8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7DBC22B-C64E-A445-A32E-8094CB7678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290843E-5DE7-0C45-98C1-2DFE2171C7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8262F6E-1310-3649-94E0-B7789AB133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39B10E6D-3033-5F4E-9D2D-7EAC6C164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FB11-5E89-FF49-B6A6-2A95F953156C}" type="datetimeFigureOut">
              <a:rPr lang="el-GR" smtClean="0"/>
              <a:t>16/2/21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0356B0D-C6B0-1247-9BD9-92D79D373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757C565-C2BD-BE46-BBA7-3A9429C3D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7390-0207-8E4B-A56A-66EB4CEF0D2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264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4B1213-BE5B-484D-8874-51948B823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1AE8335A-1D22-8F4A-B4B8-567DAAA5F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FB11-5E89-FF49-B6A6-2A95F953156C}" type="datetimeFigureOut">
              <a:rPr lang="el-GR" smtClean="0"/>
              <a:t>16/2/21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A5980B3-BC1A-244E-A2AD-DDB63CF7B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09E9743-B11D-384A-8B9D-7171B731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7390-0207-8E4B-A56A-66EB4CEF0D2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9523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51FE6F2-E4D3-A546-81F7-9ED8A316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FB11-5E89-FF49-B6A6-2A95F953156C}" type="datetimeFigureOut">
              <a:rPr lang="el-GR" smtClean="0"/>
              <a:t>16/2/21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F7AC446-7177-2943-AB0E-673C2D82B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699ACAC-E205-B74C-B7E5-8CE8B6B81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7390-0207-8E4B-A56A-66EB4CEF0D2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9321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CCB8AE-5924-E148-BAB9-D160D3506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0FBAF9-441C-E148-BAEF-2B0AF5ACA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617AF90-933C-B143-A3D5-136A6062D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8A5D3BE-774A-CE41-A0A8-26FF667F2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FB11-5E89-FF49-B6A6-2A95F953156C}" type="datetimeFigureOut">
              <a:rPr lang="el-GR" smtClean="0"/>
              <a:t>16/2/21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76B9803-7807-4F4C-A686-FC362A114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A7E2C64-18E7-D74A-B245-E243E016E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7390-0207-8E4B-A56A-66EB4CEF0D2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717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058A9C-F08B-6244-9539-A93BF3BF7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B88E13B-A145-4542-8669-1261AD4DDA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F9CADC2-4538-294D-8794-7248F6C0B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06D735C-D8EA-C14C-A14D-2D5ED2095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FB11-5E89-FF49-B6A6-2A95F953156C}" type="datetimeFigureOut">
              <a:rPr lang="el-GR" smtClean="0"/>
              <a:t>16/2/21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581801D-C877-FC4C-AA93-5815BE0F3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CBDF4EE-5F7A-194A-90F9-0121A3098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7390-0207-8E4B-A56A-66EB4CEF0D2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2985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66F7BDC-DD7A-DE47-A7E9-BAD1D2DDF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EC8D090-027B-DA43-8C01-4522027C9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AB4DE0-81C4-994B-B499-C1113CB3B4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AFB11-5E89-FF49-B6A6-2A95F953156C}" type="datetimeFigureOut">
              <a:rPr lang="el-GR" smtClean="0"/>
              <a:t>16/2/21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FBE192E-D1F0-E348-A375-33DA953A1D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EA9C419-88AD-C34D-AB84-51A16DD359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C7390-0207-8E4B-A56A-66EB4CEF0D2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5983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B7A760-7170-904A-A880-96EC2DF4DB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780935B-6C67-7E4F-9F3F-E616702EA8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Paul Gauguin, Where do we come from? What are we? Where are we going?, 1897-98, oil on canvas, 139.1 x 374.6 cm (The Museum of Fine Arts, Boston)">
            <a:extLst>
              <a:ext uri="{FF2B5EF4-FFF2-40B4-BE49-F238E27FC236}">
                <a16:creationId xmlns:a16="http://schemas.microsoft.com/office/drawing/2014/main" id="{9577E41D-F461-6B4F-A25B-CDDCE2305E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9350"/>
            <a:ext cx="12192000" cy="455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278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99CC72-AD56-1044-8B81-E6A70896D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 </a:t>
            </a:r>
            <a:r>
              <a:rPr lang="el-GR" dirty="0"/>
              <a:t>Π</a:t>
            </a:r>
            <a:r>
              <a:rPr lang="en-US" dirty="0" err="1"/>
              <a:t>ί</a:t>
            </a:r>
            <a:r>
              <a:rPr lang="el-GR" dirty="0" err="1"/>
              <a:t>νακας</a:t>
            </a:r>
            <a:r>
              <a:rPr lang="el-GR" dirty="0"/>
              <a:t> του </a:t>
            </a:r>
            <a:r>
              <a:rPr lang="en-US" dirty="0"/>
              <a:t>Gauguin 1897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9B761D-2969-AC49-B4C4-0B5F91858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/>
              <a:t>Ο πίνακας έχει τον αινιγματικό τίτλο: «Από που ερχόμαστε; Ποιοι είμαστε; Που πηγαίνουμε;»</a:t>
            </a:r>
          </a:p>
          <a:p>
            <a:pPr algn="just"/>
            <a:r>
              <a:rPr lang="el-GR" dirty="0"/>
              <a:t>Η φιλοσοφία της Ιστορίας θα μπορούσε να είναι μία πιθανή απάντηση μεταξύ πολλών άλλων</a:t>
            </a:r>
          </a:p>
          <a:p>
            <a:pPr marL="0" indent="0" algn="ctr">
              <a:buNone/>
            </a:pPr>
            <a:r>
              <a:rPr lang="el-GR" dirty="0"/>
              <a:t>ΔΙΑΚΡΙΣΗ: </a:t>
            </a:r>
          </a:p>
          <a:p>
            <a:pPr marL="0" indent="0" algn="just">
              <a:buNone/>
            </a:pPr>
            <a:r>
              <a:rPr lang="el-GR" dirty="0"/>
              <a:t>	</a:t>
            </a:r>
            <a:r>
              <a:rPr lang="el-GR" dirty="0" err="1">
                <a:solidFill>
                  <a:srgbClr val="C00000"/>
                </a:solidFill>
                <a:highlight>
                  <a:srgbClr val="000080"/>
                </a:highlight>
              </a:rPr>
              <a:t>Θεωρησιακή</a:t>
            </a:r>
            <a:r>
              <a:rPr lang="el-GR" dirty="0">
                <a:solidFill>
                  <a:srgbClr val="C00000"/>
                </a:solidFill>
                <a:highlight>
                  <a:srgbClr val="000080"/>
                </a:highlight>
              </a:rPr>
              <a:t> Φιλοσοφία: </a:t>
            </a:r>
            <a:r>
              <a:rPr lang="el-GR" dirty="0"/>
              <a:t>θέτει ως αντικείμενό της το παρελθόν και επιχειρεί να διατυπώσει γενικούς ισχυρισμούς σχετικά με αυτό. </a:t>
            </a:r>
          </a:p>
          <a:p>
            <a:pPr marL="0" indent="0" algn="just">
              <a:buNone/>
            </a:pPr>
            <a:r>
              <a:rPr lang="el-GR" dirty="0"/>
              <a:t>	</a:t>
            </a:r>
            <a:r>
              <a:rPr lang="el-GR" dirty="0">
                <a:solidFill>
                  <a:srgbClr val="C00000"/>
                </a:solidFill>
              </a:rPr>
              <a:t>Κριτική Φιλοσοφία της ιστοριογραφίας: </a:t>
            </a:r>
            <a:r>
              <a:rPr lang="el-GR" dirty="0"/>
              <a:t>Μελετά προτάσεις της ιστοριογραφίας για το παρελθόν συμπεριλαμβανομένων και αυτών της προϊστορίας και της Αρχαιολογίας. </a:t>
            </a:r>
          </a:p>
          <a:p>
            <a:pPr marL="0" indent="0" algn="just">
              <a:buNone/>
            </a:pPr>
            <a:endParaRPr lang="el-G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94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D0ECFA-BFC4-4348-B159-AD3F5FF6B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Διάκριση μεταξύ παρελθόντος και ιστορίας, ιστοριογραφίας και φιλοσοφίας της Ιστορίας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DE0F3B-6458-0846-A94D-78A082844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Φιλοσοφία της Ιστορίας: </a:t>
            </a:r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Abbé </a:t>
            </a:r>
            <a:r>
              <a:rPr lang="en-US" dirty="0" err="1">
                <a:solidFill>
                  <a:srgbClr val="000000"/>
                </a:solidFill>
                <a:latin typeface="Times" pitchFamily="2" charset="0"/>
              </a:rPr>
              <a:t>Bazin</a:t>
            </a:r>
            <a:r>
              <a:rPr lang="el-GR" dirty="0">
                <a:solidFill>
                  <a:srgbClr val="000000"/>
                </a:solidFill>
                <a:latin typeface="Times" pitchFamily="2" charset="0"/>
              </a:rPr>
              <a:t> </a:t>
            </a:r>
            <a:r>
              <a:rPr lang="el-GR" dirty="0" err="1">
                <a:solidFill>
                  <a:srgbClr val="000000"/>
                </a:solidFill>
                <a:latin typeface="Times" pitchFamily="2" charset="0"/>
              </a:rPr>
              <a:t>χρησιμοποιε</a:t>
            </a:r>
            <a:r>
              <a:rPr lang="en-US" dirty="0" err="1">
                <a:solidFill>
                  <a:srgbClr val="000000"/>
                </a:solidFill>
                <a:latin typeface="Times" pitchFamily="2" charset="0"/>
              </a:rPr>
              <a:t>ί</a:t>
            </a:r>
            <a:r>
              <a:rPr lang="el-GR" dirty="0">
                <a:solidFill>
                  <a:srgbClr val="000000"/>
                </a:solidFill>
                <a:latin typeface="Times" pitchFamily="2" charset="0"/>
              </a:rPr>
              <a:t> τον όρο ως τίτλο της μελέτης του,</a:t>
            </a:r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" pitchFamily="2" charset="0"/>
              </a:rPr>
              <a:t>La </a:t>
            </a:r>
            <a:r>
              <a:rPr lang="en-US" i="1" dirty="0" err="1">
                <a:solidFill>
                  <a:srgbClr val="000000"/>
                </a:solidFill>
                <a:latin typeface="Times" pitchFamily="2" charset="0"/>
              </a:rPr>
              <a:t>philosophie</a:t>
            </a:r>
            <a:r>
              <a:rPr lang="en-US" i="1" dirty="0">
                <a:solidFill>
                  <a:srgbClr val="000000"/>
                </a:solidFill>
                <a:latin typeface="Times" pitchFamily="2" charset="0"/>
              </a:rPr>
              <a:t> de </a:t>
            </a:r>
            <a:r>
              <a:rPr lang="en-US" i="1" dirty="0" err="1">
                <a:solidFill>
                  <a:srgbClr val="000000"/>
                </a:solidFill>
                <a:latin typeface="Times" pitchFamily="2" charset="0"/>
              </a:rPr>
              <a:t>l’histoire</a:t>
            </a:r>
            <a:r>
              <a:rPr lang="en-US" i="1" dirty="0">
                <a:solidFill>
                  <a:srgbClr val="000000"/>
                </a:solidFill>
                <a:latin typeface="Times" pitchFamily="2" charset="0"/>
              </a:rPr>
              <a:t> </a:t>
            </a:r>
            <a:r>
              <a:rPr lang="el-GR" dirty="0">
                <a:solidFill>
                  <a:srgbClr val="000000"/>
                </a:solidFill>
                <a:latin typeface="Times" pitchFamily="2" charset="0"/>
              </a:rPr>
              <a:t>που δημοσιεύτηκε στο </a:t>
            </a:r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Amsterdam </a:t>
            </a:r>
            <a:r>
              <a:rPr lang="el-GR" dirty="0">
                <a:solidFill>
                  <a:srgbClr val="000000"/>
                </a:solidFill>
                <a:latin typeface="Times" pitchFamily="2" charset="0"/>
              </a:rPr>
              <a:t>το </a:t>
            </a:r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1765. T</a:t>
            </a:r>
            <a:r>
              <a:rPr lang="el-GR" dirty="0">
                <a:solidFill>
                  <a:srgbClr val="000000"/>
                </a:solidFill>
                <a:latin typeface="Times" pitchFamily="2" charset="0"/>
              </a:rPr>
              <a:t>ο πραγματικό όνομα του συγγραφέα ήταν </a:t>
            </a:r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 F. M. </a:t>
            </a:r>
            <a:r>
              <a:rPr lang="en-US" dirty="0" err="1">
                <a:solidFill>
                  <a:srgbClr val="000000"/>
                </a:solidFill>
                <a:latin typeface="Times" pitchFamily="2" charset="0"/>
              </a:rPr>
              <a:t>Arouet</a:t>
            </a:r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, </a:t>
            </a:r>
            <a:r>
              <a:rPr lang="el-GR" dirty="0" err="1">
                <a:solidFill>
                  <a:srgbClr val="000000"/>
                </a:solidFill>
                <a:latin typeface="Times" pitchFamily="2" charset="0"/>
              </a:rPr>
              <a:t>γνωστ</a:t>
            </a:r>
            <a:r>
              <a:rPr lang="en-US" dirty="0" err="1">
                <a:solidFill>
                  <a:srgbClr val="000000"/>
                </a:solidFill>
                <a:latin typeface="Times" pitchFamily="2" charset="0"/>
              </a:rPr>
              <a:t>ό</a:t>
            </a:r>
            <a:r>
              <a:rPr lang="el-GR" dirty="0">
                <a:solidFill>
                  <a:srgbClr val="000000"/>
                </a:solidFill>
                <a:latin typeface="Times" pitchFamily="2" charset="0"/>
              </a:rPr>
              <a:t>ς και ως</a:t>
            </a:r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 </a:t>
            </a:r>
            <a:r>
              <a:rPr lang="el-GR" dirty="0" err="1">
                <a:solidFill>
                  <a:srgbClr val="000000"/>
                </a:solidFill>
                <a:latin typeface="Times" pitchFamily="2" charset="0"/>
              </a:rPr>
              <a:t>Βολταίρος</a:t>
            </a:r>
            <a:r>
              <a:rPr lang="el-GR" dirty="0">
                <a:solidFill>
                  <a:srgbClr val="000000"/>
                </a:solidFill>
                <a:latin typeface="Times" pitchFamily="2" charset="0"/>
              </a:rPr>
              <a:t> (</a:t>
            </a:r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Voltaire</a:t>
            </a:r>
            <a:r>
              <a:rPr lang="el-GR" dirty="0">
                <a:solidFill>
                  <a:srgbClr val="000000"/>
                </a:solidFill>
                <a:latin typeface="Times" pitchFamily="2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Times" pitchFamily="2" charset="0"/>
              </a:rPr>
              <a:t>.</a:t>
            </a:r>
            <a:endParaRPr lang="el-GR" dirty="0">
              <a:solidFill>
                <a:srgbClr val="000000"/>
              </a:solidFill>
              <a:latin typeface="Times" pitchFamily="2" charset="0"/>
            </a:endParaRPr>
          </a:p>
          <a:p>
            <a:r>
              <a:rPr lang="el-GR" dirty="0"/>
              <a:t>Ιστορία και Φιλοσοφία φαίνονται μάλλον αντίθετες έννοιες παρά δηλωτικές συγγένειας ή επιδεκτικές σύνθεσης. </a:t>
            </a:r>
          </a:p>
          <a:p>
            <a:r>
              <a:rPr lang="el-GR" dirty="0"/>
              <a:t>Αρχαίοι Έλληνες: οι πρώτοι που διακρίνουν μεταξύ ιστοριογραφίας και Φιλοσοφίας. Η </a:t>
            </a:r>
            <a:r>
              <a:rPr lang="el-GR" dirty="0" err="1"/>
              <a:t>Φιλοσοφ</a:t>
            </a:r>
            <a:r>
              <a:rPr lang="en-US" dirty="0" err="1"/>
              <a:t>ί</a:t>
            </a:r>
            <a:r>
              <a:rPr lang="el-GR" dirty="0"/>
              <a:t>α είναι γνώση θεωρητική, η ιστοριογραφία εμπειρική.</a:t>
            </a:r>
            <a:r>
              <a:rPr lang="en-US" dirty="0"/>
              <a:t> </a:t>
            </a:r>
            <a:endParaRPr lang="el-GR" dirty="0"/>
          </a:p>
          <a:p>
            <a:r>
              <a:rPr lang="en-US" dirty="0">
                <a:highlight>
                  <a:srgbClr val="FFFF00"/>
                </a:highlight>
              </a:rPr>
              <a:t>Schopenhauer </a:t>
            </a:r>
            <a:r>
              <a:rPr lang="el-GR" dirty="0">
                <a:highlight>
                  <a:srgbClr val="FFFF00"/>
                </a:highlight>
              </a:rPr>
              <a:t>/</a:t>
            </a:r>
            <a:r>
              <a:rPr lang="en-US" dirty="0">
                <a:highlight>
                  <a:srgbClr val="FFFF00"/>
                </a:highlight>
              </a:rPr>
              <a:t>Nietzsche </a:t>
            </a:r>
            <a:r>
              <a:rPr lang="el-GR" dirty="0">
                <a:highlight>
                  <a:srgbClr val="FFFF00"/>
                </a:highlight>
              </a:rPr>
              <a:t>: </a:t>
            </a:r>
            <a:r>
              <a:rPr lang="en-US" dirty="0"/>
              <a:t> </a:t>
            </a:r>
            <a:r>
              <a:rPr lang="el-GR" dirty="0"/>
              <a:t> Ό,τι ορίζεται δεν έχει ιστορίας. </a:t>
            </a:r>
          </a:p>
          <a:p>
            <a:r>
              <a:rPr lang="en-US" dirty="0">
                <a:solidFill>
                  <a:srgbClr val="FF0000"/>
                </a:solidFill>
              </a:rPr>
              <a:t>Jacob Burckhardt</a:t>
            </a:r>
            <a:r>
              <a:rPr lang="el-GR" dirty="0">
                <a:solidFill>
                  <a:srgbClr val="FF0000"/>
                </a:solidFill>
              </a:rPr>
              <a:t>: </a:t>
            </a:r>
            <a:r>
              <a:rPr lang="el-GR" dirty="0"/>
              <a:t>Η φιλοσοφία της Ιστοριογραφίας παρομοιάζεται με Κένταυρο. </a:t>
            </a:r>
          </a:p>
          <a:p>
            <a:r>
              <a:rPr lang="en-US" dirty="0" err="1">
                <a:highlight>
                  <a:srgbClr val="FF0000"/>
                </a:highlight>
              </a:rPr>
              <a:t>Encyclopaedia</a:t>
            </a:r>
            <a:r>
              <a:rPr lang="en-US" dirty="0">
                <a:highlight>
                  <a:srgbClr val="FF0000"/>
                </a:highlight>
              </a:rPr>
              <a:t> Britannica </a:t>
            </a:r>
            <a:r>
              <a:rPr lang="el-GR" dirty="0">
                <a:highlight>
                  <a:srgbClr val="FF0000"/>
                </a:highlight>
              </a:rPr>
              <a:t> </a:t>
            </a:r>
            <a:r>
              <a:rPr lang="el-GR" dirty="0"/>
              <a:t>  Η φιλοσοφία δεν επιδέχεται ορισμό.</a:t>
            </a:r>
          </a:p>
          <a:p>
            <a:r>
              <a:rPr lang="en-US" dirty="0"/>
              <a:t>R. G. Collingwood in saying that “</a:t>
            </a:r>
            <a:r>
              <a:rPr lang="el-GR" dirty="0"/>
              <a:t>η </a:t>
            </a:r>
            <a:r>
              <a:rPr lang="el-GR" dirty="0" err="1"/>
              <a:t>Φιλοσοφ</a:t>
            </a:r>
            <a:r>
              <a:rPr lang="en-US" dirty="0" err="1"/>
              <a:t>ί</a:t>
            </a:r>
            <a:r>
              <a:rPr lang="el-GR" dirty="0"/>
              <a:t>α είναι η σκέψη της σκέψης</a:t>
            </a:r>
            <a:r>
              <a:rPr lang="en-US" dirty="0"/>
              <a:t>” </a:t>
            </a:r>
            <a:endParaRPr lang="el-GR" dirty="0"/>
          </a:p>
          <a:p>
            <a:r>
              <a:rPr lang="el-GR" dirty="0"/>
              <a:t>Η Φιλοσοφία της Ιστορίας είναι »</a:t>
            </a:r>
            <a:r>
              <a:rPr lang="el-GR" dirty="0" err="1"/>
              <a:t>μετα</a:t>
            </a:r>
            <a:r>
              <a:rPr lang="el-GR" dirty="0"/>
              <a:t>-σκέψη» σχετικά με την ιστορίας, μια </a:t>
            </a:r>
            <a:r>
              <a:rPr lang="el-GR" dirty="0" err="1"/>
              <a:t>θεωρ</a:t>
            </a:r>
            <a:r>
              <a:rPr lang="en-US" dirty="0" err="1"/>
              <a:t>ί</a:t>
            </a:r>
            <a:r>
              <a:rPr lang="el-GR" dirty="0"/>
              <a:t>α της ιστορίας. </a:t>
            </a:r>
            <a:endParaRPr lang="en-US" dirty="0"/>
          </a:p>
          <a:p>
            <a:endParaRPr lang="en-US" dirty="0"/>
          </a:p>
          <a:p>
            <a:endParaRPr lang="el-GR" dirty="0">
              <a:solidFill>
                <a:srgbClr val="000000"/>
              </a:solidFill>
              <a:latin typeface="Times" pitchFamily="2" charset="0"/>
            </a:endParaRPr>
          </a:p>
          <a:p>
            <a:endParaRPr lang="en-US" dirty="0">
              <a:solidFill>
                <a:srgbClr val="000000"/>
              </a:solidFill>
              <a:latin typeface="Times" pitchFamily="2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5034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7D1C9C-EA8E-ED42-A492-F54A05825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5952E5-F247-0742-A763-47982D978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>
                <a:solidFill>
                  <a:srgbClr val="00B050"/>
                </a:solidFill>
              </a:rPr>
              <a:t>Αντικείμενο: </a:t>
            </a:r>
            <a:r>
              <a:rPr lang="el-GR" dirty="0"/>
              <a:t>Το σύνολο του παρελθόντος του ανθρώπινου είδους.</a:t>
            </a:r>
          </a:p>
          <a:p>
            <a:r>
              <a:rPr lang="el-GR" dirty="0">
                <a:solidFill>
                  <a:srgbClr val="92D050"/>
                </a:solidFill>
              </a:rPr>
              <a:t>Ιστορικός: </a:t>
            </a:r>
            <a:r>
              <a:rPr lang="el-GR" dirty="0"/>
              <a:t>Ενεργεί ως εξαρτώμενος από τη γλώσσα, την κουλτούρα, την εποχή και την προσωπική του ιστορία.</a:t>
            </a:r>
          </a:p>
          <a:p>
            <a:r>
              <a:rPr lang="el-GR" dirty="0">
                <a:solidFill>
                  <a:srgbClr val="FF0000"/>
                </a:solidFill>
              </a:rPr>
              <a:t>Α. </a:t>
            </a:r>
            <a:r>
              <a:rPr lang="el-GR" dirty="0"/>
              <a:t>Η ιστορία μπορεί να μελετηθεί εντοπίζοντας κανονικότητες, πιθανότητες, τάσεις, νόμους, </a:t>
            </a:r>
            <a:r>
              <a:rPr lang="en-US" dirty="0"/>
              <a:t> </a:t>
            </a:r>
            <a:r>
              <a:rPr lang="el-GR" dirty="0"/>
              <a:t>δομές, κοκ στο υπό διερεύνηση αντικείμενο Πρόκειται για την οπτική γωνία ενός ιδιότυπου Θεού ως τα </a:t>
            </a:r>
            <a:r>
              <a:rPr lang="el-GR" dirty="0" err="1"/>
              <a:t>πανθ</a:t>
            </a:r>
            <a:r>
              <a:rPr lang="el-GR" dirty="0"/>
              <a:t>’ </a:t>
            </a:r>
            <a:r>
              <a:rPr lang="el-GR" dirty="0" err="1"/>
              <a:t>ορά</a:t>
            </a:r>
            <a:r>
              <a:rPr lang="el-GR" dirty="0"/>
              <a:t>. Αν η </a:t>
            </a:r>
            <a:r>
              <a:rPr lang="el-GR" dirty="0" err="1"/>
              <a:t>ιστορ</a:t>
            </a:r>
            <a:r>
              <a:rPr lang="en-US" dirty="0" err="1"/>
              <a:t>ί</a:t>
            </a:r>
            <a:r>
              <a:rPr lang="el-GR" dirty="0"/>
              <a:t>α είναι ανεξάρτητη από εμάς που τη διερευνούμε, αν </a:t>
            </a:r>
            <a:r>
              <a:rPr lang="el-GR" dirty="0" err="1"/>
              <a:t>διέπεται</a:t>
            </a:r>
            <a:r>
              <a:rPr lang="el-GR" dirty="0"/>
              <a:t> από ένα είδος «ουσίας», από </a:t>
            </a:r>
            <a:r>
              <a:rPr lang="el-GR" dirty="0" err="1"/>
              <a:t>υπεριστορικά</a:t>
            </a:r>
            <a:r>
              <a:rPr lang="el-GR" dirty="0"/>
              <a:t> «καθολικά» τότε απαιτεί έναν ανεξάρτητο ιστορικό. </a:t>
            </a:r>
          </a:p>
          <a:p>
            <a:pPr algn="just"/>
            <a:r>
              <a:rPr lang="el-GR" dirty="0">
                <a:solidFill>
                  <a:srgbClr val="C00000"/>
                </a:solidFill>
              </a:rPr>
              <a:t>Β. </a:t>
            </a:r>
            <a:r>
              <a:rPr lang="el-GR" dirty="0"/>
              <a:t>Ζούμε σε διαφορετικές «ιστορίες». Κάνουμε διαφορετικές «ιστορίες». ΟΙ αφηρημένοι και γενικοί όροι συνήθως υιοθετούνται από την κοινωνική και πολιτική περίοδο στην οποία ζει και δρα ο ιστορικός. </a:t>
            </a:r>
            <a:r>
              <a:rPr lang="el-GR" dirty="0" err="1"/>
              <a:t>Υπ</a:t>
            </a:r>
            <a:r>
              <a:rPr lang="en-US" dirty="0" err="1"/>
              <a:t>ό</a:t>
            </a:r>
            <a:r>
              <a:rPr lang="el-GR" dirty="0"/>
              <a:t> αυτή την έννοια η ιστοριογραφία </a:t>
            </a:r>
            <a:r>
              <a:rPr lang="en-US" dirty="0"/>
              <a:t> </a:t>
            </a:r>
            <a:r>
              <a:rPr lang="el-GR" dirty="0"/>
              <a:t>είναι γέννημα-θρέμμα του λόγου της περιόδου που συντάσσεται.</a:t>
            </a:r>
            <a:endParaRPr lang="en-US" dirty="0"/>
          </a:p>
          <a:p>
            <a:pPr algn="just"/>
            <a:endParaRPr lang="el-GR" dirty="0"/>
          </a:p>
          <a:p>
            <a:endParaRPr lang="en-US" dirty="0"/>
          </a:p>
          <a:p>
            <a:endParaRPr lang="el-GR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16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506894-34A6-B645-A74B-9BACF310C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ΘΕΩΡΗΣΙΑΚΗ ΦΙΛΟΣΟΦΙΑ ΤΗΣ ΙΣΤΟΡΙΑΣ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A2AFA6B-04D6-5A47-A8E3-31B17A53F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Ανήκουν κυρίως οι Αυγουστίνος//</a:t>
            </a:r>
            <a:r>
              <a:rPr lang="en-US" dirty="0" err="1"/>
              <a:t>Vico</a:t>
            </a:r>
            <a:r>
              <a:rPr lang="en-US" dirty="0"/>
              <a:t>//Hegel</a:t>
            </a:r>
          </a:p>
          <a:p>
            <a:r>
              <a:rPr lang="en-US" dirty="0"/>
              <a:t>H </a:t>
            </a:r>
            <a:r>
              <a:rPr lang="el-GR" dirty="0" err="1"/>
              <a:t>θεωρησιακή</a:t>
            </a:r>
            <a:r>
              <a:rPr lang="el-GR" dirty="0"/>
              <a:t> προσέγγιση –</a:t>
            </a:r>
            <a:r>
              <a:rPr lang="en-US" dirty="0"/>
              <a:t>speculation- </a:t>
            </a:r>
            <a:r>
              <a:rPr lang="en-US" dirty="0" err="1"/>
              <a:t>έ</a:t>
            </a:r>
            <a:r>
              <a:rPr lang="el-GR" dirty="0" err="1"/>
              <a:t>λκει</a:t>
            </a:r>
            <a:r>
              <a:rPr lang="el-GR" dirty="0"/>
              <a:t> την καταγωγή της από τον Πλάτωνα. Κατ’ αυτόν υποδηλώνει έναν ισχυρισμό που αναφέρεται σε ό,τι δεν μπορεί να αποτελέσει αντικείμενο της εμπειρίας μας και δεν αντιφάσκει προς τον εαυτό του.  </a:t>
            </a:r>
          </a:p>
          <a:p>
            <a:r>
              <a:rPr lang="el-GR" dirty="0"/>
              <a:t>Τα ποικίλα σχήματα της </a:t>
            </a:r>
            <a:r>
              <a:rPr lang="el-GR" dirty="0" err="1"/>
              <a:t>θεωρησιακής</a:t>
            </a:r>
            <a:r>
              <a:rPr lang="el-GR" dirty="0"/>
              <a:t> φιλοσοφίας της ιστορίας δεν στερούνται ωστόσο αντιφάσεων.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286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D27BBB-3DAB-0A40-BC12-5CEB9A759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ΥΠΟΘΕΣΕΙΣ ΚΑΙ ΕΡΩΤΗΜΑΤΑ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445772-B8C5-4A4B-B287-8ECB5839C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endParaRPr lang="en-US" dirty="0">
              <a:effectLst/>
            </a:endParaRPr>
          </a:p>
          <a:p>
            <a:pPr lvl="8"/>
            <a:r>
              <a:rPr lang="en-US" dirty="0"/>
              <a:t>Philosophy of historiography refers/does not refer to a-historical entities. </a:t>
            </a:r>
            <a:br>
              <a:rPr lang="en-US" dirty="0"/>
            </a:br>
            <a:endParaRPr lang="en-US" dirty="0"/>
          </a:p>
          <a:p>
            <a:r>
              <a:rPr lang="el-GR" sz="7200" dirty="0"/>
              <a:t>Αναφέρεται σε : υπερβατικές οντότητες που δημιουργούν, ολοκληρώνουν, παρεμβαίνουν ή δεν παρεμβαίνουν στην ιστορία, σε δυνάμεις όπως είναι οι ιδέες, οι νόμοι, οι δομές ή η ανθρώπινη φύση</a:t>
            </a:r>
          </a:p>
          <a:p>
            <a:r>
              <a:rPr lang="el-GR" sz="7200" dirty="0"/>
              <a:t>Η παραπάνω υπερβατικότητα μπορεί να λειτουργεί στο ιστορικό συνεχές όπως ο Θεός του ντεϊσμού</a:t>
            </a:r>
          </a:p>
          <a:p>
            <a:r>
              <a:rPr lang="el-GR" sz="7200" dirty="0"/>
              <a:t>Η παραπάνω θέση της υπερβατικότητας υποδηλώνει την ύπαρξη ενός σχεδίου στην ιστορία που μπορεί να είναι γνωστό ή άγνωστο στους δρώντες της. </a:t>
            </a:r>
          </a:p>
          <a:p>
            <a:r>
              <a:rPr lang="el-GR" sz="7200" dirty="0"/>
              <a:t>Αν η ιστορία εκτυλίσσεται επί τη βάσει σχεδίου, μπορεί το τελευταίο να αλλάξει μεταστρέφοντας τα γεγονότα; </a:t>
            </a:r>
          </a:p>
          <a:p>
            <a:r>
              <a:rPr lang="el-GR" sz="7200" dirty="0"/>
              <a:t>Η ανθρώπινη φύση καθορίζει ή καθορίζεται από την ιστορία; </a:t>
            </a:r>
          </a:p>
          <a:p>
            <a:r>
              <a:rPr lang="el-GR" sz="7200" dirty="0"/>
              <a:t>Υπάρχει ιστορική εξήγηση; Και αν ναι, ανιχνεύεται στην αρχή ή το τέλος της ιστορίας; </a:t>
            </a:r>
          </a:p>
          <a:p>
            <a:pPr marL="0" indent="0">
              <a:buNone/>
            </a:pPr>
            <a:endParaRPr lang="el-GR" sz="7200" dirty="0"/>
          </a:p>
          <a:p>
            <a:pPr marL="0" indent="0">
              <a:buNone/>
            </a:pPr>
            <a:endParaRPr lang="el-GR" sz="7200" dirty="0"/>
          </a:p>
          <a:p>
            <a:endParaRPr lang="el-GR" sz="72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45007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487F25-DEAF-2D47-801D-0A9A4D4B9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ΕΡΩΤΗΜΑΤΑ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50DA3E-38DB-AD4C-A6C6-8DB2EADC5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l-GR" sz="11200" dirty="0"/>
              <a:t>Αν η ιστορία έχει αρχή, έχει αναγκαστικά και τέλος; Ή ενδέχεται να είναι μια αιώνια επιστροφή του ιδίου; </a:t>
            </a:r>
            <a:r>
              <a:rPr lang="en-US" sz="11200" dirty="0"/>
              <a:t> </a:t>
            </a:r>
            <a:br>
              <a:rPr lang="en-US" sz="11200" dirty="0"/>
            </a:br>
            <a:endParaRPr lang="en-US" sz="11200" dirty="0"/>
          </a:p>
          <a:p>
            <a:r>
              <a:rPr lang="el-GR" sz="11200" dirty="0"/>
              <a:t>Το τέλος είναι ουτοπικό, αποκαλυπτικό ή »κοσμικό»; </a:t>
            </a:r>
            <a:br>
              <a:rPr lang="en-US" sz="11200" dirty="0"/>
            </a:br>
            <a:endParaRPr lang="en-US" sz="11200" dirty="0"/>
          </a:p>
          <a:p>
            <a:r>
              <a:rPr lang="el-GR" sz="11200" dirty="0"/>
              <a:t>Η </a:t>
            </a:r>
            <a:r>
              <a:rPr lang="el-GR" sz="11200" dirty="0" err="1"/>
              <a:t>πορε</a:t>
            </a:r>
            <a:r>
              <a:rPr lang="en-US" sz="11200" dirty="0" err="1"/>
              <a:t>ί</a:t>
            </a:r>
            <a:r>
              <a:rPr lang="el-GR" sz="11200" dirty="0"/>
              <a:t>α των ιστορικών γεγονότων έχει συνέχεια ή απαρτίζεται από τομές και ρήξεις; </a:t>
            </a:r>
            <a:br>
              <a:rPr lang="en-US" sz="11200" dirty="0"/>
            </a:br>
            <a:endParaRPr lang="en-US" sz="11200" dirty="0"/>
          </a:p>
          <a:p>
            <a:r>
              <a:rPr lang="el-GR" sz="11200" dirty="0"/>
              <a:t>Υπάρχει πρόοδος στην ιστορία ή βαίνει επί τα </a:t>
            </a:r>
            <a:r>
              <a:rPr lang="el-GR" sz="11200" dirty="0" err="1"/>
              <a:t>χείρω</a:t>
            </a:r>
            <a:r>
              <a:rPr lang="el-GR" sz="11200" dirty="0"/>
              <a:t>; Είναι στάσιμη; </a:t>
            </a:r>
            <a:br>
              <a:rPr lang="en-US" sz="11200" dirty="0"/>
            </a:br>
            <a:endParaRPr lang="en-US" sz="11200" dirty="0"/>
          </a:p>
          <a:p>
            <a:r>
              <a:rPr lang="el-GR" sz="11200" dirty="0"/>
              <a:t>Ο χρόνος της ιστορίας : Κυκλικός, γραμμικός ή σπειροειδής; </a:t>
            </a:r>
          </a:p>
          <a:p>
            <a:r>
              <a:rPr lang="en-US" sz="11200" dirty="0" err="1"/>
              <a:t>Έ</a:t>
            </a:r>
            <a:r>
              <a:rPr lang="el-GR" sz="11200" dirty="0" err="1"/>
              <a:t>χει</a:t>
            </a:r>
            <a:r>
              <a:rPr lang="el-GR" sz="11200" dirty="0"/>
              <a:t> νόημα η ιστορία; </a:t>
            </a:r>
            <a:r>
              <a:rPr lang="el-GR" sz="11200" dirty="0" err="1"/>
              <a:t>Διέπεται</a:t>
            </a:r>
            <a:r>
              <a:rPr lang="el-GR" sz="11200" dirty="0"/>
              <a:t> από κάποιον σκοπό; Και αν έχει εγγενές νόημα η ιστορία, μπορεί αυτό να διαγνωσθεί από τον ιστορικό ή τον φιλόσοφο; </a:t>
            </a:r>
          </a:p>
          <a:p>
            <a:r>
              <a:rPr lang="el-GR" sz="11200" dirty="0"/>
              <a:t>Ποιο είναι το υποκείμενο της ιστορίας; Οι μεγάλες προσωπικότητες, οι λαοί, οι κοινωνικές τάξεις, οι μάζες; </a:t>
            </a:r>
            <a:br>
              <a:rPr lang="en-US" sz="11200" dirty="0"/>
            </a:br>
            <a:br>
              <a:rPr lang="en-US" sz="11200" dirty="0"/>
            </a:br>
            <a:endParaRPr lang="en-US" sz="11200" dirty="0"/>
          </a:p>
          <a:p>
            <a:endParaRPr lang="el-GR" sz="112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11522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80B1C6-DC41-BE42-B357-2DA6D6E27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2C32234-48ED-E944-84B4-1F90538BD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813255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</TotalTime>
  <Words>729</Words>
  <Application>Microsoft Macintosh PowerPoint</Application>
  <PresentationFormat>Ευρεία οθόνη</PresentationFormat>
  <Paragraphs>46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</vt:lpstr>
      <vt:lpstr>Θέμα του Office</vt:lpstr>
      <vt:lpstr>Παρουσίαση του PowerPoint</vt:lpstr>
      <vt:lpstr>O Πίνακας του Gauguin 1897 </vt:lpstr>
      <vt:lpstr>Διάκριση μεταξύ παρελθόντος και ιστορίας, ιστοριογραφίας και φιλοσοφίας της Ιστορίας</vt:lpstr>
      <vt:lpstr>ΙΣΤΟΡΙΑ</vt:lpstr>
      <vt:lpstr>ΘΕΩΡΗΣΙΑΚΗ ΦΙΛΟΣΟΦΙΑ ΤΗΣ ΙΣΤΟΡΙΑΣ</vt:lpstr>
      <vt:lpstr>ΥΠΟΘΕΣΕΙΣ ΚΑΙ ΕΡΩΤΗΜΑΤΑ</vt:lpstr>
      <vt:lpstr>ΕΡΩΤΗΜΑΤΑ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Fotini Vaki</dc:creator>
  <cp:lastModifiedBy>Fotini Vaki</cp:lastModifiedBy>
  <cp:revision>16</cp:revision>
  <dcterms:created xsi:type="dcterms:W3CDTF">2021-02-16T19:23:28Z</dcterms:created>
  <dcterms:modified xsi:type="dcterms:W3CDTF">2021-02-17T12:36:20Z</dcterms:modified>
</cp:coreProperties>
</file>