
<file path=[Content_Types].xml><?xml version="1.0" encoding="utf-8"?>
<Types xmlns="http://schemas.openxmlformats.org/package/2006/content-types">
  <Default Extension="png" ContentType="image/png"/>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6" r:id="rId2"/>
    <p:sldMasterId id="2147484427" r:id="rId3"/>
  </p:sldMasterIdLst>
  <p:notesMasterIdLst>
    <p:notesMasterId r:id="rId110"/>
  </p:notesMasterIdLst>
  <p:sldIdLst>
    <p:sldId id="258" r:id="rId4"/>
    <p:sldId id="756" r:id="rId5"/>
    <p:sldId id="835" r:id="rId6"/>
    <p:sldId id="839" r:id="rId7"/>
    <p:sldId id="840" r:id="rId8"/>
    <p:sldId id="841" r:id="rId9"/>
    <p:sldId id="836" r:id="rId10"/>
    <p:sldId id="837" r:id="rId11"/>
    <p:sldId id="838" r:id="rId12"/>
    <p:sldId id="782" r:id="rId13"/>
    <p:sldId id="827" r:id="rId14"/>
    <p:sldId id="828" r:id="rId15"/>
    <p:sldId id="783" r:id="rId16"/>
    <p:sldId id="829" r:id="rId17"/>
    <p:sldId id="843" r:id="rId18"/>
    <p:sldId id="830" r:id="rId19"/>
    <p:sldId id="842" r:id="rId20"/>
    <p:sldId id="757" r:id="rId21"/>
    <p:sldId id="758" r:id="rId22"/>
    <p:sldId id="759" r:id="rId23"/>
    <p:sldId id="760" r:id="rId24"/>
    <p:sldId id="761" r:id="rId25"/>
    <p:sldId id="762" r:id="rId26"/>
    <p:sldId id="824" r:id="rId27"/>
    <p:sldId id="825" r:id="rId28"/>
    <p:sldId id="844" r:id="rId29"/>
    <p:sldId id="845" r:id="rId30"/>
    <p:sldId id="849" r:id="rId31"/>
    <p:sldId id="763" r:id="rId32"/>
    <p:sldId id="764" r:id="rId33"/>
    <p:sldId id="765" r:id="rId34"/>
    <p:sldId id="847" r:id="rId35"/>
    <p:sldId id="848" r:id="rId36"/>
    <p:sldId id="766" r:id="rId37"/>
    <p:sldId id="767" r:id="rId38"/>
    <p:sldId id="833" r:id="rId39"/>
    <p:sldId id="832" r:id="rId40"/>
    <p:sldId id="834" r:id="rId41"/>
    <p:sldId id="831" r:id="rId42"/>
    <p:sldId id="768" r:id="rId43"/>
    <p:sldId id="815" r:id="rId44"/>
    <p:sldId id="769" r:id="rId45"/>
    <p:sldId id="770" r:id="rId46"/>
    <p:sldId id="771" r:id="rId47"/>
    <p:sldId id="772" r:id="rId48"/>
    <p:sldId id="773" r:id="rId49"/>
    <p:sldId id="774" r:id="rId50"/>
    <p:sldId id="800" r:id="rId51"/>
    <p:sldId id="801" r:id="rId52"/>
    <p:sldId id="802" r:id="rId53"/>
    <p:sldId id="803" r:id="rId54"/>
    <p:sldId id="804" r:id="rId55"/>
    <p:sldId id="805" r:id="rId56"/>
    <p:sldId id="806" r:id="rId57"/>
    <p:sldId id="807" r:id="rId58"/>
    <p:sldId id="808" r:id="rId59"/>
    <p:sldId id="809" r:id="rId60"/>
    <p:sldId id="810" r:id="rId61"/>
    <p:sldId id="811" r:id="rId62"/>
    <p:sldId id="812" r:id="rId63"/>
    <p:sldId id="813" r:id="rId64"/>
    <p:sldId id="814" r:id="rId65"/>
    <p:sldId id="846" r:id="rId66"/>
    <p:sldId id="775" r:id="rId67"/>
    <p:sldId id="776" r:id="rId68"/>
    <p:sldId id="777" r:id="rId69"/>
    <p:sldId id="778" r:id="rId70"/>
    <p:sldId id="779" r:id="rId71"/>
    <p:sldId id="780" r:id="rId72"/>
    <p:sldId id="781" r:id="rId73"/>
    <p:sldId id="850" r:id="rId74"/>
    <p:sldId id="653" r:id="rId75"/>
    <p:sldId id="654" r:id="rId76"/>
    <p:sldId id="655" r:id="rId77"/>
    <p:sldId id="851" r:id="rId78"/>
    <p:sldId id="676" r:id="rId79"/>
    <p:sldId id="816" r:id="rId80"/>
    <p:sldId id="817" r:id="rId81"/>
    <p:sldId id="818" r:id="rId82"/>
    <p:sldId id="819" r:id="rId83"/>
    <p:sldId id="820" r:id="rId84"/>
    <p:sldId id="821" r:id="rId85"/>
    <p:sldId id="822" r:id="rId86"/>
    <p:sldId id="823" r:id="rId87"/>
    <p:sldId id="741" r:id="rId88"/>
    <p:sldId id="784" r:id="rId89"/>
    <p:sldId id="785" r:id="rId90"/>
    <p:sldId id="786" r:id="rId91"/>
    <p:sldId id="787" r:id="rId92"/>
    <p:sldId id="788" r:id="rId93"/>
    <p:sldId id="789" r:id="rId94"/>
    <p:sldId id="790" r:id="rId95"/>
    <p:sldId id="791" r:id="rId96"/>
    <p:sldId id="792" r:id="rId97"/>
    <p:sldId id="793" r:id="rId98"/>
    <p:sldId id="794" r:id="rId99"/>
    <p:sldId id="795" r:id="rId100"/>
    <p:sldId id="796" r:id="rId101"/>
    <p:sldId id="797" r:id="rId102"/>
    <p:sldId id="798" r:id="rId103"/>
    <p:sldId id="799" r:id="rId104"/>
    <p:sldId id="826" r:id="rId105"/>
    <p:sldId id="742" r:id="rId106"/>
    <p:sldId id="687" r:id="rId107"/>
    <p:sldId id="743" r:id="rId108"/>
    <p:sldId id="705" r:id="rId10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ula Trigou-ORNITHOLOGIKI"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Μεσαίο στυλ 3 - Έμφαση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3" autoAdjust="0"/>
  </p:normalViewPr>
  <p:slideViewPr>
    <p:cSldViewPr>
      <p:cViewPr varScale="1">
        <p:scale>
          <a:sx n="106" d="100"/>
          <a:sy n="106" d="100"/>
        </p:scale>
        <p:origin x="16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Wallpaper%204%20March%202014\Kernel%20GPS%20foraging%20ecology\Final%20Kernel%20GPS%20a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Activity!$A$2</c:f>
              <c:strCache>
                <c:ptCount val="1"/>
                <c:pt idx="0">
                  <c:v>Ανάπαυση</c:v>
                </c:pt>
              </c:strCache>
            </c:strRef>
          </c:tx>
          <c:invertIfNegative val="0"/>
          <c:dLbls>
            <c:spPr>
              <a:noFill/>
              <a:ln>
                <a:noFill/>
              </a:ln>
              <a:effectLst/>
            </c:spPr>
            <c:txPr>
              <a:bodyPr/>
              <a:lstStyle/>
              <a:p>
                <a:pPr>
                  <a:defRPr sz="9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Activity!$B$1:$M$1</c:f>
              <c:strCache>
                <c:ptCount val="12"/>
                <c:pt idx="0">
                  <c:v>Άτομο 1 (Kav1) </c:v>
                </c:pt>
                <c:pt idx="1">
                  <c:v>Άτομο 2 (SX3)</c:v>
                </c:pt>
                <c:pt idx="2">
                  <c:v>Άτομο 3 (Sx4)</c:v>
                </c:pt>
                <c:pt idx="3">
                  <c:v>Άτομο 4 (Sx5)</c:v>
                </c:pt>
                <c:pt idx="4">
                  <c:v>Άτομο 5 (48)</c:v>
                </c:pt>
                <c:pt idx="5">
                  <c:v>Άτομο 6 (255)</c:v>
                </c:pt>
                <c:pt idx="6">
                  <c:v>Άτομο 7 (252)</c:v>
                </c:pt>
                <c:pt idx="7">
                  <c:v>Άτομο 8 (25)</c:v>
                </c:pt>
                <c:pt idx="8">
                  <c:v>Άτομο 9 (299)</c:v>
                </c:pt>
                <c:pt idx="9">
                  <c:v>Άτομο 10 (8)</c:v>
                </c:pt>
                <c:pt idx="10">
                  <c:v>Άτομο 11 (177)</c:v>
                </c:pt>
                <c:pt idx="11">
                  <c:v>Άτομο 12 (Κav2)</c:v>
                </c:pt>
              </c:strCache>
            </c:strRef>
          </c:cat>
          <c:val>
            <c:numRef>
              <c:f>Activity!$B$2:$M$2</c:f>
              <c:numCache>
                <c:formatCode>0.00</c:formatCode>
                <c:ptCount val="12"/>
                <c:pt idx="0" formatCode="#,##0.0">
                  <c:v>63.942307692307701</c:v>
                </c:pt>
                <c:pt idx="1">
                  <c:v>47.252747252747092</c:v>
                </c:pt>
                <c:pt idx="2">
                  <c:v>56.899790078444354</c:v>
                </c:pt>
                <c:pt idx="3">
                  <c:v>58.22784810126582</c:v>
                </c:pt>
                <c:pt idx="4" formatCode="General">
                  <c:v>52.290000000000013</c:v>
                </c:pt>
                <c:pt idx="5">
                  <c:v>39.726027397260275</c:v>
                </c:pt>
                <c:pt idx="6">
                  <c:v>28.767123287671115</c:v>
                </c:pt>
                <c:pt idx="7">
                  <c:v>61.764705882352963</c:v>
                </c:pt>
                <c:pt idx="8">
                  <c:v>63.846153846154046</c:v>
                </c:pt>
                <c:pt idx="9">
                  <c:v>75.213675213675216</c:v>
                </c:pt>
                <c:pt idx="10">
                  <c:v>44.852941176470544</c:v>
                </c:pt>
                <c:pt idx="11">
                  <c:v>36.363636363636125</c:v>
                </c:pt>
              </c:numCache>
            </c:numRef>
          </c:val>
        </c:ser>
        <c:ser>
          <c:idx val="1"/>
          <c:order val="1"/>
          <c:tx>
            <c:strRef>
              <c:f>Activity!$A$3</c:f>
              <c:strCache>
                <c:ptCount val="1"/>
                <c:pt idx="0">
                  <c:v>Τροφοληψία</c:v>
                </c:pt>
              </c:strCache>
            </c:strRef>
          </c:tx>
          <c:invertIfNegative val="0"/>
          <c:dLbls>
            <c:spPr>
              <a:noFill/>
              <a:ln>
                <a:noFill/>
              </a:ln>
              <a:effectLst/>
            </c:spPr>
            <c:txPr>
              <a:bodyPr/>
              <a:lstStyle/>
              <a:p>
                <a:pPr>
                  <a:defRPr sz="9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Activity!$B$1:$M$1</c:f>
              <c:strCache>
                <c:ptCount val="12"/>
                <c:pt idx="0">
                  <c:v>Άτομο 1 (Kav1) </c:v>
                </c:pt>
                <c:pt idx="1">
                  <c:v>Άτομο 2 (SX3)</c:v>
                </c:pt>
                <c:pt idx="2">
                  <c:v>Άτομο 3 (Sx4)</c:v>
                </c:pt>
                <c:pt idx="3">
                  <c:v>Άτομο 4 (Sx5)</c:v>
                </c:pt>
                <c:pt idx="4">
                  <c:v>Άτομο 5 (48)</c:v>
                </c:pt>
                <c:pt idx="5">
                  <c:v>Άτομο 6 (255)</c:v>
                </c:pt>
                <c:pt idx="6">
                  <c:v>Άτομο 7 (252)</c:v>
                </c:pt>
                <c:pt idx="7">
                  <c:v>Άτομο 8 (25)</c:v>
                </c:pt>
                <c:pt idx="8">
                  <c:v>Άτομο 9 (299)</c:v>
                </c:pt>
                <c:pt idx="9">
                  <c:v>Άτομο 10 (8)</c:v>
                </c:pt>
                <c:pt idx="10">
                  <c:v>Άτομο 11 (177)</c:v>
                </c:pt>
                <c:pt idx="11">
                  <c:v>Άτομο 12 (Κav2)</c:v>
                </c:pt>
              </c:strCache>
            </c:strRef>
          </c:cat>
          <c:val>
            <c:numRef>
              <c:f>Activity!$B$3:$M$3</c:f>
              <c:numCache>
                <c:formatCode>0.00</c:formatCode>
                <c:ptCount val="12"/>
                <c:pt idx="0" formatCode="#,##0.0">
                  <c:v>15.865384615384704</c:v>
                </c:pt>
                <c:pt idx="1">
                  <c:v>13.186813186813142</c:v>
                </c:pt>
                <c:pt idx="2">
                  <c:v>21</c:v>
                </c:pt>
                <c:pt idx="3">
                  <c:v>12.658227848101266</c:v>
                </c:pt>
                <c:pt idx="4" formatCode="General">
                  <c:v>22.01</c:v>
                </c:pt>
                <c:pt idx="5">
                  <c:v>21.917808219178095</c:v>
                </c:pt>
                <c:pt idx="6">
                  <c:v>32.876712328767162</c:v>
                </c:pt>
                <c:pt idx="7">
                  <c:v>20.58823529411756</c:v>
                </c:pt>
                <c:pt idx="8">
                  <c:v>10.769230769230768</c:v>
                </c:pt>
                <c:pt idx="9">
                  <c:v>17.094017094017094</c:v>
                </c:pt>
                <c:pt idx="10">
                  <c:v>26.838235294117627</c:v>
                </c:pt>
                <c:pt idx="11">
                  <c:v>10.101010101010052</c:v>
                </c:pt>
              </c:numCache>
            </c:numRef>
          </c:val>
        </c:ser>
        <c:ser>
          <c:idx val="2"/>
          <c:order val="2"/>
          <c:tx>
            <c:strRef>
              <c:f>Activity!$A$4</c:f>
              <c:strCache>
                <c:ptCount val="1"/>
                <c:pt idx="0">
                  <c:v>Ανίχνευση </c:v>
                </c:pt>
              </c:strCache>
            </c:strRef>
          </c:tx>
          <c:invertIfNegative val="0"/>
          <c:dLbls>
            <c:spPr>
              <a:noFill/>
              <a:ln>
                <a:noFill/>
              </a:ln>
              <a:effectLst/>
            </c:spPr>
            <c:txPr>
              <a:bodyPr/>
              <a:lstStyle/>
              <a:p>
                <a:pPr>
                  <a:defRPr sz="9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Activity!$B$1:$M$1</c:f>
              <c:strCache>
                <c:ptCount val="12"/>
                <c:pt idx="0">
                  <c:v>Άτομο 1 (Kav1) </c:v>
                </c:pt>
                <c:pt idx="1">
                  <c:v>Άτομο 2 (SX3)</c:v>
                </c:pt>
                <c:pt idx="2">
                  <c:v>Άτομο 3 (Sx4)</c:v>
                </c:pt>
                <c:pt idx="3">
                  <c:v>Άτομο 4 (Sx5)</c:v>
                </c:pt>
                <c:pt idx="4">
                  <c:v>Άτομο 5 (48)</c:v>
                </c:pt>
                <c:pt idx="5">
                  <c:v>Άτομο 6 (255)</c:v>
                </c:pt>
                <c:pt idx="6">
                  <c:v>Άτομο 7 (252)</c:v>
                </c:pt>
                <c:pt idx="7">
                  <c:v>Άτομο 8 (25)</c:v>
                </c:pt>
                <c:pt idx="8">
                  <c:v>Άτομο 9 (299)</c:v>
                </c:pt>
                <c:pt idx="9">
                  <c:v>Άτομο 10 (8)</c:v>
                </c:pt>
                <c:pt idx="10">
                  <c:v>Άτομο 11 (177)</c:v>
                </c:pt>
                <c:pt idx="11">
                  <c:v>Άτομο 12 (Κav2)</c:v>
                </c:pt>
              </c:strCache>
            </c:strRef>
          </c:cat>
          <c:val>
            <c:numRef>
              <c:f>Activity!$B$4:$M$4</c:f>
              <c:numCache>
                <c:formatCode>0.00</c:formatCode>
                <c:ptCount val="12"/>
                <c:pt idx="0" formatCode="#,##0.0">
                  <c:v>2.4038461538461537</c:v>
                </c:pt>
                <c:pt idx="1">
                  <c:v>4.3956043956044004</c:v>
                </c:pt>
                <c:pt idx="2">
                  <c:v>3.8669760247486367</c:v>
                </c:pt>
                <c:pt idx="3">
                  <c:v>3.79746835443038</c:v>
                </c:pt>
                <c:pt idx="4" formatCode="General">
                  <c:v>0.92</c:v>
                </c:pt>
                <c:pt idx="5">
                  <c:v>6.8493150684931505</c:v>
                </c:pt>
                <c:pt idx="6">
                  <c:v>12.328767123287671</c:v>
                </c:pt>
                <c:pt idx="7">
                  <c:v>4.4117647058823906</c:v>
                </c:pt>
                <c:pt idx="8">
                  <c:v>2.3076923076923186</c:v>
                </c:pt>
                <c:pt idx="9">
                  <c:v>4.2735042735042725</c:v>
                </c:pt>
                <c:pt idx="10">
                  <c:v>2.9411764705882337</c:v>
                </c:pt>
                <c:pt idx="11">
                  <c:v>4.0404040404040407</c:v>
                </c:pt>
              </c:numCache>
            </c:numRef>
          </c:val>
        </c:ser>
        <c:ser>
          <c:idx val="3"/>
          <c:order val="3"/>
          <c:tx>
            <c:strRef>
              <c:f>Activity!$A$5</c:f>
              <c:strCache>
                <c:ptCount val="1"/>
                <c:pt idx="0">
                  <c:v>Πτήση</c:v>
                </c:pt>
              </c:strCache>
            </c:strRef>
          </c:tx>
          <c:invertIfNegative val="0"/>
          <c:dLbls>
            <c:spPr>
              <a:noFill/>
              <a:ln>
                <a:noFill/>
              </a:ln>
              <a:effectLst/>
            </c:spPr>
            <c:txPr>
              <a:bodyPr/>
              <a:lstStyle/>
              <a:p>
                <a:pPr>
                  <a:defRPr sz="9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Activity!$B$1:$M$1</c:f>
              <c:strCache>
                <c:ptCount val="12"/>
                <c:pt idx="0">
                  <c:v>Άτομο 1 (Kav1) </c:v>
                </c:pt>
                <c:pt idx="1">
                  <c:v>Άτομο 2 (SX3)</c:v>
                </c:pt>
                <c:pt idx="2">
                  <c:v>Άτομο 3 (Sx4)</c:v>
                </c:pt>
                <c:pt idx="3">
                  <c:v>Άτομο 4 (Sx5)</c:v>
                </c:pt>
                <c:pt idx="4">
                  <c:v>Άτομο 5 (48)</c:v>
                </c:pt>
                <c:pt idx="5">
                  <c:v>Άτομο 6 (255)</c:v>
                </c:pt>
                <c:pt idx="6">
                  <c:v>Άτομο 7 (252)</c:v>
                </c:pt>
                <c:pt idx="7">
                  <c:v>Άτομο 8 (25)</c:v>
                </c:pt>
                <c:pt idx="8">
                  <c:v>Άτομο 9 (299)</c:v>
                </c:pt>
                <c:pt idx="9">
                  <c:v>Άτομο 10 (8)</c:v>
                </c:pt>
                <c:pt idx="10">
                  <c:v>Άτομο 11 (177)</c:v>
                </c:pt>
                <c:pt idx="11">
                  <c:v>Άτομο 12 (Κav2)</c:v>
                </c:pt>
              </c:strCache>
            </c:strRef>
          </c:cat>
          <c:val>
            <c:numRef>
              <c:f>Activity!$B$5:$M$5</c:f>
              <c:numCache>
                <c:formatCode>0.00</c:formatCode>
                <c:ptCount val="12"/>
                <c:pt idx="0" formatCode="#,##0.0">
                  <c:v>17.78846153846143</c:v>
                </c:pt>
                <c:pt idx="1">
                  <c:v>35.164835164835168</c:v>
                </c:pt>
                <c:pt idx="2">
                  <c:v>18.230029830957779</c:v>
                </c:pt>
                <c:pt idx="3">
                  <c:v>25.316455696202663</c:v>
                </c:pt>
                <c:pt idx="4" formatCode="General">
                  <c:v>24.779999999999987</c:v>
                </c:pt>
                <c:pt idx="5">
                  <c:v>31.506849315068493</c:v>
                </c:pt>
                <c:pt idx="6">
                  <c:v>26.027397260273972</c:v>
                </c:pt>
                <c:pt idx="7">
                  <c:v>13.23529411764707</c:v>
                </c:pt>
                <c:pt idx="8">
                  <c:v>23.076923076922984</c:v>
                </c:pt>
                <c:pt idx="9">
                  <c:v>3.4188034188034178</c:v>
                </c:pt>
                <c:pt idx="10">
                  <c:v>25.367647058823529</c:v>
                </c:pt>
                <c:pt idx="11">
                  <c:v>49.494949494949495</c:v>
                </c:pt>
              </c:numCache>
            </c:numRef>
          </c:val>
        </c:ser>
        <c:dLbls>
          <c:showLegendKey val="0"/>
          <c:showVal val="0"/>
          <c:showCatName val="0"/>
          <c:showSerName val="0"/>
          <c:showPercent val="0"/>
          <c:showBubbleSize val="0"/>
        </c:dLbls>
        <c:gapWidth val="75"/>
        <c:overlap val="100"/>
        <c:axId val="167398768"/>
        <c:axId val="167399328"/>
      </c:barChart>
      <c:catAx>
        <c:axId val="167398768"/>
        <c:scaling>
          <c:orientation val="minMax"/>
        </c:scaling>
        <c:delete val="0"/>
        <c:axPos val="b"/>
        <c:title>
          <c:tx>
            <c:rich>
              <a:bodyPr/>
              <a:lstStyle/>
              <a:p>
                <a:pPr>
                  <a:defRPr/>
                </a:pPr>
                <a:r>
                  <a:rPr lang="el-GR" sz="1100"/>
                  <a:t>Πουλί</a:t>
                </a:r>
                <a:r>
                  <a:rPr lang="el-GR" sz="1100" baseline="0"/>
                  <a:t> (κωδικός πομπού</a:t>
                </a:r>
                <a:r>
                  <a:rPr lang="el-GR" baseline="0"/>
                  <a:t>)</a:t>
                </a:r>
                <a:endParaRPr lang="el-GR"/>
              </a:p>
            </c:rich>
          </c:tx>
          <c:overlay val="0"/>
        </c:title>
        <c:numFmt formatCode="General" sourceLinked="0"/>
        <c:majorTickMark val="none"/>
        <c:minorTickMark val="none"/>
        <c:tickLblPos val="nextTo"/>
        <c:crossAx val="167399328"/>
        <c:crosses val="autoZero"/>
        <c:auto val="1"/>
        <c:lblAlgn val="ctr"/>
        <c:lblOffset val="100"/>
        <c:noMultiLvlLbl val="0"/>
      </c:catAx>
      <c:valAx>
        <c:axId val="167399328"/>
        <c:scaling>
          <c:orientation val="minMax"/>
          <c:max val="100"/>
        </c:scaling>
        <c:delete val="0"/>
        <c:axPos val="l"/>
        <c:majorGridlines/>
        <c:title>
          <c:tx>
            <c:rich>
              <a:bodyPr/>
              <a:lstStyle/>
              <a:p>
                <a:pPr>
                  <a:defRPr sz="1100"/>
                </a:pPr>
                <a:r>
                  <a:rPr lang="el-GR" sz="1100"/>
                  <a:t>Διάρκεια</a:t>
                </a:r>
                <a:r>
                  <a:rPr lang="el-GR" sz="1100" baseline="0"/>
                  <a:t> δραστηριότητας ανά ίχνος πουλιού (%)</a:t>
                </a:r>
                <a:endParaRPr lang="el-GR" sz="1100"/>
              </a:p>
            </c:rich>
          </c:tx>
          <c:overlay val="0"/>
        </c:title>
        <c:numFmt formatCode="#,##0.0" sourceLinked="1"/>
        <c:majorTickMark val="out"/>
        <c:minorTickMark val="none"/>
        <c:tickLblPos val="nextTo"/>
        <c:crossAx val="167398768"/>
        <c:crosses val="autoZero"/>
        <c:crossBetween val="between"/>
      </c:valAx>
    </c:plotArea>
    <c:legend>
      <c:legendPos val="r"/>
      <c:legendEntry>
        <c:idx val="0"/>
        <c:txPr>
          <a:bodyPr/>
          <a:lstStyle/>
          <a:p>
            <a:pPr>
              <a:defRPr sz="1000"/>
            </a:pPr>
            <a:endParaRPr lang="el-GR"/>
          </a:p>
        </c:txPr>
      </c:legendEntry>
      <c:legendEntry>
        <c:idx val="1"/>
        <c:txPr>
          <a:bodyPr/>
          <a:lstStyle/>
          <a:p>
            <a:pPr>
              <a:defRPr sz="1000"/>
            </a:pPr>
            <a:endParaRPr lang="el-GR"/>
          </a:p>
        </c:txPr>
      </c:legendEntry>
      <c:legendEntry>
        <c:idx val="2"/>
        <c:txPr>
          <a:bodyPr/>
          <a:lstStyle/>
          <a:p>
            <a:pPr>
              <a:defRPr sz="1000"/>
            </a:pPr>
            <a:endParaRPr lang="el-GR"/>
          </a:p>
        </c:txPr>
      </c:legendEntry>
      <c:legendEntry>
        <c:idx val="3"/>
        <c:txPr>
          <a:bodyPr/>
          <a:lstStyle/>
          <a:p>
            <a:pPr>
              <a:defRPr sz="1000"/>
            </a:pPr>
            <a:endParaRPr lang="el-GR"/>
          </a:p>
        </c:txPr>
      </c:legendEntry>
      <c:overlay val="0"/>
      <c:txPr>
        <a:bodyPr/>
        <a:lstStyle/>
        <a:p>
          <a:pPr>
            <a:defRPr sz="1200"/>
          </a:pPr>
          <a:endParaRPr lang="el-GR"/>
        </a:p>
      </c:txPr>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2-05-09T16:38:23.924" idx="1">
    <p:pos x="2576" y="1485"/>
    <p:text>Γιώργη οι γραμματοσειρές σου είναι πολύ μικρές. Μαγάλωσέ τες όσο μπορείς.</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5-09T16:40:41.544" idx="2">
    <p:pos x="5154" y="990"/>
    <p:text>Μεγαλύτερη γραμματοσειρά.
Δεν νομιζω ότι χρειάζεσαι λευκό background, αν έχεις άλλο χρώμα γραμμάτων</p:tex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0BB9B-7027-431E-8C95-219ADCDA6FF2}" type="doc">
      <dgm:prSet loTypeId="urn:microsoft.com/office/officeart/2005/8/layout/vList6" loCatId="process" qsTypeId="urn:microsoft.com/office/officeart/2005/8/quickstyle/simple1#1" qsCatId="simple" csTypeId="urn:microsoft.com/office/officeart/2005/8/colors/colorful1#1" csCatId="colorful" phldr="1"/>
      <dgm:spPr/>
      <dgm:t>
        <a:bodyPr/>
        <a:lstStyle/>
        <a:p>
          <a:endParaRPr lang="el-GR"/>
        </a:p>
      </dgm:t>
    </dgm:pt>
    <dgm:pt modelId="{166169D7-F13B-46CA-B134-C75A0256EB91}">
      <dgm:prSet phldrT="[Κείμενο]"/>
      <dgm:spPr>
        <a:solidFill>
          <a:srgbClr val="FF0000"/>
        </a:solidFill>
      </dgm:spPr>
      <dgm:t>
        <a:bodyPr/>
        <a:lstStyle/>
        <a:p>
          <a:r>
            <a:rPr lang="en-US" dirty="0" smtClean="0">
              <a:solidFill>
                <a:srgbClr val="0070C0"/>
              </a:solidFill>
              <a:latin typeface="Tahoma" pitchFamily="34" charset="0"/>
              <a:cs typeface="Tahoma" pitchFamily="34" charset="0"/>
            </a:rPr>
            <a:t>K</a:t>
          </a:r>
          <a:r>
            <a:rPr lang="el-GR" dirty="0" err="1" smtClean="0">
              <a:solidFill>
                <a:srgbClr val="0070C0"/>
              </a:solidFill>
              <a:latin typeface="Tahoma" pitchFamily="34" charset="0"/>
              <a:cs typeface="Tahoma" pitchFamily="34" charset="0"/>
            </a:rPr>
            <a:t>ατάλληλες</a:t>
          </a:r>
          <a:r>
            <a:rPr lang="el-GR" dirty="0" smtClean="0">
              <a:solidFill>
                <a:srgbClr val="0070C0"/>
              </a:solidFill>
              <a:latin typeface="Tahoma" pitchFamily="34" charset="0"/>
              <a:cs typeface="Tahoma" pitchFamily="34" charset="0"/>
            </a:rPr>
            <a:t> για μεγάλες αποστάσεις π.χ. ετήσιες μετακινήσεις και περιοχές διαχείμασης</a:t>
          </a:r>
          <a:endParaRPr lang="el-GR" dirty="0">
            <a:solidFill>
              <a:srgbClr val="0070C0"/>
            </a:solidFill>
          </a:endParaRPr>
        </a:p>
      </dgm:t>
    </dgm:pt>
    <dgm:pt modelId="{E72FB740-C099-434C-9402-055775CD3369}" type="parTrans" cxnId="{28D45B2B-7AE0-4412-AC6F-9EFE5670AC57}">
      <dgm:prSet/>
      <dgm:spPr/>
      <dgm:t>
        <a:bodyPr/>
        <a:lstStyle/>
        <a:p>
          <a:endParaRPr lang="el-GR"/>
        </a:p>
      </dgm:t>
    </dgm:pt>
    <dgm:pt modelId="{AB3CAF69-0099-4AC4-B22A-6FE450A8F894}" type="sibTrans" cxnId="{28D45B2B-7AE0-4412-AC6F-9EFE5670AC57}">
      <dgm:prSet/>
      <dgm:spPr/>
      <dgm:t>
        <a:bodyPr/>
        <a:lstStyle/>
        <a:p>
          <a:endParaRPr lang="el-GR"/>
        </a:p>
      </dgm:t>
    </dgm:pt>
    <dgm:pt modelId="{05F5D788-3489-472F-BF45-C119DB0216E7}">
      <dgm:prSet phldrT="[Κείμενο]"/>
      <dgm:spPr/>
      <dgm:t>
        <a:bodyPr/>
        <a:lstStyle/>
        <a:p>
          <a:r>
            <a:rPr lang="el-GR" dirty="0" smtClean="0">
              <a:solidFill>
                <a:srgbClr val="FF0000"/>
              </a:solidFill>
              <a:latin typeface="Tahoma" pitchFamily="34" charset="0"/>
              <a:cs typeface="Tahoma" pitchFamily="34" charset="0"/>
            </a:rPr>
            <a:t>Συσκευές </a:t>
          </a:r>
          <a:r>
            <a:rPr lang="el-GR" dirty="0" err="1" smtClean="0">
              <a:solidFill>
                <a:srgbClr val="FF0000"/>
              </a:solidFill>
              <a:latin typeface="Tahoma" pitchFamily="34" charset="0"/>
              <a:cs typeface="Tahoma" pitchFamily="34" charset="0"/>
            </a:rPr>
            <a:t>Γεωεντοπισμού</a:t>
          </a:r>
          <a:r>
            <a:rPr lang="el-GR" dirty="0" smtClean="0">
              <a:solidFill>
                <a:srgbClr val="FF0000"/>
              </a:solidFill>
              <a:latin typeface="Tahoma" pitchFamily="34" charset="0"/>
              <a:cs typeface="Tahoma" pitchFamily="34" charset="0"/>
            </a:rPr>
            <a:t> (</a:t>
          </a:r>
          <a:r>
            <a:rPr lang="en-US" dirty="0" smtClean="0">
              <a:solidFill>
                <a:srgbClr val="FF0000"/>
              </a:solidFill>
              <a:latin typeface="Tahoma" pitchFamily="34" charset="0"/>
              <a:cs typeface="Tahoma" pitchFamily="34" charset="0"/>
            </a:rPr>
            <a:t>GLS: </a:t>
          </a:r>
          <a:r>
            <a:rPr lang="en-US" dirty="0" err="1" smtClean="0">
              <a:solidFill>
                <a:srgbClr val="FF0000"/>
              </a:solidFill>
              <a:latin typeface="Tahoma" pitchFamily="34" charset="0"/>
              <a:cs typeface="Tahoma" pitchFamily="34" charset="0"/>
            </a:rPr>
            <a:t>Geolocators</a:t>
          </a:r>
          <a:r>
            <a:rPr lang="en-US" dirty="0" smtClean="0">
              <a:solidFill>
                <a:srgbClr val="FF0000"/>
              </a:solidFill>
              <a:latin typeface="Tahoma" pitchFamily="34" charset="0"/>
              <a:cs typeface="Tahoma" pitchFamily="34" charset="0"/>
            </a:rPr>
            <a:t>)</a:t>
          </a:r>
          <a:endParaRPr lang="el-GR" dirty="0"/>
        </a:p>
      </dgm:t>
    </dgm:pt>
    <dgm:pt modelId="{4636C773-4EB5-4CBD-8305-5C213EACAF05}" type="parTrans" cxnId="{FDC5A824-EEB9-41BE-9FAC-849BA296AB33}">
      <dgm:prSet/>
      <dgm:spPr/>
      <dgm:t>
        <a:bodyPr/>
        <a:lstStyle/>
        <a:p>
          <a:endParaRPr lang="el-GR"/>
        </a:p>
      </dgm:t>
    </dgm:pt>
    <dgm:pt modelId="{01A1B826-8F22-4C06-B624-26366A0CC4FB}" type="sibTrans" cxnId="{FDC5A824-EEB9-41BE-9FAC-849BA296AB33}">
      <dgm:prSet/>
      <dgm:spPr/>
      <dgm:t>
        <a:bodyPr/>
        <a:lstStyle/>
        <a:p>
          <a:endParaRPr lang="el-GR"/>
        </a:p>
      </dgm:t>
    </dgm:pt>
    <dgm:pt modelId="{F1BC624D-C1CA-4B4F-98A3-E77A144E0D8A}">
      <dgm:prSet/>
      <dgm:spPr/>
      <dgm:t>
        <a:bodyPr/>
        <a:lstStyle/>
        <a:p>
          <a:r>
            <a:rPr lang="el-GR" dirty="0" smtClean="0">
              <a:solidFill>
                <a:srgbClr val="FF0000"/>
              </a:solidFill>
              <a:latin typeface="Tahoma" pitchFamily="34" charset="0"/>
              <a:cs typeface="Tahoma" pitchFamily="34" charset="0"/>
            </a:rPr>
            <a:t>Συσκευές με ενσωματωμένο παγκόσμιο σύστημα προσδιορισμού θέσης (</a:t>
          </a:r>
          <a:r>
            <a:rPr lang="en-US" dirty="0" smtClean="0">
              <a:solidFill>
                <a:srgbClr val="FF0000"/>
              </a:solidFill>
              <a:latin typeface="Tahoma" pitchFamily="34" charset="0"/>
              <a:cs typeface="Tahoma" pitchFamily="34" charset="0"/>
            </a:rPr>
            <a:t>GPS loggers)</a:t>
          </a:r>
          <a:endParaRPr lang="el-GR" dirty="0" smtClean="0">
            <a:solidFill>
              <a:srgbClr val="FF0000"/>
            </a:solidFill>
            <a:latin typeface="Tahoma" pitchFamily="34" charset="0"/>
            <a:cs typeface="Tahoma" pitchFamily="34" charset="0"/>
          </a:endParaRPr>
        </a:p>
      </dgm:t>
    </dgm:pt>
    <dgm:pt modelId="{AF51E21A-2851-441E-8CAE-1A930709B7D9}" type="parTrans" cxnId="{E409CFE4-4892-4473-87F9-79B69529EBAF}">
      <dgm:prSet/>
      <dgm:spPr/>
      <dgm:t>
        <a:bodyPr/>
        <a:lstStyle/>
        <a:p>
          <a:endParaRPr lang="el-GR"/>
        </a:p>
      </dgm:t>
    </dgm:pt>
    <dgm:pt modelId="{1275B694-BB99-4403-84E4-C628632AFCB5}" type="sibTrans" cxnId="{E409CFE4-4892-4473-87F9-79B69529EBAF}">
      <dgm:prSet/>
      <dgm:spPr/>
      <dgm:t>
        <a:bodyPr/>
        <a:lstStyle/>
        <a:p>
          <a:endParaRPr lang="el-GR"/>
        </a:p>
      </dgm:t>
    </dgm:pt>
    <dgm:pt modelId="{93A1C1BC-2800-4559-96E0-50112C8FBD75}">
      <dgm:prSet/>
      <dgm:spPr>
        <a:solidFill>
          <a:srgbClr val="0070C0"/>
        </a:solidFill>
      </dgm:spPr>
      <dgm:t>
        <a:bodyPr/>
        <a:lstStyle/>
        <a:p>
          <a:r>
            <a:rPr kumimoji="0" lang="en-US" b="0" i="0" u="none" strike="noStrike" cap="none" spc="0" normalizeH="0" noProof="0" dirty="0" smtClean="0">
              <a:ln>
                <a:noFill/>
              </a:ln>
              <a:solidFill>
                <a:schemeClr val="tx1"/>
              </a:solidFill>
              <a:effectLst/>
              <a:uLnTx/>
              <a:uFillTx/>
              <a:latin typeface="Tahoma" pitchFamily="34" charset="0"/>
              <a:cs typeface="Tahoma" pitchFamily="34" charset="0"/>
            </a:rPr>
            <a:t>K</a:t>
          </a:r>
          <a:r>
            <a:rPr kumimoji="0" lang="el-GR" b="0" i="0" u="none" strike="noStrike" cap="none" spc="0" normalizeH="0" noProof="0" dirty="0" err="1" smtClean="0">
              <a:ln>
                <a:noFill/>
              </a:ln>
              <a:solidFill>
                <a:schemeClr val="tx1"/>
              </a:solidFill>
              <a:effectLst/>
              <a:uLnTx/>
              <a:uFillTx/>
              <a:latin typeface="Tahoma" pitchFamily="34" charset="0"/>
              <a:cs typeface="Tahoma" pitchFamily="34" charset="0"/>
            </a:rPr>
            <a:t>ατάλληλες</a:t>
          </a:r>
          <a:r>
            <a:rPr kumimoji="0" lang="el-GR" b="0" i="0" u="none" strike="noStrike" cap="none" spc="0" normalizeH="0" noProof="0" dirty="0" smtClean="0">
              <a:ln>
                <a:noFill/>
              </a:ln>
              <a:solidFill>
                <a:schemeClr val="tx1"/>
              </a:solidFill>
              <a:effectLst/>
              <a:uLnTx/>
              <a:uFillTx/>
              <a:latin typeface="Tahoma" pitchFamily="34" charset="0"/>
              <a:cs typeface="Tahoma" pitchFamily="34" charset="0"/>
            </a:rPr>
            <a:t> για μικρές αποστάσεις π.χ. περιοχές τροφοληψίας κατά την περίοδο της αναπαραγωγής</a:t>
          </a:r>
          <a:endParaRPr lang="el-GR" dirty="0">
            <a:solidFill>
              <a:schemeClr val="tx1"/>
            </a:solidFill>
          </a:endParaRPr>
        </a:p>
      </dgm:t>
    </dgm:pt>
    <dgm:pt modelId="{41858621-2531-4AD7-8628-DFB178FF2D2F}" type="parTrans" cxnId="{BEB9376E-55E2-4BBD-9A84-BDFA0C7AFD1C}">
      <dgm:prSet/>
      <dgm:spPr/>
      <dgm:t>
        <a:bodyPr/>
        <a:lstStyle/>
        <a:p>
          <a:endParaRPr lang="el-GR"/>
        </a:p>
      </dgm:t>
    </dgm:pt>
    <dgm:pt modelId="{71C8A6D3-4559-4649-9400-33B148D28BF9}" type="sibTrans" cxnId="{BEB9376E-55E2-4BBD-9A84-BDFA0C7AFD1C}">
      <dgm:prSet/>
      <dgm:spPr/>
      <dgm:t>
        <a:bodyPr/>
        <a:lstStyle/>
        <a:p>
          <a:endParaRPr lang="el-GR"/>
        </a:p>
      </dgm:t>
    </dgm:pt>
    <dgm:pt modelId="{A4DAAB6E-70D0-420D-AFA4-B2C5B058E680}">
      <dgm:prSet/>
      <dgm:spPr/>
      <dgm:t>
        <a:bodyPr/>
        <a:lstStyle/>
        <a:p>
          <a:r>
            <a:rPr lang="el-GR" dirty="0" smtClean="0">
              <a:solidFill>
                <a:srgbClr val="0070C0"/>
              </a:solidFill>
              <a:latin typeface="Tahoma" pitchFamily="34" charset="0"/>
              <a:cs typeface="Tahoma" pitchFamily="34" charset="0"/>
            </a:rPr>
            <a:t>Συσκευές πυξίδας-κατεύθυνσης (</a:t>
          </a:r>
          <a:r>
            <a:rPr lang="en-US" dirty="0" smtClean="0">
              <a:solidFill>
                <a:srgbClr val="0070C0"/>
              </a:solidFill>
              <a:latin typeface="Tahoma" pitchFamily="34" charset="0"/>
              <a:cs typeface="Tahoma" pitchFamily="34" charset="0"/>
            </a:rPr>
            <a:t>Compass loggers)</a:t>
          </a:r>
          <a:endParaRPr lang="el-GR" dirty="0"/>
        </a:p>
      </dgm:t>
    </dgm:pt>
    <dgm:pt modelId="{2AC41060-DD56-41E2-8B89-1EF76A2DC8B4}" type="parTrans" cxnId="{D633EAF9-0D0B-47D0-AD88-F3E1318B03DE}">
      <dgm:prSet/>
      <dgm:spPr/>
      <dgm:t>
        <a:bodyPr/>
        <a:lstStyle/>
        <a:p>
          <a:endParaRPr lang="el-GR"/>
        </a:p>
      </dgm:t>
    </dgm:pt>
    <dgm:pt modelId="{50016AE0-29CF-46F8-96F5-4F1A4F1E4FF8}" type="sibTrans" cxnId="{D633EAF9-0D0B-47D0-AD88-F3E1318B03DE}">
      <dgm:prSet/>
      <dgm:spPr/>
      <dgm:t>
        <a:bodyPr/>
        <a:lstStyle/>
        <a:p>
          <a:endParaRPr lang="el-GR"/>
        </a:p>
      </dgm:t>
    </dgm:pt>
    <dgm:pt modelId="{96AC8948-96A1-4E8F-9F03-B8496993DC60}">
      <dgm:prSet/>
      <dgm:spPr/>
      <dgm:t>
        <a:bodyPr/>
        <a:lstStyle/>
        <a:p>
          <a:r>
            <a:rPr lang="el-GR" dirty="0" smtClean="0">
              <a:solidFill>
                <a:srgbClr val="0070C0"/>
              </a:solidFill>
              <a:latin typeface="Tahoma" pitchFamily="34" charset="0"/>
              <a:cs typeface="Tahoma" pitchFamily="34" charset="0"/>
            </a:rPr>
            <a:t>Πομποί ραδιοκυμάτων υψηλής συχνότητας (</a:t>
          </a:r>
          <a:r>
            <a:rPr lang="en-US" dirty="0" smtClean="0">
              <a:solidFill>
                <a:srgbClr val="0070C0"/>
              </a:solidFill>
              <a:latin typeface="Tahoma" pitchFamily="34" charset="0"/>
              <a:cs typeface="Tahoma" pitchFamily="34" charset="0"/>
            </a:rPr>
            <a:t>transmitters VHF: Very High Frequency)</a:t>
          </a:r>
        </a:p>
      </dgm:t>
    </dgm:pt>
    <dgm:pt modelId="{838B42BF-2ED9-4E5E-AEB0-8A69428648BF}" type="parTrans" cxnId="{8C0E88B5-B125-47C5-940B-D00C30F11291}">
      <dgm:prSet/>
      <dgm:spPr/>
      <dgm:t>
        <a:bodyPr/>
        <a:lstStyle/>
        <a:p>
          <a:endParaRPr lang="el-GR"/>
        </a:p>
      </dgm:t>
    </dgm:pt>
    <dgm:pt modelId="{8EB1A99A-11C1-4B25-9032-A214B77C1817}" type="sibTrans" cxnId="{8C0E88B5-B125-47C5-940B-D00C30F11291}">
      <dgm:prSet/>
      <dgm:spPr/>
      <dgm:t>
        <a:bodyPr/>
        <a:lstStyle/>
        <a:p>
          <a:endParaRPr lang="el-GR"/>
        </a:p>
      </dgm:t>
    </dgm:pt>
    <dgm:pt modelId="{209FBF59-2B36-4921-A3B3-CBA61178F0FF}">
      <dgm:prSet/>
      <dgm:spPr/>
      <dgm:t>
        <a:bodyPr/>
        <a:lstStyle/>
        <a:p>
          <a:endParaRPr lang="el-GR" dirty="0"/>
        </a:p>
      </dgm:t>
    </dgm:pt>
    <dgm:pt modelId="{86322DDB-1A48-466C-96F2-21816F0F15AB}" type="parTrans" cxnId="{22AF6DDA-6EB6-4A91-99D4-B91BF4F4E882}">
      <dgm:prSet/>
      <dgm:spPr/>
      <dgm:t>
        <a:bodyPr/>
        <a:lstStyle/>
        <a:p>
          <a:endParaRPr lang="el-GR"/>
        </a:p>
      </dgm:t>
    </dgm:pt>
    <dgm:pt modelId="{3E55460C-5107-4E99-89AA-FDA3EC3152AA}" type="sibTrans" cxnId="{22AF6DDA-6EB6-4A91-99D4-B91BF4F4E882}">
      <dgm:prSet/>
      <dgm:spPr/>
      <dgm:t>
        <a:bodyPr/>
        <a:lstStyle/>
        <a:p>
          <a:endParaRPr lang="el-GR"/>
        </a:p>
      </dgm:t>
    </dgm:pt>
    <dgm:pt modelId="{98AA448F-80A4-4E03-90EB-0F8A3335675D}">
      <dgm:prSet/>
      <dgm:spPr/>
      <dgm:t>
        <a:bodyPr/>
        <a:lstStyle/>
        <a:p>
          <a:endParaRPr lang="el-GR" dirty="0"/>
        </a:p>
      </dgm:t>
    </dgm:pt>
    <dgm:pt modelId="{F032CF78-642A-466A-85E2-F4C11B9227C8}" type="parTrans" cxnId="{47A6EB6E-D2DC-4619-8EF0-B039AF492B8D}">
      <dgm:prSet/>
      <dgm:spPr/>
      <dgm:t>
        <a:bodyPr/>
        <a:lstStyle/>
        <a:p>
          <a:endParaRPr lang="el-GR"/>
        </a:p>
      </dgm:t>
    </dgm:pt>
    <dgm:pt modelId="{E7A2B715-81C7-4F54-AA61-C1C80889FD6B}" type="sibTrans" cxnId="{47A6EB6E-D2DC-4619-8EF0-B039AF492B8D}">
      <dgm:prSet/>
      <dgm:spPr/>
      <dgm:t>
        <a:bodyPr/>
        <a:lstStyle/>
        <a:p>
          <a:endParaRPr lang="el-GR"/>
        </a:p>
      </dgm:t>
    </dgm:pt>
    <dgm:pt modelId="{4B7F247E-2260-4308-B02F-45D113A2D783}">
      <dgm:prSet phldrT="[Κείμενο]"/>
      <dgm:spPr/>
      <dgm:t>
        <a:bodyPr/>
        <a:lstStyle/>
        <a:p>
          <a:r>
            <a:rPr lang="el-GR" dirty="0" smtClean="0">
              <a:solidFill>
                <a:srgbClr val="FF0000"/>
              </a:solidFill>
              <a:latin typeface="Tahoma" pitchFamily="34" charset="0"/>
              <a:cs typeface="Tahoma" pitchFamily="34" charset="0"/>
            </a:rPr>
            <a:t>Απλοί δορυφορικοί πομποί (</a:t>
          </a:r>
          <a:r>
            <a:rPr lang="en-US" dirty="0" smtClean="0">
              <a:solidFill>
                <a:srgbClr val="FF0000"/>
              </a:solidFill>
              <a:latin typeface="Tahoma" pitchFamily="34" charset="0"/>
              <a:cs typeface="Tahoma" pitchFamily="34" charset="0"/>
            </a:rPr>
            <a:t>PTTs: platform Transmitter Terminals) </a:t>
          </a:r>
          <a:r>
            <a:rPr lang="el-GR" dirty="0" smtClean="0">
              <a:solidFill>
                <a:srgbClr val="FF0000"/>
              </a:solidFill>
              <a:latin typeface="Tahoma" pitchFamily="34" charset="0"/>
              <a:cs typeface="Tahoma" pitchFamily="34" charset="0"/>
            </a:rPr>
            <a:t>ή με ενσωματωμένο παγκόσμιο σύστημα προσδιορισμού θέσης (</a:t>
          </a:r>
          <a:r>
            <a:rPr lang="en-US" dirty="0" smtClean="0">
              <a:solidFill>
                <a:srgbClr val="FF0000"/>
              </a:solidFill>
              <a:latin typeface="Tahoma" pitchFamily="34" charset="0"/>
              <a:cs typeface="Tahoma" pitchFamily="34" charset="0"/>
            </a:rPr>
            <a:t>PTT/GPS)</a:t>
          </a:r>
          <a:endParaRPr lang="el-GR" dirty="0"/>
        </a:p>
      </dgm:t>
    </dgm:pt>
    <dgm:pt modelId="{F53762EC-944B-4248-9408-14B3A0DDE995}" type="parTrans" cxnId="{4D7B7920-714E-4DDA-8076-1ACB066A3774}">
      <dgm:prSet/>
      <dgm:spPr/>
      <dgm:t>
        <a:bodyPr/>
        <a:lstStyle/>
        <a:p>
          <a:endParaRPr lang="el-GR"/>
        </a:p>
      </dgm:t>
    </dgm:pt>
    <dgm:pt modelId="{BAA4B3C4-F22F-4E41-BFA6-3D5AF45C6040}" type="sibTrans" cxnId="{4D7B7920-714E-4DDA-8076-1ACB066A3774}">
      <dgm:prSet/>
      <dgm:spPr/>
      <dgm:t>
        <a:bodyPr/>
        <a:lstStyle/>
        <a:p>
          <a:endParaRPr lang="el-GR"/>
        </a:p>
      </dgm:t>
    </dgm:pt>
    <dgm:pt modelId="{124ACA88-2DF6-4735-AEDC-980293447182}" type="pres">
      <dgm:prSet presAssocID="{5C40BB9B-7027-431E-8C95-219ADCDA6FF2}" presName="Name0" presStyleCnt="0">
        <dgm:presLayoutVars>
          <dgm:dir/>
          <dgm:animLvl val="lvl"/>
          <dgm:resizeHandles/>
        </dgm:presLayoutVars>
      </dgm:prSet>
      <dgm:spPr/>
      <dgm:t>
        <a:bodyPr/>
        <a:lstStyle/>
        <a:p>
          <a:endParaRPr lang="el-GR"/>
        </a:p>
      </dgm:t>
    </dgm:pt>
    <dgm:pt modelId="{264396F8-4391-4086-80B3-C53E965069C9}" type="pres">
      <dgm:prSet presAssocID="{166169D7-F13B-46CA-B134-C75A0256EB91}" presName="linNode" presStyleCnt="0"/>
      <dgm:spPr/>
    </dgm:pt>
    <dgm:pt modelId="{4A4E814A-DCB3-4664-9B98-E0D384BA308A}" type="pres">
      <dgm:prSet presAssocID="{166169D7-F13B-46CA-B134-C75A0256EB91}" presName="parentShp" presStyleLbl="node1" presStyleIdx="0" presStyleCnt="2">
        <dgm:presLayoutVars>
          <dgm:bulletEnabled val="1"/>
        </dgm:presLayoutVars>
      </dgm:prSet>
      <dgm:spPr/>
      <dgm:t>
        <a:bodyPr/>
        <a:lstStyle/>
        <a:p>
          <a:endParaRPr lang="el-GR"/>
        </a:p>
      </dgm:t>
    </dgm:pt>
    <dgm:pt modelId="{1EE53A83-6D1D-4BCC-8423-174BB2C6F29C}" type="pres">
      <dgm:prSet presAssocID="{166169D7-F13B-46CA-B134-C75A0256EB91}" presName="childShp" presStyleLbl="bgAccFollowNode1" presStyleIdx="0" presStyleCnt="2">
        <dgm:presLayoutVars>
          <dgm:bulletEnabled val="1"/>
        </dgm:presLayoutVars>
      </dgm:prSet>
      <dgm:spPr/>
      <dgm:t>
        <a:bodyPr/>
        <a:lstStyle/>
        <a:p>
          <a:endParaRPr lang="el-GR"/>
        </a:p>
      </dgm:t>
    </dgm:pt>
    <dgm:pt modelId="{AE483132-5263-4D1F-9A28-C36CDAF3E0BD}" type="pres">
      <dgm:prSet presAssocID="{AB3CAF69-0099-4AC4-B22A-6FE450A8F894}" presName="spacing" presStyleCnt="0"/>
      <dgm:spPr/>
    </dgm:pt>
    <dgm:pt modelId="{79865B53-F68D-4016-A526-7D1A2407760D}" type="pres">
      <dgm:prSet presAssocID="{93A1C1BC-2800-4559-96E0-50112C8FBD75}" presName="linNode" presStyleCnt="0"/>
      <dgm:spPr/>
    </dgm:pt>
    <dgm:pt modelId="{D76B4F73-5312-4BBD-8203-DA23FAB96198}" type="pres">
      <dgm:prSet presAssocID="{93A1C1BC-2800-4559-96E0-50112C8FBD75}" presName="parentShp" presStyleLbl="node1" presStyleIdx="1" presStyleCnt="2">
        <dgm:presLayoutVars>
          <dgm:bulletEnabled val="1"/>
        </dgm:presLayoutVars>
      </dgm:prSet>
      <dgm:spPr/>
      <dgm:t>
        <a:bodyPr/>
        <a:lstStyle/>
        <a:p>
          <a:endParaRPr lang="el-GR"/>
        </a:p>
      </dgm:t>
    </dgm:pt>
    <dgm:pt modelId="{FDCCF095-2D60-424C-AAEB-AAE05F165330}" type="pres">
      <dgm:prSet presAssocID="{93A1C1BC-2800-4559-96E0-50112C8FBD75}" presName="childShp" presStyleLbl="bgAccFollowNode1" presStyleIdx="1" presStyleCnt="2">
        <dgm:presLayoutVars>
          <dgm:bulletEnabled val="1"/>
        </dgm:presLayoutVars>
      </dgm:prSet>
      <dgm:spPr/>
      <dgm:t>
        <a:bodyPr/>
        <a:lstStyle/>
        <a:p>
          <a:endParaRPr lang="el-GR"/>
        </a:p>
      </dgm:t>
    </dgm:pt>
  </dgm:ptLst>
  <dgm:cxnLst>
    <dgm:cxn modelId="{A50232A6-1A07-4AC7-A90F-2A99CBC20A6E}" type="presOf" srcId="{96AC8948-96A1-4E8F-9F03-B8496993DC60}" destId="{FDCCF095-2D60-424C-AAEB-AAE05F165330}" srcOrd="0" destOrd="3" presId="urn:microsoft.com/office/officeart/2005/8/layout/vList6"/>
    <dgm:cxn modelId="{28D45B2B-7AE0-4412-AC6F-9EFE5670AC57}" srcId="{5C40BB9B-7027-431E-8C95-219ADCDA6FF2}" destId="{166169D7-F13B-46CA-B134-C75A0256EB91}" srcOrd="0" destOrd="0" parTransId="{E72FB740-C099-434C-9402-055775CD3369}" sibTransId="{AB3CAF69-0099-4AC4-B22A-6FE450A8F894}"/>
    <dgm:cxn modelId="{E409CFE4-4892-4473-87F9-79B69529EBAF}" srcId="{166169D7-F13B-46CA-B134-C75A0256EB91}" destId="{F1BC624D-C1CA-4B4F-98A3-E77A144E0D8A}" srcOrd="2" destOrd="0" parTransId="{AF51E21A-2851-441E-8CAE-1A930709B7D9}" sibTransId="{1275B694-BB99-4403-84E4-C628632AFCB5}"/>
    <dgm:cxn modelId="{92E513FB-1042-4D58-93F0-82D03BC42A91}" type="presOf" srcId="{98AA448F-80A4-4E03-90EB-0F8A3335675D}" destId="{FDCCF095-2D60-424C-AAEB-AAE05F165330}" srcOrd="0" destOrd="1" presId="urn:microsoft.com/office/officeart/2005/8/layout/vList6"/>
    <dgm:cxn modelId="{8C0E88B5-B125-47C5-940B-D00C30F11291}" srcId="{93A1C1BC-2800-4559-96E0-50112C8FBD75}" destId="{96AC8948-96A1-4E8F-9F03-B8496993DC60}" srcOrd="3" destOrd="0" parTransId="{838B42BF-2ED9-4E5E-AEB0-8A69428648BF}" sibTransId="{8EB1A99A-11C1-4B25-9032-A214B77C1817}"/>
    <dgm:cxn modelId="{4D7B7920-714E-4DDA-8076-1ACB066A3774}" srcId="{166169D7-F13B-46CA-B134-C75A0256EB91}" destId="{4B7F247E-2260-4308-B02F-45D113A2D783}" srcOrd="0" destOrd="0" parTransId="{F53762EC-944B-4248-9408-14B3A0DDE995}" sibTransId="{BAA4B3C4-F22F-4E41-BFA6-3D5AF45C6040}"/>
    <dgm:cxn modelId="{FDC5A824-EEB9-41BE-9FAC-849BA296AB33}" srcId="{166169D7-F13B-46CA-B134-C75A0256EB91}" destId="{05F5D788-3489-472F-BF45-C119DB0216E7}" srcOrd="1" destOrd="0" parTransId="{4636C773-4EB5-4CBD-8305-5C213EACAF05}" sibTransId="{01A1B826-8F22-4C06-B624-26366A0CC4FB}"/>
    <dgm:cxn modelId="{647B920F-6168-442E-B86B-0D3DA2620AE3}" type="presOf" srcId="{4B7F247E-2260-4308-B02F-45D113A2D783}" destId="{1EE53A83-6D1D-4BCC-8423-174BB2C6F29C}" srcOrd="0" destOrd="0" presId="urn:microsoft.com/office/officeart/2005/8/layout/vList6"/>
    <dgm:cxn modelId="{8FC2C384-A9BC-4CDE-927D-BCC4F40D7D2B}" type="presOf" srcId="{166169D7-F13B-46CA-B134-C75A0256EB91}" destId="{4A4E814A-DCB3-4664-9B98-E0D384BA308A}" srcOrd="0" destOrd="0" presId="urn:microsoft.com/office/officeart/2005/8/layout/vList6"/>
    <dgm:cxn modelId="{931753F5-2DFE-4C73-83E6-50578C8F100E}" type="presOf" srcId="{5C40BB9B-7027-431E-8C95-219ADCDA6FF2}" destId="{124ACA88-2DF6-4735-AEDC-980293447182}" srcOrd="0" destOrd="0" presId="urn:microsoft.com/office/officeart/2005/8/layout/vList6"/>
    <dgm:cxn modelId="{F0AC3AAD-A067-4435-8424-D12EA49F2279}" type="presOf" srcId="{F1BC624D-C1CA-4B4F-98A3-E77A144E0D8A}" destId="{1EE53A83-6D1D-4BCC-8423-174BB2C6F29C}" srcOrd="0" destOrd="2" presId="urn:microsoft.com/office/officeart/2005/8/layout/vList6"/>
    <dgm:cxn modelId="{88F078BA-F1DF-401B-A8C6-A1C55892BAFE}" type="presOf" srcId="{05F5D788-3489-472F-BF45-C119DB0216E7}" destId="{1EE53A83-6D1D-4BCC-8423-174BB2C6F29C}" srcOrd="0" destOrd="1" presId="urn:microsoft.com/office/officeart/2005/8/layout/vList6"/>
    <dgm:cxn modelId="{69A0B629-F238-4E92-980A-6395857A709C}" type="presOf" srcId="{209FBF59-2B36-4921-A3B3-CBA61178F0FF}" destId="{FDCCF095-2D60-424C-AAEB-AAE05F165330}" srcOrd="0" destOrd="0" presId="urn:microsoft.com/office/officeart/2005/8/layout/vList6"/>
    <dgm:cxn modelId="{D633EAF9-0D0B-47D0-AD88-F3E1318B03DE}" srcId="{93A1C1BC-2800-4559-96E0-50112C8FBD75}" destId="{A4DAAB6E-70D0-420D-AFA4-B2C5B058E680}" srcOrd="2" destOrd="0" parTransId="{2AC41060-DD56-41E2-8B89-1EF76A2DC8B4}" sibTransId="{50016AE0-29CF-46F8-96F5-4F1A4F1E4FF8}"/>
    <dgm:cxn modelId="{BEB9376E-55E2-4BBD-9A84-BDFA0C7AFD1C}" srcId="{5C40BB9B-7027-431E-8C95-219ADCDA6FF2}" destId="{93A1C1BC-2800-4559-96E0-50112C8FBD75}" srcOrd="1" destOrd="0" parTransId="{41858621-2531-4AD7-8628-DFB178FF2D2F}" sibTransId="{71C8A6D3-4559-4649-9400-33B148D28BF9}"/>
    <dgm:cxn modelId="{47A6EB6E-D2DC-4619-8EF0-B039AF492B8D}" srcId="{93A1C1BC-2800-4559-96E0-50112C8FBD75}" destId="{98AA448F-80A4-4E03-90EB-0F8A3335675D}" srcOrd="1" destOrd="0" parTransId="{F032CF78-642A-466A-85E2-F4C11B9227C8}" sibTransId="{E7A2B715-81C7-4F54-AA61-C1C80889FD6B}"/>
    <dgm:cxn modelId="{22AF6DDA-6EB6-4A91-99D4-B91BF4F4E882}" srcId="{93A1C1BC-2800-4559-96E0-50112C8FBD75}" destId="{209FBF59-2B36-4921-A3B3-CBA61178F0FF}" srcOrd="0" destOrd="0" parTransId="{86322DDB-1A48-466C-96F2-21816F0F15AB}" sibTransId="{3E55460C-5107-4E99-89AA-FDA3EC3152AA}"/>
    <dgm:cxn modelId="{D2CDFDF7-D320-46C2-A08A-C05E0F1AC13E}" type="presOf" srcId="{93A1C1BC-2800-4559-96E0-50112C8FBD75}" destId="{D76B4F73-5312-4BBD-8203-DA23FAB96198}" srcOrd="0" destOrd="0" presId="urn:microsoft.com/office/officeart/2005/8/layout/vList6"/>
    <dgm:cxn modelId="{817E3CD9-E07D-4DCC-A561-66A503E086C7}" type="presOf" srcId="{A4DAAB6E-70D0-420D-AFA4-B2C5B058E680}" destId="{FDCCF095-2D60-424C-AAEB-AAE05F165330}" srcOrd="0" destOrd="2" presId="urn:microsoft.com/office/officeart/2005/8/layout/vList6"/>
    <dgm:cxn modelId="{901A024E-41B2-48BB-A99F-CB56800429C5}" type="presParOf" srcId="{124ACA88-2DF6-4735-AEDC-980293447182}" destId="{264396F8-4391-4086-80B3-C53E965069C9}" srcOrd="0" destOrd="0" presId="urn:microsoft.com/office/officeart/2005/8/layout/vList6"/>
    <dgm:cxn modelId="{F8EDEC63-2292-49C9-8906-D555CE09D77B}" type="presParOf" srcId="{264396F8-4391-4086-80B3-C53E965069C9}" destId="{4A4E814A-DCB3-4664-9B98-E0D384BA308A}" srcOrd="0" destOrd="0" presId="urn:microsoft.com/office/officeart/2005/8/layout/vList6"/>
    <dgm:cxn modelId="{CDA538AC-E129-4E34-BC17-F8D44882B45F}" type="presParOf" srcId="{264396F8-4391-4086-80B3-C53E965069C9}" destId="{1EE53A83-6D1D-4BCC-8423-174BB2C6F29C}" srcOrd="1" destOrd="0" presId="urn:microsoft.com/office/officeart/2005/8/layout/vList6"/>
    <dgm:cxn modelId="{A22405BD-4B3E-4B3D-9745-D41242AD6D0A}" type="presParOf" srcId="{124ACA88-2DF6-4735-AEDC-980293447182}" destId="{AE483132-5263-4D1F-9A28-C36CDAF3E0BD}" srcOrd="1" destOrd="0" presId="urn:microsoft.com/office/officeart/2005/8/layout/vList6"/>
    <dgm:cxn modelId="{9024674B-F110-4ACB-88F3-E4AA5C529EB4}" type="presParOf" srcId="{124ACA88-2DF6-4735-AEDC-980293447182}" destId="{79865B53-F68D-4016-A526-7D1A2407760D}" srcOrd="2" destOrd="0" presId="urn:microsoft.com/office/officeart/2005/8/layout/vList6"/>
    <dgm:cxn modelId="{7C0F7906-4B9E-4169-BBA5-8A326CBD866A}" type="presParOf" srcId="{79865B53-F68D-4016-A526-7D1A2407760D}" destId="{D76B4F73-5312-4BBD-8203-DA23FAB96198}" srcOrd="0" destOrd="0" presId="urn:microsoft.com/office/officeart/2005/8/layout/vList6"/>
    <dgm:cxn modelId="{2F823313-0251-456B-8837-38EAF4D3B35E}" type="presParOf" srcId="{79865B53-F68D-4016-A526-7D1A2407760D}" destId="{FDCCF095-2D60-424C-AAEB-AAE05F16533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2F78C-0D54-4768-BFAD-6E4CE8C00D80}" type="doc">
      <dgm:prSet loTypeId="urn:microsoft.com/office/officeart/2005/8/layout/equation2" loCatId="relationship" qsTypeId="urn:microsoft.com/office/officeart/2005/8/quickstyle/simple1#2" qsCatId="simple" csTypeId="urn:microsoft.com/office/officeart/2005/8/colors/accent1_2#1" csCatId="accent1" phldr="1"/>
      <dgm:spPr/>
    </dgm:pt>
    <dgm:pt modelId="{F693979F-A09D-471A-BA18-9EFD1E4BD776}">
      <dgm:prSet custT="1"/>
      <dgm:spPr/>
      <dgm:t>
        <a:bodyPr/>
        <a:lstStyle/>
        <a:p>
          <a:r>
            <a:rPr lang="en-US" sz="2400" baseline="0" dirty="0" smtClean="0">
              <a:solidFill>
                <a:schemeClr val="tx1"/>
              </a:solidFill>
              <a:latin typeface="Tahoma" pitchFamily="34" charset="0"/>
              <a:cs typeface="Tahoma" pitchFamily="34" charset="0"/>
            </a:rPr>
            <a:t>K</a:t>
          </a:r>
          <a:r>
            <a:rPr lang="el-GR" sz="2400" baseline="0" dirty="0" err="1" smtClean="0">
              <a:solidFill>
                <a:schemeClr val="tx1"/>
              </a:solidFill>
              <a:latin typeface="Tahoma" pitchFamily="34" charset="0"/>
              <a:cs typeface="Tahoma" pitchFamily="34" charset="0"/>
            </a:rPr>
            <a:t>ατάλληλος</a:t>
          </a:r>
          <a:r>
            <a:rPr lang="el-GR" sz="2400" baseline="0" dirty="0" smtClean="0">
              <a:solidFill>
                <a:schemeClr val="tx1"/>
              </a:solidFill>
              <a:latin typeface="Tahoma" pitchFamily="34" charset="0"/>
              <a:cs typeface="Tahoma" pitchFamily="34" charset="0"/>
            </a:rPr>
            <a:t> συνδυασμός </a:t>
          </a:r>
        </a:p>
        <a:p>
          <a:r>
            <a:rPr lang="el-GR" sz="2400" baseline="0" dirty="0" smtClean="0">
              <a:solidFill>
                <a:schemeClr val="tx1"/>
              </a:solidFill>
              <a:latin typeface="Tahoma" pitchFamily="34" charset="0"/>
              <a:cs typeface="Tahoma" pitchFamily="34" charset="0"/>
            </a:rPr>
            <a:t>=</a:t>
          </a:r>
        </a:p>
        <a:p>
          <a:r>
            <a:rPr lang="el-GR" sz="2400" baseline="0" dirty="0" smtClean="0">
              <a:solidFill>
                <a:schemeClr val="tx1"/>
              </a:solidFill>
              <a:latin typeface="Tahoma" pitchFamily="34" charset="0"/>
              <a:cs typeface="Tahoma" pitchFamily="34" charset="0"/>
            </a:rPr>
            <a:t>Ολοκληρωμένη Γνώση Αποικίας</a:t>
          </a:r>
          <a:endParaRPr lang="el-GR" sz="2400" baseline="0" dirty="0">
            <a:solidFill>
              <a:schemeClr val="tx1"/>
            </a:solidFill>
            <a:latin typeface="Tahoma" pitchFamily="34" charset="0"/>
            <a:cs typeface="Tahoma" pitchFamily="34" charset="0"/>
          </a:endParaRPr>
        </a:p>
      </dgm:t>
    </dgm:pt>
    <dgm:pt modelId="{82C4A3E4-99AF-45AC-9F53-6321342587EF}" type="parTrans" cxnId="{56414016-8BDF-485F-B7DA-BC3CB1A6ADAE}">
      <dgm:prSet/>
      <dgm:spPr/>
      <dgm:t>
        <a:bodyPr/>
        <a:lstStyle/>
        <a:p>
          <a:endParaRPr lang="el-GR"/>
        </a:p>
      </dgm:t>
    </dgm:pt>
    <dgm:pt modelId="{4940C056-DE48-48E7-BC1A-1F45545E6C6F}" type="sibTrans" cxnId="{56414016-8BDF-485F-B7DA-BC3CB1A6ADAE}">
      <dgm:prSet/>
      <dgm:spPr/>
      <dgm:t>
        <a:bodyPr/>
        <a:lstStyle/>
        <a:p>
          <a:endParaRPr lang="el-GR"/>
        </a:p>
      </dgm:t>
    </dgm:pt>
    <dgm:pt modelId="{96214331-7666-4FF3-BAB2-1B706158DEE6}" type="pres">
      <dgm:prSet presAssocID="{58A2F78C-0D54-4768-BFAD-6E4CE8C00D80}" presName="Name0" presStyleCnt="0">
        <dgm:presLayoutVars>
          <dgm:dir/>
          <dgm:resizeHandles val="exact"/>
        </dgm:presLayoutVars>
      </dgm:prSet>
      <dgm:spPr/>
    </dgm:pt>
    <dgm:pt modelId="{95C669B2-F416-41B3-AEFE-0526158E6E14}" type="pres">
      <dgm:prSet presAssocID="{58A2F78C-0D54-4768-BFAD-6E4CE8C00D80}" presName="vNodes" presStyleCnt="0"/>
      <dgm:spPr/>
    </dgm:pt>
    <dgm:pt modelId="{AA49B036-80DF-44FD-AC4B-37764161754C}" type="pres">
      <dgm:prSet presAssocID="{58A2F78C-0D54-4768-BFAD-6E4CE8C00D80}" presName="lastNode" presStyleLbl="node1" presStyleIdx="0" presStyleCnt="1" custLinFactX="116962" custLinFactNeighborX="200000" custLinFactNeighborY="-90092">
        <dgm:presLayoutVars>
          <dgm:bulletEnabled val="1"/>
        </dgm:presLayoutVars>
      </dgm:prSet>
      <dgm:spPr/>
      <dgm:t>
        <a:bodyPr/>
        <a:lstStyle/>
        <a:p>
          <a:endParaRPr lang="el-GR"/>
        </a:p>
      </dgm:t>
    </dgm:pt>
  </dgm:ptLst>
  <dgm:cxnLst>
    <dgm:cxn modelId="{56414016-8BDF-485F-B7DA-BC3CB1A6ADAE}" srcId="{58A2F78C-0D54-4768-BFAD-6E4CE8C00D80}" destId="{F693979F-A09D-471A-BA18-9EFD1E4BD776}" srcOrd="0" destOrd="0" parTransId="{82C4A3E4-99AF-45AC-9F53-6321342587EF}" sibTransId="{4940C056-DE48-48E7-BC1A-1F45545E6C6F}"/>
    <dgm:cxn modelId="{EC65DC64-BA3B-48A1-B098-1CF14A799603}" type="presOf" srcId="{58A2F78C-0D54-4768-BFAD-6E4CE8C00D80}" destId="{96214331-7666-4FF3-BAB2-1B706158DEE6}" srcOrd="0" destOrd="0" presId="urn:microsoft.com/office/officeart/2005/8/layout/equation2"/>
    <dgm:cxn modelId="{24DD59AC-E8A9-43AB-8C2E-BFCE75D049EC}" type="presOf" srcId="{F693979F-A09D-471A-BA18-9EFD1E4BD776}" destId="{AA49B036-80DF-44FD-AC4B-37764161754C}" srcOrd="0" destOrd="0" presId="urn:microsoft.com/office/officeart/2005/8/layout/equation2"/>
    <dgm:cxn modelId="{9869D213-54FE-44FD-A22C-E90A2BC7DA7E}" type="presParOf" srcId="{96214331-7666-4FF3-BAB2-1B706158DEE6}" destId="{95C669B2-F416-41B3-AEFE-0526158E6E14}" srcOrd="0" destOrd="0" presId="urn:microsoft.com/office/officeart/2005/8/layout/equation2"/>
    <dgm:cxn modelId="{BE08CC6D-FF3A-410F-A04C-DDC20D67A6EA}" type="presParOf" srcId="{96214331-7666-4FF3-BAB2-1B706158DEE6}" destId="{AA49B036-80DF-44FD-AC4B-37764161754C}" srcOrd="1"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8542AE-2FE8-410D-8392-AFFC0124517F}" type="doc">
      <dgm:prSet loTypeId="urn:microsoft.com/office/officeart/2005/8/layout/cycle3" loCatId="cycle" qsTypeId="urn:microsoft.com/office/officeart/2005/8/quickstyle/simple1#1" qsCatId="simple" csTypeId="urn:microsoft.com/office/officeart/2005/8/colors/accent1_2#1" csCatId="accent1" phldr="1"/>
      <dgm:spPr/>
      <dgm:t>
        <a:bodyPr/>
        <a:lstStyle/>
        <a:p>
          <a:endParaRPr lang="el-GR"/>
        </a:p>
      </dgm:t>
    </dgm:pt>
    <dgm:pt modelId="{49DE34F5-142F-4B25-BD81-38C998B15043}">
      <dgm:prSet phldrT="[Κείμενο]"/>
      <dgm:spPr/>
      <dgm:t>
        <a:bodyPr/>
        <a:lstStyle/>
        <a:p>
          <a:r>
            <a:rPr lang="el-GR" b="1" dirty="0" smtClean="0">
              <a:solidFill>
                <a:schemeClr val="tx1"/>
              </a:solidFill>
            </a:rPr>
            <a:t>Εκτίμηση της τυχαίας παγίδευσης θαλασσοπουλιών σε αλιευτικά εργαλεία στο χώρο του Νοτίου Ιονίου </a:t>
          </a:r>
          <a:endParaRPr lang="el-GR" b="1" dirty="0">
            <a:solidFill>
              <a:schemeClr val="tx1"/>
            </a:solidFill>
          </a:endParaRPr>
        </a:p>
      </dgm:t>
    </dgm:pt>
    <dgm:pt modelId="{BC2AA7B7-E2A5-46C8-A041-6611A5EAAAFF}" type="parTrans" cxnId="{E097F652-0E20-48CD-8C1B-CB58E47DBB9D}">
      <dgm:prSet/>
      <dgm:spPr/>
      <dgm:t>
        <a:bodyPr/>
        <a:lstStyle/>
        <a:p>
          <a:endParaRPr lang="el-GR"/>
        </a:p>
      </dgm:t>
    </dgm:pt>
    <dgm:pt modelId="{8868F297-0F2C-49B0-8FED-9F7B2151D8C1}" type="sibTrans" cxnId="{E097F652-0E20-48CD-8C1B-CB58E47DBB9D}">
      <dgm:prSet/>
      <dgm:spPr/>
      <dgm:t>
        <a:bodyPr/>
        <a:lstStyle/>
        <a:p>
          <a:endParaRPr lang="el-GR"/>
        </a:p>
      </dgm:t>
    </dgm:pt>
    <dgm:pt modelId="{48FD01CA-8AC0-4F3A-A47A-AAA4081CE6FA}">
      <dgm:prSet phldrT="[Κείμενο]"/>
      <dgm:spPr/>
      <dgm:t>
        <a:bodyPr/>
        <a:lstStyle/>
        <a:p>
          <a:r>
            <a:rPr lang="el-GR" dirty="0" smtClean="0">
              <a:solidFill>
                <a:schemeClr val="tx1"/>
              </a:solidFill>
            </a:rPr>
            <a:t>Αναγνώριση των αλιευτικών εργαλείων με σοβαρές επιπτώσεις στα θαλασσοπούλια</a:t>
          </a:r>
          <a:endParaRPr lang="el-GR" dirty="0">
            <a:solidFill>
              <a:schemeClr val="tx1"/>
            </a:solidFill>
          </a:endParaRPr>
        </a:p>
      </dgm:t>
    </dgm:pt>
    <dgm:pt modelId="{587D8E85-3105-4A0E-81EF-7817CA064518}" type="parTrans" cxnId="{D93C69F8-A30A-4D8D-B001-2EF3F52B3D40}">
      <dgm:prSet/>
      <dgm:spPr/>
      <dgm:t>
        <a:bodyPr/>
        <a:lstStyle/>
        <a:p>
          <a:endParaRPr lang="el-GR"/>
        </a:p>
      </dgm:t>
    </dgm:pt>
    <dgm:pt modelId="{147B763C-CF67-47AE-890D-D8C441ACF384}" type="sibTrans" cxnId="{D93C69F8-A30A-4D8D-B001-2EF3F52B3D40}">
      <dgm:prSet/>
      <dgm:spPr/>
      <dgm:t>
        <a:bodyPr/>
        <a:lstStyle/>
        <a:p>
          <a:endParaRPr lang="el-GR"/>
        </a:p>
      </dgm:t>
    </dgm:pt>
    <dgm:pt modelId="{3485ED10-318A-4150-B674-0097000D5AE7}">
      <dgm:prSet phldrT="[Κείμενο]"/>
      <dgm:spPr/>
      <dgm:t>
        <a:bodyPr/>
        <a:lstStyle/>
        <a:p>
          <a:r>
            <a:rPr lang="el-GR" dirty="0" smtClean="0">
              <a:solidFill>
                <a:schemeClr val="tx1"/>
              </a:solidFill>
            </a:rPr>
            <a:t>Συγκέντρωση στοιχείων για τον αλιευτικό στόλο (κυρίως της Ζακύνθου) μέσω των Δ/</a:t>
          </a:r>
          <a:r>
            <a:rPr lang="el-GR" dirty="0" err="1" smtClean="0">
              <a:solidFill>
                <a:schemeClr val="tx1"/>
              </a:solidFill>
            </a:rPr>
            <a:t>νσεων </a:t>
          </a:r>
          <a:r>
            <a:rPr lang="el-GR" dirty="0" smtClean="0">
              <a:solidFill>
                <a:schemeClr val="tx1"/>
              </a:solidFill>
            </a:rPr>
            <a:t>Αλιείας και προσέγγιση ψαράδων για  μίσθωση σκαφών </a:t>
          </a:r>
          <a:endParaRPr lang="el-GR" dirty="0">
            <a:solidFill>
              <a:schemeClr val="tx1"/>
            </a:solidFill>
          </a:endParaRPr>
        </a:p>
      </dgm:t>
    </dgm:pt>
    <dgm:pt modelId="{EAA2F741-6BBB-4C0F-9948-5B9A4811D8B4}" type="parTrans" cxnId="{541245B8-2D19-4691-B2C9-B69B89E387F8}">
      <dgm:prSet/>
      <dgm:spPr/>
      <dgm:t>
        <a:bodyPr/>
        <a:lstStyle/>
        <a:p>
          <a:endParaRPr lang="el-GR"/>
        </a:p>
      </dgm:t>
    </dgm:pt>
    <dgm:pt modelId="{4DE29978-BA48-473C-ACF2-9778CF196338}" type="sibTrans" cxnId="{541245B8-2D19-4691-B2C9-B69B89E387F8}">
      <dgm:prSet/>
      <dgm:spPr/>
      <dgm:t>
        <a:bodyPr/>
        <a:lstStyle/>
        <a:p>
          <a:endParaRPr lang="el-GR"/>
        </a:p>
      </dgm:t>
    </dgm:pt>
    <dgm:pt modelId="{7ED12936-E574-469C-B2DA-480D12DDE40F}">
      <dgm:prSet phldrT="[Κείμενο]"/>
      <dgm:spPr/>
      <dgm:t>
        <a:bodyPr/>
        <a:lstStyle/>
        <a:p>
          <a:r>
            <a:rPr lang="el-GR" dirty="0" smtClean="0">
              <a:solidFill>
                <a:schemeClr val="tx1"/>
              </a:solidFill>
            </a:rPr>
            <a:t>Καταγραφή  (εν πλω) περιστατικών τυχαίας παγίδευσης σε αλιευτικά (επαγγελματικά και ερασιτεχνικά σκάφη)</a:t>
          </a:r>
          <a:endParaRPr lang="el-GR" dirty="0">
            <a:solidFill>
              <a:schemeClr val="tx1"/>
            </a:solidFill>
          </a:endParaRPr>
        </a:p>
      </dgm:t>
    </dgm:pt>
    <dgm:pt modelId="{4754C67C-00E0-4CC0-8E27-F1AC4EA5C913}" type="parTrans" cxnId="{26115F12-D6CE-4D37-993A-50603BF8DCAA}">
      <dgm:prSet/>
      <dgm:spPr/>
      <dgm:t>
        <a:bodyPr/>
        <a:lstStyle/>
        <a:p>
          <a:endParaRPr lang="el-GR"/>
        </a:p>
      </dgm:t>
    </dgm:pt>
    <dgm:pt modelId="{C5A8100C-8050-4FC4-B1FC-06259871A748}" type="sibTrans" cxnId="{26115F12-D6CE-4D37-993A-50603BF8DCAA}">
      <dgm:prSet/>
      <dgm:spPr/>
      <dgm:t>
        <a:bodyPr/>
        <a:lstStyle/>
        <a:p>
          <a:endParaRPr lang="el-GR"/>
        </a:p>
      </dgm:t>
    </dgm:pt>
    <dgm:pt modelId="{58A548A7-73ED-4F2E-B610-545CFB698004}">
      <dgm:prSet phldrT="[Κείμενο]"/>
      <dgm:spPr/>
      <dgm:t>
        <a:bodyPr/>
        <a:lstStyle/>
        <a:p>
          <a:r>
            <a:rPr lang="el-GR" dirty="0" smtClean="0">
              <a:solidFill>
                <a:schemeClr val="tx1"/>
              </a:solidFill>
            </a:rPr>
            <a:t>Συμπλήρωση γνώσης για την εκτίμηση της απειλής του </a:t>
          </a:r>
          <a:r>
            <a:rPr lang="en-US" dirty="0" smtClean="0">
              <a:solidFill>
                <a:schemeClr val="tx1"/>
              </a:solidFill>
            </a:rPr>
            <a:t>By-catch </a:t>
          </a:r>
          <a:r>
            <a:rPr lang="el-GR" dirty="0" smtClean="0">
              <a:solidFill>
                <a:schemeClr val="tx1"/>
              </a:solidFill>
            </a:rPr>
            <a:t>μέσω της χρήσης κοινού ερωτηματολογίου</a:t>
          </a:r>
          <a:endParaRPr lang="el-GR" dirty="0">
            <a:solidFill>
              <a:schemeClr val="tx1"/>
            </a:solidFill>
          </a:endParaRPr>
        </a:p>
      </dgm:t>
    </dgm:pt>
    <dgm:pt modelId="{E540BCF6-1D6D-48C1-A65C-CF7E8222C68B}" type="parTrans" cxnId="{5D495496-0F77-4442-BEAE-0BD78E0312BE}">
      <dgm:prSet/>
      <dgm:spPr/>
      <dgm:t>
        <a:bodyPr/>
        <a:lstStyle/>
        <a:p>
          <a:endParaRPr lang="el-GR"/>
        </a:p>
      </dgm:t>
    </dgm:pt>
    <dgm:pt modelId="{BBB61052-292A-4485-9BB6-0E3D2FD7F1FF}" type="sibTrans" cxnId="{5D495496-0F77-4442-BEAE-0BD78E0312BE}">
      <dgm:prSet/>
      <dgm:spPr/>
      <dgm:t>
        <a:bodyPr/>
        <a:lstStyle/>
        <a:p>
          <a:endParaRPr lang="el-GR"/>
        </a:p>
      </dgm:t>
    </dgm:pt>
    <dgm:pt modelId="{C9954F0B-DFA4-4ED3-BB95-80F99E945CF8}" type="pres">
      <dgm:prSet presAssocID="{8D8542AE-2FE8-410D-8392-AFFC0124517F}" presName="Name0" presStyleCnt="0">
        <dgm:presLayoutVars>
          <dgm:dir/>
          <dgm:resizeHandles val="exact"/>
        </dgm:presLayoutVars>
      </dgm:prSet>
      <dgm:spPr/>
      <dgm:t>
        <a:bodyPr/>
        <a:lstStyle/>
        <a:p>
          <a:endParaRPr lang="el-GR"/>
        </a:p>
      </dgm:t>
    </dgm:pt>
    <dgm:pt modelId="{A5E1E7DF-5315-4AEE-922E-DD78FB981407}" type="pres">
      <dgm:prSet presAssocID="{8D8542AE-2FE8-410D-8392-AFFC0124517F}" presName="cycle" presStyleCnt="0"/>
      <dgm:spPr/>
    </dgm:pt>
    <dgm:pt modelId="{BD72D7F8-1901-485A-BAE2-355C0CDE0394}" type="pres">
      <dgm:prSet presAssocID="{49DE34F5-142F-4B25-BD81-38C998B15043}" presName="nodeFirstNode" presStyleLbl="node1" presStyleIdx="0" presStyleCnt="5">
        <dgm:presLayoutVars>
          <dgm:bulletEnabled val="1"/>
        </dgm:presLayoutVars>
      </dgm:prSet>
      <dgm:spPr/>
      <dgm:t>
        <a:bodyPr/>
        <a:lstStyle/>
        <a:p>
          <a:endParaRPr lang="el-GR"/>
        </a:p>
      </dgm:t>
    </dgm:pt>
    <dgm:pt modelId="{914A09F6-B58B-464B-AE52-6677D4391E64}" type="pres">
      <dgm:prSet presAssocID="{8868F297-0F2C-49B0-8FED-9F7B2151D8C1}" presName="sibTransFirstNode" presStyleLbl="bgShp" presStyleIdx="0" presStyleCnt="1"/>
      <dgm:spPr/>
      <dgm:t>
        <a:bodyPr/>
        <a:lstStyle/>
        <a:p>
          <a:endParaRPr lang="el-GR"/>
        </a:p>
      </dgm:t>
    </dgm:pt>
    <dgm:pt modelId="{223B2F46-7505-46C6-A653-5CC7953DF1DA}" type="pres">
      <dgm:prSet presAssocID="{48FD01CA-8AC0-4F3A-A47A-AAA4081CE6FA}" presName="nodeFollowingNodes" presStyleLbl="node1" presStyleIdx="1" presStyleCnt="5">
        <dgm:presLayoutVars>
          <dgm:bulletEnabled val="1"/>
        </dgm:presLayoutVars>
      </dgm:prSet>
      <dgm:spPr/>
      <dgm:t>
        <a:bodyPr/>
        <a:lstStyle/>
        <a:p>
          <a:endParaRPr lang="el-GR"/>
        </a:p>
      </dgm:t>
    </dgm:pt>
    <dgm:pt modelId="{1CEF5B5E-E260-4A36-9F49-251AEEA05D74}" type="pres">
      <dgm:prSet presAssocID="{3485ED10-318A-4150-B674-0097000D5AE7}" presName="nodeFollowingNodes" presStyleLbl="node1" presStyleIdx="2" presStyleCnt="5">
        <dgm:presLayoutVars>
          <dgm:bulletEnabled val="1"/>
        </dgm:presLayoutVars>
      </dgm:prSet>
      <dgm:spPr/>
      <dgm:t>
        <a:bodyPr/>
        <a:lstStyle/>
        <a:p>
          <a:endParaRPr lang="el-GR"/>
        </a:p>
      </dgm:t>
    </dgm:pt>
    <dgm:pt modelId="{C35C0B14-740A-4182-8D94-5947FA26CD0C}" type="pres">
      <dgm:prSet presAssocID="{7ED12936-E574-469C-B2DA-480D12DDE40F}" presName="nodeFollowingNodes" presStyleLbl="node1" presStyleIdx="3" presStyleCnt="5">
        <dgm:presLayoutVars>
          <dgm:bulletEnabled val="1"/>
        </dgm:presLayoutVars>
      </dgm:prSet>
      <dgm:spPr/>
      <dgm:t>
        <a:bodyPr/>
        <a:lstStyle/>
        <a:p>
          <a:endParaRPr lang="el-GR"/>
        </a:p>
      </dgm:t>
    </dgm:pt>
    <dgm:pt modelId="{8EA58B3C-3211-4AEC-8144-5C86064238C8}" type="pres">
      <dgm:prSet presAssocID="{58A548A7-73ED-4F2E-B610-545CFB698004}" presName="nodeFollowingNodes" presStyleLbl="node1" presStyleIdx="4" presStyleCnt="5">
        <dgm:presLayoutVars>
          <dgm:bulletEnabled val="1"/>
        </dgm:presLayoutVars>
      </dgm:prSet>
      <dgm:spPr/>
      <dgm:t>
        <a:bodyPr/>
        <a:lstStyle/>
        <a:p>
          <a:endParaRPr lang="el-GR"/>
        </a:p>
      </dgm:t>
    </dgm:pt>
  </dgm:ptLst>
  <dgm:cxnLst>
    <dgm:cxn modelId="{5D495496-0F77-4442-BEAE-0BD78E0312BE}" srcId="{8D8542AE-2FE8-410D-8392-AFFC0124517F}" destId="{58A548A7-73ED-4F2E-B610-545CFB698004}" srcOrd="4" destOrd="0" parTransId="{E540BCF6-1D6D-48C1-A65C-CF7E8222C68B}" sibTransId="{BBB61052-292A-4485-9BB6-0E3D2FD7F1FF}"/>
    <dgm:cxn modelId="{D93C69F8-A30A-4D8D-B001-2EF3F52B3D40}" srcId="{8D8542AE-2FE8-410D-8392-AFFC0124517F}" destId="{48FD01CA-8AC0-4F3A-A47A-AAA4081CE6FA}" srcOrd="1" destOrd="0" parTransId="{587D8E85-3105-4A0E-81EF-7817CA064518}" sibTransId="{147B763C-CF67-47AE-890D-D8C441ACF384}"/>
    <dgm:cxn modelId="{87CDC869-2F5E-447C-BC4A-4DD9FDC8C08E}" type="presOf" srcId="{8868F297-0F2C-49B0-8FED-9F7B2151D8C1}" destId="{914A09F6-B58B-464B-AE52-6677D4391E64}" srcOrd="0" destOrd="0" presId="urn:microsoft.com/office/officeart/2005/8/layout/cycle3"/>
    <dgm:cxn modelId="{541245B8-2D19-4691-B2C9-B69B89E387F8}" srcId="{8D8542AE-2FE8-410D-8392-AFFC0124517F}" destId="{3485ED10-318A-4150-B674-0097000D5AE7}" srcOrd="2" destOrd="0" parTransId="{EAA2F741-6BBB-4C0F-9948-5B9A4811D8B4}" sibTransId="{4DE29978-BA48-473C-ACF2-9778CF196338}"/>
    <dgm:cxn modelId="{2181C395-B1AE-4AE3-BFF6-791BA764015A}" type="presOf" srcId="{7ED12936-E574-469C-B2DA-480D12DDE40F}" destId="{C35C0B14-740A-4182-8D94-5947FA26CD0C}" srcOrd="0" destOrd="0" presId="urn:microsoft.com/office/officeart/2005/8/layout/cycle3"/>
    <dgm:cxn modelId="{A5D103F3-87B2-4A8E-AEFD-B193E56B318C}" type="presOf" srcId="{3485ED10-318A-4150-B674-0097000D5AE7}" destId="{1CEF5B5E-E260-4A36-9F49-251AEEA05D74}" srcOrd="0" destOrd="0" presId="urn:microsoft.com/office/officeart/2005/8/layout/cycle3"/>
    <dgm:cxn modelId="{77212967-E537-4762-B9EC-F471D20C1BD6}" type="presOf" srcId="{49DE34F5-142F-4B25-BD81-38C998B15043}" destId="{BD72D7F8-1901-485A-BAE2-355C0CDE0394}" srcOrd="0" destOrd="0" presId="urn:microsoft.com/office/officeart/2005/8/layout/cycle3"/>
    <dgm:cxn modelId="{08E850DC-6E37-4C32-8B43-22B2CB054DD1}" type="presOf" srcId="{8D8542AE-2FE8-410D-8392-AFFC0124517F}" destId="{C9954F0B-DFA4-4ED3-BB95-80F99E945CF8}" srcOrd="0" destOrd="0" presId="urn:microsoft.com/office/officeart/2005/8/layout/cycle3"/>
    <dgm:cxn modelId="{26115F12-D6CE-4D37-993A-50603BF8DCAA}" srcId="{8D8542AE-2FE8-410D-8392-AFFC0124517F}" destId="{7ED12936-E574-469C-B2DA-480D12DDE40F}" srcOrd="3" destOrd="0" parTransId="{4754C67C-00E0-4CC0-8E27-F1AC4EA5C913}" sibTransId="{C5A8100C-8050-4FC4-B1FC-06259871A748}"/>
    <dgm:cxn modelId="{623E1933-B5BC-4C6B-8D3F-2C1B2358539F}" type="presOf" srcId="{58A548A7-73ED-4F2E-B610-545CFB698004}" destId="{8EA58B3C-3211-4AEC-8144-5C86064238C8}" srcOrd="0" destOrd="0" presId="urn:microsoft.com/office/officeart/2005/8/layout/cycle3"/>
    <dgm:cxn modelId="{E097F652-0E20-48CD-8C1B-CB58E47DBB9D}" srcId="{8D8542AE-2FE8-410D-8392-AFFC0124517F}" destId="{49DE34F5-142F-4B25-BD81-38C998B15043}" srcOrd="0" destOrd="0" parTransId="{BC2AA7B7-E2A5-46C8-A041-6611A5EAAAFF}" sibTransId="{8868F297-0F2C-49B0-8FED-9F7B2151D8C1}"/>
    <dgm:cxn modelId="{1A4A3FF9-5922-4506-BFA1-42BE0D62C367}" type="presOf" srcId="{48FD01CA-8AC0-4F3A-A47A-AAA4081CE6FA}" destId="{223B2F46-7505-46C6-A653-5CC7953DF1DA}" srcOrd="0" destOrd="0" presId="urn:microsoft.com/office/officeart/2005/8/layout/cycle3"/>
    <dgm:cxn modelId="{7C3B5F68-D028-4929-9E5D-32B8CDDD273D}" type="presParOf" srcId="{C9954F0B-DFA4-4ED3-BB95-80F99E945CF8}" destId="{A5E1E7DF-5315-4AEE-922E-DD78FB981407}" srcOrd="0" destOrd="0" presId="urn:microsoft.com/office/officeart/2005/8/layout/cycle3"/>
    <dgm:cxn modelId="{9159A1D5-ABD2-45FA-995B-24566E15E28F}" type="presParOf" srcId="{A5E1E7DF-5315-4AEE-922E-DD78FB981407}" destId="{BD72D7F8-1901-485A-BAE2-355C0CDE0394}" srcOrd="0" destOrd="0" presId="urn:microsoft.com/office/officeart/2005/8/layout/cycle3"/>
    <dgm:cxn modelId="{CDBA5561-6700-492B-B0A5-DBE8BC21AD61}" type="presParOf" srcId="{A5E1E7DF-5315-4AEE-922E-DD78FB981407}" destId="{914A09F6-B58B-464B-AE52-6677D4391E64}" srcOrd="1" destOrd="0" presId="urn:microsoft.com/office/officeart/2005/8/layout/cycle3"/>
    <dgm:cxn modelId="{F05F5B3D-037E-4D8E-8E3D-E0919FADEEC4}" type="presParOf" srcId="{A5E1E7DF-5315-4AEE-922E-DD78FB981407}" destId="{223B2F46-7505-46C6-A653-5CC7953DF1DA}" srcOrd="2" destOrd="0" presId="urn:microsoft.com/office/officeart/2005/8/layout/cycle3"/>
    <dgm:cxn modelId="{2C054146-5A5D-4A9D-B7CD-25D6E0E11ACF}" type="presParOf" srcId="{A5E1E7DF-5315-4AEE-922E-DD78FB981407}" destId="{1CEF5B5E-E260-4A36-9F49-251AEEA05D74}" srcOrd="3" destOrd="0" presId="urn:microsoft.com/office/officeart/2005/8/layout/cycle3"/>
    <dgm:cxn modelId="{0DA5554C-4115-409D-86AC-92DEC4136A20}" type="presParOf" srcId="{A5E1E7DF-5315-4AEE-922E-DD78FB981407}" destId="{C35C0B14-740A-4182-8D94-5947FA26CD0C}" srcOrd="4" destOrd="0" presId="urn:microsoft.com/office/officeart/2005/8/layout/cycle3"/>
    <dgm:cxn modelId="{63FABEE0-786C-48A3-BDF5-7F8312CA2B0E}" type="presParOf" srcId="{A5E1E7DF-5315-4AEE-922E-DD78FB981407}" destId="{8EA58B3C-3211-4AEC-8144-5C86064238C8}"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8E498A-99C2-48AE-9EA3-A38984F0251D}" type="datetimeFigureOut">
              <a:rPr lang="el-GR"/>
              <a:pPr>
                <a:defRPr/>
              </a:pPr>
              <a:t>1/5/2026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51A3B10-F0C2-4DE3-8577-FDEAC4877A25}" type="slidenum">
              <a:rPr lang="el-GR"/>
              <a:pPr>
                <a:defRPr/>
              </a:pPr>
              <a:t>‹#›</a:t>
            </a:fld>
            <a:endParaRPr lang="el-GR"/>
          </a:p>
        </p:txBody>
      </p:sp>
    </p:spTree>
    <p:extLst>
      <p:ext uri="{BB962C8B-B14F-4D97-AF65-F5344CB8AC3E}">
        <p14:creationId xmlns:p14="http://schemas.microsoft.com/office/powerpoint/2010/main" val="3879680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628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0C67D7-3313-4956-ADF6-E899AFC1C7FA}" type="slidenum">
              <a:rPr lang="el-GR">
                <a:cs typeface="Arial" charset="0"/>
              </a:rPr>
              <a:pPr fontAlgn="base">
                <a:spcBef>
                  <a:spcPct val="0"/>
                </a:spcBef>
                <a:spcAft>
                  <a:spcPct val="0"/>
                </a:spcAft>
                <a:defRPr/>
              </a:pPr>
              <a:t>1</a:t>
            </a:fld>
            <a:endParaRPr lang="el-GR">
              <a:cs typeface="Arial" charset="0"/>
            </a:endParaRPr>
          </a:p>
        </p:txBody>
      </p:sp>
    </p:spTree>
    <p:extLst>
      <p:ext uri="{BB962C8B-B14F-4D97-AF65-F5344CB8AC3E}">
        <p14:creationId xmlns:p14="http://schemas.microsoft.com/office/powerpoint/2010/main" val="3028700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3534911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77195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04277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2183507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181320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456911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385858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3935541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308004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60225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8E207411-71AB-499B-82BC-4C42B05B30BA}" type="slidenum">
              <a:rPr lang="el-GR" smtClean="0">
                <a:latin typeface="Arial" pitchFamily="34" charset="0"/>
              </a:rPr>
              <a:pPr>
                <a:defRPr/>
              </a:pPr>
              <a:t>22</a:t>
            </a:fld>
            <a:endParaRPr lang="el-GR" smtClean="0">
              <a:latin typeface="Arial" pitchFamily="34"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l-GR" smtClean="0">
              <a:latin typeface="Arial" pitchFamily="34" charset="0"/>
            </a:endParaRPr>
          </a:p>
        </p:txBody>
      </p:sp>
    </p:spTree>
    <p:extLst>
      <p:ext uri="{BB962C8B-B14F-4D97-AF65-F5344CB8AC3E}">
        <p14:creationId xmlns:p14="http://schemas.microsoft.com/office/powerpoint/2010/main" val="368635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998852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1036251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349512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a:ln/>
        </p:spPr>
        <p:txBody>
          <a:bodyPr/>
          <a:lstStyle/>
          <a:p>
            <a:endParaRPr lang="el-GR" smtClean="0"/>
          </a:p>
        </p:txBody>
      </p:sp>
    </p:spTree>
    <p:extLst>
      <p:ext uri="{BB962C8B-B14F-4D97-AF65-F5344CB8AC3E}">
        <p14:creationId xmlns:p14="http://schemas.microsoft.com/office/powerpoint/2010/main" val="281259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A8919D80-9126-4AF8-AED4-A819A8C00776}" type="slidenum">
              <a:rPr lang="el-GR" smtClean="0">
                <a:latin typeface="Arial" pitchFamily="34" charset="0"/>
              </a:rPr>
              <a:pPr>
                <a:defRPr/>
              </a:pPr>
              <a:t>23</a:t>
            </a:fld>
            <a:endParaRPr lang="el-GR" smtClean="0">
              <a:latin typeface="Arial"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l-GR" smtClean="0">
              <a:latin typeface="Arial" pitchFamily="34" charset="0"/>
            </a:endParaRPr>
          </a:p>
        </p:txBody>
      </p:sp>
    </p:spTree>
    <p:extLst>
      <p:ext uri="{BB962C8B-B14F-4D97-AF65-F5344CB8AC3E}">
        <p14:creationId xmlns:p14="http://schemas.microsoft.com/office/powerpoint/2010/main" val="74628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138946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201547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58158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9B17C8-02DC-4B44-B5A0-6B5896AD0575}" type="slidenum">
              <a:rPr lang="el-GR" smtClean="0"/>
              <a:pPr fontAlgn="base">
                <a:spcBef>
                  <a:spcPct val="0"/>
                </a:spcBef>
                <a:spcAft>
                  <a:spcPct val="0"/>
                </a:spcAft>
                <a:defRPr/>
              </a:pPr>
              <a:t>60</a:t>
            </a:fld>
            <a:endParaRPr lang="el-GR" smtClean="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288294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90135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Tree>
    <p:extLst>
      <p:ext uri="{BB962C8B-B14F-4D97-AF65-F5344CB8AC3E}">
        <p14:creationId xmlns:p14="http://schemas.microsoft.com/office/powerpoint/2010/main" val="1637550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92776768-5E83-48A8-AF24-493EE28463A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48AC28-DAD9-47D5-AD2F-6E17D240B89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7020FA5-C63B-4883-BB9B-A606389F122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884600A-5AE8-4242-88C4-80FE8C52885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33C404F4-8334-4061-ADD0-F86933C58A5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3BBE7E6-6BF2-4068-B30F-C81B7CF2996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Διαφάνεια τίτλου">
    <p:spTree>
      <p:nvGrpSpPr>
        <p:cNvPr id="1" name=""/>
        <p:cNvGrpSpPr/>
        <p:nvPr/>
      </p:nvGrpSpPr>
      <p:grpSpPr>
        <a:xfrm>
          <a:off x="0" y="0"/>
          <a:ext cx="0" cy="0"/>
          <a:chOff x="0" y="0"/>
          <a:chExt cx="0" cy="0"/>
        </a:xfrm>
      </p:grpSpPr>
      <p:cxnSp>
        <p:nvCxnSpPr>
          <p:cNvPr id="4" name="7 - Ευθεία γραμμή σύνδεσης"/>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12 - Ευθεία γραμμή σύνδεσης"/>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13 - Έλλειψη"/>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8 - Υπότιτλος"/>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18" name="17 - Τίτλος"/>
          <p:cNvSpPr>
            <a:spLocks noGrp="1"/>
          </p:cNvSpPr>
          <p:nvPr>
            <p:ph type="title"/>
          </p:nvPr>
        </p:nvSpPr>
        <p:spPr/>
        <p:txBody>
          <a:bodyPr/>
          <a:lstStyle/>
          <a:p>
            <a:r>
              <a:rPr lang="el-GR" smtClean="0"/>
              <a:t>Kλικ για επεξεργασία του τίτλου</a:t>
            </a:r>
            <a:endParaRPr lang="el-GR"/>
          </a:p>
        </p:txBody>
      </p:sp>
      <p:sp>
        <p:nvSpPr>
          <p:cNvPr id="7" name="9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8" name="10 - Θέση αριθμού διαφάνειας"/>
          <p:cNvSpPr>
            <a:spLocks noGrp="1"/>
          </p:cNvSpPr>
          <p:nvPr>
            <p:ph type="sldNum" sz="quarter" idx="11"/>
          </p:nvPr>
        </p:nvSpPr>
        <p:spPr/>
        <p:txBody>
          <a:bodyPr/>
          <a:lstStyle>
            <a:lvl1pPr>
              <a:defRPr/>
            </a:lvl1pPr>
          </a:lstStyle>
          <a:p>
            <a:pPr>
              <a:defRPr/>
            </a:pPr>
            <a:r>
              <a:rPr lang="el-GR"/>
              <a:t>1</a:t>
            </a:r>
            <a:endParaRPr lang="el-GR" dirty="0"/>
          </a:p>
        </p:txBody>
      </p:sp>
      <p:sp>
        <p:nvSpPr>
          <p:cNvPr id="10" name="11 - Θέση υποσέλιδου"/>
          <p:cNvSpPr>
            <a:spLocks noGrp="1"/>
          </p:cNvSpPr>
          <p:nvPr>
            <p:ph type="ftr" sz="quarter" idx="12"/>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Κεφαλίδα ενότητας">
    <p:spTree>
      <p:nvGrpSpPr>
        <p:cNvPr id="1" name=""/>
        <p:cNvGrpSpPr/>
        <p:nvPr/>
      </p:nvGrpSpPr>
      <p:grpSpPr>
        <a:xfrm>
          <a:off x="0" y="0"/>
          <a:ext cx="0" cy="0"/>
          <a:chOff x="0" y="0"/>
          <a:chExt cx="0" cy="0"/>
        </a:xfrm>
      </p:grpSpPr>
      <p:cxnSp>
        <p:nvCxnSpPr>
          <p:cNvPr id="3" name="2 - Ευθεία γραμμή σύνδεσης"/>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1 - Τίτλος"/>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dirty="0" err="1" smtClean="0"/>
              <a:t>Click to edit Master title style</a:t>
            </a:r>
            <a:endParaRPr lang="en-US" dirty="0"/>
          </a:p>
        </p:txBody>
      </p:sp>
      <p:sp>
        <p:nvSpPr>
          <p:cNvPr id="4" name="3 - Θέση ημερομηνίας"/>
          <p:cNvSpPr>
            <a:spLocks noGrp="1"/>
          </p:cNvSpPr>
          <p:nvPr>
            <p:ph type="dt" sz="half" idx="10"/>
          </p:nvPr>
        </p:nvSpPr>
        <p:spPr/>
        <p:txBody>
          <a:bodyPr/>
          <a:lstStyle>
            <a:lvl1pPr>
              <a:defRPr/>
            </a:lvl1pPr>
          </a:lstStyle>
          <a:p>
            <a:pPr>
              <a:defRPr/>
            </a:pPr>
            <a:fld id="{2B484585-4B18-478A-9FF7-596AFD64F02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42B03D76-58C7-4856-9A31-45C783B252D1}"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EA499D9-4A44-4A97-918B-3B6793CB189B}"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81C7FBE3-CA45-4DBE-9AA9-0022A762276C}"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66A40-E6E2-4F31-97D8-AB86D4645147}"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82E09F4A-07ED-4F09-A14A-282A007CE1D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9874E33A-A5F5-454C-ADC3-41B5FEC1B155}"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CBF470DA-17A7-4C7D-9988-E873A3FFEEDF}"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BC7A60E5-0835-4E1F-8012-36FC64762A87}"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EEA2584-5CA7-4E60-97DB-1919AD0BF8CB}"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E2AF032-1BD2-409A-B910-745BE37AA0BF}"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C296A4C-CE5B-4EF1-89BC-ED477D475D5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1D1712E-3F93-42CC-91B0-274EB6F090AF}"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5E1C1A6-4C4F-49A7-AAD1-480DF4089FF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D4B802B-6734-4284-90F2-75EA1D382D9F}"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295FF0D-2FC0-42B0-8730-8AC84C021EC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70A451F-6906-4ECB-AD2D-9E8FAA78DD9B}" type="slidenum">
              <a:rPr lang="el-GR"/>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067E5128-1613-4B4F-BA74-6CE254464150}"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8877B02-9977-4F28-8D44-4A4A01CF6309}" type="slidenum">
              <a:rPr lang="el-GR"/>
              <a:pPr>
                <a:defRPr/>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9E10571-846F-43E9-8D9B-9DF6EE9A8AB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FBC605D5-7FFB-4838-9BD5-8467E36EF99C}" type="slidenum">
              <a:rPr lang="el-GR"/>
              <a:pPr>
                <a:defRPr/>
              </a:pPr>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CC116AFB-698B-4112-8795-C6D6D8E87046}"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4FD6101-ABCA-471F-8781-CDCDA3679CB8}" type="slidenum">
              <a:rPr lang="el-GR"/>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8F7835C-0BEA-49CB-845F-3FCB13ED72E9}"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CE1F250-FB49-4491-9908-03BCDEEAC5DF}" type="slidenum">
              <a:rPr lang="el-GR"/>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5073102-FF45-4526-9042-8D28E664850C}"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2CA4E27-22A0-4C39-B573-CFC0828B893E}" type="slidenum">
              <a:rPr lang="el-GR"/>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47FC946A-17C6-4979-A97D-7DFCACEBDC33}"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9B887E5-9F44-4ED8-8A49-4B543E5C8A2D}" type="slidenum">
              <a:rPr lang="el-GR"/>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AACA70FB-6AE0-41EC-82A0-B29A6EDA62A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BD7FE0-DBA8-4AE3-9804-BDDED090CD39}"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297F6CBD-2F7C-469C-8003-BDE5B7EC03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E56628-4999-487D-A795-E929F22B65B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7DED4F8-5B0B-4EA6-9AA1-23623965633F}"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lvl1pPr>
              <a:defRPr/>
            </a:lvl1pPr>
          </a:lstStyle>
          <a:p>
            <a:pPr>
              <a:defRPr/>
            </a:pPr>
            <a:fld id="{D7CEC45D-257B-4BF2-B5BA-8A2F9EEB767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8B48E03-B89C-45DD-B873-F0222FF9820B}"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410066DB-BAC6-4E0E-A836-EB373AA6986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D0CB4E4-C736-49C9-9B1B-0BB2B373201A}"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2C6AA3-AC45-4677-863C-B08AF5C5A900}"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487DB7C-DC69-4FA5-8D38-F7720B4E30C2}"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3 - Θέση ημερομηνίας"/>
          <p:cNvSpPr>
            <a:spLocks noGrp="1"/>
          </p:cNvSpPr>
          <p:nvPr>
            <p:ph type="dt" sz="half" idx="10"/>
          </p:nvPr>
        </p:nvSpPr>
        <p:spPr/>
        <p:txBody>
          <a:bodyPr/>
          <a:lstStyle>
            <a:lvl1pPr>
              <a:defRPr/>
            </a:lvl1pPr>
          </a:lstStyle>
          <a:p>
            <a:pPr>
              <a:defRPr/>
            </a:pPr>
            <a:fld id="{88098F1B-9936-4D65-A1D4-1A9072EF19F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54874C7-3AAD-4008-9F5D-0DD79B233C88}"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3 - Θέση ημερομηνίας"/>
          <p:cNvSpPr>
            <a:spLocks noGrp="1"/>
          </p:cNvSpPr>
          <p:nvPr>
            <p:ph type="dt" sz="half" idx="10"/>
          </p:nvPr>
        </p:nvSpPr>
        <p:spPr/>
        <p:txBody>
          <a:bodyPr/>
          <a:lstStyle>
            <a:lvl1pPr>
              <a:defRPr/>
            </a:lvl1pPr>
          </a:lstStyle>
          <a:p>
            <a:pPr>
              <a:defRPr/>
            </a:pPr>
            <a:fld id="{F7A3D5E1-22A0-4089-94FD-8289CD6DDE8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405F0B7C-A6D7-42CE-81DF-FCB54288CA53}"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3 - Θέση ημερομηνίας"/>
          <p:cNvSpPr>
            <a:spLocks noGrp="1"/>
          </p:cNvSpPr>
          <p:nvPr>
            <p:ph type="dt" sz="half" idx="10"/>
          </p:nvPr>
        </p:nvSpPr>
        <p:spPr/>
        <p:txBody>
          <a:bodyPr/>
          <a:lstStyle>
            <a:lvl1pPr>
              <a:defRPr/>
            </a:lvl1pPr>
          </a:lstStyle>
          <a:p>
            <a:pPr>
              <a:defRPr/>
            </a:pPr>
            <a:fld id="{2E2530C2-6DFA-4D05-A77B-4C01A4F3FD68}"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2F82DB95-4785-4D57-BD8E-E89FF8A32157}"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80889AE0-B8FD-435A-BE83-4CD4C9CCCDF1}"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2BC15DED-09B6-44FF-9CE7-49746066E83F}"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2D84B0A-3BBE-4574-9E7D-DF5EDED2974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B25C8A0-5BC3-4B76-8154-F3CEC17050E9}" type="slidenum">
              <a:rPr lang="el-GR"/>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AC1D6C0-CF1F-42BE-ACB2-9E97848F75F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825132B3-33FC-4786-ADBC-50EE771722A9}"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EA8DD869-7CC3-4255-91E2-FC67A9DCCB3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3374CE5-B5E1-4CED-9164-7D8E48300751}"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B1576AD6-BF90-4F4D-B652-331FF3A4A651}"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5D90621-CA30-46B5-8075-E7C588C690C8}" type="slidenum">
              <a:rPr lang="el-GR"/>
              <a:pPr>
                <a:defRPr/>
              </a:pPr>
              <a:t>‹#›</a:t>
            </a:fld>
            <a:endParaRPr lang="el-G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C5EA48D7-F040-4FA4-94FA-0EFCC1CEE64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6EB4F52-1C4E-4072-A0FF-CA9E2EA19F42}" type="slidenum">
              <a:rPr lang="el-GR"/>
              <a:pPr>
                <a:defRPr/>
              </a:pPr>
              <a:t>‹#›</a:t>
            </a:fld>
            <a:endParaRPr lang="el-G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23070B19-93C9-4276-BF96-56223FB9BD88}"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21974435-123B-4AA6-88E3-ECDD6426522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B64E98C-18C2-48D6-B78E-1DB3E14FE51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C668E721-9F0A-4D40-93FD-E07E29DA066E}"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6DD9B2C2-446A-4197-86A8-2D2F9F01F6D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2760D552-0835-44BE-9161-EC2719580174}"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724644BA-BBC2-42BD-AF4B-63B3A2F9077C}"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F680641-A434-4C11-A6C8-98E4134B74F0}"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9EAA0DA-BFAE-485F-B0CE-2707E9207E59}"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FD87B6D6-1803-408A-A326-090D195A6DF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C74854C-F9E4-4280-A92F-AFB9F84CAC1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F915D7-9BD8-4DDF-9B6B-0705631F10A2}"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BBB22F-F959-45A5-87D9-E69BA02AFCF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25" r:id="rId12"/>
    <p:sldLayoutId id="2147484826" r:id="rId13"/>
    <p:sldLayoutId id="2147484827" r:id="rId14"/>
    <p:sldLayoutId id="2147484801" r:id="rId15"/>
    <p:sldLayoutId id="2147484828" r:id="rId16"/>
    <p:sldLayoutId id="2147484802"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3075"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4C63191-2B03-41A9-A69A-8F9B2917F118}"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C88541-9C78-4186-A3BB-07950A336BB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29" r:id="rId12"/>
    <p:sldLayoutId id="214748483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endParaRPr lang="en-US" smtClean="0"/>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3BA650-7A42-43F9-BAA3-D6C5DF9EB1F4}"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BB1755-839A-44D3-95A7-8467008B2A6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03.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5.xml"/><Relationship Id="rId4" Type="http://schemas.openxmlformats.org/officeDocument/2006/relationships/image" Target="../media/image206.png"/></Relationships>
</file>

<file path=ppt/slides/_rels/slide10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37.xml"/><Relationship Id="rId5" Type="http://schemas.openxmlformats.org/officeDocument/2006/relationships/image" Target="../media/image212.jpeg"/><Relationship Id="rId4" Type="http://schemas.openxmlformats.org/officeDocument/2006/relationships/image" Target="../media/image211.jpeg"/></Relationships>
</file>

<file path=ppt/slides/_rels/slide10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4.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10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4.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3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6.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2.xml"/><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distancesampling.org/"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hyperlink" Target="http://distancesampling.org/" TargetMode="Externa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32.xml"/><Relationship Id="rId6" Type="http://schemas.openxmlformats.org/officeDocument/2006/relationships/image" Target="../media/image112.jpeg"/><Relationship Id="rId5" Type="http://schemas.openxmlformats.org/officeDocument/2006/relationships/image" Target="../media/image111.pn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2.xml"/><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2.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2.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7" Type="http://schemas.openxmlformats.org/officeDocument/2006/relationships/image" Target="../media/image136.jpeg"/><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40.jpeg"/></Relationships>
</file>

<file path=ppt/slides/_rels/slide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45.jpe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1.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2.xml"/><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3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7.jpe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2.xml"/><Relationship Id="rId5" Type="http://schemas.openxmlformats.org/officeDocument/2006/relationships/image" Target="../media/image171.jpg"/><Relationship Id="rId4" Type="http://schemas.openxmlformats.org/officeDocument/2006/relationships/image" Target="../media/image170.jpeg"/></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2.xml"/><Relationship Id="rId4" Type="http://schemas.openxmlformats.org/officeDocument/2006/relationships/image" Target="../media/image175.jpeg"/></Relationships>
</file>

<file path=ppt/slides/_rels/slide75.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32.xml"/><Relationship Id="rId4" Type="http://schemas.openxmlformats.org/officeDocument/2006/relationships/image" Target="../media/image178.png"/></Relationships>
</file>

<file path=ppt/slides/_rels/slide7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tiff"/><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190.png"/><Relationship Id="rId4" Type="http://schemas.openxmlformats.org/officeDocument/2006/relationships/image" Target="../media/image189.jpe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93.jpeg"/></Relationships>
</file>

<file path=ppt/slides/_rels/slide9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21.xml"/><Relationship Id="rId4" Type="http://schemas.openxmlformats.org/officeDocument/2006/relationships/image" Target="../media/image196.png"/></Relationships>
</file>

<file path=ppt/slides/_rels/slide9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25000"/>
          </a:schemeClr>
        </a:solidFill>
        <a:effectLst/>
      </p:bgPr>
    </p:bg>
    <p:spTree>
      <p:nvGrpSpPr>
        <p:cNvPr id="1" name=""/>
        <p:cNvGrpSpPr/>
        <p:nvPr/>
      </p:nvGrpSpPr>
      <p:grpSpPr>
        <a:xfrm>
          <a:off x="0" y="0"/>
          <a:ext cx="0" cy="0"/>
          <a:chOff x="0" y="0"/>
          <a:chExt cx="0" cy="0"/>
        </a:xfrm>
      </p:grpSpPr>
      <p:sp>
        <p:nvSpPr>
          <p:cNvPr id="3" name="2 - Τίτλος"/>
          <p:cNvSpPr>
            <a:spLocks noGrp="1"/>
          </p:cNvSpPr>
          <p:nvPr>
            <p:ph type="title"/>
          </p:nvPr>
        </p:nvSpPr>
        <p:spPr>
          <a:xfrm>
            <a:off x="323850" y="1557338"/>
            <a:ext cx="8532813" cy="935037"/>
          </a:xfrm>
          <a:noFill/>
        </p:spPr>
        <p:style>
          <a:lnRef idx="2">
            <a:schemeClr val="accent2"/>
          </a:lnRef>
          <a:fillRef idx="1">
            <a:schemeClr val="lt1"/>
          </a:fillRef>
          <a:effectRef idx="0">
            <a:schemeClr val="accent2"/>
          </a:effectRef>
          <a:fontRef idx="minor">
            <a:schemeClr val="dk1"/>
          </a:fontRef>
        </p:style>
        <p:txBody>
          <a:bodyPr>
            <a:noAutofit/>
          </a:bodyPr>
          <a:lstStyle/>
          <a:p>
            <a:pPr eaLnBrk="1" hangingPunct="1">
              <a:defRPr/>
            </a:pPr>
            <a:r>
              <a:rPr lang="el-GR" sz="2000" dirty="0" smtClean="0">
                <a:solidFill>
                  <a:srgbClr val="0070C0"/>
                </a:solidFill>
                <a:latin typeface="Tahoma" pitchFamily="34" charset="0"/>
                <a:cs typeface="Tahoma" pitchFamily="34" charset="0"/>
              </a:rPr>
              <a:t>Μάθημα: </a:t>
            </a:r>
            <a:r>
              <a:rPr lang="el-GR" sz="2000" dirty="0">
                <a:solidFill>
                  <a:srgbClr val="0070C0"/>
                </a:solidFill>
                <a:latin typeface="Tahoma" pitchFamily="34" charset="0"/>
                <a:cs typeface="Tahoma" pitchFamily="34" charset="0"/>
              </a:rPr>
              <a:t>Βιολογία και Διαχείριση Άγριας </a:t>
            </a:r>
            <a:r>
              <a:rPr lang="el-GR" sz="2000" dirty="0" smtClean="0">
                <a:solidFill>
                  <a:srgbClr val="0070C0"/>
                </a:solidFill>
                <a:latin typeface="Tahoma" pitchFamily="34" charset="0"/>
                <a:cs typeface="Tahoma" pitchFamily="34" charset="0"/>
              </a:rPr>
              <a:t>Πανίδας</a:t>
            </a:r>
            <a:br>
              <a:rPr lang="el-GR" sz="2000" dirty="0" smtClean="0">
                <a:solidFill>
                  <a:srgbClr val="0070C0"/>
                </a:solidFill>
                <a:latin typeface="Tahoma" pitchFamily="34" charset="0"/>
                <a:cs typeface="Tahoma" pitchFamily="34" charset="0"/>
              </a:rPr>
            </a:br>
            <a:r>
              <a:rPr lang="el-GR" sz="2000" dirty="0" smtClean="0">
                <a:solidFill>
                  <a:srgbClr val="0070C0"/>
                </a:solidFill>
                <a:latin typeface="Tahoma" pitchFamily="34" charset="0"/>
                <a:cs typeface="Tahoma" pitchFamily="34" charset="0"/>
              </a:rPr>
              <a:t>Θεματική ενότητα: </a:t>
            </a:r>
            <a:r>
              <a:rPr lang="el-GR" sz="2000" b="1" dirty="0" smtClean="0">
                <a:solidFill>
                  <a:srgbClr val="0070C0"/>
                </a:solidFill>
                <a:latin typeface="Tahoma" pitchFamily="34" charset="0"/>
                <a:cs typeface="Tahoma" pitchFamily="34" charset="0"/>
              </a:rPr>
              <a:t>Τα Πτηνά</a:t>
            </a:r>
            <a:r>
              <a:rPr lang="en-US" sz="2000" b="1" dirty="0" smtClean="0">
                <a:solidFill>
                  <a:srgbClr val="0070C0"/>
                </a:solidFill>
                <a:latin typeface="Tahoma" pitchFamily="34" charset="0"/>
                <a:cs typeface="Tahoma" pitchFamily="34" charset="0"/>
              </a:rPr>
              <a:t> </a:t>
            </a:r>
            <a:r>
              <a:rPr lang="en-US" sz="2000" b="1" dirty="0" smtClean="0">
                <a:solidFill>
                  <a:srgbClr val="0070C0"/>
                </a:solidFill>
                <a:latin typeface="Tahoma" pitchFamily="34" charset="0"/>
                <a:cs typeface="Tahoma" pitchFamily="34" charset="0"/>
              </a:rPr>
              <a:t>(</a:t>
            </a:r>
            <a:r>
              <a:rPr lang="el-GR" sz="2000" b="1" dirty="0" smtClean="0">
                <a:solidFill>
                  <a:srgbClr val="0070C0"/>
                </a:solidFill>
                <a:latin typeface="Tahoma" pitchFamily="34" charset="0"/>
                <a:cs typeface="Tahoma" pitchFamily="34" charset="0"/>
              </a:rPr>
              <a:t>Γ</a:t>
            </a:r>
            <a:r>
              <a:rPr lang="en-US" sz="2000" b="1" dirty="0" smtClean="0">
                <a:solidFill>
                  <a:srgbClr val="0070C0"/>
                </a:solidFill>
                <a:latin typeface="Tahoma" pitchFamily="34" charset="0"/>
                <a:cs typeface="Tahoma" pitchFamily="34" charset="0"/>
              </a:rPr>
              <a:t> </a:t>
            </a:r>
            <a:r>
              <a:rPr lang="en-US" sz="2000" b="1" dirty="0" smtClean="0">
                <a:solidFill>
                  <a:srgbClr val="0070C0"/>
                </a:solidFill>
                <a:latin typeface="Tahoma" pitchFamily="34" charset="0"/>
                <a:cs typeface="Tahoma" pitchFamily="34" charset="0"/>
              </a:rPr>
              <a:t>M</a:t>
            </a:r>
            <a:r>
              <a:rPr lang="el-GR" sz="2000" b="1" dirty="0" smtClean="0">
                <a:solidFill>
                  <a:srgbClr val="0070C0"/>
                </a:solidFill>
                <a:latin typeface="Tahoma" pitchFamily="34" charset="0"/>
                <a:cs typeface="Tahoma" pitchFamily="34" charset="0"/>
              </a:rPr>
              <a:t>έρος)</a:t>
            </a:r>
            <a:endParaRPr lang="el-GR" sz="1800" b="1" dirty="0" smtClean="0">
              <a:solidFill>
                <a:srgbClr val="0070C0"/>
              </a:solidFill>
              <a:latin typeface="Tahoma" pitchFamily="34" charset="0"/>
              <a:cs typeface="Tahoma" pitchFamily="34" charset="0"/>
            </a:endParaRPr>
          </a:p>
        </p:txBody>
      </p:sp>
      <p:sp>
        <p:nvSpPr>
          <p:cNvPr id="12291" name="1 - Θέση περιεχομένου"/>
          <p:cNvSpPr>
            <a:spLocks noGrp="1"/>
          </p:cNvSpPr>
          <p:nvPr>
            <p:ph idx="1"/>
          </p:nvPr>
        </p:nvSpPr>
        <p:spPr>
          <a:xfrm>
            <a:off x="1295797" y="5771435"/>
            <a:ext cx="6624141" cy="576262"/>
          </a:xfrm>
        </p:spPr>
        <p:txBody>
          <a:bodyPr/>
          <a:lstStyle/>
          <a:p>
            <a:pPr algn="ctr" eaLnBrk="1" hangingPunct="1">
              <a:buFont typeface="Wingdings 2" pitchFamily="18" charset="2"/>
              <a:buNone/>
            </a:pPr>
            <a:r>
              <a:rPr lang="el-GR" sz="1200" b="1" dirty="0" smtClean="0">
                <a:solidFill>
                  <a:srgbClr val="0070C0"/>
                </a:solidFill>
                <a:latin typeface="Tahoma" pitchFamily="34" charset="0"/>
                <a:cs typeface="Tahoma" pitchFamily="34" charset="0"/>
              </a:rPr>
              <a:t>Εισηγητής: Γεώργιος Καρρής Βιολόγος</a:t>
            </a:r>
            <a:r>
              <a:rPr lang="en-US" sz="1200" b="1" dirty="0" smtClean="0">
                <a:solidFill>
                  <a:srgbClr val="0070C0"/>
                </a:solidFill>
                <a:latin typeface="Tahoma" pitchFamily="34" charset="0"/>
                <a:cs typeface="Tahoma" pitchFamily="34" charset="0"/>
              </a:rPr>
              <a:t> </a:t>
            </a:r>
            <a:r>
              <a:rPr lang="en-US" sz="1200" b="1" dirty="0" err="1" smtClean="0">
                <a:solidFill>
                  <a:srgbClr val="0070C0"/>
                </a:solidFill>
                <a:latin typeface="Tahoma" pitchFamily="34" charset="0"/>
                <a:cs typeface="Tahoma" pitchFamily="34" charset="0"/>
              </a:rPr>
              <a:t>MSc</a:t>
            </a:r>
            <a:r>
              <a:rPr lang="en-US" sz="1200" b="1" dirty="0" smtClean="0">
                <a:solidFill>
                  <a:srgbClr val="0070C0"/>
                </a:solidFill>
                <a:latin typeface="Tahoma" pitchFamily="34" charset="0"/>
                <a:cs typeface="Tahoma" pitchFamily="34" charset="0"/>
              </a:rPr>
              <a:t>/PhD</a:t>
            </a:r>
            <a:endParaRPr lang="el-GR" sz="1200" b="1" dirty="0" smtClean="0">
              <a:solidFill>
                <a:srgbClr val="0070C0"/>
              </a:solidFill>
              <a:latin typeface="Tahoma" pitchFamily="34" charset="0"/>
              <a:cs typeface="Tahoma" pitchFamily="34" charset="0"/>
            </a:endParaRPr>
          </a:p>
          <a:p>
            <a:pPr algn="ctr" eaLnBrk="1" hangingPunct="1">
              <a:buNone/>
            </a:pPr>
            <a:r>
              <a:rPr lang="el-GR" sz="1200" b="1" dirty="0" smtClean="0">
                <a:solidFill>
                  <a:srgbClr val="0070C0"/>
                </a:solidFill>
                <a:latin typeface="Tahoma" pitchFamily="34" charset="0"/>
                <a:cs typeface="Tahoma" pitchFamily="34" charset="0"/>
              </a:rPr>
              <a:t>Αναπληρωτής Καθηγητής</a:t>
            </a:r>
            <a:endParaRPr lang="el-GR" sz="1200" b="1" dirty="0" smtClean="0">
              <a:solidFill>
                <a:schemeClr val="tx2">
                  <a:lumMod val="60000"/>
                  <a:lumOff val="40000"/>
                </a:schemeClr>
              </a:solidFill>
            </a:endParaRPr>
          </a:p>
          <a:p>
            <a:pPr algn="ctr" eaLnBrk="1" hangingPunct="1">
              <a:buFont typeface="Wingdings 2" pitchFamily="18" charset="2"/>
              <a:buNone/>
            </a:pPr>
            <a:r>
              <a:rPr lang="el-GR" sz="1200" b="1" dirty="0" smtClean="0">
                <a:solidFill>
                  <a:srgbClr val="0070C0"/>
                </a:solidFill>
                <a:latin typeface="Tahoma" pitchFamily="34" charset="0"/>
                <a:cs typeface="Tahoma" pitchFamily="34" charset="0"/>
              </a:rPr>
              <a:t> </a:t>
            </a:r>
          </a:p>
          <a:p>
            <a:pPr algn="ctr" eaLnBrk="1" hangingPunct="1">
              <a:buFont typeface="Wingdings 2" pitchFamily="18" charset="2"/>
              <a:buNone/>
            </a:pPr>
            <a:r>
              <a:rPr lang="el-GR" sz="1200" b="1" dirty="0" smtClean="0">
                <a:solidFill>
                  <a:srgbClr val="0070C0"/>
                </a:solidFill>
                <a:latin typeface="Tahoma" pitchFamily="34" charset="0"/>
                <a:cs typeface="Tahoma" pitchFamily="34" charset="0"/>
              </a:rPr>
              <a:t>                                                                                                               </a:t>
            </a:r>
            <a:r>
              <a:rPr lang="el-GR" sz="1600" b="1" dirty="0" smtClean="0">
                <a:solidFill>
                  <a:srgbClr val="0070C0"/>
                </a:solidFill>
                <a:latin typeface="Tahoma" pitchFamily="34" charset="0"/>
                <a:cs typeface="Tahoma" pitchFamily="34" charset="0"/>
              </a:rPr>
              <a:t> </a:t>
            </a:r>
            <a:endParaRPr lang="en-US" sz="1600" b="1" dirty="0" smtClean="0">
              <a:solidFill>
                <a:srgbClr val="0070C0"/>
              </a:solidFill>
              <a:latin typeface="Tahoma" pitchFamily="34" charset="0"/>
              <a:cs typeface="Tahoma" pitchFamily="34" charset="0"/>
            </a:endParaRPr>
          </a:p>
          <a:p>
            <a:pPr algn="ctr" eaLnBrk="1" hangingPunct="1">
              <a:buFont typeface="Arial" charset="0"/>
              <a:buNone/>
            </a:pPr>
            <a:endParaRPr lang="el-GR" sz="1600" b="1" dirty="0" smtClean="0">
              <a:solidFill>
                <a:srgbClr val="0070C0"/>
              </a:solidFill>
              <a:latin typeface="Tahoma" pitchFamily="34" charset="0"/>
              <a:cs typeface="Tahoma" pitchFamily="34" charset="0"/>
            </a:endParaRPr>
          </a:p>
        </p:txBody>
      </p:sp>
      <p:sp>
        <p:nvSpPr>
          <p:cNvPr id="12292" name="3 - TextBox"/>
          <p:cNvSpPr txBox="1">
            <a:spLocks noChangeArrowheads="1"/>
          </p:cNvSpPr>
          <p:nvPr/>
        </p:nvSpPr>
        <p:spPr bwMode="auto">
          <a:xfrm>
            <a:off x="683568" y="6577143"/>
            <a:ext cx="7848600" cy="277813"/>
          </a:xfrm>
          <a:prstGeom prst="rect">
            <a:avLst/>
          </a:prstGeom>
          <a:noFill/>
          <a:ln w="9525">
            <a:noFill/>
            <a:miter lim="800000"/>
            <a:headEnd/>
            <a:tailEnd/>
          </a:ln>
        </p:spPr>
        <p:txBody>
          <a:bodyPr>
            <a:spAutoFit/>
          </a:bodyPr>
          <a:lstStyle/>
          <a:p>
            <a:pPr algn="ctr"/>
            <a:r>
              <a:rPr lang="en-US" sz="1200" b="1" dirty="0" smtClean="0">
                <a:solidFill>
                  <a:srgbClr val="0070C0"/>
                </a:solidFill>
                <a:latin typeface="Tahoma" pitchFamily="34" charset="0"/>
                <a:cs typeface="Tahoma" pitchFamily="34" charset="0"/>
              </a:rPr>
              <a:t>A</a:t>
            </a:r>
            <a:r>
              <a:rPr lang="el-GR" sz="1200" b="1" dirty="0" smtClean="0">
                <a:solidFill>
                  <a:srgbClr val="0070C0"/>
                </a:solidFill>
                <a:latin typeface="Tahoma" pitchFamily="34" charset="0"/>
                <a:cs typeface="Tahoma" pitchFamily="34" charset="0"/>
              </a:rPr>
              <a:t>κ. Έτος: </a:t>
            </a:r>
            <a:r>
              <a:rPr lang="el-GR" sz="1200" b="1" dirty="0" smtClean="0">
                <a:solidFill>
                  <a:srgbClr val="0070C0"/>
                </a:solidFill>
                <a:latin typeface="Tahoma" pitchFamily="34" charset="0"/>
                <a:cs typeface="Tahoma" pitchFamily="34" charset="0"/>
              </a:rPr>
              <a:t>2025-202</a:t>
            </a:r>
            <a:r>
              <a:rPr lang="el-GR" sz="1200" b="1" dirty="0">
                <a:solidFill>
                  <a:srgbClr val="0070C0"/>
                </a:solidFill>
                <a:latin typeface="Tahoma" pitchFamily="34" charset="0"/>
                <a:cs typeface="Tahoma" pitchFamily="34" charset="0"/>
              </a:rPr>
              <a:t>6</a:t>
            </a:r>
            <a:endParaRPr lang="el-GR" sz="1200" dirty="0">
              <a:solidFill>
                <a:srgbClr val="0070C0"/>
              </a:solidFill>
              <a:latin typeface="Tahoma" pitchFamily="34" charset="0"/>
              <a:cs typeface="Tahoma" pitchFamily="34" charset="0"/>
            </a:endParaRPr>
          </a:p>
        </p:txBody>
      </p:sp>
      <p:sp>
        <p:nvSpPr>
          <p:cNvPr id="8" name="7 - TextBox"/>
          <p:cNvSpPr txBox="1"/>
          <p:nvPr/>
        </p:nvSpPr>
        <p:spPr>
          <a:xfrm>
            <a:off x="2051720" y="497427"/>
            <a:ext cx="5616624" cy="584775"/>
          </a:xfrm>
          <a:prstGeom prst="rect">
            <a:avLst/>
          </a:prstGeom>
          <a:noFill/>
        </p:spPr>
        <p:txBody>
          <a:bodyPr wrap="square">
            <a:spAutoFit/>
          </a:bodyPr>
          <a:lstStyle/>
          <a:p>
            <a:pPr algn="ctr">
              <a:defRPr/>
            </a:pPr>
            <a:endParaRPr lang="el-GR" b="1" dirty="0">
              <a:solidFill>
                <a:srgbClr val="0070C0"/>
              </a:solidFill>
              <a:latin typeface="Tahoma" pitchFamily="34" charset="0"/>
              <a:cs typeface="Tahoma" pitchFamily="34" charset="0"/>
            </a:endParaRPr>
          </a:p>
          <a:p>
            <a:pPr algn="ctr">
              <a:defRPr/>
            </a:pPr>
            <a:r>
              <a:rPr lang="el-GR" sz="1400" dirty="0">
                <a:solidFill>
                  <a:srgbClr val="0070C0"/>
                </a:solidFill>
                <a:latin typeface="Tahoma" pitchFamily="34" charset="0"/>
                <a:cs typeface="Tahoma" pitchFamily="34" charset="0"/>
              </a:rPr>
              <a:t>Τμήμα </a:t>
            </a:r>
            <a:r>
              <a:rPr lang="el-GR" sz="1400" dirty="0" smtClean="0">
                <a:solidFill>
                  <a:srgbClr val="0070C0"/>
                </a:solidFill>
                <a:latin typeface="Tahoma" pitchFamily="34" charset="0"/>
                <a:cs typeface="Tahoma" pitchFamily="34" charset="0"/>
              </a:rPr>
              <a:t>Περιβάλλοντος </a:t>
            </a:r>
            <a:r>
              <a:rPr lang="el-GR" sz="1400" dirty="0">
                <a:solidFill>
                  <a:srgbClr val="0070C0"/>
                </a:solidFill>
                <a:latin typeface="Tahoma" pitchFamily="34" charset="0"/>
                <a:cs typeface="Tahoma" pitchFamily="34" charset="0"/>
              </a:rPr>
              <a:t>- Σχολή </a:t>
            </a:r>
            <a:r>
              <a:rPr lang="el-GR" sz="1400" dirty="0" smtClean="0">
                <a:solidFill>
                  <a:srgbClr val="0070C0"/>
                </a:solidFill>
                <a:latin typeface="Tahoma" pitchFamily="34" charset="0"/>
                <a:cs typeface="Tahoma" pitchFamily="34" charset="0"/>
              </a:rPr>
              <a:t>Περιβάλλοντος </a:t>
            </a:r>
            <a:r>
              <a:rPr lang="el-GR" sz="1400" dirty="0">
                <a:solidFill>
                  <a:srgbClr val="0070C0"/>
                </a:solidFill>
                <a:latin typeface="Tahoma" pitchFamily="34" charset="0"/>
                <a:cs typeface="Tahoma" pitchFamily="34" charset="0"/>
              </a:rPr>
              <a:t>-</a:t>
            </a:r>
            <a:r>
              <a:rPr lang="el-GR" sz="1400" dirty="0" smtClean="0">
                <a:solidFill>
                  <a:srgbClr val="0070C0"/>
                </a:solidFill>
                <a:latin typeface="Tahoma" pitchFamily="34" charset="0"/>
                <a:cs typeface="Tahoma" pitchFamily="34" charset="0"/>
              </a:rPr>
              <a:t> Ιόνιο Πανεπιστήμιο</a:t>
            </a:r>
            <a:endParaRPr lang="el-GR" b="1" dirty="0">
              <a:solidFill>
                <a:schemeClr val="tx2">
                  <a:lumMod val="60000"/>
                  <a:lumOff val="40000"/>
                </a:schemeClr>
              </a:solidFill>
            </a:endParaRPr>
          </a:p>
        </p:txBody>
      </p:sp>
      <p:pic>
        <p:nvPicPr>
          <p:cNvPr id="12296" name="Εικόνα 1" descr="ÎÏÎ¿ÏÎ­Î»ÎµÏÎ¼Î± ÎµÎ¹ÎºÏÎ½Î±Ï Î³Î¹Î± Î¹Î¿Î½Î¹Î¿ ÏÎ±Î½ÎµÏÎ¹ÏÏÎ·Î¼Î¹Î¿ ÏÎµÎ¹ Î¹Î¿Î½Î¹ÏÎ½ Î½Î·ÏÏÎ½"/>
          <p:cNvPicPr>
            <a:picLocks noChangeAspect="1" noChangeArrowheads="1"/>
          </p:cNvPicPr>
          <p:nvPr/>
        </p:nvPicPr>
        <p:blipFill>
          <a:blip r:embed="rId3" cstate="print"/>
          <a:srcRect/>
          <a:stretch>
            <a:fillRect/>
          </a:stretch>
        </p:blipFill>
        <p:spPr bwMode="auto">
          <a:xfrm>
            <a:off x="728986" y="306466"/>
            <a:ext cx="1135730" cy="1055479"/>
          </a:xfrm>
          <a:prstGeom prst="rect">
            <a:avLst/>
          </a:prstGeom>
          <a:noFill/>
          <a:ln w="9525">
            <a:noFill/>
            <a:miter lim="800000"/>
            <a:headEnd/>
            <a:tailEnd/>
          </a:ln>
        </p:spPr>
      </p:pic>
      <p:pic>
        <p:nvPicPr>
          <p:cNvPr id="9" name="Picture 2" descr="Î ÎµÎ¹ÎºÏÎ½Î± Î¯ÏÏÏ ÏÎµÏÎ¹Î­ÏÎµÎ¹: Î¿ÏÏÎ±Î½ÏÏ, ÏÏÎ½Î½ÎµÏÎ¿, ÏÏÎ±Î¯Î¸ÏÎ¹ÎµÏ Î´ÏÎ±ÏÏÎ·ÏÎ¹ÏÏÎ·ÏÎµÏ, ÏÏÏÎ· ÎºÎ±Î¹ Î½ÎµÏÏ"/>
          <p:cNvPicPr>
            <a:picLocks noChangeAspect="1" noChangeArrowheads="1"/>
          </p:cNvPicPr>
          <p:nvPr/>
        </p:nvPicPr>
        <p:blipFill>
          <a:blip r:embed="rId4" cstate="print"/>
          <a:srcRect/>
          <a:stretch>
            <a:fillRect/>
          </a:stretch>
        </p:blipFill>
        <p:spPr bwMode="auto">
          <a:xfrm>
            <a:off x="0" y="3140967"/>
            <a:ext cx="3168353" cy="2376265"/>
          </a:xfrm>
          <a:prstGeom prst="rect">
            <a:avLst/>
          </a:prstGeom>
          <a:noFill/>
          <a:ln w="9525">
            <a:noFill/>
            <a:miter lim="800000"/>
            <a:headEnd/>
            <a:tailEnd/>
          </a:ln>
        </p:spPr>
      </p:pic>
      <p:pic>
        <p:nvPicPr>
          <p:cNvPr id="10" name="Picture 2" descr="Î ÎµÎ¹ÎºÏÎ½Î± Î¯ÏÏÏ ÏÎµÏÎ¹Î­ÏÎµÎ¹: ÏÎ¿ÏÎ»Î¯, Î¿ÏÏÎ±Î½ÏÏ, ÏÏÎ±Î¯Î¸ÏÎ¹ÎµÏ Î´ÏÎ±ÏÏÎ·ÏÎ¹ÏÏÎ·ÏÎµÏ, Î½ÎµÏÏ ÎºÎ±Î¹ ÏÏÏÎ·"/>
          <p:cNvPicPr>
            <a:picLocks noChangeAspect="1" noChangeArrowheads="1"/>
          </p:cNvPicPr>
          <p:nvPr/>
        </p:nvPicPr>
        <p:blipFill>
          <a:blip r:embed="rId5" cstate="print"/>
          <a:srcRect/>
          <a:stretch>
            <a:fillRect/>
          </a:stretch>
        </p:blipFill>
        <p:spPr bwMode="auto">
          <a:xfrm>
            <a:off x="3059832" y="3140968"/>
            <a:ext cx="3168352" cy="2376264"/>
          </a:xfrm>
          <a:prstGeom prst="rect">
            <a:avLst/>
          </a:prstGeom>
          <a:noFill/>
          <a:ln w="9525">
            <a:noFill/>
            <a:miter lim="800000"/>
            <a:headEnd/>
            <a:tailEnd/>
          </a:ln>
        </p:spPr>
      </p:pic>
      <p:pic>
        <p:nvPicPr>
          <p:cNvPr id="13" name="Picture 5" descr="Î ÎµÎ¹ÎºÏÎ½Î± Î¯ÏÏÏ ÏÎµÏÎ¹Î­ÏÎµÎ¹: ÏÎ¿ÏÎ»Î¯, Î¿ÏÏÎ±Î½ÏÏ ÎºÎ±Î¹ ÏÏÎ±Î¯Î¸ÏÎ¹ÎµÏ Î´ÏÎ±ÏÏÎ·ÏÎ¹ÏÏÎ·ÏÎµÏ"/>
          <p:cNvPicPr>
            <a:picLocks noChangeAspect="1" noChangeArrowheads="1"/>
          </p:cNvPicPr>
          <p:nvPr/>
        </p:nvPicPr>
        <p:blipFill>
          <a:blip r:embed="rId6" cstate="print"/>
          <a:srcRect/>
          <a:stretch>
            <a:fillRect/>
          </a:stretch>
        </p:blipFill>
        <p:spPr bwMode="auto">
          <a:xfrm>
            <a:off x="5988156" y="3140968"/>
            <a:ext cx="3155843" cy="2366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64704"/>
          </a:xfrm>
        </p:spPr>
        <p:txBody>
          <a:bodyPr/>
          <a:lstStyle/>
          <a:p>
            <a:r>
              <a:rPr lang="el-GR" sz="2800" b="1" dirty="0" smtClean="0">
                <a:latin typeface="Tahoma" pitchFamily="34" charset="0"/>
                <a:ea typeface="Tahoma" pitchFamily="34" charset="0"/>
                <a:cs typeface="Tahoma" pitchFamily="34" charset="0"/>
              </a:rPr>
              <a:t>Παρατήρηση και αναγνώριση πτηνών</a:t>
            </a:r>
            <a:endParaRPr lang="el-GR" sz="2800" b="1"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179512" y="2204864"/>
            <a:ext cx="4038600" cy="2808312"/>
          </a:xfrm>
        </p:spPr>
        <p:txBody>
          <a:bodyPr/>
          <a:lstStyle/>
          <a:p>
            <a:r>
              <a:rPr lang="el-GR" sz="1800" dirty="0" smtClean="0">
                <a:latin typeface="Tahoma" pitchFamily="34" charset="0"/>
                <a:ea typeface="Tahoma" pitchFamily="34" charset="0"/>
                <a:cs typeface="Tahoma" pitchFamily="34" charset="0"/>
              </a:rPr>
              <a:t>Εσωτερική κατασκευή με σχετική ομοιομορφία </a:t>
            </a:r>
          </a:p>
          <a:p>
            <a:pPr>
              <a:buNone/>
            </a:pPr>
            <a:endParaRPr lang="el-GR" sz="1800" dirty="0" smtClean="0">
              <a:latin typeface="Tahoma" pitchFamily="34" charset="0"/>
              <a:ea typeface="Tahoma" pitchFamily="34" charset="0"/>
              <a:cs typeface="Tahoma" pitchFamily="34" charset="0"/>
            </a:endParaRPr>
          </a:p>
          <a:p>
            <a:r>
              <a:rPr lang="el-GR" sz="1800" dirty="0" smtClean="0">
                <a:latin typeface="Tahoma" pitchFamily="34" charset="0"/>
                <a:ea typeface="Tahoma" pitchFamily="34" charset="0"/>
                <a:cs typeface="Tahoma" pitchFamily="34" charset="0"/>
              </a:rPr>
              <a:t>Έντονες διαφοροποιήσεις είναι εμφανείς στο ράμφος, στα πόδια, στις φτερούγες και στην ουρά</a:t>
            </a:r>
          </a:p>
          <a:p>
            <a:pPr>
              <a:buNone/>
            </a:pPr>
            <a:endParaRPr lang="el-GR" sz="1800" dirty="0" smtClean="0">
              <a:latin typeface="Tahoma" pitchFamily="34" charset="0"/>
              <a:ea typeface="Tahoma" pitchFamily="34" charset="0"/>
              <a:cs typeface="Tahoma" pitchFamily="34" charset="0"/>
            </a:endParaRPr>
          </a:p>
          <a:p>
            <a:r>
              <a:rPr lang="el-GR" sz="1800" u="sng" dirty="0" smtClean="0">
                <a:latin typeface="Tahoma" pitchFamily="34" charset="0"/>
                <a:ea typeface="Tahoma" pitchFamily="34" charset="0"/>
                <a:cs typeface="Tahoma" pitchFamily="34" charset="0"/>
              </a:rPr>
              <a:t>Σημαντικές λεπτομέρειες στην παρατήρηση</a:t>
            </a:r>
            <a:r>
              <a:rPr lang="el-GR" sz="1800" dirty="0" smtClean="0">
                <a:latin typeface="Tahoma" pitchFamily="34" charset="0"/>
                <a:ea typeface="Tahoma" pitchFamily="34" charset="0"/>
                <a:cs typeface="Tahoma" pitchFamily="34" charset="0"/>
              </a:rPr>
              <a:t>: τάξη μεγέθους, συμπεριφορά, σιλουέτα κατά την πτήση, ηχητικό κάλεσμα, εποχή και περιοχή παρατήρησης</a:t>
            </a:r>
          </a:p>
          <a:p>
            <a:endParaRPr lang="el-GR" sz="1400" dirty="0" smtClean="0">
              <a:latin typeface="Tahoma" pitchFamily="34" charset="0"/>
              <a:ea typeface="Tahoma" pitchFamily="34" charset="0"/>
              <a:cs typeface="Tahoma" pitchFamily="34" charset="0"/>
            </a:endParaRPr>
          </a:p>
          <a:p>
            <a:pPr>
              <a:buNone/>
            </a:pPr>
            <a:endParaRPr lang="el-GR" sz="1400" dirty="0" smtClean="0">
              <a:latin typeface="Tahoma" pitchFamily="34" charset="0"/>
              <a:ea typeface="Tahoma" pitchFamily="34" charset="0"/>
              <a:cs typeface="Tahoma" pitchFamily="34" charset="0"/>
            </a:endParaRPr>
          </a:p>
          <a:p>
            <a:endParaRPr lang="el-GR" dirty="0"/>
          </a:p>
        </p:txBody>
      </p:sp>
      <p:pic>
        <p:nvPicPr>
          <p:cNvPr id="11" name="Picture 187" descr="feet1"/>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4283968" y="2348880"/>
            <a:ext cx="2012995" cy="438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6" descr="feet1"/>
          <p:cNvPicPr>
            <a:picLocks noChangeAspect="1" noChangeArrowheads="1"/>
          </p:cNvPicPr>
          <p:nvPr/>
        </p:nvPicPr>
        <p:blipFill rotWithShape="1">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6732240" y="2492895"/>
            <a:ext cx="1763843" cy="430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9" descr="Fly copy"/>
          <p:cNvPicPr>
            <a:picLocks noGrp="1" noChangeAspect="1" noChangeArrowheads="1"/>
          </p:cNvPicPr>
          <p:nvPr/>
        </p:nvPicPr>
        <p:blipFill rotWithShape="1">
          <a:blip r:embed="rId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3923928" y="548680"/>
            <a:ext cx="4968552" cy="1663181"/>
          </a:xfrm>
          <a:prstGeom prst="rect">
            <a:avLst/>
          </a:prstGeom>
          <a:noFill/>
          <a:ln w="38100" cmpd="dbl">
            <a:noFill/>
          </a:ln>
          <a:effectLst/>
          <a:extLst/>
        </p:spPr>
      </p:pic>
      <p:sp>
        <p:nvSpPr>
          <p:cNvPr id="28" name="27 - TextBox"/>
          <p:cNvSpPr txBox="1"/>
          <p:nvPr/>
        </p:nvSpPr>
        <p:spPr>
          <a:xfrm>
            <a:off x="5148064" y="2132856"/>
            <a:ext cx="3600400"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φτερούγας</a:t>
            </a:r>
            <a:endParaRPr lang="el-GR" sz="1100" dirty="0">
              <a:latin typeface="Tahoma" pitchFamily="34" charset="0"/>
              <a:ea typeface="Tahoma" pitchFamily="34" charset="0"/>
              <a:cs typeface="Tahoma" pitchFamily="34" charset="0"/>
            </a:endParaRPr>
          </a:p>
        </p:txBody>
      </p:sp>
      <p:sp>
        <p:nvSpPr>
          <p:cNvPr id="29" name="28 - TextBox"/>
          <p:cNvSpPr txBox="1"/>
          <p:nvPr/>
        </p:nvSpPr>
        <p:spPr>
          <a:xfrm>
            <a:off x="5004048" y="6453336"/>
            <a:ext cx="3600400"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ποδιών και ράμφους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Users\user\Desktop\Revised bycatch\Xάρτες Βycatch\Fishing_areas_all_gear.jpg"/>
          <p:cNvPicPr>
            <a:picLocks noChangeAspect="1" noChangeArrowheads="1"/>
          </p:cNvPicPr>
          <p:nvPr/>
        </p:nvPicPr>
        <p:blipFill>
          <a:blip r:embed="rId3" cstate="print"/>
          <a:srcRect/>
          <a:stretch>
            <a:fillRect/>
          </a:stretch>
        </p:blipFill>
        <p:spPr bwMode="auto">
          <a:xfrm>
            <a:off x="0" y="0"/>
            <a:ext cx="4595813" cy="6500812"/>
          </a:xfrm>
          <a:prstGeom prst="rect">
            <a:avLst/>
          </a:prstGeom>
          <a:noFill/>
          <a:ln w="9525">
            <a:noFill/>
            <a:miter lim="800000"/>
            <a:headEnd/>
            <a:tailEnd/>
          </a:ln>
        </p:spPr>
      </p:pic>
      <p:pic>
        <p:nvPicPr>
          <p:cNvPr id="97282" name="Picture 3" descr="C:\Users\user\Desktop\Revised bycatch\Xάρτες Βycatch\Fishing_areas_nets.jpg"/>
          <p:cNvPicPr>
            <a:picLocks noChangeAspect="1" noChangeArrowheads="1"/>
          </p:cNvPicPr>
          <p:nvPr/>
        </p:nvPicPr>
        <p:blipFill>
          <a:blip r:embed="rId4" cstate="print"/>
          <a:srcRect/>
          <a:stretch>
            <a:fillRect/>
          </a:stretch>
        </p:blipFill>
        <p:spPr bwMode="auto">
          <a:xfrm>
            <a:off x="4548188" y="0"/>
            <a:ext cx="4595812" cy="6500812"/>
          </a:xfrm>
          <a:prstGeom prst="rect">
            <a:avLst/>
          </a:prstGeom>
          <a:noFill/>
          <a:ln w="9525">
            <a:noFill/>
            <a:miter lim="800000"/>
            <a:headEnd/>
            <a:tailEnd/>
          </a:ln>
        </p:spPr>
      </p:pic>
      <p:sp>
        <p:nvSpPr>
          <p:cNvPr id="97283" name="2 - Θέση κειμένου"/>
          <p:cNvSpPr>
            <a:spLocks noGrp="1"/>
          </p:cNvSpPr>
          <p:nvPr>
            <p:ph type="body" idx="2"/>
          </p:nvPr>
        </p:nvSpPr>
        <p:spPr>
          <a:xfrm>
            <a:off x="142875" y="6429375"/>
            <a:ext cx="9001125" cy="428625"/>
          </a:xfrm>
        </p:spPr>
        <p:txBody>
          <a:bodyPr/>
          <a:lstStyle/>
          <a:p>
            <a:pPr eaLnBrk="1" hangingPunct="1"/>
            <a:r>
              <a:rPr lang="el-GR" sz="1200" dirty="0" smtClean="0">
                <a:latin typeface="Tahoma" pitchFamily="34" charset="0"/>
                <a:cs typeface="Tahoma" pitchFamily="34" charset="0"/>
              </a:rPr>
              <a:t>Χάρτης</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1</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 Αλιευτικά πεδία με χρήση όλων των αλ. εργαλείων        Χάρτης</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2</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 Αλιευτικά πεδία με χρήση διχτυών</a:t>
            </a:r>
          </a:p>
          <a:p>
            <a:pPr eaLnBrk="1" hangingPunct="1"/>
            <a:endParaRPr lang="el-GR"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C:\Users\user\Desktop\Revised bycatch\Xάρτες Βycatch\Fishing_areas_BLL.jpg"/>
          <p:cNvPicPr>
            <a:picLocks noChangeAspect="1" noChangeArrowheads="1"/>
          </p:cNvPicPr>
          <p:nvPr/>
        </p:nvPicPr>
        <p:blipFill>
          <a:blip r:embed="rId3" cstate="print"/>
          <a:srcRect/>
          <a:stretch>
            <a:fillRect/>
          </a:stretch>
        </p:blipFill>
        <p:spPr bwMode="auto">
          <a:xfrm>
            <a:off x="0" y="0"/>
            <a:ext cx="4545013" cy="6429375"/>
          </a:xfrm>
          <a:prstGeom prst="rect">
            <a:avLst/>
          </a:prstGeom>
          <a:noFill/>
          <a:ln w="9525">
            <a:noFill/>
            <a:miter lim="800000"/>
            <a:headEnd/>
            <a:tailEnd/>
          </a:ln>
        </p:spPr>
      </p:pic>
      <p:pic>
        <p:nvPicPr>
          <p:cNvPr id="99330" name="Picture 3" descr="C:\Users\user\Desktop\Revised bycatch\Xάρτες Βycatch\Fishing_areas_SLL.jpg"/>
          <p:cNvPicPr>
            <a:picLocks noChangeAspect="1" noChangeArrowheads="1"/>
          </p:cNvPicPr>
          <p:nvPr/>
        </p:nvPicPr>
        <p:blipFill>
          <a:blip r:embed="rId4" cstate="print"/>
          <a:srcRect/>
          <a:stretch>
            <a:fillRect/>
          </a:stretch>
        </p:blipFill>
        <p:spPr bwMode="auto">
          <a:xfrm>
            <a:off x="4521200" y="0"/>
            <a:ext cx="4622800" cy="6419850"/>
          </a:xfrm>
          <a:prstGeom prst="rect">
            <a:avLst/>
          </a:prstGeom>
          <a:noFill/>
          <a:ln w="9525">
            <a:noFill/>
            <a:miter lim="800000"/>
            <a:headEnd/>
            <a:tailEnd/>
          </a:ln>
        </p:spPr>
      </p:pic>
      <p:sp>
        <p:nvSpPr>
          <p:cNvPr id="99331" name="2 - Θέση κειμένου"/>
          <p:cNvSpPr>
            <a:spLocks noGrp="1"/>
          </p:cNvSpPr>
          <p:nvPr>
            <p:ph type="body" idx="2"/>
          </p:nvPr>
        </p:nvSpPr>
        <p:spPr>
          <a:xfrm>
            <a:off x="142875" y="6286520"/>
            <a:ext cx="9001125" cy="428625"/>
          </a:xfrm>
        </p:spPr>
        <p:txBody>
          <a:bodyPr/>
          <a:lstStyle/>
          <a:p>
            <a:pPr eaLnBrk="1" hangingPunct="1"/>
            <a:r>
              <a:rPr lang="el-GR" sz="1200" dirty="0" smtClean="0">
                <a:latin typeface="Tahoma" pitchFamily="34" charset="0"/>
                <a:cs typeface="Tahoma" pitchFamily="34" charset="0"/>
              </a:rPr>
              <a:t>Χάρτης</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3</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 Αλιευτικά πεδία με χρήση </a:t>
            </a:r>
            <a:r>
              <a:rPr lang="el-GR" sz="1200" dirty="0" err="1" smtClean="0">
                <a:latin typeface="Tahoma" pitchFamily="34" charset="0"/>
                <a:cs typeface="Tahoma" pitchFamily="34" charset="0"/>
              </a:rPr>
              <a:t>βυθοπαράγαδου</a:t>
            </a:r>
            <a:r>
              <a:rPr lang="el-GR" sz="1200" dirty="0" smtClean="0">
                <a:latin typeface="Tahoma" pitchFamily="34" charset="0"/>
                <a:cs typeface="Tahoma" pitchFamily="34" charset="0"/>
              </a:rPr>
              <a:t>                   Χάρτης</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4</a:t>
            </a:r>
            <a:r>
              <a:rPr lang="en-US" sz="1200" dirty="0" smtClean="0">
                <a:latin typeface="Tahoma" pitchFamily="34" charset="0"/>
                <a:cs typeface="Tahoma" pitchFamily="34" charset="0"/>
              </a:rPr>
              <a:t>: </a:t>
            </a:r>
            <a:r>
              <a:rPr lang="el-GR" sz="1200" dirty="0" smtClean="0">
                <a:latin typeface="Tahoma" pitchFamily="34" charset="0"/>
                <a:cs typeface="Tahoma" pitchFamily="34" charset="0"/>
              </a:rPr>
              <a:t> Αλιευτικά πεδία με χρήση </a:t>
            </a:r>
            <a:r>
              <a:rPr lang="el-GR" sz="1200" dirty="0" err="1" smtClean="0">
                <a:latin typeface="Tahoma" pitchFamily="34" charset="0"/>
                <a:cs typeface="Tahoma" pitchFamily="34" charset="0"/>
              </a:rPr>
              <a:t>αφροπαράγαδου</a:t>
            </a:r>
            <a:endParaRPr lang="el-GR" sz="1200" dirty="0" smtClean="0">
              <a:latin typeface="Tahoma" pitchFamily="34" charset="0"/>
              <a:cs typeface="Tahoma" pitchFamily="34" charset="0"/>
            </a:endParaRPr>
          </a:p>
          <a:p>
            <a:pPr eaLnBrk="1" hangingPunct="1"/>
            <a:endParaRPr lang="el-GR"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Παράπλευρα οφέλη από εν πλω καταγραφές ειδών θαλασσοπουλιών</a:t>
            </a:r>
            <a:endParaRPr lang="el-GR" dirty="0"/>
          </a:p>
        </p:txBody>
      </p:sp>
      <p:pic>
        <p:nvPicPr>
          <p:cNvPr id="500738" name="Picture 2"/>
          <p:cNvPicPr>
            <a:picLocks noChangeAspect="1" noChangeArrowheads="1"/>
          </p:cNvPicPr>
          <p:nvPr/>
        </p:nvPicPr>
        <p:blipFill>
          <a:blip r:embed="rId2" cstate="print"/>
          <a:srcRect/>
          <a:stretch>
            <a:fillRect/>
          </a:stretch>
        </p:blipFill>
        <p:spPr bwMode="auto">
          <a:xfrm>
            <a:off x="0" y="1484783"/>
            <a:ext cx="3836323" cy="5373217"/>
          </a:xfrm>
          <a:prstGeom prst="rect">
            <a:avLst/>
          </a:prstGeom>
          <a:noFill/>
          <a:ln w="9525">
            <a:noFill/>
            <a:miter lim="800000"/>
            <a:headEnd/>
            <a:tailEnd/>
          </a:ln>
        </p:spPr>
      </p:pic>
      <p:pic>
        <p:nvPicPr>
          <p:cNvPr id="500739" name="Picture 3"/>
          <p:cNvPicPr>
            <a:picLocks noChangeAspect="1" noChangeArrowheads="1"/>
          </p:cNvPicPr>
          <p:nvPr/>
        </p:nvPicPr>
        <p:blipFill>
          <a:blip r:embed="rId3" cstate="print"/>
          <a:srcRect/>
          <a:stretch>
            <a:fillRect/>
          </a:stretch>
        </p:blipFill>
        <p:spPr bwMode="auto">
          <a:xfrm>
            <a:off x="3563888" y="2133600"/>
            <a:ext cx="5381625" cy="4724400"/>
          </a:xfrm>
          <a:prstGeom prst="rect">
            <a:avLst/>
          </a:prstGeom>
          <a:noFill/>
          <a:ln w="9525">
            <a:noFill/>
            <a:miter lim="800000"/>
            <a:headEnd/>
            <a:tailEnd/>
          </a:ln>
        </p:spPr>
      </p:pic>
      <p:pic>
        <p:nvPicPr>
          <p:cNvPr id="500740" name="Picture 4"/>
          <p:cNvPicPr>
            <a:picLocks noChangeAspect="1" noChangeArrowheads="1"/>
          </p:cNvPicPr>
          <p:nvPr/>
        </p:nvPicPr>
        <p:blipFill>
          <a:blip r:embed="rId4" cstate="print"/>
          <a:srcRect/>
          <a:stretch>
            <a:fillRect/>
          </a:stretch>
        </p:blipFill>
        <p:spPr bwMode="auto">
          <a:xfrm>
            <a:off x="4139952" y="188642"/>
            <a:ext cx="4339261" cy="2376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23528" y="260648"/>
            <a:ext cx="3214688" cy="1162050"/>
          </a:xfrm>
        </p:spPr>
        <p:txBody>
          <a:bodyPr>
            <a:noAutofit/>
          </a:bodyPr>
          <a:lstStyle/>
          <a:p>
            <a:pPr algn="ctr"/>
            <a:r>
              <a:rPr lang="el-GR" sz="2000" dirty="0" smtClean="0">
                <a:solidFill>
                  <a:schemeClr val="tx1"/>
                </a:solidFill>
                <a:latin typeface="Tahoma" pitchFamily="34" charset="0"/>
                <a:ea typeface="Tahoma" pitchFamily="34" charset="0"/>
                <a:cs typeface="Tahoma" pitchFamily="34" charset="0"/>
              </a:rPr>
              <a:t>Περίπτωση εργασίας: </a:t>
            </a:r>
            <a:br>
              <a:rPr lang="el-GR" sz="2000" dirty="0" smtClean="0">
                <a:solidFill>
                  <a:schemeClr val="tx1"/>
                </a:solidFill>
                <a:latin typeface="Tahoma" pitchFamily="34" charset="0"/>
                <a:ea typeface="Tahoma" pitchFamily="34" charset="0"/>
                <a:cs typeface="Tahoma" pitchFamily="34" charset="0"/>
              </a:rPr>
            </a:br>
            <a:r>
              <a:rPr lang="el-GR" sz="2000" dirty="0" smtClean="0">
                <a:solidFill>
                  <a:schemeClr val="tx1"/>
                </a:solidFill>
                <a:latin typeface="Tahoma" pitchFamily="34" charset="0"/>
                <a:ea typeface="Tahoma" pitchFamily="34" charset="0"/>
                <a:cs typeface="Tahoma" pitchFamily="34" charset="0"/>
              </a:rPr>
              <a:t>Το πρόβλημα της λαθροθηρίας στο μεταναστευτικό μονοπάτι της Μεσογείου</a:t>
            </a:r>
            <a:endParaRPr lang="el-GR" sz="2000" dirty="0">
              <a:solidFill>
                <a:schemeClr val="tx1"/>
              </a:solidFill>
              <a:latin typeface="Tahoma" pitchFamily="34" charset="0"/>
              <a:ea typeface="Tahoma" pitchFamily="34" charset="0"/>
              <a:cs typeface="Tahoma" pitchFamily="34" charset="0"/>
            </a:endParaRPr>
          </a:p>
        </p:txBody>
      </p:sp>
      <p:sp>
        <p:nvSpPr>
          <p:cNvPr id="4" name="3 - Θέση κειμένου"/>
          <p:cNvSpPr>
            <a:spLocks noGrp="1"/>
          </p:cNvSpPr>
          <p:nvPr>
            <p:ph type="body" sz="half" idx="4294967295"/>
          </p:nvPr>
        </p:nvSpPr>
        <p:spPr>
          <a:xfrm>
            <a:off x="395536" y="1772816"/>
            <a:ext cx="3671888" cy="1584176"/>
          </a:xfrm>
          <a:noFill/>
          <a:ln>
            <a:solidFill>
              <a:schemeClr val="accent1">
                <a:lumMod val="75000"/>
              </a:schemeClr>
            </a:solidFill>
          </a:ln>
        </p:spPr>
        <p:txBody>
          <a:bodyPr>
            <a:normAutofit fontScale="40000" lnSpcReduction="20000"/>
          </a:bodyPr>
          <a:lstStyle/>
          <a:p>
            <a:pPr>
              <a:buFont typeface="Wingdings" pitchFamily="2" charset="2"/>
              <a:buChar char="ü"/>
            </a:pPr>
            <a:r>
              <a:rPr lang="el-GR" dirty="0" smtClean="0">
                <a:latin typeface="Tahoma" pitchFamily="34" charset="0"/>
                <a:ea typeface="Tahoma" pitchFamily="34" charset="0"/>
                <a:cs typeface="Tahoma" pitchFamily="34" charset="0"/>
              </a:rPr>
              <a:t> Ο αριθμός των ατόμων που θανατώνονται κάθε χρόνο στην περιοχή της Μεσογείου, υπολογίζεται στα </a:t>
            </a:r>
            <a:r>
              <a:rPr lang="el-GR" b="1" u="sng" dirty="0" smtClean="0">
                <a:latin typeface="Tahoma" pitchFamily="34" charset="0"/>
                <a:ea typeface="Tahoma" pitchFamily="34" charset="0"/>
                <a:cs typeface="Tahoma" pitchFamily="34" charset="0"/>
              </a:rPr>
              <a:t>11 έως 36 εκατομμύρια </a:t>
            </a:r>
            <a:r>
              <a:rPr lang="el-GR" dirty="0" smtClean="0">
                <a:latin typeface="Tahoma" pitchFamily="34" charset="0"/>
                <a:ea typeface="Tahoma" pitchFamily="34" charset="0"/>
                <a:cs typeface="Tahoma" pitchFamily="34" charset="0"/>
              </a:rPr>
              <a:t>(</a:t>
            </a:r>
            <a:r>
              <a:rPr lang="el-GR" dirty="0" err="1" smtClean="0">
                <a:latin typeface="Tahoma" pitchFamily="34" charset="0"/>
                <a:ea typeface="Tahoma" pitchFamily="34" charset="0"/>
                <a:cs typeface="Tahoma" pitchFamily="34" charset="0"/>
              </a:rPr>
              <a:t>Brochet</a:t>
            </a:r>
            <a:r>
              <a:rPr lang="el-GR" dirty="0" smtClean="0">
                <a:latin typeface="Tahoma" pitchFamily="34" charset="0"/>
                <a:ea typeface="Tahoma" pitchFamily="34" charset="0"/>
                <a:cs typeface="Tahoma" pitchFamily="34" charset="0"/>
              </a:rPr>
              <a:t> </a:t>
            </a:r>
            <a:r>
              <a:rPr lang="el-GR" dirty="0" err="1" smtClean="0">
                <a:latin typeface="Tahoma" pitchFamily="34" charset="0"/>
                <a:ea typeface="Tahoma" pitchFamily="34" charset="0"/>
                <a:cs typeface="Tahoma" pitchFamily="34" charset="0"/>
              </a:rPr>
              <a:t>et</a:t>
            </a:r>
            <a:r>
              <a:rPr lang="el-GR" dirty="0" smtClean="0">
                <a:latin typeface="Tahoma" pitchFamily="34" charset="0"/>
                <a:ea typeface="Tahoma" pitchFamily="34" charset="0"/>
                <a:cs typeface="Tahoma" pitchFamily="34" charset="0"/>
              </a:rPr>
              <a:t> </a:t>
            </a:r>
            <a:r>
              <a:rPr lang="el-GR" dirty="0" err="1" smtClean="0">
                <a:latin typeface="Tahoma" pitchFamily="34" charset="0"/>
                <a:ea typeface="Tahoma" pitchFamily="34" charset="0"/>
                <a:cs typeface="Tahoma" pitchFamily="34" charset="0"/>
              </a:rPr>
              <a:t>al</a:t>
            </a:r>
            <a:r>
              <a:rPr lang="el-GR" dirty="0" smtClean="0">
                <a:latin typeface="Tahoma" pitchFamily="34" charset="0"/>
                <a:ea typeface="Tahoma" pitchFamily="34" charset="0"/>
                <a:cs typeface="Tahoma" pitchFamily="34" charset="0"/>
              </a:rPr>
              <a:t>. 2016).</a:t>
            </a:r>
          </a:p>
          <a:p>
            <a:pPr>
              <a:buFont typeface="Wingdings" pitchFamily="2" charset="2"/>
              <a:buChar char="ü"/>
            </a:pPr>
            <a:r>
              <a:rPr lang="el-GR" dirty="0" smtClean="0">
                <a:latin typeface="Tahoma" pitchFamily="34" charset="0"/>
                <a:ea typeface="Tahoma" pitchFamily="34" charset="0"/>
                <a:cs typeface="Tahoma" pitchFamily="34" charset="0"/>
              </a:rPr>
              <a:t> Παρότι οι ευρωπαϊκές οδηγίες απαγορεύουν τη θήρευση κατά τη μετανάστευση, αυτή συνεχίζεται με αμείωτη ένταση στο Ιόνιο, αλλά και σε άλλες περιοχές της Μεσογείου. </a:t>
            </a:r>
            <a:endParaRPr lang="el-GR" dirty="0">
              <a:latin typeface="Tahoma" pitchFamily="34" charset="0"/>
              <a:ea typeface="Tahoma" pitchFamily="34" charset="0"/>
              <a:cs typeface="Tahoma" pitchFamily="34" charset="0"/>
            </a:endParaRPr>
          </a:p>
        </p:txBody>
      </p:sp>
      <p:pic>
        <p:nvPicPr>
          <p:cNvPr id="15362" name="Picture 2"/>
          <p:cNvPicPr>
            <a:picLocks noGrp="1" noChangeAspect="1" noChangeArrowheads="1"/>
          </p:cNvPicPr>
          <p:nvPr>
            <p:ph idx="4294967295"/>
          </p:nvPr>
        </p:nvPicPr>
        <p:blipFill>
          <a:blip r:embed="rId2" cstate="print"/>
          <a:srcRect/>
          <a:stretch>
            <a:fillRect/>
          </a:stretch>
        </p:blipFill>
        <p:spPr bwMode="auto">
          <a:xfrm>
            <a:off x="4606925" y="450850"/>
            <a:ext cx="4537075" cy="640715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0" y="1577198"/>
            <a:ext cx="7740352" cy="52808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914400" y="188913"/>
            <a:ext cx="8229600" cy="792162"/>
          </a:xfrm>
        </p:spPr>
        <p:txBody>
          <a:bodyPr>
            <a:normAutofit/>
          </a:bodyPr>
          <a:lstStyle/>
          <a:p>
            <a:r>
              <a:rPr lang="el-GR" sz="2400" b="1" dirty="0" smtClean="0">
                <a:solidFill>
                  <a:schemeClr val="tx1"/>
                </a:solidFill>
                <a:latin typeface="Tahoma" pitchFamily="34" charset="0"/>
                <a:ea typeface="Tahoma" pitchFamily="34" charset="0"/>
                <a:cs typeface="Tahoma" pitchFamily="34" charset="0"/>
              </a:rPr>
              <a:t>Η ανοιξιάτικη λαθροθηρία στα Ιόνια Νησιά</a:t>
            </a:r>
            <a:endParaRPr lang="el-GR" sz="2400" b="1" dirty="0">
              <a:solidFill>
                <a:schemeClr val="tx1"/>
              </a:solidFill>
              <a:latin typeface="Tahoma" pitchFamily="34" charset="0"/>
              <a:ea typeface="Tahoma" pitchFamily="34" charset="0"/>
              <a:cs typeface="Tahoma" pitchFamily="34" charset="0"/>
            </a:endParaRPr>
          </a:p>
        </p:txBody>
      </p:sp>
      <p:pic>
        <p:nvPicPr>
          <p:cNvPr id="5" name="4 - Θέση περιεχομένου" descr="thumbnail_Zakynthos_illegal_shooting_hide_©HOS (2).jpg"/>
          <p:cNvPicPr>
            <a:picLocks noGrp="1" noChangeAspect="1"/>
          </p:cNvPicPr>
          <p:nvPr>
            <p:ph sz="half" idx="4294967295"/>
          </p:nvPr>
        </p:nvPicPr>
        <p:blipFill>
          <a:blip r:embed="rId2" cstate="print"/>
          <a:stretch>
            <a:fillRect/>
          </a:stretch>
        </p:blipFill>
        <p:spPr>
          <a:xfrm>
            <a:off x="251520" y="1052736"/>
            <a:ext cx="4680520" cy="2630245"/>
          </a:xfrm>
        </p:spPr>
      </p:pic>
      <p:pic>
        <p:nvPicPr>
          <p:cNvPr id="6" name="5 - Θέση περιεχομένου" descr="Turtle_dove_Streptopelia_turtur_©HOS_ChrisVlachos.jpg"/>
          <p:cNvPicPr>
            <a:picLocks noGrp="1" noChangeAspect="1"/>
          </p:cNvPicPr>
          <p:nvPr>
            <p:ph sz="half" idx="4294967295"/>
          </p:nvPr>
        </p:nvPicPr>
        <p:blipFill>
          <a:blip r:embed="rId3" cstate="print"/>
          <a:stretch>
            <a:fillRect/>
          </a:stretch>
        </p:blipFill>
        <p:spPr>
          <a:xfrm>
            <a:off x="5292080" y="4149080"/>
            <a:ext cx="3454400" cy="2305050"/>
          </a:xfrm>
          <a:prstGeom prst="ellipse">
            <a:avLst/>
          </a:prstGeom>
          <a:ln>
            <a:noFill/>
          </a:ln>
          <a:effectLst>
            <a:softEdge rad="112500"/>
          </a:effectLst>
        </p:spPr>
      </p:pic>
      <p:pic>
        <p:nvPicPr>
          <p:cNvPr id="14338" name="Picture 2" descr="E:\Karris\TEI\Συνέδρια\5o Συνέδριο ΠΕΒ 1-3 Dec 2017\Presentation\Pictures\thumbnail_Zakynthos_illegal_shooting_hide_©HOS.jpg"/>
          <p:cNvPicPr>
            <a:picLocks noChangeAspect="1" noChangeArrowheads="1"/>
          </p:cNvPicPr>
          <p:nvPr/>
        </p:nvPicPr>
        <p:blipFill>
          <a:blip r:embed="rId4" cstate="print"/>
          <a:srcRect/>
          <a:stretch>
            <a:fillRect/>
          </a:stretch>
        </p:blipFill>
        <p:spPr bwMode="auto">
          <a:xfrm>
            <a:off x="683568" y="3861048"/>
            <a:ext cx="3299859" cy="2474894"/>
          </a:xfrm>
          <a:prstGeom prst="rect">
            <a:avLst/>
          </a:prstGeom>
          <a:noFill/>
        </p:spPr>
      </p:pic>
      <p:pic>
        <p:nvPicPr>
          <p:cNvPr id="8" name="7 - Εικόνα" descr="Strofadia_RoulaTrigou_ORNITHOLOGIKI.jpg"/>
          <p:cNvPicPr>
            <a:picLocks noChangeAspect="1"/>
          </p:cNvPicPr>
          <p:nvPr/>
        </p:nvPicPr>
        <p:blipFill>
          <a:blip r:embed="rId5" cstate="print"/>
          <a:srcRect/>
          <a:stretch>
            <a:fillRect/>
          </a:stretch>
        </p:blipFill>
        <p:spPr bwMode="auto">
          <a:xfrm>
            <a:off x="5148065" y="1052736"/>
            <a:ext cx="3744416"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2400" dirty="0" smtClean="0">
                <a:latin typeface="Tahoma" pitchFamily="34" charset="0"/>
                <a:ea typeface="Tahoma" pitchFamily="34" charset="0"/>
                <a:cs typeface="Tahoma" pitchFamily="34" charset="0"/>
              </a:rPr>
              <a:t>Το κοινωνικό φαινόμενο της παράνομης θήρας την άνοιξη στα Ιόνια Νησιά</a:t>
            </a:r>
            <a:endParaRPr lang="el-GR" sz="2400" dirty="0">
              <a:latin typeface="Tahoma" pitchFamily="34" charset="0"/>
              <a:ea typeface="Tahoma" pitchFamily="34" charset="0"/>
              <a:cs typeface="Tahoma" pitchFamily="34" charset="0"/>
            </a:endParaRPr>
          </a:p>
        </p:txBody>
      </p:sp>
      <p:sp>
        <p:nvSpPr>
          <p:cNvPr id="6" name="5 - Θέση περιεχομένου"/>
          <p:cNvSpPr>
            <a:spLocks noGrp="1"/>
          </p:cNvSpPr>
          <p:nvPr>
            <p:ph sz="half" idx="2"/>
          </p:nvPr>
        </p:nvSpPr>
        <p:spPr>
          <a:xfrm>
            <a:off x="4800600" y="1371600"/>
            <a:ext cx="4163888" cy="5486400"/>
          </a:xfrm>
        </p:spPr>
        <p:txBody>
          <a:bodyPr>
            <a:normAutofit fontScale="32500" lnSpcReduction="20000"/>
          </a:bodyPr>
          <a:lstStyle/>
          <a:p>
            <a:r>
              <a:rPr lang="el-GR" sz="3400" b="1" dirty="0" smtClean="0">
                <a:latin typeface="Tahoma" pitchFamily="34" charset="0"/>
                <a:ea typeface="Tahoma" pitchFamily="34" charset="0"/>
                <a:cs typeface="Tahoma" pitchFamily="34" charset="0"/>
              </a:rPr>
              <a:t>Αξιολόγηση εκστρατείας ενημέρωσης σχετικά με την ανοιξιάτικη λαθροθηρία </a:t>
            </a:r>
            <a:r>
              <a:rPr lang="el-GR" sz="3400" dirty="0" smtClean="0">
                <a:latin typeface="Tahoma" pitchFamily="34" charset="0"/>
                <a:ea typeface="Tahoma" pitchFamily="34" charset="0"/>
                <a:cs typeface="Tahoma" pitchFamily="34" charset="0"/>
              </a:rPr>
              <a:t>των μεταναστευτικών πτηνών στα Ιόνια Νησιά στο </a:t>
            </a:r>
            <a:r>
              <a:rPr lang="el-GR" sz="3400" dirty="0" err="1" smtClean="0">
                <a:latin typeface="Tahoma" pitchFamily="34" charset="0"/>
                <a:ea typeface="Tahoma" pitchFamily="34" charset="0"/>
                <a:cs typeface="Tahoma" pitchFamily="34" charset="0"/>
              </a:rPr>
              <a:t>πλάισιο</a:t>
            </a:r>
            <a:r>
              <a:rPr lang="el-GR" sz="3400" dirty="0" smtClean="0">
                <a:latin typeface="Tahoma" pitchFamily="34" charset="0"/>
                <a:ea typeface="Tahoma" pitchFamily="34" charset="0"/>
                <a:cs typeface="Tahoma" pitchFamily="34" charset="0"/>
              </a:rPr>
              <a:t> του LIFE11INF/IT/253)«Ασφαλή καταφύγια για τα άγρια πουλιά». </a:t>
            </a:r>
          </a:p>
          <a:p>
            <a:pPr>
              <a:buNone/>
            </a:pPr>
            <a:endParaRPr lang="el-GR" sz="3400" dirty="0" smtClean="0">
              <a:latin typeface="Tahoma" pitchFamily="34" charset="0"/>
              <a:ea typeface="Tahoma" pitchFamily="34" charset="0"/>
              <a:cs typeface="Tahoma" pitchFamily="34" charset="0"/>
            </a:endParaRPr>
          </a:p>
          <a:p>
            <a:r>
              <a:rPr lang="el-GR" sz="3400" b="1" dirty="0" smtClean="0">
                <a:latin typeface="Tahoma" pitchFamily="34" charset="0"/>
                <a:ea typeface="Tahoma" pitchFamily="34" charset="0"/>
                <a:cs typeface="Tahoma" pitchFamily="34" charset="0"/>
              </a:rPr>
              <a:t>Στόχος της έρευνας</a:t>
            </a:r>
            <a:r>
              <a:rPr lang="el-GR" sz="3400" dirty="0" smtClean="0">
                <a:latin typeface="Tahoma" pitchFamily="34" charset="0"/>
                <a:ea typeface="Tahoma" pitchFamily="34" charset="0"/>
                <a:cs typeface="Tahoma" pitchFamily="34" charset="0"/>
              </a:rPr>
              <a:t>: α) εντοπισμός και καταγραφή πιθανών αλλαγών στη στάση και συμπεριφορά ομάδων στόχων μετά την ενημερωτική εκστρατεία, και β) αξιολόγηση του ρόλου της εκπαίδευσης και ενημέρωσης του κοινού στον αγώνα κατά της λαθροθηρίας. </a:t>
            </a:r>
          </a:p>
          <a:p>
            <a:pPr>
              <a:buNone/>
            </a:pPr>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Η έρευνα εστιάσθηκε σε 3 νησιά (</a:t>
            </a:r>
            <a:r>
              <a:rPr lang="el-GR" sz="3400" b="1" dirty="0" smtClean="0">
                <a:latin typeface="Tahoma" pitchFamily="34" charset="0"/>
                <a:ea typeface="Tahoma" pitchFamily="34" charset="0"/>
                <a:cs typeface="Tahoma" pitchFamily="34" charset="0"/>
              </a:rPr>
              <a:t>Ζάκυνθος, Παξοί, και Κέρκυρα</a:t>
            </a:r>
            <a:r>
              <a:rPr lang="el-GR" sz="3400" dirty="0" smtClean="0">
                <a:latin typeface="Tahoma" pitchFamily="34" charset="0"/>
                <a:ea typeface="Tahoma" pitchFamily="34" charset="0"/>
                <a:cs typeface="Tahoma" pitchFamily="34" charset="0"/>
              </a:rPr>
              <a:t>), όπου το φαινόμενο της λαθροθηρίας παρουσιάζεται έντονο. </a:t>
            </a:r>
          </a:p>
          <a:p>
            <a:pPr>
              <a:buNone/>
            </a:pPr>
            <a:endParaRPr lang="el-GR" sz="3400" dirty="0" smtClean="0">
              <a:latin typeface="Tahoma" pitchFamily="34" charset="0"/>
              <a:ea typeface="Tahoma" pitchFamily="34" charset="0"/>
              <a:cs typeface="Tahoma" pitchFamily="34" charset="0"/>
            </a:endParaRPr>
          </a:p>
          <a:p>
            <a:r>
              <a:rPr lang="en-US" sz="3400" dirty="0" smtClean="0">
                <a:latin typeface="Tahoma" pitchFamily="34" charset="0"/>
                <a:ea typeface="Tahoma" pitchFamily="34" charset="0"/>
                <a:cs typeface="Tahoma" pitchFamily="34" charset="0"/>
              </a:rPr>
              <a:t>T</a:t>
            </a:r>
            <a:r>
              <a:rPr lang="el-GR" sz="3400" dirty="0" smtClean="0">
                <a:latin typeface="Tahoma" pitchFamily="34" charset="0"/>
                <a:ea typeface="Tahoma" pitchFamily="34" charset="0"/>
                <a:cs typeface="Tahoma" pitchFamily="34" charset="0"/>
              </a:rPr>
              <a:t>α δεδομένα συλλέχθηκαν </a:t>
            </a:r>
            <a:r>
              <a:rPr lang="el-GR" sz="3400" b="1" dirty="0" smtClean="0">
                <a:latin typeface="Tahoma" pitchFamily="34" charset="0"/>
                <a:ea typeface="Tahoma" pitchFamily="34" charset="0"/>
                <a:cs typeface="Tahoma" pitchFamily="34" charset="0"/>
              </a:rPr>
              <a:t>μέσω ερωτηματολογίων </a:t>
            </a:r>
            <a:r>
              <a:rPr lang="el-GR" sz="3400" dirty="0" smtClean="0">
                <a:latin typeface="Tahoma" pitchFamily="34" charset="0"/>
                <a:ea typeface="Tahoma" pitchFamily="34" charset="0"/>
                <a:cs typeface="Tahoma" pitchFamily="34" charset="0"/>
              </a:rPr>
              <a:t>κατά την έναρξη (2013) και λήξη του προγράμματος (2015), ώστε να καθίσταται δυνατή η σύγκριση απαντήσεων. </a:t>
            </a:r>
          </a:p>
          <a:p>
            <a:pPr>
              <a:buNone/>
            </a:pPr>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Τα αποτελέσματα έδειξαν διαφορές (ποιοτικές και ποσοτικές) σε σχέση με τη στάση μαθητών, τοπικής κοινωνίας και κυνηγών σχετικά με το φαινόμενο της μετανάστευσης των πτηνών, αλλά και τις επιπτώσεις της λαθροθηρίας σε αυτό.</a:t>
            </a:r>
          </a:p>
          <a:p>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Η </a:t>
            </a:r>
            <a:r>
              <a:rPr lang="el-GR" sz="3400" b="1" dirty="0" smtClean="0">
                <a:latin typeface="Tahoma" pitchFamily="34" charset="0"/>
                <a:ea typeface="Tahoma" pitchFamily="34" charset="0"/>
                <a:cs typeface="Tahoma" pitchFamily="34" charset="0"/>
              </a:rPr>
              <a:t>κυνηγετική κοινότητα</a:t>
            </a:r>
            <a:r>
              <a:rPr lang="el-GR" sz="3400" dirty="0" smtClean="0">
                <a:latin typeface="Tahoma" pitchFamily="34" charset="0"/>
                <a:ea typeface="Tahoma" pitchFamily="34" charset="0"/>
                <a:cs typeface="Tahoma" pitchFamily="34" charset="0"/>
              </a:rPr>
              <a:t>, να εξακολουθεί να αντιλαμβάνεται την ανοιξιάτικη λαθροθηρία ως νόμιμη λόγω του παρελθόντος παραδοσιακού χαρακτήρα της και να θεωρεί την </a:t>
            </a:r>
            <a:r>
              <a:rPr lang="el-GR" sz="3400" b="1" dirty="0" smtClean="0">
                <a:latin typeface="Tahoma" pitchFamily="34" charset="0"/>
                <a:ea typeface="Tahoma" pitchFamily="34" charset="0"/>
                <a:cs typeface="Tahoma" pitchFamily="34" charset="0"/>
              </a:rPr>
              <a:t>αλλαγή χρήσεων γης και τη ρύπανση με τοξικά </a:t>
            </a:r>
            <a:r>
              <a:rPr lang="el-GR" sz="3400" b="1" dirty="0" err="1" smtClean="0">
                <a:latin typeface="Tahoma" pitchFamily="34" charset="0"/>
                <a:ea typeface="Tahoma" pitchFamily="34" charset="0"/>
                <a:cs typeface="Tahoma" pitchFamily="34" charset="0"/>
              </a:rPr>
              <a:t>φυτοπροστατευτικά</a:t>
            </a:r>
            <a:r>
              <a:rPr lang="el-GR" sz="3400" b="1" dirty="0" smtClean="0">
                <a:latin typeface="Tahoma" pitchFamily="34" charset="0"/>
                <a:ea typeface="Tahoma" pitchFamily="34" charset="0"/>
                <a:cs typeface="Tahoma" pitchFamily="34" charset="0"/>
              </a:rPr>
              <a:t> μέσα στις περιοχές διαχείμασης των ειδών (συμπεριλαμβανομένου του Τρυγονιού) ως τις πιο σημαντικές πιέσεις-απειλές. </a:t>
            </a:r>
          </a:p>
          <a:p>
            <a:endParaRPr lang="el-GR" dirty="0"/>
          </a:p>
        </p:txBody>
      </p:sp>
      <p:pic>
        <p:nvPicPr>
          <p:cNvPr id="34819" name="Picture 3"/>
          <p:cNvPicPr>
            <a:picLocks noChangeAspect="1" noChangeArrowheads="1"/>
          </p:cNvPicPr>
          <p:nvPr/>
        </p:nvPicPr>
        <p:blipFill>
          <a:blip r:embed="rId2" cstate="print"/>
          <a:srcRect/>
          <a:stretch>
            <a:fillRect/>
          </a:stretch>
        </p:blipFill>
        <p:spPr bwMode="auto">
          <a:xfrm>
            <a:off x="467544" y="1412776"/>
            <a:ext cx="3528392" cy="5002043"/>
          </a:xfrm>
          <a:prstGeom prst="rect">
            <a:avLst/>
          </a:prstGeom>
          <a:noFill/>
          <a:ln w="9525">
            <a:noFill/>
            <a:miter lim="800000"/>
            <a:headEnd/>
            <a:tailEnd/>
          </a:ln>
        </p:spPr>
      </p:pic>
      <p:sp>
        <p:nvSpPr>
          <p:cNvPr id="9" name="8 - TextBox"/>
          <p:cNvSpPr txBox="1"/>
          <p:nvPr/>
        </p:nvSpPr>
        <p:spPr>
          <a:xfrm>
            <a:off x="0" y="6396335"/>
            <a:ext cx="4320480" cy="461665"/>
          </a:xfrm>
          <a:prstGeom prst="rect">
            <a:avLst/>
          </a:prstGeom>
          <a:solidFill>
            <a:srgbClr val="FFFF00"/>
          </a:solidFill>
        </p:spPr>
        <p:txBody>
          <a:bodyPr wrap="square" rtlCol="0">
            <a:spAutoFit/>
          </a:bodyPr>
          <a:lstStyle/>
          <a:p>
            <a:pPr lvl="0"/>
            <a:r>
              <a:rPr lang="en-GB" sz="800" b="1" u="sng" dirty="0" smtClean="0">
                <a:latin typeface="Tahoma" pitchFamily="34" charset="0"/>
                <a:ea typeface="Tahoma" pitchFamily="34" charset="0"/>
                <a:cs typeface="Tahoma" pitchFamily="34" charset="0"/>
              </a:rPr>
              <a:t>Karris G.</a:t>
            </a:r>
            <a:r>
              <a:rPr lang="en-GB" sz="800" u="sng" dirty="0" smtClean="0">
                <a:latin typeface="Tahoma" pitchFamily="34" charset="0"/>
                <a:ea typeface="Tahoma" pitchFamily="34" charset="0"/>
                <a:cs typeface="Tahoma" pitchFamily="34" charset="0"/>
              </a:rPr>
              <a:t>,</a:t>
            </a:r>
            <a:r>
              <a:rPr lang="en-GB" sz="800" dirty="0" smtClean="0">
                <a:latin typeface="Tahoma" pitchFamily="34" charset="0"/>
                <a:ea typeface="Tahoma" pitchFamily="34" charset="0"/>
                <a:cs typeface="Tahoma" pitchFamily="34" charset="0"/>
              </a:rPr>
              <a:t> Martinis, A., Kabassi, K., </a:t>
            </a:r>
            <a:r>
              <a:rPr lang="en-GB" sz="800" dirty="0" err="1" smtClean="0">
                <a:latin typeface="Tahoma" pitchFamily="34" charset="0"/>
                <a:ea typeface="Tahoma" pitchFamily="34" charset="0"/>
                <a:cs typeface="Tahoma" pitchFamily="34" charset="0"/>
              </a:rPr>
              <a:t>Dalakiari</a:t>
            </a:r>
            <a:r>
              <a:rPr lang="en-GB" sz="800" dirty="0" smtClean="0">
                <a:latin typeface="Tahoma" pitchFamily="34" charset="0"/>
                <a:ea typeface="Tahoma" pitchFamily="34" charset="0"/>
                <a:cs typeface="Tahoma" pitchFamily="34" charset="0"/>
              </a:rPr>
              <a:t>, A. &amp; </a:t>
            </a:r>
            <a:r>
              <a:rPr lang="en-GB" sz="800" dirty="0" err="1" smtClean="0">
                <a:latin typeface="Tahoma" pitchFamily="34" charset="0"/>
                <a:ea typeface="Tahoma" pitchFamily="34" charset="0"/>
                <a:cs typeface="Tahoma" pitchFamily="34" charset="0"/>
              </a:rPr>
              <a:t>Korbetis</a:t>
            </a:r>
            <a:r>
              <a:rPr lang="en-GB" sz="800" dirty="0" smtClean="0">
                <a:latin typeface="Tahoma" pitchFamily="34" charset="0"/>
                <a:ea typeface="Tahoma" pitchFamily="34" charset="0"/>
                <a:cs typeface="Tahoma" pitchFamily="34" charset="0"/>
              </a:rPr>
              <a:t>, M. 2018. Changing social awareness of the illegal killing of migratory birds in the Ionian Islands, western Greece – Journal of Biological Education</a:t>
            </a:r>
            <a:r>
              <a:rPr lang="en-US" sz="800" dirty="0" smtClean="0">
                <a:latin typeface="Tahoma" pitchFamily="34" charset="0"/>
                <a:ea typeface="Tahoma" pitchFamily="34" charset="0"/>
                <a:cs typeface="Tahoma" pitchFamily="34" charset="0"/>
              </a:rPr>
              <a:t>, DOI:10.1080/00219266.2018.1554597</a:t>
            </a:r>
            <a:endParaRPr lang="el-GR" dirty="0"/>
          </a:p>
        </p:txBody>
      </p:sp>
      <p:pic>
        <p:nvPicPr>
          <p:cNvPr id="10" name="6 - Εικόνα" descr="birdlife_rgb_komeno.gif"/>
          <p:cNvPicPr>
            <a:picLocks noChangeAspect="1"/>
          </p:cNvPicPr>
          <p:nvPr/>
        </p:nvPicPr>
        <p:blipFill>
          <a:blip r:embed="rId3" cstate="print"/>
          <a:srcRect t="11728" b="11195"/>
          <a:stretch>
            <a:fillRect/>
          </a:stretch>
        </p:blipFill>
        <p:spPr bwMode="auto">
          <a:xfrm>
            <a:off x="7092280" y="6391006"/>
            <a:ext cx="807534" cy="466994"/>
          </a:xfrm>
          <a:prstGeom prst="rect">
            <a:avLst/>
          </a:prstGeom>
          <a:noFill/>
          <a:ln w="9525">
            <a:noFill/>
            <a:miter lim="800000"/>
            <a:headEnd/>
            <a:tailEnd/>
          </a:ln>
        </p:spPr>
      </p:pic>
      <p:pic>
        <p:nvPicPr>
          <p:cNvPr id="11" name="7 - Εικόνα" descr="leavingisliving_logo_GR.jpg"/>
          <p:cNvPicPr>
            <a:picLocks noChangeAspect="1"/>
          </p:cNvPicPr>
          <p:nvPr/>
        </p:nvPicPr>
        <p:blipFill>
          <a:blip r:embed="rId4" cstate="print"/>
          <a:srcRect b="1476"/>
          <a:stretch>
            <a:fillRect/>
          </a:stretch>
        </p:blipFill>
        <p:spPr bwMode="auto">
          <a:xfrm>
            <a:off x="4860032" y="6387678"/>
            <a:ext cx="704373" cy="470322"/>
          </a:xfrm>
          <a:prstGeom prst="rect">
            <a:avLst/>
          </a:prstGeom>
          <a:noFill/>
          <a:ln w="9525">
            <a:noFill/>
            <a:miter lim="800000"/>
            <a:headEnd/>
            <a:tailEnd/>
          </a:ln>
        </p:spPr>
      </p:pic>
      <p:pic>
        <p:nvPicPr>
          <p:cNvPr id="12" name="6 - Εικόνα" descr="logo_life_high_resolution_2.jpg"/>
          <p:cNvPicPr>
            <a:picLocks noChangeAspect="1"/>
          </p:cNvPicPr>
          <p:nvPr/>
        </p:nvPicPr>
        <p:blipFill>
          <a:blip r:embed="rId5" cstate="print"/>
          <a:srcRect/>
          <a:stretch>
            <a:fillRect/>
          </a:stretch>
        </p:blipFill>
        <p:spPr bwMode="auto">
          <a:xfrm>
            <a:off x="8172400" y="6376585"/>
            <a:ext cx="666660" cy="481415"/>
          </a:xfrm>
          <a:prstGeom prst="rect">
            <a:avLst/>
          </a:prstGeom>
          <a:noFill/>
          <a:ln w="9525">
            <a:noFill/>
            <a:miter lim="800000"/>
            <a:headEnd/>
            <a:tailEnd/>
          </a:ln>
        </p:spPr>
      </p:pic>
      <p:pic>
        <p:nvPicPr>
          <p:cNvPr id="13" name="Picture 4" descr="EnglishColor-WhiteBackground"/>
          <p:cNvPicPr>
            <a:picLocks noChangeAspect="1" noChangeArrowheads="1"/>
          </p:cNvPicPr>
          <p:nvPr/>
        </p:nvPicPr>
        <p:blipFill>
          <a:blip r:embed="rId6" cstate="print"/>
          <a:srcRect/>
          <a:stretch>
            <a:fillRect/>
          </a:stretch>
        </p:blipFill>
        <p:spPr bwMode="auto">
          <a:xfrm>
            <a:off x="5940152" y="6381022"/>
            <a:ext cx="911804" cy="476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9314" name="Picture 2" descr="E:\Karris\Ionian University\Private works\Book fauna of Greece\Photos book of fauna\Ardea cinerea I.jpe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1 - Τίτλος"/>
          <p:cNvSpPr txBox="1">
            <a:spLocks/>
          </p:cNvSpPr>
          <p:nvPr/>
        </p:nvSpPr>
        <p:spPr bwMode="auto">
          <a:xfrm>
            <a:off x="971600" y="0"/>
            <a:ext cx="7380312"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3200" b="0" i="0" u="none" strike="noStrike" kern="1200" cap="none" spc="0" normalizeH="0" baseline="0" noProof="0" dirty="0" smtClean="0">
                <a:ln>
                  <a:noFill/>
                </a:ln>
                <a:solidFill>
                  <a:srgbClr val="FFFF00"/>
                </a:solidFill>
                <a:effectLst/>
                <a:uLnTx/>
                <a:uFillTx/>
                <a:latin typeface="Tahoma" pitchFamily="34" charset="0"/>
                <a:ea typeface="+mj-ea"/>
                <a:cs typeface="Tahoma" pitchFamily="34" charset="0"/>
              </a:rPr>
              <a:t>Σας ευχαριστώ για την προσοχή σας!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 y="0"/>
            <a:ext cx="5220071" cy="3085296"/>
          </a:xfrm>
          <a:prstGeom prst="rect">
            <a:avLst/>
          </a:prstGeom>
          <a:noFill/>
          <a:ln w="9525">
            <a:noFill/>
            <a:miter lim="800000"/>
            <a:headEnd/>
            <a:tailEnd/>
          </a:ln>
        </p:spPr>
      </p:pic>
      <p:sp>
        <p:nvSpPr>
          <p:cNvPr id="7" name="6 - TextBox"/>
          <p:cNvSpPr txBox="1"/>
          <p:nvPr/>
        </p:nvSpPr>
        <p:spPr>
          <a:xfrm>
            <a:off x="0" y="6427113"/>
            <a:ext cx="9144000"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αριστερά προς τα δεξιά ενεργητική πτήση σμήνους </a:t>
            </a:r>
            <a:r>
              <a:rPr lang="el-GR" sz="1100" dirty="0" err="1" smtClean="0">
                <a:latin typeface="Tahoma" pitchFamily="34" charset="0"/>
                <a:ea typeface="Tahoma" pitchFamily="34" charset="0"/>
                <a:cs typeface="Tahoma" pitchFamily="34" charset="0"/>
              </a:rPr>
              <a:t>Λευκοτσικνιά</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Egretta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garzetta</a:t>
            </a:r>
            <a:r>
              <a:rPr lang="en-US" sz="1100" dirty="0" smtClean="0">
                <a:latin typeface="Tahoma" pitchFamily="34" charset="0"/>
                <a:ea typeface="Tahoma" pitchFamily="34" charset="0"/>
                <a:cs typeface="Tahoma" pitchFamily="34" charset="0"/>
              </a:rPr>
              <a:t>)</a:t>
            </a:r>
            <a:r>
              <a:rPr lang="el-GR" sz="1100" dirty="0" smtClean="0">
                <a:latin typeface="Tahoma" pitchFamily="34" charset="0"/>
                <a:ea typeface="Tahoma" pitchFamily="34" charset="0"/>
                <a:cs typeface="Tahoma" pitchFamily="34" charset="0"/>
              </a:rPr>
              <a:t>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Λ. </a:t>
            </a:r>
            <a:r>
              <a:rPr lang="el-GR" sz="1100" dirty="0" err="1" smtClean="0">
                <a:latin typeface="Tahoma" pitchFamily="34" charset="0"/>
                <a:ea typeface="Tahoma" pitchFamily="34" charset="0"/>
                <a:cs typeface="Tahoma" pitchFamily="34" charset="0"/>
              </a:rPr>
              <a:t>Κακαλής</a:t>
            </a:r>
            <a:r>
              <a:rPr lang="el-GR" sz="1100" dirty="0" smtClean="0">
                <a:latin typeface="Tahoma" pitchFamily="34" charset="0"/>
                <a:ea typeface="Tahoma" pitchFamily="34" charset="0"/>
                <a:cs typeface="Tahoma" pitchFamily="34" charset="0"/>
              </a:rPr>
              <a:t>)</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και </a:t>
            </a:r>
            <a:r>
              <a:rPr lang="el-GR" sz="1100" dirty="0" err="1" smtClean="0">
                <a:latin typeface="Tahoma" pitchFamily="34" charset="0"/>
                <a:ea typeface="Tahoma" pitchFamily="34" charset="0"/>
                <a:cs typeface="Tahoma" pitchFamily="34" charset="0"/>
              </a:rPr>
              <a:t>Χουλιαρομύτας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Platalea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leucorodia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κατά τη μετανάστευση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Μ.Δ. Βούλγαρης)</a:t>
            </a:r>
            <a:endParaRPr lang="el-GR" sz="1100" dirty="0">
              <a:latin typeface="Tahoma" pitchFamily="34" charset="0"/>
              <a:ea typeface="Tahoma" pitchFamily="34" charset="0"/>
              <a:cs typeface="Tahoma" pitchFamily="34" charset="0"/>
            </a:endParaRPr>
          </a:p>
        </p:txBody>
      </p:sp>
      <p:sp>
        <p:nvSpPr>
          <p:cNvPr id="501762" name="AutoShape 2" descr="143,836 Egret Images, Stock Photos &amp; Vectors | Shutte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01764" name="AutoShape 4" descr="C:\Users\user\Desktop\flying-great-egret-line-drawing-260nw-1897837957.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01766" name="AutoShape 6" descr="C:\Users\user\Desktop\flying-great-egret-line-drawing-260nw-1897837957.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 name="1 - Τίτλος"/>
          <p:cNvSpPr>
            <a:spLocks noGrp="1"/>
          </p:cNvSpPr>
          <p:nvPr>
            <p:ph type="title"/>
          </p:nvPr>
        </p:nvSpPr>
        <p:spPr>
          <a:xfrm>
            <a:off x="5364088" y="0"/>
            <a:ext cx="3563888" cy="720080"/>
          </a:xfrm>
          <a:solidFill>
            <a:srgbClr val="00B0F0"/>
          </a:solidFill>
        </p:spPr>
        <p:txBody>
          <a:bodyPr/>
          <a:lstStyle/>
          <a:p>
            <a:r>
              <a:rPr lang="el-GR" sz="2000" dirty="0" smtClean="0">
                <a:latin typeface="Tahoma" pitchFamily="34" charset="0"/>
                <a:ea typeface="Tahoma" pitchFamily="34" charset="0"/>
                <a:cs typeface="Tahoma" pitchFamily="34" charset="0"/>
              </a:rPr>
              <a:t>Σχέδιο λαιμού κατά την πτήση</a:t>
            </a:r>
            <a:endParaRPr lang="el-GR" sz="2000" dirty="0">
              <a:latin typeface="Tahoma" pitchFamily="34" charset="0"/>
              <a:ea typeface="Tahoma" pitchFamily="34" charset="0"/>
              <a:cs typeface="Tahoma" pitchFamily="34" charset="0"/>
            </a:endParaRPr>
          </a:p>
        </p:txBody>
      </p:sp>
      <p:pic>
        <p:nvPicPr>
          <p:cNvPr id="501770" name="Picture 10" descr="Egret Flying Stock Illustrations – 948 Egret Flying Stock Illustrations,  Vectors &amp; Clipart - Dreamstime"/>
          <p:cNvPicPr>
            <a:picLocks noChangeAspect="1" noChangeArrowheads="1"/>
          </p:cNvPicPr>
          <p:nvPr/>
        </p:nvPicPr>
        <p:blipFill>
          <a:blip r:embed="rId3" cstate="print"/>
          <a:srcRect/>
          <a:stretch>
            <a:fillRect/>
          </a:stretch>
        </p:blipFill>
        <p:spPr bwMode="auto">
          <a:xfrm>
            <a:off x="5220072" y="764703"/>
            <a:ext cx="3923928" cy="2529424"/>
          </a:xfrm>
          <a:prstGeom prst="rect">
            <a:avLst/>
          </a:prstGeom>
          <a:noFill/>
        </p:spPr>
      </p:pic>
      <p:sp>
        <p:nvSpPr>
          <p:cNvPr id="501774" name="AutoShape 14" descr="Details : Eurasian Spoonbill - BirdGuid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01776" name="Picture 16" descr="Qatar e-Nature – Spoonbill, Eurasian"/>
          <p:cNvPicPr>
            <a:picLocks noChangeAspect="1" noChangeArrowheads="1"/>
          </p:cNvPicPr>
          <p:nvPr/>
        </p:nvPicPr>
        <p:blipFill>
          <a:blip r:embed="rId4" cstate="print"/>
          <a:srcRect/>
          <a:stretch>
            <a:fillRect/>
          </a:stretch>
        </p:blipFill>
        <p:spPr bwMode="auto">
          <a:xfrm>
            <a:off x="5021659" y="3717032"/>
            <a:ext cx="4122341" cy="2016224"/>
          </a:xfrm>
          <a:prstGeom prst="rect">
            <a:avLst/>
          </a:prstGeom>
          <a:noFill/>
        </p:spPr>
      </p:pic>
      <p:pic>
        <p:nvPicPr>
          <p:cNvPr id="6" name="Picture 2" descr="Î ÎµÎ¹ÎºÏÎ½Î± Î¯ÏÏÏ ÏÎµÏÎ¹Î­ÏÎµÎ¹: Î¿ÏÏÎ±Î½ÏÏ, ÏÎ¿ÏÎ»Î¯, ÏÏÎ±Î¯Î¸ÏÎ¹ÎµÏ Î´ÏÎ±ÏÏÎ·ÏÎ¹ÏÏÎ·ÏÎµÏ ÎºÎ±Î¹ ÏÏÏÎ·"/>
          <p:cNvPicPr>
            <a:picLocks noChangeAspect="1" noChangeArrowheads="1"/>
          </p:cNvPicPr>
          <p:nvPr/>
        </p:nvPicPr>
        <p:blipFill>
          <a:blip r:embed="rId5" cstate="print"/>
          <a:srcRect l="21333" t="4932" r="14868" b="9415"/>
          <a:stretch>
            <a:fillRect/>
          </a:stretch>
        </p:blipFill>
        <p:spPr bwMode="auto">
          <a:xfrm>
            <a:off x="0" y="3085099"/>
            <a:ext cx="5220072" cy="3368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Σχήμα φτερούγων</a:t>
            </a:r>
            <a:endParaRPr lang="el-GR" dirty="0"/>
          </a:p>
        </p:txBody>
      </p:sp>
      <p:pic>
        <p:nvPicPr>
          <p:cNvPr id="5" name="Picture 2" descr="C:\TurboX 2-1-2011\Windows\TEI\PRIVATE\Σίκινος 12-19 Αυγούστου 2011\P8142155.JPG"/>
          <p:cNvPicPr>
            <a:picLocks noChangeAspect="1" noChangeArrowheads="1"/>
          </p:cNvPicPr>
          <p:nvPr/>
        </p:nvPicPr>
        <p:blipFill>
          <a:blip r:embed="rId2" cstate="print"/>
          <a:srcRect l="33186" t="23887" r="33186" b="36274"/>
          <a:stretch>
            <a:fillRect/>
          </a:stretch>
        </p:blipFill>
        <p:spPr bwMode="auto">
          <a:xfrm>
            <a:off x="179512" y="1340768"/>
            <a:ext cx="4608512" cy="409455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5148064" y="1340768"/>
            <a:ext cx="3744416" cy="4100290"/>
          </a:xfrm>
          <a:prstGeom prst="rect">
            <a:avLst/>
          </a:prstGeom>
          <a:noFill/>
          <a:ln w="9525">
            <a:noFill/>
            <a:miter lim="800000"/>
            <a:headEnd/>
            <a:tailEnd/>
          </a:ln>
        </p:spPr>
      </p:pic>
      <p:sp>
        <p:nvSpPr>
          <p:cNvPr id="7" name="6 - TextBox"/>
          <p:cNvSpPr txBox="1"/>
          <p:nvPr/>
        </p:nvSpPr>
        <p:spPr>
          <a:xfrm>
            <a:off x="0" y="5805264"/>
            <a:ext cx="9144000"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Αριστερά: Ανοιχτόχρωμη μορφή </a:t>
            </a:r>
            <a:r>
              <a:rPr lang="el-GR" sz="1100" dirty="0" err="1" smtClean="0">
                <a:latin typeface="Tahoma" pitchFamily="34" charset="0"/>
                <a:ea typeface="Tahoma" pitchFamily="34" charset="0"/>
                <a:cs typeface="Tahoma" pitchFamily="34" charset="0"/>
              </a:rPr>
              <a:t>Μαυροπετρίτη</a:t>
            </a:r>
            <a:r>
              <a:rPr lang="el-GR"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sym typeface="Wingdings" pitchFamily="2" charset="2"/>
              </a:rPr>
              <a:t> </a:t>
            </a:r>
            <a:r>
              <a:rPr lang="el-GR" sz="1100" b="1" dirty="0" smtClean="0">
                <a:latin typeface="Tahoma" pitchFamily="34" charset="0"/>
                <a:ea typeface="Tahoma" pitchFamily="34" charset="0"/>
                <a:cs typeface="Tahoma" pitchFamily="34" charset="0"/>
                <a:sym typeface="Wingdings" pitchFamily="2" charset="2"/>
              </a:rPr>
              <a:t>ΓΕΡΑΚΟΜΟΡΦΟ ΕΙΔΟΣ</a:t>
            </a:r>
            <a:endParaRPr lang="el-GR" sz="1100" b="1" dirty="0" smtClean="0">
              <a:latin typeface="Tahoma" pitchFamily="34" charset="0"/>
              <a:ea typeface="Tahoma" pitchFamily="34" charset="0"/>
              <a:cs typeface="Tahoma" pitchFamily="34" charset="0"/>
            </a:endParaRPr>
          </a:p>
          <a:p>
            <a:r>
              <a:rPr lang="el-GR" sz="1100" dirty="0" smtClean="0">
                <a:latin typeface="Tahoma" pitchFamily="34" charset="0"/>
                <a:ea typeface="Tahoma" pitchFamily="34" charset="0"/>
                <a:cs typeface="Tahoma" pitchFamily="34" charset="0"/>
              </a:rPr>
              <a:t>Δεξιά: Νεαρός </a:t>
            </a:r>
            <a:r>
              <a:rPr lang="el-GR" sz="1100" dirty="0" err="1" smtClean="0">
                <a:latin typeface="Tahoma" pitchFamily="34" charset="0"/>
                <a:ea typeface="Tahoma" pitchFamily="34" charset="0"/>
                <a:cs typeface="Tahoma" pitchFamily="34" charset="0"/>
              </a:rPr>
              <a:t>Χρυσαετός</a:t>
            </a:r>
            <a:r>
              <a:rPr lang="el-GR" sz="1100"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Α</a:t>
            </a:r>
            <a:r>
              <a:rPr lang="en-US" sz="1100" i="1" dirty="0" err="1" smtClean="0">
                <a:latin typeface="Tahoma" pitchFamily="34" charset="0"/>
                <a:ea typeface="Tahoma" pitchFamily="34" charset="0"/>
                <a:cs typeface="Tahoma" pitchFamily="34" charset="0"/>
              </a:rPr>
              <a:t>quila</a:t>
            </a:r>
            <a:r>
              <a:rPr lang="en-US" sz="1100" i="1" dirty="0" smtClean="0">
                <a:latin typeface="Tahoma" pitchFamily="34" charset="0"/>
                <a:ea typeface="Tahoma" pitchFamily="34" charset="0"/>
                <a:cs typeface="Tahoma" pitchFamily="34" charset="0"/>
              </a:rPr>
              <a:t> chrysaetos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sym typeface="Wingdings" pitchFamily="2" charset="2"/>
              </a:rPr>
              <a:t> </a:t>
            </a:r>
            <a:r>
              <a:rPr lang="el-GR" sz="1100" b="1" dirty="0" smtClean="0">
                <a:latin typeface="Tahoma" pitchFamily="34" charset="0"/>
                <a:ea typeface="Tahoma" pitchFamily="34" charset="0"/>
                <a:cs typeface="Tahoma" pitchFamily="34" charset="0"/>
                <a:sym typeface="Wingdings" pitchFamily="2" charset="2"/>
              </a:rPr>
              <a:t>ΑΕΤΟΜΟΡΦΟ ΕΙΔΟΣ</a:t>
            </a:r>
            <a:r>
              <a:rPr lang="el-GR" sz="1100" b="1" dirty="0" smtClean="0">
                <a:latin typeface="Tahoma" pitchFamily="34" charset="0"/>
                <a:ea typeface="Tahoma" pitchFamily="34" charset="0"/>
                <a:cs typeface="Tahoma" pitchFamily="34" charset="0"/>
              </a:rPr>
              <a:t> </a:t>
            </a:r>
            <a:endParaRPr lang="el-GR" sz="11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400" dirty="0" smtClean="0">
                <a:latin typeface="Tahoma" pitchFamily="34" charset="0"/>
                <a:ea typeface="Tahoma" pitchFamily="34" charset="0"/>
                <a:cs typeface="Tahoma" pitchFamily="34" charset="0"/>
              </a:rPr>
              <a:t>Παραδείγματα ποδιών και ράμφους</a:t>
            </a:r>
            <a:endParaRPr lang="el-GR" sz="2400" dirty="0">
              <a:latin typeface="Tahoma" pitchFamily="34" charset="0"/>
              <a:ea typeface="Tahoma" pitchFamily="34" charset="0"/>
              <a:cs typeface="Tahoma" pitchFamily="34" charset="0"/>
            </a:endParaRPr>
          </a:p>
        </p:txBody>
      </p:sp>
      <p:pic>
        <p:nvPicPr>
          <p:cNvPr id="241666" name="Picture 2" descr="E:\Karris\TEI\Συνέδρια\10th Seabird group conference 2009\Photos of Brugge and wild nature\P3291099.JPG"/>
          <p:cNvPicPr>
            <a:picLocks noChangeAspect="1" noChangeArrowheads="1"/>
          </p:cNvPicPr>
          <p:nvPr/>
        </p:nvPicPr>
        <p:blipFill>
          <a:blip r:embed="rId2" cstate="print"/>
          <a:srcRect/>
          <a:stretch>
            <a:fillRect/>
          </a:stretch>
        </p:blipFill>
        <p:spPr bwMode="auto">
          <a:xfrm>
            <a:off x="251521" y="1772816"/>
            <a:ext cx="4320480" cy="3240360"/>
          </a:xfrm>
          <a:prstGeom prst="rect">
            <a:avLst/>
          </a:prstGeom>
          <a:noFill/>
        </p:spPr>
      </p:pic>
      <p:pic>
        <p:nvPicPr>
          <p:cNvPr id="241667" name="Picture 3" descr="E:\Karris\Ionian University\Private works\Adens\Akamas\Δειγματοληψίες\Sampling season 2019\Spring 2019\Photos Spring 2019 Akamas Karris\April 15-23 2019 partII\DSC04664.JPG"/>
          <p:cNvPicPr>
            <a:picLocks noChangeAspect="1" noChangeArrowheads="1"/>
          </p:cNvPicPr>
          <p:nvPr/>
        </p:nvPicPr>
        <p:blipFill>
          <a:blip r:embed="rId3" cstate="print"/>
          <a:srcRect/>
          <a:stretch>
            <a:fillRect/>
          </a:stretch>
        </p:blipFill>
        <p:spPr bwMode="auto">
          <a:xfrm>
            <a:off x="4788024" y="1772816"/>
            <a:ext cx="4355976" cy="3266982"/>
          </a:xfrm>
          <a:prstGeom prst="rect">
            <a:avLst/>
          </a:prstGeom>
          <a:noFill/>
        </p:spPr>
      </p:pic>
      <p:sp>
        <p:nvSpPr>
          <p:cNvPr id="7" name="6 - TextBox"/>
          <p:cNvSpPr txBox="1"/>
          <p:nvPr/>
        </p:nvSpPr>
        <p:spPr>
          <a:xfrm>
            <a:off x="251520" y="5157192"/>
            <a:ext cx="3600400" cy="430887"/>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ποδιού για κολύμβηση και περπάτημα στην Φαλαρίδα (</a:t>
            </a:r>
            <a:r>
              <a:rPr lang="en-US" sz="1100" i="1" dirty="0" err="1" smtClean="0">
                <a:latin typeface="Tahoma" pitchFamily="34" charset="0"/>
                <a:ea typeface="Tahoma" pitchFamily="34" charset="0"/>
                <a:cs typeface="Tahoma" pitchFamily="34" charset="0"/>
              </a:rPr>
              <a:t>Fulica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atra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8" name="7 - TextBox"/>
          <p:cNvSpPr txBox="1"/>
          <p:nvPr/>
        </p:nvSpPr>
        <p:spPr>
          <a:xfrm>
            <a:off x="4788024" y="5229200"/>
            <a:ext cx="4355976" cy="430887"/>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Τύπος</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ράμφους για σύλληψη εντόμων στο </a:t>
            </a:r>
            <a:r>
              <a:rPr lang="el-GR" sz="1100" dirty="0" err="1" smtClean="0">
                <a:latin typeface="Tahoma" pitchFamily="34" charset="0"/>
                <a:ea typeface="Tahoma" pitchFamily="34" charset="0"/>
                <a:cs typeface="Tahoma" pitchFamily="34" charset="0"/>
              </a:rPr>
              <a:t>Μαυροτσιροβάκο</a:t>
            </a:r>
            <a:r>
              <a:rPr lang="el-GR" sz="1100" dirty="0" smtClean="0">
                <a:latin typeface="Tahoma" pitchFamily="34" charset="0"/>
                <a:ea typeface="Tahoma" pitchFamily="34" charset="0"/>
                <a:cs typeface="Tahoma" pitchFamily="34" charset="0"/>
              </a:rPr>
              <a:t> (</a:t>
            </a:r>
            <a:r>
              <a:rPr lang="en-US" sz="1100" i="1" dirty="0" smtClean="0">
                <a:latin typeface="Tahoma" pitchFamily="34" charset="0"/>
                <a:ea typeface="Tahoma" pitchFamily="34" charset="0"/>
                <a:cs typeface="Tahoma" pitchFamily="34" charset="0"/>
              </a:rPr>
              <a:t>Sylvia </a:t>
            </a:r>
            <a:r>
              <a:rPr lang="en-US" sz="1100" i="1" dirty="0" err="1" smtClean="0">
                <a:latin typeface="Tahoma" pitchFamily="34" charset="0"/>
                <a:ea typeface="Tahoma" pitchFamily="34" charset="0"/>
                <a:cs typeface="Tahoma" pitchFamily="34" charset="0"/>
              </a:rPr>
              <a:t>melanocephala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0" y="4941168"/>
            <a:ext cx="9144000"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αριστερά προς τα δεξιά ώριμος </a:t>
            </a:r>
            <a:r>
              <a:rPr lang="el-GR" sz="1100" dirty="0" err="1" smtClean="0">
                <a:latin typeface="Tahoma" pitchFamily="34" charset="0"/>
                <a:ea typeface="Tahoma" pitchFamily="34" charset="0"/>
                <a:cs typeface="Tahoma" pitchFamily="34" charset="0"/>
              </a:rPr>
              <a:t>Ασημόγλαρος</a:t>
            </a:r>
            <a:r>
              <a:rPr lang="el-GR" sz="1100" dirty="0" smtClean="0">
                <a:latin typeface="Tahoma" pitchFamily="34" charset="0"/>
                <a:ea typeface="Tahoma" pitchFamily="34" charset="0"/>
                <a:cs typeface="Tahoma" pitchFamily="34" charset="0"/>
              </a:rPr>
              <a:t> (Κίτρινα πόδια και κίτρινο ράμφος) και ώριμος </a:t>
            </a:r>
            <a:r>
              <a:rPr lang="el-GR" sz="1100" dirty="0" err="1" smtClean="0">
                <a:latin typeface="Tahoma" pitchFamily="34" charset="0"/>
                <a:ea typeface="Tahoma" pitchFamily="34" charset="0"/>
                <a:cs typeface="Tahoma" pitchFamily="34" charset="0"/>
              </a:rPr>
              <a:t>Αιγαιόγλαρος</a:t>
            </a:r>
            <a:r>
              <a:rPr lang="el-GR" sz="1100" dirty="0" smtClean="0">
                <a:latin typeface="Tahoma" pitchFamily="34" charset="0"/>
                <a:ea typeface="Tahoma" pitchFamily="34" charset="0"/>
                <a:cs typeface="Tahoma" pitchFamily="34" charset="0"/>
              </a:rPr>
              <a:t> (Κόκκινο </a:t>
            </a:r>
            <a:r>
              <a:rPr lang="el-GR" sz="1100" dirty="0" err="1" smtClean="0">
                <a:latin typeface="Tahoma" pitchFamily="34" charset="0"/>
                <a:ea typeface="Tahoma" pitchFamily="34" charset="0"/>
                <a:cs typeface="Tahoma" pitchFamily="34" charset="0"/>
              </a:rPr>
              <a:t>ράμοφος</a:t>
            </a:r>
            <a:r>
              <a:rPr lang="el-GR" sz="1100" dirty="0" smtClean="0">
                <a:latin typeface="Tahoma" pitchFamily="34" charset="0"/>
                <a:ea typeface="Tahoma" pitchFamily="34" charset="0"/>
                <a:cs typeface="Tahoma" pitchFamily="34" charset="0"/>
              </a:rPr>
              <a:t> και </a:t>
            </a:r>
            <a:r>
              <a:rPr lang="el-GR" sz="1100" dirty="0" err="1" smtClean="0">
                <a:latin typeface="Tahoma" pitchFamily="34" charset="0"/>
                <a:ea typeface="Tahoma" pitchFamily="34" charset="0"/>
                <a:cs typeface="Tahoma" pitchFamily="34" charset="0"/>
              </a:rPr>
              <a:t>λαδοπράσινα</a:t>
            </a:r>
            <a:r>
              <a:rPr lang="el-GR" sz="1100" dirty="0" smtClean="0">
                <a:latin typeface="Tahoma" pitchFamily="34" charset="0"/>
                <a:ea typeface="Tahoma" pitchFamily="34" charset="0"/>
                <a:cs typeface="Tahoma" pitchFamily="34" charset="0"/>
              </a:rPr>
              <a:t> πόδια)</a:t>
            </a:r>
            <a:endParaRPr lang="el-GR" sz="1100" dirty="0">
              <a:latin typeface="Tahoma" pitchFamily="34" charset="0"/>
              <a:ea typeface="Tahoma" pitchFamily="34" charset="0"/>
              <a:cs typeface="Tahoma" pitchFamily="34" charset="0"/>
            </a:endParaRPr>
          </a:p>
        </p:txBody>
      </p:sp>
      <p:pic>
        <p:nvPicPr>
          <p:cNvPr id="452610" name="Picture 2" descr="May be an image of sea bird"/>
          <p:cNvPicPr>
            <a:picLocks noChangeAspect="1" noChangeArrowheads="1"/>
          </p:cNvPicPr>
          <p:nvPr/>
        </p:nvPicPr>
        <p:blipFill>
          <a:blip r:embed="rId2" cstate="print"/>
          <a:srcRect r="9387"/>
          <a:stretch>
            <a:fillRect/>
          </a:stretch>
        </p:blipFill>
        <p:spPr bwMode="auto">
          <a:xfrm>
            <a:off x="0" y="980728"/>
            <a:ext cx="4644008" cy="3843807"/>
          </a:xfrm>
          <a:prstGeom prst="ellipse">
            <a:avLst/>
          </a:prstGeom>
          <a:ln>
            <a:noFill/>
          </a:ln>
          <a:effectLst>
            <a:softEdge rad="112500"/>
          </a:effectLst>
        </p:spPr>
      </p:pic>
      <p:pic>
        <p:nvPicPr>
          <p:cNvPr id="452612" name="Picture 4" descr="May be an image of sea bird"/>
          <p:cNvPicPr>
            <a:picLocks noChangeAspect="1" noChangeArrowheads="1"/>
          </p:cNvPicPr>
          <p:nvPr/>
        </p:nvPicPr>
        <p:blipFill>
          <a:blip r:embed="rId3" cstate="print"/>
          <a:srcRect l="12942" r="6092" b="26357"/>
          <a:stretch>
            <a:fillRect/>
          </a:stretch>
        </p:blipFill>
        <p:spPr bwMode="auto">
          <a:xfrm>
            <a:off x="4354960" y="692696"/>
            <a:ext cx="4789040" cy="417646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No photo description available."/>
          <p:cNvPicPr>
            <a:picLocks noChangeAspect="1" noChangeArrowheads="1"/>
          </p:cNvPicPr>
          <p:nvPr/>
        </p:nvPicPr>
        <p:blipFill>
          <a:blip r:embed="rId2" cstate="print"/>
          <a:srcRect/>
          <a:stretch>
            <a:fillRect/>
          </a:stretch>
        </p:blipFill>
        <p:spPr bwMode="auto">
          <a:xfrm>
            <a:off x="-43479" y="-32610"/>
            <a:ext cx="9187479" cy="6890610"/>
          </a:xfrm>
          <a:prstGeom prst="rect">
            <a:avLst/>
          </a:prstGeom>
          <a:noFill/>
        </p:spPr>
      </p:pic>
      <p:sp>
        <p:nvSpPr>
          <p:cNvPr id="5" name="3 - Τίτλος"/>
          <p:cNvSpPr txBox="1">
            <a:spLocks/>
          </p:cNvSpPr>
          <p:nvPr/>
        </p:nvSpPr>
        <p:spPr>
          <a:xfrm>
            <a:off x="3995936" y="6093296"/>
            <a:ext cx="2016224" cy="360040"/>
          </a:xfrm>
          <a:prstGeom prst="rect">
            <a:avLst/>
          </a:prstGeom>
          <a:ln w="6350" cap="rnd">
            <a:noFill/>
          </a:ln>
        </p:spPr>
        <p:txBody>
          <a:bodyPr vert="horz" lIns="91440" tIns="91440" anchor="b" anchorCtr="0">
            <a:normAutofit fontScale="92500"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l-GR" sz="1600" b="1" spc="-50" noProof="0" dirty="0" smtClean="0">
                <a:ln w="3175">
                  <a:noFill/>
                </a:ln>
                <a:solidFill>
                  <a:srgbClr val="FFFF00"/>
                </a:solidFill>
                <a:latin typeface="Tahoma" pitchFamily="34" charset="0"/>
                <a:ea typeface="Tahoma" pitchFamily="34" charset="0"/>
                <a:cs typeface="Tahoma" pitchFamily="34" charset="0"/>
              </a:rPr>
              <a:t>Κοινός Κορμοράνος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sp>
        <p:nvSpPr>
          <p:cNvPr id="6" name="3 - Τίτλος"/>
          <p:cNvSpPr txBox="1">
            <a:spLocks/>
          </p:cNvSpPr>
          <p:nvPr/>
        </p:nvSpPr>
        <p:spPr>
          <a:xfrm>
            <a:off x="179512" y="5949280"/>
            <a:ext cx="2016224" cy="360040"/>
          </a:xfrm>
          <a:prstGeom prst="rect">
            <a:avLst/>
          </a:prstGeom>
          <a:ln w="6350" cap="rnd">
            <a:noFill/>
          </a:ln>
        </p:spPr>
        <p:txBody>
          <a:bodyPr vert="horz" lIns="91440" tIns="91440" anchor="b" anchorCtr="0">
            <a:normAutofit fontScale="92500"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l-GR" sz="1600" b="1" spc="-50" dirty="0" smtClean="0">
                <a:ln w="3175">
                  <a:noFill/>
                </a:ln>
                <a:solidFill>
                  <a:srgbClr val="FFFF00"/>
                </a:solidFill>
                <a:latin typeface="Tahoma" pitchFamily="34" charset="0"/>
                <a:ea typeface="Tahoma" pitchFamily="34" charset="0"/>
                <a:cs typeface="Tahoma" pitchFamily="34" charset="0"/>
              </a:rPr>
              <a:t>Θαλασσοκόρακας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cxnSp>
        <p:nvCxnSpPr>
          <p:cNvPr id="7" name="6 - Ευθύγραμμο βέλος σύνδεσης"/>
          <p:cNvCxnSpPr/>
          <p:nvPr/>
        </p:nvCxnSpPr>
        <p:spPr>
          <a:xfrm>
            <a:off x="3131840" y="5589240"/>
            <a:ext cx="864096" cy="648072"/>
          </a:xfrm>
          <a:prstGeom prst="straightConnector1">
            <a:avLst/>
          </a:prstGeom>
          <a:ln>
            <a:solidFill>
              <a:srgbClr val="FFFF00"/>
            </a:solidFill>
            <a:tailEnd type="arrow"/>
          </a:ln>
        </p:spPr>
        <p:style>
          <a:lnRef idx="3">
            <a:schemeClr val="accent2"/>
          </a:lnRef>
          <a:fillRef idx="0">
            <a:schemeClr val="accent2"/>
          </a:fillRef>
          <a:effectRef idx="2">
            <a:schemeClr val="accent2"/>
          </a:effectRef>
          <a:fontRef idx="minor">
            <a:schemeClr val="tx1"/>
          </a:fontRef>
        </p:style>
      </p:cxnSp>
      <p:cxnSp>
        <p:nvCxnSpPr>
          <p:cNvPr id="11" name="10 - Ευθύγραμμο βέλος σύνδεσης"/>
          <p:cNvCxnSpPr/>
          <p:nvPr/>
        </p:nvCxnSpPr>
        <p:spPr>
          <a:xfrm flipH="1">
            <a:off x="971600" y="5517232"/>
            <a:ext cx="648072" cy="504056"/>
          </a:xfrm>
          <a:prstGeom prst="straightConnector1">
            <a:avLst/>
          </a:prstGeom>
          <a:ln>
            <a:solidFill>
              <a:srgbClr val="FFFF00"/>
            </a:solidFill>
            <a:tailEnd type="arrow"/>
          </a:ln>
        </p:spPr>
        <p:style>
          <a:lnRef idx="3">
            <a:schemeClr val="accent2"/>
          </a:lnRef>
          <a:fillRef idx="0">
            <a:schemeClr val="accent2"/>
          </a:fillRef>
          <a:effectRef idx="2">
            <a:schemeClr val="accent2"/>
          </a:effectRef>
          <a:fontRef idx="minor">
            <a:schemeClr val="tx1"/>
          </a:fontRef>
        </p:style>
      </p:cxnSp>
      <p:cxnSp>
        <p:nvCxnSpPr>
          <p:cNvPr id="14" name="13 - Ευθύγραμμο βέλος σύνδεσης"/>
          <p:cNvCxnSpPr/>
          <p:nvPr/>
        </p:nvCxnSpPr>
        <p:spPr>
          <a:xfrm flipH="1">
            <a:off x="1619672" y="5517232"/>
            <a:ext cx="648072" cy="504056"/>
          </a:xfrm>
          <a:prstGeom prst="straightConnector1">
            <a:avLst/>
          </a:prstGeom>
          <a:ln>
            <a:solidFill>
              <a:srgbClr val="FFFF00"/>
            </a:solidFill>
            <a:tailEnd type="arrow"/>
          </a:ln>
        </p:spPr>
        <p:style>
          <a:lnRef idx="3">
            <a:schemeClr val="accent2"/>
          </a:lnRef>
          <a:fillRef idx="0">
            <a:schemeClr val="accent2"/>
          </a:fillRef>
          <a:effectRef idx="2">
            <a:schemeClr val="accent2"/>
          </a:effectRef>
          <a:fontRef idx="minor">
            <a:schemeClr val="tx1"/>
          </a:fontRef>
        </p:style>
      </p:cxnSp>
      <p:sp>
        <p:nvSpPr>
          <p:cNvPr id="15" name="14 - Τίτλος"/>
          <p:cNvSpPr>
            <a:spLocks noGrp="1"/>
          </p:cNvSpPr>
          <p:nvPr>
            <p:ph type="title"/>
          </p:nvPr>
        </p:nvSpPr>
        <p:spPr>
          <a:xfrm>
            <a:off x="457200" y="273050"/>
            <a:ext cx="2170583" cy="491654"/>
          </a:xfrm>
          <a:solidFill>
            <a:srgbClr val="00B0F0"/>
          </a:solidFill>
        </p:spPr>
        <p:txBody>
          <a:bodyPr/>
          <a:lstStyle/>
          <a:p>
            <a:r>
              <a:rPr lang="el-GR" sz="2000" dirty="0" smtClean="0">
                <a:latin typeface="Tahoma" pitchFamily="34" charset="0"/>
                <a:ea typeface="Tahoma" pitchFamily="34" charset="0"/>
                <a:cs typeface="Tahoma" pitchFamily="34" charset="0"/>
              </a:rPr>
              <a:t>Συνεύρεση</a:t>
            </a:r>
            <a:r>
              <a:rPr lang="el-GR" sz="1800" dirty="0" smtClean="0">
                <a:latin typeface="Tahoma" pitchFamily="34" charset="0"/>
                <a:ea typeface="Tahoma" pitchFamily="34" charset="0"/>
                <a:cs typeface="Tahoma" pitchFamily="34" charset="0"/>
              </a:rPr>
              <a:t> ειδών </a:t>
            </a:r>
            <a:endParaRPr lang="el-GR" sz="18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E:\Karris\Ionian University\Private works\Seabirds cyprus\PARADOTEA\DATA April 2021\PHOTOS\Photos Karris\April 2021\Species\Larus michahellis Chroicocephalus genei Egretta garzetta Ichthyaetus audouini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cxnSp>
        <p:nvCxnSpPr>
          <p:cNvPr id="7" name="6 - Ευθύγραμμο βέλος σύνδεσης"/>
          <p:cNvCxnSpPr/>
          <p:nvPr/>
        </p:nvCxnSpPr>
        <p:spPr>
          <a:xfrm flipH="1" flipV="1">
            <a:off x="1547664" y="2564904"/>
            <a:ext cx="504056"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8 - Ευθύγραμμο βέλος σύνδεσης"/>
          <p:cNvCxnSpPr/>
          <p:nvPr/>
        </p:nvCxnSpPr>
        <p:spPr>
          <a:xfrm flipV="1">
            <a:off x="251520" y="2564904"/>
            <a:ext cx="1152128"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3 - Τίτλος"/>
          <p:cNvSpPr txBox="1">
            <a:spLocks/>
          </p:cNvSpPr>
          <p:nvPr/>
        </p:nvSpPr>
        <p:spPr>
          <a:xfrm>
            <a:off x="0" y="1772816"/>
            <a:ext cx="2771800" cy="648072"/>
          </a:xfrm>
          <a:prstGeom prst="rect">
            <a:avLst/>
          </a:prstGeom>
          <a:ln w="6350" cap="rnd">
            <a:noFill/>
          </a:ln>
        </p:spPr>
        <p:txBody>
          <a:bodyPr vert="horz" lIns="91440" tIns="91440" anchor="b" anchorCtr="0">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Ασημόγλαροι</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cxnSp>
        <p:nvCxnSpPr>
          <p:cNvPr id="11" name="10 - Ευθύγραμμο βέλος σύνδεσης"/>
          <p:cNvCxnSpPr/>
          <p:nvPr/>
        </p:nvCxnSpPr>
        <p:spPr>
          <a:xfrm flipH="1">
            <a:off x="3059832" y="4869160"/>
            <a:ext cx="216024" cy="7200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15 - Ευθύγραμμο βέλος σύνδεσης"/>
          <p:cNvCxnSpPr/>
          <p:nvPr/>
        </p:nvCxnSpPr>
        <p:spPr>
          <a:xfrm>
            <a:off x="2771800" y="4869160"/>
            <a:ext cx="144016" cy="7200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3 - Τίτλος"/>
          <p:cNvSpPr txBox="1">
            <a:spLocks/>
          </p:cNvSpPr>
          <p:nvPr/>
        </p:nvSpPr>
        <p:spPr>
          <a:xfrm>
            <a:off x="1475656" y="5517232"/>
            <a:ext cx="2771800"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Λεπτόραμφοι</a:t>
            </a:r>
            <a:r>
              <a:rPr kumimoji="0" lang="el-GR" sz="1600" b="1" i="0" u="none" strike="noStrike" kern="1200" cap="none" spc="-50" normalizeH="0" noProof="0" dirty="0" smtClean="0">
                <a:ln w="3175">
                  <a:noFill/>
                </a:ln>
                <a:solidFill>
                  <a:srgbClr val="FFFF00"/>
                </a:solidFill>
                <a:effectLst/>
                <a:uLnTx/>
                <a:uFillTx/>
                <a:latin typeface="Tahoma" pitchFamily="34" charset="0"/>
                <a:ea typeface="Tahoma" pitchFamily="34" charset="0"/>
                <a:cs typeface="Tahoma" pitchFamily="34" charset="0"/>
              </a:rPr>
              <a:t> </a:t>
            </a:r>
            <a:r>
              <a:rPr kumimoji="0" lang="el-GR" sz="1600" b="1" i="0" u="none" strike="noStrike" kern="1200" cap="none" spc="-50" normalizeH="0" baseline="0" noProof="0" dirty="0" smtClean="0">
                <a:ln w="3175">
                  <a:noFill/>
                </a:ln>
                <a:solidFill>
                  <a:srgbClr val="FFFF00"/>
                </a:solidFill>
                <a:effectLst/>
                <a:uLnTx/>
                <a:uFillTx/>
                <a:latin typeface="Tahoma" pitchFamily="34" charset="0"/>
                <a:ea typeface="Tahoma" pitchFamily="34" charset="0"/>
                <a:cs typeface="Tahoma" pitchFamily="34" charset="0"/>
              </a:rPr>
              <a:t>γλάροι</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sp>
        <p:nvSpPr>
          <p:cNvPr id="20" name="3 - Τίτλος"/>
          <p:cNvSpPr txBox="1">
            <a:spLocks/>
          </p:cNvSpPr>
          <p:nvPr/>
        </p:nvSpPr>
        <p:spPr>
          <a:xfrm>
            <a:off x="5292080" y="2204864"/>
            <a:ext cx="2016224"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Αιγαιόγλαροι</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cxnSp>
        <p:nvCxnSpPr>
          <p:cNvPr id="21" name="20 - Ευθύγραμμο βέλος σύνδεσης"/>
          <p:cNvCxnSpPr/>
          <p:nvPr/>
        </p:nvCxnSpPr>
        <p:spPr>
          <a:xfrm flipH="1" flipV="1">
            <a:off x="6444208" y="2636912"/>
            <a:ext cx="216024" cy="108012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25 - Ευθύγραμμο βέλος σύνδεσης"/>
          <p:cNvCxnSpPr/>
          <p:nvPr/>
        </p:nvCxnSpPr>
        <p:spPr>
          <a:xfrm flipV="1">
            <a:off x="5724128" y="2636912"/>
            <a:ext cx="576064" cy="15121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8" name="3 - Τίτλος"/>
          <p:cNvSpPr txBox="1">
            <a:spLocks/>
          </p:cNvSpPr>
          <p:nvPr/>
        </p:nvSpPr>
        <p:spPr>
          <a:xfrm>
            <a:off x="5148064" y="5517232"/>
            <a:ext cx="2016224"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Λευκοτσικνιάς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cxnSp>
        <p:nvCxnSpPr>
          <p:cNvPr id="29" name="28 - Ευθύγραμμο βέλος σύνδεσης"/>
          <p:cNvCxnSpPr/>
          <p:nvPr/>
        </p:nvCxnSpPr>
        <p:spPr>
          <a:xfrm>
            <a:off x="5508104" y="4869160"/>
            <a:ext cx="360040" cy="6480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14 - Τίτλος"/>
          <p:cNvSpPr>
            <a:spLocks noGrp="1"/>
          </p:cNvSpPr>
          <p:nvPr>
            <p:ph type="title"/>
          </p:nvPr>
        </p:nvSpPr>
        <p:spPr>
          <a:xfrm>
            <a:off x="457200" y="273050"/>
            <a:ext cx="2170583" cy="491654"/>
          </a:xfrm>
          <a:solidFill>
            <a:srgbClr val="00B0F0"/>
          </a:solidFill>
        </p:spPr>
        <p:txBody>
          <a:bodyPr/>
          <a:lstStyle/>
          <a:p>
            <a:r>
              <a:rPr lang="el-GR" dirty="0" smtClean="0"/>
              <a:t>Συνεύρεση ειδών </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No photo description available."/>
          <p:cNvPicPr>
            <a:picLocks noChangeAspect="1" noChangeArrowheads="1"/>
          </p:cNvPicPr>
          <p:nvPr/>
        </p:nvPicPr>
        <p:blipFill>
          <a:blip r:embed="rId2" cstate="print"/>
          <a:srcRect/>
          <a:stretch>
            <a:fillRect/>
          </a:stretch>
        </p:blipFill>
        <p:spPr bwMode="auto">
          <a:xfrm>
            <a:off x="0" y="-31795"/>
            <a:ext cx="9186392" cy="6889795"/>
          </a:xfrm>
          <a:prstGeom prst="rect">
            <a:avLst/>
          </a:prstGeom>
          <a:noFill/>
        </p:spPr>
      </p:pic>
      <p:sp>
        <p:nvSpPr>
          <p:cNvPr id="6" name="14 - Τίτλος"/>
          <p:cNvSpPr>
            <a:spLocks noGrp="1"/>
          </p:cNvSpPr>
          <p:nvPr>
            <p:ph type="title"/>
          </p:nvPr>
        </p:nvSpPr>
        <p:spPr>
          <a:xfrm>
            <a:off x="457200" y="273050"/>
            <a:ext cx="2170583" cy="491654"/>
          </a:xfrm>
          <a:solidFill>
            <a:srgbClr val="00B0F0"/>
          </a:solidFill>
        </p:spPr>
        <p:txBody>
          <a:bodyPr/>
          <a:lstStyle/>
          <a:p>
            <a:r>
              <a:rPr lang="el-GR" dirty="0" smtClean="0"/>
              <a:t>Συνεύρεση ειδών </a:t>
            </a:r>
            <a:endParaRPr lang="el-GR" dirty="0"/>
          </a:p>
        </p:txBody>
      </p:sp>
      <p:sp>
        <p:nvSpPr>
          <p:cNvPr id="7" name="3 - Τίτλος"/>
          <p:cNvSpPr txBox="1">
            <a:spLocks/>
          </p:cNvSpPr>
          <p:nvPr/>
        </p:nvSpPr>
        <p:spPr>
          <a:xfrm>
            <a:off x="5580112" y="6497960"/>
            <a:ext cx="2016224"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Λευκοτσικνιάς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sp>
        <p:nvSpPr>
          <p:cNvPr id="8" name="3 - Τίτλος"/>
          <p:cNvSpPr txBox="1">
            <a:spLocks/>
          </p:cNvSpPr>
          <p:nvPr/>
        </p:nvSpPr>
        <p:spPr>
          <a:xfrm>
            <a:off x="6012160" y="2204864"/>
            <a:ext cx="2016224"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l-GR" sz="1600" b="1" spc="-50" noProof="0" dirty="0" err="1" smtClean="0">
                <a:ln w="3175">
                  <a:noFill/>
                </a:ln>
                <a:solidFill>
                  <a:srgbClr val="FFFF00"/>
                </a:solidFill>
                <a:latin typeface="Tahoma" pitchFamily="34" charset="0"/>
                <a:ea typeface="Tahoma" pitchFamily="34" charset="0"/>
                <a:cs typeface="Tahoma" pitchFamily="34" charset="0"/>
              </a:rPr>
              <a:t>Κρυπτο</a:t>
            </a:r>
            <a:r>
              <a:rPr kumimoji="0" lang="el-GR" sz="1600" b="1" i="0" u="none" strike="noStrike" kern="1200" cap="none" spc="-50" normalizeH="0" baseline="0" noProof="0" dirty="0" err="1" smtClean="0">
                <a:ln w="3175">
                  <a:noFill/>
                </a:ln>
                <a:solidFill>
                  <a:srgbClr val="FFFF00"/>
                </a:solidFill>
                <a:effectLst/>
                <a:uLnTx/>
                <a:uFillTx/>
                <a:latin typeface="Tahoma" pitchFamily="34" charset="0"/>
                <a:ea typeface="Tahoma" pitchFamily="34" charset="0"/>
                <a:cs typeface="Tahoma" pitchFamily="34" charset="0"/>
              </a:rPr>
              <a:t>τσικνιάς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sp>
        <p:nvSpPr>
          <p:cNvPr id="9" name="3 - Τίτλος"/>
          <p:cNvSpPr txBox="1">
            <a:spLocks/>
          </p:cNvSpPr>
          <p:nvPr/>
        </p:nvSpPr>
        <p:spPr>
          <a:xfrm>
            <a:off x="7127776" y="1628800"/>
            <a:ext cx="2016224" cy="360040"/>
          </a:xfrm>
          <a:prstGeom prst="rect">
            <a:avLst/>
          </a:prstGeom>
          <a:ln w="6350" cap="rnd">
            <a:noFill/>
          </a:ln>
        </p:spPr>
        <p:txBody>
          <a:bodyPr vert="horz" lIns="91440" tIns="91440" anchor="b" anchorCtr="0">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l-GR" sz="1600" b="1" spc="-50" dirty="0" smtClean="0">
                <a:ln w="3175">
                  <a:noFill/>
                </a:ln>
                <a:solidFill>
                  <a:srgbClr val="FFFF00"/>
                </a:solidFill>
                <a:latin typeface="Tahoma" pitchFamily="34" charset="0"/>
                <a:ea typeface="Tahoma" pitchFamily="34" charset="0"/>
                <a:cs typeface="Tahoma" pitchFamily="34" charset="0"/>
              </a:rPr>
              <a:t>Γελαδάρης</a:t>
            </a:r>
            <a:endParaRPr kumimoji="0" lang="el-GR" sz="1600" b="1" i="0" u="none" strike="noStrike" kern="1200" cap="none" spc="-50" normalizeH="0" baseline="0" noProof="0" dirty="0">
              <a:ln w="3175">
                <a:noFill/>
              </a:ln>
              <a:solidFill>
                <a:srgbClr val="FFFF00"/>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defRPr/>
            </a:pPr>
            <a:r>
              <a:rPr lang="el-GR" dirty="0" smtClean="0"/>
              <a:t>Βασικές μεθοδολογικές προσεγγίσεις</a:t>
            </a:r>
            <a:endParaRPr lang="el-GR" dirty="0"/>
          </a:p>
        </p:txBody>
      </p:sp>
      <p:sp>
        <p:nvSpPr>
          <p:cNvPr id="49155" name="2 - Θέση περιεχομένου"/>
          <p:cNvSpPr>
            <a:spLocks noGrp="1"/>
          </p:cNvSpPr>
          <p:nvPr>
            <p:ph idx="1"/>
          </p:nvPr>
        </p:nvSpPr>
        <p:spPr>
          <a:xfrm>
            <a:off x="1187450" y="1557338"/>
            <a:ext cx="6661150" cy="2376487"/>
          </a:xfrm>
          <a:solidFill>
            <a:srgbClr val="FFFF00"/>
          </a:solidFill>
          <a:ln>
            <a:solidFill>
              <a:srgbClr val="002060"/>
            </a:solidFill>
          </a:ln>
        </p:spPr>
        <p:txBody>
          <a:bodyPr/>
          <a:lstStyle/>
          <a:p>
            <a:r>
              <a:rPr lang="el-GR" sz="2600" smtClean="0"/>
              <a:t>Σημειακές καταμετρήσεις (</a:t>
            </a:r>
            <a:r>
              <a:rPr lang="en-US" sz="2600" smtClean="0"/>
              <a:t>Point Counts</a:t>
            </a:r>
            <a:r>
              <a:rPr lang="el-GR" sz="2600" smtClean="0"/>
              <a:t>)</a:t>
            </a:r>
          </a:p>
          <a:p>
            <a:endParaRPr lang="el-GR" sz="2600" smtClean="0"/>
          </a:p>
          <a:p>
            <a:r>
              <a:rPr lang="el-GR" sz="2600" smtClean="0"/>
              <a:t>Δειγματοληπτικές ζώνες (</a:t>
            </a:r>
            <a:r>
              <a:rPr lang="en-US" sz="2600" smtClean="0"/>
              <a:t>Transect lines</a:t>
            </a:r>
            <a:r>
              <a:rPr lang="el-GR" sz="2600" smtClean="0"/>
              <a:t>)</a:t>
            </a:r>
            <a:endParaRPr lang="en-US" sz="2600" smtClean="0"/>
          </a:p>
          <a:p>
            <a:endParaRPr lang="en-US" sz="2600" smtClean="0"/>
          </a:p>
          <a:p>
            <a:r>
              <a:rPr lang="el-GR" sz="2600" smtClean="0"/>
              <a:t>Αναπαραγωγή καλεσμάτων (</a:t>
            </a:r>
            <a:r>
              <a:rPr lang="en-US" sz="2600" smtClean="0"/>
              <a:t>Playback calls</a:t>
            </a:r>
            <a:r>
              <a:rPr lang="el-GR" sz="2600" smtClean="0"/>
              <a:t>)</a:t>
            </a:r>
          </a:p>
        </p:txBody>
      </p:sp>
      <p:pic>
        <p:nvPicPr>
          <p:cNvPr id="49156" name="Picture 2" descr="http://capeconservation.files.wordpress.com/2011/05/dsc_2828.jpg"/>
          <p:cNvPicPr>
            <a:picLocks noChangeAspect="1" noChangeArrowheads="1"/>
          </p:cNvPicPr>
          <p:nvPr/>
        </p:nvPicPr>
        <p:blipFill>
          <a:blip r:embed="rId2" cstate="print"/>
          <a:srcRect/>
          <a:stretch>
            <a:fillRect/>
          </a:stretch>
        </p:blipFill>
        <p:spPr bwMode="auto">
          <a:xfrm>
            <a:off x="6443663" y="4076700"/>
            <a:ext cx="2214562" cy="2592388"/>
          </a:xfrm>
          <a:prstGeom prst="rect">
            <a:avLst/>
          </a:prstGeom>
          <a:noFill/>
          <a:ln w="9525">
            <a:noFill/>
            <a:miter lim="800000"/>
            <a:headEnd/>
            <a:tailEnd/>
          </a:ln>
        </p:spPr>
      </p:pic>
      <p:pic>
        <p:nvPicPr>
          <p:cNvPr id="49157" name="Picture 4" descr="http://www.rufford.org/files/Point%20Count%20-%20recording%20birds.jpg"/>
          <p:cNvPicPr>
            <a:picLocks noChangeAspect="1" noChangeArrowheads="1"/>
          </p:cNvPicPr>
          <p:nvPr/>
        </p:nvPicPr>
        <p:blipFill>
          <a:blip r:embed="rId3" cstate="print"/>
          <a:srcRect/>
          <a:stretch>
            <a:fillRect/>
          </a:stretch>
        </p:blipFill>
        <p:spPr bwMode="auto">
          <a:xfrm>
            <a:off x="3924300" y="4005263"/>
            <a:ext cx="2032000" cy="2708275"/>
          </a:xfrm>
          <a:prstGeom prst="rect">
            <a:avLst/>
          </a:prstGeom>
          <a:noFill/>
          <a:ln w="9525">
            <a:noFill/>
            <a:miter lim="800000"/>
            <a:headEnd/>
            <a:tailEnd/>
          </a:ln>
        </p:spPr>
      </p:pic>
      <p:pic>
        <p:nvPicPr>
          <p:cNvPr id="49158" name="Picture 5"/>
          <p:cNvPicPr>
            <a:picLocks noChangeAspect="1" noChangeArrowheads="1"/>
          </p:cNvPicPr>
          <p:nvPr/>
        </p:nvPicPr>
        <p:blipFill>
          <a:blip r:embed="rId4" cstate="print"/>
          <a:srcRect/>
          <a:stretch>
            <a:fillRect/>
          </a:stretch>
        </p:blipFill>
        <p:spPr bwMode="auto">
          <a:xfrm>
            <a:off x="323850" y="4076700"/>
            <a:ext cx="3324225" cy="249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defRPr/>
            </a:pPr>
            <a:r>
              <a:rPr lang="el-GR" dirty="0" smtClean="0"/>
              <a:t>Βασικός εξοπλισμός</a:t>
            </a:r>
            <a:endParaRPr lang="el-GR" dirty="0"/>
          </a:p>
        </p:txBody>
      </p:sp>
      <p:pic>
        <p:nvPicPr>
          <p:cNvPr id="50179" name="Picture 12" descr="C:\DOCS\BIOSPHERE\GYPAETUS\2002 Project\Σεμινάρια\Meridian Color.jpg"/>
          <p:cNvPicPr>
            <a:picLocks noChangeAspect="1" noChangeArrowheads="1"/>
          </p:cNvPicPr>
          <p:nvPr/>
        </p:nvPicPr>
        <p:blipFill>
          <a:blip r:embed="rId2" cstate="print"/>
          <a:srcRect/>
          <a:stretch>
            <a:fillRect/>
          </a:stretch>
        </p:blipFill>
        <p:spPr bwMode="auto">
          <a:xfrm>
            <a:off x="7550150" y="1557338"/>
            <a:ext cx="1593850" cy="2663825"/>
          </a:xfrm>
          <a:prstGeom prst="rect">
            <a:avLst/>
          </a:prstGeom>
          <a:noFill/>
          <a:ln w="9525">
            <a:noFill/>
            <a:miter lim="800000"/>
            <a:headEnd/>
            <a:tailEnd/>
          </a:ln>
        </p:spPr>
      </p:pic>
      <p:pic>
        <p:nvPicPr>
          <p:cNvPr id="50180" name="Picture 6" descr="D:\FILES\ELECTRONICS\COMPASS\SILVA\lensatic_lg.jpg"/>
          <p:cNvPicPr>
            <a:picLocks noChangeAspect="1" noChangeArrowheads="1"/>
          </p:cNvPicPr>
          <p:nvPr/>
        </p:nvPicPr>
        <p:blipFill>
          <a:blip r:embed="rId3" cstate="print"/>
          <a:srcRect/>
          <a:stretch>
            <a:fillRect/>
          </a:stretch>
        </p:blipFill>
        <p:spPr bwMode="auto">
          <a:xfrm>
            <a:off x="468313" y="4572000"/>
            <a:ext cx="1927225" cy="2286000"/>
          </a:xfrm>
          <a:prstGeom prst="rect">
            <a:avLst/>
          </a:prstGeom>
          <a:noFill/>
          <a:ln w="9525">
            <a:noFill/>
            <a:miter lim="800000"/>
            <a:headEnd/>
            <a:tailEnd/>
          </a:ln>
        </p:spPr>
      </p:pic>
      <p:pic>
        <p:nvPicPr>
          <p:cNvPr id="50181" name="Picture 9" descr="C:\WINDOWS\TEMP\~AUT0001.bmp"/>
          <p:cNvPicPr>
            <a:picLocks noChangeAspect="1" noChangeArrowheads="1"/>
          </p:cNvPicPr>
          <p:nvPr/>
        </p:nvPicPr>
        <p:blipFill>
          <a:blip r:embed="rId4" cstate="print"/>
          <a:srcRect/>
          <a:stretch>
            <a:fillRect/>
          </a:stretch>
        </p:blipFill>
        <p:spPr bwMode="auto">
          <a:xfrm>
            <a:off x="0" y="1557338"/>
            <a:ext cx="2443163" cy="2692400"/>
          </a:xfrm>
          <a:prstGeom prst="rect">
            <a:avLst/>
          </a:prstGeom>
          <a:noFill/>
          <a:ln w="12700">
            <a:noFill/>
            <a:miter lim="800000"/>
            <a:headEnd type="none" w="sm" len="sm"/>
            <a:tailEnd type="none" w="sm" len="sm"/>
          </a:ln>
        </p:spPr>
      </p:pic>
      <p:pic>
        <p:nvPicPr>
          <p:cNvPr id="50182" name="Picture 8" descr="D:\FILES\ELECTRONICS\COMPASS\SUUNTO\X6hr_2_270pix.jpg"/>
          <p:cNvPicPr>
            <a:picLocks noChangeAspect="1" noChangeArrowheads="1"/>
          </p:cNvPicPr>
          <p:nvPr/>
        </p:nvPicPr>
        <p:blipFill>
          <a:blip r:embed="rId5" cstate="print"/>
          <a:srcRect/>
          <a:stretch>
            <a:fillRect/>
          </a:stretch>
        </p:blipFill>
        <p:spPr bwMode="auto">
          <a:xfrm>
            <a:off x="2627313" y="4437063"/>
            <a:ext cx="1858962" cy="2238375"/>
          </a:xfrm>
          <a:prstGeom prst="rect">
            <a:avLst/>
          </a:prstGeom>
          <a:noFill/>
          <a:ln w="9525">
            <a:noFill/>
            <a:miter lim="800000"/>
            <a:headEnd/>
            <a:tailEnd/>
          </a:ln>
        </p:spPr>
      </p:pic>
      <p:pic>
        <p:nvPicPr>
          <p:cNvPr id="50183" name="Picture 7" descr="D:\FILES\MOUNTAIN\Equipment\La Sportiva\978.jpg"/>
          <p:cNvPicPr>
            <a:picLocks noChangeAspect="1" noChangeArrowheads="1"/>
          </p:cNvPicPr>
          <p:nvPr/>
        </p:nvPicPr>
        <p:blipFill>
          <a:blip r:embed="rId6" cstate="print"/>
          <a:srcRect/>
          <a:stretch>
            <a:fillRect/>
          </a:stretch>
        </p:blipFill>
        <p:spPr bwMode="auto">
          <a:xfrm>
            <a:off x="6611938" y="5229225"/>
            <a:ext cx="2532062" cy="1414463"/>
          </a:xfrm>
          <a:prstGeom prst="rect">
            <a:avLst/>
          </a:prstGeom>
          <a:noFill/>
          <a:ln w="9525">
            <a:noFill/>
            <a:miter lim="800000"/>
            <a:headEnd/>
            <a:tailEnd/>
          </a:ln>
        </p:spPr>
      </p:pic>
      <p:pic>
        <p:nvPicPr>
          <p:cNvPr id="50184" name="Picture 19" descr="C:\DOCS\BIOSPHERE\GYPAETUS\2002 Project\Σεμινάρια\pack-iceclimb.jpg"/>
          <p:cNvPicPr>
            <a:picLocks noChangeAspect="1" noChangeArrowheads="1"/>
          </p:cNvPicPr>
          <p:nvPr/>
        </p:nvPicPr>
        <p:blipFill>
          <a:blip r:embed="rId7" cstate="print"/>
          <a:srcRect/>
          <a:stretch>
            <a:fillRect/>
          </a:stretch>
        </p:blipFill>
        <p:spPr bwMode="auto">
          <a:xfrm>
            <a:off x="4859338" y="4581525"/>
            <a:ext cx="1287462" cy="2047875"/>
          </a:xfrm>
          <a:prstGeom prst="rect">
            <a:avLst/>
          </a:prstGeom>
          <a:noFill/>
          <a:ln w="9525">
            <a:noFill/>
            <a:miter lim="800000"/>
            <a:headEnd/>
            <a:tailEnd/>
          </a:ln>
        </p:spPr>
      </p:pic>
      <p:pic>
        <p:nvPicPr>
          <p:cNvPr id="50185" name="Picture 2" descr="Product Details"/>
          <p:cNvPicPr>
            <a:picLocks noChangeAspect="1" noChangeArrowheads="1"/>
          </p:cNvPicPr>
          <p:nvPr/>
        </p:nvPicPr>
        <p:blipFill>
          <a:blip r:embed="rId8" cstate="print"/>
          <a:srcRect/>
          <a:stretch>
            <a:fillRect/>
          </a:stretch>
        </p:blipFill>
        <p:spPr bwMode="auto">
          <a:xfrm>
            <a:off x="2555875" y="1844675"/>
            <a:ext cx="2160588" cy="2160588"/>
          </a:xfrm>
          <a:prstGeom prst="rect">
            <a:avLst/>
          </a:prstGeom>
          <a:noFill/>
          <a:ln w="9525">
            <a:noFill/>
            <a:miter lim="800000"/>
            <a:headEnd/>
            <a:tailEnd/>
          </a:ln>
        </p:spPr>
      </p:pic>
      <p:pic>
        <p:nvPicPr>
          <p:cNvPr id="50186" name="Picture 4" descr="http://images2.opticsplanet.com/365-240-ffffff/opplanet-barska-20-60x60-colorado-wp-spotting-scope-c011216-v2.jpg"/>
          <p:cNvPicPr>
            <a:picLocks noChangeAspect="1" noChangeArrowheads="1"/>
          </p:cNvPicPr>
          <p:nvPr/>
        </p:nvPicPr>
        <p:blipFill>
          <a:blip r:embed="rId9" cstate="print"/>
          <a:srcRect/>
          <a:stretch>
            <a:fillRect/>
          </a:stretch>
        </p:blipFill>
        <p:spPr bwMode="auto">
          <a:xfrm>
            <a:off x="4794250" y="2060575"/>
            <a:ext cx="2738438"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E</a:t>
            </a:r>
            <a:r>
              <a:rPr lang="el-GR" dirty="0" err="1" smtClean="0"/>
              <a:t>ργαστήριο</a:t>
            </a:r>
            <a:endParaRPr lang="el-GR" dirty="0"/>
          </a:p>
        </p:txBody>
      </p:sp>
      <p:pic>
        <p:nvPicPr>
          <p:cNvPr id="461826" name="Picture 2" descr="No photo description available."/>
          <p:cNvPicPr>
            <a:picLocks noChangeAspect="1" noChangeArrowheads="1"/>
          </p:cNvPicPr>
          <p:nvPr/>
        </p:nvPicPr>
        <p:blipFill>
          <a:blip r:embed="rId2" cstate="print"/>
          <a:srcRect/>
          <a:stretch>
            <a:fillRect/>
          </a:stretch>
        </p:blipFill>
        <p:spPr bwMode="auto">
          <a:xfrm>
            <a:off x="-1" y="-4161"/>
            <a:ext cx="9149547" cy="6862161"/>
          </a:xfrm>
          <a:prstGeom prst="rect">
            <a:avLst/>
          </a:prstGeom>
          <a:noFill/>
        </p:spPr>
      </p:pic>
      <p:sp>
        <p:nvSpPr>
          <p:cNvPr id="6" name="1 - Τίτλος"/>
          <p:cNvSpPr txBox="1">
            <a:spLocks/>
          </p:cNvSpPr>
          <p:nvPr/>
        </p:nvSpPr>
        <p:spPr bwMode="auto">
          <a:xfrm>
            <a:off x="0" y="0"/>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l-GR" sz="2000" dirty="0" smtClean="0">
                <a:solidFill>
                  <a:srgbClr val="FFFF00"/>
                </a:solidFill>
                <a:latin typeface="Tahoma" pitchFamily="34" charset="0"/>
                <a:ea typeface="Tahoma" pitchFamily="34" charset="0"/>
                <a:cs typeface="Tahoma" pitchFamily="34" charset="0"/>
              </a:rPr>
              <a:t>Συνεύρεση γλάρων σε πλωτήρες σε παράκτια ζώνη της Κύπρου</a:t>
            </a:r>
          </a:p>
          <a:p>
            <a:pPr marL="0" marR="0" lvl="0" indent="0" algn="l" defTabSz="914400" rtl="0" eaLnBrk="0" fontAlgn="base" latinLnBrk="0" hangingPunct="0">
              <a:lnSpc>
                <a:spcPct val="100000"/>
              </a:lnSpc>
              <a:spcBef>
                <a:spcPct val="0"/>
              </a:spcBef>
              <a:spcAft>
                <a:spcPct val="0"/>
              </a:spcAft>
              <a:buClrTx/>
              <a:buSzTx/>
              <a:buFontTx/>
              <a:buNone/>
              <a:tabLst/>
              <a:defRPr/>
            </a:pPr>
            <a:r>
              <a:rPr lang="el-GR" sz="2000" dirty="0" smtClean="0">
                <a:solidFill>
                  <a:srgbClr val="FFFF00"/>
                </a:solidFill>
                <a:latin typeface="Tahoma" pitchFamily="34" charset="0"/>
                <a:ea typeface="Tahoma" pitchFamily="34" charset="0"/>
                <a:cs typeface="Tahoma" pitchFamily="34" charset="0"/>
              </a:rPr>
              <a:t> (Φθινόπωρο 2022)</a:t>
            </a:r>
            <a:endParaRPr kumimoji="0" lang="el-GR" sz="20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5448"/>
            <a:ext cx="8507288" cy="1252728"/>
          </a:xfrm>
        </p:spPr>
        <p:txBody>
          <a:bodyPr/>
          <a:lstStyle/>
          <a:p>
            <a:pPr algn="ctr">
              <a:defRPr/>
            </a:pPr>
            <a:r>
              <a:rPr lang="el-GR" sz="3200" dirty="0" smtClean="0"/>
              <a:t>Πρωτόκολλα και Οδηγός Αναγνώρισης</a:t>
            </a:r>
            <a:endParaRPr lang="el-GR" sz="3200" dirty="0"/>
          </a:p>
        </p:txBody>
      </p:sp>
      <p:sp>
        <p:nvSpPr>
          <p:cNvPr id="51203" name="AutoShape 2" descr="data:image/jpeg;base64,/9j/4AAQSkZJRgABAQAAAQABAAD/2wCEAAkGBhQSEBUUExQWFBUTFxgYGRgYGBwZHBkaHRoYFxgZHhgaGyYfGhokGhgaHy8gIygpLCwsGR80NTAqNSYrLCkBCQoKDgwOGg8PGikkHyQpKSwsKiwsKSwpLCkqLCksKiwsLCwpKSksKSwpKSkpLCksKSwsKSksKSkpLCwpLCwsKf/AABEIAQwAvAMBIgACEQEDEQH/xAAcAAABBQEBAQAAAAAAAAAAAAAAAwQFBgcBAgj/xABBEAACAQIEAwYEAwUHBAIDAAABAhEAAwQSITEFQVEGEyJhcYEHMpGhFEKxI2JywfAzQ1KS0eHxdIKishXSNGOD/8QAGAEBAQEBAQAAAAAAAAAAAAAAAAECAwT/xAApEQEBAAIBAwMDAwUAAAAAAAAAAQIRIQMxQRITUWGRocHw8SJxgbHR/9oADAMBAAIRAxEAPwDcaKKbcQxZt2ywAOqjUwBJAzEwYUTJ9KBzRUTa4+C9tCsG4mbfY+IqIiSCEczpHh08VGE4w9wJFooWYAhjsO6W6ToD1y+3LaglqKhbvH2C3jkH7IE6seTlYbw+FiBmG8gjYa07x/FO6tq+UvmI0SW0jMzCAZAUEjroNJoH9FRL8cIuXFNpoRWZSJOfKLcAQNy1wiPIHWdPdjirOAe7gd2XYGQQwJBQDLrDKROnpQSdFQTdpSLec2spkgqxjVbYuEA5dSZIB2MTI2p0eKuGu/sjltkKGn5icnKP3j/loJOioocZM3AEDd3dW3CtJIMeKCBET/4nWveD4sXuKhULmspdgnxAtPhiOUb/AKaSElRRRQFFFFAUUUUBRRRQFFeLl5V3IHqYr2DQFFFFAUx4rxTuFQ93cutccIq2wsyQTPiZQAApJJPKn1cKgx5ajy5foaCucb7arhBaN7D31764LSR3LS7bDS9ptvtT2/x5kZA+GvqruiZ/2TBS5CqWC3SwWSBMHeqt8Xfl4f8A9fZ/Rqv7KDvr/Wn3oO0VVezvH73EO+u2mW1Yt3GtWpTO1wpAa40sIQnQKIOm/RPsl2uvYzF4m21pbdvChbbblu/lhcUHYoMumgMQecALVfuFVJClyB8qxJ8hmIE+pFV3gfblMWbos4fEE2H7u4GFpCrjdYa8NRVmrPfhV/b8V/665+rUE7xrtwmEa0t7D4gG+/d2wBabM5iF8N0xuN6sVlyyglSpI+UxI8jlJE+hNUD4pf8A5XCf+tT9Uqxdp+0pw9zDWLShr+LuFEzTlVVGa5cYAgkKv5QRJ5igsFFVjj3aC5gHsNdYXLF66tlzlytbdgcjiDDJIIIiRvJ2rmF4/fPGbmDc2zaXDC8uVSGk3FQBiWIMCdgN6CzsdOtQnZjtN+LOIRrRs3MNeNpkLBjGUMrSABDAn6V57PcRxDX8VYxIUtZdWtuggPZuZjbkSfECjqf4ar+DxndcfYgRax9plU/4ruGOVj5eHMvnlnnQX6iqvxrj1+zxTBYcG33OK77N4TnHdpm+bNEEkfl5V6xnaB7vEDgbGVe7td7fuMM2UMQEtosgZjMljIA5E7BJYDtFbvYi7Zth27nR7oX9kHmDaDz4rg3IG2xM6VKVSL3aK9hsfhuHW7Vs5zmzBcqjDBWkhVMLcDKR0PhMDNAu9AVwmgms57ZdvlfNYw5ldnuA6Hqqxy8+fprWcspjN1ZNvXaPFX7vetZNvupMM2UusZYyhhscrHXz9rB8P8W1zB5nYt42AmAQABpA0Gs1UeAY3Pa0Bys5U+Zg6eY0+48xU32DxQt372HJ+b9oo9IDfbL9K8/Sy3k6ZzUXiiiivU5Ciiigo3xI4RisUcMuHsFxh8Ql9mNy2gIUHwrLTOvMAac6uuHuFlBKlCfytlkeuUkfQmlKKCn9kuD3uHJew/dNes969yy6FPlfXu3DMCrKfzagg8tq9djOE4rDXcQt63byXrr4g3Vacz3Mp7sKRICQwzHcZYAkxbqKDxecqpIUsQPlESfIZiB9SKpHw74PisNexhxFg2xir7XlIuW3CzmOVoaZ1GoBHpVpfijfiO5yCcmcHNpEx/h3mnFi+7ZgVyldtZDaSDMddNuVZmcvZq4Wd1O+IHB8ViMTgmsWC64S+t5mNy2uaCpyqC0zAOpgbVI9p+A3L93B4u0sXsG5bumIGdHAW4mYEqHgaGYnnzE5wnHG7blgFZWZWA1hlJB/kfeuYXHMb1y0wAKBWWDOZTInXnIip65dX5W4WWz4QPaXgtziJw9prbWrFq8t66XK5myA5baqrHcnVjAAGk8vHGOF37PFLeOs2jfRrBw91FZFcDPnR1zsqtroRI2q137wVSx2HQSfYDc+VJW8SxtF2QqQCckgnSYGmkkcvOtbjOrraIvDELbv30sk37qqlu3mSUVc2QsxbLIZ3YgE7gCd6iu1/ArzW8C2Ess13CXkuAF0WEC5biMxbdhA0nUHXrYcBxJ7i2nCgrc3ynW3oTrO+oymI1qTmpjlMpuLljcbqqd2o4fiHxvD8XasNcGH7/Pbz21Ze8RVXVnykAjWCfelG4HescTONRO8XEWVtX7asMyOsZXXNlDrAykaHmAdhbqK0ypl/h2LPE0xiWUKNb/DQ7gNaTOtxrxAkMW8ShFM6JJ1IFzoqN4/2hs4O0bt9somFA1Z25Kq8z+m5ga0Fd+JPaHurIsI0Pd+aIkJ01P5oj0BrIcVdJGmg36CBO5p52q7TXsTfc927GSND4AskLrl08POfOqbir1xyVMb6xOsdSd4/lXmsuV26yyRs/ZbDrawSMSpJM7iZY+nIZT/ANqjqKcdhbXfcRu3V1SymTNuM7bifIfoazDsTaxGMxFrDB2VXJzMPyqBmYj2H1ivojgPA7WEsLZsrlRfqx5sx5sTua108NXaZZJCiiiu7mKRxOHDbltNdGK8ucETS1BqWbJdITggL4JWZnLMjS2Zp3POdDpTDOwwFq9nfvB3ZzZjzYAgiYIg86nrHCraIUUEKwiMzbamBroNToOtRvHsItvC93bBjMkKMzbOCY3MQCa8uWGWOH9sfy9mHUxyz1POU+xb8QHxNy1caMoTIuYrIIJZhB1M6eUVJ4WzkRVLFsojM2pPmT1pvjsBbvJ4kR9PDm0/8gJHtSnDsKbdpULFioiT/vrpt7V3xll5+7hlZcePpx+qIxdstxABWKE4c6gAn5/MRUrh27u0oYyUQT7CCfc15ucItm53hBz7ZszAx00bQeVB4TbJJIaWyyc7z4TK65tgdazjhljbfq1lnjlJOeJPEMeFzbxN22396q3h6/K49iBXjE3CuJtXvyuWsex1U/51PsRUpd4ajOHIOZQQCGYQDvsa83eE22RUIJVIgZm0jbWZ05VPby1qfO5/tfcx3u/Gr9tf8M8K5u4i+HJi0UVVBI3XMW0OpPI8o0qO/HXUw2Iu5yxz5EnUKqsLeeNpmSfOrA/D1LZtQ0ZZBIJHQkHX361y1wy2ubKigOAGEaEAREbRFS9PK+fn89vss6uM8fH47/dHcRX8OLbW92uorc+8DaEnq3Od9Old4eTea+XZgVutbUAkZAoEEDqZmf5VI2+HICpicnyyScvLQE6aaelD8OQszRBfRoJGblqAddNK17d3vx8M+5PTrz8/5QGG4g4w1u5cuGL14Zmn5EMgAf4Qco15ZjU9hcMAxZWJVgPDMrpPiHmZ19K7a4bbVWUIIcywiQfY6R5bUxs8BCm6Fi3buLlyKTG+rxplPKB96zjjljryuWeOe9cfv9EvWL9s8P8AiOIO1253gtkqu4S2s/Io5mBLudzoAAuuytblY11Eb69N+tQ2H7G4VGDC3LLtmZm16kEwTXbKWuEVns98PbTWh4e7RtdoZ/PqB5nXXaKrHEPhJfXE3GGT8OGLhp1yzJXKBOYD203rZGVuRH0P/wBqZ4zhr3AP2zJE/IInSNQSQw8jpUuE0syVX4ddjVwVy8S4uMAqqwEeBpce5GWfSr3UDhuzLIwIxF0SuVguUZiAFU7HLAnQdam7NvKoEkwIk6k+p60wlk5SvdFFFbQUUV4unSg61wCvAxArKPiR2gy38ufRAAIaInfnvVv7O8ZXE4S1cUzmQTB1zL4W9fEDXLqZ3DlZNrV3w60d8OoqrcdxbDDkJfXDXGZVtvdAKl9wjZtIYAjr01qrdn/iDefGtgcXaVLySDctOCgIXN8rbTtIJ1IEDlidW2bXTU+8HWud6OtVW/xl7ZhjBGu2pH1qRwmPW4mZSG66EfrWr1LOUTPfDrVY7ddthw38M7pmtXr3d3G1lFyk5gBuecdAabXeN3GW6ttktvkcW3YGA8HIdeU+RrPfiNxLiF/CW7WIsKO6JvXHtEOpA8CuwE92JLeRnlFdefKS7blZvB1DKQysAQQZBB1BB5giksTiShXwyGYLM8zPltpVd+GOMW5wvD5QAEXJAcvGUxqSAQeeXYSI0irJiMMHAkkQQwI6j1qhK5jSGZcslUD78tdNt9K6uNzDwLm8KtEx82oHrAovYaM7ySSmWN9pjYTMk/Wm9vAk20KylwIqzMbDZgRBgzyoHPETFlyJBCsQQYggGKRwF4ORq0oo0JOsgHN5jlPrTrEWM6FSSAwgx0570keHiUOZgbYgERqOh01FAmMSWIMEBbhQgHmNAT1E8vOujiJicv8Aed3vzzZZ22pZMIASQTBOaNInrtPnSf8A8cIjM3z5+W8z02mg7cx0BzEi3830DGBzgGuNxAQ7AStvc+wYwOcAikcPhcxvBswV32iJGVRpI5wRpTlsCpzDUB/mA56R7SABQePx/wA8LOTLz3BEz7DWKd03ODGYkEjMACBEGNuXtpTigKKKKAprxLEi3aZz+UE/SnVRPae+Vwt0r8wQx67VKMA43iUvYkiFZnaFEEkSfPYazWu4fD27dpFtW2ZVgDuhGX/tgVl3ZXCKmKcuxL5TkgaTrmmdSY1Hv5VfE4rdAhGOnKQZ88uUVnPG5TUTellZbd5DbupmUgStwAg+RmQapHG/hTZFi7csF2xQl7fJJBzBAkEDTwjXeNhpTm7j3YHMnvkj3kCnGDxjqR42UeWo+hMVx9nLDmVv3JUbwHit7FcPtXbpZm8QZiBqVdlk6bwB96lOH8TuKYXL6QfTYGPpUgqXGTKioVJPJANTJMcjOtIHgpRSzBlbqsEfQGte5h6dZaZ9Nt3HiwMz/tMygnZVOp9ORqwXML3+GvWZYC7adAWj8ylZ09agODqbl4B5uchmJB+xq84bAZdSTPkdK1lLbJ8GOorHwk7P3cHw1bd5Slxrlx2U8pOUfZQfernQBRXUFFRWP7U4Wy2W5ftqw3GYEj1A1Fe+G9o8NiDFm/buH/CGGb/LvHtQSVFFNeJcQFi0bjAkLEgROpA5kczQcx2MNsr0OadJiBM+g50nex5AcjKciqf4iemug+tOLd0MTKxlMAmDM9CDvyivRVInwwNOUelB4w+IJZ1MeHLEeYk0jcxjBbp8M2xpodfCG6+cU5uMqy0axyEkgcgBqa8oysAzKFLASDlJ9CQSD7EigQuY8qxDQACni5ANO+vlE+Yp3aJjWD6beVIogDM2YQwAjoBI6+dK2kVAFEDeB9zQKUUUUBVe7b40WsJcJ1kR9Tv7RPtVhqq/EFwMKZJAJA057mJqUYhhMXmxdlbUs5dQIWSZbYc9p5VejhbwPyEnlzrPsbiGDyoUGZzDQg1N8Oxhe3LfMNDr9664fDnlPKzvZvbkEew/lXLZuA6KZjeTUAl0MPCQfQzRk9frVu/3/LKyrjcQpEIRHPr5608t8Yvcwdt+frpVORdd/vThE8q43pY5XmT7NzKzy0Lszam+Gj15xp6VdKp/YCwqodPEdT+gq4VqzVanYVSvipxC9Zwim0SqM+W4VnNqPCJGoBOmnOBzq61V+3Vu5cWzZtCSztcP/wDK21xR5Td7sT51FYfie8VlR7TqznRWUqTJgHXSJpj/APKMkOpIKsQCpghhB33B9K0dOxd/FYRrmIRbZZQyAMS2wKkwfCOqnXy0qqdkuDJev3rOMDPdtDQM7aQYfY67qZqY4ZXu1cmtfDLticfhCbn9rZbI/wC9pKtHmJHqDU92hwT3sO9tACzREmBowO/tWcdg+F/guLd3aJNnFWXMEyQ1sq2/P5v/ACPStZqsofE8PY2wqWwoS4l1QWmWFzvHHOOcHqeQpF7RTE2QFEMMQ5SRoSbeo5E+I/52956kb4RSHfKCJAZoEddTtQQmE4LetgQwJyWwCD8gW61x0Ej5SjBJ/cExpHvD8HdbltiqlVa+YkeEXDKKPSNeQnSpi3jEYwrqSNwCDFF7GInzOq6E6sBoIDHU7CRJ5SKCEwnBWQWM6JFrD3LbbHxHJECNR4D/AJvWk+F2nW3Ycot5LlvDCDOdCFEEaEMoPi3BEE61YGuoSUJUmNVkTB026V20FUALAA0AEADygUClFFFAVWviCwGBuEgsABoP4hH3qy1WviAhODaJ0IOnQTM67f7UGB8PstevFSwRRJY6AgD+LSSYqcwuD7qQGZpg6wPSMoqM4gLoMhTvuWB9oAk1I2rrBVzROUf16VuMVBca4N4c1qw1t82pDLrM6BVbeegp+mOxFi2Ddw+cQo8LSygCCSNZnQ0+OIO86UpbxJmdRTSbLYTFLcQOmqkenqD0IqV4bgmuHwiZ/reaZYO8GMb/ANSavXZvAqQCJUef+gqdkWDszw/uk1mY/rnU3Sdi3lUDeu3boVSzGAoJJPIDUmpbt0k0Z8a41bwto3LhgDYc2PIAdf0rE+Pds713Ed8rsjjRAhIyj/CD+p5n2pXtt2sOLxBKyLaeFR5Tqf4juemg5VVr97LoB199Kxt0k0tFj4oY1fC7JcU6GVGYj+JQP50+4b2psXLgdrK27sZcxIzEdAYkiqMok89J+s6DSvN9yBPv771qZWTULjK1GzxQWsXbxEZu7DqRzhoDx+8Mv2rT8PfDqrKZVgCD1B1FYWmOLKGj51DR16/cN9a1D4d43Pg8p/u3ZfbRh/7GuWGV3yueOotFNsfw9LyZLglZBjbUaj6HX2pzSOLxQtrmIJ1UADcliFA1I5murmhL3BcKZLXCMzEkm5EkNDb/ALwr1f4dhItIW08ZTKTEeHNqukSBvpNFkYO46EGXzZ1BZ9C3i2JhZLekmKSbEYMKFcFRbLAISxJ8UEhVJzDNInWIboaDtzgmE2N3oP7Ufl1A9gB9KL/BcGdQ6IQGAIdYGhMxO4zAzuIHKuL+AAMZddDBc7QY05+GfOD50WzgQQRpsRrc1K7CJ1KwDtpoedBYMMihFC6qFAHPSNNeelKUlhAvdrk+TKMv8MCN/KlaAqtdv5/BvqoGm5gk7gDSrLUdx7hiX7DI5yiJzaeGNSdfLeg+eO9L3srSomBDyPpuftTq5pqZHKD9vWkUwrHFb6Zgskzoxy6/XlUguCHiVvmUTqNI3BnaCIjqSPOtximr34jSAfIfyBmk8ZxBbayxH+8aDqJr3eQAHLMdSYH1n9aTtYMMwMqdo0mD5afcVpEpwi5mKttmEgEEnbaOR9a2Ds1hMtsdYnU6/pVJ7F8CDsC0SPI+2nlWn4fD5BvNYtWQtVE+K3aHucOthD47/wA3lbBE/VoH1q8XboVSzEAKCSTsANST5V8+9su0hxeJuXRGUwqDoomJPLmT61iukiBvYiJgTBA9J3k+n8qTa3JYTPOTyBiR/lrhQvA2lienTlv/AM05JAOhGs+8R/vUbBIGijrt10O/qaQxTggxyH+kfb9KHuCNydJ9YYR+sUhiRJyjUsQB7/8AO1BZsDei2JbwhLXsCHDf15VffhFxElr9o7jKR55SyMf/AFrOHPhC6EFgmn+FR4gT6hvrV9+EuDZsRdu5tEXLHXOZU/RfuK44Xl36k/papSd/Dq65XAYGND5GR96Uor0PIgsTi8PYukGzlyqjF1TQSSEGg08S/UjzNeMFi8G7BEtidVgpoAJbfYCFnykdSKnntAzIBneRvXFsqDIUA9YHn/qfrQQ167h1tBhaVlLsIAWCU7wzqYiEYj1FJrxXByIUTGn7PkJk7bRJnmI3qb/DJly5Vy9IEabaV3uFmconrAoPOCuq1tGUQrKpA2gEAgQNtKWrirAgaAV2gKb4/CC7ae2SQHUqSN9RFOKKD547S4UYe+1sMHyHRgCBOkgHqGn713A22uH5YGwIBLRqdBsTlgEmdBVy7ecCtviGOQwADoIHMmIGuppr2SwYu2WCyrW7gA37zxKAuUnloRG1TemNKziLJkTm2gBT7CdZ+tOeFcPd7iotszPMfqZ/WlOPWDatHEKRcFq54wWXK4kqQLqvmLAx4QevSKnuwdxb+W5a7xVYkFT4TmG8eIBh+8G9QDpXTZppPB8B3aCYmANAB+h1qQrijSoXtf2jXB4ZrhIzt4ba9XO2nQbn086w2qPxS7XgKcJbOp/tWHIbhPU6T5aczGSIwBJ3II3GzH9NifKnHEMYzszMxJYyTuSx1MdWPXl+jewPCdJKnQDaTAjzI5nzrLYDDnvB16c/96Ra8sjfYjeNNZO2m/2r0U3HsfM75R59T5eVIsQNTB8gfp7DkOok7UV67wxAEctOh5ee8+pFOeF2IYXDsJjyAmW+ug6yTSOEtNdYCIXnHTqTvl315k+ZIkhal2C/KGGY+S/LbHXzPtWM8uNN9PHmVy2uloaglH09cp189fvW8di+zK4PDqIPeOqG4Z/MBtHKJis1+HPARisWz3BNuyZ9ToFHoSpb2FbVTpzynVy8CiiiuriKrvaztAuHss73DatKQrOozOzHZLY2zeZ28ompLj3GreEw9y/cMKgmObHZVHmTArEe1HxMGNwRw7YfK2ZXDi5IBDEnw5dZBI351KJN/ithVMqmPJEyTfAM8tMxB/rerv2Y+ILY22Gs4LEOgMFybSiRuJLjN7CvnC6xOlfTfwwRBwjCd3sbQJ/iJJf/AM81NCzqdNo8uldooqgooooIXtLwm5ftxayBoIlp2O+wmqh8PuDvZxN9LhRoQQAMwYh9GmJBHp+atJpF8KpcPHiWRPkdxQZvifg/hzmW1dv2rdx8zKr5hG4ULEaGNXmAPemPw0wt7DcWx2B8RsWlzqH1/OvdN08SMx0ABI8q1siuC2JmBMRPOOk9NaDqiBWP/FhL74syrdzaRYMHKM2+u0ltOpgVruIxCopdyFVQSSdAANyawvt/22ONulFJWynyLsSdJdh1I26A+ZqLFPukxPsJ5egHPzmegpC3jGSNQAOUfb+vua6+3p/R/r9BSQWTAEsdgP60/qI3o0c2yLgKiQQNp0Pl5dYmvWE4fJOfRUEsOgHMx1jbc+Qp7w/AFQTu32HkP9akrdhxGhXNqTscunvrpr0HpXLLqfDtj0vk0tWyAiquXOSQh3MfnuH/AArvl9B5UtdJLsqjwr4VgfM25aB1aAOsedOXsloKiMxy6DVgNlH7szPWKd4C09tywDK4MKwHiXq4kEZgJAMab8hXHLKeXWTTWew/ZwYLCJbjxkBnP7xAEewAHtVhrNrfbHFd33eHt3XzFxau3QHLZRJXMsZyNTqAY6wasfAOK4sBlxFt7sQVuC2LUyDmVlLxII0I3BGg5+nC7nDx5TXdZq4TFN8Piiw1XL/3KT/4k1Q/i/2t7iwMNbaLl8eMg6i3sR5ZtvQN1rbKi/E7t1+Mv93bJ7iyTljZ22Nz03A8pPOqA7E+Qpw17fnT/gXZPE418tpPDzc6KvvzPpS3QjOGcPa/eS1bBLOwHp1PoBJ9q+o+ymFFvCW0UBVGbKAIAGYxoNqpPZvsHbwahLXjvvozkcucf4UH1PPlWkYawERVGygAe2lcOnn7mW52jplJjNeStFFFd3MUUUUBRRRQFeLt0KpZiFVRJJMAAbkk7Cu3boVSzEAASSTAAG5J5CsX+IPxAbFZrVgxYXWTobpB3M7IDqBziTyALp4+I3xDOJbubMiwDJO3eEbEzsgOwPSTyAoN6/JJ0AJkn+tfb/mvWR2HXnOsD6/8+lO+D9nXxN0W0ieZOioOZJ5D7nbU0U14fw67ibgtWELMem/mTyUCtJ7P/CO4q/tmW2SNx4mJ5DTQD3NXLsl2fw2Ft5LMuxAz3IMsf0A6L/PWvXHOM5W7sSANyNz1229/pU9Pq4SZ+nmK7iOzFjCqBrevdY8CdPDzPQMT1IpfBcHW8D3gIJ3JVmnz8Imfc1M8NxHiAVGy82jc/XQefPyqzYYkjWff/etSTGakS5XK7tQWB7I2hlOhyiBKMIHRfEIHtT5uzlka90jRsDIH8/0qWoptNIteECNERDMhlCyuhBg5BrBI160pYwTroTm/igD6KBUhQTUVHYvGJhrT3bmVLaCWI0+gA1JOgHMkV8/cVa/xjiFxrNsln1jkiKAqy3QACW5k6Vfvihxz8ZdTh2F/aXS2a5BhEgTLn90Sx1gc5MRZeyvYNMLZ7oGVaDdYaNfb94/ltjYIPc7yGacK7CW7R8YN9huFByA+2rbc9PKr5h+KNaRbIT8MpAOe4rKv+bLlHpVlsWBax0KAq3cOIAED9lcM/a+KfcR4pbsLmuNlGwHMnoBzNTKeqavZJNXZjwO5h1U93ft3WiXYOpP2JhRUlhsYtycpkAxPKedULFdnsRi+I2sQbSW7BQBsw8eVWJKkRILht+g+ug2rQVQqgAAQANgKSa4ivdFFFUFFFFAV4vXgilmIVVBJJMAAakk8hXusl7ZdqrvEMT+BwYZ0E5ipjORzLbC2p5nQkTroKCO+IPxBOLLWbBy2V9ZuNMAkb5Z1C7mJPQUNsE3eZHkMurzuvkf3v3eXPWQLdxPBJw79hZi9jiuZ7v5MMDE5J/vSCPGdRIgAkCo/sn2RuYy53NqQqmb107LP6seQ/wCaNPHBOB3MZdFqypyJ87QSEHtux1gbn6mth4DwlMJZ7qxZeN2YqMznqZ+wGw2qb4FwK1hLK2bKwq7nmx5sx5k09uqSDBgnnvFGbyibmMZPyksfy5tvM7BR50wt8MViXujMSSTBIEnX+hzqYtcHUSSSxOpM7/1/UU7/AAy6eEababVd67M6R+D4RbXUWlHrv99qkktAbCk8TjrdsA3HRAdszBf1NKo4IBBBB1BHOo09UUUUBVV+IGFx92ytvAhBmJ7xiwUwIhRIiDrPpGxNWqm9ziFtTBuIDtBYAz0id6DOPh18NL9i497GOAXI/ZKwbOQcwa443GbXIDBMEzAFafXhbgOxB9DXqaCn/ETHmwMNeRmD272uRcxKMjArB0hmCrrzjpUxwnhAOW/eUm84DEN/dkgeEDYEbT5VLC2JJgSd/PpXqg7RRXKDtFcrtAUUUUHi9aDKVOzAgxpoRG/Kqzi+F/gcOLHD7A728coY6hdNbtxzJIUbDmYAFWmigw2xwB8ViThcMWZFcm/iGBm48kNcY+5CJPnuSa2HgPArWEsLZtCFXc82bmxPMmn6oBsAJ1069a6TQdoqt8Z7eYewSqt310fkQjTzLHQCNZ6VnfH+1WOxOYZ7dpIUhVYxB0OY5fEOk6H7Vm5SNTG1p/E+2GEw+ly8mbbKvjaemVZM+tVnFfFQOSmHw90kg/tLi5VXzy7nfbSs2fhWJJIe9liJCsxg6sdBlHy/ypPDr3dwKt5nZuYaQDEiZ0PTnXO529mpjFg4hdS7eDXLS4hm/tBek3HWJItkkKusRlEDQECtB+HNxPwpS2f2aNKCIhW1iOUMGkcjI5VmuGxrm0WBAKkhxlkSsSfoQffbQ1eeAcJe3ZtYzDMbhuoGu2zAz9csAag8t/0p05e5kvlFNOGcTS/bDodNiDupG6kciKd12c3KoHbfgODshbj2LxLkg3Lb/IdNw5K6yY05VfmOlQeP44bZOYrpplJ38xUpGOi+qu3dM5iWBjK0eq8/SpLC9usXlKjEPG2okj/uIkes1qOGv2cVAuLafTwhoZvM6j9Ke2uDYcW2trathH0ZQoAb1603avCr9gO1FlkFh7tzvul06MeeQn/1JnoN6u9ZlxH4VXe9Pc3f2ZIIzbqNSQesRoecj1rQOD4JrVlUdszKNTJP3P8AoPQVUO7lwKCToACSfIams9TtbjbzLew+RrVz+zskAu4zZS0ASiwD4mb2ExU52446tuybIP7S7oQPypzJ9dh6mqr8PsU1jGLYJzWbi3O762z/AGrJPNDDMOhkcxWbLZws1O7TcJeLIGZShI1VokHoYJH0NLVwV2tIKKKKAplxXiXcWy/d3LkfltLmY89pFPaKDM+03xExgj8LhzbWBPfrFydfyEwBEdT/ADp3Ge1WMviMQXiGBAGVGUmdViJyxr61vdy0GEMAR0IkVX+KdhcPe1UGy3W3oPdfl+kVi42tS67MYwXEwqNDQ5yRM7CZA855bEK3MCVDxsyD4j4MrDSdAAGB11ACnyIPJquHF+wF2yScnfpvmQHMN9Cmp9xNQVzDYckh0hiG0I1ByOBuQfmK79POsWa8Nerav4jHSsM0gzqSTtz12H12HPWnvAcGWfOZEaD9GMcwNvU+VT9rC4ZWLKluQWI0nQXUufmPO0x+nWaWW6A2RR3hGgy+ItHhnSdwJ22uNppFc7u8SNSyI/B4c22cDXvNgB4sxAEeZbT771sfBMB3OHtWuaIAfWNfvNVfsf2TZX7++sEf2aHccs7dDGw5Vda74Y+mOeV3UFxXhdy3cOJwom5/eWphb6jl0W6Pytz2OhkTGFxAuIrgEBgDDAqRPIqdQfI0rRW2Sd4aVRe0mLFtnLOGAESfyzuI5npsavdwaGsm+I1p3v8AdW2OVVFxhEwzEjcfugHX/FWbfkk3TTB8XcuTbhVtwdvEdpYeIQZ5a6fbRuCcS75JGhgHfQaCf0+5rM+C2Ftqcx1jLyMTuSDEjlHnrVo7Ou1u4GSWEQQJAM7EddD/AM1eLOC7laDbaRVa7Ydq/wAOO7tEd6RqYkWx1/iPIe9Sl/iwt4ZrpB8A2bedgPrpWSXsQb7s2ebjMScwMZsyKDI0CZnE+VtthU+ix6vsHBJYtcYnUnUtNsE+YJYj2PQ1KdnJGLw3XP8AYgg/aaY8OsZdSSBuFO40ZQGB2IVmJ6m9c2IU1a+w3CS99r7Dw2wVTzYjU+y/+1MLju6vK5TLU3F8FdrgrtaZFRXH8abYtQ+QvcyDw5pJVyJEjQRJ1G29StQXa2e7tgNbUtcAHeAEE5HiJRxodToNA2ooGtvi7EaYlIJkSh2IVxrEAQ6jXaQN1OaWwXGbblUDh3O8AxIGYjbQxrG9QztcdZDYRSYO6kgsZjmCDJ6zm66lzhbN9jmX8OYI1UfKfFm2AMkP8pMiOrGgsNFRFr8WSpbugsqSFmdxmEkxoDuP8J3nSXoCmHG8B3uHuJALMjBSQDBIMb+dP683HygnUwJ0En2A3oKT2d4Fh1vIxth1xNlSmcZgHT+0UA6DcH2NXOxhUQQiqg6KAP0qkcSe7ahSr2wt7vLRyghQSSwZp0gH5R7zpUrheN4m4oKqmv8A+q4RvG+YCi6WeikMJny/tMs/uzEe/Ol6IKKKKBnxXGd1Ze5AOUTB26a+WtZLjuJgu73GzG4ZYaidAPlU6CAABM1rXFbbtaZbYUkiPF/ptVE4h2EvG2WUW2ffJkXXqMxmT9AfKghMNjFa2WXCr3YIU3fH4SdNSSw56/yq49mLI2JXQCMoEEHQaroduesg+dQVm3jrF3u0w+VWAbuwodApEZcw05kET/vdOzvDu7tQbfdmSSs5gM2sAkfLPLlVk13S8ont6QbNu0WIDMWaNyqiAPUsw+lVO32YxShCLLkBYXbQajadNCRBj5j1rRDwjNiTeuDPlCraUahQNSxmPFmJ9AB7SD3yASEYnp4dfctFcssLle7pMpj4Zr2b7OXMX45yWgSCdJJGhAHX1rSsFg1tW1RBCqNP9fWqpwfDYnCO5XDu1u41xmUPbJEsWR1GYS+U5WHPKpBmZtWCxZuCTbe35OAD9iaz08Ji31bbfocCu1yu12cRTfF4FLuXOs5GDLqRDAEToehI96cUUEc/ALBIJTbzO0EQROoIYyOcmadYXBpbBCCATO5PIDmegA9qXooCiiigKKKKAooooCiiigKKKKArkV2ig5FdoooCiiigKKKKAoooo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51204" name="AutoShape 4" descr="data:image/jpeg;base64,/9j/4AAQSkZJRgABAQAAAQABAAD/2wCEAAkGBhQSEBUUExQWFBUTFxgYGRgYGBwZHBkaHRoYFxgZHhgaGyYfGhokGhgaHy8gIygpLCwsGR80NTAqNSYrLCkBCQoKDgwOGg8PGikkHyQpKSwsKiwsKSwpLCkqLCksKiwsLCwpKSksKSwpKSkpLCksKSwsKSksKSkpLCwpLCwsKf/AABEIAQwAvAMBIgACEQEDEQH/xAAcAAABBQEBAQAAAAAAAAAAAAAAAwQFBgcBAgj/xABBEAACAQIEAwYEAwUHBAIDAAABAhEAAwQSITEFQVEGEyJhcYEHMpGhFEKxI2JywfAzQ1KS0eHxdIKishXSNGOD/8QAGAEBAQEBAQAAAAAAAAAAAAAAAAECAwT/xAApEQEBAAIBAwMDAwUAAAAAAAAAAQIRIQMxQRITUWGRocHw8SJxgbHR/9oADAMBAAIRAxEAPwDcaKKbcQxZt2ywAOqjUwBJAzEwYUTJ9KBzRUTa4+C9tCsG4mbfY+IqIiSCEczpHh08VGE4w9wJFooWYAhjsO6W6ToD1y+3LaglqKhbvH2C3jkH7IE6seTlYbw+FiBmG8gjYa07x/FO6tq+UvmI0SW0jMzCAZAUEjroNJoH9FRL8cIuXFNpoRWZSJOfKLcAQNy1wiPIHWdPdjirOAe7gd2XYGQQwJBQDLrDKROnpQSdFQTdpSLec2spkgqxjVbYuEA5dSZIB2MTI2p0eKuGu/sjltkKGn5icnKP3j/loJOioocZM3AEDd3dW3CtJIMeKCBET/4nWveD4sXuKhULmspdgnxAtPhiOUb/AKaSElRRRQFFFFAUUUUBRRRQFFeLl5V3IHqYr2DQFFFFAUx4rxTuFQ93cutccIq2wsyQTPiZQAApJJPKn1cKgx5ajy5foaCucb7arhBaN7D31764LSR3LS7bDS9ptvtT2/x5kZA+GvqruiZ/2TBS5CqWC3SwWSBMHeqt8Xfl4f8A9fZ/Rqv7KDvr/Wn3oO0VVezvH73EO+u2mW1Yt3GtWpTO1wpAa40sIQnQKIOm/RPsl2uvYzF4m21pbdvChbbblu/lhcUHYoMumgMQecALVfuFVJClyB8qxJ8hmIE+pFV3gfblMWbos4fEE2H7u4GFpCrjdYa8NRVmrPfhV/b8V/665+rUE7xrtwmEa0t7D4gG+/d2wBabM5iF8N0xuN6sVlyyglSpI+UxI8jlJE+hNUD4pf8A5XCf+tT9Uqxdp+0pw9zDWLShr+LuFEzTlVVGa5cYAgkKv5QRJ5igsFFVjj3aC5gHsNdYXLF66tlzlytbdgcjiDDJIIIiRvJ2rmF4/fPGbmDc2zaXDC8uVSGk3FQBiWIMCdgN6CzsdOtQnZjtN+LOIRrRs3MNeNpkLBjGUMrSABDAn6V57PcRxDX8VYxIUtZdWtuggPZuZjbkSfECjqf4ar+DxndcfYgRax9plU/4ruGOVj5eHMvnlnnQX6iqvxrj1+zxTBYcG33OK77N4TnHdpm+bNEEkfl5V6xnaB7vEDgbGVe7td7fuMM2UMQEtosgZjMljIA5E7BJYDtFbvYi7Zth27nR7oX9kHmDaDz4rg3IG2xM6VKVSL3aK9hsfhuHW7Vs5zmzBcqjDBWkhVMLcDKR0PhMDNAu9AVwmgms57ZdvlfNYw5ldnuA6Hqqxy8+fprWcspjN1ZNvXaPFX7vetZNvupMM2UusZYyhhscrHXz9rB8P8W1zB5nYt42AmAQABpA0Gs1UeAY3Pa0Bys5U+Zg6eY0+48xU32DxQt372HJ+b9oo9IDfbL9K8/Sy3k6ZzUXiiiivU5Ciiigo3xI4RisUcMuHsFxh8Ql9mNy2gIUHwrLTOvMAac6uuHuFlBKlCfytlkeuUkfQmlKKCn9kuD3uHJew/dNes969yy6FPlfXu3DMCrKfzagg8tq9djOE4rDXcQt63byXrr4g3Vacz3Mp7sKRICQwzHcZYAkxbqKDxecqpIUsQPlESfIZiB9SKpHw74PisNexhxFg2xir7XlIuW3CzmOVoaZ1GoBHpVpfijfiO5yCcmcHNpEx/h3mnFi+7ZgVyldtZDaSDMddNuVZmcvZq4Wd1O+IHB8ViMTgmsWC64S+t5mNy2uaCpyqC0zAOpgbVI9p+A3L93B4u0sXsG5bumIGdHAW4mYEqHgaGYnnzE5wnHG7blgFZWZWA1hlJB/kfeuYXHMb1y0wAKBWWDOZTInXnIip65dX5W4WWz4QPaXgtziJw9prbWrFq8t66XK5myA5baqrHcnVjAAGk8vHGOF37PFLeOs2jfRrBw91FZFcDPnR1zsqtroRI2q137wVSx2HQSfYDc+VJW8SxtF2QqQCckgnSYGmkkcvOtbjOrraIvDELbv30sk37qqlu3mSUVc2QsxbLIZ3YgE7gCd6iu1/ArzW8C2Ess13CXkuAF0WEC5biMxbdhA0nUHXrYcBxJ7i2nCgrc3ynW3oTrO+oymI1qTmpjlMpuLljcbqqd2o4fiHxvD8XasNcGH7/Pbz21Ze8RVXVnykAjWCfelG4HescTONRO8XEWVtX7asMyOsZXXNlDrAykaHmAdhbqK0ypl/h2LPE0xiWUKNb/DQ7gNaTOtxrxAkMW8ShFM6JJ1IFzoqN4/2hs4O0bt9somFA1Z25Kq8z+m5ga0Fd+JPaHurIsI0Pd+aIkJ01P5oj0BrIcVdJGmg36CBO5p52q7TXsTfc927GSND4AskLrl08POfOqbir1xyVMb6xOsdSd4/lXmsuV26yyRs/ZbDrawSMSpJM7iZY+nIZT/ANqjqKcdhbXfcRu3V1SymTNuM7bifIfoazDsTaxGMxFrDB2VXJzMPyqBmYj2H1ivojgPA7WEsLZsrlRfqx5sx5sTua108NXaZZJCiiiu7mKRxOHDbltNdGK8ucETS1BqWbJdITggL4JWZnLMjS2Zp3POdDpTDOwwFq9nfvB3ZzZjzYAgiYIg86nrHCraIUUEKwiMzbamBroNToOtRvHsItvC93bBjMkKMzbOCY3MQCa8uWGWOH9sfy9mHUxyz1POU+xb8QHxNy1caMoTIuYrIIJZhB1M6eUVJ4WzkRVLFsojM2pPmT1pvjsBbvJ4kR9PDm0/8gJHtSnDsKbdpULFioiT/vrpt7V3xll5+7hlZcePpx+qIxdstxABWKE4c6gAn5/MRUrh27u0oYyUQT7CCfc15ucItm53hBz7ZszAx00bQeVB4TbJJIaWyyc7z4TK65tgdazjhljbfq1lnjlJOeJPEMeFzbxN22396q3h6/K49iBXjE3CuJtXvyuWsex1U/51PsRUpd4ajOHIOZQQCGYQDvsa83eE22RUIJVIgZm0jbWZ05VPby1qfO5/tfcx3u/Gr9tf8M8K5u4i+HJi0UVVBI3XMW0OpPI8o0qO/HXUw2Iu5yxz5EnUKqsLeeNpmSfOrA/D1LZtQ0ZZBIJHQkHX361y1wy2ubKigOAGEaEAREbRFS9PK+fn89vss6uM8fH47/dHcRX8OLbW92uorc+8DaEnq3Od9Old4eTea+XZgVutbUAkZAoEEDqZmf5VI2+HICpicnyyScvLQE6aaelD8OQszRBfRoJGblqAddNK17d3vx8M+5PTrz8/5QGG4g4w1u5cuGL14Zmn5EMgAf4Qco15ZjU9hcMAxZWJVgPDMrpPiHmZ19K7a4bbVWUIIcywiQfY6R5bUxs8BCm6Fi3buLlyKTG+rxplPKB96zjjljryuWeOe9cfv9EvWL9s8P8AiOIO1253gtkqu4S2s/Io5mBLudzoAAuuytblY11Eb69N+tQ2H7G4VGDC3LLtmZm16kEwTXbKWuEVns98PbTWh4e7RtdoZ/PqB5nXXaKrHEPhJfXE3GGT8OGLhp1yzJXKBOYD203rZGVuRH0P/wBqZ4zhr3AP2zJE/IInSNQSQw8jpUuE0syVX4ddjVwVy8S4uMAqqwEeBpce5GWfSr3UDhuzLIwIxF0SuVguUZiAFU7HLAnQdam7NvKoEkwIk6k+p60wlk5SvdFFFbQUUV4unSg61wCvAxArKPiR2gy38ufRAAIaInfnvVv7O8ZXE4S1cUzmQTB1zL4W9fEDXLqZ3DlZNrV3w60d8OoqrcdxbDDkJfXDXGZVtvdAKl9wjZtIYAjr01qrdn/iDefGtgcXaVLySDctOCgIXN8rbTtIJ1IEDlidW2bXTU+8HWud6OtVW/xl7ZhjBGu2pH1qRwmPW4mZSG66EfrWr1LOUTPfDrVY7ddthw38M7pmtXr3d3G1lFyk5gBuecdAabXeN3GW6ttktvkcW3YGA8HIdeU+RrPfiNxLiF/CW7WIsKO6JvXHtEOpA8CuwE92JLeRnlFdefKS7blZvB1DKQysAQQZBB1BB5giksTiShXwyGYLM8zPltpVd+GOMW5wvD5QAEXJAcvGUxqSAQeeXYSI0irJiMMHAkkQQwI6j1qhK5jSGZcslUD78tdNt9K6uNzDwLm8KtEx82oHrAovYaM7ySSmWN9pjYTMk/Wm9vAk20KylwIqzMbDZgRBgzyoHPETFlyJBCsQQYggGKRwF4ORq0oo0JOsgHN5jlPrTrEWM6FSSAwgx0570keHiUOZgbYgERqOh01FAmMSWIMEBbhQgHmNAT1E8vOujiJicv8Aed3vzzZZ22pZMIASQTBOaNInrtPnSf8A8cIjM3z5+W8z02mg7cx0BzEi3830DGBzgGuNxAQ7AStvc+wYwOcAikcPhcxvBswV32iJGVRpI5wRpTlsCpzDUB/mA56R7SABQePx/wA8LOTLz3BEz7DWKd03ODGYkEjMACBEGNuXtpTigKKKKAprxLEi3aZz+UE/SnVRPae+Vwt0r8wQx67VKMA43iUvYkiFZnaFEEkSfPYazWu4fD27dpFtW2ZVgDuhGX/tgVl3ZXCKmKcuxL5TkgaTrmmdSY1Hv5VfE4rdAhGOnKQZ88uUVnPG5TUTellZbd5DbupmUgStwAg+RmQapHG/hTZFi7csF2xQl7fJJBzBAkEDTwjXeNhpTm7j3YHMnvkj3kCnGDxjqR42UeWo+hMVx9nLDmVv3JUbwHit7FcPtXbpZm8QZiBqVdlk6bwB96lOH8TuKYXL6QfTYGPpUgqXGTKioVJPJANTJMcjOtIHgpRSzBlbqsEfQGte5h6dZaZ9Nt3HiwMz/tMygnZVOp9ORqwXML3+GvWZYC7adAWj8ylZ09agODqbl4B5uchmJB+xq84bAZdSTPkdK1lLbJ8GOorHwk7P3cHw1bd5Slxrlx2U8pOUfZQfernQBRXUFFRWP7U4Wy2W5ftqw3GYEj1A1Fe+G9o8NiDFm/buH/CGGb/LvHtQSVFFNeJcQFi0bjAkLEgROpA5kczQcx2MNsr0OadJiBM+g50nex5AcjKciqf4iemug+tOLd0MTKxlMAmDM9CDvyivRVInwwNOUelB4w+IJZ1MeHLEeYk0jcxjBbp8M2xpodfCG6+cU5uMqy0axyEkgcgBqa8oysAzKFLASDlJ9CQSD7EigQuY8qxDQACni5ANO+vlE+Yp3aJjWD6beVIogDM2YQwAjoBI6+dK2kVAFEDeB9zQKUUUUBVe7b40WsJcJ1kR9Tv7RPtVhqq/EFwMKZJAJA057mJqUYhhMXmxdlbUs5dQIWSZbYc9p5VejhbwPyEnlzrPsbiGDyoUGZzDQg1N8Oxhe3LfMNDr9664fDnlPKzvZvbkEew/lXLZuA6KZjeTUAl0MPCQfQzRk9frVu/3/LKyrjcQpEIRHPr5608t8Yvcwdt+frpVORdd/vThE8q43pY5XmT7NzKzy0Lszam+Gj15xp6VdKp/YCwqodPEdT+gq4VqzVanYVSvipxC9Zwim0SqM+W4VnNqPCJGoBOmnOBzq61V+3Vu5cWzZtCSztcP/wDK21xR5Td7sT51FYfie8VlR7TqznRWUqTJgHXSJpj/APKMkOpIKsQCpghhB33B9K0dOxd/FYRrmIRbZZQyAMS2wKkwfCOqnXy0qqdkuDJev3rOMDPdtDQM7aQYfY67qZqY4ZXu1cmtfDLticfhCbn9rZbI/wC9pKtHmJHqDU92hwT3sO9tACzREmBowO/tWcdg+F/guLd3aJNnFWXMEyQ1sq2/P5v/ACPStZqsofE8PY2wqWwoS4l1QWmWFzvHHOOcHqeQpF7RTE2QFEMMQ5SRoSbeo5E+I/52956kb4RSHfKCJAZoEddTtQQmE4LetgQwJyWwCD8gW61x0Ej5SjBJ/cExpHvD8HdbltiqlVa+YkeEXDKKPSNeQnSpi3jEYwrqSNwCDFF7GInzOq6E6sBoIDHU7CRJ5SKCEwnBWQWM6JFrD3LbbHxHJECNR4D/AJvWk+F2nW3Ycot5LlvDCDOdCFEEaEMoPi3BEE61YGuoSUJUmNVkTB026V20FUALAA0AEADygUClFFFAVWviCwGBuEgsABoP4hH3qy1WviAhODaJ0IOnQTM67f7UGB8PstevFSwRRJY6AgD+LSSYqcwuD7qQGZpg6wPSMoqM4gLoMhTvuWB9oAk1I2rrBVzROUf16VuMVBca4N4c1qw1t82pDLrM6BVbeegp+mOxFi2Ddw+cQo8LSygCCSNZnQ0+OIO86UpbxJmdRTSbLYTFLcQOmqkenqD0IqV4bgmuHwiZ/reaZYO8GMb/ANSavXZvAqQCJUef+gqdkWDszw/uk1mY/rnU3Sdi3lUDeu3boVSzGAoJJPIDUmpbt0k0Z8a41bwto3LhgDYc2PIAdf0rE+Pds713Ed8rsjjRAhIyj/CD+p5n2pXtt2sOLxBKyLaeFR5Tqf4juemg5VVr97LoB199Kxt0k0tFj4oY1fC7JcU6GVGYj+JQP50+4b2psXLgdrK27sZcxIzEdAYkiqMok89J+s6DSvN9yBPv771qZWTULjK1GzxQWsXbxEZu7DqRzhoDx+8Mv2rT8PfDqrKZVgCD1B1FYWmOLKGj51DR16/cN9a1D4d43Pg8p/u3ZfbRh/7GuWGV3yueOotFNsfw9LyZLglZBjbUaj6HX2pzSOLxQtrmIJ1UADcliFA1I5murmhL3BcKZLXCMzEkm5EkNDb/ALwr1f4dhItIW08ZTKTEeHNqukSBvpNFkYO46EGXzZ1BZ9C3i2JhZLekmKSbEYMKFcFRbLAISxJ8UEhVJzDNInWIboaDtzgmE2N3oP7Ufl1A9gB9KL/BcGdQ6IQGAIdYGhMxO4zAzuIHKuL+AAMZddDBc7QY05+GfOD50WzgQQRpsRrc1K7CJ1KwDtpoedBYMMihFC6qFAHPSNNeelKUlhAvdrk+TKMv8MCN/KlaAqtdv5/BvqoGm5gk7gDSrLUdx7hiX7DI5yiJzaeGNSdfLeg+eO9L3srSomBDyPpuftTq5pqZHKD9vWkUwrHFb6Zgskzoxy6/XlUguCHiVvmUTqNI3BnaCIjqSPOtximr34jSAfIfyBmk8ZxBbayxH+8aDqJr3eQAHLMdSYH1n9aTtYMMwMqdo0mD5afcVpEpwi5mKttmEgEEnbaOR9a2Ds1hMtsdYnU6/pVJ7F8CDsC0SPI+2nlWn4fD5BvNYtWQtVE+K3aHucOthD47/wA3lbBE/VoH1q8XboVSzEAKCSTsANST5V8+9su0hxeJuXRGUwqDoomJPLmT61iukiBvYiJgTBA9J3k+n8qTa3JYTPOTyBiR/lrhQvA2lienTlv/AM05JAOhGs+8R/vUbBIGijrt10O/qaQxTggxyH+kfb9KHuCNydJ9YYR+sUhiRJyjUsQB7/8AO1BZsDei2JbwhLXsCHDf15VffhFxElr9o7jKR55SyMf/AFrOHPhC6EFgmn+FR4gT6hvrV9+EuDZsRdu5tEXLHXOZU/RfuK44Xl36k/papSd/Dq65XAYGND5GR96Uor0PIgsTi8PYukGzlyqjF1TQSSEGg08S/UjzNeMFi8G7BEtidVgpoAJbfYCFnykdSKnntAzIBneRvXFsqDIUA9YHn/qfrQQ167h1tBhaVlLsIAWCU7wzqYiEYj1FJrxXByIUTGn7PkJk7bRJnmI3qb/DJly5Vy9IEabaV3uFmconrAoPOCuq1tGUQrKpA2gEAgQNtKWrirAgaAV2gKb4/CC7ae2SQHUqSN9RFOKKD547S4UYe+1sMHyHRgCBOkgHqGn713A22uH5YGwIBLRqdBsTlgEmdBVy7ecCtviGOQwADoIHMmIGuppr2SwYu2WCyrW7gA37zxKAuUnloRG1TemNKziLJkTm2gBT7CdZ+tOeFcPd7iotszPMfqZ/WlOPWDatHEKRcFq54wWXK4kqQLqvmLAx4QevSKnuwdxb+W5a7xVYkFT4TmG8eIBh+8G9QDpXTZppPB8B3aCYmANAB+h1qQrijSoXtf2jXB4ZrhIzt4ba9XO2nQbn086w2qPxS7XgKcJbOp/tWHIbhPU6T5aczGSIwBJ3II3GzH9NifKnHEMYzszMxJYyTuSx1MdWPXl+jewPCdJKnQDaTAjzI5nzrLYDDnvB16c/96Ra8sjfYjeNNZO2m/2r0U3HsfM75R59T5eVIsQNTB8gfp7DkOok7UV67wxAEctOh5ee8+pFOeF2IYXDsJjyAmW+ug6yTSOEtNdYCIXnHTqTvl315k+ZIkhal2C/KGGY+S/LbHXzPtWM8uNN9PHmVy2uloaglH09cp189fvW8di+zK4PDqIPeOqG4Z/MBtHKJis1+HPARisWz3BNuyZ9ToFHoSpb2FbVTpzynVy8CiiiuriKrvaztAuHss73DatKQrOozOzHZLY2zeZ28ompLj3GreEw9y/cMKgmObHZVHmTArEe1HxMGNwRw7YfK2ZXDi5IBDEnw5dZBI351KJN/ithVMqmPJEyTfAM8tMxB/rerv2Y+ILY22Gs4LEOgMFybSiRuJLjN7CvnC6xOlfTfwwRBwjCd3sbQJ/iJJf/AM81NCzqdNo8uldooqgooooIXtLwm5ftxayBoIlp2O+wmqh8PuDvZxN9LhRoQQAMwYh9GmJBHp+atJpF8KpcPHiWRPkdxQZvifg/hzmW1dv2rdx8zKr5hG4ULEaGNXmAPemPw0wt7DcWx2B8RsWlzqH1/OvdN08SMx0ABI8q1siuC2JmBMRPOOk9NaDqiBWP/FhL74syrdzaRYMHKM2+u0ltOpgVruIxCopdyFVQSSdAANyawvt/22ONulFJWynyLsSdJdh1I26A+ZqLFPukxPsJ5egHPzmegpC3jGSNQAOUfb+vua6+3p/R/r9BSQWTAEsdgP60/qI3o0c2yLgKiQQNp0Pl5dYmvWE4fJOfRUEsOgHMx1jbc+Qp7w/AFQTu32HkP9akrdhxGhXNqTscunvrpr0HpXLLqfDtj0vk0tWyAiquXOSQh3MfnuH/AArvl9B5UtdJLsqjwr4VgfM25aB1aAOsedOXsloKiMxy6DVgNlH7szPWKd4C09tywDK4MKwHiXq4kEZgJAMab8hXHLKeXWTTWew/ZwYLCJbjxkBnP7xAEewAHtVhrNrfbHFd33eHt3XzFxau3QHLZRJXMsZyNTqAY6wasfAOK4sBlxFt7sQVuC2LUyDmVlLxII0I3BGg5+nC7nDx5TXdZq4TFN8Piiw1XL/3KT/4k1Q/i/2t7iwMNbaLl8eMg6i3sR5ZtvQN1rbKi/E7t1+Mv93bJ7iyTljZ22Nz03A8pPOqA7E+Qpw17fnT/gXZPE418tpPDzc6KvvzPpS3QjOGcPa/eS1bBLOwHp1PoBJ9q+o+ymFFvCW0UBVGbKAIAGYxoNqpPZvsHbwahLXjvvozkcucf4UH1PPlWkYawERVGygAe2lcOnn7mW52jplJjNeStFFFd3MUUUUBRRRQFeLt0KpZiFVRJJMAAbkk7Cu3boVSzEAASSTAAG5J5CsX+IPxAbFZrVgxYXWTobpB3M7IDqBziTyALp4+I3xDOJbubMiwDJO3eEbEzsgOwPSTyAoN6/JJ0AJkn+tfb/mvWR2HXnOsD6/8+lO+D9nXxN0W0ieZOioOZJ5D7nbU0U14fw67ibgtWELMem/mTyUCtJ7P/CO4q/tmW2SNx4mJ5DTQD3NXLsl2fw2Ft5LMuxAz3IMsf0A6L/PWvXHOM5W7sSANyNz1229/pU9Pq4SZ+nmK7iOzFjCqBrevdY8CdPDzPQMT1IpfBcHW8D3gIJ3JVmnz8Imfc1M8NxHiAVGy82jc/XQefPyqzYYkjWff/etSTGakS5XK7tQWB7I2hlOhyiBKMIHRfEIHtT5uzlka90jRsDIH8/0qWoptNIteECNERDMhlCyuhBg5BrBI160pYwTroTm/igD6KBUhQTUVHYvGJhrT3bmVLaCWI0+gA1JOgHMkV8/cVa/xjiFxrNsln1jkiKAqy3QACW5k6Vfvihxz8ZdTh2F/aXS2a5BhEgTLn90Sx1gc5MRZeyvYNMLZ7oGVaDdYaNfb94/ltjYIPc7yGacK7CW7R8YN9huFByA+2rbc9PKr5h+KNaRbIT8MpAOe4rKv+bLlHpVlsWBax0KAq3cOIAED9lcM/a+KfcR4pbsLmuNlGwHMnoBzNTKeqavZJNXZjwO5h1U93ft3WiXYOpP2JhRUlhsYtycpkAxPKedULFdnsRi+I2sQbSW7BQBsw8eVWJKkRILht+g+ug2rQVQqgAAQANgKSa4ivdFFFUFFFFAV4vXgilmIVVBJJMAAakk8hXusl7ZdqrvEMT+BwYZ0E5ipjORzLbC2p5nQkTroKCO+IPxBOLLWbBy2V9ZuNMAkb5Z1C7mJPQUNsE3eZHkMurzuvkf3v3eXPWQLdxPBJw79hZi9jiuZ7v5MMDE5J/vSCPGdRIgAkCo/sn2RuYy53NqQqmb107LP6seQ/wCaNPHBOB3MZdFqypyJ87QSEHtux1gbn6mth4DwlMJZ7qxZeN2YqMznqZ+wGw2qb4FwK1hLK2bKwq7nmx5sx5k09uqSDBgnnvFGbyibmMZPyksfy5tvM7BR50wt8MViXujMSSTBIEnX+hzqYtcHUSSSxOpM7/1/UU7/AAy6eEababVd67M6R+D4RbXUWlHrv99qkktAbCk8TjrdsA3HRAdszBf1NKo4IBBBB1BHOo09UUUUBVV+IGFx92ytvAhBmJ7xiwUwIhRIiDrPpGxNWqm9ziFtTBuIDtBYAz0id6DOPh18NL9i497GOAXI/ZKwbOQcwa443GbXIDBMEzAFafXhbgOxB9DXqaCn/ETHmwMNeRmD272uRcxKMjArB0hmCrrzjpUxwnhAOW/eUm84DEN/dkgeEDYEbT5VLC2JJgSd/PpXqg7RRXKDtFcrtAUUUUHi9aDKVOzAgxpoRG/Kqzi+F/gcOLHD7A728coY6hdNbtxzJIUbDmYAFWmigw2xwB8ViThcMWZFcm/iGBm48kNcY+5CJPnuSa2HgPArWEsLZtCFXc82bmxPMmn6oBsAJ1069a6TQdoqt8Z7eYewSqt310fkQjTzLHQCNZ6VnfH+1WOxOYZ7dpIUhVYxB0OY5fEOk6H7Vm5SNTG1p/E+2GEw+ly8mbbKvjaemVZM+tVnFfFQOSmHw90kg/tLi5VXzy7nfbSs2fhWJJIe9liJCsxg6sdBlHy/ypPDr3dwKt5nZuYaQDEiZ0PTnXO529mpjFg4hdS7eDXLS4hm/tBek3HWJItkkKusRlEDQECtB+HNxPwpS2f2aNKCIhW1iOUMGkcjI5VmuGxrm0WBAKkhxlkSsSfoQffbQ1eeAcJe3ZtYzDMbhuoGu2zAz9csAag8t/0p05e5kvlFNOGcTS/bDodNiDupG6kciKd12c3KoHbfgODshbj2LxLkg3Lb/IdNw5K6yY05VfmOlQeP44bZOYrpplJ38xUpGOi+qu3dM5iWBjK0eq8/SpLC9usXlKjEPG2okj/uIkes1qOGv2cVAuLafTwhoZvM6j9Ke2uDYcW2trathH0ZQoAb1603avCr9gO1FlkFh7tzvul06MeeQn/1JnoN6u9ZlxH4VXe9Pc3f2ZIIzbqNSQesRoecj1rQOD4JrVlUdszKNTJP3P8AoPQVUO7lwKCToACSfIams9TtbjbzLew+RrVz+zskAu4zZS0ASiwD4mb2ExU52446tuybIP7S7oQPypzJ9dh6mqr8PsU1jGLYJzWbi3O762z/AGrJPNDDMOhkcxWbLZws1O7TcJeLIGZShI1VokHoYJH0NLVwV2tIKKKKAplxXiXcWy/d3LkfltLmY89pFPaKDM+03xExgj8LhzbWBPfrFydfyEwBEdT/ADp3Ge1WMviMQXiGBAGVGUmdViJyxr61vdy0GEMAR0IkVX+KdhcPe1UGy3W3oPdfl+kVi42tS67MYwXEwqNDQ5yRM7CZA855bEK3MCVDxsyD4j4MrDSdAAGB11ACnyIPJquHF+wF2yScnfpvmQHMN9Cmp9xNQVzDYckh0hiG0I1ByOBuQfmK79POsWa8Nerav4jHSsM0gzqSTtz12H12HPWnvAcGWfOZEaD9GMcwNvU+VT9rC4ZWLKluQWI0nQXUufmPO0x+nWaWW6A2RR3hGgy+ItHhnSdwJ22uNppFc7u8SNSyI/B4c22cDXvNgB4sxAEeZbT771sfBMB3OHtWuaIAfWNfvNVfsf2TZX7++sEf2aHccs7dDGw5Vda74Y+mOeV3UFxXhdy3cOJwom5/eWphb6jl0W6Pytz2OhkTGFxAuIrgEBgDDAqRPIqdQfI0rRW2Sd4aVRe0mLFtnLOGAESfyzuI5npsavdwaGsm+I1p3v8AdW2OVVFxhEwzEjcfugHX/FWbfkk3TTB8XcuTbhVtwdvEdpYeIQZ5a6fbRuCcS75JGhgHfQaCf0+5rM+C2Ftqcx1jLyMTuSDEjlHnrVo7Ou1u4GSWEQQJAM7EddD/AM1eLOC7laDbaRVa7Ydq/wAOO7tEd6RqYkWx1/iPIe9Sl/iwt4ZrpB8A2bedgPrpWSXsQb7s2ebjMScwMZsyKDI0CZnE+VtthU+ix6vsHBJYtcYnUnUtNsE+YJYj2PQ1KdnJGLw3XP8AYgg/aaY8OsZdSSBuFO40ZQGB2IVmJ6m9c2IU1a+w3CS99r7Dw2wVTzYjU+y/+1MLju6vK5TLU3F8FdrgrtaZFRXH8abYtQ+QvcyDw5pJVyJEjQRJ1G29StQXa2e7tgNbUtcAHeAEE5HiJRxodToNA2ooGtvi7EaYlIJkSh2IVxrEAQ6jXaQN1OaWwXGbblUDh3O8AxIGYjbQxrG9QztcdZDYRSYO6kgsZjmCDJ6zm66lzhbN9jmX8OYI1UfKfFm2AMkP8pMiOrGgsNFRFr8WSpbugsqSFmdxmEkxoDuP8J3nSXoCmHG8B3uHuJALMjBSQDBIMb+dP683HygnUwJ0En2A3oKT2d4Fh1vIxth1xNlSmcZgHT+0UA6DcH2NXOxhUQQiqg6KAP0qkcSe7ahSr2wt7vLRyghQSSwZp0gH5R7zpUrheN4m4oKqmv8A+q4RvG+YCi6WeikMJny/tMs/uzEe/Ol6IKKKKBnxXGd1Ze5AOUTB26a+WtZLjuJgu73GzG4ZYaidAPlU6CAABM1rXFbbtaZbYUkiPF/ptVE4h2EvG2WUW2ffJkXXqMxmT9AfKghMNjFa2WXCr3YIU3fH4SdNSSw56/yq49mLI2JXQCMoEEHQaroduesg+dQVm3jrF3u0w+VWAbuwodApEZcw05kET/vdOzvDu7tQbfdmSSs5gM2sAkfLPLlVk13S8ont6QbNu0WIDMWaNyqiAPUsw+lVO32YxShCLLkBYXbQajadNCRBj5j1rRDwjNiTeuDPlCraUahQNSxmPFmJ9AB7SD3yASEYnp4dfctFcssLle7pMpj4Zr2b7OXMX45yWgSCdJJGhAHX1rSsFg1tW1RBCqNP9fWqpwfDYnCO5XDu1u41xmUPbJEsWR1GYS+U5WHPKpBmZtWCxZuCTbe35OAD9iaz08Ji31bbfocCu1yu12cRTfF4FLuXOs5GDLqRDAEToehI96cUUEc/ALBIJTbzO0EQROoIYyOcmadYXBpbBCCATO5PIDmegA9qXooCiiigKKKKAooooCiiigKKKKArkV2ig5FdoooCiiigKKKKAoooo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pic>
        <p:nvPicPr>
          <p:cNvPr id="51206" name="Picture 8" descr="http://rpbo.org/images/image017.jpg"/>
          <p:cNvPicPr>
            <a:picLocks noChangeAspect="1" noChangeArrowheads="1"/>
          </p:cNvPicPr>
          <p:nvPr/>
        </p:nvPicPr>
        <p:blipFill>
          <a:blip r:embed="rId2" cstate="print"/>
          <a:srcRect/>
          <a:stretch>
            <a:fillRect/>
          </a:stretch>
        </p:blipFill>
        <p:spPr bwMode="auto">
          <a:xfrm>
            <a:off x="0" y="1484784"/>
            <a:ext cx="4125913" cy="5156200"/>
          </a:xfrm>
          <a:prstGeom prst="rect">
            <a:avLst/>
          </a:prstGeom>
          <a:noFill/>
          <a:ln w="9525">
            <a:noFill/>
            <a:miter lim="800000"/>
            <a:headEnd/>
            <a:tailEnd/>
          </a:ln>
        </p:spPr>
      </p:pic>
      <p:pic>
        <p:nvPicPr>
          <p:cNvPr id="448513" name="Picture 1"/>
          <p:cNvPicPr>
            <a:picLocks noChangeAspect="1" noChangeArrowheads="1"/>
          </p:cNvPicPr>
          <p:nvPr/>
        </p:nvPicPr>
        <p:blipFill>
          <a:blip r:embed="rId3" cstate="print"/>
          <a:srcRect l="5807" t="32110" r="54899" b="6250"/>
          <a:stretch>
            <a:fillRect/>
          </a:stretch>
        </p:blipFill>
        <p:spPr bwMode="auto">
          <a:xfrm>
            <a:off x="4031432" y="1700808"/>
            <a:ext cx="5112568" cy="4509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defRPr/>
            </a:pPr>
            <a:r>
              <a:rPr lang="el-GR" dirty="0" smtClean="0"/>
              <a:t>Σημειακές μετρήσεις</a:t>
            </a:r>
            <a:endParaRPr lang="el-GR" dirty="0"/>
          </a:p>
        </p:txBody>
      </p:sp>
      <p:sp>
        <p:nvSpPr>
          <p:cNvPr id="52227" name="2 - Θέση περιεχομένου"/>
          <p:cNvSpPr>
            <a:spLocks noGrp="1"/>
          </p:cNvSpPr>
          <p:nvPr>
            <p:ph idx="1"/>
          </p:nvPr>
        </p:nvSpPr>
        <p:spPr/>
        <p:txBody>
          <a:bodyPr/>
          <a:lstStyle/>
          <a:p>
            <a:r>
              <a:rPr lang="el-GR" sz="1800" smtClean="0">
                <a:cs typeface="Tahoma" pitchFamily="34" charset="0"/>
              </a:rPr>
              <a:t>Με βάση αυτή τη μέθοδο, ερευνητές-μελετητές σαρώνουν οπτικά το βιότοπο και καταγράφουν τα είδη ορνιθοπανίδας και τα άτομα των πληθυσμών τους σημειώνοντας τις μετακινήσεις τους και την ώρα καταγραφής, ώστε να αποφεύγονται οι διπλομετρήσεις. </a:t>
            </a:r>
          </a:p>
          <a:p>
            <a:r>
              <a:rPr lang="el-GR" sz="1800" smtClean="0">
                <a:cs typeface="Tahoma" pitchFamily="34" charset="0"/>
              </a:rPr>
              <a:t>Είναι η συνηθέστερη και απλούστερη μέθοδος με την οποία μπορούμε να συλλέξουμε συγκρίσιμα δεδομένα στο χρόνο με τρόπο γρήγορο, απλό και όχι ιδιαίτερα δαπανηρό. </a:t>
            </a:r>
          </a:p>
          <a:p>
            <a:r>
              <a:rPr lang="el-GR" sz="1800" smtClean="0">
                <a:cs typeface="Tahoma" pitchFamily="34" charset="0"/>
              </a:rPr>
              <a:t>Η μέθοδος αυτή μπορεί να εφαρμοστεί να εφαρμοστεί στην καταγραφή διάφορων ειδών αλλά κυρίως αρπακτικών και άλλων μεγάλων ειδών πουλιών, περιλαμβάνοντας:</a:t>
            </a:r>
          </a:p>
          <a:p>
            <a:pPr>
              <a:buFont typeface="Wingdings 2" pitchFamily="18" charset="2"/>
              <a:buNone/>
            </a:pPr>
            <a:r>
              <a:rPr lang="el-GR" sz="1800" b="1" smtClean="0">
                <a:cs typeface="Tahoma" pitchFamily="34" charset="0"/>
              </a:rPr>
              <a:t> </a:t>
            </a:r>
            <a:endParaRPr lang="el-GR" sz="1800" smtClean="0">
              <a:cs typeface="Tahoma" pitchFamily="34" charset="0"/>
            </a:endParaRPr>
          </a:p>
          <a:p>
            <a:pPr>
              <a:buFont typeface="Wingdings" pitchFamily="2" charset="2"/>
              <a:buChar char="ü"/>
            </a:pPr>
            <a:r>
              <a:rPr lang="el-GR" sz="1800" u="sng" smtClean="0">
                <a:cs typeface="Tahoma" pitchFamily="34" charset="0"/>
              </a:rPr>
              <a:t>Επιλογή εποπτικών σημείων  (</a:t>
            </a:r>
            <a:r>
              <a:rPr lang="en-US" sz="1800" u="sng" smtClean="0">
                <a:cs typeface="Tahoma" pitchFamily="34" charset="0"/>
              </a:rPr>
              <a:t>vantage points)</a:t>
            </a:r>
            <a:r>
              <a:rPr lang="el-GR" sz="1800" smtClean="0">
                <a:cs typeface="Tahoma" pitchFamily="34" charset="0"/>
              </a:rPr>
              <a:t>που καλύπτουν όλη την περιοχή μελέτης, καθώς και τα διαφορετικά ενδιαιτήματα</a:t>
            </a:r>
          </a:p>
          <a:p>
            <a:pPr>
              <a:buFont typeface="Wingdings" pitchFamily="2" charset="2"/>
              <a:buChar char="ü"/>
            </a:pPr>
            <a:r>
              <a:rPr lang="el-GR" sz="1800" u="sng" smtClean="0">
                <a:cs typeface="Tahoma" pitchFamily="34" charset="0"/>
              </a:rPr>
              <a:t>Ποσοτικές καταγραφές</a:t>
            </a:r>
          </a:p>
          <a:p>
            <a:pPr>
              <a:buFont typeface="Wingdings 2" pitchFamily="18" charset="2"/>
              <a:buNone/>
            </a:pPr>
            <a:r>
              <a:rPr lang="el-GR" sz="1800" smtClean="0">
                <a:latin typeface="Tahoma" pitchFamily="34" charset="0"/>
                <a:cs typeface="Tahoma" pitchFamily="34" charset="0"/>
              </a:rPr>
              <a:t> </a:t>
            </a:r>
          </a:p>
          <a:p>
            <a:endParaRPr lang="el-GR" sz="10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7" name="Picture 9" descr="SPORADANTIKYTH SEP2004 156"/>
          <p:cNvPicPr>
            <a:picLocks noChangeAspect="1" noChangeArrowheads="1"/>
          </p:cNvPicPr>
          <p:nvPr/>
        </p:nvPicPr>
        <p:blipFill>
          <a:blip r:embed="rId3" cstate="print"/>
          <a:srcRect/>
          <a:stretch>
            <a:fillRect/>
          </a:stretch>
        </p:blipFill>
        <p:spPr bwMode="auto">
          <a:xfrm>
            <a:off x="5867400" y="0"/>
            <a:ext cx="3276600" cy="2457450"/>
          </a:xfrm>
          <a:prstGeom prst="rect">
            <a:avLst/>
          </a:prstGeom>
          <a:noFill/>
          <a:ln w="9525">
            <a:noFill/>
            <a:miter lim="800000"/>
            <a:headEnd/>
            <a:tailEnd/>
          </a:ln>
        </p:spPr>
      </p:pic>
      <p:pic>
        <p:nvPicPr>
          <p:cNvPr id="150536" name="Picture 8"/>
          <p:cNvPicPr>
            <a:picLocks noChangeAspect="1" noChangeArrowheads="1"/>
          </p:cNvPicPr>
          <p:nvPr/>
        </p:nvPicPr>
        <p:blipFill>
          <a:blip r:embed="rId4" cstate="print"/>
          <a:srcRect/>
          <a:stretch>
            <a:fillRect/>
          </a:stretch>
        </p:blipFill>
        <p:spPr bwMode="auto">
          <a:xfrm>
            <a:off x="0" y="0"/>
            <a:ext cx="3505200" cy="2660650"/>
          </a:xfrm>
          <a:prstGeom prst="rect">
            <a:avLst/>
          </a:prstGeom>
          <a:noFill/>
          <a:ln w="9525">
            <a:noFill/>
            <a:miter lim="800000"/>
            <a:headEnd/>
            <a:tailEnd/>
          </a:ln>
        </p:spPr>
      </p:pic>
      <p:pic>
        <p:nvPicPr>
          <p:cNvPr id="53252" name="Picture 10"/>
          <p:cNvPicPr>
            <a:picLocks noChangeAspect="1" noChangeArrowheads="1"/>
          </p:cNvPicPr>
          <p:nvPr/>
        </p:nvPicPr>
        <p:blipFill>
          <a:blip r:embed="rId5" cstate="print"/>
          <a:srcRect/>
          <a:stretch>
            <a:fillRect/>
          </a:stretch>
        </p:blipFill>
        <p:spPr bwMode="auto">
          <a:xfrm>
            <a:off x="2819400" y="0"/>
            <a:ext cx="4095750" cy="2651125"/>
          </a:xfrm>
          <a:prstGeom prst="rect">
            <a:avLst/>
          </a:prstGeom>
          <a:noFill/>
          <a:ln w="9525">
            <a:noFill/>
            <a:miter lim="800000"/>
            <a:headEnd/>
            <a:tailEnd/>
          </a:ln>
        </p:spPr>
      </p:pic>
      <p:sp>
        <p:nvSpPr>
          <p:cNvPr id="22533" name="Rectangle 2"/>
          <p:cNvSpPr>
            <a:spLocks noGrp="1" noChangeArrowheads="1"/>
          </p:cNvSpPr>
          <p:nvPr>
            <p:ph type="title"/>
          </p:nvPr>
        </p:nvSpPr>
        <p:spPr>
          <a:xfrm>
            <a:off x="1259632" y="0"/>
            <a:ext cx="6768752" cy="764704"/>
          </a:xfrm>
        </p:spPr>
        <p:txBody>
          <a:bodyPr/>
          <a:lstStyle/>
          <a:p>
            <a:pPr eaLnBrk="1" hangingPunct="1">
              <a:defRPr/>
            </a:pPr>
            <a:r>
              <a:rPr lang="el-GR" sz="2800" dirty="0" smtClean="0">
                <a:solidFill>
                  <a:srgbClr val="FF3300"/>
                </a:solidFill>
                <a:latin typeface="Tahoma" pitchFamily="34" charset="0"/>
              </a:rPr>
              <a:t>Παρατήρηση</a:t>
            </a:r>
            <a:r>
              <a:rPr lang="el-GR" sz="2800" dirty="0" smtClean="0">
                <a:solidFill>
                  <a:schemeClr val="folHlink"/>
                </a:solidFill>
                <a:latin typeface="Tahoma" pitchFamily="34" charset="0"/>
              </a:rPr>
              <a:t> </a:t>
            </a:r>
            <a:r>
              <a:rPr lang="el-GR" sz="2800" dirty="0" smtClean="0">
                <a:solidFill>
                  <a:srgbClr val="FF3300"/>
                </a:solidFill>
                <a:latin typeface="Tahoma" pitchFamily="34" charset="0"/>
              </a:rPr>
              <a:t>μεγαλόσωμων πτηνών</a:t>
            </a:r>
          </a:p>
        </p:txBody>
      </p:sp>
      <p:pic>
        <p:nvPicPr>
          <p:cNvPr id="150532" name="Picture 4" descr="Photo Andrea Bonetti"/>
          <p:cNvPicPr>
            <a:picLocks noChangeAspect="1" noChangeArrowheads="1"/>
          </p:cNvPicPr>
          <p:nvPr/>
        </p:nvPicPr>
        <p:blipFill>
          <a:blip r:embed="rId6" cstate="print"/>
          <a:srcRect/>
          <a:stretch>
            <a:fillRect/>
          </a:stretch>
        </p:blipFill>
        <p:spPr bwMode="auto">
          <a:xfrm>
            <a:off x="0" y="2590800"/>
            <a:ext cx="6400800" cy="4267200"/>
          </a:xfrm>
          <a:prstGeom prst="rect">
            <a:avLst/>
          </a:prstGeom>
          <a:noFill/>
          <a:ln w="9525">
            <a:noFill/>
            <a:miter lim="800000"/>
            <a:headEnd/>
            <a:tailEnd/>
          </a:ln>
        </p:spPr>
      </p:pic>
      <p:pic>
        <p:nvPicPr>
          <p:cNvPr id="150533" name="Picture 5" descr="IMGP2865"/>
          <p:cNvPicPr>
            <a:picLocks noChangeAspect="1" noChangeArrowheads="1"/>
          </p:cNvPicPr>
          <p:nvPr/>
        </p:nvPicPr>
        <p:blipFill>
          <a:blip r:embed="rId7" cstate="print"/>
          <a:srcRect/>
          <a:stretch>
            <a:fillRect/>
          </a:stretch>
        </p:blipFill>
        <p:spPr bwMode="auto">
          <a:xfrm>
            <a:off x="5829300" y="2438400"/>
            <a:ext cx="3314700"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0536"/>
                                        </p:tgtEl>
                                        <p:attrNameLst>
                                          <p:attrName>style.visibility</p:attrName>
                                        </p:attrNameLst>
                                      </p:cBhvr>
                                      <p:to>
                                        <p:strVal val="visible"/>
                                      </p:to>
                                    </p:set>
                                    <p:animEffect transition="in" filter="diamond(in)">
                                      <p:cBhvr>
                                        <p:cTn id="7" dur="2000"/>
                                        <p:tgtEl>
                                          <p:spTgt spid="150536"/>
                                        </p:tgtEl>
                                      </p:cBhvr>
                                    </p:animEffect>
                                  </p:childTnLst>
                                </p:cTn>
                              </p:par>
                              <p:par>
                                <p:cTn id="8" presetID="8" presetClass="entr" presetSubtype="16" fill="hold" nodeType="withEffect">
                                  <p:stCondLst>
                                    <p:cond delay="0"/>
                                  </p:stCondLst>
                                  <p:childTnLst>
                                    <p:set>
                                      <p:cBhvr>
                                        <p:cTn id="9" dur="1" fill="hold">
                                          <p:stCondLst>
                                            <p:cond delay="0"/>
                                          </p:stCondLst>
                                        </p:cTn>
                                        <p:tgtEl>
                                          <p:spTgt spid="150532"/>
                                        </p:tgtEl>
                                        <p:attrNameLst>
                                          <p:attrName>style.visibility</p:attrName>
                                        </p:attrNameLst>
                                      </p:cBhvr>
                                      <p:to>
                                        <p:strVal val="visible"/>
                                      </p:to>
                                    </p:set>
                                    <p:animEffect transition="in" filter="diamond(in)">
                                      <p:cBhvr>
                                        <p:cTn id="10" dur="2000"/>
                                        <p:tgtEl>
                                          <p:spTgt spid="150532"/>
                                        </p:tgtEl>
                                      </p:cBhvr>
                                    </p:animEffect>
                                  </p:childTnLst>
                                </p:cTn>
                              </p:par>
                              <p:par>
                                <p:cTn id="11" presetID="8" presetClass="entr" presetSubtype="16" fill="hold" nodeType="withEffect">
                                  <p:stCondLst>
                                    <p:cond delay="0"/>
                                  </p:stCondLst>
                                  <p:childTnLst>
                                    <p:set>
                                      <p:cBhvr>
                                        <p:cTn id="12" dur="1" fill="hold">
                                          <p:stCondLst>
                                            <p:cond delay="0"/>
                                          </p:stCondLst>
                                        </p:cTn>
                                        <p:tgtEl>
                                          <p:spTgt spid="150533"/>
                                        </p:tgtEl>
                                        <p:attrNameLst>
                                          <p:attrName>style.visibility</p:attrName>
                                        </p:attrNameLst>
                                      </p:cBhvr>
                                      <p:to>
                                        <p:strVal val="visible"/>
                                      </p:to>
                                    </p:set>
                                    <p:animEffect transition="in" filter="diamond(in)">
                                      <p:cBhvr>
                                        <p:cTn id="13" dur="2000"/>
                                        <p:tgtEl>
                                          <p:spTgt spid="150533"/>
                                        </p:tgtEl>
                                      </p:cBhvr>
                                    </p:animEffect>
                                  </p:childTnLst>
                                </p:cTn>
                              </p:par>
                              <p:par>
                                <p:cTn id="14" presetID="8" presetClass="entr" presetSubtype="16" fill="hold" nodeType="withEffect">
                                  <p:stCondLst>
                                    <p:cond delay="0"/>
                                  </p:stCondLst>
                                  <p:childTnLst>
                                    <p:set>
                                      <p:cBhvr>
                                        <p:cTn id="15" dur="1" fill="hold">
                                          <p:stCondLst>
                                            <p:cond delay="0"/>
                                          </p:stCondLst>
                                        </p:cTn>
                                        <p:tgtEl>
                                          <p:spTgt spid="150537"/>
                                        </p:tgtEl>
                                        <p:attrNameLst>
                                          <p:attrName>style.visibility</p:attrName>
                                        </p:attrNameLst>
                                      </p:cBhvr>
                                      <p:to>
                                        <p:strVal val="visible"/>
                                      </p:to>
                                    </p:set>
                                    <p:animEffect transition="in" filter="diamond(in)">
                                      <p:cBhvr>
                                        <p:cTn id="16" dur="2000"/>
                                        <p:tgtEl>
                                          <p:spTgt spid="15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9"/>
          <p:cNvPicPr>
            <a:picLocks noChangeAspect="1" noChangeArrowheads="1"/>
          </p:cNvPicPr>
          <p:nvPr/>
        </p:nvPicPr>
        <p:blipFill>
          <a:blip r:embed="rId3" cstate="print"/>
          <a:srcRect/>
          <a:stretch>
            <a:fillRect/>
          </a:stretch>
        </p:blipFill>
        <p:spPr bwMode="auto">
          <a:xfrm>
            <a:off x="3048000" y="0"/>
            <a:ext cx="4191000" cy="2787650"/>
          </a:xfrm>
          <a:prstGeom prst="rect">
            <a:avLst/>
          </a:prstGeom>
          <a:noFill/>
          <a:ln w="9525">
            <a:noFill/>
            <a:miter lim="800000"/>
            <a:headEnd/>
            <a:tailEnd/>
          </a:ln>
        </p:spPr>
      </p:pic>
      <p:sp>
        <p:nvSpPr>
          <p:cNvPr id="21507" name="Rectangle 2"/>
          <p:cNvSpPr>
            <a:spLocks noGrp="1" noChangeArrowheads="1"/>
          </p:cNvSpPr>
          <p:nvPr>
            <p:ph type="title"/>
          </p:nvPr>
        </p:nvSpPr>
        <p:spPr>
          <a:xfrm>
            <a:off x="0" y="188640"/>
            <a:ext cx="9144000" cy="1143000"/>
          </a:xfrm>
        </p:spPr>
        <p:txBody>
          <a:bodyPr>
            <a:normAutofit fontScale="90000"/>
          </a:bodyPr>
          <a:lstStyle/>
          <a:p>
            <a:pPr eaLnBrk="1" hangingPunct="1">
              <a:defRPr/>
            </a:pPr>
            <a:r>
              <a:rPr lang="el-GR" sz="2000" dirty="0" smtClean="0">
                <a:solidFill>
                  <a:schemeClr val="tx1"/>
                </a:solidFill>
                <a:latin typeface="Tahoma" pitchFamily="34" charset="0"/>
              </a:rPr>
              <a:t> </a:t>
            </a:r>
            <a:r>
              <a:rPr lang="el-GR" sz="2000" dirty="0" smtClean="0">
                <a:solidFill>
                  <a:srgbClr val="FF3300"/>
                </a:solidFill>
                <a:latin typeface="Tahoma" pitchFamily="34" charset="0"/>
              </a:rPr>
              <a:t>Τοποθέτηση διχτυών σταθερού μήκους σε νησιά-μεταναστευτικούς σταθμούς, για την καταγραφή και </a:t>
            </a:r>
            <a:r>
              <a:rPr lang="el-GR" sz="2000" dirty="0" err="1" smtClean="0">
                <a:solidFill>
                  <a:srgbClr val="FF3300"/>
                </a:solidFill>
                <a:latin typeface="Tahoma" pitchFamily="34" charset="0"/>
              </a:rPr>
              <a:t>δαχτυλίωση</a:t>
            </a:r>
            <a:r>
              <a:rPr lang="el-GR" sz="2000" dirty="0" smtClean="0">
                <a:solidFill>
                  <a:srgbClr val="FF3300"/>
                </a:solidFill>
                <a:latin typeface="Tahoma" pitchFamily="34" charset="0"/>
              </a:rPr>
              <a:t> των μεταναστευτικών </a:t>
            </a:r>
            <a:r>
              <a:rPr lang="el-GR" sz="2000" dirty="0" err="1" smtClean="0">
                <a:solidFill>
                  <a:srgbClr val="FF3300"/>
                </a:solidFill>
                <a:latin typeface="Tahoma" pitchFamily="34" charset="0"/>
              </a:rPr>
              <a:t>στρουθιόμορφων</a:t>
            </a:r>
            <a:r>
              <a:rPr lang="el-GR" sz="2000" dirty="0" smtClean="0">
                <a:solidFill>
                  <a:srgbClr val="FF3300"/>
                </a:solidFill>
                <a:latin typeface="Tahoma" pitchFamily="34" charset="0"/>
              </a:rPr>
              <a:t> (</a:t>
            </a:r>
            <a:r>
              <a:rPr lang="el-GR" sz="2000" dirty="0" err="1" smtClean="0">
                <a:solidFill>
                  <a:srgbClr val="FF3300"/>
                </a:solidFill>
                <a:latin typeface="Tahoma" pitchFamily="34" charset="0"/>
              </a:rPr>
              <a:t>μικρόπουλων</a:t>
            </a:r>
            <a:r>
              <a:rPr lang="el-GR" sz="2000" dirty="0" smtClean="0">
                <a:solidFill>
                  <a:srgbClr val="FF3300"/>
                </a:solidFill>
                <a:latin typeface="Tahoma" pitchFamily="34" charset="0"/>
              </a:rPr>
              <a:t>)</a:t>
            </a:r>
            <a:br>
              <a:rPr lang="el-GR" sz="2000" dirty="0" smtClean="0">
                <a:solidFill>
                  <a:srgbClr val="FF3300"/>
                </a:solidFill>
                <a:latin typeface="Tahoma" pitchFamily="34" charset="0"/>
              </a:rPr>
            </a:br>
            <a:endParaRPr lang="en-GB" sz="2000" dirty="0" smtClean="0">
              <a:solidFill>
                <a:srgbClr val="FF3300"/>
              </a:solidFill>
              <a:latin typeface="Tahoma" pitchFamily="34" charset="0"/>
            </a:endParaRPr>
          </a:p>
        </p:txBody>
      </p:sp>
      <p:grpSp>
        <p:nvGrpSpPr>
          <p:cNvPr id="2" name="Group 3"/>
          <p:cNvGrpSpPr>
            <a:grpSpLocks/>
          </p:cNvGrpSpPr>
          <p:nvPr/>
        </p:nvGrpSpPr>
        <p:grpSpPr bwMode="auto">
          <a:xfrm>
            <a:off x="228600" y="1371600"/>
            <a:ext cx="8915400" cy="5486400"/>
            <a:chOff x="144" y="1056"/>
            <a:chExt cx="5280" cy="3108"/>
          </a:xfrm>
        </p:grpSpPr>
        <p:pic>
          <p:nvPicPr>
            <p:cNvPr id="54279" name="Picture 4"/>
            <p:cNvPicPr>
              <a:picLocks noChangeAspect="1" noChangeArrowheads="1"/>
            </p:cNvPicPr>
            <p:nvPr/>
          </p:nvPicPr>
          <p:blipFill>
            <a:blip r:embed="rId4" cstate="print"/>
            <a:srcRect/>
            <a:stretch>
              <a:fillRect/>
            </a:stretch>
          </p:blipFill>
          <p:spPr bwMode="auto">
            <a:xfrm>
              <a:off x="144" y="1056"/>
              <a:ext cx="2016" cy="1512"/>
            </a:xfrm>
            <a:prstGeom prst="rect">
              <a:avLst/>
            </a:prstGeom>
            <a:noFill/>
            <a:ln w="9525">
              <a:noFill/>
              <a:miter lim="800000"/>
              <a:headEnd/>
              <a:tailEnd/>
            </a:ln>
          </p:spPr>
        </p:pic>
        <p:pic>
          <p:nvPicPr>
            <p:cNvPr id="54280" name="Picture 5" descr="SPORADANTIKYTH SEP2004 146"/>
            <p:cNvPicPr>
              <a:picLocks noChangeAspect="1" noChangeArrowheads="1"/>
            </p:cNvPicPr>
            <p:nvPr/>
          </p:nvPicPr>
          <p:blipFill>
            <a:blip r:embed="rId5" cstate="print"/>
            <a:srcRect/>
            <a:stretch>
              <a:fillRect/>
            </a:stretch>
          </p:blipFill>
          <p:spPr bwMode="auto">
            <a:xfrm>
              <a:off x="2064" y="1644"/>
              <a:ext cx="3360" cy="2520"/>
            </a:xfrm>
            <a:prstGeom prst="rect">
              <a:avLst/>
            </a:prstGeom>
            <a:noFill/>
            <a:ln w="9525">
              <a:noFill/>
              <a:miter lim="800000"/>
              <a:headEnd/>
              <a:tailEnd/>
            </a:ln>
          </p:spPr>
        </p:pic>
        <p:pic>
          <p:nvPicPr>
            <p:cNvPr id="54281" name="Picture 6"/>
            <p:cNvPicPr>
              <a:picLocks noChangeAspect="1" noChangeArrowheads="1"/>
            </p:cNvPicPr>
            <p:nvPr/>
          </p:nvPicPr>
          <p:blipFill>
            <a:blip r:embed="rId6" cstate="print"/>
            <a:srcRect/>
            <a:stretch>
              <a:fillRect/>
            </a:stretch>
          </p:blipFill>
          <p:spPr bwMode="auto">
            <a:xfrm>
              <a:off x="336" y="2208"/>
              <a:ext cx="2406" cy="1554"/>
            </a:xfrm>
            <a:prstGeom prst="rect">
              <a:avLst/>
            </a:prstGeom>
            <a:noFill/>
            <a:ln w="9525">
              <a:noFill/>
              <a:miter lim="800000"/>
              <a:headEnd/>
              <a:tailEnd/>
            </a:ln>
          </p:spPr>
        </p:pic>
      </p:grpSp>
      <p:sp>
        <p:nvSpPr>
          <p:cNvPr id="149511" name="Line 7"/>
          <p:cNvSpPr>
            <a:spLocks noChangeShapeType="1"/>
          </p:cNvSpPr>
          <p:nvPr/>
        </p:nvSpPr>
        <p:spPr bwMode="auto">
          <a:xfrm flipH="1">
            <a:off x="6172200" y="2209800"/>
            <a:ext cx="1828800" cy="1676400"/>
          </a:xfrm>
          <a:prstGeom prst="line">
            <a:avLst/>
          </a:prstGeom>
          <a:noFill/>
          <a:ln w="38100">
            <a:solidFill>
              <a:srgbClr val="FF0000"/>
            </a:solidFill>
            <a:round/>
            <a:headEnd/>
            <a:tailEnd type="triangle" w="med" len="med"/>
          </a:ln>
        </p:spPr>
        <p:txBody>
          <a:bodyPr/>
          <a:lstStyle/>
          <a:p>
            <a:endParaRPr lang="el-GR"/>
          </a:p>
        </p:txBody>
      </p:sp>
      <p:sp>
        <p:nvSpPr>
          <p:cNvPr id="149512" name="Text Box 8"/>
          <p:cNvSpPr txBox="1">
            <a:spLocks noChangeArrowheads="1"/>
          </p:cNvSpPr>
          <p:nvPr/>
        </p:nvSpPr>
        <p:spPr bwMode="auto">
          <a:xfrm>
            <a:off x="8001000" y="1905000"/>
            <a:ext cx="1143000" cy="396875"/>
          </a:xfrm>
          <a:prstGeom prst="rect">
            <a:avLst/>
          </a:prstGeom>
          <a:noFill/>
          <a:ln w="9525">
            <a:noFill/>
            <a:miter lim="800000"/>
            <a:headEnd/>
            <a:tailEnd/>
          </a:ln>
        </p:spPr>
        <p:txBody>
          <a:bodyPr>
            <a:spAutoFit/>
          </a:bodyPr>
          <a:lstStyle/>
          <a:p>
            <a:pPr>
              <a:spcBef>
                <a:spcPct val="50000"/>
              </a:spcBef>
            </a:pPr>
            <a:r>
              <a:rPr lang="el-GR" sz="2000">
                <a:solidFill>
                  <a:srgbClr val="FF0000"/>
                </a:solidFill>
                <a:latin typeface="Tahoma" pitchFamily="34" charset="0"/>
              </a:rPr>
              <a:t>Δίχτυα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9512"/>
                                        </p:tgtEl>
                                        <p:attrNameLst>
                                          <p:attrName>style.visibility</p:attrName>
                                        </p:attrNameLst>
                                      </p:cBhvr>
                                      <p:to>
                                        <p:strVal val="visible"/>
                                      </p:to>
                                    </p:set>
                                    <p:animEffect transition="in" filter="slide(fromBottom)">
                                      <p:cBhvr>
                                        <p:cTn id="12" dur="500"/>
                                        <p:tgtEl>
                                          <p:spTgt spid="1495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49511"/>
                                        </p:tgtEl>
                                        <p:attrNameLst>
                                          <p:attrName>style.visibility</p:attrName>
                                        </p:attrNameLst>
                                      </p:cBhvr>
                                      <p:to>
                                        <p:strVal val="visible"/>
                                      </p:to>
                                    </p:set>
                                    <p:animEffect transition="in" filter="slide(fromBottom)">
                                      <p:cBhvr>
                                        <p:cTn id="15"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1495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88640"/>
            <a:ext cx="8229600" cy="490066"/>
          </a:xfrm>
          <a:solidFill>
            <a:srgbClr val="00B0F0"/>
          </a:solidFill>
        </p:spPr>
        <p:txBody>
          <a:bodyPr/>
          <a:lstStyle/>
          <a:p>
            <a:r>
              <a:rPr lang="el-GR" sz="2000" dirty="0" smtClean="0">
                <a:latin typeface="Tahoma" pitchFamily="34" charset="0"/>
                <a:ea typeface="Tahoma" pitchFamily="34" charset="0"/>
                <a:cs typeface="Tahoma" pitchFamily="34" charset="0"/>
              </a:rPr>
              <a:t>Έλεγχος ανεφοδιασμού </a:t>
            </a:r>
            <a:r>
              <a:rPr lang="el-GR" sz="2000" dirty="0" err="1" smtClean="0">
                <a:latin typeface="Tahoma" pitchFamily="34" charset="0"/>
                <a:ea typeface="Tahoma" pitchFamily="34" charset="0"/>
                <a:cs typeface="Tahoma" pitchFamily="34" charset="0"/>
              </a:rPr>
              <a:t>στρουθιόμοφων</a:t>
            </a:r>
            <a:r>
              <a:rPr lang="el-GR" sz="2000" dirty="0" smtClean="0">
                <a:latin typeface="Tahoma" pitchFamily="34" charset="0"/>
                <a:ea typeface="Tahoma" pitchFamily="34" charset="0"/>
                <a:cs typeface="Tahoma" pitchFamily="34" charset="0"/>
              </a:rPr>
              <a:t> μεταναστευτικών πτηνών</a:t>
            </a:r>
            <a:endParaRPr lang="el-GR" sz="2000" dirty="0">
              <a:latin typeface="Tahoma" pitchFamily="34" charset="0"/>
              <a:ea typeface="Tahoma" pitchFamily="34" charset="0"/>
              <a:cs typeface="Tahoma" pitchFamily="34" charset="0"/>
            </a:endParaRPr>
          </a:p>
        </p:txBody>
      </p:sp>
      <p:pic>
        <p:nvPicPr>
          <p:cNvPr id="498690" name="Picture 2"/>
          <p:cNvPicPr>
            <a:picLocks noChangeAspect="1" noChangeArrowheads="1"/>
          </p:cNvPicPr>
          <p:nvPr/>
        </p:nvPicPr>
        <p:blipFill>
          <a:blip r:embed="rId2" cstate="print"/>
          <a:srcRect/>
          <a:stretch>
            <a:fillRect/>
          </a:stretch>
        </p:blipFill>
        <p:spPr bwMode="auto">
          <a:xfrm>
            <a:off x="0" y="836712"/>
            <a:ext cx="4522597" cy="6021288"/>
          </a:xfrm>
          <a:prstGeom prst="rect">
            <a:avLst/>
          </a:prstGeom>
          <a:noFill/>
          <a:ln w="9525">
            <a:noFill/>
            <a:miter lim="800000"/>
            <a:headEnd/>
            <a:tailEnd/>
          </a:ln>
        </p:spPr>
      </p:pic>
      <p:pic>
        <p:nvPicPr>
          <p:cNvPr id="498692" name="Picture 4"/>
          <p:cNvPicPr>
            <a:picLocks noChangeAspect="1" noChangeArrowheads="1"/>
          </p:cNvPicPr>
          <p:nvPr/>
        </p:nvPicPr>
        <p:blipFill>
          <a:blip r:embed="rId3" cstate="print"/>
          <a:srcRect/>
          <a:stretch>
            <a:fillRect/>
          </a:stretch>
        </p:blipFill>
        <p:spPr bwMode="auto">
          <a:xfrm>
            <a:off x="4330397" y="980728"/>
            <a:ext cx="4813603" cy="3168351"/>
          </a:xfrm>
          <a:prstGeom prst="rect">
            <a:avLst/>
          </a:prstGeom>
          <a:noFill/>
          <a:ln w="9525">
            <a:noFill/>
            <a:miter lim="800000"/>
            <a:headEnd/>
            <a:tailEnd/>
          </a:ln>
        </p:spPr>
      </p:pic>
      <p:pic>
        <p:nvPicPr>
          <p:cNvPr id="498693" name="Picture 5"/>
          <p:cNvPicPr>
            <a:picLocks noChangeAspect="1" noChangeArrowheads="1"/>
          </p:cNvPicPr>
          <p:nvPr/>
        </p:nvPicPr>
        <p:blipFill>
          <a:blip r:embed="rId4" cstate="print"/>
          <a:srcRect/>
          <a:stretch>
            <a:fillRect/>
          </a:stretch>
        </p:blipFill>
        <p:spPr bwMode="auto">
          <a:xfrm>
            <a:off x="5004048" y="4213245"/>
            <a:ext cx="3528392" cy="26447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p:cNvPicPr>
            <a:picLocks noChangeAspect="1" noChangeArrowheads="1"/>
          </p:cNvPicPr>
          <p:nvPr/>
        </p:nvPicPr>
        <p:blipFill>
          <a:blip r:embed="rId2" cstate="print"/>
          <a:srcRect/>
          <a:stretch>
            <a:fillRect/>
          </a:stretch>
        </p:blipFill>
        <p:spPr bwMode="auto">
          <a:xfrm>
            <a:off x="6228184" y="0"/>
            <a:ext cx="2915816" cy="68580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0" y="1268760"/>
            <a:ext cx="6245807"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620688"/>
          </a:xfrm>
        </p:spPr>
        <p:txBody>
          <a:bodyPr/>
          <a:lstStyle/>
          <a:p>
            <a:r>
              <a:rPr lang="el-GR" sz="2000" dirty="0" err="1" smtClean="0">
                <a:latin typeface="Tahoma" pitchFamily="34" charset="0"/>
                <a:ea typeface="Tahoma" pitchFamily="34" charset="0"/>
                <a:cs typeface="Tahoma" pitchFamily="34" charset="0"/>
              </a:rPr>
              <a:t>Επανεύρεση</a:t>
            </a:r>
            <a:r>
              <a:rPr lang="el-GR" sz="2000" dirty="0" smtClean="0">
                <a:latin typeface="Tahoma" pitchFamily="34" charset="0"/>
                <a:ea typeface="Tahoma" pitchFamily="34" charset="0"/>
                <a:cs typeface="Tahoma" pitchFamily="34" charset="0"/>
              </a:rPr>
              <a:t> </a:t>
            </a:r>
            <a:r>
              <a:rPr lang="el-GR" sz="2000" dirty="0" err="1" smtClean="0">
                <a:latin typeface="Tahoma" pitchFamily="34" charset="0"/>
                <a:ea typeface="Tahoma" pitchFamily="34" charset="0"/>
                <a:cs typeface="Tahoma" pitchFamily="34" charset="0"/>
              </a:rPr>
              <a:t>δακτυλιωμένων</a:t>
            </a:r>
            <a:r>
              <a:rPr lang="el-GR" sz="2000" dirty="0" smtClean="0">
                <a:latin typeface="Tahoma" pitchFamily="34" charset="0"/>
                <a:ea typeface="Tahoma" pitchFamily="34" charset="0"/>
                <a:cs typeface="Tahoma" pitchFamily="34" charset="0"/>
              </a:rPr>
              <a:t> πτηνών – Γνώση </a:t>
            </a:r>
            <a:r>
              <a:rPr lang="el-GR" sz="2000" dirty="0" err="1" smtClean="0">
                <a:latin typeface="Tahoma" pitchFamily="34" charset="0"/>
                <a:ea typeface="Tahoma" pitchFamily="34" charset="0"/>
                <a:cs typeface="Tahoma" pitchFamily="34" charset="0"/>
              </a:rPr>
              <a:t>χωροκατανομής</a:t>
            </a:r>
            <a:r>
              <a:rPr lang="el-GR" sz="2000" dirty="0" smtClean="0">
                <a:latin typeface="Tahoma" pitchFamily="34" charset="0"/>
                <a:ea typeface="Tahoma" pitchFamily="34" charset="0"/>
                <a:cs typeface="Tahoma" pitchFamily="34" charset="0"/>
              </a:rPr>
              <a:t> ειδών</a:t>
            </a:r>
            <a:endParaRPr lang="en-US" sz="2000" dirty="0">
              <a:latin typeface="Tahoma" pitchFamily="34" charset="0"/>
              <a:ea typeface="Tahoma" pitchFamily="34" charset="0"/>
              <a:cs typeface="Tahoma" pitchFamily="34" charset="0"/>
            </a:endParaRPr>
          </a:p>
        </p:txBody>
      </p:sp>
      <p:pic>
        <p:nvPicPr>
          <p:cNvPr id="594946" name="Picture 2"/>
          <p:cNvPicPr>
            <a:picLocks noChangeAspect="1" noChangeArrowheads="1"/>
          </p:cNvPicPr>
          <p:nvPr/>
        </p:nvPicPr>
        <p:blipFill>
          <a:blip r:embed="rId2" cstate="print"/>
          <a:srcRect l="8294" t="22266" r="38577" b="10454"/>
          <a:stretch>
            <a:fillRect/>
          </a:stretch>
        </p:blipFill>
        <p:spPr bwMode="auto">
          <a:xfrm>
            <a:off x="539552" y="692696"/>
            <a:ext cx="8136904" cy="5793247"/>
          </a:xfrm>
          <a:prstGeom prst="rect">
            <a:avLst/>
          </a:prstGeom>
          <a:noFill/>
          <a:ln w="9525">
            <a:noFill/>
            <a:miter lim="800000"/>
            <a:headEnd/>
            <a:tailEnd/>
          </a:ln>
        </p:spPr>
      </p:pic>
      <p:pic>
        <p:nvPicPr>
          <p:cNvPr id="594952" name="Picture 8" descr="C:\Users\George\Downloads\Πλαστικό δαχτυλίδι Πεταλιοί 13-5-2024.jpg"/>
          <p:cNvPicPr>
            <a:picLocks noChangeAspect="1" noChangeArrowheads="1"/>
          </p:cNvPicPr>
          <p:nvPr/>
        </p:nvPicPr>
        <p:blipFill>
          <a:blip r:embed="rId3" cstate="print"/>
          <a:srcRect/>
          <a:stretch>
            <a:fillRect/>
          </a:stretch>
        </p:blipFill>
        <p:spPr bwMode="auto">
          <a:xfrm rot="16200000">
            <a:off x="5911256" y="3457896"/>
            <a:ext cx="2147657" cy="381805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p:cNvPicPr>
            <a:picLocks noChangeAspect="1" noChangeArrowheads="1"/>
          </p:cNvPicPr>
          <p:nvPr/>
        </p:nvPicPr>
        <p:blipFill>
          <a:blip r:embed="rId2" cstate="print"/>
          <a:srcRect t="5666" r="1963" b="4691"/>
          <a:stretch>
            <a:fillRect/>
          </a:stretch>
        </p:blipFill>
        <p:spPr bwMode="auto">
          <a:xfrm>
            <a:off x="683568" y="0"/>
            <a:ext cx="7056784" cy="3627784"/>
          </a:xfrm>
          <a:prstGeom prst="rect">
            <a:avLst/>
          </a:prstGeom>
          <a:noFill/>
          <a:ln w="9525">
            <a:noFill/>
            <a:miter lim="800000"/>
            <a:headEnd/>
            <a:tailEnd/>
          </a:ln>
        </p:spPr>
      </p:pic>
      <p:pic>
        <p:nvPicPr>
          <p:cNvPr id="595971" name="Picture 3"/>
          <p:cNvPicPr>
            <a:picLocks noChangeAspect="1" noChangeArrowheads="1"/>
          </p:cNvPicPr>
          <p:nvPr/>
        </p:nvPicPr>
        <p:blipFill>
          <a:blip r:embed="rId3" cstate="print"/>
          <a:srcRect l="21303" t="10454" r="22247" b="6250"/>
          <a:stretch>
            <a:fillRect/>
          </a:stretch>
        </p:blipFill>
        <p:spPr bwMode="auto">
          <a:xfrm>
            <a:off x="2483768" y="3632137"/>
            <a:ext cx="3888432" cy="3225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dirty="0" smtClean="0">
                <a:latin typeface="Tahoma" panose="020B0604030504040204" pitchFamily="34" charset="0"/>
                <a:ea typeface="Tahoma" panose="020B0604030504040204" pitchFamily="34" charset="0"/>
                <a:cs typeface="Tahoma" panose="020B0604030504040204" pitchFamily="34" charset="0"/>
              </a:rPr>
              <a:t>Παράδειγμα επανεύρεσης δακτυλιωμένου πτηνού</a:t>
            </a:r>
            <a:endParaRPr lang="el-GR" sz="24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a:spLocks noChangeArrowheads="1"/>
          </p:cNvSpPr>
          <p:nvPr/>
        </p:nvSpPr>
        <p:spPr bwMode="auto">
          <a:xfrm>
            <a:off x="149177" y="2060848"/>
            <a:ext cx="2195736"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Στις 3 Μαΐου 2014 έγινε στα Στροφάδια σύλληψη ενός δακτυλιωμένου ατόμου Τσιχλοποταμίδας </a:t>
            </a:r>
            <a:r>
              <a:rPr kumimoji="0" lang="el-GR" altLang="el-GR" sz="12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l-GR" sz="1200" b="0" i="1" u="none" strike="noStrike" cap="none" normalizeH="0" baseline="0" dirty="0" err="1"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Acrocephalus</a:t>
            </a:r>
            <a:r>
              <a:rPr kumimoji="0" lang="en-US" altLang="el-GR" sz="1200" b="0" i="1"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l-GR" sz="1200" b="0" i="1" u="none" strike="noStrike" cap="none" normalizeH="0" baseline="0" dirty="0" err="1"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arundinaceus</a:t>
            </a:r>
            <a:r>
              <a:rPr kumimoji="0" lang="el-GR" altLang="el-GR" sz="12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το οποίο είχε δαχτυλιωθεί σε νησιωτική περιοχή της Ιταλίας (</a:t>
            </a:r>
            <a:r>
              <a:rPr kumimoji="0" lang="en-US" altLang="el-GR" sz="12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Isola Di </a:t>
            </a:r>
            <a:r>
              <a:rPr kumimoji="0" lang="en-US" altLang="el-GR" sz="1200" b="0" i="0" u="none" strike="noStrike" cap="none" normalizeH="0" baseline="0" dirty="0" err="1"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Ponza</a:t>
            </a:r>
            <a:r>
              <a:rPr kumimoji="0" lang="el-GR" altLang="el-GR" sz="12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στις 2 Μαΐου 2012</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pic>
        <p:nvPicPr>
          <p:cNvPr id="424961" name="Picture 1" descr="55554497_584746208694525_7754055547275444224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517" y="1690404"/>
            <a:ext cx="6646245" cy="4258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410517" y="6006602"/>
            <a:ext cx="655397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Θέσεις δακτυλίωσης</a:t>
            </a:r>
            <a:r>
              <a:rPr kumimoji="0" lang="el-GR" altLang="el-GR" sz="11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l-GR" altLang="el-GR" sz="11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l-GR" sz="11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Isola Di </a:t>
            </a:r>
            <a:r>
              <a:rPr kumimoji="0" lang="en-US" altLang="el-GR" sz="1100" b="0" i="0" u="none" strike="noStrike" cap="none" normalizeH="0" baseline="0" dirty="0" err="1"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Ponza</a:t>
            </a:r>
            <a:r>
              <a:rPr kumimoji="0" lang="el-GR" altLang="el-GR" sz="11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/Ιταλία, ημ/νία: 2-5-2012) και επανεύρεσης (Νήσος Σταμφάνι, Ελλάδα, </a:t>
            </a:r>
            <a:r>
              <a:rPr kumimoji="0" lang="el-GR" altLang="el-GR" sz="1100" b="0" i="0" u="none" strike="noStrike" cap="none" normalizeH="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l-GR" altLang="el-GR" sz="1100" b="0" i="0" u="none" strike="noStrike" cap="none" normalizeH="0" baseline="0" dirty="0" smtClean="0">
                <a:ln>
                  <a:noFill/>
                </a:ln>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ημ/νία: 3-5-2014) </a:t>
            </a:r>
            <a:r>
              <a:rPr kumimoji="0" lang="el-GR" altLang="el-GR"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Τσιχλοποταμίδας</a:t>
            </a:r>
            <a:r>
              <a:rPr kumimoji="0" lang="el-GR" altLang="el-GR" sz="11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l-GR" altLang="el-GR"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l-GR" altLang="el-GR" sz="11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Α</a:t>
            </a:r>
            <a:r>
              <a:rPr kumimoji="0" lang="en-US" altLang="el-GR" sz="11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crocephalus</a:t>
            </a:r>
            <a:r>
              <a:rPr kumimoji="0" lang="en-US" altLang="el-GR" sz="11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l-GR" sz="11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arundinaceus</a:t>
            </a:r>
            <a:r>
              <a:rPr kumimoji="0" lang="el-GR" altLang="el-GR"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l-GR" altLang="el-GR" sz="11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pic>
        <p:nvPicPr>
          <p:cNvPr id="424964" name="Picture 4" descr="Bild 2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177" y="3819841"/>
            <a:ext cx="2195736" cy="145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711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defRPr/>
            </a:pPr>
            <a:r>
              <a:rPr lang="el-GR" dirty="0" smtClean="0"/>
              <a:t>Δειγματοληπτικές ζώνες με χρήση γραμμικών διαδρομών</a:t>
            </a:r>
            <a:endParaRPr lang="el-GR" dirty="0"/>
          </a:p>
        </p:txBody>
      </p:sp>
      <p:sp>
        <p:nvSpPr>
          <p:cNvPr id="55299" name="2 - Θέση περιεχομένου"/>
          <p:cNvSpPr>
            <a:spLocks noGrp="1"/>
          </p:cNvSpPr>
          <p:nvPr>
            <p:ph idx="1"/>
          </p:nvPr>
        </p:nvSpPr>
        <p:spPr/>
        <p:txBody>
          <a:bodyPr/>
          <a:lstStyle/>
          <a:p>
            <a:r>
              <a:rPr lang="el-GR" smtClean="0"/>
              <a:t>Η μέθοδος των Ζωνών Δειγματοληψίας στοχεύει στην:</a:t>
            </a:r>
          </a:p>
          <a:p>
            <a:pPr lvl="1"/>
            <a:r>
              <a:rPr lang="el-GR" smtClean="0"/>
              <a:t>Καταγραφή της σύνθεσης ειδών ορνιθοπανίδας στα ενδιαιτήματα της περιοχής μελέτης.</a:t>
            </a:r>
          </a:p>
          <a:p>
            <a:pPr lvl="1"/>
            <a:r>
              <a:rPr lang="el-GR" smtClean="0"/>
              <a:t>Εκτίμηση της πυκνότητας πληθυσμών ορισμένων βασικών ειδών της ορνιθοπανίδας.</a:t>
            </a:r>
          </a:p>
          <a:p>
            <a:pPr lvl="1"/>
            <a:r>
              <a:rPr lang="el-GR" smtClean="0"/>
              <a:t>Καταγραφή των μεταναστευτικών ειδών που διέρχονται από την περιοχή κατά την ανοιξιάτικη και φθινοπωρινή μετανάστευση.</a:t>
            </a:r>
          </a:p>
          <a:p>
            <a:endParaRPr lang="el-GR" sz="10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634082"/>
          </a:xfrm>
        </p:spPr>
        <p:txBody>
          <a:bodyPr/>
          <a:lstStyle/>
          <a:p>
            <a:r>
              <a:rPr lang="el-GR" sz="2400" dirty="0" smtClean="0">
                <a:latin typeface="Tahoma" pitchFamily="34" charset="0"/>
                <a:ea typeface="Tahoma" pitchFamily="34" charset="0"/>
                <a:cs typeface="Tahoma" pitchFamily="34" charset="0"/>
              </a:rPr>
              <a:t>Τα πτηνά της Ελλάδας</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0" y="764704"/>
            <a:ext cx="4572000" cy="4525963"/>
          </a:xfrm>
        </p:spPr>
        <p:txBody>
          <a:bodyPr/>
          <a:lstStyle/>
          <a:p>
            <a:r>
              <a:rPr lang="el-GR" sz="1400" dirty="0" smtClean="0">
                <a:latin typeface="Tahoma" pitchFamily="34" charset="0"/>
                <a:ea typeface="Tahoma" pitchFamily="34" charset="0"/>
                <a:cs typeface="Tahoma" pitchFamily="34" charset="0"/>
              </a:rPr>
              <a:t>Στην Ελλάδα καταγράφονται σήμερα </a:t>
            </a:r>
            <a:r>
              <a:rPr lang="el-GR" sz="1400" b="1" dirty="0" smtClean="0">
                <a:latin typeface="Tahoma" pitchFamily="34" charset="0"/>
                <a:ea typeface="Tahoma" pitchFamily="34" charset="0"/>
                <a:cs typeface="Tahoma" pitchFamily="34" charset="0"/>
              </a:rPr>
              <a:t>455 είδη πτηνών</a:t>
            </a:r>
            <a:r>
              <a:rPr lang="en-US" sz="1400" b="1" dirty="0" smtClean="0">
                <a:latin typeface="Tahoma" pitchFamily="34" charset="0"/>
                <a:ea typeface="Tahoma" pitchFamily="34" charset="0"/>
                <a:cs typeface="Tahoma" pitchFamily="34" charset="0"/>
              </a:rPr>
              <a:t> </a:t>
            </a:r>
            <a:r>
              <a:rPr lang="el-GR" sz="1400" b="1" dirty="0" smtClean="0">
                <a:latin typeface="Tahoma" pitchFamily="34" charset="0"/>
                <a:ea typeface="Tahoma" pitchFamily="34" charset="0"/>
                <a:cs typeface="Tahoma" pitchFamily="34" charset="0"/>
              </a:rPr>
              <a:t>που ταξινομούνται σε 25 Τάξεις και 71 Οικογένειες. </a:t>
            </a:r>
          </a:p>
          <a:p>
            <a:r>
              <a:rPr lang="el-GR" sz="1400" dirty="0" smtClean="0">
                <a:latin typeface="Tahoma" pitchFamily="34" charset="0"/>
                <a:ea typeface="Tahoma" pitchFamily="34" charset="0"/>
                <a:cs typeface="Tahoma" pitchFamily="34" charset="0"/>
              </a:rPr>
              <a:t>Η πολυπληθέστερη Τάξη είναι των </a:t>
            </a:r>
            <a:r>
              <a:rPr lang="el-GR" sz="1400" dirty="0" err="1" smtClean="0">
                <a:latin typeface="Tahoma" pitchFamily="34" charset="0"/>
                <a:ea typeface="Tahoma" pitchFamily="34" charset="0"/>
                <a:cs typeface="Tahoma" pitchFamily="34" charset="0"/>
              </a:rPr>
              <a:t>Στρουθιόμορφων</a:t>
            </a:r>
            <a:r>
              <a:rPr lang="el-GR" sz="1400" dirty="0" smtClean="0">
                <a:latin typeface="Tahoma" pitchFamily="34" charset="0"/>
                <a:ea typeface="Tahoma" pitchFamily="34" charset="0"/>
                <a:cs typeface="Tahoma" pitchFamily="34" charset="0"/>
              </a:rPr>
              <a:t>-</a:t>
            </a:r>
            <a:r>
              <a:rPr lang="en-US" sz="1400" dirty="0" smtClean="0">
                <a:latin typeface="Tahoma" pitchFamily="34" charset="0"/>
                <a:ea typeface="Tahoma" pitchFamily="34" charset="0"/>
                <a:cs typeface="Tahoma" pitchFamily="34" charset="0"/>
              </a:rPr>
              <a:t>Passeriformes</a:t>
            </a:r>
            <a:r>
              <a:rPr lang="el-GR" sz="1400" dirty="0" smtClean="0">
                <a:latin typeface="Tahoma" pitchFamily="34" charset="0"/>
                <a:ea typeface="Tahoma" pitchFamily="34" charset="0"/>
                <a:cs typeface="Tahoma" pitchFamily="34" charset="0"/>
              </a:rPr>
              <a:t> με 31 Οικογένειες και συνολικά 185 είδη.</a:t>
            </a:r>
          </a:p>
          <a:p>
            <a:r>
              <a:rPr lang="el-GR" sz="1400" dirty="0" smtClean="0">
                <a:latin typeface="Tahoma" pitchFamily="34" charset="0"/>
                <a:ea typeface="Tahoma" pitchFamily="34" charset="0"/>
                <a:cs typeface="Tahoma" pitchFamily="34" charset="0"/>
              </a:rPr>
              <a:t>Ο επίσημος κατάλογος για την Ελλάδα συντάσσεται και </a:t>
            </a:r>
            <a:r>
              <a:rPr lang="el-GR" sz="1400" dirty="0" err="1" smtClean="0">
                <a:latin typeface="Tahoma" pitchFamily="34" charset="0"/>
                <a:ea typeface="Tahoma" pitchFamily="34" charset="0"/>
                <a:cs typeface="Tahoma" pitchFamily="34" charset="0"/>
              </a:rPr>
              <a:t>επικαιροποιείται</a:t>
            </a:r>
            <a:r>
              <a:rPr lang="el-GR" sz="1400" dirty="0" smtClean="0">
                <a:latin typeface="Tahoma" pitchFamily="34" charset="0"/>
                <a:ea typeface="Tahoma" pitchFamily="34" charset="0"/>
                <a:cs typeface="Tahoma" pitchFamily="34" charset="0"/>
              </a:rPr>
              <a:t> από την Επιτροπή Αξιολόγησης </a:t>
            </a:r>
            <a:r>
              <a:rPr lang="el-GR" sz="1400" dirty="0" err="1" smtClean="0">
                <a:latin typeface="Tahoma" pitchFamily="34" charset="0"/>
                <a:ea typeface="Tahoma" pitchFamily="34" charset="0"/>
                <a:cs typeface="Tahoma" pitchFamily="34" charset="0"/>
              </a:rPr>
              <a:t>Ορνιθολογικών</a:t>
            </a:r>
            <a:r>
              <a:rPr lang="el-GR" sz="1400" dirty="0" smtClean="0">
                <a:latin typeface="Tahoma" pitchFamily="34" charset="0"/>
                <a:ea typeface="Tahoma" pitchFamily="34" charset="0"/>
                <a:cs typeface="Tahoma" pitchFamily="34" charset="0"/>
              </a:rPr>
              <a:t> Παρατηρήσεων της Ελλάδας</a:t>
            </a:r>
            <a:endParaRPr lang="en-US" sz="1400" dirty="0" smtClean="0">
              <a:latin typeface="Tahoma" pitchFamily="34" charset="0"/>
              <a:ea typeface="Tahoma" pitchFamily="34" charset="0"/>
              <a:cs typeface="Tahoma" pitchFamily="34" charset="0"/>
            </a:endParaRPr>
          </a:p>
          <a:p>
            <a:r>
              <a:rPr lang="en-US" sz="1400" dirty="0" smtClean="0">
                <a:latin typeface="Tahoma" pitchFamily="34" charset="0"/>
                <a:ea typeface="Tahoma" pitchFamily="34" charset="0"/>
                <a:cs typeface="Tahoma" pitchFamily="34" charset="0"/>
              </a:rPr>
              <a:t>A</a:t>
            </a:r>
            <a:r>
              <a:rPr lang="el-GR" sz="1400" dirty="0" err="1" smtClean="0">
                <a:latin typeface="Tahoma" pitchFamily="34" charset="0"/>
                <a:ea typeface="Tahoma" pitchFamily="34" charset="0"/>
                <a:cs typeface="Tahoma" pitchFamily="34" charset="0"/>
              </a:rPr>
              <a:t>πό</a:t>
            </a:r>
            <a:r>
              <a:rPr lang="el-GR" sz="1400" dirty="0" smtClean="0">
                <a:latin typeface="Tahoma" pitchFamily="34" charset="0"/>
                <a:ea typeface="Tahoma" pitchFamily="34" charset="0"/>
                <a:cs typeface="Tahoma" pitchFamily="34" charset="0"/>
              </a:rPr>
              <a:t> τα είδη αυτά μερικά μένουν μόνιμα στην Ελλάδα, άλλα έρχονται μόνο για το καλοκαίρι και άλλα για να διαχειμάσουν ενώ πολλά είναι αυτά που απλώς είναι περαστικά κατά την εαρινή και φθινοπωρινή μετανάστευση.</a:t>
            </a:r>
          </a:p>
          <a:p>
            <a:r>
              <a:rPr lang="el-GR" sz="1400" dirty="0" smtClean="0">
                <a:latin typeface="Tahoma" pitchFamily="34" charset="0"/>
                <a:ea typeface="Tahoma" pitchFamily="34" charset="0"/>
                <a:cs typeface="Tahoma" pitchFamily="34" charset="0"/>
              </a:rPr>
              <a:t>Λίγα είδη πτηνών φαίνεται να έχουν χαθεί τις τελευταίες δεκαετίες στην Ελλάδα όπως για παράδειγμα ο </a:t>
            </a:r>
            <a:r>
              <a:rPr lang="el-GR" sz="1400" dirty="0" err="1" smtClean="0">
                <a:latin typeface="Tahoma" pitchFamily="34" charset="0"/>
                <a:ea typeface="Tahoma" pitchFamily="34" charset="0"/>
                <a:cs typeface="Tahoma" pitchFamily="34" charset="0"/>
              </a:rPr>
              <a:t>Φραγκολίνος</a:t>
            </a:r>
            <a:r>
              <a:rPr lang="el-GR" sz="1400"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Francolinus</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francolinus</a:t>
            </a:r>
            <a:r>
              <a:rPr lang="en-US" sz="1400" dirty="0" smtClean="0">
                <a:latin typeface="Tahoma" pitchFamily="34" charset="0"/>
                <a:ea typeface="Tahoma" pitchFamily="34" charset="0"/>
                <a:cs typeface="Tahoma" pitchFamily="34" charset="0"/>
              </a:rPr>
              <a:t>)</a:t>
            </a:r>
            <a:r>
              <a:rPr lang="el-GR" sz="1400" dirty="0" smtClean="0">
                <a:latin typeface="Tahoma" pitchFamily="34" charset="0"/>
                <a:ea typeface="Tahoma" pitchFamily="34" charset="0"/>
                <a:cs typeface="Tahoma" pitchFamily="34" charset="0"/>
              </a:rPr>
              <a:t> που τουλάχιστον μέχρι τις αρχές του 19</a:t>
            </a:r>
            <a:r>
              <a:rPr lang="el-GR" sz="1400" baseline="30000" dirty="0" smtClean="0">
                <a:latin typeface="Tahoma" pitchFamily="34" charset="0"/>
                <a:ea typeface="Tahoma" pitchFamily="34" charset="0"/>
                <a:cs typeface="Tahoma" pitchFamily="34" charset="0"/>
              </a:rPr>
              <a:t>ου</a:t>
            </a:r>
            <a:r>
              <a:rPr lang="el-GR" sz="1400" dirty="0" smtClean="0">
                <a:latin typeface="Tahoma" pitchFamily="34" charset="0"/>
                <a:ea typeface="Tahoma" pitchFamily="34" charset="0"/>
                <a:cs typeface="Tahoma" pitchFamily="34" charset="0"/>
              </a:rPr>
              <a:t> αιώνα υπήρχε στην Κρήτη και τη Σάμο.</a:t>
            </a:r>
          </a:p>
          <a:p>
            <a:r>
              <a:rPr lang="el-GR" sz="1400" dirty="0" smtClean="0">
                <a:latin typeface="Tahoma" pitchFamily="34" charset="0"/>
                <a:ea typeface="Tahoma" pitchFamily="34" charset="0"/>
                <a:cs typeface="Tahoma" pitchFamily="34" charset="0"/>
              </a:rPr>
              <a:t>Σήμερα αρκετά είδη είναι σπανιότερα συγκριτικά με το πρόσφατο παρελθόν όπως ο </a:t>
            </a:r>
            <a:r>
              <a:rPr lang="el-GR" sz="1400" dirty="0" err="1" smtClean="0">
                <a:latin typeface="Tahoma" pitchFamily="34" charset="0"/>
                <a:ea typeface="Tahoma" pitchFamily="34" charset="0"/>
                <a:cs typeface="Tahoma" pitchFamily="34" charset="0"/>
              </a:rPr>
              <a:t>Βασιλαετός</a:t>
            </a:r>
            <a:r>
              <a:rPr lang="el-GR" sz="1400" dirty="0" smtClean="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a:t>
            </a:r>
            <a:r>
              <a:rPr lang="en-US" sz="1400" i="1" dirty="0" smtClean="0">
                <a:latin typeface="Tahoma" pitchFamily="34" charset="0"/>
                <a:ea typeface="Tahoma" pitchFamily="34" charset="0"/>
                <a:cs typeface="Tahoma" pitchFamily="34" charset="0"/>
              </a:rPr>
              <a:t>Aquila heliaca</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κι ο </a:t>
            </a:r>
            <a:r>
              <a:rPr lang="el-GR" sz="1400" dirty="0" err="1" smtClean="0">
                <a:latin typeface="Tahoma" pitchFamily="34" charset="0"/>
                <a:ea typeface="Tahoma" pitchFamily="34" charset="0"/>
                <a:cs typeface="Tahoma" pitchFamily="34" charset="0"/>
              </a:rPr>
              <a:t>Μαυρόγυπας</a:t>
            </a:r>
            <a:r>
              <a:rPr lang="el-GR" sz="1400" dirty="0" smtClean="0">
                <a:latin typeface="Tahoma" pitchFamily="34" charset="0"/>
                <a:ea typeface="Tahoma" pitchFamily="34" charset="0"/>
                <a:cs typeface="Tahoma" pitchFamily="34" charset="0"/>
              </a:rPr>
              <a:t> (</a:t>
            </a:r>
            <a:r>
              <a:rPr lang="en-US" sz="1400" i="1" dirty="0" smtClean="0">
                <a:latin typeface="Tahoma" pitchFamily="34" charset="0"/>
                <a:ea typeface="Tahoma" pitchFamily="34" charset="0"/>
                <a:cs typeface="Tahoma" pitchFamily="34" charset="0"/>
              </a:rPr>
              <a:t>Aegypius monachus</a:t>
            </a:r>
            <a:r>
              <a:rPr lang="en-US" sz="1400" dirty="0" smtClean="0">
                <a:latin typeface="Tahoma" pitchFamily="34" charset="0"/>
                <a:ea typeface="Tahoma" pitchFamily="34" charset="0"/>
                <a:cs typeface="Tahoma" pitchFamily="34" charset="0"/>
              </a:rPr>
              <a:t>)</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 </a:t>
            </a:r>
            <a:r>
              <a:rPr lang="el-GR" sz="1400" dirty="0" err="1" smtClean="0">
                <a:latin typeface="Tahoma" pitchFamily="34" charset="0"/>
                <a:ea typeface="Tahoma" pitchFamily="34" charset="0"/>
                <a:cs typeface="Tahoma" pitchFamily="34" charset="0"/>
              </a:rPr>
              <a:t>Μαυροπετρίτης</a:t>
            </a:r>
            <a:r>
              <a:rPr lang="el-GR" sz="1400" dirty="0" smtClean="0">
                <a:latin typeface="Tahoma" pitchFamily="34" charset="0"/>
                <a:ea typeface="Tahoma" pitchFamily="34" charset="0"/>
                <a:cs typeface="Tahoma" pitchFamily="34" charset="0"/>
              </a:rPr>
              <a:t> (</a:t>
            </a:r>
            <a:r>
              <a:rPr lang="en-US" sz="1400" i="1" dirty="0" smtClean="0">
                <a:latin typeface="Tahoma" pitchFamily="34" charset="0"/>
                <a:ea typeface="Tahoma" pitchFamily="34" charset="0"/>
                <a:cs typeface="Tahoma" pitchFamily="34" charset="0"/>
              </a:rPr>
              <a:t>Falco </a:t>
            </a:r>
            <a:r>
              <a:rPr lang="en-US" sz="1400" i="1" dirty="0" err="1" smtClean="0">
                <a:latin typeface="Tahoma" pitchFamily="34" charset="0"/>
                <a:ea typeface="Tahoma" pitchFamily="34" charset="0"/>
                <a:cs typeface="Tahoma" pitchFamily="34" charset="0"/>
              </a:rPr>
              <a:t>eleonorae</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θεωρείται το εθνικό είδος της χώρας μια και η Ελλάδα φιλοξενεί το 80% περίπου του παγκόσμιου αναπαραγωγικού πληθυσμού</a:t>
            </a:r>
            <a:endParaRPr lang="en-US" sz="1400" dirty="0" smtClean="0">
              <a:latin typeface="Tahoma" pitchFamily="34" charset="0"/>
              <a:ea typeface="Tahoma" pitchFamily="34" charset="0"/>
              <a:cs typeface="Tahoma" pitchFamily="34" charset="0"/>
            </a:endParaRPr>
          </a:p>
          <a:p>
            <a:endParaRPr lang="el-GR" sz="2000" dirty="0">
              <a:latin typeface="Tahoma" pitchFamily="34" charset="0"/>
              <a:ea typeface="Tahoma" pitchFamily="34" charset="0"/>
              <a:cs typeface="Tahoma" pitchFamily="34" charset="0"/>
            </a:endParaRPr>
          </a:p>
        </p:txBody>
      </p:sp>
      <p:pic>
        <p:nvPicPr>
          <p:cNvPr id="9" name="Picture 2" descr="Î ÎµÎ¹ÎºÏÎ½Î± Î¯ÏÏÏ ÏÎµÏÎ¹Î­ÏÎµÎ¹: Î´Î­Î½ÏÏÎ¿, ÏÏÏÏ, ÏÎ¿ÏÎ»Î¯, Î¿ÏÏÎ±Î½ÏÏ ÎºÎ±Î¹ ÏÏÎ±Î¯Î¸ÏÎ¹ÎµÏ Î´ÏÎ±ÏÏÎ·ÏÎ¹ÏÏÎ·ÏÎµÏ"/>
          <p:cNvPicPr>
            <a:picLocks noChangeAspect="1" noChangeArrowheads="1"/>
          </p:cNvPicPr>
          <p:nvPr/>
        </p:nvPicPr>
        <p:blipFill>
          <a:blip r:embed="rId2" cstate="print"/>
          <a:srcRect/>
          <a:stretch>
            <a:fillRect/>
          </a:stretch>
        </p:blipFill>
        <p:spPr bwMode="auto">
          <a:xfrm>
            <a:off x="4283968" y="1224136"/>
            <a:ext cx="4860032" cy="3645024"/>
          </a:xfrm>
          <a:prstGeom prst="ellipse">
            <a:avLst/>
          </a:prstGeom>
          <a:ln>
            <a:noFill/>
          </a:ln>
          <a:effectLst>
            <a:softEdge rad="112500"/>
          </a:effectLst>
        </p:spPr>
      </p:pic>
      <p:sp>
        <p:nvSpPr>
          <p:cNvPr id="10" name="9 - TextBox"/>
          <p:cNvSpPr txBox="1"/>
          <p:nvPr/>
        </p:nvSpPr>
        <p:spPr>
          <a:xfrm>
            <a:off x="4644008" y="4941168"/>
            <a:ext cx="4283968"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Αρσενικός </a:t>
            </a:r>
            <a:r>
              <a:rPr lang="el-GR" sz="1100" dirty="0" err="1" smtClean="0">
                <a:latin typeface="Tahoma" pitchFamily="34" charset="0"/>
                <a:ea typeface="Tahoma" pitchFamily="34" charset="0"/>
                <a:cs typeface="Tahoma" pitchFamily="34" charset="0"/>
              </a:rPr>
              <a:t>Φραγκολίνος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Francolinus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francolinus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στην περιοχή Άγιος Γεώργιος </a:t>
            </a:r>
            <a:r>
              <a:rPr lang="el-GR" sz="1100" dirty="0" err="1" smtClean="0">
                <a:latin typeface="Tahoma" pitchFamily="34" charset="0"/>
                <a:ea typeface="Tahoma" pitchFamily="34" charset="0"/>
                <a:cs typeface="Tahoma" pitchFamily="34" charset="0"/>
              </a:rPr>
              <a:t>Πέγειας</a:t>
            </a:r>
            <a:r>
              <a:rPr lang="el-GR" sz="1100" dirty="0" smtClean="0">
                <a:latin typeface="Tahoma" pitchFamily="34" charset="0"/>
                <a:ea typeface="Tahoma" pitchFamily="34" charset="0"/>
                <a:cs typeface="Tahoma" pitchFamily="34" charset="0"/>
              </a:rPr>
              <a:t> στη </a:t>
            </a:r>
            <a:r>
              <a:rPr lang="el-GR" sz="1100" dirty="0" err="1" smtClean="0">
                <a:latin typeface="Tahoma" pitchFamily="34" charset="0"/>
                <a:ea typeface="Tahoma" pitchFamily="34" charset="0"/>
                <a:cs typeface="Tahoma" pitchFamily="34" charset="0"/>
              </a:rPr>
              <a:t>χερσόνησιο</a:t>
            </a:r>
            <a:r>
              <a:rPr lang="el-GR" sz="1100" dirty="0" smtClean="0">
                <a:latin typeface="Tahoma" pitchFamily="34" charset="0"/>
                <a:ea typeface="Tahoma" pitchFamily="34" charset="0"/>
                <a:cs typeface="Tahoma" pitchFamily="34" charset="0"/>
              </a:rPr>
              <a:t> του </a:t>
            </a:r>
            <a:r>
              <a:rPr lang="el-GR" sz="1100" dirty="0" err="1" smtClean="0">
                <a:latin typeface="Tahoma" pitchFamily="34" charset="0"/>
                <a:ea typeface="Tahoma" pitchFamily="34" charset="0"/>
                <a:cs typeface="Tahoma" pitchFamily="34" charset="0"/>
              </a:rPr>
              <a:t>Ακάμα</a:t>
            </a:r>
            <a:r>
              <a:rPr lang="el-GR" sz="1100" dirty="0" smtClean="0">
                <a:latin typeface="Tahoma" pitchFamily="34" charset="0"/>
                <a:ea typeface="Tahoma" pitchFamily="34" charset="0"/>
                <a:cs typeface="Tahoma" pitchFamily="34" charset="0"/>
              </a:rPr>
              <a:t> Κύπρου (Απρίλιος 2019). Το είδος δεν καταγράφεται πια στην Ελλάδα.</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3635896" cy="1252728"/>
          </a:xfrm>
        </p:spPr>
        <p:txBody>
          <a:bodyPr/>
          <a:lstStyle/>
          <a:p>
            <a:pPr>
              <a:defRPr/>
            </a:pPr>
            <a:r>
              <a:rPr lang="el-GR" dirty="0" smtClean="0"/>
              <a:t>Από ξηρά …</a:t>
            </a:r>
            <a:endParaRPr lang="el-GR" dirty="0"/>
          </a:p>
        </p:txBody>
      </p:sp>
      <p:sp>
        <p:nvSpPr>
          <p:cNvPr id="56323" name="AutoShape 2" descr="data:image/jpeg;base64,/9j/4AAQSkZJRgABAQAAAQABAAD/2wCEAAkGBxQTEBUUEBQVFRQVFhQVFRUWFhQVFBUVFRcXGBQVGBUYHCggGBolHBQWITIhJSkrMC8uFx8zODMsNyktOisBCgoKDg0OFxAQGiwkHyQsLCwsLCwsLCwsLCwsLCwsLCwsLCwsLCwsLCwsLCwsLCwsLDQsLCwsLCwsLCwsLDQsLP/AABEIAK8BHwMBIgACEQEDEQH/xAAbAAACAwEBAQAAAAAAAAAAAAAABQEDBAYCB//EADkQAAICAQMDAgQFAgQGAwEAAAECAxEABBIhBRMxIkEGMlFhFCNCcYFSkTNicqEVgpKxwfAHg/Fj/8QAFgEBAQEAAAAAAAAAAAAAAAAAAAEC/8QAGBEBAQEBAQAAAAAAAAAAAAAAABEBMSH/2gAMAwEAAhEDEQA/APsWGRk4RGGGGUGGGGAYYYYBhhhgGGGGAYYYYBhnmViFJAsgEgfUgcDMfTerRTj8tgaNHkHmgeCODwb/AG5yDdhhhlBhhhgGGGGAXhhhgGGGGAYYYYBhhixepPIzDTxqwR2jaR32JvU04UKrM202DYAsHnAZ3k3iWfpmofcx1Rjk47faSolryHjdj3bPnkGqrb5PrpOuk78mn1G0yIqyJIgKrLC5YA7CTtZWUqRZ/SfehA4vIwwyiMnDDIDJwyMAwwwygwwwwDDDDAMMhjQs8Ack/b3xKOvNJuOkh/ExoxjZ0liW3Fbgm401XySR9ryB3hlGj1IkWwCKJVlIplYeVI/8+CKIsEZflBlOo1aIVEjqpc0oZgCx4FC/Jsj+4yrUdQjR9jttNA2QdoB31beBfbfz9MVdWEczKVnQAqYXIG/0yyR0FZWGxyVoXfm/05Fb+odSiVOdRDFdU7slckjwzAEnaw/5T9MSaP4aeOdiiqN9b5+4VOwMWVI4EACsPF3XJI8kH1pIYyZL1CemWNeVMdDSahp3B3n1H1EFhxxePpeqQqrM0sdLuJ9SmttbuBzYscfcfXA0wIQoDMWIABYgAsfc0OBnvDDKgwwwwDDDKTqk9VMCU+ZV9bD6Wq2f9sC7DM/ecraJRugJDtsf1encf4IB/bBoXZQGcg87u2Aob6D1biP4IOQXSOFFsQB9SaH9zlR1I37AGJ96Rto/dyNv8XeT+FSwxUFlFBmG5gB/mPOXYFEWqBYqQVYXwwqwDW5T4YcjweLF0cvzy62CD4PB8+D+2Kes6mTTwHtXJI7rFEHIJVpPSpJNbwp9Rs2QDzgatZ1REbYN0ktA9qNd70bot7IDRosQOPOU/D2jeOJu5QaSWaYqDYTvSM+zd+ojdRP1uuM0dL0yxxgJuN0zM4IkdiOXexe41/FUKAGbBgGc98QFoNTBq1DNGqyQ6kKNxWFhvWXaOTtdBdezH6Z0OGB4hlV1DIQysAysDYIPIII8jPeIPhCIIuoWM/kLqZlgH9ABAlQfRRMJQB9Ptj/KowwwwgwwwyAwwwygwwwwDDDF3xBqzHppCsiRyFGWJnqu6Qe2K5s3XFH9jkE6qBNQdu+0jcd2MAEM6hXVHJ/SLUlR54s1YO1IwOFAA+gAGYejdtNNFtUxK4UhZbWTfL6iH3cmUsxJvkknGOAq10EsRaXTDuFiGkgJUB6UKWjY/JJSrwTtNexN5r6drFmiSWO9rqGFimH1BHsQbBH2zXiX4Yk2o2nddkmnNFQxcGNyWidWIBKEWvI4KMPbA36np0cjbnW2oC7YVV0RR4YbmphyNxo85EXTIlFKoUejwWHyMXT39mYn+c2YYC2TokBO4xi7drBYHdJy7cHgmhz7UK8Zn6j02BI3Jjdi5rarvvdpDWxWLCr/AHAAJJoXmzUdVhS98ijaaY3YVrraSOAxPAU8k8DF+gfUzusskaRRAF4VcP3g7AqrSLYA9DNa8EE17Xge5OnzajnUSPCtn8mCQDchBFSTBQ+43foK1Q5PnKen6mXTydjVyI6dsvFqD6HIRlVkmBYgv61IYVu9XAI5cDTsVIkcmz5S4qH0BDFh/fF/UuhBtskDtDPGrCOUFmFE7isiE1KhI5vnk0QcLW+TVHjYjvYBtdoFHwSzED+BZ+2eiJN/BQJ+zMzfzYC8/ZszdC6l+IgSQgK5Ve5HzcchUMyMGAYEbh5ANEYwwihNKAxYs7E2KZjto+2wUv8ANX98tjjCgBQFA8AAAD9gM9YZQYYYh+K+tS6ZY/w8Ind2I7W5lkIAslAFN1xd/UfXIH14ZyGj12rjWPVa1giyvHE+lpQIVldY4nVvJfcylg18MRwV56/AMR6c/iNY7n/D0jGJF45naNWkl/hJAi/65Ptjw4h6eduv1hBAj2aZnHgd/bJvck+Pylgv9hhTebTqxBIIYeGBph9rHt9jwfplOq1hj3M62g8FOWs8BSh8kkgAi7vmsjRdSWRXbhQjENZqgOQxuqtSD9uR5BzJH1NdQ00UalmhZSWPEW8duWIdwA/Nan0g8X9rENopQwtSCDyCCCCPsR5yJnIUkCyASB9SBwMTaGGSSZ5FYJsBjbaD25ZwRvkKXe1eU5NnnxtBOyPqihzHKVRwdvk7SQFY0SBXEkfB93rnCKPg8qdDAym96CRz4uWQl5iR7HuM/GOMR/Do2TayEcKk4kRfouoRZGI+xlM3++PMq6DkDA5ORBhhhlBhhhgGGGGAYl6TH3ZpNRJ8yPJBEhHMSRsVc8/rkI3X/TsH1tw7ACyQAPJJoD+c534f1DJLPFIjNKZFkllS3hZ5FAVQ20BNsSRek+xU2STkU162lwOa3GPbKo8ktCwkUD7kpX85tVrFg2DRB+o+uYIuoEztHSjb9WO5uLoLtAHFHybF/Q0r6crQah9PLIzQtEHhNhBGq+mSMbaIChVIN8D78kHskwW2Z6UUCOKB/tdmxxiWXV3r4+yNzNp5A6OrRHYsimNwXAJAYuCACRvB4vnf0AL22aNAoaRyaAF81/cfKb91OZ+ukfiNHRBZZ2YJ+sp2pEdxXIVd4v2Nge4sGUkcjAesR8eraAzX/ldhVfun9sl9Ipfcw3EURuLFVI8FVJ2qfuBeaMgnCOX+IOtqkodB3fw6y2tME77mOOJO6RtVvU+7klV3EjOl08m5VYGwwBB5FgiwaPIzlv8AgqarpyRpQXUOk0rAkm5G3z8k/PRZfHB9h7behpPEzI43xk+kowYJdBV552hb9+FWPgljhXQDIvC8MIWdJkDS6kkrvEqqyqbKqqL2y1gcsCW9xyBfGNMTwpevd05XsLFKa4Do++JQ1cnbLKSOa9Hj3r6r10wzhNgK/lF2Jrajrqmdv2UaW/5OFPMMz9O1JkhjkIouiOR9Cygkf75eThFWr1SxoXkYKoqyfuaA+5JIAHuTnN/DrfjJm1csQ2AgaTenqiA3pKRuaw+4EH0L9AzgA5b1PT6zVRhU7MEbMHV2Er6iPYd0TiP0qH3KponjkG899K6iEkl7srussiuhYDbEHWMBODYU7o28UBKL9ySnmohV0ZJFDKwKsrC1YHggg+Rij4c1DJu0kro0kCpRDEs8TD0FlYlgRVEkm/Sbs0HDygEAkAsaUEgFjRND6mgT/GJepaJ9UYZYmkgKdwBjccoDbfUEI5vb8r0vNlTQwPXX+ptuXTwOElcBnlNVp4SdvcN8b2PpRT5NnkKct0mmEcckemjpgw3PPvIlZqDuzH1SkADngHgAgeEvwRE8id7UVJJNJLKztHdGJ+xBsYehAEV6As+sm/JPYE4Ncvp+mJE0sZLSF20q09dvtGVyBXu1JIWvyzE/qNXarTyR69XgHGoREks0n5J5ej+sIwAA8jd/SMrj6h3dSRsIljMN0GKEJM0chVjR4XUMSCAQDfIIJdNKTqAtCkjLmwL3O21KPtwsl/uMDH02cRJqLs7NTIBXl2mKyKo++6baP2zVoemhCzud7vusn5QGNsqqb44HmyQqjwAAvjCB5JWYiGKaR/8AXOQIzQHzKvKBfdyfdRdOl1Ms8wYCRVDUDt4Cg0yozDb9Qz8t8yqB5wPUQKdXkF7RLpISoIJDiCSUSbSD6Cvfi8+dx4+j2DUhiRRVh5VhRr6j2YfcE/3xT04luoanfTGNIRG48Ikm4tDX9W6MOT7hkH6RjqRAwIPg/cj/AHHIP3wa9YDMx3IordIL5srvC+1cANX3N19T50IwI4+x+h5+oPI/nCPWGL9D1dZJZYdrpJEaYOAAwNEMhBO9aKn7bhdXm/AnKW1SAsNwLKNzKvqcD/Qtt/tmVk7bGSRpXG41V7YlI/UikBlB/VtJFi/BObNOqhQIwoSrXaAFo+CK4rKKhOzKSkZBsV3DsDD3PAZh+xAOBhdlAZ9puyYwBx9PWG/uK/jNN5F5BQdGh2llDFflL+ph/wAzc398XhDDq/SBs1RLMOQVlijAL/QhkSMVxRS+b4aiQXVi/pYv/wB4P9sy9Q0fc2FXKPG25GABolSpDKfmUhjY49iCCAcCjrWhLrvQHuoLWuC4HOy/Y2PSfZqPiwUWul7yDUlqWKoA42hZO7IqSMwb5UFoSpo2rrdclnq5dTAdyt+LHBeALEkou/VCdyjbZX0uSaB9R98cWrX8PrWcEKondg5HoPrbbXiwbPnz/GFMOk9RWYqumvsR2DIQdstDaFRiPV6jZb6r73eU6Nu5q5tRIVVNN3NNGb4IYQyTysx4HqVUr27bcm+DpWj1DQorn8NGqoqxxhO8VVVB3SWypZB9KCwK9V+LNbGkMaQaeIsdyybBtIKpMjyM7yMLdieCSWLG+aJwHMUgYWpBH2/vnrEPTNYsXfeeRQTIl/pLOIIlYiIkspYqaTkng83jHpXVodQpMLhq4ZbG5TZFEfuCLHBo0TgjLrukHu9/SlY5gCrAi4pluysigj1X4ccj7jjOafqTp3JI5E00u4O2n1bCK921mBJNMCjMocfL2UFfMM73KNTpI5NvcRH2MGXcobaw8Mt+D98Fc98N9U1c6ozLCYxau+5CSyMqtXbdl3emRj7epB9ac9N1pl3OoHasCJubkq98g/yE8LxztJ5BGc9rdGqzSQogEL6nRF0X0JtZCrAqtAqTFGCp4N84+67OUgO0MSxVAEDbvUwBrb6hS7iSvIAJHjBrO6osTQaN0SUH+rc27cDIWJNs1bibN5WItV+tImNVdIWNUBySAfS8vHHqavlJxB0bQoNb+Id5iAkbLWnkijDrGYm7imyjBKsEL83sKvvAcGleiXUCRRIEEYVrCClB3EIvm6Chfb3P7ZT8UMuyNZdxR5VV0RnV3RgV42EMQrMjGvZT/LHU60IGIDSMu20jG+S2+Ubb4v6mhwSTWY+pdLOoJEvoClTBJEzLqI2r1tvqlvxtFgjz5oBqm6giOUa9wQuqj1u6qBvKotsaJUeOSwq8r7RkKntoiMltuUGYOaoVyoravNn5QK4xT0PVi41k3pq9qicSIVaURRkEIxUrILYN+W31N+Qcr/FCRq/Z3kBzI7Tl9qpJ6gys3iMk8D2sgCwqMI6aDRqu27d0DBZHppKYgt664sgcChwPoM0E4m6V8SRTMIydkxL1E3zkKLJ4+xF+30JBUm/q/UwimOMj8QyExJtLWxO1CQK9O7ySRwGPgHBHORO+jPZ7YMxGuk05R7XtSTiRwUIFMoaLjkUHo+2dZotcsoJQ/KzKR9KYqD/O28T67ocjPFqN6SamFrWwY4ihR0eIAbiobuWSd3KrxwM5vS6CVwDp9ySRmNXQsR2nhC2ktHwWl7l/rSPi92F66jrA2aiGRODIdjD3cxfmr+57S6hR/rH0zZp5V7s8oIIVIlu+KRWl8/tNf84n18c8KRd2UTMdTAIwVCldu/y4+YsgF8fMWPggB30bp/aRhZO99wBAGxdqqkfHsqoq39sI5roKtq00+8ntCJJTVr3GcXJIebG9y6qf6UlP61I7NVAFDgDgAcAD2AGYujkMneFHvU4I8duqiA+22j+7N9c3HCa53pvbfqMzoO00cfbZNvbebe4YzstDcgKbVf6mT7X0Wc/0wjUPHrpNsaJHKsSmgyq7De0zngH8sDYOAb5binW5y9UAg8km2bj9IB9IF+TzwePfAJpqvaNzCvSCoPq8E2eBwefsavPMMHqEjAb9pUlbqiQa+/gcn7+LOe4NOqCkFDyfJJPuSTyx+55y7A8SpYIsiwRY4Iv3B9jlauVNPdBR+YSoDN4IIFUbr2rnL88yIGBDAEEEEEWCD5BB8jA9ZQ8LbwyvQ8Mh5Uj2K/0N/sfce48uxj3MbZAFpFS2WuGqvmFUaonzV8AaMCjT6lXurBU0ykUyn7j/AM+D5BOIPin4WbVsD+KmiAAAjUkRHzZdVILE/uOBXHnOhnj3A0SrcUwAsUbHkcj7fc5mm13bUd4rvpiNvCuV5pWchQxHO0t9eSAThcfIeq/CM+lnHa1MAkJ/KKsYpgDuv0j3N1uYm/rmz4p+Mtd+HgBB029CHkXZ3JJBYIVbLRL4INWb448rppNRqtQWYNNueREiJZlAC9xGjDO4FmMWQSNrLVhsZ9T079w/mNujG1ZXuyVVtzstEbCI5W2baIOlUDkZJWqo+Gel6gyiXTd9ZIykk0bSMC3nhkchmDBCAG9+NzrZTrtAQ0OpZCam1ETAkEGpdWw5HngGv4xX8IyyTQvDp5ZICy0ysqEx+llYI0QCRN6gQpSM2l03qx31fXbB+EVITIYlpVLR7yh3NBGFFq4j9aNZ5HjCa7DOO+NJSkgcFgVRHAUMbEcjNJ8vqFLXIur54si/TdZ1G4RzI8ZC8yuqhXEZbuPXsdoF1xZFGmDDd8SaVZIlkekABDGRFdUjlWnEkbcFNwjLcigpNisqEEkQneMzuqSFViWSSP0OKVdRCWdVqUOpdCRYLGrG5R0fwtpVWDuBmdpmeUyMQWZXdmjHAAACsOAAOSffEnTtHJsDvMhWOZUfTRQ9lN7yIknfVpHZ3CtYF1yrc8HOzAwanDDEnU/h4T6gSSTShVACRIQijz3Lb5vUOOKNWL5wjH1CUbZ5xfbWfSHeLNpp5I+8y1ZIH5g/5W/nRp/imNpig9SGQRpIlvbFI2oqBY5eQH6ds3700j1CApHGpIKnaUX8pVQUAXHpXxQHn7Zm0HTNuxmCQsCWeOChExoKgLFAzBVFcbQeTXiir55Yw6nZ3HLhNyIHKHyS7foAHPJ/bmsDBI4PcbYBJaiJjbRj5VdiL58kLX0si7vijjiSlCRoD4AVFtj/AGsk5cDhGDqKlEuBaZpod+1RZVpUEpPHPo3WfYYg02p1TaWXuuySRwRMHZUiWRyjuQWI9INxq1UQVNbcadb62qMIIXU6pzGFSi7IruqtMyL7KpL80PT9Mu0fRFQq0ks07LypmcMA39WxQF3fQ1x7VheOe0GuOr/KkgGojQgq/cZJIn2mxKGAaM0xXzuYN8rCzmjq/wAPQR6dPRwJtIux5JJURGnjRo4w5pV2uQKA4x/qelq0vdVnjfbtZoyo7ijlQ9qb2nkHyLIuiQUfUjPJIuj3xkrJBO0hdFkfTRyK3+EvO/chUmgvFiroB4j+F4Enhj/MZhC7GVpHM26IwJEyyXa0GcADj1twbOdJotEsV7bLMbd2JZ3PtbH2HsPA9gM5z4w63Dp5YCdx1CEsiptto3IRo2J/S5K0os2gIHpzJr//AJL00UaMUkLvdxDZuSgDZbdtKncKIJvn6HJSbrt8WdV6Bp9QH70YJdDGzC1YrzQJXzVki7o+Mj4e67DrIRLp2seGU8OjUCVYex5/Y+2MxlxOOJ+JOm6iN9Ow1TyxGaJHWURbg/qEbqyIoHJ59ya5x22vKaGWU2do1BHm+HcIOOfplfxn/hRD66nTH/okEjH/AKUbI2j/AIeRIwRWLKxPgb5ypH87q/nCph69DGkccKTS7AisiQuHhRQF3yRsAy+1KAWPNAgGvKy6id5WjkeJAI1jiKRLKbvdK3cUtEDfAYE0hO02Bju3L+wQe55ZrHsP0gWOTZNHgeT7ggVF2oKHJ/cnySfJJ9yeThKydP6YkcUSEA9oUvzED70xNt/mPPJ8Wc34YZRGThhgGGGGBGZJwI7dNql3QNe6mLEIOB8rHcBur2F/bXleogDiiSPUjcVdowYeR9VGQUafqUT7trj0sVO4FPHNjcBuWuQwsH2OetfpVlieNgCHVlo3XI48G/7EHMcvQImZTbgoQVoigFZGVaI5UbBwfqfeiNWjIjRI3pSPy09V7wg9JHA9W0WRXsfI5wEXwn0YaeJHKk1GQWkFTRbWYvHSlgy7i/IJNAC3FEW/FHSI54DJEoZrWTclXItoT619VVHGbW2/LWgxAGdHmWXT7QeyEBLFmU2Fe/m5Hyk+bo/cc4HGfBvRimsaRQAgW9yKFiZZVVtiorkRlWI4Fg0bG5Qzdk/TITIZDGpc7CWIBNxkmNv9S2aPkZZptgtVCqaVmQbQVsUNwX7LV/5ftlz+DVE+1mgT7WaNYEOgIpgCLBo+LBsH+CAf4zP1HVCNOV3ljsVP62YH088AUCST4AJxd1vUug5khRSQCrG2dBvaQVXJMcZoAf1+azCdeZIyk9Qle20ZcFTvQqAW/wArNxY4pwPJGFiOnOpiKwyJKvf0wLpyu7uK8iqf6FQIo80FA9s6liALPAHkn2H75w2r0+tEgXRKSYxAC0sezTtMkbxStuZ1cqF2VtVwSBzwa6nTdNJRhqnExcR74yqdhSlE7Eq6LDd6iT48AAAaul1RJdIlLOE3KWDJCSflXu7Tf19INDAaMsd0rFrj2PEK7BJve20jcbuvUSKHjk3rC5NYR4iiVVCoAqgUFAAAA9gBwBmfqmtEMRcgtyiqoIG53YIg3NwoLMOT4zVnP9U1Ebz1N/gwGmBJ2yahhG8Y2D5wiNu9XFupq1sDGrSdJZj3NY3ccg1D6W08O7yEBUFzXG9uTZoKDWa9RoEMLRhSqbGULETGQD7IVI2n6Vluk1SSKHjawf8A8IP8g5k6zq2QRpGSJJXEakLvKDy8hX6KPc8AsLvwQzfB0BXSIxbeZvzt17mYSAFd8hALtVCyB4qgAMd1i3QxR6WERtKTtItpCm8tPIdthQANzsVUAAew8ZviVqO4gmzVAj02do5J5qrP/bA9EYm+I0K9icEfkTISDxuWX8lhu9qEu6vBKi/qHVZm6holmjaKS9jimpipI9wGBsX4wPmnxayo2pjhQvOVmaaee9wDIzBIArAr6NO1WtUo5N8rOlfCM34cJ2yHmET80p7agySAg8hvzQu0ityISKOd38KdHVW1KygStHqXpmczbRIkbBNzqGtUKA7i3vzyQG686v8AYTD+66Q/+cNVwnwN1dYNQiTxpG2oRQJ0HajkayVSSIegS7hIARtv6c8fT8+Xf/JnTzAO6jMo3mWMrViZ3WwGNkNuZmB//oQBwc+i6cyNsJpV2qSD6nYlQSDwAoF+139vcmlPxMe7JDBHTPvkdluqAgkUWf08yofrXtzlfVYtvT0let0LQ6kmqCKsySyUD4pAwvzV/U5fpIu5OXhAEUIMKMOA7vKrathxzXbVd3u2/wDl7JEGUqwtWBBB8EEUQcD3hmLpGkeKIRvJ3Ah2xsQQ/bHyBzZ3OBxu4ugau83YRGGGGUGGGGAYYYYBhhhgGQQPf/2snDAzx2m1Tuceq3JW1A5Xd4sVxfngX5Jy8V5Hg5OLtJ03tSySLI5R1UdmlMcZS+YlVQRdmxzZOQbJNOrMrEepb2kWCL8ix5B4sHg0PplcMzAkShRyArggI9ngAE2G/wAvPkUT7edB1COePfBIrqbAZeQGHBHPuD7HK16VGVTvgTugYCSVY2f1/P4UKLoDgDgVgEesaQI0KeguQ5lEkLKq8FkRktifa9orm/r5PRo25n/PYSdxGlWM7CL2KoVQAFDGrs8k3Zy8kxhQoZ0HBO4tIvPB55cD974HnNQwCsMMMAwwwwAjOb630T83uorOkjAaiJTzZjMS6iMezqpCkD5l9iVF9LkYHyyHUywsW07EctGnhgVRpIIN4BN/mNI5Ht2zeMtJ8RNPqdIH2rIjbmEZIZkkAjO5GsrG3egkFE/LIDRTNvx18LwuvfQdqYyxI7odu5dQ6wSWvyltsh5q+Bzlvwj8NxQwvJEqvqhLqVE01sxeOWaNWv8AQCCb21e4+cRq+OsWIBiwA3EAE0LIF0CfcCz/AHOEIbaN9bqG7be2/er5rET9clWXtzpDp/y96mSexIS6pSsFA9N8jz64/qa967r7xcvpn2gLbK8bAswBAUA2f1CyBZCgXuGSpD05FYr6P1tdQpZUdVF2zhQvFX6gx55P/Sfary6rqc/MmnGmaAkKjPJIrOfd0KI4kBJICgWdtgmxlIr12jifqCKqDuhV1Mku19wCMEiRW+UbqcGudqnj1XnpdUfxjrHTMGlFHcF/wtIeXAIBBHjzmjpnTpllaWeUMzBQdihV2ruKooItEBdjyWYk3uA4y7QdK7e0kratMx2psX80jgCzQAA9zeCtSaWyjSU7oWKttraWBB2j24NeSa98nWwM8bIjmMsK3gWyg+St8Bquibo0aPjLwMnKinS6ZY0WOMBURQqqPAUcAZcMMMAwwwwDDDDAg5OQcnAMMMMAwwwrAMMMMAwwwwMi6MID2FRCzBm9PpY3bEhSKY2fV+13WXxyhiwFgqaNgj2sEE+RRHI/73lmVzQhqu/SQwokGx9x7exHuDkHvM50wVmePhiDa3SO3szcGj7bgLrzdCgT7aEu0FmKoRuph5W7Hpb2q+a4+g9RalGICsCSAwo+VIBB/swP8jAnTTbhyrKQaKsPB4PB8MORyCR/vl2U6nTBxRsEG1ZTTKfqD/4PB8EEZ57+1grBuQAHq1LVyDXyH9+PvfGBowwwygwrDCsgzavRLIU3k0jrJt4pmTlC3F+lqYfcDIOiqUOjFB6u4gA2yE8hj/S4P6h5Bo3xWqsKwK5IVb5gG8+QD54PnOR+IOgQwvA2lUadpJu3IYQqdxHVmZWWqajGCOLFGqzrNTOqC2NXwAASzH6Ko5Y/YYq6hoZJ9RHu9EMLRyqb9bSercP2Apf/ALCb9NYMc507TaiXUBHlkm07adKrakIkIUtFMIkAbgtwKsUDV528OnoDcdzC6baoq/IUD5V8CvsLJy1EAAAoAeAOAP4z0BgpfF1eJm2hje7aLRwGO5k9JIphuQixx4+oyNF1iKVisbMSI0lspIq9t72NuYAc0ff9J+hyr/gC3YkkBBuM+g9r1lyqgpyCSR6r4A+me9P0SNFZULU0Een5INJEJAp8fN+ab/YYXwwicMAVIIPgg2D+xGHcFXYo8A2KJ+mJ2+HFIP5sgsMDW0csxcsABxyfGXanoaPu5rdIstAAepYhEB91oA0fuPBwhrkXiZehMKrUSe3ndfBbn5vPrs8fMqn2o6um9LMTEmRntUX1biRtABNlj5Iv+T5wGGGGGUGGGGBGTkZOQGGGGUAycjJwDIycMgjDDDKDC8MKwIxF/wAAVQiWzpwWZyhKlBGFJG31DbCF82L8G7V9WFZBj6XAiRARsGQ+pSK2kEDxXFGr/nNYOVPEQbU+A3oG0KxPN3Vg37/c2D7eoZNwBoqaBKmty37GiR7H39sChYzEG27nXgiPglefVtJPI99p8VQ9hmiCYOoZTYP7jxwQQeQQQQQeQRnuso1EBJDI5Vh/KMPcMt/2Ioj61YIX4ZTHqVLlOQw52nglf6l/qXkcjxdGjhqZ1QAsfJpQASzHzSqOSeCf4J9sC7M41O/cIiCRY3kExhgaqwRuI5sA8VRIOR2WZlYsyqAD2xQbd5p3BNgccDjzZYHNIGBVBFtHJLHn1NV8+aoUBwOBiPr/AMX6fSs0cjMJQLC7CbsWGFkBl+4PsRdjOh25m13TYZgFnijlA5AkRXAP1G4cYHy7pnxlrNZqI9KwVHOojfcikHZGwcr83gbL97BPPHq+sg5zuo+BdC9nsBW3bgyExsp/y7K4H0Nj28VnQQwhFCrwBiLu17wwwyoMisnDAisnDDAMMMMAwwwwIycjJyAwwyLyicMMjAnJzzheQesjI3YbsCcMMMonDIvC8gnKZYATuFB9pUPQJANGufIsA19ss3YXgVxyG9rA7goJYKQjfXabNc+xN5blc8SupVhYPkcj9iCOQb5BHjMnSoJY1YTyia3ZkbZsKo3IQize02AfpV+LIbZEsEciwRY4Iv3B9jlelg2LRZ3J5LOQSTQHgAKo48KAPtyctvJvAMnIvC8CcMLwvAMi8DhgGGRheBOGAwwCsKycLwIrDJwOBGGTkHAjJyMnA//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pic>
        <p:nvPicPr>
          <p:cNvPr id="56324" name="Picture 4" descr="http://www.wildaboutnz.co.nz/wp-content/uploads/2013/04/transect_1.png"/>
          <p:cNvPicPr>
            <a:picLocks noChangeAspect="1" noChangeArrowheads="1"/>
          </p:cNvPicPr>
          <p:nvPr/>
        </p:nvPicPr>
        <p:blipFill>
          <a:blip r:embed="rId2" cstate="print"/>
          <a:srcRect/>
          <a:stretch>
            <a:fillRect/>
          </a:stretch>
        </p:blipFill>
        <p:spPr bwMode="auto">
          <a:xfrm>
            <a:off x="3762375" y="0"/>
            <a:ext cx="5381625" cy="3284538"/>
          </a:xfrm>
          <a:prstGeom prst="rect">
            <a:avLst/>
          </a:prstGeom>
          <a:noFill/>
          <a:ln w="9525">
            <a:noFill/>
            <a:miter lim="800000"/>
            <a:headEnd/>
            <a:tailEnd/>
          </a:ln>
        </p:spPr>
      </p:pic>
      <p:sp>
        <p:nvSpPr>
          <p:cNvPr id="56325" name="AutoShape 6" descr="data:image/jpeg;base64,/9j/4AAQSkZJRgABAQAAAQABAAD/2wCEAAkGBxQTEhUTExQVFBUXFiAbGBgVGB4fFRUfICAaHhsaGxoaHCggGBsmGx8cIT0hJSkrLi4uHCAzOjMsNygtLisBCgoKBQUFDgUFDisZExkrKysrKysrKysrKysrKysrKysrKysrKysrKysrKysrKysrKysrKysrKysrKysrKysrK//AABEIAKwBJQMBIgACEQEDEQH/xAAbAAEAAwEBAQEAAAAAAAAAAAAABAUGAwECB//EAEUQAAIBAwMCBAIFCQcDAgcAAAECAwAEERIhMQVBBhMiUTJhFCNCUnEHM1NigZGhwdEVQ2Nyc5KxJDSyFvBEgpOio9Lx/8QAFAEBAAAAAAAAAAAAAAAAAAAAAP/EABQRAQAAAAAAAAAAAAAAAAAAAAD/2gAMAwEAAhEDEQA/AP3GlKUClKUClKUCoXV+qw2sTTXEixRryzHb5AdyfkKznifx2kMv0S1Q3d6WAEKZ0x5x6pXAwijI/eM4G4idI8FzTzLd9XkSeVcGK3jz9FgIzvpP5x9+Tx+tgEBFPjC96gxi6XAYYyP+8u1KqRnBaGIj6zB/EAkagM1Pt/ADtpa66jfTuFOdMvlR5JByqx4I4xgk1sLi2DAD4SN1K8qfcf8AGOCMg7V8WdwWyr4Ei/EB3G+GH6rDfvjcZyDQY+H8k3TUKvGk0Uq/3sdxKJDkEHfVgZBPAFcb3whd2zCWw6jcKucvFc/Xx49PGr1gek5wc77Ed9/Sg/Po/HFzZsidWt1jjfAW8tiXtiSPtjGpMkc/PjAzW7s7tJUWSN1dGGVZTlWB4IIqJLCI9QcBoHPqDAER55yOPLPJ+6STwfTkLzwNNZs0/RpRAxwWtZctay8/PMZwe3sBtnNB+gUrH+HPH8M0n0e5RrG7Ay0Nx6Q3zjc7SL+47HbAzWwoFKVS+JPFNtZKpnkwWYKiIC0rseAqLufx449xQXVKwJ8T9Uux/wBD0/6Oh4m6g2n23ESEtwc53G3fiud34Ju5RrvOp3jZGGSyYQooPOECt5oHz3I4+6Q/QGkA5IH4mvFlU7Ag/trFP+T3pSIZpYjOoQeuaSSU6RkjT6iTnPC852rHdIk6Bd3ptre3Mflqz/SUkaIHGFKqQ4Yghjzjg8jeg/aaV+aHoctrk9O6ucciC9cSxd/SH+KMb9s/PNWvhL8oCTMbe8CWt2gBKFh5cwxu8LZIZcg+nJIxycHAbalQf7Yt/wBNH/uH9af2xb/po/8AcP60E6lQf7Yt/wBNH/uH9af2xb/po/8AcP60E6lQf7Yt/wBNH/uH9a43/VQIw8LRyfWxo2W9Kh3RWOQDuFJIoLSlUA8RN6SYCNQzpDZcZyF1aVKJlgw9TgHGxJyq9IevE6AYtJaQI2pxhNQjZdwD6iJFGNl1ArqJK6wu6VSWHXWl8v6nT5ilxqcfm/q8NsPi9a+nYc+o7Z8bqcv0aObChyRrSP1Z2J0qzadJO27D5fOgvKVQN4iIBzC2TsnqXLkSRx74+FSZEOdzjV6Rgapth1NpJCjR+XhAd2BJPp1AADBA1AZByDyBlchZUpSgUrxmAGTsByTwKxJ/KKssjJY2lzfaSQZYlC2+R2ErkA7/AL+2aDb0rDy9Z608eI+nW8LsBhpboMsecZLIqAnAzsD+/gxR+TUTL5nUJpL2cyeYyGR1tjsVCLGD6QAdm5z8sigvuv8Ajuws1zNcpk5wsfrckZ20pnHGMnA+dZ6S46p1QaI426XaHGqVz/1kq5yQir+ZOO59xgncVp/Dvhuxt8PbW0UTKCuoIPNX3VnOWJ/Ent2q+oM74e6BB01DHCmImOWc7yBthqkY7sp9/s5PbjRVQ+HLK8X6SL6WKdXmYwhFxoiPCN6Rnbtv39RzVjE5jYRsSVb4GPIx9hieTjg8kA53GWCbUe7t9Qyp0uudLe3yPup2yP5gESKUHC1uNYORhhsynkH+Y9j3rvUa7tySHTAdffhx3RjjOO+exAO+4PS2uA4yMgg4Kn4lPsR7/wACCCMgg0HWoMZ8nCn80ThT9zPCH9XsD+A9szq8dQQQRkEYIPBoKzrvh62vE0XMCTAZxqHqXIwdLD1KfmCO3tWYj8B3FuQLDqdxbx/o5kW4RRtgIHI0Dn35rXQMYiI2JK8I5/gjH39j3/HmVM5CkgFiASAOT8hn3oMZ/wClupsy+b1lygzkQ2sUbnY49eWwM78H+dd/Cfgy1t5GmYPPeasvNckPMCRpGlsABNOQCBxkdsC28I9XlurZZp7Z7SQlgYpM6gASAd1U4PzA/dg1YXVuSQ6YDqCBn4WBxlW9gcDcbgjuMghJpXG1uA65GRuQQeVI2IP/AL354rtQQGPkHP8AdM2/vGzHc/5Cxyfukk8fD5H0S3Wc3Kwos5UqZFGGYHkMR8XA59qheGfC0Vl9I8tpH+kTNK/mtqwW5A2G345J7k1Pjbym0H82cBD9w/cJ7A7aT75Xb0ghOrO+MvCiX0akMYbiI6oJ0+OJv2cqe6/zrRUoML4e8ayRzrYdUVYLs4ETrkwXWR8SNjCtkY0nG5AG+1bqqnxP4dgv7dre4XUjbgjZ0YcOp7MP47g5BIrKeGPEM9nOvTOptqY7Wl2dkul4COTxMNhjvsNyQXD9BpSlAr4mhVxpdQwyDhgCMggg4PcEA/iK+6UEF+j25VVMEJVc6VMa6VzudIxgZO+1fcXTIVIZYYlI4IRQRsF2IG3pAX8ABUulBGWwiGMRxjDax6Rsx5YbbN8+a8l6dCyBGijZAchSilQd98EYzud/malUoIUfSLdRgQQgYIwI1Aw2NQ44OBn3wK7wWkaElERS2NRVQC2kYXJA3wNh7Cu1KBSlKDBeP1lvLq36VG7xRSxtNdOhAYxKdOhSQficgHbuORmtV0aBLdEtVVYwifVhRhWUYBYD3yRn5tnvWV8a3RsupWfUHI+juptJidvK1sHSTPGnUN88Ad87baeESKN/mrLyp7MD+B/AgkHINB3pUazuC2VfAdfiHYjfDD9VgM8nG4zkGpNBEmgKsZIxkn4048zAxkdhIAAMnkAA8Ar3gmDqHU5VhkH5H5HcfhX3mocymIl1BKk+tR2zy6j37kd+efiCbVBZ9AlW7uZ5bqSWCZVCW7D0Q6QMlTq2ORnIA53yQDV8rAgEHIO4I4Ne0EO1lZT5chyd9DffHOP84HPvjI7hfu26hFI7xxyI7xkCRVYFoyeAwByp/GulzAHXScjcEEcgg5BHzBAPtVR0Lo8EE07pEsdxMQ8zLnE3PrAJIXJJyo4JOc5DELyotzCQwkQZYDDLxrHOP8w3wTtuRtnIlUoOcEwddS8fxB7gjsQdsV0qp6zeJaRyXTsEiUZlzxjYalA+3wMfa2HOKndPvY54kmibXHIoZGGdwdwcHcfgaDpcQK6lWGQf3gjcEEbgg4II3BANcIJSrCOQ5J+Bvvgdj7OByODyO4WXXK4gDjBz7gjlT2IPY0HWlZ7wt4nW6kuITHIkltIY2LrpWTBI1JvvtgkdtS+4q36p1GO3ieeZgkca6mYgnA/ADJ/Ab0Hl1EwPmRjLbal/SDvztqAzg/sJxuO8EwdQynIP/sgg7gg7YO4Ncum38c8STRNrjkUMjYIyDxsRkfgd65XAMRaUAlTvIo3OwxrUDckAYK9wBjcYYJ1fMiBgQwBBGCCMgj2I716rAjI3B4I4NUlx1yVb+K0FrK0TxF2uR+ajIzhDtycDvn1DY7kBYW7mMiNyT2Rz9r9Vift4/fz7gV/QvE8V1PdQRrKrWsgSQuuFYnO6HO42POOx4Iq4uIA6lW42/EEHIIPYggHPuK420xDGN92AyG++OM/JhtkfMHvgBKql8YeHo760kt5FUkqTGxG8UmDokHBBBPY7jI4Jq6pQZP8AJv1mSa18m4R0ubQiCfWclmVRhw2Tq1Lg57kntgnWVi/DEYXq/VVXIBW2cjJxqZJAzYJ2JAHHsK2lApSlApSlApSlApSlApSlBH6jYxzxPDMgkjcYZW4I/wDfftWA6LcydHuo7C4kL2MxItJnzqhbtbu2MY+6dv3bL+j1V+JOhRXtu9tMDoccqcMhG6sp7MDv7e+RQTLu31AFTpdfhb29wfdTwR+B5Ar22uNedtLDZlPIP8wex71lPyZ9UleKa0uX8y5spTE7kgtIu5ic433XbJ3Ok53zWpuYCSHTAdRjf4WHdT7fj2PuMghDs/D8EV1NdorCadVWQl2IIXAGFJwOBwP+TVrUGfq8McJmlkWGNThmlIUIc6SpJOM6ttjg9s1NRgQCCCCMgjg/Oggv9S2r+5OdX+GdvV8kO+fY4PGoifSoKfUnSfzRPpPaLgaPkuePbONhigg+ErS9jicX88c8hlYo0a6QE20qRgb8++M4yeatrm31gb6WG6sOVP8AMfLvXalBWXURuIJYC7QyMhRmjOHTUCA6H2PIP4jkHHvh3pZtbaKAyyTmNceZKcu25O/yGcAdgBzUm8ty2GQgOvwnsRkZU/qsBjvjY8gVD6T4it7iWWGN8zQECaMghoyc7ZIw3BGVJHzoLC6tkkRo5FV0YYZXAKsPYg7EVD8kW4HlqBCMAxqMLGNhqQDZVHJXjAJG4IaxqiuOqXIv47dbUtbNEWe51jEbDVhdPfcKPf1Z4BoPfF17eRW4ewgS4l1qCrtgaD8TDcZPA5753xg3ak4Gdj3+VQvzJ/wT/wDiP8kP/wBv4cdepvKIZDAqvKEYxqxwrNg6QT2BOKD7ubcOO4IOVYcqfcf04I2rgumZXhmRW20ujDKOp76W5Q789ww3xXLw3NcvbRNeRpFcEfWJGcopycYOT9nB5O+dzUu5t9WCDpdfhb29wR9pTtkfIcEAgKnxJ4cFzZm0ile0X0hTB6dAUjCgDHpwMYGO1XMEelVXJbAAyxyzY2yT3Jr4tLjWDkaWU4ZfY/zB5B7j91cetyTLbytbIsk4QmJXOFZsekE5G2fmPxHNB431Jz/dHn/CP3vkh7+x34yROqB0KSdreJrpFjnKDzUQ5VW7gHJ/5P4nmkJ8krGfzZOmM/c22RvlgYB/AHfGoJ9crmAOMHIIOVYfEp9x8/4EEg5BIrrSgzvhbxMbqS5heCWF7Z9BLrhJhlgHjzvj05x2DLuc1oJJAoLMcADJJ4AHJrjd2+oAg6XU5Vvb3B91PBH8wDWH/KPfvcJD0uL0TXjlZM5+qiTDSMPSQQRsDtz75wHb8lqmYXfUW5vLhjH/AKMeUiH/AJdhnmt1XCws0hjSKNQiIoVVUYAA+Vd6BSlQ5uqwK2hpY1bJGCwzlRqbO+2F337UEylRLrqUUYBZhu4QadzqLBcYHsTv7DJOAK+4b2N86JEbAydLA4B4Jwdhsd/lQSKVHF9HgHzEwwyp1DDDBORvuMAn8AfavqG6RzhXVjpDYVgTg/C23Y9j3oO1KUoFKUoFKUoMV0MNH1zqKkAie3t5VIO4CB48EY5LajzwB77bWsV0+5R+v3IVgSljErgfZbzHbB+ellP7a2tBSeJugxXMTJJEJUYr5keSPMAI3BUgh1HBBGcaTtgi1s9GhRHgIAAoGwAGwGO2OMdsV2qFLGY3MiglWxrQDcEfbUDk45HcAY3GGCbXjKCCCMg7EHg14jggEEEEZBHBHuDXkwJUhTpYg4JGQD2OO+/agiQMYsRsSU4Rycn5I5Pf2Y899/inVReF+n3S2ixdQlSefJ1PGMLjVlMEKpyBjcAEH8M1ZW8xVvLc5OMq33x8/wBcd8bHYjGSAFd4i63LbyWyRWktyJpdDvH8MA29bbHbc+w9J3G2ZJ6RHHK9xDGizP8AnCAAZh7MR3HY/wBas6o/FPiA2YhIt5rjzZljxCuSmftH+nf3FBb204dQy8bjfkEEgg/MEEfsrrUO5jKEyICcka1H2hxqA++B/uAx90iVHIGAZSCDuCODQekVChPlHQfzZPoPZOB5Z+WeDxvp2wuqdXzIgYEMAQRggjII9iO9BE6n1aC3CmeVIg7hFLsAGY8AZrt9Mj8zytaebp1+XqGvTnGrTnOnO2eM1VX3SIZhHBdxrOqMGiaT1ZK8aift499mH7QO3/py3+mfTtH/AFHl+Xrycaf8ucZ7ZxxQTLyAn1x4Eij052Vv1WwD6Se/bn8ettOHGRkEHBB+JT7Ee/8AzsRkEGutRLuEg+ZGPWMZH6Re6ntnGcE4we+CaCXXxLGGBVhkHkHvXkEwdQynI/iD3BHYg7YPFVXi3xHF0+2a5mWRkUqCI1BbLHA5IAHzJH78Cgg3HT7r6dbuLspborAxFQRPkHGX++Pn2XIydeNPUd0WWMc4YBgeGB2ZTvwQcHevm1nOTG+NYGcjhxxqH8x227EEh0vLpIkaSRgiIpZmY4CgckmvzLwndkRz9cmguLmW4ZhCkUYLwwKToAGds43IJzsd9zV/+V6Rv7NeFNRe4lihUIcEl5FypORgMoZf2+2a2EEIRVRRhVAAHsAMAfuoMT+T7x+3UEnkeBohHLoVUV3IGAfWQuNWe2BWs/tNfuTf/Sf/APWpUcCqSVVQW+IgAFvxPfk10oI9tdB84Vxj76Mv7tQ3qrl6CWDKZQFdpMhUOyuHGF1OcN6s5+HY4VSSavKzdpbTxhkAkEYkOy6NQUtMcR4xsMw89tXzoOs/h93JZpVLGRXP1Qx6TCwCgscHVEDk5xn3Ga79N6cRFIDmMyEhQ2kmFBskY05BUbsBk41EZqvn+mgqv1v2SzReVgZNuWAD88TDYHAP4VzuorpmjJjlby3YpgxAje4QOxbO/ltEcjfc7cigkWHhcp5uuRHMiadXltrGJJJRqd5WZ11SEYyNgNxUjpvQTFMJRIukK4KKjKuXKszAeYVB1LnJUscnLGq+JrjTK08skCpHlWcxrFkSS7s2CwzH5QJP7s1f9H1+UrSa9TZcq+NSaiWEZ07ekEL+ygm0pSgUpSgVxvbpYo3lkOlEUsxPACjJP7hXavzfxdd/2rdr0q3OqCNw9/IudICna3DDhyw34xj5MAEr8mPTzLbSX0mUmvJ2nDY9SLkrEvG66RnByMN8621ncFgQw0uvxL/wR7qex/EcggceoXC2ts7rGzLDGSI4hliFGyov4DGKh9JvvpltDdIjwuw1Kso0uBn1Kw+6wHO+xVgMgUF1SuNtcBx3BBwynlT7H+vBGCNq7UEBz5G/90TuP0RJxn/Tzz93njOJ9UXRvC8Vtc3VyjSs90waRXbKLjPwjGw37k4GAMCp8Z8pgp/NHAQ/cP3CeynbHz2+6CE6q+4vIHl+jGVPO0+YEDDzVHAcDkb96i+LfEAsbczmGWf1KuiFct6jjJ9h8/cgd67R9FtzcC98kC4MWjWchgvOCucBu2cZ7ZxQSrSc5KP8Y/c69mH8MjsfkQTKrjc24cdwQcqw+JT7j/jHBGQdjXxZ3BYaXwJFA1gcf5l90O+D+w7ggBJqDIpiYuMmNvjUfZO+XUfPuPlkb5zOpQUHUekSSXcF4t3IkMSNqgXeKbIOGOD2z7HgYxvnv4W8S2/UITPbMzIHKHUpUhhg8Eb7EHI9/fIqUPqSB/dE4H+ETwP8hO36pIHB9MWDrtqLo2CMonVPMMaqQApPOQNOd84znfNBY3wTQ3mEKgGSScBcbg57YO+a5WtwdQjcgtp1Kw4kUYBO3BGVz23BHOBX+Nre2ksZ1vATbhdUmkkN6SGGCCN9QH89qnWvTYlgihj9McSKIiDkoFGFIY5z6dt85BIOQTQTqVGtLgksj4Drzjhx2dRzjtjsQRvsTJoIdxEVbzEBO3rQfb4ww/XAGPmNuy4kxurqCMEGvuoUqGNi6glW+NRyP11A5PuOTjI3GGCbXG5tw45II3Vhyp9x/Tg10RwQCCCCMgjgjsQe4r3UM4yM8470GD/KXfabSGWQEfR723knCjOlRIPWPdCeD+w4IIG6gmV1V0YMrAFWU5VgdwQRyCKh9Z6Ys8bIcZKMm/BVhhlPyO2/YgHtWQ/JR1CdI26bdxFJrNQobOVkjJdY2Gdx8JA23AU98UG+pSlApSlApSlB4RnmvaUoFKUoFKUoMj4+8VNarHbWq+ZfXJ0wR4yF39Ur+yKMnf29gxEjwX0MdPi+js2uSRzI8x/v5G3c/qsMbL3UA5PqxR/krgN2ZeszY826JWJck+RCjFPLGw3LLknG+AeSa3txAHGD+II5B7EHsaCo8PdWuJpbpJ7VrdIpNMTlsi4X1eoDG2wU9/ixyDV5UW1nOTG/xgZB7OPvD5juO2R7ivu/s0mikhkGUkRkcZIyrAhhkbjYncUHKZNWmWIgkDsfTIu/pJHz3B7H5E57284cZH4EHlT3BHY1B8OdChsrdLaAERpnGo5O5LEkn5k1InhKt5kYyeHT74HGCdg43x2PB7FQr/F/RprqARQXUlm4kVvMjHqIGcpyDg7Hnt3GRVw0YK6WwwIwcjZvfI43ryCYOoZTlWGQf/7xVP4W6jdTCY3dt9GKTMsY1htaDhtv+e9BPt3MZEbkkcI5OdX6rE/b+ff8c1A8MWV5Ebj6ZcJOGmLQ6Vx5cfZTsN/lvjHJztcTwh1Ktx/EEbggjgg75rhbTEMY33YDIbjWvGcfeBxkDbdTtnACP4k6R9LtpLfzZIfMAHmRHDrgg7H2OMEdwSO9e23S/LhhjV2Z4UCrJIcu+AAdZ7hsb/PB5AqypQcba41g7aWGzKeVP8x8+9dqjXMByHTAcDG/wuPun234bkH3GQcf4l8auXNl06MzXzYDZX6q0znLTNuuRjjfO3OwIcfHfjw2F7bwNHHLbyo3mKvquix1BFWLUNmIC5IIJJGRjfja+NraGfXdWdzaalCJc3NuAQpb808qliEBwRqOOc7jJvfCHguKyzKzNcXcmDLcS7yMcYwuc6F7YHbGScCtHdWySIUkRXRhhlYAqfxB2NBiPysdInv+n6bWaIRY82RixxKirqULpUhgThucekc9tD4M6dPb2UMFy6SSRLo1ISQyjZPiAOdOBx271gOuWc3RI3EbtL0uYOnlMCXsmkU6SH3LRlzjfHxDknJ3XSrO4N5LdfTBLZyxL5MKqNKn0nWJByMBj89f6ooLm5t9WCDpYfCw5H9Qe4715Z3GoEMNLr8S+3sR7qex/ZyDUio15blsMmA6/CTwRkZU/JgMcHGxxkCggdX8TW1tPb28z6ZLltMQ0khjsNyBgZJA396uKixaJdLlBrjJ+IDXE2NwD2ODyNiCCMg1KoILDySW/umOW/wz3b/IeT7Ek8E4gp4Yh+nnqIMnnGHysavq9Oc5C4znjvjvjO9Oj9RupLm5jmtvJhjIEMusHzgc5OO3Y/LOOamxjyML/c8L/heyn9T2PbjjgJ9Yjwrc+f1bqUybxxiK31A7M6B2fG3Ytj9nzp4y8aFHFhYFJuoStoC8rbjBJkkOCPSN9PPfB4N54N8OrYWqW6trbJaSQ8yu27Ock88c8AUF3SlKBSlKBSlKBSlKBSlKBSlKDC/kTOOkQRkFXieVHVgQyN5shKkHg4Iq9vb28F9BFHbo1m0bGWYt60ffSAueNl7HOrtp3znRZBYdYuLVjphvh9IgyoC+aNpkBHcgBtx7d/i/QKDjc24cdwQcqw+JT7j/AI9iCQdjXxZ3BYaXwJFA1Acf5l90O+D+w7givLjqUSSRxPKiySZ8tGYB3xudIO5x8q+ru31aWU4dDlT23GCrY5U+3uAeQKCRSuFpchwezKdLr3U4Bx+4g/gRVV4S8URX8ckkSSoI5WjIlXSxK4yQM8b99x3AoJ06mIl1BKk+tR2yd3X5jkjuMkb7NNRgQCCCDuCODXtQX+pbVxCclv8ADP3vkh3z7HB41EBOrlcwBxg5BByrD4lPuPn/AAIJByCRVR1S5vVvLZIYY3tGDfSJGb6yMgHTpGocnHAb/wCXmrLqnUY7eJ55nCRxrqdjnYfgNyfkNzQe2c5PofAkUerHDfrL+qf4cVXeLfE0PT4PpE4kKa1TEa6my3HcADncn95IBlRSJcxRzwuCCA8UgzggjuNsqQcFT/AgEU3i/wAXx2dszMuq4J8uK35aWU4KqoAJZdwc47gbE4oIfjvxHKpgsbFlF5dnAJ/+HiwS0xXkEAbZHY9xg3XhPwzDYQ+VFlmJ1SStvJM55dz3Py7VW+AfChtUa4uD5t9P6p5m3YZx9Wmw0oMDYe3sABraBSlKCt8SoDZ3IIyDBJkHv6WrHDwpf9OOelTLNb5Ymzu2OlMnOIHAyvJGGOPfUa2fiL/tLj/Qk/8AFqsKDE9I/KZaPpjuw9hP9qO6UooO2dMjAKVyeTg7ZwK2Nvco4yjq4xnKsCMHg7dq49R6bDOhjnijlQ/ZkUMP3Ec/OsxdfkysCweFJLSQcPaSNG3fbbI784z86DUXUByJE+Mcj9Iu/pJ/E5B7H5E56284cZH4EHkHuCOxrJQ+C7hBpTq18FySA/luwyc4LuhY/tr4k8CzufX1W+wSC3llI2bHA1ogIoNJ1nr1tarquJ44R21sAT8lHLH5AVh5ur3/AFcNHYj6HZMCrXcynzph7wJnZSMeo455BGKvelfk6sYXMjxm6lJyZbtvNkzvjdthzzjNasCgp/DHhi2sIhFbRhR9pju7nAGpm7k4/D2Aq5pSgUpSgUpSgUpSgUpSgUpSgUpSgzXjvw893Chgk8q5t5BNA/K61z6WHdWG3B/A7g9vA3iIX9nHOQqybrKgz9XIuzKQd1PBwexHPNX9fnHiiwfpV0eq2qg28mFvoF1Y3be5ULtrHfb733iQG0vug2008NzJGrzW+fKfJymrnYHDfLUDjkYqzrOeEei2sRnu7WR5VvXErMX1J3+Db0jJOxye3YAaOgjXMBzrTAcDG/wuN/S37zg8gnuCQelrOHUMMjPY/Ep7qR2IOxFdah3MTK3mRjP6RR9sY5H64237gY9iAmUr4hlDAMpyDX3QQY/qTp/uifT7Rn7vyUnjsM42GBUi7tUlRo5FV0YYZWGVYexB5rqygggjIOxB4NQUl8gaZG+rA9MjHgD7Lk98cMee+/xB8X93BY2rSNpiggThQAFA2CqB34AA5JArJ+CekS3U56veqRIylbWFlA+jxE+lu58xgee2o9jgQYk/ty9EjDPS7R/QGDab2XGCxGcNGhHcb5xvqIH6WBQe0pSgUpSgr/EX/aXH+hJ/4tVhVf4i/wC0uP8AQk/8WqwoFKUoFKUoFKUoFKUoFKUoFKUoFKUoFKUoFKUoFKUoFeOoIIIBB2IPBr2lB+YxM3QblI2ct0m4c6S2f+gc5OnUAcxux74xuexL/pqsCMjcHgjg1H6lYRzxPDKoeORSrKRsQfx798+9fnlt1C76IqQ3SG66craEuY8ma2TfSJowN1XGNQ7e5wtB+mUqB0jrNvdIJLeaOVTtlGBwdiQRyDgjY77ip9BBnBiLSDdDvIvcbbuvvsN174yN8hpUqB0IyQGXGVOCMjkHsfnX2zY3O1YPqv5RLS2cw2xa9c50wWo1sjDtqXICFsDAyVJ2BGwC/wDDvSIumWflGZ2ii1O0k7D0gkscngKP61kJrmTr8nlxF4ulI31kmCr3rDB8tQcFYx3OP48SoPCN31FhL1eQLFhStlbuRFsMnzjy7auwJG3NfoEUYVQqgKqgAADAAGwAA4AFB8WdokSLHGoREAVVUYVQOABXalKBSlKBSlKCv8Rf9pcf6En/AItVhUfqFt5sUkeca0Zc841AjOO/NSKBSlKBSlKBSlKBSlKBSlKBSlKBSlKBSlKBSlKBSlKBSlKBXjDOx3Fe0oMf1X8m1jK3mRo9pNnIls28qQcZ4BXfHt71zt/BV1GCsfV73TnI83y5HH4u6ZNbSlBhI/yXwtp+lXnULxQN457kmJj76QAee2r99azpHRre1TRbwxwrziNQMnbckbk7Dc+wqfSgUpSgUpSgUpSgVHv3YRuUGWCnG2f4dzUilBlYDceYXzJl0VV1odLBJJxqddhE3lMr49BY4HbTX1Bd3B3LMsehNo4clQQnrQ6SGOdQKgNtjZcb6WWJWBVgGU8gjIP4g8190GbE06vINUx1Tpj6vYKYo8hfSVVdYbOTjJI1AmtJSlApSlApSlApSlApSlApSlApSlApSlApSlApSlB//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56326" name="AutoShape 8" descr="data:image/jpeg;base64,/9j/4AAQSkZJRgABAQAAAQABAAD/2wCEAAkGBxQTEhUTExQVFBUXFiAbGBgVGB4fFRUfICAaHhsaGxoaHCggGBsmGx8cIT0hJSkrLi4uHCAzOjMsNygtLisBCgoKBQUFDgUFDisZExkrKysrKysrKysrKysrKysrKysrKysrKysrKysrKysrKysrKysrKysrKysrKysrKysrK//AABEIAKwBJQMBIgACEQEDEQH/xAAbAAEAAwEBAQEAAAAAAAAAAAAABAUGAwECB//EAEUQAAIBAwMCBAIFCQcDAgcAAAECAwAEERIhMQVBBhMiUTJhFCNCUnEHM1NigZGhwdEVQ2Nyc5KxJDSyFvBEgpOio9Lx/8QAFAEBAAAAAAAAAAAAAAAAAAAAAP/EABQRAQAAAAAAAAAAAAAAAAAAAAD/2gAMAwEAAhEDEQA/AP3GlKUClKUClKUCoXV+qw2sTTXEixRryzHb5AdyfkKznifx2kMv0S1Q3d6WAEKZ0x5x6pXAwijI/eM4G4idI8FzTzLd9XkSeVcGK3jz9FgIzvpP5x9+Tx+tgEBFPjC96gxi6XAYYyP+8u1KqRnBaGIj6zB/EAkagM1Pt/ADtpa66jfTuFOdMvlR5JByqx4I4xgk1sLi2DAD4SN1K8qfcf8AGOCMg7V8WdwWyr4Ei/EB3G+GH6rDfvjcZyDQY+H8k3TUKvGk0Uq/3sdxKJDkEHfVgZBPAFcb3whd2zCWw6jcKucvFc/Xx49PGr1gek5wc77Ed9/Sg/Po/HFzZsidWt1jjfAW8tiXtiSPtjGpMkc/PjAzW7s7tJUWSN1dGGVZTlWB4IIqJLCI9QcBoHPqDAER55yOPLPJ+6STwfTkLzwNNZs0/RpRAxwWtZctay8/PMZwe3sBtnNB+gUrH+HPH8M0n0e5RrG7Ay0Nx6Q3zjc7SL+47HbAzWwoFKVS+JPFNtZKpnkwWYKiIC0rseAqLufx449xQXVKwJ8T9Uux/wBD0/6Oh4m6g2n23ESEtwc53G3fiud34Ju5RrvOp3jZGGSyYQooPOECt5oHz3I4+6Q/QGkA5IH4mvFlU7Ag/trFP+T3pSIZpYjOoQeuaSSU6RkjT6iTnPC852rHdIk6Bd3ptre3Mflqz/SUkaIHGFKqQ4Yghjzjg8jeg/aaV+aHoctrk9O6ucciC9cSxd/SH+KMb9s/PNWvhL8oCTMbe8CWt2gBKFh5cwxu8LZIZcg+nJIxycHAbalQf7Yt/wBNH/uH9af2xb/po/8AcP60E6lQf7Yt/wBNH/uH9af2xb/po/8AcP60E6lQf7Yt/wBNH/uH9a43/VQIw8LRyfWxo2W9Kh3RWOQDuFJIoLSlUA8RN6SYCNQzpDZcZyF1aVKJlgw9TgHGxJyq9IevE6AYtJaQI2pxhNQjZdwD6iJFGNl1ArqJK6wu6VSWHXWl8v6nT5ilxqcfm/q8NsPi9a+nYc+o7Z8bqcv0aObChyRrSP1Z2J0qzadJO27D5fOgvKVQN4iIBzC2TsnqXLkSRx74+FSZEOdzjV6Rgapth1NpJCjR+XhAd2BJPp1AADBA1AZByDyBlchZUpSgUrxmAGTsByTwKxJ/KKssjJY2lzfaSQZYlC2+R2ErkA7/AL+2aDb0rDy9Z608eI+nW8LsBhpboMsecZLIqAnAzsD+/gxR+TUTL5nUJpL2cyeYyGR1tjsVCLGD6QAdm5z8sigvuv8Ajuws1zNcpk5wsfrckZ20pnHGMnA+dZ6S46p1QaI426XaHGqVz/1kq5yQir+ZOO59xgncVp/Dvhuxt8PbW0UTKCuoIPNX3VnOWJ/Ent2q+oM74e6BB01DHCmImOWc7yBthqkY7sp9/s5PbjRVQ+HLK8X6SL6WKdXmYwhFxoiPCN6Rnbtv39RzVjE5jYRsSVb4GPIx9hieTjg8kA53GWCbUe7t9Qyp0uudLe3yPup2yP5gESKUHC1uNYORhhsynkH+Y9j3rvUa7tySHTAdffhx3RjjOO+exAO+4PS2uA4yMgg4Kn4lPsR7/wACCCMgg0HWoMZ8nCn80ThT9zPCH9XsD+A9szq8dQQQRkEYIPBoKzrvh62vE0XMCTAZxqHqXIwdLD1KfmCO3tWYj8B3FuQLDqdxbx/o5kW4RRtgIHI0Dn35rXQMYiI2JK8I5/gjH39j3/HmVM5CkgFiASAOT8hn3oMZ/wClupsy+b1lygzkQ2sUbnY49eWwM78H+dd/Cfgy1t5GmYPPeasvNckPMCRpGlsABNOQCBxkdsC28I9XlurZZp7Z7SQlgYpM6gASAd1U4PzA/dg1YXVuSQ6YDqCBn4WBxlW9gcDcbgjuMghJpXG1uA65GRuQQeVI2IP/AL354rtQQGPkHP8AdM2/vGzHc/5Cxyfukk8fD5H0S3Wc3Kwos5UqZFGGYHkMR8XA59qheGfC0Vl9I8tpH+kTNK/mtqwW5A2G345J7k1Pjbym0H82cBD9w/cJ7A7aT75Xb0ghOrO+MvCiX0akMYbiI6oJ0+OJv2cqe6/zrRUoML4e8ayRzrYdUVYLs4ETrkwXWR8SNjCtkY0nG5AG+1bqqnxP4dgv7dre4XUjbgjZ0YcOp7MP47g5BIrKeGPEM9nOvTOptqY7Wl2dkul4COTxMNhjvsNyQXD9BpSlAr4mhVxpdQwyDhgCMggg4PcEA/iK+6UEF+j25VVMEJVc6VMa6VzudIxgZO+1fcXTIVIZYYlI4IRQRsF2IG3pAX8ABUulBGWwiGMRxjDax6Rsx5YbbN8+a8l6dCyBGijZAchSilQd98EYzud/malUoIUfSLdRgQQgYIwI1Aw2NQ44OBn3wK7wWkaElERS2NRVQC2kYXJA3wNh7Cu1KBSlKDBeP1lvLq36VG7xRSxtNdOhAYxKdOhSQficgHbuORmtV0aBLdEtVVYwifVhRhWUYBYD3yRn5tnvWV8a3RsupWfUHI+juptJidvK1sHSTPGnUN88Ad87baeESKN/mrLyp7MD+B/AgkHINB3pUazuC2VfAdfiHYjfDD9VgM8nG4zkGpNBEmgKsZIxkn4048zAxkdhIAAMnkAA8Ar3gmDqHU5VhkH5H5HcfhX3mocymIl1BKk+tR2zy6j37kd+efiCbVBZ9AlW7uZ5bqSWCZVCW7D0Q6QMlTq2ORnIA53yQDV8rAgEHIO4I4Ne0EO1lZT5chyd9DffHOP84HPvjI7hfu26hFI7xxyI7xkCRVYFoyeAwByp/GulzAHXScjcEEcgg5BHzBAPtVR0Lo8EE07pEsdxMQ8zLnE3PrAJIXJJyo4JOc5DELyotzCQwkQZYDDLxrHOP8w3wTtuRtnIlUoOcEwddS8fxB7gjsQdsV0qp6zeJaRyXTsEiUZlzxjYalA+3wMfa2HOKndPvY54kmibXHIoZGGdwdwcHcfgaDpcQK6lWGQf3gjcEEbgg4II3BANcIJSrCOQ5J+Bvvgdj7OByODyO4WXXK4gDjBz7gjlT2IPY0HWlZ7wt4nW6kuITHIkltIY2LrpWTBI1JvvtgkdtS+4q36p1GO3ieeZgkca6mYgnA/ADJ/Ab0Hl1EwPmRjLbal/SDvztqAzg/sJxuO8EwdQynIP/sgg7gg7YO4Ncum38c8STRNrjkUMjYIyDxsRkfgd65XAMRaUAlTvIo3OwxrUDckAYK9wBjcYYJ1fMiBgQwBBGCCMgj2I716rAjI3B4I4NUlx1yVb+K0FrK0TxF2uR+ajIzhDtycDvn1DY7kBYW7mMiNyT2Rz9r9Vift4/fz7gV/QvE8V1PdQRrKrWsgSQuuFYnO6HO42POOx4Iq4uIA6lW42/EEHIIPYggHPuK420xDGN92AyG++OM/JhtkfMHvgBKql8YeHo760kt5FUkqTGxG8UmDokHBBBPY7jI4Jq6pQZP8AJv1mSa18m4R0ubQiCfWclmVRhw2Tq1Lg57kntgnWVi/DEYXq/VVXIBW2cjJxqZJAzYJ2JAHHsK2lApSlApSlApSlApSlApSlBH6jYxzxPDMgkjcYZW4I/wDfftWA6LcydHuo7C4kL2MxItJnzqhbtbu2MY+6dv3bL+j1V+JOhRXtu9tMDoccqcMhG6sp7MDv7e+RQTLu31AFTpdfhb29wfdTwR+B5Ar22uNedtLDZlPIP8wex71lPyZ9UleKa0uX8y5spTE7kgtIu5ic433XbJ3Ok53zWpuYCSHTAdRjf4WHdT7fj2PuMghDs/D8EV1NdorCadVWQl2IIXAGFJwOBwP+TVrUGfq8McJmlkWGNThmlIUIc6SpJOM6ttjg9s1NRgQCCCCMgjg/Oggv9S2r+5OdX+GdvV8kO+fY4PGoifSoKfUnSfzRPpPaLgaPkuePbONhigg+ErS9jicX88c8hlYo0a6QE20qRgb8++M4yeatrm31gb6WG6sOVP8AMfLvXalBWXURuIJYC7QyMhRmjOHTUCA6H2PIP4jkHHvh3pZtbaKAyyTmNceZKcu25O/yGcAdgBzUm8ty2GQgOvwnsRkZU/qsBjvjY8gVD6T4it7iWWGN8zQECaMghoyc7ZIw3BGVJHzoLC6tkkRo5FV0YYZXAKsPYg7EVD8kW4HlqBCMAxqMLGNhqQDZVHJXjAJG4IaxqiuOqXIv47dbUtbNEWe51jEbDVhdPfcKPf1Z4BoPfF17eRW4ewgS4l1qCrtgaD8TDcZPA5753xg3ak4Gdj3+VQvzJ/wT/wDiP8kP/wBv4cdepvKIZDAqvKEYxqxwrNg6QT2BOKD7ubcOO4IOVYcqfcf04I2rgumZXhmRW20ujDKOp76W5Q789ww3xXLw3NcvbRNeRpFcEfWJGcopycYOT9nB5O+dzUu5t9WCDpdfhb29wR9pTtkfIcEAgKnxJ4cFzZm0ile0X0hTB6dAUjCgDHpwMYGO1XMEelVXJbAAyxyzY2yT3Jr4tLjWDkaWU4ZfY/zB5B7j91cetyTLbytbIsk4QmJXOFZsekE5G2fmPxHNB431Jz/dHn/CP3vkh7+x34yROqB0KSdreJrpFjnKDzUQ5VW7gHJ/5P4nmkJ8krGfzZOmM/c22RvlgYB/AHfGoJ9crmAOMHIIOVYfEp9x8/4EEg5BIrrSgzvhbxMbqS5heCWF7Z9BLrhJhlgHjzvj05x2DLuc1oJJAoLMcADJJ4AHJrjd2+oAg6XU5Vvb3B91PBH8wDWH/KPfvcJD0uL0TXjlZM5+qiTDSMPSQQRsDtz75wHb8lqmYXfUW5vLhjH/AKMeUiH/AJdhnmt1XCws0hjSKNQiIoVVUYAA+Vd6BSlQ5uqwK2hpY1bJGCwzlRqbO+2F337UEylRLrqUUYBZhu4QadzqLBcYHsTv7DJOAK+4b2N86JEbAydLA4B4Jwdhsd/lQSKVHF9HgHzEwwyp1DDDBORvuMAn8AfavqG6RzhXVjpDYVgTg/C23Y9j3oO1KUoFKUoFKUoMV0MNH1zqKkAie3t5VIO4CB48EY5LajzwB77bWsV0+5R+v3IVgSljErgfZbzHbB+ellP7a2tBSeJugxXMTJJEJUYr5keSPMAI3BUgh1HBBGcaTtgi1s9GhRHgIAAoGwAGwGO2OMdsV2qFLGY3MiglWxrQDcEfbUDk45HcAY3GGCbXjKCCCMg7EHg14jggEEEEZBHBHuDXkwJUhTpYg4JGQD2OO+/agiQMYsRsSU4Rycn5I5Pf2Y899/inVReF+n3S2ixdQlSefJ1PGMLjVlMEKpyBjcAEH8M1ZW8xVvLc5OMq33x8/wBcd8bHYjGSAFd4i63LbyWyRWktyJpdDvH8MA29bbHbc+w9J3G2ZJ6RHHK9xDGizP8AnCAAZh7MR3HY/wBas6o/FPiA2YhIt5rjzZljxCuSmftH+nf3FBb204dQy8bjfkEEgg/MEEfsrrUO5jKEyICcka1H2hxqA++B/uAx90iVHIGAZSCDuCODQekVChPlHQfzZPoPZOB5Z+WeDxvp2wuqdXzIgYEMAQRggjII9iO9BE6n1aC3CmeVIg7hFLsAGY8AZrt9Mj8zytaebp1+XqGvTnGrTnOnO2eM1VX3SIZhHBdxrOqMGiaT1ZK8aift499mH7QO3/py3+mfTtH/AFHl+Xrycaf8ucZ7ZxxQTLyAn1x4Eij052Vv1WwD6Se/bn8ettOHGRkEHBB+JT7Ee/8AzsRkEGutRLuEg+ZGPWMZH6Re6ntnGcE4we+CaCXXxLGGBVhkHkHvXkEwdQynI/iD3BHYg7YPFVXi3xHF0+2a5mWRkUqCI1BbLHA5IAHzJH78Cgg3HT7r6dbuLspborAxFQRPkHGX++Pn2XIydeNPUd0WWMc4YBgeGB2ZTvwQcHevm1nOTG+NYGcjhxxqH8x227EEh0vLpIkaSRgiIpZmY4CgckmvzLwndkRz9cmguLmW4ZhCkUYLwwKToAGds43IJzsd9zV/+V6Rv7NeFNRe4lihUIcEl5FypORgMoZf2+2a2EEIRVRRhVAAHsAMAfuoMT+T7x+3UEnkeBohHLoVUV3IGAfWQuNWe2BWs/tNfuTf/Sf/APWpUcCqSVVQW+IgAFvxPfk10oI9tdB84Vxj76Mv7tQ3qrl6CWDKZQFdpMhUOyuHGF1OcN6s5+HY4VSSavKzdpbTxhkAkEYkOy6NQUtMcR4xsMw89tXzoOs/h93JZpVLGRXP1Qx6TCwCgscHVEDk5xn3Ga79N6cRFIDmMyEhQ2kmFBskY05BUbsBk41EZqvn+mgqv1v2SzReVgZNuWAD88TDYHAP4VzuorpmjJjlby3YpgxAje4QOxbO/ltEcjfc7cigkWHhcp5uuRHMiadXltrGJJJRqd5WZ11SEYyNgNxUjpvQTFMJRIukK4KKjKuXKszAeYVB1LnJUscnLGq+JrjTK08skCpHlWcxrFkSS7s2CwzH5QJP7s1f9H1+UrSa9TZcq+NSaiWEZ07ekEL+ygm0pSgUpSgVxvbpYo3lkOlEUsxPACjJP7hXavzfxdd/2rdr0q3OqCNw9/IudICna3DDhyw34xj5MAEr8mPTzLbSX0mUmvJ2nDY9SLkrEvG66RnByMN8621ncFgQw0uvxL/wR7qex/EcggceoXC2ts7rGzLDGSI4hliFGyov4DGKh9JvvpltDdIjwuw1Kso0uBn1Kw+6wHO+xVgMgUF1SuNtcBx3BBwynlT7H+vBGCNq7UEBz5G/90TuP0RJxn/Tzz93njOJ9UXRvC8Vtc3VyjSs90waRXbKLjPwjGw37k4GAMCp8Z8pgp/NHAQ/cP3CeynbHz2+6CE6q+4vIHl+jGVPO0+YEDDzVHAcDkb96i+LfEAsbczmGWf1KuiFct6jjJ9h8/cgd67R9FtzcC98kC4MWjWchgvOCucBu2cZ7ZxQSrSc5KP8Y/c69mH8MjsfkQTKrjc24cdwQcqw+JT7j/jHBGQdjXxZ3BYaXwJFA1gcf5l90O+D+w7ggBJqDIpiYuMmNvjUfZO+XUfPuPlkb5zOpQUHUekSSXcF4t3IkMSNqgXeKbIOGOD2z7HgYxvnv4W8S2/UITPbMzIHKHUpUhhg8Eb7EHI9/fIqUPqSB/dE4H+ETwP8hO36pIHB9MWDrtqLo2CMonVPMMaqQApPOQNOd84znfNBY3wTQ3mEKgGSScBcbg57YO+a5WtwdQjcgtp1Kw4kUYBO3BGVz23BHOBX+Nre2ksZ1vATbhdUmkkN6SGGCCN9QH89qnWvTYlgihj9McSKIiDkoFGFIY5z6dt85BIOQTQTqVGtLgksj4Drzjhx2dRzjtjsQRvsTJoIdxEVbzEBO3rQfb4ww/XAGPmNuy4kxurqCMEGvuoUqGNi6glW+NRyP11A5PuOTjI3GGCbXG5tw45II3Vhyp9x/Tg10RwQCCCCMgjgjsQe4r3UM4yM8470GD/KXfabSGWQEfR723knCjOlRIPWPdCeD+w4IIG6gmV1V0YMrAFWU5VgdwQRyCKh9Z6Ys8bIcZKMm/BVhhlPyO2/YgHtWQ/JR1CdI26bdxFJrNQobOVkjJdY2Gdx8JA23AU98UG+pSlApSlApSlB4RnmvaUoFKUoFKUoMj4+8VNarHbWq+ZfXJ0wR4yF39Ur+yKMnf29gxEjwX0MdPi+js2uSRzI8x/v5G3c/qsMbL3UA5PqxR/krgN2ZeszY826JWJck+RCjFPLGw3LLknG+AeSa3txAHGD+II5B7EHsaCo8PdWuJpbpJ7VrdIpNMTlsi4X1eoDG2wU9/ixyDV5UW1nOTG/xgZB7OPvD5juO2R7ivu/s0mikhkGUkRkcZIyrAhhkbjYncUHKZNWmWIgkDsfTIu/pJHz3B7H5E57284cZH4EHlT3BHY1B8OdChsrdLaAERpnGo5O5LEkn5k1InhKt5kYyeHT74HGCdg43x2PB7FQr/F/RprqARQXUlm4kVvMjHqIGcpyDg7Hnt3GRVw0YK6WwwIwcjZvfI43ryCYOoZTlWGQf/7xVP4W6jdTCY3dt9GKTMsY1htaDhtv+e9BPt3MZEbkkcI5OdX6rE/b+ff8c1A8MWV5Ebj6ZcJOGmLQ6Vx5cfZTsN/lvjHJztcTwh1Ktx/EEbggjgg75rhbTEMY33YDIbjWvGcfeBxkDbdTtnACP4k6R9LtpLfzZIfMAHmRHDrgg7H2OMEdwSO9e23S/LhhjV2Z4UCrJIcu+AAdZ7hsb/PB5AqypQcba41g7aWGzKeVP8x8+9dqjXMByHTAcDG/wuPun234bkH3GQcf4l8auXNl06MzXzYDZX6q0znLTNuuRjjfO3OwIcfHfjw2F7bwNHHLbyo3mKvquix1BFWLUNmIC5IIJJGRjfja+NraGfXdWdzaalCJc3NuAQpb808qliEBwRqOOc7jJvfCHguKyzKzNcXcmDLcS7yMcYwuc6F7YHbGScCtHdWySIUkRXRhhlYAqfxB2NBiPysdInv+n6bWaIRY82RixxKirqULpUhgThucekc9tD4M6dPb2UMFy6SSRLo1ISQyjZPiAOdOBx271gOuWc3RI3EbtL0uYOnlMCXsmkU6SH3LRlzjfHxDknJ3XSrO4N5LdfTBLZyxL5MKqNKn0nWJByMBj89f6ooLm5t9WCDpYfCw5H9Qe4715Z3GoEMNLr8S+3sR7qex/ZyDUio15blsMmA6/CTwRkZU/JgMcHGxxkCggdX8TW1tPb28z6ZLltMQ0khjsNyBgZJA396uKixaJdLlBrjJ+IDXE2NwD2ODyNiCCMg1KoILDySW/umOW/wz3b/IeT7Ek8E4gp4Yh+nnqIMnnGHysavq9Oc5C4znjvjvjO9Oj9RupLm5jmtvJhjIEMusHzgc5OO3Y/LOOamxjyML/c8L/heyn9T2PbjjgJ9Yjwrc+f1bqUybxxiK31A7M6B2fG3Ytj9nzp4y8aFHFhYFJuoStoC8rbjBJkkOCPSN9PPfB4N54N8OrYWqW6trbJaSQ8yu27Ock88c8AUF3SlKBSlKBSlKBSlKBSlKBSlKDC/kTOOkQRkFXieVHVgQyN5shKkHg4Iq9vb28F9BFHbo1m0bGWYt60ffSAueNl7HOrtp3znRZBYdYuLVjphvh9IgyoC+aNpkBHcgBtx7d/i/QKDjc24cdwQcqw+JT7j/AI9iCQdjXxZ3BYaXwJFA1Acf5l90O+D+w7givLjqUSSRxPKiySZ8tGYB3xudIO5x8q+ru31aWU4dDlT23GCrY5U+3uAeQKCRSuFpchwezKdLr3U4Bx+4g/gRVV4S8URX8ckkSSoI5WjIlXSxK4yQM8b99x3AoJ06mIl1BKk+tR2yd3X5jkjuMkb7NNRgQCCCDuCODXtQX+pbVxCclv8ADP3vkh3z7HB41EBOrlcwBxg5BByrD4lPuPn/AAIJByCRVR1S5vVvLZIYY3tGDfSJGb6yMgHTpGocnHAb/wCXmrLqnUY7eJ55nCRxrqdjnYfgNyfkNzQe2c5PofAkUerHDfrL+qf4cVXeLfE0PT4PpE4kKa1TEa6my3HcADncn95IBlRSJcxRzwuCCA8UgzggjuNsqQcFT/AgEU3i/wAXx2dszMuq4J8uK35aWU4KqoAJZdwc47gbE4oIfjvxHKpgsbFlF5dnAJ/+HiwS0xXkEAbZHY9xg3XhPwzDYQ+VFlmJ1SStvJM55dz3Py7VW+AfChtUa4uD5t9P6p5m3YZx9Wmw0oMDYe3sABraBSlKCt8SoDZ3IIyDBJkHv6WrHDwpf9OOelTLNb5Ymzu2OlMnOIHAyvJGGOPfUa2fiL/tLj/Qk/8AFqsKDE9I/KZaPpjuw9hP9qO6UooO2dMjAKVyeTg7ZwK2Nvco4yjq4xnKsCMHg7dq49R6bDOhjnijlQ/ZkUMP3Ec/OsxdfkysCweFJLSQcPaSNG3fbbI784z86DUXUByJE+Mcj9Iu/pJ/E5B7H5E56284cZH4EHkHuCOxrJQ+C7hBpTq18FySA/luwyc4LuhY/tr4k8CzufX1W+wSC3llI2bHA1ogIoNJ1nr1tarquJ44R21sAT8lHLH5AVh5ur3/AFcNHYj6HZMCrXcynzph7wJnZSMeo455BGKvelfk6sYXMjxm6lJyZbtvNkzvjdthzzjNasCgp/DHhi2sIhFbRhR9pju7nAGpm7k4/D2Aq5pSgUpSgUpSgUpSgUpSgUpSgUpSgzXjvw893Chgk8q5t5BNA/K61z6WHdWG3B/A7g9vA3iIX9nHOQqybrKgz9XIuzKQd1PBwexHPNX9fnHiiwfpV0eq2qg28mFvoF1Y3be5ULtrHfb733iQG0vug2008NzJGrzW+fKfJymrnYHDfLUDjkYqzrOeEei2sRnu7WR5VvXErMX1J3+Db0jJOxye3YAaOgjXMBzrTAcDG/wuN/S37zg8gnuCQelrOHUMMjPY/Ep7qR2IOxFdah3MTK3mRjP6RR9sY5H64237gY9iAmUr4hlDAMpyDX3QQY/qTp/uifT7Rn7vyUnjsM42GBUi7tUlRo5FV0YYZWGVYexB5rqygggjIOxB4NQUl8gaZG+rA9MjHgD7Lk98cMee+/xB8X93BY2rSNpiggThQAFA2CqB34AA5JArJ+CekS3U56veqRIylbWFlA+jxE+lu58xgee2o9jgQYk/ty9EjDPS7R/QGDab2XGCxGcNGhHcb5xvqIH6WBQe0pSgUpSgr/EX/aXH+hJ/4tVhVf4i/wC0uP8AQk/8WqwoFKUoFKUoFKUoFKUoFKUoFKUoFKUoFKUoFKUoFKUoFeOoIIIBB2IPBr2lB+YxM3QblI2ct0m4c6S2f+gc5OnUAcxux74xuexL/pqsCMjcHgjg1H6lYRzxPDKoeORSrKRsQfx798+9fnlt1C76IqQ3SG66craEuY8ma2TfSJowN1XGNQ7e5wtB+mUqB0jrNvdIJLeaOVTtlGBwdiQRyDgjY77ip9BBnBiLSDdDvIvcbbuvvsN174yN8hpUqB0IyQGXGVOCMjkHsfnX2zY3O1YPqv5RLS2cw2xa9c50wWo1sjDtqXICFsDAyVJ2BGwC/wDDvSIumWflGZ2ii1O0k7D0gkscngKP61kJrmTr8nlxF4ulI31kmCr3rDB8tQcFYx3OP48SoPCN31FhL1eQLFhStlbuRFsMnzjy7auwJG3NfoEUYVQqgKqgAADAAGwAA4AFB8WdokSLHGoREAVVUYVQOABXalKBSlKBSlKCv8Rf9pcf6En/AItVhUfqFt5sUkeca0Zc841AjOO/NSKBSlKBSlKBSlKBSlKBSlKBSlKBSlKBSlKBSlKBSlKBSlKBXjDOx3Fe0oMf1X8m1jK3mRo9pNnIls28qQcZ4BXfHt71zt/BV1GCsfV73TnI83y5HH4u6ZNbSlBhI/yXwtp+lXnULxQN457kmJj76QAee2r99azpHRre1TRbwxwrziNQMnbckbk7Dc+wqfSgUpSgUpSgUpSgVHv3YRuUGWCnG2f4dzUilBlYDceYXzJl0VV1odLBJJxqddhE3lMr49BY4HbTX1Bd3B3LMsehNo4clQQnrQ6SGOdQKgNtjZcb6WWJWBVgGU8gjIP4g8190GbE06vINUx1Tpj6vYKYo8hfSVVdYbOTjJI1AmtJSlApSlApSlApSlApSlApSlApSlApSlApSlApSlB//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pic>
        <p:nvPicPr>
          <p:cNvPr id="56327" name="Picture 10" descr="http://www.uwyo.edu/dbmcd/popecol/feblects/linetransect/Fig3.2.gif"/>
          <p:cNvPicPr>
            <a:picLocks noChangeAspect="1" noChangeArrowheads="1"/>
          </p:cNvPicPr>
          <p:nvPr/>
        </p:nvPicPr>
        <p:blipFill>
          <a:blip r:embed="rId3" cstate="print"/>
          <a:srcRect/>
          <a:stretch>
            <a:fillRect/>
          </a:stretch>
        </p:blipFill>
        <p:spPr bwMode="auto">
          <a:xfrm>
            <a:off x="3708400" y="3500438"/>
            <a:ext cx="5291138" cy="3108325"/>
          </a:xfrm>
          <a:prstGeom prst="rect">
            <a:avLst/>
          </a:prstGeom>
          <a:noFill/>
          <a:ln w="9525">
            <a:noFill/>
            <a:miter lim="800000"/>
            <a:headEnd/>
            <a:tailEnd/>
          </a:ln>
        </p:spPr>
      </p:pic>
      <p:pic>
        <p:nvPicPr>
          <p:cNvPr id="56328" name="Picture 14" descr="https://encrypted-tbn0.gstatic.com/images?q=tbn:ANd9GcSqTl0XUXtGP5C0AtUE2JfGu4fHEKQ_nrfOMhgCdisLSib-xux4_w"/>
          <p:cNvPicPr>
            <a:picLocks noChangeAspect="1" noChangeArrowheads="1"/>
          </p:cNvPicPr>
          <p:nvPr/>
        </p:nvPicPr>
        <p:blipFill>
          <a:blip r:embed="rId4" cstate="print"/>
          <a:srcRect/>
          <a:stretch>
            <a:fillRect/>
          </a:stretch>
        </p:blipFill>
        <p:spPr bwMode="auto">
          <a:xfrm>
            <a:off x="0" y="1484313"/>
            <a:ext cx="3638550" cy="2520950"/>
          </a:xfrm>
          <a:prstGeom prst="rect">
            <a:avLst/>
          </a:prstGeom>
          <a:noFill/>
          <a:ln w="9525">
            <a:noFill/>
            <a:miter lim="800000"/>
            <a:headEnd/>
            <a:tailEnd/>
          </a:ln>
        </p:spPr>
      </p:pic>
      <p:pic>
        <p:nvPicPr>
          <p:cNvPr id="56329" name="Picture 16" descr="http://media.tumblr.com/8efb98758af31204b360e2a8d5f65996/tumblr_inline_mlapncLnhu1qz4rgp.jpg"/>
          <p:cNvPicPr>
            <a:picLocks noChangeAspect="1" noChangeArrowheads="1"/>
          </p:cNvPicPr>
          <p:nvPr/>
        </p:nvPicPr>
        <p:blipFill>
          <a:blip r:embed="rId5" cstate="print"/>
          <a:srcRect/>
          <a:stretch>
            <a:fillRect/>
          </a:stretch>
        </p:blipFill>
        <p:spPr bwMode="auto">
          <a:xfrm>
            <a:off x="0" y="4005263"/>
            <a:ext cx="3563938" cy="267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5410944" cy="1252728"/>
          </a:xfrm>
        </p:spPr>
        <p:txBody>
          <a:bodyPr>
            <a:normAutofit fontScale="90000"/>
          </a:bodyPr>
          <a:lstStyle/>
          <a:p>
            <a:pPr algn="ctr">
              <a:defRPr/>
            </a:pPr>
            <a:r>
              <a:rPr lang="el-GR" dirty="0" smtClean="0"/>
              <a:t>Παράδειγμα Στροφάδων</a:t>
            </a:r>
            <a:endParaRPr lang="el-GR" dirty="0"/>
          </a:p>
        </p:txBody>
      </p:sp>
      <p:pic>
        <p:nvPicPr>
          <p:cNvPr id="57347" name="Picture 2"/>
          <p:cNvPicPr>
            <a:picLocks noChangeAspect="1" noChangeArrowheads="1"/>
          </p:cNvPicPr>
          <p:nvPr/>
        </p:nvPicPr>
        <p:blipFill>
          <a:blip r:embed="rId2" cstate="print"/>
          <a:srcRect/>
          <a:stretch>
            <a:fillRect/>
          </a:stretch>
        </p:blipFill>
        <p:spPr bwMode="auto">
          <a:xfrm>
            <a:off x="0" y="1989138"/>
            <a:ext cx="6561138" cy="4427537"/>
          </a:xfrm>
          <a:prstGeom prst="rect">
            <a:avLst/>
          </a:prstGeom>
          <a:noFill/>
          <a:ln w="9525">
            <a:noFill/>
            <a:miter lim="800000"/>
            <a:headEnd/>
            <a:tailEnd/>
          </a:ln>
        </p:spPr>
      </p:pic>
      <p:pic>
        <p:nvPicPr>
          <p:cNvPr id="57348" name="Picture 3"/>
          <p:cNvPicPr>
            <a:picLocks noChangeAspect="1" noChangeArrowheads="1"/>
          </p:cNvPicPr>
          <p:nvPr/>
        </p:nvPicPr>
        <p:blipFill>
          <a:blip r:embed="rId3" cstate="print"/>
          <a:srcRect/>
          <a:stretch>
            <a:fillRect/>
          </a:stretch>
        </p:blipFill>
        <p:spPr bwMode="auto">
          <a:xfrm>
            <a:off x="5789613" y="1125538"/>
            <a:ext cx="3354387" cy="545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Calibri" panose="020F0502020204030204" pitchFamily="34" charset="0"/>
                <a:ea typeface="Times New Roman" panose="02020603050405020304" pitchFamily="18" charset="0"/>
                <a:cs typeface="Calibri" panose="020F0502020204030204" pitchFamily="34" charset="0"/>
              </a:rPr>
              <a:t>Distance sampling (</a:t>
            </a:r>
            <a:r>
              <a:rPr lang="el-GR"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2"/>
              </a:rPr>
              <a:t>http://distancesampling.org/</a:t>
            </a:r>
            <a:r>
              <a:rPr lang="el-GR" dirty="0">
                <a:latin typeface="Calibri" panose="020F0502020204030204" pitchFamily="34" charset="0"/>
                <a:ea typeface="Times New Roman" panose="02020603050405020304" pitchFamily="18" charset="0"/>
                <a:cs typeface="Calibri" panose="020F0502020204030204" pitchFamily="34" charset="0"/>
              </a:rPr>
              <a:t>)</a:t>
            </a:r>
            <a:endParaRPr lang="el-GR" dirty="0"/>
          </a:p>
        </p:txBody>
      </p:sp>
      <p:pic>
        <p:nvPicPr>
          <p:cNvPr id="4" name="Picture 3"/>
          <p:cNvPicPr>
            <a:picLocks noChangeAspect="1"/>
          </p:cNvPicPr>
          <p:nvPr/>
        </p:nvPicPr>
        <p:blipFill rotWithShape="1">
          <a:blip r:embed="rId3"/>
          <a:srcRect t="3744" b="3857"/>
          <a:stretch/>
        </p:blipFill>
        <p:spPr>
          <a:xfrm>
            <a:off x="0" y="2073710"/>
            <a:ext cx="9144000" cy="4752528"/>
          </a:xfrm>
          <a:prstGeom prst="rect">
            <a:avLst/>
          </a:prstGeom>
        </p:spPr>
      </p:pic>
    </p:spTree>
    <p:extLst>
      <p:ext uri="{BB962C8B-B14F-4D97-AF65-F5344CB8AC3E}">
        <p14:creationId xmlns:p14="http://schemas.microsoft.com/office/powerpoint/2010/main" val="516924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prstClr val="black"/>
                </a:solidFill>
                <a:latin typeface="Calibri" panose="020F0502020204030204" pitchFamily="34" charset="0"/>
                <a:ea typeface="Times New Roman" panose="02020603050405020304" pitchFamily="18" charset="0"/>
                <a:cs typeface="Calibri" panose="020F0502020204030204" pitchFamily="34" charset="0"/>
              </a:rPr>
              <a:t>Distance sampling (</a:t>
            </a:r>
            <a:r>
              <a:rPr lang="el-GR"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2"/>
              </a:rPr>
              <a:t>http://distancesampling.org/</a:t>
            </a:r>
            <a:r>
              <a:rPr lang="el-GR"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lang="el-GR" dirty="0"/>
          </a:p>
        </p:txBody>
      </p:sp>
      <p:sp>
        <p:nvSpPr>
          <p:cNvPr id="3" name="Content Placeholder 2"/>
          <p:cNvSpPr>
            <a:spLocks noGrp="1"/>
          </p:cNvSpPr>
          <p:nvPr>
            <p:ph idx="1"/>
          </p:nvPr>
        </p:nvSpPr>
        <p:spPr/>
        <p:txBody>
          <a:bodyPr/>
          <a:lstStyle/>
          <a:p>
            <a:pPr algn="just">
              <a:lnSpc>
                <a:spcPct val="115000"/>
              </a:lnSpc>
              <a:spcAft>
                <a:spcPts val="0"/>
              </a:spcAft>
            </a:pPr>
            <a:r>
              <a:rPr lang="en-US" sz="1400" dirty="0" smtClean="0">
                <a:latin typeface="Tahoma" panose="020B0604030504040204" pitchFamily="34" charset="0"/>
                <a:ea typeface="Tahoma" panose="020B0604030504040204" pitchFamily="34" charset="0"/>
                <a:cs typeface="Tahoma" panose="020B0604030504040204" pitchFamily="34" charset="0"/>
              </a:rPr>
              <a:t>H</a:t>
            </a:r>
            <a:r>
              <a:rPr lang="el-GR" sz="1400" dirty="0" smtClean="0">
                <a:latin typeface="Tahoma" panose="020B0604030504040204" pitchFamily="34" charset="0"/>
                <a:ea typeface="Tahoma" panose="020B0604030504040204" pitchFamily="34" charset="0"/>
                <a:cs typeface="Tahoma" panose="020B0604030504040204" pitchFamily="34" charset="0"/>
              </a:rPr>
              <a:t> </a:t>
            </a:r>
            <a:r>
              <a:rPr lang="el-GR" sz="1400" dirty="0">
                <a:latin typeface="Tahoma" panose="020B0604030504040204" pitchFamily="34" charset="0"/>
                <a:ea typeface="Tahoma" panose="020B0604030504040204" pitchFamily="34" charset="0"/>
                <a:cs typeface="Tahoma" panose="020B0604030504040204" pitchFamily="34" charset="0"/>
              </a:rPr>
              <a:t>εκτίμηση </a:t>
            </a:r>
            <a:r>
              <a:rPr lang="el-GR" sz="1400" dirty="0" smtClean="0">
                <a:latin typeface="Tahoma" panose="020B0604030504040204" pitchFamily="34" charset="0"/>
                <a:ea typeface="Tahoma" panose="020B0604030504040204" pitchFamily="34" charset="0"/>
                <a:cs typeface="Tahoma" panose="020B0604030504040204" pitchFamily="34" charset="0"/>
              </a:rPr>
              <a:t>πληθυσμιακής </a:t>
            </a:r>
            <a:r>
              <a:rPr lang="el-GR" sz="1400" dirty="0">
                <a:latin typeface="Tahoma" panose="020B0604030504040204" pitchFamily="34" charset="0"/>
                <a:ea typeface="Tahoma" panose="020B0604030504040204" pitchFamily="34" charset="0"/>
                <a:cs typeface="Tahoma" panose="020B0604030504040204" pitchFamily="34" charset="0"/>
              </a:rPr>
              <a:t>πυκνότητας και του συνολικού αναπαραγόμενου πληθυσμού </a:t>
            </a:r>
            <a:r>
              <a:rPr lang="el-GR" sz="1400" dirty="0" smtClean="0">
                <a:latin typeface="Tahoma" panose="020B0604030504040204" pitchFamily="34" charset="0"/>
                <a:ea typeface="Tahoma" panose="020B0604030504040204" pitchFamily="34" charset="0"/>
                <a:cs typeface="Tahoma" panose="020B0604030504040204" pitchFamily="34" charset="0"/>
              </a:rPr>
              <a:t>π.χ. </a:t>
            </a:r>
            <a:r>
              <a:rPr lang="el-GR" sz="1400" dirty="0">
                <a:latin typeface="Tahoma" panose="020B0604030504040204" pitchFamily="34" charset="0"/>
                <a:ea typeface="Tahoma" panose="020B0604030504040204" pitchFamily="34" charset="0"/>
                <a:cs typeface="Tahoma" panose="020B0604030504040204" pitchFamily="34" charset="0"/>
              </a:rPr>
              <a:t>κοινών δασόβιων στρουθιόμορφων ειδών ορνιθοπανίδας που </a:t>
            </a:r>
            <a:r>
              <a:rPr lang="el-GR" sz="1400" dirty="0" smtClean="0">
                <a:latin typeface="Tahoma" panose="020B0604030504040204" pitchFamily="34" charset="0"/>
                <a:ea typeface="Tahoma" panose="020B0604030504040204" pitchFamily="34" charset="0"/>
                <a:cs typeface="Tahoma" panose="020B0604030504040204" pitchFamily="34" charset="0"/>
              </a:rPr>
              <a:t>παρατηρούνται μπορεί </a:t>
            </a:r>
            <a:r>
              <a:rPr lang="el-GR" sz="1400" dirty="0">
                <a:latin typeface="Tahoma" panose="020B0604030504040204" pitchFamily="34" charset="0"/>
                <a:ea typeface="Tahoma" panose="020B0604030504040204" pitchFamily="34" charset="0"/>
                <a:cs typeface="Tahoma" panose="020B0604030504040204" pitchFamily="34" charset="0"/>
              </a:rPr>
              <a:t>να στηριχθεί στη χρήση του ελεύθερου λογισμικού Distance sampling (</a:t>
            </a:r>
            <a:r>
              <a:rPr lang="el-GR" sz="14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http://distancesampling.org/</a:t>
            </a:r>
            <a:r>
              <a:rPr lang="el-GR" sz="1400" dirty="0">
                <a:latin typeface="Tahoma" panose="020B0604030504040204" pitchFamily="34" charset="0"/>
                <a:ea typeface="Tahoma" panose="020B0604030504040204" pitchFamily="34" charset="0"/>
                <a:cs typeface="Tahoma" panose="020B0604030504040204" pitchFamily="34" charset="0"/>
              </a:rPr>
              <a:t>). </a:t>
            </a:r>
            <a:endParaRPr lang="el-GR" sz="14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0"/>
              </a:spcAft>
            </a:pPr>
            <a:r>
              <a:rPr lang="el-GR" sz="1400" dirty="0" smtClean="0">
                <a:latin typeface="Tahoma" panose="020B0604030504040204" pitchFamily="34" charset="0"/>
                <a:ea typeface="Tahoma" panose="020B0604030504040204" pitchFamily="34" charset="0"/>
                <a:cs typeface="Tahoma" panose="020B0604030504040204" pitchFamily="34" charset="0"/>
              </a:rPr>
              <a:t>Η </a:t>
            </a:r>
            <a:r>
              <a:rPr lang="el-GR" sz="1400" dirty="0">
                <a:latin typeface="Tahoma" panose="020B0604030504040204" pitchFamily="34" charset="0"/>
                <a:ea typeface="Tahoma" panose="020B0604030504040204" pitchFamily="34" charset="0"/>
                <a:cs typeface="Tahoma" panose="020B0604030504040204" pitchFamily="34" charset="0"/>
              </a:rPr>
              <a:t>ανάλυση των δεδομένων από το λογισμικό Distance βασίζεται </a:t>
            </a:r>
            <a:r>
              <a:rPr lang="el-GR" sz="1400" u="sng" dirty="0">
                <a:latin typeface="Tahoma" panose="020B0604030504040204" pitchFamily="34" charset="0"/>
                <a:ea typeface="Tahoma" panose="020B0604030504040204" pitchFamily="34" charset="0"/>
                <a:cs typeface="Tahoma" panose="020B0604030504040204" pitchFamily="34" charset="0"/>
              </a:rPr>
              <a:t>στον υπολογισμό της ανιχνευσιμότητας των ειδών</a:t>
            </a:r>
            <a:r>
              <a:rPr lang="el-GR" sz="1400" dirty="0">
                <a:latin typeface="Tahoma" panose="020B0604030504040204" pitchFamily="34" charset="0"/>
                <a:ea typeface="Tahoma" panose="020B0604030504040204" pitchFamily="34" charset="0"/>
                <a:cs typeface="Tahoma" panose="020B0604030504040204" pitchFamily="34" charset="0"/>
              </a:rPr>
              <a:t> (detection probability) θεωρώντας πως η πιθανότητα να εντοπιστεί κάποιο άτομο μειώνεται ανάλογα με την απόσταση του από τον παρατηρητή (</a:t>
            </a:r>
            <a:r>
              <a:rPr lang="en-US" sz="1400" dirty="0" err="1">
                <a:latin typeface="Tahoma" panose="020B0604030504040204" pitchFamily="34" charset="0"/>
                <a:ea typeface="Tahoma" panose="020B0604030504040204" pitchFamily="34" charset="0"/>
                <a:cs typeface="Tahoma" panose="020B0604030504040204" pitchFamily="34" charset="0"/>
              </a:rPr>
              <a:t>Lakkae</a:t>
            </a:r>
            <a:r>
              <a:rPr lang="en-US" sz="1400" dirty="0">
                <a:latin typeface="Tahoma" panose="020B0604030504040204" pitchFamily="34" charset="0"/>
                <a:ea typeface="Tahoma" panose="020B0604030504040204" pitchFamily="34" charset="0"/>
                <a:cs typeface="Tahoma" panose="020B0604030504040204" pitchFamily="34" charset="0"/>
              </a:rPr>
              <a:t> et al</a:t>
            </a:r>
            <a:r>
              <a:rPr lang="el-GR" sz="1400" dirty="0">
                <a:latin typeface="Tahoma" panose="020B0604030504040204" pitchFamily="34" charset="0"/>
                <a:ea typeface="Tahoma" panose="020B0604030504040204" pitchFamily="34" charset="0"/>
                <a:cs typeface="Tahoma" panose="020B0604030504040204" pitchFamily="34" charset="0"/>
              </a:rPr>
              <a:t>., 1996). </a:t>
            </a:r>
            <a:endParaRPr lang="el-GR" sz="14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0"/>
              </a:spcAft>
            </a:pPr>
            <a:r>
              <a:rPr lang="el-GR" sz="1400" dirty="0" smtClean="0">
                <a:latin typeface="Tahoma" panose="020B0604030504040204" pitchFamily="34" charset="0"/>
                <a:ea typeface="Tahoma" panose="020B0604030504040204" pitchFamily="34" charset="0"/>
                <a:cs typeface="Tahoma" panose="020B0604030504040204" pitchFamily="34" charset="0"/>
              </a:rPr>
              <a:t>Η </a:t>
            </a:r>
            <a:r>
              <a:rPr lang="el-GR" sz="1400" dirty="0">
                <a:latin typeface="Tahoma" panose="020B0604030504040204" pitchFamily="34" charset="0"/>
                <a:ea typeface="Tahoma" panose="020B0604030504040204" pitchFamily="34" charset="0"/>
                <a:cs typeface="Tahoma" panose="020B0604030504040204" pitchFamily="34" charset="0"/>
              </a:rPr>
              <a:t>πυκνότητα των ατόμων υπολογίζεται σύμφωνα με μια συνάρτηση ανιχνευσιμότητας (detection function) η οποία επιλέγεται από συγκεκριμένες μηχανές ανάλυσης (Αnalysis Engine) που διαθέτουν διάφορα πρότυπα (μοντέλα</a:t>
            </a:r>
            <a:r>
              <a:rPr lang="el-GR" sz="1400" dirty="0" smtClean="0">
                <a:latin typeface="Tahoma" panose="020B0604030504040204" pitchFamily="34" charset="0"/>
                <a:ea typeface="Tahoma" panose="020B0604030504040204" pitchFamily="34" charset="0"/>
                <a:cs typeface="Tahoma" panose="020B0604030504040204" pitchFamily="34" charset="0"/>
              </a:rPr>
              <a:t>).</a:t>
            </a:r>
          </a:p>
          <a:p>
            <a:pPr algn="just">
              <a:lnSpc>
                <a:spcPct val="115000"/>
              </a:lnSpc>
              <a:spcAft>
                <a:spcPts val="0"/>
              </a:spcAft>
            </a:pPr>
            <a:r>
              <a:rPr lang="el-GR" sz="1400" dirty="0" smtClean="0">
                <a:latin typeface="Tahoma" panose="020B0604030504040204" pitchFamily="34" charset="0"/>
                <a:ea typeface="Tahoma" panose="020B0604030504040204" pitchFamily="34" charset="0"/>
                <a:cs typeface="Tahoma" panose="020B0604030504040204" pitchFamily="34" charset="0"/>
              </a:rPr>
              <a:t>Η </a:t>
            </a:r>
            <a:r>
              <a:rPr lang="el-GR" sz="1400" dirty="0">
                <a:latin typeface="Tahoma" panose="020B0604030504040204" pitchFamily="34" charset="0"/>
                <a:ea typeface="Tahoma" panose="020B0604030504040204" pitchFamily="34" charset="0"/>
                <a:cs typeface="Tahoma" panose="020B0604030504040204" pitchFamily="34" charset="0"/>
              </a:rPr>
              <a:t>επιλογή των προτύπων γίνεται με διάφορα κριτήρια, με το βασικότερο να είναι το κριτήριο AIC (Akaike Information Criterion) όπου για να γίνει αποδεκτό το εξεταζόμενο πρότυπο θα πρέπει αυτό το κριτήριο να παρουσιάζει και σχετικά </a:t>
            </a:r>
            <a:r>
              <a:rPr lang="el-GR" sz="1400" dirty="0" smtClean="0">
                <a:latin typeface="Tahoma" panose="020B0604030504040204" pitchFamily="34" charset="0"/>
                <a:ea typeface="Tahoma" panose="020B0604030504040204" pitchFamily="34" charset="0"/>
                <a:cs typeface="Tahoma" panose="020B0604030504040204" pitchFamily="34" charset="0"/>
              </a:rPr>
              <a:t>μικρότερη </a:t>
            </a:r>
            <a:r>
              <a:rPr lang="el-GR" sz="1400" dirty="0">
                <a:latin typeface="Tahoma" panose="020B0604030504040204" pitchFamily="34" charset="0"/>
                <a:ea typeface="Tahoma" panose="020B0604030504040204" pitchFamily="34" charset="0"/>
                <a:cs typeface="Tahoma" panose="020B0604030504040204" pitchFamily="34" charset="0"/>
              </a:rPr>
              <a:t>τιμή. </a:t>
            </a:r>
            <a:endParaRPr lang="el-GR" sz="14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0"/>
              </a:spcAft>
            </a:pPr>
            <a:r>
              <a:rPr lang="el-GR" sz="1400" dirty="0" smtClean="0">
                <a:latin typeface="Tahoma" panose="020B0604030504040204" pitchFamily="34" charset="0"/>
                <a:ea typeface="Tahoma" panose="020B0604030504040204" pitchFamily="34" charset="0"/>
                <a:cs typeface="Tahoma" panose="020B0604030504040204" pitchFamily="34" charset="0"/>
              </a:rPr>
              <a:t>Ο υπολογισμός </a:t>
            </a:r>
            <a:r>
              <a:rPr lang="el-GR" sz="1400" dirty="0">
                <a:latin typeface="Tahoma" panose="020B0604030504040204" pitchFamily="34" charset="0"/>
                <a:ea typeface="Tahoma" panose="020B0604030504040204" pitchFamily="34" charset="0"/>
                <a:cs typeface="Tahoma" panose="020B0604030504040204" pitchFamily="34" charset="0"/>
              </a:rPr>
              <a:t>της πυκνότητας γίνεται με βάση τα άτομα που παρατηρήθηκαν αλλά λαμβάνοντας υπόψη και αυτά που θεωρητικά υπήρχαν στις θέσεις σημειακών καταγραφών αλλά δεν καταγράφηκαν-ανιχνεύτηκαν. </a:t>
            </a:r>
            <a:endParaRPr lang="el-GR" sz="14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0"/>
              </a:spcAft>
            </a:pPr>
            <a:r>
              <a:rPr lang="el-GR" sz="1400" dirty="0" smtClean="0">
                <a:latin typeface="Tahoma" panose="020B0604030504040204" pitchFamily="34" charset="0"/>
                <a:ea typeface="Tahoma" panose="020B0604030504040204" pitchFamily="34" charset="0"/>
                <a:cs typeface="Tahoma" panose="020B0604030504040204" pitchFamily="34" charset="0"/>
              </a:rPr>
              <a:t>Για </a:t>
            </a:r>
            <a:r>
              <a:rPr lang="el-GR" sz="1400" dirty="0">
                <a:latin typeface="Tahoma" panose="020B0604030504040204" pitchFamily="34" charset="0"/>
                <a:ea typeface="Tahoma" panose="020B0604030504040204" pitchFamily="34" charset="0"/>
                <a:cs typeface="Tahoma" panose="020B0604030504040204" pitchFamily="34" charset="0"/>
              </a:rPr>
              <a:t>τους παραπάνω λόγους, προτείνεται η εφαρμογή του λογισμικού για την εκτίμηση της πυκνότητας ειδών να γίνει ξεχωριστά σε κάθε δασικό οικοσύστημα (η συνολική έκταση κάθε δασικής περιοχής ενδιαφέροντος θα αποτελεί δεδομένο εισόδου για την εφαρμογή του λογισμικού</a:t>
            </a:r>
            <a:r>
              <a:rPr lang="el-GR" sz="1400" dirty="0" smtClean="0">
                <a:latin typeface="Tahoma" panose="020B0604030504040204" pitchFamily="34" charset="0"/>
                <a:ea typeface="Tahoma" panose="020B0604030504040204" pitchFamily="34" charset="0"/>
                <a:cs typeface="Tahoma" panose="020B0604030504040204" pitchFamily="34" charset="0"/>
              </a:rPr>
              <a:t>). </a:t>
            </a:r>
            <a:endParaRPr lang="el-GR" sz="1400" dirty="0">
              <a:latin typeface="Tahoma" panose="020B0604030504040204" pitchFamily="34" charset="0"/>
              <a:ea typeface="Tahoma" panose="020B0604030504040204" pitchFamily="34" charset="0"/>
              <a:cs typeface="Tahoma" panose="020B0604030504040204" pitchFamily="34" charset="0"/>
            </a:endParaRPr>
          </a:p>
          <a:p>
            <a:endParaRPr lang="el-GR" dirty="0"/>
          </a:p>
        </p:txBody>
      </p:sp>
    </p:spTree>
    <p:extLst>
      <p:ext uri="{BB962C8B-B14F-4D97-AF65-F5344CB8AC3E}">
        <p14:creationId xmlns:p14="http://schemas.microsoft.com/office/powerpoint/2010/main" val="1775282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defRPr/>
            </a:pPr>
            <a:r>
              <a:rPr lang="el-GR" dirty="0" smtClean="0"/>
              <a:t>Συσχέτιση με τύπους οικοτόπων</a:t>
            </a:r>
            <a:endParaRPr lang="el-GR" dirty="0"/>
          </a:p>
        </p:txBody>
      </p:sp>
      <p:sp>
        <p:nvSpPr>
          <p:cNvPr id="58371" name="AutoShape 2" descr="Λήψη zante.jpg (170,2 ΚΒ)"/>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sp>
        <p:nvSpPr>
          <p:cNvPr id="58372" name="AutoShape 4" descr="Λήψη zante.jpg (170,2 ΚΒ)"/>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pic>
        <p:nvPicPr>
          <p:cNvPr id="58373" name="Picture 5"/>
          <p:cNvPicPr>
            <a:picLocks noChangeAspect="1" noChangeArrowheads="1"/>
          </p:cNvPicPr>
          <p:nvPr/>
        </p:nvPicPr>
        <p:blipFill>
          <a:blip r:embed="rId2" cstate="print"/>
          <a:srcRect r="41010"/>
          <a:stretch>
            <a:fillRect/>
          </a:stretch>
        </p:blipFill>
        <p:spPr bwMode="auto">
          <a:xfrm>
            <a:off x="4284663" y="1628775"/>
            <a:ext cx="4613275" cy="5229225"/>
          </a:xfrm>
          <a:prstGeom prst="rect">
            <a:avLst/>
          </a:prstGeom>
          <a:noFill/>
          <a:ln w="9525">
            <a:noFill/>
            <a:miter lim="800000"/>
            <a:headEnd/>
            <a:tailEnd/>
          </a:ln>
        </p:spPr>
      </p:pic>
      <p:pic>
        <p:nvPicPr>
          <p:cNvPr id="58374" name="Picture 6"/>
          <p:cNvPicPr>
            <a:picLocks noChangeAspect="1" noChangeArrowheads="1"/>
          </p:cNvPicPr>
          <p:nvPr/>
        </p:nvPicPr>
        <p:blipFill>
          <a:blip r:embed="rId3" cstate="print"/>
          <a:srcRect r="41010"/>
          <a:stretch>
            <a:fillRect/>
          </a:stretch>
        </p:blipFill>
        <p:spPr bwMode="auto">
          <a:xfrm>
            <a:off x="144463" y="2133600"/>
            <a:ext cx="4165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defRPr/>
            </a:pPr>
            <a:r>
              <a:rPr lang="el-GR" sz="3200" dirty="0" smtClean="0"/>
              <a:t>Από θάλασσα …</a:t>
            </a:r>
            <a:endParaRPr lang="el-GR" sz="3200" dirty="0"/>
          </a:p>
        </p:txBody>
      </p:sp>
      <p:sp>
        <p:nvSpPr>
          <p:cNvPr id="59395" name="AutoShape 2" descr="data:image/jpeg;base64,/9j/4AAQSkZJRgABAQAAAQABAAD/2wCEAAkGBxQTEBUUEBQVFRQVFhQVFRUWFhQVFBUVFRcXGBQVGBUYHCggGBolHBQWITIhJSkrMC8uFx8zODMsNyktOisBCgoKDg0OFxAQGiwkHyQsLCwsLCwsLCwsLCwsLCwsLCwsLCwsLCwsLCwsLCwsLCwsLDQsLCwsLCwsLCwsLDQsLP/AABEIAK8BHwMBIgACEQEDEQH/xAAbAAACAwEBAQAAAAAAAAAAAAAABQEDBAYCB//EADkQAAICAQMDAgQFAgQGAwEAAAECAxEABBIhBRMxIkEGMlFhFCNCcYFSkTNicqEVgpKxwfAHg/Fj/8QAFgEBAQEAAAAAAAAAAAAAAAAAAAEC/8QAGBEBAQEBAQAAAAAAAAAAAAAAABEBMSH/2gAMAwEAAhEDEQA/APsWGRk4RGGGGUGGGGAYYYYBhhhgGGGGAYYYYBhnmViFJAsgEgfUgcDMfTerRTj8tgaNHkHmgeCODwb/AG5yDdhhhlBhhhgGGGGAXhhhgGGGGAYYYYBhhixepPIzDTxqwR2jaR32JvU04UKrM202DYAsHnAZ3k3iWfpmofcx1Rjk47faSolryHjdj3bPnkGqrb5PrpOuk78mn1G0yIqyJIgKrLC5YA7CTtZWUqRZ/SfehA4vIwwyiMnDDIDJwyMAwwwygwwwwDDDDAMMhjQs8Ack/b3xKOvNJuOkh/ExoxjZ0liW3Fbgm401XySR9ryB3hlGj1IkWwCKJVlIplYeVI/8+CKIsEZflBlOo1aIVEjqpc0oZgCx4FC/Jsj+4yrUdQjR9jttNA2QdoB31beBfbfz9MVdWEczKVnQAqYXIG/0yyR0FZWGxyVoXfm/05Fb+odSiVOdRDFdU7slckjwzAEnaw/5T9MSaP4aeOdiiqN9b5+4VOwMWVI4EACsPF3XJI8kH1pIYyZL1CemWNeVMdDSahp3B3n1H1EFhxxePpeqQqrM0sdLuJ9SmttbuBzYscfcfXA0wIQoDMWIABYgAsfc0OBnvDDKgwwwwDDDKTqk9VMCU+ZV9bD6Wq2f9sC7DM/ecraJRugJDtsf1encf4IB/bBoXZQGcg87u2Aob6D1biP4IOQXSOFFsQB9SaH9zlR1I37AGJ96Rto/dyNv8XeT+FSwxUFlFBmG5gB/mPOXYFEWqBYqQVYXwwqwDW5T4YcjweLF0cvzy62CD4PB8+D+2Kes6mTTwHtXJI7rFEHIJVpPSpJNbwp9Rs2QDzgatZ1REbYN0ktA9qNd70bot7IDRosQOPOU/D2jeOJu5QaSWaYqDYTvSM+zd+ojdRP1uuM0dL0yxxgJuN0zM4IkdiOXexe41/FUKAGbBgGc98QFoNTBq1DNGqyQ6kKNxWFhvWXaOTtdBdezH6Z0OGB4hlV1DIQysAysDYIPIII8jPeIPhCIIuoWM/kLqZlgH9ABAlQfRRMJQB9Ptj/KowwwwgwwwyAwwwygwwwwDDDF3xBqzHppCsiRyFGWJnqu6Qe2K5s3XFH9jkE6qBNQdu+0jcd2MAEM6hXVHJ/SLUlR54s1YO1IwOFAA+gAGYejdtNNFtUxK4UhZbWTfL6iH3cmUsxJvkknGOAq10EsRaXTDuFiGkgJUB6UKWjY/JJSrwTtNexN5r6drFmiSWO9rqGFimH1BHsQbBH2zXiX4Yk2o2nddkmnNFQxcGNyWidWIBKEWvI4KMPbA36np0cjbnW2oC7YVV0RR4YbmphyNxo85EXTIlFKoUejwWHyMXT39mYn+c2YYC2TokBO4xi7drBYHdJy7cHgmhz7UK8Zn6j02BI3Jjdi5rarvvdpDWxWLCr/AHAAJJoXmzUdVhS98ijaaY3YVrraSOAxPAU8k8DF+gfUzusskaRRAF4VcP3g7AqrSLYA9DNa8EE17Xge5OnzajnUSPCtn8mCQDchBFSTBQ+43foK1Q5PnKen6mXTydjVyI6dsvFqD6HIRlVkmBYgv61IYVu9XAI5cDTsVIkcmz5S4qH0BDFh/fF/UuhBtskDtDPGrCOUFmFE7isiE1KhI5vnk0QcLW+TVHjYjvYBtdoFHwSzED+BZ+2eiJN/BQJ+zMzfzYC8/ZszdC6l+IgSQgK5Ve5HzcchUMyMGAYEbh5ANEYwwihNKAxYs7E2KZjto+2wUv8ANX98tjjCgBQFA8AAAD9gM9YZQYYYh+K+tS6ZY/w8Ind2I7W5lkIAslAFN1xd/UfXIH14ZyGj12rjWPVa1giyvHE+lpQIVldY4nVvJfcylg18MRwV56/AMR6c/iNY7n/D0jGJF45naNWkl/hJAi/65Ptjw4h6eduv1hBAj2aZnHgd/bJvck+Pylgv9hhTebTqxBIIYeGBph9rHt9jwfplOq1hj3M62g8FOWs8BSh8kkgAi7vmsjRdSWRXbhQjENZqgOQxuqtSD9uR5BzJH1NdQ00UalmhZSWPEW8duWIdwA/Nan0g8X9rENopQwtSCDyCCCCPsR5yJnIUkCyASB9SBwMTaGGSSZ5FYJsBjbaD25ZwRvkKXe1eU5NnnxtBOyPqihzHKVRwdvk7SQFY0SBXEkfB93rnCKPg8qdDAym96CRz4uWQl5iR7HuM/GOMR/Do2TayEcKk4kRfouoRZGI+xlM3++PMq6DkDA5ORBhhhlBhhhgGGGGAYl6TH3ZpNRJ8yPJBEhHMSRsVc8/rkI3X/TsH1tw7ACyQAPJJoD+c534f1DJLPFIjNKZFkllS3hZ5FAVQ20BNsSRek+xU2STkU162lwOa3GPbKo8ktCwkUD7kpX85tVrFg2DRB+o+uYIuoEztHSjb9WO5uLoLtAHFHybF/Q0r6crQah9PLIzQtEHhNhBGq+mSMbaIChVIN8D78kHskwW2Z6UUCOKB/tdmxxiWXV3r4+yNzNp5A6OrRHYsimNwXAJAYuCACRvB4vnf0AL22aNAoaRyaAF81/cfKb91OZ+ukfiNHRBZZ2YJ+sp2pEdxXIVd4v2Nge4sGUkcjAesR8eraAzX/ldhVfun9sl9Ipfcw3EURuLFVI8FVJ2qfuBeaMgnCOX+IOtqkodB3fw6y2tME77mOOJO6RtVvU+7klV3EjOl08m5VYGwwBB5FgiwaPIzlv8AgqarpyRpQXUOk0rAkm5G3z8k/PRZfHB9h7behpPEzI43xk+kowYJdBV552hb9+FWPgljhXQDIvC8MIWdJkDS6kkrvEqqyqbKqqL2y1gcsCW9xyBfGNMTwpevd05XsLFKa4Do++JQ1cnbLKSOa9Hj3r6r10wzhNgK/lF2Jrajrqmdv2UaW/5OFPMMz9O1JkhjkIouiOR9Cygkf75eThFWr1SxoXkYKoqyfuaA+5JIAHuTnN/DrfjJm1csQ2AgaTenqiA3pKRuaw+4EH0L9AzgA5b1PT6zVRhU7MEbMHV2Er6iPYd0TiP0qH3KponjkG899K6iEkl7srussiuhYDbEHWMBODYU7o28UBKL9ySnmohV0ZJFDKwKsrC1YHggg+Rij4c1DJu0kro0kCpRDEs8TD0FlYlgRVEkm/Sbs0HDygEAkAsaUEgFjRND6mgT/GJepaJ9UYZYmkgKdwBjccoDbfUEI5vb8r0vNlTQwPXX+ptuXTwOElcBnlNVp4SdvcN8b2PpRT5NnkKct0mmEcckemjpgw3PPvIlZqDuzH1SkADngHgAgeEvwRE8id7UVJJNJLKztHdGJ+xBsYehAEV6As+sm/JPYE4Ncvp+mJE0sZLSF20q09dvtGVyBXu1JIWvyzE/qNXarTyR69XgHGoREks0n5J5ej+sIwAA8jd/SMrj6h3dSRsIljMN0GKEJM0chVjR4XUMSCAQDfIIJdNKTqAtCkjLmwL3O21KPtwsl/uMDH02cRJqLs7NTIBXl2mKyKo++6baP2zVoemhCzud7vusn5QGNsqqb44HmyQqjwAAvjCB5JWYiGKaR/8AXOQIzQHzKvKBfdyfdRdOl1Ms8wYCRVDUDt4Cg0yozDb9Qz8t8yqB5wPUQKdXkF7RLpISoIJDiCSUSbSD6Cvfi8+dx4+j2DUhiRRVh5VhRr6j2YfcE/3xT04luoanfTGNIRG48Ikm4tDX9W6MOT7hkH6RjqRAwIPg/cj/AHHIP3wa9YDMx3IordIL5srvC+1cANX3N19T50IwI4+x+h5+oPI/nCPWGL9D1dZJZYdrpJEaYOAAwNEMhBO9aKn7bhdXm/AnKW1SAsNwLKNzKvqcD/Qtt/tmVk7bGSRpXG41V7YlI/UikBlB/VtJFi/BObNOqhQIwoSrXaAFo+CK4rKKhOzKSkZBsV3DsDD3PAZh+xAOBhdlAZ9puyYwBx9PWG/uK/jNN5F5BQdGh2llDFflL+ph/wAzc398XhDDq/SBs1RLMOQVlijAL/QhkSMVxRS+b4aiQXVi/pYv/wB4P9sy9Q0fc2FXKPG25GABolSpDKfmUhjY49iCCAcCjrWhLrvQHuoLWuC4HOy/Y2PSfZqPiwUWul7yDUlqWKoA42hZO7IqSMwb5UFoSpo2rrdclnq5dTAdyt+LHBeALEkou/VCdyjbZX0uSaB9R98cWrX8PrWcEKondg5HoPrbbXiwbPnz/GFMOk9RWYqumvsR2DIQdstDaFRiPV6jZb6r73eU6Nu5q5tRIVVNN3NNGb4IYQyTysx4HqVUr27bcm+DpWj1DQorn8NGqoqxxhO8VVVB3SWypZB9KCwK9V+LNbGkMaQaeIsdyybBtIKpMjyM7yMLdieCSWLG+aJwHMUgYWpBH2/vnrEPTNYsXfeeRQTIl/pLOIIlYiIkspYqaTkng83jHpXVodQpMLhq4ZbG5TZFEfuCLHBo0TgjLrukHu9/SlY5gCrAi4pluysigj1X4ccj7jjOafqTp3JI5E00u4O2n1bCK921mBJNMCjMocfL2UFfMM73KNTpI5NvcRH2MGXcobaw8Mt+D98Fc98N9U1c6ozLCYxau+5CSyMqtXbdl3emRj7epB9ac9N1pl3OoHasCJubkq98g/yE8LxztJ5BGc9rdGqzSQogEL6nRF0X0JtZCrAqtAqTFGCp4N84+67OUgO0MSxVAEDbvUwBrb6hS7iSvIAJHjBrO6osTQaN0SUH+rc27cDIWJNs1bibN5WItV+tImNVdIWNUBySAfS8vHHqavlJxB0bQoNb+Id5iAkbLWnkijDrGYm7imyjBKsEL83sKvvAcGleiXUCRRIEEYVrCClB3EIvm6Chfb3P7ZT8UMuyNZdxR5VV0RnV3RgV42EMQrMjGvZT/LHU60IGIDSMu20jG+S2+Ubb4v6mhwSTWY+pdLOoJEvoClTBJEzLqI2r1tvqlvxtFgjz5oBqm6giOUa9wQuqj1u6qBvKotsaJUeOSwq8r7RkKntoiMltuUGYOaoVyoravNn5QK4xT0PVi41k3pq9qicSIVaURRkEIxUrILYN+W31N+Qcr/FCRq/Z3kBzI7Tl9qpJ6gys3iMk8D2sgCwqMI6aDRqu27d0DBZHppKYgt664sgcChwPoM0E4m6V8SRTMIydkxL1E3zkKLJ4+xF+30JBUm/q/UwimOMj8QyExJtLWxO1CQK9O7ySRwGPgHBHORO+jPZ7YMxGuk05R7XtSTiRwUIFMoaLjkUHo+2dZotcsoJQ/KzKR9KYqD/O28T67ocjPFqN6SamFrWwY4ihR0eIAbiobuWSd3KrxwM5vS6CVwDp9ySRmNXQsR2nhC2ktHwWl7l/rSPi92F66jrA2aiGRODIdjD3cxfmr+57S6hR/rH0zZp5V7s8oIIVIlu+KRWl8/tNf84n18c8KRd2UTMdTAIwVCldu/y4+YsgF8fMWPggB30bp/aRhZO99wBAGxdqqkfHsqoq39sI5roKtq00+8ntCJJTVr3GcXJIebG9y6qf6UlP61I7NVAFDgDgAcAD2AGYujkMneFHvU4I8duqiA+22j+7N9c3HCa53pvbfqMzoO00cfbZNvbebe4YzstDcgKbVf6mT7X0Wc/0wjUPHrpNsaJHKsSmgyq7De0zngH8sDYOAb5binW5y9UAg8km2bj9IB9IF+TzwePfAJpqvaNzCvSCoPq8E2eBwefsavPMMHqEjAb9pUlbqiQa+/gcn7+LOe4NOqCkFDyfJJPuSTyx+55y7A8SpYIsiwRY4Iv3B9jlauVNPdBR+YSoDN4IIFUbr2rnL88yIGBDAEEEEEWCD5BB8jA9ZQ8LbwyvQ8Mh5Uj2K/0N/sfce48uxj3MbZAFpFS2WuGqvmFUaonzV8AaMCjT6lXurBU0ykUyn7j/AM+D5BOIPin4WbVsD+KmiAAAjUkRHzZdVILE/uOBXHnOhnj3A0SrcUwAsUbHkcj7fc5mm13bUd4rvpiNvCuV5pWchQxHO0t9eSAThcfIeq/CM+lnHa1MAkJ/KKsYpgDuv0j3N1uYm/rmz4p+Mtd+HgBB029CHkXZ3JJBYIVbLRL4INWb448rppNRqtQWYNNueREiJZlAC9xGjDO4FmMWQSNrLVhsZ9T079w/mNujG1ZXuyVVtzstEbCI5W2baIOlUDkZJWqo+Gel6gyiXTd9ZIykk0bSMC3nhkchmDBCAG9+NzrZTrtAQ0OpZCam1ETAkEGpdWw5HngGv4xX8IyyTQvDp5ZICy0ysqEx+llYI0QCRN6gQpSM2l03qx31fXbB+EVITIYlpVLR7yh3NBGFFq4j9aNZ5HjCa7DOO+NJSkgcFgVRHAUMbEcjNJ8vqFLXIur54si/TdZ1G4RzI8ZC8yuqhXEZbuPXsdoF1xZFGmDDd8SaVZIlkekABDGRFdUjlWnEkbcFNwjLcigpNisqEEkQneMzuqSFViWSSP0OKVdRCWdVqUOpdCRYLGrG5R0fwtpVWDuBmdpmeUyMQWZXdmjHAAACsOAAOSffEnTtHJsDvMhWOZUfTRQ9lN7yIknfVpHZ3CtYF1yrc8HOzAwanDDEnU/h4T6gSSTShVACRIQijz3Lb5vUOOKNWL5wjH1CUbZ5xfbWfSHeLNpp5I+8y1ZIH5g/5W/nRp/imNpig9SGQRpIlvbFI2oqBY5eQH6ds3700j1CApHGpIKnaUX8pVQUAXHpXxQHn7Zm0HTNuxmCQsCWeOChExoKgLFAzBVFcbQeTXiir55Yw6nZ3HLhNyIHKHyS7foAHPJ/bmsDBI4PcbYBJaiJjbRj5VdiL58kLX0si7vijjiSlCRoD4AVFtj/AGsk5cDhGDqKlEuBaZpod+1RZVpUEpPHPo3WfYYg02p1TaWXuuySRwRMHZUiWRyjuQWI9INxq1UQVNbcadb62qMIIXU6pzGFSi7IruqtMyL7KpL80PT9Mu0fRFQq0ks07LypmcMA39WxQF3fQ1x7VheOe0GuOr/KkgGojQgq/cZJIn2mxKGAaM0xXzuYN8rCzmjq/wAPQR6dPRwJtIux5JJURGnjRo4w5pV2uQKA4x/qelq0vdVnjfbtZoyo7ijlQ9qb2nkHyLIuiQUfUjPJIuj3xkrJBO0hdFkfTRyK3+EvO/chUmgvFiroB4j+F4Enhj/MZhC7GVpHM26IwJEyyXa0GcADj1twbOdJotEsV7bLMbd2JZ3PtbH2HsPA9gM5z4w63Dp5YCdx1CEsiptto3IRo2J/S5K0os2gIHpzJr//AJL00UaMUkLvdxDZuSgDZbdtKncKIJvn6HJSbrt8WdV6Bp9QH70YJdDGzC1YrzQJXzVki7o+Mj4e67DrIRLp2seGU8OjUCVYex5/Y+2MxlxOOJ+JOm6iN9Ow1TyxGaJHWURbg/qEbqyIoHJ59ya5x22vKaGWU2do1BHm+HcIOOfplfxn/hRD66nTH/okEjH/AKUbI2j/AIeRIwRWLKxPgb5ypH87q/nCph69DGkccKTS7AisiQuHhRQF3yRsAy+1KAWPNAgGvKy6id5WjkeJAI1jiKRLKbvdK3cUtEDfAYE0hO02Bju3L+wQe55ZrHsP0gWOTZNHgeT7ggVF2oKHJ/cnySfJJ9yeThKydP6YkcUSEA9oUvzED70xNt/mPPJ8Wc34YZRGThhgGGGGBGZJwI7dNql3QNe6mLEIOB8rHcBur2F/bXleogDiiSPUjcVdowYeR9VGQUafqUT7trj0sVO4FPHNjcBuWuQwsH2OetfpVlieNgCHVlo3XI48G/7EHMcvQImZTbgoQVoigFZGVaI5UbBwfqfeiNWjIjRI3pSPy09V7wg9JHA9W0WRXsfI5wEXwn0YaeJHKk1GQWkFTRbWYvHSlgy7i/IJNAC3FEW/FHSI54DJEoZrWTclXItoT619VVHGbW2/LWgxAGdHmWXT7QeyEBLFmU2Fe/m5Hyk+bo/cc4HGfBvRimsaRQAgW9yKFiZZVVtiorkRlWI4Fg0bG5Qzdk/TITIZDGpc7CWIBNxkmNv9S2aPkZZptgtVCqaVmQbQVsUNwX7LV/5ftlz+DVE+1mgT7WaNYEOgIpgCLBo+LBsH+CAf4zP1HVCNOV3ljsVP62YH088AUCST4AJxd1vUug5khRSQCrG2dBvaQVXJMcZoAf1+azCdeZIyk9Qle20ZcFTvQqAW/wArNxY4pwPJGFiOnOpiKwyJKvf0wLpyu7uK8iqf6FQIo80FA9s6liALPAHkn2H75w2r0+tEgXRKSYxAC0sezTtMkbxStuZ1cqF2VtVwSBzwa6nTdNJRhqnExcR74yqdhSlE7Eq6LDd6iT48AAAaul1RJdIlLOE3KWDJCSflXu7Tf19INDAaMsd0rFrj2PEK7BJve20jcbuvUSKHjk3rC5NYR4iiVVCoAqgUFAAAA9gBwBmfqmtEMRcgtyiqoIG53YIg3NwoLMOT4zVnP9U1Ebz1N/gwGmBJ2yahhG8Y2D5wiNu9XFupq1sDGrSdJZj3NY3ccg1D6W08O7yEBUFzXG9uTZoKDWa9RoEMLRhSqbGULETGQD7IVI2n6Vluk1SSKHjawf8A8IP8g5k6zq2QRpGSJJXEakLvKDy8hX6KPc8AsLvwQzfB0BXSIxbeZvzt17mYSAFd8hALtVCyB4qgAMd1i3QxR6WERtKTtItpCm8tPIdthQANzsVUAAew8ZviVqO4gmzVAj02do5J5qrP/bA9EYm+I0K9icEfkTISDxuWX8lhu9qEu6vBKi/qHVZm6holmjaKS9jimpipI9wGBsX4wPmnxayo2pjhQvOVmaaee9wDIzBIArAr6NO1WtUo5N8rOlfCM34cJ2yHmET80p7agySAg8hvzQu0ityISKOd38KdHVW1KygStHqXpmczbRIkbBNzqGtUKA7i3vzyQG686v8AYTD+66Q/+cNVwnwN1dYNQiTxpG2oRQJ0HajkayVSSIegS7hIARtv6c8fT8+Xf/JnTzAO6jMo3mWMrViZ3WwGNkNuZmB//oQBwc+i6cyNsJpV2qSD6nYlQSDwAoF+139vcmlPxMe7JDBHTPvkdluqAgkUWf08yofrXtzlfVYtvT0let0LQ6kmqCKsySyUD4pAwvzV/U5fpIu5OXhAEUIMKMOA7vKrathxzXbVd3u2/wDl7JEGUqwtWBBB8EEUQcD3hmLpGkeKIRvJ3Ah2xsQQ/bHyBzZ3OBxu4ugau83YRGGGGUGGGGAYYYYBhhhgGQQPf/2snDAzx2m1Tuceq3JW1A5Xd4sVxfngX5Jy8V5Hg5OLtJ03tSySLI5R1UdmlMcZS+YlVQRdmxzZOQbJNOrMrEepb2kWCL8ix5B4sHg0PplcMzAkShRyArggI9ngAE2G/wAvPkUT7edB1COePfBIrqbAZeQGHBHPuD7HK16VGVTvgTugYCSVY2f1/P4UKLoDgDgVgEesaQI0KeguQ5lEkLKq8FkRktifa9orm/r5PRo25n/PYSdxGlWM7CL2KoVQAFDGrs8k3Zy8kxhQoZ0HBO4tIvPB55cD974HnNQwCsMMMAwwwwAjOb630T83uorOkjAaiJTzZjMS6iMezqpCkD5l9iVF9LkYHyyHUywsW07EctGnhgVRpIIN4BN/mNI5Ht2zeMtJ8RNPqdIH2rIjbmEZIZkkAjO5GsrG3egkFE/LIDRTNvx18LwuvfQdqYyxI7odu5dQ6wSWvyltsh5q+Bzlvwj8NxQwvJEqvqhLqVE01sxeOWaNWv8AQCCb21e4+cRq+OsWIBiwA3EAE0LIF0CfcCz/AHOEIbaN9bqG7be2/er5rET9clWXtzpDp/y96mSexIS6pSsFA9N8jz64/qa967r7xcvpn2gLbK8bAswBAUA2f1CyBZCgXuGSpD05FYr6P1tdQpZUdVF2zhQvFX6gx55P/Sfary6rqc/MmnGmaAkKjPJIrOfd0KI4kBJICgWdtgmxlIr12jifqCKqDuhV1Mku19wCMEiRW+UbqcGudqnj1XnpdUfxjrHTMGlFHcF/wtIeXAIBBHjzmjpnTpllaWeUMzBQdihV2ruKooItEBdjyWYk3uA4y7QdK7e0kratMx2psX80jgCzQAA9zeCtSaWyjSU7oWKttraWBB2j24NeSa98nWwM8bIjmMsK3gWyg+St8Bquibo0aPjLwMnKinS6ZY0WOMBURQqqPAUcAZcMMMAwwwwDDDDAg5OQcnAMMMMAwwwrAMMMMAwwwwMi6MID2FRCzBm9PpY3bEhSKY2fV+13WXxyhiwFgqaNgj2sEE+RRHI/73lmVzQhqu/SQwokGx9x7exHuDkHvM50wVmePhiDa3SO3szcGj7bgLrzdCgT7aEu0FmKoRuph5W7Hpb2q+a4+g9RalGICsCSAwo+VIBB/swP8jAnTTbhyrKQaKsPB4PB8MORyCR/vl2U6nTBxRsEG1ZTTKfqD/4PB8EEZ57+1grBuQAHq1LVyDXyH9+PvfGBowwwygwrDCsgzavRLIU3k0jrJt4pmTlC3F+lqYfcDIOiqUOjFB6u4gA2yE8hj/S4P6h5Bo3xWqsKwK5IVb5gG8+QD54PnOR+IOgQwvA2lUadpJu3IYQqdxHVmZWWqajGCOLFGqzrNTOqC2NXwAASzH6Ko5Y/YYq6hoZJ9RHu9EMLRyqb9bSercP2Apf/ALCb9NYMc507TaiXUBHlkm07adKrakIkIUtFMIkAbgtwKsUDV528OnoDcdzC6baoq/IUD5V8CvsLJy1EAAAoAeAOAP4z0BgpfF1eJm2hje7aLRwGO5k9JIphuQixx4+oyNF1iKVisbMSI0lspIq9t72NuYAc0ff9J+hyr/gC3YkkBBuM+g9r1lyqgpyCSR6r4A+me9P0SNFZULU0Een5INJEJAp8fN+ab/YYXwwicMAVIIPgg2D+xGHcFXYo8A2KJ+mJ2+HFIP5sgsMDW0csxcsABxyfGXanoaPu5rdIstAAepYhEB91oA0fuPBwhrkXiZehMKrUSe3ndfBbn5vPrs8fMqn2o6um9LMTEmRntUX1biRtABNlj5Iv+T5wGGGGGUGGGGBGTkZOQGGGGUAycjJwDIycMgjDDDKDC8MKwIxF/wAAVQiWzpwWZyhKlBGFJG31DbCF82L8G7V9WFZBj6XAiRARsGQ+pSK2kEDxXFGr/nNYOVPEQbU+A3oG0KxPN3Vg37/c2D7eoZNwBoqaBKmty37GiR7H39sChYzEG27nXgiPglefVtJPI99p8VQ9hmiCYOoZTYP7jxwQQeQQQQQeQRnuso1EBJDI5Vh/KMPcMt/2Ioj61YIX4ZTHqVLlOQw52nglf6l/qXkcjxdGjhqZ1QAsfJpQASzHzSqOSeCf4J9sC7M41O/cIiCRY3kExhgaqwRuI5sA8VRIOR2WZlYsyqAD2xQbd5p3BNgccDjzZYHNIGBVBFtHJLHn1NV8+aoUBwOBiPr/AMX6fSs0cjMJQLC7CbsWGFkBl+4PsRdjOh25m13TYZgFnijlA5AkRXAP1G4cYHy7pnxlrNZqI9KwVHOojfcikHZGwcr83gbL97BPPHq+sg5zuo+BdC9nsBW3bgyExsp/y7K4H0Nj28VnQQwhFCrwBiLu17wwwyoMisnDAisnDDAMMMMAwwwwIycjJyAwwyLyicMMjAnJzzheQesjI3YbsCcMMMonDIvC8gnKZYATuFB9pUPQJANGufIsA19ss3YXgVxyG9rA7goJYKQjfXabNc+xN5blc8SupVhYPkcj9iCOQb5BHjMnSoJY1YTyia3ZkbZsKo3IQize02AfpV+LIbZEsEciwRY4Iv3B9jlelg2LRZ3J5LOQSTQHgAKo48KAPtyctvJvAMnIvC8CcMLwvAMi8DhgGGRheBOGAwwCsKycLwIrDJwOBGGTkHAjJyMnA//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p>
        </p:txBody>
      </p:sp>
      <p:pic>
        <p:nvPicPr>
          <p:cNvPr id="59396" name="Picture 5" descr="S:\Communications\Images\LIFE\archive LIFE images\BBO sightings photos\boat based obs &amp; nests\BBO\08.03.08_LIFE_BBO 062.jpg"/>
          <p:cNvPicPr>
            <a:picLocks noChangeAspect="1" noChangeArrowheads="1"/>
          </p:cNvPicPr>
          <p:nvPr/>
        </p:nvPicPr>
        <p:blipFill>
          <a:blip r:embed="rId2" cstate="print"/>
          <a:srcRect l="2312" r="9096"/>
          <a:stretch>
            <a:fillRect/>
          </a:stretch>
        </p:blipFill>
        <p:spPr bwMode="auto">
          <a:xfrm>
            <a:off x="250825" y="3573463"/>
            <a:ext cx="2736850" cy="2060575"/>
          </a:xfrm>
          <a:prstGeom prst="rect">
            <a:avLst/>
          </a:prstGeom>
          <a:noFill/>
          <a:ln w="9525">
            <a:noFill/>
            <a:miter lim="800000"/>
            <a:headEnd/>
            <a:tailEnd/>
          </a:ln>
        </p:spPr>
      </p:pic>
      <p:sp>
        <p:nvSpPr>
          <p:cNvPr id="6" name="Rectangle 15"/>
          <p:cNvSpPr>
            <a:spLocks noRot="1" noChangeArrowheads="1"/>
          </p:cNvSpPr>
          <p:nvPr/>
        </p:nvSpPr>
        <p:spPr bwMode="auto">
          <a:xfrm>
            <a:off x="0" y="2060575"/>
            <a:ext cx="8893175" cy="17272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80000"/>
              <a:buFont typeface="Arial" pitchFamily="34" charset="0"/>
              <a:buChar char="►"/>
              <a:defRPr/>
            </a:pPr>
            <a:endParaRPr lang="el-GR" sz="2200" dirty="0">
              <a:effectLst>
                <a:outerShdw blurRad="38100" dist="38100" dir="2700000" algn="tl">
                  <a:srgbClr val="000000"/>
                </a:outerShdw>
              </a:effectLst>
              <a:latin typeface="Arial" charset="0"/>
              <a:cs typeface="Arial" charset="0"/>
            </a:endParaRPr>
          </a:p>
          <a:p>
            <a:pPr marL="342900" indent="-342900">
              <a:lnSpc>
                <a:spcPct val="80000"/>
              </a:lnSpc>
              <a:spcBef>
                <a:spcPct val="20000"/>
              </a:spcBef>
              <a:buClr>
                <a:schemeClr val="hlink"/>
              </a:buClr>
              <a:buSzPct val="80000"/>
              <a:buFont typeface="Arial" pitchFamily="34" charset="0"/>
              <a:buChar char="►"/>
              <a:defRPr/>
            </a:pPr>
            <a:r>
              <a:rPr lang="el-GR" sz="2200" dirty="0">
                <a:effectLst>
                  <a:outerShdw blurRad="38100" dist="38100" dir="2700000" algn="tl">
                    <a:srgbClr val="000000"/>
                  </a:outerShdw>
                </a:effectLst>
                <a:latin typeface="Arial" charset="0"/>
                <a:cs typeface="Arial" charset="0"/>
              </a:rPr>
              <a:t>Πρόγραμμα </a:t>
            </a:r>
            <a:r>
              <a:rPr lang="en-US" sz="2200" dirty="0">
                <a:effectLst>
                  <a:outerShdw blurRad="38100" dist="38100" dir="2700000" algn="tl">
                    <a:srgbClr val="000000"/>
                  </a:outerShdw>
                </a:effectLst>
                <a:latin typeface="Arial" charset="0"/>
                <a:cs typeface="Arial" charset="0"/>
              </a:rPr>
              <a:t>LIFE </a:t>
            </a:r>
            <a:r>
              <a:rPr lang="el-GR" sz="2200" dirty="0">
                <a:effectLst>
                  <a:outerShdw blurRad="38100" dist="38100" dir="2700000" algn="tl">
                    <a:srgbClr val="000000"/>
                  </a:outerShdw>
                </a:effectLst>
                <a:latin typeface="Arial" charset="0"/>
                <a:cs typeface="Arial" charset="0"/>
              </a:rPr>
              <a:t>για θαλασσοπούλια (2009-2012)</a:t>
            </a:r>
          </a:p>
          <a:p>
            <a:pPr marL="342900" indent="-342900">
              <a:lnSpc>
                <a:spcPct val="80000"/>
              </a:lnSpc>
              <a:spcBef>
                <a:spcPct val="20000"/>
              </a:spcBef>
              <a:buClr>
                <a:schemeClr val="hlink"/>
              </a:buClr>
              <a:buSzPct val="80000"/>
              <a:buFont typeface="Arial" pitchFamily="34" charset="0"/>
              <a:buChar char="►"/>
              <a:defRPr/>
            </a:pPr>
            <a:r>
              <a:rPr lang="el-GR" sz="2200" dirty="0">
                <a:effectLst>
                  <a:outerShdw blurRad="38100" dist="38100" dir="2700000" algn="tl">
                    <a:srgbClr val="000000"/>
                  </a:outerShdw>
                </a:effectLst>
                <a:latin typeface="Arial" charset="0"/>
                <a:cs typeface="Arial" charset="0"/>
              </a:rPr>
              <a:t>Σημαντική </a:t>
            </a:r>
            <a:r>
              <a:rPr lang="el-GR" sz="2200" dirty="0" err="1">
                <a:effectLst>
                  <a:outerShdw blurRad="38100" dist="38100" dir="2700000" algn="tl">
                    <a:srgbClr val="000000"/>
                  </a:outerShdw>
                </a:effectLst>
                <a:latin typeface="Arial" charset="0"/>
                <a:cs typeface="Arial" charset="0"/>
              </a:rPr>
              <a:t>δράση:</a:t>
            </a:r>
            <a:r>
              <a:rPr lang="el-GR" sz="2200" dirty="0" err="1">
                <a:solidFill>
                  <a:srgbClr val="00CCFF"/>
                </a:solidFill>
                <a:effectLst>
                  <a:outerShdw blurRad="38100" dist="38100" dir="2700000" algn="tl">
                    <a:srgbClr val="000000"/>
                  </a:outerShdw>
                </a:effectLst>
                <a:latin typeface="Arial" charset="0"/>
                <a:cs typeface="Arial" charset="0"/>
              </a:rPr>
              <a:t>Πρόγραμμα</a:t>
            </a:r>
            <a:r>
              <a:rPr lang="el-GR" sz="2200" dirty="0">
                <a:solidFill>
                  <a:srgbClr val="00CCFF"/>
                </a:solidFill>
                <a:effectLst>
                  <a:outerShdw blurRad="38100" dist="38100" dir="2700000" algn="tl">
                    <a:srgbClr val="000000"/>
                  </a:outerShdw>
                </a:effectLst>
                <a:latin typeface="Arial" charset="0"/>
                <a:cs typeface="Arial" charset="0"/>
              </a:rPr>
              <a:t> Καταγραφής Θαλασσοπουλιών Στη Θάλασσα</a:t>
            </a:r>
            <a:r>
              <a:rPr lang="el-GR" sz="2200" dirty="0">
                <a:effectLst>
                  <a:outerShdw blurRad="38100" dist="38100" dir="2700000" algn="tl">
                    <a:srgbClr val="000000"/>
                  </a:outerShdw>
                </a:effectLst>
                <a:latin typeface="Arial" charset="0"/>
                <a:cs typeface="Arial" charset="0"/>
              </a:rPr>
              <a:t> (</a:t>
            </a:r>
            <a:r>
              <a:rPr lang="en-US" sz="2200" dirty="0">
                <a:effectLst>
                  <a:outerShdw blurRad="38100" dist="38100" dir="2700000" algn="tl">
                    <a:srgbClr val="000000"/>
                  </a:outerShdw>
                </a:effectLst>
                <a:latin typeface="Arial" charset="0"/>
                <a:cs typeface="Arial" charset="0"/>
              </a:rPr>
              <a:t>ESAS</a:t>
            </a:r>
            <a:r>
              <a:rPr lang="el-GR" sz="2200" dirty="0">
                <a:effectLst>
                  <a:outerShdw blurRad="38100" dist="38100" dir="2700000" algn="tl">
                    <a:srgbClr val="000000"/>
                  </a:outerShdw>
                </a:effectLst>
                <a:latin typeface="Arial" charset="0"/>
                <a:cs typeface="Arial" charset="0"/>
              </a:rPr>
              <a:t>), στο οποίο συμμετείχαν πολλοί εθελοντές.  </a:t>
            </a:r>
          </a:p>
        </p:txBody>
      </p:sp>
      <p:pic>
        <p:nvPicPr>
          <p:cNvPr id="59398" name="Picture 17" descr="ESAS_Voreio Aigaio_D"/>
          <p:cNvPicPr>
            <a:picLocks noChangeAspect="1" noChangeArrowheads="1"/>
          </p:cNvPicPr>
          <p:nvPr/>
        </p:nvPicPr>
        <p:blipFill>
          <a:blip r:embed="rId3" cstate="print"/>
          <a:srcRect/>
          <a:stretch>
            <a:fillRect/>
          </a:stretch>
        </p:blipFill>
        <p:spPr bwMode="auto">
          <a:xfrm>
            <a:off x="3203575" y="3573463"/>
            <a:ext cx="2735263" cy="2052637"/>
          </a:xfrm>
          <a:prstGeom prst="rect">
            <a:avLst/>
          </a:prstGeom>
          <a:noFill/>
          <a:ln w="9525">
            <a:noFill/>
            <a:miter lim="800000"/>
            <a:headEnd/>
            <a:tailEnd/>
          </a:ln>
        </p:spPr>
      </p:pic>
      <p:pic>
        <p:nvPicPr>
          <p:cNvPr id="59399" name="Picture 22" descr="IMG_0228"/>
          <p:cNvPicPr>
            <a:picLocks noChangeAspect="1" noChangeArrowheads="1"/>
          </p:cNvPicPr>
          <p:nvPr/>
        </p:nvPicPr>
        <p:blipFill>
          <a:blip r:embed="rId4" cstate="print"/>
          <a:srcRect/>
          <a:stretch>
            <a:fillRect/>
          </a:stretch>
        </p:blipFill>
        <p:spPr bwMode="auto">
          <a:xfrm>
            <a:off x="6156325" y="3573463"/>
            <a:ext cx="2735263" cy="2051050"/>
          </a:xfrm>
          <a:prstGeom prst="rect">
            <a:avLst/>
          </a:prstGeom>
          <a:noFill/>
          <a:ln w="9525">
            <a:noFill/>
            <a:miter lim="800000"/>
            <a:headEnd/>
            <a:tailEnd/>
          </a:ln>
        </p:spPr>
      </p:pic>
      <p:pic>
        <p:nvPicPr>
          <p:cNvPr id="59400" name="Picture 23" descr="artemhs1"/>
          <p:cNvPicPr>
            <a:picLocks noChangeAspect="1" noChangeArrowheads="1"/>
          </p:cNvPicPr>
          <p:nvPr/>
        </p:nvPicPr>
        <p:blipFill>
          <a:blip r:embed="rId5" cstate="print">
            <a:clrChange>
              <a:clrFrom>
                <a:srgbClr val="808080"/>
              </a:clrFrom>
              <a:clrTo>
                <a:srgbClr val="808080">
                  <a:alpha val="0"/>
                </a:srgbClr>
              </a:clrTo>
            </a:clrChange>
          </a:blip>
          <a:srcRect/>
          <a:stretch>
            <a:fillRect/>
          </a:stretch>
        </p:blipFill>
        <p:spPr bwMode="auto">
          <a:xfrm>
            <a:off x="7904163" y="0"/>
            <a:ext cx="738187" cy="1279525"/>
          </a:xfrm>
          <a:prstGeom prst="rect">
            <a:avLst/>
          </a:prstGeom>
          <a:noFill/>
          <a:ln w="9525">
            <a:noFill/>
            <a:miter lim="800000"/>
            <a:headEnd/>
            <a:tailEnd/>
          </a:ln>
        </p:spPr>
      </p:pic>
      <p:pic>
        <p:nvPicPr>
          <p:cNvPr id="59401" name="Picture 24" descr="artemhs1"/>
          <p:cNvPicPr>
            <a:picLocks noChangeAspect="1" noChangeArrowheads="1"/>
          </p:cNvPicPr>
          <p:nvPr/>
        </p:nvPicPr>
        <p:blipFill>
          <a:blip r:embed="rId6" cstate="print">
            <a:clrChange>
              <a:clrFrom>
                <a:srgbClr val="808080"/>
              </a:clrFrom>
              <a:clrTo>
                <a:srgbClr val="808080">
                  <a:alpha val="0"/>
                </a:srgbClr>
              </a:clrTo>
            </a:clrChange>
          </a:blip>
          <a:srcRect/>
          <a:stretch>
            <a:fillRect/>
          </a:stretch>
        </p:blipFill>
        <p:spPr bwMode="auto">
          <a:xfrm>
            <a:off x="7235825" y="0"/>
            <a:ext cx="457200" cy="79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Θέση περιεχομένου"/>
          <p:cNvSpPr>
            <a:spLocks noGrp="1"/>
          </p:cNvSpPr>
          <p:nvPr>
            <p:ph idx="1"/>
          </p:nvPr>
        </p:nvSpPr>
        <p:spPr>
          <a:xfrm>
            <a:off x="395536" y="1628800"/>
            <a:ext cx="8229600" cy="2231454"/>
          </a:xfrm>
        </p:spPr>
        <p:txBody>
          <a:bodyPr/>
          <a:lstStyle/>
          <a:p>
            <a:pPr>
              <a:buClr>
                <a:srgbClr val="0070C0"/>
              </a:buClr>
            </a:pPr>
            <a:r>
              <a:rPr lang="el-GR" sz="1200" b="1" dirty="0" smtClean="0">
                <a:solidFill>
                  <a:srgbClr val="0070C0"/>
                </a:solidFill>
                <a:latin typeface="Tahoma" pitchFamily="34" charset="0"/>
                <a:cs typeface="Tahoma" pitchFamily="34" charset="0"/>
              </a:rPr>
              <a:t>Μέθοδος: </a:t>
            </a:r>
            <a:r>
              <a:rPr lang="en-US" sz="1200" dirty="0" smtClean="0">
                <a:solidFill>
                  <a:srgbClr val="0070C0"/>
                </a:solidFill>
                <a:latin typeface="Tahoma" pitchFamily="34" charset="0"/>
                <a:cs typeface="Tahoma" pitchFamily="34" charset="0"/>
              </a:rPr>
              <a:t>European Seabirds at Sea</a:t>
            </a: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 </a:t>
            </a:r>
            <a:r>
              <a:rPr lang="el-GR" sz="1200" dirty="0" smtClean="0">
                <a:solidFill>
                  <a:srgbClr val="0070C0"/>
                </a:solidFill>
                <a:latin typeface="Tahoma" pitchFamily="34" charset="0"/>
                <a:cs typeface="Tahoma" pitchFamily="34" charset="0"/>
              </a:rPr>
              <a:t>ESAS βασίζεται στην μεθοδολογία του </a:t>
            </a:r>
            <a:r>
              <a:rPr lang="el-GR" sz="1200" dirty="0" err="1" smtClean="0">
                <a:solidFill>
                  <a:srgbClr val="0070C0"/>
                </a:solidFill>
                <a:latin typeface="Tahoma" pitchFamily="34" charset="0"/>
                <a:cs typeface="Tahoma" pitchFamily="34" charset="0"/>
              </a:rPr>
              <a:t>Tasker</a:t>
            </a:r>
            <a:r>
              <a:rPr lang="el-GR" sz="1200" dirty="0" smtClean="0">
                <a:solidFill>
                  <a:srgbClr val="0070C0"/>
                </a:solidFill>
                <a:latin typeface="Tahoma" pitchFamily="34" charset="0"/>
                <a:cs typeface="Tahoma" pitchFamily="34" charset="0"/>
              </a:rPr>
              <a:t> </a:t>
            </a:r>
            <a:r>
              <a:rPr lang="el-GR" sz="1200" dirty="0" err="1" smtClean="0">
                <a:solidFill>
                  <a:srgbClr val="0070C0"/>
                </a:solidFill>
                <a:latin typeface="Tahoma" pitchFamily="34" charset="0"/>
                <a:cs typeface="Tahoma" pitchFamily="34" charset="0"/>
              </a:rPr>
              <a:t>et</a:t>
            </a:r>
            <a:r>
              <a:rPr lang="en-US" sz="1200" dirty="0" smtClean="0">
                <a:solidFill>
                  <a:srgbClr val="0070C0"/>
                </a:solidFill>
                <a:latin typeface="Tahoma" pitchFamily="34" charset="0"/>
                <a:cs typeface="Tahoma" pitchFamily="34" charset="0"/>
              </a:rPr>
              <a:t> </a:t>
            </a:r>
            <a:r>
              <a:rPr lang="el-GR" sz="1200" dirty="0" err="1" smtClean="0">
                <a:solidFill>
                  <a:srgbClr val="0070C0"/>
                </a:solidFill>
                <a:latin typeface="Tahoma" pitchFamily="34" charset="0"/>
                <a:cs typeface="Tahoma" pitchFamily="34" charset="0"/>
              </a:rPr>
              <a:t>al</a:t>
            </a:r>
            <a:r>
              <a:rPr lang="en-US" sz="1200" dirty="0" smtClean="0">
                <a:solidFill>
                  <a:srgbClr val="0070C0"/>
                </a:solidFill>
                <a:latin typeface="Tahoma" pitchFamily="34" charset="0"/>
                <a:cs typeface="Tahoma" pitchFamily="34" charset="0"/>
              </a:rPr>
              <a:t> </a:t>
            </a:r>
            <a:r>
              <a:rPr lang="el-GR" sz="1200" dirty="0" smtClean="0">
                <a:solidFill>
                  <a:srgbClr val="0070C0"/>
                </a:solidFill>
                <a:latin typeface="Tahoma" pitchFamily="34" charset="0"/>
                <a:cs typeface="Tahoma" pitchFamily="34" charset="0"/>
              </a:rPr>
              <a:t>1984) </a:t>
            </a:r>
            <a:endParaRPr lang="en-US" sz="1200" dirty="0" smtClean="0">
              <a:solidFill>
                <a:srgbClr val="0070C0"/>
              </a:solidFill>
              <a:latin typeface="Tahoma" pitchFamily="34" charset="0"/>
              <a:cs typeface="Tahoma" pitchFamily="34" charset="0"/>
            </a:endParaRPr>
          </a:p>
          <a:p>
            <a:pPr>
              <a:buClr>
                <a:srgbClr val="0070C0"/>
              </a:buClr>
            </a:pPr>
            <a:r>
              <a:rPr lang="el-GR" sz="1200" b="1" dirty="0" smtClean="0">
                <a:solidFill>
                  <a:srgbClr val="0070C0"/>
                </a:solidFill>
                <a:latin typeface="Tahoma" pitchFamily="34" charset="0"/>
                <a:cs typeface="Tahoma" pitchFamily="34" charset="0"/>
              </a:rPr>
              <a:t>Έξι (6) περίοδοι δειγματοληψιών</a:t>
            </a:r>
            <a:r>
              <a:rPr lang="el-GR" sz="1200" dirty="0" smtClean="0">
                <a:solidFill>
                  <a:srgbClr val="0070C0"/>
                </a:solidFill>
                <a:latin typeface="Tahoma" pitchFamily="34" charset="0"/>
                <a:cs typeface="Tahoma" pitchFamily="34" charset="0"/>
              </a:rPr>
              <a:t>: </a:t>
            </a:r>
          </a:p>
          <a:p>
            <a:pPr>
              <a:buClr>
                <a:srgbClr val="FFFF00"/>
              </a:buClr>
              <a:buNone/>
            </a:pP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1.	</a:t>
            </a:r>
            <a:r>
              <a:rPr lang="el-GR" sz="1200" dirty="0" smtClean="0">
                <a:solidFill>
                  <a:srgbClr val="0070C0"/>
                </a:solidFill>
                <a:latin typeface="Tahoma" pitchFamily="34" charset="0"/>
                <a:cs typeface="Tahoma" pitchFamily="34" charset="0"/>
              </a:rPr>
              <a:t>Απρίλιος </a:t>
            </a:r>
            <a:r>
              <a:rPr lang="en-US" sz="1200" dirty="0" smtClean="0">
                <a:solidFill>
                  <a:srgbClr val="0070C0"/>
                </a:solidFill>
                <a:latin typeface="Tahoma" pitchFamily="34" charset="0"/>
                <a:cs typeface="Tahoma" pitchFamily="34" charset="0"/>
              </a:rPr>
              <a:t>202</a:t>
            </a:r>
            <a:r>
              <a:rPr lang="el-GR" sz="1200" dirty="0" smtClean="0">
                <a:solidFill>
                  <a:srgbClr val="0070C0"/>
                </a:solidFill>
                <a:latin typeface="Tahoma" pitchFamily="34" charset="0"/>
                <a:cs typeface="Tahoma" pitchFamily="34" charset="0"/>
              </a:rPr>
              <a:t>1</a:t>
            </a:r>
          </a:p>
          <a:p>
            <a:pPr>
              <a:buClr>
                <a:srgbClr val="FFFF00"/>
              </a:buClr>
              <a:buNone/>
            </a:pP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2.	</a:t>
            </a:r>
            <a:r>
              <a:rPr lang="el-GR" sz="1200" dirty="0" smtClean="0">
                <a:solidFill>
                  <a:srgbClr val="0070C0"/>
                </a:solidFill>
                <a:latin typeface="Tahoma" pitchFamily="34" charset="0"/>
                <a:cs typeface="Tahoma" pitchFamily="34" charset="0"/>
              </a:rPr>
              <a:t>Σεπτέμβριος </a:t>
            </a:r>
            <a:r>
              <a:rPr lang="en-US" sz="1200" dirty="0" smtClean="0">
                <a:solidFill>
                  <a:srgbClr val="0070C0"/>
                </a:solidFill>
                <a:latin typeface="Tahoma" pitchFamily="34" charset="0"/>
                <a:cs typeface="Tahoma" pitchFamily="34" charset="0"/>
              </a:rPr>
              <a:t>202</a:t>
            </a:r>
            <a:r>
              <a:rPr lang="el-GR" sz="1200" dirty="0" smtClean="0">
                <a:solidFill>
                  <a:srgbClr val="0070C0"/>
                </a:solidFill>
                <a:latin typeface="Tahoma" pitchFamily="34" charset="0"/>
                <a:cs typeface="Tahoma" pitchFamily="34" charset="0"/>
              </a:rPr>
              <a:t>1</a:t>
            </a:r>
            <a:endParaRPr lang="en-US" sz="1200" dirty="0" smtClean="0">
              <a:solidFill>
                <a:srgbClr val="0070C0"/>
              </a:solidFill>
              <a:latin typeface="Tahoma" pitchFamily="34" charset="0"/>
              <a:cs typeface="Tahoma" pitchFamily="34" charset="0"/>
            </a:endParaRPr>
          </a:p>
          <a:p>
            <a:pPr>
              <a:buClr>
                <a:srgbClr val="FFFF00"/>
              </a:buClr>
              <a:buNone/>
            </a:pP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3.	</a:t>
            </a:r>
            <a:r>
              <a:rPr lang="el-GR" sz="1200" dirty="0" smtClean="0">
                <a:solidFill>
                  <a:srgbClr val="0070C0"/>
                </a:solidFill>
                <a:latin typeface="Tahoma" pitchFamily="34" charset="0"/>
                <a:cs typeface="Tahoma" pitchFamily="34" charset="0"/>
              </a:rPr>
              <a:t>Τέλη Οκτωβρίου-αρχές Νοεμβρίου</a:t>
            </a:r>
            <a:r>
              <a:rPr lang="en-US" sz="1200" dirty="0" smtClean="0">
                <a:solidFill>
                  <a:srgbClr val="0070C0"/>
                </a:solidFill>
                <a:latin typeface="Tahoma" pitchFamily="34" charset="0"/>
                <a:cs typeface="Tahoma" pitchFamily="34" charset="0"/>
              </a:rPr>
              <a:t> 2021</a:t>
            </a:r>
            <a:endParaRPr lang="el-GR" sz="1200" dirty="0" smtClean="0">
              <a:solidFill>
                <a:srgbClr val="0070C0"/>
              </a:solidFill>
              <a:latin typeface="Tahoma" pitchFamily="34" charset="0"/>
              <a:cs typeface="Tahoma" pitchFamily="34" charset="0"/>
            </a:endParaRPr>
          </a:p>
          <a:p>
            <a:pPr>
              <a:buClr>
                <a:srgbClr val="FFFF00"/>
              </a:buClr>
              <a:buNone/>
            </a:pP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4.	M</a:t>
            </a:r>
            <a:r>
              <a:rPr lang="el-GR" sz="1200" dirty="0" err="1" smtClean="0">
                <a:solidFill>
                  <a:srgbClr val="0070C0"/>
                </a:solidFill>
                <a:latin typeface="Tahoma" pitchFamily="34" charset="0"/>
                <a:cs typeface="Tahoma" pitchFamily="34" charset="0"/>
              </a:rPr>
              <a:t>άιος</a:t>
            </a:r>
            <a:r>
              <a:rPr lang="el-GR" sz="1200" dirty="0" smtClean="0">
                <a:solidFill>
                  <a:srgbClr val="0070C0"/>
                </a:solidFill>
                <a:latin typeface="Tahoma" pitchFamily="34" charset="0"/>
                <a:cs typeface="Tahoma" pitchFamily="34" charset="0"/>
              </a:rPr>
              <a:t>-Ιούνιος </a:t>
            </a:r>
            <a:r>
              <a:rPr lang="en-US" sz="1200" dirty="0" smtClean="0">
                <a:solidFill>
                  <a:srgbClr val="0070C0"/>
                </a:solidFill>
                <a:latin typeface="Tahoma" pitchFamily="34" charset="0"/>
                <a:cs typeface="Tahoma" pitchFamily="34" charset="0"/>
              </a:rPr>
              <a:t> 202</a:t>
            </a:r>
            <a:r>
              <a:rPr lang="el-GR" sz="1200" dirty="0" smtClean="0">
                <a:solidFill>
                  <a:srgbClr val="0070C0"/>
                </a:solidFill>
                <a:latin typeface="Tahoma" pitchFamily="34" charset="0"/>
                <a:cs typeface="Tahoma" pitchFamily="34" charset="0"/>
              </a:rPr>
              <a:t>2</a:t>
            </a:r>
          </a:p>
          <a:p>
            <a:pPr>
              <a:buClr>
                <a:srgbClr val="FFFF00"/>
              </a:buClr>
              <a:buNone/>
            </a:pPr>
            <a:r>
              <a:rPr lang="el-GR" sz="1200" dirty="0" smtClean="0">
                <a:solidFill>
                  <a:srgbClr val="0070C0"/>
                </a:solidFill>
                <a:latin typeface="Tahoma" pitchFamily="34" charset="0"/>
                <a:cs typeface="Tahoma" pitchFamily="34" charset="0"/>
              </a:rPr>
              <a:t>            </a:t>
            </a:r>
            <a:r>
              <a:rPr lang="en-US" sz="1200" dirty="0" smtClean="0">
                <a:solidFill>
                  <a:srgbClr val="0070C0"/>
                </a:solidFill>
                <a:latin typeface="Tahoma" pitchFamily="34" charset="0"/>
                <a:cs typeface="Tahoma" pitchFamily="34" charset="0"/>
              </a:rPr>
              <a:t> 5</a:t>
            </a:r>
            <a:r>
              <a:rPr lang="el-GR" sz="1200" dirty="0" smtClean="0">
                <a:solidFill>
                  <a:srgbClr val="0070C0"/>
                </a:solidFill>
                <a:latin typeface="Tahoma" pitchFamily="34" charset="0"/>
                <a:cs typeface="Tahoma" pitchFamily="34" charset="0"/>
              </a:rPr>
              <a:t>.</a:t>
            </a:r>
            <a:r>
              <a:rPr lang="en-US" sz="1200" dirty="0" smtClean="0">
                <a:solidFill>
                  <a:srgbClr val="0070C0"/>
                </a:solidFill>
                <a:latin typeface="Tahoma" pitchFamily="34" charset="0"/>
                <a:cs typeface="Tahoma" pitchFamily="34" charset="0"/>
              </a:rPr>
              <a:t>  </a:t>
            </a:r>
            <a:r>
              <a:rPr lang="el-GR" sz="1200" dirty="0" smtClean="0">
                <a:solidFill>
                  <a:srgbClr val="0070C0"/>
                </a:solidFill>
                <a:latin typeface="Tahoma" pitchFamily="34" charset="0"/>
                <a:cs typeface="Tahoma" pitchFamily="34" charset="0"/>
              </a:rPr>
              <a:t>  Αύγουστος-Σεπτέμβριος</a:t>
            </a:r>
            <a:r>
              <a:rPr lang="en-US" sz="1200" dirty="0" smtClean="0">
                <a:solidFill>
                  <a:srgbClr val="0070C0"/>
                </a:solidFill>
                <a:latin typeface="Tahoma" pitchFamily="34" charset="0"/>
                <a:cs typeface="Tahoma" pitchFamily="34" charset="0"/>
              </a:rPr>
              <a:t> 2022</a:t>
            </a:r>
            <a:endParaRPr lang="el-GR" sz="1200" dirty="0" smtClean="0">
              <a:solidFill>
                <a:srgbClr val="0070C0"/>
              </a:solidFill>
              <a:latin typeface="Tahoma" pitchFamily="34" charset="0"/>
              <a:cs typeface="Tahoma" pitchFamily="34" charset="0"/>
            </a:endParaRPr>
          </a:p>
          <a:p>
            <a:pPr>
              <a:buClr>
                <a:srgbClr val="FFFF00"/>
              </a:buClr>
              <a:buNone/>
            </a:pPr>
            <a:r>
              <a:rPr lang="el-GR" sz="1200" dirty="0" smtClean="0">
                <a:solidFill>
                  <a:srgbClr val="0070C0"/>
                </a:solidFill>
                <a:latin typeface="Tahoma" pitchFamily="34" charset="0"/>
                <a:cs typeface="Tahoma" pitchFamily="34" charset="0"/>
              </a:rPr>
              <a:t>             6.    Τέλη Σεπτεμβρίου-αρχές Οκτωβρίου</a:t>
            </a:r>
            <a:r>
              <a:rPr lang="en-US" sz="1200" dirty="0" smtClean="0">
                <a:solidFill>
                  <a:srgbClr val="0070C0"/>
                </a:solidFill>
                <a:latin typeface="Tahoma" pitchFamily="34" charset="0"/>
                <a:cs typeface="Tahoma" pitchFamily="34" charset="0"/>
              </a:rPr>
              <a:t> 2022</a:t>
            </a:r>
          </a:p>
          <a:p>
            <a:pPr>
              <a:buClr>
                <a:srgbClr val="FFFF00"/>
              </a:buClr>
            </a:pPr>
            <a:endParaRPr lang="en-US" sz="1200" dirty="0" smtClean="0">
              <a:solidFill>
                <a:srgbClr val="0070C0"/>
              </a:solidFill>
              <a:latin typeface="Tahoma" pitchFamily="34" charset="0"/>
              <a:cs typeface="Tahoma" pitchFamily="34" charset="0"/>
            </a:endParaRPr>
          </a:p>
          <a:p>
            <a:pPr>
              <a:buClr>
                <a:srgbClr val="0070C0"/>
              </a:buClr>
            </a:pPr>
            <a:r>
              <a:rPr lang="el-GR" sz="1200" b="1" dirty="0" smtClean="0">
                <a:solidFill>
                  <a:srgbClr val="0070C0"/>
                </a:solidFill>
                <a:latin typeface="Tahoma" pitchFamily="34" charset="0"/>
                <a:cs typeface="Tahoma" pitchFamily="34" charset="0"/>
              </a:rPr>
              <a:t>Δεδομένα που συλλέγονται: </a:t>
            </a:r>
            <a:r>
              <a:rPr lang="el-GR" sz="1200" dirty="0" smtClean="0">
                <a:solidFill>
                  <a:srgbClr val="0070C0"/>
                </a:solidFill>
                <a:latin typeface="Tahoma" pitchFamily="34" charset="0"/>
                <a:cs typeface="Tahoma" pitchFamily="34" charset="0"/>
              </a:rPr>
              <a:t>Παρουσία των πουλιών και συμπεριφορά τους καθώς και τις ανθρώπινες δραστηριότητες (π.χ. αλιεία, τουρισμός κλπ).</a:t>
            </a:r>
          </a:p>
          <a:p>
            <a:pPr>
              <a:buClr>
                <a:srgbClr val="0070C0"/>
              </a:buClr>
            </a:pPr>
            <a:r>
              <a:rPr lang="el-GR" sz="1200" b="1" dirty="0" smtClean="0">
                <a:solidFill>
                  <a:srgbClr val="0070C0"/>
                </a:solidFill>
                <a:latin typeface="Tahoma" pitchFamily="34" charset="0"/>
                <a:cs typeface="Tahoma" pitchFamily="34" charset="0"/>
              </a:rPr>
              <a:t>Καταγραφή δεδομένων: </a:t>
            </a:r>
            <a:r>
              <a:rPr lang="el-GR" sz="1200" dirty="0" smtClean="0">
                <a:solidFill>
                  <a:srgbClr val="0070C0"/>
                </a:solidFill>
                <a:latin typeface="Tahoma" pitchFamily="34" charset="0"/>
                <a:cs typeface="Tahoma" pitchFamily="34" charset="0"/>
              </a:rPr>
              <a:t>Χρήση δύο πρωτοκόλλων (πρωτόκολλο πλοίου και πρωτόκολλου είδους)</a:t>
            </a:r>
          </a:p>
          <a:p>
            <a:pPr>
              <a:buClr>
                <a:srgbClr val="0070C0"/>
              </a:buClr>
            </a:pPr>
            <a:r>
              <a:rPr lang="el-GR" sz="1200" b="1" dirty="0" smtClean="0">
                <a:solidFill>
                  <a:srgbClr val="0070C0"/>
                </a:solidFill>
                <a:latin typeface="Tahoma" pitchFamily="34" charset="0"/>
                <a:cs typeface="Tahoma" pitchFamily="34" charset="0"/>
              </a:rPr>
              <a:t>Πλωτά μέσα: </a:t>
            </a:r>
            <a:r>
              <a:rPr lang="el-GR" sz="1200" dirty="0" smtClean="0">
                <a:solidFill>
                  <a:srgbClr val="0070C0"/>
                </a:solidFill>
                <a:latin typeface="Tahoma" pitchFamily="34" charset="0"/>
                <a:cs typeface="Tahoma" pitchFamily="34" charset="0"/>
              </a:rPr>
              <a:t>Χρήση δύο πλωτών μέσων με δύο </a:t>
            </a:r>
            <a:r>
              <a:rPr lang="el-GR" sz="1200" dirty="0" err="1" smtClean="0">
                <a:solidFill>
                  <a:srgbClr val="0070C0"/>
                </a:solidFill>
                <a:latin typeface="Tahoma" pitchFamily="34" charset="0"/>
                <a:cs typeface="Tahoma" pitchFamily="34" charset="0"/>
              </a:rPr>
              <a:t>ορνιθοπαρατηρητές</a:t>
            </a:r>
            <a:r>
              <a:rPr lang="el-GR" sz="1200" dirty="0" smtClean="0">
                <a:solidFill>
                  <a:srgbClr val="0070C0"/>
                </a:solidFill>
                <a:latin typeface="Tahoma" pitchFamily="34" charset="0"/>
                <a:cs typeface="Tahoma" pitchFamily="34" charset="0"/>
              </a:rPr>
              <a:t> στο καθένα, τα οποία επιχειρούν ταυτόχρονα και κάλυψη της περιοχής ενδιαφέροντος (τόσο της παράκτιας ζώνης όσο και της πελαγικής με ζιγκ-ζαγκ διαδρομές) </a:t>
            </a:r>
          </a:p>
          <a:p>
            <a:pPr>
              <a:buClr>
                <a:srgbClr val="0070C0"/>
              </a:buClr>
            </a:pPr>
            <a:r>
              <a:rPr lang="el-GR" sz="1200" b="1" dirty="0" smtClean="0">
                <a:solidFill>
                  <a:srgbClr val="0070C0"/>
                </a:solidFill>
                <a:latin typeface="Tahoma" pitchFamily="34" charset="0"/>
                <a:cs typeface="Tahoma" pitchFamily="34" charset="0"/>
              </a:rPr>
              <a:t>Χαρακτηριστικά πλεύσεων</a:t>
            </a:r>
            <a:r>
              <a:rPr lang="el-GR" sz="1200" dirty="0" smtClean="0">
                <a:solidFill>
                  <a:srgbClr val="0070C0"/>
                </a:solidFill>
                <a:latin typeface="Tahoma" pitchFamily="34" charset="0"/>
                <a:cs typeface="Tahoma" pitchFamily="34" charset="0"/>
              </a:rPr>
              <a:t>: Χαμηλή ταχύτητα (&lt;10 κόμβους) και σχετικά καλές συνθήκες (έως 5 </a:t>
            </a:r>
            <a:r>
              <a:rPr lang="en-US" sz="1200" dirty="0" smtClean="0">
                <a:solidFill>
                  <a:srgbClr val="0070C0"/>
                </a:solidFill>
                <a:latin typeface="Tahoma" pitchFamily="34" charset="0"/>
                <a:cs typeface="Tahoma" pitchFamily="34" charset="0"/>
              </a:rPr>
              <a:t>Beaufort) </a:t>
            </a:r>
            <a:endParaRPr lang="el-GR" sz="1200" dirty="0" smtClean="0">
              <a:solidFill>
                <a:srgbClr val="0070C0"/>
              </a:solidFill>
              <a:latin typeface="Tahoma" pitchFamily="34" charset="0"/>
              <a:cs typeface="Tahoma" pitchFamily="34" charset="0"/>
            </a:endParaRPr>
          </a:p>
          <a:p>
            <a:pPr>
              <a:buClr>
                <a:srgbClr val="0070C0"/>
              </a:buClr>
            </a:pPr>
            <a:r>
              <a:rPr lang="el-GR" sz="1200" b="1" dirty="0" smtClean="0">
                <a:solidFill>
                  <a:srgbClr val="0070C0"/>
                </a:solidFill>
                <a:latin typeface="Tahoma" pitchFamily="34" charset="0"/>
                <a:cs typeface="Tahoma" pitchFamily="34" charset="0"/>
              </a:rPr>
              <a:t>Ανάλυση δεδομένων: </a:t>
            </a:r>
            <a:r>
              <a:rPr lang="el-GR" sz="1200" dirty="0" smtClean="0">
                <a:solidFill>
                  <a:srgbClr val="0070C0"/>
                </a:solidFill>
                <a:latin typeface="Tahoma" pitchFamily="34" charset="0"/>
                <a:cs typeface="Tahoma" pitchFamily="34" charset="0"/>
              </a:rPr>
              <a:t>Σε χωρική και χρονική κλίμακα με χρήση στατιστικών μεθόδων και Γεωγραφικών Συστημάτων Πληροφοριών </a:t>
            </a:r>
            <a:r>
              <a:rPr lang="en-US" sz="1200" dirty="0" smtClean="0">
                <a:solidFill>
                  <a:srgbClr val="0070C0"/>
                </a:solidFill>
                <a:latin typeface="Tahoma" pitchFamily="34" charset="0"/>
                <a:cs typeface="Tahoma" pitchFamily="34" charset="0"/>
              </a:rPr>
              <a:t>(GIS) </a:t>
            </a:r>
            <a:r>
              <a:rPr lang="el-GR" sz="1200" dirty="0" smtClean="0">
                <a:solidFill>
                  <a:srgbClr val="0070C0"/>
                </a:solidFill>
                <a:latin typeface="Tahoma" pitchFamily="34" charset="0"/>
                <a:cs typeface="Tahoma" pitchFamily="34" charset="0"/>
              </a:rPr>
              <a:t>για την παραγωγή χαρτών</a:t>
            </a:r>
            <a:r>
              <a:rPr lang="en-US" sz="1200" dirty="0" smtClean="0">
                <a:solidFill>
                  <a:srgbClr val="0070C0"/>
                </a:solidFill>
                <a:latin typeface="Tahoma" pitchFamily="34" charset="0"/>
                <a:cs typeface="Tahoma" pitchFamily="34" charset="0"/>
              </a:rPr>
              <a:t> </a:t>
            </a:r>
            <a:r>
              <a:rPr lang="el-GR" sz="1200" dirty="0" smtClean="0">
                <a:solidFill>
                  <a:srgbClr val="0070C0"/>
                </a:solidFill>
                <a:latin typeface="Tahoma" pitchFamily="34" charset="0"/>
                <a:cs typeface="Tahoma" pitchFamily="34" charset="0"/>
              </a:rPr>
              <a:t>με βασικά </a:t>
            </a:r>
            <a:r>
              <a:rPr lang="el-GR" sz="1200" dirty="0" err="1" smtClean="0">
                <a:solidFill>
                  <a:srgbClr val="0070C0"/>
                </a:solidFill>
                <a:latin typeface="Tahoma" pitchFamily="34" charset="0"/>
                <a:cs typeface="Tahoma" pitchFamily="34" charset="0"/>
              </a:rPr>
              <a:t>τροφοληπτικά</a:t>
            </a:r>
            <a:r>
              <a:rPr lang="el-GR" sz="1200" dirty="0" smtClean="0">
                <a:solidFill>
                  <a:srgbClr val="0070C0"/>
                </a:solidFill>
                <a:latin typeface="Tahoma" pitchFamily="34" charset="0"/>
                <a:cs typeface="Tahoma" pitchFamily="34" charset="0"/>
              </a:rPr>
              <a:t> πεδία και πληθυσμιακές πυκνότητες των καταγεγραμμένων ειδών</a:t>
            </a:r>
          </a:p>
          <a:p>
            <a:pPr>
              <a:buClr>
                <a:srgbClr val="0070C0"/>
              </a:buClr>
            </a:pPr>
            <a:r>
              <a:rPr lang="el-GR" sz="1200" b="1" dirty="0" smtClean="0">
                <a:solidFill>
                  <a:srgbClr val="0070C0"/>
                </a:solidFill>
                <a:latin typeface="Tahoma" pitchFamily="34" charset="0"/>
                <a:cs typeface="Tahoma" pitchFamily="34" charset="0"/>
              </a:rPr>
              <a:t>Επιπρόσθετα οφέλη: </a:t>
            </a:r>
            <a:r>
              <a:rPr lang="el-GR" sz="1200" dirty="0" smtClean="0">
                <a:solidFill>
                  <a:srgbClr val="0070C0"/>
                </a:solidFill>
                <a:latin typeface="Tahoma" pitchFamily="34" charset="0"/>
                <a:cs typeface="Tahoma" pitchFamily="34" charset="0"/>
              </a:rPr>
              <a:t>Ανίχνευση αναπαραγωγικών περιοχών θαλασσοπουλιών, καταγραφή θαλάσσιων απορριμμάτων (</a:t>
            </a:r>
            <a:r>
              <a:rPr lang="en-US" sz="1200" dirty="0" smtClean="0">
                <a:solidFill>
                  <a:srgbClr val="0070C0"/>
                </a:solidFill>
                <a:latin typeface="Tahoma" pitchFamily="34" charset="0"/>
                <a:cs typeface="Tahoma" pitchFamily="34" charset="0"/>
              </a:rPr>
              <a:t>marine litter)</a:t>
            </a:r>
            <a:r>
              <a:rPr lang="el-GR" sz="1200" dirty="0" smtClean="0">
                <a:solidFill>
                  <a:srgbClr val="0070C0"/>
                </a:solidFill>
                <a:latin typeface="Tahoma" pitchFamily="34" charset="0"/>
                <a:cs typeface="Tahoma" pitchFamily="34" charset="0"/>
              </a:rPr>
              <a:t>, καταγραφή μεταναστευτικών ειδών ορνιθοπανίδας καθώς και κητωδών και θαλάσσιων χελωνών</a:t>
            </a:r>
          </a:p>
        </p:txBody>
      </p:sp>
      <p:sp>
        <p:nvSpPr>
          <p:cNvPr id="3" name="2 - Τίτλος"/>
          <p:cNvSpPr>
            <a:spLocks noGrp="1"/>
          </p:cNvSpPr>
          <p:nvPr>
            <p:ph type="title"/>
          </p:nvPr>
        </p:nvSpPr>
        <p:spPr>
          <a:xfrm>
            <a:off x="467544" y="0"/>
            <a:ext cx="8229600" cy="332656"/>
          </a:xfrm>
        </p:spPr>
        <p:txBody>
          <a:bodyPr>
            <a:normAutofit fontScale="90000"/>
          </a:bodyPr>
          <a:lstStyle/>
          <a:p>
            <a:pPr algn="ctr">
              <a:defRPr/>
            </a:pPr>
            <a:r>
              <a:rPr lang="el-GR" sz="4400" dirty="0" smtClean="0">
                <a:solidFill>
                  <a:srgbClr val="FFFF00"/>
                </a:solidFill>
                <a:latin typeface="Tahoma" pitchFamily="34" charset="0"/>
                <a:ea typeface="Tahoma" pitchFamily="34" charset="0"/>
                <a:cs typeface="Tahoma" pitchFamily="34" charset="0"/>
              </a:rPr>
              <a:t/>
            </a:r>
            <a:br>
              <a:rPr lang="el-GR" sz="4400" dirty="0" smtClean="0">
                <a:solidFill>
                  <a:srgbClr val="FFFF00"/>
                </a:solidFill>
                <a:latin typeface="Tahoma" pitchFamily="34" charset="0"/>
                <a:ea typeface="Tahoma" pitchFamily="34" charset="0"/>
                <a:cs typeface="Tahoma" pitchFamily="34" charset="0"/>
              </a:rPr>
            </a:br>
            <a:r>
              <a:rPr lang="el-GR" sz="4400" dirty="0" smtClean="0">
                <a:solidFill>
                  <a:srgbClr val="FFFF00"/>
                </a:solidFill>
                <a:latin typeface="Tahoma" pitchFamily="34" charset="0"/>
                <a:ea typeface="Tahoma" pitchFamily="34" charset="0"/>
                <a:cs typeface="Tahoma" pitchFamily="34" charset="0"/>
              </a:rPr>
              <a:t/>
            </a:r>
            <a:br>
              <a:rPr lang="el-GR" sz="4400" dirty="0" smtClean="0">
                <a:solidFill>
                  <a:srgbClr val="FFFF00"/>
                </a:solidFill>
                <a:latin typeface="Tahoma" pitchFamily="34" charset="0"/>
                <a:ea typeface="Tahoma" pitchFamily="34" charset="0"/>
                <a:cs typeface="Tahoma" pitchFamily="34" charset="0"/>
              </a:rPr>
            </a:br>
            <a:r>
              <a:rPr lang="el-GR" sz="4400" dirty="0" smtClean="0">
                <a:solidFill>
                  <a:srgbClr val="FFFF00"/>
                </a:solidFill>
                <a:latin typeface="Tahoma" pitchFamily="34" charset="0"/>
                <a:ea typeface="Tahoma" pitchFamily="34" charset="0"/>
                <a:cs typeface="Tahoma" pitchFamily="34" charset="0"/>
              </a:rPr>
              <a:t/>
            </a:r>
            <a:br>
              <a:rPr lang="el-GR" sz="4400" dirty="0" smtClean="0">
                <a:solidFill>
                  <a:srgbClr val="FFFF00"/>
                </a:solidFill>
                <a:latin typeface="Tahoma" pitchFamily="34" charset="0"/>
                <a:ea typeface="Tahoma" pitchFamily="34" charset="0"/>
                <a:cs typeface="Tahoma" pitchFamily="34" charset="0"/>
              </a:rPr>
            </a:br>
            <a:r>
              <a:rPr lang="el-GR" sz="4400" dirty="0" smtClean="0">
                <a:solidFill>
                  <a:srgbClr val="FFFF00"/>
                </a:solidFill>
                <a:latin typeface="Tahoma" pitchFamily="34" charset="0"/>
                <a:ea typeface="Tahoma" pitchFamily="34" charset="0"/>
                <a:cs typeface="Tahoma" pitchFamily="34" charset="0"/>
              </a:rPr>
              <a:t/>
            </a:r>
            <a:br>
              <a:rPr lang="el-GR" sz="4400" dirty="0" smtClean="0">
                <a:solidFill>
                  <a:srgbClr val="FFFF00"/>
                </a:solidFill>
                <a:latin typeface="Tahoma" pitchFamily="34" charset="0"/>
                <a:ea typeface="Tahoma" pitchFamily="34" charset="0"/>
                <a:cs typeface="Tahoma" pitchFamily="34" charset="0"/>
              </a:rPr>
            </a:br>
            <a:r>
              <a:rPr lang="el-GR" sz="2200" b="1" dirty="0" smtClean="0">
                <a:solidFill>
                  <a:srgbClr val="0070C0"/>
                </a:solidFill>
                <a:latin typeface="Tahoma" pitchFamily="34" charset="0"/>
                <a:ea typeface="Tahoma" pitchFamily="34" charset="0"/>
                <a:cs typeface="Tahoma" pitchFamily="34" charset="0"/>
              </a:rPr>
              <a:t>Απογραφή θαλασσοπουλιών</a:t>
            </a:r>
            <a:r>
              <a:rPr lang="en-US" sz="2200" b="1" dirty="0" smtClean="0">
                <a:solidFill>
                  <a:srgbClr val="0070C0"/>
                </a:solidFill>
                <a:latin typeface="Tahoma" pitchFamily="34" charset="0"/>
                <a:ea typeface="Tahoma" pitchFamily="34" charset="0"/>
                <a:cs typeface="Tahoma" pitchFamily="34" charset="0"/>
              </a:rPr>
              <a:t> – E</a:t>
            </a:r>
            <a:r>
              <a:rPr lang="el-GR" sz="2200" b="1" dirty="0" smtClean="0">
                <a:solidFill>
                  <a:srgbClr val="0070C0"/>
                </a:solidFill>
                <a:latin typeface="Tahoma" pitchFamily="34" charset="0"/>
                <a:ea typeface="Tahoma" pitchFamily="34" charset="0"/>
                <a:cs typeface="Tahoma" pitchFamily="34" charset="0"/>
              </a:rPr>
              <a:t>ν πλω καταγραφές</a:t>
            </a:r>
            <a:r>
              <a:rPr lang="el-GR" sz="4400" dirty="0" smtClean="0">
                <a:solidFill>
                  <a:srgbClr val="FFFF00"/>
                </a:solidFill>
                <a:latin typeface="Tahoma" pitchFamily="34" charset="0"/>
                <a:ea typeface="Tahoma" pitchFamily="34" charset="0"/>
                <a:cs typeface="Tahoma" pitchFamily="34" charset="0"/>
              </a:rPr>
              <a:t/>
            </a:r>
            <a:br>
              <a:rPr lang="el-GR" sz="4400" dirty="0" smtClean="0">
                <a:solidFill>
                  <a:srgbClr val="FFFF00"/>
                </a:solidFill>
                <a:latin typeface="Tahoma" pitchFamily="34" charset="0"/>
                <a:ea typeface="Tahoma" pitchFamily="34" charset="0"/>
                <a:cs typeface="Tahoma" pitchFamily="34" charset="0"/>
              </a:rPr>
            </a:br>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67544" y="116632"/>
            <a:ext cx="8229600" cy="404664"/>
          </a:xfrm>
        </p:spPr>
        <p:txBody>
          <a:bodyPr/>
          <a:lstStyle/>
          <a:p>
            <a:pPr>
              <a:defRPr/>
            </a:pPr>
            <a:r>
              <a:rPr lang="el-GR" sz="1600" dirty="0" smtClean="0">
                <a:solidFill>
                  <a:srgbClr val="0070C0"/>
                </a:solidFill>
                <a:latin typeface="Tahoma" pitchFamily="34" charset="0"/>
                <a:ea typeface="Tahoma" pitchFamily="34" charset="0"/>
                <a:cs typeface="Tahoma" pitchFamily="34" charset="0"/>
              </a:rPr>
              <a:t>Χρήση 2 ομάδων που θα λειτουργούν παράλληλα (η μία από 0-12 </a:t>
            </a:r>
            <a:r>
              <a:rPr sz="1600" dirty="0" smtClean="0">
                <a:solidFill>
                  <a:srgbClr val="0070C0"/>
                </a:solidFill>
                <a:latin typeface="Tahoma" pitchFamily="34" charset="0"/>
                <a:ea typeface="Tahoma" pitchFamily="34" charset="0"/>
                <a:cs typeface="Tahoma" pitchFamily="34" charset="0"/>
              </a:rPr>
              <a:t>nm </a:t>
            </a:r>
            <a:r>
              <a:rPr lang="el-GR" sz="1600" dirty="0" smtClean="0">
                <a:solidFill>
                  <a:srgbClr val="0070C0"/>
                </a:solidFill>
                <a:latin typeface="Tahoma" pitchFamily="34" charset="0"/>
                <a:ea typeface="Tahoma" pitchFamily="34" charset="0"/>
                <a:cs typeface="Tahoma" pitchFamily="34" charset="0"/>
              </a:rPr>
              <a:t>και η άλλη &gt;12 </a:t>
            </a:r>
            <a:r>
              <a:rPr sz="1600" dirty="0" smtClean="0">
                <a:solidFill>
                  <a:srgbClr val="0070C0"/>
                </a:solidFill>
                <a:latin typeface="Tahoma" pitchFamily="34" charset="0"/>
                <a:ea typeface="Tahoma" pitchFamily="34" charset="0"/>
                <a:cs typeface="Tahoma" pitchFamily="34" charset="0"/>
              </a:rPr>
              <a:t>nm)</a:t>
            </a:r>
            <a:endParaRPr lang="el-GR" sz="1600" dirty="0">
              <a:solidFill>
                <a:srgbClr val="0070C0"/>
              </a:solidFill>
              <a:latin typeface="Tahoma" pitchFamily="34" charset="0"/>
              <a:ea typeface="Tahoma" pitchFamily="34" charset="0"/>
              <a:cs typeface="Tahoma" pitchFamily="34" charset="0"/>
            </a:endParaRPr>
          </a:p>
        </p:txBody>
      </p:sp>
      <p:pic>
        <p:nvPicPr>
          <p:cNvPr id="22531" name="Picture 3"/>
          <p:cNvPicPr>
            <a:picLocks noChangeAspect="1" noChangeArrowheads="1"/>
          </p:cNvPicPr>
          <p:nvPr/>
        </p:nvPicPr>
        <p:blipFill>
          <a:blip r:embed="rId2" cstate="print"/>
          <a:srcRect/>
          <a:stretch>
            <a:fillRect/>
          </a:stretch>
        </p:blipFill>
        <p:spPr bwMode="auto">
          <a:xfrm>
            <a:off x="0" y="390525"/>
            <a:ext cx="9144000" cy="646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1" name="Picture 3" descr="C:\Users\user\Desktop\IMG_1112.JPG"/>
          <p:cNvPicPr>
            <a:picLocks noChangeAspect="1" noChangeArrowheads="1"/>
          </p:cNvPicPr>
          <p:nvPr/>
        </p:nvPicPr>
        <p:blipFill>
          <a:blip r:embed="rId2" cstate="print"/>
          <a:srcRect/>
          <a:stretch>
            <a:fillRect/>
          </a:stretch>
        </p:blipFill>
        <p:spPr bwMode="auto">
          <a:xfrm>
            <a:off x="107504" y="4293096"/>
            <a:ext cx="2640000" cy="1980000"/>
          </a:xfrm>
          <a:prstGeom prst="rect">
            <a:avLst/>
          </a:prstGeom>
          <a:noFill/>
        </p:spPr>
      </p:pic>
      <p:pic>
        <p:nvPicPr>
          <p:cNvPr id="181252" name="Picture 4" descr="E:\Karris\Ionian University\Private works\Seabirds cyprus\PARADOTEA\DATA April 2021\PHOTOS\Photos Karris\April 2021\Onboard fieldwork\IMG_1555.JPG"/>
          <p:cNvPicPr>
            <a:picLocks noChangeAspect="1" noChangeArrowheads="1"/>
          </p:cNvPicPr>
          <p:nvPr/>
        </p:nvPicPr>
        <p:blipFill>
          <a:blip r:embed="rId3" cstate="print"/>
          <a:srcRect/>
          <a:stretch>
            <a:fillRect/>
          </a:stretch>
        </p:blipFill>
        <p:spPr bwMode="auto">
          <a:xfrm>
            <a:off x="107504" y="2348880"/>
            <a:ext cx="2640000" cy="1980000"/>
          </a:xfrm>
          <a:prstGeom prst="rect">
            <a:avLst/>
          </a:prstGeom>
          <a:noFill/>
        </p:spPr>
      </p:pic>
      <p:pic>
        <p:nvPicPr>
          <p:cNvPr id="181253" name="Picture 5" descr="E:\Karris\Ionian University\Private works\Seabirds cyprus\PARADOTEA\DATA April 2021\PHOTOS\Photos Karris\April 2021\Onboard fieldwork\IMG_1078.JPG"/>
          <p:cNvPicPr>
            <a:picLocks noChangeAspect="1" noChangeArrowheads="1"/>
          </p:cNvPicPr>
          <p:nvPr/>
        </p:nvPicPr>
        <p:blipFill>
          <a:blip r:embed="rId4" cstate="print"/>
          <a:srcRect/>
          <a:stretch>
            <a:fillRect/>
          </a:stretch>
        </p:blipFill>
        <p:spPr bwMode="auto">
          <a:xfrm>
            <a:off x="107504" y="404664"/>
            <a:ext cx="2640000" cy="1980000"/>
          </a:xfrm>
          <a:prstGeom prst="rect">
            <a:avLst/>
          </a:prstGeom>
          <a:noFill/>
        </p:spPr>
      </p:pic>
      <p:pic>
        <p:nvPicPr>
          <p:cNvPr id="181254" name="Picture 6"/>
          <p:cNvPicPr>
            <a:picLocks noChangeAspect="1" noChangeArrowheads="1"/>
          </p:cNvPicPr>
          <p:nvPr/>
        </p:nvPicPr>
        <p:blipFill>
          <a:blip r:embed="rId5" cstate="print"/>
          <a:srcRect/>
          <a:stretch>
            <a:fillRect/>
          </a:stretch>
        </p:blipFill>
        <p:spPr bwMode="auto">
          <a:xfrm>
            <a:off x="6012160" y="2348880"/>
            <a:ext cx="2968516" cy="1980000"/>
          </a:xfrm>
          <a:prstGeom prst="rect">
            <a:avLst/>
          </a:prstGeom>
          <a:noFill/>
          <a:ln w="9525">
            <a:noFill/>
            <a:miter lim="800000"/>
            <a:headEnd/>
            <a:tailEnd/>
          </a:ln>
        </p:spPr>
      </p:pic>
      <p:pic>
        <p:nvPicPr>
          <p:cNvPr id="181256" name="Picture 8" descr="May be an image of wading bird and nature"/>
          <p:cNvPicPr>
            <a:picLocks noChangeAspect="1" noChangeArrowheads="1"/>
          </p:cNvPicPr>
          <p:nvPr/>
        </p:nvPicPr>
        <p:blipFill>
          <a:blip r:embed="rId6" cstate="print"/>
          <a:srcRect/>
          <a:stretch>
            <a:fillRect/>
          </a:stretch>
        </p:blipFill>
        <p:spPr bwMode="auto">
          <a:xfrm>
            <a:off x="6012160" y="404664"/>
            <a:ext cx="2977652" cy="1980000"/>
          </a:xfrm>
          <a:prstGeom prst="rect">
            <a:avLst/>
          </a:prstGeom>
          <a:noFill/>
        </p:spPr>
      </p:pic>
      <p:pic>
        <p:nvPicPr>
          <p:cNvPr id="181259" name="Picture 11" descr="May be an image of body of water"/>
          <p:cNvPicPr>
            <a:picLocks noChangeAspect="1" noChangeArrowheads="1"/>
          </p:cNvPicPr>
          <p:nvPr/>
        </p:nvPicPr>
        <p:blipFill>
          <a:blip r:embed="rId7" cstate="print"/>
          <a:srcRect/>
          <a:stretch>
            <a:fillRect/>
          </a:stretch>
        </p:blipFill>
        <p:spPr bwMode="auto">
          <a:xfrm>
            <a:off x="2987824" y="404664"/>
            <a:ext cx="2639999" cy="1980000"/>
          </a:xfrm>
          <a:prstGeom prst="rect">
            <a:avLst/>
          </a:prstGeom>
          <a:noFill/>
        </p:spPr>
      </p:pic>
      <p:pic>
        <p:nvPicPr>
          <p:cNvPr id="181261" name="Picture 13" descr="E:\Karris\Ionian University\Private works\Seabirds cyprus\PARADOTEA\DATA September 2021\Photos September 2021 Cyprus\IMG_0531.JPG"/>
          <p:cNvPicPr>
            <a:picLocks noChangeAspect="1" noChangeArrowheads="1"/>
          </p:cNvPicPr>
          <p:nvPr/>
        </p:nvPicPr>
        <p:blipFill>
          <a:blip r:embed="rId8" cstate="print"/>
          <a:srcRect/>
          <a:stretch>
            <a:fillRect/>
          </a:stretch>
        </p:blipFill>
        <p:spPr bwMode="auto">
          <a:xfrm>
            <a:off x="2987824" y="2348880"/>
            <a:ext cx="2640000" cy="1980000"/>
          </a:xfrm>
          <a:prstGeom prst="rect">
            <a:avLst/>
          </a:prstGeom>
          <a:noFill/>
        </p:spPr>
      </p:pic>
      <p:pic>
        <p:nvPicPr>
          <p:cNvPr id="181262" name="Picture 14" descr="E:\Karris\Ionian University\Private works\Adens\Akamas\Δειγματοληψίες\Sampling season 2019\Spring 2019\Photos Spring 2019 Akamas Karris\May 3-11 2019\DSC04929.JPG"/>
          <p:cNvPicPr>
            <a:picLocks noChangeAspect="1" noChangeArrowheads="1"/>
          </p:cNvPicPr>
          <p:nvPr/>
        </p:nvPicPr>
        <p:blipFill>
          <a:blip r:embed="rId9" cstate="print"/>
          <a:srcRect/>
          <a:stretch>
            <a:fillRect/>
          </a:stretch>
        </p:blipFill>
        <p:spPr bwMode="auto">
          <a:xfrm>
            <a:off x="2987824" y="4293096"/>
            <a:ext cx="2640000" cy="1980000"/>
          </a:xfrm>
          <a:prstGeom prst="rect">
            <a:avLst/>
          </a:prstGeom>
          <a:noFill/>
        </p:spPr>
      </p:pic>
      <p:sp>
        <p:nvSpPr>
          <p:cNvPr id="17" name="TextBox 22"/>
          <p:cNvSpPr txBox="1">
            <a:spLocks noChangeArrowheads="1"/>
          </p:cNvSpPr>
          <p:nvPr/>
        </p:nvSpPr>
        <p:spPr bwMode="auto">
          <a:xfrm>
            <a:off x="0" y="6381328"/>
            <a:ext cx="2736304" cy="246221"/>
          </a:xfrm>
          <a:prstGeom prst="rect">
            <a:avLst/>
          </a:prstGeom>
          <a:solidFill>
            <a:schemeClr val="bg1"/>
          </a:solidFill>
          <a:ln w="9525">
            <a:noFill/>
            <a:miter lim="800000"/>
            <a:headEnd/>
            <a:tailEnd/>
          </a:ln>
        </p:spPr>
        <p:txBody>
          <a:bodyPr wrap="square">
            <a:spAutoFit/>
          </a:bodyPr>
          <a:lstStyle/>
          <a:p>
            <a:r>
              <a:rPr lang="el-GR" sz="1000" b="1" dirty="0" smtClean="0">
                <a:latin typeface="Tahoma" pitchFamily="34" charset="0"/>
                <a:ea typeface="Tahoma" pitchFamily="34" charset="0"/>
                <a:cs typeface="Tahoma" pitchFamily="34" charset="0"/>
              </a:rPr>
              <a:t>Εν πλω καταγραφές θαλάσσιων πτηνών</a:t>
            </a:r>
            <a:endParaRPr lang="el-GR" sz="1000" dirty="0">
              <a:latin typeface="Tahoma" pitchFamily="34" charset="0"/>
              <a:ea typeface="Tahoma" pitchFamily="34" charset="0"/>
              <a:cs typeface="Tahoma" pitchFamily="34" charset="0"/>
            </a:endParaRPr>
          </a:p>
        </p:txBody>
      </p:sp>
      <p:sp>
        <p:nvSpPr>
          <p:cNvPr id="18" name="TextBox 22"/>
          <p:cNvSpPr txBox="1">
            <a:spLocks noChangeArrowheads="1"/>
          </p:cNvSpPr>
          <p:nvPr/>
        </p:nvSpPr>
        <p:spPr bwMode="auto">
          <a:xfrm>
            <a:off x="2843808" y="6381328"/>
            <a:ext cx="2880320" cy="246221"/>
          </a:xfrm>
          <a:prstGeom prst="rect">
            <a:avLst/>
          </a:prstGeom>
          <a:solidFill>
            <a:schemeClr val="bg1"/>
          </a:solidFill>
          <a:ln w="9525">
            <a:noFill/>
            <a:miter lim="800000"/>
            <a:headEnd/>
            <a:tailEnd/>
          </a:ln>
        </p:spPr>
        <p:txBody>
          <a:bodyPr wrap="square">
            <a:spAutoFit/>
          </a:bodyPr>
          <a:lstStyle/>
          <a:p>
            <a:r>
              <a:rPr lang="el-GR" sz="1000" b="1" dirty="0" smtClean="0">
                <a:latin typeface="Tahoma" pitchFamily="34" charset="0"/>
                <a:ea typeface="Tahoma" pitchFamily="34" charset="0"/>
                <a:cs typeface="Tahoma" pitchFamily="34" charset="0"/>
              </a:rPr>
              <a:t>Ανθρώπινες δραστηριότητες στη θάλασσα</a:t>
            </a:r>
            <a:endParaRPr lang="el-GR" sz="1000" dirty="0">
              <a:latin typeface="Tahoma" pitchFamily="34" charset="0"/>
              <a:ea typeface="Tahoma" pitchFamily="34" charset="0"/>
              <a:cs typeface="Tahoma" pitchFamily="34" charset="0"/>
            </a:endParaRPr>
          </a:p>
        </p:txBody>
      </p:sp>
      <p:sp>
        <p:nvSpPr>
          <p:cNvPr id="19" name="TextBox 22"/>
          <p:cNvSpPr txBox="1">
            <a:spLocks noChangeArrowheads="1"/>
          </p:cNvSpPr>
          <p:nvPr/>
        </p:nvSpPr>
        <p:spPr bwMode="auto">
          <a:xfrm>
            <a:off x="5940152" y="6381328"/>
            <a:ext cx="3203848" cy="246221"/>
          </a:xfrm>
          <a:prstGeom prst="rect">
            <a:avLst/>
          </a:prstGeom>
          <a:solidFill>
            <a:schemeClr val="bg1"/>
          </a:solidFill>
          <a:ln w="9525">
            <a:noFill/>
            <a:miter lim="800000"/>
            <a:headEnd/>
            <a:tailEnd/>
          </a:ln>
        </p:spPr>
        <p:txBody>
          <a:bodyPr wrap="square">
            <a:spAutoFit/>
          </a:bodyPr>
          <a:lstStyle/>
          <a:p>
            <a:r>
              <a:rPr lang="el-GR" sz="1000" b="1" dirty="0" smtClean="0">
                <a:latin typeface="Tahoma" pitchFamily="34" charset="0"/>
                <a:ea typeface="Tahoma" pitchFamily="34" charset="0"/>
                <a:cs typeface="Tahoma" pitchFamily="34" charset="0"/>
              </a:rPr>
              <a:t>Καταγραφή άλλων ειδών πανίδας στη θάλασσα</a:t>
            </a:r>
            <a:endParaRPr lang="el-GR" sz="1000" dirty="0">
              <a:latin typeface="Tahoma" pitchFamily="34" charset="0"/>
              <a:ea typeface="Tahoma" pitchFamily="34" charset="0"/>
              <a:cs typeface="Tahoma" pitchFamily="34" charset="0"/>
            </a:endParaRPr>
          </a:p>
        </p:txBody>
      </p:sp>
      <p:sp>
        <p:nvSpPr>
          <p:cNvPr id="15" name="14 - Τίτλος"/>
          <p:cNvSpPr>
            <a:spLocks noGrp="1"/>
          </p:cNvSpPr>
          <p:nvPr>
            <p:ph type="title"/>
          </p:nvPr>
        </p:nvSpPr>
        <p:spPr>
          <a:xfrm>
            <a:off x="467544" y="0"/>
            <a:ext cx="8229600" cy="476672"/>
          </a:xfrm>
        </p:spPr>
        <p:txBody>
          <a:bodyPr/>
          <a:lstStyle/>
          <a:p>
            <a:r>
              <a:rPr lang="el-GR" sz="2000" b="1" dirty="0" smtClean="0">
                <a:solidFill>
                  <a:srgbClr val="0070C0"/>
                </a:solidFill>
                <a:latin typeface="Tahoma" pitchFamily="34" charset="0"/>
                <a:ea typeface="Tahoma" pitchFamily="34" charset="0"/>
                <a:cs typeface="Tahoma" pitchFamily="34" charset="0"/>
              </a:rPr>
              <a:t>Απογραφή θαλασσοπουλιών</a:t>
            </a:r>
            <a:r>
              <a:rPr lang="en-US" sz="2000" b="1" dirty="0" smtClean="0">
                <a:solidFill>
                  <a:srgbClr val="0070C0"/>
                </a:solidFill>
                <a:latin typeface="Tahoma" pitchFamily="34" charset="0"/>
                <a:ea typeface="Tahoma" pitchFamily="34" charset="0"/>
                <a:cs typeface="Tahoma" pitchFamily="34" charset="0"/>
              </a:rPr>
              <a:t> – E</a:t>
            </a:r>
            <a:r>
              <a:rPr lang="el-GR" sz="2000" b="1" dirty="0" smtClean="0">
                <a:solidFill>
                  <a:srgbClr val="0070C0"/>
                </a:solidFill>
                <a:latin typeface="Tahoma" pitchFamily="34" charset="0"/>
                <a:ea typeface="Tahoma" pitchFamily="34" charset="0"/>
                <a:cs typeface="Tahoma" pitchFamily="34" charset="0"/>
              </a:rPr>
              <a:t>ν πλω καταγραφές</a:t>
            </a:r>
            <a:endParaRPr lang="el-GR" sz="2000" dirty="0">
              <a:solidFill>
                <a:srgbClr val="0070C0"/>
              </a:solidFill>
            </a:endParaRPr>
          </a:p>
        </p:txBody>
      </p:sp>
      <p:pic>
        <p:nvPicPr>
          <p:cNvPr id="433154" name="Picture 2" descr="May be an image of body of water and nature"/>
          <p:cNvPicPr>
            <a:picLocks noChangeAspect="1" noChangeArrowheads="1"/>
          </p:cNvPicPr>
          <p:nvPr/>
        </p:nvPicPr>
        <p:blipFill>
          <a:blip r:embed="rId10" cstate="print"/>
          <a:srcRect t="23190" b="25548"/>
          <a:stretch>
            <a:fillRect/>
          </a:stretch>
        </p:blipFill>
        <p:spPr bwMode="auto">
          <a:xfrm>
            <a:off x="6012160" y="4293096"/>
            <a:ext cx="2949892" cy="201622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sz="2000" dirty="0" smtClean="0">
                <a:latin typeface="Tahoma" pitchFamily="34" charset="0"/>
                <a:ea typeface="Tahoma" pitchFamily="34" charset="0"/>
                <a:cs typeface="Tahoma" pitchFamily="34" charset="0"/>
              </a:rPr>
              <a:t>Απογραφή θαλασσοπουλιών Κύπρου 2021-2022</a:t>
            </a:r>
            <a:br>
              <a:rPr lang="el-GR" sz="2000" dirty="0" smtClean="0">
                <a:latin typeface="Tahoma" pitchFamily="34" charset="0"/>
                <a:ea typeface="Tahoma" pitchFamily="34" charset="0"/>
                <a:cs typeface="Tahoma" pitchFamily="34" charset="0"/>
              </a:rPr>
            </a:br>
            <a:r>
              <a:rPr lang="el-GR" sz="2000" dirty="0" smtClean="0">
                <a:latin typeface="Tahoma" pitchFamily="34" charset="0"/>
                <a:ea typeface="Tahoma" pitchFamily="34" charset="0"/>
                <a:cs typeface="Tahoma" pitchFamily="34" charset="0"/>
              </a:rPr>
              <a:t>Οριοθέτηση σημαντικών περιοχών (Κ</a:t>
            </a:r>
            <a:r>
              <a:rPr lang="en-US" sz="2000" dirty="0" err="1" smtClean="0">
                <a:latin typeface="Tahoma" pitchFamily="34" charset="0"/>
                <a:ea typeface="Tahoma" pitchFamily="34" charset="0"/>
                <a:cs typeface="Tahoma" pitchFamily="34" charset="0"/>
              </a:rPr>
              <a:t>ernel</a:t>
            </a:r>
            <a:r>
              <a:rPr lang="en-US" sz="2000" dirty="0" smtClean="0">
                <a:latin typeface="Tahoma" pitchFamily="34" charset="0"/>
                <a:ea typeface="Tahoma" pitchFamily="34" charset="0"/>
                <a:cs typeface="Tahoma" pitchFamily="34" charset="0"/>
              </a:rPr>
              <a:t> density estimator)</a:t>
            </a:r>
            <a:endParaRPr lang="el-GR" sz="2000" dirty="0">
              <a:latin typeface="Tahoma" pitchFamily="34" charset="0"/>
              <a:ea typeface="Tahoma" pitchFamily="34" charset="0"/>
              <a:cs typeface="Tahoma" pitchFamily="34" charset="0"/>
            </a:endParaRPr>
          </a:p>
        </p:txBody>
      </p:sp>
      <p:pic>
        <p:nvPicPr>
          <p:cNvPr id="578562" name="Picture 2"/>
          <p:cNvPicPr>
            <a:picLocks noChangeAspect="1" noChangeArrowheads="1"/>
          </p:cNvPicPr>
          <p:nvPr/>
        </p:nvPicPr>
        <p:blipFill>
          <a:blip r:embed="rId2" cstate="print"/>
          <a:srcRect/>
          <a:stretch>
            <a:fillRect/>
          </a:stretch>
        </p:blipFill>
        <p:spPr bwMode="auto">
          <a:xfrm>
            <a:off x="0" y="764704"/>
            <a:ext cx="4644008" cy="3616107"/>
          </a:xfrm>
          <a:prstGeom prst="rect">
            <a:avLst/>
          </a:prstGeom>
          <a:noFill/>
          <a:ln w="9525">
            <a:noFill/>
            <a:miter lim="800000"/>
            <a:headEnd/>
            <a:tailEnd/>
          </a:ln>
        </p:spPr>
      </p:pic>
      <p:pic>
        <p:nvPicPr>
          <p:cNvPr id="578563" name="Picture 3"/>
          <p:cNvPicPr>
            <a:picLocks noChangeAspect="1" noChangeArrowheads="1"/>
          </p:cNvPicPr>
          <p:nvPr/>
        </p:nvPicPr>
        <p:blipFill>
          <a:blip r:embed="rId3" cstate="print"/>
          <a:srcRect/>
          <a:stretch>
            <a:fillRect/>
          </a:stretch>
        </p:blipFill>
        <p:spPr bwMode="auto">
          <a:xfrm>
            <a:off x="4592212" y="3212976"/>
            <a:ext cx="4551788" cy="3483197"/>
          </a:xfrm>
          <a:prstGeom prst="rect">
            <a:avLst/>
          </a:prstGeom>
          <a:noFill/>
          <a:ln w="9525">
            <a:noFill/>
            <a:miter lim="800000"/>
            <a:headEnd/>
            <a:tailEnd/>
          </a:ln>
        </p:spPr>
      </p:pic>
      <p:pic>
        <p:nvPicPr>
          <p:cNvPr id="6" name="Picture 7" descr="C:\Users\user\Desktop\IMG_1503.JPG"/>
          <p:cNvPicPr>
            <a:picLocks noChangeAspect="1" noChangeArrowheads="1"/>
          </p:cNvPicPr>
          <p:nvPr/>
        </p:nvPicPr>
        <p:blipFill>
          <a:blip r:embed="rId4" cstate="print"/>
          <a:srcRect/>
          <a:stretch>
            <a:fillRect/>
          </a:stretch>
        </p:blipFill>
        <p:spPr bwMode="auto">
          <a:xfrm>
            <a:off x="5628117" y="836712"/>
            <a:ext cx="3048339" cy="2286254"/>
          </a:xfrm>
          <a:prstGeom prst="rect">
            <a:avLst/>
          </a:prstGeom>
          <a:noFill/>
        </p:spPr>
      </p:pic>
      <p:pic>
        <p:nvPicPr>
          <p:cNvPr id="8" name="Picture 8" descr="E:\Karris\Ionian University\Private works\Seabirds cyprus\PARADOTEA\DATA April 2021\PHOTOS\Photos Karris\April 2021\Species\Phalacrocorax aristotelis desmarestii\IMG_1472.JPG"/>
          <p:cNvPicPr>
            <a:picLocks noChangeAspect="1" noChangeArrowheads="1"/>
          </p:cNvPicPr>
          <p:nvPr/>
        </p:nvPicPr>
        <p:blipFill>
          <a:blip r:embed="rId5" cstate="print"/>
          <a:srcRect/>
          <a:stretch>
            <a:fillRect/>
          </a:stretch>
        </p:blipFill>
        <p:spPr bwMode="auto">
          <a:xfrm>
            <a:off x="744083" y="4365104"/>
            <a:ext cx="3168353" cy="237626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64704"/>
          </a:xfrm>
        </p:spPr>
        <p:txBody>
          <a:bodyPr/>
          <a:lstStyle/>
          <a:p>
            <a:r>
              <a:rPr lang="el-GR" sz="3200" dirty="0" smtClean="0">
                <a:latin typeface="Tahoma" pitchFamily="34" charset="0"/>
                <a:ea typeface="Tahoma" pitchFamily="34" charset="0"/>
                <a:cs typeface="Tahoma" pitchFamily="34" charset="0"/>
              </a:rPr>
              <a:t>Νέα είδη στον ελληνικό κατάλογο</a:t>
            </a:r>
            <a:endParaRPr lang="en-US" sz="3200" dirty="0">
              <a:latin typeface="Tahoma" pitchFamily="34" charset="0"/>
              <a:ea typeface="Tahoma" pitchFamily="34" charset="0"/>
              <a:cs typeface="Tahoma" pitchFamily="34" charset="0"/>
            </a:endParaRPr>
          </a:p>
        </p:txBody>
      </p:sp>
      <p:pic>
        <p:nvPicPr>
          <p:cNvPr id="513026" name="Picture 2" descr="No photo description available."/>
          <p:cNvPicPr>
            <a:picLocks noChangeAspect="1" noChangeArrowheads="1"/>
          </p:cNvPicPr>
          <p:nvPr/>
        </p:nvPicPr>
        <p:blipFill>
          <a:blip r:embed="rId2" cstate="print"/>
          <a:srcRect/>
          <a:stretch>
            <a:fillRect/>
          </a:stretch>
        </p:blipFill>
        <p:spPr bwMode="auto">
          <a:xfrm>
            <a:off x="683568" y="692696"/>
            <a:ext cx="7704856" cy="5778642"/>
          </a:xfrm>
          <a:prstGeom prst="rect">
            <a:avLst/>
          </a:prstGeom>
          <a:noFill/>
        </p:spPr>
      </p:pic>
      <p:sp>
        <p:nvSpPr>
          <p:cNvPr id="6" name="5 - TextBox"/>
          <p:cNvSpPr txBox="1"/>
          <p:nvPr/>
        </p:nvSpPr>
        <p:spPr>
          <a:xfrm>
            <a:off x="683568" y="6427113"/>
            <a:ext cx="7704856"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Φοινικοτρύγονο (</a:t>
            </a:r>
            <a:r>
              <a:rPr lang="en-US" sz="1100" i="1" dirty="0" err="1" smtClean="0">
                <a:latin typeface="Tahoma" pitchFamily="34" charset="0"/>
                <a:ea typeface="Tahoma" pitchFamily="34" charset="0"/>
                <a:cs typeface="Tahoma" pitchFamily="34" charset="0"/>
              </a:rPr>
              <a:t>Spilopelia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senegalensis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στην περιοχή </a:t>
            </a:r>
            <a:r>
              <a:rPr lang="el-GR" sz="1100" dirty="0" err="1" smtClean="0">
                <a:latin typeface="Tahoma" pitchFamily="34" charset="0"/>
                <a:ea typeface="Tahoma" pitchFamily="34" charset="0"/>
                <a:cs typeface="Tahoma" pitchFamily="34" charset="0"/>
              </a:rPr>
              <a:t>Πρωταράς</a:t>
            </a:r>
            <a:r>
              <a:rPr lang="el-GR" sz="1100" dirty="0" smtClean="0">
                <a:latin typeface="Tahoma" pitchFamily="34" charset="0"/>
                <a:ea typeface="Tahoma" pitchFamily="34" charset="0"/>
                <a:cs typeface="Tahoma" pitchFamily="34" charset="0"/>
              </a:rPr>
              <a:t> Κύπρου (Απρίλιος 20</a:t>
            </a:r>
            <a:r>
              <a:rPr lang="en-US" sz="1100" dirty="0" smtClean="0">
                <a:latin typeface="Tahoma" pitchFamily="34" charset="0"/>
                <a:ea typeface="Tahoma" pitchFamily="34" charset="0"/>
                <a:cs typeface="Tahoma" pitchFamily="34" charset="0"/>
              </a:rPr>
              <a:t>21</a:t>
            </a:r>
            <a:r>
              <a:rPr lang="el-GR" sz="1100" dirty="0" smtClean="0">
                <a:latin typeface="Tahoma" pitchFamily="34" charset="0"/>
                <a:ea typeface="Tahoma" pitchFamily="34" charset="0"/>
                <a:cs typeface="Tahoma" pitchFamily="34" charset="0"/>
              </a:rPr>
              <a:t>). Το είδος άρχισε να </a:t>
            </a:r>
            <a:r>
              <a:rPr lang="el-GR" sz="1100" dirty="0" err="1" smtClean="0">
                <a:latin typeface="Tahoma" pitchFamily="34" charset="0"/>
                <a:ea typeface="Tahoma" pitchFamily="34" charset="0"/>
                <a:cs typeface="Tahoma" pitchFamily="34" charset="0"/>
              </a:rPr>
              <a:t>αναπαράγεταιι</a:t>
            </a:r>
            <a:r>
              <a:rPr lang="el-GR" sz="1100" dirty="0" smtClean="0">
                <a:latin typeface="Tahoma" pitchFamily="34" charset="0"/>
                <a:ea typeface="Tahoma" pitchFamily="34" charset="0"/>
                <a:cs typeface="Tahoma" pitchFamily="34" charset="0"/>
              </a:rPr>
              <a:t> /καταγράφεται και στην Ελλάδα.</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419872" y="155448"/>
            <a:ext cx="5266928" cy="1252728"/>
          </a:xfrm>
        </p:spPr>
        <p:txBody>
          <a:bodyPr/>
          <a:lstStyle/>
          <a:p>
            <a:pPr algn="ctr">
              <a:defRPr/>
            </a:pPr>
            <a:r>
              <a:rPr lang="en-US" dirty="0" smtClean="0"/>
              <a:t>A</a:t>
            </a:r>
            <a:r>
              <a:rPr lang="el-GR" dirty="0" err="1" smtClean="0"/>
              <a:t>πό</a:t>
            </a:r>
            <a:r>
              <a:rPr lang="el-GR" dirty="0" smtClean="0"/>
              <a:t> αέρα …</a:t>
            </a:r>
            <a:endParaRPr lang="el-GR" dirty="0"/>
          </a:p>
        </p:txBody>
      </p:sp>
      <p:pic>
        <p:nvPicPr>
          <p:cNvPr id="61443" name="Picture 2" descr="https://encrypted-tbn2.gstatic.com/images?q=tbn:ANd9GcQ1gUb-snHsLO4kSY4ZUYuPmMVNjfsyjgp0FLscE5FxfSjr5i2S"/>
          <p:cNvPicPr>
            <a:picLocks noChangeAspect="1" noChangeArrowheads="1"/>
          </p:cNvPicPr>
          <p:nvPr/>
        </p:nvPicPr>
        <p:blipFill>
          <a:blip r:embed="rId2" cstate="print"/>
          <a:srcRect/>
          <a:stretch>
            <a:fillRect/>
          </a:stretch>
        </p:blipFill>
        <p:spPr bwMode="auto">
          <a:xfrm>
            <a:off x="-20638" y="0"/>
            <a:ext cx="4051301" cy="2349500"/>
          </a:xfrm>
          <a:prstGeom prst="rect">
            <a:avLst/>
          </a:prstGeom>
          <a:noFill/>
          <a:ln w="9525">
            <a:noFill/>
            <a:miter lim="800000"/>
            <a:headEnd/>
            <a:tailEnd/>
          </a:ln>
        </p:spPr>
      </p:pic>
      <p:pic>
        <p:nvPicPr>
          <p:cNvPr id="61444" name="Picture 3"/>
          <p:cNvPicPr>
            <a:picLocks noChangeAspect="1" noChangeArrowheads="1"/>
          </p:cNvPicPr>
          <p:nvPr/>
        </p:nvPicPr>
        <p:blipFill>
          <a:blip r:embed="rId3" cstate="print"/>
          <a:srcRect/>
          <a:stretch>
            <a:fillRect/>
          </a:stretch>
        </p:blipFill>
        <p:spPr bwMode="auto">
          <a:xfrm>
            <a:off x="0" y="2974975"/>
            <a:ext cx="5219700" cy="3497263"/>
          </a:xfrm>
          <a:prstGeom prst="rect">
            <a:avLst/>
          </a:prstGeom>
          <a:noFill/>
          <a:ln w="9525">
            <a:noFill/>
            <a:miter lim="800000"/>
            <a:headEnd/>
            <a:tailEnd/>
          </a:ln>
        </p:spPr>
      </p:pic>
      <p:pic>
        <p:nvPicPr>
          <p:cNvPr id="61445" name="Picture 4"/>
          <p:cNvPicPr>
            <a:picLocks noChangeAspect="1" noChangeArrowheads="1"/>
          </p:cNvPicPr>
          <p:nvPr/>
        </p:nvPicPr>
        <p:blipFill>
          <a:blip r:embed="rId4" cstate="print"/>
          <a:srcRect/>
          <a:stretch>
            <a:fillRect/>
          </a:stretch>
        </p:blipFill>
        <p:spPr bwMode="auto">
          <a:xfrm>
            <a:off x="5146675" y="1557338"/>
            <a:ext cx="3997325" cy="5300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0"/>
            <a:ext cx="4392488" cy="1143000"/>
          </a:xfrm>
        </p:spPr>
        <p:txBody>
          <a:bodyPr/>
          <a:lstStyle/>
          <a:p>
            <a:r>
              <a:rPr lang="el-GR" sz="2400" dirty="0" smtClean="0">
                <a:latin typeface="Tahoma" pitchFamily="34" charset="0"/>
                <a:ea typeface="Tahoma" pitchFamily="34" charset="0"/>
                <a:cs typeface="Tahoma" pitchFamily="34" charset="0"/>
              </a:rPr>
              <a:t>Χρήση </a:t>
            </a:r>
            <a:r>
              <a:rPr lang="en-US" sz="2400" dirty="0" smtClean="0">
                <a:latin typeface="Tahoma" pitchFamily="34" charset="0"/>
                <a:ea typeface="Tahoma" pitchFamily="34" charset="0"/>
                <a:cs typeface="Tahoma" pitchFamily="34" charset="0"/>
              </a:rPr>
              <a:t>Drones </a:t>
            </a:r>
            <a:r>
              <a:rPr lang="el-GR" sz="2400" dirty="0" smtClean="0">
                <a:latin typeface="Tahoma" pitchFamily="34" charset="0"/>
                <a:ea typeface="Tahoma" pitchFamily="34" charset="0"/>
                <a:cs typeface="Tahoma" pitchFamily="34" charset="0"/>
              </a:rPr>
              <a:t>για ερευνητικούς λόγους</a:t>
            </a:r>
            <a:endParaRPr lang="el-GR" sz="2400" dirty="0">
              <a:latin typeface="Tahoma" pitchFamily="34" charset="0"/>
              <a:ea typeface="Tahoma" pitchFamily="34" charset="0"/>
              <a:cs typeface="Tahoma" pitchFamily="34" charset="0"/>
            </a:endParaRPr>
          </a:p>
        </p:txBody>
      </p:sp>
      <p:pic>
        <p:nvPicPr>
          <p:cNvPr id="424962" name="Picture 2"/>
          <p:cNvPicPr>
            <a:picLocks noChangeAspect="1" noChangeArrowheads="1"/>
          </p:cNvPicPr>
          <p:nvPr/>
        </p:nvPicPr>
        <p:blipFill>
          <a:blip r:embed="rId2" cstate="print"/>
          <a:srcRect/>
          <a:stretch>
            <a:fillRect/>
          </a:stretch>
        </p:blipFill>
        <p:spPr bwMode="auto">
          <a:xfrm>
            <a:off x="683568" y="1052736"/>
            <a:ext cx="4198829" cy="5805264"/>
          </a:xfrm>
          <a:prstGeom prst="rect">
            <a:avLst/>
          </a:prstGeom>
          <a:noFill/>
          <a:ln w="9525">
            <a:noFill/>
            <a:miter lim="800000"/>
            <a:headEnd/>
            <a:tailEnd/>
          </a:ln>
        </p:spPr>
      </p:pic>
      <p:pic>
        <p:nvPicPr>
          <p:cNvPr id="424963" name="Picture 3"/>
          <p:cNvPicPr>
            <a:picLocks noChangeAspect="1" noChangeArrowheads="1"/>
          </p:cNvPicPr>
          <p:nvPr/>
        </p:nvPicPr>
        <p:blipFill>
          <a:blip r:embed="rId3" cstate="print"/>
          <a:srcRect/>
          <a:stretch>
            <a:fillRect/>
          </a:stretch>
        </p:blipFill>
        <p:spPr bwMode="auto">
          <a:xfrm>
            <a:off x="5364088" y="980728"/>
            <a:ext cx="3315293" cy="5877272"/>
          </a:xfrm>
          <a:prstGeom prst="rect">
            <a:avLst/>
          </a:prstGeom>
          <a:noFill/>
          <a:ln w="9525">
            <a:noFill/>
            <a:miter lim="800000"/>
            <a:headEnd/>
            <a:tailEnd/>
          </a:ln>
        </p:spPr>
      </p:pic>
      <p:pic>
        <p:nvPicPr>
          <p:cNvPr id="424964" name="Picture 4"/>
          <p:cNvPicPr>
            <a:picLocks noChangeAspect="1" noChangeArrowheads="1"/>
          </p:cNvPicPr>
          <p:nvPr/>
        </p:nvPicPr>
        <p:blipFill>
          <a:blip r:embed="rId4" cstate="print"/>
          <a:srcRect/>
          <a:stretch>
            <a:fillRect/>
          </a:stretch>
        </p:blipFill>
        <p:spPr bwMode="auto">
          <a:xfrm>
            <a:off x="5076179" y="0"/>
            <a:ext cx="4067822" cy="1124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0"/>
            <a:ext cx="8153400" cy="90872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defRPr/>
            </a:pPr>
            <a:r>
              <a:rPr lang="el-GR" sz="2700" u="sng" dirty="0" smtClean="0">
                <a:latin typeface="Tahoma" pitchFamily="34" charset="0"/>
                <a:ea typeface="Tahoma" pitchFamily="34" charset="0"/>
                <a:cs typeface="Tahoma" pitchFamily="34" charset="0"/>
              </a:rPr>
              <a:t/>
            </a:r>
            <a:br>
              <a:rPr lang="el-GR" sz="2700" u="sng" dirty="0" smtClean="0">
                <a:latin typeface="Tahoma" pitchFamily="34" charset="0"/>
                <a:ea typeface="Tahoma" pitchFamily="34" charset="0"/>
                <a:cs typeface="Tahoma" pitchFamily="34" charset="0"/>
              </a:rPr>
            </a:br>
            <a:r>
              <a:rPr lang="el-GR" sz="2700" u="sng" dirty="0" smtClean="0">
                <a:latin typeface="Tahoma" pitchFamily="34" charset="0"/>
                <a:ea typeface="Tahoma" pitchFamily="34" charset="0"/>
                <a:cs typeface="Tahoma" pitchFamily="34" charset="0"/>
              </a:rPr>
              <a:t/>
            </a:r>
            <a:br>
              <a:rPr lang="el-GR" sz="2700" u="sng" dirty="0" smtClean="0">
                <a:latin typeface="Tahoma" pitchFamily="34" charset="0"/>
                <a:ea typeface="Tahoma" pitchFamily="34" charset="0"/>
                <a:cs typeface="Tahoma" pitchFamily="34" charset="0"/>
              </a:rPr>
            </a:br>
            <a:r>
              <a:rPr lang="el-GR" sz="2700" u="sng" dirty="0" smtClean="0">
                <a:latin typeface="Tahoma" pitchFamily="34" charset="0"/>
                <a:ea typeface="Tahoma" pitchFamily="34" charset="0"/>
                <a:cs typeface="Tahoma" pitchFamily="34" charset="0"/>
              </a:rPr>
              <a:t>Μεθοδολογία                                             </a:t>
            </a:r>
            <a:br>
              <a:rPr lang="el-GR" sz="2700" u="sng" dirty="0" smtClean="0">
                <a:latin typeface="Tahoma" pitchFamily="34" charset="0"/>
                <a:ea typeface="Tahoma" pitchFamily="34" charset="0"/>
                <a:cs typeface="Tahoma" pitchFamily="34" charset="0"/>
              </a:rPr>
            </a:br>
            <a:r>
              <a:rPr lang="el-GR" sz="2700" dirty="0" smtClean="0">
                <a:latin typeface="Tahoma" pitchFamily="34" charset="0"/>
                <a:ea typeface="Tahoma" pitchFamily="34" charset="0"/>
                <a:cs typeface="Tahoma" pitchFamily="34" charset="0"/>
              </a:rPr>
              <a:t>Αναπαραγωγή Καλεσμάτων-</a:t>
            </a:r>
            <a:r>
              <a:rPr lang="el-GR" sz="2700" dirty="0" err="1" smtClean="0">
                <a:latin typeface="Tahoma" pitchFamily="34" charset="0"/>
                <a:ea typeface="Tahoma" pitchFamily="34" charset="0"/>
                <a:cs typeface="Tahoma" pitchFamily="34" charset="0"/>
              </a:rPr>
              <a:t>Playback</a:t>
            </a:r>
            <a:r>
              <a:rPr lang="el-GR" sz="2700" dirty="0" smtClean="0">
                <a:latin typeface="Tahoma" pitchFamily="34" charset="0"/>
                <a:ea typeface="Tahoma" pitchFamily="34" charset="0"/>
                <a:cs typeface="Tahoma" pitchFamily="34" charset="0"/>
              </a:rPr>
              <a:t> </a:t>
            </a:r>
            <a:r>
              <a:rPr lang="el-GR" sz="2700" dirty="0" err="1" smtClean="0">
                <a:latin typeface="Tahoma" pitchFamily="34" charset="0"/>
                <a:ea typeface="Tahoma" pitchFamily="34" charset="0"/>
                <a:cs typeface="Tahoma" pitchFamily="34" charset="0"/>
              </a:rPr>
              <a:t>Calls</a:t>
            </a:r>
            <a:r>
              <a:rPr lang="el-GR" sz="2700" dirty="0" smtClean="0">
                <a:latin typeface="Tahoma" pitchFamily="34" charset="0"/>
                <a:ea typeface="Tahoma" pitchFamily="34" charset="0"/>
                <a:cs typeface="Tahoma" pitchFamily="34" charset="0"/>
              </a:rPr>
              <a:t>       </a:t>
            </a:r>
            <a:r>
              <a:rPr lang="el-GR" dirty="0" smtClean="0"/>
              <a:t/>
            </a:r>
            <a:br>
              <a:rPr lang="el-GR" dirty="0" smtClean="0"/>
            </a:br>
            <a:endParaRPr lang="el-GR" dirty="0"/>
          </a:p>
        </p:txBody>
      </p:sp>
      <p:sp>
        <p:nvSpPr>
          <p:cNvPr id="3" name="2 - Θέση περιεχομένου"/>
          <p:cNvSpPr>
            <a:spLocks noGrp="1"/>
          </p:cNvSpPr>
          <p:nvPr>
            <p:ph sz="quarter" idx="1"/>
          </p:nvPr>
        </p:nvSpPr>
        <p:spPr>
          <a:xfrm>
            <a:off x="0" y="1052513"/>
            <a:ext cx="9144000" cy="5805487"/>
          </a:xfrm>
          <a:solidFill>
            <a:schemeClr val="accent4">
              <a:lumMod val="40000"/>
              <a:lumOff val="60000"/>
            </a:schemeClr>
          </a:solidFill>
        </p:spPr>
        <p:txBody>
          <a:bodyPr>
            <a:noAutofit/>
          </a:bodyPr>
          <a:lstStyle/>
          <a:p>
            <a:pPr>
              <a:defRPr/>
            </a:pPr>
            <a:r>
              <a:rPr lang="el-GR" sz="1400" smtClean="0">
                <a:latin typeface="Tahoma" pitchFamily="34" charset="0"/>
                <a:cs typeface="Tahoma" pitchFamily="34" charset="0"/>
              </a:rPr>
              <a:t>Η μέθοδος της </a:t>
            </a:r>
            <a:r>
              <a:rPr lang="el-GR" sz="1400" b="1" smtClean="0">
                <a:latin typeface="Tahoma" pitchFamily="34" charset="0"/>
                <a:cs typeface="Tahoma" pitchFamily="34" charset="0"/>
              </a:rPr>
              <a:t>Αναπαραγωγής Καλεσμάτων (playback calls) </a:t>
            </a:r>
            <a:r>
              <a:rPr lang="el-GR" sz="1400" smtClean="0">
                <a:latin typeface="Tahoma" pitchFamily="34" charset="0"/>
                <a:cs typeface="Tahoma" pitchFamily="34" charset="0"/>
              </a:rPr>
              <a:t>χρησιμοποείται για ποσοτικές καταγραφές νυκτόβιων αρπακτικών στην περιοχή μελέτης. Τα νυκτόβια αρπακτικά πτηνά συνήθως έχουν αποκλειστικές επικράτειες και κατά τη διάρκεια της νύχτας κυρίως, φωνάζουν συχνά.  Η καταγραφή με τη μέθοδο αναπαραγωγής καλεσμάτων εκμεταλλεύεται αυτή τη συνήθεια των νυκτόβιων ως εξής: </a:t>
            </a:r>
          </a:p>
          <a:p>
            <a:pPr>
              <a:buFont typeface="Corbel" pitchFamily="34" charset="0"/>
              <a:buAutoNum type="alphaLcParenR"/>
              <a:defRPr/>
            </a:pPr>
            <a:endParaRPr lang="el-GR" sz="1200" smtClean="0">
              <a:latin typeface="Tahoma" pitchFamily="34" charset="0"/>
              <a:cs typeface="Tahoma" pitchFamily="34" charset="0"/>
            </a:endParaRPr>
          </a:p>
          <a:p>
            <a:pPr>
              <a:buSzPct val="100000"/>
              <a:buFont typeface="Corbel" pitchFamily="34" charset="0"/>
              <a:buAutoNum type="alphaLcParenR"/>
              <a:defRPr/>
            </a:pPr>
            <a:r>
              <a:rPr lang="en-US" sz="1400" smtClean="0">
                <a:latin typeface="Tahoma" pitchFamily="34" charset="0"/>
                <a:cs typeface="Tahoma" pitchFamily="34" charset="0"/>
              </a:rPr>
              <a:t>O</a:t>
            </a:r>
            <a:r>
              <a:rPr lang="el-GR" sz="1400" smtClean="0">
                <a:latin typeface="Tahoma" pitchFamily="34" charset="0"/>
                <a:cs typeface="Tahoma" pitchFamily="34" charset="0"/>
              </a:rPr>
              <a:t>ι ακριβείς θέσεις των σημείων καταγραφών καταγράφονται με τη χρήση φορητής συσκευής </a:t>
            </a:r>
            <a:r>
              <a:rPr lang="en-US" sz="1400" smtClean="0">
                <a:latin typeface="Tahoma" pitchFamily="34" charset="0"/>
                <a:cs typeface="Tahoma" pitchFamily="34" charset="0"/>
              </a:rPr>
              <a:t>GPS.</a:t>
            </a:r>
            <a:endParaRPr lang="el-GR" sz="1400" smtClean="0">
              <a:latin typeface="Tahoma" pitchFamily="34" charset="0"/>
              <a:cs typeface="Tahoma" pitchFamily="34" charset="0"/>
            </a:endParaRPr>
          </a:p>
          <a:p>
            <a:pPr>
              <a:buSzPct val="100000"/>
              <a:buFont typeface="Corbel" pitchFamily="34" charset="0"/>
              <a:buAutoNum type="alphaLcParenR"/>
              <a:defRPr/>
            </a:pPr>
            <a:r>
              <a:rPr lang="el-GR" sz="1400" smtClean="0">
                <a:latin typeface="Tahoma" pitchFamily="34" charset="0"/>
                <a:cs typeface="Tahoma" pitchFamily="34" charset="0"/>
              </a:rPr>
              <a:t>Ένας παρατηρητής, αναπαράγει με </a:t>
            </a:r>
            <a:r>
              <a:rPr lang="el-GR" sz="1400" b="1" smtClean="0">
                <a:latin typeface="Tahoma" pitchFamily="34" charset="0"/>
                <a:cs typeface="Tahoma" pitchFamily="34" charset="0"/>
              </a:rPr>
              <a:t>μηχάνημα αναπαραγωγής ήχου </a:t>
            </a:r>
            <a:r>
              <a:rPr lang="el-GR" sz="1400" smtClean="0">
                <a:latin typeface="Tahoma" pitchFamily="34" charset="0"/>
                <a:cs typeface="Tahoma" pitchFamily="34" charset="0"/>
              </a:rPr>
              <a:t>(κράχτη, συσκευή </a:t>
            </a:r>
            <a:r>
              <a:rPr lang="en-US" sz="1400" smtClean="0">
                <a:latin typeface="Tahoma" pitchFamily="34" charset="0"/>
                <a:cs typeface="Tahoma" pitchFamily="34" charset="0"/>
              </a:rPr>
              <a:t>SANGEAN </a:t>
            </a:r>
            <a:r>
              <a:rPr lang="el-GR" sz="1400" smtClean="0">
                <a:latin typeface="Tahoma" pitchFamily="34" charset="0"/>
                <a:cs typeface="Tahoma" pitchFamily="34" charset="0"/>
              </a:rPr>
              <a:t>με φορητό </a:t>
            </a:r>
            <a:r>
              <a:rPr lang="en-US" sz="1400" smtClean="0">
                <a:latin typeface="Tahoma" pitchFamily="34" charset="0"/>
                <a:cs typeface="Tahoma" pitchFamily="34" charset="0"/>
              </a:rPr>
              <a:t>MP3 Player</a:t>
            </a:r>
            <a:r>
              <a:rPr lang="el-GR" sz="1400" smtClean="0">
                <a:latin typeface="Tahoma" pitchFamily="34" charset="0"/>
                <a:cs typeface="Tahoma" pitchFamily="34" charset="0"/>
              </a:rPr>
              <a:t>), φωνές νυκτόβιων αρπακτικών σε επιλεγμένα σημεία, κατά τη διάρκεια της νύχτας. Τα υπόλοιπα μέλη της ομάδας πεδίου αναλάμβαναν τη συλλογή των δεδομένων και την καταγραφή τους σε κατάλληλα </a:t>
            </a:r>
            <a:r>
              <a:rPr lang="el-GR" sz="1400" b="1" smtClean="0">
                <a:latin typeface="Tahoma" pitchFamily="34" charset="0"/>
                <a:cs typeface="Tahoma" pitchFamily="34" charset="0"/>
              </a:rPr>
              <a:t>σχεδιασμένα πρωτόκολλα</a:t>
            </a:r>
            <a:r>
              <a:rPr lang="el-GR" sz="1400" smtClean="0">
                <a:latin typeface="Tahoma" pitchFamily="34" charset="0"/>
                <a:cs typeface="Tahoma" pitchFamily="34" charset="0"/>
              </a:rPr>
              <a:t>.</a:t>
            </a:r>
          </a:p>
          <a:p>
            <a:pPr>
              <a:buSzPct val="100000"/>
              <a:buFont typeface="Corbel" pitchFamily="34" charset="0"/>
              <a:buAutoNum type="alphaLcParenR"/>
              <a:defRPr/>
            </a:pPr>
            <a:r>
              <a:rPr lang="el-GR" sz="1400" smtClean="0">
                <a:latin typeface="Tahoma" pitchFamily="34" charset="0"/>
                <a:cs typeface="Tahoma" pitchFamily="34" charset="0"/>
              </a:rPr>
              <a:t>Οι φωνές των ειδών αναπαράγονται </a:t>
            </a:r>
            <a:r>
              <a:rPr lang="el-GR" sz="1400" b="1" smtClean="0">
                <a:latin typeface="Tahoma" pitchFamily="34" charset="0"/>
                <a:cs typeface="Tahoma" pitchFamily="34" charset="0"/>
              </a:rPr>
              <a:t>κατά σειρά σωματικού μεγέθους των πουλιών</a:t>
            </a:r>
            <a:r>
              <a:rPr lang="el-GR" sz="1400" smtClean="0">
                <a:latin typeface="Tahoma" pitchFamily="34" charset="0"/>
                <a:cs typeface="Tahoma" pitchFamily="34" charset="0"/>
              </a:rPr>
              <a:t>, αρχίζοντας από το μικρότερο σε μέγεθος είδος (Γκιώνης, </a:t>
            </a:r>
            <a:r>
              <a:rPr lang="en-US" sz="1400" i="1" smtClean="0">
                <a:latin typeface="Tahoma" pitchFamily="34" charset="0"/>
                <a:cs typeface="Tahoma" pitchFamily="34" charset="0"/>
              </a:rPr>
              <a:t>Otus Scops</a:t>
            </a:r>
            <a:r>
              <a:rPr lang="el-GR" sz="1400" smtClean="0">
                <a:latin typeface="Tahoma" pitchFamily="34" charset="0"/>
                <a:cs typeface="Tahoma" pitchFamily="34" charset="0"/>
              </a:rPr>
              <a:t>) και φθάνοντας ως το μεγαλύτερο</a:t>
            </a:r>
            <a:r>
              <a:rPr lang="en-US" sz="1400" smtClean="0">
                <a:latin typeface="Tahoma" pitchFamily="34" charset="0"/>
                <a:cs typeface="Tahoma" pitchFamily="34" charset="0"/>
              </a:rPr>
              <a:t> (</a:t>
            </a:r>
            <a:r>
              <a:rPr lang="el-GR" sz="1400" smtClean="0">
                <a:latin typeface="Tahoma" pitchFamily="34" charset="0"/>
                <a:cs typeface="Tahoma" pitchFamily="34" charset="0"/>
              </a:rPr>
              <a:t>Μπούφος, </a:t>
            </a:r>
            <a:r>
              <a:rPr lang="el-GR" sz="1400" i="1" smtClean="0">
                <a:latin typeface="Tahoma" pitchFamily="34" charset="0"/>
                <a:cs typeface="Tahoma" pitchFamily="34" charset="0"/>
              </a:rPr>
              <a:t>Β</a:t>
            </a:r>
            <a:r>
              <a:rPr lang="en-US" sz="1400" i="1" smtClean="0">
                <a:latin typeface="Tahoma" pitchFamily="34" charset="0"/>
                <a:cs typeface="Tahoma" pitchFamily="34" charset="0"/>
              </a:rPr>
              <a:t>ubo bubo</a:t>
            </a:r>
            <a:r>
              <a:rPr lang="en-US" sz="1400" smtClean="0">
                <a:latin typeface="Tahoma" pitchFamily="34" charset="0"/>
                <a:cs typeface="Tahoma" pitchFamily="34" charset="0"/>
              </a:rPr>
              <a:t>)</a:t>
            </a:r>
            <a:r>
              <a:rPr lang="el-GR" sz="1400" smtClean="0">
                <a:latin typeface="Tahoma" pitchFamily="34" charset="0"/>
                <a:cs typeface="Tahoma" pitchFamily="34" charset="0"/>
              </a:rPr>
              <a:t>. Συνήθως τα άτομα του ιδίου είδους ανταποκρίνονται δηλαδή απαντούν και ενίοτε πλησιάζουν τον παρατηρητή για υπεράσπιση της επικράτειας τους. </a:t>
            </a:r>
          </a:p>
          <a:p>
            <a:pPr>
              <a:buSzPct val="100000"/>
              <a:buFont typeface="Corbel" pitchFamily="34" charset="0"/>
              <a:buAutoNum type="alphaLcParenR"/>
              <a:defRPr/>
            </a:pPr>
            <a:r>
              <a:rPr lang="el-GR" sz="1400" smtClean="0">
                <a:latin typeface="Tahoma" pitchFamily="34" charset="0"/>
                <a:cs typeface="Tahoma" pitchFamily="34" charset="0"/>
              </a:rPr>
              <a:t>Η καταγραφή  των νυκτόβιων αρχίζει περίπου 1 ώρα μετά τη δύση του ηλίου, και οι καταμετρήσεις σταματούν περίπου 1 ώρα πριν χαράξει. Η μονάδα μέτρησης στη μέθοδο αυτή ήταν ο </a:t>
            </a:r>
            <a:r>
              <a:rPr lang="el-GR" sz="1400" b="1" smtClean="0">
                <a:latin typeface="Tahoma" pitchFamily="34" charset="0"/>
                <a:cs typeface="Tahoma" pitchFamily="34" charset="0"/>
              </a:rPr>
              <a:t>αριθμός των ακουσμάτων πτηνών ανά σημείο παρατήρησης</a:t>
            </a:r>
            <a:r>
              <a:rPr lang="el-GR" sz="1400" smtClean="0">
                <a:latin typeface="Tahoma" pitchFamily="34" charset="0"/>
                <a:cs typeface="Tahoma" pitchFamily="34" charset="0"/>
              </a:rPr>
              <a:t>. </a:t>
            </a:r>
            <a:endParaRPr lang="en-US" sz="1400" smtClean="0">
              <a:latin typeface="Tahoma" pitchFamily="34" charset="0"/>
              <a:cs typeface="Tahoma" pitchFamily="34" charset="0"/>
            </a:endParaRPr>
          </a:p>
          <a:p>
            <a:pPr>
              <a:buSzPct val="100000"/>
              <a:buFont typeface="Wingdings 2" pitchFamily="18" charset="2"/>
              <a:buNone/>
              <a:defRPr/>
            </a:pPr>
            <a:endParaRPr lang="el-GR" sz="1200" u="sng" smtClean="0">
              <a:latin typeface="Tahoma" pitchFamily="34" charset="0"/>
              <a:cs typeface="Tahoma" pitchFamily="34" charset="0"/>
            </a:endParaRPr>
          </a:p>
          <a:p>
            <a:pPr>
              <a:buSzPct val="100000"/>
              <a:buFont typeface="Wingdings 2" pitchFamily="18" charset="2"/>
              <a:buNone/>
              <a:defRPr/>
            </a:pPr>
            <a:r>
              <a:rPr lang="el-GR" sz="1200" u="sng" smtClean="0">
                <a:latin typeface="Tahoma" pitchFamily="34" charset="0"/>
                <a:cs typeface="Tahoma" pitchFamily="34" charset="0"/>
              </a:rPr>
              <a:t>ΠΑΡΑΤΗΡΗΣΕΙΣ</a:t>
            </a:r>
          </a:p>
          <a:p>
            <a:pPr>
              <a:buSzPct val="100000"/>
              <a:buFont typeface="Corbel" pitchFamily="34" charset="0"/>
              <a:buAutoNum type="alphaLcParenR"/>
              <a:defRPr/>
            </a:pPr>
            <a:r>
              <a:rPr lang="el-GR" sz="1200" smtClean="0">
                <a:latin typeface="Tahoma" pitchFamily="34" charset="0"/>
                <a:cs typeface="Tahoma" pitchFamily="34" charset="0"/>
              </a:rPr>
              <a:t>Η αναγωγή στην έκταση της περιοχής κάλυψης από κάθε σημείο είναι δυνατόν να γίνει εφόσον είναι γνωστή η ακτίνα απόκρισης των νυκτόβιων στην περιοχή μελέτης. </a:t>
            </a:r>
          </a:p>
          <a:p>
            <a:pPr>
              <a:buSzPct val="100000"/>
              <a:buFont typeface="Corbel" pitchFamily="34" charset="0"/>
              <a:buAutoNum type="alphaLcParenR"/>
              <a:defRPr/>
            </a:pPr>
            <a:r>
              <a:rPr lang="el-GR" sz="1200" smtClean="0">
                <a:latin typeface="Tahoma" pitchFamily="34" charset="0"/>
                <a:cs typeface="Tahoma" pitchFamily="34" charset="0"/>
              </a:rPr>
              <a:t>Η μέθοδος εφαρμόζεται σε πολύ ήσυχα μέρη με καλή ακουστική, συνήθως σε ψηλό και ανοιχτό σημείο παρατήρησης. Αποφεύγεται επίσης η εφαρμογή της μεθόδου κατά τη διάρκεια έντονων καιρικών φαινομένων, που μπορούν να επηρεάσουν αρνητικά την ακουστικότητα, όπως οι ισχυροί άνεμοι και βροχοπτώσεις.</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88640"/>
            <a:ext cx="8750776" cy="990600"/>
          </a:xfrm>
        </p:spPr>
        <p:style>
          <a:lnRef idx="2">
            <a:schemeClr val="accent1"/>
          </a:lnRef>
          <a:fillRef idx="1">
            <a:schemeClr val="lt1"/>
          </a:fillRef>
          <a:effectRef idx="0">
            <a:schemeClr val="accent1"/>
          </a:effectRef>
          <a:fontRef idx="minor">
            <a:schemeClr val="dk1"/>
          </a:fontRef>
        </p:style>
        <p:txBody>
          <a:bodyPr>
            <a:noAutofit/>
          </a:bodyPr>
          <a:lstStyle/>
          <a:p>
            <a:pPr algn="ctr">
              <a:defRPr/>
            </a:pPr>
            <a:r>
              <a:rPr lang="el-GR" sz="2800" dirty="0" smtClean="0">
                <a:latin typeface="Times New Roman" pitchFamily="18" charset="0"/>
                <a:ea typeface="Tahoma" pitchFamily="34" charset="0"/>
                <a:cs typeface="Times New Roman" pitchFamily="18" charset="0"/>
              </a:rPr>
              <a:t>‘</a:t>
            </a:r>
            <a:r>
              <a:rPr lang="el-GR" sz="2800" dirty="0" err="1" smtClean="0">
                <a:latin typeface="Times New Roman" pitchFamily="18" charset="0"/>
                <a:ea typeface="Tahoma" pitchFamily="34" charset="0"/>
                <a:cs typeface="Times New Roman" pitchFamily="18" charset="0"/>
              </a:rPr>
              <a:t>Ελεγχος</a:t>
            </a:r>
            <a:r>
              <a:rPr lang="el-GR" sz="2800" dirty="0" smtClean="0">
                <a:latin typeface="Times New Roman" pitchFamily="18" charset="0"/>
                <a:ea typeface="Tahoma" pitchFamily="34" charset="0"/>
                <a:cs typeface="Times New Roman" pitchFamily="18" charset="0"/>
              </a:rPr>
              <a:t> της επίδρασης της φωτιάς στη βιοποικιλότητα των νυχτόβιων αρπακτικών στη Δ-ΒΔ Ζάκυνθο)</a:t>
            </a:r>
            <a:endParaRPr lang="el-GR" sz="2800" dirty="0">
              <a:latin typeface="Times New Roman" pitchFamily="18" charset="0"/>
              <a:ea typeface="Tahoma" pitchFamily="34" charset="0"/>
              <a:cs typeface="Times New Roman" pitchFamily="18" charset="0"/>
            </a:endParaRPr>
          </a:p>
        </p:txBody>
      </p:sp>
      <p:pic>
        <p:nvPicPr>
          <p:cNvPr id="63491" name="Picture 2"/>
          <p:cNvPicPr>
            <a:picLocks noChangeAspect="1" noChangeArrowheads="1"/>
          </p:cNvPicPr>
          <p:nvPr/>
        </p:nvPicPr>
        <p:blipFill>
          <a:blip r:embed="rId2" cstate="print"/>
          <a:srcRect/>
          <a:stretch>
            <a:fillRect/>
          </a:stretch>
        </p:blipFill>
        <p:spPr bwMode="auto">
          <a:xfrm>
            <a:off x="0" y="1196975"/>
            <a:ext cx="9144000" cy="5661025"/>
          </a:xfrm>
          <a:prstGeom prst="rect">
            <a:avLst/>
          </a:prstGeom>
          <a:noFill/>
          <a:ln w="9525">
            <a:noFill/>
            <a:miter lim="800000"/>
            <a:headEnd/>
            <a:tailEnd/>
          </a:ln>
        </p:spPr>
      </p:pic>
      <p:sp>
        <p:nvSpPr>
          <p:cNvPr id="4" name="Rectangle 3"/>
          <p:cNvSpPr>
            <a:spLocks noChangeArrowheads="1"/>
          </p:cNvSpPr>
          <p:nvPr/>
        </p:nvSpPr>
        <p:spPr bwMode="auto">
          <a:xfrm>
            <a:off x="4356100" y="1484313"/>
            <a:ext cx="4176713" cy="1169987"/>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lgn="ctr">
              <a:defRPr/>
            </a:pPr>
            <a:r>
              <a:rPr lang="en-US" sz="1000" b="1" dirty="0">
                <a:solidFill>
                  <a:srgbClr val="FFFF00"/>
                </a:solidFill>
                <a:latin typeface="Tahoma" pitchFamily="34" charset="0"/>
                <a:ea typeface="Tahoma" pitchFamily="34" charset="0"/>
                <a:cs typeface="Tahoma" pitchFamily="34" charset="0"/>
              </a:rPr>
              <a:t>EUROPEAN TERRITORIAL COOPERATION PROGRAMME </a:t>
            </a:r>
            <a:endParaRPr lang="el-GR" sz="1000" dirty="0">
              <a:solidFill>
                <a:srgbClr val="FFFF00"/>
              </a:solidFill>
              <a:latin typeface="Tahoma" pitchFamily="34" charset="0"/>
              <a:ea typeface="Tahoma" pitchFamily="34" charset="0"/>
              <a:cs typeface="Tahoma" pitchFamily="34" charset="0"/>
            </a:endParaRPr>
          </a:p>
          <a:p>
            <a:pPr algn="ctr" eaLnBrk="0" hangingPunct="0">
              <a:defRPr/>
            </a:pPr>
            <a:r>
              <a:rPr lang="en-US" sz="1000" b="1" dirty="0">
                <a:solidFill>
                  <a:srgbClr val="FFFF00"/>
                </a:solidFill>
                <a:latin typeface="Tahoma" pitchFamily="34" charset="0"/>
                <a:ea typeface="Tahoma" pitchFamily="34" charset="0"/>
                <a:cs typeface="Tahoma" pitchFamily="34" charset="0"/>
              </a:rPr>
              <a:t>“GREECE-ITALY 2007-2013” </a:t>
            </a:r>
            <a:endParaRPr lang="el-GR" sz="1000" dirty="0">
              <a:solidFill>
                <a:srgbClr val="FFFF00"/>
              </a:solidFill>
              <a:latin typeface="Tahoma" pitchFamily="34" charset="0"/>
              <a:ea typeface="Tahoma" pitchFamily="34" charset="0"/>
              <a:cs typeface="Tahoma" pitchFamily="34" charset="0"/>
            </a:endParaRPr>
          </a:p>
          <a:p>
            <a:pPr algn="ctr" eaLnBrk="0" hangingPunct="0">
              <a:defRPr/>
            </a:pPr>
            <a:r>
              <a:rPr lang="en-US" sz="1000" b="1" dirty="0">
                <a:solidFill>
                  <a:srgbClr val="FFFF00"/>
                </a:solidFill>
                <a:latin typeface="Tahoma" pitchFamily="34" charset="0"/>
                <a:ea typeface="Tahoma" pitchFamily="34" charset="0"/>
                <a:cs typeface="Tahoma" pitchFamily="34" charset="0"/>
              </a:rPr>
              <a:t>“STRATEGIC PLANS FOR RESTORATION, </a:t>
            </a:r>
            <a:endParaRPr lang="el-GR" sz="1000" dirty="0">
              <a:solidFill>
                <a:srgbClr val="FFFF00"/>
              </a:solidFill>
              <a:latin typeface="Tahoma" pitchFamily="34" charset="0"/>
              <a:ea typeface="Tahoma" pitchFamily="34" charset="0"/>
              <a:cs typeface="Tahoma" pitchFamily="34" charset="0"/>
            </a:endParaRPr>
          </a:p>
          <a:p>
            <a:pPr algn="ctr" eaLnBrk="0" hangingPunct="0">
              <a:defRPr/>
            </a:pPr>
            <a:r>
              <a:rPr lang="en-US" sz="1000" b="1" dirty="0">
                <a:solidFill>
                  <a:srgbClr val="FFFF00"/>
                </a:solidFill>
                <a:latin typeface="Tahoma" pitchFamily="34" charset="0"/>
                <a:ea typeface="Tahoma" pitchFamily="34" charset="0"/>
                <a:cs typeface="Tahoma" pitchFamily="34" charset="0"/>
              </a:rPr>
              <a:t>PROTECTION &amp; ECO TOURISM PROMOTION IN NATURA 2000 SITES </a:t>
            </a:r>
            <a:endParaRPr lang="el-GR" sz="1000" dirty="0">
              <a:solidFill>
                <a:srgbClr val="FFFF00"/>
              </a:solidFill>
              <a:latin typeface="Tahoma" pitchFamily="34" charset="0"/>
              <a:ea typeface="Tahoma" pitchFamily="34" charset="0"/>
              <a:cs typeface="Tahoma" pitchFamily="34" charset="0"/>
            </a:endParaRPr>
          </a:p>
          <a:p>
            <a:pPr algn="ctr" eaLnBrk="0" hangingPunct="0">
              <a:defRPr/>
            </a:pPr>
            <a:r>
              <a:rPr lang="en-US" sz="1000" b="1" dirty="0">
                <a:solidFill>
                  <a:srgbClr val="FFFF00"/>
                </a:solidFill>
                <a:latin typeface="Tahoma" pitchFamily="34" charset="0"/>
                <a:ea typeface="Tahoma" pitchFamily="34" charset="0"/>
                <a:cs typeface="Tahoma" pitchFamily="34" charset="0"/>
              </a:rPr>
              <a:t>WHICH DEVASTATED BY NATURAL DISASTERS”</a:t>
            </a:r>
            <a:endParaRPr lang="el-GR" sz="1000" dirty="0">
              <a:solidFill>
                <a:srgbClr val="FFFF00"/>
              </a:solidFill>
              <a:latin typeface="Tahoma" pitchFamily="34" charset="0"/>
              <a:ea typeface="Tahoma" pitchFamily="34" charset="0"/>
              <a:cs typeface="Tahoma" pitchFamily="34" charset="0"/>
            </a:endParaRPr>
          </a:p>
          <a:p>
            <a:pPr algn="ctr" eaLnBrk="0" hangingPunct="0">
              <a:defRPr/>
            </a:pPr>
            <a:r>
              <a:rPr lang="en-US" sz="1000" b="1" dirty="0">
                <a:solidFill>
                  <a:srgbClr val="FFFF00"/>
                </a:solidFill>
                <a:latin typeface="Tahoma" pitchFamily="34" charset="0"/>
                <a:ea typeface="Tahoma" pitchFamily="34" charset="0"/>
                <a:cs typeface="Tahoma" pitchFamily="34" charset="0"/>
              </a:rPr>
              <a:t> “NAT-PRO-I1-3.2”</a:t>
            </a:r>
            <a:endParaRPr lang="en-US" sz="1000" dirty="0">
              <a:solidFill>
                <a:srgbClr val="FFFF00"/>
              </a:solidFill>
              <a:latin typeface="Tahoma" pitchFamily="34" charset="0"/>
              <a:ea typeface="Tahoma" pitchFamily="34" charset="0"/>
              <a:cs typeface="Tahoma" pitchFamily="34" charset="0"/>
            </a:endParaRPr>
          </a:p>
        </p:txBody>
      </p:sp>
      <p:pic>
        <p:nvPicPr>
          <p:cNvPr id="63493" name="Picture 4" descr="natpro logos"/>
          <p:cNvPicPr>
            <a:picLocks noChangeAspect="1" noChangeArrowheads="1"/>
          </p:cNvPicPr>
          <p:nvPr/>
        </p:nvPicPr>
        <p:blipFill>
          <a:blip r:embed="rId3" cstate="print"/>
          <a:srcRect/>
          <a:stretch>
            <a:fillRect/>
          </a:stretch>
        </p:blipFill>
        <p:spPr bwMode="auto">
          <a:xfrm>
            <a:off x="323850" y="5164138"/>
            <a:ext cx="3168650" cy="1317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260648"/>
            <a:ext cx="8229600" cy="792088"/>
          </a:xfrm>
        </p:spPr>
        <p:style>
          <a:lnRef idx="2">
            <a:schemeClr val="accent1"/>
          </a:lnRef>
          <a:fillRef idx="1">
            <a:schemeClr val="lt1"/>
          </a:fillRef>
          <a:effectRef idx="0">
            <a:schemeClr val="accent1"/>
          </a:effectRef>
          <a:fontRef idx="minor">
            <a:schemeClr val="dk1"/>
          </a:fontRef>
        </p:style>
        <p:txBody>
          <a:bodyPr/>
          <a:lstStyle/>
          <a:p>
            <a:pPr algn="ctr">
              <a:defRPr/>
            </a:pPr>
            <a:r>
              <a:rPr lang="el-GR" sz="2400" dirty="0" smtClean="0">
                <a:latin typeface="Tahoma" pitchFamily="34" charset="0"/>
                <a:ea typeface="Tahoma" pitchFamily="34" charset="0"/>
                <a:cs typeface="Tahoma" pitchFamily="34" charset="0"/>
              </a:rPr>
              <a:t>Περιοχές δειγματοληψίας (21)</a:t>
            </a:r>
            <a:endParaRPr lang="el-GR" sz="2400" dirty="0">
              <a:latin typeface="Tahoma" pitchFamily="34" charset="0"/>
              <a:ea typeface="Tahoma" pitchFamily="34" charset="0"/>
              <a:cs typeface="Tahoma" pitchFamily="34" charset="0"/>
            </a:endParaRPr>
          </a:p>
        </p:txBody>
      </p:sp>
      <p:pic>
        <p:nvPicPr>
          <p:cNvPr id="64515" name="Picture 3"/>
          <p:cNvPicPr>
            <a:picLocks noChangeAspect="1" noChangeArrowheads="1"/>
          </p:cNvPicPr>
          <p:nvPr/>
        </p:nvPicPr>
        <p:blipFill>
          <a:blip r:embed="rId2" cstate="print"/>
          <a:srcRect l="16199" t="6479" b="3239"/>
          <a:stretch>
            <a:fillRect/>
          </a:stretch>
        </p:blipFill>
        <p:spPr bwMode="auto">
          <a:xfrm>
            <a:off x="1331913" y="1125538"/>
            <a:ext cx="7500937" cy="5049837"/>
          </a:xfrm>
          <a:prstGeom prst="rect">
            <a:avLst/>
          </a:prstGeom>
          <a:noFill/>
          <a:ln w="9525">
            <a:noFill/>
            <a:miter lim="800000"/>
            <a:headEnd/>
            <a:tailEnd/>
          </a:ln>
        </p:spPr>
      </p:pic>
      <p:pic>
        <p:nvPicPr>
          <p:cNvPr id="64516" name="Picture 4" descr="C:\TurboX 2-1-2011\Windows\TEI\INTERREG Zante\IMG_7277.JPG"/>
          <p:cNvPicPr>
            <a:picLocks noChangeAspect="1" noChangeArrowheads="1"/>
          </p:cNvPicPr>
          <p:nvPr/>
        </p:nvPicPr>
        <p:blipFill>
          <a:blip r:embed="rId3" cstate="print"/>
          <a:srcRect l="19907" r="19907"/>
          <a:stretch>
            <a:fillRect/>
          </a:stretch>
        </p:blipFill>
        <p:spPr bwMode="auto">
          <a:xfrm>
            <a:off x="2124075" y="3644900"/>
            <a:ext cx="2119313" cy="2347913"/>
          </a:xfrm>
          <a:prstGeom prst="rect">
            <a:avLst/>
          </a:prstGeom>
          <a:noFill/>
          <a:ln w="9525">
            <a:noFill/>
            <a:miter lim="800000"/>
            <a:headEnd/>
            <a:tailEnd/>
          </a:ln>
        </p:spPr>
      </p:pic>
      <p:sp>
        <p:nvSpPr>
          <p:cNvPr id="7" name="6 - Αριστερό βέλος"/>
          <p:cNvSpPr/>
          <p:nvPr/>
        </p:nvSpPr>
        <p:spPr>
          <a:xfrm>
            <a:off x="1547664" y="4581128"/>
            <a:ext cx="785818" cy="571504"/>
          </a:xfrm>
          <a:prstGeom prst="lef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l-GR"/>
          </a:p>
        </p:txBody>
      </p:sp>
      <p:sp>
        <p:nvSpPr>
          <p:cNvPr id="8" name="7 - Έλλειψη"/>
          <p:cNvSpPr/>
          <p:nvPr/>
        </p:nvSpPr>
        <p:spPr>
          <a:xfrm>
            <a:off x="0" y="3860800"/>
            <a:ext cx="1571625" cy="1500188"/>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l-GR" sz="1100">
                <a:solidFill>
                  <a:srgbClr val="FFFFFF"/>
                </a:solidFill>
                <a:latin typeface="Tahoma" pitchFamily="34" charset="0"/>
                <a:cs typeface="Tahoma" pitchFamily="34" charset="0"/>
              </a:rPr>
              <a:t>Συσκευή αναπαραγωγής καλεσμάτων</a:t>
            </a:r>
            <a:r>
              <a:rPr lang="en-US" sz="1100">
                <a:solidFill>
                  <a:srgbClr val="FFFFFF"/>
                </a:solidFill>
                <a:latin typeface="Tahoma" pitchFamily="34" charset="0"/>
                <a:cs typeface="Tahoma" pitchFamily="34" charset="0"/>
              </a:rPr>
              <a:t> SANGEAN</a:t>
            </a:r>
            <a:endParaRPr lang="el-GR" sz="1100">
              <a:solidFill>
                <a:srgbClr val="FFFFFF"/>
              </a:solidFill>
              <a:latin typeface="Tahoma" pitchFamily="34"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1"/>
          <p:cNvSpPr>
            <a:spLocks noGrp="1"/>
          </p:cNvSpPr>
          <p:nvPr>
            <p:ph idx="1"/>
          </p:nvPr>
        </p:nvSpPr>
        <p:spPr/>
        <p:txBody>
          <a:bodyPr/>
          <a:lstStyle/>
          <a:p>
            <a:endParaRPr lang="en-US" smtClean="0"/>
          </a:p>
        </p:txBody>
      </p:sp>
      <p:sp>
        <p:nvSpPr>
          <p:cNvPr id="3" name="Title 2"/>
          <p:cNvSpPr>
            <a:spLocks noGrp="1"/>
          </p:cNvSpPr>
          <p:nvPr>
            <p:ph type="title"/>
          </p:nvPr>
        </p:nvSpPr>
        <p:spPr>
          <a:xfrm>
            <a:off x="457200" y="274638"/>
            <a:ext cx="8229600" cy="922114"/>
          </a:xfrm>
        </p:spPr>
        <p:style>
          <a:lnRef idx="2">
            <a:schemeClr val="accent1"/>
          </a:lnRef>
          <a:fillRef idx="1">
            <a:schemeClr val="lt1"/>
          </a:fillRef>
          <a:effectRef idx="0">
            <a:schemeClr val="accent1"/>
          </a:effectRef>
          <a:fontRef idx="minor">
            <a:schemeClr val="dk1"/>
          </a:fontRef>
        </p:style>
        <p:txBody>
          <a:bodyPr/>
          <a:lstStyle/>
          <a:p>
            <a:pPr algn="ctr">
              <a:defRPr/>
            </a:pPr>
            <a:r>
              <a:rPr lang="el-GR" dirty="0" smtClean="0">
                <a:latin typeface="Times New Roman" pitchFamily="18" charset="0"/>
                <a:cs typeface="Times New Roman" pitchFamily="18" charset="0"/>
              </a:rPr>
              <a:t>Αναπαραγωγή καλεσμάτων</a:t>
            </a:r>
            <a:endParaRPr lang="en-US" dirty="0">
              <a:latin typeface="Times New Roman" pitchFamily="18" charset="0"/>
              <a:cs typeface="Times New Roman" pitchFamily="18" charset="0"/>
            </a:endParaRPr>
          </a:p>
        </p:txBody>
      </p:sp>
      <p:pic>
        <p:nvPicPr>
          <p:cNvPr id="65540" name="Picture 2" descr="C:\Users\kotsios\Desktop\afgs.png"/>
          <p:cNvPicPr>
            <a:picLocks noChangeAspect="1" noChangeArrowheads="1"/>
          </p:cNvPicPr>
          <p:nvPr/>
        </p:nvPicPr>
        <p:blipFill>
          <a:blip r:embed="rId2" cstate="print"/>
          <a:srcRect/>
          <a:stretch>
            <a:fillRect/>
          </a:stretch>
        </p:blipFill>
        <p:spPr bwMode="auto">
          <a:xfrm>
            <a:off x="0" y="1341438"/>
            <a:ext cx="9144000" cy="5516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88640"/>
            <a:ext cx="8229600" cy="95436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defRPr/>
            </a:pPr>
            <a:r>
              <a:rPr lang="el-GR" sz="3200" dirty="0" smtClean="0">
                <a:latin typeface="Times New Roman" pitchFamily="18" charset="0"/>
                <a:ea typeface="Tahoma" pitchFamily="34" charset="0"/>
                <a:cs typeface="Times New Roman" pitchFamily="18" charset="0"/>
              </a:rPr>
              <a:t>Πρωτόκολλο πεδίου</a:t>
            </a:r>
            <a:br>
              <a:rPr lang="el-GR" sz="3200" dirty="0" smtClean="0">
                <a:latin typeface="Times New Roman" pitchFamily="18" charset="0"/>
                <a:ea typeface="Tahoma" pitchFamily="34" charset="0"/>
                <a:cs typeface="Times New Roman" pitchFamily="18" charset="0"/>
              </a:rPr>
            </a:br>
            <a:r>
              <a:rPr lang="el-GR" sz="3200" dirty="0" smtClean="0">
                <a:latin typeface="Times New Roman" pitchFamily="18" charset="0"/>
                <a:ea typeface="Tahoma" pitchFamily="34" charset="0"/>
                <a:cs typeface="Times New Roman" pitchFamily="18" charset="0"/>
              </a:rPr>
              <a:t>(σετ 3 επαναλήψεων σε μία θέση)</a:t>
            </a:r>
            <a:endParaRPr lang="el-GR" sz="3200" dirty="0">
              <a:latin typeface="Times New Roman" pitchFamily="18" charset="0"/>
              <a:ea typeface="Tahoma" pitchFamily="34" charset="0"/>
              <a:cs typeface="Times New Roman" pitchFamily="18" charset="0"/>
            </a:endParaRPr>
          </a:p>
        </p:txBody>
      </p:sp>
      <p:pic>
        <p:nvPicPr>
          <p:cNvPr id="66563" name="Picture 1"/>
          <p:cNvPicPr>
            <a:picLocks noChangeAspect="1" noChangeArrowheads="1"/>
          </p:cNvPicPr>
          <p:nvPr/>
        </p:nvPicPr>
        <p:blipFill>
          <a:blip r:embed="rId2" cstate="print"/>
          <a:srcRect l="14172" t="15839" r="13948" b="5038"/>
          <a:stretch>
            <a:fillRect/>
          </a:stretch>
        </p:blipFill>
        <p:spPr bwMode="auto">
          <a:xfrm>
            <a:off x="1785938" y="1196975"/>
            <a:ext cx="7358062" cy="5062538"/>
          </a:xfrm>
          <a:prstGeom prst="rect">
            <a:avLst/>
          </a:prstGeom>
          <a:noFill/>
          <a:ln w="9525">
            <a:noFill/>
            <a:miter lim="800000"/>
            <a:headEnd/>
            <a:tailEnd/>
          </a:ln>
        </p:spPr>
      </p:pic>
      <p:cxnSp>
        <p:nvCxnSpPr>
          <p:cNvPr id="7" name="6 - Γωνιακή σύνδεση"/>
          <p:cNvCxnSpPr/>
          <p:nvPr/>
        </p:nvCxnSpPr>
        <p:spPr>
          <a:xfrm rot="10800000" flipV="1">
            <a:off x="1835150" y="2420938"/>
            <a:ext cx="1714500" cy="214312"/>
          </a:xfrm>
          <a:prstGeom prst="bentConnector3">
            <a:avLst>
              <a:gd name="adj1" fmla="val 6882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12 - Έλλειψη"/>
          <p:cNvSpPr/>
          <p:nvPr/>
        </p:nvSpPr>
        <p:spPr>
          <a:xfrm>
            <a:off x="71438" y="2071688"/>
            <a:ext cx="1785937" cy="1714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l-GR" sz="1200">
                <a:solidFill>
                  <a:srgbClr val="FFFFFF"/>
                </a:solidFill>
                <a:latin typeface="Tahoma" pitchFamily="34" charset="0"/>
                <a:cs typeface="Tahoma" pitchFamily="34" charset="0"/>
              </a:rPr>
              <a:t>Καταγραφή      2 Γκιώνηδων βορείως της θέσης αναπαραγωγής των καλεσμάτων</a:t>
            </a:r>
          </a:p>
        </p:txBody>
      </p:sp>
      <p:sp>
        <p:nvSpPr>
          <p:cNvPr id="19" name="18 - Έλλειψη"/>
          <p:cNvSpPr/>
          <p:nvPr/>
        </p:nvSpPr>
        <p:spPr>
          <a:xfrm>
            <a:off x="3563938" y="2205038"/>
            <a:ext cx="285750" cy="28575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2000"/>
                                        <p:tgtEl>
                                          <p:spTgt spid="19"/>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4)">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88640"/>
            <a:ext cx="8229600" cy="504056"/>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defRPr/>
            </a:pPr>
            <a:r>
              <a:rPr lang="el-GR" sz="4000" dirty="0" smtClean="0">
                <a:latin typeface="Times New Roman" pitchFamily="18" charset="0"/>
                <a:cs typeface="Times New Roman" pitchFamily="18" charset="0"/>
              </a:rPr>
              <a:t>Αποτελέσματα</a:t>
            </a:r>
            <a:endParaRPr lang="en-US" dirty="0"/>
          </a:p>
        </p:txBody>
      </p:sp>
      <p:graphicFrame>
        <p:nvGraphicFramePr>
          <p:cNvPr id="2050" name="Content Placeholder 5"/>
          <p:cNvGraphicFramePr>
            <a:graphicFrameLocks noGrp="1"/>
          </p:cNvGraphicFramePr>
          <p:nvPr>
            <p:ph idx="1"/>
          </p:nvPr>
        </p:nvGraphicFramePr>
        <p:xfrm>
          <a:off x="2217738" y="857250"/>
          <a:ext cx="6519862" cy="5143500"/>
        </p:xfrm>
        <a:graphic>
          <a:graphicData uri="http://schemas.openxmlformats.org/presentationml/2006/ole">
            <mc:AlternateContent xmlns:mc="http://schemas.openxmlformats.org/markup-compatibility/2006">
              <mc:Choice xmlns:v="urn:schemas-microsoft-com:vml" Requires="v">
                <p:oleObj spid="_x0000_s423950" r:id="rId3" imgW="6517189" imgH="5139373" progId="Excel.Sheet.8">
                  <p:embed/>
                </p:oleObj>
              </mc:Choice>
              <mc:Fallback>
                <p:oleObj r:id="rId3" imgW="6517189" imgH="5139373" progId="Excel.Sheet.8">
                  <p:embed/>
                  <p:pic>
                    <p:nvPicPr>
                      <p:cNvPr id="0" name="Content Placeholder 5"/>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857250"/>
                        <a:ext cx="6519862"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2" descr="http://www.avesderapinabrasil.com/images/especies/tyto_alba2.JPG"/>
          <p:cNvPicPr>
            <a:picLocks noChangeAspect="1" noChangeArrowheads="1"/>
          </p:cNvPicPr>
          <p:nvPr/>
        </p:nvPicPr>
        <p:blipFill>
          <a:blip r:embed="rId5" cstate="print"/>
          <a:srcRect/>
          <a:stretch>
            <a:fillRect/>
          </a:stretch>
        </p:blipFill>
        <p:spPr bwMode="auto">
          <a:xfrm>
            <a:off x="250825" y="836613"/>
            <a:ext cx="1905000" cy="1428750"/>
          </a:xfrm>
          <a:prstGeom prst="rect">
            <a:avLst/>
          </a:prstGeom>
          <a:noFill/>
          <a:ln w="9525">
            <a:noFill/>
            <a:miter lim="800000"/>
            <a:headEnd/>
            <a:tailEnd/>
          </a:ln>
        </p:spPr>
      </p:pic>
      <p:pic>
        <p:nvPicPr>
          <p:cNvPr id="2053" name="Picture 4" descr="http://farm3.staticflickr.com/2379/2182804494_f630564424.jpg"/>
          <p:cNvPicPr>
            <a:picLocks noChangeAspect="1" noChangeArrowheads="1"/>
          </p:cNvPicPr>
          <p:nvPr/>
        </p:nvPicPr>
        <p:blipFill>
          <a:blip r:embed="rId6" cstate="print"/>
          <a:srcRect/>
          <a:stretch>
            <a:fillRect/>
          </a:stretch>
        </p:blipFill>
        <p:spPr bwMode="auto">
          <a:xfrm>
            <a:off x="250825" y="2551113"/>
            <a:ext cx="1928813" cy="1438275"/>
          </a:xfrm>
          <a:prstGeom prst="rect">
            <a:avLst/>
          </a:prstGeom>
          <a:noFill/>
          <a:ln w="9525">
            <a:noFill/>
            <a:miter lim="800000"/>
            <a:headEnd/>
            <a:tailEnd/>
          </a:ln>
        </p:spPr>
      </p:pic>
      <p:pic>
        <p:nvPicPr>
          <p:cNvPr id="2054" name="Picture 11" descr="C:\Users\user\Desktop\Little+Owl+Italy+1.jpg"/>
          <p:cNvPicPr>
            <a:picLocks noChangeAspect="1" noChangeArrowheads="1"/>
          </p:cNvPicPr>
          <p:nvPr/>
        </p:nvPicPr>
        <p:blipFill>
          <a:blip r:embed="rId7" cstate="print"/>
          <a:srcRect/>
          <a:stretch>
            <a:fillRect/>
          </a:stretch>
        </p:blipFill>
        <p:spPr bwMode="auto">
          <a:xfrm>
            <a:off x="250825" y="4265613"/>
            <a:ext cx="1928813" cy="1346200"/>
          </a:xfrm>
          <a:prstGeom prst="rect">
            <a:avLst/>
          </a:prstGeom>
          <a:noFill/>
          <a:ln w="9525">
            <a:noFill/>
            <a:miter lim="800000"/>
            <a:headEnd/>
            <a:tailEnd/>
          </a:ln>
        </p:spPr>
      </p:pic>
      <p:sp>
        <p:nvSpPr>
          <p:cNvPr id="2055" name="7 - TextBox"/>
          <p:cNvSpPr txBox="1">
            <a:spLocks noChangeArrowheads="1"/>
          </p:cNvSpPr>
          <p:nvPr/>
        </p:nvSpPr>
        <p:spPr bwMode="auto">
          <a:xfrm>
            <a:off x="179388" y="5551488"/>
            <a:ext cx="3786187" cy="200025"/>
          </a:xfrm>
          <a:prstGeom prst="rect">
            <a:avLst/>
          </a:prstGeom>
          <a:noFill/>
          <a:ln w="9525">
            <a:noFill/>
            <a:miter lim="800000"/>
            <a:headEnd/>
            <a:tailEnd/>
          </a:ln>
        </p:spPr>
        <p:txBody>
          <a:bodyPr>
            <a:spAutoFit/>
          </a:bodyPr>
          <a:lstStyle/>
          <a:p>
            <a:r>
              <a:rPr lang="en-US" sz="700">
                <a:latin typeface="Tahoma" pitchFamily="34" charset="0"/>
                <a:cs typeface="Tahoma" pitchFamily="34" charset="0"/>
              </a:rPr>
              <a:t>E</a:t>
            </a:r>
            <a:r>
              <a:rPr lang="el-GR" sz="700">
                <a:latin typeface="Tahoma" pitchFamily="34" charset="0"/>
                <a:cs typeface="Tahoma" pitchFamily="34" charset="0"/>
              </a:rPr>
              <a:t>ικόνα 3. </a:t>
            </a:r>
            <a:r>
              <a:rPr lang="en-US" sz="700">
                <a:latin typeface="Tahoma" pitchFamily="34" charset="0"/>
                <a:cs typeface="Tahoma" pitchFamily="34" charset="0"/>
              </a:rPr>
              <a:t>K</a:t>
            </a:r>
            <a:r>
              <a:rPr lang="el-GR" sz="700">
                <a:latin typeface="Tahoma" pitchFamily="34" charset="0"/>
                <a:cs typeface="Tahoma" pitchFamily="34" charset="0"/>
              </a:rPr>
              <a:t>ουκουβάγια </a:t>
            </a:r>
            <a:r>
              <a:rPr lang="en-US" sz="700">
                <a:latin typeface="Tahoma" pitchFamily="34" charset="0"/>
                <a:cs typeface="Tahoma" pitchFamily="34" charset="0"/>
              </a:rPr>
              <a:t>(photo: </a:t>
            </a:r>
            <a:r>
              <a:rPr lang="el-GR" sz="700">
                <a:latin typeface="Tahoma" pitchFamily="34" charset="0"/>
                <a:cs typeface="Tahoma" pitchFamily="34" charset="0"/>
              </a:rPr>
              <a:t>Μ</a:t>
            </a:r>
            <a:r>
              <a:rPr lang="en-US" sz="700">
                <a:latin typeface="Tahoma" pitchFamily="34" charset="0"/>
                <a:cs typeface="Tahoma" pitchFamily="34" charset="0"/>
              </a:rPr>
              <a:t>arco Mastrorilli</a:t>
            </a:r>
            <a:r>
              <a:rPr lang="el-GR" sz="700">
                <a:latin typeface="Tahoma" pitchFamily="34" charset="0"/>
                <a:cs typeface="Tahoma" pitchFamily="34" charset="0"/>
              </a:rPr>
              <a:t>)</a:t>
            </a:r>
          </a:p>
        </p:txBody>
      </p:sp>
      <p:sp>
        <p:nvSpPr>
          <p:cNvPr id="2056" name="8 - TextBox"/>
          <p:cNvSpPr txBox="1">
            <a:spLocks noChangeArrowheads="1"/>
          </p:cNvSpPr>
          <p:nvPr/>
        </p:nvSpPr>
        <p:spPr bwMode="auto">
          <a:xfrm>
            <a:off x="250825" y="2265363"/>
            <a:ext cx="3786188" cy="200025"/>
          </a:xfrm>
          <a:prstGeom prst="rect">
            <a:avLst/>
          </a:prstGeom>
          <a:noFill/>
          <a:ln w="9525">
            <a:noFill/>
            <a:miter lim="800000"/>
            <a:headEnd/>
            <a:tailEnd/>
          </a:ln>
        </p:spPr>
        <p:txBody>
          <a:bodyPr>
            <a:spAutoFit/>
          </a:bodyPr>
          <a:lstStyle/>
          <a:p>
            <a:r>
              <a:rPr lang="en-US" sz="700">
                <a:latin typeface="Tahoma" pitchFamily="34" charset="0"/>
                <a:cs typeface="Tahoma" pitchFamily="34" charset="0"/>
              </a:rPr>
              <a:t>E</a:t>
            </a:r>
            <a:r>
              <a:rPr lang="el-GR" sz="700">
                <a:latin typeface="Tahoma" pitchFamily="34" charset="0"/>
                <a:cs typeface="Tahoma" pitchFamily="34" charset="0"/>
              </a:rPr>
              <a:t>ικόνα </a:t>
            </a:r>
            <a:r>
              <a:rPr lang="en-US" sz="700">
                <a:latin typeface="Tahoma" pitchFamily="34" charset="0"/>
                <a:cs typeface="Tahoma" pitchFamily="34" charset="0"/>
              </a:rPr>
              <a:t>1</a:t>
            </a:r>
            <a:r>
              <a:rPr lang="el-GR" sz="700">
                <a:latin typeface="Tahoma" pitchFamily="34" charset="0"/>
                <a:cs typeface="Tahoma" pitchFamily="34" charset="0"/>
              </a:rPr>
              <a:t>. </a:t>
            </a:r>
            <a:r>
              <a:rPr lang="en-US" sz="700">
                <a:latin typeface="Tahoma" pitchFamily="34" charset="0"/>
                <a:cs typeface="Tahoma" pitchFamily="34" charset="0"/>
              </a:rPr>
              <a:t>T</a:t>
            </a:r>
            <a:r>
              <a:rPr lang="el-GR" sz="700">
                <a:latin typeface="Tahoma" pitchFamily="34" charset="0"/>
                <a:cs typeface="Tahoma" pitchFamily="34" charset="0"/>
              </a:rPr>
              <a:t>υτώ </a:t>
            </a:r>
            <a:r>
              <a:rPr lang="en-US" sz="700">
                <a:latin typeface="Tahoma" pitchFamily="34" charset="0"/>
                <a:cs typeface="Tahoma" pitchFamily="34" charset="0"/>
              </a:rPr>
              <a:t>(photo: </a:t>
            </a:r>
            <a:r>
              <a:rPr lang="el-GR" sz="700">
                <a:latin typeface="Tahoma" pitchFamily="34" charset="0"/>
                <a:cs typeface="Tahoma" pitchFamily="34" charset="0"/>
              </a:rPr>
              <a:t>Ι</a:t>
            </a:r>
            <a:r>
              <a:rPr lang="en-US" sz="700">
                <a:latin typeface="Tahoma" pitchFamily="34" charset="0"/>
                <a:cs typeface="Tahoma" pitchFamily="34" charset="0"/>
              </a:rPr>
              <a:t>zaltino Guimaraes)</a:t>
            </a:r>
            <a:endParaRPr lang="el-GR" sz="700">
              <a:latin typeface="Tahoma" pitchFamily="34" charset="0"/>
              <a:cs typeface="Tahoma" pitchFamily="34" charset="0"/>
            </a:endParaRPr>
          </a:p>
        </p:txBody>
      </p:sp>
      <p:sp>
        <p:nvSpPr>
          <p:cNvPr id="2057" name="9 - TextBox"/>
          <p:cNvSpPr txBox="1">
            <a:spLocks noChangeArrowheads="1"/>
          </p:cNvSpPr>
          <p:nvPr/>
        </p:nvSpPr>
        <p:spPr bwMode="auto">
          <a:xfrm>
            <a:off x="250825" y="3979863"/>
            <a:ext cx="3786188" cy="200025"/>
          </a:xfrm>
          <a:prstGeom prst="rect">
            <a:avLst/>
          </a:prstGeom>
          <a:noFill/>
          <a:ln w="9525">
            <a:noFill/>
            <a:miter lim="800000"/>
            <a:headEnd/>
            <a:tailEnd/>
          </a:ln>
        </p:spPr>
        <p:txBody>
          <a:bodyPr>
            <a:spAutoFit/>
          </a:bodyPr>
          <a:lstStyle/>
          <a:p>
            <a:r>
              <a:rPr lang="en-US" sz="700">
                <a:latin typeface="Tahoma" pitchFamily="34" charset="0"/>
                <a:cs typeface="Tahoma" pitchFamily="34" charset="0"/>
              </a:rPr>
              <a:t>E</a:t>
            </a:r>
            <a:r>
              <a:rPr lang="el-GR" sz="700">
                <a:latin typeface="Tahoma" pitchFamily="34" charset="0"/>
                <a:cs typeface="Tahoma" pitchFamily="34" charset="0"/>
              </a:rPr>
              <a:t>ικόνα </a:t>
            </a:r>
            <a:r>
              <a:rPr lang="en-US" sz="700">
                <a:latin typeface="Tahoma" pitchFamily="34" charset="0"/>
                <a:cs typeface="Tahoma" pitchFamily="34" charset="0"/>
              </a:rPr>
              <a:t>2</a:t>
            </a:r>
            <a:r>
              <a:rPr lang="el-GR" sz="700">
                <a:latin typeface="Tahoma" pitchFamily="34" charset="0"/>
                <a:cs typeface="Tahoma" pitchFamily="34" charset="0"/>
              </a:rPr>
              <a:t>. Γκιώνης </a:t>
            </a:r>
            <a:r>
              <a:rPr lang="en-US" sz="700">
                <a:latin typeface="Tahoma" pitchFamily="34" charset="0"/>
                <a:cs typeface="Tahoma" pitchFamily="34" charset="0"/>
              </a:rPr>
              <a:t>(photo: Antonio de la Cruz)</a:t>
            </a:r>
            <a:endParaRPr lang="el-GR" sz="700">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4000" dirty="0" smtClean="0">
                <a:solidFill>
                  <a:srgbClr val="0070C0"/>
                </a:solidFill>
                <a:latin typeface="Tahoma" pitchFamily="34" charset="0"/>
                <a:cs typeface="Tahoma" pitchFamily="34" charset="0"/>
              </a:rPr>
              <a:t>Εκτίμηση πληθυσμού σε αποικιακά είδη θαλασσοπουλιών</a:t>
            </a:r>
            <a:endParaRPr lang="el-GR" sz="4000" dirty="0">
              <a:solidFill>
                <a:srgbClr val="0070C0"/>
              </a:solidFill>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428596" y="2143116"/>
            <a:ext cx="8229600" cy="2225679"/>
          </a:xfr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lstStyle/>
          <a:p>
            <a:pPr algn="ctr">
              <a:buNone/>
            </a:pPr>
            <a:r>
              <a:rPr lang="el-GR" dirty="0" smtClean="0">
                <a:solidFill>
                  <a:srgbClr val="0070C0"/>
                </a:solidFill>
                <a:latin typeface="Tahoma" pitchFamily="34" charset="0"/>
                <a:ea typeface="Tahoma" pitchFamily="34" charset="0"/>
                <a:cs typeface="Tahoma" pitchFamily="34" charset="0"/>
              </a:rPr>
              <a:t>Εκτίμηση του συνολικού και αναπαραγωγικού πληθυσμού του Αρτέμη στο νησιωτικό σύμπλεγμα των Στροφάδων</a:t>
            </a:r>
            <a:endParaRPr lang="el-GR" dirty="0">
              <a:solidFill>
                <a:srgbClr val="0070C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dirty="0" smtClean="0">
                <a:solidFill>
                  <a:srgbClr val="0070C0"/>
                </a:solidFill>
                <a:latin typeface="Tahoma" pitchFamily="34" charset="0"/>
                <a:ea typeface="Tahoma" pitchFamily="34" charset="0"/>
                <a:cs typeface="Tahoma" pitchFamily="34" charset="0"/>
              </a:rPr>
              <a:t>Βασικοί τύποι δειγματοληψίας</a:t>
            </a:r>
            <a:endParaRPr lang="el-GR" sz="3200" dirty="0">
              <a:solidFill>
                <a:srgbClr val="0070C0"/>
              </a:solidFill>
              <a:latin typeface="Tahoma" pitchFamily="34" charset="0"/>
              <a:ea typeface="Tahoma" pitchFamily="34" charset="0"/>
              <a:cs typeface="Tahoma" pitchFamily="34" charset="0"/>
            </a:endParaRPr>
          </a:p>
        </p:txBody>
      </p:sp>
      <p:sp>
        <p:nvSpPr>
          <p:cNvPr id="4" name="3 - Θέση περιεχομένου"/>
          <p:cNvSpPr>
            <a:spLocks noGrp="1"/>
          </p:cNvSpPr>
          <p:nvPr>
            <p:ph sz="half" idx="1"/>
          </p:nvPr>
        </p:nvSpPr>
        <p:spPr>
          <a:xfrm>
            <a:off x="571472" y="1714488"/>
            <a:ext cx="7786687" cy="2071696"/>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ctr">
              <a:buFont typeface="Wingdings" pitchFamily="2" charset="2"/>
              <a:buNone/>
              <a:defRPr/>
            </a:pPr>
            <a:r>
              <a:rPr lang="en-US" sz="2400" dirty="0" smtClean="0">
                <a:solidFill>
                  <a:srgbClr val="0070C0"/>
                </a:solidFill>
                <a:latin typeface="Tahoma" pitchFamily="34" charset="0"/>
                <a:ea typeface="Tahoma" pitchFamily="34" charset="0"/>
                <a:cs typeface="Tahoma" pitchFamily="34" charset="0"/>
              </a:rPr>
              <a:t>3 </a:t>
            </a:r>
            <a:r>
              <a:rPr lang="el-GR" sz="2400" dirty="0" smtClean="0">
                <a:solidFill>
                  <a:srgbClr val="0070C0"/>
                </a:solidFill>
                <a:latin typeface="Tahoma" pitchFamily="34" charset="0"/>
                <a:ea typeface="Tahoma" pitchFamily="34" charset="0"/>
                <a:cs typeface="Tahoma" pitchFamily="34" charset="0"/>
              </a:rPr>
              <a:t>Τύποι Μεθοδολογίας</a:t>
            </a:r>
            <a:r>
              <a:rPr lang="en-US" sz="2400" dirty="0" smtClean="0">
                <a:solidFill>
                  <a:srgbClr val="0070C0"/>
                </a:solidFill>
                <a:latin typeface="Tahoma" pitchFamily="34" charset="0"/>
                <a:ea typeface="Tahoma" pitchFamily="34" charset="0"/>
                <a:cs typeface="Tahoma" pitchFamily="34" charset="0"/>
              </a:rPr>
              <a:t> (Gilbert </a:t>
            </a:r>
            <a:r>
              <a:rPr lang="en-US" sz="2400" i="1" dirty="0" smtClean="0">
                <a:solidFill>
                  <a:srgbClr val="0070C0"/>
                </a:solidFill>
                <a:latin typeface="Tahoma" pitchFamily="34" charset="0"/>
                <a:ea typeface="Tahoma" pitchFamily="34" charset="0"/>
                <a:cs typeface="Tahoma" pitchFamily="34" charset="0"/>
              </a:rPr>
              <a:t>et al. </a:t>
            </a:r>
            <a:r>
              <a:rPr lang="en-US" sz="2400" dirty="0" smtClean="0">
                <a:solidFill>
                  <a:srgbClr val="0070C0"/>
                </a:solidFill>
                <a:latin typeface="Tahoma" pitchFamily="34" charset="0"/>
                <a:ea typeface="Tahoma" pitchFamily="34" charset="0"/>
                <a:cs typeface="Tahoma" pitchFamily="34" charset="0"/>
              </a:rPr>
              <a:t>1998)</a:t>
            </a:r>
          </a:p>
          <a:p>
            <a:pPr marL="514350" indent="-514350">
              <a:buFont typeface="Wingdings" pitchFamily="2" charset="2"/>
              <a:buAutoNum type="alphaLcParenR"/>
              <a:defRPr/>
            </a:pPr>
            <a:r>
              <a:rPr lang="el-GR" sz="2400" dirty="0" smtClean="0">
                <a:solidFill>
                  <a:srgbClr val="0070C0"/>
                </a:solidFill>
                <a:latin typeface="Tahoma" pitchFamily="34" charset="0"/>
                <a:ea typeface="Tahoma" pitchFamily="34" charset="0"/>
                <a:cs typeface="Tahoma" pitchFamily="34" charset="0"/>
              </a:rPr>
              <a:t>Παρατήρηση πουλιών κατά τη διάρκεια των απογευματινών συνευρέσεων τους στη θάλασσα</a:t>
            </a:r>
            <a:endParaRPr lang="en-US" sz="2400" dirty="0" smtClean="0">
              <a:solidFill>
                <a:srgbClr val="0070C0"/>
              </a:solidFill>
              <a:latin typeface="Tahoma" pitchFamily="34" charset="0"/>
              <a:ea typeface="Tahoma" pitchFamily="34" charset="0"/>
              <a:cs typeface="Tahoma" pitchFamily="34" charset="0"/>
            </a:endParaRPr>
          </a:p>
          <a:p>
            <a:pPr marL="514350" indent="-514350">
              <a:buFont typeface="Wingdings" pitchFamily="2" charset="2"/>
              <a:buAutoNum type="alphaLcParenR"/>
              <a:defRPr/>
            </a:pPr>
            <a:r>
              <a:rPr lang="el-GR" sz="2400" dirty="0" smtClean="0">
                <a:solidFill>
                  <a:srgbClr val="0070C0"/>
                </a:solidFill>
                <a:latin typeface="Tahoma" pitchFamily="34" charset="0"/>
                <a:ea typeface="Tahoma" pitchFamily="34" charset="0"/>
                <a:cs typeface="Tahoma" pitchFamily="34" charset="0"/>
              </a:rPr>
              <a:t>Δειγματοληπτικά τετράγωνα και καταμέτρηση Εμφανώς Κατειλημμένων Θέσεων (ΕΚΘ) </a:t>
            </a:r>
            <a:endParaRPr lang="en-US" sz="2400" dirty="0" smtClean="0">
              <a:solidFill>
                <a:srgbClr val="0070C0"/>
              </a:solidFill>
              <a:latin typeface="Tahoma" pitchFamily="34" charset="0"/>
              <a:ea typeface="Tahoma" pitchFamily="34" charset="0"/>
              <a:cs typeface="Tahoma" pitchFamily="34" charset="0"/>
            </a:endParaRPr>
          </a:p>
          <a:p>
            <a:pPr marL="514350" indent="-514350">
              <a:buFont typeface="Wingdings" pitchFamily="2" charset="2"/>
              <a:buAutoNum type="alphaLcParenR"/>
              <a:defRPr/>
            </a:pPr>
            <a:r>
              <a:rPr lang="el-GR" sz="2400" dirty="0" smtClean="0">
                <a:solidFill>
                  <a:srgbClr val="0070C0"/>
                </a:solidFill>
                <a:latin typeface="Tahoma" pitchFamily="34" charset="0"/>
                <a:ea typeface="Tahoma" pitchFamily="34" charset="0"/>
                <a:cs typeface="Tahoma" pitchFamily="34" charset="0"/>
              </a:rPr>
              <a:t>Χρήση Ηχητικών συσκευών (</a:t>
            </a:r>
            <a:r>
              <a:rPr lang="en-US" sz="2400" dirty="0" smtClean="0">
                <a:solidFill>
                  <a:srgbClr val="0070C0"/>
                </a:solidFill>
                <a:latin typeface="Tahoma" pitchFamily="34" charset="0"/>
                <a:ea typeface="Tahoma" pitchFamily="34" charset="0"/>
                <a:cs typeface="Tahoma" pitchFamily="34" charset="0"/>
              </a:rPr>
              <a:t>Tape-playback</a:t>
            </a:r>
            <a:r>
              <a:rPr lang="el-GR" sz="2400" dirty="0" smtClean="0">
                <a:solidFill>
                  <a:srgbClr val="0070C0"/>
                </a:solidFill>
                <a:latin typeface="Tahoma" pitchFamily="34" charset="0"/>
                <a:ea typeface="Tahoma" pitchFamily="34" charset="0"/>
                <a:cs typeface="Tahoma" pitchFamily="34" charset="0"/>
              </a:rPr>
              <a:t>)</a:t>
            </a:r>
            <a:endParaRPr lang="en-US" sz="2400" dirty="0" smtClean="0">
              <a:solidFill>
                <a:srgbClr val="0070C0"/>
              </a:solidFill>
              <a:latin typeface="Tahoma" pitchFamily="34" charset="0"/>
              <a:ea typeface="Tahoma" pitchFamily="34" charset="0"/>
              <a:cs typeface="Tahoma" pitchFamily="34" charset="0"/>
            </a:endParaRPr>
          </a:p>
        </p:txBody>
      </p:sp>
      <p:sp>
        <p:nvSpPr>
          <p:cNvPr id="5" name="4 - Ορθογώνιο"/>
          <p:cNvSpPr/>
          <p:nvPr/>
        </p:nvSpPr>
        <p:spPr>
          <a:xfrm>
            <a:off x="571472" y="2143116"/>
            <a:ext cx="7786742" cy="1143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Γωνιακή σύνδεση"/>
          <p:cNvCxnSpPr/>
          <p:nvPr/>
        </p:nvCxnSpPr>
        <p:spPr>
          <a:xfrm rot="16200000" flipH="1">
            <a:off x="571472" y="3714752"/>
            <a:ext cx="1571636" cy="714380"/>
          </a:xfrm>
          <a:prstGeom prst="bentConnector3">
            <a:avLst>
              <a:gd name="adj1" fmla="val 50000"/>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7" name="6 - TextBox"/>
          <p:cNvSpPr txBox="1"/>
          <p:nvPr/>
        </p:nvSpPr>
        <p:spPr>
          <a:xfrm>
            <a:off x="357158" y="4857760"/>
            <a:ext cx="521497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28600" indent="-228600">
              <a:buAutoNum type="alphaLcParenR"/>
            </a:pPr>
            <a:r>
              <a:rPr lang="el-GR" sz="1400" dirty="0" smtClean="0">
                <a:solidFill>
                  <a:srgbClr val="0070C0"/>
                </a:solidFill>
                <a:latin typeface="Tahoma" pitchFamily="34" charset="0"/>
                <a:ea typeface="Tahoma" pitchFamily="34" charset="0"/>
                <a:cs typeface="Tahoma" pitchFamily="34" charset="0"/>
              </a:rPr>
              <a:t>Αμιγής και απομονωμένη αποικία Αρτέμη, </a:t>
            </a:r>
          </a:p>
          <a:p>
            <a:pPr marL="228600" indent="-228600">
              <a:buAutoNum type="alphaLcParenR"/>
            </a:pPr>
            <a:r>
              <a:rPr lang="el-GR" sz="1400" dirty="0" smtClean="0">
                <a:solidFill>
                  <a:srgbClr val="0070C0"/>
                </a:solidFill>
                <a:latin typeface="Tahoma" pitchFamily="34" charset="0"/>
                <a:ea typeface="Tahoma" pitchFamily="34" charset="0"/>
                <a:cs typeface="Tahoma" pitchFamily="34" charset="0"/>
              </a:rPr>
              <a:t>Επίπεδα και </a:t>
            </a:r>
            <a:r>
              <a:rPr lang="el-GR" sz="1400" dirty="0" err="1" smtClean="0">
                <a:solidFill>
                  <a:srgbClr val="0070C0"/>
                </a:solidFill>
                <a:latin typeface="Tahoma" pitchFamily="34" charset="0"/>
                <a:ea typeface="Tahoma" pitchFamily="34" charset="0"/>
                <a:cs typeface="Tahoma" pitchFamily="34" charset="0"/>
              </a:rPr>
              <a:t>προσβάσιμα</a:t>
            </a:r>
            <a:r>
              <a:rPr lang="el-GR" sz="1400" dirty="0" smtClean="0">
                <a:solidFill>
                  <a:srgbClr val="0070C0"/>
                </a:solidFill>
                <a:latin typeface="Tahoma" pitchFamily="34" charset="0"/>
                <a:ea typeface="Tahoma" pitchFamily="34" charset="0"/>
                <a:cs typeface="Tahoma" pitchFamily="34" charset="0"/>
              </a:rPr>
              <a:t> νησιά για την άμεση ανίχνευση ΕΚΘ</a:t>
            </a:r>
            <a:endParaRPr lang="el-GR" sz="1400" dirty="0">
              <a:solidFill>
                <a:srgbClr val="0070C0"/>
              </a:solidFill>
              <a:latin typeface="Tahoma" pitchFamily="34" charset="0"/>
              <a:ea typeface="Tahoma" pitchFamily="34" charset="0"/>
              <a:cs typeface="Tahoma" pitchFamily="34" charset="0"/>
            </a:endParaRPr>
          </a:p>
        </p:txBody>
      </p:sp>
      <p:pic>
        <p:nvPicPr>
          <p:cNvPr id="10" name="Picture 1" descr="E:\Στροφάδια Νews Fieldwork Congress Wardening\Bild 189.jpg"/>
          <p:cNvPicPr>
            <a:picLocks noChangeAspect="1" noChangeArrowheads="1"/>
          </p:cNvPicPr>
          <p:nvPr/>
        </p:nvPicPr>
        <p:blipFill>
          <a:blip r:embed="rId2" cstate="print"/>
          <a:srcRect/>
          <a:stretch>
            <a:fillRect/>
          </a:stretch>
        </p:blipFill>
        <p:spPr bwMode="auto">
          <a:xfrm>
            <a:off x="5608638" y="4286256"/>
            <a:ext cx="3535362" cy="2357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1" name="Picture 3"/>
          <p:cNvPicPr>
            <a:picLocks noChangeAspect="1" noChangeArrowheads="1"/>
          </p:cNvPicPr>
          <p:nvPr/>
        </p:nvPicPr>
        <p:blipFill>
          <a:blip r:embed="rId2" cstate="print"/>
          <a:srcRect l="44805" t="20297" r="13646" b="23594"/>
          <a:stretch>
            <a:fillRect/>
          </a:stretch>
        </p:blipFill>
        <p:spPr bwMode="auto">
          <a:xfrm>
            <a:off x="0" y="3905670"/>
            <a:ext cx="3888432" cy="2952330"/>
          </a:xfrm>
          <a:prstGeom prst="rect">
            <a:avLst/>
          </a:prstGeom>
          <a:noFill/>
          <a:ln w="9525">
            <a:noFill/>
            <a:miter lim="800000"/>
            <a:headEnd/>
            <a:tailEnd/>
          </a:ln>
        </p:spPr>
      </p:pic>
      <p:sp>
        <p:nvSpPr>
          <p:cNvPr id="2" name="1 - Τίτλος"/>
          <p:cNvSpPr>
            <a:spLocks noGrp="1"/>
          </p:cNvSpPr>
          <p:nvPr>
            <p:ph type="title"/>
          </p:nvPr>
        </p:nvSpPr>
        <p:spPr>
          <a:xfrm>
            <a:off x="3491880" y="188640"/>
            <a:ext cx="5205264" cy="764704"/>
          </a:xfrm>
        </p:spPr>
        <p:txBody>
          <a:bodyPr/>
          <a:lstStyle/>
          <a:p>
            <a:r>
              <a:rPr lang="el-GR" sz="3200" dirty="0" smtClean="0">
                <a:latin typeface="Tahoma" pitchFamily="34" charset="0"/>
                <a:ea typeface="Tahoma" pitchFamily="34" charset="0"/>
                <a:cs typeface="Tahoma" pitchFamily="34" charset="0"/>
              </a:rPr>
              <a:t>Νέα είδη στον ελληνικό κατάλογο</a:t>
            </a:r>
            <a:endParaRPr lang="en-US" sz="3200" dirty="0">
              <a:latin typeface="Tahoma" pitchFamily="34" charset="0"/>
              <a:ea typeface="Tahoma" pitchFamily="34" charset="0"/>
              <a:cs typeface="Tahoma" pitchFamily="34" charset="0"/>
            </a:endParaRPr>
          </a:p>
        </p:txBody>
      </p:sp>
      <p:sp>
        <p:nvSpPr>
          <p:cNvPr id="6" name="5 - TextBox"/>
          <p:cNvSpPr txBox="1"/>
          <p:nvPr/>
        </p:nvSpPr>
        <p:spPr>
          <a:xfrm>
            <a:off x="4067944" y="2986817"/>
            <a:ext cx="4860032"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Κοινή </a:t>
            </a:r>
            <a:r>
              <a:rPr lang="el-GR" sz="1100" dirty="0" err="1" smtClean="0">
                <a:latin typeface="Tahoma" pitchFamily="34" charset="0"/>
                <a:ea typeface="Tahoma" pitchFamily="34" charset="0"/>
                <a:cs typeface="Tahoma" pitchFamily="34" charset="0"/>
              </a:rPr>
              <a:t>Μάινα</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Acridotheres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tristis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στη Σύμη (Ιανουάριος 20</a:t>
            </a:r>
            <a:r>
              <a:rPr lang="en-US" sz="1100" dirty="0" smtClean="0">
                <a:latin typeface="Tahoma" pitchFamily="34" charset="0"/>
                <a:ea typeface="Tahoma" pitchFamily="34" charset="0"/>
                <a:cs typeface="Tahoma" pitchFamily="34" charset="0"/>
              </a:rPr>
              <a:t>2</a:t>
            </a:r>
            <a:r>
              <a:rPr lang="el-GR" sz="1100" dirty="0" smtClean="0">
                <a:latin typeface="Tahoma" pitchFamily="34" charset="0"/>
                <a:ea typeface="Tahoma" pitchFamily="34" charset="0"/>
                <a:cs typeface="Tahoma" pitchFamily="34" charset="0"/>
              </a:rPr>
              <a:t>4). Το είδος  άρχισε να </a:t>
            </a:r>
            <a:r>
              <a:rPr lang="el-GR" sz="1100" dirty="0" err="1" smtClean="0">
                <a:latin typeface="Tahoma" pitchFamily="34" charset="0"/>
                <a:ea typeface="Tahoma" pitchFamily="34" charset="0"/>
                <a:cs typeface="Tahoma" pitchFamily="34" charset="0"/>
              </a:rPr>
              <a:t>αναπαράγεταιι</a:t>
            </a:r>
            <a:r>
              <a:rPr lang="el-GR" sz="1100" dirty="0" smtClean="0">
                <a:latin typeface="Tahoma" pitchFamily="34" charset="0"/>
                <a:ea typeface="Tahoma" pitchFamily="34" charset="0"/>
                <a:cs typeface="Tahoma" pitchFamily="34" charset="0"/>
              </a:rPr>
              <a:t>/καταγράφεται και στην Ελλάδα.</a:t>
            </a:r>
            <a:endParaRPr lang="el-GR" sz="1100" dirty="0">
              <a:latin typeface="Tahoma" pitchFamily="34" charset="0"/>
              <a:ea typeface="Tahoma" pitchFamily="34" charset="0"/>
              <a:cs typeface="Tahoma" pitchFamily="34" charset="0"/>
            </a:endParaRPr>
          </a:p>
        </p:txBody>
      </p:sp>
      <p:pic>
        <p:nvPicPr>
          <p:cNvPr id="590850" name="Picture 2" descr="No photo description available."/>
          <p:cNvPicPr>
            <a:picLocks noChangeAspect="1" noChangeArrowheads="1"/>
          </p:cNvPicPr>
          <p:nvPr/>
        </p:nvPicPr>
        <p:blipFill>
          <a:blip r:embed="rId3" cstate="print"/>
          <a:srcRect t="34864" r="8633" b="48046"/>
          <a:stretch>
            <a:fillRect/>
          </a:stretch>
        </p:blipFill>
        <p:spPr bwMode="auto">
          <a:xfrm>
            <a:off x="4067944" y="1124744"/>
            <a:ext cx="4788024" cy="1841548"/>
          </a:xfrm>
          <a:prstGeom prst="rect">
            <a:avLst/>
          </a:prstGeom>
          <a:noFill/>
        </p:spPr>
      </p:pic>
      <p:pic>
        <p:nvPicPr>
          <p:cNvPr id="590852" name="Picture 4"/>
          <p:cNvPicPr>
            <a:picLocks noChangeAspect="1" noChangeArrowheads="1"/>
          </p:cNvPicPr>
          <p:nvPr/>
        </p:nvPicPr>
        <p:blipFill>
          <a:blip r:embed="rId4" cstate="print"/>
          <a:srcRect l="45935" t="42938" r="13945" b="10797"/>
          <a:stretch>
            <a:fillRect/>
          </a:stretch>
        </p:blipFill>
        <p:spPr bwMode="auto">
          <a:xfrm>
            <a:off x="3923928" y="3473624"/>
            <a:ext cx="5220072" cy="3384376"/>
          </a:xfrm>
          <a:prstGeom prst="rect">
            <a:avLst/>
          </a:prstGeom>
          <a:noFill/>
          <a:ln w="9525">
            <a:noFill/>
            <a:miter lim="800000"/>
            <a:headEnd/>
            <a:tailEnd/>
          </a:ln>
        </p:spPr>
      </p:pic>
      <p:pic>
        <p:nvPicPr>
          <p:cNvPr id="590853" name="Picture 5"/>
          <p:cNvPicPr>
            <a:picLocks noChangeAspect="1" noChangeArrowheads="1"/>
          </p:cNvPicPr>
          <p:nvPr/>
        </p:nvPicPr>
        <p:blipFill>
          <a:blip r:embed="rId5" cstate="print"/>
          <a:srcRect l="43441" t="20297" r="28334" b="10797"/>
          <a:stretch>
            <a:fillRect/>
          </a:stretch>
        </p:blipFill>
        <p:spPr bwMode="auto">
          <a:xfrm>
            <a:off x="539552" y="0"/>
            <a:ext cx="2760586" cy="3789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142852"/>
            <a:ext cx="8229600" cy="1252728"/>
          </a:xfrm>
        </p:spPr>
        <p:txBody>
          <a:bodyPr>
            <a:normAutofit/>
          </a:bodyPr>
          <a:lstStyle/>
          <a:p>
            <a:pPr algn="ctr"/>
            <a:r>
              <a:rPr lang="el-GR" sz="3600" dirty="0" smtClean="0">
                <a:solidFill>
                  <a:srgbClr val="0070C0"/>
                </a:solidFill>
                <a:latin typeface="Tahoma" pitchFamily="34" charset="0"/>
                <a:cs typeface="Tahoma" pitchFamily="34" charset="0"/>
              </a:rPr>
              <a:t>Α</a:t>
            </a:r>
            <a:r>
              <a:rPr lang="el-GR" sz="3200" dirty="0" smtClean="0">
                <a:solidFill>
                  <a:srgbClr val="0070C0"/>
                </a:solidFill>
                <a:latin typeface="Tahoma" pitchFamily="34" charset="0"/>
                <a:cs typeface="Tahoma" pitchFamily="34" charset="0"/>
              </a:rPr>
              <a:t>πογραφή συνολικού πληθυσμού (Μεθοδολογία)</a:t>
            </a:r>
            <a:endParaRPr lang="el-GR" dirty="0">
              <a:solidFill>
                <a:srgbClr val="0070C0"/>
              </a:solidFill>
            </a:endParaRPr>
          </a:p>
        </p:txBody>
      </p:sp>
      <p:pic>
        <p:nvPicPr>
          <p:cNvPr id="105474" name="Picture 5" descr="strofadia_bufferzones_breeding_3"/>
          <p:cNvPicPr>
            <a:picLocks noChangeAspect="1" noChangeArrowheads="1"/>
          </p:cNvPicPr>
          <p:nvPr/>
        </p:nvPicPr>
        <p:blipFill>
          <a:blip r:embed="rId2" cstate="print"/>
          <a:srcRect/>
          <a:stretch>
            <a:fillRect/>
          </a:stretch>
        </p:blipFill>
        <p:spPr bwMode="auto">
          <a:xfrm>
            <a:off x="-1" y="2000240"/>
            <a:ext cx="5272191" cy="4071966"/>
          </a:xfrm>
          <a:prstGeom prst="rect">
            <a:avLst/>
          </a:prstGeom>
          <a:noFill/>
          <a:ln w="9525">
            <a:noFill/>
            <a:miter lim="800000"/>
            <a:headEnd/>
            <a:tailEnd/>
          </a:ln>
        </p:spPr>
      </p:pic>
      <p:sp>
        <p:nvSpPr>
          <p:cNvPr id="6" name="5 - TextBox"/>
          <p:cNvSpPr txBox="1"/>
          <p:nvPr/>
        </p:nvSpPr>
        <p:spPr>
          <a:xfrm>
            <a:off x="0" y="6072206"/>
            <a:ext cx="5286380" cy="707886"/>
          </a:xfrm>
          <a:prstGeom prst="rect">
            <a:avLst/>
          </a:prstGeom>
          <a:noFill/>
        </p:spPr>
        <p:txBody>
          <a:bodyPr wrap="square" rtlCol="0">
            <a:spAutoFit/>
          </a:bodyPr>
          <a:lstStyle/>
          <a:p>
            <a:r>
              <a:rPr lang="el-GR" sz="1000" dirty="0" smtClean="0"/>
              <a:t>Οι θέσεις παρατηρήσεων των «</a:t>
            </a:r>
            <a:r>
              <a:rPr lang="el-GR" sz="1000" dirty="0" err="1" smtClean="0"/>
              <a:t>σχεδιών</a:t>
            </a:r>
            <a:r>
              <a:rPr lang="el-GR" sz="1000" dirty="0" smtClean="0"/>
              <a:t>» </a:t>
            </a:r>
            <a:r>
              <a:rPr lang="el-GR" sz="1000" dirty="0" err="1" smtClean="0"/>
              <a:t>Αρτέμηδων</a:t>
            </a:r>
            <a:r>
              <a:rPr lang="el-GR" sz="1000" dirty="0" smtClean="0"/>
              <a:t> γύρω από τα </a:t>
            </a:r>
            <a:r>
              <a:rPr lang="el-GR" sz="1000" dirty="0" err="1" smtClean="0"/>
              <a:t>Στροφάδια</a:t>
            </a:r>
            <a:r>
              <a:rPr lang="el-GR" sz="1000" dirty="0" smtClean="0"/>
              <a:t>. Σημειώνεται το μήκος της ακτογραμμής που μπορούσε να ελεγχθεί ταυτόχρονα από τις τρεις ομάδες πεδίου για την καταμέτρηση των αντίστοιχων συγκεντρώσεων ατόμων του είδους στη θάλασσα.</a:t>
            </a:r>
            <a:endParaRPr lang="el-GR" sz="1000" dirty="0">
              <a:latin typeface="Tahoma" pitchFamily="34" charset="0"/>
              <a:ea typeface="Tahoma" pitchFamily="34" charset="0"/>
              <a:cs typeface="Tahoma" pitchFamily="34" charset="0"/>
            </a:endParaRPr>
          </a:p>
        </p:txBody>
      </p:sp>
      <p:sp>
        <p:nvSpPr>
          <p:cNvPr id="7" name="3 - Θέση περιεχομένου"/>
          <p:cNvSpPr>
            <a:spLocks noGrp="1"/>
          </p:cNvSpPr>
          <p:nvPr>
            <p:ph sz="half" idx="4294967295"/>
          </p:nvPr>
        </p:nvSpPr>
        <p:spPr>
          <a:xfrm>
            <a:off x="5286375" y="1785939"/>
            <a:ext cx="3786219" cy="4429144"/>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FontTx/>
              <a:buChar char="-"/>
              <a:defRPr/>
            </a:pPr>
            <a:r>
              <a:rPr lang="el-GR" sz="1600" dirty="0" smtClean="0">
                <a:solidFill>
                  <a:srgbClr val="0070C0"/>
                </a:solidFill>
                <a:latin typeface="Tahoma" pitchFamily="34" charset="0"/>
                <a:cs typeface="Tahoma" pitchFamily="34" charset="0"/>
              </a:rPr>
              <a:t>Πιλοτική φάση (2008): Προσδιορισμός κατάλληλης ακτογραμμής για φώλιασμα </a:t>
            </a:r>
          </a:p>
          <a:p>
            <a:pPr>
              <a:buFontTx/>
              <a:buChar char="-"/>
              <a:defRPr/>
            </a:pPr>
            <a:r>
              <a:rPr lang="el-GR" sz="1600" dirty="0" smtClean="0">
                <a:solidFill>
                  <a:srgbClr val="0070C0"/>
                </a:solidFill>
                <a:latin typeface="Tahoma" pitchFamily="34" charset="0"/>
                <a:cs typeface="Tahoma" pitchFamily="34" charset="0"/>
              </a:rPr>
              <a:t>3 βέλτιστα σημεία παρατήρησης</a:t>
            </a:r>
          </a:p>
          <a:p>
            <a:pPr>
              <a:buFontTx/>
              <a:buChar char="-"/>
              <a:defRPr/>
            </a:pPr>
            <a:r>
              <a:rPr lang="el-GR" sz="1600" dirty="0" smtClean="0">
                <a:solidFill>
                  <a:srgbClr val="0070C0"/>
                </a:solidFill>
                <a:latin typeface="Tahoma" pitchFamily="34" charset="0"/>
                <a:cs typeface="Tahoma" pitchFamily="34" charset="0"/>
              </a:rPr>
              <a:t>Ταυτόχρονη παρατήρηση το 2009 &amp; 2013 από ομάδες πεδίου (τέλη Απριλίου – αρχές Μαΐου)</a:t>
            </a:r>
            <a:endParaRPr lang="en-US" sz="1600" dirty="0" smtClean="0">
              <a:solidFill>
                <a:srgbClr val="0070C0"/>
              </a:solidFill>
              <a:latin typeface="Tahoma" pitchFamily="34" charset="0"/>
              <a:cs typeface="Tahoma" pitchFamily="34" charset="0"/>
            </a:endParaRPr>
          </a:p>
          <a:p>
            <a:pPr>
              <a:buFontTx/>
              <a:buChar char="-"/>
              <a:defRPr/>
            </a:pPr>
            <a:r>
              <a:rPr lang="el-GR" sz="1600" dirty="0" smtClean="0">
                <a:solidFill>
                  <a:srgbClr val="0070C0"/>
                </a:solidFill>
                <a:latin typeface="Tahoma" pitchFamily="34" charset="0"/>
                <a:cs typeface="Tahoma" pitchFamily="34" charset="0"/>
              </a:rPr>
              <a:t>Καταγραφή ατόμων από το σούρουπο και μετά (1-2 ώρες πριν το ηλιοβασίλεμα)</a:t>
            </a:r>
          </a:p>
          <a:p>
            <a:pPr>
              <a:buFontTx/>
              <a:buChar char="-"/>
              <a:defRPr/>
            </a:pPr>
            <a:r>
              <a:rPr lang="el-GR" sz="1600" dirty="0" smtClean="0">
                <a:solidFill>
                  <a:srgbClr val="0070C0"/>
                </a:solidFill>
                <a:latin typeface="Tahoma" pitchFamily="34" charset="0"/>
                <a:cs typeface="Tahoma" pitchFamily="34" charset="0"/>
              </a:rPr>
              <a:t>Καταγραφές με συγκεκριμένες καιρικές συνθήκες (&lt;5 Β</a:t>
            </a:r>
            <a:r>
              <a:rPr lang="en-US" sz="1600" dirty="0" err="1" smtClean="0">
                <a:solidFill>
                  <a:srgbClr val="0070C0"/>
                </a:solidFill>
                <a:latin typeface="Tahoma" pitchFamily="34" charset="0"/>
                <a:cs typeface="Tahoma" pitchFamily="34" charset="0"/>
              </a:rPr>
              <a:t>eaufort</a:t>
            </a:r>
            <a:r>
              <a:rPr lang="en-US" sz="1600" dirty="0" smtClean="0">
                <a:solidFill>
                  <a:srgbClr val="0070C0"/>
                </a:solidFill>
                <a:latin typeface="Tahoma" pitchFamily="34" charset="0"/>
                <a:cs typeface="Tahoma" pitchFamily="34" charset="0"/>
              </a:rPr>
              <a:t>)</a:t>
            </a:r>
            <a:endParaRPr lang="el-GR" sz="1600" dirty="0" smtClean="0">
              <a:solidFill>
                <a:srgbClr val="0070C0"/>
              </a:solidFill>
              <a:latin typeface="Tahoma" pitchFamily="34" charset="0"/>
              <a:cs typeface="Tahoma" pitchFamily="34" charset="0"/>
            </a:endParaRPr>
          </a:p>
          <a:p>
            <a:pPr>
              <a:buFontTx/>
              <a:buChar char="-"/>
              <a:defRPr/>
            </a:pPr>
            <a:r>
              <a:rPr lang="el-GR" sz="1600" dirty="0" smtClean="0">
                <a:solidFill>
                  <a:srgbClr val="0070C0"/>
                </a:solidFill>
                <a:latin typeface="Tahoma" pitchFamily="34" charset="0"/>
                <a:cs typeface="Tahoma" pitchFamily="34" charset="0"/>
              </a:rPr>
              <a:t>Εξοπλισμός</a:t>
            </a: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Πρωτόκολλα, κιάλια, τηλεσκόπια</a:t>
            </a:r>
            <a:endParaRPr lang="en-US" sz="1600" dirty="0" smtClean="0">
              <a:solidFill>
                <a:srgbClr val="0070C0"/>
              </a:solidFill>
              <a:latin typeface="Tahoma" pitchFamily="34" charset="0"/>
              <a:cs typeface="Tahoma" pitchFamily="34" charset="0"/>
            </a:endParaRPr>
          </a:p>
          <a:p>
            <a:pPr>
              <a:buFontTx/>
              <a:buChar char="-"/>
              <a:defRPr/>
            </a:pPr>
            <a:r>
              <a:rPr lang="el-GR" sz="1600" dirty="0" smtClean="0">
                <a:solidFill>
                  <a:srgbClr val="0070C0"/>
                </a:solidFill>
                <a:latin typeface="Tahoma" pitchFamily="34" charset="0"/>
                <a:cs typeface="Tahoma" pitchFamily="34" charset="0"/>
              </a:rPr>
              <a:t>Συσχέτιση θέσεων σχεδίων με τομείς ακτογραμμής </a:t>
            </a:r>
            <a:r>
              <a:rPr lang="el-GR" sz="1600" dirty="0" smtClean="0">
                <a:solidFill>
                  <a:srgbClr val="0070C0"/>
                </a:solidFill>
                <a:latin typeface="Tahoma" pitchFamily="34" charset="0"/>
                <a:cs typeface="Tahoma" pitchFamily="34" charset="0"/>
                <a:sym typeface="Wingdings" pitchFamily="2" charset="2"/>
              </a:rPr>
              <a:t> πυκνότητα: άτομα Αρτέμη/</a:t>
            </a:r>
            <a:r>
              <a:rPr lang="en-US" sz="1600" dirty="0" smtClean="0">
                <a:solidFill>
                  <a:srgbClr val="0070C0"/>
                </a:solidFill>
                <a:latin typeface="Tahoma" pitchFamily="34" charset="0"/>
                <a:cs typeface="Tahoma" pitchFamily="34" charset="0"/>
                <a:sym typeface="Wingdings" pitchFamily="2" charset="2"/>
              </a:rPr>
              <a:t>km </a:t>
            </a:r>
            <a:r>
              <a:rPr lang="el-GR" sz="1600" dirty="0" smtClean="0">
                <a:solidFill>
                  <a:srgbClr val="0070C0"/>
                </a:solidFill>
                <a:latin typeface="Tahoma" pitchFamily="34" charset="0"/>
                <a:cs typeface="Tahoma" pitchFamily="34" charset="0"/>
                <a:sym typeface="Wingdings" pitchFamily="2" charset="2"/>
              </a:rPr>
              <a:t>ακτογραμμής</a:t>
            </a:r>
            <a:endParaRPr lang="el-GR" sz="1600" dirty="0" smtClean="0">
              <a:solidFill>
                <a:srgbClr val="0070C0"/>
              </a:solidFill>
              <a:latin typeface="Tahoma" pitchFamily="34" charset="0"/>
              <a:cs typeface="Tahoma" pitchFamily="34" charset="0"/>
            </a:endParaRPr>
          </a:p>
          <a:p>
            <a:pPr>
              <a:buFontTx/>
              <a:buChar char="-"/>
              <a:defRPr/>
            </a:pPr>
            <a:endParaRPr lang="en-US" sz="1900" dirty="0" smtClean="0">
              <a:solidFill>
                <a:srgbClr val="0070C0"/>
              </a:solidFill>
              <a:latin typeface="Tahoma" pitchFamily="34" charset="0"/>
              <a:cs typeface="Tahoma" pitchFamily="34" charset="0"/>
            </a:endParaRPr>
          </a:p>
          <a:p>
            <a:pPr>
              <a:buFontTx/>
              <a:buChar char="-"/>
              <a:defRPr/>
            </a:pPr>
            <a:endParaRPr lang="en-US" sz="2600" u="sng" dirty="0" smtClean="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blinds(horizontal)">
                                      <p:cBhvr>
                                        <p:cTn id="25" dur="500"/>
                                        <p:tgtEl>
                                          <p:spTgt spid="7">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blinds(horizontal)">
                                      <p:cBhvr>
                                        <p:cTn id="2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142852"/>
            <a:ext cx="8229600" cy="1252728"/>
          </a:xfrm>
        </p:spPr>
        <p:txBody>
          <a:bodyPr>
            <a:normAutofit/>
          </a:bodyPr>
          <a:lstStyle/>
          <a:p>
            <a:pPr algn="ctr"/>
            <a:r>
              <a:rPr lang="el-GR" sz="3600" dirty="0" smtClean="0">
                <a:solidFill>
                  <a:srgbClr val="0070C0"/>
                </a:solidFill>
                <a:latin typeface="Tahoma" pitchFamily="34" charset="0"/>
                <a:cs typeface="Tahoma" pitchFamily="34" charset="0"/>
              </a:rPr>
              <a:t>Α</a:t>
            </a:r>
            <a:r>
              <a:rPr lang="el-GR" sz="3200" dirty="0" smtClean="0">
                <a:solidFill>
                  <a:srgbClr val="0070C0"/>
                </a:solidFill>
                <a:latin typeface="Tahoma" pitchFamily="34" charset="0"/>
                <a:cs typeface="Tahoma" pitchFamily="34" charset="0"/>
              </a:rPr>
              <a:t>πογραφή συνολικού πληθυσμού (Αποτελέσματα)</a:t>
            </a:r>
            <a:endParaRPr lang="el-GR" dirty="0">
              <a:solidFill>
                <a:srgbClr val="0070C0"/>
              </a:solidFill>
            </a:endParaRPr>
          </a:p>
        </p:txBody>
      </p:sp>
      <p:graphicFrame>
        <p:nvGraphicFramePr>
          <p:cNvPr id="8" name="7 - Πίνακας"/>
          <p:cNvGraphicFramePr>
            <a:graphicFrameLocks noGrp="1"/>
          </p:cNvGraphicFramePr>
          <p:nvPr/>
        </p:nvGraphicFramePr>
        <p:xfrm>
          <a:off x="714348" y="1928802"/>
          <a:ext cx="7643866" cy="2823712"/>
        </p:xfrm>
        <a:graphic>
          <a:graphicData uri="http://schemas.openxmlformats.org/drawingml/2006/table">
            <a:tbl>
              <a:tblPr/>
              <a:tblGrid>
                <a:gridCol w="826835"/>
                <a:gridCol w="335086"/>
                <a:gridCol w="1229372"/>
                <a:gridCol w="1131457"/>
                <a:gridCol w="719491"/>
                <a:gridCol w="826835"/>
                <a:gridCol w="616498"/>
                <a:gridCol w="826835"/>
                <a:gridCol w="1131457"/>
              </a:tblGrid>
              <a:tr h="674560">
                <a:tc gridSpan="4">
                  <a:txBody>
                    <a:bodyPr/>
                    <a:lstStyle/>
                    <a:p>
                      <a:pPr algn="ctr">
                        <a:lnSpc>
                          <a:spcPct val="115000"/>
                        </a:lnSpc>
                        <a:spcAft>
                          <a:spcPts val="1000"/>
                        </a:spcAft>
                      </a:pP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l-GR"/>
                    </a:p>
                  </a:txBody>
                  <a:tcPr/>
                </a:tc>
                <a:tc hMerge="1">
                  <a:txBody>
                    <a:bodyPr/>
                    <a:lstStyle/>
                    <a:p>
                      <a:endParaRPr lang="el-GR"/>
                    </a:p>
                  </a:txBody>
                  <a:tcPr/>
                </a:tc>
                <a:tc hMerge="1">
                  <a:txBody>
                    <a:bodyPr/>
                    <a:lstStyle/>
                    <a:p>
                      <a:endParaRPr lang="el-GR"/>
                    </a:p>
                  </a:txBody>
                  <a:tcPr/>
                </a:tc>
                <a:tc gridSpan="5">
                  <a:txBody>
                    <a:bodyPr/>
                    <a:lstStyle/>
                    <a:p>
                      <a:pPr algn="ctr">
                        <a:lnSpc>
                          <a:spcPct val="115000"/>
                        </a:lnSpc>
                        <a:spcAft>
                          <a:spcPts val="1000"/>
                        </a:spcAft>
                      </a:pPr>
                      <a:r>
                        <a:rPr lang="el-GR" sz="900" b="1" dirty="0">
                          <a:solidFill>
                            <a:srgbClr val="000000"/>
                          </a:solidFill>
                          <a:latin typeface="Times New Roman"/>
                          <a:ea typeface="Times New Roman"/>
                          <a:cs typeface="Times New Roman"/>
                        </a:rPr>
                        <a:t>Άτομα Αρτέμη (</a:t>
                      </a:r>
                      <a:r>
                        <a:rPr lang="en-US" sz="900" b="1" i="1" dirty="0" err="1">
                          <a:solidFill>
                            <a:srgbClr val="000000"/>
                          </a:solidFill>
                          <a:latin typeface="Times New Roman"/>
                          <a:ea typeface="Times New Roman"/>
                          <a:cs typeface="Times New Roman"/>
                        </a:rPr>
                        <a:t>Calonectris</a:t>
                      </a:r>
                      <a:r>
                        <a:rPr lang="en-US" sz="900" b="1" i="1" dirty="0">
                          <a:solidFill>
                            <a:srgbClr val="000000"/>
                          </a:solidFill>
                          <a:latin typeface="Times New Roman"/>
                          <a:ea typeface="Times New Roman"/>
                          <a:cs typeface="Times New Roman"/>
                        </a:rPr>
                        <a:t> </a:t>
                      </a:r>
                      <a:r>
                        <a:rPr lang="en-US" sz="900" b="1" i="1" dirty="0" err="1">
                          <a:solidFill>
                            <a:srgbClr val="000000"/>
                          </a:solidFill>
                          <a:latin typeface="Times New Roman"/>
                          <a:ea typeface="Times New Roman"/>
                          <a:cs typeface="Times New Roman"/>
                        </a:rPr>
                        <a:t>diomedea</a:t>
                      </a:r>
                      <a:r>
                        <a:rPr lang="en-US" sz="900" b="1" dirty="0">
                          <a:solidFill>
                            <a:srgbClr val="000000"/>
                          </a:solidFill>
                          <a:latin typeface="Times New Roman"/>
                          <a:ea typeface="Times New Roman"/>
                          <a:cs typeface="Times New Roman"/>
                        </a:rPr>
                        <a:t>)</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539544">
                <a:tc>
                  <a:txBody>
                    <a:bodyPr/>
                    <a:lstStyle/>
                    <a:p>
                      <a:pPr algn="ctr">
                        <a:lnSpc>
                          <a:spcPct val="115000"/>
                        </a:lnSpc>
                        <a:spcAft>
                          <a:spcPts val="0"/>
                        </a:spcAft>
                      </a:pPr>
                      <a:r>
                        <a:rPr lang="el-GR" sz="900" b="1">
                          <a:solidFill>
                            <a:srgbClr val="000000"/>
                          </a:solidFill>
                          <a:latin typeface="Times New Roman"/>
                          <a:ea typeface="Times New Roman"/>
                          <a:cs typeface="Times New Roman"/>
                        </a:rPr>
                        <a:t>Περιοχή</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900" b="1">
                          <a:solidFill>
                            <a:srgbClr val="000000"/>
                          </a:solidFill>
                          <a:latin typeface="Times New Roman"/>
                          <a:ea typeface="Times New Roman"/>
                          <a:cs typeface="Times New Roman"/>
                        </a:rPr>
                        <a:t>Ν</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900" b="1">
                          <a:solidFill>
                            <a:srgbClr val="000000"/>
                          </a:solidFill>
                          <a:latin typeface="Times New Roman"/>
                          <a:ea typeface="Times New Roman"/>
                          <a:cs typeface="Times New Roman"/>
                        </a:rPr>
                        <a:t>Κατάλληλη ακτογραμμή για φώλιασμα (</a:t>
                      </a:r>
                      <a:r>
                        <a:rPr lang="en-US" sz="900" b="1">
                          <a:solidFill>
                            <a:srgbClr val="000000"/>
                          </a:solidFill>
                          <a:latin typeface="Times New Roman"/>
                          <a:ea typeface="Times New Roman"/>
                          <a:cs typeface="Times New Roman"/>
                        </a:rPr>
                        <a:t>m</a:t>
                      </a:r>
                      <a:r>
                        <a:rPr lang="el-GR" sz="900" b="1">
                          <a:solidFill>
                            <a:srgbClr val="000000"/>
                          </a:solidFill>
                          <a:latin typeface="Times New Roman"/>
                          <a:ea typeface="Times New Roman"/>
                          <a:cs typeface="Times New Roman"/>
                        </a:rPr>
                        <a:t>)</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n-US" sz="900" b="1">
                          <a:solidFill>
                            <a:srgbClr val="000000"/>
                          </a:solidFill>
                          <a:latin typeface="Times New Roman"/>
                          <a:ea typeface="Times New Roman"/>
                          <a:cs typeface="Times New Roman"/>
                        </a:rPr>
                        <a:t>A</a:t>
                      </a:r>
                      <a:r>
                        <a:rPr lang="el-GR" sz="900" b="1">
                          <a:solidFill>
                            <a:srgbClr val="000000"/>
                          </a:solidFill>
                          <a:latin typeface="Times New Roman"/>
                          <a:ea typeface="Times New Roman"/>
                          <a:cs typeface="Times New Roman"/>
                        </a:rPr>
                        <a:t>κτογραμμή που ελέγχθηκε για </a:t>
                      </a:r>
                      <a:r>
                        <a:rPr lang="en-US" sz="900" b="1">
                          <a:solidFill>
                            <a:srgbClr val="000000"/>
                          </a:solidFill>
                          <a:latin typeface="Times New Roman"/>
                          <a:ea typeface="Times New Roman"/>
                          <a:cs typeface="Times New Roman"/>
                        </a:rPr>
                        <a:t>rafts m </a:t>
                      </a:r>
                      <a:r>
                        <a:rPr lang="el-GR" sz="900" b="1">
                          <a:solidFill>
                            <a:srgbClr val="000000"/>
                          </a:solidFill>
                          <a:latin typeface="Times New Roman"/>
                          <a:ea typeface="Times New Roman"/>
                          <a:cs typeface="Times New Roman"/>
                        </a:rPr>
                        <a:t>(%)</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n-US" sz="900" b="1">
                          <a:solidFill>
                            <a:srgbClr val="000000"/>
                          </a:solidFill>
                          <a:latin typeface="Times New Roman"/>
                          <a:ea typeface="Times New Roman"/>
                          <a:cs typeface="Times New Roman"/>
                        </a:rPr>
                        <a:t>M</a:t>
                      </a:r>
                      <a:r>
                        <a:rPr lang="el-GR" sz="900" b="1">
                          <a:solidFill>
                            <a:srgbClr val="000000"/>
                          </a:solidFill>
                          <a:latin typeface="Times New Roman"/>
                          <a:ea typeface="Times New Roman"/>
                          <a:cs typeface="Times New Roman"/>
                        </a:rPr>
                        <a:t>έγιστη Τιμή</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b="1">
                          <a:solidFill>
                            <a:srgbClr val="000000"/>
                          </a:solidFill>
                          <a:latin typeface="Times New Roman"/>
                          <a:ea typeface="Times New Roman"/>
                          <a:cs typeface="Times New Roman"/>
                        </a:rPr>
                        <a:t>Ελάχιστη</a:t>
                      </a:r>
                      <a:endParaRPr lang="el-GR" sz="1000">
                        <a:latin typeface="Calibri"/>
                        <a:ea typeface="Times New Roman"/>
                        <a:cs typeface="Times New Roman"/>
                      </a:endParaRPr>
                    </a:p>
                    <a:p>
                      <a:pPr algn="ctr">
                        <a:lnSpc>
                          <a:spcPct val="115000"/>
                        </a:lnSpc>
                        <a:spcAft>
                          <a:spcPts val="0"/>
                        </a:spcAft>
                      </a:pPr>
                      <a:r>
                        <a:rPr lang="el-GR" sz="900" b="1">
                          <a:solidFill>
                            <a:srgbClr val="000000"/>
                          </a:solidFill>
                          <a:latin typeface="Times New Roman"/>
                          <a:ea typeface="Times New Roman"/>
                          <a:cs typeface="Times New Roman"/>
                        </a:rPr>
                        <a:t>Τιμή</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b="1">
                          <a:solidFill>
                            <a:srgbClr val="000000"/>
                          </a:solidFill>
                          <a:latin typeface="Times New Roman"/>
                          <a:ea typeface="Times New Roman"/>
                          <a:cs typeface="Times New Roman"/>
                        </a:rPr>
                        <a:t>Μέσος όρος</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b="1">
                          <a:solidFill>
                            <a:srgbClr val="000000"/>
                          </a:solidFill>
                          <a:latin typeface="Times New Roman"/>
                          <a:ea typeface="Times New Roman"/>
                          <a:cs typeface="Times New Roman"/>
                        </a:rPr>
                        <a:t>Τυπική</a:t>
                      </a:r>
                      <a:endParaRPr lang="el-GR" sz="1000">
                        <a:latin typeface="Calibri"/>
                        <a:ea typeface="Times New Roman"/>
                        <a:cs typeface="Times New Roman"/>
                      </a:endParaRPr>
                    </a:p>
                    <a:p>
                      <a:pPr algn="ctr">
                        <a:lnSpc>
                          <a:spcPct val="115000"/>
                        </a:lnSpc>
                        <a:spcAft>
                          <a:spcPts val="1000"/>
                        </a:spcAft>
                      </a:pPr>
                      <a:r>
                        <a:rPr lang="el-GR" sz="900" b="1">
                          <a:solidFill>
                            <a:srgbClr val="000000"/>
                          </a:solidFill>
                          <a:latin typeface="Times New Roman"/>
                          <a:ea typeface="Times New Roman"/>
                          <a:cs typeface="Times New Roman"/>
                        </a:rPr>
                        <a:t>απόκλιση</a:t>
                      </a:r>
                      <a:endParaRPr lang="el-GR" sz="100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b="1" dirty="0">
                          <a:solidFill>
                            <a:srgbClr val="000000"/>
                          </a:solidFill>
                          <a:latin typeface="Times New Roman"/>
                          <a:ea typeface="Times New Roman"/>
                          <a:cs typeface="Times New Roman"/>
                        </a:rPr>
                        <a:t>Σύνολο στο 100% της κατάλληλης ακτογραμμής</a:t>
                      </a:r>
                      <a:endParaRPr lang="el-GR" sz="1000" dirty="0">
                        <a:latin typeface="Calibri"/>
                        <a:ea typeface="Times New Roman"/>
                        <a:cs typeface="Times New Roman"/>
                      </a:endParaRPr>
                    </a:p>
                  </a:txBody>
                  <a:tcPr marL="53839" marR="5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36">
                <a:tc>
                  <a:txBody>
                    <a:bodyPr/>
                    <a:lstStyle/>
                    <a:p>
                      <a:pPr algn="ctr">
                        <a:lnSpc>
                          <a:spcPct val="115000"/>
                        </a:lnSpc>
                        <a:spcAft>
                          <a:spcPts val="0"/>
                        </a:spcAft>
                      </a:pPr>
                      <a:r>
                        <a:rPr lang="el-GR" sz="900" b="1">
                          <a:solidFill>
                            <a:srgbClr val="000000"/>
                          </a:solidFill>
                          <a:latin typeface="Times New Roman"/>
                          <a:ea typeface="Times New Roman"/>
                          <a:cs typeface="Times New Roman"/>
                        </a:rPr>
                        <a:t>Σταμφάνι</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4</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900" dirty="0">
                          <a:solidFill>
                            <a:srgbClr val="000000"/>
                          </a:solidFill>
                          <a:latin typeface="Times New Roman"/>
                          <a:ea typeface="Times New Roman"/>
                          <a:cs typeface="Times New Roman"/>
                        </a:rPr>
                        <a:t>3.702</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900" dirty="0">
                          <a:solidFill>
                            <a:srgbClr val="000000"/>
                          </a:solidFill>
                          <a:latin typeface="Times New Roman"/>
                          <a:ea typeface="Times New Roman"/>
                          <a:cs typeface="Times New Roman"/>
                        </a:rPr>
                        <a:t>1.548</a:t>
                      </a:r>
                      <a:endParaRPr lang="el-GR" sz="1000" dirty="0">
                        <a:latin typeface="Calibri"/>
                        <a:ea typeface="Times New Roman"/>
                        <a:cs typeface="Times New Roman"/>
                      </a:endParaRPr>
                    </a:p>
                    <a:p>
                      <a:pPr algn="ctr">
                        <a:lnSpc>
                          <a:spcPct val="115000"/>
                        </a:lnSpc>
                        <a:spcAft>
                          <a:spcPts val="0"/>
                        </a:spcAft>
                      </a:pPr>
                      <a:r>
                        <a:rPr lang="en-US" sz="900" dirty="0">
                          <a:solidFill>
                            <a:srgbClr val="000000"/>
                          </a:solidFill>
                          <a:latin typeface="Times New Roman"/>
                          <a:ea typeface="Times New Roman"/>
                          <a:cs typeface="Times New Roman"/>
                        </a:rPr>
                        <a:t>(41,8%)</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a:solidFill>
                            <a:srgbClr val="000000"/>
                          </a:solidFill>
                          <a:latin typeface="Times New Roman"/>
                          <a:ea typeface="Times New Roman"/>
                          <a:cs typeface="Times New Roman"/>
                        </a:rPr>
                        <a:t>4</a:t>
                      </a:r>
                      <a:r>
                        <a:rPr lang="en-US" sz="900" dirty="0">
                          <a:solidFill>
                            <a:srgbClr val="000000"/>
                          </a:solidFill>
                          <a:latin typeface="Times New Roman"/>
                          <a:ea typeface="Times New Roman"/>
                          <a:cs typeface="Times New Roman"/>
                        </a:rPr>
                        <a:t>.</a:t>
                      </a:r>
                      <a:r>
                        <a:rPr lang="el-GR" sz="900" dirty="0">
                          <a:solidFill>
                            <a:srgbClr val="000000"/>
                          </a:solidFill>
                          <a:latin typeface="Times New Roman"/>
                          <a:ea typeface="Times New Roman"/>
                          <a:cs typeface="Times New Roman"/>
                        </a:rPr>
                        <a:t>7</a:t>
                      </a:r>
                      <a:r>
                        <a:rPr lang="en-US" sz="900" dirty="0">
                          <a:solidFill>
                            <a:srgbClr val="000000"/>
                          </a:solidFill>
                          <a:latin typeface="Times New Roman"/>
                          <a:ea typeface="Times New Roman"/>
                          <a:cs typeface="Times New Roman"/>
                        </a:rPr>
                        <a:t>50</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900">
                          <a:solidFill>
                            <a:srgbClr val="000000"/>
                          </a:solidFill>
                          <a:latin typeface="Times New Roman"/>
                          <a:ea typeface="Times New Roman"/>
                          <a:cs typeface="Times New Roman"/>
                        </a:rPr>
                        <a:t>1.</a:t>
                      </a:r>
                      <a:r>
                        <a:rPr lang="el-GR" sz="900">
                          <a:solidFill>
                            <a:srgbClr val="000000"/>
                          </a:solidFill>
                          <a:latin typeface="Times New Roman"/>
                          <a:ea typeface="Times New Roman"/>
                          <a:cs typeface="Times New Roman"/>
                        </a:rPr>
                        <a:t>5</a:t>
                      </a:r>
                      <a:r>
                        <a:rPr lang="en-US" sz="900">
                          <a:solidFill>
                            <a:srgbClr val="000000"/>
                          </a:solidFill>
                          <a:latin typeface="Times New Roman"/>
                          <a:ea typeface="Times New Roman"/>
                          <a:cs typeface="Times New Roman"/>
                        </a:rPr>
                        <a:t>70</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smtClean="0">
                          <a:solidFill>
                            <a:srgbClr val="000000"/>
                          </a:solidFill>
                          <a:latin typeface="Times New Roman"/>
                          <a:ea typeface="Times New Roman"/>
                          <a:cs typeface="Times New Roman"/>
                        </a:rPr>
                        <a:t>3.017,5</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1.310,05 </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7.218,90</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36">
                <a:tc>
                  <a:txBody>
                    <a:bodyPr/>
                    <a:lstStyle/>
                    <a:p>
                      <a:pPr algn="ctr">
                        <a:lnSpc>
                          <a:spcPct val="115000"/>
                        </a:lnSpc>
                        <a:spcAft>
                          <a:spcPts val="0"/>
                        </a:spcAft>
                      </a:pPr>
                      <a:r>
                        <a:rPr lang="el-GR" sz="900" b="1" dirty="0" err="1">
                          <a:solidFill>
                            <a:srgbClr val="000000"/>
                          </a:solidFill>
                          <a:latin typeface="Times New Roman"/>
                          <a:ea typeface="Times New Roman"/>
                          <a:cs typeface="Times New Roman"/>
                        </a:rPr>
                        <a:t>Άρπυια</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4</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2.192</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1</a:t>
                      </a:r>
                      <a:r>
                        <a:rPr lang="en-US" sz="900">
                          <a:solidFill>
                            <a:srgbClr val="000000"/>
                          </a:solidFill>
                          <a:latin typeface="Times New Roman"/>
                          <a:ea typeface="Times New Roman"/>
                          <a:cs typeface="Times New Roman"/>
                        </a:rPr>
                        <a:t>.</a:t>
                      </a:r>
                      <a:r>
                        <a:rPr lang="el-GR" sz="900">
                          <a:solidFill>
                            <a:srgbClr val="000000"/>
                          </a:solidFill>
                          <a:latin typeface="Times New Roman"/>
                          <a:ea typeface="Times New Roman"/>
                          <a:cs typeface="Times New Roman"/>
                        </a:rPr>
                        <a:t>5</a:t>
                      </a:r>
                      <a:r>
                        <a:rPr lang="en-US" sz="900">
                          <a:solidFill>
                            <a:srgbClr val="000000"/>
                          </a:solidFill>
                          <a:latin typeface="Times New Roman"/>
                          <a:ea typeface="Times New Roman"/>
                          <a:cs typeface="Times New Roman"/>
                        </a:rPr>
                        <a:t>28</a:t>
                      </a:r>
                      <a:endParaRPr lang="el-GR" sz="1000">
                        <a:latin typeface="Calibri"/>
                        <a:ea typeface="Times New Roman"/>
                        <a:cs typeface="Times New Roman"/>
                      </a:endParaRPr>
                    </a:p>
                    <a:p>
                      <a:pPr algn="ctr">
                        <a:lnSpc>
                          <a:spcPct val="115000"/>
                        </a:lnSpc>
                        <a:spcAft>
                          <a:spcPts val="0"/>
                        </a:spcAft>
                      </a:pPr>
                      <a:r>
                        <a:rPr lang="en-US" sz="900">
                          <a:solidFill>
                            <a:srgbClr val="000000"/>
                          </a:solidFill>
                          <a:latin typeface="Times New Roman"/>
                          <a:ea typeface="Times New Roman"/>
                          <a:cs typeface="Times New Roman"/>
                        </a:rPr>
                        <a:t>(69,7%)</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4</a:t>
                      </a:r>
                      <a:r>
                        <a:rPr lang="en-US" sz="900">
                          <a:solidFill>
                            <a:srgbClr val="000000"/>
                          </a:solidFill>
                          <a:latin typeface="Times New Roman"/>
                          <a:ea typeface="Times New Roman"/>
                          <a:cs typeface="Times New Roman"/>
                        </a:rPr>
                        <a:t>.</a:t>
                      </a:r>
                      <a:r>
                        <a:rPr lang="el-GR" sz="900">
                          <a:solidFill>
                            <a:srgbClr val="000000"/>
                          </a:solidFill>
                          <a:latin typeface="Times New Roman"/>
                          <a:ea typeface="Times New Roman"/>
                          <a:cs typeface="Times New Roman"/>
                        </a:rPr>
                        <a:t>1</a:t>
                      </a:r>
                      <a:r>
                        <a:rPr lang="en-US" sz="900">
                          <a:solidFill>
                            <a:srgbClr val="000000"/>
                          </a:solidFill>
                          <a:latin typeface="Times New Roman"/>
                          <a:ea typeface="Times New Roman"/>
                          <a:cs typeface="Times New Roman"/>
                        </a:rPr>
                        <a:t>60</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900" dirty="0">
                          <a:solidFill>
                            <a:srgbClr val="000000"/>
                          </a:solidFill>
                          <a:latin typeface="Times New Roman"/>
                          <a:ea typeface="Times New Roman"/>
                          <a:cs typeface="Times New Roman"/>
                        </a:rPr>
                        <a:t>1.</a:t>
                      </a:r>
                      <a:r>
                        <a:rPr lang="el-GR" sz="900" dirty="0">
                          <a:solidFill>
                            <a:srgbClr val="000000"/>
                          </a:solidFill>
                          <a:latin typeface="Times New Roman"/>
                          <a:ea typeface="Times New Roman"/>
                          <a:cs typeface="Times New Roman"/>
                        </a:rPr>
                        <a:t>0</a:t>
                      </a:r>
                      <a:r>
                        <a:rPr lang="en-US" sz="900" dirty="0">
                          <a:solidFill>
                            <a:srgbClr val="000000"/>
                          </a:solidFill>
                          <a:latin typeface="Times New Roman"/>
                          <a:ea typeface="Times New Roman"/>
                          <a:cs typeface="Times New Roman"/>
                        </a:rPr>
                        <a:t>60</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smtClean="0">
                          <a:solidFill>
                            <a:srgbClr val="000000"/>
                          </a:solidFill>
                          <a:latin typeface="Times New Roman"/>
                          <a:ea typeface="Times New Roman"/>
                          <a:cs typeface="Times New Roman"/>
                        </a:rPr>
                        <a:t>2.022,5</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1.436,39</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2.901,72</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36">
                <a:tc>
                  <a:txBody>
                    <a:bodyPr/>
                    <a:lstStyle/>
                    <a:p>
                      <a:pPr algn="ctr">
                        <a:lnSpc>
                          <a:spcPct val="115000"/>
                        </a:lnSpc>
                        <a:spcAft>
                          <a:spcPts val="0"/>
                        </a:spcAft>
                      </a:pPr>
                      <a:r>
                        <a:rPr lang="el-GR" sz="900" b="1">
                          <a:solidFill>
                            <a:srgbClr val="000000"/>
                          </a:solidFill>
                          <a:latin typeface="Times New Roman"/>
                          <a:ea typeface="Times New Roman"/>
                          <a:cs typeface="Times New Roman"/>
                        </a:rPr>
                        <a:t>Στροφάδες</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4</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5.894</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3.076</a:t>
                      </a:r>
                      <a:endParaRPr lang="el-GR" sz="1000">
                        <a:latin typeface="Calibri"/>
                        <a:ea typeface="Times New Roman"/>
                        <a:cs typeface="Times New Roman"/>
                      </a:endParaRPr>
                    </a:p>
                    <a:p>
                      <a:pPr algn="ctr">
                        <a:lnSpc>
                          <a:spcPct val="115000"/>
                        </a:lnSpc>
                        <a:spcAft>
                          <a:spcPts val="0"/>
                        </a:spcAft>
                      </a:pPr>
                      <a:r>
                        <a:rPr lang="el-GR" sz="900">
                          <a:solidFill>
                            <a:srgbClr val="000000"/>
                          </a:solidFill>
                          <a:latin typeface="Times New Roman"/>
                          <a:ea typeface="Times New Roman"/>
                          <a:cs typeface="Times New Roman"/>
                        </a:rPr>
                        <a:t>(52,2%)</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a:solidFill>
                            <a:srgbClr val="000000"/>
                          </a:solidFill>
                          <a:latin typeface="Times New Roman"/>
                          <a:ea typeface="Times New Roman"/>
                          <a:cs typeface="Times New Roman"/>
                        </a:rPr>
                        <a:t>8.910</a:t>
                      </a:r>
                      <a:endParaRPr lang="el-GR" sz="100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a:solidFill>
                            <a:srgbClr val="000000"/>
                          </a:solidFill>
                          <a:latin typeface="Times New Roman"/>
                          <a:ea typeface="Times New Roman"/>
                          <a:cs typeface="Times New Roman"/>
                        </a:rPr>
                        <a:t>2.630</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smtClean="0">
                          <a:solidFill>
                            <a:srgbClr val="000000"/>
                          </a:solidFill>
                          <a:latin typeface="Times New Roman"/>
                          <a:ea typeface="Times New Roman"/>
                          <a:cs typeface="Times New Roman"/>
                        </a:rPr>
                        <a:t>5.040</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900" dirty="0">
                          <a:solidFill>
                            <a:srgbClr val="000000"/>
                          </a:solidFill>
                          <a:latin typeface="Times New Roman"/>
                          <a:ea typeface="Times New Roman"/>
                          <a:cs typeface="Times New Roman"/>
                        </a:rPr>
                        <a:t>2.700,59</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900" dirty="0">
                          <a:solidFill>
                            <a:srgbClr val="000000"/>
                          </a:solidFill>
                          <a:latin typeface="Times New Roman"/>
                          <a:ea typeface="Times New Roman"/>
                          <a:cs typeface="Times New Roman"/>
                        </a:rPr>
                        <a:t>10</a:t>
                      </a:r>
                      <a:r>
                        <a:rPr lang="el-GR" sz="900" dirty="0">
                          <a:solidFill>
                            <a:srgbClr val="000000"/>
                          </a:solidFill>
                          <a:latin typeface="Times New Roman"/>
                          <a:ea typeface="Times New Roman"/>
                          <a:cs typeface="Times New Roman"/>
                        </a:rPr>
                        <a:t>.</a:t>
                      </a:r>
                      <a:r>
                        <a:rPr lang="en-US" sz="900" dirty="0">
                          <a:solidFill>
                            <a:srgbClr val="000000"/>
                          </a:solidFill>
                          <a:latin typeface="Times New Roman"/>
                          <a:ea typeface="Times New Roman"/>
                          <a:cs typeface="Times New Roman"/>
                        </a:rPr>
                        <a:t>1</a:t>
                      </a:r>
                      <a:r>
                        <a:rPr lang="el-GR" sz="900" dirty="0">
                          <a:solidFill>
                            <a:srgbClr val="000000"/>
                          </a:solidFill>
                          <a:latin typeface="Times New Roman"/>
                          <a:ea typeface="Times New Roman"/>
                          <a:cs typeface="Times New Roman"/>
                        </a:rPr>
                        <a:t>2</a:t>
                      </a:r>
                      <a:r>
                        <a:rPr lang="en-US" sz="900" dirty="0">
                          <a:solidFill>
                            <a:srgbClr val="000000"/>
                          </a:solidFill>
                          <a:latin typeface="Times New Roman"/>
                          <a:ea typeface="Times New Roman"/>
                          <a:cs typeface="Times New Roman"/>
                        </a:rPr>
                        <a:t>0</a:t>
                      </a:r>
                      <a:r>
                        <a:rPr lang="el-GR" sz="900" dirty="0">
                          <a:solidFill>
                            <a:srgbClr val="000000"/>
                          </a:solidFill>
                          <a:latin typeface="Times New Roman"/>
                          <a:ea typeface="Times New Roman"/>
                          <a:cs typeface="Times New Roman"/>
                        </a:rPr>
                        <a:t>,62</a:t>
                      </a:r>
                      <a:endParaRPr lang="el-GR" sz="1000" dirty="0">
                        <a:latin typeface="Calibri"/>
                        <a:ea typeface="Times New Roman"/>
                        <a:cs typeface="Times New Roman"/>
                      </a:endParaRPr>
                    </a:p>
                  </a:txBody>
                  <a:tcPr marL="53839" marR="5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3 - TextBox"/>
          <p:cNvSpPr txBox="1"/>
          <p:nvPr/>
        </p:nvSpPr>
        <p:spPr>
          <a:xfrm>
            <a:off x="714348" y="1500174"/>
            <a:ext cx="7643866" cy="400110"/>
          </a:xfrm>
          <a:prstGeom prst="rect">
            <a:avLst/>
          </a:prstGeom>
          <a:noFill/>
        </p:spPr>
        <p:txBody>
          <a:bodyPr wrap="square" rtlCol="0">
            <a:spAutoFit/>
          </a:bodyPr>
          <a:lstStyle/>
          <a:p>
            <a:r>
              <a:rPr lang="el-GR" sz="1000" dirty="0" smtClean="0"/>
              <a:t>Περιγραφική στατιστική των πρωτογενών δεδομένων των δειγματοληψιών ανά νησί και συνολικά στα </a:t>
            </a:r>
            <a:r>
              <a:rPr lang="el-GR" sz="1000" dirty="0" err="1" smtClean="0"/>
              <a:t>Στροφάδια</a:t>
            </a:r>
            <a:r>
              <a:rPr lang="el-GR" sz="1000" dirty="0" smtClean="0"/>
              <a:t>, για τις μετρήσεις «</a:t>
            </a:r>
            <a:r>
              <a:rPr lang="el-GR" sz="1000" dirty="0" err="1" smtClean="0"/>
              <a:t>σχεδιών</a:t>
            </a:r>
            <a:r>
              <a:rPr lang="el-GR" sz="1000" dirty="0" smtClean="0"/>
              <a:t>» από </a:t>
            </a:r>
            <a:r>
              <a:rPr lang="el-GR" sz="1000" dirty="0" err="1" smtClean="0"/>
              <a:t>Αρτέμηδες</a:t>
            </a:r>
            <a:r>
              <a:rPr lang="el-GR" sz="1000" dirty="0" smtClean="0"/>
              <a:t> κατά την </a:t>
            </a:r>
            <a:r>
              <a:rPr lang="el-GR" sz="1000" dirty="0" err="1" smtClean="0"/>
              <a:t>προαναπαραγωγική</a:t>
            </a:r>
            <a:r>
              <a:rPr lang="el-GR" sz="1000" dirty="0" smtClean="0"/>
              <a:t> περίοδο (έτη 2009 &amp; 2013)</a:t>
            </a:r>
            <a:endParaRPr lang="el-GR" sz="1000" dirty="0"/>
          </a:p>
        </p:txBody>
      </p:sp>
      <p:sp>
        <p:nvSpPr>
          <p:cNvPr id="5" name="4 - Ορθογώνιο"/>
          <p:cNvSpPr/>
          <p:nvPr/>
        </p:nvSpPr>
        <p:spPr>
          <a:xfrm>
            <a:off x="3071802" y="4286256"/>
            <a:ext cx="1143008" cy="42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5786446" y="4286256"/>
            <a:ext cx="642942" cy="42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7215206" y="4286256"/>
            <a:ext cx="1143008" cy="42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3071802" y="3143248"/>
            <a:ext cx="1143008" cy="10715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5786446" y="3143248"/>
            <a:ext cx="642942" cy="10715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7215206" y="3143248"/>
            <a:ext cx="1143008" cy="107157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3 - Θέση περιεχομένου"/>
          <p:cNvSpPr>
            <a:spLocks noGrp="1"/>
          </p:cNvSpPr>
          <p:nvPr>
            <p:ph sz="half" idx="4294967295"/>
          </p:nvPr>
        </p:nvSpPr>
        <p:spPr>
          <a:xfrm>
            <a:off x="214282" y="5143512"/>
            <a:ext cx="8715436" cy="1714488"/>
          </a:xfrm>
          <a:prstGeom prst="rect">
            <a:avLst/>
          </a:prstGeom>
        </p:spPr>
        <p:style>
          <a:lnRef idx="1">
            <a:schemeClr val="accent1"/>
          </a:lnRef>
          <a:fillRef idx="2">
            <a:schemeClr val="accent1"/>
          </a:fillRef>
          <a:effectRef idx="1">
            <a:schemeClr val="accent1"/>
          </a:effectRef>
          <a:fontRef idx="minor">
            <a:schemeClr val="dk1"/>
          </a:fontRef>
        </p:style>
        <p:txBody>
          <a:bodyPr/>
          <a:lstStyle/>
          <a:p>
            <a:pPr eaLnBrk="1" hangingPunct="1"/>
            <a:r>
              <a:rPr lang="el-GR" sz="1400" dirty="0" smtClean="0">
                <a:solidFill>
                  <a:srgbClr val="0070C0"/>
                </a:solidFill>
                <a:latin typeface="Tahoma" pitchFamily="34" charset="0"/>
                <a:cs typeface="Tahoma" pitchFamily="34" charset="0"/>
              </a:rPr>
              <a:t>Ημερομηνία δειγματοληψίας: 29</a:t>
            </a:r>
            <a:r>
              <a:rPr lang="el-GR" sz="1400" baseline="30000" dirty="0" smtClean="0">
                <a:solidFill>
                  <a:srgbClr val="0070C0"/>
                </a:solidFill>
                <a:latin typeface="Tahoma" pitchFamily="34" charset="0"/>
                <a:cs typeface="Tahoma" pitchFamily="34" charset="0"/>
              </a:rPr>
              <a:t>η</a:t>
            </a:r>
            <a:r>
              <a:rPr lang="el-GR" sz="1400" dirty="0" smtClean="0">
                <a:solidFill>
                  <a:srgbClr val="0070C0"/>
                </a:solidFill>
                <a:latin typeface="Tahoma" pitchFamily="34" charset="0"/>
                <a:cs typeface="Tahoma" pitchFamily="34" charset="0"/>
              </a:rPr>
              <a:t> Απριλίου 2013</a:t>
            </a:r>
            <a:r>
              <a:rPr lang="en-US" sz="1400" dirty="0" smtClean="0">
                <a:solidFill>
                  <a:srgbClr val="0070C0"/>
                </a:solidFill>
                <a:latin typeface="Tahoma" pitchFamily="34" charset="0"/>
                <a:cs typeface="Tahoma" pitchFamily="34" charset="0"/>
              </a:rPr>
              <a:t> </a:t>
            </a:r>
          </a:p>
          <a:p>
            <a:pPr eaLnBrk="1" hangingPunct="1"/>
            <a:r>
              <a:rPr lang="el-GR" sz="1400" dirty="0" smtClean="0">
                <a:solidFill>
                  <a:srgbClr val="0070C0"/>
                </a:solidFill>
                <a:latin typeface="Tahoma" pitchFamily="34" charset="0"/>
                <a:cs typeface="Tahoma" pitchFamily="34" charset="0"/>
              </a:rPr>
              <a:t>Άριστες καιρικές συνθήκες (νηνεμία, 100% ορατότητα)</a:t>
            </a:r>
            <a:endParaRPr lang="en-US" sz="1400" dirty="0" smtClean="0">
              <a:solidFill>
                <a:srgbClr val="0070C0"/>
              </a:solidFill>
              <a:latin typeface="Tahoma" pitchFamily="34" charset="0"/>
              <a:cs typeface="Tahoma" pitchFamily="34" charset="0"/>
            </a:endParaRPr>
          </a:p>
          <a:p>
            <a:pPr eaLnBrk="1" hangingPunct="1"/>
            <a:r>
              <a:rPr lang="el-GR" sz="1400" dirty="0" smtClean="0">
                <a:solidFill>
                  <a:srgbClr val="0070C0"/>
                </a:solidFill>
                <a:latin typeface="Tahoma" pitchFamily="34" charset="0"/>
                <a:cs typeface="Tahoma" pitchFamily="34" charset="0"/>
              </a:rPr>
              <a:t>Μέτρηση 8,910 ατόμων που αντιστοιχούν σε 3.076 </a:t>
            </a:r>
            <a:r>
              <a:rPr lang="en-US" sz="1400" dirty="0" smtClean="0">
                <a:solidFill>
                  <a:srgbClr val="0070C0"/>
                </a:solidFill>
                <a:latin typeface="Tahoma" pitchFamily="34" charset="0"/>
                <a:cs typeface="Tahoma" pitchFamily="34" charset="0"/>
              </a:rPr>
              <a:t>m </a:t>
            </a:r>
            <a:r>
              <a:rPr lang="el-GR" sz="1400" dirty="0" smtClean="0">
                <a:solidFill>
                  <a:srgbClr val="0070C0"/>
                </a:solidFill>
                <a:latin typeface="Tahoma" pitchFamily="34" charset="0"/>
                <a:cs typeface="Tahoma" pitchFamily="34" charset="0"/>
              </a:rPr>
              <a:t>ακτογραμμής (52,2%) </a:t>
            </a:r>
            <a:r>
              <a:rPr lang="el-GR" sz="1400" dirty="0" smtClean="0">
                <a:solidFill>
                  <a:srgbClr val="0070C0"/>
                </a:solidFill>
                <a:latin typeface="Tahoma" pitchFamily="34" charset="0"/>
                <a:cs typeface="Tahoma" pitchFamily="34" charset="0"/>
                <a:sym typeface="Wingdings" pitchFamily="2" charset="2"/>
              </a:rPr>
              <a:t> </a:t>
            </a:r>
            <a:r>
              <a:rPr lang="el-GR" sz="1400" b="1" dirty="0" smtClean="0">
                <a:solidFill>
                  <a:srgbClr val="0070C0"/>
                </a:solidFill>
                <a:latin typeface="Tahoma" pitchFamily="34" charset="0"/>
                <a:cs typeface="Tahoma" pitchFamily="34" charset="0"/>
                <a:sym typeface="Wingdings" pitchFamily="2" charset="2"/>
              </a:rPr>
              <a:t>17.069 άτομα Αρτέμη </a:t>
            </a:r>
            <a:r>
              <a:rPr lang="el-GR" sz="1400" dirty="0" smtClean="0">
                <a:solidFill>
                  <a:srgbClr val="0070C0"/>
                </a:solidFill>
                <a:latin typeface="Tahoma" pitchFamily="34" charset="0"/>
                <a:cs typeface="Tahoma" pitchFamily="34" charset="0"/>
                <a:sym typeface="Wingdings" pitchFamily="2" charset="2"/>
              </a:rPr>
              <a:t>στο 100% ακτογραμμής </a:t>
            </a:r>
          </a:p>
          <a:p>
            <a:pPr eaLnBrk="1" hangingPunct="1"/>
            <a:r>
              <a:rPr lang="el-GR" sz="1400" dirty="0" smtClean="0">
                <a:solidFill>
                  <a:srgbClr val="0070C0"/>
                </a:solidFill>
                <a:latin typeface="Tahoma" pitchFamily="34" charset="0"/>
                <a:cs typeface="Tahoma" pitchFamily="34" charset="0"/>
                <a:sym typeface="Wingdings" pitchFamily="2" charset="2"/>
              </a:rPr>
              <a:t>Σύμφωνα με </a:t>
            </a:r>
            <a:r>
              <a:rPr lang="en-US" sz="1400" dirty="0" smtClean="0">
                <a:solidFill>
                  <a:srgbClr val="0070C0"/>
                </a:solidFill>
                <a:latin typeface="Tahoma" pitchFamily="34" charset="0"/>
                <a:cs typeface="Tahoma" pitchFamily="34" charset="0"/>
                <a:sym typeface="Wingdings" pitchFamily="2" charset="2"/>
              </a:rPr>
              <a:t>Furness </a:t>
            </a:r>
            <a:r>
              <a:rPr lang="en-US" sz="1400" i="1" dirty="0" smtClean="0">
                <a:solidFill>
                  <a:srgbClr val="0070C0"/>
                </a:solidFill>
                <a:latin typeface="Tahoma" pitchFamily="34" charset="0"/>
                <a:cs typeface="Tahoma" pitchFamily="34" charset="0"/>
                <a:sym typeface="Wingdings" pitchFamily="2" charset="2"/>
              </a:rPr>
              <a:t>et al. </a:t>
            </a:r>
            <a:r>
              <a:rPr lang="en-US" sz="1400" dirty="0" smtClean="0">
                <a:solidFill>
                  <a:srgbClr val="0070C0"/>
                </a:solidFill>
                <a:latin typeface="Tahoma" pitchFamily="34" charset="0"/>
                <a:cs typeface="Tahoma" pitchFamily="34" charset="0"/>
                <a:sym typeface="Wingdings" pitchFamily="2" charset="2"/>
              </a:rPr>
              <a:t>(2000)  50% </a:t>
            </a:r>
            <a:r>
              <a:rPr lang="el-GR" sz="1400" dirty="0" smtClean="0">
                <a:solidFill>
                  <a:srgbClr val="0070C0"/>
                </a:solidFill>
                <a:latin typeface="Tahoma" pitchFamily="34" charset="0"/>
                <a:cs typeface="Tahoma" pitchFamily="34" charset="0"/>
                <a:sym typeface="Wingdings" pitchFamily="2" charset="2"/>
              </a:rPr>
              <a:t>γεννήτορες και 50% μη αναπαραγωγικά άτομα</a:t>
            </a:r>
            <a:r>
              <a:rPr lang="el-GR" sz="1400" b="1" dirty="0" smtClean="0">
                <a:solidFill>
                  <a:srgbClr val="0070C0"/>
                </a:solidFill>
                <a:latin typeface="Tahoma" pitchFamily="34" charset="0"/>
                <a:cs typeface="Tahoma" pitchFamily="34" charset="0"/>
                <a:sym typeface="Wingdings" pitchFamily="2" charset="2"/>
              </a:rPr>
              <a:t>: 4.267 ζευγάρια &amp; 8.535 μη αναπαραγωγικά άτομα Αρτέμη</a:t>
            </a:r>
          </a:p>
          <a:p>
            <a:pPr eaLnBrk="1" hangingPunct="1"/>
            <a:r>
              <a:rPr lang="el-GR" sz="1400" dirty="0" smtClean="0">
                <a:solidFill>
                  <a:srgbClr val="0070C0"/>
                </a:solidFill>
                <a:latin typeface="Tahoma" pitchFamily="34" charset="0"/>
                <a:cs typeface="Tahoma" pitchFamily="34" charset="0"/>
                <a:sym typeface="Wingdings" pitchFamily="2" charset="2"/>
              </a:rPr>
              <a:t>Πυκνότητες ανά νησί: </a:t>
            </a:r>
            <a:r>
              <a:rPr lang="el-GR" sz="1400" b="1" dirty="0" smtClean="0">
                <a:solidFill>
                  <a:srgbClr val="0070C0"/>
                </a:solidFill>
                <a:latin typeface="Tahoma" pitchFamily="34" charset="0"/>
                <a:cs typeface="Tahoma" pitchFamily="34" charset="0"/>
                <a:sym typeface="Wingdings" pitchFamily="2" charset="2"/>
              </a:rPr>
              <a:t>3.068 άτομα/</a:t>
            </a:r>
            <a:r>
              <a:rPr lang="en-US" sz="1400" b="1" dirty="0" smtClean="0">
                <a:solidFill>
                  <a:srgbClr val="0070C0"/>
                </a:solidFill>
                <a:latin typeface="Tahoma" pitchFamily="34" charset="0"/>
                <a:cs typeface="Tahoma" pitchFamily="34" charset="0"/>
                <a:sym typeface="Wingdings" pitchFamily="2" charset="2"/>
              </a:rPr>
              <a:t>km </a:t>
            </a:r>
            <a:r>
              <a:rPr lang="el-GR" sz="1400" b="1" dirty="0" smtClean="0">
                <a:solidFill>
                  <a:srgbClr val="0070C0"/>
                </a:solidFill>
                <a:latin typeface="Tahoma" pitchFamily="34" charset="0"/>
                <a:cs typeface="Tahoma" pitchFamily="34" charset="0"/>
                <a:sym typeface="Wingdings" pitchFamily="2" charset="2"/>
              </a:rPr>
              <a:t>στο </a:t>
            </a:r>
            <a:r>
              <a:rPr lang="el-GR" sz="1400" b="1" dirty="0" err="1" smtClean="0">
                <a:solidFill>
                  <a:srgbClr val="0070C0"/>
                </a:solidFill>
                <a:latin typeface="Tahoma" pitchFamily="34" charset="0"/>
                <a:cs typeface="Tahoma" pitchFamily="34" charset="0"/>
                <a:sym typeface="Wingdings" pitchFamily="2" charset="2"/>
              </a:rPr>
              <a:t>Σταμφάνι</a:t>
            </a:r>
            <a:r>
              <a:rPr lang="el-GR" sz="1400" b="1" dirty="0" smtClean="0">
                <a:solidFill>
                  <a:srgbClr val="0070C0"/>
                </a:solidFill>
                <a:latin typeface="Tahoma" pitchFamily="34" charset="0"/>
                <a:cs typeface="Tahoma" pitchFamily="34" charset="0"/>
                <a:sym typeface="Wingdings" pitchFamily="2" charset="2"/>
              </a:rPr>
              <a:t> </a:t>
            </a:r>
            <a:r>
              <a:rPr lang="el-GR" sz="1400" dirty="0" smtClean="0">
                <a:solidFill>
                  <a:srgbClr val="0070C0"/>
                </a:solidFill>
                <a:latin typeface="Tahoma" pitchFamily="34" charset="0"/>
                <a:cs typeface="Tahoma" pitchFamily="34" charset="0"/>
                <a:sym typeface="Wingdings" pitchFamily="2" charset="2"/>
              </a:rPr>
              <a:t>και </a:t>
            </a:r>
            <a:r>
              <a:rPr lang="el-GR" sz="1400" b="1" dirty="0" smtClean="0">
                <a:solidFill>
                  <a:srgbClr val="0070C0"/>
                </a:solidFill>
                <a:latin typeface="Tahoma" pitchFamily="34" charset="0"/>
                <a:cs typeface="Tahoma" pitchFamily="34" charset="0"/>
                <a:sym typeface="Wingdings" pitchFamily="2" charset="2"/>
              </a:rPr>
              <a:t>2.723 άτομα/</a:t>
            </a:r>
            <a:r>
              <a:rPr lang="en-US" sz="1400" b="1" dirty="0" smtClean="0">
                <a:solidFill>
                  <a:srgbClr val="0070C0"/>
                </a:solidFill>
                <a:latin typeface="Tahoma" pitchFamily="34" charset="0"/>
                <a:cs typeface="Tahoma" pitchFamily="34" charset="0"/>
                <a:sym typeface="Wingdings" pitchFamily="2" charset="2"/>
              </a:rPr>
              <a:t>km </a:t>
            </a:r>
            <a:r>
              <a:rPr lang="el-GR" sz="1400" b="1" dirty="0" smtClean="0">
                <a:solidFill>
                  <a:srgbClr val="0070C0"/>
                </a:solidFill>
                <a:latin typeface="Tahoma" pitchFamily="34" charset="0"/>
                <a:cs typeface="Tahoma" pitchFamily="34" charset="0"/>
                <a:sym typeface="Wingdings" pitchFamily="2" charset="2"/>
              </a:rPr>
              <a:t>στην </a:t>
            </a:r>
            <a:r>
              <a:rPr lang="el-GR" sz="1400" b="1" dirty="0" err="1" smtClean="0">
                <a:solidFill>
                  <a:srgbClr val="0070C0"/>
                </a:solidFill>
                <a:latin typeface="Tahoma" pitchFamily="34" charset="0"/>
                <a:cs typeface="Tahoma" pitchFamily="34" charset="0"/>
                <a:sym typeface="Wingdings" pitchFamily="2" charset="2"/>
              </a:rPr>
              <a:t>Άρπυια</a:t>
            </a:r>
            <a:r>
              <a:rPr lang="el-GR" sz="1400" dirty="0" smtClean="0">
                <a:solidFill>
                  <a:srgbClr val="0070C0"/>
                </a:solidFill>
                <a:latin typeface="Tahoma" pitchFamily="34" charset="0"/>
                <a:cs typeface="Tahoma" pitchFamily="34" charset="0"/>
                <a:sym typeface="Wingdings" pitchFamily="2" charset="2"/>
              </a:rPr>
              <a:t> </a:t>
            </a:r>
          </a:p>
          <a:p>
            <a:pPr eaLnBrk="1" hangingPunct="1"/>
            <a:endParaRPr lang="en-US" sz="1800" baseline="30000" dirty="0" smtClean="0">
              <a:solidFill>
                <a:srgbClr val="0070C0"/>
              </a:solidFill>
              <a:latin typeface="Tahoma" pitchFamily="34" charset="0"/>
              <a:cs typeface="Tahoma" pitchFamily="34" charset="0"/>
            </a:endParaRPr>
          </a:p>
        </p:txBody>
      </p:sp>
      <p:sp>
        <p:nvSpPr>
          <p:cNvPr id="13" name="12 - Έλλειψη"/>
          <p:cNvSpPr/>
          <p:nvPr/>
        </p:nvSpPr>
        <p:spPr>
          <a:xfrm>
            <a:off x="4286248" y="4214818"/>
            <a:ext cx="642942" cy="500066"/>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
        <p:nvSpPr>
          <p:cNvPr id="14" name="13 - Βέλος προς τα κάτω"/>
          <p:cNvSpPr/>
          <p:nvPr/>
        </p:nvSpPr>
        <p:spPr>
          <a:xfrm>
            <a:off x="4500562" y="4786322"/>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box(in)">
                                      <p:cBhvr>
                                        <p:cTn id="35" dur="500"/>
                                        <p:tgtEl>
                                          <p:spTgt spid="12">
                                            <p:bg/>
                                          </p:spTgt>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ox(in)">
                                      <p:cBhvr>
                                        <p:cTn id="38" dur="500"/>
                                        <p:tgtEl>
                                          <p:spTgt spid="12">
                                            <p:txEl>
                                              <p:pRg st="0" end="0"/>
                                            </p:txEl>
                                          </p:spTgt>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box(in)">
                                      <p:cBhvr>
                                        <p:cTn id="41" dur="500"/>
                                        <p:tgtEl>
                                          <p:spTgt spid="12">
                                            <p:txEl>
                                              <p:pRg st="1" end="1"/>
                                            </p:txEl>
                                          </p:spTgt>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box(in)">
                                      <p:cBhvr>
                                        <p:cTn id="44" dur="500"/>
                                        <p:tgtEl>
                                          <p:spTgt spid="12">
                                            <p:txEl>
                                              <p:pRg st="2" end="2"/>
                                            </p:txEl>
                                          </p:spTgt>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box(in)">
                                      <p:cBhvr>
                                        <p:cTn id="47" dur="500"/>
                                        <p:tgtEl>
                                          <p:spTgt spid="12">
                                            <p:txEl>
                                              <p:pRg st="3" end="3"/>
                                            </p:txEl>
                                          </p:spTgt>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2">
                                            <p:txEl>
                                              <p:pRg st="4" end="4"/>
                                            </p:txEl>
                                          </p:spTgt>
                                        </p:tgtEl>
                                        <p:attrNameLst>
                                          <p:attrName>style.visibility</p:attrName>
                                        </p:attrNameLst>
                                      </p:cBhvr>
                                      <p:to>
                                        <p:strVal val="visible"/>
                                      </p:to>
                                    </p:set>
                                    <p:animEffect transition="in" filter="box(in)">
                                      <p:cBhvr>
                                        <p:cTn id="5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build="p"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eaLnBrk="1" fontAlgn="auto" hangingPunct="1">
              <a:spcAft>
                <a:spcPts val="0"/>
              </a:spcAft>
              <a:defRPr/>
            </a:pPr>
            <a:r>
              <a:rPr lang="el-GR" sz="2800" dirty="0" smtClean="0">
                <a:solidFill>
                  <a:srgbClr val="0070C0"/>
                </a:solidFill>
                <a:latin typeface="Tahoma" pitchFamily="34" charset="0"/>
                <a:ea typeface="Tahoma" pitchFamily="34" charset="0"/>
                <a:cs typeface="Tahoma" pitchFamily="34" charset="0"/>
              </a:rPr>
              <a:t>Σκοπός και Μέθοδος απογραφής αναπαραγωγικού πληθυσμού Αρτέμη στα </a:t>
            </a:r>
            <a:r>
              <a:rPr lang="el-GR" sz="2800" dirty="0" err="1" smtClean="0">
                <a:solidFill>
                  <a:srgbClr val="0070C0"/>
                </a:solidFill>
                <a:latin typeface="Tahoma" pitchFamily="34" charset="0"/>
                <a:ea typeface="Tahoma" pitchFamily="34" charset="0"/>
                <a:cs typeface="Tahoma" pitchFamily="34" charset="0"/>
              </a:rPr>
              <a:t>Στροφάδια</a:t>
            </a:r>
            <a:endParaRPr lang="el-GR" sz="2800" dirty="0">
              <a:solidFill>
                <a:srgbClr val="0070C0"/>
              </a:solidFill>
              <a:latin typeface="Tahoma" pitchFamily="34" charset="0"/>
              <a:cs typeface="Tahoma" pitchFamily="34" charset="0"/>
            </a:endParaRPr>
          </a:p>
        </p:txBody>
      </p:sp>
      <p:sp>
        <p:nvSpPr>
          <p:cNvPr id="37891" name="3 - Θέση περιεχομένου"/>
          <p:cNvSpPr>
            <a:spLocks noGrp="1"/>
          </p:cNvSpPr>
          <p:nvPr>
            <p:ph sz="half" idx="2"/>
          </p:nvPr>
        </p:nvSpPr>
        <p:spPr>
          <a:xfrm>
            <a:off x="0" y="1601416"/>
            <a:ext cx="5500726" cy="5256584"/>
          </a:xfrm>
        </p:spPr>
        <p:style>
          <a:lnRef idx="1">
            <a:schemeClr val="accent1"/>
          </a:lnRef>
          <a:fillRef idx="2">
            <a:schemeClr val="accent1"/>
          </a:fillRef>
          <a:effectRef idx="1">
            <a:schemeClr val="accent1"/>
          </a:effectRef>
          <a:fontRef idx="minor">
            <a:schemeClr val="dk1"/>
          </a:fontRef>
        </p:style>
        <p:txBody>
          <a:bodyPr/>
          <a:lstStyle/>
          <a:p>
            <a:pPr eaLnBrk="1" hangingPunct="1"/>
            <a:r>
              <a:rPr lang="el-GR" sz="1800" dirty="0" smtClean="0">
                <a:solidFill>
                  <a:srgbClr val="0070C0"/>
                </a:solidFill>
                <a:latin typeface="Tahoma" pitchFamily="34" charset="0"/>
                <a:cs typeface="Tahoma" pitchFamily="34" charset="0"/>
              </a:rPr>
              <a:t>Σκοπός: Δημιουργία βάσης αναφοράς για την εκτίμηση πληθυσμιακών τάσεων</a:t>
            </a:r>
            <a:endParaRPr lang="en-US" sz="1800" dirty="0" smtClean="0">
              <a:solidFill>
                <a:srgbClr val="0070C0"/>
              </a:solidFill>
              <a:latin typeface="Tahoma" pitchFamily="34" charset="0"/>
              <a:cs typeface="Tahoma" pitchFamily="34" charset="0"/>
            </a:endParaRPr>
          </a:p>
          <a:p>
            <a:pPr eaLnBrk="1" hangingPunct="1"/>
            <a:endParaRPr lang="el-GR" sz="1800" dirty="0" smtClean="0">
              <a:solidFill>
                <a:srgbClr val="0070C0"/>
              </a:solidFill>
              <a:latin typeface="Tahoma" pitchFamily="34" charset="0"/>
              <a:cs typeface="Tahoma" pitchFamily="34" charset="0"/>
            </a:endParaRPr>
          </a:p>
          <a:p>
            <a:pPr eaLnBrk="1" hangingPunct="1"/>
            <a:r>
              <a:rPr lang="el-GR" sz="1800" dirty="0" smtClean="0">
                <a:solidFill>
                  <a:srgbClr val="0070C0"/>
                </a:solidFill>
                <a:latin typeface="Tahoma" pitchFamily="34" charset="0"/>
                <a:cs typeface="Tahoma" pitchFamily="34" charset="0"/>
              </a:rPr>
              <a:t>Περίοδος: </a:t>
            </a:r>
            <a:r>
              <a:rPr lang="en-US" sz="1800" dirty="0" smtClean="0">
                <a:solidFill>
                  <a:srgbClr val="0070C0"/>
                </a:solidFill>
                <a:latin typeface="Tahoma" pitchFamily="34" charset="0"/>
                <a:cs typeface="Tahoma" pitchFamily="34" charset="0"/>
              </a:rPr>
              <a:t>28</a:t>
            </a:r>
            <a:r>
              <a:rPr lang="el-GR" sz="1800" baseline="30000" dirty="0" smtClean="0">
                <a:solidFill>
                  <a:srgbClr val="0070C0"/>
                </a:solidFill>
                <a:latin typeface="Tahoma" pitchFamily="34" charset="0"/>
                <a:cs typeface="Tahoma" pitchFamily="34" charset="0"/>
              </a:rPr>
              <a:t>η</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Ιουλίου</a:t>
            </a:r>
            <a:r>
              <a:rPr lang="en-US" sz="1800" dirty="0" smtClean="0">
                <a:solidFill>
                  <a:srgbClr val="0070C0"/>
                </a:solidFill>
                <a:latin typeface="Tahoma" pitchFamily="34" charset="0"/>
                <a:cs typeface="Tahoma" pitchFamily="34" charset="0"/>
              </a:rPr>
              <a:t> – 12</a:t>
            </a:r>
            <a:r>
              <a:rPr lang="el-GR" sz="1800" baseline="30000" dirty="0" smtClean="0">
                <a:solidFill>
                  <a:srgbClr val="0070C0"/>
                </a:solidFill>
                <a:latin typeface="Tahoma" pitchFamily="34" charset="0"/>
                <a:cs typeface="Tahoma" pitchFamily="34" charset="0"/>
              </a:rPr>
              <a:t>η</a:t>
            </a:r>
            <a:r>
              <a:rPr lang="el-GR" sz="1800" dirty="0" smtClean="0">
                <a:solidFill>
                  <a:srgbClr val="0070C0"/>
                </a:solidFill>
                <a:latin typeface="Tahoma" pitchFamily="34" charset="0"/>
                <a:cs typeface="Tahoma" pitchFamily="34" charset="0"/>
              </a:rPr>
              <a:t> </a:t>
            </a:r>
            <a:r>
              <a:rPr lang="en-US" sz="1800" dirty="0" smtClean="0">
                <a:solidFill>
                  <a:srgbClr val="0070C0"/>
                </a:solidFill>
                <a:latin typeface="Tahoma" pitchFamily="34" charset="0"/>
                <a:cs typeface="Tahoma" pitchFamily="34" charset="0"/>
              </a:rPr>
              <a:t>A</a:t>
            </a:r>
            <a:r>
              <a:rPr lang="el-GR" sz="1800" dirty="0" err="1" smtClean="0">
                <a:solidFill>
                  <a:srgbClr val="0070C0"/>
                </a:solidFill>
                <a:latin typeface="Tahoma" pitchFamily="34" charset="0"/>
                <a:cs typeface="Tahoma" pitchFamily="34" charset="0"/>
              </a:rPr>
              <a:t>υγούστου</a:t>
            </a:r>
            <a:r>
              <a:rPr lang="el-GR" sz="1800" dirty="0" smtClean="0">
                <a:solidFill>
                  <a:srgbClr val="0070C0"/>
                </a:solidFill>
                <a:latin typeface="Tahoma" pitchFamily="34" charset="0"/>
                <a:cs typeface="Tahoma" pitchFamily="34" charset="0"/>
              </a:rPr>
              <a:t> 2009</a:t>
            </a:r>
            <a:r>
              <a:rPr lang="en-US" sz="1800" dirty="0" smtClean="0">
                <a:solidFill>
                  <a:srgbClr val="0070C0"/>
                </a:solidFill>
                <a:latin typeface="Tahoma" pitchFamily="34" charset="0"/>
                <a:cs typeface="Tahoma" pitchFamily="34" charset="0"/>
              </a:rPr>
              <a:t> </a:t>
            </a:r>
          </a:p>
          <a:p>
            <a:pPr eaLnBrk="1" hangingPunct="1"/>
            <a:endParaRPr lang="en-US" sz="1800" dirty="0" smtClean="0">
              <a:solidFill>
                <a:srgbClr val="0070C0"/>
              </a:solidFill>
              <a:latin typeface="Tahoma" pitchFamily="34" charset="0"/>
              <a:cs typeface="Tahoma" pitchFamily="34" charset="0"/>
            </a:endParaRPr>
          </a:p>
          <a:p>
            <a:pPr eaLnBrk="1" hangingPunct="1"/>
            <a:r>
              <a:rPr lang="el-GR" sz="1800" dirty="0" smtClean="0">
                <a:solidFill>
                  <a:srgbClr val="0070C0"/>
                </a:solidFill>
                <a:latin typeface="Tahoma" pitchFamily="34" charset="0"/>
                <a:cs typeface="Tahoma" pitchFamily="34" charset="0"/>
              </a:rPr>
              <a:t>Τυχαία </a:t>
            </a:r>
            <a:r>
              <a:rPr lang="el-GR" sz="1800" dirty="0" err="1" smtClean="0">
                <a:solidFill>
                  <a:srgbClr val="0070C0"/>
                </a:solidFill>
                <a:latin typeface="Tahoma" pitchFamily="34" charset="0"/>
                <a:cs typeface="Tahoma" pitchFamily="34" charset="0"/>
              </a:rPr>
              <a:t>στρωματ</a:t>
            </a:r>
            <a:r>
              <a:rPr lang="en-US" sz="1800" dirty="0" smtClean="0">
                <a:solidFill>
                  <a:srgbClr val="0070C0"/>
                </a:solidFill>
                <a:latin typeface="Tahoma" pitchFamily="34" charset="0"/>
                <a:cs typeface="Tahoma" pitchFamily="34" charset="0"/>
              </a:rPr>
              <a:t>o</a:t>
            </a:r>
            <a:r>
              <a:rPr lang="el-GR" sz="1800" dirty="0" smtClean="0">
                <a:solidFill>
                  <a:srgbClr val="0070C0"/>
                </a:solidFill>
                <a:latin typeface="Tahoma" pitchFamily="34" charset="0"/>
                <a:cs typeface="Tahoma" pitchFamily="34" charset="0"/>
              </a:rPr>
              <a:t>ποιημένη δειγματοληψία και στα δύο νησιά</a:t>
            </a:r>
          </a:p>
          <a:p>
            <a:pPr eaLnBrk="1" hangingPunct="1"/>
            <a:endParaRPr lang="en-US" sz="1800" dirty="0" smtClean="0">
              <a:solidFill>
                <a:srgbClr val="0070C0"/>
              </a:solidFill>
              <a:latin typeface="Tahoma" pitchFamily="34" charset="0"/>
              <a:cs typeface="Tahoma" pitchFamily="34" charset="0"/>
            </a:endParaRPr>
          </a:p>
          <a:p>
            <a:pPr eaLnBrk="1" hangingPunct="1"/>
            <a:r>
              <a:rPr lang="el-GR" sz="1800" dirty="0" smtClean="0">
                <a:solidFill>
                  <a:srgbClr val="0070C0"/>
                </a:solidFill>
                <a:latin typeface="Tahoma" pitchFamily="34" charset="0"/>
                <a:cs typeface="Tahoma" pitchFamily="34" charset="0"/>
              </a:rPr>
              <a:t>Μέτρηση Εμφανώς Κατειλημμένων Θέσεων σε </a:t>
            </a:r>
            <a:r>
              <a:rPr lang="en-US" sz="1800" dirty="0" smtClean="0">
                <a:solidFill>
                  <a:srgbClr val="0070C0"/>
                </a:solidFill>
                <a:latin typeface="Tahoma" pitchFamily="34" charset="0"/>
                <a:cs typeface="Tahoma" pitchFamily="34" charset="0"/>
              </a:rPr>
              <a:t>30 </a:t>
            </a:r>
            <a:r>
              <a:rPr lang="el-GR" sz="1800" dirty="0" smtClean="0">
                <a:solidFill>
                  <a:srgbClr val="0070C0"/>
                </a:solidFill>
                <a:latin typeface="Tahoma" pitchFamily="34" charset="0"/>
                <a:cs typeface="Tahoma" pitchFamily="34" charset="0"/>
              </a:rPr>
              <a:t>δειγματοληπτικά τετράγωνα</a:t>
            </a:r>
            <a:r>
              <a:rPr lang="en-US" sz="1800" dirty="0" smtClean="0">
                <a:solidFill>
                  <a:srgbClr val="0070C0"/>
                </a:solidFill>
                <a:latin typeface="Tahoma" pitchFamily="34" charset="0"/>
                <a:cs typeface="Tahoma" pitchFamily="34" charset="0"/>
              </a:rPr>
              <a:t> 100m</a:t>
            </a:r>
            <a:r>
              <a:rPr lang="en-US" sz="1800" baseline="30000" dirty="0" smtClean="0">
                <a:solidFill>
                  <a:srgbClr val="0070C0"/>
                </a:solidFill>
                <a:latin typeface="Tahoma" pitchFamily="34" charset="0"/>
                <a:cs typeface="Tahoma" pitchFamily="34" charset="0"/>
              </a:rPr>
              <a:t>2 </a:t>
            </a:r>
            <a:r>
              <a:rPr lang="el-GR" sz="1800" dirty="0" smtClean="0">
                <a:solidFill>
                  <a:srgbClr val="0070C0"/>
                </a:solidFill>
                <a:latin typeface="Tahoma" pitchFamily="34" charset="0"/>
                <a:cs typeface="Tahoma" pitchFamily="34" charset="0"/>
              </a:rPr>
              <a:t>το καθένα (15 ανά ενδιαίτημα)</a:t>
            </a:r>
            <a:r>
              <a:rPr lang="el-GR" sz="1800" dirty="0" smtClean="0">
                <a:solidFill>
                  <a:srgbClr val="0070C0"/>
                </a:solidFill>
                <a:latin typeface="Tahoma" pitchFamily="34" charset="0"/>
                <a:cs typeface="Tahoma" pitchFamily="34" charset="0"/>
                <a:sym typeface="Wingdings" pitchFamily="2" charset="2"/>
              </a:rPr>
              <a:t></a:t>
            </a:r>
            <a:r>
              <a:rPr lang="en-US" sz="1800" dirty="0" smtClean="0">
                <a:solidFill>
                  <a:srgbClr val="0070C0"/>
                </a:solidFill>
                <a:latin typeface="Tahoma" pitchFamily="34" charset="0"/>
                <a:cs typeface="Tahoma" pitchFamily="34" charset="0"/>
                <a:sym typeface="Wingdings" pitchFamily="2" charset="2"/>
              </a:rPr>
              <a:t>Gilbert </a:t>
            </a:r>
            <a:r>
              <a:rPr lang="en-US" sz="1800" i="1" dirty="0" smtClean="0">
                <a:solidFill>
                  <a:srgbClr val="0070C0"/>
                </a:solidFill>
                <a:latin typeface="Tahoma" pitchFamily="34" charset="0"/>
                <a:cs typeface="Tahoma" pitchFamily="34" charset="0"/>
                <a:sym typeface="Wingdings" pitchFamily="2" charset="2"/>
              </a:rPr>
              <a:t>et al. </a:t>
            </a:r>
            <a:r>
              <a:rPr lang="en-US" sz="1800" dirty="0" smtClean="0">
                <a:solidFill>
                  <a:srgbClr val="0070C0"/>
                </a:solidFill>
                <a:latin typeface="Tahoma" pitchFamily="34" charset="0"/>
                <a:cs typeface="Tahoma" pitchFamily="34" charset="0"/>
                <a:sym typeface="Wingdings" pitchFamily="2" charset="2"/>
              </a:rPr>
              <a:t>1998</a:t>
            </a:r>
            <a:endParaRPr lang="el-GR" sz="1800" dirty="0" smtClean="0">
              <a:solidFill>
                <a:srgbClr val="0070C0"/>
              </a:solidFill>
              <a:latin typeface="Tahoma" pitchFamily="34" charset="0"/>
              <a:cs typeface="Tahoma" pitchFamily="34" charset="0"/>
              <a:sym typeface="Wingdings" pitchFamily="2" charset="2"/>
            </a:endParaRPr>
          </a:p>
          <a:p>
            <a:pPr eaLnBrk="1" hangingPunct="1"/>
            <a:endParaRPr lang="en-US" sz="1800" baseline="30000" dirty="0" smtClean="0">
              <a:solidFill>
                <a:srgbClr val="0070C0"/>
              </a:solidFill>
              <a:latin typeface="Tahoma" pitchFamily="34" charset="0"/>
              <a:cs typeface="Tahoma" pitchFamily="34" charset="0"/>
            </a:endParaRPr>
          </a:p>
          <a:p>
            <a:pPr eaLnBrk="1" hangingPunct="1"/>
            <a:r>
              <a:rPr lang="el-GR" sz="1800" dirty="0" smtClean="0">
                <a:solidFill>
                  <a:srgbClr val="0070C0"/>
                </a:solidFill>
                <a:latin typeface="Tahoma" pitchFamily="34" charset="0"/>
                <a:cs typeface="Tahoma" pitchFamily="34" charset="0"/>
              </a:rPr>
              <a:t>Χρήση </a:t>
            </a:r>
            <a:r>
              <a:rPr lang="en-US" sz="1800" dirty="0" smtClean="0">
                <a:solidFill>
                  <a:srgbClr val="0070C0"/>
                </a:solidFill>
                <a:latin typeface="Tahoma" pitchFamily="34" charset="0"/>
                <a:cs typeface="Tahoma" pitchFamily="34" charset="0"/>
              </a:rPr>
              <a:t>GPS </a:t>
            </a:r>
            <a:r>
              <a:rPr lang="el-GR" sz="1800" dirty="0" smtClean="0">
                <a:solidFill>
                  <a:srgbClr val="0070C0"/>
                </a:solidFill>
                <a:latin typeface="Tahoma" pitchFamily="34" charset="0"/>
                <a:cs typeface="Tahoma" pitchFamily="34" charset="0"/>
              </a:rPr>
              <a:t>συσκευών για οριοθέτηση </a:t>
            </a:r>
            <a:r>
              <a:rPr lang="el-GR" sz="1800" dirty="0" err="1" smtClean="0">
                <a:solidFill>
                  <a:srgbClr val="0070C0"/>
                </a:solidFill>
                <a:latin typeface="Tahoma" pitchFamily="34" charset="0"/>
                <a:cs typeface="Tahoma" pitchFamily="34" charset="0"/>
              </a:rPr>
              <a:t>δειγμ</a:t>
            </a:r>
            <a:r>
              <a:rPr lang="el-GR" sz="1800" dirty="0" smtClean="0">
                <a:solidFill>
                  <a:srgbClr val="0070C0"/>
                </a:solidFill>
                <a:latin typeface="Tahoma" pitchFamily="34" charset="0"/>
                <a:cs typeface="Tahoma" pitchFamily="34" charset="0"/>
              </a:rPr>
              <a:t>/</a:t>
            </a:r>
            <a:r>
              <a:rPr lang="el-GR" sz="1800" dirty="0" err="1" smtClean="0">
                <a:solidFill>
                  <a:srgbClr val="0070C0"/>
                </a:solidFill>
                <a:latin typeface="Tahoma" pitchFamily="34" charset="0"/>
                <a:cs typeface="Tahoma" pitchFamily="34" charset="0"/>
              </a:rPr>
              <a:t>τικών</a:t>
            </a:r>
            <a:r>
              <a:rPr lang="el-GR" sz="1800" dirty="0" smtClean="0">
                <a:solidFill>
                  <a:srgbClr val="0070C0"/>
                </a:solidFill>
                <a:latin typeface="Tahoma" pitchFamily="34" charset="0"/>
                <a:cs typeface="Tahoma" pitchFamily="34" charset="0"/>
              </a:rPr>
              <a:t> επαναλήψεων με παράλληλη χρήση σχοινιού</a:t>
            </a:r>
          </a:p>
          <a:p>
            <a:pPr eaLnBrk="1" hangingPunct="1"/>
            <a:r>
              <a:rPr lang="el-GR" sz="1800" dirty="0" smtClean="0">
                <a:solidFill>
                  <a:srgbClr val="0070C0"/>
                </a:solidFill>
                <a:latin typeface="Tahoma" pitchFamily="34" charset="0"/>
                <a:cs typeface="Tahoma" pitchFamily="34" charset="0"/>
              </a:rPr>
              <a:t>Συλλογή δεδομένων </a:t>
            </a:r>
            <a:r>
              <a:rPr lang="en-US" sz="1800" dirty="0" smtClean="0">
                <a:solidFill>
                  <a:srgbClr val="0070C0"/>
                </a:solidFill>
                <a:latin typeface="Tahoma" pitchFamily="34" charset="0"/>
                <a:cs typeface="Tahoma" pitchFamily="34" charset="0"/>
              </a:rPr>
              <a:t>&amp; </a:t>
            </a:r>
            <a:r>
              <a:rPr lang="el-GR" sz="1800" dirty="0" smtClean="0">
                <a:solidFill>
                  <a:srgbClr val="0070C0"/>
                </a:solidFill>
                <a:latin typeface="Tahoma" pitchFamily="34" charset="0"/>
                <a:cs typeface="Tahoma" pitchFamily="34" charset="0"/>
              </a:rPr>
              <a:t>και καταγραφή σε πρωτόκολλα</a:t>
            </a:r>
            <a:endParaRPr lang="en-US" sz="1800" dirty="0" smtClean="0">
              <a:solidFill>
                <a:srgbClr val="0070C0"/>
              </a:solidFill>
              <a:latin typeface="Tahoma" pitchFamily="34" charset="0"/>
              <a:cs typeface="Tahoma" pitchFamily="34" charset="0"/>
            </a:endParaRPr>
          </a:p>
        </p:txBody>
      </p:sp>
      <p:pic>
        <p:nvPicPr>
          <p:cNvPr id="37892" name="Picture 2" descr="F:\PhD\Φωτογραφίες\2009\Στροφάδες 28 Ιουλίου - 8 Αυγούστου 2009\P8070756.JPG"/>
          <p:cNvPicPr>
            <a:picLocks noChangeAspect="1" noChangeArrowheads="1"/>
          </p:cNvPicPr>
          <p:nvPr/>
        </p:nvPicPr>
        <p:blipFill>
          <a:blip r:embed="rId3" cstate="print"/>
          <a:srcRect/>
          <a:stretch>
            <a:fillRect/>
          </a:stretch>
        </p:blipFill>
        <p:spPr bwMode="auto">
          <a:xfrm>
            <a:off x="5643563" y="1589088"/>
            <a:ext cx="3500437" cy="2625725"/>
          </a:xfrm>
          <a:prstGeom prst="rect">
            <a:avLst/>
          </a:prstGeom>
          <a:noFill/>
          <a:ln w="9525">
            <a:noFill/>
            <a:miter lim="800000"/>
            <a:headEnd/>
            <a:tailEnd/>
          </a:ln>
        </p:spPr>
      </p:pic>
      <p:pic>
        <p:nvPicPr>
          <p:cNvPr id="37893" name="Picture 3" descr="F:\PhD\Φωτογραφίες\2009\Στροφάδες 28 Ιουλίου - 8 Αυγούστου 2009\P8040670.JPG"/>
          <p:cNvPicPr>
            <a:picLocks noChangeAspect="1" noChangeArrowheads="1"/>
          </p:cNvPicPr>
          <p:nvPr/>
        </p:nvPicPr>
        <p:blipFill>
          <a:blip r:embed="rId4" cstate="print"/>
          <a:srcRect/>
          <a:stretch>
            <a:fillRect/>
          </a:stretch>
        </p:blipFill>
        <p:spPr bwMode="auto">
          <a:xfrm>
            <a:off x="5643563" y="4232275"/>
            <a:ext cx="3500437" cy="2625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dirty="0" smtClean="0">
                <a:solidFill>
                  <a:srgbClr val="0070C0"/>
                </a:solidFill>
                <a:latin typeface="Tahoma" pitchFamily="34" charset="0"/>
                <a:cs typeface="Tahoma" pitchFamily="34" charset="0"/>
              </a:rPr>
              <a:t>Απογραφή συνολικού πληθυσμού (Μεθοδολογία)</a:t>
            </a:r>
            <a:endParaRPr lang="el-GR" sz="3200" dirty="0">
              <a:solidFill>
                <a:srgbClr val="0070C0"/>
              </a:solidFill>
            </a:endParaRPr>
          </a:p>
        </p:txBody>
      </p:sp>
      <p:pic>
        <p:nvPicPr>
          <p:cNvPr id="104450" name="Picture 1" descr="strofadia_bufferzones_8"/>
          <p:cNvPicPr>
            <a:picLocks noChangeAspect="1" noChangeArrowheads="1"/>
          </p:cNvPicPr>
          <p:nvPr/>
        </p:nvPicPr>
        <p:blipFill>
          <a:blip r:embed="rId2" cstate="print"/>
          <a:srcRect/>
          <a:stretch>
            <a:fillRect/>
          </a:stretch>
        </p:blipFill>
        <p:spPr bwMode="auto">
          <a:xfrm>
            <a:off x="142844" y="2428868"/>
            <a:ext cx="3325266" cy="2571768"/>
          </a:xfrm>
          <a:prstGeom prst="rect">
            <a:avLst/>
          </a:prstGeom>
          <a:noFill/>
          <a:ln w="9525">
            <a:noFill/>
            <a:miter lim="800000"/>
            <a:headEnd/>
            <a:tailEnd/>
          </a:ln>
        </p:spPr>
      </p:pic>
      <p:pic>
        <p:nvPicPr>
          <p:cNvPr id="104451" name="Picture 2" descr="strofadia_bufferzones_biot_3"/>
          <p:cNvPicPr>
            <a:picLocks noChangeAspect="1" noChangeArrowheads="1"/>
          </p:cNvPicPr>
          <p:nvPr/>
        </p:nvPicPr>
        <p:blipFill>
          <a:blip r:embed="rId3" cstate="print"/>
          <a:srcRect/>
          <a:stretch>
            <a:fillRect/>
          </a:stretch>
        </p:blipFill>
        <p:spPr bwMode="auto">
          <a:xfrm>
            <a:off x="3584321" y="1643050"/>
            <a:ext cx="5559680" cy="4286280"/>
          </a:xfrm>
          <a:prstGeom prst="rect">
            <a:avLst/>
          </a:prstGeom>
          <a:noFill/>
          <a:ln w="9525">
            <a:noFill/>
            <a:miter lim="800000"/>
            <a:headEnd/>
            <a:tailEnd/>
          </a:ln>
        </p:spPr>
      </p:pic>
      <p:sp>
        <p:nvSpPr>
          <p:cNvPr id="5" name="4 - TextBox"/>
          <p:cNvSpPr txBox="1"/>
          <p:nvPr/>
        </p:nvSpPr>
        <p:spPr>
          <a:xfrm>
            <a:off x="3643306" y="5929330"/>
            <a:ext cx="5500694" cy="400110"/>
          </a:xfrm>
          <a:prstGeom prst="rect">
            <a:avLst/>
          </a:prstGeom>
          <a:noFill/>
        </p:spPr>
        <p:txBody>
          <a:bodyPr wrap="square" rtlCol="0">
            <a:spAutoFit/>
          </a:bodyPr>
          <a:lstStyle/>
          <a:p>
            <a:r>
              <a:rPr lang="el-GR" sz="1000" dirty="0" smtClean="0">
                <a:latin typeface="Tahoma" pitchFamily="34" charset="0"/>
                <a:ea typeface="Tahoma" pitchFamily="34" charset="0"/>
                <a:cs typeface="Tahoma" pitchFamily="34" charset="0"/>
              </a:rPr>
              <a:t>Οριοθέτηση τύπων κατάλληλων βιότοπων για φώλιασμα Αρτέμη στα </a:t>
            </a:r>
            <a:r>
              <a:rPr lang="el-GR" sz="1000" dirty="0" err="1" smtClean="0">
                <a:latin typeface="Tahoma" pitchFamily="34" charset="0"/>
                <a:ea typeface="Tahoma" pitchFamily="34" charset="0"/>
                <a:cs typeface="Tahoma" pitchFamily="34" charset="0"/>
              </a:rPr>
              <a:t>Στροφάδια</a:t>
            </a:r>
            <a:r>
              <a:rPr lang="el-GR" sz="1000" dirty="0" smtClean="0">
                <a:latin typeface="Tahoma" pitchFamily="34" charset="0"/>
                <a:ea typeface="Tahoma" pitchFamily="34" charset="0"/>
                <a:cs typeface="Tahoma" pitchFamily="34" charset="0"/>
              </a:rPr>
              <a:t> με εμφανή τη θέση δειγματοληψιών για την εκτίμηση του αναπαραγωγικού πληθυσμού.</a:t>
            </a:r>
            <a:endParaRPr lang="el-GR" sz="1000" dirty="0">
              <a:latin typeface="Tahoma" pitchFamily="34" charset="0"/>
              <a:ea typeface="Tahoma" pitchFamily="34" charset="0"/>
              <a:cs typeface="Tahoma" pitchFamily="34" charset="0"/>
            </a:endParaRPr>
          </a:p>
        </p:txBody>
      </p:sp>
      <p:sp>
        <p:nvSpPr>
          <p:cNvPr id="6" name="5 - TextBox"/>
          <p:cNvSpPr txBox="1"/>
          <p:nvPr/>
        </p:nvSpPr>
        <p:spPr>
          <a:xfrm>
            <a:off x="142844" y="5000636"/>
            <a:ext cx="3286148" cy="400110"/>
          </a:xfrm>
          <a:prstGeom prst="rect">
            <a:avLst/>
          </a:prstGeom>
          <a:noFill/>
        </p:spPr>
        <p:txBody>
          <a:bodyPr wrap="square" rtlCol="0">
            <a:spAutoFit/>
          </a:bodyPr>
          <a:lstStyle/>
          <a:p>
            <a:r>
              <a:rPr lang="el-GR" sz="1000" dirty="0" smtClean="0"/>
              <a:t>Οριοθέτηση κατάλληλου βιότοπου για φώλιασμα Αρτέμη στα </a:t>
            </a:r>
            <a:r>
              <a:rPr lang="el-GR" sz="1000" dirty="0" err="1" smtClean="0"/>
              <a:t>Στροφάδια</a:t>
            </a:r>
            <a:r>
              <a:rPr lang="el-GR" sz="1000" dirty="0" smtClean="0"/>
              <a:t> (πιλοτική μελέτη 2007 &amp; 2008).</a:t>
            </a:r>
            <a:endParaRPr lang="el-GR" sz="1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57166"/>
            <a:ext cx="8229600" cy="609256"/>
          </a:xfrm>
        </p:spPr>
        <p:txBody>
          <a:bodyPr>
            <a:noAutofit/>
          </a:bodyPr>
          <a:lstStyle/>
          <a:p>
            <a:pPr algn="ctr">
              <a:defRPr/>
            </a:pPr>
            <a:r>
              <a:rPr lang="el-GR" sz="2400" dirty="0" smtClean="0">
                <a:solidFill>
                  <a:srgbClr val="0070C0"/>
                </a:solidFill>
                <a:latin typeface="Tahoma" pitchFamily="34" charset="0"/>
                <a:ea typeface="Tahoma" pitchFamily="34" charset="0"/>
                <a:cs typeface="Tahoma" pitchFamily="34" charset="0"/>
              </a:rPr>
              <a:t>Αποτελέσματα απογραφής αναπαραγωγικού πληθυσμού </a:t>
            </a:r>
            <a:r>
              <a:rPr lang="el-GR" sz="2400" dirty="0" err="1" smtClean="0">
                <a:solidFill>
                  <a:srgbClr val="0070C0"/>
                </a:solidFill>
                <a:latin typeface="Tahoma" pitchFamily="34" charset="0"/>
                <a:ea typeface="Tahoma" pitchFamily="34" charset="0"/>
                <a:cs typeface="Tahoma" pitchFamily="34" charset="0"/>
              </a:rPr>
              <a:t>Αρτέμηδων</a:t>
            </a:r>
            <a:r>
              <a:rPr lang="el-GR" sz="2400" dirty="0" smtClean="0">
                <a:solidFill>
                  <a:srgbClr val="0070C0"/>
                </a:solidFill>
                <a:latin typeface="Tahoma" pitchFamily="34" charset="0"/>
                <a:ea typeface="Tahoma" pitchFamily="34" charset="0"/>
                <a:cs typeface="Tahoma" pitchFamily="34" charset="0"/>
              </a:rPr>
              <a:t> στα </a:t>
            </a:r>
            <a:r>
              <a:rPr lang="el-GR" sz="2400" dirty="0" err="1" smtClean="0">
                <a:solidFill>
                  <a:srgbClr val="0070C0"/>
                </a:solidFill>
                <a:latin typeface="Tahoma" pitchFamily="34" charset="0"/>
                <a:ea typeface="Tahoma" pitchFamily="34" charset="0"/>
                <a:cs typeface="Tahoma" pitchFamily="34" charset="0"/>
              </a:rPr>
              <a:t>Στροφάδια</a:t>
            </a:r>
            <a:endParaRPr lang="el-GR" sz="2400" dirty="0">
              <a:solidFill>
                <a:srgbClr val="0070C0"/>
              </a:solidFill>
              <a:latin typeface="Tahoma" pitchFamily="34" charset="0"/>
              <a:ea typeface="Tahoma" pitchFamily="34" charset="0"/>
              <a:cs typeface="Tahoma" pitchFamily="34" charset="0"/>
            </a:endParaRPr>
          </a:p>
        </p:txBody>
      </p:sp>
      <p:pic>
        <p:nvPicPr>
          <p:cNvPr id="89089" name="Picture 4"/>
          <p:cNvPicPr>
            <a:picLocks noChangeAspect="1" noChangeArrowheads="1"/>
          </p:cNvPicPr>
          <p:nvPr/>
        </p:nvPicPr>
        <p:blipFill>
          <a:blip r:embed="rId2" cstate="print"/>
          <a:srcRect t="11394" b="13672"/>
          <a:stretch>
            <a:fillRect/>
          </a:stretch>
        </p:blipFill>
        <p:spPr bwMode="auto">
          <a:xfrm>
            <a:off x="214282" y="3786190"/>
            <a:ext cx="3882767" cy="3071810"/>
          </a:xfrm>
          <a:prstGeom prst="rect">
            <a:avLst/>
          </a:prstGeom>
          <a:noFill/>
          <a:ln w="9525">
            <a:noFill/>
            <a:miter lim="800000"/>
            <a:headEnd/>
            <a:tailEnd/>
          </a:ln>
        </p:spPr>
      </p:pic>
      <p:graphicFrame>
        <p:nvGraphicFramePr>
          <p:cNvPr id="7" name="6 - Πίνακας"/>
          <p:cNvGraphicFramePr>
            <a:graphicFrameLocks noGrp="1"/>
          </p:cNvGraphicFramePr>
          <p:nvPr/>
        </p:nvGraphicFramePr>
        <p:xfrm>
          <a:off x="1071538" y="2071679"/>
          <a:ext cx="7358114" cy="1607181"/>
        </p:xfrm>
        <a:graphic>
          <a:graphicData uri="http://schemas.openxmlformats.org/drawingml/2006/table">
            <a:tbl>
              <a:tblPr/>
              <a:tblGrid>
                <a:gridCol w="2928959"/>
                <a:gridCol w="285752"/>
                <a:gridCol w="1215478"/>
                <a:gridCol w="975975"/>
                <a:gridCol w="975975"/>
                <a:gridCol w="975975"/>
              </a:tblGrid>
              <a:tr h="535727">
                <a:tc>
                  <a:txBody>
                    <a:bodyPr/>
                    <a:lstStyle/>
                    <a:p>
                      <a:pPr algn="l">
                        <a:lnSpc>
                          <a:spcPct val="115000"/>
                        </a:lnSpc>
                        <a:spcAft>
                          <a:spcPts val="0"/>
                        </a:spcAft>
                      </a:pPr>
                      <a:r>
                        <a:rPr lang="el-GR" sz="1000" dirty="0" smtClean="0">
                          <a:solidFill>
                            <a:srgbClr val="000000"/>
                          </a:solidFill>
                          <a:latin typeface="Tahoma" pitchFamily="34" charset="0"/>
                          <a:ea typeface="Tahoma" pitchFamily="34" charset="0"/>
                          <a:cs typeface="Tahoma" pitchFamily="34" charset="0"/>
                        </a:rPr>
                        <a:t>Τύπος</a:t>
                      </a:r>
                      <a:r>
                        <a:rPr lang="el-GR" sz="1000" baseline="0" dirty="0" smtClean="0">
                          <a:solidFill>
                            <a:srgbClr val="000000"/>
                          </a:solidFill>
                          <a:latin typeface="Tahoma" pitchFamily="34" charset="0"/>
                          <a:ea typeface="Tahoma" pitchFamily="34" charset="0"/>
                          <a:cs typeface="Tahoma" pitchFamily="34" charset="0"/>
                        </a:rPr>
                        <a:t> ενδιαιτήματος</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i="1" dirty="0">
                          <a:solidFill>
                            <a:srgbClr val="000000"/>
                          </a:solidFill>
                          <a:latin typeface="Tahoma" pitchFamily="34" charset="0"/>
                          <a:ea typeface="Tahoma" pitchFamily="34" charset="0"/>
                          <a:cs typeface="Tahoma" pitchFamily="34" charset="0"/>
                        </a:rPr>
                        <a:t>n</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smtClean="0">
                          <a:solidFill>
                            <a:srgbClr val="000000"/>
                          </a:solidFill>
                          <a:latin typeface="Tahoma" pitchFamily="34" charset="0"/>
                          <a:ea typeface="Tahoma" pitchFamily="34" charset="0"/>
                          <a:cs typeface="Tahoma" pitchFamily="34" charset="0"/>
                        </a:rPr>
                        <a:t>M</a:t>
                      </a:r>
                      <a:r>
                        <a:rPr lang="el-GR" sz="1000" dirty="0" err="1" smtClean="0">
                          <a:solidFill>
                            <a:srgbClr val="000000"/>
                          </a:solidFill>
                          <a:latin typeface="Tahoma" pitchFamily="34" charset="0"/>
                          <a:ea typeface="Tahoma" pitchFamily="34" charset="0"/>
                          <a:cs typeface="Tahoma" pitchFamily="34" charset="0"/>
                        </a:rPr>
                        <a:t>έσος</a:t>
                      </a:r>
                      <a:r>
                        <a:rPr lang="el-GR" sz="1000" baseline="0" dirty="0" smtClean="0">
                          <a:solidFill>
                            <a:srgbClr val="000000"/>
                          </a:solidFill>
                          <a:latin typeface="Tahoma" pitchFamily="34" charset="0"/>
                          <a:ea typeface="Tahoma" pitchFamily="34" charset="0"/>
                          <a:cs typeface="Tahoma" pitchFamily="34" charset="0"/>
                        </a:rPr>
                        <a:t> όρος</a:t>
                      </a:r>
                      <a:r>
                        <a:rPr lang="en-US" sz="1000" dirty="0" smtClean="0">
                          <a:solidFill>
                            <a:srgbClr val="000000"/>
                          </a:solidFill>
                          <a:latin typeface="Tahoma" pitchFamily="34" charset="0"/>
                          <a:ea typeface="Tahoma" pitchFamily="34" charset="0"/>
                          <a:cs typeface="Tahoma" pitchFamily="34" charset="0"/>
                        </a:rPr>
                        <a:t> </a:t>
                      </a:r>
                      <a:r>
                        <a:rPr lang="en-US" sz="1000" dirty="0">
                          <a:solidFill>
                            <a:srgbClr val="000000"/>
                          </a:solidFill>
                          <a:latin typeface="Tahoma" pitchFamily="34" charset="0"/>
                          <a:ea typeface="Tahoma" pitchFamily="34" charset="0"/>
                          <a:cs typeface="Tahoma" pitchFamily="34" charset="0"/>
                        </a:rPr>
                        <a:t>± SD</a:t>
                      </a:r>
                      <a:endParaRPr lang="el-GR" sz="1000" dirty="0">
                        <a:latin typeface="Tahoma" pitchFamily="34" charset="0"/>
                        <a:ea typeface="Tahoma" pitchFamily="34" charset="0"/>
                        <a:cs typeface="Tahoma" pitchFamily="34" charset="0"/>
                      </a:endParaRPr>
                    </a:p>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(C.I.)</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dirty="0" smtClean="0">
                          <a:solidFill>
                            <a:srgbClr val="000000"/>
                          </a:solidFill>
                          <a:latin typeface="Tahoma" pitchFamily="34" charset="0"/>
                          <a:ea typeface="Tahoma" pitchFamily="34" charset="0"/>
                          <a:cs typeface="Tahoma" pitchFamily="34" charset="0"/>
                        </a:rPr>
                        <a:t>Ελάχιστη τιμή</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dirty="0" smtClean="0">
                          <a:solidFill>
                            <a:srgbClr val="000000"/>
                          </a:solidFill>
                          <a:latin typeface="Tahoma" pitchFamily="34" charset="0"/>
                          <a:ea typeface="Tahoma" pitchFamily="34" charset="0"/>
                          <a:cs typeface="Tahoma" pitchFamily="34" charset="0"/>
                        </a:rPr>
                        <a:t>Μέγιστη τιμή</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dirty="0" smtClean="0">
                          <a:solidFill>
                            <a:srgbClr val="000000"/>
                          </a:solidFill>
                          <a:latin typeface="Tahoma" pitchFamily="34" charset="0"/>
                          <a:ea typeface="Tahoma" pitchFamily="34" charset="0"/>
                          <a:cs typeface="Tahoma" pitchFamily="34" charset="0"/>
                        </a:rPr>
                        <a:t>Εύρος</a:t>
                      </a:r>
                      <a:r>
                        <a:rPr lang="el-GR" sz="1000" baseline="0" dirty="0" smtClean="0">
                          <a:solidFill>
                            <a:srgbClr val="000000"/>
                          </a:solidFill>
                          <a:latin typeface="Tahoma" pitchFamily="34" charset="0"/>
                          <a:ea typeface="Tahoma" pitchFamily="34" charset="0"/>
                          <a:cs typeface="Tahoma" pitchFamily="34" charset="0"/>
                        </a:rPr>
                        <a:t> τιμών</a:t>
                      </a:r>
                      <a:endParaRPr lang="el-GR" sz="1000" dirty="0">
                        <a:latin typeface="Tahoma" pitchFamily="34" charset="0"/>
                        <a:ea typeface="Tahoma" pitchFamily="34" charset="0"/>
                        <a:cs typeface="Tahoma" pitchFamily="34" charset="0"/>
                      </a:endParaRPr>
                    </a:p>
                  </a:txBody>
                  <a:tcPr marL="59055" marR="5905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5727">
                <a:tc>
                  <a:txBody>
                    <a:bodyPr/>
                    <a:lstStyle/>
                    <a:p>
                      <a:pPr algn="l">
                        <a:lnSpc>
                          <a:spcPct val="115000"/>
                        </a:lnSpc>
                        <a:spcAft>
                          <a:spcPts val="0"/>
                        </a:spcAft>
                      </a:pPr>
                      <a:r>
                        <a:rPr kumimoji="0" lang="el-GR" sz="1000" kern="1200" dirty="0" smtClean="0">
                          <a:solidFill>
                            <a:schemeClr val="tx1"/>
                          </a:solidFill>
                          <a:latin typeface="Tahoma" pitchFamily="34" charset="0"/>
                          <a:ea typeface="Tahoma" pitchFamily="34" charset="0"/>
                          <a:cs typeface="Tahoma" pitchFamily="34" charset="0"/>
                        </a:rPr>
                        <a:t>Βράχοι με </a:t>
                      </a:r>
                      <a:r>
                        <a:rPr kumimoji="0" lang="el-GR" sz="1000" kern="1200" dirty="0" err="1" smtClean="0">
                          <a:solidFill>
                            <a:schemeClr val="tx1"/>
                          </a:solidFill>
                          <a:latin typeface="Tahoma" pitchFamily="34" charset="0"/>
                          <a:ea typeface="Tahoma" pitchFamily="34" charset="0"/>
                          <a:cs typeface="Tahoma" pitchFamily="34" charset="0"/>
                        </a:rPr>
                        <a:t>μακκία</a:t>
                      </a:r>
                      <a:r>
                        <a:rPr kumimoji="0" lang="el-GR" sz="1000" kern="1200" dirty="0" smtClean="0">
                          <a:solidFill>
                            <a:schemeClr val="tx1"/>
                          </a:solidFill>
                          <a:latin typeface="Tahoma" pitchFamily="34" charset="0"/>
                          <a:ea typeface="Tahoma" pitchFamily="34" charset="0"/>
                          <a:cs typeface="Tahoma" pitchFamily="34" charset="0"/>
                        </a:rPr>
                        <a:t> βλάστηση </a:t>
                      </a:r>
                    </a:p>
                    <a:p>
                      <a:pPr algn="l">
                        <a:lnSpc>
                          <a:spcPct val="115000"/>
                        </a:lnSpc>
                        <a:spcAft>
                          <a:spcPts val="0"/>
                        </a:spcAft>
                      </a:pPr>
                      <a:r>
                        <a:rPr lang="en-US" sz="1000" dirty="0" smtClean="0">
                          <a:solidFill>
                            <a:srgbClr val="000000"/>
                          </a:solidFill>
                          <a:latin typeface="Tahoma" pitchFamily="34" charset="0"/>
                          <a:ea typeface="Tahoma" pitchFamily="34" charset="0"/>
                          <a:cs typeface="Tahoma" pitchFamily="34" charset="0"/>
                        </a:rPr>
                        <a:t>(</a:t>
                      </a:r>
                      <a:r>
                        <a:rPr lang="el-GR" sz="1000" dirty="0" smtClean="0">
                          <a:solidFill>
                            <a:srgbClr val="000000"/>
                          </a:solidFill>
                          <a:latin typeface="Tahoma" pitchFamily="34" charset="0"/>
                          <a:ea typeface="Tahoma" pitchFamily="34" charset="0"/>
                          <a:cs typeface="Tahoma" pitchFamily="34" charset="0"/>
                        </a:rPr>
                        <a:t>Ενδιαίτημα</a:t>
                      </a:r>
                      <a:r>
                        <a:rPr lang="en-US" sz="1000" dirty="0" smtClean="0">
                          <a:solidFill>
                            <a:srgbClr val="000000"/>
                          </a:solidFill>
                          <a:latin typeface="Tahoma" pitchFamily="34" charset="0"/>
                          <a:ea typeface="Tahoma" pitchFamily="34" charset="0"/>
                          <a:cs typeface="Tahoma" pitchFamily="34" charset="0"/>
                        </a:rPr>
                        <a:t> </a:t>
                      </a:r>
                      <a:r>
                        <a:rPr lang="en-US" sz="1000" dirty="0">
                          <a:solidFill>
                            <a:srgbClr val="000000"/>
                          </a:solidFill>
                          <a:latin typeface="Tahoma" pitchFamily="34" charset="0"/>
                          <a:ea typeface="Tahoma" pitchFamily="34" charset="0"/>
                          <a:cs typeface="Tahoma" pitchFamily="34" charset="0"/>
                        </a:rPr>
                        <a:t>A)</a:t>
                      </a:r>
                      <a:endParaRPr lang="el-GR" sz="1000" dirty="0">
                        <a:latin typeface="Tahoma" pitchFamily="34" charset="0"/>
                        <a:ea typeface="Tahoma" pitchFamily="34" charset="0"/>
                        <a:cs typeface="Tahoma" pitchFamily="34" charset="0"/>
                      </a:endParaRPr>
                    </a:p>
                  </a:txBody>
                  <a:tcPr marL="59055" marR="5905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15</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1000" dirty="0" smtClean="0">
                          <a:solidFill>
                            <a:srgbClr val="000000"/>
                          </a:solidFill>
                          <a:latin typeface="Tahoma" pitchFamily="34" charset="0"/>
                          <a:ea typeface="Tahoma" pitchFamily="34" charset="0"/>
                          <a:cs typeface="Tahoma" pitchFamily="34" charset="0"/>
                        </a:rPr>
                        <a:t>4</a:t>
                      </a:r>
                      <a:r>
                        <a:rPr lang="el-GR" sz="1000" dirty="0" smtClean="0">
                          <a:solidFill>
                            <a:srgbClr val="000000"/>
                          </a:solidFill>
                          <a:latin typeface="Tahoma" pitchFamily="34" charset="0"/>
                          <a:ea typeface="Tahoma" pitchFamily="34" charset="0"/>
                          <a:cs typeface="Tahoma" pitchFamily="34" charset="0"/>
                        </a:rPr>
                        <a:t>,</a:t>
                      </a:r>
                      <a:r>
                        <a:rPr lang="en-US" sz="1000" dirty="0" smtClean="0">
                          <a:solidFill>
                            <a:srgbClr val="000000"/>
                          </a:solidFill>
                          <a:latin typeface="Tahoma" pitchFamily="34" charset="0"/>
                          <a:ea typeface="Tahoma" pitchFamily="34" charset="0"/>
                          <a:cs typeface="Tahoma" pitchFamily="34" charset="0"/>
                        </a:rPr>
                        <a:t>467 </a:t>
                      </a:r>
                      <a:r>
                        <a:rPr lang="en-US" sz="1000" dirty="0">
                          <a:solidFill>
                            <a:srgbClr val="000000"/>
                          </a:solidFill>
                          <a:latin typeface="Tahoma" pitchFamily="34" charset="0"/>
                          <a:ea typeface="Tahoma" pitchFamily="34" charset="0"/>
                          <a:cs typeface="Tahoma" pitchFamily="34" charset="0"/>
                        </a:rPr>
                        <a:t>± </a:t>
                      </a:r>
                      <a:r>
                        <a:rPr lang="en-US" sz="1000" dirty="0" smtClean="0">
                          <a:solidFill>
                            <a:srgbClr val="000000"/>
                          </a:solidFill>
                          <a:latin typeface="Tahoma" pitchFamily="34" charset="0"/>
                          <a:ea typeface="Tahoma" pitchFamily="34" charset="0"/>
                          <a:cs typeface="Tahoma" pitchFamily="34" charset="0"/>
                        </a:rPr>
                        <a:t>3</a:t>
                      </a:r>
                      <a:r>
                        <a:rPr lang="el-GR" sz="1000" dirty="0" smtClean="0">
                          <a:solidFill>
                            <a:srgbClr val="000000"/>
                          </a:solidFill>
                          <a:latin typeface="Tahoma" pitchFamily="34" charset="0"/>
                          <a:ea typeface="Tahoma" pitchFamily="34" charset="0"/>
                          <a:cs typeface="Tahoma" pitchFamily="34" charset="0"/>
                        </a:rPr>
                        <a:t>,</a:t>
                      </a:r>
                      <a:r>
                        <a:rPr lang="en-US" sz="1000" dirty="0" smtClean="0">
                          <a:solidFill>
                            <a:srgbClr val="000000"/>
                          </a:solidFill>
                          <a:latin typeface="Tahoma" pitchFamily="34" charset="0"/>
                          <a:ea typeface="Tahoma" pitchFamily="34" charset="0"/>
                          <a:cs typeface="Tahoma" pitchFamily="34" charset="0"/>
                        </a:rPr>
                        <a:t>399</a:t>
                      </a:r>
                      <a:endParaRPr lang="el-GR" sz="1000" dirty="0">
                        <a:latin typeface="Tahoma" pitchFamily="34" charset="0"/>
                        <a:ea typeface="Tahoma" pitchFamily="34" charset="0"/>
                        <a:cs typeface="Tahoma" pitchFamily="34" charset="0"/>
                      </a:endParaRPr>
                    </a:p>
                    <a:p>
                      <a:pPr algn="ctr">
                        <a:lnSpc>
                          <a:spcPct val="115000"/>
                        </a:lnSpc>
                        <a:spcAft>
                          <a:spcPts val="0"/>
                        </a:spcAft>
                      </a:pPr>
                      <a:r>
                        <a:rPr lang="el-GR" sz="1000" dirty="0">
                          <a:solidFill>
                            <a:srgbClr val="000000"/>
                          </a:solidFill>
                          <a:latin typeface="Tahoma" pitchFamily="34" charset="0"/>
                          <a:ea typeface="Tahoma" pitchFamily="34" charset="0"/>
                          <a:cs typeface="Tahoma" pitchFamily="34" charset="0"/>
                        </a:rPr>
                        <a:t>(</a:t>
                      </a:r>
                      <a:r>
                        <a:rPr lang="el-GR" sz="1000" dirty="0" smtClean="0">
                          <a:solidFill>
                            <a:srgbClr val="000000"/>
                          </a:solidFill>
                          <a:latin typeface="Tahoma" pitchFamily="34" charset="0"/>
                          <a:ea typeface="Tahoma" pitchFamily="34" charset="0"/>
                          <a:cs typeface="Tahoma" pitchFamily="34" charset="0"/>
                        </a:rPr>
                        <a:t>2,58</a:t>
                      </a:r>
                      <a:r>
                        <a:rPr lang="en-US" sz="1000" dirty="0">
                          <a:solidFill>
                            <a:srgbClr val="000000"/>
                          </a:solidFill>
                          <a:latin typeface="Tahoma" pitchFamily="34" charset="0"/>
                          <a:ea typeface="Tahoma" pitchFamily="34" charset="0"/>
                          <a:cs typeface="Tahoma" pitchFamily="34" charset="0"/>
                        </a:rPr>
                        <a:t>4</a:t>
                      </a:r>
                      <a:r>
                        <a:rPr lang="el-GR" sz="1000" dirty="0" smtClean="0">
                          <a:solidFill>
                            <a:srgbClr val="000000"/>
                          </a:solidFill>
                          <a:latin typeface="Tahoma" pitchFamily="34" charset="0"/>
                          <a:ea typeface="Tahoma" pitchFamily="34" charset="0"/>
                          <a:cs typeface="Tahoma" pitchFamily="34" charset="0"/>
                        </a:rPr>
                        <a:t>-6,3</a:t>
                      </a:r>
                      <a:r>
                        <a:rPr lang="en-US" sz="1000" dirty="0">
                          <a:solidFill>
                            <a:srgbClr val="000000"/>
                          </a:solidFill>
                          <a:latin typeface="Tahoma" pitchFamily="34" charset="0"/>
                          <a:ea typeface="Tahoma" pitchFamily="34" charset="0"/>
                          <a:cs typeface="Tahoma" pitchFamily="34" charset="0"/>
                        </a:rPr>
                        <a:t>49</a:t>
                      </a:r>
                      <a:r>
                        <a:rPr lang="el-GR" sz="1000" dirty="0">
                          <a:solidFill>
                            <a:srgbClr val="000000"/>
                          </a:solidFill>
                          <a:latin typeface="Tahoma" pitchFamily="34" charset="0"/>
                          <a:ea typeface="Tahoma" pitchFamily="34" charset="0"/>
                          <a:cs typeface="Tahoma" pitchFamily="34" charset="0"/>
                        </a:rPr>
                        <a:t>)</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1</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11</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1000">
                          <a:solidFill>
                            <a:srgbClr val="000000"/>
                          </a:solidFill>
                          <a:latin typeface="Tahoma" pitchFamily="34" charset="0"/>
                          <a:ea typeface="Tahoma" pitchFamily="34" charset="0"/>
                          <a:cs typeface="Tahoma" pitchFamily="34" charset="0"/>
                        </a:rPr>
                        <a:t>10</a:t>
                      </a:r>
                      <a:endParaRPr lang="el-GR" sz="1000">
                        <a:latin typeface="Tahoma" pitchFamily="34" charset="0"/>
                        <a:ea typeface="Tahoma" pitchFamily="34" charset="0"/>
                        <a:cs typeface="Tahoma" pitchFamily="34" charset="0"/>
                      </a:endParaRPr>
                    </a:p>
                  </a:txBody>
                  <a:tcPr marL="59055" marR="5905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535727">
                <a:tc>
                  <a:txBody>
                    <a:bodyPr/>
                    <a:lstStyle/>
                    <a:p>
                      <a:pPr algn="l">
                        <a:lnSpc>
                          <a:spcPct val="115000"/>
                        </a:lnSpc>
                        <a:spcAft>
                          <a:spcPts val="0"/>
                        </a:spcAft>
                      </a:pPr>
                      <a:r>
                        <a:rPr kumimoji="0" lang="el-GR" sz="1000" kern="1200" dirty="0" smtClean="0">
                          <a:solidFill>
                            <a:schemeClr val="tx1"/>
                          </a:solidFill>
                          <a:latin typeface="Tahoma" pitchFamily="34" charset="0"/>
                          <a:ea typeface="Tahoma" pitchFamily="34" charset="0"/>
                          <a:cs typeface="Tahoma" pitchFamily="34" charset="0"/>
                        </a:rPr>
                        <a:t>Βράχοι με </a:t>
                      </a:r>
                      <a:r>
                        <a:rPr kumimoji="0" lang="el-GR" sz="1000" kern="1200" dirty="0" err="1" smtClean="0">
                          <a:solidFill>
                            <a:schemeClr val="tx1"/>
                          </a:solidFill>
                          <a:latin typeface="Tahoma" pitchFamily="34" charset="0"/>
                          <a:ea typeface="Tahoma" pitchFamily="34" charset="0"/>
                          <a:cs typeface="Tahoma" pitchFamily="34" charset="0"/>
                        </a:rPr>
                        <a:t>μακκία</a:t>
                      </a:r>
                      <a:r>
                        <a:rPr kumimoji="0" lang="el-GR" sz="1000" kern="1200" dirty="0" smtClean="0">
                          <a:solidFill>
                            <a:schemeClr val="tx1"/>
                          </a:solidFill>
                          <a:latin typeface="Tahoma" pitchFamily="34" charset="0"/>
                          <a:ea typeface="Tahoma" pitchFamily="34" charset="0"/>
                          <a:cs typeface="Tahoma" pitchFamily="34" charset="0"/>
                        </a:rPr>
                        <a:t> βλάστηση και γυμνό έδαφος </a:t>
                      </a:r>
                    </a:p>
                    <a:p>
                      <a:pPr algn="l">
                        <a:lnSpc>
                          <a:spcPct val="115000"/>
                        </a:lnSpc>
                        <a:spcAft>
                          <a:spcPts val="0"/>
                        </a:spcAft>
                      </a:pPr>
                      <a:r>
                        <a:rPr lang="en-US" sz="1000" dirty="0" smtClean="0">
                          <a:solidFill>
                            <a:srgbClr val="000000"/>
                          </a:solidFill>
                          <a:latin typeface="Tahoma" pitchFamily="34" charset="0"/>
                          <a:ea typeface="Tahoma" pitchFamily="34" charset="0"/>
                          <a:cs typeface="Tahoma" pitchFamily="34" charset="0"/>
                        </a:rPr>
                        <a:t>(</a:t>
                      </a:r>
                      <a:r>
                        <a:rPr lang="el-GR" sz="1000" dirty="0" smtClean="0">
                          <a:solidFill>
                            <a:srgbClr val="000000"/>
                          </a:solidFill>
                          <a:latin typeface="Tahoma" pitchFamily="34" charset="0"/>
                          <a:ea typeface="Tahoma" pitchFamily="34" charset="0"/>
                          <a:cs typeface="Tahoma" pitchFamily="34" charset="0"/>
                        </a:rPr>
                        <a:t>Ενδιαίτημα</a:t>
                      </a:r>
                      <a:r>
                        <a:rPr lang="en-US" sz="1000" dirty="0" smtClean="0">
                          <a:solidFill>
                            <a:srgbClr val="000000"/>
                          </a:solidFill>
                          <a:latin typeface="Tahoma" pitchFamily="34" charset="0"/>
                          <a:ea typeface="Tahoma" pitchFamily="34" charset="0"/>
                          <a:cs typeface="Tahoma" pitchFamily="34" charset="0"/>
                        </a:rPr>
                        <a:t> </a:t>
                      </a:r>
                      <a:r>
                        <a:rPr lang="en-US" sz="1000" dirty="0">
                          <a:solidFill>
                            <a:srgbClr val="000000"/>
                          </a:solidFill>
                          <a:latin typeface="Tahoma" pitchFamily="34" charset="0"/>
                          <a:ea typeface="Tahoma" pitchFamily="34" charset="0"/>
                          <a:cs typeface="Tahoma" pitchFamily="34" charset="0"/>
                        </a:rPr>
                        <a:t>B)</a:t>
                      </a:r>
                      <a:endParaRPr lang="el-GR" sz="1000" dirty="0">
                        <a:latin typeface="Tahoma" pitchFamily="34" charset="0"/>
                        <a:ea typeface="Tahoma" pitchFamily="34" charset="0"/>
                        <a:cs typeface="Tahoma" pitchFamily="34" charset="0"/>
                      </a:endParaRPr>
                    </a:p>
                  </a:txBody>
                  <a:tcPr marL="59055" marR="59055"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a:solidFill>
                            <a:srgbClr val="000000"/>
                          </a:solidFill>
                          <a:latin typeface="Tahoma" pitchFamily="34" charset="0"/>
                          <a:ea typeface="Tahoma" pitchFamily="34" charset="0"/>
                          <a:cs typeface="Tahoma" pitchFamily="34" charset="0"/>
                        </a:rPr>
                        <a:t>15</a:t>
                      </a:r>
                      <a:endParaRPr lang="el-GR" sz="1000">
                        <a:latin typeface="Tahoma" pitchFamily="34" charset="0"/>
                        <a:ea typeface="Tahoma" pitchFamily="34" charset="0"/>
                        <a:cs typeface="Tahoma" pitchFamily="34" charset="0"/>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smtClean="0">
                          <a:solidFill>
                            <a:srgbClr val="000000"/>
                          </a:solidFill>
                          <a:latin typeface="Tahoma" pitchFamily="34" charset="0"/>
                          <a:ea typeface="Tahoma" pitchFamily="34" charset="0"/>
                          <a:cs typeface="Tahoma" pitchFamily="34" charset="0"/>
                        </a:rPr>
                        <a:t>6</a:t>
                      </a:r>
                      <a:r>
                        <a:rPr lang="el-GR" sz="1000" dirty="0" smtClean="0">
                          <a:solidFill>
                            <a:srgbClr val="000000"/>
                          </a:solidFill>
                          <a:latin typeface="Tahoma" pitchFamily="34" charset="0"/>
                          <a:ea typeface="Tahoma" pitchFamily="34" charset="0"/>
                          <a:cs typeface="Tahoma" pitchFamily="34" charset="0"/>
                        </a:rPr>
                        <a:t>,</a:t>
                      </a:r>
                      <a:r>
                        <a:rPr lang="en-US" sz="1000" dirty="0" smtClean="0">
                          <a:solidFill>
                            <a:srgbClr val="000000"/>
                          </a:solidFill>
                          <a:latin typeface="Tahoma" pitchFamily="34" charset="0"/>
                          <a:ea typeface="Tahoma" pitchFamily="34" charset="0"/>
                          <a:cs typeface="Tahoma" pitchFamily="34" charset="0"/>
                        </a:rPr>
                        <a:t>267 </a:t>
                      </a:r>
                      <a:r>
                        <a:rPr lang="el-GR" sz="1000" dirty="0">
                          <a:solidFill>
                            <a:srgbClr val="000000"/>
                          </a:solidFill>
                          <a:latin typeface="Tahoma" pitchFamily="34" charset="0"/>
                          <a:ea typeface="Tahoma" pitchFamily="34" charset="0"/>
                          <a:cs typeface="Tahoma" pitchFamily="34" charset="0"/>
                        </a:rPr>
                        <a:t>±</a:t>
                      </a:r>
                      <a:r>
                        <a:rPr lang="en-US" sz="1000" dirty="0">
                          <a:solidFill>
                            <a:srgbClr val="000000"/>
                          </a:solidFill>
                          <a:latin typeface="Tahoma" pitchFamily="34" charset="0"/>
                          <a:ea typeface="Tahoma" pitchFamily="34" charset="0"/>
                          <a:cs typeface="Tahoma" pitchFamily="34" charset="0"/>
                        </a:rPr>
                        <a:t> </a:t>
                      </a:r>
                      <a:r>
                        <a:rPr lang="en-US" sz="1000" dirty="0" smtClean="0">
                          <a:solidFill>
                            <a:srgbClr val="000000"/>
                          </a:solidFill>
                          <a:latin typeface="Tahoma" pitchFamily="34" charset="0"/>
                          <a:ea typeface="Tahoma" pitchFamily="34" charset="0"/>
                          <a:cs typeface="Tahoma" pitchFamily="34" charset="0"/>
                        </a:rPr>
                        <a:t>3</a:t>
                      </a:r>
                      <a:r>
                        <a:rPr lang="el-GR" sz="1000" dirty="0" smtClean="0">
                          <a:solidFill>
                            <a:srgbClr val="000000"/>
                          </a:solidFill>
                          <a:latin typeface="Tahoma" pitchFamily="34" charset="0"/>
                          <a:ea typeface="Tahoma" pitchFamily="34" charset="0"/>
                          <a:cs typeface="Tahoma" pitchFamily="34" charset="0"/>
                        </a:rPr>
                        <a:t>,</a:t>
                      </a:r>
                      <a:r>
                        <a:rPr lang="en-US" sz="1000" dirty="0" smtClean="0">
                          <a:solidFill>
                            <a:srgbClr val="000000"/>
                          </a:solidFill>
                          <a:latin typeface="Tahoma" pitchFamily="34" charset="0"/>
                          <a:ea typeface="Tahoma" pitchFamily="34" charset="0"/>
                          <a:cs typeface="Tahoma" pitchFamily="34" charset="0"/>
                        </a:rPr>
                        <a:t>173</a:t>
                      </a:r>
                      <a:endParaRPr lang="el-GR" sz="1000" dirty="0">
                        <a:latin typeface="Tahoma" pitchFamily="34" charset="0"/>
                        <a:ea typeface="Tahoma" pitchFamily="34" charset="0"/>
                        <a:cs typeface="Tahoma" pitchFamily="34" charset="0"/>
                      </a:endParaRPr>
                    </a:p>
                    <a:p>
                      <a:pPr algn="ctr">
                        <a:lnSpc>
                          <a:spcPct val="115000"/>
                        </a:lnSpc>
                        <a:spcAft>
                          <a:spcPts val="0"/>
                        </a:spcAft>
                      </a:pPr>
                      <a:r>
                        <a:rPr lang="el-GR" sz="1000" dirty="0">
                          <a:solidFill>
                            <a:srgbClr val="000000"/>
                          </a:solidFill>
                          <a:latin typeface="Tahoma" pitchFamily="34" charset="0"/>
                          <a:ea typeface="Tahoma" pitchFamily="34" charset="0"/>
                          <a:cs typeface="Tahoma" pitchFamily="34" charset="0"/>
                        </a:rPr>
                        <a:t>(</a:t>
                      </a:r>
                      <a:r>
                        <a:rPr lang="el-GR" sz="1000" dirty="0" smtClean="0">
                          <a:solidFill>
                            <a:srgbClr val="000000"/>
                          </a:solidFill>
                          <a:latin typeface="Tahoma" pitchFamily="34" charset="0"/>
                          <a:ea typeface="Tahoma" pitchFamily="34" charset="0"/>
                          <a:cs typeface="Tahoma" pitchFamily="34" charset="0"/>
                        </a:rPr>
                        <a:t>4,</a:t>
                      </a:r>
                      <a:r>
                        <a:rPr lang="en-US" sz="1000" dirty="0" smtClean="0">
                          <a:solidFill>
                            <a:srgbClr val="000000"/>
                          </a:solidFill>
                          <a:latin typeface="Tahoma" pitchFamily="34" charset="0"/>
                          <a:ea typeface="Tahoma" pitchFamily="34" charset="0"/>
                          <a:cs typeface="Tahoma" pitchFamily="34" charset="0"/>
                        </a:rPr>
                        <a:t>510</a:t>
                      </a:r>
                      <a:r>
                        <a:rPr lang="el-GR" sz="1000" dirty="0" smtClean="0">
                          <a:solidFill>
                            <a:srgbClr val="000000"/>
                          </a:solidFill>
                          <a:latin typeface="Tahoma" pitchFamily="34" charset="0"/>
                          <a:ea typeface="Tahoma" pitchFamily="34" charset="0"/>
                          <a:cs typeface="Tahoma" pitchFamily="34" charset="0"/>
                        </a:rPr>
                        <a:t>-8,</a:t>
                      </a:r>
                      <a:r>
                        <a:rPr lang="en-US" sz="1000" dirty="0" smtClean="0">
                          <a:solidFill>
                            <a:srgbClr val="000000"/>
                          </a:solidFill>
                          <a:latin typeface="Tahoma" pitchFamily="34" charset="0"/>
                          <a:ea typeface="Tahoma" pitchFamily="34" charset="0"/>
                          <a:cs typeface="Tahoma" pitchFamily="34" charset="0"/>
                        </a:rPr>
                        <a:t>024</a:t>
                      </a:r>
                      <a:r>
                        <a:rPr lang="el-GR" sz="1000" dirty="0">
                          <a:solidFill>
                            <a:srgbClr val="000000"/>
                          </a:solidFill>
                          <a:latin typeface="Tahoma" pitchFamily="34" charset="0"/>
                          <a:ea typeface="Tahoma" pitchFamily="34" charset="0"/>
                          <a:cs typeface="Tahoma" pitchFamily="34" charset="0"/>
                        </a:rPr>
                        <a:t>)</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2</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15</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a:solidFill>
                            <a:srgbClr val="000000"/>
                          </a:solidFill>
                          <a:latin typeface="Tahoma" pitchFamily="34" charset="0"/>
                          <a:ea typeface="Tahoma" pitchFamily="34" charset="0"/>
                          <a:cs typeface="Tahoma" pitchFamily="34" charset="0"/>
                        </a:rPr>
                        <a:t>13</a:t>
                      </a:r>
                      <a:endParaRPr lang="el-GR" sz="1000" dirty="0">
                        <a:latin typeface="Tahoma" pitchFamily="34" charset="0"/>
                        <a:ea typeface="Tahoma" pitchFamily="34" charset="0"/>
                        <a:cs typeface="Tahoma" pitchFamily="34" charset="0"/>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 Ορθογώνιο"/>
          <p:cNvSpPr/>
          <p:nvPr/>
        </p:nvSpPr>
        <p:spPr>
          <a:xfrm>
            <a:off x="4357686" y="2571744"/>
            <a:ext cx="1071570" cy="1071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7 - Γωνιακή σύνδεση"/>
          <p:cNvCxnSpPr/>
          <p:nvPr/>
        </p:nvCxnSpPr>
        <p:spPr>
          <a:xfrm rot="16200000" flipH="1">
            <a:off x="5000628" y="3714752"/>
            <a:ext cx="1571636" cy="714380"/>
          </a:xfrm>
          <a:prstGeom prst="bentConnector3">
            <a:avLst>
              <a:gd name="adj1" fmla="val 50000"/>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9" name="8 - TextBox"/>
          <p:cNvSpPr txBox="1"/>
          <p:nvPr/>
        </p:nvSpPr>
        <p:spPr>
          <a:xfrm>
            <a:off x="4500562" y="4857760"/>
            <a:ext cx="442915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sz="1200" dirty="0" smtClean="0">
                <a:solidFill>
                  <a:srgbClr val="0070C0"/>
                </a:solidFill>
                <a:latin typeface="Tahoma" pitchFamily="34" charset="0"/>
                <a:ea typeface="Tahoma" pitchFamily="34" charset="0"/>
                <a:cs typeface="Tahoma" pitchFamily="34" charset="0"/>
              </a:rPr>
              <a:t>Ο τύπος κατάλληλου βιότοπου αναπαραγωγής </a:t>
            </a:r>
            <a:r>
              <a:rPr lang="el-GR" sz="1200" u="sng" dirty="0" smtClean="0">
                <a:solidFill>
                  <a:srgbClr val="0070C0"/>
                </a:solidFill>
                <a:latin typeface="Tahoma" pitchFamily="34" charset="0"/>
                <a:ea typeface="Tahoma" pitchFamily="34" charset="0"/>
                <a:cs typeface="Tahoma" pitchFamily="34" charset="0"/>
              </a:rPr>
              <a:t>δεν επηρεάζει </a:t>
            </a:r>
            <a:r>
              <a:rPr lang="el-GR" sz="1200" dirty="0" smtClean="0">
                <a:solidFill>
                  <a:srgbClr val="0070C0"/>
                </a:solidFill>
                <a:latin typeface="Tahoma" pitchFamily="34" charset="0"/>
                <a:ea typeface="Tahoma" pitchFamily="34" charset="0"/>
                <a:cs typeface="Tahoma" pitchFamily="34" charset="0"/>
              </a:rPr>
              <a:t>την πυκνότητα των ΕΚΘ (</a:t>
            </a:r>
            <a:r>
              <a:rPr lang="en-US" sz="1200" dirty="0" smtClean="0">
                <a:solidFill>
                  <a:srgbClr val="0070C0"/>
                </a:solidFill>
                <a:latin typeface="Tahoma" pitchFamily="34" charset="0"/>
                <a:ea typeface="Tahoma" pitchFamily="34" charset="0"/>
                <a:cs typeface="Tahoma" pitchFamily="34" charset="0"/>
              </a:rPr>
              <a:t>U</a:t>
            </a:r>
            <a:r>
              <a:rPr lang="el-GR" sz="1200" dirty="0" smtClean="0">
                <a:solidFill>
                  <a:srgbClr val="0070C0"/>
                </a:solidFill>
                <a:latin typeface="Tahoma" pitchFamily="34" charset="0"/>
                <a:ea typeface="Tahoma" pitchFamily="34" charset="0"/>
                <a:cs typeface="Tahoma" pitchFamily="34" charset="0"/>
              </a:rPr>
              <a:t>=77,500, </a:t>
            </a:r>
            <a:r>
              <a:rPr lang="en-US" sz="1200" dirty="0" smtClean="0">
                <a:solidFill>
                  <a:srgbClr val="0070C0"/>
                </a:solidFill>
                <a:latin typeface="Tahoma" pitchFamily="34" charset="0"/>
                <a:ea typeface="Tahoma" pitchFamily="34" charset="0"/>
                <a:cs typeface="Tahoma" pitchFamily="34" charset="0"/>
              </a:rPr>
              <a:t>P</a:t>
            </a:r>
            <a:r>
              <a:rPr lang="el-GR" sz="1200" dirty="0" smtClean="0">
                <a:solidFill>
                  <a:srgbClr val="0070C0"/>
                </a:solidFill>
                <a:latin typeface="Tahoma" pitchFamily="34" charset="0"/>
                <a:ea typeface="Tahoma" pitchFamily="34" charset="0"/>
                <a:cs typeface="Tahoma" pitchFamily="34" charset="0"/>
              </a:rPr>
              <a:t>=0,148).</a:t>
            </a:r>
            <a:endParaRPr lang="el-GR" sz="1200" dirty="0">
              <a:solidFill>
                <a:srgbClr val="0070C0"/>
              </a:solidFill>
              <a:latin typeface="Tahoma" pitchFamily="34" charset="0"/>
              <a:ea typeface="Tahoma" pitchFamily="34" charset="0"/>
              <a:cs typeface="Tahoma" pitchFamily="34" charset="0"/>
            </a:endParaRPr>
          </a:p>
        </p:txBody>
      </p:sp>
      <p:sp>
        <p:nvSpPr>
          <p:cNvPr id="10" name="9 - TextBox"/>
          <p:cNvSpPr txBox="1"/>
          <p:nvPr/>
        </p:nvSpPr>
        <p:spPr>
          <a:xfrm>
            <a:off x="1142976" y="1643050"/>
            <a:ext cx="7286676" cy="400110"/>
          </a:xfrm>
          <a:prstGeom prst="rect">
            <a:avLst/>
          </a:prstGeom>
          <a:noFill/>
        </p:spPr>
        <p:txBody>
          <a:bodyPr wrap="square" rtlCol="0">
            <a:spAutoFit/>
          </a:bodyPr>
          <a:lstStyle/>
          <a:p>
            <a:r>
              <a:rPr lang="el-GR" sz="1000" dirty="0" smtClean="0">
                <a:latin typeface="Tahoma" pitchFamily="34" charset="0"/>
                <a:ea typeface="Tahoma" pitchFamily="34" charset="0"/>
                <a:cs typeface="Tahoma" pitchFamily="34" charset="0"/>
              </a:rPr>
              <a:t>Περιγραφική στατιστική των πρωτογενών δεδομένων των δειγματοληψιών ανά τύπο ενδιαιτήματος για την καταμέτρηση ΕΚΘ από </a:t>
            </a:r>
            <a:r>
              <a:rPr lang="el-GR" sz="1000" dirty="0" err="1" smtClean="0">
                <a:latin typeface="Tahoma" pitchFamily="34" charset="0"/>
                <a:ea typeface="Tahoma" pitchFamily="34" charset="0"/>
                <a:cs typeface="Tahoma" pitchFamily="34" charset="0"/>
              </a:rPr>
              <a:t>Αρτέμηδες</a:t>
            </a:r>
            <a:r>
              <a:rPr lang="el-GR" sz="1000" dirty="0" smtClean="0">
                <a:latin typeface="Tahoma" pitchFamily="34" charset="0"/>
                <a:ea typeface="Tahoma" pitchFamily="34" charset="0"/>
                <a:cs typeface="Tahoma" pitchFamily="34" charset="0"/>
              </a:rPr>
              <a:t> στα </a:t>
            </a:r>
            <a:r>
              <a:rPr lang="el-GR" sz="1000" dirty="0" err="1" smtClean="0">
                <a:latin typeface="Tahoma" pitchFamily="34" charset="0"/>
                <a:ea typeface="Tahoma" pitchFamily="34" charset="0"/>
                <a:cs typeface="Tahoma" pitchFamily="34" charset="0"/>
              </a:rPr>
              <a:t>Στροφάδια</a:t>
            </a:r>
            <a:r>
              <a:rPr lang="el-GR" sz="1000" dirty="0" smtClean="0">
                <a:latin typeface="Tahoma" pitchFamily="34" charset="0"/>
                <a:ea typeface="Tahoma" pitchFamily="34" charset="0"/>
                <a:cs typeface="Tahoma" pitchFamily="34" charset="0"/>
              </a:rPr>
              <a:t>.</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defRPr/>
            </a:pPr>
            <a:r>
              <a:rPr lang="el-GR" sz="2400" dirty="0" smtClean="0">
                <a:solidFill>
                  <a:srgbClr val="0070C0"/>
                </a:solidFill>
                <a:latin typeface="Tahoma" pitchFamily="34" charset="0"/>
                <a:ea typeface="Tahoma" pitchFamily="34" charset="0"/>
                <a:cs typeface="Tahoma" pitchFamily="34" charset="0"/>
              </a:rPr>
              <a:t>Συγκεντρωτικά αποτελέσματα εκτίμησης αναπαραγωγικού πληθυσμού</a:t>
            </a:r>
            <a:endParaRPr lang="el-GR" sz="2400" dirty="0">
              <a:solidFill>
                <a:srgbClr val="0070C0"/>
              </a:solidFill>
              <a:latin typeface="Tahoma" pitchFamily="34" charset="0"/>
              <a:ea typeface="Tahoma" pitchFamily="34" charset="0"/>
              <a:cs typeface="Tahoma" pitchFamily="34" charset="0"/>
            </a:endParaRPr>
          </a:p>
        </p:txBody>
      </p:sp>
      <p:graphicFrame>
        <p:nvGraphicFramePr>
          <p:cNvPr id="5" name="4 - Πίνακας"/>
          <p:cNvGraphicFramePr>
            <a:graphicFrameLocks noGrp="1"/>
          </p:cNvGraphicFramePr>
          <p:nvPr/>
        </p:nvGraphicFramePr>
        <p:xfrm>
          <a:off x="71406" y="2357430"/>
          <a:ext cx="9001189" cy="3738826"/>
        </p:xfrm>
        <a:graphic>
          <a:graphicData uri="http://schemas.openxmlformats.org/drawingml/2006/table">
            <a:tbl>
              <a:tblPr/>
              <a:tblGrid>
                <a:gridCol w="933958"/>
                <a:gridCol w="637678"/>
                <a:gridCol w="1071570"/>
                <a:gridCol w="857256"/>
                <a:gridCol w="1071570"/>
                <a:gridCol w="642942"/>
                <a:gridCol w="928694"/>
                <a:gridCol w="928694"/>
                <a:gridCol w="1000132"/>
                <a:gridCol w="928695"/>
              </a:tblGrid>
              <a:tr h="460490">
                <a:tc>
                  <a:txBody>
                    <a:bodyPr/>
                    <a:lstStyle/>
                    <a:p>
                      <a:pPr algn="ctr">
                        <a:lnSpc>
                          <a:spcPct val="115000"/>
                        </a:lnSpc>
                        <a:spcAft>
                          <a:spcPts val="1000"/>
                        </a:spcAft>
                      </a:pP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4">
                  <a:txBody>
                    <a:bodyPr/>
                    <a:lstStyle/>
                    <a:p>
                      <a:pPr algn="ctr">
                        <a:lnSpc>
                          <a:spcPct val="115000"/>
                        </a:lnSpc>
                        <a:spcAft>
                          <a:spcPts val="1000"/>
                        </a:spcAft>
                      </a:pPr>
                      <a:r>
                        <a:rPr lang="el-GR" sz="1100" b="1" dirty="0">
                          <a:latin typeface="Times New Roman"/>
                          <a:ea typeface="Times New Roman"/>
                          <a:cs typeface="Times New Roman"/>
                        </a:rPr>
                        <a:t>Ενδιαίτημα Α</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el-GR"/>
                    </a:p>
                  </a:txBody>
                  <a:tcPr/>
                </a:tc>
                <a:tc hMerge="1">
                  <a:txBody>
                    <a:bodyPr/>
                    <a:lstStyle/>
                    <a:p>
                      <a:endParaRPr lang="el-GR"/>
                    </a:p>
                  </a:txBody>
                  <a:tcPr/>
                </a:tc>
                <a:tc hMerge="1">
                  <a:txBody>
                    <a:bodyPr/>
                    <a:lstStyle/>
                    <a:p>
                      <a:endParaRPr lang="el-GR"/>
                    </a:p>
                  </a:txBody>
                  <a:tcPr/>
                </a:tc>
                <a:tc gridSpan="4">
                  <a:txBody>
                    <a:bodyPr/>
                    <a:lstStyle/>
                    <a:p>
                      <a:pPr algn="ctr">
                        <a:lnSpc>
                          <a:spcPct val="115000"/>
                        </a:lnSpc>
                        <a:spcAft>
                          <a:spcPts val="1000"/>
                        </a:spcAft>
                      </a:pPr>
                      <a:r>
                        <a:rPr lang="el-GR" sz="1100" b="1">
                          <a:latin typeface="Times New Roman"/>
                          <a:ea typeface="Times New Roman"/>
                          <a:cs typeface="Times New Roman"/>
                        </a:rPr>
                        <a:t>Ενδιαίτημα Β</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l-GR"/>
                    </a:p>
                  </a:txBody>
                  <a:tcPr/>
                </a:tc>
                <a:tc hMerge="1">
                  <a:txBody>
                    <a:bodyPr/>
                    <a:lstStyle/>
                    <a:p>
                      <a:endParaRPr lang="el-GR"/>
                    </a:p>
                  </a:txBody>
                  <a:tcPr/>
                </a:tc>
                <a:tc hMerge="1">
                  <a:txBody>
                    <a:bodyPr/>
                    <a:lstStyle/>
                    <a:p>
                      <a:endParaRPr lang="el-GR"/>
                    </a:p>
                  </a:txBody>
                  <a:tcPr/>
                </a:tc>
                <a:tc rowSpan="2">
                  <a:txBody>
                    <a:bodyPr/>
                    <a:lstStyle/>
                    <a:p>
                      <a:pPr algn="ctr">
                        <a:lnSpc>
                          <a:spcPct val="115000"/>
                        </a:lnSpc>
                        <a:spcAft>
                          <a:spcPts val="1000"/>
                        </a:spcAft>
                      </a:pPr>
                      <a:r>
                        <a:rPr lang="el-GR" sz="1100" b="1">
                          <a:latin typeface="Times New Roman"/>
                          <a:ea typeface="Times New Roman"/>
                          <a:cs typeface="Times New Roman"/>
                        </a:rPr>
                        <a:t>ΣΥΝΟΛΟ ζευγάρια (</a:t>
                      </a:r>
                      <a:r>
                        <a:rPr lang="en-US" sz="1100" b="1">
                          <a:latin typeface="Times New Roman"/>
                          <a:ea typeface="Times New Roman"/>
                          <a:cs typeface="Times New Roman"/>
                        </a:rPr>
                        <a:t>C</a:t>
                      </a:r>
                      <a:r>
                        <a:rPr lang="el-GR" sz="1100" b="1">
                          <a:latin typeface="Times New Roman"/>
                          <a:ea typeface="Times New Roman"/>
                          <a:cs typeface="Times New Roman"/>
                        </a:rPr>
                        <a:t>.</a:t>
                      </a:r>
                      <a:r>
                        <a:rPr lang="en-US" sz="1100" b="1">
                          <a:latin typeface="Times New Roman"/>
                          <a:ea typeface="Times New Roman"/>
                          <a:cs typeface="Times New Roman"/>
                        </a:rPr>
                        <a:t>I</a:t>
                      </a:r>
                      <a:r>
                        <a:rPr lang="el-GR" sz="1100" b="1">
                          <a:latin typeface="Times New Roman"/>
                          <a:ea typeface="Times New Roman"/>
                          <a:cs typeface="Times New Roman"/>
                        </a:rPr>
                        <a:t>.)</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818861">
                <a:tc>
                  <a:txBody>
                    <a:bodyPr/>
                    <a:lstStyle/>
                    <a:p>
                      <a:pPr algn="ctr">
                        <a:lnSpc>
                          <a:spcPct val="115000"/>
                        </a:lnSpc>
                        <a:spcAft>
                          <a:spcPts val="1000"/>
                        </a:spcAft>
                      </a:pP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l-GR" sz="1100" b="1" dirty="0">
                          <a:latin typeface="Times New Roman"/>
                          <a:ea typeface="Times New Roman"/>
                          <a:cs typeface="Times New Roman"/>
                        </a:rPr>
                        <a:t>Έκταση (</a:t>
                      </a:r>
                      <a:r>
                        <a:rPr lang="en-US" sz="1100" b="1" dirty="0">
                          <a:latin typeface="Times New Roman"/>
                          <a:ea typeface="Times New Roman"/>
                          <a:cs typeface="Times New Roman"/>
                        </a:rPr>
                        <a:t>m</a:t>
                      </a:r>
                      <a:r>
                        <a:rPr lang="el-GR" sz="1100" b="1" baseline="30000" dirty="0">
                          <a:latin typeface="Times New Roman"/>
                          <a:ea typeface="Times New Roman"/>
                          <a:cs typeface="Times New Roman"/>
                        </a:rPr>
                        <a:t>2</a:t>
                      </a:r>
                      <a:r>
                        <a:rPr lang="el-GR" sz="1100" b="1" dirty="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b="1" dirty="0">
                          <a:latin typeface="Times New Roman"/>
                          <a:ea typeface="Times New Roman"/>
                          <a:cs typeface="Times New Roman"/>
                        </a:rPr>
                        <a:t>Αριθμός </a:t>
                      </a:r>
                      <a:r>
                        <a:rPr lang="el-GR" sz="1100" b="1" dirty="0" smtClean="0">
                          <a:latin typeface="Times New Roman"/>
                          <a:ea typeface="Times New Roman"/>
                          <a:cs typeface="Times New Roman"/>
                        </a:rPr>
                        <a:t>    ΕΚΘ </a:t>
                      </a:r>
                      <a:r>
                        <a:rPr lang="el-GR" sz="1100" b="1" dirty="0">
                          <a:latin typeface="Times New Roman"/>
                          <a:ea typeface="Times New Roman"/>
                          <a:cs typeface="Times New Roman"/>
                        </a:rPr>
                        <a:t>/ 100</a:t>
                      </a:r>
                      <a:r>
                        <a:rPr lang="en-US" sz="1100" b="1" dirty="0">
                          <a:latin typeface="Times New Roman"/>
                          <a:ea typeface="Times New Roman"/>
                          <a:cs typeface="Times New Roman"/>
                        </a:rPr>
                        <a:t>m</a:t>
                      </a:r>
                      <a:r>
                        <a:rPr lang="el-GR" sz="1100" b="1" baseline="30000" dirty="0">
                          <a:latin typeface="Times New Roman"/>
                          <a:ea typeface="Times New Roman"/>
                          <a:cs typeface="Times New Roman"/>
                        </a:rPr>
                        <a:t>2 </a:t>
                      </a:r>
                      <a:r>
                        <a:rPr lang="el-GR" sz="1100" b="1" dirty="0">
                          <a:latin typeface="Times New Roman"/>
                          <a:ea typeface="Times New Roman"/>
                          <a:cs typeface="Times New Roman"/>
                        </a:rPr>
                        <a:t>(</a:t>
                      </a:r>
                      <a:r>
                        <a:rPr lang="en-US" sz="1100" b="1" dirty="0">
                          <a:latin typeface="Times New Roman"/>
                          <a:ea typeface="Times New Roman"/>
                          <a:cs typeface="Times New Roman"/>
                        </a:rPr>
                        <a:t>C</a:t>
                      </a:r>
                      <a:r>
                        <a:rPr lang="el-GR" sz="1100" b="1" dirty="0">
                          <a:latin typeface="Times New Roman"/>
                          <a:ea typeface="Times New Roman"/>
                          <a:cs typeface="Times New Roman"/>
                        </a:rPr>
                        <a:t>.</a:t>
                      </a:r>
                      <a:r>
                        <a:rPr lang="en-US" sz="1100" b="1" dirty="0">
                          <a:latin typeface="Times New Roman"/>
                          <a:ea typeface="Times New Roman"/>
                          <a:cs typeface="Times New Roman"/>
                        </a:rPr>
                        <a:t>I</a:t>
                      </a:r>
                      <a:r>
                        <a:rPr lang="el-GR" sz="1100" b="1" dirty="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b="1" dirty="0">
                          <a:latin typeface="Times New Roman"/>
                          <a:ea typeface="Times New Roman"/>
                          <a:cs typeface="Times New Roman"/>
                        </a:rPr>
                        <a:t>Πυκνότητα  αρ. ΕΚΘ/</a:t>
                      </a:r>
                      <a:r>
                        <a:rPr lang="en-US" sz="1100" b="1" dirty="0">
                          <a:latin typeface="Times New Roman"/>
                          <a:ea typeface="Times New Roman"/>
                          <a:cs typeface="Times New Roman"/>
                        </a:rPr>
                        <a:t>m</a:t>
                      </a:r>
                      <a:r>
                        <a:rPr lang="el-GR" sz="1100" b="1" baseline="30000" dirty="0">
                          <a:latin typeface="Times New Roman"/>
                          <a:ea typeface="Times New Roman"/>
                          <a:cs typeface="Times New Roman"/>
                        </a:rPr>
                        <a:t>2   </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b="1" dirty="0" err="1" smtClean="0">
                          <a:latin typeface="Times New Roman"/>
                          <a:ea typeface="Times New Roman"/>
                          <a:cs typeface="Times New Roman"/>
                        </a:rPr>
                        <a:t>Ζευγ</a:t>
                      </a:r>
                      <a:r>
                        <a:rPr lang="el-GR" sz="1100" b="1" dirty="0" smtClean="0">
                          <a:latin typeface="Times New Roman"/>
                          <a:ea typeface="Times New Roman"/>
                          <a:cs typeface="Times New Roman"/>
                        </a:rPr>
                        <a:t>.</a:t>
                      </a:r>
                      <a:r>
                        <a:rPr lang="el-GR" sz="1100" b="1" baseline="0" dirty="0" smtClean="0">
                          <a:latin typeface="Times New Roman"/>
                          <a:ea typeface="Times New Roman"/>
                          <a:cs typeface="Times New Roman"/>
                        </a:rPr>
                        <a:t> </a:t>
                      </a:r>
                      <a:r>
                        <a:rPr lang="el-GR" sz="1100" b="1" dirty="0" smtClean="0">
                          <a:latin typeface="Times New Roman"/>
                          <a:ea typeface="Times New Roman"/>
                          <a:cs typeface="Times New Roman"/>
                        </a:rPr>
                        <a:t>Αρτέμη </a:t>
                      </a:r>
                      <a:r>
                        <a:rPr lang="el-GR" sz="1100" b="1" dirty="0">
                          <a:latin typeface="Times New Roman"/>
                          <a:ea typeface="Times New Roman"/>
                          <a:cs typeface="Times New Roman"/>
                        </a:rPr>
                        <a:t>(</a:t>
                      </a:r>
                      <a:r>
                        <a:rPr lang="en-US" sz="1100" b="1" dirty="0">
                          <a:latin typeface="Times New Roman"/>
                          <a:ea typeface="Times New Roman"/>
                          <a:cs typeface="Times New Roman"/>
                        </a:rPr>
                        <a:t>C</a:t>
                      </a:r>
                      <a:r>
                        <a:rPr lang="el-GR" sz="1100" b="1" dirty="0">
                          <a:latin typeface="Times New Roman"/>
                          <a:ea typeface="Times New Roman"/>
                          <a:cs typeface="Times New Roman"/>
                        </a:rPr>
                        <a:t>.</a:t>
                      </a:r>
                      <a:r>
                        <a:rPr lang="en-US" sz="1100" b="1" dirty="0">
                          <a:latin typeface="Times New Roman"/>
                          <a:ea typeface="Times New Roman"/>
                          <a:cs typeface="Times New Roman"/>
                        </a:rPr>
                        <a:t>I</a:t>
                      </a:r>
                      <a:r>
                        <a:rPr lang="el-GR" sz="1100" b="1" dirty="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b="1">
                          <a:latin typeface="Times New Roman"/>
                          <a:ea typeface="Times New Roman"/>
                          <a:cs typeface="Times New Roman"/>
                        </a:rPr>
                        <a:t>Έκταση (</a:t>
                      </a:r>
                      <a:r>
                        <a:rPr lang="en-US" sz="1100" b="1">
                          <a:latin typeface="Times New Roman"/>
                          <a:ea typeface="Times New Roman"/>
                          <a:cs typeface="Times New Roman"/>
                        </a:rPr>
                        <a:t>m</a:t>
                      </a:r>
                      <a:r>
                        <a:rPr lang="el-GR" sz="1100" b="1" baseline="30000">
                          <a:latin typeface="Times New Roman"/>
                          <a:ea typeface="Times New Roman"/>
                          <a:cs typeface="Times New Roman"/>
                        </a:rPr>
                        <a:t>2</a:t>
                      </a:r>
                      <a:r>
                        <a:rPr lang="el-GR" sz="1100" b="1">
                          <a:latin typeface="Times New Roman"/>
                          <a:ea typeface="Times New Roman"/>
                          <a:cs typeface="Times New Roman"/>
                        </a:rPr>
                        <a:t>)</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b="1" dirty="0">
                          <a:latin typeface="Times New Roman"/>
                          <a:ea typeface="Times New Roman"/>
                          <a:cs typeface="Times New Roman"/>
                        </a:rPr>
                        <a:t>Αριθμός ΕΚΘ / 100</a:t>
                      </a:r>
                      <a:r>
                        <a:rPr lang="en-US" sz="1100" b="1" dirty="0">
                          <a:latin typeface="Times New Roman"/>
                          <a:ea typeface="Times New Roman"/>
                          <a:cs typeface="Times New Roman"/>
                        </a:rPr>
                        <a:t>m</a:t>
                      </a:r>
                      <a:r>
                        <a:rPr lang="el-GR" sz="1100" b="1" baseline="30000" dirty="0">
                          <a:latin typeface="Times New Roman"/>
                          <a:ea typeface="Times New Roman"/>
                          <a:cs typeface="Times New Roman"/>
                        </a:rPr>
                        <a:t>2 </a:t>
                      </a:r>
                      <a:r>
                        <a:rPr lang="el-GR" sz="1100" b="1" dirty="0">
                          <a:latin typeface="Times New Roman"/>
                          <a:ea typeface="Times New Roman"/>
                          <a:cs typeface="Times New Roman"/>
                        </a:rPr>
                        <a:t>(</a:t>
                      </a:r>
                      <a:r>
                        <a:rPr lang="en-US" sz="1100" b="1" dirty="0">
                          <a:latin typeface="Times New Roman"/>
                          <a:ea typeface="Times New Roman"/>
                          <a:cs typeface="Times New Roman"/>
                        </a:rPr>
                        <a:t>C</a:t>
                      </a:r>
                      <a:r>
                        <a:rPr lang="el-GR" sz="1100" b="1" dirty="0">
                          <a:latin typeface="Times New Roman"/>
                          <a:ea typeface="Times New Roman"/>
                          <a:cs typeface="Times New Roman"/>
                        </a:rPr>
                        <a:t>.</a:t>
                      </a:r>
                      <a:r>
                        <a:rPr lang="en-US" sz="1100" b="1" dirty="0">
                          <a:latin typeface="Times New Roman"/>
                          <a:ea typeface="Times New Roman"/>
                          <a:cs typeface="Times New Roman"/>
                        </a:rPr>
                        <a:t>I</a:t>
                      </a:r>
                      <a:r>
                        <a:rPr lang="el-GR" sz="1100" b="1" dirty="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b="1">
                          <a:latin typeface="Times New Roman"/>
                          <a:ea typeface="Times New Roman"/>
                          <a:cs typeface="Times New Roman"/>
                        </a:rPr>
                        <a:t>Πυκνότητα  αρ. ΕΚΘ/</a:t>
                      </a:r>
                      <a:r>
                        <a:rPr lang="en-US" sz="1100" b="1">
                          <a:latin typeface="Times New Roman"/>
                          <a:ea typeface="Times New Roman"/>
                          <a:cs typeface="Times New Roman"/>
                        </a:rPr>
                        <a:t>m</a:t>
                      </a:r>
                      <a:r>
                        <a:rPr lang="el-GR" sz="1100" b="1" baseline="30000">
                          <a:latin typeface="Times New Roman"/>
                          <a:ea typeface="Times New Roman"/>
                          <a:cs typeface="Times New Roman"/>
                        </a:rPr>
                        <a:t>2 </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b="1" dirty="0" err="1" smtClean="0">
                          <a:latin typeface="Times New Roman"/>
                          <a:ea typeface="Times New Roman"/>
                          <a:cs typeface="Times New Roman"/>
                        </a:rPr>
                        <a:t>Ζευγ</a:t>
                      </a:r>
                      <a:r>
                        <a:rPr lang="el-GR" sz="1100" b="1" dirty="0" smtClean="0">
                          <a:latin typeface="Times New Roman"/>
                          <a:ea typeface="Times New Roman"/>
                          <a:cs typeface="Times New Roman"/>
                        </a:rPr>
                        <a:t>. </a:t>
                      </a:r>
                      <a:r>
                        <a:rPr lang="el-GR" sz="1100" b="1" baseline="0" dirty="0" smtClean="0">
                          <a:latin typeface="Times New Roman"/>
                          <a:ea typeface="Times New Roman"/>
                          <a:cs typeface="Times New Roman"/>
                        </a:rPr>
                        <a:t> </a:t>
                      </a:r>
                      <a:r>
                        <a:rPr lang="el-GR" sz="1100" b="1" dirty="0" smtClean="0">
                          <a:latin typeface="Times New Roman"/>
                          <a:ea typeface="Times New Roman"/>
                          <a:cs typeface="Times New Roman"/>
                        </a:rPr>
                        <a:t>Αρτέμη </a:t>
                      </a:r>
                      <a:r>
                        <a:rPr lang="el-GR" sz="1100" b="1" dirty="0">
                          <a:latin typeface="Times New Roman"/>
                          <a:ea typeface="Times New Roman"/>
                          <a:cs typeface="Times New Roman"/>
                        </a:rPr>
                        <a:t>(</a:t>
                      </a:r>
                      <a:r>
                        <a:rPr lang="en-US" sz="1100" b="1" dirty="0">
                          <a:latin typeface="Times New Roman"/>
                          <a:ea typeface="Times New Roman"/>
                          <a:cs typeface="Times New Roman"/>
                        </a:rPr>
                        <a:t>C</a:t>
                      </a:r>
                      <a:r>
                        <a:rPr lang="el-GR" sz="1100" b="1" dirty="0">
                          <a:latin typeface="Times New Roman"/>
                          <a:ea typeface="Times New Roman"/>
                          <a:cs typeface="Times New Roman"/>
                        </a:rPr>
                        <a:t>.</a:t>
                      </a:r>
                      <a:r>
                        <a:rPr lang="en-US" sz="1100" b="1" dirty="0">
                          <a:latin typeface="Times New Roman"/>
                          <a:ea typeface="Times New Roman"/>
                          <a:cs typeface="Times New Roman"/>
                        </a:rPr>
                        <a:t>I.)</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l-GR"/>
                    </a:p>
                  </a:txBody>
                  <a:tcPr/>
                </a:tc>
              </a:tr>
              <a:tr h="819825">
                <a:tc>
                  <a:txBody>
                    <a:bodyPr/>
                    <a:lstStyle/>
                    <a:p>
                      <a:pPr algn="ctr">
                        <a:lnSpc>
                          <a:spcPct val="115000"/>
                        </a:lnSpc>
                        <a:spcAft>
                          <a:spcPts val="1000"/>
                        </a:spcAft>
                      </a:pPr>
                      <a:r>
                        <a:rPr lang="el-GR" sz="1100" b="1">
                          <a:latin typeface="Times New Roman"/>
                          <a:ea typeface="Times New Roman"/>
                          <a:cs typeface="Times New Roman"/>
                        </a:rPr>
                        <a:t>Σταμφάνι</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l-GR" sz="1100">
                          <a:latin typeface="Times New Roman"/>
                          <a:ea typeface="Times New Roman"/>
                          <a:cs typeface="Times New Roman"/>
                        </a:rPr>
                        <a:t>53.617</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rowSpan="3">
                  <a:txBody>
                    <a:bodyPr/>
                    <a:lstStyle/>
                    <a:p>
                      <a:pPr algn="ctr">
                        <a:lnSpc>
                          <a:spcPct val="115000"/>
                        </a:lnSpc>
                        <a:spcAft>
                          <a:spcPts val="1000"/>
                        </a:spcAft>
                      </a:pPr>
                      <a:endParaRPr lang="el-GR" sz="1100" dirty="0">
                        <a:latin typeface="Times New Roman"/>
                        <a:ea typeface="Times New Roman"/>
                        <a:cs typeface="Times New Roman"/>
                      </a:endParaRPr>
                    </a:p>
                    <a:p>
                      <a:pPr algn="ctr">
                        <a:lnSpc>
                          <a:spcPct val="115000"/>
                        </a:lnSpc>
                        <a:spcAft>
                          <a:spcPts val="1000"/>
                        </a:spcAft>
                      </a:pPr>
                      <a:r>
                        <a:rPr lang="el-GR" sz="1100" dirty="0">
                          <a:latin typeface="Times New Roman"/>
                          <a:ea typeface="Times New Roman"/>
                          <a:cs typeface="Times New Roman"/>
                        </a:rPr>
                        <a:t>4,47       </a:t>
                      </a:r>
                      <a:r>
                        <a:rPr lang="el-GR" sz="1100" dirty="0" smtClean="0">
                          <a:latin typeface="Times New Roman"/>
                          <a:ea typeface="Times New Roman"/>
                          <a:cs typeface="Times New Roman"/>
                        </a:rPr>
                        <a:t>    </a:t>
                      </a:r>
                      <a:r>
                        <a:rPr lang="el-GR" sz="1100" dirty="0">
                          <a:latin typeface="Times New Roman"/>
                          <a:ea typeface="Times New Roman"/>
                          <a:cs typeface="Times New Roman"/>
                        </a:rPr>
                        <a:t>(2,58-6,35)</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rowSpan="3">
                  <a:txBody>
                    <a:bodyPr/>
                    <a:lstStyle/>
                    <a:p>
                      <a:pPr algn="ctr">
                        <a:lnSpc>
                          <a:spcPct val="115000"/>
                        </a:lnSpc>
                        <a:spcAft>
                          <a:spcPts val="1000"/>
                        </a:spcAft>
                      </a:pPr>
                      <a:endParaRPr lang="el-GR" sz="1100" dirty="0">
                        <a:latin typeface="Times New Roman"/>
                        <a:ea typeface="Times New Roman"/>
                        <a:cs typeface="Times New Roman"/>
                      </a:endParaRPr>
                    </a:p>
                    <a:p>
                      <a:pPr algn="ctr">
                        <a:lnSpc>
                          <a:spcPct val="115000"/>
                        </a:lnSpc>
                        <a:spcAft>
                          <a:spcPts val="1000"/>
                        </a:spcAft>
                      </a:pPr>
                      <a:r>
                        <a:rPr lang="el-GR" sz="1100" dirty="0">
                          <a:latin typeface="Times New Roman"/>
                          <a:ea typeface="Times New Roman"/>
                          <a:cs typeface="Times New Roman"/>
                        </a:rPr>
                        <a:t>0,0447</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dirty="0">
                          <a:solidFill>
                            <a:srgbClr val="000000"/>
                          </a:solidFill>
                          <a:latin typeface="Times New Roman"/>
                          <a:ea typeface="Times New Roman"/>
                          <a:cs typeface="Times New Roman"/>
                        </a:rPr>
                        <a:t>2.397</a:t>
                      </a:r>
                      <a:r>
                        <a:rPr lang="en-US" sz="1100" dirty="0">
                          <a:solidFill>
                            <a:srgbClr val="000000"/>
                          </a:solidFill>
                          <a:latin typeface="Times New Roman"/>
                          <a:ea typeface="Times New Roman"/>
                          <a:cs typeface="Times New Roman"/>
                        </a:rPr>
                        <a:t>   </a:t>
                      </a:r>
                      <a:r>
                        <a:rPr lang="el-GR" sz="1100" dirty="0" smtClean="0">
                          <a:solidFill>
                            <a:srgbClr val="000000"/>
                          </a:solidFill>
                          <a:latin typeface="Times New Roman"/>
                          <a:ea typeface="Times New Roman"/>
                          <a:cs typeface="Times New Roman"/>
                        </a:rPr>
                        <a:t>     </a:t>
                      </a:r>
                      <a:r>
                        <a:rPr lang="en-US" sz="1100" dirty="0" smtClean="0">
                          <a:solidFill>
                            <a:srgbClr val="000000"/>
                          </a:solidFill>
                          <a:latin typeface="Times New Roman"/>
                          <a:ea typeface="Times New Roman"/>
                          <a:cs typeface="Times New Roman"/>
                        </a:rPr>
                        <a:t>(</a:t>
                      </a:r>
                      <a:r>
                        <a:rPr lang="en-US" sz="1100" dirty="0">
                          <a:solidFill>
                            <a:srgbClr val="000000"/>
                          </a:solidFill>
                          <a:latin typeface="Times New Roman"/>
                          <a:ea typeface="Times New Roman"/>
                          <a:cs typeface="Times New Roman"/>
                        </a:rPr>
                        <a:t>1.383-3.405)</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dirty="0">
                          <a:latin typeface="Times New Roman"/>
                          <a:ea typeface="Times New Roman"/>
                          <a:cs typeface="Times New Roman"/>
                        </a:rPr>
                        <a:t>18.569</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rowSpan="3">
                  <a:txBody>
                    <a:bodyPr/>
                    <a:lstStyle/>
                    <a:p>
                      <a:pPr algn="ctr">
                        <a:lnSpc>
                          <a:spcPct val="115000"/>
                        </a:lnSpc>
                        <a:spcAft>
                          <a:spcPts val="1000"/>
                        </a:spcAft>
                      </a:pPr>
                      <a:r>
                        <a:rPr lang="el-GR" sz="1100" dirty="0" smtClean="0">
                          <a:latin typeface="Times New Roman"/>
                          <a:ea typeface="Times New Roman"/>
                          <a:cs typeface="Times New Roman"/>
                        </a:rPr>
                        <a:t>6,27         </a:t>
                      </a:r>
                      <a:r>
                        <a:rPr lang="el-GR" sz="1100" dirty="0">
                          <a:latin typeface="Times New Roman"/>
                          <a:ea typeface="Times New Roman"/>
                          <a:cs typeface="Times New Roman"/>
                        </a:rPr>
                        <a:t>(</a:t>
                      </a:r>
                      <a:r>
                        <a:rPr lang="el-GR" sz="1100" dirty="0" smtClean="0">
                          <a:latin typeface="Times New Roman"/>
                          <a:ea typeface="Times New Roman"/>
                          <a:cs typeface="Times New Roman"/>
                        </a:rPr>
                        <a:t>4,51-8,02)</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rowSpan="3">
                  <a:txBody>
                    <a:bodyPr/>
                    <a:lstStyle/>
                    <a:p>
                      <a:pPr algn="ctr">
                        <a:lnSpc>
                          <a:spcPct val="115000"/>
                        </a:lnSpc>
                        <a:spcAft>
                          <a:spcPts val="1000"/>
                        </a:spcAft>
                      </a:pPr>
                      <a:r>
                        <a:rPr lang="el-GR" sz="1100" dirty="0" smtClean="0">
                          <a:latin typeface="Times New Roman"/>
                          <a:ea typeface="Times New Roman"/>
                          <a:cs typeface="Times New Roman"/>
                        </a:rPr>
                        <a:t>0,0627</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dirty="0" smtClean="0">
                          <a:solidFill>
                            <a:srgbClr val="000000"/>
                          </a:solidFill>
                          <a:latin typeface="Times New Roman"/>
                          <a:ea typeface="Times New Roman"/>
                          <a:cs typeface="Times New Roman"/>
                        </a:rPr>
                        <a:t>1.164</a:t>
                      </a:r>
                      <a:r>
                        <a:rPr lang="en-US" sz="1100" dirty="0" smtClean="0">
                          <a:solidFill>
                            <a:srgbClr val="000000"/>
                          </a:solidFill>
                          <a:latin typeface="Times New Roman"/>
                          <a:ea typeface="Times New Roman"/>
                          <a:cs typeface="Times New Roman"/>
                        </a:rPr>
                        <a:t>      </a:t>
                      </a:r>
                      <a:r>
                        <a:rPr lang="el-GR" sz="1100" dirty="0" smtClean="0">
                          <a:solidFill>
                            <a:srgbClr val="000000"/>
                          </a:solidFill>
                          <a:latin typeface="Times New Roman"/>
                          <a:ea typeface="Times New Roman"/>
                          <a:cs typeface="Times New Roman"/>
                        </a:rPr>
                        <a:t>  </a:t>
                      </a:r>
                      <a:r>
                        <a:rPr lang="en-US" sz="1100" dirty="0" smtClean="0">
                          <a:solidFill>
                            <a:srgbClr val="000000"/>
                          </a:solidFill>
                          <a:latin typeface="Times New Roman"/>
                          <a:ea typeface="Times New Roman"/>
                          <a:cs typeface="Times New Roman"/>
                        </a:rPr>
                        <a:t>(83</a:t>
                      </a:r>
                      <a:r>
                        <a:rPr lang="el-GR" sz="1100" dirty="0" smtClean="0">
                          <a:solidFill>
                            <a:srgbClr val="000000"/>
                          </a:solidFill>
                          <a:latin typeface="Times New Roman"/>
                          <a:ea typeface="Times New Roman"/>
                          <a:cs typeface="Times New Roman"/>
                        </a:rPr>
                        <a:t>7</a:t>
                      </a:r>
                      <a:r>
                        <a:rPr lang="en-US" sz="1100" dirty="0" smtClean="0">
                          <a:solidFill>
                            <a:srgbClr val="000000"/>
                          </a:solidFill>
                          <a:latin typeface="Times New Roman"/>
                          <a:ea typeface="Times New Roman"/>
                          <a:cs typeface="Times New Roman"/>
                        </a:rPr>
                        <a:t>-1.</a:t>
                      </a:r>
                      <a:r>
                        <a:rPr lang="el-GR" sz="1100" dirty="0" smtClean="0">
                          <a:solidFill>
                            <a:srgbClr val="000000"/>
                          </a:solidFill>
                          <a:latin typeface="Times New Roman"/>
                          <a:ea typeface="Times New Roman"/>
                          <a:cs typeface="Times New Roman"/>
                        </a:rPr>
                        <a:t>489</a:t>
                      </a:r>
                      <a:r>
                        <a:rPr lang="en-US" sz="1100" dirty="0" smtClean="0">
                          <a:solidFill>
                            <a:srgbClr val="000000"/>
                          </a:solidFill>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n-US" sz="1100" dirty="0" smtClean="0">
                          <a:solidFill>
                            <a:srgbClr val="000000"/>
                          </a:solidFill>
                          <a:latin typeface="Times New Roman"/>
                          <a:ea typeface="Times New Roman"/>
                          <a:cs typeface="Times New Roman"/>
                        </a:rPr>
                        <a:t>3.5</a:t>
                      </a:r>
                      <a:r>
                        <a:rPr lang="el-GR" sz="1100" dirty="0" smtClean="0">
                          <a:solidFill>
                            <a:srgbClr val="000000"/>
                          </a:solidFill>
                          <a:latin typeface="Times New Roman"/>
                          <a:ea typeface="Times New Roman"/>
                          <a:cs typeface="Times New Roman"/>
                        </a:rPr>
                        <a:t>61</a:t>
                      </a:r>
                      <a:r>
                        <a:rPr lang="en-US" sz="1100" dirty="0" smtClean="0">
                          <a:solidFill>
                            <a:srgbClr val="000000"/>
                          </a:solidFill>
                          <a:latin typeface="Times New Roman"/>
                          <a:ea typeface="Times New Roman"/>
                          <a:cs typeface="Times New Roman"/>
                        </a:rPr>
                        <a:t>    </a:t>
                      </a:r>
                      <a:r>
                        <a:rPr lang="en-US" sz="1100" dirty="0">
                          <a:solidFill>
                            <a:srgbClr val="000000"/>
                          </a:solidFill>
                          <a:latin typeface="Times New Roman"/>
                          <a:ea typeface="Times New Roman"/>
                          <a:cs typeface="Times New Roman"/>
                        </a:rPr>
                        <a:t>(</a:t>
                      </a:r>
                      <a:r>
                        <a:rPr lang="en-US" sz="1100" dirty="0" smtClean="0">
                          <a:solidFill>
                            <a:srgbClr val="000000"/>
                          </a:solidFill>
                          <a:latin typeface="Times New Roman"/>
                          <a:ea typeface="Times New Roman"/>
                          <a:cs typeface="Times New Roman"/>
                        </a:rPr>
                        <a:t>2.2</a:t>
                      </a:r>
                      <a:r>
                        <a:rPr lang="el-GR" sz="1100" dirty="0" smtClean="0">
                          <a:solidFill>
                            <a:srgbClr val="000000"/>
                          </a:solidFill>
                          <a:latin typeface="Times New Roman"/>
                          <a:ea typeface="Times New Roman"/>
                          <a:cs typeface="Times New Roman"/>
                        </a:rPr>
                        <a:t>20</a:t>
                      </a:r>
                      <a:r>
                        <a:rPr lang="en-US" sz="1100" dirty="0" smtClean="0">
                          <a:solidFill>
                            <a:srgbClr val="000000"/>
                          </a:solidFill>
                          <a:latin typeface="Times New Roman"/>
                          <a:ea typeface="Times New Roman"/>
                          <a:cs typeface="Times New Roman"/>
                        </a:rPr>
                        <a:t>-4.</a:t>
                      </a:r>
                      <a:r>
                        <a:rPr lang="el-GR" sz="1100" dirty="0" smtClean="0">
                          <a:solidFill>
                            <a:srgbClr val="000000"/>
                          </a:solidFill>
                          <a:latin typeface="Times New Roman"/>
                          <a:ea typeface="Times New Roman"/>
                          <a:cs typeface="Times New Roman"/>
                        </a:rPr>
                        <a:t>894</a:t>
                      </a:r>
                      <a:r>
                        <a:rPr lang="en-US" sz="1100" dirty="0" smtClean="0">
                          <a:solidFill>
                            <a:srgbClr val="000000"/>
                          </a:solidFill>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819825">
                <a:tc>
                  <a:txBody>
                    <a:bodyPr/>
                    <a:lstStyle/>
                    <a:p>
                      <a:pPr algn="ctr">
                        <a:lnSpc>
                          <a:spcPct val="115000"/>
                        </a:lnSpc>
                        <a:spcAft>
                          <a:spcPts val="1000"/>
                        </a:spcAft>
                      </a:pPr>
                      <a:r>
                        <a:rPr lang="el-GR" sz="1100" b="1">
                          <a:latin typeface="Times New Roman"/>
                          <a:ea typeface="Times New Roman"/>
                          <a:cs typeface="Times New Roman"/>
                        </a:rPr>
                        <a:t>Άρπυια</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l-GR" sz="1100">
                          <a:latin typeface="Times New Roman"/>
                          <a:ea typeface="Times New Roman"/>
                          <a:cs typeface="Times New Roman"/>
                        </a:rPr>
                        <a:t>29.720</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vMerge="1">
                  <a:txBody>
                    <a:bodyPr/>
                    <a:lstStyle/>
                    <a:p>
                      <a:endParaRPr lang="el-GR"/>
                    </a:p>
                  </a:txBody>
                  <a:tcPr/>
                </a:tc>
                <a:tc vMerge="1">
                  <a:txBody>
                    <a:bodyPr/>
                    <a:lstStyle/>
                    <a:p>
                      <a:endParaRPr lang="el-GR"/>
                    </a:p>
                  </a:txBody>
                  <a:tcPr/>
                </a:tc>
                <a:tc>
                  <a:txBody>
                    <a:bodyPr/>
                    <a:lstStyle/>
                    <a:p>
                      <a:pPr algn="ctr">
                        <a:lnSpc>
                          <a:spcPct val="115000"/>
                        </a:lnSpc>
                        <a:spcAft>
                          <a:spcPts val="1000"/>
                        </a:spcAft>
                      </a:pPr>
                      <a:r>
                        <a:rPr lang="el-GR" sz="1100" dirty="0">
                          <a:solidFill>
                            <a:srgbClr val="000000"/>
                          </a:solidFill>
                          <a:latin typeface="Times New Roman"/>
                          <a:ea typeface="Times New Roman"/>
                          <a:cs typeface="Times New Roman"/>
                        </a:rPr>
                        <a:t>1.328 </a:t>
                      </a:r>
                      <a:r>
                        <a:rPr lang="en-US" sz="1100" dirty="0">
                          <a:solidFill>
                            <a:srgbClr val="000000"/>
                          </a:solidFill>
                          <a:latin typeface="Times New Roman"/>
                          <a:ea typeface="Times New Roman"/>
                          <a:cs typeface="Times New Roman"/>
                        </a:rPr>
                        <a:t>    </a:t>
                      </a:r>
                      <a:r>
                        <a:rPr lang="el-GR" sz="1100" dirty="0" smtClean="0">
                          <a:solidFill>
                            <a:srgbClr val="000000"/>
                          </a:solidFill>
                          <a:latin typeface="Times New Roman"/>
                          <a:ea typeface="Times New Roman"/>
                          <a:cs typeface="Times New Roman"/>
                        </a:rPr>
                        <a:t>     </a:t>
                      </a:r>
                      <a:r>
                        <a:rPr lang="en-US" sz="1100" dirty="0" smtClean="0">
                          <a:solidFill>
                            <a:srgbClr val="000000"/>
                          </a:solidFill>
                          <a:latin typeface="Times New Roman"/>
                          <a:ea typeface="Times New Roman"/>
                          <a:cs typeface="Times New Roman"/>
                        </a:rPr>
                        <a:t> </a:t>
                      </a:r>
                      <a:r>
                        <a:rPr lang="en-US" sz="1100" dirty="0">
                          <a:solidFill>
                            <a:srgbClr val="000000"/>
                          </a:solidFill>
                          <a:latin typeface="Times New Roman"/>
                          <a:ea typeface="Times New Roman"/>
                          <a:cs typeface="Times New Roman"/>
                        </a:rPr>
                        <a:t>(767-1.887)</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dirty="0">
                          <a:latin typeface="Times New Roman"/>
                          <a:ea typeface="Times New Roman"/>
                          <a:cs typeface="Times New Roman"/>
                        </a:rPr>
                        <a:t>10.533</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l-GR"/>
                    </a:p>
                  </a:txBody>
                  <a:tcPr/>
                </a:tc>
                <a:tc vMerge="1">
                  <a:txBody>
                    <a:bodyPr/>
                    <a:lstStyle/>
                    <a:p>
                      <a:endParaRPr lang="el-GR"/>
                    </a:p>
                  </a:txBody>
                  <a:tcPr/>
                </a:tc>
                <a:tc>
                  <a:txBody>
                    <a:bodyPr/>
                    <a:lstStyle/>
                    <a:p>
                      <a:pPr algn="ctr">
                        <a:lnSpc>
                          <a:spcPct val="115000"/>
                        </a:lnSpc>
                        <a:spcAft>
                          <a:spcPts val="1000"/>
                        </a:spcAft>
                      </a:pPr>
                      <a:r>
                        <a:rPr lang="el-GR" sz="1100" dirty="0" smtClean="0">
                          <a:solidFill>
                            <a:srgbClr val="000000"/>
                          </a:solidFill>
                          <a:latin typeface="Times New Roman"/>
                          <a:ea typeface="Times New Roman"/>
                          <a:cs typeface="Times New Roman"/>
                        </a:rPr>
                        <a:t>660</a:t>
                      </a:r>
                      <a:r>
                        <a:rPr lang="en-US" sz="1100" dirty="0" smtClean="0">
                          <a:solidFill>
                            <a:srgbClr val="000000"/>
                          </a:solidFill>
                          <a:latin typeface="Times New Roman"/>
                          <a:ea typeface="Times New Roman"/>
                          <a:cs typeface="Times New Roman"/>
                        </a:rPr>
                        <a:t>         </a:t>
                      </a:r>
                      <a:r>
                        <a:rPr lang="el-GR" sz="1100" dirty="0" smtClean="0">
                          <a:solidFill>
                            <a:srgbClr val="000000"/>
                          </a:solidFill>
                          <a:latin typeface="Times New Roman"/>
                          <a:ea typeface="Times New Roman"/>
                          <a:cs typeface="Times New Roman"/>
                        </a:rPr>
                        <a:t>  </a:t>
                      </a:r>
                      <a:r>
                        <a:rPr lang="en-US" sz="1100" dirty="0" smtClean="0">
                          <a:solidFill>
                            <a:srgbClr val="000000"/>
                          </a:solidFill>
                          <a:latin typeface="Times New Roman"/>
                          <a:ea typeface="Times New Roman"/>
                          <a:cs typeface="Times New Roman"/>
                        </a:rPr>
                        <a:t>(4</a:t>
                      </a:r>
                      <a:r>
                        <a:rPr lang="el-GR" sz="1100" dirty="0" smtClean="0">
                          <a:solidFill>
                            <a:srgbClr val="000000"/>
                          </a:solidFill>
                          <a:latin typeface="Times New Roman"/>
                          <a:ea typeface="Times New Roman"/>
                          <a:cs typeface="Times New Roman"/>
                        </a:rPr>
                        <a:t>7</a:t>
                      </a:r>
                      <a:r>
                        <a:rPr lang="en-US" sz="1100" dirty="0" smtClean="0">
                          <a:solidFill>
                            <a:srgbClr val="000000"/>
                          </a:solidFill>
                          <a:latin typeface="Times New Roman"/>
                          <a:ea typeface="Times New Roman"/>
                          <a:cs typeface="Times New Roman"/>
                        </a:rPr>
                        <a:t>5-8</a:t>
                      </a:r>
                      <a:r>
                        <a:rPr lang="el-GR" sz="1100" dirty="0" smtClean="0">
                          <a:solidFill>
                            <a:srgbClr val="000000"/>
                          </a:solidFill>
                          <a:latin typeface="Times New Roman"/>
                          <a:ea typeface="Times New Roman"/>
                          <a:cs typeface="Times New Roman"/>
                        </a:rPr>
                        <a:t>45</a:t>
                      </a:r>
                      <a:r>
                        <a:rPr lang="en-US" sz="1100" dirty="0" smtClean="0">
                          <a:solidFill>
                            <a:srgbClr val="000000"/>
                          </a:solidFill>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dirty="0" smtClean="0">
                          <a:solidFill>
                            <a:srgbClr val="000000"/>
                          </a:solidFill>
                          <a:latin typeface="Times New Roman"/>
                          <a:ea typeface="Times New Roman"/>
                          <a:cs typeface="Times New Roman"/>
                        </a:rPr>
                        <a:t>1.989</a:t>
                      </a:r>
                      <a:r>
                        <a:rPr lang="en-US" sz="1100" dirty="0" smtClean="0">
                          <a:solidFill>
                            <a:srgbClr val="000000"/>
                          </a:solidFill>
                          <a:latin typeface="Times New Roman"/>
                          <a:ea typeface="Times New Roman"/>
                          <a:cs typeface="Times New Roman"/>
                        </a:rPr>
                        <a:t>   </a:t>
                      </a:r>
                      <a:r>
                        <a:rPr lang="en-US" sz="1100" dirty="0">
                          <a:solidFill>
                            <a:srgbClr val="000000"/>
                          </a:solidFill>
                          <a:latin typeface="Times New Roman"/>
                          <a:ea typeface="Times New Roman"/>
                          <a:cs typeface="Times New Roman"/>
                        </a:rPr>
                        <a:t>(</a:t>
                      </a:r>
                      <a:r>
                        <a:rPr lang="en-US" sz="1100" dirty="0" smtClean="0">
                          <a:solidFill>
                            <a:srgbClr val="000000"/>
                          </a:solidFill>
                          <a:latin typeface="Times New Roman"/>
                          <a:ea typeface="Times New Roman"/>
                          <a:cs typeface="Times New Roman"/>
                        </a:rPr>
                        <a:t>1.2</a:t>
                      </a:r>
                      <a:r>
                        <a:rPr lang="el-GR" sz="1100" dirty="0" smtClean="0">
                          <a:solidFill>
                            <a:srgbClr val="000000"/>
                          </a:solidFill>
                          <a:latin typeface="Times New Roman"/>
                          <a:ea typeface="Times New Roman"/>
                          <a:cs typeface="Times New Roman"/>
                        </a:rPr>
                        <a:t>4</a:t>
                      </a:r>
                      <a:r>
                        <a:rPr lang="en-US" sz="1100" dirty="0" smtClean="0">
                          <a:solidFill>
                            <a:srgbClr val="000000"/>
                          </a:solidFill>
                          <a:latin typeface="Times New Roman"/>
                          <a:ea typeface="Times New Roman"/>
                          <a:cs typeface="Times New Roman"/>
                        </a:rPr>
                        <a:t>2-2.7</a:t>
                      </a:r>
                      <a:r>
                        <a:rPr lang="el-GR" sz="1100" dirty="0" smtClean="0">
                          <a:solidFill>
                            <a:srgbClr val="000000"/>
                          </a:solidFill>
                          <a:latin typeface="Times New Roman"/>
                          <a:ea typeface="Times New Roman"/>
                          <a:cs typeface="Times New Roman"/>
                        </a:rPr>
                        <a:t>32</a:t>
                      </a:r>
                      <a:r>
                        <a:rPr lang="en-US" sz="1100" dirty="0" smtClean="0">
                          <a:solidFill>
                            <a:srgbClr val="000000"/>
                          </a:solidFill>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819825">
                <a:tc>
                  <a:txBody>
                    <a:bodyPr/>
                    <a:lstStyle/>
                    <a:p>
                      <a:pPr algn="ctr">
                        <a:lnSpc>
                          <a:spcPct val="115000"/>
                        </a:lnSpc>
                        <a:spcAft>
                          <a:spcPts val="1000"/>
                        </a:spcAft>
                      </a:pPr>
                      <a:r>
                        <a:rPr lang="el-GR" sz="1100" b="1">
                          <a:latin typeface="Times New Roman"/>
                          <a:ea typeface="Times New Roman"/>
                          <a:cs typeface="Times New Roman"/>
                        </a:rPr>
                        <a:t>ΣΥΝΟΛΟ</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l-GR" sz="1100">
                          <a:latin typeface="Times New Roman"/>
                          <a:ea typeface="Times New Roman"/>
                          <a:cs typeface="Times New Roman"/>
                        </a:rPr>
                        <a:t>83.337</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vMerge="1">
                  <a:txBody>
                    <a:bodyPr/>
                    <a:lstStyle/>
                    <a:p>
                      <a:endParaRPr lang="el-GR"/>
                    </a:p>
                  </a:txBody>
                  <a:tcPr/>
                </a:tc>
                <a:tc vMerge="1">
                  <a:txBody>
                    <a:bodyPr/>
                    <a:lstStyle/>
                    <a:p>
                      <a:endParaRPr lang="el-GR"/>
                    </a:p>
                  </a:txBody>
                  <a:tcPr/>
                </a:tc>
                <a:tc>
                  <a:txBody>
                    <a:bodyPr/>
                    <a:lstStyle/>
                    <a:p>
                      <a:pPr algn="ctr">
                        <a:lnSpc>
                          <a:spcPct val="115000"/>
                        </a:lnSpc>
                        <a:spcAft>
                          <a:spcPts val="1000"/>
                        </a:spcAft>
                      </a:pPr>
                      <a:r>
                        <a:rPr lang="el-GR" sz="1100" dirty="0">
                          <a:latin typeface="Times New Roman"/>
                          <a:ea typeface="Times New Roman"/>
                          <a:cs typeface="Times New Roman"/>
                        </a:rPr>
                        <a:t>3.725</a:t>
                      </a:r>
                      <a:r>
                        <a:rPr lang="en-US" sz="1100" dirty="0">
                          <a:latin typeface="Times New Roman"/>
                          <a:ea typeface="Times New Roman"/>
                          <a:cs typeface="Times New Roman"/>
                        </a:rPr>
                        <a:t>     </a:t>
                      </a:r>
                      <a:r>
                        <a:rPr lang="el-GR" sz="1100" dirty="0" smtClean="0">
                          <a:latin typeface="Times New Roman"/>
                          <a:ea typeface="Times New Roman"/>
                          <a:cs typeface="Times New Roman"/>
                        </a:rPr>
                        <a:t>   </a:t>
                      </a:r>
                      <a:r>
                        <a:rPr lang="en-US" sz="1100" dirty="0" smtClean="0">
                          <a:latin typeface="Times New Roman"/>
                          <a:ea typeface="Times New Roman"/>
                          <a:cs typeface="Times New Roman"/>
                        </a:rPr>
                        <a:t>(</a:t>
                      </a:r>
                      <a:r>
                        <a:rPr lang="en-US" sz="1100" dirty="0">
                          <a:latin typeface="Times New Roman"/>
                          <a:ea typeface="Times New Roman"/>
                          <a:cs typeface="Times New Roman"/>
                        </a:rPr>
                        <a:t>2.150-5.292)</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15000"/>
                        </a:lnSpc>
                        <a:spcAft>
                          <a:spcPts val="1000"/>
                        </a:spcAft>
                      </a:pPr>
                      <a:r>
                        <a:rPr lang="el-GR" sz="1100">
                          <a:latin typeface="Times New Roman"/>
                          <a:ea typeface="Times New Roman"/>
                          <a:cs typeface="Times New Roman"/>
                        </a:rPr>
                        <a:t>29.102</a:t>
                      </a:r>
                      <a:endParaRPr lang="el-GR" sz="110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l-GR"/>
                    </a:p>
                  </a:txBody>
                  <a:tcPr/>
                </a:tc>
                <a:tc vMerge="1">
                  <a:txBody>
                    <a:bodyPr/>
                    <a:lstStyle/>
                    <a:p>
                      <a:endParaRPr lang="el-GR"/>
                    </a:p>
                  </a:txBody>
                  <a:tcPr/>
                </a:tc>
                <a:tc>
                  <a:txBody>
                    <a:bodyPr/>
                    <a:lstStyle/>
                    <a:p>
                      <a:pPr algn="ctr">
                        <a:lnSpc>
                          <a:spcPct val="115000"/>
                        </a:lnSpc>
                        <a:spcAft>
                          <a:spcPts val="1000"/>
                        </a:spcAft>
                      </a:pPr>
                      <a:r>
                        <a:rPr lang="el-GR" sz="1100" dirty="0" smtClean="0">
                          <a:latin typeface="Times New Roman"/>
                          <a:ea typeface="Times New Roman"/>
                          <a:cs typeface="Times New Roman"/>
                        </a:rPr>
                        <a:t>1.825 </a:t>
                      </a:r>
                      <a:r>
                        <a:rPr lang="en-US" sz="1100" dirty="0" smtClean="0">
                          <a:latin typeface="Times New Roman"/>
                          <a:ea typeface="Times New Roman"/>
                          <a:cs typeface="Times New Roman"/>
                        </a:rPr>
                        <a:t>   </a:t>
                      </a:r>
                      <a:r>
                        <a:rPr lang="el-GR" sz="1100" dirty="0" smtClean="0">
                          <a:latin typeface="Times New Roman"/>
                          <a:ea typeface="Times New Roman"/>
                          <a:cs typeface="Times New Roman"/>
                        </a:rPr>
                        <a:t> (</a:t>
                      </a:r>
                      <a:r>
                        <a:rPr lang="el-GR" sz="1100" dirty="0">
                          <a:latin typeface="Times New Roman"/>
                          <a:ea typeface="Times New Roman"/>
                          <a:cs typeface="Times New Roman"/>
                        </a:rPr>
                        <a:t>1.</a:t>
                      </a:r>
                      <a:r>
                        <a:rPr lang="en-US" sz="1100" dirty="0" smtClean="0">
                          <a:latin typeface="Times New Roman"/>
                          <a:ea typeface="Times New Roman"/>
                          <a:cs typeface="Times New Roman"/>
                        </a:rPr>
                        <a:t>3</a:t>
                      </a:r>
                      <a:r>
                        <a:rPr lang="el-GR" sz="1100" dirty="0" smtClean="0">
                          <a:latin typeface="Times New Roman"/>
                          <a:ea typeface="Times New Roman"/>
                          <a:cs typeface="Times New Roman"/>
                        </a:rPr>
                        <a:t>13-2.334</a:t>
                      </a:r>
                      <a:r>
                        <a:rPr lang="en-US" sz="1100" dirty="0" smtClean="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ct val="115000"/>
                        </a:lnSpc>
                        <a:spcAft>
                          <a:spcPts val="1000"/>
                        </a:spcAft>
                      </a:pPr>
                      <a:r>
                        <a:rPr lang="el-GR" sz="1100" b="1" dirty="0" smtClean="0">
                          <a:latin typeface="Times New Roman"/>
                          <a:ea typeface="Times New Roman"/>
                          <a:cs typeface="Times New Roman"/>
                        </a:rPr>
                        <a:t>5.550</a:t>
                      </a:r>
                      <a:r>
                        <a:rPr lang="en-US" sz="1100" b="1" dirty="0" smtClean="0">
                          <a:latin typeface="Times New Roman"/>
                          <a:ea typeface="Times New Roman"/>
                          <a:cs typeface="Times New Roman"/>
                        </a:rPr>
                        <a:t>   </a:t>
                      </a:r>
                      <a:r>
                        <a:rPr lang="en-US" sz="1100" b="1" dirty="0">
                          <a:latin typeface="Times New Roman"/>
                          <a:ea typeface="Times New Roman"/>
                          <a:cs typeface="Times New Roman"/>
                        </a:rPr>
                        <a:t>(</a:t>
                      </a:r>
                      <a:r>
                        <a:rPr lang="en-US" sz="1100" b="1" dirty="0" smtClean="0">
                          <a:latin typeface="Times New Roman"/>
                          <a:ea typeface="Times New Roman"/>
                          <a:cs typeface="Times New Roman"/>
                        </a:rPr>
                        <a:t>3.</a:t>
                      </a:r>
                      <a:r>
                        <a:rPr lang="el-GR" sz="1100" b="1" dirty="0" smtClean="0">
                          <a:latin typeface="Times New Roman"/>
                          <a:ea typeface="Times New Roman"/>
                          <a:cs typeface="Times New Roman"/>
                        </a:rPr>
                        <a:t>463</a:t>
                      </a:r>
                      <a:r>
                        <a:rPr lang="en-US" sz="1100" b="1" dirty="0" smtClean="0">
                          <a:latin typeface="Times New Roman"/>
                          <a:ea typeface="Times New Roman"/>
                          <a:cs typeface="Times New Roman"/>
                        </a:rPr>
                        <a:t>-7.6</a:t>
                      </a:r>
                      <a:r>
                        <a:rPr lang="el-GR" sz="1100" b="1" dirty="0" smtClean="0">
                          <a:latin typeface="Times New Roman"/>
                          <a:ea typeface="Times New Roman"/>
                          <a:cs typeface="Times New Roman"/>
                        </a:rPr>
                        <a:t>26</a:t>
                      </a:r>
                      <a:r>
                        <a:rPr lang="en-US" sz="1100" b="1" dirty="0" smtClean="0">
                          <a:latin typeface="Times New Roman"/>
                          <a:ea typeface="Times New Roman"/>
                          <a:cs typeface="Times New Roman"/>
                        </a:rPr>
                        <a:t>)</a:t>
                      </a:r>
                      <a:endParaRPr lang="el-GR" sz="1100" dirty="0">
                        <a:latin typeface="Calibri"/>
                        <a:ea typeface="Times New Roman"/>
                        <a:cs typeface="Times New Roman"/>
                      </a:endParaRPr>
                    </a:p>
                  </a:txBody>
                  <a:tcPr marL="57002" marR="57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
        <p:nvSpPr>
          <p:cNvPr id="6" name="5 - TextBox"/>
          <p:cNvSpPr txBox="1"/>
          <p:nvPr/>
        </p:nvSpPr>
        <p:spPr>
          <a:xfrm>
            <a:off x="142844" y="1928802"/>
            <a:ext cx="8858312" cy="400110"/>
          </a:xfrm>
          <a:prstGeom prst="rect">
            <a:avLst/>
          </a:prstGeom>
          <a:noFill/>
        </p:spPr>
        <p:txBody>
          <a:bodyPr wrap="square" rtlCol="0">
            <a:spAutoFit/>
          </a:bodyPr>
          <a:lstStyle/>
          <a:p>
            <a:r>
              <a:rPr lang="el-GR" sz="1000" dirty="0" smtClean="0"/>
              <a:t>Εκτίμηση του αναπαραγωγικού πληθυσμού </a:t>
            </a:r>
            <a:r>
              <a:rPr lang="el-GR" sz="1000" dirty="0" err="1" smtClean="0"/>
              <a:t>Αρτέμηδων</a:t>
            </a:r>
            <a:r>
              <a:rPr lang="el-GR" sz="1000" dirty="0" smtClean="0"/>
              <a:t> στις Στροφάδες νήσους. Σε παρένθεση οι εκτιμήσεις των ζευγαριών με βάση τα αντίστοιχα διαστήματα εμπιστοσύνης (</a:t>
            </a:r>
            <a:r>
              <a:rPr lang="en-US" sz="1000" dirty="0" smtClean="0"/>
              <a:t>Confidence Intervals</a:t>
            </a:r>
            <a:r>
              <a:rPr lang="el-GR" sz="1000" dirty="0" smtClean="0"/>
              <a:t>-</a:t>
            </a:r>
            <a:r>
              <a:rPr lang="en-US" sz="1000" dirty="0" smtClean="0"/>
              <a:t>C</a:t>
            </a:r>
            <a:r>
              <a:rPr lang="el-GR" sz="1000" dirty="0" smtClean="0"/>
              <a:t>.</a:t>
            </a:r>
            <a:r>
              <a:rPr lang="en-US" sz="1000" dirty="0" smtClean="0"/>
              <a:t>I</a:t>
            </a:r>
            <a:r>
              <a:rPr lang="el-GR" sz="1000" dirty="0" smtClean="0"/>
              <a:t>. 95%)</a:t>
            </a:r>
            <a:r>
              <a:rPr lang="en-US" sz="1000" dirty="0" smtClean="0"/>
              <a:t>.</a:t>
            </a:r>
            <a:endParaRPr lang="el-GR" sz="1000" dirty="0"/>
          </a:p>
        </p:txBody>
      </p:sp>
      <p:sp>
        <p:nvSpPr>
          <p:cNvPr id="7" name="6 - Ορθογώνιο"/>
          <p:cNvSpPr/>
          <p:nvPr/>
        </p:nvSpPr>
        <p:spPr>
          <a:xfrm>
            <a:off x="8143900" y="3643314"/>
            <a:ext cx="928694" cy="242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dirty="0" smtClean="0">
                <a:solidFill>
                  <a:srgbClr val="0070C0"/>
                </a:solidFill>
                <a:latin typeface="Tahoma" pitchFamily="34" charset="0"/>
                <a:ea typeface="Tahoma" pitchFamily="34" charset="0"/>
                <a:cs typeface="Tahoma" pitchFamily="34" charset="0"/>
              </a:rPr>
              <a:t>Σύγκριση μεγεθών του αναπαραγωγικού πληθυσμού των </a:t>
            </a:r>
            <a:r>
              <a:rPr lang="el-GR" sz="2000" dirty="0" err="1" smtClean="0">
                <a:solidFill>
                  <a:srgbClr val="0070C0"/>
                </a:solidFill>
                <a:latin typeface="Tahoma" pitchFamily="34" charset="0"/>
                <a:ea typeface="Tahoma" pitchFamily="34" charset="0"/>
                <a:cs typeface="Tahoma" pitchFamily="34" charset="0"/>
              </a:rPr>
              <a:t>Αρτέμηδων</a:t>
            </a:r>
            <a:r>
              <a:rPr lang="el-GR" sz="2000" dirty="0" smtClean="0">
                <a:solidFill>
                  <a:srgbClr val="0070C0"/>
                </a:solidFill>
                <a:latin typeface="Tahoma" pitchFamily="34" charset="0"/>
                <a:ea typeface="Tahoma" pitchFamily="34" charset="0"/>
                <a:cs typeface="Tahoma" pitchFamily="34" charset="0"/>
              </a:rPr>
              <a:t> (</a:t>
            </a:r>
            <a:r>
              <a:rPr lang="en-US" sz="2000" i="1" dirty="0" err="1" smtClean="0">
                <a:solidFill>
                  <a:srgbClr val="0070C0"/>
                </a:solidFill>
                <a:latin typeface="Tahoma" pitchFamily="34" charset="0"/>
                <a:ea typeface="Tahoma" pitchFamily="34" charset="0"/>
                <a:cs typeface="Tahoma" pitchFamily="34" charset="0"/>
              </a:rPr>
              <a:t>Calonectris</a:t>
            </a:r>
            <a:r>
              <a:rPr lang="en-US" sz="2000" i="1" dirty="0" smtClean="0">
                <a:solidFill>
                  <a:srgbClr val="0070C0"/>
                </a:solidFill>
                <a:latin typeface="Tahoma" pitchFamily="34" charset="0"/>
                <a:ea typeface="Tahoma" pitchFamily="34" charset="0"/>
                <a:cs typeface="Tahoma" pitchFamily="34" charset="0"/>
              </a:rPr>
              <a:t> </a:t>
            </a:r>
            <a:r>
              <a:rPr lang="en-US" sz="2000" i="1" dirty="0" err="1" smtClean="0">
                <a:solidFill>
                  <a:srgbClr val="0070C0"/>
                </a:solidFill>
                <a:latin typeface="Tahoma" pitchFamily="34" charset="0"/>
                <a:ea typeface="Tahoma" pitchFamily="34" charset="0"/>
                <a:cs typeface="Tahoma" pitchFamily="34" charset="0"/>
              </a:rPr>
              <a:t>diomedea</a:t>
            </a:r>
            <a:r>
              <a:rPr lang="el-GR" sz="2000" dirty="0" smtClean="0">
                <a:solidFill>
                  <a:srgbClr val="0070C0"/>
                </a:solidFill>
                <a:latin typeface="Tahoma" pitchFamily="34" charset="0"/>
                <a:ea typeface="Tahoma" pitchFamily="34" charset="0"/>
                <a:cs typeface="Tahoma" pitchFamily="34" charset="0"/>
              </a:rPr>
              <a:t>) στη λεκάνη της Μεσογείου, την Ελλάδα και τα </a:t>
            </a:r>
            <a:r>
              <a:rPr lang="el-GR" sz="2000" dirty="0" err="1" smtClean="0">
                <a:solidFill>
                  <a:srgbClr val="0070C0"/>
                </a:solidFill>
                <a:latin typeface="Tahoma" pitchFamily="34" charset="0"/>
                <a:ea typeface="Tahoma" pitchFamily="34" charset="0"/>
                <a:cs typeface="Tahoma" pitchFamily="34" charset="0"/>
              </a:rPr>
              <a:t>Στροφάδια</a:t>
            </a:r>
            <a:endParaRPr lang="el-GR" sz="2000" dirty="0">
              <a:solidFill>
                <a:srgbClr val="0070C0"/>
              </a:solidFill>
              <a:latin typeface="Tahoma" pitchFamily="34" charset="0"/>
              <a:ea typeface="Tahoma" pitchFamily="34" charset="0"/>
              <a:cs typeface="Tahoma" pitchFamily="34" charset="0"/>
            </a:endParaRPr>
          </a:p>
        </p:txBody>
      </p:sp>
      <p:graphicFrame>
        <p:nvGraphicFramePr>
          <p:cNvPr id="4" name="3 - Πίνακας"/>
          <p:cNvGraphicFramePr>
            <a:graphicFrameLocks noGrp="1"/>
          </p:cNvGraphicFramePr>
          <p:nvPr/>
        </p:nvGraphicFramePr>
        <p:xfrm>
          <a:off x="428596" y="1928802"/>
          <a:ext cx="5572164" cy="4714906"/>
        </p:xfrm>
        <a:graphic>
          <a:graphicData uri="http://schemas.openxmlformats.org/drawingml/2006/table">
            <a:tbl>
              <a:tblPr/>
              <a:tblGrid>
                <a:gridCol w="1871401"/>
                <a:gridCol w="3700763"/>
              </a:tblGrid>
              <a:tr h="1048439">
                <a:tc>
                  <a:txBody>
                    <a:bodyPr/>
                    <a:lstStyle/>
                    <a:p>
                      <a:pPr algn="ctr">
                        <a:lnSpc>
                          <a:spcPct val="150000"/>
                        </a:lnSpc>
                        <a:spcAft>
                          <a:spcPts val="600"/>
                        </a:spcAft>
                      </a:pPr>
                      <a:r>
                        <a:rPr lang="el-GR" sz="1000" b="1" dirty="0">
                          <a:latin typeface="Times New Roman"/>
                          <a:ea typeface="Times New Roman"/>
                          <a:cs typeface="Times New Roman"/>
                        </a:rPr>
                        <a:t>Αναπαραγωγικός πληθυσμός Αρτέμη στη Μεσόγειο</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n-US" sz="1000" dirty="0">
                          <a:latin typeface="Times New Roman"/>
                          <a:ea typeface="Times New Roman"/>
                          <a:cs typeface="Times New Roman"/>
                        </a:rPr>
                        <a:t>142.478-222.886 </a:t>
                      </a:r>
                      <a:r>
                        <a:rPr lang="el-GR" sz="1000" dirty="0">
                          <a:latin typeface="Times New Roman"/>
                          <a:ea typeface="Times New Roman"/>
                          <a:cs typeface="Times New Roman"/>
                        </a:rPr>
                        <a:t>ζευγάρια</a:t>
                      </a:r>
                      <a:r>
                        <a:rPr lang="en-US" sz="1000" dirty="0">
                          <a:latin typeface="Times New Roman"/>
                          <a:ea typeface="Times New Roman"/>
                          <a:cs typeface="Times New Roman"/>
                        </a:rPr>
                        <a:t> (</a:t>
                      </a:r>
                      <a:r>
                        <a:rPr lang="en-US" sz="1000" dirty="0" err="1">
                          <a:latin typeface="Times New Roman"/>
                          <a:ea typeface="Times New Roman"/>
                          <a:cs typeface="Times New Roman"/>
                        </a:rPr>
                        <a:t>Derhé</a:t>
                      </a:r>
                      <a:r>
                        <a:rPr lang="en-US" sz="1000" dirty="0">
                          <a:latin typeface="Times New Roman"/>
                          <a:ea typeface="Times New Roman"/>
                          <a:cs typeface="Times New Roman"/>
                        </a:rPr>
                        <a:t> 2012)</a:t>
                      </a:r>
                      <a:endParaRPr lang="el-GR" sz="1100" dirty="0">
                        <a:latin typeface="Calibri"/>
                        <a:ea typeface="Times New Roman"/>
                        <a:cs typeface="Times New Roman"/>
                      </a:endParaRPr>
                    </a:p>
                    <a:p>
                      <a:pPr>
                        <a:lnSpc>
                          <a:spcPct val="150000"/>
                        </a:lnSpc>
                        <a:spcAft>
                          <a:spcPts val="600"/>
                        </a:spcAft>
                      </a:pPr>
                      <a:r>
                        <a:rPr lang="en-US" sz="1000" dirty="0">
                          <a:latin typeface="Times New Roman"/>
                          <a:ea typeface="Times New Roman"/>
                          <a:cs typeface="Times New Roman"/>
                        </a:rPr>
                        <a:t>50.000 </a:t>
                      </a:r>
                      <a:r>
                        <a:rPr lang="el-GR" sz="1000" dirty="0">
                          <a:latin typeface="Times New Roman"/>
                          <a:ea typeface="Times New Roman"/>
                          <a:cs typeface="Times New Roman"/>
                        </a:rPr>
                        <a:t>ζευγάρια</a:t>
                      </a:r>
                      <a:r>
                        <a:rPr lang="en-US" sz="1000" dirty="0">
                          <a:latin typeface="Times New Roman"/>
                          <a:ea typeface="Times New Roman"/>
                          <a:cs typeface="Times New Roman"/>
                        </a:rPr>
                        <a:t> (</a:t>
                      </a:r>
                      <a:r>
                        <a:rPr lang="en-US" sz="1000" dirty="0" err="1">
                          <a:latin typeface="Times New Roman"/>
                          <a:ea typeface="Times New Roman"/>
                          <a:cs typeface="Times New Roman"/>
                        </a:rPr>
                        <a:t>BirdLife</a:t>
                      </a:r>
                      <a:r>
                        <a:rPr lang="en-US" sz="1000" dirty="0">
                          <a:latin typeface="Times New Roman"/>
                          <a:ea typeface="Times New Roman"/>
                          <a:cs typeface="Times New Roman"/>
                        </a:rPr>
                        <a:t> International 2004)</a:t>
                      </a:r>
                      <a:endParaRPr lang="el-GR" sz="1100" dirty="0">
                        <a:latin typeface="Calibri"/>
                        <a:ea typeface="Times New Roman"/>
                        <a:cs typeface="Times New Roman"/>
                      </a:endParaRPr>
                    </a:p>
                    <a:p>
                      <a:pPr algn="just">
                        <a:lnSpc>
                          <a:spcPct val="150000"/>
                        </a:lnSpc>
                        <a:spcAft>
                          <a:spcPts val="600"/>
                        </a:spcAft>
                      </a:pPr>
                      <a:r>
                        <a:rPr lang="en-US" sz="1000" dirty="0">
                          <a:latin typeface="Times New Roman"/>
                          <a:ea typeface="Times New Roman"/>
                          <a:cs typeface="Times New Roman"/>
                        </a:rPr>
                        <a:t>60.000-80.000 </a:t>
                      </a:r>
                      <a:r>
                        <a:rPr lang="el-GR" sz="1000" dirty="0">
                          <a:latin typeface="Times New Roman"/>
                          <a:ea typeface="Times New Roman"/>
                          <a:cs typeface="Times New Roman"/>
                        </a:rPr>
                        <a:t>ζευγάρια</a:t>
                      </a:r>
                      <a:r>
                        <a:rPr lang="en-US" sz="1000" dirty="0">
                          <a:latin typeface="Times New Roman"/>
                          <a:ea typeface="Times New Roman"/>
                          <a:cs typeface="Times New Roman"/>
                        </a:rPr>
                        <a:t> (</a:t>
                      </a:r>
                      <a:r>
                        <a:rPr lang="en-GB" sz="1000" dirty="0" err="1">
                          <a:latin typeface="Times New Roman"/>
                          <a:ea typeface="Times New Roman"/>
                          <a:cs typeface="Times New Roman"/>
                        </a:rPr>
                        <a:t>Thibault</a:t>
                      </a:r>
                      <a:r>
                        <a:rPr lang="en-US" sz="1000" dirty="0">
                          <a:latin typeface="Times New Roman"/>
                          <a:ea typeface="Times New Roman"/>
                          <a:cs typeface="Times New Roman"/>
                        </a:rPr>
                        <a:t> 1993b</a:t>
                      </a:r>
                      <a:r>
                        <a:rPr lang="el-GR" sz="1000" dirty="0">
                          <a:latin typeface="Times New Roman"/>
                          <a:ea typeface="Times New Roman"/>
                          <a:cs typeface="Times New Roman"/>
                        </a:rPr>
                        <a:t>, </a:t>
                      </a:r>
                      <a:r>
                        <a:rPr lang="en-GB" sz="1000" dirty="0" err="1">
                          <a:latin typeface="Times New Roman"/>
                          <a:ea typeface="Times New Roman"/>
                          <a:cs typeface="Times New Roman"/>
                        </a:rPr>
                        <a:t>Zotier</a:t>
                      </a:r>
                      <a:r>
                        <a:rPr lang="en-GB" sz="1000" dirty="0">
                          <a:latin typeface="Times New Roman"/>
                          <a:ea typeface="Times New Roman"/>
                          <a:cs typeface="Times New Roman"/>
                        </a:rPr>
                        <a:t> </a:t>
                      </a:r>
                      <a:r>
                        <a:rPr lang="en-GB" sz="1000" i="1" dirty="0">
                          <a:latin typeface="Times New Roman"/>
                          <a:ea typeface="Times New Roman"/>
                          <a:cs typeface="Times New Roman"/>
                        </a:rPr>
                        <a:t>et al</a:t>
                      </a:r>
                      <a:r>
                        <a:rPr lang="en-US" sz="1000" i="1" dirty="0">
                          <a:latin typeface="Times New Roman"/>
                          <a:ea typeface="Times New Roman"/>
                          <a:cs typeface="Times New Roman"/>
                        </a:rPr>
                        <a:t>.</a:t>
                      </a:r>
                      <a:r>
                        <a:rPr lang="en-US" sz="1000" dirty="0">
                          <a:latin typeface="Times New Roman"/>
                          <a:ea typeface="Times New Roman"/>
                          <a:cs typeface="Times New Roman"/>
                        </a:rPr>
                        <a:t> 1999)</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5387">
                <a:tc>
                  <a:txBody>
                    <a:bodyPr/>
                    <a:lstStyle/>
                    <a:p>
                      <a:pPr algn="ctr">
                        <a:lnSpc>
                          <a:spcPct val="150000"/>
                        </a:lnSpc>
                        <a:spcAft>
                          <a:spcPts val="600"/>
                        </a:spcAft>
                      </a:pPr>
                      <a:r>
                        <a:rPr lang="el-GR" sz="1000" b="1">
                          <a:latin typeface="Times New Roman"/>
                          <a:ea typeface="Times New Roman"/>
                          <a:cs typeface="Times New Roman"/>
                        </a:rPr>
                        <a:t>Αναπαραγωγικός πληθυσμός στην Ελλάδα</a:t>
                      </a:r>
                      <a:endParaRPr lang="el-GR" sz="11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000" dirty="0">
                          <a:latin typeface="Times New Roman"/>
                          <a:ea typeface="Times New Roman"/>
                          <a:cs typeface="Times New Roman"/>
                        </a:rPr>
                        <a:t>8.000-11.000 ζευγάρια (παρούσα εργασία </a:t>
                      </a:r>
                      <a:r>
                        <a:rPr lang="el-GR" sz="1000" dirty="0" smtClean="0">
                          <a:latin typeface="Times New Roman"/>
                          <a:ea typeface="Times New Roman"/>
                          <a:cs typeface="Times New Roman"/>
                        </a:rPr>
                        <a:t>2014)</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5.200 - 8.300 ζευγάρια (</a:t>
                      </a:r>
                      <a:r>
                        <a:rPr lang="en-US" sz="1000" dirty="0">
                          <a:latin typeface="Times New Roman"/>
                          <a:ea typeface="Times New Roman"/>
                          <a:cs typeface="Times New Roman"/>
                        </a:rPr>
                        <a:t>HOS</a:t>
                      </a:r>
                      <a:r>
                        <a:rPr lang="el-GR" sz="1000" dirty="0">
                          <a:latin typeface="Times New Roman"/>
                          <a:ea typeface="Times New Roman"/>
                          <a:cs typeface="Times New Roman"/>
                        </a:rPr>
                        <a:t> 2011, </a:t>
                      </a:r>
                      <a:r>
                        <a:rPr lang="en-US" sz="1000" dirty="0" err="1">
                          <a:latin typeface="Times New Roman"/>
                          <a:ea typeface="Times New Roman"/>
                          <a:cs typeface="Times New Roman"/>
                        </a:rPr>
                        <a:t>Derh</a:t>
                      </a:r>
                      <a:r>
                        <a:rPr lang="el-GR" sz="1000" dirty="0">
                          <a:latin typeface="Times New Roman"/>
                          <a:ea typeface="Times New Roman"/>
                          <a:cs typeface="Times New Roman"/>
                        </a:rPr>
                        <a:t>é 2012)</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5.000 ζευγάρια (</a:t>
                      </a:r>
                      <a:r>
                        <a:rPr lang="en-US" sz="1000" dirty="0" err="1">
                          <a:latin typeface="Times New Roman"/>
                          <a:ea typeface="Times New Roman"/>
                          <a:cs typeface="Times New Roman"/>
                        </a:rPr>
                        <a:t>BirdLife</a:t>
                      </a:r>
                      <a:r>
                        <a:rPr lang="en-US" sz="1000" dirty="0">
                          <a:latin typeface="Times New Roman"/>
                          <a:ea typeface="Times New Roman"/>
                          <a:cs typeface="Times New Roman"/>
                        </a:rPr>
                        <a:t> International</a:t>
                      </a:r>
                      <a:r>
                        <a:rPr lang="el-GR" sz="1000" dirty="0">
                          <a:latin typeface="Times New Roman"/>
                          <a:ea typeface="Times New Roman"/>
                          <a:cs typeface="Times New Roman"/>
                        </a:rPr>
                        <a:t> 2004)</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2641">
                <a:tc>
                  <a:txBody>
                    <a:bodyPr/>
                    <a:lstStyle/>
                    <a:p>
                      <a:pPr algn="ctr">
                        <a:lnSpc>
                          <a:spcPct val="150000"/>
                        </a:lnSpc>
                        <a:spcAft>
                          <a:spcPts val="600"/>
                        </a:spcAft>
                      </a:pPr>
                      <a:r>
                        <a:rPr lang="el-GR" sz="1000" b="1">
                          <a:latin typeface="Times New Roman"/>
                          <a:ea typeface="Times New Roman"/>
                          <a:cs typeface="Times New Roman"/>
                        </a:rPr>
                        <a:t>Σημαντική Περιοχή για τα Πουλιά της Ελλάδας (</a:t>
                      </a:r>
                      <a:r>
                        <a:rPr lang="en-US" sz="1000" b="1">
                          <a:latin typeface="Times New Roman"/>
                          <a:ea typeface="Times New Roman"/>
                          <a:cs typeface="Times New Roman"/>
                        </a:rPr>
                        <a:t>Important Bird Area</a:t>
                      </a:r>
                      <a:r>
                        <a:rPr lang="el-GR" sz="1000" b="1">
                          <a:latin typeface="Times New Roman"/>
                          <a:ea typeface="Times New Roman"/>
                          <a:cs typeface="Times New Roman"/>
                        </a:rPr>
                        <a:t>) </a:t>
                      </a:r>
                      <a:r>
                        <a:rPr lang="en-US" sz="1000" b="1">
                          <a:latin typeface="Times New Roman"/>
                          <a:ea typeface="Times New Roman"/>
                          <a:cs typeface="Times New Roman"/>
                        </a:rPr>
                        <a:t>GR</a:t>
                      </a:r>
                      <a:r>
                        <a:rPr lang="el-GR" sz="1000" b="1">
                          <a:latin typeface="Times New Roman"/>
                          <a:ea typeface="Times New Roman"/>
                          <a:cs typeface="Times New Roman"/>
                        </a:rPr>
                        <a:t>087: Στροφάδες Νήσοι</a:t>
                      </a:r>
                      <a:endParaRPr lang="el-GR" sz="11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000" dirty="0" smtClean="0">
                          <a:latin typeface="Times New Roman"/>
                          <a:ea typeface="Times New Roman"/>
                          <a:cs typeface="Times New Roman"/>
                        </a:rPr>
                        <a:t>5.500 </a:t>
                      </a:r>
                      <a:r>
                        <a:rPr lang="el-GR" sz="1000" dirty="0">
                          <a:latin typeface="Times New Roman"/>
                          <a:ea typeface="Times New Roman"/>
                          <a:cs typeface="Times New Roman"/>
                        </a:rPr>
                        <a:t>ζευγάρια (</a:t>
                      </a:r>
                      <a:r>
                        <a:rPr lang="en-US" sz="1000" dirty="0">
                          <a:latin typeface="Times New Roman"/>
                          <a:ea typeface="Times New Roman"/>
                          <a:cs typeface="Times New Roman"/>
                        </a:rPr>
                        <a:t>C</a:t>
                      </a:r>
                      <a:r>
                        <a:rPr lang="el-GR" sz="1000" dirty="0">
                          <a:latin typeface="Times New Roman"/>
                          <a:ea typeface="Times New Roman"/>
                          <a:cs typeface="Times New Roman"/>
                        </a:rPr>
                        <a:t>.</a:t>
                      </a:r>
                      <a:r>
                        <a:rPr lang="en-US" sz="1000" dirty="0">
                          <a:latin typeface="Times New Roman"/>
                          <a:ea typeface="Times New Roman"/>
                          <a:cs typeface="Times New Roman"/>
                        </a:rPr>
                        <a:t>I</a:t>
                      </a:r>
                      <a:r>
                        <a:rPr lang="el-GR" sz="1000" dirty="0">
                          <a:latin typeface="Times New Roman"/>
                          <a:ea typeface="Times New Roman"/>
                          <a:cs typeface="Times New Roman"/>
                        </a:rPr>
                        <a:t>. 95%: </a:t>
                      </a:r>
                      <a:r>
                        <a:rPr lang="el-GR" sz="1000" dirty="0" smtClean="0">
                          <a:latin typeface="Times New Roman"/>
                          <a:ea typeface="Times New Roman"/>
                          <a:cs typeface="Times New Roman"/>
                        </a:rPr>
                        <a:t>3.463- 7.626) </a:t>
                      </a:r>
                      <a:r>
                        <a:rPr lang="el-GR" sz="1000" dirty="0">
                          <a:latin typeface="Times New Roman"/>
                          <a:ea typeface="Times New Roman"/>
                          <a:cs typeface="Times New Roman"/>
                        </a:rPr>
                        <a:t>(παρούσα εργασία </a:t>
                      </a:r>
                      <a:r>
                        <a:rPr lang="el-GR" sz="1000" dirty="0" smtClean="0">
                          <a:latin typeface="Times New Roman"/>
                          <a:ea typeface="Times New Roman"/>
                          <a:cs typeface="Times New Roman"/>
                        </a:rPr>
                        <a:t>2014)</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2.000-3.000 ζευγάρια (</a:t>
                      </a:r>
                      <a:r>
                        <a:rPr lang="el-GR" sz="1000" dirty="0" err="1">
                          <a:latin typeface="Times New Roman"/>
                          <a:ea typeface="Times New Roman"/>
                          <a:cs typeface="Times New Roman"/>
                        </a:rPr>
                        <a:t>Πορτόλου</a:t>
                      </a:r>
                      <a:r>
                        <a:rPr lang="el-GR" sz="1000" dirty="0">
                          <a:latin typeface="Times New Roman"/>
                          <a:ea typeface="Times New Roman"/>
                          <a:cs typeface="Times New Roman"/>
                        </a:rPr>
                        <a:t> κ.α. 2009, προσ. παρατηρήσεις)</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50-100 ζευγάρια (ΕΟΕ 1995) </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8439">
                <a:tc>
                  <a:txBody>
                    <a:bodyPr/>
                    <a:lstStyle/>
                    <a:p>
                      <a:pPr algn="ctr">
                        <a:lnSpc>
                          <a:spcPct val="150000"/>
                        </a:lnSpc>
                        <a:spcAft>
                          <a:spcPts val="600"/>
                        </a:spcAft>
                      </a:pPr>
                      <a:r>
                        <a:rPr lang="el-GR" sz="1000" b="1" dirty="0">
                          <a:latin typeface="Times New Roman"/>
                          <a:ea typeface="Times New Roman"/>
                          <a:cs typeface="Times New Roman"/>
                        </a:rPr>
                        <a:t>Συνολικός πληθυσμός Στροφάδων</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000" dirty="0">
                          <a:latin typeface="Times New Roman"/>
                          <a:ea typeface="Times New Roman"/>
                          <a:cs typeface="Times New Roman"/>
                        </a:rPr>
                        <a:t>17.000-18.000 άτομα (παρούσα εργασία </a:t>
                      </a:r>
                      <a:r>
                        <a:rPr lang="el-GR" sz="1000" dirty="0" smtClean="0">
                          <a:latin typeface="Times New Roman"/>
                          <a:ea typeface="Times New Roman"/>
                          <a:cs typeface="Times New Roman"/>
                        </a:rPr>
                        <a:t>2014)</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5.000-8.000 άτομα  (</a:t>
                      </a:r>
                      <a:r>
                        <a:rPr lang="el-GR" sz="1000" dirty="0" err="1">
                          <a:latin typeface="Times New Roman"/>
                          <a:ea typeface="Times New Roman"/>
                          <a:cs typeface="Times New Roman"/>
                        </a:rPr>
                        <a:t>Πορτόλου</a:t>
                      </a:r>
                      <a:r>
                        <a:rPr lang="el-GR" sz="1000" dirty="0">
                          <a:latin typeface="Times New Roman"/>
                          <a:ea typeface="Times New Roman"/>
                          <a:cs typeface="Times New Roman"/>
                        </a:rPr>
                        <a:t> κ.α. 2009)</a:t>
                      </a:r>
                      <a:endParaRPr lang="el-GR" sz="1100" dirty="0">
                        <a:latin typeface="Calibri"/>
                        <a:ea typeface="Times New Roman"/>
                        <a:cs typeface="Times New Roman"/>
                      </a:endParaRPr>
                    </a:p>
                    <a:p>
                      <a:pPr>
                        <a:lnSpc>
                          <a:spcPct val="150000"/>
                        </a:lnSpc>
                        <a:spcAft>
                          <a:spcPts val="600"/>
                        </a:spcAft>
                      </a:pPr>
                      <a:r>
                        <a:rPr lang="el-GR" sz="1000" dirty="0">
                          <a:latin typeface="Times New Roman"/>
                          <a:ea typeface="Times New Roman"/>
                          <a:cs typeface="Times New Roman"/>
                        </a:rPr>
                        <a:t>1.500-1.600 άτομα (ΕΟΕ 1995)</a:t>
                      </a:r>
                      <a:endParaRPr lang="el-GR"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 Δεξιό βέλος"/>
          <p:cNvSpPr/>
          <p:nvPr/>
        </p:nvSpPr>
        <p:spPr>
          <a:xfrm>
            <a:off x="6000760" y="4000504"/>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6429388" y="3071810"/>
            <a:ext cx="2714612"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Font typeface="Wingdings" pitchFamily="2" charset="2"/>
              <a:buChar char="ü"/>
            </a:pPr>
            <a:r>
              <a:rPr lang="el-GR" sz="1200" dirty="0" smtClean="0">
                <a:solidFill>
                  <a:srgbClr val="0070C0"/>
                </a:solidFill>
                <a:latin typeface="Tahoma" pitchFamily="34" charset="0"/>
                <a:ea typeface="Tahoma" pitchFamily="34" charset="0"/>
                <a:cs typeface="Tahoma" pitchFamily="34" charset="0"/>
              </a:rPr>
              <a:t>45% αύξηση εκτίμησης ελληνικού αναπαραγωγικού πληθυσμού</a:t>
            </a:r>
          </a:p>
          <a:p>
            <a:endParaRPr lang="el-GR" sz="1200" dirty="0" smtClean="0">
              <a:solidFill>
                <a:srgbClr val="0070C0"/>
              </a:solidFill>
              <a:latin typeface="Tahoma" pitchFamily="34" charset="0"/>
              <a:ea typeface="Tahoma" pitchFamily="34" charset="0"/>
              <a:cs typeface="Tahoma" pitchFamily="34" charset="0"/>
            </a:endParaRPr>
          </a:p>
          <a:p>
            <a:pPr>
              <a:buFont typeface="Wingdings" pitchFamily="2" charset="2"/>
              <a:buChar char="ü"/>
            </a:pPr>
            <a:r>
              <a:rPr lang="el-GR" sz="1200" dirty="0" smtClean="0">
                <a:solidFill>
                  <a:srgbClr val="0070C0"/>
                </a:solidFill>
                <a:latin typeface="Tahoma" pitchFamily="34" charset="0"/>
                <a:ea typeface="Tahoma" pitchFamily="34" charset="0"/>
                <a:cs typeface="Tahoma" pitchFamily="34" charset="0"/>
              </a:rPr>
              <a:t>120% αύξηση της εκτίμησης του αναπαραγωγικού πληθυσμού στα </a:t>
            </a:r>
            <a:r>
              <a:rPr lang="el-GR" sz="1200" dirty="0" err="1" smtClean="0">
                <a:solidFill>
                  <a:srgbClr val="0070C0"/>
                </a:solidFill>
                <a:latin typeface="Tahoma" pitchFamily="34" charset="0"/>
                <a:ea typeface="Tahoma" pitchFamily="34" charset="0"/>
                <a:cs typeface="Tahoma" pitchFamily="34" charset="0"/>
              </a:rPr>
              <a:t>Στροφάδια</a:t>
            </a:r>
            <a:endParaRPr lang="el-GR" sz="1200" dirty="0" smtClean="0">
              <a:solidFill>
                <a:srgbClr val="0070C0"/>
              </a:solidFill>
              <a:latin typeface="Tahoma" pitchFamily="34" charset="0"/>
              <a:ea typeface="Tahoma" pitchFamily="34" charset="0"/>
              <a:cs typeface="Tahoma" pitchFamily="34" charset="0"/>
            </a:endParaRPr>
          </a:p>
          <a:p>
            <a:pPr>
              <a:buFont typeface="Wingdings" pitchFamily="2" charset="2"/>
              <a:buChar char="ü"/>
            </a:pPr>
            <a:endParaRPr lang="el-GR" sz="1200" dirty="0" smtClean="0">
              <a:solidFill>
                <a:srgbClr val="0070C0"/>
              </a:solidFill>
              <a:latin typeface="Tahoma" pitchFamily="34" charset="0"/>
              <a:ea typeface="Tahoma" pitchFamily="34" charset="0"/>
              <a:cs typeface="Tahoma" pitchFamily="34" charset="0"/>
            </a:endParaRPr>
          </a:p>
          <a:p>
            <a:pPr>
              <a:buFont typeface="Wingdings" pitchFamily="2" charset="2"/>
              <a:buChar char="ü"/>
            </a:pPr>
            <a:r>
              <a:rPr lang="el-GR" sz="1200" dirty="0" smtClean="0">
                <a:solidFill>
                  <a:srgbClr val="0070C0"/>
                </a:solidFill>
                <a:latin typeface="Tahoma" pitchFamily="34" charset="0"/>
                <a:ea typeface="Tahoma" pitchFamily="34" charset="0"/>
                <a:cs typeface="Tahoma" pitchFamily="34" charset="0"/>
              </a:rPr>
              <a:t>50-60% του είδους στην Ελλάδα αναπαράγεται στα </a:t>
            </a:r>
            <a:r>
              <a:rPr lang="el-GR" sz="1200" dirty="0" err="1" smtClean="0">
                <a:solidFill>
                  <a:srgbClr val="0070C0"/>
                </a:solidFill>
                <a:latin typeface="Tahoma" pitchFamily="34" charset="0"/>
                <a:ea typeface="Tahoma" pitchFamily="34" charset="0"/>
                <a:cs typeface="Tahoma" pitchFamily="34" charset="0"/>
              </a:rPr>
              <a:t>Στροφάδια</a:t>
            </a:r>
            <a:r>
              <a:rPr lang="el-GR" sz="1200" dirty="0" smtClean="0">
                <a:solidFill>
                  <a:srgbClr val="0070C0"/>
                </a:solidFill>
                <a:latin typeface="Tahoma" pitchFamily="34" charset="0"/>
                <a:ea typeface="Tahoma" pitchFamily="34" charset="0"/>
                <a:cs typeface="Tahoma" pitchFamily="34" charset="0"/>
              </a:rPr>
              <a:t> </a:t>
            </a:r>
            <a:r>
              <a:rPr lang="el-GR" sz="1200" dirty="0" smtClean="0">
                <a:solidFill>
                  <a:srgbClr val="0070C0"/>
                </a:solidFill>
                <a:latin typeface="Tahoma" pitchFamily="34" charset="0"/>
                <a:ea typeface="Tahoma" pitchFamily="34" charset="0"/>
                <a:cs typeface="Tahoma" pitchFamily="34" charset="0"/>
                <a:sym typeface="Wingdings" pitchFamily="2" charset="2"/>
              </a:rPr>
              <a:t> </a:t>
            </a:r>
            <a:r>
              <a:rPr lang="el-GR" sz="1200" b="1" dirty="0" smtClean="0">
                <a:solidFill>
                  <a:srgbClr val="0070C0"/>
                </a:solidFill>
                <a:latin typeface="Tahoma" pitchFamily="34" charset="0"/>
                <a:ea typeface="Tahoma" pitchFamily="34" charset="0"/>
                <a:cs typeface="Tahoma" pitchFamily="34" charset="0"/>
                <a:sym typeface="Wingdings" pitchFamily="2" charset="2"/>
              </a:rPr>
              <a:t>Η μεγαλύτερη αποικία της χώρας</a:t>
            </a:r>
          </a:p>
          <a:p>
            <a:endParaRPr lang="el-GR" sz="1200" dirty="0" smtClean="0">
              <a:solidFill>
                <a:srgbClr val="0070C0"/>
              </a:solidFill>
              <a:latin typeface="Tahoma" pitchFamily="34" charset="0"/>
              <a:ea typeface="Tahoma" pitchFamily="34" charset="0"/>
              <a:cs typeface="Tahoma" pitchFamily="34" charset="0"/>
              <a:sym typeface="Wingdings" pitchFamily="2" charset="2"/>
            </a:endParaRPr>
          </a:p>
          <a:p>
            <a:pPr>
              <a:buFont typeface="Wingdings" pitchFamily="2" charset="2"/>
              <a:buChar char="ü"/>
            </a:pPr>
            <a:r>
              <a:rPr lang="el-GR" sz="1200" dirty="0" smtClean="0">
                <a:solidFill>
                  <a:srgbClr val="0070C0"/>
                </a:solidFill>
                <a:latin typeface="Tahoma" pitchFamily="34" charset="0"/>
                <a:ea typeface="Tahoma" pitchFamily="34" charset="0"/>
                <a:cs typeface="Tahoma" pitchFamily="34" charset="0"/>
                <a:sym typeface="Wingdings" pitchFamily="2" charset="2"/>
              </a:rPr>
              <a:t>Τα </a:t>
            </a:r>
            <a:r>
              <a:rPr lang="el-GR" sz="1200" dirty="0" err="1" smtClean="0">
                <a:solidFill>
                  <a:srgbClr val="0070C0"/>
                </a:solidFill>
                <a:latin typeface="Tahoma" pitchFamily="34" charset="0"/>
                <a:ea typeface="Tahoma" pitchFamily="34" charset="0"/>
                <a:cs typeface="Tahoma" pitchFamily="34" charset="0"/>
                <a:sym typeface="Wingdings" pitchFamily="2" charset="2"/>
              </a:rPr>
              <a:t>Στροφάδια</a:t>
            </a:r>
            <a:r>
              <a:rPr lang="el-GR" sz="1200" dirty="0" smtClean="0">
                <a:solidFill>
                  <a:srgbClr val="0070C0"/>
                </a:solidFill>
                <a:latin typeface="Tahoma" pitchFamily="34" charset="0"/>
                <a:ea typeface="Tahoma" pitchFamily="34" charset="0"/>
                <a:cs typeface="Tahoma" pitchFamily="34" charset="0"/>
                <a:sym typeface="Wingdings" pitchFamily="2" charset="2"/>
              </a:rPr>
              <a:t> φιλοξενούν το 3% του παγκόσμιου πληθυσμού</a:t>
            </a:r>
          </a:p>
          <a:p>
            <a:r>
              <a:rPr lang="el-GR" sz="1200" dirty="0" smtClean="0">
                <a:solidFill>
                  <a:srgbClr val="0070C0"/>
                </a:solidFill>
                <a:latin typeface="Tahoma" pitchFamily="34" charset="0"/>
                <a:ea typeface="Tahoma" pitchFamily="34" charset="0"/>
                <a:cs typeface="Tahoma" pitchFamily="34" charset="0"/>
              </a:rPr>
              <a:t>  </a:t>
            </a:r>
            <a:endParaRPr lang="el-GR" sz="1200" dirty="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4000" dirty="0" smtClean="0">
                <a:solidFill>
                  <a:srgbClr val="0070C0"/>
                </a:solidFill>
                <a:latin typeface="Tahoma" pitchFamily="34" charset="0"/>
                <a:cs typeface="Tahoma" pitchFamily="34" charset="0"/>
              </a:rPr>
              <a:t>Εκτίμηση αναπαραγωγικής επιτυχίας σε αποικιακά είδη θαλασσοπουλιών</a:t>
            </a:r>
            <a:endParaRPr lang="el-GR" sz="4000" dirty="0">
              <a:solidFill>
                <a:srgbClr val="0070C0"/>
              </a:solidFill>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428596" y="2143116"/>
            <a:ext cx="8229600" cy="2225679"/>
          </a:xfr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lstStyle/>
          <a:p>
            <a:pPr algn="ctr">
              <a:buNone/>
            </a:pPr>
            <a:r>
              <a:rPr lang="el-GR" dirty="0" smtClean="0">
                <a:solidFill>
                  <a:srgbClr val="0070C0"/>
                </a:solidFill>
                <a:latin typeface="Tahoma" pitchFamily="34" charset="0"/>
                <a:ea typeface="Tahoma" pitchFamily="34" charset="0"/>
                <a:cs typeface="Tahoma" pitchFamily="34" charset="0"/>
              </a:rPr>
              <a:t>Μελέτη της αναπαραγωγικής προσπάθειας του Αρτέμη στα </a:t>
            </a:r>
            <a:r>
              <a:rPr lang="el-GR" dirty="0" err="1" smtClean="0">
                <a:solidFill>
                  <a:srgbClr val="0070C0"/>
                </a:solidFill>
                <a:latin typeface="Tahoma" pitchFamily="34" charset="0"/>
                <a:ea typeface="Tahoma" pitchFamily="34" charset="0"/>
                <a:cs typeface="Tahoma" pitchFamily="34" charset="0"/>
              </a:rPr>
              <a:t>Στροφάδια</a:t>
            </a:r>
            <a:r>
              <a:rPr lang="el-GR" dirty="0" smtClean="0">
                <a:solidFill>
                  <a:srgbClr val="0070C0"/>
                </a:solidFill>
                <a:latin typeface="Tahoma" pitchFamily="34" charset="0"/>
                <a:ea typeface="Tahoma" pitchFamily="34" charset="0"/>
                <a:cs typeface="Tahoma" pitchFamily="34" charset="0"/>
              </a:rPr>
              <a:t> και εκτίμηση της αναπαραγωγικής επιτυχίας στα διάφορα στάδια της αναπαραγωγής</a:t>
            </a:r>
            <a:endParaRPr lang="el-GR" dirty="0">
              <a:solidFill>
                <a:srgbClr val="0070C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eaLnBrk="1" fontAlgn="auto" hangingPunct="1">
              <a:spcAft>
                <a:spcPts val="0"/>
              </a:spcAft>
              <a:defRPr/>
            </a:pPr>
            <a:r>
              <a:rPr lang="en-US" sz="2800" dirty="0" smtClean="0">
                <a:solidFill>
                  <a:srgbClr val="0070C0"/>
                </a:solidFill>
                <a:latin typeface="Tahoma" pitchFamily="34" charset="0"/>
                <a:cs typeface="Tahoma" pitchFamily="34" charset="0"/>
              </a:rPr>
              <a:t>M</a:t>
            </a:r>
            <a:r>
              <a:rPr lang="el-GR" sz="2800" dirty="0" err="1" smtClean="0">
                <a:solidFill>
                  <a:srgbClr val="0070C0"/>
                </a:solidFill>
                <a:latin typeface="Tahoma" pitchFamily="34" charset="0"/>
                <a:cs typeface="Tahoma" pitchFamily="34" charset="0"/>
              </a:rPr>
              <a:t>εθοδολογία</a:t>
            </a:r>
            <a:r>
              <a:rPr lang="el-GR" sz="2800" dirty="0" smtClean="0">
                <a:solidFill>
                  <a:srgbClr val="0070C0"/>
                </a:solidFill>
                <a:latin typeface="Tahoma" pitchFamily="34" charset="0"/>
                <a:cs typeface="Tahoma" pitchFamily="34" charset="0"/>
              </a:rPr>
              <a:t> εκτίμησης αναπαραγωγικής επιτυχίας (περίοδος 2008</a:t>
            </a:r>
            <a:r>
              <a:rPr lang="en-US" sz="2800" dirty="0" smtClean="0">
                <a:solidFill>
                  <a:srgbClr val="0070C0"/>
                </a:solidFill>
                <a:latin typeface="Tahoma" pitchFamily="34" charset="0"/>
                <a:cs typeface="Tahoma" pitchFamily="34" charset="0"/>
              </a:rPr>
              <a:t>-12</a:t>
            </a:r>
            <a:r>
              <a:rPr lang="el-GR" sz="2800" dirty="0" smtClean="0">
                <a:solidFill>
                  <a:srgbClr val="0070C0"/>
                </a:solidFill>
                <a:latin typeface="Tahoma" pitchFamily="34" charset="0"/>
                <a:cs typeface="Tahoma" pitchFamily="34" charset="0"/>
              </a:rPr>
              <a:t>)</a:t>
            </a:r>
            <a:endParaRPr lang="el-GR" sz="2800" dirty="0">
              <a:solidFill>
                <a:srgbClr val="0070C0"/>
              </a:solidFill>
              <a:latin typeface="Tahoma" pitchFamily="34" charset="0"/>
              <a:cs typeface="Tahoma" pitchFamily="34" charset="0"/>
            </a:endParaRPr>
          </a:p>
        </p:txBody>
      </p:sp>
      <p:sp>
        <p:nvSpPr>
          <p:cNvPr id="4" name="3 - Θέση περιεχομένου"/>
          <p:cNvSpPr>
            <a:spLocks noGrp="1"/>
          </p:cNvSpPr>
          <p:nvPr>
            <p:ph sz="half" idx="2"/>
          </p:nvPr>
        </p:nvSpPr>
        <p:spPr>
          <a:xfrm>
            <a:off x="285720" y="1928813"/>
            <a:ext cx="4786343" cy="4214831"/>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5 Αναπαραγωγικές περίοδοι </a:t>
            </a:r>
            <a:r>
              <a:rPr lang="en-US" sz="1800" dirty="0" smtClean="0">
                <a:solidFill>
                  <a:srgbClr val="0070C0"/>
                </a:solidFill>
                <a:latin typeface="Tahoma" pitchFamily="34" charset="0"/>
                <a:cs typeface="Tahoma" pitchFamily="34" charset="0"/>
              </a:rPr>
              <a:t>2008</a:t>
            </a:r>
            <a:r>
              <a:rPr lang="el-GR" sz="1800" dirty="0" smtClean="0">
                <a:solidFill>
                  <a:srgbClr val="0070C0"/>
                </a:solidFill>
                <a:latin typeface="Tahoma" pitchFamily="34" charset="0"/>
                <a:cs typeface="Tahoma" pitchFamily="34" charset="0"/>
              </a:rPr>
              <a:t> -2012</a:t>
            </a:r>
            <a:r>
              <a:rPr lang="en-US" sz="1800" dirty="0" smtClean="0">
                <a:solidFill>
                  <a:srgbClr val="0070C0"/>
                </a:solidFill>
                <a:latin typeface="Tahoma" pitchFamily="34" charset="0"/>
                <a:cs typeface="Tahoma" pitchFamily="34" charset="0"/>
              </a:rPr>
              <a:t> (1</a:t>
            </a:r>
            <a:r>
              <a:rPr lang="el-GR" sz="1800" baseline="30000" dirty="0" smtClean="0">
                <a:solidFill>
                  <a:srgbClr val="0070C0"/>
                </a:solidFill>
                <a:latin typeface="Tahoma" pitchFamily="34" charset="0"/>
                <a:cs typeface="Tahoma" pitchFamily="34" charset="0"/>
              </a:rPr>
              <a:t>η</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Ιουνίου</a:t>
            </a:r>
            <a:r>
              <a:rPr lang="en-US" sz="1800" dirty="0" smtClean="0">
                <a:solidFill>
                  <a:srgbClr val="0070C0"/>
                </a:solidFill>
                <a:latin typeface="Tahoma" pitchFamily="34" charset="0"/>
                <a:cs typeface="Tahoma" pitchFamily="34" charset="0"/>
              </a:rPr>
              <a:t> – 10</a:t>
            </a:r>
            <a:r>
              <a:rPr lang="el-GR" sz="1800" baseline="30000" dirty="0" smtClean="0">
                <a:solidFill>
                  <a:srgbClr val="0070C0"/>
                </a:solidFill>
                <a:latin typeface="Tahoma" pitchFamily="34" charset="0"/>
                <a:cs typeface="Tahoma" pitchFamily="34" charset="0"/>
              </a:rPr>
              <a:t>η</a:t>
            </a:r>
            <a:r>
              <a:rPr lang="el-GR" sz="1800" dirty="0" smtClean="0">
                <a:solidFill>
                  <a:srgbClr val="0070C0"/>
                </a:solidFill>
                <a:latin typeface="Tahoma" pitchFamily="34" charset="0"/>
                <a:cs typeface="Tahoma" pitchFamily="34" charset="0"/>
              </a:rPr>
              <a:t> </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Οκτωβρίου</a:t>
            </a:r>
            <a:r>
              <a:rPr lang="en-US" sz="1800" dirty="0" smtClean="0">
                <a:solidFill>
                  <a:srgbClr val="0070C0"/>
                </a:solidFill>
                <a:latin typeface="Tahoma" pitchFamily="34" charset="0"/>
                <a:cs typeface="Tahoma" pitchFamily="34" charset="0"/>
              </a:rPr>
              <a:t>) </a:t>
            </a:r>
            <a:endParaRPr lang="el-GR" sz="1800" dirty="0" smtClean="0">
              <a:solidFill>
                <a:srgbClr val="0070C0"/>
              </a:solidFill>
              <a:latin typeface="Tahoma" pitchFamily="34" charset="0"/>
              <a:cs typeface="Tahoma" pitchFamily="34" charset="0"/>
            </a:endParaRPr>
          </a:p>
          <a:p>
            <a:pPr marL="274320" indent="-274320" eaLnBrk="1" fontAlgn="auto" hangingPunct="1">
              <a:spcAft>
                <a:spcPts val="0"/>
              </a:spcAft>
              <a:buNone/>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Τρεις επισκέψεις ανά περίοδο</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            </a:t>
            </a:r>
            <a:r>
              <a:rPr lang="en-US" sz="1800" b="1" dirty="0" smtClean="0">
                <a:solidFill>
                  <a:srgbClr val="0070C0"/>
                </a:solidFill>
                <a:latin typeface="Tahoma" pitchFamily="34" charset="0"/>
                <a:cs typeface="Tahoma" pitchFamily="34" charset="0"/>
              </a:rPr>
              <a:t>1-15 </a:t>
            </a:r>
            <a:r>
              <a:rPr lang="el-GR" sz="1800" b="1" dirty="0" smtClean="0">
                <a:solidFill>
                  <a:srgbClr val="0070C0"/>
                </a:solidFill>
                <a:latin typeface="Tahoma" pitchFamily="34" charset="0"/>
                <a:cs typeface="Tahoma" pitchFamily="34" charset="0"/>
              </a:rPr>
              <a:t>Ιουνίου</a:t>
            </a:r>
            <a:r>
              <a:rPr lang="en-US" sz="1800" b="1" dirty="0" smtClean="0">
                <a:solidFill>
                  <a:srgbClr val="0070C0"/>
                </a:solidFill>
                <a:latin typeface="Tahoma" pitchFamily="34" charset="0"/>
                <a:cs typeface="Tahoma" pitchFamily="34" charset="0"/>
              </a:rPr>
              <a:t> </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έλεγχος </a:t>
            </a:r>
            <a:r>
              <a:rPr lang="el-GR" sz="1800" dirty="0" err="1" smtClean="0">
                <a:solidFill>
                  <a:srgbClr val="0070C0"/>
                </a:solidFill>
                <a:latin typeface="Tahoma" pitchFamily="34" charset="0"/>
                <a:cs typeface="Tahoma" pitchFamily="34" charset="0"/>
              </a:rPr>
              <a:t>ωαπόθεσης</a:t>
            </a:r>
            <a:r>
              <a:rPr lang="el-GR" sz="1800" dirty="0" smtClean="0">
                <a:solidFill>
                  <a:srgbClr val="0070C0"/>
                </a:solidFill>
                <a:latin typeface="Tahoma" pitchFamily="34" charset="0"/>
                <a:cs typeface="Tahoma" pitchFamily="34" charset="0"/>
              </a:rPr>
              <a:t> και λήψης </a:t>
            </a:r>
            <a:r>
              <a:rPr lang="el-GR" sz="1800" dirty="0" err="1" smtClean="0">
                <a:solidFill>
                  <a:srgbClr val="0070C0"/>
                </a:solidFill>
                <a:latin typeface="Tahoma" pitchFamily="34" charset="0"/>
                <a:cs typeface="Tahoma" pitchFamily="34" charset="0"/>
              </a:rPr>
              <a:t>μορφομετρικών</a:t>
            </a:r>
            <a:r>
              <a:rPr lang="el-GR" sz="1800" dirty="0" smtClean="0">
                <a:solidFill>
                  <a:srgbClr val="0070C0"/>
                </a:solidFill>
                <a:latin typeface="Tahoma" pitchFamily="34" charset="0"/>
                <a:cs typeface="Tahoma" pitchFamily="34" charset="0"/>
              </a:rPr>
              <a:t> δεδομένων αυγών</a:t>
            </a:r>
            <a:r>
              <a:rPr lang="en-US" sz="1800" dirty="0" smtClean="0">
                <a:solidFill>
                  <a:srgbClr val="0070C0"/>
                </a:solidFill>
                <a:latin typeface="Tahoma" pitchFamily="34" charset="0"/>
                <a:cs typeface="Tahoma" pitchFamily="34" charset="0"/>
              </a:rPr>
              <a:t>                                                         </a:t>
            </a:r>
            <a:r>
              <a:rPr lang="en-US" sz="1800" b="1" dirty="0" smtClean="0">
                <a:solidFill>
                  <a:srgbClr val="0070C0"/>
                </a:solidFill>
                <a:latin typeface="Tahoma" pitchFamily="34" charset="0"/>
                <a:cs typeface="Tahoma" pitchFamily="34" charset="0"/>
              </a:rPr>
              <a:t>8-20 </a:t>
            </a:r>
            <a:r>
              <a:rPr lang="el-GR" sz="1800" b="1" dirty="0" smtClean="0">
                <a:solidFill>
                  <a:srgbClr val="0070C0"/>
                </a:solidFill>
                <a:latin typeface="Tahoma" pitchFamily="34" charset="0"/>
                <a:cs typeface="Tahoma" pitchFamily="34" charset="0"/>
              </a:rPr>
              <a:t>Ιουλίου</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έλεγχος εκκόλαψης</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          </a:t>
            </a:r>
            <a:r>
              <a:rPr lang="en-US" sz="1800" b="1" dirty="0" smtClean="0">
                <a:solidFill>
                  <a:srgbClr val="0070C0"/>
                </a:solidFill>
                <a:latin typeface="Tahoma" pitchFamily="34" charset="0"/>
                <a:cs typeface="Tahoma" pitchFamily="34" charset="0"/>
              </a:rPr>
              <a:t>25 </a:t>
            </a:r>
            <a:r>
              <a:rPr lang="el-GR" sz="1800" b="1" dirty="0" err="1" smtClean="0">
                <a:solidFill>
                  <a:srgbClr val="0070C0"/>
                </a:solidFill>
                <a:latin typeface="Tahoma" pitchFamily="34" charset="0"/>
                <a:cs typeface="Tahoma" pitchFamily="34" charset="0"/>
              </a:rPr>
              <a:t>Σεπτ</a:t>
            </a:r>
            <a:r>
              <a:rPr lang="en-US" sz="1800" b="1" dirty="0" smtClean="0">
                <a:solidFill>
                  <a:srgbClr val="0070C0"/>
                </a:solidFill>
                <a:latin typeface="Tahoma" pitchFamily="34" charset="0"/>
                <a:cs typeface="Tahoma" pitchFamily="34" charset="0"/>
              </a:rPr>
              <a:t> -10 O</a:t>
            </a:r>
            <a:r>
              <a:rPr lang="el-GR" sz="1800" b="1" dirty="0" smtClean="0">
                <a:solidFill>
                  <a:srgbClr val="0070C0"/>
                </a:solidFill>
                <a:latin typeface="Tahoma" pitchFamily="34" charset="0"/>
                <a:cs typeface="Tahoma" pitchFamily="34" charset="0"/>
              </a:rPr>
              <a:t>κτ.</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έλεγχος πτέρωσης</a:t>
            </a:r>
          </a:p>
          <a:p>
            <a:pPr marL="274320" indent="-274320" eaLnBrk="1" fontAlgn="auto" hangingPunct="1">
              <a:spcAft>
                <a:spcPts val="0"/>
              </a:spcAft>
              <a:buFont typeface="Wingdings 2"/>
              <a:buChar char=""/>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Ομάδα εργασίας 3-4 άτομα</a:t>
            </a:r>
          </a:p>
          <a:p>
            <a:pPr marL="274320" indent="-274320" eaLnBrk="1" fontAlgn="auto" hangingPunct="1">
              <a:spcAft>
                <a:spcPts val="0"/>
              </a:spcAft>
              <a:buFont typeface="Wingdings 2"/>
              <a:buChar char=""/>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Τυχαία </a:t>
            </a:r>
            <a:r>
              <a:rPr lang="el-GR" sz="1800" dirty="0" err="1" smtClean="0">
                <a:solidFill>
                  <a:srgbClr val="0070C0"/>
                </a:solidFill>
                <a:latin typeface="Tahoma" pitchFamily="34" charset="0"/>
                <a:cs typeface="Tahoma" pitchFamily="34" charset="0"/>
              </a:rPr>
              <a:t>στρωματοποιημένη</a:t>
            </a:r>
            <a:r>
              <a:rPr lang="el-GR" sz="1800" dirty="0" smtClean="0">
                <a:solidFill>
                  <a:srgbClr val="0070C0"/>
                </a:solidFill>
                <a:latin typeface="Tahoma" pitchFamily="34" charset="0"/>
                <a:cs typeface="Tahoma" pitchFamily="34" charset="0"/>
              </a:rPr>
              <a:t> δειγματοληψία</a:t>
            </a:r>
          </a:p>
          <a:p>
            <a:pPr marL="274320" indent="-274320" eaLnBrk="1" fontAlgn="auto" hangingPunct="1">
              <a:spcAft>
                <a:spcPts val="0"/>
              </a:spcAft>
              <a:buFont typeface="Wingdings 2"/>
              <a:buChar char=""/>
              <a:defRPr/>
            </a:pPr>
            <a:endParaRPr lang="el-GR"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Φωλιές διαφορετικού τύπου</a:t>
            </a:r>
          </a:p>
          <a:p>
            <a:pPr marL="274320" indent="-274320" eaLnBrk="1" fontAlgn="auto" hangingPunct="1">
              <a:spcAft>
                <a:spcPts val="0"/>
              </a:spcAft>
              <a:buNone/>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Συνολικός αριθμός φωλιών</a:t>
            </a:r>
            <a:r>
              <a:rPr lang="en-US" sz="1800" dirty="0" smtClean="0">
                <a:solidFill>
                  <a:srgbClr val="0070C0"/>
                </a:solidFill>
                <a:latin typeface="Tahoma" pitchFamily="34" charset="0"/>
                <a:cs typeface="Tahoma" pitchFamily="34" charset="0"/>
              </a:rPr>
              <a:t>: </a:t>
            </a:r>
            <a:r>
              <a:rPr lang="el-GR" sz="1800" b="1" dirty="0" smtClean="0">
                <a:solidFill>
                  <a:srgbClr val="0070C0"/>
                </a:solidFill>
                <a:latin typeface="Tahoma" pitchFamily="34" charset="0"/>
                <a:cs typeface="Tahoma" pitchFamily="34" charset="0"/>
              </a:rPr>
              <a:t>516</a:t>
            </a:r>
            <a:r>
              <a:rPr lang="en-US" sz="1800" dirty="0" smtClean="0">
                <a:solidFill>
                  <a:srgbClr val="0070C0"/>
                </a:solidFill>
                <a:latin typeface="Tahoma" pitchFamily="34" charset="0"/>
                <a:cs typeface="Tahoma" pitchFamily="34" charset="0"/>
              </a:rPr>
              <a:t> (</a:t>
            </a:r>
            <a:r>
              <a:rPr lang="el-GR" sz="1800" dirty="0" smtClean="0">
                <a:solidFill>
                  <a:srgbClr val="0070C0"/>
                </a:solidFill>
                <a:latin typeface="Tahoma" pitchFamily="34" charset="0"/>
                <a:cs typeface="Tahoma" pitchFamily="34" charset="0"/>
              </a:rPr>
              <a:t>νήσος </a:t>
            </a:r>
            <a:r>
              <a:rPr lang="el-GR" sz="1800" dirty="0" err="1" smtClean="0">
                <a:solidFill>
                  <a:srgbClr val="0070C0"/>
                </a:solidFill>
                <a:latin typeface="Tahoma" pitchFamily="34" charset="0"/>
                <a:cs typeface="Tahoma" pitchFamily="34" charset="0"/>
              </a:rPr>
              <a:t>Σταμφάνι</a:t>
            </a:r>
            <a:r>
              <a:rPr lang="el-GR" sz="1800" dirty="0" smtClean="0">
                <a:solidFill>
                  <a:srgbClr val="0070C0"/>
                </a:solidFill>
                <a:latin typeface="Tahoma" pitchFamily="34" charset="0"/>
                <a:cs typeface="Tahoma" pitchFamily="34" charset="0"/>
              </a:rPr>
              <a:t>)</a:t>
            </a:r>
          </a:p>
          <a:p>
            <a:pPr marL="274320" indent="-274320" eaLnBrk="1" fontAlgn="auto" hangingPunct="1">
              <a:spcAft>
                <a:spcPts val="0"/>
              </a:spcAft>
              <a:buFont typeface="Wingdings 2"/>
              <a:buChar char=""/>
              <a:defRPr/>
            </a:pPr>
            <a:endParaRPr lang="el-GR"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Χρήση συσκευών </a:t>
            </a:r>
            <a:r>
              <a:rPr lang="en-US" sz="1800" dirty="0" smtClean="0">
                <a:solidFill>
                  <a:srgbClr val="0070C0"/>
                </a:solidFill>
                <a:latin typeface="Tahoma" pitchFamily="34" charset="0"/>
                <a:cs typeface="Tahoma" pitchFamily="34" charset="0"/>
              </a:rPr>
              <a:t>GPS</a:t>
            </a:r>
            <a:r>
              <a:rPr lang="el-GR" sz="1800" dirty="0" smtClean="0">
                <a:solidFill>
                  <a:srgbClr val="0070C0"/>
                </a:solidFill>
                <a:latin typeface="Tahoma" pitchFamily="34" charset="0"/>
                <a:cs typeface="Tahoma" pitchFamily="34" charset="0"/>
              </a:rPr>
              <a:t>, συστημάτων</a:t>
            </a:r>
            <a:r>
              <a:rPr lang="en-US" sz="1800" dirty="0" smtClean="0">
                <a:solidFill>
                  <a:srgbClr val="0070C0"/>
                </a:solidFill>
                <a:latin typeface="Tahoma" pitchFamily="34" charset="0"/>
                <a:cs typeface="Tahoma" pitchFamily="34" charset="0"/>
              </a:rPr>
              <a:t> GIS </a:t>
            </a:r>
            <a:r>
              <a:rPr lang="el-GR" sz="1800" dirty="0" smtClean="0">
                <a:solidFill>
                  <a:srgbClr val="0070C0"/>
                </a:solidFill>
                <a:latin typeface="Tahoma" pitchFamily="34" charset="0"/>
                <a:cs typeface="Tahoma" pitchFamily="34" charset="0"/>
              </a:rPr>
              <a:t>και έγχρωμων σπρέι για καταχώρηση των θέσεων φωλιών</a:t>
            </a:r>
          </a:p>
          <a:p>
            <a:pPr marL="274320" indent="-274320" eaLnBrk="1" fontAlgn="auto" hangingPunct="1">
              <a:spcAft>
                <a:spcPts val="0"/>
              </a:spcAft>
              <a:buNone/>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Συλλογή δεδομένων σε κατάλληλα πρωτόκολλα</a:t>
            </a:r>
          </a:p>
          <a:p>
            <a:pPr marL="274320" indent="-274320" eaLnBrk="1" fontAlgn="auto" hangingPunct="1">
              <a:spcAft>
                <a:spcPts val="0"/>
              </a:spcAft>
              <a:buFont typeface="Wingdings 2"/>
              <a:buChar char=""/>
              <a:defRPr/>
            </a:pP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r>
              <a:rPr lang="el-GR" sz="1800" dirty="0" smtClean="0">
                <a:solidFill>
                  <a:srgbClr val="0070C0"/>
                </a:solidFill>
                <a:latin typeface="Tahoma" pitchFamily="34" charset="0"/>
                <a:cs typeface="Tahoma" pitchFamily="34" charset="0"/>
              </a:rPr>
              <a:t>Χρήση ενδοσκοπίου (</a:t>
            </a:r>
            <a:r>
              <a:rPr lang="en-US" sz="1800" dirty="0" smtClean="0">
                <a:solidFill>
                  <a:srgbClr val="0070C0"/>
                </a:solidFill>
                <a:latin typeface="Tahoma" pitchFamily="34" charset="0"/>
                <a:cs typeface="Tahoma" pitchFamily="34" charset="0"/>
              </a:rPr>
              <a:t>CCD camera </a:t>
            </a:r>
            <a:r>
              <a:rPr lang="el-GR" sz="1800" dirty="0" smtClean="0">
                <a:solidFill>
                  <a:srgbClr val="0070C0"/>
                </a:solidFill>
                <a:latin typeface="Tahoma" pitchFamily="34" charset="0"/>
                <a:cs typeface="Tahoma" pitchFamily="34" charset="0"/>
              </a:rPr>
              <a:t>&amp;</a:t>
            </a:r>
            <a:r>
              <a:rPr lang="en-US" sz="1800" dirty="0" smtClean="0">
                <a:solidFill>
                  <a:srgbClr val="0070C0"/>
                </a:solidFill>
                <a:latin typeface="Tahoma" pitchFamily="34" charset="0"/>
                <a:cs typeface="Tahoma" pitchFamily="34" charset="0"/>
              </a:rPr>
              <a:t> 2m </a:t>
            </a:r>
            <a:r>
              <a:rPr lang="el-GR" sz="1800" dirty="0" smtClean="0">
                <a:solidFill>
                  <a:srgbClr val="0070C0"/>
                </a:solidFill>
                <a:latin typeface="Tahoma" pitchFamily="34" charset="0"/>
                <a:cs typeface="Tahoma" pitchFamily="34" charset="0"/>
              </a:rPr>
              <a:t>επέκταση), </a:t>
            </a:r>
            <a:r>
              <a:rPr lang="el-GR" sz="1800" dirty="0" err="1" smtClean="0">
                <a:solidFill>
                  <a:srgbClr val="0070C0"/>
                </a:solidFill>
                <a:latin typeface="Tahoma" pitchFamily="34" charset="0"/>
                <a:cs typeface="Tahoma" pitchFamily="34" charset="0"/>
              </a:rPr>
              <a:t>παχύμετρου</a:t>
            </a:r>
            <a:r>
              <a:rPr lang="el-GR" sz="1800" dirty="0" smtClean="0">
                <a:solidFill>
                  <a:srgbClr val="0070C0"/>
                </a:solidFill>
                <a:latin typeface="Tahoma" pitchFamily="34" charset="0"/>
                <a:cs typeface="Tahoma" pitchFamily="34" charset="0"/>
              </a:rPr>
              <a:t> και ζυγού</a:t>
            </a:r>
            <a:endParaRPr lang="en-US" sz="1800" dirty="0" smtClean="0">
              <a:solidFill>
                <a:srgbClr val="0070C0"/>
              </a:solidFill>
              <a:latin typeface="Tahoma" pitchFamily="34" charset="0"/>
              <a:cs typeface="Tahoma" pitchFamily="34" charset="0"/>
            </a:endParaRPr>
          </a:p>
          <a:p>
            <a:pPr marL="274320" indent="-274320" eaLnBrk="1" fontAlgn="auto" hangingPunct="1">
              <a:spcAft>
                <a:spcPts val="0"/>
              </a:spcAft>
              <a:buFont typeface="Wingdings 2"/>
              <a:buChar char=""/>
              <a:defRPr/>
            </a:pPr>
            <a:endParaRPr lang="el-GR" sz="1800" dirty="0">
              <a:latin typeface="Tahoma" pitchFamily="34" charset="0"/>
              <a:cs typeface="Tahoma" pitchFamily="34" charset="0"/>
            </a:endParaRPr>
          </a:p>
        </p:txBody>
      </p:sp>
      <p:pic>
        <p:nvPicPr>
          <p:cNvPr id="41988" name="Picture 2"/>
          <p:cNvPicPr>
            <a:picLocks noChangeAspect="1" noChangeArrowheads="1"/>
          </p:cNvPicPr>
          <p:nvPr/>
        </p:nvPicPr>
        <p:blipFill>
          <a:blip r:embed="rId3" cstate="print"/>
          <a:srcRect/>
          <a:stretch>
            <a:fillRect/>
          </a:stretch>
        </p:blipFill>
        <p:spPr bwMode="auto">
          <a:xfrm>
            <a:off x="6210300" y="4500563"/>
            <a:ext cx="2505075" cy="2357437"/>
          </a:xfrm>
          <a:prstGeom prst="rect">
            <a:avLst/>
          </a:prstGeom>
          <a:noFill/>
          <a:ln w="9525">
            <a:noFill/>
            <a:miter lim="800000"/>
            <a:headEnd/>
            <a:tailEnd/>
          </a:ln>
        </p:spPr>
      </p:pic>
      <p:pic>
        <p:nvPicPr>
          <p:cNvPr id="41989" name="Picture 2" descr="F:\PhD\Φωτογραφίες\2008\3rd visit Sep 2008\P9260505.JPG"/>
          <p:cNvPicPr>
            <a:picLocks noChangeAspect="1" noChangeArrowheads="1"/>
          </p:cNvPicPr>
          <p:nvPr/>
        </p:nvPicPr>
        <p:blipFill>
          <a:blip r:embed="rId4" cstate="print"/>
          <a:srcRect/>
          <a:stretch>
            <a:fillRect/>
          </a:stretch>
        </p:blipFill>
        <p:spPr bwMode="auto">
          <a:xfrm>
            <a:off x="5214938" y="1571625"/>
            <a:ext cx="3929062" cy="294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Strofadia_1_10000_2008"/>
          <p:cNvPicPr>
            <a:picLocks noChangeAspect="1" noChangeArrowheads="1"/>
          </p:cNvPicPr>
          <p:nvPr/>
        </p:nvPicPr>
        <p:blipFill>
          <a:blip r:embed="rId3" cstate="print"/>
          <a:srcRect/>
          <a:stretch>
            <a:fillRect/>
          </a:stretch>
        </p:blipFill>
        <p:spPr bwMode="auto">
          <a:xfrm>
            <a:off x="785786" y="1500174"/>
            <a:ext cx="7614694" cy="5357826"/>
          </a:xfrm>
          <a:prstGeom prst="rect">
            <a:avLst/>
          </a:prstGeom>
          <a:noFill/>
          <a:ln w="9525">
            <a:noFill/>
            <a:miter lim="800000"/>
            <a:headEnd/>
            <a:tailEnd/>
          </a:ln>
        </p:spPr>
      </p:pic>
      <p:sp>
        <p:nvSpPr>
          <p:cNvPr id="2" name="1 - Τίτλος"/>
          <p:cNvSpPr>
            <a:spLocks noGrp="1"/>
          </p:cNvSpPr>
          <p:nvPr>
            <p:ph type="title"/>
          </p:nvPr>
        </p:nvSpPr>
        <p:spPr>
          <a:xfrm>
            <a:off x="-285784" y="357166"/>
            <a:ext cx="9144000" cy="1143000"/>
          </a:xfrm>
        </p:spPr>
        <p:txBody>
          <a:bodyPr/>
          <a:lstStyle/>
          <a:p>
            <a:pPr algn="ctr" eaLnBrk="1" fontAlgn="auto" hangingPunct="1">
              <a:spcAft>
                <a:spcPts val="0"/>
              </a:spcAft>
              <a:defRPr/>
            </a:pPr>
            <a:r>
              <a:rPr lang="el-GR" sz="2800" dirty="0" smtClean="0">
                <a:solidFill>
                  <a:srgbClr val="0070C0"/>
                </a:solidFill>
                <a:latin typeface="Tahoma" pitchFamily="34" charset="0"/>
                <a:cs typeface="Tahoma" pitchFamily="34" charset="0"/>
              </a:rPr>
              <a:t>Θέσεις φωλιών στη νήσο </a:t>
            </a:r>
            <a:r>
              <a:rPr lang="el-GR" sz="2800" dirty="0" err="1" smtClean="0">
                <a:solidFill>
                  <a:srgbClr val="0070C0"/>
                </a:solidFill>
                <a:latin typeface="Tahoma" pitchFamily="34" charset="0"/>
                <a:cs typeface="Tahoma" pitchFamily="34" charset="0"/>
              </a:rPr>
              <a:t>Σταμφάνι</a:t>
            </a:r>
            <a:endParaRPr lang="el-GR" sz="2800" dirty="0">
              <a:solidFill>
                <a:srgbClr val="0070C0"/>
              </a:solidFill>
              <a:latin typeface="Tahoma" pitchFamily="34" charset="0"/>
              <a:cs typeface="Tahoma" pitchFamily="34" charset="0"/>
            </a:endParaRPr>
          </a:p>
        </p:txBody>
      </p:sp>
      <p:sp>
        <p:nvSpPr>
          <p:cNvPr id="9" name="8 - Λυγισμένο βέλος"/>
          <p:cNvSpPr/>
          <p:nvPr/>
        </p:nvSpPr>
        <p:spPr>
          <a:xfrm>
            <a:off x="2571736" y="5286388"/>
            <a:ext cx="1000125" cy="2857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sp>
        <p:nvSpPr>
          <p:cNvPr id="10" name="9 - Λυγισμένο βέλος"/>
          <p:cNvSpPr/>
          <p:nvPr/>
        </p:nvSpPr>
        <p:spPr>
          <a:xfrm flipH="1">
            <a:off x="5143504" y="6072206"/>
            <a:ext cx="1071562" cy="3571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pic>
        <p:nvPicPr>
          <p:cNvPr id="43014" name="Picture 5" descr="F:\PhD\Φωτογραφίες\2008\1st visit 2-7 Jun 2008\P6020469.JPG"/>
          <p:cNvPicPr>
            <a:picLocks noChangeAspect="1" noChangeArrowheads="1"/>
          </p:cNvPicPr>
          <p:nvPr/>
        </p:nvPicPr>
        <p:blipFill>
          <a:blip r:embed="rId4" cstate="print"/>
          <a:srcRect/>
          <a:stretch>
            <a:fillRect/>
          </a:stretch>
        </p:blipFill>
        <p:spPr bwMode="auto">
          <a:xfrm>
            <a:off x="6000760" y="5892800"/>
            <a:ext cx="1285875" cy="965200"/>
          </a:xfrm>
          <a:prstGeom prst="rect">
            <a:avLst/>
          </a:prstGeom>
          <a:noFill/>
          <a:ln w="9525">
            <a:noFill/>
            <a:miter lim="800000"/>
            <a:headEnd/>
            <a:tailEnd/>
          </a:ln>
        </p:spPr>
      </p:pic>
      <p:pic>
        <p:nvPicPr>
          <p:cNvPr id="43015" name="Picture 6" descr="F:\LiFE +\Bycatch\Photos\Στροφάδες 17-19 Αυγούστου 09\P8180916.JPG"/>
          <p:cNvPicPr>
            <a:picLocks noChangeAspect="1" noChangeArrowheads="1"/>
          </p:cNvPicPr>
          <p:nvPr/>
        </p:nvPicPr>
        <p:blipFill>
          <a:blip r:embed="rId5" cstate="print"/>
          <a:srcRect/>
          <a:stretch>
            <a:fillRect/>
          </a:stretch>
        </p:blipFill>
        <p:spPr bwMode="auto">
          <a:xfrm>
            <a:off x="1500166" y="5000636"/>
            <a:ext cx="1357312" cy="1017587"/>
          </a:xfrm>
          <a:prstGeom prst="rect">
            <a:avLst/>
          </a:prstGeom>
          <a:noFill/>
          <a:ln w="9525">
            <a:noFill/>
            <a:miter lim="800000"/>
            <a:headEnd/>
            <a:tailEnd/>
          </a:ln>
        </p:spPr>
      </p:pic>
      <p:sp>
        <p:nvSpPr>
          <p:cNvPr id="15" name="14 - Λυγισμένο βέλος"/>
          <p:cNvSpPr/>
          <p:nvPr/>
        </p:nvSpPr>
        <p:spPr>
          <a:xfrm flipH="1">
            <a:off x="6500826" y="4286256"/>
            <a:ext cx="1081088" cy="3571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pic>
        <p:nvPicPr>
          <p:cNvPr id="43017" name="Picture 7" descr="F:\PhD\Φωτογραφίες\2007\Στροφάδια 23-26 Ιουλίου 2007\CIMG0455.JPG"/>
          <p:cNvPicPr>
            <a:picLocks noChangeAspect="1" noChangeArrowheads="1"/>
          </p:cNvPicPr>
          <p:nvPr/>
        </p:nvPicPr>
        <p:blipFill>
          <a:blip r:embed="rId6" cstate="print"/>
          <a:srcRect/>
          <a:stretch>
            <a:fillRect/>
          </a:stretch>
        </p:blipFill>
        <p:spPr bwMode="auto">
          <a:xfrm>
            <a:off x="7429520" y="4643446"/>
            <a:ext cx="1357312" cy="101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p:cNvPicPr>
            <a:picLocks noChangeAspect="1" noChangeArrowheads="1"/>
          </p:cNvPicPr>
          <p:nvPr/>
        </p:nvPicPr>
        <p:blipFill>
          <a:blip r:embed="rId2" cstate="print"/>
          <a:srcRect l="29605" t="18329" r="13945" b="8829"/>
          <a:stretch>
            <a:fillRect/>
          </a:stretch>
        </p:blipFill>
        <p:spPr bwMode="auto">
          <a:xfrm>
            <a:off x="0" y="0"/>
            <a:ext cx="9144000" cy="6633882"/>
          </a:xfrm>
          <a:prstGeom prst="rect">
            <a:avLst/>
          </a:prstGeom>
          <a:noFill/>
          <a:ln w="9525">
            <a:noFill/>
            <a:miter lim="800000"/>
            <a:headEnd/>
            <a:tailEnd/>
          </a:ln>
        </p:spPr>
      </p:pic>
      <p:sp>
        <p:nvSpPr>
          <p:cNvPr id="6" name="5 - Ορθογώνιο"/>
          <p:cNvSpPr/>
          <p:nvPr/>
        </p:nvSpPr>
        <p:spPr>
          <a:xfrm>
            <a:off x="6156176" y="1700808"/>
            <a:ext cx="2448272" cy="57606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P7110834"/>
          <p:cNvPicPr>
            <a:picLocks noChangeAspect="1" noChangeArrowheads="1"/>
          </p:cNvPicPr>
          <p:nvPr/>
        </p:nvPicPr>
        <p:blipFill>
          <a:blip r:embed="rId3" cstate="print"/>
          <a:srcRect/>
          <a:stretch>
            <a:fillRect/>
          </a:stretch>
        </p:blipFill>
        <p:spPr bwMode="auto">
          <a:xfrm>
            <a:off x="0" y="1714500"/>
            <a:ext cx="3071813" cy="2303463"/>
          </a:xfrm>
          <a:prstGeom prst="rect">
            <a:avLst/>
          </a:prstGeom>
          <a:noFill/>
          <a:ln w="9525">
            <a:noFill/>
            <a:miter lim="800000"/>
            <a:headEnd/>
            <a:tailEnd/>
          </a:ln>
        </p:spPr>
      </p:pic>
      <p:pic>
        <p:nvPicPr>
          <p:cNvPr id="44035" name="Picture 5" descr="P6020507"/>
          <p:cNvPicPr>
            <a:picLocks noChangeAspect="1" noChangeArrowheads="1"/>
          </p:cNvPicPr>
          <p:nvPr/>
        </p:nvPicPr>
        <p:blipFill>
          <a:blip r:embed="rId4" cstate="print"/>
          <a:srcRect/>
          <a:stretch>
            <a:fillRect/>
          </a:stretch>
        </p:blipFill>
        <p:spPr bwMode="auto">
          <a:xfrm>
            <a:off x="6000750" y="1571625"/>
            <a:ext cx="3143250" cy="2357438"/>
          </a:xfrm>
          <a:prstGeom prst="rect">
            <a:avLst/>
          </a:prstGeom>
          <a:noFill/>
          <a:ln w="9525">
            <a:noFill/>
            <a:miter lim="800000"/>
            <a:headEnd/>
            <a:tailEnd/>
          </a:ln>
        </p:spPr>
      </p:pic>
      <p:pic>
        <p:nvPicPr>
          <p:cNvPr id="44036" name="Picture 6" descr="CIMG0577"/>
          <p:cNvPicPr>
            <a:picLocks noChangeAspect="1" noChangeArrowheads="1"/>
          </p:cNvPicPr>
          <p:nvPr/>
        </p:nvPicPr>
        <p:blipFill>
          <a:blip r:embed="rId5" cstate="print"/>
          <a:srcRect/>
          <a:stretch>
            <a:fillRect/>
          </a:stretch>
        </p:blipFill>
        <p:spPr bwMode="auto">
          <a:xfrm>
            <a:off x="428625" y="4143375"/>
            <a:ext cx="3286125" cy="2465388"/>
          </a:xfrm>
          <a:prstGeom prst="rect">
            <a:avLst/>
          </a:prstGeom>
          <a:noFill/>
          <a:ln w="9525">
            <a:noFill/>
            <a:miter lim="800000"/>
            <a:headEnd/>
            <a:tailEnd/>
          </a:ln>
        </p:spPr>
      </p:pic>
      <p:pic>
        <p:nvPicPr>
          <p:cNvPr id="44037" name="Picture 7" descr="CIMG0769"/>
          <p:cNvPicPr>
            <a:picLocks noChangeAspect="1" noChangeArrowheads="1"/>
          </p:cNvPicPr>
          <p:nvPr/>
        </p:nvPicPr>
        <p:blipFill>
          <a:blip r:embed="rId6" cstate="print"/>
          <a:srcRect/>
          <a:stretch>
            <a:fillRect/>
          </a:stretch>
        </p:blipFill>
        <p:spPr bwMode="auto">
          <a:xfrm>
            <a:off x="3071813" y="2714625"/>
            <a:ext cx="2971800" cy="2228850"/>
          </a:xfrm>
          <a:prstGeom prst="rect">
            <a:avLst/>
          </a:prstGeom>
          <a:noFill/>
          <a:ln w="9525">
            <a:noFill/>
            <a:miter lim="800000"/>
            <a:headEnd/>
            <a:tailEnd/>
          </a:ln>
        </p:spPr>
      </p:pic>
      <p:pic>
        <p:nvPicPr>
          <p:cNvPr id="44038" name="Picture 8" descr="P9230399"/>
          <p:cNvPicPr>
            <a:picLocks noChangeAspect="1" noChangeArrowheads="1"/>
          </p:cNvPicPr>
          <p:nvPr/>
        </p:nvPicPr>
        <p:blipFill>
          <a:blip r:embed="rId7" cstate="print"/>
          <a:srcRect/>
          <a:stretch>
            <a:fillRect/>
          </a:stretch>
        </p:blipFill>
        <p:spPr bwMode="auto">
          <a:xfrm>
            <a:off x="5867400" y="4143375"/>
            <a:ext cx="3276600" cy="2457450"/>
          </a:xfrm>
          <a:prstGeom prst="rect">
            <a:avLst/>
          </a:prstGeom>
          <a:noFill/>
          <a:ln w="9525">
            <a:noFill/>
            <a:miter lim="800000"/>
            <a:headEnd/>
            <a:tailEnd/>
          </a:ln>
        </p:spPr>
      </p:pic>
      <p:sp>
        <p:nvSpPr>
          <p:cNvPr id="44039" name="Text Box 9"/>
          <p:cNvSpPr txBox="1">
            <a:spLocks noChangeArrowheads="1"/>
          </p:cNvSpPr>
          <p:nvPr/>
        </p:nvSpPr>
        <p:spPr bwMode="auto">
          <a:xfrm>
            <a:off x="0" y="3643313"/>
            <a:ext cx="357158" cy="366712"/>
          </a:xfrm>
          <a:prstGeom prst="rect">
            <a:avLst/>
          </a:prstGeom>
          <a:solidFill>
            <a:schemeClr val="bg1"/>
          </a:solidFill>
          <a:ln w="9525">
            <a:noFill/>
            <a:miter lim="800000"/>
            <a:headEnd/>
            <a:tailEnd/>
          </a:ln>
        </p:spPr>
        <p:txBody>
          <a:bodyPr wrap="square">
            <a:spAutoFit/>
          </a:bodyPr>
          <a:lstStyle/>
          <a:p>
            <a:pPr>
              <a:spcBef>
                <a:spcPct val="50000"/>
              </a:spcBef>
            </a:pPr>
            <a:r>
              <a:rPr lang="el-GR" b="1" dirty="0">
                <a:solidFill>
                  <a:srgbClr val="0070C0"/>
                </a:solidFill>
                <a:latin typeface="Trebuchet MS" pitchFamily="34" charset="0"/>
              </a:rPr>
              <a:t>1</a:t>
            </a:r>
          </a:p>
        </p:txBody>
      </p:sp>
      <p:sp>
        <p:nvSpPr>
          <p:cNvPr id="44041" name="Text Box 11"/>
          <p:cNvSpPr txBox="1">
            <a:spLocks noChangeArrowheads="1"/>
          </p:cNvSpPr>
          <p:nvPr/>
        </p:nvSpPr>
        <p:spPr bwMode="auto">
          <a:xfrm>
            <a:off x="428596" y="6286520"/>
            <a:ext cx="357161" cy="366712"/>
          </a:xfrm>
          <a:prstGeom prst="rect">
            <a:avLst/>
          </a:prstGeom>
          <a:solidFill>
            <a:schemeClr val="bg1"/>
          </a:solidFill>
          <a:ln w="9525">
            <a:noFill/>
            <a:miter lim="800000"/>
            <a:headEnd/>
            <a:tailEnd/>
          </a:ln>
        </p:spPr>
        <p:txBody>
          <a:bodyPr wrap="square">
            <a:spAutoFit/>
          </a:bodyPr>
          <a:lstStyle/>
          <a:p>
            <a:pPr>
              <a:spcBef>
                <a:spcPct val="50000"/>
              </a:spcBef>
            </a:pPr>
            <a:r>
              <a:rPr lang="el-GR" b="1" dirty="0">
                <a:solidFill>
                  <a:srgbClr val="0070C0"/>
                </a:solidFill>
                <a:latin typeface="Trebuchet MS" pitchFamily="34" charset="0"/>
              </a:rPr>
              <a:t>3</a:t>
            </a:r>
          </a:p>
        </p:txBody>
      </p:sp>
      <p:sp>
        <p:nvSpPr>
          <p:cNvPr id="44042" name="Text Box 12"/>
          <p:cNvSpPr txBox="1">
            <a:spLocks noChangeArrowheads="1"/>
          </p:cNvSpPr>
          <p:nvPr/>
        </p:nvSpPr>
        <p:spPr bwMode="auto">
          <a:xfrm>
            <a:off x="3071813" y="4500563"/>
            <a:ext cx="357179" cy="366712"/>
          </a:xfrm>
          <a:prstGeom prst="rect">
            <a:avLst/>
          </a:prstGeom>
          <a:solidFill>
            <a:schemeClr val="bg1"/>
          </a:solidFill>
          <a:ln w="9525">
            <a:noFill/>
            <a:miter lim="800000"/>
            <a:headEnd/>
            <a:tailEnd/>
          </a:ln>
        </p:spPr>
        <p:txBody>
          <a:bodyPr wrap="square">
            <a:spAutoFit/>
          </a:bodyPr>
          <a:lstStyle/>
          <a:p>
            <a:pPr>
              <a:spcBef>
                <a:spcPct val="50000"/>
              </a:spcBef>
            </a:pPr>
            <a:r>
              <a:rPr lang="el-GR" b="1" dirty="0">
                <a:solidFill>
                  <a:srgbClr val="0070C0"/>
                </a:solidFill>
                <a:latin typeface="Trebuchet MS" pitchFamily="34" charset="0"/>
              </a:rPr>
              <a:t>4</a:t>
            </a:r>
          </a:p>
        </p:txBody>
      </p:sp>
      <p:sp>
        <p:nvSpPr>
          <p:cNvPr id="44043" name="Text Box 13"/>
          <p:cNvSpPr txBox="1">
            <a:spLocks noChangeArrowheads="1"/>
          </p:cNvSpPr>
          <p:nvPr/>
        </p:nvSpPr>
        <p:spPr bwMode="auto">
          <a:xfrm>
            <a:off x="5857884" y="6286520"/>
            <a:ext cx="357190" cy="366712"/>
          </a:xfrm>
          <a:prstGeom prst="rect">
            <a:avLst/>
          </a:prstGeom>
          <a:solidFill>
            <a:schemeClr val="bg1"/>
          </a:solidFill>
          <a:ln w="9525">
            <a:noFill/>
            <a:miter lim="800000"/>
            <a:headEnd/>
            <a:tailEnd/>
          </a:ln>
        </p:spPr>
        <p:txBody>
          <a:bodyPr wrap="square">
            <a:spAutoFit/>
          </a:bodyPr>
          <a:lstStyle/>
          <a:p>
            <a:pPr>
              <a:spcBef>
                <a:spcPct val="50000"/>
              </a:spcBef>
            </a:pPr>
            <a:r>
              <a:rPr lang="el-GR" b="1" dirty="0">
                <a:solidFill>
                  <a:srgbClr val="0070C0"/>
                </a:solidFill>
                <a:latin typeface="Trebuchet MS" pitchFamily="34" charset="0"/>
              </a:rPr>
              <a:t>5</a:t>
            </a:r>
          </a:p>
        </p:txBody>
      </p:sp>
      <p:sp>
        <p:nvSpPr>
          <p:cNvPr id="14" name="13 - Τίτλος"/>
          <p:cNvSpPr>
            <a:spLocks noGrp="1"/>
          </p:cNvSpPr>
          <p:nvPr>
            <p:ph type="title"/>
          </p:nvPr>
        </p:nvSpPr>
        <p:spPr>
          <a:xfrm>
            <a:off x="642910" y="142852"/>
            <a:ext cx="7643866" cy="1143000"/>
          </a:xfrm>
        </p:spPr>
        <p:txBody>
          <a:bodyPr/>
          <a:lstStyle/>
          <a:p>
            <a:pPr algn="ctr" eaLnBrk="1" fontAlgn="auto" hangingPunct="1">
              <a:spcAft>
                <a:spcPts val="0"/>
              </a:spcAft>
              <a:defRPr/>
            </a:pPr>
            <a:r>
              <a:rPr lang="el-GR" sz="2800" dirty="0" smtClean="0">
                <a:solidFill>
                  <a:srgbClr val="0070C0"/>
                </a:solidFill>
                <a:latin typeface="Tahoma" pitchFamily="34" charset="0"/>
                <a:cs typeface="Tahoma" pitchFamily="34" charset="0"/>
              </a:rPr>
              <a:t>Στάδια αναπαραγωγικής προσπάθειας</a:t>
            </a:r>
            <a:endParaRPr lang="el-GR" sz="2800" dirty="0">
              <a:solidFill>
                <a:srgbClr val="0070C0"/>
              </a:solidFill>
              <a:latin typeface="Tahoma" pitchFamily="34" charset="0"/>
              <a:cs typeface="Tahoma" pitchFamily="34" charset="0"/>
            </a:endParaRPr>
          </a:p>
        </p:txBody>
      </p:sp>
      <p:sp>
        <p:nvSpPr>
          <p:cNvPr id="44045" name="Text Box 12"/>
          <p:cNvSpPr txBox="1">
            <a:spLocks noChangeArrowheads="1"/>
          </p:cNvSpPr>
          <p:nvPr/>
        </p:nvSpPr>
        <p:spPr bwMode="auto">
          <a:xfrm>
            <a:off x="6072198" y="3571876"/>
            <a:ext cx="357190" cy="366712"/>
          </a:xfrm>
          <a:prstGeom prst="rect">
            <a:avLst/>
          </a:prstGeom>
          <a:solidFill>
            <a:schemeClr val="bg1"/>
          </a:solidFill>
          <a:ln w="9525">
            <a:noFill/>
            <a:miter lim="800000"/>
            <a:headEnd/>
            <a:tailEnd/>
          </a:ln>
        </p:spPr>
        <p:txBody>
          <a:bodyPr wrap="square">
            <a:spAutoFit/>
          </a:bodyPr>
          <a:lstStyle/>
          <a:p>
            <a:pPr>
              <a:spcBef>
                <a:spcPct val="50000"/>
              </a:spcBef>
            </a:pPr>
            <a:r>
              <a:rPr lang="en-US" b="1" dirty="0">
                <a:solidFill>
                  <a:srgbClr val="0070C0"/>
                </a:solidFill>
                <a:latin typeface="Trebuchet MS" pitchFamily="34" charset="0"/>
              </a:rPr>
              <a:t>2</a:t>
            </a:r>
            <a:endParaRPr lang="el-GR" b="1" dirty="0">
              <a:solidFill>
                <a:srgbClr val="0070C0"/>
              </a:solidFill>
              <a:latin typeface="Trebuchet MS"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a:xfrm>
            <a:off x="285720" y="228600"/>
            <a:ext cx="8715436" cy="990600"/>
          </a:xfrm>
        </p:spPr>
        <p:txBody>
          <a:bodyPr>
            <a:normAutofit/>
          </a:bodyPr>
          <a:lstStyle/>
          <a:p>
            <a:pPr algn="ctr"/>
            <a:r>
              <a:rPr lang="el-GR" sz="1600" dirty="0" smtClean="0">
                <a:solidFill>
                  <a:srgbClr val="0070C0"/>
                </a:solidFill>
                <a:latin typeface="Tahoma" pitchFamily="34" charset="0"/>
                <a:ea typeface="Tahoma" pitchFamily="34" charset="0"/>
                <a:cs typeface="Tahoma" pitchFamily="34" charset="0"/>
              </a:rPr>
              <a:t>Η αναπαραγωγική επιτυχία των </a:t>
            </a:r>
            <a:r>
              <a:rPr lang="el-GR" sz="1600" dirty="0" err="1" smtClean="0">
                <a:solidFill>
                  <a:srgbClr val="0070C0"/>
                </a:solidFill>
                <a:latin typeface="Tahoma" pitchFamily="34" charset="0"/>
                <a:ea typeface="Tahoma" pitchFamily="34" charset="0"/>
                <a:cs typeface="Tahoma" pitchFamily="34" charset="0"/>
              </a:rPr>
              <a:t>Αρτέμηδων</a:t>
            </a:r>
            <a:r>
              <a:rPr lang="el-GR" sz="1600" dirty="0" smtClean="0">
                <a:solidFill>
                  <a:srgbClr val="0070C0"/>
                </a:solidFill>
                <a:latin typeface="Tahoma" pitchFamily="34" charset="0"/>
                <a:ea typeface="Tahoma" pitchFamily="34" charset="0"/>
                <a:cs typeface="Tahoma" pitchFamily="34" charset="0"/>
              </a:rPr>
              <a:t> ανά στάδια αναπαραγωγικής προσπάθειας για το σύνολο των πέντε (5) συνεχόμενων αναπαραγωγικών περιόδων (2008-2012, Ν=516 φωλιές)</a:t>
            </a:r>
          </a:p>
        </p:txBody>
      </p:sp>
      <p:pic>
        <p:nvPicPr>
          <p:cNvPr id="36867" name="Picture 31"/>
          <p:cNvPicPr>
            <a:picLocks noChangeAspect="1" noChangeArrowheads="1"/>
          </p:cNvPicPr>
          <p:nvPr/>
        </p:nvPicPr>
        <p:blipFill>
          <a:blip r:embed="rId2" cstate="print"/>
          <a:srcRect b="12154"/>
          <a:stretch>
            <a:fillRect/>
          </a:stretch>
        </p:blipFill>
        <p:spPr bwMode="auto">
          <a:xfrm>
            <a:off x="0" y="3071810"/>
            <a:ext cx="3643305" cy="2936860"/>
          </a:xfrm>
          <a:prstGeom prst="rect">
            <a:avLst/>
          </a:prstGeom>
          <a:noFill/>
          <a:ln w="9525">
            <a:noFill/>
            <a:miter lim="800000"/>
            <a:headEnd/>
            <a:tailEnd/>
          </a:ln>
        </p:spPr>
      </p:pic>
      <p:graphicFrame>
        <p:nvGraphicFramePr>
          <p:cNvPr id="6" name="5 - Πίνακας"/>
          <p:cNvGraphicFramePr>
            <a:graphicFrameLocks noGrp="1"/>
          </p:cNvGraphicFramePr>
          <p:nvPr/>
        </p:nvGraphicFramePr>
        <p:xfrm>
          <a:off x="1428750" y="1571625"/>
          <a:ext cx="6286500" cy="1500188"/>
        </p:xfrm>
        <a:graphic>
          <a:graphicData uri="http://schemas.openxmlformats.org/drawingml/2006/table">
            <a:tbl>
              <a:tblPr/>
              <a:tblGrid>
                <a:gridCol w="1593850"/>
                <a:gridCol w="622300"/>
                <a:gridCol w="801688"/>
                <a:gridCol w="800100"/>
                <a:gridCol w="801687"/>
                <a:gridCol w="801688"/>
                <a:gridCol w="865187"/>
              </a:tblGrid>
              <a:tr h="566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dirty="0" smtClean="0">
                          <a:ln>
                            <a:noFill/>
                          </a:ln>
                          <a:solidFill>
                            <a:srgbClr val="000000"/>
                          </a:solidFill>
                          <a:effectLst/>
                          <a:latin typeface="Times New Roman" pitchFamily="18" charset="0"/>
                          <a:cs typeface="Times New Roman" pitchFamily="18" charset="0"/>
                        </a:rPr>
                        <a:t>Αναπαραγωγική παράμετρος</a:t>
                      </a:r>
                      <a:endParaRPr kumimoji="0" lang="el-GR" sz="11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N</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Εύρος τιμών</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Ελάχιστη τιμή</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Μέγιστη Τιμή</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Μέση </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τιμή</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1" i="0" u="none" strike="noStrike" cap="none" normalizeH="0" baseline="0" smtClean="0">
                          <a:ln>
                            <a:noFill/>
                          </a:ln>
                          <a:solidFill>
                            <a:srgbClr val="000000"/>
                          </a:solidFill>
                          <a:effectLst/>
                          <a:latin typeface="Times New Roman" pitchFamily="18" charset="0"/>
                          <a:cs typeface="Times New Roman" pitchFamily="18" charset="0"/>
                        </a:rPr>
                        <a:t>Τυπική απόκλιση</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Αναπαραγωγική επιτυχία</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516</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30,30</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53,00</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83,30</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65,37</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12,25</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311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dirty="0" smtClean="0">
                          <a:ln>
                            <a:noFill/>
                          </a:ln>
                          <a:solidFill>
                            <a:srgbClr val="000000"/>
                          </a:solidFill>
                          <a:effectLst/>
                          <a:latin typeface="Times New Roman" pitchFamily="18" charset="0"/>
                          <a:cs typeface="Times New Roman" pitchFamily="18" charset="0"/>
                        </a:rPr>
                        <a:t>Επιτυχία εκκόλαψης</a:t>
                      </a:r>
                      <a:endParaRPr kumimoji="0" lang="el-GR" sz="11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516</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15,51</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69,67</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85,18</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75,62</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7,98</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11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Επιτυχία πτέρωσης</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516</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21,11</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76,71</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97,82</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smtClean="0">
                          <a:ln>
                            <a:noFill/>
                          </a:ln>
                          <a:solidFill>
                            <a:srgbClr val="000000"/>
                          </a:solidFill>
                          <a:effectLst/>
                          <a:latin typeface="Times New Roman" pitchFamily="18" charset="0"/>
                          <a:cs typeface="Times New Roman" pitchFamily="18" charset="0"/>
                        </a:rPr>
                        <a:t>86,22</a:t>
                      </a:r>
                      <a:endParaRPr kumimoji="0" lang="el-GR" sz="11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900" b="0" i="0" u="none" strike="noStrike" cap="none" normalizeH="0" baseline="0" dirty="0" smtClean="0">
                          <a:ln>
                            <a:noFill/>
                          </a:ln>
                          <a:solidFill>
                            <a:srgbClr val="000000"/>
                          </a:solidFill>
                          <a:effectLst/>
                          <a:latin typeface="Times New Roman" pitchFamily="18" charset="0"/>
                          <a:cs typeface="Times New Roman" pitchFamily="18" charset="0"/>
                        </a:rPr>
                        <a:t>8,59</a:t>
                      </a:r>
                      <a:endParaRPr kumimoji="0" lang="el-GR" sz="11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6 - Ορθογώνιο"/>
          <p:cNvSpPr/>
          <p:nvPr/>
        </p:nvSpPr>
        <p:spPr>
          <a:xfrm>
            <a:off x="6143625" y="1571625"/>
            <a:ext cx="642938" cy="15001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7 - TextBox"/>
          <p:cNvSpPr txBox="1"/>
          <p:nvPr/>
        </p:nvSpPr>
        <p:spPr>
          <a:xfrm>
            <a:off x="0" y="5996226"/>
            <a:ext cx="3643306" cy="553998"/>
          </a:xfrm>
          <a:prstGeom prst="rect">
            <a:avLst/>
          </a:prstGeom>
          <a:noFill/>
        </p:spPr>
        <p:txBody>
          <a:bodyPr wrap="square" rtlCol="0">
            <a:spAutoFit/>
          </a:bodyPr>
          <a:lstStyle/>
          <a:p>
            <a:pPr algn="just"/>
            <a:r>
              <a:rPr lang="el-GR" sz="1000" dirty="0" smtClean="0">
                <a:latin typeface="Tahoma" pitchFamily="34" charset="0"/>
                <a:ea typeface="Tahoma" pitchFamily="34" charset="0"/>
                <a:cs typeface="Tahoma" pitchFamily="34" charset="0"/>
              </a:rPr>
              <a:t>Σύνοψη των επιπέδων (%) της αναπαραγωγικής επιτυχίας, της επιτυχίας εκκόλαψης και της επιτυχίας πτέρωσης των </a:t>
            </a:r>
            <a:r>
              <a:rPr lang="el-GR" sz="1000" dirty="0" err="1" smtClean="0">
                <a:latin typeface="Tahoma" pitchFamily="34" charset="0"/>
                <a:ea typeface="Tahoma" pitchFamily="34" charset="0"/>
                <a:cs typeface="Tahoma" pitchFamily="34" charset="0"/>
              </a:rPr>
              <a:t>Αρτέμηδων</a:t>
            </a:r>
            <a:r>
              <a:rPr lang="el-GR" sz="1000" dirty="0" smtClean="0">
                <a:latin typeface="Tahoma" pitchFamily="34" charset="0"/>
                <a:ea typeface="Tahoma" pitchFamily="34" charset="0"/>
                <a:cs typeface="Tahoma" pitchFamily="34" charset="0"/>
              </a:rPr>
              <a:t> στις Στροφάδες για την περίοδο 2008-2012. </a:t>
            </a:r>
            <a:endParaRPr lang="el-GR" sz="1000" dirty="0">
              <a:latin typeface="Tahoma" pitchFamily="34" charset="0"/>
              <a:ea typeface="Tahoma" pitchFamily="34" charset="0"/>
              <a:cs typeface="Tahoma" pitchFamily="34" charset="0"/>
            </a:endParaRPr>
          </a:p>
        </p:txBody>
      </p:sp>
      <p:sp>
        <p:nvSpPr>
          <p:cNvPr id="9" name="2 - Θέση περιεχομένου"/>
          <p:cNvSpPr>
            <a:spLocks noGrp="1"/>
          </p:cNvSpPr>
          <p:nvPr>
            <p:ph sz="half" idx="1"/>
          </p:nvPr>
        </p:nvSpPr>
        <p:spPr>
          <a:xfrm>
            <a:off x="4286248" y="3643314"/>
            <a:ext cx="4214842" cy="1714512"/>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eaLnBrk="1" hangingPunct="1">
              <a:lnSpc>
                <a:spcPct val="90000"/>
              </a:lnSpc>
              <a:defRPr/>
            </a:pPr>
            <a:r>
              <a:rPr lang="el-GR" sz="1600" b="1" dirty="0" smtClean="0">
                <a:solidFill>
                  <a:srgbClr val="0070C0"/>
                </a:solidFill>
                <a:latin typeface="Tahoma" pitchFamily="34" charset="0"/>
                <a:cs typeface="Tahoma" pitchFamily="34" charset="0"/>
              </a:rPr>
              <a:t>Αναπαραγωγική επιτυχία 65,37%</a:t>
            </a:r>
            <a:r>
              <a:rPr lang="en-US" sz="1600" b="1" dirty="0" smtClean="0">
                <a:solidFill>
                  <a:srgbClr val="0070C0"/>
                </a:solidFill>
                <a:latin typeface="Tahoma" pitchFamily="34" charset="0"/>
                <a:cs typeface="Tahoma" pitchFamily="34" charset="0"/>
              </a:rPr>
              <a:t> </a:t>
            </a:r>
            <a:r>
              <a:rPr lang="el-GR" sz="1600" b="1"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 ποσοστό πτερωμένων νεοσσών ανά αριθμό ενεργών φωλιών</a:t>
            </a:r>
            <a:r>
              <a:rPr lang="en-US" sz="1600" dirty="0" smtClean="0">
                <a:solidFill>
                  <a:srgbClr val="0070C0"/>
                </a:solidFill>
                <a:latin typeface="Tahoma" pitchFamily="34" charset="0"/>
                <a:cs typeface="Tahoma" pitchFamily="34" charset="0"/>
              </a:rPr>
              <a:t>)</a:t>
            </a:r>
            <a:endParaRPr lang="el-GR" sz="1600" dirty="0" smtClean="0">
              <a:solidFill>
                <a:srgbClr val="0070C0"/>
              </a:solidFill>
              <a:latin typeface="Tahoma" pitchFamily="34" charset="0"/>
              <a:cs typeface="Tahoma" pitchFamily="34" charset="0"/>
            </a:endParaRPr>
          </a:p>
          <a:p>
            <a:pPr eaLnBrk="1" hangingPunct="1">
              <a:lnSpc>
                <a:spcPct val="90000"/>
              </a:lnSpc>
              <a:defRPr/>
            </a:pPr>
            <a:endParaRPr lang="en-US" sz="1600" dirty="0" smtClean="0">
              <a:solidFill>
                <a:srgbClr val="0070C0"/>
              </a:solidFill>
              <a:latin typeface="Tahoma" pitchFamily="34" charset="0"/>
              <a:cs typeface="Tahoma" pitchFamily="34" charset="0"/>
            </a:endParaRPr>
          </a:p>
          <a:p>
            <a:pPr eaLnBrk="1" hangingPunct="1">
              <a:lnSpc>
                <a:spcPct val="90000"/>
              </a:lnSpc>
              <a:defRPr/>
            </a:pPr>
            <a:r>
              <a:rPr lang="el-GR" sz="1600" b="1" dirty="0" smtClean="0">
                <a:solidFill>
                  <a:srgbClr val="0070C0"/>
                </a:solidFill>
                <a:latin typeface="Tahoma" pitchFamily="34" charset="0"/>
                <a:cs typeface="Tahoma" pitchFamily="34" charset="0"/>
              </a:rPr>
              <a:t>Επιτυχία εκκόλαψης 75,62</a:t>
            </a:r>
            <a:r>
              <a:rPr lang="en-US" sz="1600" b="1" dirty="0" smtClean="0">
                <a:solidFill>
                  <a:srgbClr val="0070C0"/>
                </a:solidFill>
                <a:latin typeface="Tahoma" pitchFamily="34" charset="0"/>
                <a:cs typeface="Tahoma" pitchFamily="34" charset="0"/>
              </a:rPr>
              <a:t>% </a:t>
            </a:r>
            <a:r>
              <a:rPr lang="el-GR" sz="1600" b="1" dirty="0" smtClean="0">
                <a:solidFill>
                  <a:srgbClr val="0070C0"/>
                </a:solidFill>
                <a:latin typeface="Tahoma" pitchFamily="34" charset="0"/>
                <a:cs typeface="Tahoma" pitchFamily="34" charset="0"/>
              </a:rPr>
              <a:t>                 </a:t>
            </a:r>
            <a:r>
              <a:rPr lang="en-US" sz="1600" dirty="0" smtClean="0">
                <a:solidFill>
                  <a:srgbClr val="0070C0"/>
                </a:solidFill>
                <a:latin typeface="Tahoma" pitchFamily="34" charset="0"/>
                <a:cs typeface="Tahoma" pitchFamily="34" charset="0"/>
              </a:rPr>
              <a:t>(</a:t>
            </a:r>
            <a:r>
              <a:rPr lang="el-GR" sz="1600" dirty="0" smtClean="0">
                <a:solidFill>
                  <a:srgbClr val="0070C0"/>
                </a:solidFill>
                <a:latin typeface="Tahoma" pitchFamily="34" charset="0"/>
                <a:cs typeface="Tahoma" pitchFamily="34" charset="0"/>
              </a:rPr>
              <a:t>% ποσοστό αυγών που εκκολάφθηκαν</a:t>
            </a:r>
            <a:r>
              <a:rPr lang="en-US" sz="1600" dirty="0" smtClean="0">
                <a:solidFill>
                  <a:srgbClr val="0070C0"/>
                </a:solidFill>
                <a:latin typeface="Tahoma" pitchFamily="34" charset="0"/>
                <a:cs typeface="Tahoma" pitchFamily="34" charset="0"/>
              </a:rPr>
              <a:t>)</a:t>
            </a:r>
            <a:endParaRPr lang="el-GR" sz="1600" dirty="0" smtClean="0">
              <a:solidFill>
                <a:srgbClr val="0070C0"/>
              </a:solidFill>
              <a:latin typeface="Tahoma" pitchFamily="34" charset="0"/>
              <a:cs typeface="Tahoma" pitchFamily="34" charset="0"/>
            </a:endParaRPr>
          </a:p>
          <a:p>
            <a:pPr eaLnBrk="1" hangingPunct="1">
              <a:lnSpc>
                <a:spcPct val="90000"/>
              </a:lnSpc>
              <a:buNone/>
              <a:defRPr/>
            </a:pPr>
            <a:endParaRPr lang="en-US" sz="1600" dirty="0" smtClean="0">
              <a:solidFill>
                <a:srgbClr val="0070C0"/>
              </a:solidFill>
              <a:latin typeface="Tahoma" pitchFamily="34" charset="0"/>
              <a:cs typeface="Tahoma" pitchFamily="34" charset="0"/>
            </a:endParaRPr>
          </a:p>
          <a:p>
            <a:pPr eaLnBrk="1" hangingPunct="1">
              <a:lnSpc>
                <a:spcPct val="90000"/>
              </a:lnSpc>
              <a:defRPr/>
            </a:pPr>
            <a:r>
              <a:rPr lang="el-GR" sz="1600" b="1" dirty="0" smtClean="0">
                <a:solidFill>
                  <a:srgbClr val="0070C0"/>
                </a:solidFill>
                <a:latin typeface="Tahoma" pitchFamily="34" charset="0"/>
                <a:cs typeface="Tahoma" pitchFamily="34" charset="0"/>
              </a:rPr>
              <a:t>Επιτυχία πτέρωσης</a:t>
            </a:r>
            <a:r>
              <a:rPr lang="en-US" sz="1600" b="1" dirty="0" smtClean="0">
                <a:solidFill>
                  <a:srgbClr val="0070C0"/>
                </a:solidFill>
                <a:latin typeface="Tahoma" pitchFamily="34" charset="0"/>
                <a:cs typeface="Tahoma" pitchFamily="34" charset="0"/>
              </a:rPr>
              <a:t> 8</a:t>
            </a:r>
            <a:r>
              <a:rPr lang="el-GR" sz="1600" b="1" dirty="0" smtClean="0">
                <a:solidFill>
                  <a:srgbClr val="0070C0"/>
                </a:solidFill>
                <a:latin typeface="Tahoma" pitchFamily="34" charset="0"/>
                <a:cs typeface="Tahoma" pitchFamily="34" charset="0"/>
              </a:rPr>
              <a:t>6,22</a:t>
            </a:r>
            <a:r>
              <a:rPr lang="en-US" sz="1600" b="1" dirty="0" smtClean="0">
                <a:solidFill>
                  <a:srgbClr val="0070C0"/>
                </a:solidFill>
                <a:latin typeface="Tahoma" pitchFamily="34" charset="0"/>
                <a:cs typeface="Tahoma" pitchFamily="34" charset="0"/>
              </a:rPr>
              <a:t>% </a:t>
            </a:r>
            <a:r>
              <a:rPr lang="el-GR" sz="1600" b="1" dirty="0" smtClean="0">
                <a:solidFill>
                  <a:srgbClr val="0070C0"/>
                </a:solidFill>
                <a:latin typeface="Tahoma" pitchFamily="34" charset="0"/>
                <a:cs typeface="Tahoma" pitchFamily="34" charset="0"/>
              </a:rPr>
              <a:t>                  </a:t>
            </a:r>
            <a:r>
              <a:rPr lang="en-US" sz="1600" dirty="0" smtClean="0">
                <a:solidFill>
                  <a:srgbClr val="0070C0"/>
                </a:solidFill>
                <a:latin typeface="Tahoma" pitchFamily="34" charset="0"/>
                <a:cs typeface="Tahoma" pitchFamily="34" charset="0"/>
              </a:rPr>
              <a:t>(</a:t>
            </a:r>
            <a:r>
              <a:rPr lang="el-GR" sz="1600" dirty="0" smtClean="0">
                <a:solidFill>
                  <a:srgbClr val="0070C0"/>
                </a:solidFill>
                <a:latin typeface="Tahoma" pitchFamily="34" charset="0"/>
                <a:cs typeface="Tahoma" pitchFamily="34" charset="0"/>
              </a:rPr>
              <a:t>% ποσοστό νεοσσών που πτερώθηκαν</a:t>
            </a:r>
            <a:r>
              <a:rPr lang="en-US" sz="1600" dirty="0" smtClean="0">
                <a:solidFill>
                  <a:srgbClr val="0070C0"/>
                </a:solidFill>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dirty="0" smtClean="0">
                <a:solidFill>
                  <a:srgbClr val="0070C0"/>
                </a:solidFill>
                <a:latin typeface="Tahoma" pitchFamily="34" charset="0"/>
                <a:ea typeface="Tahoma" pitchFamily="34" charset="0"/>
                <a:cs typeface="Tahoma" pitchFamily="34" charset="0"/>
              </a:rPr>
              <a:t>Συσχέτιση αναπαραγωγικής επιτυχίας με εμπειρία ζευγαριών</a:t>
            </a:r>
            <a:endParaRPr lang="el-GR" sz="2800" dirty="0">
              <a:solidFill>
                <a:srgbClr val="0070C0"/>
              </a:solidFill>
              <a:latin typeface="Tahoma" pitchFamily="34" charset="0"/>
              <a:ea typeface="Tahoma" pitchFamily="34" charset="0"/>
              <a:cs typeface="Tahoma" pitchFamily="34" charset="0"/>
            </a:endParaRPr>
          </a:p>
        </p:txBody>
      </p:sp>
      <p:pic>
        <p:nvPicPr>
          <p:cNvPr id="181250" name="Picture 2"/>
          <p:cNvPicPr>
            <a:picLocks noChangeAspect="1" noChangeArrowheads="1"/>
          </p:cNvPicPr>
          <p:nvPr/>
        </p:nvPicPr>
        <p:blipFill>
          <a:blip r:embed="rId2" cstate="print"/>
          <a:srcRect/>
          <a:stretch>
            <a:fillRect/>
          </a:stretch>
        </p:blipFill>
        <p:spPr bwMode="auto">
          <a:xfrm>
            <a:off x="0" y="2071678"/>
            <a:ext cx="4822791" cy="3857652"/>
          </a:xfrm>
          <a:prstGeom prst="rect">
            <a:avLst/>
          </a:prstGeom>
          <a:noFill/>
          <a:ln w="9525">
            <a:noFill/>
            <a:miter lim="800000"/>
            <a:headEnd/>
            <a:tailEnd/>
          </a:ln>
        </p:spPr>
      </p:pic>
      <p:sp>
        <p:nvSpPr>
          <p:cNvPr id="5" name="4 - TextBox"/>
          <p:cNvSpPr txBox="1"/>
          <p:nvPr/>
        </p:nvSpPr>
        <p:spPr>
          <a:xfrm>
            <a:off x="0" y="5929330"/>
            <a:ext cx="4857752" cy="400110"/>
          </a:xfrm>
          <a:prstGeom prst="rect">
            <a:avLst/>
          </a:prstGeom>
          <a:noFill/>
        </p:spPr>
        <p:txBody>
          <a:bodyPr wrap="square" rtlCol="0">
            <a:spAutoFit/>
          </a:bodyPr>
          <a:lstStyle/>
          <a:p>
            <a:pPr algn="just"/>
            <a:r>
              <a:rPr lang="el-GR" sz="1000" dirty="0" smtClean="0">
                <a:latin typeface="Tahoma" pitchFamily="34" charset="0"/>
                <a:ea typeface="Tahoma" pitchFamily="34" charset="0"/>
                <a:cs typeface="Tahoma" pitchFamily="34" charset="0"/>
              </a:rPr>
              <a:t>Ο αριθμός των φωλιών (Ν, %) που παρακολουθήθηκαν συστηματικά ανά αριθμό αναπαραγωγικών περιόδων μεταξύ των ετών 2008-2012</a:t>
            </a:r>
            <a:endParaRPr lang="el-GR" sz="1000" dirty="0">
              <a:latin typeface="Tahoma" pitchFamily="34" charset="0"/>
              <a:ea typeface="Tahoma" pitchFamily="34" charset="0"/>
              <a:cs typeface="Tahoma" pitchFamily="34" charset="0"/>
            </a:endParaRPr>
          </a:p>
        </p:txBody>
      </p:sp>
      <p:sp>
        <p:nvSpPr>
          <p:cNvPr id="6" name="2 - Θέση περιεχομένου"/>
          <p:cNvSpPr>
            <a:spLocks noGrp="1"/>
          </p:cNvSpPr>
          <p:nvPr>
            <p:ph sz="half" idx="1"/>
          </p:nvPr>
        </p:nvSpPr>
        <p:spPr>
          <a:xfrm>
            <a:off x="4786314" y="3429000"/>
            <a:ext cx="4214842" cy="1428760"/>
          </a:xfrm>
        </p:spPr>
        <p:style>
          <a:lnRef idx="1">
            <a:schemeClr val="accent1"/>
          </a:lnRef>
          <a:fillRef idx="2">
            <a:schemeClr val="accent1"/>
          </a:fillRef>
          <a:effectRef idx="1">
            <a:schemeClr val="accent1"/>
          </a:effectRef>
          <a:fontRef idx="minor">
            <a:schemeClr val="dk1"/>
          </a:fontRef>
        </p:style>
        <p:txBody>
          <a:bodyPr>
            <a:noAutofit/>
          </a:bodyPr>
          <a:lstStyle/>
          <a:p>
            <a:pPr eaLnBrk="1" hangingPunct="1">
              <a:lnSpc>
                <a:spcPct val="90000"/>
              </a:lnSpc>
              <a:defRPr/>
            </a:pPr>
            <a:r>
              <a:rPr lang="el-GR" sz="1400" b="1" dirty="0" smtClean="0">
                <a:solidFill>
                  <a:srgbClr val="0070C0"/>
                </a:solidFill>
                <a:latin typeface="Tahoma" pitchFamily="34" charset="0"/>
                <a:ea typeface="Tahoma" pitchFamily="34" charset="0"/>
                <a:cs typeface="Tahoma" pitchFamily="34" charset="0"/>
              </a:rPr>
              <a:t>Υψηλός βαθμός φιλοπατρίας </a:t>
            </a:r>
            <a:r>
              <a:rPr lang="el-GR" sz="1400" dirty="0" smtClean="0">
                <a:solidFill>
                  <a:srgbClr val="0070C0"/>
                </a:solidFill>
                <a:latin typeface="Tahoma" pitchFamily="34" charset="0"/>
                <a:ea typeface="Tahoma" pitchFamily="34" charset="0"/>
                <a:cs typeface="Tahoma" pitchFamily="34" charset="0"/>
              </a:rPr>
              <a:t>(μέσω </a:t>
            </a:r>
            <a:r>
              <a:rPr lang="el-GR" sz="1400" dirty="0" err="1" smtClean="0">
                <a:solidFill>
                  <a:srgbClr val="0070C0"/>
                </a:solidFill>
                <a:latin typeface="Tahoma" pitchFamily="34" charset="0"/>
                <a:ea typeface="Tahoma" pitchFamily="34" charset="0"/>
                <a:cs typeface="Tahoma" pitchFamily="34" charset="0"/>
              </a:rPr>
              <a:t>δακτυλιώσεων</a:t>
            </a:r>
            <a:r>
              <a:rPr lang="el-GR" sz="1400" dirty="0" smtClean="0">
                <a:solidFill>
                  <a:srgbClr val="0070C0"/>
                </a:solidFill>
                <a:latin typeface="Tahoma" pitchFamily="34" charset="0"/>
                <a:ea typeface="Tahoma" pitchFamily="34" charset="0"/>
                <a:cs typeface="Tahoma" pitchFamily="34" charset="0"/>
              </a:rPr>
              <a:t>)</a:t>
            </a:r>
          </a:p>
          <a:p>
            <a:pPr eaLnBrk="1" hangingPunct="1">
              <a:lnSpc>
                <a:spcPct val="90000"/>
              </a:lnSpc>
              <a:buNone/>
              <a:defRPr/>
            </a:pPr>
            <a:endParaRPr lang="en-US" sz="1400" dirty="0" smtClean="0">
              <a:solidFill>
                <a:srgbClr val="0070C0"/>
              </a:solidFill>
              <a:latin typeface="Tahoma" pitchFamily="34" charset="0"/>
              <a:ea typeface="Tahoma" pitchFamily="34" charset="0"/>
              <a:cs typeface="Tahoma" pitchFamily="34" charset="0"/>
            </a:endParaRPr>
          </a:p>
          <a:p>
            <a:pPr eaLnBrk="1" hangingPunct="1">
              <a:lnSpc>
                <a:spcPct val="90000"/>
              </a:lnSpc>
              <a:buNone/>
              <a:defRPr/>
            </a:pPr>
            <a:r>
              <a:rPr lang="el-GR" sz="1400" dirty="0" smtClean="0">
                <a:solidFill>
                  <a:srgbClr val="0070C0"/>
                </a:solidFill>
                <a:latin typeface="Tahoma" pitchFamily="34" charset="0"/>
                <a:ea typeface="Tahoma" pitchFamily="34" charset="0"/>
                <a:cs typeface="Tahoma" pitchFamily="34" charset="0"/>
              </a:rPr>
              <a:t> </a:t>
            </a:r>
          </a:p>
          <a:p>
            <a:pPr eaLnBrk="1" hangingPunct="1">
              <a:lnSpc>
                <a:spcPct val="90000"/>
              </a:lnSpc>
              <a:defRPr/>
            </a:pPr>
            <a:r>
              <a:rPr lang="el-GR" sz="1400" b="1" dirty="0" smtClean="0">
                <a:solidFill>
                  <a:srgbClr val="0070C0"/>
                </a:solidFill>
                <a:latin typeface="Tahoma" pitchFamily="34" charset="0"/>
                <a:ea typeface="Tahoma" pitchFamily="34" charset="0"/>
                <a:cs typeface="Tahoma" pitchFamily="34" charset="0"/>
              </a:rPr>
              <a:t>Εμπειρία ζευγαριών </a:t>
            </a:r>
            <a:r>
              <a:rPr lang="el-GR" sz="1400" b="1" dirty="0" smtClean="0">
                <a:solidFill>
                  <a:srgbClr val="0070C0"/>
                </a:solidFill>
                <a:latin typeface="Tahoma" pitchFamily="34" charset="0"/>
                <a:ea typeface="Tahoma" pitchFamily="34" charset="0"/>
                <a:cs typeface="Tahoma" pitchFamily="34" charset="0"/>
                <a:sym typeface="Wingdings" pitchFamily="2" charset="2"/>
              </a:rPr>
              <a:t> Υψηλότερη αναπαραγωγική επιτυχία</a:t>
            </a:r>
            <a:r>
              <a:rPr lang="el-GR" sz="1400" dirty="0" smtClean="0">
                <a:solidFill>
                  <a:srgbClr val="0070C0"/>
                </a:solidFill>
                <a:latin typeface="Tahoma" pitchFamily="34" charset="0"/>
                <a:ea typeface="Tahoma" pitchFamily="34" charset="0"/>
                <a:cs typeface="Tahoma" pitchFamily="34" charset="0"/>
                <a:sym typeface="Wingdings" pitchFamily="2" charset="2"/>
              </a:rPr>
              <a:t>: 77,5% (Ν=240)</a:t>
            </a:r>
            <a:endParaRPr lang="en-US" sz="1400" dirty="0" smtClean="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p:cNvPicPr>
            <a:picLocks noChangeAspect="1" noChangeArrowheads="1"/>
          </p:cNvPicPr>
          <p:nvPr/>
        </p:nvPicPr>
        <p:blipFill>
          <a:blip r:embed="rId2" cstate="print"/>
          <a:srcRect l="37906" t="20298" r="16712" b="5876"/>
          <a:stretch>
            <a:fillRect/>
          </a:stretch>
        </p:blipFill>
        <p:spPr bwMode="auto">
          <a:xfrm>
            <a:off x="0" y="836712"/>
            <a:ext cx="5481072" cy="5013176"/>
          </a:xfrm>
          <a:prstGeom prst="rect">
            <a:avLst/>
          </a:prstGeom>
          <a:noFill/>
          <a:ln w="9525">
            <a:noFill/>
            <a:miter lim="800000"/>
            <a:headEnd/>
            <a:tailEnd/>
          </a:ln>
        </p:spPr>
      </p:pic>
      <p:pic>
        <p:nvPicPr>
          <p:cNvPr id="596995" name="Picture 3"/>
          <p:cNvPicPr>
            <a:picLocks noChangeAspect="1" noChangeArrowheads="1"/>
          </p:cNvPicPr>
          <p:nvPr/>
        </p:nvPicPr>
        <p:blipFill>
          <a:blip r:embed="rId3" cstate="print"/>
          <a:srcRect l="40592" t="26375" r="19561" b="30956"/>
          <a:stretch>
            <a:fillRect/>
          </a:stretch>
        </p:blipFill>
        <p:spPr bwMode="auto">
          <a:xfrm>
            <a:off x="5436096" y="3573016"/>
            <a:ext cx="3707904" cy="2232248"/>
          </a:xfrm>
          <a:prstGeom prst="rect">
            <a:avLst/>
          </a:prstGeom>
          <a:noFill/>
          <a:ln w="9525">
            <a:noFill/>
            <a:miter lim="800000"/>
            <a:headEnd/>
            <a:tailEnd/>
          </a:ln>
        </p:spPr>
      </p:pic>
      <p:pic>
        <p:nvPicPr>
          <p:cNvPr id="596996" name="Picture 4"/>
          <p:cNvPicPr>
            <a:picLocks noChangeAspect="1" noChangeArrowheads="1"/>
          </p:cNvPicPr>
          <p:nvPr/>
        </p:nvPicPr>
        <p:blipFill>
          <a:blip r:embed="rId4" cstate="print"/>
          <a:srcRect l="41698" t="45078" r="17901" b="20469"/>
          <a:stretch>
            <a:fillRect/>
          </a:stretch>
        </p:blipFill>
        <p:spPr bwMode="auto">
          <a:xfrm>
            <a:off x="5436096" y="1412776"/>
            <a:ext cx="3707904" cy="177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1251062"/>
          </a:xfrm>
        </p:spPr>
        <p:txBody>
          <a:bodyPr/>
          <a:lstStyle/>
          <a:p>
            <a:pPr algn="ctr" eaLnBrk="1" fontAlgn="auto" hangingPunct="1">
              <a:spcAft>
                <a:spcPts val="0"/>
              </a:spcAft>
              <a:defRPr/>
            </a:pPr>
            <a:r>
              <a:rPr lang="el-GR" dirty="0" smtClean="0">
                <a:solidFill>
                  <a:schemeClr val="accent1">
                    <a:satMod val="150000"/>
                  </a:schemeClr>
                </a:solidFill>
              </a:rPr>
              <a:t>Τεχνικές Τηλεμετρίας</a:t>
            </a:r>
            <a:endParaRPr lang="el-GR" dirty="0">
              <a:solidFill>
                <a:schemeClr val="accent1">
                  <a:satMod val="150000"/>
                </a:schemeClr>
              </a:solidFill>
            </a:endParaRPr>
          </a:p>
        </p:txBody>
      </p:sp>
      <p:graphicFrame>
        <p:nvGraphicFramePr>
          <p:cNvPr id="6" name="5 - Διάγραμμα"/>
          <p:cNvGraphicFramePr/>
          <p:nvPr/>
        </p:nvGraphicFramePr>
        <p:xfrm>
          <a:off x="179512" y="1700808"/>
          <a:ext cx="5904656" cy="515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 Διάγραμμα"/>
          <p:cNvGraphicFramePr/>
          <p:nvPr/>
        </p:nvGraphicFramePr>
        <p:xfrm>
          <a:off x="5148064" y="2636912"/>
          <a:ext cx="3816424" cy="3096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8 - Ομάδα"/>
          <p:cNvGrpSpPr>
            <a:grpSpLocks/>
          </p:cNvGrpSpPr>
          <p:nvPr/>
        </p:nvGrpSpPr>
        <p:grpSpPr bwMode="auto">
          <a:xfrm>
            <a:off x="3059113" y="3860800"/>
            <a:ext cx="858837" cy="858838"/>
            <a:chOff x="693464" y="1602556"/>
            <a:chExt cx="858887" cy="858887"/>
          </a:xfrm>
        </p:grpSpPr>
        <p:sp>
          <p:nvSpPr>
            <p:cNvPr id="10" name="9 - Συν"/>
            <p:cNvSpPr/>
            <p:nvPr/>
          </p:nvSpPr>
          <p:spPr>
            <a:xfrm>
              <a:off x="693464" y="1602556"/>
              <a:ext cx="858887" cy="858887"/>
            </a:xfrm>
            <a:prstGeom prst="mathPlus">
              <a:avLst/>
            </a:prstGeom>
            <a:solidFill>
              <a:srgbClr val="FFC000"/>
            </a:solidFill>
            <a:scene3d>
              <a:camera prst="orthographicFront"/>
              <a:lightRig rig="threePt" dir="t"/>
            </a:scene3d>
            <a:sp3d extrusionH="76200">
              <a:extrusionClr>
                <a:srgbClr val="FFC000"/>
              </a:extrusion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Συν 4"/>
            <p:cNvSpPr/>
            <p:nvPr/>
          </p:nvSpPr>
          <p:spPr>
            <a:xfrm>
              <a:off x="807309" y="1930994"/>
              <a:ext cx="631197" cy="202011"/>
            </a:xfrm>
            <a:prstGeom prst="rect">
              <a:avLst/>
            </a:prstGeom>
            <a:solidFill>
              <a:srgbClr val="FFC000"/>
            </a:solidFill>
            <a:scene3d>
              <a:camera prst="orthographicFront"/>
              <a:lightRig rig="threePt" dir="t"/>
            </a:scene3d>
            <a:sp3d extrusionH="76200">
              <a:extrusionClr>
                <a:srgbClr val="FFC000"/>
              </a:extrusionClr>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fontAlgn="auto">
                <a:lnSpc>
                  <a:spcPct val="90000"/>
                </a:lnSpc>
                <a:spcAft>
                  <a:spcPct val="35000"/>
                </a:spcAft>
                <a:defRPr/>
              </a:pPr>
              <a:endParaRPr lang="el-GR" sz="14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500034" y="214290"/>
            <a:ext cx="8229600" cy="908050"/>
          </a:xfrm>
        </p:spPr>
        <p:txBody>
          <a:bodyPr>
            <a:normAutofit/>
          </a:bodyPr>
          <a:lstStyle/>
          <a:p>
            <a:pPr algn="ctr" eaLnBrk="1" hangingPunct="1"/>
            <a:r>
              <a:rPr lang="el-GR" sz="2800" dirty="0" err="1" smtClean="0">
                <a:solidFill>
                  <a:srgbClr val="0070C0"/>
                </a:solidFill>
                <a:latin typeface="Tahoma" pitchFamily="34" charset="0"/>
                <a:ea typeface="Tahoma" pitchFamily="34" charset="0"/>
                <a:cs typeface="Tahoma" pitchFamily="34" charset="0"/>
              </a:rPr>
              <a:t>Είδ</a:t>
            </a:r>
            <a:r>
              <a:rPr lang="en-US" sz="2800" dirty="0" smtClean="0">
                <a:solidFill>
                  <a:srgbClr val="0070C0"/>
                </a:solidFill>
                <a:latin typeface="Tahoma" pitchFamily="34" charset="0"/>
                <a:ea typeface="Tahoma" pitchFamily="34" charset="0"/>
                <a:cs typeface="Tahoma" pitchFamily="34" charset="0"/>
              </a:rPr>
              <a:t>o</a:t>
            </a:r>
            <a:r>
              <a:rPr lang="el-GR" sz="2800" dirty="0" smtClean="0">
                <a:solidFill>
                  <a:srgbClr val="0070C0"/>
                </a:solidFill>
                <a:latin typeface="Tahoma" pitchFamily="34" charset="0"/>
                <a:ea typeface="Tahoma" pitchFamily="34" charset="0"/>
                <a:cs typeface="Tahoma" pitchFamily="34" charset="0"/>
              </a:rPr>
              <a:t>ς πομπού </a:t>
            </a:r>
            <a:r>
              <a:rPr lang="el-GR" sz="2800" dirty="0" err="1" smtClean="0">
                <a:solidFill>
                  <a:srgbClr val="0070C0"/>
                </a:solidFill>
                <a:latin typeface="Tahoma" pitchFamily="34" charset="0"/>
                <a:ea typeface="Tahoma" pitchFamily="34" charset="0"/>
                <a:cs typeface="Tahoma" pitchFamily="34" charset="0"/>
              </a:rPr>
              <a:t>γεωεντοπισμού</a:t>
            </a:r>
            <a:endParaRPr lang="el-GR" sz="2800" dirty="0" smtClean="0">
              <a:solidFill>
                <a:srgbClr val="0070C0"/>
              </a:solidFill>
              <a:latin typeface="Tahoma" pitchFamily="34" charset="0"/>
              <a:ea typeface="Tahoma" pitchFamily="34" charset="0"/>
              <a:cs typeface="Tahoma" pitchFamily="34" charset="0"/>
            </a:endParaRPr>
          </a:p>
        </p:txBody>
      </p:sp>
      <p:graphicFrame>
        <p:nvGraphicFramePr>
          <p:cNvPr id="7" name="6 - Πίνακας"/>
          <p:cNvGraphicFramePr>
            <a:graphicFrameLocks noGrp="1"/>
          </p:cNvGraphicFramePr>
          <p:nvPr/>
        </p:nvGraphicFramePr>
        <p:xfrm>
          <a:off x="214282" y="1571612"/>
          <a:ext cx="5214974" cy="2651760"/>
        </p:xfrm>
        <a:graphic>
          <a:graphicData uri="http://schemas.openxmlformats.org/drawingml/2006/table">
            <a:tbl>
              <a:tblPr firstRow="1" bandRow="1">
                <a:tableStyleId>{2A488322-F2BA-4B5B-9748-0D474271808F}</a:tableStyleId>
              </a:tblPr>
              <a:tblGrid>
                <a:gridCol w="2286016"/>
                <a:gridCol w="2928958"/>
              </a:tblGrid>
              <a:tr h="370840">
                <a:tc>
                  <a:txBody>
                    <a:bodyPr/>
                    <a:lstStyle/>
                    <a:p>
                      <a:pPr algn="ctr"/>
                      <a:r>
                        <a:rPr lang="el-GR" sz="1100" b="1" dirty="0" smtClean="0">
                          <a:latin typeface="Tahoma" pitchFamily="34" charset="0"/>
                          <a:cs typeface="Tahoma" pitchFamily="34" charset="0"/>
                        </a:rPr>
                        <a:t>Τεχνικά χαρακτηριστικά</a:t>
                      </a:r>
                      <a:endParaRPr lang="el-GR" sz="1100" b="1" dirty="0">
                        <a:latin typeface="Tahoma" pitchFamily="34" charset="0"/>
                        <a:cs typeface="Tahoma" pitchFamily="34" charset="0"/>
                      </a:endParaRPr>
                    </a:p>
                  </a:txBody>
                  <a:tcPr/>
                </a:tc>
                <a:tc>
                  <a:txBody>
                    <a:bodyPr/>
                    <a:lstStyle/>
                    <a:p>
                      <a:pPr algn="ctr"/>
                      <a:r>
                        <a:rPr lang="el-GR" sz="1100" b="1" dirty="0" smtClean="0">
                          <a:latin typeface="Tahoma" pitchFamily="34" charset="0"/>
                          <a:cs typeface="Tahoma" pitchFamily="34" charset="0"/>
                        </a:rPr>
                        <a:t>Συσκευές </a:t>
                      </a:r>
                      <a:r>
                        <a:rPr lang="el-GR" sz="1100" b="1" dirty="0" err="1" smtClean="0">
                          <a:latin typeface="Tahoma" pitchFamily="34" charset="0"/>
                          <a:cs typeface="Tahoma" pitchFamily="34" charset="0"/>
                        </a:rPr>
                        <a:t>Γεωεντοπισμού</a:t>
                      </a:r>
                      <a:endParaRPr lang="en-US" sz="1100" b="1" dirty="0" smtClean="0">
                        <a:latin typeface="Tahoma" pitchFamily="34" charset="0"/>
                        <a:cs typeface="Tahoma" pitchFamily="34" charset="0"/>
                      </a:endParaRPr>
                    </a:p>
                    <a:p>
                      <a:pPr algn="ctr"/>
                      <a:r>
                        <a:rPr lang="en-US" sz="1100" b="1" dirty="0" smtClean="0">
                          <a:latin typeface="Tahoma" pitchFamily="34" charset="0"/>
                          <a:cs typeface="Tahoma" pitchFamily="34" charset="0"/>
                        </a:rPr>
                        <a:t>(LAT 2500, LOTEK wireless)</a:t>
                      </a:r>
                      <a:endParaRPr lang="el-GR" sz="1100" b="1" dirty="0"/>
                    </a:p>
                  </a:txBody>
                  <a:tcPr/>
                </a:tc>
              </a:tr>
              <a:tr h="370840">
                <a:tc>
                  <a:txBody>
                    <a:bodyPr/>
                    <a:lstStyle/>
                    <a:p>
                      <a:pPr algn="ctr"/>
                      <a:r>
                        <a:rPr lang="el-GR" sz="1100" dirty="0" smtClean="0">
                          <a:latin typeface="Tahoma" pitchFamily="34" charset="0"/>
                          <a:ea typeface="Tahoma" pitchFamily="34" charset="0"/>
                          <a:cs typeface="Tahoma" pitchFamily="34" charset="0"/>
                        </a:rPr>
                        <a:t>Διαστάσεις </a:t>
                      </a:r>
                      <a:endParaRPr lang="el-GR" sz="1100" dirty="0">
                        <a:latin typeface="Tahoma" pitchFamily="34" charset="0"/>
                        <a:ea typeface="Tahoma" pitchFamily="34" charset="0"/>
                        <a:cs typeface="Tahoma" pitchFamily="34" charset="0"/>
                      </a:endParaRPr>
                    </a:p>
                  </a:txBody>
                  <a:tcPr/>
                </a:tc>
                <a:tc>
                  <a:txBody>
                    <a:bodyPr/>
                    <a:lstStyle/>
                    <a:p>
                      <a:pPr algn="ctr"/>
                      <a:r>
                        <a:rPr lang="el-GR" sz="1100" dirty="0" smtClean="0">
                          <a:latin typeface="Tahoma" pitchFamily="34" charset="0"/>
                          <a:ea typeface="Tahoma" pitchFamily="34" charset="0"/>
                          <a:cs typeface="Tahoma" pitchFamily="34" charset="0"/>
                        </a:rPr>
                        <a:t>8</a:t>
                      </a:r>
                      <a:r>
                        <a:rPr lang="en-US" sz="1100" dirty="0" smtClean="0">
                          <a:latin typeface="Tahoma" pitchFamily="34" charset="0"/>
                          <a:ea typeface="Tahoma" pitchFamily="34" charset="0"/>
                          <a:cs typeface="Tahoma" pitchFamily="34" charset="0"/>
                        </a:rPr>
                        <a:t>mm</a:t>
                      </a:r>
                      <a:r>
                        <a:rPr lang="en-US" sz="1100" baseline="0" dirty="0" smtClean="0">
                          <a:latin typeface="Tahoma" pitchFamily="34" charset="0"/>
                          <a:ea typeface="Tahoma" pitchFamily="34" charset="0"/>
                          <a:cs typeface="Tahoma" pitchFamily="34" charset="0"/>
                        </a:rPr>
                        <a:t> x 35mm</a:t>
                      </a:r>
                      <a:endParaRPr lang="el-GR" sz="1100" dirty="0">
                        <a:latin typeface="Tahoma" pitchFamily="34" charset="0"/>
                        <a:ea typeface="Tahoma" pitchFamily="34" charset="0"/>
                        <a:cs typeface="Tahoma" pitchFamily="34" charset="0"/>
                      </a:endParaRPr>
                    </a:p>
                  </a:txBody>
                  <a:tcPr/>
                </a:tc>
              </a:tr>
              <a:tr h="370840">
                <a:tc>
                  <a:txBody>
                    <a:bodyPr/>
                    <a:lstStyle/>
                    <a:p>
                      <a:pPr algn="ctr"/>
                      <a:r>
                        <a:rPr lang="el-GR" sz="1100" dirty="0" smtClean="0">
                          <a:latin typeface="Tahoma" pitchFamily="34" charset="0"/>
                          <a:ea typeface="Tahoma" pitchFamily="34" charset="0"/>
                          <a:cs typeface="Tahoma" pitchFamily="34" charset="0"/>
                        </a:rPr>
                        <a:t>Βάρος</a:t>
                      </a:r>
                      <a:endParaRPr lang="el-GR" sz="1100" dirty="0">
                        <a:latin typeface="Tahoma" pitchFamily="34" charset="0"/>
                        <a:ea typeface="Tahoma" pitchFamily="34" charset="0"/>
                        <a:cs typeface="Tahoma" pitchFamily="34" charset="0"/>
                      </a:endParaRPr>
                    </a:p>
                  </a:txBody>
                  <a:tcPr/>
                </a:tc>
                <a:tc>
                  <a:txBody>
                    <a:bodyPr/>
                    <a:lstStyle/>
                    <a:p>
                      <a:pPr algn="ctr"/>
                      <a:r>
                        <a:rPr lang="en-US" sz="1100" dirty="0" smtClean="0">
                          <a:latin typeface="Tahoma" pitchFamily="34" charset="0"/>
                          <a:ea typeface="Tahoma" pitchFamily="34" charset="0"/>
                          <a:cs typeface="Tahoma" pitchFamily="34" charset="0"/>
                        </a:rPr>
                        <a:t>3,6 g</a:t>
                      </a:r>
                      <a:endParaRPr lang="el-GR" sz="1100" dirty="0">
                        <a:latin typeface="Tahoma" pitchFamily="34" charset="0"/>
                        <a:ea typeface="Tahoma" pitchFamily="34" charset="0"/>
                        <a:cs typeface="Tahoma" pitchFamily="34" charset="0"/>
                      </a:endParaRPr>
                    </a:p>
                  </a:txBody>
                  <a:tcPr/>
                </a:tc>
              </a:tr>
              <a:tr h="370840">
                <a:tc>
                  <a:txBody>
                    <a:bodyPr/>
                    <a:lstStyle/>
                    <a:p>
                      <a:pPr algn="ctr"/>
                      <a:r>
                        <a:rPr lang="el-GR" sz="1100" dirty="0" smtClean="0">
                          <a:latin typeface="Tahoma" pitchFamily="34" charset="0"/>
                          <a:ea typeface="Tahoma" pitchFamily="34" charset="0"/>
                          <a:cs typeface="Tahoma" pitchFamily="34" charset="0"/>
                        </a:rPr>
                        <a:t>Μνήμη</a:t>
                      </a:r>
                      <a:endParaRPr lang="el-GR" sz="1100" dirty="0">
                        <a:latin typeface="Tahoma" pitchFamily="34" charset="0"/>
                        <a:ea typeface="Tahoma" pitchFamily="34" charset="0"/>
                        <a:cs typeface="Tahoma" pitchFamily="34" charset="0"/>
                      </a:endParaRPr>
                    </a:p>
                  </a:txBody>
                  <a:tcPr/>
                </a:tc>
                <a:tc>
                  <a:txBody>
                    <a:bodyPr/>
                    <a:lstStyle/>
                    <a:p>
                      <a:pPr algn="ctr"/>
                      <a:r>
                        <a:rPr lang="en-US" sz="1100" dirty="0" smtClean="0">
                          <a:latin typeface="Tahoma" pitchFamily="34" charset="0"/>
                          <a:ea typeface="Tahoma" pitchFamily="34" charset="0"/>
                          <a:cs typeface="Tahoma" pitchFamily="34" charset="0"/>
                        </a:rPr>
                        <a:t>512kb</a:t>
                      </a:r>
                      <a:endParaRPr lang="el-GR" sz="1100" dirty="0">
                        <a:latin typeface="Tahoma" pitchFamily="34" charset="0"/>
                        <a:ea typeface="Tahoma" pitchFamily="34" charset="0"/>
                        <a:cs typeface="Tahoma" pitchFamily="34" charset="0"/>
                      </a:endParaRPr>
                    </a:p>
                  </a:txBody>
                  <a:tcPr/>
                </a:tc>
              </a:tr>
              <a:tr h="370840">
                <a:tc>
                  <a:txBody>
                    <a:bodyPr/>
                    <a:lstStyle/>
                    <a:p>
                      <a:pPr algn="ctr"/>
                      <a:r>
                        <a:rPr lang="el-GR" sz="1100" dirty="0" smtClean="0">
                          <a:latin typeface="Tahoma" pitchFamily="34" charset="0"/>
                          <a:ea typeface="Tahoma" pitchFamily="34" charset="0"/>
                          <a:cs typeface="Tahoma" pitchFamily="34" charset="0"/>
                        </a:rPr>
                        <a:t> Διάρκεια ζωής μπαταρίας</a:t>
                      </a:r>
                      <a:endParaRPr lang="el-GR" sz="1100" dirty="0">
                        <a:latin typeface="Tahoma" pitchFamily="34" charset="0"/>
                        <a:ea typeface="Tahoma" pitchFamily="34" charset="0"/>
                        <a:cs typeface="Tahoma" pitchFamily="34" charset="0"/>
                      </a:endParaRPr>
                    </a:p>
                  </a:txBody>
                  <a:tcPr/>
                </a:tc>
                <a:tc>
                  <a:txBody>
                    <a:bodyPr/>
                    <a:lstStyle/>
                    <a:p>
                      <a:pPr algn="ctr"/>
                      <a:r>
                        <a:rPr lang="en-US" sz="1100" dirty="0" smtClean="0">
                          <a:latin typeface="Tahoma" pitchFamily="34" charset="0"/>
                          <a:ea typeface="Tahoma" pitchFamily="34" charset="0"/>
                          <a:cs typeface="Tahoma" pitchFamily="34" charset="0"/>
                        </a:rPr>
                        <a:t>&gt; 2 </a:t>
                      </a:r>
                      <a:r>
                        <a:rPr lang="el-GR" sz="1100" dirty="0" smtClean="0">
                          <a:latin typeface="Tahoma" pitchFamily="34" charset="0"/>
                          <a:ea typeface="Tahoma" pitchFamily="34" charset="0"/>
                          <a:cs typeface="Tahoma" pitchFamily="34" charset="0"/>
                        </a:rPr>
                        <a:t>χρόνια</a:t>
                      </a:r>
                      <a:endParaRPr lang="el-GR" sz="1100" dirty="0">
                        <a:latin typeface="Tahoma" pitchFamily="34" charset="0"/>
                        <a:ea typeface="Tahoma" pitchFamily="34" charset="0"/>
                        <a:cs typeface="Tahoma" pitchFamily="34" charset="0"/>
                      </a:endParaRPr>
                    </a:p>
                  </a:txBody>
                  <a:tcPr/>
                </a:tc>
              </a:tr>
              <a:tr h="370840">
                <a:tc>
                  <a:txBody>
                    <a:bodyPr/>
                    <a:lstStyle/>
                    <a:p>
                      <a:pPr algn="ctr"/>
                      <a:r>
                        <a:rPr lang="el-GR" sz="1100" dirty="0" smtClean="0">
                          <a:latin typeface="Tahoma" pitchFamily="34" charset="0"/>
                          <a:ea typeface="Tahoma" pitchFamily="34" charset="0"/>
                          <a:cs typeface="Tahoma" pitchFamily="34" charset="0"/>
                        </a:rPr>
                        <a:t>Χρονικό βήμα καταγραφής</a:t>
                      </a:r>
                      <a:endParaRPr lang="el-GR" sz="1100" dirty="0">
                        <a:latin typeface="Tahoma" pitchFamily="34" charset="0"/>
                        <a:ea typeface="Tahoma" pitchFamily="34" charset="0"/>
                        <a:cs typeface="Tahoma" pitchFamily="34" charset="0"/>
                      </a:endParaRPr>
                    </a:p>
                  </a:txBody>
                  <a:tcPr/>
                </a:tc>
                <a:tc>
                  <a:txBody>
                    <a:bodyPr/>
                    <a:lstStyle/>
                    <a:p>
                      <a:pPr algn="ctr"/>
                      <a:r>
                        <a:rPr lang="el-GR" sz="1100" dirty="0" smtClean="0">
                          <a:latin typeface="Tahoma" pitchFamily="34" charset="0"/>
                          <a:ea typeface="Tahoma" pitchFamily="34" charset="0"/>
                          <a:cs typeface="Tahoma" pitchFamily="34" charset="0"/>
                        </a:rPr>
                        <a:t>10 </a:t>
                      </a:r>
                      <a:r>
                        <a:rPr lang="en-US" sz="1100" dirty="0" smtClean="0">
                          <a:latin typeface="Tahoma" pitchFamily="34" charset="0"/>
                          <a:ea typeface="Tahoma" pitchFamily="34" charset="0"/>
                          <a:cs typeface="Tahoma" pitchFamily="34" charset="0"/>
                        </a:rPr>
                        <a:t>min</a:t>
                      </a:r>
                      <a:endParaRPr lang="el-GR" sz="1100" dirty="0">
                        <a:latin typeface="Tahoma" pitchFamily="34" charset="0"/>
                        <a:ea typeface="Tahoma" pitchFamily="34" charset="0"/>
                        <a:cs typeface="Tahoma" pitchFamily="34" charset="0"/>
                      </a:endParaRPr>
                    </a:p>
                  </a:txBody>
                  <a:tcPr/>
                </a:tc>
              </a:tr>
              <a:tr h="370840">
                <a:tc>
                  <a:txBody>
                    <a:bodyPr/>
                    <a:lstStyle/>
                    <a:p>
                      <a:pPr algn="ctr"/>
                      <a:r>
                        <a:rPr lang="el-GR" sz="1100" dirty="0" smtClean="0">
                          <a:latin typeface="Tahoma" pitchFamily="34" charset="0"/>
                          <a:ea typeface="Tahoma" pitchFamily="34" charset="0"/>
                          <a:cs typeface="Tahoma" pitchFamily="34" charset="0"/>
                        </a:rPr>
                        <a:t>Λογισμικό</a:t>
                      </a:r>
                      <a:endParaRPr lang="el-GR" sz="1100" dirty="0">
                        <a:latin typeface="Tahoma" pitchFamily="34" charset="0"/>
                        <a:ea typeface="Tahoma" pitchFamily="34" charset="0"/>
                        <a:cs typeface="Tahoma" pitchFamily="34" charset="0"/>
                      </a:endParaRPr>
                    </a:p>
                  </a:txBody>
                  <a:tcPr/>
                </a:tc>
                <a:tc>
                  <a:txBody>
                    <a:bodyPr/>
                    <a:lstStyle/>
                    <a:p>
                      <a:pPr algn="ctr"/>
                      <a:r>
                        <a:rPr lang="el-GR" sz="1100" dirty="0" smtClean="0">
                          <a:latin typeface="Tahoma" pitchFamily="34" charset="0"/>
                          <a:ea typeface="Tahoma" pitchFamily="34" charset="0"/>
                          <a:cs typeface="Tahoma" pitchFamily="34" charset="0"/>
                        </a:rPr>
                        <a:t>Ναι</a:t>
                      </a:r>
                      <a:endParaRPr lang="el-GR" sz="1100" dirty="0">
                        <a:latin typeface="Tahoma" pitchFamily="34" charset="0"/>
                        <a:ea typeface="Tahoma" pitchFamily="34" charset="0"/>
                        <a:cs typeface="Tahoma" pitchFamily="34" charset="0"/>
                      </a:endParaRPr>
                    </a:p>
                  </a:txBody>
                  <a:tcPr/>
                </a:tc>
              </a:tr>
            </a:tbl>
          </a:graphicData>
        </a:graphic>
      </p:graphicFrame>
      <p:pic>
        <p:nvPicPr>
          <p:cNvPr id="1026" name="Picture 2"/>
          <p:cNvPicPr>
            <a:picLocks noChangeAspect="1" noChangeArrowheads="1"/>
          </p:cNvPicPr>
          <p:nvPr/>
        </p:nvPicPr>
        <p:blipFill>
          <a:blip r:embed="rId3" cstate="print"/>
          <a:srcRect/>
          <a:stretch>
            <a:fillRect/>
          </a:stretch>
        </p:blipFill>
        <p:spPr bwMode="auto">
          <a:xfrm>
            <a:off x="1285852" y="4429132"/>
            <a:ext cx="2786172" cy="2089629"/>
          </a:xfrm>
          <a:prstGeom prst="rect">
            <a:avLst/>
          </a:prstGeom>
          <a:noFill/>
          <a:ln w="9525">
            <a:noFill/>
            <a:miter lim="800000"/>
            <a:headEnd/>
            <a:tailEnd/>
          </a:ln>
          <a:effectLst/>
        </p:spPr>
      </p:pic>
      <p:sp>
        <p:nvSpPr>
          <p:cNvPr id="5" name="4 - TextBox"/>
          <p:cNvSpPr txBox="1"/>
          <p:nvPr/>
        </p:nvSpPr>
        <p:spPr>
          <a:xfrm>
            <a:off x="1285852" y="6500835"/>
            <a:ext cx="2928958" cy="400110"/>
          </a:xfrm>
          <a:prstGeom prst="rect">
            <a:avLst/>
          </a:prstGeom>
          <a:noFill/>
        </p:spPr>
        <p:txBody>
          <a:bodyPr wrap="square" rtlCol="0">
            <a:spAutoFit/>
          </a:bodyPr>
          <a:lstStyle/>
          <a:p>
            <a:r>
              <a:rPr lang="el-GR" sz="1000" dirty="0" smtClean="0">
                <a:latin typeface="Tahoma" pitchFamily="34" charset="0"/>
                <a:ea typeface="Tahoma" pitchFamily="34" charset="0"/>
                <a:cs typeface="Tahoma" pitchFamily="34" charset="0"/>
              </a:rPr>
              <a:t>Τοποθέτηση πομπού </a:t>
            </a:r>
            <a:r>
              <a:rPr lang="el-GR" sz="1000" dirty="0" err="1" smtClean="0">
                <a:latin typeface="Tahoma" pitchFamily="34" charset="0"/>
                <a:ea typeface="Tahoma" pitchFamily="34" charset="0"/>
                <a:cs typeface="Tahoma" pitchFamily="34" charset="0"/>
              </a:rPr>
              <a:t>γεωεντοπισμού</a:t>
            </a:r>
            <a:r>
              <a:rPr lang="el-GR" sz="1000" dirty="0" smtClean="0">
                <a:latin typeface="Tahoma" pitchFamily="34" charset="0"/>
                <a:ea typeface="Tahoma" pitchFamily="34" charset="0"/>
                <a:cs typeface="Tahoma" pitchFamily="34" charset="0"/>
              </a:rPr>
              <a:t> σε ενήλικο Αρτέμη στις Στροφάδες</a:t>
            </a:r>
            <a:endParaRPr lang="el-GR" sz="1000" dirty="0">
              <a:latin typeface="Tahoma" pitchFamily="34" charset="0"/>
              <a:ea typeface="Tahoma" pitchFamily="34" charset="0"/>
              <a:cs typeface="Tahoma" pitchFamily="34" charset="0"/>
            </a:endParaRPr>
          </a:p>
        </p:txBody>
      </p:sp>
      <p:sp>
        <p:nvSpPr>
          <p:cNvPr id="9" name="2 - Θέση περιεχομένου"/>
          <p:cNvSpPr txBox="1">
            <a:spLocks/>
          </p:cNvSpPr>
          <p:nvPr/>
        </p:nvSpPr>
        <p:spPr bwMode="auto">
          <a:xfrm>
            <a:off x="5643570" y="2786058"/>
            <a:ext cx="3357586" cy="3000396"/>
          </a:xfrm>
          <a:prstGeom prst="rect">
            <a:avLst/>
          </a:prstGeom>
          <a:ln w="6350" cap="rnd"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54864" tIns="91440" rIns="91440" bIns="45720" numCol="1" anchor="t" anchorCtr="0" compatLnSpc="1">
            <a:prstTxWarp prst="textNoShape">
              <a:avLst/>
            </a:prstTxWarp>
          </a:bodyPr>
          <a:lstStyle/>
          <a:p>
            <a:pPr marL="438150" marR="0" lvl="0" indent="-319088" algn="l" defTabSz="914400" rtl="0" eaLnBrk="1" fontAlgn="base" latinLnBrk="0" hangingPunct="1">
              <a:lnSpc>
                <a:spcPct val="100000"/>
              </a:lnSpc>
              <a:spcBef>
                <a:spcPct val="0"/>
              </a:spcBef>
              <a:spcAft>
                <a:spcPct val="0"/>
              </a:spcAft>
              <a:buClr>
                <a:schemeClr val="accent1"/>
              </a:buClr>
              <a:buSzPct val="80000"/>
              <a:tabLst/>
              <a:defRPr/>
            </a:pPr>
            <a:r>
              <a:rPr kumimoji="0" lang="el-GR" sz="1200" b="0" i="0" strike="noStrike" kern="1200" cap="none" spc="0" normalizeH="0" baseline="0" noProof="0" dirty="0" smtClean="0">
                <a:ln>
                  <a:noFill/>
                </a:ln>
                <a:solidFill>
                  <a:srgbClr val="0070C0"/>
                </a:solidFill>
                <a:effectLst/>
                <a:uLnTx/>
                <a:uFillTx/>
                <a:latin typeface="Tahoma" pitchFamily="34" charset="0"/>
                <a:ea typeface="+mn-ea"/>
                <a:cs typeface="Tahoma" pitchFamily="34" charset="0"/>
              </a:rPr>
              <a:t>      </a:t>
            </a:r>
            <a:r>
              <a:rPr kumimoji="0" lang="el-GR" sz="1200" b="0" i="0" strike="noStrike" kern="1200" cap="none" spc="0" normalizeH="0" noProof="0" dirty="0" smtClean="0">
                <a:ln>
                  <a:noFill/>
                </a:ln>
                <a:solidFill>
                  <a:srgbClr val="0070C0"/>
                </a:solidFill>
                <a:effectLst/>
                <a:uLnTx/>
                <a:uFillTx/>
                <a:latin typeface="Tahoma" pitchFamily="34" charset="0"/>
                <a:ea typeface="+mn-ea"/>
                <a:cs typeface="Tahoma" pitchFamily="34" charset="0"/>
              </a:rPr>
              <a:t> </a:t>
            </a:r>
            <a:r>
              <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Βασικές</a:t>
            </a:r>
            <a:r>
              <a:rPr kumimoji="0" lang="el-GR" sz="1100" b="0" i="0" u="sng" strike="noStrike" kern="1200" cap="none" spc="0" normalizeH="0" noProof="0" dirty="0" smtClean="0">
                <a:ln>
                  <a:noFill/>
                </a:ln>
                <a:solidFill>
                  <a:srgbClr val="0070C0"/>
                </a:solidFill>
                <a:effectLst/>
                <a:uLnTx/>
                <a:uFillTx/>
                <a:latin typeface="Tahoma" pitchFamily="34" charset="0"/>
                <a:ea typeface="Tahoma" pitchFamily="34" charset="0"/>
                <a:cs typeface="Tahoma" pitchFamily="34" charset="0"/>
              </a:rPr>
              <a:t> πληροφορίες εφαρμογής πομπών </a:t>
            </a:r>
            <a:r>
              <a:rPr kumimoji="0" lang="el-GR" sz="1100" b="0" i="0" u="sng" strike="noStrike" kern="1200" cap="none" spc="0" normalizeH="0" noProof="0" dirty="0" err="1" smtClean="0">
                <a:ln>
                  <a:noFill/>
                </a:ln>
                <a:solidFill>
                  <a:srgbClr val="0070C0"/>
                </a:solidFill>
                <a:effectLst/>
                <a:uLnTx/>
                <a:uFillTx/>
                <a:latin typeface="Tahoma" pitchFamily="34" charset="0"/>
                <a:ea typeface="Tahoma" pitchFamily="34" charset="0"/>
                <a:cs typeface="Tahoma" pitchFamily="34" charset="0"/>
              </a:rPr>
              <a:t>γεωεντοπισμού</a:t>
            </a:r>
            <a:endPar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1" fontAlgn="base" latinLnBrk="0" hangingPunct="1">
              <a:lnSpc>
                <a:spcPct val="100000"/>
              </a:lnSpc>
              <a:spcBef>
                <a:spcPct val="0"/>
              </a:spcBef>
              <a:spcAft>
                <a:spcPct val="0"/>
              </a:spcAft>
              <a:buClr>
                <a:schemeClr val="accent1"/>
              </a:buClr>
              <a:buSzPct val="80000"/>
              <a:buFont typeface="Wingdings 2" pitchFamily="18" charset="2"/>
              <a:buChar char=""/>
              <a:tabLst/>
              <a:defRPr/>
            </a:pPr>
            <a:endPar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b="1" dirty="0" smtClean="0">
                <a:solidFill>
                  <a:srgbClr val="0070C0"/>
                </a:solidFill>
                <a:latin typeface="Tahoma" pitchFamily="34" charset="0"/>
                <a:ea typeface="Tahoma" pitchFamily="34" charset="0"/>
                <a:cs typeface="Tahoma" pitchFamily="34" charset="0"/>
              </a:rPr>
              <a:t>Το βάρος των συσκευών δεν ξεπερνά το 5%</a:t>
            </a:r>
            <a:r>
              <a:rPr lang="el-GR" sz="1100" dirty="0" smtClean="0">
                <a:solidFill>
                  <a:srgbClr val="0070C0"/>
                </a:solidFill>
                <a:latin typeface="Tahoma" pitchFamily="34" charset="0"/>
                <a:ea typeface="Tahoma" pitchFamily="34" charset="0"/>
                <a:cs typeface="Tahoma" pitchFamily="34" charset="0"/>
              </a:rPr>
              <a:t> του βάρους του ενήλικου ατόμου (</a:t>
            </a:r>
            <a:r>
              <a:rPr lang="en-US" sz="1100" dirty="0" smtClean="0">
                <a:solidFill>
                  <a:srgbClr val="0070C0"/>
                </a:solidFill>
                <a:latin typeface="Tahoma" pitchFamily="34" charset="0"/>
                <a:ea typeface="Tahoma" pitchFamily="34" charset="0"/>
                <a:cs typeface="Tahoma" pitchFamily="34" charset="0"/>
              </a:rPr>
              <a:t>Phillips </a:t>
            </a:r>
            <a:r>
              <a:rPr lang="en-US" sz="1100" i="1" dirty="0" smtClean="0">
                <a:solidFill>
                  <a:srgbClr val="0070C0"/>
                </a:solidFill>
                <a:latin typeface="Tahoma" pitchFamily="34" charset="0"/>
                <a:ea typeface="Tahoma" pitchFamily="34" charset="0"/>
                <a:cs typeface="Tahoma" pitchFamily="34" charset="0"/>
              </a:rPr>
              <a:t>et al</a:t>
            </a:r>
            <a:r>
              <a:rPr lang="el-GR" sz="1100" i="1" dirty="0" smtClean="0">
                <a:solidFill>
                  <a:srgbClr val="0070C0"/>
                </a:solidFill>
                <a:latin typeface="Tahoma" pitchFamily="34" charset="0"/>
                <a:ea typeface="Tahoma" pitchFamily="34" charset="0"/>
                <a:cs typeface="Tahoma" pitchFamily="34" charset="0"/>
              </a:rPr>
              <a:t>.</a:t>
            </a:r>
            <a:r>
              <a:rPr lang="el-GR" sz="1100" dirty="0" smtClean="0">
                <a:solidFill>
                  <a:srgbClr val="0070C0"/>
                </a:solidFill>
                <a:latin typeface="Tahoma" pitchFamily="34" charset="0"/>
                <a:ea typeface="Tahoma" pitchFamily="34" charset="0"/>
                <a:cs typeface="Tahoma" pitchFamily="34" charset="0"/>
              </a:rPr>
              <a:t> 2003, </a:t>
            </a:r>
            <a:r>
              <a:rPr lang="en-US" sz="1100" dirty="0" err="1" smtClean="0">
                <a:solidFill>
                  <a:srgbClr val="0070C0"/>
                </a:solidFill>
                <a:latin typeface="Tahoma" pitchFamily="34" charset="0"/>
                <a:ea typeface="Tahoma" pitchFamily="34" charset="0"/>
                <a:cs typeface="Tahoma" pitchFamily="34" charset="0"/>
              </a:rPr>
              <a:t>Magalh</a:t>
            </a:r>
            <a:r>
              <a:rPr lang="el-GR" sz="1100" dirty="0" smtClean="0">
                <a:solidFill>
                  <a:srgbClr val="0070C0"/>
                </a:solidFill>
                <a:latin typeface="Tahoma" pitchFamily="34" charset="0"/>
                <a:ea typeface="Tahoma" pitchFamily="34" charset="0"/>
                <a:cs typeface="Tahoma" pitchFamily="34" charset="0"/>
              </a:rPr>
              <a:t>ã</a:t>
            </a:r>
            <a:r>
              <a:rPr lang="en-US" sz="1100" dirty="0" err="1" smtClean="0">
                <a:solidFill>
                  <a:srgbClr val="0070C0"/>
                </a:solidFill>
                <a:latin typeface="Tahoma" pitchFamily="34" charset="0"/>
                <a:ea typeface="Tahoma" pitchFamily="34" charset="0"/>
                <a:cs typeface="Tahoma" pitchFamily="34" charset="0"/>
              </a:rPr>
              <a:t>es</a:t>
            </a:r>
            <a:r>
              <a:rPr lang="en-US" sz="1100" dirty="0" smtClean="0">
                <a:solidFill>
                  <a:srgbClr val="0070C0"/>
                </a:solidFill>
                <a:latin typeface="Tahoma" pitchFamily="34" charset="0"/>
                <a:ea typeface="Tahoma" pitchFamily="34" charset="0"/>
                <a:cs typeface="Tahoma" pitchFamily="34" charset="0"/>
              </a:rPr>
              <a:t> </a:t>
            </a:r>
            <a:r>
              <a:rPr lang="en-US" sz="1100" i="1" dirty="0" smtClean="0">
                <a:solidFill>
                  <a:srgbClr val="0070C0"/>
                </a:solidFill>
                <a:latin typeface="Tahoma" pitchFamily="34" charset="0"/>
                <a:ea typeface="Tahoma" pitchFamily="34" charset="0"/>
                <a:cs typeface="Tahoma" pitchFamily="34" charset="0"/>
              </a:rPr>
              <a:t>et al</a:t>
            </a:r>
            <a:r>
              <a:rPr lang="el-GR" sz="1100" i="1" dirty="0" smtClean="0">
                <a:solidFill>
                  <a:srgbClr val="0070C0"/>
                </a:solidFill>
                <a:latin typeface="Tahoma" pitchFamily="34" charset="0"/>
                <a:ea typeface="Tahoma" pitchFamily="34" charset="0"/>
                <a:cs typeface="Tahoma" pitchFamily="34" charset="0"/>
              </a:rPr>
              <a:t>.</a:t>
            </a:r>
            <a:r>
              <a:rPr lang="el-GR" sz="1100" dirty="0" smtClean="0">
                <a:solidFill>
                  <a:srgbClr val="0070C0"/>
                </a:solidFill>
                <a:latin typeface="Tahoma" pitchFamily="34" charset="0"/>
                <a:ea typeface="Tahoma" pitchFamily="34" charset="0"/>
                <a:cs typeface="Tahoma" pitchFamily="34" charset="0"/>
              </a:rPr>
              <a:t> 2008). </a:t>
            </a:r>
          </a:p>
          <a:p>
            <a:pPr marL="438150" lvl="0" indent="-319088">
              <a:buClr>
                <a:schemeClr val="accent1"/>
              </a:buClr>
              <a:buSzPct val="80000"/>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Ο </a:t>
            </a:r>
            <a:r>
              <a:rPr lang="el-GR" sz="1100" b="1" dirty="0" smtClean="0">
                <a:solidFill>
                  <a:srgbClr val="0070C0"/>
                </a:solidFill>
                <a:latin typeface="Tahoma" pitchFamily="34" charset="0"/>
                <a:ea typeface="Tahoma" pitchFamily="34" charset="0"/>
                <a:cs typeface="Tahoma" pitchFamily="34" charset="0"/>
              </a:rPr>
              <a:t>εντοπισμός της θέσης των πουλιών επιτυγχάνεται βάσει των θέσεων του Ήλιου</a:t>
            </a:r>
            <a:r>
              <a:rPr lang="el-GR" sz="1100" dirty="0" smtClean="0">
                <a:solidFill>
                  <a:srgbClr val="0070C0"/>
                </a:solidFill>
                <a:latin typeface="Tahoma" pitchFamily="34" charset="0"/>
                <a:ea typeface="Tahoma" pitchFamily="34" charset="0"/>
                <a:cs typeface="Tahoma" pitchFamily="34" charset="0"/>
              </a:rPr>
              <a:t> (</a:t>
            </a:r>
            <a:r>
              <a:rPr lang="el-GR" sz="1100" dirty="0" err="1" smtClean="0">
                <a:solidFill>
                  <a:srgbClr val="0070C0"/>
                </a:solidFill>
                <a:latin typeface="Tahoma" pitchFamily="34" charset="0"/>
                <a:ea typeface="Tahoma" pitchFamily="34" charset="0"/>
                <a:cs typeface="Tahoma" pitchFamily="34" charset="0"/>
              </a:rPr>
              <a:t>Wilson</a:t>
            </a:r>
            <a:r>
              <a:rPr lang="el-GR" sz="1100" dirty="0" smtClean="0">
                <a:solidFill>
                  <a:srgbClr val="0070C0"/>
                </a:solidFill>
                <a:latin typeface="Tahoma" pitchFamily="34" charset="0"/>
                <a:ea typeface="Tahoma" pitchFamily="34" charset="0"/>
                <a:cs typeface="Tahoma" pitchFamily="34" charset="0"/>
              </a:rPr>
              <a:t> </a:t>
            </a:r>
            <a:r>
              <a:rPr lang="en-US" sz="1100" i="1" dirty="0" smtClean="0">
                <a:solidFill>
                  <a:srgbClr val="0070C0"/>
                </a:solidFill>
                <a:latin typeface="Tahoma" pitchFamily="34" charset="0"/>
                <a:ea typeface="Tahoma" pitchFamily="34" charset="0"/>
                <a:cs typeface="Tahoma" pitchFamily="34" charset="0"/>
              </a:rPr>
              <a:t>et al</a:t>
            </a:r>
            <a:r>
              <a:rPr lang="el-GR" sz="1100" i="1" dirty="0" smtClean="0">
                <a:solidFill>
                  <a:srgbClr val="0070C0"/>
                </a:solidFill>
                <a:latin typeface="Tahoma" pitchFamily="34" charset="0"/>
                <a:ea typeface="Tahoma" pitchFamily="34" charset="0"/>
                <a:cs typeface="Tahoma" pitchFamily="34" charset="0"/>
              </a:rPr>
              <a:t>.</a:t>
            </a:r>
            <a:r>
              <a:rPr lang="el-GR" sz="1100" dirty="0" smtClean="0">
                <a:solidFill>
                  <a:srgbClr val="0070C0"/>
                </a:solidFill>
                <a:latin typeface="Tahoma" pitchFamily="34" charset="0"/>
                <a:ea typeface="Tahoma" pitchFamily="34" charset="0"/>
                <a:cs typeface="Tahoma" pitchFamily="34" charset="0"/>
              </a:rPr>
              <a:t> 1992).</a:t>
            </a:r>
          </a:p>
          <a:p>
            <a:pPr marL="438150" lvl="0" indent="-319088">
              <a:buClr>
                <a:schemeClr val="accent1"/>
              </a:buClr>
              <a:buSzPct val="80000"/>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Δυνατότητα </a:t>
            </a:r>
            <a:r>
              <a:rPr lang="el-GR" sz="1100" b="1" dirty="0" smtClean="0">
                <a:solidFill>
                  <a:srgbClr val="0070C0"/>
                </a:solidFill>
                <a:latin typeface="Tahoma" pitchFamily="34" charset="0"/>
                <a:ea typeface="Tahoma" pitchFamily="34" charset="0"/>
                <a:cs typeface="Tahoma" pitchFamily="34" charset="0"/>
              </a:rPr>
              <a:t>υπολογισμού του ζωτικού χώρου</a:t>
            </a:r>
            <a:r>
              <a:rPr lang="el-GR" sz="1100" dirty="0" smtClean="0">
                <a:solidFill>
                  <a:srgbClr val="0070C0"/>
                </a:solidFill>
                <a:latin typeface="Tahoma" pitchFamily="34" charset="0"/>
                <a:ea typeface="Tahoma" pitchFamily="34" charset="0"/>
                <a:cs typeface="Tahoma" pitchFamily="34" charset="0"/>
              </a:rPr>
              <a:t> (</a:t>
            </a:r>
            <a:r>
              <a:rPr lang="el-GR" sz="1100" dirty="0" err="1" smtClean="0">
                <a:solidFill>
                  <a:srgbClr val="0070C0"/>
                </a:solidFill>
                <a:latin typeface="Tahoma" pitchFamily="34" charset="0"/>
                <a:ea typeface="Tahoma" pitchFamily="34" charset="0"/>
                <a:cs typeface="Tahoma" pitchFamily="34" charset="0"/>
              </a:rPr>
              <a:t>home</a:t>
            </a:r>
            <a:r>
              <a:rPr lang="el-GR" sz="1100" dirty="0" smtClean="0">
                <a:solidFill>
                  <a:srgbClr val="0070C0"/>
                </a:solidFill>
                <a:latin typeface="Tahoma" pitchFamily="34" charset="0"/>
                <a:ea typeface="Tahoma" pitchFamily="34" charset="0"/>
                <a:cs typeface="Tahoma" pitchFamily="34" charset="0"/>
              </a:rPr>
              <a:t> </a:t>
            </a:r>
            <a:r>
              <a:rPr lang="el-GR" sz="1100" dirty="0" err="1" smtClean="0">
                <a:solidFill>
                  <a:srgbClr val="0070C0"/>
                </a:solidFill>
                <a:latin typeface="Tahoma" pitchFamily="34" charset="0"/>
                <a:ea typeface="Tahoma" pitchFamily="34" charset="0"/>
                <a:cs typeface="Tahoma" pitchFamily="34" charset="0"/>
              </a:rPr>
              <a:t>range</a:t>
            </a:r>
            <a:r>
              <a:rPr lang="el-GR" sz="1100" dirty="0" smtClean="0">
                <a:solidFill>
                  <a:srgbClr val="0070C0"/>
                </a:solidFill>
                <a:latin typeface="Tahoma" pitchFamily="34" charset="0"/>
                <a:ea typeface="Tahoma" pitchFamily="34" charset="0"/>
                <a:cs typeface="Tahoma" pitchFamily="34" charset="0"/>
              </a:rPr>
              <a:t>) των πουλιών</a:t>
            </a:r>
          </a:p>
          <a:p>
            <a:pPr marL="438150" lvl="0" indent="-319088">
              <a:buClr>
                <a:schemeClr val="accent1"/>
              </a:buClr>
              <a:buSzPct val="80000"/>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Δυνατότητα καταγραφής και αβιοτικών δεδομένων π.χ. </a:t>
            </a:r>
            <a:r>
              <a:rPr lang="el-GR" sz="1100" b="1" dirty="0" smtClean="0">
                <a:solidFill>
                  <a:srgbClr val="0070C0"/>
                </a:solidFill>
                <a:latin typeface="Tahoma" pitchFamily="34" charset="0"/>
                <a:ea typeface="Tahoma" pitchFamily="34" charset="0"/>
                <a:cs typeface="Tahoma" pitchFamily="34" charset="0"/>
              </a:rPr>
              <a:t>θερμοκρασία επιφάνειας θάλασσας</a:t>
            </a:r>
          </a:p>
          <a:p>
            <a:pPr marL="438150" lvl="0" indent="-319088">
              <a:buClr>
                <a:schemeClr val="accent1"/>
              </a:buClr>
              <a:buSzPct val="80000"/>
              <a:defRPr/>
            </a:pPr>
            <a:endParaRPr kumimoji="0" lang="el-GR" sz="24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642918"/>
          </a:xfrm>
        </p:spPr>
        <p:txBody>
          <a:bodyPr>
            <a:noAutofit/>
          </a:bodyPr>
          <a:lstStyle/>
          <a:p>
            <a:pPr algn="ctr"/>
            <a:r>
              <a:rPr lang="el-GR" sz="1800" dirty="0" smtClean="0">
                <a:solidFill>
                  <a:srgbClr val="0070C0"/>
                </a:solidFill>
                <a:latin typeface="Tahoma" pitchFamily="34" charset="0"/>
                <a:ea typeface="Tahoma" pitchFamily="34" charset="0"/>
                <a:cs typeface="Tahoma" pitchFamily="34" charset="0"/>
              </a:rPr>
              <a:t>Δεδομένα μεταναστευτικής περιόδου 20</a:t>
            </a:r>
            <a:r>
              <a:rPr lang="en-US" sz="1800" dirty="0" smtClean="0">
                <a:solidFill>
                  <a:srgbClr val="0070C0"/>
                </a:solidFill>
                <a:latin typeface="Tahoma" pitchFamily="34" charset="0"/>
                <a:ea typeface="Tahoma" pitchFamily="34" charset="0"/>
                <a:cs typeface="Tahoma" pitchFamily="34" charset="0"/>
              </a:rPr>
              <a:t>10</a:t>
            </a:r>
            <a:r>
              <a:rPr lang="el-GR" sz="1800" dirty="0" smtClean="0">
                <a:solidFill>
                  <a:srgbClr val="0070C0"/>
                </a:solidFill>
                <a:latin typeface="Tahoma" pitchFamily="34" charset="0"/>
                <a:ea typeface="Tahoma" pitchFamily="34" charset="0"/>
                <a:cs typeface="Tahoma" pitchFamily="34" charset="0"/>
              </a:rPr>
              <a:t>-1</a:t>
            </a:r>
            <a:r>
              <a:rPr lang="en-US" sz="1800" dirty="0" smtClean="0">
                <a:solidFill>
                  <a:srgbClr val="0070C0"/>
                </a:solidFill>
                <a:latin typeface="Tahoma" pitchFamily="34" charset="0"/>
                <a:ea typeface="Tahoma" pitchFamily="34" charset="0"/>
                <a:cs typeface="Tahoma" pitchFamily="34" charset="0"/>
              </a:rPr>
              <a:t>1</a:t>
            </a:r>
            <a:r>
              <a:rPr lang="el-GR" sz="1800" dirty="0" smtClean="0">
                <a:solidFill>
                  <a:srgbClr val="0070C0"/>
                </a:solidFill>
                <a:latin typeface="Tahoma" pitchFamily="34" charset="0"/>
                <a:ea typeface="Tahoma" pitchFamily="34" charset="0"/>
                <a:cs typeface="Tahoma" pitchFamily="34" charset="0"/>
              </a:rPr>
              <a:t> (</a:t>
            </a:r>
            <a:r>
              <a:rPr lang="en-US" sz="1800" dirty="0" smtClean="0">
                <a:solidFill>
                  <a:srgbClr val="0070C0"/>
                </a:solidFill>
                <a:latin typeface="Tahoma" pitchFamily="34" charset="0"/>
                <a:ea typeface="Tahoma" pitchFamily="34" charset="0"/>
                <a:cs typeface="Tahoma" pitchFamily="34" charset="0"/>
              </a:rPr>
              <a:t>GLS 1540)</a:t>
            </a:r>
            <a:endParaRPr lang="el-GR" sz="1800" dirty="0"/>
          </a:p>
        </p:txBody>
      </p:sp>
      <p:pic>
        <p:nvPicPr>
          <p:cNvPr id="5122" name="Picture 2" descr="1540D"/>
          <p:cNvPicPr>
            <a:picLocks noChangeAspect="1" noChangeArrowheads="1"/>
          </p:cNvPicPr>
          <p:nvPr/>
        </p:nvPicPr>
        <p:blipFill>
          <a:blip r:embed="rId2" cstate="print"/>
          <a:srcRect/>
          <a:stretch>
            <a:fillRect/>
          </a:stretch>
        </p:blipFill>
        <p:spPr bwMode="auto">
          <a:xfrm>
            <a:off x="1" y="642918"/>
            <a:ext cx="4396580" cy="6215081"/>
          </a:xfrm>
          <a:prstGeom prst="rect">
            <a:avLst/>
          </a:prstGeom>
          <a:noFill/>
          <a:ln w="9525">
            <a:noFill/>
            <a:miter lim="800000"/>
            <a:headEnd/>
            <a:tailEnd/>
          </a:ln>
        </p:spPr>
      </p:pic>
      <p:sp>
        <p:nvSpPr>
          <p:cNvPr id="111620" name="Rectangle 4"/>
          <p:cNvSpPr>
            <a:spLocks/>
          </p:cNvSpPr>
          <p:nvPr/>
        </p:nvSpPr>
        <p:spPr bwMode="auto">
          <a:xfrm>
            <a:off x="1500166" y="4460852"/>
            <a:ext cx="2786082" cy="2397148"/>
          </a:xfrm>
          <a:prstGeom prst="rect">
            <a:avLst/>
          </a:prstGeom>
          <a:solidFill>
            <a:srgbClr val="DAEEF3"/>
          </a:solidFill>
          <a:ln w="9525">
            <a:noFill/>
            <a:miter lim="800000"/>
            <a:headEnd/>
            <a:tailEnd/>
          </a:ln>
        </p:spPr>
        <p:txBody>
          <a:bodyPr vert="horz" wrap="square" lIns="54864" tIns="91440" rIns="91440" bIns="45720" numCol="1" anchor="t" anchorCtr="0" compatLnSpc="1">
            <a:prstTxWarp prst="textNoShape">
              <a:avLst/>
            </a:prstTxWarp>
          </a:bodyPr>
          <a:lstStyle/>
          <a:p>
            <a:pPr>
              <a:buFont typeface="Wingdings" pitchFamily="2" charset="2"/>
              <a:buChar char="ü"/>
            </a:pPr>
            <a:r>
              <a:rPr lang="el-GR" sz="800" dirty="0" smtClean="0">
                <a:latin typeface="Times New Roman" pitchFamily="18" charset="0"/>
                <a:cs typeface="Arial" pitchFamily="34" charset="0"/>
              </a:rPr>
              <a:t>Διάρκεια καταγραφών: 283 μέρες (12/7/10 -20/4/11)</a:t>
            </a:r>
            <a:endParaRPr kumimoji="0" lang="en-US"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Χρονικό βήμα καταγραφών: 10</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min</a:t>
            </a:r>
            <a:endParaRPr kumimoji="0" lang="el-GR"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Αριθμός καταγεγραμμένων σημείων (</a:t>
            </a:r>
            <a:r>
              <a:rPr kumimoji="0" lang="en-US" sz="800" b="0" i="0" u="none" strike="noStrike" cap="none" normalizeH="0" baseline="0" dirty="0" err="1" smtClean="0">
                <a:ln>
                  <a:noFill/>
                </a:ln>
                <a:solidFill>
                  <a:schemeClr val="tx1"/>
                </a:solidFill>
                <a:effectLst/>
                <a:latin typeface="Times New Roman" pitchFamily="18" charset="0"/>
                <a:cs typeface="Arial" pitchFamily="34" charset="0"/>
              </a:rPr>
              <a:t>Geolocations</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 </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40</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752</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Βασικό πεδίο </a:t>
            </a:r>
            <a:r>
              <a:rPr kumimoji="0" lang="el-GR" sz="800" b="0" i="0" u="none" strike="noStrike" cap="none" normalizeH="0" baseline="0" dirty="0" err="1" smtClean="0">
                <a:ln>
                  <a:noFill/>
                </a:ln>
                <a:solidFill>
                  <a:schemeClr val="tx1"/>
                </a:solidFill>
                <a:effectLst/>
                <a:latin typeface="Times New Roman" pitchFamily="18" charset="0"/>
                <a:cs typeface="Arial" pitchFamily="34" charset="0"/>
              </a:rPr>
              <a:t>τροφοληψίας</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στην αναπαραγωγή: Ιόνιο και  Αδριατική συνολικής έκτασης 293.000</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30000" dirty="0" smtClean="0">
                <a:ln>
                  <a:noFill/>
                </a:ln>
                <a:solidFill>
                  <a:schemeClr val="tx1"/>
                </a:solidFill>
                <a:effectLst/>
                <a:latin typeface="Times New Roman" pitchFamily="18" charset="0"/>
                <a:cs typeface="Arial" pitchFamily="34" charset="0"/>
              </a:rPr>
              <a:t>2</a:t>
            </a:r>
            <a:endParaRPr kumimoji="0" lang="el-GR"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Βασικό πεδίο </a:t>
            </a:r>
            <a:r>
              <a:rPr kumimoji="0" lang="el-GR" sz="800" b="0" i="0" u="none" strike="noStrike" cap="none" normalizeH="0" baseline="0" dirty="0" err="1" smtClean="0">
                <a:ln>
                  <a:noFill/>
                </a:ln>
                <a:solidFill>
                  <a:schemeClr val="tx1"/>
                </a:solidFill>
                <a:effectLst/>
                <a:latin typeface="Times New Roman" pitchFamily="18" charset="0"/>
                <a:cs typeface="Arial" pitchFamily="34" charset="0"/>
              </a:rPr>
              <a:t>τροφοληψίας</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τον χειμώνα: Ατλαντικός, συνολικής έκτασης 157.000</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30000" dirty="0" smtClean="0">
                <a:ln>
                  <a:noFill/>
                </a:ln>
                <a:solidFill>
                  <a:schemeClr val="tx1"/>
                </a:solidFill>
                <a:effectLst/>
                <a:latin typeface="Times New Roman" pitchFamily="18" charset="0"/>
                <a:cs typeface="Arial" pitchFamily="34" charset="0"/>
              </a:rPr>
              <a:t>2</a:t>
            </a:r>
            <a:endParaRPr kumimoji="0" lang="el-GR"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Έναρξη φθινοπωρινής μετανάστευσης: 24/10/10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Άφιξη στα πεδία διαχείμασης: 6/11/10</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Διάρκεια φθινοπωρινής μετανάστευσης: 13 μέρες</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Ταχύτητα </a:t>
            </a:r>
            <a:r>
              <a:rPr kumimoji="0" lang="el-GR" sz="800" b="0" i="0" u="none" strike="noStrike" cap="none" normalizeH="0" baseline="0" dirty="0" err="1" smtClean="0">
                <a:ln>
                  <a:noFill/>
                </a:ln>
                <a:solidFill>
                  <a:schemeClr val="tx1"/>
                </a:solidFill>
                <a:effectLst/>
                <a:latin typeface="Times New Roman" pitchFamily="18" charset="0"/>
                <a:cs typeface="Arial" pitchFamily="34" charset="0"/>
              </a:rPr>
              <a:t>φθιν</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μετανάστευσης: 438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/ημέρα (ή 18,3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h</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Έναρξη εαρινής μετανάστευσης: 1/02/11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Άφιξη στις Στροφάδες: 21/02/11</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Διάρκεια εαρινής μετανάστευσης: 20 μέρες</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Ταχύτητα </a:t>
            </a:r>
            <a:r>
              <a:rPr kumimoji="0" lang="el-GR" sz="800" b="0" i="0" u="none" strike="noStrike" cap="none" normalizeH="0" baseline="0" dirty="0" err="1" smtClean="0">
                <a:ln>
                  <a:noFill/>
                </a:ln>
                <a:solidFill>
                  <a:schemeClr val="tx1"/>
                </a:solidFill>
                <a:effectLst/>
                <a:latin typeface="Times New Roman" pitchFamily="18" charset="0"/>
                <a:cs typeface="Arial" pitchFamily="34" charset="0"/>
              </a:rPr>
              <a:t>εαρ</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μετανάστευσης: 285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/ημέρα (ή 11,9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h</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Διέλευση από Γιβραλτάρ: 01/11/10 &amp; 15/2/11</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Συνολική διάρκεια μη αναπαραγωγικής περιόδου: 100 μέρες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800" b="0" i="0" u="none" strike="noStrike" cap="none" normalizeH="0" baseline="0" dirty="0" smtClean="0">
                <a:ln>
                  <a:noFill/>
                </a:ln>
                <a:solidFill>
                  <a:schemeClr val="tx1"/>
                </a:solidFill>
                <a:effectLst/>
                <a:latin typeface="Times New Roman" pitchFamily="18" charset="0"/>
                <a:cs typeface="Arial" pitchFamily="34" charset="0"/>
              </a:rPr>
              <a:t>Απόσταση περιοχών διαχείμασης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&amp;</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αναπαραγωγής: 5.700 </a:t>
            </a:r>
            <a:r>
              <a:rPr kumimoji="0" lang="en-US" sz="800" b="0" i="0" u="none" strike="noStrike" cap="none" normalizeH="0" baseline="0" dirty="0" smtClean="0">
                <a:ln>
                  <a:noFill/>
                </a:ln>
                <a:solidFill>
                  <a:schemeClr val="tx1"/>
                </a:solidFill>
                <a:effectLst/>
                <a:latin typeface="Times New Roman" pitchFamily="18" charset="0"/>
                <a:cs typeface="Arial" pitchFamily="34" charset="0"/>
              </a:rPr>
              <a:t>km</a:t>
            </a:r>
            <a:r>
              <a:rPr kumimoji="0" lang="el-GR" sz="800" b="0" i="0" u="none" strike="noStrike" cap="none" normalizeH="0" baseline="0" dirty="0" smtClean="0">
                <a:ln>
                  <a:noFill/>
                </a:ln>
                <a:solidFill>
                  <a:schemeClr val="tx1"/>
                </a:solidFill>
                <a:effectLst/>
                <a:latin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4" name="Picture 4"/>
          <p:cNvPicPr>
            <a:picLocks noChangeAspect="1" noChangeArrowheads="1"/>
          </p:cNvPicPr>
          <p:nvPr/>
        </p:nvPicPr>
        <p:blipFill>
          <a:blip r:embed="rId3" cstate="print"/>
          <a:srcRect/>
          <a:stretch>
            <a:fillRect/>
          </a:stretch>
        </p:blipFill>
        <p:spPr bwMode="auto">
          <a:xfrm>
            <a:off x="4346039" y="642918"/>
            <a:ext cx="4797962" cy="6215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428596" y="142852"/>
            <a:ext cx="8229600" cy="908050"/>
          </a:xfrm>
        </p:spPr>
        <p:txBody>
          <a:bodyPr>
            <a:normAutofit/>
          </a:bodyPr>
          <a:lstStyle/>
          <a:p>
            <a:pPr algn="ctr" eaLnBrk="1" hangingPunct="1"/>
            <a:r>
              <a:rPr lang="el-GR" sz="3200" dirty="0" smtClean="0">
                <a:solidFill>
                  <a:srgbClr val="0070C0"/>
                </a:solidFill>
                <a:latin typeface="Tahoma" pitchFamily="34" charset="0"/>
                <a:ea typeface="Tahoma" pitchFamily="34" charset="0"/>
                <a:cs typeface="Tahoma" pitchFamily="34" charset="0"/>
              </a:rPr>
              <a:t>Είδη πομπών </a:t>
            </a:r>
            <a:r>
              <a:rPr lang="en-US" sz="3200" dirty="0" smtClean="0">
                <a:solidFill>
                  <a:srgbClr val="0070C0"/>
                </a:solidFill>
                <a:latin typeface="Tahoma" pitchFamily="34" charset="0"/>
                <a:ea typeface="Tahoma" pitchFamily="34" charset="0"/>
                <a:cs typeface="Tahoma" pitchFamily="34" charset="0"/>
              </a:rPr>
              <a:t>GPS</a:t>
            </a:r>
            <a:endParaRPr lang="el-GR" sz="3200" dirty="0" smtClean="0">
              <a:solidFill>
                <a:srgbClr val="0070C0"/>
              </a:solidFill>
              <a:latin typeface="Tahoma" pitchFamily="34" charset="0"/>
              <a:ea typeface="Tahoma" pitchFamily="34" charset="0"/>
              <a:cs typeface="Tahoma" pitchFamily="34" charset="0"/>
            </a:endParaRPr>
          </a:p>
        </p:txBody>
      </p:sp>
      <p:graphicFrame>
        <p:nvGraphicFramePr>
          <p:cNvPr id="7" name="6 - Πίνακας"/>
          <p:cNvGraphicFramePr>
            <a:graphicFrameLocks noGrp="1"/>
          </p:cNvGraphicFramePr>
          <p:nvPr/>
        </p:nvGraphicFramePr>
        <p:xfrm>
          <a:off x="214282" y="1571612"/>
          <a:ext cx="4643470" cy="2409120"/>
        </p:xfrm>
        <a:graphic>
          <a:graphicData uri="http://schemas.openxmlformats.org/drawingml/2006/table">
            <a:tbl>
              <a:tblPr firstRow="1" bandRow="1">
                <a:tableStyleId>{2A488322-F2BA-4B5B-9748-0D474271808F}</a:tableStyleId>
              </a:tblPr>
              <a:tblGrid>
                <a:gridCol w="1756989"/>
                <a:gridCol w="2886481"/>
              </a:tblGrid>
              <a:tr h="496977">
                <a:tc>
                  <a:txBody>
                    <a:bodyPr/>
                    <a:lstStyle/>
                    <a:p>
                      <a:pPr algn="ctr"/>
                      <a:r>
                        <a:rPr lang="el-GR" sz="1000" b="1" dirty="0" smtClean="0">
                          <a:latin typeface="Tahoma" pitchFamily="34" charset="0"/>
                          <a:cs typeface="Tahoma" pitchFamily="34" charset="0"/>
                        </a:rPr>
                        <a:t>Τεχνικά χαρακτηριστικά</a:t>
                      </a:r>
                      <a:endParaRPr lang="el-GR" sz="1000" b="1" dirty="0">
                        <a:latin typeface="Tahoma" pitchFamily="34" charset="0"/>
                        <a:cs typeface="Tahoma" pitchFamily="34" charset="0"/>
                      </a:endParaRPr>
                    </a:p>
                  </a:txBody>
                  <a:tcPr/>
                </a:tc>
                <a:tc>
                  <a:txBody>
                    <a:bodyPr/>
                    <a:lstStyle/>
                    <a:p>
                      <a:pPr algn="ctr"/>
                      <a:r>
                        <a:rPr lang="el-GR" sz="1000" b="1" dirty="0" smtClean="0">
                          <a:latin typeface="Tahoma" pitchFamily="34" charset="0"/>
                          <a:cs typeface="Tahoma" pitchFamily="34" charset="0"/>
                        </a:rPr>
                        <a:t>Συσκευές με ενσωματωμένο παγκόσμιο σύστημα προσδιορισμού θέσης</a:t>
                      </a:r>
                      <a:endParaRPr lang="en-US" sz="1000" b="1" dirty="0" smtClean="0">
                        <a:latin typeface="Tahoma" pitchFamily="34" charset="0"/>
                        <a:cs typeface="Tahoma" pitchFamily="34" charset="0"/>
                      </a:endParaRPr>
                    </a:p>
                    <a:p>
                      <a:pPr algn="ctr"/>
                      <a:r>
                        <a:rPr lang="en-US" sz="1000" b="1" dirty="0" smtClean="0">
                          <a:latin typeface="Tahoma" pitchFamily="34" charset="0"/>
                          <a:cs typeface="Tahoma" pitchFamily="34" charset="0"/>
                        </a:rPr>
                        <a:t>(</a:t>
                      </a:r>
                      <a:r>
                        <a:rPr lang="el-GR" sz="1000" b="1" dirty="0" smtClean="0">
                          <a:latin typeface="Tahoma" pitchFamily="34" charset="0"/>
                          <a:cs typeface="Tahoma" pitchFamily="34" charset="0"/>
                        </a:rPr>
                        <a:t>Ε</a:t>
                      </a:r>
                      <a:r>
                        <a:rPr lang="en-US" sz="1000" b="1" dirty="0" err="1" smtClean="0">
                          <a:latin typeface="Tahoma" pitchFamily="34" charset="0"/>
                          <a:cs typeface="Tahoma" pitchFamily="34" charset="0"/>
                        </a:rPr>
                        <a:t>arth</a:t>
                      </a:r>
                      <a:r>
                        <a:rPr lang="en-US" sz="1000" b="1" dirty="0" smtClean="0">
                          <a:latin typeface="Tahoma" pitchFamily="34" charset="0"/>
                          <a:cs typeface="Tahoma" pitchFamily="34" charset="0"/>
                        </a:rPr>
                        <a:t> &amp; Ocean Technologies</a:t>
                      </a:r>
                      <a:r>
                        <a:rPr lang="el-GR" sz="1000" b="1" dirty="0" smtClean="0">
                          <a:latin typeface="Tahoma" pitchFamily="34" charset="0"/>
                          <a:cs typeface="Tahoma" pitchFamily="34" charset="0"/>
                        </a:rPr>
                        <a:t> </a:t>
                      </a:r>
                      <a:r>
                        <a:rPr lang="en-US" sz="1000" b="1" dirty="0" smtClean="0">
                          <a:latin typeface="Tahoma" pitchFamily="34" charset="0"/>
                          <a:cs typeface="Tahoma" pitchFamily="34" charset="0"/>
                        </a:rPr>
                        <a:t>-</a:t>
                      </a:r>
                      <a:r>
                        <a:rPr lang="el-GR" sz="1000" b="1" dirty="0" smtClean="0">
                          <a:latin typeface="Tahoma" pitchFamily="34" charset="0"/>
                          <a:cs typeface="Tahoma" pitchFamily="34" charset="0"/>
                        </a:rPr>
                        <a:t> </a:t>
                      </a:r>
                      <a:r>
                        <a:rPr kumimoji="0" lang="en-US" sz="1000" b="1" kern="1200" dirty="0" err="1" smtClean="0">
                          <a:solidFill>
                            <a:schemeClr val="lt1"/>
                          </a:solidFill>
                          <a:latin typeface="Tahoma" pitchFamily="34" charset="0"/>
                          <a:ea typeface="Tahoma" pitchFamily="34" charset="0"/>
                          <a:cs typeface="Tahoma" pitchFamily="34" charset="0"/>
                        </a:rPr>
                        <a:t>CatTraQ</a:t>
                      </a:r>
                      <a:r>
                        <a:rPr kumimoji="0" lang="en-US" sz="1000" b="1" kern="1200" baseline="30000" dirty="0" err="1" smtClean="0">
                          <a:solidFill>
                            <a:schemeClr val="lt1"/>
                          </a:solidFill>
                          <a:latin typeface="Tahoma" pitchFamily="34" charset="0"/>
                          <a:ea typeface="Tahoma" pitchFamily="34" charset="0"/>
                          <a:cs typeface="Tahoma" pitchFamily="34" charset="0"/>
                        </a:rPr>
                        <a:t>TM</a:t>
                      </a:r>
                      <a:r>
                        <a:rPr lang="en-US" sz="1000" b="1" dirty="0" smtClean="0">
                          <a:latin typeface="Tahoma" pitchFamily="34" charset="0"/>
                          <a:cs typeface="Tahoma" pitchFamily="34" charset="0"/>
                        </a:rPr>
                        <a:t>)</a:t>
                      </a:r>
                      <a:endParaRPr lang="el-GR" sz="1000" b="1" dirty="0"/>
                    </a:p>
                  </a:txBody>
                  <a:tcPr/>
                </a:tc>
              </a:tr>
              <a:tr h="310080">
                <a:tc>
                  <a:txBody>
                    <a:bodyPr/>
                    <a:lstStyle/>
                    <a:p>
                      <a:pPr algn="ctr"/>
                      <a:r>
                        <a:rPr lang="el-GR" sz="1000" dirty="0" smtClean="0">
                          <a:latin typeface="Tahoma" pitchFamily="34" charset="0"/>
                          <a:ea typeface="Tahoma" pitchFamily="34" charset="0"/>
                          <a:cs typeface="Tahoma" pitchFamily="34" charset="0"/>
                        </a:rPr>
                        <a:t>Διαστάσεις </a:t>
                      </a:r>
                      <a:endParaRPr lang="el-GR" sz="1000" dirty="0">
                        <a:latin typeface="Tahoma" pitchFamily="34" charset="0"/>
                        <a:ea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smtClean="0">
                          <a:latin typeface="Tahoma" pitchFamily="34" charset="0"/>
                          <a:ea typeface="Tahoma" pitchFamily="34" charset="0"/>
                          <a:cs typeface="Tahoma" pitchFamily="34" charset="0"/>
                        </a:rPr>
                        <a:t>46,5</a:t>
                      </a:r>
                      <a:r>
                        <a:rPr lang="en-US" sz="1000" dirty="0" smtClean="0">
                          <a:latin typeface="Tahoma" pitchFamily="34" charset="0"/>
                          <a:ea typeface="Tahoma" pitchFamily="34" charset="0"/>
                          <a:cs typeface="Tahoma" pitchFamily="34" charset="0"/>
                        </a:rPr>
                        <a:t>mm</a:t>
                      </a:r>
                      <a:r>
                        <a:rPr lang="en-US" sz="1000" baseline="0" dirty="0" smtClean="0">
                          <a:latin typeface="Tahoma" pitchFamily="34" charset="0"/>
                          <a:ea typeface="Tahoma" pitchFamily="34" charset="0"/>
                          <a:cs typeface="Tahoma" pitchFamily="34" charset="0"/>
                        </a:rPr>
                        <a:t> x 3</a:t>
                      </a:r>
                      <a:r>
                        <a:rPr lang="el-GR" sz="1000" baseline="0" dirty="0" smtClean="0">
                          <a:latin typeface="Tahoma" pitchFamily="34" charset="0"/>
                          <a:ea typeface="Tahoma" pitchFamily="34" charset="0"/>
                          <a:cs typeface="Tahoma" pitchFamily="34" charset="0"/>
                        </a:rPr>
                        <a:t>2</a:t>
                      </a:r>
                      <a:r>
                        <a:rPr lang="en-US" sz="1000" baseline="0" dirty="0" err="1" smtClean="0">
                          <a:latin typeface="Tahoma" pitchFamily="34" charset="0"/>
                          <a:ea typeface="Tahoma" pitchFamily="34" charset="0"/>
                          <a:cs typeface="Tahoma" pitchFamily="34" charset="0"/>
                        </a:rPr>
                        <a:t>mmx</a:t>
                      </a:r>
                      <a:r>
                        <a:rPr lang="el-GR" sz="1000" dirty="0" smtClean="0">
                          <a:latin typeface="Tahoma" pitchFamily="34" charset="0"/>
                          <a:ea typeface="Tahoma" pitchFamily="34" charset="0"/>
                          <a:cs typeface="Tahoma" pitchFamily="34" charset="0"/>
                        </a:rPr>
                        <a:t>18,4</a:t>
                      </a:r>
                      <a:r>
                        <a:rPr lang="en-US" sz="1000" dirty="0" smtClean="0">
                          <a:latin typeface="Tahoma" pitchFamily="34" charset="0"/>
                          <a:ea typeface="Tahoma" pitchFamily="34" charset="0"/>
                          <a:cs typeface="Tahoma" pitchFamily="34" charset="0"/>
                        </a:rPr>
                        <a:t>mm</a:t>
                      </a:r>
                      <a:r>
                        <a:rPr lang="en-US" sz="1000" baseline="0" dirty="0" smtClean="0">
                          <a:latin typeface="Tahoma" pitchFamily="34" charset="0"/>
                          <a:ea typeface="Tahoma" pitchFamily="34" charset="0"/>
                          <a:cs typeface="Tahoma" pitchFamily="34" charset="0"/>
                        </a:rPr>
                        <a:t> </a:t>
                      </a:r>
                      <a:endParaRPr lang="el-GR" sz="1000" dirty="0" smtClean="0">
                        <a:latin typeface="Tahoma" pitchFamily="34" charset="0"/>
                        <a:ea typeface="Tahoma" pitchFamily="34" charset="0"/>
                        <a:cs typeface="Tahoma" pitchFamily="34" charset="0"/>
                      </a:endParaRPr>
                    </a:p>
                  </a:txBody>
                  <a:tcPr/>
                </a:tc>
              </a:tr>
              <a:tr h="310080">
                <a:tc>
                  <a:txBody>
                    <a:bodyPr/>
                    <a:lstStyle/>
                    <a:p>
                      <a:pPr algn="ctr"/>
                      <a:r>
                        <a:rPr lang="el-GR" sz="1000" dirty="0" smtClean="0">
                          <a:latin typeface="Tahoma" pitchFamily="34" charset="0"/>
                          <a:ea typeface="Tahoma" pitchFamily="34" charset="0"/>
                          <a:cs typeface="Tahoma" pitchFamily="34" charset="0"/>
                        </a:rPr>
                        <a:t>Βάρος</a:t>
                      </a:r>
                      <a:endParaRPr lang="el-GR" sz="1000" dirty="0">
                        <a:latin typeface="Tahoma" pitchFamily="34" charset="0"/>
                        <a:ea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smtClean="0">
                          <a:latin typeface="Tahoma" pitchFamily="34" charset="0"/>
                          <a:ea typeface="Tahoma" pitchFamily="34" charset="0"/>
                          <a:cs typeface="Tahoma" pitchFamily="34" charset="0"/>
                        </a:rPr>
                        <a:t>23</a:t>
                      </a:r>
                      <a:r>
                        <a:rPr lang="en-US" sz="1000" dirty="0" smtClean="0">
                          <a:latin typeface="Tahoma" pitchFamily="34" charset="0"/>
                          <a:ea typeface="Tahoma" pitchFamily="34" charset="0"/>
                          <a:cs typeface="Tahoma" pitchFamily="34" charset="0"/>
                        </a:rPr>
                        <a:t> g</a:t>
                      </a:r>
                      <a:endParaRPr lang="el-GR" sz="1000" dirty="0" smtClean="0">
                        <a:latin typeface="Tahoma" pitchFamily="34" charset="0"/>
                        <a:ea typeface="Tahoma" pitchFamily="34" charset="0"/>
                        <a:cs typeface="Tahoma" pitchFamily="34" charset="0"/>
                      </a:endParaRPr>
                    </a:p>
                  </a:txBody>
                  <a:tcPr/>
                </a:tc>
              </a:tr>
              <a:tr h="310080">
                <a:tc>
                  <a:txBody>
                    <a:bodyPr/>
                    <a:lstStyle/>
                    <a:p>
                      <a:pPr algn="ctr"/>
                      <a:r>
                        <a:rPr lang="el-GR" sz="1000" dirty="0" smtClean="0">
                          <a:latin typeface="Tahoma" pitchFamily="34" charset="0"/>
                          <a:ea typeface="Tahoma" pitchFamily="34" charset="0"/>
                          <a:cs typeface="Tahoma" pitchFamily="34" charset="0"/>
                        </a:rPr>
                        <a:t>Μνήμη</a:t>
                      </a:r>
                      <a:endParaRPr lang="el-GR" sz="1000" dirty="0">
                        <a:latin typeface="Tahoma" pitchFamily="34" charset="0"/>
                        <a:ea typeface="Tahoma" pitchFamily="34" charset="0"/>
                        <a:cs typeface="Tahoma" pitchFamily="34" charset="0"/>
                      </a:endParaRPr>
                    </a:p>
                  </a:txBody>
                  <a:tcPr/>
                </a:tc>
                <a:tc>
                  <a:txBody>
                    <a:bodyPr/>
                    <a:lstStyle/>
                    <a:p>
                      <a:pPr algn="ctr"/>
                      <a:r>
                        <a:rPr lang="el-GR" sz="1000" dirty="0" smtClean="0">
                          <a:latin typeface="Tahoma" pitchFamily="34" charset="0"/>
                          <a:ea typeface="Tahoma" pitchFamily="34" charset="0"/>
                          <a:cs typeface="Tahoma" pitchFamily="34" charset="0"/>
                        </a:rPr>
                        <a:t>2Μ</a:t>
                      </a:r>
                      <a:r>
                        <a:rPr lang="en-US" sz="1000" dirty="0" smtClean="0">
                          <a:latin typeface="Tahoma" pitchFamily="34" charset="0"/>
                          <a:ea typeface="Tahoma" pitchFamily="34" charset="0"/>
                          <a:cs typeface="Tahoma" pitchFamily="34" charset="0"/>
                        </a:rPr>
                        <a:t>b</a:t>
                      </a:r>
                      <a:endParaRPr lang="el-GR" sz="1000" dirty="0">
                        <a:latin typeface="Tahoma" pitchFamily="34" charset="0"/>
                        <a:ea typeface="Tahoma" pitchFamily="34" charset="0"/>
                        <a:cs typeface="Tahoma" pitchFamily="34" charset="0"/>
                      </a:endParaRPr>
                    </a:p>
                  </a:txBody>
                  <a:tcPr/>
                </a:tc>
              </a:tr>
              <a:tr h="310080">
                <a:tc>
                  <a:txBody>
                    <a:bodyPr/>
                    <a:lstStyle/>
                    <a:p>
                      <a:pPr algn="ctr"/>
                      <a:r>
                        <a:rPr lang="el-GR" sz="1000" dirty="0" smtClean="0">
                          <a:latin typeface="Tahoma" pitchFamily="34" charset="0"/>
                          <a:ea typeface="Tahoma" pitchFamily="34" charset="0"/>
                          <a:cs typeface="Tahoma" pitchFamily="34" charset="0"/>
                        </a:rPr>
                        <a:t> Διάρκεια ζωής μπαταρίας</a:t>
                      </a:r>
                      <a:endParaRPr lang="el-GR" sz="1000" dirty="0">
                        <a:latin typeface="Tahoma" pitchFamily="34" charset="0"/>
                        <a:ea typeface="Tahoma" pitchFamily="34" charset="0"/>
                        <a:cs typeface="Tahoma" pitchFamily="34" charset="0"/>
                      </a:endParaRPr>
                    </a:p>
                  </a:txBody>
                  <a:tcPr/>
                </a:tc>
                <a:tc>
                  <a:txBody>
                    <a:bodyPr/>
                    <a:lstStyle/>
                    <a:p>
                      <a:pPr algn="ctr"/>
                      <a:r>
                        <a:rPr lang="el-GR" sz="1000" dirty="0" smtClean="0">
                          <a:latin typeface="Tahoma" pitchFamily="34" charset="0"/>
                          <a:ea typeface="Tahoma" pitchFamily="34" charset="0"/>
                          <a:cs typeface="Tahoma" pitchFamily="34" charset="0"/>
                        </a:rPr>
                        <a:t>4 – 8 ημέρες</a:t>
                      </a:r>
                      <a:endParaRPr lang="el-GR" sz="1000" dirty="0">
                        <a:latin typeface="Tahoma" pitchFamily="34" charset="0"/>
                        <a:ea typeface="Tahoma" pitchFamily="34" charset="0"/>
                        <a:cs typeface="Tahoma" pitchFamily="34" charset="0"/>
                      </a:endParaRPr>
                    </a:p>
                  </a:txBody>
                  <a:tcPr/>
                </a:tc>
              </a:tr>
              <a:tr h="310080">
                <a:tc>
                  <a:txBody>
                    <a:bodyPr/>
                    <a:lstStyle/>
                    <a:p>
                      <a:pPr algn="ctr"/>
                      <a:r>
                        <a:rPr lang="el-GR" sz="1000" dirty="0" smtClean="0">
                          <a:latin typeface="Tahoma" pitchFamily="34" charset="0"/>
                          <a:ea typeface="Tahoma" pitchFamily="34" charset="0"/>
                          <a:cs typeface="Tahoma" pitchFamily="34" charset="0"/>
                        </a:rPr>
                        <a:t>Χρονικό βήμα καταγραφής</a:t>
                      </a:r>
                      <a:endParaRPr lang="el-GR" sz="1000" dirty="0">
                        <a:latin typeface="Tahoma" pitchFamily="34" charset="0"/>
                        <a:ea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smtClean="0">
                          <a:latin typeface="Tahoma" pitchFamily="34" charset="0"/>
                          <a:ea typeface="Tahoma" pitchFamily="34" charset="0"/>
                          <a:cs typeface="Tahoma" pitchFamily="34" charset="0"/>
                        </a:rPr>
                        <a:t>2-10</a:t>
                      </a:r>
                      <a:r>
                        <a:rPr lang="el-GR" sz="1000" baseline="0" dirty="0" smtClean="0">
                          <a:latin typeface="Tahoma" pitchFamily="34" charset="0"/>
                          <a:ea typeface="Tahoma" pitchFamily="34" charset="0"/>
                          <a:cs typeface="Tahoma" pitchFamily="34" charset="0"/>
                        </a:rPr>
                        <a:t> </a:t>
                      </a:r>
                      <a:r>
                        <a:rPr lang="en-US" sz="1000" dirty="0" smtClean="0">
                          <a:latin typeface="Tahoma" pitchFamily="34" charset="0"/>
                          <a:ea typeface="Tahoma" pitchFamily="34" charset="0"/>
                          <a:cs typeface="Tahoma" pitchFamily="34" charset="0"/>
                        </a:rPr>
                        <a:t>min</a:t>
                      </a:r>
                      <a:endParaRPr lang="el-GR" sz="1000" dirty="0" smtClean="0">
                        <a:latin typeface="Tahoma" pitchFamily="34" charset="0"/>
                        <a:ea typeface="Tahoma" pitchFamily="34" charset="0"/>
                        <a:cs typeface="Tahoma" pitchFamily="34" charset="0"/>
                      </a:endParaRPr>
                    </a:p>
                  </a:txBody>
                  <a:tcPr/>
                </a:tc>
              </a:tr>
              <a:tr h="310080">
                <a:tc>
                  <a:txBody>
                    <a:bodyPr/>
                    <a:lstStyle/>
                    <a:p>
                      <a:pPr algn="ctr"/>
                      <a:r>
                        <a:rPr lang="el-GR" sz="1000" dirty="0" smtClean="0">
                          <a:latin typeface="Tahoma" pitchFamily="34" charset="0"/>
                          <a:ea typeface="Tahoma" pitchFamily="34" charset="0"/>
                          <a:cs typeface="Tahoma" pitchFamily="34" charset="0"/>
                        </a:rPr>
                        <a:t>Λογισμικό</a:t>
                      </a:r>
                      <a:endParaRPr lang="el-GR" sz="1000" dirty="0">
                        <a:latin typeface="Tahoma" pitchFamily="34" charset="0"/>
                        <a:ea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smtClean="0">
                          <a:latin typeface="Tahoma" pitchFamily="34" charset="0"/>
                          <a:ea typeface="Tahoma" pitchFamily="34" charset="0"/>
                          <a:cs typeface="Tahoma" pitchFamily="34" charset="0"/>
                        </a:rPr>
                        <a:t>Ναι</a:t>
                      </a:r>
                    </a:p>
                  </a:txBody>
                  <a:tcPr/>
                </a:tc>
              </a:tr>
            </a:tbl>
          </a:graphicData>
        </a:graphic>
      </p:graphicFrame>
      <p:sp>
        <p:nvSpPr>
          <p:cNvPr id="5" name="2 - Θέση περιεχομένου"/>
          <p:cNvSpPr txBox="1">
            <a:spLocks/>
          </p:cNvSpPr>
          <p:nvPr/>
        </p:nvSpPr>
        <p:spPr bwMode="auto">
          <a:xfrm>
            <a:off x="4929190" y="1571612"/>
            <a:ext cx="4214810" cy="3857652"/>
          </a:xfrm>
          <a:prstGeom prst="rect">
            <a:avLst/>
          </a:prstGeom>
          <a:ln w="6350" cap="rnd"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54864" tIns="91440" rIns="91440" bIns="45720" numCol="1" anchor="t" anchorCtr="0" compatLnSpc="1">
            <a:prstTxWarp prst="textNoShape">
              <a:avLst/>
            </a:prstTxWarp>
          </a:bodyPr>
          <a:lstStyle/>
          <a:p>
            <a:pPr marL="438150" marR="0" lvl="0" indent="-319088" algn="l" defTabSz="914400" rtl="0" eaLnBrk="1" fontAlgn="base" latinLnBrk="0" hangingPunct="1">
              <a:lnSpc>
                <a:spcPct val="100000"/>
              </a:lnSpc>
              <a:spcBef>
                <a:spcPct val="0"/>
              </a:spcBef>
              <a:spcAft>
                <a:spcPct val="0"/>
              </a:spcAft>
              <a:buClr>
                <a:schemeClr val="accent1"/>
              </a:buClr>
              <a:buSzPct val="80000"/>
              <a:tabLst/>
              <a:defRPr/>
            </a:pPr>
            <a:r>
              <a:rPr kumimoji="0" lang="el-GR" sz="1200" b="0" i="0"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200" b="0" i="0" strike="noStrike" kern="1200" cap="none" spc="0" normalizeH="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Βασικές</a:t>
            </a:r>
            <a:r>
              <a:rPr kumimoji="0" lang="el-GR" sz="1100" b="0" i="0" u="sng" strike="noStrike" kern="1200" cap="none" spc="0" normalizeH="0" noProof="0" dirty="0" smtClean="0">
                <a:ln>
                  <a:noFill/>
                </a:ln>
                <a:solidFill>
                  <a:srgbClr val="0070C0"/>
                </a:solidFill>
                <a:effectLst/>
                <a:uLnTx/>
                <a:uFillTx/>
                <a:latin typeface="Tahoma" pitchFamily="34" charset="0"/>
                <a:ea typeface="Tahoma" pitchFamily="34" charset="0"/>
                <a:cs typeface="Tahoma" pitchFamily="34" charset="0"/>
              </a:rPr>
              <a:t> πληροφορίες εφαρμογής πομπών </a:t>
            </a:r>
            <a:r>
              <a:rPr kumimoji="0" lang="en-US" sz="1100" b="0" i="0" u="sng" strike="noStrike" kern="1200" cap="none" spc="0" normalizeH="0" noProof="0" dirty="0" smtClean="0">
                <a:ln>
                  <a:noFill/>
                </a:ln>
                <a:solidFill>
                  <a:srgbClr val="0070C0"/>
                </a:solidFill>
                <a:effectLst/>
                <a:uLnTx/>
                <a:uFillTx/>
                <a:latin typeface="Tahoma" pitchFamily="34" charset="0"/>
                <a:ea typeface="Tahoma" pitchFamily="34" charset="0"/>
                <a:cs typeface="Tahoma" pitchFamily="34" charset="0"/>
              </a:rPr>
              <a:t>GPS</a:t>
            </a:r>
            <a:endPar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1" fontAlgn="base" latinLnBrk="0" hangingPunct="1">
              <a:lnSpc>
                <a:spcPct val="100000"/>
              </a:lnSpc>
              <a:spcBef>
                <a:spcPct val="0"/>
              </a:spcBef>
              <a:spcAft>
                <a:spcPct val="0"/>
              </a:spcAft>
              <a:buClr>
                <a:schemeClr val="accent1"/>
              </a:buClr>
              <a:buSzPct val="80000"/>
              <a:buFont typeface="Wingdings 2" pitchFamily="18" charset="2"/>
              <a:buChar char=""/>
              <a:tabLst/>
              <a:defRPr/>
            </a:pPr>
            <a:endPar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b="1" dirty="0" smtClean="0">
                <a:solidFill>
                  <a:srgbClr val="0070C0"/>
                </a:solidFill>
                <a:latin typeface="Tahoma" pitchFamily="34" charset="0"/>
                <a:ea typeface="Tahoma" pitchFamily="34" charset="0"/>
                <a:cs typeface="Tahoma" pitchFamily="34" charset="0"/>
              </a:rPr>
              <a:t>Το βάρος των συσκευών δεν ξεπερνά το 5%</a:t>
            </a:r>
            <a:r>
              <a:rPr lang="el-GR" sz="1100" dirty="0" smtClean="0">
                <a:solidFill>
                  <a:srgbClr val="0070C0"/>
                </a:solidFill>
                <a:latin typeface="Tahoma" pitchFamily="34" charset="0"/>
                <a:ea typeface="Tahoma" pitchFamily="34" charset="0"/>
                <a:cs typeface="Tahoma" pitchFamily="34" charset="0"/>
              </a:rPr>
              <a:t> του βάρους του ενήλικου ατόμου</a:t>
            </a:r>
          </a:p>
          <a:p>
            <a:pPr marL="438150" lvl="0" indent="-319088">
              <a:buClr>
                <a:schemeClr val="accent1"/>
              </a:buClr>
              <a:buSzPct val="80000"/>
              <a:buFont typeface="Wingdings 2" pitchFamily="18" charset="2"/>
              <a:buChar char=""/>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Ο </a:t>
            </a:r>
            <a:r>
              <a:rPr lang="el-GR" sz="1100" b="1" dirty="0" smtClean="0">
                <a:solidFill>
                  <a:srgbClr val="0070C0"/>
                </a:solidFill>
                <a:latin typeface="Tahoma" pitchFamily="34" charset="0"/>
                <a:ea typeface="Tahoma" pitchFamily="34" charset="0"/>
                <a:cs typeface="Tahoma" pitchFamily="34" charset="0"/>
              </a:rPr>
              <a:t>εντοπισμός της θέσης </a:t>
            </a:r>
            <a:r>
              <a:rPr lang="el-GR" sz="1100" dirty="0" smtClean="0">
                <a:solidFill>
                  <a:srgbClr val="0070C0"/>
                </a:solidFill>
                <a:latin typeface="Tahoma" pitchFamily="34" charset="0"/>
                <a:ea typeface="Tahoma" pitchFamily="34" charset="0"/>
                <a:cs typeface="Tahoma" pitchFamily="34" charset="0"/>
              </a:rPr>
              <a:t>των πουλιών επιτυγχάνεται </a:t>
            </a:r>
            <a:r>
              <a:rPr lang="el-GR" sz="1100" b="1" dirty="0" smtClean="0">
                <a:solidFill>
                  <a:srgbClr val="0070C0"/>
                </a:solidFill>
                <a:latin typeface="Tahoma" pitchFamily="34" charset="0"/>
                <a:ea typeface="Tahoma" pitchFamily="34" charset="0"/>
                <a:cs typeface="Tahoma" pitchFamily="34" charset="0"/>
              </a:rPr>
              <a:t>με λήψη στιγμάτων από δορυφόρο </a:t>
            </a:r>
            <a:r>
              <a:rPr lang="el-GR" sz="1100" dirty="0" smtClean="0">
                <a:solidFill>
                  <a:srgbClr val="0070C0"/>
                </a:solidFill>
                <a:latin typeface="Tahoma" pitchFamily="34" charset="0"/>
                <a:ea typeface="Tahoma" pitchFamily="34" charset="0"/>
                <a:cs typeface="Tahoma" pitchFamily="34" charset="0"/>
              </a:rPr>
              <a:t>βάσει προγραμματισμού</a:t>
            </a:r>
          </a:p>
          <a:p>
            <a:pPr marL="438150" lvl="0" indent="-319088">
              <a:buClr>
                <a:schemeClr val="accent1"/>
              </a:buClr>
              <a:buSzPct val="80000"/>
              <a:buFont typeface="Wingdings 2" pitchFamily="18" charset="2"/>
              <a:buChar char=""/>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Κύριο πλεονεκτήματα η </a:t>
            </a:r>
            <a:r>
              <a:rPr lang="el-GR" sz="1100" b="1" dirty="0" smtClean="0">
                <a:solidFill>
                  <a:srgbClr val="0070C0"/>
                </a:solidFill>
                <a:latin typeface="Tahoma" pitchFamily="34" charset="0"/>
                <a:ea typeface="Tahoma" pitchFamily="34" charset="0"/>
                <a:cs typeface="Tahoma" pitchFamily="34" charset="0"/>
              </a:rPr>
              <a:t>μεγάλη ακρίβεια </a:t>
            </a:r>
            <a:r>
              <a:rPr lang="el-GR" sz="1100" dirty="0" smtClean="0">
                <a:solidFill>
                  <a:srgbClr val="0070C0"/>
                </a:solidFill>
                <a:latin typeface="Tahoma" pitchFamily="34" charset="0"/>
                <a:ea typeface="Tahoma" pitchFamily="34" charset="0"/>
                <a:cs typeface="Tahoma" pitchFamily="34" charset="0"/>
              </a:rPr>
              <a:t>(± 5m σε 90% των περιπτώσεων) και η δυνατότητα </a:t>
            </a:r>
            <a:r>
              <a:rPr lang="el-GR" sz="1100" b="1" dirty="0" smtClean="0">
                <a:solidFill>
                  <a:srgbClr val="0070C0"/>
                </a:solidFill>
                <a:latin typeface="Tahoma" pitchFamily="34" charset="0"/>
                <a:ea typeface="Tahoma" pitchFamily="34" charset="0"/>
                <a:cs typeface="Tahoma" pitchFamily="34" charset="0"/>
              </a:rPr>
              <a:t>εκτίμησης της ταχύτητας του πουλιού</a:t>
            </a:r>
            <a:r>
              <a:rPr lang="el-GR" sz="1100" dirty="0" smtClean="0">
                <a:solidFill>
                  <a:srgbClr val="0070C0"/>
                </a:solidFill>
                <a:latin typeface="Tahoma" pitchFamily="34" charset="0"/>
                <a:ea typeface="Tahoma" pitchFamily="34" charset="0"/>
                <a:cs typeface="Tahoma" pitchFamily="34" charset="0"/>
              </a:rPr>
              <a:t>.</a:t>
            </a:r>
          </a:p>
          <a:p>
            <a:pPr marL="438150" lvl="0" indent="-319088">
              <a:buClr>
                <a:schemeClr val="accent1"/>
              </a:buClr>
              <a:buSzPct val="80000"/>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r>
              <a:rPr lang="el-GR" sz="1100" dirty="0" smtClean="0">
                <a:solidFill>
                  <a:srgbClr val="0070C0"/>
                </a:solidFill>
                <a:latin typeface="Tahoma" pitchFamily="34" charset="0"/>
                <a:ea typeface="Tahoma" pitchFamily="34" charset="0"/>
                <a:cs typeface="Tahoma" pitchFamily="34" charset="0"/>
              </a:rPr>
              <a:t>Δυνατότητα </a:t>
            </a:r>
            <a:r>
              <a:rPr lang="el-GR" sz="1100" b="1" dirty="0" smtClean="0">
                <a:solidFill>
                  <a:srgbClr val="0070C0"/>
                </a:solidFill>
                <a:latin typeface="Tahoma" pitchFamily="34" charset="0"/>
                <a:ea typeface="Tahoma" pitchFamily="34" charset="0"/>
                <a:cs typeface="Tahoma" pitchFamily="34" charset="0"/>
              </a:rPr>
              <a:t>υπολογισμού του ζωτικού χώρου</a:t>
            </a:r>
            <a:r>
              <a:rPr lang="el-GR" sz="1100" dirty="0" smtClean="0">
                <a:solidFill>
                  <a:srgbClr val="0070C0"/>
                </a:solidFill>
                <a:latin typeface="Tahoma" pitchFamily="34" charset="0"/>
                <a:ea typeface="Tahoma" pitchFamily="34" charset="0"/>
                <a:cs typeface="Tahoma" pitchFamily="34" charset="0"/>
              </a:rPr>
              <a:t>  </a:t>
            </a:r>
            <a:r>
              <a:rPr lang="el-GR" sz="1100" b="1" dirty="0" smtClean="0">
                <a:solidFill>
                  <a:srgbClr val="0070C0"/>
                </a:solidFill>
                <a:latin typeface="Tahoma" pitchFamily="34" charset="0"/>
                <a:ea typeface="Tahoma" pitchFamily="34" charset="0"/>
                <a:cs typeface="Tahoma" pitchFamily="34" charset="0"/>
              </a:rPr>
              <a:t>και των βασικών πεδίων </a:t>
            </a:r>
            <a:r>
              <a:rPr lang="el-GR" sz="1100" b="1" dirty="0" err="1" smtClean="0">
                <a:solidFill>
                  <a:srgbClr val="0070C0"/>
                </a:solidFill>
                <a:latin typeface="Tahoma" pitchFamily="34" charset="0"/>
                <a:ea typeface="Tahoma" pitchFamily="34" charset="0"/>
                <a:cs typeface="Tahoma" pitchFamily="34" charset="0"/>
              </a:rPr>
              <a:t>τροφοληψίας</a:t>
            </a:r>
            <a:r>
              <a:rPr lang="el-GR" sz="1100" b="1" dirty="0" smtClean="0">
                <a:solidFill>
                  <a:srgbClr val="0070C0"/>
                </a:solidFill>
                <a:latin typeface="Tahoma" pitchFamily="34" charset="0"/>
                <a:ea typeface="Tahoma" pitchFamily="34" charset="0"/>
                <a:cs typeface="Tahoma" pitchFamily="34" charset="0"/>
              </a:rPr>
              <a:t> </a:t>
            </a:r>
            <a:r>
              <a:rPr lang="el-GR" sz="1100" dirty="0" smtClean="0">
                <a:solidFill>
                  <a:srgbClr val="0070C0"/>
                </a:solidFill>
                <a:latin typeface="Tahoma" pitchFamily="34" charset="0"/>
                <a:ea typeface="Tahoma" pitchFamily="34" charset="0"/>
                <a:cs typeface="Tahoma" pitchFamily="34" charset="0"/>
              </a:rPr>
              <a:t>(</a:t>
            </a:r>
            <a:r>
              <a:rPr lang="el-GR" sz="1100" dirty="0" err="1" smtClean="0">
                <a:solidFill>
                  <a:srgbClr val="0070C0"/>
                </a:solidFill>
                <a:latin typeface="Tahoma" pitchFamily="34" charset="0"/>
                <a:ea typeface="Tahoma" pitchFamily="34" charset="0"/>
                <a:cs typeface="Tahoma" pitchFamily="34" charset="0"/>
              </a:rPr>
              <a:t>home</a:t>
            </a:r>
            <a:r>
              <a:rPr lang="el-GR" sz="1100" dirty="0" smtClean="0">
                <a:solidFill>
                  <a:srgbClr val="0070C0"/>
                </a:solidFill>
                <a:latin typeface="Tahoma" pitchFamily="34" charset="0"/>
                <a:ea typeface="Tahoma" pitchFamily="34" charset="0"/>
                <a:cs typeface="Tahoma" pitchFamily="34" charset="0"/>
              </a:rPr>
              <a:t> </a:t>
            </a:r>
            <a:r>
              <a:rPr lang="el-GR" sz="1100" dirty="0" err="1" smtClean="0">
                <a:solidFill>
                  <a:srgbClr val="0070C0"/>
                </a:solidFill>
                <a:latin typeface="Tahoma" pitchFamily="34" charset="0"/>
                <a:ea typeface="Tahoma" pitchFamily="34" charset="0"/>
                <a:cs typeface="Tahoma" pitchFamily="34" charset="0"/>
              </a:rPr>
              <a:t>range</a:t>
            </a:r>
            <a:r>
              <a:rPr lang="el-GR" sz="1100" dirty="0" smtClean="0">
                <a:solidFill>
                  <a:srgbClr val="0070C0"/>
                </a:solidFill>
                <a:latin typeface="Tahoma" pitchFamily="34" charset="0"/>
                <a:ea typeface="Tahoma" pitchFamily="34" charset="0"/>
                <a:cs typeface="Tahoma" pitchFamily="34" charset="0"/>
              </a:rPr>
              <a:t> &amp; </a:t>
            </a:r>
            <a:r>
              <a:rPr lang="en-US" sz="1100" dirty="0" smtClean="0">
                <a:solidFill>
                  <a:srgbClr val="0070C0"/>
                </a:solidFill>
                <a:latin typeface="Tahoma" pitchFamily="34" charset="0"/>
                <a:ea typeface="Tahoma" pitchFamily="34" charset="0"/>
                <a:cs typeface="Tahoma" pitchFamily="34" charset="0"/>
              </a:rPr>
              <a:t>main foraging areas</a:t>
            </a:r>
            <a:r>
              <a:rPr lang="el-GR" sz="1100" dirty="0" smtClean="0">
                <a:solidFill>
                  <a:srgbClr val="0070C0"/>
                </a:solidFill>
                <a:latin typeface="Tahoma" pitchFamily="34" charset="0"/>
                <a:ea typeface="Tahoma" pitchFamily="34" charset="0"/>
                <a:cs typeface="Tahoma" pitchFamily="34" charset="0"/>
              </a:rPr>
              <a:t>)</a:t>
            </a:r>
          </a:p>
          <a:p>
            <a:pPr marL="438150" lvl="0" indent="-319088">
              <a:buClr>
                <a:schemeClr val="accent1"/>
              </a:buClr>
              <a:buSzPct val="80000"/>
              <a:defRPr/>
            </a:pPr>
            <a:endParaRPr lang="en-US" sz="1100" dirty="0" smtClean="0">
              <a:solidFill>
                <a:srgbClr val="0070C0"/>
              </a:solidFill>
              <a:latin typeface="Tahoma" pitchFamily="34" charset="0"/>
              <a:ea typeface="Tahoma" pitchFamily="34" charset="0"/>
              <a:cs typeface="Tahoma" pitchFamily="34" charset="0"/>
            </a:endParaRPr>
          </a:p>
          <a:p>
            <a:pPr marL="438150" indent="-319088">
              <a:buClr>
                <a:schemeClr val="accent1"/>
              </a:buClr>
              <a:buSzPct val="80000"/>
              <a:buFont typeface="Wingdings 2" pitchFamily="18" charset="2"/>
              <a:buChar char=""/>
              <a:defRPr/>
            </a:pPr>
            <a:r>
              <a:rPr lang="en-US" sz="1100" b="1" dirty="0" smtClean="0">
                <a:solidFill>
                  <a:srgbClr val="0070C0"/>
                </a:solidFill>
                <a:latin typeface="Tahoma" pitchFamily="34" charset="0"/>
                <a:ea typeface="Tahoma" pitchFamily="34" charset="0"/>
                <a:cs typeface="Tahoma" pitchFamily="34" charset="0"/>
              </a:rPr>
              <a:t>A</a:t>
            </a:r>
            <a:r>
              <a:rPr lang="el-GR" sz="1100" b="1" dirty="0" err="1" smtClean="0">
                <a:solidFill>
                  <a:srgbClr val="0070C0"/>
                </a:solidFill>
                <a:latin typeface="Tahoma" pitchFamily="34" charset="0"/>
                <a:ea typeface="Tahoma" pitchFamily="34" charset="0"/>
                <a:cs typeface="Tahoma" pitchFamily="34" charset="0"/>
              </a:rPr>
              <a:t>ποτύπωση</a:t>
            </a:r>
            <a:r>
              <a:rPr lang="el-GR" sz="1100" b="1" dirty="0" smtClean="0">
                <a:solidFill>
                  <a:srgbClr val="0070C0"/>
                </a:solidFill>
                <a:latin typeface="Tahoma" pitchFamily="34" charset="0"/>
                <a:ea typeface="Tahoma" pitchFamily="34" charset="0"/>
                <a:cs typeface="Tahoma" pitchFamily="34" charset="0"/>
              </a:rPr>
              <a:t> συμπληρωματικών δεδομένων </a:t>
            </a:r>
            <a:r>
              <a:rPr lang="el-GR" sz="1100" dirty="0" smtClean="0">
                <a:solidFill>
                  <a:srgbClr val="0070C0"/>
                </a:solidFill>
                <a:latin typeface="Tahoma" pitchFamily="34" charset="0"/>
                <a:ea typeface="Tahoma" pitchFamily="34" charset="0"/>
                <a:cs typeface="Tahoma" pitchFamily="34" charset="0"/>
              </a:rPr>
              <a:t>για βιοτικούς και αβιοτικούς παράγοντες (π.χ. SST: θερμοκρασία επιφανείας θάλασσας, ΒΑΤ: ισοβαθείς, CHL: χλωροφύλλη ως δείκτης παραγωγικότητας) και διατύπωση υποθέσεων ερμηνείας</a:t>
            </a:r>
            <a:r>
              <a:rPr lang="en-US" sz="1100" dirty="0" smtClean="0">
                <a:solidFill>
                  <a:srgbClr val="0070C0"/>
                </a:solidFill>
                <a:latin typeface="Tahoma" pitchFamily="34" charset="0"/>
                <a:ea typeface="Tahoma" pitchFamily="34" charset="0"/>
                <a:cs typeface="Tahoma" pitchFamily="34" charset="0"/>
              </a:rPr>
              <a:t>.</a:t>
            </a: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endParaRPr lang="en-US"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buFont typeface="Wingdings 2" pitchFamily="18" charset="2"/>
              <a:buChar char=""/>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defRPr/>
            </a:pPr>
            <a:endParaRPr lang="el-GR" sz="1100" dirty="0" smtClean="0">
              <a:solidFill>
                <a:srgbClr val="0070C0"/>
              </a:solidFill>
              <a:latin typeface="Tahoma" pitchFamily="34" charset="0"/>
              <a:ea typeface="Tahoma" pitchFamily="34" charset="0"/>
              <a:cs typeface="Tahoma" pitchFamily="34" charset="0"/>
            </a:endParaRPr>
          </a:p>
          <a:p>
            <a:pPr marL="438150" lvl="0" indent="-319088">
              <a:buClr>
                <a:schemeClr val="accent1"/>
              </a:buClr>
              <a:buSzPct val="80000"/>
              <a:defRPr/>
            </a:pPr>
            <a:endParaRPr kumimoji="0" lang="el-GR" sz="24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p:txBody>
      </p:sp>
      <p:pic>
        <p:nvPicPr>
          <p:cNvPr id="8" name="Picture 2" descr="C:\Turbo X Notebook 2-1-2011\PhD\PhD 2011\Photos 2011\Photos 2nd visit 2011 17-27 July\P7201864.JPG"/>
          <p:cNvPicPr>
            <a:picLocks noChangeAspect="1" noChangeArrowheads="1"/>
          </p:cNvPicPr>
          <p:nvPr/>
        </p:nvPicPr>
        <p:blipFill>
          <a:blip r:embed="rId3" cstate="print"/>
          <a:srcRect/>
          <a:stretch>
            <a:fillRect/>
          </a:stretch>
        </p:blipFill>
        <p:spPr bwMode="auto">
          <a:xfrm>
            <a:off x="1142976" y="4143380"/>
            <a:ext cx="2705909" cy="2028934"/>
          </a:xfrm>
          <a:prstGeom prst="rect">
            <a:avLst/>
          </a:prstGeom>
          <a:noFill/>
          <a:ln w="9525">
            <a:noFill/>
            <a:miter lim="800000"/>
            <a:headEnd/>
            <a:tailEnd/>
          </a:ln>
        </p:spPr>
      </p:pic>
      <p:sp>
        <p:nvSpPr>
          <p:cNvPr id="9" name="8 - TextBox"/>
          <p:cNvSpPr txBox="1"/>
          <p:nvPr/>
        </p:nvSpPr>
        <p:spPr>
          <a:xfrm>
            <a:off x="1142976" y="6215082"/>
            <a:ext cx="2928958" cy="553998"/>
          </a:xfrm>
          <a:prstGeom prst="rect">
            <a:avLst/>
          </a:prstGeom>
          <a:noFill/>
        </p:spPr>
        <p:txBody>
          <a:bodyPr wrap="square" rtlCol="0">
            <a:spAutoFit/>
          </a:bodyPr>
          <a:lstStyle/>
          <a:p>
            <a:r>
              <a:rPr lang="el-GR" sz="1000" dirty="0" smtClean="0"/>
              <a:t>Αρτέμης με πομπό </a:t>
            </a:r>
            <a:r>
              <a:rPr lang="en-US" sz="1000" dirty="0" smtClean="0"/>
              <a:t>GPS </a:t>
            </a:r>
            <a:r>
              <a:rPr lang="el-GR" sz="1000" dirty="0" smtClean="0"/>
              <a:t>της </a:t>
            </a:r>
            <a:r>
              <a:rPr lang="en-US" sz="1000" dirty="0" smtClean="0"/>
              <a:t>Earth &amp; Ocean</a:t>
            </a:r>
            <a:r>
              <a:rPr lang="el-GR" sz="1000" dirty="0" smtClean="0"/>
              <a:t> προσαρμοσμένο στην ουρά, λίγο πριν από την απελευθέρωση του πουλιού</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pPr algn="ctr">
              <a:defRPr/>
            </a:pPr>
            <a:r>
              <a:rPr lang="el-GR" sz="1400" dirty="0" smtClean="0">
                <a:solidFill>
                  <a:srgbClr val="0070C0"/>
                </a:solidFill>
                <a:latin typeface="Tahoma" pitchFamily="34" charset="0"/>
                <a:ea typeface="Tahoma" pitchFamily="34" charset="0"/>
                <a:cs typeface="Tahoma" pitchFamily="34" charset="0"/>
              </a:rPr>
              <a:t>Τοποθέτηση πομπού 20-7-11 ώρα 00:45</a:t>
            </a:r>
            <a:br>
              <a:rPr lang="el-GR" sz="1400" dirty="0" smtClean="0">
                <a:solidFill>
                  <a:srgbClr val="0070C0"/>
                </a:solidFill>
                <a:latin typeface="Tahoma" pitchFamily="34" charset="0"/>
                <a:ea typeface="Tahoma" pitchFamily="34" charset="0"/>
                <a:cs typeface="Tahoma" pitchFamily="34" charset="0"/>
              </a:rPr>
            </a:br>
            <a:r>
              <a:rPr lang="el-GR" sz="1400" dirty="0" smtClean="0">
                <a:solidFill>
                  <a:srgbClr val="0070C0"/>
                </a:solidFill>
                <a:latin typeface="Tahoma" pitchFamily="34" charset="0"/>
                <a:ea typeface="Tahoma" pitchFamily="34" charset="0"/>
                <a:cs typeface="Tahoma" pitchFamily="34" charset="0"/>
              </a:rPr>
              <a:t>Συλλογή πομπού 21-7-11 ώρα 01</a:t>
            </a:r>
            <a:r>
              <a:rPr lang="en-US" sz="1400" dirty="0" smtClean="0">
                <a:solidFill>
                  <a:srgbClr val="0070C0"/>
                </a:solidFill>
                <a:latin typeface="Tahoma" pitchFamily="34" charset="0"/>
                <a:ea typeface="Tahoma" pitchFamily="34" charset="0"/>
                <a:cs typeface="Tahoma" pitchFamily="34" charset="0"/>
              </a:rPr>
              <a:t>:</a:t>
            </a:r>
            <a:r>
              <a:rPr lang="el-GR" sz="1400" dirty="0" smtClean="0">
                <a:solidFill>
                  <a:srgbClr val="0070C0"/>
                </a:solidFill>
                <a:latin typeface="Tahoma" pitchFamily="34" charset="0"/>
                <a:ea typeface="Tahoma" pitchFamily="34" charset="0"/>
                <a:cs typeface="Tahoma" pitchFamily="34" charset="0"/>
              </a:rPr>
              <a:t>38</a:t>
            </a:r>
            <a:br>
              <a:rPr lang="el-GR" sz="1400" dirty="0" smtClean="0">
                <a:solidFill>
                  <a:srgbClr val="0070C0"/>
                </a:solidFill>
                <a:latin typeface="Tahoma" pitchFamily="34" charset="0"/>
                <a:ea typeface="Tahoma" pitchFamily="34" charset="0"/>
                <a:cs typeface="Tahoma" pitchFamily="34" charset="0"/>
              </a:rPr>
            </a:br>
            <a:r>
              <a:rPr lang="el-GR" sz="1400" dirty="0" smtClean="0">
                <a:solidFill>
                  <a:srgbClr val="0070C0"/>
                </a:solidFill>
                <a:latin typeface="Tahoma" pitchFamily="34" charset="0"/>
                <a:ea typeface="Tahoma" pitchFamily="34" charset="0"/>
                <a:cs typeface="Tahoma" pitchFamily="34" charset="0"/>
              </a:rPr>
              <a:t>Χρονικό διάστημα διαδοχικών καταγραφών: 2</a:t>
            </a:r>
            <a:r>
              <a:rPr lang="en-US" sz="1400" dirty="0" smtClean="0">
                <a:solidFill>
                  <a:srgbClr val="0070C0"/>
                </a:solidFill>
                <a:latin typeface="Tahoma" pitchFamily="34" charset="0"/>
                <a:ea typeface="Tahoma" pitchFamily="34" charset="0"/>
                <a:cs typeface="Tahoma" pitchFamily="34" charset="0"/>
              </a:rPr>
              <a:t> min</a:t>
            </a:r>
            <a:r>
              <a:rPr lang="el-GR" sz="1400" dirty="0" smtClean="0">
                <a:solidFill>
                  <a:srgbClr val="0070C0"/>
                </a:solidFill>
                <a:latin typeface="Tahoma" pitchFamily="34" charset="0"/>
                <a:ea typeface="Tahoma" pitchFamily="34" charset="0"/>
                <a:cs typeface="Tahoma" pitchFamily="34" charset="0"/>
              </a:rPr>
              <a:t> </a:t>
            </a:r>
            <a:br>
              <a:rPr lang="el-GR" sz="1400" dirty="0" smtClean="0">
                <a:solidFill>
                  <a:srgbClr val="0070C0"/>
                </a:solidFill>
                <a:latin typeface="Tahoma" pitchFamily="34" charset="0"/>
                <a:ea typeface="Tahoma" pitchFamily="34" charset="0"/>
                <a:cs typeface="Tahoma" pitchFamily="34" charset="0"/>
              </a:rPr>
            </a:br>
            <a:r>
              <a:rPr lang="el-GR" sz="1400" dirty="0" smtClean="0">
                <a:solidFill>
                  <a:srgbClr val="0070C0"/>
                </a:solidFill>
                <a:latin typeface="Tahoma" pitchFamily="34" charset="0"/>
                <a:ea typeface="Tahoma" pitchFamily="34" charset="0"/>
                <a:cs typeface="Tahoma" pitchFamily="34" charset="0"/>
              </a:rPr>
              <a:t>Θέσεις εντοπισμού: 653</a:t>
            </a:r>
            <a:endParaRPr lang="el-GR" sz="1400" dirty="0">
              <a:solidFill>
                <a:srgbClr val="0070C0"/>
              </a:solidFill>
              <a:latin typeface="Tahoma" pitchFamily="34" charset="0"/>
              <a:ea typeface="Tahoma" pitchFamily="34" charset="0"/>
              <a:cs typeface="Tahoma" pitchFamily="34" charset="0"/>
            </a:endParaRPr>
          </a:p>
        </p:txBody>
      </p:sp>
      <p:pic>
        <p:nvPicPr>
          <p:cNvPr id="29699" name="Picture 2"/>
          <p:cNvPicPr>
            <a:picLocks noChangeAspect="1" noChangeArrowheads="1"/>
          </p:cNvPicPr>
          <p:nvPr/>
        </p:nvPicPr>
        <p:blipFill>
          <a:blip r:embed="rId2" cstate="print"/>
          <a:srcRect b="4430"/>
          <a:stretch>
            <a:fillRect/>
          </a:stretch>
        </p:blipFill>
        <p:spPr bwMode="auto">
          <a:xfrm>
            <a:off x="827088" y="1490663"/>
            <a:ext cx="7489825" cy="5367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smtClean="0">
                <a:solidFill>
                  <a:srgbClr val="0070C0"/>
                </a:solidFill>
                <a:latin typeface="Tahoma" pitchFamily="34" charset="0"/>
                <a:ea typeface="Tahoma" pitchFamily="34" charset="0"/>
                <a:cs typeface="Tahoma" pitchFamily="34" charset="0"/>
              </a:rPr>
              <a:t>ΠΕΡΙΟΧΕΣ ΤΡΟΦΟΛΗΨΙΑΣ</a:t>
            </a:r>
            <a:endParaRPr lang="el-GR" sz="2400" dirty="0">
              <a:solidFill>
                <a:srgbClr val="0070C0"/>
              </a:solidFill>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5429256" y="2500306"/>
            <a:ext cx="3714744" cy="2643206"/>
          </a:xfrm>
        </p:spPr>
        <p:style>
          <a:lnRef idx="1">
            <a:schemeClr val="accent1"/>
          </a:lnRef>
          <a:fillRef idx="2">
            <a:schemeClr val="accent1"/>
          </a:fillRef>
          <a:effectRef idx="1">
            <a:schemeClr val="accent1"/>
          </a:effectRef>
          <a:fontRef idx="minor">
            <a:schemeClr val="dk1"/>
          </a:fontRef>
        </p:style>
        <p:txBody>
          <a:bodyPr/>
          <a:lstStyle/>
          <a:p>
            <a:pPr>
              <a:buNone/>
            </a:pPr>
            <a:r>
              <a:rPr lang="el-GR" sz="1200" dirty="0" smtClean="0">
                <a:solidFill>
                  <a:srgbClr val="0070C0"/>
                </a:solidFill>
                <a:latin typeface="Tahoma" pitchFamily="34" charset="0"/>
                <a:ea typeface="Tahoma" pitchFamily="34" charset="0"/>
                <a:cs typeface="Tahoma" pitchFamily="34" charset="0"/>
              </a:rPr>
              <a:t>       </a:t>
            </a:r>
            <a:r>
              <a:rPr lang="el-GR" sz="1200" u="sng" dirty="0" smtClean="0">
                <a:solidFill>
                  <a:srgbClr val="0070C0"/>
                </a:solidFill>
                <a:latin typeface="Tahoma" pitchFamily="34" charset="0"/>
                <a:ea typeface="Tahoma" pitchFamily="34" charset="0"/>
                <a:cs typeface="Tahoma" pitchFamily="34" charset="0"/>
              </a:rPr>
              <a:t>Αποτελέσματα χρήσης χώρου  </a:t>
            </a:r>
          </a:p>
          <a:p>
            <a:endParaRPr lang="el-GR" sz="1200" u="sng"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Εύρος κατανομής γεννητόρων: </a:t>
            </a:r>
            <a:r>
              <a:rPr lang="el-GR" sz="1200" b="1" dirty="0" smtClean="0">
                <a:solidFill>
                  <a:srgbClr val="0070C0"/>
                </a:solidFill>
                <a:latin typeface="Tahoma" pitchFamily="34" charset="0"/>
                <a:ea typeface="Tahoma" pitchFamily="34" charset="0"/>
                <a:cs typeface="Tahoma" pitchFamily="34" charset="0"/>
              </a:rPr>
              <a:t>20</a:t>
            </a:r>
            <a:r>
              <a:rPr lang="el-GR" sz="1200" b="1" baseline="30000" dirty="0" smtClean="0">
                <a:solidFill>
                  <a:srgbClr val="0070C0"/>
                </a:solidFill>
                <a:latin typeface="Tahoma" pitchFamily="34" charset="0"/>
                <a:ea typeface="Tahoma" pitchFamily="34" charset="0"/>
                <a:cs typeface="Tahoma" pitchFamily="34" charset="0"/>
              </a:rPr>
              <a:t>ο </a:t>
            </a:r>
            <a:r>
              <a:rPr lang="el-GR" sz="1200" b="1" dirty="0" smtClean="0">
                <a:solidFill>
                  <a:srgbClr val="0070C0"/>
                </a:solidFill>
                <a:latin typeface="Tahoma" pitchFamily="34" charset="0"/>
                <a:ea typeface="Tahoma" pitchFamily="34" charset="0"/>
                <a:cs typeface="Tahoma" pitchFamily="34" charset="0"/>
              </a:rPr>
              <a:t>40΄Ε - 21</a:t>
            </a:r>
            <a:r>
              <a:rPr lang="el-GR" sz="1200" b="1" baseline="30000" dirty="0" smtClean="0">
                <a:solidFill>
                  <a:srgbClr val="0070C0"/>
                </a:solidFill>
                <a:latin typeface="Tahoma" pitchFamily="34" charset="0"/>
                <a:ea typeface="Tahoma" pitchFamily="34" charset="0"/>
                <a:cs typeface="Tahoma" pitchFamily="34" charset="0"/>
              </a:rPr>
              <a:t>ο </a:t>
            </a:r>
            <a:r>
              <a:rPr lang="el-GR" sz="1200" b="1" dirty="0" smtClean="0">
                <a:solidFill>
                  <a:srgbClr val="0070C0"/>
                </a:solidFill>
                <a:latin typeface="Tahoma" pitchFamily="34" charset="0"/>
                <a:ea typeface="Tahoma" pitchFamily="34" charset="0"/>
                <a:cs typeface="Tahoma" pitchFamily="34" charset="0"/>
              </a:rPr>
              <a:t>50΄Ε </a:t>
            </a:r>
            <a:r>
              <a:rPr lang="el-GR" sz="1200" dirty="0" smtClean="0">
                <a:solidFill>
                  <a:srgbClr val="0070C0"/>
                </a:solidFill>
                <a:latin typeface="Tahoma" pitchFamily="34" charset="0"/>
                <a:ea typeface="Tahoma" pitchFamily="34" charset="0"/>
                <a:cs typeface="Tahoma" pitchFamily="34" charset="0"/>
              </a:rPr>
              <a:t>και </a:t>
            </a:r>
            <a:r>
              <a:rPr lang="el-GR" sz="1200" b="1" dirty="0" smtClean="0">
                <a:solidFill>
                  <a:srgbClr val="0070C0"/>
                </a:solidFill>
                <a:latin typeface="Tahoma" pitchFamily="34" charset="0"/>
                <a:ea typeface="Tahoma" pitchFamily="34" charset="0"/>
                <a:cs typeface="Tahoma" pitchFamily="34" charset="0"/>
              </a:rPr>
              <a:t>37</a:t>
            </a:r>
            <a:r>
              <a:rPr lang="el-GR" sz="1200" b="1" baseline="30000" dirty="0" smtClean="0">
                <a:solidFill>
                  <a:srgbClr val="0070C0"/>
                </a:solidFill>
                <a:latin typeface="Tahoma" pitchFamily="34" charset="0"/>
                <a:ea typeface="Tahoma" pitchFamily="34" charset="0"/>
                <a:cs typeface="Tahoma" pitchFamily="34" charset="0"/>
              </a:rPr>
              <a:t>ο </a:t>
            </a:r>
            <a:r>
              <a:rPr lang="el-GR" sz="1200" b="1" dirty="0" smtClean="0">
                <a:solidFill>
                  <a:srgbClr val="0070C0"/>
                </a:solidFill>
                <a:latin typeface="Tahoma" pitchFamily="34" charset="0"/>
                <a:ea typeface="Tahoma" pitchFamily="34" charset="0"/>
                <a:cs typeface="Tahoma" pitchFamily="34" charset="0"/>
              </a:rPr>
              <a:t>10΄Ν - 38</a:t>
            </a:r>
            <a:r>
              <a:rPr lang="el-GR" sz="1200" b="1" baseline="30000" dirty="0" smtClean="0">
                <a:solidFill>
                  <a:srgbClr val="0070C0"/>
                </a:solidFill>
                <a:latin typeface="Tahoma" pitchFamily="34" charset="0"/>
                <a:ea typeface="Tahoma" pitchFamily="34" charset="0"/>
                <a:cs typeface="Tahoma" pitchFamily="34" charset="0"/>
              </a:rPr>
              <a:t>ο </a:t>
            </a:r>
            <a:r>
              <a:rPr lang="el-GR" sz="1200" b="1" dirty="0" smtClean="0">
                <a:solidFill>
                  <a:srgbClr val="0070C0"/>
                </a:solidFill>
                <a:latin typeface="Tahoma" pitchFamily="34" charset="0"/>
                <a:ea typeface="Tahoma" pitchFamily="34" charset="0"/>
                <a:cs typeface="Tahoma" pitchFamily="34" charset="0"/>
              </a:rPr>
              <a:t>20΄Ν</a:t>
            </a:r>
            <a:r>
              <a:rPr lang="el-GR" sz="1200" dirty="0" smtClean="0">
                <a:solidFill>
                  <a:srgbClr val="0070C0"/>
                </a:solidFill>
                <a:latin typeface="Tahoma" pitchFamily="34" charset="0"/>
                <a:ea typeface="Tahoma" pitchFamily="34" charset="0"/>
                <a:cs typeface="Tahoma" pitchFamily="34" charset="0"/>
              </a:rPr>
              <a:t>, και συνολικής έκτασης </a:t>
            </a:r>
            <a:r>
              <a:rPr lang="el-GR" sz="1200" b="1" dirty="0" smtClean="0">
                <a:solidFill>
                  <a:srgbClr val="0070C0"/>
                </a:solidFill>
                <a:latin typeface="Tahoma" pitchFamily="34" charset="0"/>
                <a:ea typeface="Tahoma" pitchFamily="34" charset="0"/>
                <a:cs typeface="Tahoma" pitchFamily="34" charset="0"/>
              </a:rPr>
              <a:t>8.630 </a:t>
            </a:r>
            <a:r>
              <a:rPr lang="en-US" sz="1200" b="1" dirty="0" smtClean="0">
                <a:solidFill>
                  <a:srgbClr val="0070C0"/>
                </a:solidFill>
                <a:latin typeface="Tahoma" pitchFamily="34" charset="0"/>
                <a:ea typeface="Tahoma" pitchFamily="34" charset="0"/>
                <a:cs typeface="Tahoma" pitchFamily="34" charset="0"/>
              </a:rPr>
              <a:t>km</a:t>
            </a:r>
            <a:r>
              <a:rPr lang="en-US" sz="1200" b="1" baseline="30000" dirty="0" smtClean="0">
                <a:solidFill>
                  <a:srgbClr val="0070C0"/>
                </a:solidFill>
                <a:latin typeface="Tahoma" pitchFamily="34" charset="0"/>
                <a:ea typeface="Tahoma" pitchFamily="34" charset="0"/>
                <a:cs typeface="Tahoma" pitchFamily="34" charset="0"/>
              </a:rPr>
              <a:t>2</a:t>
            </a:r>
            <a:endParaRPr lang="el-GR" sz="1200" dirty="0" smtClean="0">
              <a:solidFill>
                <a:srgbClr val="0070C0"/>
              </a:solidFill>
              <a:latin typeface="Tahoma" pitchFamily="34" charset="0"/>
              <a:ea typeface="Tahoma" pitchFamily="34" charset="0"/>
              <a:cs typeface="Tahoma" pitchFamily="34" charset="0"/>
            </a:endParaRPr>
          </a:p>
          <a:p>
            <a:pPr>
              <a:buNone/>
            </a:pPr>
            <a:endParaRPr lang="el-GR" sz="1200"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Δύο βασικά πεδία </a:t>
            </a:r>
            <a:r>
              <a:rPr lang="el-GR" sz="1200" dirty="0" err="1" smtClean="0">
                <a:solidFill>
                  <a:srgbClr val="0070C0"/>
                </a:solidFill>
                <a:latin typeface="Tahoma" pitchFamily="34" charset="0"/>
                <a:ea typeface="Tahoma" pitchFamily="34" charset="0"/>
                <a:cs typeface="Tahoma" pitchFamily="34" charset="0"/>
              </a:rPr>
              <a:t>τροφοληψίας</a:t>
            </a:r>
            <a:r>
              <a:rPr lang="el-GR" sz="1200" dirty="0" smtClean="0">
                <a:solidFill>
                  <a:srgbClr val="0070C0"/>
                </a:solidFill>
                <a:latin typeface="Tahoma" pitchFamily="34" charset="0"/>
                <a:ea typeface="Tahoma" pitchFamily="34" charset="0"/>
                <a:cs typeface="Tahoma" pitchFamily="34" charset="0"/>
              </a:rPr>
              <a:t> συνολικής έκτασης </a:t>
            </a:r>
            <a:r>
              <a:rPr lang="en-US" sz="1200" b="1" dirty="0" smtClean="0">
                <a:solidFill>
                  <a:srgbClr val="0070C0"/>
                </a:solidFill>
                <a:latin typeface="Tahoma" pitchFamily="34" charset="0"/>
                <a:ea typeface="Tahoma" pitchFamily="34" charset="0"/>
                <a:cs typeface="Tahoma" pitchFamily="34" charset="0"/>
              </a:rPr>
              <a:t>830 km</a:t>
            </a:r>
            <a:r>
              <a:rPr lang="en-US" sz="1200" b="1" baseline="30000" dirty="0" smtClean="0">
                <a:solidFill>
                  <a:srgbClr val="0070C0"/>
                </a:solidFill>
                <a:latin typeface="Tahoma" pitchFamily="34" charset="0"/>
                <a:ea typeface="Tahoma" pitchFamily="34" charset="0"/>
                <a:cs typeface="Tahoma" pitchFamily="34" charset="0"/>
              </a:rPr>
              <a:t>2 </a:t>
            </a:r>
            <a:r>
              <a:rPr lang="el-GR" sz="1200" dirty="0" smtClean="0">
                <a:solidFill>
                  <a:srgbClr val="0070C0"/>
                </a:solidFill>
                <a:latin typeface="Tahoma" pitchFamily="34" charset="0"/>
                <a:ea typeface="Tahoma" pitchFamily="34" charset="0"/>
                <a:cs typeface="Tahoma" pitchFamily="34" charset="0"/>
              </a:rPr>
              <a:t>(9,6% του συνολικού εύρους κατανομής του είδους)</a:t>
            </a:r>
            <a:endParaRPr lang="el-GR" sz="1200" b="1" dirty="0" smtClean="0">
              <a:solidFill>
                <a:srgbClr val="0070C0"/>
              </a:solidFill>
              <a:latin typeface="Tahoma" pitchFamily="34" charset="0"/>
              <a:ea typeface="Tahoma" pitchFamily="34" charset="0"/>
              <a:cs typeface="Tahoma" pitchFamily="34" charset="0"/>
            </a:endParaRPr>
          </a:p>
          <a:p>
            <a:endParaRPr lang="el-GR" sz="1200" b="1"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Επιβεβαίωση σχηματισμού </a:t>
            </a:r>
            <a:r>
              <a:rPr lang="el-GR" sz="1200" b="1" dirty="0" smtClean="0">
                <a:solidFill>
                  <a:srgbClr val="0070C0"/>
                </a:solidFill>
                <a:latin typeface="Tahoma" pitchFamily="34" charset="0"/>
                <a:ea typeface="Tahoma" pitchFamily="34" charset="0"/>
                <a:cs typeface="Tahoma" pitchFamily="34" charset="0"/>
              </a:rPr>
              <a:t>συναθροίσεων </a:t>
            </a:r>
            <a:r>
              <a:rPr lang="el-GR" sz="1200" dirty="0" smtClean="0">
                <a:solidFill>
                  <a:srgbClr val="0070C0"/>
                </a:solidFill>
                <a:latin typeface="Tahoma" pitchFamily="34" charset="0"/>
                <a:ea typeface="Tahoma" pitchFamily="34" charset="0"/>
                <a:cs typeface="Tahoma" pitchFamily="34" charset="0"/>
              </a:rPr>
              <a:t>(</a:t>
            </a:r>
            <a:r>
              <a:rPr lang="en-US" sz="1200" dirty="0" smtClean="0">
                <a:solidFill>
                  <a:srgbClr val="0070C0"/>
                </a:solidFill>
                <a:latin typeface="Tahoma" pitchFamily="34" charset="0"/>
                <a:ea typeface="Tahoma" pitchFamily="34" charset="0"/>
                <a:cs typeface="Tahoma" pitchFamily="34" charset="0"/>
              </a:rPr>
              <a:t>rafts</a:t>
            </a:r>
            <a:r>
              <a:rPr lang="el-GR" sz="1200" dirty="0" smtClean="0">
                <a:solidFill>
                  <a:srgbClr val="0070C0"/>
                </a:solidFill>
                <a:latin typeface="Tahoma" pitchFamily="34" charset="0"/>
                <a:ea typeface="Tahoma" pitchFamily="34" charset="0"/>
                <a:cs typeface="Tahoma" pitchFamily="34" charset="0"/>
              </a:rPr>
              <a:t>)</a:t>
            </a:r>
            <a:r>
              <a:rPr lang="en-US" sz="1200" dirty="0" smtClean="0">
                <a:solidFill>
                  <a:srgbClr val="0070C0"/>
                </a:solidFill>
                <a:latin typeface="Tahoma" pitchFamily="34" charset="0"/>
                <a:ea typeface="Tahoma" pitchFamily="34" charset="0"/>
                <a:cs typeface="Tahoma" pitchFamily="34" charset="0"/>
              </a:rPr>
              <a:t> </a:t>
            </a:r>
            <a:r>
              <a:rPr lang="el-GR" sz="1200" dirty="0" smtClean="0">
                <a:solidFill>
                  <a:srgbClr val="0070C0"/>
                </a:solidFill>
                <a:latin typeface="Tahoma" pitchFamily="34" charset="0"/>
                <a:ea typeface="Tahoma" pitchFamily="34" charset="0"/>
                <a:cs typeface="Tahoma" pitchFamily="34" charset="0"/>
              </a:rPr>
              <a:t>κοντά στην αποικία και απέναντι από τις θέσεις φωλιάσματος.</a:t>
            </a:r>
            <a:endParaRPr lang="el-GR" sz="1200" dirty="0">
              <a:solidFill>
                <a:srgbClr val="0070C0"/>
              </a:solidFill>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0" y="1643050"/>
            <a:ext cx="5478898" cy="4215485"/>
          </a:xfrm>
          <a:prstGeom prst="rect">
            <a:avLst/>
          </a:prstGeom>
          <a:noFill/>
          <a:ln w="9525">
            <a:noFill/>
            <a:miter lim="800000"/>
            <a:headEnd/>
            <a:tailEnd/>
          </a:ln>
        </p:spPr>
      </p:pic>
      <p:pic>
        <p:nvPicPr>
          <p:cNvPr id="8" name="Picture 2" descr="_4296040"/>
          <p:cNvPicPr>
            <a:picLocks noChangeAspect="1" noChangeArrowheads="1"/>
          </p:cNvPicPr>
          <p:nvPr/>
        </p:nvPicPr>
        <p:blipFill>
          <a:blip r:embed="rId3" cstate="print"/>
          <a:srcRect/>
          <a:stretch>
            <a:fillRect/>
          </a:stretch>
        </p:blipFill>
        <p:spPr bwMode="auto">
          <a:xfrm>
            <a:off x="357158" y="3714752"/>
            <a:ext cx="2071702" cy="1557198"/>
          </a:xfrm>
          <a:prstGeom prst="ellipse">
            <a:avLst/>
          </a:prstGeom>
          <a:ln>
            <a:noFill/>
          </a:ln>
          <a:effectLst>
            <a:softEdge rad="112500"/>
          </a:effectLst>
        </p:spPr>
      </p:pic>
      <p:cxnSp>
        <p:nvCxnSpPr>
          <p:cNvPr id="10" name="9 - Ευθύγραμμο βέλος σύνδεσης"/>
          <p:cNvCxnSpPr/>
          <p:nvPr/>
        </p:nvCxnSpPr>
        <p:spPr>
          <a:xfrm rot="10800000">
            <a:off x="2214546" y="4572008"/>
            <a:ext cx="857256" cy="21431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4" name="13 - TextBox"/>
          <p:cNvSpPr txBox="1"/>
          <p:nvPr/>
        </p:nvSpPr>
        <p:spPr>
          <a:xfrm>
            <a:off x="214282" y="5857892"/>
            <a:ext cx="5072098" cy="707886"/>
          </a:xfrm>
          <a:prstGeom prst="rect">
            <a:avLst/>
          </a:prstGeom>
          <a:noFill/>
        </p:spPr>
        <p:txBody>
          <a:bodyPr wrap="square" rtlCol="0">
            <a:spAutoFit/>
          </a:bodyPr>
          <a:lstStyle/>
          <a:p>
            <a:r>
              <a:rPr lang="el-GR" sz="1000" dirty="0" smtClean="0">
                <a:latin typeface="Tahoma" pitchFamily="34" charset="0"/>
                <a:ea typeface="Tahoma" pitchFamily="34" charset="0"/>
                <a:cs typeface="Tahoma" pitchFamily="34" charset="0"/>
              </a:rPr>
              <a:t>Εύρος κατανομής (</a:t>
            </a:r>
            <a:r>
              <a:rPr lang="en-US" sz="1000" dirty="0" smtClean="0">
                <a:latin typeface="Tahoma" pitchFamily="34" charset="0"/>
                <a:ea typeface="Tahoma" pitchFamily="34" charset="0"/>
                <a:cs typeface="Tahoma" pitchFamily="34" charset="0"/>
              </a:rPr>
              <a:t>h</a:t>
            </a:r>
            <a:r>
              <a:rPr lang="el-GR" sz="1000" dirty="0" smtClean="0">
                <a:latin typeface="Tahoma" pitchFamily="34" charset="0"/>
                <a:ea typeface="Tahoma" pitchFamily="34" charset="0"/>
                <a:cs typeface="Tahoma" pitchFamily="34" charset="0"/>
              </a:rPr>
              <a:t>ο</a:t>
            </a:r>
            <a:r>
              <a:rPr lang="en-US" sz="1000" dirty="0" smtClean="0">
                <a:latin typeface="Tahoma" pitchFamily="34" charset="0"/>
                <a:ea typeface="Tahoma" pitchFamily="34" charset="0"/>
                <a:cs typeface="Tahoma" pitchFamily="34" charset="0"/>
              </a:rPr>
              <a:t>me range)</a:t>
            </a:r>
            <a:r>
              <a:rPr lang="el-GR" sz="1000" dirty="0" smtClean="0">
                <a:latin typeface="Tahoma" pitchFamily="34" charset="0"/>
                <a:ea typeface="Tahoma" pitchFamily="34" charset="0"/>
                <a:cs typeface="Tahoma" pitchFamily="34" charset="0"/>
              </a:rPr>
              <a:t> και βασικά πεδία </a:t>
            </a:r>
            <a:r>
              <a:rPr lang="el-GR" sz="1000" dirty="0" err="1" smtClean="0">
                <a:latin typeface="Tahoma" pitchFamily="34" charset="0"/>
                <a:ea typeface="Tahoma" pitchFamily="34" charset="0"/>
                <a:cs typeface="Tahoma" pitchFamily="34" charset="0"/>
              </a:rPr>
              <a:t>τροφοληψίας</a:t>
            </a:r>
            <a:r>
              <a:rPr lang="el-GR" sz="1000" dirty="0" smtClean="0">
                <a:latin typeface="Tahoma" pitchFamily="34" charset="0"/>
                <a:ea typeface="Tahoma" pitchFamily="34" charset="0"/>
                <a:cs typeface="Tahoma" pitchFamily="34" charset="0"/>
              </a:rPr>
              <a:t> ενήλικων ατόμων του Αρτέμη της αποικίας των Στροφάδων κατά τα πρώτα στάδια ανατροφής των νεοσσών (δεύτερο δεκαπενθήμερο Ιουλίου για τα έτη 2009,</a:t>
            </a:r>
            <a:r>
              <a:rPr lang="en-US" sz="1000" dirty="0" smtClean="0">
                <a:latin typeface="Tahoma" pitchFamily="34" charset="0"/>
                <a:ea typeface="Tahoma" pitchFamily="34" charset="0"/>
                <a:cs typeface="Tahoma" pitchFamily="34" charset="0"/>
              </a:rPr>
              <a:t> 2011, 2012, 2013</a:t>
            </a:r>
            <a:r>
              <a:rPr lang="el-GR" sz="1000" dirty="0" smtClean="0">
                <a:latin typeface="Tahoma" pitchFamily="34" charset="0"/>
                <a:ea typeface="Tahoma" pitchFamily="34" charset="0"/>
                <a:cs typeface="Tahoma" pitchFamily="34" charset="0"/>
              </a:rPr>
              <a:t>). </a:t>
            </a:r>
          </a:p>
          <a:p>
            <a:r>
              <a:rPr lang="el-GR" sz="1000" dirty="0" smtClean="0"/>
              <a:t> </a:t>
            </a:r>
            <a:endParaRPr lang="el-G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p:cNvPicPr>
            <a:picLocks noChangeAspect="1" noChangeArrowheads="1"/>
          </p:cNvPicPr>
          <p:nvPr/>
        </p:nvPicPr>
        <p:blipFill>
          <a:blip r:embed="rId2" cstate="print"/>
          <a:srcRect/>
          <a:stretch>
            <a:fillRect/>
          </a:stretch>
        </p:blipFill>
        <p:spPr bwMode="auto">
          <a:xfrm>
            <a:off x="0" y="404664"/>
            <a:ext cx="3533775" cy="514350"/>
          </a:xfrm>
          <a:prstGeom prst="rect">
            <a:avLst/>
          </a:prstGeom>
          <a:noFill/>
          <a:ln w="9525">
            <a:noFill/>
            <a:miter lim="800000"/>
            <a:headEnd/>
            <a:tailEnd/>
          </a:ln>
        </p:spPr>
      </p:pic>
      <p:pic>
        <p:nvPicPr>
          <p:cNvPr id="391171" name="Picture 3"/>
          <p:cNvPicPr>
            <a:picLocks noChangeAspect="1" noChangeArrowheads="1"/>
          </p:cNvPicPr>
          <p:nvPr/>
        </p:nvPicPr>
        <p:blipFill>
          <a:blip r:embed="rId3" cstate="print"/>
          <a:srcRect/>
          <a:stretch>
            <a:fillRect/>
          </a:stretch>
        </p:blipFill>
        <p:spPr bwMode="auto">
          <a:xfrm>
            <a:off x="0" y="1052736"/>
            <a:ext cx="3076575" cy="457200"/>
          </a:xfrm>
          <a:prstGeom prst="rect">
            <a:avLst/>
          </a:prstGeom>
          <a:noFill/>
          <a:ln w="9525">
            <a:noFill/>
            <a:miter lim="800000"/>
            <a:headEnd/>
            <a:tailEnd/>
          </a:ln>
        </p:spPr>
      </p:pic>
      <p:pic>
        <p:nvPicPr>
          <p:cNvPr id="391172" name="Picture 4"/>
          <p:cNvPicPr>
            <a:picLocks noChangeAspect="1" noChangeArrowheads="1"/>
          </p:cNvPicPr>
          <p:nvPr/>
        </p:nvPicPr>
        <p:blipFill>
          <a:blip r:embed="rId4" cstate="print"/>
          <a:srcRect/>
          <a:stretch>
            <a:fillRect/>
          </a:stretch>
        </p:blipFill>
        <p:spPr bwMode="auto">
          <a:xfrm>
            <a:off x="0" y="1556792"/>
            <a:ext cx="3638550" cy="704850"/>
          </a:xfrm>
          <a:prstGeom prst="rect">
            <a:avLst/>
          </a:prstGeom>
          <a:noFill/>
          <a:ln w="9525">
            <a:noFill/>
            <a:miter lim="800000"/>
            <a:headEnd/>
            <a:tailEnd/>
          </a:ln>
        </p:spPr>
      </p:pic>
      <p:pic>
        <p:nvPicPr>
          <p:cNvPr id="391173" name="Picture 5"/>
          <p:cNvPicPr>
            <a:picLocks noChangeAspect="1" noChangeArrowheads="1"/>
          </p:cNvPicPr>
          <p:nvPr/>
        </p:nvPicPr>
        <p:blipFill>
          <a:blip r:embed="rId5" cstate="print"/>
          <a:srcRect/>
          <a:stretch>
            <a:fillRect/>
          </a:stretch>
        </p:blipFill>
        <p:spPr bwMode="auto">
          <a:xfrm>
            <a:off x="0" y="2420888"/>
            <a:ext cx="3590925" cy="685800"/>
          </a:xfrm>
          <a:prstGeom prst="rect">
            <a:avLst/>
          </a:prstGeom>
          <a:noFill/>
          <a:ln w="9525">
            <a:noFill/>
            <a:miter lim="800000"/>
            <a:headEnd/>
            <a:tailEnd/>
          </a:ln>
        </p:spPr>
      </p:pic>
      <p:pic>
        <p:nvPicPr>
          <p:cNvPr id="391174" name="Picture 6"/>
          <p:cNvPicPr>
            <a:picLocks noChangeAspect="1" noChangeArrowheads="1"/>
          </p:cNvPicPr>
          <p:nvPr/>
        </p:nvPicPr>
        <p:blipFill>
          <a:blip r:embed="rId6" cstate="print"/>
          <a:srcRect/>
          <a:stretch>
            <a:fillRect/>
          </a:stretch>
        </p:blipFill>
        <p:spPr bwMode="auto">
          <a:xfrm>
            <a:off x="0" y="3284984"/>
            <a:ext cx="2028825" cy="447675"/>
          </a:xfrm>
          <a:prstGeom prst="rect">
            <a:avLst/>
          </a:prstGeom>
          <a:noFill/>
          <a:ln w="9525">
            <a:noFill/>
            <a:miter lim="800000"/>
            <a:headEnd/>
            <a:tailEnd/>
          </a:ln>
        </p:spPr>
      </p:pic>
      <p:pic>
        <p:nvPicPr>
          <p:cNvPr id="391175" name="Picture 7"/>
          <p:cNvPicPr>
            <a:picLocks noChangeAspect="1" noChangeArrowheads="1"/>
          </p:cNvPicPr>
          <p:nvPr/>
        </p:nvPicPr>
        <p:blipFill>
          <a:blip r:embed="rId7" cstate="print"/>
          <a:srcRect/>
          <a:stretch>
            <a:fillRect/>
          </a:stretch>
        </p:blipFill>
        <p:spPr bwMode="auto">
          <a:xfrm>
            <a:off x="0" y="4005064"/>
            <a:ext cx="3543300" cy="609600"/>
          </a:xfrm>
          <a:prstGeom prst="rect">
            <a:avLst/>
          </a:prstGeom>
          <a:noFill/>
          <a:ln w="9525">
            <a:noFill/>
            <a:miter lim="800000"/>
            <a:headEnd/>
            <a:tailEnd/>
          </a:ln>
        </p:spPr>
      </p:pic>
      <p:pic>
        <p:nvPicPr>
          <p:cNvPr id="391176" name="Picture 8"/>
          <p:cNvPicPr>
            <a:picLocks noChangeAspect="1" noChangeArrowheads="1"/>
          </p:cNvPicPr>
          <p:nvPr/>
        </p:nvPicPr>
        <p:blipFill>
          <a:blip r:embed="rId8" cstate="print"/>
          <a:srcRect/>
          <a:stretch>
            <a:fillRect/>
          </a:stretch>
        </p:blipFill>
        <p:spPr bwMode="auto">
          <a:xfrm>
            <a:off x="0" y="4869160"/>
            <a:ext cx="2628900" cy="457200"/>
          </a:xfrm>
          <a:prstGeom prst="rect">
            <a:avLst/>
          </a:prstGeom>
          <a:noFill/>
          <a:ln w="9525">
            <a:noFill/>
            <a:miter lim="800000"/>
            <a:headEnd/>
            <a:tailEnd/>
          </a:ln>
        </p:spPr>
      </p:pic>
      <p:pic>
        <p:nvPicPr>
          <p:cNvPr id="391177" name="Picture 9"/>
          <p:cNvPicPr>
            <a:picLocks noChangeAspect="1" noChangeArrowheads="1"/>
          </p:cNvPicPr>
          <p:nvPr/>
        </p:nvPicPr>
        <p:blipFill>
          <a:blip r:embed="rId9" cstate="print"/>
          <a:srcRect/>
          <a:stretch>
            <a:fillRect/>
          </a:stretch>
        </p:blipFill>
        <p:spPr bwMode="auto">
          <a:xfrm>
            <a:off x="0" y="5445224"/>
            <a:ext cx="3648075" cy="666750"/>
          </a:xfrm>
          <a:prstGeom prst="rect">
            <a:avLst/>
          </a:prstGeom>
          <a:noFill/>
          <a:ln w="9525">
            <a:noFill/>
            <a:miter lim="800000"/>
            <a:headEnd/>
            <a:tailEnd/>
          </a:ln>
        </p:spPr>
      </p:pic>
      <p:pic>
        <p:nvPicPr>
          <p:cNvPr id="391178" name="Picture 10"/>
          <p:cNvPicPr>
            <a:picLocks noChangeAspect="1" noChangeArrowheads="1"/>
          </p:cNvPicPr>
          <p:nvPr/>
        </p:nvPicPr>
        <p:blipFill>
          <a:blip r:embed="rId10" cstate="print"/>
          <a:srcRect/>
          <a:stretch>
            <a:fillRect/>
          </a:stretch>
        </p:blipFill>
        <p:spPr bwMode="auto">
          <a:xfrm>
            <a:off x="0" y="6237312"/>
            <a:ext cx="1943100" cy="466725"/>
          </a:xfrm>
          <a:prstGeom prst="rect">
            <a:avLst/>
          </a:prstGeom>
          <a:noFill/>
          <a:ln w="9525">
            <a:noFill/>
            <a:miter lim="800000"/>
            <a:headEnd/>
            <a:tailEnd/>
          </a:ln>
        </p:spPr>
      </p:pic>
      <p:pic>
        <p:nvPicPr>
          <p:cNvPr id="391179" name="Picture 11"/>
          <p:cNvPicPr>
            <a:picLocks noChangeAspect="1" noChangeArrowheads="1"/>
          </p:cNvPicPr>
          <p:nvPr/>
        </p:nvPicPr>
        <p:blipFill>
          <a:blip r:embed="rId11" cstate="print"/>
          <a:srcRect b="25928"/>
          <a:stretch>
            <a:fillRect/>
          </a:stretch>
        </p:blipFill>
        <p:spPr bwMode="auto">
          <a:xfrm>
            <a:off x="5148064" y="404664"/>
            <a:ext cx="3676650" cy="2673903"/>
          </a:xfrm>
          <a:prstGeom prst="rect">
            <a:avLst/>
          </a:prstGeom>
          <a:noFill/>
          <a:ln w="9525">
            <a:noFill/>
            <a:miter lim="800000"/>
            <a:headEnd/>
            <a:tailEnd/>
          </a:ln>
        </p:spPr>
      </p:pic>
      <p:pic>
        <p:nvPicPr>
          <p:cNvPr id="391180" name="Picture 12"/>
          <p:cNvPicPr>
            <a:picLocks noChangeAspect="1" noChangeArrowheads="1"/>
          </p:cNvPicPr>
          <p:nvPr/>
        </p:nvPicPr>
        <p:blipFill>
          <a:blip r:embed="rId12" cstate="print"/>
          <a:srcRect/>
          <a:stretch>
            <a:fillRect/>
          </a:stretch>
        </p:blipFill>
        <p:spPr bwMode="auto">
          <a:xfrm>
            <a:off x="5148064" y="3789040"/>
            <a:ext cx="3552825" cy="2286000"/>
          </a:xfrm>
          <a:prstGeom prst="rect">
            <a:avLst/>
          </a:prstGeom>
          <a:noFill/>
          <a:ln w="9525">
            <a:noFill/>
            <a:miter lim="800000"/>
            <a:headEnd/>
            <a:tailEnd/>
          </a:ln>
        </p:spPr>
      </p:pic>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dirty="0" smtClean="0">
                <a:solidFill>
                  <a:srgbClr val="0070C0"/>
                </a:solidFill>
                <a:latin typeface="Tahoma" pitchFamily="34" charset="0"/>
                <a:ea typeface="Tahoma" pitchFamily="34" charset="0"/>
                <a:cs typeface="Tahoma" pitchFamily="34" charset="0"/>
              </a:rPr>
              <a:t>Προφίλ πτήσεων</a:t>
            </a:r>
            <a:endParaRPr lang="el-GR" sz="2800" dirty="0">
              <a:solidFill>
                <a:srgbClr val="0070C0"/>
              </a:solidFill>
              <a:latin typeface="Tahoma" pitchFamily="34" charset="0"/>
              <a:ea typeface="Tahoma" pitchFamily="34" charset="0"/>
              <a:cs typeface="Tahoma" pitchFamily="34" charset="0"/>
            </a:endParaRPr>
          </a:p>
        </p:txBody>
      </p:sp>
      <p:pic>
        <p:nvPicPr>
          <p:cNvPr id="92163" name="Picture 3" descr="photo.JPG"/>
          <p:cNvPicPr>
            <a:picLocks noChangeAspect="1" noChangeArrowheads="1"/>
          </p:cNvPicPr>
          <p:nvPr/>
        </p:nvPicPr>
        <p:blipFill>
          <a:blip r:embed="rId2" cstate="print"/>
          <a:srcRect/>
          <a:stretch>
            <a:fillRect/>
          </a:stretch>
        </p:blipFill>
        <p:spPr bwMode="auto">
          <a:xfrm>
            <a:off x="6929454" y="2214554"/>
            <a:ext cx="885825" cy="739775"/>
          </a:xfrm>
          <a:prstGeom prst="rect">
            <a:avLst/>
          </a:prstGeom>
          <a:noFill/>
          <a:ln w="9525">
            <a:noFill/>
            <a:miter lim="800000"/>
            <a:headEnd/>
            <a:tailEnd/>
          </a:ln>
        </p:spPr>
      </p:pic>
      <p:sp>
        <p:nvSpPr>
          <p:cNvPr id="6" name="5 - TextBox"/>
          <p:cNvSpPr txBox="1"/>
          <p:nvPr/>
        </p:nvSpPr>
        <p:spPr>
          <a:xfrm>
            <a:off x="7929586" y="3571876"/>
            <a:ext cx="12144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sz="1400" dirty="0" smtClean="0">
                <a:solidFill>
                  <a:srgbClr val="0070C0"/>
                </a:solidFill>
                <a:latin typeface="Tahoma" pitchFamily="34" charset="0"/>
                <a:ea typeface="Tahoma" pitchFamily="34" charset="0"/>
                <a:cs typeface="Tahoma" pitchFamily="34" charset="0"/>
              </a:rPr>
              <a:t>&gt;15</a:t>
            </a:r>
            <a:r>
              <a:rPr lang="en-US" sz="1400" dirty="0" smtClean="0">
                <a:solidFill>
                  <a:srgbClr val="0070C0"/>
                </a:solidFill>
                <a:latin typeface="Tahoma" pitchFamily="34" charset="0"/>
                <a:ea typeface="Tahoma" pitchFamily="34" charset="0"/>
                <a:cs typeface="Tahoma" pitchFamily="34" charset="0"/>
              </a:rPr>
              <a:t> km/h</a:t>
            </a:r>
          </a:p>
          <a:p>
            <a:r>
              <a:rPr lang="el-GR" sz="1400" dirty="0" smtClean="0">
                <a:solidFill>
                  <a:srgbClr val="0070C0"/>
                </a:solidFill>
                <a:latin typeface="Tahoma" pitchFamily="34" charset="0"/>
                <a:ea typeface="Tahoma" pitchFamily="34" charset="0"/>
                <a:cs typeface="Tahoma" pitchFamily="34" charset="0"/>
              </a:rPr>
              <a:t>10</a:t>
            </a:r>
            <a:r>
              <a:rPr lang="en-US" sz="1400" dirty="0" smtClean="0">
                <a:solidFill>
                  <a:srgbClr val="0070C0"/>
                </a:solidFill>
                <a:latin typeface="Tahoma" pitchFamily="34" charset="0"/>
                <a:ea typeface="Tahoma" pitchFamily="34" charset="0"/>
                <a:cs typeface="Tahoma" pitchFamily="34" charset="0"/>
              </a:rPr>
              <a:t>-1</a:t>
            </a:r>
            <a:r>
              <a:rPr lang="el-GR" sz="1400" dirty="0" smtClean="0">
                <a:solidFill>
                  <a:srgbClr val="0070C0"/>
                </a:solidFill>
                <a:latin typeface="Tahoma" pitchFamily="34" charset="0"/>
                <a:ea typeface="Tahoma" pitchFamily="34" charset="0"/>
                <a:cs typeface="Tahoma" pitchFamily="34" charset="0"/>
              </a:rPr>
              <a:t>5</a:t>
            </a:r>
            <a:r>
              <a:rPr lang="en-US" sz="1400" dirty="0" smtClean="0">
                <a:solidFill>
                  <a:srgbClr val="0070C0"/>
                </a:solidFill>
                <a:latin typeface="Tahoma" pitchFamily="34" charset="0"/>
                <a:ea typeface="Tahoma" pitchFamily="34" charset="0"/>
                <a:cs typeface="Tahoma" pitchFamily="34" charset="0"/>
              </a:rPr>
              <a:t> km/h</a:t>
            </a:r>
          </a:p>
          <a:p>
            <a:r>
              <a:rPr lang="el-GR" sz="1400" dirty="0" smtClean="0">
                <a:solidFill>
                  <a:srgbClr val="0070C0"/>
                </a:solidFill>
                <a:latin typeface="Tahoma" pitchFamily="34" charset="0"/>
                <a:ea typeface="Tahoma" pitchFamily="34" charset="0"/>
                <a:cs typeface="Tahoma" pitchFamily="34" charset="0"/>
              </a:rPr>
              <a:t>2</a:t>
            </a:r>
            <a:r>
              <a:rPr lang="en-US" sz="1400" dirty="0" smtClean="0">
                <a:solidFill>
                  <a:srgbClr val="0070C0"/>
                </a:solidFill>
                <a:latin typeface="Tahoma" pitchFamily="34" charset="0"/>
                <a:ea typeface="Tahoma" pitchFamily="34" charset="0"/>
                <a:cs typeface="Tahoma" pitchFamily="34" charset="0"/>
              </a:rPr>
              <a:t>-1</a:t>
            </a:r>
            <a:r>
              <a:rPr lang="el-GR" sz="1400" dirty="0" smtClean="0">
                <a:solidFill>
                  <a:srgbClr val="0070C0"/>
                </a:solidFill>
                <a:latin typeface="Tahoma" pitchFamily="34" charset="0"/>
                <a:ea typeface="Tahoma" pitchFamily="34" charset="0"/>
                <a:cs typeface="Tahoma" pitchFamily="34" charset="0"/>
              </a:rPr>
              <a:t>0</a:t>
            </a:r>
            <a:r>
              <a:rPr lang="en-US" sz="1400" dirty="0" smtClean="0">
                <a:solidFill>
                  <a:srgbClr val="0070C0"/>
                </a:solidFill>
                <a:latin typeface="Tahoma" pitchFamily="34" charset="0"/>
                <a:ea typeface="Tahoma" pitchFamily="34" charset="0"/>
                <a:cs typeface="Tahoma" pitchFamily="34" charset="0"/>
              </a:rPr>
              <a:t> km/h</a:t>
            </a:r>
          </a:p>
          <a:p>
            <a:r>
              <a:rPr lang="el-GR" sz="1400" dirty="0" smtClean="0">
                <a:solidFill>
                  <a:srgbClr val="0070C0"/>
                </a:solidFill>
                <a:latin typeface="Tahoma" pitchFamily="34" charset="0"/>
                <a:ea typeface="Tahoma" pitchFamily="34" charset="0"/>
                <a:cs typeface="Tahoma" pitchFamily="34" charset="0"/>
              </a:rPr>
              <a:t>&lt;2</a:t>
            </a:r>
            <a:r>
              <a:rPr lang="en-US" sz="1400" dirty="0" smtClean="0">
                <a:solidFill>
                  <a:srgbClr val="0070C0"/>
                </a:solidFill>
                <a:latin typeface="Tahoma" pitchFamily="34" charset="0"/>
                <a:ea typeface="Tahoma" pitchFamily="34" charset="0"/>
                <a:cs typeface="Tahoma" pitchFamily="34" charset="0"/>
              </a:rPr>
              <a:t> km/h</a:t>
            </a:r>
            <a:endParaRPr lang="el-GR" sz="1400" dirty="0">
              <a:solidFill>
                <a:srgbClr val="0070C0"/>
              </a:solidFill>
              <a:latin typeface="Tahoma" pitchFamily="34" charset="0"/>
              <a:ea typeface="Tahoma" pitchFamily="34" charset="0"/>
              <a:cs typeface="Tahoma" pitchFamily="34" charset="0"/>
            </a:endParaRPr>
          </a:p>
        </p:txBody>
      </p:sp>
      <p:graphicFrame>
        <p:nvGraphicFramePr>
          <p:cNvPr id="7" name="1 - Γράφημα"/>
          <p:cNvGraphicFramePr>
            <a:graphicFrameLocks noGrp="1"/>
          </p:cNvGraphicFramePr>
          <p:nvPr/>
        </p:nvGraphicFramePr>
        <p:xfrm>
          <a:off x="0" y="1571612"/>
          <a:ext cx="8001024" cy="4929222"/>
        </p:xfrm>
        <a:graphic>
          <a:graphicData uri="http://schemas.openxmlformats.org/drawingml/2006/chart">
            <c:chart xmlns:c="http://schemas.openxmlformats.org/drawingml/2006/chart" xmlns:r="http://schemas.openxmlformats.org/officeDocument/2006/relationships" r:id="rId3"/>
          </a:graphicData>
        </a:graphic>
      </p:graphicFrame>
      <p:sp>
        <p:nvSpPr>
          <p:cNvPr id="8" name="7 - TextBox"/>
          <p:cNvSpPr txBox="1"/>
          <p:nvPr/>
        </p:nvSpPr>
        <p:spPr>
          <a:xfrm>
            <a:off x="142844" y="6357958"/>
            <a:ext cx="6786610" cy="400110"/>
          </a:xfrm>
          <a:prstGeom prst="rect">
            <a:avLst/>
          </a:prstGeom>
          <a:noFill/>
        </p:spPr>
        <p:txBody>
          <a:bodyPr wrap="square" rtlCol="0">
            <a:spAutoFit/>
          </a:bodyPr>
          <a:lstStyle/>
          <a:p>
            <a:pPr algn="just"/>
            <a:r>
              <a:rPr lang="el-GR" sz="1000" dirty="0" smtClean="0">
                <a:latin typeface="Tahoma" pitchFamily="34" charset="0"/>
                <a:ea typeface="Tahoma" pitchFamily="34" charset="0"/>
                <a:cs typeface="Tahoma" pitchFamily="34" charset="0"/>
              </a:rPr>
              <a:t>Το πρότυπο της δραστηριότητας του Αρτέμη της αποικίας των Στροφάδων με κριτήριο την ταχύτητά του βάσει των καταγεγραμμένων ιχνών του με χρήση πομπών </a:t>
            </a:r>
            <a:r>
              <a:rPr lang="en-US" sz="1000" dirty="0" smtClean="0">
                <a:latin typeface="Tahoma" pitchFamily="34" charset="0"/>
                <a:ea typeface="Tahoma" pitchFamily="34" charset="0"/>
                <a:cs typeface="Tahoma" pitchFamily="34" charset="0"/>
              </a:rPr>
              <a:t>GPS</a:t>
            </a:r>
            <a:r>
              <a:rPr lang="el-GR" sz="1000" dirty="0" smtClean="0">
                <a:latin typeface="Tahoma" pitchFamily="34" charset="0"/>
                <a:ea typeface="Tahoma" pitchFamily="34" charset="0"/>
                <a:cs typeface="Tahoma" pitchFamily="34" charset="0"/>
              </a:rPr>
              <a:t>.</a:t>
            </a:r>
            <a:endParaRPr lang="el-GR" sz="1000" dirty="0">
              <a:latin typeface="Tahoma" pitchFamily="34" charset="0"/>
              <a:ea typeface="Tahoma" pitchFamily="34" charset="0"/>
              <a:cs typeface="Tahoma" pitchFamily="34" charset="0"/>
            </a:endParaRPr>
          </a:p>
        </p:txBody>
      </p:sp>
      <p:sp>
        <p:nvSpPr>
          <p:cNvPr id="9" name="8 - TextBox"/>
          <p:cNvSpPr txBox="1"/>
          <p:nvPr/>
        </p:nvSpPr>
        <p:spPr>
          <a:xfrm>
            <a:off x="7929586" y="3286124"/>
            <a:ext cx="1214414" cy="246221"/>
          </a:xfrm>
          <a:prstGeom prst="rect">
            <a:avLst/>
          </a:prstGeom>
          <a:noFill/>
        </p:spPr>
        <p:txBody>
          <a:bodyPr wrap="square" rtlCol="0">
            <a:spAutoFit/>
          </a:bodyPr>
          <a:lstStyle/>
          <a:p>
            <a:pPr algn="just"/>
            <a:r>
              <a:rPr lang="el-GR" sz="1000" dirty="0" smtClean="0">
                <a:latin typeface="Tahoma" pitchFamily="34" charset="0"/>
                <a:ea typeface="Tahoma" pitchFamily="34" charset="0"/>
                <a:cs typeface="Tahoma" pitchFamily="34" charset="0"/>
              </a:rPr>
              <a:t>Ταχύτητα πτήσης</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818"/>
          <a:stretch/>
        </p:blipFill>
        <p:spPr>
          <a:xfrm>
            <a:off x="2051720" y="0"/>
            <a:ext cx="7066618" cy="3783484"/>
          </a:xfrm>
          <a:prstGeom prst="rect">
            <a:avLst/>
          </a:prstGeom>
        </p:spPr>
      </p:pic>
      <p:pic>
        <p:nvPicPr>
          <p:cNvPr id="6" name="Picture 5"/>
          <p:cNvPicPr>
            <a:picLocks noChangeAspect="1"/>
          </p:cNvPicPr>
          <p:nvPr/>
        </p:nvPicPr>
        <p:blipFill rotWithShape="1">
          <a:blip r:embed="rId3"/>
          <a:srcRect l="23684" t="9401" r="24014" b="3317"/>
          <a:stretch/>
        </p:blipFill>
        <p:spPr>
          <a:xfrm>
            <a:off x="0" y="0"/>
            <a:ext cx="4030525" cy="3783484"/>
          </a:xfrm>
          <a:prstGeom prst="rect">
            <a:avLst/>
          </a:prstGeom>
        </p:spPr>
      </p:pic>
      <p:pic>
        <p:nvPicPr>
          <p:cNvPr id="425986" name="Picture 2" descr="No photo description availabl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87"/>
          <a:stretch/>
        </p:blipFill>
        <p:spPr bwMode="auto">
          <a:xfrm>
            <a:off x="-1" y="3783484"/>
            <a:ext cx="3742063" cy="3074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3796798"/>
            <a:ext cx="5436096" cy="3061202"/>
          </a:xfrm>
          <a:prstGeom prst="rect">
            <a:avLst/>
          </a:prstGeom>
        </p:spPr>
      </p:pic>
    </p:spTree>
    <p:extLst>
      <p:ext uri="{BB962C8B-B14F-4D97-AF65-F5344CB8AC3E}">
        <p14:creationId xmlns:p14="http://schemas.microsoft.com/office/powerpoint/2010/main" val="40389628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lstStyle/>
          <a:p>
            <a:r>
              <a:rPr lang="el-GR" sz="2800" b="1" dirty="0" smtClean="0">
                <a:latin typeface="Tahoma" pitchFamily="34" charset="0"/>
                <a:ea typeface="Tahoma" pitchFamily="34" charset="0"/>
                <a:cs typeface="Tahoma" pitchFamily="34" charset="0"/>
              </a:rPr>
              <a:t>Φτερά – </a:t>
            </a:r>
            <a:r>
              <a:rPr lang="el-GR" sz="2800" b="1" dirty="0" err="1" smtClean="0">
                <a:latin typeface="Tahoma" pitchFamily="34" charset="0"/>
                <a:ea typeface="Tahoma" pitchFamily="34" charset="0"/>
                <a:cs typeface="Tahoma" pitchFamily="34" charset="0"/>
              </a:rPr>
              <a:t>Πτερόρροια</a:t>
            </a:r>
            <a:r>
              <a:rPr lang="el-GR" sz="2800" b="1" dirty="0" smtClean="0">
                <a:latin typeface="Tahoma" pitchFamily="34" charset="0"/>
                <a:ea typeface="Tahoma" pitchFamily="34" charset="0"/>
                <a:cs typeface="Tahoma" pitchFamily="34" charset="0"/>
              </a:rPr>
              <a:t> – </a:t>
            </a:r>
            <a:r>
              <a:rPr lang="el-GR" sz="2800" b="1" dirty="0" err="1" smtClean="0">
                <a:latin typeface="Tahoma" pitchFamily="34" charset="0"/>
                <a:ea typeface="Tahoma" pitchFamily="34" charset="0"/>
                <a:cs typeface="Tahoma" pitchFamily="34" charset="0"/>
              </a:rPr>
              <a:t>Οικοιτοξικολογικές</a:t>
            </a:r>
            <a:r>
              <a:rPr lang="el-GR" sz="2800" b="1" dirty="0" smtClean="0">
                <a:latin typeface="Tahoma" pitchFamily="34" charset="0"/>
                <a:ea typeface="Tahoma" pitchFamily="34" charset="0"/>
                <a:cs typeface="Tahoma" pitchFamily="34" charset="0"/>
              </a:rPr>
              <a:t> έρευνες</a:t>
            </a:r>
            <a:endParaRPr lang="el-GR" sz="2800" b="1"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395536" y="1124744"/>
            <a:ext cx="5328592" cy="4525963"/>
          </a:xfrm>
        </p:spPr>
        <p:txBody>
          <a:bodyPr/>
          <a:lstStyle/>
          <a:p>
            <a:r>
              <a:rPr lang="el-GR" sz="1600" dirty="0" smtClean="0">
                <a:latin typeface="Tahoma" pitchFamily="34" charset="0"/>
                <a:ea typeface="Tahoma" pitchFamily="34" charset="0"/>
                <a:cs typeface="Tahoma" pitchFamily="34" charset="0"/>
              </a:rPr>
              <a:t>Το φτέρωμα σταδιακά φθείρεται και χρειάζεται περιοδική ανανέωση </a:t>
            </a:r>
            <a:r>
              <a:rPr lang="el-GR" sz="1600" dirty="0" smtClean="0">
                <a:latin typeface="Tahoma" pitchFamily="34" charset="0"/>
                <a:ea typeface="Tahoma" pitchFamily="34" charset="0"/>
                <a:cs typeface="Tahoma" pitchFamily="34" charset="0"/>
                <a:sym typeface="Wingdings" pitchFamily="2" charset="2"/>
              </a:rPr>
              <a:t> περίοδος 2-4 εβδομάδων αυξημένων ενεργειακών απαιτήσεων</a:t>
            </a: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Στα περισσότερα είδη πτηνών το πτέρωμα ανανεώνεται μια φορά το χρόνο</a:t>
            </a:r>
          </a:p>
          <a:p>
            <a:r>
              <a:rPr lang="el-GR" sz="1600" dirty="0" smtClean="0">
                <a:latin typeface="Tahoma" pitchFamily="34" charset="0"/>
                <a:ea typeface="Tahoma" pitchFamily="34" charset="0"/>
                <a:cs typeface="Tahoma" pitchFamily="34" charset="0"/>
              </a:rPr>
              <a:t>Συνήθως η </a:t>
            </a:r>
            <a:r>
              <a:rPr lang="el-GR" sz="1600" dirty="0" err="1" smtClean="0">
                <a:latin typeface="Tahoma" pitchFamily="34" charset="0"/>
                <a:ea typeface="Tahoma" pitchFamily="34" charset="0"/>
                <a:cs typeface="Tahoma" pitchFamily="34" charset="0"/>
              </a:rPr>
              <a:t>πτερόρροια</a:t>
            </a:r>
            <a:r>
              <a:rPr lang="el-GR" sz="1600" dirty="0" smtClean="0">
                <a:latin typeface="Tahoma" pitchFamily="34" charset="0"/>
                <a:ea typeface="Tahoma" pitchFamily="34" charset="0"/>
                <a:cs typeface="Tahoma" pitchFamily="34" charset="0"/>
              </a:rPr>
              <a:t> συμβαίνει αμέσως μετά την αναπαραγωγική περίοδο (μέσα έως τέλη καλοκαιριού) ή το φθινόπωρο/ χειμώνα στις περιοχές διαχείμασης πολλών μεταναστευτικών ειδών</a:t>
            </a:r>
          </a:p>
          <a:p>
            <a:r>
              <a:rPr lang="el-GR" sz="1600" dirty="0" smtClean="0">
                <a:latin typeface="Tahoma" pitchFamily="34" charset="0"/>
                <a:ea typeface="Tahoma" pitchFamily="34" charset="0"/>
                <a:cs typeface="Tahoma" pitchFamily="34" charset="0"/>
              </a:rPr>
              <a:t>Σε κάποια είδη τα φτερά αλλάζουν όλα μία φορά στο τέλος καλοκαιριού ή νωρίς το χειμώνα και ένα μέρος τους (π.χ. κεφάλι) αλλάζει ξανά πριν την έναρξη της αναπαραγωγής  για απόκτηση </a:t>
            </a:r>
            <a:r>
              <a:rPr lang="el-GR" sz="1600" dirty="0" err="1" smtClean="0">
                <a:latin typeface="Tahoma" pitchFamily="34" charset="0"/>
                <a:ea typeface="Tahoma" pitchFamily="34" charset="0"/>
                <a:cs typeface="Tahoma" pitchFamily="34" charset="0"/>
              </a:rPr>
              <a:t>γαμηλίου</a:t>
            </a:r>
            <a:r>
              <a:rPr lang="el-GR" sz="1600" dirty="0" smtClean="0">
                <a:latin typeface="Tahoma" pitchFamily="34" charset="0"/>
                <a:ea typeface="Tahoma" pitchFamily="34" charset="0"/>
                <a:cs typeface="Tahoma" pitchFamily="34" charset="0"/>
              </a:rPr>
              <a:t> πτερώματος όπως κάποια είδη γλάρων</a:t>
            </a:r>
          </a:p>
          <a:p>
            <a:r>
              <a:rPr lang="el-GR" sz="1600" dirty="0" smtClean="0">
                <a:latin typeface="Tahoma" pitchFamily="34" charset="0"/>
                <a:ea typeface="Tahoma" pitchFamily="34" charset="0"/>
                <a:cs typeface="Tahoma" pitchFamily="34" charset="0"/>
              </a:rPr>
              <a:t>Όταν αλλάζουν το φτερά, πέφτουν λίγα-λίγα και αναπληρώνονται σταδιακά με εξαίρεση κάποιες πάπιες, χήνες, κύκνοι, φλαμίνγκο και άλλα υδρόβια </a:t>
            </a:r>
            <a:r>
              <a:rPr lang="el-GR" sz="1600" dirty="0" smtClean="0">
                <a:latin typeface="Tahoma" pitchFamily="34" charset="0"/>
                <a:ea typeface="Tahoma" pitchFamily="34" charset="0"/>
                <a:cs typeface="Tahoma" pitchFamily="34" charset="0"/>
                <a:sym typeface="Wingdings" pitchFamily="2" charset="2"/>
              </a:rPr>
              <a:t> παροδική απώλεια ικανότητας πτήσης</a:t>
            </a:r>
          </a:p>
          <a:p>
            <a:r>
              <a:rPr lang="el-GR" sz="1600" dirty="0" smtClean="0">
                <a:latin typeface="Tahoma" pitchFamily="34" charset="0"/>
                <a:ea typeface="Tahoma" pitchFamily="34" charset="0"/>
                <a:cs typeface="Tahoma" pitchFamily="34" charset="0"/>
                <a:sym typeface="Wingdings" pitchFamily="2" charset="2"/>
              </a:rPr>
              <a:t>Σε όλα τα είδη, τα φτερά (ιδιαίτερα τα </a:t>
            </a:r>
            <a:r>
              <a:rPr lang="el-GR" sz="1600" dirty="0" err="1" smtClean="0">
                <a:latin typeface="Tahoma" pitchFamily="34" charset="0"/>
                <a:ea typeface="Tahoma" pitchFamily="34" charset="0"/>
                <a:cs typeface="Tahoma" pitchFamily="34" charset="0"/>
                <a:sym typeface="Wingdings" pitchFamily="2" charset="2"/>
              </a:rPr>
              <a:t>ερετικά</a:t>
            </a:r>
            <a:r>
              <a:rPr lang="el-GR" sz="1600" dirty="0" smtClean="0">
                <a:latin typeface="Tahoma" pitchFamily="34" charset="0"/>
                <a:ea typeface="Tahoma" pitchFamily="34" charset="0"/>
                <a:cs typeface="Tahoma" pitchFamily="34" charset="0"/>
                <a:sym typeface="Wingdings" pitchFamily="2" charset="2"/>
              </a:rPr>
              <a:t>) αλλάζουν με εξαιρετική ακρίβεια ακολουθώντας συγκεκριμένο πρότυπο.  </a:t>
            </a:r>
          </a:p>
          <a:p>
            <a:endParaRPr lang="el-GR" sz="1600" dirty="0" smtClean="0">
              <a:latin typeface="Tahoma" pitchFamily="34" charset="0"/>
              <a:ea typeface="Tahoma" pitchFamily="34" charset="0"/>
              <a:cs typeface="Tahoma" pitchFamily="34" charset="0"/>
            </a:endParaRPr>
          </a:p>
          <a:p>
            <a:endParaRPr lang="el-GR" dirty="0"/>
          </a:p>
        </p:txBody>
      </p:sp>
      <p:pic>
        <p:nvPicPr>
          <p:cNvPr id="226307" name="Picture 3"/>
          <p:cNvPicPr>
            <a:picLocks noChangeAspect="1" noChangeArrowheads="1"/>
          </p:cNvPicPr>
          <p:nvPr/>
        </p:nvPicPr>
        <p:blipFill>
          <a:blip r:embed="rId2" cstate="print"/>
          <a:srcRect/>
          <a:stretch>
            <a:fillRect/>
          </a:stretch>
        </p:blipFill>
        <p:spPr bwMode="auto">
          <a:xfrm>
            <a:off x="5796136" y="1412776"/>
            <a:ext cx="3156396" cy="3456384"/>
          </a:xfrm>
          <a:prstGeom prst="rect">
            <a:avLst/>
          </a:prstGeom>
          <a:noFill/>
          <a:ln w="9525">
            <a:noFill/>
            <a:miter lim="800000"/>
            <a:headEnd/>
            <a:tailEnd/>
          </a:ln>
        </p:spPr>
      </p:pic>
      <p:sp>
        <p:nvSpPr>
          <p:cNvPr id="6" name="5 - TextBox"/>
          <p:cNvSpPr txBox="1"/>
          <p:nvPr/>
        </p:nvSpPr>
        <p:spPr>
          <a:xfrm>
            <a:off x="5796136" y="4869160"/>
            <a:ext cx="3168352"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Νεαρός </a:t>
            </a:r>
            <a:r>
              <a:rPr lang="el-GR" sz="1100" dirty="0" err="1" smtClean="0">
                <a:latin typeface="Tahoma" pitchFamily="34" charset="0"/>
                <a:ea typeface="Tahoma" pitchFamily="34" charset="0"/>
                <a:cs typeface="Tahoma" pitchFamily="34" charset="0"/>
              </a:rPr>
              <a:t>Χρυσαετός</a:t>
            </a:r>
            <a:r>
              <a:rPr lang="el-GR" sz="1100"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Α</a:t>
            </a:r>
            <a:r>
              <a:rPr lang="en-US" sz="1100" i="1" dirty="0" err="1" smtClean="0">
                <a:latin typeface="Tahoma" pitchFamily="34" charset="0"/>
                <a:ea typeface="Tahoma" pitchFamily="34" charset="0"/>
                <a:cs typeface="Tahoma" pitchFamily="34" charset="0"/>
              </a:rPr>
              <a:t>quila</a:t>
            </a:r>
            <a:r>
              <a:rPr lang="en-US" sz="1100" i="1" dirty="0" smtClean="0">
                <a:latin typeface="Tahoma" pitchFamily="34" charset="0"/>
                <a:ea typeface="Tahoma" pitchFamily="34" charset="0"/>
                <a:cs typeface="Tahoma" pitchFamily="34" charset="0"/>
              </a:rPr>
              <a:t> chrysaetos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με φθορά στα φτερά, ακόμα και στα πρωτεύονται όπου είναι εμφανής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 </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579296" cy="562074"/>
          </a:xfrm>
        </p:spPr>
        <p:txBody>
          <a:bodyPr/>
          <a:lstStyle/>
          <a:p>
            <a:r>
              <a:rPr lang="el-GR" sz="2000" dirty="0" smtClean="0">
                <a:latin typeface="Tahoma" pitchFamily="34" charset="0"/>
                <a:ea typeface="Tahoma" pitchFamily="34" charset="0"/>
                <a:cs typeface="Tahoma" pitchFamily="34" charset="0"/>
              </a:rPr>
              <a:t>Πρότυπο </a:t>
            </a:r>
            <a:r>
              <a:rPr lang="el-GR" sz="2000" dirty="0" err="1" smtClean="0">
                <a:latin typeface="Tahoma" pitchFamily="34" charset="0"/>
                <a:ea typeface="Tahoma" pitchFamily="34" charset="0"/>
                <a:cs typeface="Tahoma" pitchFamily="34" charset="0"/>
              </a:rPr>
              <a:t>πτερόρροιας</a:t>
            </a:r>
            <a:r>
              <a:rPr lang="el-GR" sz="2000" dirty="0" smtClean="0">
                <a:latin typeface="Tahoma" pitchFamily="34" charset="0"/>
                <a:ea typeface="Tahoma" pitchFamily="34" charset="0"/>
                <a:cs typeface="Tahoma" pitchFamily="34" charset="0"/>
              </a:rPr>
              <a:t> – </a:t>
            </a:r>
            <a:r>
              <a:rPr lang="el-GR" sz="2000" dirty="0" err="1" smtClean="0">
                <a:latin typeface="Tahoma" pitchFamily="34" charset="0"/>
                <a:ea typeface="Tahoma" pitchFamily="34" charset="0"/>
                <a:cs typeface="Tahoma" pitchFamily="34" charset="0"/>
              </a:rPr>
              <a:t>Βιοπαρακολούθηση</a:t>
            </a:r>
            <a:r>
              <a:rPr lang="el-GR" sz="2000" dirty="0" smtClean="0">
                <a:latin typeface="Tahoma" pitchFamily="34" charset="0"/>
                <a:ea typeface="Tahoma" pitchFamily="34" charset="0"/>
                <a:cs typeface="Tahoma" pitchFamily="34" charset="0"/>
              </a:rPr>
              <a:t> ρύπανσης: </a:t>
            </a:r>
            <a:br>
              <a:rPr lang="el-GR" sz="2000" dirty="0" smtClean="0">
                <a:latin typeface="Tahoma" pitchFamily="34" charset="0"/>
                <a:ea typeface="Tahoma" pitchFamily="34" charset="0"/>
                <a:cs typeface="Tahoma" pitchFamily="34" charset="0"/>
              </a:rPr>
            </a:br>
            <a:r>
              <a:rPr lang="el-GR" sz="2000" dirty="0" smtClean="0">
                <a:latin typeface="Tahoma" pitchFamily="34" charset="0"/>
                <a:ea typeface="Tahoma" pitchFamily="34" charset="0"/>
                <a:cs typeface="Tahoma" pitchFamily="34" charset="0"/>
              </a:rPr>
              <a:t>Η περίπτωση ενός θαλασσοπουλιού</a:t>
            </a:r>
            <a:endParaRPr lang="el-GR" sz="2000" dirty="0">
              <a:latin typeface="Tahoma" pitchFamily="34" charset="0"/>
              <a:ea typeface="Tahoma" pitchFamily="34" charset="0"/>
              <a:cs typeface="Tahoma" pitchFamily="34" charset="0"/>
            </a:endParaRPr>
          </a:p>
        </p:txBody>
      </p:sp>
      <p:pic>
        <p:nvPicPr>
          <p:cNvPr id="227330" name="Picture 3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548680"/>
            <a:ext cx="5896165" cy="6120680"/>
          </a:xfrm>
          <a:prstGeom prst="rect">
            <a:avLst/>
          </a:prstGeom>
          <a:noFill/>
          <a:ln w="9525">
            <a:noFill/>
            <a:miter lim="800000"/>
            <a:headEnd/>
            <a:tailEnd/>
          </a:ln>
        </p:spPr>
      </p:pic>
      <p:sp>
        <p:nvSpPr>
          <p:cNvPr id="5" name="4 - TextBox"/>
          <p:cNvSpPr txBox="1"/>
          <p:nvPr/>
        </p:nvSpPr>
        <p:spPr>
          <a:xfrm>
            <a:off x="5796136" y="4653136"/>
            <a:ext cx="3347864" cy="2123658"/>
          </a:xfrm>
          <a:prstGeom prst="rect">
            <a:avLst/>
          </a:prstGeom>
          <a:noFill/>
        </p:spPr>
        <p:txBody>
          <a:bodyPr wrap="square" rtlCol="0">
            <a:spAutoFit/>
          </a:bodyPr>
          <a:lstStyle/>
          <a:p>
            <a:r>
              <a:rPr lang="el-GR" sz="1100" dirty="0" smtClean="0"/>
              <a:t>Σχέδιο </a:t>
            </a:r>
            <a:r>
              <a:rPr lang="el-GR" sz="1100" dirty="0" err="1" smtClean="0"/>
              <a:t>πτερόρροιας</a:t>
            </a:r>
            <a:r>
              <a:rPr lang="el-GR" sz="1100" dirty="0" smtClean="0"/>
              <a:t> ουράς και φτερούγων Αρτέμη  (</a:t>
            </a:r>
            <a:r>
              <a:rPr lang="en-US" sz="1100" dirty="0" smtClean="0"/>
              <a:t>n</a:t>
            </a:r>
            <a:r>
              <a:rPr lang="el-GR" sz="1100" dirty="0" smtClean="0"/>
              <a:t> = 32) από άτομα που πιάστηκαν μετά από παρεμπίπτουσα παγίδευση σε παραγάδια στις 5 Οκτωβρίου σε θαλάσσια ύδατα της Καταλονίας (ΒΔ Μεσόγειος): </a:t>
            </a:r>
          </a:p>
          <a:p>
            <a:r>
              <a:rPr lang="el-GR" sz="1100" dirty="0" smtClean="0"/>
              <a:t>Το κύριο μοτίβο </a:t>
            </a:r>
            <a:r>
              <a:rPr lang="el-GR" sz="1100" dirty="0" err="1" smtClean="0"/>
              <a:t>πτερόρροιας</a:t>
            </a:r>
            <a:r>
              <a:rPr lang="el-GR" sz="1100" dirty="0" smtClean="0"/>
              <a:t> εμφανίζεται με γκρίζα βέλη, για αρσενικό (</a:t>
            </a:r>
            <a:r>
              <a:rPr lang="en-US" sz="1100" dirty="0" smtClean="0"/>
              <a:t>b</a:t>
            </a:r>
            <a:r>
              <a:rPr lang="el-GR" sz="1100" dirty="0" smtClean="0"/>
              <a:t>) και θηλυκό (</a:t>
            </a:r>
            <a:r>
              <a:rPr lang="en-US" sz="1100" dirty="0" smtClean="0"/>
              <a:t>c</a:t>
            </a:r>
            <a:r>
              <a:rPr lang="el-GR" sz="1100" dirty="0" smtClean="0"/>
              <a:t>) μέση τιμή (+ </a:t>
            </a:r>
            <a:r>
              <a:rPr lang="en-US" sz="1100" dirty="0" smtClean="0"/>
              <a:t>CI</a:t>
            </a:r>
            <a:r>
              <a:rPr lang="el-GR" sz="1100" dirty="0" smtClean="0"/>
              <a:t> 95%) για κάθε φτερό και (δ) δείκτης συμφωνίας (βαθμός συμμετρίας ± </a:t>
            </a:r>
            <a:r>
              <a:rPr lang="en-US" sz="1100" dirty="0" smtClean="0"/>
              <a:t>CI</a:t>
            </a:r>
            <a:r>
              <a:rPr lang="el-GR" sz="1100" dirty="0" smtClean="0"/>
              <a:t> 95%) μεταξύ των φτερών των δύο φτερούγων και των μισών της ουράς. Η εικόνα προέρχεται από τον </a:t>
            </a:r>
            <a:r>
              <a:rPr lang="en-US" sz="1100" dirty="0" smtClean="0"/>
              <a:t>Albert </a:t>
            </a:r>
            <a:r>
              <a:rPr lang="en-US" sz="1100" dirty="0" err="1" smtClean="0"/>
              <a:t>Cama</a:t>
            </a:r>
            <a:r>
              <a:rPr lang="el-GR" sz="1100" dirty="0" smtClean="0"/>
              <a:t> (πηγή: </a:t>
            </a:r>
            <a:r>
              <a:rPr lang="en-US" sz="1100" dirty="0" smtClean="0"/>
              <a:t>Ramos et al</a:t>
            </a:r>
            <a:r>
              <a:rPr lang="el-GR" sz="1100" dirty="0" smtClean="0"/>
              <a:t>., 2008).</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481D"/>
          <p:cNvPicPr>
            <a:picLocks noChangeAspect="1" noChangeArrowheads="1"/>
          </p:cNvPicPr>
          <p:nvPr/>
        </p:nvPicPr>
        <p:blipFill>
          <a:blip r:embed="rId2" cstate="print"/>
          <a:srcRect/>
          <a:stretch>
            <a:fillRect/>
          </a:stretch>
        </p:blipFill>
        <p:spPr bwMode="auto">
          <a:xfrm>
            <a:off x="0" y="642938"/>
            <a:ext cx="4395788" cy="6215062"/>
          </a:xfrm>
          <a:prstGeom prst="rect">
            <a:avLst/>
          </a:prstGeom>
          <a:noFill/>
          <a:ln w="9525">
            <a:noFill/>
            <a:miter lim="800000"/>
            <a:headEnd/>
            <a:tailEnd/>
          </a:ln>
        </p:spPr>
      </p:pic>
      <p:sp>
        <p:nvSpPr>
          <p:cNvPr id="9" name="Rectangle 6"/>
          <p:cNvSpPr>
            <a:spLocks/>
          </p:cNvSpPr>
          <p:nvPr/>
        </p:nvSpPr>
        <p:spPr bwMode="auto">
          <a:xfrm>
            <a:off x="1500188" y="4214813"/>
            <a:ext cx="2857500" cy="2643187"/>
          </a:xfrm>
          <a:prstGeom prst="rect">
            <a:avLst/>
          </a:prstGeom>
          <a:solidFill>
            <a:srgbClr val="DAEEF3"/>
          </a:solidFill>
          <a:ln w="9525">
            <a:noFill/>
            <a:miter lim="800000"/>
            <a:headEnd/>
            <a:tailEnd/>
          </a:ln>
        </p:spPr>
        <p:txBody>
          <a:bodyPr lIns="54864" tIns="91440"/>
          <a:lstStyle/>
          <a:p>
            <a:pPr>
              <a:buFont typeface="Wingdings" pitchFamily="2" charset="2"/>
              <a:buChar char="ü"/>
            </a:pPr>
            <a:r>
              <a:rPr lang="el-GR" sz="800">
                <a:latin typeface="Times New Roman" pitchFamily="18" charset="0"/>
              </a:rPr>
              <a:t>Διάρκεια καταγραφών: 349 μέρες (28/7/09 -12/7/10)</a:t>
            </a:r>
            <a:endParaRPr lang="en-US" sz="800">
              <a:latin typeface="Times New Roman" pitchFamily="18" charset="0"/>
            </a:endParaRPr>
          </a:p>
          <a:p>
            <a:pPr>
              <a:buFont typeface="Wingdings" pitchFamily="2" charset="2"/>
              <a:buChar char="ü"/>
            </a:pPr>
            <a:r>
              <a:rPr lang="el-GR" sz="800">
                <a:latin typeface="Times New Roman" pitchFamily="18" charset="0"/>
              </a:rPr>
              <a:t>Χρονικό βήμα καταγραφών: 10</a:t>
            </a:r>
            <a:r>
              <a:rPr lang="en-US" sz="800">
                <a:latin typeface="Times New Roman" pitchFamily="18" charset="0"/>
              </a:rPr>
              <a:t> min</a:t>
            </a:r>
            <a:endParaRPr lang="el-GR" sz="800">
              <a:latin typeface="Times New Roman" pitchFamily="18" charset="0"/>
            </a:endParaRPr>
          </a:p>
          <a:p>
            <a:pPr>
              <a:buFont typeface="Wingdings" pitchFamily="2" charset="2"/>
              <a:buChar char="ü"/>
            </a:pPr>
            <a:r>
              <a:rPr lang="el-GR" sz="800">
                <a:latin typeface="Times New Roman" pitchFamily="18" charset="0"/>
              </a:rPr>
              <a:t>Αριθμός καταγεγραμμένων σημείων (</a:t>
            </a:r>
            <a:r>
              <a:rPr lang="en-US" sz="800">
                <a:latin typeface="Times New Roman" pitchFamily="18" charset="0"/>
              </a:rPr>
              <a:t>Geolocations)</a:t>
            </a:r>
            <a:r>
              <a:rPr lang="el-GR" sz="800">
                <a:latin typeface="Times New Roman" pitchFamily="18" charset="0"/>
              </a:rPr>
              <a:t>:</a:t>
            </a:r>
            <a:r>
              <a:rPr lang="en-US" sz="800">
                <a:latin typeface="Times New Roman" pitchFamily="18" charset="0"/>
              </a:rPr>
              <a:t> 50.272</a:t>
            </a:r>
            <a:endParaRPr lang="el-GR" sz="800">
              <a:latin typeface="Times New Roman" pitchFamily="18" charset="0"/>
            </a:endParaRPr>
          </a:p>
          <a:p>
            <a:pPr>
              <a:buFont typeface="Wingdings" pitchFamily="2" charset="2"/>
              <a:buChar char="ü"/>
            </a:pPr>
            <a:r>
              <a:rPr lang="el-GR" sz="800">
                <a:latin typeface="Times New Roman" pitchFamily="18" charset="0"/>
              </a:rPr>
              <a:t>Βασικό πεδίο τροφοληψίας στην αναπαραγωγή: Ιόνιο και δευτερευόντως η Αδριατική συνολικής έκτασης 256.000 </a:t>
            </a:r>
            <a:r>
              <a:rPr lang="en-US" sz="800">
                <a:latin typeface="Times New Roman" pitchFamily="18" charset="0"/>
              </a:rPr>
              <a:t>km</a:t>
            </a:r>
            <a:r>
              <a:rPr lang="el-GR" sz="800" baseline="30000">
                <a:latin typeface="Times New Roman" pitchFamily="18" charset="0"/>
              </a:rPr>
              <a:t>2</a:t>
            </a:r>
            <a:endParaRPr lang="el-GR" sz="800">
              <a:latin typeface="Times New Roman" pitchFamily="18" charset="0"/>
            </a:endParaRPr>
          </a:p>
          <a:p>
            <a:pPr>
              <a:buFont typeface="Wingdings" pitchFamily="2" charset="2"/>
              <a:buChar char="ü"/>
            </a:pPr>
            <a:r>
              <a:rPr lang="el-GR" sz="800">
                <a:latin typeface="Times New Roman" pitchFamily="18" charset="0"/>
              </a:rPr>
              <a:t>Βασικό πεδίο τροφοληψίας τον χειμώνα: Ατλαντικός, συνολικής έκτασης 215.000 </a:t>
            </a:r>
            <a:r>
              <a:rPr lang="en-US" sz="800">
                <a:latin typeface="Times New Roman" pitchFamily="18" charset="0"/>
              </a:rPr>
              <a:t>km</a:t>
            </a:r>
            <a:r>
              <a:rPr lang="el-GR" sz="800" baseline="30000">
                <a:latin typeface="Times New Roman" pitchFamily="18" charset="0"/>
              </a:rPr>
              <a:t>2</a:t>
            </a:r>
            <a:endParaRPr lang="el-GR" sz="800">
              <a:latin typeface="Times New Roman" pitchFamily="18" charset="0"/>
            </a:endParaRPr>
          </a:p>
          <a:p>
            <a:pPr>
              <a:buFont typeface="Wingdings" pitchFamily="2" charset="2"/>
              <a:buChar char="ü"/>
            </a:pPr>
            <a:r>
              <a:rPr lang="el-GR" sz="800">
                <a:latin typeface="Times New Roman" pitchFamily="18" charset="0"/>
              </a:rPr>
              <a:t>Έναρξη φθινοπωρινής μετανάστευσης: 24/10/09 </a:t>
            </a:r>
          </a:p>
          <a:p>
            <a:pPr>
              <a:buFont typeface="Wingdings" pitchFamily="2" charset="2"/>
              <a:buChar char="ü"/>
            </a:pPr>
            <a:r>
              <a:rPr lang="el-GR" sz="800">
                <a:latin typeface="Times New Roman" pitchFamily="18" charset="0"/>
              </a:rPr>
              <a:t>Άφιξη στα πεδία διαχείμασης: 0</a:t>
            </a:r>
            <a:r>
              <a:rPr lang="en-US" sz="800">
                <a:latin typeface="Times New Roman" pitchFamily="18" charset="0"/>
              </a:rPr>
              <a:t>8</a:t>
            </a:r>
            <a:r>
              <a:rPr lang="el-GR" sz="800">
                <a:latin typeface="Times New Roman" pitchFamily="18" charset="0"/>
              </a:rPr>
              <a:t>/11/09</a:t>
            </a:r>
          </a:p>
          <a:p>
            <a:pPr>
              <a:buFont typeface="Wingdings" pitchFamily="2" charset="2"/>
              <a:buChar char="ü"/>
            </a:pPr>
            <a:r>
              <a:rPr lang="el-GR" sz="800">
                <a:latin typeface="Times New Roman" pitchFamily="18" charset="0"/>
              </a:rPr>
              <a:t>Διάρκεια φθινοπωρινής μετανάστευσης:</a:t>
            </a:r>
            <a:r>
              <a:rPr lang="en-US" sz="800">
                <a:latin typeface="Times New Roman" pitchFamily="18" charset="0"/>
              </a:rPr>
              <a:t> </a:t>
            </a:r>
            <a:r>
              <a:rPr lang="el-GR" sz="800">
                <a:latin typeface="Times New Roman" pitchFamily="18" charset="0"/>
              </a:rPr>
              <a:t>1</a:t>
            </a:r>
            <a:r>
              <a:rPr lang="en-US" sz="800">
                <a:latin typeface="Times New Roman" pitchFamily="18" charset="0"/>
              </a:rPr>
              <a:t>5</a:t>
            </a:r>
            <a:r>
              <a:rPr lang="el-GR" sz="800">
                <a:latin typeface="Times New Roman" pitchFamily="18" charset="0"/>
              </a:rPr>
              <a:t> μέρες</a:t>
            </a:r>
          </a:p>
          <a:p>
            <a:pPr>
              <a:buFont typeface="Wingdings" pitchFamily="2" charset="2"/>
              <a:buChar char="ü"/>
            </a:pPr>
            <a:r>
              <a:rPr lang="el-GR" sz="800">
                <a:latin typeface="Times New Roman" pitchFamily="18" charset="0"/>
              </a:rPr>
              <a:t>Ταχύτητα φθινοπωρινής μετανάστευσης: 386,7 </a:t>
            </a:r>
            <a:r>
              <a:rPr lang="en-US" sz="800">
                <a:latin typeface="Times New Roman" pitchFamily="18" charset="0"/>
              </a:rPr>
              <a:t>km</a:t>
            </a:r>
            <a:r>
              <a:rPr lang="el-GR" sz="800">
                <a:latin typeface="Times New Roman" pitchFamily="18" charset="0"/>
              </a:rPr>
              <a:t>/ημέρα (ή 16,1 </a:t>
            </a:r>
            <a:r>
              <a:rPr lang="en-US" sz="800">
                <a:latin typeface="Times New Roman" pitchFamily="18" charset="0"/>
              </a:rPr>
              <a:t>km</a:t>
            </a:r>
            <a:r>
              <a:rPr lang="el-GR" sz="800">
                <a:latin typeface="Times New Roman" pitchFamily="18" charset="0"/>
              </a:rPr>
              <a:t>/</a:t>
            </a:r>
            <a:r>
              <a:rPr lang="en-US" sz="800">
                <a:latin typeface="Times New Roman" pitchFamily="18" charset="0"/>
              </a:rPr>
              <a:t>h</a:t>
            </a:r>
            <a:r>
              <a:rPr lang="el-GR" sz="800">
                <a:latin typeface="Times New Roman" pitchFamily="18" charset="0"/>
              </a:rPr>
              <a:t>)</a:t>
            </a:r>
          </a:p>
          <a:p>
            <a:pPr>
              <a:buFont typeface="Wingdings" pitchFamily="2" charset="2"/>
              <a:buChar char="ü"/>
            </a:pPr>
            <a:r>
              <a:rPr lang="el-GR" sz="800">
                <a:latin typeface="Times New Roman" pitchFamily="18" charset="0"/>
              </a:rPr>
              <a:t>Έναρξη εαρινής μετανάστευσης: 1</a:t>
            </a:r>
            <a:r>
              <a:rPr lang="en-US" sz="800">
                <a:latin typeface="Times New Roman" pitchFamily="18" charset="0"/>
              </a:rPr>
              <a:t>5</a:t>
            </a:r>
            <a:r>
              <a:rPr lang="el-GR" sz="800">
                <a:latin typeface="Times New Roman" pitchFamily="18" charset="0"/>
              </a:rPr>
              <a:t>/02/10 </a:t>
            </a:r>
          </a:p>
          <a:p>
            <a:pPr>
              <a:buFont typeface="Wingdings" pitchFamily="2" charset="2"/>
              <a:buChar char="ü"/>
            </a:pPr>
            <a:r>
              <a:rPr lang="el-GR" sz="800">
                <a:latin typeface="Times New Roman" pitchFamily="18" charset="0"/>
              </a:rPr>
              <a:t>Άφιξη στις Στροφάδες: 25/2/10</a:t>
            </a:r>
          </a:p>
          <a:p>
            <a:pPr>
              <a:buFont typeface="Wingdings" pitchFamily="2" charset="2"/>
              <a:buChar char="ü"/>
            </a:pPr>
            <a:r>
              <a:rPr lang="el-GR" sz="800">
                <a:latin typeface="Times New Roman" pitchFamily="18" charset="0"/>
              </a:rPr>
              <a:t>Διάρκεια εαρινής μετανάστευσης: </a:t>
            </a:r>
            <a:r>
              <a:rPr lang="en-US" sz="800">
                <a:latin typeface="Times New Roman" pitchFamily="18" charset="0"/>
              </a:rPr>
              <a:t>10</a:t>
            </a:r>
            <a:r>
              <a:rPr lang="el-GR" sz="800">
                <a:latin typeface="Times New Roman" pitchFamily="18" charset="0"/>
              </a:rPr>
              <a:t> μέρες</a:t>
            </a:r>
          </a:p>
          <a:p>
            <a:pPr>
              <a:buFont typeface="Wingdings" pitchFamily="2" charset="2"/>
              <a:buChar char="ü"/>
            </a:pPr>
            <a:r>
              <a:rPr lang="el-GR" sz="800">
                <a:latin typeface="Times New Roman" pitchFamily="18" charset="0"/>
              </a:rPr>
              <a:t>Ταχύτητα εαρινής μετανάστευσης: 589,1 </a:t>
            </a:r>
            <a:r>
              <a:rPr lang="en-US" sz="800">
                <a:latin typeface="Times New Roman" pitchFamily="18" charset="0"/>
              </a:rPr>
              <a:t>km</a:t>
            </a:r>
            <a:r>
              <a:rPr lang="el-GR" sz="800">
                <a:latin typeface="Times New Roman" pitchFamily="18" charset="0"/>
              </a:rPr>
              <a:t>/ημέρα (ή 24,5 </a:t>
            </a:r>
            <a:r>
              <a:rPr lang="en-US" sz="800">
                <a:latin typeface="Times New Roman" pitchFamily="18" charset="0"/>
              </a:rPr>
              <a:t>km</a:t>
            </a:r>
            <a:r>
              <a:rPr lang="el-GR" sz="800">
                <a:latin typeface="Times New Roman" pitchFamily="18" charset="0"/>
              </a:rPr>
              <a:t>/</a:t>
            </a:r>
            <a:r>
              <a:rPr lang="en-US" sz="800">
                <a:latin typeface="Times New Roman" pitchFamily="18" charset="0"/>
              </a:rPr>
              <a:t>h</a:t>
            </a:r>
            <a:r>
              <a:rPr lang="el-GR" sz="800">
                <a:latin typeface="Times New Roman" pitchFamily="18" charset="0"/>
              </a:rPr>
              <a:t>)</a:t>
            </a:r>
          </a:p>
          <a:p>
            <a:pPr>
              <a:buFont typeface="Wingdings" pitchFamily="2" charset="2"/>
              <a:buChar char="ü"/>
            </a:pPr>
            <a:r>
              <a:rPr lang="el-GR" sz="800">
                <a:latin typeface="Times New Roman" pitchFamily="18" charset="0"/>
              </a:rPr>
              <a:t>Διέλευση από Γιβραλτάρ: 03/11/09 &amp; 18/2/10</a:t>
            </a:r>
          </a:p>
          <a:p>
            <a:pPr>
              <a:buFont typeface="Wingdings" pitchFamily="2" charset="2"/>
              <a:buChar char="ü"/>
            </a:pPr>
            <a:r>
              <a:rPr lang="el-GR" sz="800">
                <a:latin typeface="Times New Roman" pitchFamily="18" charset="0"/>
              </a:rPr>
              <a:t>Συνολική διάρκεια μη αναπαραγωγικής περιόδου: 124 μέρες</a:t>
            </a:r>
          </a:p>
          <a:p>
            <a:pPr>
              <a:buFont typeface="Wingdings" pitchFamily="2" charset="2"/>
              <a:buChar char="ü"/>
            </a:pPr>
            <a:r>
              <a:rPr lang="el-GR" sz="800">
                <a:latin typeface="Times New Roman" pitchFamily="18" charset="0"/>
              </a:rPr>
              <a:t>Απόσταση περιοχών διαχείμασης και αναπαραγωγής: 5.800</a:t>
            </a:r>
            <a:r>
              <a:rPr lang="en-US" sz="800">
                <a:latin typeface="Times New Roman" pitchFamily="18" charset="0"/>
              </a:rPr>
              <a:t>km</a:t>
            </a:r>
            <a:r>
              <a:rPr lang="el-GR" sz="800">
                <a:latin typeface="Times New Roman" pitchFamily="18" charset="0"/>
              </a:rPr>
              <a:t> </a:t>
            </a:r>
            <a:endParaRPr lang="el-GR"/>
          </a:p>
        </p:txBody>
      </p:sp>
      <p:pic>
        <p:nvPicPr>
          <p:cNvPr id="10" name="Picture 4"/>
          <p:cNvPicPr>
            <a:picLocks noChangeAspect="1" noChangeArrowheads="1"/>
          </p:cNvPicPr>
          <p:nvPr/>
        </p:nvPicPr>
        <p:blipFill>
          <a:blip r:embed="rId3" cstate="print"/>
          <a:srcRect/>
          <a:stretch>
            <a:fillRect/>
          </a:stretch>
        </p:blipFill>
        <p:spPr bwMode="auto">
          <a:xfrm>
            <a:off x="4373563" y="642938"/>
            <a:ext cx="4770437" cy="6180137"/>
          </a:xfrm>
          <a:prstGeom prst="rect">
            <a:avLst/>
          </a:prstGeom>
          <a:noFill/>
          <a:ln w="9525">
            <a:noFill/>
            <a:miter lim="800000"/>
            <a:headEnd/>
            <a:tailEnd/>
          </a:ln>
        </p:spPr>
      </p:pic>
      <p:sp>
        <p:nvSpPr>
          <p:cNvPr id="2" name="1 - Τίτλος"/>
          <p:cNvSpPr>
            <a:spLocks noGrp="1"/>
          </p:cNvSpPr>
          <p:nvPr>
            <p:ph type="title"/>
          </p:nvPr>
        </p:nvSpPr>
        <p:spPr>
          <a:xfrm>
            <a:off x="0" y="0"/>
            <a:ext cx="8579296" cy="562074"/>
          </a:xfrm>
        </p:spPr>
        <p:txBody>
          <a:bodyPr/>
          <a:lstStyle/>
          <a:p>
            <a:r>
              <a:rPr lang="el-GR" sz="2000" dirty="0" smtClean="0">
                <a:latin typeface="Tahoma" pitchFamily="34" charset="0"/>
                <a:ea typeface="Tahoma" pitchFamily="34" charset="0"/>
                <a:cs typeface="Tahoma" pitchFamily="34" charset="0"/>
              </a:rPr>
              <a:t>Πρότυπο </a:t>
            </a:r>
            <a:r>
              <a:rPr lang="el-GR" sz="2000" dirty="0" err="1" smtClean="0">
                <a:latin typeface="Tahoma" pitchFamily="34" charset="0"/>
                <a:ea typeface="Tahoma" pitchFamily="34" charset="0"/>
                <a:cs typeface="Tahoma" pitchFamily="34" charset="0"/>
              </a:rPr>
              <a:t>πτερόρροιας</a:t>
            </a:r>
            <a:r>
              <a:rPr lang="el-GR" sz="2000" dirty="0" smtClean="0">
                <a:latin typeface="Tahoma" pitchFamily="34" charset="0"/>
                <a:ea typeface="Tahoma" pitchFamily="34" charset="0"/>
                <a:cs typeface="Tahoma" pitchFamily="34" charset="0"/>
              </a:rPr>
              <a:t> – </a:t>
            </a:r>
            <a:r>
              <a:rPr lang="el-GR" sz="2000" dirty="0" err="1" smtClean="0">
                <a:latin typeface="Tahoma" pitchFamily="34" charset="0"/>
                <a:ea typeface="Tahoma" pitchFamily="34" charset="0"/>
                <a:cs typeface="Tahoma" pitchFamily="34" charset="0"/>
              </a:rPr>
              <a:t>Βιοπαρακολούθηση</a:t>
            </a:r>
            <a:r>
              <a:rPr lang="el-GR" sz="2000" dirty="0" smtClean="0">
                <a:latin typeface="Tahoma" pitchFamily="34" charset="0"/>
                <a:ea typeface="Tahoma" pitchFamily="34" charset="0"/>
                <a:cs typeface="Tahoma" pitchFamily="34" charset="0"/>
              </a:rPr>
              <a:t> ρύπανσης: </a:t>
            </a:r>
            <a:br>
              <a:rPr lang="el-GR" sz="2000" dirty="0" smtClean="0">
                <a:latin typeface="Tahoma" pitchFamily="34" charset="0"/>
                <a:ea typeface="Tahoma" pitchFamily="34" charset="0"/>
                <a:cs typeface="Tahoma" pitchFamily="34" charset="0"/>
              </a:rPr>
            </a:br>
            <a:r>
              <a:rPr lang="el-GR" sz="2000" dirty="0" smtClean="0">
                <a:latin typeface="Tahoma" pitchFamily="34" charset="0"/>
                <a:ea typeface="Tahoma" pitchFamily="34" charset="0"/>
                <a:cs typeface="Tahoma" pitchFamily="34" charset="0"/>
              </a:rPr>
              <a:t>Η περίπτωση ενός μεταναστευτικού θαλασσοπουλιού ΙΙ</a:t>
            </a:r>
            <a:endParaRPr lang="el-GR" sz="2000" dirty="0">
              <a:latin typeface="Tahoma" pitchFamily="34" charset="0"/>
              <a:ea typeface="Tahoma" pitchFamily="34" charset="0"/>
              <a:cs typeface="Tahoma" pitchFamily="34" charset="0"/>
            </a:endParaRPr>
          </a:p>
        </p:txBody>
      </p:sp>
      <p:pic>
        <p:nvPicPr>
          <p:cNvPr id="227331" name="Picture 31"/>
          <p:cNvPicPr>
            <a:picLocks noChangeAspect="1" noChangeArrowheads="1"/>
          </p:cNvPicPr>
          <p:nvPr/>
        </p:nvPicPr>
        <p:blipFill>
          <a:blip r:embed="rId4" cstate="print"/>
          <a:srcRect/>
          <a:stretch>
            <a:fillRect/>
          </a:stretch>
        </p:blipFill>
        <p:spPr bwMode="auto">
          <a:xfrm>
            <a:off x="251520" y="908720"/>
            <a:ext cx="1944216" cy="1453889"/>
          </a:xfrm>
          <a:prstGeom prst="rect">
            <a:avLst/>
          </a:prstGeom>
          <a:noFill/>
          <a:ln w="9525">
            <a:noFill/>
            <a:miter lim="800000"/>
            <a:headEnd/>
            <a:tailEnd/>
          </a:ln>
        </p:spPr>
      </p:pic>
      <p:sp>
        <p:nvSpPr>
          <p:cNvPr id="7" name="6 - TextBox"/>
          <p:cNvSpPr txBox="1"/>
          <p:nvPr/>
        </p:nvSpPr>
        <p:spPr>
          <a:xfrm>
            <a:off x="251520" y="2348880"/>
            <a:ext cx="1944216" cy="338554"/>
          </a:xfrm>
          <a:prstGeom prst="rect">
            <a:avLst/>
          </a:prstGeom>
          <a:noFill/>
        </p:spPr>
        <p:txBody>
          <a:bodyPr wrap="square" rtlCol="0">
            <a:spAutoFit/>
          </a:bodyPr>
          <a:lstStyle/>
          <a:p>
            <a:r>
              <a:rPr lang="el-GR" sz="800" dirty="0" smtClean="0">
                <a:latin typeface="Tahoma" pitchFamily="34" charset="0"/>
                <a:ea typeface="Tahoma" pitchFamily="34" charset="0"/>
                <a:cs typeface="Tahoma" pitchFamily="34" charset="0"/>
              </a:rPr>
              <a:t>Δείγμα </a:t>
            </a:r>
            <a:r>
              <a:rPr lang="en-US" sz="800" dirty="0" smtClean="0">
                <a:latin typeface="Tahoma" pitchFamily="34" charset="0"/>
                <a:ea typeface="Tahoma" pitchFamily="34" charset="0"/>
                <a:cs typeface="Tahoma" pitchFamily="34" charset="0"/>
              </a:rPr>
              <a:t>P1 </a:t>
            </a:r>
            <a:r>
              <a:rPr lang="el-GR" sz="800" dirty="0" smtClean="0">
                <a:latin typeface="Tahoma" pitchFamily="34" charset="0"/>
                <a:ea typeface="Tahoma" pitchFamily="34" charset="0"/>
                <a:cs typeface="Tahoma" pitchFamily="34" charset="0"/>
              </a:rPr>
              <a:t>φτερού, δείχνει τη ρύπανση στις περιοχές αναπαραγωγής</a:t>
            </a:r>
            <a:endParaRPr lang="el-GR" sz="800" dirty="0">
              <a:latin typeface="Tahoma" pitchFamily="34" charset="0"/>
              <a:ea typeface="Tahoma" pitchFamily="34" charset="0"/>
              <a:cs typeface="Tahoma" pitchFamily="34" charset="0"/>
            </a:endParaRPr>
          </a:p>
        </p:txBody>
      </p:sp>
      <p:cxnSp>
        <p:nvCxnSpPr>
          <p:cNvPr id="12" name="11 - Γωνιακή σύνδεση"/>
          <p:cNvCxnSpPr/>
          <p:nvPr/>
        </p:nvCxnSpPr>
        <p:spPr>
          <a:xfrm>
            <a:off x="2195736" y="1844824"/>
            <a:ext cx="1008112" cy="93610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PFAS on </a:t>
            </a:r>
            <a:r>
              <a:rPr lang="en-US" sz="2400" i="1" dirty="0" err="1" smtClean="0">
                <a:latin typeface="Tahoma" panose="020B0604030504040204" pitchFamily="34" charset="0"/>
                <a:ea typeface="Tahoma" panose="020B0604030504040204" pitchFamily="34" charset="0"/>
                <a:cs typeface="Tahoma" panose="020B0604030504040204" pitchFamily="34" charset="0"/>
              </a:rPr>
              <a:t>Calonectris</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diomedea</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feathers</a:t>
            </a:r>
            <a:endParaRPr lang="el-GR"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41338" t="13601" r="26375" b="22000"/>
          <a:stretch/>
        </p:blipFill>
        <p:spPr>
          <a:xfrm>
            <a:off x="251520" y="1772816"/>
            <a:ext cx="4129502" cy="4633100"/>
          </a:xfrm>
          <a:prstGeom prst="rect">
            <a:avLst/>
          </a:prstGeom>
        </p:spPr>
      </p:pic>
      <p:pic>
        <p:nvPicPr>
          <p:cNvPr id="5" name="Picture 4"/>
          <p:cNvPicPr>
            <a:picLocks noChangeAspect="1"/>
          </p:cNvPicPr>
          <p:nvPr/>
        </p:nvPicPr>
        <p:blipFill>
          <a:blip r:embed="rId3"/>
          <a:stretch>
            <a:fillRect/>
          </a:stretch>
        </p:blipFill>
        <p:spPr>
          <a:xfrm>
            <a:off x="4572000" y="1924527"/>
            <a:ext cx="4392488" cy="2225599"/>
          </a:xfrm>
          <a:prstGeom prst="rect">
            <a:avLst/>
          </a:prstGeom>
        </p:spPr>
      </p:pic>
      <p:pic>
        <p:nvPicPr>
          <p:cNvPr id="6" name="Picture 5"/>
          <p:cNvPicPr>
            <a:picLocks noChangeAspect="1"/>
          </p:cNvPicPr>
          <p:nvPr/>
        </p:nvPicPr>
        <p:blipFill rotWithShape="1">
          <a:blip r:embed="rId4"/>
          <a:srcRect l="41338" t="48600" r="26375" b="31801"/>
          <a:stretch/>
        </p:blipFill>
        <p:spPr>
          <a:xfrm>
            <a:off x="4293747" y="4505304"/>
            <a:ext cx="4850253" cy="1656184"/>
          </a:xfrm>
          <a:prstGeom prst="rect">
            <a:avLst/>
          </a:prstGeom>
        </p:spPr>
      </p:pic>
    </p:spTree>
    <p:extLst>
      <p:ext uri="{BB962C8B-B14F-4D97-AF65-F5344CB8AC3E}">
        <p14:creationId xmlns:p14="http://schemas.microsoft.com/office/powerpoint/2010/main" val="408189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sz="2400" b="1" dirty="0" smtClean="0">
                <a:latin typeface="Tahoma" pitchFamily="34" charset="0"/>
                <a:ea typeface="Tahoma" pitchFamily="34" charset="0"/>
                <a:cs typeface="Tahoma" pitchFamily="34" charset="0"/>
              </a:rPr>
              <a:t>Ανάλυση δίαιτας: Η περίπτωση των εμεσμάτων</a:t>
            </a:r>
            <a:endParaRPr lang="el-GR" sz="2400" b="1"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107504" y="908720"/>
            <a:ext cx="4680520" cy="4525963"/>
          </a:xfrm>
        </p:spPr>
        <p:txBody>
          <a:bodyPr/>
          <a:lstStyle/>
          <a:p>
            <a:r>
              <a:rPr lang="el-GR" sz="1400" dirty="0" smtClean="0">
                <a:latin typeface="Tahoma" pitchFamily="34" charset="0"/>
                <a:ea typeface="Tahoma" pitchFamily="34" charset="0"/>
                <a:cs typeface="Tahoma" pitchFamily="34" charset="0"/>
              </a:rPr>
              <a:t>Το πεπτικό σύστημα των πουλιών είναι τροποποιημένο ώστε να ανταποκρίνεται στις απαιτήσεις της πτήσης για μείωση βάρους και γρήγορη απορρόφηση ενέργειας</a:t>
            </a:r>
          </a:p>
          <a:p>
            <a:r>
              <a:rPr lang="el-GR" sz="1400" dirty="0" smtClean="0">
                <a:latin typeface="Tahoma" pitchFamily="34" charset="0"/>
                <a:ea typeface="Tahoma" pitchFamily="34" charset="0"/>
                <a:cs typeface="Tahoma" pitchFamily="34" charset="0"/>
              </a:rPr>
              <a:t>Οι οστέινες γνάθοι είναι μικρές και καλύπτονται από ένα ελαφρύ κεράτινο κάλυμμα, σχηματίζοντας το ράμφος</a:t>
            </a:r>
          </a:p>
          <a:p>
            <a:r>
              <a:rPr lang="el-GR" sz="1400" dirty="0" smtClean="0">
                <a:latin typeface="Tahoma" pitchFamily="34" charset="0"/>
                <a:ea typeface="Tahoma" pitchFamily="34" charset="0"/>
                <a:cs typeface="Tahoma" pitchFamily="34" charset="0"/>
              </a:rPr>
              <a:t>Δόντια δεν υπάρχουν και η τροφή καταπίνεται σε ολόκληρα τεμάχια</a:t>
            </a:r>
          </a:p>
          <a:p>
            <a:r>
              <a:rPr lang="el-GR" sz="1400" dirty="0" smtClean="0">
                <a:latin typeface="Tahoma" pitchFamily="34" charset="0"/>
                <a:ea typeface="Tahoma" pitchFamily="34" charset="0"/>
                <a:cs typeface="Tahoma" pitchFamily="34" charset="0"/>
              </a:rPr>
              <a:t>Στη βάση του οισοφάγου υπάρχει σε πολλά είδη ένας </a:t>
            </a:r>
            <a:r>
              <a:rPr lang="el-GR" sz="1400" b="1" dirty="0" smtClean="0">
                <a:latin typeface="Tahoma" pitchFamily="34" charset="0"/>
                <a:ea typeface="Tahoma" pitchFamily="34" charset="0"/>
                <a:cs typeface="Tahoma" pitchFamily="34" charset="0"/>
              </a:rPr>
              <a:t>πρόλοβος</a:t>
            </a:r>
            <a:r>
              <a:rPr lang="el-GR" sz="1400" dirty="0" smtClean="0">
                <a:latin typeface="Tahoma" pitchFamily="34" charset="0"/>
                <a:ea typeface="Tahoma" pitchFamily="34" charset="0"/>
                <a:cs typeface="Tahoma" pitchFamily="34" charset="0"/>
              </a:rPr>
              <a:t>, όπου αποθηκεύεται τροφή</a:t>
            </a:r>
          </a:p>
          <a:p>
            <a:r>
              <a:rPr lang="el-GR" sz="1400" dirty="0" smtClean="0">
                <a:latin typeface="Tahoma" pitchFamily="34" charset="0"/>
                <a:ea typeface="Tahoma" pitchFamily="34" charset="0"/>
                <a:cs typeface="Tahoma" pitchFamily="34" charset="0"/>
              </a:rPr>
              <a:t>Το στομάχι είναι διπλό και περιλαμβάνει τον </a:t>
            </a:r>
            <a:r>
              <a:rPr lang="el-GR" sz="1400" b="1" dirty="0" smtClean="0">
                <a:latin typeface="Tahoma" pitchFamily="34" charset="0"/>
                <a:ea typeface="Tahoma" pitchFamily="34" charset="0"/>
                <a:cs typeface="Tahoma" pitchFamily="34" charset="0"/>
              </a:rPr>
              <a:t>αδενώδη </a:t>
            </a:r>
            <a:r>
              <a:rPr lang="el-GR" sz="1400" b="1" dirty="0" err="1" smtClean="0">
                <a:latin typeface="Tahoma" pitchFamily="34" charset="0"/>
                <a:ea typeface="Tahoma" pitchFamily="34" charset="0"/>
                <a:cs typeface="Tahoma" pitchFamily="34" charset="0"/>
              </a:rPr>
              <a:t>προστόμαχο</a:t>
            </a:r>
            <a:r>
              <a:rPr lang="el-GR" sz="1400" dirty="0" smtClean="0">
                <a:latin typeface="Tahoma" pitchFamily="34" charset="0"/>
                <a:ea typeface="Tahoma" pitchFamily="34" charset="0"/>
                <a:cs typeface="Tahoma" pitchFamily="34" charset="0"/>
              </a:rPr>
              <a:t>, όπου εκκρίνονται πεπτικά ένζυμα, και τον </a:t>
            </a:r>
            <a:r>
              <a:rPr lang="el-GR" sz="1400" b="1" dirty="0" smtClean="0">
                <a:latin typeface="Tahoma" pitchFamily="34" charset="0"/>
                <a:ea typeface="Tahoma" pitchFamily="34" charset="0"/>
                <a:cs typeface="Tahoma" pitchFamily="34" charset="0"/>
              </a:rPr>
              <a:t>μυώδη ή κυρίως </a:t>
            </a:r>
            <a:r>
              <a:rPr lang="el-GR" sz="1400" dirty="0" smtClean="0">
                <a:latin typeface="Tahoma" pitchFamily="34" charset="0"/>
                <a:ea typeface="Tahoma" pitchFamily="34" charset="0"/>
                <a:cs typeface="Tahoma" pitchFamily="34" charset="0"/>
              </a:rPr>
              <a:t>στόμαχο (μπορεί να περιέχει πετραδάκια για την πολτοποίηση της τροφής όπως σπόροι και δίθυρα), όπου η τροφή υφίσταται μηχανική επεξεργασία</a:t>
            </a:r>
          </a:p>
          <a:p>
            <a:r>
              <a:rPr lang="el-GR" sz="1400" dirty="0" smtClean="0">
                <a:latin typeface="Tahoma" pitchFamily="34" charset="0"/>
                <a:ea typeface="Tahoma" pitchFamily="34" charset="0"/>
                <a:cs typeface="Tahoma" pitchFamily="34" charset="0"/>
              </a:rPr>
              <a:t>Το πεπτικό σύστημα, μαζί με το ουροποιητικό και γεννητικό, καταλήγουν στην </a:t>
            </a:r>
            <a:r>
              <a:rPr lang="el-GR" sz="1400" b="1" dirty="0" smtClean="0">
                <a:latin typeface="Tahoma" pitchFamily="34" charset="0"/>
                <a:ea typeface="Tahoma" pitchFamily="34" charset="0"/>
                <a:cs typeface="Tahoma" pitchFamily="34" charset="0"/>
              </a:rPr>
              <a:t>αμάρα</a:t>
            </a:r>
          </a:p>
          <a:p>
            <a:r>
              <a:rPr lang="el-GR" sz="1400" dirty="0" smtClean="0">
                <a:latin typeface="Tahoma" pitchFamily="34" charset="0"/>
                <a:ea typeface="Tahoma" pitchFamily="34" charset="0"/>
                <a:cs typeface="Tahoma" pitchFamily="34" charset="0"/>
              </a:rPr>
              <a:t>Η πέψη γενικά είναι γρήγορη και διαρκεί λιγότερο από 30 </a:t>
            </a:r>
            <a:r>
              <a:rPr lang="en-US" sz="1400" dirty="0" smtClean="0">
                <a:latin typeface="Tahoma" pitchFamily="34" charset="0"/>
                <a:ea typeface="Tahoma" pitchFamily="34" charset="0"/>
                <a:cs typeface="Tahoma" pitchFamily="34" charset="0"/>
              </a:rPr>
              <a:t>min</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Οι τροφικές προτιμήσεις των ειδών ποικίλλουν μεταξύ τους όπως και στο ίδιο είδος ανάλογα με την εποχή και το εκάστοτε στάδιο στον κύκλο ζωής του  </a:t>
            </a:r>
            <a:endParaRPr lang="el-GR" sz="1400" dirty="0">
              <a:latin typeface="Tahoma" pitchFamily="34" charset="0"/>
              <a:ea typeface="Tahoma" pitchFamily="34" charset="0"/>
              <a:cs typeface="Tahoma" pitchFamily="34" charset="0"/>
            </a:endParaRPr>
          </a:p>
        </p:txBody>
      </p:sp>
      <p:pic>
        <p:nvPicPr>
          <p:cNvPr id="7" name="Picture 2"/>
          <p:cNvPicPr>
            <a:picLocks noChangeAspect="1" noChangeArrowheads="1"/>
          </p:cNvPicPr>
          <p:nvPr/>
        </p:nvPicPr>
        <p:blipFill>
          <a:blip r:embed="rId2" cstate="print"/>
          <a:srcRect/>
          <a:stretch>
            <a:fillRect/>
          </a:stretch>
        </p:blipFill>
        <p:spPr bwMode="auto">
          <a:xfrm>
            <a:off x="4716017" y="1772816"/>
            <a:ext cx="4283968" cy="3212976"/>
          </a:xfrm>
          <a:prstGeom prst="ellipse">
            <a:avLst/>
          </a:prstGeom>
          <a:ln>
            <a:noFill/>
          </a:ln>
          <a:effectLst>
            <a:softEdge rad="112500"/>
          </a:effectLst>
        </p:spPr>
      </p:pic>
      <p:sp>
        <p:nvSpPr>
          <p:cNvPr id="8" name="7 - TextBox"/>
          <p:cNvSpPr txBox="1"/>
          <p:nvPr/>
        </p:nvSpPr>
        <p:spPr>
          <a:xfrm>
            <a:off x="4788024" y="5157192"/>
            <a:ext cx="4355976" cy="769441"/>
          </a:xfrm>
          <a:prstGeom prst="rect">
            <a:avLst/>
          </a:prstGeom>
          <a:noFill/>
        </p:spPr>
        <p:txBody>
          <a:bodyPr wrap="square" rtlCol="0">
            <a:spAutoFit/>
          </a:bodyPr>
          <a:lstStyle/>
          <a:p>
            <a:pPr algn="ctr"/>
            <a:r>
              <a:rPr lang="en-US" sz="1100" dirty="0" smtClean="0">
                <a:latin typeface="Tahoma" pitchFamily="34" charset="0"/>
                <a:ea typeface="Tahoma" pitchFamily="34" charset="0"/>
                <a:cs typeface="Tahoma" pitchFamily="34" charset="0"/>
              </a:rPr>
              <a:t>O </a:t>
            </a:r>
            <a:r>
              <a:rPr lang="el-GR" sz="1100" dirty="0" smtClean="0">
                <a:latin typeface="Tahoma" pitchFamily="34" charset="0"/>
                <a:ea typeface="Tahoma" pitchFamily="34" charset="0"/>
                <a:cs typeface="Tahoma" pitchFamily="34" charset="0"/>
              </a:rPr>
              <a:t>Θαλασσοκόρακας (</a:t>
            </a:r>
            <a:r>
              <a:rPr lang="en-US" sz="1100" i="1" dirty="0" smtClean="0">
                <a:latin typeface="Tahoma" pitchFamily="34" charset="0"/>
                <a:ea typeface="Tahoma" pitchFamily="34" charset="0"/>
                <a:cs typeface="Tahoma" pitchFamily="34" charset="0"/>
              </a:rPr>
              <a:t>Phalacrocorax </a:t>
            </a:r>
            <a:r>
              <a:rPr lang="en-US" sz="1100" i="1" dirty="0" err="1" smtClean="0">
                <a:latin typeface="Tahoma" pitchFamily="34" charset="0"/>
                <a:ea typeface="Tahoma" pitchFamily="34" charset="0"/>
                <a:cs typeface="Tahoma" pitchFamily="34" charset="0"/>
              </a:rPr>
              <a:t>aristotelis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desmarestii</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είναι είδος που διαθέτει πετραδάκια στον κυρίως στόμαχο λόγω του είδους της διατροφής του. Επίσης αποβάλλει εμέσματα με σκληρά μέρη της δίαιτας του που δεν μπορεί να </a:t>
            </a:r>
            <a:r>
              <a:rPr lang="el-GR" sz="1100" dirty="0" err="1" smtClean="0">
                <a:latin typeface="Tahoma" pitchFamily="34" charset="0"/>
                <a:ea typeface="Tahoma" pitchFamily="34" charset="0"/>
                <a:cs typeface="Tahoma" pitchFamily="34" charset="0"/>
              </a:rPr>
              <a:t>πέψει</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endParaRPr lang="el-GR" sz="4000" dirty="0">
              <a:solidFill>
                <a:srgbClr val="0070C0"/>
              </a:solidFill>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357158" y="2143117"/>
            <a:ext cx="8501122" cy="1285883"/>
          </a:xfr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lstStyle/>
          <a:p>
            <a:pPr algn="ctr">
              <a:buNone/>
            </a:pPr>
            <a:r>
              <a:rPr lang="el-GR" sz="2800" dirty="0" smtClean="0">
                <a:solidFill>
                  <a:srgbClr val="0070C0"/>
                </a:solidFill>
                <a:latin typeface="Tahoma" pitchFamily="34" charset="0"/>
                <a:ea typeface="Tahoma" pitchFamily="34" charset="0"/>
                <a:cs typeface="Tahoma" pitchFamily="34" charset="0"/>
              </a:rPr>
              <a:t>Συσχέτιση </a:t>
            </a:r>
            <a:r>
              <a:rPr lang="el-GR" sz="2800" dirty="0" err="1" smtClean="0">
                <a:solidFill>
                  <a:srgbClr val="0070C0"/>
                </a:solidFill>
                <a:latin typeface="Tahoma" pitchFamily="34" charset="0"/>
                <a:ea typeface="Tahoma" pitchFamily="34" charset="0"/>
                <a:cs typeface="Tahoma" pitchFamily="34" charset="0"/>
              </a:rPr>
              <a:t>μορφομετρικών</a:t>
            </a:r>
            <a:r>
              <a:rPr lang="el-GR" sz="2800" dirty="0" smtClean="0">
                <a:solidFill>
                  <a:srgbClr val="0070C0"/>
                </a:solidFill>
                <a:latin typeface="Tahoma" pitchFamily="34" charset="0"/>
                <a:ea typeface="Tahoma" pitchFamily="34" charset="0"/>
                <a:cs typeface="Tahoma" pitchFamily="34" charset="0"/>
              </a:rPr>
              <a:t> δεδομένων με το φύλο των πτερωμένων νεοσσών</a:t>
            </a:r>
            <a:endParaRPr lang="el-GR" sz="2800" dirty="0">
              <a:solidFill>
                <a:srgbClr val="0070C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5500702"/>
            <a:ext cx="8229600" cy="1143000"/>
          </a:xfrm>
        </p:spPr>
        <p:txBody>
          <a:bodyPr/>
          <a:lstStyle/>
          <a:p>
            <a:r>
              <a:rPr lang="en-US" dirty="0" smtClean="0"/>
              <a:t> </a:t>
            </a:r>
            <a:endParaRPr lang="el-GR" dirty="0"/>
          </a:p>
        </p:txBody>
      </p:sp>
      <p:sp>
        <p:nvSpPr>
          <p:cNvPr id="3" name="2 - Θέση κειμένου"/>
          <p:cNvSpPr>
            <a:spLocks noGrp="1"/>
          </p:cNvSpPr>
          <p:nvPr>
            <p:ph type="body" idx="1"/>
          </p:nvPr>
        </p:nvSpPr>
        <p:spPr>
          <a:xfrm>
            <a:off x="1857356" y="285728"/>
            <a:ext cx="5357850" cy="928694"/>
          </a:xfrm>
        </p:spPr>
        <p:txBody>
          <a:bodyPr>
            <a:normAutofit fontScale="62500" lnSpcReduction="20000"/>
          </a:bodyPr>
          <a:lstStyle/>
          <a:p>
            <a:pPr algn="ctr"/>
            <a:endParaRPr lang="en-US" sz="2800" b="1" u="sng" dirty="0" smtClean="0">
              <a:solidFill>
                <a:srgbClr val="0070C0"/>
              </a:solidFill>
              <a:latin typeface="Tahoma" pitchFamily="34" charset="0"/>
              <a:ea typeface="Tahoma" pitchFamily="34" charset="0"/>
              <a:cs typeface="Tahoma" pitchFamily="34" charset="0"/>
            </a:endParaRPr>
          </a:p>
          <a:p>
            <a:pPr algn="ctr"/>
            <a:r>
              <a:rPr lang="el-GR" b="1" dirty="0" smtClean="0">
                <a:solidFill>
                  <a:srgbClr val="0070C0"/>
                </a:solidFill>
                <a:latin typeface="Tahoma" pitchFamily="34" charset="0"/>
                <a:ea typeface="Tahoma" pitchFamily="34" charset="0"/>
                <a:cs typeface="Tahoma" pitchFamily="34" charset="0"/>
              </a:rPr>
              <a:t>ΦΥΛΕΤΙΚΗ ΑΝΑΓΝΩΡΙΣΗ ΠΤΕΡΩΜΕΝΩΝ ΝΕΟΣΣΩΝ ΑΡΤΕΜΗ ΤΗΣ ΑΠΟΙΚΙΑΣ ΤΩΝ ΣΤΡΟΦΑΔΩΝ</a:t>
            </a:r>
            <a:endParaRPr lang="el-GR" b="1" dirty="0">
              <a:solidFill>
                <a:srgbClr val="0070C0"/>
              </a:solidFill>
              <a:latin typeface="Tahoma" pitchFamily="34" charset="0"/>
              <a:ea typeface="Tahoma" pitchFamily="34" charset="0"/>
              <a:cs typeface="Tahoma" pitchFamily="34" charset="0"/>
            </a:endParaRPr>
          </a:p>
        </p:txBody>
      </p:sp>
      <p:sp>
        <p:nvSpPr>
          <p:cNvPr id="5" name="4 - Θέση περιεχομένου"/>
          <p:cNvSpPr>
            <a:spLocks noGrp="1"/>
          </p:cNvSpPr>
          <p:nvPr>
            <p:ph sz="quarter" idx="2"/>
          </p:nvPr>
        </p:nvSpPr>
        <p:spPr>
          <a:xfrm>
            <a:off x="285720" y="1785926"/>
            <a:ext cx="4429156" cy="4500594"/>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buNone/>
            </a:pPr>
            <a:r>
              <a:rPr lang="en-US" dirty="0" smtClean="0"/>
              <a:t>    </a:t>
            </a:r>
            <a:r>
              <a:rPr lang="el-GR" dirty="0" smtClean="0"/>
              <a:t>   </a:t>
            </a:r>
            <a:r>
              <a:rPr lang="el-GR" sz="1500" b="1" dirty="0" smtClean="0">
                <a:solidFill>
                  <a:srgbClr val="0070C0"/>
                </a:solidFill>
                <a:latin typeface="Tahoma" pitchFamily="34" charset="0"/>
                <a:ea typeface="Tahoma" pitchFamily="34" charset="0"/>
                <a:cs typeface="Tahoma" pitchFamily="34" charset="0"/>
              </a:rPr>
              <a:t>Αλυσιδωτή αντίδραση </a:t>
            </a:r>
            <a:r>
              <a:rPr lang="el-GR" sz="1500" b="1" dirty="0" err="1" smtClean="0">
                <a:solidFill>
                  <a:srgbClr val="0070C0"/>
                </a:solidFill>
                <a:latin typeface="Tahoma" pitchFamily="34" charset="0"/>
                <a:ea typeface="Tahoma" pitchFamily="34" charset="0"/>
                <a:cs typeface="Tahoma" pitchFamily="34" charset="0"/>
              </a:rPr>
              <a:t>πολυμεράσης</a:t>
            </a:r>
            <a:r>
              <a:rPr lang="el-GR" sz="1500" b="1" dirty="0" smtClean="0">
                <a:solidFill>
                  <a:srgbClr val="0070C0"/>
                </a:solidFill>
                <a:latin typeface="Tahoma" pitchFamily="34" charset="0"/>
                <a:ea typeface="Tahoma" pitchFamily="34" charset="0"/>
                <a:cs typeface="Tahoma" pitchFamily="34" charset="0"/>
              </a:rPr>
              <a:t> (</a:t>
            </a:r>
            <a:r>
              <a:rPr lang="en-US" sz="1500" b="1" dirty="0" smtClean="0">
                <a:solidFill>
                  <a:srgbClr val="0070C0"/>
                </a:solidFill>
                <a:latin typeface="Tahoma" pitchFamily="34" charset="0"/>
                <a:ea typeface="Tahoma" pitchFamily="34" charset="0"/>
                <a:cs typeface="Tahoma" pitchFamily="34" charset="0"/>
              </a:rPr>
              <a:t>PCR</a:t>
            </a:r>
            <a:r>
              <a:rPr lang="el-GR" sz="1500" b="1" dirty="0" smtClean="0">
                <a:solidFill>
                  <a:srgbClr val="0070C0"/>
                </a:solidFill>
                <a:latin typeface="Tahoma" pitchFamily="34" charset="0"/>
                <a:ea typeface="Tahoma" pitchFamily="34" charset="0"/>
                <a:cs typeface="Tahoma" pitchFamily="34" charset="0"/>
              </a:rPr>
              <a:t>) με χρήση δειγμάτων αίματος</a:t>
            </a:r>
            <a:endParaRPr lang="en-US" sz="1500" b="1" dirty="0" smtClean="0">
              <a:solidFill>
                <a:srgbClr val="0070C0"/>
              </a:solidFill>
              <a:latin typeface="Tahoma" pitchFamily="34" charset="0"/>
              <a:ea typeface="Tahoma" pitchFamily="34" charset="0"/>
              <a:cs typeface="Tahoma" pitchFamily="34" charset="0"/>
            </a:endParaRPr>
          </a:p>
          <a:p>
            <a:pPr>
              <a:buNone/>
            </a:pPr>
            <a:endParaRPr lang="en-US" sz="2000" dirty="0" smtClean="0">
              <a:solidFill>
                <a:srgbClr val="0070C0"/>
              </a:solidFill>
              <a:latin typeface="Tahoma" pitchFamily="34" charset="0"/>
              <a:ea typeface="Tahoma" pitchFamily="34" charset="0"/>
              <a:cs typeface="Tahoma" pitchFamily="34" charset="0"/>
            </a:endParaRPr>
          </a:p>
          <a:p>
            <a:r>
              <a:rPr lang="el-GR" sz="1500" dirty="0" smtClean="0">
                <a:solidFill>
                  <a:srgbClr val="0070C0"/>
                </a:solidFill>
                <a:latin typeface="Tahoma" pitchFamily="34" charset="0"/>
                <a:ea typeface="Tahoma" pitchFamily="34" charset="0"/>
                <a:cs typeface="Tahoma" pitchFamily="34" charset="0"/>
              </a:rPr>
              <a:t>Συλλογή δειγμάτων μικρής ποσότητας αίματος</a:t>
            </a:r>
            <a:r>
              <a:rPr lang="en-US" sz="1500" dirty="0" smtClean="0">
                <a:solidFill>
                  <a:srgbClr val="0070C0"/>
                </a:solidFill>
                <a:latin typeface="Tahoma" pitchFamily="34" charset="0"/>
                <a:ea typeface="Tahoma" pitchFamily="34" charset="0"/>
                <a:cs typeface="Tahoma" pitchFamily="34" charset="0"/>
              </a:rPr>
              <a:t> (</a:t>
            </a:r>
            <a:r>
              <a:rPr lang="el-GR" sz="1500" dirty="0" err="1" smtClean="0">
                <a:solidFill>
                  <a:srgbClr val="0070C0"/>
                </a:solidFill>
                <a:latin typeface="Tahoma" pitchFamily="34" charset="0"/>
                <a:ea typeface="Tahoma" pitchFamily="34" charset="0"/>
                <a:cs typeface="Tahoma" pitchFamily="34" charset="0"/>
              </a:rPr>
              <a:t>αναπ</a:t>
            </a:r>
            <a:r>
              <a:rPr lang="el-GR" sz="1500" dirty="0" smtClean="0">
                <a:solidFill>
                  <a:srgbClr val="0070C0"/>
                </a:solidFill>
                <a:latin typeface="Tahoma" pitchFamily="34" charset="0"/>
                <a:ea typeface="Tahoma" pitchFamily="34" charset="0"/>
                <a:cs typeface="Tahoma" pitchFamily="34" charset="0"/>
              </a:rPr>
              <a:t>. περίοδοι</a:t>
            </a:r>
            <a:r>
              <a:rPr lang="en-US" sz="1500" dirty="0" smtClean="0">
                <a:solidFill>
                  <a:srgbClr val="0070C0"/>
                </a:solidFill>
                <a:latin typeface="Tahoma" pitchFamily="34" charset="0"/>
                <a:ea typeface="Tahoma" pitchFamily="34" charset="0"/>
                <a:cs typeface="Tahoma" pitchFamily="34" charset="0"/>
              </a:rPr>
              <a:t> 2007-2011)</a:t>
            </a:r>
            <a:r>
              <a:rPr lang="el-GR" sz="1500" dirty="0" smtClean="0">
                <a:solidFill>
                  <a:srgbClr val="0070C0"/>
                </a:solidFill>
                <a:latin typeface="Tahoma" pitchFamily="34" charset="0"/>
                <a:ea typeface="Tahoma" pitchFamily="34" charset="0"/>
                <a:cs typeface="Tahoma" pitchFamily="34" charset="0"/>
              </a:rPr>
              <a:t> από τη φλέβα του φτερού ή από το πόδι</a:t>
            </a:r>
          </a:p>
          <a:p>
            <a:pPr>
              <a:buNone/>
            </a:pPr>
            <a:endParaRPr lang="en-US" sz="1500" dirty="0" smtClean="0">
              <a:solidFill>
                <a:srgbClr val="0070C0"/>
              </a:solidFill>
              <a:latin typeface="Tahoma" pitchFamily="34" charset="0"/>
              <a:ea typeface="Tahoma" pitchFamily="34" charset="0"/>
              <a:cs typeface="Tahoma" pitchFamily="34" charset="0"/>
            </a:endParaRPr>
          </a:p>
          <a:p>
            <a:r>
              <a:rPr lang="el-GR" sz="1500" dirty="0" smtClean="0">
                <a:solidFill>
                  <a:srgbClr val="0070C0"/>
                </a:solidFill>
                <a:latin typeface="Tahoma" pitchFamily="34" charset="0"/>
                <a:ea typeface="Tahoma" pitchFamily="34" charset="0"/>
                <a:cs typeface="Tahoma" pitchFamily="34" charset="0"/>
              </a:rPr>
              <a:t>Αποθήκευση δειγμάτων σε συνθήκες κατάψυξης (</a:t>
            </a:r>
            <a:r>
              <a:rPr lang="en-US" sz="1500" dirty="0" smtClean="0">
                <a:solidFill>
                  <a:srgbClr val="0070C0"/>
                </a:solidFill>
                <a:latin typeface="Tahoma" pitchFamily="34" charset="0"/>
                <a:ea typeface="Tahoma" pitchFamily="34" charset="0"/>
                <a:cs typeface="Tahoma" pitchFamily="34" charset="0"/>
              </a:rPr>
              <a:t>-20°C) </a:t>
            </a:r>
            <a:endParaRPr lang="el-GR" sz="1500" dirty="0" smtClean="0">
              <a:solidFill>
                <a:srgbClr val="0070C0"/>
              </a:solidFill>
              <a:latin typeface="Tahoma" pitchFamily="34" charset="0"/>
              <a:ea typeface="Tahoma" pitchFamily="34" charset="0"/>
              <a:cs typeface="Tahoma" pitchFamily="34" charset="0"/>
            </a:endParaRPr>
          </a:p>
          <a:p>
            <a:endParaRPr lang="el-GR" sz="1500" dirty="0" smtClean="0">
              <a:solidFill>
                <a:srgbClr val="0070C0"/>
              </a:solidFill>
              <a:latin typeface="Tahoma" pitchFamily="34" charset="0"/>
              <a:ea typeface="Tahoma" pitchFamily="34" charset="0"/>
              <a:cs typeface="Tahoma" pitchFamily="34" charset="0"/>
            </a:endParaRPr>
          </a:p>
          <a:p>
            <a:r>
              <a:rPr lang="el-GR" sz="1500" dirty="0" err="1" smtClean="0">
                <a:solidFill>
                  <a:srgbClr val="0070C0"/>
                </a:solidFill>
                <a:latin typeface="Tahoma" pitchFamily="34" charset="0"/>
                <a:ea typeface="Tahoma" pitchFamily="34" charset="0"/>
                <a:cs typeface="Tahoma" pitchFamily="34" charset="0"/>
              </a:rPr>
              <a:t>Μελετηθέν</a:t>
            </a:r>
            <a:r>
              <a:rPr lang="el-GR" sz="1500" dirty="0" smtClean="0">
                <a:solidFill>
                  <a:srgbClr val="0070C0"/>
                </a:solidFill>
                <a:latin typeface="Tahoma" pitchFamily="34" charset="0"/>
                <a:ea typeface="Tahoma" pitchFamily="34" charset="0"/>
                <a:cs typeface="Tahoma" pitchFamily="34" charset="0"/>
              </a:rPr>
              <a:t> γονίδιο: </a:t>
            </a:r>
            <a:r>
              <a:rPr lang="en-US" sz="1500" dirty="0" smtClean="0">
                <a:solidFill>
                  <a:srgbClr val="0070C0"/>
                </a:solidFill>
                <a:latin typeface="Tahoma" pitchFamily="34" charset="0"/>
                <a:ea typeface="Tahoma" pitchFamily="34" charset="0"/>
                <a:cs typeface="Tahoma" pitchFamily="34" charset="0"/>
              </a:rPr>
              <a:t>CHD1</a:t>
            </a:r>
            <a:r>
              <a:rPr lang="el-GR" sz="1500" dirty="0" smtClean="0">
                <a:solidFill>
                  <a:srgbClr val="0070C0"/>
                </a:solidFill>
                <a:latin typeface="Tahoma" pitchFamily="34" charset="0"/>
                <a:ea typeface="Tahoma" pitchFamily="34" charset="0"/>
                <a:cs typeface="Tahoma" pitchFamily="34" charset="0"/>
              </a:rPr>
              <a:t> (Α</a:t>
            </a:r>
            <a:r>
              <a:rPr lang="en-US" sz="1500" dirty="0" err="1" smtClean="0">
                <a:solidFill>
                  <a:srgbClr val="0070C0"/>
                </a:solidFill>
                <a:latin typeface="Tahoma" pitchFamily="34" charset="0"/>
                <a:ea typeface="Tahoma" pitchFamily="34" charset="0"/>
                <a:cs typeface="Tahoma" pitchFamily="34" charset="0"/>
              </a:rPr>
              <a:t>vian</a:t>
            </a:r>
            <a:r>
              <a:rPr lang="en-US" sz="1500" dirty="0" smtClean="0">
                <a:solidFill>
                  <a:srgbClr val="0070C0"/>
                </a:solidFill>
                <a:latin typeface="Tahoma" pitchFamily="34" charset="0"/>
                <a:ea typeface="Tahoma" pitchFamily="34" charset="0"/>
                <a:cs typeface="Tahoma" pitchFamily="34" charset="0"/>
              </a:rPr>
              <a:t> sex-specific </a:t>
            </a:r>
            <a:r>
              <a:rPr lang="en-US" sz="1500" dirty="0" err="1" smtClean="0">
                <a:solidFill>
                  <a:srgbClr val="0070C0"/>
                </a:solidFill>
                <a:latin typeface="Tahoma" pitchFamily="34" charset="0"/>
                <a:ea typeface="Tahoma" pitchFamily="34" charset="0"/>
                <a:cs typeface="Tahoma" pitchFamily="34" charset="0"/>
              </a:rPr>
              <a:t>chromodomain</a:t>
            </a:r>
            <a:r>
              <a:rPr lang="en-US" sz="1500" dirty="0" smtClean="0">
                <a:solidFill>
                  <a:srgbClr val="0070C0"/>
                </a:solidFill>
                <a:latin typeface="Tahoma" pitchFamily="34" charset="0"/>
                <a:ea typeface="Tahoma" pitchFamily="34" charset="0"/>
                <a:cs typeface="Tahoma" pitchFamily="34" charset="0"/>
              </a:rPr>
              <a:t> </a:t>
            </a:r>
            <a:r>
              <a:rPr lang="en-US" sz="1500" dirty="0" err="1" smtClean="0">
                <a:solidFill>
                  <a:srgbClr val="0070C0"/>
                </a:solidFill>
                <a:latin typeface="Tahoma" pitchFamily="34" charset="0"/>
                <a:ea typeface="Tahoma" pitchFamily="34" charset="0"/>
                <a:cs typeface="Tahoma" pitchFamily="34" charset="0"/>
              </a:rPr>
              <a:t>helicase</a:t>
            </a:r>
            <a:r>
              <a:rPr lang="en-US" sz="1500" dirty="0" smtClean="0">
                <a:solidFill>
                  <a:srgbClr val="0070C0"/>
                </a:solidFill>
                <a:latin typeface="Tahoma" pitchFamily="34" charset="0"/>
                <a:ea typeface="Tahoma" pitchFamily="34" charset="0"/>
                <a:cs typeface="Tahoma" pitchFamily="34" charset="0"/>
              </a:rPr>
              <a:t> DNA binding protein gene) </a:t>
            </a:r>
            <a:endParaRPr lang="el-GR" sz="1500" dirty="0" smtClean="0">
              <a:solidFill>
                <a:srgbClr val="0070C0"/>
              </a:solidFill>
              <a:latin typeface="Tahoma" pitchFamily="34" charset="0"/>
              <a:ea typeface="Tahoma" pitchFamily="34" charset="0"/>
              <a:cs typeface="Tahoma" pitchFamily="34" charset="0"/>
            </a:endParaRPr>
          </a:p>
          <a:p>
            <a:pPr>
              <a:buNone/>
            </a:pPr>
            <a:endParaRPr lang="en-US" sz="1500" dirty="0" smtClean="0">
              <a:solidFill>
                <a:srgbClr val="0070C0"/>
              </a:solidFill>
              <a:latin typeface="Tahoma" pitchFamily="34" charset="0"/>
              <a:ea typeface="Tahoma" pitchFamily="34" charset="0"/>
              <a:cs typeface="Tahoma" pitchFamily="34" charset="0"/>
            </a:endParaRPr>
          </a:p>
          <a:p>
            <a:r>
              <a:rPr lang="el-GR" sz="1500" dirty="0" smtClean="0">
                <a:solidFill>
                  <a:srgbClr val="0070C0"/>
                </a:solidFill>
                <a:latin typeface="Tahoma" pitchFamily="34" charset="0"/>
                <a:ea typeface="Tahoma" pitchFamily="34" charset="0"/>
                <a:cs typeface="Tahoma" pitchFamily="34" charset="0"/>
              </a:rPr>
              <a:t>Εξαγωγή πυρηνικού </a:t>
            </a:r>
            <a:r>
              <a:rPr lang="en-US" sz="1500" dirty="0" smtClean="0">
                <a:solidFill>
                  <a:srgbClr val="0070C0"/>
                </a:solidFill>
                <a:latin typeface="Tahoma" pitchFamily="34" charset="0"/>
                <a:ea typeface="Tahoma" pitchFamily="34" charset="0"/>
                <a:cs typeface="Tahoma" pitchFamily="34" charset="0"/>
              </a:rPr>
              <a:t>DNA extraction (QIAGEN kit)</a:t>
            </a:r>
            <a:endParaRPr lang="el-GR" sz="1500" dirty="0" smtClean="0">
              <a:solidFill>
                <a:srgbClr val="0070C0"/>
              </a:solidFill>
              <a:latin typeface="Tahoma" pitchFamily="34" charset="0"/>
              <a:ea typeface="Tahoma" pitchFamily="34" charset="0"/>
              <a:cs typeface="Tahoma" pitchFamily="34" charset="0"/>
            </a:endParaRPr>
          </a:p>
          <a:p>
            <a:endParaRPr lang="el-GR" sz="1500" dirty="0" smtClean="0">
              <a:solidFill>
                <a:srgbClr val="0070C0"/>
              </a:solidFill>
              <a:latin typeface="Tahoma" pitchFamily="34" charset="0"/>
              <a:ea typeface="Tahoma" pitchFamily="34" charset="0"/>
              <a:cs typeface="Tahoma" pitchFamily="34" charset="0"/>
            </a:endParaRPr>
          </a:p>
          <a:p>
            <a:pPr>
              <a:buNone/>
            </a:pPr>
            <a:endParaRPr lang="en-US" sz="1500" dirty="0" smtClean="0">
              <a:solidFill>
                <a:srgbClr val="0070C0"/>
              </a:solidFill>
              <a:latin typeface="Tahoma" pitchFamily="34" charset="0"/>
              <a:ea typeface="Tahoma" pitchFamily="34" charset="0"/>
              <a:cs typeface="Tahoma" pitchFamily="34" charset="0"/>
            </a:endParaRPr>
          </a:p>
          <a:p>
            <a:r>
              <a:rPr lang="el-GR" sz="1500" dirty="0" smtClean="0">
                <a:solidFill>
                  <a:srgbClr val="0070C0"/>
                </a:solidFill>
                <a:latin typeface="Tahoma" pitchFamily="34" charset="0"/>
                <a:ea typeface="Tahoma" pitchFamily="34" charset="0"/>
                <a:cs typeface="Tahoma" pitchFamily="34" charset="0"/>
              </a:rPr>
              <a:t>Έναρξη της </a:t>
            </a:r>
            <a:r>
              <a:rPr lang="en-US" sz="1500" dirty="0" smtClean="0">
                <a:solidFill>
                  <a:srgbClr val="0070C0"/>
                </a:solidFill>
                <a:latin typeface="Tahoma" pitchFamily="34" charset="0"/>
                <a:ea typeface="Tahoma" pitchFamily="34" charset="0"/>
                <a:cs typeface="Tahoma" pitchFamily="34" charset="0"/>
              </a:rPr>
              <a:t>PCR </a:t>
            </a:r>
            <a:r>
              <a:rPr lang="el-GR" sz="1500" dirty="0" smtClean="0">
                <a:solidFill>
                  <a:srgbClr val="0070C0"/>
                </a:solidFill>
                <a:latin typeface="Tahoma" pitchFamily="34" charset="0"/>
                <a:ea typeface="Tahoma" pitchFamily="34" charset="0"/>
                <a:cs typeface="Tahoma" pitchFamily="34" charset="0"/>
              </a:rPr>
              <a:t>με χρήση του πυρηνικού </a:t>
            </a:r>
            <a:r>
              <a:rPr lang="en-US" sz="1500" dirty="0" smtClean="0">
                <a:solidFill>
                  <a:srgbClr val="0070C0"/>
                </a:solidFill>
                <a:latin typeface="Tahoma" pitchFamily="34" charset="0"/>
                <a:ea typeface="Tahoma" pitchFamily="34" charset="0"/>
                <a:cs typeface="Tahoma" pitchFamily="34" charset="0"/>
              </a:rPr>
              <a:t>DNA </a:t>
            </a:r>
            <a:r>
              <a:rPr lang="el-GR" sz="1500" dirty="0" smtClean="0">
                <a:solidFill>
                  <a:srgbClr val="0070C0"/>
                </a:solidFill>
                <a:latin typeface="Tahoma" pitchFamily="34" charset="0"/>
                <a:ea typeface="Tahoma" pitchFamily="34" charset="0"/>
                <a:cs typeface="Tahoma" pitchFamily="34" charset="0"/>
              </a:rPr>
              <a:t>και δύο </a:t>
            </a:r>
            <a:r>
              <a:rPr lang="el-GR" sz="1500" dirty="0" err="1" smtClean="0">
                <a:solidFill>
                  <a:srgbClr val="0070C0"/>
                </a:solidFill>
                <a:latin typeface="Tahoma" pitchFamily="34" charset="0"/>
                <a:ea typeface="Tahoma" pitchFamily="34" charset="0"/>
                <a:cs typeface="Tahoma" pitchFamily="34" charset="0"/>
              </a:rPr>
              <a:t>εκκινητών</a:t>
            </a:r>
            <a:r>
              <a:rPr lang="el-GR" sz="1500" dirty="0" smtClean="0">
                <a:solidFill>
                  <a:srgbClr val="0070C0"/>
                </a:solidFill>
                <a:latin typeface="Tahoma" pitchFamily="34" charset="0"/>
                <a:ea typeface="Tahoma" pitchFamily="34" charset="0"/>
                <a:cs typeface="Tahoma" pitchFamily="34" charset="0"/>
              </a:rPr>
              <a:t>-</a:t>
            </a:r>
            <a:r>
              <a:rPr lang="en-US" sz="1500" dirty="0" smtClean="0">
                <a:solidFill>
                  <a:srgbClr val="0070C0"/>
                </a:solidFill>
                <a:latin typeface="Tahoma" pitchFamily="34" charset="0"/>
                <a:ea typeface="Tahoma" pitchFamily="34" charset="0"/>
                <a:cs typeface="Tahoma" pitchFamily="34" charset="0"/>
              </a:rPr>
              <a:t>primers (2550F/2718R, </a:t>
            </a:r>
            <a:r>
              <a:rPr lang="en-US" sz="1500" dirty="0" err="1" smtClean="0">
                <a:solidFill>
                  <a:srgbClr val="0070C0"/>
                </a:solidFill>
                <a:latin typeface="Tahoma" pitchFamily="34" charset="0"/>
                <a:ea typeface="Tahoma" pitchFamily="34" charset="0"/>
                <a:cs typeface="Tahoma" pitchFamily="34" charset="0"/>
              </a:rPr>
              <a:t>Fridolfsson</a:t>
            </a:r>
            <a:r>
              <a:rPr lang="en-US" sz="1500" dirty="0" smtClean="0">
                <a:solidFill>
                  <a:srgbClr val="0070C0"/>
                </a:solidFill>
                <a:latin typeface="Tahoma" pitchFamily="34" charset="0"/>
                <a:ea typeface="Tahoma" pitchFamily="34" charset="0"/>
                <a:cs typeface="Tahoma" pitchFamily="34" charset="0"/>
              </a:rPr>
              <a:t> &amp; </a:t>
            </a:r>
            <a:r>
              <a:rPr lang="en-US" sz="1500" dirty="0" err="1" smtClean="0">
                <a:solidFill>
                  <a:srgbClr val="0070C0"/>
                </a:solidFill>
                <a:latin typeface="Tahoma" pitchFamily="34" charset="0"/>
                <a:ea typeface="Tahoma" pitchFamily="34" charset="0"/>
                <a:cs typeface="Tahoma" pitchFamily="34" charset="0"/>
              </a:rPr>
              <a:t>Ellegren</a:t>
            </a:r>
            <a:r>
              <a:rPr lang="en-US" sz="1500" dirty="0" smtClean="0">
                <a:solidFill>
                  <a:srgbClr val="0070C0"/>
                </a:solidFill>
                <a:latin typeface="Tahoma" pitchFamily="34" charset="0"/>
                <a:ea typeface="Tahoma" pitchFamily="34" charset="0"/>
                <a:cs typeface="Tahoma" pitchFamily="34" charset="0"/>
              </a:rPr>
              <a:t> 1999)</a:t>
            </a:r>
          </a:p>
          <a:p>
            <a:endParaRPr lang="en-US" sz="1500" dirty="0" smtClean="0">
              <a:solidFill>
                <a:srgbClr val="0070C0"/>
              </a:solidFill>
              <a:latin typeface="Tahoma" pitchFamily="34" charset="0"/>
              <a:ea typeface="Tahoma" pitchFamily="34" charset="0"/>
              <a:cs typeface="Tahoma" pitchFamily="34" charset="0"/>
            </a:endParaRPr>
          </a:p>
          <a:p>
            <a:r>
              <a:rPr lang="en-US" sz="1500" dirty="0" smtClean="0">
                <a:solidFill>
                  <a:srgbClr val="0070C0"/>
                </a:solidFill>
                <a:latin typeface="Tahoma" pitchFamily="34" charset="0"/>
                <a:ea typeface="Tahoma" pitchFamily="34" charset="0"/>
                <a:cs typeface="Tahoma" pitchFamily="34" charset="0"/>
              </a:rPr>
              <a:t>X</a:t>
            </a:r>
            <a:r>
              <a:rPr lang="el-GR" sz="1500" dirty="0" smtClean="0">
                <a:solidFill>
                  <a:srgbClr val="0070C0"/>
                </a:solidFill>
                <a:latin typeface="Tahoma" pitchFamily="34" charset="0"/>
                <a:ea typeface="Tahoma" pitchFamily="34" charset="0"/>
                <a:cs typeface="Tahoma" pitchFamily="34" charset="0"/>
              </a:rPr>
              <a:t>ρήση </a:t>
            </a:r>
            <a:r>
              <a:rPr lang="el-GR" sz="1500" dirty="0" err="1" smtClean="0">
                <a:solidFill>
                  <a:srgbClr val="0070C0"/>
                </a:solidFill>
                <a:latin typeface="Tahoma" pitchFamily="34" charset="0"/>
                <a:ea typeface="Tahoma" pitchFamily="34" charset="0"/>
                <a:cs typeface="Tahoma" pitchFamily="34" charset="0"/>
              </a:rPr>
              <a:t>βρωμιούχου</a:t>
            </a:r>
            <a:r>
              <a:rPr lang="el-GR" sz="1500" dirty="0" smtClean="0">
                <a:solidFill>
                  <a:srgbClr val="0070C0"/>
                </a:solidFill>
                <a:latin typeface="Tahoma" pitchFamily="34" charset="0"/>
                <a:ea typeface="Tahoma" pitchFamily="34" charset="0"/>
                <a:cs typeface="Tahoma" pitchFamily="34" charset="0"/>
              </a:rPr>
              <a:t> </a:t>
            </a:r>
            <a:r>
              <a:rPr lang="el-GR" sz="1500" dirty="0" err="1" smtClean="0">
                <a:solidFill>
                  <a:srgbClr val="0070C0"/>
                </a:solidFill>
                <a:latin typeface="Tahoma" pitchFamily="34" charset="0"/>
                <a:ea typeface="Tahoma" pitchFamily="34" charset="0"/>
                <a:cs typeface="Tahoma" pitchFamily="34" charset="0"/>
              </a:rPr>
              <a:t>αιθιδίου</a:t>
            </a:r>
            <a:r>
              <a:rPr lang="el-GR" sz="1500" dirty="0" smtClean="0">
                <a:solidFill>
                  <a:srgbClr val="0070C0"/>
                </a:solidFill>
                <a:latin typeface="Tahoma" pitchFamily="34" charset="0"/>
                <a:ea typeface="Tahoma" pitchFamily="34" charset="0"/>
                <a:cs typeface="Tahoma" pitchFamily="34" charset="0"/>
              </a:rPr>
              <a:t> για ανίχνευση των προϊόντων αντίδρασης της </a:t>
            </a:r>
            <a:r>
              <a:rPr lang="en-US" sz="1500" dirty="0" smtClean="0">
                <a:solidFill>
                  <a:srgbClr val="0070C0"/>
                </a:solidFill>
                <a:latin typeface="Tahoma" pitchFamily="34" charset="0"/>
                <a:ea typeface="Tahoma" pitchFamily="34" charset="0"/>
                <a:cs typeface="Tahoma" pitchFamily="34" charset="0"/>
              </a:rPr>
              <a:t>PCR </a:t>
            </a:r>
            <a:r>
              <a:rPr lang="el-GR" sz="1500" dirty="0" smtClean="0">
                <a:solidFill>
                  <a:srgbClr val="0070C0"/>
                </a:solidFill>
                <a:latin typeface="Tahoma" pitchFamily="34" charset="0"/>
                <a:ea typeface="Tahoma" pitchFamily="34" charset="0"/>
                <a:cs typeface="Tahoma" pitchFamily="34" charset="0"/>
              </a:rPr>
              <a:t>κάτω από </a:t>
            </a:r>
            <a:r>
              <a:rPr lang="en-US" sz="1500" dirty="0" smtClean="0">
                <a:solidFill>
                  <a:srgbClr val="0070C0"/>
                </a:solidFill>
                <a:latin typeface="Tahoma" pitchFamily="34" charset="0"/>
                <a:ea typeface="Tahoma" pitchFamily="34" charset="0"/>
                <a:cs typeface="Tahoma" pitchFamily="34" charset="0"/>
              </a:rPr>
              <a:t>UV </a:t>
            </a:r>
            <a:r>
              <a:rPr lang="el-GR" sz="1500" dirty="0" smtClean="0">
                <a:solidFill>
                  <a:srgbClr val="0070C0"/>
                </a:solidFill>
                <a:latin typeface="Tahoma" pitchFamily="34" charset="0"/>
                <a:ea typeface="Tahoma" pitchFamily="34" charset="0"/>
                <a:cs typeface="Tahoma" pitchFamily="34" charset="0"/>
              </a:rPr>
              <a:t>φωτισμό και ανάλυση τους σε πήκτωμα </a:t>
            </a:r>
            <a:r>
              <a:rPr lang="el-GR" sz="1500" dirty="0" err="1" smtClean="0">
                <a:solidFill>
                  <a:srgbClr val="0070C0"/>
                </a:solidFill>
                <a:latin typeface="Tahoma" pitchFamily="34" charset="0"/>
                <a:ea typeface="Tahoma" pitchFamily="34" charset="0"/>
                <a:cs typeface="Tahoma" pitchFamily="34" charset="0"/>
              </a:rPr>
              <a:t>αγαρόζης</a:t>
            </a:r>
            <a:r>
              <a:rPr lang="el-GR" sz="1500" dirty="0" smtClean="0">
                <a:solidFill>
                  <a:srgbClr val="0070C0"/>
                </a:solidFill>
                <a:latin typeface="Tahoma" pitchFamily="34" charset="0"/>
                <a:ea typeface="Tahoma" pitchFamily="34" charset="0"/>
                <a:cs typeface="Tahoma" pitchFamily="34" charset="0"/>
              </a:rPr>
              <a:t>  2% για περίπου 1</a:t>
            </a:r>
            <a:r>
              <a:rPr lang="en-US" sz="1500" dirty="0" smtClean="0">
                <a:solidFill>
                  <a:srgbClr val="0070C0"/>
                </a:solidFill>
                <a:latin typeface="Tahoma" pitchFamily="34" charset="0"/>
                <a:ea typeface="Tahoma" pitchFamily="34" charset="0"/>
                <a:cs typeface="Tahoma" pitchFamily="34" charset="0"/>
              </a:rPr>
              <a:t>h </a:t>
            </a:r>
            <a:endParaRPr lang="el-GR" sz="1500" dirty="0" smtClean="0">
              <a:solidFill>
                <a:srgbClr val="0070C0"/>
              </a:solidFill>
              <a:latin typeface="Tahoma" pitchFamily="34" charset="0"/>
              <a:ea typeface="Tahoma" pitchFamily="34" charset="0"/>
              <a:cs typeface="Tahoma" pitchFamily="34" charset="0"/>
            </a:endParaRPr>
          </a:p>
          <a:p>
            <a:pPr>
              <a:buNone/>
            </a:pPr>
            <a:endParaRPr lang="en-US" sz="1500" dirty="0" smtClean="0">
              <a:solidFill>
                <a:srgbClr val="0070C0"/>
              </a:solidFill>
              <a:latin typeface="Tahoma" pitchFamily="34" charset="0"/>
              <a:ea typeface="Tahoma" pitchFamily="34" charset="0"/>
              <a:cs typeface="Tahoma" pitchFamily="34" charset="0"/>
            </a:endParaRPr>
          </a:p>
          <a:p>
            <a:r>
              <a:rPr lang="el-GR" sz="1500" dirty="0" err="1" smtClean="0">
                <a:solidFill>
                  <a:srgbClr val="0070C0"/>
                </a:solidFill>
                <a:latin typeface="Tahoma" pitchFamily="34" charset="0"/>
                <a:ea typeface="Tahoma" pitchFamily="34" charset="0"/>
                <a:cs typeface="Tahoma" pitchFamily="34" charset="0"/>
              </a:rPr>
              <a:t>Οπτικοποίηση</a:t>
            </a:r>
            <a:r>
              <a:rPr lang="el-GR" sz="1500" dirty="0" smtClean="0">
                <a:solidFill>
                  <a:srgbClr val="0070C0"/>
                </a:solidFill>
                <a:latin typeface="Tahoma" pitchFamily="34" charset="0"/>
                <a:ea typeface="Tahoma" pitchFamily="34" charset="0"/>
                <a:cs typeface="Tahoma" pitchFamily="34" charset="0"/>
              </a:rPr>
              <a:t> των αποτελεσμάτων της </a:t>
            </a:r>
            <a:r>
              <a:rPr lang="el-GR" sz="1500" dirty="0" err="1" smtClean="0">
                <a:solidFill>
                  <a:srgbClr val="0070C0"/>
                </a:solidFill>
                <a:latin typeface="Tahoma" pitchFamily="34" charset="0"/>
                <a:ea typeface="Tahoma" pitchFamily="34" charset="0"/>
                <a:cs typeface="Tahoma" pitchFamily="34" charset="0"/>
              </a:rPr>
              <a:t>ηλεκτροφόρησης</a:t>
            </a:r>
            <a:r>
              <a:rPr lang="en-US" sz="1500" dirty="0" smtClean="0">
                <a:solidFill>
                  <a:srgbClr val="0070C0"/>
                </a:solidFill>
                <a:latin typeface="Tahoma" pitchFamily="34" charset="0"/>
                <a:ea typeface="Tahoma" pitchFamily="34" charset="0"/>
                <a:cs typeface="Tahoma" pitchFamily="34" charset="0"/>
              </a:rPr>
              <a:t> (</a:t>
            </a:r>
            <a:r>
              <a:rPr lang="el-GR" sz="1500" dirty="0" smtClean="0">
                <a:solidFill>
                  <a:srgbClr val="0070C0"/>
                </a:solidFill>
                <a:latin typeface="Tahoma" pitchFamily="34" charset="0"/>
                <a:ea typeface="Tahoma" pitchFamily="34" charset="0"/>
                <a:cs typeface="Tahoma" pitchFamily="34" charset="0"/>
              </a:rPr>
              <a:t>διάκριση μεταξύ ζωνών </a:t>
            </a:r>
            <a:r>
              <a:rPr lang="en-US" sz="1500" dirty="0" smtClean="0">
                <a:solidFill>
                  <a:srgbClr val="0070C0"/>
                </a:solidFill>
                <a:latin typeface="Tahoma" pitchFamily="34" charset="0"/>
                <a:ea typeface="Tahoma" pitchFamily="34" charset="0"/>
                <a:cs typeface="Tahoma" pitchFamily="34" charset="0"/>
              </a:rPr>
              <a:t>CHD1</a:t>
            </a:r>
            <a:r>
              <a:rPr lang="el-GR" sz="1500" dirty="0" smtClean="0">
                <a:solidFill>
                  <a:srgbClr val="0070C0"/>
                </a:solidFill>
                <a:latin typeface="Tahoma" pitchFamily="34" charset="0"/>
                <a:ea typeface="Tahoma" pitchFamily="34" charset="0"/>
                <a:cs typeface="Tahoma" pitchFamily="34" charset="0"/>
              </a:rPr>
              <a:t>Ζ και </a:t>
            </a:r>
            <a:r>
              <a:rPr lang="en-US" sz="1500" dirty="0" smtClean="0">
                <a:solidFill>
                  <a:srgbClr val="0070C0"/>
                </a:solidFill>
                <a:latin typeface="Tahoma" pitchFamily="34" charset="0"/>
                <a:ea typeface="Tahoma" pitchFamily="34" charset="0"/>
                <a:cs typeface="Tahoma" pitchFamily="34" charset="0"/>
              </a:rPr>
              <a:t>CHD1W)</a:t>
            </a:r>
          </a:p>
          <a:p>
            <a:endParaRPr lang="el-GR" dirty="0"/>
          </a:p>
        </p:txBody>
      </p:sp>
      <p:sp>
        <p:nvSpPr>
          <p:cNvPr id="6" name="5 - Θέση περιεχομένου"/>
          <p:cNvSpPr>
            <a:spLocks noGrp="1"/>
          </p:cNvSpPr>
          <p:nvPr>
            <p:ph sz="quarter" idx="4"/>
          </p:nvPr>
        </p:nvSpPr>
        <p:spPr>
          <a:xfrm>
            <a:off x="5072066" y="1785926"/>
            <a:ext cx="3666170" cy="3857652"/>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None/>
            </a:pPr>
            <a:r>
              <a:rPr lang="en-US" dirty="0" smtClean="0"/>
              <a:t>   </a:t>
            </a:r>
            <a:r>
              <a:rPr lang="el-GR" dirty="0" smtClean="0"/>
              <a:t>  </a:t>
            </a:r>
            <a:r>
              <a:rPr lang="el-GR" sz="1200" b="1" dirty="0" smtClean="0">
                <a:solidFill>
                  <a:srgbClr val="0070C0"/>
                </a:solidFill>
                <a:latin typeface="Tahoma" pitchFamily="34" charset="0"/>
                <a:ea typeface="Tahoma" pitchFamily="34" charset="0"/>
                <a:cs typeface="Tahoma" pitchFamily="34" charset="0"/>
              </a:rPr>
              <a:t>Διακριτική –Διαχωριστική ανάλυση (</a:t>
            </a:r>
            <a:r>
              <a:rPr lang="en-US" sz="1200" b="1" dirty="0" err="1" smtClean="0">
                <a:solidFill>
                  <a:srgbClr val="0070C0"/>
                </a:solidFill>
                <a:latin typeface="Tahoma" pitchFamily="34" charset="0"/>
                <a:ea typeface="Tahoma" pitchFamily="34" charset="0"/>
                <a:cs typeface="Tahoma" pitchFamily="34" charset="0"/>
              </a:rPr>
              <a:t>Discriminant</a:t>
            </a:r>
            <a:r>
              <a:rPr lang="en-US" sz="1200" b="1" dirty="0" smtClean="0">
                <a:solidFill>
                  <a:srgbClr val="0070C0"/>
                </a:solidFill>
                <a:latin typeface="Tahoma" pitchFamily="34" charset="0"/>
                <a:ea typeface="Tahoma" pitchFamily="34" charset="0"/>
                <a:cs typeface="Tahoma" pitchFamily="34" charset="0"/>
              </a:rPr>
              <a:t> analysis</a:t>
            </a:r>
            <a:r>
              <a:rPr lang="el-GR" sz="1200" b="1" dirty="0" smtClean="0">
                <a:solidFill>
                  <a:srgbClr val="0070C0"/>
                </a:solidFill>
                <a:latin typeface="Tahoma" pitchFamily="34" charset="0"/>
                <a:ea typeface="Tahoma" pitchFamily="34" charset="0"/>
                <a:cs typeface="Tahoma" pitchFamily="34" charset="0"/>
              </a:rPr>
              <a:t>) με χρήση </a:t>
            </a:r>
            <a:r>
              <a:rPr lang="el-GR" sz="1200" b="1" dirty="0" err="1" smtClean="0">
                <a:solidFill>
                  <a:srgbClr val="0070C0"/>
                </a:solidFill>
                <a:latin typeface="Tahoma" pitchFamily="34" charset="0"/>
                <a:ea typeface="Tahoma" pitchFamily="34" charset="0"/>
                <a:cs typeface="Tahoma" pitchFamily="34" charset="0"/>
              </a:rPr>
              <a:t>μορφομετρικών</a:t>
            </a:r>
            <a:r>
              <a:rPr lang="el-GR" sz="1200" b="1" dirty="0" smtClean="0">
                <a:solidFill>
                  <a:srgbClr val="0070C0"/>
                </a:solidFill>
                <a:latin typeface="Tahoma" pitchFamily="34" charset="0"/>
                <a:ea typeface="Tahoma" pitchFamily="34" charset="0"/>
                <a:cs typeface="Tahoma" pitchFamily="34" charset="0"/>
              </a:rPr>
              <a:t> παραμέτρων</a:t>
            </a:r>
            <a:endParaRPr lang="en-US" sz="1200" b="1" dirty="0" smtClean="0">
              <a:solidFill>
                <a:srgbClr val="0070C0"/>
              </a:solidFill>
              <a:latin typeface="Tahoma" pitchFamily="34" charset="0"/>
              <a:ea typeface="Tahoma" pitchFamily="34" charset="0"/>
              <a:cs typeface="Tahoma" pitchFamily="34" charset="0"/>
            </a:endParaRPr>
          </a:p>
          <a:p>
            <a:pPr>
              <a:buNone/>
            </a:pPr>
            <a:endParaRPr lang="en-US" dirty="0" smtClean="0">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Λήψη δεδομένων για 5 </a:t>
            </a:r>
            <a:r>
              <a:rPr lang="el-GR" sz="1200" dirty="0" err="1" smtClean="0">
                <a:solidFill>
                  <a:srgbClr val="0070C0"/>
                </a:solidFill>
                <a:latin typeface="Tahoma" pitchFamily="34" charset="0"/>
                <a:ea typeface="Tahoma" pitchFamily="34" charset="0"/>
                <a:cs typeface="Tahoma" pitchFamily="34" charset="0"/>
              </a:rPr>
              <a:t>μορφομετρικές</a:t>
            </a:r>
            <a:r>
              <a:rPr lang="el-GR" sz="1200" dirty="0" smtClean="0">
                <a:solidFill>
                  <a:srgbClr val="0070C0"/>
                </a:solidFill>
                <a:latin typeface="Tahoma" pitchFamily="34" charset="0"/>
                <a:ea typeface="Tahoma" pitchFamily="34" charset="0"/>
                <a:cs typeface="Tahoma" pitchFamily="34" charset="0"/>
              </a:rPr>
              <a:t> παραμέτρους (διαστάσεις ράμφους, κεφαλής και ταρσού) και βάρους σώματος</a:t>
            </a:r>
          </a:p>
          <a:p>
            <a:endParaRPr lang="en-US" sz="1200" u="sng"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Χρήση </a:t>
            </a:r>
            <a:r>
              <a:rPr lang="el-GR" sz="1200" dirty="0" err="1" smtClean="0">
                <a:solidFill>
                  <a:srgbClr val="0070C0"/>
                </a:solidFill>
                <a:latin typeface="Tahoma" pitchFamily="34" charset="0"/>
                <a:ea typeface="Tahoma" pitchFamily="34" charset="0"/>
                <a:cs typeface="Tahoma" pitchFamily="34" charset="0"/>
              </a:rPr>
              <a:t>παχύμετρου</a:t>
            </a:r>
            <a:r>
              <a:rPr lang="el-GR" sz="1200" dirty="0" smtClean="0">
                <a:solidFill>
                  <a:srgbClr val="0070C0"/>
                </a:solidFill>
                <a:latin typeface="Tahoma" pitchFamily="34" charset="0"/>
                <a:ea typeface="Tahoma" pitchFamily="34" charset="0"/>
                <a:cs typeface="Tahoma" pitchFamily="34" charset="0"/>
              </a:rPr>
              <a:t> </a:t>
            </a:r>
            <a:r>
              <a:rPr lang="en-US" sz="1200" dirty="0" err="1" smtClean="0">
                <a:solidFill>
                  <a:srgbClr val="0070C0"/>
                </a:solidFill>
                <a:latin typeface="Tahoma" pitchFamily="34" charset="0"/>
                <a:ea typeface="Tahoma" pitchFamily="34" charset="0"/>
                <a:cs typeface="Tahoma" pitchFamily="34" charset="0"/>
              </a:rPr>
              <a:t>Vernier</a:t>
            </a:r>
            <a:r>
              <a:rPr lang="en-US" sz="1200" dirty="0" smtClean="0">
                <a:solidFill>
                  <a:srgbClr val="0070C0"/>
                </a:solidFill>
                <a:latin typeface="Tahoma" pitchFamily="34" charset="0"/>
                <a:ea typeface="Tahoma" pitchFamily="34" charset="0"/>
                <a:cs typeface="Tahoma" pitchFamily="34" charset="0"/>
              </a:rPr>
              <a:t> </a:t>
            </a:r>
            <a:r>
              <a:rPr lang="en-US" sz="1200" dirty="0" err="1" smtClean="0">
                <a:solidFill>
                  <a:srgbClr val="0070C0"/>
                </a:solidFill>
                <a:latin typeface="Tahoma" pitchFamily="34" charset="0"/>
                <a:ea typeface="Tahoma" pitchFamily="34" charset="0"/>
                <a:cs typeface="Tahoma" pitchFamily="34" charset="0"/>
              </a:rPr>
              <a:t>Calliper</a:t>
            </a:r>
            <a:r>
              <a:rPr lang="en-US" sz="1200" dirty="0" smtClean="0">
                <a:solidFill>
                  <a:srgbClr val="0070C0"/>
                </a:solidFill>
                <a:latin typeface="Tahoma" pitchFamily="34" charset="0"/>
                <a:ea typeface="Tahoma" pitchFamily="34" charset="0"/>
                <a:cs typeface="Tahoma" pitchFamily="34" charset="0"/>
              </a:rPr>
              <a:t> (</a:t>
            </a:r>
            <a:r>
              <a:rPr lang="el-GR" sz="1200" dirty="0" smtClean="0">
                <a:solidFill>
                  <a:srgbClr val="0070C0"/>
                </a:solidFill>
                <a:latin typeface="Tahoma" pitchFamily="34" charset="0"/>
                <a:ea typeface="Tahoma" pitchFamily="34" charset="0"/>
                <a:cs typeface="Tahoma" pitchFamily="34" charset="0"/>
              </a:rPr>
              <a:t>δυνατότητα αναγνώρισης σε</a:t>
            </a:r>
            <a:r>
              <a:rPr lang="en-US" sz="1200" dirty="0" smtClean="0">
                <a:solidFill>
                  <a:srgbClr val="0070C0"/>
                </a:solidFill>
                <a:latin typeface="Tahoma" pitchFamily="34" charset="0"/>
                <a:ea typeface="Tahoma" pitchFamily="34" charset="0"/>
                <a:cs typeface="Tahoma" pitchFamily="34" charset="0"/>
              </a:rPr>
              <a:t> 0.05mm) </a:t>
            </a:r>
            <a:r>
              <a:rPr lang="el-GR" sz="1200" dirty="0" smtClean="0">
                <a:solidFill>
                  <a:srgbClr val="0070C0"/>
                </a:solidFill>
                <a:latin typeface="Tahoma" pitchFamily="34" charset="0"/>
                <a:ea typeface="Tahoma" pitchFamily="34" charset="0"/>
                <a:cs typeface="Tahoma" pitchFamily="34" charset="0"/>
              </a:rPr>
              <a:t>ζυγαριάς ακριβείας</a:t>
            </a:r>
            <a:r>
              <a:rPr lang="en-US" sz="1200" dirty="0" smtClean="0">
                <a:solidFill>
                  <a:srgbClr val="0070C0"/>
                </a:solidFill>
                <a:latin typeface="Tahoma" pitchFamily="34" charset="0"/>
                <a:ea typeface="Tahoma" pitchFamily="34" charset="0"/>
                <a:cs typeface="Tahoma" pitchFamily="34" charset="0"/>
              </a:rPr>
              <a:t> </a:t>
            </a:r>
            <a:r>
              <a:rPr lang="en-US" sz="1200" dirty="0" err="1" smtClean="0">
                <a:solidFill>
                  <a:srgbClr val="0070C0"/>
                </a:solidFill>
                <a:latin typeface="Tahoma" pitchFamily="34" charset="0"/>
                <a:ea typeface="Tahoma" pitchFamily="34" charset="0"/>
                <a:cs typeface="Tahoma" pitchFamily="34" charset="0"/>
              </a:rPr>
              <a:t>Pesola</a:t>
            </a:r>
            <a:r>
              <a:rPr lang="en-US" sz="1200" dirty="0" smtClean="0">
                <a:solidFill>
                  <a:srgbClr val="0070C0"/>
                </a:solidFill>
                <a:latin typeface="Tahoma" pitchFamily="34" charset="0"/>
                <a:ea typeface="Tahoma" pitchFamily="34" charset="0"/>
                <a:cs typeface="Tahoma" pitchFamily="34" charset="0"/>
              </a:rPr>
              <a:t> (</a:t>
            </a:r>
            <a:r>
              <a:rPr lang="el-GR" sz="1200" dirty="0" smtClean="0">
                <a:solidFill>
                  <a:srgbClr val="0070C0"/>
                </a:solidFill>
                <a:latin typeface="Tahoma" pitchFamily="34" charset="0"/>
                <a:ea typeface="Tahoma" pitchFamily="34" charset="0"/>
                <a:cs typeface="Tahoma" pitchFamily="34" charset="0"/>
              </a:rPr>
              <a:t>ακρίβειας</a:t>
            </a:r>
            <a:r>
              <a:rPr lang="en-US" sz="1200" dirty="0" smtClean="0">
                <a:solidFill>
                  <a:srgbClr val="0070C0"/>
                </a:solidFill>
                <a:latin typeface="Tahoma" pitchFamily="34" charset="0"/>
                <a:ea typeface="Tahoma" pitchFamily="34" charset="0"/>
                <a:cs typeface="Tahoma" pitchFamily="34" charset="0"/>
              </a:rPr>
              <a:t> </a:t>
            </a:r>
            <a:r>
              <a:rPr lang="el-GR" sz="1200" dirty="0" smtClean="0">
                <a:solidFill>
                  <a:srgbClr val="0070C0"/>
                </a:solidFill>
                <a:latin typeface="Tahoma" pitchFamily="34" charset="0"/>
                <a:ea typeface="Tahoma" pitchFamily="34" charset="0"/>
                <a:cs typeface="Tahoma" pitchFamily="34" charset="0"/>
              </a:rPr>
              <a:t>5</a:t>
            </a:r>
            <a:r>
              <a:rPr lang="en-US" sz="1200" dirty="0" smtClean="0">
                <a:solidFill>
                  <a:srgbClr val="0070C0"/>
                </a:solidFill>
                <a:latin typeface="Tahoma" pitchFamily="34" charset="0"/>
                <a:ea typeface="Tahoma" pitchFamily="34" charset="0"/>
                <a:cs typeface="Tahoma" pitchFamily="34" charset="0"/>
              </a:rPr>
              <a:t> g)</a:t>
            </a:r>
            <a:endParaRPr lang="el-GR" sz="1200" dirty="0" smtClean="0">
              <a:solidFill>
                <a:srgbClr val="0070C0"/>
              </a:solidFill>
              <a:latin typeface="Tahoma" pitchFamily="34" charset="0"/>
              <a:ea typeface="Tahoma" pitchFamily="34" charset="0"/>
              <a:cs typeface="Tahoma" pitchFamily="34" charset="0"/>
            </a:endParaRPr>
          </a:p>
          <a:p>
            <a:endParaRPr lang="en-US" sz="1200" dirty="0" smtClean="0">
              <a:solidFill>
                <a:srgbClr val="0070C0"/>
              </a:solidFill>
              <a:latin typeface="Tahoma" pitchFamily="34" charset="0"/>
              <a:ea typeface="Tahoma" pitchFamily="34" charset="0"/>
              <a:cs typeface="Tahoma" pitchFamily="34" charset="0"/>
            </a:endParaRPr>
          </a:p>
          <a:p>
            <a:r>
              <a:rPr lang="el-GR" sz="1200" dirty="0" err="1" smtClean="0">
                <a:solidFill>
                  <a:srgbClr val="0070C0"/>
                </a:solidFill>
                <a:latin typeface="Tahoma" pitchFamily="34" charset="0"/>
                <a:ea typeface="Tahoma" pitchFamily="34" charset="0"/>
                <a:cs typeface="Tahoma" pitchFamily="34" charset="0"/>
              </a:rPr>
              <a:t>Δακτυλίωση</a:t>
            </a:r>
            <a:r>
              <a:rPr lang="el-GR" sz="1200" dirty="0" smtClean="0">
                <a:solidFill>
                  <a:srgbClr val="0070C0"/>
                </a:solidFill>
                <a:latin typeface="Tahoma" pitchFamily="34" charset="0"/>
                <a:ea typeface="Tahoma" pitchFamily="34" charset="0"/>
                <a:cs typeface="Tahoma" pitchFamily="34" charset="0"/>
              </a:rPr>
              <a:t> νεοσσών</a:t>
            </a:r>
          </a:p>
          <a:p>
            <a:endParaRPr lang="en-US" sz="1200"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Χρήση πρωτόκολλων καταγραφής</a:t>
            </a:r>
          </a:p>
          <a:p>
            <a:endParaRPr lang="en-US" sz="1200" dirty="0" smtClean="0">
              <a:solidFill>
                <a:srgbClr val="0070C0"/>
              </a:solidFill>
              <a:latin typeface="Tahoma" pitchFamily="34" charset="0"/>
              <a:ea typeface="Tahoma" pitchFamily="34" charset="0"/>
              <a:cs typeface="Tahoma" pitchFamily="34" charset="0"/>
            </a:endParaRPr>
          </a:p>
          <a:p>
            <a:r>
              <a:rPr lang="el-GR" sz="1200" dirty="0" smtClean="0">
                <a:solidFill>
                  <a:srgbClr val="0070C0"/>
                </a:solidFill>
                <a:latin typeface="Tahoma" pitchFamily="34" charset="0"/>
                <a:ea typeface="Tahoma" pitchFamily="34" charset="0"/>
                <a:cs typeface="Tahoma" pitchFamily="34" charset="0"/>
              </a:rPr>
              <a:t>Χρήση λογισμικού </a:t>
            </a:r>
            <a:r>
              <a:rPr lang="en-US" sz="1200" dirty="0" smtClean="0">
                <a:solidFill>
                  <a:srgbClr val="0070C0"/>
                </a:solidFill>
                <a:latin typeface="Tahoma" pitchFamily="34" charset="0"/>
                <a:ea typeface="Tahoma" pitchFamily="34" charset="0"/>
                <a:cs typeface="Tahoma" pitchFamily="34" charset="0"/>
              </a:rPr>
              <a:t>SPSS</a:t>
            </a:r>
            <a:r>
              <a:rPr lang="en-US" sz="2100" dirty="0" smtClean="0">
                <a:solidFill>
                  <a:srgbClr val="0070C0"/>
                </a:solidFill>
                <a:latin typeface="Tahoma" pitchFamily="34" charset="0"/>
                <a:ea typeface="Tahoma" pitchFamily="34" charset="0"/>
                <a:cs typeface="Tahoma" pitchFamily="34" charset="0"/>
              </a:rPr>
              <a:t> </a:t>
            </a:r>
          </a:p>
          <a:p>
            <a:endParaRPr lang="en-US" dirty="0" smtClean="0"/>
          </a:p>
          <a:p>
            <a:endParaRPr lang="en-US" dirty="0" smtClean="0"/>
          </a:p>
          <a:p>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1142976" y="320040"/>
            <a:ext cx="5929354" cy="1143000"/>
          </a:xfrm>
        </p:spPr>
        <p:txBody>
          <a:bodyPr>
            <a:normAutofit/>
          </a:bodyPr>
          <a:lstStyle/>
          <a:p>
            <a:pPr algn="ctr">
              <a:defRPr/>
            </a:pPr>
            <a:r>
              <a:rPr lang="el-GR" sz="2400" dirty="0" err="1" smtClean="0">
                <a:solidFill>
                  <a:srgbClr val="0070C0"/>
                </a:solidFill>
                <a:latin typeface="Tahoma" pitchFamily="34" charset="0"/>
                <a:ea typeface="Tahoma" pitchFamily="34" charset="0"/>
                <a:cs typeface="Tahoma" pitchFamily="34" charset="0"/>
              </a:rPr>
              <a:t>Μορφομετρικά</a:t>
            </a:r>
            <a:r>
              <a:rPr lang="el-GR" sz="2400" dirty="0" smtClean="0">
                <a:solidFill>
                  <a:srgbClr val="0070C0"/>
                </a:solidFill>
                <a:latin typeface="Tahoma" pitchFamily="34" charset="0"/>
                <a:ea typeface="Tahoma" pitchFamily="34" charset="0"/>
                <a:cs typeface="Tahoma" pitchFamily="34" charset="0"/>
              </a:rPr>
              <a:t> δεδομένα</a:t>
            </a:r>
            <a:endParaRPr lang="el-GR" sz="2400" dirty="0">
              <a:solidFill>
                <a:srgbClr val="0070C0"/>
              </a:solidFill>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1357290" y="1500174"/>
            <a:ext cx="5715040" cy="5186889"/>
          </a:xfrm>
          <a:prstGeom prst="rect">
            <a:avLst/>
          </a:prstGeom>
          <a:noFill/>
          <a:ln w="9525">
            <a:noFill/>
            <a:miter lim="800000"/>
            <a:headEnd/>
            <a:tailEnd/>
          </a:ln>
        </p:spPr>
      </p:pic>
      <p:sp>
        <p:nvSpPr>
          <p:cNvPr id="4" name="3 - TextBox"/>
          <p:cNvSpPr txBox="1"/>
          <p:nvPr/>
        </p:nvSpPr>
        <p:spPr>
          <a:xfrm>
            <a:off x="1071538" y="6611779"/>
            <a:ext cx="6286544" cy="246221"/>
          </a:xfrm>
          <a:prstGeom prst="rect">
            <a:avLst/>
          </a:prstGeom>
          <a:noFill/>
        </p:spPr>
        <p:txBody>
          <a:bodyPr wrap="square" rtlCol="0">
            <a:spAutoFit/>
          </a:bodyPr>
          <a:lstStyle/>
          <a:p>
            <a:pPr algn="just"/>
            <a:r>
              <a:rPr lang="el-GR" sz="1000" dirty="0" smtClean="0"/>
              <a:t>Απεικόνιση των μετρήσεων παραμέτρων της κεφαλής και του ράμφους σε πτερωμένους νεοσσούς </a:t>
            </a:r>
            <a:r>
              <a:rPr lang="en-US" sz="1000" dirty="0" smtClean="0"/>
              <a:t>A</a:t>
            </a:r>
            <a:r>
              <a:rPr lang="el-GR" sz="1000" dirty="0" err="1" smtClean="0"/>
              <a:t>ρτέμη</a:t>
            </a:r>
            <a:r>
              <a:rPr lang="el-GR" sz="1000" dirty="0" smtClean="0"/>
              <a:t>.</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392194" name="Picture 2"/>
          <p:cNvPicPr>
            <a:picLocks noChangeAspect="1" noChangeArrowheads="1"/>
          </p:cNvPicPr>
          <p:nvPr/>
        </p:nvPicPr>
        <p:blipFill>
          <a:blip r:embed="rId2" cstate="print"/>
          <a:srcRect/>
          <a:stretch>
            <a:fillRect/>
          </a:stretch>
        </p:blipFill>
        <p:spPr bwMode="auto">
          <a:xfrm>
            <a:off x="0" y="692696"/>
            <a:ext cx="3629025" cy="723900"/>
          </a:xfrm>
          <a:prstGeom prst="rect">
            <a:avLst/>
          </a:prstGeom>
          <a:noFill/>
          <a:ln w="9525">
            <a:noFill/>
            <a:miter lim="800000"/>
            <a:headEnd/>
            <a:tailEnd/>
          </a:ln>
        </p:spPr>
      </p:pic>
      <p:pic>
        <p:nvPicPr>
          <p:cNvPr id="392195" name="Picture 3"/>
          <p:cNvPicPr>
            <a:picLocks noChangeAspect="1" noChangeArrowheads="1"/>
          </p:cNvPicPr>
          <p:nvPr/>
        </p:nvPicPr>
        <p:blipFill>
          <a:blip r:embed="rId3" cstate="print"/>
          <a:srcRect/>
          <a:stretch>
            <a:fillRect/>
          </a:stretch>
        </p:blipFill>
        <p:spPr bwMode="auto">
          <a:xfrm>
            <a:off x="5148064" y="980728"/>
            <a:ext cx="3581400" cy="2733675"/>
          </a:xfrm>
          <a:prstGeom prst="rect">
            <a:avLst/>
          </a:prstGeom>
          <a:noFill/>
          <a:ln w="9525">
            <a:noFill/>
            <a:miter lim="800000"/>
            <a:headEnd/>
            <a:tailEnd/>
          </a:ln>
        </p:spPr>
      </p:pic>
      <p:pic>
        <p:nvPicPr>
          <p:cNvPr id="392196" name="Picture 4"/>
          <p:cNvPicPr>
            <a:picLocks noChangeAspect="1" noChangeArrowheads="1"/>
          </p:cNvPicPr>
          <p:nvPr/>
        </p:nvPicPr>
        <p:blipFill>
          <a:blip r:embed="rId4" cstate="print"/>
          <a:srcRect/>
          <a:stretch>
            <a:fillRect/>
          </a:stretch>
        </p:blipFill>
        <p:spPr bwMode="auto">
          <a:xfrm>
            <a:off x="0" y="1484784"/>
            <a:ext cx="3600450" cy="695325"/>
          </a:xfrm>
          <a:prstGeom prst="rect">
            <a:avLst/>
          </a:prstGeom>
          <a:noFill/>
          <a:ln w="9525">
            <a:noFill/>
            <a:miter lim="800000"/>
            <a:headEnd/>
            <a:tailEnd/>
          </a:ln>
        </p:spPr>
      </p:pic>
      <p:pic>
        <p:nvPicPr>
          <p:cNvPr id="392197" name="Picture 5"/>
          <p:cNvPicPr>
            <a:picLocks noChangeAspect="1" noChangeArrowheads="1"/>
          </p:cNvPicPr>
          <p:nvPr/>
        </p:nvPicPr>
        <p:blipFill>
          <a:blip r:embed="rId5" cstate="print"/>
          <a:srcRect/>
          <a:stretch>
            <a:fillRect/>
          </a:stretch>
        </p:blipFill>
        <p:spPr bwMode="auto">
          <a:xfrm>
            <a:off x="0" y="2348880"/>
            <a:ext cx="2495550" cy="504825"/>
          </a:xfrm>
          <a:prstGeom prst="rect">
            <a:avLst/>
          </a:prstGeom>
          <a:noFill/>
          <a:ln w="9525">
            <a:noFill/>
            <a:miter lim="800000"/>
            <a:headEnd/>
            <a:tailEnd/>
          </a:ln>
        </p:spPr>
      </p:pic>
      <p:pic>
        <p:nvPicPr>
          <p:cNvPr id="392198" name="Picture 6"/>
          <p:cNvPicPr>
            <a:picLocks noChangeAspect="1" noChangeArrowheads="1"/>
          </p:cNvPicPr>
          <p:nvPr/>
        </p:nvPicPr>
        <p:blipFill>
          <a:blip r:embed="rId6" cstate="print"/>
          <a:srcRect/>
          <a:stretch>
            <a:fillRect/>
          </a:stretch>
        </p:blipFill>
        <p:spPr bwMode="auto">
          <a:xfrm>
            <a:off x="0" y="3068960"/>
            <a:ext cx="2124075" cy="476250"/>
          </a:xfrm>
          <a:prstGeom prst="rect">
            <a:avLst/>
          </a:prstGeom>
          <a:noFill/>
          <a:ln w="9525">
            <a:noFill/>
            <a:miter lim="800000"/>
            <a:headEnd/>
            <a:tailEnd/>
          </a:ln>
        </p:spPr>
      </p:pic>
      <p:pic>
        <p:nvPicPr>
          <p:cNvPr id="392199" name="Picture 7"/>
          <p:cNvPicPr>
            <a:picLocks noChangeAspect="1" noChangeArrowheads="1"/>
          </p:cNvPicPr>
          <p:nvPr/>
        </p:nvPicPr>
        <p:blipFill>
          <a:blip r:embed="rId7" cstate="print"/>
          <a:srcRect/>
          <a:stretch>
            <a:fillRect/>
          </a:stretch>
        </p:blipFill>
        <p:spPr bwMode="auto">
          <a:xfrm>
            <a:off x="0" y="3789040"/>
            <a:ext cx="3562350" cy="619125"/>
          </a:xfrm>
          <a:prstGeom prst="rect">
            <a:avLst/>
          </a:prstGeom>
          <a:noFill/>
          <a:ln w="9525">
            <a:noFill/>
            <a:miter lim="800000"/>
            <a:headEnd/>
            <a:tailEnd/>
          </a:ln>
        </p:spPr>
      </p:pic>
      <p:pic>
        <p:nvPicPr>
          <p:cNvPr id="392200" name="Picture 8"/>
          <p:cNvPicPr>
            <a:picLocks noChangeAspect="1" noChangeArrowheads="1"/>
          </p:cNvPicPr>
          <p:nvPr/>
        </p:nvPicPr>
        <p:blipFill>
          <a:blip r:embed="rId8" cstate="print"/>
          <a:srcRect/>
          <a:stretch>
            <a:fillRect/>
          </a:stretch>
        </p:blipFill>
        <p:spPr bwMode="auto">
          <a:xfrm>
            <a:off x="0" y="4581128"/>
            <a:ext cx="2238375" cy="428625"/>
          </a:xfrm>
          <a:prstGeom prst="rect">
            <a:avLst/>
          </a:prstGeom>
          <a:noFill/>
          <a:ln w="9525">
            <a:noFill/>
            <a:miter lim="800000"/>
            <a:headEnd/>
            <a:tailEnd/>
          </a:ln>
        </p:spPr>
      </p:pic>
      <p:pic>
        <p:nvPicPr>
          <p:cNvPr id="392201" name="Picture 9"/>
          <p:cNvPicPr>
            <a:picLocks noChangeAspect="1" noChangeArrowheads="1"/>
          </p:cNvPicPr>
          <p:nvPr/>
        </p:nvPicPr>
        <p:blipFill>
          <a:blip r:embed="rId9" cstate="print"/>
          <a:srcRect/>
          <a:stretch>
            <a:fillRect/>
          </a:stretch>
        </p:blipFill>
        <p:spPr bwMode="auto">
          <a:xfrm>
            <a:off x="5148064" y="3789040"/>
            <a:ext cx="3562350" cy="2743200"/>
          </a:xfrm>
          <a:prstGeom prst="rect">
            <a:avLst/>
          </a:prstGeom>
          <a:noFill/>
          <a:ln w="9525">
            <a:noFill/>
            <a:miter lim="800000"/>
            <a:headEnd/>
            <a:tailEnd/>
          </a:ln>
        </p:spPr>
      </p:pic>
      <p:pic>
        <p:nvPicPr>
          <p:cNvPr id="392202" name="Picture 10"/>
          <p:cNvPicPr>
            <a:picLocks noChangeAspect="1" noChangeArrowheads="1"/>
          </p:cNvPicPr>
          <p:nvPr/>
        </p:nvPicPr>
        <p:blipFill>
          <a:blip r:embed="rId10" cstate="print"/>
          <a:srcRect/>
          <a:stretch>
            <a:fillRect/>
          </a:stretch>
        </p:blipFill>
        <p:spPr bwMode="auto">
          <a:xfrm>
            <a:off x="0" y="5229200"/>
            <a:ext cx="2133600" cy="495300"/>
          </a:xfrm>
          <a:prstGeom prst="rect">
            <a:avLst/>
          </a:prstGeom>
          <a:noFill/>
          <a:ln w="9525">
            <a:noFill/>
            <a:miter lim="800000"/>
            <a:headEnd/>
            <a:tailEnd/>
          </a:ln>
        </p:spPr>
      </p:pic>
      <p:pic>
        <p:nvPicPr>
          <p:cNvPr id="392203" name="Picture 11"/>
          <p:cNvPicPr>
            <a:picLocks noChangeAspect="1" noChangeArrowheads="1"/>
          </p:cNvPicPr>
          <p:nvPr/>
        </p:nvPicPr>
        <p:blipFill>
          <a:blip r:embed="rId11" cstate="print"/>
          <a:srcRect/>
          <a:stretch>
            <a:fillRect/>
          </a:stretch>
        </p:blipFill>
        <p:spPr bwMode="auto">
          <a:xfrm>
            <a:off x="0" y="5949280"/>
            <a:ext cx="2495550" cy="54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70C0"/>
                </a:solidFill>
              </a:rPr>
              <a:t>Πρωτόκολλο συλλογής δεδομένων</a:t>
            </a:r>
            <a:endParaRPr lang="el-GR" dirty="0">
              <a:solidFill>
                <a:srgbClr val="0070C0"/>
              </a:solidFill>
            </a:endParaRPr>
          </a:p>
        </p:txBody>
      </p:sp>
      <p:pic>
        <p:nvPicPr>
          <p:cNvPr id="2050" name="Picture 2"/>
          <p:cNvPicPr>
            <a:picLocks noChangeAspect="1" noChangeArrowheads="1"/>
          </p:cNvPicPr>
          <p:nvPr/>
        </p:nvPicPr>
        <p:blipFill>
          <a:blip r:embed="rId2" cstate="print"/>
          <a:srcRect l="1350" t="17278" r="56243" b="30596"/>
          <a:stretch>
            <a:fillRect/>
          </a:stretch>
        </p:blipFill>
        <p:spPr bwMode="auto">
          <a:xfrm>
            <a:off x="285720" y="1857364"/>
            <a:ext cx="5857916" cy="4500040"/>
          </a:xfrm>
          <a:prstGeom prst="rect">
            <a:avLst/>
          </a:prstGeom>
          <a:noFill/>
          <a:ln w="9525">
            <a:noFill/>
            <a:miter lim="800000"/>
            <a:headEnd/>
            <a:tailEnd/>
          </a:ln>
          <a:effectLst/>
        </p:spPr>
      </p:pic>
      <p:pic>
        <p:nvPicPr>
          <p:cNvPr id="4" name="Picture 7"/>
          <p:cNvPicPr>
            <a:picLocks noChangeAspect="1" noChangeArrowheads="1"/>
          </p:cNvPicPr>
          <p:nvPr/>
        </p:nvPicPr>
        <p:blipFill>
          <a:blip r:embed="rId3" cstate="print"/>
          <a:srcRect/>
          <a:stretch>
            <a:fillRect/>
          </a:stretch>
        </p:blipFill>
        <p:spPr bwMode="auto">
          <a:xfrm>
            <a:off x="6429388" y="2071678"/>
            <a:ext cx="2411031" cy="3214710"/>
          </a:xfrm>
          <a:prstGeom prst="rect">
            <a:avLst/>
          </a:prstGeom>
          <a:noFill/>
          <a:ln w="9525">
            <a:noFill/>
            <a:miter lim="800000"/>
            <a:headEnd/>
            <a:tailEnd/>
          </a:ln>
          <a:effectLst/>
        </p:spPr>
      </p:pic>
      <p:sp>
        <p:nvSpPr>
          <p:cNvPr id="5" name="4 - TextBox"/>
          <p:cNvSpPr txBox="1"/>
          <p:nvPr/>
        </p:nvSpPr>
        <p:spPr>
          <a:xfrm>
            <a:off x="6429388" y="5357826"/>
            <a:ext cx="2357422" cy="553998"/>
          </a:xfrm>
          <a:prstGeom prst="rect">
            <a:avLst/>
          </a:prstGeom>
          <a:noFill/>
        </p:spPr>
        <p:txBody>
          <a:bodyPr wrap="square" rtlCol="0">
            <a:spAutoFit/>
          </a:bodyPr>
          <a:lstStyle/>
          <a:p>
            <a:pPr algn="just"/>
            <a:r>
              <a:rPr lang="el-GR" sz="1000" dirty="0" smtClean="0"/>
              <a:t>Ζύγισμα πτερωμένου νεοσσού Αρτέμη στη νήσο </a:t>
            </a:r>
            <a:r>
              <a:rPr lang="el-GR" sz="1000" dirty="0" err="1" smtClean="0"/>
              <a:t>Σταμφάνι</a:t>
            </a:r>
            <a:r>
              <a:rPr lang="el-GR" sz="1000" dirty="0" smtClean="0"/>
              <a:t> με χρήση ζυγού τύπου </a:t>
            </a:r>
            <a:r>
              <a:rPr lang="en-US" sz="1000" dirty="0" err="1" smtClean="0"/>
              <a:t>pesola</a:t>
            </a:r>
            <a:r>
              <a:rPr lang="el-GR" sz="1000" dirty="0" smtClean="0"/>
              <a:t>.</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2857488" cy="854768"/>
          </a:xfrm>
        </p:spPr>
        <p:txBody>
          <a:bodyPr>
            <a:normAutofit fontScale="90000"/>
          </a:bodyPr>
          <a:lstStyle/>
          <a:p>
            <a:r>
              <a:rPr lang="el-GR" dirty="0" smtClean="0">
                <a:solidFill>
                  <a:srgbClr val="0070C0"/>
                </a:solidFill>
                <a:latin typeface="Tahoma" pitchFamily="34" charset="0"/>
                <a:ea typeface="Tahoma" pitchFamily="34" charset="0"/>
                <a:cs typeface="Tahoma" pitchFamily="34" charset="0"/>
              </a:rPr>
              <a:t>Αναγνώριση φύλου με χρήση μοριακών μεθόδων</a:t>
            </a:r>
            <a:endParaRPr lang="el-GR" dirty="0">
              <a:solidFill>
                <a:srgbClr val="0070C0"/>
              </a:solidFill>
              <a:latin typeface="Tahoma" pitchFamily="34" charset="0"/>
              <a:ea typeface="Tahoma" pitchFamily="34" charset="0"/>
              <a:cs typeface="Tahoma" pitchFamily="34" charset="0"/>
            </a:endParaRPr>
          </a:p>
        </p:txBody>
      </p:sp>
      <p:pic>
        <p:nvPicPr>
          <p:cNvPr id="3074" name="Picture 2" descr="C:\TurboX 2-1-2011\Windows\PhD\PhD 2011\Sexing\Φύλο\Sexing Samples 1-24.TIF"/>
          <p:cNvPicPr>
            <a:picLocks noChangeAspect="1" noChangeArrowheads="1"/>
          </p:cNvPicPr>
          <p:nvPr/>
        </p:nvPicPr>
        <p:blipFill>
          <a:blip r:embed="rId2" cstate="print"/>
          <a:srcRect/>
          <a:stretch>
            <a:fillRect/>
          </a:stretch>
        </p:blipFill>
        <p:spPr bwMode="auto">
          <a:xfrm>
            <a:off x="4786314" y="1071546"/>
            <a:ext cx="4140996" cy="3171827"/>
          </a:xfrm>
          <a:prstGeom prst="rect">
            <a:avLst/>
          </a:prstGeom>
          <a:noFill/>
        </p:spPr>
      </p:pic>
      <p:pic>
        <p:nvPicPr>
          <p:cNvPr id="3075" name="Picture 3" descr="C:\TurboX 2-1-2011\Windows\PhD\PhD 2011\Sexing\Sexing Protocols\pcr GK 1.jpg"/>
          <p:cNvPicPr>
            <a:picLocks noChangeAspect="1" noChangeArrowheads="1"/>
          </p:cNvPicPr>
          <p:nvPr/>
        </p:nvPicPr>
        <p:blipFill>
          <a:blip r:embed="rId3" cstate="print"/>
          <a:srcRect/>
          <a:stretch>
            <a:fillRect/>
          </a:stretch>
        </p:blipFill>
        <p:spPr bwMode="auto">
          <a:xfrm>
            <a:off x="285720" y="1633805"/>
            <a:ext cx="3714776" cy="5113279"/>
          </a:xfrm>
          <a:prstGeom prst="rect">
            <a:avLst/>
          </a:prstGeom>
          <a:noFill/>
        </p:spPr>
      </p:pic>
      <p:sp>
        <p:nvSpPr>
          <p:cNvPr id="7" name="6 - Έλλειψη"/>
          <p:cNvSpPr/>
          <p:nvPr/>
        </p:nvSpPr>
        <p:spPr>
          <a:xfrm>
            <a:off x="5072066" y="2928934"/>
            <a:ext cx="214314" cy="285752"/>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9 - Γωνιακή σύνδεση"/>
          <p:cNvCxnSpPr/>
          <p:nvPr/>
        </p:nvCxnSpPr>
        <p:spPr>
          <a:xfrm rot="16200000" flipV="1">
            <a:off x="3964777" y="1893083"/>
            <a:ext cx="1428760" cy="785818"/>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12 - Έλλειψη"/>
          <p:cNvSpPr/>
          <p:nvPr/>
        </p:nvSpPr>
        <p:spPr>
          <a:xfrm>
            <a:off x="5643570" y="2928934"/>
            <a:ext cx="214314" cy="285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 name="13 - Γωνιακή σύνδεση"/>
          <p:cNvCxnSpPr/>
          <p:nvPr/>
        </p:nvCxnSpPr>
        <p:spPr>
          <a:xfrm rot="16200000" flipV="1">
            <a:off x="4429124" y="1643050"/>
            <a:ext cx="2071702" cy="500066"/>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2285984" y="1214422"/>
            <a:ext cx="2428892"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400" dirty="0" smtClean="0">
                <a:latin typeface="Tahoma" pitchFamily="34" charset="0"/>
                <a:ea typeface="Tahoma" pitchFamily="34" charset="0"/>
                <a:cs typeface="Tahoma" pitchFamily="34" charset="0"/>
              </a:rPr>
              <a:t>A</a:t>
            </a:r>
            <a:r>
              <a:rPr lang="el-GR" sz="1400" dirty="0" err="1" smtClean="0">
                <a:latin typeface="Tahoma" pitchFamily="34" charset="0"/>
                <a:ea typeface="Tahoma" pitchFamily="34" charset="0"/>
                <a:cs typeface="Tahoma" pitchFamily="34" charset="0"/>
              </a:rPr>
              <a:t>ρσενικό</a:t>
            </a:r>
            <a:r>
              <a:rPr lang="en-US" sz="1400" dirty="0" smtClean="0">
                <a:latin typeface="Tahoma" pitchFamily="34" charset="0"/>
                <a:ea typeface="Tahoma" pitchFamily="34" charset="0"/>
                <a:cs typeface="Tahoma" pitchFamily="34" charset="0"/>
              </a:rPr>
              <a:t>-</a:t>
            </a:r>
            <a:r>
              <a:rPr lang="el-GR" sz="1400" dirty="0" err="1" smtClean="0">
                <a:latin typeface="Tahoma" pitchFamily="34" charset="0"/>
                <a:ea typeface="Tahoma" pitchFamily="34" charset="0"/>
                <a:cs typeface="Tahoma" pitchFamily="34" charset="0"/>
              </a:rPr>
              <a:t>ομογαμετικό</a:t>
            </a:r>
            <a:r>
              <a:rPr lang="el-GR" sz="1400" dirty="0" smtClean="0">
                <a:latin typeface="Tahoma" pitchFamily="34" charset="0"/>
                <a:ea typeface="Tahoma" pitchFamily="34" charset="0"/>
                <a:cs typeface="Tahoma" pitchFamily="34" charset="0"/>
              </a:rPr>
              <a:t> φύλο</a:t>
            </a:r>
            <a:r>
              <a:rPr lang="en-US" sz="1400" dirty="0" smtClean="0">
                <a:latin typeface="Tahoma" pitchFamily="34" charset="0"/>
                <a:ea typeface="Tahoma" pitchFamily="34" charset="0"/>
                <a:cs typeface="Tahoma" pitchFamily="34" charset="0"/>
              </a:rPr>
              <a:t> (ZZ) </a:t>
            </a:r>
            <a:endParaRPr lang="el-GR" sz="1400" dirty="0">
              <a:latin typeface="Tahoma" pitchFamily="34" charset="0"/>
              <a:ea typeface="Tahoma" pitchFamily="34" charset="0"/>
              <a:cs typeface="Tahoma" pitchFamily="34" charset="0"/>
            </a:endParaRPr>
          </a:p>
        </p:txBody>
      </p:sp>
      <p:sp>
        <p:nvSpPr>
          <p:cNvPr id="19" name="18 - TextBox"/>
          <p:cNvSpPr txBox="1"/>
          <p:nvPr/>
        </p:nvSpPr>
        <p:spPr>
          <a:xfrm>
            <a:off x="4786314" y="500042"/>
            <a:ext cx="29289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sz="1400" dirty="0" smtClean="0">
                <a:latin typeface="Tahoma" pitchFamily="34" charset="0"/>
                <a:ea typeface="Tahoma" pitchFamily="34" charset="0"/>
                <a:cs typeface="Tahoma" pitchFamily="34" charset="0"/>
              </a:rPr>
              <a:t>Θηλυκό</a:t>
            </a:r>
            <a:r>
              <a:rPr lang="en-US" sz="1400" dirty="0" smtClean="0">
                <a:latin typeface="Tahoma" pitchFamily="34" charset="0"/>
                <a:ea typeface="Tahoma" pitchFamily="34" charset="0"/>
                <a:cs typeface="Tahoma" pitchFamily="34" charset="0"/>
              </a:rPr>
              <a:t>-</a:t>
            </a:r>
            <a:r>
              <a:rPr lang="el-GR" sz="1400" dirty="0" err="1" smtClean="0">
                <a:latin typeface="Tahoma" pitchFamily="34" charset="0"/>
                <a:ea typeface="Tahoma" pitchFamily="34" charset="0"/>
                <a:cs typeface="Tahoma" pitchFamily="34" charset="0"/>
              </a:rPr>
              <a:t>ετερογαμετικό</a:t>
            </a:r>
            <a:r>
              <a:rPr lang="el-GR" sz="1400" dirty="0" smtClean="0">
                <a:latin typeface="Tahoma" pitchFamily="34" charset="0"/>
                <a:ea typeface="Tahoma" pitchFamily="34" charset="0"/>
                <a:cs typeface="Tahoma" pitchFamily="34" charset="0"/>
              </a:rPr>
              <a:t> φύλο</a:t>
            </a:r>
            <a:r>
              <a:rPr lang="en-US" sz="1400" dirty="0" smtClean="0">
                <a:latin typeface="Tahoma" pitchFamily="34" charset="0"/>
                <a:ea typeface="Tahoma" pitchFamily="34" charset="0"/>
                <a:cs typeface="Tahoma" pitchFamily="34" charset="0"/>
              </a:rPr>
              <a:t> (ZW) </a:t>
            </a:r>
            <a:endParaRPr lang="el-GR" sz="1400" dirty="0">
              <a:latin typeface="Tahoma" pitchFamily="34" charset="0"/>
              <a:ea typeface="Tahoma" pitchFamily="34" charset="0"/>
              <a:cs typeface="Tahoma" pitchFamily="34" charset="0"/>
            </a:endParaRPr>
          </a:p>
        </p:txBody>
      </p:sp>
      <p:sp>
        <p:nvSpPr>
          <p:cNvPr id="20" name="19 - TextBox"/>
          <p:cNvSpPr txBox="1"/>
          <p:nvPr/>
        </p:nvSpPr>
        <p:spPr>
          <a:xfrm>
            <a:off x="4786314" y="4214818"/>
            <a:ext cx="4357686" cy="400110"/>
          </a:xfrm>
          <a:prstGeom prst="rect">
            <a:avLst/>
          </a:prstGeom>
          <a:noFill/>
        </p:spPr>
        <p:txBody>
          <a:bodyPr wrap="square" rtlCol="0">
            <a:spAutoFit/>
          </a:bodyPr>
          <a:lstStyle/>
          <a:p>
            <a:r>
              <a:rPr lang="el-GR" sz="1000" dirty="0" err="1" smtClean="0">
                <a:latin typeface="Tahoma" pitchFamily="34" charset="0"/>
                <a:ea typeface="Tahoma" pitchFamily="34" charset="0"/>
                <a:cs typeface="Tahoma" pitchFamily="34" charset="0"/>
              </a:rPr>
              <a:t>Οπτικοποίηση</a:t>
            </a:r>
            <a:r>
              <a:rPr lang="el-GR" sz="1000" dirty="0" smtClean="0">
                <a:latin typeface="Tahoma" pitchFamily="34" charset="0"/>
                <a:ea typeface="Tahoma" pitchFamily="34" charset="0"/>
                <a:cs typeface="Tahoma" pitchFamily="34" charset="0"/>
              </a:rPr>
              <a:t> των αποτελεσμάτων της </a:t>
            </a:r>
            <a:r>
              <a:rPr lang="el-GR" sz="1000" dirty="0" err="1" smtClean="0">
                <a:latin typeface="Tahoma" pitchFamily="34" charset="0"/>
                <a:ea typeface="Tahoma" pitchFamily="34" charset="0"/>
                <a:cs typeface="Tahoma" pitchFamily="34" charset="0"/>
              </a:rPr>
              <a:t>ηλεκτροφόρησης</a:t>
            </a:r>
            <a:r>
              <a:rPr lang="el-GR" sz="1000" dirty="0" smtClean="0">
                <a:latin typeface="Tahoma" pitchFamily="34" charset="0"/>
                <a:ea typeface="Tahoma" pitchFamily="34" charset="0"/>
                <a:cs typeface="Tahoma" pitchFamily="34" charset="0"/>
              </a:rPr>
              <a:t> για πήκτωμα με δύο σειρές δειγμάτων αίματος μετά από ανάλυση </a:t>
            </a:r>
            <a:r>
              <a:rPr lang="en-US" sz="1000" dirty="0" smtClean="0">
                <a:latin typeface="Tahoma" pitchFamily="34" charset="0"/>
                <a:ea typeface="Tahoma" pitchFamily="34" charset="0"/>
                <a:cs typeface="Tahoma" pitchFamily="34" charset="0"/>
              </a:rPr>
              <a:t>PCR </a:t>
            </a:r>
            <a:endParaRPr lang="el-GR" sz="1000" dirty="0">
              <a:latin typeface="Tahoma" pitchFamily="34" charset="0"/>
              <a:ea typeface="Tahoma" pitchFamily="34" charset="0"/>
              <a:cs typeface="Tahoma" pitchFamily="34" charset="0"/>
            </a:endParaRPr>
          </a:p>
        </p:txBody>
      </p:sp>
      <p:sp>
        <p:nvSpPr>
          <p:cNvPr id="17" name="3 - Θέση περιεχομένου"/>
          <p:cNvSpPr txBox="1">
            <a:spLocks/>
          </p:cNvSpPr>
          <p:nvPr/>
        </p:nvSpPr>
        <p:spPr bwMode="auto">
          <a:xfrm>
            <a:off x="4572000" y="4714885"/>
            <a:ext cx="4214842" cy="2000263"/>
          </a:xfrm>
          <a:prstGeom prst="rect">
            <a:avLst/>
          </a:prstGeom>
          <a:ln w="6350" cap="rnd"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54864" tIns="91440" rIns="91440" bIns="45720" numCol="1" anchor="t" anchorCtr="0" compatLnSpc="1">
            <a:prstTxWarp prst="textNoShape">
              <a:avLst/>
            </a:prstTxWarp>
            <a:noAutofit/>
          </a:bodyPr>
          <a:lstStyle/>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defRPr/>
            </a:pPr>
            <a:r>
              <a:rPr kumimoji="0" lang="el-GR" sz="1100" b="0" i="0" u="none" strike="noStrike" kern="1200" cap="none" spc="0" normalizeH="0" baseline="0" noProof="0" dirty="0" smtClean="0">
                <a:ln>
                  <a:noFill/>
                </a:ln>
                <a:solidFill>
                  <a:schemeClr val="dk1"/>
                </a:solidFill>
                <a:effectLst/>
                <a:uLnTx/>
                <a:uFillTx/>
                <a:latin typeface="Tahoma" pitchFamily="34" charset="0"/>
                <a:ea typeface="Tahoma" pitchFamily="34" charset="0"/>
                <a:cs typeface="Tahoma" pitchFamily="34" charset="0"/>
              </a:rPr>
              <a:t>       </a:t>
            </a:r>
            <a:r>
              <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Γενικά αποτελέσματα</a:t>
            </a: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defRPr/>
            </a:pPr>
            <a:endParaRPr kumimoji="0" lang="el-GR" sz="1100" b="0" i="0" u="sng"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Char char=""/>
              <a:tabLst/>
              <a:defRPr/>
            </a:pPr>
            <a:r>
              <a:rPr kumimoji="0" lang="en-US"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135</a:t>
            </a:r>
            <a:r>
              <a:rPr kumimoji="0" lang="en-US"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από τα 161</a:t>
            </a:r>
            <a:r>
              <a:rPr kumimoji="0" lang="en-US"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δείγματα αίματος πτερωμένων νεοσσών Αρτέμη αναγνωρίστηκαν</a:t>
            </a: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Char char=""/>
              <a:tabLst/>
              <a:defRPr/>
            </a:pPr>
            <a:endParaRPr kumimoji="0" lang="en-US"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Char char=""/>
              <a:tabLst/>
              <a:defRPr/>
            </a:pP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Το </a:t>
            </a:r>
            <a:r>
              <a:rPr kumimoji="0" lang="en-US"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52</a:t>
            </a:r>
            <a:r>
              <a:rPr kumimoji="0" lang="el-GR"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,6</a:t>
            </a:r>
            <a:r>
              <a:rPr kumimoji="0" lang="en-US"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a:t>
            </a:r>
            <a:r>
              <a:rPr kumimoji="0" lang="el-GR"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των πτερωμένων νεοσσών</a:t>
            </a:r>
            <a:r>
              <a:rPr kumimoji="0" lang="el-GR" sz="1100" b="1" i="0" u="none" strike="noStrike" kern="1200" cap="none" spc="0" normalizeH="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αρσενικοί</a:t>
            </a:r>
            <a:endPar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Char char=""/>
              <a:tabLst/>
              <a:defRPr/>
            </a:pPr>
            <a:endPar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endParaRPr>
          </a:p>
          <a:p>
            <a:pPr marL="438150" marR="0" lvl="0" indent="-319088" algn="l" defTabSz="914400" rtl="0" eaLnBrk="0" fontAlgn="base" latinLnBrk="0" hangingPunct="0">
              <a:lnSpc>
                <a:spcPct val="100000"/>
              </a:lnSpc>
              <a:spcBef>
                <a:spcPct val="0"/>
              </a:spcBef>
              <a:spcAft>
                <a:spcPct val="0"/>
              </a:spcAft>
              <a:buClr>
                <a:schemeClr val="accent1"/>
              </a:buClr>
              <a:buSzPct val="80000"/>
              <a:buFont typeface="Wingdings 2" pitchFamily="18" charset="2"/>
              <a:buChar char=""/>
              <a:tabLst/>
              <a:defRPr/>
            </a:pPr>
            <a:r>
              <a:rPr lang="el-GR" sz="1100" b="1" dirty="0" smtClean="0">
                <a:solidFill>
                  <a:srgbClr val="0070C0"/>
                </a:solidFill>
                <a:latin typeface="Tahoma" pitchFamily="34" charset="0"/>
                <a:ea typeface="Tahoma" pitchFamily="34" charset="0"/>
                <a:cs typeface="Tahoma" pitchFamily="34" charset="0"/>
              </a:rPr>
              <a:t>Μη στατιστικώς σημαντική η α</a:t>
            </a:r>
            <a:r>
              <a:rPr kumimoji="0" lang="el-GR" sz="1100" b="1" i="0" u="none" strike="noStrike" kern="1200" cap="none" spc="0" normalizeH="0" baseline="0" noProof="0" dirty="0" err="1" smtClean="0">
                <a:ln>
                  <a:noFill/>
                </a:ln>
                <a:solidFill>
                  <a:srgbClr val="0070C0"/>
                </a:solidFill>
                <a:effectLst/>
                <a:uLnTx/>
                <a:uFillTx/>
                <a:latin typeface="Tahoma" pitchFamily="34" charset="0"/>
                <a:ea typeface="Tahoma" pitchFamily="34" charset="0"/>
                <a:cs typeface="Tahoma" pitchFamily="34" charset="0"/>
              </a:rPr>
              <a:t>ριθμητική</a:t>
            </a:r>
            <a:r>
              <a:rPr kumimoji="0" lang="el-GR" sz="1100" b="1"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υπεροχή αρσενικών  </a:t>
            </a: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a:t>
            </a:r>
            <a:r>
              <a:rPr kumimoji="0" lang="el-GR" sz="1100" b="0" i="1" u="none" strike="noStrike" kern="1200" cap="none" spc="0" normalizeH="0" baseline="0" noProof="0" dirty="0" err="1" smtClean="0">
                <a:ln>
                  <a:noFill/>
                </a:ln>
                <a:solidFill>
                  <a:srgbClr val="0070C0"/>
                </a:solidFill>
                <a:effectLst/>
                <a:uLnTx/>
                <a:uFillTx/>
                <a:latin typeface="Tahoma" pitchFamily="34" charset="0"/>
                <a:ea typeface="Tahoma" pitchFamily="34" charset="0"/>
                <a:cs typeface="Tahoma" pitchFamily="34" charset="0"/>
              </a:rPr>
              <a:t>χ</a:t>
            </a:r>
            <a:r>
              <a:rPr kumimoji="0" lang="el-GR" sz="1100" b="0" i="1" u="none" strike="noStrike" kern="1200" cap="none" spc="0" normalizeH="0" baseline="30000" noProof="0" dirty="0" err="1" smtClean="0">
                <a:ln>
                  <a:noFill/>
                </a:ln>
                <a:solidFill>
                  <a:srgbClr val="0070C0"/>
                </a:solidFill>
                <a:effectLst/>
                <a:uLnTx/>
                <a:uFillTx/>
                <a:latin typeface="Tahoma" pitchFamily="34" charset="0"/>
                <a:ea typeface="Tahoma" pitchFamily="34" charset="0"/>
                <a:cs typeface="Tahoma" pitchFamily="34" charset="0"/>
              </a:rPr>
              <a:t>2</a:t>
            </a:r>
            <a:r>
              <a:rPr kumimoji="0" lang="el-GR" sz="1100" b="0" i="1" u="none" strike="noStrike" kern="1200" cap="none" spc="0" normalizeH="0" baseline="30000" noProof="0" dirty="0" smtClean="0">
                <a:ln>
                  <a:noFill/>
                </a:ln>
                <a:solidFill>
                  <a:srgbClr val="0070C0"/>
                </a:solidFill>
                <a:effectLst/>
                <a:uLnTx/>
                <a:uFillTx/>
                <a:latin typeface="Tahoma" pitchFamily="34" charset="0"/>
                <a:ea typeface="Tahoma" pitchFamily="34" charset="0"/>
                <a:cs typeface="Tahoma" pitchFamily="34" charset="0"/>
              </a:rPr>
              <a:t> </a:t>
            </a: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0,363, </a:t>
            </a:r>
            <a:r>
              <a:rPr kumimoji="0" lang="en-GB" sz="1100" b="0" i="1"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P</a:t>
            </a:r>
            <a:r>
              <a:rPr kumimoji="0" lang="el-GR" sz="1100" b="0" i="0" u="none" strike="noStrike" kern="1200" cap="none" spc="0" normalizeH="0" baseline="0" noProof="0" dirty="0" smtClean="0">
                <a:ln>
                  <a:noFill/>
                </a:ln>
                <a:solidFill>
                  <a:srgbClr val="0070C0"/>
                </a:solidFill>
                <a:effectLst/>
                <a:uLnTx/>
                <a:uFillTx/>
                <a:latin typeface="Tahoma" pitchFamily="34" charset="0"/>
                <a:ea typeface="Tahoma" pitchFamily="34" charset="0"/>
                <a:cs typeface="Tahoma" pitchFamily="34" charset="0"/>
              </a:rPr>
              <a:t> = 0,547)</a:t>
            </a:r>
            <a:endParaRPr kumimoji="0" lang="el-GR" sz="1100" b="0"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par>
                                <p:cTn id="16" presetID="21"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2000"/>
                                        <p:tgtEl>
                                          <p:spTgt spid="10"/>
                                        </p:tgtEl>
                                      </p:cBhvr>
                                    </p:animEffect>
                                  </p:childTnLst>
                                </p:cTn>
                              </p:par>
                              <p:par>
                                <p:cTn id="19" presetID="21"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4)">
                                      <p:cBhvr>
                                        <p:cTn id="21" dur="2000"/>
                                        <p:tgtEl>
                                          <p:spTgt spid="18"/>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4)">
                                      <p:cBhvr>
                                        <p:cTn id="24" dur="2000"/>
                                        <p:tgtEl>
                                          <p:spTgt spid="13"/>
                                        </p:tgtEl>
                                      </p:cBhvr>
                                    </p:animEffect>
                                  </p:childTnLst>
                                </p:cTn>
                              </p:par>
                              <p:par>
                                <p:cTn id="25" presetID="21"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4)">
                                      <p:cBhvr>
                                        <p:cTn id="27" dur="2000"/>
                                        <p:tgtEl>
                                          <p:spTgt spid="14"/>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4)">
                                      <p:cBhvr>
                                        <p:cTn id="30" dur="20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bg/>
                                          </p:spTgt>
                                        </p:tgtEl>
                                        <p:attrNameLst>
                                          <p:attrName>style.visibility</p:attrName>
                                        </p:attrNameLst>
                                      </p:cBhvr>
                                      <p:to>
                                        <p:strVal val="visible"/>
                                      </p:to>
                                    </p:set>
                                    <p:animEffect transition="in" filter="blinds(horizontal)">
                                      <p:cBhvr>
                                        <p:cTn id="33" dur="500"/>
                                        <p:tgtEl>
                                          <p:spTgt spid="17">
                                            <p:bg/>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blinds(horizontal)">
                                      <p:cBhvr>
                                        <p:cTn id="36" dur="500"/>
                                        <p:tgtEl>
                                          <p:spTgt spid="17">
                                            <p:txEl>
                                              <p:pRg st="0" end="0"/>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blinds(horizontal)">
                                      <p:cBhvr>
                                        <p:cTn id="39" dur="500"/>
                                        <p:tgtEl>
                                          <p:spTgt spid="17">
                                            <p:txEl>
                                              <p:pRg st="2" end="2"/>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blinds(horizontal)">
                                      <p:cBhvr>
                                        <p:cTn id="42" dur="500"/>
                                        <p:tgtEl>
                                          <p:spTgt spid="17">
                                            <p:txEl>
                                              <p:pRg st="4" end="4"/>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7">
                                            <p:txEl>
                                              <p:pRg st="6" end="6"/>
                                            </p:txEl>
                                          </p:spTgt>
                                        </p:tgtEl>
                                        <p:attrNameLst>
                                          <p:attrName>style.visibility</p:attrName>
                                        </p:attrNameLst>
                                      </p:cBhvr>
                                      <p:to>
                                        <p:strVal val="visible"/>
                                      </p:to>
                                    </p:set>
                                    <p:animEffect transition="in" filter="blinds(horizontal)">
                                      <p:cBhvr>
                                        <p:cTn id="45"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P spid="19" grpId="0" animBg="1"/>
      <p:bldP spid="20" grpId="0"/>
      <p:bldP spid="17"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85728"/>
            <a:ext cx="7498080" cy="654350"/>
          </a:xfrm>
        </p:spPr>
        <p:txBody>
          <a:bodyPr>
            <a:normAutofit fontScale="90000"/>
          </a:bodyPr>
          <a:lstStyle/>
          <a:p>
            <a:pPr algn="ctr"/>
            <a:r>
              <a:rPr lang="el-GR" sz="2800" dirty="0" smtClean="0">
                <a:solidFill>
                  <a:srgbClr val="0070C0"/>
                </a:solidFill>
                <a:latin typeface="Tahoma" pitchFamily="34" charset="0"/>
                <a:ea typeface="Tahoma" pitchFamily="34" charset="0"/>
                <a:cs typeface="Tahoma" pitchFamily="34" charset="0"/>
              </a:rPr>
              <a:t>Αναλογία φύλου ανά αναπαραγωγική περίοδο</a:t>
            </a:r>
            <a:r>
              <a:rPr lang="en-US" sz="2800" dirty="0" smtClean="0">
                <a:solidFill>
                  <a:srgbClr val="0070C0"/>
                </a:solidFill>
                <a:latin typeface="Tahoma" pitchFamily="34" charset="0"/>
                <a:ea typeface="Tahoma" pitchFamily="34" charset="0"/>
                <a:cs typeface="Tahoma" pitchFamily="34" charset="0"/>
              </a:rPr>
              <a:t> (2007</a:t>
            </a:r>
            <a:r>
              <a:rPr lang="el-GR" sz="2800" dirty="0" smtClean="0">
                <a:solidFill>
                  <a:srgbClr val="0070C0"/>
                </a:solidFill>
                <a:latin typeface="Tahoma" pitchFamily="34" charset="0"/>
                <a:ea typeface="Tahoma" pitchFamily="34" charset="0"/>
                <a:cs typeface="Tahoma" pitchFamily="34" charset="0"/>
              </a:rPr>
              <a:t> έως 20</a:t>
            </a:r>
            <a:r>
              <a:rPr lang="en-US" sz="2800" dirty="0" smtClean="0">
                <a:solidFill>
                  <a:srgbClr val="0070C0"/>
                </a:solidFill>
                <a:latin typeface="Tahoma" pitchFamily="34" charset="0"/>
                <a:ea typeface="Tahoma" pitchFamily="34" charset="0"/>
                <a:cs typeface="Tahoma" pitchFamily="34" charset="0"/>
              </a:rPr>
              <a:t>11)</a:t>
            </a:r>
            <a:endParaRPr lang="el-GR" sz="2800" dirty="0">
              <a:solidFill>
                <a:srgbClr val="0070C0"/>
              </a:solidFill>
            </a:endParaRPr>
          </a:p>
        </p:txBody>
      </p:sp>
      <p:sp>
        <p:nvSpPr>
          <p:cNvPr id="4" name="3 - TextBox"/>
          <p:cNvSpPr txBox="1"/>
          <p:nvPr/>
        </p:nvSpPr>
        <p:spPr>
          <a:xfrm>
            <a:off x="1643042" y="6000768"/>
            <a:ext cx="6143668" cy="477054"/>
          </a:xfrm>
          <a:prstGeom prst="rect">
            <a:avLst/>
          </a:prstGeom>
          <a:noFill/>
        </p:spPr>
        <p:txBody>
          <a:bodyPr wrap="square" rtlCol="0">
            <a:spAutoFit/>
          </a:bodyPr>
          <a:lstStyle/>
          <a:p>
            <a:r>
              <a:rPr lang="el-GR" sz="1400" dirty="0" smtClean="0"/>
              <a:t>Αναλογία φύλου σε </a:t>
            </a:r>
            <a:r>
              <a:rPr lang="el-GR" sz="1000" dirty="0" smtClean="0">
                <a:latin typeface="Tahoma" pitchFamily="34" charset="0"/>
                <a:ea typeface="Tahoma" pitchFamily="34" charset="0"/>
                <a:cs typeface="Tahoma" pitchFamily="34" charset="0"/>
              </a:rPr>
              <a:t>πτερωμένους νεοσσούς Αρτέμη (</a:t>
            </a:r>
            <a:r>
              <a:rPr lang="en-US" sz="1000" i="1" dirty="0" err="1" smtClean="0">
                <a:latin typeface="Tahoma" pitchFamily="34" charset="0"/>
                <a:ea typeface="Tahoma" pitchFamily="34" charset="0"/>
                <a:cs typeface="Tahoma" pitchFamily="34" charset="0"/>
              </a:rPr>
              <a:t>Calonectris</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diomedea</a:t>
            </a:r>
            <a:r>
              <a:rPr lang="el-GR" sz="1000" dirty="0" smtClean="0">
                <a:latin typeface="Tahoma" pitchFamily="34" charset="0"/>
                <a:ea typeface="Tahoma" pitchFamily="34" charset="0"/>
                <a:cs typeface="Tahoma" pitchFamily="34" charset="0"/>
              </a:rPr>
              <a:t>) </a:t>
            </a:r>
            <a:r>
              <a:rPr lang="en-US" sz="1000" i="1" dirty="0" smtClean="0">
                <a:latin typeface="Tahoma" pitchFamily="34" charset="0"/>
                <a:ea typeface="Tahoma" pitchFamily="34" charset="0"/>
                <a:cs typeface="Tahoma" pitchFamily="34" charset="0"/>
              </a:rPr>
              <a:t>n</a:t>
            </a:r>
            <a:r>
              <a:rPr lang="el-GR" sz="1000" dirty="0" smtClean="0">
                <a:latin typeface="Tahoma" pitchFamily="34" charset="0"/>
                <a:ea typeface="Tahoma" pitchFamily="34" charset="0"/>
                <a:cs typeface="Tahoma" pitchFamily="34" charset="0"/>
              </a:rPr>
              <a:t> (% αναλογία ανά αναπαραγωγική περίοδο) στη νήσο </a:t>
            </a:r>
            <a:r>
              <a:rPr lang="el-GR" sz="1000" dirty="0" err="1" smtClean="0">
                <a:latin typeface="Tahoma" pitchFamily="34" charset="0"/>
                <a:ea typeface="Tahoma" pitchFamily="34" charset="0"/>
                <a:cs typeface="Tahoma" pitchFamily="34" charset="0"/>
              </a:rPr>
              <a:t>Σταμφάνι</a:t>
            </a:r>
            <a:r>
              <a:rPr lang="el-GR" sz="1000" dirty="0" smtClean="0">
                <a:latin typeface="Tahoma" pitchFamily="34" charset="0"/>
                <a:ea typeface="Tahoma" pitchFamily="34" charset="0"/>
                <a:cs typeface="Tahoma" pitchFamily="34" charset="0"/>
              </a:rPr>
              <a:t> (χρονικό διάστημα: 2007-2011). </a:t>
            </a:r>
            <a:endParaRPr lang="el-GR" sz="1000" dirty="0">
              <a:latin typeface="Tahoma" pitchFamily="34" charset="0"/>
              <a:ea typeface="Tahoma" pitchFamily="34" charset="0"/>
              <a:cs typeface="Tahoma" pitchFamily="34" charset="0"/>
            </a:endParaRPr>
          </a:p>
        </p:txBody>
      </p:sp>
      <p:pic>
        <p:nvPicPr>
          <p:cNvPr id="133121" name="Γράφημα 4"/>
          <p:cNvPicPr>
            <a:picLocks noChangeArrowheads="1"/>
          </p:cNvPicPr>
          <p:nvPr/>
        </p:nvPicPr>
        <p:blipFill>
          <a:blip r:embed="rId2" cstate="print"/>
          <a:srcRect b="-53"/>
          <a:stretch>
            <a:fillRect/>
          </a:stretch>
        </p:blipFill>
        <p:spPr bwMode="auto">
          <a:xfrm>
            <a:off x="1214414" y="1785926"/>
            <a:ext cx="6500858" cy="4214842"/>
          </a:xfrm>
          <a:prstGeom prst="rect">
            <a:avLst/>
          </a:prstGeom>
          <a:noFill/>
          <a:ln w="9525">
            <a:noFill/>
            <a:miter lim="800000"/>
            <a:headEnd/>
            <a:tailEnd/>
          </a:ln>
        </p:spPr>
      </p:pic>
      <p:graphicFrame>
        <p:nvGraphicFramePr>
          <p:cNvPr id="5" name="4 - Πίνακας"/>
          <p:cNvGraphicFramePr>
            <a:graphicFrameLocks noGrp="1"/>
          </p:cNvGraphicFramePr>
          <p:nvPr/>
        </p:nvGraphicFramePr>
        <p:xfrm>
          <a:off x="142844" y="4857760"/>
          <a:ext cx="4429157" cy="1760443"/>
        </p:xfrm>
        <a:graphic>
          <a:graphicData uri="http://schemas.openxmlformats.org/drawingml/2006/table">
            <a:tbl>
              <a:tblPr/>
              <a:tblGrid>
                <a:gridCol w="1726620"/>
                <a:gridCol w="831851"/>
                <a:gridCol w="941991"/>
                <a:gridCol w="928695"/>
              </a:tblGrid>
              <a:tr h="477817">
                <a:tc gridSpan="2">
                  <a:txBody>
                    <a:bodyPr/>
                    <a:lstStyle/>
                    <a:p>
                      <a:pPr>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p>
                      <a:pPr>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txBody>
                  <a:tcPr marL="58847" marR="58847"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hMerge="1">
                  <a:txBody>
                    <a:bodyPr/>
                    <a:lstStyle/>
                    <a:p>
                      <a:endParaRPr lang="el-GR"/>
                    </a:p>
                  </a:txBody>
                  <a:tcPr/>
                </a:tc>
                <a:tc>
                  <a:txBody>
                    <a:bodyPr/>
                    <a:lstStyle/>
                    <a:p>
                      <a:pPr algn="ct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Αναπαραγωγική</a:t>
                      </a:r>
                      <a:r>
                        <a:rPr lang="el-GR" sz="800" baseline="0" dirty="0" smtClean="0">
                          <a:solidFill>
                            <a:srgbClr val="000000"/>
                          </a:solidFill>
                          <a:latin typeface="Tahoma" pitchFamily="34" charset="0"/>
                          <a:ea typeface="Tahoma" pitchFamily="34" charset="0"/>
                          <a:cs typeface="Tahoma" pitchFamily="34" charset="0"/>
                        </a:rPr>
                        <a:t> επιτυχία</a:t>
                      </a:r>
                      <a:r>
                        <a:rPr lang="en-US" sz="800" dirty="0" smtClean="0">
                          <a:solidFill>
                            <a:srgbClr val="000000"/>
                          </a:solidFill>
                          <a:latin typeface="Tahoma" pitchFamily="34" charset="0"/>
                          <a:ea typeface="Tahoma" pitchFamily="34" charset="0"/>
                          <a:cs typeface="Tahoma" pitchFamily="34" charset="0"/>
                        </a:rPr>
                        <a:t> </a:t>
                      </a:r>
                      <a:r>
                        <a:rPr lang="en-US" sz="800" dirty="0">
                          <a:solidFill>
                            <a:srgbClr val="000000"/>
                          </a:solidFill>
                          <a:latin typeface="Tahoma" pitchFamily="34" charset="0"/>
                          <a:ea typeface="Tahoma" pitchFamily="34" charset="0"/>
                          <a:cs typeface="Tahoma" pitchFamily="34" charset="0"/>
                        </a:rPr>
                        <a:t>(%) </a:t>
                      </a:r>
                      <a:r>
                        <a:rPr lang="el-GR" sz="800" dirty="0" smtClean="0">
                          <a:solidFill>
                            <a:srgbClr val="000000"/>
                          </a:solidFill>
                          <a:latin typeface="Tahoma" pitchFamily="34" charset="0"/>
                          <a:ea typeface="Tahoma" pitchFamily="34" charset="0"/>
                          <a:cs typeface="Tahoma" pitchFamily="34" charset="0"/>
                        </a:rPr>
                        <a:t>ανά</a:t>
                      </a:r>
                      <a:r>
                        <a:rPr lang="el-GR" sz="800" baseline="0" dirty="0" smtClean="0">
                          <a:solidFill>
                            <a:srgbClr val="000000"/>
                          </a:solidFill>
                          <a:latin typeface="Tahoma" pitchFamily="34" charset="0"/>
                          <a:ea typeface="Tahoma" pitchFamily="34" charset="0"/>
                          <a:cs typeface="Tahoma" pitchFamily="34" charset="0"/>
                        </a:rPr>
                        <a:t> αναπαραγωγική περίοδο</a:t>
                      </a:r>
                      <a:endParaRPr lang="el-GR" sz="800" dirty="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Ποσοστό</a:t>
                      </a:r>
                      <a:r>
                        <a:rPr lang="el-GR" sz="800" baseline="0" dirty="0" smtClean="0">
                          <a:solidFill>
                            <a:srgbClr val="000000"/>
                          </a:solidFill>
                          <a:latin typeface="Tahoma" pitchFamily="34" charset="0"/>
                          <a:ea typeface="Tahoma" pitchFamily="34" charset="0"/>
                          <a:cs typeface="Tahoma" pitchFamily="34" charset="0"/>
                        </a:rPr>
                        <a:t> </a:t>
                      </a:r>
                      <a:r>
                        <a:rPr lang="en-US" sz="800" dirty="0" smtClean="0">
                          <a:solidFill>
                            <a:srgbClr val="000000"/>
                          </a:solidFill>
                          <a:latin typeface="Tahoma" pitchFamily="34" charset="0"/>
                          <a:ea typeface="Tahoma" pitchFamily="34" charset="0"/>
                          <a:cs typeface="Tahoma" pitchFamily="34" charset="0"/>
                        </a:rPr>
                        <a:t>(%) </a:t>
                      </a:r>
                      <a:r>
                        <a:rPr lang="el-GR" sz="800" dirty="0" smtClean="0">
                          <a:solidFill>
                            <a:srgbClr val="000000"/>
                          </a:solidFill>
                          <a:latin typeface="Tahoma" pitchFamily="34" charset="0"/>
                          <a:ea typeface="Tahoma" pitchFamily="34" charset="0"/>
                          <a:cs typeface="Tahoma" pitchFamily="34" charset="0"/>
                        </a:rPr>
                        <a:t>αρσενικών</a:t>
                      </a:r>
                      <a:r>
                        <a:rPr lang="el-GR" sz="800" baseline="0" dirty="0" smtClean="0">
                          <a:solidFill>
                            <a:srgbClr val="000000"/>
                          </a:solidFill>
                          <a:latin typeface="Tahoma" pitchFamily="34" charset="0"/>
                          <a:ea typeface="Tahoma" pitchFamily="34" charset="0"/>
                          <a:cs typeface="Tahoma" pitchFamily="34" charset="0"/>
                        </a:rPr>
                        <a:t> πτερωμένων νεοσσών</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358363">
                <a:tc>
                  <a:txBody>
                    <a:bodyPr/>
                    <a:lstStyle/>
                    <a:p>
                      <a:pPr algn="l">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Ποσοστό</a:t>
                      </a:r>
                      <a:r>
                        <a:rPr lang="el-GR" sz="800" baseline="0" dirty="0" smtClean="0">
                          <a:solidFill>
                            <a:srgbClr val="000000"/>
                          </a:solidFill>
                          <a:latin typeface="Tahoma" pitchFamily="34" charset="0"/>
                          <a:ea typeface="Tahoma" pitchFamily="34" charset="0"/>
                          <a:cs typeface="Tahoma" pitchFamily="34" charset="0"/>
                        </a:rPr>
                        <a:t> </a:t>
                      </a:r>
                      <a:r>
                        <a:rPr lang="en-US" sz="800" dirty="0" smtClean="0">
                          <a:solidFill>
                            <a:srgbClr val="000000"/>
                          </a:solidFill>
                          <a:latin typeface="Tahoma" pitchFamily="34" charset="0"/>
                          <a:ea typeface="Tahoma" pitchFamily="34" charset="0"/>
                          <a:cs typeface="Tahoma" pitchFamily="34" charset="0"/>
                        </a:rPr>
                        <a:t>(%) </a:t>
                      </a:r>
                      <a:r>
                        <a:rPr lang="el-GR" sz="800" dirty="0" smtClean="0">
                          <a:solidFill>
                            <a:srgbClr val="000000"/>
                          </a:solidFill>
                          <a:latin typeface="Tahoma" pitchFamily="34" charset="0"/>
                          <a:ea typeface="Tahoma" pitchFamily="34" charset="0"/>
                          <a:cs typeface="Tahoma" pitchFamily="34" charset="0"/>
                        </a:rPr>
                        <a:t>αρσενικών</a:t>
                      </a:r>
                      <a:r>
                        <a:rPr lang="el-GR" sz="800" baseline="0" dirty="0" smtClean="0">
                          <a:solidFill>
                            <a:srgbClr val="000000"/>
                          </a:solidFill>
                          <a:latin typeface="Tahoma" pitchFamily="34" charset="0"/>
                          <a:ea typeface="Tahoma" pitchFamily="34" charset="0"/>
                          <a:cs typeface="Tahoma" pitchFamily="34" charset="0"/>
                        </a:rPr>
                        <a:t> πτερωμένων νεοσσών</a:t>
                      </a:r>
                      <a:endParaRPr lang="el-GR" sz="800" dirty="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l-GR" sz="800" dirty="0" err="1">
                          <a:solidFill>
                            <a:srgbClr val="000000"/>
                          </a:solidFill>
                          <a:latin typeface="Tahoma" pitchFamily="34" charset="0"/>
                          <a:ea typeface="Tahoma" pitchFamily="34" charset="0"/>
                          <a:cs typeface="Tahoma" pitchFamily="34" charset="0"/>
                        </a:rPr>
                        <a:t>Pearson</a:t>
                      </a:r>
                      <a:r>
                        <a:rPr lang="el-GR" sz="800" dirty="0">
                          <a:solidFill>
                            <a:srgbClr val="000000"/>
                          </a:solidFill>
                          <a:latin typeface="Tahoma" pitchFamily="34" charset="0"/>
                          <a:ea typeface="Tahoma" pitchFamily="34" charset="0"/>
                          <a:cs typeface="Tahoma" pitchFamily="34" charset="0"/>
                        </a:rPr>
                        <a:t> </a:t>
                      </a:r>
                      <a:r>
                        <a:rPr lang="el-GR" sz="800" dirty="0" err="1">
                          <a:solidFill>
                            <a:srgbClr val="000000"/>
                          </a:solidFill>
                          <a:latin typeface="Tahoma" pitchFamily="34" charset="0"/>
                          <a:ea typeface="Tahoma" pitchFamily="34" charset="0"/>
                          <a:cs typeface="Tahoma" pitchFamily="34" charset="0"/>
                        </a:rPr>
                        <a:t>Correlation</a:t>
                      </a:r>
                      <a:endParaRPr lang="el-GR" sz="800" dirty="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l-GR" sz="800" dirty="0">
                          <a:solidFill>
                            <a:srgbClr val="000000"/>
                          </a:solidFill>
                          <a:latin typeface="Tahoma" pitchFamily="34" charset="0"/>
                          <a:ea typeface="Tahoma" pitchFamily="34" charset="0"/>
                          <a:cs typeface="Tahoma" pitchFamily="34" charset="0"/>
                        </a:rPr>
                        <a:t>1</a:t>
                      </a:r>
                      <a:endParaRPr lang="el-GR" sz="800" dirty="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,691</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r>
              <a:tr h="124399">
                <a:tc>
                  <a:txBody>
                    <a:bodyPr/>
                    <a:lstStyle/>
                    <a:p>
                      <a:pPr algn="l">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Sig. (2-tailed)</a:t>
                      </a:r>
                      <a:endParaRPr lang="el-GR" sz="80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a:solidFill>
                            <a:srgbClr val="000000"/>
                          </a:solidFill>
                          <a:latin typeface="Tahoma" pitchFamily="34" charset="0"/>
                          <a:ea typeface="Tahoma" pitchFamily="34" charset="0"/>
                          <a:cs typeface="Tahoma" pitchFamily="34" charset="0"/>
                        </a:rPr>
                        <a:t> </a:t>
                      </a:r>
                      <a:endParaRPr lang="el-GR" sz="80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,309</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26909">
                <a:tc>
                  <a:txBody>
                    <a:bodyPr/>
                    <a:lstStyle/>
                    <a:p>
                      <a:pPr algn="l">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N</a:t>
                      </a:r>
                      <a:endParaRPr lang="el-GR" sz="80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4</a:t>
                      </a:r>
                      <a:endParaRPr lang="el-GR" sz="800" dirty="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a:solidFill>
                            <a:srgbClr val="000000"/>
                          </a:solidFill>
                          <a:latin typeface="Tahoma" pitchFamily="34" charset="0"/>
                          <a:ea typeface="Tahoma" pitchFamily="34" charset="0"/>
                          <a:cs typeface="Tahoma" pitchFamily="34" charset="0"/>
                        </a:rPr>
                        <a:t>4</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238909">
                <a:tc>
                  <a:txBody>
                    <a:bodyPr/>
                    <a:lstStyle/>
                    <a:p>
                      <a:pPr algn="l">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Αναπαραγωγική</a:t>
                      </a:r>
                      <a:r>
                        <a:rPr lang="el-GR" sz="800" baseline="0" dirty="0" smtClean="0">
                          <a:solidFill>
                            <a:srgbClr val="000000"/>
                          </a:solidFill>
                          <a:latin typeface="Tahoma" pitchFamily="34" charset="0"/>
                          <a:ea typeface="Tahoma" pitchFamily="34" charset="0"/>
                          <a:cs typeface="Tahoma" pitchFamily="34" charset="0"/>
                        </a:rPr>
                        <a:t> επιτυχία</a:t>
                      </a:r>
                      <a:r>
                        <a:rPr lang="en-US" sz="800" dirty="0" smtClean="0">
                          <a:solidFill>
                            <a:srgbClr val="000000"/>
                          </a:solidFill>
                          <a:latin typeface="Tahoma" pitchFamily="34" charset="0"/>
                          <a:ea typeface="Tahoma" pitchFamily="34" charset="0"/>
                          <a:cs typeface="Tahoma" pitchFamily="34" charset="0"/>
                        </a:rPr>
                        <a:t> (%) </a:t>
                      </a:r>
                      <a:r>
                        <a:rPr lang="el-GR" sz="800" dirty="0" smtClean="0">
                          <a:solidFill>
                            <a:srgbClr val="000000"/>
                          </a:solidFill>
                          <a:latin typeface="Tahoma" pitchFamily="34" charset="0"/>
                          <a:ea typeface="Tahoma" pitchFamily="34" charset="0"/>
                          <a:cs typeface="Tahoma" pitchFamily="34" charset="0"/>
                        </a:rPr>
                        <a:t>ανά</a:t>
                      </a:r>
                      <a:r>
                        <a:rPr lang="el-GR" sz="800" baseline="0" dirty="0" smtClean="0">
                          <a:solidFill>
                            <a:srgbClr val="000000"/>
                          </a:solidFill>
                          <a:latin typeface="Tahoma" pitchFamily="34" charset="0"/>
                          <a:ea typeface="Tahoma" pitchFamily="34" charset="0"/>
                          <a:cs typeface="Tahoma" pitchFamily="34" charset="0"/>
                        </a:rPr>
                        <a:t> αναπαραγωγική περίοδο</a:t>
                      </a:r>
                      <a:endParaRPr lang="el-GR" sz="800" dirty="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Pearson Correlation</a:t>
                      </a:r>
                      <a:endParaRPr lang="el-GR" sz="80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smtClean="0">
                          <a:solidFill>
                            <a:srgbClr val="000000"/>
                          </a:solidFill>
                          <a:latin typeface="Tahoma" pitchFamily="34" charset="0"/>
                          <a:ea typeface="Tahoma" pitchFamily="34" charset="0"/>
                          <a:cs typeface="Tahoma" pitchFamily="34" charset="0"/>
                        </a:rPr>
                        <a:t>,691</a:t>
                      </a:r>
                      <a:endParaRPr lang="el-GR" sz="800" dirty="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a:solidFill>
                            <a:srgbClr val="000000"/>
                          </a:solidFill>
                          <a:latin typeface="Tahoma" pitchFamily="34" charset="0"/>
                          <a:ea typeface="Tahoma" pitchFamily="34" charset="0"/>
                          <a:cs typeface="Tahoma" pitchFamily="34" charset="0"/>
                        </a:rPr>
                        <a:t>1</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34437">
                <a:tc>
                  <a:txBody>
                    <a:bodyPr/>
                    <a:lstStyle/>
                    <a:p>
                      <a:pPr algn="l">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Sig. (2-tailed)</a:t>
                      </a:r>
                      <a:endParaRPr lang="el-GR" sz="80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a:solidFill>
                            <a:srgbClr val="000000"/>
                          </a:solidFill>
                          <a:latin typeface="Tahoma" pitchFamily="34" charset="0"/>
                          <a:ea typeface="Tahoma" pitchFamily="34" charset="0"/>
                          <a:cs typeface="Tahoma" pitchFamily="34" charset="0"/>
                        </a:rPr>
                        <a:t>,309</a:t>
                      </a:r>
                      <a:endParaRPr lang="el-GR" sz="80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a:lnSpc>
                          <a:spcPct val="115000"/>
                        </a:lnSpc>
                        <a:spcAft>
                          <a:spcPts val="0"/>
                        </a:spcAft>
                      </a:pPr>
                      <a:r>
                        <a:rPr lang="el-GR" sz="800" dirty="0">
                          <a:solidFill>
                            <a:srgbClr val="000000"/>
                          </a:solidFill>
                          <a:latin typeface="Tahoma" pitchFamily="34" charset="0"/>
                          <a:ea typeface="Tahoma" pitchFamily="34" charset="0"/>
                          <a:cs typeface="Tahoma" pitchFamily="34" charset="0"/>
                        </a:rPr>
                        <a:t> </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19454">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 </a:t>
                      </a:r>
                      <a:endParaRPr lang="el-GR" sz="800">
                        <a:latin typeface="Tahoma" pitchFamily="34" charset="0"/>
                        <a:ea typeface="Tahoma" pitchFamily="34" charset="0"/>
                        <a:cs typeface="Tahoma" pitchFamily="34" charset="0"/>
                      </a:endParaRPr>
                    </a:p>
                  </a:txBody>
                  <a:tcPr marL="58847" marR="58847" marT="0" marB="0">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l-GR" sz="800">
                          <a:solidFill>
                            <a:srgbClr val="000000"/>
                          </a:solidFill>
                          <a:latin typeface="Tahoma" pitchFamily="34" charset="0"/>
                          <a:ea typeface="Tahoma" pitchFamily="34" charset="0"/>
                          <a:cs typeface="Tahoma" pitchFamily="34" charset="0"/>
                        </a:rPr>
                        <a:t>N</a:t>
                      </a:r>
                      <a:endParaRPr lang="el-GR" sz="800">
                        <a:latin typeface="Tahoma" pitchFamily="34" charset="0"/>
                        <a:ea typeface="Tahoma" pitchFamily="34" charset="0"/>
                        <a:cs typeface="Tahoma" pitchFamily="34" charset="0"/>
                      </a:endParaRPr>
                    </a:p>
                  </a:txBody>
                  <a:tcPr marL="58847" marR="58847" marT="0" marB="0">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l-GR" sz="800">
                          <a:solidFill>
                            <a:srgbClr val="000000"/>
                          </a:solidFill>
                          <a:latin typeface="Tahoma" pitchFamily="34" charset="0"/>
                          <a:ea typeface="Tahoma" pitchFamily="34" charset="0"/>
                          <a:cs typeface="Tahoma" pitchFamily="34" charset="0"/>
                        </a:rPr>
                        <a:t>4</a:t>
                      </a:r>
                      <a:endParaRPr lang="el-GR" sz="800">
                        <a:latin typeface="Tahoma" pitchFamily="34" charset="0"/>
                        <a:ea typeface="Tahoma" pitchFamily="34" charset="0"/>
                        <a:cs typeface="Tahoma" pitchFamily="34" charset="0"/>
                      </a:endParaRPr>
                    </a:p>
                  </a:txBody>
                  <a:tcPr marL="58847" marR="5884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l-GR" sz="800" dirty="0">
                          <a:solidFill>
                            <a:srgbClr val="000000"/>
                          </a:solidFill>
                          <a:latin typeface="Tahoma" pitchFamily="34" charset="0"/>
                          <a:ea typeface="Tahoma" pitchFamily="34" charset="0"/>
                          <a:cs typeface="Tahoma" pitchFamily="34" charset="0"/>
                        </a:rPr>
                        <a:t>4</a:t>
                      </a:r>
                      <a:endParaRPr lang="el-GR" sz="800" dirty="0">
                        <a:latin typeface="Tahoma" pitchFamily="34" charset="0"/>
                        <a:ea typeface="Tahoma" pitchFamily="34" charset="0"/>
                        <a:cs typeface="Tahoma" pitchFamily="34" charset="0"/>
                      </a:endParaRPr>
                    </a:p>
                  </a:txBody>
                  <a:tcPr marL="58847" marR="5884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5 - TextBox"/>
          <p:cNvSpPr txBox="1"/>
          <p:nvPr/>
        </p:nvSpPr>
        <p:spPr>
          <a:xfrm>
            <a:off x="142844" y="4500570"/>
            <a:ext cx="3786214"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l-GR" sz="900" dirty="0" smtClean="0">
                <a:latin typeface="Tahoma" pitchFamily="34" charset="0"/>
                <a:ea typeface="Tahoma" pitchFamily="34" charset="0"/>
                <a:cs typeface="Tahoma" pitchFamily="34" charset="0"/>
              </a:rPr>
              <a:t>Μη σημαντική συσχέτιση μεταξύ επιπέδων αναπαραγωγικής επιτυχίας και αναλογίας φύλου υπέρ των αρσενικών ανά περίοδο αναπαραγωγής</a:t>
            </a:r>
            <a:endParaRPr lang="el-GR" sz="9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4429124" y="428604"/>
            <a:ext cx="4572000" cy="830997"/>
          </a:xfrm>
          <a:prstGeom prst="rect">
            <a:avLst/>
          </a:prstGeom>
          <a:scene3d>
            <a:camera prst="perspectiveHeroicExtremeLeftFacing"/>
            <a:lightRig rig="threePt" dir="t"/>
          </a:scene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el-GR" sz="1600" dirty="0" smtClean="0">
                <a:latin typeface="Tahoma" pitchFamily="34" charset="0"/>
                <a:ea typeface="Tahoma" pitchFamily="34" charset="0"/>
                <a:cs typeface="Tahoma" pitchFamily="34" charset="0"/>
              </a:rPr>
              <a:t>Οι αρσενικοί πτερωμένοι νεοσσοί μεγαλύτεροι από τους θηλυκούς για όλες τις εξεταζόμενες μεταβλητές</a:t>
            </a:r>
            <a:endParaRPr lang="el-GR" sz="1600" dirty="0">
              <a:latin typeface="Tahoma" pitchFamily="34" charset="0"/>
              <a:ea typeface="Tahoma" pitchFamily="34" charset="0"/>
              <a:cs typeface="Tahoma" pitchFamily="34" charset="0"/>
            </a:endParaRPr>
          </a:p>
        </p:txBody>
      </p:sp>
      <p:graphicFrame>
        <p:nvGraphicFramePr>
          <p:cNvPr id="9" name="8 - Πίνακας"/>
          <p:cNvGraphicFramePr>
            <a:graphicFrameLocks noGrp="1"/>
          </p:cNvGraphicFramePr>
          <p:nvPr/>
        </p:nvGraphicFramePr>
        <p:xfrm>
          <a:off x="714347" y="2214553"/>
          <a:ext cx="7572428" cy="4429160"/>
        </p:xfrm>
        <a:graphic>
          <a:graphicData uri="http://schemas.openxmlformats.org/drawingml/2006/table">
            <a:tbl>
              <a:tblPr/>
              <a:tblGrid>
                <a:gridCol w="1658798"/>
                <a:gridCol w="597897"/>
                <a:gridCol w="1085489"/>
                <a:gridCol w="1085489"/>
                <a:gridCol w="741926"/>
                <a:gridCol w="800943"/>
                <a:gridCol w="800943"/>
                <a:gridCol w="800943"/>
              </a:tblGrid>
              <a:tr h="234678">
                <a:tc>
                  <a:txBody>
                    <a:bodyPr/>
                    <a:lstStyle/>
                    <a:p>
                      <a:pPr algn="ctr">
                        <a:lnSpc>
                          <a:spcPct val="115000"/>
                        </a:lnSpc>
                        <a:spcAft>
                          <a:spcPts val="0"/>
                        </a:spcAft>
                      </a:pPr>
                      <a:endParaRPr lang="el-GR" sz="700" dirty="0">
                        <a:solidFill>
                          <a:srgbClr val="000000"/>
                        </a:solidFill>
                        <a:latin typeface="Times New Roman"/>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r>
              <a:tr h="547364">
                <a:tc>
                  <a:txBody>
                    <a:bodyPr/>
                    <a:lstStyle/>
                    <a:p>
                      <a:pPr algn="ctr">
                        <a:lnSpc>
                          <a:spcPct val="115000"/>
                        </a:lnSpc>
                        <a:spcAft>
                          <a:spcPts val="0"/>
                        </a:spcAft>
                      </a:pPr>
                      <a:r>
                        <a:rPr lang="el-GR" sz="700">
                          <a:solidFill>
                            <a:srgbClr val="000000"/>
                          </a:solidFill>
                          <a:latin typeface="Times New Roman"/>
                          <a:ea typeface="Times New Roman"/>
                          <a:cs typeface="Times New Roman"/>
                        </a:rPr>
                        <a:t>Παράμετρος</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Φύλο</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N</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Μέση τιμή</a:t>
                      </a:r>
                      <a:r>
                        <a:rPr lang="en-US" sz="700">
                          <a:solidFill>
                            <a:srgbClr val="000000"/>
                          </a:solidFill>
                          <a:latin typeface="Times New Roman"/>
                          <a:ea typeface="Times New Roman"/>
                          <a:cs typeface="Times New Roman"/>
                        </a:rPr>
                        <a:t> ± SD</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Ελάχιστη τιμή</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M</a:t>
                      </a:r>
                      <a:r>
                        <a:rPr lang="el-GR" sz="700">
                          <a:solidFill>
                            <a:srgbClr val="000000"/>
                          </a:solidFill>
                          <a:latin typeface="Times New Roman"/>
                          <a:ea typeface="Times New Roman"/>
                          <a:cs typeface="Times New Roman"/>
                        </a:rPr>
                        <a:t>έγιστη τιμή</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700" i="1">
                          <a:solidFill>
                            <a:srgbClr val="000000"/>
                          </a:solidFill>
                          <a:latin typeface="Times New Roman"/>
                          <a:ea typeface="Times New Roman"/>
                          <a:cs typeface="Times New Roman"/>
                        </a:rPr>
                        <a:t>F</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 </a:t>
                      </a:r>
                      <a:r>
                        <a:rPr lang="el-GR" sz="700">
                          <a:solidFill>
                            <a:srgbClr val="000000"/>
                          </a:solidFill>
                          <a:latin typeface="Times New Roman"/>
                          <a:ea typeface="Times New Roman"/>
                          <a:cs typeface="Times New Roman"/>
                        </a:rPr>
                        <a:t>φυλετικός διμορφισμός</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r h="157004">
                <a:tc>
                  <a:txBody>
                    <a:bodyPr/>
                    <a:lstStyle/>
                    <a:p>
                      <a:pPr algn="l">
                        <a:lnSpc>
                          <a:spcPct val="115000"/>
                        </a:lnSpc>
                        <a:spcAft>
                          <a:spcPts val="0"/>
                        </a:spcAft>
                      </a:pPr>
                      <a:r>
                        <a:rPr lang="el-GR" sz="700">
                          <a:solidFill>
                            <a:srgbClr val="000000"/>
                          </a:solidFill>
                          <a:latin typeface="Times New Roman"/>
                          <a:ea typeface="Times New Roman"/>
                          <a:cs typeface="Times New Roman"/>
                        </a:rPr>
                        <a:t>Σωματικό βάρος</a:t>
                      </a:r>
                      <a:r>
                        <a:rPr lang="en-US" sz="700">
                          <a:solidFill>
                            <a:srgbClr val="000000"/>
                          </a:solidFill>
                          <a:latin typeface="Times New Roman"/>
                          <a:ea typeface="Times New Roman"/>
                          <a:cs typeface="Times New Roman"/>
                        </a:rPr>
                        <a:t> (g)</a:t>
                      </a:r>
                      <a:endParaRPr lang="el-GR" sz="900">
                        <a:latin typeface="Calibri"/>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64</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697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 ± 91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27</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450</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880</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99 **</a:t>
                      </a:r>
                      <a:endParaRPr lang="el-GR" sz="900">
                        <a:latin typeface="Calibri"/>
                        <a:ea typeface="Times New Roman"/>
                        <a:cs typeface="Times New Roman"/>
                      </a:endParaRPr>
                    </a:p>
                  </a:txBody>
                  <a:tcPr marL="47009" marR="47009"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a:t>
                      </a:r>
                      <a:endParaRPr lang="el-GR" sz="900">
                        <a:latin typeface="Calibri"/>
                        <a:ea typeface="Times New Roman"/>
                        <a:cs typeface="Times New Roman"/>
                      </a:endParaRPr>
                    </a:p>
                  </a:txBody>
                  <a:tcPr marL="47009" marR="47009"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r>
              <a:tr h="157004">
                <a:tc rowSpan="2">
                  <a:txBody>
                    <a:bodyPr/>
                    <a:lstStyle/>
                    <a:p>
                      <a:pPr algn="l">
                        <a:lnSpc>
                          <a:spcPct val="115000"/>
                        </a:lnSpc>
                        <a:spcAft>
                          <a:spcPts val="0"/>
                        </a:spcAft>
                      </a:pPr>
                      <a:endParaRPr lang="en-US" sz="700">
                        <a:solidFill>
                          <a:srgbClr val="000000"/>
                        </a:solidFill>
                        <a:latin typeface="Times New Roman"/>
                        <a:ea typeface="Times New Roman"/>
                        <a:cs typeface="Times New Roman"/>
                      </a:endParaRPr>
                    </a:p>
                    <a:p>
                      <a:pPr algn="l">
                        <a:lnSpc>
                          <a:spcPct val="115000"/>
                        </a:lnSpc>
                        <a:spcAft>
                          <a:spcPts val="100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764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9 ± 98</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490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1000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134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732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6 ± 100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450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1000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a:txBody>
                    <a:bodyPr/>
                    <a:lstStyle/>
                    <a:p>
                      <a:pPr algn="l">
                        <a:lnSpc>
                          <a:spcPct val="115000"/>
                        </a:lnSpc>
                        <a:spcAft>
                          <a:spcPts val="0"/>
                        </a:spcAft>
                      </a:pPr>
                      <a:r>
                        <a:rPr lang="el-GR" sz="700">
                          <a:solidFill>
                            <a:srgbClr val="000000"/>
                          </a:solidFill>
                          <a:latin typeface="Times New Roman"/>
                          <a:ea typeface="Times New Roman"/>
                          <a:cs typeface="Times New Roman"/>
                        </a:rPr>
                        <a:t>Μήκος ταρσού</a:t>
                      </a:r>
                      <a:r>
                        <a:rPr lang="en-US" sz="700">
                          <a:solidFill>
                            <a:srgbClr val="000000"/>
                          </a:solidFill>
                          <a:latin typeface="Times New Roman"/>
                          <a:ea typeface="Times New Roman"/>
                          <a:cs typeface="Times New Roman"/>
                        </a:rPr>
                        <a:t> (mm)</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 </a:t>
                      </a:r>
                      <a:r>
                        <a:rPr lang="el-GR" sz="700">
                          <a:solidFill>
                            <a:srgbClr val="000000"/>
                          </a:solidFill>
                          <a:latin typeface="Times New Roman"/>
                          <a:ea typeface="Times New Roman"/>
                          <a:cs typeface="Times New Roman"/>
                        </a:rPr>
                        <a:t>± 2,</a:t>
                      </a:r>
                      <a:r>
                        <a:rPr lang="en-US" sz="700">
                          <a:solidFill>
                            <a:srgbClr val="000000"/>
                          </a:solidFill>
                          <a:latin typeface="Times New Roman"/>
                          <a:ea typeface="Times New Roman"/>
                          <a:cs typeface="Times New Roman"/>
                        </a:rPr>
                        <a:t>20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46,6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59,3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38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r>
                        <a:rPr lang="el-GR" sz="700">
                          <a:solidFill>
                            <a:srgbClr val="000000"/>
                          </a:solidFill>
                          <a:latin typeface="Times New Roman"/>
                          <a:ea typeface="Times New Roman"/>
                          <a:cs typeface="Times New Roman"/>
                        </a:rPr>
                        <a:t> </a:t>
                      </a:r>
                      <a:endParaRPr lang="el-GR" sz="900">
                        <a:latin typeface="Calibri"/>
                        <a:ea typeface="Times New Roman"/>
                        <a:cs typeface="Times New Roman"/>
                      </a:endParaRPr>
                    </a:p>
                    <a:p>
                      <a:pPr algn="l">
                        <a:lnSpc>
                          <a:spcPct val="115000"/>
                        </a:lnSpc>
                        <a:spcAft>
                          <a:spcPts val="1000"/>
                        </a:spcAft>
                      </a:pPr>
                      <a:r>
                        <a:rPr lang="el-GR"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53,6 ± 2,74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41,6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58,6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111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 ± 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273682">
                <a:tc>
                  <a:txBody>
                    <a:bodyPr/>
                    <a:lstStyle/>
                    <a:p>
                      <a:pPr algn="l">
                        <a:lnSpc>
                          <a:spcPct val="115000"/>
                        </a:lnSpc>
                        <a:spcAft>
                          <a:spcPts val="0"/>
                        </a:spcAft>
                      </a:pPr>
                      <a:r>
                        <a:rPr lang="el-GR" sz="700">
                          <a:solidFill>
                            <a:srgbClr val="000000"/>
                          </a:solidFill>
                          <a:latin typeface="Times New Roman"/>
                          <a:ea typeface="Times New Roman"/>
                          <a:cs typeface="Times New Roman"/>
                        </a:rPr>
                        <a:t>Ολικό μήκος ράμφους</a:t>
                      </a:r>
                      <a:r>
                        <a:rPr lang="en-US" sz="700">
                          <a:solidFill>
                            <a:srgbClr val="000000"/>
                          </a:solidFill>
                          <a:latin typeface="Times New Roman"/>
                          <a:ea typeface="Times New Roman"/>
                          <a:cs typeface="Times New Roman"/>
                        </a:rPr>
                        <a:t> (mm)</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 ± 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27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10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p>
                      <a:pPr algn="l">
                        <a:lnSpc>
                          <a:spcPct val="115000"/>
                        </a:lnSpc>
                        <a:spcAft>
                          <a:spcPts val="100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 ± 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 ± 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45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273682">
                <a:tc>
                  <a:txBody>
                    <a:bodyPr/>
                    <a:lstStyle/>
                    <a:p>
                      <a:pPr algn="l">
                        <a:lnSpc>
                          <a:spcPct val="115000"/>
                        </a:lnSpc>
                        <a:spcAft>
                          <a:spcPts val="0"/>
                        </a:spcAft>
                      </a:pPr>
                      <a:r>
                        <a:rPr lang="el-GR" sz="700">
                          <a:solidFill>
                            <a:srgbClr val="000000"/>
                          </a:solidFill>
                          <a:latin typeface="Times New Roman"/>
                          <a:ea typeface="Times New Roman"/>
                          <a:cs typeface="Times New Roman"/>
                        </a:rPr>
                        <a:t>Μήκος ράμφους έως αλαταδένες  (</a:t>
                      </a:r>
                      <a:r>
                        <a:rPr lang="en-US" sz="700">
                          <a:solidFill>
                            <a:srgbClr val="000000"/>
                          </a:solidFill>
                          <a:latin typeface="Times New Roman"/>
                          <a:ea typeface="Times New Roman"/>
                          <a:cs typeface="Times New Roman"/>
                        </a:rPr>
                        <a:t>mm</a:t>
                      </a:r>
                      <a:r>
                        <a:rPr lang="el-GR" sz="700">
                          <a:solidFill>
                            <a:srgbClr val="000000"/>
                          </a:solidFill>
                          <a:latin typeface="Times New Roman"/>
                          <a:ea typeface="Times New Roman"/>
                          <a:cs typeface="Times New Roman"/>
                        </a:rPr>
                        <a:t>)</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 ± 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12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endParaRPr lang="en-US" sz="700">
                        <a:solidFill>
                          <a:srgbClr val="000000"/>
                        </a:solidFill>
                        <a:latin typeface="Times New Roman"/>
                        <a:ea typeface="Times New Roman"/>
                        <a:cs typeface="Times New Roman"/>
                      </a:endParaRPr>
                    </a:p>
                    <a:p>
                      <a:pPr algn="l">
                        <a:lnSpc>
                          <a:spcPct val="115000"/>
                        </a:lnSpc>
                        <a:spcAft>
                          <a:spcPts val="100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 ± 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l">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 ± 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16</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31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42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a:txBody>
                    <a:bodyPr/>
                    <a:lstStyle/>
                    <a:p>
                      <a:pPr algn="l">
                        <a:lnSpc>
                          <a:spcPct val="115000"/>
                        </a:lnSpc>
                        <a:spcAft>
                          <a:spcPts val="0"/>
                        </a:spcAft>
                      </a:pPr>
                      <a:r>
                        <a:rPr lang="el-GR" sz="700">
                          <a:solidFill>
                            <a:srgbClr val="000000"/>
                          </a:solidFill>
                          <a:latin typeface="Times New Roman"/>
                          <a:ea typeface="Times New Roman"/>
                          <a:cs typeface="Times New Roman"/>
                        </a:rPr>
                        <a:t>Πλάτος ράμφους</a:t>
                      </a:r>
                      <a:r>
                        <a:rPr lang="en-US" sz="700">
                          <a:solidFill>
                            <a:srgbClr val="000000"/>
                          </a:solidFill>
                          <a:latin typeface="Times New Roman"/>
                          <a:ea typeface="Times New Roman"/>
                          <a:cs typeface="Times New Roman"/>
                        </a:rPr>
                        <a:t> (mm)</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 ± 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28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p>
                      <a:pPr algn="l">
                        <a:lnSpc>
                          <a:spcPct val="115000"/>
                        </a:lnSpc>
                        <a:spcAft>
                          <a:spcPts val="100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 ± 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93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l">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111</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7 </a:t>
                      </a:r>
                      <a:r>
                        <a:rPr lang="el-GR" sz="700">
                          <a:solidFill>
                            <a:srgbClr val="000000"/>
                          </a:solidFill>
                          <a:latin typeface="Times New Roman"/>
                          <a:ea typeface="Times New Roman"/>
                          <a:cs typeface="Times New Roman"/>
                        </a:rPr>
                        <a:t>± 1,07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10,4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16,5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273682">
                <a:tc>
                  <a:txBody>
                    <a:bodyPr/>
                    <a:lstStyle/>
                    <a:p>
                      <a:pPr algn="l">
                        <a:lnSpc>
                          <a:spcPct val="115000"/>
                        </a:lnSpc>
                        <a:spcAft>
                          <a:spcPts val="0"/>
                        </a:spcAft>
                      </a:pPr>
                      <a:r>
                        <a:rPr lang="el-GR" sz="700">
                          <a:solidFill>
                            <a:srgbClr val="000000"/>
                          </a:solidFill>
                          <a:latin typeface="Times New Roman"/>
                          <a:ea typeface="Times New Roman"/>
                          <a:cs typeface="Times New Roman"/>
                        </a:rPr>
                        <a:t>Συνολικό μήκος ράμφους - κεφαλής (mm)</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100</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 ± 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94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115</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72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65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p>
                      <a:pPr algn="l">
                        <a:lnSpc>
                          <a:spcPct val="115000"/>
                        </a:lnSpc>
                        <a:spcAft>
                          <a:spcPts val="1000"/>
                        </a:spcAft>
                      </a:pPr>
                      <a:r>
                        <a:rPr lang="en-US"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106</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2 ± 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55</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99</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123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112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103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3 ± 5</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18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94</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123</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0</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n-US"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a:txBody>
                    <a:bodyPr/>
                    <a:lstStyle/>
                    <a:p>
                      <a:pPr algn="l">
                        <a:lnSpc>
                          <a:spcPct val="115000"/>
                        </a:lnSpc>
                        <a:spcAft>
                          <a:spcPts val="0"/>
                        </a:spcAft>
                      </a:pPr>
                      <a:r>
                        <a:rPr lang="el-GR" sz="700">
                          <a:solidFill>
                            <a:srgbClr val="000000"/>
                          </a:solidFill>
                          <a:latin typeface="Times New Roman"/>
                          <a:ea typeface="Times New Roman"/>
                          <a:cs typeface="Times New Roman"/>
                        </a:rPr>
                        <a:t>Μήκος κεφαλής</a:t>
                      </a:r>
                      <a:r>
                        <a:rPr lang="en-US" sz="700">
                          <a:solidFill>
                            <a:srgbClr val="000000"/>
                          </a:solidFill>
                          <a:latin typeface="Times New Roman"/>
                          <a:ea typeface="Times New Roman"/>
                          <a:cs typeface="Times New Roman"/>
                        </a:rPr>
                        <a:t> (mm)</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Θ</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54</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  52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4 ± 2</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92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46,7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63,3</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57</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88 ***</a:t>
                      </a:r>
                      <a:endParaRPr lang="el-GR" sz="900">
                        <a:latin typeface="Calibri"/>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5</a:t>
                      </a:r>
                      <a:r>
                        <a:rPr lang="el-GR" sz="700">
                          <a:solidFill>
                            <a:srgbClr val="000000"/>
                          </a:solidFill>
                          <a:latin typeface="Times New Roman"/>
                          <a:ea typeface="Times New Roman"/>
                          <a:cs typeface="Times New Roman"/>
                        </a:rPr>
                        <a:t>,</a:t>
                      </a:r>
                      <a:r>
                        <a:rPr lang="en-US" sz="700">
                          <a:solidFill>
                            <a:srgbClr val="000000"/>
                          </a:solidFill>
                          <a:latin typeface="Times New Roman"/>
                          <a:ea typeface="Times New Roman"/>
                          <a:cs typeface="Times New Roman"/>
                        </a:rPr>
                        <a:t>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r>
              <a:tr h="157004">
                <a:tc rowSpan="2">
                  <a:txBody>
                    <a:bodyPr/>
                    <a:lstStyle/>
                    <a:p>
                      <a:pPr algn="l">
                        <a:lnSpc>
                          <a:spcPct val="115000"/>
                        </a:lnSpc>
                        <a:spcAft>
                          <a:spcPts val="0"/>
                        </a:spcAft>
                      </a:pPr>
                      <a:r>
                        <a:rPr lang="el-GR" sz="700">
                          <a:solidFill>
                            <a:srgbClr val="000000"/>
                          </a:solidFill>
                          <a:latin typeface="Times New Roman"/>
                          <a:ea typeface="Times New Roman"/>
                          <a:cs typeface="Times New Roman"/>
                        </a:rPr>
                        <a:t> </a:t>
                      </a:r>
                      <a:endParaRPr lang="el-GR" sz="900">
                        <a:latin typeface="Calibri"/>
                        <a:ea typeface="Times New Roman"/>
                        <a:cs typeface="Times New Roman"/>
                      </a:endParaRPr>
                    </a:p>
                    <a:p>
                      <a:pPr algn="l">
                        <a:lnSpc>
                          <a:spcPct val="115000"/>
                        </a:lnSpc>
                        <a:spcAft>
                          <a:spcPts val="1000"/>
                        </a:spcAft>
                      </a:pPr>
                      <a:r>
                        <a:rPr lang="el-GR" sz="700">
                          <a:solidFill>
                            <a:srgbClr val="000000"/>
                          </a:solidFill>
                          <a:latin typeface="Times New Roman"/>
                          <a:ea typeface="Times New Roman"/>
                          <a:cs typeface="Times New Roman"/>
                        </a:rPr>
                        <a:t> </a:t>
                      </a:r>
                      <a:endParaRPr lang="el-GR" sz="900">
                        <a:latin typeface="Calibri"/>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Α</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58</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  </a:t>
                      </a:r>
                      <a:r>
                        <a:rPr lang="el-GR" sz="700">
                          <a:solidFill>
                            <a:srgbClr val="000000"/>
                          </a:solidFill>
                          <a:latin typeface="Times New Roman"/>
                          <a:ea typeface="Times New Roman"/>
                          <a:cs typeface="Times New Roman"/>
                        </a:rPr>
                        <a:t>55,5 ± 3,87</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45,9</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72,2</a:t>
                      </a:r>
                      <a:endParaRPr lang="el-GR" sz="900">
                        <a:latin typeface="Calibri"/>
                        <a:ea typeface="Times New Roman"/>
                        <a:cs typeface="Times New Roman"/>
                      </a:endParaRPr>
                    </a:p>
                  </a:txBody>
                  <a:tcPr marL="47009" marR="47009" marT="0" marB="0" anchor="ctr">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a:noFill/>
                    </a:lnT>
                    <a:lnB>
                      <a:noFill/>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nchor="ctr">
                    <a:lnL>
                      <a:noFill/>
                    </a:lnL>
                    <a:lnR>
                      <a:noFill/>
                    </a:lnR>
                    <a:lnT>
                      <a:noFill/>
                    </a:lnT>
                    <a:lnB>
                      <a:noFill/>
                    </a:lnB>
                    <a:solidFill>
                      <a:srgbClr val="FFFFFF"/>
                    </a:solidFill>
                  </a:tcPr>
                </a:tc>
              </a:tr>
              <a:tr h="157004">
                <a:tc vMerge="1">
                  <a:txBody>
                    <a:bodyPr/>
                    <a:lstStyle/>
                    <a:p>
                      <a:endParaRPr lang="el-GR"/>
                    </a:p>
                  </a:txBody>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Σύνολο</a:t>
                      </a:r>
                      <a:endParaRPr lang="el-GR" sz="900">
                        <a:latin typeface="Calibri"/>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112</a:t>
                      </a:r>
                      <a:endParaRPr lang="el-GR" sz="900">
                        <a:latin typeface="Calibri"/>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700">
                          <a:solidFill>
                            <a:srgbClr val="000000"/>
                          </a:solidFill>
                          <a:latin typeface="Times New Roman"/>
                          <a:ea typeface="Times New Roman"/>
                          <a:cs typeface="Times New Roman"/>
                        </a:rPr>
                        <a:t>  </a:t>
                      </a:r>
                      <a:r>
                        <a:rPr lang="el-GR" sz="700">
                          <a:solidFill>
                            <a:srgbClr val="000000"/>
                          </a:solidFill>
                          <a:latin typeface="Times New Roman"/>
                          <a:ea typeface="Times New Roman"/>
                          <a:cs typeface="Times New Roman"/>
                        </a:rPr>
                        <a:t>54,0 ± 3,7</a:t>
                      </a:r>
                      <a:r>
                        <a:rPr lang="en-US" sz="700">
                          <a:solidFill>
                            <a:srgbClr val="000000"/>
                          </a:solidFill>
                          <a:latin typeface="Times New Roman"/>
                          <a:ea typeface="Times New Roman"/>
                          <a:cs typeface="Times New Roman"/>
                        </a:rPr>
                        <a:t>6</a:t>
                      </a:r>
                      <a:endParaRPr lang="el-GR" sz="900">
                        <a:latin typeface="Calibri"/>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45,9</a:t>
                      </a:r>
                      <a:endParaRPr lang="el-GR" sz="900">
                        <a:latin typeface="Calibri"/>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solidFill>
                            <a:srgbClr val="000000"/>
                          </a:solidFill>
                          <a:latin typeface="Times New Roman"/>
                          <a:ea typeface="Times New Roman"/>
                          <a:cs typeface="Times New Roman"/>
                        </a:rPr>
                        <a:t>72,2</a:t>
                      </a:r>
                      <a:endParaRPr lang="el-GR" sz="900">
                        <a:latin typeface="Calibri"/>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l-GR" sz="700">
                        <a:solidFill>
                          <a:srgbClr val="000000"/>
                        </a:solidFill>
                        <a:latin typeface="Times New Roman"/>
                        <a:ea typeface="Times New Roman"/>
                        <a:cs typeface="Times New Roman"/>
                      </a:endParaRPr>
                    </a:p>
                  </a:txBody>
                  <a:tcPr marL="47009" marR="47009"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l-GR" sz="700" dirty="0">
                        <a:solidFill>
                          <a:srgbClr val="000000"/>
                        </a:solidFill>
                        <a:latin typeface="Times New Roman"/>
                        <a:ea typeface="Times New Roman"/>
                        <a:cs typeface="Times New Roman"/>
                      </a:endParaRPr>
                    </a:p>
                  </a:txBody>
                  <a:tcPr marL="47009" marR="47009"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10 - Ορθογώνιο"/>
          <p:cNvSpPr/>
          <p:nvPr/>
        </p:nvSpPr>
        <p:spPr>
          <a:xfrm>
            <a:off x="142844" y="1571612"/>
            <a:ext cx="8858312" cy="646331"/>
          </a:xfrm>
          <a:prstGeom prst="rect">
            <a:avLst/>
          </a:prstGeom>
        </p:spPr>
        <p:txBody>
          <a:bodyPr wrap="square">
            <a:spAutoFit/>
          </a:bodyPr>
          <a:lstStyle/>
          <a:p>
            <a:r>
              <a:rPr lang="el-GR" sz="1200" dirty="0" smtClean="0"/>
              <a:t>Σύγκριση των τιμών των επτά </a:t>
            </a:r>
            <a:r>
              <a:rPr lang="el-GR" sz="1200" dirty="0" err="1" smtClean="0"/>
              <a:t>μορφομετρικών</a:t>
            </a:r>
            <a:r>
              <a:rPr lang="el-GR" sz="1200" dirty="0" smtClean="0"/>
              <a:t> παραμέτρων μεταξύ των φύλων πτερωμένων νεοσσών Αρτέμη</a:t>
            </a:r>
            <a:r>
              <a:rPr lang="el-GR" sz="1200" b="1" dirty="0" smtClean="0"/>
              <a:t> </a:t>
            </a:r>
            <a:r>
              <a:rPr lang="el-GR" sz="1200" dirty="0" smtClean="0"/>
              <a:t>(</a:t>
            </a:r>
            <a:r>
              <a:rPr lang="en-US" sz="1200" i="1" dirty="0" err="1" smtClean="0"/>
              <a:t>Calonectris</a:t>
            </a:r>
            <a:r>
              <a:rPr lang="en-US" sz="1200" i="1" dirty="0" smtClean="0"/>
              <a:t> </a:t>
            </a:r>
            <a:r>
              <a:rPr lang="en-US" sz="1200" i="1" dirty="0" err="1" smtClean="0"/>
              <a:t>diomedea</a:t>
            </a:r>
            <a:r>
              <a:rPr lang="el-GR" sz="1200" dirty="0" smtClean="0"/>
              <a:t>) στη νήσο </a:t>
            </a:r>
            <a:r>
              <a:rPr lang="el-GR" sz="1200" dirty="0" err="1" smtClean="0"/>
              <a:t>Σταμφάνι</a:t>
            </a:r>
            <a:r>
              <a:rPr lang="el-GR" sz="1200" dirty="0" smtClean="0"/>
              <a:t>, όπου αναφέρονται και τα αποτελέσματα της ανάλυσης </a:t>
            </a:r>
            <a:r>
              <a:rPr lang="en-US" sz="1200" dirty="0" smtClean="0"/>
              <a:t>ANOVA</a:t>
            </a:r>
            <a:r>
              <a:rPr lang="el-GR" sz="1200" dirty="0" smtClean="0"/>
              <a:t> (**: </a:t>
            </a:r>
            <a:r>
              <a:rPr lang="en-US" sz="1200" dirty="0" smtClean="0"/>
              <a:t>P</a:t>
            </a:r>
            <a:r>
              <a:rPr lang="el-GR" sz="1200" dirty="0" smtClean="0"/>
              <a:t> &lt; 0,05 ***: </a:t>
            </a:r>
            <a:r>
              <a:rPr lang="en-US" sz="1200" dirty="0" smtClean="0"/>
              <a:t>P</a:t>
            </a:r>
            <a:r>
              <a:rPr lang="el-GR" sz="1200" dirty="0" smtClean="0"/>
              <a:t> &lt; 0,001) καθώς και το % ποσοστό του φυλετικού διμορφισμού ανά μεταβλητή. </a:t>
            </a:r>
            <a:endParaRPr lang="el-GR" sz="1200" dirty="0"/>
          </a:p>
        </p:txBody>
      </p:sp>
      <p:pic>
        <p:nvPicPr>
          <p:cNvPr id="1026" name="Picture 2"/>
          <p:cNvPicPr>
            <a:picLocks noChangeAspect="1" noChangeArrowheads="1"/>
          </p:cNvPicPr>
          <p:nvPr/>
        </p:nvPicPr>
        <p:blipFill>
          <a:blip r:embed="rId2" cstate="print"/>
          <a:srcRect/>
          <a:stretch>
            <a:fillRect/>
          </a:stretch>
        </p:blipFill>
        <p:spPr bwMode="auto">
          <a:xfrm>
            <a:off x="7286644" y="2714620"/>
            <a:ext cx="1143000" cy="2190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 Θέση κειμένου"/>
          <p:cNvSpPr txBox="1">
            <a:spLocks/>
          </p:cNvSpPr>
          <p:nvPr/>
        </p:nvSpPr>
        <p:spPr>
          <a:xfrm>
            <a:off x="-357222" y="1500174"/>
            <a:ext cx="4500594" cy="357190"/>
          </a:xfrm>
          <a:prstGeom prst="rect">
            <a:avLst/>
          </a:prstGeom>
        </p:spPr>
        <p:txBody>
          <a:bodyPr/>
          <a:lstStyle/>
          <a:p>
            <a:pPr marL="365760" indent="-283464" algn="just">
              <a:spcBef>
                <a:spcPts val="600"/>
              </a:spcBef>
              <a:buClr>
                <a:schemeClr val="accent1"/>
              </a:buClr>
              <a:buSzPct val="80000"/>
              <a:defRPr/>
            </a:pPr>
            <a:r>
              <a:rPr lang="en-US" sz="1200" b="1" dirty="0" smtClean="0">
                <a:latin typeface="Tahoma" pitchFamily="34" charset="0"/>
                <a:ea typeface="Tahoma" pitchFamily="34" charset="0"/>
                <a:cs typeface="Tahoma" pitchFamily="34" charset="0"/>
              </a:rPr>
              <a:t> </a:t>
            </a:r>
            <a:r>
              <a:rPr lang="el-GR" sz="1200" b="1" dirty="0" smtClean="0">
                <a:latin typeface="Tahoma" pitchFamily="34" charset="0"/>
                <a:ea typeface="Tahoma" pitchFamily="34" charset="0"/>
                <a:cs typeface="Tahoma" pitchFamily="34" charset="0"/>
              </a:rPr>
              <a:t>      </a:t>
            </a:r>
            <a:r>
              <a:rPr lang="en-US" sz="900" b="1" dirty="0" smtClean="0">
                <a:latin typeface="Tahoma" pitchFamily="34" charset="0"/>
                <a:ea typeface="Tahoma" pitchFamily="34" charset="0"/>
                <a:cs typeface="Tahoma" pitchFamily="34" charset="0"/>
              </a:rPr>
              <a:t>B</a:t>
            </a:r>
            <a:r>
              <a:rPr lang="el-GR" sz="900" b="1" dirty="0" err="1" smtClean="0">
                <a:latin typeface="Tahoma" pitchFamily="34" charset="0"/>
                <a:ea typeface="Tahoma" pitchFamily="34" charset="0"/>
                <a:cs typeface="Tahoma" pitchFamily="34" charset="0"/>
              </a:rPr>
              <a:t>ήμα</a:t>
            </a:r>
            <a:r>
              <a:rPr lang="el-GR" sz="900" b="1" dirty="0" smtClean="0">
                <a:latin typeface="Tahoma" pitchFamily="34" charset="0"/>
                <a:ea typeface="Tahoma" pitchFamily="34" charset="0"/>
                <a:cs typeface="Tahoma" pitchFamily="34" charset="0"/>
              </a:rPr>
              <a:t> 1. </a:t>
            </a:r>
            <a:r>
              <a:rPr lang="el-GR" sz="900" dirty="0" smtClean="0">
                <a:latin typeface="Tahoma" pitchFamily="34" charset="0"/>
                <a:ea typeface="Tahoma" pitchFamily="34" charset="0"/>
                <a:cs typeface="Tahoma" pitchFamily="34" charset="0"/>
              </a:rPr>
              <a:t>Πίνακας δομής (</a:t>
            </a:r>
            <a:r>
              <a:rPr lang="en-US" sz="900" dirty="0" smtClean="0">
                <a:latin typeface="Tahoma" pitchFamily="34" charset="0"/>
                <a:ea typeface="Tahoma" pitchFamily="34" charset="0"/>
                <a:cs typeface="Tahoma" pitchFamily="34" charset="0"/>
              </a:rPr>
              <a:t>Structure matrix</a:t>
            </a:r>
            <a:r>
              <a:rPr lang="el-GR" sz="900" dirty="0" smtClean="0">
                <a:latin typeface="Tahoma" pitchFamily="34" charset="0"/>
                <a:ea typeface="Tahoma" pitchFamily="34" charset="0"/>
                <a:cs typeface="Tahoma" pitchFamily="34" charset="0"/>
              </a:rPr>
              <a:t>) για την ανάπτυξη εξίσωσης διάκρισης όπου παρουσιάζονται τα βάρη που έχουν δοθεί σε κάθε μεταβλητή προκειμένου να μεγιστοποιηθούν οι διαφορές μεταξύ των φύλων.</a:t>
            </a:r>
          </a:p>
          <a:p>
            <a:pPr marL="365760" marR="0" lvl="0" indent="-283464" algn="ctr" defTabSz="914400" rtl="0" eaLnBrk="1" fontAlgn="auto" latinLnBrk="0" hangingPunct="1">
              <a:lnSpc>
                <a:spcPct val="100000"/>
              </a:lnSpc>
              <a:spcBef>
                <a:spcPts val="600"/>
              </a:spcBef>
              <a:spcAft>
                <a:spcPts val="0"/>
              </a:spcAft>
              <a:buClr>
                <a:schemeClr val="accent1"/>
              </a:buClr>
              <a:buSzPct val="80000"/>
              <a:tabLst/>
              <a:defRPr/>
            </a:pPr>
            <a:endParaRPr kumimoji="0" lang="el-GR" sz="12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24577" name="Rectangle 1"/>
          <p:cNvSpPr>
            <a:spLocks noChangeArrowheads="1"/>
          </p:cNvSpPr>
          <p:nvPr/>
        </p:nvSpPr>
        <p:spPr bwMode="auto">
          <a:xfrm>
            <a:off x="4571968" y="3929066"/>
            <a:ext cx="45720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tabLst>
                <a:tab pos="1828800" algn="ctr"/>
              </a:tabLst>
            </a:pPr>
            <a:r>
              <a:rPr lang="el-GR" sz="900" dirty="0" smtClean="0">
                <a:latin typeface="Tahoma" pitchFamily="34" charset="0"/>
                <a:ea typeface="Tahoma" pitchFamily="34" charset="0"/>
                <a:cs typeface="Tahoma" pitchFamily="34" charset="0"/>
              </a:rPr>
              <a:t>όπου </a:t>
            </a:r>
            <a:r>
              <a:rPr lang="el-GR" sz="900" b="1" dirty="0" smtClean="0">
                <a:latin typeface="Tahoma" pitchFamily="34" charset="0"/>
                <a:ea typeface="Tahoma" pitchFamily="34" charset="0"/>
                <a:cs typeface="Tahoma" pitchFamily="34" charset="0"/>
              </a:rPr>
              <a:t>για τιμές </a:t>
            </a:r>
            <a:r>
              <a:rPr lang="en-US" sz="900" b="1" dirty="0" smtClean="0">
                <a:latin typeface="Tahoma" pitchFamily="34" charset="0"/>
                <a:ea typeface="Tahoma" pitchFamily="34" charset="0"/>
                <a:cs typeface="Tahoma" pitchFamily="34" charset="0"/>
              </a:rPr>
              <a:t>D </a:t>
            </a:r>
            <a:r>
              <a:rPr lang="el-GR" sz="900" b="1" dirty="0" smtClean="0">
                <a:latin typeface="Tahoma" pitchFamily="34" charset="0"/>
                <a:ea typeface="Tahoma" pitchFamily="34" charset="0"/>
                <a:cs typeface="Tahoma" pitchFamily="34" charset="0"/>
              </a:rPr>
              <a:t>&gt; 0 αναγνωρίζεται το άτομο ως αρσενικό</a:t>
            </a:r>
            <a:r>
              <a:rPr lang="el-GR" sz="900" dirty="0" smtClean="0">
                <a:latin typeface="Tahoma" pitchFamily="34" charset="0"/>
                <a:ea typeface="Tahoma" pitchFamily="34" charset="0"/>
                <a:cs typeface="Tahoma" pitchFamily="34" charset="0"/>
              </a:rPr>
              <a:t> ενώ γ</a:t>
            </a:r>
            <a:r>
              <a:rPr lang="el-GR" sz="900" b="1" dirty="0" smtClean="0">
                <a:latin typeface="Tahoma" pitchFamily="34" charset="0"/>
                <a:ea typeface="Tahoma" pitchFamily="34" charset="0"/>
                <a:cs typeface="Tahoma" pitchFamily="34" charset="0"/>
              </a:rPr>
              <a:t>ια τιμές </a:t>
            </a:r>
            <a:r>
              <a:rPr lang="en-US" sz="900" b="1" dirty="0" smtClean="0">
                <a:latin typeface="Tahoma" pitchFamily="34" charset="0"/>
                <a:ea typeface="Tahoma" pitchFamily="34" charset="0"/>
                <a:cs typeface="Tahoma" pitchFamily="34" charset="0"/>
              </a:rPr>
              <a:t>D </a:t>
            </a:r>
            <a:r>
              <a:rPr lang="el-GR" sz="900" b="1" dirty="0" smtClean="0">
                <a:latin typeface="Tahoma" pitchFamily="34" charset="0"/>
                <a:ea typeface="Tahoma" pitchFamily="34" charset="0"/>
                <a:cs typeface="Tahoma" pitchFamily="34" charset="0"/>
              </a:rPr>
              <a:t>&lt; 0 το άτομο αναγνωρίζεται ως θηλυκό</a:t>
            </a:r>
            <a:r>
              <a:rPr lang="el-GR" sz="900" dirty="0" smtClean="0">
                <a:latin typeface="Tahoma" pitchFamily="34" charset="0"/>
                <a:ea typeface="Tahoma" pitchFamily="34" charset="0"/>
                <a:cs typeface="Tahoma" pitchFamily="34" charset="0"/>
              </a:rPr>
              <a:t>.</a:t>
            </a:r>
            <a:endParaRPr kumimoji="0" lang="el-GR" sz="6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p:txBody>
      </p:sp>
      <p:sp>
        <p:nvSpPr>
          <p:cNvPr id="13" name="2 - Θέση κειμένου"/>
          <p:cNvSpPr txBox="1">
            <a:spLocks/>
          </p:cNvSpPr>
          <p:nvPr/>
        </p:nvSpPr>
        <p:spPr>
          <a:xfrm>
            <a:off x="-142908" y="3071810"/>
            <a:ext cx="4500562" cy="285752"/>
          </a:xfrm>
          <a:prstGeom prst="rect">
            <a:avLst/>
          </a:prstGeom>
        </p:spPr>
        <p:txBody>
          <a:bodyPr/>
          <a:lstStyle/>
          <a:p>
            <a:pPr marL="365760" indent="-283464">
              <a:spcBef>
                <a:spcPts val="600"/>
              </a:spcBef>
              <a:buClr>
                <a:schemeClr val="accent1"/>
              </a:buClr>
              <a:buSzPct val="80000"/>
              <a:defRPr/>
            </a:pPr>
            <a:r>
              <a:rPr lang="en-US" sz="1200" b="1" dirty="0" smtClean="0">
                <a:latin typeface="Tahoma" pitchFamily="34" charset="0"/>
                <a:ea typeface="Tahoma" pitchFamily="34" charset="0"/>
                <a:cs typeface="Tahoma" pitchFamily="34" charset="0"/>
              </a:rPr>
              <a:t> </a:t>
            </a:r>
            <a:r>
              <a:rPr lang="en-US" sz="800" b="1" baseline="30000" dirty="0" err="1" smtClean="0">
                <a:latin typeface="Tahoma" pitchFamily="34" charset="0"/>
                <a:ea typeface="Tahoma" pitchFamily="34" charset="0"/>
                <a:cs typeface="Tahoma" pitchFamily="34" charset="0"/>
              </a:rPr>
              <a:t>a</a:t>
            </a:r>
            <a:r>
              <a:rPr lang="en-US" sz="800" dirty="0" err="1" smtClean="0">
                <a:latin typeface="Tahoma" pitchFamily="34" charset="0"/>
                <a:ea typeface="Tahoma" pitchFamily="34" charset="0"/>
                <a:cs typeface="Tahoma" pitchFamily="34" charset="0"/>
              </a:rPr>
              <a:t>H</a:t>
            </a:r>
            <a:r>
              <a:rPr lang="el-GR" sz="800" dirty="0" smtClean="0">
                <a:latin typeface="Tahoma" pitchFamily="34" charset="0"/>
                <a:ea typeface="Tahoma" pitchFamily="34" charset="0"/>
                <a:cs typeface="Tahoma" pitchFamily="34" charset="0"/>
              </a:rPr>
              <a:t> συγκεκριμένη παράμετρος δεν χρησιμοποιήθηκε στην ανάπτυξη της εξίσωσης διάκρισης</a:t>
            </a: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endParaRPr kumimoji="0" lang="el-GR" sz="12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16" name="2 - Θέση κειμένου"/>
          <p:cNvSpPr txBox="1">
            <a:spLocks/>
          </p:cNvSpPr>
          <p:nvPr/>
        </p:nvSpPr>
        <p:spPr>
          <a:xfrm>
            <a:off x="4572000" y="1571612"/>
            <a:ext cx="4000496" cy="285752"/>
          </a:xfrm>
          <a:prstGeom prst="rect">
            <a:avLst/>
          </a:prstGeom>
        </p:spPr>
        <p:txBody>
          <a:bodyPr/>
          <a:lstStyle/>
          <a:p>
            <a:pPr lvl="0">
              <a:tabLst>
                <a:tab pos="1196975" algn="ctr"/>
              </a:tabLst>
            </a:pPr>
            <a:r>
              <a:rPr lang="el-GR" sz="900" b="1" dirty="0" smtClean="0">
                <a:latin typeface="Tahoma" pitchFamily="34" charset="0"/>
                <a:ea typeface="Tahoma" pitchFamily="34" charset="0"/>
                <a:cs typeface="Tahoma" pitchFamily="34" charset="0"/>
              </a:rPr>
              <a:t>Βήμα 2</a:t>
            </a:r>
            <a:r>
              <a:rPr lang="en-US" sz="900" b="1" dirty="0" smtClean="0">
                <a:latin typeface="Tahoma" pitchFamily="34" charset="0"/>
                <a:ea typeface="Tahoma" pitchFamily="34" charset="0"/>
                <a:cs typeface="Tahoma" pitchFamily="34" charset="0"/>
              </a:rPr>
              <a:t>. </a:t>
            </a:r>
            <a:r>
              <a:rPr lang="el-GR" sz="900" dirty="0" smtClean="0">
                <a:latin typeface="Tahoma" pitchFamily="34" charset="0"/>
                <a:ea typeface="Tahoma" pitchFamily="34" charset="0"/>
                <a:cs typeface="Tahoma" pitchFamily="34" charset="0"/>
              </a:rPr>
              <a:t>Πίνακας (</a:t>
            </a:r>
            <a:r>
              <a:rPr lang="en-US" sz="900" dirty="0" smtClean="0">
                <a:latin typeface="Tahoma" pitchFamily="34" charset="0"/>
                <a:ea typeface="Tahoma" pitchFamily="34" charset="0"/>
                <a:cs typeface="Tahoma" pitchFamily="34" charset="0"/>
              </a:rPr>
              <a:t>Group </a:t>
            </a:r>
            <a:r>
              <a:rPr lang="en-US" sz="900" dirty="0" err="1" smtClean="0">
                <a:latin typeface="Tahoma" pitchFamily="34" charset="0"/>
                <a:ea typeface="Tahoma" pitchFamily="34" charset="0"/>
                <a:cs typeface="Tahoma" pitchFamily="34" charset="0"/>
              </a:rPr>
              <a:t>Centroids</a:t>
            </a:r>
            <a:r>
              <a:rPr lang="el-GR" sz="900" dirty="0" smtClean="0">
                <a:latin typeface="Tahoma" pitchFamily="34" charset="0"/>
                <a:ea typeface="Tahoma" pitchFamily="34" charset="0"/>
                <a:cs typeface="Tahoma" pitchFamily="34" charset="0"/>
              </a:rPr>
              <a:t>) για μέση θέση των φύλων στον άξονα </a:t>
            </a:r>
          </a:p>
        </p:txBody>
      </p:sp>
      <p:sp>
        <p:nvSpPr>
          <p:cNvPr id="18" name="2 - Θέση κειμένου"/>
          <p:cNvSpPr txBox="1">
            <a:spLocks/>
          </p:cNvSpPr>
          <p:nvPr/>
        </p:nvSpPr>
        <p:spPr>
          <a:xfrm>
            <a:off x="4643406" y="3000372"/>
            <a:ext cx="4429156" cy="357190"/>
          </a:xfrm>
          <a:prstGeom prst="rect">
            <a:avLst/>
          </a:prstGeom>
        </p:spPr>
        <p:txBody>
          <a:bodyPr/>
          <a:lstStyle/>
          <a:p>
            <a:pPr lvl="0">
              <a:tabLst>
                <a:tab pos="1196975" algn="ctr"/>
              </a:tabLst>
            </a:pPr>
            <a:r>
              <a:rPr lang="el-GR" sz="900" b="1" dirty="0" smtClean="0">
                <a:latin typeface="Tahoma" pitchFamily="34" charset="0"/>
                <a:ea typeface="Tahoma" pitchFamily="34" charset="0"/>
                <a:cs typeface="Tahoma" pitchFamily="34" charset="0"/>
              </a:rPr>
              <a:t>Βήμα 3</a:t>
            </a:r>
            <a:r>
              <a:rPr lang="en-US" sz="900" b="1" dirty="0" smtClean="0">
                <a:latin typeface="Tahoma" pitchFamily="34" charset="0"/>
                <a:ea typeface="Tahoma" pitchFamily="34" charset="0"/>
                <a:cs typeface="Tahoma" pitchFamily="34" charset="0"/>
              </a:rPr>
              <a:t>. </a:t>
            </a:r>
            <a:r>
              <a:rPr lang="el-GR" sz="900" dirty="0" smtClean="0">
                <a:latin typeface="Tahoma" pitchFamily="34" charset="0"/>
                <a:ea typeface="Tahoma" pitchFamily="34" charset="0"/>
                <a:cs typeface="Tahoma" pitchFamily="34" charset="0"/>
              </a:rPr>
              <a:t>Η τελική μορφή της εξίσωσης διάκρισης (</a:t>
            </a:r>
            <a:r>
              <a:rPr lang="en-US" sz="900" dirty="0" smtClean="0">
                <a:latin typeface="Tahoma" pitchFamily="34" charset="0"/>
                <a:ea typeface="Tahoma" pitchFamily="34" charset="0"/>
                <a:cs typeface="Tahoma" pitchFamily="34" charset="0"/>
              </a:rPr>
              <a:t>D</a:t>
            </a:r>
            <a:r>
              <a:rPr lang="el-GR" sz="900" dirty="0" smtClean="0">
                <a:latin typeface="Tahoma" pitchFamily="34" charset="0"/>
                <a:ea typeface="Tahoma" pitchFamily="34" charset="0"/>
                <a:cs typeface="Tahoma" pitchFamily="34" charset="0"/>
              </a:rPr>
              <a:t>) στηρίχθηκε στις τέσσερις μεταβλητές </a:t>
            </a:r>
            <a:r>
              <a:rPr lang="en-US" sz="900" dirty="0" smtClean="0">
                <a:latin typeface="Tahoma" pitchFamily="34" charset="0"/>
                <a:ea typeface="Tahoma" pitchFamily="34" charset="0"/>
                <a:cs typeface="Tahoma" pitchFamily="34" charset="0"/>
              </a:rPr>
              <a:t>BL</a:t>
            </a:r>
            <a:r>
              <a:rPr lang="el-GR" sz="900" dirty="0" smtClean="0">
                <a:latin typeface="Tahoma" pitchFamily="34" charset="0"/>
                <a:ea typeface="Tahoma" pitchFamily="34" charset="0"/>
                <a:cs typeface="Tahoma" pitchFamily="34" charset="0"/>
              </a:rPr>
              <a:t>, </a:t>
            </a:r>
            <a:r>
              <a:rPr lang="en-US" sz="900" dirty="0" smtClean="0">
                <a:latin typeface="Tahoma" pitchFamily="34" charset="0"/>
                <a:ea typeface="Tahoma" pitchFamily="34" charset="0"/>
                <a:cs typeface="Tahoma" pitchFamily="34" charset="0"/>
              </a:rPr>
              <a:t>BW</a:t>
            </a:r>
            <a:r>
              <a:rPr lang="el-GR" sz="900" dirty="0" smtClean="0">
                <a:latin typeface="Tahoma" pitchFamily="34" charset="0"/>
                <a:ea typeface="Tahoma" pitchFamily="34" charset="0"/>
                <a:cs typeface="Tahoma" pitchFamily="34" charset="0"/>
              </a:rPr>
              <a:t>, </a:t>
            </a:r>
            <a:r>
              <a:rPr lang="en-US" sz="900" dirty="0" smtClean="0">
                <a:latin typeface="Tahoma" pitchFamily="34" charset="0"/>
                <a:ea typeface="Tahoma" pitchFamily="34" charset="0"/>
                <a:cs typeface="Tahoma" pitchFamily="34" charset="0"/>
              </a:rPr>
              <a:t>HL </a:t>
            </a:r>
            <a:r>
              <a:rPr lang="el-GR" sz="900" dirty="0" smtClean="0">
                <a:latin typeface="Tahoma" pitchFamily="34" charset="0"/>
                <a:ea typeface="Tahoma" pitchFamily="34" charset="0"/>
                <a:cs typeface="Tahoma" pitchFamily="34" charset="0"/>
              </a:rPr>
              <a:t>και </a:t>
            </a:r>
            <a:r>
              <a:rPr lang="en-US" sz="900" dirty="0" smtClean="0">
                <a:latin typeface="Tahoma" pitchFamily="34" charset="0"/>
                <a:ea typeface="Tahoma" pitchFamily="34" charset="0"/>
                <a:cs typeface="Tahoma" pitchFamily="34" charset="0"/>
              </a:rPr>
              <a:t>W</a:t>
            </a:r>
            <a:r>
              <a:rPr lang="el-GR" sz="900" dirty="0" smtClean="0">
                <a:latin typeface="Tahoma" pitchFamily="34" charset="0"/>
                <a:ea typeface="Tahoma" pitchFamily="34" charset="0"/>
                <a:cs typeface="Tahoma" pitchFamily="34" charset="0"/>
              </a:rPr>
              <a:t>, σύμφωνα με τον τύπο:</a:t>
            </a:r>
          </a:p>
        </p:txBody>
      </p:sp>
      <p:sp>
        <p:nvSpPr>
          <p:cNvPr id="24579" name="Rectangle 3"/>
          <p:cNvSpPr>
            <a:spLocks noChangeArrowheads="1"/>
          </p:cNvSpPr>
          <p:nvPr/>
        </p:nvSpPr>
        <p:spPr bwMode="auto">
          <a:xfrm>
            <a:off x="5072066" y="4572008"/>
            <a:ext cx="4071934" cy="163121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r>
              <a:rPr lang="el-GR" sz="1000" u="sng" dirty="0" smtClean="0">
                <a:solidFill>
                  <a:srgbClr val="0070C0"/>
                </a:solidFill>
                <a:latin typeface="Tahoma" pitchFamily="34" charset="0"/>
                <a:ea typeface="Tahoma" pitchFamily="34" charset="0"/>
                <a:cs typeface="Tahoma" pitchFamily="34" charset="0"/>
              </a:rPr>
              <a:t>Τελικά αποτελέσματα</a:t>
            </a:r>
          </a:p>
          <a:p>
            <a:pPr lvl="0"/>
            <a:endParaRPr lang="el-GR" sz="1000" u="sng" dirty="0" smtClean="0">
              <a:solidFill>
                <a:srgbClr val="0070C0"/>
              </a:solidFill>
              <a:latin typeface="Tahoma" pitchFamily="34" charset="0"/>
              <a:ea typeface="Tahoma" pitchFamily="34" charset="0"/>
              <a:cs typeface="Tahoma" pitchFamily="34" charset="0"/>
            </a:endParaRPr>
          </a:p>
          <a:p>
            <a:pPr lvl="0">
              <a:buFont typeface="Wingdings" pitchFamily="2" charset="2"/>
              <a:buChar char="ü"/>
            </a:pPr>
            <a:r>
              <a:rPr lang="el-GR" sz="1000" b="1" dirty="0" smtClean="0">
                <a:solidFill>
                  <a:srgbClr val="0070C0"/>
                </a:solidFill>
                <a:latin typeface="Tahoma" pitchFamily="34" charset="0"/>
                <a:ea typeface="Tahoma" pitchFamily="34" charset="0"/>
                <a:cs typeface="Tahoma" pitchFamily="34" charset="0"/>
              </a:rPr>
              <a:t>Ορθώς επαναπροσδιορισμός φύλου στο 82,6% του δείγματος </a:t>
            </a:r>
            <a:r>
              <a:rPr lang="el-GR" sz="1000" dirty="0" smtClean="0">
                <a:solidFill>
                  <a:srgbClr val="0070C0"/>
                </a:solidFill>
                <a:latin typeface="Tahoma" pitchFamily="34" charset="0"/>
                <a:ea typeface="Tahoma" pitchFamily="34" charset="0"/>
                <a:cs typeface="Tahoma" pitchFamily="34" charset="0"/>
              </a:rPr>
              <a:t>(</a:t>
            </a:r>
            <a:r>
              <a:rPr lang="en-US" sz="1000" dirty="0" smtClean="0">
                <a:solidFill>
                  <a:srgbClr val="0070C0"/>
                </a:solidFill>
                <a:latin typeface="Tahoma" pitchFamily="34" charset="0"/>
                <a:ea typeface="Tahoma" pitchFamily="34" charset="0"/>
                <a:cs typeface="Tahoma" pitchFamily="34" charset="0"/>
              </a:rPr>
              <a:t>n</a:t>
            </a:r>
            <a:r>
              <a:rPr lang="el-GR" sz="1000" dirty="0" smtClean="0">
                <a:solidFill>
                  <a:srgbClr val="0070C0"/>
                </a:solidFill>
                <a:latin typeface="Tahoma" pitchFamily="34" charset="0"/>
                <a:ea typeface="Tahoma" pitchFamily="34" charset="0"/>
                <a:cs typeface="Tahoma" pitchFamily="34" charset="0"/>
              </a:rPr>
              <a:t>=122)</a:t>
            </a:r>
          </a:p>
          <a:p>
            <a:pPr lvl="0">
              <a:buFont typeface="Wingdings" pitchFamily="2" charset="2"/>
              <a:buChar char="ü"/>
            </a:pPr>
            <a:endParaRPr lang="el-GR" sz="1000" dirty="0" smtClean="0">
              <a:solidFill>
                <a:srgbClr val="0070C0"/>
              </a:solidFill>
              <a:latin typeface="Tahoma" pitchFamily="34" charset="0"/>
              <a:ea typeface="Tahoma" pitchFamily="34" charset="0"/>
              <a:cs typeface="Tahoma" pitchFamily="34" charset="0"/>
            </a:endParaRPr>
          </a:p>
          <a:p>
            <a:pPr lvl="0">
              <a:buFont typeface="Wingdings" pitchFamily="2" charset="2"/>
              <a:buChar char="ü"/>
            </a:pPr>
            <a:r>
              <a:rPr lang="el-GR" sz="1000" b="1" dirty="0" smtClean="0">
                <a:solidFill>
                  <a:srgbClr val="0070C0"/>
                </a:solidFill>
                <a:latin typeface="Tahoma" pitchFamily="34" charset="0"/>
                <a:ea typeface="Tahoma" pitchFamily="34" charset="0"/>
                <a:cs typeface="Tahoma" pitchFamily="34" charset="0"/>
              </a:rPr>
              <a:t>Επίπεδο ορθού φυλετικού επαναπροσδιορισμού υψηλότερο στα αρσενικά </a:t>
            </a:r>
            <a:r>
              <a:rPr lang="el-GR" sz="1000" dirty="0" smtClean="0">
                <a:solidFill>
                  <a:srgbClr val="0070C0"/>
                </a:solidFill>
                <a:latin typeface="Tahoma" pitchFamily="34" charset="0"/>
                <a:ea typeface="Tahoma" pitchFamily="34" charset="0"/>
                <a:cs typeface="Tahoma" pitchFamily="34" charset="0"/>
              </a:rPr>
              <a:t>από τα θηλυκά άτομα με ποσοστά 84,8% και 80,4% αντίστοιχα (</a:t>
            </a:r>
            <a:r>
              <a:rPr lang="en-US" sz="1000" dirty="0" err="1" smtClean="0">
                <a:solidFill>
                  <a:srgbClr val="0070C0"/>
                </a:solidFill>
                <a:latin typeface="Tahoma" pitchFamily="34" charset="0"/>
                <a:ea typeface="Tahoma" pitchFamily="34" charset="0"/>
                <a:cs typeface="Tahoma" pitchFamily="34" charset="0"/>
              </a:rPr>
              <a:t>Wilk</a:t>
            </a:r>
            <a:r>
              <a:rPr lang="el-GR" sz="1000" dirty="0" smtClean="0">
                <a:solidFill>
                  <a:srgbClr val="0070C0"/>
                </a:solidFill>
                <a:latin typeface="Tahoma" pitchFamily="34" charset="0"/>
                <a:ea typeface="Tahoma" pitchFamily="34" charset="0"/>
                <a:cs typeface="Tahoma" pitchFamily="34" charset="0"/>
              </a:rPr>
              <a:t>’</a:t>
            </a:r>
            <a:r>
              <a:rPr lang="en-US" sz="1000" dirty="0" smtClean="0">
                <a:solidFill>
                  <a:srgbClr val="0070C0"/>
                </a:solidFill>
                <a:latin typeface="Tahoma" pitchFamily="34" charset="0"/>
                <a:ea typeface="Tahoma" pitchFamily="34" charset="0"/>
                <a:cs typeface="Tahoma" pitchFamily="34" charset="0"/>
              </a:rPr>
              <a:t>s lambda</a:t>
            </a:r>
            <a:r>
              <a:rPr lang="el-GR" sz="1000" dirty="0" smtClean="0">
                <a:solidFill>
                  <a:srgbClr val="0070C0"/>
                </a:solidFill>
                <a:latin typeface="Tahoma" pitchFamily="34" charset="0"/>
                <a:ea typeface="Tahoma" pitchFamily="34" charset="0"/>
                <a:cs typeface="Tahoma" pitchFamily="34" charset="0"/>
              </a:rPr>
              <a:t> = 0,509, </a:t>
            </a:r>
            <a:r>
              <a:rPr lang="el-GR" sz="1000" i="1" dirty="0" smtClean="0">
                <a:solidFill>
                  <a:srgbClr val="0070C0"/>
                </a:solidFill>
                <a:latin typeface="Tahoma" pitchFamily="34" charset="0"/>
                <a:ea typeface="Tahoma" pitchFamily="34" charset="0"/>
                <a:cs typeface="Tahoma" pitchFamily="34" charset="0"/>
              </a:rPr>
              <a:t>χ</a:t>
            </a:r>
            <a:r>
              <a:rPr lang="el-GR" sz="1000" i="1" baseline="30000" dirty="0" smtClean="0">
                <a:solidFill>
                  <a:srgbClr val="0070C0"/>
                </a:solidFill>
                <a:latin typeface="Tahoma" pitchFamily="34" charset="0"/>
                <a:ea typeface="Tahoma" pitchFamily="34" charset="0"/>
                <a:cs typeface="Tahoma" pitchFamily="34" charset="0"/>
              </a:rPr>
              <a:t>2</a:t>
            </a:r>
            <a:r>
              <a:rPr lang="el-GR" sz="1000" dirty="0" smtClean="0">
                <a:solidFill>
                  <a:srgbClr val="0070C0"/>
                </a:solidFill>
                <a:latin typeface="Tahoma" pitchFamily="34" charset="0"/>
                <a:ea typeface="Tahoma" pitchFamily="34" charset="0"/>
                <a:cs typeface="Tahoma" pitchFamily="34" charset="0"/>
              </a:rPr>
              <a:t> = 79,036, </a:t>
            </a:r>
            <a:r>
              <a:rPr lang="en-US" sz="1000" i="1" dirty="0" smtClean="0">
                <a:solidFill>
                  <a:srgbClr val="0070C0"/>
                </a:solidFill>
                <a:latin typeface="Tahoma" pitchFamily="34" charset="0"/>
                <a:ea typeface="Tahoma" pitchFamily="34" charset="0"/>
                <a:cs typeface="Tahoma" pitchFamily="34" charset="0"/>
              </a:rPr>
              <a:t>P</a:t>
            </a:r>
            <a:r>
              <a:rPr lang="el-GR" sz="1000" dirty="0" smtClean="0">
                <a:solidFill>
                  <a:srgbClr val="0070C0"/>
                </a:solidFill>
                <a:latin typeface="Tahoma" pitchFamily="34" charset="0"/>
                <a:ea typeface="Tahoma" pitchFamily="34" charset="0"/>
                <a:cs typeface="Tahoma" pitchFamily="34" charset="0"/>
              </a:rPr>
              <a:t> &lt; 0,01).</a:t>
            </a:r>
          </a:p>
          <a:p>
            <a:pPr lvl="0"/>
            <a:r>
              <a:rPr lang="el-GR" sz="1000" dirty="0" smtClean="0">
                <a:solidFill>
                  <a:srgbClr val="0070C0"/>
                </a:solidFill>
                <a:latin typeface="Tahoma" pitchFamily="34" charset="0"/>
                <a:ea typeface="Tahoma" pitchFamily="34" charset="0"/>
                <a:cs typeface="Tahoma" pitchFamily="34" charset="0"/>
              </a:rPr>
              <a:t> </a:t>
            </a:r>
          </a:p>
          <a:p>
            <a:pPr lvl="0">
              <a:buFont typeface="Wingdings" pitchFamily="2" charset="2"/>
              <a:buChar char="ü"/>
            </a:pPr>
            <a:r>
              <a:rPr lang="el-GR" sz="1000" dirty="0" smtClean="0">
                <a:solidFill>
                  <a:srgbClr val="0070C0"/>
                </a:solidFill>
                <a:latin typeface="Tahoma" pitchFamily="34" charset="0"/>
                <a:ea typeface="Tahoma" pitchFamily="34" charset="0"/>
                <a:cs typeface="Tahoma" pitchFamily="34" charset="0"/>
              </a:rPr>
              <a:t>Ορθή πρόβλεψη φύλου με τη μέθοδο </a:t>
            </a:r>
            <a:r>
              <a:rPr lang="en-US" sz="1000" b="1" dirty="0" smtClean="0">
                <a:solidFill>
                  <a:srgbClr val="0070C0"/>
                </a:solidFill>
                <a:latin typeface="Tahoma" pitchFamily="34" charset="0"/>
                <a:ea typeface="Tahoma" pitchFamily="34" charset="0"/>
                <a:cs typeface="Tahoma" pitchFamily="34" charset="0"/>
              </a:rPr>
              <a:t>cross</a:t>
            </a:r>
            <a:r>
              <a:rPr lang="el-GR" sz="1000" b="1" dirty="0" smtClean="0">
                <a:solidFill>
                  <a:srgbClr val="0070C0"/>
                </a:solidFill>
                <a:latin typeface="Tahoma" pitchFamily="34" charset="0"/>
                <a:ea typeface="Tahoma" pitchFamily="34" charset="0"/>
                <a:cs typeface="Tahoma" pitchFamily="34" charset="0"/>
              </a:rPr>
              <a:t>-</a:t>
            </a:r>
            <a:r>
              <a:rPr lang="en-US" sz="1000" b="1" dirty="0" smtClean="0">
                <a:solidFill>
                  <a:srgbClr val="0070C0"/>
                </a:solidFill>
                <a:latin typeface="Tahoma" pitchFamily="34" charset="0"/>
                <a:ea typeface="Tahoma" pitchFamily="34" charset="0"/>
                <a:cs typeface="Tahoma" pitchFamily="34" charset="0"/>
              </a:rPr>
              <a:t>validation</a:t>
            </a:r>
            <a:r>
              <a:rPr lang="el-GR" sz="1000" b="1" dirty="0" smtClean="0">
                <a:solidFill>
                  <a:srgbClr val="0070C0"/>
                </a:solidFill>
                <a:latin typeface="Tahoma" pitchFamily="34" charset="0"/>
                <a:ea typeface="Tahoma" pitchFamily="34" charset="0"/>
                <a:cs typeface="Tahoma" pitchFamily="34" charset="0"/>
              </a:rPr>
              <a:t>:</a:t>
            </a:r>
            <a:r>
              <a:rPr lang="en-US" sz="1000" b="1" dirty="0" smtClean="0">
                <a:solidFill>
                  <a:srgbClr val="0070C0"/>
                </a:solidFill>
                <a:latin typeface="Tahoma" pitchFamily="34" charset="0"/>
                <a:ea typeface="Tahoma" pitchFamily="34" charset="0"/>
                <a:cs typeface="Tahoma" pitchFamily="34" charset="0"/>
              </a:rPr>
              <a:t> </a:t>
            </a:r>
            <a:r>
              <a:rPr lang="el-GR" sz="1000" b="1" dirty="0" smtClean="0">
                <a:solidFill>
                  <a:srgbClr val="0070C0"/>
                </a:solidFill>
                <a:latin typeface="Tahoma" pitchFamily="34" charset="0"/>
                <a:ea typeface="Tahoma" pitchFamily="34" charset="0"/>
                <a:cs typeface="Tahoma" pitchFamily="34" charset="0"/>
              </a:rPr>
              <a:t>81,2%</a:t>
            </a:r>
            <a:endParaRPr kumimoji="0" lang="en-US"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endParaRPr>
          </a:p>
        </p:txBody>
      </p:sp>
      <p:sp>
        <p:nvSpPr>
          <p:cNvPr id="21" name="2 - Θέση κειμένου"/>
          <p:cNvSpPr txBox="1">
            <a:spLocks/>
          </p:cNvSpPr>
          <p:nvPr/>
        </p:nvSpPr>
        <p:spPr>
          <a:xfrm>
            <a:off x="0" y="3929066"/>
            <a:ext cx="4500594" cy="357190"/>
          </a:xfrm>
          <a:prstGeom prst="rect">
            <a:avLst/>
          </a:prstGeom>
        </p:spPr>
        <p:txBody>
          <a:bodyPr/>
          <a:lstStyle/>
          <a:p>
            <a:pPr lvl="0">
              <a:tabLst>
                <a:tab pos="1196975" algn="ctr"/>
              </a:tabLst>
            </a:pPr>
            <a:r>
              <a:rPr lang="el-GR" sz="900" b="1" dirty="0" smtClean="0">
                <a:latin typeface="Tahoma" pitchFamily="34" charset="0"/>
                <a:ea typeface="Tahoma" pitchFamily="34" charset="0"/>
                <a:cs typeface="Tahoma" pitchFamily="34" charset="0"/>
              </a:rPr>
              <a:t>Βήμα 4</a:t>
            </a:r>
            <a:r>
              <a:rPr lang="en-US" sz="900" b="1" dirty="0" smtClean="0">
                <a:latin typeface="Tahoma" pitchFamily="34" charset="0"/>
                <a:ea typeface="Tahoma" pitchFamily="34" charset="0"/>
                <a:cs typeface="Tahoma" pitchFamily="34" charset="0"/>
              </a:rPr>
              <a:t>. </a:t>
            </a:r>
            <a:r>
              <a:rPr lang="el-GR" sz="900" dirty="0" smtClean="0">
                <a:latin typeface="Tahoma" pitchFamily="34" charset="0"/>
                <a:ea typeface="Tahoma" pitchFamily="34" charset="0"/>
                <a:cs typeface="Tahoma" pitchFamily="34" charset="0"/>
              </a:rPr>
              <a:t>Αποτελέσματα ελέγχου (</a:t>
            </a:r>
            <a:r>
              <a:rPr lang="en-US" sz="900" dirty="0" smtClean="0">
                <a:latin typeface="Tahoma" pitchFamily="34" charset="0"/>
                <a:ea typeface="Tahoma" pitchFamily="34" charset="0"/>
                <a:cs typeface="Tahoma" pitchFamily="34" charset="0"/>
              </a:rPr>
              <a:t>cross validation</a:t>
            </a:r>
            <a:r>
              <a:rPr lang="el-GR" sz="900" dirty="0" smtClean="0">
                <a:latin typeface="Tahoma" pitchFamily="34" charset="0"/>
                <a:ea typeface="Tahoma" pitchFamily="34" charset="0"/>
                <a:cs typeface="Tahoma" pitchFamily="34" charset="0"/>
              </a:rPr>
              <a:t>) σωστής καταχώρησης νεοσσών Αρτέμη της αποικίας των Στροφάδων σε επίπεδο φύλου με χρήση της εξίσωσης διάκρισης και εφαρμογής της σε τιμές </a:t>
            </a:r>
            <a:r>
              <a:rPr lang="el-GR" sz="900" dirty="0" err="1" smtClean="0">
                <a:latin typeface="Tahoma" pitchFamily="34" charset="0"/>
                <a:ea typeface="Tahoma" pitchFamily="34" charset="0"/>
                <a:cs typeface="Tahoma" pitchFamily="34" charset="0"/>
              </a:rPr>
              <a:t>μορφομετρικών</a:t>
            </a:r>
            <a:r>
              <a:rPr lang="el-GR" sz="900" dirty="0" smtClean="0">
                <a:latin typeface="Tahoma" pitchFamily="34" charset="0"/>
                <a:ea typeface="Tahoma" pitchFamily="34" charset="0"/>
                <a:cs typeface="Tahoma" pitchFamily="34" charset="0"/>
              </a:rPr>
              <a:t> παραμέτρων </a:t>
            </a:r>
          </a:p>
        </p:txBody>
      </p:sp>
      <p:graphicFrame>
        <p:nvGraphicFramePr>
          <p:cNvPr id="23" name="22 - Πίνακας"/>
          <p:cNvGraphicFramePr>
            <a:graphicFrameLocks noGrp="1"/>
          </p:cNvGraphicFramePr>
          <p:nvPr/>
        </p:nvGraphicFramePr>
        <p:xfrm>
          <a:off x="71406" y="2071678"/>
          <a:ext cx="4071966" cy="1051560"/>
        </p:xfrm>
        <a:graphic>
          <a:graphicData uri="http://schemas.openxmlformats.org/drawingml/2006/table">
            <a:tbl>
              <a:tblPr/>
              <a:tblGrid>
                <a:gridCol w="1857388"/>
                <a:gridCol w="2214578"/>
              </a:tblGrid>
              <a:tr h="173355">
                <a:tc>
                  <a:txBody>
                    <a:bodyPr/>
                    <a:lstStyle/>
                    <a:p>
                      <a:pPr algn="ctr">
                        <a:lnSpc>
                          <a:spcPct val="115000"/>
                        </a:lnSpc>
                        <a:spcAft>
                          <a:spcPts val="0"/>
                        </a:spcAft>
                      </a:pPr>
                      <a:r>
                        <a:rPr lang="el-GR" sz="1000" b="1" dirty="0">
                          <a:solidFill>
                            <a:srgbClr val="000000"/>
                          </a:solidFill>
                          <a:latin typeface="Times New Roman"/>
                          <a:ea typeface="Times New Roman"/>
                          <a:cs typeface="Times New Roman"/>
                        </a:rPr>
                        <a:t>Μεταβλητές</a:t>
                      </a:r>
                      <a:endParaRPr lang="el-GR" sz="1100" dirty="0">
                        <a:latin typeface="Calibri"/>
                        <a:ea typeface="Times New Roman"/>
                        <a:cs typeface="Times New Roman"/>
                      </a:endParaRPr>
                    </a:p>
                  </a:txBody>
                  <a:tcPr marL="59055" marR="5905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b="1" dirty="0">
                          <a:solidFill>
                            <a:srgbClr val="000000"/>
                          </a:solidFill>
                          <a:latin typeface="Times New Roman"/>
                          <a:ea typeface="Times New Roman"/>
                          <a:cs typeface="Times New Roman"/>
                        </a:rPr>
                        <a:t>Τιμή βάρους στην εξίσωση διάκρισης</a:t>
                      </a:r>
                      <a:endParaRPr lang="el-GR" sz="1100" dirty="0">
                        <a:latin typeface="Calibri"/>
                        <a:ea typeface="Times New Roman"/>
                        <a:cs typeface="Times New Roman"/>
                      </a:endParaRPr>
                    </a:p>
                  </a:txBody>
                  <a:tcPr marL="59055" marR="5905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3355">
                <a:tc>
                  <a:txBody>
                    <a:bodyPr/>
                    <a:lstStyle/>
                    <a:p>
                      <a:pPr algn="ctr">
                        <a:lnSpc>
                          <a:spcPct val="115000"/>
                        </a:lnSpc>
                        <a:spcAft>
                          <a:spcPts val="0"/>
                        </a:spcAft>
                      </a:pPr>
                      <a:r>
                        <a:rPr lang="el-GR" sz="1000">
                          <a:solidFill>
                            <a:srgbClr val="000000"/>
                          </a:solidFill>
                          <a:latin typeface="Times New Roman"/>
                          <a:ea typeface="Times New Roman"/>
                          <a:cs typeface="Times New Roman"/>
                        </a:rPr>
                        <a:t>Ολικό μήκος ράμφους</a:t>
                      </a:r>
                      <a:r>
                        <a:rPr lang="en-US" sz="1000">
                          <a:solidFill>
                            <a:srgbClr val="000000"/>
                          </a:solidFill>
                          <a:latin typeface="Times New Roman"/>
                          <a:ea typeface="Times New Roman"/>
                          <a:cs typeface="Times New Roman"/>
                        </a:rPr>
                        <a:t> (</a:t>
                      </a:r>
                      <a:r>
                        <a:rPr lang="el-GR" sz="1000">
                          <a:solidFill>
                            <a:srgbClr val="000000"/>
                          </a:solidFill>
                          <a:latin typeface="Times New Roman"/>
                          <a:ea typeface="Times New Roman"/>
                          <a:cs typeface="Times New Roman"/>
                        </a:rPr>
                        <a:t>Β</a:t>
                      </a:r>
                      <a:r>
                        <a:rPr lang="en-US" sz="1000">
                          <a:solidFill>
                            <a:srgbClr val="000000"/>
                          </a:solidFill>
                          <a:latin typeface="Times New Roman"/>
                          <a:ea typeface="Times New Roman"/>
                          <a:cs typeface="Times New Roman"/>
                        </a:rPr>
                        <a:t>L)</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l-GR" sz="1000">
                          <a:solidFill>
                            <a:srgbClr val="000000"/>
                          </a:solidFill>
                          <a:latin typeface="Times New Roman"/>
                          <a:ea typeface="Times New Roman"/>
                          <a:cs typeface="Times New Roman"/>
                        </a:rPr>
                        <a:t>0,814</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73355">
                <a:tc>
                  <a:txBody>
                    <a:bodyPr/>
                    <a:lstStyle/>
                    <a:p>
                      <a:pPr algn="ctr">
                        <a:lnSpc>
                          <a:spcPct val="115000"/>
                        </a:lnSpc>
                        <a:spcAft>
                          <a:spcPts val="0"/>
                        </a:spcAft>
                      </a:pPr>
                      <a:r>
                        <a:rPr lang="el-GR" sz="1000">
                          <a:solidFill>
                            <a:srgbClr val="000000"/>
                          </a:solidFill>
                          <a:latin typeface="Times New Roman"/>
                          <a:ea typeface="Times New Roman"/>
                          <a:cs typeface="Times New Roman"/>
                        </a:rPr>
                        <a:t>Πλάτος ράμφους</a:t>
                      </a:r>
                      <a:r>
                        <a:rPr lang="en-US" sz="1000">
                          <a:solidFill>
                            <a:srgbClr val="000000"/>
                          </a:solidFill>
                          <a:latin typeface="Times New Roman"/>
                          <a:ea typeface="Times New Roman"/>
                          <a:cs typeface="Times New Roman"/>
                        </a:rPr>
                        <a:t> (BW)</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l-GR" sz="1000" dirty="0">
                          <a:solidFill>
                            <a:srgbClr val="000000"/>
                          </a:solidFill>
                          <a:latin typeface="Times New Roman"/>
                          <a:ea typeface="Times New Roman"/>
                          <a:cs typeface="Times New Roman"/>
                        </a:rPr>
                        <a:t>0,459</a:t>
                      </a:r>
                      <a:endParaRPr lang="el-GR" sz="1100" dirty="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73355">
                <a:tc>
                  <a:txBody>
                    <a:bodyPr/>
                    <a:lstStyle/>
                    <a:p>
                      <a:pPr algn="ctr">
                        <a:lnSpc>
                          <a:spcPct val="115000"/>
                        </a:lnSpc>
                        <a:spcAft>
                          <a:spcPts val="0"/>
                        </a:spcAft>
                      </a:pPr>
                      <a:r>
                        <a:rPr lang="el-GR" sz="1000">
                          <a:solidFill>
                            <a:srgbClr val="000000"/>
                          </a:solidFill>
                          <a:latin typeface="Times New Roman"/>
                          <a:ea typeface="Times New Roman"/>
                          <a:cs typeface="Times New Roman"/>
                        </a:rPr>
                        <a:t>Μήκος κεφαλής</a:t>
                      </a:r>
                      <a:r>
                        <a:rPr lang="en-US" sz="1000">
                          <a:solidFill>
                            <a:srgbClr val="000000"/>
                          </a:solidFill>
                          <a:latin typeface="Times New Roman"/>
                          <a:ea typeface="Times New Roman"/>
                          <a:cs typeface="Times New Roman"/>
                        </a:rPr>
                        <a:t> (HL)</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l-GR" sz="1000">
                          <a:solidFill>
                            <a:srgbClr val="000000"/>
                          </a:solidFill>
                          <a:latin typeface="Times New Roman"/>
                          <a:ea typeface="Times New Roman"/>
                          <a:cs typeface="Times New Roman"/>
                        </a:rPr>
                        <a:t>0,400</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73355">
                <a:tc>
                  <a:txBody>
                    <a:bodyPr/>
                    <a:lstStyle/>
                    <a:p>
                      <a:pPr algn="ctr">
                        <a:lnSpc>
                          <a:spcPct val="115000"/>
                        </a:lnSpc>
                        <a:spcAft>
                          <a:spcPts val="0"/>
                        </a:spcAft>
                      </a:pPr>
                      <a:r>
                        <a:rPr lang="el-GR" sz="1000">
                          <a:solidFill>
                            <a:srgbClr val="000000"/>
                          </a:solidFill>
                          <a:latin typeface="Times New Roman"/>
                          <a:ea typeface="Times New Roman"/>
                          <a:cs typeface="Times New Roman"/>
                        </a:rPr>
                        <a:t>Σωματικό βάρος</a:t>
                      </a:r>
                      <a:r>
                        <a:rPr lang="en-US" sz="1000">
                          <a:solidFill>
                            <a:srgbClr val="000000"/>
                          </a:solidFill>
                          <a:latin typeface="Times New Roman"/>
                          <a:ea typeface="Times New Roman"/>
                          <a:cs typeface="Times New Roman"/>
                        </a:rPr>
                        <a:t> (W)</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l-GR" sz="1000">
                          <a:solidFill>
                            <a:srgbClr val="000000"/>
                          </a:solidFill>
                          <a:latin typeface="Times New Roman"/>
                          <a:ea typeface="Times New Roman"/>
                          <a:cs typeface="Times New Roman"/>
                        </a:rPr>
                        <a:t>0,321</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r>
              <a:tr h="173355">
                <a:tc>
                  <a:txBody>
                    <a:bodyPr/>
                    <a:lstStyle/>
                    <a:p>
                      <a:pPr algn="ctr">
                        <a:lnSpc>
                          <a:spcPct val="115000"/>
                        </a:lnSpc>
                        <a:spcAft>
                          <a:spcPts val="0"/>
                        </a:spcAft>
                      </a:pPr>
                      <a:r>
                        <a:rPr lang="el-GR" sz="1000" dirty="0">
                          <a:solidFill>
                            <a:srgbClr val="000000"/>
                          </a:solidFill>
                          <a:latin typeface="Times New Roman"/>
                          <a:ea typeface="Times New Roman"/>
                          <a:cs typeface="Times New Roman"/>
                        </a:rPr>
                        <a:t>Μήκος ταρσού</a:t>
                      </a:r>
                      <a:r>
                        <a:rPr lang="en-US" sz="1000" dirty="0">
                          <a:solidFill>
                            <a:srgbClr val="000000"/>
                          </a:solidFill>
                          <a:latin typeface="Times New Roman"/>
                          <a:ea typeface="Times New Roman"/>
                          <a:cs typeface="Times New Roman"/>
                        </a:rPr>
                        <a:t> (TL)</a:t>
                      </a:r>
                      <a:r>
                        <a:rPr lang="el-GR" sz="1000" baseline="30000" dirty="0">
                          <a:solidFill>
                            <a:srgbClr val="000000"/>
                          </a:solidFill>
                          <a:latin typeface="Times New Roman"/>
                          <a:ea typeface="Times New Roman"/>
                          <a:cs typeface="Times New Roman"/>
                        </a:rPr>
                        <a:t>a</a:t>
                      </a:r>
                      <a:endParaRPr lang="el-GR" sz="1100" dirty="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dirty="0">
                          <a:solidFill>
                            <a:srgbClr val="000000"/>
                          </a:solidFill>
                          <a:latin typeface="Times New Roman"/>
                          <a:ea typeface="Times New Roman"/>
                          <a:cs typeface="Times New Roman"/>
                        </a:rPr>
                        <a:t>0,177</a:t>
                      </a:r>
                      <a:endParaRPr lang="el-GR" sz="1100" dirty="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24" name="23 - Πίνακας"/>
          <p:cNvGraphicFramePr>
            <a:graphicFrameLocks noGrp="1"/>
          </p:cNvGraphicFramePr>
          <p:nvPr/>
        </p:nvGraphicFramePr>
        <p:xfrm>
          <a:off x="4571968" y="1857364"/>
          <a:ext cx="4098925" cy="878205"/>
        </p:xfrm>
        <a:graphic>
          <a:graphicData uri="http://schemas.openxmlformats.org/drawingml/2006/table">
            <a:tbl>
              <a:tblPr/>
              <a:tblGrid>
                <a:gridCol w="1879600"/>
                <a:gridCol w="2219325"/>
              </a:tblGrid>
              <a:tr h="292735">
                <a:tc>
                  <a:txBody>
                    <a:bodyPr/>
                    <a:lstStyle/>
                    <a:p>
                      <a:pPr algn="ctr">
                        <a:lnSpc>
                          <a:spcPct val="115000"/>
                        </a:lnSpc>
                        <a:spcAft>
                          <a:spcPts val="0"/>
                        </a:spcAft>
                      </a:pPr>
                      <a:r>
                        <a:rPr lang="el-GR" sz="1000" b="1" dirty="0">
                          <a:solidFill>
                            <a:srgbClr val="000000"/>
                          </a:solidFill>
                          <a:latin typeface="Times New Roman"/>
                          <a:ea typeface="Times New Roman"/>
                          <a:cs typeface="Times New Roman"/>
                        </a:rPr>
                        <a:t>Φύλο</a:t>
                      </a:r>
                      <a:endParaRPr lang="el-GR" sz="1100" dirty="0">
                        <a:latin typeface="Calibri"/>
                        <a:ea typeface="Times New Roman"/>
                        <a:cs typeface="Times New Roman"/>
                      </a:endParaRPr>
                    </a:p>
                  </a:txBody>
                  <a:tcPr marL="59055" marR="5905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b="1" dirty="0">
                          <a:solidFill>
                            <a:srgbClr val="000000"/>
                          </a:solidFill>
                          <a:latin typeface="Times New Roman"/>
                          <a:ea typeface="Times New Roman"/>
                          <a:cs typeface="Times New Roman"/>
                        </a:rPr>
                        <a:t>Εξίσωση διάκρισης</a:t>
                      </a:r>
                      <a:endParaRPr lang="el-GR" sz="1100" dirty="0">
                        <a:latin typeface="Calibri"/>
                        <a:ea typeface="Times New Roman"/>
                        <a:cs typeface="Times New Roman"/>
                      </a:endParaRPr>
                    </a:p>
                  </a:txBody>
                  <a:tcPr marL="59055" marR="5905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2735">
                <a:tc>
                  <a:txBody>
                    <a:bodyPr/>
                    <a:lstStyle/>
                    <a:p>
                      <a:pPr algn="ctr">
                        <a:lnSpc>
                          <a:spcPct val="115000"/>
                        </a:lnSpc>
                        <a:spcAft>
                          <a:spcPts val="0"/>
                        </a:spcAft>
                      </a:pPr>
                      <a:r>
                        <a:rPr lang="el-GR" sz="1000">
                          <a:solidFill>
                            <a:srgbClr val="000000"/>
                          </a:solidFill>
                          <a:latin typeface="Times New Roman"/>
                          <a:ea typeface="Times New Roman"/>
                          <a:cs typeface="Times New Roman"/>
                        </a:rPr>
                        <a:t>Θηλυκό</a:t>
                      </a:r>
                      <a:endParaRPr lang="el-GR" sz="110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l-GR" sz="1000">
                          <a:solidFill>
                            <a:srgbClr val="000000"/>
                          </a:solidFill>
                          <a:latin typeface="Times New Roman"/>
                          <a:ea typeface="Times New Roman"/>
                          <a:cs typeface="Times New Roman"/>
                        </a:rPr>
                        <a:t>-1,050</a:t>
                      </a:r>
                      <a:endParaRPr lang="el-GR" sz="1100">
                        <a:latin typeface="Calibri"/>
                        <a:ea typeface="Times New Roman"/>
                        <a:cs typeface="Times New Roman"/>
                      </a:endParaRPr>
                    </a:p>
                  </a:txBody>
                  <a:tcPr marL="59055" marR="5905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292735">
                <a:tc>
                  <a:txBody>
                    <a:bodyPr/>
                    <a:lstStyle/>
                    <a:p>
                      <a:pPr algn="ctr">
                        <a:lnSpc>
                          <a:spcPct val="115000"/>
                        </a:lnSpc>
                        <a:spcAft>
                          <a:spcPts val="0"/>
                        </a:spcAft>
                      </a:pPr>
                      <a:r>
                        <a:rPr lang="el-GR" sz="1000" dirty="0">
                          <a:solidFill>
                            <a:srgbClr val="000000"/>
                          </a:solidFill>
                          <a:latin typeface="Times New Roman"/>
                          <a:ea typeface="Times New Roman"/>
                          <a:cs typeface="Times New Roman"/>
                        </a:rPr>
                        <a:t>Αρσενικό</a:t>
                      </a:r>
                      <a:endParaRPr lang="el-GR" sz="1100" dirty="0">
                        <a:latin typeface="Calibri"/>
                        <a:ea typeface="Times New Roman"/>
                        <a:cs typeface="Times New Roman"/>
                      </a:endParaRPr>
                    </a:p>
                  </a:txBody>
                  <a:tcPr marL="59055" marR="59055"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1000" dirty="0">
                          <a:solidFill>
                            <a:srgbClr val="000000"/>
                          </a:solidFill>
                          <a:latin typeface="Times New Roman"/>
                          <a:ea typeface="Times New Roman"/>
                          <a:cs typeface="Times New Roman"/>
                        </a:rPr>
                        <a:t>0,904</a:t>
                      </a:r>
                      <a:endParaRPr lang="el-GR" sz="1100" dirty="0">
                        <a:latin typeface="Calibri"/>
                        <a:ea typeface="Times New Roman"/>
                        <a:cs typeface="Times New Roman"/>
                      </a:endParaRPr>
                    </a:p>
                  </a:txBody>
                  <a:tcPr marL="59055" marR="5905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3074" name="AutoShape 2"/>
          <p:cNvSpPr>
            <a:spLocks noChangeArrowheads="1"/>
          </p:cNvSpPr>
          <p:nvPr/>
        </p:nvSpPr>
        <p:spPr bwMode="auto">
          <a:xfrm>
            <a:off x="4571968" y="3357562"/>
            <a:ext cx="4519613" cy="531812"/>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137160" tIns="91440" rIns="13716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D = 0</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003 </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W + 0</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386</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BL + 0</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431</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BW + 0</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077</a:t>
            </a:r>
            <a:r>
              <a:rPr kumimoji="0" lang="el-G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HL – </a:t>
            </a: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30</a:t>
            </a:r>
            <a:r>
              <a:rPr kumimoji="0" lang="el-GR" sz="1200" b="0" i="0" u="none" strike="noStrike" cap="none" normalizeH="0" baseline="0" dirty="0" smtClean="0">
                <a:ln>
                  <a:noFill/>
                </a:ln>
                <a:solidFill>
                  <a:srgbClr val="000000"/>
                </a:solidFill>
                <a:effectLst/>
                <a:latin typeface="Times New Roman" pitchFamily="18" charset="0"/>
                <a:cs typeface="Arial" pitchFamily="34" charset="0"/>
              </a:rPr>
              <a:t>,</a:t>
            </a: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701</a:t>
            </a:r>
            <a:endParaRPr kumimoji="0" lang="en-US"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5" name="24 - Πίνακας"/>
          <p:cNvGraphicFramePr>
            <a:graphicFrameLocks noGrp="1"/>
          </p:cNvGraphicFramePr>
          <p:nvPr/>
        </p:nvGraphicFramePr>
        <p:xfrm>
          <a:off x="71406" y="4500570"/>
          <a:ext cx="4929220" cy="1954540"/>
        </p:xfrm>
        <a:graphic>
          <a:graphicData uri="http://schemas.openxmlformats.org/drawingml/2006/table">
            <a:tbl>
              <a:tblPr/>
              <a:tblGrid>
                <a:gridCol w="985844"/>
                <a:gridCol w="985844"/>
                <a:gridCol w="985844"/>
                <a:gridCol w="985844"/>
                <a:gridCol w="985844"/>
              </a:tblGrid>
              <a:tr h="158591">
                <a:tc>
                  <a:txBody>
                    <a:bodyPr/>
                    <a:lstStyle/>
                    <a:p>
                      <a:pPr algn="ctr">
                        <a:lnSpc>
                          <a:spcPct val="115000"/>
                        </a:lnSpc>
                        <a:spcAft>
                          <a:spcPts val="1000"/>
                        </a:spcAft>
                      </a:pPr>
                      <a:endParaRPr lang="el-GR" sz="1000" dirty="0">
                        <a:solidFill>
                          <a:srgbClr val="000000"/>
                        </a:solidFill>
                        <a:latin typeface="Times New Roman"/>
                        <a:ea typeface="Times New Roman"/>
                        <a:cs typeface="Times New Roman"/>
                      </a:endParaRPr>
                    </a:p>
                  </a:txBody>
                  <a:tcPr marL="59055" marR="59055"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endParaRPr lang="el-GR" sz="1000" dirty="0">
                        <a:solidFill>
                          <a:srgbClr val="000000"/>
                        </a:solidFill>
                        <a:latin typeface="Times New Roman"/>
                        <a:ea typeface="Times New Roman"/>
                        <a:cs typeface="Times New Roman"/>
                      </a:endParaRPr>
                    </a:p>
                  </a:txBody>
                  <a:tcPr marL="59055" marR="59055"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gridSpan="2">
                  <a:txBody>
                    <a:bodyPr/>
                    <a:lstStyle/>
                    <a:p>
                      <a:pPr algn="ctr">
                        <a:lnSpc>
                          <a:spcPct val="115000"/>
                        </a:lnSpc>
                        <a:spcAft>
                          <a:spcPts val="1000"/>
                        </a:spcAft>
                      </a:pPr>
                      <a:r>
                        <a:rPr lang="el-GR" sz="1000" dirty="0">
                          <a:solidFill>
                            <a:srgbClr val="000000"/>
                          </a:solidFill>
                          <a:latin typeface="Times New Roman"/>
                          <a:ea typeface="Times New Roman"/>
                          <a:cs typeface="Times New Roman"/>
                        </a:rPr>
                        <a:t>Πρόβλεψη φύλου</a:t>
                      </a:r>
                      <a:endParaRPr lang="el-GR" sz="1100" dirty="0">
                        <a:latin typeface="Calibri"/>
                        <a:ea typeface="Times New Roman"/>
                        <a:cs typeface="Times New Roman"/>
                      </a:endParaRPr>
                    </a:p>
                  </a:txBody>
                  <a:tcPr marL="59055" marR="59055"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l-GR"/>
                    </a:p>
                  </a:txBody>
                  <a:tcPr/>
                </a:tc>
                <a:tc>
                  <a:txBody>
                    <a:bodyPr/>
                    <a:lstStyle/>
                    <a:p>
                      <a:pPr algn="ctr">
                        <a:lnSpc>
                          <a:spcPct val="115000"/>
                        </a:lnSpc>
                        <a:spcAft>
                          <a:spcPts val="1000"/>
                        </a:spcAft>
                      </a:pPr>
                      <a:endParaRPr lang="en-US" sz="1000">
                        <a:solidFill>
                          <a:srgbClr val="000000"/>
                        </a:solidFill>
                        <a:latin typeface="Times New Roman"/>
                        <a:ea typeface="Times New Roman"/>
                        <a:cs typeface="Times New Roman"/>
                      </a:endParaRPr>
                    </a:p>
                  </a:txBody>
                  <a:tcPr marL="59055" marR="59055"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r>
              <a:tr h="158591">
                <a:tc>
                  <a:txBody>
                    <a:bodyPr/>
                    <a:lstStyle/>
                    <a:p>
                      <a:pPr algn="ctr">
                        <a:lnSpc>
                          <a:spcPct val="115000"/>
                        </a:lnSpc>
                        <a:spcAft>
                          <a:spcPts val="1000"/>
                        </a:spcAft>
                      </a:pPr>
                      <a:endParaRPr lang="el-GR" sz="1000">
                        <a:solidFill>
                          <a:srgbClr val="000000"/>
                        </a:solidFill>
                        <a:latin typeface="Times New Roman"/>
                        <a:ea typeface="Times New Roman"/>
                        <a:cs typeface="Times New Roman"/>
                      </a:endParaRPr>
                    </a:p>
                  </a:txBody>
                  <a:tcPr marL="59055" marR="59055"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Φύλο</a:t>
                      </a:r>
                      <a:endParaRPr lang="el-GR" sz="1100">
                        <a:latin typeface="Calibri"/>
                        <a:ea typeface="Times New Roman"/>
                        <a:cs typeface="Times New Roman"/>
                      </a:endParaRPr>
                    </a:p>
                  </a:txBody>
                  <a:tcPr marL="59055" marR="59055"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Θηλυκό</a:t>
                      </a:r>
                      <a:endParaRPr lang="el-GR" sz="110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Αρσενικό</a:t>
                      </a:r>
                      <a:endParaRPr lang="el-GR" sz="110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Σύνολο</a:t>
                      </a:r>
                      <a:endParaRPr lang="el-GR" sz="110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r h="158591">
                <a:tc>
                  <a:txBody>
                    <a:bodyPr/>
                    <a:lstStyle/>
                    <a:p>
                      <a:pPr>
                        <a:lnSpc>
                          <a:spcPct val="115000"/>
                        </a:lnSpc>
                        <a:spcAft>
                          <a:spcPts val="1000"/>
                        </a:spcAft>
                      </a:pPr>
                      <a:r>
                        <a:rPr lang="en-US" sz="1000">
                          <a:solidFill>
                            <a:srgbClr val="000000"/>
                          </a:solidFill>
                          <a:latin typeface="Times New Roman"/>
                          <a:ea typeface="Times New Roman"/>
                          <a:cs typeface="Times New Roman"/>
                        </a:rPr>
                        <a:t>Original</a:t>
                      </a:r>
                      <a:endParaRPr lang="el-GR" sz="1100">
                        <a:latin typeface="Calibri"/>
                        <a:ea typeface="Times New Roman"/>
                        <a:cs typeface="Times New Roman"/>
                      </a:endParaRPr>
                    </a:p>
                  </a:txBody>
                  <a:tcPr marL="59055" marR="59055"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Θηλυκό</a:t>
                      </a:r>
                      <a:r>
                        <a:rPr lang="en-US" sz="1000">
                          <a:solidFill>
                            <a:srgbClr val="000000"/>
                          </a:solidFill>
                          <a:latin typeface="Times New Roman"/>
                          <a:ea typeface="Times New Roman"/>
                          <a:cs typeface="Times New Roman"/>
                        </a:rPr>
                        <a:t> (</a:t>
                      </a:r>
                      <a:r>
                        <a:rPr lang="en-US" sz="1000" i="1">
                          <a:solidFill>
                            <a:srgbClr val="000000"/>
                          </a:solidFill>
                          <a:latin typeface="Times New Roman"/>
                          <a:ea typeface="Times New Roman"/>
                          <a:cs typeface="Times New Roman"/>
                        </a:rPr>
                        <a:t>n</a:t>
                      </a:r>
                      <a:r>
                        <a:rPr lang="en-US" sz="1000">
                          <a:solidFill>
                            <a:srgbClr val="000000"/>
                          </a:solidFill>
                          <a:latin typeface="Times New Roman"/>
                          <a:ea typeface="Times New Roman"/>
                          <a:cs typeface="Times New Roman"/>
                        </a:rPr>
                        <a:t>)</a:t>
                      </a:r>
                      <a:endParaRPr lang="el-GR" sz="1100">
                        <a:latin typeface="Calibri"/>
                        <a:ea typeface="Times New Roman"/>
                        <a:cs typeface="Times New Roman"/>
                      </a:endParaRPr>
                    </a:p>
                  </a:txBody>
                  <a:tcPr marL="59055" marR="59055" marT="0" marB="0">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45</a:t>
                      </a:r>
                      <a:endParaRPr lang="el-GR" sz="1100">
                        <a:latin typeface="Calibri"/>
                        <a:ea typeface="Times New Roman"/>
                        <a:cs typeface="Times New Roman"/>
                      </a:endParaRPr>
                    </a:p>
                  </a:txBody>
                  <a:tcPr marL="59055" marR="59055"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11</a:t>
                      </a:r>
                      <a:endParaRPr lang="el-GR" sz="1100">
                        <a:latin typeface="Calibri"/>
                        <a:ea typeface="Times New Roman"/>
                        <a:cs typeface="Times New Roman"/>
                      </a:endParaRPr>
                    </a:p>
                  </a:txBody>
                  <a:tcPr marL="59055" marR="59055"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56</a:t>
                      </a:r>
                      <a:endParaRPr lang="el-GR" sz="1100">
                        <a:latin typeface="Calibri"/>
                        <a:ea typeface="Times New Roman"/>
                        <a:cs typeface="Times New Roman"/>
                      </a:endParaRPr>
                    </a:p>
                  </a:txBody>
                  <a:tcPr marL="59055" marR="59055"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r>
              <a:tr h="158591">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Αρσενικό</a:t>
                      </a:r>
                      <a:r>
                        <a:rPr lang="en-US" sz="1000">
                          <a:solidFill>
                            <a:srgbClr val="000000"/>
                          </a:solidFill>
                          <a:latin typeface="Times New Roman"/>
                          <a:ea typeface="Times New Roman"/>
                          <a:cs typeface="Times New Roman"/>
                        </a:rPr>
                        <a:t> (</a:t>
                      </a:r>
                      <a:r>
                        <a:rPr lang="en-US" sz="1000" i="1">
                          <a:solidFill>
                            <a:srgbClr val="000000"/>
                          </a:solidFill>
                          <a:latin typeface="Times New Roman"/>
                          <a:ea typeface="Times New Roman"/>
                          <a:cs typeface="Times New Roman"/>
                        </a:rPr>
                        <a:t>n</a:t>
                      </a:r>
                      <a:r>
                        <a:rPr lang="en-US" sz="1000">
                          <a:solidFill>
                            <a:srgbClr val="000000"/>
                          </a:solidFill>
                          <a:latin typeface="Times New Roman"/>
                          <a:ea typeface="Times New Roman"/>
                          <a:cs typeface="Times New Roman"/>
                        </a:rPr>
                        <a:t>)</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10</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56</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dirty="0">
                          <a:solidFill>
                            <a:srgbClr val="000000"/>
                          </a:solidFill>
                          <a:latin typeface="Times New Roman"/>
                          <a:ea typeface="Times New Roman"/>
                          <a:cs typeface="Times New Roman"/>
                        </a:rPr>
                        <a:t>66</a:t>
                      </a:r>
                      <a:endParaRPr lang="el-GR" sz="1100" dirty="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58591">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Θηλυκό</a:t>
                      </a:r>
                      <a:r>
                        <a:rPr lang="en-US"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80,4</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19,6</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100</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71460">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dirty="0">
                          <a:solidFill>
                            <a:srgbClr val="000000"/>
                          </a:solidFill>
                          <a:latin typeface="Times New Roman"/>
                          <a:ea typeface="Times New Roman"/>
                          <a:cs typeface="Times New Roman"/>
                        </a:rPr>
                        <a:t>Αρσενικό</a:t>
                      </a:r>
                      <a:r>
                        <a:rPr lang="en-US" sz="1000" dirty="0">
                          <a:solidFill>
                            <a:srgbClr val="000000"/>
                          </a:solidFill>
                          <a:latin typeface="Times New Roman"/>
                          <a:ea typeface="Times New Roman"/>
                          <a:cs typeface="Times New Roman"/>
                        </a:rPr>
                        <a:t> (%)</a:t>
                      </a:r>
                      <a:endParaRPr lang="el-GR" sz="1100" dirty="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15,2</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dirty="0">
                          <a:solidFill>
                            <a:srgbClr val="000000"/>
                          </a:solidFill>
                          <a:latin typeface="Times New Roman"/>
                          <a:ea typeface="Times New Roman"/>
                          <a:cs typeface="Times New Roman"/>
                        </a:rPr>
                        <a:t>84,8</a:t>
                      </a:r>
                      <a:endParaRPr lang="el-GR" sz="1100" dirty="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dirty="0">
                          <a:solidFill>
                            <a:srgbClr val="000000"/>
                          </a:solidFill>
                          <a:latin typeface="Times New Roman"/>
                          <a:ea typeface="Times New Roman"/>
                          <a:cs typeface="Times New Roman"/>
                        </a:rPr>
                        <a:t>100</a:t>
                      </a:r>
                      <a:endParaRPr lang="el-GR" sz="1100" dirty="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58591">
                <a:tc>
                  <a:txBody>
                    <a:bodyPr/>
                    <a:lstStyle/>
                    <a:p>
                      <a:pPr>
                        <a:lnSpc>
                          <a:spcPct val="115000"/>
                        </a:lnSpc>
                        <a:spcAft>
                          <a:spcPts val="1000"/>
                        </a:spcAft>
                      </a:pPr>
                      <a:endParaRPr lang="el-GR" sz="1000">
                        <a:solidFill>
                          <a:srgbClr val="000000"/>
                        </a:solidFill>
                        <a:latin typeface="Times New Roman"/>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endParaRPr lang="en-US" sz="1000">
                        <a:solidFill>
                          <a:srgbClr val="000000"/>
                        </a:solidFill>
                        <a:latin typeface="Times New Roman"/>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endParaRPr lang="el-GR" sz="1000">
                        <a:solidFill>
                          <a:srgbClr val="000000"/>
                        </a:solidFill>
                        <a:latin typeface="Times New Roman"/>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endParaRPr lang="el-GR" sz="1000">
                        <a:solidFill>
                          <a:srgbClr val="000000"/>
                        </a:solidFill>
                        <a:latin typeface="Times New Roman"/>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endParaRPr lang="el-GR" sz="1000" dirty="0">
                        <a:solidFill>
                          <a:srgbClr val="000000"/>
                        </a:solidFill>
                        <a:latin typeface="Times New Roman"/>
                        <a:ea typeface="Times New Roman"/>
                        <a:cs typeface="Times New Roman"/>
                      </a:endParaRPr>
                    </a:p>
                  </a:txBody>
                  <a:tcPr marL="59055" marR="59055" marT="0" marB="0" anchor="ctr">
                    <a:lnL>
                      <a:noFill/>
                    </a:lnL>
                    <a:lnR>
                      <a:noFill/>
                    </a:lnR>
                    <a:lnT>
                      <a:noFill/>
                    </a:lnT>
                    <a:lnB>
                      <a:noFill/>
                    </a:lnB>
                    <a:solidFill>
                      <a:srgbClr val="FFFFFF"/>
                    </a:solidFill>
                  </a:tcPr>
                </a:tc>
              </a:tr>
              <a:tr h="201940">
                <a:tc>
                  <a:txBody>
                    <a:bodyPr/>
                    <a:lstStyle/>
                    <a:p>
                      <a:pPr>
                        <a:lnSpc>
                          <a:spcPct val="115000"/>
                        </a:lnSpc>
                        <a:spcAft>
                          <a:spcPts val="1000"/>
                        </a:spcAft>
                      </a:pPr>
                      <a:r>
                        <a:rPr lang="el-GR" sz="1000">
                          <a:solidFill>
                            <a:srgbClr val="000000"/>
                          </a:solidFill>
                          <a:latin typeface="Times New Roman"/>
                          <a:ea typeface="Times New Roman"/>
                          <a:cs typeface="Times New Roman"/>
                        </a:rPr>
                        <a:t>Cross-validated</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dirty="0">
                          <a:solidFill>
                            <a:srgbClr val="000000"/>
                          </a:solidFill>
                          <a:latin typeface="Times New Roman"/>
                          <a:ea typeface="Times New Roman"/>
                          <a:cs typeface="Times New Roman"/>
                        </a:rPr>
                        <a:t>Θηλυκό</a:t>
                      </a:r>
                      <a:r>
                        <a:rPr lang="en-US" sz="1000" dirty="0">
                          <a:solidFill>
                            <a:srgbClr val="000000"/>
                          </a:solidFill>
                          <a:latin typeface="Times New Roman"/>
                          <a:ea typeface="Times New Roman"/>
                          <a:cs typeface="Times New Roman"/>
                        </a:rPr>
                        <a:t> (</a:t>
                      </a:r>
                      <a:r>
                        <a:rPr lang="en-US" sz="1000" i="1" dirty="0">
                          <a:solidFill>
                            <a:srgbClr val="000000"/>
                          </a:solidFill>
                          <a:latin typeface="Times New Roman"/>
                          <a:ea typeface="Times New Roman"/>
                          <a:cs typeface="Times New Roman"/>
                        </a:rPr>
                        <a:t>n</a:t>
                      </a:r>
                      <a:r>
                        <a:rPr lang="en-US" sz="1000" dirty="0">
                          <a:solidFill>
                            <a:srgbClr val="000000"/>
                          </a:solidFill>
                          <a:latin typeface="Times New Roman"/>
                          <a:ea typeface="Times New Roman"/>
                          <a:cs typeface="Times New Roman"/>
                        </a:rPr>
                        <a:t>)</a:t>
                      </a:r>
                      <a:endParaRPr lang="el-GR" sz="1100" dirty="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44</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12</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56</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58591">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Αρσενικό</a:t>
                      </a:r>
                      <a:r>
                        <a:rPr lang="en-US" sz="1000">
                          <a:solidFill>
                            <a:srgbClr val="000000"/>
                          </a:solidFill>
                          <a:latin typeface="Times New Roman"/>
                          <a:ea typeface="Times New Roman"/>
                          <a:cs typeface="Times New Roman"/>
                        </a:rPr>
                        <a:t> (</a:t>
                      </a:r>
                      <a:r>
                        <a:rPr lang="en-US" sz="1000" i="1">
                          <a:solidFill>
                            <a:srgbClr val="000000"/>
                          </a:solidFill>
                          <a:latin typeface="Times New Roman"/>
                          <a:ea typeface="Times New Roman"/>
                          <a:cs typeface="Times New Roman"/>
                        </a:rPr>
                        <a:t>n</a:t>
                      </a:r>
                      <a:r>
                        <a:rPr lang="en-US" sz="1000">
                          <a:solidFill>
                            <a:srgbClr val="000000"/>
                          </a:solidFill>
                          <a:latin typeface="Times New Roman"/>
                          <a:ea typeface="Times New Roman"/>
                          <a:cs typeface="Times New Roman"/>
                        </a:rPr>
                        <a:t>)</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11</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55</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66</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58591">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Θηλυκό</a:t>
                      </a:r>
                      <a:r>
                        <a:rPr lang="en-US"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78,6</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21,4</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100</a:t>
                      </a:r>
                      <a:endParaRPr lang="el-GR" sz="1100">
                        <a:latin typeface="Calibri"/>
                        <a:ea typeface="Times New Roman"/>
                        <a:cs typeface="Times New Roman"/>
                      </a:endParaRPr>
                    </a:p>
                  </a:txBody>
                  <a:tcPr marL="59055" marR="59055" marT="0" marB="0" anchor="ctr">
                    <a:lnL>
                      <a:noFill/>
                    </a:lnL>
                    <a:lnR>
                      <a:noFill/>
                    </a:lnR>
                    <a:lnT>
                      <a:noFill/>
                    </a:lnT>
                    <a:lnB>
                      <a:noFill/>
                    </a:lnB>
                    <a:solidFill>
                      <a:srgbClr val="FFFFFF"/>
                    </a:solidFill>
                  </a:tcPr>
                </a:tc>
              </a:tr>
              <a:tr h="171460">
                <a:tc>
                  <a:txBody>
                    <a:bodyPr/>
                    <a:lstStyle/>
                    <a:p>
                      <a:pPr>
                        <a:lnSpc>
                          <a:spcPct val="115000"/>
                        </a:lnSpc>
                        <a:spcAft>
                          <a:spcPts val="1000"/>
                        </a:spcAft>
                      </a:pPr>
                      <a:r>
                        <a:rPr lang="el-GR"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el-GR" sz="1000">
                          <a:solidFill>
                            <a:srgbClr val="000000"/>
                          </a:solidFill>
                          <a:latin typeface="Times New Roman"/>
                          <a:ea typeface="Times New Roman"/>
                          <a:cs typeface="Times New Roman"/>
                        </a:rPr>
                        <a:t>Αρσενικό</a:t>
                      </a:r>
                      <a:r>
                        <a:rPr lang="en-US" sz="1000">
                          <a:solidFill>
                            <a:srgbClr val="000000"/>
                          </a:solidFill>
                          <a:latin typeface="Times New Roman"/>
                          <a:ea typeface="Times New Roman"/>
                          <a:cs typeface="Times New Roman"/>
                        </a:rPr>
                        <a:t> (%)</a:t>
                      </a:r>
                      <a:endParaRPr lang="el-GR" sz="1100">
                        <a:latin typeface="Calibri"/>
                        <a:ea typeface="Times New Roman"/>
                        <a:cs typeface="Times New Roman"/>
                      </a:endParaRPr>
                    </a:p>
                  </a:txBody>
                  <a:tcPr marL="59055" marR="59055" marT="0" marB="0">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a:solidFill>
                            <a:srgbClr val="000000"/>
                          </a:solidFill>
                          <a:latin typeface="Times New Roman"/>
                          <a:ea typeface="Times New Roman"/>
                          <a:cs typeface="Times New Roman"/>
                        </a:rPr>
                        <a:t>16,7</a:t>
                      </a:r>
                      <a:endParaRPr lang="el-GR" sz="110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dirty="0">
                          <a:solidFill>
                            <a:srgbClr val="000000"/>
                          </a:solidFill>
                          <a:latin typeface="Times New Roman"/>
                          <a:ea typeface="Times New Roman"/>
                          <a:cs typeface="Times New Roman"/>
                        </a:rPr>
                        <a:t>83,3</a:t>
                      </a:r>
                      <a:endParaRPr lang="el-GR" sz="1100" dirty="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l-GR" sz="1000" dirty="0">
                          <a:solidFill>
                            <a:srgbClr val="000000"/>
                          </a:solidFill>
                          <a:latin typeface="Times New Roman"/>
                          <a:ea typeface="Times New Roman"/>
                          <a:cs typeface="Times New Roman"/>
                        </a:rPr>
                        <a:t>100</a:t>
                      </a:r>
                      <a:endParaRPr lang="el-GR" sz="1100" dirty="0">
                        <a:latin typeface="Calibri"/>
                        <a:ea typeface="Times New Roman"/>
                        <a:cs typeface="Times New Roman"/>
                      </a:endParaRPr>
                    </a:p>
                  </a:txBody>
                  <a:tcPr marL="59055" marR="59055"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26" name="25 - Τίτλος"/>
          <p:cNvSpPr>
            <a:spLocks noGrp="1"/>
          </p:cNvSpPr>
          <p:nvPr>
            <p:ph type="title"/>
          </p:nvPr>
        </p:nvSpPr>
        <p:spPr/>
        <p:txBody>
          <a:bodyPr>
            <a:normAutofit/>
          </a:bodyPr>
          <a:lstStyle/>
          <a:p>
            <a:pPr algn="ctr"/>
            <a:r>
              <a:rPr lang="el-GR" sz="2800" dirty="0" smtClean="0">
                <a:solidFill>
                  <a:srgbClr val="0070C0"/>
                </a:solidFill>
                <a:latin typeface="Tahoma" pitchFamily="34" charset="0"/>
                <a:ea typeface="Tahoma" pitchFamily="34" charset="0"/>
                <a:cs typeface="Tahoma" pitchFamily="34" charset="0"/>
              </a:rPr>
              <a:t>Αποτελέσματα ανάλυση διάκρισης (</a:t>
            </a:r>
            <a:r>
              <a:rPr lang="en-US" sz="2800" dirty="0" err="1" smtClean="0">
                <a:solidFill>
                  <a:srgbClr val="0070C0"/>
                </a:solidFill>
                <a:latin typeface="Tahoma" pitchFamily="34" charset="0"/>
                <a:ea typeface="Tahoma" pitchFamily="34" charset="0"/>
                <a:cs typeface="Tahoma" pitchFamily="34" charset="0"/>
              </a:rPr>
              <a:t>Discriminant</a:t>
            </a:r>
            <a:r>
              <a:rPr lang="en-US" sz="2800" dirty="0" smtClean="0">
                <a:solidFill>
                  <a:srgbClr val="0070C0"/>
                </a:solidFill>
                <a:latin typeface="Tahoma" pitchFamily="34" charset="0"/>
                <a:ea typeface="Tahoma" pitchFamily="34" charset="0"/>
                <a:cs typeface="Tahoma" pitchFamily="34" charset="0"/>
              </a:rPr>
              <a:t> analysis)</a:t>
            </a:r>
            <a:endParaRPr lang="el-GR" sz="2800" dirty="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sz="3600" dirty="0" smtClean="0">
                <a:latin typeface="Tahoma" pitchFamily="34" charset="0"/>
                <a:ea typeface="Tahoma" pitchFamily="34" charset="0"/>
                <a:cs typeface="Tahoma" pitchFamily="34" charset="0"/>
              </a:rPr>
              <a:t>Σχέσεις πουλιών και ανθρώπου</a:t>
            </a:r>
            <a:endParaRPr lang="el-GR" sz="3600" dirty="0">
              <a:latin typeface="Tahoma" pitchFamily="34" charset="0"/>
              <a:ea typeface="Tahoma" pitchFamily="34" charset="0"/>
              <a:cs typeface="Tahoma" pitchFamily="34" charset="0"/>
            </a:endParaRPr>
          </a:p>
        </p:txBody>
      </p:sp>
      <p:sp>
        <p:nvSpPr>
          <p:cNvPr id="3" name="2 - Θέση κειμένου"/>
          <p:cNvSpPr>
            <a:spLocks noGrp="1"/>
          </p:cNvSpPr>
          <p:nvPr>
            <p:ph type="body" sz="half" idx="1"/>
          </p:nvPr>
        </p:nvSpPr>
        <p:spPr>
          <a:xfrm>
            <a:off x="323528" y="1340768"/>
            <a:ext cx="8280920" cy="5217443"/>
          </a:xfrm>
        </p:spPr>
        <p:txBody>
          <a:bodyPr/>
          <a:lstStyle/>
          <a:p>
            <a:r>
              <a:rPr lang="el-GR" sz="2400" dirty="0" smtClean="0">
                <a:latin typeface="Tahoma" pitchFamily="34" charset="0"/>
                <a:ea typeface="Tahoma" pitchFamily="34" charset="0"/>
                <a:cs typeface="Tahoma" pitchFamily="34" charset="0"/>
              </a:rPr>
              <a:t>Κυνήγι – λαθροθηρία</a:t>
            </a:r>
          </a:p>
          <a:p>
            <a:r>
              <a:rPr lang="el-GR" sz="2400" dirty="0" smtClean="0">
                <a:latin typeface="Tahoma" pitchFamily="34" charset="0"/>
                <a:ea typeface="Tahoma" pitchFamily="34" charset="0"/>
                <a:cs typeface="Tahoma" pitchFamily="34" charset="0"/>
              </a:rPr>
              <a:t>Εμπόριο μελωδικών πτηνών</a:t>
            </a:r>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A</a:t>
            </a:r>
            <a:r>
              <a:rPr lang="el-GR" sz="2400" dirty="0" err="1" smtClean="0">
                <a:latin typeface="Tahoma" pitchFamily="34" charset="0"/>
                <a:ea typeface="Tahoma" pitchFamily="34" charset="0"/>
                <a:cs typeface="Tahoma" pitchFamily="34" charset="0"/>
              </a:rPr>
              <a:t>γροτικές</a:t>
            </a:r>
            <a:r>
              <a:rPr lang="el-GR" sz="2400" dirty="0" smtClean="0">
                <a:latin typeface="Tahoma" pitchFamily="34" charset="0"/>
                <a:ea typeface="Tahoma" pitchFamily="34" charset="0"/>
                <a:cs typeface="Tahoma" pitchFamily="34" charset="0"/>
              </a:rPr>
              <a:t> καλλιέργειες και ζημιές από πτηνά</a:t>
            </a:r>
          </a:p>
          <a:p>
            <a:r>
              <a:rPr lang="el-GR" sz="2400" dirty="0" smtClean="0">
                <a:latin typeface="Tahoma" pitchFamily="34" charset="0"/>
                <a:ea typeface="Tahoma" pitchFamily="34" charset="0"/>
                <a:cs typeface="Tahoma" pitchFamily="34" charset="0"/>
              </a:rPr>
              <a:t>Ιχθυοκαλλιέργειες</a:t>
            </a:r>
          </a:p>
          <a:p>
            <a:r>
              <a:rPr lang="el-GR" sz="2400" dirty="0" smtClean="0">
                <a:latin typeface="Tahoma" pitchFamily="34" charset="0"/>
                <a:ea typeface="Tahoma" pitchFamily="34" charset="0"/>
                <a:cs typeface="Tahoma" pitchFamily="34" charset="0"/>
              </a:rPr>
              <a:t>Αεροδρόμια και προσκρούσεις πτηνών (</a:t>
            </a:r>
            <a:r>
              <a:rPr lang="en-US" sz="2400" dirty="0" smtClean="0">
                <a:latin typeface="Tahoma" pitchFamily="34" charset="0"/>
                <a:ea typeface="Tahoma" pitchFamily="34" charset="0"/>
                <a:cs typeface="Tahoma" pitchFamily="34" charset="0"/>
              </a:rPr>
              <a:t>bird strike)</a:t>
            </a:r>
            <a:endParaRPr lang="el-GR" sz="2400" dirty="0" smtClean="0">
              <a:latin typeface="Tahoma" pitchFamily="34" charset="0"/>
              <a:ea typeface="Tahoma" pitchFamily="34" charset="0"/>
              <a:cs typeface="Tahoma" pitchFamily="34" charset="0"/>
            </a:endParaRPr>
          </a:p>
          <a:p>
            <a:r>
              <a:rPr lang="el-GR" sz="2400" dirty="0" smtClean="0">
                <a:latin typeface="Tahoma" pitchFamily="34" charset="0"/>
                <a:ea typeface="Tahoma" pitchFamily="34" charset="0"/>
                <a:cs typeface="Tahoma" pitchFamily="34" charset="0"/>
              </a:rPr>
              <a:t>Ανεμογεννήτριες και προσκρούσεις πτηνών</a:t>
            </a:r>
          </a:p>
          <a:p>
            <a:r>
              <a:rPr lang="el-GR" sz="2400" dirty="0" smtClean="0">
                <a:latin typeface="Tahoma" pitchFamily="34" charset="0"/>
                <a:ea typeface="Tahoma" pitchFamily="34" charset="0"/>
                <a:cs typeface="Tahoma" pitchFamily="34" charset="0"/>
              </a:rPr>
              <a:t>Αλιεία και θαλασσοπούλια (θετικές και αρνητικές επιδράσεις</a:t>
            </a:r>
          </a:p>
          <a:p>
            <a:r>
              <a:rPr lang="el-GR" sz="2400" dirty="0" smtClean="0">
                <a:latin typeface="Tahoma" pitchFamily="34" charset="0"/>
                <a:ea typeface="Tahoma" pitchFamily="34" charset="0"/>
                <a:cs typeface="Tahoma" pitchFamily="34" charset="0"/>
              </a:rPr>
              <a:t>Χωματερές και οπορτουνιστικά είδη </a:t>
            </a:r>
            <a:endParaRPr lang="el-GR"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200" dirty="0" smtClean="0">
                <a:latin typeface="Tahoma" pitchFamily="34" charset="0"/>
                <a:ea typeface="Tahoma" pitchFamily="34" charset="0"/>
                <a:cs typeface="Tahoma" pitchFamily="34" charset="0"/>
              </a:rPr>
              <a:t>Κοινωνία – Πτηνά – Επιστήμη των Πολιτών</a:t>
            </a:r>
            <a:endParaRPr lang="el-GR" sz="3200" dirty="0">
              <a:latin typeface="Tahoma" pitchFamily="34" charset="0"/>
              <a:ea typeface="Tahoma" pitchFamily="34" charset="0"/>
              <a:cs typeface="Tahoma" pitchFamily="34" charset="0"/>
            </a:endParaRPr>
          </a:p>
        </p:txBody>
      </p:sp>
      <p:pic>
        <p:nvPicPr>
          <p:cNvPr id="547842" name="Picture 2" descr="We Helped Scientists Track Birds This Summer. - The New York Times"/>
          <p:cNvPicPr>
            <a:picLocks noChangeAspect="1" noChangeArrowheads="1"/>
          </p:cNvPicPr>
          <p:nvPr/>
        </p:nvPicPr>
        <p:blipFill>
          <a:blip r:embed="rId2" cstate="print"/>
          <a:srcRect/>
          <a:stretch>
            <a:fillRect/>
          </a:stretch>
        </p:blipFill>
        <p:spPr bwMode="auto">
          <a:xfrm>
            <a:off x="827584" y="1743282"/>
            <a:ext cx="7673951" cy="511471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dirty="0" smtClean="0">
                <a:solidFill>
                  <a:srgbClr val="0070C0"/>
                </a:solidFill>
                <a:latin typeface="Tahoma" pitchFamily="34" charset="0"/>
                <a:cs typeface="Tahoma" pitchFamily="34" charset="0"/>
              </a:rPr>
              <a:t>Περίπτωση εργασίας</a:t>
            </a:r>
            <a:endParaRPr lang="el-GR" sz="4000" dirty="0">
              <a:solidFill>
                <a:srgbClr val="0070C0"/>
              </a:solidFill>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357158" y="2143117"/>
            <a:ext cx="8501122" cy="1928825"/>
          </a:xfr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lstStyle/>
          <a:p>
            <a:pPr algn="ctr">
              <a:buNone/>
            </a:pPr>
            <a:r>
              <a:rPr lang="el-GR" sz="2800" dirty="0" smtClean="0">
                <a:solidFill>
                  <a:srgbClr val="0070C0"/>
                </a:solidFill>
                <a:latin typeface="Tahoma" pitchFamily="34" charset="0"/>
                <a:ea typeface="Tahoma" pitchFamily="34" charset="0"/>
                <a:cs typeface="Tahoma" pitchFamily="34" charset="0"/>
              </a:rPr>
              <a:t>Εκτίμηση των επιπτώσεων της αλιείας στο πληθυσμό </a:t>
            </a:r>
            <a:r>
              <a:rPr lang="el-GR" sz="2800" dirty="0" err="1" smtClean="0">
                <a:solidFill>
                  <a:srgbClr val="0070C0"/>
                </a:solidFill>
                <a:latin typeface="Tahoma" pitchFamily="34" charset="0"/>
                <a:ea typeface="Tahoma" pitchFamily="34" charset="0"/>
                <a:cs typeface="Tahoma" pitchFamily="34" charset="0"/>
              </a:rPr>
              <a:t>θαλασσοπολιών</a:t>
            </a:r>
            <a:r>
              <a:rPr lang="el-GR" sz="2800" dirty="0" smtClean="0">
                <a:solidFill>
                  <a:srgbClr val="0070C0"/>
                </a:solidFill>
                <a:latin typeface="Tahoma" pitchFamily="34" charset="0"/>
                <a:ea typeface="Tahoma" pitchFamily="34" charset="0"/>
                <a:cs typeface="Tahoma" pitchFamily="34" charset="0"/>
              </a:rPr>
              <a:t> αφού άνθρωποι και θαλασσοπούλια ανταγωνίζονται για τις ίδιες τροφικές πηγές</a:t>
            </a:r>
            <a:endParaRPr lang="el-GR" sz="2800" dirty="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 Τίτλος"/>
          <p:cNvSpPr>
            <a:spLocks noGrp="1"/>
          </p:cNvSpPr>
          <p:nvPr>
            <p:ph type="title"/>
          </p:nvPr>
        </p:nvSpPr>
        <p:spPr>
          <a:xfrm>
            <a:off x="5286375" y="428625"/>
            <a:ext cx="3429000" cy="928688"/>
          </a:xfrm>
          <a:gradFill rotWithShape="1">
            <a:gsLst>
              <a:gs pos="0">
                <a:srgbClr val="006A96"/>
              </a:gs>
              <a:gs pos="50000">
                <a:srgbClr val="009AD9"/>
              </a:gs>
              <a:gs pos="100000">
                <a:srgbClr val="00B8FF"/>
              </a:gs>
            </a:gsLst>
            <a:lin ang="2700000" scaled="1"/>
          </a:gradFill>
        </p:spPr>
        <p:txBody>
          <a:bodyPr/>
          <a:lstStyle/>
          <a:p>
            <a:pPr algn="ctr" eaLnBrk="1" hangingPunct="1"/>
            <a:r>
              <a:rPr lang="el-GR" sz="2800" smtClean="0">
                <a:solidFill>
                  <a:srgbClr val="FFFF00"/>
                </a:solidFill>
                <a:latin typeface="Tahoma" pitchFamily="34" charset="0"/>
                <a:cs typeface="Tahoma" pitchFamily="34" charset="0"/>
              </a:rPr>
              <a:t>Αναγκαιότητα δράσης</a:t>
            </a:r>
          </a:p>
        </p:txBody>
      </p:sp>
      <p:sp>
        <p:nvSpPr>
          <p:cNvPr id="78850" name="2 - Θέση κειμένου"/>
          <p:cNvSpPr>
            <a:spLocks noGrp="1"/>
          </p:cNvSpPr>
          <p:nvPr>
            <p:ph type="body" sz="half" idx="2"/>
          </p:nvPr>
        </p:nvSpPr>
        <p:spPr>
          <a:xfrm>
            <a:off x="5219700" y="1785938"/>
            <a:ext cx="3744913" cy="4572020"/>
          </a:xfrm>
        </p:spPr>
        <p:style>
          <a:lnRef idx="1">
            <a:schemeClr val="accent1"/>
          </a:lnRef>
          <a:fillRef idx="2">
            <a:schemeClr val="accent1"/>
          </a:fillRef>
          <a:effectRef idx="1">
            <a:schemeClr val="accent1"/>
          </a:effectRef>
          <a:fontRef idx="minor">
            <a:schemeClr val="dk1"/>
          </a:fontRef>
        </p:style>
        <p:txBody>
          <a:bodyPr/>
          <a:lstStyle/>
          <a:p>
            <a:pPr eaLnBrk="1" hangingPunct="1">
              <a:spcBef>
                <a:spcPct val="0"/>
              </a:spcBef>
              <a:buFont typeface="Arial" charset="0"/>
              <a:buChar char="•"/>
            </a:pPr>
            <a:r>
              <a:rPr lang="en-US" sz="2000" dirty="0" smtClean="0">
                <a:latin typeface="Tahoma" pitchFamily="34" charset="0"/>
                <a:cs typeface="Tahoma" pitchFamily="34" charset="0"/>
              </a:rPr>
              <a:t> </a:t>
            </a:r>
            <a:r>
              <a:rPr lang="el-GR" sz="1600" dirty="0" smtClean="0">
                <a:solidFill>
                  <a:srgbClr val="0070C0"/>
                </a:solidFill>
                <a:latin typeface="Tahoma" pitchFamily="34" charset="0"/>
                <a:cs typeface="Tahoma" pitchFamily="34" charset="0"/>
              </a:rPr>
              <a:t>Β</a:t>
            </a:r>
            <a:r>
              <a:rPr lang="en-US" sz="1600" dirty="0" smtClean="0">
                <a:solidFill>
                  <a:srgbClr val="0070C0"/>
                </a:solidFill>
                <a:latin typeface="Tahoma" pitchFamily="34" charset="0"/>
                <a:cs typeface="Tahoma" pitchFamily="34" charset="0"/>
              </a:rPr>
              <a:t>y</a:t>
            </a:r>
            <a:r>
              <a:rPr lang="el-GR" sz="1600" dirty="0" smtClean="0">
                <a:solidFill>
                  <a:srgbClr val="0070C0"/>
                </a:solidFill>
                <a:latin typeface="Tahoma" pitchFamily="34" charset="0"/>
                <a:cs typeface="Tahoma" pitchFamily="34" charset="0"/>
              </a:rPr>
              <a:t>-</a:t>
            </a:r>
            <a:r>
              <a:rPr lang="en-US" sz="1600" dirty="0" smtClean="0">
                <a:solidFill>
                  <a:srgbClr val="0070C0"/>
                </a:solidFill>
                <a:latin typeface="Tahoma" pitchFamily="34" charset="0"/>
                <a:cs typeface="Tahoma" pitchFamily="34" charset="0"/>
              </a:rPr>
              <a:t>catch:</a:t>
            </a:r>
            <a:r>
              <a:rPr lang="el-GR" sz="1600" dirty="0" smtClean="0">
                <a:solidFill>
                  <a:srgbClr val="0070C0"/>
                </a:solidFill>
                <a:latin typeface="Tahoma" pitchFamily="34" charset="0"/>
                <a:cs typeface="Tahoma" pitchFamily="34" charset="0"/>
              </a:rPr>
              <a:t> Σημαντική απειλή για θαλασσοπούλια</a:t>
            </a: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άλλα και για χελώνες, φώκιες κλπ)</a:t>
            </a:r>
          </a:p>
          <a:p>
            <a:pPr eaLnBrk="1" hangingPunct="1">
              <a:spcBef>
                <a:spcPct val="0"/>
              </a:spcBef>
            </a:pPr>
            <a:endParaRPr lang="en-US" sz="1600" dirty="0" smtClean="0">
              <a:solidFill>
                <a:srgbClr val="0070C0"/>
              </a:solidFill>
              <a:latin typeface="Tahoma" pitchFamily="34" charset="0"/>
              <a:cs typeface="Tahoma" pitchFamily="34" charset="0"/>
            </a:endParaRPr>
          </a:p>
          <a:p>
            <a:pPr eaLnBrk="1" hangingPunct="1">
              <a:spcBef>
                <a:spcPct val="0"/>
              </a:spcBef>
              <a:buFont typeface="Arial" charset="0"/>
              <a:buChar char="•"/>
            </a:pP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Ευρύτατη έρευνα για το επίπεδο της απειλής σε ωκεάνια οικοσυστήματα</a:t>
            </a:r>
          </a:p>
          <a:p>
            <a:pPr eaLnBrk="1" hangingPunct="1">
              <a:spcBef>
                <a:spcPct val="0"/>
              </a:spcBef>
            </a:pPr>
            <a:r>
              <a:rPr lang="el-GR" sz="1600" dirty="0" smtClean="0">
                <a:solidFill>
                  <a:srgbClr val="0070C0"/>
                </a:solidFill>
                <a:latin typeface="Tahoma" pitchFamily="34" charset="0"/>
                <a:cs typeface="Tahoma" pitchFamily="34" charset="0"/>
              </a:rPr>
              <a:t> </a:t>
            </a:r>
          </a:p>
          <a:p>
            <a:pPr eaLnBrk="1" hangingPunct="1">
              <a:spcBef>
                <a:spcPct val="0"/>
              </a:spcBef>
              <a:buFont typeface="Arial" charset="0"/>
              <a:buChar char="•"/>
            </a:pPr>
            <a:r>
              <a:rPr lang="el-GR" sz="1600" dirty="0" smtClean="0">
                <a:solidFill>
                  <a:srgbClr val="0070C0"/>
                </a:solidFill>
                <a:latin typeface="Tahoma" pitchFamily="34" charset="0"/>
                <a:cs typeface="Tahoma" pitchFamily="34" charset="0"/>
              </a:rPr>
              <a:t>Έλλειψη επαρκούς γνώσης του φαινομένου στη Μεσόγειο</a:t>
            </a:r>
          </a:p>
          <a:p>
            <a:pPr eaLnBrk="1" hangingPunct="1">
              <a:spcBef>
                <a:spcPct val="0"/>
              </a:spcBef>
            </a:pPr>
            <a:endParaRPr lang="en-US" sz="1600" dirty="0" smtClean="0">
              <a:solidFill>
                <a:srgbClr val="0070C0"/>
              </a:solidFill>
              <a:latin typeface="Tahoma" pitchFamily="34" charset="0"/>
              <a:cs typeface="Tahoma" pitchFamily="34" charset="0"/>
            </a:endParaRPr>
          </a:p>
          <a:p>
            <a:pPr eaLnBrk="1" hangingPunct="1">
              <a:spcBef>
                <a:spcPct val="0"/>
              </a:spcBef>
              <a:buFont typeface="Arial" charset="0"/>
              <a:buChar char="•"/>
            </a:pP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Ελάχιστη δεδομένα στην Ανατολική Μεσόγειο και ιδιαίτερα στο Ιόνιο</a:t>
            </a:r>
          </a:p>
          <a:p>
            <a:pPr eaLnBrk="1" hangingPunct="1">
              <a:spcBef>
                <a:spcPct val="0"/>
              </a:spcBef>
            </a:pPr>
            <a:endParaRPr lang="en-US" sz="1600" dirty="0" smtClean="0">
              <a:solidFill>
                <a:srgbClr val="0070C0"/>
              </a:solidFill>
              <a:latin typeface="Tahoma" pitchFamily="34" charset="0"/>
              <a:cs typeface="Tahoma" pitchFamily="34" charset="0"/>
            </a:endParaRPr>
          </a:p>
          <a:p>
            <a:pPr eaLnBrk="1" hangingPunct="1">
              <a:spcBef>
                <a:spcPct val="0"/>
              </a:spcBef>
              <a:buFont typeface="Arial" charset="0"/>
              <a:buChar char="•"/>
            </a:pP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Ιόνιο: Σημαντικά αλιευτικά πεδία, αποικίες &amp; μεταναστευτικό πέρασμα θαλασσοπουλιών </a:t>
            </a:r>
          </a:p>
        </p:txBody>
      </p:sp>
      <p:grpSp>
        <p:nvGrpSpPr>
          <p:cNvPr id="2" name="Group 11"/>
          <p:cNvGrpSpPr>
            <a:grpSpLocks/>
          </p:cNvGrpSpPr>
          <p:nvPr/>
        </p:nvGrpSpPr>
        <p:grpSpPr bwMode="auto">
          <a:xfrm>
            <a:off x="0" y="1588"/>
            <a:ext cx="4859338" cy="2590800"/>
            <a:chOff x="0" y="1"/>
            <a:chExt cx="3061" cy="1632"/>
          </a:xfrm>
        </p:grpSpPr>
        <p:pic>
          <p:nvPicPr>
            <p:cNvPr id="78856" name="Picture 5" descr="Evangelidis (97)"/>
            <p:cNvPicPr>
              <a:picLocks noChangeAspect="1" noChangeArrowheads="1"/>
            </p:cNvPicPr>
            <p:nvPr/>
          </p:nvPicPr>
          <p:blipFill>
            <a:blip r:embed="rId3" cstate="print"/>
            <a:srcRect/>
            <a:stretch>
              <a:fillRect/>
            </a:stretch>
          </p:blipFill>
          <p:spPr bwMode="auto">
            <a:xfrm>
              <a:off x="0" y="1"/>
              <a:ext cx="3061" cy="1632"/>
            </a:xfrm>
            <a:prstGeom prst="rect">
              <a:avLst/>
            </a:prstGeom>
            <a:noFill/>
            <a:ln w="9525">
              <a:noFill/>
              <a:miter lim="800000"/>
              <a:headEnd/>
              <a:tailEnd/>
            </a:ln>
          </p:spPr>
        </p:pic>
        <p:sp>
          <p:nvSpPr>
            <p:cNvPr id="78857" name="Rectangle 30"/>
            <p:cNvSpPr>
              <a:spLocks noRot="1" noChangeArrowheads="1"/>
            </p:cNvSpPr>
            <p:nvPr/>
          </p:nvSpPr>
          <p:spPr bwMode="auto">
            <a:xfrm>
              <a:off x="0" y="1398"/>
              <a:ext cx="1565" cy="181"/>
            </a:xfrm>
            <a:prstGeom prst="rect">
              <a:avLst/>
            </a:prstGeom>
            <a:noFill/>
            <a:ln w="9525">
              <a:noFill/>
              <a:miter lim="800000"/>
              <a:headEnd/>
              <a:tailEnd/>
            </a:ln>
          </p:spPr>
          <p:txBody>
            <a:bodyPr anchor="ctr"/>
            <a:lstStyle/>
            <a:p>
              <a:r>
                <a:rPr lang="en-US" sz="1100"/>
                <a:t>© </a:t>
              </a:r>
              <a:r>
                <a:rPr lang="el-GR" sz="1100"/>
                <a:t>Ορνιθολογική/ Α. Ευαγγελίδης </a:t>
              </a:r>
              <a:endParaRPr lang="en-US" sz="1100"/>
            </a:p>
          </p:txBody>
        </p:sp>
      </p:grpSp>
      <p:grpSp>
        <p:nvGrpSpPr>
          <p:cNvPr id="3" name="Group 12"/>
          <p:cNvGrpSpPr>
            <a:grpSpLocks/>
          </p:cNvGrpSpPr>
          <p:nvPr/>
        </p:nvGrpSpPr>
        <p:grpSpPr bwMode="auto">
          <a:xfrm>
            <a:off x="0" y="4281488"/>
            <a:ext cx="3562350" cy="2576512"/>
            <a:chOff x="0" y="2697"/>
            <a:chExt cx="2244" cy="1623"/>
          </a:xfrm>
        </p:grpSpPr>
        <p:pic>
          <p:nvPicPr>
            <p:cNvPr id="78854" name="Picture 7" descr="Nekros Muxos_ΑΡΧΕΙΟ ΟΡΝΙΘΟΛΟΓΙΚΗΣ_Αρης Χρηστίδης"/>
            <p:cNvPicPr>
              <a:picLocks noChangeAspect="1" noChangeArrowheads="1"/>
            </p:cNvPicPr>
            <p:nvPr/>
          </p:nvPicPr>
          <p:blipFill>
            <a:blip r:embed="rId4" cstate="print"/>
            <a:srcRect/>
            <a:stretch>
              <a:fillRect/>
            </a:stretch>
          </p:blipFill>
          <p:spPr bwMode="auto">
            <a:xfrm>
              <a:off x="22" y="2697"/>
              <a:ext cx="2222" cy="1615"/>
            </a:xfrm>
            <a:prstGeom prst="rect">
              <a:avLst/>
            </a:prstGeom>
            <a:noFill/>
            <a:ln w="9525">
              <a:noFill/>
              <a:miter lim="800000"/>
              <a:headEnd/>
              <a:tailEnd/>
            </a:ln>
          </p:spPr>
        </p:pic>
        <p:sp>
          <p:nvSpPr>
            <p:cNvPr id="78855" name="Rectangle 30"/>
            <p:cNvSpPr>
              <a:spLocks noRot="1" noChangeArrowheads="1"/>
            </p:cNvSpPr>
            <p:nvPr/>
          </p:nvSpPr>
          <p:spPr bwMode="auto">
            <a:xfrm>
              <a:off x="0" y="4139"/>
              <a:ext cx="1746" cy="181"/>
            </a:xfrm>
            <a:prstGeom prst="rect">
              <a:avLst/>
            </a:prstGeom>
            <a:noFill/>
            <a:ln w="9525">
              <a:noFill/>
              <a:miter lim="800000"/>
              <a:headEnd/>
              <a:tailEnd/>
            </a:ln>
          </p:spPr>
          <p:txBody>
            <a:bodyPr anchor="ctr"/>
            <a:lstStyle/>
            <a:p>
              <a:r>
                <a:rPr lang="en-US" sz="1100"/>
                <a:t>© </a:t>
              </a:r>
              <a:r>
                <a:rPr lang="el-GR" sz="1100"/>
                <a:t>Ορνιθολογική/ Α. Χρηστίδης </a:t>
              </a:r>
              <a:endParaRPr lang="en-US" sz="1100"/>
            </a:p>
          </p:txBody>
        </p:sp>
      </p:grpSp>
      <p:pic>
        <p:nvPicPr>
          <p:cNvPr id="78853" name="7 - Θέση εικόνας" descr="PICT3618.JPG"/>
          <p:cNvPicPr>
            <a:picLocks noChangeAspect="1" noChangeArrowheads="1"/>
          </p:cNvPicPr>
          <p:nvPr/>
        </p:nvPicPr>
        <p:blipFill>
          <a:blip r:embed="rId5" cstate="print"/>
          <a:srcRect/>
          <a:stretch>
            <a:fillRect/>
          </a:stretch>
        </p:blipFill>
        <p:spPr bwMode="auto">
          <a:xfrm>
            <a:off x="1009650" y="2301875"/>
            <a:ext cx="4067175" cy="3071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 Τίτλος"/>
          <p:cNvSpPr>
            <a:spLocks noGrp="1"/>
          </p:cNvSpPr>
          <p:nvPr>
            <p:ph type="title"/>
          </p:nvPr>
        </p:nvSpPr>
        <p:spPr>
          <a:xfrm>
            <a:off x="500063" y="0"/>
            <a:ext cx="8115300" cy="841375"/>
          </a:xfrm>
          <a:gradFill rotWithShape="1">
            <a:gsLst>
              <a:gs pos="0">
                <a:srgbClr val="006A96"/>
              </a:gs>
              <a:gs pos="50000">
                <a:srgbClr val="009AD9"/>
              </a:gs>
              <a:gs pos="100000">
                <a:srgbClr val="00B8FF"/>
              </a:gs>
            </a:gsLst>
            <a:lin ang="2700000" scaled="1"/>
          </a:gradFill>
        </p:spPr>
        <p:txBody>
          <a:bodyPr/>
          <a:lstStyle/>
          <a:p>
            <a:pPr algn="ctr" eaLnBrk="1" hangingPunct="1"/>
            <a:r>
              <a:rPr lang="el-GR" smtClean="0">
                <a:solidFill>
                  <a:srgbClr val="FFFF00"/>
                </a:solidFill>
              </a:rPr>
              <a:t>Βασικός στόχος</a:t>
            </a:r>
          </a:p>
        </p:txBody>
      </p:sp>
      <p:graphicFrame>
        <p:nvGraphicFramePr>
          <p:cNvPr id="5" name="4 - Διάγραμμα"/>
          <p:cNvGraphicFramePr/>
          <p:nvPr/>
        </p:nvGraphicFramePr>
        <p:xfrm>
          <a:off x="0" y="1285860"/>
          <a:ext cx="9715568" cy="5429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 Δεξιό βέλος"/>
          <p:cNvSpPr/>
          <p:nvPr/>
        </p:nvSpPr>
        <p:spPr>
          <a:xfrm>
            <a:off x="285720" y="3357562"/>
            <a:ext cx="928694" cy="5000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6" name="5 - Δεξιό βέλος"/>
          <p:cNvSpPr/>
          <p:nvPr/>
        </p:nvSpPr>
        <p:spPr>
          <a:xfrm>
            <a:off x="928662" y="5857892"/>
            <a:ext cx="928694" cy="5000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393218" name="Picture 2"/>
          <p:cNvPicPr>
            <a:picLocks noChangeAspect="1" noChangeArrowheads="1"/>
          </p:cNvPicPr>
          <p:nvPr/>
        </p:nvPicPr>
        <p:blipFill>
          <a:blip r:embed="rId2" cstate="print"/>
          <a:srcRect/>
          <a:stretch>
            <a:fillRect/>
          </a:stretch>
        </p:blipFill>
        <p:spPr bwMode="auto">
          <a:xfrm>
            <a:off x="0" y="620688"/>
            <a:ext cx="3505200" cy="628650"/>
          </a:xfrm>
          <a:prstGeom prst="rect">
            <a:avLst/>
          </a:prstGeom>
          <a:noFill/>
          <a:ln w="9525">
            <a:noFill/>
            <a:miter lim="800000"/>
            <a:headEnd/>
            <a:tailEnd/>
          </a:ln>
        </p:spPr>
      </p:pic>
      <p:pic>
        <p:nvPicPr>
          <p:cNvPr id="393219" name="Picture 3"/>
          <p:cNvPicPr>
            <a:picLocks noChangeAspect="1" noChangeArrowheads="1"/>
          </p:cNvPicPr>
          <p:nvPr/>
        </p:nvPicPr>
        <p:blipFill>
          <a:blip r:embed="rId3" cstate="print"/>
          <a:srcRect/>
          <a:stretch>
            <a:fillRect/>
          </a:stretch>
        </p:blipFill>
        <p:spPr bwMode="auto">
          <a:xfrm>
            <a:off x="0" y="1412776"/>
            <a:ext cx="3543300" cy="504825"/>
          </a:xfrm>
          <a:prstGeom prst="rect">
            <a:avLst/>
          </a:prstGeom>
          <a:noFill/>
          <a:ln w="9525">
            <a:noFill/>
            <a:miter lim="800000"/>
            <a:headEnd/>
            <a:tailEnd/>
          </a:ln>
        </p:spPr>
      </p:pic>
      <p:pic>
        <p:nvPicPr>
          <p:cNvPr id="393220" name="Picture 4"/>
          <p:cNvPicPr>
            <a:picLocks noChangeAspect="1" noChangeArrowheads="1"/>
          </p:cNvPicPr>
          <p:nvPr/>
        </p:nvPicPr>
        <p:blipFill>
          <a:blip r:embed="rId4" cstate="print"/>
          <a:srcRect/>
          <a:stretch>
            <a:fillRect/>
          </a:stretch>
        </p:blipFill>
        <p:spPr bwMode="auto">
          <a:xfrm>
            <a:off x="0" y="2132856"/>
            <a:ext cx="3152775" cy="495300"/>
          </a:xfrm>
          <a:prstGeom prst="rect">
            <a:avLst/>
          </a:prstGeom>
          <a:noFill/>
          <a:ln w="9525">
            <a:noFill/>
            <a:miter lim="800000"/>
            <a:headEnd/>
            <a:tailEnd/>
          </a:ln>
        </p:spPr>
      </p:pic>
      <p:pic>
        <p:nvPicPr>
          <p:cNvPr id="393221" name="Picture 5"/>
          <p:cNvPicPr>
            <a:picLocks noChangeAspect="1" noChangeArrowheads="1"/>
          </p:cNvPicPr>
          <p:nvPr/>
        </p:nvPicPr>
        <p:blipFill>
          <a:blip r:embed="rId5" cstate="print"/>
          <a:srcRect/>
          <a:stretch>
            <a:fillRect/>
          </a:stretch>
        </p:blipFill>
        <p:spPr bwMode="auto">
          <a:xfrm>
            <a:off x="4860032" y="764704"/>
            <a:ext cx="3590925" cy="2686050"/>
          </a:xfrm>
          <a:prstGeom prst="rect">
            <a:avLst/>
          </a:prstGeom>
          <a:noFill/>
          <a:ln w="9525">
            <a:noFill/>
            <a:miter lim="800000"/>
            <a:headEnd/>
            <a:tailEnd/>
          </a:ln>
        </p:spPr>
      </p:pic>
      <p:pic>
        <p:nvPicPr>
          <p:cNvPr id="393222" name="Picture 6"/>
          <p:cNvPicPr>
            <a:picLocks noChangeAspect="1" noChangeArrowheads="1"/>
          </p:cNvPicPr>
          <p:nvPr/>
        </p:nvPicPr>
        <p:blipFill>
          <a:blip r:embed="rId6" cstate="print"/>
          <a:srcRect/>
          <a:stretch>
            <a:fillRect/>
          </a:stretch>
        </p:blipFill>
        <p:spPr bwMode="auto">
          <a:xfrm>
            <a:off x="0" y="2852936"/>
            <a:ext cx="3619500" cy="933450"/>
          </a:xfrm>
          <a:prstGeom prst="rect">
            <a:avLst/>
          </a:prstGeom>
          <a:noFill/>
          <a:ln w="9525">
            <a:noFill/>
            <a:miter lim="800000"/>
            <a:headEnd/>
            <a:tailEnd/>
          </a:ln>
        </p:spPr>
      </p:pic>
      <p:pic>
        <p:nvPicPr>
          <p:cNvPr id="393223" name="Picture 7"/>
          <p:cNvPicPr>
            <a:picLocks noChangeAspect="1" noChangeArrowheads="1"/>
          </p:cNvPicPr>
          <p:nvPr/>
        </p:nvPicPr>
        <p:blipFill>
          <a:blip r:embed="rId7" cstate="print"/>
          <a:srcRect/>
          <a:stretch>
            <a:fillRect/>
          </a:stretch>
        </p:blipFill>
        <p:spPr bwMode="auto">
          <a:xfrm>
            <a:off x="0" y="3933056"/>
            <a:ext cx="2438400" cy="533400"/>
          </a:xfrm>
          <a:prstGeom prst="rect">
            <a:avLst/>
          </a:prstGeom>
          <a:noFill/>
          <a:ln w="9525">
            <a:noFill/>
            <a:miter lim="800000"/>
            <a:headEnd/>
            <a:tailEnd/>
          </a:ln>
        </p:spPr>
      </p:pic>
      <p:pic>
        <p:nvPicPr>
          <p:cNvPr id="393225" name="Picture 9"/>
          <p:cNvPicPr>
            <a:picLocks noChangeAspect="1" noChangeArrowheads="1"/>
          </p:cNvPicPr>
          <p:nvPr/>
        </p:nvPicPr>
        <p:blipFill>
          <a:blip r:embed="rId8" cstate="print"/>
          <a:srcRect/>
          <a:stretch>
            <a:fillRect/>
          </a:stretch>
        </p:blipFill>
        <p:spPr bwMode="auto">
          <a:xfrm>
            <a:off x="0" y="4581128"/>
            <a:ext cx="2105025" cy="457200"/>
          </a:xfrm>
          <a:prstGeom prst="rect">
            <a:avLst/>
          </a:prstGeom>
          <a:noFill/>
          <a:ln w="9525">
            <a:noFill/>
            <a:miter lim="800000"/>
            <a:headEnd/>
            <a:tailEnd/>
          </a:ln>
        </p:spPr>
      </p:pic>
      <p:pic>
        <p:nvPicPr>
          <p:cNvPr id="393226" name="Picture 10"/>
          <p:cNvPicPr>
            <a:picLocks noChangeAspect="1" noChangeArrowheads="1"/>
          </p:cNvPicPr>
          <p:nvPr/>
        </p:nvPicPr>
        <p:blipFill>
          <a:blip r:embed="rId9" cstate="print"/>
          <a:srcRect/>
          <a:stretch>
            <a:fillRect/>
          </a:stretch>
        </p:blipFill>
        <p:spPr bwMode="auto">
          <a:xfrm>
            <a:off x="0" y="5229200"/>
            <a:ext cx="3590925" cy="685800"/>
          </a:xfrm>
          <a:prstGeom prst="rect">
            <a:avLst/>
          </a:prstGeom>
          <a:noFill/>
          <a:ln w="9525">
            <a:noFill/>
            <a:miter lim="800000"/>
            <a:headEnd/>
            <a:tailEnd/>
          </a:ln>
        </p:spPr>
      </p:pic>
      <p:pic>
        <p:nvPicPr>
          <p:cNvPr id="393227" name="Picture 11"/>
          <p:cNvPicPr>
            <a:picLocks noChangeAspect="1" noChangeArrowheads="1"/>
          </p:cNvPicPr>
          <p:nvPr/>
        </p:nvPicPr>
        <p:blipFill>
          <a:blip r:embed="rId10" cstate="print"/>
          <a:srcRect/>
          <a:stretch>
            <a:fillRect/>
          </a:stretch>
        </p:blipFill>
        <p:spPr bwMode="auto">
          <a:xfrm>
            <a:off x="0" y="6093296"/>
            <a:ext cx="2466975" cy="533400"/>
          </a:xfrm>
          <a:prstGeom prst="rect">
            <a:avLst/>
          </a:prstGeom>
          <a:noFill/>
          <a:ln w="9525">
            <a:noFill/>
            <a:miter lim="800000"/>
            <a:headEnd/>
            <a:tailEnd/>
          </a:ln>
        </p:spPr>
      </p:pic>
      <p:pic>
        <p:nvPicPr>
          <p:cNvPr id="393228" name="Picture 12" descr="E:\Karris\TEI\Φωτογραφίες\Psittacula krammeri\DSC01166.JPG"/>
          <p:cNvPicPr>
            <a:picLocks noChangeAspect="1" noChangeArrowheads="1"/>
          </p:cNvPicPr>
          <p:nvPr/>
        </p:nvPicPr>
        <p:blipFill>
          <a:blip r:embed="rId11" cstate="print"/>
          <a:srcRect/>
          <a:stretch>
            <a:fillRect/>
          </a:stretch>
        </p:blipFill>
        <p:spPr bwMode="auto">
          <a:xfrm>
            <a:off x="4860032" y="3717032"/>
            <a:ext cx="3611893" cy="270892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00100" y="152400"/>
            <a:ext cx="7000924" cy="990584"/>
          </a:xfrm>
          <a:gradFill rotWithShape="1">
            <a:gsLst>
              <a:gs pos="0">
                <a:srgbClr val="006A96"/>
              </a:gs>
              <a:gs pos="50000">
                <a:srgbClr val="009AD9"/>
              </a:gs>
              <a:gs pos="100000">
                <a:srgbClr val="00B8FF"/>
              </a:gs>
            </a:gsLst>
            <a:lin ang="2700000" scaled="1"/>
          </a:gradFill>
        </p:spPr>
        <p:txBody>
          <a:bodyPr>
            <a:normAutofit/>
          </a:bodyPr>
          <a:lstStyle/>
          <a:p>
            <a:pPr algn="ctr" eaLnBrk="1" hangingPunct="1"/>
            <a:r>
              <a:rPr lang="el-GR" sz="2800" dirty="0" smtClean="0">
                <a:solidFill>
                  <a:srgbClr val="FFFF00"/>
                </a:solidFill>
                <a:latin typeface="Tahoma" pitchFamily="34" charset="0"/>
                <a:cs typeface="Tahoma" pitchFamily="34" charset="0"/>
              </a:rPr>
              <a:t>Αλιευτικά εργαλεία στη Μεσόγειο</a:t>
            </a:r>
          </a:p>
        </p:txBody>
      </p:sp>
      <p:pic>
        <p:nvPicPr>
          <p:cNvPr id="164866" name="Picture 2"/>
          <p:cNvPicPr>
            <a:picLocks noChangeAspect="1" noChangeArrowheads="1"/>
          </p:cNvPicPr>
          <p:nvPr/>
        </p:nvPicPr>
        <p:blipFill>
          <a:blip r:embed="rId3" cstate="print"/>
          <a:srcRect/>
          <a:stretch>
            <a:fillRect/>
          </a:stretch>
        </p:blipFill>
        <p:spPr bwMode="auto">
          <a:xfrm>
            <a:off x="0" y="1285875"/>
            <a:ext cx="9118600" cy="5572125"/>
          </a:xfrm>
          <a:prstGeom prst="rect">
            <a:avLst/>
          </a:prstGeom>
          <a:noFill/>
          <a:ln w="9525">
            <a:noFill/>
            <a:miter lim="800000"/>
            <a:headEnd/>
            <a:tailEnd/>
          </a:ln>
        </p:spPr>
      </p:pic>
      <p:sp>
        <p:nvSpPr>
          <p:cNvPr id="6" name="5 - Έλλειψη"/>
          <p:cNvSpPr/>
          <p:nvPr/>
        </p:nvSpPr>
        <p:spPr>
          <a:xfrm>
            <a:off x="1428750" y="1428750"/>
            <a:ext cx="857250" cy="285750"/>
          </a:xfrm>
          <a:prstGeom prst="ellipse">
            <a:avLst/>
          </a:prstGeom>
          <a:noFill/>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l-GR"/>
          </a:p>
        </p:txBody>
      </p:sp>
      <p:sp>
        <p:nvSpPr>
          <p:cNvPr id="7" name="6 - Έλλειψη"/>
          <p:cNvSpPr/>
          <p:nvPr/>
        </p:nvSpPr>
        <p:spPr>
          <a:xfrm>
            <a:off x="4286250" y="1428750"/>
            <a:ext cx="857250" cy="285750"/>
          </a:xfrm>
          <a:prstGeom prst="ellipse">
            <a:avLst/>
          </a:prstGeom>
          <a:noFill/>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l-GR"/>
          </a:p>
        </p:txBody>
      </p:sp>
      <p:sp>
        <p:nvSpPr>
          <p:cNvPr id="8" name="7 - Έλλειψη"/>
          <p:cNvSpPr/>
          <p:nvPr/>
        </p:nvSpPr>
        <p:spPr>
          <a:xfrm>
            <a:off x="4214813" y="5643563"/>
            <a:ext cx="857250" cy="285750"/>
          </a:xfrm>
          <a:prstGeom prst="ellipse">
            <a:avLst/>
          </a:prstGeom>
          <a:noFill/>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 Τίτλος"/>
          <p:cNvSpPr>
            <a:spLocks noGrp="1"/>
          </p:cNvSpPr>
          <p:nvPr>
            <p:ph type="title"/>
          </p:nvPr>
        </p:nvSpPr>
        <p:spPr>
          <a:xfrm>
            <a:off x="1142976" y="214290"/>
            <a:ext cx="7000924" cy="642937"/>
          </a:xfrm>
          <a:gradFill rotWithShape="1">
            <a:gsLst>
              <a:gs pos="0">
                <a:srgbClr val="006A96"/>
              </a:gs>
              <a:gs pos="50000">
                <a:srgbClr val="009AD9"/>
              </a:gs>
              <a:gs pos="100000">
                <a:srgbClr val="00B8FF"/>
              </a:gs>
            </a:gsLst>
            <a:lin ang="2700000" scaled="1"/>
          </a:gradFill>
        </p:spPr>
        <p:txBody>
          <a:bodyPr>
            <a:normAutofit/>
          </a:bodyPr>
          <a:lstStyle/>
          <a:p>
            <a:pPr algn="ctr" eaLnBrk="1" hangingPunct="1"/>
            <a:r>
              <a:rPr lang="en-US" sz="3200" dirty="0" smtClean="0">
                <a:solidFill>
                  <a:srgbClr val="FFFF00"/>
                </a:solidFill>
                <a:latin typeface="Tahoma" pitchFamily="34" charset="0"/>
                <a:cs typeface="Tahoma" pitchFamily="34" charset="0"/>
              </a:rPr>
              <a:t>M</a:t>
            </a:r>
            <a:r>
              <a:rPr lang="el-GR" sz="3200" dirty="0" err="1" smtClean="0">
                <a:solidFill>
                  <a:srgbClr val="FFFF00"/>
                </a:solidFill>
                <a:latin typeface="Tahoma" pitchFamily="34" charset="0"/>
                <a:cs typeface="Tahoma" pitchFamily="34" charset="0"/>
              </a:rPr>
              <a:t>εθοδολογία</a:t>
            </a:r>
            <a:r>
              <a:rPr lang="el-GR" sz="3200" dirty="0" smtClean="0">
                <a:solidFill>
                  <a:srgbClr val="FFFF00"/>
                </a:solidFill>
                <a:latin typeface="Tahoma" pitchFamily="34" charset="0"/>
                <a:cs typeface="Tahoma" pitchFamily="34" charset="0"/>
              </a:rPr>
              <a:t> εν πλω καταγραφών</a:t>
            </a:r>
            <a:endParaRPr lang="el-GR" sz="3200" dirty="0" smtClean="0">
              <a:solidFill>
                <a:srgbClr val="FFFF00"/>
              </a:solidFill>
            </a:endParaRPr>
          </a:p>
        </p:txBody>
      </p:sp>
      <p:sp>
        <p:nvSpPr>
          <p:cNvPr id="84994" name="2 - Θέση περιεχομένου"/>
          <p:cNvSpPr>
            <a:spLocks noGrp="1"/>
          </p:cNvSpPr>
          <p:nvPr>
            <p:ph sz="half" idx="1"/>
          </p:nvPr>
        </p:nvSpPr>
        <p:spPr>
          <a:xfrm>
            <a:off x="476248" y="1643051"/>
            <a:ext cx="3657600" cy="4643469"/>
          </a:xfrm>
          <a:ln>
            <a:solidFill>
              <a:srgbClr val="00B0F0"/>
            </a:solidFill>
          </a:ln>
        </p:spPr>
        <p:txBody>
          <a:bodyPr/>
          <a:lstStyle/>
          <a:p>
            <a:pPr algn="ctr" eaLnBrk="1" hangingPunct="1">
              <a:lnSpc>
                <a:spcPct val="80000"/>
              </a:lnSpc>
              <a:buFont typeface="Wingdings 2" pitchFamily="18" charset="2"/>
              <a:buNone/>
            </a:pPr>
            <a:r>
              <a:rPr lang="el-GR" sz="1400" b="1" dirty="0" smtClean="0">
                <a:solidFill>
                  <a:srgbClr val="0070C0"/>
                </a:solidFill>
                <a:latin typeface="Tahoma" pitchFamily="34" charset="0"/>
                <a:ea typeface="Tahoma" pitchFamily="34" charset="0"/>
                <a:cs typeface="Tahoma" pitchFamily="34" charset="0"/>
              </a:rPr>
              <a:t>Σχεδιασμός και υλοποίηση</a:t>
            </a:r>
          </a:p>
          <a:p>
            <a:pPr algn="ctr" eaLnBrk="1" hangingPunct="1">
              <a:lnSpc>
                <a:spcPct val="80000"/>
              </a:lnSpc>
              <a:buFont typeface="Wingdings 2" pitchFamily="18" charset="2"/>
              <a:buNone/>
            </a:pPr>
            <a:endParaRPr lang="el-GR" sz="1400" u="sng"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Περιοχή μελέτης: Ιόνιο Πέλαγος</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(κυρίας</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νότιο Ιόνιο)</a:t>
            </a:r>
          </a:p>
          <a:p>
            <a:pPr eaLnBrk="1" hangingPunct="1">
              <a:lnSpc>
                <a:spcPct val="80000"/>
              </a:lnSpc>
            </a:pPr>
            <a:endParaRPr lang="el-GR" sz="1400"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Διάρκεια παρατηρήσεων: Μάιος</a:t>
            </a:r>
            <a:r>
              <a:rPr lang="en-GB"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 Οκτώβριος 2009 &amp; 2010</a:t>
            </a:r>
            <a:endParaRPr lang="en-GB" sz="1400" dirty="0" smtClean="0">
              <a:solidFill>
                <a:srgbClr val="0070C0"/>
              </a:solidFill>
              <a:latin typeface="Tahoma" pitchFamily="34" charset="0"/>
              <a:ea typeface="Tahoma" pitchFamily="34" charset="0"/>
              <a:cs typeface="Tahoma" pitchFamily="34" charset="0"/>
            </a:endParaRPr>
          </a:p>
          <a:p>
            <a:pPr eaLnBrk="1" hangingPunct="1">
              <a:lnSpc>
                <a:spcPct val="80000"/>
              </a:lnSpc>
            </a:pPr>
            <a:endParaRPr lang="en-GB" sz="1400"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Ομάδα εργασία 2-3 ατόμων</a:t>
            </a:r>
          </a:p>
          <a:p>
            <a:pPr eaLnBrk="1" hangingPunct="1">
              <a:lnSpc>
                <a:spcPct val="80000"/>
              </a:lnSpc>
              <a:buNone/>
            </a:pPr>
            <a:endParaRPr lang="el-GR" sz="1400"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Μίσθωση δύο αλιευτικών σκαφών</a:t>
            </a:r>
            <a:endParaRPr lang="en-GB" sz="1400" dirty="0" smtClean="0">
              <a:solidFill>
                <a:srgbClr val="0070C0"/>
              </a:solidFill>
              <a:latin typeface="Tahoma" pitchFamily="34" charset="0"/>
              <a:ea typeface="Tahoma" pitchFamily="34" charset="0"/>
              <a:cs typeface="Tahoma" pitchFamily="34" charset="0"/>
            </a:endParaRPr>
          </a:p>
          <a:p>
            <a:pPr eaLnBrk="1" hangingPunct="1">
              <a:lnSpc>
                <a:spcPct val="80000"/>
              </a:lnSpc>
            </a:pPr>
            <a:endParaRPr lang="en-GB" sz="1400" dirty="0" smtClean="0">
              <a:solidFill>
                <a:srgbClr val="0070C0"/>
              </a:solidFill>
              <a:latin typeface="Tahoma" pitchFamily="34" charset="0"/>
              <a:ea typeface="Tahoma" pitchFamily="34" charset="0"/>
              <a:cs typeface="Tahoma" pitchFamily="34" charset="0"/>
            </a:endParaRPr>
          </a:p>
          <a:p>
            <a:r>
              <a:rPr lang="el-GR" sz="1400" dirty="0" smtClean="0">
                <a:solidFill>
                  <a:srgbClr val="0070C0"/>
                </a:solidFill>
                <a:latin typeface="Tahoma" pitchFamily="34" charset="0"/>
                <a:ea typeface="Tahoma" pitchFamily="34" charset="0"/>
                <a:cs typeface="Tahoma" pitchFamily="34" charset="0"/>
              </a:rPr>
              <a:t>Χρήση δύο τύπων πρωτόκολλων </a:t>
            </a:r>
            <a:r>
              <a:rPr lang="en-US" sz="1400" dirty="0" smtClean="0">
                <a:solidFill>
                  <a:srgbClr val="0070C0"/>
                </a:solidFill>
                <a:latin typeface="Tahoma" pitchFamily="34" charset="0"/>
                <a:ea typeface="Tahoma" pitchFamily="34" charset="0"/>
                <a:cs typeface="Tahoma" pitchFamily="34" charset="0"/>
              </a:rPr>
              <a:t>(By-catch on-board observations, </a:t>
            </a:r>
            <a:r>
              <a:rPr lang="el-GR" sz="1400" dirty="0" smtClean="0">
                <a:solidFill>
                  <a:srgbClr val="0070C0"/>
                </a:solidFill>
                <a:latin typeface="Tahoma" pitchFamily="34" charset="0"/>
                <a:ea typeface="Tahoma" pitchFamily="34" charset="0"/>
                <a:cs typeface="Tahoma" pitchFamily="34" charset="0"/>
              </a:rPr>
              <a:t>και</a:t>
            </a:r>
            <a:r>
              <a:rPr lang="en-US" sz="1400" dirty="0" smtClean="0">
                <a:solidFill>
                  <a:srgbClr val="0070C0"/>
                </a:solidFill>
                <a:latin typeface="Tahoma" pitchFamily="34" charset="0"/>
                <a:ea typeface="Tahoma" pitchFamily="34" charset="0"/>
                <a:cs typeface="Tahoma" pitchFamily="34" charset="0"/>
              </a:rPr>
              <a:t> By-catch incidents data sheets)</a:t>
            </a:r>
          </a:p>
          <a:p>
            <a:pPr>
              <a:buNone/>
            </a:pPr>
            <a:endParaRPr lang="en-US" sz="1400" dirty="0" smtClean="0">
              <a:solidFill>
                <a:srgbClr val="0070C0"/>
              </a:solidFill>
              <a:latin typeface="Tahoma" pitchFamily="34" charset="0"/>
              <a:ea typeface="Tahoma" pitchFamily="34" charset="0"/>
              <a:cs typeface="Tahoma" pitchFamily="34" charset="0"/>
            </a:endParaRPr>
          </a:p>
          <a:p>
            <a:r>
              <a:rPr lang="el-GR" sz="1400" dirty="0" smtClean="0">
                <a:solidFill>
                  <a:srgbClr val="0070C0"/>
                </a:solidFill>
                <a:latin typeface="Tahoma" pitchFamily="34" charset="0"/>
                <a:ea typeface="Tahoma" pitchFamily="34" charset="0"/>
                <a:cs typeface="Tahoma" pitchFamily="34" charset="0"/>
              </a:rPr>
              <a:t>Χρήση συσκευών </a:t>
            </a:r>
            <a:r>
              <a:rPr lang="en-US" sz="1400" dirty="0" smtClean="0">
                <a:solidFill>
                  <a:srgbClr val="0070C0"/>
                </a:solidFill>
                <a:latin typeface="Tahoma" pitchFamily="34" charset="0"/>
                <a:ea typeface="Tahoma" pitchFamily="34" charset="0"/>
                <a:cs typeface="Tahoma" pitchFamily="34" charset="0"/>
              </a:rPr>
              <a:t>GPS devices &amp; </a:t>
            </a:r>
            <a:r>
              <a:rPr lang="el-GR" sz="1400" dirty="0" smtClean="0">
                <a:solidFill>
                  <a:srgbClr val="0070C0"/>
                </a:solidFill>
                <a:latin typeface="Tahoma" pitchFamily="34" charset="0"/>
                <a:ea typeface="Tahoma" pitchFamily="34" charset="0"/>
                <a:cs typeface="Tahoma" pitchFamily="34" charset="0"/>
              </a:rPr>
              <a:t>κιαλιών</a:t>
            </a:r>
            <a:endParaRPr lang="en-GB" sz="1400" dirty="0" smtClean="0">
              <a:solidFill>
                <a:srgbClr val="0070C0"/>
              </a:solidFill>
              <a:latin typeface="Tahoma" pitchFamily="34" charset="0"/>
              <a:ea typeface="Tahoma" pitchFamily="34" charset="0"/>
              <a:cs typeface="Tahoma" pitchFamily="34" charset="0"/>
            </a:endParaRPr>
          </a:p>
          <a:p>
            <a:pPr eaLnBrk="1" hangingPunct="1">
              <a:lnSpc>
                <a:spcPct val="80000"/>
              </a:lnSpc>
              <a:buNone/>
            </a:pPr>
            <a:endParaRPr lang="el-GR" sz="1400"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Ανάλυση δεδομένων με χρήση </a:t>
            </a:r>
            <a:r>
              <a:rPr lang="en-US" sz="1400" dirty="0" smtClean="0">
                <a:solidFill>
                  <a:srgbClr val="0070C0"/>
                </a:solidFill>
                <a:latin typeface="Tahoma" pitchFamily="34" charset="0"/>
                <a:ea typeface="Tahoma" pitchFamily="34" charset="0"/>
                <a:cs typeface="Tahoma" pitchFamily="34" charset="0"/>
              </a:rPr>
              <a:t>MS </a:t>
            </a:r>
            <a:r>
              <a:rPr lang="en-US" sz="1400" dirty="0">
                <a:solidFill>
                  <a:srgbClr val="0070C0"/>
                </a:solidFill>
                <a:latin typeface="Tahoma" pitchFamily="34" charset="0"/>
                <a:ea typeface="Tahoma" pitchFamily="34" charset="0"/>
                <a:cs typeface="Tahoma" pitchFamily="34" charset="0"/>
              </a:rPr>
              <a:t>Access </a:t>
            </a:r>
            <a:r>
              <a:rPr lang="el-GR" sz="1400" dirty="0" smtClean="0">
                <a:solidFill>
                  <a:srgbClr val="0070C0"/>
                </a:solidFill>
                <a:latin typeface="Tahoma" pitchFamily="34" charset="0"/>
                <a:ea typeface="Tahoma" pitchFamily="34" charset="0"/>
                <a:cs typeface="Tahoma" pitchFamily="34" charset="0"/>
              </a:rPr>
              <a:t>βάσης δεδομένων και ΓΣΠ</a:t>
            </a:r>
            <a:r>
              <a:rPr lang="en-US" sz="1400" dirty="0" smtClean="0">
                <a:solidFill>
                  <a:srgbClr val="0070C0"/>
                </a:solidFill>
                <a:latin typeface="Tahoma" pitchFamily="34" charset="0"/>
                <a:ea typeface="Tahoma" pitchFamily="34" charset="0"/>
                <a:cs typeface="Tahoma" pitchFamily="34" charset="0"/>
              </a:rPr>
              <a:t> </a:t>
            </a:r>
            <a:r>
              <a:rPr lang="en-US" sz="1400" dirty="0">
                <a:solidFill>
                  <a:srgbClr val="0070C0"/>
                </a:solidFill>
                <a:latin typeface="Tahoma" pitchFamily="34" charset="0"/>
                <a:ea typeface="Tahoma" pitchFamily="34" charset="0"/>
                <a:cs typeface="Tahoma" pitchFamily="34" charset="0"/>
              </a:rPr>
              <a:t>and </a:t>
            </a:r>
            <a:r>
              <a:rPr lang="el-GR" sz="1400" dirty="0" smtClean="0">
                <a:solidFill>
                  <a:srgbClr val="0070C0"/>
                </a:solidFill>
                <a:latin typeface="Tahoma" pitchFamily="34" charset="0"/>
                <a:ea typeface="Tahoma" pitchFamily="34" charset="0"/>
                <a:cs typeface="Tahoma" pitchFamily="34" charset="0"/>
              </a:rPr>
              <a:t>(Α</a:t>
            </a:r>
            <a:r>
              <a:rPr lang="en-US" sz="1400" dirty="0" err="1">
                <a:solidFill>
                  <a:srgbClr val="0070C0"/>
                </a:solidFill>
                <a:latin typeface="Tahoma" pitchFamily="34" charset="0"/>
                <a:ea typeface="Tahoma" pitchFamily="34" charset="0"/>
                <a:cs typeface="Tahoma" pitchFamily="34" charset="0"/>
              </a:rPr>
              <a:t>rcGIS</a:t>
            </a:r>
            <a:r>
              <a:rPr lang="en-US" sz="1400" dirty="0">
                <a:solidFill>
                  <a:srgbClr val="0070C0"/>
                </a:solidFill>
                <a:latin typeface="Tahoma" pitchFamily="34" charset="0"/>
                <a:ea typeface="Tahoma" pitchFamily="34" charset="0"/>
                <a:cs typeface="Tahoma" pitchFamily="34" charset="0"/>
              </a:rPr>
              <a:t> </a:t>
            </a:r>
            <a:r>
              <a:rPr lang="en-US" sz="1400" dirty="0" smtClean="0">
                <a:solidFill>
                  <a:srgbClr val="0070C0"/>
                </a:solidFill>
                <a:latin typeface="Tahoma" pitchFamily="34" charset="0"/>
                <a:ea typeface="Tahoma" pitchFamily="34" charset="0"/>
                <a:cs typeface="Tahoma" pitchFamily="34" charset="0"/>
              </a:rPr>
              <a:t>9.3</a:t>
            </a:r>
            <a:r>
              <a:rPr lang="el-GR" sz="1400" dirty="0" smtClean="0">
                <a:solidFill>
                  <a:srgbClr val="0070C0"/>
                </a:solidFill>
                <a:latin typeface="Tahoma" pitchFamily="34" charset="0"/>
                <a:ea typeface="Tahoma" pitchFamily="34" charset="0"/>
                <a:cs typeface="Tahoma" pitchFamily="34" charset="0"/>
              </a:rPr>
              <a:t>)</a:t>
            </a:r>
            <a:endParaRPr lang="en-US" sz="1400" dirty="0" smtClean="0">
              <a:solidFill>
                <a:srgbClr val="0070C0"/>
              </a:solidFill>
              <a:latin typeface="Tahoma" pitchFamily="34" charset="0"/>
              <a:ea typeface="Tahoma" pitchFamily="34" charset="0"/>
              <a:cs typeface="Tahoma" pitchFamily="34" charset="0"/>
            </a:endParaRPr>
          </a:p>
          <a:p>
            <a:pPr eaLnBrk="1" hangingPunct="1">
              <a:lnSpc>
                <a:spcPct val="80000"/>
              </a:lnSpc>
              <a:buNone/>
            </a:pPr>
            <a:endParaRPr lang="en-US" sz="1400" dirty="0" smtClean="0">
              <a:solidFill>
                <a:srgbClr val="0070C0"/>
              </a:solidFill>
              <a:latin typeface="Tahoma" pitchFamily="34" charset="0"/>
              <a:ea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ea typeface="Tahoma" pitchFamily="34" charset="0"/>
                <a:cs typeface="Tahoma" pitchFamily="34" charset="0"/>
              </a:rPr>
              <a:t>Αποτύπωση της χωρικής πληροφορίας σε χάρτες</a:t>
            </a:r>
            <a:endParaRPr lang="en-US" sz="1400" dirty="0">
              <a:solidFill>
                <a:srgbClr val="0070C0"/>
              </a:solidFill>
              <a:latin typeface="Tahoma" pitchFamily="34" charset="0"/>
              <a:ea typeface="Tahoma" pitchFamily="34" charset="0"/>
              <a:cs typeface="Tahoma" pitchFamily="34" charset="0"/>
            </a:endParaRPr>
          </a:p>
          <a:p>
            <a:pPr eaLnBrk="1" hangingPunct="1">
              <a:lnSpc>
                <a:spcPct val="80000"/>
              </a:lnSpc>
            </a:pPr>
            <a:endParaRPr lang="el-GR" sz="800" dirty="0" smtClean="0"/>
          </a:p>
        </p:txBody>
      </p:sp>
      <p:sp>
        <p:nvSpPr>
          <p:cNvPr id="84995" name="3 - Θέση περιεχομένου"/>
          <p:cNvSpPr>
            <a:spLocks noGrp="1"/>
          </p:cNvSpPr>
          <p:nvPr>
            <p:ph sz="half" idx="2"/>
          </p:nvPr>
        </p:nvSpPr>
        <p:spPr>
          <a:xfrm>
            <a:off x="4286248" y="1643049"/>
            <a:ext cx="4662488" cy="4643471"/>
          </a:xfrm>
          <a:ln>
            <a:solidFill>
              <a:srgbClr val="00B0F0"/>
            </a:solidFill>
          </a:ln>
        </p:spPr>
        <p:txBody>
          <a:bodyPr/>
          <a:lstStyle/>
          <a:p>
            <a:pPr algn="ctr" eaLnBrk="1" hangingPunct="1">
              <a:buFont typeface="Wingdings 2" pitchFamily="18" charset="2"/>
              <a:buNone/>
            </a:pPr>
            <a:r>
              <a:rPr lang="el-GR" sz="1400" b="1" dirty="0" smtClean="0">
                <a:solidFill>
                  <a:srgbClr val="0070C0"/>
                </a:solidFill>
                <a:latin typeface="Tahoma" pitchFamily="34" charset="0"/>
                <a:ea typeface="Tahoma" pitchFamily="34" charset="0"/>
                <a:cs typeface="Tahoma" pitchFamily="34" charset="0"/>
              </a:rPr>
              <a:t>Συλλογή δεδομένων</a:t>
            </a:r>
          </a:p>
          <a:p>
            <a:pPr eaLnBrk="1" hangingPunct="1">
              <a:buFont typeface="Franklin Gothic Book" pitchFamily="34" charset="0"/>
              <a:buAutoNum type="alphaUcPeriod"/>
            </a:pPr>
            <a:r>
              <a:rPr lang="el-GR" sz="1400" b="1" u="sng" dirty="0" smtClean="0">
                <a:solidFill>
                  <a:srgbClr val="0070C0"/>
                </a:solidFill>
                <a:latin typeface="Tahoma" pitchFamily="34" charset="0"/>
                <a:ea typeface="Tahoma" pitchFamily="34" charset="0"/>
                <a:cs typeface="Tahoma" pitchFamily="34" charset="0"/>
              </a:rPr>
              <a:t>Γενικές πληροφορίες</a:t>
            </a:r>
            <a:endParaRPr lang="el-GR" sz="1400" dirty="0" smtClean="0">
              <a:solidFill>
                <a:srgbClr val="0070C0"/>
              </a:solidFill>
              <a:latin typeface="Tahoma" pitchFamily="34" charset="0"/>
              <a:ea typeface="Tahoma" pitchFamily="34" charset="0"/>
              <a:cs typeface="Tahoma" pitchFamily="34" charset="0"/>
            </a:endParaRPr>
          </a:p>
          <a:p>
            <a:r>
              <a:rPr lang="el-GR" sz="1400" dirty="0" smtClean="0">
                <a:solidFill>
                  <a:srgbClr val="0070C0"/>
                </a:solidFill>
                <a:latin typeface="Tahoma" pitchFamily="34" charset="0"/>
                <a:ea typeface="Tahoma" pitchFamily="34" charset="0"/>
                <a:cs typeface="Tahoma" pitchFamily="34" charset="0"/>
              </a:rPr>
              <a:t>Αριθμός αγκιστριών</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για παραγάδι</a:t>
            </a:r>
            <a:r>
              <a:rPr lang="en-US" sz="1400" dirty="0" smtClean="0">
                <a:solidFill>
                  <a:srgbClr val="0070C0"/>
                </a:solidFill>
                <a:latin typeface="Tahoma" pitchFamily="34" charset="0"/>
                <a:ea typeface="Tahoma" pitchFamily="34" charset="0"/>
                <a:cs typeface="Tahoma" pitchFamily="34" charset="0"/>
              </a:rPr>
              <a:t>), </a:t>
            </a:r>
          </a:p>
          <a:p>
            <a:r>
              <a:rPr lang="el-GR" sz="1400" dirty="0" smtClean="0">
                <a:solidFill>
                  <a:srgbClr val="0070C0"/>
                </a:solidFill>
                <a:latin typeface="Tahoma" pitchFamily="34" charset="0"/>
                <a:ea typeface="Tahoma" pitchFamily="34" charset="0"/>
                <a:cs typeface="Tahoma" pitchFamily="34" charset="0"/>
              </a:rPr>
              <a:t>Μήκος διχτυών</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για απλάδι</a:t>
            </a:r>
            <a:r>
              <a:rPr lang="en-US" sz="1400" dirty="0" smtClean="0">
                <a:solidFill>
                  <a:srgbClr val="0070C0"/>
                </a:solidFill>
                <a:latin typeface="Tahoma" pitchFamily="34" charset="0"/>
                <a:ea typeface="Tahoma" pitchFamily="34" charset="0"/>
                <a:cs typeface="Tahoma" pitchFamily="34" charset="0"/>
              </a:rPr>
              <a:t>)</a:t>
            </a:r>
          </a:p>
          <a:p>
            <a:r>
              <a:rPr lang="el-GR" sz="1400" dirty="0" smtClean="0">
                <a:solidFill>
                  <a:srgbClr val="0070C0"/>
                </a:solidFill>
                <a:latin typeface="Tahoma" pitchFamily="34" charset="0"/>
                <a:ea typeface="Tahoma" pitchFamily="34" charset="0"/>
                <a:cs typeface="Tahoma" pitchFamily="34" charset="0"/>
              </a:rPr>
              <a:t>Βάθος διχτυών</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για απλάδι</a:t>
            </a:r>
            <a:r>
              <a:rPr lang="en-US" sz="1400" dirty="0" smtClean="0">
                <a:solidFill>
                  <a:srgbClr val="0070C0"/>
                </a:solidFill>
                <a:latin typeface="Tahoma" pitchFamily="34" charset="0"/>
                <a:ea typeface="Tahoma" pitchFamily="34" charset="0"/>
                <a:cs typeface="Tahoma" pitchFamily="34" charset="0"/>
              </a:rPr>
              <a:t>)</a:t>
            </a:r>
          </a:p>
          <a:p>
            <a:r>
              <a:rPr lang="el-GR" sz="1400" dirty="0" smtClean="0">
                <a:solidFill>
                  <a:srgbClr val="0070C0"/>
                </a:solidFill>
                <a:latin typeface="Tahoma" pitchFamily="34" charset="0"/>
                <a:ea typeface="Tahoma" pitchFamily="34" charset="0"/>
                <a:cs typeface="Tahoma" pitchFamily="34" charset="0"/>
              </a:rPr>
              <a:t>Αριθμός επιχειρήσεων </a:t>
            </a:r>
          </a:p>
          <a:p>
            <a:r>
              <a:rPr lang="el-GR" sz="1400" dirty="0" smtClean="0">
                <a:solidFill>
                  <a:srgbClr val="0070C0"/>
                </a:solidFill>
                <a:latin typeface="Tahoma" pitchFamily="34" charset="0"/>
                <a:ea typeface="Tahoma" pitchFamily="34" charset="0"/>
                <a:cs typeface="Tahoma" pitchFamily="34" charset="0"/>
              </a:rPr>
              <a:t>Χρόνος και διάρκεια αλιευτικής επιχείρησης</a:t>
            </a:r>
            <a:endParaRPr lang="en-US" sz="1400" dirty="0" smtClean="0">
              <a:solidFill>
                <a:srgbClr val="0070C0"/>
              </a:solidFill>
              <a:latin typeface="Tahoma" pitchFamily="34" charset="0"/>
              <a:ea typeface="Tahoma" pitchFamily="34" charset="0"/>
              <a:cs typeface="Tahoma" pitchFamily="34" charset="0"/>
            </a:endParaRPr>
          </a:p>
          <a:p>
            <a:r>
              <a:rPr lang="el-GR" sz="1400" dirty="0" smtClean="0">
                <a:solidFill>
                  <a:srgbClr val="0070C0"/>
                </a:solidFill>
                <a:latin typeface="Tahoma" pitchFamily="34" charset="0"/>
                <a:ea typeface="Tahoma" pitchFamily="34" charset="0"/>
                <a:cs typeface="Tahoma" pitchFamily="34" charset="0"/>
              </a:rPr>
              <a:t>Τύπος δολώματος</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για παραγάδι</a:t>
            </a:r>
            <a:r>
              <a:rPr lang="en-US" sz="1400" dirty="0" smtClean="0">
                <a:solidFill>
                  <a:srgbClr val="0070C0"/>
                </a:solidFill>
                <a:latin typeface="Tahoma" pitchFamily="34" charset="0"/>
                <a:ea typeface="Tahoma" pitchFamily="34" charset="0"/>
                <a:cs typeface="Tahoma" pitchFamily="34" charset="0"/>
              </a:rPr>
              <a:t>)</a:t>
            </a:r>
          </a:p>
          <a:p>
            <a:r>
              <a:rPr lang="el-GR" sz="1400" dirty="0" smtClean="0">
                <a:solidFill>
                  <a:srgbClr val="0070C0"/>
                </a:solidFill>
                <a:latin typeface="Tahoma" pitchFamily="34" charset="0"/>
                <a:ea typeface="Tahoma" pitchFamily="34" charset="0"/>
                <a:cs typeface="Tahoma" pitchFamily="34" charset="0"/>
              </a:rPr>
              <a:t>Ταχύτητα σκάφους κατά τη διάρκεια της επιχείρησης</a:t>
            </a:r>
            <a:endParaRPr lang="en-US" sz="1400" dirty="0" smtClean="0">
              <a:solidFill>
                <a:srgbClr val="0070C0"/>
              </a:solidFill>
              <a:latin typeface="Tahoma" pitchFamily="34" charset="0"/>
              <a:ea typeface="Tahoma" pitchFamily="34" charset="0"/>
              <a:cs typeface="Tahoma" pitchFamily="34" charset="0"/>
            </a:endParaRPr>
          </a:p>
          <a:p>
            <a:pPr eaLnBrk="1" hangingPunct="1">
              <a:buNone/>
            </a:pPr>
            <a:endParaRPr lang="el-GR" sz="1400" dirty="0" smtClean="0">
              <a:solidFill>
                <a:srgbClr val="0070C0"/>
              </a:solidFill>
              <a:latin typeface="Tahoma" pitchFamily="34" charset="0"/>
              <a:ea typeface="Tahoma" pitchFamily="34" charset="0"/>
              <a:cs typeface="Tahoma" pitchFamily="34" charset="0"/>
            </a:endParaRPr>
          </a:p>
          <a:p>
            <a:pPr eaLnBrk="1" hangingPunct="1">
              <a:buFont typeface="Franklin Gothic Book" pitchFamily="34" charset="0"/>
              <a:buAutoNum type="alphaUcPeriod" startAt="2"/>
            </a:pPr>
            <a:r>
              <a:rPr lang="el-GR" sz="1400" b="1" u="sng" dirty="0" smtClean="0">
                <a:solidFill>
                  <a:srgbClr val="0070C0"/>
                </a:solidFill>
                <a:latin typeface="Tahoma" pitchFamily="34" charset="0"/>
                <a:ea typeface="Tahoma" pitchFamily="34" charset="0"/>
                <a:cs typeface="Tahoma" pitchFamily="34" charset="0"/>
              </a:rPr>
              <a:t>Πληροφορίες παρεμπίπτουσας παγίδευσης</a:t>
            </a:r>
          </a:p>
          <a:p>
            <a:pPr eaLnBrk="1" hangingPunct="1">
              <a:buFont typeface="Wingdings" pitchFamily="2" charset="2"/>
              <a:buChar char="ü"/>
            </a:pPr>
            <a:r>
              <a:rPr lang="el-GR" sz="1400" dirty="0" smtClean="0">
                <a:solidFill>
                  <a:srgbClr val="0070C0"/>
                </a:solidFill>
                <a:latin typeface="Tahoma" pitchFamily="34" charset="0"/>
                <a:ea typeface="Tahoma" pitchFamily="34" charset="0"/>
                <a:cs typeface="Tahoma" pitchFamily="34" charset="0"/>
              </a:rPr>
              <a:t>Υπεύθυνο αλιευτικό εργαλείο</a:t>
            </a:r>
            <a:endParaRPr lang="en-GB" sz="1400" dirty="0" smtClean="0">
              <a:solidFill>
                <a:srgbClr val="0070C0"/>
              </a:solidFill>
              <a:latin typeface="Tahoma" pitchFamily="34" charset="0"/>
              <a:ea typeface="Tahoma" pitchFamily="34" charset="0"/>
              <a:cs typeface="Tahoma" pitchFamily="34" charset="0"/>
            </a:endParaRPr>
          </a:p>
          <a:p>
            <a:pPr eaLnBrk="1" hangingPunct="1">
              <a:buFont typeface="Wingdings" pitchFamily="2" charset="2"/>
              <a:buChar char="ü"/>
            </a:pPr>
            <a:r>
              <a:rPr lang="el-GR" sz="1400" dirty="0" smtClean="0">
                <a:solidFill>
                  <a:srgbClr val="0070C0"/>
                </a:solidFill>
                <a:latin typeface="Tahoma" pitchFamily="34" charset="0"/>
                <a:ea typeface="Tahoma" pitchFamily="34" charset="0"/>
                <a:cs typeface="Tahoma" pitchFamily="34" charset="0"/>
              </a:rPr>
              <a:t>Περιοχή περιστατικού</a:t>
            </a:r>
            <a:endParaRPr lang="en-GB" sz="1400" dirty="0" smtClean="0">
              <a:solidFill>
                <a:srgbClr val="0070C0"/>
              </a:solidFill>
              <a:latin typeface="Tahoma" pitchFamily="34" charset="0"/>
              <a:ea typeface="Tahoma" pitchFamily="34" charset="0"/>
              <a:cs typeface="Tahoma" pitchFamily="34" charset="0"/>
            </a:endParaRPr>
          </a:p>
          <a:p>
            <a:pPr eaLnBrk="1" hangingPunct="1">
              <a:buFont typeface="Wingdings" pitchFamily="2" charset="2"/>
              <a:buChar char="ü"/>
            </a:pPr>
            <a:r>
              <a:rPr lang="el-GR" sz="1400" dirty="0" smtClean="0">
                <a:solidFill>
                  <a:srgbClr val="0070C0"/>
                </a:solidFill>
                <a:latin typeface="Tahoma" pitchFamily="34" charset="0"/>
                <a:ea typeface="Tahoma" pitchFamily="34" charset="0"/>
                <a:cs typeface="Tahoma" pitchFamily="34" charset="0"/>
              </a:rPr>
              <a:t>Χρόνος περιστατικού</a:t>
            </a:r>
            <a:endParaRPr lang="en-GB" sz="1400" dirty="0" smtClean="0">
              <a:solidFill>
                <a:srgbClr val="0070C0"/>
              </a:solidFill>
              <a:latin typeface="Tahoma" pitchFamily="34" charset="0"/>
              <a:ea typeface="Tahoma" pitchFamily="34" charset="0"/>
              <a:cs typeface="Tahoma" pitchFamily="34" charset="0"/>
            </a:endParaRPr>
          </a:p>
          <a:p>
            <a:pPr eaLnBrk="1" hangingPunct="1">
              <a:buFont typeface="Wingdings" pitchFamily="2" charset="2"/>
              <a:buChar char="ü"/>
            </a:pPr>
            <a:r>
              <a:rPr lang="el-GR" sz="1400" dirty="0" smtClean="0">
                <a:solidFill>
                  <a:srgbClr val="0070C0"/>
                </a:solidFill>
                <a:latin typeface="Tahoma" pitchFamily="34" charset="0"/>
                <a:ea typeface="Tahoma" pitchFamily="34" charset="0"/>
                <a:cs typeface="Tahoma" pitchFamily="34" charset="0"/>
              </a:rPr>
              <a:t>Παρουσία και αριθμός θαλασσοπουλιών κατά τη διάρκεια της αλιευτικής προσπάθειας</a:t>
            </a:r>
            <a:endParaRPr lang="en-GB" sz="1400" dirty="0" smtClean="0">
              <a:solidFill>
                <a:srgbClr val="0070C0"/>
              </a:solidFill>
              <a:latin typeface="Tahoma" pitchFamily="34" charset="0"/>
              <a:ea typeface="Tahoma" pitchFamily="34" charset="0"/>
              <a:cs typeface="Tahoma" pitchFamily="34" charset="0"/>
            </a:endParaRPr>
          </a:p>
          <a:p>
            <a:pPr eaLnBrk="1" hangingPunct="1">
              <a:buFont typeface="Wingdings" pitchFamily="2" charset="2"/>
              <a:buChar char="ü"/>
            </a:pPr>
            <a:r>
              <a:rPr lang="el-GR" sz="1400" dirty="0" smtClean="0">
                <a:solidFill>
                  <a:srgbClr val="0070C0"/>
                </a:solidFill>
                <a:latin typeface="Tahoma" pitchFamily="34" charset="0"/>
                <a:ea typeface="Tahoma" pitchFamily="34" charset="0"/>
                <a:cs typeface="Tahoma" pitchFamily="34" charset="0"/>
              </a:rPr>
              <a:t>Ποσοστό</a:t>
            </a:r>
            <a:r>
              <a:rPr lang="en-US" sz="1400" dirty="0" smtClean="0">
                <a:solidFill>
                  <a:srgbClr val="0070C0"/>
                </a:solidFill>
                <a:latin typeface="Tahoma" pitchFamily="34" charset="0"/>
                <a:ea typeface="Tahoma" pitchFamily="34" charset="0"/>
                <a:cs typeface="Tahoma" pitchFamily="34" charset="0"/>
              </a:rPr>
              <a:t> % </a:t>
            </a:r>
            <a:r>
              <a:rPr lang="el-GR" sz="1400" dirty="0" smtClean="0">
                <a:solidFill>
                  <a:srgbClr val="0070C0"/>
                </a:solidFill>
                <a:latin typeface="Tahoma" pitchFamily="34" charset="0"/>
                <a:ea typeface="Tahoma" pitchFamily="34" charset="0"/>
                <a:cs typeface="Tahoma" pitchFamily="34" charset="0"/>
              </a:rPr>
              <a:t>της απώλειας δολώματος </a:t>
            </a:r>
            <a:r>
              <a:rPr lang="en-US" sz="1400" dirty="0" smtClean="0">
                <a:solidFill>
                  <a:srgbClr val="0070C0"/>
                </a:solidFill>
                <a:latin typeface="Tahoma" pitchFamily="34" charset="0"/>
                <a:ea typeface="Tahoma" pitchFamily="34" charset="0"/>
                <a:cs typeface="Tahoma" pitchFamily="34" charset="0"/>
              </a:rPr>
              <a:t>(</a:t>
            </a:r>
            <a:r>
              <a:rPr lang="el-GR" sz="1400" dirty="0" smtClean="0">
                <a:solidFill>
                  <a:srgbClr val="0070C0"/>
                </a:solidFill>
                <a:latin typeface="Tahoma" pitchFamily="34" charset="0"/>
                <a:ea typeface="Tahoma" pitchFamily="34" charset="0"/>
                <a:cs typeface="Tahoma" pitchFamily="34" charset="0"/>
              </a:rPr>
              <a:t>σε παραγάδι</a:t>
            </a:r>
            <a:r>
              <a:rPr lang="en-US" sz="1400" dirty="0" smtClean="0">
                <a:solidFill>
                  <a:srgbClr val="0070C0"/>
                </a:solidFill>
                <a:latin typeface="Tahoma" pitchFamily="34" charset="0"/>
                <a:ea typeface="Tahoma" pitchFamily="34" charset="0"/>
                <a:cs typeface="Tahoma" pitchFamily="34" charset="0"/>
              </a:rPr>
              <a:t>) </a:t>
            </a:r>
            <a:r>
              <a:rPr lang="el-GR" sz="1400" dirty="0" smtClean="0">
                <a:solidFill>
                  <a:srgbClr val="0070C0"/>
                </a:solidFill>
                <a:latin typeface="Tahoma" pitchFamily="34" charset="0"/>
                <a:ea typeface="Tahoma" pitchFamily="34" charset="0"/>
                <a:cs typeface="Tahoma" pitchFamily="34" charset="0"/>
              </a:rPr>
              <a:t>λόγω των θαλασσοπουλιών</a:t>
            </a:r>
            <a:endParaRPr lang="en-GB" sz="1400" dirty="0" smtClean="0">
              <a:solidFill>
                <a:srgbClr val="0070C0"/>
              </a:solidFill>
              <a:latin typeface="Tahoma" pitchFamily="34" charset="0"/>
              <a:ea typeface="Tahoma" pitchFamily="34" charset="0"/>
              <a:cs typeface="Tahoma" pitchFamily="34" charset="0"/>
            </a:endParaRPr>
          </a:p>
          <a:p>
            <a:pPr eaLnBrk="1" hangingPunct="1">
              <a:buFont typeface="Wingdings" pitchFamily="2" charset="2"/>
              <a:buChar char="ü"/>
            </a:pPr>
            <a:endParaRPr lang="en-GB" sz="1400" dirty="0" smtClean="0"/>
          </a:p>
          <a:p>
            <a:pPr eaLnBrk="1" hangingPunct="1"/>
            <a:endParaRPr lang="el-GR"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14546" y="142852"/>
            <a:ext cx="4357718" cy="571504"/>
          </a:xfrm>
        </p:spPr>
        <p:style>
          <a:lnRef idx="0">
            <a:schemeClr val="accent5"/>
          </a:lnRef>
          <a:fillRef idx="3">
            <a:schemeClr val="accent5"/>
          </a:fillRef>
          <a:effectRef idx="3">
            <a:schemeClr val="accent5"/>
          </a:effectRef>
          <a:fontRef idx="minor">
            <a:schemeClr val="lt1"/>
          </a:fontRef>
        </p:style>
        <p:txBody>
          <a:bodyPr>
            <a:normAutofit/>
          </a:bodyPr>
          <a:lstStyle/>
          <a:p>
            <a:pPr algn="ctr" eaLnBrk="1" fontAlgn="auto" hangingPunct="1">
              <a:spcAft>
                <a:spcPts val="0"/>
              </a:spcAft>
              <a:defRPr/>
            </a:pPr>
            <a:r>
              <a:rPr lang="el-GR" sz="2800" dirty="0" smtClean="0">
                <a:solidFill>
                  <a:srgbClr val="FFFF00"/>
                </a:solidFill>
                <a:latin typeface="Tahoma" pitchFamily="34" charset="0"/>
                <a:cs typeface="Tahoma" pitchFamily="34" charset="0"/>
              </a:rPr>
              <a:t>Αποτελέσματα</a:t>
            </a:r>
            <a:r>
              <a:rPr lang="en-US" sz="2800" dirty="0" smtClean="0">
                <a:solidFill>
                  <a:srgbClr val="FFFF00"/>
                </a:solidFill>
                <a:latin typeface="Tahoma" pitchFamily="34" charset="0"/>
                <a:cs typeface="Tahoma" pitchFamily="34" charset="0"/>
              </a:rPr>
              <a:t> 2009-2010 </a:t>
            </a:r>
            <a:endParaRPr lang="el-GR" sz="2800" dirty="0">
              <a:solidFill>
                <a:srgbClr val="FFFF00"/>
              </a:solidFill>
              <a:latin typeface="Tahoma" pitchFamily="34" charset="0"/>
              <a:cs typeface="Tahoma" pitchFamily="34" charset="0"/>
            </a:endParaRPr>
          </a:p>
        </p:txBody>
      </p:sp>
      <p:sp>
        <p:nvSpPr>
          <p:cNvPr id="25603" name="3 - Θέση περιεχομένου"/>
          <p:cNvSpPr>
            <a:spLocks noGrp="1"/>
          </p:cNvSpPr>
          <p:nvPr>
            <p:ph sz="half" idx="1"/>
          </p:nvPr>
        </p:nvSpPr>
        <p:spPr>
          <a:xfrm>
            <a:off x="214282" y="1714488"/>
            <a:ext cx="4643470" cy="2357454"/>
          </a:xfrm>
        </p:spPr>
        <p:txBody>
          <a:bodyPr/>
          <a:lstStyle/>
          <a:p>
            <a:pPr eaLnBrk="1" hangingPunct="1"/>
            <a:r>
              <a:rPr lang="el-GR" sz="1600" dirty="0" smtClean="0">
                <a:solidFill>
                  <a:srgbClr val="0070C0"/>
                </a:solidFill>
                <a:latin typeface="Tahoma" pitchFamily="34" charset="0"/>
                <a:ea typeface="Tahoma" pitchFamily="34" charset="0"/>
                <a:cs typeface="Tahoma" pitchFamily="34" charset="0"/>
              </a:rPr>
              <a:t>Αριθμός ημερών με εν πλω καταγραφές</a:t>
            </a:r>
            <a:r>
              <a:rPr lang="en-US" sz="1600" dirty="0" smtClean="0">
                <a:solidFill>
                  <a:srgbClr val="0070C0"/>
                </a:solidFill>
                <a:latin typeface="Tahoma" pitchFamily="34" charset="0"/>
                <a:ea typeface="Tahoma" pitchFamily="34" charset="0"/>
                <a:cs typeface="Tahoma" pitchFamily="34" charset="0"/>
              </a:rPr>
              <a:t>: 35</a:t>
            </a:r>
          </a:p>
          <a:p>
            <a:pPr eaLnBrk="1" hangingPunct="1"/>
            <a:r>
              <a:rPr lang="en-US" sz="1600" dirty="0" smtClean="0">
                <a:solidFill>
                  <a:srgbClr val="0070C0"/>
                </a:solidFill>
                <a:latin typeface="Tahoma" pitchFamily="34" charset="0"/>
                <a:ea typeface="Tahoma" pitchFamily="34" charset="0"/>
                <a:cs typeface="Tahoma" pitchFamily="34" charset="0"/>
              </a:rPr>
              <a:t>120 </a:t>
            </a:r>
            <a:r>
              <a:rPr lang="el-GR" sz="1600" dirty="0" smtClean="0">
                <a:solidFill>
                  <a:srgbClr val="0070C0"/>
                </a:solidFill>
                <a:latin typeface="Tahoma" pitchFamily="34" charset="0"/>
                <a:ea typeface="Tahoma" pitchFamily="34" charset="0"/>
                <a:cs typeface="Tahoma" pitchFamily="34" charset="0"/>
              </a:rPr>
              <a:t>επιχειρήσεις με απλάδι</a:t>
            </a:r>
            <a:endParaRPr lang="en-US" sz="1600" dirty="0" smtClean="0">
              <a:solidFill>
                <a:srgbClr val="0070C0"/>
              </a:solidFill>
              <a:latin typeface="Tahoma" pitchFamily="34" charset="0"/>
              <a:ea typeface="Tahoma" pitchFamily="34" charset="0"/>
              <a:cs typeface="Tahoma" pitchFamily="34" charset="0"/>
            </a:endParaRPr>
          </a:p>
          <a:p>
            <a:pPr eaLnBrk="1" hangingPunct="1"/>
            <a:r>
              <a:rPr lang="en-US" sz="1600" dirty="0" smtClean="0">
                <a:solidFill>
                  <a:srgbClr val="0070C0"/>
                </a:solidFill>
                <a:latin typeface="Tahoma" pitchFamily="34" charset="0"/>
                <a:ea typeface="Tahoma" pitchFamily="34" charset="0"/>
                <a:cs typeface="Tahoma" pitchFamily="34" charset="0"/>
              </a:rPr>
              <a:t>150 </a:t>
            </a:r>
            <a:r>
              <a:rPr lang="el-GR" sz="1600" dirty="0" smtClean="0">
                <a:solidFill>
                  <a:srgbClr val="0070C0"/>
                </a:solidFill>
                <a:latin typeface="Tahoma" pitchFamily="34" charset="0"/>
                <a:ea typeface="Tahoma" pitchFamily="34" charset="0"/>
                <a:cs typeface="Tahoma" pitchFamily="34" charset="0"/>
              </a:rPr>
              <a:t>επιχειρήσεις με παραγάδι</a:t>
            </a:r>
            <a:endParaRPr lang="en-US" sz="1600" dirty="0" smtClean="0">
              <a:solidFill>
                <a:srgbClr val="0070C0"/>
              </a:solidFill>
              <a:latin typeface="Tahoma" pitchFamily="34" charset="0"/>
              <a:ea typeface="Tahoma" pitchFamily="34" charset="0"/>
              <a:cs typeface="Tahoma" pitchFamily="34" charset="0"/>
            </a:endParaRPr>
          </a:p>
          <a:p>
            <a:pPr eaLnBrk="1" hangingPunct="1"/>
            <a:r>
              <a:rPr lang="el-GR" sz="1600" dirty="0" smtClean="0">
                <a:solidFill>
                  <a:srgbClr val="0070C0"/>
                </a:solidFill>
                <a:latin typeface="Tahoma" pitchFamily="34" charset="0"/>
                <a:ea typeface="Tahoma" pitchFamily="34" charset="0"/>
                <a:cs typeface="Tahoma" pitchFamily="34" charset="0"/>
              </a:rPr>
              <a:t>Συνολική θαλάσσια περιοχή έρευνας</a:t>
            </a:r>
            <a:r>
              <a:rPr lang="en-US" sz="1600" dirty="0" smtClean="0">
                <a:solidFill>
                  <a:srgbClr val="0070C0"/>
                </a:solidFill>
                <a:latin typeface="Tahoma" pitchFamily="34" charset="0"/>
                <a:ea typeface="Tahoma" pitchFamily="34" charset="0"/>
                <a:cs typeface="Tahoma" pitchFamily="34" charset="0"/>
              </a:rPr>
              <a:t>: 3,000km</a:t>
            </a:r>
            <a:r>
              <a:rPr lang="en-US" sz="1600" baseline="30000" dirty="0" smtClean="0">
                <a:solidFill>
                  <a:srgbClr val="0070C0"/>
                </a:solidFill>
                <a:latin typeface="Tahoma" pitchFamily="34" charset="0"/>
                <a:ea typeface="Tahoma" pitchFamily="34" charset="0"/>
                <a:cs typeface="Tahoma" pitchFamily="34" charset="0"/>
              </a:rPr>
              <a:t>2</a:t>
            </a:r>
          </a:p>
          <a:p>
            <a:r>
              <a:rPr lang="el-GR" sz="1600" dirty="0" smtClean="0">
                <a:solidFill>
                  <a:srgbClr val="0070C0"/>
                </a:solidFill>
                <a:latin typeface="Tahoma" pitchFamily="34" charset="0"/>
                <a:ea typeface="Tahoma" pitchFamily="34" charset="0"/>
                <a:cs typeface="Tahoma" pitchFamily="34" charset="0"/>
              </a:rPr>
              <a:t>Αριθμός αγκιστριών ανά παραγάδι</a:t>
            </a:r>
            <a:r>
              <a:rPr lang="en-US" sz="1600" dirty="0" smtClean="0">
                <a:solidFill>
                  <a:srgbClr val="0070C0"/>
                </a:solidFill>
                <a:latin typeface="Tahoma" pitchFamily="34" charset="0"/>
                <a:ea typeface="Tahoma" pitchFamily="34" charset="0"/>
                <a:cs typeface="Tahoma" pitchFamily="34" charset="0"/>
              </a:rPr>
              <a:t>: 200-400</a:t>
            </a:r>
          </a:p>
          <a:p>
            <a:r>
              <a:rPr lang="el-GR" sz="1600" dirty="0" smtClean="0">
                <a:solidFill>
                  <a:srgbClr val="0070C0"/>
                </a:solidFill>
                <a:latin typeface="Tahoma" pitchFamily="34" charset="0"/>
                <a:ea typeface="Tahoma" pitchFamily="34" charset="0"/>
                <a:cs typeface="Tahoma" pitchFamily="34" charset="0"/>
              </a:rPr>
              <a:t>Μήκος διχτυών ανά επιχείρηση</a:t>
            </a:r>
            <a:r>
              <a:rPr lang="en-US" sz="1600" dirty="0" smtClean="0">
                <a:solidFill>
                  <a:srgbClr val="0070C0"/>
                </a:solidFill>
                <a:latin typeface="Tahoma" pitchFamily="34" charset="0"/>
                <a:ea typeface="Tahoma" pitchFamily="34" charset="0"/>
                <a:cs typeface="Tahoma" pitchFamily="34" charset="0"/>
              </a:rPr>
              <a:t>:  0</a:t>
            </a:r>
            <a:r>
              <a:rPr lang="el-GR" sz="1600" dirty="0" smtClean="0">
                <a:solidFill>
                  <a:srgbClr val="0070C0"/>
                </a:solidFill>
                <a:latin typeface="Tahoma" pitchFamily="34" charset="0"/>
                <a:ea typeface="Tahoma" pitchFamily="34" charset="0"/>
                <a:cs typeface="Tahoma" pitchFamily="34" charset="0"/>
              </a:rPr>
              <a:t>,</a:t>
            </a:r>
            <a:r>
              <a:rPr lang="en-US" sz="1600" dirty="0" smtClean="0">
                <a:solidFill>
                  <a:srgbClr val="0070C0"/>
                </a:solidFill>
                <a:latin typeface="Tahoma" pitchFamily="34" charset="0"/>
                <a:ea typeface="Tahoma" pitchFamily="34" charset="0"/>
                <a:cs typeface="Tahoma" pitchFamily="34" charset="0"/>
              </a:rPr>
              <a:t>2 - 3 km.</a:t>
            </a:r>
          </a:p>
          <a:p>
            <a:pPr eaLnBrk="1" hangingPunct="1"/>
            <a:r>
              <a:rPr lang="el-GR" sz="1600" dirty="0" smtClean="0">
                <a:solidFill>
                  <a:srgbClr val="0070C0"/>
                </a:solidFill>
                <a:latin typeface="Tahoma" pitchFamily="34" charset="0"/>
                <a:ea typeface="Tahoma" pitchFamily="34" charset="0"/>
                <a:cs typeface="Tahoma" pitchFamily="34" charset="0"/>
              </a:rPr>
              <a:t>Μέση διάρκεια επιχειρήσεων</a:t>
            </a:r>
            <a:r>
              <a:rPr lang="en-US" sz="1600" dirty="0" smtClean="0">
                <a:solidFill>
                  <a:srgbClr val="0070C0"/>
                </a:solidFill>
                <a:latin typeface="Tahoma" pitchFamily="34" charset="0"/>
                <a:ea typeface="Tahoma" pitchFamily="34" charset="0"/>
                <a:cs typeface="Tahoma" pitchFamily="34" charset="0"/>
              </a:rPr>
              <a:t>: 30 min</a:t>
            </a:r>
            <a:endParaRPr lang="el-GR" sz="1600" dirty="0" smtClean="0">
              <a:solidFill>
                <a:srgbClr val="0070C0"/>
              </a:solidFill>
              <a:latin typeface="Tahoma" pitchFamily="34" charset="0"/>
              <a:ea typeface="Tahoma" pitchFamily="34" charset="0"/>
              <a:cs typeface="Tahoma" pitchFamily="34" charset="0"/>
            </a:endParaRPr>
          </a:p>
        </p:txBody>
      </p:sp>
      <p:sp>
        <p:nvSpPr>
          <p:cNvPr id="9" name="8 - Λυγισμένο βέλος"/>
          <p:cNvSpPr/>
          <p:nvPr/>
        </p:nvSpPr>
        <p:spPr>
          <a:xfrm>
            <a:off x="3143240" y="4357694"/>
            <a:ext cx="2643188" cy="714375"/>
          </a:xfrm>
          <a:prstGeom prst="bentArrow">
            <a:avLst>
              <a:gd name="adj1" fmla="val 25000"/>
              <a:gd name="adj2" fmla="val 320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graphicFrame>
        <p:nvGraphicFramePr>
          <p:cNvPr id="7" name="Table 8"/>
          <p:cNvGraphicFramePr>
            <a:graphicFrameLocks noGrp="1"/>
          </p:cNvGraphicFramePr>
          <p:nvPr/>
        </p:nvGraphicFramePr>
        <p:xfrm>
          <a:off x="214282" y="5090160"/>
          <a:ext cx="5248271" cy="1357321"/>
        </p:xfrm>
        <a:graphic>
          <a:graphicData uri="http://schemas.openxmlformats.org/drawingml/2006/table">
            <a:tbl>
              <a:tblPr firstRow="1" bandRow="1">
                <a:tableStyleId>{5C22544A-7EE6-4342-B048-85BDC9FD1C3A}</a:tableStyleId>
              </a:tblPr>
              <a:tblGrid>
                <a:gridCol w="857256"/>
                <a:gridCol w="1221931"/>
                <a:gridCol w="1282724"/>
                <a:gridCol w="1886360"/>
              </a:tblGrid>
              <a:tr h="553869">
                <a:tc>
                  <a:txBody>
                    <a:bodyPr/>
                    <a:lstStyle/>
                    <a:p>
                      <a:r>
                        <a:rPr lang="el-GR" sz="1000" dirty="0" smtClean="0">
                          <a:solidFill>
                            <a:schemeClr val="tx1"/>
                          </a:solidFill>
                          <a:latin typeface="Tahoma" pitchFamily="34" charset="0"/>
                          <a:ea typeface="Tahoma" pitchFamily="34" charset="0"/>
                          <a:cs typeface="Tahoma" pitchFamily="34" charset="0"/>
                        </a:rPr>
                        <a:t>Αλιευτικό εργαλείο</a:t>
                      </a:r>
                      <a:endParaRPr lang="el-GR" sz="1000" dirty="0">
                        <a:solidFill>
                          <a:schemeClr val="tx1"/>
                        </a:solidFill>
                        <a:latin typeface="Tahoma" pitchFamily="34" charset="0"/>
                        <a:ea typeface="Tahoma" pitchFamily="34" charset="0"/>
                        <a:cs typeface="Tahoma" pitchFamily="34" charset="0"/>
                      </a:endParaRPr>
                    </a:p>
                  </a:txBody>
                  <a:tcPr/>
                </a:tc>
                <a:tc>
                  <a:txBody>
                    <a:bodyPr/>
                    <a:lstStyle/>
                    <a:p>
                      <a:r>
                        <a:rPr lang="el-GR" sz="1000" dirty="0" err="1" smtClean="0">
                          <a:solidFill>
                            <a:schemeClr val="tx1"/>
                          </a:solidFill>
                          <a:latin typeface="Tahoma" pitchFamily="34" charset="0"/>
                          <a:ea typeface="Tahoma" pitchFamily="34" charset="0"/>
                          <a:cs typeface="Tahoma" pitchFamily="34" charset="0"/>
                        </a:rPr>
                        <a:t>Αρ.ιθμός</a:t>
                      </a:r>
                      <a:r>
                        <a:rPr lang="el-GR" sz="1000" baseline="0" dirty="0" smtClean="0">
                          <a:solidFill>
                            <a:schemeClr val="tx1"/>
                          </a:solidFill>
                          <a:latin typeface="Tahoma" pitchFamily="34" charset="0"/>
                          <a:ea typeface="Tahoma" pitchFamily="34" charset="0"/>
                          <a:cs typeface="Tahoma" pitchFamily="34" charset="0"/>
                        </a:rPr>
                        <a:t> </a:t>
                      </a:r>
                      <a:r>
                        <a:rPr lang="el-GR" sz="1000" dirty="0" smtClean="0">
                          <a:solidFill>
                            <a:schemeClr val="tx1"/>
                          </a:solidFill>
                          <a:latin typeface="Tahoma" pitchFamily="34" charset="0"/>
                          <a:ea typeface="Tahoma" pitchFamily="34" charset="0"/>
                          <a:cs typeface="Tahoma" pitchFamily="34" charset="0"/>
                        </a:rPr>
                        <a:t>επιχειρήσεων</a:t>
                      </a:r>
                      <a:endParaRPr lang="el-GR" sz="1000" dirty="0">
                        <a:solidFill>
                          <a:schemeClr val="tx1"/>
                        </a:solidFill>
                        <a:latin typeface="Tahoma" pitchFamily="34" charset="0"/>
                        <a:ea typeface="Tahoma" pitchFamily="34" charset="0"/>
                        <a:cs typeface="Tahoma" pitchFamily="34" charset="0"/>
                      </a:endParaRPr>
                    </a:p>
                  </a:txBody>
                  <a:tcPr/>
                </a:tc>
                <a:tc>
                  <a:txBody>
                    <a:bodyPr/>
                    <a:lstStyle/>
                    <a:p>
                      <a:r>
                        <a:rPr lang="el-GR" sz="1000" dirty="0" smtClean="0">
                          <a:solidFill>
                            <a:schemeClr val="tx1"/>
                          </a:solidFill>
                          <a:latin typeface="Tahoma" pitchFamily="34" charset="0"/>
                          <a:ea typeface="Tahoma" pitchFamily="34" charset="0"/>
                          <a:cs typeface="Tahoma" pitchFamily="34" charset="0"/>
                        </a:rPr>
                        <a:t>Αλιευτική</a:t>
                      </a:r>
                      <a:r>
                        <a:rPr lang="el-GR" sz="1000" baseline="0" dirty="0" smtClean="0">
                          <a:solidFill>
                            <a:schemeClr val="tx1"/>
                          </a:solidFill>
                          <a:latin typeface="Tahoma" pitchFamily="34" charset="0"/>
                          <a:ea typeface="Tahoma" pitchFamily="34" charset="0"/>
                          <a:cs typeface="Tahoma" pitchFamily="34" charset="0"/>
                        </a:rPr>
                        <a:t> προσπάθεια</a:t>
                      </a:r>
                      <a:endParaRPr lang="el-GR" sz="1000" dirty="0">
                        <a:solidFill>
                          <a:schemeClr val="tx1"/>
                        </a:solidFill>
                        <a:latin typeface="Tahoma" pitchFamily="34" charset="0"/>
                        <a:ea typeface="Tahoma" pitchFamily="34" charset="0"/>
                        <a:cs typeface="Tahoma" pitchFamily="34" charset="0"/>
                      </a:endParaRPr>
                    </a:p>
                  </a:txBody>
                  <a:tcPr/>
                </a:tc>
                <a:tc>
                  <a:txBody>
                    <a:bodyPr/>
                    <a:lstStyle/>
                    <a:p>
                      <a:r>
                        <a:rPr lang="el-GR" sz="1000" dirty="0" smtClean="0">
                          <a:solidFill>
                            <a:schemeClr val="tx1"/>
                          </a:solidFill>
                          <a:latin typeface="Tahoma" pitchFamily="34" charset="0"/>
                          <a:ea typeface="Tahoma" pitchFamily="34" charset="0"/>
                          <a:cs typeface="Tahoma" pitchFamily="34" charset="0"/>
                        </a:rPr>
                        <a:t>Περιστατικά</a:t>
                      </a:r>
                      <a:r>
                        <a:rPr lang="el-GR" sz="1000" baseline="0" dirty="0" smtClean="0">
                          <a:solidFill>
                            <a:schemeClr val="tx1"/>
                          </a:solidFill>
                          <a:latin typeface="Tahoma" pitchFamily="34" charset="0"/>
                          <a:ea typeface="Tahoma" pitchFamily="34" charset="0"/>
                          <a:cs typeface="Tahoma" pitchFamily="34" charset="0"/>
                        </a:rPr>
                        <a:t> τυχαίας παγίδευσης</a:t>
                      </a:r>
                      <a:endParaRPr lang="el-GR" sz="1000" dirty="0">
                        <a:solidFill>
                          <a:schemeClr val="tx1"/>
                        </a:solidFill>
                        <a:latin typeface="Tahoma" pitchFamily="34" charset="0"/>
                        <a:ea typeface="Tahoma" pitchFamily="34" charset="0"/>
                        <a:cs typeface="Tahoma" pitchFamily="34" charset="0"/>
                      </a:endParaRPr>
                    </a:p>
                  </a:txBody>
                  <a:tcPr/>
                </a:tc>
              </a:tr>
              <a:tr h="249583">
                <a:tc>
                  <a:txBody>
                    <a:bodyPr/>
                    <a:lstStyle/>
                    <a:p>
                      <a:r>
                        <a:rPr lang="el-GR" sz="1000" dirty="0" smtClean="0">
                          <a:solidFill>
                            <a:srgbClr val="0070C0"/>
                          </a:solidFill>
                          <a:latin typeface="Tahoma" pitchFamily="34" charset="0"/>
                          <a:ea typeface="Tahoma" pitchFamily="34" charset="0"/>
                          <a:cs typeface="Tahoma" pitchFamily="34" charset="0"/>
                        </a:rPr>
                        <a:t>Απλάδι</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dirty="0" smtClean="0">
                          <a:solidFill>
                            <a:srgbClr val="0070C0"/>
                          </a:solidFill>
                          <a:latin typeface="Tahoma" pitchFamily="34" charset="0"/>
                          <a:ea typeface="Tahoma" pitchFamily="34" charset="0"/>
                          <a:cs typeface="Tahoma" pitchFamily="34" charset="0"/>
                        </a:rPr>
                        <a:t>120</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dirty="0" err="1" smtClean="0">
                          <a:solidFill>
                            <a:srgbClr val="0070C0"/>
                          </a:solidFill>
                          <a:latin typeface="Tahoma" pitchFamily="34" charset="0"/>
                          <a:ea typeface="Tahoma" pitchFamily="34" charset="0"/>
                          <a:cs typeface="Tahoma" pitchFamily="34" charset="0"/>
                        </a:rPr>
                        <a:t>190km</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b="1" dirty="0" smtClean="0">
                          <a:solidFill>
                            <a:srgbClr val="0070C0"/>
                          </a:solidFill>
                          <a:latin typeface="Tahoma" pitchFamily="34" charset="0"/>
                          <a:ea typeface="Tahoma" pitchFamily="34" charset="0"/>
                          <a:cs typeface="Tahoma" pitchFamily="34" charset="0"/>
                        </a:rPr>
                        <a:t>0</a:t>
                      </a:r>
                      <a:endParaRPr lang="el-GR" sz="1000" b="1" dirty="0">
                        <a:solidFill>
                          <a:srgbClr val="0070C0"/>
                        </a:solidFill>
                        <a:latin typeface="Tahoma" pitchFamily="34" charset="0"/>
                        <a:ea typeface="Tahoma" pitchFamily="34" charset="0"/>
                        <a:cs typeface="Tahoma" pitchFamily="34" charset="0"/>
                      </a:endParaRPr>
                    </a:p>
                  </a:txBody>
                  <a:tcPr/>
                </a:tc>
              </a:tr>
              <a:tr h="553869">
                <a:tc>
                  <a:txBody>
                    <a:bodyPr/>
                    <a:lstStyle/>
                    <a:p>
                      <a:r>
                        <a:rPr lang="en-US" sz="1000" dirty="0" smtClean="0">
                          <a:solidFill>
                            <a:srgbClr val="0070C0"/>
                          </a:solidFill>
                          <a:latin typeface="Tahoma" pitchFamily="34" charset="0"/>
                          <a:ea typeface="Tahoma" pitchFamily="34" charset="0"/>
                          <a:cs typeface="Tahoma" pitchFamily="34" charset="0"/>
                        </a:rPr>
                        <a:t> </a:t>
                      </a:r>
                      <a:r>
                        <a:rPr lang="el-GR" sz="1000" dirty="0" smtClean="0">
                          <a:solidFill>
                            <a:srgbClr val="0070C0"/>
                          </a:solidFill>
                          <a:latin typeface="Tahoma" pitchFamily="34" charset="0"/>
                          <a:ea typeface="Tahoma" pitchFamily="34" charset="0"/>
                          <a:cs typeface="Tahoma" pitchFamily="34" charset="0"/>
                        </a:rPr>
                        <a:t>Παραγάδι</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dirty="0" smtClean="0">
                          <a:solidFill>
                            <a:srgbClr val="0070C0"/>
                          </a:solidFill>
                          <a:latin typeface="Tahoma" pitchFamily="34" charset="0"/>
                          <a:ea typeface="Tahoma" pitchFamily="34" charset="0"/>
                          <a:cs typeface="Tahoma" pitchFamily="34" charset="0"/>
                        </a:rPr>
                        <a:t>150</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dirty="0" smtClean="0">
                          <a:solidFill>
                            <a:srgbClr val="0070C0"/>
                          </a:solidFill>
                          <a:latin typeface="Tahoma" pitchFamily="34" charset="0"/>
                          <a:ea typeface="Tahoma" pitchFamily="34" charset="0"/>
                          <a:cs typeface="Tahoma" pitchFamily="34" charset="0"/>
                        </a:rPr>
                        <a:t>30</a:t>
                      </a:r>
                      <a:r>
                        <a:rPr lang="el-GR" sz="1000" dirty="0" smtClean="0">
                          <a:solidFill>
                            <a:srgbClr val="0070C0"/>
                          </a:solidFill>
                          <a:latin typeface="Tahoma" pitchFamily="34" charset="0"/>
                          <a:ea typeface="Tahoma" pitchFamily="34" charset="0"/>
                          <a:cs typeface="Tahoma" pitchFamily="34" charset="0"/>
                        </a:rPr>
                        <a:t>.</a:t>
                      </a:r>
                      <a:r>
                        <a:rPr lang="en-US" sz="1000" dirty="0" smtClean="0">
                          <a:solidFill>
                            <a:srgbClr val="0070C0"/>
                          </a:solidFill>
                          <a:latin typeface="Tahoma" pitchFamily="34" charset="0"/>
                          <a:ea typeface="Tahoma" pitchFamily="34" charset="0"/>
                          <a:cs typeface="Tahoma" pitchFamily="34" charset="0"/>
                        </a:rPr>
                        <a:t>000</a:t>
                      </a:r>
                      <a:r>
                        <a:rPr lang="el-GR" sz="1000" baseline="0" dirty="0" smtClean="0">
                          <a:solidFill>
                            <a:srgbClr val="0070C0"/>
                          </a:solidFill>
                          <a:latin typeface="Tahoma" pitchFamily="34" charset="0"/>
                          <a:ea typeface="Tahoma" pitchFamily="34" charset="0"/>
                          <a:cs typeface="Tahoma" pitchFamily="34" charset="0"/>
                        </a:rPr>
                        <a:t> αγκίστρια</a:t>
                      </a:r>
                      <a:endParaRPr lang="el-GR" sz="1000" dirty="0">
                        <a:solidFill>
                          <a:srgbClr val="0070C0"/>
                        </a:solidFill>
                        <a:latin typeface="Tahoma" pitchFamily="34" charset="0"/>
                        <a:ea typeface="Tahoma" pitchFamily="34" charset="0"/>
                        <a:cs typeface="Tahoma" pitchFamily="34" charset="0"/>
                      </a:endParaRPr>
                    </a:p>
                  </a:txBody>
                  <a:tcPr/>
                </a:tc>
                <a:tc>
                  <a:txBody>
                    <a:bodyPr/>
                    <a:lstStyle/>
                    <a:p>
                      <a:pPr algn="ctr"/>
                      <a:r>
                        <a:rPr lang="en-US" sz="1000" b="1" dirty="0" smtClean="0">
                          <a:solidFill>
                            <a:srgbClr val="0070C0"/>
                          </a:solidFill>
                          <a:latin typeface="Tahoma" pitchFamily="34" charset="0"/>
                          <a:ea typeface="Tahoma" pitchFamily="34" charset="0"/>
                          <a:cs typeface="Tahoma" pitchFamily="34" charset="0"/>
                        </a:rPr>
                        <a:t>0</a:t>
                      </a:r>
                      <a:r>
                        <a:rPr lang="en-US" sz="1000" b="0" dirty="0" smtClean="0">
                          <a:solidFill>
                            <a:srgbClr val="0070C0"/>
                          </a:solidFill>
                          <a:latin typeface="Tahoma" pitchFamily="34" charset="0"/>
                          <a:ea typeface="Tahoma" pitchFamily="34" charset="0"/>
                          <a:cs typeface="Tahoma" pitchFamily="34" charset="0"/>
                        </a:rPr>
                        <a:t> (10-20% </a:t>
                      </a:r>
                      <a:r>
                        <a:rPr lang="el-GR" sz="1000" b="0" dirty="0" smtClean="0">
                          <a:solidFill>
                            <a:srgbClr val="0070C0"/>
                          </a:solidFill>
                          <a:latin typeface="Tahoma" pitchFamily="34" charset="0"/>
                          <a:ea typeface="Tahoma" pitchFamily="34" charset="0"/>
                          <a:cs typeface="Tahoma" pitchFamily="34" charset="0"/>
                        </a:rPr>
                        <a:t>απωλειών δολώματος λόγω επιθέσεων Αρτέμη)</a:t>
                      </a:r>
                      <a:endParaRPr lang="el-GR" sz="1000" b="0" dirty="0">
                        <a:solidFill>
                          <a:srgbClr val="0070C0"/>
                        </a:solidFill>
                        <a:latin typeface="Tahoma" pitchFamily="34" charset="0"/>
                        <a:ea typeface="Tahoma" pitchFamily="34" charset="0"/>
                        <a:cs typeface="Tahoma" pitchFamily="34" charset="0"/>
                      </a:endParaRPr>
                    </a:p>
                  </a:txBody>
                  <a:tcPr/>
                </a:tc>
              </a:tr>
            </a:tbl>
          </a:graphicData>
        </a:graphic>
      </p:graphicFrame>
      <p:pic>
        <p:nvPicPr>
          <p:cNvPr id="8" name="Picture 8" descr="C:\Documents and Settings\X\Τα έγγραφά μου\LiFE +\Bycatch\Bycatch photos\Kεφαλονιά 10-6-09\P6100581.JPG"/>
          <p:cNvPicPr>
            <a:picLocks noChangeAspect="1" noChangeArrowheads="1"/>
          </p:cNvPicPr>
          <p:nvPr/>
        </p:nvPicPr>
        <p:blipFill>
          <a:blip r:embed="rId3" cstate="print"/>
          <a:srcRect/>
          <a:stretch>
            <a:fillRect/>
          </a:stretch>
        </p:blipFill>
        <p:spPr bwMode="auto">
          <a:xfrm>
            <a:off x="5857884" y="4000504"/>
            <a:ext cx="3143250" cy="2357437"/>
          </a:xfrm>
          <a:prstGeom prst="rect">
            <a:avLst/>
          </a:prstGeom>
          <a:noFill/>
          <a:ln w="9525">
            <a:noFill/>
            <a:miter lim="800000"/>
            <a:headEnd/>
            <a:tailEnd/>
          </a:ln>
        </p:spPr>
      </p:pic>
      <p:pic>
        <p:nvPicPr>
          <p:cNvPr id="3074" name="Picture 2" descr="C:\TurboX 2-1-2011\Windows\TEI\LIFE+\Bycatch\Photos\Παξοί-Αντίπαξοι (21-23-7-09)\PICT3410.JPG"/>
          <p:cNvPicPr>
            <a:picLocks noChangeAspect="1" noChangeArrowheads="1"/>
          </p:cNvPicPr>
          <p:nvPr/>
        </p:nvPicPr>
        <p:blipFill>
          <a:blip r:embed="rId4" cstate="print"/>
          <a:srcRect/>
          <a:stretch>
            <a:fillRect/>
          </a:stretch>
        </p:blipFill>
        <p:spPr bwMode="auto">
          <a:xfrm>
            <a:off x="5000628" y="928670"/>
            <a:ext cx="4000495" cy="3000372"/>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3841747" cy="1143000"/>
          </a:xfrm>
        </p:spPr>
        <p:style>
          <a:lnRef idx="1">
            <a:schemeClr val="accent1"/>
          </a:lnRef>
          <a:fillRef idx="2">
            <a:schemeClr val="accent1"/>
          </a:fillRef>
          <a:effectRef idx="1">
            <a:schemeClr val="accent1"/>
          </a:effectRef>
          <a:fontRef idx="minor">
            <a:schemeClr val="dk1"/>
          </a:fontRef>
        </p:style>
        <p:txBody>
          <a:bodyPr/>
          <a:lstStyle/>
          <a:p>
            <a:pPr algn="ctr"/>
            <a:r>
              <a:rPr lang="el-GR" sz="3200" dirty="0" smtClean="0">
                <a:solidFill>
                  <a:srgbClr val="0070C0"/>
                </a:solidFill>
              </a:rPr>
              <a:t>Βασικά αλιευτικά πεδία</a:t>
            </a:r>
            <a:endParaRPr lang="el-GR" sz="3200" dirty="0">
              <a:solidFill>
                <a:srgbClr val="0070C0"/>
              </a:solidFill>
            </a:endParaRPr>
          </a:p>
        </p:txBody>
      </p:sp>
      <p:sp>
        <p:nvSpPr>
          <p:cNvPr id="3" name="2 - Θέση περιεχομένου"/>
          <p:cNvSpPr>
            <a:spLocks noGrp="1"/>
          </p:cNvSpPr>
          <p:nvPr>
            <p:ph sz="half" idx="1"/>
          </p:nvPr>
        </p:nvSpPr>
        <p:spPr>
          <a:xfrm>
            <a:off x="285720" y="2000240"/>
            <a:ext cx="3841747" cy="3000396"/>
          </a:xfrm>
        </p:spPr>
        <p:style>
          <a:lnRef idx="1">
            <a:schemeClr val="accent1"/>
          </a:lnRef>
          <a:fillRef idx="2">
            <a:schemeClr val="accent1"/>
          </a:fillRef>
          <a:effectRef idx="1">
            <a:schemeClr val="accent1"/>
          </a:effectRef>
          <a:fontRef idx="minor">
            <a:schemeClr val="dk1"/>
          </a:fontRef>
        </p:style>
        <p:txBody>
          <a:bodyPr/>
          <a:lstStyle/>
          <a:p>
            <a:r>
              <a:rPr lang="el-GR" sz="2400" dirty="0" smtClean="0">
                <a:solidFill>
                  <a:srgbClr val="0070C0"/>
                </a:solidFill>
              </a:rPr>
              <a:t>ΒΔ ακτές Ζακύνθου</a:t>
            </a:r>
            <a:endParaRPr lang="en-US" sz="2400" dirty="0" smtClean="0">
              <a:solidFill>
                <a:srgbClr val="0070C0"/>
              </a:solidFill>
            </a:endParaRPr>
          </a:p>
          <a:p>
            <a:r>
              <a:rPr lang="el-GR" sz="2400" dirty="0" err="1" smtClean="0">
                <a:solidFill>
                  <a:srgbClr val="0070C0"/>
                </a:solidFill>
              </a:rPr>
              <a:t>Στροφάδια</a:t>
            </a:r>
            <a:endParaRPr lang="en-US" sz="2400" dirty="0" smtClean="0">
              <a:solidFill>
                <a:srgbClr val="0070C0"/>
              </a:solidFill>
            </a:endParaRPr>
          </a:p>
          <a:p>
            <a:r>
              <a:rPr lang="el-GR" sz="2400" dirty="0" smtClean="0">
                <a:solidFill>
                  <a:srgbClr val="0070C0"/>
                </a:solidFill>
              </a:rPr>
              <a:t>ΝΑ Ζάκυνθος – Κόλπος Λαγανά</a:t>
            </a:r>
            <a:r>
              <a:rPr lang="en-US" sz="2400" dirty="0" smtClean="0">
                <a:solidFill>
                  <a:srgbClr val="0070C0"/>
                </a:solidFill>
              </a:rPr>
              <a:t> </a:t>
            </a:r>
            <a:endParaRPr lang="el-GR" sz="2400" dirty="0" smtClean="0">
              <a:solidFill>
                <a:srgbClr val="0070C0"/>
              </a:solidFill>
            </a:endParaRPr>
          </a:p>
          <a:p>
            <a:r>
              <a:rPr lang="el-GR" sz="2400" dirty="0" smtClean="0">
                <a:solidFill>
                  <a:srgbClr val="0070C0"/>
                </a:solidFill>
              </a:rPr>
              <a:t>Α</a:t>
            </a:r>
            <a:r>
              <a:rPr lang="en-US" sz="2400" dirty="0" smtClean="0">
                <a:solidFill>
                  <a:srgbClr val="0070C0"/>
                </a:solidFill>
              </a:rPr>
              <a:t>.</a:t>
            </a:r>
            <a:r>
              <a:rPr lang="el-GR" sz="2400" dirty="0" smtClean="0">
                <a:solidFill>
                  <a:srgbClr val="0070C0"/>
                </a:solidFill>
              </a:rPr>
              <a:t> Ζάκυνθος</a:t>
            </a:r>
            <a:endParaRPr lang="en-US" sz="2400" dirty="0" smtClean="0">
              <a:solidFill>
                <a:srgbClr val="0070C0"/>
              </a:solidFill>
            </a:endParaRPr>
          </a:p>
          <a:p>
            <a:r>
              <a:rPr lang="el-GR" sz="2400" dirty="0" smtClean="0">
                <a:solidFill>
                  <a:srgbClr val="0070C0"/>
                </a:solidFill>
              </a:rPr>
              <a:t>Ν. Κεφαλονιά</a:t>
            </a:r>
            <a:endParaRPr lang="en-US" sz="2400" dirty="0" smtClean="0">
              <a:solidFill>
                <a:srgbClr val="0070C0"/>
              </a:solidFill>
            </a:endParaRPr>
          </a:p>
          <a:p>
            <a:r>
              <a:rPr lang="el-GR" sz="2400" dirty="0" smtClean="0">
                <a:solidFill>
                  <a:srgbClr val="0070C0"/>
                </a:solidFill>
              </a:rPr>
              <a:t>Παξοί-Αντίπαξοι</a:t>
            </a:r>
            <a:endParaRPr lang="en-US" sz="2400" dirty="0" smtClean="0">
              <a:solidFill>
                <a:srgbClr val="0070C0"/>
              </a:solidFill>
            </a:endParaRPr>
          </a:p>
          <a:p>
            <a:endParaRPr lang="el-GR" dirty="0"/>
          </a:p>
        </p:txBody>
      </p:sp>
      <p:pic>
        <p:nvPicPr>
          <p:cNvPr id="6" name="Picture 2"/>
          <p:cNvPicPr>
            <a:picLocks noChangeAspect="1" noChangeArrowheads="1"/>
          </p:cNvPicPr>
          <p:nvPr/>
        </p:nvPicPr>
        <p:blipFill>
          <a:blip r:embed="rId2" cstate="print"/>
          <a:srcRect/>
          <a:stretch>
            <a:fillRect/>
          </a:stretch>
        </p:blipFill>
        <p:spPr bwMode="auto">
          <a:xfrm>
            <a:off x="0" y="5691188"/>
            <a:ext cx="6572250" cy="1166812"/>
          </a:xfrm>
          <a:prstGeom prst="rect">
            <a:avLst/>
          </a:prstGeom>
          <a:noFill/>
          <a:ln w="9525">
            <a:noFill/>
            <a:miter lim="800000"/>
            <a:headEnd/>
            <a:tailEnd/>
          </a:ln>
        </p:spPr>
      </p:pic>
      <p:pic>
        <p:nvPicPr>
          <p:cNvPr id="7" name="Picture 3" descr="E:\Falco eleonorae in Zakynthos\Απογραφή Μαυροπετρίτη Σεπ 2008\11 Sep 2008 3rd attempt\P9110159.JPG"/>
          <p:cNvPicPr>
            <a:picLocks noChangeAspect="1" noChangeArrowheads="1"/>
          </p:cNvPicPr>
          <p:nvPr/>
        </p:nvPicPr>
        <p:blipFill>
          <a:blip r:embed="rId3" cstate="print"/>
          <a:srcRect/>
          <a:stretch>
            <a:fillRect/>
          </a:stretch>
        </p:blipFill>
        <p:spPr bwMode="auto">
          <a:xfrm>
            <a:off x="4786314" y="5518881"/>
            <a:ext cx="1785918" cy="1339119"/>
          </a:xfrm>
          <a:prstGeom prst="rect">
            <a:avLst/>
          </a:prstGeom>
          <a:noFill/>
          <a:ln w="9525">
            <a:noFill/>
            <a:miter lim="800000"/>
            <a:headEnd/>
            <a:tailEnd/>
          </a:ln>
        </p:spPr>
      </p:pic>
      <p:sp>
        <p:nvSpPr>
          <p:cNvPr id="8" name="7 - Λυγισμένο βέλος"/>
          <p:cNvSpPr/>
          <p:nvPr/>
        </p:nvSpPr>
        <p:spPr>
          <a:xfrm>
            <a:off x="2786062" y="6215063"/>
            <a:ext cx="1928813" cy="2857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schemeClr val="tx1"/>
              </a:solidFill>
            </a:endParaRPr>
          </a:p>
        </p:txBody>
      </p:sp>
      <p:pic>
        <p:nvPicPr>
          <p:cNvPr id="1026" name="Picture 2"/>
          <p:cNvPicPr>
            <a:picLocks noChangeAspect="1" noChangeArrowheads="1"/>
          </p:cNvPicPr>
          <p:nvPr/>
        </p:nvPicPr>
        <p:blipFill>
          <a:blip r:embed="rId4" cstate="print"/>
          <a:srcRect/>
          <a:stretch>
            <a:fillRect/>
          </a:stretch>
        </p:blipFill>
        <p:spPr bwMode="auto">
          <a:xfrm>
            <a:off x="4500562" y="0"/>
            <a:ext cx="4060765" cy="57460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 Τίτλος"/>
          <p:cNvSpPr>
            <a:spLocks noGrp="1"/>
          </p:cNvSpPr>
          <p:nvPr>
            <p:ph type="title"/>
          </p:nvPr>
        </p:nvSpPr>
        <p:spPr>
          <a:xfrm>
            <a:off x="1785918" y="214290"/>
            <a:ext cx="5929354" cy="857256"/>
          </a:xfrm>
          <a:gradFill rotWithShape="1">
            <a:gsLst>
              <a:gs pos="0">
                <a:srgbClr val="006A96"/>
              </a:gs>
              <a:gs pos="50000">
                <a:srgbClr val="009AD9"/>
              </a:gs>
              <a:gs pos="100000">
                <a:srgbClr val="00B8FF"/>
              </a:gs>
            </a:gsLst>
            <a:lin ang="2700000" scaled="1"/>
          </a:gradFill>
        </p:spPr>
        <p:txBody>
          <a:bodyPr>
            <a:normAutofit fontScale="90000"/>
          </a:bodyPr>
          <a:lstStyle/>
          <a:p>
            <a:pPr algn="ctr" eaLnBrk="1" hangingPunct="1"/>
            <a:r>
              <a:rPr lang="el-GR" sz="3200" dirty="0" smtClean="0">
                <a:solidFill>
                  <a:srgbClr val="FFFF00"/>
                </a:solidFill>
                <a:latin typeface="Tahoma" pitchFamily="34" charset="0"/>
                <a:cs typeface="Tahoma" pitchFamily="34" charset="0"/>
              </a:rPr>
              <a:t>ΜΕΘΟΔΟΛΟΓΙΑ ΧΡΗΣΗΣ ΕΡΩΤΗΜΑΤΟΛΟΓΙΩΝ</a:t>
            </a:r>
            <a:endParaRPr lang="el-GR" sz="3200" dirty="0" smtClean="0">
              <a:solidFill>
                <a:srgbClr val="FFFF00"/>
              </a:solidFill>
            </a:endParaRPr>
          </a:p>
        </p:txBody>
      </p:sp>
      <p:sp>
        <p:nvSpPr>
          <p:cNvPr id="84994" name="2 - Θέση περιεχομένου"/>
          <p:cNvSpPr>
            <a:spLocks noGrp="1"/>
          </p:cNvSpPr>
          <p:nvPr>
            <p:ph sz="half" idx="1"/>
          </p:nvPr>
        </p:nvSpPr>
        <p:spPr>
          <a:xfrm>
            <a:off x="476248" y="1571612"/>
            <a:ext cx="3657600" cy="5072063"/>
          </a:xfrm>
          <a:ln>
            <a:solidFill>
              <a:srgbClr val="00B0F0"/>
            </a:solidFill>
          </a:ln>
        </p:spPr>
        <p:txBody>
          <a:bodyPr/>
          <a:lstStyle/>
          <a:p>
            <a:pPr algn="ctr" eaLnBrk="1" hangingPunct="1">
              <a:lnSpc>
                <a:spcPct val="80000"/>
              </a:lnSpc>
              <a:buFont typeface="Wingdings 2" pitchFamily="18" charset="2"/>
              <a:buNone/>
            </a:pPr>
            <a:r>
              <a:rPr lang="el-GR" sz="1400" b="1" dirty="0" smtClean="0">
                <a:solidFill>
                  <a:srgbClr val="0070C0"/>
                </a:solidFill>
                <a:latin typeface="Tahoma" pitchFamily="34" charset="0"/>
                <a:cs typeface="Tahoma" pitchFamily="34" charset="0"/>
              </a:rPr>
              <a:t>ΣΧΕΔΙΑΣΜΟΣ &amp; ΥΛΟΠΟΙΗΣΗ ΕΡΕΥΝΑΣ</a:t>
            </a:r>
          </a:p>
          <a:p>
            <a:pPr algn="ctr" eaLnBrk="1" hangingPunct="1">
              <a:lnSpc>
                <a:spcPct val="80000"/>
              </a:lnSpc>
              <a:buFont typeface="Wingdings 2" pitchFamily="18" charset="2"/>
              <a:buNone/>
            </a:pPr>
            <a:endParaRPr lang="el-GR" sz="1400" u="sng"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Περιοχή έρευνας: Νομός Ζακύνθου (Νότιο Ιόνιο)</a:t>
            </a:r>
          </a:p>
          <a:p>
            <a:pPr eaLnBrk="1" hangingPunct="1">
              <a:lnSpc>
                <a:spcPct val="80000"/>
              </a:lnSpc>
            </a:pPr>
            <a:endParaRPr lang="el-GR" sz="1400"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Χρήση ερωτηματολογίου (με μικτό τύπο ερωτήσεων και σκίτσα κοινών θαλασσοπουλιών)</a:t>
            </a:r>
          </a:p>
          <a:p>
            <a:pPr eaLnBrk="1" hangingPunct="1">
              <a:lnSpc>
                <a:spcPct val="80000"/>
              </a:lnSpc>
              <a:buNone/>
            </a:pPr>
            <a:endParaRPr lang="el-GR" sz="1400"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Περίοδος έρευνας: Ιούλιος-Δεκέμβριος 2010</a:t>
            </a:r>
          </a:p>
          <a:p>
            <a:pPr eaLnBrk="1" hangingPunct="1">
              <a:lnSpc>
                <a:spcPct val="80000"/>
              </a:lnSpc>
            </a:pPr>
            <a:endParaRPr lang="el-GR" sz="1400"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Προγραμματισμένες ατομικές συνεντεύξεις επαγγελματιών ψαράδων</a:t>
            </a:r>
          </a:p>
          <a:p>
            <a:pPr eaLnBrk="1" hangingPunct="1">
              <a:lnSpc>
                <a:spcPct val="80000"/>
              </a:lnSpc>
            </a:pPr>
            <a:endParaRPr lang="el-GR" sz="1400"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Ανάλυση των πρωτογενών δεδομένων σε </a:t>
            </a:r>
            <a:r>
              <a:rPr lang="el-GR" sz="1400" dirty="0" err="1" smtClean="0">
                <a:solidFill>
                  <a:srgbClr val="0070C0"/>
                </a:solidFill>
                <a:latin typeface="Tahoma" pitchFamily="34" charset="0"/>
                <a:cs typeface="Tahoma" pitchFamily="34" charset="0"/>
              </a:rPr>
              <a:t>χωροχρονική</a:t>
            </a:r>
            <a:r>
              <a:rPr lang="el-GR" sz="1400" dirty="0" smtClean="0">
                <a:solidFill>
                  <a:srgbClr val="0070C0"/>
                </a:solidFill>
                <a:latin typeface="Tahoma" pitchFamily="34" charset="0"/>
                <a:cs typeface="Tahoma" pitchFamily="34" charset="0"/>
              </a:rPr>
              <a:t> κλίμακα</a:t>
            </a:r>
          </a:p>
          <a:p>
            <a:pPr eaLnBrk="1" hangingPunct="1">
              <a:lnSpc>
                <a:spcPct val="80000"/>
              </a:lnSpc>
            </a:pPr>
            <a:endParaRPr lang="el-GR" sz="1400" dirty="0" smtClean="0">
              <a:solidFill>
                <a:srgbClr val="0070C0"/>
              </a:solidFill>
              <a:latin typeface="Tahoma" pitchFamily="34" charset="0"/>
              <a:cs typeface="Tahoma" pitchFamily="34" charset="0"/>
            </a:endParaRPr>
          </a:p>
          <a:p>
            <a:pPr eaLnBrk="1" hangingPunct="1">
              <a:lnSpc>
                <a:spcPct val="80000"/>
              </a:lnSpc>
            </a:pPr>
            <a:r>
              <a:rPr lang="el-GR" sz="1400" dirty="0" smtClean="0">
                <a:solidFill>
                  <a:srgbClr val="0070C0"/>
                </a:solidFill>
                <a:latin typeface="Tahoma" pitchFamily="34" charset="0"/>
                <a:cs typeface="Tahoma" pitchFamily="34" charset="0"/>
              </a:rPr>
              <a:t>Αποθήκευση και ανάλυση δεδομένων με τη χρήση βάσης δεδομένων (Μ</a:t>
            </a:r>
            <a:r>
              <a:rPr lang="en-US" sz="1400" dirty="0" err="1" smtClean="0">
                <a:solidFill>
                  <a:srgbClr val="0070C0"/>
                </a:solidFill>
                <a:latin typeface="Tahoma" pitchFamily="34" charset="0"/>
                <a:cs typeface="Tahoma" pitchFamily="34" charset="0"/>
              </a:rPr>
              <a:t>icrosoft</a:t>
            </a:r>
            <a:r>
              <a:rPr lang="en-US" sz="1400" dirty="0" smtClean="0">
                <a:solidFill>
                  <a:srgbClr val="0070C0"/>
                </a:solidFill>
                <a:latin typeface="Tahoma" pitchFamily="34" charset="0"/>
                <a:cs typeface="Tahoma" pitchFamily="34" charset="0"/>
              </a:rPr>
              <a:t> Access data-base) </a:t>
            </a:r>
            <a:r>
              <a:rPr lang="el-GR" sz="1400" dirty="0" smtClean="0">
                <a:solidFill>
                  <a:srgbClr val="0070C0"/>
                </a:solidFill>
                <a:latin typeface="Tahoma" pitchFamily="34" charset="0"/>
                <a:cs typeface="Tahoma" pitchFamily="34" charset="0"/>
              </a:rPr>
              <a:t>και του λογισμικού </a:t>
            </a:r>
            <a:r>
              <a:rPr lang="en-US" sz="1400" dirty="0" smtClean="0">
                <a:solidFill>
                  <a:srgbClr val="0070C0"/>
                </a:solidFill>
                <a:latin typeface="Tahoma" pitchFamily="34" charset="0"/>
                <a:cs typeface="Tahoma" pitchFamily="34" charset="0"/>
              </a:rPr>
              <a:t> </a:t>
            </a:r>
            <a:r>
              <a:rPr lang="el-GR" sz="1400" dirty="0" smtClean="0">
                <a:solidFill>
                  <a:srgbClr val="0070C0"/>
                </a:solidFill>
                <a:latin typeface="Tahoma" pitchFamily="34" charset="0"/>
                <a:cs typeface="Tahoma" pitchFamily="34" charset="0"/>
              </a:rPr>
              <a:t>Α</a:t>
            </a:r>
            <a:r>
              <a:rPr lang="en-US" sz="1400" dirty="0" err="1" smtClean="0">
                <a:solidFill>
                  <a:srgbClr val="0070C0"/>
                </a:solidFill>
                <a:latin typeface="Tahoma" pitchFamily="34" charset="0"/>
                <a:cs typeface="Tahoma" pitchFamily="34" charset="0"/>
              </a:rPr>
              <a:t>rc</a:t>
            </a:r>
            <a:r>
              <a:rPr lang="en-US" sz="1400" dirty="0" smtClean="0">
                <a:solidFill>
                  <a:srgbClr val="0070C0"/>
                </a:solidFill>
                <a:latin typeface="Tahoma" pitchFamily="34" charset="0"/>
                <a:cs typeface="Tahoma" pitchFamily="34" charset="0"/>
              </a:rPr>
              <a:t> GIS 9.3 </a:t>
            </a:r>
            <a:endParaRPr lang="el-GR" sz="1400" dirty="0" smtClean="0">
              <a:solidFill>
                <a:srgbClr val="0070C0"/>
              </a:solidFill>
              <a:latin typeface="Tahoma" pitchFamily="34" charset="0"/>
              <a:cs typeface="Tahoma" pitchFamily="34" charset="0"/>
            </a:endParaRPr>
          </a:p>
          <a:p>
            <a:pPr eaLnBrk="1" hangingPunct="1">
              <a:lnSpc>
                <a:spcPct val="80000"/>
              </a:lnSpc>
              <a:buFont typeface="Wingdings 2" pitchFamily="18" charset="2"/>
              <a:buNone/>
            </a:pPr>
            <a:endParaRPr lang="el-GR" sz="1100" dirty="0" smtClean="0">
              <a:latin typeface="Tahoma" pitchFamily="34" charset="0"/>
              <a:cs typeface="Tahoma" pitchFamily="34" charset="0"/>
            </a:endParaRPr>
          </a:p>
          <a:p>
            <a:pPr eaLnBrk="1" hangingPunct="1">
              <a:lnSpc>
                <a:spcPct val="80000"/>
              </a:lnSpc>
            </a:pPr>
            <a:endParaRPr lang="el-GR" sz="500" dirty="0" smtClean="0"/>
          </a:p>
          <a:p>
            <a:pPr eaLnBrk="1" hangingPunct="1">
              <a:lnSpc>
                <a:spcPct val="80000"/>
              </a:lnSpc>
            </a:pPr>
            <a:endParaRPr lang="el-GR" sz="1100" dirty="0" smtClean="0">
              <a:latin typeface="Tahoma" pitchFamily="34" charset="0"/>
              <a:cs typeface="Tahoma" pitchFamily="34" charset="0"/>
            </a:endParaRPr>
          </a:p>
          <a:p>
            <a:pPr eaLnBrk="1" hangingPunct="1">
              <a:lnSpc>
                <a:spcPct val="80000"/>
              </a:lnSpc>
            </a:pPr>
            <a:endParaRPr lang="el-GR" sz="800" dirty="0" smtClean="0"/>
          </a:p>
        </p:txBody>
      </p:sp>
      <p:sp>
        <p:nvSpPr>
          <p:cNvPr id="84995" name="3 - Θέση περιεχομένου"/>
          <p:cNvSpPr>
            <a:spLocks noGrp="1"/>
          </p:cNvSpPr>
          <p:nvPr>
            <p:ph sz="half" idx="2"/>
          </p:nvPr>
        </p:nvSpPr>
        <p:spPr>
          <a:xfrm>
            <a:off x="4286248" y="1571612"/>
            <a:ext cx="4662488" cy="5072063"/>
          </a:xfrm>
          <a:ln>
            <a:solidFill>
              <a:srgbClr val="00B0F0"/>
            </a:solidFill>
          </a:ln>
        </p:spPr>
        <p:txBody>
          <a:bodyPr/>
          <a:lstStyle/>
          <a:p>
            <a:pPr algn="ctr" eaLnBrk="1" hangingPunct="1">
              <a:buFont typeface="Wingdings 2" pitchFamily="18" charset="2"/>
              <a:buNone/>
            </a:pPr>
            <a:r>
              <a:rPr lang="el-GR" sz="1400" b="1" dirty="0" smtClean="0">
                <a:solidFill>
                  <a:srgbClr val="0070C0"/>
                </a:solidFill>
                <a:latin typeface="Tahoma" pitchFamily="34" charset="0"/>
                <a:cs typeface="Tahoma" pitchFamily="34" charset="0"/>
              </a:rPr>
              <a:t>ΔΕΔΟΜΕΝΑ ΕΡΕΥΝΑΣ</a:t>
            </a:r>
          </a:p>
          <a:p>
            <a:pPr eaLnBrk="1" hangingPunct="1">
              <a:buFont typeface="Franklin Gothic Book" pitchFamily="34" charset="0"/>
              <a:buAutoNum type="alphaUcPeriod"/>
            </a:pPr>
            <a:r>
              <a:rPr lang="el-GR" sz="1400" b="1" u="sng" dirty="0" smtClean="0">
                <a:solidFill>
                  <a:srgbClr val="0070C0"/>
                </a:solidFill>
                <a:latin typeface="Tahoma" pitchFamily="34" charset="0"/>
                <a:cs typeface="Tahoma" pitchFamily="34" charset="0"/>
              </a:rPr>
              <a:t>Γενικά χαρακτηριστικά αλιευτικής δραστηριότητας</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Τεχνικά χαρακτηριστικά αλιευτικού σκάφους</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Τύπο αλιείας</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Εκτίμηση αλιευτικής πίεσης για κάθε τύπο αλιευτικού μέσου στη μονάδα του χρόνου </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Σημαντικά αλιευτικά πεδία στην περιοχή μελέτης </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Μέσος όρος αλιευτικής δραστηριότητας (ημέρες αλιείας ανά μήνα)</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Μέση αλιευτική δραστηριότητα ανά ημέρα (αριθμός αγκιστριών για παραγάδι και μήκος διχτυών)</a:t>
            </a:r>
          </a:p>
          <a:p>
            <a:pPr eaLnBrk="1" hangingPunct="1">
              <a:buFont typeface="Wingdings" pitchFamily="2" charset="2"/>
              <a:buChar char="ü"/>
            </a:pPr>
            <a:endParaRPr lang="el-GR" sz="1400" dirty="0" smtClean="0">
              <a:solidFill>
                <a:srgbClr val="0070C0"/>
              </a:solidFill>
              <a:latin typeface="Tahoma" pitchFamily="34" charset="0"/>
              <a:cs typeface="Tahoma" pitchFamily="34" charset="0"/>
            </a:endParaRPr>
          </a:p>
          <a:p>
            <a:pPr eaLnBrk="1" hangingPunct="1">
              <a:buFont typeface="Franklin Gothic Book" pitchFamily="34" charset="0"/>
              <a:buAutoNum type="alphaUcPeriod" startAt="2"/>
            </a:pPr>
            <a:r>
              <a:rPr lang="el-GR" sz="1400" b="1" u="sng" dirty="0" smtClean="0">
                <a:solidFill>
                  <a:srgbClr val="0070C0"/>
                </a:solidFill>
                <a:latin typeface="Tahoma" pitchFamily="34" charset="0"/>
                <a:cs typeface="Tahoma" pitchFamily="34" charset="0"/>
              </a:rPr>
              <a:t>Περιστατικά τυχαίας παγίδευσης  θαλασσοπουλιών</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Αλιευτικά πεδία με υψηλό βαθμό καταγραφής περιστατικών παρεμπίπτουσας παγίδευσης </a:t>
            </a:r>
          </a:p>
          <a:p>
            <a:pPr eaLnBrk="1" hangingPunct="1">
              <a:buFont typeface="Wingdings" pitchFamily="2" charset="2"/>
              <a:buChar char="ü"/>
            </a:pPr>
            <a:r>
              <a:rPr lang="el-GR" sz="1400" dirty="0" smtClean="0">
                <a:solidFill>
                  <a:srgbClr val="0070C0"/>
                </a:solidFill>
                <a:latin typeface="Tahoma" pitchFamily="34" charset="0"/>
                <a:cs typeface="Tahoma" pitchFamily="34" charset="0"/>
              </a:rPr>
              <a:t>Μέσος ετήσιος όρος περιστατικών τυχαίας παγίδευσης – θανάτωσης θαλασσοπουλιών ανά είδος, αλιευτικό εργαλείο και αλιευτικό πεδίο</a:t>
            </a:r>
          </a:p>
          <a:p>
            <a:pPr eaLnBrk="1" hangingPunct="1"/>
            <a:endParaRPr lang="el-GR"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1 - Τίτλος"/>
          <p:cNvSpPr>
            <a:spLocks noGrp="1"/>
          </p:cNvSpPr>
          <p:nvPr>
            <p:ph type="title"/>
          </p:nvPr>
        </p:nvSpPr>
        <p:spPr>
          <a:xfrm>
            <a:off x="0" y="0"/>
            <a:ext cx="2786063" cy="428625"/>
          </a:xfrm>
          <a:solidFill>
            <a:srgbClr val="00B0F0"/>
          </a:solidFill>
        </p:spPr>
        <p:txBody>
          <a:bodyPr/>
          <a:lstStyle/>
          <a:p>
            <a:pPr eaLnBrk="1" hangingPunct="1"/>
            <a:r>
              <a:rPr lang="el-GR" smtClean="0">
                <a:solidFill>
                  <a:srgbClr val="FFFF00"/>
                </a:solidFill>
                <a:latin typeface="Tahoma" pitchFamily="34" charset="0"/>
                <a:cs typeface="Tahoma" pitchFamily="34" charset="0"/>
              </a:rPr>
              <a:t>Ερωτηματολόγιο σελ. 1</a:t>
            </a:r>
          </a:p>
        </p:txBody>
      </p:sp>
      <p:pic>
        <p:nvPicPr>
          <p:cNvPr id="87042" name="Picture 2"/>
          <p:cNvPicPr>
            <a:picLocks noChangeAspect="1" noChangeArrowheads="1"/>
          </p:cNvPicPr>
          <p:nvPr/>
        </p:nvPicPr>
        <p:blipFill>
          <a:blip r:embed="rId3" cstate="print"/>
          <a:srcRect/>
          <a:stretch>
            <a:fillRect/>
          </a:stretch>
        </p:blipFill>
        <p:spPr bwMode="auto">
          <a:xfrm>
            <a:off x="0" y="500042"/>
            <a:ext cx="9144000" cy="6357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 Τίτλος"/>
          <p:cNvSpPr>
            <a:spLocks noGrp="1"/>
          </p:cNvSpPr>
          <p:nvPr>
            <p:ph type="title"/>
          </p:nvPr>
        </p:nvSpPr>
        <p:spPr>
          <a:xfrm>
            <a:off x="0" y="0"/>
            <a:ext cx="2786063" cy="428625"/>
          </a:xfrm>
          <a:solidFill>
            <a:srgbClr val="00B0F0"/>
          </a:solidFill>
        </p:spPr>
        <p:txBody>
          <a:bodyPr/>
          <a:lstStyle/>
          <a:p>
            <a:pPr eaLnBrk="1" hangingPunct="1"/>
            <a:r>
              <a:rPr lang="el-GR" smtClean="0">
                <a:solidFill>
                  <a:srgbClr val="FFFF00"/>
                </a:solidFill>
                <a:latin typeface="Tahoma" pitchFamily="34" charset="0"/>
                <a:cs typeface="Tahoma" pitchFamily="34" charset="0"/>
              </a:rPr>
              <a:t>Ερωτηματολόγιο σελ. 2</a:t>
            </a:r>
          </a:p>
        </p:txBody>
      </p:sp>
      <p:pic>
        <p:nvPicPr>
          <p:cNvPr id="89090" name="Picture 2"/>
          <p:cNvPicPr>
            <a:picLocks noChangeAspect="1" noChangeArrowheads="1"/>
          </p:cNvPicPr>
          <p:nvPr/>
        </p:nvPicPr>
        <p:blipFill>
          <a:blip r:embed="rId3" cstate="print"/>
          <a:srcRect/>
          <a:stretch>
            <a:fillRect/>
          </a:stretch>
        </p:blipFill>
        <p:spPr bwMode="auto">
          <a:xfrm>
            <a:off x="0" y="428604"/>
            <a:ext cx="9144000" cy="6429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1 - Τίτλος"/>
          <p:cNvSpPr>
            <a:spLocks noGrp="1"/>
          </p:cNvSpPr>
          <p:nvPr>
            <p:ph type="title"/>
          </p:nvPr>
        </p:nvSpPr>
        <p:spPr>
          <a:xfrm>
            <a:off x="0" y="0"/>
            <a:ext cx="2786063" cy="428625"/>
          </a:xfrm>
          <a:solidFill>
            <a:srgbClr val="00B0F0"/>
          </a:solidFill>
        </p:spPr>
        <p:txBody>
          <a:bodyPr/>
          <a:lstStyle/>
          <a:p>
            <a:pPr eaLnBrk="1" hangingPunct="1"/>
            <a:r>
              <a:rPr lang="el-GR" smtClean="0">
                <a:solidFill>
                  <a:srgbClr val="FFFF00"/>
                </a:solidFill>
                <a:latin typeface="Tahoma" pitchFamily="34" charset="0"/>
                <a:cs typeface="Tahoma" pitchFamily="34" charset="0"/>
              </a:rPr>
              <a:t>Ερωτηματολόγιο σελ. 2</a:t>
            </a:r>
          </a:p>
        </p:txBody>
      </p:sp>
      <p:pic>
        <p:nvPicPr>
          <p:cNvPr id="91138" name="Picture 2"/>
          <p:cNvPicPr>
            <a:picLocks noChangeAspect="1" noChangeArrowheads="1"/>
          </p:cNvPicPr>
          <p:nvPr/>
        </p:nvPicPr>
        <p:blipFill>
          <a:blip r:embed="rId3" cstate="print"/>
          <a:srcRect/>
          <a:stretch>
            <a:fillRect/>
          </a:stretch>
        </p:blipFill>
        <p:spPr bwMode="auto">
          <a:xfrm>
            <a:off x="0" y="428625"/>
            <a:ext cx="9144000" cy="647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 Τίτλος"/>
          <p:cNvSpPr>
            <a:spLocks noGrp="1"/>
          </p:cNvSpPr>
          <p:nvPr>
            <p:ph type="title"/>
          </p:nvPr>
        </p:nvSpPr>
        <p:spPr>
          <a:xfrm>
            <a:off x="1857375" y="428625"/>
            <a:ext cx="5214938" cy="714375"/>
          </a:xfrm>
          <a:gradFill rotWithShape="1">
            <a:gsLst>
              <a:gs pos="0">
                <a:srgbClr val="006A96"/>
              </a:gs>
              <a:gs pos="50000">
                <a:srgbClr val="009AD9"/>
              </a:gs>
              <a:gs pos="100000">
                <a:srgbClr val="00B8FF"/>
              </a:gs>
            </a:gsLst>
            <a:lin ang="2700000" scaled="1"/>
          </a:gradFill>
        </p:spPr>
        <p:txBody>
          <a:bodyPr/>
          <a:lstStyle/>
          <a:p>
            <a:pPr algn="ctr" eaLnBrk="1" hangingPunct="1"/>
            <a:r>
              <a:rPr lang="el-GR" sz="3200" smtClean="0">
                <a:solidFill>
                  <a:srgbClr val="FFFF00"/>
                </a:solidFill>
                <a:latin typeface="Tahoma" pitchFamily="34" charset="0"/>
                <a:cs typeface="Tahoma" pitchFamily="34" charset="0"/>
              </a:rPr>
              <a:t>ΓΕΝΙΚΑ ΑΠΟΤΕΛΕΣΜΑΤΑ</a:t>
            </a:r>
          </a:p>
        </p:txBody>
      </p:sp>
      <p:sp>
        <p:nvSpPr>
          <p:cNvPr id="3" name="2 - Θέση περιεχομένου"/>
          <p:cNvSpPr>
            <a:spLocks noGrp="1"/>
          </p:cNvSpPr>
          <p:nvPr>
            <p:ph idx="1"/>
          </p:nvPr>
        </p:nvSpPr>
        <p:spPr>
          <a:xfrm>
            <a:off x="642910" y="2143116"/>
            <a:ext cx="7467600" cy="2714631"/>
          </a:xfrm>
        </p:spPr>
        <p:style>
          <a:lnRef idx="2">
            <a:schemeClr val="accent1"/>
          </a:lnRef>
          <a:fillRef idx="1">
            <a:schemeClr val="lt1"/>
          </a:fillRef>
          <a:effectRef idx="0">
            <a:schemeClr val="accent1"/>
          </a:effectRef>
          <a:fontRef idx="minor">
            <a:schemeClr val="dk1"/>
          </a:fontRef>
        </p:style>
        <p:txBody>
          <a:bodyPr>
            <a:normAutofit lnSpcReduction="10000"/>
          </a:bodyPr>
          <a:lstStyle/>
          <a:p>
            <a:pPr eaLnBrk="1" hangingPunct="1">
              <a:lnSpc>
                <a:spcPct val="80000"/>
              </a:lnSpc>
              <a:buFont typeface="Wingdings" pitchFamily="2" charset="2"/>
              <a:buChar char="Ø"/>
              <a:defRPr/>
            </a:pPr>
            <a:r>
              <a:rPr lang="el-GR" sz="1600" dirty="0" smtClean="0">
                <a:solidFill>
                  <a:srgbClr val="0070C0"/>
                </a:solidFill>
                <a:latin typeface="Tahoma" pitchFamily="34" charset="0"/>
                <a:cs typeface="Tahoma" pitchFamily="34" charset="0"/>
              </a:rPr>
              <a:t>Σύνολο ερωτηθέντων ψαράδων (που ανταποκρίθηκαν): </a:t>
            </a:r>
            <a:r>
              <a:rPr lang="el-GR" sz="1600" b="1" dirty="0" smtClean="0">
                <a:solidFill>
                  <a:srgbClr val="0070C0"/>
                </a:solidFill>
                <a:latin typeface="Tahoma" pitchFamily="34" charset="0"/>
                <a:cs typeface="Tahoma" pitchFamily="34" charset="0"/>
              </a:rPr>
              <a:t>150</a:t>
            </a:r>
          </a:p>
          <a:p>
            <a:pPr eaLnBrk="1" hangingPunct="1">
              <a:lnSpc>
                <a:spcPct val="80000"/>
              </a:lnSpc>
              <a:buNone/>
              <a:defRPr/>
            </a:pPr>
            <a:endParaRPr lang="el-GR" sz="1600" b="1" dirty="0" smtClean="0">
              <a:solidFill>
                <a:srgbClr val="0070C0"/>
              </a:solidFill>
              <a:latin typeface="Tahoma" pitchFamily="34" charset="0"/>
              <a:cs typeface="Tahoma" pitchFamily="34" charset="0"/>
            </a:endParaRPr>
          </a:p>
          <a:p>
            <a:pPr eaLnBrk="1" hangingPunct="1">
              <a:lnSpc>
                <a:spcPct val="80000"/>
              </a:lnSpc>
              <a:buFont typeface="Wingdings" pitchFamily="2" charset="2"/>
              <a:buChar char="Ø"/>
              <a:defRPr/>
            </a:pPr>
            <a:r>
              <a:rPr lang="el-GR" sz="1600" dirty="0" smtClean="0">
                <a:solidFill>
                  <a:srgbClr val="0070C0"/>
                </a:solidFill>
                <a:latin typeface="Tahoma" pitchFamily="34" charset="0"/>
                <a:cs typeface="Tahoma" pitchFamily="34" charset="0"/>
              </a:rPr>
              <a:t>Κάλυψη του </a:t>
            </a:r>
            <a:r>
              <a:rPr lang="el-GR" sz="1600" b="1" dirty="0" smtClean="0">
                <a:solidFill>
                  <a:srgbClr val="0070C0"/>
                </a:solidFill>
                <a:latin typeface="Tahoma" pitchFamily="34" charset="0"/>
                <a:cs typeface="Tahoma" pitchFamily="34" charset="0"/>
              </a:rPr>
              <a:t>79-80%</a:t>
            </a:r>
            <a:r>
              <a:rPr lang="el-GR" sz="1600" dirty="0" smtClean="0">
                <a:solidFill>
                  <a:srgbClr val="0070C0"/>
                </a:solidFill>
                <a:latin typeface="Tahoma" pitchFamily="34" charset="0"/>
                <a:cs typeface="Tahoma" pitchFamily="34" charset="0"/>
              </a:rPr>
              <a:t> του τοπικού επαγγελματικού αλιευτικού στόλου</a:t>
            </a:r>
          </a:p>
          <a:p>
            <a:pPr eaLnBrk="1" hangingPunct="1">
              <a:lnSpc>
                <a:spcPct val="80000"/>
              </a:lnSpc>
              <a:buNone/>
              <a:defRPr/>
            </a:pPr>
            <a:endParaRPr lang="el-GR" sz="1600" dirty="0" smtClean="0">
              <a:solidFill>
                <a:srgbClr val="0070C0"/>
              </a:solidFill>
              <a:latin typeface="Tahoma" pitchFamily="34" charset="0"/>
              <a:cs typeface="Tahoma" pitchFamily="34" charset="0"/>
            </a:endParaRPr>
          </a:p>
          <a:p>
            <a:pPr eaLnBrk="1" hangingPunct="1">
              <a:lnSpc>
                <a:spcPct val="80000"/>
              </a:lnSpc>
              <a:buFont typeface="Wingdings" pitchFamily="2" charset="2"/>
              <a:buChar char="Ø"/>
              <a:defRPr/>
            </a:pPr>
            <a:r>
              <a:rPr lang="el-GR" sz="1600" dirty="0" smtClean="0">
                <a:solidFill>
                  <a:srgbClr val="0070C0"/>
                </a:solidFill>
                <a:latin typeface="Tahoma" pitchFamily="34" charset="0"/>
                <a:cs typeface="Tahoma" pitchFamily="34" charset="0"/>
              </a:rPr>
              <a:t>Μέσος Όρος των ημερών αλιευτικής δραστηριότητας ανά μήνα για κάθε σκάφος: </a:t>
            </a:r>
            <a:r>
              <a:rPr lang="el-GR" sz="1600" b="1" dirty="0" smtClean="0">
                <a:solidFill>
                  <a:srgbClr val="0070C0"/>
                </a:solidFill>
                <a:latin typeface="Tahoma" pitchFamily="34" charset="0"/>
                <a:cs typeface="Tahoma" pitchFamily="34" charset="0"/>
              </a:rPr>
              <a:t>15,3</a:t>
            </a:r>
          </a:p>
          <a:p>
            <a:pPr eaLnBrk="1" hangingPunct="1">
              <a:lnSpc>
                <a:spcPct val="80000"/>
              </a:lnSpc>
              <a:buNone/>
              <a:defRPr/>
            </a:pPr>
            <a:endParaRPr lang="el-GR" sz="1600" b="1" dirty="0" smtClean="0">
              <a:solidFill>
                <a:srgbClr val="0070C0"/>
              </a:solidFill>
              <a:latin typeface="Tahoma" pitchFamily="34" charset="0"/>
              <a:cs typeface="Tahoma" pitchFamily="34" charset="0"/>
            </a:endParaRPr>
          </a:p>
          <a:p>
            <a:pPr eaLnBrk="1" hangingPunct="1">
              <a:lnSpc>
                <a:spcPct val="80000"/>
              </a:lnSpc>
              <a:buFont typeface="Wingdings" pitchFamily="2" charset="2"/>
              <a:buChar char="Ø"/>
              <a:defRPr/>
            </a:pPr>
            <a:r>
              <a:rPr lang="el-GR" sz="1600" dirty="0" smtClean="0">
                <a:solidFill>
                  <a:srgbClr val="0070C0"/>
                </a:solidFill>
                <a:latin typeface="Tahoma" pitchFamily="34" charset="0"/>
                <a:cs typeface="Tahoma" pitchFamily="34" charset="0"/>
              </a:rPr>
              <a:t>Σημαντικά αλιευτικά πεδία: Παράκτιες περιοχές Ζακύνθου, και κοντινά νησιά όπως </a:t>
            </a:r>
            <a:r>
              <a:rPr lang="en-US" sz="1600" dirty="0" smtClean="0">
                <a:solidFill>
                  <a:srgbClr val="0070C0"/>
                </a:solidFill>
                <a:latin typeface="Tahoma" pitchFamily="34" charset="0"/>
                <a:cs typeface="Tahoma" pitchFamily="34" charset="0"/>
              </a:rPr>
              <a:t>K</a:t>
            </a:r>
            <a:r>
              <a:rPr lang="el-GR" sz="1600" dirty="0" err="1" smtClean="0">
                <a:solidFill>
                  <a:srgbClr val="0070C0"/>
                </a:solidFill>
                <a:latin typeface="Tahoma" pitchFamily="34" charset="0"/>
                <a:cs typeface="Tahoma" pitchFamily="34" charset="0"/>
              </a:rPr>
              <a:t>εφαλονιά</a:t>
            </a:r>
            <a:r>
              <a:rPr lang="en-US" sz="1600" dirty="0" smtClean="0">
                <a:solidFill>
                  <a:srgbClr val="0070C0"/>
                </a:solidFill>
                <a:latin typeface="Tahoma" pitchFamily="34" charset="0"/>
                <a:cs typeface="Tahoma" pitchFamily="34" charset="0"/>
              </a:rPr>
              <a:t>, E</a:t>
            </a:r>
            <a:r>
              <a:rPr lang="el-GR" sz="1600" dirty="0" err="1" smtClean="0">
                <a:solidFill>
                  <a:srgbClr val="0070C0"/>
                </a:solidFill>
                <a:latin typeface="Tahoma" pitchFamily="34" charset="0"/>
                <a:cs typeface="Tahoma" pitchFamily="34" charset="0"/>
              </a:rPr>
              <a:t>χινάδες</a:t>
            </a:r>
            <a:r>
              <a:rPr lang="en-US" sz="1600"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Ιθάκη και </a:t>
            </a:r>
            <a:r>
              <a:rPr lang="el-GR" sz="1600" dirty="0" err="1" smtClean="0">
                <a:solidFill>
                  <a:srgbClr val="0070C0"/>
                </a:solidFill>
                <a:latin typeface="Tahoma" pitchFamily="34" charset="0"/>
                <a:cs typeface="Tahoma" pitchFamily="34" charset="0"/>
              </a:rPr>
              <a:t>Στροφάδια</a:t>
            </a:r>
            <a:r>
              <a:rPr lang="el-GR" sz="1600" dirty="0" smtClean="0">
                <a:solidFill>
                  <a:srgbClr val="0070C0"/>
                </a:solidFill>
                <a:latin typeface="Tahoma" pitchFamily="34" charset="0"/>
                <a:cs typeface="Tahoma" pitchFamily="34" charset="0"/>
              </a:rPr>
              <a:t> </a:t>
            </a:r>
            <a:r>
              <a:rPr lang="en-US" sz="1600" dirty="0" smtClean="0">
                <a:solidFill>
                  <a:srgbClr val="0070C0"/>
                </a:solidFill>
                <a:latin typeface="Tahoma" pitchFamily="34" charset="0"/>
                <a:cs typeface="Tahoma" pitchFamily="34" charset="0"/>
              </a:rPr>
              <a:t>(</a:t>
            </a:r>
            <a:r>
              <a:rPr lang="el-GR" sz="1600" b="1" dirty="0" smtClean="0">
                <a:solidFill>
                  <a:srgbClr val="0070C0"/>
                </a:solidFill>
                <a:latin typeface="Tahoma" pitchFamily="34" charset="0"/>
                <a:cs typeface="Tahoma" pitchFamily="34" charset="0"/>
              </a:rPr>
              <a:t>Χάρτες</a:t>
            </a:r>
            <a:r>
              <a:rPr lang="en-US" sz="1600" b="1" dirty="0" smtClean="0">
                <a:solidFill>
                  <a:srgbClr val="0070C0"/>
                </a:solidFill>
                <a:latin typeface="Tahoma" pitchFamily="34" charset="0"/>
                <a:cs typeface="Tahoma" pitchFamily="34" charset="0"/>
              </a:rPr>
              <a:t> 1, 2, 3 &amp; 4</a:t>
            </a:r>
            <a:r>
              <a:rPr lang="en-US" sz="1600" dirty="0" smtClean="0">
                <a:solidFill>
                  <a:srgbClr val="0070C0"/>
                </a:solidFill>
                <a:latin typeface="Tahoma" pitchFamily="34" charset="0"/>
                <a:cs typeface="Tahoma" pitchFamily="34" charset="0"/>
              </a:rPr>
              <a:t>)</a:t>
            </a:r>
            <a:endParaRPr lang="el-GR" sz="1600" dirty="0" smtClean="0">
              <a:solidFill>
                <a:srgbClr val="0070C0"/>
              </a:solidFill>
              <a:latin typeface="Tahoma" pitchFamily="34" charset="0"/>
              <a:cs typeface="Tahoma" pitchFamily="34" charset="0"/>
            </a:endParaRPr>
          </a:p>
          <a:p>
            <a:pPr eaLnBrk="1" hangingPunct="1">
              <a:lnSpc>
                <a:spcPct val="80000"/>
              </a:lnSpc>
              <a:buNone/>
              <a:defRPr/>
            </a:pPr>
            <a:r>
              <a:rPr lang="el-GR" sz="1600" dirty="0" smtClean="0">
                <a:solidFill>
                  <a:srgbClr val="0070C0"/>
                </a:solidFill>
                <a:latin typeface="Tahoma" pitchFamily="34" charset="0"/>
                <a:cs typeface="Tahoma" pitchFamily="34" charset="0"/>
              </a:rPr>
              <a:t>  </a:t>
            </a:r>
          </a:p>
          <a:p>
            <a:pPr eaLnBrk="1" hangingPunct="1">
              <a:lnSpc>
                <a:spcPct val="80000"/>
              </a:lnSpc>
              <a:buFont typeface="Wingdings" pitchFamily="2" charset="2"/>
              <a:buChar char="Ø"/>
              <a:defRPr/>
            </a:pPr>
            <a:r>
              <a:rPr lang="el-GR" sz="1600" dirty="0" smtClean="0">
                <a:solidFill>
                  <a:srgbClr val="0070C0"/>
                </a:solidFill>
                <a:latin typeface="Tahoma" pitchFamily="34" charset="0"/>
                <a:cs typeface="Tahoma" pitchFamily="34" charset="0"/>
              </a:rPr>
              <a:t>Συνήθη αλιευτικά εργαλεία: </a:t>
            </a:r>
            <a:r>
              <a:rPr lang="el-GR" sz="1600" b="1" dirty="0" smtClean="0">
                <a:solidFill>
                  <a:srgbClr val="0070C0"/>
                </a:solidFill>
                <a:latin typeface="Tahoma" pitchFamily="34" charset="0"/>
                <a:cs typeface="Tahoma" pitchFamily="34" charset="0"/>
              </a:rPr>
              <a:t>απλάδι</a:t>
            </a:r>
            <a:r>
              <a:rPr lang="el-GR" sz="1600" dirty="0" smtClean="0">
                <a:solidFill>
                  <a:srgbClr val="0070C0"/>
                </a:solidFill>
                <a:latin typeface="Tahoma" pitchFamily="34" charset="0"/>
                <a:cs typeface="Tahoma" pitchFamily="34" charset="0"/>
              </a:rPr>
              <a:t> (</a:t>
            </a:r>
            <a:r>
              <a:rPr lang="en-US" sz="1600" dirty="0" smtClean="0">
                <a:solidFill>
                  <a:srgbClr val="0070C0"/>
                </a:solidFill>
                <a:latin typeface="Tahoma" pitchFamily="34" charset="0"/>
                <a:cs typeface="Tahoma" pitchFamily="34" charset="0"/>
              </a:rPr>
              <a:t>gillnet), </a:t>
            </a:r>
            <a:r>
              <a:rPr lang="el-GR" sz="1600" b="1" dirty="0" err="1" smtClean="0">
                <a:solidFill>
                  <a:srgbClr val="0070C0"/>
                </a:solidFill>
                <a:latin typeface="Tahoma" pitchFamily="34" charset="0"/>
                <a:cs typeface="Tahoma" pitchFamily="34" charset="0"/>
              </a:rPr>
              <a:t>βυθοπαράγαδο</a:t>
            </a:r>
            <a:r>
              <a:rPr lang="el-GR" sz="1600" b="1" dirty="0" smtClean="0">
                <a:solidFill>
                  <a:srgbClr val="0070C0"/>
                </a:solidFill>
                <a:latin typeface="Tahoma" pitchFamily="34" charset="0"/>
                <a:cs typeface="Tahoma" pitchFamily="34" charset="0"/>
              </a:rPr>
              <a:t> </a:t>
            </a:r>
            <a:r>
              <a:rPr lang="el-GR" sz="1600" dirty="0" smtClean="0">
                <a:solidFill>
                  <a:srgbClr val="0070C0"/>
                </a:solidFill>
                <a:latin typeface="Tahoma" pitchFamily="34" charset="0"/>
                <a:cs typeface="Tahoma" pitchFamily="34" charset="0"/>
              </a:rPr>
              <a:t>(</a:t>
            </a:r>
            <a:r>
              <a:rPr lang="en-US" sz="1600" dirty="0" smtClean="0">
                <a:solidFill>
                  <a:srgbClr val="0070C0"/>
                </a:solidFill>
                <a:latin typeface="Tahoma" pitchFamily="34" charset="0"/>
                <a:cs typeface="Tahoma" pitchFamily="34" charset="0"/>
              </a:rPr>
              <a:t>bottom </a:t>
            </a:r>
            <a:r>
              <a:rPr lang="en-US" sz="1600" dirty="0" err="1" smtClean="0">
                <a:solidFill>
                  <a:srgbClr val="0070C0"/>
                </a:solidFill>
                <a:latin typeface="Tahoma" pitchFamily="34" charset="0"/>
                <a:cs typeface="Tahoma" pitchFamily="34" charset="0"/>
              </a:rPr>
              <a:t>longlines</a:t>
            </a:r>
            <a:r>
              <a:rPr lang="el-GR" sz="1600" dirty="0" smtClean="0">
                <a:solidFill>
                  <a:srgbClr val="0070C0"/>
                </a:solidFill>
                <a:latin typeface="Tahoma" pitchFamily="34" charset="0"/>
                <a:cs typeface="Tahoma" pitchFamily="34" charset="0"/>
              </a:rPr>
              <a:t>-</a:t>
            </a:r>
            <a:r>
              <a:rPr lang="en-US" sz="1600" dirty="0" smtClean="0">
                <a:solidFill>
                  <a:srgbClr val="0070C0"/>
                </a:solidFill>
                <a:latin typeface="Tahoma" pitchFamily="34" charset="0"/>
                <a:cs typeface="Tahoma" pitchFamily="34" charset="0"/>
              </a:rPr>
              <a:t>BLL) </a:t>
            </a:r>
            <a:r>
              <a:rPr lang="el-GR" sz="1600" dirty="0" smtClean="0">
                <a:solidFill>
                  <a:srgbClr val="0070C0"/>
                </a:solidFill>
                <a:latin typeface="Tahoma" pitchFamily="34" charset="0"/>
                <a:cs typeface="Tahoma" pitchFamily="34" charset="0"/>
              </a:rPr>
              <a:t>και </a:t>
            </a:r>
            <a:r>
              <a:rPr lang="el-GR" sz="1600" b="1" dirty="0" err="1" smtClean="0">
                <a:solidFill>
                  <a:srgbClr val="0070C0"/>
                </a:solidFill>
                <a:latin typeface="Tahoma" pitchFamily="34" charset="0"/>
                <a:cs typeface="Tahoma" pitchFamily="34" charset="0"/>
              </a:rPr>
              <a:t>αφροπαράγαδο</a:t>
            </a:r>
            <a:r>
              <a:rPr lang="el-GR" sz="1600" dirty="0" smtClean="0">
                <a:solidFill>
                  <a:srgbClr val="0070C0"/>
                </a:solidFill>
                <a:latin typeface="Tahoma" pitchFamily="34" charset="0"/>
                <a:cs typeface="Tahoma" pitchFamily="34" charset="0"/>
              </a:rPr>
              <a:t> </a:t>
            </a:r>
            <a:r>
              <a:rPr lang="en-US" sz="1600" dirty="0" smtClean="0">
                <a:solidFill>
                  <a:srgbClr val="0070C0"/>
                </a:solidFill>
                <a:latin typeface="Tahoma" pitchFamily="34" charset="0"/>
                <a:cs typeface="Tahoma" pitchFamily="34" charset="0"/>
              </a:rPr>
              <a:t>(surface </a:t>
            </a:r>
            <a:r>
              <a:rPr lang="en-US" sz="1600" dirty="0" err="1" smtClean="0">
                <a:solidFill>
                  <a:srgbClr val="0070C0"/>
                </a:solidFill>
                <a:latin typeface="Tahoma" pitchFamily="34" charset="0"/>
                <a:cs typeface="Tahoma" pitchFamily="34" charset="0"/>
              </a:rPr>
              <a:t>longlines</a:t>
            </a:r>
            <a:r>
              <a:rPr lang="en-US" sz="1600" dirty="0" smtClean="0">
                <a:solidFill>
                  <a:srgbClr val="0070C0"/>
                </a:solidFill>
                <a:latin typeface="Tahoma" pitchFamily="34" charset="0"/>
                <a:cs typeface="Tahoma" pitchFamily="34" charset="0"/>
              </a:rPr>
              <a:t> SLL)</a:t>
            </a:r>
            <a:endParaRPr lang="el-GR" sz="1700" dirty="0" smtClean="0">
              <a:solidFill>
                <a:srgbClr val="000000"/>
              </a:solidFill>
            </a:endParaRPr>
          </a:p>
          <a:p>
            <a:pPr eaLnBrk="1" hangingPunct="1">
              <a:lnSpc>
                <a:spcPct val="80000"/>
              </a:lnSpc>
              <a:buFont typeface="Wingdings 2" pitchFamily="18" charset="2"/>
              <a:buNone/>
              <a:defRPr/>
            </a:pPr>
            <a:endParaRPr lang="el-GR" sz="1700" dirty="0" smtClean="0">
              <a:solidFill>
                <a:srgbClr val="00000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 Τίτλος"/>
          <p:cNvSpPr>
            <a:spLocks noGrp="1"/>
          </p:cNvSpPr>
          <p:nvPr>
            <p:ph type="title" idx="4294967295"/>
          </p:nvPr>
        </p:nvSpPr>
        <p:spPr>
          <a:xfrm>
            <a:off x="1214414" y="500042"/>
            <a:ext cx="6500812" cy="714375"/>
          </a:xfrm>
          <a:solidFill>
            <a:srgbClr val="00B0F0"/>
          </a:solidFill>
        </p:spPr>
        <p:txBody>
          <a:bodyPr>
            <a:normAutofit/>
          </a:bodyPr>
          <a:lstStyle/>
          <a:p>
            <a:pPr algn="ctr" eaLnBrk="1" hangingPunct="1"/>
            <a:r>
              <a:rPr lang="el-GR" sz="2000" dirty="0" smtClean="0">
                <a:solidFill>
                  <a:srgbClr val="FFFF00"/>
                </a:solidFill>
                <a:latin typeface="Tahoma" pitchFamily="34" charset="0"/>
                <a:cs typeface="Tahoma" pitchFamily="34" charset="0"/>
              </a:rPr>
              <a:t>Σύνολο αλιευτικής προσπάθειας</a:t>
            </a:r>
          </a:p>
        </p:txBody>
      </p:sp>
      <p:graphicFrame>
        <p:nvGraphicFramePr>
          <p:cNvPr id="4" name="3 - Πίνακας"/>
          <p:cNvGraphicFramePr>
            <a:graphicFrameLocks noGrp="1"/>
          </p:cNvGraphicFramePr>
          <p:nvPr/>
        </p:nvGraphicFramePr>
        <p:xfrm>
          <a:off x="214283" y="1785926"/>
          <a:ext cx="8786872" cy="3929092"/>
        </p:xfrm>
        <a:graphic>
          <a:graphicData uri="http://schemas.openxmlformats.org/drawingml/2006/table">
            <a:tbl>
              <a:tblPr>
                <a:tableStyleId>{D113A9D2-9D6B-4929-AA2D-F23B5EE8CBE7}</a:tableStyleId>
              </a:tblPr>
              <a:tblGrid>
                <a:gridCol w="924762"/>
                <a:gridCol w="1077984"/>
                <a:gridCol w="1238811"/>
                <a:gridCol w="1534389"/>
                <a:gridCol w="1237726"/>
                <a:gridCol w="1534389"/>
                <a:gridCol w="1238811"/>
              </a:tblGrid>
              <a:tr h="1314803">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Εποχή</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Απλάδι</a:t>
                      </a:r>
                      <a:r>
                        <a:rPr lang="en-US" sz="1200" dirty="0" smtClean="0">
                          <a:latin typeface="Tahoma" pitchFamily="34" charset="0"/>
                          <a:ea typeface="Tahoma" pitchFamily="34" charset="0"/>
                          <a:cs typeface="Tahoma" pitchFamily="34" charset="0"/>
                        </a:rPr>
                        <a:t> </a:t>
                      </a:r>
                      <a:r>
                        <a:rPr lang="en-US" sz="1200" dirty="0">
                          <a:latin typeface="Tahoma" pitchFamily="34" charset="0"/>
                          <a:ea typeface="Tahoma" pitchFamily="34" charset="0"/>
                          <a:cs typeface="Tahoma" pitchFamily="34" charset="0"/>
                        </a:rPr>
                        <a:t>[m]</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Αριθμός</a:t>
                      </a:r>
                      <a:r>
                        <a:rPr lang="el-GR" sz="1200" baseline="0" dirty="0" smtClean="0">
                          <a:latin typeface="Tahoma" pitchFamily="34" charset="0"/>
                          <a:ea typeface="Tahoma" pitchFamily="34" charset="0"/>
                          <a:cs typeface="Tahoma" pitchFamily="34" charset="0"/>
                        </a:rPr>
                        <a:t> αλιευτικών σκαφών</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Παραγάδι</a:t>
                      </a:r>
                      <a:r>
                        <a:rPr lang="el-GR" sz="1200" baseline="0" dirty="0" smtClean="0">
                          <a:latin typeface="Tahoma" pitchFamily="34" charset="0"/>
                          <a:ea typeface="Tahoma" pitchFamily="34" charset="0"/>
                          <a:cs typeface="Tahoma" pitchFamily="34" charset="0"/>
                        </a:rPr>
                        <a:t> Βυθού</a:t>
                      </a:r>
                    </a:p>
                    <a:p>
                      <a:pPr algn="ctr">
                        <a:lnSpc>
                          <a:spcPct val="115000"/>
                        </a:lnSpc>
                        <a:spcAft>
                          <a:spcPts val="1000"/>
                        </a:spcAft>
                      </a:pPr>
                      <a:r>
                        <a:rPr lang="en-US" sz="1200" dirty="0" smtClean="0">
                          <a:latin typeface="Tahoma" pitchFamily="34" charset="0"/>
                          <a:ea typeface="Tahoma" pitchFamily="34" charset="0"/>
                          <a:cs typeface="Tahoma" pitchFamily="34" charset="0"/>
                        </a:rPr>
                        <a:t>[</a:t>
                      </a:r>
                      <a:r>
                        <a:rPr lang="el-GR" sz="1200" dirty="0" smtClean="0">
                          <a:latin typeface="Tahoma" pitchFamily="34" charset="0"/>
                          <a:ea typeface="Tahoma" pitchFamily="34" charset="0"/>
                          <a:cs typeface="Tahoma" pitchFamily="34" charset="0"/>
                        </a:rPr>
                        <a:t>αγκίστρια</a:t>
                      </a:r>
                      <a:r>
                        <a:rPr lang="en-US" sz="1200" dirty="0" smtClean="0">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Αριθμός</a:t>
                      </a:r>
                      <a:r>
                        <a:rPr lang="el-GR" sz="1200" baseline="0" dirty="0" smtClean="0">
                          <a:latin typeface="Tahoma" pitchFamily="34" charset="0"/>
                          <a:ea typeface="Tahoma" pitchFamily="34" charset="0"/>
                          <a:cs typeface="Tahoma" pitchFamily="34" charset="0"/>
                        </a:rPr>
                        <a:t> αλιευτικών σκαφών</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Παραγάδι επιφανείας</a:t>
                      </a:r>
                    </a:p>
                    <a:p>
                      <a:pPr algn="ctr">
                        <a:lnSpc>
                          <a:spcPct val="115000"/>
                        </a:lnSpc>
                        <a:spcAft>
                          <a:spcPts val="1000"/>
                        </a:spcAft>
                      </a:pPr>
                      <a:r>
                        <a:rPr lang="en-US" sz="1200" dirty="0" smtClean="0">
                          <a:latin typeface="Tahoma" pitchFamily="34" charset="0"/>
                          <a:ea typeface="Tahoma" pitchFamily="34" charset="0"/>
                          <a:cs typeface="Tahoma" pitchFamily="34" charset="0"/>
                        </a:rPr>
                        <a:t>[</a:t>
                      </a:r>
                      <a:r>
                        <a:rPr lang="el-GR" sz="1200" dirty="0" smtClean="0">
                          <a:latin typeface="Tahoma" pitchFamily="34" charset="0"/>
                          <a:ea typeface="Tahoma" pitchFamily="34" charset="0"/>
                          <a:cs typeface="Tahoma" pitchFamily="34" charset="0"/>
                        </a:rPr>
                        <a:t>αγκίστρια</a:t>
                      </a:r>
                      <a:r>
                        <a:rPr lang="en-US" sz="1200" dirty="0" smtClean="0">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Αριθμός</a:t>
                      </a:r>
                      <a:r>
                        <a:rPr lang="el-GR" sz="1200" baseline="0" dirty="0" smtClean="0">
                          <a:latin typeface="Tahoma" pitchFamily="34" charset="0"/>
                          <a:ea typeface="Tahoma" pitchFamily="34" charset="0"/>
                          <a:cs typeface="Tahoma" pitchFamily="34" charset="0"/>
                        </a:rPr>
                        <a:t> αλιευτικών σκαφών</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r h="419066">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Άνοιξη</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7</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552</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441</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137</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462</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196</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124</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196</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368</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38</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r h="419066">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Καλοκαίρι</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6</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985</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941</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135</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597</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282</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a:latin typeface="Tahoma" pitchFamily="34" charset="0"/>
                          <a:ea typeface="Tahoma" pitchFamily="34" charset="0"/>
                          <a:cs typeface="Tahoma" pitchFamily="34" charset="0"/>
                        </a:rPr>
                        <a:t>124</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225</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875</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40</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r h="490158">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Φθινόπωρο</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8</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264</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297</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135</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421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276</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a:latin typeface="Tahoma" pitchFamily="34" charset="0"/>
                          <a:ea typeface="Tahoma" pitchFamily="34" charset="0"/>
                          <a:cs typeface="Tahoma" pitchFamily="34" charset="0"/>
                        </a:rPr>
                        <a:t>105</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110</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380</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30</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r h="419066">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Χειμώνας</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8</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618</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218</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117</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421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276</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a:latin typeface="Tahoma" pitchFamily="34" charset="0"/>
                          <a:ea typeface="Tahoma" pitchFamily="34" charset="0"/>
                          <a:cs typeface="Tahoma" pitchFamily="34" charset="0"/>
                        </a:rPr>
                        <a:t>70</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69</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425</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8</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r h="866933">
                <a:tc>
                  <a:txBody>
                    <a:bodyPr/>
                    <a:lstStyle/>
                    <a:p>
                      <a:pPr algn="ctr">
                        <a:lnSpc>
                          <a:spcPct val="115000"/>
                        </a:lnSpc>
                        <a:spcAft>
                          <a:spcPts val="1000"/>
                        </a:spcAft>
                      </a:pPr>
                      <a:r>
                        <a:rPr lang="el-GR" sz="1200" dirty="0" smtClean="0">
                          <a:latin typeface="Tahoma" pitchFamily="34" charset="0"/>
                          <a:ea typeface="Tahoma" pitchFamily="34" charset="0"/>
                          <a:cs typeface="Tahoma" pitchFamily="34" charset="0"/>
                        </a:rPr>
                        <a:t>Ετήσια</a:t>
                      </a:r>
                      <a:r>
                        <a:rPr lang="el-GR" sz="1200" baseline="0" dirty="0" smtClean="0">
                          <a:latin typeface="Tahoma" pitchFamily="34" charset="0"/>
                          <a:ea typeface="Tahoma" pitchFamily="34" charset="0"/>
                          <a:cs typeface="Tahoma" pitchFamily="34" charset="0"/>
                        </a:rPr>
                        <a:t> βάση</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31</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420</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897</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a:latin typeface="Tahoma" pitchFamily="34" charset="0"/>
                          <a:ea typeface="Tahoma" pitchFamily="34" charset="0"/>
                          <a:cs typeface="Tahoma" pitchFamily="34" charset="0"/>
                        </a:rPr>
                        <a:t>139</a:t>
                      </a:r>
                      <a:endParaRPr lang="el-GR" sz="120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5</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902</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030</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a:latin typeface="Tahoma" pitchFamily="34" charset="0"/>
                          <a:ea typeface="Tahoma" pitchFamily="34" charset="0"/>
                          <a:cs typeface="Tahoma" pitchFamily="34" charset="0"/>
                        </a:rPr>
                        <a:t>133</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smtClean="0">
                          <a:latin typeface="Tahoma" pitchFamily="34" charset="0"/>
                          <a:ea typeface="Tahoma" pitchFamily="34" charset="0"/>
                          <a:cs typeface="Tahoma" pitchFamily="34" charset="0"/>
                        </a:rPr>
                        <a:t>602</a:t>
                      </a:r>
                      <a:r>
                        <a:rPr lang="el-GR" sz="1200" dirty="0" smtClean="0">
                          <a:latin typeface="Tahoma" pitchFamily="34" charset="0"/>
                          <a:ea typeface="Tahoma" pitchFamily="34" charset="0"/>
                          <a:cs typeface="Tahoma" pitchFamily="34" charset="0"/>
                        </a:rPr>
                        <a:t>.</a:t>
                      </a:r>
                      <a:r>
                        <a:rPr lang="en-US" sz="1200" dirty="0" smtClean="0">
                          <a:latin typeface="Tahoma" pitchFamily="34" charset="0"/>
                          <a:ea typeface="Tahoma" pitchFamily="34" charset="0"/>
                          <a:cs typeface="Tahoma" pitchFamily="34" charset="0"/>
                        </a:rPr>
                        <a:t>048</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ctr">
                        <a:lnSpc>
                          <a:spcPct val="115000"/>
                        </a:lnSpc>
                        <a:spcAft>
                          <a:spcPts val="1000"/>
                        </a:spcAft>
                      </a:pPr>
                      <a:r>
                        <a:rPr lang="en-US" sz="1200" dirty="0">
                          <a:latin typeface="Tahoma" pitchFamily="34" charset="0"/>
                          <a:ea typeface="Tahoma" pitchFamily="34" charset="0"/>
                          <a:cs typeface="Tahoma" pitchFamily="34" charset="0"/>
                        </a:rPr>
                        <a:t>48</a:t>
                      </a:r>
                      <a:endParaRPr lang="el-GR" sz="1200" dirty="0">
                        <a:latin typeface="Tahoma" pitchFamily="34" charset="0"/>
                        <a:ea typeface="Tahoma" pitchFamily="34" charset="0"/>
                        <a:cs typeface="Tahoma" pitchFamily="34"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r>
            </a:tbl>
          </a:graphicData>
        </a:graphic>
      </p:graphicFrame>
      <p:sp>
        <p:nvSpPr>
          <p:cNvPr id="95235" name="2 - Θέση κειμένου"/>
          <p:cNvSpPr txBox="1">
            <a:spLocks/>
          </p:cNvSpPr>
          <p:nvPr/>
        </p:nvSpPr>
        <p:spPr bwMode="auto">
          <a:xfrm>
            <a:off x="142875" y="1428750"/>
            <a:ext cx="9001125" cy="342900"/>
          </a:xfrm>
          <a:prstGeom prst="rect">
            <a:avLst/>
          </a:prstGeom>
          <a:noFill/>
          <a:ln w="9525">
            <a:noFill/>
            <a:miter lim="800000"/>
            <a:headEnd/>
            <a:tailEnd/>
          </a:ln>
        </p:spPr>
        <p:txBody>
          <a:bodyPr/>
          <a:lstStyle/>
          <a:p>
            <a:pPr marL="419100" indent="-382588">
              <a:lnSpc>
                <a:spcPct val="80000"/>
              </a:lnSpc>
              <a:spcBef>
                <a:spcPct val="20000"/>
              </a:spcBef>
              <a:buClr>
                <a:schemeClr val="accent1"/>
              </a:buClr>
              <a:buSzPct val="80000"/>
            </a:pPr>
            <a:endParaRPr lang="el-GR" sz="1000" dirty="0" smtClean="0">
              <a:latin typeface="Tahoma" pitchFamily="34" charset="0"/>
              <a:cs typeface="Tahoma" pitchFamily="34" charset="0"/>
            </a:endParaRPr>
          </a:p>
          <a:p>
            <a:pPr marL="419100" indent="-382588">
              <a:lnSpc>
                <a:spcPct val="80000"/>
              </a:lnSpc>
              <a:spcBef>
                <a:spcPct val="20000"/>
              </a:spcBef>
              <a:buClr>
                <a:schemeClr val="accent1"/>
              </a:buClr>
              <a:buSzPct val="80000"/>
            </a:pPr>
            <a:r>
              <a:rPr lang="el-GR" sz="1000" dirty="0" smtClean="0">
                <a:latin typeface="Tahoma" pitchFamily="34" charset="0"/>
                <a:cs typeface="Tahoma" pitchFamily="34" charset="0"/>
              </a:rPr>
              <a:t>Εκτίμηση </a:t>
            </a:r>
            <a:r>
              <a:rPr lang="el-GR" sz="1000" dirty="0">
                <a:latin typeface="Tahoma" pitchFamily="34" charset="0"/>
                <a:cs typeface="Tahoma" pitchFamily="34" charset="0"/>
              </a:rPr>
              <a:t>των επιπέδων αλιευτική δραστηριότητας-πίεσης στην περιοχή μελέτης (</a:t>
            </a:r>
            <a:r>
              <a:rPr lang="el-GR" sz="1000" dirty="0" err="1">
                <a:latin typeface="Tahoma" pitchFamily="34" charset="0"/>
                <a:cs typeface="Tahoma" pitchFamily="34" charset="0"/>
              </a:rPr>
              <a:t>Ν.Ιόνιο</a:t>
            </a:r>
            <a:r>
              <a:rPr lang="el-GR" sz="1000" dirty="0">
                <a:latin typeface="Tahoma" pitchFamily="34" charset="0"/>
                <a:cs typeface="Tahoma" pitchFamily="34" charset="0"/>
              </a:rPr>
              <a:t>) ανά αλιευτικό εργαλείο, ανά εποχή και σε ετήσια βάση </a:t>
            </a:r>
          </a:p>
        </p:txBody>
      </p:sp>
      <p:sp>
        <p:nvSpPr>
          <p:cNvPr id="5" name="4 - Ορθογώνιο"/>
          <p:cNvSpPr/>
          <p:nvPr/>
        </p:nvSpPr>
        <p:spPr>
          <a:xfrm>
            <a:off x="1142976" y="1785926"/>
            <a:ext cx="1071570" cy="35719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643306" y="1785926"/>
            <a:ext cx="1214446" cy="57150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214282" y="4429132"/>
            <a:ext cx="928694" cy="285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8043</TotalTime>
  <Words>6663</Words>
  <Application>Microsoft Office PowerPoint</Application>
  <PresentationFormat>On-screen Show (4:3)</PresentationFormat>
  <Paragraphs>1045</Paragraphs>
  <Slides>106</Slides>
  <Notes>23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106</vt:i4>
      </vt:variant>
    </vt:vector>
  </HeadingPairs>
  <TitlesOfParts>
    <vt:vector size="119" baseType="lpstr">
      <vt:lpstr>Arial</vt:lpstr>
      <vt:lpstr>Calibri</vt:lpstr>
      <vt:lpstr>Corbel</vt:lpstr>
      <vt:lpstr>Franklin Gothic Book</vt:lpstr>
      <vt:lpstr>Tahoma</vt:lpstr>
      <vt:lpstr>Times New Roman</vt:lpstr>
      <vt:lpstr>Trebuchet MS</vt:lpstr>
      <vt:lpstr>Wingdings</vt:lpstr>
      <vt:lpstr>Wingdings 2</vt:lpstr>
      <vt:lpstr>Προσαρμοσμένη σχεδίαση</vt:lpstr>
      <vt:lpstr>1_Προσαρμοσμένη σχεδίαση</vt:lpstr>
      <vt:lpstr>Θέμα του Office</vt:lpstr>
      <vt:lpstr>Microsoft Excel 97-2003 Worksheet</vt:lpstr>
      <vt:lpstr>Μάθημα: Βιολογία και Διαχείριση Άγριας Πανίδας Θεματική ενότητα: Τα Πτηνά (Γ Mέρος)</vt:lpstr>
      <vt:lpstr>Eργαστήριο</vt:lpstr>
      <vt:lpstr>Τα πτηνά της Ελλάδας</vt:lpstr>
      <vt:lpstr>Νέα είδη στον ελληνικό κατάλογο</vt:lpstr>
      <vt:lpstr>Νέα είδη στον ελληνικό κατάλογο</vt:lpstr>
      <vt:lpstr>PowerPoint Presentation</vt:lpstr>
      <vt:lpstr>PowerPoint Presentation</vt:lpstr>
      <vt:lpstr>PowerPoint Presentation</vt:lpstr>
      <vt:lpstr>PowerPoint Presentation</vt:lpstr>
      <vt:lpstr>Παρατήρηση και αναγνώριση πτηνών</vt:lpstr>
      <vt:lpstr>Σχέδιο λαιμού κατά την πτήση</vt:lpstr>
      <vt:lpstr>Σχήμα φτερούγων</vt:lpstr>
      <vt:lpstr>Παραδείγματα ποδιών και ράμφους</vt:lpstr>
      <vt:lpstr>PowerPoint Presentation</vt:lpstr>
      <vt:lpstr>Συνεύρεση ειδών </vt:lpstr>
      <vt:lpstr>Συνεύρεση ειδών </vt:lpstr>
      <vt:lpstr>Συνεύρεση ειδών </vt:lpstr>
      <vt:lpstr>Βασικές μεθοδολογικές προσεγγίσεις</vt:lpstr>
      <vt:lpstr>Βασικός εξοπλισμός</vt:lpstr>
      <vt:lpstr>Πρωτόκολλα και Οδηγός Αναγνώρισης</vt:lpstr>
      <vt:lpstr>Σημειακές μετρήσεις</vt:lpstr>
      <vt:lpstr>Παρατήρηση μεγαλόσωμων πτηνών</vt:lpstr>
      <vt:lpstr> Τοποθέτηση διχτυών σταθερού μήκους σε νησιά-μεταναστευτικούς σταθμούς, για την καταγραφή και δαχτυλίωση των μεταναστευτικών στρουθιόμορφων (μικρόπουλων) </vt:lpstr>
      <vt:lpstr>Έλεγχος ανεφοδιασμού στρουθιόμοφων μεταναστευτικών πτηνών</vt:lpstr>
      <vt:lpstr>PowerPoint Presentation</vt:lpstr>
      <vt:lpstr>Επανεύρεση δακτυλιωμένων πτηνών – Γνώση χωροκατανομής ειδών</vt:lpstr>
      <vt:lpstr>PowerPoint Presentation</vt:lpstr>
      <vt:lpstr>Παράδειγμα επανεύρεσης δακτυλιωμένου πτηνού</vt:lpstr>
      <vt:lpstr>Δειγματοληπτικές ζώνες με χρήση γραμμικών διαδρομών</vt:lpstr>
      <vt:lpstr>Από ξηρά …</vt:lpstr>
      <vt:lpstr>Παράδειγμα Στροφάδων</vt:lpstr>
      <vt:lpstr>Distance sampling (http://distancesampling.org/)</vt:lpstr>
      <vt:lpstr>Distance sampling (http://distancesampling.org/)</vt:lpstr>
      <vt:lpstr>Συσχέτιση με τύπους οικοτόπων</vt:lpstr>
      <vt:lpstr>Από θάλασσα …</vt:lpstr>
      <vt:lpstr>    Απογραφή θαλασσοπουλιών – Eν πλω καταγραφές </vt:lpstr>
      <vt:lpstr>Χρήση 2 ομάδων που θα λειτουργούν παράλληλα (η μία από 0-12 nm και η άλλη &gt;12 nm)</vt:lpstr>
      <vt:lpstr>Απογραφή θαλασσοπουλιών – Eν πλω καταγραφές</vt:lpstr>
      <vt:lpstr>Απογραφή θαλασσοπουλιών Κύπρου 2021-2022 Οριοθέτηση σημαντικών περιοχών (Κernel density estimator)</vt:lpstr>
      <vt:lpstr>Aπό αέρα …</vt:lpstr>
      <vt:lpstr>Χρήση Drones για ερευνητικούς λόγους</vt:lpstr>
      <vt:lpstr>  Μεθοδολογία                                              Αναπαραγωγή Καλεσμάτων-Playback Calls        </vt:lpstr>
      <vt:lpstr>‘Ελεγχος της επίδρασης της φωτιάς στη βιοποικιλότητα των νυχτόβιων αρπακτικών στη Δ-ΒΔ Ζάκυνθο)</vt:lpstr>
      <vt:lpstr>Περιοχές δειγματοληψίας (21)</vt:lpstr>
      <vt:lpstr>Αναπαραγωγή καλεσμάτων</vt:lpstr>
      <vt:lpstr>Πρωτόκολλο πεδίου (σετ 3 επαναλήψεων σε μία θέση)</vt:lpstr>
      <vt:lpstr>Αποτελέσματα</vt:lpstr>
      <vt:lpstr>Εκτίμηση πληθυσμού σε αποικιακά είδη θαλασσοπουλιών</vt:lpstr>
      <vt:lpstr>Βασικοί τύποι δειγματοληψίας</vt:lpstr>
      <vt:lpstr>Απογραφή συνολικού πληθυσμού (Μεθοδολογία)</vt:lpstr>
      <vt:lpstr>Απογραφή συνολικού πληθυσμού (Αποτελέσματα)</vt:lpstr>
      <vt:lpstr>Σκοπός και Μέθοδος απογραφής αναπαραγωγικού πληθυσμού Αρτέμη στα Στροφάδια</vt:lpstr>
      <vt:lpstr>Απογραφή συνολικού πληθυσμού (Μεθοδολογία)</vt:lpstr>
      <vt:lpstr>Αποτελέσματα απογραφής αναπαραγωγικού πληθυσμού Αρτέμηδων στα Στροφάδια</vt:lpstr>
      <vt:lpstr>Συγκεντρωτικά αποτελέσματα εκτίμησης αναπαραγωγικού πληθυσμού</vt:lpstr>
      <vt:lpstr>Σύγκριση μεγεθών του αναπαραγωγικού πληθυσμού των Αρτέμηδων (Calonectris diomedea) στη λεκάνη της Μεσογείου, την Ελλάδα και τα Στροφάδια</vt:lpstr>
      <vt:lpstr>Εκτίμηση αναπαραγωγικής επιτυχίας σε αποικιακά είδη θαλασσοπουλιών</vt:lpstr>
      <vt:lpstr>Mεθοδολογία εκτίμησης αναπαραγωγικής επιτυχίας (περίοδος 2008-12)</vt:lpstr>
      <vt:lpstr>Θέσεις φωλιών στη νήσο Σταμφάνι</vt:lpstr>
      <vt:lpstr>Στάδια αναπαραγωγικής προσπάθειας</vt:lpstr>
      <vt:lpstr>Η αναπαραγωγική επιτυχία των Αρτέμηδων ανά στάδια αναπαραγωγικής προσπάθειας για το σύνολο των πέντε (5) συνεχόμενων αναπαραγωγικών περιόδων (2008-2012, Ν=516 φωλιές)</vt:lpstr>
      <vt:lpstr>Συσχέτιση αναπαραγωγικής επιτυχίας με εμπειρία ζευγαριών</vt:lpstr>
      <vt:lpstr>PowerPoint Presentation</vt:lpstr>
      <vt:lpstr>Τεχνικές Τηλεμετρίας</vt:lpstr>
      <vt:lpstr>Είδoς πομπού γεωεντοπισμού</vt:lpstr>
      <vt:lpstr>Δεδομένα μεταναστευτικής περιόδου 2010-11 (GLS 1540)</vt:lpstr>
      <vt:lpstr>Είδη πομπών GPS</vt:lpstr>
      <vt:lpstr>Τοποθέτηση πομπού 20-7-11 ώρα 00:45 Συλλογή πομπού 21-7-11 ώρα 01:38 Χρονικό διάστημα διαδοχικών καταγραφών: 2 min  Θέσεις εντοπισμού: 653</vt:lpstr>
      <vt:lpstr>ΠΕΡΙΟΧΕΣ ΤΡΟΦΟΛΗΨΙΑΣ</vt:lpstr>
      <vt:lpstr>Προφίλ πτήσεων</vt:lpstr>
      <vt:lpstr>PowerPoint Presentation</vt:lpstr>
      <vt:lpstr>Φτερά – Πτερόρροια – Οικοιτοξικολογικές έρευνες</vt:lpstr>
      <vt:lpstr>Πρότυπο πτερόρροιας – Βιοπαρακολούθηση ρύπανσης:  Η περίπτωση ενός θαλασσοπουλιού</vt:lpstr>
      <vt:lpstr>Πρότυπο πτερόρροιας – Βιοπαρακολούθηση ρύπανσης:  Η περίπτωση ενός μεταναστευτικού θαλασσοπουλιού ΙΙ</vt:lpstr>
      <vt:lpstr>PFAS on Calonectris diomedea feathers</vt:lpstr>
      <vt:lpstr>Ανάλυση δίαιτας: Η περίπτωση των εμεσμάτων</vt:lpstr>
      <vt:lpstr>PowerPoint Presentation</vt:lpstr>
      <vt:lpstr> </vt:lpstr>
      <vt:lpstr>Μορφομετρικά δεδομένα</vt:lpstr>
      <vt:lpstr>Πρωτόκολλο συλλογής δεδομένων</vt:lpstr>
      <vt:lpstr>Αναγνώριση φύλου με χρήση μοριακών μεθόδων</vt:lpstr>
      <vt:lpstr>Αναλογία φύλου ανά αναπαραγωγική περίοδο (2007 έως 2011)</vt:lpstr>
      <vt:lpstr>PowerPoint Presentation</vt:lpstr>
      <vt:lpstr>Αποτελέσματα ανάλυση διάκρισης (Discriminant analysis)</vt:lpstr>
      <vt:lpstr>Σχέσεις πουλιών και ανθρώπου</vt:lpstr>
      <vt:lpstr>Κοινωνία – Πτηνά – Επιστήμη των Πολιτών</vt:lpstr>
      <vt:lpstr>Περίπτωση εργασίας</vt:lpstr>
      <vt:lpstr>Αναγκαιότητα δράσης</vt:lpstr>
      <vt:lpstr>Βασικός στόχος</vt:lpstr>
      <vt:lpstr>Αλιευτικά εργαλεία στη Μεσόγειο</vt:lpstr>
      <vt:lpstr>Mεθοδολογία εν πλω καταγραφών</vt:lpstr>
      <vt:lpstr>Αποτελέσματα 2009-2010 </vt:lpstr>
      <vt:lpstr>Βασικά αλιευτικά πεδία</vt:lpstr>
      <vt:lpstr>ΜΕΘΟΔΟΛΟΓΙΑ ΧΡΗΣΗΣ ΕΡΩΤΗΜΑΤΟΛΟΓΙΩΝ</vt:lpstr>
      <vt:lpstr>Ερωτηματολόγιο σελ. 1</vt:lpstr>
      <vt:lpstr>Ερωτηματολόγιο σελ. 2</vt:lpstr>
      <vt:lpstr>Ερωτηματολόγιο σελ. 2</vt:lpstr>
      <vt:lpstr>ΓΕΝΙΚΑ ΑΠΟΤΕΛΕΣΜΑΤΑ</vt:lpstr>
      <vt:lpstr>Σύνολο αλιευτικής προσπάθειας</vt:lpstr>
      <vt:lpstr>PowerPoint Presentation</vt:lpstr>
      <vt:lpstr>PowerPoint Presentation</vt:lpstr>
      <vt:lpstr>Παράπλευρα οφέλη από εν πλω καταγραφές ειδών θαλασσοπουλιών</vt:lpstr>
      <vt:lpstr>Περίπτωση εργασίας:  Το πρόβλημα της λαθροθηρίας στο μεταναστευτικό μονοπάτι της Μεσογείου</vt:lpstr>
      <vt:lpstr>Η ανοιξιάτικη λαθροθηρία στα Ιόνια Νησιά</vt:lpstr>
      <vt:lpstr>Το κοινωνικό φαινόμενο της παράνομης θήρας την άνοιξη στα Ιόνια Νησιά</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 χρήση του θαλάσσιου χώρου και το μεταναστευτικό πρότυπο των Αρτέμηδων</dc:title>
  <dc:creator>Γιώργος Καρρής</dc:creator>
  <cp:lastModifiedBy>user</cp:lastModifiedBy>
  <cp:revision>505</cp:revision>
  <dcterms:modified xsi:type="dcterms:W3CDTF">2026-05-01T12:22:33Z</dcterms:modified>
</cp:coreProperties>
</file>