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251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864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991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19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481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950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162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362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5860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842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538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8A0DBA-3791-4FCB-8A17-5E721B69CFD9}" type="datetimeFigureOut">
              <a:rPr lang="el-GR" smtClean="0"/>
              <a:t>7/11/2020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FA69610-4A8C-4652-A63E-2939FE8DAF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063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FF6B5A-DCB5-4C41-98B9-65269621B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66675"/>
            <a:ext cx="9068586" cy="4443525"/>
          </a:xfrm>
        </p:spPr>
        <p:txBody>
          <a:bodyPr/>
          <a:lstStyle/>
          <a:p>
            <a:pPr algn="l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ΙΟΝΙΟ  ΠΑΝΕΠΙΣΤΗΜΙΟ</a:t>
            </a:r>
            <a:b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ΣΧΟΛΗ  ΤΗΣ  ΠΛΗΡΟΦΟΡΙΑΣ  &amp;  ΠΛΗΡΟΦΟΡΙΚΗΣ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b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ΤΜΗΜΑ  ΑΡΧΕΙΟΝΟΜΙΑΣ  ΒΙΒΛΙΟΘΗΚΟΜΙΑΣ  &amp; ΜΟΥΣΕΙΟΛΟΓΙΑΣ</a:t>
            </a:r>
            <a:b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B60C3FA-FF07-4E76-8875-E057BACE7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2996995"/>
            <a:ext cx="9070848" cy="3130867"/>
          </a:xfrm>
        </p:spPr>
        <p:txBody>
          <a:bodyPr>
            <a:normAutofit/>
          </a:bodyPr>
          <a:lstStyle/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ΜΑΘΗΜΑ: ΔΗΜΙΟΥΡΓΙΑ &amp; ΟΡΓΑΝΩΣΗ</a:t>
            </a:r>
          </a:p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ΑΡΧΕΙΑΚΩΝ ΥΠΗΡΕΣΙΩΝ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ΚΥΠΡΙΑΝΟΥ ΑΓΓΕΛΙΚΗ</a:t>
            </a:r>
          </a:p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Α.Μ.: 2019116</a:t>
            </a:r>
          </a:p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ΔΙΔΑΣΚΟΥΣΑ: Μ. ΜΙΝΩΤΟΥ</a:t>
            </a:r>
          </a:p>
          <a:p>
            <a:pPr algn="r"/>
            <a:r>
              <a:rPr lang="el-G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ΑΚΑΔΗΜΑΪΚΟ ΕΤΟΣ 2020-2021</a:t>
            </a:r>
          </a:p>
          <a:p>
            <a:pPr algn="r"/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l-GR" dirty="0"/>
          </a:p>
        </p:txBody>
      </p:sp>
      <p:pic>
        <p:nvPicPr>
          <p:cNvPr id="4" name="Εικόνα 3" descr="Σχετική εικόνα">
            <a:extLst>
              <a:ext uri="{FF2B5EF4-FFF2-40B4-BE49-F238E27FC236}">
                <a16:creationId xmlns:a16="http://schemas.microsoft.com/office/drawing/2014/main" id="{EC6BFC19-6CE7-4A0A-8A01-AC28DA6D30F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7287" y="1612141"/>
            <a:ext cx="1485182" cy="1384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8476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BEE2A2-74CD-42CE-BA38-F169B578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9C4E09-8576-4D3C-B5B2-8EC09C09B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B0E0F22-7D53-4E8B-A7AA-517A6034E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37231" cy="6858000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326B8285-B8EC-4ADB-B1B5-8395669E2D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231" y="0"/>
            <a:ext cx="44547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75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76A96B-40AC-46CF-8087-55358D060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601333-7FDA-46D2-BE88-72F97585F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Μετά τον Καποδίστρια..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Δολοφονία Καποδίστρια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27/09/1831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διώχθηκε &amp; συκοφαντήθηκε 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πολιτικούς αντιπάλους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Κατηγορίες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κλοπή αρχαίων από το Εθνικό Μουσείο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Τελικά απόδειξη αθωότητάς του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Επιστροφή στην Κέρκυρα &amp; εκλογή ως Γερουσιαστής του Κοινο-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βουλίου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1849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εκλέγεται ομόφωνα πρόεδρος της Βουλής – αρνείται λόγω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μετριοφροσύνης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Αφοσιώθηκε στον αγώνα Ένωσης Επτανήσων με Ελλάδα</a:t>
            </a:r>
            <a:endParaRPr lang="el-GR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77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C1A366-4804-4F0B-AB3E-B756B9FF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7EFA2E-0A39-4A6E-988C-14813F412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6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Πολιτική «συγγνώμη»..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1845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πολιτικοί αντίπαλοι μέσω Ι. Κωλέττη ζητούν επάνοδο στην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Ελλάδα καθώς «</a:t>
            </a:r>
            <a:r>
              <a:rPr lang="el-GR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δύνασαι τα μέγιστα ωφελήσεις την κοινήν πατρί-</a:t>
            </a:r>
          </a:p>
          <a:p>
            <a:pPr marL="0" indent="0">
              <a:buNone/>
            </a:pPr>
            <a:r>
              <a:rPr lang="el-GR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δαν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    αρνήθηκε &amp; παρέμεινε στην Κέρκυρα</a:t>
            </a:r>
            <a:endParaRPr lang="el-GR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CEA3A1EB-EC7D-45BC-8CA6-DDB0E0F3B908}"/>
              </a:ext>
            </a:extLst>
          </p:cNvPr>
          <p:cNvSpPr/>
          <p:nvPr/>
        </p:nvSpPr>
        <p:spPr>
          <a:xfrm flipV="1">
            <a:off x="1476293" y="3230293"/>
            <a:ext cx="393895" cy="397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2577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0D7C5C-738A-4877-9C5F-1230E7C6C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142C45-A839-43EE-840F-4D4A56366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600" b="1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6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Μερικά έργα..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έγραψε έργα φιλοσοφικού, φιλολογικού &amp; γλωσσολογικού 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ενδιαφέροντος όπως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l-GR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Έκθεσις περί της δημοσίας εκπαιδεύσεως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&amp;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</a:t>
            </a:r>
            <a:r>
              <a:rPr lang="el-GR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Επιστολαί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1811-1814 (Ιταλία)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τόμοι ιστορικών μελετών «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Illustrazioni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Corciresi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1843-1853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περιοδικό «Ελληνομνήμων ή Σύμμικτα Ελληνικά»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411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29FCA6-6AE4-480F-848B-D2FC83C0A3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Ευχαριστω</a:t>
            </a:r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l-GR" sz="40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63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0D7C5C-738A-4877-9C5F-1230E7C6C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142C45-A839-43EE-840F-4D4A56366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l-GR" sz="1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ΒΙΒΛΙΟΓΡΑΦΙΑ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Ανδρέας Μουστοξύδης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(2010) </a:t>
            </a:r>
            <a:r>
              <a:rPr lang="en-US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Hellenica World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Available at: http://www.hellenicaworld.com/Greece/Person/gr/AndreasMoustoxydis.html (Accessed: 20 October 2020).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endParaRPr lang="en-US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ΓΙΑΝΝΟΠΟΥΛΟΥ, Σ. (2018) </a:t>
            </a: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οργάνωση της Παιδείας και της Εκκλησίας κατά την οθωνική περίοδο (1833-1862)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Μεταπτυχιακή διπλωματική εργασία. Πανεπιστήμιο Πελοποννήσου. 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at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amitos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uop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xmlui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/123456789/5037 (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Accessed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22 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ΚΙΛΗΜΑΝΤΖΟΥ, Κ. (2020) ‘Ανδρέας Μουστοξύδης’, </a:t>
            </a: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Σαλαμινίων Βήμα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at: https://www.salaminionvima.gr/salamis/2020/06/19/%CE%B1%CE%BD%CE%B4%CF%81%CE%AD%CE%B1%CF%82-%CE%BC%CE%BF%CF%85%CF%83%CF%84%CE%BF%CE%BE%CF%8D%CE%B4%CE%B7%CF%82/ (Accessed: 20 October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ΛΟΥΚΟΣ, Χ. (2016) ‘ΝΕΑ ΣΤΟΙΧΕΙΑ ΓΙΑ ΤΗΝ ΕΛΛΗΝΙΚΗ ΤΥΠΟΓΡΑΦΙΑ ΤΗΣ ΠΕΡΙΟΔΟΥ 1828-1832, ΑΛΛΗΛΟΓΡΑΦΙΑ ΤΟΥ ΚΥΒΕΡΝΗΤΗ ΙΩ. ΚΑΠΟΔΙΣΤΡΙΑ ΜΕ ΤΟΝ ΟΙΚΟ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FIRMIN DIDOT FRÈRES’, </a:t>
            </a: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Μνήμων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35(35), pp. 96–106. Available at: https://ejournals.epublishing.ekt.gr/index.php/mnimon/article/viewFile/20054/17527 (Accessed: 20 October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498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0D7C5C-738A-4877-9C5F-1230E7C6C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142C45-A839-43EE-840F-4D4A56366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l-GR" sz="3600" b="1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Μουστοξύδης Ανδρέας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(no date) </a:t>
            </a:r>
            <a:r>
              <a:rPr lang="en-US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kapodistrias.info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Available at: https://www.kapodistrias.info/moustoksidis-andreas/moustoksidis-andreas (Accessed: 21 October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Μπαλιούση, Μ. (1999) </a:t>
            </a: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Ιονική Τράπεζα. Η ιστορία της και η συμβολή της στην ελληνική οικονομία.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ΤΕΙ Δυτικής Ελλάδας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Available at: http://repository.library.teimes.gr/xmlui/handle/123456789/2068 (Accessed: 22 October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Σκλαβενίτης, Τ. (1999) ‘Εθνική Βιβλιοθήκη της Ελλάδος: ιστορικό σχεδίασμα’.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>
              <a:lnSpc>
                <a:spcPct val="107000"/>
              </a:lnSpc>
              <a:buNone/>
            </a:pP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vziampaka (2011) ‘Πολιτικές διώξεις αρχαιολόγων: η περίπτωση του Ανδρέα Μουστοξύδη (1785-1860)’, </a:t>
            </a:r>
            <a:r>
              <a:rPr lang="el-GR" sz="8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www.archaiologia.gr</a:t>
            </a:r>
            <a:r>
              <a:rPr lang="el-GR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30 June. </a:t>
            </a:r>
            <a:r>
              <a:rPr lang="en-US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at: https://www.archaiologia.gr/blog/issue/%CF%80%CE%BF%CE%BB%CE%B9%CF%84%CE%B9%CE%BA%CE%AD%CF%82-%CE%B4%CE%B9%CF%8E%CE%BE%CE%B5%CE%B9%CF%82-%CE%B1%CF%81%CF%87%CE%B1%CE%B9%CE%BF%CE%BB%CF%8C%CE%B3%CF%89%CE%BD-%CE%B7-%CF%80%CE%B5%CF%81%CE%AF/ (Accessed: 22 October 2020).</a:t>
            </a: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l-GR" sz="8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55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ED5DB9-6FEB-49A5-9373-7DACF8EC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ΑΝΔΡΕΑΣ ΜΟΥΣΤΟΞΥΔΗΣ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C5C06574-C063-4616-BB8C-2E040EB0C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844" y="1814732"/>
            <a:ext cx="4784034" cy="4642339"/>
          </a:xfrm>
        </p:spPr>
      </p:pic>
    </p:spTree>
    <p:extLst>
      <p:ext uri="{BB962C8B-B14F-4D97-AF65-F5344CB8AC3E}">
        <p14:creationId xmlns:p14="http://schemas.microsoft.com/office/powerpoint/2010/main" val="35815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4D300C-7082-4915-B18B-106C5194B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-45717"/>
            <a:ext cx="12192000" cy="690371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l-GR" dirty="0"/>
          </a:p>
          <a:p>
            <a:pPr marL="0" indent="0">
              <a:buNone/>
            </a:pPr>
            <a:r>
              <a:rPr lang="el-G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Λίγα λόγια για την προσωπικότητά του..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Κέρκυρα 06/01/1785 – 17/07/1860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Διακεκριμένος λόγιος και πολιτικός του 19</a:t>
            </a:r>
            <a:r>
              <a:rPr lang="el-GR" sz="32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αιώνα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τους πρώτους Έλληνες  ιστοριογράφους ο οποίος εργάστηκε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με μεθοδικότητα &amp; ακρίβεια στην  ελληνική ιστορία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Σπάνια επίδοση σε ιστορία &amp; φιλολογία      θαυμασμό διασημότερων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Ιταλών λογίων &amp; ποιητών της εποχής του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4A6609AB-C007-429D-B395-7AC52666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0" y="-45718"/>
            <a:ext cx="12191999" cy="4571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br>
              <a:rPr lang="el-GR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C160975E-5C1E-4E10-B843-9645220A356C}"/>
              </a:ext>
            </a:extLst>
          </p:cNvPr>
          <p:cNvSpPr/>
          <p:nvPr/>
        </p:nvSpPr>
        <p:spPr>
          <a:xfrm flipV="1">
            <a:off x="7244862" y="4965894"/>
            <a:ext cx="393895" cy="397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3632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2D29BBA-9584-4A2E-9DE3-805686A0AF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799B25-2274-4080-858C-4CFA69E4D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534572"/>
            <a:ext cx="12191999" cy="632342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l-GR" sz="4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χρονών αναχώρηση για σπουδές στην Πάντοβα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1805 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αναγορεύεται νομοδιδάκτωρ &amp; μέλος της «</a:t>
            </a:r>
            <a:r>
              <a:rPr lang="el-GR" sz="3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Αρχαιολογικής</a:t>
            </a:r>
            <a:r>
              <a:rPr lang="el-G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r>
              <a:rPr lang="el-GR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Εταιρείας</a:t>
            </a:r>
            <a:r>
              <a:rPr lang="el-G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της Φλωρεντίας</a:t>
            </a:r>
          </a:p>
          <a:p>
            <a:pPr marL="0" indent="0">
              <a:buNone/>
            </a:pPr>
            <a:endParaRPr lang="el-GR" sz="30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Επιστροφή στην Κέρκυρα..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Μαθήματα σε Λύκειο &amp; Σχολή της Τενέδου χωρίς χρήματα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Άρχισε να δημοσιεύει ιστορικές ειδήσεις για πατρίδα του     αξίωμα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ιστοριογράφου των νησιών από Γερουσία Επτανήσου</a:t>
            </a:r>
          </a:p>
          <a:p>
            <a:pPr marL="0" indent="0">
              <a:buNone/>
            </a:pPr>
            <a:endParaRPr lang="el-GR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C692599-FC12-45B0-A0F8-FCCA5F3E8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37863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br>
              <a:rPr lang="el-GR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Σπουδές..</a:t>
            </a:r>
            <a:br>
              <a:rPr lang="el-GR" dirty="0"/>
            </a:br>
            <a:endParaRPr lang="el-GR" dirty="0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F43364EE-982B-43EC-91E8-71C72696EF42}"/>
              </a:ext>
            </a:extLst>
          </p:cNvPr>
          <p:cNvSpPr/>
          <p:nvPr/>
        </p:nvSpPr>
        <p:spPr>
          <a:xfrm flipV="1">
            <a:off x="9903656" y="5036233"/>
            <a:ext cx="393895" cy="397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3248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5923B9-CFF3-4688-9AA1-4CB77B2CA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F92B5A-5C14-4EE3-B6FE-6D7CCFC34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Ιδρύει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Ιστορική Σχολή Κέρκυρας</a:t>
            </a:r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l-GR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Μελετά αρχεία Κέρκυρας &amp; χρησιμοποιεί το πλούσιο υλικό ως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ιστορικός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1812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πρώτος καταγεγραμμένος ερευνητής στο αρχείο του Βενετικού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Κράτους αμέσως μόλις άνοιξε για ευρύ κοινό (Λυκούρη-Λαζάρου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Ε., 1998, σ</a:t>
            </a:r>
            <a:r>
              <a:rPr lang="el-GR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.37)</a:t>
            </a: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καθιστά σαφές ότι η συγγραφή της ελληνικής ιστορίας επιβάλλει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αρχειοδιφική εργασία και εκτός ελλαδικού χώρου 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00FFDAD6-AE97-4727-B2C4-61447FB45714}"/>
              </a:ext>
            </a:extLst>
          </p:cNvPr>
          <p:cNvSpPr/>
          <p:nvPr/>
        </p:nvSpPr>
        <p:spPr>
          <a:xfrm flipV="1">
            <a:off x="672905" y="4445390"/>
            <a:ext cx="393895" cy="203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417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1A3296-02D9-472F-B227-0B2926343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9" y="239152"/>
            <a:ext cx="5870917" cy="635859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l-GR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1808 </a:t>
            </a:r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μέλος της Ιονίου Ακαδημίας</a:t>
            </a:r>
            <a:endParaRPr lang="el-GR" dirty="0"/>
          </a:p>
        </p:txBody>
      </p:sp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A426418D-6FB6-4B8D-AFB5-BD49D6338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2" y="239152"/>
            <a:ext cx="5870918" cy="6358596"/>
          </a:xfrm>
        </p:spPr>
      </p:pic>
    </p:spTree>
    <p:extLst>
      <p:ext uri="{BB962C8B-B14F-4D97-AF65-F5344CB8AC3E}">
        <p14:creationId xmlns:p14="http://schemas.microsoft.com/office/powerpoint/2010/main" val="2316325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270F1F-8026-4EB9-8A28-261A48ABA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4914A6-215B-4B1F-A1C5-64E7289CE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999" cy="6857999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Αναχώρηση πριν τη Γαλλική Κατοχή..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Περιήγηση σε Ιταλία, Γερμανία, Ελβετία για μελέτη πολύτιμων 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ιστορικών ειδήσεων &amp; χειρόγραφων σχετικά με την πατρίδα του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Ελληνική Επανάσταση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ανέλαβε να πληροφορεί την Ευρώπη για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τα ανδραγαθήματα των Ελλήνων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Ζυρίχη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γνωριμία με Ι. Καποδίστρια &amp; φιλία εποικοδομητική για το 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Έθνος</a:t>
            </a: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40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682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983BFD-0CE1-49FB-893D-BDA74CFCA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2ACDCA-7346-4482-A112-E4160E415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90020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Εποχή Καποδίστρια..</a:t>
            </a:r>
          </a:p>
          <a:p>
            <a:pPr marL="0" indent="0">
              <a:buNone/>
            </a:pP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1829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αποδοχή πρότασης Καποδίστρια να αναλάβει δημόσιο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εκπαιδευτήριο &amp; Ορφανοτροφείο στην Αίγινα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Ανέλαβε τυπογραφεία &amp; έκδοση εφημερίδας «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Courrier de la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Grece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Εθνικό Αρχαιολογικό Μουσείο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 προαύλιο του Ορφανοτροφείου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άρχισε τοποθέτηση αρχαιοτήτων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πρώτες μέριμνες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σύνταξη πρώτου αρχαιολογικού νόμου</a:t>
            </a:r>
            <a:endParaRPr lang="el-GR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4000" b="1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3600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947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EECD8E-3FD4-487B-AD90-6F46D6DE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719193-AAB5-4F19-A366-FB3DBAF13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l-GR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Αποθήκη των Βιβλίων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εντός Ορφανοτροφείου – αφετηρία για 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οργάνωση βιβλιοθηκών - άμεση σύνδεση με ίδρυση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Εθνικής</a:t>
            </a: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Βιβλιοθήκης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(Αίγινα 1832 – Αθήνα 1834)</a:t>
            </a:r>
            <a:endParaRPr lang="el-GR" sz="39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11/11/1829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εισηγείται θέσπιση διάταξης για υποχρεωτική κατάθεση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τυπογράφους 3 αντιτύπων νέων βιβλίων &amp; 1 αντιτύπου παλαιό-</a:t>
            </a:r>
          </a:p>
          <a:p>
            <a:pPr marL="0" indent="0">
              <a:buNone/>
            </a:pPr>
            <a:r>
              <a:rPr lang="el-G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τερων εκδόσεων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μήνες μετά την ίδρυση της Αποθήκης των Βιβλίων αναφέρει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</a:t>
            </a:r>
            <a:r>
              <a:rPr lang="el-G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βιβλιοθήκη καί ή τυπογραφία είναι οί δύο οχετοί οί μεταδίδοντες τής παιδείας τά νάματα.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l-GR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3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4000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63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απούνι">
  <a:themeElements>
    <a:clrScheme name="Κόκκινο πορτοκαλί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Σαπούνι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Σαπούνι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Σαπούνι</Template>
  <TotalTime>659</TotalTime>
  <Words>1123</Words>
  <Application>Microsoft Office PowerPoint</Application>
  <PresentationFormat>Ευρεία οθόνη</PresentationFormat>
  <Paragraphs>133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2" baseType="lpstr">
      <vt:lpstr>Calibri</vt:lpstr>
      <vt:lpstr>Century Gothic</vt:lpstr>
      <vt:lpstr>Garamond</vt:lpstr>
      <vt:lpstr>Times New Roman</vt:lpstr>
      <vt:lpstr>Wingdings</vt:lpstr>
      <vt:lpstr>Σαπούνι</vt:lpstr>
      <vt:lpstr>ΙΟΝΙΟ  ΠΑΝΕΠΙΣΤΗΜΙΟ ΣΧΟΛΗ  ΤΗΣ  ΠΛΗΡΟΦΟΡΙΑΣ  &amp;  ΠΛΗΡΟΦΟΡΙΚΗΣ           ΤΜΗΜΑ  ΑΡΧΕΙΟΝΟΜΙΑΣ  ΒΙΒΛΙΟΘΗΚΟΜΙΑΣ  &amp; ΜΟΥΣΕΙΟΛΟΓΙΑΣ </vt:lpstr>
      <vt:lpstr>ΑΝΔΡΕΑΣ ΜΟΥΣΤΟΞΥΔΗΣ</vt:lpstr>
      <vt:lpstr>                             </vt:lpstr>
      <vt:lpstr>                                Σπουδές.. </vt:lpstr>
      <vt:lpstr>Παρουσίαση του PowerPoint</vt:lpstr>
      <vt:lpstr>1808 : μέλος της Ιονίου Ακαδημίας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Ευχαριστω!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ΙΟΝΙΟ ΠΑΝΕΠΙΣΤΗΜΙΟ ΣΧΟΛΗ ΤΗΣ ΠΛΗΡΟΦΟΡΙΑΣ &amp; ΠΛΗΡΟΦΟΡΙΚΗΣ           ΤΜΗΜΑ ΑΡΧΕΙΟΝΟΜΙΑΣ ΒΙΒΛΙΟΘΗΚΟΜΙΑΣ &amp; ΜΟΥΣΕΙΟΛΟΓΙΑΣ</dc:title>
  <dc:creator>Αγγελική</dc:creator>
  <cp:lastModifiedBy>Αγγελική</cp:lastModifiedBy>
  <cp:revision>204</cp:revision>
  <dcterms:created xsi:type="dcterms:W3CDTF">2020-06-19T19:06:28Z</dcterms:created>
  <dcterms:modified xsi:type="dcterms:W3CDTF">2020-11-07T21:07:11Z</dcterms:modified>
</cp:coreProperties>
</file>