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heme/themeOverride1.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1" r:id="rId5"/>
    <p:sldMasterId id="2147483673" r:id="rId6"/>
  </p:sldMasterIdLst>
  <p:notesMasterIdLst>
    <p:notesMasterId r:id="rId39"/>
  </p:notesMasterIdLst>
  <p:handoutMasterIdLst>
    <p:handoutMasterId r:id="rId40"/>
  </p:handoutMasterIdLst>
  <p:sldIdLst>
    <p:sldId id="312" r:id="rId7"/>
    <p:sldId id="256" r:id="rId8"/>
    <p:sldId id="299" r:id="rId9"/>
    <p:sldId id="257" r:id="rId10"/>
    <p:sldId id="300" r:id="rId11"/>
    <p:sldId id="266" r:id="rId12"/>
    <p:sldId id="301" r:id="rId13"/>
    <p:sldId id="302" r:id="rId14"/>
    <p:sldId id="303" r:id="rId15"/>
    <p:sldId id="304" r:id="rId16"/>
    <p:sldId id="268" r:id="rId17"/>
    <p:sldId id="305" r:id="rId18"/>
    <p:sldId id="261" r:id="rId19"/>
    <p:sldId id="306" r:id="rId20"/>
    <p:sldId id="307" r:id="rId21"/>
    <p:sldId id="262" r:id="rId22"/>
    <p:sldId id="308" r:id="rId23"/>
    <p:sldId id="309" r:id="rId24"/>
    <p:sldId id="310" r:id="rId25"/>
    <p:sldId id="263" r:id="rId26"/>
    <p:sldId id="313" r:id="rId27"/>
    <p:sldId id="264" r:id="rId28"/>
    <p:sldId id="269" r:id="rId29"/>
    <p:sldId id="320" r:id="rId30"/>
    <p:sldId id="321" r:id="rId31"/>
    <p:sldId id="265" r:id="rId32"/>
    <p:sldId id="314" r:id="rId33"/>
    <p:sldId id="315" r:id="rId34"/>
    <p:sldId id="316" r:id="rId35"/>
    <p:sldId id="317" r:id="rId36"/>
    <p:sldId id="318" r:id="rId37"/>
    <p:sldId id="319" r:id="rId38"/>
  </p:sldIdLst>
  <p:sldSz cx="12192000" cy="6858000"/>
  <p:notesSz cx="6858000" cy="9144000"/>
  <p:defaultTextStyle>
    <a:defPPr rtl="0">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69" autoAdjust="0"/>
    <p:restoredTop sz="94660"/>
  </p:normalViewPr>
  <p:slideViewPr>
    <p:cSldViewPr snapToGrid="0" showGuides="1">
      <p:cViewPr varScale="1">
        <p:scale>
          <a:sx n="111" d="100"/>
          <a:sy n="111" d="100"/>
        </p:scale>
        <p:origin x="456" y="114"/>
      </p:cViewPr>
      <p:guideLst>
        <p:guide orient="horz" pos="2160"/>
        <p:guide pos="3840"/>
      </p:guideLst>
    </p:cSldViewPr>
  </p:slideViewPr>
  <p:notesTextViewPr>
    <p:cViewPr>
      <p:scale>
        <a:sx n="1" d="1"/>
        <a:sy n="1" d="1"/>
      </p:scale>
      <p:origin x="0" y="0"/>
    </p:cViewPr>
  </p:notesTextViewPr>
  <p:notesViewPr>
    <p:cSldViewPr snapToGrid="0" showGuides="1">
      <p:cViewPr varScale="1">
        <p:scale>
          <a:sx n="100" d="100"/>
          <a:sy n="100" d="100"/>
        </p:scale>
        <p:origin x="355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viewProps" Target="view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D8915E-DC14-41D6-9BB5-F49E1C265163}" type="doc">
      <dgm:prSet loTypeId="urn:microsoft.com/office/officeart/2005/8/layout/hList7" loCatId="list" qsTypeId="urn:microsoft.com/office/officeart/2005/8/quickstyle/simple1" qsCatId="simple" csTypeId="urn:microsoft.com/office/officeart/2005/8/colors/colorful1" csCatId="colorful" phldr="1"/>
      <dgm:spPr/>
      <dgm:t>
        <a:bodyPr rtlCol="0"/>
        <a:lstStyle/>
        <a:p>
          <a:pPr rtl="0"/>
          <a:endParaRPr lang="en-US"/>
        </a:p>
      </dgm:t>
    </dgm:pt>
    <dgm:pt modelId="{73D947E0-108F-4D20-A71E-3CF329F97212}">
      <dgm:prSet phldr="0" custT="1"/>
      <dgm:spPr>
        <a:solidFill>
          <a:schemeClr val="accent1"/>
        </a:solidFill>
        <a:ln>
          <a:noFill/>
        </a:ln>
      </dgm:spPr>
      <dgm:t>
        <a:bodyPr rtlCol="0"/>
        <a:lstStyle/>
        <a:p>
          <a:pPr marL="0" algn="ctr" rtl="0">
            <a:lnSpc>
              <a:spcPct val="100000"/>
            </a:lnSpc>
            <a:buNone/>
          </a:pPr>
          <a:r>
            <a:rPr lang="el-GR" sz="2400" noProof="0" dirty="0">
              <a:latin typeface="Sylfaen" panose="010A0502050306030303" pitchFamily="18" charset="0"/>
            </a:rPr>
            <a:t>Χρήση και ερμηνεία ιστορικών όρων</a:t>
          </a:r>
          <a:endParaRPr lang="el-GR" sz="3200" noProof="0" dirty="0">
            <a:latin typeface="Sylfaen" panose="010A0502050306030303" pitchFamily="18" charset="0"/>
          </a:endParaRPr>
        </a:p>
      </dgm:t>
    </dgm:pt>
    <dgm:pt modelId="{9D249532-A24D-4D8F-848A-9F42F2E486C9}" type="parTrans" cxnId="{A0077D09-C12C-46D0-8DF7-194B6911362A}">
      <dgm:prSet/>
      <dgm:spPr/>
      <dgm:t>
        <a:bodyPr rtlCol="0"/>
        <a:lstStyle/>
        <a:p>
          <a:pPr rtl="0">
            <a:lnSpc>
              <a:spcPct val="100000"/>
            </a:lnSpc>
          </a:pPr>
          <a:endParaRPr lang="el-GR" noProof="0" dirty="0">
            <a:latin typeface="Tenorite" pitchFamily="2" charset="0"/>
          </a:endParaRPr>
        </a:p>
      </dgm:t>
    </dgm:pt>
    <dgm:pt modelId="{AE813459-65AB-4FA9-B717-330DDA6DFA4E}" type="sibTrans" cxnId="{A0077D09-C12C-46D0-8DF7-194B6911362A}">
      <dgm:prSet/>
      <dgm:spPr/>
      <dgm:t>
        <a:bodyPr rtlCol="0"/>
        <a:lstStyle/>
        <a:p>
          <a:pPr rtl="0">
            <a:lnSpc>
              <a:spcPct val="100000"/>
            </a:lnSpc>
          </a:pPr>
          <a:endParaRPr lang="el-GR" noProof="0" dirty="0">
            <a:latin typeface="Tenorite" pitchFamily="2" charset="0"/>
          </a:endParaRPr>
        </a:p>
      </dgm:t>
    </dgm:pt>
    <dgm:pt modelId="{B1AFA1AF-0FF8-45B3-A6D0-0E255A2F637D}">
      <dgm:prSet phldr="0" custT="1"/>
      <dgm:spPr>
        <a:solidFill>
          <a:schemeClr val="accent1"/>
        </a:solidFill>
        <a:ln>
          <a:noFill/>
        </a:ln>
      </dgm:spPr>
      <dgm:t>
        <a:bodyPr rtlCol="0"/>
        <a:lstStyle/>
        <a:p>
          <a:pPr marL="0" algn="ctr" rtl="0">
            <a:lnSpc>
              <a:spcPct val="100000"/>
            </a:lnSpc>
            <a:buNone/>
          </a:pPr>
          <a:r>
            <a:rPr lang="el-GR" sz="2400" noProof="0" dirty="0">
              <a:latin typeface="Sylfaen" panose="010A0502050306030303" pitchFamily="18" charset="0"/>
            </a:rPr>
            <a:t>Διδασκαλία ιστορικών εννοιών</a:t>
          </a:r>
        </a:p>
      </dgm:t>
    </dgm:pt>
    <dgm:pt modelId="{10C68AF5-481C-45AA-A216-8BBBB04515B9}" type="parTrans" cxnId="{F28D7702-2FC3-49BD-BB13-C989E5EE622A}">
      <dgm:prSet/>
      <dgm:spPr/>
      <dgm:t>
        <a:bodyPr rtlCol="0"/>
        <a:lstStyle/>
        <a:p>
          <a:pPr rtl="0">
            <a:lnSpc>
              <a:spcPct val="100000"/>
            </a:lnSpc>
          </a:pPr>
          <a:endParaRPr lang="el-GR" noProof="0" dirty="0">
            <a:latin typeface="Tenorite" pitchFamily="2" charset="0"/>
          </a:endParaRPr>
        </a:p>
      </dgm:t>
    </dgm:pt>
    <dgm:pt modelId="{88649F7A-400B-4056-965D-C9AC0B3AD942}" type="sibTrans" cxnId="{F28D7702-2FC3-49BD-BB13-C989E5EE622A}">
      <dgm:prSet/>
      <dgm:spPr/>
      <dgm:t>
        <a:bodyPr rtlCol="0"/>
        <a:lstStyle/>
        <a:p>
          <a:pPr rtl="0">
            <a:lnSpc>
              <a:spcPct val="100000"/>
            </a:lnSpc>
          </a:pPr>
          <a:endParaRPr lang="el-GR" noProof="0" dirty="0">
            <a:latin typeface="Tenorite" pitchFamily="2" charset="0"/>
          </a:endParaRPr>
        </a:p>
      </dgm:t>
    </dgm:pt>
    <dgm:pt modelId="{E9682B4F-0217-4B50-923E-C104AA24290F}">
      <dgm:prSet phldr="0" custT="1"/>
      <dgm:spPr>
        <a:solidFill>
          <a:schemeClr val="accent1"/>
        </a:solidFill>
        <a:ln>
          <a:noFill/>
        </a:ln>
      </dgm:spPr>
      <dgm:t>
        <a:bodyPr rtlCol="0"/>
        <a:lstStyle/>
        <a:p>
          <a:pPr marL="0" algn="ctr" rtl="0">
            <a:lnSpc>
              <a:spcPct val="100000"/>
            </a:lnSpc>
            <a:buNone/>
          </a:pPr>
          <a:r>
            <a:rPr lang="el-GR" sz="2400" noProof="0" dirty="0">
              <a:latin typeface="Sylfaen" panose="010A0502050306030303" pitchFamily="18" charset="0"/>
            </a:rPr>
            <a:t>Αξιοποίηση και ανάλυση ιστορικών μαρτυριών</a:t>
          </a:r>
        </a:p>
      </dgm:t>
    </dgm:pt>
    <dgm:pt modelId="{E0F6C4AF-9BBB-4698-91D7-F9AE3EACBD5D}" type="parTrans" cxnId="{6C23D0C9-74B2-4C8B-AB2F-A03B3B0EBE56}">
      <dgm:prSet/>
      <dgm:spPr/>
      <dgm:t>
        <a:bodyPr rtlCol="0"/>
        <a:lstStyle/>
        <a:p>
          <a:pPr rtl="0">
            <a:lnSpc>
              <a:spcPct val="100000"/>
            </a:lnSpc>
          </a:pPr>
          <a:endParaRPr lang="el-GR" noProof="0" dirty="0">
            <a:latin typeface="Tenorite" pitchFamily="2" charset="0"/>
          </a:endParaRPr>
        </a:p>
      </dgm:t>
    </dgm:pt>
    <dgm:pt modelId="{B8632E42-D7EB-4C31-877E-6F1B2801851A}" type="sibTrans" cxnId="{6C23D0C9-74B2-4C8B-AB2F-A03B3B0EBE56}">
      <dgm:prSet/>
      <dgm:spPr/>
      <dgm:t>
        <a:bodyPr rtlCol="0"/>
        <a:lstStyle/>
        <a:p>
          <a:pPr rtl="0">
            <a:lnSpc>
              <a:spcPct val="100000"/>
            </a:lnSpc>
          </a:pPr>
          <a:endParaRPr lang="el-GR" noProof="0" dirty="0">
            <a:latin typeface="Tenorite" pitchFamily="2" charset="0"/>
          </a:endParaRPr>
        </a:p>
      </dgm:t>
    </dgm:pt>
    <dgm:pt modelId="{A2322D3A-7AC2-4C5C-9D7E-EAB2313D47D4}">
      <dgm:prSet phldr="0" custT="1"/>
      <dgm:spPr>
        <a:solidFill>
          <a:schemeClr val="accent1"/>
        </a:solidFill>
        <a:ln>
          <a:noFill/>
        </a:ln>
      </dgm:spPr>
      <dgm:t>
        <a:bodyPr rtlCol="0"/>
        <a:lstStyle/>
        <a:p>
          <a:pPr marL="0" algn="ctr" rtl="0">
            <a:lnSpc>
              <a:spcPct val="100000"/>
            </a:lnSpc>
          </a:pPr>
          <a:r>
            <a:rPr lang="el-GR" sz="2400" noProof="0" dirty="0">
              <a:latin typeface="Sylfaen" panose="010A0502050306030303" pitchFamily="18" charset="0"/>
            </a:rPr>
            <a:t>Πρόσωπα, ονόματα, χρονολογίες</a:t>
          </a:r>
        </a:p>
      </dgm:t>
    </dgm:pt>
    <dgm:pt modelId="{4A8C15D4-B36F-4764-B4FF-F2AF790D3E17}" type="parTrans" cxnId="{179FAFCF-F878-464E-A8A6-1185EFA0E380}">
      <dgm:prSet/>
      <dgm:spPr/>
      <dgm:t>
        <a:bodyPr rtlCol="0"/>
        <a:lstStyle/>
        <a:p>
          <a:pPr rtl="0">
            <a:lnSpc>
              <a:spcPct val="100000"/>
            </a:lnSpc>
          </a:pPr>
          <a:endParaRPr lang="el-GR" noProof="0" dirty="0">
            <a:latin typeface="Tenorite" pitchFamily="2" charset="0"/>
          </a:endParaRPr>
        </a:p>
      </dgm:t>
    </dgm:pt>
    <dgm:pt modelId="{84DE1C3A-3FC7-4DB3-88ED-33F65A71557A}" type="sibTrans" cxnId="{179FAFCF-F878-464E-A8A6-1185EFA0E380}">
      <dgm:prSet/>
      <dgm:spPr/>
      <dgm:t>
        <a:bodyPr rtlCol="0"/>
        <a:lstStyle/>
        <a:p>
          <a:pPr rtl="0">
            <a:lnSpc>
              <a:spcPct val="100000"/>
            </a:lnSpc>
          </a:pPr>
          <a:endParaRPr lang="el-GR" noProof="0" dirty="0">
            <a:latin typeface="Tenorite" pitchFamily="2" charset="0"/>
          </a:endParaRPr>
        </a:p>
      </dgm:t>
    </dgm:pt>
    <dgm:pt modelId="{4F85505A-81B6-4FDA-A144-900B71DAD946}">
      <dgm:prSet phldr="0" custT="1"/>
      <dgm:spPr>
        <a:solidFill>
          <a:schemeClr val="accent1"/>
        </a:solidFill>
        <a:ln>
          <a:noFill/>
        </a:ln>
      </dgm:spPr>
      <dgm:t>
        <a:bodyPr rtlCol="0"/>
        <a:lstStyle/>
        <a:p>
          <a:pPr marL="0" algn="ctr" rtl="0">
            <a:lnSpc>
              <a:spcPct val="100000"/>
            </a:lnSpc>
            <a:buNone/>
          </a:pPr>
          <a:r>
            <a:rPr lang="el-GR" sz="2400" noProof="0" dirty="0">
              <a:latin typeface="Sylfaen" panose="010A0502050306030303" pitchFamily="18" charset="0"/>
            </a:rPr>
            <a:t>Να μάθουν οι μαθητές να…</a:t>
          </a:r>
        </a:p>
      </dgm:t>
    </dgm:pt>
    <dgm:pt modelId="{D9A96E25-7BBE-4DDD-8DDE-B4970D4340A8}" type="parTrans" cxnId="{2D633B56-E147-4EFC-B9EE-6C0413F329B0}">
      <dgm:prSet/>
      <dgm:spPr/>
      <dgm:t>
        <a:bodyPr rtlCol="0"/>
        <a:lstStyle/>
        <a:p>
          <a:pPr rtl="0">
            <a:lnSpc>
              <a:spcPct val="100000"/>
            </a:lnSpc>
          </a:pPr>
          <a:endParaRPr lang="el-GR" noProof="0" dirty="0">
            <a:latin typeface="Tenorite" pitchFamily="2" charset="0"/>
          </a:endParaRPr>
        </a:p>
      </dgm:t>
    </dgm:pt>
    <dgm:pt modelId="{68F74A88-49DC-44B1-BC0D-220A7B97601C}" type="sibTrans" cxnId="{2D633B56-E147-4EFC-B9EE-6C0413F329B0}">
      <dgm:prSet/>
      <dgm:spPr/>
      <dgm:t>
        <a:bodyPr rtlCol="0"/>
        <a:lstStyle/>
        <a:p>
          <a:pPr rtl="0">
            <a:lnSpc>
              <a:spcPct val="100000"/>
            </a:lnSpc>
          </a:pPr>
          <a:endParaRPr lang="el-GR" noProof="0" dirty="0">
            <a:latin typeface="Tenorite" pitchFamily="2" charset="0"/>
          </a:endParaRPr>
        </a:p>
      </dgm:t>
    </dgm:pt>
    <dgm:pt modelId="{A34AE8AA-FDF7-FA40-BADC-6B62C2B1DE88}" type="pres">
      <dgm:prSet presAssocID="{0DD8915E-DC14-41D6-9BB5-F49E1C265163}" presName="Name0" presStyleCnt="0">
        <dgm:presLayoutVars>
          <dgm:dir/>
          <dgm:resizeHandles val="exact"/>
        </dgm:presLayoutVars>
      </dgm:prSet>
      <dgm:spPr/>
    </dgm:pt>
    <dgm:pt modelId="{2107607C-A87A-3347-81F6-106C527DBD58}" type="pres">
      <dgm:prSet presAssocID="{0DD8915E-DC14-41D6-9BB5-F49E1C265163}" presName="fgShape" presStyleLbl="fgShp" presStyleIdx="0" presStyleCnt="1" custLinFactNeighborX="140" custLinFactNeighborY="-19001"/>
      <dgm:spPr>
        <a:solidFill>
          <a:schemeClr val="accent2">
            <a:tint val="40000"/>
            <a:hueOff val="0"/>
            <a:satOff val="0"/>
            <a:lumOff val="0"/>
            <a:alpha val="0"/>
          </a:schemeClr>
        </a:solidFill>
        <a:ln>
          <a:noFill/>
        </a:ln>
      </dgm:spPr>
    </dgm:pt>
    <dgm:pt modelId="{0955960D-7F7D-E54C-8843-B1DBEEBFB364}" type="pres">
      <dgm:prSet presAssocID="{0DD8915E-DC14-41D6-9BB5-F49E1C265163}" presName="linComp" presStyleCnt="0"/>
      <dgm:spPr/>
    </dgm:pt>
    <dgm:pt modelId="{81155D12-3CC8-3D49-B0F3-3C84AC48510A}" type="pres">
      <dgm:prSet presAssocID="{73D947E0-108F-4D20-A71E-3CF329F97212}" presName="compNode" presStyleCnt="0"/>
      <dgm:spPr/>
    </dgm:pt>
    <dgm:pt modelId="{8F8B275D-8553-0846-A316-484B7B291C97}" type="pres">
      <dgm:prSet presAssocID="{73D947E0-108F-4D20-A71E-3CF329F97212}" presName="bkgdShape" presStyleLbl="node1" presStyleIdx="0" presStyleCnt="5" custLinFactNeighborX="-49926" custLinFactNeighborY="-546"/>
      <dgm:spPr>
        <a:prstGeom prst="rect">
          <a:avLst/>
        </a:prstGeom>
      </dgm:spPr>
    </dgm:pt>
    <dgm:pt modelId="{7DA281F5-0265-2048-A63A-727E19796F79}" type="pres">
      <dgm:prSet presAssocID="{73D947E0-108F-4D20-A71E-3CF329F97212}" presName="nodeTx" presStyleLbl="node1" presStyleIdx="0" presStyleCnt="5">
        <dgm:presLayoutVars>
          <dgm:bulletEnabled val="1"/>
        </dgm:presLayoutVars>
      </dgm:prSet>
      <dgm:spPr/>
    </dgm:pt>
    <dgm:pt modelId="{79A13FEB-C61A-0346-824D-E0457CC5B4C9}" type="pres">
      <dgm:prSet presAssocID="{73D947E0-108F-4D20-A71E-3CF329F97212}" presName="invisiNode" presStyleLbl="node1" presStyleIdx="0" presStyleCnt="5"/>
      <dgm:spPr/>
    </dgm:pt>
    <dgm:pt modelId="{A126BA88-D0F9-AF4A-A7BA-0638E32B45F8}" type="pres">
      <dgm:prSet presAssocID="{73D947E0-108F-4D20-A71E-3CF329F97212}" presName="imagNode" presStyleLbl="fgImgPlace1" presStyleIdx="0" presStyleCnt="5" custScaleX="63106" custScaleY="63106"/>
      <dgm:spPr>
        <a:solidFill>
          <a:schemeClr val="accent1">
            <a:lumMod val="60000"/>
            <a:lumOff val="40000"/>
          </a:schemeClr>
        </a:solidFill>
        <a:ln>
          <a:noFill/>
        </a:ln>
      </dgm:spPr>
    </dgm:pt>
    <dgm:pt modelId="{DF3C77F5-32F3-5845-BEE2-529229516397}" type="pres">
      <dgm:prSet presAssocID="{AE813459-65AB-4FA9-B717-330DDA6DFA4E}" presName="sibTrans" presStyleLbl="sibTrans2D1" presStyleIdx="0" presStyleCnt="0"/>
      <dgm:spPr/>
    </dgm:pt>
    <dgm:pt modelId="{16FC6348-B601-E348-A50F-7576C3DDD207}" type="pres">
      <dgm:prSet presAssocID="{B1AFA1AF-0FF8-45B3-A6D0-0E255A2F637D}" presName="compNode" presStyleCnt="0"/>
      <dgm:spPr/>
    </dgm:pt>
    <dgm:pt modelId="{4DFF6703-D32F-9E47-96B8-A304C47CCB78}" type="pres">
      <dgm:prSet presAssocID="{B1AFA1AF-0FF8-45B3-A6D0-0E255A2F637D}" presName="bkgdShape" presStyleLbl="node1" presStyleIdx="1" presStyleCnt="5" custLinFactNeighborX="-129"/>
      <dgm:spPr>
        <a:prstGeom prst="rect">
          <a:avLst/>
        </a:prstGeom>
      </dgm:spPr>
    </dgm:pt>
    <dgm:pt modelId="{BA2077AD-A827-784F-87A6-E8E29A836D84}" type="pres">
      <dgm:prSet presAssocID="{B1AFA1AF-0FF8-45B3-A6D0-0E255A2F637D}" presName="nodeTx" presStyleLbl="node1" presStyleIdx="1" presStyleCnt="5">
        <dgm:presLayoutVars>
          <dgm:bulletEnabled val="1"/>
        </dgm:presLayoutVars>
      </dgm:prSet>
      <dgm:spPr/>
    </dgm:pt>
    <dgm:pt modelId="{47276A48-75DE-FE4F-B4C6-8B77CF2957C3}" type="pres">
      <dgm:prSet presAssocID="{B1AFA1AF-0FF8-45B3-A6D0-0E255A2F637D}" presName="invisiNode" presStyleLbl="node1" presStyleIdx="1" presStyleCnt="5"/>
      <dgm:spPr/>
    </dgm:pt>
    <dgm:pt modelId="{EFEB790C-BD5C-F54D-9993-F81422A8AD8E}" type="pres">
      <dgm:prSet presAssocID="{B1AFA1AF-0FF8-45B3-A6D0-0E255A2F637D}" presName="imagNode" presStyleLbl="fgImgPlace1" presStyleIdx="1" presStyleCnt="5" custScaleX="63106" custScaleY="63106"/>
      <dgm:spPr>
        <a:solidFill>
          <a:schemeClr val="accent1">
            <a:lumMod val="60000"/>
            <a:lumOff val="40000"/>
          </a:schemeClr>
        </a:solidFill>
        <a:ln>
          <a:noFill/>
        </a:ln>
      </dgm:spPr>
    </dgm:pt>
    <dgm:pt modelId="{56C7F139-002F-DF46-BB7F-23A563E7CE98}" type="pres">
      <dgm:prSet presAssocID="{88649F7A-400B-4056-965D-C9AC0B3AD942}" presName="sibTrans" presStyleLbl="sibTrans2D1" presStyleIdx="0" presStyleCnt="0"/>
      <dgm:spPr/>
    </dgm:pt>
    <dgm:pt modelId="{91E3D51E-7AB8-6349-A1D0-02F993052AB3}" type="pres">
      <dgm:prSet presAssocID="{E9682B4F-0217-4B50-923E-C104AA24290F}" presName="compNode" presStyleCnt="0"/>
      <dgm:spPr/>
    </dgm:pt>
    <dgm:pt modelId="{434ABADC-97F5-A547-823D-7594A86D79D3}" type="pres">
      <dgm:prSet presAssocID="{E9682B4F-0217-4B50-923E-C104AA24290F}" presName="bkgdShape" presStyleLbl="node1" presStyleIdx="2" presStyleCnt="5" custLinFactNeighborX="182"/>
      <dgm:spPr>
        <a:prstGeom prst="rect">
          <a:avLst/>
        </a:prstGeom>
      </dgm:spPr>
    </dgm:pt>
    <dgm:pt modelId="{BC636E4B-34B9-8543-A308-00E0D1B0D2F9}" type="pres">
      <dgm:prSet presAssocID="{E9682B4F-0217-4B50-923E-C104AA24290F}" presName="nodeTx" presStyleLbl="node1" presStyleIdx="2" presStyleCnt="5">
        <dgm:presLayoutVars>
          <dgm:bulletEnabled val="1"/>
        </dgm:presLayoutVars>
      </dgm:prSet>
      <dgm:spPr/>
    </dgm:pt>
    <dgm:pt modelId="{073A77BB-E8BD-4B4C-BFA2-7B530A2B3199}" type="pres">
      <dgm:prSet presAssocID="{E9682B4F-0217-4B50-923E-C104AA24290F}" presName="invisiNode" presStyleLbl="node1" presStyleIdx="2" presStyleCnt="5"/>
      <dgm:spPr/>
    </dgm:pt>
    <dgm:pt modelId="{CC076D56-4BB0-7246-9039-788AB439DAF0}" type="pres">
      <dgm:prSet presAssocID="{E9682B4F-0217-4B50-923E-C104AA24290F}" presName="imagNode" presStyleLbl="fgImgPlace1" presStyleIdx="2" presStyleCnt="5" custScaleX="63106" custScaleY="63106"/>
      <dgm:spPr>
        <a:solidFill>
          <a:schemeClr val="accent1">
            <a:lumMod val="60000"/>
            <a:lumOff val="40000"/>
          </a:schemeClr>
        </a:solidFill>
        <a:ln>
          <a:noFill/>
        </a:ln>
      </dgm:spPr>
    </dgm:pt>
    <dgm:pt modelId="{9BFD88E3-0F90-7143-8807-6B030CF54283}" type="pres">
      <dgm:prSet presAssocID="{B8632E42-D7EB-4C31-877E-6F1B2801851A}" presName="sibTrans" presStyleLbl="sibTrans2D1" presStyleIdx="0" presStyleCnt="0"/>
      <dgm:spPr/>
    </dgm:pt>
    <dgm:pt modelId="{900296CF-6A25-E746-A345-792DBE36F92C}" type="pres">
      <dgm:prSet presAssocID="{4F85505A-81B6-4FDA-A144-900B71DAD946}" presName="compNode" presStyleCnt="0"/>
      <dgm:spPr/>
    </dgm:pt>
    <dgm:pt modelId="{028C9BA8-C3B3-F947-915F-EE2FD2FCA9A5}" type="pres">
      <dgm:prSet presAssocID="{4F85505A-81B6-4FDA-A144-900B71DAD946}" presName="bkgdShape" presStyleLbl="node1" presStyleIdx="3" presStyleCnt="5" custLinFactNeighborX="0"/>
      <dgm:spPr>
        <a:prstGeom prst="rect">
          <a:avLst/>
        </a:prstGeom>
      </dgm:spPr>
    </dgm:pt>
    <dgm:pt modelId="{9312E8E2-BBD1-104A-9F74-B0103AF69816}" type="pres">
      <dgm:prSet presAssocID="{4F85505A-81B6-4FDA-A144-900B71DAD946}" presName="nodeTx" presStyleLbl="node1" presStyleIdx="3" presStyleCnt="5">
        <dgm:presLayoutVars>
          <dgm:bulletEnabled val="1"/>
        </dgm:presLayoutVars>
      </dgm:prSet>
      <dgm:spPr/>
    </dgm:pt>
    <dgm:pt modelId="{A0D6F489-540A-D44E-B596-6A182486B777}" type="pres">
      <dgm:prSet presAssocID="{4F85505A-81B6-4FDA-A144-900B71DAD946}" presName="invisiNode" presStyleLbl="node1" presStyleIdx="3" presStyleCnt="5"/>
      <dgm:spPr/>
    </dgm:pt>
    <dgm:pt modelId="{FDF2BC93-305C-D94B-A6C2-ED9CE7F40C2F}" type="pres">
      <dgm:prSet presAssocID="{4F85505A-81B6-4FDA-A144-900B71DAD946}" presName="imagNode" presStyleLbl="fgImgPlace1" presStyleIdx="3" presStyleCnt="5" custScaleX="63106" custScaleY="63106"/>
      <dgm:spPr>
        <a:solidFill>
          <a:schemeClr val="accent1">
            <a:lumMod val="60000"/>
            <a:lumOff val="40000"/>
          </a:schemeClr>
        </a:solidFill>
        <a:ln>
          <a:noFill/>
        </a:ln>
      </dgm:spPr>
    </dgm:pt>
    <dgm:pt modelId="{849C45A5-41B7-C14C-8FCB-1F684E015BD4}" type="pres">
      <dgm:prSet presAssocID="{68F74A88-49DC-44B1-BC0D-220A7B97601C}" presName="sibTrans" presStyleLbl="sibTrans2D1" presStyleIdx="0" presStyleCnt="0"/>
      <dgm:spPr/>
    </dgm:pt>
    <dgm:pt modelId="{CFB52331-3A90-8741-B893-154B21972CAC}" type="pres">
      <dgm:prSet presAssocID="{A2322D3A-7AC2-4C5C-9D7E-EAB2313D47D4}" presName="compNode" presStyleCnt="0"/>
      <dgm:spPr/>
    </dgm:pt>
    <dgm:pt modelId="{73C20AF0-FA1E-3C4A-AD07-551A27BE2B92}" type="pres">
      <dgm:prSet presAssocID="{A2322D3A-7AC2-4C5C-9D7E-EAB2313D47D4}" presName="bkgdShape" presStyleLbl="node1" presStyleIdx="4" presStyleCnt="5" custLinFactNeighborX="757"/>
      <dgm:spPr>
        <a:prstGeom prst="rect">
          <a:avLst/>
        </a:prstGeom>
      </dgm:spPr>
    </dgm:pt>
    <dgm:pt modelId="{AF3E8B43-0466-2941-94BF-5E057B356E82}" type="pres">
      <dgm:prSet presAssocID="{A2322D3A-7AC2-4C5C-9D7E-EAB2313D47D4}" presName="nodeTx" presStyleLbl="node1" presStyleIdx="4" presStyleCnt="5">
        <dgm:presLayoutVars>
          <dgm:bulletEnabled val="1"/>
        </dgm:presLayoutVars>
      </dgm:prSet>
      <dgm:spPr/>
    </dgm:pt>
    <dgm:pt modelId="{D1AAA287-E1AF-9946-AA96-77AD6193B1DD}" type="pres">
      <dgm:prSet presAssocID="{A2322D3A-7AC2-4C5C-9D7E-EAB2313D47D4}" presName="invisiNode" presStyleLbl="node1" presStyleIdx="4" presStyleCnt="5"/>
      <dgm:spPr/>
    </dgm:pt>
    <dgm:pt modelId="{916140F0-4F43-9F45-8310-FCCA12DDE514}" type="pres">
      <dgm:prSet presAssocID="{A2322D3A-7AC2-4C5C-9D7E-EAB2313D47D4}" presName="imagNode" presStyleLbl="fgImgPlace1" presStyleIdx="4" presStyleCnt="5" custScaleX="63106" custScaleY="63106" custLinFactNeighborX="6290" custLinFactNeighborY="450"/>
      <dgm:spPr>
        <a:solidFill>
          <a:schemeClr val="accent1">
            <a:lumMod val="60000"/>
            <a:lumOff val="40000"/>
          </a:schemeClr>
        </a:solidFill>
        <a:ln>
          <a:noFill/>
        </a:ln>
      </dgm:spPr>
    </dgm:pt>
  </dgm:ptLst>
  <dgm:cxnLst>
    <dgm:cxn modelId="{F28D7702-2FC3-49BD-BB13-C989E5EE622A}" srcId="{0DD8915E-DC14-41D6-9BB5-F49E1C265163}" destId="{B1AFA1AF-0FF8-45B3-A6D0-0E255A2F637D}" srcOrd="1" destOrd="0" parTransId="{10C68AF5-481C-45AA-A216-8BBBB04515B9}" sibTransId="{88649F7A-400B-4056-965D-C9AC0B3AD942}"/>
    <dgm:cxn modelId="{A0077D09-C12C-46D0-8DF7-194B6911362A}" srcId="{0DD8915E-DC14-41D6-9BB5-F49E1C265163}" destId="{73D947E0-108F-4D20-A71E-3CF329F97212}" srcOrd="0" destOrd="0" parTransId="{9D249532-A24D-4D8F-848A-9F42F2E486C9}" sibTransId="{AE813459-65AB-4FA9-B717-330DDA6DFA4E}"/>
    <dgm:cxn modelId="{8994D20D-699B-6A45-8026-8CCE203E1BB5}" type="presOf" srcId="{73D947E0-108F-4D20-A71E-3CF329F97212}" destId="{7DA281F5-0265-2048-A63A-727E19796F79}" srcOrd="1" destOrd="0" presId="urn:microsoft.com/office/officeart/2005/8/layout/hList7"/>
    <dgm:cxn modelId="{F4196061-8F22-F64C-80CC-9FC99308DC40}" type="presOf" srcId="{A2322D3A-7AC2-4C5C-9D7E-EAB2313D47D4}" destId="{AF3E8B43-0466-2941-94BF-5E057B356E82}" srcOrd="1" destOrd="0" presId="urn:microsoft.com/office/officeart/2005/8/layout/hList7"/>
    <dgm:cxn modelId="{71549A62-CAF4-BE45-851A-4CCE70CE64C3}" type="presOf" srcId="{4F85505A-81B6-4FDA-A144-900B71DAD946}" destId="{028C9BA8-C3B3-F947-915F-EE2FD2FCA9A5}" srcOrd="0" destOrd="0" presId="urn:microsoft.com/office/officeart/2005/8/layout/hList7"/>
    <dgm:cxn modelId="{5368DE64-FD22-024A-86AC-2607350C890A}" type="presOf" srcId="{AE813459-65AB-4FA9-B717-330DDA6DFA4E}" destId="{DF3C77F5-32F3-5845-BEE2-529229516397}" srcOrd="0" destOrd="0" presId="urn:microsoft.com/office/officeart/2005/8/layout/hList7"/>
    <dgm:cxn modelId="{0CDD0345-B9D9-564F-9C2A-594661BD7D44}" type="presOf" srcId="{73D947E0-108F-4D20-A71E-3CF329F97212}" destId="{8F8B275D-8553-0846-A316-484B7B291C97}" srcOrd="0" destOrd="0" presId="urn:microsoft.com/office/officeart/2005/8/layout/hList7"/>
    <dgm:cxn modelId="{80DC2967-0B8E-9442-A9E2-4F58C113FDCA}" type="presOf" srcId="{B1AFA1AF-0FF8-45B3-A6D0-0E255A2F637D}" destId="{4DFF6703-D32F-9E47-96B8-A304C47CCB78}" srcOrd="0" destOrd="0" presId="urn:microsoft.com/office/officeart/2005/8/layout/hList7"/>
    <dgm:cxn modelId="{D7846C52-051C-7E4A-8666-A7FC857AC117}" type="presOf" srcId="{4F85505A-81B6-4FDA-A144-900B71DAD946}" destId="{9312E8E2-BBD1-104A-9F74-B0103AF69816}" srcOrd="1" destOrd="0" presId="urn:microsoft.com/office/officeart/2005/8/layout/hList7"/>
    <dgm:cxn modelId="{2D633B56-E147-4EFC-B9EE-6C0413F329B0}" srcId="{0DD8915E-DC14-41D6-9BB5-F49E1C265163}" destId="{4F85505A-81B6-4FDA-A144-900B71DAD946}" srcOrd="3" destOrd="0" parTransId="{D9A96E25-7BBE-4DDD-8DDE-B4970D4340A8}" sibTransId="{68F74A88-49DC-44B1-BC0D-220A7B97601C}"/>
    <dgm:cxn modelId="{28690183-A8F8-5D4A-A0A0-F1EAC1F67584}" type="presOf" srcId="{E9682B4F-0217-4B50-923E-C104AA24290F}" destId="{BC636E4B-34B9-8543-A308-00E0D1B0D2F9}" srcOrd="1" destOrd="0" presId="urn:microsoft.com/office/officeart/2005/8/layout/hList7"/>
    <dgm:cxn modelId="{781B6FA0-0F00-0D41-8C2E-EA6A255C6967}" type="presOf" srcId="{0DD8915E-DC14-41D6-9BB5-F49E1C265163}" destId="{A34AE8AA-FDF7-FA40-BADC-6B62C2B1DE88}" srcOrd="0" destOrd="0" presId="urn:microsoft.com/office/officeart/2005/8/layout/hList7"/>
    <dgm:cxn modelId="{956B0EA6-B0CC-A04C-AAC4-2F46E14A46D0}" type="presOf" srcId="{E9682B4F-0217-4B50-923E-C104AA24290F}" destId="{434ABADC-97F5-A547-823D-7594A86D79D3}" srcOrd="0" destOrd="0" presId="urn:microsoft.com/office/officeart/2005/8/layout/hList7"/>
    <dgm:cxn modelId="{161425B1-9CC1-5A46-A6FE-66DDFF22F4E9}" type="presOf" srcId="{B1AFA1AF-0FF8-45B3-A6D0-0E255A2F637D}" destId="{BA2077AD-A827-784F-87A6-E8E29A836D84}" srcOrd="1" destOrd="0" presId="urn:microsoft.com/office/officeart/2005/8/layout/hList7"/>
    <dgm:cxn modelId="{E65110B9-3148-A843-8CC8-BF37AE44F247}" type="presOf" srcId="{A2322D3A-7AC2-4C5C-9D7E-EAB2313D47D4}" destId="{73C20AF0-FA1E-3C4A-AD07-551A27BE2B92}" srcOrd="0" destOrd="0" presId="urn:microsoft.com/office/officeart/2005/8/layout/hList7"/>
    <dgm:cxn modelId="{6C23D0C9-74B2-4C8B-AB2F-A03B3B0EBE56}" srcId="{0DD8915E-DC14-41D6-9BB5-F49E1C265163}" destId="{E9682B4F-0217-4B50-923E-C104AA24290F}" srcOrd="2" destOrd="0" parTransId="{E0F6C4AF-9BBB-4698-91D7-F9AE3EACBD5D}" sibTransId="{B8632E42-D7EB-4C31-877E-6F1B2801851A}"/>
    <dgm:cxn modelId="{179FAFCF-F878-464E-A8A6-1185EFA0E380}" srcId="{0DD8915E-DC14-41D6-9BB5-F49E1C265163}" destId="{A2322D3A-7AC2-4C5C-9D7E-EAB2313D47D4}" srcOrd="4" destOrd="0" parTransId="{4A8C15D4-B36F-4764-B4FF-F2AF790D3E17}" sibTransId="{84DE1C3A-3FC7-4DB3-88ED-33F65A71557A}"/>
    <dgm:cxn modelId="{F1B56DD8-8FEA-344A-B6E7-D10401E3F2E3}" type="presOf" srcId="{B8632E42-D7EB-4C31-877E-6F1B2801851A}" destId="{9BFD88E3-0F90-7143-8807-6B030CF54283}" srcOrd="0" destOrd="0" presId="urn:microsoft.com/office/officeart/2005/8/layout/hList7"/>
    <dgm:cxn modelId="{7B012CF3-9916-9C42-A389-6EC30575190C}" type="presOf" srcId="{88649F7A-400B-4056-965D-C9AC0B3AD942}" destId="{56C7F139-002F-DF46-BB7F-23A563E7CE98}" srcOrd="0" destOrd="0" presId="urn:microsoft.com/office/officeart/2005/8/layout/hList7"/>
    <dgm:cxn modelId="{AB9B77F3-E113-9F42-AD26-5199BE35195A}" type="presOf" srcId="{68F74A88-49DC-44B1-BC0D-220A7B97601C}" destId="{849C45A5-41B7-C14C-8FCB-1F684E015BD4}" srcOrd="0" destOrd="0" presId="urn:microsoft.com/office/officeart/2005/8/layout/hList7"/>
    <dgm:cxn modelId="{E225472C-E3EE-2149-B941-7817CA44471E}" type="presParOf" srcId="{A34AE8AA-FDF7-FA40-BADC-6B62C2B1DE88}" destId="{2107607C-A87A-3347-81F6-106C527DBD58}" srcOrd="0" destOrd="0" presId="urn:microsoft.com/office/officeart/2005/8/layout/hList7"/>
    <dgm:cxn modelId="{F943B65C-83A1-794F-8716-82D6E9B90BCD}" type="presParOf" srcId="{A34AE8AA-FDF7-FA40-BADC-6B62C2B1DE88}" destId="{0955960D-7F7D-E54C-8843-B1DBEEBFB364}" srcOrd="1" destOrd="0" presId="urn:microsoft.com/office/officeart/2005/8/layout/hList7"/>
    <dgm:cxn modelId="{001D4585-DEB8-A543-8A40-05E8ABC28C57}" type="presParOf" srcId="{0955960D-7F7D-E54C-8843-B1DBEEBFB364}" destId="{81155D12-3CC8-3D49-B0F3-3C84AC48510A}" srcOrd="0" destOrd="0" presId="urn:microsoft.com/office/officeart/2005/8/layout/hList7"/>
    <dgm:cxn modelId="{1580EBFB-09CE-F344-8C03-5CB3CBE5AC98}" type="presParOf" srcId="{81155D12-3CC8-3D49-B0F3-3C84AC48510A}" destId="{8F8B275D-8553-0846-A316-484B7B291C97}" srcOrd="0" destOrd="0" presId="urn:microsoft.com/office/officeart/2005/8/layout/hList7"/>
    <dgm:cxn modelId="{842F04B3-A619-A54C-B547-B6C38B4FB951}" type="presParOf" srcId="{81155D12-3CC8-3D49-B0F3-3C84AC48510A}" destId="{7DA281F5-0265-2048-A63A-727E19796F79}" srcOrd="1" destOrd="0" presId="urn:microsoft.com/office/officeart/2005/8/layout/hList7"/>
    <dgm:cxn modelId="{08E39789-DE12-C44D-B363-AFAA969CE1E8}" type="presParOf" srcId="{81155D12-3CC8-3D49-B0F3-3C84AC48510A}" destId="{79A13FEB-C61A-0346-824D-E0457CC5B4C9}" srcOrd="2" destOrd="0" presId="urn:microsoft.com/office/officeart/2005/8/layout/hList7"/>
    <dgm:cxn modelId="{B88ECEE4-BA18-F649-9EFE-5FE2A1375A58}" type="presParOf" srcId="{81155D12-3CC8-3D49-B0F3-3C84AC48510A}" destId="{A126BA88-D0F9-AF4A-A7BA-0638E32B45F8}" srcOrd="3" destOrd="0" presId="urn:microsoft.com/office/officeart/2005/8/layout/hList7"/>
    <dgm:cxn modelId="{9B673E09-6E30-B544-9BA9-85CCFB26FC2F}" type="presParOf" srcId="{0955960D-7F7D-E54C-8843-B1DBEEBFB364}" destId="{DF3C77F5-32F3-5845-BEE2-529229516397}" srcOrd="1" destOrd="0" presId="urn:microsoft.com/office/officeart/2005/8/layout/hList7"/>
    <dgm:cxn modelId="{196FFE95-C277-344C-94D6-9114A085054E}" type="presParOf" srcId="{0955960D-7F7D-E54C-8843-B1DBEEBFB364}" destId="{16FC6348-B601-E348-A50F-7576C3DDD207}" srcOrd="2" destOrd="0" presId="urn:microsoft.com/office/officeart/2005/8/layout/hList7"/>
    <dgm:cxn modelId="{2BE2AAA5-6ADF-8C4D-955F-3EB733D7C5EB}" type="presParOf" srcId="{16FC6348-B601-E348-A50F-7576C3DDD207}" destId="{4DFF6703-D32F-9E47-96B8-A304C47CCB78}" srcOrd="0" destOrd="0" presId="urn:microsoft.com/office/officeart/2005/8/layout/hList7"/>
    <dgm:cxn modelId="{17073BDD-1BB2-3E40-B5F3-DB2DD27B70C8}" type="presParOf" srcId="{16FC6348-B601-E348-A50F-7576C3DDD207}" destId="{BA2077AD-A827-784F-87A6-E8E29A836D84}" srcOrd="1" destOrd="0" presId="urn:microsoft.com/office/officeart/2005/8/layout/hList7"/>
    <dgm:cxn modelId="{6756D7D8-C48B-024A-9259-CD45C2E2D6F3}" type="presParOf" srcId="{16FC6348-B601-E348-A50F-7576C3DDD207}" destId="{47276A48-75DE-FE4F-B4C6-8B77CF2957C3}" srcOrd="2" destOrd="0" presId="urn:microsoft.com/office/officeart/2005/8/layout/hList7"/>
    <dgm:cxn modelId="{68916BF1-7696-DF4C-AE9A-90DA1528D867}" type="presParOf" srcId="{16FC6348-B601-E348-A50F-7576C3DDD207}" destId="{EFEB790C-BD5C-F54D-9993-F81422A8AD8E}" srcOrd="3" destOrd="0" presId="urn:microsoft.com/office/officeart/2005/8/layout/hList7"/>
    <dgm:cxn modelId="{68673533-5457-724A-BD79-21053E0C5583}" type="presParOf" srcId="{0955960D-7F7D-E54C-8843-B1DBEEBFB364}" destId="{56C7F139-002F-DF46-BB7F-23A563E7CE98}" srcOrd="3" destOrd="0" presId="urn:microsoft.com/office/officeart/2005/8/layout/hList7"/>
    <dgm:cxn modelId="{EDA12534-DD6F-3D46-A33C-D2D3C096E217}" type="presParOf" srcId="{0955960D-7F7D-E54C-8843-B1DBEEBFB364}" destId="{91E3D51E-7AB8-6349-A1D0-02F993052AB3}" srcOrd="4" destOrd="0" presId="urn:microsoft.com/office/officeart/2005/8/layout/hList7"/>
    <dgm:cxn modelId="{98E12192-EF84-5E4E-8F7C-7D4B0E3B0CFB}" type="presParOf" srcId="{91E3D51E-7AB8-6349-A1D0-02F993052AB3}" destId="{434ABADC-97F5-A547-823D-7594A86D79D3}" srcOrd="0" destOrd="0" presId="urn:microsoft.com/office/officeart/2005/8/layout/hList7"/>
    <dgm:cxn modelId="{35A4D817-35C8-574E-BAE7-28EAD8E80E9E}" type="presParOf" srcId="{91E3D51E-7AB8-6349-A1D0-02F993052AB3}" destId="{BC636E4B-34B9-8543-A308-00E0D1B0D2F9}" srcOrd="1" destOrd="0" presId="urn:microsoft.com/office/officeart/2005/8/layout/hList7"/>
    <dgm:cxn modelId="{3F7650F7-8ADF-1647-ABCA-EDB62D6E6F07}" type="presParOf" srcId="{91E3D51E-7AB8-6349-A1D0-02F993052AB3}" destId="{073A77BB-E8BD-4B4C-BFA2-7B530A2B3199}" srcOrd="2" destOrd="0" presId="urn:microsoft.com/office/officeart/2005/8/layout/hList7"/>
    <dgm:cxn modelId="{A4C178E9-5B35-8046-AEA4-07EA064D48EC}" type="presParOf" srcId="{91E3D51E-7AB8-6349-A1D0-02F993052AB3}" destId="{CC076D56-4BB0-7246-9039-788AB439DAF0}" srcOrd="3" destOrd="0" presId="urn:microsoft.com/office/officeart/2005/8/layout/hList7"/>
    <dgm:cxn modelId="{23300555-E195-7745-8EAA-13C1C3D64096}" type="presParOf" srcId="{0955960D-7F7D-E54C-8843-B1DBEEBFB364}" destId="{9BFD88E3-0F90-7143-8807-6B030CF54283}" srcOrd="5" destOrd="0" presId="urn:microsoft.com/office/officeart/2005/8/layout/hList7"/>
    <dgm:cxn modelId="{67E0177E-2C5D-D84A-B206-DF756AC265E2}" type="presParOf" srcId="{0955960D-7F7D-E54C-8843-B1DBEEBFB364}" destId="{900296CF-6A25-E746-A345-792DBE36F92C}" srcOrd="6" destOrd="0" presId="urn:microsoft.com/office/officeart/2005/8/layout/hList7"/>
    <dgm:cxn modelId="{17F234B6-5CB2-694A-AE40-2EC7B6989025}" type="presParOf" srcId="{900296CF-6A25-E746-A345-792DBE36F92C}" destId="{028C9BA8-C3B3-F947-915F-EE2FD2FCA9A5}" srcOrd="0" destOrd="0" presId="urn:microsoft.com/office/officeart/2005/8/layout/hList7"/>
    <dgm:cxn modelId="{A078F003-3C00-6845-9EBD-2DC195EA7E87}" type="presParOf" srcId="{900296CF-6A25-E746-A345-792DBE36F92C}" destId="{9312E8E2-BBD1-104A-9F74-B0103AF69816}" srcOrd="1" destOrd="0" presId="urn:microsoft.com/office/officeart/2005/8/layout/hList7"/>
    <dgm:cxn modelId="{3E327DED-A1BA-5F40-88C6-420128E7987E}" type="presParOf" srcId="{900296CF-6A25-E746-A345-792DBE36F92C}" destId="{A0D6F489-540A-D44E-B596-6A182486B777}" srcOrd="2" destOrd="0" presId="urn:microsoft.com/office/officeart/2005/8/layout/hList7"/>
    <dgm:cxn modelId="{E331C05D-ABEF-784B-867C-9DAD3D7B0BF6}" type="presParOf" srcId="{900296CF-6A25-E746-A345-792DBE36F92C}" destId="{FDF2BC93-305C-D94B-A6C2-ED9CE7F40C2F}" srcOrd="3" destOrd="0" presId="urn:microsoft.com/office/officeart/2005/8/layout/hList7"/>
    <dgm:cxn modelId="{484D29F2-E93B-0044-AD3C-1B7FAE119D86}" type="presParOf" srcId="{0955960D-7F7D-E54C-8843-B1DBEEBFB364}" destId="{849C45A5-41B7-C14C-8FCB-1F684E015BD4}" srcOrd="7" destOrd="0" presId="urn:microsoft.com/office/officeart/2005/8/layout/hList7"/>
    <dgm:cxn modelId="{4D63AED0-BB7F-5648-A588-8D3CD77EDA47}" type="presParOf" srcId="{0955960D-7F7D-E54C-8843-B1DBEEBFB364}" destId="{CFB52331-3A90-8741-B893-154B21972CAC}" srcOrd="8" destOrd="0" presId="urn:microsoft.com/office/officeart/2005/8/layout/hList7"/>
    <dgm:cxn modelId="{3916CD4F-7FBF-D443-9D5A-2C269D38B5A1}" type="presParOf" srcId="{CFB52331-3A90-8741-B893-154B21972CAC}" destId="{73C20AF0-FA1E-3C4A-AD07-551A27BE2B92}" srcOrd="0" destOrd="0" presId="urn:microsoft.com/office/officeart/2005/8/layout/hList7"/>
    <dgm:cxn modelId="{793DE385-E18B-AB41-A417-ABB42E569007}" type="presParOf" srcId="{CFB52331-3A90-8741-B893-154B21972CAC}" destId="{AF3E8B43-0466-2941-94BF-5E057B356E82}" srcOrd="1" destOrd="0" presId="urn:microsoft.com/office/officeart/2005/8/layout/hList7"/>
    <dgm:cxn modelId="{C7FDE2A3-85A4-B144-B32C-7C9903F03EC5}" type="presParOf" srcId="{CFB52331-3A90-8741-B893-154B21972CAC}" destId="{D1AAA287-E1AF-9946-AA96-77AD6193B1DD}" srcOrd="2" destOrd="0" presId="urn:microsoft.com/office/officeart/2005/8/layout/hList7"/>
    <dgm:cxn modelId="{2241BB10-0DBA-6B41-9DA1-14E15CF8B34C}" type="presParOf" srcId="{CFB52331-3A90-8741-B893-154B21972CAC}" destId="{916140F0-4F43-9F45-8310-FCCA12DDE514}" srcOrd="3" destOrd="0" presId="urn:microsoft.com/office/officeart/2005/8/layout/hLis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8B275D-8553-0846-A316-484B7B291C97}">
      <dsp:nvSpPr>
        <dsp:cNvPr id="0" name=""/>
        <dsp:cNvSpPr/>
      </dsp:nvSpPr>
      <dsp:spPr>
        <a:xfrm>
          <a:off x="0" y="0"/>
          <a:ext cx="1945052" cy="4013201"/>
        </a:xfrm>
        <a:prstGeom prst="rect">
          <a:avLst/>
        </a:prstGeom>
        <a:solidFill>
          <a:schemeClr val="accent1"/>
        </a:solidFill>
        <a:ln w="48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rtlCol="0" anchor="ctr" anchorCtr="0">
          <a:noAutofit/>
        </a:bodyPr>
        <a:lstStyle/>
        <a:p>
          <a:pPr marL="0" lvl="0" indent="0" algn="ctr" defTabSz="1066800" rtl="0">
            <a:lnSpc>
              <a:spcPct val="100000"/>
            </a:lnSpc>
            <a:spcBef>
              <a:spcPct val="0"/>
            </a:spcBef>
            <a:spcAft>
              <a:spcPct val="35000"/>
            </a:spcAft>
            <a:buNone/>
          </a:pPr>
          <a:r>
            <a:rPr lang="el-GR" sz="2400" kern="1200" noProof="0" dirty="0">
              <a:latin typeface="Sylfaen" panose="010A0502050306030303" pitchFamily="18" charset="0"/>
            </a:rPr>
            <a:t>Χρήση και ερμηνεία ιστορικών όρων</a:t>
          </a:r>
          <a:endParaRPr lang="el-GR" sz="3200" kern="1200" noProof="0" dirty="0">
            <a:latin typeface="Sylfaen" panose="010A0502050306030303" pitchFamily="18" charset="0"/>
          </a:endParaRPr>
        </a:p>
      </dsp:txBody>
      <dsp:txXfrm>
        <a:off x="0" y="1605280"/>
        <a:ext cx="1945052" cy="1605280"/>
      </dsp:txXfrm>
    </dsp:sp>
    <dsp:sp modelId="{A126BA88-D0F9-AF4A-A7BA-0638E32B45F8}">
      <dsp:nvSpPr>
        <dsp:cNvPr id="0" name=""/>
        <dsp:cNvSpPr/>
      </dsp:nvSpPr>
      <dsp:spPr>
        <a:xfrm>
          <a:off x="550853" y="487317"/>
          <a:ext cx="843346" cy="843346"/>
        </a:xfrm>
        <a:prstGeom prst="ellipse">
          <a:avLst/>
        </a:prstGeom>
        <a:solidFill>
          <a:schemeClr val="accent1">
            <a:lumMod val="60000"/>
            <a:lumOff val="40000"/>
          </a:schemeClr>
        </a:solidFill>
        <a:ln w="48000" cap="flat" cmpd="thickThin" algn="ctr">
          <a:noFill/>
          <a:prstDash val="solid"/>
        </a:ln>
        <a:effectLst/>
      </dsp:spPr>
      <dsp:style>
        <a:lnRef idx="2">
          <a:scrgbClr r="0" g="0" b="0"/>
        </a:lnRef>
        <a:fillRef idx="1">
          <a:scrgbClr r="0" g="0" b="0"/>
        </a:fillRef>
        <a:effectRef idx="0">
          <a:scrgbClr r="0" g="0" b="0"/>
        </a:effectRef>
        <a:fontRef idx="minor"/>
      </dsp:style>
    </dsp:sp>
    <dsp:sp modelId="{4DFF6703-D32F-9E47-96B8-A304C47CCB78}">
      <dsp:nvSpPr>
        <dsp:cNvPr id="0" name=""/>
        <dsp:cNvSpPr/>
      </dsp:nvSpPr>
      <dsp:spPr>
        <a:xfrm>
          <a:off x="2000895" y="0"/>
          <a:ext cx="1945052" cy="4013201"/>
        </a:xfrm>
        <a:prstGeom prst="rect">
          <a:avLst/>
        </a:prstGeom>
        <a:solidFill>
          <a:schemeClr val="accent1"/>
        </a:solidFill>
        <a:ln w="48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rtlCol="0" anchor="ctr" anchorCtr="0">
          <a:noAutofit/>
        </a:bodyPr>
        <a:lstStyle/>
        <a:p>
          <a:pPr marL="0" lvl="0" indent="0" algn="ctr" defTabSz="1066800" rtl="0">
            <a:lnSpc>
              <a:spcPct val="100000"/>
            </a:lnSpc>
            <a:spcBef>
              <a:spcPct val="0"/>
            </a:spcBef>
            <a:spcAft>
              <a:spcPct val="35000"/>
            </a:spcAft>
            <a:buNone/>
          </a:pPr>
          <a:r>
            <a:rPr lang="el-GR" sz="2400" kern="1200" noProof="0" dirty="0">
              <a:latin typeface="Sylfaen" panose="010A0502050306030303" pitchFamily="18" charset="0"/>
            </a:rPr>
            <a:t>Διδασκαλία ιστορικών εννοιών</a:t>
          </a:r>
        </a:p>
      </dsp:txBody>
      <dsp:txXfrm>
        <a:off x="2000895" y="1605280"/>
        <a:ext cx="1945052" cy="1605280"/>
      </dsp:txXfrm>
    </dsp:sp>
    <dsp:sp modelId="{EFEB790C-BD5C-F54D-9993-F81422A8AD8E}">
      <dsp:nvSpPr>
        <dsp:cNvPr id="0" name=""/>
        <dsp:cNvSpPr/>
      </dsp:nvSpPr>
      <dsp:spPr>
        <a:xfrm>
          <a:off x="2554257" y="487317"/>
          <a:ext cx="843346" cy="843346"/>
        </a:xfrm>
        <a:prstGeom prst="ellipse">
          <a:avLst/>
        </a:prstGeom>
        <a:solidFill>
          <a:schemeClr val="accent1">
            <a:lumMod val="60000"/>
            <a:lumOff val="40000"/>
          </a:schemeClr>
        </a:solidFill>
        <a:ln w="48000" cap="flat" cmpd="thickThin" algn="ctr">
          <a:noFill/>
          <a:prstDash val="solid"/>
        </a:ln>
        <a:effectLst/>
      </dsp:spPr>
      <dsp:style>
        <a:lnRef idx="2">
          <a:scrgbClr r="0" g="0" b="0"/>
        </a:lnRef>
        <a:fillRef idx="1">
          <a:scrgbClr r="0" g="0" b="0"/>
        </a:fillRef>
        <a:effectRef idx="0">
          <a:scrgbClr r="0" g="0" b="0"/>
        </a:effectRef>
        <a:fontRef idx="minor"/>
      </dsp:style>
    </dsp:sp>
    <dsp:sp modelId="{434ABADC-97F5-A547-823D-7594A86D79D3}">
      <dsp:nvSpPr>
        <dsp:cNvPr id="0" name=""/>
        <dsp:cNvSpPr/>
      </dsp:nvSpPr>
      <dsp:spPr>
        <a:xfrm>
          <a:off x="4010349" y="0"/>
          <a:ext cx="1945052" cy="4013201"/>
        </a:xfrm>
        <a:prstGeom prst="rect">
          <a:avLst/>
        </a:prstGeom>
        <a:solidFill>
          <a:schemeClr val="accent1"/>
        </a:solidFill>
        <a:ln w="48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rtlCol="0" anchor="ctr" anchorCtr="0">
          <a:noAutofit/>
        </a:bodyPr>
        <a:lstStyle/>
        <a:p>
          <a:pPr marL="0" lvl="0" indent="0" algn="ctr" defTabSz="1066800" rtl="0">
            <a:lnSpc>
              <a:spcPct val="100000"/>
            </a:lnSpc>
            <a:spcBef>
              <a:spcPct val="0"/>
            </a:spcBef>
            <a:spcAft>
              <a:spcPct val="35000"/>
            </a:spcAft>
            <a:buNone/>
          </a:pPr>
          <a:r>
            <a:rPr lang="el-GR" sz="2400" kern="1200" noProof="0" dirty="0">
              <a:latin typeface="Sylfaen" panose="010A0502050306030303" pitchFamily="18" charset="0"/>
            </a:rPr>
            <a:t>Αξιοποίηση και ανάλυση ιστορικών μαρτυριών</a:t>
          </a:r>
        </a:p>
      </dsp:txBody>
      <dsp:txXfrm>
        <a:off x="4010349" y="1605280"/>
        <a:ext cx="1945052" cy="1605280"/>
      </dsp:txXfrm>
    </dsp:sp>
    <dsp:sp modelId="{CC076D56-4BB0-7246-9039-788AB439DAF0}">
      <dsp:nvSpPr>
        <dsp:cNvPr id="0" name=""/>
        <dsp:cNvSpPr/>
      </dsp:nvSpPr>
      <dsp:spPr>
        <a:xfrm>
          <a:off x="4557662" y="487317"/>
          <a:ext cx="843346" cy="843346"/>
        </a:xfrm>
        <a:prstGeom prst="ellipse">
          <a:avLst/>
        </a:prstGeom>
        <a:solidFill>
          <a:schemeClr val="accent1">
            <a:lumMod val="60000"/>
            <a:lumOff val="40000"/>
          </a:schemeClr>
        </a:solidFill>
        <a:ln w="48000" cap="flat" cmpd="thickThin" algn="ctr">
          <a:noFill/>
          <a:prstDash val="solid"/>
        </a:ln>
        <a:effectLst/>
      </dsp:spPr>
      <dsp:style>
        <a:lnRef idx="2">
          <a:scrgbClr r="0" g="0" b="0"/>
        </a:lnRef>
        <a:fillRef idx="1">
          <a:scrgbClr r="0" g="0" b="0"/>
        </a:fillRef>
        <a:effectRef idx="0">
          <a:scrgbClr r="0" g="0" b="0"/>
        </a:effectRef>
        <a:fontRef idx="minor"/>
      </dsp:style>
    </dsp:sp>
    <dsp:sp modelId="{028C9BA8-C3B3-F947-915F-EE2FD2FCA9A5}">
      <dsp:nvSpPr>
        <dsp:cNvPr id="0" name=""/>
        <dsp:cNvSpPr/>
      </dsp:nvSpPr>
      <dsp:spPr>
        <a:xfrm>
          <a:off x="6010213" y="0"/>
          <a:ext cx="1945052" cy="4013201"/>
        </a:xfrm>
        <a:prstGeom prst="rect">
          <a:avLst/>
        </a:prstGeom>
        <a:solidFill>
          <a:schemeClr val="accent1"/>
        </a:solidFill>
        <a:ln w="48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rtlCol="0" anchor="ctr" anchorCtr="0">
          <a:noAutofit/>
        </a:bodyPr>
        <a:lstStyle/>
        <a:p>
          <a:pPr marL="0" lvl="0" indent="0" algn="ctr" defTabSz="1066800" rtl="0">
            <a:lnSpc>
              <a:spcPct val="100000"/>
            </a:lnSpc>
            <a:spcBef>
              <a:spcPct val="0"/>
            </a:spcBef>
            <a:spcAft>
              <a:spcPct val="35000"/>
            </a:spcAft>
            <a:buNone/>
          </a:pPr>
          <a:r>
            <a:rPr lang="el-GR" sz="2400" kern="1200" noProof="0" dirty="0">
              <a:latin typeface="Sylfaen" panose="010A0502050306030303" pitchFamily="18" charset="0"/>
            </a:rPr>
            <a:t>Να μάθουν οι μαθητές να…</a:t>
          </a:r>
        </a:p>
      </dsp:txBody>
      <dsp:txXfrm>
        <a:off x="6010213" y="1605280"/>
        <a:ext cx="1945052" cy="1605280"/>
      </dsp:txXfrm>
    </dsp:sp>
    <dsp:sp modelId="{FDF2BC93-305C-D94B-A6C2-ED9CE7F40C2F}">
      <dsp:nvSpPr>
        <dsp:cNvPr id="0" name=""/>
        <dsp:cNvSpPr/>
      </dsp:nvSpPr>
      <dsp:spPr>
        <a:xfrm>
          <a:off x="6561067" y="487317"/>
          <a:ext cx="843346" cy="843346"/>
        </a:xfrm>
        <a:prstGeom prst="ellipse">
          <a:avLst/>
        </a:prstGeom>
        <a:solidFill>
          <a:schemeClr val="accent1">
            <a:lumMod val="60000"/>
            <a:lumOff val="40000"/>
          </a:schemeClr>
        </a:solidFill>
        <a:ln w="48000" cap="flat" cmpd="thickThin" algn="ctr">
          <a:noFill/>
          <a:prstDash val="solid"/>
        </a:ln>
        <a:effectLst/>
      </dsp:spPr>
      <dsp:style>
        <a:lnRef idx="2">
          <a:scrgbClr r="0" g="0" b="0"/>
        </a:lnRef>
        <a:fillRef idx="1">
          <a:scrgbClr r="0" g="0" b="0"/>
        </a:fillRef>
        <a:effectRef idx="0">
          <a:scrgbClr r="0" g="0" b="0"/>
        </a:effectRef>
        <a:fontRef idx="minor"/>
      </dsp:style>
    </dsp:sp>
    <dsp:sp modelId="{73C20AF0-FA1E-3C4A-AD07-551A27BE2B92}">
      <dsp:nvSpPr>
        <dsp:cNvPr id="0" name=""/>
        <dsp:cNvSpPr/>
      </dsp:nvSpPr>
      <dsp:spPr>
        <a:xfrm>
          <a:off x="8013618" y="0"/>
          <a:ext cx="1945052" cy="4013201"/>
        </a:xfrm>
        <a:prstGeom prst="rect">
          <a:avLst/>
        </a:prstGeom>
        <a:solidFill>
          <a:schemeClr val="accent1"/>
        </a:solidFill>
        <a:ln w="48000" cap="flat" cmpd="thickThin"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rtlCol="0" anchor="ctr" anchorCtr="0">
          <a:noAutofit/>
        </a:bodyPr>
        <a:lstStyle/>
        <a:p>
          <a:pPr marL="0" lvl="0" indent="0" algn="ctr" defTabSz="1066800" rtl="0">
            <a:lnSpc>
              <a:spcPct val="100000"/>
            </a:lnSpc>
            <a:spcBef>
              <a:spcPct val="0"/>
            </a:spcBef>
            <a:spcAft>
              <a:spcPct val="35000"/>
            </a:spcAft>
            <a:buNone/>
          </a:pPr>
          <a:r>
            <a:rPr lang="el-GR" sz="2400" kern="1200" noProof="0" dirty="0">
              <a:latin typeface="Sylfaen" panose="010A0502050306030303" pitchFamily="18" charset="0"/>
            </a:rPr>
            <a:t>Πρόσωπα, ονόματα, χρονολογίες</a:t>
          </a:r>
        </a:p>
      </dsp:txBody>
      <dsp:txXfrm>
        <a:off x="8013618" y="1605280"/>
        <a:ext cx="1945052" cy="1605280"/>
      </dsp:txXfrm>
    </dsp:sp>
    <dsp:sp modelId="{916140F0-4F43-9F45-8310-FCCA12DDE514}">
      <dsp:nvSpPr>
        <dsp:cNvPr id="0" name=""/>
        <dsp:cNvSpPr/>
      </dsp:nvSpPr>
      <dsp:spPr>
        <a:xfrm>
          <a:off x="8648530" y="493330"/>
          <a:ext cx="843346" cy="843346"/>
        </a:xfrm>
        <a:prstGeom prst="ellipse">
          <a:avLst/>
        </a:prstGeom>
        <a:solidFill>
          <a:schemeClr val="accent1">
            <a:lumMod val="60000"/>
            <a:lumOff val="40000"/>
          </a:schemeClr>
        </a:solidFill>
        <a:ln w="48000" cap="flat" cmpd="thickThin" algn="ctr">
          <a:noFill/>
          <a:prstDash val="solid"/>
        </a:ln>
        <a:effectLst/>
      </dsp:spPr>
      <dsp:style>
        <a:lnRef idx="2">
          <a:scrgbClr r="0" g="0" b="0"/>
        </a:lnRef>
        <a:fillRef idx="1">
          <a:scrgbClr r="0" g="0" b="0"/>
        </a:fillRef>
        <a:effectRef idx="0">
          <a:scrgbClr r="0" g="0" b="0"/>
        </a:effectRef>
        <a:fontRef idx="minor"/>
      </dsp:style>
    </dsp:sp>
    <dsp:sp modelId="{2107607C-A87A-3347-81F6-106C527DBD58}">
      <dsp:nvSpPr>
        <dsp:cNvPr id="0" name=""/>
        <dsp:cNvSpPr/>
      </dsp:nvSpPr>
      <dsp:spPr>
        <a:xfrm>
          <a:off x="411173" y="3096178"/>
          <a:ext cx="9161977" cy="601980"/>
        </a:xfrm>
        <a:prstGeom prst="leftRightArrow">
          <a:avLst/>
        </a:prstGeom>
        <a:solidFill>
          <a:schemeClr val="accent2">
            <a:tint val="40000"/>
            <a:hueOff val="0"/>
            <a:satOff val="0"/>
            <a:lumOff val="0"/>
            <a:alpha val="0"/>
          </a:schemeClr>
        </a:solidFill>
        <a:ln w="48000" cap="flat" cmpd="thickThin" algn="ctr">
          <a:no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el-GR" dirty="0"/>
          </a:p>
        </p:txBody>
      </p:sp>
      <p:sp>
        <p:nvSpPr>
          <p:cNvPr id="3" name="Σύμβολο κράτησης θέσης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r>
              <a:rPr lang="el-GR" dirty="0"/>
              <a:t>​</a:t>
            </a:r>
            <a:fld id="{DB0CA7CC-FD5A-4ACE-A180-A90DBA267154}" type="datetime1">
              <a:rPr lang="el-GR" smtClean="0"/>
              <a:t>31/3/2025</a:t>
            </a:fld>
            <a:r>
              <a:rPr lang="el-GR" dirty="0"/>
              <a:t>​</a:t>
            </a:r>
          </a:p>
        </p:txBody>
      </p:sp>
      <p:sp>
        <p:nvSpPr>
          <p:cNvPr id="4" name="Σύμβολο κράτησης θέσης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el-GR" dirty="0"/>
          </a:p>
        </p:txBody>
      </p:sp>
      <p:sp>
        <p:nvSpPr>
          <p:cNvPr id="5" name="Σύμβολο κράτησης θέσης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06834459-7356-44BF-850D-8B30C4FB3B6B}" type="slidenum">
              <a:rPr lang="el-GR" smtClean="0"/>
              <a:pPr algn="r" rtl="0"/>
              <a:t>‹#›</a:t>
            </a:fld>
            <a:endParaRPr lang="el-GR"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el-GR" noProof="0" dirty="0"/>
          </a:p>
        </p:txBody>
      </p:sp>
      <p:sp>
        <p:nvSpPr>
          <p:cNvPr id="3" name="Σύμβολο κράτησης θέσης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rtl="0">
              <a:defRPr sz="1200"/>
            </a:lvl1pPr>
          </a:lstStyle>
          <a:p>
            <a:fld id="{91D86D22-ED5B-4D0B-AEEE-2CB450FCC502}" type="datetime1">
              <a:rPr lang="el-GR" smtClean="0"/>
              <a:pPr/>
              <a:t>31/3/2025</a:t>
            </a:fld>
            <a:endParaRPr lang="el-GR" dirty="0"/>
          </a:p>
        </p:txBody>
      </p:sp>
      <p:sp>
        <p:nvSpPr>
          <p:cNvPr id="4" name="Σύμβολο κράτησης θέσης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l-GR" noProof="0" dirty="0"/>
          </a:p>
        </p:txBody>
      </p:sp>
      <p:sp>
        <p:nvSpPr>
          <p:cNvPr id="5" name="Σύμβολο κράτησης θέσης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p:txBody>
      </p:sp>
      <p:sp>
        <p:nvSpPr>
          <p:cNvPr id="6" name="Σύμβολο κράτησης θέσης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el-GR" noProof="0" dirty="0"/>
          </a:p>
        </p:txBody>
      </p:sp>
      <p:sp>
        <p:nvSpPr>
          <p:cNvPr id="7" name="Σύμβολο κράτησης θέσης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rtl="0">
              <a:defRPr sz="1200"/>
            </a:lvl1pPr>
          </a:lstStyle>
          <a:p>
            <a:fld id="{0A3C37BE-C303-496D-B5CD-85F2937540FC}" type="slidenum">
              <a:rPr lang="el-GR" smtClean="0"/>
              <a:pPr/>
              <a:t>‹#›</a:t>
            </a:fld>
            <a:endParaRPr lang="el-GR"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rtlCol="0"/>
          <a:lstStyle/>
          <a:p>
            <a:pPr rtl="0"/>
            <a:r>
              <a:rPr lang="el-GR">
                <a:latin typeface="Segoe UI" panose="020B0502040204020203" pitchFamily="34" charset="0"/>
                <a:cs typeface="Segoe UI" panose="020B0502040204020203" pitchFamily="34" charset="0"/>
              </a:rPr>
              <a:t>Κατά τη διεξαγωγή έρευνας, είναι εύκολο να μεταβείτε σε μία πηγή: Wikipedia.  Ωστόσο, πρέπει να συμπεριλάβετε ποικιλία πηγών στην έρευνά σας. Λάβετε υπόψη τις παρακάτω πηγές: </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Από ποιον μπορώ να πάρω συνέντευξη για να βρω περισσότερες πληροφορίες σχετικά με το θέμα;</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Είναι το θέμα τρέχων και θα ενδιαφέρει το ακροατήριό μου;</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Ποια άρθρα, ιστολόγια και περιοδικά ίσως διαθέτουν περιεχόμενο που σχετίζεται με το θέμα μου;</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Υπάρχει βίντεο του YouTube σχετικά με το θέμα; Εάν ναι, σε τι αναφέρεται;</a:t>
            </a:r>
          </a:p>
          <a:p>
            <a:pPr marL="171450" indent="-171450" rtl="0">
              <a:buFont typeface="Arial" panose="020B0604020202020204" pitchFamily="34" charset="0"/>
              <a:buChar char="•"/>
            </a:pPr>
            <a:r>
              <a:rPr lang="el-GR">
                <a:latin typeface="Segoe UI" panose="020B0502040204020203" pitchFamily="34" charset="0"/>
                <a:cs typeface="Segoe UI" panose="020B0502040204020203" pitchFamily="34" charset="0"/>
              </a:rPr>
              <a:t>Τι εικόνες μπορώ να βρω σχετικά με το θέμα;</a:t>
            </a:r>
          </a:p>
        </p:txBody>
      </p:sp>
      <p:sp>
        <p:nvSpPr>
          <p:cNvPr id="4" name="Θέση αριθμού διαφάνειας 3"/>
          <p:cNvSpPr>
            <a:spLocks noGrp="1"/>
          </p:cNvSpPr>
          <p:nvPr>
            <p:ph type="sldNum" sz="quarter" idx="10"/>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BC849E9A-41F7-4779-A581-48A7C374A227}" type="slidenum">
              <a:rPr kumimoji="0" lang="el-G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l-G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57570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10</a:t>
            </a:fld>
            <a:endParaRPr lang="el-GR" dirty="0"/>
          </a:p>
        </p:txBody>
      </p:sp>
    </p:spTree>
    <p:extLst>
      <p:ext uri="{BB962C8B-B14F-4D97-AF65-F5344CB8AC3E}">
        <p14:creationId xmlns:p14="http://schemas.microsoft.com/office/powerpoint/2010/main" val="35264620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11</a:t>
            </a:fld>
            <a:endParaRPr lang="el-GR" dirty="0"/>
          </a:p>
        </p:txBody>
      </p:sp>
    </p:spTree>
    <p:extLst>
      <p:ext uri="{BB962C8B-B14F-4D97-AF65-F5344CB8AC3E}">
        <p14:creationId xmlns:p14="http://schemas.microsoft.com/office/powerpoint/2010/main" val="4631018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12</a:t>
            </a:fld>
            <a:endParaRPr lang="el-GR" dirty="0"/>
          </a:p>
        </p:txBody>
      </p:sp>
    </p:spTree>
    <p:extLst>
      <p:ext uri="{BB962C8B-B14F-4D97-AF65-F5344CB8AC3E}">
        <p14:creationId xmlns:p14="http://schemas.microsoft.com/office/powerpoint/2010/main" val="1901309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13</a:t>
            </a:fld>
            <a:endParaRPr lang="el-GR" dirty="0"/>
          </a:p>
        </p:txBody>
      </p:sp>
    </p:spTree>
    <p:extLst>
      <p:ext uri="{BB962C8B-B14F-4D97-AF65-F5344CB8AC3E}">
        <p14:creationId xmlns:p14="http://schemas.microsoft.com/office/powerpoint/2010/main" val="7824713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14</a:t>
            </a:fld>
            <a:endParaRPr lang="el-GR" dirty="0"/>
          </a:p>
        </p:txBody>
      </p:sp>
    </p:spTree>
    <p:extLst>
      <p:ext uri="{BB962C8B-B14F-4D97-AF65-F5344CB8AC3E}">
        <p14:creationId xmlns:p14="http://schemas.microsoft.com/office/powerpoint/2010/main" val="180822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15</a:t>
            </a:fld>
            <a:endParaRPr lang="el-GR" dirty="0"/>
          </a:p>
        </p:txBody>
      </p:sp>
    </p:spTree>
    <p:extLst>
      <p:ext uri="{BB962C8B-B14F-4D97-AF65-F5344CB8AC3E}">
        <p14:creationId xmlns:p14="http://schemas.microsoft.com/office/powerpoint/2010/main" val="5827222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16</a:t>
            </a:fld>
            <a:endParaRPr lang="el-GR" dirty="0"/>
          </a:p>
        </p:txBody>
      </p:sp>
    </p:spTree>
    <p:extLst>
      <p:ext uri="{BB962C8B-B14F-4D97-AF65-F5344CB8AC3E}">
        <p14:creationId xmlns:p14="http://schemas.microsoft.com/office/powerpoint/2010/main" val="11092483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17</a:t>
            </a:fld>
            <a:endParaRPr lang="el-GR" dirty="0"/>
          </a:p>
        </p:txBody>
      </p:sp>
    </p:spTree>
    <p:extLst>
      <p:ext uri="{BB962C8B-B14F-4D97-AF65-F5344CB8AC3E}">
        <p14:creationId xmlns:p14="http://schemas.microsoft.com/office/powerpoint/2010/main" val="21850740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18</a:t>
            </a:fld>
            <a:endParaRPr lang="el-GR" dirty="0"/>
          </a:p>
        </p:txBody>
      </p:sp>
    </p:spTree>
    <p:extLst>
      <p:ext uri="{BB962C8B-B14F-4D97-AF65-F5344CB8AC3E}">
        <p14:creationId xmlns:p14="http://schemas.microsoft.com/office/powerpoint/2010/main" val="14314351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19</a:t>
            </a:fld>
            <a:endParaRPr lang="el-GR" dirty="0"/>
          </a:p>
        </p:txBody>
      </p:sp>
    </p:spTree>
    <p:extLst>
      <p:ext uri="{BB962C8B-B14F-4D97-AF65-F5344CB8AC3E}">
        <p14:creationId xmlns:p14="http://schemas.microsoft.com/office/powerpoint/2010/main" val="25645752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a:t>
            </a:fld>
            <a:endParaRPr lang="el-GR" dirty="0"/>
          </a:p>
        </p:txBody>
      </p:sp>
    </p:spTree>
    <p:extLst>
      <p:ext uri="{BB962C8B-B14F-4D97-AF65-F5344CB8AC3E}">
        <p14:creationId xmlns:p14="http://schemas.microsoft.com/office/powerpoint/2010/main" val="4574163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20</a:t>
            </a:fld>
            <a:endParaRPr lang="el-GR" dirty="0"/>
          </a:p>
        </p:txBody>
      </p:sp>
    </p:spTree>
    <p:extLst>
      <p:ext uri="{BB962C8B-B14F-4D97-AF65-F5344CB8AC3E}">
        <p14:creationId xmlns:p14="http://schemas.microsoft.com/office/powerpoint/2010/main" val="6166223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21</a:t>
            </a:fld>
            <a:endParaRPr lang="el-GR" dirty="0"/>
          </a:p>
        </p:txBody>
      </p:sp>
    </p:spTree>
    <p:extLst>
      <p:ext uri="{BB962C8B-B14F-4D97-AF65-F5344CB8AC3E}">
        <p14:creationId xmlns:p14="http://schemas.microsoft.com/office/powerpoint/2010/main" val="9243580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22</a:t>
            </a:fld>
            <a:endParaRPr lang="el-GR" dirty="0"/>
          </a:p>
        </p:txBody>
      </p:sp>
    </p:spTree>
    <p:extLst>
      <p:ext uri="{BB962C8B-B14F-4D97-AF65-F5344CB8AC3E}">
        <p14:creationId xmlns:p14="http://schemas.microsoft.com/office/powerpoint/2010/main" val="189602697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a:extLst>
              <a:ext uri="{FF2B5EF4-FFF2-40B4-BE49-F238E27FC236}">
                <a16:creationId xmlns:a16="http://schemas.microsoft.com/office/drawing/2014/main" id="{64063DA0-8A80-4943-A452-B333A0C70D71}"/>
              </a:ext>
            </a:extLst>
          </p:cNvPr>
          <p:cNvSpPr>
            <a:spLocks noGrp="1" noRot="1" noChangeAspect="1" noChangeArrowheads="1" noTextEdit="1"/>
          </p:cNvSpPr>
          <p:nvPr>
            <p:ph type="sldImg" idx="4294967295"/>
          </p:nvPr>
        </p:nvSpPr>
        <p:spPr bwMode="auto">
          <a:ln>
            <a:solidFill>
              <a:srgbClr val="000000"/>
            </a:solidFill>
            <a:miter lim="800000"/>
            <a:headEnd/>
            <a:tailEnd/>
          </a:ln>
        </p:spPr>
      </p:sp>
      <p:sp>
        <p:nvSpPr>
          <p:cNvPr id="126978" name="Notes Placeholder 2">
            <a:extLst>
              <a:ext uri="{FF2B5EF4-FFF2-40B4-BE49-F238E27FC236}">
                <a16:creationId xmlns:a16="http://schemas.microsoft.com/office/drawing/2014/main" id="{601B4656-2500-4E5C-BCF5-97904FA85516}"/>
              </a:ext>
            </a:extLst>
          </p:cNvPr>
          <p:cNvSpPr>
            <a:spLocks noGrp="1" noChangeArrowheads="1"/>
          </p:cNvSpPr>
          <p:nvPr>
            <p:ph type="body" idx="429496729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126979" name="Slide Number Placeholder 3">
            <a:extLst>
              <a:ext uri="{FF2B5EF4-FFF2-40B4-BE49-F238E27FC236}">
                <a16:creationId xmlns:a16="http://schemas.microsoft.com/office/drawing/2014/main" id="{111C83F8-85AC-436F-937F-1C3C83E362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fld id="{6009C532-A5B5-4395-BF23-2FA6921FE3B7}" type="slidenum">
              <a:rPr lang="el-GR" altLang="el-GR"/>
              <a:pPr eaLnBrk="1" hangingPunct="1"/>
              <a:t>23</a:t>
            </a:fld>
            <a:endParaRPr lang="el-GR" altLang="el-G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a:extLst>
              <a:ext uri="{FF2B5EF4-FFF2-40B4-BE49-F238E27FC236}">
                <a16:creationId xmlns:a16="http://schemas.microsoft.com/office/drawing/2014/main" id="{64063DA0-8A80-4943-A452-B333A0C70D71}"/>
              </a:ext>
            </a:extLst>
          </p:cNvPr>
          <p:cNvSpPr>
            <a:spLocks noGrp="1" noRot="1" noChangeAspect="1" noChangeArrowheads="1" noTextEdit="1"/>
          </p:cNvSpPr>
          <p:nvPr>
            <p:ph type="sldImg" idx="4294967295"/>
          </p:nvPr>
        </p:nvSpPr>
        <p:spPr bwMode="auto">
          <a:ln>
            <a:solidFill>
              <a:srgbClr val="000000"/>
            </a:solidFill>
            <a:miter lim="800000"/>
            <a:headEnd/>
            <a:tailEnd/>
          </a:ln>
        </p:spPr>
      </p:sp>
      <p:sp>
        <p:nvSpPr>
          <p:cNvPr id="126978" name="Notes Placeholder 2">
            <a:extLst>
              <a:ext uri="{FF2B5EF4-FFF2-40B4-BE49-F238E27FC236}">
                <a16:creationId xmlns:a16="http://schemas.microsoft.com/office/drawing/2014/main" id="{601B4656-2500-4E5C-BCF5-97904FA85516}"/>
              </a:ext>
            </a:extLst>
          </p:cNvPr>
          <p:cNvSpPr>
            <a:spLocks noGrp="1" noChangeArrowheads="1"/>
          </p:cNvSpPr>
          <p:nvPr>
            <p:ph type="body" idx="429496729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126979" name="Slide Number Placeholder 3">
            <a:extLst>
              <a:ext uri="{FF2B5EF4-FFF2-40B4-BE49-F238E27FC236}">
                <a16:creationId xmlns:a16="http://schemas.microsoft.com/office/drawing/2014/main" id="{111C83F8-85AC-436F-937F-1C3C83E362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fld id="{6009C532-A5B5-4395-BF23-2FA6921FE3B7}" type="slidenum">
              <a:rPr lang="el-GR" altLang="el-GR"/>
              <a:pPr eaLnBrk="1" hangingPunct="1"/>
              <a:t>24</a:t>
            </a:fld>
            <a:endParaRPr lang="el-GR" altLang="el-GR"/>
          </a:p>
        </p:txBody>
      </p:sp>
    </p:spTree>
    <p:extLst>
      <p:ext uri="{BB962C8B-B14F-4D97-AF65-F5344CB8AC3E}">
        <p14:creationId xmlns:p14="http://schemas.microsoft.com/office/powerpoint/2010/main" val="39167869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a:extLst>
              <a:ext uri="{FF2B5EF4-FFF2-40B4-BE49-F238E27FC236}">
                <a16:creationId xmlns:a16="http://schemas.microsoft.com/office/drawing/2014/main" id="{64063DA0-8A80-4943-A452-B333A0C70D71}"/>
              </a:ext>
            </a:extLst>
          </p:cNvPr>
          <p:cNvSpPr>
            <a:spLocks noGrp="1" noRot="1" noChangeAspect="1" noChangeArrowheads="1" noTextEdit="1"/>
          </p:cNvSpPr>
          <p:nvPr>
            <p:ph type="sldImg" idx="4294967295"/>
          </p:nvPr>
        </p:nvSpPr>
        <p:spPr bwMode="auto">
          <a:ln>
            <a:solidFill>
              <a:srgbClr val="000000"/>
            </a:solidFill>
            <a:miter lim="800000"/>
            <a:headEnd/>
            <a:tailEnd/>
          </a:ln>
        </p:spPr>
      </p:sp>
      <p:sp>
        <p:nvSpPr>
          <p:cNvPr id="126978" name="Notes Placeholder 2">
            <a:extLst>
              <a:ext uri="{FF2B5EF4-FFF2-40B4-BE49-F238E27FC236}">
                <a16:creationId xmlns:a16="http://schemas.microsoft.com/office/drawing/2014/main" id="{601B4656-2500-4E5C-BCF5-97904FA85516}"/>
              </a:ext>
            </a:extLst>
          </p:cNvPr>
          <p:cNvSpPr>
            <a:spLocks noGrp="1" noChangeArrowheads="1"/>
          </p:cNvSpPr>
          <p:nvPr>
            <p:ph type="body" idx="4294967295"/>
          </p:nvPr>
        </p:nvSpPr>
        <p:spPr bwMode="auto">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l-GR" altLang="el-GR"/>
          </a:p>
        </p:txBody>
      </p:sp>
      <p:sp>
        <p:nvSpPr>
          <p:cNvPr id="126979" name="Slide Number Placeholder 3">
            <a:extLst>
              <a:ext uri="{FF2B5EF4-FFF2-40B4-BE49-F238E27FC236}">
                <a16:creationId xmlns:a16="http://schemas.microsoft.com/office/drawing/2014/main" id="{111C83F8-85AC-436F-937F-1C3C83E362CF}"/>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fld id="{6009C532-A5B5-4395-BF23-2FA6921FE3B7}" type="slidenum">
              <a:rPr lang="el-GR" altLang="el-GR"/>
              <a:pPr eaLnBrk="1" hangingPunct="1"/>
              <a:t>25</a:t>
            </a:fld>
            <a:endParaRPr lang="el-GR" altLang="el-GR"/>
          </a:p>
        </p:txBody>
      </p:sp>
    </p:spTree>
    <p:extLst>
      <p:ext uri="{BB962C8B-B14F-4D97-AF65-F5344CB8AC3E}">
        <p14:creationId xmlns:p14="http://schemas.microsoft.com/office/powerpoint/2010/main" val="6596051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26</a:t>
            </a:fld>
            <a:endParaRPr lang="el-GR" dirty="0"/>
          </a:p>
        </p:txBody>
      </p:sp>
    </p:spTree>
    <p:extLst>
      <p:ext uri="{BB962C8B-B14F-4D97-AF65-F5344CB8AC3E}">
        <p14:creationId xmlns:p14="http://schemas.microsoft.com/office/powerpoint/2010/main" val="37603628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27</a:t>
            </a:fld>
            <a:endParaRPr lang="el-GR" dirty="0"/>
          </a:p>
        </p:txBody>
      </p:sp>
    </p:spTree>
    <p:extLst>
      <p:ext uri="{BB962C8B-B14F-4D97-AF65-F5344CB8AC3E}">
        <p14:creationId xmlns:p14="http://schemas.microsoft.com/office/powerpoint/2010/main" val="153190688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28</a:t>
            </a:fld>
            <a:endParaRPr lang="el-GR" dirty="0"/>
          </a:p>
        </p:txBody>
      </p:sp>
    </p:spTree>
    <p:extLst>
      <p:ext uri="{BB962C8B-B14F-4D97-AF65-F5344CB8AC3E}">
        <p14:creationId xmlns:p14="http://schemas.microsoft.com/office/powerpoint/2010/main" val="376070795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29</a:t>
            </a:fld>
            <a:endParaRPr lang="el-GR" dirty="0"/>
          </a:p>
        </p:txBody>
      </p:sp>
    </p:spTree>
    <p:extLst>
      <p:ext uri="{BB962C8B-B14F-4D97-AF65-F5344CB8AC3E}">
        <p14:creationId xmlns:p14="http://schemas.microsoft.com/office/powerpoint/2010/main" val="4018863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3</a:t>
            </a:fld>
            <a:endParaRPr lang="el-GR" dirty="0"/>
          </a:p>
        </p:txBody>
      </p:sp>
    </p:spTree>
    <p:extLst>
      <p:ext uri="{BB962C8B-B14F-4D97-AF65-F5344CB8AC3E}">
        <p14:creationId xmlns:p14="http://schemas.microsoft.com/office/powerpoint/2010/main" val="17261671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30</a:t>
            </a:fld>
            <a:endParaRPr lang="el-GR" dirty="0"/>
          </a:p>
        </p:txBody>
      </p:sp>
    </p:spTree>
    <p:extLst>
      <p:ext uri="{BB962C8B-B14F-4D97-AF65-F5344CB8AC3E}">
        <p14:creationId xmlns:p14="http://schemas.microsoft.com/office/powerpoint/2010/main" val="30867200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31</a:t>
            </a:fld>
            <a:endParaRPr lang="el-GR" dirty="0"/>
          </a:p>
        </p:txBody>
      </p:sp>
    </p:spTree>
    <p:extLst>
      <p:ext uri="{BB962C8B-B14F-4D97-AF65-F5344CB8AC3E}">
        <p14:creationId xmlns:p14="http://schemas.microsoft.com/office/powerpoint/2010/main" val="1843945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32</a:t>
            </a:fld>
            <a:endParaRPr lang="el-GR" dirty="0"/>
          </a:p>
        </p:txBody>
      </p:sp>
    </p:spTree>
    <p:extLst>
      <p:ext uri="{BB962C8B-B14F-4D97-AF65-F5344CB8AC3E}">
        <p14:creationId xmlns:p14="http://schemas.microsoft.com/office/powerpoint/2010/main" val="33800887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4</a:t>
            </a:fld>
            <a:endParaRPr lang="el-GR" dirty="0"/>
          </a:p>
        </p:txBody>
      </p:sp>
    </p:spTree>
    <p:extLst>
      <p:ext uri="{BB962C8B-B14F-4D97-AF65-F5344CB8AC3E}">
        <p14:creationId xmlns:p14="http://schemas.microsoft.com/office/powerpoint/2010/main" val="38990349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noProof="0" dirty="0"/>
          </a:p>
        </p:txBody>
      </p:sp>
      <p:sp>
        <p:nvSpPr>
          <p:cNvPr id="4" name="Θέση αριθμού διαφάνειας 3"/>
          <p:cNvSpPr>
            <a:spLocks noGrp="1"/>
          </p:cNvSpPr>
          <p:nvPr>
            <p:ph type="sldNum" sz="quarter" idx="5"/>
          </p:nvPr>
        </p:nvSpPr>
        <p:spPr/>
        <p:txBody>
          <a:bodyPr/>
          <a:lstStyle/>
          <a:p>
            <a:pPr rtl="0"/>
            <a:fld id="{F97DC217-DF71-1A49-B3EA-559F1F43B0FF}" type="slidenum">
              <a:rPr lang="el-GR" smtClean="0"/>
              <a:t>5</a:t>
            </a:fld>
            <a:endParaRPr lang="el-GR"/>
          </a:p>
        </p:txBody>
      </p:sp>
    </p:spTree>
    <p:extLst>
      <p:ext uri="{BB962C8B-B14F-4D97-AF65-F5344CB8AC3E}">
        <p14:creationId xmlns:p14="http://schemas.microsoft.com/office/powerpoint/2010/main" val="531137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6</a:t>
            </a:fld>
            <a:endParaRPr lang="el-GR" dirty="0"/>
          </a:p>
        </p:txBody>
      </p:sp>
    </p:spTree>
    <p:extLst>
      <p:ext uri="{BB962C8B-B14F-4D97-AF65-F5344CB8AC3E}">
        <p14:creationId xmlns:p14="http://schemas.microsoft.com/office/powerpoint/2010/main" val="3076357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7</a:t>
            </a:fld>
            <a:endParaRPr lang="el-GR" dirty="0"/>
          </a:p>
        </p:txBody>
      </p:sp>
    </p:spTree>
    <p:extLst>
      <p:ext uri="{BB962C8B-B14F-4D97-AF65-F5344CB8AC3E}">
        <p14:creationId xmlns:p14="http://schemas.microsoft.com/office/powerpoint/2010/main" val="1145912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8</a:t>
            </a:fld>
            <a:endParaRPr lang="el-GR" dirty="0"/>
          </a:p>
        </p:txBody>
      </p:sp>
    </p:spTree>
    <p:extLst>
      <p:ext uri="{BB962C8B-B14F-4D97-AF65-F5344CB8AC3E}">
        <p14:creationId xmlns:p14="http://schemas.microsoft.com/office/powerpoint/2010/main" val="8941843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0A3C37BE-C303-496D-B5CD-85F2937540FC}" type="slidenum">
              <a:rPr lang="el-GR" smtClean="0"/>
              <a:pPr/>
              <a:t>9</a:t>
            </a:fld>
            <a:endParaRPr lang="el-GR" dirty="0"/>
          </a:p>
        </p:txBody>
      </p:sp>
    </p:spTree>
    <p:extLst>
      <p:ext uri="{BB962C8B-B14F-4D97-AF65-F5344CB8AC3E}">
        <p14:creationId xmlns:p14="http://schemas.microsoft.com/office/powerpoint/2010/main" val="2656650397"/>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sp>
        <p:nvSpPr>
          <p:cNvPr id="7" name="Ορθογώνιο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sp>
        <p:nvSpPr>
          <p:cNvPr id="8" name="Ορθογώνιο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sp>
        <p:nvSpPr>
          <p:cNvPr id="2" name="Τίτλος 1"/>
          <p:cNvSpPr>
            <a:spLocks noGrp="1"/>
          </p:cNvSpPr>
          <p:nvPr>
            <p:ph type="ctrTitle"/>
          </p:nvPr>
        </p:nvSpPr>
        <p:spPr>
          <a:xfrm>
            <a:off x="1104900" y="2292094"/>
            <a:ext cx="10096500" cy="2219691"/>
          </a:xfrm>
        </p:spPr>
        <p:txBody>
          <a:bodyPr rtlCol="0" anchor="ctr">
            <a:normAutofit/>
          </a:bodyPr>
          <a:lstStyle>
            <a:lvl1pPr algn="l" rtl="0">
              <a:defRPr sz="4400" cap="all" baseline="0"/>
            </a:lvl1pPr>
          </a:lstStyle>
          <a:p>
            <a:pPr rtl="0"/>
            <a:r>
              <a:rPr lang="el-GR"/>
              <a:t>Κάντε κλικ για να επεξεργαστείτε τον τίτλο υποδείγματος</a:t>
            </a:r>
            <a:endParaRPr lang="el-GR" noProof="0" dirty="0"/>
          </a:p>
        </p:txBody>
      </p:sp>
      <p:sp>
        <p:nvSpPr>
          <p:cNvPr id="3" name="Υπότιτλος 2"/>
          <p:cNvSpPr>
            <a:spLocks noGrp="1"/>
          </p:cNvSpPr>
          <p:nvPr>
            <p:ph type="subTitle" idx="1"/>
          </p:nvPr>
        </p:nvSpPr>
        <p:spPr>
          <a:xfrm>
            <a:off x="1104898" y="4511784"/>
            <a:ext cx="10096501"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el-GR" noProof="0"/>
              <a:t>Κάντε κλικ για να επεξεργαστείτε τον υπότιτλο του υποδείγματος</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6267A99F-DD24-47ED-AA60-5EBA22F1F868}" type="datetime1">
              <a:rPr lang="el-GR" smtClean="0"/>
              <a:pPr/>
              <a:t>31/3/2025</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pic>
        <p:nvPicPr>
          <p:cNvPr id="11" name="Εικόνα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4445" y="0"/>
            <a:ext cx="1747524" cy="2292094"/>
          </a:xfrm>
          <a:prstGeom prst="rect">
            <a:avLst/>
          </a:prstGeom>
        </p:spPr>
      </p:pic>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chor="b"/>
          <a:lstStyle>
            <a:lvl1pPr algn="l" rtl="0">
              <a:defRPr sz="3200"/>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εικόνας 2"/>
          <p:cNvSpPr>
            <a:spLocks noGrp="1"/>
          </p:cNvSpPr>
          <p:nvPr>
            <p:ph type="pic" idx="1"/>
          </p:nvPr>
        </p:nvSpPr>
        <p:spPr>
          <a:xfrm>
            <a:off x="4654671" y="1600199"/>
            <a:ext cx="6430912" cy="4572001"/>
          </a:xfrm>
        </p:spPr>
        <p:txBody>
          <a:bodyPr tIns="1188720" rtlCol="0">
            <a:normAutofit/>
          </a:bodyPr>
          <a:lstStyle>
            <a:lvl1pPr marL="0" indent="0" algn="ctr" rtl="0">
              <a:buNone/>
              <a:defRPr sz="2000"/>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el-GR" noProof="0"/>
              <a:t>Κάντε κλικ στο εικονίδιο για να προσθέσετε εικόνα</a:t>
            </a:r>
            <a:endParaRPr lang="el-GR" noProof="0" dirty="0"/>
          </a:p>
        </p:txBody>
      </p:sp>
      <p:sp>
        <p:nvSpPr>
          <p:cNvPr id="4" name="Σύμβολο κράτησης θέσης κειμένου 3"/>
          <p:cNvSpPr>
            <a:spLocks noGrp="1"/>
          </p:cNvSpPr>
          <p:nvPr>
            <p:ph type="body" sz="half" idx="2"/>
          </p:nvPr>
        </p:nvSpPr>
        <p:spPr>
          <a:xfrm>
            <a:off x="1104900" y="1600200"/>
            <a:ext cx="3396996" cy="4572000"/>
          </a:xfrm>
        </p:spPr>
        <p:txBody>
          <a:bodyPr rtlCol="0">
            <a:normAutofit/>
          </a:bodyPr>
          <a:lstStyle>
            <a:lvl1pPr marL="0" indent="0" algn="l" rtl="0">
              <a:spcBef>
                <a:spcPts val="1200"/>
              </a:spcBef>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l-GR" noProof="0"/>
              <a:t>Στυλ κειμένου υποδείγματος</a:t>
            </a:r>
          </a:p>
        </p:txBody>
      </p:sp>
      <p:sp>
        <p:nvSpPr>
          <p:cNvPr id="5" name="Σύμβολο κράτησης θέσης ημερομηνίας 4"/>
          <p:cNvSpPr>
            <a:spLocks noGrp="1"/>
          </p:cNvSpPr>
          <p:nvPr>
            <p:ph type="dt" sz="half" idx="10"/>
          </p:nvPr>
        </p:nvSpPr>
        <p:spPr/>
        <p:txBody>
          <a:bodyPr rtlCol="0"/>
          <a:lstStyle>
            <a:lvl1pPr>
              <a:defRPr/>
            </a:lvl1pPr>
          </a:lstStyle>
          <a:p>
            <a:fld id="{3B500C03-1CBE-4CD7-A8EC-0BD8DBDBC9B1}" type="datetime1">
              <a:rPr lang="el-GR" smtClean="0"/>
              <a:pPr/>
              <a:t>31/3/2025</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ατακόρυφου κειμένου 2"/>
          <p:cNvSpPr>
            <a:spLocks noGrp="1"/>
          </p:cNvSpPr>
          <p:nvPr>
            <p:ph type="body" orient="vert" idx="1"/>
          </p:nvPr>
        </p:nvSpPr>
        <p:spPr/>
        <p:txBody>
          <a:bodyPr vert="eaVert" rtlCol="0"/>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28726EEC-032C-4CAF-9032-AFA85EA026CE}" type="datetime1">
              <a:rPr lang="el-GR" smtClean="0"/>
              <a:pPr/>
              <a:t>31/3/2025</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372600" y="365125"/>
            <a:ext cx="1714500" cy="5811838"/>
          </a:xfrm>
        </p:spPr>
        <p:txBody>
          <a:bodyPr vert="eaVert"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ατακόρυφου κειμένου 2"/>
          <p:cNvSpPr>
            <a:spLocks noGrp="1"/>
          </p:cNvSpPr>
          <p:nvPr>
            <p:ph type="body" orient="vert" idx="1"/>
          </p:nvPr>
        </p:nvSpPr>
        <p:spPr>
          <a:xfrm>
            <a:off x="1104900" y="365125"/>
            <a:ext cx="8098896" cy="5811838"/>
          </a:xfrm>
        </p:spPr>
        <p:txBody>
          <a:bodyPr vert="eaVert" rtlCol="0"/>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EC7986A0-AFD1-4043-9042-66148CD16D7D}" type="datetime1">
              <a:rPr lang="el-GR" smtClean="0"/>
              <a:pPr/>
              <a:t>31/3/2025</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grpSp>
        <p:nvGrpSpPr>
          <p:cNvPr id="7" name="Ομάδα 6"/>
          <p:cNvGrpSpPr/>
          <p:nvPr/>
        </p:nvGrpSpPr>
        <p:grpSpPr>
          <a:xfrm rot="5400000">
            <a:off x="6514047" y="3228843"/>
            <a:ext cx="5632704" cy="84403"/>
            <a:chOff x="1073150" y="1219201"/>
            <a:chExt cx="10058400" cy="63125"/>
          </a:xfrm>
        </p:grpSpPr>
        <p:cxnSp>
          <p:nvCxnSpPr>
            <p:cNvPr id="8" name="Ευθεία γραμμή σύνδεσης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Ευθεία γραμμή σύνδεσης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1"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3"/>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9" y="2091263"/>
            <a:ext cx="9068585" cy="2590800"/>
          </a:xfrm>
        </p:spPr>
        <p:txBody>
          <a:bodyPr tIns="45720" bIns="45720" anchor="ctr">
            <a:noAutofit/>
          </a:bodyPr>
          <a:lstStyle>
            <a:lvl1pPr algn="ctr">
              <a:lnSpc>
                <a:spcPct val="83000"/>
              </a:lnSpc>
              <a:defRPr lang="en-US" sz="5400" b="0" kern="1200" cap="all" spc="-75"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562100" y="4682065"/>
            <a:ext cx="9070848" cy="457201"/>
          </a:xfrm>
        </p:spPr>
        <p:txBody>
          <a:bodyPr>
            <a:normAutofit/>
          </a:bodyPr>
          <a:lstStyle>
            <a:lvl1pPr marL="0" indent="0" algn="ctr">
              <a:spcBef>
                <a:spcPts val="0"/>
              </a:spcBef>
              <a:buNone/>
              <a:defRPr sz="1200" spc="60" baseline="0">
                <a:solidFill>
                  <a:schemeClr val="tx1"/>
                </a:solidFill>
              </a:defRPr>
            </a:lvl1pPr>
            <a:lvl2pPr marL="342889" indent="0" algn="ctr">
              <a:buNone/>
              <a:defRPr sz="1200"/>
            </a:lvl2pPr>
            <a:lvl3pPr marL="685777" indent="0" algn="ctr">
              <a:buNone/>
              <a:defRPr sz="1200"/>
            </a:lvl3pPr>
            <a:lvl4pPr marL="1028666" indent="0" algn="ctr">
              <a:buNone/>
              <a:defRPr sz="1200"/>
            </a:lvl4pPr>
            <a:lvl5pPr marL="1371554" indent="0" algn="ctr">
              <a:buNone/>
              <a:defRPr sz="1200"/>
            </a:lvl5pPr>
            <a:lvl6pPr marL="1714443" indent="0" algn="ctr">
              <a:buNone/>
              <a:defRPr sz="1200"/>
            </a:lvl6pPr>
            <a:lvl7pPr marL="2057331" indent="0" algn="ctr">
              <a:buNone/>
              <a:defRPr sz="1200"/>
            </a:lvl7pPr>
            <a:lvl8pPr marL="2400220" indent="0" algn="ctr">
              <a:buNone/>
              <a:defRPr sz="1200"/>
            </a:lvl8pPr>
            <a:lvl9pPr marL="2743109" indent="0" algn="ctr">
              <a:buNone/>
              <a:defRPr sz="1200"/>
            </a:lvl9pPr>
          </a:lstStyle>
          <a:p>
            <a:r>
              <a:rPr lang="el-GR"/>
              <a:t>Κάντε κλικ για να επεξεργαστείτε τον υπότιτλο του υποδείγματος</a:t>
            </a:r>
            <a:endParaRPr lang="en-US" dirty="0"/>
          </a:p>
        </p:txBody>
      </p:sp>
      <p:sp>
        <p:nvSpPr>
          <p:cNvPr id="20" name="Date Placeholder 19"/>
          <p:cNvSpPr>
            <a:spLocks noGrp="1"/>
          </p:cNvSpPr>
          <p:nvPr>
            <p:ph type="dt" sz="half" idx="10"/>
          </p:nvPr>
        </p:nvSpPr>
        <p:spPr>
          <a:xfrm>
            <a:off x="5318760" y="1341258"/>
            <a:ext cx="1554480" cy="527213"/>
          </a:xfrm>
        </p:spPr>
        <p:txBody>
          <a:bodyPr/>
          <a:lstStyle>
            <a:lvl1pPr algn="ctr">
              <a:defRPr sz="975" spc="0" baseline="0">
                <a:solidFill>
                  <a:schemeClr val="tx1"/>
                </a:solidFill>
                <a:latin typeface="+mn-lt"/>
              </a:defRPr>
            </a:lvl1pPr>
          </a:lstStyle>
          <a:p>
            <a:pPr rtl="0"/>
            <a:fld id="{860A7CF4-93B0-45E2-B2FC-3D0A1F438AFC}" type="datetime1">
              <a:rPr lang="el-GR" noProof="0" smtClean="0"/>
              <a:t>31/3/2025</a:t>
            </a:fld>
            <a:endParaRPr lang="el-GR" noProof="0"/>
          </a:p>
        </p:txBody>
      </p:sp>
      <p:sp>
        <p:nvSpPr>
          <p:cNvPr id="21" name="Footer Placeholder 20"/>
          <p:cNvSpPr>
            <a:spLocks noGrp="1"/>
          </p:cNvSpPr>
          <p:nvPr>
            <p:ph type="ftr" sz="quarter" idx="11"/>
          </p:nvPr>
        </p:nvSpPr>
        <p:spPr>
          <a:xfrm>
            <a:off x="1453897" y="5211060"/>
            <a:ext cx="5905500" cy="228600"/>
          </a:xfrm>
        </p:spPr>
        <p:txBody>
          <a:bodyPr/>
          <a:lstStyle>
            <a:lvl1pPr algn="l">
              <a:defRPr>
                <a:solidFill>
                  <a:schemeClr val="tx1">
                    <a:lumMod val="75000"/>
                    <a:lumOff val="25000"/>
                  </a:schemeClr>
                </a:solidFill>
              </a:defRPr>
            </a:lvl1pPr>
          </a:lstStyle>
          <a:p>
            <a:pPr rtl="0"/>
            <a:endParaRPr lang="el-GR" noProof="0"/>
          </a:p>
        </p:txBody>
      </p:sp>
      <p:sp>
        <p:nvSpPr>
          <p:cNvPr id="22" name="Slide Number Placeholder 21"/>
          <p:cNvSpPr>
            <a:spLocks noGrp="1"/>
          </p:cNvSpPr>
          <p:nvPr>
            <p:ph type="sldNum" sz="quarter" idx="12"/>
          </p:nvPr>
        </p:nvSpPr>
        <p:spPr>
          <a:xfrm>
            <a:off x="8606921" y="5212080"/>
            <a:ext cx="2111881" cy="228600"/>
          </a:xfrm>
        </p:spPr>
        <p:txBody>
          <a:bodyPr/>
          <a:lstStyle>
            <a:lvl1pPr>
              <a:defRPr>
                <a:solidFill>
                  <a:schemeClr val="tx1">
                    <a:lumMod val="75000"/>
                    <a:lumOff val="25000"/>
                  </a:schemeClr>
                </a:solidFill>
              </a:defRPr>
            </a:lvl1p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2460667312"/>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pPr rtl="0"/>
            <a:fld id="{2721B52D-F3ED-4E5C-8849-441421E9320E}" type="datetime1">
              <a:rPr lang="el-GR" noProof="0" smtClean="0"/>
              <a:t>31/3/2025</a:t>
            </a:fld>
            <a:endParaRPr lang="el-GR" noProof="0"/>
          </a:p>
        </p:txBody>
      </p:sp>
      <p:sp>
        <p:nvSpPr>
          <p:cNvPr id="8" name="Footer Placeholder 7"/>
          <p:cNvSpPr>
            <a:spLocks noGrp="1"/>
          </p:cNvSpPr>
          <p:nvPr>
            <p:ph type="ftr" sz="quarter" idx="11"/>
          </p:nvPr>
        </p:nvSpPr>
        <p:spPr/>
        <p:txBody>
          <a:bodyPr/>
          <a:lstStyle/>
          <a:p>
            <a:pPr rtl="0"/>
            <a:endParaRPr lang="el-GR" noProof="0"/>
          </a:p>
        </p:txBody>
      </p:sp>
      <p:sp>
        <p:nvSpPr>
          <p:cNvPr id="9" name="Slide Number Placeholder 8"/>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33854609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1"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3"/>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5400" kern="1200" cap="all" spc="-75" baseline="0" dirty="0">
                <a:solidFill>
                  <a:schemeClr val="tx1">
                    <a:lumMod val="85000"/>
                    <a:lumOff val="15000"/>
                  </a:schemeClr>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200">
                <a:solidFill>
                  <a:schemeClr val="tx1"/>
                </a:solidFill>
                <a:effectLst/>
              </a:defRPr>
            </a:lvl1pPr>
            <a:lvl2pPr marL="342889" indent="0">
              <a:buNone/>
              <a:defRPr sz="1200">
                <a:solidFill>
                  <a:schemeClr val="tx1">
                    <a:tint val="75000"/>
                  </a:schemeClr>
                </a:solidFill>
              </a:defRPr>
            </a:lvl2pPr>
            <a:lvl3pPr marL="685777" indent="0">
              <a:buNone/>
              <a:defRPr sz="1200">
                <a:solidFill>
                  <a:schemeClr val="tx1">
                    <a:tint val="75000"/>
                  </a:schemeClr>
                </a:solidFill>
              </a:defRPr>
            </a:lvl3pPr>
            <a:lvl4pPr marL="1028666" indent="0">
              <a:buNone/>
              <a:defRPr sz="1050">
                <a:solidFill>
                  <a:schemeClr val="tx1">
                    <a:tint val="75000"/>
                  </a:schemeClr>
                </a:solidFill>
              </a:defRPr>
            </a:lvl4pPr>
            <a:lvl5pPr marL="1371554" indent="0">
              <a:buNone/>
              <a:defRPr sz="1050">
                <a:solidFill>
                  <a:schemeClr val="tx1">
                    <a:tint val="75000"/>
                  </a:schemeClr>
                </a:solidFill>
              </a:defRPr>
            </a:lvl5pPr>
            <a:lvl6pPr marL="1714443" indent="0">
              <a:buNone/>
              <a:defRPr sz="1050">
                <a:solidFill>
                  <a:schemeClr val="tx1">
                    <a:tint val="75000"/>
                  </a:schemeClr>
                </a:solidFill>
              </a:defRPr>
            </a:lvl6pPr>
            <a:lvl7pPr marL="2057331" indent="0">
              <a:buNone/>
              <a:defRPr sz="1050">
                <a:solidFill>
                  <a:schemeClr val="tx1">
                    <a:tint val="75000"/>
                  </a:schemeClr>
                </a:solidFill>
              </a:defRPr>
            </a:lvl7pPr>
            <a:lvl8pPr marL="2400220" indent="0">
              <a:buNone/>
              <a:defRPr sz="1050">
                <a:solidFill>
                  <a:schemeClr val="tx1">
                    <a:tint val="75000"/>
                  </a:schemeClr>
                </a:solidFill>
              </a:defRPr>
            </a:lvl8pPr>
            <a:lvl9pPr marL="2743109" indent="0">
              <a:buNone/>
              <a:defRPr sz="105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5321808" y="1344502"/>
            <a:ext cx="1554480" cy="530352"/>
          </a:xfrm>
        </p:spPr>
        <p:txBody>
          <a:bodyPr/>
          <a:lstStyle>
            <a:lvl1pPr algn="ctr">
              <a:defRPr lang="en-US" sz="975" kern="1200" spc="0" baseline="0">
                <a:solidFill>
                  <a:schemeClr val="tx1"/>
                </a:solidFill>
                <a:latin typeface="+mn-lt"/>
                <a:ea typeface="+mn-ea"/>
                <a:cs typeface="+mn-cs"/>
              </a:defRPr>
            </a:lvl1pPr>
          </a:lstStyle>
          <a:p>
            <a:pPr rtl="0"/>
            <a:fld id="{438E13D6-8864-4322-8BA5-AC9AD549A48C}" type="datetime1">
              <a:rPr lang="el-GR" noProof="0" smtClean="0"/>
              <a:t>31/3/2025</a:t>
            </a:fld>
            <a:endParaRPr lang="el-GR" noProof="0"/>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pPr rtl="0"/>
            <a:endParaRPr lang="el-GR" noProof="0"/>
          </a:p>
        </p:txBody>
      </p:sp>
      <p:sp>
        <p:nvSpPr>
          <p:cNvPr id="6" name="Slide Number Placeholder 5"/>
          <p:cNvSpPr>
            <a:spLocks noGrp="1"/>
          </p:cNvSpPr>
          <p:nvPr>
            <p:ph type="sldNum" sz="quarter" idx="12"/>
          </p:nvPr>
        </p:nvSpPr>
        <p:spPr>
          <a:xfrm>
            <a:off x="8604504" y="5211060"/>
            <a:ext cx="2112264" cy="228600"/>
          </a:xfrm>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999365939"/>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pPr rtl="0"/>
            <a:fld id="{B673DE1B-67A4-4D1A-93A8-DDA9751B69FC}" type="datetime1">
              <a:rPr lang="el-GR" noProof="0" smtClean="0"/>
              <a:t>31/3/2025</a:t>
            </a:fld>
            <a:endParaRPr lang="el-GR" noProof="0"/>
          </a:p>
        </p:txBody>
      </p:sp>
      <p:sp>
        <p:nvSpPr>
          <p:cNvPr id="6" name="Footer Placeholder 5"/>
          <p:cNvSpPr>
            <a:spLocks noGrp="1"/>
          </p:cNvSpPr>
          <p:nvPr>
            <p:ph type="ftr" sz="quarter" idx="11"/>
          </p:nvPr>
        </p:nvSpPr>
        <p:spPr/>
        <p:txBody>
          <a:bodyPr/>
          <a:lstStyle/>
          <a:p>
            <a:pPr rtl="0"/>
            <a:endParaRPr lang="el-GR" noProof="0"/>
          </a:p>
        </p:txBody>
      </p:sp>
      <p:sp>
        <p:nvSpPr>
          <p:cNvPr id="7" name="Slide Number Placeholder 6"/>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4808121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425" b="0">
                <a:solidFill>
                  <a:schemeClr val="tx2"/>
                </a:solidFill>
                <a:latin typeface="+mn-lt"/>
              </a:defRPr>
            </a:lvl1pPr>
            <a:lvl2pPr marL="342889" indent="0">
              <a:buNone/>
              <a:defRPr sz="1425" b="1"/>
            </a:lvl2pPr>
            <a:lvl3pPr marL="685777" indent="0">
              <a:buNone/>
              <a:defRPr sz="1350" b="1"/>
            </a:lvl3pPr>
            <a:lvl4pPr marL="1028666" indent="0">
              <a:buNone/>
              <a:defRPr sz="1200" b="1"/>
            </a:lvl4pPr>
            <a:lvl5pPr marL="1371554" indent="0">
              <a:buNone/>
              <a:defRPr sz="1200" b="1"/>
            </a:lvl5pPr>
            <a:lvl6pPr marL="1714443" indent="0">
              <a:buNone/>
              <a:defRPr sz="1200" b="1"/>
            </a:lvl6pPr>
            <a:lvl7pPr marL="2057331" indent="0">
              <a:buNone/>
              <a:defRPr sz="1200" b="1"/>
            </a:lvl7pPr>
            <a:lvl8pPr marL="2400220" indent="0">
              <a:buNone/>
              <a:defRPr sz="1200" b="1"/>
            </a:lvl8pPr>
            <a:lvl9pPr marL="2743109" indent="0">
              <a:buNone/>
              <a:defRPr sz="1200" b="1"/>
            </a:lvl9pPr>
          </a:lstStyle>
          <a:p>
            <a:pPr lvl="0"/>
            <a:r>
              <a:rPr lang="el-GR"/>
              <a:t>Στυλ κειμένου υποδείγματος</a:t>
            </a:r>
          </a:p>
        </p:txBody>
      </p:sp>
      <p:sp>
        <p:nvSpPr>
          <p:cNvPr id="4" name="Content Placeholder 3"/>
          <p:cNvSpPr>
            <a:spLocks noGrp="1"/>
          </p:cNvSpPr>
          <p:nvPr>
            <p:ph sz="half" idx="2"/>
          </p:nvPr>
        </p:nvSpPr>
        <p:spPr>
          <a:xfrm>
            <a:off x="1069848" y="2755898"/>
            <a:ext cx="4754880" cy="3200400"/>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425" b="0">
                <a:solidFill>
                  <a:schemeClr val="tx2"/>
                </a:solidFill>
              </a:defRPr>
            </a:lvl1pPr>
            <a:lvl2pPr marL="342889" indent="0">
              <a:buNone/>
              <a:defRPr sz="1425" b="1"/>
            </a:lvl2pPr>
            <a:lvl3pPr marL="685777" indent="0">
              <a:buNone/>
              <a:defRPr sz="1350" b="1"/>
            </a:lvl3pPr>
            <a:lvl4pPr marL="1028666" indent="0">
              <a:buNone/>
              <a:defRPr sz="1200" b="1"/>
            </a:lvl4pPr>
            <a:lvl5pPr marL="1371554" indent="0">
              <a:buNone/>
              <a:defRPr sz="1200" b="1"/>
            </a:lvl5pPr>
            <a:lvl6pPr marL="1714443" indent="0">
              <a:buNone/>
              <a:defRPr sz="1200" b="1"/>
            </a:lvl6pPr>
            <a:lvl7pPr marL="2057331" indent="0">
              <a:buNone/>
              <a:defRPr sz="1200" b="1"/>
            </a:lvl7pPr>
            <a:lvl8pPr marL="2400220" indent="0">
              <a:buNone/>
              <a:defRPr sz="1200" b="1"/>
            </a:lvl8pPr>
            <a:lvl9pPr marL="2743109" indent="0">
              <a:buNone/>
              <a:defRPr sz="1200" b="1"/>
            </a:lvl9pPr>
          </a:lstStyle>
          <a:p>
            <a:pPr lvl="0"/>
            <a:r>
              <a:rPr lang="el-GR"/>
              <a:t>Στυλ κειμένου υποδείγματος</a:t>
            </a:r>
          </a:p>
        </p:txBody>
      </p:sp>
      <p:sp>
        <p:nvSpPr>
          <p:cNvPr id="6" name="Content Placeholder 5"/>
          <p:cNvSpPr>
            <a:spLocks noGrp="1"/>
          </p:cNvSpPr>
          <p:nvPr>
            <p:ph sz="quarter" idx="4"/>
          </p:nvPr>
        </p:nvSpPr>
        <p:spPr>
          <a:xfrm>
            <a:off x="6373368" y="2756581"/>
            <a:ext cx="4754880" cy="3200400"/>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pPr rtl="0"/>
            <a:fld id="{6A6F7A84-1916-4246-8703-8D97463C8FF5}" type="datetime1">
              <a:rPr lang="el-GR" noProof="0" smtClean="0"/>
              <a:t>31/3/2025</a:t>
            </a:fld>
            <a:endParaRPr lang="el-GR" noProof="0"/>
          </a:p>
        </p:txBody>
      </p:sp>
      <p:sp>
        <p:nvSpPr>
          <p:cNvPr id="8" name="Footer Placeholder 7"/>
          <p:cNvSpPr>
            <a:spLocks noGrp="1"/>
          </p:cNvSpPr>
          <p:nvPr>
            <p:ph type="ftr" sz="quarter" idx="11"/>
          </p:nvPr>
        </p:nvSpPr>
        <p:spPr/>
        <p:txBody>
          <a:bodyPr/>
          <a:lstStyle/>
          <a:p>
            <a:pPr rtl="0"/>
            <a:endParaRPr lang="el-GR" noProof="0"/>
          </a:p>
        </p:txBody>
      </p:sp>
      <p:sp>
        <p:nvSpPr>
          <p:cNvPr id="9" name="Slide Number Placeholder 8"/>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388357667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pPr rtl="0"/>
            <a:fld id="{5B26B5A3-6363-4E85-BF4F-56F4ED300C1F}" type="datetime1">
              <a:rPr lang="el-GR" noProof="0" smtClean="0"/>
              <a:t>31/3/2025</a:t>
            </a:fld>
            <a:endParaRPr lang="el-GR" noProof="0"/>
          </a:p>
        </p:txBody>
      </p:sp>
      <p:sp>
        <p:nvSpPr>
          <p:cNvPr id="4" name="Footer Placeholder 3"/>
          <p:cNvSpPr>
            <a:spLocks noGrp="1"/>
          </p:cNvSpPr>
          <p:nvPr>
            <p:ph type="ftr" sz="quarter" idx="11"/>
          </p:nvPr>
        </p:nvSpPr>
        <p:spPr/>
        <p:txBody>
          <a:bodyPr/>
          <a:lstStyle/>
          <a:p>
            <a:pPr rtl="0"/>
            <a:endParaRPr lang="el-GR" noProof="0"/>
          </a:p>
        </p:txBody>
      </p:sp>
      <p:sp>
        <p:nvSpPr>
          <p:cNvPr id="5" name="Slide Number Placeholder 4"/>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7614474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rtl="0"/>
            <a:fld id="{54BBD7DD-0A44-4F4D-A40A-C7F22FF5E50C}" type="datetime1">
              <a:rPr lang="el-GR" noProof="0" smtClean="0"/>
              <a:t>31/3/2025</a:t>
            </a:fld>
            <a:endParaRPr lang="el-GR" noProof="0"/>
          </a:p>
        </p:txBody>
      </p:sp>
      <p:sp>
        <p:nvSpPr>
          <p:cNvPr id="3" name="Footer Placeholder 2"/>
          <p:cNvSpPr>
            <a:spLocks noGrp="1"/>
          </p:cNvSpPr>
          <p:nvPr>
            <p:ph type="ftr" sz="quarter" idx="11"/>
          </p:nvPr>
        </p:nvSpPr>
        <p:spPr/>
        <p:txBody>
          <a:bodyPr/>
          <a:lstStyle/>
          <a:p>
            <a:pPr rtl="0"/>
            <a:endParaRPr lang="el-GR" noProof="0"/>
          </a:p>
        </p:txBody>
      </p:sp>
      <p:sp>
        <p:nvSpPr>
          <p:cNvPr id="4" name="Slide Number Placeholder 3"/>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26831433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περιεχομένου 2"/>
          <p:cNvSpPr>
            <a:spLocks noGrp="1"/>
          </p:cNvSpPr>
          <p:nvPr>
            <p:ph idx="1"/>
          </p:nvPr>
        </p:nvSpPr>
        <p:spPr/>
        <p:txBody>
          <a:bodyPr rtlCol="0"/>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ημερομηνίας 3"/>
          <p:cNvSpPr>
            <a:spLocks noGrp="1"/>
          </p:cNvSpPr>
          <p:nvPr>
            <p:ph type="dt" sz="half" idx="10"/>
          </p:nvPr>
        </p:nvSpPr>
        <p:spPr/>
        <p:txBody>
          <a:bodyPr rtlCol="0"/>
          <a:lstStyle>
            <a:lvl1pPr>
              <a:defRPr/>
            </a:lvl1pPr>
          </a:lstStyle>
          <a:p>
            <a:fld id="{01D0F69C-2933-43AD-8319-7CC4133F4139}" type="datetime1">
              <a:rPr lang="el-GR" smtClean="0"/>
              <a:pPr/>
              <a:t>31/3/2025</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7"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1" y="607392"/>
            <a:ext cx="2430780" cy="1645920"/>
          </a:xfrm>
        </p:spPr>
        <p:txBody>
          <a:bodyPr anchor="b">
            <a:normAutofit/>
          </a:bodyPr>
          <a:lstStyle>
            <a:lvl1pPr algn="l" defTabSz="685777" rtl="0" eaLnBrk="1" latinLnBrk="0" hangingPunct="1">
              <a:lnSpc>
                <a:spcPct val="90000"/>
              </a:lnSpc>
              <a:spcBef>
                <a:spcPct val="0"/>
              </a:spcBef>
              <a:buNone/>
              <a:defRPr lang="en-US" sz="2100" b="0" kern="1200" cap="none" spc="0" baseline="0" dirty="0">
                <a:solidFill>
                  <a:srgbClr val="FFFFFF"/>
                </a:solidFill>
                <a:effectLst/>
                <a:latin typeface="+mj-lt"/>
                <a:ea typeface="+mn-ea"/>
                <a:cs typeface="+mn-cs"/>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85800" y="609600"/>
            <a:ext cx="7772400" cy="5334000"/>
          </a:xfrm>
        </p:spPr>
        <p:txBody>
          <a:bodyPr/>
          <a:lstStyle>
            <a:lvl1pPr>
              <a:defRPr sz="1350"/>
            </a:lvl1pPr>
            <a:lvl2pPr>
              <a:defRPr sz="1200"/>
            </a:lvl2pPr>
            <a:lvl3pPr>
              <a:defRPr sz="1050"/>
            </a:lvl3pPr>
            <a:lvl4pPr>
              <a:defRPr sz="1050"/>
            </a:lvl4pPr>
            <a:lvl5pPr>
              <a:defRPr sz="1050"/>
            </a:lvl5pPr>
            <a:lvl6pPr>
              <a:defRPr sz="1050"/>
            </a:lvl6pPr>
            <a:lvl7pPr>
              <a:defRPr sz="1050"/>
            </a:lvl7pPr>
            <a:lvl8pPr>
              <a:defRPr sz="1050"/>
            </a:lvl8pPr>
            <a:lvl9pPr>
              <a:defRPr sz="105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9296401" y="2286000"/>
            <a:ext cx="2430780" cy="3505200"/>
          </a:xfrm>
        </p:spPr>
        <p:txBody>
          <a:bodyPr>
            <a:normAutofit/>
          </a:bodyPr>
          <a:lstStyle>
            <a:lvl1pPr marL="0" indent="0">
              <a:lnSpc>
                <a:spcPct val="110000"/>
              </a:lnSpc>
              <a:spcBef>
                <a:spcPts val="600"/>
              </a:spcBef>
              <a:buNone/>
              <a:defRPr sz="1050">
                <a:solidFill>
                  <a:srgbClr val="FFFFFF"/>
                </a:solidFill>
              </a:defRPr>
            </a:lvl1pPr>
            <a:lvl2pPr marL="342889" indent="0">
              <a:buNone/>
              <a:defRPr sz="900"/>
            </a:lvl2pPr>
            <a:lvl3pPr marL="685777" indent="0">
              <a:buNone/>
              <a:defRPr sz="750"/>
            </a:lvl3pPr>
            <a:lvl4pPr marL="1028666" indent="0">
              <a:buNone/>
              <a:defRPr sz="675"/>
            </a:lvl4pPr>
            <a:lvl5pPr marL="1371554" indent="0">
              <a:buNone/>
              <a:defRPr sz="675"/>
            </a:lvl5pPr>
            <a:lvl6pPr marL="1714443" indent="0">
              <a:buNone/>
              <a:defRPr sz="675"/>
            </a:lvl6pPr>
            <a:lvl7pPr marL="2057331" indent="0">
              <a:buNone/>
              <a:defRPr sz="675"/>
            </a:lvl7pPr>
            <a:lvl8pPr marL="2400220" indent="0">
              <a:buNone/>
              <a:defRPr sz="675"/>
            </a:lvl8pPr>
            <a:lvl9pPr marL="2743109" indent="0">
              <a:buNone/>
              <a:defRPr sz="675"/>
            </a:lvl9pPr>
          </a:lstStyle>
          <a:p>
            <a:pPr lvl="0"/>
            <a:r>
              <a:rPr lang="el-GR"/>
              <a:t>Στυλ κειμένου υποδείγματος</a:t>
            </a:r>
          </a:p>
        </p:txBody>
      </p:sp>
      <p:sp>
        <p:nvSpPr>
          <p:cNvPr id="8" name="Date Placeholder 7"/>
          <p:cNvSpPr>
            <a:spLocks noGrp="1"/>
          </p:cNvSpPr>
          <p:nvPr>
            <p:ph type="dt" sz="half" idx="10"/>
          </p:nvPr>
        </p:nvSpPr>
        <p:spPr/>
        <p:txBody>
          <a:bodyPr/>
          <a:lstStyle/>
          <a:p>
            <a:pPr rtl="0"/>
            <a:fld id="{4760D41A-FB15-4DC5-BC7A-B828252D387D}" type="datetime1">
              <a:rPr lang="el-GR" noProof="0" smtClean="0"/>
              <a:t>31/3/2025</a:t>
            </a:fld>
            <a:endParaRPr lang="el-GR" noProof="0"/>
          </a:p>
        </p:txBody>
      </p:sp>
      <p:sp>
        <p:nvSpPr>
          <p:cNvPr id="9" name="Footer Placeholder 8"/>
          <p:cNvSpPr>
            <a:spLocks noGrp="1"/>
          </p:cNvSpPr>
          <p:nvPr>
            <p:ph type="ftr" sz="quarter" idx="11"/>
          </p:nvPr>
        </p:nvSpPr>
        <p:spPr/>
        <p:txBody>
          <a:bodyPr/>
          <a:lstStyle>
            <a:lvl1pPr algn="r">
              <a:defRPr/>
            </a:lvl1pPr>
          </a:lstStyle>
          <a:p>
            <a:pPr rtl="0"/>
            <a:endParaRPr lang="el-GR" noProof="0"/>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pPr rtl="0"/>
            <a:fld id="{A6AF1B4E-90EC-4A51-B6E5-B702C054ECB0}" type="slidenum">
              <a:rPr lang="el-GR" noProof="0" smtClean="0"/>
              <a:t>‹#›</a:t>
            </a:fld>
            <a:endParaRPr lang="el-GR" noProof="0"/>
          </a:p>
        </p:txBody>
      </p:sp>
      <p:sp>
        <p:nvSpPr>
          <p:cNvPr id="12" name="Rectangle 11"/>
          <p:cNvSpPr/>
          <p:nvPr/>
        </p:nvSpPr>
        <p:spPr>
          <a:xfrm>
            <a:off x="9157547"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305187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14" name="Rectangle 13"/>
          <p:cNvSpPr/>
          <p:nvPr/>
        </p:nvSpPr>
        <p:spPr>
          <a:xfrm>
            <a:off x="9020387"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100" b="0">
                <a:solidFill>
                  <a:srgbClr val="FFFFFF"/>
                </a:solidFill>
                <a:latin typeface="+mj-lt"/>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228600" y="237744"/>
            <a:ext cx="8531352" cy="6382512"/>
          </a:xfrm>
          <a:solidFill>
            <a:schemeClr val="accent1">
              <a:lumMod val="60000"/>
              <a:lumOff val="40000"/>
            </a:schemeClr>
          </a:solidFill>
          <a:ln>
            <a:noFill/>
          </a:ln>
        </p:spPr>
        <p:txBody>
          <a:bodyPr anchor="t"/>
          <a:lstStyle>
            <a:lvl1pPr marL="0" indent="0">
              <a:buNone/>
              <a:defRPr sz="2400"/>
            </a:lvl1pPr>
            <a:lvl2pPr marL="342889" indent="0">
              <a:buNone/>
              <a:defRPr sz="2100"/>
            </a:lvl2pPr>
            <a:lvl3pPr marL="685777" indent="0">
              <a:buNone/>
              <a:defRPr sz="1800"/>
            </a:lvl3pPr>
            <a:lvl4pPr marL="1028666" indent="0">
              <a:buNone/>
              <a:defRPr sz="1500"/>
            </a:lvl4pPr>
            <a:lvl5pPr marL="1371554" indent="0">
              <a:buNone/>
              <a:defRPr sz="1500"/>
            </a:lvl5pPr>
            <a:lvl6pPr marL="1714443" indent="0">
              <a:buNone/>
              <a:defRPr sz="1500"/>
            </a:lvl6pPr>
            <a:lvl7pPr marL="2057331" indent="0">
              <a:buNone/>
              <a:defRPr sz="1500"/>
            </a:lvl7pPr>
            <a:lvl8pPr marL="2400220" indent="0">
              <a:buNone/>
              <a:defRPr sz="1500"/>
            </a:lvl8pPr>
            <a:lvl9pPr marL="2743109" indent="0">
              <a:buNone/>
              <a:defRPr sz="15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600"/>
              </a:spcBef>
              <a:buNone/>
              <a:defRPr sz="1050">
                <a:solidFill>
                  <a:srgbClr val="FFFFFF"/>
                </a:solidFill>
              </a:defRPr>
            </a:lvl1pPr>
            <a:lvl2pPr marL="342889" indent="0">
              <a:buNone/>
              <a:defRPr sz="900"/>
            </a:lvl2pPr>
            <a:lvl3pPr marL="685777" indent="0">
              <a:buNone/>
              <a:defRPr sz="750"/>
            </a:lvl3pPr>
            <a:lvl4pPr marL="1028666" indent="0">
              <a:buNone/>
              <a:defRPr sz="675"/>
            </a:lvl4pPr>
            <a:lvl5pPr marL="1371554" indent="0">
              <a:buNone/>
              <a:defRPr sz="675"/>
            </a:lvl5pPr>
            <a:lvl6pPr marL="1714443" indent="0">
              <a:buNone/>
              <a:defRPr sz="675"/>
            </a:lvl6pPr>
            <a:lvl7pPr marL="2057331" indent="0">
              <a:buNone/>
              <a:defRPr sz="675"/>
            </a:lvl7pPr>
            <a:lvl8pPr marL="2400220" indent="0">
              <a:buNone/>
              <a:defRPr sz="675"/>
            </a:lvl8pPr>
            <a:lvl9pPr marL="2743109" indent="0">
              <a:buNone/>
              <a:defRPr sz="675"/>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pPr rtl="0"/>
            <a:fld id="{B1DCC89E-C514-491E-955C-8B8A76E2E3F2}" type="datetime1">
              <a:rPr lang="el-GR" noProof="0" smtClean="0"/>
              <a:t>31/3/2025</a:t>
            </a:fld>
            <a:endParaRPr lang="el-GR" noProof="0"/>
          </a:p>
        </p:txBody>
      </p:sp>
      <p:sp>
        <p:nvSpPr>
          <p:cNvPr id="6" name="Footer Placeholder 5"/>
          <p:cNvSpPr>
            <a:spLocks noGrp="1"/>
          </p:cNvSpPr>
          <p:nvPr>
            <p:ph type="ftr" sz="quarter" idx="11"/>
          </p:nvPr>
        </p:nvSpPr>
        <p:spPr/>
        <p:txBody>
          <a:bodyPr/>
          <a:lstStyle>
            <a:lvl1pPr marL="0" algn="r" defTabSz="685777" rtl="0" eaLnBrk="1" latinLnBrk="0" hangingPunct="1">
              <a:defRPr lang="en-US" sz="75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pPr rtl="0"/>
            <a:endParaRPr lang="el-GR" noProof="0"/>
          </a:p>
        </p:txBody>
      </p:sp>
      <p:sp>
        <p:nvSpPr>
          <p:cNvPr id="7" name="Slide Number Placeholder 6"/>
          <p:cNvSpPr>
            <a:spLocks noGrp="1"/>
          </p:cNvSpPr>
          <p:nvPr>
            <p:ph type="sldNum" sz="quarter" idx="12"/>
          </p:nvPr>
        </p:nvSpPr>
        <p:spPr>
          <a:xfrm>
            <a:off x="10396729" y="6227064"/>
            <a:ext cx="1463040" cy="274320"/>
          </a:xfrm>
        </p:spPr>
        <p:txBody>
          <a:bodyPr/>
          <a:lstStyle>
            <a:lvl1pPr>
              <a:defRPr>
                <a:solidFill>
                  <a:srgbClr val="FFFFFF"/>
                </a:solidFill>
              </a:defRPr>
            </a:lvl1pPr>
          </a:lstStyle>
          <a:p>
            <a:pPr rtl="0"/>
            <a:fld id="{A6AF1B4E-90EC-4A51-B6E5-B702C054ECB0}" type="slidenum">
              <a:rPr lang="el-GR" noProof="0" smtClean="0"/>
              <a:t>‹#›</a:t>
            </a:fld>
            <a:endParaRPr lang="el-GR" noProof="0"/>
          </a:p>
        </p:txBody>
      </p:sp>
      <p:sp>
        <p:nvSpPr>
          <p:cNvPr id="10" name="Rectangle 9"/>
          <p:cNvSpPr/>
          <p:nvPr/>
        </p:nvSpPr>
        <p:spPr>
          <a:xfrm>
            <a:off x="9157547"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77853613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rtl="0"/>
            <a:fld id="{B393DF57-9105-4084-8089-4EA8B3A62BD9}" type="datetime1">
              <a:rPr lang="el-GR" noProof="0" smtClean="0"/>
              <a:t>31/3/2025</a:t>
            </a:fld>
            <a:endParaRPr lang="el-GR" noProof="0"/>
          </a:p>
        </p:txBody>
      </p:sp>
      <p:sp>
        <p:nvSpPr>
          <p:cNvPr id="5" name="Footer Placeholder 4"/>
          <p:cNvSpPr>
            <a:spLocks noGrp="1"/>
          </p:cNvSpPr>
          <p:nvPr>
            <p:ph type="ftr" sz="quarter" idx="11"/>
          </p:nvPr>
        </p:nvSpPr>
        <p:spPr/>
        <p:txBody>
          <a:bodyPr/>
          <a:lstStyle/>
          <a:p>
            <a:pPr rtl="0"/>
            <a:endParaRPr lang="el-GR" noProof="0"/>
          </a:p>
        </p:txBody>
      </p:sp>
      <p:sp>
        <p:nvSpPr>
          <p:cNvPr id="6" name="Slide Number Placeholder 5"/>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2450676256"/>
      </p:ext>
    </p:extLst>
  </p:cSld>
  <p:clrMapOvr>
    <a:masterClrMapping/>
  </p:clrMapOvr>
  <p:hf sldNum="0"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838201" y="762000"/>
            <a:ext cx="8077200" cy="5257800"/>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pPr rtl="0"/>
            <a:fld id="{B393DF57-9105-4084-8089-4EA8B3A62BD9}" type="datetime1">
              <a:rPr lang="el-GR" noProof="0" smtClean="0"/>
              <a:t>31/3/2025</a:t>
            </a:fld>
            <a:endParaRPr lang="el-GR" noProof="0"/>
          </a:p>
        </p:txBody>
      </p:sp>
      <p:sp>
        <p:nvSpPr>
          <p:cNvPr id="5" name="Footer Placeholder 4"/>
          <p:cNvSpPr>
            <a:spLocks noGrp="1"/>
          </p:cNvSpPr>
          <p:nvPr>
            <p:ph type="ftr" sz="quarter" idx="11"/>
          </p:nvPr>
        </p:nvSpPr>
        <p:spPr/>
        <p:txBody>
          <a:bodyPr/>
          <a:lstStyle/>
          <a:p>
            <a:pPr rtl="0"/>
            <a:endParaRPr lang="el-GR" noProof="0"/>
          </a:p>
        </p:txBody>
      </p:sp>
      <p:sp>
        <p:nvSpPr>
          <p:cNvPr id="6" name="Slide Number Placeholder 5"/>
          <p:cNvSpPr>
            <a:spLocks noGrp="1"/>
          </p:cNvSpPr>
          <p:nvPr>
            <p:ph type="sldNum" sz="quarter" idx="12"/>
          </p:nvPr>
        </p:nvSpPr>
        <p:spPr/>
        <p:txBody>
          <a:bodyPr/>
          <a:lstStyle/>
          <a:p>
            <a:pPr rtl="0"/>
            <a:fld id="{A6AF1B4E-90EC-4A51-B6E5-B702C054ECB0}" type="slidenum">
              <a:rPr lang="el-GR" noProof="0" smtClean="0"/>
              <a:t>‹#›</a:t>
            </a:fld>
            <a:endParaRPr lang="el-GR" noProof="0"/>
          </a:p>
        </p:txBody>
      </p:sp>
    </p:spTree>
    <p:extLst>
      <p:ext uri="{BB962C8B-B14F-4D97-AF65-F5344CB8AC3E}">
        <p14:creationId xmlns:p14="http://schemas.microsoft.com/office/powerpoint/2010/main" val="3542613316"/>
      </p:ext>
    </p:extLst>
  </p:cSld>
  <p:clrMapOvr>
    <a:masterClrMapping/>
  </p:clrMapOvr>
  <p:hf sldNum="0"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6267A99F-DD24-47ED-AA60-5EBA22F1F868}" type="datetime1">
              <a:rPr lang="el-GR" smtClean="0"/>
              <a:pPr/>
              <a:t>31/3/2025</a:t>
            </a:fld>
            <a:endParaRPr lang="el-GR"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pPr rtl="0"/>
            <a:endParaRPr lang="el-GR" noProof="0"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pPr rtl="0"/>
            <a:fld id="{0FF54DE5-C571-48E8-A5BC-B369434E2F44}" type="slidenum">
              <a:rPr lang="el-GR" noProof="0" smtClean="0"/>
              <a:t>‹#›</a:t>
            </a:fld>
            <a:endParaRPr lang="el-GR" noProof="0"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24612870"/>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01D0F69C-2933-43AD-8319-7CC4133F4139}" type="datetime1">
              <a:rPr lang="el-GR" smtClean="0"/>
              <a:pPr/>
              <a:t>31/3/2025</a:t>
            </a:fld>
            <a:endParaRPr lang="el-GR" dirty="0"/>
          </a:p>
        </p:txBody>
      </p:sp>
      <p:sp>
        <p:nvSpPr>
          <p:cNvPr id="5" name="Footer Placeholder 4"/>
          <p:cNvSpPr>
            <a:spLocks noGrp="1"/>
          </p:cNvSpPr>
          <p:nvPr>
            <p:ph type="ftr" sz="quarter" idx="11"/>
          </p:nvPr>
        </p:nvSpPr>
        <p:spPr/>
        <p:txBody>
          <a:bodyPr/>
          <a:lstStyle/>
          <a:p>
            <a:pPr rtl="0"/>
            <a:endParaRPr lang="el-GR" noProof="0" dirty="0"/>
          </a:p>
        </p:txBody>
      </p:sp>
      <p:sp>
        <p:nvSpPr>
          <p:cNvPr id="6" name="Slide Number Placeholder 5"/>
          <p:cNvSpPr>
            <a:spLocks noGrp="1"/>
          </p:cNvSpPr>
          <p:nvPr>
            <p:ph type="sldNum" sz="quarter" idx="12"/>
          </p:nvPr>
        </p:nvSpPr>
        <p:spPr/>
        <p:txBody>
          <a:bodyPr/>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3454483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953C9B05-5951-46AE-8322-0C48383B3928}" type="datetime1">
              <a:rPr lang="el-GR" smtClean="0"/>
              <a:pPr/>
              <a:t>31/3/2025</a:t>
            </a:fld>
            <a:endParaRPr lang="el-GR" dirty="0"/>
          </a:p>
        </p:txBody>
      </p:sp>
      <p:sp>
        <p:nvSpPr>
          <p:cNvPr id="5" name="Footer Placeholder 4"/>
          <p:cNvSpPr>
            <a:spLocks noGrp="1"/>
          </p:cNvSpPr>
          <p:nvPr>
            <p:ph type="ftr" sz="quarter" idx="11"/>
          </p:nvPr>
        </p:nvSpPr>
        <p:spPr/>
        <p:txBody>
          <a:bodyPr/>
          <a:lstStyle/>
          <a:p>
            <a:pPr rtl="0"/>
            <a:endParaRPr lang="el-GR" noProof="0" dirty="0"/>
          </a:p>
        </p:txBody>
      </p:sp>
      <p:sp>
        <p:nvSpPr>
          <p:cNvPr id="6" name="Slide Number Placeholder 5"/>
          <p:cNvSpPr>
            <a:spLocks noGrp="1"/>
          </p:cNvSpPr>
          <p:nvPr>
            <p:ph type="sldNum" sz="quarter" idx="12"/>
          </p:nvPr>
        </p:nvSpPr>
        <p:spPr/>
        <p:txBody>
          <a:bodyPr/>
          <a:lstStyle/>
          <a:p>
            <a:pPr rtl="0"/>
            <a:fld id="{0FF54DE5-C571-48E8-A5BC-B369434E2F44}" type="slidenum">
              <a:rPr lang="el-GR" noProof="0" smtClean="0"/>
              <a:t>‹#›</a:t>
            </a:fld>
            <a:endParaRPr lang="el-GR" noProof="0"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53453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823E874E-51E4-4AF2-9F00-B6D609774675}" type="datetime1">
              <a:rPr lang="el-GR" smtClean="0"/>
              <a:pPr/>
              <a:t>31/3/2025</a:t>
            </a:fld>
            <a:endParaRPr lang="el-GR" dirty="0"/>
          </a:p>
        </p:txBody>
      </p:sp>
      <p:sp>
        <p:nvSpPr>
          <p:cNvPr id="6" name="Footer Placeholder 5"/>
          <p:cNvSpPr>
            <a:spLocks noGrp="1"/>
          </p:cNvSpPr>
          <p:nvPr>
            <p:ph type="ftr" sz="quarter" idx="11"/>
          </p:nvPr>
        </p:nvSpPr>
        <p:spPr/>
        <p:txBody>
          <a:bodyPr/>
          <a:lstStyle/>
          <a:p>
            <a:pPr rtl="0"/>
            <a:endParaRPr lang="el-GR" noProof="0" dirty="0"/>
          </a:p>
        </p:txBody>
      </p:sp>
      <p:sp>
        <p:nvSpPr>
          <p:cNvPr id="7" name="Slide Number Placeholder 6"/>
          <p:cNvSpPr>
            <a:spLocks noGrp="1"/>
          </p:cNvSpPr>
          <p:nvPr>
            <p:ph type="sldNum" sz="quarter" idx="12"/>
          </p:nvPr>
        </p:nvSpPr>
        <p:spPr/>
        <p:txBody>
          <a:bodyPr/>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2552522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l-GR"/>
              <a:t>Στυλ κειμένου υποδείγματος</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DC01D44F-777A-4889-84BC-DFC09F5F1306}" type="datetime1">
              <a:rPr lang="el-GR" smtClean="0"/>
              <a:pPr/>
              <a:t>31/3/2025</a:t>
            </a:fld>
            <a:endParaRPr lang="el-GR" dirty="0"/>
          </a:p>
        </p:txBody>
      </p:sp>
      <p:sp>
        <p:nvSpPr>
          <p:cNvPr id="8" name="Footer Placeholder 7"/>
          <p:cNvSpPr>
            <a:spLocks noGrp="1"/>
          </p:cNvSpPr>
          <p:nvPr>
            <p:ph type="ftr" sz="quarter" idx="11"/>
          </p:nvPr>
        </p:nvSpPr>
        <p:spPr/>
        <p:txBody>
          <a:bodyPr/>
          <a:lstStyle/>
          <a:p>
            <a:pPr rtl="0"/>
            <a:endParaRPr lang="el-GR" noProof="0" dirty="0"/>
          </a:p>
        </p:txBody>
      </p:sp>
      <p:sp>
        <p:nvSpPr>
          <p:cNvPr id="9" name="Slide Number Placeholder 8"/>
          <p:cNvSpPr>
            <a:spLocks noGrp="1"/>
          </p:cNvSpPr>
          <p:nvPr>
            <p:ph type="sldNum" sz="quarter" idx="12"/>
          </p:nvPr>
        </p:nvSpPr>
        <p:spPr/>
        <p:txBody>
          <a:bodyPr/>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3533283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A000F653-BB19-4D91-AA25-B4765661B82E}" type="datetime1">
              <a:rPr lang="el-GR" smtClean="0"/>
              <a:pPr/>
              <a:t>31/3/2025</a:t>
            </a:fld>
            <a:endParaRPr lang="el-GR" dirty="0"/>
          </a:p>
        </p:txBody>
      </p:sp>
      <p:sp>
        <p:nvSpPr>
          <p:cNvPr id="4" name="Footer Placeholder 3"/>
          <p:cNvSpPr>
            <a:spLocks noGrp="1"/>
          </p:cNvSpPr>
          <p:nvPr>
            <p:ph type="ftr" sz="quarter" idx="11"/>
          </p:nvPr>
        </p:nvSpPr>
        <p:spPr/>
        <p:txBody>
          <a:bodyPr/>
          <a:lstStyle/>
          <a:p>
            <a:pPr rtl="0"/>
            <a:endParaRPr lang="el-GR" noProof="0" dirty="0"/>
          </a:p>
        </p:txBody>
      </p:sp>
      <p:sp>
        <p:nvSpPr>
          <p:cNvPr id="5" name="Slide Number Placeholder 4"/>
          <p:cNvSpPr>
            <a:spLocks noGrp="1"/>
          </p:cNvSpPr>
          <p:nvPr>
            <p:ph type="sldNum" sz="quarter" idx="12"/>
          </p:nvPr>
        </p:nvSpPr>
        <p:spPr/>
        <p:txBody>
          <a:bodyPr/>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3012043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Διαφάνεια τίτλου με εικόνα">
    <p:spTree>
      <p:nvGrpSpPr>
        <p:cNvPr id="1" name=""/>
        <p:cNvGrpSpPr/>
        <p:nvPr/>
      </p:nvGrpSpPr>
      <p:grpSpPr>
        <a:xfrm>
          <a:off x="0" y="0"/>
          <a:ext cx="0" cy="0"/>
          <a:chOff x="0" y="0"/>
          <a:chExt cx="0" cy="0"/>
        </a:xfrm>
      </p:grpSpPr>
      <p:grpSp>
        <p:nvGrpSpPr>
          <p:cNvPr id="13" name="Ομάδα 12"/>
          <p:cNvGrpSpPr/>
          <p:nvPr/>
        </p:nvGrpSpPr>
        <p:grpSpPr>
          <a:xfrm rot="10800000">
            <a:off x="0" y="5645510"/>
            <a:ext cx="12192000" cy="63125"/>
            <a:chOff x="507492" y="1501519"/>
            <a:chExt cx="8129016" cy="63125"/>
          </a:xfrm>
        </p:grpSpPr>
        <p:cxnSp>
          <p:nvCxnSpPr>
            <p:cNvPr id="17" name="Ευθεία γραμμή σύνδεσης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Ευθεία γραμμή σύνδεσης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Ομάδα 13"/>
          <p:cNvGrpSpPr/>
          <p:nvPr/>
        </p:nvGrpSpPr>
        <p:grpSpPr>
          <a:xfrm>
            <a:off x="0" y="1143000"/>
            <a:ext cx="12192000" cy="63125"/>
            <a:chOff x="507492" y="1501519"/>
            <a:chExt cx="8129016" cy="63125"/>
          </a:xfrm>
        </p:grpSpPr>
        <p:cxnSp>
          <p:nvCxnSpPr>
            <p:cNvPr id="15" name="Ευθεία γραμμή σύνδεσης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Ευθεία γραμμή σύνδεσης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Ορθογώνιο 6"/>
          <p:cNvSpPr/>
          <p:nvPr/>
        </p:nvSpPr>
        <p:spPr>
          <a:xfrm>
            <a:off x="0" y="5778124"/>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sp>
        <p:nvSpPr>
          <p:cNvPr id="8" name="Ορθογώνιο 7"/>
          <p:cNvSpPr/>
          <p:nvPr/>
        </p:nvSpPr>
        <p:spPr>
          <a:xfrm>
            <a:off x="0" y="0"/>
            <a:ext cx="12192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sp>
        <p:nvSpPr>
          <p:cNvPr id="2" name="Τίτλος 1"/>
          <p:cNvSpPr>
            <a:spLocks noGrp="1"/>
          </p:cNvSpPr>
          <p:nvPr>
            <p:ph type="ctrTitle"/>
          </p:nvPr>
        </p:nvSpPr>
        <p:spPr>
          <a:xfrm>
            <a:off x="1104900" y="2292094"/>
            <a:ext cx="5734050" cy="2219691"/>
          </a:xfrm>
        </p:spPr>
        <p:txBody>
          <a:bodyPr rtlCol="0" anchor="ctr">
            <a:normAutofit/>
          </a:bodyPr>
          <a:lstStyle>
            <a:lvl1pPr algn="l" rtl="0">
              <a:defRPr sz="4400" cap="all" baseline="0"/>
            </a:lvl1pPr>
          </a:lstStyle>
          <a:p>
            <a:pPr rtl="0"/>
            <a:r>
              <a:rPr lang="el-GR"/>
              <a:t>Κάντε κλικ για να επεξεργαστείτε τον τίτλο υποδείγματος</a:t>
            </a:r>
            <a:endParaRPr lang="el-GR" noProof="0" dirty="0"/>
          </a:p>
        </p:txBody>
      </p:sp>
      <p:sp>
        <p:nvSpPr>
          <p:cNvPr id="3" name="Υπότιτλος 2"/>
          <p:cNvSpPr>
            <a:spLocks noGrp="1"/>
          </p:cNvSpPr>
          <p:nvPr>
            <p:ph type="subTitle" idx="1"/>
          </p:nvPr>
        </p:nvSpPr>
        <p:spPr>
          <a:xfrm>
            <a:off x="1104900" y="4511784"/>
            <a:ext cx="5734050" cy="955565"/>
          </a:xfrm>
        </p:spPr>
        <p:txBody>
          <a:bodyPr rtlCol="0">
            <a:normAutofit/>
          </a:bodyPr>
          <a:lstStyle>
            <a:lvl1pPr marL="0" indent="0" algn="l" rtl="0">
              <a:spcBef>
                <a:spcPts val="0"/>
              </a:spcBef>
              <a:buNone/>
              <a:defRPr sz="1800"/>
            </a:lvl1pPr>
            <a:lvl2pPr marL="457200" indent="0" algn="ctr" rtl="0">
              <a:buNone/>
              <a:defRPr sz="2000"/>
            </a:lvl2pPr>
            <a:lvl3pPr marL="914400" indent="0" algn="ctr" rtl="0">
              <a:buNone/>
              <a:defRPr sz="1800"/>
            </a:lvl3pPr>
            <a:lvl4pPr marL="1371600" indent="0" algn="ctr" rtl="0">
              <a:buNone/>
              <a:defRPr sz="1600"/>
            </a:lvl4pPr>
            <a:lvl5pPr marL="1828800" indent="0" algn="ctr" rtl="0">
              <a:buNone/>
              <a:defRPr sz="1600"/>
            </a:lvl5pPr>
            <a:lvl6pPr marL="2286000" indent="0" algn="ctr" rtl="0">
              <a:buNone/>
              <a:defRPr sz="1600"/>
            </a:lvl6pPr>
            <a:lvl7pPr marL="2743200" indent="0" algn="ctr" rtl="0">
              <a:buNone/>
              <a:defRPr sz="1600"/>
            </a:lvl7pPr>
            <a:lvl8pPr marL="3200400" indent="0" algn="ctr" rtl="0">
              <a:buNone/>
              <a:defRPr sz="1600"/>
            </a:lvl8pPr>
            <a:lvl9pPr marL="3657600" indent="0" algn="ctr" rtl="0">
              <a:buNone/>
              <a:defRPr sz="1600"/>
            </a:lvl9pPr>
          </a:lstStyle>
          <a:p>
            <a:pPr rtl="0"/>
            <a:r>
              <a:rPr lang="el-GR" noProof="0"/>
              <a:t>Κάντε κλικ για να επεξεργαστείτε τον υπότιτλο του υποδείγματος</a:t>
            </a:r>
            <a:endParaRPr lang="el-GR" noProof="0" dirty="0"/>
          </a:p>
        </p:txBody>
      </p:sp>
      <p:pic>
        <p:nvPicPr>
          <p:cNvPr id="10" name="Εικόνα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1325880" y="0"/>
            <a:ext cx="1747524" cy="2292094"/>
          </a:xfrm>
          <a:prstGeom prst="rect">
            <a:avLst/>
          </a:prstGeom>
        </p:spPr>
      </p:pic>
      <p:sp>
        <p:nvSpPr>
          <p:cNvPr id="11" name="Σύμβολο κράτησης θέσης εικόνας 10"/>
          <p:cNvSpPr>
            <a:spLocks noGrp="1"/>
          </p:cNvSpPr>
          <p:nvPr>
            <p:ph type="pic" sz="quarter" idx="13"/>
          </p:nvPr>
        </p:nvSpPr>
        <p:spPr>
          <a:xfrm>
            <a:off x="6981063" y="1310656"/>
            <a:ext cx="5210937" cy="4208604"/>
          </a:xfrm>
          <a:solidFill>
            <a:schemeClr val="tx1">
              <a:lumMod val="20000"/>
              <a:lumOff val="80000"/>
            </a:schemeClr>
          </a:solidFill>
        </p:spPr>
        <p:txBody>
          <a:bodyPr tIns="1005840" rtlCol="0"/>
          <a:lstStyle>
            <a:lvl1pPr marL="0" indent="0" algn="ctr" rtl="0">
              <a:buNone/>
              <a:defRPr/>
            </a:lvl1pPr>
          </a:lstStyle>
          <a:p>
            <a:pPr rtl="0"/>
            <a:r>
              <a:rPr lang="el-GR" noProof="0"/>
              <a:t>Κάντε κλικ στο εικονίδιο για να προσθέσετε εικόνα</a:t>
            </a:r>
            <a:endParaRPr lang="el-GR" noProof="0" dirty="0"/>
          </a:p>
        </p:txBody>
      </p:sp>
      <p:sp>
        <p:nvSpPr>
          <p:cNvPr id="19" name="Κείμενο οδηγιών"/>
          <p:cNvSpPr/>
          <p:nvPr/>
        </p:nvSpPr>
        <p:spPr>
          <a:xfrm>
            <a:off x="12344400" y="0"/>
            <a:ext cx="129540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rtl="0"/>
            <a:r>
              <a:rPr lang="el-GR" sz="1200" b="1" i="1" noProof="0" dirty="0">
                <a:latin typeface="Arial" pitchFamily="34" charset="0"/>
                <a:cs typeface="Arial" pitchFamily="34" charset="0"/>
              </a:rPr>
              <a:t>ΣΗΜΕΙΩΣΗ:</a:t>
            </a:r>
          </a:p>
          <a:p>
            <a:pPr rtl="0"/>
            <a:r>
              <a:rPr lang="el-GR" sz="1200" i="1" noProof="0" dirty="0">
                <a:latin typeface="Arial" pitchFamily="34" charset="0"/>
                <a:cs typeface="Arial" pitchFamily="34" charset="0"/>
              </a:rPr>
              <a:t>Για να αλλάξετε την εικόνα σε αυτή τη διαφάνεια, επιλέξτε την εικόνα και διαγράψτε τη. Στη συνέχεια, κάντε κλικ στο εικονίδιο "Εικόνες" στο σύμβολο κράτησης θέσης για να εισαγάγετε τη δική σας εικόνα.</a:t>
            </a: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E61BFE-9828-48A5-BDE7-01D9ADADFD72}" type="datetime1">
              <a:rPr lang="el-GR" smtClean="0"/>
              <a:pPr/>
              <a:t>31/3/2025</a:t>
            </a:fld>
            <a:endParaRPr lang="el-GR" dirty="0"/>
          </a:p>
        </p:txBody>
      </p:sp>
      <p:sp>
        <p:nvSpPr>
          <p:cNvPr id="3" name="Footer Placeholder 2"/>
          <p:cNvSpPr>
            <a:spLocks noGrp="1"/>
          </p:cNvSpPr>
          <p:nvPr>
            <p:ph type="ftr" sz="quarter" idx="11"/>
          </p:nvPr>
        </p:nvSpPr>
        <p:spPr/>
        <p:txBody>
          <a:bodyPr/>
          <a:lstStyle/>
          <a:p>
            <a:pPr rtl="0"/>
            <a:endParaRPr lang="el-GR" noProof="0" dirty="0"/>
          </a:p>
        </p:txBody>
      </p:sp>
      <p:sp>
        <p:nvSpPr>
          <p:cNvPr id="4" name="Slide Number Placeholder 3"/>
          <p:cNvSpPr>
            <a:spLocks noGrp="1"/>
          </p:cNvSpPr>
          <p:nvPr>
            <p:ph type="sldNum" sz="quarter" idx="12"/>
          </p:nvPr>
        </p:nvSpPr>
        <p:spPr/>
        <p:txBody>
          <a:bodyPr/>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2851357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B5EA598-B9B0-4D78-85CC-8F0888906658}" type="datetime1">
              <a:rPr lang="el-GR" smtClean="0"/>
              <a:pPr/>
              <a:t>31/3/2025</a:t>
            </a:fld>
            <a:endParaRPr lang="el-GR" dirty="0"/>
          </a:p>
        </p:txBody>
      </p:sp>
      <p:sp>
        <p:nvSpPr>
          <p:cNvPr id="6" name="Footer Placeholder 5"/>
          <p:cNvSpPr>
            <a:spLocks noGrp="1"/>
          </p:cNvSpPr>
          <p:nvPr>
            <p:ph type="ftr" sz="quarter" idx="11"/>
          </p:nvPr>
        </p:nvSpPr>
        <p:spPr/>
        <p:txBody>
          <a:bodyPr/>
          <a:lstStyle/>
          <a:p>
            <a:pPr rtl="0"/>
            <a:endParaRPr lang="el-GR" noProof="0" dirty="0"/>
          </a:p>
        </p:txBody>
      </p:sp>
      <p:sp>
        <p:nvSpPr>
          <p:cNvPr id="7" name="Slide Number Placeholder 6"/>
          <p:cNvSpPr>
            <a:spLocks noGrp="1"/>
          </p:cNvSpPr>
          <p:nvPr>
            <p:ph type="sldNum" sz="quarter" idx="12"/>
          </p:nvPr>
        </p:nvSpPr>
        <p:spPr/>
        <p:txBody>
          <a:bodyPr/>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1334250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B500C03-1CBE-4CD7-A8EC-0BD8DBDBC9B1}" type="datetime1">
              <a:rPr lang="el-GR" smtClean="0"/>
              <a:pPr/>
              <a:t>31/3/2025</a:t>
            </a:fld>
            <a:endParaRPr lang="el-GR" dirty="0"/>
          </a:p>
        </p:txBody>
      </p:sp>
      <p:sp>
        <p:nvSpPr>
          <p:cNvPr id="6" name="Footer Placeholder 5"/>
          <p:cNvSpPr>
            <a:spLocks noGrp="1"/>
          </p:cNvSpPr>
          <p:nvPr>
            <p:ph type="ftr" sz="quarter" idx="11"/>
          </p:nvPr>
        </p:nvSpPr>
        <p:spPr/>
        <p:txBody>
          <a:bodyPr/>
          <a:lstStyle/>
          <a:p>
            <a:pPr rtl="0"/>
            <a:endParaRPr lang="el-GR" noProof="0" dirty="0"/>
          </a:p>
        </p:txBody>
      </p:sp>
      <p:sp>
        <p:nvSpPr>
          <p:cNvPr id="7" name="Slide Number Placeholder 6"/>
          <p:cNvSpPr>
            <a:spLocks noGrp="1"/>
          </p:cNvSpPr>
          <p:nvPr>
            <p:ph type="sldNum" sz="quarter" idx="12"/>
          </p:nvPr>
        </p:nvSpPr>
        <p:spPr/>
        <p:txBody>
          <a:bodyPr/>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22212726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5536D7EC-8E01-4034-A5E0-92EE154A14BE}" type="datetime1">
              <a:rPr lang="el-GR" smtClean="0"/>
              <a:pPr/>
              <a:t>31/3/2025</a:t>
            </a:fld>
            <a:endParaRPr lang="el-GR" dirty="0"/>
          </a:p>
        </p:txBody>
      </p:sp>
      <p:sp>
        <p:nvSpPr>
          <p:cNvPr id="5" name="Footer Placeholder 4"/>
          <p:cNvSpPr>
            <a:spLocks noGrp="1"/>
          </p:cNvSpPr>
          <p:nvPr>
            <p:ph type="ftr" sz="quarter" idx="11"/>
          </p:nvPr>
        </p:nvSpPr>
        <p:spPr/>
        <p:txBody>
          <a:bodyPr/>
          <a:lstStyle/>
          <a:p>
            <a:pPr rtl="0"/>
            <a:endParaRPr lang="el-GR" noProof="0" dirty="0"/>
          </a:p>
        </p:txBody>
      </p:sp>
      <p:sp>
        <p:nvSpPr>
          <p:cNvPr id="6" name="Slide Number Placeholder 5"/>
          <p:cNvSpPr>
            <a:spLocks noGrp="1"/>
          </p:cNvSpPr>
          <p:nvPr>
            <p:ph type="sldNum" sz="quarter" idx="12"/>
          </p:nvPr>
        </p:nvSpPr>
        <p:spPr/>
        <p:txBody>
          <a:bodyPr/>
          <a:lstStyle/>
          <a:p>
            <a:fld id="{0FF54DE5-C571-48E8-A5BC-B369434E2F44}" type="slidenum">
              <a:rPr lang="el-GR" smtClean="0"/>
              <a:pPr/>
              <a:t>‹#›</a:t>
            </a:fld>
            <a:endParaRPr lang="el-GR" dirty="0"/>
          </a:p>
        </p:txBody>
      </p:sp>
    </p:spTree>
    <p:extLst>
      <p:ext uri="{BB962C8B-B14F-4D97-AF65-F5344CB8AC3E}">
        <p14:creationId xmlns:p14="http://schemas.microsoft.com/office/powerpoint/2010/main" val="45678550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5536D7EC-8E01-4034-A5E0-92EE154A14BE}" type="datetime1">
              <a:rPr lang="el-GR" smtClean="0"/>
              <a:pPr/>
              <a:t>31/3/2025</a:t>
            </a:fld>
            <a:endParaRPr lang="el-GR" dirty="0"/>
          </a:p>
        </p:txBody>
      </p:sp>
      <p:sp>
        <p:nvSpPr>
          <p:cNvPr id="5" name="Footer Placeholder 4"/>
          <p:cNvSpPr>
            <a:spLocks noGrp="1"/>
          </p:cNvSpPr>
          <p:nvPr>
            <p:ph type="ftr" sz="quarter" idx="11"/>
          </p:nvPr>
        </p:nvSpPr>
        <p:spPr/>
        <p:txBody>
          <a:bodyPr/>
          <a:lstStyle/>
          <a:p>
            <a:pPr rtl="0"/>
            <a:endParaRPr lang="el-GR" noProof="0" dirty="0"/>
          </a:p>
        </p:txBody>
      </p:sp>
      <p:sp>
        <p:nvSpPr>
          <p:cNvPr id="6" name="Slide Number Placeholder 5"/>
          <p:cNvSpPr>
            <a:spLocks noGrp="1"/>
          </p:cNvSpPr>
          <p:nvPr>
            <p:ph type="sldNum" sz="quarter" idx="12"/>
          </p:nvPr>
        </p:nvSpPr>
        <p:spPr/>
        <p:txBody>
          <a:bodyPr/>
          <a:lstStyle/>
          <a:p>
            <a:fld id="{0FF54DE5-C571-48E8-A5BC-B369434E2F44}" type="slidenum">
              <a:rPr lang="el-GR" smtClean="0"/>
              <a:pPr/>
              <a:t>‹#›</a:t>
            </a:fld>
            <a:endParaRPr lang="el-GR" dirty="0"/>
          </a:p>
        </p:txBody>
      </p:sp>
    </p:spTree>
    <p:extLst>
      <p:ext uri="{BB962C8B-B14F-4D97-AF65-F5344CB8AC3E}">
        <p14:creationId xmlns:p14="http://schemas.microsoft.com/office/powerpoint/2010/main" val="2092904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grpSp>
        <p:nvGrpSpPr>
          <p:cNvPr id="8" name="Ομάδα 7"/>
          <p:cNvGrpSpPr/>
          <p:nvPr/>
        </p:nvGrpSpPr>
        <p:grpSpPr>
          <a:xfrm>
            <a:off x="0" y="2514600"/>
            <a:ext cx="12192000" cy="3194035"/>
            <a:chOff x="647402" y="2514600"/>
            <a:chExt cx="10838688" cy="3194035"/>
          </a:xfrm>
        </p:grpSpPr>
        <p:grpSp>
          <p:nvGrpSpPr>
            <p:cNvPr id="9" name="Ομάδα 8"/>
            <p:cNvGrpSpPr/>
            <p:nvPr/>
          </p:nvGrpSpPr>
          <p:grpSpPr>
            <a:xfrm>
              <a:off x="647402" y="2514600"/>
              <a:ext cx="10838688" cy="63125"/>
              <a:chOff x="507492" y="1501519"/>
              <a:chExt cx="8129016" cy="63125"/>
            </a:xfrm>
          </p:grpSpPr>
          <p:cxnSp>
            <p:nvCxnSpPr>
              <p:cNvPr id="14" name="Ευθεία γραμμή σύνδεσης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Ευθεία γραμμή σύνδεσης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Ορθογώνιο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l-GR" noProof="0" dirty="0"/>
            </a:p>
          </p:txBody>
        </p:sp>
        <p:grpSp>
          <p:nvGrpSpPr>
            <p:cNvPr id="11" name="Ομάδα 10"/>
            <p:cNvGrpSpPr/>
            <p:nvPr/>
          </p:nvGrpSpPr>
          <p:grpSpPr>
            <a:xfrm rot="10800000">
              <a:off x="647402" y="5645510"/>
              <a:ext cx="10838688" cy="63125"/>
              <a:chOff x="507492" y="1501519"/>
              <a:chExt cx="8129016" cy="63125"/>
            </a:xfrm>
          </p:grpSpPr>
          <p:cxnSp>
            <p:nvCxnSpPr>
              <p:cNvPr id="12" name="Ευθεία γραμμή σύνδεσης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Ευθεία γραμμή σύνδεσης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Τίτλος 1"/>
          <p:cNvSpPr>
            <a:spLocks noGrp="1"/>
          </p:cNvSpPr>
          <p:nvPr>
            <p:ph type="title"/>
          </p:nvPr>
        </p:nvSpPr>
        <p:spPr>
          <a:xfrm>
            <a:off x="1104899" y="2971806"/>
            <a:ext cx="10071099" cy="1684150"/>
          </a:xfrm>
        </p:spPr>
        <p:txBody>
          <a:bodyPr rtlCol="0" anchor="ctr">
            <a:normAutofit/>
          </a:bodyPr>
          <a:lstStyle>
            <a:lvl1pPr algn="l" rtl="0">
              <a:defRPr sz="4400" cap="all" baseline="0">
                <a:solidFill>
                  <a:schemeClr val="bg1"/>
                </a:solidFill>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ειμένου 2"/>
          <p:cNvSpPr>
            <a:spLocks noGrp="1"/>
          </p:cNvSpPr>
          <p:nvPr>
            <p:ph type="body" idx="1"/>
          </p:nvPr>
        </p:nvSpPr>
        <p:spPr>
          <a:xfrm>
            <a:off x="1104899" y="4655956"/>
            <a:ext cx="10071099" cy="509750"/>
          </a:xfrm>
        </p:spPr>
        <p:txBody>
          <a:bodyPr rtlCol="0">
            <a:normAutofit/>
          </a:bodyPr>
          <a:lstStyle>
            <a:lvl1pPr marL="0" indent="0" algn="l" rtl="0">
              <a:spcBef>
                <a:spcPts val="0"/>
              </a:spcBef>
              <a:buNone/>
              <a:defRPr sz="1600">
                <a:solidFill>
                  <a:schemeClr val="bg1"/>
                </a:solidFill>
              </a:defRPr>
            </a:lvl1pPr>
            <a:lvl2pPr marL="457200" indent="0" algn="l" rtl="0">
              <a:buNone/>
              <a:defRPr sz="2000">
                <a:solidFill>
                  <a:schemeClr val="tx1">
                    <a:tint val="75000"/>
                  </a:schemeClr>
                </a:solidFill>
              </a:defRPr>
            </a:lvl2pPr>
            <a:lvl3pPr marL="914400" indent="0" algn="l" rtl="0">
              <a:buNone/>
              <a:defRPr sz="1800">
                <a:solidFill>
                  <a:schemeClr val="tx1">
                    <a:tint val="75000"/>
                  </a:schemeClr>
                </a:solidFill>
              </a:defRPr>
            </a:lvl3pPr>
            <a:lvl4pPr marL="1371600" indent="0" algn="l" rtl="0">
              <a:buNone/>
              <a:defRPr sz="1600">
                <a:solidFill>
                  <a:schemeClr val="tx1">
                    <a:tint val="75000"/>
                  </a:schemeClr>
                </a:solidFill>
              </a:defRPr>
            </a:lvl4pPr>
            <a:lvl5pPr marL="1828800" indent="0" algn="l" rtl="0">
              <a:buNone/>
              <a:defRPr sz="1600">
                <a:solidFill>
                  <a:schemeClr val="tx1">
                    <a:tint val="75000"/>
                  </a:schemeClr>
                </a:solidFill>
              </a:defRPr>
            </a:lvl5pPr>
            <a:lvl6pPr marL="2286000" indent="0" algn="l" rtl="0">
              <a:buNone/>
              <a:defRPr sz="1600">
                <a:solidFill>
                  <a:schemeClr val="tx1">
                    <a:tint val="75000"/>
                  </a:schemeClr>
                </a:solidFill>
              </a:defRPr>
            </a:lvl6pPr>
            <a:lvl7pPr marL="2743200" indent="0" algn="l" rtl="0">
              <a:buNone/>
              <a:defRPr sz="1600">
                <a:solidFill>
                  <a:schemeClr val="tx1">
                    <a:tint val="75000"/>
                  </a:schemeClr>
                </a:solidFill>
              </a:defRPr>
            </a:lvl7pPr>
            <a:lvl8pPr marL="3200400" indent="0" algn="l" rtl="0">
              <a:buNone/>
              <a:defRPr sz="1600">
                <a:solidFill>
                  <a:schemeClr val="tx1">
                    <a:tint val="75000"/>
                  </a:schemeClr>
                </a:solidFill>
              </a:defRPr>
            </a:lvl8pPr>
            <a:lvl9pPr marL="3657600" indent="0" algn="l" rtl="0">
              <a:buNone/>
              <a:defRPr sz="1600">
                <a:solidFill>
                  <a:schemeClr val="tx1">
                    <a:tint val="75000"/>
                  </a:schemeClr>
                </a:solidFill>
              </a:defRPr>
            </a:lvl9pPr>
          </a:lstStyle>
          <a:p>
            <a:pPr lvl="0" rtl="0"/>
            <a:r>
              <a:rPr lang="el-GR" noProof="0"/>
              <a:t>Στυλ κειμένου υποδείγματος</a:t>
            </a:r>
          </a:p>
        </p:txBody>
      </p:sp>
      <p:sp>
        <p:nvSpPr>
          <p:cNvPr id="4" name="Σύμβολο κράτησης θέσης ημερομηνίας 3"/>
          <p:cNvSpPr>
            <a:spLocks noGrp="1"/>
          </p:cNvSpPr>
          <p:nvPr>
            <p:ph type="dt" sz="half" idx="10"/>
          </p:nvPr>
        </p:nvSpPr>
        <p:spPr/>
        <p:txBody>
          <a:bodyPr rtlCol="0"/>
          <a:lstStyle>
            <a:lvl1pPr>
              <a:defRPr/>
            </a:lvl1pPr>
          </a:lstStyle>
          <a:p>
            <a:fld id="{953C9B05-5951-46AE-8322-0C48383B3928}" type="datetime1">
              <a:rPr lang="el-GR" smtClean="0"/>
              <a:pPr/>
              <a:t>31/3/2025</a:t>
            </a:fld>
            <a:endParaRPr lang="el-GR" dirty="0"/>
          </a:p>
        </p:txBody>
      </p:sp>
      <p:sp>
        <p:nvSpPr>
          <p:cNvPr id="5" name="Σύμβολο κράτησης θέσης υποσέλιδου 4"/>
          <p:cNvSpPr>
            <a:spLocks noGrp="1"/>
          </p:cNvSpPr>
          <p:nvPr>
            <p:ph type="ftr" sz="quarter" idx="11"/>
          </p:nvPr>
        </p:nvSpPr>
        <p:spPr/>
        <p:txBody>
          <a:bodyPr rtlCol="0"/>
          <a:lstStyle/>
          <a:p>
            <a:pPr rtl="0"/>
            <a:endParaRPr lang="el-GR" noProof="0" dirty="0"/>
          </a:p>
        </p:txBody>
      </p:sp>
      <p:sp>
        <p:nvSpPr>
          <p:cNvPr id="6" name="Σύμβολο κράτησης θέσης αριθμού διαφάνειας 5"/>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pic>
        <p:nvPicPr>
          <p:cNvPr id="7" name="Εικόνα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1325880" y="0"/>
            <a:ext cx="1783188" cy="2971806"/>
          </a:xfrm>
          <a:prstGeom prst="rect">
            <a:avLst/>
          </a:prstGeom>
        </p:spPr>
      </p:pic>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περιεχομένου 2"/>
          <p:cNvSpPr>
            <a:spLocks noGrp="1"/>
          </p:cNvSpPr>
          <p:nvPr>
            <p:ph sz="half" idx="1"/>
          </p:nvPr>
        </p:nvSpPr>
        <p:spPr>
          <a:xfrm>
            <a:off x="1104900" y="1600200"/>
            <a:ext cx="4914900" cy="4571999"/>
          </a:xfrm>
        </p:spPr>
        <p:txBody>
          <a:bodyPr rtlCol="0"/>
          <a:lstStyle>
            <a:lvl5pPr algn="l" rtl="0">
              <a:defRPr/>
            </a:lvl5pPr>
            <a:lvl6pPr algn="l" rtl="0">
              <a:defRPr/>
            </a:lvl6pPr>
            <a:lvl7pPr algn="l" rtl="0">
              <a:defRPr/>
            </a:lvl7pPr>
            <a:lvl8pPr algn="l" rtl="0">
              <a:defRPr/>
            </a:lvl8pPr>
            <a:lvl9pPr algn="l" rtl="0">
              <a:defRPr/>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περιεχομένου 3"/>
          <p:cNvSpPr>
            <a:spLocks noGrp="1"/>
          </p:cNvSpPr>
          <p:nvPr>
            <p:ph sz="half" idx="2"/>
          </p:nvPr>
        </p:nvSpPr>
        <p:spPr>
          <a:xfrm>
            <a:off x="6172200" y="1600200"/>
            <a:ext cx="4914900" cy="4571999"/>
          </a:xfrm>
        </p:spPr>
        <p:txBody>
          <a:bodyPr rtlCol="0"/>
          <a:lstStyle>
            <a:lvl5pPr algn="l" rtl="0">
              <a:defRPr/>
            </a:lvl5pPr>
            <a:lvl6pPr algn="l" rtl="0">
              <a:defRPr/>
            </a:lvl6pPr>
            <a:lvl7pPr algn="l" rtl="0">
              <a:defRPr/>
            </a:lvl7pPr>
            <a:lvl8pPr algn="l" rtl="0">
              <a:defRPr/>
            </a:lvl8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5" name="Σύμβολο κράτησης θέσης ημερομηνίας 4"/>
          <p:cNvSpPr>
            <a:spLocks noGrp="1"/>
          </p:cNvSpPr>
          <p:nvPr>
            <p:ph type="dt" sz="half" idx="10"/>
          </p:nvPr>
        </p:nvSpPr>
        <p:spPr/>
        <p:txBody>
          <a:bodyPr rtlCol="0"/>
          <a:lstStyle>
            <a:lvl1pPr>
              <a:defRPr/>
            </a:lvl1pPr>
          </a:lstStyle>
          <a:p>
            <a:fld id="{823E874E-51E4-4AF2-9F00-B6D609774675}" type="datetime1">
              <a:rPr lang="el-GR" smtClean="0"/>
              <a:pPr/>
              <a:t>31/3/2025</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κειμένου 2"/>
          <p:cNvSpPr>
            <a:spLocks noGrp="1"/>
          </p:cNvSpPr>
          <p:nvPr>
            <p:ph type="body" idx="1"/>
          </p:nvPr>
        </p:nvSpPr>
        <p:spPr>
          <a:xfrm>
            <a:off x="1104900" y="1600200"/>
            <a:ext cx="4919472"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el-GR" noProof="0"/>
              <a:t>Στυλ κειμένου υποδείγματος</a:t>
            </a:r>
          </a:p>
        </p:txBody>
      </p:sp>
      <p:sp>
        <p:nvSpPr>
          <p:cNvPr id="4" name="Σύμβολο κράτησης θέσης περιεχομένου 3"/>
          <p:cNvSpPr>
            <a:spLocks noGrp="1"/>
          </p:cNvSpPr>
          <p:nvPr>
            <p:ph sz="half" idx="2"/>
          </p:nvPr>
        </p:nvSpPr>
        <p:spPr>
          <a:xfrm>
            <a:off x="1104900" y="2424112"/>
            <a:ext cx="4919472" cy="3748088"/>
          </a:xfrm>
        </p:spPr>
        <p:txBody>
          <a:bodyPr rtlCol="0"/>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5" name="Σύμβολο κράτησης θέσης κειμένου 4"/>
          <p:cNvSpPr>
            <a:spLocks noGrp="1"/>
          </p:cNvSpPr>
          <p:nvPr>
            <p:ph type="body" sz="quarter" idx="3"/>
          </p:nvPr>
        </p:nvSpPr>
        <p:spPr>
          <a:xfrm>
            <a:off x="6166110" y="1600200"/>
            <a:ext cx="4919472" cy="823912"/>
          </a:xfrm>
        </p:spPr>
        <p:txBody>
          <a:bodyPr rtlCol="0" anchor="b"/>
          <a:lstStyle>
            <a:lvl1pPr marL="0" indent="0" algn="l" rtl="0">
              <a:spcBef>
                <a:spcPts val="0"/>
              </a:spcBef>
              <a:buNone/>
              <a:defRPr sz="2400" b="1"/>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el-GR" noProof="0"/>
              <a:t>Στυλ κειμένου υποδείγματος</a:t>
            </a:r>
          </a:p>
        </p:txBody>
      </p:sp>
      <p:sp>
        <p:nvSpPr>
          <p:cNvPr id="6" name="Σύμβολο κράτησης θέσης περιεχομένου 5"/>
          <p:cNvSpPr>
            <a:spLocks noGrp="1"/>
          </p:cNvSpPr>
          <p:nvPr>
            <p:ph sz="quarter" idx="4"/>
          </p:nvPr>
        </p:nvSpPr>
        <p:spPr>
          <a:xfrm>
            <a:off x="6166110" y="2424112"/>
            <a:ext cx="4919472" cy="3748088"/>
          </a:xfrm>
        </p:spPr>
        <p:txBody>
          <a:bodyPr rtlCol="0"/>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7" name="Σύμβολο κράτησης θέσης ημερομηνίας 6"/>
          <p:cNvSpPr>
            <a:spLocks noGrp="1"/>
          </p:cNvSpPr>
          <p:nvPr>
            <p:ph type="dt" sz="half" idx="10"/>
          </p:nvPr>
        </p:nvSpPr>
        <p:spPr/>
        <p:txBody>
          <a:bodyPr rtlCol="0"/>
          <a:lstStyle>
            <a:lvl1pPr>
              <a:defRPr/>
            </a:lvl1pPr>
          </a:lstStyle>
          <a:p>
            <a:fld id="{DC01D44F-777A-4889-84BC-DFC09F5F1306}" type="datetime1">
              <a:rPr lang="el-GR" smtClean="0"/>
              <a:pPr/>
              <a:t>31/3/2025</a:t>
            </a:fld>
            <a:endParaRPr lang="el-GR" dirty="0"/>
          </a:p>
        </p:txBody>
      </p:sp>
      <p:sp>
        <p:nvSpPr>
          <p:cNvPr id="8" name="Σύμβολο κράτησης θέσης υποσέλιδου 7"/>
          <p:cNvSpPr>
            <a:spLocks noGrp="1"/>
          </p:cNvSpPr>
          <p:nvPr>
            <p:ph type="ftr" sz="quarter" idx="11"/>
          </p:nvPr>
        </p:nvSpPr>
        <p:spPr/>
        <p:txBody>
          <a:bodyPr rtlCol="0"/>
          <a:lstStyle/>
          <a:p>
            <a:pPr rtl="0"/>
            <a:endParaRPr lang="el-GR" noProof="0" dirty="0"/>
          </a:p>
        </p:txBody>
      </p:sp>
      <p:sp>
        <p:nvSpPr>
          <p:cNvPr id="9" name="Σύμβολο κράτησης θέσης αριθμού διαφάνειας 8"/>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lstStyle>
            <a:lvl1pPr rtl="0">
              <a:defRPr/>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ημερομηνίας 2"/>
          <p:cNvSpPr>
            <a:spLocks noGrp="1"/>
          </p:cNvSpPr>
          <p:nvPr>
            <p:ph type="dt" sz="half" idx="10"/>
          </p:nvPr>
        </p:nvSpPr>
        <p:spPr/>
        <p:txBody>
          <a:bodyPr rtlCol="0"/>
          <a:lstStyle>
            <a:lvl1pPr>
              <a:defRPr/>
            </a:lvl1pPr>
          </a:lstStyle>
          <a:p>
            <a:fld id="{A000F653-BB19-4D91-AA25-B4765661B82E}" type="datetime1">
              <a:rPr lang="el-GR" smtClean="0"/>
              <a:pPr/>
              <a:t>31/3/2025</a:t>
            </a:fld>
            <a:endParaRPr lang="el-GR" dirty="0"/>
          </a:p>
        </p:txBody>
      </p:sp>
      <p:sp>
        <p:nvSpPr>
          <p:cNvPr id="4" name="Σύμβολο κράτησης θέσης υποσέλιδου 3"/>
          <p:cNvSpPr>
            <a:spLocks noGrp="1"/>
          </p:cNvSpPr>
          <p:nvPr>
            <p:ph type="ftr" sz="quarter" idx="11"/>
          </p:nvPr>
        </p:nvSpPr>
        <p:spPr/>
        <p:txBody>
          <a:bodyPr rtlCol="0"/>
          <a:lstStyle/>
          <a:p>
            <a:pPr rtl="0"/>
            <a:endParaRPr lang="el-GR" noProof="0" dirty="0"/>
          </a:p>
        </p:txBody>
      </p:sp>
      <p:sp>
        <p:nvSpPr>
          <p:cNvPr id="5" name="Σύμβολο κράτησης θέσης αριθμού διαφάνειας 4"/>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Κενό">
    <p:spTree>
      <p:nvGrpSpPr>
        <p:cNvPr id="1" name=""/>
        <p:cNvGrpSpPr/>
        <p:nvPr/>
      </p:nvGrpSpPr>
      <p:grpSpPr>
        <a:xfrm>
          <a:off x="0" y="0"/>
          <a:ext cx="0" cy="0"/>
          <a:chOff x="0" y="0"/>
          <a:chExt cx="0" cy="0"/>
        </a:xfrm>
      </p:grpSpPr>
      <p:sp>
        <p:nvSpPr>
          <p:cNvPr id="2" name="Σύμβολο κράτησης θέσης ημερομηνίας 1"/>
          <p:cNvSpPr>
            <a:spLocks noGrp="1"/>
          </p:cNvSpPr>
          <p:nvPr>
            <p:ph type="dt" sz="half" idx="10"/>
          </p:nvPr>
        </p:nvSpPr>
        <p:spPr/>
        <p:txBody>
          <a:bodyPr rtlCol="0"/>
          <a:lstStyle>
            <a:lvl1pPr>
              <a:defRPr/>
            </a:lvl1pPr>
          </a:lstStyle>
          <a:p>
            <a:fld id="{AAE61BFE-9828-48A5-BDE7-01D9ADADFD72}" type="datetime1">
              <a:rPr lang="el-GR" smtClean="0"/>
              <a:pPr/>
              <a:t>31/3/2025</a:t>
            </a:fld>
            <a:endParaRPr lang="el-GR" dirty="0"/>
          </a:p>
        </p:txBody>
      </p:sp>
      <p:sp>
        <p:nvSpPr>
          <p:cNvPr id="3" name="Σύμβολο κράτησης θέσης υποσέλιδου 2"/>
          <p:cNvSpPr>
            <a:spLocks noGrp="1"/>
          </p:cNvSpPr>
          <p:nvPr>
            <p:ph type="ftr" sz="quarter" idx="11"/>
          </p:nvPr>
        </p:nvSpPr>
        <p:spPr/>
        <p:txBody>
          <a:bodyPr rtlCol="0"/>
          <a:lstStyle/>
          <a:p>
            <a:pPr rtl="0"/>
            <a:endParaRPr lang="el-GR" noProof="0" dirty="0"/>
          </a:p>
        </p:txBody>
      </p:sp>
      <p:sp>
        <p:nvSpPr>
          <p:cNvPr id="4" name="Σύμβολο κράτησης θέσης αριθμού διαφάνειας 3"/>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rtlCol="0" anchor="b"/>
          <a:lstStyle>
            <a:lvl1pPr algn="l" rtl="0">
              <a:defRPr sz="3200"/>
            </a:lvl1pPr>
          </a:lstStyle>
          <a:p>
            <a:pPr rtl="0"/>
            <a:r>
              <a:rPr lang="el-GR"/>
              <a:t>Κάντε κλικ για να επεξεργαστείτε τον τίτλο υποδείγματος</a:t>
            </a:r>
            <a:endParaRPr lang="el-GR" noProof="0" dirty="0"/>
          </a:p>
        </p:txBody>
      </p:sp>
      <p:sp>
        <p:nvSpPr>
          <p:cNvPr id="3" name="Σύμβολο κράτησης θέσης περιεχομένου 2"/>
          <p:cNvSpPr>
            <a:spLocks noGrp="1"/>
          </p:cNvSpPr>
          <p:nvPr>
            <p:ph idx="1"/>
          </p:nvPr>
        </p:nvSpPr>
        <p:spPr>
          <a:xfrm>
            <a:off x="5641848" y="1600199"/>
            <a:ext cx="5445252" cy="4572001"/>
          </a:xfrm>
        </p:spPr>
        <p:txBody>
          <a:bodyPr rtlCol="0">
            <a:normAutofit/>
          </a:bodyPr>
          <a:lstStyle>
            <a:lvl1pPr algn="l" rtl="0">
              <a:defRPr sz="2000"/>
            </a:lvl1pPr>
            <a:lvl2pPr algn="l" rtl="0">
              <a:defRPr sz="16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el-GR" noProof="0"/>
              <a:t>Στυλ κειμένου υποδείγματος</a:t>
            </a:r>
          </a:p>
          <a:p>
            <a:pPr lvl="1" rtl="0"/>
            <a:r>
              <a:rPr lang="el-GR" noProof="0"/>
              <a:t>Δεύτερο επίπεδο</a:t>
            </a:r>
          </a:p>
          <a:p>
            <a:pPr lvl="2" rtl="0"/>
            <a:r>
              <a:rPr lang="el-GR" noProof="0"/>
              <a:t>Τρίτο επίπεδο</a:t>
            </a:r>
          </a:p>
          <a:p>
            <a:pPr lvl="3" rtl="0"/>
            <a:r>
              <a:rPr lang="el-GR" noProof="0"/>
              <a:t>Τέταρτο επίπεδο</a:t>
            </a:r>
          </a:p>
          <a:p>
            <a:pPr lvl="4" rtl="0"/>
            <a:r>
              <a:rPr lang="el-GR" noProof="0"/>
              <a:t>Πέμπτο επίπεδο</a:t>
            </a:r>
            <a:endParaRPr lang="el-GR" noProof="0" dirty="0"/>
          </a:p>
        </p:txBody>
      </p:sp>
      <p:sp>
        <p:nvSpPr>
          <p:cNvPr id="4" name="Σύμβολο κράτησης θέσης κειμένου 3"/>
          <p:cNvSpPr>
            <a:spLocks noGrp="1"/>
          </p:cNvSpPr>
          <p:nvPr>
            <p:ph type="body" sz="half" idx="2"/>
          </p:nvPr>
        </p:nvSpPr>
        <p:spPr>
          <a:xfrm>
            <a:off x="1104900" y="1600200"/>
            <a:ext cx="4384548" cy="4572000"/>
          </a:xfrm>
        </p:spPr>
        <p:txBody>
          <a:bodyPr rtlCol="0">
            <a:normAutofit/>
          </a:bodyPr>
          <a:lstStyle>
            <a:lvl1pPr marL="0" indent="0" algn="l" rtl="0">
              <a:spcBef>
                <a:spcPts val="1200"/>
              </a:spcBef>
              <a:buNone/>
              <a:defRPr sz="1800"/>
            </a:lvl1pPr>
            <a:lvl2pPr marL="457200" indent="0" algn="l" rtl="0">
              <a:buNone/>
              <a:defRPr sz="1400"/>
            </a:lvl2pPr>
            <a:lvl3pPr marL="914400" indent="0" algn="l" rtl="0">
              <a:buNone/>
              <a:defRPr sz="1200"/>
            </a:lvl3pPr>
            <a:lvl4pPr marL="1371600" indent="0" algn="l" rtl="0">
              <a:buNone/>
              <a:defRPr sz="1000"/>
            </a:lvl4pPr>
            <a:lvl5pPr marL="1828800" indent="0" algn="l" rtl="0">
              <a:buNone/>
              <a:defRPr sz="1000"/>
            </a:lvl5pPr>
            <a:lvl6pPr marL="2286000" indent="0" algn="l" rtl="0">
              <a:buNone/>
              <a:defRPr sz="1000"/>
            </a:lvl6pPr>
            <a:lvl7pPr marL="2743200" indent="0" algn="l" rtl="0">
              <a:buNone/>
              <a:defRPr sz="1000"/>
            </a:lvl7pPr>
            <a:lvl8pPr marL="3200400" indent="0" algn="l" rtl="0">
              <a:buNone/>
              <a:defRPr sz="1000"/>
            </a:lvl8pPr>
            <a:lvl9pPr marL="3657600" indent="0" algn="l" rtl="0">
              <a:buNone/>
              <a:defRPr sz="1000"/>
            </a:lvl9pPr>
          </a:lstStyle>
          <a:p>
            <a:pPr lvl="0" rtl="0"/>
            <a:r>
              <a:rPr lang="el-GR" noProof="0"/>
              <a:t>Στυλ κειμένου υποδείγματος</a:t>
            </a:r>
          </a:p>
        </p:txBody>
      </p:sp>
      <p:sp>
        <p:nvSpPr>
          <p:cNvPr id="5" name="Σύμβολο κράτησης θέσης ημερομηνίας 4"/>
          <p:cNvSpPr>
            <a:spLocks noGrp="1"/>
          </p:cNvSpPr>
          <p:nvPr>
            <p:ph type="dt" sz="half" idx="10"/>
          </p:nvPr>
        </p:nvSpPr>
        <p:spPr/>
        <p:txBody>
          <a:bodyPr rtlCol="0"/>
          <a:lstStyle>
            <a:lvl1pPr>
              <a:defRPr/>
            </a:lvl1pPr>
          </a:lstStyle>
          <a:p>
            <a:fld id="{4B5EA598-B9B0-4D78-85CC-8F0888906658}" type="datetime1">
              <a:rPr lang="el-GR" smtClean="0"/>
              <a:pPr/>
              <a:t>31/3/2025</a:t>
            </a:fld>
            <a:endParaRPr lang="el-GR" dirty="0"/>
          </a:p>
        </p:txBody>
      </p:sp>
      <p:sp>
        <p:nvSpPr>
          <p:cNvPr id="6" name="Σύμβολο κράτησης θέσης υποσέλιδου 5"/>
          <p:cNvSpPr>
            <a:spLocks noGrp="1"/>
          </p:cNvSpPr>
          <p:nvPr>
            <p:ph type="ftr" sz="quarter" idx="11"/>
          </p:nvPr>
        </p:nvSpPr>
        <p:spPr/>
        <p:txBody>
          <a:bodyPr rtlCol="0"/>
          <a:lstStyle/>
          <a:p>
            <a:pPr rtl="0"/>
            <a:endParaRPr lang="el-GR" noProof="0" dirty="0"/>
          </a:p>
        </p:txBody>
      </p:sp>
      <p:sp>
        <p:nvSpPr>
          <p:cNvPr id="7" name="Σύμβολο κράτησης θέσης αριθμού διαφάνειας 6"/>
          <p:cNvSpPr>
            <a:spLocks noGrp="1"/>
          </p:cNvSpPr>
          <p:nvPr>
            <p:ph type="sldNum" sz="quarter" idx="12"/>
          </p:nvPr>
        </p:nvSpPr>
        <p:spPr/>
        <p:txBody>
          <a:bodyPr rtlCol="0"/>
          <a:lstStyle/>
          <a:p>
            <a:pPr rtl="0"/>
            <a:fld id="{0FF54DE5-C571-48E8-A5BC-B369434E2F44}" type="slidenum">
              <a:rPr lang="el-GR" noProof="0" smtClean="0"/>
              <a:t>‹#›</a:t>
            </a:fld>
            <a:endParaRPr lang="el-GR" noProof="0" dirty="0"/>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Σύμβολο κράτησης θέσης τίτλου 1"/>
          <p:cNvSpPr>
            <a:spLocks noGrp="1"/>
          </p:cNvSpPr>
          <p:nvPr>
            <p:ph type="title"/>
          </p:nvPr>
        </p:nvSpPr>
        <p:spPr>
          <a:xfrm>
            <a:off x="1104900" y="76200"/>
            <a:ext cx="9980682" cy="1096962"/>
          </a:xfrm>
          <a:prstGeom prst="rect">
            <a:avLst/>
          </a:prstGeom>
        </p:spPr>
        <p:txBody>
          <a:bodyPr vert="horz" lIns="0" tIns="45720" rIns="0" bIns="45720" rtlCol="0" anchor="b">
            <a:normAutofit/>
          </a:bodyPr>
          <a:lstStyle/>
          <a:p>
            <a:pPr rtl="0"/>
            <a:r>
              <a:rPr lang="el-GR" dirty="0"/>
              <a:t>Στυλ κύριου τίτλου</a:t>
            </a:r>
            <a:endParaRPr lang="el-GR" noProof="0" dirty="0"/>
          </a:p>
        </p:txBody>
      </p:sp>
      <p:sp>
        <p:nvSpPr>
          <p:cNvPr id="3" name="Σύμβολο κράτησης θέσης κειμένου 2"/>
          <p:cNvSpPr>
            <a:spLocks noGrp="1"/>
          </p:cNvSpPr>
          <p:nvPr>
            <p:ph type="body" idx="1"/>
          </p:nvPr>
        </p:nvSpPr>
        <p:spPr>
          <a:xfrm>
            <a:off x="1104900" y="1600200"/>
            <a:ext cx="9982200" cy="4572000"/>
          </a:xfrm>
          <a:prstGeom prst="rect">
            <a:avLst/>
          </a:prstGeom>
        </p:spPr>
        <p:txBody>
          <a:bodyPr vert="horz" lIns="0" tIns="45720" rIns="0" bIns="45720" rtlCol="0">
            <a:normAutofit/>
          </a:bodyPr>
          <a:lstStyle/>
          <a:p>
            <a:pPr lvl="0" rtl="0"/>
            <a:r>
              <a:rPr lang="el-GR" noProof="0" dirty="0"/>
              <a:t>Στυλ υποδείγματος κειμένου</a:t>
            </a:r>
          </a:p>
          <a:p>
            <a:pPr lvl="1" rtl="0"/>
            <a:r>
              <a:rPr lang="el-GR" noProof="0" dirty="0"/>
              <a:t>Δεύτερου επιπέδου</a:t>
            </a:r>
          </a:p>
          <a:p>
            <a:pPr lvl="2" rtl="0"/>
            <a:r>
              <a:rPr lang="el-GR" noProof="0" dirty="0"/>
              <a:t>Τρίτου επιπέδου</a:t>
            </a:r>
          </a:p>
          <a:p>
            <a:pPr lvl="3" rtl="0"/>
            <a:r>
              <a:rPr lang="el-GR" noProof="0" dirty="0"/>
              <a:t>Τέταρτου επιπέδου</a:t>
            </a:r>
          </a:p>
          <a:p>
            <a:pPr lvl="4" rtl="0"/>
            <a:r>
              <a:rPr lang="el-GR" noProof="0" dirty="0"/>
              <a:t>Πέμπτου επιπέδου</a:t>
            </a:r>
          </a:p>
          <a:p>
            <a:pPr lvl="5" rtl="0"/>
            <a:r>
              <a:rPr lang="el-GR" noProof="0" dirty="0"/>
              <a:t>Έκτου επιπέδου</a:t>
            </a:r>
          </a:p>
          <a:p>
            <a:pPr lvl="6" rtl="0"/>
            <a:r>
              <a:rPr lang="el-GR" noProof="0" dirty="0"/>
              <a:t>Έβδομου επιπέδου</a:t>
            </a:r>
          </a:p>
          <a:p>
            <a:pPr lvl="7" rtl="0"/>
            <a:r>
              <a:rPr lang="el-GR" noProof="0" dirty="0"/>
              <a:t>Όγδοου επιπέδου</a:t>
            </a:r>
          </a:p>
          <a:p>
            <a:pPr lvl="8" rtl="0"/>
            <a:r>
              <a:rPr lang="el-GR" noProof="0" dirty="0"/>
              <a:t>Ένατου επιπέδου</a:t>
            </a:r>
          </a:p>
        </p:txBody>
      </p:sp>
      <p:sp>
        <p:nvSpPr>
          <p:cNvPr id="4" name="Σύμβολο κράτησης θέσης ημερομηνίας 3"/>
          <p:cNvSpPr>
            <a:spLocks noGrp="1"/>
          </p:cNvSpPr>
          <p:nvPr>
            <p:ph type="dt" sz="half" idx="2"/>
          </p:nvPr>
        </p:nvSpPr>
        <p:spPr>
          <a:xfrm>
            <a:off x="1104899" y="6356351"/>
            <a:ext cx="1829559" cy="365125"/>
          </a:xfrm>
          <a:prstGeom prst="rect">
            <a:avLst/>
          </a:prstGeom>
        </p:spPr>
        <p:txBody>
          <a:bodyPr vert="horz" lIns="0" tIns="45720" rIns="0" bIns="45720" rtlCol="0" anchor="ctr"/>
          <a:lstStyle>
            <a:lvl1pPr algn="l" rtl="0">
              <a:defRPr sz="1200">
                <a:solidFill>
                  <a:schemeClr val="tx1">
                    <a:lumMod val="60000"/>
                    <a:lumOff val="40000"/>
                  </a:schemeClr>
                </a:solidFill>
              </a:defRPr>
            </a:lvl1pPr>
          </a:lstStyle>
          <a:p>
            <a:fld id="{5536D7EC-8E01-4034-A5E0-92EE154A14BE}" type="datetime1">
              <a:rPr lang="el-GR" smtClean="0"/>
              <a:pPr/>
              <a:t>31/3/2025</a:t>
            </a:fld>
            <a:endParaRPr lang="el-GR" dirty="0"/>
          </a:p>
        </p:txBody>
      </p:sp>
      <p:sp>
        <p:nvSpPr>
          <p:cNvPr id="5" name="Σύμβολο κράτησης θέσης υποσέλιδου 4"/>
          <p:cNvSpPr>
            <a:spLocks noGrp="1"/>
          </p:cNvSpPr>
          <p:nvPr>
            <p:ph type="ftr" sz="quarter" idx="3"/>
          </p:nvPr>
        </p:nvSpPr>
        <p:spPr>
          <a:xfrm>
            <a:off x="2934459" y="6356350"/>
            <a:ext cx="6323082" cy="365126"/>
          </a:xfrm>
          <a:prstGeom prst="rect">
            <a:avLst/>
          </a:prstGeom>
        </p:spPr>
        <p:txBody>
          <a:bodyPr vert="horz" lIns="0" tIns="45720" rIns="0" bIns="45720" rtlCol="0" anchor="ctr"/>
          <a:lstStyle>
            <a:lvl1pPr algn="ctr" rtl="0">
              <a:defRPr sz="1200">
                <a:solidFill>
                  <a:schemeClr val="tx1">
                    <a:lumMod val="60000"/>
                    <a:lumOff val="40000"/>
                  </a:schemeClr>
                </a:solidFill>
              </a:defRPr>
            </a:lvl1pPr>
          </a:lstStyle>
          <a:p>
            <a:pPr rtl="0"/>
            <a:endParaRPr lang="el-GR" noProof="0" dirty="0"/>
          </a:p>
        </p:txBody>
      </p:sp>
      <p:sp>
        <p:nvSpPr>
          <p:cNvPr id="6" name="Σύμβολο κράτησης θέσης αριθμού διαφάνειας 5"/>
          <p:cNvSpPr>
            <a:spLocks noGrp="1"/>
          </p:cNvSpPr>
          <p:nvPr>
            <p:ph type="sldNum" sz="quarter" idx="4"/>
          </p:nvPr>
        </p:nvSpPr>
        <p:spPr>
          <a:xfrm>
            <a:off x="9256782" y="6356351"/>
            <a:ext cx="1828800" cy="365125"/>
          </a:xfrm>
          <a:prstGeom prst="rect">
            <a:avLst/>
          </a:prstGeom>
        </p:spPr>
        <p:txBody>
          <a:bodyPr vert="horz" lIns="0" tIns="45720" rIns="0" bIns="45720" rtlCol="0" anchor="ctr"/>
          <a:lstStyle>
            <a:lvl1pPr algn="r" rtl="0">
              <a:defRPr sz="1200">
                <a:solidFill>
                  <a:schemeClr val="tx1">
                    <a:lumMod val="60000"/>
                    <a:lumOff val="40000"/>
                  </a:schemeClr>
                </a:solidFill>
              </a:defRPr>
            </a:lvl1pPr>
          </a:lstStyle>
          <a:p>
            <a:fld id="{0FF54DE5-C571-48E8-A5BC-B369434E2F44}" type="slidenum">
              <a:rPr lang="el-GR" smtClean="0"/>
              <a:pPr/>
              <a:t>‹#›</a:t>
            </a:fld>
            <a:endParaRPr lang="el-GR" dirty="0"/>
          </a:p>
        </p:txBody>
      </p:sp>
      <p:grpSp>
        <p:nvGrpSpPr>
          <p:cNvPr id="15" name="Ομάδα 14"/>
          <p:cNvGrpSpPr/>
          <p:nvPr/>
        </p:nvGrpSpPr>
        <p:grpSpPr>
          <a:xfrm>
            <a:off x="1103376" y="1219201"/>
            <a:ext cx="9985248" cy="84403"/>
            <a:chOff x="1073150" y="1219201"/>
            <a:chExt cx="10058400" cy="63125"/>
          </a:xfrm>
        </p:grpSpPr>
        <p:cxnSp>
          <p:nvCxnSpPr>
            <p:cNvPr id="13" name="Ευθεία γραμμή σύνδεσης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Ευθεία γραμμή σύνδεσης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28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96">
          <p15:clr>
            <a:srgbClr val="F26B43"/>
          </p15:clr>
        </p15:guide>
        <p15:guide id="2" pos="6984">
          <p15:clr>
            <a:srgbClr val="F26B43"/>
          </p15:clr>
        </p15:guide>
        <p15:guide id="3" orient="horz" pos="1008">
          <p15:clr>
            <a:srgbClr val="F26B43"/>
          </p15:clr>
        </p15:guide>
        <p15:guide id="4" orient="horz" pos="38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750">
                <a:solidFill>
                  <a:schemeClr val="tx1">
                    <a:lumMod val="75000"/>
                    <a:lumOff val="25000"/>
                  </a:schemeClr>
                </a:solidFill>
              </a:defRPr>
            </a:lvl1pPr>
          </a:lstStyle>
          <a:p>
            <a:pPr rtl="0"/>
            <a:fld id="{3B67B838-77EF-40C9-87FB-20C22202D488}" type="datetime1">
              <a:rPr lang="el-GR" smtClean="0"/>
              <a:t>31/3/2025</a:t>
            </a:fld>
            <a:endParaRPr lang="el-GR" dirty="0"/>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750">
                <a:solidFill>
                  <a:schemeClr val="tx1">
                    <a:lumMod val="75000"/>
                    <a:lumOff val="25000"/>
                  </a:schemeClr>
                </a:solidFill>
              </a:defRPr>
            </a:lvl1pPr>
          </a:lstStyle>
          <a:p>
            <a:pPr rtl="0"/>
            <a:r>
              <a:rPr lang="el-GR"/>
              <a:t>Προσθήκη υποσέλιδου</a:t>
            </a:r>
            <a:endParaRPr lang="el-GR" dirty="0"/>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750">
                <a:solidFill>
                  <a:schemeClr val="tx1">
                    <a:lumMod val="75000"/>
                    <a:lumOff val="25000"/>
                  </a:schemeClr>
                </a:solidFill>
              </a:defRPr>
            </a:lvl1pPr>
          </a:lstStyle>
          <a:p>
            <a:pPr rtl="0"/>
            <a:fld id="{7DC1BBB0-96F0-4077-A278-0F3FB5C104D3}" type="slidenum">
              <a:rPr lang="el-GR" smtClean="0"/>
              <a:pPr/>
              <a:t>‹#›</a:t>
            </a:fld>
            <a:endParaRPr lang="el-GR" dirty="0"/>
          </a:p>
        </p:txBody>
      </p:sp>
    </p:spTree>
    <p:extLst>
      <p:ext uri="{BB962C8B-B14F-4D97-AF65-F5344CB8AC3E}">
        <p14:creationId xmlns:p14="http://schemas.microsoft.com/office/powerpoint/2010/main" val="345080266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hf sldNum="0" hdr="0" ftr="0" dt="0"/>
  <p:txStyles>
    <p:titleStyle>
      <a:lvl1pPr algn="l" defTabSz="685777" rtl="0" eaLnBrk="1" latinLnBrk="0" hangingPunct="1">
        <a:lnSpc>
          <a:spcPct val="90000"/>
        </a:lnSpc>
        <a:spcBef>
          <a:spcPct val="0"/>
        </a:spcBef>
        <a:buNone/>
        <a:defRPr lang="en-US" sz="3600" kern="1200" cap="none" spc="0" baseline="0" dirty="0">
          <a:solidFill>
            <a:schemeClr val="tx1">
              <a:lumMod val="85000"/>
              <a:lumOff val="15000"/>
            </a:schemeClr>
          </a:solidFill>
          <a:effectLst/>
          <a:latin typeface="+mj-lt"/>
          <a:ea typeface="+mn-ea"/>
          <a:cs typeface="+mn-cs"/>
        </a:defRPr>
      </a:lvl1pPr>
    </p:titleStyle>
    <p:bodyStyle>
      <a:lvl1pPr marL="137155" indent="-137155" algn="l" defTabSz="685777" rtl="0" eaLnBrk="1" latinLnBrk="0" hangingPunct="1">
        <a:lnSpc>
          <a:spcPct val="100000"/>
        </a:lnSpc>
        <a:spcBef>
          <a:spcPts val="675"/>
        </a:spcBef>
        <a:spcAft>
          <a:spcPts val="0"/>
        </a:spcAft>
        <a:buClr>
          <a:schemeClr val="tx1">
            <a:lumMod val="85000"/>
            <a:lumOff val="15000"/>
          </a:schemeClr>
        </a:buClr>
        <a:buFont typeface="Garamond" pitchFamily="18" charset="0"/>
        <a:buChar char="◦"/>
        <a:defRPr sz="1350" kern="1200">
          <a:solidFill>
            <a:schemeClr val="tx1"/>
          </a:solidFill>
          <a:latin typeface="+mn-lt"/>
          <a:ea typeface="+mn-ea"/>
          <a:cs typeface="+mn-cs"/>
        </a:defRPr>
      </a:lvl1pPr>
      <a:lvl2pPr marL="342889"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548622"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3pPr>
      <a:lvl4pPr marL="754355"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4pPr>
      <a:lvl5pPr marL="960088"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5pPr>
      <a:lvl6pPr marL="1199960"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6pPr>
      <a:lvl7pPr marL="1424952"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7pPr>
      <a:lvl8pPr marL="1649945"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8pPr>
      <a:lvl9pPr marL="1874937"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9pPr>
    </p:bodyStyle>
    <p:otherStyle>
      <a:defPPr>
        <a:defRPr lang="en-US"/>
      </a:defPPr>
      <a:lvl1pPr marL="0" algn="l" defTabSz="685777" rtl="0" eaLnBrk="1" latinLnBrk="0" hangingPunct="1">
        <a:defRPr sz="1350" kern="1200">
          <a:solidFill>
            <a:schemeClr val="tx1"/>
          </a:solidFill>
          <a:latin typeface="+mn-lt"/>
          <a:ea typeface="+mn-ea"/>
          <a:cs typeface="+mn-cs"/>
        </a:defRPr>
      </a:lvl1pPr>
      <a:lvl2pPr marL="342889" algn="l" defTabSz="685777" rtl="0" eaLnBrk="1" latinLnBrk="0" hangingPunct="1">
        <a:defRPr sz="1350" kern="1200">
          <a:solidFill>
            <a:schemeClr val="tx1"/>
          </a:solidFill>
          <a:latin typeface="+mn-lt"/>
          <a:ea typeface="+mn-ea"/>
          <a:cs typeface="+mn-cs"/>
        </a:defRPr>
      </a:lvl2pPr>
      <a:lvl3pPr marL="685777" algn="l" defTabSz="685777" rtl="0" eaLnBrk="1" latinLnBrk="0" hangingPunct="1">
        <a:defRPr sz="1350" kern="1200">
          <a:solidFill>
            <a:schemeClr val="tx1"/>
          </a:solidFill>
          <a:latin typeface="+mn-lt"/>
          <a:ea typeface="+mn-ea"/>
          <a:cs typeface="+mn-cs"/>
        </a:defRPr>
      </a:lvl3pPr>
      <a:lvl4pPr marL="1028666" algn="l" defTabSz="685777" rtl="0" eaLnBrk="1" latinLnBrk="0" hangingPunct="1">
        <a:defRPr sz="1350" kern="1200">
          <a:solidFill>
            <a:schemeClr val="tx1"/>
          </a:solidFill>
          <a:latin typeface="+mn-lt"/>
          <a:ea typeface="+mn-ea"/>
          <a:cs typeface="+mn-cs"/>
        </a:defRPr>
      </a:lvl4pPr>
      <a:lvl5pPr marL="1371554" algn="l" defTabSz="685777" rtl="0" eaLnBrk="1" latinLnBrk="0" hangingPunct="1">
        <a:defRPr sz="1350" kern="1200">
          <a:solidFill>
            <a:schemeClr val="tx1"/>
          </a:solidFill>
          <a:latin typeface="+mn-lt"/>
          <a:ea typeface="+mn-ea"/>
          <a:cs typeface="+mn-cs"/>
        </a:defRPr>
      </a:lvl5pPr>
      <a:lvl6pPr marL="1714443" algn="l" defTabSz="685777" rtl="0" eaLnBrk="1" latinLnBrk="0" hangingPunct="1">
        <a:defRPr sz="1350" kern="1200">
          <a:solidFill>
            <a:schemeClr val="tx1"/>
          </a:solidFill>
          <a:latin typeface="+mn-lt"/>
          <a:ea typeface="+mn-ea"/>
          <a:cs typeface="+mn-cs"/>
        </a:defRPr>
      </a:lvl6pPr>
      <a:lvl7pPr marL="2057331" algn="l" defTabSz="685777" rtl="0" eaLnBrk="1" latinLnBrk="0" hangingPunct="1">
        <a:defRPr sz="1350" kern="1200">
          <a:solidFill>
            <a:schemeClr val="tx1"/>
          </a:solidFill>
          <a:latin typeface="+mn-lt"/>
          <a:ea typeface="+mn-ea"/>
          <a:cs typeface="+mn-cs"/>
        </a:defRPr>
      </a:lvl7pPr>
      <a:lvl8pPr marL="2400220" algn="l" defTabSz="685777" rtl="0" eaLnBrk="1" latinLnBrk="0" hangingPunct="1">
        <a:defRPr sz="1350" kern="1200">
          <a:solidFill>
            <a:schemeClr val="tx1"/>
          </a:solidFill>
          <a:latin typeface="+mn-lt"/>
          <a:ea typeface="+mn-ea"/>
          <a:cs typeface="+mn-cs"/>
        </a:defRPr>
      </a:lvl8pPr>
      <a:lvl9pPr marL="2743109" algn="l" defTabSz="685777"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5536D7EC-8E01-4034-A5E0-92EE154A14BE}" type="datetime1">
              <a:rPr lang="el-GR" smtClean="0"/>
              <a:pPr/>
              <a:t>31/3/2025</a:t>
            </a:fld>
            <a:endParaRPr lang="el-GR"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pPr rtl="0"/>
            <a:endParaRPr lang="el-GR" noProof="0"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0FF54DE5-C571-48E8-A5BC-B369434E2F44}" type="slidenum">
              <a:rPr lang="el-GR" smtClean="0"/>
              <a:pPr/>
              <a:t>‹#›</a:t>
            </a:fld>
            <a:endParaRPr lang="el-GR" dirty="0"/>
          </a:p>
        </p:txBody>
      </p:sp>
    </p:spTree>
    <p:extLst>
      <p:ext uri="{BB962C8B-B14F-4D97-AF65-F5344CB8AC3E}">
        <p14:creationId xmlns:p14="http://schemas.microsoft.com/office/powerpoint/2010/main" val="2432226032"/>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5.sv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4.xml"/><Relationship Id="rId1" Type="http://schemas.openxmlformats.org/officeDocument/2006/relationships/themeOverride" Target="../theme/themeOverride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81072FAC-EEE9-4F26-A784-BC07EACCBE9F}"/>
              </a:ext>
            </a:extLst>
          </p:cNvPr>
          <p:cNvSpPr>
            <a:spLocks noGrp="1"/>
          </p:cNvSpPr>
          <p:nvPr>
            <p:ph idx="1"/>
          </p:nvPr>
        </p:nvSpPr>
        <p:spPr>
          <a:xfrm>
            <a:off x="3216912" y="2078500"/>
            <a:ext cx="7092654" cy="3309999"/>
          </a:xfrm>
        </p:spPr>
        <p:txBody>
          <a:bodyPr vert="horz" lIns="68580" tIns="34290" rIns="68580" bIns="34290" rtlCol="0" anchor="t">
            <a:normAutofit/>
          </a:bodyPr>
          <a:lstStyle/>
          <a:p>
            <a:pPr marL="0" indent="0" algn="ctr">
              <a:buNone/>
            </a:pPr>
            <a:r>
              <a:rPr lang="el-GR" sz="2251" b="1" dirty="0">
                <a:latin typeface="SkGaramondLightPolUni_W" panose="02040502050505030304" pitchFamily="18" charset="0"/>
                <a:cs typeface="Segoe UI" panose="020B0502040204020203" pitchFamily="34" charset="0"/>
              </a:rPr>
              <a:t>ΘΕΜΑ ΕΝΟΤΗΤΑΣ</a:t>
            </a:r>
          </a:p>
          <a:p>
            <a:pPr marL="0" indent="0" algn="ctr">
              <a:buNone/>
            </a:pPr>
            <a:endParaRPr lang="el-GR" sz="2251" b="1" dirty="0">
              <a:latin typeface="SkGaramondLightPolUni_W" panose="02040502050505030304" pitchFamily="18" charset="0"/>
              <a:cs typeface="Segoe UI" panose="020B0502040204020203" pitchFamily="34" charset="0"/>
            </a:endParaRPr>
          </a:p>
          <a:p>
            <a:pPr marL="0" indent="0" algn="ctr">
              <a:buNone/>
            </a:pPr>
            <a:r>
              <a:rPr lang="el-GR" sz="2251" b="1" dirty="0">
                <a:latin typeface="SkGaramondLightPolUni_W" panose="02040502050505030304" pitchFamily="18" charset="0"/>
                <a:cs typeface="Segoe UI" panose="020B0502040204020203" pitchFamily="34" charset="0"/>
              </a:rPr>
              <a:t>Διδακτικές προτάσεις στο μάθημα της Ιστορίας.</a:t>
            </a:r>
          </a:p>
          <a:p>
            <a:pPr marL="0" indent="0" algn="ctr">
              <a:buNone/>
            </a:pPr>
            <a:r>
              <a:rPr lang="el-GR" sz="2251" b="1" dirty="0">
                <a:latin typeface="SkGaramondLightPolUni_W" panose="02040502050505030304" pitchFamily="18" charset="0"/>
                <a:cs typeface="Segoe UI" panose="020B0502040204020203" pitchFamily="34" charset="0"/>
              </a:rPr>
              <a:t>Τα σχολικά εγχειρίδια της Ιστορίας. </a:t>
            </a:r>
            <a:endParaRPr lang="el-GR" sz="2101" dirty="0">
              <a:latin typeface="SkGaramondLightPolUni_W" panose="02040502050505030304" pitchFamily="18" charset="0"/>
              <a:cs typeface="Segoe UI" panose="020B0502040204020203" pitchFamily="34" charset="0"/>
            </a:endParaRPr>
          </a:p>
          <a:p>
            <a:pPr marL="0" indent="0">
              <a:buNone/>
            </a:pPr>
            <a:endParaRPr lang="el-GR" sz="2101" dirty="0">
              <a:latin typeface="SkGaramondLightPolUni_W" panose="02040502050505030304" pitchFamily="18" charset="0"/>
              <a:cs typeface="Segoe UI" panose="020B0502040204020203" pitchFamily="34" charset="0"/>
            </a:endParaRPr>
          </a:p>
          <a:p>
            <a:pPr marL="0" indent="0">
              <a:buNone/>
            </a:pPr>
            <a:endParaRPr lang="el-GR" sz="1500" b="1" dirty="0">
              <a:latin typeface="SkGaramondLightPolUni_W" panose="02040502050505030304" pitchFamily="18" charset="0"/>
              <a:cs typeface="Segoe UI" panose="020B0502040204020203" pitchFamily="34" charset="0"/>
            </a:endParaRPr>
          </a:p>
        </p:txBody>
      </p:sp>
      <p:pic>
        <p:nvPicPr>
          <p:cNvPr id="5" name="Γραφικό 4" descr="Άνοιγμα βιβλίου">
            <a:extLst>
              <a:ext uri="{FF2B5EF4-FFF2-40B4-BE49-F238E27FC236}">
                <a16:creationId xmlns:a16="http://schemas.microsoft.com/office/drawing/2014/main" id="{DEFE964D-9F1C-4F69-ADD3-0E1AB324E19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52650" y="3017520"/>
            <a:ext cx="822960" cy="822960"/>
          </a:xfrm>
          <a:prstGeom prst="rect">
            <a:avLst/>
          </a:prstGeom>
        </p:spPr>
      </p:pic>
      <p:sp>
        <p:nvSpPr>
          <p:cNvPr id="8" name="1 - Τίτλος">
            <a:extLst>
              <a:ext uri="{FF2B5EF4-FFF2-40B4-BE49-F238E27FC236}">
                <a16:creationId xmlns:a16="http://schemas.microsoft.com/office/drawing/2014/main" id="{3B8E16B8-78AE-4AA7-A3E9-2EE5D7779B24}"/>
              </a:ext>
            </a:extLst>
          </p:cNvPr>
          <p:cNvSpPr txBox="1">
            <a:spLocks/>
          </p:cNvSpPr>
          <p:nvPr/>
        </p:nvSpPr>
        <p:spPr>
          <a:xfrm>
            <a:off x="1805337" y="332656"/>
            <a:ext cx="8581327" cy="822960"/>
          </a:xfrm>
          <a:prstGeom prst="rect">
            <a:avLst/>
          </a:prstGeom>
        </p:spPr>
        <p:txBody>
          <a:bodyPr vert="horz" lIns="68598" tIns="34299" rIns="68598" bIns="34299" rtlCol="0" anchor="ctr">
            <a:normAutofit fontScale="97500" lnSpcReduction="10000"/>
          </a:bodyPr>
          <a:lstStyle>
            <a:lvl1pPr algn="l" defTabSz="914126" rtl="0" eaLnBrk="1" latinLnBrk="0" hangingPunct="1">
              <a:lnSpc>
                <a:spcPct val="90000"/>
              </a:lnSpc>
              <a:spcBef>
                <a:spcPct val="0"/>
              </a:spcBef>
              <a:buNone/>
              <a:defRPr sz="4399" kern="1200">
                <a:solidFill>
                  <a:schemeClr val="tx1"/>
                </a:solidFill>
                <a:latin typeface="+mj-lt"/>
                <a:ea typeface="+mj-ea"/>
                <a:cs typeface="+mj-cs"/>
              </a:defRPr>
            </a:lvl1pPr>
          </a:lstStyle>
          <a:p>
            <a:pPr defTabSz="685777">
              <a:defRPr/>
            </a:pPr>
            <a:r>
              <a:rPr lang="el-GR" sz="900" dirty="0">
                <a:solidFill>
                  <a:prstClr val="black">
                    <a:lumMod val="85000"/>
                    <a:lumOff val="15000"/>
                  </a:prstClr>
                </a:solidFill>
                <a:latin typeface="Book Antiqua" panose="02040602050305030304" pitchFamily="18" charset="0"/>
              </a:rPr>
              <a:t>ΙΕΑ 101</a:t>
            </a:r>
            <a:br>
              <a:rPr lang="el-GR" sz="900" dirty="0">
                <a:solidFill>
                  <a:prstClr val="black">
                    <a:lumMod val="85000"/>
                    <a:lumOff val="15000"/>
                  </a:prstClr>
                </a:solidFill>
                <a:latin typeface="Book Antiqua" panose="02040602050305030304" pitchFamily="18" charset="0"/>
              </a:rPr>
            </a:br>
            <a:r>
              <a:rPr lang="el-GR" sz="900" dirty="0">
                <a:solidFill>
                  <a:prstClr val="black">
                    <a:lumMod val="85000"/>
                    <a:lumOff val="15000"/>
                  </a:prstClr>
                </a:solidFill>
                <a:latin typeface="Book Antiqua" panose="02040602050305030304" pitchFamily="18" charset="0"/>
              </a:rPr>
              <a:t>ΔΙΔΑΚΤΙΚΗ – ΘΕΩΡΙΑ ΚΑΙ ΠΡΑΞΗ ΤΗΣ ΔΙΔΑΣΚΑΛΙΑΣ</a:t>
            </a:r>
            <a:br>
              <a:rPr lang="el-GR" sz="900" dirty="0">
                <a:solidFill>
                  <a:prstClr val="black">
                    <a:lumMod val="85000"/>
                    <a:lumOff val="15000"/>
                  </a:prstClr>
                </a:solidFill>
                <a:latin typeface="Book Antiqua" panose="02040602050305030304" pitchFamily="18" charset="0"/>
              </a:rPr>
            </a:br>
            <a:r>
              <a:rPr lang="el-GR" sz="900" dirty="0">
                <a:solidFill>
                  <a:prstClr val="black">
                    <a:lumMod val="85000"/>
                    <a:lumOff val="15000"/>
                  </a:prstClr>
                </a:solidFill>
                <a:latin typeface="Book Antiqua" panose="02040602050305030304" pitchFamily="18" charset="0"/>
              </a:rPr>
              <a:t>Κ. ΑΓΓΕΛΑΚΟΣ – Χ. ΚΟΥΡΓΙΑΝΤΑΚΗΣ</a:t>
            </a:r>
            <a:br>
              <a:rPr lang="el-GR" sz="900" dirty="0">
                <a:solidFill>
                  <a:prstClr val="black">
                    <a:lumMod val="85000"/>
                    <a:lumOff val="15000"/>
                  </a:prstClr>
                </a:solidFill>
                <a:latin typeface="Book Antiqua" panose="02040602050305030304" pitchFamily="18" charset="0"/>
              </a:rPr>
            </a:br>
            <a:r>
              <a:rPr lang="el-GR" sz="900" dirty="0">
                <a:solidFill>
                  <a:prstClr val="black">
                    <a:lumMod val="85000"/>
                    <a:lumOff val="15000"/>
                  </a:prstClr>
                </a:solidFill>
                <a:latin typeface="Book Antiqua" panose="02040602050305030304" pitchFamily="18" charset="0"/>
              </a:rPr>
              <a:t>ΥΠΟΧΡΕΩΤΙΚΟ, Η΄ ΕΞΑΜΗΝΟ</a:t>
            </a:r>
            <a:br>
              <a:rPr lang="el-GR" sz="900" dirty="0">
                <a:solidFill>
                  <a:prstClr val="black">
                    <a:lumMod val="85000"/>
                    <a:lumOff val="15000"/>
                  </a:prstClr>
                </a:solidFill>
                <a:latin typeface="Book Antiqua" panose="02040602050305030304" pitchFamily="18" charset="0"/>
              </a:rPr>
            </a:br>
            <a:r>
              <a:rPr lang="el-GR" sz="900" dirty="0">
                <a:solidFill>
                  <a:prstClr val="black">
                    <a:lumMod val="85000"/>
                    <a:lumOff val="15000"/>
                  </a:prstClr>
                </a:solidFill>
                <a:latin typeface="Book Antiqua" panose="02040602050305030304" pitchFamily="18" charset="0"/>
              </a:rPr>
              <a:t>5 ECTS</a:t>
            </a:r>
            <a:br>
              <a:rPr lang="el-GR" sz="1200" dirty="0">
                <a:solidFill>
                  <a:prstClr val="black">
                    <a:lumMod val="85000"/>
                    <a:lumOff val="15000"/>
                  </a:prstClr>
                </a:solidFill>
                <a:latin typeface="Century Gothic" panose="020B0502020202020204"/>
              </a:rPr>
            </a:br>
            <a:endParaRPr lang="el-GR" sz="1200" dirty="0">
              <a:solidFill>
                <a:prstClr val="black">
                  <a:lumMod val="85000"/>
                  <a:lumOff val="15000"/>
                </a:prstClr>
              </a:solidFill>
              <a:latin typeface="Century Gothic" panose="020B0502020202020204"/>
            </a:endParaRPr>
          </a:p>
        </p:txBody>
      </p:sp>
    </p:spTree>
    <p:extLst>
      <p:ext uri="{BB962C8B-B14F-4D97-AF65-F5344CB8AC3E}">
        <p14:creationId xmlns:p14="http://schemas.microsoft.com/office/powerpoint/2010/main" val="3350880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Σύμβολο κράτησης θέσης εικόνας 4" descr="Κοντινό πλάνο βιβλίων σε ράφια με περισσότερα βιβλία δυσδιάκριτα στο πρώτο πλάνο και το φόντο" title="Δείγμα εικόνας"/>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3155" r="3155"/>
          <a:stretch>
            <a:fillRect/>
          </a:stretch>
        </p:blipFill>
        <p:spPr>
          <a:xfrm>
            <a:off x="6822831" y="1600199"/>
            <a:ext cx="4262752" cy="4572001"/>
          </a:xfrm>
        </p:spPr>
      </p:pic>
      <p:sp>
        <p:nvSpPr>
          <p:cNvPr id="6" name="1 - Τίτλος">
            <a:extLst>
              <a:ext uri="{FF2B5EF4-FFF2-40B4-BE49-F238E27FC236}">
                <a16:creationId xmlns:a16="http://schemas.microsoft.com/office/drawing/2014/main" id="{24B76EC3-6C5A-417F-A7E8-6CF25CBA81F1}"/>
              </a:ext>
            </a:extLst>
          </p:cNvPr>
          <p:cNvSpPr txBox="1">
            <a:spLocks noChangeArrowheads="1"/>
          </p:cNvSpPr>
          <p:nvPr/>
        </p:nvSpPr>
        <p:spPr>
          <a:xfrm>
            <a:off x="468313" y="0"/>
            <a:ext cx="7559675" cy="1268760"/>
          </a:xfrm>
          <a:prstGeom prst="rect">
            <a:avLst/>
          </a:prstGeom>
        </p:spPr>
        <p:txBody>
          <a:bodyPr vert="horz" lIns="0" tIns="45720" rIns="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altLang="zh-CN" sz="1600"/>
              <a:t>ΙΕΑ 101</a:t>
            </a:r>
            <a:br>
              <a:rPr lang="en-US" altLang="zh-CN" sz="1600"/>
            </a:br>
            <a:r>
              <a:rPr lang="en-US" altLang="zh-CN" sz="1600" b="1"/>
              <a:t>ΔΙΔΑΚΤΙΚΗ – ΘΕΩΡΙΑ ΚΑΙ ΠΡΑΞΗ ΤΗΣ ΔΙΔΑΣΚΑΛΙΑΣ</a:t>
            </a:r>
            <a:br>
              <a:rPr lang="en-US" altLang="zh-CN" sz="1600"/>
            </a:br>
            <a:r>
              <a:rPr lang="en-US" altLang="zh-CN" sz="1600"/>
              <a:t>Κ. ΑΓΓΕΛΑΚΟΣ – Χ. ΚΟΥΡΓΙΑΝΤΑΚΗΣ</a:t>
            </a:r>
            <a:br>
              <a:rPr lang="en-US" altLang="zh-CN" sz="1600"/>
            </a:br>
            <a:r>
              <a:rPr lang="en-US" altLang="zh-CN" sz="1600"/>
              <a:t>ΥΠΟΧΡΕΩΤΙΚΟ, Η΄ ΕΞΑΜΗΝΟ</a:t>
            </a:r>
            <a:br>
              <a:rPr lang="en-US" altLang="zh-CN" sz="1600"/>
            </a:br>
            <a:r>
              <a:rPr lang="en-US" altLang="zh-CN" sz="1600"/>
              <a:t>5 ECTS</a:t>
            </a:r>
            <a:endParaRPr lang="en-US" altLang="zh-CN" sz="1600" dirty="0"/>
          </a:p>
        </p:txBody>
      </p:sp>
      <p:sp>
        <p:nvSpPr>
          <p:cNvPr id="10" name="2 - Υπότιτλος">
            <a:extLst>
              <a:ext uri="{FF2B5EF4-FFF2-40B4-BE49-F238E27FC236}">
                <a16:creationId xmlns:a16="http://schemas.microsoft.com/office/drawing/2014/main" id="{1AED8482-24D9-4095-B478-401D927B7F0E}"/>
              </a:ext>
            </a:extLst>
          </p:cNvPr>
          <p:cNvSpPr txBox="1">
            <a:spLocks/>
          </p:cNvSpPr>
          <p:nvPr/>
        </p:nvSpPr>
        <p:spPr>
          <a:xfrm>
            <a:off x="240446" y="303516"/>
            <a:ext cx="6301031" cy="6554483"/>
          </a:xfrm>
          <a:prstGeom prst="rect">
            <a:avLst/>
          </a:prstGeom>
        </p:spPr>
        <p:txBody>
          <a:bodyPr vert="horz" lIns="0" tIns="1188720" rIns="0" bIns="45720" rtlCol="0">
            <a:normAutofit fontScale="25000" lnSpcReduction="20000"/>
          </a:bodyPr>
          <a:lstStyle>
            <a:lvl1pPr marL="0" indent="0" algn="ctr" defTabSz="914400" rtl="0" eaLnBrk="1" latinLnBrk="0" hangingPunct="1">
              <a:lnSpc>
                <a:spcPct val="90000"/>
              </a:lnSpc>
              <a:spcBef>
                <a:spcPts val="1800"/>
              </a:spcBef>
              <a:buFont typeface="Wingdings" panose="05000000000000000000" pitchFamily="2" charset="2"/>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600"/>
              </a:spcBef>
              <a:buFont typeface="Wingdings" panose="05000000000000000000" pitchFamily="2" charset="2"/>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600"/>
              </a:spcBef>
              <a:buFont typeface="Wingdings" panose="05000000000000000000" pitchFamily="2" charset="2"/>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600"/>
              </a:spcBef>
              <a:buFont typeface="Wingdings" panose="05000000000000000000" pitchFamily="2" charset="2"/>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600"/>
              </a:spcBef>
              <a:buFont typeface="Wingdings" panose="05000000000000000000" pitchFamily="2" charset="2"/>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9pPr>
          </a:lstStyle>
          <a:p>
            <a:pPr indent="103188" algn="just">
              <a:lnSpc>
                <a:spcPct val="100000"/>
              </a:lnSpc>
              <a:spcBef>
                <a:spcPts val="575"/>
              </a:spcBef>
            </a:pPr>
            <a:endParaRPr lang="el-GR" altLang="el-GR" sz="80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endParaRPr>
          </a:p>
          <a:p>
            <a:pPr indent="103188" algn="just">
              <a:lnSpc>
                <a:spcPct val="100000"/>
              </a:lnSpc>
              <a:spcBef>
                <a:spcPts val="575"/>
              </a:spcBef>
            </a:pPr>
            <a:endParaRPr lang="el-GR"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endParaRPr>
          </a:p>
          <a:p>
            <a:pPr indent="103188" algn="just">
              <a:lnSpc>
                <a:spcPct val="100000"/>
              </a:lnSpc>
              <a:spcBef>
                <a:spcPts val="575"/>
              </a:spcBef>
            </a:pPr>
            <a:r>
              <a:rPr lang="el-GR"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1. </a:t>
            </a:r>
            <a:r>
              <a:rPr lang="en-US" altLang="el-GR" sz="8800" b="1" dirty="0" err="1">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Χρήση</a:t>
            </a:r>
            <a:r>
              <a:rPr lang="el-GR"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a:t>
            </a:r>
            <a:r>
              <a:rPr lang="el-GR"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sz="8800" b="1" dirty="0" err="1">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ερμηνεί</a:t>
            </a:r>
            <a:r>
              <a:rPr lang="en-US"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α ιστορικών όρων</a:t>
            </a:r>
          </a:p>
          <a:p>
            <a:pPr indent="103188" algn="just">
              <a:lnSpc>
                <a:spcPct val="100000"/>
              </a:lnSpc>
              <a:spcBef>
                <a:spcPts val="575"/>
              </a:spcBef>
            </a:pPr>
            <a:endPar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indent="103188" algn="l">
              <a:lnSpc>
                <a:spcPct val="100000"/>
              </a:lnSpc>
              <a:spcBef>
                <a:spcPts val="575"/>
              </a:spcBef>
            </a:pPr>
            <a:r>
              <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rPr>
              <a:t>Όροι όπως, «εκκλησία», «κράτος», «κυβέρνηση», «δημοκρατία», «επανάσταση» κ.λπ. είναι δυνατό να χρησιμοποιούνται με διαφορετική σημασία</a:t>
            </a:r>
          </a:p>
          <a:p>
            <a:pPr marL="1143000" indent="-419100" algn="l">
              <a:lnSpc>
                <a:spcPct val="100000"/>
              </a:lnSpc>
              <a:spcBef>
                <a:spcPts val="575"/>
              </a:spcBef>
              <a:buFont typeface="Wingdings" panose="05000000000000000000" pitchFamily="2" charset="2"/>
              <a:buChar char="§"/>
            </a:pPr>
            <a:r>
              <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rPr>
              <a:t>από τους ανθρώπους κάθε εποχής, </a:t>
            </a:r>
          </a:p>
          <a:p>
            <a:pPr marL="1143000" indent="-419100" algn="l">
              <a:lnSpc>
                <a:spcPct val="100000"/>
              </a:lnSpc>
              <a:spcBef>
                <a:spcPts val="575"/>
              </a:spcBef>
              <a:buFont typeface="Wingdings" panose="05000000000000000000" pitchFamily="2" charset="2"/>
              <a:buChar char="§"/>
            </a:pPr>
            <a:r>
              <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rPr>
              <a:t>από τους ιστορικούς μιας συγκεκριμένης εποχής και</a:t>
            </a:r>
          </a:p>
          <a:p>
            <a:pPr marL="1143000" indent="-419100" algn="l">
              <a:lnSpc>
                <a:spcPct val="100000"/>
              </a:lnSpc>
              <a:spcBef>
                <a:spcPts val="575"/>
              </a:spcBef>
              <a:buFont typeface="Wingdings" panose="05000000000000000000" pitchFamily="2" charset="2"/>
              <a:buChar char="§"/>
            </a:pPr>
            <a:r>
              <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rPr>
              <a:t>από δασκάλους και μαθητές (οι οποίοι κουβαλούν μέσα τους το προσωπικό, κοινωνικό και πολιτιστικό παρελθόν τους).</a:t>
            </a:r>
          </a:p>
          <a:p>
            <a:pPr marL="715963" algn="just">
              <a:lnSpc>
                <a:spcPct val="100000"/>
              </a:lnSpc>
              <a:spcBef>
                <a:spcPts val="575"/>
              </a:spcBef>
            </a:pPr>
            <a:endParaRPr lang="el-GR" altLang="el-GR" sz="9600"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n-US" altLang="el-GR" dirty="0">
              <a:latin typeface="Xarrovv" panose="02000603000000000000" pitchFamily="50" charset="-128"/>
              <a:ea typeface="Xarrovv" panose="02000603000000000000" pitchFamily="50" charset="-128"/>
              <a:cs typeface="Xarrovv" panose="02000603000000000000" pitchFamily="50" charset="-128"/>
            </a:endParaRPr>
          </a:p>
          <a:p>
            <a:pPr indent="103188">
              <a:lnSpc>
                <a:spcPct val="100000"/>
              </a:lnSpc>
              <a:spcBef>
                <a:spcPts val="575"/>
              </a:spcBef>
              <a:buFont typeface="Wingdings" panose="05000000000000000000" pitchFamily="2" charset="2"/>
              <a:buChar char="ü"/>
            </a:pPr>
            <a:endParaRPr lang="en-US" altLang="el-GR" sz="1100" dirty="0">
              <a:latin typeface="Corbel" panose="020B0503020204020204" pitchFamily="34" charset="0"/>
            </a:endParaRPr>
          </a:p>
          <a:p>
            <a:pPr indent="103188">
              <a:lnSpc>
                <a:spcPct val="100000"/>
              </a:lnSpc>
              <a:spcBef>
                <a:spcPts val="575"/>
              </a:spcBef>
              <a:buFont typeface="Wingdings" panose="05000000000000000000" pitchFamily="2" charset="2"/>
              <a:buChar char="ü"/>
            </a:pPr>
            <a:endParaRPr lang="en-US" altLang="el-GR" sz="1100" dirty="0">
              <a:latin typeface="Corbel" panose="020B0503020204020204" pitchFamily="34" charset="0"/>
            </a:endParaRPr>
          </a:p>
          <a:p>
            <a:pPr indent="103188">
              <a:lnSpc>
                <a:spcPct val="100000"/>
              </a:lnSpc>
              <a:spcBef>
                <a:spcPts val="575"/>
              </a:spcBef>
              <a:buFont typeface="Wingdings" panose="05000000000000000000" pitchFamily="2" charset="2"/>
              <a:buChar char="ü"/>
            </a:pPr>
            <a:r>
              <a:rPr lang="en-US" altLang="el-GR" sz="1100" dirty="0">
                <a:latin typeface="Corbel" panose="020B0503020204020204" pitchFamily="34" charset="0"/>
              </a:rPr>
              <a:t>.</a:t>
            </a:r>
          </a:p>
        </p:txBody>
      </p:sp>
    </p:spTree>
    <p:extLst>
      <p:ext uri="{BB962C8B-B14F-4D97-AF65-F5344CB8AC3E}">
        <p14:creationId xmlns:p14="http://schemas.microsoft.com/office/powerpoint/2010/main" val="224578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a:extLst>
              <a:ext uri="{FF2B5EF4-FFF2-40B4-BE49-F238E27FC236}">
                <a16:creationId xmlns:a16="http://schemas.microsoft.com/office/drawing/2014/main" id="{EC781864-06D8-43FD-AF56-CE06AE859B5F}"/>
              </a:ext>
            </a:extLst>
          </p:cNvPr>
          <p:cNvSpPr txBox="1">
            <a:spLocks noChangeArrowheads="1"/>
          </p:cNvSpPr>
          <p:nvPr/>
        </p:nvSpPr>
        <p:spPr>
          <a:xfrm>
            <a:off x="468313" y="0"/>
            <a:ext cx="7559675" cy="1196752"/>
          </a:xfrm>
          <a:prstGeom prst="rect">
            <a:avLst/>
          </a:prstGeom>
        </p:spPr>
        <p:txBody>
          <a:bodyPr vert="horz" lIns="0" tIns="45720" rIns="0" bIns="45720" rtlCol="0" anchor="ctr">
            <a:normAutofit/>
          </a:bodyPr>
          <a:lst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a:lstStyle>
          <a:p>
            <a:r>
              <a:rPr lang="en-US" altLang="zh-CN" sz="1600" dirty="0">
                <a:solidFill>
                  <a:schemeClr val="bg1"/>
                </a:solidFill>
              </a:rPr>
              <a:t>ΙΕΑ 101</a:t>
            </a:r>
            <a:br>
              <a:rPr lang="en-US" altLang="zh-CN" sz="1600" dirty="0">
                <a:solidFill>
                  <a:schemeClr val="bg1"/>
                </a:solidFill>
              </a:rPr>
            </a:br>
            <a:r>
              <a:rPr lang="en-US" altLang="zh-CN" sz="1600" b="1" dirty="0">
                <a:solidFill>
                  <a:schemeClr val="bg1"/>
                </a:solidFill>
              </a:rPr>
              <a:t>ΔΙΔΑΚΤΙΚΗ – ΘΕΩΡΙΑ ΚΑΙ ΠΡΑΞΗ ΤΗΣ ΔΙΔΑΣΚΑΛΙΑΣ</a:t>
            </a:r>
            <a:br>
              <a:rPr lang="en-US" altLang="zh-CN" sz="1600" dirty="0">
                <a:solidFill>
                  <a:schemeClr val="bg1"/>
                </a:solidFill>
              </a:rPr>
            </a:br>
            <a:r>
              <a:rPr lang="en-US" altLang="zh-CN" sz="1600" dirty="0">
                <a:solidFill>
                  <a:schemeClr val="bg1"/>
                </a:solidFill>
              </a:rPr>
              <a:t>Κ. ΑΓΓΕΛΑΚΟΣ – Χ. ΚΟΥΡΓΙΑΝΤΑΚΗΣ</a:t>
            </a:r>
            <a:br>
              <a:rPr lang="en-US" altLang="zh-CN" sz="1600" dirty="0">
                <a:solidFill>
                  <a:schemeClr val="bg1"/>
                </a:solidFill>
              </a:rPr>
            </a:br>
            <a:r>
              <a:rPr lang="en-US" altLang="zh-CN" sz="1600" dirty="0">
                <a:solidFill>
                  <a:schemeClr val="bg1"/>
                </a:solidFill>
              </a:rPr>
              <a:t>ΥΠΟΧΡΕΩΤΙΚΟ, Η΄ ΕΞΑΜΗΝΟ</a:t>
            </a:r>
            <a:br>
              <a:rPr lang="en-US" altLang="zh-CN" sz="1600" dirty="0">
                <a:solidFill>
                  <a:schemeClr val="bg1"/>
                </a:solidFill>
              </a:rPr>
            </a:br>
            <a:r>
              <a:rPr lang="en-US" altLang="zh-CN" sz="1600" dirty="0">
                <a:solidFill>
                  <a:schemeClr val="bg1"/>
                </a:solidFill>
              </a:rPr>
              <a:t>5 ECTS</a:t>
            </a:r>
          </a:p>
        </p:txBody>
      </p:sp>
      <p:sp>
        <p:nvSpPr>
          <p:cNvPr id="5" name="2 - Υπότιτλος">
            <a:extLst>
              <a:ext uri="{FF2B5EF4-FFF2-40B4-BE49-F238E27FC236}">
                <a16:creationId xmlns:a16="http://schemas.microsoft.com/office/drawing/2014/main" id="{6C47263A-E48A-47B1-AFC9-103B5D61AA46}"/>
              </a:ext>
            </a:extLst>
          </p:cNvPr>
          <p:cNvSpPr>
            <a:spLocks noGrp="1"/>
          </p:cNvSpPr>
          <p:nvPr>
            <p:ph type="subTitle" idx="1"/>
          </p:nvPr>
        </p:nvSpPr>
        <p:spPr>
          <a:xfrm>
            <a:off x="179388" y="2179178"/>
            <a:ext cx="11614027" cy="4418472"/>
          </a:xfrm>
        </p:spPr>
        <p:txBody>
          <a:bodyPr>
            <a:normAutofit/>
          </a:bodyPr>
          <a:lstStyle/>
          <a:p>
            <a:pPr indent="103188" algn="just" eaLnBrk="1" hangingPunct="1">
              <a:lnSpc>
                <a:spcPct val="110000"/>
              </a:lnSpc>
              <a:spcBef>
                <a:spcPts val="575"/>
              </a:spcBef>
            </a:pPr>
            <a:r>
              <a:rPr lang="el-GR" altLang="el-GR" sz="24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2. </a:t>
            </a:r>
            <a:r>
              <a:rPr lang="en-US" altLang="el-GR" sz="2400" b="1" dirty="0" err="1">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Διδ</a:t>
            </a:r>
            <a:r>
              <a:rPr lang="en-US" altLang="el-GR" sz="24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ασκαλία ιστορικών εννοιών</a:t>
            </a:r>
            <a:endParaRPr lang="el-GR" altLang="el-GR" sz="24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endParaRPr>
          </a:p>
          <a:p>
            <a:pPr indent="103188" algn="just" eaLnBrk="1" hangingPunct="1">
              <a:lnSpc>
                <a:spcPct val="110000"/>
              </a:lnSpc>
              <a:spcBef>
                <a:spcPts val="575"/>
              </a:spcBef>
            </a:pPr>
            <a:endPar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marL="1077913" algn="just" eaLnBrk="1" hangingPunct="1">
              <a:lnSpc>
                <a:spcPct val="110000"/>
              </a:lnSpc>
              <a:spcBef>
                <a:spcPts val="575"/>
              </a:spcBef>
            </a:pPr>
            <a:r>
              <a:rPr lang="en-US" altLang="el-GR" sz="24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Οι</a:t>
            </a:r>
            <a:r>
              <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ιστορικές έννοιες π</a:t>
            </a:r>
            <a:r>
              <a:rPr lang="en-US" altLang="el-GR" sz="24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ροέρχοντ</a:t>
            </a:r>
            <a:r>
              <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αι από</a:t>
            </a:r>
          </a:p>
          <a:p>
            <a:pPr marL="1435100" algn="just" eaLnBrk="1" hangingPunct="1">
              <a:lnSpc>
                <a:spcPct val="110000"/>
              </a:lnSpc>
              <a:spcBef>
                <a:spcPts val="575"/>
              </a:spcBef>
              <a:buFont typeface="Wingdings" panose="05000000000000000000" pitchFamily="2" charset="2"/>
              <a:buChar char="Ø"/>
            </a:pPr>
            <a:r>
              <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l-GR"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4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το</a:t>
            </a:r>
            <a:r>
              <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4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συμ</a:t>
            </a:r>
            <a:r>
              <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βατικό λεξιλόγιο</a:t>
            </a:r>
            <a:r>
              <a:rPr lang="el-GR"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a:t>
            </a:r>
            <a:endPar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marL="1435100" algn="just" eaLnBrk="1" hangingPunct="1">
              <a:lnSpc>
                <a:spcPct val="110000"/>
              </a:lnSpc>
              <a:spcBef>
                <a:spcPts val="575"/>
              </a:spcBef>
              <a:buFont typeface="Wingdings" panose="05000000000000000000" pitchFamily="2" charset="2"/>
              <a:buChar char="Ø"/>
            </a:pPr>
            <a:r>
              <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l-GR"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4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το</a:t>
            </a:r>
            <a:r>
              <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φιλοσοφικό </a:t>
            </a:r>
            <a:r>
              <a:rPr lang="en-US" altLang="el-GR" sz="24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λόγο</a:t>
            </a:r>
            <a:r>
              <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ή </a:t>
            </a:r>
            <a:r>
              <a:rPr lang="en-US" altLang="el-GR" sz="24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το</a:t>
            </a:r>
            <a:r>
              <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4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λόγο</a:t>
            </a:r>
            <a:r>
              <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4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των</a:t>
            </a:r>
            <a:r>
              <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4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κοινωνικών</a:t>
            </a:r>
            <a:r>
              <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επ</a:t>
            </a:r>
            <a:r>
              <a:rPr lang="en-US" altLang="el-GR" sz="24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ιστημών</a:t>
            </a:r>
            <a:r>
              <a:rPr lang="el-GR"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a:t>
            </a:r>
            <a:endPar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marL="1435100" algn="just" eaLnBrk="1" hangingPunct="1">
              <a:lnSpc>
                <a:spcPct val="110000"/>
              </a:lnSpc>
              <a:spcBef>
                <a:spcPts val="575"/>
              </a:spcBef>
              <a:buFont typeface="Wingdings" panose="05000000000000000000" pitchFamily="2" charset="2"/>
              <a:buChar char="Ø"/>
            </a:pPr>
            <a:r>
              <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l-GR"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4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την</a:t>
            </a:r>
            <a:r>
              <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4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εργ</a:t>
            </a:r>
            <a:r>
              <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ασία των ίδιων των ιστορικών.</a:t>
            </a:r>
            <a:endParaRPr lang="el-GR"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marL="715963" algn="just" eaLnBrk="1" hangingPunct="1">
              <a:lnSpc>
                <a:spcPct val="110000"/>
              </a:lnSpc>
              <a:spcBef>
                <a:spcPts val="575"/>
              </a:spcBef>
              <a:buFont typeface="Wingdings" panose="05000000000000000000" pitchFamily="2" charset="2"/>
              <a:buChar char="Ø"/>
            </a:pPr>
            <a:endParaRPr lang="el-GR" altLang="el-GR" sz="2800" dirty="0">
              <a:latin typeface="Comiccity" panose="02000000000000000000" pitchFamily="2" charset="0"/>
            </a:endParaRPr>
          </a:p>
        </p:txBody>
      </p:sp>
    </p:spTree>
    <p:extLst>
      <p:ext uri="{BB962C8B-B14F-4D97-AF65-F5344CB8AC3E}">
        <p14:creationId xmlns:p14="http://schemas.microsoft.com/office/powerpoint/2010/main" val="1315647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a:extLst>
              <a:ext uri="{FF2B5EF4-FFF2-40B4-BE49-F238E27FC236}">
                <a16:creationId xmlns:a16="http://schemas.microsoft.com/office/drawing/2014/main" id="{EC781864-06D8-43FD-AF56-CE06AE859B5F}"/>
              </a:ext>
            </a:extLst>
          </p:cNvPr>
          <p:cNvSpPr txBox="1">
            <a:spLocks noChangeArrowheads="1"/>
          </p:cNvSpPr>
          <p:nvPr/>
        </p:nvSpPr>
        <p:spPr>
          <a:xfrm>
            <a:off x="468313" y="0"/>
            <a:ext cx="7559675" cy="1196752"/>
          </a:xfrm>
          <a:prstGeom prst="rect">
            <a:avLst/>
          </a:prstGeom>
        </p:spPr>
        <p:txBody>
          <a:bodyPr vert="horz" lIns="0" tIns="45720" rIns="0" bIns="45720" rtlCol="0" anchor="ctr">
            <a:normAutofit/>
          </a:bodyPr>
          <a:lst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a:lstStyle>
          <a:p>
            <a:r>
              <a:rPr lang="en-US" altLang="zh-CN" sz="1600" dirty="0">
                <a:solidFill>
                  <a:schemeClr val="bg1"/>
                </a:solidFill>
              </a:rPr>
              <a:t>ΙΕΑ 101</a:t>
            </a:r>
            <a:br>
              <a:rPr lang="en-US" altLang="zh-CN" sz="1600" dirty="0">
                <a:solidFill>
                  <a:schemeClr val="bg1"/>
                </a:solidFill>
              </a:rPr>
            </a:br>
            <a:r>
              <a:rPr lang="en-US" altLang="zh-CN" sz="1600" b="1" dirty="0">
                <a:solidFill>
                  <a:schemeClr val="bg1"/>
                </a:solidFill>
              </a:rPr>
              <a:t>ΔΙΔΑΚΤΙΚΗ – ΘΕΩΡΙΑ ΚΑΙ ΠΡΑΞΗ ΤΗΣ ΔΙΔΑΣΚΑΛΙΑΣ</a:t>
            </a:r>
            <a:br>
              <a:rPr lang="en-US" altLang="zh-CN" sz="1600" dirty="0">
                <a:solidFill>
                  <a:schemeClr val="bg1"/>
                </a:solidFill>
              </a:rPr>
            </a:br>
            <a:r>
              <a:rPr lang="en-US" altLang="zh-CN" sz="1600" dirty="0">
                <a:solidFill>
                  <a:schemeClr val="bg1"/>
                </a:solidFill>
              </a:rPr>
              <a:t>Κ. ΑΓΓΕΛΑΚΟΣ – Χ. ΚΟΥΡΓΙΑΝΤΑΚΗΣ</a:t>
            </a:r>
            <a:br>
              <a:rPr lang="en-US" altLang="zh-CN" sz="1600" dirty="0">
                <a:solidFill>
                  <a:schemeClr val="bg1"/>
                </a:solidFill>
              </a:rPr>
            </a:br>
            <a:r>
              <a:rPr lang="en-US" altLang="zh-CN" sz="1600" dirty="0">
                <a:solidFill>
                  <a:schemeClr val="bg1"/>
                </a:solidFill>
              </a:rPr>
              <a:t>ΥΠΟΧΡΕΩΤΙΚΟ, Η΄ ΕΞΑΜΗΝΟ</a:t>
            </a:r>
            <a:br>
              <a:rPr lang="en-US" altLang="zh-CN" sz="1600" dirty="0">
                <a:solidFill>
                  <a:schemeClr val="bg1"/>
                </a:solidFill>
              </a:rPr>
            </a:br>
            <a:r>
              <a:rPr lang="en-US" altLang="zh-CN" sz="1600" dirty="0">
                <a:solidFill>
                  <a:schemeClr val="bg1"/>
                </a:solidFill>
              </a:rPr>
              <a:t>5 ECTS</a:t>
            </a:r>
          </a:p>
        </p:txBody>
      </p:sp>
      <p:sp>
        <p:nvSpPr>
          <p:cNvPr id="5" name="2 - Υπότιτλος">
            <a:extLst>
              <a:ext uri="{FF2B5EF4-FFF2-40B4-BE49-F238E27FC236}">
                <a16:creationId xmlns:a16="http://schemas.microsoft.com/office/drawing/2014/main" id="{6C47263A-E48A-47B1-AFC9-103B5D61AA46}"/>
              </a:ext>
            </a:extLst>
          </p:cNvPr>
          <p:cNvSpPr>
            <a:spLocks noGrp="1"/>
          </p:cNvSpPr>
          <p:nvPr>
            <p:ph type="subTitle" idx="1"/>
          </p:nvPr>
        </p:nvSpPr>
        <p:spPr>
          <a:xfrm>
            <a:off x="1093862" y="2469735"/>
            <a:ext cx="10699553" cy="3854153"/>
          </a:xfrm>
        </p:spPr>
        <p:txBody>
          <a:bodyPr>
            <a:normAutofit/>
          </a:bodyPr>
          <a:lstStyle/>
          <a:p>
            <a:pPr indent="103188" algn="just" eaLnBrk="1" hangingPunct="1">
              <a:lnSpc>
                <a:spcPct val="110000"/>
              </a:lnSpc>
              <a:spcBef>
                <a:spcPts val="575"/>
              </a:spcBef>
            </a:pPr>
            <a:r>
              <a:rPr lang="el-GR" altLang="el-GR" sz="24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2. </a:t>
            </a:r>
            <a:r>
              <a:rPr lang="en-US" altLang="el-GR" sz="2400" b="1" dirty="0" err="1">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Διδ</a:t>
            </a:r>
            <a:r>
              <a:rPr lang="en-US" altLang="el-GR" sz="24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ασκαλία ιστορικών εννοιών</a:t>
            </a:r>
            <a:endParaRPr lang="el-GR" altLang="el-GR" sz="24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endParaRPr>
          </a:p>
          <a:p>
            <a:pPr indent="103188" algn="just" eaLnBrk="1" hangingPunct="1">
              <a:lnSpc>
                <a:spcPct val="110000"/>
              </a:lnSpc>
              <a:spcBef>
                <a:spcPts val="575"/>
              </a:spcBef>
            </a:pPr>
            <a:endParaRPr lang="en-US"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indent="1077913" algn="just">
              <a:lnSpc>
                <a:spcPct val="110000"/>
              </a:lnSpc>
              <a:spcBef>
                <a:spcPts val="575"/>
              </a:spcBef>
            </a:pPr>
            <a:r>
              <a:rPr lang="el-GR"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Οφείλουμε να αναζητούμε σε αυτές τα σημαινόμενά τους σε συνάρτηση με το εκάστοτε πλαίσιο αναφοράς τους, διότι το νοηματικό τους φορτίο δυνητικά είναι αγωγός συγκεκριμένων ιδεολογιών.</a:t>
            </a:r>
          </a:p>
        </p:txBody>
      </p:sp>
    </p:spTree>
    <p:extLst>
      <p:ext uri="{BB962C8B-B14F-4D97-AF65-F5344CB8AC3E}">
        <p14:creationId xmlns:p14="http://schemas.microsoft.com/office/powerpoint/2010/main" val="3220423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a:extLst>
              <a:ext uri="{FF2B5EF4-FFF2-40B4-BE49-F238E27FC236}">
                <a16:creationId xmlns:a16="http://schemas.microsoft.com/office/drawing/2014/main" id="{C69FF29C-3CCA-418A-882A-D5EA11B09B21}"/>
              </a:ext>
            </a:extLst>
          </p:cNvPr>
          <p:cNvSpPr txBox="1">
            <a:spLocks/>
          </p:cNvSpPr>
          <p:nvPr/>
        </p:nvSpPr>
        <p:spPr>
          <a:xfrm>
            <a:off x="6939451" y="0"/>
            <a:ext cx="7559675" cy="1124744"/>
          </a:xfrm>
          <a:prstGeom prst="rect">
            <a:avLst/>
          </a:prstGeom>
        </p:spPr>
        <p:txBody>
          <a:bodyPr vert="horz" lIns="0" tIns="45720" rIns="0" bIns="45720" rtlCol="0" anchor="ctr">
            <a:noAutofit/>
          </a:bodyPr>
          <a:lstStyle>
            <a:lvl1pPr algn="l" defTabSz="914400" rtl="0" eaLnBrk="1" latinLnBrk="0" hangingPunct="1">
              <a:lnSpc>
                <a:spcPct val="90000"/>
              </a:lnSpc>
              <a:spcBef>
                <a:spcPct val="0"/>
              </a:spcBef>
              <a:buNone/>
              <a:defRPr sz="4400" kern="1200" cap="all" baseline="0">
                <a:solidFill>
                  <a:schemeClr val="bg1"/>
                </a:solidFill>
                <a:latin typeface="+mj-lt"/>
                <a:ea typeface="+mj-ea"/>
                <a:cs typeface="+mj-cs"/>
              </a:defRPr>
            </a:lvl1pPr>
          </a:lstStyle>
          <a:p>
            <a:r>
              <a:rPr lang="en-US" altLang="el-GR" sz="1600" cap="none" dirty="0">
                <a:solidFill>
                  <a:schemeClr val="tx2"/>
                </a:solidFill>
              </a:rPr>
              <a:t>ΙΕΑ 101</a:t>
            </a:r>
            <a:br>
              <a:rPr lang="en-US" altLang="el-GR" sz="1600" cap="none" dirty="0">
                <a:solidFill>
                  <a:schemeClr val="tx2"/>
                </a:solidFill>
              </a:rPr>
            </a:br>
            <a:r>
              <a:rPr lang="en-US" altLang="el-GR" sz="1600" b="1" cap="none" dirty="0">
                <a:solidFill>
                  <a:schemeClr val="tx2"/>
                </a:solidFill>
              </a:rPr>
              <a:t>ΔΙΔΑΚΤΙΚΗ – ΘΕΩΡΙΑ ΚΑΙ ΠΡΑΞΗ ΤΗΣ ΔΙΔΑΣΚΑΛΙΑΣ</a:t>
            </a:r>
            <a:br>
              <a:rPr lang="en-US" altLang="el-GR" sz="1600" cap="none" dirty="0">
                <a:solidFill>
                  <a:schemeClr val="tx2"/>
                </a:solidFill>
              </a:rPr>
            </a:br>
            <a:r>
              <a:rPr lang="en-US" altLang="el-GR" sz="1600" cap="none" dirty="0">
                <a:solidFill>
                  <a:schemeClr val="tx2"/>
                </a:solidFill>
              </a:rPr>
              <a:t>Κ. ΑΓΓΕΛΑΚΟΣ – Χ. ΚΟΥΡΓΙΑΝΤΑΚΗΣ</a:t>
            </a:r>
            <a:br>
              <a:rPr lang="en-US" altLang="el-GR" sz="1600" cap="none" dirty="0">
                <a:solidFill>
                  <a:schemeClr val="tx2"/>
                </a:solidFill>
              </a:rPr>
            </a:br>
            <a:r>
              <a:rPr lang="en-US" altLang="el-GR" sz="1600" cap="none" dirty="0">
                <a:solidFill>
                  <a:schemeClr val="tx2"/>
                </a:solidFill>
              </a:rPr>
              <a:t>ΥΠΟΧΡΕΩΤΙΚΟ, Η΄ ΕΞΑΜΗΝΟ</a:t>
            </a:r>
            <a:br>
              <a:rPr lang="en-US" altLang="el-GR" sz="1600" cap="none" dirty="0">
                <a:solidFill>
                  <a:schemeClr val="tx2"/>
                </a:solidFill>
              </a:rPr>
            </a:br>
            <a:r>
              <a:rPr lang="en-US" altLang="el-GR" sz="1600" cap="none" dirty="0">
                <a:solidFill>
                  <a:schemeClr val="tx2"/>
                </a:solidFill>
              </a:rPr>
              <a:t>5 ECTS</a:t>
            </a:r>
          </a:p>
        </p:txBody>
      </p:sp>
      <p:sp>
        <p:nvSpPr>
          <p:cNvPr id="5" name="2 - Υπότιτλος">
            <a:extLst>
              <a:ext uri="{FF2B5EF4-FFF2-40B4-BE49-F238E27FC236}">
                <a16:creationId xmlns:a16="http://schemas.microsoft.com/office/drawing/2014/main" id="{4D565785-3625-4E05-B819-9A8ECD06C143}"/>
              </a:ext>
            </a:extLst>
          </p:cNvPr>
          <p:cNvSpPr txBox="1">
            <a:spLocks/>
          </p:cNvSpPr>
          <p:nvPr/>
        </p:nvSpPr>
        <p:spPr>
          <a:xfrm>
            <a:off x="0" y="2672862"/>
            <a:ext cx="11934092" cy="2910253"/>
          </a:xfrm>
          <a:prstGeom prst="rect">
            <a:avLst/>
          </a:prstGeom>
        </p:spPr>
        <p:txBody>
          <a:bodyPr vert="horz" lIns="0" tIns="45720" rIns="0" bIns="45720" rtlCol="0">
            <a:noAutofit/>
          </a:bodyPr>
          <a:lstStyle>
            <a:lvl1pPr marL="0" indent="0" algn="l" defTabSz="914400" rtl="0" eaLnBrk="1" latinLnBrk="0" hangingPunct="1">
              <a:lnSpc>
                <a:spcPct val="90000"/>
              </a:lnSpc>
              <a:spcBef>
                <a:spcPts val="0"/>
              </a:spcBef>
              <a:buFont typeface="Wingdings" panose="05000000000000000000" pitchFamily="2" charset="2"/>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600"/>
              </a:spcBef>
              <a:buFont typeface="Wingdings" panose="05000000000000000000" pitchFamily="2" charset="2"/>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600"/>
              </a:spcBef>
              <a:buFont typeface="Wingdings" panose="05000000000000000000" pitchFamily="2" charset="2"/>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600"/>
              </a:spcBef>
              <a:buFont typeface="Wingdings" panose="05000000000000000000" pitchFamily="2" charset="2"/>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600"/>
              </a:spcBef>
              <a:buFont typeface="Wingdings" panose="05000000000000000000" pitchFamily="2" charset="2"/>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Wingdings" panose="05000000000000000000" pitchFamily="2" charset="2"/>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Wingdings" panose="05000000000000000000" pitchFamily="2" charset="2"/>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Wingdings" panose="05000000000000000000" pitchFamily="2" charset="2"/>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Wingdings" panose="05000000000000000000" pitchFamily="2" charset="2"/>
              <a:buNone/>
              <a:defRPr sz="1600" kern="1200">
                <a:solidFill>
                  <a:schemeClr val="tx1">
                    <a:tint val="75000"/>
                  </a:schemeClr>
                </a:solidFill>
                <a:latin typeface="+mn-lt"/>
                <a:ea typeface="+mn-ea"/>
                <a:cs typeface="+mn-cs"/>
              </a:defRPr>
            </a:lvl9pPr>
          </a:lstStyle>
          <a:p>
            <a:pPr indent="131763">
              <a:spcBef>
                <a:spcPts val="575"/>
              </a:spcBef>
            </a:pPr>
            <a:endParaRPr lang="el-GR" altLang="el-GR" sz="10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endParaRPr>
          </a:p>
          <a:p>
            <a:pPr indent="131763">
              <a:spcBef>
                <a:spcPts val="575"/>
              </a:spcBef>
            </a:pPr>
            <a:r>
              <a:rPr lang="el-GR"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3. Αξιοποίηση - ανάλυση</a:t>
            </a:r>
            <a:r>
              <a:rPr lang="en-US"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sz="1800" b="1" dirty="0" err="1">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ιστορικών</a:t>
            </a:r>
            <a:r>
              <a:rPr lang="en-US"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 </a:t>
            </a:r>
            <a:r>
              <a:rPr lang="el-GR"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μαρτυριών</a:t>
            </a:r>
          </a:p>
          <a:p>
            <a:pPr indent="131763">
              <a:spcBef>
                <a:spcPts val="575"/>
              </a:spcBef>
            </a:pPr>
            <a:endParaRPr lang="en-US" altLang="el-GR" sz="1800" dirty="0">
              <a:latin typeface="Xarrovv" panose="02000603000000000000" pitchFamily="50" charset="-128"/>
              <a:ea typeface="Xarrovv" panose="02000603000000000000" pitchFamily="50" charset="-128"/>
              <a:cs typeface="Xarrovv" panose="02000603000000000000" pitchFamily="50" charset="-128"/>
            </a:endParaRPr>
          </a:p>
          <a:p>
            <a:pPr indent="131763">
              <a:spcBef>
                <a:spcPts val="575"/>
              </a:spcBef>
            </a:pPr>
            <a:r>
              <a:rPr lang="en-US" altLang="el-GR" sz="1800" dirty="0">
                <a:latin typeface="Xarrovv" panose="02000603000000000000" pitchFamily="50" charset="-128"/>
                <a:ea typeface="Xarrovv" panose="02000603000000000000" pitchFamily="50" charset="-128"/>
                <a:cs typeface="Xarrovv" panose="02000603000000000000" pitchFamily="50" charset="-128"/>
              </a:rPr>
              <a:t>Η π</a:t>
            </a:r>
            <a:r>
              <a:rPr lang="en-US" altLang="el-GR" sz="1800" dirty="0" err="1">
                <a:latin typeface="Xarrovv" panose="02000603000000000000" pitchFamily="50" charset="-128"/>
                <a:ea typeface="Xarrovv" panose="02000603000000000000" pitchFamily="50" charset="-128"/>
                <a:cs typeface="Xarrovv" panose="02000603000000000000" pitchFamily="50" charset="-128"/>
              </a:rPr>
              <a:t>ροσέγγιση</a:t>
            </a:r>
            <a:r>
              <a:rPr lang="en-US" altLang="el-GR" sz="1800" dirty="0">
                <a:latin typeface="Xarrovv" panose="02000603000000000000" pitchFamily="50" charset="-128"/>
                <a:ea typeface="Xarrovv" panose="02000603000000000000" pitchFamily="50" charset="-128"/>
                <a:cs typeface="Xarrovv" panose="02000603000000000000" pitchFamily="50" charset="-128"/>
              </a:rPr>
              <a:t> </a:t>
            </a:r>
            <a:r>
              <a:rPr lang="en-US" altLang="el-GR" sz="1800" dirty="0" err="1">
                <a:latin typeface="Xarrovv" panose="02000603000000000000" pitchFamily="50" charset="-128"/>
                <a:ea typeface="Xarrovv" panose="02000603000000000000" pitchFamily="50" charset="-128"/>
                <a:cs typeface="Xarrovv" panose="02000603000000000000" pitchFamily="50" charset="-128"/>
              </a:rPr>
              <a:t>των</a:t>
            </a:r>
            <a:r>
              <a:rPr lang="en-US" altLang="el-GR" sz="1800" dirty="0">
                <a:latin typeface="Xarrovv" panose="02000603000000000000" pitchFamily="50" charset="-128"/>
                <a:ea typeface="Xarrovv" panose="02000603000000000000" pitchFamily="50" charset="-128"/>
                <a:cs typeface="Xarrovv" panose="02000603000000000000" pitchFamily="50" charset="-128"/>
              </a:rPr>
              <a:t> </a:t>
            </a:r>
            <a:r>
              <a:rPr lang="en-US" altLang="el-GR" sz="1800" dirty="0" err="1">
                <a:latin typeface="Xarrovv" panose="02000603000000000000" pitchFamily="50" charset="-128"/>
                <a:ea typeface="Xarrovv" panose="02000603000000000000" pitchFamily="50" charset="-128"/>
                <a:cs typeface="Xarrovv" panose="02000603000000000000" pitchFamily="50" charset="-128"/>
              </a:rPr>
              <a:t>ιστορικών</a:t>
            </a:r>
            <a:r>
              <a:rPr lang="en-US" altLang="el-GR" sz="1800" dirty="0">
                <a:latin typeface="Xarrovv" panose="02000603000000000000" pitchFamily="50" charset="-128"/>
                <a:ea typeface="Xarrovv" panose="02000603000000000000" pitchFamily="50" charset="-128"/>
                <a:cs typeface="Xarrovv" panose="02000603000000000000" pitchFamily="50" charset="-128"/>
              </a:rPr>
              <a:t> </a:t>
            </a:r>
            <a:r>
              <a:rPr lang="el-GR" altLang="el-GR" sz="1800" dirty="0">
                <a:latin typeface="Xarrovv" panose="02000603000000000000" pitchFamily="50" charset="-128"/>
                <a:ea typeface="Xarrovv" panose="02000603000000000000" pitchFamily="50" charset="-128"/>
                <a:cs typeface="Xarrovv" panose="02000603000000000000" pitchFamily="50" charset="-128"/>
              </a:rPr>
              <a:t>μαρτυριών</a:t>
            </a:r>
            <a:r>
              <a:rPr lang="en-US" altLang="el-GR" sz="1800" dirty="0">
                <a:latin typeface="Xarrovv" panose="02000603000000000000" pitchFamily="50" charset="-128"/>
                <a:ea typeface="Xarrovv" panose="02000603000000000000" pitchFamily="50" charset="-128"/>
                <a:cs typeface="Xarrovv" panose="02000603000000000000" pitchFamily="50" charset="-128"/>
              </a:rPr>
              <a:t> επ</a:t>
            </a:r>
            <a:r>
              <a:rPr lang="en-US" altLang="el-GR" sz="1800" dirty="0" err="1">
                <a:latin typeface="Xarrovv" panose="02000603000000000000" pitchFamily="50" charset="-128"/>
                <a:ea typeface="Xarrovv" panose="02000603000000000000" pitchFamily="50" charset="-128"/>
                <a:cs typeface="Xarrovv" panose="02000603000000000000" pitchFamily="50" charset="-128"/>
              </a:rPr>
              <a:t>ιτυγχάνετ</a:t>
            </a:r>
            <a:r>
              <a:rPr lang="en-US" altLang="el-GR" sz="1800" dirty="0">
                <a:latin typeface="Xarrovv" panose="02000603000000000000" pitchFamily="50" charset="-128"/>
                <a:ea typeface="Xarrovv" panose="02000603000000000000" pitchFamily="50" charset="-128"/>
                <a:cs typeface="Xarrovv" panose="02000603000000000000" pitchFamily="50" charset="-128"/>
              </a:rPr>
              <a:t>αι με δύο αντιδιαμετρικούς μεταξύ τους τρόπους, οι οποίοι ορίζουν και δύο διαφορετικές ιστοριογραφικές και παιδαγωγικές προσεγγίσεις και πρακτικές.</a:t>
            </a:r>
          </a:p>
          <a:p>
            <a:pPr marL="715963">
              <a:spcBef>
                <a:spcPts val="575"/>
              </a:spcBef>
            </a:pPr>
            <a:r>
              <a:rPr lang="en-US" altLang="el-GR" sz="1800" b="1" u="sng" dirty="0" err="1">
                <a:latin typeface="Xarrovv" panose="02000603000000000000" pitchFamily="50" charset="-128"/>
                <a:ea typeface="Xarrovv" panose="02000603000000000000" pitchFamily="50" charset="-128"/>
                <a:cs typeface="Xarrovv" panose="02000603000000000000" pitchFamily="50" charset="-128"/>
              </a:rPr>
              <a:t>Πρώτος</a:t>
            </a:r>
            <a:r>
              <a:rPr lang="el-GR" altLang="el-GR" sz="1800" dirty="0">
                <a:latin typeface="Xarrovv" panose="02000603000000000000" pitchFamily="50" charset="-128"/>
                <a:ea typeface="Xarrovv" panose="02000603000000000000" pitchFamily="50" charset="-128"/>
                <a:cs typeface="Xarrovv" panose="02000603000000000000" pitchFamily="50" charset="-128"/>
              </a:rPr>
              <a:t>:</a:t>
            </a:r>
            <a:r>
              <a:rPr lang="en-US" altLang="el-GR" sz="1800" dirty="0">
                <a:latin typeface="Xarrovv" panose="02000603000000000000" pitchFamily="50" charset="-128"/>
                <a:ea typeface="Xarrovv" panose="02000603000000000000" pitchFamily="50" charset="-128"/>
                <a:cs typeface="Xarrovv" panose="02000603000000000000" pitchFamily="50" charset="-128"/>
              </a:rPr>
              <a:t> η πα</a:t>
            </a:r>
            <a:r>
              <a:rPr lang="en-US" altLang="el-GR" sz="1800" dirty="0" err="1">
                <a:latin typeface="Xarrovv" panose="02000603000000000000" pitchFamily="50" charset="-128"/>
                <a:ea typeface="Xarrovv" panose="02000603000000000000" pitchFamily="50" charset="-128"/>
                <a:cs typeface="Xarrovv" panose="02000603000000000000" pitchFamily="50" charset="-128"/>
              </a:rPr>
              <a:t>ράθεση</a:t>
            </a:r>
            <a:r>
              <a:rPr lang="en-US" altLang="el-GR" sz="1800" dirty="0">
                <a:latin typeface="Xarrovv" panose="02000603000000000000" pitchFamily="50" charset="-128"/>
                <a:ea typeface="Xarrovv" panose="02000603000000000000" pitchFamily="50" charset="-128"/>
                <a:cs typeface="Xarrovv" panose="02000603000000000000" pitchFamily="50" charset="-128"/>
              </a:rPr>
              <a:t> και ο </a:t>
            </a:r>
            <a:r>
              <a:rPr lang="en-US" altLang="el-GR" sz="1800" dirty="0" err="1">
                <a:latin typeface="Xarrovv" panose="02000603000000000000" pitchFamily="50" charset="-128"/>
                <a:ea typeface="Xarrovv" panose="02000603000000000000" pitchFamily="50" charset="-128"/>
                <a:cs typeface="Xarrovv" panose="02000603000000000000" pitchFamily="50" charset="-128"/>
              </a:rPr>
              <a:t>σχολι</a:t>
            </a:r>
            <a:r>
              <a:rPr lang="en-US" altLang="el-GR" sz="1800" dirty="0">
                <a:latin typeface="Xarrovv" panose="02000603000000000000" pitchFamily="50" charset="-128"/>
                <a:ea typeface="Xarrovv" panose="02000603000000000000" pitchFamily="50" charset="-128"/>
                <a:cs typeface="Xarrovv" panose="02000603000000000000" pitchFamily="50" charset="-128"/>
              </a:rPr>
              <a:t>ασμός των πηγών</a:t>
            </a:r>
            <a:r>
              <a:rPr lang="el-GR" altLang="el-GR" sz="1800" dirty="0">
                <a:latin typeface="Xarrovv" panose="02000603000000000000" pitchFamily="50" charset="-128"/>
                <a:ea typeface="Xarrovv" panose="02000603000000000000" pitchFamily="50" charset="-128"/>
                <a:cs typeface="Xarrovv" panose="02000603000000000000" pitchFamily="50" charset="-128"/>
              </a:rPr>
              <a:t>·</a:t>
            </a:r>
            <a:r>
              <a:rPr lang="en-US" altLang="el-GR" sz="1800" dirty="0">
                <a:latin typeface="Xarrovv" panose="02000603000000000000" pitchFamily="50" charset="-128"/>
                <a:ea typeface="Xarrovv" panose="02000603000000000000" pitchFamily="50" charset="-128"/>
                <a:cs typeface="Xarrovv" panose="02000603000000000000" pitchFamily="50" charset="-128"/>
              </a:rPr>
              <a:t> λειτουργούν συμπληρωματικά και βοηθητικά σε σχέση με το αφηγηματικό μέρος του εγχειριδίου, που συνήθως αναπαράγει πιστά ο εκπαιδευτικός.</a:t>
            </a:r>
          </a:p>
          <a:p>
            <a:pPr marL="715963">
              <a:spcBef>
                <a:spcPts val="575"/>
              </a:spcBef>
            </a:pPr>
            <a:endParaRPr lang="el-GR" altLang="el-GR" sz="1800" b="1" u="sng" dirty="0">
              <a:latin typeface="Xarrovv" panose="02000603000000000000" pitchFamily="50" charset="-128"/>
              <a:ea typeface="Xarrovv" panose="02000603000000000000" pitchFamily="50" charset="-128"/>
              <a:cs typeface="Xarrovv" panose="02000603000000000000" pitchFamily="50" charset="-128"/>
            </a:endParaRPr>
          </a:p>
          <a:p>
            <a:pPr marL="715963">
              <a:spcBef>
                <a:spcPts val="575"/>
              </a:spcBef>
            </a:pPr>
            <a:r>
              <a:rPr lang="en-US" altLang="el-GR" sz="1800" b="1" u="sng" dirty="0" err="1">
                <a:latin typeface="Xarrovv" panose="02000603000000000000" pitchFamily="50" charset="-128"/>
                <a:ea typeface="Xarrovv" panose="02000603000000000000" pitchFamily="50" charset="-128"/>
                <a:cs typeface="Xarrovv" panose="02000603000000000000" pitchFamily="50" charset="-128"/>
              </a:rPr>
              <a:t>Δεύτερος</a:t>
            </a:r>
            <a:r>
              <a:rPr lang="en-US" altLang="el-GR" sz="1800" dirty="0">
                <a:latin typeface="Xarrovv" panose="02000603000000000000" pitchFamily="50" charset="-128"/>
                <a:ea typeface="Xarrovv" panose="02000603000000000000" pitchFamily="50" charset="-128"/>
                <a:cs typeface="Xarrovv" panose="02000603000000000000" pitchFamily="50" charset="-128"/>
              </a:rPr>
              <a:t>: η π</a:t>
            </a:r>
            <a:r>
              <a:rPr lang="en-US" altLang="el-GR" sz="1800" dirty="0" err="1">
                <a:latin typeface="Xarrovv" panose="02000603000000000000" pitchFamily="50" charset="-128"/>
                <a:ea typeface="Xarrovv" panose="02000603000000000000" pitchFamily="50" charset="-128"/>
                <a:cs typeface="Xarrovv" panose="02000603000000000000" pitchFamily="50" charset="-128"/>
              </a:rPr>
              <a:t>ρωτογενής</a:t>
            </a:r>
            <a:r>
              <a:rPr lang="en-US" altLang="el-GR" sz="1800" dirty="0">
                <a:latin typeface="Xarrovv" panose="02000603000000000000" pitchFamily="50" charset="-128"/>
                <a:ea typeface="Xarrovv" panose="02000603000000000000" pitchFamily="50" charset="-128"/>
                <a:cs typeface="Xarrovv" panose="02000603000000000000" pitchFamily="50" charset="-128"/>
              </a:rPr>
              <a:t> π</a:t>
            </a:r>
            <a:r>
              <a:rPr lang="en-US" altLang="el-GR" sz="1800" dirty="0" err="1">
                <a:latin typeface="Xarrovv" panose="02000603000000000000" pitchFamily="50" charset="-128"/>
                <a:ea typeface="Xarrovv" panose="02000603000000000000" pitchFamily="50" charset="-128"/>
                <a:cs typeface="Xarrovv" panose="02000603000000000000" pitchFamily="50" charset="-128"/>
              </a:rPr>
              <a:t>ροσ</a:t>
            </a:r>
            <a:r>
              <a:rPr lang="en-US" altLang="el-GR" sz="1800" dirty="0">
                <a:latin typeface="Xarrovv" panose="02000603000000000000" pitchFamily="50" charset="-128"/>
                <a:ea typeface="Xarrovv" panose="02000603000000000000" pitchFamily="50" charset="-128"/>
                <a:cs typeface="Xarrovv" panose="02000603000000000000" pitchFamily="50" charset="-128"/>
              </a:rPr>
              <a:t>πέλαση των πηγών</a:t>
            </a:r>
            <a:r>
              <a:rPr lang="el-GR" altLang="el-GR" sz="1800" dirty="0">
                <a:latin typeface="Xarrovv" panose="02000603000000000000" pitchFamily="50" charset="-128"/>
                <a:ea typeface="Xarrovv" panose="02000603000000000000" pitchFamily="50" charset="-128"/>
                <a:cs typeface="Xarrovv" panose="02000603000000000000" pitchFamily="50" charset="-128"/>
              </a:rPr>
              <a:t>·</a:t>
            </a:r>
            <a:r>
              <a:rPr lang="en-US" altLang="el-GR" sz="1800" dirty="0">
                <a:latin typeface="Xarrovv" panose="02000603000000000000" pitchFamily="50" charset="-128"/>
                <a:ea typeface="Xarrovv" panose="02000603000000000000" pitchFamily="50" charset="-128"/>
                <a:cs typeface="Xarrovv" panose="02000603000000000000" pitchFamily="50" charset="-128"/>
              </a:rPr>
              <a:t> ανάγεται σε πρωταρχικό στοιχείο του μαθήματος της Ιστορίας.</a:t>
            </a:r>
            <a:endParaRPr lang="en-US" altLang="el-GR" sz="1800" b="1" dirty="0">
              <a:latin typeface="Xarrovv" panose="02000603000000000000" pitchFamily="50" charset="-128"/>
              <a:ea typeface="Xarrovv" panose="02000603000000000000" pitchFamily="50" charset="-128"/>
              <a:cs typeface="Xarrovv" panose="02000603000000000000" pitchFamily="50" charset="-128"/>
            </a:endParaRPr>
          </a:p>
        </p:txBody>
      </p:sp>
    </p:spTree>
    <p:extLst>
      <p:ext uri="{BB962C8B-B14F-4D97-AF65-F5344CB8AC3E}">
        <p14:creationId xmlns:p14="http://schemas.microsoft.com/office/powerpoint/2010/main" val="1328843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a:extLst>
              <a:ext uri="{FF2B5EF4-FFF2-40B4-BE49-F238E27FC236}">
                <a16:creationId xmlns:a16="http://schemas.microsoft.com/office/drawing/2014/main" id="{C69FF29C-3CCA-418A-882A-D5EA11B09B21}"/>
              </a:ext>
            </a:extLst>
          </p:cNvPr>
          <p:cNvSpPr txBox="1">
            <a:spLocks/>
          </p:cNvSpPr>
          <p:nvPr/>
        </p:nvSpPr>
        <p:spPr>
          <a:xfrm>
            <a:off x="6939451" y="0"/>
            <a:ext cx="7559675" cy="1124744"/>
          </a:xfrm>
          <a:prstGeom prst="rect">
            <a:avLst/>
          </a:prstGeom>
        </p:spPr>
        <p:txBody>
          <a:bodyPr vert="horz" lIns="0" tIns="45720" rIns="0" bIns="45720" rtlCol="0" anchor="ctr">
            <a:noAutofit/>
          </a:bodyPr>
          <a:lstStyle>
            <a:lvl1pPr algn="l" defTabSz="914400" rtl="0" eaLnBrk="1" latinLnBrk="0" hangingPunct="1">
              <a:lnSpc>
                <a:spcPct val="90000"/>
              </a:lnSpc>
              <a:spcBef>
                <a:spcPct val="0"/>
              </a:spcBef>
              <a:buNone/>
              <a:defRPr sz="4400" kern="1200" cap="all" baseline="0">
                <a:solidFill>
                  <a:schemeClr val="bg1"/>
                </a:solidFill>
                <a:latin typeface="+mj-lt"/>
                <a:ea typeface="+mj-ea"/>
                <a:cs typeface="+mj-cs"/>
              </a:defRPr>
            </a:lvl1pPr>
          </a:lstStyle>
          <a:p>
            <a:r>
              <a:rPr lang="en-US" altLang="el-GR" sz="1600" cap="none" dirty="0">
                <a:solidFill>
                  <a:schemeClr val="tx2"/>
                </a:solidFill>
              </a:rPr>
              <a:t>ΙΕΑ 101</a:t>
            </a:r>
            <a:br>
              <a:rPr lang="en-US" altLang="el-GR" sz="1600" cap="none" dirty="0">
                <a:solidFill>
                  <a:schemeClr val="tx2"/>
                </a:solidFill>
              </a:rPr>
            </a:br>
            <a:r>
              <a:rPr lang="en-US" altLang="el-GR" sz="1600" b="1" cap="none" dirty="0">
                <a:solidFill>
                  <a:schemeClr val="tx2"/>
                </a:solidFill>
              </a:rPr>
              <a:t>ΔΙΔΑΚΤΙΚΗ – ΘΕΩΡΙΑ ΚΑΙ ΠΡΑΞΗ ΤΗΣ ΔΙΔΑΣΚΑΛΙΑΣ</a:t>
            </a:r>
            <a:br>
              <a:rPr lang="en-US" altLang="el-GR" sz="1600" cap="none" dirty="0">
                <a:solidFill>
                  <a:schemeClr val="tx2"/>
                </a:solidFill>
              </a:rPr>
            </a:br>
            <a:r>
              <a:rPr lang="en-US" altLang="el-GR" sz="1600" cap="none" dirty="0">
                <a:solidFill>
                  <a:schemeClr val="tx2"/>
                </a:solidFill>
              </a:rPr>
              <a:t>Κ. ΑΓΓΕΛΑΚΟΣ – Χ. ΚΟΥΡΓΙΑΝΤΑΚΗΣ</a:t>
            </a:r>
            <a:br>
              <a:rPr lang="en-US" altLang="el-GR" sz="1600" cap="none" dirty="0">
                <a:solidFill>
                  <a:schemeClr val="tx2"/>
                </a:solidFill>
              </a:rPr>
            </a:br>
            <a:r>
              <a:rPr lang="en-US" altLang="el-GR" sz="1600" cap="none" dirty="0">
                <a:solidFill>
                  <a:schemeClr val="tx2"/>
                </a:solidFill>
              </a:rPr>
              <a:t>ΥΠΟΧΡΕΩΤΙΚΟ, Η΄ ΕΞΑΜΗΝΟ</a:t>
            </a:r>
            <a:br>
              <a:rPr lang="en-US" altLang="el-GR" sz="1600" cap="none" dirty="0">
                <a:solidFill>
                  <a:schemeClr val="tx2"/>
                </a:solidFill>
              </a:rPr>
            </a:br>
            <a:r>
              <a:rPr lang="en-US" altLang="el-GR" sz="1600" cap="none" dirty="0">
                <a:solidFill>
                  <a:schemeClr val="tx2"/>
                </a:solidFill>
              </a:rPr>
              <a:t>5 ECTS</a:t>
            </a:r>
          </a:p>
        </p:txBody>
      </p:sp>
      <p:sp>
        <p:nvSpPr>
          <p:cNvPr id="5" name="2 - Υπότιτλος">
            <a:extLst>
              <a:ext uri="{FF2B5EF4-FFF2-40B4-BE49-F238E27FC236}">
                <a16:creationId xmlns:a16="http://schemas.microsoft.com/office/drawing/2014/main" id="{4D565785-3625-4E05-B819-9A8ECD06C143}"/>
              </a:ext>
            </a:extLst>
          </p:cNvPr>
          <p:cNvSpPr txBox="1">
            <a:spLocks/>
          </p:cNvSpPr>
          <p:nvPr/>
        </p:nvSpPr>
        <p:spPr>
          <a:xfrm>
            <a:off x="179388" y="2672862"/>
            <a:ext cx="11754704" cy="2907323"/>
          </a:xfrm>
          <a:prstGeom prst="rect">
            <a:avLst/>
          </a:prstGeom>
        </p:spPr>
        <p:txBody>
          <a:bodyPr vert="horz" lIns="0" tIns="45720" rIns="0" bIns="45720" rtlCol="0">
            <a:noAutofit/>
          </a:bodyPr>
          <a:lstStyle>
            <a:lvl1pPr marL="0" indent="0" algn="l" defTabSz="914400" rtl="0" eaLnBrk="1" latinLnBrk="0" hangingPunct="1">
              <a:lnSpc>
                <a:spcPct val="90000"/>
              </a:lnSpc>
              <a:spcBef>
                <a:spcPts val="0"/>
              </a:spcBef>
              <a:buFont typeface="Wingdings" panose="05000000000000000000" pitchFamily="2" charset="2"/>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600"/>
              </a:spcBef>
              <a:buFont typeface="Wingdings" panose="05000000000000000000" pitchFamily="2" charset="2"/>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600"/>
              </a:spcBef>
              <a:buFont typeface="Wingdings" panose="05000000000000000000" pitchFamily="2" charset="2"/>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600"/>
              </a:spcBef>
              <a:buFont typeface="Wingdings" panose="05000000000000000000" pitchFamily="2" charset="2"/>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600"/>
              </a:spcBef>
              <a:buFont typeface="Wingdings" panose="05000000000000000000" pitchFamily="2" charset="2"/>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Wingdings" panose="05000000000000000000" pitchFamily="2" charset="2"/>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Wingdings" panose="05000000000000000000" pitchFamily="2" charset="2"/>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Wingdings" panose="05000000000000000000" pitchFamily="2" charset="2"/>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Wingdings" panose="05000000000000000000" pitchFamily="2" charset="2"/>
              <a:buNone/>
              <a:defRPr sz="1600" kern="1200">
                <a:solidFill>
                  <a:schemeClr val="tx1">
                    <a:tint val="75000"/>
                  </a:schemeClr>
                </a:solidFill>
                <a:latin typeface="+mn-lt"/>
                <a:ea typeface="+mn-ea"/>
                <a:cs typeface="+mn-cs"/>
              </a:defRPr>
            </a:lvl9pPr>
          </a:lstStyle>
          <a:p>
            <a:pPr indent="131763">
              <a:spcBef>
                <a:spcPts val="575"/>
              </a:spcBef>
            </a:pPr>
            <a:r>
              <a:rPr lang="el-GR"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3. Αξιοποίηση </a:t>
            </a:r>
            <a:r>
              <a:rPr lang="en-US"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a:t>
            </a:r>
            <a:r>
              <a:rPr lang="el-GR"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α</a:t>
            </a:r>
            <a:r>
              <a:rPr lang="en-US" altLang="el-GR" sz="1800" b="1" dirty="0" err="1">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νάλυση</a:t>
            </a:r>
            <a:r>
              <a:rPr lang="en-US"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sz="1800" b="1" dirty="0" err="1">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ιστορικών</a:t>
            </a:r>
            <a:r>
              <a:rPr lang="en-US"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 </a:t>
            </a:r>
            <a:r>
              <a:rPr lang="el-GR"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μαρτυριών</a:t>
            </a:r>
          </a:p>
          <a:p>
            <a:pPr indent="131763">
              <a:spcBef>
                <a:spcPts val="575"/>
              </a:spcBef>
            </a:pPr>
            <a:endParaRPr lang="en-US" altLang="el-GR" sz="1800" dirty="0">
              <a:latin typeface="Xarrovv" panose="02000603000000000000" pitchFamily="50" charset="-128"/>
              <a:ea typeface="Xarrovv" panose="02000603000000000000" pitchFamily="50" charset="-128"/>
              <a:cs typeface="Xarrovv" panose="02000603000000000000" pitchFamily="50" charset="-128"/>
            </a:endParaRPr>
          </a:p>
          <a:p>
            <a:pPr indent="131763">
              <a:spcBef>
                <a:spcPts val="575"/>
              </a:spcBef>
            </a:pPr>
            <a:r>
              <a:rPr lang="el-GR" altLang="el-GR" sz="1800" dirty="0">
                <a:latin typeface="Xarrovv" panose="02000603000000000000" pitchFamily="50" charset="-128"/>
                <a:ea typeface="Xarrovv" panose="02000603000000000000" pitchFamily="50" charset="-128"/>
                <a:cs typeface="Xarrovv" panose="02000603000000000000" pitchFamily="50" charset="-128"/>
              </a:rPr>
              <a:t>Βασικές δυσλειτουργίες στη χρήση των πηγών στη διδασκαλία</a:t>
            </a:r>
          </a:p>
          <a:p>
            <a:pPr marL="1077913" indent="131763">
              <a:spcBef>
                <a:spcPts val="575"/>
              </a:spcBef>
            </a:pPr>
            <a:r>
              <a:rPr lang="el-GR" altLang="el-GR" sz="1800" dirty="0">
                <a:latin typeface="Xarrovv" panose="02000603000000000000" pitchFamily="50" charset="-128"/>
                <a:ea typeface="Xarrovv" panose="02000603000000000000" pitchFamily="50" charset="-128"/>
                <a:cs typeface="Xarrovv" panose="02000603000000000000" pitchFamily="50" charset="-128"/>
              </a:rPr>
              <a:t>α) η απλοϊκή προσέγγιση των πηγών από τους μαθητές, οι οποίοι ταυτίζουν συχνά το κείμενο της πηγής με την ιστορική αλήθεια, </a:t>
            </a:r>
          </a:p>
          <a:p>
            <a:pPr marL="1077913" indent="131763">
              <a:spcBef>
                <a:spcPts val="575"/>
              </a:spcBef>
            </a:pPr>
            <a:r>
              <a:rPr lang="el-GR" altLang="el-GR" sz="1800" dirty="0">
                <a:latin typeface="Xarrovv" panose="02000603000000000000" pitchFamily="50" charset="-128"/>
                <a:ea typeface="Xarrovv" panose="02000603000000000000" pitchFamily="50" charset="-128"/>
                <a:cs typeface="Xarrovv" panose="02000603000000000000" pitchFamily="50" charset="-128"/>
              </a:rPr>
              <a:t>β) η δυσκολία που αντιμετωπίζουν οι μαθητές με χαμηλού επιπέδου αναγνωστικές δεξιότητες ή ειδικές εκπαιδευτικές ανάγκες,</a:t>
            </a:r>
          </a:p>
          <a:p>
            <a:pPr marL="1077913" indent="131763">
              <a:spcBef>
                <a:spcPts val="575"/>
              </a:spcBef>
            </a:pPr>
            <a:r>
              <a:rPr lang="el-GR" altLang="el-GR" sz="1800" dirty="0">
                <a:latin typeface="Xarrovv" panose="02000603000000000000" pitchFamily="50" charset="-128"/>
                <a:ea typeface="Xarrovv" panose="02000603000000000000" pitchFamily="50" charset="-128"/>
                <a:cs typeface="Xarrovv" panose="02000603000000000000" pitchFamily="50" charset="-128"/>
              </a:rPr>
              <a:t>γ) η αποσπασματικότητα και το μικρό μέγεθος των πηγών, που δημιουργεί την αίσθηση στους μαθητές ότι είναι όχι «θέσει» αλλά «φύσει» (δηλαδή αντικειμενικά) τεκμήρια,</a:t>
            </a:r>
          </a:p>
        </p:txBody>
      </p:sp>
    </p:spTree>
    <p:extLst>
      <p:ext uri="{BB962C8B-B14F-4D97-AF65-F5344CB8AC3E}">
        <p14:creationId xmlns:p14="http://schemas.microsoft.com/office/powerpoint/2010/main" val="2343534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1 - Τίτλος">
            <a:extLst>
              <a:ext uri="{FF2B5EF4-FFF2-40B4-BE49-F238E27FC236}">
                <a16:creationId xmlns:a16="http://schemas.microsoft.com/office/drawing/2014/main" id="{C69FF29C-3CCA-418A-882A-D5EA11B09B21}"/>
              </a:ext>
            </a:extLst>
          </p:cNvPr>
          <p:cNvSpPr txBox="1">
            <a:spLocks/>
          </p:cNvSpPr>
          <p:nvPr/>
        </p:nvSpPr>
        <p:spPr>
          <a:xfrm>
            <a:off x="6939451" y="0"/>
            <a:ext cx="7559675" cy="1124744"/>
          </a:xfrm>
          <a:prstGeom prst="rect">
            <a:avLst/>
          </a:prstGeom>
        </p:spPr>
        <p:txBody>
          <a:bodyPr vert="horz" lIns="0" tIns="45720" rIns="0" bIns="45720" rtlCol="0" anchor="ctr">
            <a:noAutofit/>
          </a:bodyPr>
          <a:lstStyle>
            <a:lvl1pPr algn="l" defTabSz="914400" rtl="0" eaLnBrk="1" latinLnBrk="0" hangingPunct="1">
              <a:lnSpc>
                <a:spcPct val="90000"/>
              </a:lnSpc>
              <a:spcBef>
                <a:spcPct val="0"/>
              </a:spcBef>
              <a:buNone/>
              <a:defRPr sz="4400" kern="1200" cap="all" baseline="0">
                <a:solidFill>
                  <a:schemeClr val="bg1"/>
                </a:solidFill>
                <a:latin typeface="+mj-lt"/>
                <a:ea typeface="+mj-ea"/>
                <a:cs typeface="+mj-cs"/>
              </a:defRPr>
            </a:lvl1pPr>
          </a:lstStyle>
          <a:p>
            <a:r>
              <a:rPr lang="en-US" altLang="el-GR" sz="1600" cap="none" dirty="0">
                <a:solidFill>
                  <a:schemeClr val="tx2"/>
                </a:solidFill>
              </a:rPr>
              <a:t>ΙΕΑ 101</a:t>
            </a:r>
            <a:br>
              <a:rPr lang="en-US" altLang="el-GR" sz="1600" cap="none" dirty="0">
                <a:solidFill>
                  <a:schemeClr val="tx2"/>
                </a:solidFill>
              </a:rPr>
            </a:br>
            <a:r>
              <a:rPr lang="en-US" altLang="el-GR" sz="1600" b="1" cap="none" dirty="0">
                <a:solidFill>
                  <a:schemeClr val="tx2"/>
                </a:solidFill>
              </a:rPr>
              <a:t>ΔΙΔΑΚΤΙΚΗ – ΘΕΩΡΙΑ ΚΑΙ ΠΡΑΞΗ ΤΗΣ ΔΙΔΑΣΚΑΛΙΑΣ</a:t>
            </a:r>
            <a:br>
              <a:rPr lang="en-US" altLang="el-GR" sz="1600" cap="none" dirty="0">
                <a:solidFill>
                  <a:schemeClr val="tx2"/>
                </a:solidFill>
              </a:rPr>
            </a:br>
            <a:r>
              <a:rPr lang="en-US" altLang="el-GR" sz="1600" cap="none" dirty="0">
                <a:solidFill>
                  <a:schemeClr val="tx2"/>
                </a:solidFill>
              </a:rPr>
              <a:t>Κ. ΑΓΓΕΛΑΚΟΣ – Χ. ΚΟΥΡΓΙΑΝΤΑΚΗΣ</a:t>
            </a:r>
            <a:br>
              <a:rPr lang="en-US" altLang="el-GR" sz="1600" cap="none" dirty="0">
                <a:solidFill>
                  <a:schemeClr val="tx2"/>
                </a:solidFill>
              </a:rPr>
            </a:br>
            <a:r>
              <a:rPr lang="en-US" altLang="el-GR" sz="1600" cap="none" dirty="0">
                <a:solidFill>
                  <a:schemeClr val="tx2"/>
                </a:solidFill>
              </a:rPr>
              <a:t>ΥΠΟΧΡΕΩΤΙΚΟ, Η΄ ΕΞΑΜΗΝΟ</a:t>
            </a:r>
            <a:br>
              <a:rPr lang="en-US" altLang="el-GR" sz="1600" cap="none" dirty="0">
                <a:solidFill>
                  <a:schemeClr val="tx2"/>
                </a:solidFill>
              </a:rPr>
            </a:br>
            <a:r>
              <a:rPr lang="en-US" altLang="el-GR" sz="1600" cap="none" dirty="0">
                <a:solidFill>
                  <a:schemeClr val="tx2"/>
                </a:solidFill>
              </a:rPr>
              <a:t>5 ECTS</a:t>
            </a:r>
          </a:p>
        </p:txBody>
      </p:sp>
      <p:sp>
        <p:nvSpPr>
          <p:cNvPr id="5" name="2 - Υπότιτλος">
            <a:extLst>
              <a:ext uri="{FF2B5EF4-FFF2-40B4-BE49-F238E27FC236}">
                <a16:creationId xmlns:a16="http://schemas.microsoft.com/office/drawing/2014/main" id="{4D565785-3625-4E05-B819-9A8ECD06C143}"/>
              </a:ext>
            </a:extLst>
          </p:cNvPr>
          <p:cNvSpPr txBox="1">
            <a:spLocks/>
          </p:cNvSpPr>
          <p:nvPr/>
        </p:nvSpPr>
        <p:spPr>
          <a:xfrm>
            <a:off x="179388" y="2672862"/>
            <a:ext cx="11754704" cy="2907323"/>
          </a:xfrm>
          <a:prstGeom prst="rect">
            <a:avLst/>
          </a:prstGeom>
        </p:spPr>
        <p:txBody>
          <a:bodyPr vert="horz" lIns="0" tIns="45720" rIns="0" bIns="45720" rtlCol="0">
            <a:noAutofit/>
          </a:bodyPr>
          <a:lstStyle>
            <a:lvl1pPr marL="0" indent="0" algn="l" defTabSz="914400" rtl="0" eaLnBrk="1" latinLnBrk="0" hangingPunct="1">
              <a:lnSpc>
                <a:spcPct val="90000"/>
              </a:lnSpc>
              <a:spcBef>
                <a:spcPts val="0"/>
              </a:spcBef>
              <a:buFont typeface="Wingdings" panose="05000000000000000000" pitchFamily="2" charset="2"/>
              <a:buNone/>
              <a:defRPr sz="1600" kern="1200">
                <a:solidFill>
                  <a:schemeClr val="bg1"/>
                </a:solidFill>
                <a:latin typeface="+mn-lt"/>
                <a:ea typeface="+mn-ea"/>
                <a:cs typeface="+mn-cs"/>
              </a:defRPr>
            </a:lvl1pPr>
            <a:lvl2pPr marL="457200" indent="0" algn="l" defTabSz="914400" rtl="0" eaLnBrk="1" latinLnBrk="0" hangingPunct="1">
              <a:lnSpc>
                <a:spcPct val="90000"/>
              </a:lnSpc>
              <a:spcBef>
                <a:spcPts val="600"/>
              </a:spcBef>
              <a:buFont typeface="Wingdings" panose="05000000000000000000" pitchFamily="2" charset="2"/>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600"/>
              </a:spcBef>
              <a:buFont typeface="Wingdings" panose="05000000000000000000" pitchFamily="2" charset="2"/>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600"/>
              </a:spcBef>
              <a:buFont typeface="Wingdings" panose="05000000000000000000" pitchFamily="2" charset="2"/>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600"/>
              </a:spcBef>
              <a:buFont typeface="Wingdings" panose="05000000000000000000" pitchFamily="2" charset="2"/>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Wingdings" panose="05000000000000000000" pitchFamily="2" charset="2"/>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Wingdings" panose="05000000000000000000" pitchFamily="2" charset="2"/>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Wingdings" panose="05000000000000000000" pitchFamily="2" charset="2"/>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Wingdings" panose="05000000000000000000" pitchFamily="2" charset="2"/>
              <a:buNone/>
              <a:defRPr sz="1600" kern="1200">
                <a:solidFill>
                  <a:schemeClr val="tx1">
                    <a:tint val="75000"/>
                  </a:schemeClr>
                </a:solidFill>
                <a:latin typeface="+mn-lt"/>
                <a:ea typeface="+mn-ea"/>
                <a:cs typeface="+mn-cs"/>
              </a:defRPr>
            </a:lvl9pPr>
          </a:lstStyle>
          <a:p>
            <a:pPr indent="131763">
              <a:spcBef>
                <a:spcPts val="575"/>
              </a:spcBef>
            </a:pPr>
            <a:r>
              <a:rPr lang="el-GR"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3. </a:t>
            </a:r>
            <a:r>
              <a:rPr lang="el-GR" altLang="el-GR" sz="1800" b="1" dirty="0" err="1">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Αξιοποίησ</a:t>
            </a:r>
            <a:r>
              <a:rPr lang="en-US"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η</a:t>
            </a:r>
            <a:r>
              <a:rPr lang="el-GR"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a:t>
            </a:r>
            <a:r>
              <a:rPr lang="el-GR"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α</a:t>
            </a:r>
            <a:r>
              <a:rPr lang="en-US" altLang="el-GR" sz="1800" b="1" dirty="0" err="1">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νάλυση</a:t>
            </a:r>
            <a:r>
              <a:rPr lang="en-US"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sz="1800" b="1" dirty="0" err="1">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ιστορικών</a:t>
            </a:r>
            <a:r>
              <a:rPr lang="en-US"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 </a:t>
            </a:r>
            <a:r>
              <a:rPr lang="el-GR" altLang="el-GR" sz="1800" b="1" dirty="0">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μαρτυριών</a:t>
            </a:r>
          </a:p>
          <a:p>
            <a:pPr indent="131763">
              <a:spcBef>
                <a:spcPts val="575"/>
              </a:spcBef>
            </a:pPr>
            <a:endParaRPr lang="en-US" altLang="el-GR" sz="1800" dirty="0">
              <a:latin typeface="Xarrovv" panose="02000603000000000000" pitchFamily="50" charset="-128"/>
              <a:ea typeface="Xarrovv" panose="02000603000000000000" pitchFamily="50" charset="-128"/>
              <a:cs typeface="Xarrovv" panose="02000603000000000000" pitchFamily="50" charset="-128"/>
            </a:endParaRPr>
          </a:p>
          <a:p>
            <a:pPr indent="131763">
              <a:spcBef>
                <a:spcPts val="575"/>
              </a:spcBef>
            </a:pPr>
            <a:r>
              <a:rPr lang="el-GR" altLang="el-GR" sz="1800" dirty="0">
                <a:latin typeface="Xarrovv" panose="02000603000000000000" pitchFamily="50" charset="-128"/>
                <a:ea typeface="Xarrovv" panose="02000603000000000000" pitchFamily="50" charset="-128"/>
                <a:cs typeface="Xarrovv" panose="02000603000000000000" pitchFamily="50" charset="-128"/>
              </a:rPr>
              <a:t>Βασικές δυσλειτουργίες στη χρήση των πηγών στη διδασκαλία</a:t>
            </a:r>
          </a:p>
          <a:p>
            <a:pPr marL="1077913" indent="131763">
              <a:spcBef>
                <a:spcPts val="575"/>
              </a:spcBef>
            </a:pPr>
            <a:r>
              <a:rPr lang="el-GR" altLang="el-GR" sz="1800" dirty="0">
                <a:latin typeface="Xarrovv" panose="02000603000000000000" pitchFamily="50" charset="-128"/>
                <a:ea typeface="Xarrovv" panose="02000603000000000000" pitchFamily="50" charset="-128"/>
                <a:cs typeface="Xarrovv" panose="02000603000000000000" pitchFamily="50" charset="-128"/>
              </a:rPr>
              <a:t>δ) η δυσκολία της διάκρισης ανάμεσα στο αφηγηματικό κείμενο και στην πηγή, στα τεκμήρια σε σχέση με την </a:t>
            </a:r>
            <a:r>
              <a:rPr lang="el-GR" altLang="el-GR" sz="1800" b="1" dirty="0">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πληροφορία</a:t>
            </a:r>
            <a:r>
              <a:rPr lang="el-GR" altLang="el-GR" sz="1800" dirty="0">
                <a:latin typeface="Xarrovv" panose="02000603000000000000" pitchFamily="50" charset="-128"/>
                <a:ea typeface="Xarrovv" panose="02000603000000000000" pitchFamily="50" charset="-128"/>
                <a:cs typeface="Xarrovv" panose="02000603000000000000" pitchFamily="50" charset="-128"/>
              </a:rPr>
              <a:t> ή την </a:t>
            </a:r>
            <a:r>
              <a:rPr lang="el-GR" altLang="el-GR" sz="1800" b="1" dirty="0">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ερμηνεία</a:t>
            </a:r>
            <a:r>
              <a:rPr lang="el-GR" altLang="el-GR" sz="1800" dirty="0">
                <a:latin typeface="Xarrovv" panose="02000603000000000000" pitchFamily="50" charset="-128"/>
                <a:ea typeface="Xarrovv" panose="02000603000000000000" pitchFamily="50" charset="-128"/>
                <a:cs typeface="Xarrovv" panose="02000603000000000000" pitchFamily="50" charset="-128"/>
              </a:rPr>
              <a:t>,</a:t>
            </a:r>
          </a:p>
          <a:p>
            <a:pPr marL="1077913" indent="131763">
              <a:spcBef>
                <a:spcPts val="575"/>
              </a:spcBef>
            </a:pPr>
            <a:r>
              <a:rPr lang="el-GR" altLang="el-GR" sz="1800" dirty="0">
                <a:latin typeface="Xarrovv" panose="02000603000000000000" pitchFamily="50" charset="-128"/>
                <a:ea typeface="Xarrovv" panose="02000603000000000000" pitchFamily="50" charset="-128"/>
                <a:cs typeface="Xarrovv" panose="02000603000000000000" pitchFamily="50" charset="-128"/>
              </a:rPr>
              <a:t>ε) η ψευδαίσθηση ότι οι αντικρουόμενες πηγές ψεύδονται,</a:t>
            </a:r>
          </a:p>
          <a:p>
            <a:pPr marL="1077913" indent="131763">
              <a:spcBef>
                <a:spcPts val="575"/>
              </a:spcBef>
            </a:pPr>
            <a:r>
              <a:rPr lang="el-GR" altLang="el-GR" sz="1800" dirty="0" err="1">
                <a:latin typeface="Xarrovv" panose="02000603000000000000" pitchFamily="50" charset="-128"/>
                <a:ea typeface="Xarrovv" panose="02000603000000000000" pitchFamily="50" charset="-128"/>
                <a:cs typeface="Xarrovv" panose="02000603000000000000" pitchFamily="50" charset="-128"/>
              </a:rPr>
              <a:t>στ</a:t>
            </a:r>
            <a:r>
              <a:rPr lang="el-GR" altLang="el-GR" sz="1800" dirty="0">
                <a:latin typeface="Xarrovv" panose="02000603000000000000" pitchFamily="50" charset="-128"/>
                <a:ea typeface="Xarrovv" panose="02000603000000000000" pitchFamily="50" charset="-128"/>
                <a:cs typeface="Xarrovv" panose="02000603000000000000" pitchFamily="50" charset="-128"/>
              </a:rPr>
              <a:t>) η έλλειψη ιστορικής κουλτούρας, που να τους ωθεί σε εσφαλμένη προσέγγιση της πραγματικότητας,</a:t>
            </a:r>
          </a:p>
          <a:p>
            <a:pPr marL="1077913" indent="131763">
              <a:spcBef>
                <a:spcPts val="575"/>
              </a:spcBef>
            </a:pPr>
            <a:r>
              <a:rPr lang="el-GR" altLang="el-GR" sz="1800" dirty="0">
                <a:latin typeface="Xarrovv" panose="02000603000000000000" pitchFamily="50" charset="-128"/>
                <a:ea typeface="Xarrovv" panose="02000603000000000000" pitchFamily="50" charset="-128"/>
                <a:cs typeface="Xarrovv" panose="02000603000000000000" pitchFamily="50" charset="-128"/>
              </a:rPr>
              <a:t>ζ) η επιμονή σε στερεότυπες απόψεις, η αδιαφορία για το μάθημα της Ιστορίας και η πεποίθηση ότι η κριτική αντιμετώπιση του παρελθόντος δεν τους αφορά.</a:t>
            </a:r>
          </a:p>
        </p:txBody>
      </p:sp>
    </p:spTree>
    <p:extLst>
      <p:ext uri="{BB962C8B-B14F-4D97-AF65-F5344CB8AC3E}">
        <p14:creationId xmlns:p14="http://schemas.microsoft.com/office/powerpoint/2010/main" val="1102605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Σύμβολο κράτησης θέσης περιεχομένου 3"/>
          <p:cNvSpPr>
            <a:spLocks noGrp="1"/>
          </p:cNvSpPr>
          <p:nvPr>
            <p:ph sz="half" idx="2"/>
          </p:nvPr>
        </p:nvSpPr>
        <p:spPr>
          <a:xfrm>
            <a:off x="468313" y="2752358"/>
            <a:ext cx="5463564" cy="4105641"/>
          </a:xfrm>
        </p:spPr>
        <p:txBody>
          <a:bodyPr rtlCol="0">
            <a:normAutofit fontScale="85000" lnSpcReduction="20000"/>
          </a:bodyPr>
          <a:lstStyle/>
          <a:p>
            <a:pPr marL="0" indent="0">
              <a:buNone/>
            </a:pPr>
            <a:r>
              <a:rPr 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α) Ποιος τη δημιούργησε;</a:t>
            </a:r>
          </a:p>
          <a:p>
            <a:pPr marL="0" indent="0">
              <a:buNone/>
            </a:pPr>
            <a:r>
              <a:rPr 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β) Τι γνωρίζουμε για το δημιουργό της; Ήταν κοινός άνθρωπος, αξιωματούχος, λόγιος κ.λπ.; Ποια μπορεί να ήταν η κατάστασή του όταν έγραφε;</a:t>
            </a:r>
          </a:p>
          <a:p>
            <a:pPr marL="0" indent="0">
              <a:buNone/>
            </a:pPr>
            <a:r>
              <a:rPr 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γ) Πού και πότε τη δημιούργησε; Βρισκόταν στην καρδιά των γεγονότων ή σε απόσταση; Ήταν αυτόπτης/αυτήκοος μάρτυρας; Ήταν πρωταγωνιστής/δευτεραγωνιστής; Την έγραψε πριν, κατά ή μετά τα γεγονότα;</a:t>
            </a:r>
          </a:p>
          <a:p>
            <a:pPr rtl="0"/>
            <a:endParaRPr lang="el-GR" dirty="0"/>
          </a:p>
        </p:txBody>
      </p:sp>
      <p:sp>
        <p:nvSpPr>
          <p:cNvPr id="6" name="Σύμβολο κράτησης θέσης περιεχομένου 5"/>
          <p:cNvSpPr>
            <a:spLocks noGrp="1"/>
          </p:cNvSpPr>
          <p:nvPr>
            <p:ph sz="quarter" idx="4"/>
          </p:nvPr>
        </p:nvSpPr>
        <p:spPr>
          <a:xfrm>
            <a:off x="6804217" y="2752359"/>
            <a:ext cx="4919472" cy="3748088"/>
          </a:xfrm>
        </p:spPr>
        <p:txBody>
          <a:bodyPr rtlCol="0">
            <a:normAutofit fontScale="85000" lnSpcReduction="20000"/>
          </a:bodyPr>
          <a:lstStyle/>
          <a:p>
            <a:pPr marL="0" indent="0">
              <a:buNone/>
            </a:pPr>
            <a:r>
              <a:rPr 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δ) Γιατί τη δημιούργησε; Ήθελε απλώς να πληροφορήσει ή σκόπευε λ.χ. να αντιδικήσει με κάποιους, να καταγγείλει συμπεριφορές, να επιβάλλει απόψεις, να αλλοιώσει γεγονότα κ.λπ.;</a:t>
            </a:r>
          </a:p>
          <a:p>
            <a:pPr marL="0" indent="0">
              <a:buNone/>
            </a:pPr>
            <a:r>
              <a:rPr 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ε) Σε ποιο κοινό απευθυνόταν; Ήταν κοινό μορφωμένων ή αμόρφωτων ανθρώπων; Ήταν φιλικό ή εχθρικό προς αυτόν; Βρισκόταν σε καθεστώς ελευθερίας ή δουλείας;</a:t>
            </a:r>
          </a:p>
          <a:p>
            <a:pPr marL="0" indent="0">
              <a:buNone/>
            </a:pPr>
            <a:r>
              <a:rPr lang="el-GR" sz="24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στ</a:t>
            </a:r>
            <a:r>
              <a:rPr 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Τι γνωρίζουμε σήμερα για εκείνο το κοινό; Ποιες ήταν οι αξίες του, τα όριά του, οι αντοχές του, οι προϋποθέσεις του, οι προσδοκίες του;</a:t>
            </a:r>
          </a:p>
          <a:p>
            <a:pPr rtl="0"/>
            <a:endParaRPr lang="el-GR" dirty="0"/>
          </a:p>
        </p:txBody>
      </p:sp>
      <p:sp>
        <p:nvSpPr>
          <p:cNvPr id="7" name="1 - Τίτλος">
            <a:extLst>
              <a:ext uri="{FF2B5EF4-FFF2-40B4-BE49-F238E27FC236}">
                <a16:creationId xmlns:a16="http://schemas.microsoft.com/office/drawing/2014/main" id="{A102F33E-269F-474A-9789-F148B4EB8802}"/>
              </a:ext>
            </a:extLst>
          </p:cNvPr>
          <p:cNvSpPr txBox="1">
            <a:spLocks/>
          </p:cNvSpPr>
          <p:nvPr/>
        </p:nvSpPr>
        <p:spPr>
          <a:xfrm>
            <a:off x="468313" y="0"/>
            <a:ext cx="7559675" cy="1196752"/>
          </a:xfrm>
          <a:prstGeom prst="rect">
            <a:avLst/>
          </a:prstGeom>
        </p:spPr>
        <p:txBody>
          <a:bodyPr vert="horz" lIns="0" tIns="45720" rIns="0" bIns="45720" rtlCol="0" anchor="b">
            <a:no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en-US" altLang="el-GR" sz="1600"/>
              <a:t>ΙΕΑ 101</a:t>
            </a:r>
            <a:br>
              <a:rPr lang="en-US" altLang="el-GR" sz="1600"/>
            </a:br>
            <a:r>
              <a:rPr lang="en-US" altLang="el-GR" sz="1600" b="1"/>
              <a:t>ΔΙΔΑΚΤΙΚΗ – ΘΕΩΡΙΑ ΚΑΙ ΠΡΑΞΗ ΤΗΣ ΔΙΔΑΣΚΑΛΙΑΣ</a:t>
            </a:r>
            <a:br>
              <a:rPr lang="en-US" altLang="el-GR" sz="1600"/>
            </a:br>
            <a:r>
              <a:rPr lang="en-US" altLang="el-GR" sz="1600"/>
              <a:t>Κ. ΑΓΓΕΛΑΚΟΣ – Χ. ΚΟΥΡΓΙΑΝΤΑΚΗΣ</a:t>
            </a:r>
            <a:br>
              <a:rPr lang="en-US" altLang="el-GR" sz="1600"/>
            </a:br>
            <a:r>
              <a:rPr lang="en-US" altLang="el-GR" sz="1600"/>
              <a:t>ΥΠΟΧΡΕΩΤΙΚΟ, Η΄ ΕΞΑΜΗΝΟ</a:t>
            </a:r>
            <a:br>
              <a:rPr lang="en-US" altLang="el-GR" sz="1600"/>
            </a:br>
            <a:r>
              <a:rPr lang="en-US" altLang="el-GR" sz="1600"/>
              <a:t>5 ECTS</a:t>
            </a:r>
            <a:endParaRPr lang="en-US" altLang="el-GR" sz="1600" dirty="0"/>
          </a:p>
        </p:txBody>
      </p:sp>
      <p:sp>
        <p:nvSpPr>
          <p:cNvPr id="8" name="1 - Τίτλος">
            <a:extLst>
              <a:ext uri="{FF2B5EF4-FFF2-40B4-BE49-F238E27FC236}">
                <a16:creationId xmlns:a16="http://schemas.microsoft.com/office/drawing/2014/main" id="{976B6836-ADA0-454C-B050-DBC20B066252}"/>
              </a:ext>
            </a:extLst>
          </p:cNvPr>
          <p:cNvSpPr txBox="1">
            <a:spLocks/>
          </p:cNvSpPr>
          <p:nvPr/>
        </p:nvSpPr>
        <p:spPr>
          <a:xfrm>
            <a:off x="2244534" y="1212056"/>
            <a:ext cx="7559675" cy="1196752"/>
          </a:xfrm>
          <a:prstGeom prst="rect">
            <a:avLst/>
          </a:prstGeom>
        </p:spPr>
        <p:txBody>
          <a:bodyPr vert="horz" lIns="0" tIns="45720" rIns="0" bIns="45720" rtlCol="0" anchor="b">
            <a:no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pPr algn="ctr"/>
            <a:r>
              <a:rPr lang="el-GR" altLang="el-GR" sz="2400" b="1" dirty="0">
                <a:solidFill>
                  <a:schemeClr val="tx2"/>
                </a:solidFill>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3. Αξιοποίηση – ανάλυση ιστορικών μαρτυριών</a:t>
            </a:r>
          </a:p>
          <a:p>
            <a:pPr algn="ctr"/>
            <a:endParaRPr lang="el-GR"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algn="ctr"/>
            <a:r>
              <a:rPr lang="el-GR" altLang="el-GR" sz="2400" u="sng" dirty="0">
                <a:solidFill>
                  <a:schemeClr val="tx2"/>
                </a:solidFill>
                <a:latin typeface="Xarrovv" panose="02000603000000000000" pitchFamily="50" charset="-128"/>
                <a:ea typeface="Xarrovv" panose="02000603000000000000" pitchFamily="50" charset="-128"/>
                <a:cs typeface="Xarrovv" panose="02000603000000000000" pitchFamily="50" charset="-128"/>
              </a:rPr>
              <a:t>Βασικές ερωτήσεις των μαθητών προς τις μαρτυρίες</a:t>
            </a:r>
            <a:endParaRPr lang="en-US" altLang="el-GR" sz="2400" u="sng"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p:txBody>
      </p:sp>
    </p:spTree>
    <p:extLst>
      <p:ext uri="{BB962C8B-B14F-4D97-AF65-F5344CB8AC3E}">
        <p14:creationId xmlns:p14="http://schemas.microsoft.com/office/powerpoint/2010/main" val="222449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Σύμβολο κράτησης θέσης περιεχομένου 3"/>
          <p:cNvSpPr>
            <a:spLocks noGrp="1"/>
          </p:cNvSpPr>
          <p:nvPr>
            <p:ph sz="half" idx="2"/>
          </p:nvPr>
        </p:nvSpPr>
        <p:spPr>
          <a:xfrm>
            <a:off x="468313" y="2752358"/>
            <a:ext cx="5463564" cy="4105641"/>
          </a:xfrm>
        </p:spPr>
        <p:txBody>
          <a:bodyPr rtlCol="0">
            <a:normAutofit/>
          </a:bodyPr>
          <a:lstStyle/>
          <a:p>
            <a:pPr marL="0" indent="0">
              <a:buNone/>
            </a:pPr>
            <a:r>
              <a:rPr 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α) Τι είδους πηγή είναι αυτή; Είναι ποίημα, επιστολή, απομνημονεύματα, λίβελλος, εγκύκλιος, διαταγή, προκήρυξη, διάγγελμα, κρυπτογραφημένο κείμενο, κείμενο εφημερίδας, τηλεγράφημα, διαφήμιση, ρεπορτάζ, χάρτης κ.λπ.;</a:t>
            </a:r>
          </a:p>
          <a:p>
            <a:pPr marL="0" indent="0">
              <a:buNone/>
            </a:pPr>
            <a:r>
              <a:rPr 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β) Είναι χειρόγραφη (προχειρογραμμένη ή καλογραμμένη) ή τυπωμένη; Έχει επικεφαλίδα, παραγράφους, υπόμνημα ή υποσημειώσεις;</a:t>
            </a:r>
          </a:p>
          <a:p>
            <a:pPr rtl="0"/>
            <a:endParaRPr lang="el-GR" dirty="0"/>
          </a:p>
        </p:txBody>
      </p:sp>
      <p:sp>
        <p:nvSpPr>
          <p:cNvPr id="6" name="Σύμβολο κράτησης θέσης περιεχομένου 5"/>
          <p:cNvSpPr>
            <a:spLocks noGrp="1"/>
          </p:cNvSpPr>
          <p:nvPr>
            <p:ph sz="quarter" idx="4"/>
          </p:nvPr>
        </p:nvSpPr>
        <p:spPr>
          <a:xfrm>
            <a:off x="6804217" y="2752359"/>
            <a:ext cx="4919472" cy="3748088"/>
          </a:xfrm>
        </p:spPr>
        <p:txBody>
          <a:bodyPr rtlCol="0">
            <a:normAutofit/>
          </a:bodyPr>
          <a:lstStyle/>
          <a:p>
            <a:pPr marL="0" indent="0">
              <a:buNone/>
            </a:pPr>
            <a:r>
              <a:rPr 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γ) Ποιες είναι οι σημαντικές συμβάσεις που κυριαρχούν σε αυτό το είδος της πηγής και ποιας νομικής, πολιτικής, θρησκευτικής, φιλοσοφικής ή στρατιωτικής παράδοσης είναι μέρος; Είναι κείμενο </a:t>
            </a:r>
            <a:r>
              <a:rPr 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φιλοθρησκευτικό</a:t>
            </a:r>
            <a:r>
              <a:rPr 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ή αθεϊστικό, δημοκρατικό ή απολυταρχικό, νομικό ή πολιτικό;</a:t>
            </a:r>
          </a:p>
          <a:p>
            <a:pPr marL="0" indent="0">
              <a:buNone/>
            </a:pPr>
            <a:r>
              <a:rPr 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δ) Ποιο μοιάζει να είναι το ύφος της πηγής (ειρωνικό, ρομαντικό, τραγικό, σατιρικό);</a:t>
            </a:r>
          </a:p>
          <a:p>
            <a:pPr rtl="0"/>
            <a:endParaRPr lang="el-GR" dirty="0"/>
          </a:p>
        </p:txBody>
      </p:sp>
      <p:sp>
        <p:nvSpPr>
          <p:cNvPr id="7" name="1 - Τίτλος">
            <a:extLst>
              <a:ext uri="{FF2B5EF4-FFF2-40B4-BE49-F238E27FC236}">
                <a16:creationId xmlns:a16="http://schemas.microsoft.com/office/drawing/2014/main" id="{A102F33E-269F-474A-9789-F148B4EB8802}"/>
              </a:ext>
            </a:extLst>
          </p:cNvPr>
          <p:cNvSpPr txBox="1">
            <a:spLocks/>
          </p:cNvSpPr>
          <p:nvPr/>
        </p:nvSpPr>
        <p:spPr>
          <a:xfrm>
            <a:off x="468313" y="0"/>
            <a:ext cx="7559675" cy="1196752"/>
          </a:xfrm>
          <a:prstGeom prst="rect">
            <a:avLst/>
          </a:prstGeom>
        </p:spPr>
        <p:txBody>
          <a:bodyPr vert="horz" lIns="0" tIns="45720" rIns="0" bIns="45720" rtlCol="0" anchor="b">
            <a:no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en-US" altLang="el-GR" sz="1600"/>
              <a:t>ΙΕΑ 101</a:t>
            </a:r>
            <a:br>
              <a:rPr lang="en-US" altLang="el-GR" sz="1600"/>
            </a:br>
            <a:r>
              <a:rPr lang="en-US" altLang="el-GR" sz="1600" b="1"/>
              <a:t>ΔΙΔΑΚΤΙΚΗ – ΘΕΩΡΙΑ ΚΑΙ ΠΡΑΞΗ ΤΗΣ ΔΙΔΑΣΚΑΛΙΑΣ</a:t>
            </a:r>
            <a:br>
              <a:rPr lang="en-US" altLang="el-GR" sz="1600"/>
            </a:br>
            <a:r>
              <a:rPr lang="en-US" altLang="el-GR" sz="1600"/>
              <a:t>Κ. ΑΓΓΕΛΑΚΟΣ – Χ. ΚΟΥΡΓΙΑΝΤΑΚΗΣ</a:t>
            </a:r>
            <a:br>
              <a:rPr lang="en-US" altLang="el-GR" sz="1600"/>
            </a:br>
            <a:r>
              <a:rPr lang="en-US" altLang="el-GR" sz="1600"/>
              <a:t>ΥΠΟΧΡΕΩΤΙΚΟ, Η΄ ΕΞΑΜΗΝΟ</a:t>
            </a:r>
            <a:br>
              <a:rPr lang="en-US" altLang="el-GR" sz="1600"/>
            </a:br>
            <a:r>
              <a:rPr lang="en-US" altLang="el-GR" sz="1600"/>
              <a:t>5 ECTS</a:t>
            </a:r>
            <a:endParaRPr lang="en-US" altLang="el-GR" sz="1600" dirty="0"/>
          </a:p>
        </p:txBody>
      </p:sp>
      <p:sp>
        <p:nvSpPr>
          <p:cNvPr id="8" name="1 - Τίτλος">
            <a:extLst>
              <a:ext uri="{FF2B5EF4-FFF2-40B4-BE49-F238E27FC236}">
                <a16:creationId xmlns:a16="http://schemas.microsoft.com/office/drawing/2014/main" id="{976B6836-ADA0-454C-B050-DBC20B066252}"/>
              </a:ext>
            </a:extLst>
          </p:cNvPr>
          <p:cNvSpPr txBox="1">
            <a:spLocks/>
          </p:cNvSpPr>
          <p:nvPr/>
        </p:nvSpPr>
        <p:spPr>
          <a:xfrm>
            <a:off x="2244534" y="1212056"/>
            <a:ext cx="7559675" cy="1196752"/>
          </a:xfrm>
          <a:prstGeom prst="rect">
            <a:avLst/>
          </a:prstGeom>
        </p:spPr>
        <p:txBody>
          <a:bodyPr vert="horz" lIns="0" tIns="45720" rIns="0" bIns="45720" rtlCol="0" anchor="b">
            <a:no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pPr algn="ctr"/>
            <a:r>
              <a:rPr lang="el-GR" altLang="el-GR" sz="2400" b="1" dirty="0">
                <a:solidFill>
                  <a:schemeClr val="tx2"/>
                </a:solidFill>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3. Αξιοποίηση – ανάλυση ιστορικών μαρτυριών</a:t>
            </a:r>
          </a:p>
          <a:p>
            <a:pPr algn="ctr"/>
            <a:endParaRPr lang="el-GR"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algn="ctr"/>
            <a:r>
              <a:rPr lang="el-GR" altLang="el-GR" sz="2400" u="sng" dirty="0">
                <a:solidFill>
                  <a:schemeClr val="tx2"/>
                </a:solidFill>
                <a:latin typeface="Xarrovv" panose="02000603000000000000" pitchFamily="50" charset="-128"/>
                <a:ea typeface="Xarrovv" panose="02000603000000000000" pitchFamily="50" charset="-128"/>
                <a:cs typeface="Xarrovv" panose="02000603000000000000" pitchFamily="50" charset="-128"/>
              </a:rPr>
              <a:t>Ταξινόμηση της ιστορικής μαρτυρίας</a:t>
            </a:r>
            <a:endParaRPr lang="en-US" altLang="el-GR" sz="2400" u="sng"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p:txBody>
      </p:sp>
    </p:spTree>
    <p:extLst>
      <p:ext uri="{BB962C8B-B14F-4D97-AF65-F5344CB8AC3E}">
        <p14:creationId xmlns:p14="http://schemas.microsoft.com/office/powerpoint/2010/main" val="594959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Σύμβολο κράτησης θέσης περιεχομένου 3"/>
          <p:cNvSpPr>
            <a:spLocks noGrp="1"/>
          </p:cNvSpPr>
          <p:nvPr>
            <p:ph sz="half" idx="2"/>
          </p:nvPr>
        </p:nvSpPr>
        <p:spPr>
          <a:xfrm>
            <a:off x="468311" y="2585670"/>
            <a:ext cx="5463564" cy="4105641"/>
          </a:xfrm>
        </p:spPr>
        <p:txBody>
          <a:bodyPr rtlCol="0">
            <a:noAutofit/>
          </a:bodyPr>
          <a:lstStyle/>
          <a:p>
            <a:pPr marL="0" indent="0">
              <a:buNone/>
            </a:pPr>
            <a:r>
              <a:rPr 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α) Ποιες είναι οι λέξεις-κλειδιά της πηγής και τι μπορεί να σήμαιναν τότε που γράφτηκε, αλλά και τι σημαίνουν σήμερα; (με αναφορά στον ιστορικό αναχρονισμό).</a:t>
            </a:r>
          </a:p>
          <a:p>
            <a:pPr marL="0" indent="0">
              <a:buNone/>
            </a:pPr>
            <a:r>
              <a:rPr 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β) Τι θέλει να υποστηρίξει ο δημιουργός της και ποιες μαρτυρίες προσφέρει για να υποστηρίξει τη θέση του αυτή;</a:t>
            </a:r>
          </a:p>
          <a:p>
            <a:pPr marL="0" indent="0">
              <a:buNone/>
            </a:pPr>
            <a:r>
              <a:rPr 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γ) Ποιες προϋποθέσεις βρίσκονται πίσω από τα επιχειρήματά του;</a:t>
            </a:r>
          </a:p>
        </p:txBody>
      </p:sp>
      <p:sp>
        <p:nvSpPr>
          <p:cNvPr id="6" name="Σύμβολο κράτησης θέσης περιεχομένου 5"/>
          <p:cNvSpPr>
            <a:spLocks noGrp="1"/>
          </p:cNvSpPr>
          <p:nvPr>
            <p:ph sz="quarter" idx="4"/>
          </p:nvPr>
        </p:nvSpPr>
        <p:spPr>
          <a:xfrm>
            <a:off x="6752492" y="2752358"/>
            <a:ext cx="4971197" cy="4304933"/>
          </a:xfrm>
        </p:spPr>
        <p:txBody>
          <a:bodyPr rtlCol="0">
            <a:normAutofit fontScale="47500" lnSpcReduction="20000"/>
          </a:bodyPr>
          <a:lstStyle/>
          <a:p>
            <a:pPr marL="0" indent="0">
              <a:buNone/>
            </a:pPr>
            <a:r>
              <a:rPr lang="el-GR" sz="4200" dirty="0">
                <a:solidFill>
                  <a:schemeClr val="tx2"/>
                </a:solidFill>
                <a:latin typeface="Xarrovv" panose="02000603000000000000" pitchFamily="50" charset="-128"/>
                <a:ea typeface="Xarrovv" panose="02000603000000000000" pitchFamily="50" charset="-128"/>
                <a:cs typeface="Xarrovv" panose="02000603000000000000" pitchFamily="50" charset="-128"/>
              </a:rPr>
              <a:t>δ) Ποιες αξίες αντανακλώνται μέσα στο κείμενο της πηγής; Επαναστατικές, συμβιβαστικές, απολυταρχικές, σχετικιστικές, σκεπτικιστικές κ.λπ.;</a:t>
            </a:r>
          </a:p>
          <a:p>
            <a:pPr marL="0" indent="0">
              <a:buNone/>
            </a:pPr>
            <a:r>
              <a:rPr lang="el-GR" sz="4200" dirty="0">
                <a:solidFill>
                  <a:schemeClr val="tx2"/>
                </a:solidFill>
                <a:latin typeface="Xarrovv" panose="02000603000000000000" pitchFamily="50" charset="-128"/>
                <a:ea typeface="Xarrovv" panose="02000603000000000000" pitchFamily="50" charset="-128"/>
                <a:cs typeface="Xarrovv" panose="02000603000000000000" pitchFamily="50" charset="-128"/>
              </a:rPr>
              <a:t>ε) Σε ποια πρωτεύοντα ή δευτερεύοντα ζητήματα αναφέρεται η πηγή και πώς θα μπορούσαν να συνδεθούν με το ιστορικό συγκείμενο;</a:t>
            </a:r>
          </a:p>
          <a:p>
            <a:pPr marL="0" indent="0">
              <a:buNone/>
            </a:pPr>
            <a:r>
              <a:rPr lang="el-GR" sz="42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στ</a:t>
            </a:r>
            <a:r>
              <a:rPr lang="el-GR" sz="4200" dirty="0">
                <a:solidFill>
                  <a:schemeClr val="tx2"/>
                </a:solidFill>
                <a:latin typeface="Xarrovv" panose="02000603000000000000" pitchFamily="50" charset="-128"/>
                <a:ea typeface="Xarrovv" panose="02000603000000000000" pitchFamily="50" charset="-128"/>
                <a:cs typeface="Xarrovv" panose="02000603000000000000" pitchFamily="50" charset="-128"/>
              </a:rPr>
              <a:t>) Ποιες δράσεις επιθυμούσε ο δημιουργός να συμβούν ως αποτέλεσμα αυτής της ιστορικής πηγής (εξέγερση, αναμονή αδράνεια) και ποιος θα έπρεπε να τις αναλάβει (αξιωματούχος, ομάδα εκλεκτών, το σύνολο του λαού); Πώς η πηγή ενεργοποιεί αυτές τις δράσεις (συμβουλεύει, επιχειρηματολογεί, αντιδικεί, κατευνάζει);</a:t>
            </a:r>
          </a:p>
          <a:p>
            <a:pPr rtl="0"/>
            <a:endParaRPr lang="el-GR" dirty="0"/>
          </a:p>
        </p:txBody>
      </p:sp>
      <p:sp>
        <p:nvSpPr>
          <p:cNvPr id="7" name="1 - Τίτλος">
            <a:extLst>
              <a:ext uri="{FF2B5EF4-FFF2-40B4-BE49-F238E27FC236}">
                <a16:creationId xmlns:a16="http://schemas.microsoft.com/office/drawing/2014/main" id="{A102F33E-269F-474A-9789-F148B4EB8802}"/>
              </a:ext>
            </a:extLst>
          </p:cNvPr>
          <p:cNvSpPr txBox="1">
            <a:spLocks/>
          </p:cNvSpPr>
          <p:nvPr/>
        </p:nvSpPr>
        <p:spPr>
          <a:xfrm>
            <a:off x="468313" y="0"/>
            <a:ext cx="7559675" cy="1196752"/>
          </a:xfrm>
          <a:prstGeom prst="rect">
            <a:avLst/>
          </a:prstGeom>
        </p:spPr>
        <p:txBody>
          <a:bodyPr vert="horz" lIns="0" tIns="45720" rIns="0" bIns="45720" rtlCol="0" anchor="b">
            <a:no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en-US" altLang="el-GR" sz="1600"/>
              <a:t>ΙΕΑ 101</a:t>
            </a:r>
            <a:br>
              <a:rPr lang="en-US" altLang="el-GR" sz="1600"/>
            </a:br>
            <a:r>
              <a:rPr lang="en-US" altLang="el-GR" sz="1600" b="1"/>
              <a:t>ΔΙΔΑΚΤΙΚΗ – ΘΕΩΡΙΑ ΚΑΙ ΠΡΑΞΗ ΤΗΣ ΔΙΔΑΣΚΑΛΙΑΣ</a:t>
            </a:r>
            <a:br>
              <a:rPr lang="en-US" altLang="el-GR" sz="1600"/>
            </a:br>
            <a:r>
              <a:rPr lang="en-US" altLang="el-GR" sz="1600"/>
              <a:t>Κ. ΑΓΓΕΛΑΚΟΣ – Χ. ΚΟΥΡΓΙΑΝΤΑΚΗΣ</a:t>
            </a:r>
            <a:br>
              <a:rPr lang="en-US" altLang="el-GR" sz="1600"/>
            </a:br>
            <a:r>
              <a:rPr lang="en-US" altLang="el-GR" sz="1600"/>
              <a:t>ΥΠΟΧΡΕΩΤΙΚΟ, Η΄ ΕΞΑΜΗΝΟ</a:t>
            </a:r>
            <a:br>
              <a:rPr lang="en-US" altLang="el-GR" sz="1600"/>
            </a:br>
            <a:r>
              <a:rPr lang="en-US" altLang="el-GR" sz="1600"/>
              <a:t>5 ECTS</a:t>
            </a:r>
            <a:endParaRPr lang="en-US" altLang="el-GR" sz="1600" dirty="0"/>
          </a:p>
        </p:txBody>
      </p:sp>
      <p:sp>
        <p:nvSpPr>
          <p:cNvPr id="8" name="1 - Τίτλος">
            <a:extLst>
              <a:ext uri="{FF2B5EF4-FFF2-40B4-BE49-F238E27FC236}">
                <a16:creationId xmlns:a16="http://schemas.microsoft.com/office/drawing/2014/main" id="{976B6836-ADA0-454C-B050-DBC20B066252}"/>
              </a:ext>
            </a:extLst>
          </p:cNvPr>
          <p:cNvSpPr txBox="1">
            <a:spLocks/>
          </p:cNvSpPr>
          <p:nvPr/>
        </p:nvSpPr>
        <p:spPr>
          <a:xfrm>
            <a:off x="2244534" y="1212056"/>
            <a:ext cx="7559675" cy="1196752"/>
          </a:xfrm>
          <a:prstGeom prst="rect">
            <a:avLst/>
          </a:prstGeom>
        </p:spPr>
        <p:txBody>
          <a:bodyPr vert="horz" lIns="0" tIns="45720" rIns="0" bIns="45720" rtlCol="0" anchor="b">
            <a:no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pPr algn="ctr"/>
            <a:r>
              <a:rPr lang="el-GR" altLang="el-GR" sz="2400" b="1" dirty="0">
                <a:solidFill>
                  <a:schemeClr val="tx2"/>
                </a:solidFill>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3. Αξιοποίηση – ανάλυση ιστορικών μαρτυριών</a:t>
            </a:r>
          </a:p>
          <a:p>
            <a:pPr algn="ctr"/>
            <a:endParaRPr lang="el-GR"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algn="ctr"/>
            <a:r>
              <a:rPr lang="el-GR" altLang="el-GR" sz="2400" u="sng" dirty="0">
                <a:solidFill>
                  <a:schemeClr val="tx2"/>
                </a:solidFill>
                <a:latin typeface="Xarrovv" panose="02000603000000000000" pitchFamily="50" charset="-128"/>
                <a:ea typeface="Xarrovv" panose="02000603000000000000" pitchFamily="50" charset="-128"/>
                <a:cs typeface="Xarrovv" panose="02000603000000000000" pitchFamily="50" charset="-128"/>
              </a:rPr>
              <a:t>Βαθύτερη μελέτη και κατανόηση της μαρτυρίας</a:t>
            </a:r>
            <a:endParaRPr lang="en-US" altLang="el-GR" sz="2400" u="sng"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p:txBody>
      </p:sp>
    </p:spTree>
    <p:extLst>
      <p:ext uri="{BB962C8B-B14F-4D97-AF65-F5344CB8AC3E}">
        <p14:creationId xmlns:p14="http://schemas.microsoft.com/office/powerpoint/2010/main" val="20267541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Σύμβολο κράτησης θέσης περιεχομένου 3"/>
          <p:cNvSpPr>
            <a:spLocks noGrp="1"/>
          </p:cNvSpPr>
          <p:nvPr>
            <p:ph sz="half" idx="2"/>
          </p:nvPr>
        </p:nvSpPr>
        <p:spPr>
          <a:xfrm>
            <a:off x="468311" y="2585670"/>
            <a:ext cx="5463564" cy="4105641"/>
          </a:xfrm>
        </p:spPr>
        <p:txBody>
          <a:bodyPr rtlCol="0">
            <a:noAutofit/>
          </a:bodyPr>
          <a:lstStyle/>
          <a:p>
            <a:pPr marL="0" indent="0">
              <a:buNone/>
            </a:pPr>
            <a:r>
              <a:rPr 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α) Πόσο αντιπροσωπευτική είναι αυτή η πηγή για την ιστορική περίοδο που έχει δημιουργηθεί; Υπάρχουν ίδιες, παρόμοιες ή αντίθετες πηγές;</a:t>
            </a:r>
          </a:p>
          <a:p>
            <a:pPr marL="0" indent="0">
              <a:buNone/>
            </a:pPr>
            <a:r>
              <a:rPr 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β) Πόσο ευρεία ήταν η διάδοσή της; Την έχουμε βρει σε πολλά αντίτυπα; Έχουμε έμμεσες ή άμεσες μαρτυρίες για το πού και πόσο κυκλοφόρησε;</a:t>
            </a:r>
          </a:p>
        </p:txBody>
      </p:sp>
      <p:sp>
        <p:nvSpPr>
          <p:cNvPr id="6" name="Σύμβολο κράτησης θέσης περιεχομένου 5"/>
          <p:cNvSpPr>
            <a:spLocks noGrp="1"/>
          </p:cNvSpPr>
          <p:nvPr>
            <p:ph sz="quarter" idx="4"/>
          </p:nvPr>
        </p:nvSpPr>
        <p:spPr>
          <a:xfrm>
            <a:off x="6752492" y="2752358"/>
            <a:ext cx="4971197" cy="4304933"/>
          </a:xfrm>
        </p:spPr>
        <p:txBody>
          <a:bodyPr rtlCol="0">
            <a:normAutofit/>
          </a:bodyPr>
          <a:lstStyle/>
          <a:p>
            <a:pPr marL="0" indent="0">
              <a:buNone/>
            </a:pPr>
            <a:r>
              <a:rPr 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γ) Ποια προβλήματα, προϋποθέσεις, επιχειρήματα, ιδέες και αξίες τη συνδέουν, θετικά ή αρνητικά, με άλλες πηγές της ίδιας περιόδου;</a:t>
            </a:r>
          </a:p>
          <a:p>
            <a:pPr marL="0" indent="0">
              <a:buNone/>
            </a:pPr>
            <a:r>
              <a:rPr 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δ) Ποιες άλλες μαρτυρίες μπορούμε να βρούμε, για να υποστηρίξουμε τα συμπεράσματά μας;</a:t>
            </a:r>
          </a:p>
          <a:p>
            <a:pPr rtl="0"/>
            <a:endParaRPr lang="el-GR" dirty="0"/>
          </a:p>
        </p:txBody>
      </p:sp>
      <p:sp>
        <p:nvSpPr>
          <p:cNvPr id="7" name="1 - Τίτλος">
            <a:extLst>
              <a:ext uri="{FF2B5EF4-FFF2-40B4-BE49-F238E27FC236}">
                <a16:creationId xmlns:a16="http://schemas.microsoft.com/office/drawing/2014/main" id="{A102F33E-269F-474A-9789-F148B4EB8802}"/>
              </a:ext>
            </a:extLst>
          </p:cNvPr>
          <p:cNvSpPr txBox="1">
            <a:spLocks/>
          </p:cNvSpPr>
          <p:nvPr/>
        </p:nvSpPr>
        <p:spPr>
          <a:xfrm>
            <a:off x="468313" y="0"/>
            <a:ext cx="7559675" cy="1196752"/>
          </a:xfrm>
          <a:prstGeom prst="rect">
            <a:avLst/>
          </a:prstGeom>
        </p:spPr>
        <p:txBody>
          <a:bodyPr vert="horz" lIns="0" tIns="45720" rIns="0" bIns="45720" rtlCol="0" anchor="b">
            <a:no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en-US" altLang="el-GR" sz="1600"/>
              <a:t>ΙΕΑ 101</a:t>
            </a:r>
            <a:br>
              <a:rPr lang="en-US" altLang="el-GR" sz="1600"/>
            </a:br>
            <a:r>
              <a:rPr lang="en-US" altLang="el-GR" sz="1600" b="1"/>
              <a:t>ΔΙΔΑΚΤΙΚΗ – ΘΕΩΡΙΑ ΚΑΙ ΠΡΑΞΗ ΤΗΣ ΔΙΔΑΣΚΑΛΙΑΣ</a:t>
            </a:r>
            <a:br>
              <a:rPr lang="en-US" altLang="el-GR" sz="1600"/>
            </a:br>
            <a:r>
              <a:rPr lang="en-US" altLang="el-GR" sz="1600"/>
              <a:t>Κ. ΑΓΓΕΛΑΚΟΣ – Χ. ΚΟΥΡΓΙΑΝΤΑΚΗΣ</a:t>
            </a:r>
            <a:br>
              <a:rPr lang="en-US" altLang="el-GR" sz="1600"/>
            </a:br>
            <a:r>
              <a:rPr lang="en-US" altLang="el-GR" sz="1600"/>
              <a:t>ΥΠΟΧΡΕΩΤΙΚΟ, Η΄ ΕΞΑΜΗΝΟ</a:t>
            </a:r>
            <a:br>
              <a:rPr lang="en-US" altLang="el-GR" sz="1600"/>
            </a:br>
            <a:r>
              <a:rPr lang="en-US" altLang="el-GR" sz="1600"/>
              <a:t>5 ECTS</a:t>
            </a:r>
            <a:endParaRPr lang="en-US" altLang="el-GR" sz="1600" dirty="0"/>
          </a:p>
        </p:txBody>
      </p:sp>
      <p:sp>
        <p:nvSpPr>
          <p:cNvPr id="8" name="1 - Τίτλος">
            <a:extLst>
              <a:ext uri="{FF2B5EF4-FFF2-40B4-BE49-F238E27FC236}">
                <a16:creationId xmlns:a16="http://schemas.microsoft.com/office/drawing/2014/main" id="{976B6836-ADA0-454C-B050-DBC20B066252}"/>
              </a:ext>
            </a:extLst>
          </p:cNvPr>
          <p:cNvSpPr txBox="1">
            <a:spLocks/>
          </p:cNvSpPr>
          <p:nvPr/>
        </p:nvSpPr>
        <p:spPr>
          <a:xfrm>
            <a:off x="2244534" y="1212056"/>
            <a:ext cx="7559675" cy="1196752"/>
          </a:xfrm>
          <a:prstGeom prst="rect">
            <a:avLst/>
          </a:prstGeom>
        </p:spPr>
        <p:txBody>
          <a:bodyPr vert="horz" lIns="0" tIns="45720" rIns="0" bIns="45720" rtlCol="0" anchor="b">
            <a:no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pPr algn="ctr"/>
            <a:r>
              <a:rPr lang="el-GR" altLang="el-GR" sz="2400" b="1" dirty="0">
                <a:solidFill>
                  <a:schemeClr val="tx2"/>
                </a:solidFill>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3. Αξιοποίηση – ανάλυση ιστορικών μαρτυριών</a:t>
            </a:r>
          </a:p>
          <a:p>
            <a:pPr algn="ctr"/>
            <a:endParaRPr lang="el-GR" alt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algn="ctr"/>
            <a:r>
              <a:rPr lang="el-GR" altLang="el-GR" sz="2400" u="sng" dirty="0">
                <a:solidFill>
                  <a:schemeClr val="tx2"/>
                </a:solidFill>
                <a:latin typeface="Xarrovv" panose="02000603000000000000" pitchFamily="50" charset="-128"/>
                <a:ea typeface="Xarrovv" panose="02000603000000000000" pitchFamily="50" charset="-128"/>
                <a:cs typeface="Xarrovv" panose="02000603000000000000" pitchFamily="50" charset="-128"/>
              </a:rPr>
              <a:t>Αξιολόγηση της ιστορικής μαρτυρίας</a:t>
            </a:r>
            <a:endParaRPr lang="en-US" altLang="el-GR" sz="2400" u="sng"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p:txBody>
      </p:sp>
    </p:spTree>
    <p:extLst>
      <p:ext uri="{BB962C8B-B14F-4D97-AF65-F5344CB8AC3E}">
        <p14:creationId xmlns:p14="http://schemas.microsoft.com/office/powerpoint/2010/main" val="377403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ctrTitle"/>
          </p:nvPr>
        </p:nvSpPr>
        <p:spPr>
          <a:xfrm>
            <a:off x="0" y="591863"/>
            <a:ext cx="6981064" cy="5842000"/>
          </a:xfrm>
        </p:spPr>
        <p:txBody>
          <a:bodyPr rtlCol="0" anchor="ctr">
            <a:normAutofit/>
          </a:bodyPr>
          <a:lstStyle/>
          <a:p>
            <a:pPr marL="1073150" marR="0" lvl="0" indent="-352425" algn="l" defTabSz="457200" rtl="0" eaLnBrk="1" fontAlgn="base" latinLnBrk="0" hangingPunct="1">
              <a:lnSpc>
                <a:spcPct val="100000"/>
              </a:lnSpc>
              <a:spcBef>
                <a:spcPts val="575"/>
              </a:spcBef>
              <a:spcAft>
                <a:spcPts val="600"/>
              </a:spcAft>
              <a:buSzPct val="80000"/>
              <a:tabLst/>
              <a:defRPr/>
            </a:pPr>
            <a:r>
              <a:rPr kumimoji="0" lang="el-GR" altLang="el-GR" sz="18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t>Σε κανέναν δεν αρέσει ο τρόπος διδασκαλίας της Ιστορίας:</a:t>
            </a:r>
            <a:br>
              <a:rPr kumimoji="0" lang="el-GR" altLang="el-GR" sz="18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br>
            <a:br>
              <a:rPr kumimoji="0" lang="el-GR" altLang="el-GR" sz="18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br>
            <a:r>
              <a:rPr kumimoji="0" lang="el-GR" altLang="el-GR" sz="18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t>* Για κάποιους είναι υπερβολικά </a:t>
            </a:r>
            <a:r>
              <a:rPr kumimoji="0" lang="el-GR" altLang="el-GR" sz="18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Xarrovv" panose="02000603000000000000" pitchFamily="50" charset="-128"/>
                <a:ea typeface="Xarrovv" panose="02000603000000000000" pitchFamily="50" charset="-128"/>
                <a:cs typeface="Xarrovv" panose="02000603000000000000" pitchFamily="50" charset="-128"/>
              </a:rPr>
              <a:t>πολυπολιτισμικός</a:t>
            </a:r>
            <a:r>
              <a:rPr kumimoji="0" lang="el-GR" altLang="el-GR" sz="18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t>, για άλλους </a:t>
            </a:r>
            <a:r>
              <a:rPr kumimoji="0" lang="el-GR" altLang="el-GR" sz="1800" b="0" i="0" u="none" strike="noStrike" kern="1200" cap="none" spc="0" normalizeH="0" baseline="0" noProof="0" dirty="0" err="1">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t>παραείναι</a:t>
            </a:r>
            <a:r>
              <a:rPr kumimoji="0" lang="el-GR" altLang="el-GR" sz="18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t> </a:t>
            </a:r>
            <a:r>
              <a:rPr kumimoji="0" lang="el-GR" altLang="el-GR" sz="18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Xarrovv" panose="02000603000000000000" pitchFamily="50" charset="-128"/>
                <a:ea typeface="Xarrovv" panose="02000603000000000000" pitchFamily="50" charset="-128"/>
                <a:cs typeface="Xarrovv" panose="02000603000000000000" pitchFamily="50" charset="-128"/>
              </a:rPr>
              <a:t>συντηρητικός</a:t>
            </a:r>
            <a:r>
              <a:rPr kumimoji="0" lang="el-GR" altLang="el-GR" sz="18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t>.</a:t>
            </a:r>
            <a:br>
              <a:rPr kumimoji="0" lang="el-GR" altLang="el-GR" sz="18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br>
            <a:br>
              <a:rPr kumimoji="0" lang="el-GR" altLang="el-GR" sz="18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br>
            <a:r>
              <a:rPr kumimoji="0" lang="el-GR" altLang="el-GR" sz="18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t>* Για κάποιους δεν προάγει τον </a:t>
            </a:r>
            <a:r>
              <a:rPr kumimoji="0" lang="el-GR" altLang="el-GR" sz="18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Xarrovv" panose="02000603000000000000" pitchFamily="50" charset="-128"/>
                <a:ea typeface="Xarrovv" panose="02000603000000000000" pitchFamily="50" charset="-128"/>
                <a:cs typeface="Xarrovv" panose="02000603000000000000" pitchFamily="50" charset="-128"/>
              </a:rPr>
              <a:t>πατριωτισμό</a:t>
            </a:r>
            <a:r>
              <a:rPr kumimoji="0" lang="el-GR" altLang="el-GR" sz="18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t>, για άλλους δεν προάγει την </a:t>
            </a:r>
            <a:r>
              <a:rPr kumimoji="0" lang="el-GR" altLang="el-GR" sz="18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Xarrovv" panose="02000603000000000000" pitchFamily="50" charset="-128"/>
                <a:ea typeface="Xarrovv" panose="02000603000000000000" pitchFamily="50" charset="-128"/>
                <a:cs typeface="Xarrovv" panose="02000603000000000000" pitchFamily="50" charset="-128"/>
              </a:rPr>
              <a:t>κριτική σκέψη</a:t>
            </a:r>
            <a:r>
              <a:rPr kumimoji="0" lang="el-GR" altLang="el-GR" sz="18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t>.</a:t>
            </a:r>
            <a:br>
              <a:rPr kumimoji="0" lang="el-GR" altLang="el-GR" sz="18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br>
            <a:br>
              <a:rPr kumimoji="0" lang="el-GR" altLang="el-GR" sz="18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br>
            <a:r>
              <a:rPr kumimoji="0" lang="el-GR" altLang="el-GR" sz="18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t>* Για κάποιους της δίνεται </a:t>
            </a:r>
            <a:r>
              <a:rPr kumimoji="0" lang="el-GR" altLang="el-GR" sz="18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Xarrovv" panose="02000603000000000000" pitchFamily="50" charset="-128"/>
                <a:ea typeface="Xarrovv" panose="02000603000000000000" pitchFamily="50" charset="-128"/>
                <a:cs typeface="Xarrovv" panose="02000603000000000000" pitchFamily="50" charset="-128"/>
              </a:rPr>
              <a:t>μεγαλύτερη έμφαση </a:t>
            </a:r>
            <a:r>
              <a:rPr kumimoji="0" lang="el-GR" altLang="el-GR" sz="18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t>από ό,τι θα έπρεπε, ενώ για άλλους δεν δίνεται αρκετά μεγάλη έμφαση.</a:t>
            </a:r>
          </a:p>
        </p:txBody>
      </p:sp>
      <p:pic>
        <p:nvPicPr>
          <p:cNvPr id="4" name="Σύμβολο κράτησης θέσης εικόνας 3" descr="Ανοιχτό βιβλίο στο τραπέζι, δυσδιάκριτα ράφια με βιβλία στο φόντο" title="Δείγμα εικόνας"/>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8890" r="8890"/>
          <a:stretch>
            <a:fillRect/>
          </a:stretch>
        </p:blipFill>
        <p:spPr/>
      </p:pic>
      <p:sp>
        <p:nvSpPr>
          <p:cNvPr id="5" name="1 - Τίτλος">
            <a:extLst>
              <a:ext uri="{FF2B5EF4-FFF2-40B4-BE49-F238E27FC236}">
                <a16:creationId xmlns:a16="http://schemas.microsoft.com/office/drawing/2014/main" id="{839FD3D0-59BC-4210-BAF8-EC1378E5BD4C}"/>
              </a:ext>
            </a:extLst>
          </p:cNvPr>
          <p:cNvSpPr txBox="1">
            <a:spLocks/>
          </p:cNvSpPr>
          <p:nvPr/>
        </p:nvSpPr>
        <p:spPr>
          <a:xfrm>
            <a:off x="4396847" y="186267"/>
            <a:ext cx="7559675" cy="811193"/>
          </a:xfrm>
          <a:prstGeom prst="rect">
            <a:avLst/>
          </a:prstGeom>
        </p:spPr>
        <p:txBody>
          <a:bodyPr vert="horz" wrap="square" lIns="0" tIns="45720" rIns="0" bIns="45720" numCol="1" rtlCol="0" anchor="ctr" anchorCtr="0" compatLnSpc="1">
            <a:prstTxWarp prst="textNoShape">
              <a:avLst/>
            </a:prstTxWarp>
            <a:noAutofit/>
          </a:bodyPr>
          <a:lst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a:lstStyle>
          <a:p>
            <a:pPr algn="r"/>
            <a:r>
              <a:rPr lang="en-US" altLang="el-GR" sz="1600" cap="none" dirty="0">
                <a:solidFill>
                  <a:schemeClr val="tx1">
                    <a:lumMod val="20000"/>
                    <a:lumOff val="80000"/>
                  </a:schemeClr>
                </a:solidFill>
              </a:rPr>
              <a:t>ΙΕΑ 101</a:t>
            </a:r>
            <a:br>
              <a:rPr lang="en-US" altLang="el-GR" sz="1600" cap="none" dirty="0">
                <a:solidFill>
                  <a:schemeClr val="tx1">
                    <a:lumMod val="20000"/>
                    <a:lumOff val="80000"/>
                  </a:schemeClr>
                </a:solidFill>
              </a:rPr>
            </a:br>
            <a:r>
              <a:rPr lang="en-US" altLang="el-GR" sz="1600" b="1" cap="none" dirty="0">
                <a:solidFill>
                  <a:schemeClr val="tx1">
                    <a:lumMod val="20000"/>
                    <a:lumOff val="80000"/>
                  </a:schemeClr>
                </a:solidFill>
              </a:rPr>
              <a:t>ΔΙΔΑΚΤΙΚΗ – ΘΕΩΡΙΑ ΚΑΙ ΠΡΑΞΗ ΤΗΣ ΔΙΔΑΣΚΑΛΙΑΣ</a:t>
            </a:r>
            <a:br>
              <a:rPr lang="en-US" altLang="el-GR" sz="1600" cap="none" dirty="0">
                <a:solidFill>
                  <a:schemeClr val="tx1">
                    <a:lumMod val="20000"/>
                    <a:lumOff val="80000"/>
                  </a:schemeClr>
                </a:solidFill>
              </a:rPr>
            </a:br>
            <a:r>
              <a:rPr lang="en-US" altLang="el-GR" sz="1600" cap="none" dirty="0">
                <a:solidFill>
                  <a:schemeClr val="tx1">
                    <a:lumMod val="20000"/>
                    <a:lumOff val="80000"/>
                  </a:schemeClr>
                </a:solidFill>
              </a:rPr>
              <a:t>Κ. ΑΓΓΕΛΑΚΟΣ – Χ. ΚΟΥΡΓΙΑΝΤΑΚΗΣ</a:t>
            </a:r>
            <a:br>
              <a:rPr lang="en-US" altLang="el-GR" sz="1600" cap="none" dirty="0">
                <a:solidFill>
                  <a:schemeClr val="tx1">
                    <a:lumMod val="20000"/>
                    <a:lumOff val="80000"/>
                  </a:schemeClr>
                </a:solidFill>
              </a:rPr>
            </a:br>
            <a:r>
              <a:rPr lang="en-US" altLang="el-GR" sz="1600" cap="none" dirty="0">
                <a:solidFill>
                  <a:schemeClr val="tx1">
                    <a:lumMod val="20000"/>
                    <a:lumOff val="80000"/>
                  </a:schemeClr>
                </a:solidFill>
              </a:rPr>
              <a:t>ΥΠΟΧΡΕΩΤΙΚΟ, Η΄ ΕΞΑΜΗΝΟ</a:t>
            </a:r>
            <a:br>
              <a:rPr lang="en-US" altLang="el-GR" sz="1600" cap="none" dirty="0">
                <a:solidFill>
                  <a:schemeClr val="tx1">
                    <a:lumMod val="20000"/>
                    <a:lumOff val="80000"/>
                  </a:schemeClr>
                </a:solidFill>
              </a:rPr>
            </a:br>
            <a:r>
              <a:rPr lang="en-US" altLang="el-GR" sz="1600" cap="none" dirty="0">
                <a:solidFill>
                  <a:schemeClr val="tx1">
                    <a:lumMod val="20000"/>
                    <a:lumOff val="80000"/>
                  </a:schemeClr>
                </a:solidFill>
              </a:rPr>
              <a:t>5 ECTS</a:t>
            </a:r>
          </a:p>
        </p:txBody>
      </p:sp>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 Τίτλος">
            <a:extLst>
              <a:ext uri="{FF2B5EF4-FFF2-40B4-BE49-F238E27FC236}">
                <a16:creationId xmlns:a16="http://schemas.microsoft.com/office/drawing/2014/main" id="{8A1BFB4D-08F0-4284-8226-1C1C0EFF8D9A}"/>
              </a:ext>
            </a:extLst>
          </p:cNvPr>
          <p:cNvSpPr txBox="1">
            <a:spLocks/>
          </p:cNvSpPr>
          <p:nvPr/>
        </p:nvSpPr>
        <p:spPr>
          <a:xfrm>
            <a:off x="302059" y="0"/>
            <a:ext cx="7559675" cy="1340768"/>
          </a:xfrm>
          <a:prstGeom prst="rect">
            <a:avLst/>
          </a:prstGeom>
        </p:spPr>
        <p:txBody>
          <a:bodyPr vert="horz" lIns="0" tIns="45720" rIns="0" bIns="45720" rtlCol="0" anchor="b">
            <a:no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en-US" altLang="el-GR" sz="1600" dirty="0">
                <a:solidFill>
                  <a:schemeClr val="tx2"/>
                </a:solidFill>
              </a:rPr>
              <a:t>ΙΕΑ 101</a:t>
            </a:r>
            <a:br>
              <a:rPr lang="en-US" altLang="el-GR" sz="1600" dirty="0">
                <a:solidFill>
                  <a:schemeClr val="tx2"/>
                </a:solidFill>
              </a:rPr>
            </a:br>
            <a:r>
              <a:rPr lang="en-US" altLang="el-GR" sz="1600" b="1" dirty="0">
                <a:solidFill>
                  <a:schemeClr val="tx2"/>
                </a:solidFill>
              </a:rPr>
              <a:t>ΔΙΔΑΚΤΙΚΗ – ΘΕΩΡΙΑ ΚΑΙ ΠΡΑΞΗ ΤΗΣ ΔΙΔΑΣΚΑΛΙΑΣ</a:t>
            </a:r>
            <a:br>
              <a:rPr lang="en-US" altLang="el-GR" sz="1600" dirty="0">
                <a:solidFill>
                  <a:schemeClr val="tx2"/>
                </a:solidFill>
              </a:rPr>
            </a:br>
            <a:r>
              <a:rPr lang="en-US" altLang="el-GR" sz="1600" dirty="0">
                <a:solidFill>
                  <a:schemeClr val="tx2"/>
                </a:solidFill>
              </a:rPr>
              <a:t>Κ. ΑΓΓΕΛΑΚΟΣ – Χ. ΚΟΥΡΓΙΑΝΤΑΚΗΣ</a:t>
            </a:r>
            <a:br>
              <a:rPr lang="en-US" altLang="el-GR" sz="1600" dirty="0">
                <a:solidFill>
                  <a:schemeClr val="tx2"/>
                </a:solidFill>
              </a:rPr>
            </a:br>
            <a:r>
              <a:rPr lang="en-US" altLang="el-GR" sz="1600" dirty="0">
                <a:solidFill>
                  <a:schemeClr val="tx2"/>
                </a:solidFill>
              </a:rPr>
              <a:t>ΥΠΟΧΡΕΩΤΙΚΟ, Η΄ ΕΞΑΜΗΝΟ</a:t>
            </a:r>
            <a:br>
              <a:rPr lang="en-US" altLang="el-GR" sz="1600" dirty="0">
                <a:solidFill>
                  <a:schemeClr val="tx2"/>
                </a:solidFill>
              </a:rPr>
            </a:br>
            <a:r>
              <a:rPr lang="en-US" altLang="el-GR" sz="1600" dirty="0">
                <a:solidFill>
                  <a:schemeClr val="tx2"/>
                </a:solidFill>
              </a:rPr>
              <a:t>5 ECTS</a:t>
            </a:r>
          </a:p>
        </p:txBody>
      </p:sp>
      <p:sp>
        <p:nvSpPr>
          <p:cNvPr id="4" name="2 - Υπότιτλος">
            <a:extLst>
              <a:ext uri="{FF2B5EF4-FFF2-40B4-BE49-F238E27FC236}">
                <a16:creationId xmlns:a16="http://schemas.microsoft.com/office/drawing/2014/main" id="{03ADD425-BBC2-4E8A-873F-EFF86038A85D}"/>
              </a:ext>
            </a:extLst>
          </p:cNvPr>
          <p:cNvSpPr txBox="1">
            <a:spLocks/>
          </p:cNvSpPr>
          <p:nvPr/>
        </p:nvSpPr>
        <p:spPr>
          <a:xfrm>
            <a:off x="179389" y="1989138"/>
            <a:ext cx="6088408" cy="4752975"/>
          </a:xfrm>
          <a:prstGeom prst="rect">
            <a:avLst/>
          </a:prstGeom>
        </p:spPr>
        <p:txBody>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indent="0" algn="r">
              <a:spcBef>
                <a:spcPts val="575"/>
              </a:spcBef>
              <a:buNone/>
            </a:pPr>
            <a:r>
              <a:rPr lang="en-US" altLang="el-GR" b="1" dirty="0">
                <a:solidFill>
                  <a:schemeClr val="tx2"/>
                </a:solidFill>
                <a:effectLst>
                  <a:outerShdw blurRad="38100" dist="38100" dir="2700000" algn="tl">
                    <a:srgbClr val="000000"/>
                  </a:outerShdw>
                </a:effectLst>
                <a:latin typeface="Mandy's Sketch" panose="02000500000000000000" pitchFamily="2" charset="0"/>
                <a:ea typeface="Xarrovv" panose="02000603000000000000" pitchFamily="50" charset="-128"/>
                <a:cs typeface="Xarrovv" panose="02000603000000000000" pitchFamily="50" charset="-128"/>
              </a:rPr>
              <a:t>4</a:t>
            </a:r>
            <a:r>
              <a:rPr lang="el-GR" altLang="el-GR" b="1" dirty="0">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b="1" dirty="0">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Να </a:t>
            </a:r>
            <a:r>
              <a:rPr lang="en-US" altLang="el-GR" b="1" dirty="0" err="1">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μάθουν</a:t>
            </a:r>
            <a:r>
              <a:rPr lang="en-US" altLang="el-GR" b="1" dirty="0">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b="1" dirty="0" err="1">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οι</a:t>
            </a:r>
            <a:r>
              <a:rPr lang="en-US" altLang="el-GR" b="1" dirty="0">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 μα</a:t>
            </a:r>
            <a:r>
              <a:rPr lang="en-US" altLang="el-GR" b="1" dirty="0" err="1">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θητές</a:t>
            </a:r>
            <a:r>
              <a:rPr lang="en-US" altLang="el-GR" b="1" dirty="0">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 να…</a:t>
            </a:r>
          </a:p>
          <a:p>
            <a:pPr indent="0" algn="r">
              <a:spcBef>
                <a:spcPts val="575"/>
              </a:spcBef>
              <a:buNone/>
            </a:pPr>
            <a:endParaRPr lang="en-US" altLang="el-GR" b="1" u="sng"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indent="0" algn="r">
              <a:spcBef>
                <a:spcPts val="575"/>
              </a:spcBef>
              <a:buNone/>
            </a:pPr>
            <a:r>
              <a:rPr lang="en-US" altLang="el-GR" b="1" u="sng"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κάνουν</a:t>
            </a:r>
            <a:r>
              <a:rPr lang="en-US" altLang="el-GR" b="1" u="sng" dirty="0">
                <a:solidFill>
                  <a:schemeClr val="tx2"/>
                </a:solidFill>
                <a:latin typeface="Xarrovv" panose="02000603000000000000" pitchFamily="50" charset="-128"/>
                <a:ea typeface="Xarrovv" panose="02000603000000000000" pitchFamily="50" charset="-128"/>
                <a:cs typeface="Xarrovv" panose="02000603000000000000" pitchFamily="50" charset="-128"/>
              </a:rPr>
              <a:t> τα</a:t>
            </a:r>
            <a:r>
              <a:rPr lang="en-US" altLang="el-GR" b="1" u="sng"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υτίσεις</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να </a:t>
            </a:r>
            <a:r>
              <a:rPr lang="el-GR"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μπορούν να </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ανα</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γνωρίσουν</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τις συνδέσεις ανάμεσα στον εαυτό τους και στους ανθρώπους και στα γεγονότα του παρελθόντος </a:t>
            </a:r>
            <a:r>
              <a:rPr lang="el-GR"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a:t>
            </a:r>
            <a:r>
              <a:rPr lang="en-US"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π.χ.</a:t>
            </a:r>
            <a:r>
              <a:rPr lang="el-GR"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i="1"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γνώση</a:t>
            </a:r>
            <a:r>
              <a:rPr lang="en-US"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i="1"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γι</a:t>
            </a:r>
            <a:r>
              <a:rPr lang="en-US"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α τις εξερευνήσεις, τον αποικισμό</a:t>
            </a:r>
            <a:r>
              <a:rPr lang="el-GR"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 τις επαναστάσεις, γενικά</a:t>
            </a:r>
            <a:r>
              <a:rPr lang="en-US"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 την εξέλιξη της χώρας </a:t>
            </a:r>
            <a:r>
              <a:rPr lang="el-GR"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στην οποία ζουν</a:t>
            </a:r>
            <a:r>
              <a:rPr lang="el-GR"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a:t>
            </a:r>
          </a:p>
          <a:p>
            <a:pPr indent="74613">
              <a:spcBef>
                <a:spcPts val="575"/>
              </a:spcBef>
            </a:pPr>
            <a:endParaRPr lang="el-GR" altLang="el-GR" b="1" u="sng"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indent="0">
              <a:spcBef>
                <a:spcPts val="575"/>
              </a:spcBef>
              <a:buNone/>
            </a:pPr>
            <a:r>
              <a:rPr lang="en-US" altLang="el-GR" b="1" u="sng" dirty="0">
                <a:solidFill>
                  <a:schemeClr val="tx2"/>
                </a:solidFill>
                <a:latin typeface="Xarrovv" panose="02000603000000000000" pitchFamily="50" charset="-128"/>
                <a:ea typeface="Xarrovv" panose="02000603000000000000" pitchFamily="50" charset="-128"/>
                <a:cs typeface="Xarrovv" panose="02000603000000000000" pitchFamily="50" charset="-128"/>
              </a:rPr>
              <a:t>ανα</a:t>
            </a:r>
            <a:r>
              <a:rPr lang="en-US" altLang="el-GR" b="1" u="sng"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λύουν</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l-GR"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να μπορούν </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να </a:t>
            </a:r>
            <a:r>
              <a:rPr lang="el-GR"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εντοπί</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σουν</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τις αιτιακές σχέσεις στην Ιστορία</a:t>
            </a:r>
            <a:r>
              <a:rPr lang="el-GR"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π.χ. τ</a:t>
            </a:r>
            <a:r>
              <a:rPr lang="el-GR"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α</a:t>
            </a:r>
            <a:r>
              <a:rPr lang="en-US"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 α</a:t>
            </a:r>
            <a:r>
              <a:rPr lang="el-GR" altLang="el-GR" i="1"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ίτια</a:t>
            </a:r>
            <a:r>
              <a:rPr lang="el-GR"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 ενός </a:t>
            </a:r>
            <a:r>
              <a:rPr lang="en-US" altLang="el-GR" i="1"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Εμφυλίου</a:t>
            </a:r>
            <a:r>
              <a:rPr lang="en-US"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i="1"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Πολέμου</a:t>
            </a:r>
            <a:r>
              <a:rPr lang="en-US"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 ή τ</a:t>
            </a:r>
            <a:r>
              <a:rPr lang="el-GR" altLang="el-GR" i="1"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ις</a:t>
            </a:r>
            <a:r>
              <a:rPr lang="en-US"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 επιπ</a:t>
            </a:r>
            <a:r>
              <a:rPr lang="en-US" altLang="el-GR" i="1"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τώσε</a:t>
            </a:r>
            <a:r>
              <a:rPr lang="el-GR" altLang="el-GR" i="1"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ις</a:t>
            </a:r>
            <a:r>
              <a:rPr lang="el-GR"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 π.χ.</a:t>
            </a:r>
            <a:r>
              <a:rPr lang="en-US"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i="1"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της</a:t>
            </a:r>
            <a:r>
              <a:rPr lang="en-US"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 β</a:t>
            </a:r>
            <a:r>
              <a:rPr lang="en-US" altLang="el-GR" i="1"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ιομηχ</a:t>
            </a:r>
            <a:r>
              <a:rPr lang="en-US"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ανικής επανάστασης</a:t>
            </a:r>
            <a:r>
              <a:rPr lang="el-GR"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a:t>
            </a:r>
          </a:p>
        </p:txBody>
      </p:sp>
      <p:pic>
        <p:nvPicPr>
          <p:cNvPr id="6" name="Εικόνα 5">
            <a:extLst>
              <a:ext uri="{FF2B5EF4-FFF2-40B4-BE49-F238E27FC236}">
                <a16:creationId xmlns:a16="http://schemas.microsoft.com/office/drawing/2014/main" id="{5FF0EE97-D550-475B-84B5-71BE62B463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5941" y="2188667"/>
            <a:ext cx="5546670" cy="3779872"/>
          </a:xfrm>
          <a:prstGeom prst="rect">
            <a:avLst/>
          </a:prstGeom>
        </p:spPr>
      </p:pic>
    </p:spTree>
    <p:extLst>
      <p:ext uri="{BB962C8B-B14F-4D97-AF65-F5344CB8AC3E}">
        <p14:creationId xmlns:p14="http://schemas.microsoft.com/office/powerpoint/2010/main" val="152700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1 - Τίτλος">
            <a:extLst>
              <a:ext uri="{FF2B5EF4-FFF2-40B4-BE49-F238E27FC236}">
                <a16:creationId xmlns:a16="http://schemas.microsoft.com/office/drawing/2014/main" id="{8A1BFB4D-08F0-4284-8226-1C1C0EFF8D9A}"/>
              </a:ext>
            </a:extLst>
          </p:cNvPr>
          <p:cNvSpPr txBox="1">
            <a:spLocks/>
          </p:cNvSpPr>
          <p:nvPr/>
        </p:nvSpPr>
        <p:spPr>
          <a:xfrm>
            <a:off x="302059" y="0"/>
            <a:ext cx="7559675" cy="1340768"/>
          </a:xfrm>
          <a:prstGeom prst="rect">
            <a:avLst/>
          </a:prstGeom>
        </p:spPr>
        <p:txBody>
          <a:bodyPr vert="horz" lIns="0" tIns="45720" rIns="0" bIns="45720" rtlCol="0" anchor="b">
            <a:no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en-US" altLang="el-GR" sz="1600" dirty="0">
                <a:solidFill>
                  <a:schemeClr val="tx2"/>
                </a:solidFill>
              </a:rPr>
              <a:t>ΙΕΑ 101</a:t>
            </a:r>
            <a:br>
              <a:rPr lang="en-US" altLang="el-GR" sz="1600" dirty="0">
                <a:solidFill>
                  <a:schemeClr val="tx2"/>
                </a:solidFill>
              </a:rPr>
            </a:br>
            <a:r>
              <a:rPr lang="en-US" altLang="el-GR" sz="1600" b="1" dirty="0">
                <a:solidFill>
                  <a:schemeClr val="tx2"/>
                </a:solidFill>
              </a:rPr>
              <a:t>ΔΙΔΑΚΤΙΚΗ – ΘΕΩΡΙΑ ΚΑΙ ΠΡΑΞΗ ΤΗΣ ΔΙΔΑΣΚΑΛΙΑΣ</a:t>
            </a:r>
            <a:br>
              <a:rPr lang="en-US" altLang="el-GR" sz="1600" dirty="0">
                <a:solidFill>
                  <a:schemeClr val="tx2"/>
                </a:solidFill>
              </a:rPr>
            </a:br>
            <a:r>
              <a:rPr lang="en-US" altLang="el-GR" sz="1600" dirty="0">
                <a:solidFill>
                  <a:schemeClr val="tx2"/>
                </a:solidFill>
              </a:rPr>
              <a:t>Κ. ΑΓΓΕΛΑΚΟΣ – Χ. ΚΟΥΡΓΙΑΝΤΑΚΗΣ</a:t>
            </a:r>
            <a:br>
              <a:rPr lang="en-US" altLang="el-GR" sz="1600" dirty="0">
                <a:solidFill>
                  <a:schemeClr val="tx2"/>
                </a:solidFill>
              </a:rPr>
            </a:br>
            <a:r>
              <a:rPr lang="en-US" altLang="el-GR" sz="1600" dirty="0">
                <a:solidFill>
                  <a:schemeClr val="tx2"/>
                </a:solidFill>
              </a:rPr>
              <a:t>ΥΠΟΧΡΕΩΤΙΚΟ, Η΄ ΕΞΑΜΗΝΟ</a:t>
            </a:r>
            <a:br>
              <a:rPr lang="en-US" altLang="el-GR" sz="1600" dirty="0">
                <a:solidFill>
                  <a:schemeClr val="tx2"/>
                </a:solidFill>
              </a:rPr>
            </a:br>
            <a:r>
              <a:rPr lang="en-US" altLang="el-GR" sz="1600" dirty="0">
                <a:solidFill>
                  <a:schemeClr val="tx2"/>
                </a:solidFill>
              </a:rPr>
              <a:t>5 ECTS</a:t>
            </a:r>
          </a:p>
        </p:txBody>
      </p:sp>
      <p:sp>
        <p:nvSpPr>
          <p:cNvPr id="4" name="2 - Υπότιτλος">
            <a:extLst>
              <a:ext uri="{FF2B5EF4-FFF2-40B4-BE49-F238E27FC236}">
                <a16:creationId xmlns:a16="http://schemas.microsoft.com/office/drawing/2014/main" id="{03ADD425-BBC2-4E8A-873F-EFF86038A85D}"/>
              </a:ext>
            </a:extLst>
          </p:cNvPr>
          <p:cNvSpPr txBox="1">
            <a:spLocks/>
          </p:cNvSpPr>
          <p:nvPr/>
        </p:nvSpPr>
        <p:spPr>
          <a:xfrm>
            <a:off x="179389" y="1989138"/>
            <a:ext cx="6088408" cy="4752975"/>
          </a:xfrm>
          <a:prstGeom prst="rect">
            <a:avLst/>
          </a:prstGeom>
        </p:spPr>
        <p:txBody>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indent="0" algn="r">
              <a:spcBef>
                <a:spcPts val="575"/>
              </a:spcBef>
              <a:buNone/>
            </a:pPr>
            <a:r>
              <a:rPr lang="en-US" altLang="el-GR" b="1" dirty="0">
                <a:solidFill>
                  <a:schemeClr val="tx2"/>
                </a:solidFill>
                <a:effectLst>
                  <a:outerShdw blurRad="38100" dist="38100" dir="2700000" algn="tl">
                    <a:srgbClr val="000000"/>
                  </a:outerShdw>
                </a:effectLst>
                <a:latin typeface="Mandy's Sketch" panose="02000500000000000000" pitchFamily="2" charset="0"/>
                <a:ea typeface="Xarrovv" panose="02000603000000000000" pitchFamily="50" charset="-128"/>
                <a:cs typeface="Xarrovv" panose="02000603000000000000" pitchFamily="50" charset="-128"/>
              </a:rPr>
              <a:t>4</a:t>
            </a:r>
            <a:r>
              <a:rPr lang="el-GR" altLang="el-GR" b="1" dirty="0">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b="1" dirty="0">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Να </a:t>
            </a:r>
            <a:r>
              <a:rPr lang="en-US" altLang="el-GR" b="1" dirty="0" err="1">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μάθουν</a:t>
            </a:r>
            <a:r>
              <a:rPr lang="en-US" altLang="el-GR" b="1" dirty="0">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b="1" dirty="0" err="1">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οι</a:t>
            </a:r>
            <a:r>
              <a:rPr lang="en-US" altLang="el-GR" b="1" dirty="0">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 μα</a:t>
            </a:r>
            <a:r>
              <a:rPr lang="en-US" altLang="el-GR" b="1" dirty="0" err="1">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θητές</a:t>
            </a:r>
            <a:r>
              <a:rPr lang="en-US" altLang="el-GR" b="1" dirty="0">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 να…</a:t>
            </a:r>
          </a:p>
          <a:p>
            <a:pPr indent="0" algn="r">
              <a:spcBef>
                <a:spcPts val="575"/>
              </a:spcBef>
              <a:buNone/>
            </a:pPr>
            <a:endParaRPr lang="en-US" altLang="el-GR" b="1" u="sng"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indent="0" algn="r">
              <a:spcBef>
                <a:spcPts val="575"/>
              </a:spcBef>
              <a:buNone/>
            </a:pPr>
            <a:r>
              <a:rPr lang="el-GR" altLang="el-GR" b="1" u="sng" dirty="0">
                <a:solidFill>
                  <a:schemeClr val="tx2"/>
                </a:solidFill>
                <a:latin typeface="Xarrovv" panose="02000603000000000000" pitchFamily="50" charset="-128"/>
                <a:ea typeface="Xarrovv" panose="02000603000000000000" pitchFamily="50" charset="-128"/>
                <a:cs typeface="Xarrovv" panose="02000603000000000000" pitchFamily="50" charset="-128"/>
              </a:rPr>
              <a:t>αποκρίνονται ηθικά</a:t>
            </a:r>
            <a:r>
              <a:rPr lang="el-GR"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να είναι σε θέση να θυμούνται, να θαυμάζουν ή να αποδοκιμάζουν καταστάσεις, φαινόμενα και γεγονότα του παρελθόντος (</a:t>
            </a:r>
            <a:r>
              <a:rPr lang="el-GR" altLang="el-GR" i="1" dirty="0">
                <a:solidFill>
                  <a:schemeClr val="tx2"/>
                </a:solidFill>
                <a:latin typeface="Xarrovv" panose="02000603000000000000" pitchFamily="50" charset="-128"/>
                <a:ea typeface="Xarrovv" panose="02000603000000000000" pitchFamily="50" charset="-128"/>
                <a:cs typeface="Xarrovv" panose="02000603000000000000" pitchFamily="50" charset="-128"/>
              </a:rPr>
              <a:t>π.χ. να εκφράσουν τα ανάλογα συναισθήματα και αξιολογικές κρίσεις μελετώντας λ.χ. τη δουλεία, το Ολοκαύτωμα, το κίνημα των πολιτικών δικαιωμάτων και το τέλος του Απαρτχάιντ</a:t>
            </a:r>
            <a:r>
              <a:rPr lang="el-GR"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a:t>
            </a:r>
          </a:p>
          <a:p>
            <a:pPr indent="74613">
              <a:spcBef>
                <a:spcPts val="575"/>
              </a:spcBef>
            </a:pPr>
            <a:endParaRPr lang="el-GR" altLang="el-GR" b="1" u="sng"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indent="0">
              <a:spcBef>
                <a:spcPts val="575"/>
              </a:spcBef>
              <a:buNone/>
            </a:pPr>
            <a:r>
              <a:rPr lang="el-GR" altLang="el-GR" b="1" u="sng" dirty="0">
                <a:solidFill>
                  <a:schemeClr val="tx2"/>
                </a:solidFill>
                <a:latin typeface="Xarrovv" panose="02000603000000000000" pitchFamily="50" charset="-128"/>
                <a:ea typeface="Xarrovv" panose="02000603000000000000" pitchFamily="50" charset="-128"/>
                <a:cs typeface="Xarrovv" panose="02000603000000000000" pitchFamily="50" charset="-128"/>
              </a:rPr>
              <a:t>εκθέτουν</a:t>
            </a:r>
            <a:r>
              <a:rPr lang="el-GR" altLang="el-GR" b="1"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l-GR"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να είναι σε θέση να παρουσιάσουν, με ιστορικούς όρους, τεκμηριωμένες πληροφορίες σχετικά με το παρελθόν και τις συνδέσεις του με το παρόν.</a:t>
            </a:r>
          </a:p>
        </p:txBody>
      </p:sp>
      <p:pic>
        <p:nvPicPr>
          <p:cNvPr id="6" name="Εικόνα 5">
            <a:extLst>
              <a:ext uri="{FF2B5EF4-FFF2-40B4-BE49-F238E27FC236}">
                <a16:creationId xmlns:a16="http://schemas.microsoft.com/office/drawing/2014/main" id="{5FF0EE97-D550-475B-84B5-71BE62B4637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5941" y="2188667"/>
            <a:ext cx="5546670" cy="3779872"/>
          </a:xfrm>
          <a:prstGeom prst="rect">
            <a:avLst/>
          </a:prstGeom>
        </p:spPr>
      </p:pic>
    </p:spTree>
    <p:extLst>
      <p:ext uri="{BB962C8B-B14F-4D97-AF65-F5344CB8AC3E}">
        <p14:creationId xmlns:p14="http://schemas.microsoft.com/office/powerpoint/2010/main" val="3680919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Εικόνα 4">
            <a:extLst>
              <a:ext uri="{FF2B5EF4-FFF2-40B4-BE49-F238E27FC236}">
                <a16:creationId xmlns:a16="http://schemas.microsoft.com/office/drawing/2014/main" id="{EADCDFE8-B392-447B-BB51-F31286C30EA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388" y="2013741"/>
            <a:ext cx="5174008" cy="2830517"/>
          </a:xfrm>
          <a:prstGeom prst="rect">
            <a:avLst/>
          </a:prstGeom>
        </p:spPr>
      </p:pic>
      <p:sp>
        <p:nvSpPr>
          <p:cNvPr id="2" name="1 - Τίτλος">
            <a:extLst>
              <a:ext uri="{FF2B5EF4-FFF2-40B4-BE49-F238E27FC236}">
                <a16:creationId xmlns:a16="http://schemas.microsoft.com/office/drawing/2014/main" id="{F4ABEB68-EBCD-42C9-B838-D7B44A8CCE81}"/>
              </a:ext>
            </a:extLst>
          </p:cNvPr>
          <p:cNvSpPr txBox="1">
            <a:spLocks/>
          </p:cNvSpPr>
          <p:nvPr/>
        </p:nvSpPr>
        <p:spPr>
          <a:xfrm>
            <a:off x="468313" y="0"/>
            <a:ext cx="7559675" cy="1268760"/>
          </a:xfrm>
          <a:prstGeom prst="rect">
            <a:avLst/>
          </a:prstGeom>
        </p:spPr>
        <p:txBody>
          <a:bodyPr>
            <a:no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en-US" altLang="el-GR" sz="1600" dirty="0">
                <a:solidFill>
                  <a:schemeClr val="tx2"/>
                </a:solidFill>
              </a:rPr>
              <a:t>ΙΕΑ 101</a:t>
            </a:r>
            <a:br>
              <a:rPr lang="en-US" altLang="el-GR" sz="1600" dirty="0">
                <a:solidFill>
                  <a:schemeClr val="tx2"/>
                </a:solidFill>
              </a:rPr>
            </a:br>
            <a:r>
              <a:rPr lang="en-US" altLang="el-GR" sz="1600" b="1" dirty="0">
                <a:solidFill>
                  <a:schemeClr val="tx2"/>
                </a:solidFill>
              </a:rPr>
              <a:t>ΔΙΔΑΚΤΙΚΗ – ΘΕΩΡΙΑ ΚΑΙ ΠΡΑΞΗ ΤΗΣ ΔΙΔΑΣΚΑΛΙΑΣ</a:t>
            </a:r>
            <a:br>
              <a:rPr lang="en-US" altLang="el-GR" sz="1600" dirty="0">
                <a:solidFill>
                  <a:schemeClr val="tx2"/>
                </a:solidFill>
              </a:rPr>
            </a:br>
            <a:r>
              <a:rPr lang="en-US" altLang="el-GR" sz="1600" dirty="0">
                <a:solidFill>
                  <a:schemeClr val="tx2"/>
                </a:solidFill>
              </a:rPr>
              <a:t>Κ. ΑΓΓΕΛΑΚΟΣ – Χ. ΚΟΥΡΓΙΑΝΤΑΚΗΣ</a:t>
            </a:r>
            <a:br>
              <a:rPr lang="en-US" altLang="el-GR" sz="1600" dirty="0">
                <a:solidFill>
                  <a:schemeClr val="tx2"/>
                </a:solidFill>
              </a:rPr>
            </a:br>
            <a:r>
              <a:rPr lang="en-US" altLang="el-GR" sz="1600" dirty="0">
                <a:solidFill>
                  <a:schemeClr val="tx2"/>
                </a:solidFill>
              </a:rPr>
              <a:t>ΥΠΟΧΡΕΩΤΙΚΟ, Η΄ ΕΞΑΜΗΝΟ</a:t>
            </a:r>
            <a:br>
              <a:rPr lang="en-US" altLang="el-GR" sz="1600" dirty="0">
                <a:solidFill>
                  <a:schemeClr val="tx2"/>
                </a:solidFill>
              </a:rPr>
            </a:br>
            <a:r>
              <a:rPr lang="en-US" altLang="el-GR" sz="1600" dirty="0">
                <a:solidFill>
                  <a:schemeClr val="tx2"/>
                </a:solidFill>
              </a:rPr>
              <a:t>5 ECTS</a:t>
            </a:r>
          </a:p>
        </p:txBody>
      </p:sp>
      <p:sp>
        <p:nvSpPr>
          <p:cNvPr id="3" name="2 - Υπότιτλος">
            <a:extLst>
              <a:ext uri="{FF2B5EF4-FFF2-40B4-BE49-F238E27FC236}">
                <a16:creationId xmlns:a16="http://schemas.microsoft.com/office/drawing/2014/main" id="{9E4D5441-BFA7-4689-A295-D7F0CE3EE019}"/>
              </a:ext>
            </a:extLst>
          </p:cNvPr>
          <p:cNvSpPr txBox="1">
            <a:spLocks/>
          </p:cNvSpPr>
          <p:nvPr/>
        </p:nvSpPr>
        <p:spPr>
          <a:xfrm>
            <a:off x="5885410" y="1042936"/>
            <a:ext cx="6127201" cy="5407740"/>
          </a:xfrm>
          <a:prstGeom prst="rect">
            <a:avLst/>
          </a:prstGeom>
        </p:spPr>
        <p:txBody>
          <a:bodyPr>
            <a:noAutofit/>
          </a:bodyPr>
          <a:lstStyle>
            <a:lvl1pPr marL="228600" indent="-228600" algn="l" defTabSz="914400" rtl="0" eaLnBrk="1" latinLnBrk="0" hangingPunct="1">
              <a:lnSpc>
                <a:spcPct val="90000"/>
              </a:lnSpc>
              <a:spcBef>
                <a:spcPts val="1800"/>
              </a:spcBef>
              <a:buFont typeface="Wingdings" panose="05000000000000000000" pitchFamily="2" charset="2"/>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Font typeface="Wingdings" panose="05000000000000000000" pitchFamily="2" charset="2"/>
              <a:buChar char="§"/>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Font typeface="Wingdings" panose="05000000000000000000" pitchFamily="2" charset="2"/>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Wingdings" panose="05000000000000000000" pitchFamily="2" charset="2"/>
              <a:buChar char="§"/>
              <a:defRPr sz="1400" kern="1200">
                <a:solidFill>
                  <a:schemeClr val="tx1"/>
                </a:solidFill>
                <a:latin typeface="+mn-lt"/>
                <a:ea typeface="+mn-ea"/>
                <a:cs typeface="+mn-cs"/>
              </a:defRPr>
            </a:lvl9pPr>
          </a:lstStyle>
          <a:p>
            <a:pPr indent="0">
              <a:spcBef>
                <a:spcPts val="575"/>
              </a:spcBef>
              <a:buNone/>
            </a:pPr>
            <a:r>
              <a:rPr lang="el-GR" altLang="el-GR" b="1" dirty="0">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5. </a:t>
            </a:r>
            <a:r>
              <a:rPr lang="en-US" altLang="el-GR" b="1" dirty="0" err="1">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Πρόσω</a:t>
            </a:r>
            <a:r>
              <a:rPr lang="en-US" altLang="el-GR" b="1" dirty="0">
                <a:solidFill>
                  <a:schemeClr val="tx2"/>
                </a:solidFill>
                <a:effectLst>
                  <a:outerShdw blurRad="38100" dist="38100" dir="2700000" algn="tl">
                    <a:srgbClr val="000000"/>
                  </a:outerShdw>
                </a:effectLst>
                <a:latin typeface="Xarrovv" panose="02000603000000000000" pitchFamily="50" charset="-128"/>
                <a:ea typeface="Xarrovv" panose="02000603000000000000" pitchFamily="50" charset="-128"/>
                <a:cs typeface="Xarrovv" panose="02000603000000000000" pitchFamily="50" charset="-128"/>
              </a:rPr>
              <a:t>πα, ονόματα, χρονολογίες…</a:t>
            </a:r>
            <a:endPar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marL="0" indent="714375" algn="just">
              <a:spcBef>
                <a:spcPts val="575"/>
              </a:spcBef>
              <a:buNone/>
            </a:pPr>
            <a:endParaRPr lang="el-GR"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marL="0" indent="714375">
              <a:spcBef>
                <a:spcPts val="575"/>
              </a:spcBef>
              <a:buNone/>
            </a:pP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Παρα</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δοσι</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ακά </a:t>
            </a:r>
            <a:r>
              <a:rPr lang="el-GR"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στην Ιστορία </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δίνετ</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αι έμφαση στη</a:t>
            </a:r>
            <a:r>
              <a:rPr lang="el-GR"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μελέτη</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των προσωπικοτήτων.</a:t>
            </a:r>
            <a:r>
              <a:rPr lang="el-GR"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Αυτό</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θα μπ</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ορούσε</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να χαρα</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κτηριστεί</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α</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τυχές</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επ</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ειδή</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η </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Ιστορί</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α που μπορεί να μάθει κανείς μελετώντας τη ζωή των απλών καθημερινών ανθρώπων, είναι εξίσου χρήσιμη.</a:t>
            </a:r>
          </a:p>
          <a:p>
            <a:pPr marL="0" indent="714375">
              <a:spcBef>
                <a:spcPts val="575"/>
              </a:spcBef>
              <a:buNone/>
            </a:pPr>
            <a:endParaRPr lang="el-GR"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marL="0" indent="714375">
              <a:spcBef>
                <a:spcPts val="575"/>
              </a:spcBef>
              <a:buNone/>
            </a:pP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Η απ</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ομνημόνευση</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ονομάτων</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και </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ημερομηνιών</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π</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ου</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ανα</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φέροντ</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αι π.χ. </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σε</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μονάρχες</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θα </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δημιουργούσε</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μεγ</a:t>
            </a:r>
            <a:r>
              <a:rPr lang="en-US" altLang="el-GR" dirty="0">
                <a:solidFill>
                  <a:schemeClr val="tx2"/>
                </a:solidFill>
                <a:latin typeface="Xarrovv" panose="02000603000000000000" pitchFamily="50" charset="-128"/>
                <a:ea typeface="Xarrovv" panose="02000603000000000000" pitchFamily="50" charset="-128"/>
                <a:cs typeface="Xarrovv" panose="02000603000000000000" pitchFamily="50" charset="-128"/>
              </a:rPr>
              <a:t>αλύτερες δυσκολίες σε παιδιά με μαθησιακά προβλήματα, από το να αποκτήσουν μια γενική αντίληψη για τον τρόπο ζωής των ανθρώπων κάποιας άλλης εποχής.</a:t>
            </a:r>
          </a:p>
          <a:p>
            <a:pPr marL="0" indent="714375" algn="just">
              <a:spcBef>
                <a:spcPts val="575"/>
              </a:spcBef>
              <a:buNone/>
            </a:pPr>
            <a:endParaRPr lang="el-GR" altLang="el-GR" b="1" u="sng"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marL="0" indent="714375">
              <a:spcBef>
                <a:spcPts val="575"/>
              </a:spcBef>
              <a:buNone/>
            </a:pPr>
            <a:r>
              <a:rPr lang="en-US" altLang="el-GR" b="1" u="sng"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Ωστόσο</a:t>
            </a:r>
            <a:r>
              <a:rPr lang="en-US" altLang="el-GR" b="1"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l-GR" altLang="el-GR" b="1" dirty="0">
                <a:solidFill>
                  <a:schemeClr val="tx2"/>
                </a:solidFill>
                <a:latin typeface="Xarrovv" panose="02000603000000000000" pitchFamily="50" charset="-128"/>
                <a:ea typeface="Xarrovv" panose="02000603000000000000" pitchFamily="50" charset="-128"/>
                <a:cs typeface="Xarrovv" panose="02000603000000000000" pitchFamily="50" charset="-128"/>
              </a:rPr>
              <a:t>στην Ιστορία είναι </a:t>
            </a:r>
            <a:r>
              <a:rPr lang="en-US" altLang="el-GR" b="1" dirty="0">
                <a:solidFill>
                  <a:schemeClr val="tx2"/>
                </a:solidFill>
                <a:latin typeface="Xarrovv" panose="02000603000000000000" pitchFamily="50" charset="-128"/>
                <a:ea typeface="Xarrovv" panose="02000603000000000000" pitchFamily="50" charset="-128"/>
                <a:cs typeface="Xarrovv" panose="02000603000000000000" pitchFamily="50" charset="-128"/>
              </a:rPr>
              <a:t>π</a:t>
            </a:r>
            <a:r>
              <a:rPr lang="en-US" altLang="el-GR" b="1"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άντοτε</a:t>
            </a:r>
            <a:r>
              <a:rPr lang="en-US" altLang="el-GR" b="1" dirty="0">
                <a:solidFill>
                  <a:schemeClr val="tx2"/>
                </a:solidFill>
                <a:latin typeface="Xarrovv" panose="02000603000000000000" pitchFamily="50" charset="-128"/>
                <a:ea typeface="Xarrovv" panose="02000603000000000000" pitchFamily="50" charset="-128"/>
                <a:cs typeface="Xarrovv" panose="02000603000000000000" pitchFamily="50" charset="-128"/>
              </a:rPr>
              <a:t> απαρα</a:t>
            </a:r>
            <a:r>
              <a:rPr lang="en-US" altLang="el-GR" b="1"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ίτητη</a:t>
            </a:r>
            <a:r>
              <a:rPr lang="en-US" altLang="el-GR" b="1" dirty="0">
                <a:solidFill>
                  <a:schemeClr val="tx2"/>
                </a:solidFill>
                <a:latin typeface="Xarrovv" panose="02000603000000000000" pitchFamily="50" charset="-128"/>
                <a:ea typeface="Xarrovv" panose="02000603000000000000" pitchFamily="50" charset="-128"/>
                <a:cs typeface="Xarrovv" panose="02000603000000000000" pitchFamily="50" charset="-128"/>
              </a:rPr>
              <a:t> η απ</a:t>
            </a:r>
            <a:r>
              <a:rPr lang="en-US" altLang="el-GR" b="1"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ομνημόνευση</a:t>
            </a:r>
            <a:r>
              <a:rPr lang="en-US" altLang="el-GR" b="1"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b="1"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συγκεκριμένων</a:t>
            </a:r>
            <a:r>
              <a:rPr lang="en-US" altLang="el-GR" b="1" dirty="0">
                <a:solidFill>
                  <a:schemeClr val="tx2"/>
                </a:solidFill>
                <a:latin typeface="Xarrovv" panose="02000603000000000000" pitchFamily="50" charset="-128"/>
                <a:ea typeface="Xarrovv" panose="02000603000000000000" pitchFamily="50" charset="-128"/>
                <a:cs typeface="Xarrovv" panose="02000603000000000000" pitchFamily="50" charset="-128"/>
              </a:rPr>
              <a:t> π</a:t>
            </a:r>
            <a:r>
              <a:rPr lang="en-US" altLang="el-GR" b="1"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ροσώ</a:t>
            </a:r>
            <a:r>
              <a:rPr lang="en-US" altLang="el-GR" b="1" dirty="0">
                <a:solidFill>
                  <a:schemeClr val="tx2"/>
                </a:solidFill>
                <a:latin typeface="Xarrovv" panose="02000603000000000000" pitchFamily="50" charset="-128"/>
                <a:ea typeface="Xarrovv" panose="02000603000000000000" pitchFamily="50" charset="-128"/>
                <a:cs typeface="Xarrovv" panose="02000603000000000000" pitchFamily="50" charset="-128"/>
              </a:rPr>
              <a:t>πων, χρονολογιών, τοπωνυμίων κ.λπ.</a:t>
            </a:r>
          </a:p>
        </p:txBody>
      </p:sp>
    </p:spTree>
    <p:extLst>
      <p:ext uri="{BB962C8B-B14F-4D97-AF65-F5344CB8AC3E}">
        <p14:creationId xmlns:p14="http://schemas.microsoft.com/office/powerpoint/2010/main" val="1800380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3CD42EB8-F93B-4402-876A-2E5B482E7079}"/>
              </a:ext>
            </a:extLst>
          </p:cNvPr>
          <p:cNvSpPr>
            <a:spLocks noGrp="1"/>
          </p:cNvSpPr>
          <p:nvPr>
            <p:ph type="ctrTitle" hasCustomPrompt="1"/>
          </p:nvPr>
        </p:nvSpPr>
        <p:spPr>
          <a:xfrm>
            <a:off x="363019" y="0"/>
            <a:ext cx="7559675" cy="1047404"/>
          </a:xfrm>
        </p:spPr>
        <p:txBody>
          <a:bodyPr>
            <a:noAutofit/>
          </a:bodyPr>
          <a:lstStyle/>
          <a:p>
            <a:pPr algn="l"/>
            <a:r>
              <a:rPr lang="en-US" altLang="el-GR" sz="1600" cap="none" dirty="0">
                <a:solidFill>
                  <a:schemeClr val="bg1"/>
                </a:solidFill>
              </a:rPr>
              <a:t>ΙΕΑ 101</a:t>
            </a:r>
            <a:br>
              <a:rPr lang="en-US" altLang="el-GR" sz="1600" cap="none" dirty="0">
                <a:solidFill>
                  <a:schemeClr val="bg1"/>
                </a:solidFill>
              </a:rPr>
            </a:br>
            <a:r>
              <a:rPr lang="en-US" altLang="el-GR" sz="1600" b="1" cap="none" dirty="0">
                <a:solidFill>
                  <a:schemeClr val="bg1"/>
                </a:solidFill>
              </a:rPr>
              <a:t>ΔΙΔΑΚΤΙΚΗ – ΘΕΩΡΙΑ ΚΑΙ ΠΡΑΞΗ ΤΗΣ ΔΙΔΑΣΚΑΛΙΑΣ</a:t>
            </a:r>
            <a:br>
              <a:rPr lang="en-US" altLang="el-GR" sz="1600" cap="none" dirty="0">
                <a:solidFill>
                  <a:schemeClr val="bg1"/>
                </a:solidFill>
              </a:rPr>
            </a:br>
            <a:r>
              <a:rPr lang="en-US" altLang="el-GR" sz="1600" cap="none" dirty="0">
                <a:solidFill>
                  <a:schemeClr val="bg1"/>
                </a:solidFill>
              </a:rPr>
              <a:t>Κ. ΑΓΓΕΛΑΚΟΣ – Χ. ΚΟΥΡΓΙΑΝΤΑΚΗΣ</a:t>
            </a:r>
            <a:br>
              <a:rPr lang="en-US" altLang="el-GR" sz="1600" cap="none" dirty="0">
                <a:solidFill>
                  <a:schemeClr val="bg1"/>
                </a:solidFill>
              </a:rPr>
            </a:br>
            <a:r>
              <a:rPr lang="en-US" altLang="el-GR" sz="1600" cap="none" dirty="0">
                <a:solidFill>
                  <a:schemeClr val="bg1"/>
                </a:solidFill>
              </a:rPr>
              <a:t>ΥΠΟΧΡΕΩΤΙΚΟ, Η΄ ΕΞΑΜΗΝΟ</a:t>
            </a:r>
            <a:br>
              <a:rPr lang="en-US" altLang="el-GR" sz="1600" cap="none" dirty="0">
                <a:solidFill>
                  <a:schemeClr val="bg1"/>
                </a:solidFill>
              </a:rPr>
            </a:br>
            <a:r>
              <a:rPr lang="en-US" altLang="el-GR" sz="1600" cap="none" dirty="0">
                <a:solidFill>
                  <a:schemeClr val="bg1"/>
                </a:solidFill>
              </a:rPr>
              <a:t>5 ECTS</a:t>
            </a:r>
          </a:p>
        </p:txBody>
      </p:sp>
      <p:sp>
        <p:nvSpPr>
          <p:cNvPr id="5123" name="2 - Υπότιτλος">
            <a:extLst>
              <a:ext uri="{FF2B5EF4-FFF2-40B4-BE49-F238E27FC236}">
                <a16:creationId xmlns:a16="http://schemas.microsoft.com/office/drawing/2014/main" id="{36FC78D2-6542-4820-BAC1-FCC98EC031CA}"/>
              </a:ext>
            </a:extLst>
          </p:cNvPr>
          <p:cNvSpPr>
            <a:spLocks noGrp="1"/>
          </p:cNvSpPr>
          <p:nvPr>
            <p:ph type="subTitle" idx="1" hasCustomPrompt="1"/>
          </p:nvPr>
        </p:nvSpPr>
        <p:spPr>
          <a:xfrm>
            <a:off x="2734653" y="1191117"/>
            <a:ext cx="9212367" cy="4752975"/>
          </a:xfrm>
        </p:spPr>
        <p:txBody>
          <a:bodyPr>
            <a:normAutofit fontScale="92500" lnSpcReduction="10000"/>
          </a:bodyPr>
          <a:lstStyle/>
          <a:p>
            <a:pPr indent="131763" algn="ctr">
              <a:lnSpc>
                <a:spcPct val="110000"/>
              </a:lnSpc>
              <a:spcBef>
                <a:spcPts val="575"/>
              </a:spcBef>
            </a:pPr>
            <a:r>
              <a:rPr lang="el-GR" altLang="el-GR" sz="2000" b="1"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Στις διδακτικές προτάσεις μπορεί να ενταχθεί και η </a:t>
            </a:r>
            <a:r>
              <a:rPr lang="el-GR" altLang="el-GR" sz="2000" b="1" dirty="0">
                <a:solidFill>
                  <a:schemeClr val="tx2"/>
                </a:solidFill>
                <a:latin typeface="Xarrovv" panose="02000603000000000000" pitchFamily="50" charset="-128"/>
                <a:ea typeface="Xarrovv" panose="02000603000000000000" pitchFamily="50" charset="-128"/>
                <a:cs typeface="Xarrovv" panose="02000603000000000000" pitchFamily="50" charset="-128"/>
              </a:rPr>
              <a:t>ενασχόληση με αυτό </a:t>
            </a:r>
            <a:r>
              <a:rPr lang="el-GR" altLang="el-GR" sz="2000" b="1"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που ονομάζεται </a:t>
            </a:r>
            <a:r>
              <a:rPr lang="el-GR" altLang="el-GR" sz="2000" b="1" dirty="0">
                <a:solidFill>
                  <a:schemeClr val="tx2"/>
                </a:solidFill>
                <a:latin typeface="Xarrovv" panose="02000603000000000000" pitchFamily="50" charset="-128"/>
                <a:ea typeface="Xarrovv" panose="02000603000000000000" pitchFamily="50" charset="-128"/>
                <a:cs typeface="Xarrovv" panose="02000603000000000000" pitchFamily="50" charset="-128"/>
              </a:rPr>
              <a:t>π</a:t>
            </a:r>
            <a:r>
              <a:rPr lang="en-US" altLang="el-GR" sz="2000" b="1" cap="none" dirty="0" err="1">
                <a:solidFill>
                  <a:schemeClr val="tx2"/>
                </a:solidFill>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ροσω</a:t>
            </a:r>
            <a:r>
              <a:rPr lang="en-US" altLang="el-GR" sz="2000" b="1" cap="none" dirty="0">
                <a:solidFill>
                  <a:schemeClr val="tx2"/>
                </a:solidFill>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πικ</a:t>
            </a:r>
            <a:r>
              <a:rPr lang="el-GR" altLang="en-US" sz="2000" b="1" cap="none" dirty="0">
                <a:solidFill>
                  <a:schemeClr val="tx2"/>
                </a:solidFill>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ή</a:t>
            </a:r>
            <a:r>
              <a:rPr lang="en-US" altLang="el-GR" sz="2000" b="1" cap="none" dirty="0">
                <a:solidFill>
                  <a:schemeClr val="tx2"/>
                </a:solidFill>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sz="2000" b="1" cap="none" dirty="0" err="1">
                <a:solidFill>
                  <a:schemeClr val="tx2"/>
                </a:solidFill>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Ιστορ</a:t>
            </a:r>
            <a:r>
              <a:rPr lang="el-GR" altLang="en-US" sz="2000" b="1" cap="none" dirty="0">
                <a:solidFill>
                  <a:schemeClr val="tx2"/>
                </a:solidFill>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ί</a:t>
            </a:r>
            <a:r>
              <a:rPr lang="en-US" altLang="el-GR" sz="2000" b="1" cap="none" dirty="0">
                <a:solidFill>
                  <a:schemeClr val="tx2"/>
                </a:solidFill>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rPr>
              <a:t>α»</a:t>
            </a:r>
            <a:endParaRPr lang="el-GR" altLang="el-GR" sz="2000" b="1" cap="none" dirty="0">
              <a:solidFill>
                <a:schemeClr val="tx2"/>
              </a:solidFill>
              <a:effectLst>
                <a:outerShdw blurRad="38100" dist="38100" dir="2700000" algn="tl">
                  <a:srgbClr val="C0C0C0"/>
                </a:outerShdw>
              </a:effectLst>
              <a:latin typeface="Xarrovv" panose="02000603000000000000" pitchFamily="50" charset="-128"/>
              <a:ea typeface="Xarrovv" panose="02000603000000000000" pitchFamily="50" charset="-128"/>
              <a:cs typeface="Xarrovv" panose="02000603000000000000" pitchFamily="50" charset="-128"/>
            </a:endParaRPr>
          </a:p>
          <a:p>
            <a:pPr indent="131763" algn="ctr">
              <a:lnSpc>
                <a:spcPct val="110000"/>
              </a:lnSpc>
              <a:spcBef>
                <a:spcPts val="575"/>
              </a:spcBef>
            </a:pPr>
            <a:endPar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indent="131763" algn="just">
              <a:lnSpc>
                <a:spcPct val="110000"/>
              </a:lnSpc>
              <a:spcBef>
                <a:spcPts val="575"/>
              </a:spcBef>
            </a:pP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Οι</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οικογενει</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ακές μελέτες προσφέρουν –</a:t>
            </a:r>
            <a:r>
              <a:rPr lang="el-GR"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κυρίως στις μικρότερες ηλικίες</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τη δυνατότητα να ξεκινήσουν την έρευνά τους από το </a:t>
            </a:r>
            <a:r>
              <a:rPr lang="el-GR"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εδώ</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και </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το</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τώρ</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α</a:t>
            </a:r>
            <a:r>
              <a:rPr lang="el-GR"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και από τον εαυτό τους. </a:t>
            </a:r>
          </a:p>
          <a:p>
            <a:pPr marL="715963" algn="just">
              <a:lnSpc>
                <a:spcPct val="110000"/>
              </a:lnSpc>
              <a:spcBef>
                <a:spcPts val="575"/>
              </a:spcBef>
              <a:buFont typeface="Wingdings" panose="05000000000000000000" pitchFamily="2" charset="2"/>
              <a:buChar char="Ø"/>
            </a:pPr>
            <a:r>
              <a:rPr lang="el-GR"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Τι</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υπ</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ήρχε</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εδώ</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π</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ριν</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υπ</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άρξω</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εγώ</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a:t>
            </a:r>
          </a:p>
          <a:p>
            <a:pPr marL="715963" algn="just">
              <a:lnSpc>
                <a:spcPct val="110000"/>
              </a:lnSpc>
              <a:spcBef>
                <a:spcPts val="575"/>
              </a:spcBef>
              <a:buFont typeface="Wingdings" panose="05000000000000000000" pitchFamily="2" charset="2"/>
              <a:buChar char="Ø"/>
            </a:pPr>
            <a:r>
              <a:rPr lang="el-GR"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Πώς</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ήμουν</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εγώ</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π</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ριν</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γίνω</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όπ</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ως</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είμ</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αι τώρα;»</a:t>
            </a:r>
          </a:p>
          <a:p>
            <a:pPr indent="131763" algn="just">
              <a:lnSpc>
                <a:spcPct val="110000"/>
              </a:lnSpc>
              <a:spcBef>
                <a:spcPts val="575"/>
              </a:spcBef>
            </a:pPr>
            <a:endParaRPr lang="el-GR"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indent="131763" algn="just">
              <a:lnSpc>
                <a:spcPct val="110000"/>
              </a:lnSpc>
              <a:spcBef>
                <a:spcPts val="575"/>
              </a:spcBef>
            </a:pPr>
            <a:r>
              <a:rPr lang="el-GR"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Με τέτοιου είδους </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ερωτήσεις</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l-GR"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τα παιδιά</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μπ</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ορούν</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να α</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ρχίσουν</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την</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εργ</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ασία τους</a:t>
            </a:r>
            <a:r>
              <a:rPr lang="el-GR"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ν</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α ανα</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τρέξουν</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σε</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ενθυμήμ</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ατα, αντικείμενα, φωτογραφίες, </a:t>
            </a:r>
            <a:r>
              <a:rPr lang="el-GR"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ν</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α συλλέξουν προφορικές μα</a:t>
            </a:r>
            <a:r>
              <a:rPr lang="en-US" altLang="el-GR" sz="2000" cap="none"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ρτυρίες</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a:t>
            </a:r>
            <a:r>
              <a:rPr lang="el-GR"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ν</a:t>
            </a:r>
            <a:r>
              <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α κατασκευάσουν το οικογενειακό τους δέντρο κ.λπ.</a:t>
            </a:r>
            <a:r>
              <a:rPr lang="el-GR"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rPr>
              <a:t> και ταυτόχρονα να αρχίσουν να αντιλαμβάνονται την αξία που έχουν τα κάθε είδους κειμήλια του παρελθόντος.</a:t>
            </a:r>
            <a:endParaRPr lang="en-US" altLang="el-GR" sz="2000" cap="none"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indent="131763">
              <a:lnSpc>
                <a:spcPct val="110000"/>
              </a:lnSpc>
              <a:spcBef>
                <a:spcPts val="575"/>
              </a:spcBef>
            </a:pPr>
            <a:endParaRPr lang="en-US" altLang="el-GR" cap="none" dirty="0">
              <a:solidFill>
                <a:schemeClr val="tx1"/>
              </a:solidFill>
              <a:latin typeface="Corbel" panose="020B050302020402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3CD42EB8-F93B-4402-876A-2E5B482E7079}"/>
              </a:ext>
            </a:extLst>
          </p:cNvPr>
          <p:cNvSpPr>
            <a:spLocks noGrp="1"/>
          </p:cNvSpPr>
          <p:nvPr>
            <p:ph type="ctrTitle"/>
          </p:nvPr>
        </p:nvSpPr>
        <p:spPr>
          <a:xfrm>
            <a:off x="595223" y="0"/>
            <a:ext cx="7327471" cy="1095556"/>
          </a:xfrm>
        </p:spPr>
        <p:txBody>
          <a:bodyPr>
            <a:noAutofit/>
          </a:bodyPr>
          <a:lstStyle/>
          <a:p>
            <a:pPr algn="l"/>
            <a:r>
              <a:rPr lang="en-US" altLang="el-GR" sz="1400" cap="none" dirty="0"/>
              <a:t>ΙΕΑ 101</a:t>
            </a:r>
            <a:br>
              <a:rPr lang="en-US" altLang="el-GR" sz="1400" cap="none" dirty="0"/>
            </a:br>
            <a:r>
              <a:rPr lang="en-US" altLang="el-GR" sz="1400" b="1" cap="none" dirty="0"/>
              <a:t>ΔΙΔΑΚΤΙΚΗ – ΘΕΩΡΙΑ ΚΑΙ ΠΡΑΞΗ ΤΗΣ ΔΙΔΑΣΚΑΛΙΑΣ</a:t>
            </a:r>
            <a:br>
              <a:rPr lang="en-US" altLang="el-GR" sz="1400" cap="none" dirty="0"/>
            </a:br>
            <a:r>
              <a:rPr lang="en-US" altLang="el-GR" sz="1400" cap="none" dirty="0"/>
              <a:t>Κ. ΑΓΓΕΛΑΚΟΣ – Χ. ΚΟΥΡΓΙΑΝΤΑΚΗΣ</a:t>
            </a:r>
            <a:br>
              <a:rPr lang="en-US" altLang="el-GR" sz="1400" cap="none" dirty="0"/>
            </a:br>
            <a:r>
              <a:rPr lang="en-US" altLang="el-GR" sz="1400" cap="none" dirty="0"/>
              <a:t>ΥΠΟΧΡΕΩΤΙΚΟ, Η΄ ΕΞΑΜΗΝΟ</a:t>
            </a:r>
            <a:br>
              <a:rPr lang="en-US" altLang="el-GR" sz="1400" cap="none" dirty="0"/>
            </a:br>
            <a:r>
              <a:rPr lang="en-US" altLang="el-GR" sz="1400" cap="none" dirty="0"/>
              <a:t>5 ECTS</a:t>
            </a:r>
          </a:p>
        </p:txBody>
      </p:sp>
      <p:sp>
        <p:nvSpPr>
          <p:cNvPr id="5123" name="2 - Υπότιτλος">
            <a:extLst>
              <a:ext uri="{FF2B5EF4-FFF2-40B4-BE49-F238E27FC236}">
                <a16:creationId xmlns:a16="http://schemas.microsoft.com/office/drawing/2014/main" id="{36FC78D2-6542-4820-BAC1-FCC98EC031CA}"/>
              </a:ext>
            </a:extLst>
          </p:cNvPr>
          <p:cNvSpPr>
            <a:spLocks noGrp="1"/>
          </p:cNvSpPr>
          <p:nvPr>
            <p:ph type="subTitle" idx="1"/>
          </p:nvPr>
        </p:nvSpPr>
        <p:spPr>
          <a:xfrm>
            <a:off x="2346385" y="1191117"/>
            <a:ext cx="9600635" cy="5520234"/>
          </a:xfrm>
        </p:spPr>
        <p:txBody>
          <a:bodyPr>
            <a:normAutofit fontScale="92500" lnSpcReduction="20000"/>
          </a:bodyPr>
          <a:lstStyle/>
          <a:p>
            <a:pPr indent="131763" algn="ctr">
              <a:lnSpc>
                <a:spcPct val="110000"/>
              </a:lnSpc>
              <a:spcBef>
                <a:spcPts val="575"/>
              </a:spcBef>
            </a:pPr>
            <a:r>
              <a:rPr lang="el-GR" altLang="el-GR" sz="3200" b="1" u="wavyHeavy" cap="none" dirty="0">
                <a:solidFill>
                  <a:schemeClr val="tx2"/>
                </a:solidFill>
                <a:latin typeface="C22" panose="02000503000000000000" pitchFamily="2" charset="0"/>
                <a:ea typeface="Xarrovv" panose="02000603000000000000" pitchFamily="50" charset="-128"/>
                <a:cs typeface="Xarrovv" panose="02000603000000000000" pitchFamily="50" charset="-128"/>
              </a:rPr>
              <a:t>Η </a:t>
            </a:r>
            <a:r>
              <a:rPr lang="el-GR" altLang="el-GR" sz="3200" b="1" u="wavyHeavy" cap="none" dirty="0" err="1">
                <a:solidFill>
                  <a:schemeClr val="tx2"/>
                </a:solidFill>
                <a:latin typeface="C22" panose="02000503000000000000" pitchFamily="2" charset="0"/>
                <a:ea typeface="Xarrovv" panose="02000603000000000000" pitchFamily="50" charset="-128"/>
                <a:cs typeface="Xarrovv" panose="02000603000000000000" pitchFamily="50" charset="-128"/>
              </a:rPr>
              <a:t>πολυτροπικότητα</a:t>
            </a:r>
            <a:r>
              <a:rPr lang="el-GR" altLang="el-GR" sz="3200" b="1" u="wavyHeavy" cap="none" dirty="0">
                <a:solidFill>
                  <a:schemeClr val="tx2"/>
                </a:solidFill>
                <a:latin typeface="C22" panose="02000503000000000000" pitchFamily="2" charset="0"/>
                <a:ea typeface="Xarrovv" panose="02000603000000000000" pitchFamily="50" charset="-128"/>
                <a:cs typeface="Xarrovv" panose="02000603000000000000" pitchFamily="50" charset="-128"/>
              </a:rPr>
              <a:t> στην επιλογή των πηγών (τεκμήρια – βοηθητικό υλικό)</a:t>
            </a:r>
            <a:endParaRPr lang="el-GR" altLang="el-GR" sz="3200" b="1" u="wavyHeavy" cap="none" dirty="0">
              <a:solidFill>
                <a:schemeClr val="tx2"/>
              </a:solidFill>
              <a:effectLst>
                <a:outerShdw blurRad="38100" dist="38100" dir="2700000" algn="tl">
                  <a:srgbClr val="C0C0C0"/>
                </a:outerShdw>
              </a:effectLst>
              <a:latin typeface="C22" panose="02000503000000000000" pitchFamily="2" charset="0"/>
              <a:ea typeface="Xarrovv" panose="02000603000000000000" pitchFamily="50" charset="-128"/>
              <a:cs typeface="Xarrovv" panose="02000603000000000000" pitchFamily="50" charset="-128"/>
            </a:endParaRPr>
          </a:p>
          <a:p>
            <a:pPr indent="131763" algn="ctr">
              <a:lnSpc>
                <a:spcPct val="110000"/>
              </a:lnSpc>
              <a:spcBef>
                <a:spcPts val="575"/>
              </a:spcBef>
            </a:pPr>
            <a:endParaRPr lang="en-US" altLang="el-GR" sz="1400" cap="none" dirty="0">
              <a:solidFill>
                <a:schemeClr val="tx2"/>
              </a:solidFill>
              <a:latin typeface="C22" panose="02000503000000000000" pitchFamily="2" charset="0"/>
              <a:ea typeface="Xarrovv" panose="02000603000000000000" pitchFamily="50" charset="-128"/>
              <a:cs typeface="Xarrovv" panose="02000603000000000000" pitchFamily="50" charset="-128"/>
            </a:endParaRPr>
          </a:p>
          <a:p>
            <a:pPr marL="342900" indent="-342900" algn="just">
              <a:lnSpc>
                <a:spcPct val="110000"/>
              </a:lnSpc>
              <a:spcBef>
                <a:spcPts val="575"/>
              </a:spcBef>
              <a:buClr>
                <a:schemeClr val="tx1"/>
              </a:buClr>
              <a:buFont typeface="Wingdings" panose="05000000000000000000" pitchFamily="2" charset="2"/>
              <a:buChar char="ð"/>
            </a:pPr>
            <a:r>
              <a:rPr lang="el-GR" altLang="el-GR" sz="2000" cap="none" dirty="0">
                <a:solidFill>
                  <a:schemeClr val="tx2"/>
                </a:solidFill>
                <a:latin typeface="C22" panose="02000503000000000000" pitchFamily="2" charset="0"/>
                <a:ea typeface="Xarrovv" panose="02000603000000000000" pitchFamily="50" charset="-128"/>
                <a:cs typeface="Xarrovv" panose="02000603000000000000" pitchFamily="50" charset="-128"/>
              </a:rPr>
              <a:t>Πρωτογενείς κειμενικές πηγές (ΓΑΚ, αρχεία κ.λπ.)</a:t>
            </a:r>
          </a:p>
          <a:p>
            <a:pPr marL="342900" indent="-342900" algn="just">
              <a:lnSpc>
                <a:spcPct val="110000"/>
              </a:lnSpc>
              <a:spcBef>
                <a:spcPts val="575"/>
              </a:spcBef>
              <a:buClr>
                <a:schemeClr val="tx1"/>
              </a:buClr>
              <a:buFont typeface="Wingdings" panose="05000000000000000000" pitchFamily="2" charset="2"/>
              <a:buChar char="ð"/>
            </a:pPr>
            <a:r>
              <a:rPr lang="el-GR" altLang="el-GR" sz="2000" dirty="0">
                <a:solidFill>
                  <a:schemeClr val="tx2"/>
                </a:solidFill>
                <a:latin typeface="C22" panose="02000503000000000000" pitchFamily="2" charset="0"/>
                <a:ea typeface="Xarrovv" panose="02000603000000000000" pitchFamily="50" charset="-128"/>
                <a:cs typeface="Xarrovv" panose="02000603000000000000" pitchFamily="50" charset="-128"/>
              </a:rPr>
              <a:t>Δευτερογενείς κειμενικές πηγές (ιστοριογραφία κ.λπ.)</a:t>
            </a:r>
          </a:p>
          <a:p>
            <a:pPr marL="342900" indent="-342900" algn="just">
              <a:lnSpc>
                <a:spcPct val="110000"/>
              </a:lnSpc>
              <a:spcBef>
                <a:spcPts val="575"/>
              </a:spcBef>
              <a:buClr>
                <a:schemeClr val="tx1"/>
              </a:buClr>
              <a:buFont typeface="Wingdings" panose="05000000000000000000" pitchFamily="2" charset="2"/>
              <a:buChar char="ð"/>
            </a:pPr>
            <a:r>
              <a:rPr lang="el-GR" altLang="el-GR" sz="2000" cap="none" dirty="0">
                <a:solidFill>
                  <a:schemeClr val="tx2"/>
                </a:solidFill>
                <a:latin typeface="C22" panose="02000503000000000000" pitchFamily="2" charset="0"/>
                <a:ea typeface="Xarrovv" panose="02000603000000000000" pitchFamily="50" charset="-128"/>
                <a:cs typeface="Xarrovv" panose="02000603000000000000" pitchFamily="50" charset="-128"/>
              </a:rPr>
              <a:t>Λογοτεχνικά κείμενα (πεζογραφία, ποίηση, θέατρο κ.λπ.)</a:t>
            </a:r>
          </a:p>
          <a:p>
            <a:pPr marL="342900" indent="-342900" algn="just">
              <a:lnSpc>
                <a:spcPct val="110000"/>
              </a:lnSpc>
              <a:spcBef>
                <a:spcPts val="575"/>
              </a:spcBef>
              <a:buClr>
                <a:schemeClr val="tx1"/>
              </a:buClr>
              <a:buFont typeface="Wingdings" panose="05000000000000000000" pitchFamily="2" charset="2"/>
              <a:buChar char="ð"/>
            </a:pPr>
            <a:r>
              <a:rPr lang="el-GR" altLang="el-GR" sz="2000" cap="none" dirty="0">
                <a:solidFill>
                  <a:schemeClr val="tx2"/>
                </a:solidFill>
                <a:latin typeface="C22" panose="02000503000000000000" pitchFamily="2" charset="0"/>
                <a:ea typeface="Xarrovv" panose="02000603000000000000" pitchFamily="50" charset="-128"/>
                <a:cs typeface="Xarrovv" panose="02000603000000000000" pitchFamily="50" charset="-128"/>
              </a:rPr>
              <a:t>Οπτικοακουστικά τεκμήρια (ήχος, βίντεο)</a:t>
            </a:r>
          </a:p>
          <a:p>
            <a:pPr marL="342900" indent="-342900" algn="just">
              <a:lnSpc>
                <a:spcPct val="110000"/>
              </a:lnSpc>
              <a:spcBef>
                <a:spcPts val="575"/>
              </a:spcBef>
              <a:buClr>
                <a:schemeClr val="tx1"/>
              </a:buClr>
              <a:buFont typeface="Wingdings" panose="05000000000000000000" pitchFamily="2" charset="2"/>
              <a:buChar char="ð"/>
            </a:pPr>
            <a:r>
              <a:rPr lang="el-GR" altLang="el-GR" sz="2000" dirty="0">
                <a:solidFill>
                  <a:schemeClr val="tx2"/>
                </a:solidFill>
                <a:latin typeface="C22" panose="02000503000000000000" pitchFamily="2" charset="0"/>
                <a:ea typeface="Xarrovv" panose="02000603000000000000" pitchFamily="50" charset="-128"/>
                <a:cs typeface="Xarrovv" panose="02000603000000000000" pitchFamily="50" charset="-128"/>
              </a:rPr>
              <a:t>Στατιστικοί πίνακες</a:t>
            </a:r>
          </a:p>
          <a:p>
            <a:pPr marL="342900" indent="-342900" algn="just">
              <a:lnSpc>
                <a:spcPct val="110000"/>
              </a:lnSpc>
              <a:spcBef>
                <a:spcPts val="575"/>
              </a:spcBef>
              <a:buClr>
                <a:schemeClr val="tx1"/>
              </a:buClr>
              <a:buFont typeface="Wingdings" panose="05000000000000000000" pitchFamily="2" charset="2"/>
              <a:buChar char="ð"/>
            </a:pPr>
            <a:r>
              <a:rPr lang="el-GR" altLang="el-GR" sz="2000" cap="none" dirty="0">
                <a:solidFill>
                  <a:schemeClr val="tx2"/>
                </a:solidFill>
                <a:latin typeface="C22" panose="02000503000000000000" pitchFamily="2" charset="0"/>
                <a:ea typeface="Xarrovv" panose="02000603000000000000" pitchFamily="50" charset="-128"/>
                <a:cs typeface="Xarrovv" panose="02000603000000000000" pitchFamily="50" charset="-128"/>
              </a:rPr>
              <a:t>Χάρτες (ψηφιακοί, συμβατικοί)</a:t>
            </a:r>
          </a:p>
          <a:p>
            <a:pPr marL="342900" indent="-342900" algn="just">
              <a:lnSpc>
                <a:spcPct val="110000"/>
              </a:lnSpc>
              <a:spcBef>
                <a:spcPts val="575"/>
              </a:spcBef>
              <a:buClr>
                <a:schemeClr val="tx1"/>
              </a:buClr>
              <a:buFont typeface="Wingdings" panose="05000000000000000000" pitchFamily="2" charset="2"/>
              <a:buChar char="ð"/>
            </a:pPr>
            <a:r>
              <a:rPr lang="el-GR" altLang="el-GR" sz="2000" dirty="0">
                <a:solidFill>
                  <a:schemeClr val="tx2"/>
                </a:solidFill>
                <a:latin typeface="C22" panose="02000503000000000000" pitchFamily="2" charset="0"/>
                <a:ea typeface="Xarrovv" panose="02000603000000000000" pitchFamily="50" charset="-128"/>
                <a:cs typeface="Xarrovv" panose="02000603000000000000" pitchFamily="50" charset="-128"/>
              </a:rPr>
              <a:t>Εικαστικά έργα (ζωγραφική, γλυπτική κ.λπ.)</a:t>
            </a:r>
          </a:p>
          <a:p>
            <a:pPr marL="342900" indent="-342900" algn="just">
              <a:lnSpc>
                <a:spcPct val="110000"/>
              </a:lnSpc>
              <a:spcBef>
                <a:spcPts val="575"/>
              </a:spcBef>
              <a:buClr>
                <a:schemeClr val="tx1"/>
              </a:buClr>
              <a:buFont typeface="Wingdings" panose="05000000000000000000" pitchFamily="2" charset="2"/>
              <a:buChar char="ð"/>
            </a:pPr>
            <a:r>
              <a:rPr lang="el-GR" altLang="el-GR" sz="2000" dirty="0">
                <a:solidFill>
                  <a:schemeClr val="tx2"/>
                </a:solidFill>
                <a:latin typeface="C22" panose="02000503000000000000" pitchFamily="2" charset="0"/>
                <a:ea typeface="Xarrovv" panose="02000603000000000000" pitchFamily="50" charset="-128"/>
                <a:cs typeface="Xarrovv" panose="02000603000000000000" pitchFamily="50" charset="-128"/>
              </a:rPr>
              <a:t>Εφημερίδες (της εποχής ή σύγχρονες)</a:t>
            </a:r>
          </a:p>
          <a:p>
            <a:pPr marL="342900" indent="-342900" algn="just">
              <a:lnSpc>
                <a:spcPct val="110000"/>
              </a:lnSpc>
              <a:spcBef>
                <a:spcPts val="575"/>
              </a:spcBef>
              <a:buClr>
                <a:schemeClr val="tx1"/>
              </a:buClr>
              <a:buFont typeface="Wingdings" panose="05000000000000000000" pitchFamily="2" charset="2"/>
              <a:buChar char="ð"/>
            </a:pPr>
            <a:r>
              <a:rPr lang="el-GR" altLang="el-GR" sz="2000" dirty="0">
                <a:solidFill>
                  <a:schemeClr val="tx2"/>
                </a:solidFill>
                <a:latin typeface="C22" panose="02000503000000000000" pitchFamily="2" charset="0"/>
                <a:ea typeface="Xarrovv" panose="02000603000000000000" pitchFamily="50" charset="-128"/>
                <a:cs typeface="Xarrovv" panose="02000603000000000000" pitchFamily="50" charset="-128"/>
              </a:rPr>
              <a:t>Εξώφυλλα (βιβλίων, περιοδικών κ.λπ.)</a:t>
            </a:r>
          </a:p>
          <a:p>
            <a:pPr marL="342900" indent="-342900" algn="just">
              <a:lnSpc>
                <a:spcPct val="110000"/>
              </a:lnSpc>
              <a:spcBef>
                <a:spcPts val="575"/>
              </a:spcBef>
              <a:buClr>
                <a:schemeClr val="tx1"/>
              </a:buClr>
              <a:buFont typeface="Wingdings" panose="05000000000000000000" pitchFamily="2" charset="2"/>
              <a:buChar char="ð"/>
            </a:pPr>
            <a:r>
              <a:rPr lang="el-GR" altLang="el-GR" sz="2000" dirty="0">
                <a:solidFill>
                  <a:schemeClr val="tx2"/>
                </a:solidFill>
                <a:latin typeface="C22" panose="02000503000000000000" pitchFamily="2" charset="0"/>
                <a:ea typeface="Xarrovv" panose="02000603000000000000" pitchFamily="50" charset="-128"/>
                <a:cs typeface="Xarrovv" panose="02000603000000000000" pitchFamily="50" charset="-128"/>
              </a:rPr>
              <a:t>Φωτογραφικό υλικό (φωτογραφίες, καρτ </a:t>
            </a:r>
            <a:r>
              <a:rPr lang="el-GR" altLang="el-GR" sz="2000" dirty="0" err="1">
                <a:solidFill>
                  <a:schemeClr val="tx2"/>
                </a:solidFill>
                <a:latin typeface="C22" panose="02000503000000000000" pitchFamily="2" charset="0"/>
                <a:ea typeface="Xarrovv" panose="02000603000000000000" pitchFamily="50" charset="-128"/>
                <a:cs typeface="Xarrovv" panose="02000603000000000000" pitchFamily="50" charset="-128"/>
              </a:rPr>
              <a:t>ποστάλ</a:t>
            </a:r>
            <a:r>
              <a:rPr lang="el-GR" altLang="el-GR" sz="2000" dirty="0">
                <a:solidFill>
                  <a:schemeClr val="tx2"/>
                </a:solidFill>
                <a:latin typeface="C22" panose="02000503000000000000" pitchFamily="2" charset="0"/>
                <a:ea typeface="Xarrovv" panose="02000603000000000000" pitchFamily="50" charset="-128"/>
                <a:cs typeface="Xarrovv" panose="02000603000000000000" pitchFamily="50" charset="-128"/>
              </a:rPr>
              <a:t> κ.λπ.)</a:t>
            </a:r>
          </a:p>
          <a:p>
            <a:pPr marL="342900" indent="-342900" algn="just">
              <a:lnSpc>
                <a:spcPct val="110000"/>
              </a:lnSpc>
              <a:spcBef>
                <a:spcPts val="575"/>
              </a:spcBef>
              <a:buClr>
                <a:schemeClr val="tx1"/>
              </a:buClr>
              <a:buFont typeface="Wingdings" panose="05000000000000000000" pitchFamily="2" charset="2"/>
              <a:buChar char="ð"/>
            </a:pPr>
            <a:r>
              <a:rPr lang="el-GR" altLang="el-GR" sz="2000" dirty="0">
                <a:solidFill>
                  <a:schemeClr val="tx2"/>
                </a:solidFill>
                <a:latin typeface="C22" panose="02000503000000000000" pitchFamily="2" charset="0"/>
                <a:ea typeface="Xarrovv" panose="02000603000000000000" pitchFamily="50" charset="-128"/>
                <a:cs typeface="Xarrovv" panose="02000603000000000000" pitchFamily="50" charset="-128"/>
              </a:rPr>
              <a:t>Εικονικές περιηγήσεις σε χώρους μνήμης (μουσεία, μνημεία κ.λπ.)</a:t>
            </a:r>
          </a:p>
          <a:p>
            <a:pPr indent="131763" algn="just">
              <a:lnSpc>
                <a:spcPct val="110000"/>
              </a:lnSpc>
              <a:spcBef>
                <a:spcPts val="575"/>
              </a:spcBef>
            </a:pPr>
            <a:endParaRPr lang="en-US" altLang="el-GR" sz="2000" cap="none" dirty="0">
              <a:solidFill>
                <a:schemeClr val="tx2"/>
              </a:solidFill>
              <a:latin typeface="C22" panose="02000503000000000000" pitchFamily="2" charset="0"/>
              <a:ea typeface="Xarrovv" panose="02000603000000000000" pitchFamily="50" charset="-128"/>
              <a:cs typeface="Xarrovv" panose="02000603000000000000" pitchFamily="50" charset="-128"/>
            </a:endParaRPr>
          </a:p>
          <a:p>
            <a:pPr indent="131763">
              <a:lnSpc>
                <a:spcPct val="110000"/>
              </a:lnSpc>
              <a:spcBef>
                <a:spcPts val="575"/>
              </a:spcBef>
            </a:pPr>
            <a:endParaRPr lang="en-US" altLang="el-GR" cap="none" dirty="0">
              <a:solidFill>
                <a:schemeClr val="tx1"/>
              </a:solidFill>
              <a:latin typeface="Corbel" panose="020B0503020204020204" pitchFamily="34" charset="0"/>
            </a:endParaRPr>
          </a:p>
        </p:txBody>
      </p:sp>
    </p:spTree>
    <p:extLst>
      <p:ext uri="{BB962C8B-B14F-4D97-AF65-F5344CB8AC3E}">
        <p14:creationId xmlns:p14="http://schemas.microsoft.com/office/powerpoint/2010/main" val="30325160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a:extLst>
              <a:ext uri="{FF2B5EF4-FFF2-40B4-BE49-F238E27FC236}">
                <a16:creationId xmlns:a16="http://schemas.microsoft.com/office/drawing/2014/main" id="{3CD42EB8-F93B-4402-876A-2E5B482E7079}"/>
              </a:ext>
            </a:extLst>
          </p:cNvPr>
          <p:cNvSpPr>
            <a:spLocks noGrp="1"/>
          </p:cNvSpPr>
          <p:nvPr>
            <p:ph type="ctrTitle"/>
          </p:nvPr>
        </p:nvSpPr>
        <p:spPr>
          <a:xfrm>
            <a:off x="595223" y="0"/>
            <a:ext cx="7327471" cy="1095556"/>
          </a:xfrm>
        </p:spPr>
        <p:txBody>
          <a:bodyPr>
            <a:noAutofit/>
          </a:bodyPr>
          <a:lstStyle/>
          <a:p>
            <a:pPr algn="l"/>
            <a:r>
              <a:rPr lang="en-US" altLang="el-GR" sz="1400" cap="none" dirty="0"/>
              <a:t>ΙΕΑ 101</a:t>
            </a:r>
            <a:br>
              <a:rPr lang="en-US" altLang="el-GR" sz="1400" cap="none" dirty="0"/>
            </a:br>
            <a:r>
              <a:rPr lang="en-US" altLang="el-GR" sz="1400" b="1" cap="none" dirty="0"/>
              <a:t>ΔΙΔΑΚΤΙΚΗ – ΘΕΩΡΙΑ ΚΑΙ ΠΡΑΞΗ ΤΗΣ ΔΙΔΑΣΚΑΛΙΑΣ</a:t>
            </a:r>
            <a:br>
              <a:rPr lang="en-US" altLang="el-GR" sz="1400" cap="none" dirty="0"/>
            </a:br>
            <a:r>
              <a:rPr lang="en-US" altLang="el-GR" sz="1400" cap="none" dirty="0"/>
              <a:t>Κ. ΑΓΓΕΛΑΚΟΣ – Χ. ΚΟΥΡΓΙΑΝΤΑΚΗΣ</a:t>
            </a:r>
            <a:br>
              <a:rPr lang="en-US" altLang="el-GR" sz="1400" cap="none" dirty="0"/>
            </a:br>
            <a:r>
              <a:rPr lang="en-US" altLang="el-GR" sz="1400" cap="none" dirty="0"/>
              <a:t>ΥΠΟΧΡΕΩΤΙΚΟ, Η΄ ΕΞΑΜΗΝΟ</a:t>
            </a:r>
            <a:br>
              <a:rPr lang="en-US" altLang="el-GR" sz="1400" cap="none" dirty="0"/>
            </a:br>
            <a:r>
              <a:rPr lang="en-US" altLang="el-GR" sz="1400" cap="none" dirty="0"/>
              <a:t>5 ECTS</a:t>
            </a:r>
          </a:p>
        </p:txBody>
      </p:sp>
      <p:sp>
        <p:nvSpPr>
          <p:cNvPr id="5123" name="2 - Υπότιτλος">
            <a:extLst>
              <a:ext uri="{FF2B5EF4-FFF2-40B4-BE49-F238E27FC236}">
                <a16:creationId xmlns:a16="http://schemas.microsoft.com/office/drawing/2014/main" id="{36FC78D2-6542-4820-BAC1-FCC98EC031CA}"/>
              </a:ext>
            </a:extLst>
          </p:cNvPr>
          <p:cNvSpPr>
            <a:spLocks noGrp="1"/>
          </p:cNvSpPr>
          <p:nvPr>
            <p:ph type="subTitle" idx="1"/>
          </p:nvPr>
        </p:nvSpPr>
        <p:spPr>
          <a:xfrm>
            <a:off x="2346385" y="1191117"/>
            <a:ext cx="9600635" cy="5520234"/>
          </a:xfrm>
        </p:spPr>
        <p:txBody>
          <a:bodyPr>
            <a:normAutofit fontScale="92500" lnSpcReduction="10000"/>
          </a:bodyPr>
          <a:lstStyle/>
          <a:p>
            <a:pPr indent="131763" algn="ctr">
              <a:lnSpc>
                <a:spcPct val="110000"/>
              </a:lnSpc>
              <a:spcBef>
                <a:spcPts val="575"/>
              </a:spcBef>
            </a:pPr>
            <a:r>
              <a:rPr lang="el-GR" altLang="el-GR" sz="3200" b="1" u="wavyHeavy" cap="none" dirty="0">
                <a:solidFill>
                  <a:schemeClr val="tx2"/>
                </a:solidFill>
                <a:latin typeface="C22" panose="02000503000000000000" pitchFamily="2" charset="0"/>
                <a:ea typeface="Xarrovv" panose="02000603000000000000" pitchFamily="50" charset="-128"/>
                <a:cs typeface="Xarrovv" panose="02000603000000000000" pitchFamily="50" charset="-128"/>
              </a:rPr>
              <a:t>Ενδεικτικά (συμβατικά ή ψηφιακά) εργαλεία</a:t>
            </a:r>
          </a:p>
          <a:p>
            <a:pPr indent="131763" algn="ctr">
              <a:lnSpc>
                <a:spcPct val="110000"/>
              </a:lnSpc>
              <a:spcBef>
                <a:spcPts val="575"/>
              </a:spcBef>
            </a:pPr>
            <a:r>
              <a:rPr lang="el-GR" altLang="el-GR" sz="3200" b="1" u="wavyHeavy" cap="none" dirty="0">
                <a:solidFill>
                  <a:schemeClr val="tx2"/>
                </a:solidFill>
                <a:latin typeface="C22" panose="02000503000000000000" pitchFamily="2" charset="0"/>
                <a:ea typeface="Xarrovv" panose="02000603000000000000" pitchFamily="50" charset="-128"/>
                <a:cs typeface="Xarrovv" panose="02000603000000000000" pitchFamily="50" charset="-128"/>
              </a:rPr>
              <a:t>για τη διδασκαλία της Ιστορίας</a:t>
            </a:r>
            <a:endParaRPr lang="el-GR" altLang="el-GR" sz="3200" b="1" u="wavyHeavy" cap="none" dirty="0">
              <a:solidFill>
                <a:schemeClr val="tx2"/>
              </a:solidFill>
              <a:effectLst>
                <a:outerShdw blurRad="38100" dist="38100" dir="2700000" algn="tl">
                  <a:srgbClr val="C0C0C0"/>
                </a:outerShdw>
              </a:effectLst>
              <a:latin typeface="C22" panose="02000503000000000000" pitchFamily="2" charset="0"/>
              <a:ea typeface="Xarrovv" panose="02000603000000000000" pitchFamily="50" charset="-128"/>
              <a:cs typeface="Xarrovv" panose="02000603000000000000" pitchFamily="50" charset="-128"/>
            </a:endParaRPr>
          </a:p>
          <a:p>
            <a:pPr indent="131763" algn="ctr">
              <a:lnSpc>
                <a:spcPct val="110000"/>
              </a:lnSpc>
              <a:spcBef>
                <a:spcPts val="575"/>
              </a:spcBef>
            </a:pPr>
            <a:endParaRPr lang="en-US" altLang="el-GR" sz="2000" cap="none" dirty="0">
              <a:solidFill>
                <a:schemeClr val="tx2"/>
              </a:solidFill>
              <a:latin typeface="C22" panose="02000503000000000000" pitchFamily="2" charset="0"/>
              <a:ea typeface="Xarrovv" panose="02000603000000000000" pitchFamily="50" charset="-128"/>
              <a:cs typeface="Xarrovv" panose="02000603000000000000" pitchFamily="50" charset="-128"/>
            </a:endParaRPr>
          </a:p>
          <a:p>
            <a:pPr marL="342900" indent="-342900" algn="just">
              <a:lnSpc>
                <a:spcPct val="110000"/>
              </a:lnSpc>
              <a:spcBef>
                <a:spcPts val="575"/>
              </a:spcBef>
              <a:buFont typeface="Wingdings" panose="05000000000000000000" pitchFamily="2" charset="2"/>
              <a:buChar char="Ø"/>
            </a:pPr>
            <a:r>
              <a:rPr lang="el-GR" altLang="el-GR" sz="2000" b="1" cap="none"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Χρονογραμμές – </a:t>
            </a:r>
            <a:r>
              <a:rPr lang="el-GR" altLang="el-GR" sz="2000" b="1" cap="none" dirty="0" err="1">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χρονολόγια</a:t>
            </a:r>
            <a:r>
              <a:rPr lang="el-GR" altLang="el-GR" sz="2000" b="1" cap="none"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 (</a:t>
            </a:r>
            <a:r>
              <a:rPr lang="en-US" altLang="el-GR" sz="2000" b="1" cap="none" dirty="0" err="1">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timetoast</a:t>
            </a:r>
            <a:r>
              <a:rPr lang="en-US" altLang="el-GR" sz="2000" b="1" cap="none"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 </a:t>
            </a:r>
            <a:r>
              <a:rPr lang="en-US" altLang="el-GR" sz="2000" b="1" cap="none" dirty="0" err="1">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dipity</a:t>
            </a:r>
            <a:r>
              <a:rPr lang="en-US" altLang="el-GR" sz="2000" b="1" cap="none"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 timeline </a:t>
            </a:r>
            <a:r>
              <a:rPr lang="en-US" altLang="el-GR" sz="2000" b="1" cap="none" dirty="0" err="1">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js</a:t>
            </a:r>
            <a:r>
              <a:rPr lang="en-US" altLang="el-GR" sz="2000" b="1" cap="none"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 my </a:t>
            </a:r>
            <a:r>
              <a:rPr lang="en-US" altLang="el-GR" sz="2000" b="1" cap="none" dirty="0" err="1">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histro</a:t>
            </a:r>
            <a:r>
              <a:rPr lang="en-US" altLang="el-GR" sz="2000" b="1" cap="none"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 </a:t>
            </a:r>
            <a:r>
              <a:rPr lang="el-GR" altLang="el-GR" sz="2000" b="1" cap="none"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κ.λπ.)</a:t>
            </a:r>
          </a:p>
          <a:p>
            <a:pPr marL="342900" indent="-342900" algn="just">
              <a:lnSpc>
                <a:spcPct val="110000"/>
              </a:lnSpc>
              <a:spcBef>
                <a:spcPts val="575"/>
              </a:spcBef>
              <a:buFont typeface="Wingdings" panose="05000000000000000000" pitchFamily="2" charset="2"/>
              <a:buChar char="Ø"/>
            </a:pPr>
            <a:r>
              <a:rPr lang="el-GR" altLang="el-GR" sz="2000" b="1"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Ιστορικοί άτλαντες</a:t>
            </a:r>
          </a:p>
          <a:p>
            <a:pPr marL="342900" indent="-342900" algn="just">
              <a:lnSpc>
                <a:spcPct val="110000"/>
              </a:lnSpc>
              <a:spcBef>
                <a:spcPts val="575"/>
              </a:spcBef>
              <a:buFont typeface="Wingdings" panose="05000000000000000000" pitchFamily="2" charset="2"/>
              <a:buChar char="Ø"/>
            </a:pPr>
            <a:r>
              <a:rPr lang="el-GR" altLang="el-GR" sz="2000" b="1"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Χάρτες </a:t>
            </a:r>
            <a:r>
              <a:rPr lang="en-US" altLang="el-GR" sz="2000" b="1"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on line</a:t>
            </a:r>
          </a:p>
          <a:p>
            <a:pPr marL="342900" indent="-342900" algn="just">
              <a:lnSpc>
                <a:spcPct val="110000"/>
              </a:lnSpc>
              <a:spcBef>
                <a:spcPts val="575"/>
              </a:spcBef>
              <a:buFont typeface="Wingdings" panose="05000000000000000000" pitchFamily="2" charset="2"/>
              <a:buChar char="Ø"/>
            </a:pPr>
            <a:r>
              <a:rPr lang="el-GR" altLang="el-GR" sz="2000" b="1" dirty="0" err="1">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Ιστοεξερεύνηση</a:t>
            </a:r>
            <a:r>
              <a:rPr lang="el-GR" altLang="el-GR" sz="2000" b="1"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 (</a:t>
            </a:r>
            <a:r>
              <a:rPr lang="en-US" altLang="el-GR" sz="2000" b="1" dirty="0" err="1">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Zunal</a:t>
            </a:r>
            <a:r>
              <a:rPr lang="en-US" altLang="el-GR" sz="2000" b="1"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 </a:t>
            </a:r>
            <a:r>
              <a:rPr lang="en-US" altLang="el-GR" sz="2000" b="1" dirty="0" err="1">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OpenwebQuest</a:t>
            </a:r>
            <a:r>
              <a:rPr lang="el-GR" altLang="el-GR" sz="2000" b="1"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 κ.λπ.)</a:t>
            </a:r>
          </a:p>
          <a:p>
            <a:pPr marL="342900" indent="-342900" algn="just">
              <a:lnSpc>
                <a:spcPct val="110000"/>
              </a:lnSpc>
              <a:spcBef>
                <a:spcPts val="575"/>
              </a:spcBef>
              <a:buFont typeface="Wingdings" panose="05000000000000000000" pitchFamily="2" charset="2"/>
              <a:buChar char="Ø"/>
            </a:pPr>
            <a:r>
              <a:rPr lang="el-GR" altLang="el-GR" sz="2000" b="1"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Κουίζ – σταυρόλεξα (ψηφιακά ή συμβατικά)</a:t>
            </a:r>
          </a:p>
          <a:p>
            <a:pPr marL="342900" indent="-342900" algn="just">
              <a:lnSpc>
                <a:spcPct val="110000"/>
              </a:lnSpc>
              <a:spcBef>
                <a:spcPts val="575"/>
              </a:spcBef>
              <a:buFont typeface="Wingdings" panose="05000000000000000000" pitchFamily="2" charset="2"/>
              <a:buChar char="Ø"/>
            </a:pPr>
            <a:r>
              <a:rPr lang="el-GR" altLang="el-GR" sz="2000" b="1"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Δραματοποίηση, θεατρικές παραστάσεις σύντομης διάρκειας</a:t>
            </a:r>
          </a:p>
          <a:p>
            <a:pPr marL="342900" indent="-342900" algn="just">
              <a:lnSpc>
                <a:spcPct val="110000"/>
              </a:lnSpc>
              <a:spcBef>
                <a:spcPts val="575"/>
              </a:spcBef>
              <a:buFont typeface="Wingdings" panose="05000000000000000000" pitchFamily="2" charset="2"/>
              <a:buChar char="Ø"/>
            </a:pPr>
            <a:r>
              <a:rPr lang="el-GR" altLang="el-GR" sz="2000" b="1"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Επισκέψεις (εικονικές ή πραγματικές) σε χώρους μνήμης</a:t>
            </a:r>
          </a:p>
          <a:p>
            <a:pPr marL="342900" indent="-342900" algn="just">
              <a:lnSpc>
                <a:spcPct val="110000"/>
              </a:lnSpc>
              <a:spcBef>
                <a:spcPts val="575"/>
              </a:spcBef>
              <a:buFont typeface="Wingdings" panose="05000000000000000000" pitchFamily="2" charset="2"/>
              <a:buChar char="Ø"/>
            </a:pPr>
            <a:r>
              <a:rPr lang="el-GR" altLang="el-GR" sz="2000" b="1"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Αγώνες επιχειρηματολογίας (</a:t>
            </a:r>
            <a:r>
              <a:rPr lang="en-US" altLang="el-GR" sz="2000" b="1"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debates)</a:t>
            </a:r>
            <a:endParaRPr lang="el-GR" altLang="el-GR" sz="2000" b="1"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endParaRPr>
          </a:p>
          <a:p>
            <a:pPr marL="342900" indent="-342900" algn="just">
              <a:lnSpc>
                <a:spcPct val="110000"/>
              </a:lnSpc>
              <a:spcBef>
                <a:spcPts val="575"/>
              </a:spcBef>
              <a:buFont typeface="Wingdings" panose="05000000000000000000" pitchFamily="2" charset="2"/>
              <a:buChar char="Ø"/>
            </a:pPr>
            <a:r>
              <a:rPr lang="el-GR" altLang="el-GR" sz="2000" b="1"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Ψηφιακά παιχνίδια (Βύρων, </a:t>
            </a:r>
            <a:r>
              <a:rPr lang="en-GB" altLang="el-GR" sz="2000" b="1" dirty="0" err="1">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Excitatio</a:t>
            </a:r>
            <a:r>
              <a:rPr lang="en-GB" altLang="el-GR" sz="2000" b="1"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 </a:t>
            </a:r>
            <a:r>
              <a:rPr lang="en-GB" altLang="el-GR" sz="2000" b="1">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Corcyrae</a:t>
            </a:r>
            <a:r>
              <a:rPr lang="el-GR" altLang="el-GR" sz="2000" b="1">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 </a:t>
            </a:r>
            <a:r>
              <a:rPr lang="el-GR" altLang="el-GR" sz="2000" b="1"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κ.λπ.)</a:t>
            </a:r>
          </a:p>
          <a:p>
            <a:pPr marL="342900" indent="-342900" algn="just">
              <a:lnSpc>
                <a:spcPct val="110000"/>
              </a:lnSpc>
              <a:spcBef>
                <a:spcPts val="575"/>
              </a:spcBef>
              <a:buFont typeface="Wingdings" panose="05000000000000000000" pitchFamily="2" charset="2"/>
              <a:buChar char="Ø"/>
            </a:pPr>
            <a:r>
              <a:rPr lang="el-GR" altLang="el-GR" sz="2000" b="1"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rPr>
              <a:t>Παιχνίδια ρόλων (ψηφιακά ή συμβατικά)</a:t>
            </a:r>
          </a:p>
          <a:p>
            <a:pPr indent="131763" algn="just">
              <a:lnSpc>
                <a:spcPct val="110000"/>
              </a:lnSpc>
              <a:spcBef>
                <a:spcPts val="575"/>
              </a:spcBef>
            </a:pPr>
            <a:endParaRPr lang="el-GR" altLang="el-GR" sz="2000" b="1"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endParaRPr>
          </a:p>
          <a:p>
            <a:pPr indent="131763" algn="just">
              <a:lnSpc>
                <a:spcPct val="110000"/>
              </a:lnSpc>
              <a:spcBef>
                <a:spcPts val="575"/>
              </a:spcBef>
            </a:pPr>
            <a:endParaRPr lang="en-US" altLang="el-GR" sz="2000" b="1" cap="none" dirty="0">
              <a:solidFill>
                <a:schemeClr val="tx2"/>
              </a:solidFill>
              <a:latin typeface="First Time Writing!" panose="03000600000000000000" pitchFamily="66" charset="0"/>
              <a:ea typeface="First Time Writing!" panose="03000600000000000000" pitchFamily="66" charset="0"/>
              <a:cs typeface="Xarrovv" panose="02000603000000000000" pitchFamily="50" charset="-128"/>
            </a:endParaRPr>
          </a:p>
          <a:p>
            <a:pPr indent="131763">
              <a:lnSpc>
                <a:spcPct val="110000"/>
              </a:lnSpc>
              <a:spcBef>
                <a:spcPts val="575"/>
              </a:spcBef>
            </a:pPr>
            <a:endParaRPr lang="en-US" altLang="el-GR" cap="none" dirty="0">
              <a:solidFill>
                <a:schemeClr val="tx1"/>
              </a:solidFill>
              <a:latin typeface="Corbel" panose="020B0503020204020204" pitchFamily="34" charset="0"/>
            </a:endParaRPr>
          </a:p>
        </p:txBody>
      </p:sp>
    </p:spTree>
    <p:extLst>
      <p:ext uri="{BB962C8B-B14F-4D97-AF65-F5344CB8AC3E}">
        <p14:creationId xmlns:p14="http://schemas.microsoft.com/office/powerpoint/2010/main" val="150084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a:extLst>
              <a:ext uri="{FF2B5EF4-FFF2-40B4-BE49-F238E27FC236}">
                <a16:creationId xmlns:a16="http://schemas.microsoft.com/office/drawing/2014/main" id="{8F715B84-3619-45CC-8565-24D7D6BA8C4F}"/>
              </a:ext>
            </a:extLst>
          </p:cNvPr>
          <p:cNvSpPr txBox="1">
            <a:spLocks noChangeArrowheads="1"/>
          </p:cNvSpPr>
          <p:nvPr/>
        </p:nvSpPr>
        <p:spPr>
          <a:xfrm>
            <a:off x="9143999" y="432262"/>
            <a:ext cx="2743201" cy="1296785"/>
          </a:xfrm>
          <a:prstGeom prst="rect">
            <a:avLst/>
          </a:prstGeom>
        </p:spPr>
        <p:txBody>
          <a:bodyPr vert="horz" lIns="91440" tIns="45720" rIns="91440" bIns="45720" rtlCol="0" anchor="b">
            <a:normAutofit lnSpcReduction="10000"/>
          </a:bodyPr>
          <a:lstStyle>
            <a:lvl1pPr algn="l" defTabSz="685777" rtl="0" eaLnBrk="1" latinLnBrk="0" hangingPunct="1">
              <a:lnSpc>
                <a:spcPct val="90000"/>
              </a:lnSpc>
              <a:spcBef>
                <a:spcPct val="0"/>
              </a:spcBef>
              <a:buNone/>
              <a:defRPr lang="en-US" sz="2100" b="0" kern="1200" cap="none" spc="0" baseline="0" dirty="0">
                <a:solidFill>
                  <a:srgbClr val="FFFFFF"/>
                </a:solidFill>
                <a:effectLst/>
                <a:latin typeface="+mj-lt"/>
                <a:ea typeface="+mn-ea"/>
                <a:cs typeface="+mn-cs"/>
              </a:defRPr>
            </a:lvl1pPr>
          </a:lstStyle>
          <a:p>
            <a:r>
              <a:rPr lang="el-GR" altLang="el-GR" sz="1400" dirty="0"/>
              <a:t>ΙΕΑ 101</a:t>
            </a:r>
            <a:br>
              <a:rPr lang="el-GR" altLang="el-GR" sz="1400" dirty="0"/>
            </a:br>
            <a:r>
              <a:rPr lang="el-GR" altLang="el-GR" sz="1400" b="1" dirty="0"/>
              <a:t>ΔΙΔΑΚΤΙΚΗ – ΘΕΩΡΙΑ ΚΑΙ ΠΡΑΞΗ ΤΗΣ ΔΙΔΑΣΚΑΛΙΑΣ</a:t>
            </a:r>
            <a:br>
              <a:rPr lang="el-GR" altLang="el-GR" sz="1400" dirty="0"/>
            </a:br>
            <a:r>
              <a:rPr lang="el-GR" altLang="el-GR" sz="1400" dirty="0"/>
              <a:t>Κ. ΑΓΓΕΛΑΚΟΣ – Χ. ΚΟΥΡΓΙΑΝΤΑΚΗΣ</a:t>
            </a:r>
            <a:br>
              <a:rPr lang="el-GR" altLang="el-GR" sz="1400" dirty="0"/>
            </a:br>
            <a:r>
              <a:rPr lang="el-GR" altLang="el-GR" sz="1400" dirty="0"/>
              <a:t>ΥΠΟΧΡΕΩΤΙΚΟ, Η΄ ΕΞΑΜΗΝΟ</a:t>
            </a:r>
            <a:br>
              <a:rPr lang="el-GR" altLang="el-GR" sz="1400" dirty="0"/>
            </a:br>
            <a:r>
              <a:rPr lang="el-GR" altLang="el-GR" sz="1400" dirty="0"/>
              <a:t>5 ECTS</a:t>
            </a:r>
          </a:p>
        </p:txBody>
      </p:sp>
      <p:sp>
        <p:nvSpPr>
          <p:cNvPr id="6" name="2 - Υπότιτλος">
            <a:extLst>
              <a:ext uri="{FF2B5EF4-FFF2-40B4-BE49-F238E27FC236}">
                <a16:creationId xmlns:a16="http://schemas.microsoft.com/office/drawing/2014/main" id="{42C9D988-3A93-4E0A-907A-3CDC913B70D5}"/>
              </a:ext>
            </a:extLst>
          </p:cNvPr>
          <p:cNvSpPr txBox="1">
            <a:spLocks noChangeArrowheads="1"/>
          </p:cNvSpPr>
          <p:nvPr/>
        </p:nvSpPr>
        <p:spPr>
          <a:xfrm>
            <a:off x="464819" y="690101"/>
            <a:ext cx="8197043" cy="5710699"/>
          </a:xfrm>
          <a:prstGeom prst="rect">
            <a:avLst/>
          </a:prstGeom>
        </p:spPr>
        <p:txBody>
          <a:bodyPr vert="horz" lIns="91440" tIns="45720" rIns="91440" bIns="45720" rtlCol="0">
            <a:normAutofit/>
          </a:bodyPr>
          <a:lstStyle>
            <a:lvl1pPr marL="137155" indent="-137155" algn="l" defTabSz="685777" rtl="0" eaLnBrk="1" latinLnBrk="0" hangingPunct="1">
              <a:lnSpc>
                <a:spcPct val="100000"/>
              </a:lnSpc>
              <a:spcBef>
                <a:spcPts val="675"/>
              </a:spcBef>
              <a:spcAft>
                <a:spcPts val="0"/>
              </a:spcAft>
              <a:buClr>
                <a:schemeClr val="tx1">
                  <a:lumMod val="85000"/>
                  <a:lumOff val="15000"/>
                </a:schemeClr>
              </a:buClr>
              <a:buFont typeface="Garamond" pitchFamily="18" charset="0"/>
              <a:buChar char="◦"/>
              <a:defRPr sz="1350" kern="1200">
                <a:solidFill>
                  <a:schemeClr val="tx1"/>
                </a:solidFill>
                <a:latin typeface="+mn-lt"/>
                <a:ea typeface="+mn-ea"/>
                <a:cs typeface="+mn-cs"/>
              </a:defRPr>
            </a:lvl1pPr>
            <a:lvl2pPr marL="342889"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548622"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3pPr>
            <a:lvl4pPr marL="754355"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4pPr>
            <a:lvl5pPr marL="960088"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5pPr>
            <a:lvl6pPr marL="1199960"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6pPr>
            <a:lvl7pPr marL="1424952"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7pPr>
            <a:lvl8pPr marL="1649945"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8pPr>
            <a:lvl9pPr marL="1874937"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9pPr>
          </a:lstStyle>
          <a:p>
            <a:pPr indent="0">
              <a:lnSpc>
                <a:spcPct val="90000"/>
              </a:lnSpc>
              <a:spcBef>
                <a:spcPts val="575"/>
              </a:spcBef>
              <a:buNone/>
            </a:pPr>
            <a:r>
              <a:rPr lang="el-GR" altLang="el-GR" sz="2200" b="1" dirty="0">
                <a:latin typeface="Xarrovv" panose="02000603000000000000" pitchFamily="50" charset="-128"/>
                <a:ea typeface="Xarrovv" panose="02000603000000000000" pitchFamily="50" charset="-128"/>
                <a:cs typeface="Xarrovv" panose="02000603000000000000" pitchFamily="50" charset="-128"/>
              </a:rPr>
              <a:t>ΤΑ ΕΓΧΕΙΡΙΔΙΑ ΤΗΣ ΙΣΤΟΡΙΑΣ</a:t>
            </a:r>
          </a:p>
          <a:p>
            <a:pPr indent="0">
              <a:lnSpc>
                <a:spcPct val="90000"/>
              </a:lnSpc>
              <a:spcBef>
                <a:spcPts val="575"/>
              </a:spcBef>
              <a:buNone/>
            </a:pPr>
            <a:endParaRPr lang="el-GR" altLang="el-GR" sz="2200" dirty="0">
              <a:latin typeface="Xarrovv" panose="02000603000000000000" pitchFamily="50" charset="-128"/>
              <a:ea typeface="Xarrovv" panose="02000603000000000000" pitchFamily="50" charset="-128"/>
              <a:cs typeface="Xarrovv" panose="02000603000000000000" pitchFamily="50" charset="-128"/>
            </a:endParaRPr>
          </a:p>
          <a:p>
            <a:pPr indent="0" algn="r">
              <a:lnSpc>
                <a:spcPct val="90000"/>
              </a:lnSpc>
              <a:buNone/>
            </a:pPr>
            <a:r>
              <a:rPr lang="el-GR" altLang="el-GR" sz="2200" dirty="0">
                <a:latin typeface="Xarrovv" panose="02000603000000000000" pitchFamily="50" charset="-128"/>
                <a:ea typeface="Xarrovv" panose="02000603000000000000" pitchFamily="50" charset="-128"/>
                <a:cs typeface="Xarrovv" panose="02000603000000000000" pitchFamily="50" charset="-128"/>
              </a:rPr>
              <a:t>«</a:t>
            </a:r>
            <a:r>
              <a:rPr lang="el-GR" altLang="el-GR" sz="2200" i="1" dirty="0">
                <a:latin typeface="Xarrovv" panose="02000603000000000000" pitchFamily="50" charset="-128"/>
                <a:ea typeface="Xarrovv" panose="02000603000000000000" pitchFamily="50" charset="-128"/>
                <a:cs typeface="Xarrovv" panose="02000603000000000000" pitchFamily="50" charset="-128"/>
              </a:rPr>
              <a:t>Το ποσοστό δημοκρατίας μιας κοινωνίας διαβάζεται στα σχολικά βιβλία της Ιστορίας</a:t>
            </a:r>
            <a:r>
              <a:rPr lang="el-GR" altLang="el-GR" sz="2200" dirty="0">
                <a:latin typeface="Xarrovv" panose="02000603000000000000" pitchFamily="50" charset="-128"/>
                <a:ea typeface="Xarrovv" panose="02000603000000000000" pitchFamily="50" charset="-128"/>
                <a:cs typeface="Xarrovv" panose="02000603000000000000" pitchFamily="50" charset="-128"/>
              </a:rPr>
              <a:t>».</a:t>
            </a:r>
          </a:p>
          <a:p>
            <a:pPr indent="0" algn="r">
              <a:lnSpc>
                <a:spcPct val="90000"/>
              </a:lnSpc>
              <a:buNone/>
            </a:pPr>
            <a:endParaRPr lang="el-GR" altLang="el-GR" sz="2200" dirty="0">
              <a:latin typeface="Xarrovv" panose="02000603000000000000" pitchFamily="50" charset="-128"/>
              <a:ea typeface="Xarrovv" panose="02000603000000000000" pitchFamily="50" charset="-128"/>
              <a:cs typeface="Xarrovv" panose="02000603000000000000" pitchFamily="50" charset="-128"/>
            </a:endParaRPr>
          </a:p>
          <a:p>
            <a:pPr indent="0">
              <a:lnSpc>
                <a:spcPct val="90000"/>
              </a:lnSpc>
              <a:buNone/>
            </a:pPr>
            <a:r>
              <a:rPr lang="el-GR" altLang="el-GR" sz="2200" dirty="0">
                <a:latin typeface="Xarrovv" panose="02000603000000000000" pitchFamily="50" charset="-128"/>
                <a:ea typeface="Xarrovv" panose="02000603000000000000" pitchFamily="50" charset="-128"/>
                <a:cs typeface="Xarrovv" panose="02000603000000000000" pitchFamily="50" charset="-128"/>
              </a:rPr>
              <a:t>Μέσω των σχολικών εγχειριδίων διαφαίνεται -σε μεγάλο βαθμό- αν το σχολείο στοχεύει να διαπαιδαγωγήσει</a:t>
            </a:r>
          </a:p>
          <a:p>
            <a:pPr marL="533400">
              <a:lnSpc>
                <a:spcPct val="90000"/>
              </a:lnSpc>
              <a:buFont typeface="Wingdings" panose="05000000000000000000" pitchFamily="2" charset="2"/>
              <a:buChar char="§"/>
            </a:pPr>
            <a:r>
              <a:rPr lang="el-GR" altLang="el-GR" sz="2200" dirty="0">
                <a:latin typeface="Xarrovv" panose="02000603000000000000" pitchFamily="50" charset="-128"/>
                <a:ea typeface="Xarrovv" panose="02000603000000000000" pitchFamily="50" charset="-128"/>
                <a:cs typeface="Xarrovv" panose="02000603000000000000" pitchFamily="50" charset="-128"/>
              </a:rPr>
              <a:t> «φλογερούς πατριώτες»,</a:t>
            </a:r>
          </a:p>
          <a:p>
            <a:pPr marL="533400">
              <a:lnSpc>
                <a:spcPct val="90000"/>
              </a:lnSpc>
              <a:buFont typeface="Wingdings" panose="05000000000000000000" pitchFamily="2" charset="2"/>
              <a:buChar char="§"/>
            </a:pPr>
            <a:r>
              <a:rPr lang="el-GR" altLang="el-GR" sz="2200" dirty="0">
                <a:latin typeface="Xarrovv" panose="02000603000000000000" pitchFamily="50" charset="-128"/>
                <a:ea typeface="Xarrovv" panose="02000603000000000000" pitchFamily="50" charset="-128"/>
                <a:cs typeface="Xarrovv" panose="02000603000000000000" pitchFamily="50" charset="-128"/>
              </a:rPr>
              <a:t> «παιδιά της εξουσίας (ή των κομμάτων)»,</a:t>
            </a:r>
          </a:p>
          <a:p>
            <a:pPr marL="533400">
              <a:lnSpc>
                <a:spcPct val="90000"/>
              </a:lnSpc>
              <a:buFont typeface="Wingdings" panose="05000000000000000000" pitchFamily="2" charset="2"/>
              <a:buChar char="§"/>
            </a:pPr>
            <a:r>
              <a:rPr lang="el-GR" altLang="el-GR" sz="2200" dirty="0">
                <a:latin typeface="Xarrovv" panose="02000603000000000000" pitchFamily="50" charset="-128"/>
                <a:ea typeface="Xarrovv" panose="02000603000000000000" pitchFamily="50" charset="-128"/>
                <a:cs typeface="Xarrovv" panose="02000603000000000000" pitchFamily="50" charset="-128"/>
              </a:rPr>
              <a:t> πιστά «μέλη της εθνικής οικογένειας» ή</a:t>
            </a:r>
          </a:p>
          <a:p>
            <a:pPr marL="533400">
              <a:lnSpc>
                <a:spcPct val="90000"/>
              </a:lnSpc>
              <a:buFont typeface="Wingdings" panose="05000000000000000000" pitchFamily="2" charset="2"/>
              <a:buChar char="§"/>
            </a:pPr>
            <a:r>
              <a:rPr lang="el-GR" altLang="el-GR" sz="2200" dirty="0">
                <a:latin typeface="Xarrovv" panose="02000603000000000000" pitchFamily="50" charset="-128"/>
                <a:ea typeface="Xarrovv" panose="02000603000000000000" pitchFamily="50" charset="-128"/>
                <a:cs typeface="Xarrovv" panose="02000603000000000000" pitchFamily="50" charset="-128"/>
              </a:rPr>
              <a:t> «ελεύθερα σκεπτόμενους πολίτες», με κριτική ικανότητα, κοινωνική ευθύνη, αρχές και αξίες.</a:t>
            </a:r>
          </a:p>
        </p:txBody>
      </p:sp>
    </p:spTree>
    <p:extLst>
      <p:ext uri="{BB962C8B-B14F-4D97-AF65-F5344CB8AC3E}">
        <p14:creationId xmlns:p14="http://schemas.microsoft.com/office/powerpoint/2010/main" val="31970234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a:extLst>
              <a:ext uri="{FF2B5EF4-FFF2-40B4-BE49-F238E27FC236}">
                <a16:creationId xmlns:a16="http://schemas.microsoft.com/office/drawing/2014/main" id="{8F715B84-3619-45CC-8565-24D7D6BA8C4F}"/>
              </a:ext>
            </a:extLst>
          </p:cNvPr>
          <p:cNvSpPr txBox="1">
            <a:spLocks noChangeArrowheads="1"/>
          </p:cNvSpPr>
          <p:nvPr/>
        </p:nvSpPr>
        <p:spPr>
          <a:xfrm>
            <a:off x="9143999" y="432262"/>
            <a:ext cx="2743201" cy="1296785"/>
          </a:xfrm>
          <a:prstGeom prst="rect">
            <a:avLst/>
          </a:prstGeom>
        </p:spPr>
        <p:txBody>
          <a:bodyPr vert="horz" lIns="91440" tIns="45720" rIns="91440" bIns="45720" rtlCol="0" anchor="b">
            <a:normAutofit lnSpcReduction="10000"/>
          </a:bodyPr>
          <a:lstStyle>
            <a:lvl1pPr algn="l" defTabSz="685777" rtl="0" eaLnBrk="1" latinLnBrk="0" hangingPunct="1">
              <a:lnSpc>
                <a:spcPct val="90000"/>
              </a:lnSpc>
              <a:spcBef>
                <a:spcPct val="0"/>
              </a:spcBef>
              <a:buNone/>
              <a:defRPr lang="en-US" sz="2100" b="0" kern="1200" cap="none" spc="0" baseline="0" dirty="0">
                <a:solidFill>
                  <a:srgbClr val="FFFFFF"/>
                </a:solidFill>
                <a:effectLst/>
                <a:latin typeface="+mj-lt"/>
                <a:ea typeface="+mn-ea"/>
                <a:cs typeface="+mn-cs"/>
              </a:defRPr>
            </a:lvl1pPr>
          </a:lstStyle>
          <a:p>
            <a:r>
              <a:rPr lang="el-GR" altLang="el-GR" sz="1400" dirty="0"/>
              <a:t>ΙΕΑ 101</a:t>
            </a:r>
            <a:br>
              <a:rPr lang="el-GR" altLang="el-GR" sz="1400" dirty="0"/>
            </a:br>
            <a:r>
              <a:rPr lang="el-GR" altLang="el-GR" sz="1400" b="1" dirty="0"/>
              <a:t>ΔΙΔΑΚΤΙΚΗ – ΘΕΩΡΙΑ ΚΑΙ ΠΡΑΞΗ ΤΗΣ ΔΙΔΑΣΚΑΛΙΑΣ</a:t>
            </a:r>
            <a:br>
              <a:rPr lang="el-GR" altLang="el-GR" sz="1400" dirty="0"/>
            </a:br>
            <a:r>
              <a:rPr lang="el-GR" altLang="el-GR" sz="1400" dirty="0"/>
              <a:t>Κ. ΑΓΓΕΛΑΚΟΣ – Χ. ΚΟΥΡΓΙΑΝΤΑΚΗΣ</a:t>
            </a:r>
            <a:br>
              <a:rPr lang="el-GR" altLang="el-GR" sz="1400" dirty="0"/>
            </a:br>
            <a:r>
              <a:rPr lang="el-GR" altLang="el-GR" sz="1400" dirty="0"/>
              <a:t>ΥΠΟΧΡΕΩΤΙΚΟ, Η΄ ΕΞΑΜΗΝΟ</a:t>
            </a:r>
            <a:br>
              <a:rPr lang="el-GR" altLang="el-GR" sz="1400" dirty="0"/>
            </a:br>
            <a:r>
              <a:rPr lang="el-GR" altLang="el-GR" sz="1400" dirty="0"/>
              <a:t>5 ECTS</a:t>
            </a:r>
          </a:p>
        </p:txBody>
      </p:sp>
      <p:sp>
        <p:nvSpPr>
          <p:cNvPr id="6" name="2 - Υπότιτλος">
            <a:extLst>
              <a:ext uri="{FF2B5EF4-FFF2-40B4-BE49-F238E27FC236}">
                <a16:creationId xmlns:a16="http://schemas.microsoft.com/office/drawing/2014/main" id="{42C9D988-3A93-4E0A-907A-3CDC913B70D5}"/>
              </a:ext>
            </a:extLst>
          </p:cNvPr>
          <p:cNvSpPr txBox="1">
            <a:spLocks noChangeArrowheads="1"/>
          </p:cNvSpPr>
          <p:nvPr/>
        </p:nvSpPr>
        <p:spPr>
          <a:xfrm>
            <a:off x="464819" y="690101"/>
            <a:ext cx="8197043" cy="5710699"/>
          </a:xfrm>
          <a:prstGeom prst="rect">
            <a:avLst/>
          </a:prstGeom>
        </p:spPr>
        <p:txBody>
          <a:bodyPr vert="horz" lIns="91440" tIns="45720" rIns="91440" bIns="45720" rtlCol="0">
            <a:normAutofit/>
          </a:bodyPr>
          <a:lstStyle>
            <a:lvl1pPr marL="137155" indent="-137155" algn="l" defTabSz="685777" rtl="0" eaLnBrk="1" latinLnBrk="0" hangingPunct="1">
              <a:lnSpc>
                <a:spcPct val="100000"/>
              </a:lnSpc>
              <a:spcBef>
                <a:spcPts val="675"/>
              </a:spcBef>
              <a:spcAft>
                <a:spcPts val="0"/>
              </a:spcAft>
              <a:buClr>
                <a:schemeClr val="tx1">
                  <a:lumMod val="85000"/>
                  <a:lumOff val="15000"/>
                </a:schemeClr>
              </a:buClr>
              <a:buFont typeface="Garamond" pitchFamily="18" charset="0"/>
              <a:buChar char="◦"/>
              <a:defRPr sz="1350" kern="1200">
                <a:solidFill>
                  <a:schemeClr val="tx1"/>
                </a:solidFill>
                <a:latin typeface="+mn-lt"/>
                <a:ea typeface="+mn-ea"/>
                <a:cs typeface="+mn-cs"/>
              </a:defRPr>
            </a:lvl1pPr>
            <a:lvl2pPr marL="342889"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548622"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3pPr>
            <a:lvl4pPr marL="754355"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4pPr>
            <a:lvl5pPr marL="960088"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5pPr>
            <a:lvl6pPr marL="1199960"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6pPr>
            <a:lvl7pPr marL="1424952"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7pPr>
            <a:lvl8pPr marL="1649945"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8pPr>
            <a:lvl9pPr marL="1874937"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9pPr>
          </a:lstStyle>
          <a:p>
            <a:pPr indent="0">
              <a:lnSpc>
                <a:spcPct val="90000"/>
              </a:lnSpc>
              <a:spcBef>
                <a:spcPts val="575"/>
              </a:spcBef>
              <a:buNone/>
            </a:pPr>
            <a:r>
              <a:rPr lang="el-GR" altLang="el-GR" sz="2000" b="1" dirty="0">
                <a:latin typeface="Xarrovv" panose="02000603000000000000" pitchFamily="50" charset="-128"/>
                <a:ea typeface="Xarrovv" panose="02000603000000000000" pitchFamily="50" charset="-128"/>
                <a:cs typeface="Xarrovv" panose="02000603000000000000" pitchFamily="50" charset="-128"/>
              </a:rPr>
              <a:t>ΤΑ ΕΓΧΕΙΡΙΔΙΑ ΤΗΣ ΙΣΤΟΡΙΑΣ</a:t>
            </a:r>
          </a:p>
          <a:p>
            <a:pPr indent="0">
              <a:lnSpc>
                <a:spcPct val="90000"/>
              </a:lnSpc>
              <a:spcBef>
                <a:spcPts val="575"/>
              </a:spcBef>
              <a:buNone/>
            </a:pPr>
            <a:endParaRPr lang="el-GR" altLang="el-GR" sz="2000" dirty="0">
              <a:latin typeface="Xarrovv" panose="02000603000000000000" pitchFamily="50" charset="-128"/>
              <a:ea typeface="Xarrovv" panose="02000603000000000000" pitchFamily="50" charset="-128"/>
              <a:cs typeface="Xarrovv" panose="02000603000000000000" pitchFamily="50" charset="-128"/>
            </a:endParaRPr>
          </a:p>
          <a:p>
            <a:pPr indent="0">
              <a:lnSpc>
                <a:spcPct val="90000"/>
              </a:lnSpc>
              <a:buNone/>
            </a:pPr>
            <a:r>
              <a:rPr lang="el-GR" altLang="el-GR" sz="2000" dirty="0">
                <a:latin typeface="Xarrovv" panose="02000603000000000000" pitchFamily="50" charset="-128"/>
                <a:ea typeface="Xarrovv" panose="02000603000000000000" pitchFamily="50" charset="-128"/>
                <a:cs typeface="Xarrovv" panose="02000603000000000000" pitchFamily="50" charset="-128"/>
              </a:rPr>
              <a:t>Σε κάποια εκπαιδευτικά συστήματα, αντί του διδακτικού εγχειριδίου προτείνεται εκπαιδευτικό υλικό αποτελούμενο από</a:t>
            </a:r>
          </a:p>
          <a:p>
            <a:pPr marL="479425" indent="-30163">
              <a:lnSpc>
                <a:spcPct val="90000"/>
              </a:lnSpc>
              <a:buFont typeface="Wingdings" panose="05000000000000000000" pitchFamily="2" charset="2"/>
              <a:buChar char="§"/>
            </a:pPr>
            <a:r>
              <a:rPr lang="el-GR" altLang="el-GR" sz="2000" dirty="0">
                <a:latin typeface="Xarrovv" panose="02000603000000000000" pitchFamily="50" charset="-128"/>
                <a:ea typeface="Xarrovv" panose="02000603000000000000" pitchFamily="50" charset="-128"/>
                <a:cs typeface="Xarrovv" panose="02000603000000000000" pitchFamily="50" charset="-128"/>
              </a:rPr>
              <a:t>	διάφορα και διαφορετικά μεταξύ τους ιστορικά βιβλία και έγγραφα,</a:t>
            </a:r>
          </a:p>
          <a:p>
            <a:pPr marL="479425" indent="-30163">
              <a:lnSpc>
                <a:spcPct val="90000"/>
              </a:lnSpc>
              <a:buFont typeface="Wingdings" panose="05000000000000000000" pitchFamily="2" charset="2"/>
              <a:buChar char="§"/>
            </a:pPr>
            <a:r>
              <a:rPr lang="el-GR" altLang="el-GR" sz="2000" dirty="0">
                <a:latin typeface="Xarrovv" panose="02000603000000000000" pitchFamily="50" charset="-128"/>
                <a:ea typeface="Xarrovv" panose="02000603000000000000" pitchFamily="50" charset="-128"/>
                <a:cs typeface="Xarrovv" panose="02000603000000000000" pitchFamily="50" charset="-128"/>
              </a:rPr>
              <a:t>	διάφορες και διαφορετικές γραπτές και υλικές μαρτυρίες,</a:t>
            </a:r>
          </a:p>
          <a:p>
            <a:pPr marL="479425" indent="-30163">
              <a:lnSpc>
                <a:spcPct val="90000"/>
              </a:lnSpc>
              <a:buFont typeface="Wingdings" panose="05000000000000000000" pitchFamily="2" charset="2"/>
              <a:buChar char="§"/>
            </a:pPr>
            <a:r>
              <a:rPr lang="el-GR" altLang="el-GR" sz="2000" dirty="0">
                <a:latin typeface="Xarrovv" panose="02000603000000000000" pitchFamily="50" charset="-128"/>
                <a:ea typeface="Xarrovv" panose="02000603000000000000" pitchFamily="50" charset="-128"/>
                <a:cs typeface="Xarrovv" panose="02000603000000000000" pitchFamily="50" charset="-128"/>
              </a:rPr>
              <a:t> φιλμ και οπτικοακουστικό υλικό,</a:t>
            </a:r>
          </a:p>
          <a:p>
            <a:pPr marL="479425" indent="-30163">
              <a:lnSpc>
                <a:spcPct val="90000"/>
              </a:lnSpc>
              <a:buFont typeface="Wingdings" panose="05000000000000000000" pitchFamily="2" charset="2"/>
              <a:buChar char="§"/>
            </a:pPr>
            <a:r>
              <a:rPr lang="el-GR" altLang="el-GR" sz="2000" dirty="0">
                <a:latin typeface="Xarrovv" panose="02000603000000000000" pitchFamily="50" charset="-128"/>
                <a:ea typeface="Xarrovv" panose="02000603000000000000" pitchFamily="50" charset="-128"/>
                <a:cs typeface="Xarrovv" panose="02000603000000000000" pitchFamily="50" charset="-128"/>
              </a:rPr>
              <a:t>	προφορικές μαρτυρίες,</a:t>
            </a:r>
          </a:p>
          <a:p>
            <a:pPr marL="479425" indent="-30163">
              <a:lnSpc>
                <a:spcPct val="90000"/>
              </a:lnSpc>
              <a:buFont typeface="Wingdings" panose="05000000000000000000" pitchFamily="2" charset="2"/>
              <a:buChar char="§"/>
            </a:pPr>
            <a:r>
              <a:rPr lang="el-GR" altLang="el-GR" sz="2000" dirty="0">
                <a:latin typeface="Xarrovv" panose="02000603000000000000" pitchFamily="50" charset="-128"/>
                <a:ea typeface="Xarrovv" panose="02000603000000000000" pitchFamily="50" charset="-128"/>
                <a:cs typeface="Xarrovv" panose="02000603000000000000" pitchFamily="50" charset="-128"/>
              </a:rPr>
              <a:t>	στοιχεία από το περιβάλλον των μαθητών κ.λπ.</a:t>
            </a:r>
          </a:p>
          <a:p>
            <a:pPr indent="0">
              <a:lnSpc>
                <a:spcPct val="90000"/>
              </a:lnSpc>
              <a:buNone/>
            </a:pPr>
            <a:endParaRPr lang="el-GR" altLang="el-GR" sz="2000" dirty="0">
              <a:latin typeface="Xarrovv" panose="02000603000000000000" pitchFamily="50" charset="-128"/>
              <a:ea typeface="Xarrovv" panose="02000603000000000000" pitchFamily="50" charset="-128"/>
              <a:cs typeface="Xarrovv" panose="02000603000000000000" pitchFamily="50" charset="-128"/>
            </a:endParaRPr>
          </a:p>
          <a:p>
            <a:pPr indent="0">
              <a:lnSpc>
                <a:spcPct val="90000"/>
              </a:lnSpc>
              <a:buNone/>
            </a:pPr>
            <a:r>
              <a:rPr lang="el-GR" altLang="el-GR" sz="2000" u="sng" dirty="0">
                <a:latin typeface="Xarrovv" panose="02000603000000000000" pitchFamily="50" charset="-128"/>
                <a:ea typeface="Xarrovv" panose="02000603000000000000" pitchFamily="50" charset="-128"/>
                <a:cs typeface="Xarrovv" panose="02000603000000000000" pitchFamily="50" charset="-128"/>
              </a:rPr>
              <a:t>Εναλλακτικές του σχολικού εγχειριδίου</a:t>
            </a:r>
            <a:r>
              <a:rPr lang="el-GR" altLang="el-GR" sz="2000" dirty="0">
                <a:latin typeface="Xarrovv" panose="02000603000000000000" pitchFamily="50" charset="-128"/>
                <a:ea typeface="Xarrovv" panose="02000603000000000000" pitchFamily="50" charset="-128"/>
                <a:cs typeface="Xarrovv" panose="02000603000000000000" pitchFamily="50" charset="-128"/>
              </a:rPr>
              <a:t>: το πολλαπλό βιβλίο, το καθόλου βιβλίο, το ελεγχόμενο βιβλίο.</a:t>
            </a:r>
          </a:p>
          <a:p>
            <a:pPr indent="0">
              <a:lnSpc>
                <a:spcPct val="90000"/>
              </a:lnSpc>
              <a:buNone/>
            </a:pPr>
            <a:endParaRPr lang="el-GR" altLang="el-GR" sz="2000" u="sng" dirty="0">
              <a:latin typeface="Xarrovv" panose="02000603000000000000" pitchFamily="50" charset="-128"/>
              <a:ea typeface="Xarrovv" panose="02000603000000000000" pitchFamily="50" charset="-128"/>
              <a:cs typeface="Xarrovv" panose="02000603000000000000" pitchFamily="50" charset="-128"/>
            </a:endParaRPr>
          </a:p>
          <a:p>
            <a:pPr indent="0">
              <a:lnSpc>
                <a:spcPct val="90000"/>
              </a:lnSpc>
              <a:buNone/>
            </a:pPr>
            <a:r>
              <a:rPr lang="el-GR" altLang="el-GR" sz="2000" u="sng" dirty="0">
                <a:latin typeface="Xarrovv" panose="02000603000000000000" pitchFamily="50" charset="-128"/>
                <a:ea typeface="Xarrovv" panose="02000603000000000000" pitchFamily="50" charset="-128"/>
                <a:cs typeface="Xarrovv" panose="02000603000000000000" pitchFamily="50" charset="-128"/>
              </a:rPr>
              <a:t>Άλλες παράμετροι του σχολικού εγχειριδίου</a:t>
            </a:r>
            <a:r>
              <a:rPr lang="el-GR" altLang="el-GR" sz="2000" dirty="0">
                <a:latin typeface="Xarrovv" panose="02000603000000000000" pitchFamily="50" charset="-128"/>
                <a:ea typeface="Xarrovv" panose="02000603000000000000" pitchFamily="50" charset="-128"/>
                <a:cs typeface="Xarrovv" panose="02000603000000000000" pitchFamily="50" charset="-128"/>
              </a:rPr>
              <a:t>: ανοιχτός διαγωνισμός, κατευθυνόμενος διαγωνισμός, σημειώσεις κ.λπ.</a:t>
            </a:r>
          </a:p>
        </p:txBody>
      </p:sp>
    </p:spTree>
    <p:extLst>
      <p:ext uri="{BB962C8B-B14F-4D97-AF65-F5344CB8AC3E}">
        <p14:creationId xmlns:p14="http://schemas.microsoft.com/office/powerpoint/2010/main" val="36994148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a:extLst>
              <a:ext uri="{FF2B5EF4-FFF2-40B4-BE49-F238E27FC236}">
                <a16:creationId xmlns:a16="http://schemas.microsoft.com/office/drawing/2014/main" id="{8F715B84-3619-45CC-8565-24D7D6BA8C4F}"/>
              </a:ext>
            </a:extLst>
          </p:cNvPr>
          <p:cNvSpPr txBox="1">
            <a:spLocks noChangeArrowheads="1"/>
          </p:cNvSpPr>
          <p:nvPr/>
        </p:nvSpPr>
        <p:spPr>
          <a:xfrm>
            <a:off x="9143999" y="432262"/>
            <a:ext cx="2743201" cy="1296785"/>
          </a:xfrm>
          <a:prstGeom prst="rect">
            <a:avLst/>
          </a:prstGeom>
        </p:spPr>
        <p:txBody>
          <a:bodyPr vert="horz" lIns="91440" tIns="45720" rIns="91440" bIns="45720" rtlCol="0" anchor="b">
            <a:normAutofit lnSpcReduction="10000"/>
          </a:bodyPr>
          <a:lstStyle>
            <a:lvl1pPr algn="l" defTabSz="685777" rtl="0" eaLnBrk="1" latinLnBrk="0" hangingPunct="1">
              <a:lnSpc>
                <a:spcPct val="90000"/>
              </a:lnSpc>
              <a:spcBef>
                <a:spcPct val="0"/>
              </a:spcBef>
              <a:buNone/>
              <a:defRPr lang="en-US" sz="2100" b="0" kern="1200" cap="none" spc="0" baseline="0" dirty="0">
                <a:solidFill>
                  <a:srgbClr val="FFFFFF"/>
                </a:solidFill>
                <a:effectLst/>
                <a:latin typeface="+mj-lt"/>
                <a:ea typeface="+mn-ea"/>
                <a:cs typeface="+mn-cs"/>
              </a:defRPr>
            </a:lvl1pPr>
          </a:lstStyle>
          <a:p>
            <a:r>
              <a:rPr lang="el-GR" altLang="el-GR" sz="1400" dirty="0"/>
              <a:t>ΙΕΑ 101</a:t>
            </a:r>
            <a:br>
              <a:rPr lang="el-GR" altLang="el-GR" sz="1400" dirty="0"/>
            </a:br>
            <a:r>
              <a:rPr lang="el-GR" altLang="el-GR" sz="1400" b="1" dirty="0"/>
              <a:t>ΔΙΔΑΚΤΙΚΗ – ΘΕΩΡΙΑ ΚΑΙ ΠΡΑΞΗ ΤΗΣ ΔΙΔΑΣΚΑΛΙΑΣ</a:t>
            </a:r>
            <a:br>
              <a:rPr lang="el-GR" altLang="el-GR" sz="1400" dirty="0"/>
            </a:br>
            <a:r>
              <a:rPr lang="el-GR" altLang="el-GR" sz="1400" dirty="0"/>
              <a:t>Κ. ΑΓΓΕΛΑΚΟΣ – Χ. ΚΟΥΡΓΙΑΝΤΑΚΗΣ</a:t>
            </a:r>
            <a:br>
              <a:rPr lang="el-GR" altLang="el-GR" sz="1400" dirty="0"/>
            </a:br>
            <a:r>
              <a:rPr lang="el-GR" altLang="el-GR" sz="1400" dirty="0"/>
              <a:t>ΥΠΟΧΡΕΩΤΙΚΟ, Η΄ ΕΞΑΜΗΝΟ</a:t>
            </a:r>
            <a:br>
              <a:rPr lang="el-GR" altLang="el-GR" sz="1400" dirty="0"/>
            </a:br>
            <a:r>
              <a:rPr lang="el-GR" altLang="el-GR" sz="1400" dirty="0"/>
              <a:t>5 ECTS</a:t>
            </a:r>
          </a:p>
        </p:txBody>
      </p:sp>
      <p:sp>
        <p:nvSpPr>
          <p:cNvPr id="6" name="2 - Υπότιτλος">
            <a:extLst>
              <a:ext uri="{FF2B5EF4-FFF2-40B4-BE49-F238E27FC236}">
                <a16:creationId xmlns:a16="http://schemas.microsoft.com/office/drawing/2014/main" id="{42C9D988-3A93-4E0A-907A-3CDC913B70D5}"/>
              </a:ext>
            </a:extLst>
          </p:cNvPr>
          <p:cNvSpPr txBox="1">
            <a:spLocks noChangeArrowheads="1"/>
          </p:cNvSpPr>
          <p:nvPr/>
        </p:nvSpPr>
        <p:spPr>
          <a:xfrm>
            <a:off x="464819" y="690101"/>
            <a:ext cx="8197043" cy="5710699"/>
          </a:xfrm>
          <a:prstGeom prst="rect">
            <a:avLst/>
          </a:prstGeom>
        </p:spPr>
        <p:txBody>
          <a:bodyPr vert="horz" lIns="91440" tIns="45720" rIns="91440" bIns="45720" rtlCol="0">
            <a:normAutofit/>
          </a:bodyPr>
          <a:lstStyle>
            <a:lvl1pPr marL="137155" indent="-137155" algn="l" defTabSz="685777" rtl="0" eaLnBrk="1" latinLnBrk="0" hangingPunct="1">
              <a:lnSpc>
                <a:spcPct val="100000"/>
              </a:lnSpc>
              <a:spcBef>
                <a:spcPts val="675"/>
              </a:spcBef>
              <a:spcAft>
                <a:spcPts val="0"/>
              </a:spcAft>
              <a:buClr>
                <a:schemeClr val="tx1">
                  <a:lumMod val="85000"/>
                  <a:lumOff val="15000"/>
                </a:schemeClr>
              </a:buClr>
              <a:buFont typeface="Garamond" pitchFamily="18" charset="0"/>
              <a:buChar char="◦"/>
              <a:defRPr sz="1350" kern="1200">
                <a:solidFill>
                  <a:schemeClr val="tx1"/>
                </a:solidFill>
                <a:latin typeface="+mn-lt"/>
                <a:ea typeface="+mn-ea"/>
                <a:cs typeface="+mn-cs"/>
              </a:defRPr>
            </a:lvl1pPr>
            <a:lvl2pPr marL="342889"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548622"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3pPr>
            <a:lvl4pPr marL="754355"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4pPr>
            <a:lvl5pPr marL="960088"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5pPr>
            <a:lvl6pPr marL="1199960"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6pPr>
            <a:lvl7pPr marL="1424952"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7pPr>
            <a:lvl8pPr marL="1649945"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8pPr>
            <a:lvl9pPr marL="1874937"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9pPr>
          </a:lstStyle>
          <a:p>
            <a:pPr indent="0">
              <a:lnSpc>
                <a:spcPct val="90000"/>
              </a:lnSpc>
              <a:spcBef>
                <a:spcPts val="575"/>
              </a:spcBef>
              <a:buNone/>
            </a:pPr>
            <a:r>
              <a:rPr lang="el-GR" altLang="el-GR" sz="2200" b="1" dirty="0">
                <a:latin typeface="Xarrovv" panose="02000603000000000000" pitchFamily="50" charset="-128"/>
                <a:ea typeface="Xarrovv" panose="02000603000000000000" pitchFamily="50" charset="-128"/>
                <a:cs typeface="Xarrovv" panose="02000603000000000000" pitchFamily="50" charset="-128"/>
              </a:rPr>
              <a:t>ΤΑ ΕΓΧΕΙΡΙΔΙΑ ΤΗΣ ΙΣΤΟΡΙΑΣ</a:t>
            </a:r>
          </a:p>
          <a:p>
            <a:pPr indent="0">
              <a:lnSpc>
                <a:spcPct val="90000"/>
              </a:lnSpc>
              <a:spcBef>
                <a:spcPts val="575"/>
              </a:spcBef>
              <a:buNone/>
            </a:pPr>
            <a:endParaRPr lang="el-GR" altLang="el-GR" sz="2200" dirty="0">
              <a:latin typeface="Xarrovv" panose="02000603000000000000" pitchFamily="50" charset="-128"/>
              <a:ea typeface="Xarrovv" panose="02000603000000000000" pitchFamily="50" charset="-128"/>
              <a:cs typeface="Xarrovv" panose="02000603000000000000" pitchFamily="50" charset="-128"/>
            </a:endParaRPr>
          </a:p>
          <a:p>
            <a:pPr indent="0">
              <a:lnSpc>
                <a:spcPct val="90000"/>
              </a:lnSpc>
              <a:buNone/>
            </a:pPr>
            <a:r>
              <a:rPr lang="el-GR" altLang="el-GR" sz="2200" dirty="0">
                <a:latin typeface="Xarrovv" panose="02000603000000000000" pitchFamily="50" charset="-128"/>
                <a:ea typeface="Xarrovv" panose="02000603000000000000" pitchFamily="50" charset="-128"/>
                <a:cs typeface="Xarrovv" panose="02000603000000000000" pitchFamily="50" charset="-128"/>
              </a:rPr>
              <a:t>Σε κάθε περίπτωση, ό,τι και αν επιλεγεί ως εκπαιδευτικό εγχειρίδιο, μπορεί να αποτελέσει παγίδα, που ελλοχεύει κινδύνους, εφόσον η αξιοποίησή του δεν συμβαδίζει με </a:t>
            </a:r>
          </a:p>
          <a:p>
            <a:pPr marL="1163638" indent="-342900">
              <a:lnSpc>
                <a:spcPct val="90000"/>
              </a:lnSpc>
              <a:buFont typeface="Courier New" panose="02070309020205020404" pitchFamily="49" charset="0"/>
              <a:buChar char="o"/>
            </a:pPr>
            <a:r>
              <a:rPr lang="el-GR" altLang="el-GR" sz="2200" dirty="0">
                <a:latin typeface="Xarrovv" panose="02000603000000000000" pitchFamily="50" charset="-128"/>
                <a:ea typeface="Xarrovv" panose="02000603000000000000" pitchFamily="50" charset="-128"/>
                <a:cs typeface="Xarrovv" panose="02000603000000000000" pitchFamily="50" charset="-128"/>
              </a:rPr>
              <a:t>σύγχρονα και εφαρμόσιμα Προγράμματα Σπουδών,</a:t>
            </a:r>
          </a:p>
          <a:p>
            <a:pPr marL="1163638" indent="-342900">
              <a:lnSpc>
                <a:spcPct val="90000"/>
              </a:lnSpc>
              <a:buFont typeface="Courier New" panose="02070309020205020404" pitchFamily="49" charset="0"/>
              <a:buChar char="o"/>
            </a:pPr>
            <a:r>
              <a:rPr lang="el-GR" altLang="el-GR" sz="2200" dirty="0">
                <a:latin typeface="Xarrovv" panose="02000603000000000000" pitchFamily="50" charset="-128"/>
                <a:ea typeface="Xarrovv" panose="02000603000000000000" pitchFamily="50" charset="-128"/>
                <a:cs typeface="Xarrovv" panose="02000603000000000000" pitchFamily="50" charset="-128"/>
              </a:rPr>
              <a:t>σύγχρονη και στοχευμένη σκοποθεσία,</a:t>
            </a:r>
          </a:p>
          <a:p>
            <a:pPr marL="1163638" indent="-342900">
              <a:lnSpc>
                <a:spcPct val="90000"/>
              </a:lnSpc>
              <a:buFont typeface="Courier New" panose="02070309020205020404" pitchFamily="49" charset="0"/>
              <a:buChar char="o"/>
            </a:pPr>
            <a:r>
              <a:rPr lang="el-GR" altLang="el-GR" sz="2200" dirty="0">
                <a:latin typeface="Xarrovv" panose="02000603000000000000" pitchFamily="50" charset="-128"/>
                <a:ea typeface="Xarrovv" panose="02000603000000000000" pitchFamily="50" charset="-128"/>
                <a:cs typeface="Xarrovv" panose="02000603000000000000" pitchFamily="50" charset="-128"/>
              </a:rPr>
              <a:t>καλά οργανωμένα σχολικά περιβάλλοντα,</a:t>
            </a:r>
          </a:p>
          <a:p>
            <a:pPr marL="1163638" indent="-342900">
              <a:lnSpc>
                <a:spcPct val="90000"/>
              </a:lnSpc>
              <a:buFont typeface="Courier New" panose="02070309020205020404" pitchFamily="49" charset="0"/>
              <a:buChar char="o"/>
            </a:pPr>
            <a:r>
              <a:rPr lang="el-GR" altLang="el-GR" sz="2200" dirty="0">
                <a:latin typeface="Xarrovv" panose="02000603000000000000" pitchFamily="50" charset="-128"/>
                <a:ea typeface="Xarrovv" panose="02000603000000000000" pitchFamily="50" charset="-128"/>
                <a:cs typeface="Xarrovv" panose="02000603000000000000" pitchFamily="50" charset="-128"/>
              </a:rPr>
              <a:t>επιστημονικά/παιδαγωγικά ενημερωμένους εκπαιδευτικούς.</a:t>
            </a:r>
          </a:p>
        </p:txBody>
      </p:sp>
    </p:spTree>
    <p:extLst>
      <p:ext uri="{BB962C8B-B14F-4D97-AF65-F5344CB8AC3E}">
        <p14:creationId xmlns:p14="http://schemas.microsoft.com/office/powerpoint/2010/main" val="1861676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a:extLst>
              <a:ext uri="{FF2B5EF4-FFF2-40B4-BE49-F238E27FC236}">
                <a16:creationId xmlns:a16="http://schemas.microsoft.com/office/drawing/2014/main" id="{8F715B84-3619-45CC-8565-24D7D6BA8C4F}"/>
              </a:ext>
            </a:extLst>
          </p:cNvPr>
          <p:cNvSpPr txBox="1">
            <a:spLocks noChangeArrowheads="1"/>
          </p:cNvSpPr>
          <p:nvPr/>
        </p:nvSpPr>
        <p:spPr>
          <a:xfrm>
            <a:off x="9143999" y="432262"/>
            <a:ext cx="2743201" cy="1296785"/>
          </a:xfrm>
          <a:prstGeom prst="rect">
            <a:avLst/>
          </a:prstGeom>
        </p:spPr>
        <p:txBody>
          <a:bodyPr vert="horz" lIns="91440" tIns="45720" rIns="91440" bIns="45720" rtlCol="0" anchor="b">
            <a:normAutofit lnSpcReduction="10000"/>
          </a:bodyPr>
          <a:lstStyle>
            <a:lvl1pPr algn="l" defTabSz="685777" rtl="0" eaLnBrk="1" latinLnBrk="0" hangingPunct="1">
              <a:lnSpc>
                <a:spcPct val="90000"/>
              </a:lnSpc>
              <a:spcBef>
                <a:spcPct val="0"/>
              </a:spcBef>
              <a:buNone/>
              <a:defRPr lang="en-US" sz="2100" b="0" kern="1200" cap="none" spc="0" baseline="0" dirty="0">
                <a:solidFill>
                  <a:srgbClr val="FFFFFF"/>
                </a:solidFill>
                <a:effectLst/>
                <a:latin typeface="+mj-lt"/>
                <a:ea typeface="+mn-ea"/>
                <a:cs typeface="+mn-cs"/>
              </a:defRPr>
            </a:lvl1pPr>
          </a:lstStyle>
          <a:p>
            <a:r>
              <a:rPr lang="el-GR" altLang="el-GR" sz="1400" dirty="0"/>
              <a:t>ΙΕΑ 101</a:t>
            </a:r>
            <a:br>
              <a:rPr lang="el-GR" altLang="el-GR" sz="1400" dirty="0"/>
            </a:br>
            <a:r>
              <a:rPr lang="el-GR" altLang="el-GR" sz="1400" b="1" dirty="0"/>
              <a:t>ΔΙΔΑΚΤΙΚΗ – ΘΕΩΡΙΑ ΚΑΙ ΠΡΑΞΗ ΤΗΣ ΔΙΔΑΣΚΑΛΙΑΣ</a:t>
            </a:r>
            <a:br>
              <a:rPr lang="el-GR" altLang="el-GR" sz="1400" dirty="0"/>
            </a:br>
            <a:r>
              <a:rPr lang="el-GR" altLang="el-GR" sz="1400" dirty="0"/>
              <a:t>Κ. ΑΓΓΕΛΑΚΟΣ – Χ. ΚΟΥΡΓΙΑΝΤΑΚΗΣ</a:t>
            </a:r>
            <a:br>
              <a:rPr lang="el-GR" altLang="el-GR" sz="1400" dirty="0"/>
            </a:br>
            <a:r>
              <a:rPr lang="el-GR" altLang="el-GR" sz="1400" dirty="0"/>
              <a:t>ΥΠΟΧΡΕΩΤΙΚΟ, Η΄ ΕΞΑΜΗΝΟ</a:t>
            </a:r>
            <a:br>
              <a:rPr lang="el-GR" altLang="el-GR" sz="1400" dirty="0"/>
            </a:br>
            <a:r>
              <a:rPr lang="el-GR" altLang="el-GR" sz="1400" dirty="0"/>
              <a:t>5 ECTS</a:t>
            </a:r>
          </a:p>
        </p:txBody>
      </p:sp>
      <p:sp>
        <p:nvSpPr>
          <p:cNvPr id="6" name="2 - Υπότιτλος">
            <a:extLst>
              <a:ext uri="{FF2B5EF4-FFF2-40B4-BE49-F238E27FC236}">
                <a16:creationId xmlns:a16="http://schemas.microsoft.com/office/drawing/2014/main" id="{42C9D988-3A93-4E0A-907A-3CDC913B70D5}"/>
              </a:ext>
            </a:extLst>
          </p:cNvPr>
          <p:cNvSpPr txBox="1">
            <a:spLocks noChangeArrowheads="1"/>
          </p:cNvSpPr>
          <p:nvPr/>
        </p:nvSpPr>
        <p:spPr>
          <a:xfrm>
            <a:off x="464819" y="690101"/>
            <a:ext cx="8197043" cy="5710699"/>
          </a:xfrm>
          <a:prstGeom prst="rect">
            <a:avLst/>
          </a:prstGeom>
        </p:spPr>
        <p:txBody>
          <a:bodyPr vert="horz" lIns="91440" tIns="45720" rIns="91440" bIns="45720" rtlCol="0">
            <a:normAutofit fontScale="92500" lnSpcReduction="20000"/>
          </a:bodyPr>
          <a:lstStyle>
            <a:lvl1pPr marL="137155" indent="-137155" algn="l" defTabSz="685777" rtl="0" eaLnBrk="1" latinLnBrk="0" hangingPunct="1">
              <a:lnSpc>
                <a:spcPct val="100000"/>
              </a:lnSpc>
              <a:spcBef>
                <a:spcPts val="675"/>
              </a:spcBef>
              <a:spcAft>
                <a:spcPts val="0"/>
              </a:spcAft>
              <a:buClr>
                <a:schemeClr val="tx1">
                  <a:lumMod val="85000"/>
                  <a:lumOff val="15000"/>
                </a:schemeClr>
              </a:buClr>
              <a:buFont typeface="Garamond" pitchFamily="18" charset="0"/>
              <a:buChar char="◦"/>
              <a:defRPr sz="1350" kern="1200">
                <a:solidFill>
                  <a:schemeClr val="tx1"/>
                </a:solidFill>
                <a:latin typeface="+mn-lt"/>
                <a:ea typeface="+mn-ea"/>
                <a:cs typeface="+mn-cs"/>
              </a:defRPr>
            </a:lvl1pPr>
            <a:lvl2pPr marL="342889"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548622"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3pPr>
            <a:lvl4pPr marL="754355"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4pPr>
            <a:lvl5pPr marL="960088"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5pPr>
            <a:lvl6pPr marL="1199960"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6pPr>
            <a:lvl7pPr marL="1424952"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7pPr>
            <a:lvl8pPr marL="1649945"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8pPr>
            <a:lvl9pPr marL="1874937"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9pPr>
          </a:lstStyle>
          <a:p>
            <a:pPr indent="0">
              <a:lnSpc>
                <a:spcPct val="90000"/>
              </a:lnSpc>
              <a:spcBef>
                <a:spcPts val="575"/>
              </a:spcBef>
              <a:buNone/>
            </a:pPr>
            <a:r>
              <a:rPr lang="el-GR" altLang="el-GR" sz="2200" b="1" dirty="0">
                <a:latin typeface="Xarrovv" panose="02000603000000000000" pitchFamily="50" charset="-128"/>
                <a:ea typeface="Xarrovv" panose="02000603000000000000" pitchFamily="50" charset="-128"/>
                <a:cs typeface="Xarrovv" panose="02000603000000000000" pitchFamily="50" charset="-128"/>
              </a:rPr>
              <a:t>ΤΑ ΕΓΧΕΙΡΙΔΙΑ ΤΗΣ ΙΣΤΟΡΙΑΣ</a:t>
            </a:r>
          </a:p>
          <a:p>
            <a:pPr indent="0">
              <a:lnSpc>
                <a:spcPct val="90000"/>
              </a:lnSpc>
              <a:spcBef>
                <a:spcPts val="575"/>
              </a:spcBef>
              <a:buNone/>
            </a:pPr>
            <a:endParaRPr lang="el-GR" altLang="el-GR" sz="2200" dirty="0">
              <a:latin typeface="Xarrovv" panose="02000603000000000000" pitchFamily="50" charset="-128"/>
              <a:ea typeface="Xarrovv" panose="02000603000000000000" pitchFamily="50" charset="-128"/>
              <a:cs typeface="Xarrovv" panose="02000603000000000000" pitchFamily="50" charset="-128"/>
            </a:endParaRPr>
          </a:p>
          <a:p>
            <a:pPr indent="0" algn="ctr">
              <a:lnSpc>
                <a:spcPct val="90000"/>
              </a:lnSpc>
              <a:buNone/>
            </a:pPr>
            <a:r>
              <a:rPr lang="el-GR" altLang="el-GR" sz="2200" dirty="0">
                <a:latin typeface="Xarrovv" panose="02000603000000000000" pitchFamily="50" charset="-128"/>
                <a:ea typeface="Xarrovv" panose="02000603000000000000" pitchFamily="50" charset="-128"/>
                <a:cs typeface="Xarrovv" panose="02000603000000000000" pitchFamily="50" charset="-128"/>
              </a:rPr>
              <a:t>Τρία βασικά είδη εγχειριδίων Ιστορίας</a:t>
            </a:r>
          </a:p>
          <a:p>
            <a:pPr indent="0">
              <a:lnSpc>
                <a:spcPct val="90000"/>
              </a:lnSpc>
              <a:buNone/>
            </a:pPr>
            <a:endParaRPr lang="el-GR" altLang="el-GR" sz="2200" dirty="0">
              <a:latin typeface="Xarrovv" panose="02000603000000000000" pitchFamily="50" charset="-128"/>
              <a:ea typeface="Xarrovv" panose="02000603000000000000" pitchFamily="50" charset="-128"/>
              <a:cs typeface="Xarrovv" panose="02000603000000000000" pitchFamily="50" charset="-128"/>
            </a:endParaRPr>
          </a:p>
          <a:p>
            <a:pPr indent="0">
              <a:lnSpc>
                <a:spcPct val="90000"/>
              </a:lnSpc>
              <a:buNone/>
            </a:pPr>
            <a:r>
              <a:rPr lang="el-GR" altLang="el-GR" sz="2200" dirty="0">
                <a:latin typeface="Xarrovv" panose="02000603000000000000" pitchFamily="50" charset="-128"/>
                <a:ea typeface="Xarrovv" panose="02000603000000000000" pitchFamily="50" charset="-128"/>
                <a:cs typeface="Xarrovv" panose="02000603000000000000" pitchFamily="50" charset="-128"/>
              </a:rPr>
              <a:t>1. Τα καθαρά </a:t>
            </a:r>
            <a:r>
              <a:rPr lang="el-GR" altLang="el-GR" sz="2200" b="1" dirty="0">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αφηγηματικά</a:t>
            </a:r>
          </a:p>
          <a:p>
            <a:pPr marL="714375" indent="0">
              <a:lnSpc>
                <a:spcPct val="90000"/>
              </a:lnSpc>
              <a:buNone/>
            </a:pPr>
            <a:r>
              <a:rPr lang="el-GR" altLang="el-GR" sz="2200" dirty="0">
                <a:latin typeface="Xarrovv" panose="02000603000000000000" pitchFamily="50" charset="-128"/>
                <a:ea typeface="Xarrovv" panose="02000603000000000000" pitchFamily="50" charset="-128"/>
                <a:cs typeface="Xarrovv" panose="02000603000000000000" pitchFamily="50" charset="-128"/>
              </a:rPr>
              <a:t>(περιέχουν κείμενο μαζί με κάποιες φωτογραφίες ή εικόνες, συνήθως χωρίς οργανική σχέση με το κείμενο), </a:t>
            </a:r>
          </a:p>
          <a:p>
            <a:pPr indent="0">
              <a:lnSpc>
                <a:spcPct val="90000"/>
              </a:lnSpc>
              <a:buNone/>
            </a:pPr>
            <a:r>
              <a:rPr lang="el-GR" altLang="el-GR" sz="2200" dirty="0">
                <a:latin typeface="Xarrovv" panose="02000603000000000000" pitchFamily="50" charset="-128"/>
                <a:ea typeface="Xarrovv" panose="02000603000000000000" pitchFamily="50" charset="-128"/>
                <a:cs typeface="Xarrovv" panose="02000603000000000000" pitchFamily="50" charset="-128"/>
              </a:rPr>
              <a:t>2. Τα </a:t>
            </a:r>
            <a:r>
              <a:rPr lang="el-GR" altLang="el-GR" sz="2200" b="1" dirty="0">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εργαστηριακά</a:t>
            </a:r>
          </a:p>
          <a:p>
            <a:pPr marL="714375" indent="0">
              <a:lnSpc>
                <a:spcPct val="90000"/>
              </a:lnSpc>
              <a:buNone/>
            </a:pPr>
            <a:r>
              <a:rPr lang="el-GR" altLang="el-GR" sz="2200" dirty="0">
                <a:latin typeface="Xarrovv" panose="02000603000000000000" pitchFamily="50" charset="-128"/>
                <a:ea typeface="Xarrovv" panose="02000603000000000000" pitchFamily="50" charset="-128"/>
                <a:cs typeface="Xarrovv" panose="02000603000000000000" pitchFamily="50" charset="-128"/>
              </a:rPr>
              <a:t>(παραπέμπουν περισσότερο σε μια θεματική Ιστορία και περιέχουν ιστορικές πηγές μαζί με ερωτήματα και ασκήσεις επεξεργασίας και κατανόησης) και</a:t>
            </a:r>
          </a:p>
          <a:p>
            <a:pPr indent="0">
              <a:lnSpc>
                <a:spcPct val="90000"/>
              </a:lnSpc>
              <a:buNone/>
            </a:pPr>
            <a:r>
              <a:rPr lang="el-GR" altLang="el-GR" sz="2200" dirty="0">
                <a:latin typeface="Xarrovv" panose="02000603000000000000" pitchFamily="50" charset="-128"/>
                <a:ea typeface="Xarrovv" panose="02000603000000000000" pitchFamily="50" charset="-128"/>
                <a:cs typeface="Xarrovv" panose="02000603000000000000" pitchFamily="50" charset="-128"/>
              </a:rPr>
              <a:t>3. Τα </a:t>
            </a:r>
            <a:r>
              <a:rPr lang="el-GR" altLang="el-GR" sz="2200" b="1" dirty="0">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μικτά</a:t>
            </a:r>
          </a:p>
          <a:p>
            <a:pPr marL="714375" indent="0">
              <a:lnSpc>
                <a:spcPct val="90000"/>
              </a:lnSpc>
              <a:buNone/>
            </a:pPr>
            <a:r>
              <a:rPr lang="el-GR" altLang="el-GR" sz="2200" dirty="0">
                <a:latin typeface="Xarrovv" panose="02000603000000000000" pitchFamily="50" charset="-128"/>
                <a:ea typeface="Xarrovv" panose="02000603000000000000" pitchFamily="50" charset="-128"/>
                <a:cs typeface="Xarrovv" panose="02000603000000000000" pitchFamily="50" charset="-128"/>
              </a:rPr>
              <a:t>(περιέχουν μικρό κείμενο, ιστορικές πηγές, καθώς και ερωτήματα και ασκήσεις).</a:t>
            </a:r>
          </a:p>
          <a:p>
            <a:pPr indent="0">
              <a:lnSpc>
                <a:spcPct val="90000"/>
              </a:lnSpc>
              <a:buNone/>
            </a:pPr>
            <a:r>
              <a:rPr lang="el-GR" altLang="el-GR" sz="2200" dirty="0">
                <a:latin typeface="Xarrovv" panose="02000603000000000000" pitchFamily="50" charset="-128"/>
                <a:ea typeface="Xarrovv" panose="02000603000000000000" pitchFamily="50" charset="-128"/>
                <a:cs typeface="Xarrovv" panose="02000603000000000000" pitchFamily="50" charset="-128"/>
              </a:rPr>
              <a:t>Στην τελευταία κατηγορία μπορούν να ενταχθούν και τα σύγχρονα </a:t>
            </a:r>
            <a:r>
              <a:rPr lang="el-GR" altLang="el-GR" sz="2200" dirty="0" err="1">
                <a:latin typeface="Xarrovv" panose="02000603000000000000" pitchFamily="50" charset="-128"/>
                <a:ea typeface="Xarrovv" panose="02000603000000000000" pitchFamily="50" charset="-128"/>
                <a:cs typeface="Xarrovv" panose="02000603000000000000" pitchFamily="50" charset="-128"/>
              </a:rPr>
              <a:t>πολυτροπικά</a:t>
            </a:r>
            <a:r>
              <a:rPr lang="el-GR" altLang="el-GR" sz="2200" dirty="0">
                <a:latin typeface="Xarrovv" panose="02000603000000000000" pitchFamily="50" charset="-128"/>
                <a:ea typeface="Xarrovv" panose="02000603000000000000" pitchFamily="50" charset="-128"/>
                <a:cs typeface="Xarrovv" panose="02000603000000000000" pitchFamily="50" charset="-128"/>
              </a:rPr>
              <a:t> εγχειρίδια, όπου κείμενο, εικόνες, φωτογραφίες, πηγές, σύμβολα κ.λπ. αναλαμβάνουν -μέσα από ένα δυναμικό και προγραμματισμένο συνδυασμό- να μεταφέρουν την ιστορική γνώση στο μαθητή, να τον βοηθήσουν να καλλιεργήσει ιστορικές δεξιότητες και να ενεργοποιήσει συγκροτήσει σταδιακά ιστορική συνείδηση.</a:t>
            </a:r>
          </a:p>
        </p:txBody>
      </p:sp>
    </p:spTree>
    <p:extLst>
      <p:ext uri="{BB962C8B-B14F-4D97-AF65-F5344CB8AC3E}">
        <p14:creationId xmlns:p14="http://schemas.microsoft.com/office/powerpoint/2010/main" val="35697899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p:cNvSpPr>
            <a:spLocks noGrp="1"/>
          </p:cNvSpPr>
          <p:nvPr>
            <p:ph type="ctrTitle"/>
          </p:nvPr>
        </p:nvSpPr>
        <p:spPr>
          <a:xfrm>
            <a:off x="0" y="711200"/>
            <a:ext cx="6981064" cy="5842000"/>
          </a:xfrm>
        </p:spPr>
        <p:txBody>
          <a:bodyPr rtlCol="0" anchor="ctr">
            <a:normAutofit/>
          </a:bodyPr>
          <a:lstStyle/>
          <a:p>
            <a:pPr marL="711200" marR="0" lvl="0" algn="l" defTabSz="457200" rtl="0" eaLnBrk="1" fontAlgn="base" latinLnBrk="0" hangingPunct="1">
              <a:lnSpc>
                <a:spcPct val="100000"/>
              </a:lnSpc>
              <a:spcBef>
                <a:spcPts val="575"/>
              </a:spcBef>
              <a:spcAft>
                <a:spcPts val="600"/>
              </a:spcAft>
              <a:buSzPct val="80000"/>
              <a:tabLst/>
              <a:defRPr/>
            </a:pPr>
            <a:r>
              <a:rPr kumimoji="0" lang="el-GR" altLang="el-GR" sz="20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t>* Οι </a:t>
            </a:r>
            <a:r>
              <a:rPr kumimoji="0" lang="el-GR" altLang="el-GR" sz="20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Xarrovv" panose="02000603000000000000" pitchFamily="50" charset="-128"/>
                <a:ea typeface="Xarrovv" panose="02000603000000000000" pitchFamily="50" charset="-128"/>
                <a:cs typeface="Xarrovv" panose="02000603000000000000" pitchFamily="50" charset="-128"/>
              </a:rPr>
              <a:t>νομοθέτες</a:t>
            </a:r>
            <a:r>
              <a:rPr kumimoji="0" lang="el-GR" altLang="el-GR" sz="20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t> υποστηρίζουν ότι τα σχολεία θα έπρεπε να διδάσκουν την Ιστορία σύμφωνα με τα θεσπισμένα κριτήρια, ενώ τα </a:t>
            </a:r>
            <a:r>
              <a:rPr kumimoji="0" lang="el-GR" altLang="el-GR" sz="20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Xarrovv" panose="02000603000000000000" pitchFamily="50" charset="-128"/>
                <a:ea typeface="Xarrovv" panose="02000603000000000000" pitchFamily="50" charset="-128"/>
                <a:cs typeface="Xarrovv" panose="02000603000000000000" pitchFamily="50" charset="-128"/>
              </a:rPr>
              <a:t>σχολεία</a:t>
            </a:r>
            <a:r>
              <a:rPr kumimoji="0" lang="el-GR" altLang="el-GR" sz="20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t> υποστηρίζουν ότι θα έπρεπε να τη διδάσκουν όπως νομίζουν καλύτερα.</a:t>
            </a:r>
            <a:br>
              <a:rPr kumimoji="0" lang="el-GR" altLang="el-GR" sz="20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br>
            <a:br>
              <a:rPr kumimoji="0" lang="el-GR" altLang="el-GR" sz="20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br>
            <a:r>
              <a:rPr kumimoji="0" lang="el-GR" altLang="el-GR" sz="20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t>* Οι </a:t>
            </a:r>
            <a:r>
              <a:rPr kumimoji="0" lang="el-GR" altLang="el-GR" sz="20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Xarrovv" panose="02000603000000000000" pitchFamily="50" charset="-128"/>
                <a:ea typeface="Xarrovv" panose="02000603000000000000" pitchFamily="50" charset="-128"/>
                <a:cs typeface="Xarrovv" panose="02000603000000000000" pitchFamily="50" charset="-128"/>
              </a:rPr>
              <a:t>ερευνητές</a:t>
            </a:r>
            <a:r>
              <a:rPr kumimoji="0" lang="el-GR" altLang="el-GR" sz="20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t> κατηγορούν τους εκπαιδευτικούς ότι δε χρησιμοποιούν πρωτογενείς πηγές, οι </a:t>
            </a:r>
            <a:r>
              <a:rPr kumimoji="0" lang="el-GR" altLang="el-GR" sz="20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Xarrovv" panose="02000603000000000000" pitchFamily="50" charset="-128"/>
                <a:ea typeface="Xarrovv" panose="02000603000000000000" pitchFamily="50" charset="-128"/>
                <a:cs typeface="Xarrovv" panose="02000603000000000000" pitchFamily="50" charset="-128"/>
              </a:rPr>
              <a:t>εκπαιδευτικοί</a:t>
            </a:r>
            <a:r>
              <a:rPr kumimoji="0" lang="el-GR" altLang="el-GR" sz="20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t> κατηγορούν τους μαθητές ότι δεν έχουν την επιθυμία να μάθουν και οι </a:t>
            </a:r>
            <a:r>
              <a:rPr kumimoji="0" lang="el-GR" altLang="el-GR" sz="2000" b="1" i="0" u="none" strike="noStrike" kern="1200" cap="none" spc="0" normalizeH="0" baseline="0" noProof="0" dirty="0">
                <a:ln>
                  <a:noFill/>
                </a:ln>
                <a:solidFill>
                  <a:schemeClr val="tx2"/>
                </a:solidFill>
                <a:effectLst>
                  <a:outerShdw blurRad="38100" dist="38100" dir="2700000" algn="tl">
                    <a:srgbClr val="000000">
                      <a:alpha val="43137"/>
                    </a:srgbClr>
                  </a:outerShdw>
                </a:effectLst>
                <a:uLnTx/>
                <a:uFillTx/>
                <a:latin typeface="Xarrovv" panose="02000603000000000000" pitchFamily="50" charset="-128"/>
                <a:ea typeface="Xarrovv" panose="02000603000000000000" pitchFamily="50" charset="-128"/>
                <a:cs typeface="Xarrovv" panose="02000603000000000000" pitchFamily="50" charset="-128"/>
              </a:rPr>
              <a:t>μαθητές</a:t>
            </a:r>
            <a:r>
              <a:rPr kumimoji="0" lang="el-GR" altLang="el-GR" sz="20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t> κατηγορούν τα σχολικά εγχειρίδια ότι είναι ανιαρά μέχρι θανάτου.</a:t>
            </a:r>
            <a:br>
              <a:rPr kumimoji="0" lang="el-GR" altLang="el-GR" sz="18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rPr>
            </a:br>
            <a:endParaRPr kumimoji="0" lang="el-GR" altLang="el-GR" sz="1800" b="0" i="0" u="none" strike="noStrike" kern="1200" cap="none" spc="0" normalizeH="0" baseline="0" noProof="0" dirty="0">
              <a:ln>
                <a:noFill/>
              </a:ln>
              <a:solidFill>
                <a:schemeClr val="tx2"/>
              </a:solidFill>
              <a:effectLst/>
              <a:uLnTx/>
              <a:uFillTx/>
              <a:latin typeface="Xarrovv" panose="02000603000000000000" pitchFamily="50" charset="-128"/>
              <a:ea typeface="Xarrovv" panose="02000603000000000000" pitchFamily="50" charset="-128"/>
              <a:cs typeface="Xarrovv" panose="02000603000000000000" pitchFamily="50" charset="-128"/>
            </a:endParaRPr>
          </a:p>
        </p:txBody>
      </p:sp>
      <p:pic>
        <p:nvPicPr>
          <p:cNvPr id="4" name="Σύμβολο κράτησης θέσης εικόνας 3" descr="Ανοιχτό βιβλίο στο τραπέζι, δυσδιάκριτα ράφια με βιβλία στο φόντο" title="Δείγμα εικόνας"/>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8890" r="8890"/>
          <a:stretch>
            <a:fillRect/>
          </a:stretch>
        </p:blipFill>
        <p:spPr/>
      </p:pic>
      <p:sp>
        <p:nvSpPr>
          <p:cNvPr id="5" name="1 - Τίτλος">
            <a:extLst>
              <a:ext uri="{FF2B5EF4-FFF2-40B4-BE49-F238E27FC236}">
                <a16:creationId xmlns:a16="http://schemas.microsoft.com/office/drawing/2014/main" id="{839FD3D0-59BC-4210-BAF8-EC1378E5BD4C}"/>
              </a:ext>
            </a:extLst>
          </p:cNvPr>
          <p:cNvSpPr txBox="1">
            <a:spLocks/>
          </p:cNvSpPr>
          <p:nvPr/>
        </p:nvSpPr>
        <p:spPr>
          <a:xfrm>
            <a:off x="4396847" y="186267"/>
            <a:ext cx="7559675" cy="811193"/>
          </a:xfrm>
          <a:prstGeom prst="rect">
            <a:avLst/>
          </a:prstGeom>
        </p:spPr>
        <p:txBody>
          <a:bodyPr vert="horz" wrap="square" lIns="0" tIns="45720" rIns="0" bIns="45720" numCol="1" rtlCol="0" anchor="ctr" anchorCtr="0" compatLnSpc="1">
            <a:prstTxWarp prst="textNoShape">
              <a:avLst/>
            </a:prstTxWarp>
            <a:noAutofit/>
          </a:bodyPr>
          <a:lstStyle>
            <a:lvl1pPr algn="l" defTabSz="914400" rtl="0" eaLnBrk="1" latinLnBrk="0" hangingPunct="1">
              <a:lnSpc>
                <a:spcPct val="90000"/>
              </a:lnSpc>
              <a:spcBef>
                <a:spcPct val="0"/>
              </a:spcBef>
              <a:buNone/>
              <a:defRPr sz="4400" kern="1200" cap="all" baseline="0">
                <a:solidFill>
                  <a:schemeClr val="tx1"/>
                </a:solidFill>
                <a:latin typeface="+mj-lt"/>
                <a:ea typeface="+mj-ea"/>
                <a:cs typeface="+mj-cs"/>
              </a:defRPr>
            </a:lvl1pPr>
          </a:lstStyle>
          <a:p>
            <a:pPr algn="r"/>
            <a:r>
              <a:rPr lang="en-US" altLang="el-GR" sz="1600" cap="none" dirty="0">
                <a:solidFill>
                  <a:schemeClr val="tx1">
                    <a:lumMod val="20000"/>
                    <a:lumOff val="80000"/>
                  </a:schemeClr>
                </a:solidFill>
              </a:rPr>
              <a:t>ΙΕΑ 101</a:t>
            </a:r>
            <a:br>
              <a:rPr lang="en-US" altLang="el-GR" sz="1600" cap="none" dirty="0">
                <a:solidFill>
                  <a:schemeClr val="tx1">
                    <a:lumMod val="20000"/>
                    <a:lumOff val="80000"/>
                  </a:schemeClr>
                </a:solidFill>
              </a:rPr>
            </a:br>
            <a:r>
              <a:rPr lang="en-US" altLang="el-GR" sz="1600" b="1" cap="none" dirty="0">
                <a:solidFill>
                  <a:schemeClr val="tx1">
                    <a:lumMod val="20000"/>
                    <a:lumOff val="80000"/>
                  </a:schemeClr>
                </a:solidFill>
              </a:rPr>
              <a:t>ΔΙΔΑΚΤΙΚΗ – ΘΕΩΡΙΑ ΚΑΙ ΠΡΑΞΗ ΤΗΣ ΔΙΔΑΣΚΑΛΙΑΣ</a:t>
            </a:r>
            <a:br>
              <a:rPr lang="en-US" altLang="el-GR" sz="1600" cap="none" dirty="0">
                <a:solidFill>
                  <a:schemeClr val="tx1">
                    <a:lumMod val="20000"/>
                    <a:lumOff val="80000"/>
                  </a:schemeClr>
                </a:solidFill>
              </a:rPr>
            </a:br>
            <a:r>
              <a:rPr lang="en-US" altLang="el-GR" sz="1600" cap="none" dirty="0">
                <a:solidFill>
                  <a:schemeClr val="tx1">
                    <a:lumMod val="20000"/>
                    <a:lumOff val="80000"/>
                  </a:schemeClr>
                </a:solidFill>
              </a:rPr>
              <a:t>Κ. ΑΓΓΕΛΑΚΟΣ – Χ. ΚΟΥΡΓΙΑΝΤΑΚΗΣ</a:t>
            </a:r>
            <a:br>
              <a:rPr lang="en-US" altLang="el-GR" sz="1600" cap="none" dirty="0">
                <a:solidFill>
                  <a:schemeClr val="tx1">
                    <a:lumMod val="20000"/>
                    <a:lumOff val="80000"/>
                  </a:schemeClr>
                </a:solidFill>
              </a:rPr>
            </a:br>
            <a:r>
              <a:rPr lang="en-US" altLang="el-GR" sz="1600" cap="none" dirty="0">
                <a:solidFill>
                  <a:schemeClr val="tx1">
                    <a:lumMod val="20000"/>
                    <a:lumOff val="80000"/>
                  </a:schemeClr>
                </a:solidFill>
              </a:rPr>
              <a:t>ΥΠΟΧΡΕΩΤΙΚΟ, Η΄ ΕΞΑΜΗΝΟ</a:t>
            </a:r>
            <a:br>
              <a:rPr lang="en-US" altLang="el-GR" sz="1600" cap="none" dirty="0">
                <a:solidFill>
                  <a:schemeClr val="tx1">
                    <a:lumMod val="20000"/>
                    <a:lumOff val="80000"/>
                  </a:schemeClr>
                </a:solidFill>
              </a:rPr>
            </a:br>
            <a:r>
              <a:rPr lang="en-US" altLang="el-GR" sz="1600" cap="none" dirty="0">
                <a:solidFill>
                  <a:schemeClr val="tx1">
                    <a:lumMod val="20000"/>
                    <a:lumOff val="80000"/>
                  </a:schemeClr>
                </a:solidFill>
              </a:rPr>
              <a:t>5 ECTS</a:t>
            </a:r>
          </a:p>
        </p:txBody>
      </p:sp>
    </p:spTree>
    <p:extLst>
      <p:ext uri="{BB962C8B-B14F-4D97-AF65-F5344CB8AC3E}">
        <p14:creationId xmlns:p14="http://schemas.microsoft.com/office/powerpoint/2010/main" val="1390803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a:extLst>
              <a:ext uri="{FF2B5EF4-FFF2-40B4-BE49-F238E27FC236}">
                <a16:creationId xmlns:a16="http://schemas.microsoft.com/office/drawing/2014/main" id="{8F715B84-3619-45CC-8565-24D7D6BA8C4F}"/>
              </a:ext>
            </a:extLst>
          </p:cNvPr>
          <p:cNvSpPr txBox="1">
            <a:spLocks noChangeArrowheads="1"/>
          </p:cNvSpPr>
          <p:nvPr/>
        </p:nvSpPr>
        <p:spPr>
          <a:xfrm>
            <a:off x="9143999" y="432262"/>
            <a:ext cx="2743201" cy="1296785"/>
          </a:xfrm>
          <a:prstGeom prst="rect">
            <a:avLst/>
          </a:prstGeom>
        </p:spPr>
        <p:txBody>
          <a:bodyPr vert="horz" lIns="91440" tIns="45720" rIns="91440" bIns="45720" rtlCol="0" anchor="b">
            <a:normAutofit lnSpcReduction="10000"/>
          </a:bodyPr>
          <a:lstStyle>
            <a:lvl1pPr algn="l" defTabSz="685777" rtl="0" eaLnBrk="1" latinLnBrk="0" hangingPunct="1">
              <a:lnSpc>
                <a:spcPct val="90000"/>
              </a:lnSpc>
              <a:spcBef>
                <a:spcPct val="0"/>
              </a:spcBef>
              <a:buNone/>
              <a:defRPr lang="en-US" sz="2100" b="0" kern="1200" cap="none" spc="0" baseline="0" dirty="0">
                <a:solidFill>
                  <a:srgbClr val="FFFFFF"/>
                </a:solidFill>
                <a:effectLst/>
                <a:latin typeface="+mj-lt"/>
                <a:ea typeface="+mn-ea"/>
                <a:cs typeface="+mn-cs"/>
              </a:defRPr>
            </a:lvl1pPr>
          </a:lstStyle>
          <a:p>
            <a:r>
              <a:rPr lang="el-GR" altLang="el-GR" sz="1400" dirty="0"/>
              <a:t>ΙΕΑ 101</a:t>
            </a:r>
            <a:br>
              <a:rPr lang="el-GR" altLang="el-GR" sz="1400" dirty="0"/>
            </a:br>
            <a:r>
              <a:rPr lang="el-GR" altLang="el-GR" sz="1400" b="1" dirty="0"/>
              <a:t>ΔΙΔΑΚΤΙΚΗ – ΘΕΩΡΙΑ ΚΑΙ ΠΡΑΞΗ ΤΗΣ ΔΙΔΑΣΚΑΛΙΑΣ</a:t>
            </a:r>
            <a:br>
              <a:rPr lang="el-GR" altLang="el-GR" sz="1400" dirty="0"/>
            </a:br>
            <a:r>
              <a:rPr lang="el-GR" altLang="el-GR" sz="1400" dirty="0"/>
              <a:t>Κ. ΑΓΓΕΛΑΚΟΣ – Χ. ΚΟΥΡΓΙΑΝΤΑΚΗΣ</a:t>
            </a:r>
            <a:br>
              <a:rPr lang="el-GR" altLang="el-GR" sz="1400" dirty="0"/>
            </a:br>
            <a:r>
              <a:rPr lang="el-GR" altLang="el-GR" sz="1400" dirty="0"/>
              <a:t>ΥΠΟΧΡΕΩΤΙΚΟ, Η΄ ΕΞΑΜΗΝΟ</a:t>
            </a:r>
            <a:br>
              <a:rPr lang="el-GR" altLang="el-GR" sz="1400" dirty="0"/>
            </a:br>
            <a:r>
              <a:rPr lang="el-GR" altLang="el-GR" sz="1400" dirty="0"/>
              <a:t>5 ECTS</a:t>
            </a:r>
          </a:p>
        </p:txBody>
      </p:sp>
      <p:sp>
        <p:nvSpPr>
          <p:cNvPr id="6" name="2 - Υπότιτλος">
            <a:extLst>
              <a:ext uri="{FF2B5EF4-FFF2-40B4-BE49-F238E27FC236}">
                <a16:creationId xmlns:a16="http://schemas.microsoft.com/office/drawing/2014/main" id="{42C9D988-3A93-4E0A-907A-3CDC913B70D5}"/>
              </a:ext>
            </a:extLst>
          </p:cNvPr>
          <p:cNvSpPr txBox="1">
            <a:spLocks noChangeArrowheads="1"/>
          </p:cNvSpPr>
          <p:nvPr/>
        </p:nvSpPr>
        <p:spPr>
          <a:xfrm>
            <a:off x="464819" y="690101"/>
            <a:ext cx="8197043" cy="5710699"/>
          </a:xfrm>
          <a:prstGeom prst="rect">
            <a:avLst/>
          </a:prstGeom>
        </p:spPr>
        <p:txBody>
          <a:bodyPr vert="horz" lIns="91440" tIns="45720" rIns="91440" bIns="45720" rtlCol="0">
            <a:normAutofit/>
          </a:bodyPr>
          <a:lstStyle>
            <a:lvl1pPr marL="137155" indent="-137155" algn="l" defTabSz="685777" rtl="0" eaLnBrk="1" latinLnBrk="0" hangingPunct="1">
              <a:lnSpc>
                <a:spcPct val="100000"/>
              </a:lnSpc>
              <a:spcBef>
                <a:spcPts val="675"/>
              </a:spcBef>
              <a:spcAft>
                <a:spcPts val="0"/>
              </a:spcAft>
              <a:buClr>
                <a:schemeClr val="tx1">
                  <a:lumMod val="85000"/>
                  <a:lumOff val="15000"/>
                </a:schemeClr>
              </a:buClr>
              <a:buFont typeface="Garamond" pitchFamily="18" charset="0"/>
              <a:buChar char="◦"/>
              <a:defRPr sz="1350" kern="1200">
                <a:solidFill>
                  <a:schemeClr val="tx1"/>
                </a:solidFill>
                <a:latin typeface="+mn-lt"/>
                <a:ea typeface="+mn-ea"/>
                <a:cs typeface="+mn-cs"/>
              </a:defRPr>
            </a:lvl1pPr>
            <a:lvl2pPr marL="342889"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548622"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3pPr>
            <a:lvl4pPr marL="754355"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4pPr>
            <a:lvl5pPr marL="960088"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5pPr>
            <a:lvl6pPr marL="1199960"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6pPr>
            <a:lvl7pPr marL="1424952"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7pPr>
            <a:lvl8pPr marL="1649945"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8pPr>
            <a:lvl9pPr marL="1874937"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9pPr>
          </a:lstStyle>
          <a:p>
            <a:pPr indent="0">
              <a:lnSpc>
                <a:spcPct val="90000"/>
              </a:lnSpc>
              <a:spcBef>
                <a:spcPts val="575"/>
              </a:spcBef>
              <a:buNone/>
            </a:pPr>
            <a:r>
              <a:rPr lang="el-GR" altLang="el-GR" sz="2200" b="1" dirty="0">
                <a:latin typeface="Xarrovv" panose="02000603000000000000" pitchFamily="50" charset="-128"/>
                <a:ea typeface="Xarrovv" panose="02000603000000000000" pitchFamily="50" charset="-128"/>
                <a:cs typeface="Xarrovv" panose="02000603000000000000" pitchFamily="50" charset="-128"/>
              </a:rPr>
              <a:t>ΤΑ ΕΓΧΕΙΡΙΔΙΑ ΤΗΣ ΙΣΤΟΡΙΑΣ</a:t>
            </a:r>
          </a:p>
          <a:p>
            <a:pPr indent="0">
              <a:lnSpc>
                <a:spcPct val="90000"/>
              </a:lnSpc>
              <a:spcBef>
                <a:spcPts val="575"/>
              </a:spcBef>
              <a:buNone/>
            </a:pPr>
            <a:endParaRPr lang="el-GR" altLang="el-GR" sz="2200" dirty="0">
              <a:latin typeface="Xarrovv" panose="02000603000000000000" pitchFamily="50" charset="-128"/>
              <a:ea typeface="Xarrovv" panose="02000603000000000000" pitchFamily="50" charset="-128"/>
              <a:cs typeface="Xarrovv" panose="02000603000000000000" pitchFamily="50" charset="-128"/>
            </a:endParaRPr>
          </a:p>
          <a:p>
            <a:pPr indent="0" algn="ctr">
              <a:lnSpc>
                <a:spcPct val="90000"/>
              </a:lnSpc>
              <a:buNone/>
            </a:pPr>
            <a:endParaRPr lang="el-GR" altLang="el-GR" sz="2200" b="1" dirty="0">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endParaRPr>
          </a:p>
          <a:p>
            <a:pPr indent="0" algn="ctr">
              <a:lnSpc>
                <a:spcPct val="90000"/>
              </a:lnSpc>
              <a:buNone/>
            </a:pPr>
            <a:r>
              <a:rPr lang="el-GR" altLang="el-GR" sz="2200" b="1" dirty="0">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Βασικά κριτήρια επιλογής ενός σχολικού εγχειριδίου:</a:t>
            </a:r>
          </a:p>
          <a:p>
            <a:pPr indent="0" algn="ctr">
              <a:lnSpc>
                <a:spcPct val="90000"/>
              </a:lnSpc>
              <a:buNone/>
            </a:pPr>
            <a:endParaRPr lang="el-GR" altLang="el-GR" sz="2200" dirty="0">
              <a:latin typeface="Xarrovv" panose="02000603000000000000" pitchFamily="50" charset="-128"/>
              <a:ea typeface="Xarrovv" panose="02000603000000000000" pitchFamily="50" charset="-128"/>
              <a:cs typeface="Xarrovv" panose="02000603000000000000" pitchFamily="50" charset="-128"/>
            </a:endParaRPr>
          </a:p>
          <a:p>
            <a:pPr indent="0" algn="ctr">
              <a:lnSpc>
                <a:spcPct val="90000"/>
              </a:lnSpc>
              <a:buNone/>
            </a:pPr>
            <a:r>
              <a:rPr lang="el-GR" altLang="el-GR" sz="2200" dirty="0">
                <a:latin typeface="Xarrovv" panose="02000603000000000000" pitchFamily="50" charset="-128"/>
                <a:ea typeface="Xarrovv" panose="02000603000000000000" pitchFamily="50" charset="-128"/>
                <a:cs typeface="Xarrovv" panose="02000603000000000000" pitchFamily="50" charset="-128"/>
              </a:rPr>
              <a:t>α) </a:t>
            </a:r>
            <a:r>
              <a:rPr lang="el-GR" altLang="el-GR" sz="2200" b="1" dirty="0">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Επιστημονικά</a:t>
            </a:r>
            <a:r>
              <a:rPr lang="el-GR" altLang="el-GR" sz="2200" dirty="0">
                <a:latin typeface="Xarrovv" panose="02000603000000000000" pitchFamily="50" charset="-128"/>
                <a:ea typeface="Xarrovv" panose="02000603000000000000" pitchFamily="50" charset="-128"/>
                <a:cs typeface="Xarrovv" panose="02000603000000000000" pitchFamily="50" charset="-128"/>
              </a:rPr>
              <a:t> (επιστημονική εγκυρότητα):</a:t>
            </a:r>
          </a:p>
          <a:p>
            <a:pPr marL="480055" indent="-342900" algn="ctr">
              <a:lnSpc>
                <a:spcPct val="90000"/>
              </a:lnSpc>
              <a:buFont typeface="Wingdings" panose="05000000000000000000" pitchFamily="2" charset="2"/>
              <a:buChar char="û"/>
            </a:pPr>
            <a:r>
              <a:rPr lang="el-GR" altLang="el-GR" sz="2200" dirty="0">
                <a:latin typeface="Xarrovv" panose="02000603000000000000" pitchFamily="50" charset="-128"/>
                <a:ea typeface="Xarrovv" panose="02000603000000000000" pitchFamily="50" charset="-128"/>
                <a:cs typeface="Xarrovv" panose="02000603000000000000" pitchFamily="50" charset="-128"/>
              </a:rPr>
              <a:t>επιλογή περιεχομένων,</a:t>
            </a:r>
          </a:p>
          <a:p>
            <a:pPr marL="480055" indent="-342900" algn="ctr">
              <a:lnSpc>
                <a:spcPct val="90000"/>
              </a:lnSpc>
              <a:buFont typeface="Wingdings" panose="05000000000000000000" pitchFamily="2" charset="2"/>
              <a:buChar char="û"/>
            </a:pPr>
            <a:r>
              <a:rPr lang="el-GR" altLang="el-GR" sz="2200" dirty="0">
                <a:latin typeface="Xarrovv" panose="02000603000000000000" pitchFamily="50" charset="-128"/>
                <a:ea typeface="Xarrovv" panose="02000603000000000000" pitchFamily="50" charset="-128"/>
                <a:cs typeface="Xarrovv" panose="02000603000000000000" pitchFamily="50" charset="-128"/>
              </a:rPr>
              <a:t>ακρίβεια και ορθότητα περιεχομένων,</a:t>
            </a:r>
          </a:p>
          <a:p>
            <a:pPr marL="480055" indent="-342900" algn="ctr">
              <a:lnSpc>
                <a:spcPct val="90000"/>
              </a:lnSpc>
              <a:buFont typeface="Wingdings" panose="05000000000000000000" pitchFamily="2" charset="2"/>
              <a:buChar char="û"/>
            </a:pPr>
            <a:r>
              <a:rPr lang="el-GR" altLang="el-GR" sz="2200" dirty="0">
                <a:latin typeface="Xarrovv" panose="02000603000000000000" pitchFamily="50" charset="-128"/>
                <a:ea typeface="Xarrovv" panose="02000603000000000000" pitchFamily="50" charset="-128"/>
                <a:cs typeface="Xarrovv" panose="02000603000000000000" pitchFamily="50" charset="-128"/>
              </a:rPr>
              <a:t>νέα, σύγχρονα επιστημονικά πορίσματα,</a:t>
            </a:r>
          </a:p>
          <a:p>
            <a:pPr marL="480055" indent="-342900" algn="ctr">
              <a:lnSpc>
                <a:spcPct val="90000"/>
              </a:lnSpc>
              <a:buFont typeface="Wingdings" panose="05000000000000000000" pitchFamily="2" charset="2"/>
              <a:buChar char="û"/>
            </a:pPr>
            <a:r>
              <a:rPr lang="el-GR" altLang="el-GR" sz="2200" dirty="0">
                <a:latin typeface="Xarrovv" panose="02000603000000000000" pitchFamily="50" charset="-128"/>
                <a:ea typeface="Xarrovv" panose="02000603000000000000" pitchFamily="50" charset="-128"/>
                <a:cs typeface="Xarrovv" panose="02000603000000000000" pitchFamily="50" charset="-128"/>
              </a:rPr>
              <a:t>πολλαπλότητα ερμηνειών,</a:t>
            </a:r>
          </a:p>
          <a:p>
            <a:pPr marL="480055" indent="-342900" algn="ctr">
              <a:lnSpc>
                <a:spcPct val="90000"/>
              </a:lnSpc>
              <a:buFont typeface="Wingdings" panose="05000000000000000000" pitchFamily="2" charset="2"/>
              <a:buChar char="û"/>
            </a:pPr>
            <a:r>
              <a:rPr lang="el-GR" altLang="el-GR" sz="2200" dirty="0">
                <a:latin typeface="Xarrovv" panose="02000603000000000000" pitchFamily="50" charset="-128"/>
                <a:ea typeface="Xarrovv" panose="02000603000000000000" pitchFamily="50" charset="-128"/>
                <a:cs typeface="Xarrovv" panose="02000603000000000000" pitchFamily="50" charset="-128"/>
              </a:rPr>
              <a:t>αποφυγή παρασιωπήσεων, προκαταλήψεων  και μονομερειών.</a:t>
            </a:r>
          </a:p>
        </p:txBody>
      </p:sp>
    </p:spTree>
    <p:extLst>
      <p:ext uri="{BB962C8B-B14F-4D97-AF65-F5344CB8AC3E}">
        <p14:creationId xmlns:p14="http://schemas.microsoft.com/office/powerpoint/2010/main" val="702723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a:extLst>
              <a:ext uri="{FF2B5EF4-FFF2-40B4-BE49-F238E27FC236}">
                <a16:creationId xmlns:a16="http://schemas.microsoft.com/office/drawing/2014/main" id="{8F715B84-3619-45CC-8565-24D7D6BA8C4F}"/>
              </a:ext>
            </a:extLst>
          </p:cNvPr>
          <p:cNvSpPr txBox="1">
            <a:spLocks noChangeArrowheads="1"/>
          </p:cNvSpPr>
          <p:nvPr/>
        </p:nvSpPr>
        <p:spPr>
          <a:xfrm>
            <a:off x="9143999" y="432262"/>
            <a:ext cx="2743201" cy="1296785"/>
          </a:xfrm>
          <a:prstGeom prst="rect">
            <a:avLst/>
          </a:prstGeom>
        </p:spPr>
        <p:txBody>
          <a:bodyPr vert="horz" lIns="91440" tIns="45720" rIns="91440" bIns="45720" rtlCol="0" anchor="b">
            <a:normAutofit lnSpcReduction="10000"/>
          </a:bodyPr>
          <a:lstStyle>
            <a:lvl1pPr algn="l" defTabSz="685777" rtl="0" eaLnBrk="1" latinLnBrk="0" hangingPunct="1">
              <a:lnSpc>
                <a:spcPct val="90000"/>
              </a:lnSpc>
              <a:spcBef>
                <a:spcPct val="0"/>
              </a:spcBef>
              <a:buNone/>
              <a:defRPr lang="en-US" sz="2100" b="0" kern="1200" cap="none" spc="0" baseline="0" dirty="0">
                <a:solidFill>
                  <a:srgbClr val="FFFFFF"/>
                </a:solidFill>
                <a:effectLst/>
                <a:latin typeface="+mj-lt"/>
                <a:ea typeface="+mn-ea"/>
                <a:cs typeface="+mn-cs"/>
              </a:defRPr>
            </a:lvl1pPr>
          </a:lstStyle>
          <a:p>
            <a:r>
              <a:rPr lang="el-GR" altLang="el-GR" sz="1400" dirty="0"/>
              <a:t>ΙΕΑ 101</a:t>
            </a:r>
            <a:br>
              <a:rPr lang="el-GR" altLang="el-GR" sz="1400" dirty="0"/>
            </a:br>
            <a:r>
              <a:rPr lang="el-GR" altLang="el-GR" sz="1400" b="1" dirty="0"/>
              <a:t>ΔΙΔΑΚΤΙΚΗ – ΘΕΩΡΙΑ ΚΑΙ ΠΡΑΞΗ ΤΗΣ ΔΙΔΑΣΚΑΛΙΑΣ</a:t>
            </a:r>
            <a:br>
              <a:rPr lang="el-GR" altLang="el-GR" sz="1400" dirty="0"/>
            </a:br>
            <a:r>
              <a:rPr lang="el-GR" altLang="el-GR" sz="1400" dirty="0"/>
              <a:t>Κ. ΑΓΓΕΛΑΚΟΣ – Χ. ΚΟΥΡΓΙΑΝΤΑΚΗΣ</a:t>
            </a:r>
            <a:br>
              <a:rPr lang="el-GR" altLang="el-GR" sz="1400" dirty="0"/>
            </a:br>
            <a:r>
              <a:rPr lang="el-GR" altLang="el-GR" sz="1400" dirty="0"/>
              <a:t>ΥΠΟΧΡΕΩΤΙΚΟ, Η΄ ΕΞΑΜΗΝΟ</a:t>
            </a:r>
            <a:br>
              <a:rPr lang="el-GR" altLang="el-GR" sz="1400" dirty="0"/>
            </a:br>
            <a:r>
              <a:rPr lang="el-GR" altLang="el-GR" sz="1400" dirty="0"/>
              <a:t>5 ECTS</a:t>
            </a:r>
          </a:p>
        </p:txBody>
      </p:sp>
      <p:sp>
        <p:nvSpPr>
          <p:cNvPr id="6" name="2 - Υπότιτλος">
            <a:extLst>
              <a:ext uri="{FF2B5EF4-FFF2-40B4-BE49-F238E27FC236}">
                <a16:creationId xmlns:a16="http://schemas.microsoft.com/office/drawing/2014/main" id="{42C9D988-3A93-4E0A-907A-3CDC913B70D5}"/>
              </a:ext>
            </a:extLst>
          </p:cNvPr>
          <p:cNvSpPr txBox="1">
            <a:spLocks noChangeArrowheads="1"/>
          </p:cNvSpPr>
          <p:nvPr/>
        </p:nvSpPr>
        <p:spPr>
          <a:xfrm>
            <a:off x="205099" y="690101"/>
            <a:ext cx="8673981" cy="5710699"/>
          </a:xfrm>
          <a:prstGeom prst="rect">
            <a:avLst/>
          </a:prstGeom>
        </p:spPr>
        <p:txBody>
          <a:bodyPr vert="horz" lIns="91440" tIns="45720" rIns="91440" bIns="45720" rtlCol="0">
            <a:normAutofit fontScale="92500"/>
          </a:bodyPr>
          <a:lstStyle>
            <a:lvl1pPr marL="137155" indent="-137155" algn="l" defTabSz="685777" rtl="0" eaLnBrk="1" latinLnBrk="0" hangingPunct="1">
              <a:lnSpc>
                <a:spcPct val="100000"/>
              </a:lnSpc>
              <a:spcBef>
                <a:spcPts val="675"/>
              </a:spcBef>
              <a:spcAft>
                <a:spcPts val="0"/>
              </a:spcAft>
              <a:buClr>
                <a:schemeClr val="tx1">
                  <a:lumMod val="85000"/>
                  <a:lumOff val="15000"/>
                </a:schemeClr>
              </a:buClr>
              <a:buFont typeface="Garamond" pitchFamily="18" charset="0"/>
              <a:buChar char="◦"/>
              <a:defRPr sz="1350" kern="1200">
                <a:solidFill>
                  <a:schemeClr val="tx1"/>
                </a:solidFill>
                <a:latin typeface="+mn-lt"/>
                <a:ea typeface="+mn-ea"/>
                <a:cs typeface="+mn-cs"/>
              </a:defRPr>
            </a:lvl1pPr>
            <a:lvl2pPr marL="342889"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548622"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3pPr>
            <a:lvl4pPr marL="754355"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4pPr>
            <a:lvl5pPr marL="960088"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5pPr>
            <a:lvl6pPr marL="1199960"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6pPr>
            <a:lvl7pPr marL="1424952"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7pPr>
            <a:lvl8pPr marL="1649945"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8pPr>
            <a:lvl9pPr marL="1874937"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9pPr>
          </a:lstStyle>
          <a:p>
            <a:pPr indent="0">
              <a:lnSpc>
                <a:spcPct val="90000"/>
              </a:lnSpc>
              <a:spcBef>
                <a:spcPts val="575"/>
              </a:spcBef>
              <a:buNone/>
            </a:pPr>
            <a:r>
              <a:rPr lang="el-GR" altLang="el-GR" sz="2200" b="1" dirty="0">
                <a:latin typeface="Xarrovv" panose="02000603000000000000" pitchFamily="50" charset="-128"/>
                <a:ea typeface="Xarrovv" panose="02000603000000000000" pitchFamily="50" charset="-128"/>
                <a:cs typeface="Xarrovv" panose="02000603000000000000" pitchFamily="50" charset="-128"/>
              </a:rPr>
              <a:t>ΤΑ ΕΓΧΕΙΡΙΔΙΑ ΤΗΣ ΙΣΤΟΡΙΑΣ</a:t>
            </a:r>
          </a:p>
          <a:p>
            <a:pPr indent="0">
              <a:lnSpc>
                <a:spcPct val="90000"/>
              </a:lnSpc>
              <a:spcBef>
                <a:spcPts val="575"/>
              </a:spcBef>
              <a:buNone/>
            </a:pPr>
            <a:endParaRPr lang="el-GR" altLang="el-GR" sz="2200" dirty="0">
              <a:latin typeface="Xarrovv" panose="02000603000000000000" pitchFamily="50" charset="-128"/>
              <a:ea typeface="Xarrovv" panose="02000603000000000000" pitchFamily="50" charset="-128"/>
              <a:cs typeface="Xarrovv" panose="02000603000000000000" pitchFamily="50" charset="-128"/>
            </a:endParaRPr>
          </a:p>
          <a:p>
            <a:pPr indent="0" algn="ctr">
              <a:lnSpc>
                <a:spcPct val="90000"/>
              </a:lnSpc>
              <a:buNone/>
            </a:pPr>
            <a:r>
              <a:rPr lang="el-GR" altLang="el-GR" sz="2200" b="1" dirty="0">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Βασικά κριτήρια επιλογής ενός σχολικού εγχειριδίου:</a:t>
            </a:r>
          </a:p>
          <a:p>
            <a:pPr indent="0" algn="ctr">
              <a:lnSpc>
                <a:spcPct val="90000"/>
              </a:lnSpc>
              <a:buNone/>
            </a:pPr>
            <a:endParaRPr lang="el-GR" altLang="el-GR" sz="2200" dirty="0">
              <a:latin typeface="Xarrovv" panose="02000603000000000000" pitchFamily="50" charset="-128"/>
              <a:ea typeface="Xarrovv" panose="02000603000000000000" pitchFamily="50" charset="-128"/>
              <a:cs typeface="Xarrovv" panose="02000603000000000000" pitchFamily="50" charset="-128"/>
            </a:endParaRPr>
          </a:p>
          <a:p>
            <a:pPr indent="0" algn="ctr">
              <a:lnSpc>
                <a:spcPct val="90000"/>
              </a:lnSpc>
              <a:buNone/>
            </a:pPr>
            <a:r>
              <a:rPr lang="el-GR" altLang="el-GR" sz="2200" dirty="0">
                <a:latin typeface="Xarrovv" panose="02000603000000000000" pitchFamily="50" charset="-128"/>
                <a:ea typeface="Xarrovv" panose="02000603000000000000" pitchFamily="50" charset="-128"/>
                <a:cs typeface="Xarrovv" panose="02000603000000000000" pitchFamily="50" charset="-128"/>
              </a:rPr>
              <a:t>β) </a:t>
            </a:r>
            <a:r>
              <a:rPr lang="el-GR" altLang="el-GR" sz="2200" b="1" dirty="0">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Ψυχοπαιδαγωγικά και διδακτικά </a:t>
            </a:r>
            <a:r>
              <a:rPr lang="el-GR" altLang="el-GR" sz="2200" dirty="0">
                <a:latin typeface="Xarrovv" panose="02000603000000000000" pitchFamily="50" charset="-128"/>
                <a:ea typeface="Xarrovv" panose="02000603000000000000" pitchFamily="50" charset="-128"/>
                <a:cs typeface="Xarrovv" panose="02000603000000000000" pitchFamily="50" charset="-128"/>
              </a:rPr>
              <a:t>(παιδαγωγική/διδακτική εγκυρότητα)</a:t>
            </a:r>
          </a:p>
          <a:p>
            <a:pPr marL="480055" indent="-342900" algn="ctr">
              <a:lnSpc>
                <a:spcPct val="90000"/>
              </a:lnSpc>
              <a:buFont typeface="Wingdings" panose="05000000000000000000" pitchFamily="2" charset="2"/>
              <a:buChar char="ð"/>
            </a:pPr>
            <a:r>
              <a:rPr lang="el-GR" altLang="el-GR" sz="2200" dirty="0" err="1">
                <a:latin typeface="Xarrovv" panose="02000603000000000000" pitchFamily="50" charset="-128"/>
                <a:ea typeface="Xarrovv" panose="02000603000000000000" pitchFamily="50" charset="-128"/>
                <a:cs typeface="Xarrovv" panose="02000603000000000000" pitchFamily="50" charset="-128"/>
              </a:rPr>
              <a:t>ψυχονοητικές</a:t>
            </a:r>
            <a:r>
              <a:rPr lang="el-GR" altLang="el-GR" sz="2200" dirty="0">
                <a:latin typeface="Xarrovv" panose="02000603000000000000" pitchFamily="50" charset="-128"/>
                <a:ea typeface="Xarrovv" panose="02000603000000000000" pitchFamily="50" charset="-128"/>
                <a:cs typeface="Xarrovv" panose="02000603000000000000" pitchFamily="50" charset="-128"/>
              </a:rPr>
              <a:t> προϋποθέσεις (ηλικία, αντιληπτική ικανότητα),</a:t>
            </a:r>
          </a:p>
          <a:p>
            <a:pPr marL="480055" indent="-342900" algn="ctr">
              <a:lnSpc>
                <a:spcPct val="90000"/>
              </a:lnSpc>
              <a:buFont typeface="Wingdings" panose="05000000000000000000" pitchFamily="2" charset="2"/>
              <a:buChar char="ð"/>
            </a:pPr>
            <a:r>
              <a:rPr lang="el-GR" altLang="el-GR" sz="2200" dirty="0">
                <a:latin typeface="Xarrovv" panose="02000603000000000000" pitchFamily="50" charset="-128"/>
                <a:ea typeface="Xarrovv" panose="02000603000000000000" pitchFamily="50" charset="-128"/>
                <a:cs typeface="Xarrovv" panose="02000603000000000000" pitchFamily="50" charset="-128"/>
              </a:rPr>
              <a:t>γλωσσική δομή,</a:t>
            </a:r>
          </a:p>
          <a:p>
            <a:pPr marL="480055" indent="-342900" algn="ctr">
              <a:lnSpc>
                <a:spcPct val="90000"/>
              </a:lnSpc>
              <a:buFont typeface="Wingdings" panose="05000000000000000000" pitchFamily="2" charset="2"/>
              <a:buChar char="ð"/>
            </a:pPr>
            <a:r>
              <a:rPr lang="el-GR" altLang="el-GR" sz="2200" dirty="0">
                <a:latin typeface="Xarrovv" panose="02000603000000000000" pitchFamily="50" charset="-128"/>
                <a:ea typeface="Xarrovv" panose="02000603000000000000" pitchFamily="50" charset="-128"/>
                <a:cs typeface="Xarrovv" panose="02000603000000000000" pitchFamily="50" charset="-128"/>
              </a:rPr>
              <a:t>ορθολογική οργάνωση και διάταξη της ύλης,</a:t>
            </a:r>
          </a:p>
          <a:p>
            <a:pPr marL="480055" indent="-342900" algn="ctr">
              <a:lnSpc>
                <a:spcPct val="90000"/>
              </a:lnSpc>
              <a:buFont typeface="Wingdings" panose="05000000000000000000" pitchFamily="2" charset="2"/>
              <a:buChar char="ð"/>
            </a:pPr>
            <a:r>
              <a:rPr lang="el-GR" altLang="el-GR" sz="2200" dirty="0">
                <a:latin typeface="Xarrovv" panose="02000603000000000000" pitchFamily="50" charset="-128"/>
                <a:ea typeface="Xarrovv" panose="02000603000000000000" pitchFamily="50" charset="-128"/>
                <a:cs typeface="Xarrovv" panose="02000603000000000000" pitchFamily="50" charset="-128"/>
              </a:rPr>
              <a:t>ελκυστικότητα-κίνητρα μάθησης,</a:t>
            </a:r>
          </a:p>
          <a:p>
            <a:pPr marL="480055" indent="-342900" algn="ctr">
              <a:lnSpc>
                <a:spcPct val="90000"/>
              </a:lnSpc>
              <a:buFont typeface="Wingdings" panose="05000000000000000000" pitchFamily="2" charset="2"/>
              <a:buChar char="ð"/>
            </a:pPr>
            <a:r>
              <a:rPr lang="el-GR" altLang="el-GR" sz="2200" dirty="0">
                <a:latin typeface="Xarrovv" panose="02000603000000000000" pitchFamily="50" charset="-128"/>
                <a:ea typeface="Xarrovv" panose="02000603000000000000" pitchFamily="50" charset="-128"/>
                <a:cs typeface="Xarrovv" panose="02000603000000000000" pitchFamily="50" charset="-128"/>
              </a:rPr>
              <a:t>στιλ κειμένου,</a:t>
            </a:r>
          </a:p>
          <a:p>
            <a:pPr marL="480055" indent="-342900" algn="ctr">
              <a:lnSpc>
                <a:spcPct val="90000"/>
              </a:lnSpc>
              <a:buFont typeface="Wingdings" panose="05000000000000000000" pitchFamily="2" charset="2"/>
              <a:buChar char="ð"/>
            </a:pPr>
            <a:r>
              <a:rPr lang="el-GR" altLang="el-GR" sz="2200" dirty="0">
                <a:latin typeface="Xarrovv" panose="02000603000000000000" pitchFamily="50" charset="-128"/>
                <a:ea typeface="Xarrovv" panose="02000603000000000000" pitchFamily="50" charset="-128"/>
                <a:cs typeface="Xarrovv" panose="02000603000000000000" pitchFamily="50" charset="-128"/>
              </a:rPr>
              <a:t>προσφορά πρόσθετου διδακτικού υλικού (πηγές, κείμενα ιστοριογράφων, βιβλιογραφία, ασκήσεις, δραστηριότητες, εικόνες κ.λπ.),</a:t>
            </a:r>
          </a:p>
          <a:p>
            <a:pPr marL="480055" indent="-342900" algn="ctr">
              <a:lnSpc>
                <a:spcPct val="90000"/>
              </a:lnSpc>
              <a:buFont typeface="Wingdings" panose="05000000000000000000" pitchFamily="2" charset="2"/>
              <a:buChar char="ð"/>
            </a:pPr>
            <a:r>
              <a:rPr lang="el-GR" altLang="el-GR" sz="2200" dirty="0">
                <a:latin typeface="Xarrovv" panose="02000603000000000000" pitchFamily="50" charset="-128"/>
                <a:ea typeface="Xarrovv" panose="02000603000000000000" pitchFamily="50" charset="-128"/>
                <a:cs typeface="Xarrovv" panose="02000603000000000000" pitchFamily="50" charset="-128"/>
              </a:rPr>
              <a:t>εικονογράφηση,</a:t>
            </a:r>
          </a:p>
          <a:p>
            <a:pPr marL="480055" indent="-342900" algn="ctr">
              <a:lnSpc>
                <a:spcPct val="90000"/>
              </a:lnSpc>
              <a:buFont typeface="Wingdings" panose="05000000000000000000" pitchFamily="2" charset="2"/>
              <a:buChar char="ð"/>
            </a:pPr>
            <a:r>
              <a:rPr lang="el-GR" altLang="el-GR" sz="2200" dirty="0">
                <a:latin typeface="Xarrovv" panose="02000603000000000000" pitchFamily="50" charset="-128"/>
                <a:ea typeface="Xarrovv" panose="02000603000000000000" pitchFamily="50" charset="-128"/>
                <a:cs typeface="Xarrovv" panose="02000603000000000000" pitchFamily="50" charset="-128"/>
              </a:rPr>
              <a:t>προώθηση αυτενέργειας και ερευνητικού- </a:t>
            </a:r>
            <a:r>
              <a:rPr lang="el-GR" altLang="el-GR" sz="2200" dirty="0" err="1">
                <a:latin typeface="Xarrovv" panose="02000603000000000000" pitchFamily="50" charset="-128"/>
                <a:ea typeface="Xarrovv" panose="02000603000000000000" pitchFamily="50" charset="-128"/>
                <a:cs typeface="Xarrovv" panose="02000603000000000000" pitchFamily="50" charset="-128"/>
              </a:rPr>
              <a:t>ανακαλυπτικού</a:t>
            </a:r>
            <a:r>
              <a:rPr lang="el-GR" altLang="el-GR" sz="2200" dirty="0">
                <a:latin typeface="Xarrovv" panose="02000603000000000000" pitchFamily="50" charset="-128"/>
                <a:ea typeface="Xarrovv" panose="02000603000000000000" pitchFamily="50" charset="-128"/>
                <a:cs typeface="Xarrovv" panose="02000603000000000000" pitchFamily="50" charset="-128"/>
              </a:rPr>
              <a:t> πνεύματος, </a:t>
            </a:r>
            <a:r>
              <a:rPr lang="el-GR" altLang="el-GR" sz="2200" dirty="0" err="1">
                <a:latin typeface="Xarrovv" panose="02000603000000000000" pitchFamily="50" charset="-128"/>
                <a:ea typeface="Xarrovv" panose="02000603000000000000" pitchFamily="50" charset="-128"/>
                <a:cs typeface="Xarrovv" panose="02000603000000000000" pitchFamily="50" charset="-128"/>
              </a:rPr>
              <a:t>προσπελασιμότητα</a:t>
            </a:r>
            <a:r>
              <a:rPr lang="el-GR" altLang="el-GR" sz="2200" dirty="0">
                <a:latin typeface="Xarrovv" panose="02000603000000000000" pitchFamily="50" charset="-128"/>
                <a:ea typeface="Xarrovv" panose="02000603000000000000" pitchFamily="50" charset="-128"/>
                <a:cs typeface="Xarrovv" panose="02000603000000000000" pitchFamily="50" charset="-128"/>
              </a:rPr>
              <a:t>.</a:t>
            </a:r>
          </a:p>
        </p:txBody>
      </p:sp>
    </p:spTree>
    <p:extLst>
      <p:ext uri="{BB962C8B-B14F-4D97-AF65-F5344CB8AC3E}">
        <p14:creationId xmlns:p14="http://schemas.microsoft.com/office/powerpoint/2010/main" val="15473438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Τίτλος">
            <a:extLst>
              <a:ext uri="{FF2B5EF4-FFF2-40B4-BE49-F238E27FC236}">
                <a16:creationId xmlns:a16="http://schemas.microsoft.com/office/drawing/2014/main" id="{8F715B84-3619-45CC-8565-24D7D6BA8C4F}"/>
              </a:ext>
            </a:extLst>
          </p:cNvPr>
          <p:cNvSpPr txBox="1">
            <a:spLocks noChangeArrowheads="1"/>
          </p:cNvSpPr>
          <p:nvPr/>
        </p:nvSpPr>
        <p:spPr>
          <a:xfrm>
            <a:off x="9143999" y="432262"/>
            <a:ext cx="2743201" cy="1296785"/>
          </a:xfrm>
          <a:prstGeom prst="rect">
            <a:avLst/>
          </a:prstGeom>
        </p:spPr>
        <p:txBody>
          <a:bodyPr vert="horz" lIns="91440" tIns="45720" rIns="91440" bIns="45720" rtlCol="0" anchor="b">
            <a:normAutofit lnSpcReduction="10000"/>
          </a:bodyPr>
          <a:lstStyle>
            <a:lvl1pPr algn="l" defTabSz="685777" rtl="0" eaLnBrk="1" latinLnBrk="0" hangingPunct="1">
              <a:lnSpc>
                <a:spcPct val="90000"/>
              </a:lnSpc>
              <a:spcBef>
                <a:spcPct val="0"/>
              </a:spcBef>
              <a:buNone/>
              <a:defRPr lang="en-US" sz="2100" b="0" kern="1200" cap="none" spc="0" baseline="0" dirty="0">
                <a:solidFill>
                  <a:srgbClr val="FFFFFF"/>
                </a:solidFill>
                <a:effectLst/>
                <a:latin typeface="+mj-lt"/>
                <a:ea typeface="+mn-ea"/>
                <a:cs typeface="+mn-cs"/>
              </a:defRPr>
            </a:lvl1pPr>
          </a:lstStyle>
          <a:p>
            <a:r>
              <a:rPr lang="el-GR" altLang="el-GR" sz="1400" dirty="0"/>
              <a:t>ΙΕΑ 101</a:t>
            </a:r>
            <a:br>
              <a:rPr lang="el-GR" altLang="el-GR" sz="1400" dirty="0"/>
            </a:br>
            <a:r>
              <a:rPr lang="el-GR" altLang="el-GR" sz="1400" b="1" dirty="0"/>
              <a:t>ΔΙΔΑΚΤΙΚΗ – ΘΕΩΡΙΑ ΚΑΙ ΠΡΑΞΗ ΤΗΣ ΔΙΔΑΣΚΑΛΙΑΣ</a:t>
            </a:r>
            <a:br>
              <a:rPr lang="el-GR" altLang="el-GR" sz="1400" dirty="0"/>
            </a:br>
            <a:r>
              <a:rPr lang="el-GR" altLang="el-GR" sz="1400" dirty="0"/>
              <a:t>Κ. ΑΓΓΕΛΑΚΟΣ – Χ. ΚΟΥΡΓΙΑΝΤΑΚΗΣ</a:t>
            </a:r>
            <a:br>
              <a:rPr lang="el-GR" altLang="el-GR" sz="1400" dirty="0"/>
            </a:br>
            <a:r>
              <a:rPr lang="el-GR" altLang="el-GR" sz="1400" dirty="0"/>
              <a:t>ΥΠΟΧΡΕΩΤΙΚΟ, Η΄ ΕΞΑΜΗΝΟ</a:t>
            </a:r>
            <a:br>
              <a:rPr lang="el-GR" altLang="el-GR" sz="1400" dirty="0"/>
            </a:br>
            <a:r>
              <a:rPr lang="el-GR" altLang="el-GR" sz="1400" dirty="0"/>
              <a:t>5 ECTS</a:t>
            </a:r>
          </a:p>
        </p:txBody>
      </p:sp>
      <p:sp>
        <p:nvSpPr>
          <p:cNvPr id="6" name="2 - Υπότιτλος">
            <a:extLst>
              <a:ext uri="{FF2B5EF4-FFF2-40B4-BE49-F238E27FC236}">
                <a16:creationId xmlns:a16="http://schemas.microsoft.com/office/drawing/2014/main" id="{42C9D988-3A93-4E0A-907A-3CDC913B70D5}"/>
              </a:ext>
            </a:extLst>
          </p:cNvPr>
          <p:cNvSpPr txBox="1">
            <a:spLocks noChangeArrowheads="1"/>
          </p:cNvSpPr>
          <p:nvPr/>
        </p:nvSpPr>
        <p:spPr>
          <a:xfrm>
            <a:off x="464819" y="690101"/>
            <a:ext cx="8197043" cy="5710699"/>
          </a:xfrm>
          <a:prstGeom prst="rect">
            <a:avLst/>
          </a:prstGeom>
        </p:spPr>
        <p:txBody>
          <a:bodyPr vert="horz" lIns="91440" tIns="45720" rIns="91440" bIns="45720" rtlCol="0">
            <a:normAutofit/>
          </a:bodyPr>
          <a:lstStyle>
            <a:lvl1pPr marL="137155" indent="-137155" algn="l" defTabSz="685777" rtl="0" eaLnBrk="1" latinLnBrk="0" hangingPunct="1">
              <a:lnSpc>
                <a:spcPct val="100000"/>
              </a:lnSpc>
              <a:spcBef>
                <a:spcPts val="675"/>
              </a:spcBef>
              <a:spcAft>
                <a:spcPts val="0"/>
              </a:spcAft>
              <a:buClr>
                <a:schemeClr val="tx1">
                  <a:lumMod val="85000"/>
                  <a:lumOff val="15000"/>
                </a:schemeClr>
              </a:buClr>
              <a:buFont typeface="Garamond" pitchFamily="18" charset="0"/>
              <a:buChar char="◦"/>
              <a:defRPr sz="1350" kern="1200">
                <a:solidFill>
                  <a:schemeClr val="tx1"/>
                </a:solidFill>
                <a:latin typeface="+mn-lt"/>
                <a:ea typeface="+mn-ea"/>
                <a:cs typeface="+mn-cs"/>
              </a:defRPr>
            </a:lvl1pPr>
            <a:lvl2pPr marL="342889"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200" kern="1200">
                <a:solidFill>
                  <a:schemeClr val="tx1"/>
                </a:solidFill>
                <a:latin typeface="+mn-lt"/>
                <a:ea typeface="+mn-ea"/>
                <a:cs typeface="+mn-cs"/>
              </a:defRPr>
            </a:lvl2pPr>
            <a:lvl3pPr marL="548622"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3pPr>
            <a:lvl4pPr marL="754355"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4pPr>
            <a:lvl5pPr marL="960088" indent="-137155"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5pPr>
            <a:lvl6pPr marL="1199960"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6pPr>
            <a:lvl7pPr marL="1424952"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7pPr>
            <a:lvl8pPr marL="1649945"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8pPr>
            <a:lvl9pPr marL="1874937" indent="-171444" algn="l" defTabSz="685777" rtl="0" eaLnBrk="1" latinLnBrk="0" hangingPunct="1">
              <a:lnSpc>
                <a:spcPct val="100000"/>
              </a:lnSpc>
              <a:spcBef>
                <a:spcPts val="375"/>
              </a:spcBef>
              <a:buClr>
                <a:schemeClr val="tx1">
                  <a:lumMod val="85000"/>
                  <a:lumOff val="15000"/>
                </a:schemeClr>
              </a:buClr>
              <a:buFont typeface="Garamond" pitchFamily="18" charset="0"/>
              <a:buChar char="◦"/>
              <a:defRPr sz="1050" kern="1200">
                <a:solidFill>
                  <a:schemeClr val="tx1"/>
                </a:solidFill>
                <a:latin typeface="+mn-lt"/>
                <a:ea typeface="+mn-ea"/>
                <a:cs typeface="+mn-cs"/>
              </a:defRPr>
            </a:lvl9pPr>
          </a:lstStyle>
          <a:p>
            <a:pPr indent="0">
              <a:lnSpc>
                <a:spcPct val="90000"/>
              </a:lnSpc>
              <a:spcBef>
                <a:spcPts val="575"/>
              </a:spcBef>
              <a:buNone/>
            </a:pPr>
            <a:r>
              <a:rPr lang="el-GR" altLang="el-GR" sz="2000" b="1" dirty="0">
                <a:latin typeface="Xarrovv" panose="02000603000000000000" pitchFamily="50" charset="-128"/>
                <a:ea typeface="Xarrovv" panose="02000603000000000000" pitchFamily="50" charset="-128"/>
                <a:cs typeface="Xarrovv" panose="02000603000000000000" pitchFamily="50" charset="-128"/>
              </a:rPr>
              <a:t>ΤΑ ΕΓΧΕΙΡΙΔΙΑ ΤΗΣ ΙΣΤΟΡΙΑΣ</a:t>
            </a:r>
          </a:p>
          <a:p>
            <a:pPr indent="0">
              <a:lnSpc>
                <a:spcPct val="90000"/>
              </a:lnSpc>
              <a:spcBef>
                <a:spcPts val="575"/>
              </a:spcBef>
              <a:buNone/>
            </a:pPr>
            <a:endParaRPr lang="el-GR" altLang="el-GR" sz="2200" dirty="0">
              <a:latin typeface="Xarrovv" panose="02000603000000000000" pitchFamily="50" charset="-128"/>
              <a:ea typeface="Xarrovv" panose="02000603000000000000" pitchFamily="50" charset="-128"/>
              <a:cs typeface="Xarrovv" panose="02000603000000000000" pitchFamily="50" charset="-128"/>
            </a:endParaRPr>
          </a:p>
          <a:p>
            <a:pPr indent="0" algn="ctr">
              <a:lnSpc>
                <a:spcPct val="90000"/>
              </a:lnSpc>
              <a:buNone/>
            </a:pPr>
            <a:r>
              <a:rPr lang="el-GR" altLang="el-GR" sz="2200" b="1" dirty="0">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Βασικά κριτήρια επιλογής ενός σχολικού εγχειριδίου:</a:t>
            </a:r>
          </a:p>
          <a:p>
            <a:pPr indent="0" algn="ctr">
              <a:lnSpc>
                <a:spcPct val="90000"/>
              </a:lnSpc>
              <a:buNone/>
            </a:pPr>
            <a:endParaRPr lang="el-GR" altLang="el-GR" sz="2200" dirty="0">
              <a:latin typeface="Xarrovv" panose="02000603000000000000" pitchFamily="50" charset="-128"/>
              <a:ea typeface="Xarrovv" panose="02000603000000000000" pitchFamily="50" charset="-128"/>
              <a:cs typeface="Xarrovv" panose="02000603000000000000" pitchFamily="50" charset="-128"/>
            </a:endParaRPr>
          </a:p>
          <a:p>
            <a:pPr indent="0" algn="ctr">
              <a:lnSpc>
                <a:spcPct val="90000"/>
              </a:lnSpc>
              <a:buNone/>
            </a:pPr>
            <a:r>
              <a:rPr lang="el-GR" altLang="el-GR" sz="2200" dirty="0">
                <a:latin typeface="Xarrovv" panose="02000603000000000000" pitchFamily="50" charset="-128"/>
                <a:ea typeface="Xarrovv" panose="02000603000000000000" pitchFamily="50" charset="-128"/>
                <a:cs typeface="Xarrovv" panose="02000603000000000000" pitchFamily="50" charset="-128"/>
              </a:rPr>
              <a:t>γ) </a:t>
            </a:r>
            <a:r>
              <a:rPr lang="el-GR" altLang="el-GR" sz="2200" b="1" dirty="0">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Κοινωνικά-μορφωτικά</a:t>
            </a:r>
            <a:r>
              <a:rPr lang="el-GR" altLang="el-GR" sz="2200" dirty="0">
                <a:latin typeface="Xarrovv" panose="02000603000000000000" pitchFamily="50" charset="-128"/>
                <a:ea typeface="Xarrovv" panose="02000603000000000000" pitchFamily="50" charset="-128"/>
                <a:cs typeface="Xarrovv" panose="02000603000000000000" pitchFamily="50" charset="-128"/>
              </a:rPr>
              <a:t> (κοινωνική εγκυρότητα):</a:t>
            </a:r>
          </a:p>
          <a:p>
            <a:pPr marL="480055" indent="-342900" algn="ctr">
              <a:lnSpc>
                <a:spcPct val="90000"/>
              </a:lnSpc>
              <a:buFont typeface="Xarrovv" panose="02000603000000000000" pitchFamily="50" charset="-128"/>
              <a:buChar char="❧"/>
            </a:pPr>
            <a:r>
              <a:rPr lang="el-GR" altLang="el-GR" sz="2200" dirty="0">
                <a:latin typeface="Xarrovv" panose="02000603000000000000" pitchFamily="50" charset="-128"/>
                <a:ea typeface="Xarrovv" panose="02000603000000000000" pitchFamily="50" charset="-128"/>
                <a:cs typeface="Xarrovv" panose="02000603000000000000" pitchFamily="50" charset="-128"/>
              </a:rPr>
              <a:t>ανοιχτά στις ιδεολογικές, οικονομικές, κοινωνικές, πολιτικές και πολιτισμικές πτυχές της ιστορικής πραγματικότητας,</a:t>
            </a:r>
          </a:p>
          <a:p>
            <a:pPr marL="480055" indent="-342900" algn="ctr">
              <a:lnSpc>
                <a:spcPct val="90000"/>
              </a:lnSpc>
              <a:buFont typeface="Xarrovv" panose="02000603000000000000" pitchFamily="50" charset="-128"/>
              <a:buChar char="❧"/>
            </a:pPr>
            <a:r>
              <a:rPr lang="el-GR" altLang="el-GR" sz="2200" dirty="0">
                <a:latin typeface="Xarrovv" panose="02000603000000000000" pitchFamily="50" charset="-128"/>
                <a:ea typeface="Xarrovv" panose="02000603000000000000" pitchFamily="50" charset="-128"/>
                <a:cs typeface="Xarrovv" panose="02000603000000000000" pitchFamily="50" charset="-128"/>
              </a:rPr>
              <a:t>αποφυγή δογματισμών,</a:t>
            </a:r>
          </a:p>
          <a:p>
            <a:pPr marL="480055" indent="-342900" algn="ctr">
              <a:lnSpc>
                <a:spcPct val="90000"/>
              </a:lnSpc>
              <a:buFont typeface="Xarrovv" panose="02000603000000000000" pitchFamily="50" charset="-128"/>
              <a:buChar char="❧"/>
            </a:pPr>
            <a:r>
              <a:rPr lang="el-GR" altLang="el-GR" sz="2200" dirty="0">
                <a:latin typeface="Xarrovv" panose="02000603000000000000" pitchFamily="50" charset="-128"/>
                <a:ea typeface="Xarrovv" panose="02000603000000000000" pitchFamily="50" charset="-128"/>
                <a:cs typeface="Xarrovv" panose="02000603000000000000" pitchFamily="50" charset="-128"/>
              </a:rPr>
              <a:t>έμφαση στις δημοκρατικές αξίες,</a:t>
            </a:r>
          </a:p>
          <a:p>
            <a:pPr marL="480055" indent="-342900" algn="ctr">
              <a:lnSpc>
                <a:spcPct val="90000"/>
              </a:lnSpc>
              <a:buFont typeface="Xarrovv" panose="02000603000000000000" pitchFamily="50" charset="-128"/>
              <a:buChar char="❧"/>
            </a:pPr>
            <a:r>
              <a:rPr lang="el-GR" altLang="el-GR" sz="2200" dirty="0">
                <a:latin typeface="Xarrovv" panose="02000603000000000000" pitchFamily="50" charset="-128"/>
                <a:ea typeface="Xarrovv" panose="02000603000000000000" pitchFamily="50" charset="-128"/>
                <a:cs typeface="Xarrovv" panose="02000603000000000000" pitchFamily="50" charset="-128"/>
              </a:rPr>
              <a:t>διαφάνεια αφετηρίας και προθέσεων συγγραφής.</a:t>
            </a:r>
          </a:p>
        </p:txBody>
      </p:sp>
    </p:spTree>
    <p:extLst>
      <p:ext uri="{BB962C8B-B14F-4D97-AF65-F5344CB8AC3E}">
        <p14:creationId xmlns:p14="http://schemas.microsoft.com/office/powerpoint/2010/main" val="7573143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Σύμβολο κράτησης θέσης περιεχομένου 13"/>
          <p:cNvSpPr>
            <a:spLocks noGrp="1"/>
          </p:cNvSpPr>
          <p:nvPr>
            <p:ph idx="1"/>
          </p:nvPr>
        </p:nvSpPr>
        <p:spPr>
          <a:xfrm>
            <a:off x="203200" y="1600200"/>
            <a:ext cx="11853333" cy="5037667"/>
          </a:xfrm>
        </p:spPr>
        <p:txBody>
          <a:bodyPr rtlCol="0">
            <a:noAutofit/>
          </a:bodyPr>
          <a:lstStyle/>
          <a:p>
            <a:pPr marL="0" indent="0" rtl="0">
              <a:buNone/>
            </a:pPr>
            <a:r>
              <a:rPr 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Συνεπώς: </a:t>
            </a:r>
            <a:r>
              <a:rPr lang="el-GR" sz="2400" b="1" dirty="0">
                <a:solidFill>
                  <a:schemeClr val="tx2"/>
                </a:solidFill>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το «ιδανικό» παράδειγμα διδασκαλίας (αν υπάρχει κάτι τέτοιο) είναι απόλυτα υποκειμενικό και σχετικό</a:t>
            </a:r>
            <a:r>
              <a:rPr 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a:t>
            </a:r>
          </a:p>
          <a:p>
            <a:pPr marL="0" indent="0" rtl="0">
              <a:buNone/>
            </a:pPr>
            <a:r>
              <a:rPr 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Οι εκπαιδευτικοί, σε κάθε περίπτωση, οφείλουν να</a:t>
            </a:r>
          </a:p>
          <a:p>
            <a:pPr marL="1524000" rtl="0"/>
            <a:r>
              <a:rPr 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μελετούν τις προτάσεις των έμπειρων δασκάλων της Ιστορίας, </a:t>
            </a:r>
          </a:p>
          <a:p>
            <a:pPr marL="1524000" rtl="0"/>
            <a:r>
              <a:rPr 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τις αξιολογούν κριτικά,</a:t>
            </a:r>
          </a:p>
          <a:p>
            <a:pPr marL="1524000" rtl="0"/>
            <a:r>
              <a:rPr 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 διαπιστώνουν κατά πόσο τους βοηθούν να πετύχουν τους στόχους τους,</a:t>
            </a:r>
          </a:p>
          <a:p>
            <a:pPr marL="1524000" rtl="0"/>
            <a:r>
              <a:rPr 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προσαρμόζουν τις προτάσεις στα δεδομένα τους (προσωπικός χαρακτήρας, γνώσεις, ηλικιακό και γνωστικό επίπεδο μαθητών, τοπική κοινωνία κ.λπ.).</a:t>
            </a:r>
          </a:p>
          <a:p>
            <a:pPr marL="0" indent="0" rtl="0">
              <a:buNone/>
            </a:pPr>
            <a:r>
              <a:rPr lang="el-GR" sz="2400" dirty="0">
                <a:solidFill>
                  <a:schemeClr val="tx2"/>
                </a:solidFill>
                <a:latin typeface="Xarrovv" panose="02000603000000000000" pitchFamily="50" charset="-128"/>
                <a:ea typeface="Xarrovv" panose="02000603000000000000" pitchFamily="50" charset="-128"/>
                <a:cs typeface="Xarrovv" panose="02000603000000000000" pitchFamily="50" charset="-128"/>
              </a:rPr>
              <a:t>Τότε είναι πολύ πιθανό να διαμορφωθούν αξιόπιστες διδακτικές προτάσεις, πάντοτε τοποθετημένες σε επιστημονικό πλαίσιο, με συγκεκριμένους στόχους και απαιτήσεις.</a:t>
            </a:r>
          </a:p>
        </p:txBody>
      </p:sp>
      <p:sp>
        <p:nvSpPr>
          <p:cNvPr id="6" name="1 - Τίτλος">
            <a:extLst>
              <a:ext uri="{FF2B5EF4-FFF2-40B4-BE49-F238E27FC236}">
                <a16:creationId xmlns:a16="http://schemas.microsoft.com/office/drawing/2014/main" id="{8429A13A-4C4A-4BC6-9597-C21822853EF4}"/>
              </a:ext>
            </a:extLst>
          </p:cNvPr>
          <p:cNvSpPr txBox="1">
            <a:spLocks/>
          </p:cNvSpPr>
          <p:nvPr/>
        </p:nvSpPr>
        <p:spPr>
          <a:xfrm>
            <a:off x="468313" y="0"/>
            <a:ext cx="7559675" cy="1268760"/>
          </a:xfrm>
          <a:prstGeom prst="rect">
            <a:avLst/>
          </a:prstGeom>
        </p:spPr>
        <p:txBody>
          <a:bodyPr vert="horz" wrap="square" lIns="0" tIns="45720" rIns="0" bIns="45720" numCol="1" rtlCol="0" anchor="b" anchorCtr="0" compatLnSpc="1">
            <a:prstTxWarp prst="textNoShape">
              <a:avLst/>
            </a:prstTxWarp>
            <a:no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r>
              <a:rPr lang="en-US" altLang="el-GR" sz="1600"/>
              <a:t>ΙΕΑ 101</a:t>
            </a:r>
            <a:br>
              <a:rPr lang="en-US" altLang="el-GR" sz="1600"/>
            </a:br>
            <a:r>
              <a:rPr lang="en-US" altLang="el-GR" sz="1600" b="1"/>
              <a:t>ΔΙΔΑΚΤΙΚΗ – ΘΕΩΡΙΑ ΚΑΙ ΠΡΑΞΗ ΤΗΣ ΔΙΔΑΣΚΑΛΙΑΣ</a:t>
            </a:r>
            <a:br>
              <a:rPr lang="en-US" altLang="el-GR" sz="1600"/>
            </a:br>
            <a:r>
              <a:rPr lang="en-US" altLang="el-GR" sz="1600"/>
              <a:t>Κ. ΑΓΓΕΛΑΚΟΣ – Χ. ΚΟΥΡΓΙΑΝΤΑΚΗΣ</a:t>
            </a:r>
            <a:br>
              <a:rPr lang="en-US" altLang="el-GR" sz="1600"/>
            </a:br>
            <a:r>
              <a:rPr lang="en-US" altLang="el-GR" sz="1600"/>
              <a:t>ΥΠΟΧΡΕΩΤΙΚΟ, Η΄ ΕΞΑΜΗΝΟ</a:t>
            </a:r>
            <a:br>
              <a:rPr lang="en-US" altLang="el-GR" sz="1600"/>
            </a:br>
            <a:r>
              <a:rPr lang="en-US" altLang="el-GR" sz="1600"/>
              <a:t>5 ECTS</a:t>
            </a:r>
            <a:endParaRPr lang="en-US" altLang="el-GR" sz="1600" dirty="0"/>
          </a:p>
        </p:txBody>
      </p:sp>
    </p:spTree>
    <p:extLst>
      <p:ext uri="{BB962C8B-B14F-4D97-AF65-F5344CB8AC3E}">
        <p14:creationId xmlns:p14="http://schemas.microsoft.com/office/powerpoint/2010/main" val="1654255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0B6389-2374-4677-B8BB-59410CCC32FD}"/>
              </a:ext>
            </a:extLst>
          </p:cNvPr>
          <p:cNvSpPr>
            <a:spLocks noGrp="1"/>
          </p:cNvSpPr>
          <p:nvPr>
            <p:ph type="title"/>
          </p:nvPr>
        </p:nvSpPr>
        <p:spPr>
          <a:xfrm>
            <a:off x="1208925" y="1457322"/>
            <a:ext cx="9779183" cy="365125"/>
          </a:xfrm>
        </p:spPr>
        <p:txBody>
          <a:bodyPr rtlCol="0">
            <a:normAutofit fontScale="90000"/>
          </a:bodyPr>
          <a:lstStyle/>
          <a:p>
            <a:pPr algn="ctr" rtl="0"/>
            <a:r>
              <a:rPr lang="el-GR" b="1" dirty="0">
                <a:effectLst>
                  <a:outerShdw blurRad="38100" dist="38100" dir="2700000" algn="tl">
                    <a:srgbClr val="000000">
                      <a:alpha val="43137"/>
                    </a:srgbClr>
                  </a:outerShdw>
                </a:effectLst>
                <a:latin typeface="SKGentiumPolUni_W" panose="02040502050505030304" pitchFamily="18" charset="0"/>
              </a:rPr>
              <a:t>Βασικές πρακτικές στη σχολική αίθουσα της Ιστορίας</a:t>
            </a:r>
          </a:p>
        </p:txBody>
      </p:sp>
      <p:graphicFrame>
        <p:nvGraphicFramePr>
          <p:cNvPr id="6" name="Θέση περιεχομένου 3" descr="Σύμβολο κράτησης θέσης λωρίδας χρόνου ">
            <a:extLst>
              <a:ext uri="{FF2B5EF4-FFF2-40B4-BE49-F238E27FC236}">
                <a16:creationId xmlns:a16="http://schemas.microsoft.com/office/drawing/2014/main" id="{85168BDF-A0D9-4916-A9F9-41D8175A703C}"/>
              </a:ext>
            </a:extLst>
          </p:cNvPr>
          <p:cNvGraphicFramePr>
            <a:graphicFrameLocks noGrp="1" noChangeAspect="1"/>
          </p:cNvGraphicFramePr>
          <p:nvPr>
            <p:extLst>
              <p:ext uri="{D42A27DB-BD31-4B8C-83A1-F6EECF244321}">
                <p14:modId xmlns:p14="http://schemas.microsoft.com/office/powerpoint/2010/main" val="2605290159"/>
              </p:ext>
            </p:extLst>
          </p:nvPr>
        </p:nvGraphicFramePr>
        <p:xfrm>
          <a:off x="1263048" y="2082798"/>
          <a:ext cx="9958671" cy="401320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Πλαίσιο κειμένου 3">
            <a:extLst>
              <a:ext uri="{FF2B5EF4-FFF2-40B4-BE49-F238E27FC236}">
                <a16:creationId xmlns:a16="http://schemas.microsoft.com/office/drawing/2014/main" id="{9C0179B5-0800-154F-80F6-614473C055BD}"/>
              </a:ext>
            </a:extLst>
          </p:cNvPr>
          <p:cNvSpPr txBox="1"/>
          <p:nvPr/>
        </p:nvSpPr>
        <p:spPr>
          <a:xfrm>
            <a:off x="2042809" y="2674641"/>
            <a:ext cx="350196" cy="646331"/>
          </a:xfrm>
          <a:prstGeom prst="rect">
            <a:avLst/>
          </a:prstGeom>
          <a:noFill/>
        </p:spPr>
        <p:txBody>
          <a:bodyPr wrap="square" rtlCol="0">
            <a:spAutoFit/>
          </a:bodyPr>
          <a:lstStyle/>
          <a:p>
            <a:pPr algn="ctr" rtl="0"/>
            <a:r>
              <a:rPr lang="el-GR" sz="3600" b="1" dirty="0">
                <a:solidFill>
                  <a:schemeClr val="bg1"/>
                </a:solidFill>
                <a:latin typeface="Sylfaen" panose="010A0502050306030303" pitchFamily="18" charset="0"/>
              </a:rPr>
              <a:t>1</a:t>
            </a:r>
          </a:p>
        </p:txBody>
      </p:sp>
      <p:sp>
        <p:nvSpPr>
          <p:cNvPr id="7" name="Πλαίσιο κειμένου 6">
            <a:extLst>
              <a:ext uri="{FF2B5EF4-FFF2-40B4-BE49-F238E27FC236}">
                <a16:creationId xmlns:a16="http://schemas.microsoft.com/office/drawing/2014/main" id="{B468C313-80C0-8840-8702-F1084174C592}"/>
              </a:ext>
            </a:extLst>
          </p:cNvPr>
          <p:cNvSpPr txBox="1"/>
          <p:nvPr/>
        </p:nvSpPr>
        <p:spPr>
          <a:xfrm>
            <a:off x="4002238" y="2674641"/>
            <a:ext cx="350196" cy="646331"/>
          </a:xfrm>
          <a:prstGeom prst="rect">
            <a:avLst/>
          </a:prstGeom>
          <a:noFill/>
        </p:spPr>
        <p:txBody>
          <a:bodyPr wrap="square" rtlCol="0">
            <a:spAutoFit/>
          </a:bodyPr>
          <a:lstStyle/>
          <a:p>
            <a:pPr algn="ctr" rtl="0"/>
            <a:r>
              <a:rPr lang="el-GR" sz="3600" b="1" dirty="0">
                <a:solidFill>
                  <a:schemeClr val="bg1"/>
                </a:solidFill>
                <a:latin typeface="Sylfaen" panose="010A0502050306030303" pitchFamily="18" charset="0"/>
              </a:rPr>
              <a:t>2</a:t>
            </a:r>
          </a:p>
        </p:txBody>
      </p:sp>
      <p:sp>
        <p:nvSpPr>
          <p:cNvPr id="8" name="Πλαίσιο κειμένου 7">
            <a:extLst>
              <a:ext uri="{FF2B5EF4-FFF2-40B4-BE49-F238E27FC236}">
                <a16:creationId xmlns:a16="http://schemas.microsoft.com/office/drawing/2014/main" id="{4E863C6B-1856-BC43-A090-B182EAB34EB8}"/>
              </a:ext>
            </a:extLst>
          </p:cNvPr>
          <p:cNvSpPr txBox="1"/>
          <p:nvPr/>
        </p:nvSpPr>
        <p:spPr>
          <a:xfrm>
            <a:off x="6067285" y="2674641"/>
            <a:ext cx="350196" cy="646331"/>
          </a:xfrm>
          <a:prstGeom prst="rect">
            <a:avLst/>
          </a:prstGeom>
          <a:noFill/>
        </p:spPr>
        <p:txBody>
          <a:bodyPr wrap="square" rtlCol="0">
            <a:spAutoFit/>
          </a:bodyPr>
          <a:lstStyle/>
          <a:p>
            <a:pPr algn="ctr" rtl="0"/>
            <a:r>
              <a:rPr lang="el-GR" sz="3600" b="1" dirty="0">
                <a:solidFill>
                  <a:schemeClr val="bg1"/>
                </a:solidFill>
                <a:latin typeface="Sylfaen" panose="010A0502050306030303" pitchFamily="18" charset="0"/>
              </a:rPr>
              <a:t>3</a:t>
            </a:r>
          </a:p>
        </p:txBody>
      </p:sp>
      <p:sp>
        <p:nvSpPr>
          <p:cNvPr id="9" name="Πλαίσιο κειμένου 8">
            <a:extLst>
              <a:ext uri="{FF2B5EF4-FFF2-40B4-BE49-F238E27FC236}">
                <a16:creationId xmlns:a16="http://schemas.microsoft.com/office/drawing/2014/main" id="{3AE770E3-D227-CD4E-83C4-44744E774884}"/>
              </a:ext>
            </a:extLst>
          </p:cNvPr>
          <p:cNvSpPr txBox="1"/>
          <p:nvPr/>
        </p:nvSpPr>
        <p:spPr>
          <a:xfrm>
            <a:off x="8052651" y="2674641"/>
            <a:ext cx="350196" cy="646331"/>
          </a:xfrm>
          <a:prstGeom prst="rect">
            <a:avLst/>
          </a:prstGeom>
          <a:noFill/>
        </p:spPr>
        <p:txBody>
          <a:bodyPr wrap="square" rtlCol="0">
            <a:spAutoFit/>
          </a:bodyPr>
          <a:lstStyle/>
          <a:p>
            <a:pPr algn="ctr" rtl="0"/>
            <a:r>
              <a:rPr lang="el-GR" sz="3600" b="1" dirty="0">
                <a:solidFill>
                  <a:schemeClr val="bg1"/>
                </a:solidFill>
                <a:latin typeface="Sylfaen" panose="010A0502050306030303" pitchFamily="18" charset="0"/>
              </a:rPr>
              <a:t>4</a:t>
            </a:r>
          </a:p>
        </p:txBody>
      </p:sp>
      <p:sp>
        <p:nvSpPr>
          <p:cNvPr id="10" name="Πλαίσιο κειμένου 9">
            <a:extLst>
              <a:ext uri="{FF2B5EF4-FFF2-40B4-BE49-F238E27FC236}">
                <a16:creationId xmlns:a16="http://schemas.microsoft.com/office/drawing/2014/main" id="{10C47546-62E7-304A-8631-60D9B8E543BE}"/>
              </a:ext>
            </a:extLst>
          </p:cNvPr>
          <p:cNvSpPr txBox="1"/>
          <p:nvPr/>
        </p:nvSpPr>
        <p:spPr>
          <a:xfrm>
            <a:off x="10149191" y="2674641"/>
            <a:ext cx="350196" cy="646331"/>
          </a:xfrm>
          <a:prstGeom prst="rect">
            <a:avLst/>
          </a:prstGeom>
          <a:noFill/>
        </p:spPr>
        <p:txBody>
          <a:bodyPr wrap="square" rtlCol="0">
            <a:spAutoFit/>
          </a:bodyPr>
          <a:lstStyle/>
          <a:p>
            <a:pPr algn="ctr" rtl="0"/>
            <a:r>
              <a:rPr lang="el-GR" sz="3600" b="1" dirty="0">
                <a:solidFill>
                  <a:schemeClr val="bg1"/>
                </a:solidFill>
                <a:latin typeface="Sylfaen" panose="010A0502050306030303" pitchFamily="18" charset="0"/>
              </a:rPr>
              <a:t>5</a:t>
            </a:r>
          </a:p>
        </p:txBody>
      </p:sp>
      <p:sp>
        <p:nvSpPr>
          <p:cNvPr id="12" name="Θέση αριθμού διαφάνειας 11">
            <a:extLst>
              <a:ext uri="{FF2B5EF4-FFF2-40B4-BE49-F238E27FC236}">
                <a16:creationId xmlns:a16="http://schemas.microsoft.com/office/drawing/2014/main" id="{6308D1AB-33EC-174A-AFF4-6B9718A863B4}"/>
              </a:ext>
            </a:extLst>
          </p:cNvPr>
          <p:cNvSpPr>
            <a:spLocks noGrp="1"/>
          </p:cNvSpPr>
          <p:nvPr>
            <p:ph type="sldNum" sz="quarter" idx="4"/>
          </p:nvPr>
        </p:nvSpPr>
        <p:spPr>
          <a:xfrm>
            <a:off x="10153276" y="6356350"/>
            <a:ext cx="1657723" cy="365125"/>
          </a:xfrm>
          <a:prstGeom prst="rect">
            <a:avLst/>
          </a:prstGeom>
        </p:spPr>
        <p:txBody>
          <a:bodyPr vert="horz" lIns="91440" tIns="45720" rIns="91440" bIns="45720" rtlCol="0" anchor="ctr">
            <a:noAutofit/>
          </a:bodyPr>
          <a:lstStyle>
            <a:defPPr rtl="0">
              <a:defRPr lang="el-GR"/>
            </a:defPPr>
            <a:lvl1pPr marL="0" algn="r" defTabSz="914400" rtl="0" eaLnBrk="1" latinLnBrk="0" hangingPunct="1">
              <a:defRPr sz="1200" kern="1200">
                <a:solidFill>
                  <a:schemeClr val="accent3"/>
                </a:solidFill>
                <a:latin typeface="Arial" panose="020B0604020202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rtl="0"/>
            <a:fld id="{294A09A9-5501-47C1-A89A-A340965A2BE2}" type="slidenum">
              <a:rPr lang="el-GR" smtClean="0"/>
              <a:pPr rtl="0"/>
              <a:t>5</a:t>
            </a:fld>
            <a:endParaRPr lang="el-GR" dirty="0"/>
          </a:p>
        </p:txBody>
      </p:sp>
      <p:sp>
        <p:nvSpPr>
          <p:cNvPr id="11" name="1 - Τίτλος">
            <a:extLst>
              <a:ext uri="{FF2B5EF4-FFF2-40B4-BE49-F238E27FC236}">
                <a16:creationId xmlns:a16="http://schemas.microsoft.com/office/drawing/2014/main" id="{96719D8C-79A6-4151-B430-B39B9B823526}"/>
              </a:ext>
            </a:extLst>
          </p:cNvPr>
          <p:cNvSpPr txBox="1">
            <a:spLocks/>
          </p:cNvSpPr>
          <p:nvPr/>
        </p:nvSpPr>
        <p:spPr bwMode="white">
          <a:xfrm>
            <a:off x="4366685" y="81752"/>
            <a:ext cx="7559675" cy="936104"/>
          </a:xfrm>
          <a:prstGeom prst="rect">
            <a:avLst/>
          </a:prstGeom>
          <a:effectLst/>
        </p:spPr>
        <p:txBody>
          <a:bodyPr vert="horz" lIns="91440" tIns="45720" rIns="91440" bIns="45720" rtlCol="0" anchor="ctr" anchorCtr="0">
            <a:normAutofit fontScale="82500" lnSpcReduction="20000"/>
          </a:bodyPr>
          <a:lstStyle>
            <a:lvl1pPr algn="r" defTabSz="457200" rtl="0" eaLnBrk="1" latinLnBrk="0" hangingPunct="1">
              <a:spcBef>
                <a:spcPct val="0"/>
              </a:spcBef>
              <a:buNone/>
              <a:defRPr sz="3000" b="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defRPr/>
            </a:pPr>
            <a:r>
              <a:rPr lang="el-GR" sz="1600" dirty="0"/>
              <a:t>ΙΕΑ 101</a:t>
            </a:r>
            <a:br>
              <a:rPr lang="el-GR" sz="1600" dirty="0"/>
            </a:br>
            <a:r>
              <a:rPr lang="el-GR" sz="1600" b="1" dirty="0"/>
              <a:t>ΔΙΔΑΚΤΙΚΗ – ΘΕΩΡΙΑ ΚΑΙ ΠΡΑΞΗ ΤΗΣ ΔΙΔΑΣΚΑΛΙΑΣ</a:t>
            </a:r>
            <a:br>
              <a:rPr lang="el-GR" sz="1600" dirty="0"/>
            </a:br>
            <a:r>
              <a:rPr lang="el-GR" sz="1600" dirty="0"/>
              <a:t>Κ. ΑΓΓΕΛΑΚΟΣ – Χ. ΚΟΥΡΓΙΑΝΤΑΚΗΣ</a:t>
            </a:r>
            <a:br>
              <a:rPr lang="el-GR" sz="1600" dirty="0"/>
            </a:br>
            <a:r>
              <a:rPr lang="el-GR" sz="1600" dirty="0"/>
              <a:t>ΥΠΟΧΡΕΩΤΙΚΟ, Η΄ ΕΞΑΜΗΝΟ</a:t>
            </a:r>
            <a:br>
              <a:rPr lang="el-GR" sz="1600" dirty="0"/>
            </a:br>
            <a:r>
              <a:rPr lang="el-GR" sz="1600" dirty="0"/>
              <a:t>5 ECTS</a:t>
            </a:r>
          </a:p>
        </p:txBody>
      </p:sp>
    </p:spTree>
    <p:extLst>
      <p:ext uri="{BB962C8B-B14F-4D97-AF65-F5344CB8AC3E}">
        <p14:creationId xmlns:p14="http://schemas.microsoft.com/office/powerpoint/2010/main" val="700209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Σύμβολο κράτησης θέσης εικόνας 4" descr="Κοντινό πλάνο βιβλίων σε ράφια με περισσότερα βιβλία δυσδιάκριτα στο πρώτο πλάνο και το φόντο" title="Δείγμα εικόνας"/>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3155" r="3155"/>
          <a:stretch>
            <a:fillRect/>
          </a:stretch>
        </p:blipFill>
        <p:spPr>
          <a:xfrm>
            <a:off x="6822831" y="1600199"/>
            <a:ext cx="4262752" cy="4572001"/>
          </a:xfrm>
        </p:spPr>
      </p:pic>
      <p:sp>
        <p:nvSpPr>
          <p:cNvPr id="6" name="1 - Τίτλος">
            <a:extLst>
              <a:ext uri="{FF2B5EF4-FFF2-40B4-BE49-F238E27FC236}">
                <a16:creationId xmlns:a16="http://schemas.microsoft.com/office/drawing/2014/main" id="{24B76EC3-6C5A-417F-A7E8-6CF25CBA81F1}"/>
              </a:ext>
            </a:extLst>
          </p:cNvPr>
          <p:cNvSpPr txBox="1">
            <a:spLocks noChangeArrowheads="1"/>
          </p:cNvSpPr>
          <p:nvPr/>
        </p:nvSpPr>
        <p:spPr>
          <a:xfrm>
            <a:off x="468313" y="0"/>
            <a:ext cx="7559675" cy="1268760"/>
          </a:xfrm>
          <a:prstGeom prst="rect">
            <a:avLst/>
          </a:prstGeom>
        </p:spPr>
        <p:txBody>
          <a:bodyPr vert="horz" lIns="0" tIns="45720" rIns="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altLang="zh-CN" sz="1600"/>
              <a:t>ΙΕΑ 101</a:t>
            </a:r>
            <a:br>
              <a:rPr lang="en-US" altLang="zh-CN" sz="1600"/>
            </a:br>
            <a:r>
              <a:rPr lang="en-US" altLang="zh-CN" sz="1600" b="1"/>
              <a:t>ΔΙΔΑΚΤΙΚΗ – ΘΕΩΡΙΑ ΚΑΙ ΠΡΑΞΗ ΤΗΣ ΔΙΔΑΣΚΑΛΙΑΣ</a:t>
            </a:r>
            <a:br>
              <a:rPr lang="en-US" altLang="zh-CN" sz="1600"/>
            </a:br>
            <a:r>
              <a:rPr lang="en-US" altLang="zh-CN" sz="1600"/>
              <a:t>Κ. ΑΓΓΕΛΑΚΟΣ – Χ. ΚΟΥΡΓΙΑΝΤΑΚΗΣ</a:t>
            </a:r>
            <a:br>
              <a:rPr lang="en-US" altLang="zh-CN" sz="1600"/>
            </a:br>
            <a:r>
              <a:rPr lang="en-US" altLang="zh-CN" sz="1600"/>
              <a:t>ΥΠΟΧΡΕΩΤΙΚΟ, Η΄ ΕΞΑΜΗΝΟ</a:t>
            </a:r>
            <a:br>
              <a:rPr lang="en-US" altLang="zh-CN" sz="1600"/>
            </a:br>
            <a:r>
              <a:rPr lang="en-US" altLang="zh-CN" sz="1600"/>
              <a:t>5 ECTS</a:t>
            </a:r>
            <a:endParaRPr lang="en-US" altLang="zh-CN" sz="1600" dirty="0"/>
          </a:p>
        </p:txBody>
      </p:sp>
      <p:sp>
        <p:nvSpPr>
          <p:cNvPr id="10" name="2 - Υπότιτλος">
            <a:extLst>
              <a:ext uri="{FF2B5EF4-FFF2-40B4-BE49-F238E27FC236}">
                <a16:creationId xmlns:a16="http://schemas.microsoft.com/office/drawing/2014/main" id="{1AED8482-24D9-4095-B478-401D927B7F0E}"/>
              </a:ext>
            </a:extLst>
          </p:cNvPr>
          <p:cNvSpPr txBox="1">
            <a:spLocks/>
          </p:cNvSpPr>
          <p:nvPr/>
        </p:nvSpPr>
        <p:spPr>
          <a:xfrm>
            <a:off x="240446" y="854579"/>
            <a:ext cx="6301031" cy="5699904"/>
          </a:xfrm>
          <a:prstGeom prst="rect">
            <a:avLst/>
          </a:prstGeom>
        </p:spPr>
        <p:txBody>
          <a:bodyPr vert="horz" lIns="0" tIns="1188720" rIns="0" bIns="45720" rtlCol="0">
            <a:normAutofit fontScale="25000" lnSpcReduction="20000"/>
          </a:bodyPr>
          <a:lstStyle>
            <a:lvl1pPr marL="0" indent="0" algn="ctr" defTabSz="914400" rtl="0" eaLnBrk="1" latinLnBrk="0" hangingPunct="1">
              <a:lnSpc>
                <a:spcPct val="90000"/>
              </a:lnSpc>
              <a:spcBef>
                <a:spcPts val="1800"/>
              </a:spcBef>
              <a:buFont typeface="Wingdings" panose="05000000000000000000" pitchFamily="2" charset="2"/>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600"/>
              </a:spcBef>
              <a:buFont typeface="Wingdings" panose="05000000000000000000" pitchFamily="2" charset="2"/>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600"/>
              </a:spcBef>
              <a:buFont typeface="Wingdings" panose="05000000000000000000" pitchFamily="2" charset="2"/>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600"/>
              </a:spcBef>
              <a:buFont typeface="Wingdings" panose="05000000000000000000" pitchFamily="2" charset="2"/>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600"/>
              </a:spcBef>
              <a:buFont typeface="Wingdings" panose="05000000000000000000" pitchFamily="2" charset="2"/>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9pPr>
          </a:lstStyle>
          <a:p>
            <a:pPr indent="103188" algn="just">
              <a:lnSpc>
                <a:spcPct val="100000"/>
              </a:lnSpc>
              <a:spcBef>
                <a:spcPts val="575"/>
              </a:spcBef>
            </a:pPr>
            <a:r>
              <a:rPr lang="el-GR" altLang="el-GR" sz="80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1. </a:t>
            </a:r>
            <a:r>
              <a:rPr lang="en-US" altLang="el-GR" sz="8000" b="1" dirty="0" err="1">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Χρήση</a:t>
            </a:r>
            <a:r>
              <a:rPr lang="el-GR" altLang="el-GR" sz="80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sz="80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a:t>
            </a:r>
            <a:r>
              <a:rPr lang="el-GR" altLang="el-GR" sz="80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sz="8000" b="1" dirty="0" err="1">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ερμηνεί</a:t>
            </a:r>
            <a:r>
              <a:rPr lang="en-US" altLang="el-GR" sz="80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α ιστορικών όρων</a:t>
            </a:r>
          </a:p>
          <a:p>
            <a:pPr indent="103188" algn="just">
              <a:lnSpc>
                <a:spcPct val="100000"/>
              </a:lnSpc>
              <a:spcBef>
                <a:spcPts val="575"/>
              </a:spcBef>
            </a:pP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endParaRPr lang="el-GR"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indent="103188" algn="just">
              <a:lnSpc>
                <a:spcPct val="100000"/>
              </a:lnSpc>
              <a:spcBef>
                <a:spcPts val="575"/>
              </a:spcBef>
            </a:pPr>
            <a:r>
              <a:rPr lang="en-US" altLang="el-GR" sz="80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Οι</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80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δυσκολίες</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80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των</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πα</a:t>
            </a:r>
            <a:r>
              <a:rPr lang="en-US" altLang="el-GR" sz="80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ιδιών</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80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στο</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80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Σχολείο</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80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σε</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80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σχέση</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80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με</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80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τη</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8000" b="1" dirty="0" err="1">
                <a:solidFill>
                  <a:schemeClr val="tx2"/>
                </a:solidFill>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γλώσσ</a:t>
            </a:r>
            <a:r>
              <a:rPr lang="en-US" altLang="el-GR" sz="8000" b="1" dirty="0">
                <a:solidFill>
                  <a:schemeClr val="tx2"/>
                </a:solidFill>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α της Ιστορίας</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σχετίζονται </a:t>
            </a:r>
            <a:endParaRPr lang="el-GR"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indent="103188" algn="just">
              <a:lnSpc>
                <a:spcPct val="100000"/>
              </a:lnSpc>
              <a:spcBef>
                <a:spcPts val="575"/>
              </a:spcBef>
            </a:pPr>
            <a:endPar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r>
              <a:rPr lang="el-GR"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80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με</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τα π</a:t>
            </a:r>
            <a:r>
              <a:rPr lang="en-US" altLang="el-GR" sz="80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ρο</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βλήματα ορολογίας (παρεξηγήσεις, ασάφειες, συγχύσεις, παρερμηνείες κ.λπ.), που έρχονται στην επιφάνεια από τη </a:t>
            </a:r>
            <a:r>
              <a:rPr lang="el-GR"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γλώσσα</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που χρησιμοποιούν οι ιστορικοί και </a:t>
            </a:r>
            <a:r>
              <a:rPr lang="el-GR"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a:t>
            </a:r>
            <a:r>
              <a:rPr lang="en-US" altLang="el-GR" sz="80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κυρίως</a:t>
            </a:r>
            <a:r>
              <a:rPr lang="el-GR"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οι συγγραφείς των σχολικών εγχειριδίων και</a:t>
            </a:r>
            <a:endParaRPr lang="el-GR"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pP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p>
          <a:p>
            <a:pPr marL="715963" algn="just">
              <a:lnSpc>
                <a:spcPct val="100000"/>
              </a:lnSpc>
              <a:spcBef>
                <a:spcPts val="575"/>
              </a:spcBef>
              <a:buFont typeface="Wingdings" panose="05000000000000000000" pitchFamily="2" charset="2"/>
              <a:buChar char="ü"/>
            </a:pPr>
            <a:r>
              <a:rPr lang="el-GR"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80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με</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80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τη</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80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γλωσσική</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n-US" altLang="el-GR" sz="80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ευχέρει</a:t>
            </a:r>
            <a:r>
              <a:rPr lang="en-US"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α του δασκάλου της Ιστορίας, τη δυνατότητά του να χρησιμοποιεί και να χειρίζεται κατάλληλα και με επάρκεια τη γλώσσα και, ταυτόχρονα, να μπορεί να ερμηνεύει με σαφήνεια τους ιστορικούς όρους</a:t>
            </a:r>
            <a:r>
              <a:rPr lang="el-GR" altLang="el-GR" sz="8000" dirty="0">
                <a:solidFill>
                  <a:schemeClr val="tx2"/>
                </a:solidFill>
                <a:latin typeface="Xarrovv" panose="02000603000000000000" pitchFamily="50" charset="-128"/>
                <a:ea typeface="Xarrovv" panose="02000603000000000000" pitchFamily="50" charset="-128"/>
                <a:cs typeface="Xarrovv" panose="02000603000000000000" pitchFamily="50" charset="-128"/>
              </a:rPr>
              <a:t>.</a:t>
            </a:r>
          </a:p>
          <a:p>
            <a:pPr marL="715963" algn="just">
              <a:lnSpc>
                <a:spcPct val="100000"/>
              </a:lnSpc>
              <a:spcBef>
                <a:spcPts val="575"/>
              </a:spcBef>
            </a:pPr>
            <a:endParaRPr lang="el-GR" altLang="el-GR" sz="8000"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n-US" altLang="el-GR" dirty="0">
              <a:latin typeface="Xarrovv" panose="02000603000000000000" pitchFamily="50" charset="-128"/>
              <a:ea typeface="Xarrovv" panose="02000603000000000000" pitchFamily="50" charset="-128"/>
              <a:cs typeface="Xarrovv" panose="02000603000000000000" pitchFamily="50" charset="-128"/>
            </a:endParaRPr>
          </a:p>
          <a:p>
            <a:pPr indent="103188">
              <a:lnSpc>
                <a:spcPct val="100000"/>
              </a:lnSpc>
              <a:spcBef>
                <a:spcPts val="575"/>
              </a:spcBef>
              <a:buFont typeface="Wingdings" panose="05000000000000000000" pitchFamily="2" charset="2"/>
              <a:buChar char="ü"/>
            </a:pPr>
            <a:endParaRPr lang="en-US" altLang="el-GR" sz="1100" dirty="0">
              <a:latin typeface="Corbel" panose="020B0503020204020204" pitchFamily="34" charset="0"/>
            </a:endParaRPr>
          </a:p>
          <a:p>
            <a:pPr indent="103188">
              <a:lnSpc>
                <a:spcPct val="100000"/>
              </a:lnSpc>
              <a:spcBef>
                <a:spcPts val="575"/>
              </a:spcBef>
              <a:buFont typeface="Wingdings" panose="05000000000000000000" pitchFamily="2" charset="2"/>
              <a:buChar char="ü"/>
            </a:pPr>
            <a:endParaRPr lang="en-US" altLang="el-GR" sz="1100" dirty="0">
              <a:latin typeface="Corbel" panose="020B0503020204020204" pitchFamily="34" charset="0"/>
            </a:endParaRPr>
          </a:p>
          <a:p>
            <a:pPr indent="103188">
              <a:lnSpc>
                <a:spcPct val="100000"/>
              </a:lnSpc>
              <a:spcBef>
                <a:spcPts val="575"/>
              </a:spcBef>
              <a:buFont typeface="Wingdings" panose="05000000000000000000" pitchFamily="2" charset="2"/>
              <a:buChar char="ü"/>
            </a:pPr>
            <a:r>
              <a:rPr lang="en-US" altLang="el-GR" sz="1100" dirty="0">
                <a:latin typeface="Corbel" panose="020B0503020204020204" pitchFamily="34" charset="0"/>
              </a:rPr>
              <a:t>.</a:t>
            </a:r>
          </a:p>
        </p:txBody>
      </p:sp>
    </p:spTree>
    <p:extLst>
      <p:ext uri="{BB962C8B-B14F-4D97-AF65-F5344CB8AC3E}">
        <p14:creationId xmlns:p14="http://schemas.microsoft.com/office/powerpoint/2010/main" val="36835446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Σύμβολο κράτησης θέσης εικόνας 4" descr="Κοντινό πλάνο βιβλίων σε ράφια με περισσότερα βιβλία δυσδιάκριτα στο πρώτο πλάνο και το φόντο" title="Δείγμα εικόνας"/>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3155" r="3155"/>
          <a:stretch>
            <a:fillRect/>
          </a:stretch>
        </p:blipFill>
        <p:spPr>
          <a:xfrm>
            <a:off x="6822831" y="1600199"/>
            <a:ext cx="4262752" cy="4572001"/>
          </a:xfrm>
        </p:spPr>
      </p:pic>
      <p:sp>
        <p:nvSpPr>
          <p:cNvPr id="6" name="1 - Τίτλος">
            <a:extLst>
              <a:ext uri="{FF2B5EF4-FFF2-40B4-BE49-F238E27FC236}">
                <a16:creationId xmlns:a16="http://schemas.microsoft.com/office/drawing/2014/main" id="{24B76EC3-6C5A-417F-A7E8-6CF25CBA81F1}"/>
              </a:ext>
            </a:extLst>
          </p:cNvPr>
          <p:cNvSpPr txBox="1">
            <a:spLocks noChangeArrowheads="1"/>
          </p:cNvSpPr>
          <p:nvPr/>
        </p:nvSpPr>
        <p:spPr>
          <a:xfrm>
            <a:off x="468313" y="0"/>
            <a:ext cx="7559675" cy="1268760"/>
          </a:xfrm>
          <a:prstGeom prst="rect">
            <a:avLst/>
          </a:prstGeom>
        </p:spPr>
        <p:txBody>
          <a:bodyPr vert="horz" lIns="0" tIns="45720" rIns="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altLang="zh-CN" sz="1600"/>
              <a:t>ΙΕΑ 101</a:t>
            </a:r>
            <a:br>
              <a:rPr lang="en-US" altLang="zh-CN" sz="1600"/>
            </a:br>
            <a:r>
              <a:rPr lang="en-US" altLang="zh-CN" sz="1600" b="1"/>
              <a:t>ΔΙΔΑΚΤΙΚΗ – ΘΕΩΡΙΑ ΚΑΙ ΠΡΑΞΗ ΤΗΣ ΔΙΔΑΣΚΑΛΙΑΣ</a:t>
            </a:r>
            <a:br>
              <a:rPr lang="en-US" altLang="zh-CN" sz="1600"/>
            </a:br>
            <a:r>
              <a:rPr lang="en-US" altLang="zh-CN" sz="1600"/>
              <a:t>Κ. ΑΓΓΕΛΑΚΟΣ – Χ. ΚΟΥΡΓΙΑΝΤΑΚΗΣ</a:t>
            </a:r>
            <a:br>
              <a:rPr lang="en-US" altLang="zh-CN" sz="1600"/>
            </a:br>
            <a:r>
              <a:rPr lang="en-US" altLang="zh-CN" sz="1600"/>
              <a:t>ΥΠΟΧΡΕΩΤΙΚΟ, Η΄ ΕΞΑΜΗΝΟ</a:t>
            </a:r>
            <a:br>
              <a:rPr lang="en-US" altLang="zh-CN" sz="1600"/>
            </a:br>
            <a:r>
              <a:rPr lang="en-US" altLang="zh-CN" sz="1600"/>
              <a:t>5 ECTS</a:t>
            </a:r>
            <a:endParaRPr lang="en-US" altLang="zh-CN" sz="1600" dirty="0"/>
          </a:p>
        </p:txBody>
      </p:sp>
      <p:sp>
        <p:nvSpPr>
          <p:cNvPr id="10" name="2 - Υπότιτλος">
            <a:extLst>
              <a:ext uri="{FF2B5EF4-FFF2-40B4-BE49-F238E27FC236}">
                <a16:creationId xmlns:a16="http://schemas.microsoft.com/office/drawing/2014/main" id="{1AED8482-24D9-4095-B478-401D927B7F0E}"/>
              </a:ext>
            </a:extLst>
          </p:cNvPr>
          <p:cNvSpPr txBox="1">
            <a:spLocks/>
          </p:cNvSpPr>
          <p:nvPr/>
        </p:nvSpPr>
        <p:spPr>
          <a:xfrm>
            <a:off x="287338" y="1268760"/>
            <a:ext cx="6301031" cy="5285723"/>
          </a:xfrm>
          <a:prstGeom prst="rect">
            <a:avLst/>
          </a:prstGeom>
        </p:spPr>
        <p:txBody>
          <a:bodyPr vert="horz" lIns="0" tIns="1188720" rIns="0" bIns="45720" rtlCol="0">
            <a:normAutofit fontScale="25000" lnSpcReduction="20000"/>
          </a:bodyPr>
          <a:lstStyle>
            <a:lvl1pPr marL="0" indent="0" algn="ctr" defTabSz="914400" rtl="0" eaLnBrk="1" latinLnBrk="0" hangingPunct="1">
              <a:lnSpc>
                <a:spcPct val="90000"/>
              </a:lnSpc>
              <a:spcBef>
                <a:spcPts val="1800"/>
              </a:spcBef>
              <a:buFont typeface="Wingdings" panose="05000000000000000000" pitchFamily="2" charset="2"/>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600"/>
              </a:spcBef>
              <a:buFont typeface="Wingdings" panose="05000000000000000000" pitchFamily="2" charset="2"/>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600"/>
              </a:spcBef>
              <a:buFont typeface="Wingdings" panose="05000000000000000000" pitchFamily="2" charset="2"/>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600"/>
              </a:spcBef>
              <a:buFont typeface="Wingdings" panose="05000000000000000000" pitchFamily="2" charset="2"/>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600"/>
              </a:spcBef>
              <a:buFont typeface="Wingdings" panose="05000000000000000000" pitchFamily="2" charset="2"/>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9pPr>
          </a:lstStyle>
          <a:p>
            <a:pPr indent="103188" algn="just">
              <a:lnSpc>
                <a:spcPct val="100000"/>
              </a:lnSpc>
              <a:spcBef>
                <a:spcPts val="575"/>
              </a:spcBef>
            </a:pPr>
            <a:r>
              <a:rPr lang="el-GR"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1. </a:t>
            </a:r>
            <a:r>
              <a:rPr lang="en-US" altLang="el-GR" sz="8800" b="1" dirty="0" err="1">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Χρήση</a:t>
            </a:r>
            <a:r>
              <a:rPr lang="el-GR"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a:t>
            </a:r>
            <a:r>
              <a:rPr lang="el-GR"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sz="8800" b="1" dirty="0" err="1">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ερμηνεί</a:t>
            </a:r>
            <a:r>
              <a:rPr lang="en-US"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α ιστορικών όρων</a:t>
            </a:r>
          </a:p>
          <a:p>
            <a:pPr indent="103188" algn="just">
              <a:lnSpc>
                <a:spcPct val="100000"/>
              </a:lnSpc>
              <a:spcBef>
                <a:spcPts val="575"/>
              </a:spcBef>
            </a:pPr>
            <a:endPar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indent="103188" algn="just">
              <a:lnSpc>
                <a:spcPct val="100000"/>
              </a:lnSpc>
              <a:spcBef>
                <a:spcPts val="575"/>
              </a:spcBef>
            </a:pPr>
            <a:r>
              <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rPr>
              <a:t>Κύριες αιτίες της δυσκολίας στην κατανόηση των ιστορικών όρων:</a:t>
            </a:r>
          </a:p>
          <a:p>
            <a:pPr indent="103188" algn="just">
              <a:lnSpc>
                <a:spcPct val="100000"/>
              </a:lnSpc>
              <a:spcBef>
                <a:spcPts val="575"/>
              </a:spcBef>
            </a:pPr>
            <a:endPar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indent="103188" algn="just">
              <a:lnSpc>
                <a:spcPct val="100000"/>
              </a:lnSpc>
              <a:spcBef>
                <a:spcPts val="575"/>
              </a:spcBef>
            </a:pPr>
            <a:r>
              <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rPr>
              <a:t> * </a:t>
            </a:r>
            <a:r>
              <a:rPr lang="el-GR" altLang="el-GR" sz="8800" b="1" dirty="0">
                <a:solidFill>
                  <a:schemeClr val="tx2"/>
                </a:solidFill>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γενικεύσεις</a:t>
            </a:r>
            <a:r>
              <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rPr>
              <a:t> (λ.χ. οι Γερμανοί ήταν ναζιστές), </a:t>
            </a:r>
            <a:r>
              <a:rPr lang="el-GR" altLang="el-GR" sz="8800" b="1" dirty="0">
                <a:solidFill>
                  <a:schemeClr val="tx2"/>
                </a:solidFill>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αναχρονισμός</a:t>
            </a:r>
            <a:r>
              <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rPr>
              <a:t> (λ.χ. οι Ισπανοί, το 15ο αιώνα, φέρθηκαν φασιστικά στους ιθαγενείς της Αμερικής, ο Μ. Αλέξανδρος και η ιμπεριαλιστική πολιτική του),</a:t>
            </a: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n-US" altLang="el-GR" dirty="0">
              <a:latin typeface="Xarrovv" panose="02000603000000000000" pitchFamily="50" charset="-128"/>
              <a:ea typeface="Xarrovv" panose="02000603000000000000" pitchFamily="50" charset="-128"/>
              <a:cs typeface="Xarrovv" panose="02000603000000000000" pitchFamily="50" charset="-128"/>
            </a:endParaRPr>
          </a:p>
          <a:p>
            <a:pPr indent="103188">
              <a:lnSpc>
                <a:spcPct val="100000"/>
              </a:lnSpc>
              <a:spcBef>
                <a:spcPts val="575"/>
              </a:spcBef>
              <a:buFont typeface="Wingdings" panose="05000000000000000000" pitchFamily="2" charset="2"/>
              <a:buChar char="ü"/>
            </a:pPr>
            <a:endParaRPr lang="en-US" altLang="el-GR" sz="1100" dirty="0">
              <a:latin typeface="Corbel" panose="020B0503020204020204" pitchFamily="34" charset="0"/>
            </a:endParaRPr>
          </a:p>
          <a:p>
            <a:pPr indent="103188">
              <a:lnSpc>
                <a:spcPct val="100000"/>
              </a:lnSpc>
              <a:spcBef>
                <a:spcPts val="575"/>
              </a:spcBef>
              <a:buFont typeface="Wingdings" panose="05000000000000000000" pitchFamily="2" charset="2"/>
              <a:buChar char="ü"/>
            </a:pPr>
            <a:endParaRPr lang="en-US" altLang="el-GR" sz="1100" dirty="0">
              <a:latin typeface="Corbel" panose="020B0503020204020204" pitchFamily="34" charset="0"/>
            </a:endParaRPr>
          </a:p>
          <a:p>
            <a:pPr indent="103188">
              <a:lnSpc>
                <a:spcPct val="100000"/>
              </a:lnSpc>
              <a:spcBef>
                <a:spcPts val="575"/>
              </a:spcBef>
              <a:buFont typeface="Wingdings" panose="05000000000000000000" pitchFamily="2" charset="2"/>
              <a:buChar char="ü"/>
            </a:pPr>
            <a:r>
              <a:rPr lang="en-US" altLang="el-GR" sz="1100" dirty="0">
                <a:latin typeface="Corbel" panose="020B0503020204020204" pitchFamily="34" charset="0"/>
              </a:rPr>
              <a:t>.</a:t>
            </a:r>
          </a:p>
        </p:txBody>
      </p:sp>
    </p:spTree>
    <p:extLst>
      <p:ext uri="{BB962C8B-B14F-4D97-AF65-F5344CB8AC3E}">
        <p14:creationId xmlns:p14="http://schemas.microsoft.com/office/powerpoint/2010/main" val="33847398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Σύμβολο κράτησης θέσης εικόνας 4" descr="Κοντινό πλάνο βιβλίων σε ράφια με περισσότερα βιβλία δυσδιάκριτα στο πρώτο πλάνο και το φόντο" title="Δείγμα εικόνας"/>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3155" r="3155"/>
          <a:stretch>
            <a:fillRect/>
          </a:stretch>
        </p:blipFill>
        <p:spPr>
          <a:xfrm>
            <a:off x="6822831" y="1600199"/>
            <a:ext cx="4262752" cy="4572001"/>
          </a:xfrm>
        </p:spPr>
      </p:pic>
      <p:sp>
        <p:nvSpPr>
          <p:cNvPr id="6" name="1 - Τίτλος">
            <a:extLst>
              <a:ext uri="{FF2B5EF4-FFF2-40B4-BE49-F238E27FC236}">
                <a16:creationId xmlns:a16="http://schemas.microsoft.com/office/drawing/2014/main" id="{24B76EC3-6C5A-417F-A7E8-6CF25CBA81F1}"/>
              </a:ext>
            </a:extLst>
          </p:cNvPr>
          <p:cNvSpPr txBox="1">
            <a:spLocks noChangeArrowheads="1"/>
          </p:cNvSpPr>
          <p:nvPr/>
        </p:nvSpPr>
        <p:spPr>
          <a:xfrm>
            <a:off x="468313" y="0"/>
            <a:ext cx="7559675" cy="1268760"/>
          </a:xfrm>
          <a:prstGeom prst="rect">
            <a:avLst/>
          </a:prstGeom>
        </p:spPr>
        <p:txBody>
          <a:bodyPr vert="horz" lIns="0" tIns="45720" rIns="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altLang="zh-CN" sz="1600"/>
              <a:t>ΙΕΑ 101</a:t>
            </a:r>
            <a:br>
              <a:rPr lang="en-US" altLang="zh-CN" sz="1600"/>
            </a:br>
            <a:r>
              <a:rPr lang="en-US" altLang="zh-CN" sz="1600" b="1"/>
              <a:t>ΔΙΔΑΚΤΙΚΗ – ΘΕΩΡΙΑ ΚΑΙ ΠΡΑΞΗ ΤΗΣ ΔΙΔΑΣΚΑΛΙΑΣ</a:t>
            </a:r>
            <a:br>
              <a:rPr lang="en-US" altLang="zh-CN" sz="1600"/>
            </a:br>
            <a:r>
              <a:rPr lang="en-US" altLang="zh-CN" sz="1600"/>
              <a:t>Κ. ΑΓΓΕΛΑΚΟΣ – Χ. ΚΟΥΡΓΙΑΝΤΑΚΗΣ</a:t>
            </a:r>
            <a:br>
              <a:rPr lang="en-US" altLang="zh-CN" sz="1600"/>
            </a:br>
            <a:r>
              <a:rPr lang="en-US" altLang="zh-CN" sz="1600"/>
              <a:t>ΥΠΟΧΡΕΩΤΙΚΟ, Η΄ ΕΞΑΜΗΝΟ</a:t>
            </a:r>
            <a:br>
              <a:rPr lang="en-US" altLang="zh-CN" sz="1600"/>
            </a:br>
            <a:r>
              <a:rPr lang="en-US" altLang="zh-CN" sz="1600"/>
              <a:t>5 ECTS</a:t>
            </a:r>
            <a:endParaRPr lang="en-US" altLang="zh-CN" sz="1600" dirty="0"/>
          </a:p>
        </p:txBody>
      </p:sp>
      <p:sp>
        <p:nvSpPr>
          <p:cNvPr id="10" name="2 - Υπότιτλος">
            <a:extLst>
              <a:ext uri="{FF2B5EF4-FFF2-40B4-BE49-F238E27FC236}">
                <a16:creationId xmlns:a16="http://schemas.microsoft.com/office/drawing/2014/main" id="{1AED8482-24D9-4095-B478-401D927B7F0E}"/>
              </a:ext>
            </a:extLst>
          </p:cNvPr>
          <p:cNvSpPr txBox="1">
            <a:spLocks/>
          </p:cNvSpPr>
          <p:nvPr/>
        </p:nvSpPr>
        <p:spPr>
          <a:xfrm>
            <a:off x="240446" y="1101969"/>
            <a:ext cx="6301031" cy="5756030"/>
          </a:xfrm>
          <a:prstGeom prst="rect">
            <a:avLst/>
          </a:prstGeom>
        </p:spPr>
        <p:txBody>
          <a:bodyPr vert="horz" lIns="0" tIns="1188720" rIns="0" bIns="45720" rtlCol="0">
            <a:normAutofit fontScale="25000" lnSpcReduction="20000"/>
          </a:bodyPr>
          <a:lstStyle>
            <a:lvl1pPr marL="0" indent="0" algn="ctr" defTabSz="914400" rtl="0" eaLnBrk="1" latinLnBrk="0" hangingPunct="1">
              <a:lnSpc>
                <a:spcPct val="90000"/>
              </a:lnSpc>
              <a:spcBef>
                <a:spcPts val="1800"/>
              </a:spcBef>
              <a:buFont typeface="Wingdings" panose="05000000000000000000" pitchFamily="2" charset="2"/>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600"/>
              </a:spcBef>
              <a:buFont typeface="Wingdings" panose="05000000000000000000" pitchFamily="2" charset="2"/>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600"/>
              </a:spcBef>
              <a:buFont typeface="Wingdings" panose="05000000000000000000" pitchFamily="2" charset="2"/>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600"/>
              </a:spcBef>
              <a:buFont typeface="Wingdings" panose="05000000000000000000" pitchFamily="2" charset="2"/>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600"/>
              </a:spcBef>
              <a:buFont typeface="Wingdings" panose="05000000000000000000" pitchFamily="2" charset="2"/>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9pPr>
          </a:lstStyle>
          <a:p>
            <a:pPr indent="103188" algn="just">
              <a:lnSpc>
                <a:spcPct val="100000"/>
              </a:lnSpc>
              <a:spcBef>
                <a:spcPts val="575"/>
              </a:spcBef>
            </a:pPr>
            <a:r>
              <a:rPr lang="el-GR"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1. </a:t>
            </a:r>
            <a:r>
              <a:rPr lang="en-US"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Χρήση</a:t>
            </a:r>
            <a:r>
              <a:rPr lang="el-GR"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a:t>
            </a:r>
            <a:r>
              <a:rPr lang="el-GR"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sz="8800" b="1" dirty="0" err="1">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ερμηνεί</a:t>
            </a:r>
            <a:r>
              <a:rPr lang="en-US"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α ιστορικών όρων</a:t>
            </a:r>
          </a:p>
          <a:p>
            <a:pPr indent="103188" algn="just">
              <a:lnSpc>
                <a:spcPct val="100000"/>
              </a:lnSpc>
              <a:spcBef>
                <a:spcPts val="575"/>
              </a:spcBef>
            </a:pPr>
            <a:endPar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indent="103188" algn="l">
              <a:lnSpc>
                <a:spcPct val="100000"/>
              </a:lnSpc>
              <a:spcBef>
                <a:spcPts val="575"/>
              </a:spcBef>
            </a:pPr>
            <a:r>
              <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rPr>
              <a:t>* </a:t>
            </a:r>
            <a:r>
              <a:rPr lang="el-GR" altLang="el-GR" sz="8800" b="1" dirty="0">
                <a:solidFill>
                  <a:schemeClr val="tx2"/>
                </a:solidFill>
                <a:effectLst>
                  <a:outerShdw blurRad="38100" dist="38100" dir="2700000" algn="tl">
                    <a:srgbClr val="000000">
                      <a:alpha val="43137"/>
                    </a:srgbClr>
                  </a:outerShdw>
                </a:effectLst>
                <a:latin typeface="Xarrovv" panose="02000603000000000000" pitchFamily="50" charset="-128"/>
                <a:ea typeface="Xarrovv" panose="02000603000000000000" pitchFamily="50" charset="-128"/>
                <a:cs typeface="Xarrovv" panose="02000603000000000000" pitchFamily="50" charset="-128"/>
              </a:rPr>
              <a:t>παρερμηνεία</a:t>
            </a:r>
            <a:r>
              <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rPr>
              <a:t> όρων με συγκεκριμένο και σαφές νόημα. Οι ιστορικές έννοιες δεν ταυτίζονται πάντοτε με τις έννοιες της αντίστοιχης καθημερινής ορολογίας.</a:t>
            </a:r>
          </a:p>
          <a:p>
            <a:pPr indent="103188" algn="l">
              <a:lnSpc>
                <a:spcPct val="100000"/>
              </a:lnSpc>
              <a:spcBef>
                <a:spcPts val="575"/>
              </a:spcBef>
            </a:pPr>
            <a:endParaRPr lang="el-GR" altLang="el-GR" sz="72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indent="103188" algn="l">
              <a:lnSpc>
                <a:spcPct val="100000"/>
              </a:lnSpc>
              <a:spcBef>
                <a:spcPts val="575"/>
              </a:spcBef>
            </a:pPr>
            <a:r>
              <a:rPr lang="el-GR" altLang="el-GR" sz="7200" dirty="0">
                <a:solidFill>
                  <a:schemeClr val="tx2"/>
                </a:solidFill>
                <a:latin typeface="Xarrovv" panose="02000603000000000000" pitchFamily="50" charset="-128"/>
                <a:ea typeface="Xarrovv" panose="02000603000000000000" pitchFamily="50" charset="-128"/>
                <a:cs typeface="Xarrovv" panose="02000603000000000000" pitchFamily="50" charset="-128"/>
              </a:rPr>
              <a:t>(ο χημικός λ.χ. λέγοντας «υδρογόνο» εννοεί το συγκεκριμένο στοιχείο· ακριβώς το ίδιο εννοεί και ο απλός πολίτης και ο μαθητής. Ο ιστορικός όμως, λέγοντας «εξέγερση» ενδεχομένως δεν εννοεί ακριβώς το ίδιο πράγμα μ’ εκείνο που εννοεί ο πολίτης ή ο μαθητής ή ακόμη και κάποιος άλλος ιστορικός),</a:t>
            </a:r>
          </a:p>
          <a:p>
            <a:pPr marL="715963" algn="just">
              <a:lnSpc>
                <a:spcPct val="100000"/>
              </a:lnSpc>
              <a:spcBef>
                <a:spcPts val="575"/>
              </a:spcBef>
            </a:pPr>
            <a:endParaRPr lang="el-GR" altLang="el-GR" sz="9600"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n-US" altLang="el-GR" dirty="0">
              <a:latin typeface="Xarrovv" panose="02000603000000000000" pitchFamily="50" charset="-128"/>
              <a:ea typeface="Xarrovv" panose="02000603000000000000" pitchFamily="50" charset="-128"/>
              <a:cs typeface="Xarrovv" panose="02000603000000000000" pitchFamily="50" charset="-128"/>
            </a:endParaRPr>
          </a:p>
          <a:p>
            <a:pPr indent="103188">
              <a:lnSpc>
                <a:spcPct val="100000"/>
              </a:lnSpc>
              <a:spcBef>
                <a:spcPts val="575"/>
              </a:spcBef>
              <a:buFont typeface="Wingdings" panose="05000000000000000000" pitchFamily="2" charset="2"/>
              <a:buChar char="ü"/>
            </a:pPr>
            <a:endParaRPr lang="en-US" altLang="el-GR" sz="1100" dirty="0">
              <a:latin typeface="Corbel" panose="020B0503020204020204" pitchFamily="34" charset="0"/>
            </a:endParaRPr>
          </a:p>
          <a:p>
            <a:pPr indent="103188">
              <a:lnSpc>
                <a:spcPct val="100000"/>
              </a:lnSpc>
              <a:spcBef>
                <a:spcPts val="575"/>
              </a:spcBef>
              <a:buFont typeface="Wingdings" panose="05000000000000000000" pitchFamily="2" charset="2"/>
              <a:buChar char="ü"/>
            </a:pPr>
            <a:endParaRPr lang="en-US" altLang="el-GR" sz="1100" dirty="0">
              <a:latin typeface="Corbel" panose="020B0503020204020204" pitchFamily="34" charset="0"/>
            </a:endParaRPr>
          </a:p>
          <a:p>
            <a:pPr indent="103188">
              <a:lnSpc>
                <a:spcPct val="100000"/>
              </a:lnSpc>
              <a:spcBef>
                <a:spcPts val="575"/>
              </a:spcBef>
              <a:buFont typeface="Wingdings" panose="05000000000000000000" pitchFamily="2" charset="2"/>
              <a:buChar char="ü"/>
            </a:pPr>
            <a:r>
              <a:rPr lang="en-US" altLang="el-GR" sz="1100" dirty="0">
                <a:latin typeface="Corbel" panose="020B0503020204020204" pitchFamily="34" charset="0"/>
              </a:rPr>
              <a:t>.</a:t>
            </a:r>
          </a:p>
        </p:txBody>
      </p:sp>
    </p:spTree>
    <p:extLst>
      <p:ext uri="{BB962C8B-B14F-4D97-AF65-F5344CB8AC3E}">
        <p14:creationId xmlns:p14="http://schemas.microsoft.com/office/powerpoint/2010/main" val="2400052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Σύμβολο κράτησης θέσης εικόνας 4" descr="Κοντινό πλάνο βιβλίων σε ράφια με περισσότερα βιβλία δυσδιάκριτα στο πρώτο πλάνο και το φόντο" title="Δείγμα εικόνας"/>
          <p:cNvPicPr>
            <a:picLocks noGrp="1" noChangeAspect="1"/>
          </p:cNvPicPr>
          <p:nvPr>
            <p:ph type="pic" idx="1"/>
          </p:nvPr>
        </p:nvPicPr>
        <p:blipFill>
          <a:blip r:embed="rId3" cstate="print">
            <a:extLst>
              <a:ext uri="{28A0092B-C50C-407E-A947-70E740481C1C}">
                <a14:useLocalDpi xmlns:a14="http://schemas.microsoft.com/office/drawing/2010/main" val="0"/>
              </a:ext>
            </a:extLst>
          </a:blip>
          <a:srcRect l="3155" r="3155"/>
          <a:stretch>
            <a:fillRect/>
          </a:stretch>
        </p:blipFill>
        <p:spPr>
          <a:xfrm>
            <a:off x="6822831" y="1600199"/>
            <a:ext cx="4262752" cy="4572001"/>
          </a:xfrm>
        </p:spPr>
      </p:pic>
      <p:sp>
        <p:nvSpPr>
          <p:cNvPr id="6" name="1 - Τίτλος">
            <a:extLst>
              <a:ext uri="{FF2B5EF4-FFF2-40B4-BE49-F238E27FC236}">
                <a16:creationId xmlns:a16="http://schemas.microsoft.com/office/drawing/2014/main" id="{24B76EC3-6C5A-417F-A7E8-6CF25CBA81F1}"/>
              </a:ext>
            </a:extLst>
          </p:cNvPr>
          <p:cNvSpPr txBox="1">
            <a:spLocks noChangeArrowheads="1"/>
          </p:cNvSpPr>
          <p:nvPr/>
        </p:nvSpPr>
        <p:spPr>
          <a:xfrm>
            <a:off x="468313" y="0"/>
            <a:ext cx="7559675" cy="1268760"/>
          </a:xfrm>
          <a:prstGeom prst="rect">
            <a:avLst/>
          </a:prstGeom>
        </p:spPr>
        <p:txBody>
          <a:bodyPr vert="horz" lIns="0" tIns="45720" rIns="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r>
              <a:rPr lang="en-US" altLang="zh-CN" sz="1600"/>
              <a:t>ΙΕΑ 101</a:t>
            </a:r>
            <a:br>
              <a:rPr lang="en-US" altLang="zh-CN" sz="1600"/>
            </a:br>
            <a:r>
              <a:rPr lang="en-US" altLang="zh-CN" sz="1600" b="1"/>
              <a:t>ΔΙΔΑΚΤΙΚΗ – ΘΕΩΡΙΑ ΚΑΙ ΠΡΑΞΗ ΤΗΣ ΔΙΔΑΣΚΑΛΙΑΣ</a:t>
            </a:r>
            <a:br>
              <a:rPr lang="en-US" altLang="zh-CN" sz="1600"/>
            </a:br>
            <a:r>
              <a:rPr lang="en-US" altLang="zh-CN" sz="1600"/>
              <a:t>Κ. ΑΓΓΕΛΑΚΟΣ – Χ. ΚΟΥΡΓΙΑΝΤΑΚΗΣ</a:t>
            </a:r>
            <a:br>
              <a:rPr lang="en-US" altLang="zh-CN" sz="1600"/>
            </a:br>
            <a:r>
              <a:rPr lang="en-US" altLang="zh-CN" sz="1600"/>
              <a:t>ΥΠΟΧΡΕΩΤΙΚΟ, Η΄ ΕΞΑΜΗΝΟ</a:t>
            </a:r>
            <a:br>
              <a:rPr lang="en-US" altLang="zh-CN" sz="1600"/>
            </a:br>
            <a:r>
              <a:rPr lang="en-US" altLang="zh-CN" sz="1600"/>
              <a:t>5 ECTS</a:t>
            </a:r>
            <a:endParaRPr lang="en-US" altLang="zh-CN" sz="1600" dirty="0"/>
          </a:p>
        </p:txBody>
      </p:sp>
      <p:sp>
        <p:nvSpPr>
          <p:cNvPr id="10" name="2 - Υπότιτλος">
            <a:extLst>
              <a:ext uri="{FF2B5EF4-FFF2-40B4-BE49-F238E27FC236}">
                <a16:creationId xmlns:a16="http://schemas.microsoft.com/office/drawing/2014/main" id="{1AED8482-24D9-4095-B478-401D927B7F0E}"/>
              </a:ext>
            </a:extLst>
          </p:cNvPr>
          <p:cNvSpPr txBox="1">
            <a:spLocks/>
          </p:cNvSpPr>
          <p:nvPr/>
        </p:nvSpPr>
        <p:spPr>
          <a:xfrm>
            <a:off x="240446" y="1268760"/>
            <a:ext cx="6301031" cy="5589239"/>
          </a:xfrm>
          <a:prstGeom prst="rect">
            <a:avLst/>
          </a:prstGeom>
        </p:spPr>
        <p:txBody>
          <a:bodyPr vert="horz" lIns="0" tIns="1188720" rIns="0" bIns="45720" rtlCol="0">
            <a:normAutofit fontScale="25000" lnSpcReduction="20000"/>
          </a:bodyPr>
          <a:lstStyle>
            <a:lvl1pPr marL="0" indent="0" algn="ctr" defTabSz="914400" rtl="0" eaLnBrk="1" latinLnBrk="0" hangingPunct="1">
              <a:lnSpc>
                <a:spcPct val="90000"/>
              </a:lnSpc>
              <a:spcBef>
                <a:spcPts val="1800"/>
              </a:spcBef>
              <a:buFont typeface="Wingdings" panose="05000000000000000000" pitchFamily="2" charset="2"/>
              <a:buNone/>
              <a:defRPr sz="2000" kern="1200">
                <a:solidFill>
                  <a:schemeClr val="tx1"/>
                </a:solidFill>
                <a:latin typeface="+mn-lt"/>
                <a:ea typeface="+mn-ea"/>
                <a:cs typeface="+mn-cs"/>
              </a:defRPr>
            </a:lvl1pPr>
            <a:lvl2pPr marL="457200" indent="0" algn="l" defTabSz="914400" rtl="0" eaLnBrk="1" latinLnBrk="0" hangingPunct="1">
              <a:lnSpc>
                <a:spcPct val="90000"/>
              </a:lnSpc>
              <a:spcBef>
                <a:spcPts val="600"/>
              </a:spcBef>
              <a:buFont typeface="Wingdings" panose="05000000000000000000" pitchFamily="2" charset="2"/>
              <a:buNone/>
              <a:defRPr sz="2800" kern="1200">
                <a:solidFill>
                  <a:schemeClr val="tx1"/>
                </a:solidFill>
                <a:latin typeface="+mn-lt"/>
                <a:ea typeface="+mn-ea"/>
                <a:cs typeface="+mn-cs"/>
              </a:defRPr>
            </a:lvl2pPr>
            <a:lvl3pPr marL="914400" indent="0" algn="l" defTabSz="914400" rtl="0" eaLnBrk="1" latinLnBrk="0" hangingPunct="1">
              <a:lnSpc>
                <a:spcPct val="90000"/>
              </a:lnSpc>
              <a:spcBef>
                <a:spcPts val="600"/>
              </a:spcBef>
              <a:buFont typeface="Wingdings" panose="05000000000000000000" pitchFamily="2" charset="2"/>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600"/>
              </a:spcBef>
              <a:buFont typeface="Wingdings" panose="05000000000000000000" pitchFamily="2" charset="2"/>
              <a:buNone/>
              <a:defRPr sz="2000" kern="1200">
                <a:solidFill>
                  <a:schemeClr val="tx1"/>
                </a:solidFill>
                <a:latin typeface="+mn-lt"/>
                <a:ea typeface="+mn-ea"/>
                <a:cs typeface="+mn-cs"/>
              </a:defRPr>
            </a:lvl4pPr>
            <a:lvl5pPr marL="1828800" indent="0" algn="l" defTabSz="914400" rtl="0" eaLnBrk="1" latinLnBrk="0" hangingPunct="1">
              <a:lnSpc>
                <a:spcPct val="90000"/>
              </a:lnSpc>
              <a:spcBef>
                <a:spcPts val="600"/>
              </a:spcBef>
              <a:buFont typeface="Wingdings" panose="05000000000000000000" pitchFamily="2" charset="2"/>
              <a:buNone/>
              <a:defRPr sz="2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Wingdings" panose="05000000000000000000" pitchFamily="2" charset="2"/>
              <a:buNone/>
              <a:defRPr sz="2000" kern="1200">
                <a:solidFill>
                  <a:schemeClr val="tx1"/>
                </a:solidFill>
                <a:latin typeface="+mn-lt"/>
                <a:ea typeface="+mn-ea"/>
                <a:cs typeface="+mn-cs"/>
              </a:defRPr>
            </a:lvl9pPr>
          </a:lstStyle>
          <a:p>
            <a:pPr indent="103188" algn="just">
              <a:lnSpc>
                <a:spcPct val="100000"/>
              </a:lnSpc>
              <a:spcBef>
                <a:spcPts val="575"/>
              </a:spcBef>
            </a:pPr>
            <a:r>
              <a:rPr lang="el-GR"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1. </a:t>
            </a:r>
            <a:r>
              <a:rPr lang="en-US"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Χρήση</a:t>
            </a:r>
            <a:r>
              <a:rPr lang="el-GR"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a:t>
            </a:r>
            <a:r>
              <a:rPr lang="el-GR"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 </a:t>
            </a:r>
            <a:r>
              <a:rPr lang="en-US" altLang="el-GR" sz="8800" b="1" dirty="0" err="1">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ερμηνεί</a:t>
            </a:r>
            <a:r>
              <a:rPr lang="en-US" altLang="el-GR" sz="8800" b="1" dirty="0">
                <a:solidFill>
                  <a:schemeClr val="tx2"/>
                </a:solidFill>
                <a:effectLst>
                  <a:outerShdw blurRad="38100" dist="38100" dir="2700000" algn="tl">
                    <a:srgbClr val="1F2D29"/>
                  </a:outerShdw>
                </a:effectLst>
                <a:latin typeface="Xarrovv" panose="02000603000000000000" pitchFamily="50" charset="-128"/>
                <a:ea typeface="Xarrovv" panose="02000603000000000000" pitchFamily="50" charset="-128"/>
                <a:cs typeface="Xarrovv" panose="02000603000000000000" pitchFamily="50" charset="-128"/>
              </a:rPr>
              <a:t>α ιστορικών όρων</a:t>
            </a:r>
          </a:p>
          <a:p>
            <a:pPr indent="103188" algn="just">
              <a:lnSpc>
                <a:spcPct val="100000"/>
              </a:lnSpc>
              <a:spcBef>
                <a:spcPts val="575"/>
              </a:spcBef>
            </a:pPr>
            <a:endPar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indent="103188" algn="l">
              <a:lnSpc>
                <a:spcPct val="100000"/>
              </a:lnSpc>
              <a:spcBef>
                <a:spcPts val="575"/>
              </a:spcBef>
            </a:pPr>
            <a:r>
              <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rPr>
              <a:t>* η ερμηνεία ιστορικών όρων από τον ιστορικό, η οποία διαφοροποιείται από εποχή σε εποχή,</a:t>
            </a:r>
          </a:p>
          <a:p>
            <a:pPr indent="103188" algn="l">
              <a:lnSpc>
                <a:spcPct val="100000"/>
              </a:lnSpc>
              <a:spcBef>
                <a:spcPts val="575"/>
              </a:spcBef>
            </a:pPr>
            <a:endPar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endParaRPr>
          </a:p>
          <a:p>
            <a:pPr indent="103188" algn="l">
              <a:lnSpc>
                <a:spcPct val="100000"/>
              </a:lnSpc>
              <a:spcBef>
                <a:spcPts val="575"/>
              </a:spcBef>
            </a:pPr>
            <a:r>
              <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rPr>
              <a:t> * η άκριτη εισαγωγή νεολογισμών στην ορολογία της Ιστορίας, χωρίς σεβασμό στους όρους της, αλλά και χωρίς να δίνεται στις καινούργιες λέξεις συγκεκριμένη και ξεκάθαρη σημασία (</a:t>
            </a:r>
            <a:r>
              <a:rPr lang="el-GR" altLang="el-GR" sz="88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φεμιναζισμός</a:t>
            </a:r>
            <a:r>
              <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rPr>
              <a:t>, ελεγχόμενη </a:t>
            </a:r>
            <a:r>
              <a:rPr lang="el-GR" altLang="el-GR" sz="8800" dirty="0" err="1">
                <a:solidFill>
                  <a:schemeClr val="tx2"/>
                </a:solidFill>
                <a:latin typeface="Xarrovv" panose="02000603000000000000" pitchFamily="50" charset="-128"/>
                <a:ea typeface="Xarrovv" panose="02000603000000000000" pitchFamily="50" charset="-128"/>
                <a:cs typeface="Xarrovv" panose="02000603000000000000" pitchFamily="50" charset="-128"/>
              </a:rPr>
              <a:t>ανατραυματοποίηση</a:t>
            </a:r>
            <a:r>
              <a:rPr lang="el-GR" altLang="el-GR" sz="8800" dirty="0">
                <a:solidFill>
                  <a:schemeClr val="tx2"/>
                </a:solidFill>
                <a:latin typeface="Xarrovv" panose="02000603000000000000" pitchFamily="50" charset="-128"/>
                <a:ea typeface="Xarrovv" panose="02000603000000000000" pitchFamily="50" charset="-128"/>
                <a:cs typeface="Xarrovv" panose="02000603000000000000" pitchFamily="50" charset="-128"/>
              </a:rPr>
              <a:t> κ.λπ.).</a:t>
            </a:r>
          </a:p>
          <a:p>
            <a:pPr marL="715963" algn="just">
              <a:lnSpc>
                <a:spcPct val="100000"/>
              </a:lnSpc>
              <a:spcBef>
                <a:spcPts val="575"/>
              </a:spcBef>
            </a:pPr>
            <a:endParaRPr lang="el-GR" altLang="el-GR" sz="9600"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l-GR" altLang="el-GR" dirty="0">
              <a:latin typeface="Xarrovv" panose="02000603000000000000" pitchFamily="50" charset="-128"/>
              <a:ea typeface="Xarrovv" panose="02000603000000000000" pitchFamily="50" charset="-128"/>
              <a:cs typeface="Xarrovv" panose="02000603000000000000" pitchFamily="50" charset="-128"/>
            </a:endParaRPr>
          </a:p>
          <a:p>
            <a:pPr marL="715963" algn="just">
              <a:lnSpc>
                <a:spcPct val="100000"/>
              </a:lnSpc>
              <a:spcBef>
                <a:spcPts val="575"/>
              </a:spcBef>
              <a:buFont typeface="Wingdings" panose="05000000000000000000" pitchFamily="2" charset="2"/>
              <a:buChar char="ü"/>
            </a:pPr>
            <a:endParaRPr lang="en-US" altLang="el-GR" dirty="0">
              <a:latin typeface="Xarrovv" panose="02000603000000000000" pitchFamily="50" charset="-128"/>
              <a:ea typeface="Xarrovv" panose="02000603000000000000" pitchFamily="50" charset="-128"/>
              <a:cs typeface="Xarrovv" panose="02000603000000000000" pitchFamily="50" charset="-128"/>
            </a:endParaRPr>
          </a:p>
          <a:p>
            <a:pPr indent="103188">
              <a:lnSpc>
                <a:spcPct val="100000"/>
              </a:lnSpc>
              <a:spcBef>
                <a:spcPts val="575"/>
              </a:spcBef>
              <a:buFont typeface="Wingdings" panose="05000000000000000000" pitchFamily="2" charset="2"/>
              <a:buChar char="ü"/>
            </a:pPr>
            <a:endParaRPr lang="en-US" altLang="el-GR" sz="1100" dirty="0">
              <a:latin typeface="Corbel" panose="020B0503020204020204" pitchFamily="34" charset="0"/>
            </a:endParaRPr>
          </a:p>
          <a:p>
            <a:pPr indent="103188">
              <a:lnSpc>
                <a:spcPct val="100000"/>
              </a:lnSpc>
              <a:spcBef>
                <a:spcPts val="575"/>
              </a:spcBef>
              <a:buFont typeface="Wingdings" panose="05000000000000000000" pitchFamily="2" charset="2"/>
              <a:buChar char="ü"/>
            </a:pPr>
            <a:endParaRPr lang="en-US" altLang="el-GR" sz="1100" dirty="0">
              <a:latin typeface="Corbel" panose="020B0503020204020204" pitchFamily="34" charset="0"/>
            </a:endParaRPr>
          </a:p>
          <a:p>
            <a:pPr indent="103188">
              <a:lnSpc>
                <a:spcPct val="100000"/>
              </a:lnSpc>
              <a:spcBef>
                <a:spcPts val="575"/>
              </a:spcBef>
              <a:buFont typeface="Wingdings" panose="05000000000000000000" pitchFamily="2" charset="2"/>
              <a:buChar char="ü"/>
            </a:pPr>
            <a:r>
              <a:rPr lang="en-US" altLang="el-GR" sz="1100" dirty="0">
                <a:latin typeface="Corbel" panose="020B0503020204020204" pitchFamily="34" charset="0"/>
              </a:rPr>
              <a:t>.</a:t>
            </a:r>
          </a:p>
        </p:txBody>
      </p:sp>
    </p:spTree>
    <p:extLst>
      <p:ext uri="{BB962C8B-B14F-4D97-AF65-F5344CB8AC3E}">
        <p14:creationId xmlns:p14="http://schemas.microsoft.com/office/powerpoint/2010/main" val="1549022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Ακαδημαϊκή βιβλιογραφία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_9411646_TF03431380_TF03431380" id="{856076FB-12A4-41CA-A0E0-E0A93572E056}" vid="{AE29B9E4-3226-42B4-A682-6BC5B733C8E4}"/>
    </a:ext>
  </a:extLst>
</a:theme>
</file>

<file path=ppt/theme/theme2.xml><?xml version="1.0" encoding="utf-8"?>
<a:theme xmlns:a="http://schemas.openxmlformats.org/drawingml/2006/main" name="1_Σαπούνι">
  <a:themeElements>
    <a:clrScheme name="Σαπούνι">
      <a:dk1>
        <a:sysClr val="windowText" lastClr="000000"/>
      </a:dk1>
      <a:lt1>
        <a:sysClr val="window" lastClr="FFFFFF"/>
      </a:lt1>
      <a:dk2>
        <a:srgbClr val="1485A4"/>
      </a:dk2>
      <a:lt2>
        <a:srgbClr val="E3DED1"/>
      </a:lt2>
      <a:accent1>
        <a:srgbClr val="1CADE4"/>
      </a:accent1>
      <a:accent2>
        <a:srgbClr val="2683C6"/>
      </a:accent2>
      <a:accent3>
        <a:srgbClr val="27CED7"/>
      </a:accent3>
      <a:accent4>
        <a:srgbClr val="42BA97"/>
      </a:accent4>
      <a:accent5>
        <a:srgbClr val="3E8853"/>
      </a:accent5>
      <a:accent6>
        <a:srgbClr val="62A39F"/>
      </a:accent6>
      <a:hlink>
        <a:srgbClr val="F49100"/>
      </a:hlink>
      <a:folHlink>
        <a:srgbClr val="739D9B"/>
      </a:folHlink>
    </a:clrScheme>
    <a:fontScheme name="Σαπούνι">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Σαπούνι">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ppt/theme/theme3.xml><?xml version="1.0" encoding="utf-8"?>
<a:theme xmlns:a="http://schemas.openxmlformats.org/drawingml/2006/main" name="Προβολή">
  <a:themeElements>
    <a:clrScheme name="Κόκκινο πορτοκαλί">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Προβολή">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Προβολή">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4.xml><?xml version="1.0" encoding="utf-8"?>
<a:theme xmlns:a="http://schemas.openxmlformats.org/drawingml/2006/main" name="Θέμα του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Θέμα του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Πράσινο">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8CDDBB83-77C1-4099-A0AA-289882E745E2}">
  <ds:schemaRefs>
    <ds:schemaRef ds:uri="http://schemas.microsoft.com/office/2006/metadata/properties"/>
    <ds:schemaRef ds:uri="http://schemas.microsoft.com/office/infopath/2007/PartnerControls"/>
    <ds:schemaRef ds:uri="4873beb7-5857-4685-be1f-d57550cc96cc"/>
  </ds:schemaRefs>
</ds:datastoreItem>
</file>

<file path=customXml/itemProps2.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61E720F-F05D-4536-9C34-0CFCED65D3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Ακαδημαϊκή παρουσίαση, με λεπτές ρίγες και κορδέλα (ευρεία οθόνη)</Template>
  <TotalTime>285</TotalTime>
  <Words>3755</Words>
  <Application>Microsoft Office PowerPoint</Application>
  <PresentationFormat>Ευρεία οθόνη</PresentationFormat>
  <Paragraphs>363</Paragraphs>
  <Slides>32</Slides>
  <Notes>32</Notes>
  <HiddenSlides>0</HiddenSlides>
  <MMClips>0</MMClips>
  <ScaleCrop>false</ScaleCrop>
  <HeadingPairs>
    <vt:vector size="6" baseType="variant">
      <vt:variant>
        <vt:lpstr>Γραμματοσειρές που χρησιμοποιούνται</vt:lpstr>
      </vt:variant>
      <vt:variant>
        <vt:i4>21</vt:i4>
      </vt:variant>
      <vt:variant>
        <vt:lpstr>Θέμα</vt:lpstr>
      </vt:variant>
      <vt:variant>
        <vt:i4>3</vt:i4>
      </vt:variant>
      <vt:variant>
        <vt:lpstr>Τίτλοι διαφανειών</vt:lpstr>
      </vt:variant>
      <vt:variant>
        <vt:i4>32</vt:i4>
      </vt:variant>
    </vt:vector>
  </HeadingPairs>
  <TitlesOfParts>
    <vt:vector size="56" baseType="lpstr">
      <vt:lpstr>Xarrovv</vt:lpstr>
      <vt:lpstr>Arial</vt:lpstr>
      <vt:lpstr>Book Antiqua</vt:lpstr>
      <vt:lpstr>C22</vt:lpstr>
      <vt:lpstr>Calibri</vt:lpstr>
      <vt:lpstr>Century Gothic</vt:lpstr>
      <vt:lpstr>Century Schoolbook</vt:lpstr>
      <vt:lpstr>Comiccity</vt:lpstr>
      <vt:lpstr>Corbel</vt:lpstr>
      <vt:lpstr>Courier New</vt:lpstr>
      <vt:lpstr>Euphemia</vt:lpstr>
      <vt:lpstr>First Time Writing!</vt:lpstr>
      <vt:lpstr>Garamond</vt:lpstr>
      <vt:lpstr>Mandy's Sketch</vt:lpstr>
      <vt:lpstr>Plantagenet Cherokee</vt:lpstr>
      <vt:lpstr>Segoe UI</vt:lpstr>
      <vt:lpstr>SkGaramondLightPolUni_W</vt:lpstr>
      <vt:lpstr>SKGentiumPolUni_W</vt:lpstr>
      <vt:lpstr>Sylfaen</vt:lpstr>
      <vt:lpstr>Wingdings</vt:lpstr>
      <vt:lpstr>Wingdings 2</vt:lpstr>
      <vt:lpstr>Ακαδημαϊκή βιβλιογραφία 16x9</vt:lpstr>
      <vt:lpstr>1_Σαπούνι</vt:lpstr>
      <vt:lpstr>Προβολή</vt:lpstr>
      <vt:lpstr>Παρουσίαση του PowerPoint</vt:lpstr>
      <vt:lpstr>Σε κανέναν δεν αρέσει ο τρόπος διδασκαλίας της Ιστορίας:  * Για κάποιους είναι υπερβολικά πολυπολιτισμικός, για άλλους παραείναι συντηρητικός.  * Για κάποιους δεν προάγει τον πατριωτισμό, για άλλους δεν προάγει την κριτική σκέψη.  * Για κάποιους της δίνεται μεγαλύτερη έμφαση από ό,τι θα έπρεπε, ενώ για άλλους δεν δίνεται αρκετά μεγάλη έμφαση.</vt:lpstr>
      <vt:lpstr>* Οι νομοθέτες υποστηρίζουν ότι τα σχολεία θα έπρεπε να διδάσκουν την Ιστορία σύμφωνα με τα θεσπισμένα κριτήρια, ενώ τα σχολεία υποστηρίζουν ότι θα έπρεπε να τη διδάσκουν όπως νομίζουν καλύτερα.  * Οι ερευνητές κατηγορούν τους εκπαιδευτικούς ότι δε χρησιμοποιούν πρωτογενείς πηγές, οι εκπαιδευτικοί κατηγορούν τους μαθητές ότι δεν έχουν την επιθυμία να μάθουν και οι μαθητές κατηγορούν τα σχολικά εγχειρίδια ότι είναι ανιαρά μέχρι θανάτου. </vt:lpstr>
      <vt:lpstr>Παρουσίαση του PowerPoint</vt:lpstr>
      <vt:lpstr>Βασικές πρακτικές στη σχολική αίθουσα της Ιστορίας</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ΙΕΑ 101 ΔΙΔΑΚΤΙΚΗ – ΘΕΩΡΙΑ ΚΑΙ ΠΡΑΞΗ ΤΗΣ ΔΙΔΑΣΚΑΛΙΑΣ Κ. ΑΓΓΕΛΑΚΟΣ – Χ. ΚΟΥΡΓΙΑΝΤΑΚΗΣ ΥΠΟΧΡΕΩΤΙΚΟ, Η΄ ΕΞΑΜΗΝΟ 5 ECTS</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Τίτλος με διάταξη εικόνας</dc:title>
  <dc:creator>ΧΧ</dc:creator>
  <cp:lastModifiedBy>Χαράλαμπος Κουργιαντάκης</cp:lastModifiedBy>
  <cp:revision>27</cp:revision>
  <dcterms:created xsi:type="dcterms:W3CDTF">2022-03-03T17:02:59Z</dcterms:created>
  <dcterms:modified xsi:type="dcterms:W3CDTF">2025-03-31T14:34:33Z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