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277" r:id="rId6"/>
    <p:sldId id="258" r:id="rId7"/>
    <p:sldId id="290" r:id="rId8"/>
    <p:sldId id="264" r:id="rId9"/>
    <p:sldId id="286" r:id="rId10"/>
    <p:sldId id="262" r:id="rId11"/>
    <p:sldId id="294" r:id="rId12"/>
    <p:sldId id="279" r:id="rId13"/>
    <p:sldId id="291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5F4EF055-131A-403F-B142-5C9FBA9049D8}">
          <p14:sldIdLst>
            <p14:sldId id="256"/>
            <p14:sldId id="277"/>
            <p14:sldId id="258"/>
            <p14:sldId id="290"/>
            <p14:sldId id="264"/>
            <p14:sldId id="286"/>
            <p14:sldId id="262"/>
            <p14:sldId id="294"/>
            <p14:sldId id="279"/>
            <p14:sldId id="291"/>
          </p14:sldIdLst>
        </p14:section>
        <p14:section name="Λαϊκισμός" id="{B3DC9263-E3E4-4A4B-B262-289AD7F74571}">
          <p14:sldIdLst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6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3204" autoAdjust="0"/>
  </p:normalViewPr>
  <p:slideViewPr>
    <p:cSldViewPr snapToGrid="0">
      <p:cViewPr varScale="1">
        <p:scale>
          <a:sx n="77" d="100"/>
          <a:sy n="77" d="100"/>
        </p:scale>
        <p:origin x="864" y="58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12/22/2025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12/22/2025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52FF0-2184-67D6-6DB8-EEF734369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AE1A44-0A73-AFFB-2978-D0C716CF4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6B51C9-7979-8B56-815E-FA67FA6644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BF732-963B-B794-5F0E-8760A789F1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2411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71F3B-E499-E925-579A-16DE91248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7F5094-C325-12A8-E29F-B04A4A4ED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66124A-2F4E-4532-4598-D3E37CFE9E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A5146-EFAE-536C-F72C-851503D862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2033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F802F-5460-5CBA-6A38-317491461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E5686D-DA1E-2E92-B8DD-0A3EE45A06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743784-E67E-D62E-437F-D30CDCF4AA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B0508-53FC-1D33-67D6-F137F9F950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891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07730-FF3E-977E-A3E0-AA76892F5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3B11B9-4A58-2B25-4C10-2D7644257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E0BB69-0012-CAF5-2EB9-43B6F95980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00CD0-AC29-275C-0698-93381A13D2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98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3F683-68F0-547F-81F8-52F9611B6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A2CAC-F2EE-3107-C122-39B737EBD9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B8E263-327D-F362-A469-C5E41237E9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29189D-BBF4-6AF9-B1CB-2A356B67FF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0733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E5814-B7F5-5A5B-34F5-8DEEC0DD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1DCB0B-4FAD-B5CC-04AA-1A80267D76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AEFE69-319D-7979-9C22-3F2CCFAEBD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F907FF-98EA-9355-D441-88E0986B2D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874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3EB3F-B9FC-4D76-78B3-8B8BE4C07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A8CA7D-9247-6418-48C6-27F224B31C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C443F7-643D-DB69-CFCA-A2EDDD1FE2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7D55A-776A-6EF9-FB8B-AD03A077C3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7286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DF52F-C9DE-A10A-3DC9-968BFF306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C3349A-AD66-3076-BB4E-EF85378D91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D696F4-E6CD-F16A-FB16-A25330987E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888C4F-92AC-552E-CACF-6344A7ED06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334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39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13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560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667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333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1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034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5D30018-8C4D-90A3-B76F-4582D0132C6E}"/>
              </a:ext>
            </a:extLst>
          </p:cNvPr>
          <p:cNvSpPr txBox="1">
            <a:spLocks/>
          </p:cNvSpPr>
          <p:nvPr/>
        </p:nvSpPr>
        <p:spPr>
          <a:xfrm>
            <a:off x="4086051" y="2972380"/>
            <a:ext cx="6053992" cy="91323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pPr algn="ctr"/>
            <a:r>
              <a:rPr lang="el-GR" sz="4000" dirty="0">
                <a:latin typeface="Arial" panose="020B0604020202020204" pitchFamily="34" charset="0"/>
                <a:cs typeface="Arial" panose="020B0604020202020204" pitchFamily="34" charset="0"/>
              </a:rPr>
              <a:t>Προπαγανδιστικός Λόγος</a:t>
            </a:r>
            <a:endParaRPr lang="en-US" sz="4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FF1D8A2-6F4C-84C0-BF85-48DA04FC87B1}"/>
              </a:ext>
            </a:extLst>
          </p:cNvPr>
          <p:cNvSpPr txBox="1">
            <a:spLocks/>
          </p:cNvSpPr>
          <p:nvPr/>
        </p:nvSpPr>
        <p:spPr>
          <a:xfrm>
            <a:off x="2355170" y="5862759"/>
            <a:ext cx="9623685" cy="4181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/>
              <a:t>Προπαγάνδα-Λαϊκισμός – </a:t>
            </a:r>
            <a:r>
              <a:rPr lang="el-GR" dirty="0" err="1"/>
              <a:t>Ενότ</a:t>
            </a:r>
            <a:r>
              <a:rPr lang="el-GR" dirty="0"/>
              <a:t>. 6</a:t>
            </a:r>
          </a:p>
          <a:p>
            <a:pPr marL="0" indent="0" algn="r">
              <a:buNone/>
            </a:pPr>
            <a:r>
              <a:rPr lang="el-GR" dirty="0" err="1"/>
              <a:t>Στ</a:t>
            </a:r>
            <a:r>
              <a:rPr lang="el-GR" dirty="0"/>
              <a:t>. </a:t>
            </a:r>
            <a:r>
              <a:rPr lang="el-GR" dirty="0" err="1"/>
              <a:t>Βράιλα</a:t>
            </a:r>
            <a:r>
              <a:rPr lang="el-GR" dirty="0"/>
              <a:t> </a:t>
            </a:r>
            <a:endParaRPr lang="en-US" dirty="0"/>
          </a:p>
        </p:txBody>
      </p:sp>
      <p:pic>
        <p:nvPicPr>
          <p:cNvPr id="7" name="Picture 2" descr="logo">
            <a:extLst>
              <a:ext uri="{FF2B5EF4-FFF2-40B4-BE49-F238E27FC236}">
                <a16:creationId xmlns:a16="http://schemas.microsoft.com/office/drawing/2014/main" id="{4B748E8D-9269-1B42-BC9B-92E507E30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35" y="467351"/>
            <a:ext cx="2987013" cy="74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8;p17">
            <a:extLst>
              <a:ext uri="{FF2B5EF4-FFF2-40B4-BE49-F238E27FC236}">
                <a16:creationId xmlns:a16="http://schemas.microsoft.com/office/drawing/2014/main" id="{5D2A3995-E6D0-93FB-23EB-71858B59A616}"/>
              </a:ext>
            </a:extLst>
          </p:cNvPr>
          <p:cNvSpPr txBox="1"/>
          <p:nvPr/>
        </p:nvSpPr>
        <p:spPr>
          <a:xfrm>
            <a:off x="3529280" y="801191"/>
            <a:ext cx="8308934" cy="837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4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Αδιαφάνεια και συγκεκαλυμμένη πρόθεση </a:t>
            </a:r>
            <a:endParaRPr sz="3400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" name="Google Shape;176;p19">
            <a:extLst>
              <a:ext uri="{FF2B5EF4-FFF2-40B4-BE49-F238E27FC236}">
                <a16:creationId xmlns:a16="http://schemas.microsoft.com/office/drawing/2014/main" id="{0027FCE8-CA6B-12B8-B236-AD8336ADFC14}"/>
              </a:ext>
            </a:extLst>
          </p:cNvPr>
          <p:cNvSpPr txBox="1"/>
          <p:nvPr/>
        </p:nvSpPr>
        <p:spPr>
          <a:xfrm>
            <a:off x="5309095" y="2052591"/>
            <a:ext cx="5778005" cy="310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Κρίσιμο γνώρισμα:</a:t>
            </a:r>
          </a:p>
          <a:p>
            <a:pPr marL="1200150" lvl="2" indent="-28575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η πρόθεση δεν δηλώνεται ρητά.</a:t>
            </a:r>
          </a:p>
          <a:p>
            <a:pPr>
              <a:lnSpc>
                <a:spcPct val="160000"/>
              </a:lnSpc>
            </a:pPr>
            <a:endParaRPr lang="el-GR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Ο αποδέκτης 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δεν αντιλαμβάνεται ότι χειραγωγείται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θεωρεί τον λόγο «ουδέτερο» ή αυτονόητο» </a:t>
            </a:r>
          </a:p>
          <a:p>
            <a:pPr>
              <a:lnSpc>
                <a:spcPct val="160000"/>
              </a:lnSpc>
            </a:pPr>
            <a:endParaRPr lang="el-GR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003251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B7335D-3167-1229-3A58-E64D72D3F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7874464-4F50-34CB-5627-492F8E606413}"/>
              </a:ext>
            </a:extLst>
          </p:cNvPr>
          <p:cNvSpPr txBox="1">
            <a:spLocks/>
          </p:cNvSpPr>
          <p:nvPr/>
        </p:nvSpPr>
        <p:spPr>
          <a:xfrm>
            <a:off x="4086051" y="2972380"/>
            <a:ext cx="6053992" cy="91323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pPr algn="ctr"/>
            <a:r>
              <a:rPr lang="el-GR" sz="4000" dirty="0" err="1">
                <a:latin typeface="Arial" panose="020B0604020202020204" pitchFamily="34" charset="0"/>
                <a:cs typeface="Arial" panose="020B0604020202020204" pitchFamily="34" charset="0"/>
              </a:rPr>
              <a:t>Λαϊκιστικός</a:t>
            </a:r>
            <a:r>
              <a:rPr lang="el-GR" sz="4000" dirty="0">
                <a:latin typeface="Arial" panose="020B0604020202020204" pitchFamily="34" charset="0"/>
                <a:cs typeface="Arial" panose="020B0604020202020204" pitchFamily="34" charset="0"/>
              </a:rPr>
              <a:t> Λόγος </a:t>
            </a:r>
            <a:endParaRPr lang="en-US" sz="4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193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F0A83-83BF-5FA5-F04C-0A105256A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93;p14">
            <a:extLst>
              <a:ext uri="{FF2B5EF4-FFF2-40B4-BE49-F238E27FC236}">
                <a16:creationId xmlns:a16="http://schemas.microsoft.com/office/drawing/2014/main" id="{E1F767FD-D9CC-F67B-ADD0-DE2CD687F594}"/>
              </a:ext>
            </a:extLst>
          </p:cNvPr>
          <p:cNvSpPr txBox="1"/>
          <p:nvPr/>
        </p:nvSpPr>
        <p:spPr>
          <a:xfrm>
            <a:off x="604156" y="2351782"/>
            <a:ext cx="7141265" cy="3077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Κεντρικό γνώρισμα του </a:t>
            </a:r>
            <a:r>
              <a:rPr lang="el-GR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λαϊκιστικού</a:t>
            </a:r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λόγου είναι η απλουστευτική, δυαδική αναπαράσταση της κοινωνίας:</a:t>
            </a:r>
          </a:p>
          <a:p>
            <a:endParaRPr lang="el-G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«Ο λαός» ↔ «οι ελίτ»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«εμείς» ↔ «αυτοί»</a:t>
            </a:r>
          </a:p>
          <a:p>
            <a:endParaRPr lang="el-G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 κοινωνική πολυπλοκότητα εξαφανίζεται και αντικαθίσταται από μια ηθικοποιημένη σύγκρουση, όπου: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 λαός παρουσιάζεται ως ενιαίος, αγνός και ομοιογενής,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οι ελίτ ως διεφθαρμένες, αποκομμένες και εχθρικές.</a:t>
            </a:r>
          </a:p>
        </p:txBody>
      </p:sp>
      <p:sp>
        <p:nvSpPr>
          <p:cNvPr id="14" name="Google Shape;101;p14">
            <a:extLst>
              <a:ext uri="{FF2B5EF4-FFF2-40B4-BE49-F238E27FC236}">
                <a16:creationId xmlns:a16="http://schemas.microsoft.com/office/drawing/2014/main" id="{B89ED734-A753-2914-420E-2BD577C8FCDF}"/>
              </a:ext>
            </a:extLst>
          </p:cNvPr>
          <p:cNvSpPr txBox="1"/>
          <p:nvPr/>
        </p:nvSpPr>
        <p:spPr>
          <a:xfrm>
            <a:off x="295275" y="555172"/>
            <a:ext cx="1160145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l-GR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Merriweather"/>
              </a:rPr>
              <a:t>Διχοτομική κατασκευή της </a:t>
            </a:r>
          </a:p>
          <a:p>
            <a:r>
              <a:rPr lang="el-GR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Merriweather"/>
              </a:rPr>
              <a:t>κοινωνικής πραγματικότητας</a:t>
            </a:r>
            <a:endParaRPr sz="3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707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CF4ED-EF81-EA0F-E04F-0079D0309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1">
            <a:extLst>
              <a:ext uri="{FF2B5EF4-FFF2-40B4-BE49-F238E27FC236}">
                <a16:creationId xmlns:a16="http://schemas.microsoft.com/office/drawing/2014/main" id="{34E5410D-9322-7678-9698-4591CCDB097D}"/>
              </a:ext>
            </a:extLst>
          </p:cNvPr>
          <p:cNvSpPr txBox="1">
            <a:spLocks/>
          </p:cNvSpPr>
          <p:nvPr/>
        </p:nvSpPr>
        <p:spPr>
          <a:xfrm>
            <a:off x="4535187" y="760039"/>
            <a:ext cx="6400800" cy="6581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pPr fontAlgn="auto">
              <a:lnSpc>
                <a:spcPct val="90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el-GR" sz="3300" b="0" dirty="0">
                <a:latin typeface="Arial" panose="020B0604020202020204" pitchFamily="34" charset="0"/>
                <a:cs typeface="Arial" panose="020B0604020202020204" pitchFamily="34" charset="0"/>
              </a:rPr>
              <a:t>Κατασκευή του «λαού» ως ομοιογενούς υποκειμένου</a:t>
            </a:r>
          </a:p>
        </p:txBody>
      </p:sp>
      <p:sp>
        <p:nvSpPr>
          <p:cNvPr id="10" name="Θέση περιεχομένου 2">
            <a:extLst>
              <a:ext uri="{FF2B5EF4-FFF2-40B4-BE49-F238E27FC236}">
                <a16:creationId xmlns:a16="http://schemas.microsoft.com/office/drawing/2014/main" id="{AFE3D319-0994-7E6E-569D-0B09464768C3}"/>
              </a:ext>
            </a:extLst>
          </p:cNvPr>
          <p:cNvSpPr txBox="1">
            <a:spLocks/>
          </p:cNvSpPr>
          <p:nvPr/>
        </p:nvSpPr>
        <p:spPr>
          <a:xfrm>
            <a:off x="4535187" y="1969952"/>
            <a:ext cx="6992784" cy="4675776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220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Ο </a:t>
            </a:r>
            <a:r>
              <a:rPr kumimoji="0" lang="el-GR" sz="2200" i="0" u="none" strike="noStrike" kern="120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λαϊκιστικός</a:t>
            </a:r>
            <a:r>
              <a:rPr kumimoji="0" lang="el-GR" sz="220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λόγος: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ysClr val="window" lastClr="FFFFFF"/>
                </a:solidFill>
                <a:latin typeface="Arial"/>
              </a:rPr>
              <a:t>εξαλείφει τις εσωτερικές διαφοροποιήσεις (τάξη, φύλο, ιδεολογία),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ysClr val="window" lastClr="FFFFFF"/>
                </a:solidFill>
                <a:latin typeface="Arial"/>
              </a:rPr>
              <a:t>παρουσιάζει τον λαό ως ενιαία φωνή και συλλογικό θύμα.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2200" dirty="0">
              <a:solidFill>
                <a:sysClr val="window" lastClr="FFFFFF"/>
              </a:solidFill>
              <a:latin typeface="Arial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2200" dirty="0">
                <a:solidFill>
                  <a:sysClr val="window" lastClr="FFFFFF"/>
                </a:solidFill>
                <a:latin typeface="Arial"/>
              </a:rPr>
              <a:t>Η έννοια του «λαού»: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ysClr val="window" lastClr="FFFFFF"/>
                </a:solidFill>
                <a:latin typeface="Arial"/>
              </a:rPr>
              <a:t>είναι ασαφής,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 err="1">
                <a:solidFill>
                  <a:sysClr val="window" lastClr="FFFFFF"/>
                </a:solidFill>
                <a:latin typeface="Arial"/>
              </a:rPr>
              <a:t>λεοτουργεί</a:t>
            </a:r>
            <a:r>
              <a:rPr lang="el-GR" sz="2200" dirty="0">
                <a:solidFill>
                  <a:sysClr val="window" lastClr="FFFFFF"/>
                </a:solidFill>
                <a:latin typeface="Arial"/>
              </a:rPr>
              <a:t> ως σημασιολογικέ κενό που μπορεί να γεμίσει κατά περίπτωση (</a:t>
            </a:r>
            <a:r>
              <a:rPr lang="de-DE" sz="2200" dirty="0">
                <a:solidFill>
                  <a:sysClr val="window" lastClr="FFFFFF"/>
                </a:solidFill>
                <a:latin typeface="Arial"/>
              </a:rPr>
              <a:t>Laclau)</a:t>
            </a:r>
            <a:endParaRPr lang="el-GR" sz="2200" dirty="0">
              <a:solidFill>
                <a:sysClr val="window" lastClr="FFFFFF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>
                <a:solidFill>
                  <a:sysClr val="window" lastClr="FFFFFF"/>
                </a:solidFill>
                <a:latin typeface="Arial"/>
              </a:rPr>
              <a:t>αποκλείει σιωπηρά ομάδες που δεν εντάσσονται στο κυρίαρχο αφήγημα </a:t>
            </a:r>
          </a:p>
        </p:txBody>
      </p:sp>
    </p:spTree>
    <p:extLst>
      <p:ext uri="{BB962C8B-B14F-4D97-AF65-F5344CB8AC3E}">
        <p14:creationId xmlns:p14="http://schemas.microsoft.com/office/powerpoint/2010/main" val="383601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40A73-7657-A4FA-9D68-3F5A3E52B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Τίτλος 1">
            <a:extLst>
              <a:ext uri="{FF2B5EF4-FFF2-40B4-BE49-F238E27FC236}">
                <a16:creationId xmlns:a16="http://schemas.microsoft.com/office/drawing/2014/main" id="{49BA5BDD-04E1-F48B-76AD-ADD969A30ADA}"/>
              </a:ext>
            </a:extLst>
          </p:cNvPr>
          <p:cNvSpPr txBox="1">
            <a:spLocks/>
          </p:cNvSpPr>
          <p:nvPr/>
        </p:nvSpPr>
        <p:spPr>
          <a:xfrm>
            <a:off x="1417686" y="653303"/>
            <a:ext cx="9687750" cy="78956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l-GR" sz="3600" b="0" dirty="0"/>
              <a:t>Ηθικοποίηση της πολιτικής σύγκρουσης</a:t>
            </a:r>
            <a:endParaRPr lang="el-GR" sz="33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Google Shape;140;p17">
            <a:extLst>
              <a:ext uri="{FF2B5EF4-FFF2-40B4-BE49-F238E27FC236}">
                <a16:creationId xmlns:a16="http://schemas.microsoft.com/office/drawing/2014/main" id="{66F96EC0-E2FC-CEA7-10A9-3C2F5EACBD1A}"/>
              </a:ext>
            </a:extLst>
          </p:cNvPr>
          <p:cNvSpPr txBox="1"/>
          <p:nvPr/>
        </p:nvSpPr>
        <p:spPr>
          <a:xfrm>
            <a:off x="1417686" y="1772714"/>
            <a:ext cx="7481385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Η πολιτική αντιπαράθεση δεν παρουσιάζεται ως: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σύγκρουση συμφερόντων ή πολιτικών προγραμμάτων,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ως ηθική σύγκρουση καλού–κακού.</a:t>
            </a:r>
          </a:p>
          <a:p>
            <a:pPr>
              <a:lnSpc>
                <a:spcPct val="160000"/>
              </a:lnSpc>
            </a:pPr>
            <a:endParaRPr lang="el-GR" sz="2000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Συχνές γλωσσικές ενδείξεις: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αξιολογικά επίθετα (διεφθαρμένοι, ανίκανοι, προδότες),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ηθικά φορτισμένοι όροι (δικαιοσύνη, προδοσία, αλήθεια),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ρητορική αγανάκτησης.</a:t>
            </a:r>
          </a:p>
          <a:p>
            <a:pPr>
              <a:lnSpc>
                <a:spcPct val="160000"/>
              </a:lnSpc>
            </a:pPr>
            <a:endParaRPr sz="2000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1FCC9E-EB58-0BAF-7E2B-4312ED770EE1}"/>
              </a:ext>
            </a:extLst>
          </p:cNvPr>
          <p:cNvSpPr txBox="1"/>
          <p:nvPr/>
        </p:nvSpPr>
        <p:spPr>
          <a:xfrm>
            <a:off x="8934195" y="4529374"/>
            <a:ext cx="2171241" cy="920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60000"/>
              </a:lnSpc>
            </a:pPr>
            <a:r>
              <a:rPr lang="el-GR" sz="1800" b="1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Συναισθηματική </a:t>
            </a:r>
          </a:p>
          <a:p>
            <a:pPr>
              <a:lnSpc>
                <a:spcPct val="160000"/>
              </a:lnSpc>
            </a:pPr>
            <a:r>
              <a:rPr lang="el-GR" b="1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κινητοποίηση </a:t>
            </a:r>
            <a:endParaRPr lang="el-GR" sz="1800" b="1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</p:txBody>
      </p:sp>
      <p:sp>
        <p:nvSpPr>
          <p:cNvPr id="4" name="Δεξί άγκιστρο 3">
            <a:extLst>
              <a:ext uri="{FF2B5EF4-FFF2-40B4-BE49-F238E27FC236}">
                <a16:creationId xmlns:a16="http://schemas.microsoft.com/office/drawing/2014/main" id="{0A037D7C-9D92-3C1B-A6F9-F69FFF34E5CF}"/>
              </a:ext>
            </a:extLst>
          </p:cNvPr>
          <p:cNvSpPr/>
          <p:nvPr/>
        </p:nvSpPr>
        <p:spPr>
          <a:xfrm>
            <a:off x="8013706" y="4127351"/>
            <a:ext cx="538842" cy="1724554"/>
          </a:xfrm>
          <a:prstGeom prst="rightBrac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3394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E537E-E678-68EF-BA4E-FF084C237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40;p17">
            <a:extLst>
              <a:ext uri="{FF2B5EF4-FFF2-40B4-BE49-F238E27FC236}">
                <a16:creationId xmlns:a16="http://schemas.microsoft.com/office/drawing/2014/main" id="{FED5AD56-49F1-69F9-77F4-D7A1E7BFB737}"/>
              </a:ext>
            </a:extLst>
          </p:cNvPr>
          <p:cNvSpPr txBox="1"/>
          <p:nvPr/>
        </p:nvSpPr>
        <p:spPr>
          <a:xfrm>
            <a:off x="555171" y="1779457"/>
            <a:ext cx="8557982" cy="4321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Σύνθετα φαινόμενα (οικονομία, μετανάστευση, διεθνείς σχέσεις) παρουσιάζονται: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ως αποτέλεσμα ενός και μόνο αιτίου,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με εύκολες και άμεσες λύσεις.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endParaRPr lang="el-GR" sz="1950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Γλωσσικά μέσα: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συνθήματα, 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απόλυτες διατυπώσεις, 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βεβαιωτικός τόνος </a:t>
            </a:r>
          </a:p>
        </p:txBody>
      </p:sp>
      <p:sp>
        <p:nvSpPr>
          <p:cNvPr id="14" name="Google Shape;148;p17">
            <a:extLst>
              <a:ext uri="{FF2B5EF4-FFF2-40B4-BE49-F238E27FC236}">
                <a16:creationId xmlns:a16="http://schemas.microsoft.com/office/drawing/2014/main" id="{FB4648C8-D936-1230-B263-B10E527C99FA}"/>
              </a:ext>
            </a:extLst>
          </p:cNvPr>
          <p:cNvSpPr txBox="1"/>
          <p:nvPr/>
        </p:nvSpPr>
        <p:spPr>
          <a:xfrm>
            <a:off x="555171" y="580470"/>
            <a:ext cx="1082584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0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Απλοποίηση σύνθετων κοινωνικών και πολιτικών ζητημάτων</a:t>
            </a:r>
            <a:endParaRPr sz="3000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1828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97231-15A1-C816-B651-6D296722B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176;p19">
            <a:extLst>
              <a:ext uri="{FF2B5EF4-FFF2-40B4-BE49-F238E27FC236}">
                <a16:creationId xmlns:a16="http://schemas.microsoft.com/office/drawing/2014/main" id="{DF6CDBA1-063E-B41F-D735-830266024C35}"/>
              </a:ext>
            </a:extLst>
          </p:cNvPr>
          <p:cNvSpPr txBox="1"/>
          <p:nvPr/>
        </p:nvSpPr>
        <p:spPr>
          <a:xfrm>
            <a:off x="3090484" y="1840321"/>
            <a:ext cx="8856351" cy="3545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Ο </a:t>
            </a:r>
            <a:r>
              <a:rPr lang="el-GR" dirty="0" err="1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λαϊκιστικός</a:t>
            </a: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 λόγος χρειάζεται: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σαφή υπεύθυνο για τα προβλήματα.</a:t>
            </a:r>
          </a:p>
          <a:p>
            <a:pPr>
              <a:lnSpc>
                <a:spcPct val="160000"/>
              </a:lnSpc>
            </a:pPr>
            <a:endParaRPr lang="el-GR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Στόχοι: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πολιτικές ελίτ,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θεσμοί,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μειονότητες,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«εξωτερικοί εχθροί».,</a:t>
            </a:r>
          </a:p>
        </p:txBody>
      </p:sp>
      <p:sp>
        <p:nvSpPr>
          <p:cNvPr id="2" name="Google Shape;148;p17">
            <a:extLst>
              <a:ext uri="{FF2B5EF4-FFF2-40B4-BE49-F238E27FC236}">
                <a16:creationId xmlns:a16="http://schemas.microsoft.com/office/drawing/2014/main" id="{2241E63E-80A6-CC84-2BEF-446016D015BE}"/>
              </a:ext>
            </a:extLst>
          </p:cNvPr>
          <p:cNvSpPr txBox="1"/>
          <p:nvPr/>
        </p:nvSpPr>
        <p:spPr>
          <a:xfrm>
            <a:off x="3090484" y="311335"/>
            <a:ext cx="7115634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6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Κατασκευή εχθρών</a:t>
            </a:r>
            <a:endParaRPr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8938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1B632-C045-DFCB-A9D7-1803CB3DF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6;p19">
            <a:extLst>
              <a:ext uri="{FF2B5EF4-FFF2-40B4-BE49-F238E27FC236}">
                <a16:creationId xmlns:a16="http://schemas.microsoft.com/office/drawing/2014/main" id="{834715B8-995C-E943-7A93-35553DAA3161}"/>
              </a:ext>
            </a:extLst>
          </p:cNvPr>
          <p:cNvSpPr txBox="1"/>
          <p:nvPr/>
        </p:nvSpPr>
        <p:spPr>
          <a:xfrm>
            <a:off x="1667824" y="1644378"/>
            <a:ext cx="8856351" cy="3988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Συχνά παρατηρείται: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καθημερινό λεξιλόγιο,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συντακτική απλότητα,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προφορικό ύφος,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ρητορικές ερωτήσεις.</a:t>
            </a:r>
          </a:p>
          <a:p>
            <a:pPr>
              <a:lnSpc>
                <a:spcPct val="160000"/>
              </a:lnSpc>
            </a:pPr>
            <a:endParaRPr lang="el-GR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Στόχος: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εγγύτητα με το ακροατήριο,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αποστασιοποίηση από τον «τεχνοκρατικό» λόγο των ελίτ</a:t>
            </a:r>
          </a:p>
        </p:txBody>
      </p:sp>
      <p:sp>
        <p:nvSpPr>
          <p:cNvPr id="3" name="Google Shape;148;p17">
            <a:extLst>
              <a:ext uri="{FF2B5EF4-FFF2-40B4-BE49-F238E27FC236}">
                <a16:creationId xmlns:a16="http://schemas.microsoft.com/office/drawing/2014/main" id="{B01D889C-6938-DBAE-D35F-B5D249F01953}"/>
              </a:ext>
            </a:extLst>
          </p:cNvPr>
          <p:cNvSpPr txBox="1"/>
          <p:nvPr/>
        </p:nvSpPr>
        <p:spPr>
          <a:xfrm>
            <a:off x="1667823" y="343992"/>
            <a:ext cx="9745847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6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Χρήση απλής και άμεσης γλώσσας</a:t>
            </a:r>
            <a:endParaRPr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8566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C0025-2DA0-0FEA-226D-A70AE25A1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6;p19">
            <a:extLst>
              <a:ext uri="{FF2B5EF4-FFF2-40B4-BE49-F238E27FC236}">
                <a16:creationId xmlns:a16="http://schemas.microsoft.com/office/drawing/2014/main" id="{85627022-2548-ED27-35A0-B395D2844E81}"/>
              </a:ext>
            </a:extLst>
          </p:cNvPr>
          <p:cNvSpPr txBox="1"/>
          <p:nvPr/>
        </p:nvSpPr>
        <p:spPr>
          <a:xfrm>
            <a:off x="851396" y="1742349"/>
            <a:ext cx="8856351" cy="3545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Ο </a:t>
            </a:r>
            <a:r>
              <a:rPr lang="el-GR" dirty="0" err="1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λαϊκιστικός</a:t>
            </a: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 λόγος συχνά: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υπονομεύει θεσμικές διαμεσολαβήσεις (ΜΜΕ, κοινοβούλιο),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προβάλλει τον ηγέτη ως μοναδικό αυθεντικό εκπρόσωπο του λαού.</a:t>
            </a:r>
          </a:p>
          <a:p>
            <a:pPr>
              <a:lnSpc>
                <a:spcPct val="160000"/>
              </a:lnSpc>
            </a:pPr>
            <a:endParaRPr lang="el-GR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Γλωσσικά: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α΄ πληθυντικό («εμείς θα τα αλλάξουμε όλα»),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 err="1">
                <a:solidFill>
                  <a:prstClr val="white"/>
                </a:solidFill>
                <a:latin typeface="Arial"/>
              </a:rPr>
              <a:t>προσωποκεντρική</a:t>
            </a:r>
            <a:r>
              <a:rPr lang="el-GR" dirty="0">
                <a:solidFill>
                  <a:prstClr val="white"/>
                </a:solidFill>
                <a:latin typeface="Arial"/>
              </a:rPr>
              <a:t> αφήγηση,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χρήση κοινωνικών δικτύων.</a:t>
            </a:r>
          </a:p>
        </p:txBody>
      </p:sp>
      <p:sp>
        <p:nvSpPr>
          <p:cNvPr id="3" name="Google Shape;148;p17">
            <a:extLst>
              <a:ext uri="{FF2B5EF4-FFF2-40B4-BE49-F238E27FC236}">
                <a16:creationId xmlns:a16="http://schemas.microsoft.com/office/drawing/2014/main" id="{BC43D51E-FE70-666C-3C7A-9BD213EEB96D}"/>
              </a:ext>
            </a:extLst>
          </p:cNvPr>
          <p:cNvSpPr txBox="1"/>
          <p:nvPr/>
        </p:nvSpPr>
        <p:spPr>
          <a:xfrm>
            <a:off x="851395" y="441963"/>
            <a:ext cx="9745847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6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Άμεση σχέση ηγέτη – λαού</a:t>
            </a:r>
            <a:endParaRPr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3085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56253-2AF4-A25F-F0BA-7F5D74C9B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6;p19">
            <a:extLst>
              <a:ext uri="{FF2B5EF4-FFF2-40B4-BE49-F238E27FC236}">
                <a16:creationId xmlns:a16="http://schemas.microsoft.com/office/drawing/2014/main" id="{DAC38577-156E-7514-B5DB-A14F0EA82B04}"/>
              </a:ext>
            </a:extLst>
          </p:cNvPr>
          <p:cNvSpPr txBox="1"/>
          <p:nvPr/>
        </p:nvSpPr>
        <p:spPr>
          <a:xfrm>
            <a:off x="3529281" y="2068919"/>
            <a:ext cx="8856351" cy="310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Οι θεσμοί παρουσιάζονται ως: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αναποτελεσματικοί,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διεφθαρμένοι,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εχθρικοί προς τον λαό.</a:t>
            </a:r>
          </a:p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</a:rPr>
              <a:t>Ο λόγος αυτός: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 err="1">
                <a:solidFill>
                  <a:prstClr val="white"/>
                </a:solidFill>
                <a:latin typeface="Arial"/>
              </a:rPr>
              <a:t>απονομιμοποιεί</a:t>
            </a:r>
            <a:r>
              <a:rPr lang="el-GR" dirty="0">
                <a:solidFill>
                  <a:prstClr val="white"/>
                </a:solidFill>
                <a:latin typeface="Arial"/>
              </a:rPr>
              <a:t> τη θεσμική πολυφωνία,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ενισχύει αυταρχικές λογικές στο όνομα της «λαϊκής βούλησης».</a:t>
            </a:r>
          </a:p>
        </p:txBody>
      </p:sp>
      <p:sp>
        <p:nvSpPr>
          <p:cNvPr id="3" name="Google Shape;148;p17">
            <a:extLst>
              <a:ext uri="{FF2B5EF4-FFF2-40B4-BE49-F238E27FC236}">
                <a16:creationId xmlns:a16="http://schemas.microsoft.com/office/drawing/2014/main" id="{B2AB79BA-D880-276B-0302-93A7762C38C0}"/>
              </a:ext>
            </a:extLst>
          </p:cNvPr>
          <p:cNvSpPr txBox="1"/>
          <p:nvPr/>
        </p:nvSpPr>
        <p:spPr>
          <a:xfrm>
            <a:off x="3529281" y="801191"/>
            <a:ext cx="806400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000" dirty="0" err="1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Αντιθεσμικός</a:t>
            </a:r>
            <a:r>
              <a:rPr lang="el-GR" sz="30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 και </a:t>
            </a:r>
            <a:r>
              <a:rPr lang="el-GR" sz="3000" dirty="0" err="1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αντιελιτίστικος</a:t>
            </a:r>
            <a:r>
              <a:rPr lang="el-GR" sz="30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 χαρακτήρας</a:t>
            </a:r>
            <a:endParaRPr sz="3000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447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93;p14">
            <a:extLst>
              <a:ext uri="{FF2B5EF4-FFF2-40B4-BE49-F238E27FC236}">
                <a16:creationId xmlns:a16="http://schemas.microsoft.com/office/drawing/2014/main" id="{FA875C85-2BC4-C17E-08A7-AADBC2520FBB}"/>
              </a:ext>
            </a:extLst>
          </p:cNvPr>
          <p:cNvSpPr txBox="1"/>
          <p:nvPr/>
        </p:nvSpPr>
        <p:spPr>
          <a:xfrm>
            <a:off x="604156" y="2351782"/>
            <a:ext cx="7141265" cy="2154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 προπαγανδιστικός λόγος:</a:t>
            </a:r>
          </a:p>
          <a:p>
            <a:endParaRPr lang="el-G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είναι σκόπιμος και μεθοδικός,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παράγεται στο πλαίσιο συγκεκριμένων πολιτικών ή ιδεολογικών στόχων,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δεν στοχεύει στην ενημέρωση, αλλά στη διαμόρφωση στάσεων και συμπεριφορών.</a:t>
            </a:r>
          </a:p>
        </p:txBody>
      </p:sp>
      <p:sp>
        <p:nvSpPr>
          <p:cNvPr id="14" name="Google Shape;101;p14">
            <a:extLst>
              <a:ext uri="{FF2B5EF4-FFF2-40B4-BE49-F238E27FC236}">
                <a16:creationId xmlns:a16="http://schemas.microsoft.com/office/drawing/2014/main" id="{00452F3F-9B94-9176-F625-D84D413FD932}"/>
              </a:ext>
            </a:extLst>
          </p:cNvPr>
          <p:cNvSpPr txBox="1"/>
          <p:nvPr/>
        </p:nvSpPr>
        <p:spPr>
          <a:xfrm>
            <a:off x="295275" y="555172"/>
            <a:ext cx="1160145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l-GR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Merriweather"/>
              </a:rPr>
              <a:t>Σκοπιμότητα και </a:t>
            </a:r>
          </a:p>
          <a:p>
            <a:r>
              <a:rPr lang="el-GR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Merriweather"/>
              </a:rPr>
              <a:t>στρατηγικός χαρακτήρας</a:t>
            </a:r>
            <a:endParaRPr sz="3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1">
            <a:extLst>
              <a:ext uri="{FF2B5EF4-FFF2-40B4-BE49-F238E27FC236}">
                <a16:creationId xmlns:a16="http://schemas.microsoft.com/office/drawing/2014/main" id="{3DA4D38D-A6A5-51A4-2C45-71063130A42A}"/>
              </a:ext>
            </a:extLst>
          </p:cNvPr>
          <p:cNvSpPr txBox="1">
            <a:spLocks/>
          </p:cNvSpPr>
          <p:nvPr/>
        </p:nvSpPr>
        <p:spPr>
          <a:xfrm>
            <a:off x="4535187" y="760039"/>
            <a:ext cx="6400800" cy="6581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pPr fontAlgn="auto">
              <a:lnSpc>
                <a:spcPct val="90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el-GR" sz="3300" b="0" dirty="0">
                <a:latin typeface="Arial" panose="020B0604020202020204" pitchFamily="34" charset="0"/>
                <a:cs typeface="Arial" panose="020B0604020202020204" pitchFamily="34" charset="0"/>
              </a:rPr>
              <a:t>Έλεγχος και επιλεκτικότητα της πληροφορίας</a:t>
            </a:r>
          </a:p>
        </p:txBody>
      </p:sp>
      <p:sp>
        <p:nvSpPr>
          <p:cNvPr id="10" name="Θέση περιεχομένου 2">
            <a:extLst>
              <a:ext uri="{FF2B5EF4-FFF2-40B4-BE49-F238E27FC236}">
                <a16:creationId xmlns:a16="http://schemas.microsoft.com/office/drawing/2014/main" id="{B8729F86-50F7-5125-40C8-EA46A838D5C7}"/>
              </a:ext>
            </a:extLst>
          </p:cNvPr>
          <p:cNvSpPr txBox="1">
            <a:spLocks/>
          </p:cNvSpPr>
          <p:nvPr/>
        </p:nvSpPr>
        <p:spPr>
          <a:xfrm>
            <a:off x="4535187" y="2182224"/>
            <a:ext cx="6992784" cy="4139063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Κεντρικά χαρακτηριστικά της προπαγάνδας είναι: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η επιλογή πληροφοριών που εξυπηρετούν το αφήγημα,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η απόκρυψη ή υποβάθμιση αντίθετων δεδομένων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l-GR" sz="2200" dirty="0">
              <a:solidFill>
                <a:sysClr val="window" lastClr="FFFFFF"/>
              </a:solidFill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Μηχανισμοί: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αποσιώπηση,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μερική αλήθεια,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2200" dirty="0" err="1">
                <a:solidFill>
                  <a:sysClr val="window" lastClr="FFFFFF"/>
                </a:solidFill>
                <a:latin typeface="Arial"/>
              </a:rPr>
              <a:t>ανα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πλαισίωση γεγονότων</a:t>
            </a:r>
          </a:p>
        </p:txBody>
      </p:sp>
    </p:spTree>
    <p:extLst>
      <p:ext uri="{BB962C8B-B14F-4D97-AF65-F5344CB8AC3E}">
        <p14:creationId xmlns:p14="http://schemas.microsoft.com/office/powerpoint/2010/main" val="70778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Τίτλος 1">
            <a:extLst>
              <a:ext uri="{FF2B5EF4-FFF2-40B4-BE49-F238E27FC236}">
                <a16:creationId xmlns:a16="http://schemas.microsoft.com/office/drawing/2014/main" id="{3F71EFD3-F64B-3899-EA34-287213E855BC}"/>
              </a:ext>
            </a:extLst>
          </p:cNvPr>
          <p:cNvSpPr txBox="1">
            <a:spLocks/>
          </p:cNvSpPr>
          <p:nvPr/>
        </p:nvSpPr>
        <p:spPr>
          <a:xfrm>
            <a:off x="2248436" y="745185"/>
            <a:ext cx="9687750" cy="78956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l-GR" sz="3600" b="0" dirty="0"/>
              <a:t>Επανάληψη και </a:t>
            </a:r>
            <a:r>
              <a:rPr lang="el-GR" sz="3600" b="0" dirty="0" err="1"/>
              <a:t>φυσικοποίηση</a:t>
            </a:r>
            <a:r>
              <a:rPr lang="el-GR" sz="3600" b="0" dirty="0"/>
              <a:t> του μηνύματος</a:t>
            </a:r>
            <a:endParaRPr lang="el-GR" sz="33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Google Shape;140;p17">
            <a:extLst>
              <a:ext uri="{FF2B5EF4-FFF2-40B4-BE49-F238E27FC236}">
                <a16:creationId xmlns:a16="http://schemas.microsoft.com/office/drawing/2014/main" id="{21CF364E-E0C7-087C-A1BA-C5261A913E5B}"/>
              </a:ext>
            </a:extLst>
          </p:cNvPr>
          <p:cNvSpPr txBox="1"/>
          <p:nvPr/>
        </p:nvSpPr>
        <p:spPr>
          <a:xfrm>
            <a:off x="1989186" y="1772714"/>
            <a:ext cx="5456644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Η επανάληψη: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καθιστά το μήνυμα οικείο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μειώνει την κριτική αντίσταση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μετατρέπει το ιδεολογικό σε «αυτονόητο»</a:t>
            </a:r>
          </a:p>
          <a:p>
            <a:pPr>
              <a:lnSpc>
                <a:spcPct val="160000"/>
              </a:lnSpc>
            </a:pPr>
            <a:endParaRPr lang="el-GR" sz="2000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Στον λόγο: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επαναλαμβανόμενα συνθήματα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στερεοτυπικές διατυπώσεις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σταθερά πλαίσια ερμηνείας</a:t>
            </a:r>
            <a:endParaRPr sz="2000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A7DDFE-4207-FA5A-FF2A-4DB2270A6BB5}"/>
              </a:ext>
            </a:extLst>
          </p:cNvPr>
          <p:cNvSpPr txBox="1"/>
          <p:nvPr/>
        </p:nvSpPr>
        <p:spPr>
          <a:xfrm>
            <a:off x="7092311" y="5261772"/>
            <a:ext cx="41188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ιδεολογική </a:t>
            </a:r>
            <a:r>
              <a:rPr lang="el-GR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φυσικοποίηση</a:t>
            </a:r>
            <a:endParaRPr lang="el-G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Δεξί άγκιστρο 5">
            <a:extLst>
              <a:ext uri="{FF2B5EF4-FFF2-40B4-BE49-F238E27FC236}">
                <a16:creationId xmlns:a16="http://schemas.microsoft.com/office/drawing/2014/main" id="{CB3B5E27-4B45-DDC9-5B60-F2595A170873}"/>
              </a:ext>
            </a:extLst>
          </p:cNvPr>
          <p:cNvSpPr/>
          <p:nvPr/>
        </p:nvSpPr>
        <p:spPr>
          <a:xfrm>
            <a:off x="6253843" y="4718957"/>
            <a:ext cx="522514" cy="1485740"/>
          </a:xfrm>
          <a:prstGeom prst="rightBrac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953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40;p17">
            <a:extLst>
              <a:ext uri="{FF2B5EF4-FFF2-40B4-BE49-F238E27FC236}">
                <a16:creationId xmlns:a16="http://schemas.microsoft.com/office/drawing/2014/main" id="{14CCFDBE-345A-F29C-4374-78A60D40BDE1}"/>
              </a:ext>
            </a:extLst>
          </p:cNvPr>
          <p:cNvSpPr txBox="1"/>
          <p:nvPr/>
        </p:nvSpPr>
        <p:spPr>
          <a:xfrm>
            <a:off x="1010561" y="1697814"/>
            <a:ext cx="4313643" cy="4801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Η προπαγάνδα ενεργοποιεί: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φόβο,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ανασφάλεια,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εθνική υπερηφάνεια,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ενοχή ή μίσος</a:t>
            </a:r>
          </a:p>
          <a:p>
            <a:pPr>
              <a:lnSpc>
                <a:spcPct val="160000"/>
              </a:lnSpc>
            </a:pPr>
            <a:endParaRPr lang="el-GR" sz="1950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Χαρακτηριστικά: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δραματικός τόνος,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 err="1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καταστροφολογικές</a:t>
            </a: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 προβλέψεις,</a:t>
            </a: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sz="1950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ηρωικές ή απειλητικές αφηγήσεις</a:t>
            </a:r>
            <a:endParaRPr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4" name="Google Shape;148;p17">
            <a:extLst>
              <a:ext uri="{FF2B5EF4-FFF2-40B4-BE49-F238E27FC236}">
                <a16:creationId xmlns:a16="http://schemas.microsoft.com/office/drawing/2014/main" id="{CF4BF914-FBE1-535B-66A1-23A9D2F1ED9F}"/>
              </a:ext>
            </a:extLst>
          </p:cNvPr>
          <p:cNvSpPr txBox="1"/>
          <p:nvPr/>
        </p:nvSpPr>
        <p:spPr>
          <a:xfrm>
            <a:off x="898072" y="409307"/>
            <a:ext cx="7115634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6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Συναισθηματική χειραγώγηση</a:t>
            </a:r>
            <a:endParaRPr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0E5B39-4CB3-664D-A671-6653607FFFDC}"/>
              </a:ext>
            </a:extLst>
          </p:cNvPr>
          <p:cNvSpPr txBox="1"/>
          <p:nvPr/>
        </p:nvSpPr>
        <p:spPr>
          <a:xfrm>
            <a:off x="4948017" y="2873187"/>
            <a:ext cx="6131378" cy="477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60000"/>
              </a:lnSpc>
            </a:pPr>
            <a:r>
              <a:rPr lang="el-GR" sz="1800" b="1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Συναισθήματα &gt; Λογική τεκμηρίωση</a:t>
            </a:r>
          </a:p>
        </p:txBody>
      </p:sp>
      <p:sp>
        <p:nvSpPr>
          <p:cNvPr id="4" name="Δεξί άγκιστρο 3">
            <a:extLst>
              <a:ext uri="{FF2B5EF4-FFF2-40B4-BE49-F238E27FC236}">
                <a16:creationId xmlns:a16="http://schemas.microsoft.com/office/drawing/2014/main" id="{6479E741-35DA-B85E-480D-57AA586F0227}"/>
              </a:ext>
            </a:extLst>
          </p:cNvPr>
          <p:cNvSpPr/>
          <p:nvPr/>
        </p:nvSpPr>
        <p:spPr>
          <a:xfrm>
            <a:off x="3657600" y="2249565"/>
            <a:ext cx="538842" cy="1724554"/>
          </a:xfrm>
          <a:prstGeom prst="rightBrac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6372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176;p19">
            <a:extLst>
              <a:ext uri="{FF2B5EF4-FFF2-40B4-BE49-F238E27FC236}">
                <a16:creationId xmlns:a16="http://schemas.microsoft.com/office/drawing/2014/main" id="{B1E1D34F-3BFA-546E-8D2C-F01DF0821608}"/>
              </a:ext>
            </a:extLst>
          </p:cNvPr>
          <p:cNvSpPr txBox="1"/>
          <p:nvPr/>
        </p:nvSpPr>
        <p:spPr>
          <a:xfrm>
            <a:off x="3090484" y="1840321"/>
            <a:ext cx="8856351" cy="3988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Η προπαγάνδα: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κατασκευάζει σαφή εχθρό,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του αποδίδει συλλογικά αρνητικά χαρακτηριστικά,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αφαιρεί την πολυπλοκότητα και την ανθρώπινη διάσταση.</a:t>
            </a:r>
          </a:p>
          <a:p>
            <a:pPr>
              <a:lnSpc>
                <a:spcPct val="160000"/>
              </a:lnSpc>
            </a:pPr>
            <a:endParaRPr lang="el-GR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Γλωσσικά: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 err="1">
                <a:solidFill>
                  <a:prstClr val="white"/>
                </a:solidFill>
                <a:latin typeface="Arial"/>
              </a:rPr>
              <a:t>απαξιωτικοί</a:t>
            </a:r>
            <a:r>
              <a:rPr lang="el-GR" dirty="0">
                <a:solidFill>
                  <a:prstClr val="white"/>
                </a:solidFill>
                <a:latin typeface="Arial"/>
              </a:rPr>
              <a:t> όροι,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γενικεύσεις,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 err="1">
                <a:solidFill>
                  <a:prstClr val="white"/>
                </a:solidFill>
                <a:latin typeface="Arial"/>
              </a:rPr>
              <a:t>δαιμονοποίηση</a:t>
            </a:r>
            <a:r>
              <a:rPr lang="el-GR" dirty="0">
                <a:solidFill>
                  <a:prstClr val="white"/>
                </a:solidFill>
                <a:latin typeface="Arial"/>
              </a:rPr>
              <a:t>.</a:t>
            </a:r>
          </a:p>
        </p:txBody>
      </p:sp>
      <p:sp>
        <p:nvSpPr>
          <p:cNvPr id="2" name="Google Shape;148;p17">
            <a:extLst>
              <a:ext uri="{FF2B5EF4-FFF2-40B4-BE49-F238E27FC236}">
                <a16:creationId xmlns:a16="http://schemas.microsoft.com/office/drawing/2014/main" id="{344FB704-653B-90CF-B9F2-7E4642DC3273}"/>
              </a:ext>
            </a:extLst>
          </p:cNvPr>
          <p:cNvSpPr txBox="1"/>
          <p:nvPr/>
        </p:nvSpPr>
        <p:spPr>
          <a:xfrm>
            <a:off x="3090484" y="311335"/>
            <a:ext cx="7115634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600" dirty="0" err="1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Δαιμονοποίηση</a:t>
            </a:r>
            <a:r>
              <a:rPr lang="el-GR" sz="36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 του «Άλλου»</a:t>
            </a:r>
            <a:endParaRPr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8789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6;p19">
            <a:extLst>
              <a:ext uri="{FF2B5EF4-FFF2-40B4-BE49-F238E27FC236}">
                <a16:creationId xmlns:a16="http://schemas.microsoft.com/office/drawing/2014/main" id="{76048744-92B3-D38D-388D-1D70E986F561}"/>
              </a:ext>
            </a:extLst>
          </p:cNvPr>
          <p:cNvSpPr txBox="1"/>
          <p:nvPr/>
        </p:nvSpPr>
        <p:spPr>
          <a:xfrm>
            <a:off x="1667824" y="1644378"/>
            <a:ext cx="8856351" cy="3988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Ο προπαγανδιστικός λόγος παρουσιάζει τις αντίθετες απόψεις ως: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επικίνδυνες,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ανεύθυνες,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«εχθρικές προς το έθνος»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endParaRPr lang="el-GR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Μέσα: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ειρωνεία,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στιγματισμός,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κατασκευή ψευδών διλημμάτων</a:t>
            </a:r>
          </a:p>
        </p:txBody>
      </p:sp>
      <p:sp>
        <p:nvSpPr>
          <p:cNvPr id="3" name="Google Shape;148;p17">
            <a:extLst>
              <a:ext uri="{FF2B5EF4-FFF2-40B4-BE49-F238E27FC236}">
                <a16:creationId xmlns:a16="http://schemas.microsoft.com/office/drawing/2014/main" id="{53A731CA-C7DE-5B33-B064-02E5A8AEEB2A}"/>
              </a:ext>
            </a:extLst>
          </p:cNvPr>
          <p:cNvSpPr txBox="1"/>
          <p:nvPr/>
        </p:nvSpPr>
        <p:spPr>
          <a:xfrm>
            <a:off x="1667823" y="343992"/>
            <a:ext cx="9745847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600" dirty="0" err="1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Απονομιμοποίηση</a:t>
            </a:r>
            <a:r>
              <a:rPr lang="el-GR" sz="36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 εναλλακτικών φωνών</a:t>
            </a:r>
            <a:endParaRPr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759A20-3956-FDF0-49F5-99F4793EE04E}"/>
              </a:ext>
            </a:extLst>
          </p:cNvPr>
          <p:cNvSpPr txBox="1"/>
          <p:nvPr/>
        </p:nvSpPr>
        <p:spPr>
          <a:xfrm>
            <a:off x="6580874" y="4613873"/>
            <a:ext cx="6131378" cy="477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60000"/>
              </a:lnSpc>
            </a:pPr>
            <a:r>
              <a:rPr lang="el-GR" sz="1800" b="1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Περιορισμός της δημοκρατικής πολυφωνίας</a:t>
            </a:r>
          </a:p>
        </p:txBody>
      </p:sp>
      <p:sp>
        <p:nvSpPr>
          <p:cNvPr id="5" name="Δεξί άγκιστρο 4">
            <a:extLst>
              <a:ext uri="{FF2B5EF4-FFF2-40B4-BE49-F238E27FC236}">
                <a16:creationId xmlns:a16="http://schemas.microsoft.com/office/drawing/2014/main" id="{7510831D-980A-9BBF-DC0E-64829D540A61}"/>
              </a:ext>
            </a:extLst>
          </p:cNvPr>
          <p:cNvSpPr/>
          <p:nvPr/>
        </p:nvSpPr>
        <p:spPr>
          <a:xfrm>
            <a:off x="5290457" y="3990251"/>
            <a:ext cx="538842" cy="1724554"/>
          </a:xfrm>
          <a:prstGeom prst="rightBrac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3920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6;p19">
            <a:extLst>
              <a:ext uri="{FF2B5EF4-FFF2-40B4-BE49-F238E27FC236}">
                <a16:creationId xmlns:a16="http://schemas.microsoft.com/office/drawing/2014/main" id="{3D0E19CA-9DD3-80E1-CE68-2387C815D990}"/>
              </a:ext>
            </a:extLst>
          </p:cNvPr>
          <p:cNvSpPr txBox="1"/>
          <p:nvPr/>
        </p:nvSpPr>
        <p:spPr>
          <a:xfrm>
            <a:off x="851396" y="1742349"/>
            <a:ext cx="8856351" cy="310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Ο προπαγανδιστικός λόγος: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επικαλείται αυθεντίες (ηγέτες, ειδικούς),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χρησιμοποιεί εθνικά, θρησκευτικά ή ιστορικά σύμβολα.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endParaRPr lang="el-GR" dirty="0">
              <a:solidFill>
                <a:prstClr val="white"/>
              </a:solidFill>
              <a:latin typeface="Arial"/>
              <a:ea typeface="Roboto"/>
              <a:cs typeface="Roboto"/>
              <a:sym typeface="Roboto"/>
            </a:endParaRPr>
          </a:p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Στόχος: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συναισθηματική ταύτιση,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</a:rPr>
              <a:t>ενίσχυση νομιμοποίησης.</a:t>
            </a:r>
          </a:p>
        </p:txBody>
      </p:sp>
      <p:sp>
        <p:nvSpPr>
          <p:cNvPr id="3" name="Google Shape;148;p17">
            <a:extLst>
              <a:ext uri="{FF2B5EF4-FFF2-40B4-BE49-F238E27FC236}">
                <a16:creationId xmlns:a16="http://schemas.microsoft.com/office/drawing/2014/main" id="{B4DE7E5C-FB2D-4125-556A-57900096039B}"/>
              </a:ext>
            </a:extLst>
          </p:cNvPr>
          <p:cNvSpPr txBox="1"/>
          <p:nvPr/>
        </p:nvSpPr>
        <p:spPr>
          <a:xfrm>
            <a:off x="851395" y="441963"/>
            <a:ext cx="9745847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6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Χρήση αυθεντίας και συμβόλων</a:t>
            </a:r>
            <a:endParaRPr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6067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6;p19">
            <a:extLst>
              <a:ext uri="{FF2B5EF4-FFF2-40B4-BE49-F238E27FC236}">
                <a16:creationId xmlns:a16="http://schemas.microsoft.com/office/drawing/2014/main" id="{9283FEBD-4BE7-36C3-79C4-E730D8B9A52B}"/>
              </a:ext>
            </a:extLst>
          </p:cNvPr>
          <p:cNvSpPr txBox="1"/>
          <p:nvPr/>
        </p:nvSpPr>
        <p:spPr>
          <a:xfrm>
            <a:off x="3529282" y="2101577"/>
            <a:ext cx="8278406" cy="310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Σύμφωνα με τη Θεωρία της Πλαισίωσης: 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η προπαγάνδα επιβάλλει ένα κυρίαρχο πλαίσιο, 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αποκλείει εναλλακτικές ερμηνείες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χρησιμοποιεί τα δίπολα: </a:t>
            </a:r>
          </a:p>
          <a:p>
            <a:pPr marL="1200150" lvl="2" indent="-28575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ασφάλεια </a:t>
            </a:r>
            <a:r>
              <a:rPr lang="de-DE" dirty="0" err="1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vs</a:t>
            </a: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 απειλή </a:t>
            </a:r>
          </a:p>
          <a:p>
            <a:pPr marL="1200150" lvl="2" indent="-28575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σωτηρία </a:t>
            </a:r>
            <a:r>
              <a:rPr lang="de-DE" dirty="0" err="1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vs</a:t>
            </a: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 καταστροφή, </a:t>
            </a:r>
          </a:p>
          <a:p>
            <a:pPr marL="1200150" lvl="2" indent="-28575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τάξη </a:t>
            </a:r>
            <a:r>
              <a:rPr lang="de-DE" dirty="0" err="1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vs</a:t>
            </a:r>
            <a:r>
              <a:rPr lang="el-GR" dirty="0">
                <a:solidFill>
                  <a:prstClr val="white"/>
                </a:solidFill>
                <a:latin typeface="Arial"/>
                <a:ea typeface="Roboto"/>
                <a:cs typeface="Roboto"/>
                <a:sym typeface="Roboto"/>
              </a:rPr>
              <a:t> χάος	</a:t>
            </a:r>
            <a:endParaRPr lang="el-GR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" name="Google Shape;148;p17">
            <a:extLst>
              <a:ext uri="{FF2B5EF4-FFF2-40B4-BE49-F238E27FC236}">
                <a16:creationId xmlns:a16="http://schemas.microsoft.com/office/drawing/2014/main" id="{D1AE51BD-D735-A6D5-995B-0098477919FD}"/>
              </a:ext>
            </a:extLst>
          </p:cNvPr>
          <p:cNvSpPr txBox="1"/>
          <p:nvPr/>
        </p:nvSpPr>
        <p:spPr>
          <a:xfrm>
            <a:off x="3529280" y="801191"/>
            <a:ext cx="7592607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9972"/>
              </a:lnSpc>
            </a:pPr>
            <a:r>
              <a:rPr lang="el-GR" sz="3600" dirty="0">
                <a:solidFill>
                  <a:prstClr val="white"/>
                </a:solidFill>
                <a:latin typeface="Arial"/>
                <a:ea typeface="Playfair Display"/>
                <a:cs typeface="Playfair Display"/>
                <a:sym typeface="Playfair Display"/>
              </a:rPr>
              <a:t>Μονοφωνικά και αυστηρά πλαίσια </a:t>
            </a:r>
            <a:endParaRPr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246604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Προσαρμοσμένο 5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BC328E"/>
      </a:accent1>
      <a:accent2>
        <a:srgbClr val="8D256A"/>
      </a:accent2>
      <a:accent3>
        <a:srgbClr val="B64926"/>
      </a:accent3>
      <a:accent4>
        <a:srgbClr val="5E1846"/>
      </a:accent4>
      <a:accent5>
        <a:srgbClr val="E8A9D3"/>
      </a:accent5>
      <a:accent6>
        <a:srgbClr val="B22600"/>
      </a:accent6>
      <a:hlink>
        <a:srgbClr val="CC9900"/>
      </a:hlink>
      <a:folHlink>
        <a:srgbClr val="666699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AD375C2-2973-4C8B-9800-5B5271D300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950151-0FE0-482F-ADBD-EE52BFC46C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9B7A9F-83D5-4264-91C0-B309A9EDBFB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7254</TotalTime>
  <Words>699</Words>
  <Application>Microsoft Office PowerPoint</Application>
  <PresentationFormat>Ευρεία οθόνη</PresentationFormat>
  <Paragraphs>179</Paragraphs>
  <Slides>19</Slides>
  <Notes>17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4" baseType="lpstr">
      <vt:lpstr>Arial</vt:lpstr>
      <vt:lpstr>Avenir Next LT Pro</vt:lpstr>
      <vt:lpstr>Calibri</vt:lpstr>
      <vt:lpstr>Wingdings</vt:lpstr>
      <vt:lpstr>Custom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stavroula vraila</dc:creator>
  <cp:lastModifiedBy>STAVROULA PARASKEVI VRAILA</cp:lastModifiedBy>
  <cp:revision>13</cp:revision>
  <dcterms:created xsi:type="dcterms:W3CDTF">2025-11-23T19:38:36Z</dcterms:created>
  <dcterms:modified xsi:type="dcterms:W3CDTF">2025-12-26T16:04:25Z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