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305" r:id="rId5"/>
    <p:sldId id="312" r:id="rId6"/>
    <p:sldId id="323" r:id="rId7"/>
    <p:sldId id="325" r:id="rId8"/>
    <p:sldId id="324" r:id="rId9"/>
    <p:sldId id="326" r:id="rId10"/>
    <p:sldId id="327" r:id="rId11"/>
    <p:sldId id="328" r:id="rId12"/>
    <p:sldId id="331" r:id="rId13"/>
    <p:sldId id="315" r:id="rId14"/>
    <p:sldId id="316" r:id="rId15"/>
    <p:sldId id="317" r:id="rId16"/>
    <p:sldId id="313" r:id="rId17"/>
    <p:sldId id="311" r:id="rId18"/>
    <p:sldId id="314" r:id="rId19"/>
    <p:sldId id="318" r:id="rId20"/>
    <p:sldId id="319" r:id="rId21"/>
    <p:sldId id="320" r:id="rId22"/>
    <p:sldId id="321" r:id="rId23"/>
    <p:sldId id="322" r:id="rId24"/>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98" d="100"/>
          <a:sy n="98" d="100"/>
        </p:scale>
        <p:origin x="1074" y="78"/>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194AD-BC1D-40A5-8061-74ED970CF0EC}" type="doc">
      <dgm:prSet loTypeId="urn:microsoft.com/office/officeart/2016/7/layout/HexagonTimeline" loCatId="process" qsTypeId="urn:microsoft.com/office/officeart/2005/8/quickstyle/simple4" qsCatId="simple" csTypeId="urn:microsoft.com/office/officeart/2005/8/colors/accent1_2" csCatId="accent1" phldr="1"/>
      <dgm:spPr/>
      <dgm:t>
        <a:bodyPr rtlCol="0"/>
        <a:lstStyle/>
        <a:p>
          <a:pPr rtl="0"/>
          <a:endParaRPr lang="en-US"/>
        </a:p>
      </dgm:t>
    </dgm:pt>
    <dgm:pt modelId="{470436C2-AB8C-44D2-A601-D202EF28CAB9}">
      <dgm:prSet custT="1"/>
      <dgm:spPr/>
      <dgm:t>
        <a:bodyPr rtlCol="0"/>
        <a:lstStyle/>
        <a:p>
          <a:pPr rtl="0"/>
          <a:r>
            <a:rPr lang="el-GR" sz="2000" noProof="0" dirty="0"/>
            <a:t>Φάση 1</a:t>
          </a:r>
          <a:endParaRPr lang="en-GB" sz="2000" noProof="0" dirty="0"/>
        </a:p>
      </dgm:t>
    </dgm:pt>
    <dgm:pt modelId="{5730B730-F013-48B6-BBEF-5A501064EB00}" type="parTrans" cxnId="{F942B8C5-7323-42C5-81E3-24148E3D8472}">
      <dgm:prSet/>
      <dgm:spPr/>
      <dgm:t>
        <a:bodyPr rtlCol="0"/>
        <a:lstStyle/>
        <a:p>
          <a:pPr rtl="0"/>
          <a:endParaRPr lang="en-GB" noProof="0" dirty="0"/>
        </a:p>
      </dgm:t>
    </dgm:pt>
    <dgm:pt modelId="{2125FE7A-30E1-4461-8054-0105ED556DC5}" type="sibTrans" cxnId="{F942B8C5-7323-42C5-81E3-24148E3D8472}">
      <dgm:prSet/>
      <dgm:spPr/>
      <dgm:t>
        <a:bodyPr rtlCol="0"/>
        <a:lstStyle/>
        <a:p>
          <a:pPr rtl="0"/>
          <a:endParaRPr lang="en-GB" noProof="0" dirty="0"/>
        </a:p>
      </dgm:t>
    </dgm:pt>
    <dgm:pt modelId="{FA711432-52FF-449A-96AC-E9B964DAEC35}">
      <dgm:prSet custT="1"/>
      <dgm:spPr/>
      <dgm:t>
        <a:bodyPr rtlCol="0"/>
        <a:lstStyle/>
        <a:p>
          <a:pPr rtl="0"/>
          <a:r>
            <a:rPr lang="el-GR" sz="2800" noProof="0" dirty="0"/>
            <a:t>Προσδιορισμός</a:t>
          </a:r>
          <a:endParaRPr lang="en-GB" sz="2800" noProof="0" dirty="0"/>
        </a:p>
      </dgm:t>
    </dgm:pt>
    <dgm:pt modelId="{548254CE-91A1-47E3-A412-38531D7A795D}" type="parTrans" cxnId="{517CB325-62EC-4E0E-91C0-0C1B58BB5F0A}">
      <dgm:prSet/>
      <dgm:spPr/>
      <dgm:t>
        <a:bodyPr rtlCol="0"/>
        <a:lstStyle/>
        <a:p>
          <a:pPr rtl="0"/>
          <a:endParaRPr lang="en-GB" noProof="0" dirty="0"/>
        </a:p>
      </dgm:t>
    </dgm:pt>
    <dgm:pt modelId="{C416A550-A52D-406F-B186-5FDD3F472F71}" type="sibTrans" cxnId="{517CB325-62EC-4E0E-91C0-0C1B58BB5F0A}">
      <dgm:prSet/>
      <dgm:spPr/>
      <dgm:t>
        <a:bodyPr rtlCol="0"/>
        <a:lstStyle/>
        <a:p>
          <a:pPr rtl="0"/>
          <a:endParaRPr lang="en-GB" noProof="0" dirty="0"/>
        </a:p>
      </dgm:t>
    </dgm:pt>
    <dgm:pt modelId="{784C4D9C-6BD9-46A6-818E-2F9E32A0005D}">
      <dgm:prSet custT="1"/>
      <dgm:spPr/>
      <dgm:t>
        <a:bodyPr rtlCol="0"/>
        <a:lstStyle/>
        <a:p>
          <a:pPr rtl="0"/>
          <a:r>
            <a:rPr lang="el-GR" sz="2000" noProof="0" dirty="0"/>
            <a:t>Φάση 2</a:t>
          </a:r>
          <a:endParaRPr lang="en-GB" sz="2000" noProof="0" dirty="0"/>
        </a:p>
      </dgm:t>
    </dgm:pt>
    <dgm:pt modelId="{8A955203-16FE-4E4A-A198-0745DE545A9D}" type="parTrans" cxnId="{46802EFC-9BBB-47EF-8ED9-9055FA2CDFB1}">
      <dgm:prSet/>
      <dgm:spPr/>
      <dgm:t>
        <a:bodyPr rtlCol="0"/>
        <a:lstStyle/>
        <a:p>
          <a:pPr rtl="0"/>
          <a:endParaRPr lang="en-GB" noProof="0" dirty="0"/>
        </a:p>
      </dgm:t>
    </dgm:pt>
    <dgm:pt modelId="{C821C06E-AE69-427E-BAC3-DD095C5F5DE2}" type="sibTrans" cxnId="{46802EFC-9BBB-47EF-8ED9-9055FA2CDFB1}">
      <dgm:prSet/>
      <dgm:spPr/>
      <dgm:t>
        <a:bodyPr rtlCol="0"/>
        <a:lstStyle/>
        <a:p>
          <a:pPr rtl="0"/>
          <a:endParaRPr lang="en-GB" noProof="0" dirty="0"/>
        </a:p>
      </dgm:t>
    </dgm:pt>
    <dgm:pt modelId="{D0A82FB8-1752-4D6F-8410-65D45BE9561E}">
      <dgm:prSet custT="1"/>
      <dgm:spPr/>
      <dgm:t>
        <a:bodyPr rtlCol="0"/>
        <a:lstStyle/>
        <a:p>
          <a:pPr rtl="0"/>
          <a:r>
            <a:rPr lang="el-GR" sz="2800" noProof="0" dirty="0"/>
            <a:t>Έλεγχος</a:t>
          </a:r>
          <a:endParaRPr lang="en-GB" sz="2800" noProof="0" dirty="0"/>
        </a:p>
      </dgm:t>
    </dgm:pt>
    <dgm:pt modelId="{61919C9B-67C1-4818-8B22-371F0349AF0B}" type="parTrans" cxnId="{652564C5-1C9F-4165-825D-2B5E369E9B08}">
      <dgm:prSet/>
      <dgm:spPr/>
      <dgm:t>
        <a:bodyPr rtlCol="0"/>
        <a:lstStyle/>
        <a:p>
          <a:pPr rtl="0"/>
          <a:endParaRPr lang="en-GB" noProof="0" dirty="0"/>
        </a:p>
      </dgm:t>
    </dgm:pt>
    <dgm:pt modelId="{BC71044F-3945-4433-9507-0F1DA1FDC91A}" type="sibTrans" cxnId="{652564C5-1C9F-4165-825D-2B5E369E9B08}">
      <dgm:prSet/>
      <dgm:spPr/>
      <dgm:t>
        <a:bodyPr rtlCol="0"/>
        <a:lstStyle/>
        <a:p>
          <a:pPr rtl="0"/>
          <a:endParaRPr lang="en-GB" noProof="0" dirty="0"/>
        </a:p>
      </dgm:t>
    </dgm:pt>
    <dgm:pt modelId="{2B69C150-C962-46ED-A032-6DFF25CF63C4}">
      <dgm:prSet custT="1"/>
      <dgm:spPr/>
      <dgm:t>
        <a:bodyPr rtlCol="0"/>
        <a:lstStyle/>
        <a:p>
          <a:pPr rtl="0"/>
          <a:r>
            <a:rPr lang="el-GR" sz="2000" noProof="0" dirty="0"/>
            <a:t>Φάση 3</a:t>
          </a:r>
          <a:endParaRPr lang="en-GB" sz="2000" noProof="0" dirty="0"/>
        </a:p>
      </dgm:t>
    </dgm:pt>
    <dgm:pt modelId="{985FED35-869E-42B1-BCFA-A365B4BDACEE}" type="parTrans" cxnId="{32E6360B-3755-4D38-8AB6-CAC505AB303E}">
      <dgm:prSet/>
      <dgm:spPr/>
      <dgm:t>
        <a:bodyPr rtlCol="0"/>
        <a:lstStyle/>
        <a:p>
          <a:pPr rtl="0"/>
          <a:endParaRPr lang="en-GB" noProof="0" dirty="0"/>
        </a:p>
      </dgm:t>
    </dgm:pt>
    <dgm:pt modelId="{C2F2AFDD-9240-4783-9934-D9D85FC72453}" type="sibTrans" cxnId="{32E6360B-3755-4D38-8AB6-CAC505AB303E}">
      <dgm:prSet/>
      <dgm:spPr/>
      <dgm:t>
        <a:bodyPr rtlCol="0"/>
        <a:lstStyle/>
        <a:p>
          <a:pPr rtl="0"/>
          <a:endParaRPr lang="en-GB" noProof="0" dirty="0"/>
        </a:p>
      </dgm:t>
    </dgm:pt>
    <dgm:pt modelId="{F8C565CB-F02F-49DD-8F1A-E2D32306B445}">
      <dgm:prSet custT="1"/>
      <dgm:spPr/>
      <dgm:t>
        <a:bodyPr rtlCol="0"/>
        <a:lstStyle/>
        <a:p>
          <a:pPr rtl="0"/>
          <a:r>
            <a:rPr lang="el-GR" sz="2800" noProof="0" dirty="0"/>
            <a:t>Επικοινωνία </a:t>
          </a:r>
          <a:endParaRPr lang="en-GB" sz="2800" noProof="0" dirty="0"/>
        </a:p>
      </dgm:t>
    </dgm:pt>
    <dgm:pt modelId="{116086E4-3DA2-4410-9B39-9F62847B9BDE}" type="parTrans" cxnId="{ADD64242-AC47-4D8E-B6CF-E68B6EBBE21C}">
      <dgm:prSet/>
      <dgm:spPr/>
      <dgm:t>
        <a:bodyPr rtlCol="0"/>
        <a:lstStyle/>
        <a:p>
          <a:pPr rtl="0"/>
          <a:endParaRPr lang="en-GB" noProof="0" dirty="0"/>
        </a:p>
      </dgm:t>
    </dgm:pt>
    <dgm:pt modelId="{CF4455B3-6B7C-4013-9023-23B5421D7AF5}" type="sibTrans" cxnId="{ADD64242-AC47-4D8E-B6CF-E68B6EBBE21C}">
      <dgm:prSet/>
      <dgm:spPr/>
      <dgm:t>
        <a:bodyPr rtlCol="0"/>
        <a:lstStyle/>
        <a:p>
          <a:pPr rtl="0"/>
          <a:endParaRPr lang="en-GB" noProof="0" dirty="0"/>
        </a:p>
      </dgm:t>
    </dgm:pt>
    <dgm:pt modelId="{CF9C7F8B-ACA5-4AF8-A08B-0E80CF03A32B}" type="pres">
      <dgm:prSet presAssocID="{B52194AD-BC1D-40A5-8061-74ED970CF0EC}" presName="Name0" presStyleCnt="0">
        <dgm:presLayoutVars>
          <dgm:chMax/>
          <dgm:chPref/>
          <dgm:animLvl val="lvl"/>
        </dgm:presLayoutVars>
      </dgm:prSet>
      <dgm:spPr/>
    </dgm:pt>
    <dgm:pt modelId="{33687FA3-D696-4D05-A921-E657360E9153}" type="pres">
      <dgm:prSet presAssocID="{470436C2-AB8C-44D2-A601-D202EF28CAB9}" presName="composite" presStyleCnt="0"/>
      <dgm:spPr/>
    </dgm:pt>
    <dgm:pt modelId="{28B7E585-1DEC-4555-8326-DC322CE6A0D9}" type="pres">
      <dgm:prSet presAssocID="{470436C2-AB8C-44D2-A601-D202EF28CAB9}" presName="Parent1" presStyleLbl="alignNode1" presStyleIdx="0" presStyleCnt="3">
        <dgm:presLayoutVars>
          <dgm:chMax val="1"/>
          <dgm:chPref val="1"/>
          <dgm:bulletEnabled val="1"/>
        </dgm:presLayoutVars>
      </dgm:prSet>
      <dgm:spPr/>
    </dgm:pt>
    <dgm:pt modelId="{E6B3F149-FD9C-4184-B517-50DE17DC9F42}" type="pres">
      <dgm:prSet presAssocID="{470436C2-AB8C-44D2-A601-D202EF28CAB9}" presName="Childtext1" presStyleLbl="revTx" presStyleIdx="0" presStyleCnt="3">
        <dgm:presLayoutVars>
          <dgm:chMax val="0"/>
          <dgm:chPref val="0"/>
          <dgm:bulletEnabled/>
        </dgm:presLayoutVars>
      </dgm:prSet>
      <dgm:spPr/>
    </dgm:pt>
    <dgm:pt modelId="{9A3567F5-3505-4A84-B150-84541A114DAE}" type="pres">
      <dgm:prSet presAssocID="{470436C2-AB8C-44D2-A601-D202EF28CAB9}" presName="ConnectLine" presStyleLbl="sibTrans1D1" presStyleIdx="0" presStyleCnt="3"/>
      <dgm:spPr>
        <a:noFill/>
        <a:ln w="12700" cap="rnd" cmpd="sng" algn="ctr">
          <a:solidFill>
            <a:schemeClr val="accent1">
              <a:hueOff val="0"/>
              <a:satOff val="0"/>
              <a:lumOff val="0"/>
              <a:alphaOff val="0"/>
            </a:schemeClr>
          </a:solidFill>
          <a:prstDash val="dash"/>
        </a:ln>
        <a:effectLst/>
      </dgm:spPr>
    </dgm:pt>
    <dgm:pt modelId="{3C2BEDA3-A6CB-4551-9245-20E856721676}" type="pres">
      <dgm:prSet presAssocID="{470436C2-AB8C-44D2-A601-D202EF28CAB9}" presName="ConnectLineEnd" presStyleLbl="node1" presStyleIdx="0" presStyleCnt="3"/>
      <dgm:spPr/>
    </dgm:pt>
    <dgm:pt modelId="{C300CFD9-A852-4630-9F5A-D9052EC40FAA}" type="pres">
      <dgm:prSet presAssocID="{470436C2-AB8C-44D2-A601-D202EF28CAB9}" presName="EmptyPane" presStyleCnt="0"/>
      <dgm:spPr/>
    </dgm:pt>
    <dgm:pt modelId="{89A522A2-C968-4BB0-AA0D-5C276045D013}" type="pres">
      <dgm:prSet presAssocID="{2125FE7A-30E1-4461-8054-0105ED556DC5}" presName="spaceBetweenRectangles" presStyleLbl="fgAcc1" presStyleIdx="0" presStyleCnt="2"/>
      <dgm:spPr/>
    </dgm:pt>
    <dgm:pt modelId="{3F8C7F44-0E39-4E64-AFA3-81ED9F564258}" type="pres">
      <dgm:prSet presAssocID="{784C4D9C-6BD9-46A6-818E-2F9E32A0005D}" presName="composite" presStyleCnt="0"/>
      <dgm:spPr/>
    </dgm:pt>
    <dgm:pt modelId="{8EAC610B-FC2D-4E66-A096-2E23A75E8CE6}" type="pres">
      <dgm:prSet presAssocID="{784C4D9C-6BD9-46A6-818E-2F9E32A0005D}" presName="Parent1" presStyleLbl="alignNode1" presStyleIdx="1" presStyleCnt="3">
        <dgm:presLayoutVars>
          <dgm:chMax val="1"/>
          <dgm:chPref val="1"/>
          <dgm:bulletEnabled val="1"/>
        </dgm:presLayoutVars>
      </dgm:prSet>
      <dgm:spPr/>
    </dgm:pt>
    <dgm:pt modelId="{4EBF67CA-7B13-4FE6-A5D4-F2B5DBB8EF10}" type="pres">
      <dgm:prSet presAssocID="{784C4D9C-6BD9-46A6-818E-2F9E32A0005D}" presName="Childtext1" presStyleLbl="revTx" presStyleIdx="1" presStyleCnt="3">
        <dgm:presLayoutVars>
          <dgm:chMax val="0"/>
          <dgm:chPref val="0"/>
          <dgm:bulletEnabled/>
        </dgm:presLayoutVars>
      </dgm:prSet>
      <dgm:spPr/>
    </dgm:pt>
    <dgm:pt modelId="{EF2BCF49-D21A-4CE2-AE95-81209766FB18}" type="pres">
      <dgm:prSet presAssocID="{784C4D9C-6BD9-46A6-818E-2F9E32A0005D}" presName="ConnectLine" presStyleLbl="sibTrans1D1" presStyleIdx="1" presStyleCnt="3"/>
      <dgm:spPr>
        <a:noFill/>
        <a:ln w="12700" cap="rnd" cmpd="sng" algn="ctr">
          <a:solidFill>
            <a:schemeClr val="accent1">
              <a:hueOff val="0"/>
              <a:satOff val="0"/>
              <a:lumOff val="0"/>
              <a:alphaOff val="0"/>
            </a:schemeClr>
          </a:solidFill>
          <a:prstDash val="dash"/>
        </a:ln>
        <a:effectLst/>
      </dgm:spPr>
    </dgm:pt>
    <dgm:pt modelId="{0CC65804-80E2-457A-A25B-A52705EE142F}" type="pres">
      <dgm:prSet presAssocID="{784C4D9C-6BD9-46A6-818E-2F9E32A0005D}" presName="ConnectLineEnd" presStyleLbl="node1" presStyleIdx="1" presStyleCnt="3"/>
      <dgm:spPr/>
    </dgm:pt>
    <dgm:pt modelId="{004F0C39-4635-43A3-8A4E-EA640B51ABF7}" type="pres">
      <dgm:prSet presAssocID="{784C4D9C-6BD9-46A6-818E-2F9E32A0005D}" presName="EmptyPane" presStyleCnt="0"/>
      <dgm:spPr/>
    </dgm:pt>
    <dgm:pt modelId="{61A8C36E-8A1B-40F2-AED1-4DCA68BADEF4}" type="pres">
      <dgm:prSet presAssocID="{C821C06E-AE69-427E-BAC3-DD095C5F5DE2}" presName="spaceBetweenRectangles" presStyleLbl="fgAcc1" presStyleIdx="1" presStyleCnt="2"/>
      <dgm:spPr/>
    </dgm:pt>
    <dgm:pt modelId="{25653124-9BAA-4AE1-8304-AA26FB2E3F53}" type="pres">
      <dgm:prSet presAssocID="{2B69C150-C962-46ED-A032-6DFF25CF63C4}" presName="composite" presStyleCnt="0"/>
      <dgm:spPr/>
    </dgm:pt>
    <dgm:pt modelId="{218458F2-C6C1-4CA1-95FD-E5E7768E5C6B}" type="pres">
      <dgm:prSet presAssocID="{2B69C150-C962-46ED-A032-6DFF25CF63C4}" presName="Parent1" presStyleLbl="alignNode1" presStyleIdx="2" presStyleCnt="3">
        <dgm:presLayoutVars>
          <dgm:chMax val="1"/>
          <dgm:chPref val="1"/>
          <dgm:bulletEnabled val="1"/>
        </dgm:presLayoutVars>
      </dgm:prSet>
      <dgm:spPr/>
    </dgm:pt>
    <dgm:pt modelId="{5401E5BC-5137-49E4-9201-53966AC64854}" type="pres">
      <dgm:prSet presAssocID="{2B69C150-C962-46ED-A032-6DFF25CF63C4}" presName="Childtext1" presStyleLbl="revTx" presStyleIdx="2" presStyleCnt="3">
        <dgm:presLayoutVars>
          <dgm:chMax val="0"/>
          <dgm:chPref val="0"/>
          <dgm:bulletEnabled/>
        </dgm:presLayoutVars>
      </dgm:prSet>
      <dgm:spPr/>
    </dgm:pt>
    <dgm:pt modelId="{74850E5A-A27F-4C49-B524-9BDA42FD5C7E}" type="pres">
      <dgm:prSet presAssocID="{2B69C150-C962-46ED-A032-6DFF25CF63C4}" presName="ConnectLine" presStyleLbl="sibTrans1D1" presStyleIdx="2" presStyleCnt="3"/>
      <dgm:spPr>
        <a:noFill/>
        <a:ln w="12700" cap="rnd" cmpd="sng" algn="ctr">
          <a:solidFill>
            <a:schemeClr val="accent1">
              <a:hueOff val="0"/>
              <a:satOff val="0"/>
              <a:lumOff val="0"/>
              <a:alphaOff val="0"/>
            </a:schemeClr>
          </a:solidFill>
          <a:prstDash val="dash"/>
        </a:ln>
        <a:effectLst/>
      </dgm:spPr>
    </dgm:pt>
    <dgm:pt modelId="{59A7864F-BA2A-4DE3-9F4E-36E9E79426E5}" type="pres">
      <dgm:prSet presAssocID="{2B69C150-C962-46ED-A032-6DFF25CF63C4}" presName="ConnectLineEnd" presStyleLbl="node1" presStyleIdx="2" presStyleCnt="3"/>
      <dgm:spPr/>
    </dgm:pt>
    <dgm:pt modelId="{EC21299B-726A-4025-B88D-0937A475202F}" type="pres">
      <dgm:prSet presAssocID="{2B69C150-C962-46ED-A032-6DFF25CF63C4}" presName="EmptyPane" presStyleCnt="0"/>
      <dgm:spPr/>
    </dgm:pt>
  </dgm:ptLst>
  <dgm:cxnLst>
    <dgm:cxn modelId="{32E6360B-3755-4D38-8AB6-CAC505AB303E}" srcId="{B52194AD-BC1D-40A5-8061-74ED970CF0EC}" destId="{2B69C150-C962-46ED-A032-6DFF25CF63C4}" srcOrd="2" destOrd="0" parTransId="{985FED35-869E-42B1-BCFA-A365B4BDACEE}" sibTransId="{C2F2AFDD-9240-4783-9934-D9D85FC72453}"/>
    <dgm:cxn modelId="{E68B4513-2346-4BC4-A736-5E30B7B2BE9E}" type="presOf" srcId="{D0A82FB8-1752-4D6F-8410-65D45BE9561E}" destId="{4EBF67CA-7B13-4FE6-A5D4-F2B5DBB8EF10}" srcOrd="0" destOrd="0" presId="urn:microsoft.com/office/officeart/2016/7/layout/HexagonTimeline"/>
    <dgm:cxn modelId="{517CB325-62EC-4E0E-91C0-0C1B58BB5F0A}" srcId="{470436C2-AB8C-44D2-A601-D202EF28CAB9}" destId="{FA711432-52FF-449A-96AC-E9B964DAEC35}" srcOrd="0" destOrd="0" parTransId="{548254CE-91A1-47E3-A412-38531D7A795D}" sibTransId="{C416A550-A52D-406F-B186-5FDD3F472F71}"/>
    <dgm:cxn modelId="{ADD64242-AC47-4D8E-B6CF-E68B6EBBE21C}" srcId="{2B69C150-C962-46ED-A032-6DFF25CF63C4}" destId="{F8C565CB-F02F-49DD-8F1A-E2D32306B445}" srcOrd="0" destOrd="0" parTransId="{116086E4-3DA2-4410-9B39-9F62847B9BDE}" sibTransId="{CF4455B3-6B7C-4013-9023-23B5421D7AF5}"/>
    <dgm:cxn modelId="{53019453-0969-41D9-8CC8-44ED82421A39}" type="presOf" srcId="{B52194AD-BC1D-40A5-8061-74ED970CF0EC}" destId="{CF9C7F8B-ACA5-4AF8-A08B-0E80CF03A32B}" srcOrd="0" destOrd="0" presId="urn:microsoft.com/office/officeart/2016/7/layout/HexagonTimeline"/>
    <dgm:cxn modelId="{FEB8B378-063C-43BD-B48F-8704453FCE39}" type="presOf" srcId="{F8C565CB-F02F-49DD-8F1A-E2D32306B445}" destId="{5401E5BC-5137-49E4-9201-53966AC64854}" srcOrd="0" destOrd="0" presId="urn:microsoft.com/office/officeart/2016/7/layout/HexagonTimeline"/>
    <dgm:cxn modelId="{4E11AE7D-60F8-4533-9F07-C8EED28647B2}" type="presOf" srcId="{FA711432-52FF-449A-96AC-E9B964DAEC35}" destId="{E6B3F149-FD9C-4184-B517-50DE17DC9F42}" srcOrd="0" destOrd="0" presId="urn:microsoft.com/office/officeart/2016/7/layout/HexagonTimeline"/>
    <dgm:cxn modelId="{7B132C82-C23B-42A3-ABBB-55E47E316820}" type="presOf" srcId="{784C4D9C-6BD9-46A6-818E-2F9E32A0005D}" destId="{8EAC610B-FC2D-4E66-A096-2E23A75E8CE6}" srcOrd="0" destOrd="0" presId="urn:microsoft.com/office/officeart/2016/7/layout/HexagonTimeline"/>
    <dgm:cxn modelId="{6FEBC895-0000-449D-9CFC-BE64F544A9B7}" type="presOf" srcId="{2B69C150-C962-46ED-A032-6DFF25CF63C4}" destId="{218458F2-C6C1-4CA1-95FD-E5E7768E5C6B}" srcOrd="0" destOrd="0" presId="urn:microsoft.com/office/officeart/2016/7/layout/HexagonTimeline"/>
    <dgm:cxn modelId="{A3808DBB-A8EC-4BF2-9D04-EECD876B6F64}" type="presOf" srcId="{470436C2-AB8C-44D2-A601-D202EF28CAB9}" destId="{28B7E585-1DEC-4555-8326-DC322CE6A0D9}" srcOrd="0" destOrd="0" presId="urn:microsoft.com/office/officeart/2016/7/layout/HexagonTimeline"/>
    <dgm:cxn modelId="{652564C5-1C9F-4165-825D-2B5E369E9B08}" srcId="{784C4D9C-6BD9-46A6-818E-2F9E32A0005D}" destId="{D0A82FB8-1752-4D6F-8410-65D45BE9561E}" srcOrd="0" destOrd="0" parTransId="{61919C9B-67C1-4818-8B22-371F0349AF0B}" sibTransId="{BC71044F-3945-4433-9507-0F1DA1FDC91A}"/>
    <dgm:cxn modelId="{F942B8C5-7323-42C5-81E3-24148E3D8472}" srcId="{B52194AD-BC1D-40A5-8061-74ED970CF0EC}" destId="{470436C2-AB8C-44D2-A601-D202EF28CAB9}" srcOrd="0" destOrd="0" parTransId="{5730B730-F013-48B6-BBEF-5A501064EB00}" sibTransId="{2125FE7A-30E1-4461-8054-0105ED556DC5}"/>
    <dgm:cxn modelId="{46802EFC-9BBB-47EF-8ED9-9055FA2CDFB1}" srcId="{B52194AD-BC1D-40A5-8061-74ED970CF0EC}" destId="{784C4D9C-6BD9-46A6-818E-2F9E32A0005D}" srcOrd="1" destOrd="0" parTransId="{8A955203-16FE-4E4A-A198-0745DE545A9D}" sibTransId="{C821C06E-AE69-427E-BAC3-DD095C5F5DE2}"/>
    <dgm:cxn modelId="{44ECAFA0-2169-46A1-8DEA-D62D887018A7}" type="presParOf" srcId="{CF9C7F8B-ACA5-4AF8-A08B-0E80CF03A32B}" destId="{33687FA3-D696-4D05-A921-E657360E9153}" srcOrd="0" destOrd="0" presId="urn:microsoft.com/office/officeart/2016/7/layout/HexagonTimeline"/>
    <dgm:cxn modelId="{460A7C98-D803-4727-A1DC-72EDEA07D4D6}" type="presParOf" srcId="{33687FA3-D696-4D05-A921-E657360E9153}" destId="{28B7E585-1DEC-4555-8326-DC322CE6A0D9}" srcOrd="0" destOrd="0" presId="urn:microsoft.com/office/officeart/2016/7/layout/HexagonTimeline"/>
    <dgm:cxn modelId="{E24777EC-6AC8-4377-B2D8-0D9493BDAB45}" type="presParOf" srcId="{33687FA3-D696-4D05-A921-E657360E9153}" destId="{E6B3F149-FD9C-4184-B517-50DE17DC9F42}" srcOrd="1" destOrd="0" presId="urn:microsoft.com/office/officeart/2016/7/layout/HexagonTimeline"/>
    <dgm:cxn modelId="{C6329462-37FF-4AFE-8912-32D76D759CD0}" type="presParOf" srcId="{33687FA3-D696-4D05-A921-E657360E9153}" destId="{9A3567F5-3505-4A84-B150-84541A114DAE}" srcOrd="2" destOrd="0" presId="urn:microsoft.com/office/officeart/2016/7/layout/HexagonTimeline"/>
    <dgm:cxn modelId="{45E52CEC-751D-4640-A2D6-3D5241A19C02}" type="presParOf" srcId="{33687FA3-D696-4D05-A921-E657360E9153}" destId="{3C2BEDA3-A6CB-4551-9245-20E856721676}" srcOrd="3" destOrd="0" presId="urn:microsoft.com/office/officeart/2016/7/layout/HexagonTimeline"/>
    <dgm:cxn modelId="{D72EBEDE-A9C4-4B81-BAAD-56F500EA7084}" type="presParOf" srcId="{33687FA3-D696-4D05-A921-E657360E9153}" destId="{C300CFD9-A852-4630-9F5A-D9052EC40FAA}" srcOrd="4" destOrd="0" presId="urn:microsoft.com/office/officeart/2016/7/layout/HexagonTimeline"/>
    <dgm:cxn modelId="{407A32A1-2F19-4BD8-B53F-D3A8FC036823}" type="presParOf" srcId="{CF9C7F8B-ACA5-4AF8-A08B-0E80CF03A32B}" destId="{89A522A2-C968-4BB0-AA0D-5C276045D013}" srcOrd="1" destOrd="0" presId="urn:microsoft.com/office/officeart/2016/7/layout/HexagonTimeline"/>
    <dgm:cxn modelId="{9D37C8CB-3E82-4C96-B28B-B407581E554F}" type="presParOf" srcId="{CF9C7F8B-ACA5-4AF8-A08B-0E80CF03A32B}" destId="{3F8C7F44-0E39-4E64-AFA3-81ED9F564258}" srcOrd="2" destOrd="0" presId="urn:microsoft.com/office/officeart/2016/7/layout/HexagonTimeline"/>
    <dgm:cxn modelId="{34E19442-60C1-40F9-A532-9F6088F823B7}" type="presParOf" srcId="{3F8C7F44-0E39-4E64-AFA3-81ED9F564258}" destId="{8EAC610B-FC2D-4E66-A096-2E23A75E8CE6}" srcOrd="0" destOrd="0" presId="urn:microsoft.com/office/officeart/2016/7/layout/HexagonTimeline"/>
    <dgm:cxn modelId="{ACCCCA10-412D-49F3-BDDE-7F2620822A4F}" type="presParOf" srcId="{3F8C7F44-0E39-4E64-AFA3-81ED9F564258}" destId="{4EBF67CA-7B13-4FE6-A5D4-F2B5DBB8EF10}" srcOrd="1" destOrd="0" presId="urn:microsoft.com/office/officeart/2016/7/layout/HexagonTimeline"/>
    <dgm:cxn modelId="{DE58CB4F-28A4-41A7-AD9D-0786C2CBE573}" type="presParOf" srcId="{3F8C7F44-0E39-4E64-AFA3-81ED9F564258}" destId="{EF2BCF49-D21A-4CE2-AE95-81209766FB18}" srcOrd="2" destOrd="0" presId="urn:microsoft.com/office/officeart/2016/7/layout/HexagonTimeline"/>
    <dgm:cxn modelId="{49F451C7-46F1-4D88-95C8-0EE862A46B8C}" type="presParOf" srcId="{3F8C7F44-0E39-4E64-AFA3-81ED9F564258}" destId="{0CC65804-80E2-457A-A25B-A52705EE142F}" srcOrd="3" destOrd="0" presId="urn:microsoft.com/office/officeart/2016/7/layout/HexagonTimeline"/>
    <dgm:cxn modelId="{6EC57F56-5F73-422F-A881-0737F4A8749F}" type="presParOf" srcId="{3F8C7F44-0E39-4E64-AFA3-81ED9F564258}" destId="{004F0C39-4635-43A3-8A4E-EA640B51ABF7}" srcOrd="4" destOrd="0" presId="urn:microsoft.com/office/officeart/2016/7/layout/HexagonTimeline"/>
    <dgm:cxn modelId="{010D9234-25DE-4A44-97EF-DB4F5DBC61F2}" type="presParOf" srcId="{CF9C7F8B-ACA5-4AF8-A08B-0E80CF03A32B}" destId="{61A8C36E-8A1B-40F2-AED1-4DCA68BADEF4}" srcOrd="3" destOrd="0" presId="urn:microsoft.com/office/officeart/2016/7/layout/HexagonTimeline"/>
    <dgm:cxn modelId="{8CCB8D40-E4B5-4972-BD51-A718E2557FB0}" type="presParOf" srcId="{CF9C7F8B-ACA5-4AF8-A08B-0E80CF03A32B}" destId="{25653124-9BAA-4AE1-8304-AA26FB2E3F53}" srcOrd="4" destOrd="0" presId="urn:microsoft.com/office/officeart/2016/7/layout/HexagonTimeline"/>
    <dgm:cxn modelId="{39B4A008-607F-4E02-BA02-B61B20CC491F}" type="presParOf" srcId="{25653124-9BAA-4AE1-8304-AA26FB2E3F53}" destId="{218458F2-C6C1-4CA1-95FD-E5E7768E5C6B}" srcOrd="0" destOrd="0" presId="urn:microsoft.com/office/officeart/2016/7/layout/HexagonTimeline"/>
    <dgm:cxn modelId="{B5EE1C41-7BF2-4595-8AD9-41F8F808BCFE}" type="presParOf" srcId="{25653124-9BAA-4AE1-8304-AA26FB2E3F53}" destId="{5401E5BC-5137-49E4-9201-53966AC64854}" srcOrd="1" destOrd="0" presId="urn:microsoft.com/office/officeart/2016/7/layout/HexagonTimeline"/>
    <dgm:cxn modelId="{DD7B6716-3267-4B0D-95F8-E6C8763DC697}" type="presParOf" srcId="{25653124-9BAA-4AE1-8304-AA26FB2E3F53}" destId="{74850E5A-A27F-4C49-B524-9BDA42FD5C7E}" srcOrd="2" destOrd="0" presId="urn:microsoft.com/office/officeart/2016/7/layout/HexagonTimeline"/>
    <dgm:cxn modelId="{7476A7B6-D3D8-479B-9A47-744FE27358A6}" type="presParOf" srcId="{25653124-9BAA-4AE1-8304-AA26FB2E3F53}" destId="{59A7864F-BA2A-4DE3-9F4E-36E9E79426E5}" srcOrd="3" destOrd="0" presId="urn:microsoft.com/office/officeart/2016/7/layout/HexagonTimeline"/>
    <dgm:cxn modelId="{917F477E-0683-4988-8DC4-6AC282324A2E}" type="presParOf" srcId="{25653124-9BAA-4AE1-8304-AA26FB2E3F53}" destId="{EC21299B-726A-4025-B88D-0937A475202F}" srcOrd="4" destOrd="0" presId="urn:microsoft.com/office/officeart/2016/7/layout/Hexagon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7E585-1DEC-4555-8326-DC322CE6A0D9}">
      <dsp:nvSpPr>
        <dsp:cNvPr id="0" name=""/>
        <dsp:cNvSpPr/>
      </dsp:nvSpPr>
      <dsp:spPr>
        <a:xfrm>
          <a:off x="487755" y="1634490"/>
          <a:ext cx="2482455" cy="445770"/>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rtlCol="0" anchor="ctr" anchorCtr="0">
          <a:noAutofit/>
        </a:bodyPr>
        <a:lstStyle/>
        <a:p>
          <a:pPr marL="0" lvl="0" indent="0" algn="ctr" defTabSz="889000" rtl="0">
            <a:lnSpc>
              <a:spcPct val="90000"/>
            </a:lnSpc>
            <a:spcBef>
              <a:spcPct val="0"/>
            </a:spcBef>
            <a:spcAft>
              <a:spcPct val="35000"/>
            </a:spcAft>
            <a:buNone/>
          </a:pPr>
          <a:r>
            <a:rPr lang="el-GR" sz="2000" kern="1200" noProof="0" dirty="0"/>
            <a:t>Φάση 1</a:t>
          </a:r>
          <a:endParaRPr lang="en-GB" sz="2000" kern="1200" noProof="0" dirty="0"/>
        </a:p>
      </dsp:txBody>
      <dsp:txXfrm>
        <a:off x="487755" y="1634490"/>
        <a:ext cx="2393301" cy="445770"/>
      </dsp:txXfrm>
    </dsp:sp>
    <dsp:sp modelId="{E6B3F149-FD9C-4184-B517-50DE17DC9F42}">
      <dsp:nvSpPr>
        <dsp:cNvPr id="0" name=""/>
        <dsp:cNvSpPr/>
      </dsp:nvSpPr>
      <dsp:spPr>
        <a:xfrm>
          <a:off x="5055" y="0"/>
          <a:ext cx="3447854"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8920" rIns="0" bIns="248920" numCol="1" spcCol="1270" rtlCol="0" anchor="b" anchorCtr="1">
          <a:noAutofit/>
        </a:bodyPr>
        <a:lstStyle/>
        <a:p>
          <a:pPr marL="0" lvl="0" indent="0" algn="ctr" defTabSz="1244600" rtl="0">
            <a:lnSpc>
              <a:spcPct val="90000"/>
            </a:lnSpc>
            <a:spcBef>
              <a:spcPct val="0"/>
            </a:spcBef>
            <a:spcAft>
              <a:spcPct val="35000"/>
            </a:spcAft>
            <a:buNone/>
          </a:pPr>
          <a:r>
            <a:rPr lang="el-GR" sz="2800" kern="1200" noProof="0" dirty="0"/>
            <a:t>Προσδιορισμός</a:t>
          </a:r>
          <a:endParaRPr lang="en-GB" sz="2800" kern="1200" noProof="0" dirty="0"/>
        </a:p>
      </dsp:txBody>
      <dsp:txXfrm>
        <a:off x="5055" y="0"/>
        <a:ext cx="3447854" cy="1188720"/>
      </dsp:txXfrm>
    </dsp:sp>
    <dsp:sp modelId="{89A522A2-C968-4BB0-AA0D-5C276045D013}">
      <dsp:nvSpPr>
        <dsp:cNvPr id="0" name=""/>
        <dsp:cNvSpPr/>
      </dsp:nvSpPr>
      <dsp:spPr>
        <a:xfrm>
          <a:off x="2970210" y="1857375"/>
          <a:ext cx="965399" cy="0"/>
        </a:xfrm>
        <a:custGeom>
          <a:avLst/>
          <a:gdLst/>
          <a:ahLst/>
          <a:cxnLst/>
          <a:rect l="0" t="0" r="0" b="0"/>
          <a:pathLst>
            <a:path>
              <a:moveTo>
                <a:pt x="0" y="0"/>
              </a:moveTo>
              <a:lnTo>
                <a:pt x="965399"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567F5-3505-4A84-B150-84541A114DAE}">
      <dsp:nvSpPr>
        <dsp:cNvPr id="0" name=""/>
        <dsp:cNvSpPr/>
      </dsp:nvSpPr>
      <dsp:spPr>
        <a:xfrm>
          <a:off x="1728982" y="1263015"/>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C2BEDA3-A6CB-4551-9245-20E856721676}">
      <dsp:nvSpPr>
        <dsp:cNvPr id="0" name=""/>
        <dsp:cNvSpPr/>
      </dsp:nvSpPr>
      <dsp:spPr>
        <a:xfrm>
          <a:off x="1691835" y="1188720"/>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EAC610B-FC2D-4E66-A096-2E23A75E8CE6}">
      <dsp:nvSpPr>
        <dsp:cNvPr id="0" name=""/>
        <dsp:cNvSpPr/>
      </dsp:nvSpPr>
      <dsp:spPr>
        <a:xfrm>
          <a:off x="3935609" y="1634490"/>
          <a:ext cx="2482455" cy="445770"/>
        </a:xfrm>
        <a:prstGeom prst="hexagon">
          <a:avLst>
            <a:gd name="adj" fmla="val 40000"/>
            <a:gd name="vf" fmla="val 11547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rtlCol="0" anchor="ctr" anchorCtr="0">
          <a:noAutofit/>
        </a:bodyPr>
        <a:lstStyle/>
        <a:p>
          <a:pPr marL="0" lvl="0" indent="0" algn="ctr" defTabSz="889000" rtl="0">
            <a:lnSpc>
              <a:spcPct val="90000"/>
            </a:lnSpc>
            <a:spcBef>
              <a:spcPct val="0"/>
            </a:spcBef>
            <a:spcAft>
              <a:spcPct val="35000"/>
            </a:spcAft>
            <a:buNone/>
          </a:pPr>
          <a:r>
            <a:rPr lang="el-GR" sz="2000" kern="1200" noProof="0" dirty="0"/>
            <a:t>Φάση 2</a:t>
          </a:r>
          <a:endParaRPr lang="en-GB" sz="2000" kern="1200" noProof="0" dirty="0"/>
        </a:p>
      </dsp:txBody>
      <dsp:txXfrm>
        <a:off x="4201916" y="1682310"/>
        <a:ext cx="1949841" cy="350130"/>
      </dsp:txXfrm>
    </dsp:sp>
    <dsp:sp modelId="{4EBF67CA-7B13-4FE6-A5D4-F2B5DBB8EF10}">
      <dsp:nvSpPr>
        <dsp:cNvPr id="0" name=""/>
        <dsp:cNvSpPr/>
      </dsp:nvSpPr>
      <dsp:spPr>
        <a:xfrm>
          <a:off x="3452910" y="2526029"/>
          <a:ext cx="3447854"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8920" rIns="0" bIns="248920" numCol="1" spcCol="1270" rtlCol="0" anchor="t" anchorCtr="1">
          <a:noAutofit/>
        </a:bodyPr>
        <a:lstStyle/>
        <a:p>
          <a:pPr marL="0" lvl="0" indent="0" algn="ctr" defTabSz="1244600" rtl="0">
            <a:lnSpc>
              <a:spcPct val="90000"/>
            </a:lnSpc>
            <a:spcBef>
              <a:spcPct val="0"/>
            </a:spcBef>
            <a:spcAft>
              <a:spcPct val="35000"/>
            </a:spcAft>
            <a:buNone/>
          </a:pPr>
          <a:r>
            <a:rPr lang="el-GR" sz="2800" kern="1200" noProof="0" dirty="0"/>
            <a:t>Έλεγχος</a:t>
          </a:r>
          <a:endParaRPr lang="en-GB" sz="2800" kern="1200" noProof="0" dirty="0"/>
        </a:p>
      </dsp:txBody>
      <dsp:txXfrm>
        <a:off x="3452910" y="2526029"/>
        <a:ext cx="3447854" cy="1188720"/>
      </dsp:txXfrm>
    </dsp:sp>
    <dsp:sp modelId="{61A8C36E-8A1B-40F2-AED1-4DCA68BADEF4}">
      <dsp:nvSpPr>
        <dsp:cNvPr id="0" name=""/>
        <dsp:cNvSpPr/>
      </dsp:nvSpPr>
      <dsp:spPr>
        <a:xfrm>
          <a:off x="6418065" y="1857375"/>
          <a:ext cx="965399" cy="0"/>
        </a:xfrm>
        <a:custGeom>
          <a:avLst/>
          <a:gdLst/>
          <a:ahLst/>
          <a:cxnLst/>
          <a:rect l="0" t="0" r="0" b="0"/>
          <a:pathLst>
            <a:path>
              <a:moveTo>
                <a:pt x="0" y="0"/>
              </a:moveTo>
              <a:lnTo>
                <a:pt x="965399"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F2BCF49-D21A-4CE2-AE95-81209766FB18}">
      <dsp:nvSpPr>
        <dsp:cNvPr id="0" name=""/>
        <dsp:cNvSpPr/>
      </dsp:nvSpPr>
      <dsp:spPr>
        <a:xfrm>
          <a:off x="5176837" y="2080260"/>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CC65804-80E2-457A-A25B-A52705EE142F}">
      <dsp:nvSpPr>
        <dsp:cNvPr id="0" name=""/>
        <dsp:cNvSpPr/>
      </dsp:nvSpPr>
      <dsp:spPr>
        <a:xfrm>
          <a:off x="5139689" y="2451734"/>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18458F2-C6C1-4CA1-95FD-E5E7768E5C6B}">
      <dsp:nvSpPr>
        <dsp:cNvPr id="0" name=""/>
        <dsp:cNvSpPr/>
      </dsp:nvSpPr>
      <dsp:spPr>
        <a:xfrm rot="10800000">
          <a:off x="7383464" y="1634490"/>
          <a:ext cx="2482455" cy="445770"/>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rtlCol="0" anchor="ctr" anchorCtr="0">
          <a:noAutofit/>
        </a:bodyPr>
        <a:lstStyle/>
        <a:p>
          <a:pPr marL="0" lvl="0" indent="0" algn="ctr" defTabSz="889000" rtl="0">
            <a:lnSpc>
              <a:spcPct val="90000"/>
            </a:lnSpc>
            <a:spcBef>
              <a:spcPct val="0"/>
            </a:spcBef>
            <a:spcAft>
              <a:spcPct val="35000"/>
            </a:spcAft>
            <a:buNone/>
          </a:pPr>
          <a:r>
            <a:rPr lang="el-GR" sz="2000" kern="1200" noProof="0" dirty="0"/>
            <a:t>Φάση 3</a:t>
          </a:r>
          <a:endParaRPr lang="en-GB" sz="2000" kern="1200" noProof="0" dirty="0"/>
        </a:p>
      </dsp:txBody>
      <dsp:txXfrm rot="10800000">
        <a:off x="7472618" y="1634490"/>
        <a:ext cx="2393301" cy="445770"/>
      </dsp:txXfrm>
    </dsp:sp>
    <dsp:sp modelId="{5401E5BC-5137-49E4-9201-53966AC64854}">
      <dsp:nvSpPr>
        <dsp:cNvPr id="0" name=""/>
        <dsp:cNvSpPr/>
      </dsp:nvSpPr>
      <dsp:spPr>
        <a:xfrm>
          <a:off x="6900764" y="0"/>
          <a:ext cx="3447854"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8920" rIns="0" bIns="248920" numCol="1" spcCol="1270" rtlCol="0" anchor="b" anchorCtr="1">
          <a:noAutofit/>
        </a:bodyPr>
        <a:lstStyle/>
        <a:p>
          <a:pPr marL="0" lvl="0" indent="0" algn="ctr" defTabSz="1244600" rtl="0">
            <a:lnSpc>
              <a:spcPct val="90000"/>
            </a:lnSpc>
            <a:spcBef>
              <a:spcPct val="0"/>
            </a:spcBef>
            <a:spcAft>
              <a:spcPct val="35000"/>
            </a:spcAft>
            <a:buNone/>
          </a:pPr>
          <a:r>
            <a:rPr lang="el-GR" sz="2800" kern="1200" noProof="0" dirty="0"/>
            <a:t>Επικοινωνία </a:t>
          </a:r>
          <a:endParaRPr lang="en-GB" sz="2800" kern="1200" noProof="0" dirty="0"/>
        </a:p>
      </dsp:txBody>
      <dsp:txXfrm>
        <a:off x="6900764" y="0"/>
        <a:ext cx="3447854" cy="1188720"/>
      </dsp:txXfrm>
    </dsp:sp>
    <dsp:sp modelId="{74850E5A-A27F-4C49-B524-9BDA42FD5C7E}">
      <dsp:nvSpPr>
        <dsp:cNvPr id="0" name=""/>
        <dsp:cNvSpPr/>
      </dsp:nvSpPr>
      <dsp:spPr>
        <a:xfrm>
          <a:off x="8624692" y="1263015"/>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9A7864F-BA2A-4DE3-9F4E-36E9E79426E5}">
      <dsp:nvSpPr>
        <dsp:cNvPr id="0" name=""/>
        <dsp:cNvSpPr/>
      </dsp:nvSpPr>
      <dsp:spPr>
        <a:xfrm>
          <a:off x="8587544" y="1188720"/>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A1B343-168D-407D-91E7-89FC19E039B1}" type="datetime1">
              <a:rPr lang="en-GB" smtClean="0"/>
              <a:t>26/09/2024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D742A8-E78B-4C74-92E4-3D00029A2F64}" type="slidenum">
              <a:rPr lang="en-GB" smtClean="0"/>
              <a:t>‹#›</a:t>
            </a:fld>
            <a:endParaRPr lang="en-GB" dirty="0"/>
          </a:p>
        </p:txBody>
      </p:sp>
    </p:spTree>
    <p:extLst>
      <p:ext uri="{BB962C8B-B14F-4D97-AF65-F5344CB8AC3E}">
        <p14:creationId xmlns:p14="http://schemas.microsoft.com/office/powerpoint/2010/main" val="21276037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226F6-F5C7-45F7-826F-EF2404800434}" type="datetime1">
              <a:rPr lang="en-GB" noProof="0" smtClean="0"/>
              <a:t>26/09/2024</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B1457-5C4A-4E06-8800-79E56ED6D06A}" type="slidenum">
              <a:rPr lang="en-GB" noProof="0" smtClean="0"/>
              <a:t>‹#›</a:t>
            </a:fld>
            <a:endParaRPr lang="en-GB" noProof="0" dirty="0"/>
          </a:p>
        </p:txBody>
      </p:sp>
    </p:spTree>
    <p:extLst>
      <p:ext uri="{BB962C8B-B14F-4D97-AF65-F5344CB8AC3E}">
        <p14:creationId xmlns:p14="http://schemas.microsoft.com/office/powerpoint/2010/main" val="12628411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6B1457-5C4A-4E06-8800-79E56ED6D06A}" type="slidenum">
              <a:rPr lang="en-GB" smtClean="0"/>
              <a:t>1</a:t>
            </a:fld>
            <a:endParaRPr lang="en-GB" dirty="0"/>
          </a:p>
        </p:txBody>
      </p:sp>
    </p:spTree>
    <p:extLst>
      <p:ext uri="{BB962C8B-B14F-4D97-AF65-F5344CB8AC3E}">
        <p14:creationId xmlns:p14="http://schemas.microsoft.com/office/powerpoint/2010/main" val="173378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6B1457-5C4A-4E06-8800-79E56ED6D06A}" type="slidenum">
              <a:rPr lang="en-GB" smtClean="0"/>
              <a:t>14</a:t>
            </a:fld>
            <a:endParaRPr lang="en-GB" dirty="0"/>
          </a:p>
        </p:txBody>
      </p:sp>
    </p:spTree>
    <p:extLst>
      <p:ext uri="{BB962C8B-B14F-4D97-AF65-F5344CB8AC3E}">
        <p14:creationId xmlns:p14="http://schemas.microsoft.com/office/powerpoint/2010/main" val="211545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en-US" noProof="0"/>
              <a:t>Click to edit Master title style</a:t>
            </a:r>
            <a:endParaRPr lang="en-GB" noProof="0" dirty="0"/>
          </a:p>
        </p:txBody>
      </p:sp>
      <p:sp>
        <p:nvSpPr>
          <p:cNvPr id="3" name="Subtitle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noProof="0"/>
              <a:t>Click to edit Master subtitle style</a:t>
            </a:r>
            <a:endParaRPr lang="en-GB" noProof="0" dirty="0"/>
          </a:p>
        </p:txBody>
      </p:sp>
      <p:sp>
        <p:nvSpPr>
          <p:cNvPr id="4" name="Date Placeholder 3"/>
          <p:cNvSpPr>
            <a:spLocks noGrp="1"/>
          </p:cNvSpPr>
          <p:nvPr>
            <p:ph type="dt" sz="half" idx="10"/>
          </p:nvPr>
        </p:nvSpPr>
        <p:spPr/>
        <p:txBody>
          <a:bodyPr rtlCol="0"/>
          <a:lstStyle/>
          <a:p>
            <a:pPr rtl="0"/>
            <a:fld id="{41E61059-D866-46FB-BEFD-453FEA847B74}" type="datetime1">
              <a:rPr lang="en-GB" noProof="0" smtClean="0"/>
              <a:t>26/09/2024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3A98EE3D-8CD1-4C3F-BD1C-C98C9596463C}" type="slidenum">
              <a:rPr lang="en-GB" noProof="0" smtClean="0"/>
              <a:pPr/>
              <a:t>‹#›</a:t>
            </a:fld>
            <a:endParaRPr lang="en-GB" noProof="0"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en-US" noProof="0"/>
              <a:t>Click to edit Master title style</a:t>
            </a:r>
            <a:endParaRPr lang="en-GB" noProof="0"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4" name="Text Placeholder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p>
            <a:pPr rtl="0"/>
            <a:fld id="{7F5D8270-CFEA-4D8C-AC16-0B978C5679BC}" type="datetime1">
              <a:rPr lang="en-GB" noProof="0" smtClean="0"/>
              <a:t>26/09/2024</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rtlCol="0" anchor="ctr">
            <a:normAutofit/>
          </a:bodyPr>
          <a:lstStyle>
            <a:lvl1pPr>
              <a:defRPr sz="4000"/>
            </a:lvl1pPr>
          </a:lstStyle>
          <a:p>
            <a:pPr rtl="0"/>
            <a:r>
              <a:rPr lang="en-US" noProof="0"/>
              <a:t>Click to edit Master title style</a:t>
            </a:r>
            <a:endParaRPr lang="en-GB" noProof="0" dirty="0"/>
          </a:p>
        </p:txBody>
      </p:sp>
      <p:sp>
        <p:nvSpPr>
          <p:cNvPr id="4" name="Text Placeholder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p>
            <a:pPr rtl="0"/>
            <a:fld id="{6866EA22-3632-4E12-AB77-5A5442CC926A}" type="datetime1">
              <a:rPr lang="en-GB" noProof="0" smtClean="0"/>
              <a:t>26/09/2024</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rtlCol="0" anchor="ctr">
            <a:normAutofit/>
          </a:bodyPr>
          <a:lstStyle>
            <a:lvl1pPr>
              <a:defRPr sz="3600"/>
            </a:lvl1pPr>
          </a:lstStyle>
          <a:p>
            <a:pPr rtl="0"/>
            <a:r>
              <a:rPr lang="en-US" noProof="0"/>
              <a:t>Click to edit Master title style</a:t>
            </a:r>
            <a:endParaRPr lang="en-GB" noProof="0" dirty="0"/>
          </a:p>
        </p:txBody>
      </p:sp>
      <p:sp>
        <p:nvSpPr>
          <p:cNvPr id="12" name="Text Placeholder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4" name="Text Placeholder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p>
            <a:pPr rtl="0"/>
            <a:fld id="{0C7F9C05-2D5C-417F-A499-F44524A62300}" type="datetime1">
              <a:rPr lang="en-GB" noProof="0" smtClean="0"/>
              <a:t>26/09/2024</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n-GB" sz="8000" noProof="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n-GB" sz="8000" noProof="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rtlCol="0" anchor="b"/>
          <a:lstStyle>
            <a:lvl1pPr>
              <a:defRPr sz="3200"/>
            </a:lvl1pPr>
          </a:lstStyle>
          <a:p>
            <a:pPr rtl="0"/>
            <a:r>
              <a:rPr lang="en-US" noProof="0"/>
              <a:t>Click to edit Master title style</a:t>
            </a:r>
            <a:endParaRPr lang="en-GB" noProof="0" dirty="0"/>
          </a:p>
        </p:txBody>
      </p:sp>
      <p:sp>
        <p:nvSpPr>
          <p:cNvPr id="4" name="Text Placeholder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p>
            <a:pPr rtl="0"/>
            <a:fld id="{59F743A6-48E6-4B4B-9C14-3F253493244C}" type="datetime1">
              <a:rPr lang="en-GB" noProof="0" smtClean="0"/>
              <a:t>26/09/2024</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rtlCol="0"/>
          <a:lstStyle/>
          <a:p>
            <a:pPr rtl="0"/>
            <a:r>
              <a:rPr lang="en-US" noProof="0"/>
              <a:t>Click to edit Master title style</a:t>
            </a:r>
            <a:endParaRPr lang="en-GB" noProof="0" dirty="0"/>
          </a:p>
        </p:txBody>
      </p:sp>
      <p:sp>
        <p:nvSpPr>
          <p:cNvPr id="7" name="Text Placeholder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8" name="Text Placeholder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9" name="Text Placeholder 4"/>
          <p:cNvSpPr>
            <a:spLocks noGrp="1"/>
          </p:cNvSpPr>
          <p:nvPr>
            <p:ph type="body" sz="quarter" idx="3"/>
          </p:nvPr>
        </p:nvSpPr>
        <p:spPr>
          <a:xfrm>
            <a:off x="4446711" y="1885949"/>
            <a:ext cx="3300984" cy="764783"/>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0" name="Text Placeholder 3"/>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11" name="Text Placeholder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2" name="Text Placeholder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3" name="Date Placeholder 2"/>
          <p:cNvSpPr>
            <a:spLocks noGrp="1"/>
          </p:cNvSpPr>
          <p:nvPr>
            <p:ph type="dt" sz="half" idx="10"/>
          </p:nvPr>
        </p:nvSpPr>
        <p:spPr/>
        <p:txBody>
          <a:bodyPr rtlCol="0"/>
          <a:lstStyle/>
          <a:p>
            <a:pPr rtl="0"/>
            <a:fld id="{E250F295-A287-4686-959A-CB2AD00C86FE}" type="datetime1">
              <a:rPr lang="en-GB" noProof="0" smtClean="0"/>
              <a:t>26/09/2024</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rtlCol="0"/>
          <a:lstStyle/>
          <a:p>
            <a:pPr rtl="0"/>
            <a:r>
              <a:rPr lang="en-US" noProof="0"/>
              <a:t>Click to edit Master title style</a:t>
            </a:r>
            <a:endParaRPr lang="en-GB" noProof="0" dirty="0"/>
          </a:p>
        </p:txBody>
      </p:sp>
      <p:sp>
        <p:nvSpPr>
          <p:cNvPr id="19" name="Text Placeholder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a:t>Click icon to add picture</a:t>
            </a:r>
            <a:endParaRPr lang="en-GB" noProof="0" dirty="0"/>
          </a:p>
        </p:txBody>
      </p:sp>
      <p:sp>
        <p:nvSpPr>
          <p:cNvPr id="21" name="Text Placeholder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22" name="Text Placeholder 4"/>
          <p:cNvSpPr>
            <a:spLocks noGrp="1"/>
          </p:cNvSpPr>
          <p:nvPr>
            <p:ph type="body" sz="quarter" idx="3"/>
          </p:nvPr>
        </p:nvSpPr>
        <p:spPr>
          <a:xfrm>
            <a:off x="4442788"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a:t>Click icon to add picture</a:t>
            </a:r>
            <a:endParaRPr lang="en-GB" noProof="0" dirty="0"/>
          </a:p>
        </p:txBody>
      </p:sp>
      <p:sp>
        <p:nvSpPr>
          <p:cNvPr id="24" name="Text Placeholder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25" name="Text Placeholder 4"/>
          <p:cNvSpPr>
            <a:spLocks noGrp="1"/>
          </p:cNvSpPr>
          <p:nvPr>
            <p:ph type="body" sz="quarter" idx="13"/>
          </p:nvPr>
        </p:nvSpPr>
        <p:spPr>
          <a:xfrm>
            <a:off x="7966697"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a:t>Click icon to add picture</a:t>
            </a:r>
            <a:endParaRPr lang="en-GB" noProof="0" dirty="0"/>
          </a:p>
        </p:txBody>
      </p:sp>
      <p:sp>
        <p:nvSpPr>
          <p:cNvPr id="27" name="Text Placeholder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3" name="Date Placeholder 2"/>
          <p:cNvSpPr>
            <a:spLocks noGrp="1"/>
          </p:cNvSpPr>
          <p:nvPr>
            <p:ph type="dt" sz="half" idx="10"/>
          </p:nvPr>
        </p:nvSpPr>
        <p:spPr/>
        <p:txBody>
          <a:bodyPr rtlCol="0"/>
          <a:lstStyle/>
          <a:p>
            <a:pPr rtl="0"/>
            <a:fld id="{1202E538-7C06-4CED-AFC8-378D63D1BB83}" type="datetime1">
              <a:rPr lang="en-GB" noProof="0" smtClean="0"/>
              <a:t>26/09/2024</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nchor="t"/>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p>
            <a:pPr rtl="0"/>
            <a:fld id="{7E618AEC-88B3-4AA4-A692-F9630E6EF97B}" type="datetime1">
              <a:rPr lang="en-GB" noProof="0" smtClean="0"/>
              <a:t>26/09/2024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rtlCol="0"/>
          <a:lstStyle>
            <a:lvl1pPr algn="l">
              <a:defRPr/>
            </a:lvl1pPr>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913796" y="609599"/>
            <a:ext cx="7916872" cy="5181601"/>
          </a:xfrm>
        </p:spPr>
        <p:txBody>
          <a:bodyPr vert="eaVert" rtlCol="0" anchor="t"/>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p>
            <a:pPr rtl="0"/>
            <a:fld id="{7299AE5A-0966-4C7C-96B9-E221D3F0EAF7}" type="datetime1">
              <a:rPr lang="en-GB" noProof="0" smtClean="0"/>
              <a:t>26/09/2024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p>
            <a:pPr rtl="0"/>
            <a:fld id="{C1A9C9B1-8281-405D-85A6-1C5654562BBE}" type="datetime1">
              <a:rPr lang="en-GB" noProof="0" smtClean="0"/>
              <a:t>26/09/2024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rtlCol="0" anchor="b"/>
          <a:lstStyle>
            <a:lvl1pPr algn="ctr">
              <a:defRPr sz="4000" b="0" cap="none"/>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sp>
        <p:nvSpPr>
          <p:cNvPr id="4" name="Date Placeholder 3"/>
          <p:cNvSpPr>
            <a:spLocks noGrp="1"/>
          </p:cNvSpPr>
          <p:nvPr>
            <p:ph type="dt" sz="half" idx="10"/>
          </p:nvPr>
        </p:nvSpPr>
        <p:spPr/>
        <p:txBody>
          <a:bodyPr rtlCol="0"/>
          <a:lstStyle/>
          <a:p>
            <a:pPr rtl="0"/>
            <a:fld id="{FB634E7E-9259-4E96-A500-01011742C154}" type="datetime1">
              <a:rPr lang="en-GB" noProof="0" smtClean="0"/>
              <a:t>26/09/2024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3A98EE3D-8CD1-4C3F-BD1C-C98C9596463C}" type="slidenum">
              <a:rPr lang="en-GB" noProof="0" smtClean="0"/>
              <a:pPr/>
              <a:t>‹#›</a:t>
            </a:fld>
            <a:endParaRPr lang="en-GB" noProof="0"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913795" y="2076450"/>
            <a:ext cx="4856841" cy="3622671"/>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410716" y="2076451"/>
            <a:ext cx="4856841" cy="3622672"/>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Date Placeholder 4"/>
          <p:cNvSpPr>
            <a:spLocks noGrp="1"/>
          </p:cNvSpPr>
          <p:nvPr>
            <p:ph type="dt" sz="half" idx="10"/>
          </p:nvPr>
        </p:nvSpPr>
        <p:spPr/>
        <p:txBody>
          <a:bodyPr rtlCol="0"/>
          <a:lstStyle/>
          <a:p>
            <a:pPr rtl="0"/>
            <a:fld id="{F4CA8A58-EA7C-4A25-A8DA-08CA30998769}" type="datetime1">
              <a:rPr lang="en-GB" noProof="0" smtClean="0"/>
              <a:t>26/09/2024</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rtlCol="0"/>
          <a:lstStyle>
            <a:lvl1pPr>
              <a:defRPr/>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046013" y="1855153"/>
            <a:ext cx="4764764" cy="692494"/>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363166" y="1855152"/>
            <a:ext cx="4779582" cy="692495"/>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p:cNvSpPr>
            <a:spLocks noGrp="1"/>
          </p:cNvSpPr>
          <p:nvPr>
            <p:ph type="dt" sz="half" idx="10"/>
          </p:nvPr>
        </p:nvSpPr>
        <p:spPr/>
        <p:txBody>
          <a:bodyPr rtlCol="0"/>
          <a:lstStyle/>
          <a:p>
            <a:pPr rtl="0"/>
            <a:fld id="{69A63AF1-2E55-4F22-B456-BB5AFF621846}" type="datetime1">
              <a:rPr lang="en-GB" noProof="0" smtClean="0"/>
              <a:t>26/09/2024</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Date Placeholder 2"/>
          <p:cNvSpPr>
            <a:spLocks noGrp="1"/>
          </p:cNvSpPr>
          <p:nvPr>
            <p:ph type="dt" sz="half" idx="10"/>
          </p:nvPr>
        </p:nvSpPr>
        <p:spPr/>
        <p:txBody>
          <a:bodyPr rtlCol="0"/>
          <a:lstStyle/>
          <a:p>
            <a:pPr rtl="0"/>
            <a:fld id="{6CDC123B-694F-4ACE-8936-BC4F130E69CB}" type="datetime1">
              <a:rPr lang="en-GB" noProof="0" smtClean="0"/>
              <a:t>26/09/2024</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B69D812D-FDD3-488D-9699-B69EF57DBE1F}" type="datetime1">
              <a:rPr lang="en-GB" noProof="0" smtClean="0"/>
              <a:t>26/09/2024</a:t>
            </a:fld>
            <a:endParaRPr lang="en-GB" noProof="0" dirty="0"/>
          </a:p>
        </p:txBody>
      </p:sp>
      <p:sp>
        <p:nvSpPr>
          <p:cNvPr id="3" name="Footer Placeholder 2"/>
          <p:cNvSpPr>
            <a:spLocks noGrp="1"/>
          </p:cNvSpPr>
          <p:nvPr>
            <p:ph type="ftr" sz="quarter" idx="11"/>
          </p:nvPr>
        </p:nvSpPr>
        <p:spPr/>
        <p:txBody>
          <a:bodyPr rtlCol="0"/>
          <a:lstStyle/>
          <a:p>
            <a:pPr rtl="0"/>
            <a:endParaRPr lang="en-GB" noProof="0" dirty="0"/>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4855633" y="609600"/>
            <a:ext cx="6411924" cy="5080001"/>
          </a:xfrm>
        </p:spPr>
        <p:txBody>
          <a:bodyPr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p>
            <a:pPr rtl="0"/>
            <a:fld id="{A7B12C11-81B1-40D5-BEC9-33EE6FD0E55E}" type="datetime1">
              <a:rPr lang="en-GB" noProof="0" smtClean="0"/>
              <a:t>26/09/2024</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pPr/>
              <a:t>‹#›</a:t>
            </a:fld>
            <a:endParaRPr lang="en-GB" noProof="0"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en-US" noProof="0"/>
              <a:t>Click to edit Master title style</a:t>
            </a:r>
            <a:endParaRPr lang="en-GB" noProof="0"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a:t>Click icon to add picture</a:t>
            </a:r>
            <a:endParaRPr lang="en-GB" noProof="0" dirty="0"/>
          </a:p>
        </p:txBody>
      </p:sp>
      <p:sp>
        <p:nvSpPr>
          <p:cNvPr id="4" name="Text Placeholder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p>
            <a:pPr rtl="0"/>
            <a:fld id="{76356B73-AA97-4B14-A4DB-047A4C8BAD20}" type="datetime1">
              <a:rPr lang="en-GB" noProof="0" smtClean="0"/>
              <a:t>26/09/2024</a:t>
            </a:fld>
            <a:endParaRPr lang="en-GB" noProof="0" dirty="0"/>
          </a:p>
        </p:txBody>
      </p:sp>
      <p:sp>
        <p:nvSpPr>
          <p:cNvPr id="6" name="Footer Placeholder 5"/>
          <p:cNvSpPr>
            <a:spLocks noGrp="1"/>
          </p:cNvSpPr>
          <p:nvPr>
            <p:ph type="ftr" sz="quarter" idx="11"/>
          </p:nvPr>
        </p:nvSpPr>
        <p:spPr/>
        <p:txBody>
          <a:bodyPr rtlCol="0"/>
          <a:lstStyle/>
          <a:p>
            <a:pPr algn="l" rtl="0"/>
            <a:endParaRPr lang="en-GB" noProof="0" dirty="0"/>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Quarter level</a:t>
            </a:r>
          </a:p>
          <a:p>
            <a:pPr lvl="4" rtl="0"/>
            <a:r>
              <a:rPr lang="en-GB" noProof="0" dirty="0"/>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5FCD36E2-8B5C-4157-A78D-AE7F0D5A3A7B}" type="datetime1">
              <a:rPr lang="en-GB" noProof="0" smtClean="0"/>
              <a:t>26/09/2024</a:t>
            </a:fld>
            <a:endParaRPr lang="en-GB" noProof="0"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en-GB" noProof="0"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en-GB" noProof="0" smtClean="0"/>
              <a:t>‹#›</a:t>
            </a:fld>
            <a:endParaRPr lang="en-GB" noProof="0"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83"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476655" y="1623412"/>
            <a:ext cx="3830803" cy="2287229"/>
          </a:xfrm>
        </p:spPr>
        <p:txBody>
          <a:bodyPr rtlCol="0">
            <a:normAutofit/>
          </a:bodyPr>
          <a:lstStyle/>
          <a:p>
            <a:pPr algn="l" rtl="0"/>
            <a:r>
              <a:rPr lang="el-GR" sz="4400" dirty="0"/>
              <a:t>Επικοινωνιακή Διαχείριση Κρίσεων</a:t>
            </a:r>
            <a:endParaRPr lang="en-GB" sz="4400" dirty="0"/>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804335" y="4009771"/>
            <a:ext cx="3503122" cy="1244361"/>
          </a:xfrm>
        </p:spPr>
        <p:txBody>
          <a:bodyPr rtlCol="0">
            <a:normAutofit/>
          </a:bodyPr>
          <a:lstStyle/>
          <a:p>
            <a:pPr algn="l" rtl="0"/>
            <a:r>
              <a:rPr lang="el-GR" sz="1800" dirty="0">
                <a:solidFill>
                  <a:srgbClr val="FC05CB"/>
                </a:solidFill>
              </a:rPr>
              <a:t>ΒΑΣΙΚΑ ΣΤΑΔΙΑ</a:t>
            </a:r>
            <a:endParaRPr lang="en-GB" sz="1800" dirty="0">
              <a:solidFill>
                <a:srgbClr val="FC05CB"/>
              </a:solidFill>
            </a:endParaRPr>
          </a:p>
        </p:txBody>
      </p:sp>
    </p:spTree>
    <p:extLst>
      <p:ext uri="{BB962C8B-B14F-4D97-AF65-F5344CB8AC3E}">
        <p14:creationId xmlns:p14="http://schemas.microsoft.com/office/powerpoint/2010/main" val="194657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F8E95-78C0-AA9E-3393-DF0CC998B4FE}"/>
              </a:ext>
            </a:extLst>
          </p:cNvPr>
          <p:cNvSpPr>
            <a:spLocks noGrp="1"/>
          </p:cNvSpPr>
          <p:nvPr>
            <p:ph type="title"/>
          </p:nvPr>
        </p:nvSpPr>
        <p:spPr/>
        <p:txBody>
          <a:bodyPr/>
          <a:lstStyle/>
          <a:p>
            <a:r>
              <a:rPr lang="el-GR" dirty="0"/>
              <a:t>Κρίσεις σε επιχειρήσεις</a:t>
            </a:r>
            <a:endParaRPr lang="en-GB" dirty="0"/>
          </a:p>
        </p:txBody>
      </p:sp>
      <p:sp>
        <p:nvSpPr>
          <p:cNvPr id="3" name="Content Placeholder 2">
            <a:extLst>
              <a:ext uri="{FF2B5EF4-FFF2-40B4-BE49-F238E27FC236}">
                <a16:creationId xmlns:a16="http://schemas.microsoft.com/office/drawing/2014/main" id="{82E72EA1-0F3E-8FC3-D163-5073D1980D40}"/>
              </a:ext>
            </a:extLst>
          </p:cNvPr>
          <p:cNvSpPr>
            <a:spLocks noGrp="1"/>
          </p:cNvSpPr>
          <p:nvPr>
            <p:ph idx="1"/>
          </p:nvPr>
        </p:nvSpPr>
        <p:spPr/>
        <p:txBody>
          <a:bodyPr/>
          <a:lstStyle/>
          <a:p>
            <a:pPr marL="285750" indent="-285750">
              <a:lnSpc>
                <a:spcPct val="90000"/>
              </a:lnSpc>
              <a:buFont typeface="Wingdings" panose="05000000000000000000" pitchFamily="2" charset="2"/>
              <a:buChar char="ü"/>
            </a:pPr>
            <a:r>
              <a:rPr lang="el-GR" sz="2400" dirty="0"/>
              <a:t>Αποχώρηση στελεχών</a:t>
            </a:r>
          </a:p>
          <a:p>
            <a:pPr marL="285750" indent="-285750">
              <a:lnSpc>
                <a:spcPct val="90000"/>
              </a:lnSpc>
              <a:buFont typeface="Wingdings" panose="05000000000000000000" pitchFamily="2" charset="2"/>
              <a:buChar char="ü"/>
            </a:pPr>
            <a:r>
              <a:rPr lang="el-GR" sz="2400" dirty="0"/>
              <a:t>Ατυχήματα</a:t>
            </a:r>
          </a:p>
          <a:p>
            <a:pPr marL="285750" indent="-285750">
              <a:lnSpc>
                <a:spcPct val="90000"/>
              </a:lnSpc>
              <a:buFont typeface="Wingdings" panose="05000000000000000000" pitchFamily="2" charset="2"/>
              <a:buChar char="ü"/>
            </a:pPr>
            <a:r>
              <a:rPr lang="el-GR" sz="2400" dirty="0"/>
              <a:t>Δημόσιες κατηγορίες για αρνητικές πρακτικές</a:t>
            </a:r>
          </a:p>
          <a:p>
            <a:pPr marL="285750" indent="-285750">
              <a:lnSpc>
                <a:spcPct val="90000"/>
              </a:lnSpc>
              <a:buFont typeface="Wingdings" panose="05000000000000000000" pitchFamily="2" charset="2"/>
              <a:buChar char="ü"/>
            </a:pPr>
            <a:r>
              <a:rPr lang="el-GR" sz="2400" dirty="0"/>
              <a:t>Αποτελέσματα μιας φυσικής καταστροφής</a:t>
            </a:r>
          </a:p>
          <a:p>
            <a:pPr marL="285750" indent="-285750">
              <a:lnSpc>
                <a:spcPct val="90000"/>
              </a:lnSpc>
              <a:buFont typeface="Wingdings" panose="05000000000000000000" pitchFamily="2" charset="2"/>
              <a:buChar char="ü"/>
            </a:pPr>
            <a:r>
              <a:rPr lang="el-GR" sz="2400" dirty="0"/>
              <a:t>Βλάβη από την κατανάλωση προϊόντος  </a:t>
            </a:r>
          </a:p>
          <a:p>
            <a:pPr marL="285750" indent="-285750">
              <a:lnSpc>
                <a:spcPct val="90000"/>
              </a:lnSpc>
              <a:buFont typeface="Wingdings" panose="05000000000000000000" pitchFamily="2" charset="2"/>
              <a:buChar char="ü"/>
            </a:pPr>
            <a:r>
              <a:rPr lang="el-GR" sz="2400" dirty="0"/>
              <a:t>Νομικές ευθύνες</a:t>
            </a:r>
          </a:p>
          <a:p>
            <a:pPr marL="285750" indent="-285750">
              <a:lnSpc>
                <a:spcPct val="90000"/>
              </a:lnSpc>
              <a:buFont typeface="Wingdings" panose="05000000000000000000" pitchFamily="2" charset="2"/>
              <a:buChar char="ü"/>
            </a:pPr>
            <a:endParaRPr lang="el-GR" sz="2400" dirty="0"/>
          </a:p>
          <a:p>
            <a:endParaRPr lang="en-GB" dirty="0"/>
          </a:p>
        </p:txBody>
      </p:sp>
    </p:spTree>
    <p:extLst>
      <p:ext uri="{BB962C8B-B14F-4D97-AF65-F5344CB8AC3E}">
        <p14:creationId xmlns:p14="http://schemas.microsoft.com/office/powerpoint/2010/main" val="4214678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9124-46A3-CB51-56E5-B0D137AB8F81}"/>
              </a:ext>
            </a:extLst>
          </p:cNvPr>
          <p:cNvSpPr>
            <a:spLocks noGrp="1"/>
          </p:cNvSpPr>
          <p:nvPr>
            <p:ph type="title"/>
          </p:nvPr>
        </p:nvSpPr>
        <p:spPr/>
        <p:txBody>
          <a:bodyPr/>
          <a:lstStyle/>
          <a:p>
            <a:r>
              <a:rPr lang="el-GR" dirty="0"/>
              <a:t>Κατάλληλη επικοινωνία</a:t>
            </a:r>
            <a:endParaRPr lang="en-GB" dirty="0"/>
          </a:p>
        </p:txBody>
      </p:sp>
      <p:sp>
        <p:nvSpPr>
          <p:cNvPr id="3" name="Content Placeholder 2">
            <a:extLst>
              <a:ext uri="{FF2B5EF4-FFF2-40B4-BE49-F238E27FC236}">
                <a16:creationId xmlns:a16="http://schemas.microsoft.com/office/drawing/2014/main" id="{4C4138E7-B466-3B29-58F8-F6EEB7D578AF}"/>
              </a:ext>
            </a:extLst>
          </p:cNvPr>
          <p:cNvSpPr>
            <a:spLocks noGrp="1"/>
          </p:cNvSpPr>
          <p:nvPr>
            <p:ph idx="1"/>
          </p:nvPr>
        </p:nvSpPr>
        <p:spPr/>
        <p:txBody>
          <a:bodyPr/>
          <a:lstStyle/>
          <a:p>
            <a:pPr marL="285750" indent="-285750">
              <a:lnSpc>
                <a:spcPct val="90000"/>
              </a:lnSpc>
              <a:buFont typeface="Wingdings" panose="05000000000000000000" pitchFamily="2" charset="2"/>
              <a:buChar char="ü"/>
            </a:pPr>
            <a:r>
              <a:rPr lang="el-GR" sz="2400" dirty="0"/>
              <a:t>Προσδιορισμός του κινδύνου και των αιτίων του</a:t>
            </a:r>
          </a:p>
          <a:p>
            <a:pPr marL="285750" indent="-285750">
              <a:lnSpc>
                <a:spcPct val="90000"/>
              </a:lnSpc>
              <a:buFont typeface="Wingdings" panose="05000000000000000000" pitchFamily="2" charset="2"/>
              <a:buChar char="ü"/>
            </a:pPr>
            <a:r>
              <a:rPr lang="el-GR" sz="2400" dirty="0"/>
              <a:t>Προσδιορισμός ενεργειών που μετριάζουν τον κίνδυνο.</a:t>
            </a:r>
          </a:p>
          <a:p>
            <a:pPr marL="285750" indent="-285750">
              <a:lnSpc>
                <a:spcPct val="90000"/>
              </a:lnSpc>
              <a:buFont typeface="Wingdings" panose="05000000000000000000" pitchFamily="2" charset="2"/>
              <a:buChar char="ü"/>
            </a:pPr>
            <a:r>
              <a:rPr lang="el-GR" sz="2400" dirty="0"/>
              <a:t>Ανάθεση συγκεκριμένων αρμοδιοτήτων για την αντιμετώπιση της κρίσης.</a:t>
            </a:r>
          </a:p>
          <a:p>
            <a:pPr marL="285750" indent="-285750">
              <a:lnSpc>
                <a:spcPct val="90000"/>
              </a:lnSpc>
              <a:buFont typeface="Wingdings" panose="05000000000000000000" pitchFamily="2" charset="2"/>
              <a:buChar char="ü"/>
            </a:pPr>
            <a:r>
              <a:rPr lang="el-GR" sz="2400" dirty="0"/>
              <a:t>Προσπάθεια ελέγχου της κατάστασης και περιορισμός των φημών</a:t>
            </a:r>
          </a:p>
          <a:p>
            <a:pPr marL="285750" indent="-285750">
              <a:lnSpc>
                <a:spcPct val="90000"/>
              </a:lnSpc>
              <a:buFont typeface="Wingdings" panose="05000000000000000000" pitchFamily="2" charset="2"/>
              <a:buChar char="ü"/>
            </a:pPr>
            <a:r>
              <a:rPr lang="el-GR" sz="2400" dirty="0"/>
              <a:t>Διαθεσιμότητα και αξιοπιστία στην παροχή πληροφόρησης </a:t>
            </a:r>
          </a:p>
        </p:txBody>
      </p:sp>
    </p:spTree>
    <p:extLst>
      <p:ext uri="{BB962C8B-B14F-4D97-AF65-F5344CB8AC3E}">
        <p14:creationId xmlns:p14="http://schemas.microsoft.com/office/powerpoint/2010/main" val="6701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C570-7C43-A103-8B2D-D1E91BAC73F7}"/>
              </a:ext>
            </a:extLst>
          </p:cNvPr>
          <p:cNvSpPr>
            <a:spLocks noGrp="1"/>
          </p:cNvSpPr>
          <p:nvPr>
            <p:ph type="title"/>
          </p:nvPr>
        </p:nvSpPr>
        <p:spPr/>
        <p:txBody>
          <a:bodyPr/>
          <a:lstStyle/>
          <a:p>
            <a:r>
              <a:rPr lang="el-GR" dirty="0"/>
              <a:t>Επικοινωνιακό περιβάλλον κρίσης</a:t>
            </a:r>
            <a:endParaRPr lang="en-GB" dirty="0"/>
          </a:p>
        </p:txBody>
      </p:sp>
      <p:sp>
        <p:nvSpPr>
          <p:cNvPr id="3" name="Content Placeholder 2">
            <a:extLst>
              <a:ext uri="{FF2B5EF4-FFF2-40B4-BE49-F238E27FC236}">
                <a16:creationId xmlns:a16="http://schemas.microsoft.com/office/drawing/2014/main" id="{670759AE-91F8-1227-8D23-A9A6D732018E}"/>
              </a:ext>
            </a:extLst>
          </p:cNvPr>
          <p:cNvSpPr>
            <a:spLocks noGrp="1"/>
          </p:cNvSpPr>
          <p:nvPr>
            <p:ph idx="1"/>
          </p:nvPr>
        </p:nvSpPr>
        <p:spPr/>
        <p:txBody>
          <a:bodyPr/>
          <a:lstStyle/>
          <a:p>
            <a:r>
              <a:rPr lang="el-GR" sz="2400" dirty="0"/>
              <a:t>Σε μια κατάσταση έκτακτης ανάγκης ή κρίσης </a:t>
            </a:r>
          </a:p>
          <a:p>
            <a:pPr lvl="1"/>
            <a:r>
              <a:rPr lang="el-GR" sz="2200" dirty="0"/>
              <a:t>Προκαλείται αβεβαιότητα, ανησυχία, φόβος &amp; κυριαρχεί η σύγχυση &amp; το χάος</a:t>
            </a:r>
          </a:p>
          <a:p>
            <a:pPr lvl="1"/>
            <a:r>
              <a:rPr lang="el-GR" sz="2200" dirty="0"/>
              <a:t>Παρατηρείται ταχεία εναλλαγή καταστάσεων, διαμόρφωση έκτακτων         συνθηκών, ανασφάλεια &amp; πολλαπλές πιέσεις</a:t>
            </a:r>
          </a:p>
          <a:p>
            <a:endParaRPr lang="en-GB" dirty="0"/>
          </a:p>
        </p:txBody>
      </p:sp>
    </p:spTree>
    <p:extLst>
      <p:ext uri="{BB962C8B-B14F-4D97-AF65-F5344CB8AC3E}">
        <p14:creationId xmlns:p14="http://schemas.microsoft.com/office/powerpoint/2010/main" val="267055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D093-B314-937B-AFD1-BA810DECAE9B}"/>
              </a:ext>
            </a:extLst>
          </p:cNvPr>
          <p:cNvSpPr>
            <a:spLocks noGrp="1"/>
          </p:cNvSpPr>
          <p:nvPr>
            <p:ph type="title"/>
          </p:nvPr>
        </p:nvSpPr>
        <p:spPr/>
        <p:txBody>
          <a:bodyPr/>
          <a:lstStyle/>
          <a:p>
            <a:r>
              <a:rPr lang="el-GR" dirty="0"/>
              <a:t>Αποφάσεις </a:t>
            </a:r>
            <a:endParaRPr lang="en-GB" dirty="0"/>
          </a:p>
        </p:txBody>
      </p:sp>
      <p:sp>
        <p:nvSpPr>
          <p:cNvPr id="3" name="Content Placeholder 2">
            <a:extLst>
              <a:ext uri="{FF2B5EF4-FFF2-40B4-BE49-F238E27FC236}">
                <a16:creationId xmlns:a16="http://schemas.microsoft.com/office/drawing/2014/main" id="{6D30023A-CD27-B467-EED8-D2C6B302EA3A}"/>
              </a:ext>
            </a:extLst>
          </p:cNvPr>
          <p:cNvSpPr>
            <a:spLocks noGrp="1"/>
          </p:cNvSpPr>
          <p:nvPr>
            <p:ph idx="1"/>
          </p:nvPr>
        </p:nvSpPr>
        <p:spPr/>
        <p:txBody>
          <a:bodyPr>
            <a:normAutofit lnSpcReduction="10000"/>
          </a:bodyPr>
          <a:lstStyle/>
          <a:p>
            <a:pPr marL="285750" indent="-285750">
              <a:buFont typeface="Wingdings" panose="05000000000000000000" pitchFamily="2" charset="2"/>
              <a:buChar char="ü"/>
            </a:pPr>
            <a:r>
              <a:rPr lang="el-GR" sz="2400" dirty="0"/>
              <a:t>Πώς θα αντιμετωπιστεί η κατάσταση,</a:t>
            </a:r>
          </a:p>
          <a:p>
            <a:pPr marL="285750" indent="-285750">
              <a:buFont typeface="Wingdings" panose="05000000000000000000" pitchFamily="2" charset="2"/>
              <a:buChar char="ü"/>
            </a:pPr>
            <a:r>
              <a:rPr lang="el-GR" sz="2400" dirty="0"/>
              <a:t>Πώς θα κατανεμηθούν οι διαθέσιμοι (υλικοί &amp; άυλοι) πόροι,</a:t>
            </a:r>
          </a:p>
          <a:p>
            <a:pPr marL="285750" indent="-285750">
              <a:buFont typeface="Wingdings" panose="05000000000000000000" pitchFamily="2" charset="2"/>
              <a:buChar char="ü"/>
            </a:pPr>
            <a:r>
              <a:rPr lang="el-GR" sz="2400" dirty="0"/>
              <a:t>Πώς θα γίνει η διαχείριση των ζητημάτων που θα προκύψουν,</a:t>
            </a:r>
          </a:p>
          <a:p>
            <a:pPr marL="285750" indent="-285750">
              <a:buFont typeface="Wingdings" panose="05000000000000000000" pitchFamily="2" charset="2"/>
              <a:buChar char="ü"/>
            </a:pPr>
            <a:r>
              <a:rPr lang="el-GR" sz="2400" dirty="0"/>
              <a:t>Πώς θα αξιοποιηθούν οι διαθέσιμες πληροφορίες,</a:t>
            </a:r>
          </a:p>
          <a:p>
            <a:pPr marL="285750" indent="-285750">
              <a:buFont typeface="Wingdings" panose="05000000000000000000" pitchFamily="2" charset="2"/>
              <a:buChar char="ü"/>
            </a:pPr>
            <a:r>
              <a:rPr lang="el-GR" sz="2400" dirty="0"/>
              <a:t>Πώς θα επικοινωνήσει ο φορέας </a:t>
            </a:r>
          </a:p>
          <a:p>
            <a:pPr marL="285750" indent="-285750">
              <a:buFont typeface="Wingdings" panose="05000000000000000000" pitchFamily="2" charset="2"/>
              <a:buChar char="ü"/>
            </a:pPr>
            <a:r>
              <a:rPr lang="el-GR" sz="2400" dirty="0"/>
              <a:t>Πώς θα σταλούν μηνύματα στο εσωτερικό και στο εξωτερικό κοινό</a:t>
            </a:r>
          </a:p>
          <a:p>
            <a:pPr marL="285750" indent="-285750">
              <a:buFont typeface="Wingdings" panose="05000000000000000000" pitchFamily="2" charset="2"/>
              <a:buChar char="ü"/>
            </a:pPr>
            <a:r>
              <a:rPr lang="el-GR" sz="2400" dirty="0"/>
              <a:t>Πώς θα αντιμετωπιστούν πιθανές καταγγελίες ή αρνητική δημοσιότητα</a:t>
            </a:r>
            <a:endParaRPr lang="en-GB" dirty="0"/>
          </a:p>
        </p:txBody>
      </p:sp>
    </p:spTree>
    <p:extLst>
      <p:ext uri="{BB962C8B-B14F-4D97-AF65-F5344CB8AC3E}">
        <p14:creationId xmlns:p14="http://schemas.microsoft.com/office/powerpoint/2010/main" val="3125829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06D-E560-4820-9C3E-3B881D30AD5A}"/>
              </a:ext>
            </a:extLst>
          </p:cNvPr>
          <p:cNvSpPr>
            <a:spLocks noGrp="1"/>
          </p:cNvSpPr>
          <p:nvPr>
            <p:ph type="title"/>
          </p:nvPr>
        </p:nvSpPr>
        <p:spPr>
          <a:xfrm>
            <a:off x="913795" y="609600"/>
            <a:ext cx="10353762" cy="1257300"/>
          </a:xfrm>
        </p:spPr>
        <p:txBody>
          <a:bodyPr rtlCol="0">
            <a:normAutofit/>
          </a:bodyPr>
          <a:lstStyle/>
          <a:p>
            <a:pPr rtl="0"/>
            <a:r>
              <a:rPr lang="el-GR" dirty="0"/>
              <a:t>Οι φάσεις της διαχείρισης κρίσης</a:t>
            </a:r>
            <a:endParaRPr lang="en-GB" dirty="0"/>
          </a:p>
        </p:txBody>
      </p:sp>
      <p:graphicFrame>
        <p:nvGraphicFramePr>
          <p:cNvPr id="5" name="Content Placeholder 2" descr="SmartArt Graphic">
            <a:extLst>
              <a:ext uri="{FF2B5EF4-FFF2-40B4-BE49-F238E27FC236}">
                <a16:creationId xmlns:a16="http://schemas.microsoft.com/office/drawing/2014/main" id="{D6E2B9AC-73A3-4B9A-84F6-A0F50427C9AE}"/>
              </a:ext>
            </a:extLst>
          </p:cNvPr>
          <p:cNvGraphicFramePr>
            <a:graphicFrameLocks noGrp="1"/>
          </p:cNvGraphicFramePr>
          <p:nvPr>
            <p:ph idx="1"/>
            <p:extLst>
              <p:ext uri="{D42A27DB-BD31-4B8C-83A1-F6EECF244321}">
                <p14:modId xmlns:p14="http://schemas.microsoft.com/office/powerpoint/2010/main" val="2264467658"/>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5144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BEAF-C8EF-53FC-8786-248F00FB613C}"/>
              </a:ext>
            </a:extLst>
          </p:cNvPr>
          <p:cNvSpPr>
            <a:spLocks noGrp="1"/>
          </p:cNvSpPr>
          <p:nvPr>
            <p:ph type="title"/>
          </p:nvPr>
        </p:nvSpPr>
        <p:spPr/>
        <p:txBody>
          <a:bodyPr/>
          <a:lstStyle/>
          <a:p>
            <a:r>
              <a:rPr lang="el-GR" dirty="0"/>
              <a:t>Βασικά στάδια</a:t>
            </a:r>
            <a:endParaRPr lang="en-GB" dirty="0"/>
          </a:p>
        </p:txBody>
      </p:sp>
      <p:pic>
        <p:nvPicPr>
          <p:cNvPr id="4" name="Εικόνα 5">
            <a:extLst>
              <a:ext uri="{FF2B5EF4-FFF2-40B4-BE49-F238E27FC236}">
                <a16:creationId xmlns:a16="http://schemas.microsoft.com/office/drawing/2014/main" id="{FC3B18D5-18B4-6C5A-85AD-396F26A20D59}"/>
              </a:ext>
            </a:extLst>
          </p:cNvPr>
          <p:cNvPicPr>
            <a:picLocks noGrp="1" noChangeAspect="1"/>
          </p:cNvPicPr>
          <p:nvPr>
            <p:ph idx="1"/>
          </p:nvPr>
        </p:nvPicPr>
        <p:blipFill>
          <a:blip r:embed="rId2"/>
          <a:stretch>
            <a:fillRect/>
          </a:stretch>
        </p:blipFill>
        <p:spPr>
          <a:xfrm>
            <a:off x="1834023" y="1537685"/>
            <a:ext cx="7903364" cy="5193856"/>
          </a:xfrm>
          <a:prstGeom prst="rect">
            <a:avLst/>
          </a:prstGeom>
        </p:spPr>
      </p:pic>
    </p:spTree>
    <p:extLst>
      <p:ext uri="{BB962C8B-B14F-4D97-AF65-F5344CB8AC3E}">
        <p14:creationId xmlns:p14="http://schemas.microsoft.com/office/powerpoint/2010/main" val="253396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9124-46A3-CB51-56E5-B0D137AB8F81}"/>
              </a:ext>
            </a:extLst>
          </p:cNvPr>
          <p:cNvSpPr>
            <a:spLocks noGrp="1"/>
          </p:cNvSpPr>
          <p:nvPr>
            <p:ph type="title"/>
          </p:nvPr>
        </p:nvSpPr>
        <p:spPr/>
        <p:txBody>
          <a:bodyPr/>
          <a:lstStyle/>
          <a:p>
            <a:r>
              <a:rPr lang="el-GR" dirty="0"/>
              <a:t>Βασικά στάδια</a:t>
            </a:r>
            <a:endParaRPr lang="en-GB" dirty="0"/>
          </a:p>
        </p:txBody>
      </p:sp>
      <p:pic>
        <p:nvPicPr>
          <p:cNvPr id="4" name="Εικόνα 4">
            <a:extLst>
              <a:ext uri="{FF2B5EF4-FFF2-40B4-BE49-F238E27FC236}">
                <a16:creationId xmlns:a16="http://schemas.microsoft.com/office/drawing/2014/main" id="{44D5EA6E-BAC2-A947-2D07-C1956F7EADA8}"/>
              </a:ext>
            </a:extLst>
          </p:cNvPr>
          <p:cNvPicPr>
            <a:picLocks noGrp="1" noChangeAspect="1"/>
          </p:cNvPicPr>
          <p:nvPr>
            <p:ph idx="1"/>
          </p:nvPr>
        </p:nvPicPr>
        <p:blipFill>
          <a:blip r:embed="rId2"/>
          <a:stretch>
            <a:fillRect/>
          </a:stretch>
        </p:blipFill>
        <p:spPr>
          <a:xfrm>
            <a:off x="2060664" y="1642420"/>
            <a:ext cx="7414076" cy="5021028"/>
          </a:xfrm>
          <a:prstGeom prst="rect">
            <a:avLst/>
          </a:prstGeom>
        </p:spPr>
      </p:pic>
    </p:spTree>
    <p:extLst>
      <p:ext uri="{BB962C8B-B14F-4D97-AF65-F5344CB8AC3E}">
        <p14:creationId xmlns:p14="http://schemas.microsoft.com/office/powerpoint/2010/main" val="1635269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C570-7C43-A103-8B2D-D1E91BAC73F7}"/>
              </a:ext>
            </a:extLst>
          </p:cNvPr>
          <p:cNvSpPr>
            <a:spLocks noGrp="1"/>
          </p:cNvSpPr>
          <p:nvPr>
            <p:ph type="title"/>
          </p:nvPr>
        </p:nvSpPr>
        <p:spPr/>
        <p:txBody>
          <a:bodyPr/>
          <a:lstStyle/>
          <a:p>
            <a:r>
              <a:rPr lang="el-GR" dirty="0"/>
              <a:t>Βασικά στάδια</a:t>
            </a:r>
            <a:endParaRPr lang="en-GB" dirty="0"/>
          </a:p>
        </p:txBody>
      </p:sp>
      <p:pic>
        <p:nvPicPr>
          <p:cNvPr id="4" name="Εικόνα 2">
            <a:extLst>
              <a:ext uri="{FF2B5EF4-FFF2-40B4-BE49-F238E27FC236}">
                <a16:creationId xmlns:a16="http://schemas.microsoft.com/office/drawing/2014/main" id="{1E14EE7B-462F-2398-4F3B-D63A4D7F1105}"/>
              </a:ext>
            </a:extLst>
          </p:cNvPr>
          <p:cNvPicPr>
            <a:picLocks noGrp="1" noChangeAspect="1"/>
          </p:cNvPicPr>
          <p:nvPr>
            <p:ph idx="1"/>
          </p:nvPr>
        </p:nvPicPr>
        <p:blipFill>
          <a:blip r:embed="rId2"/>
          <a:stretch>
            <a:fillRect/>
          </a:stretch>
        </p:blipFill>
        <p:spPr>
          <a:xfrm>
            <a:off x="1815377" y="1702100"/>
            <a:ext cx="8398665" cy="4546300"/>
          </a:xfrm>
          <a:prstGeom prst="rect">
            <a:avLst/>
          </a:prstGeom>
        </p:spPr>
      </p:pic>
    </p:spTree>
    <p:extLst>
      <p:ext uri="{BB962C8B-B14F-4D97-AF65-F5344CB8AC3E}">
        <p14:creationId xmlns:p14="http://schemas.microsoft.com/office/powerpoint/2010/main" val="99965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D093-B314-937B-AFD1-BA810DECAE9B}"/>
              </a:ext>
            </a:extLst>
          </p:cNvPr>
          <p:cNvSpPr>
            <a:spLocks noGrp="1"/>
          </p:cNvSpPr>
          <p:nvPr>
            <p:ph type="title"/>
          </p:nvPr>
        </p:nvSpPr>
        <p:spPr/>
        <p:txBody>
          <a:bodyPr/>
          <a:lstStyle/>
          <a:p>
            <a:r>
              <a:rPr lang="el-GR" dirty="0"/>
              <a:t>Σημαντικά βήματα</a:t>
            </a:r>
            <a:endParaRPr lang="en-GB" dirty="0"/>
          </a:p>
        </p:txBody>
      </p:sp>
      <p:sp>
        <p:nvSpPr>
          <p:cNvPr id="3" name="Content Placeholder 2">
            <a:extLst>
              <a:ext uri="{FF2B5EF4-FFF2-40B4-BE49-F238E27FC236}">
                <a16:creationId xmlns:a16="http://schemas.microsoft.com/office/drawing/2014/main" id="{6D30023A-CD27-B467-EED8-D2C6B302EA3A}"/>
              </a:ext>
            </a:extLst>
          </p:cNvPr>
          <p:cNvSpPr>
            <a:spLocks noGrp="1"/>
          </p:cNvSpPr>
          <p:nvPr>
            <p:ph idx="1"/>
          </p:nvPr>
        </p:nvSpPr>
        <p:spPr/>
        <p:txBody>
          <a:bodyPr/>
          <a:lstStyle/>
          <a:p>
            <a:r>
              <a:rPr lang="el-GR" dirty="0"/>
              <a:t>1. Ευημερία εργαζομένων</a:t>
            </a:r>
          </a:p>
          <a:p>
            <a:r>
              <a:rPr lang="el-GR" dirty="0"/>
              <a:t>2. Άμεση επικοινωνία (εντός και εκτός επιχείρησης)</a:t>
            </a:r>
          </a:p>
          <a:p>
            <a:r>
              <a:rPr lang="el-GR" dirty="0"/>
              <a:t>3. Έλεγχος δαπανών και δημιουργία αποθεματικού</a:t>
            </a:r>
          </a:p>
          <a:p>
            <a:r>
              <a:rPr lang="el-GR" dirty="0"/>
              <a:t>4. Αποκατάσταση εφοδιαστικής αλυσίδας</a:t>
            </a:r>
          </a:p>
          <a:p>
            <a:r>
              <a:rPr lang="el-GR" dirty="0"/>
              <a:t>5. Προετοιμασία για το απροσδόκητο</a:t>
            </a:r>
            <a:endParaRPr lang="en-GB" dirty="0"/>
          </a:p>
        </p:txBody>
      </p:sp>
    </p:spTree>
    <p:extLst>
      <p:ext uri="{BB962C8B-B14F-4D97-AF65-F5344CB8AC3E}">
        <p14:creationId xmlns:p14="http://schemas.microsoft.com/office/powerpoint/2010/main" val="32526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BEAF-C8EF-53FC-8786-248F00FB613C}"/>
              </a:ext>
            </a:extLst>
          </p:cNvPr>
          <p:cNvSpPr>
            <a:spLocks noGrp="1"/>
          </p:cNvSpPr>
          <p:nvPr>
            <p:ph type="title"/>
          </p:nvPr>
        </p:nvSpPr>
        <p:spPr/>
        <p:txBody>
          <a:bodyPr/>
          <a:lstStyle/>
          <a:p>
            <a:r>
              <a:rPr lang="el-GR" dirty="0"/>
              <a:t>Αξιολόγηση συστήματος διαχείρισης</a:t>
            </a:r>
            <a:endParaRPr lang="en-GB" dirty="0"/>
          </a:p>
        </p:txBody>
      </p:sp>
      <p:sp>
        <p:nvSpPr>
          <p:cNvPr id="3" name="Content Placeholder 2">
            <a:extLst>
              <a:ext uri="{FF2B5EF4-FFF2-40B4-BE49-F238E27FC236}">
                <a16:creationId xmlns:a16="http://schemas.microsoft.com/office/drawing/2014/main" id="{E00514B1-CED9-64DF-E478-B36591CDCBA4}"/>
              </a:ext>
            </a:extLst>
          </p:cNvPr>
          <p:cNvSpPr>
            <a:spLocks noGrp="1"/>
          </p:cNvSpPr>
          <p:nvPr>
            <p:ph idx="1"/>
          </p:nvPr>
        </p:nvSpPr>
        <p:spPr/>
        <p:txBody>
          <a:bodyPr>
            <a:norm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1. Πώς θα διασφαλίσει η επιχείρησή σας την ευημερία των ανθρώπων σας και την ασφάλεια των μέσων παραγωγής σε περίπτωση κρίσης;</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2. Πώς μπορείτε να εξασφαλίσετε βιώσιμη χρηματοδότηση και σταθερά ταμειακά αποθέματα;</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3. Υπάρχουν καλά συντονισμένα και τυποποιημένα συστήματα επικοινωνίας και πρωτόκολλα για την εξασφάλιση σαφούς και διαφανούς επικοινωνίας με όλα τα ενδιαφερόμενα μέρη;</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4. Διαθέτει η επιχείρησή σας ομάδες διαχείρισης κρίσεων για τη διαχείριση βραχυπρόθεσμων επιπτώσεων στη ρευστότητα και την ανάληψη κατάλληλων αντιμέτρων;</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5. Τι είδους μοντέλο διαχείρισης κρίσεων έχετε στη διάθεσή σας για να αξιολογήσετε τους πιθανούς κινδύνους και να καθορίσετε απαραίτητες αντιδράσεις σε περίπτωση που αυτοί προκύψουν;</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56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0E88-97BE-B2ED-A811-B9B41B1AB7CF}"/>
              </a:ext>
            </a:extLst>
          </p:cNvPr>
          <p:cNvSpPr>
            <a:spLocks noGrp="1"/>
          </p:cNvSpPr>
          <p:nvPr>
            <p:ph type="title"/>
          </p:nvPr>
        </p:nvSpPr>
        <p:spPr/>
        <p:txBody>
          <a:bodyPr/>
          <a:lstStyle/>
          <a:p>
            <a:r>
              <a:rPr lang="el-GR" dirty="0"/>
              <a:t>Περιεχόμενα </a:t>
            </a:r>
            <a:endParaRPr lang="en-GB" dirty="0"/>
          </a:p>
        </p:txBody>
      </p:sp>
      <p:sp>
        <p:nvSpPr>
          <p:cNvPr id="3" name="Content Placeholder 2">
            <a:extLst>
              <a:ext uri="{FF2B5EF4-FFF2-40B4-BE49-F238E27FC236}">
                <a16:creationId xmlns:a16="http://schemas.microsoft.com/office/drawing/2014/main" id="{3B5B2342-82FE-6634-E265-6C1243D86BCC}"/>
              </a:ext>
            </a:extLst>
          </p:cNvPr>
          <p:cNvSpPr>
            <a:spLocks noGrp="1"/>
          </p:cNvSpPr>
          <p:nvPr>
            <p:ph idx="1"/>
          </p:nvPr>
        </p:nvSpPr>
        <p:spPr/>
        <p:txBody>
          <a:bodyPr>
            <a:normAutofit/>
          </a:bodyPr>
          <a:lstStyle/>
          <a:p>
            <a:pPr marL="285750" indent="-285750">
              <a:buFont typeface="Wingdings" pitchFamily="2" charset="2"/>
              <a:buChar char="ü"/>
            </a:pPr>
            <a:r>
              <a:rPr lang="el-GR" altLang="ko-KR" sz="2400" dirty="0"/>
              <a:t>Κρίσεις σε </a:t>
            </a:r>
            <a:r>
              <a:rPr lang="el-GR" altLang="ko-KR" sz="2400" dirty="0" err="1"/>
              <a:t>ενδο</a:t>
            </a:r>
            <a:r>
              <a:rPr lang="el-GR" altLang="ko-KR" sz="2400" dirty="0"/>
              <a:t>-επιχειρησιακό επίπεδο </a:t>
            </a:r>
          </a:p>
          <a:p>
            <a:pPr marL="285750" indent="-285750">
              <a:buFont typeface="Wingdings" pitchFamily="2" charset="2"/>
              <a:buChar char="ü"/>
            </a:pPr>
            <a:r>
              <a:rPr lang="el-GR" altLang="ko-KR" sz="2400" dirty="0"/>
              <a:t>Ο ρόλος της Επικοινωνίας στη διαχείριση κρίσεων</a:t>
            </a:r>
          </a:p>
          <a:p>
            <a:pPr marL="285750" indent="-285750">
              <a:buFont typeface="Wingdings" pitchFamily="2" charset="2"/>
              <a:buChar char="ü"/>
            </a:pPr>
            <a:r>
              <a:rPr lang="el-GR" altLang="ko-KR" sz="2400" dirty="0"/>
              <a:t>Στάδια ανάπτυξης κατάλληλης επικοινωνία</a:t>
            </a:r>
          </a:p>
          <a:p>
            <a:pPr marL="285750" indent="-285750">
              <a:buFont typeface="Wingdings" pitchFamily="2" charset="2"/>
              <a:buChar char="ü"/>
            </a:pPr>
            <a:r>
              <a:rPr lang="el-GR" altLang="ko-KR" sz="2400" dirty="0"/>
              <a:t>Στρατηγικές Επικοινωνίας κατά τη διαδικασία διαχείρισης κρίσης</a:t>
            </a:r>
          </a:p>
          <a:p>
            <a:pPr marL="285750" indent="-285750">
              <a:buFont typeface="Wingdings" pitchFamily="2" charset="2"/>
              <a:buChar char="ü"/>
            </a:pPr>
            <a:r>
              <a:rPr lang="el-GR" altLang="ko-KR" sz="2400" dirty="0"/>
              <a:t>Βασικά στάδια επικοινωνιακής διαχείρισης</a:t>
            </a:r>
          </a:p>
          <a:p>
            <a:pPr marL="285750" indent="-285750">
              <a:buFont typeface="Wingdings" pitchFamily="2" charset="2"/>
              <a:buChar char="ü"/>
            </a:pPr>
            <a:r>
              <a:rPr lang="el-GR" altLang="ko-KR" sz="2400" dirty="0"/>
              <a:t>Παραδείγματα</a:t>
            </a:r>
            <a:endParaRPr lang="ko-KR" altLang="en-US" sz="2400" dirty="0"/>
          </a:p>
          <a:p>
            <a:endParaRPr lang="en-GB" dirty="0"/>
          </a:p>
        </p:txBody>
      </p:sp>
    </p:spTree>
    <p:extLst>
      <p:ext uri="{BB962C8B-B14F-4D97-AF65-F5344CB8AC3E}">
        <p14:creationId xmlns:p14="http://schemas.microsoft.com/office/powerpoint/2010/main" val="1328954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BEAF-C8EF-53FC-8786-248F00FB613C}"/>
              </a:ext>
            </a:extLst>
          </p:cNvPr>
          <p:cNvSpPr>
            <a:spLocks noGrp="1"/>
          </p:cNvSpPr>
          <p:nvPr>
            <p:ph type="title"/>
          </p:nvPr>
        </p:nvSpPr>
        <p:spPr/>
        <p:txBody>
          <a:bodyPr/>
          <a:lstStyle/>
          <a:p>
            <a:r>
              <a:rPr lang="el-GR" dirty="0"/>
              <a:t>Αξιολόγηση συστήματος διαχείρισης</a:t>
            </a:r>
            <a:endParaRPr lang="en-GB" dirty="0"/>
          </a:p>
        </p:txBody>
      </p:sp>
      <p:sp>
        <p:nvSpPr>
          <p:cNvPr id="3" name="Content Placeholder 2">
            <a:extLst>
              <a:ext uri="{FF2B5EF4-FFF2-40B4-BE49-F238E27FC236}">
                <a16:creationId xmlns:a16="http://schemas.microsoft.com/office/drawing/2014/main" id="{E00514B1-CED9-64DF-E478-B36591CDCBA4}"/>
              </a:ext>
            </a:extLst>
          </p:cNvPr>
          <p:cNvSpPr>
            <a:spLocks noGrp="1"/>
          </p:cNvSpPr>
          <p:nvPr>
            <p:ph idx="1"/>
          </p:nvPr>
        </p:nvSpPr>
        <p:spPr/>
        <p:txBody>
          <a:bodyPr>
            <a:norm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6. Έχετε εξετάσει τον αντίκτυπο μίας κρίσης στις διαδικασίες κατάρτισης του προϋπολογισμού και του επιχειρηματικού προγραμματισμού, και έχετε εφαρμόσει μηχανισμούς έγκαιρης προειδοποίησης;</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7. Όταν μια κρίση έχει σημαντικές οικονομικές επιπτώσεις, πώς μπορείτε να προσαρμόσετε το επιχειρηματικό σας μοντέλο για να μειώσετε το κόστος, τόσο βραχυπρόθεσμα όσο και μεσοπρόθεσμα;</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8. Πώς θα σας επηρεάσει η αποσταθεροποίηση στη ζήτηση και πώς θα ανακάμψετε από τις συνέπειες;</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9. Έχετε προσδιορίσει τους κινδύνους που απειλούν την αλυσίδα εφοδιασμού και την παραγωγή, και έχετε εξετάσει τι θα μπορούσατε να κάνετε για να μετριάσετε αυτούς τους κινδύνους;</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effectLst/>
                <a:latin typeface="Calibri" panose="020F0502020204030204" pitchFamily="34" charset="0"/>
                <a:ea typeface="Calibri" panose="020F0502020204030204" pitchFamily="34" charset="0"/>
                <a:cs typeface="Times New Roman" panose="02020603050405020304" pitchFamily="18" charset="0"/>
              </a:rPr>
              <a:t>10. Είναι το επιχειρηματικό σας μοντέλο αρκετά ανθεκτικό ώστε να ανακάμψει από τις επιπτώσεις μιας κρίσης και να διαχειριστεί πιθανές κρίσεις στο μέλλον;</a:t>
            </a:r>
            <a:endParaRPr lang="en-GB" dirty="0"/>
          </a:p>
        </p:txBody>
      </p:sp>
    </p:spTree>
    <p:extLst>
      <p:ext uri="{BB962C8B-B14F-4D97-AF65-F5344CB8AC3E}">
        <p14:creationId xmlns:p14="http://schemas.microsoft.com/office/powerpoint/2010/main" val="1108414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85C9-D439-438A-AFD0-2918AF699959}"/>
              </a:ext>
            </a:extLst>
          </p:cNvPr>
          <p:cNvSpPr>
            <a:spLocks noGrp="1"/>
          </p:cNvSpPr>
          <p:nvPr>
            <p:ph type="title"/>
          </p:nvPr>
        </p:nvSpPr>
        <p:spPr/>
        <p:txBody>
          <a:bodyPr/>
          <a:lstStyle/>
          <a:p>
            <a:r>
              <a:rPr lang="el-GR" dirty="0"/>
              <a:t>Επιχειρηματική κρίση</a:t>
            </a:r>
            <a:endParaRPr lang="en-GB" dirty="0"/>
          </a:p>
        </p:txBody>
      </p:sp>
      <p:sp>
        <p:nvSpPr>
          <p:cNvPr id="3" name="Content Placeholder 2">
            <a:extLst>
              <a:ext uri="{FF2B5EF4-FFF2-40B4-BE49-F238E27FC236}">
                <a16:creationId xmlns:a16="http://schemas.microsoft.com/office/drawing/2014/main" id="{49361EFB-197B-0F79-C70B-E4B89CE2544F}"/>
              </a:ext>
            </a:extLst>
          </p:cNvPr>
          <p:cNvSpPr>
            <a:spLocks noGrp="1"/>
          </p:cNvSpPr>
          <p:nvPr>
            <p:ph idx="1"/>
          </p:nvPr>
        </p:nvSpPr>
        <p:spPr/>
        <p:txBody>
          <a:bodyPr>
            <a:noAutofit/>
          </a:bodyPr>
          <a:lstStyle/>
          <a:p>
            <a:pPr marL="342900" lvl="0" indent="-342900">
              <a:lnSpc>
                <a:spcPct val="107000"/>
              </a:lnSpc>
              <a:spcAft>
                <a:spcPts val="800"/>
              </a:spcAft>
              <a:buFont typeface="Wingdings 2" panose="05020102010507070707" pitchFamily="18" charset="2"/>
              <a:buChar char=""/>
              <a:tabLst>
                <a:tab pos="457200" algn="l"/>
              </a:tabLst>
            </a:pP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Κρίσιμη κατάσταση εξαιτίας ενός ή περισσοτέρων απρογραμμάτιστων γεγονότων, με αποτέλεσμα τη διατάραξη της φυσιολογικής λειτουργίας της επιχείρησης και την παρουσίαση απειλών ή ευκαιριών για την επιχείρηση</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2" panose="05020102010507070707" pitchFamily="18" charset="2"/>
              <a:buChar char=""/>
              <a:tabLst>
                <a:tab pos="457200" algn="l"/>
              </a:tabLst>
            </a:pPr>
            <a:r>
              <a:rPr lang="el-GR" sz="2800" kern="100" dirty="0">
                <a:effectLst/>
                <a:latin typeface="Calibri" panose="020F0502020204030204" pitchFamily="34" charset="0"/>
                <a:ea typeface="Calibri" panose="020F0502020204030204" pitchFamily="34" charset="0"/>
                <a:cs typeface="Times New Roman" panose="02020603050405020304" pitchFamily="18" charset="0"/>
              </a:rPr>
              <a:t>Η αντιμετώπιση ή η εκμετάλλευση της κρίσης επιβάλλει την ταχεία και υπό πίεση λήψη σημαντικών αποφάσεων, και επικοινωνία εσωτερικά και με τα ΜΜΕ </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171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91DD3-93BC-BAED-81C9-990F0869EB8C}"/>
              </a:ext>
            </a:extLst>
          </p:cNvPr>
          <p:cNvSpPr>
            <a:spLocks noGrp="1"/>
          </p:cNvSpPr>
          <p:nvPr>
            <p:ph type="title"/>
          </p:nvPr>
        </p:nvSpPr>
        <p:spPr/>
        <p:txBody>
          <a:bodyPr/>
          <a:lstStyle/>
          <a:p>
            <a:r>
              <a:rPr lang="el-GR" dirty="0"/>
              <a:t>Χαρακτηριστικά </a:t>
            </a:r>
            <a:endParaRPr lang="en-GB" dirty="0"/>
          </a:p>
        </p:txBody>
      </p:sp>
      <p:sp>
        <p:nvSpPr>
          <p:cNvPr id="3" name="Content Placeholder 2">
            <a:extLst>
              <a:ext uri="{FF2B5EF4-FFF2-40B4-BE49-F238E27FC236}">
                <a16:creationId xmlns:a16="http://schemas.microsoft.com/office/drawing/2014/main" id="{4AC0B7CB-11F7-8954-6AA4-6C1C3D3A29F4}"/>
              </a:ext>
            </a:extLst>
          </p:cNvPr>
          <p:cNvSpPr>
            <a:spLocks noGrp="1"/>
          </p:cNvSpPr>
          <p:nvPr>
            <p:ph idx="1"/>
          </p:nvPr>
        </p:nvSpPr>
        <p:spPr/>
        <p:txBody>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Αιφνιδιασμός ανεξαρτήτως τύπου λόγω απρόοπτων γεγονότων</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Απειλή σχετικά με τους πόρους και τους ανθρώπους</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Αναξιόπιστες και ελλιπείς πληροφορίες</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Απώλεια ελέγχου</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Περιορισμένος χρόνος (λήψης αποφάσεων και αντίδρασης</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Ορατές ή αόρατες πιέσεις σε ανθρώπους, πόρους και οργανισμούς</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Υψηλή κάλυψη από τα ΜΜΕ</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21330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5518-2442-665C-C314-2FAF97C60E00}"/>
              </a:ext>
            </a:extLst>
          </p:cNvPr>
          <p:cNvSpPr>
            <a:spLocks noGrp="1"/>
          </p:cNvSpPr>
          <p:nvPr>
            <p:ph type="title"/>
          </p:nvPr>
        </p:nvSpPr>
        <p:spPr/>
        <p:txBody>
          <a:bodyPr/>
          <a:lstStyle/>
          <a:p>
            <a:r>
              <a:rPr lang="el-GR" dirty="0"/>
              <a:t>Πρόκληση κρίσης</a:t>
            </a:r>
            <a:endParaRPr lang="en-GB" dirty="0"/>
          </a:p>
        </p:txBody>
      </p:sp>
      <p:sp>
        <p:nvSpPr>
          <p:cNvPr id="3" name="Content Placeholder 2">
            <a:extLst>
              <a:ext uri="{FF2B5EF4-FFF2-40B4-BE49-F238E27FC236}">
                <a16:creationId xmlns:a16="http://schemas.microsoft.com/office/drawing/2014/main" id="{E770F47A-457E-6D23-42FF-07AC721BB9D5}"/>
              </a:ext>
            </a:extLst>
          </p:cNvPr>
          <p:cNvSpPr>
            <a:spLocks noGrp="1"/>
          </p:cNvSpPr>
          <p:nvPr>
            <p:ph idx="1"/>
          </p:nvPr>
        </p:nvSpPr>
        <p:spPr/>
        <p:txBody>
          <a:bodyPr>
            <a:noAutofit/>
          </a:bodyPr>
          <a:lstStyle/>
          <a:p>
            <a:r>
              <a:rPr lang="el-GR" sz="2800" dirty="0"/>
              <a:t>1. Το Καταλυτικό Γεγονός ή Έναυσμα (</a:t>
            </a:r>
            <a:r>
              <a:rPr lang="el-GR" sz="2800" dirty="0" err="1"/>
              <a:t>triggering</a:t>
            </a:r>
            <a:r>
              <a:rPr lang="el-GR" sz="2800" dirty="0"/>
              <a:t> </a:t>
            </a:r>
            <a:r>
              <a:rPr lang="el-GR" sz="2800" dirty="0" err="1"/>
              <a:t>event</a:t>
            </a:r>
            <a:r>
              <a:rPr lang="el-GR" sz="2800" dirty="0"/>
              <a:t>). Δηλαδή το γεγονός που προκαλεί σημαντικές αλλαγές. </a:t>
            </a:r>
          </a:p>
          <a:p>
            <a:r>
              <a:rPr lang="el-GR" sz="2800" dirty="0"/>
              <a:t>2. Αντιληπτική αδυναμία αντιμετώπισης (</a:t>
            </a:r>
            <a:r>
              <a:rPr lang="el-GR" sz="2800" dirty="0" err="1"/>
              <a:t>perceived</a:t>
            </a:r>
            <a:r>
              <a:rPr lang="el-GR" sz="2800" dirty="0"/>
              <a:t> </a:t>
            </a:r>
            <a:r>
              <a:rPr lang="el-GR" sz="2800" dirty="0" err="1"/>
              <a:t>inability</a:t>
            </a:r>
            <a:r>
              <a:rPr lang="el-GR" sz="2800" dirty="0"/>
              <a:t> </a:t>
            </a:r>
            <a:r>
              <a:rPr lang="el-GR" sz="2800" dirty="0" err="1"/>
              <a:t>to</a:t>
            </a:r>
            <a:r>
              <a:rPr lang="el-GR" sz="2800" dirty="0"/>
              <a:t> </a:t>
            </a:r>
            <a:r>
              <a:rPr lang="el-GR" sz="2800" dirty="0" err="1"/>
              <a:t>cope</a:t>
            </a:r>
            <a:r>
              <a:rPr lang="el-GR" sz="2800" dirty="0"/>
              <a:t>): η διοίκηση θεωρεί ότι ένα γεγονός είναι πέραν των δυνατοτήτων της. </a:t>
            </a:r>
          </a:p>
          <a:p>
            <a:r>
              <a:rPr lang="el-GR" sz="2800" dirty="0"/>
              <a:t>3. Απειλή Επιβίωσης (</a:t>
            </a:r>
            <a:r>
              <a:rPr lang="el-GR" sz="2800" dirty="0" err="1"/>
              <a:t>threat</a:t>
            </a:r>
            <a:r>
              <a:rPr lang="el-GR" sz="2800" dirty="0"/>
              <a:t> </a:t>
            </a:r>
            <a:r>
              <a:rPr lang="el-GR" sz="2800" dirty="0" err="1"/>
              <a:t>to</a:t>
            </a:r>
            <a:r>
              <a:rPr lang="el-GR" sz="2800" dirty="0"/>
              <a:t> </a:t>
            </a:r>
            <a:r>
              <a:rPr lang="el-GR" sz="2800" dirty="0" err="1"/>
              <a:t>survival</a:t>
            </a:r>
            <a:r>
              <a:rPr lang="el-GR" sz="2800" dirty="0"/>
              <a:t>), οι αλλαγές απειλούν την επιβίωση της επιχείρησης.</a:t>
            </a:r>
            <a:endParaRPr lang="en-GB" sz="2800" dirty="0"/>
          </a:p>
        </p:txBody>
      </p:sp>
    </p:spTree>
    <p:extLst>
      <p:ext uri="{BB962C8B-B14F-4D97-AF65-F5344CB8AC3E}">
        <p14:creationId xmlns:p14="http://schemas.microsoft.com/office/powerpoint/2010/main" val="1278904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85C9-D439-438A-AFD0-2918AF699959}"/>
              </a:ext>
            </a:extLst>
          </p:cNvPr>
          <p:cNvSpPr>
            <a:spLocks noGrp="1"/>
          </p:cNvSpPr>
          <p:nvPr>
            <p:ph type="title"/>
          </p:nvPr>
        </p:nvSpPr>
        <p:spPr/>
        <p:txBody>
          <a:bodyPr/>
          <a:lstStyle/>
          <a:p>
            <a:r>
              <a:rPr lang="el-GR" dirty="0"/>
              <a:t>Στάδια εξέλιξης κρίσης</a:t>
            </a:r>
            <a:endParaRPr lang="en-GB" dirty="0"/>
          </a:p>
        </p:txBody>
      </p:sp>
      <p:sp>
        <p:nvSpPr>
          <p:cNvPr id="3" name="Content Placeholder 2">
            <a:extLst>
              <a:ext uri="{FF2B5EF4-FFF2-40B4-BE49-F238E27FC236}">
                <a16:creationId xmlns:a16="http://schemas.microsoft.com/office/drawing/2014/main" id="{49361EFB-197B-0F79-C70B-E4B89CE2544F}"/>
              </a:ext>
            </a:extLst>
          </p:cNvPr>
          <p:cNvSpPr>
            <a:spLocks noGrp="1"/>
          </p:cNvSpPr>
          <p:nvPr>
            <p:ph idx="1"/>
          </p:nvPr>
        </p:nvSpPr>
        <p:spPr/>
        <p:txBody>
          <a:bodyPr/>
          <a:lstStyle/>
          <a:p>
            <a:pPr>
              <a:lnSpc>
                <a:spcPct val="107000"/>
              </a:lnSpc>
              <a:spcAft>
                <a:spcPts val="800"/>
              </a:spcAft>
            </a:pPr>
            <a:r>
              <a:rPr lang="el-GR" sz="2200" kern="100" dirty="0">
                <a:effectLst/>
                <a:latin typeface="Calibri" panose="020F0502020204030204" pitchFamily="34" charset="0"/>
                <a:ea typeface="Calibri" panose="020F0502020204030204" pitchFamily="34" charset="0"/>
                <a:cs typeface="Times New Roman" panose="02020603050405020304" pitchFamily="18" charset="0"/>
              </a:rPr>
              <a:t>Προειδοποιητικό στάδιο: συμπτώματα προειδοποιούν για την επερχόμενη κρίση</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200" kern="100" dirty="0">
                <a:effectLst/>
                <a:latin typeface="Calibri" panose="020F0502020204030204" pitchFamily="34" charset="0"/>
                <a:ea typeface="Calibri" panose="020F0502020204030204" pitchFamily="34" charset="0"/>
                <a:cs typeface="Times New Roman" panose="02020603050405020304" pitchFamily="18" charset="0"/>
              </a:rPr>
              <a:t>Οξύ στάδιο: απαιτείται άμεση προσοχή. Η αντίδραση της επιχείρησης περιορίζεται στον έλεγχο των ζημιών που έχουν ήδη πραγματοποιηθεί, κάτι που έχει κόστος</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200" kern="100" dirty="0">
                <a:effectLst/>
                <a:latin typeface="Calibri" panose="020F0502020204030204" pitchFamily="34" charset="0"/>
                <a:ea typeface="Calibri" panose="020F0502020204030204" pitchFamily="34" charset="0"/>
                <a:cs typeface="Times New Roman" panose="02020603050405020304" pitchFamily="18" charset="0"/>
              </a:rPr>
              <a:t>Στάδιο χρόνιας κρίσης: Τα συμπτώματα είναι εμφανή και πάντα παρόντα. Ο οργανισμός πρέπει να πάρει μέτρα για τη ριζική αντιμετώπισή τους. (περίοδος δημιουργίας ή καταστροφής)</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200" kern="100" dirty="0">
                <a:effectLst/>
                <a:latin typeface="Calibri" panose="020F0502020204030204" pitchFamily="34" charset="0"/>
                <a:ea typeface="Calibri" panose="020F0502020204030204" pitchFamily="34" charset="0"/>
                <a:cs typeface="Times New Roman" panose="02020603050405020304" pitchFamily="18" charset="0"/>
              </a:rPr>
              <a:t>Στάδιο επίλυσης: ο οργανισμός επιστρέφει στις καθημερινές του δραστηριότητες</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89207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91DD3-93BC-BAED-81C9-990F0869EB8C}"/>
              </a:ext>
            </a:extLst>
          </p:cNvPr>
          <p:cNvSpPr>
            <a:spLocks noGrp="1"/>
          </p:cNvSpPr>
          <p:nvPr>
            <p:ph type="title"/>
          </p:nvPr>
        </p:nvSpPr>
        <p:spPr/>
        <p:txBody>
          <a:bodyPr/>
          <a:lstStyle/>
          <a:p>
            <a:r>
              <a:rPr lang="el-GR" dirty="0"/>
              <a:t>Διαχείριση κρίσης - ορισμός</a:t>
            </a:r>
            <a:endParaRPr lang="en-GB" dirty="0"/>
          </a:p>
        </p:txBody>
      </p:sp>
      <p:sp>
        <p:nvSpPr>
          <p:cNvPr id="3" name="Content Placeholder 2">
            <a:extLst>
              <a:ext uri="{FF2B5EF4-FFF2-40B4-BE49-F238E27FC236}">
                <a16:creationId xmlns:a16="http://schemas.microsoft.com/office/drawing/2014/main" id="{4AC0B7CB-11F7-8954-6AA4-6C1C3D3A29F4}"/>
              </a:ext>
            </a:extLst>
          </p:cNvPr>
          <p:cNvSpPr>
            <a:spLocks noGrp="1"/>
          </p:cNvSpPr>
          <p:nvPr>
            <p:ph idx="1"/>
          </p:nvPr>
        </p:nvSpPr>
        <p:spPr/>
        <p:txBody>
          <a:bodyPr>
            <a:normAutofit/>
          </a:bodyPr>
          <a:lstStyle/>
          <a:p>
            <a:r>
              <a:rPr lang="el-GR" sz="2800" dirty="0"/>
              <a:t>Η διαχείριση κρίσεων ορίζεται σαν µ</a:t>
            </a:r>
            <a:r>
              <a:rPr lang="el-GR" sz="2800" dirty="0" err="1"/>
              <a:t>ια</a:t>
            </a:r>
            <a:r>
              <a:rPr lang="el-GR" sz="2800" dirty="0"/>
              <a:t> σειρά από λειτουργίες ή διαδικασίες, οι οποίες χρησιμεύουν στο να αναγνωρίσουμε, να μελετήσουμε και να </a:t>
            </a:r>
            <a:r>
              <a:rPr lang="el-GR" sz="2800" dirty="0" err="1"/>
              <a:t>προβλέψουµε</a:t>
            </a:r>
            <a:r>
              <a:rPr lang="el-GR" sz="2800" dirty="0"/>
              <a:t> ζητήματα που μπορεί να προκαλέσουν κρίσεις και να ανακαλύψουμε συγκεκριμένους τρόπους µε τους οποίους ένας </a:t>
            </a:r>
            <a:r>
              <a:rPr lang="el-GR" sz="2800" dirty="0" err="1"/>
              <a:t>οργανισµός</a:t>
            </a:r>
            <a:r>
              <a:rPr lang="el-GR" sz="2800" dirty="0"/>
              <a:t> θα μπορούσε να προλάβει ή να αντιμετωπίσει τις κρίσεις αυτές. </a:t>
            </a:r>
            <a:endParaRPr lang="en-GB" sz="2800" dirty="0"/>
          </a:p>
        </p:txBody>
      </p:sp>
    </p:spTree>
    <p:extLst>
      <p:ext uri="{BB962C8B-B14F-4D97-AF65-F5344CB8AC3E}">
        <p14:creationId xmlns:p14="http://schemas.microsoft.com/office/powerpoint/2010/main" val="610903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5518-2442-665C-C314-2FAF97C60E00}"/>
              </a:ext>
            </a:extLst>
          </p:cNvPr>
          <p:cNvSpPr>
            <a:spLocks noGrp="1"/>
          </p:cNvSpPr>
          <p:nvPr>
            <p:ph type="title"/>
          </p:nvPr>
        </p:nvSpPr>
        <p:spPr/>
        <p:txBody>
          <a:bodyPr/>
          <a:lstStyle/>
          <a:p>
            <a:r>
              <a:rPr lang="el-GR" dirty="0"/>
              <a:t>Στόχοι διαχείρισης κρίσης</a:t>
            </a:r>
            <a:endParaRPr lang="en-GB" dirty="0"/>
          </a:p>
        </p:txBody>
      </p:sp>
      <p:sp>
        <p:nvSpPr>
          <p:cNvPr id="3" name="Content Placeholder 2">
            <a:extLst>
              <a:ext uri="{FF2B5EF4-FFF2-40B4-BE49-F238E27FC236}">
                <a16:creationId xmlns:a16="http://schemas.microsoft.com/office/drawing/2014/main" id="{E770F47A-457E-6D23-42FF-07AC721BB9D5}"/>
              </a:ext>
            </a:extLst>
          </p:cNvPr>
          <p:cNvSpPr>
            <a:spLocks noGrp="1"/>
          </p:cNvSpPr>
          <p:nvPr>
            <p:ph idx="1"/>
          </p:nvPr>
        </p:nvSpPr>
        <p:spPr/>
        <p:txBody>
          <a:bodyPr>
            <a:normAutofit/>
          </a:bodyPr>
          <a:lstStyle/>
          <a:p>
            <a:r>
              <a:rPr lang="el-GR" sz="2800" dirty="0"/>
              <a:t>Πρόληψη και </a:t>
            </a:r>
            <a:r>
              <a:rPr lang="el-GR" sz="2800" dirty="0" err="1"/>
              <a:t>μετριασµός</a:t>
            </a:r>
            <a:r>
              <a:rPr lang="el-GR" sz="2800" dirty="0"/>
              <a:t> συνεπειών (</a:t>
            </a:r>
            <a:r>
              <a:rPr lang="en-GB" sz="2800" dirty="0"/>
              <a:t>prevention &amp; mitigation) </a:t>
            </a:r>
            <a:endParaRPr lang="el-GR" sz="2800" dirty="0"/>
          </a:p>
          <a:p>
            <a:r>
              <a:rPr lang="el-GR" sz="2800" dirty="0" err="1"/>
              <a:t>Ετοιµότητα</a:t>
            </a:r>
            <a:r>
              <a:rPr lang="el-GR" sz="2800" dirty="0"/>
              <a:t> (</a:t>
            </a:r>
            <a:r>
              <a:rPr lang="en-GB" sz="2800" dirty="0"/>
              <a:t>preparedness) </a:t>
            </a:r>
            <a:endParaRPr lang="el-GR" sz="2800" dirty="0"/>
          </a:p>
          <a:p>
            <a:r>
              <a:rPr lang="el-GR" sz="2800" dirty="0" err="1"/>
              <a:t>Αντιµετώπιση</a:t>
            </a:r>
            <a:r>
              <a:rPr lang="el-GR" sz="2800" dirty="0"/>
              <a:t> (</a:t>
            </a:r>
            <a:r>
              <a:rPr lang="en-GB" sz="2800" dirty="0"/>
              <a:t>response) </a:t>
            </a:r>
            <a:endParaRPr lang="el-GR" sz="2800" dirty="0"/>
          </a:p>
          <a:p>
            <a:r>
              <a:rPr lang="el-GR" sz="2800" dirty="0"/>
              <a:t>Αποκατάσταση (</a:t>
            </a:r>
            <a:r>
              <a:rPr lang="en-GB" sz="2800" dirty="0"/>
              <a:t>recovery)</a:t>
            </a:r>
          </a:p>
        </p:txBody>
      </p:sp>
    </p:spTree>
    <p:extLst>
      <p:ext uri="{BB962C8B-B14F-4D97-AF65-F5344CB8AC3E}">
        <p14:creationId xmlns:p14="http://schemas.microsoft.com/office/powerpoint/2010/main" val="40030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9D05-A7A4-6A2A-9641-4F1BDC362D1F}"/>
              </a:ext>
            </a:extLst>
          </p:cNvPr>
          <p:cNvSpPr>
            <a:spLocks noGrp="1"/>
          </p:cNvSpPr>
          <p:nvPr>
            <p:ph type="title"/>
          </p:nvPr>
        </p:nvSpPr>
        <p:spPr/>
        <p:txBody>
          <a:bodyPr/>
          <a:lstStyle/>
          <a:p>
            <a:r>
              <a:rPr lang="el-GR" dirty="0"/>
              <a:t>Επικινδυνότητα κρίσης</a:t>
            </a:r>
            <a:endParaRPr lang="en-GB" dirty="0"/>
          </a:p>
        </p:txBody>
      </p:sp>
      <p:sp>
        <p:nvSpPr>
          <p:cNvPr id="3" name="Content Placeholder 2">
            <a:extLst>
              <a:ext uri="{FF2B5EF4-FFF2-40B4-BE49-F238E27FC236}">
                <a16:creationId xmlns:a16="http://schemas.microsoft.com/office/drawing/2014/main" id="{BCAAB779-FD3F-57B1-2DA5-7CB7B8F79DA3}"/>
              </a:ext>
            </a:extLst>
          </p:cNvPr>
          <p:cNvSpPr>
            <a:spLocks noGrp="1"/>
          </p:cNvSpPr>
          <p:nvPr>
            <p:ph idx="1"/>
          </p:nvPr>
        </p:nvSpPr>
        <p:spPr/>
        <p:txBody>
          <a:bodyPr/>
          <a:lstStyle/>
          <a:p>
            <a:r>
              <a:rPr lang="el-GR" dirty="0"/>
              <a:t>Ο χρόνος, που μεσολαβεί μεταξύ των </a:t>
            </a:r>
            <a:r>
              <a:rPr lang="el-GR" dirty="0" err="1"/>
              <a:t>πρόδροµων</a:t>
            </a:r>
            <a:r>
              <a:rPr lang="el-GR" dirty="0"/>
              <a:t> στοιχείων και της πραγματικής εκδήλωσης του φαινομένου</a:t>
            </a:r>
          </a:p>
          <a:p>
            <a:r>
              <a:rPr lang="el-GR" dirty="0"/>
              <a:t>Η ταχύτητα, που εκδηλώνεται το φαινόμενο πχ µ</a:t>
            </a:r>
            <a:r>
              <a:rPr lang="el-GR" dirty="0" err="1"/>
              <a:t>ια</a:t>
            </a:r>
            <a:r>
              <a:rPr lang="el-GR" dirty="0"/>
              <a:t> ξαφνική νεροποντή που εξελίσσεται πολύ γρήγορα σε καταρρακτώδη βροχόπτωση</a:t>
            </a:r>
          </a:p>
          <a:p>
            <a:r>
              <a:rPr lang="el-GR" dirty="0"/>
              <a:t>Η συχνότητα, µε την οποία </a:t>
            </a:r>
            <a:r>
              <a:rPr lang="el-GR" dirty="0" err="1"/>
              <a:t>εµφανίζεται</a:t>
            </a:r>
            <a:r>
              <a:rPr lang="el-GR" dirty="0"/>
              <a:t> ένα φαινόμενο</a:t>
            </a:r>
          </a:p>
          <a:p>
            <a:r>
              <a:rPr lang="el-GR" dirty="0"/>
              <a:t>Η διάρκεια του</a:t>
            </a:r>
            <a:endParaRPr lang="en-GB" dirty="0"/>
          </a:p>
        </p:txBody>
      </p:sp>
    </p:spTree>
    <p:extLst>
      <p:ext uri="{BB962C8B-B14F-4D97-AF65-F5344CB8AC3E}">
        <p14:creationId xmlns:p14="http://schemas.microsoft.com/office/powerpoint/2010/main" val="2506428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4286092_TF00934815.potx" id="{99D68BEE-E7BF-4669-A4D0-2BE8E5B5C712}" vid="{03005B71-3D4D-4D8C-BEC5-D327E62B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3.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{1539AA2B-BFE1-4FD6-9483-2B66B8758C6E}tf00934815_win32</Template>
  <TotalTime>60</TotalTime>
  <Words>850</Words>
  <Application>Microsoft Office PowerPoint</Application>
  <PresentationFormat>Widescreen</PresentationFormat>
  <Paragraphs>96</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Goudy Old Style</vt:lpstr>
      <vt:lpstr>Wingdings</vt:lpstr>
      <vt:lpstr>Wingdings 2</vt:lpstr>
      <vt:lpstr>SlateVTI</vt:lpstr>
      <vt:lpstr>Επικοινωνιακή Διαχείριση Κρίσεων</vt:lpstr>
      <vt:lpstr>Περιεχόμενα </vt:lpstr>
      <vt:lpstr>Επιχειρηματική κρίση</vt:lpstr>
      <vt:lpstr>Χαρακτηριστικά </vt:lpstr>
      <vt:lpstr>Πρόκληση κρίσης</vt:lpstr>
      <vt:lpstr>Στάδια εξέλιξης κρίσης</vt:lpstr>
      <vt:lpstr>Διαχείριση κρίσης - ορισμός</vt:lpstr>
      <vt:lpstr>Στόχοι διαχείρισης κρίσης</vt:lpstr>
      <vt:lpstr>Επικινδυνότητα κρίσης</vt:lpstr>
      <vt:lpstr>Κρίσεις σε επιχειρήσεις</vt:lpstr>
      <vt:lpstr>Κατάλληλη επικοινωνία</vt:lpstr>
      <vt:lpstr>Επικοινωνιακό περιβάλλον κρίσης</vt:lpstr>
      <vt:lpstr>Αποφάσεις </vt:lpstr>
      <vt:lpstr>Οι φάσεις της διαχείρισης κρίσης</vt:lpstr>
      <vt:lpstr>Βασικά στάδια</vt:lpstr>
      <vt:lpstr>Βασικά στάδια</vt:lpstr>
      <vt:lpstr>Βασικά στάδια</vt:lpstr>
      <vt:lpstr>Σημαντικά βήματα</vt:lpstr>
      <vt:lpstr>Αξιολόγηση συστήματος διαχείρισης</vt:lpstr>
      <vt:lpstr>Αξιολόγηση συστήματος διαχείρισης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Katerina Chryssanthopoulou</dc:creator>
  <cp:lastModifiedBy>Katerina Chryssanthopoulou</cp:lastModifiedBy>
  <cp:revision>4</cp:revision>
  <dcterms:created xsi:type="dcterms:W3CDTF">2024-09-26T09:55:15Z</dcterms:created>
  <dcterms:modified xsi:type="dcterms:W3CDTF">2024-09-26T11:01:13Z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