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5" r:id="rId14"/>
    <p:sldId id="268" r:id="rId15"/>
    <p:sldId id="269" r:id="rId16"/>
    <p:sldId id="270" r:id="rId17"/>
    <p:sldId id="271" r:id="rId18"/>
    <p:sldId id="272" r:id="rId19"/>
    <p:sldId id="273" r:id="rId20"/>
    <p:sldId id="274"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964" autoAdjust="0"/>
    <p:restoredTop sz="86412" autoAdjust="0"/>
  </p:normalViewPr>
  <p:slideViewPr>
    <p:cSldViewPr snapToGrid="0">
      <p:cViewPr varScale="1">
        <p:scale>
          <a:sx n="61" d="100"/>
          <a:sy n="61" d="100"/>
        </p:scale>
        <p:origin x="90" y="300"/>
      </p:cViewPr>
      <p:guideLst/>
    </p:cSldViewPr>
  </p:slideViewPr>
  <p:outlineViewPr>
    <p:cViewPr>
      <p:scale>
        <a:sx n="33" d="100"/>
        <a:sy n="33" d="100"/>
      </p:scale>
      <p:origin x="0" y="-12948"/>
    </p:cViewPr>
    <p:sldLst>
      <p:sld r:id="rId1"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11C022-01EF-4257-A2DE-B1D34D8C2EFB}" type="datetimeFigureOut">
              <a:rPr lang="el-GR" smtClean="0"/>
              <a:t>19/5/2025</a:t>
            </a:fld>
            <a:endParaRPr lang="el-GR"/>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AF827A-4534-4E4F-8DA3-F8D135FEF723}" type="slidenum">
              <a:rPr lang="el-GR" smtClean="0"/>
              <a:t>‹#›</a:t>
            </a:fld>
            <a:endParaRPr lang="el-GR"/>
          </a:p>
        </p:txBody>
      </p:sp>
    </p:spTree>
    <p:extLst>
      <p:ext uri="{BB962C8B-B14F-4D97-AF65-F5344CB8AC3E}">
        <p14:creationId xmlns:p14="http://schemas.microsoft.com/office/powerpoint/2010/main" val="9890791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CCAF827A-4534-4E4F-8DA3-F8D135FEF723}" type="slidenum">
              <a:rPr lang="el-GR" smtClean="0"/>
              <a:t>1</a:t>
            </a:fld>
            <a:endParaRPr lang="el-GR"/>
          </a:p>
        </p:txBody>
      </p:sp>
    </p:spTree>
    <p:extLst>
      <p:ext uri="{BB962C8B-B14F-4D97-AF65-F5344CB8AC3E}">
        <p14:creationId xmlns:p14="http://schemas.microsoft.com/office/powerpoint/2010/main" val="408630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1230968-0FF7-6402-45C1-0B1839832602}"/>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1B10C5D8-B059-5CB1-E32E-FC454397B76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C8A3295E-AAAF-D946-41CE-A3353C38F7F6}"/>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50FE3000-CE87-E3A4-7F92-F901EB85A881}"/>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8B33483-5593-A523-87BD-B7FB2EE81C9B}"/>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9188290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4CB1C22-5639-310D-E52F-2DB72B023E9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47C7BA48-BE63-10D6-871A-337B11BFB92C}"/>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1F03161-CAF7-3AC5-AA33-B7385649D429}"/>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2C7E3C07-4092-9553-B72E-6109F7AA3644}"/>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C295875-CF1D-2D40-3DE1-6F39E624C926}"/>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543190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0159A4C3-4CEC-51BA-71C1-4ED776D20558}"/>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D2A41525-1D21-CCA1-F2CA-05D5B73F371E}"/>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D6932F7-71EC-614F-0B5A-3131FBB3BC70}"/>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14414FB9-2951-9811-B79F-42392FE49C7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3372C69-B93F-9CBF-8CD2-9385B02E7E7E}"/>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21155782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4664DB-D324-8849-97D2-E3A0FF0DC74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F53A0E3-CEDF-F47B-BBDF-E9608A0CF174}"/>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B2A2231F-2FF1-DEEB-A37D-74FB2400B37B}"/>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161E84F9-9CB6-BA42-4DDA-BAAF73CA8FF7}"/>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31B1067-E2A3-99A0-EF29-14466E580230}"/>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40063182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48CA4C-4FAF-3223-0F2E-563A4B7D4819}"/>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12AF87E-26AF-0188-A2EF-11094233536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B47D665F-722A-6E65-D2E1-97136E8A2364}"/>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930AE784-64C0-6B2B-11DE-C2778686735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025917A2-3A69-DCB3-1A87-2159BAEFF987}"/>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3460428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F9B0B2-21B2-495A-CA7B-B887F9D92DD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2636EE5E-37B2-9F9D-68BB-FB4551DC8903}"/>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9D267D40-8653-A73D-D9AA-831E96D8E0F1}"/>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97DA641-45F0-871E-131A-4675E26A4116}"/>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6" name="Θέση υποσέλιδου 5">
            <a:extLst>
              <a:ext uri="{FF2B5EF4-FFF2-40B4-BE49-F238E27FC236}">
                <a16:creationId xmlns:a16="http://schemas.microsoft.com/office/drawing/2014/main" id="{BCB9FD6A-3A20-6A43-1022-654B092761F5}"/>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812F665-35CC-DDFD-39DF-06EE175E109A}"/>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3601595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1B71D87-662F-F573-0DAF-06CA39DF0D97}"/>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4CC740E-EE5C-D515-8DBF-23D9B112BA0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49B8980F-EBB3-F092-59FB-4F21C651506C}"/>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BDED8EE7-3D17-5C66-2F3E-918968FA70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BF877449-C7B8-6EBE-4E57-78C51FC998C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996288B3-D5C2-37CB-E084-B1F99CB12F47}"/>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8" name="Θέση υποσέλιδου 7">
            <a:extLst>
              <a:ext uri="{FF2B5EF4-FFF2-40B4-BE49-F238E27FC236}">
                <a16:creationId xmlns:a16="http://schemas.microsoft.com/office/drawing/2014/main" id="{FB3F9819-3EE6-F6A4-9387-208785C4E868}"/>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589B31D5-E620-1A91-2D43-BA4687C48BCF}"/>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31685413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4E0F90B-659E-CA8B-AABD-A444EF1F0193}"/>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6EAD4BF7-A782-EF55-5C78-C6267D4CF061}"/>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4" name="Θέση υποσέλιδου 3">
            <a:extLst>
              <a:ext uri="{FF2B5EF4-FFF2-40B4-BE49-F238E27FC236}">
                <a16:creationId xmlns:a16="http://schemas.microsoft.com/office/drawing/2014/main" id="{A22F469F-0435-0991-B4D9-7D0E6C3A1DC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7BD83EF6-7F09-9FC0-91E2-DF0769E901BD}"/>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262806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CA04CE9C-B111-2606-6A9C-10D97FC2B950}"/>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3" name="Θέση υποσέλιδου 2">
            <a:extLst>
              <a:ext uri="{FF2B5EF4-FFF2-40B4-BE49-F238E27FC236}">
                <a16:creationId xmlns:a16="http://schemas.microsoft.com/office/drawing/2014/main" id="{6E92B533-0F53-E981-3675-A79CECCA4D31}"/>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D344DE67-FBB5-4038-1AF4-991EAADF3DA0}"/>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333458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B75930-81E5-F623-1B44-0DCAE19016F1}"/>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34386BE6-57F1-40D6-69BF-C6B021A3BC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82400206-125E-278E-F283-0906ADA2428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1513BF3F-E58F-8389-8ABF-7F6AA2FFE3ED}"/>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6" name="Θέση υποσέλιδου 5">
            <a:extLst>
              <a:ext uri="{FF2B5EF4-FFF2-40B4-BE49-F238E27FC236}">
                <a16:creationId xmlns:a16="http://schemas.microsoft.com/office/drawing/2014/main" id="{F6D5E479-C862-8A07-AEDE-3706DFBD9B2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066F673-8D47-DE2D-21E2-FC0A6B6AB607}"/>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72045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3D88402-4EE6-B436-26E4-3667EFEE1F60}"/>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038881D8-D81A-6FC9-8BA7-559BA05847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EEB0BDB6-1EAE-3AB8-DE32-5C55D2F561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876BFC5-6202-0C7E-5681-9AE56561A6B0}"/>
              </a:ext>
            </a:extLst>
          </p:cNvPr>
          <p:cNvSpPr>
            <a:spLocks noGrp="1"/>
          </p:cNvSpPr>
          <p:nvPr>
            <p:ph type="dt" sz="half" idx="10"/>
          </p:nvPr>
        </p:nvSpPr>
        <p:spPr/>
        <p:txBody>
          <a:bodyPr/>
          <a:lstStyle/>
          <a:p>
            <a:fld id="{D5C7D3B7-46A3-4B8F-A576-6AE9F4FB62E5}" type="datetimeFigureOut">
              <a:rPr lang="el-GR" smtClean="0"/>
              <a:t>19/5/2025</a:t>
            </a:fld>
            <a:endParaRPr lang="el-GR"/>
          </a:p>
        </p:txBody>
      </p:sp>
      <p:sp>
        <p:nvSpPr>
          <p:cNvPr id="6" name="Θέση υποσέλιδου 5">
            <a:extLst>
              <a:ext uri="{FF2B5EF4-FFF2-40B4-BE49-F238E27FC236}">
                <a16:creationId xmlns:a16="http://schemas.microsoft.com/office/drawing/2014/main" id="{EFD68D1C-F9DA-05AE-141B-2BCF1159C48B}"/>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5855D7F9-440E-B13B-F770-93F39B669AC1}"/>
              </a:ext>
            </a:extLst>
          </p:cNvPr>
          <p:cNvSpPr>
            <a:spLocks noGrp="1"/>
          </p:cNvSpPr>
          <p:nvPr>
            <p:ph type="sldNum" sz="quarter" idx="12"/>
          </p:nvPr>
        </p:nvSpPr>
        <p:spPr/>
        <p:txBody>
          <a:bodyPr/>
          <a:lstStyle/>
          <a:p>
            <a:fld id="{7207CC6F-39D2-41B5-960A-0BA85BA240EA}" type="slidenum">
              <a:rPr lang="el-GR" smtClean="0"/>
              <a:t>‹#›</a:t>
            </a:fld>
            <a:endParaRPr lang="el-GR"/>
          </a:p>
        </p:txBody>
      </p:sp>
    </p:spTree>
    <p:extLst>
      <p:ext uri="{BB962C8B-B14F-4D97-AF65-F5344CB8AC3E}">
        <p14:creationId xmlns:p14="http://schemas.microsoft.com/office/powerpoint/2010/main" val="2262459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A45C245-4333-48CF-802B-DA38C4C63FB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14CA8586-2225-5D06-8C9D-480465807D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3F536720-7200-F0AE-8034-B5867E1760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7D3B7-46A3-4B8F-A576-6AE9F4FB62E5}" type="datetimeFigureOut">
              <a:rPr lang="el-GR" smtClean="0"/>
              <a:t>19/5/2025</a:t>
            </a:fld>
            <a:endParaRPr lang="el-GR"/>
          </a:p>
        </p:txBody>
      </p:sp>
      <p:sp>
        <p:nvSpPr>
          <p:cNvPr id="5" name="Θέση υποσέλιδου 4">
            <a:extLst>
              <a:ext uri="{FF2B5EF4-FFF2-40B4-BE49-F238E27FC236}">
                <a16:creationId xmlns:a16="http://schemas.microsoft.com/office/drawing/2014/main" id="{5F9380A9-3BB7-BD40-1CF6-4C8041C6472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421A725A-A389-9683-A489-769EA0A4FF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07CC6F-39D2-41B5-960A-0BA85BA240EA}" type="slidenum">
              <a:rPr lang="el-GR" smtClean="0"/>
              <a:t>‹#›</a:t>
            </a:fld>
            <a:endParaRPr lang="el-GR"/>
          </a:p>
        </p:txBody>
      </p:sp>
    </p:spTree>
    <p:extLst>
      <p:ext uri="{BB962C8B-B14F-4D97-AF65-F5344CB8AC3E}">
        <p14:creationId xmlns:p14="http://schemas.microsoft.com/office/powerpoint/2010/main" val="9509416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7AAFB47-E4CB-1DC8-84A9-82BCF1BF249B}"/>
              </a:ext>
            </a:extLst>
          </p:cNvPr>
          <p:cNvSpPr>
            <a:spLocks noGrp="1"/>
          </p:cNvSpPr>
          <p:nvPr>
            <p:ph type="ctrTitle"/>
          </p:nvPr>
        </p:nvSpPr>
        <p:spPr/>
        <p:txBody>
          <a:bodyPr>
            <a:normAutofit/>
          </a:bodyPr>
          <a:lstStyle/>
          <a:p>
            <a:r>
              <a:rPr lang="el-GR" sz="3200" dirty="0"/>
              <a:t>Θεματικός τουρισμός- τουρισμός Υγείας</a:t>
            </a:r>
            <a:br>
              <a:rPr lang="el-GR" sz="3200" dirty="0"/>
            </a:br>
            <a:r>
              <a:rPr lang="el-GR" sz="3200" b="1" dirty="0"/>
              <a:t>1.2. Η Προσφορά Διεθνώς</a:t>
            </a:r>
            <a:br>
              <a:rPr lang="el-GR" sz="3200" dirty="0"/>
            </a:br>
            <a:br>
              <a:rPr lang="el-GR" sz="3200" dirty="0"/>
            </a:br>
            <a:br>
              <a:rPr lang="el-GR" sz="3200" dirty="0"/>
            </a:br>
            <a:r>
              <a:rPr lang="el-GR" sz="3200" dirty="0"/>
              <a:t>Διάλεξη 20-05-25</a:t>
            </a:r>
          </a:p>
        </p:txBody>
      </p:sp>
      <p:sp>
        <p:nvSpPr>
          <p:cNvPr id="3" name="Υπότιτλος 2">
            <a:extLst>
              <a:ext uri="{FF2B5EF4-FFF2-40B4-BE49-F238E27FC236}">
                <a16:creationId xmlns:a16="http://schemas.microsoft.com/office/drawing/2014/main" id="{36235061-EFA6-ABE0-110C-4A120F217EF8}"/>
              </a:ext>
            </a:extLst>
          </p:cNvPr>
          <p:cNvSpPr>
            <a:spLocks noGrp="1"/>
          </p:cNvSpPr>
          <p:nvPr>
            <p:ph type="subTitle" idx="1"/>
          </p:nvPr>
        </p:nvSpPr>
        <p:spPr/>
        <p:txBody>
          <a:bodyPr>
            <a:normAutofit/>
          </a:bodyPr>
          <a:lstStyle/>
          <a:p>
            <a:r>
              <a:rPr lang="el-GR" sz="1800" dirty="0"/>
              <a:t>Διδάσκων Δρ. Ευθύμιος Παππάς</a:t>
            </a:r>
          </a:p>
        </p:txBody>
      </p:sp>
    </p:spTree>
    <p:extLst>
      <p:ext uri="{BB962C8B-B14F-4D97-AF65-F5344CB8AC3E}">
        <p14:creationId xmlns:p14="http://schemas.microsoft.com/office/powerpoint/2010/main" val="40494582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20468E-AF46-61DE-109A-774ED1E779E3}"/>
              </a:ext>
            </a:extLst>
          </p:cNvPr>
          <p:cNvSpPr>
            <a:spLocks noGrp="1"/>
          </p:cNvSpPr>
          <p:nvPr>
            <p:ph type="title"/>
          </p:nvPr>
        </p:nvSpPr>
        <p:spPr/>
        <p:txBody>
          <a:bodyPr>
            <a:normAutofit/>
          </a:bodyPr>
          <a:lstStyle/>
          <a:p>
            <a:pPr algn="ctr"/>
            <a:r>
              <a:rPr lang="el-GR" sz="3200" dirty="0"/>
              <a:t>10</a:t>
            </a:r>
            <a:br>
              <a:rPr lang="el-GR" sz="3200" dirty="0"/>
            </a:br>
            <a:r>
              <a:rPr lang="el-GR" sz="3200" b="1" dirty="0"/>
              <a:t>Η ανάδειξης του ποιοτικού </a:t>
            </a:r>
          </a:p>
        </p:txBody>
      </p:sp>
      <p:sp>
        <p:nvSpPr>
          <p:cNvPr id="4" name="Θέση περιεχομένου 3">
            <a:extLst>
              <a:ext uri="{FF2B5EF4-FFF2-40B4-BE49-F238E27FC236}">
                <a16:creationId xmlns:a16="http://schemas.microsoft.com/office/drawing/2014/main" id="{F344763F-B5EA-A7DB-7C7D-BE108BFDFCF0}"/>
              </a:ext>
            </a:extLst>
          </p:cNvPr>
          <p:cNvSpPr>
            <a:spLocks noGrp="1"/>
          </p:cNvSpPr>
          <p:nvPr>
            <p:ph idx="1"/>
          </p:nvPr>
        </p:nvSpPr>
        <p:spPr/>
        <p:txBody>
          <a:bodyPr/>
          <a:lstStyle/>
          <a:p>
            <a:r>
              <a:rPr lang="el-GR" b="1" dirty="0"/>
              <a:t>Επίσης, στο πλαίσιο της ανάδειξης </a:t>
            </a:r>
            <a:r>
              <a:rPr lang="el-GR" dirty="0"/>
              <a:t>του ποιοτικού επιπέδου των</a:t>
            </a:r>
          </a:p>
          <a:p>
            <a:r>
              <a:rPr lang="el-GR" dirty="0"/>
              <a:t> δράσεων αυτών, υιοθετούνται πολιτικές προσανατολισμένες στη</a:t>
            </a:r>
          </a:p>
          <a:p>
            <a:r>
              <a:rPr lang="el-GR" dirty="0"/>
              <a:t> διασφάλιση της ποιότητας και βιωσιμότητας, όπως είναι τα ειδικά</a:t>
            </a:r>
          </a:p>
          <a:p>
            <a:r>
              <a:rPr lang="el-GR" dirty="0"/>
              <a:t> προγράμματα πιστοποιήσεων </a:t>
            </a:r>
          </a:p>
          <a:p>
            <a:r>
              <a:rPr lang="el-GR" dirty="0"/>
              <a:t>(π.χ. </a:t>
            </a:r>
            <a:r>
              <a:rPr lang="el-GR" dirty="0" err="1"/>
              <a:t>green</a:t>
            </a:r>
            <a:r>
              <a:rPr lang="el-GR" dirty="0"/>
              <a:t> </a:t>
            </a:r>
            <a:r>
              <a:rPr lang="el-GR" dirty="0" err="1"/>
              <a:t>globe</a:t>
            </a:r>
            <a:r>
              <a:rPr lang="el-GR" dirty="0"/>
              <a:t>, </a:t>
            </a:r>
          </a:p>
          <a:p>
            <a:r>
              <a:rPr lang="el-GR" dirty="0" err="1"/>
              <a:t>rainforest</a:t>
            </a:r>
            <a:r>
              <a:rPr lang="el-GR" dirty="0"/>
              <a:t> </a:t>
            </a:r>
            <a:r>
              <a:rPr lang="el-GR" dirty="0" err="1"/>
              <a:t>alliance</a:t>
            </a:r>
            <a:r>
              <a:rPr lang="el-GR" dirty="0"/>
              <a:t> &amp; </a:t>
            </a:r>
          </a:p>
          <a:p>
            <a:r>
              <a:rPr lang="el-GR" dirty="0" err="1"/>
              <a:t>travelife</a:t>
            </a:r>
            <a:r>
              <a:rPr lang="el-GR" dirty="0"/>
              <a:t>)</a:t>
            </a:r>
          </a:p>
          <a:p>
            <a:r>
              <a:rPr lang="el-GR" dirty="0"/>
              <a:t>. 86,87</a:t>
            </a:r>
          </a:p>
        </p:txBody>
      </p:sp>
    </p:spTree>
    <p:extLst>
      <p:ext uri="{BB962C8B-B14F-4D97-AF65-F5344CB8AC3E}">
        <p14:creationId xmlns:p14="http://schemas.microsoft.com/office/powerpoint/2010/main" val="232534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8330D46-998A-23FC-8492-8275A1D0DE71}"/>
              </a:ext>
            </a:extLst>
          </p:cNvPr>
          <p:cNvSpPr>
            <a:spLocks noGrp="1"/>
          </p:cNvSpPr>
          <p:nvPr>
            <p:ph type="title"/>
          </p:nvPr>
        </p:nvSpPr>
        <p:spPr/>
        <p:txBody>
          <a:bodyPr>
            <a:normAutofit fontScale="90000"/>
          </a:body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t>11</a:t>
            </a:r>
            <a:br>
              <a:rPr lang="el-GR"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Η επίτευξη των στόχων </a:t>
            </a:r>
            <a:b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dirty="0"/>
          </a:p>
        </p:txBody>
      </p:sp>
      <p:sp>
        <p:nvSpPr>
          <p:cNvPr id="4" name="Θέση περιεχομένου 3">
            <a:extLst>
              <a:ext uri="{FF2B5EF4-FFF2-40B4-BE49-F238E27FC236}">
                <a16:creationId xmlns:a16="http://schemas.microsoft.com/office/drawing/2014/main" id="{8793B2AD-D49D-949B-34AB-5D33855FE6D2}"/>
              </a:ext>
            </a:extLst>
          </p:cNvPr>
          <p:cNvSpPr>
            <a:spLocks noGrp="1"/>
          </p:cNvSpPr>
          <p:nvPr>
            <p:ph idx="1"/>
          </p:nvPr>
        </p:nvSpPr>
        <p:spPr>
          <a:xfrm>
            <a:off x="152400" y="1825625"/>
            <a:ext cx="11811000" cy="4351338"/>
          </a:xfrm>
        </p:spPr>
        <p:txBody>
          <a:bodyPr/>
          <a:lstStyle/>
          <a:p>
            <a:r>
              <a:rPr lang="el-GR" b="1" dirty="0"/>
              <a:t>Είναι ιδιαίτερα σημαντικό να </a:t>
            </a:r>
            <a:r>
              <a:rPr lang="el-GR" dirty="0"/>
              <a:t>ληφθούν υπόψη οι περιοχές που βρίσκονται</a:t>
            </a:r>
          </a:p>
          <a:p>
            <a:r>
              <a:rPr lang="el-GR" dirty="0"/>
              <a:t> εκτός των κυριότερων και μεγαλύτερων τουριστικών προορισμών (νησιά,</a:t>
            </a:r>
          </a:p>
          <a:p>
            <a:r>
              <a:rPr lang="el-GR" dirty="0"/>
              <a:t> βουνά, αραιοκατοικημένες, μεθοριακές και άλλες απομακρυσμένες</a:t>
            </a:r>
          </a:p>
          <a:p>
            <a:r>
              <a:rPr lang="el-GR" dirty="0"/>
              <a:t> περιοχές), προκειμένου να συμπεριληφθούν σε έναν ενιαίο σχεδιασμό για</a:t>
            </a:r>
          </a:p>
          <a:p>
            <a:r>
              <a:rPr lang="el-GR" dirty="0"/>
              <a:t> την εξασφάλιση της πλήρους δυναμικής ανάπτυξης κάθε περιοχής. </a:t>
            </a:r>
          </a:p>
          <a:p>
            <a:endParaRPr lang="el-GR" dirty="0"/>
          </a:p>
          <a:p>
            <a:r>
              <a:rPr lang="el-GR" b="1" dirty="0"/>
              <a:t>Για την επίτευξη των στόχων </a:t>
            </a:r>
            <a:r>
              <a:rPr lang="el-GR" dirty="0"/>
              <a:t>αυτών προτεραιότητα αποτελεί η συνεργασία</a:t>
            </a:r>
          </a:p>
          <a:p>
            <a:r>
              <a:rPr lang="el-GR" dirty="0"/>
              <a:t> μεταξύ όλων των ενδιαφερόμενων μερών του κλάδου.88,89,90</a:t>
            </a:r>
          </a:p>
        </p:txBody>
      </p:sp>
    </p:spTree>
    <p:extLst>
      <p:ext uri="{BB962C8B-B14F-4D97-AF65-F5344CB8AC3E}">
        <p14:creationId xmlns:p14="http://schemas.microsoft.com/office/powerpoint/2010/main" val="20760565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CA8F00-1C8A-D131-F2A7-67246439BB14}"/>
              </a:ext>
            </a:extLst>
          </p:cNvPr>
          <p:cNvSpPr>
            <a:spLocks noGrp="1"/>
          </p:cNvSpPr>
          <p:nvPr>
            <p:ph type="title"/>
          </p:nvPr>
        </p:nvSpPr>
        <p:spPr>
          <a:xfrm>
            <a:off x="838200" y="365125"/>
            <a:ext cx="10515600" cy="777875"/>
          </a:xfrm>
        </p:spPr>
        <p:txBody>
          <a:bodyPr>
            <a:normAutofit fontScale="90000"/>
          </a:bodyPr>
          <a:lstStyle/>
          <a:p>
            <a:pPr marR="0" lvl="0" algn="ctr" defTabSz="914400" rtl="0" eaLnBrk="1" fontAlgn="auto" latinLnBrk="0" hangingPunct="1">
              <a:lnSpc>
                <a:spcPct val="90000"/>
              </a:lnSpc>
              <a:spcBef>
                <a:spcPts val="1000"/>
              </a:spcBef>
              <a:spcAft>
                <a:spcPts val="0"/>
              </a:spcAft>
              <a:buClrTx/>
              <a:buSzTx/>
              <a:tabLst/>
              <a:defRPr/>
            </a:pPr>
            <a:r>
              <a:rPr lang="el-GR" dirty="0"/>
              <a:t>12</a:t>
            </a:r>
            <a:br>
              <a:rPr lang="el-GR" dirty="0"/>
            </a:b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Προϋποθέσεις και χαρακτηριστικά των τουριστικών πακέτων </a:t>
            </a:r>
            <a:b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dirty="0"/>
          </a:p>
        </p:txBody>
      </p:sp>
      <p:sp>
        <p:nvSpPr>
          <p:cNvPr id="4" name="Θέση περιεχομένου 3">
            <a:extLst>
              <a:ext uri="{FF2B5EF4-FFF2-40B4-BE49-F238E27FC236}">
                <a16:creationId xmlns:a16="http://schemas.microsoft.com/office/drawing/2014/main" id="{0390A184-2361-9224-47D1-ABB4751A1188}"/>
              </a:ext>
            </a:extLst>
          </p:cNvPr>
          <p:cNvSpPr>
            <a:spLocks noGrp="1"/>
          </p:cNvSpPr>
          <p:nvPr>
            <p:ph idx="1"/>
          </p:nvPr>
        </p:nvSpPr>
        <p:spPr>
          <a:xfrm>
            <a:off x="139700" y="1143000"/>
            <a:ext cx="11874500" cy="5803900"/>
          </a:xfrm>
        </p:spPr>
        <p:txBody>
          <a:bodyPr>
            <a:normAutofit/>
          </a:bodyPr>
          <a:lstStyle/>
          <a:p>
            <a:r>
              <a:rPr lang="el-GR" b="1" dirty="0"/>
              <a:t>Οι τουρίστες τρίτης ηλικίας μπορούν </a:t>
            </a:r>
            <a:r>
              <a:rPr lang="el-GR" dirty="0"/>
              <a:t>να σχηματίσουν αρνητική εικόνα για τις</a:t>
            </a:r>
          </a:p>
          <a:p>
            <a:r>
              <a:rPr lang="el-GR" dirty="0"/>
              <a:t> παρεχόμενες υπηρεσίες, ακόμα και αν πληρούνται οι αναμενόμενες</a:t>
            </a:r>
          </a:p>
          <a:p>
            <a:r>
              <a:rPr lang="el-GR" dirty="0"/>
              <a:t> προδιαγραφές ποιότητας και ασφάλειας, στην περίπτωση που το προϊόν είναι</a:t>
            </a:r>
          </a:p>
          <a:p>
            <a:r>
              <a:rPr lang="el-GR" dirty="0"/>
              <a:t> μαζικό και τυποποιημένο. </a:t>
            </a:r>
          </a:p>
          <a:p>
            <a:r>
              <a:rPr lang="el-GR" b="1" dirty="0"/>
              <a:t>Το   τουριστικό προϊόν για τους ηλικιωμένους  </a:t>
            </a:r>
            <a:r>
              <a:rPr lang="el-GR" dirty="0"/>
              <a:t>πρέπει να λαμβάνει υπόψη</a:t>
            </a:r>
          </a:p>
          <a:p>
            <a:r>
              <a:rPr lang="el-GR" dirty="0"/>
              <a:t> ορισμένα ειδικά στοιχεία, όπως η επιλογή της καταλληλότερης περιόδου από</a:t>
            </a:r>
          </a:p>
          <a:p>
            <a:r>
              <a:rPr lang="el-GR" dirty="0"/>
              <a:t> πλευράς κλίματος και συνθηκών, το μενού αναλόγως των διατροφικών</a:t>
            </a:r>
          </a:p>
          <a:p>
            <a:r>
              <a:rPr lang="el-GR" dirty="0"/>
              <a:t> συνηθειών των τουριστών, την προσβασιμότητα στον προορισμό, </a:t>
            </a:r>
          </a:p>
        </p:txBody>
      </p:sp>
    </p:spTree>
    <p:extLst>
      <p:ext uri="{BB962C8B-B14F-4D97-AF65-F5344CB8AC3E}">
        <p14:creationId xmlns:p14="http://schemas.microsoft.com/office/powerpoint/2010/main" val="36378144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1D528BC-469E-0E50-680C-BBDBFC323277}"/>
              </a:ext>
            </a:extLst>
          </p:cNvPr>
          <p:cNvSpPr>
            <a:spLocks noGrp="1"/>
          </p:cNvSpPr>
          <p:nvPr>
            <p:ph type="title"/>
          </p:nvPr>
        </p:nvSpPr>
        <p:spPr/>
        <p:txBody>
          <a:bodyPr>
            <a:normAutofit/>
          </a:bodyPr>
          <a:lstStyle/>
          <a:p>
            <a:pPr algn="ctr"/>
            <a:r>
              <a:rPr lang="el-GR" sz="3200" b="1" dirty="0"/>
              <a:t>13</a:t>
            </a:r>
            <a:br>
              <a:rPr lang="el-GR" sz="3200" dirty="0"/>
            </a:br>
            <a:r>
              <a:rPr lang="el-GR" sz="3200" b="1" dirty="0"/>
              <a:t>Η</a:t>
            </a:r>
            <a:r>
              <a:rPr lang="el-GR" sz="3200" dirty="0"/>
              <a:t>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ειδική βαρύτητα</a:t>
            </a:r>
            <a:endParaRPr lang="el-GR" sz="3200" b="1" dirty="0"/>
          </a:p>
        </p:txBody>
      </p:sp>
      <p:sp>
        <p:nvSpPr>
          <p:cNvPr id="3" name="Θέση περιεχομένου 2">
            <a:extLst>
              <a:ext uri="{FF2B5EF4-FFF2-40B4-BE49-F238E27FC236}">
                <a16:creationId xmlns:a16="http://schemas.microsoft.com/office/drawing/2014/main" id="{3FDBFD51-A574-A30F-AC83-4BDB3A31743F}"/>
              </a:ext>
            </a:extLst>
          </p:cNvPr>
          <p:cNvSpPr>
            <a:spLocks noGrp="1"/>
          </p:cNvSpPr>
          <p:nvPr>
            <p:ph idx="1"/>
          </p:nvPr>
        </p:nvSpPr>
        <p:spPr/>
        <p:txBody>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b="1" dirty="0">
                <a:solidFill>
                  <a:prstClr val="black"/>
                </a:solidFill>
                <a:latin typeface="Calibri" panose="020F0502020204030204"/>
              </a:rPr>
              <a:t>Π</a:t>
            </a:r>
            <a:r>
              <a:rPr kumimoji="0" lang="el-GR" sz="2800" b="1" i="0" u="none" strike="noStrike" kern="1200" cap="none" spc="0" normalizeH="0" baseline="0" noProof="0" dirty="0" err="1">
                <a:ln>
                  <a:noFill/>
                </a:ln>
                <a:solidFill>
                  <a:prstClr val="black"/>
                </a:solidFill>
                <a:effectLst/>
                <a:uLnTx/>
                <a:uFillTx/>
                <a:latin typeface="Calibri" panose="020F0502020204030204"/>
                <a:ea typeface="+mn-ea"/>
                <a:cs typeface="+mn-cs"/>
              </a:rPr>
              <a:t>αράλληλα</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 το τουριστικό προϊόν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πρεπει να δίνει ειδική βαρύτητα:</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solidFill>
                  <a:prstClr val="black"/>
                </a:solidFill>
                <a:latin typeface="Calibri" panose="020F0502020204030204"/>
              </a:rPr>
              <a:t>1  .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στην ποιότητα της φιλοξενίας και των παρεχόμενων υπηρεσιών,</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solidFill>
                  <a:prstClr val="black"/>
                </a:solidFill>
                <a:latin typeface="Calibri" panose="020F0502020204030204"/>
              </a:rPr>
              <a:t>2  .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στην ασφάλεια του προορισμού,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solidFill>
                  <a:prstClr val="black"/>
                </a:solidFill>
                <a:latin typeface="Calibri" panose="020F0502020204030204"/>
              </a:rPr>
              <a:t>3  . σ</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τη φήμη των τουριστικών/ταξιδιωτικών πρακτόρων και </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lang="el-GR" dirty="0">
                <a:solidFill>
                  <a:prstClr val="black"/>
                </a:solidFill>
                <a:latin typeface="Calibri" panose="020F0502020204030204"/>
              </a:rPr>
              <a:t>4  . </a:t>
            </a: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εν γένει των χρησιμοποιούμενων για την εξυπηρέτησή τους</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 δομών 78,91</a:t>
            </a:r>
          </a:p>
          <a:p>
            <a:endParaRPr lang="el-GR" dirty="0"/>
          </a:p>
        </p:txBody>
      </p:sp>
    </p:spTree>
    <p:extLst>
      <p:ext uri="{BB962C8B-B14F-4D97-AF65-F5344CB8AC3E}">
        <p14:creationId xmlns:p14="http://schemas.microsoft.com/office/powerpoint/2010/main" val="27511188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2D44582-77B7-A97B-1224-0CC72A183664}"/>
              </a:ext>
            </a:extLst>
          </p:cNvPr>
          <p:cNvSpPr>
            <a:spLocks noGrp="1"/>
          </p:cNvSpPr>
          <p:nvPr>
            <p:ph type="title"/>
          </p:nvPr>
        </p:nvSpPr>
        <p:spPr/>
        <p:txBody>
          <a:bodyPr>
            <a:normAutofit fontScale="90000"/>
          </a:bodyPr>
          <a:lstStyle/>
          <a:p>
            <a:pPr marR="0" lvl="0" algn="ctr" defTabSz="914400" rtl="0" eaLnBrk="1" fontAlgn="auto" latinLnBrk="0" hangingPunct="1">
              <a:lnSpc>
                <a:spcPct val="90000"/>
              </a:lnSpc>
              <a:spcBef>
                <a:spcPts val="1000"/>
              </a:spcBef>
              <a:spcAft>
                <a:spcPts val="0"/>
              </a:spcAft>
              <a:buClrTx/>
              <a:buSzTx/>
              <a:tabLst/>
              <a:defRPr/>
            </a:pPr>
            <a:r>
              <a:rPr lang="el-GR" b="1" dirty="0"/>
              <a:t>14</a:t>
            </a:r>
            <a:br>
              <a:rPr lang="el-GR" b="1" dirty="0"/>
            </a:br>
            <a:r>
              <a:rPr lang="el-GR" sz="3100" b="1" dirty="0">
                <a:latin typeface="+mn-lt"/>
              </a:rPr>
              <a:t>Τα </a:t>
            </a:r>
            <a:r>
              <a:rPr lang="el-GR" sz="3100" b="1" dirty="0">
                <a:solidFill>
                  <a:prstClr val="black"/>
                </a:solidFill>
                <a:latin typeface="+mn-lt"/>
                <a:ea typeface="+mn-ea"/>
                <a:cs typeface="+mn-cs"/>
              </a:rPr>
              <a:t>χ</a:t>
            </a:r>
            <a:r>
              <a:rPr kumimoji="0" lang="el-GR" sz="3100" b="1" i="0" u="none" strike="noStrike" kern="1200" cap="none" spc="0" normalizeH="0" baseline="0" noProof="0" dirty="0" err="1">
                <a:ln>
                  <a:noFill/>
                </a:ln>
                <a:solidFill>
                  <a:prstClr val="black"/>
                </a:solidFill>
                <a:effectLst/>
                <a:uLnTx/>
                <a:uFillTx/>
                <a:latin typeface="Calibri" panose="020F0502020204030204"/>
                <a:ea typeface="+mn-ea"/>
                <a:cs typeface="+mn-cs"/>
              </a:rPr>
              <a:t>αρακτηριστικά</a:t>
            </a:r>
            <a:r>
              <a:rPr kumimoji="0" lang="el-GR" sz="3100" b="1" i="0" u="none" strike="noStrike" kern="1200" cap="none" spc="0" normalizeH="0" baseline="0" noProof="0" dirty="0">
                <a:ln>
                  <a:noFill/>
                </a:ln>
                <a:solidFill>
                  <a:prstClr val="black"/>
                </a:solidFill>
                <a:effectLst/>
                <a:uLnTx/>
                <a:uFillTx/>
                <a:latin typeface="Calibri" panose="020F0502020204030204"/>
                <a:ea typeface="+mn-ea"/>
                <a:cs typeface="+mn-cs"/>
              </a:rPr>
              <a:t> των υποδομών και των καταλυμάτων</a:t>
            </a:r>
            <a:b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br>
            <a:endParaRPr lang="el-GR" dirty="0"/>
          </a:p>
        </p:txBody>
      </p:sp>
      <p:sp>
        <p:nvSpPr>
          <p:cNvPr id="3" name="Θέση περιεχομένου 2">
            <a:extLst>
              <a:ext uri="{FF2B5EF4-FFF2-40B4-BE49-F238E27FC236}">
                <a16:creationId xmlns:a16="http://schemas.microsoft.com/office/drawing/2014/main" id="{633E75BB-0CAD-46A9-7701-8F785E4EA091}"/>
              </a:ext>
            </a:extLst>
          </p:cNvPr>
          <p:cNvSpPr>
            <a:spLocks noGrp="1"/>
          </p:cNvSpPr>
          <p:nvPr>
            <p:ph idx="1"/>
          </p:nvPr>
        </p:nvSpPr>
        <p:spPr>
          <a:xfrm>
            <a:off x="101600" y="1397000"/>
            <a:ext cx="11976100" cy="5245099"/>
          </a:xfrm>
        </p:spPr>
        <p:txBody>
          <a:bodyPr/>
          <a:lstStyle/>
          <a:p>
            <a:r>
              <a:rPr lang="el-GR" b="1" dirty="0"/>
              <a:t>Τα χαρακτηριστικά αυτά που κρίνονται </a:t>
            </a:r>
            <a:r>
              <a:rPr lang="el-GR" dirty="0"/>
              <a:t>σημαντικά για τους</a:t>
            </a:r>
          </a:p>
          <a:p>
            <a:r>
              <a:rPr lang="el-GR" dirty="0"/>
              <a:t> ηλικιωμένους ταξιδιώτες είναι η ύπαρξη ιδιωτικού μπάνιου με</a:t>
            </a:r>
          </a:p>
          <a:p>
            <a:r>
              <a:rPr lang="el-GR" dirty="0"/>
              <a:t> δυνατότητες υποστήριξης ατόμων με προβλήματα κινητικότητας, η</a:t>
            </a:r>
          </a:p>
          <a:p>
            <a:r>
              <a:rPr lang="el-GR" dirty="0"/>
              <a:t> προσβασιμότητα, η εξατομικευμένη υπηρεσία μεταφοράς και χειρισμού αποσκευών κ.λπ.. </a:t>
            </a:r>
          </a:p>
          <a:p>
            <a:r>
              <a:rPr lang="el-GR" b="1" dirty="0"/>
              <a:t>Πολλοί ηλικιωμένοι που οδηγούν </a:t>
            </a:r>
            <a:r>
              <a:rPr lang="el-GR" dirty="0"/>
              <a:t>το δικό τους αυτοκίνητο προτιμούν ένα</a:t>
            </a:r>
          </a:p>
          <a:p>
            <a:r>
              <a:rPr lang="el-GR" dirty="0"/>
              <a:t> δωμάτιο κοντά στο σημείο όπου το αυτοκίνητο είναι σταθμευμένο. </a:t>
            </a:r>
          </a:p>
          <a:p>
            <a:r>
              <a:rPr lang="el-GR" b="1" dirty="0"/>
              <a:t>Επίσης, τα  ευπαθή άτομα </a:t>
            </a:r>
            <a:r>
              <a:rPr lang="el-GR" dirty="0"/>
              <a:t>εξετάζουν τη διαθεσιμότητα ιατρικής βοήθειας και</a:t>
            </a:r>
          </a:p>
          <a:p>
            <a:r>
              <a:rPr lang="el-GR" dirty="0"/>
              <a:t> την προσβασιμότητα σε υπηρεσίες υγείας</a:t>
            </a:r>
          </a:p>
        </p:txBody>
      </p:sp>
    </p:spTree>
    <p:extLst>
      <p:ext uri="{BB962C8B-B14F-4D97-AF65-F5344CB8AC3E}">
        <p14:creationId xmlns:p14="http://schemas.microsoft.com/office/powerpoint/2010/main" val="3500357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A17440E-64A5-2376-9DA7-EFA453830CF7}"/>
              </a:ext>
            </a:extLst>
          </p:cNvPr>
          <p:cNvSpPr>
            <a:spLocks noGrp="1"/>
          </p:cNvSpPr>
          <p:nvPr>
            <p:ph type="title"/>
          </p:nvPr>
        </p:nvSpPr>
        <p:spPr>
          <a:xfrm>
            <a:off x="838200" y="365125"/>
            <a:ext cx="10515600" cy="930275"/>
          </a:xfrm>
        </p:spPr>
        <p:txBody>
          <a:bodyPr>
            <a:normAutofit fontScale="90000"/>
          </a:bodyPr>
          <a:lstStyle/>
          <a:p>
            <a:pPr algn="ctr"/>
            <a:r>
              <a:rPr lang="el-GR" sz="3600" b="1" dirty="0"/>
              <a:t>15</a:t>
            </a:r>
            <a:br>
              <a:rPr lang="el-GR" dirty="0"/>
            </a:br>
            <a:r>
              <a:rPr lang="el-GR" sz="2800" b="1" dirty="0">
                <a:latin typeface="+mn-lt"/>
              </a:rPr>
              <a:t>Τα </a:t>
            </a:r>
            <a:r>
              <a:rPr kumimoji="0" lang="el-GR" sz="2800" b="1" i="0" u="none" strike="noStrike" kern="1200" cap="none" spc="0" normalizeH="0" baseline="0" noProof="0" dirty="0">
                <a:ln>
                  <a:noFill/>
                </a:ln>
                <a:solidFill>
                  <a:prstClr val="black"/>
                </a:solidFill>
                <a:effectLst/>
                <a:uLnTx/>
                <a:uFillTx/>
                <a:latin typeface="+mn-lt"/>
                <a:ea typeface="+mn-ea"/>
                <a:cs typeface="+mn-cs"/>
              </a:rPr>
              <a:t>προηγμένα προϊόντα υψηλής τεχνολογίας</a:t>
            </a:r>
            <a:endParaRPr lang="el-GR" sz="2800" b="1" dirty="0">
              <a:latin typeface="+mn-lt"/>
            </a:endParaRPr>
          </a:p>
        </p:txBody>
      </p:sp>
      <p:sp>
        <p:nvSpPr>
          <p:cNvPr id="3" name="Θέση περιεχομένου 2">
            <a:extLst>
              <a:ext uri="{FF2B5EF4-FFF2-40B4-BE49-F238E27FC236}">
                <a16:creationId xmlns:a16="http://schemas.microsoft.com/office/drawing/2014/main" id="{1F692D42-2499-C2DF-3185-B59149DF163F}"/>
              </a:ext>
            </a:extLst>
          </p:cNvPr>
          <p:cNvSpPr>
            <a:spLocks noGrp="1"/>
          </p:cNvSpPr>
          <p:nvPr>
            <p:ph idx="1"/>
          </p:nvPr>
        </p:nvSpPr>
        <p:spPr>
          <a:xfrm>
            <a:off x="0" y="1422400"/>
            <a:ext cx="12103100" cy="5283199"/>
          </a:xfrm>
        </p:spPr>
        <p:txBody>
          <a:bodyPr>
            <a:normAutofit lnSpcReduction="10000"/>
          </a:bodyPr>
          <a:lstStyle/>
          <a:p>
            <a:r>
              <a:rPr lang="el-GR" b="1" dirty="0"/>
              <a:t>Οι μονάδες φιλοξενίας και οι ξενοδοχειακοί </a:t>
            </a:r>
            <a:r>
              <a:rPr lang="el-GR" dirty="0"/>
              <a:t>πάροχοι έχουν αρχίσει,</a:t>
            </a:r>
          </a:p>
          <a:p>
            <a:r>
              <a:rPr lang="el-GR" dirty="0"/>
              <a:t> επίσης, να αξιοποιούν προηγμένα προϊόντα υψηλής τεχνολογίας</a:t>
            </a:r>
          </a:p>
          <a:p>
            <a:r>
              <a:rPr lang="el-GR" dirty="0"/>
              <a:t> προκειμένου να παρέχουν, παράλληλα, ένα ευρύ φάσμα:</a:t>
            </a:r>
            <a:r>
              <a:rPr lang="el-GR" b="1" dirty="0"/>
              <a:t> γηριατρικής φροντίδας</a:t>
            </a:r>
            <a:r>
              <a:rPr lang="el-GR" dirty="0"/>
              <a:t>, </a:t>
            </a:r>
          </a:p>
          <a:p>
            <a:pPr marL="0" indent="0">
              <a:buNone/>
            </a:pPr>
            <a:r>
              <a:rPr lang="el-GR" b="1" dirty="0"/>
              <a:t>Προωθώντας:</a:t>
            </a:r>
          </a:p>
          <a:p>
            <a:pPr marL="0" indent="0">
              <a:buNone/>
            </a:pPr>
            <a:r>
              <a:rPr lang="el-GR" b="1" dirty="0"/>
              <a:t>1, εξατομικευμένες υπηρεσίες</a:t>
            </a:r>
          </a:p>
          <a:p>
            <a:pPr marL="0" indent="0">
              <a:buNone/>
            </a:pPr>
            <a:r>
              <a:rPr lang="el-GR" b="1" dirty="0"/>
              <a:t>2, υγειονομικές υπηρεσίες</a:t>
            </a:r>
            <a:r>
              <a:rPr lang="el-GR" dirty="0"/>
              <a:t>, </a:t>
            </a:r>
          </a:p>
          <a:p>
            <a:pPr marL="0" indent="0">
              <a:buNone/>
            </a:pPr>
            <a:r>
              <a:rPr lang="el-GR" dirty="0"/>
              <a:t>3,</a:t>
            </a:r>
            <a:r>
              <a:rPr lang="el-GR" b="1" dirty="0"/>
              <a:t>σωστά εκπαιδευμένο </a:t>
            </a:r>
            <a:r>
              <a:rPr lang="el-GR" dirty="0"/>
              <a:t>και καταρτισμένο προσωπικό, </a:t>
            </a:r>
          </a:p>
          <a:p>
            <a:pPr marL="0" indent="0">
              <a:buNone/>
            </a:pPr>
            <a:r>
              <a:rPr lang="el-GR" b="1" dirty="0"/>
              <a:t>4</a:t>
            </a:r>
            <a:r>
              <a:rPr lang="el-GR" dirty="0"/>
              <a:t>,</a:t>
            </a:r>
            <a:r>
              <a:rPr lang="el-GR" b="1" dirty="0"/>
              <a:t>καλές εγκαταστάσεις</a:t>
            </a:r>
            <a:r>
              <a:rPr lang="el-GR" dirty="0"/>
              <a:t>, άνετα δωμάτια και κρεβάτια,</a:t>
            </a:r>
          </a:p>
          <a:p>
            <a:pPr marL="0" indent="0">
              <a:buNone/>
            </a:pPr>
            <a:r>
              <a:rPr lang="el-GR" b="1" dirty="0"/>
              <a:t>5, ποικίλα και </a:t>
            </a:r>
            <a:r>
              <a:rPr lang="el-GR" dirty="0"/>
              <a:t>υγιεινά γεύματα, </a:t>
            </a:r>
          </a:p>
          <a:p>
            <a:pPr marL="0" indent="0">
              <a:buNone/>
            </a:pPr>
            <a:r>
              <a:rPr lang="el-GR" b="1" dirty="0"/>
              <a:t>6,δομές για spa </a:t>
            </a:r>
            <a:r>
              <a:rPr lang="el-GR" dirty="0"/>
              <a:t>και λοιπές υπηρεσίες ευεξίας.</a:t>
            </a:r>
          </a:p>
        </p:txBody>
      </p:sp>
    </p:spTree>
    <p:extLst>
      <p:ext uri="{BB962C8B-B14F-4D97-AF65-F5344CB8AC3E}">
        <p14:creationId xmlns:p14="http://schemas.microsoft.com/office/powerpoint/2010/main" val="28578201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B2965B4-948F-0655-2FF3-D1ED75D2642D}"/>
              </a:ext>
            </a:extLst>
          </p:cNvPr>
          <p:cNvSpPr>
            <a:spLocks noGrp="1"/>
          </p:cNvSpPr>
          <p:nvPr>
            <p:ph type="title"/>
          </p:nvPr>
        </p:nvSpPr>
        <p:spPr>
          <a:xfrm>
            <a:off x="838200" y="365125"/>
            <a:ext cx="10515600" cy="968375"/>
          </a:xfrm>
        </p:spPr>
        <p:txBody>
          <a:bodyPr>
            <a:normAutofit fontScale="90000"/>
          </a:bodyPr>
          <a:lstStyle/>
          <a:p>
            <a:pPr algn="ctr"/>
            <a:r>
              <a:rPr lang="el-GR" sz="3200" b="1" dirty="0"/>
              <a:t>16</a:t>
            </a:r>
            <a:br>
              <a:rPr lang="el-GR" sz="3200" dirty="0"/>
            </a:br>
            <a:r>
              <a:rPr lang="en-US" sz="3200" b="1" dirty="0"/>
              <a:t>Choice Hotels international</a:t>
            </a:r>
            <a:br>
              <a:rPr lang="el-GR" sz="3200" b="1" dirty="0"/>
            </a:br>
            <a:endParaRPr lang="el-GR" sz="3200" b="1" dirty="0"/>
          </a:p>
        </p:txBody>
      </p:sp>
      <p:sp>
        <p:nvSpPr>
          <p:cNvPr id="3" name="Θέση περιεχομένου 2">
            <a:extLst>
              <a:ext uri="{FF2B5EF4-FFF2-40B4-BE49-F238E27FC236}">
                <a16:creationId xmlns:a16="http://schemas.microsoft.com/office/drawing/2014/main" id="{549812F4-8554-9ADE-5E7B-377E240977D4}"/>
              </a:ext>
            </a:extLst>
          </p:cNvPr>
          <p:cNvSpPr>
            <a:spLocks noGrp="1"/>
          </p:cNvSpPr>
          <p:nvPr>
            <p:ph idx="1"/>
          </p:nvPr>
        </p:nvSpPr>
        <p:spPr>
          <a:xfrm>
            <a:off x="838200" y="1485900"/>
            <a:ext cx="10515600" cy="4691063"/>
          </a:xfrm>
        </p:spPr>
        <p:txBody>
          <a:bodyPr>
            <a:normAutofit/>
          </a:bodyPr>
          <a:lstStyle/>
          <a:p>
            <a:r>
              <a:rPr lang="el-GR" b="1" dirty="0"/>
              <a:t>Το παράδειγμα του </a:t>
            </a:r>
            <a:r>
              <a:rPr lang="el-GR" b="1" dirty="0" err="1"/>
              <a:t>Choice</a:t>
            </a:r>
            <a:r>
              <a:rPr lang="el-GR" b="1" dirty="0"/>
              <a:t> Hotels International </a:t>
            </a:r>
            <a:r>
              <a:rPr lang="el-GR" dirty="0"/>
              <a:t>92 (</a:t>
            </a:r>
            <a:r>
              <a:rPr lang="el-GR" dirty="0" err="1"/>
              <a:t>hotel</a:t>
            </a:r>
            <a:r>
              <a:rPr lang="el-GR" dirty="0"/>
              <a:t> </a:t>
            </a:r>
            <a:r>
              <a:rPr lang="el-GR" dirty="0" err="1"/>
              <a:t>operator</a:t>
            </a:r>
            <a:endParaRPr lang="el-GR" dirty="0"/>
          </a:p>
          <a:p>
            <a:pPr marL="0" indent="0">
              <a:buNone/>
            </a:pPr>
            <a:r>
              <a:rPr lang="el-GR" dirty="0"/>
              <a:t> με εμπειρία και εξειδίκευση στην αγορά των ηλικιωμένων) είναι</a:t>
            </a:r>
          </a:p>
          <a:p>
            <a:pPr marL="0" indent="0">
              <a:buNone/>
            </a:pPr>
            <a:r>
              <a:rPr lang="el-GR" dirty="0"/>
              <a:t> χαρακτηριστικό.</a:t>
            </a:r>
            <a:endParaRPr lang="en-US" dirty="0"/>
          </a:p>
          <a:p>
            <a:r>
              <a:rPr lang="el-GR" dirty="0"/>
              <a:t> </a:t>
            </a:r>
            <a:r>
              <a:rPr lang="el-GR" b="1" dirty="0"/>
              <a:t>Μεταξύ των πρωτοβουλιών </a:t>
            </a:r>
            <a:r>
              <a:rPr lang="el-GR" dirty="0"/>
              <a:t>που ανέλαβε η </a:t>
            </a:r>
            <a:r>
              <a:rPr lang="el-GR" dirty="0" err="1"/>
              <a:t>Choice</a:t>
            </a:r>
            <a:r>
              <a:rPr lang="el-GR" dirty="0"/>
              <a:t> Hotels ήταν </a:t>
            </a:r>
            <a:endParaRPr lang="en-US" dirty="0"/>
          </a:p>
          <a:p>
            <a:r>
              <a:rPr lang="el-GR" dirty="0"/>
              <a:t>η διαμόρφωση της στρατηγικής και της εικόνας της στοχευμένα για</a:t>
            </a:r>
          </a:p>
          <a:p>
            <a:r>
              <a:rPr lang="el-GR" dirty="0"/>
              <a:t> αυτήν την αγορά, </a:t>
            </a:r>
            <a:endParaRPr lang="en-US" dirty="0"/>
          </a:p>
          <a:p>
            <a:r>
              <a:rPr lang="el-GR" dirty="0"/>
              <a:t>η εκπαίδευση των στελεχών της, και </a:t>
            </a:r>
            <a:endParaRPr lang="en-US" dirty="0"/>
          </a:p>
          <a:p>
            <a:r>
              <a:rPr lang="el-GR" dirty="0"/>
              <a:t>η διαφημιστική καμπάνια που αναδείκνυε τις ποιοτικές και</a:t>
            </a:r>
            <a:endParaRPr lang="en-US" dirty="0"/>
          </a:p>
          <a:p>
            <a:r>
              <a:rPr lang="el-GR" dirty="0"/>
              <a:t> εξειδικευμένες υπηρεσίες προς τα άτομα τρίτης ηλικίας.40,93 </a:t>
            </a:r>
            <a:endParaRPr lang="el-GR" b="1" dirty="0"/>
          </a:p>
        </p:txBody>
      </p:sp>
    </p:spTree>
    <p:extLst>
      <p:ext uri="{BB962C8B-B14F-4D97-AF65-F5344CB8AC3E}">
        <p14:creationId xmlns:p14="http://schemas.microsoft.com/office/powerpoint/2010/main" val="37300988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FDC2C1E-8C89-0D8D-1A4C-103126D5C1AB}"/>
              </a:ext>
            </a:extLst>
          </p:cNvPr>
          <p:cNvSpPr>
            <a:spLocks noGrp="1"/>
          </p:cNvSpPr>
          <p:nvPr>
            <p:ph type="title"/>
          </p:nvPr>
        </p:nvSpPr>
        <p:spPr/>
        <p:txBody>
          <a:bodyPr>
            <a:normAutofit/>
          </a:bodyPr>
          <a:lstStyle/>
          <a:p>
            <a:pPr algn="ctr"/>
            <a:r>
              <a:rPr lang="el-GR" sz="2800" b="1" dirty="0"/>
              <a:t>17</a:t>
            </a:r>
            <a:br>
              <a:rPr lang="el-GR" sz="2800" b="1" dirty="0"/>
            </a:br>
            <a:r>
              <a:rPr lang="el-GR" sz="2800" b="1" dirty="0"/>
              <a:t>Προσφερόμενες υπηρεσίες από τα ενδιαφερόμενα μέρη</a:t>
            </a:r>
            <a:br>
              <a:rPr lang="el-GR" sz="2800" b="1" dirty="0"/>
            </a:br>
            <a:endParaRPr lang="el-GR" sz="2800" b="1" dirty="0"/>
          </a:p>
        </p:txBody>
      </p:sp>
      <p:sp>
        <p:nvSpPr>
          <p:cNvPr id="3" name="Θέση περιεχομένου 2">
            <a:extLst>
              <a:ext uri="{FF2B5EF4-FFF2-40B4-BE49-F238E27FC236}">
                <a16:creationId xmlns:a16="http://schemas.microsoft.com/office/drawing/2014/main" id="{4602CF6D-38CD-00DF-EA57-348BD4A0B18C}"/>
              </a:ext>
            </a:extLst>
          </p:cNvPr>
          <p:cNvSpPr>
            <a:spLocks noGrp="1"/>
          </p:cNvSpPr>
          <p:nvPr>
            <p:ph idx="1"/>
          </p:nvPr>
        </p:nvSpPr>
        <p:spPr>
          <a:xfrm>
            <a:off x="139700" y="1825625"/>
            <a:ext cx="12052300" cy="4351338"/>
          </a:xfrm>
        </p:spPr>
        <p:txBody>
          <a:bodyPr/>
          <a:lstStyle/>
          <a:p>
            <a:r>
              <a:rPr lang="el-GR" b="1" dirty="0"/>
              <a:t>Το κοινό των ατόμων τρίτης ηλικίας </a:t>
            </a:r>
            <a:r>
              <a:rPr lang="el-GR" dirty="0"/>
              <a:t>θα μπορούσε να χαρακτηριστεί ως ένα</a:t>
            </a:r>
            <a:endParaRPr lang="en-US" dirty="0"/>
          </a:p>
          <a:p>
            <a:r>
              <a:rPr lang="el-GR" dirty="0"/>
              <a:t> κοινό «έμπειρο», αναφορικά με τις δραστηριότητες ταξιδιών και διακοπών. </a:t>
            </a:r>
            <a:endParaRPr lang="en-US" dirty="0"/>
          </a:p>
          <a:p>
            <a:r>
              <a:rPr lang="el-GR" b="1" dirty="0"/>
              <a:t>Τα υπό διαμόρφωση ειδικά </a:t>
            </a:r>
            <a:r>
              <a:rPr lang="el-GR" dirty="0"/>
              <a:t>πακέτα επομένως, θα πρέπει να βασίζονται σε μη</a:t>
            </a:r>
            <a:endParaRPr lang="en-US" dirty="0"/>
          </a:p>
          <a:p>
            <a:r>
              <a:rPr lang="el-GR" dirty="0"/>
              <a:t> τυποποιημένες εμπειρίες, δίνοντας βάση στην αξιοπιστία, την εύκολη</a:t>
            </a:r>
            <a:endParaRPr lang="en-US" dirty="0"/>
          </a:p>
          <a:p>
            <a:r>
              <a:rPr lang="el-GR" dirty="0"/>
              <a:t> προσβασιμότητα και τη διασφάλιση της μεταφοράς και ασφάλειας του πελάτη,</a:t>
            </a:r>
            <a:endParaRPr lang="en-US" dirty="0"/>
          </a:p>
          <a:p>
            <a:r>
              <a:rPr lang="el-GR" dirty="0"/>
              <a:t> καθώς και τα υψηλά επίπεδα ποιότητας με σκοπό την απόκτηση μοναδικών</a:t>
            </a:r>
            <a:endParaRPr lang="en-US" dirty="0"/>
          </a:p>
          <a:p>
            <a:r>
              <a:rPr lang="el-GR" dirty="0"/>
              <a:t> καινούργιων εμπειριών. </a:t>
            </a:r>
          </a:p>
        </p:txBody>
      </p:sp>
    </p:spTree>
    <p:extLst>
      <p:ext uri="{BB962C8B-B14F-4D97-AF65-F5344CB8AC3E}">
        <p14:creationId xmlns:p14="http://schemas.microsoft.com/office/powerpoint/2010/main" val="25973172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5B5C011-5664-5362-36C7-28AA9923549D}"/>
              </a:ext>
            </a:extLst>
          </p:cNvPr>
          <p:cNvSpPr>
            <a:spLocks noGrp="1"/>
          </p:cNvSpPr>
          <p:nvPr>
            <p:ph type="title"/>
          </p:nvPr>
        </p:nvSpPr>
        <p:spPr>
          <a:xfrm>
            <a:off x="838200" y="365125"/>
            <a:ext cx="10515600" cy="854075"/>
          </a:xfrm>
        </p:spPr>
        <p:txBody>
          <a:bodyPr>
            <a:normAutofit fontScale="90000"/>
          </a:bodyPr>
          <a:lstStyle/>
          <a:p>
            <a:pPr algn="ctr"/>
            <a:r>
              <a:rPr lang="el-GR" sz="3200" b="1" dirty="0"/>
              <a:t>18</a:t>
            </a:r>
            <a:br>
              <a:rPr lang="el-GR" sz="3200" b="1" dirty="0"/>
            </a:br>
            <a:r>
              <a:rPr kumimoji="0" lang="el-GR" sz="3100" b="1" i="0" u="none" strike="noStrike" kern="1200" cap="none" spc="0" normalizeH="0" baseline="0" noProof="0" dirty="0">
                <a:ln>
                  <a:noFill/>
                </a:ln>
                <a:solidFill>
                  <a:prstClr val="black"/>
                </a:solidFill>
                <a:effectLst/>
                <a:uLnTx/>
                <a:uFillTx/>
                <a:latin typeface="Calibri" panose="020F0502020204030204"/>
                <a:ea typeface="+mn-ea"/>
                <a:cs typeface="+mn-cs"/>
              </a:rPr>
              <a:t>Οι προσφερόμενες δραστηριότητες</a:t>
            </a:r>
            <a:endParaRPr lang="el-GR" sz="3100" b="1" dirty="0"/>
          </a:p>
        </p:txBody>
      </p:sp>
      <p:sp>
        <p:nvSpPr>
          <p:cNvPr id="4" name="Θέση περιεχομένου 3">
            <a:extLst>
              <a:ext uri="{FF2B5EF4-FFF2-40B4-BE49-F238E27FC236}">
                <a16:creationId xmlns:a16="http://schemas.microsoft.com/office/drawing/2014/main" id="{F62C2FF0-B010-6A03-1F03-9548E1F62460}"/>
              </a:ext>
            </a:extLst>
          </p:cNvPr>
          <p:cNvSpPr>
            <a:spLocks noGrp="1"/>
          </p:cNvSpPr>
          <p:nvPr>
            <p:ph idx="1"/>
          </p:nvPr>
        </p:nvSpPr>
        <p:spPr>
          <a:xfrm>
            <a:off x="139700" y="1511300"/>
            <a:ext cx="11823700" cy="5105400"/>
          </a:xfrm>
        </p:spPr>
        <p:txBody>
          <a:bodyPr/>
          <a:lstStyle/>
          <a:p>
            <a:r>
              <a:rPr lang="el-GR" b="1" dirty="0"/>
              <a:t>Διακρίνονται σε δύο κατηγορίες: </a:t>
            </a:r>
            <a:r>
              <a:rPr lang="el-GR" b="1" dirty="0">
                <a:solidFill>
                  <a:srgbClr val="FF0000"/>
                </a:solidFill>
              </a:rPr>
              <a:t>τις εξωτερικές </a:t>
            </a:r>
            <a:r>
              <a:rPr lang="el-GR" dirty="0"/>
              <a:t>και </a:t>
            </a:r>
            <a:r>
              <a:rPr lang="el-GR" b="1" dirty="0">
                <a:solidFill>
                  <a:schemeClr val="accent6">
                    <a:lumMod val="50000"/>
                  </a:schemeClr>
                </a:solidFill>
              </a:rPr>
              <a:t>εσωτερικές</a:t>
            </a:r>
            <a:r>
              <a:rPr lang="el-GR" dirty="0"/>
              <a:t> δραστηριότητες.</a:t>
            </a:r>
          </a:p>
          <a:p>
            <a:r>
              <a:rPr lang="el-GR" b="1" dirty="0">
                <a:solidFill>
                  <a:srgbClr val="C00000"/>
                </a:solidFill>
              </a:rPr>
              <a:t> Στις εξωτερικές </a:t>
            </a:r>
            <a:r>
              <a:rPr lang="el-GR" dirty="0"/>
              <a:t>έχουμε το κολύμπι, τις καταδύσεις, τις περιηγήσεις στην</a:t>
            </a:r>
          </a:p>
          <a:p>
            <a:r>
              <a:rPr lang="el-GR" dirty="0"/>
              <a:t> ύπαιθρο ή τη θάλασσα, κανό, </a:t>
            </a:r>
            <a:r>
              <a:rPr lang="el-GR" dirty="0" err="1"/>
              <a:t>τζόγκινγκ</a:t>
            </a:r>
            <a:r>
              <a:rPr lang="el-GR" dirty="0"/>
              <a:t>, ψάρεμα, θαλάσσια σπορ και</a:t>
            </a:r>
          </a:p>
          <a:p>
            <a:r>
              <a:rPr lang="el-GR" dirty="0"/>
              <a:t> ηλιοθεραπεία στην παραλία, κάμπινγκ και πεζοπορία, ψώνια, κηπουρική και</a:t>
            </a:r>
          </a:p>
          <a:p>
            <a:r>
              <a:rPr lang="el-GR" dirty="0"/>
              <a:t> επισκέψεις σε μουσεία ή άλλα αξιοθέατα. </a:t>
            </a:r>
          </a:p>
          <a:p>
            <a:r>
              <a:rPr lang="el-GR" b="1" dirty="0">
                <a:solidFill>
                  <a:schemeClr val="accent6">
                    <a:lumMod val="50000"/>
                  </a:schemeClr>
                </a:solidFill>
              </a:rPr>
              <a:t>Οι εσωτερικές </a:t>
            </a:r>
            <a:r>
              <a:rPr lang="el-GR" dirty="0"/>
              <a:t>δραστηριότητες είναι οι υπηρεσίες υγείας, αποκατάστασης,</a:t>
            </a:r>
          </a:p>
          <a:p>
            <a:r>
              <a:rPr lang="el-GR" dirty="0"/>
              <a:t> ευεξίας-spa, η γευσιγνωσία, οι κοινωνικές δραστηριότητες, χειροτεχνία,</a:t>
            </a:r>
          </a:p>
          <a:p>
            <a:r>
              <a:rPr lang="el-GR" dirty="0"/>
              <a:t> επιτραπέζια παιχνίδια, σινεμά, εκδηλώσεις και άλλα. </a:t>
            </a:r>
          </a:p>
        </p:txBody>
      </p:sp>
    </p:spTree>
    <p:extLst>
      <p:ext uri="{BB962C8B-B14F-4D97-AF65-F5344CB8AC3E}">
        <p14:creationId xmlns:p14="http://schemas.microsoft.com/office/powerpoint/2010/main" val="31189201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1FDDC1B-8CC7-A2B0-F7E5-B0BAC915D82A}"/>
              </a:ext>
            </a:extLst>
          </p:cNvPr>
          <p:cNvSpPr>
            <a:spLocks noGrp="1"/>
          </p:cNvSpPr>
          <p:nvPr>
            <p:ph type="title"/>
          </p:nvPr>
        </p:nvSpPr>
        <p:spPr>
          <a:xfrm>
            <a:off x="838200" y="365125"/>
            <a:ext cx="10515600" cy="879475"/>
          </a:xfrm>
        </p:spPr>
        <p:txBody>
          <a:bodyPr>
            <a:normAutofit fontScale="90000"/>
          </a:bodyPr>
          <a:lstStyle/>
          <a:p>
            <a:pPr algn="ctr"/>
            <a:r>
              <a:rPr lang="el-GR" sz="2700" dirty="0"/>
              <a:t>19</a:t>
            </a:r>
            <a:br>
              <a:rPr lang="el-GR" sz="2700" dirty="0"/>
            </a:br>
            <a: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t>οι τουριστικοί και ταξιδιωτικοί πράκτορες</a:t>
            </a:r>
            <a:br>
              <a:rPr lang="el-GR" sz="3200" dirty="0"/>
            </a:br>
            <a:endParaRPr lang="el-GR" sz="3200" b="1" dirty="0"/>
          </a:p>
        </p:txBody>
      </p:sp>
      <p:sp>
        <p:nvSpPr>
          <p:cNvPr id="3" name="Θέση περιεχομένου 2">
            <a:extLst>
              <a:ext uri="{FF2B5EF4-FFF2-40B4-BE49-F238E27FC236}">
                <a16:creationId xmlns:a16="http://schemas.microsoft.com/office/drawing/2014/main" id="{1CE18FD6-D8C3-68A3-5AFD-9820EB8F2703}"/>
              </a:ext>
            </a:extLst>
          </p:cNvPr>
          <p:cNvSpPr>
            <a:spLocks noGrp="1"/>
          </p:cNvSpPr>
          <p:nvPr>
            <p:ph idx="1"/>
          </p:nvPr>
        </p:nvSpPr>
        <p:spPr>
          <a:xfrm>
            <a:off x="0" y="1346200"/>
            <a:ext cx="11772900" cy="5700986"/>
          </a:xfrm>
        </p:spPr>
        <p:txBody>
          <a:bodyPr>
            <a:normAutofit/>
          </a:bodyPr>
          <a:lstStyle/>
          <a:p>
            <a:r>
              <a:rPr lang="el-GR" b="1" dirty="0"/>
              <a:t>Στο πλαίσιο των ειδικών πακέτων, </a:t>
            </a:r>
            <a:r>
              <a:rPr lang="el-GR" dirty="0"/>
              <a:t>περιλαμβάνονται η διάθεση ξεναγού για</a:t>
            </a:r>
          </a:p>
          <a:p>
            <a:r>
              <a:rPr lang="el-GR" dirty="0"/>
              <a:t> την υλοποίηση επισκέψεων ξενάγησης και περιηγήσεων (μεταβίβαση</a:t>
            </a:r>
          </a:p>
          <a:p>
            <a:r>
              <a:rPr lang="el-GR" dirty="0"/>
              <a:t>-μεταφορά, διαμονή, δραστηριότητες αναψυχής, αξιοθέατα). </a:t>
            </a:r>
          </a:p>
          <a:p>
            <a:r>
              <a:rPr lang="el-GR" b="1" dirty="0"/>
              <a:t>Τα στοιχεία δείχνουν πως το συγκεκριμένο </a:t>
            </a:r>
            <a:r>
              <a:rPr lang="el-GR" dirty="0"/>
              <a:t>κοινό των ηλικιωμένων ατόμων</a:t>
            </a:r>
          </a:p>
          <a:p>
            <a:r>
              <a:rPr lang="el-GR" dirty="0"/>
              <a:t> εκτιμά την ανταλλαγή γνώσεων με τον ξεναγό και τους συνοδούς, ενώ</a:t>
            </a:r>
          </a:p>
          <a:p>
            <a:r>
              <a:rPr lang="el-GR" dirty="0"/>
              <a:t> ταυτόχρονα αισθάνεται ασφαλές γνωρίζοντας πως εάν απαιτηθεί βοήθεια,</a:t>
            </a:r>
          </a:p>
          <a:p>
            <a:r>
              <a:rPr lang="el-GR" dirty="0"/>
              <a:t> αυτή μπορεί να είναι άμεσα διαθέσιμη. </a:t>
            </a:r>
          </a:p>
          <a:p>
            <a:r>
              <a:rPr lang="el-GR" b="1" dirty="0"/>
              <a:t>Οι ηλικιωμένοι ταξιδιώτες προτιμούν</a:t>
            </a:r>
            <a:r>
              <a:rPr lang="el-GR" dirty="0"/>
              <a:t>, επίσης, να έχουν μεγαλύτερης</a:t>
            </a:r>
          </a:p>
          <a:p>
            <a:r>
              <a:rPr lang="el-GR" dirty="0"/>
              <a:t> διάρκειας επισκέψεις κατά τη διάρκεια των περιηγήσεων σε </a:t>
            </a:r>
            <a:r>
              <a:rPr lang="el-GR"/>
              <a:t>λιγότερα μέρη</a:t>
            </a:r>
          </a:p>
          <a:p>
            <a:r>
              <a:rPr lang="el-GR"/>
              <a:t> </a:t>
            </a:r>
            <a:r>
              <a:rPr lang="el-GR" dirty="0"/>
              <a:t>από τις πολλές αλλά σύντομες στάσεις.94,95,95,97</a:t>
            </a:r>
          </a:p>
        </p:txBody>
      </p:sp>
    </p:spTree>
    <p:extLst>
      <p:ext uri="{BB962C8B-B14F-4D97-AF65-F5344CB8AC3E}">
        <p14:creationId xmlns:p14="http://schemas.microsoft.com/office/powerpoint/2010/main" val="1826056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3CB27084-B803-7421-AB24-839B8C7BC768}"/>
              </a:ext>
            </a:extLst>
          </p:cNvPr>
          <p:cNvSpPr>
            <a:spLocks noGrp="1"/>
          </p:cNvSpPr>
          <p:nvPr>
            <p:ph type="title"/>
          </p:nvPr>
        </p:nvSpPr>
        <p:spPr/>
        <p:txBody>
          <a:bodyPr>
            <a:normAutofit fontScale="90000"/>
          </a:bodyPr>
          <a:lstStyle/>
          <a:p>
            <a:pPr algn="ctr"/>
            <a:r>
              <a:rPr lang="el-GR" dirty="0"/>
              <a:t>2</a:t>
            </a:r>
            <a:br>
              <a:rPr lang="el-GR" dirty="0"/>
            </a:br>
            <a:r>
              <a:rPr lang="el-GR" sz="3600" b="1" dirty="0"/>
              <a:t>1.2.1. H Υπάρχουσα Κατάσταση</a:t>
            </a:r>
            <a:br>
              <a:rPr lang="el-GR" sz="3600" b="1" dirty="0"/>
            </a:br>
            <a:r>
              <a:rPr lang="el-GR" sz="3600" b="1" dirty="0"/>
              <a:t>1.2.1.1. Εισαγωγή</a:t>
            </a:r>
          </a:p>
        </p:txBody>
      </p:sp>
      <p:sp>
        <p:nvSpPr>
          <p:cNvPr id="5" name="Θέση περιεχομένου 4">
            <a:extLst>
              <a:ext uri="{FF2B5EF4-FFF2-40B4-BE49-F238E27FC236}">
                <a16:creationId xmlns:a16="http://schemas.microsoft.com/office/drawing/2014/main" id="{4C375AEC-869A-B398-E86E-D0E2C9B9AA53}"/>
              </a:ext>
            </a:extLst>
          </p:cNvPr>
          <p:cNvSpPr>
            <a:spLocks noGrp="1"/>
          </p:cNvSpPr>
          <p:nvPr>
            <p:ph idx="1"/>
          </p:nvPr>
        </p:nvSpPr>
        <p:spPr/>
        <p:txBody>
          <a:bodyPr>
            <a:normAutofit/>
          </a:bodyPr>
          <a:lstStyle/>
          <a:p>
            <a:r>
              <a:rPr lang="el-GR" b="1" dirty="0"/>
              <a:t>Η άνοδος της «ασημένιας οικονομίας» </a:t>
            </a:r>
            <a:r>
              <a:rPr lang="el-GR" dirty="0"/>
              <a:t>(‘</a:t>
            </a:r>
            <a:r>
              <a:rPr lang="el-GR" dirty="0" err="1"/>
              <a:t>silver</a:t>
            </a:r>
            <a:r>
              <a:rPr lang="el-GR" dirty="0"/>
              <a:t> </a:t>
            </a:r>
            <a:r>
              <a:rPr lang="el-GR" dirty="0" err="1"/>
              <a:t>economy</a:t>
            </a:r>
            <a:r>
              <a:rPr lang="el-GR" dirty="0"/>
              <a:t>’) που</a:t>
            </a:r>
          </a:p>
          <a:p>
            <a:r>
              <a:rPr lang="el-GR" dirty="0"/>
              <a:t> αναφέρεται στις παραγωγικές διαδικασίες της οικονομίας που</a:t>
            </a:r>
          </a:p>
          <a:p>
            <a:r>
              <a:rPr lang="el-GR" dirty="0"/>
              <a:t> αφορούν στα άτομα τρίτης ηλικίας, και η δημογραφική αλλαγή,</a:t>
            </a:r>
          </a:p>
          <a:p>
            <a:r>
              <a:rPr lang="el-GR" dirty="0"/>
              <a:t> δημιουργούν νέες οικονομικές, πολιτικές και κανονιστικές</a:t>
            </a:r>
          </a:p>
          <a:p>
            <a:r>
              <a:rPr lang="el-GR" dirty="0"/>
              <a:t> προκλήσεις που επηρεάζουν την κοινωνία στο σύνολό της. </a:t>
            </a:r>
          </a:p>
          <a:p>
            <a:r>
              <a:rPr lang="el-GR" b="1" dirty="0"/>
              <a:t>Στον τομέα του τουρισμού</a:t>
            </a:r>
            <a:r>
              <a:rPr lang="el-GR" dirty="0"/>
              <a:t>, οι δημογραφικές μεταβολές επηρεάζουν</a:t>
            </a:r>
          </a:p>
          <a:p>
            <a:r>
              <a:rPr lang="el-GR" dirty="0"/>
              <a:t> τα χαρακτηριστικά του τουριστικού προϊόντος, το είδος των</a:t>
            </a:r>
          </a:p>
          <a:p>
            <a:r>
              <a:rPr lang="el-GR" dirty="0"/>
              <a:t> υπηρεσιών και των δραστηριοτήτων των τουριστών</a:t>
            </a:r>
          </a:p>
        </p:txBody>
      </p:sp>
    </p:spTree>
    <p:extLst>
      <p:ext uri="{BB962C8B-B14F-4D97-AF65-F5344CB8AC3E}">
        <p14:creationId xmlns:p14="http://schemas.microsoft.com/office/powerpoint/2010/main" val="3236168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6C17D21-E4AA-D68E-8632-598A08472E95}"/>
              </a:ext>
            </a:extLst>
          </p:cNvPr>
          <p:cNvSpPr>
            <a:spLocks noGrp="1"/>
          </p:cNvSpPr>
          <p:nvPr>
            <p:ph type="title"/>
          </p:nvPr>
        </p:nvSpPr>
        <p:spPr>
          <a:xfrm>
            <a:off x="838200" y="365125"/>
            <a:ext cx="10515600" cy="688975"/>
          </a:xfrm>
        </p:spPr>
        <p:txBody>
          <a:bodyPr>
            <a:normAutofit fontScale="90000"/>
          </a:bodyPr>
          <a:lstStyle/>
          <a:p>
            <a:pPr algn="ctr"/>
            <a:r>
              <a:rPr lang="el-GR" sz="3200" b="1" dirty="0"/>
              <a:t>20</a:t>
            </a:r>
            <a:br>
              <a:rPr lang="el-GR" sz="3200" b="1" dirty="0"/>
            </a:br>
            <a:r>
              <a:rPr lang="el-GR" sz="3200" b="1" dirty="0"/>
              <a:t>βιβλιογραφία</a:t>
            </a:r>
            <a:br>
              <a:rPr lang="el-GR" sz="3200" b="1" dirty="0"/>
            </a:br>
            <a:endParaRPr lang="el-GR" sz="3200" b="1" dirty="0"/>
          </a:p>
        </p:txBody>
      </p:sp>
      <p:sp>
        <p:nvSpPr>
          <p:cNvPr id="3" name="Θέση περιεχομένου 2">
            <a:extLst>
              <a:ext uri="{FF2B5EF4-FFF2-40B4-BE49-F238E27FC236}">
                <a16:creationId xmlns:a16="http://schemas.microsoft.com/office/drawing/2014/main" id="{258A3B14-124D-643E-5016-6235C92DC4E4}"/>
              </a:ext>
            </a:extLst>
          </p:cNvPr>
          <p:cNvSpPr>
            <a:spLocks noGrp="1"/>
          </p:cNvSpPr>
          <p:nvPr>
            <p:ph idx="1"/>
          </p:nvPr>
        </p:nvSpPr>
        <p:spPr>
          <a:xfrm>
            <a:off x="-101600" y="1346200"/>
            <a:ext cx="12293600" cy="5511800"/>
          </a:xfrm>
        </p:spPr>
        <p:txBody>
          <a:bodyPr>
            <a:normAutofit/>
          </a:bodyPr>
          <a:lstStyle/>
          <a:p>
            <a:r>
              <a:rPr lang="el-GR" sz="1200" b="1" dirty="0"/>
              <a:t>Τέλος σελ 71 βιβλιογραφία </a:t>
            </a:r>
            <a:r>
              <a:rPr lang="el-GR" sz="1200" b="1" dirty="0" err="1"/>
              <a:t>τελος</a:t>
            </a:r>
            <a:r>
              <a:rPr lang="el-GR" sz="1200" b="1" dirty="0"/>
              <a:t> </a:t>
            </a:r>
            <a:r>
              <a:rPr lang="el-GR" sz="1200" b="1" dirty="0" err="1"/>
              <a:t>δελ</a:t>
            </a:r>
            <a:r>
              <a:rPr lang="el-GR" sz="1200" b="1" dirty="0"/>
              <a:t> 97</a:t>
            </a:r>
          </a:p>
          <a:p>
            <a:endParaRPr lang="el-GR" sz="1200" b="1" dirty="0"/>
          </a:p>
          <a:p>
            <a:r>
              <a:rPr lang="en-US" sz="1200" dirty="0"/>
              <a:t>72. </a:t>
            </a:r>
            <a:r>
              <a:rPr lang="en-US" sz="1200" dirty="0" err="1"/>
              <a:t>Brög</a:t>
            </a:r>
            <a:r>
              <a:rPr lang="en-US" sz="1200" dirty="0"/>
              <a:t>, W., Erl, E., &amp; Glorius, B. (1998, November 19-20). Transport and the ageing of the population. Paper presented at the 112th Round Table of Transport Economics in the European Conference of Ministers of Transport (ECMT), Paris, France. 73. Metz, D. H. (2003). Transport policy for an ageing population. Transport Reviews, 23 (4), 375-386</a:t>
            </a:r>
            <a:r>
              <a:rPr lang="el-GR" sz="1200" dirty="0"/>
              <a:t>   </a:t>
            </a:r>
          </a:p>
          <a:p>
            <a:r>
              <a:rPr lang="en-US" sz="1200" dirty="0"/>
              <a:t>74. Cleaver, M., Green, B. C., &amp; Muller, T. E. (2000). Using consumer behavior research to understand the baby boomer tourist. Journal of Hospitality and Tourism Research, 24 (2), 274-287. 75. Cho, S. M. (2002). Comparative analysis of mature travelers on the basis of Internet use. Retrieved January 22, 2004, from http://scholar.lib. vt.edu/theses/available/etd-03272002-151445/unrestricted/content. pdf”. 76. Rasmusson, E. (2000). The age of consumer spending. Sales and </a:t>
            </a:r>
            <a:r>
              <a:rPr lang="el-GR" sz="1200" dirty="0" err="1"/>
              <a:t>Μαρκετινγκ</a:t>
            </a:r>
            <a:r>
              <a:rPr lang="el-GR" sz="1200" dirty="0"/>
              <a:t> </a:t>
            </a:r>
            <a:r>
              <a:rPr lang="en-US" sz="1200" dirty="0"/>
              <a:t>Management, 152 (7), 16-17. 77. Blazey, M. A. (1992). Travel and retirement status. Annals of Tourism Research, 19 (4) 771-783. 78. </a:t>
            </a:r>
            <a:r>
              <a:rPr lang="en-US" sz="1200" dirty="0" err="1"/>
              <a:t>Javalgi</a:t>
            </a:r>
            <a:r>
              <a:rPr lang="en-US" sz="1200" dirty="0"/>
              <a:t>, R.G., Thomas, E.G., &amp; Rao, S.R. (1992). Consumer </a:t>
            </a:r>
            <a:r>
              <a:rPr lang="en-US" sz="1200" dirty="0" err="1"/>
              <a:t>behaviour</a:t>
            </a:r>
            <a:r>
              <a:rPr lang="en-US" sz="1200" dirty="0"/>
              <a:t> in the US pleasure travel marketplace: An analysis of senior and </a:t>
            </a:r>
            <a:r>
              <a:rPr lang="en-US" sz="1200" dirty="0" err="1"/>
              <a:t>nonsenior</a:t>
            </a:r>
            <a:r>
              <a:rPr lang="en-US" sz="1200" dirty="0"/>
              <a:t> travelers. J Travel Res, 31 (1), pp. 14-19. 79. Miller, J. (1996, April 1). Golden opportunity. Hotel and Motel Management, 211 (6), 45-46. 80. Shoemaker, S. (1989). Segmentation of the senior pleasure travel market. J Travel Res, 27 (3), 14-21. 81. Shoemaker, S. (2000). Segmenting the mature market: 10 years later. J Travel Res, 39 (1), 11-26. 82. Swartz, L. N. (1999). </a:t>
            </a:r>
            <a:r>
              <a:rPr lang="el-GR" sz="1200" dirty="0" err="1"/>
              <a:t>Μαρκετινγκ</a:t>
            </a:r>
            <a:r>
              <a:rPr lang="el-GR" sz="1200" dirty="0"/>
              <a:t> </a:t>
            </a:r>
            <a:r>
              <a:rPr lang="en-US" sz="1200" dirty="0"/>
              <a:t>to maturity. Franchising World, 31 (6), 47-50.</a:t>
            </a:r>
            <a:r>
              <a:rPr lang="el-GR" sz="1200" dirty="0"/>
              <a:t>  </a:t>
            </a:r>
          </a:p>
          <a:p>
            <a:r>
              <a:rPr lang="en-US" sz="1200" dirty="0"/>
              <a:t>83. Zimmer, Z., Braley, R.E., &amp; Searle, M.S. (1995). Weather to go and where to go: identification of important influences on senior´s decisions to travel. J Travel Res, 33 (3), 3-10. 84. Lindqvist, L.-J., &amp; Bjork, P. (2000). Perceived safety as an important quality dimension among senior tourists. Tourism Economics, 6 (2), 151- 158. 85. Bai, B.X., Jang, S., Cai, L.A., &amp; O’Leary, J.T. (2001). Determinants of travel mode choice of senior travelers to the United States. Journal of Hospitality &amp; Leisure Μα</a:t>
            </a:r>
            <a:r>
              <a:rPr lang="en-US" sz="1200" dirty="0" err="1"/>
              <a:t>ρκετινγκ</a:t>
            </a:r>
            <a:r>
              <a:rPr lang="en-US" sz="1200" dirty="0"/>
              <a:t>, 8 (3-4), 147-168. 86. Statts, L., &amp; </a:t>
            </a:r>
            <a:r>
              <a:rPr lang="en-US" sz="1200" dirty="0" err="1"/>
              <a:t>Pierfelice</a:t>
            </a:r>
            <a:r>
              <a:rPr lang="en-US" sz="1200" dirty="0"/>
              <a:t>, L. (2003). Travel: a long-range goal of retired women. J Travel Res, 39 (1), 11-26. 87. Le Serre, D. &amp; Chevalier, C. (2012). Μα</a:t>
            </a:r>
            <a:r>
              <a:rPr lang="en-US" sz="1200" dirty="0" err="1"/>
              <a:t>ρκετινγκ</a:t>
            </a:r>
            <a:r>
              <a:rPr lang="en-US" sz="1200" dirty="0"/>
              <a:t> travel services to senior consumers. Journal of Consumer Μα</a:t>
            </a:r>
            <a:r>
              <a:rPr lang="en-US" sz="1200" dirty="0" err="1"/>
              <a:t>ρκετινγκ</a:t>
            </a:r>
            <a:r>
              <a:rPr lang="en-US" sz="1200" dirty="0"/>
              <a:t>, 29 (4), 262-270. 88. Patterson, I. (2007). Information sources used by older adults for decision making about tourist and travel destinations. International Journal of Consumer Studies, 31 (5), 528–533. 89. European Conference of Ministers of Transport. (2001, April 24). Council of Ministers: Report on transport and ageing of the population. </a:t>
            </a:r>
            <a:endParaRPr lang="el-GR" sz="1200" dirty="0"/>
          </a:p>
          <a:p>
            <a:r>
              <a:rPr lang="en-US" sz="1200" dirty="0"/>
              <a:t>Retrieved February 19, 2005, from http://www1.oecd.org/cem/online/ council/2001/CM0116e.pdf 90. Metz, D. H. (2000). Mobility of older people and their quality of life. Transport Policy, 7 (2), 149-152. 91. </a:t>
            </a:r>
            <a:r>
              <a:rPr lang="en-US" sz="1200" dirty="0" err="1"/>
              <a:t>Esichaikul</a:t>
            </a:r>
            <a:r>
              <a:rPr lang="en-US" sz="1200" dirty="0"/>
              <a:t> R. (2012). Travel motivations, behavior and requirements of European senior tourists to Thailand. Revista de Turismo y Patrimonio Cultural, 10 (2), 47-58. 92. https://www.choicehotels.com/ 93. Koss, L. (1994). Hotel developing special packages to attract senior travelers. Hotel and Motel Management, 209 (3), 37-44. 94. Ahmad, R. (2003). Benefit segmentation: A potentially useful technique of segmenting and targeting older consumers. International Journal of Market Research, 45 (3), 373-388. 95. Long, N. (1998). Broken down by age and sex – exploring the ways we approach the elderly consumer. Journal of the Market Research Society, 40 (2), 73-91. 96. </a:t>
            </a:r>
            <a:r>
              <a:rPr lang="en-US" sz="1200" dirty="0" err="1"/>
              <a:t>Moschis</a:t>
            </a:r>
            <a:r>
              <a:rPr lang="en-US" sz="1200" dirty="0"/>
              <a:t>, G.P. (1996). </a:t>
            </a:r>
            <a:r>
              <a:rPr lang="en-US" sz="1200" dirty="0" err="1"/>
              <a:t>Gerontographics</a:t>
            </a:r>
            <a:r>
              <a:rPr lang="en-US" sz="1200" dirty="0"/>
              <a:t>: Life Stage Segmentation for Μα</a:t>
            </a:r>
            <a:r>
              <a:rPr lang="en-US" sz="1200" dirty="0" err="1"/>
              <a:t>ρκετινγκ</a:t>
            </a:r>
            <a:r>
              <a:rPr lang="en-US" sz="1200" dirty="0"/>
              <a:t> Strategy Development. Westport, CT: Quorum Books. 97. https://ec.europa.eu/transport/themes/urban/cycling_en. </a:t>
            </a:r>
            <a:endParaRPr lang="el-GR" sz="1200" b="1" dirty="0"/>
          </a:p>
        </p:txBody>
      </p:sp>
    </p:spTree>
    <p:extLst>
      <p:ext uri="{BB962C8B-B14F-4D97-AF65-F5344CB8AC3E}">
        <p14:creationId xmlns:p14="http://schemas.microsoft.com/office/powerpoint/2010/main" val="18684819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5E96BF-6A59-7F7B-9685-B65264AAD719}"/>
              </a:ext>
            </a:extLst>
          </p:cNvPr>
          <p:cNvSpPr>
            <a:spLocks noGrp="1"/>
          </p:cNvSpPr>
          <p:nvPr>
            <p:ph type="title"/>
          </p:nvPr>
        </p:nvSpPr>
        <p:spPr/>
        <p:txBody>
          <a:bodyPr>
            <a:normAutofit fontScale="90000"/>
          </a:bodyPr>
          <a:lstStyle/>
          <a:p>
            <a:pPr algn="ctr"/>
            <a:r>
              <a:rPr lang="el-GR" sz="3200" b="1" dirty="0"/>
              <a:t>3</a:t>
            </a:r>
            <a:br>
              <a:rPr lang="el-GR" sz="3200" dirty="0"/>
            </a:br>
            <a:r>
              <a:rPr lang="el-GR" sz="3200" b="1" dirty="0"/>
              <a:t>Αναγκαιότητα εξειδίκευσης </a:t>
            </a:r>
            <a:br>
              <a:rPr lang="el-GR" sz="3200" dirty="0"/>
            </a:br>
            <a:endParaRPr lang="el-GR" sz="3200" dirty="0"/>
          </a:p>
        </p:txBody>
      </p:sp>
      <p:sp>
        <p:nvSpPr>
          <p:cNvPr id="3" name="Θέση περιεχομένου 2">
            <a:extLst>
              <a:ext uri="{FF2B5EF4-FFF2-40B4-BE49-F238E27FC236}">
                <a16:creationId xmlns:a16="http://schemas.microsoft.com/office/drawing/2014/main" id="{7C5E408F-C7AC-D079-D27C-018DA6B1F550}"/>
              </a:ext>
            </a:extLst>
          </p:cNvPr>
          <p:cNvSpPr>
            <a:spLocks noGrp="1"/>
          </p:cNvSpPr>
          <p:nvPr>
            <p:ph idx="1"/>
          </p:nvPr>
        </p:nvSpPr>
        <p:spPr/>
        <p:txBody>
          <a:bodyPr/>
          <a:lstStyle/>
          <a:p>
            <a:r>
              <a:rPr lang="el-GR" b="1" dirty="0"/>
              <a:t>Σε κάθε περίπτωση, οι προκλήσεις </a:t>
            </a:r>
            <a:r>
              <a:rPr lang="el-GR" dirty="0"/>
              <a:t>φέρνουν νέες ευκαιρίες για τον</a:t>
            </a:r>
          </a:p>
          <a:p>
            <a:r>
              <a:rPr lang="el-GR" dirty="0"/>
              <a:t> τουριστικό τομέα μέσα από την αναγκαιότητα εξειδίκευσης των</a:t>
            </a:r>
          </a:p>
          <a:p>
            <a:r>
              <a:rPr lang="el-GR" dirty="0"/>
              <a:t> υπηρεσιών. </a:t>
            </a:r>
          </a:p>
          <a:p>
            <a:r>
              <a:rPr lang="el-GR" b="1" dirty="0"/>
              <a:t>Ο τουρισμός τρίτης ηλικίας </a:t>
            </a:r>
            <a:r>
              <a:rPr lang="el-GR" dirty="0"/>
              <a:t>αποτελεί, πλέον, ένα σημαντικό μέρος</a:t>
            </a:r>
          </a:p>
          <a:p>
            <a:r>
              <a:rPr lang="el-GR" dirty="0"/>
              <a:t> της τουριστικής βιομηχανίας σε πολλές ανεπτυγμένες οικονομίες,</a:t>
            </a:r>
          </a:p>
          <a:p>
            <a:r>
              <a:rPr lang="el-GR" dirty="0"/>
              <a:t> αλλά και σε πολλές αναπτυσσόμενες χώρες.72,73 </a:t>
            </a:r>
          </a:p>
        </p:txBody>
      </p:sp>
    </p:spTree>
    <p:extLst>
      <p:ext uri="{BB962C8B-B14F-4D97-AF65-F5344CB8AC3E}">
        <p14:creationId xmlns:p14="http://schemas.microsoft.com/office/powerpoint/2010/main" val="777843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1589A86-41ED-50CA-5596-8E201E905AC9}"/>
              </a:ext>
            </a:extLst>
          </p:cNvPr>
          <p:cNvSpPr>
            <a:spLocks noGrp="1"/>
          </p:cNvSpPr>
          <p:nvPr>
            <p:ph type="title"/>
          </p:nvPr>
        </p:nvSpPr>
        <p:spPr/>
        <p:txBody>
          <a:bodyPr/>
          <a:lstStyle/>
          <a:p>
            <a:pPr algn="ctr"/>
            <a:r>
              <a:rPr lang="el-GR" dirty="0"/>
              <a:t>4</a:t>
            </a:r>
            <a:br>
              <a:rPr lang="el-GR" dirty="0"/>
            </a:b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Οι εξελίξεις στην τουριστική βιομηχανία</a:t>
            </a:r>
            <a:endParaRPr lang="el-GR" b="1" dirty="0"/>
          </a:p>
        </p:txBody>
      </p:sp>
      <p:sp>
        <p:nvSpPr>
          <p:cNvPr id="3" name="Θέση περιεχομένου 2">
            <a:extLst>
              <a:ext uri="{FF2B5EF4-FFF2-40B4-BE49-F238E27FC236}">
                <a16:creationId xmlns:a16="http://schemas.microsoft.com/office/drawing/2014/main" id="{537ED395-8F99-6349-9469-CDD5BF13D417}"/>
              </a:ext>
            </a:extLst>
          </p:cNvPr>
          <p:cNvSpPr>
            <a:spLocks noGrp="1"/>
          </p:cNvSpPr>
          <p:nvPr>
            <p:ph idx="1"/>
          </p:nvPr>
        </p:nvSpPr>
        <p:spPr/>
        <p:txBody>
          <a:bodyPr/>
          <a:lstStyle/>
          <a:p>
            <a:r>
              <a:rPr lang="el-GR" b="1" dirty="0"/>
              <a:t>Οι οποίες σχετίζονται με την </a:t>
            </a:r>
            <a:r>
              <a:rPr lang="el-GR" dirty="0"/>
              <a:t>εμφάνιση και ταχεία ανάπτυξη του</a:t>
            </a:r>
          </a:p>
          <a:p>
            <a:r>
              <a:rPr lang="el-GR" dirty="0"/>
              <a:t> δυναμικού τμήματος της αγοράς του τουρισμού, που είναι τα άτομα</a:t>
            </a:r>
          </a:p>
          <a:p>
            <a:r>
              <a:rPr lang="el-GR" dirty="0"/>
              <a:t> τρίτης ηλικίας, οδήγησαν τα ενδιαφερόμενα μέρη του κλάδου να</a:t>
            </a:r>
          </a:p>
          <a:p>
            <a:r>
              <a:rPr lang="el-GR" dirty="0"/>
              <a:t> κάνουν αλλαγές. </a:t>
            </a:r>
          </a:p>
          <a:p>
            <a:r>
              <a:rPr lang="el-GR" b="1" dirty="0"/>
              <a:t>Στις αλλαγές αυτές προχώρησαν </a:t>
            </a:r>
            <a:r>
              <a:rPr lang="el-GR" dirty="0"/>
              <a:t>οι μονάδες φιλοξενίας/τα </a:t>
            </a:r>
          </a:p>
          <a:p>
            <a:r>
              <a:rPr lang="el-GR" dirty="0"/>
              <a:t>ξενοδοχεία, οι τουριστικοί πράκτορες, τα γραφεία διοργάνωσης</a:t>
            </a:r>
          </a:p>
          <a:p>
            <a:r>
              <a:rPr lang="el-GR" dirty="0"/>
              <a:t> εκδρομών και λοιπών δραστηριοτήτων, κ.ά., να υλοποιούν</a:t>
            </a:r>
          </a:p>
          <a:p>
            <a:r>
              <a:rPr lang="el-GR" dirty="0"/>
              <a:t> στοχευμένες στρατηγικές και ενέργειες.74,75,76 </a:t>
            </a:r>
          </a:p>
        </p:txBody>
      </p:sp>
    </p:spTree>
    <p:extLst>
      <p:ext uri="{BB962C8B-B14F-4D97-AF65-F5344CB8AC3E}">
        <p14:creationId xmlns:p14="http://schemas.microsoft.com/office/powerpoint/2010/main" val="9448829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FC316BB-5E14-6213-31BF-2F90AE3DACCA}"/>
              </a:ext>
            </a:extLst>
          </p:cNvPr>
          <p:cNvSpPr>
            <a:spLocks noGrp="1"/>
          </p:cNvSpPr>
          <p:nvPr>
            <p:ph type="title"/>
          </p:nvPr>
        </p:nvSpPr>
        <p:spPr/>
        <p:txBody>
          <a:bodyPr>
            <a:normAutofit fontScale="90000"/>
          </a:bodyPr>
          <a:lstStyle/>
          <a:p>
            <a:pPr algn="ctr"/>
            <a:r>
              <a:rPr lang="el-GR" sz="3200" b="1" dirty="0"/>
              <a:t>5</a:t>
            </a:r>
            <a:br>
              <a:rPr lang="el-GR" sz="3200" b="1" dirty="0"/>
            </a:br>
            <a:r>
              <a:rPr lang="el-GR" sz="3200" b="1" dirty="0"/>
              <a:t>Οι μέθοδοι ανάλυσης</a:t>
            </a:r>
            <a:br>
              <a:rPr lang="el-GR" sz="3200" b="1" dirty="0"/>
            </a:br>
            <a:r>
              <a:rPr lang="el-GR" sz="3200" b="1" dirty="0"/>
              <a:t> των κινήτρων </a:t>
            </a:r>
            <a:br>
              <a:rPr lang="el-GR" sz="3200" b="1" dirty="0"/>
            </a:br>
            <a:endParaRPr lang="el-GR" sz="3200" b="1" dirty="0"/>
          </a:p>
        </p:txBody>
      </p:sp>
      <p:sp>
        <p:nvSpPr>
          <p:cNvPr id="4" name="Θέση περιεχομένου 3">
            <a:extLst>
              <a:ext uri="{FF2B5EF4-FFF2-40B4-BE49-F238E27FC236}">
                <a16:creationId xmlns:a16="http://schemas.microsoft.com/office/drawing/2014/main" id="{60A6D690-2E7F-7066-D950-B237EEC50B18}"/>
              </a:ext>
            </a:extLst>
          </p:cNvPr>
          <p:cNvSpPr>
            <a:spLocks noGrp="1"/>
          </p:cNvSpPr>
          <p:nvPr>
            <p:ph idx="1"/>
          </p:nvPr>
        </p:nvSpPr>
        <p:spPr>
          <a:xfrm>
            <a:off x="203200" y="1825624"/>
            <a:ext cx="11747500" cy="4841875"/>
          </a:xfrm>
        </p:spPr>
        <p:txBody>
          <a:bodyPr/>
          <a:lstStyle/>
          <a:p>
            <a:r>
              <a:rPr lang="el-GR" b="1" dirty="0"/>
              <a:t>Για να μπορέσουν να καλύψουν </a:t>
            </a:r>
            <a:r>
              <a:rPr lang="el-GR" dirty="0"/>
              <a:t>τη ζήτηση, όπως επίσης, και τις ιδιαίτερες</a:t>
            </a:r>
          </a:p>
          <a:p>
            <a:r>
              <a:rPr lang="el-GR" dirty="0"/>
              <a:t> ανάγκες του συγκεκριμένου πληθυσμού, εφαρμόζουν μεθόδους ανάλυσης</a:t>
            </a:r>
          </a:p>
          <a:p>
            <a:r>
              <a:rPr lang="el-GR" dirty="0"/>
              <a:t> των κινήτρων και των παραγόντων που επηρεάζουν την απόφαση των</a:t>
            </a:r>
          </a:p>
          <a:p>
            <a:r>
              <a:rPr lang="el-GR" dirty="0"/>
              <a:t> ατόμων αυτών. </a:t>
            </a:r>
          </a:p>
          <a:p>
            <a:r>
              <a:rPr lang="el-GR" b="1" dirty="0"/>
              <a:t>Επίσης και το είδος των παρεχόμενων </a:t>
            </a:r>
            <a:r>
              <a:rPr lang="el-GR" dirty="0"/>
              <a:t>σε αυτούς υπηρεσιών, προκειμένου </a:t>
            </a:r>
          </a:p>
          <a:p>
            <a:r>
              <a:rPr lang="el-GR" dirty="0"/>
              <a:t>να διαμορφώσουν τα κατάλληλα εκείνα «προϊόντα» που να ανταποκρίνονται </a:t>
            </a:r>
          </a:p>
          <a:p>
            <a:r>
              <a:rPr lang="el-GR" dirty="0"/>
              <a:t>στις προσδοκίες του συγκεκριμένου κοινού και να μεγιστοποιήσουν τις ευκαιρίες δημιουργίας μιας νέας</a:t>
            </a:r>
          </a:p>
          <a:p>
            <a:r>
              <a:rPr lang="el-GR" dirty="0"/>
              <a:t> αγοράς.77,78,79,80</a:t>
            </a:r>
          </a:p>
        </p:txBody>
      </p:sp>
    </p:spTree>
    <p:extLst>
      <p:ext uri="{BB962C8B-B14F-4D97-AF65-F5344CB8AC3E}">
        <p14:creationId xmlns:p14="http://schemas.microsoft.com/office/powerpoint/2010/main" val="2790773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ED08362-C84B-4265-AE99-2DF73D3642F2}"/>
              </a:ext>
            </a:extLst>
          </p:cNvPr>
          <p:cNvSpPr>
            <a:spLocks noGrp="1"/>
          </p:cNvSpPr>
          <p:nvPr>
            <p:ph type="title"/>
          </p:nvPr>
        </p:nvSpPr>
        <p:spPr/>
        <p:txBody>
          <a:bodyPr>
            <a:noAutofit/>
          </a:bodyPr>
          <a:lstStyle/>
          <a:p>
            <a:pPr algn="ctr"/>
            <a:r>
              <a:rPr lang="el-GR" sz="3200" dirty="0"/>
              <a:t>6</a:t>
            </a:r>
            <a:br>
              <a:rPr lang="el-GR" sz="3200" dirty="0"/>
            </a:br>
            <a:r>
              <a:rPr lang="el-GR" sz="2800" b="1" dirty="0"/>
              <a:t>1.2.1.2. O ρόλος και οι υπηρεσίες των ενδιαφερόμενων μερών του τουρισμού τρίτης ηλικίας</a:t>
            </a:r>
          </a:p>
        </p:txBody>
      </p:sp>
      <p:sp>
        <p:nvSpPr>
          <p:cNvPr id="3" name="Θέση περιεχομένου 2">
            <a:extLst>
              <a:ext uri="{FF2B5EF4-FFF2-40B4-BE49-F238E27FC236}">
                <a16:creationId xmlns:a16="http://schemas.microsoft.com/office/drawing/2014/main" id="{8062D42F-7B5B-A5C3-D4F6-26377A485B27}"/>
              </a:ext>
            </a:extLst>
          </p:cNvPr>
          <p:cNvSpPr>
            <a:spLocks noGrp="1"/>
          </p:cNvSpPr>
          <p:nvPr>
            <p:ph idx="1"/>
          </p:nvPr>
        </p:nvSpPr>
        <p:spPr>
          <a:xfrm>
            <a:off x="139700" y="1825624"/>
            <a:ext cx="11785600" cy="4879975"/>
          </a:xfrm>
        </p:spPr>
        <p:txBody>
          <a:bodyPr/>
          <a:lstStyle/>
          <a:p>
            <a:r>
              <a:rPr lang="el-GR" b="1" dirty="0"/>
              <a:t>Τα ενδιαφερόμενα μέρη της τουριστικής </a:t>
            </a:r>
            <a:r>
              <a:rPr lang="el-GR" dirty="0"/>
              <a:t>βιομηχανίας τρίτης ηλικίας</a:t>
            </a:r>
          </a:p>
          <a:p>
            <a:r>
              <a:rPr lang="el-GR" dirty="0"/>
              <a:t> οφείλουν να λαμβάνουν υπόψη τα κριτήρια επιλογής και τους παράγοντες</a:t>
            </a:r>
          </a:p>
          <a:p>
            <a:r>
              <a:rPr lang="el-GR" dirty="0"/>
              <a:t> ώθησης και έλξης τουρισμού τρίτης ηλικίας για τη διαμόρφωση του</a:t>
            </a:r>
          </a:p>
          <a:p>
            <a:r>
              <a:rPr lang="el-GR" dirty="0"/>
              <a:t> κατάλληλου τουριστικού προϊόντος.81,82,83 </a:t>
            </a:r>
          </a:p>
          <a:p>
            <a:r>
              <a:rPr lang="el-GR" b="1" dirty="0"/>
              <a:t>Αναφορικά με την ανάπτυξη </a:t>
            </a:r>
            <a:r>
              <a:rPr lang="el-GR" dirty="0"/>
              <a:t>εξειδικευμένων στρατηγικών και προϊόντων ή</a:t>
            </a:r>
          </a:p>
          <a:p>
            <a:r>
              <a:rPr lang="el-GR" dirty="0"/>
              <a:t> πακέτων υπηρεσιών, προωθούνται από πολλά ξενοδοχεία ή ταξιδιωτικούς</a:t>
            </a:r>
          </a:p>
          <a:p>
            <a:r>
              <a:rPr lang="el-GR" dirty="0"/>
              <a:t> πράκτορες, ειδικές υπηρεσίες, όπως για παράδειγμα στη Ρωσία και σε άλλες</a:t>
            </a:r>
          </a:p>
          <a:p>
            <a:r>
              <a:rPr lang="el-GR" dirty="0"/>
              <a:t> χώρες οι περιηγήσεις με συνοδούς για άτομα τρίτης ηλικίας</a:t>
            </a:r>
          </a:p>
        </p:txBody>
      </p:sp>
    </p:spTree>
    <p:extLst>
      <p:ext uri="{BB962C8B-B14F-4D97-AF65-F5344CB8AC3E}">
        <p14:creationId xmlns:p14="http://schemas.microsoft.com/office/powerpoint/2010/main" val="20953179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B61F7D5-1033-D894-2627-43EC71B7CDFE}"/>
              </a:ext>
            </a:extLst>
          </p:cNvPr>
          <p:cNvSpPr>
            <a:spLocks noGrp="1"/>
          </p:cNvSpPr>
          <p:nvPr>
            <p:ph type="title"/>
          </p:nvPr>
        </p:nvSpPr>
        <p:spPr>
          <a:xfrm>
            <a:off x="711200" y="339725"/>
            <a:ext cx="10515600" cy="1325563"/>
          </a:xfrm>
        </p:spPr>
        <p:txBody>
          <a:bodyPr>
            <a:normAutofit fontScale="90000"/>
          </a:bodyPr>
          <a:lstStyle/>
          <a:p>
            <a:pPr marL="228600" marR="0" lvl="0" indent="-228600" algn="ctr"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br>
              <a:rPr lang="el-GR" dirty="0"/>
            </a:br>
            <a:r>
              <a:rPr lang="el-GR" sz="3600" b="1" dirty="0"/>
              <a:t>7</a:t>
            </a:r>
            <a:br>
              <a:rPr lang="el-GR" b="1" dirty="0"/>
            </a:br>
            <a:r>
              <a:rPr lang="el-GR" sz="2800" b="1" dirty="0">
                <a:solidFill>
                  <a:prstClr val="black"/>
                </a:solidFill>
                <a:latin typeface="Calibri" panose="020F0502020204030204"/>
                <a:ea typeface="+mn-ea"/>
                <a:cs typeface="+mn-cs"/>
              </a:rPr>
              <a:t>Υ</a:t>
            </a:r>
            <a:r>
              <a:rPr kumimoji="0" lang="el-GR" sz="2800" b="1" i="0" u="none" strike="noStrike" kern="1200" cap="none" spc="0" normalizeH="0" baseline="0" noProof="0" dirty="0" err="1">
                <a:ln>
                  <a:noFill/>
                </a:ln>
                <a:solidFill>
                  <a:prstClr val="black"/>
                </a:solidFill>
                <a:effectLst/>
                <a:uLnTx/>
                <a:uFillTx/>
                <a:latin typeface="Calibri" panose="020F0502020204030204"/>
                <a:ea typeface="+mn-ea"/>
                <a:cs typeface="+mn-cs"/>
              </a:rPr>
              <a:t>πηρεσίες</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 ειδικής γηριατρικής</a:t>
            </a:r>
            <a:r>
              <a:rPr lang="el-GR" sz="2800" b="1" dirty="0">
                <a:solidFill>
                  <a:prstClr val="black"/>
                </a:solidFill>
                <a:latin typeface="Calibri" panose="020F0502020204030204"/>
                <a:ea typeface="+mn-ea"/>
                <a:cs typeface="+mn-cs"/>
              </a:rPr>
              <a:t> </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φροντίδας. </a:t>
            </a:r>
            <a:br>
              <a:rPr kumimoji="0" lang="el-GR" sz="2800" b="0" i="0" u="none" strike="noStrike" kern="1200" cap="none" spc="0" normalizeH="0" baseline="0" noProof="0" dirty="0">
                <a:ln>
                  <a:noFill/>
                </a:ln>
                <a:solidFill>
                  <a:prstClr val="black"/>
                </a:solidFill>
                <a:effectLst/>
                <a:uLnTx/>
                <a:uFillTx/>
                <a:latin typeface="Calibri" panose="020F0502020204030204"/>
                <a:ea typeface="+mn-ea"/>
                <a:cs typeface="+mn-cs"/>
              </a:rPr>
            </a:br>
            <a:br>
              <a:rPr lang="el-GR" dirty="0"/>
            </a:br>
            <a:endParaRPr lang="el-GR" dirty="0"/>
          </a:p>
        </p:txBody>
      </p:sp>
      <p:sp>
        <p:nvSpPr>
          <p:cNvPr id="4" name="Θέση περιεχομένου 3">
            <a:extLst>
              <a:ext uri="{FF2B5EF4-FFF2-40B4-BE49-F238E27FC236}">
                <a16:creationId xmlns:a16="http://schemas.microsoft.com/office/drawing/2014/main" id="{70363455-1AF3-EE11-6B9F-C0E3F4B52DD4}"/>
              </a:ext>
            </a:extLst>
          </p:cNvPr>
          <p:cNvSpPr>
            <a:spLocks noGrp="1"/>
          </p:cNvSpPr>
          <p:nvPr>
            <p:ph idx="1"/>
          </p:nvPr>
        </p:nvSpPr>
        <p:spPr>
          <a:xfrm>
            <a:off x="0" y="1825624"/>
            <a:ext cx="11938000" cy="4841875"/>
          </a:xfrm>
        </p:spPr>
        <p:txBody>
          <a:bodyPr/>
          <a:lstStyle/>
          <a:p>
            <a:r>
              <a:rPr lang="el-GR" b="1" dirty="0"/>
              <a:t>Με τον αυξανόμενο αριθμό τουριστών </a:t>
            </a:r>
            <a:r>
              <a:rPr lang="el-GR" dirty="0"/>
              <a:t>τρίτης ηλικίας, τα ξενοδοχεία δεν</a:t>
            </a:r>
          </a:p>
          <a:p>
            <a:r>
              <a:rPr lang="el-GR" dirty="0"/>
              <a:t> έχουν εντάξει μόνον υπηρεσίες ιατρικής περίθαλψης στο εύρος των παροχών</a:t>
            </a:r>
          </a:p>
          <a:p>
            <a:r>
              <a:rPr lang="el-GR" dirty="0"/>
              <a:t> τους, αλλά σε πολλές περιπτώσεις και υπηρεσίες ειδικής γηριατρικής</a:t>
            </a:r>
          </a:p>
          <a:p>
            <a:r>
              <a:rPr lang="el-GR" dirty="0"/>
              <a:t> φροντίδας. </a:t>
            </a:r>
          </a:p>
          <a:p>
            <a:r>
              <a:rPr lang="el-GR" b="1" dirty="0"/>
              <a:t>Στο μέλλον προβλέπεται πως </a:t>
            </a:r>
            <a:r>
              <a:rPr lang="el-GR" dirty="0"/>
              <a:t>τα ξενοδοχεία θα αναγκαστούν να αυξήσουν τον</a:t>
            </a:r>
          </a:p>
          <a:p>
            <a:r>
              <a:rPr lang="el-GR" dirty="0"/>
              <a:t> αριθμό των μελών του προσωπικού τους που θα απασχολείται με τη φροντίδα</a:t>
            </a:r>
          </a:p>
          <a:p>
            <a:r>
              <a:rPr lang="el-GR" dirty="0"/>
              <a:t> ηλικιωμένων για την πλήρη και ολοκληρωμένη κάλυψη των αναγκών τους</a:t>
            </a:r>
          </a:p>
          <a:p>
            <a:r>
              <a:rPr lang="el-GR" dirty="0"/>
              <a:t> (εξυπηρέτηση, επικοινωνία, καθοδήγηση, συνοδεία, φροντίδα κ.λπ.)</a:t>
            </a:r>
          </a:p>
        </p:txBody>
      </p:sp>
    </p:spTree>
    <p:extLst>
      <p:ext uri="{BB962C8B-B14F-4D97-AF65-F5344CB8AC3E}">
        <p14:creationId xmlns:p14="http://schemas.microsoft.com/office/powerpoint/2010/main" val="2470518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367BD0C-F6F8-AC4C-1D10-27FCEB58F018}"/>
              </a:ext>
            </a:extLst>
          </p:cNvPr>
          <p:cNvSpPr>
            <a:spLocks noGrp="1"/>
          </p:cNvSpPr>
          <p:nvPr>
            <p:ph type="title"/>
          </p:nvPr>
        </p:nvSpPr>
        <p:spPr/>
        <p:txBody>
          <a:bodyPr>
            <a:normAutofit/>
          </a:bodyPr>
          <a:lstStyle/>
          <a:p>
            <a:pPr algn="ctr"/>
            <a:r>
              <a:rPr lang="el-GR" dirty="0"/>
              <a:t>8</a:t>
            </a:r>
            <a:br>
              <a:rPr lang="el-GR" dirty="0"/>
            </a:br>
            <a:r>
              <a:rPr lang="el-GR" sz="3100" b="1" dirty="0"/>
              <a:t>Προϋποθέσεις και χαρακτηριστικά του προορισμού </a:t>
            </a:r>
          </a:p>
        </p:txBody>
      </p:sp>
      <p:sp>
        <p:nvSpPr>
          <p:cNvPr id="3" name="Θέση περιεχομένου 2">
            <a:extLst>
              <a:ext uri="{FF2B5EF4-FFF2-40B4-BE49-F238E27FC236}">
                <a16:creationId xmlns:a16="http://schemas.microsoft.com/office/drawing/2014/main" id="{F81CA617-D683-99D9-1824-3167742A80D8}"/>
              </a:ext>
            </a:extLst>
          </p:cNvPr>
          <p:cNvSpPr>
            <a:spLocks noGrp="1"/>
          </p:cNvSpPr>
          <p:nvPr>
            <p:ph idx="1"/>
          </p:nvPr>
        </p:nvSpPr>
        <p:spPr>
          <a:xfrm>
            <a:off x="838200" y="1825624"/>
            <a:ext cx="10515600" cy="4765675"/>
          </a:xfrm>
        </p:spPr>
        <p:txBody>
          <a:bodyPr/>
          <a:lstStyle/>
          <a:p>
            <a:r>
              <a:rPr lang="el-GR" dirty="0"/>
              <a:t> </a:t>
            </a:r>
            <a:r>
              <a:rPr lang="el-GR" b="1" dirty="0"/>
              <a:t>Η στέγαση ηλικιωμένων και η κάλυψη </a:t>
            </a:r>
            <a:r>
              <a:rPr lang="el-GR" dirty="0"/>
              <a:t>των ειδικών αναγκών τους</a:t>
            </a:r>
          </a:p>
          <a:p>
            <a:r>
              <a:rPr lang="el-GR" dirty="0"/>
              <a:t> φαίνεται πως θα αποτελέσει σημαντική προτεραιότητα για πολλές</a:t>
            </a:r>
          </a:p>
          <a:p>
            <a:r>
              <a:rPr lang="el-GR" dirty="0"/>
              <a:t> διεθνείς αλυσίδες ξενοδοχείων.84,85,86  </a:t>
            </a:r>
          </a:p>
          <a:p>
            <a:r>
              <a:rPr lang="el-GR" b="1" dirty="0"/>
              <a:t> Η ανάπτυξη και προώθηση </a:t>
            </a:r>
            <a:r>
              <a:rPr lang="el-GR" dirty="0"/>
              <a:t>αυτής της κατηγορίας ατομικού ή</a:t>
            </a:r>
          </a:p>
          <a:p>
            <a:r>
              <a:rPr lang="el-GR" dirty="0"/>
              <a:t> ομαδικού τουρισμού με γνώμονα την ποιότητα και την ασφάλεια</a:t>
            </a:r>
          </a:p>
          <a:p>
            <a:r>
              <a:rPr lang="el-GR" dirty="0"/>
              <a:t> των πελατών αποτελεί λύση, ίσως και αναγκαιότητα, για τους</a:t>
            </a:r>
          </a:p>
          <a:p>
            <a:r>
              <a:rPr lang="el-GR" dirty="0"/>
              <a:t> τουριστικούς προορισμούς κατά τη χαμηλή και μεσαία τουριστική</a:t>
            </a:r>
          </a:p>
          <a:p>
            <a:r>
              <a:rPr lang="el-GR" dirty="0"/>
              <a:t> περίοδο</a:t>
            </a:r>
          </a:p>
        </p:txBody>
      </p:sp>
    </p:spTree>
    <p:extLst>
      <p:ext uri="{BB962C8B-B14F-4D97-AF65-F5344CB8AC3E}">
        <p14:creationId xmlns:p14="http://schemas.microsoft.com/office/powerpoint/2010/main" val="9391411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DD26F48-8F17-D96E-3C2C-BDD679B4011A}"/>
              </a:ext>
            </a:extLst>
          </p:cNvPr>
          <p:cNvSpPr>
            <a:spLocks noGrp="1"/>
          </p:cNvSpPr>
          <p:nvPr>
            <p:ph type="title"/>
          </p:nvPr>
        </p:nvSpPr>
        <p:spPr>
          <a:xfrm>
            <a:off x="838200" y="365125"/>
            <a:ext cx="10515600" cy="1019175"/>
          </a:xfrm>
        </p:spPr>
        <p:txBody>
          <a:bodyPr>
            <a:normAutofit fontScale="90000"/>
          </a:bodyPr>
          <a:lstStyle/>
          <a:p>
            <a:pPr algn="ctr"/>
            <a:r>
              <a:rPr lang="el-GR" dirty="0"/>
              <a:t>9</a:t>
            </a:r>
            <a:br>
              <a:rPr lang="el-GR" dirty="0"/>
            </a:br>
            <a:r>
              <a:rPr lang="el-GR" sz="2800" b="1" dirty="0">
                <a:solidFill>
                  <a:prstClr val="black"/>
                </a:solidFill>
                <a:latin typeface="Calibri" panose="020F0502020204030204"/>
                <a:ea typeface="+mn-ea"/>
                <a:cs typeface="+mn-cs"/>
              </a:rPr>
              <a:t>Τ</a:t>
            </a:r>
            <a:r>
              <a:rPr kumimoji="0" lang="el-GR" sz="2800" b="1" i="0" u="none" strike="noStrike" kern="1200" cap="none" spc="0" normalizeH="0" baseline="0" noProof="0" dirty="0">
                <a:ln>
                  <a:noFill/>
                </a:ln>
                <a:solidFill>
                  <a:prstClr val="black"/>
                </a:solidFill>
                <a:effectLst/>
                <a:uLnTx/>
                <a:uFillTx/>
                <a:latin typeface="Calibri" panose="020F0502020204030204"/>
                <a:ea typeface="+mn-ea"/>
                <a:cs typeface="+mn-cs"/>
              </a:rPr>
              <a:t>α προγράμματα τουρισμού</a:t>
            </a:r>
            <a:br>
              <a:rPr lang="el-GR" dirty="0"/>
            </a:br>
            <a:endParaRPr lang="el-GR" dirty="0"/>
          </a:p>
        </p:txBody>
      </p:sp>
      <p:sp>
        <p:nvSpPr>
          <p:cNvPr id="4" name="Θέση περιεχομένου 3">
            <a:extLst>
              <a:ext uri="{FF2B5EF4-FFF2-40B4-BE49-F238E27FC236}">
                <a16:creationId xmlns:a16="http://schemas.microsoft.com/office/drawing/2014/main" id="{62DD9E12-C994-EA02-75C6-0B90D413FCAF}"/>
              </a:ext>
            </a:extLst>
          </p:cNvPr>
          <p:cNvSpPr>
            <a:spLocks noGrp="1"/>
          </p:cNvSpPr>
          <p:nvPr>
            <p:ph idx="1"/>
          </p:nvPr>
        </p:nvSpPr>
        <p:spPr>
          <a:xfrm>
            <a:off x="152400" y="1612900"/>
            <a:ext cx="11811000" cy="5080000"/>
          </a:xfrm>
        </p:spPr>
        <p:txBody>
          <a:bodyPr/>
          <a:lstStyle/>
          <a:p>
            <a:r>
              <a:rPr lang="el-GR" b="1" dirty="0"/>
              <a:t>Επιπρόσθετα, τα προγράμματα </a:t>
            </a:r>
            <a:r>
              <a:rPr lang="el-GR" dirty="0"/>
              <a:t>τουρισμού τρίτης ηλικίας</a:t>
            </a:r>
          </a:p>
          <a:p>
            <a:r>
              <a:rPr lang="el-GR" dirty="0"/>
              <a:t> σχεδιάζονται δίνοντας έμφαση στις αρχές βιωσιμότητας, όπως:</a:t>
            </a:r>
          </a:p>
          <a:p>
            <a:r>
              <a:rPr lang="el-GR" b="1" dirty="0"/>
              <a:t>1</a:t>
            </a:r>
            <a:r>
              <a:rPr lang="el-GR" dirty="0"/>
              <a:t>. η προστασία του περιβάλλοντος και των φυσικών πόρων, </a:t>
            </a:r>
          </a:p>
          <a:p>
            <a:r>
              <a:rPr lang="el-GR" b="1" dirty="0"/>
              <a:t>2</a:t>
            </a:r>
            <a:r>
              <a:rPr lang="el-GR" dirty="0"/>
              <a:t>.η αξιοποίηση των τοπικών προϊόντων, </a:t>
            </a:r>
          </a:p>
          <a:p>
            <a:r>
              <a:rPr lang="el-GR" b="1" dirty="0"/>
              <a:t>3</a:t>
            </a:r>
            <a:r>
              <a:rPr lang="el-GR" dirty="0"/>
              <a:t>.η διατήρηση της φυσικής και της πολιτιστικής κληρονομιάς, </a:t>
            </a:r>
          </a:p>
          <a:p>
            <a:r>
              <a:rPr lang="el-GR" b="1" dirty="0"/>
              <a:t>4</a:t>
            </a:r>
            <a:r>
              <a:rPr lang="el-GR" dirty="0"/>
              <a:t>.η συνεργασία και ένταξη των ατόμων στις κοινωνίες υποδοχής, και </a:t>
            </a:r>
          </a:p>
          <a:p>
            <a:r>
              <a:rPr lang="el-GR" b="1" dirty="0"/>
              <a:t>5</a:t>
            </a:r>
            <a:r>
              <a:rPr lang="el-GR" dirty="0"/>
              <a:t>.η συμβολή στην τοπική ευημερία και την ανάπτυξη των τοπικών κοινωνιών.</a:t>
            </a:r>
          </a:p>
        </p:txBody>
      </p:sp>
    </p:spTree>
    <p:extLst>
      <p:ext uri="{BB962C8B-B14F-4D97-AF65-F5344CB8AC3E}">
        <p14:creationId xmlns:p14="http://schemas.microsoft.com/office/powerpoint/2010/main" val="142241877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173</TotalTime>
  <Words>2427</Words>
  <Application>Microsoft Office PowerPoint</Application>
  <PresentationFormat>Ευρεία οθόνη</PresentationFormat>
  <Paragraphs>171</Paragraphs>
  <Slides>20</Slides>
  <Notes>1</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20</vt:i4>
      </vt:variant>
    </vt:vector>
  </HeadingPairs>
  <TitlesOfParts>
    <vt:vector size="24" baseType="lpstr">
      <vt:lpstr>Arial</vt:lpstr>
      <vt:lpstr>Calibri</vt:lpstr>
      <vt:lpstr>Calibri Light</vt:lpstr>
      <vt:lpstr>Θέμα του Office</vt:lpstr>
      <vt:lpstr>Θεματικός τουρισμός- τουρισμός Υγείας 1.2. Η Προσφορά Διεθνώς   Διάλεξη 20-05-25</vt:lpstr>
      <vt:lpstr>2 1.2.1. H Υπάρχουσα Κατάσταση 1.2.1.1. Εισαγωγή</vt:lpstr>
      <vt:lpstr>3 Αναγκαιότητα εξειδίκευσης  </vt:lpstr>
      <vt:lpstr>4 Οι εξελίξεις στην τουριστική βιομηχανία</vt:lpstr>
      <vt:lpstr>5 Οι μέθοδοι ανάλυσης  των κινήτρων  </vt:lpstr>
      <vt:lpstr>6 1.2.1.2. O ρόλος και οι υπηρεσίες των ενδιαφερόμενων μερών του τουρισμού τρίτης ηλικίας</vt:lpstr>
      <vt:lpstr> 7 Υπηρεσίες ειδικής γηριατρικής φροντίδας.   </vt:lpstr>
      <vt:lpstr>8 Προϋποθέσεις και χαρακτηριστικά του προορισμού </vt:lpstr>
      <vt:lpstr>9 Τα προγράμματα τουρισμού </vt:lpstr>
      <vt:lpstr>10 Η ανάδειξης του ποιοτικού </vt:lpstr>
      <vt:lpstr>11 Η επίτευξη των στόχων  </vt:lpstr>
      <vt:lpstr>12 Προϋποθέσεις και χαρακτηριστικά των τουριστικών πακέτων  </vt:lpstr>
      <vt:lpstr>13 Η ειδική βαρύτητα</vt:lpstr>
      <vt:lpstr>14 Τα χαρακτηριστικά των υποδομών και των καταλυμάτων </vt:lpstr>
      <vt:lpstr>15 Τα προηγμένα προϊόντα υψηλής τεχνολογίας</vt:lpstr>
      <vt:lpstr>16 Choice Hotels international </vt:lpstr>
      <vt:lpstr>17 Προσφερόμενες υπηρεσίες από τα ενδιαφερόμενα μέρη </vt:lpstr>
      <vt:lpstr>18 Οι προσφερόμενες δραστηριότητες</vt:lpstr>
      <vt:lpstr>19 οι τουριστικοί και ταξιδιωτικοί πράκτορες </vt:lpstr>
      <vt:lpstr>20 βιβλιογραφία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EFTHYMIOS PAPPAS</dc:creator>
  <cp:lastModifiedBy>EFTHYMIOS PAPPAS</cp:lastModifiedBy>
  <cp:revision>57</cp:revision>
  <dcterms:created xsi:type="dcterms:W3CDTF">2025-05-13T07:02:13Z</dcterms:created>
  <dcterms:modified xsi:type="dcterms:W3CDTF">2025-05-19T09:40:44Z</dcterms:modified>
</cp:coreProperties>
</file>