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464" r:id="rId2"/>
    <p:sldId id="559" r:id="rId3"/>
    <p:sldId id="560" r:id="rId4"/>
    <p:sldId id="561" r:id="rId5"/>
    <p:sldId id="497" r:id="rId6"/>
    <p:sldId id="496" r:id="rId7"/>
    <p:sldId id="550" r:id="rId8"/>
    <p:sldId id="551" r:id="rId9"/>
    <p:sldId id="552" r:id="rId10"/>
    <p:sldId id="553" r:id="rId11"/>
    <p:sldId id="554" r:id="rId12"/>
    <p:sldId id="502" r:id="rId13"/>
    <p:sldId id="557" r:id="rId14"/>
    <p:sldId id="510" r:id="rId15"/>
    <p:sldId id="511" r:id="rId16"/>
    <p:sldId id="562" r:id="rId17"/>
    <p:sldId id="500" r:id="rId18"/>
    <p:sldId id="564" r:id="rId19"/>
    <p:sldId id="501" r:id="rId20"/>
    <p:sldId id="512" r:id="rId21"/>
    <p:sldId id="563" r:id="rId22"/>
    <p:sldId id="539" r:id="rId23"/>
    <p:sldId id="529" r:id="rId24"/>
    <p:sldId id="538" r:id="rId25"/>
    <p:sldId id="534" r:id="rId26"/>
    <p:sldId id="504" r:id="rId27"/>
    <p:sldId id="505" r:id="rId28"/>
    <p:sldId id="506" r:id="rId29"/>
    <p:sldId id="555" r:id="rId30"/>
    <p:sldId id="556" r:id="rId31"/>
    <p:sldId id="507" r:id="rId32"/>
    <p:sldId id="513" r:id="rId33"/>
    <p:sldId id="509" r:id="rId34"/>
    <p:sldId id="517" r:id="rId35"/>
    <p:sldId id="514" r:id="rId36"/>
    <p:sldId id="540" r:id="rId37"/>
    <p:sldId id="541" r:id="rId38"/>
    <p:sldId id="542" r:id="rId39"/>
    <p:sldId id="543" r:id="rId40"/>
    <p:sldId id="508" r:id="rId41"/>
    <p:sldId id="544" r:id="rId42"/>
    <p:sldId id="545" r:id="rId43"/>
    <p:sldId id="546" r:id="rId44"/>
    <p:sldId id="547" r:id="rId45"/>
    <p:sldId id="549"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howGuides="1">
      <p:cViewPr varScale="1">
        <p:scale>
          <a:sx n="74" d="100"/>
          <a:sy n="74" d="100"/>
        </p:scale>
        <p:origin x="376" y="56"/>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10/14/2025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10/14/2025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10/14/2025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10/14/2025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10/14/2025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10/14/2025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10/14/2025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10/14/2025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10/14/2025</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10/14/2025</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10/14/2025</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10/14/2025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10/14/2025</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10/14/2025</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36.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2194" y="5085184"/>
            <a:ext cx="6092825" cy="1077218"/>
          </a:xfrm>
          <a:prstGeom prst="rect">
            <a:avLst/>
          </a:prstGeom>
        </p:spPr>
        <p:txBody>
          <a:bodyPr>
            <a:spAutoFit/>
          </a:bodyPr>
          <a:lstStyle/>
          <a:p>
            <a:pPr algn="ctr"/>
            <a:r>
              <a:rPr lang="el-GR" sz="3200" dirty="0">
                <a:latin typeface="Gabriola" panose="04040605051002020D02" pitchFamily="82" charset="0"/>
              </a:rPr>
              <a:t>Αριστείδης Γ. Βραχάτης</a:t>
            </a:r>
            <a:r>
              <a:rPr lang="en-US" sz="3200" dirty="0">
                <a:latin typeface="Gabriola" panose="04040605051002020D02" pitchFamily="82" charset="0"/>
              </a:rPr>
              <a:t>, </a:t>
            </a:r>
            <a:r>
              <a:rPr lang="en-US" sz="3200" dirty="0" err="1">
                <a:latin typeface="Gabriola" panose="04040605051002020D02" pitchFamily="82" charset="0"/>
              </a:rPr>
              <a:t>Dipl-Ing</a:t>
            </a:r>
            <a:r>
              <a:rPr lang="en-US" sz="3200" dirty="0">
                <a:latin typeface="Gabriola" panose="04040605051002020D02" pitchFamily="82" charset="0"/>
              </a:rPr>
              <a:t>, </a:t>
            </a:r>
            <a:r>
              <a:rPr lang="en-US" sz="3200" dirty="0" err="1">
                <a:latin typeface="Gabriola" panose="04040605051002020D02" pitchFamily="82" charset="0"/>
              </a:rPr>
              <a:t>M.Sc</a:t>
            </a:r>
            <a:r>
              <a:rPr lang="en-US" sz="3200" dirty="0">
                <a:latin typeface="Gabriola" panose="04040605051002020D02" pitchFamily="82" charset="0"/>
              </a:rPr>
              <a:t>, PhD</a:t>
            </a:r>
          </a:p>
          <a:p>
            <a:pPr algn="ctr"/>
            <a:r>
              <a:rPr lang="el-GR" sz="3200" dirty="0">
                <a:latin typeface="Gabriola" panose="04040605051002020D02" pitchFamily="82" charset="0"/>
              </a:rPr>
              <a:t>Επίκουρος Καθηγητής</a:t>
            </a:r>
          </a:p>
        </p:txBody>
      </p:sp>
      <p:sp>
        <p:nvSpPr>
          <p:cNvPr id="4" name="TextBox 3"/>
          <p:cNvSpPr txBox="1"/>
          <p:nvPr/>
        </p:nvSpPr>
        <p:spPr>
          <a:xfrm>
            <a:off x="3068825" y="1916832"/>
            <a:ext cx="5854724" cy="1569660"/>
          </a:xfrm>
          <a:prstGeom prst="rect">
            <a:avLst/>
          </a:prstGeom>
          <a:noFill/>
        </p:spPr>
        <p:txBody>
          <a:bodyPr wrap="square" rtlCol="0">
            <a:spAutoFit/>
          </a:bodyPr>
          <a:lstStyle/>
          <a:p>
            <a:pPr algn="ctr"/>
            <a:r>
              <a:rPr lang="el-GR" sz="3200" dirty="0">
                <a:latin typeface="Garamond" panose="02020404030301010803" pitchFamily="18" charset="0"/>
              </a:rPr>
              <a:t>ΜΗΧΑΝΙΚΗ ΜΑΘΗΣΗ</a:t>
            </a:r>
          </a:p>
          <a:p>
            <a:pPr algn="ctr"/>
            <a:endParaRPr lang="el-GR" sz="3200" dirty="0">
              <a:latin typeface="Garamond" panose="02020404030301010803" pitchFamily="18" charset="0"/>
            </a:endParaRPr>
          </a:p>
          <a:p>
            <a:pPr algn="ctr"/>
            <a:r>
              <a:rPr lang="el-GR" sz="3200" dirty="0">
                <a:latin typeface="Garamond" panose="02020404030301010803" pitchFamily="18" charset="0"/>
              </a:rPr>
              <a:t>Εξόρυξη και Ανάλυση δεδομένων</a:t>
            </a:r>
            <a:endParaRPr lang="en-US" sz="3200" dirty="0">
              <a:latin typeface="Garamond" panose="02020404030301010803" pitchFamily="18" charset="0"/>
            </a:endParaRPr>
          </a:p>
        </p:txBody>
      </p:sp>
    </p:spTree>
    <p:extLst>
      <p:ext uri="{BB962C8B-B14F-4D97-AF65-F5344CB8AC3E}">
        <p14:creationId xmlns:p14="http://schemas.microsoft.com/office/powerpoint/2010/main" val="35599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Διάγραμμα διασποράς</a:t>
            </a:r>
          </a:p>
        </p:txBody>
      </p:sp>
      <p:sp>
        <p:nvSpPr>
          <p:cNvPr id="8" name="TextBox 7">
            <a:extLst>
              <a:ext uri="{FF2B5EF4-FFF2-40B4-BE49-F238E27FC236}">
                <a16:creationId xmlns:a16="http://schemas.microsoft.com/office/drawing/2014/main" id="{8A17473C-0E0B-4FA4-BF5B-19DCB77D1E5D}"/>
              </a:ext>
            </a:extLst>
          </p:cNvPr>
          <p:cNvSpPr txBox="1"/>
          <p:nvPr/>
        </p:nvSpPr>
        <p:spPr>
          <a:xfrm>
            <a:off x="1269876" y="1268760"/>
            <a:ext cx="9217024" cy="461665"/>
          </a:xfrm>
          <a:prstGeom prst="rect">
            <a:avLst/>
          </a:prstGeom>
          <a:noFill/>
        </p:spPr>
        <p:txBody>
          <a:bodyPr wrap="square">
            <a:spAutoFit/>
          </a:bodyPr>
          <a:lstStyle/>
          <a:p>
            <a:pPr marL="342900" indent="-342900">
              <a:buFont typeface="Arial" panose="020B0604020202020204" pitchFamily="34" charset="0"/>
              <a:buChar char="•"/>
            </a:pPr>
            <a:r>
              <a:rPr lang="el-GR" sz="2400" dirty="0">
                <a:latin typeface="Garamond" panose="02020404030301010803" pitchFamily="18" charset="0"/>
              </a:rPr>
              <a:t>2-διάστατο σύνολο δεδομένων Iris</a:t>
            </a:r>
            <a:r>
              <a:rPr lang="en-US" sz="2400" dirty="0">
                <a:latin typeface="Garamond" panose="02020404030301010803" pitchFamily="18" charset="0"/>
              </a:rPr>
              <a:t> </a:t>
            </a:r>
            <a:r>
              <a:rPr lang="el-GR" sz="2400" dirty="0" err="1">
                <a:latin typeface="Garamond" panose="02020404030301010803" pitchFamily="18" charset="0"/>
              </a:rPr>
              <a:t>sepal</a:t>
            </a:r>
            <a:r>
              <a:rPr lang="el-GR" sz="2400" dirty="0">
                <a:latin typeface="Garamond" panose="02020404030301010803" pitchFamily="18" charset="0"/>
              </a:rPr>
              <a:t> </a:t>
            </a:r>
            <a:r>
              <a:rPr lang="el-GR" sz="2400" dirty="0" err="1">
                <a:latin typeface="Garamond" panose="02020404030301010803" pitchFamily="18" charset="0"/>
              </a:rPr>
              <a:t>length</a:t>
            </a:r>
            <a:r>
              <a:rPr lang="el-GR" sz="2400" dirty="0">
                <a:latin typeface="Garamond" panose="02020404030301010803" pitchFamily="18" charset="0"/>
              </a:rPr>
              <a:t> και </a:t>
            </a:r>
            <a:r>
              <a:rPr lang="el-GR" sz="2400" dirty="0" err="1">
                <a:latin typeface="Garamond" panose="02020404030301010803" pitchFamily="18" charset="0"/>
              </a:rPr>
              <a:t>sepal</a:t>
            </a:r>
            <a:r>
              <a:rPr lang="el-GR" sz="2400" dirty="0">
                <a:latin typeface="Garamond" panose="02020404030301010803" pitchFamily="18" charset="0"/>
              </a:rPr>
              <a:t> </a:t>
            </a:r>
            <a:r>
              <a:rPr lang="el-GR" sz="2400" dirty="0" err="1">
                <a:latin typeface="Garamond" panose="02020404030301010803" pitchFamily="18" charset="0"/>
              </a:rPr>
              <a:t>width</a:t>
            </a:r>
            <a:endParaRPr lang="el-GR" sz="2400" dirty="0"/>
          </a:p>
        </p:txBody>
      </p:sp>
      <p:sp>
        <p:nvSpPr>
          <p:cNvPr id="9" name="Θέση περιεχομένου 2">
            <a:extLst>
              <a:ext uri="{FF2B5EF4-FFF2-40B4-BE49-F238E27FC236}">
                <a16:creationId xmlns:a16="http://schemas.microsoft.com/office/drawing/2014/main" id="{01870838-0C77-4A14-BA4A-310E29A12B4A}"/>
              </a:ext>
            </a:extLst>
          </p:cNvPr>
          <p:cNvSpPr txBox="1">
            <a:spLocks/>
          </p:cNvSpPr>
          <p:nvPr/>
        </p:nvSpPr>
        <p:spPr>
          <a:xfrm>
            <a:off x="1485900" y="1268760"/>
            <a:ext cx="8229600" cy="5329391"/>
          </a:xfrm>
          <a:prstGeom prst="rect">
            <a:avLst/>
          </a:prstGeom>
        </p:spPr>
        <p:txBody>
          <a:bodyPr>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ctr">
              <a:buFont typeface="Euphemia" pitchFamily="34" charset="0"/>
              <a:buNone/>
            </a:pPr>
            <a:endParaRPr lang="el-GR" sz="1600" dirty="0"/>
          </a:p>
          <a:p>
            <a:pPr algn="ctr"/>
            <a:endParaRPr lang="el-GR" sz="1600" dirty="0">
              <a:solidFill>
                <a:prstClr val="black"/>
              </a:solidFill>
            </a:endParaRPr>
          </a:p>
        </p:txBody>
      </p:sp>
      <p:pic>
        <p:nvPicPr>
          <p:cNvPr id="10" name="Εικόνα 9">
            <a:extLst>
              <a:ext uri="{FF2B5EF4-FFF2-40B4-BE49-F238E27FC236}">
                <a16:creationId xmlns:a16="http://schemas.microsoft.com/office/drawing/2014/main" id="{F6FB6BF0-3D42-47BA-AF4D-88730FAC9B8C}"/>
              </a:ext>
            </a:extLst>
          </p:cNvPr>
          <p:cNvPicPr>
            <a:picLocks noChangeAspect="1"/>
          </p:cNvPicPr>
          <p:nvPr/>
        </p:nvPicPr>
        <p:blipFill>
          <a:blip r:embed="rId2"/>
          <a:stretch>
            <a:fillRect/>
          </a:stretch>
        </p:blipFill>
        <p:spPr>
          <a:xfrm>
            <a:off x="2998068" y="2132856"/>
            <a:ext cx="5557791" cy="3613575"/>
          </a:xfrm>
          <a:prstGeom prst="rect">
            <a:avLst/>
          </a:prstGeom>
        </p:spPr>
      </p:pic>
      <p:sp>
        <p:nvSpPr>
          <p:cNvPr id="11" name="TextBox 10">
            <a:extLst>
              <a:ext uri="{FF2B5EF4-FFF2-40B4-BE49-F238E27FC236}">
                <a16:creationId xmlns:a16="http://schemas.microsoft.com/office/drawing/2014/main" id="{D418434F-9D10-45C5-976C-7C030CCD8D23}"/>
              </a:ext>
            </a:extLst>
          </p:cNvPr>
          <p:cNvSpPr txBox="1"/>
          <p:nvPr/>
        </p:nvSpPr>
        <p:spPr>
          <a:xfrm>
            <a:off x="909836" y="5825696"/>
            <a:ext cx="9990576" cy="707886"/>
          </a:xfrm>
          <a:prstGeom prst="rect">
            <a:avLst/>
          </a:prstGeom>
          <a:noFill/>
        </p:spPr>
        <p:txBody>
          <a:bodyPr wrap="square">
            <a:spAutoFit/>
          </a:bodyPr>
          <a:lstStyle/>
          <a:p>
            <a:pPr marL="0" indent="0" algn="ctr">
              <a:buFont typeface="Euphemia" pitchFamily="34" charset="0"/>
              <a:buNone/>
            </a:pPr>
            <a:r>
              <a:rPr lang="el-GR" sz="2000" i="1" dirty="0" err="1">
                <a:latin typeface="Garamond" panose="02020404030301010803" pitchFamily="18" charset="0"/>
              </a:rPr>
              <a:t>Οπτικοποίηση</a:t>
            </a:r>
            <a:r>
              <a:rPr lang="el-GR" sz="2000" i="1" dirty="0">
                <a:latin typeface="Garamond" panose="02020404030301010803" pitchFamily="18" charset="0"/>
              </a:rPr>
              <a:t> του συνόλου δεδομένων </a:t>
            </a:r>
            <a:r>
              <a:rPr lang="en-US" sz="2000" i="1" dirty="0">
                <a:latin typeface="Garamond" panose="02020404030301010803" pitchFamily="18" charset="0"/>
              </a:rPr>
              <a:t>Iris </a:t>
            </a:r>
            <a:r>
              <a:rPr lang="el-GR" sz="2000" i="1" dirty="0">
                <a:latin typeface="Garamond" panose="02020404030301010803" pitchFamily="18" charset="0"/>
              </a:rPr>
              <a:t>ως σημεία/διανύσματα στις δύο διαστάσεις</a:t>
            </a:r>
          </a:p>
          <a:p>
            <a:pPr marL="0" indent="0" algn="ctr">
              <a:buFont typeface="Euphemia" pitchFamily="34" charset="0"/>
              <a:buNone/>
            </a:pPr>
            <a:r>
              <a:rPr lang="el-GR" sz="2000" i="1" dirty="0">
                <a:latin typeface="Garamond" panose="02020404030301010803" pitchFamily="18" charset="0"/>
              </a:rPr>
              <a:t>Ο συμπαγής κύκλος αναπαριστά το μέσο σημείο</a:t>
            </a:r>
          </a:p>
        </p:txBody>
      </p:sp>
    </p:spTree>
    <p:extLst>
      <p:ext uri="{BB962C8B-B14F-4D97-AF65-F5344CB8AC3E}">
        <p14:creationId xmlns:p14="http://schemas.microsoft.com/office/powerpoint/2010/main" val="2562257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2">
                <a:extLst>
                  <a:ext uri="{FF2B5EF4-FFF2-40B4-BE49-F238E27FC236}">
                    <a16:creationId xmlns:a16="http://schemas.microsoft.com/office/drawing/2014/main" id="{A9FE69B1-54B1-4A48-9F78-1CCDE9D28C90}"/>
                  </a:ext>
                </a:extLst>
              </p:cNvPr>
              <p:cNvSpPr txBox="1">
                <a:spLocks/>
              </p:cNvSpPr>
              <p:nvPr/>
            </p:nvSpPr>
            <p:spPr>
              <a:xfrm>
                <a:off x="1053852" y="1052736"/>
                <a:ext cx="9865096" cy="5805264"/>
              </a:xfrm>
              <a:prstGeom prst="rect">
                <a:avLst/>
              </a:prstGeom>
            </p:spPr>
            <p:txBody>
              <a:bodyPr>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a:lnSpc>
                    <a:spcPct val="145000"/>
                  </a:lnSpc>
                </a:pPr>
                <a:r>
                  <a:rPr lang="el-GR" sz="1600" dirty="0">
                    <a:latin typeface="Garamond" panose="02020404030301010803" pitchFamily="18" charset="0"/>
                  </a:rPr>
                  <a:t>Αν όλα τα γνωρίσματα είναι αριθμητικά, τότε η μήτρα δεδομένων </a:t>
                </a:r>
                <a:r>
                  <a:rPr lang="el-GR" sz="1600" b="1" dirty="0">
                    <a:latin typeface="Garamond" panose="02020404030301010803" pitchFamily="18" charset="0"/>
                  </a:rPr>
                  <a:t>D</a:t>
                </a:r>
                <a:r>
                  <a:rPr lang="el-GR" sz="1600" dirty="0">
                    <a:latin typeface="Garamond" panose="02020404030301010803" pitchFamily="18" charset="0"/>
                  </a:rPr>
                  <a:t> είναι μια μήτρα διαστάσεων </a:t>
                </a:r>
                <a:r>
                  <a:rPr lang="el-GR" sz="1600" i="1" dirty="0">
                    <a:latin typeface="Garamond" panose="02020404030301010803" pitchFamily="18" charset="0"/>
                  </a:rPr>
                  <a:t>n</a:t>
                </a:r>
                <a:r>
                  <a:rPr lang="el-GR" sz="1600" dirty="0">
                    <a:latin typeface="Garamond" panose="02020404030301010803" pitchFamily="18" charset="0"/>
                  </a:rPr>
                  <a:t> </a:t>
                </a:r>
                <a:r>
                  <a:rPr lang="el-GR" sz="1600" dirty="0">
                    <a:latin typeface="Garamond" panose="02020404030301010803" pitchFamily="18" charset="0"/>
                    <a:sym typeface="Symbol"/>
                  </a:rPr>
                  <a:t></a:t>
                </a:r>
                <a:r>
                  <a:rPr lang="el-GR" sz="1600" dirty="0">
                    <a:latin typeface="Garamond" panose="02020404030301010803" pitchFamily="18" charset="0"/>
                  </a:rPr>
                  <a:t> </a:t>
                </a:r>
                <a:r>
                  <a:rPr lang="el-GR" sz="1600" i="1" dirty="0">
                    <a:latin typeface="Garamond" panose="02020404030301010803" pitchFamily="18" charset="0"/>
                  </a:rPr>
                  <a:t>d</a:t>
                </a:r>
                <a:r>
                  <a:rPr lang="el-GR" sz="1600" dirty="0">
                    <a:latin typeface="Garamond" panose="02020404030301010803" pitchFamily="18" charset="0"/>
                  </a:rPr>
                  <a:t>, ή ισοδύναμα ένα σύνολο με </a:t>
                </a:r>
                <a:r>
                  <a:rPr lang="el-GR" sz="1600" i="1" dirty="0">
                    <a:latin typeface="Garamond" panose="02020404030301010803" pitchFamily="18" charset="0"/>
                  </a:rPr>
                  <a:t>n </a:t>
                </a:r>
                <a:r>
                  <a:rPr lang="el-GR" sz="1600" dirty="0">
                    <a:latin typeface="Garamond" panose="02020404030301010803" pitchFamily="18" charset="0"/>
                  </a:rPr>
                  <a:t>διανύσματα γραμμής </a:t>
                </a:r>
                <a14:m>
                  <m:oMath xmlns:m="http://schemas.openxmlformats.org/officeDocument/2006/math">
                    <m:sSubSup>
                      <m:sSubSupPr>
                        <m:ctrlPr>
                          <a:rPr lang="el-GR" sz="1600" i="1" smtClean="0">
                            <a:latin typeface="Cambria Math" panose="02040503050406030204" pitchFamily="18" charset="0"/>
                          </a:rPr>
                        </m:ctrlPr>
                      </m:sSubSupPr>
                      <m:e>
                        <m:r>
                          <m:rPr>
                            <m:sty m:val="p"/>
                          </m:rPr>
                          <a:rPr lang="en-US" sz="1600" b="0" i="0" smtClean="0">
                            <a:latin typeface="Cambria Math" panose="02040503050406030204" pitchFamily="18" charset="0"/>
                          </a:rPr>
                          <m:t>X</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𝑇</m:t>
                        </m:r>
                      </m:sup>
                    </m:sSubSup>
                  </m:oMath>
                </a14:m>
                <a:r>
                  <a:rPr lang="el-GR" sz="1600" i="1" dirty="0" err="1">
                    <a:latin typeface="Garamond" panose="02020404030301010803" pitchFamily="18" charset="0"/>
                  </a:rPr>
                  <a:t>X</a:t>
                </a:r>
                <a:r>
                  <a:rPr lang="el-GR" sz="1600" i="1" baseline="-25000" dirty="0" err="1">
                    <a:latin typeface="Garamond" panose="02020404030301010803" pitchFamily="18" charset="0"/>
                  </a:rPr>
                  <a:t>j</a:t>
                </a:r>
                <a:r>
                  <a:rPr lang="el-GR" sz="1600" dirty="0">
                    <a:latin typeface="Garamond" panose="02020404030301010803" pitchFamily="18" charset="0"/>
                  </a:rPr>
                  <a:t> </a:t>
                </a:r>
                <a:r>
                  <a:rPr lang="el-GR" sz="1600" b="1" dirty="0">
                    <a:latin typeface="Garamond" panose="02020404030301010803" pitchFamily="18" charset="0"/>
                    <a:sym typeface="Symbol"/>
                  </a:rPr>
                  <a:t></a:t>
                </a:r>
                <a:r>
                  <a:rPr lang="el-GR" sz="1600" dirty="0">
                    <a:latin typeface="Garamond" panose="02020404030301010803" pitchFamily="18" charset="0"/>
                  </a:rPr>
                  <a:t> </a:t>
                </a:r>
                <a:r>
                  <a:rPr lang="el-GR" sz="1600" dirty="0" err="1">
                    <a:latin typeface="Garamond" panose="02020404030301010803" pitchFamily="18" charset="0"/>
                  </a:rPr>
                  <a:t>ℝ</a:t>
                </a:r>
                <a:r>
                  <a:rPr lang="el-GR" sz="1600" i="1" baseline="30000" dirty="0" err="1">
                    <a:latin typeface="Garamond" panose="02020404030301010803" pitchFamily="18" charset="0"/>
                  </a:rPr>
                  <a:t>d</a:t>
                </a:r>
                <a:r>
                  <a:rPr lang="el-GR" sz="1600" dirty="0">
                    <a:latin typeface="Garamond" panose="02020404030301010803" pitchFamily="18" charset="0"/>
                  </a:rPr>
                  <a:t> ή ένα σύνολο με </a:t>
                </a:r>
                <a:r>
                  <a:rPr lang="el-GR" sz="1600" i="1" dirty="0">
                    <a:latin typeface="Garamond" panose="02020404030301010803" pitchFamily="18" charset="0"/>
                  </a:rPr>
                  <a:t>d </a:t>
                </a:r>
                <a:r>
                  <a:rPr lang="el-GR" sz="1600" dirty="0">
                    <a:latin typeface="Garamond" panose="02020404030301010803" pitchFamily="18" charset="0"/>
                  </a:rPr>
                  <a:t>διανύσματα στήλης </a:t>
                </a:r>
                <a:r>
                  <a:rPr lang="el-GR" sz="1600" i="1" dirty="0" err="1">
                    <a:latin typeface="Garamond" panose="02020404030301010803" pitchFamily="18" charset="0"/>
                  </a:rPr>
                  <a:t>X</a:t>
                </a:r>
                <a:r>
                  <a:rPr lang="el-GR" sz="1600" i="1" baseline="-25000" dirty="0" err="1">
                    <a:latin typeface="Garamond" panose="02020404030301010803" pitchFamily="18" charset="0"/>
                  </a:rPr>
                  <a:t>j</a:t>
                </a:r>
                <a:r>
                  <a:rPr lang="el-GR" sz="1600" dirty="0">
                    <a:latin typeface="Garamond" panose="02020404030301010803" pitchFamily="18" charset="0"/>
                  </a:rPr>
                  <a:t> </a:t>
                </a:r>
                <a:r>
                  <a:rPr lang="el-GR" sz="1600" b="1" dirty="0">
                    <a:latin typeface="Garamond" panose="02020404030301010803" pitchFamily="18" charset="0"/>
                    <a:sym typeface="Symbol"/>
                  </a:rPr>
                  <a:t></a:t>
                </a:r>
                <a:r>
                  <a:rPr lang="el-GR" sz="1600" dirty="0">
                    <a:latin typeface="Garamond" panose="02020404030301010803" pitchFamily="18" charset="0"/>
                  </a:rPr>
                  <a:t> </a:t>
                </a:r>
                <a:r>
                  <a:rPr lang="el-GR" sz="1600" dirty="0" err="1">
                    <a:latin typeface="Garamond" panose="02020404030301010803" pitchFamily="18" charset="0"/>
                  </a:rPr>
                  <a:t>ℝ</a:t>
                </a:r>
                <a:r>
                  <a:rPr lang="el-GR" sz="1600" i="1" baseline="30000" dirty="0" err="1">
                    <a:latin typeface="Garamond" panose="02020404030301010803" pitchFamily="18" charset="0"/>
                  </a:rPr>
                  <a:t>n</a:t>
                </a:r>
                <a:endParaRPr lang="el-GR" sz="1600" dirty="0">
                  <a:latin typeface="Garamond" panose="02020404030301010803" pitchFamily="18" charset="0"/>
                </a:endParaRPr>
              </a:p>
              <a:p>
                <a:pPr>
                  <a:lnSpc>
                    <a:spcPct val="145000"/>
                  </a:lnSpc>
                </a:pPr>
                <a:endParaRPr lang="en-US" sz="1600" dirty="0">
                  <a:latin typeface="Garamond" panose="02020404030301010803" pitchFamily="18" charset="0"/>
                </a:endParaRPr>
              </a:p>
              <a:p>
                <a:pPr>
                  <a:lnSpc>
                    <a:spcPct val="145000"/>
                  </a:lnSpc>
                </a:pPr>
                <a:endParaRPr lang="en-US" sz="1600" dirty="0">
                  <a:latin typeface="Garamond" panose="02020404030301010803" pitchFamily="18" charset="0"/>
                </a:endParaRPr>
              </a:p>
              <a:p>
                <a:pPr>
                  <a:lnSpc>
                    <a:spcPct val="145000"/>
                  </a:lnSpc>
                </a:pPr>
                <a:r>
                  <a:rPr lang="el-GR" sz="1600" dirty="0">
                    <a:latin typeface="Garamond" panose="02020404030301010803" pitchFamily="18" charset="0"/>
                  </a:rPr>
                  <a:t>Ο μέσος της μήτρας δεδομένων D είναι το διάνυσμα που προκύπτει από τον υπολογισμό του μέσου όρου για όλα τα σημεία:</a:t>
                </a:r>
              </a:p>
              <a:p>
                <a:pPr marL="0" indent="0">
                  <a:lnSpc>
                    <a:spcPct val="150000"/>
                  </a:lnSpc>
                  <a:buFont typeface="Euphemia" pitchFamily="34" charset="0"/>
                  <a:buNone/>
                </a:pPr>
                <a:endParaRPr lang="el-GR" sz="1600" dirty="0">
                  <a:latin typeface="Garamond" panose="02020404030301010803" pitchFamily="18" charset="0"/>
                </a:endParaRPr>
              </a:p>
              <a:p>
                <a:pPr>
                  <a:lnSpc>
                    <a:spcPct val="145000"/>
                  </a:lnSpc>
                </a:pPr>
                <a:r>
                  <a:rPr lang="el-GR" sz="1600" dirty="0">
                    <a:latin typeface="Garamond" panose="02020404030301010803" pitchFamily="18" charset="0"/>
                  </a:rPr>
                  <a:t>Για να υπολογίσουμε την κεντραρισμένη μήτρα δεδομένων, αφαιρούμε τον μέσο από όλα τα σημεία:</a:t>
                </a:r>
              </a:p>
              <a:p>
                <a:pPr>
                  <a:lnSpc>
                    <a:spcPct val="145000"/>
                  </a:lnSpc>
                </a:pPr>
                <a:endParaRPr lang="en-US" sz="1600" dirty="0">
                  <a:latin typeface="Garamond" panose="02020404030301010803" pitchFamily="18" charset="0"/>
                </a:endParaRPr>
              </a:p>
              <a:p>
                <a:pPr>
                  <a:lnSpc>
                    <a:spcPct val="145000"/>
                  </a:lnSpc>
                </a:pPr>
                <a:endParaRPr lang="en-US" sz="1600" dirty="0">
                  <a:latin typeface="Garamond" panose="02020404030301010803" pitchFamily="18" charset="0"/>
                </a:endParaRPr>
              </a:p>
              <a:p>
                <a:pPr>
                  <a:lnSpc>
                    <a:spcPct val="145000"/>
                  </a:lnSpc>
                </a:pPr>
                <a:r>
                  <a:rPr lang="el-GR" sz="1600" dirty="0">
                    <a:latin typeface="Garamond" panose="02020404030301010803" pitchFamily="18" charset="0"/>
                  </a:rPr>
                  <a:t>όπου το </a:t>
                </a:r>
                <a:r>
                  <a:rPr lang="el-GR" sz="1600" b="1" dirty="0" err="1">
                    <a:latin typeface="Garamond" panose="02020404030301010803" pitchFamily="18" charset="0"/>
                  </a:rPr>
                  <a:t>z</a:t>
                </a:r>
                <a:r>
                  <a:rPr lang="el-GR" sz="1600" i="1" baseline="-25000" dirty="0" err="1">
                    <a:latin typeface="Garamond" panose="02020404030301010803" pitchFamily="18" charset="0"/>
                  </a:rPr>
                  <a:t>i</a:t>
                </a:r>
                <a:r>
                  <a:rPr lang="el-GR" sz="1600" i="1" dirty="0">
                    <a:latin typeface="Garamond" panose="02020404030301010803" pitchFamily="18" charset="0"/>
                  </a:rPr>
                  <a:t> </a:t>
                </a:r>
                <a:r>
                  <a:rPr lang="el-GR" sz="1600" dirty="0">
                    <a:latin typeface="Garamond" panose="02020404030301010803" pitchFamily="18" charset="0"/>
                  </a:rPr>
                  <a:t>= </a:t>
                </a:r>
                <a:r>
                  <a:rPr lang="el-GR" sz="1600" b="1" dirty="0" err="1">
                    <a:latin typeface="Garamond" panose="02020404030301010803" pitchFamily="18" charset="0"/>
                  </a:rPr>
                  <a:t>x</a:t>
                </a:r>
                <a:r>
                  <a:rPr lang="el-GR" sz="1600" i="1" baseline="-25000" dirty="0" err="1">
                    <a:latin typeface="Garamond" panose="02020404030301010803" pitchFamily="18" charset="0"/>
                  </a:rPr>
                  <a:t>i</a:t>
                </a:r>
                <a:r>
                  <a:rPr lang="el-GR" sz="1600" i="1" dirty="0">
                    <a:latin typeface="Garamond" panose="02020404030301010803" pitchFamily="18" charset="0"/>
                  </a:rPr>
                  <a:t> </a:t>
                </a:r>
                <a:r>
                  <a:rPr lang="el-GR" sz="1600" dirty="0">
                    <a:latin typeface="Garamond" panose="02020404030301010803" pitchFamily="18" charset="0"/>
                    <a:sym typeface="Symbol"/>
                  </a:rPr>
                  <a:t></a:t>
                </a:r>
                <a:r>
                  <a:rPr lang="el-GR" sz="1600" dirty="0">
                    <a:latin typeface="Garamond" panose="02020404030301010803" pitchFamily="18" charset="0"/>
                  </a:rPr>
                  <a:t> </a:t>
                </a:r>
                <a:r>
                  <a:rPr lang="el-GR" sz="1600" b="1" i="1" dirty="0">
                    <a:latin typeface="Garamond" panose="02020404030301010803" pitchFamily="18" charset="0"/>
                  </a:rPr>
                  <a:t>μ</a:t>
                </a:r>
                <a:r>
                  <a:rPr lang="el-GR" sz="1600" dirty="0">
                    <a:latin typeface="Garamond" panose="02020404030301010803" pitchFamily="18" charset="0"/>
                  </a:rPr>
                  <a:t> αναπαριστά το κεντραρισμένο σημείο που αντιστοιχεί στο </a:t>
                </a:r>
                <a:r>
                  <a:rPr lang="el-GR" sz="1600" b="1" dirty="0" err="1">
                    <a:latin typeface="Garamond" panose="02020404030301010803" pitchFamily="18" charset="0"/>
                  </a:rPr>
                  <a:t>x</a:t>
                </a:r>
                <a:r>
                  <a:rPr lang="el-GR" sz="1600" i="1" baseline="-25000" dirty="0" err="1">
                    <a:latin typeface="Garamond" panose="02020404030301010803" pitchFamily="18" charset="0"/>
                  </a:rPr>
                  <a:t>i</a:t>
                </a:r>
                <a:r>
                  <a:rPr lang="el-GR" sz="1600" dirty="0">
                    <a:latin typeface="Garamond" panose="02020404030301010803" pitchFamily="18" charset="0"/>
                  </a:rPr>
                  <a:t>, και το </a:t>
                </a:r>
                <a:r>
                  <a:rPr lang="el-GR" sz="1600" b="1" dirty="0">
                    <a:latin typeface="Garamond" panose="02020404030301010803" pitchFamily="18" charset="0"/>
                  </a:rPr>
                  <a:t>1 </a:t>
                </a:r>
                <a:r>
                  <a:rPr lang="el-GR" sz="1600" b="1" dirty="0">
                    <a:latin typeface="Garamond" panose="02020404030301010803" pitchFamily="18" charset="0"/>
                    <a:sym typeface="Symbol"/>
                  </a:rPr>
                  <a:t></a:t>
                </a:r>
                <a:r>
                  <a:rPr lang="el-GR" sz="1600" b="1" dirty="0">
                    <a:latin typeface="Garamond" panose="02020404030301010803" pitchFamily="18" charset="0"/>
                    <a:sym typeface="MT Extra"/>
                  </a:rPr>
                  <a:t></a:t>
                </a:r>
                <a:r>
                  <a:rPr lang="el-GR" sz="1600" dirty="0" err="1">
                    <a:latin typeface="Garamond" panose="02020404030301010803" pitchFamily="18" charset="0"/>
                  </a:rPr>
                  <a:t>ℝ</a:t>
                </a:r>
                <a:r>
                  <a:rPr lang="el-GR" sz="1600" i="1" baseline="30000" dirty="0" err="1">
                    <a:latin typeface="Garamond" panose="02020404030301010803" pitchFamily="18" charset="0"/>
                  </a:rPr>
                  <a:t>n</a:t>
                </a:r>
                <a:r>
                  <a:rPr lang="el-GR" sz="1600" i="1" dirty="0">
                    <a:latin typeface="Garamond" panose="02020404030301010803" pitchFamily="18" charset="0"/>
                  </a:rPr>
                  <a:t> </a:t>
                </a:r>
                <a:r>
                  <a:rPr lang="el-GR" sz="1600" dirty="0">
                    <a:latin typeface="Garamond" panose="02020404030301010803" pitchFamily="18" charset="0"/>
                  </a:rPr>
                  <a:t>είναι το </a:t>
                </a:r>
                <a:r>
                  <a:rPr lang="el-GR" sz="1600" i="1" dirty="0">
                    <a:latin typeface="Garamond" panose="02020404030301010803" pitchFamily="18" charset="0"/>
                  </a:rPr>
                  <a:t>n</a:t>
                </a:r>
                <a:r>
                  <a:rPr lang="el-GR" sz="1600" dirty="0">
                    <a:latin typeface="Garamond" panose="02020404030301010803" pitchFamily="18" charset="0"/>
                  </a:rPr>
                  <a:t>-</a:t>
                </a:r>
                <a:r>
                  <a:rPr lang="el-GR" sz="1600" dirty="0" err="1">
                    <a:latin typeface="Garamond" panose="02020404030301010803" pitchFamily="18" charset="0"/>
                  </a:rPr>
                  <a:t>διάστατο</a:t>
                </a:r>
                <a:r>
                  <a:rPr lang="el-GR" sz="1600" dirty="0">
                    <a:latin typeface="Garamond" panose="02020404030301010803" pitchFamily="18" charset="0"/>
                  </a:rPr>
                  <a:t> διάνυσμα του οποίου όλα τα στοιχεία έχουν την τιμή 1. </a:t>
                </a:r>
              </a:p>
            </p:txBody>
          </p:sp>
        </mc:Choice>
        <mc:Fallback xmlns="">
          <p:sp>
            <p:nvSpPr>
              <p:cNvPr id="2" name="Θέση περιεχομένου 2">
                <a:extLst>
                  <a:ext uri="{FF2B5EF4-FFF2-40B4-BE49-F238E27FC236}">
                    <a16:creationId xmlns:a16="http://schemas.microsoft.com/office/drawing/2014/main" id="{A9FE69B1-54B1-4A48-9F78-1CCDE9D28C90}"/>
                  </a:ext>
                </a:extLst>
              </p:cNvPr>
              <p:cNvSpPr txBox="1">
                <a:spLocks noRot="1" noChangeAspect="1" noMove="1" noResize="1" noEditPoints="1" noAdjustHandles="1" noChangeArrowheads="1" noChangeShapeType="1" noTextEdit="1"/>
              </p:cNvSpPr>
              <p:nvPr/>
            </p:nvSpPr>
            <p:spPr>
              <a:xfrm>
                <a:off x="1053852" y="1052736"/>
                <a:ext cx="9865096" cy="5805264"/>
              </a:xfrm>
              <a:prstGeom prst="rect">
                <a:avLst/>
              </a:prstGeom>
              <a:blipFill>
                <a:blip r:embed="rId2"/>
                <a:stretch>
                  <a:fillRect l="-433" b="-63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Αντικείμενο 7">
                <a:extLst>
                  <a:ext uri="{FF2B5EF4-FFF2-40B4-BE49-F238E27FC236}">
                    <a16:creationId xmlns:a16="http://schemas.microsoft.com/office/drawing/2014/main" id="{4DA0A3F7-41A4-4197-BB3E-AE213158064B}"/>
                  </a:ext>
                </a:extLst>
              </p:cNvPr>
              <p:cNvSpPr txBox="1"/>
              <p:nvPr/>
            </p:nvSpPr>
            <p:spPr>
              <a:xfrm>
                <a:off x="2992910" y="1882402"/>
                <a:ext cx="5875027" cy="1423988"/>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𝐃</m:t>
                      </m:r>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4"/>
                                    <m:mcJc m:val="center"/>
                                  </m:mcPr>
                                </m:mc>
                              </m:mcs>
                              <m:ctrlPr>
                                <a:rPr lang="el-GR" i="1">
                                  <a:solidFill>
                                    <a:srgbClr val="000000"/>
                                  </a:solidFill>
                                  <a:latin typeface="Cambria Math" panose="02040503050406030204" pitchFamily="18" charset="0"/>
                                </a:rPr>
                              </m:ctrlPr>
                            </m:mP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11</m:t>
                                    </m:r>
                                  </m:sub>
                                </m:sSub>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12</m:t>
                                    </m:r>
                                  </m:sub>
                                </m:sSub>
                              </m:e>
                              <m:e>
                                <m:r>
                                  <a:rPr lang="el-GR" i="1">
                                    <a:solidFill>
                                      <a:srgbClr val="000000"/>
                                    </a:solidFill>
                                    <a:latin typeface="Cambria Math" panose="02040503050406030204" pitchFamily="18" charset="0"/>
                                  </a:rPr>
                                  <m:t>⋯</m:t>
                                </m:r>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1</m:t>
                                    </m:r>
                                    <m:r>
                                      <a:rPr lang="el-GR" i="1">
                                        <a:solidFill>
                                          <a:srgbClr val="000000"/>
                                        </a:solidFill>
                                        <a:latin typeface="Cambria Math" panose="02040503050406030204" pitchFamily="18" charset="0"/>
                                      </a:rPr>
                                      <m:t>𝑑</m:t>
                                    </m:r>
                                  </m:sub>
                                </m:sSub>
                              </m:e>
                            </m:m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21</m:t>
                                    </m:r>
                                  </m:sub>
                                </m:sSub>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22</m:t>
                                    </m:r>
                                  </m:sub>
                                </m:sSub>
                              </m:e>
                              <m:e>
                                <m:r>
                                  <a:rPr lang="el-GR" i="1">
                                    <a:solidFill>
                                      <a:srgbClr val="000000"/>
                                    </a:solidFill>
                                    <a:latin typeface="Cambria Math" panose="02040503050406030204" pitchFamily="18" charset="0"/>
                                  </a:rPr>
                                  <m:t>⋯</m:t>
                                </m:r>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2</m:t>
                                    </m:r>
                                    <m:r>
                                      <a:rPr lang="el-GR" i="1">
                                        <a:solidFill>
                                          <a:srgbClr val="000000"/>
                                        </a:solidFill>
                                        <a:latin typeface="Cambria Math" panose="02040503050406030204" pitchFamily="18" charset="0"/>
                                      </a:rPr>
                                      <m:t>𝑑</m:t>
                                    </m:r>
                                  </m:sub>
                                </m:sSub>
                              </m:e>
                            </m:mr>
                            <m:mr>
                              <m:e>
                                <m:r>
                                  <a:rPr lang="el-GR" i="1">
                                    <a:solidFill>
                                      <a:srgbClr val="000000"/>
                                    </a:solidFill>
                                    <a:latin typeface="Cambria Math" panose="02040503050406030204" pitchFamily="18" charset="0"/>
                                  </a:rPr>
                                  <m:t>⋮</m:t>
                                </m:r>
                              </m:e>
                              <m:e>
                                <m:r>
                                  <a:rPr lang="el-GR" i="1">
                                    <a:solidFill>
                                      <a:srgbClr val="000000"/>
                                    </a:solidFill>
                                    <a:latin typeface="Cambria Math" panose="02040503050406030204" pitchFamily="18" charset="0"/>
                                  </a:rPr>
                                  <m:t>⋮</m:t>
                                </m:r>
                              </m:e>
                              <m:e>
                                <m:r>
                                  <a:rPr lang="el-GR" i="1">
                                    <a:solidFill>
                                      <a:srgbClr val="000000"/>
                                    </a:solidFill>
                                    <a:latin typeface="Cambria Math" panose="02040503050406030204" pitchFamily="18" charset="0"/>
                                  </a:rPr>
                                  <m:t>⋱</m:t>
                                </m:r>
                              </m:e>
                              <m:e>
                                <m:r>
                                  <a:rPr lang="el-GR" i="1">
                                    <a:solidFill>
                                      <a:srgbClr val="000000"/>
                                    </a:solidFill>
                                    <a:latin typeface="Cambria Math" panose="02040503050406030204" pitchFamily="18" charset="0"/>
                                  </a:rPr>
                                  <m:t>⋮</m:t>
                                </m:r>
                              </m:e>
                            </m:m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1</m:t>
                                    </m:r>
                                  </m:sub>
                                </m:sSub>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2</m:t>
                                    </m:r>
                                  </m:sub>
                                </m:sSub>
                              </m:e>
                              <m:e>
                                <m:r>
                                  <a:rPr lang="el-GR" i="1">
                                    <a:solidFill>
                                      <a:srgbClr val="000000"/>
                                    </a:solidFill>
                                    <a:latin typeface="Cambria Math" panose="02040503050406030204" pitchFamily="18" charset="0"/>
                                  </a:rPr>
                                  <m:t>⋯</m:t>
                                </m:r>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𝑛𝑑</m:t>
                                    </m:r>
                                  </m:sub>
                                </m:sSub>
                              </m:e>
                            </m:mr>
                          </m:m>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m:rPr>
                                        <m:sty m:val="p"/>
                                      </m:rPr>
                                      <a:rPr lang="el-GR" i="1">
                                        <a:solidFill>
                                          <a:srgbClr val="000000"/>
                                        </a:solidFill>
                                        <a:latin typeface="Cambria Math" panose="02040503050406030204" pitchFamily="18" charset="0"/>
                                      </a:rPr>
                                      <m:t>x</m:t>
                                    </m:r>
                                  </m:e>
                                  <m:sub>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𝑇</m:t>
                                    </m:r>
                                  </m:sup>
                                </m:sSubSup>
                                <m:r>
                                  <a:rPr lang="el-GR" i="1">
                                    <a:solidFill>
                                      <a:srgbClr val="000000"/>
                                    </a:solidFill>
                                    <a:latin typeface="Cambria Math" panose="02040503050406030204" pitchFamily="18" charset="0"/>
                                  </a:rPr>
                                  <m:t>—</m:t>
                                </m:r>
                              </m:e>
                            </m:mr>
                            <m:mr>
                              <m:e>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m:rPr>
                                        <m:sty m:val="p"/>
                                      </m:rPr>
                                      <a:rPr lang="el-GR" i="1">
                                        <a:solidFill>
                                          <a:srgbClr val="000000"/>
                                        </a:solidFill>
                                        <a:latin typeface="Cambria Math" panose="02040503050406030204" pitchFamily="18" charset="0"/>
                                      </a:rPr>
                                      <m:t>x</m:t>
                                    </m:r>
                                  </m:e>
                                  <m:sub>
                                    <m:r>
                                      <a:rPr lang="el-GR" i="1">
                                        <a:solidFill>
                                          <a:srgbClr val="000000"/>
                                        </a:solidFill>
                                        <a:latin typeface="Cambria Math" panose="02040503050406030204" pitchFamily="18" charset="0"/>
                                      </a:rPr>
                                      <m:t>2</m:t>
                                    </m:r>
                                  </m:sub>
                                  <m:sup>
                                    <m:r>
                                      <a:rPr lang="el-GR" i="1">
                                        <a:solidFill>
                                          <a:srgbClr val="000000"/>
                                        </a:solidFill>
                                        <a:latin typeface="Cambria Math" panose="02040503050406030204" pitchFamily="18" charset="0"/>
                                      </a:rPr>
                                      <m:t>𝑇</m:t>
                                    </m:r>
                                  </m:sup>
                                </m:sSubSup>
                                <m:r>
                                  <a:rPr lang="el-GR" i="1">
                                    <a:solidFill>
                                      <a:srgbClr val="000000"/>
                                    </a:solidFill>
                                    <a:latin typeface="Cambria Math" panose="02040503050406030204" pitchFamily="18" charset="0"/>
                                  </a:rPr>
                                  <m:t>—</m:t>
                                </m:r>
                              </m:e>
                            </m:mr>
                            <m:mr>
                              <m:e>
                                <m:r>
                                  <a:rPr lang="el-GR" i="1">
                                    <a:solidFill>
                                      <a:srgbClr val="000000"/>
                                    </a:solidFill>
                                    <a:latin typeface="Cambria Math" panose="02040503050406030204" pitchFamily="18" charset="0"/>
                                  </a:rPr>
                                  <m:t>⋮</m:t>
                                </m:r>
                              </m:e>
                            </m:mr>
                            <m:mr>
                              <m:e>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m:rPr>
                                        <m:sty m:val="p"/>
                                      </m:rPr>
                                      <a:rPr lang="el-GR" i="1">
                                        <a:solidFill>
                                          <a:srgbClr val="000000"/>
                                        </a:solidFill>
                                        <a:latin typeface="Cambria Math" panose="02040503050406030204" pitchFamily="18" charset="0"/>
                                      </a:rPr>
                                      <m:t>x</m:t>
                                    </m:r>
                                  </m:e>
                                  <m:sub>
                                    <m:r>
                                      <a:rPr lang="el-GR" i="1">
                                        <a:solidFill>
                                          <a:srgbClr val="000000"/>
                                        </a:solidFill>
                                        <a:latin typeface="Cambria Math" panose="02040503050406030204" pitchFamily="18" charset="0"/>
                                      </a:rPr>
                                      <m:t>𝑛</m:t>
                                    </m:r>
                                  </m:sub>
                                  <m:sup>
                                    <m:r>
                                      <a:rPr lang="el-GR" i="1">
                                        <a:solidFill>
                                          <a:srgbClr val="000000"/>
                                        </a:solidFill>
                                        <a:latin typeface="Cambria Math" panose="02040503050406030204" pitchFamily="18" charset="0"/>
                                      </a:rPr>
                                      <m:t>𝑇</m:t>
                                    </m:r>
                                  </m:sup>
                                </m:sSubSup>
                                <m:r>
                                  <a:rPr lang="el-GR" i="1">
                                    <a:solidFill>
                                      <a:srgbClr val="000000"/>
                                    </a:solidFill>
                                    <a:latin typeface="Cambria Math" panose="02040503050406030204" pitchFamily="18" charset="0"/>
                                  </a:rPr>
                                  <m:t>—</m:t>
                                </m:r>
                              </m:e>
                            </m:mr>
                          </m:m>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4"/>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m:t>
                                </m:r>
                              </m:e>
                              <m:e>
                                <m:r>
                                  <a:rPr lang="el-GR" i="1">
                                    <a:solidFill>
                                      <a:srgbClr val="000000"/>
                                    </a:solidFill>
                                    <a:latin typeface="Cambria Math" panose="02040503050406030204" pitchFamily="18" charset="0"/>
                                  </a:rPr>
                                  <m:t>|</m:t>
                                </m:r>
                              </m:e>
                              <m:e/>
                              <m:e>
                                <m:r>
                                  <a:rPr lang="el-GR" i="1">
                                    <a:solidFill>
                                      <a:srgbClr val="000000"/>
                                    </a:solidFill>
                                    <a:latin typeface="Cambria Math" panose="02040503050406030204" pitchFamily="18" charset="0"/>
                                  </a:rPr>
                                  <m:t>|</m:t>
                                </m:r>
                              </m:e>
                            </m:m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𝑋</m:t>
                                    </m:r>
                                  </m:e>
                                  <m:sub>
                                    <m:r>
                                      <a:rPr lang="el-GR" i="1">
                                        <a:solidFill>
                                          <a:srgbClr val="000000"/>
                                        </a:solidFill>
                                        <a:latin typeface="Cambria Math" panose="02040503050406030204" pitchFamily="18" charset="0"/>
                                      </a:rPr>
                                      <m:t>1</m:t>
                                    </m:r>
                                  </m:sub>
                                </m:sSub>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𝑋</m:t>
                                    </m:r>
                                  </m:e>
                                  <m:sub>
                                    <m:r>
                                      <a:rPr lang="el-GR" i="1">
                                        <a:solidFill>
                                          <a:srgbClr val="000000"/>
                                        </a:solidFill>
                                        <a:latin typeface="Cambria Math" panose="02040503050406030204" pitchFamily="18" charset="0"/>
                                      </a:rPr>
                                      <m:t>2</m:t>
                                    </m:r>
                                  </m:sub>
                                </m:sSub>
                              </m:e>
                              <m:e>
                                <m:r>
                                  <a:rPr lang="el-GR" i="1">
                                    <a:solidFill>
                                      <a:srgbClr val="000000"/>
                                    </a:solidFill>
                                    <a:latin typeface="Cambria Math" panose="02040503050406030204" pitchFamily="18" charset="0"/>
                                  </a:rPr>
                                  <m:t>⋯</m:t>
                                </m:r>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𝑋</m:t>
                                    </m:r>
                                  </m:e>
                                  <m:sub>
                                    <m:r>
                                      <a:rPr lang="el-GR" i="1">
                                        <a:solidFill>
                                          <a:srgbClr val="000000"/>
                                        </a:solidFill>
                                        <a:latin typeface="Cambria Math" panose="02040503050406030204" pitchFamily="18" charset="0"/>
                                      </a:rPr>
                                      <m:t>𝑑</m:t>
                                    </m:r>
                                  </m:sub>
                                </m:sSub>
                              </m:e>
                            </m:mr>
                            <m:mr>
                              <m:e>
                                <m:r>
                                  <a:rPr lang="el-GR" i="1">
                                    <a:solidFill>
                                      <a:srgbClr val="000000"/>
                                    </a:solidFill>
                                    <a:latin typeface="Cambria Math" panose="02040503050406030204" pitchFamily="18" charset="0"/>
                                  </a:rPr>
                                  <m:t>|</m:t>
                                </m:r>
                              </m:e>
                              <m:e>
                                <m:r>
                                  <a:rPr lang="el-GR" i="1">
                                    <a:solidFill>
                                      <a:srgbClr val="000000"/>
                                    </a:solidFill>
                                    <a:latin typeface="Cambria Math" panose="02040503050406030204" pitchFamily="18" charset="0"/>
                                  </a:rPr>
                                  <m:t>|</m:t>
                                </m:r>
                              </m:e>
                              <m:e/>
                              <m:e>
                                <m:r>
                                  <a:rPr lang="el-GR" i="1">
                                    <a:solidFill>
                                      <a:srgbClr val="000000"/>
                                    </a:solidFill>
                                    <a:latin typeface="Cambria Math" panose="02040503050406030204" pitchFamily="18" charset="0"/>
                                  </a:rPr>
                                  <m:t>|</m:t>
                                </m:r>
                              </m:e>
                            </m:mr>
                          </m:m>
                        </m:e>
                      </m:d>
                    </m:oMath>
                  </m:oMathPara>
                </a14:m>
                <a:endParaRPr lang="el-GR" dirty="0"/>
              </a:p>
            </p:txBody>
          </p:sp>
        </mc:Choice>
        <mc:Fallback xmlns="">
          <p:sp>
            <p:nvSpPr>
              <p:cNvPr id="3" name="Αντικείμενο 7">
                <a:extLst>
                  <a:ext uri="{FF2B5EF4-FFF2-40B4-BE49-F238E27FC236}">
                    <a16:creationId xmlns:a16="http://schemas.microsoft.com/office/drawing/2014/main" id="{4DA0A3F7-41A4-4197-BB3E-AE213158064B}"/>
                  </a:ext>
                </a:extLst>
              </p:cNvPr>
              <p:cNvSpPr txBox="1">
                <a:spLocks noRot="1" noChangeAspect="1" noMove="1" noResize="1" noEditPoints="1" noAdjustHandles="1" noChangeArrowheads="1" noChangeShapeType="1" noTextEdit="1"/>
              </p:cNvSpPr>
              <p:nvPr/>
            </p:nvSpPr>
            <p:spPr>
              <a:xfrm>
                <a:off x="2992910" y="1882402"/>
                <a:ext cx="5875027" cy="1423988"/>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Αντικείμενο 3">
                <a:extLst>
                  <a:ext uri="{FF2B5EF4-FFF2-40B4-BE49-F238E27FC236}">
                    <a16:creationId xmlns:a16="http://schemas.microsoft.com/office/drawing/2014/main" id="{C17E552D-C4B4-4180-AF3F-00E537E48D22}"/>
                  </a:ext>
                </a:extLst>
              </p:cNvPr>
              <p:cNvSpPr txBox="1"/>
              <p:nvPr/>
            </p:nvSpPr>
            <p:spPr>
              <a:xfrm>
                <a:off x="4294212" y="3786085"/>
                <a:ext cx="1969688" cy="60912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1400" i="1" smtClean="0">
                              <a:solidFill>
                                <a:srgbClr val="000000"/>
                              </a:solidFill>
                              <a:latin typeface="Cambria Math" panose="02040503050406030204" pitchFamily="18" charset="0"/>
                            </a:rPr>
                          </m:ctrlPr>
                        </m:mPr>
                        <m:mr>
                          <m:e>
                            <m:r>
                              <a:rPr lang="el-GR" sz="1400" i="1">
                                <a:solidFill>
                                  <a:srgbClr val="000000"/>
                                </a:solidFill>
                                <a:latin typeface="Cambria Math" panose="02040503050406030204" pitchFamily="18" charset="0"/>
                              </a:rPr>
                              <m:t>𝑚𝑒𝑎𝑛</m:t>
                            </m:r>
                            <m:r>
                              <a:rPr lang="el-GR" sz="1400" i="1">
                                <a:solidFill>
                                  <a:srgbClr val="000000"/>
                                </a:solidFill>
                                <a:latin typeface="Cambria Math" panose="02040503050406030204" pitchFamily="18" charset="0"/>
                              </a:rPr>
                              <m:t>(</m:t>
                            </m:r>
                            <m:r>
                              <a:rPr lang="el-GR" sz="1400" i="1">
                                <a:solidFill>
                                  <a:srgbClr val="000000"/>
                                </a:solidFill>
                                <a:latin typeface="Cambria Math" panose="02040503050406030204" pitchFamily="18" charset="0"/>
                              </a:rPr>
                              <m:t>𝐃</m:t>
                            </m:r>
                            <m:r>
                              <a:rPr lang="el-GR" sz="1400" i="1">
                                <a:solidFill>
                                  <a:srgbClr val="000000"/>
                                </a:solidFill>
                                <a:latin typeface="Cambria Math" panose="02040503050406030204" pitchFamily="18" charset="0"/>
                              </a:rPr>
                              <m:t>)=</m:t>
                            </m:r>
                            <m:r>
                              <m:rPr>
                                <m:sty m:val="p"/>
                              </m:rPr>
                              <a:rPr lang="el-GR" sz="1400" i="1">
                                <a:solidFill>
                                  <a:srgbClr val="000000"/>
                                </a:solidFill>
                                <a:latin typeface="Cambria Math" panose="02040503050406030204" pitchFamily="18" charset="0"/>
                              </a:rPr>
                              <m:t>μ</m:t>
                            </m:r>
                            <m:r>
                              <a:rPr lang="el-GR" sz="1400" i="1">
                                <a:solidFill>
                                  <a:srgbClr val="000000"/>
                                </a:solidFill>
                                <a:latin typeface="Cambria Math" panose="02040503050406030204" pitchFamily="18" charset="0"/>
                              </a:rPr>
                              <m:t>=</m:t>
                            </m:r>
                            <m:f>
                              <m:fPr>
                                <m:ctrlPr>
                                  <a:rPr lang="el-GR" sz="1400" i="1">
                                    <a:solidFill>
                                      <a:srgbClr val="000000"/>
                                    </a:solidFill>
                                    <a:latin typeface="Cambria Math" panose="02040503050406030204" pitchFamily="18" charset="0"/>
                                  </a:rPr>
                                </m:ctrlPr>
                              </m:fPr>
                              <m:num>
                                <m:r>
                                  <a:rPr lang="el-GR" sz="1400" i="1">
                                    <a:solidFill>
                                      <a:srgbClr val="000000"/>
                                    </a:solidFill>
                                    <a:latin typeface="Cambria Math" panose="02040503050406030204" pitchFamily="18" charset="0"/>
                                  </a:rPr>
                                  <m:t>1</m:t>
                                </m:r>
                              </m:num>
                              <m:den>
                                <m:r>
                                  <a:rPr lang="el-GR" sz="1400" i="1">
                                    <a:solidFill>
                                      <a:srgbClr val="000000"/>
                                    </a:solidFill>
                                    <a:latin typeface="Cambria Math" panose="02040503050406030204" pitchFamily="18" charset="0"/>
                                  </a:rPr>
                                  <m:t>𝑛</m:t>
                                </m:r>
                              </m:den>
                            </m:f>
                            <m:nary>
                              <m:naryPr>
                                <m:chr m:val="∑"/>
                                <m:ctrlPr>
                                  <a:rPr lang="el-GR" sz="1400" i="1">
                                    <a:solidFill>
                                      <a:srgbClr val="000000"/>
                                    </a:solidFill>
                                    <a:latin typeface="Cambria Math" panose="02040503050406030204" pitchFamily="18" charset="0"/>
                                  </a:rPr>
                                </m:ctrlPr>
                              </m:naryPr>
                              <m:sub>
                                <m:r>
                                  <a:rPr lang="el-GR" sz="1400" i="1">
                                    <a:solidFill>
                                      <a:srgbClr val="000000"/>
                                    </a:solidFill>
                                    <a:latin typeface="Cambria Math" panose="02040503050406030204" pitchFamily="18" charset="0"/>
                                  </a:rPr>
                                  <m:t>𝑖</m:t>
                                </m:r>
                                <m:r>
                                  <a:rPr lang="el-GR" sz="1400" i="1">
                                    <a:solidFill>
                                      <a:srgbClr val="000000"/>
                                    </a:solidFill>
                                    <a:latin typeface="Cambria Math" panose="02040503050406030204" pitchFamily="18" charset="0"/>
                                  </a:rPr>
                                  <m:t>=1</m:t>
                                </m:r>
                              </m:sub>
                              <m:sup>
                                <m:r>
                                  <a:rPr lang="el-GR" sz="1400" i="1">
                                    <a:solidFill>
                                      <a:srgbClr val="000000"/>
                                    </a:solidFill>
                                    <a:latin typeface="Cambria Math" panose="02040503050406030204" pitchFamily="18" charset="0"/>
                                  </a:rPr>
                                  <m:t>𝑛</m:t>
                                </m:r>
                              </m:sup>
                              <m:e>
                                <m:r>
                                  <a:rPr lang="en-US" sz="1400" b="0" i="1" smtClean="0">
                                    <a:solidFill>
                                      <a:srgbClr val="000000"/>
                                    </a:solidFill>
                                    <a:latin typeface="Cambria Math" panose="02040503050406030204" pitchFamily="18" charset="0"/>
                                  </a:rPr>
                                  <m:t>  </m:t>
                                </m:r>
                              </m:e>
                            </m:nary>
                            <m:sSub>
                              <m:sSubPr>
                                <m:ctrlPr>
                                  <a:rPr lang="el-GR" sz="1400" i="1">
                                    <a:solidFill>
                                      <a:srgbClr val="000000"/>
                                    </a:solidFill>
                                    <a:latin typeface="Cambria Math" panose="02040503050406030204" pitchFamily="18" charset="0"/>
                                  </a:rPr>
                                </m:ctrlPr>
                              </m:sSubPr>
                              <m:e>
                                <m:r>
                                  <a:rPr lang="el-GR" sz="1400" i="1">
                                    <a:solidFill>
                                      <a:srgbClr val="000000"/>
                                    </a:solidFill>
                                    <a:latin typeface="Cambria Math" panose="02040503050406030204" pitchFamily="18" charset="0"/>
                                  </a:rPr>
                                  <m:t>𝐱</m:t>
                                </m:r>
                              </m:e>
                              <m:sub>
                                <m:r>
                                  <a:rPr lang="el-GR" sz="1400" i="1">
                                    <a:solidFill>
                                      <a:srgbClr val="000000"/>
                                    </a:solidFill>
                                    <a:latin typeface="Cambria Math" panose="02040503050406030204" pitchFamily="18" charset="0"/>
                                  </a:rPr>
                                  <m:t>𝑖</m:t>
                                </m:r>
                              </m:sub>
                            </m:sSub>
                          </m:e>
                        </m:mr>
                      </m:m>
                    </m:oMath>
                  </m:oMathPara>
                </a14:m>
                <a:endParaRPr lang="el-GR" sz="1400" dirty="0"/>
              </a:p>
            </p:txBody>
          </p:sp>
        </mc:Choice>
        <mc:Fallback xmlns="">
          <p:sp>
            <p:nvSpPr>
              <p:cNvPr id="4" name="Αντικείμενο 3">
                <a:extLst>
                  <a:ext uri="{FF2B5EF4-FFF2-40B4-BE49-F238E27FC236}">
                    <a16:creationId xmlns:a16="http://schemas.microsoft.com/office/drawing/2014/main" id="{C17E552D-C4B4-4180-AF3F-00E537E48D22}"/>
                  </a:ext>
                </a:extLst>
              </p:cNvPr>
              <p:cNvSpPr txBox="1">
                <a:spLocks noRot="1" noChangeAspect="1" noMove="1" noResize="1" noEditPoints="1" noAdjustHandles="1" noChangeArrowheads="1" noChangeShapeType="1" noTextEdit="1"/>
              </p:cNvSpPr>
              <p:nvPr/>
            </p:nvSpPr>
            <p:spPr>
              <a:xfrm>
                <a:off x="4294212" y="3786085"/>
                <a:ext cx="1969688" cy="609120"/>
              </a:xfrm>
              <a:prstGeom prst="rect">
                <a:avLst/>
              </a:prstGeom>
              <a:blipFill>
                <a:blip r:embed="rId4"/>
                <a:stretch>
                  <a:fillRect r="-2469" b="-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Αντικείμενο 4">
                <a:extLst>
                  <a:ext uri="{FF2B5EF4-FFF2-40B4-BE49-F238E27FC236}">
                    <a16:creationId xmlns:a16="http://schemas.microsoft.com/office/drawing/2014/main" id="{40667FF5-3A85-4C9D-9FD7-8A17B3DC3591}"/>
                  </a:ext>
                </a:extLst>
              </p:cNvPr>
              <p:cNvSpPr txBox="1"/>
              <p:nvPr/>
            </p:nvSpPr>
            <p:spPr>
              <a:xfrm>
                <a:off x="3286100" y="4843692"/>
                <a:ext cx="4602204" cy="1409400"/>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𝐙</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𝐃</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𝟏</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1"/>
                                          <m:mcJc m:val="center"/>
                                        </m:mcPr>
                                      </m:mc>
                                    </m:mcs>
                                    <m:ctrlPr>
                                      <a:rPr lang="el-GR" i="1">
                                        <a:solidFill>
                                          <a:srgbClr val="000000"/>
                                        </a:solidFill>
                                        <a:latin typeface="Cambria Math" panose="02040503050406030204" pitchFamily="18" charset="0"/>
                                      </a:rPr>
                                    </m:ctrlPr>
                                  </m:mP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𝑇</m:t>
                                          </m:r>
                                        </m:sup>
                                      </m:sSubSup>
                                    </m:e>
                                  </m:m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2</m:t>
                                          </m:r>
                                        </m:sub>
                                        <m:sup>
                                          <m:r>
                                            <a:rPr lang="el-GR" i="1">
                                              <a:solidFill>
                                                <a:srgbClr val="000000"/>
                                              </a:solidFill>
                                              <a:latin typeface="Cambria Math" panose="02040503050406030204" pitchFamily="18" charset="0"/>
                                            </a:rPr>
                                            <m:t>𝑇</m:t>
                                          </m:r>
                                        </m:sup>
                                      </m:sSubSup>
                                    </m:e>
                                  </m:mr>
                                  <m:mr>
                                    <m:e>
                                      <m:r>
                                        <a:rPr lang="el-GR" i="1">
                                          <a:solidFill>
                                            <a:srgbClr val="000000"/>
                                          </a:solidFill>
                                          <a:latin typeface="Cambria Math" panose="02040503050406030204" pitchFamily="18" charset="0"/>
                                        </a:rPr>
                                        <m:t>⋮</m:t>
                                      </m:r>
                                    </m:e>
                                  </m:m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𝑛</m:t>
                                          </m:r>
                                        </m:sub>
                                        <m:sup>
                                          <m:r>
                                            <a:rPr lang="el-GR" i="1">
                                              <a:solidFill>
                                                <a:srgbClr val="000000"/>
                                              </a:solidFill>
                                              <a:latin typeface="Cambria Math" panose="02040503050406030204" pitchFamily="18" charset="0"/>
                                            </a:rPr>
                                            <m:t>𝑇</m:t>
                                          </m:r>
                                        </m:sup>
                                      </m:sSubSup>
                                    </m:e>
                                  </m:mr>
                                </m:m>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1"/>
                                          <m:mcJc m:val="center"/>
                                        </m:mcPr>
                                      </m:mc>
                                    </m:mcs>
                                    <m:ctrlPr>
                                      <a:rPr lang="el-GR" i="1">
                                        <a:solidFill>
                                          <a:srgbClr val="000000"/>
                                        </a:solidFill>
                                        <a:latin typeface="Cambria Math" panose="02040503050406030204" pitchFamily="18" charset="0"/>
                                      </a:rPr>
                                    </m:ctrlPr>
                                  </m:mPr>
                                  <m:mr>
                                    <m:e>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e>
                                  </m:mr>
                                  <m:mr>
                                    <m:e>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e>
                                  </m:mr>
                                  <m:mr>
                                    <m:e>
                                      <m:r>
                                        <a:rPr lang="el-GR" i="1">
                                          <a:solidFill>
                                            <a:srgbClr val="000000"/>
                                          </a:solidFill>
                                          <a:latin typeface="Cambria Math" panose="02040503050406030204" pitchFamily="18" charset="0"/>
                                        </a:rPr>
                                        <m:t>⋮</m:t>
                                      </m:r>
                                    </m:e>
                                  </m:mr>
                                  <m:mr>
                                    <m:e>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e>
                                  </m:mr>
                                </m:m>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1"/>
                                          <m:mcJc m:val="center"/>
                                        </m:mcPr>
                                      </m:mc>
                                    </m:mcs>
                                    <m:ctrlPr>
                                      <a:rPr lang="el-GR" i="1">
                                        <a:solidFill>
                                          <a:srgbClr val="000000"/>
                                        </a:solidFill>
                                        <a:latin typeface="Cambria Math" panose="02040503050406030204" pitchFamily="18" charset="0"/>
                                      </a:rPr>
                                    </m:ctrlPr>
                                  </m:mP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𝑇</m:t>
                                          </m:r>
                                        </m:sup>
                                      </m:sSub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e>
                                  </m:m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2</m:t>
                                          </m:r>
                                        </m:sub>
                                        <m:sup>
                                          <m:r>
                                            <a:rPr lang="el-GR" i="1">
                                              <a:solidFill>
                                                <a:srgbClr val="000000"/>
                                              </a:solidFill>
                                              <a:latin typeface="Cambria Math" panose="02040503050406030204" pitchFamily="18" charset="0"/>
                                            </a:rPr>
                                            <m:t>𝑇</m:t>
                                          </m:r>
                                        </m:sup>
                                      </m:sSub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e>
                                  </m:mr>
                                  <m:mr>
                                    <m:e>
                                      <m:r>
                                        <a:rPr lang="el-GR" i="1">
                                          <a:solidFill>
                                            <a:srgbClr val="000000"/>
                                          </a:solidFill>
                                          <a:latin typeface="Cambria Math" panose="02040503050406030204" pitchFamily="18" charset="0"/>
                                        </a:rPr>
                                        <m:t>⋮</m:t>
                                      </m:r>
                                    </m:e>
                                  </m:m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𝑛</m:t>
                                          </m:r>
                                        </m:sub>
                                        <m:sup>
                                          <m:r>
                                            <a:rPr lang="el-GR" i="1">
                                              <a:solidFill>
                                                <a:srgbClr val="000000"/>
                                              </a:solidFill>
                                              <a:latin typeface="Cambria Math" panose="02040503050406030204" pitchFamily="18" charset="0"/>
                                            </a:rPr>
                                            <m:t>𝑇</m:t>
                                          </m:r>
                                        </m:sup>
                                      </m:sSub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m:rPr>
                                              <m:sty m:val="p"/>
                                            </m:rPr>
                                            <a:rPr lang="el-GR" i="1">
                                              <a:solidFill>
                                                <a:srgbClr val="000000"/>
                                              </a:solidFill>
                                              <a:latin typeface="Cambria Math" panose="02040503050406030204" pitchFamily="18" charset="0"/>
                                            </a:rPr>
                                            <m:t>μ</m:t>
                                          </m:r>
                                        </m:e>
                                        <m:sup>
                                          <m:r>
                                            <a:rPr lang="el-GR" i="1">
                                              <a:solidFill>
                                                <a:srgbClr val="000000"/>
                                              </a:solidFill>
                                              <a:latin typeface="Cambria Math" panose="02040503050406030204" pitchFamily="18" charset="0"/>
                                            </a:rPr>
                                            <m:t>𝑇</m:t>
                                          </m:r>
                                        </m:sup>
                                      </m:sSup>
                                    </m:e>
                                  </m:mr>
                                </m:m>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1"/>
                                          <m:mcJc m:val="center"/>
                                        </m:mcPr>
                                      </m:mc>
                                    </m:mcs>
                                    <m:ctrlPr>
                                      <a:rPr lang="el-GR" i="1">
                                        <a:solidFill>
                                          <a:srgbClr val="000000"/>
                                        </a:solidFill>
                                        <a:latin typeface="Cambria Math" panose="02040503050406030204" pitchFamily="18" charset="0"/>
                                      </a:rPr>
                                    </m:ctrlPr>
                                  </m:mP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𝐳</m:t>
                                          </m:r>
                                        </m:e>
                                        <m:sub>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𝑇</m:t>
                                          </m:r>
                                        </m:sup>
                                      </m:sSubSup>
                                    </m:e>
                                  </m:m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𝐳</m:t>
                                          </m:r>
                                        </m:e>
                                        <m:sub>
                                          <m:r>
                                            <a:rPr lang="el-GR" i="1">
                                              <a:solidFill>
                                                <a:srgbClr val="000000"/>
                                              </a:solidFill>
                                              <a:latin typeface="Cambria Math" panose="02040503050406030204" pitchFamily="18" charset="0"/>
                                            </a:rPr>
                                            <m:t>2</m:t>
                                          </m:r>
                                        </m:sub>
                                        <m:sup>
                                          <m:r>
                                            <a:rPr lang="el-GR" i="1">
                                              <a:solidFill>
                                                <a:srgbClr val="000000"/>
                                              </a:solidFill>
                                              <a:latin typeface="Cambria Math" panose="02040503050406030204" pitchFamily="18" charset="0"/>
                                            </a:rPr>
                                            <m:t>𝑇</m:t>
                                          </m:r>
                                        </m:sup>
                                      </m:sSubSup>
                                    </m:e>
                                  </m:mr>
                                  <m:mr>
                                    <m:e>
                                      <m:r>
                                        <a:rPr lang="el-GR" i="1">
                                          <a:solidFill>
                                            <a:srgbClr val="000000"/>
                                          </a:solidFill>
                                          <a:latin typeface="Cambria Math" panose="02040503050406030204" pitchFamily="18" charset="0"/>
                                        </a:rPr>
                                        <m:t>⋮</m:t>
                                      </m:r>
                                    </m:e>
                                  </m:m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𝐳</m:t>
                                          </m:r>
                                        </m:e>
                                        <m:sub>
                                          <m:r>
                                            <a:rPr lang="el-GR" i="1">
                                              <a:solidFill>
                                                <a:srgbClr val="000000"/>
                                              </a:solidFill>
                                              <a:latin typeface="Cambria Math" panose="02040503050406030204" pitchFamily="18" charset="0"/>
                                            </a:rPr>
                                            <m:t>𝑛</m:t>
                                          </m:r>
                                        </m:sub>
                                        <m:sup>
                                          <m:r>
                                            <a:rPr lang="el-GR" i="1">
                                              <a:solidFill>
                                                <a:srgbClr val="000000"/>
                                              </a:solidFill>
                                              <a:latin typeface="Cambria Math" panose="02040503050406030204" pitchFamily="18" charset="0"/>
                                            </a:rPr>
                                            <m:t>𝑇</m:t>
                                          </m:r>
                                        </m:sup>
                                      </m:sSubSup>
                                    </m:e>
                                  </m:mr>
                                </m:m>
                              </m:e>
                            </m:d>
                          </m:e>
                        </m:mr>
                      </m:m>
                    </m:oMath>
                  </m:oMathPara>
                </a14:m>
                <a:endParaRPr lang="el-GR" dirty="0"/>
              </a:p>
            </p:txBody>
          </p:sp>
        </mc:Choice>
        <mc:Fallback xmlns="">
          <p:sp>
            <p:nvSpPr>
              <p:cNvPr id="5" name="Αντικείμενο 4">
                <a:extLst>
                  <a:ext uri="{FF2B5EF4-FFF2-40B4-BE49-F238E27FC236}">
                    <a16:creationId xmlns:a16="http://schemas.microsoft.com/office/drawing/2014/main" id="{40667FF5-3A85-4C9D-9FD7-8A17B3DC3591}"/>
                  </a:ext>
                </a:extLst>
              </p:cNvPr>
              <p:cNvSpPr txBox="1">
                <a:spLocks noRot="1" noChangeAspect="1" noMove="1" noResize="1" noEditPoints="1" noAdjustHandles="1" noChangeArrowheads="1" noChangeShapeType="1" noTextEdit="1"/>
              </p:cNvSpPr>
              <p:nvPr/>
            </p:nvSpPr>
            <p:spPr>
              <a:xfrm>
                <a:off x="3286100" y="4843692"/>
                <a:ext cx="4602204" cy="1409400"/>
              </a:xfrm>
              <a:prstGeom prst="rect">
                <a:avLst/>
              </a:prstGeom>
              <a:blipFill>
                <a:blip r:embed="rId5"/>
                <a:stretch>
                  <a:fillRect/>
                </a:stretch>
              </a:blipFill>
            </p:spPr>
            <p:txBody>
              <a:bodyPr/>
              <a:lstStyle/>
              <a:p>
                <a:r>
                  <a:rPr lang="el-GR">
                    <a:noFill/>
                  </a:rPr>
                  <a:t> </a:t>
                </a:r>
              </a:p>
            </p:txBody>
          </p:sp>
        </mc:Fallback>
      </mc:AlternateContent>
      <p:cxnSp>
        <p:nvCxnSpPr>
          <p:cNvPr id="6" name="Straight Connector 4">
            <a:extLst>
              <a:ext uri="{FF2B5EF4-FFF2-40B4-BE49-F238E27FC236}">
                <a16:creationId xmlns:a16="http://schemas.microsoft.com/office/drawing/2014/main" id="{26AA5708-855E-473B-B2DC-D3A90A4DFAAF}"/>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5">
            <a:extLst>
              <a:ext uri="{FF2B5EF4-FFF2-40B4-BE49-F238E27FC236}">
                <a16:creationId xmlns:a16="http://schemas.microsoft.com/office/drawing/2014/main" id="{D476EC54-75A1-4A30-85AD-1A1DAD7A5491}"/>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FE2C35-2058-4A03-91D4-F6A72A9CC16D}"/>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Αριθμητική μήτρα δεδομένων</a:t>
            </a:r>
          </a:p>
        </p:txBody>
      </p:sp>
    </p:spTree>
    <p:extLst>
      <p:ext uri="{BB962C8B-B14F-4D97-AF65-F5344CB8AC3E}">
        <p14:creationId xmlns:p14="http://schemas.microsoft.com/office/powerpoint/2010/main" val="14154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44709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απόσταση είναι μια θεμελιώδης έννοια στην πολυμεταβλητή ανάλυση και όχι μόνο για την ανάλυση δεδομένων.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Σκοπός της απόστασης είναι να μετρήσει πόσο απέχουν δύο παρατηρήσεις, να ποσοτικοποιήσει δηλαδή αν μοιάζουν ή όχι οι παρατηρήσεις.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ΑΝΑΓΝΩΡΙΣΗ ΠΡΟΤΥΠΩΝ</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Έστω </a:t>
                </a:r>
                <a:r>
                  <a:rPr lang="en-US" dirty="0">
                    <a:solidFill>
                      <a:schemeClr val="tx2"/>
                    </a:solidFill>
                    <a:latin typeface="Garamond" panose="02020404030301010803" pitchFamily="18" charset="0"/>
                  </a:rPr>
                  <a:t>X </a:t>
                </a:r>
                <a:r>
                  <a:rPr lang="el-GR" dirty="0">
                    <a:solidFill>
                      <a:schemeClr val="tx2"/>
                    </a:solidFill>
                    <a:latin typeface="Garamond" panose="02020404030301010803" pitchFamily="18" charset="0"/>
                  </a:rPr>
                  <a:t>το άγνωστο πρότυπο και </a:t>
                </a:r>
                <a14:m>
                  <m:oMath xmlns:m="http://schemas.openxmlformats.org/officeDocument/2006/math">
                    <m:r>
                      <m:rPr>
                        <m:sty m:val="p"/>
                      </m:rPr>
                      <a:rPr lang="en-US" dirty="0">
                        <a:solidFill>
                          <a:schemeClr val="tx2"/>
                        </a:solidFill>
                        <a:latin typeface="Cambria Math" panose="02040503050406030204" pitchFamily="18" charset="0"/>
                        <a:ea typeface="Cambria Math" panose="02040503050406030204" pitchFamily="18" charset="0"/>
                      </a:rPr>
                      <m:t>y</m:t>
                    </m:r>
                    <m:r>
                      <a:rPr lang="el-GR" b="0" i="0" dirty="0" smtClean="0">
                        <a:solidFill>
                          <a:schemeClr val="tx2"/>
                        </a:solidFill>
                        <a:latin typeface="Cambria Math" panose="02040503050406030204" pitchFamily="18" charset="0"/>
                        <a:ea typeface="Cambria Math" panose="02040503050406030204" pitchFamily="18" charset="0"/>
                      </a:rPr>
                      <m:t> </m:t>
                    </m:r>
                  </m:oMath>
                </a14:m>
                <a:r>
                  <a:rPr lang="el-GR" dirty="0">
                    <a:solidFill>
                      <a:schemeClr val="tx2"/>
                    </a:solidFill>
                    <a:latin typeface="Garamond" panose="02020404030301010803" pitchFamily="18" charset="0"/>
                  </a:rPr>
                  <a:t>είναι το πρωτότυπο μιας κατηγορίας</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Σημαντικό να υπολογίσουμε πόσο απέχουν μεταξύ τους</a:t>
                </a:r>
              </a:p>
              <a:p>
                <a:pPr marL="342900"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3447098"/>
              </a:xfrm>
              <a:prstGeom prst="rect">
                <a:avLst/>
              </a:prstGeom>
              <a:blipFill>
                <a:blip r:embed="rId2"/>
                <a:stretch>
                  <a:fillRect l="-442" t="-885" r="-50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Η έννοια της απόστασης</a:t>
            </a:r>
          </a:p>
        </p:txBody>
      </p:sp>
    </p:spTree>
    <p:extLst>
      <p:ext uri="{BB962C8B-B14F-4D97-AF65-F5344CB8AC3E}">
        <p14:creationId xmlns:p14="http://schemas.microsoft.com/office/powerpoint/2010/main" val="419404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a:extLst>
              <a:ext uri="{FF2B5EF4-FFF2-40B4-BE49-F238E27FC236}">
                <a16:creationId xmlns:a16="http://schemas.microsoft.com/office/drawing/2014/main" id="{584F1F50-2A3E-BB6A-4FFC-E5BDBB871B8E}"/>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5">
            <a:extLst>
              <a:ext uri="{FF2B5EF4-FFF2-40B4-BE49-F238E27FC236}">
                <a16:creationId xmlns:a16="http://schemas.microsoft.com/office/drawing/2014/main" id="{1F0E76C9-B655-2061-B6F0-907A8031CCCC}"/>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01D0E0-99C6-6E21-1D6F-6BBC27842905}"/>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Νόρμα</a:t>
            </a:r>
          </a:p>
        </p:txBody>
      </p:sp>
      <p:sp>
        <p:nvSpPr>
          <p:cNvPr id="6" name="Θέση περιεχομένου 2">
            <a:extLst>
              <a:ext uri="{FF2B5EF4-FFF2-40B4-BE49-F238E27FC236}">
                <a16:creationId xmlns:a16="http://schemas.microsoft.com/office/drawing/2014/main" id="{9ED7FD28-58E5-0C0A-4D55-0D86C354AF83}"/>
              </a:ext>
            </a:extLst>
          </p:cNvPr>
          <p:cNvSpPr txBox="1">
            <a:spLocks/>
          </p:cNvSpPr>
          <p:nvPr/>
        </p:nvSpPr>
        <p:spPr>
          <a:xfrm>
            <a:off x="6022405" y="2285396"/>
            <a:ext cx="4824536" cy="3341716"/>
          </a:xfrm>
          <a:prstGeom prst="rect">
            <a:avLst/>
          </a:prstGeom>
        </p:spPr>
        <p:txBody>
          <a:bodyPr vert="horz">
            <a:norm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r>
              <a:rPr lang="el-GR" sz="2400" dirty="0">
                <a:latin typeface="Times New Roman" panose="02020603050405020304" pitchFamily="18" charset="0"/>
                <a:cs typeface="Times New Roman" panose="02020603050405020304" pitchFamily="18" charset="0"/>
              </a:rPr>
              <a:t>Η </a:t>
            </a:r>
            <a:r>
              <a:rPr lang="el-GR" sz="2400" i="1" dirty="0">
                <a:latin typeface="Times New Roman" panose="02020603050405020304" pitchFamily="18" charset="0"/>
                <a:cs typeface="Times New Roman" panose="02020603050405020304" pitchFamily="18" charset="0"/>
              </a:rPr>
              <a:t>απόσταση</a:t>
            </a:r>
            <a:r>
              <a:rPr lang="el-GR" sz="2400" dirty="0">
                <a:latin typeface="Times New Roman" panose="02020603050405020304" pitchFamily="18" charset="0"/>
                <a:cs typeface="Times New Roman" panose="02020603050405020304" pitchFamily="18" charset="0"/>
              </a:rPr>
              <a:t> των </a:t>
            </a:r>
            <a:r>
              <a:rPr lang="el-GR" sz="2400" b="1" dirty="0">
                <a:latin typeface="Times New Roman" panose="02020603050405020304" pitchFamily="18" charset="0"/>
                <a:cs typeface="Times New Roman" panose="02020603050405020304" pitchFamily="18" charset="0"/>
              </a:rPr>
              <a:t>a </a:t>
            </a:r>
            <a:r>
              <a:rPr lang="el-GR" sz="2400" dirty="0">
                <a:latin typeface="Times New Roman" panose="02020603050405020304" pitchFamily="18" charset="0"/>
                <a:cs typeface="Times New Roman" panose="02020603050405020304" pitchFamily="18" charset="0"/>
              </a:rPr>
              <a:t>και </a:t>
            </a:r>
            <a:r>
              <a:rPr lang="el-GR" sz="2400" b="1" dirty="0">
                <a:latin typeface="Times New Roman" panose="02020603050405020304" pitchFamily="18" charset="0"/>
                <a:cs typeface="Times New Roman" panose="02020603050405020304" pitchFamily="18" charset="0"/>
              </a:rPr>
              <a:t>b</a:t>
            </a:r>
            <a:r>
              <a:rPr lang="el-GR" sz="2400" dirty="0">
                <a:latin typeface="Times New Roman" panose="02020603050405020304" pitchFamily="18" charset="0"/>
                <a:cs typeface="Times New Roman" panose="02020603050405020304" pitchFamily="18" charset="0"/>
              </a:rPr>
              <a:t> ορίζεται ως</a:t>
            </a:r>
          </a:p>
          <a:p>
            <a:pPr defTabSz="914400">
              <a:lnSpc>
                <a:spcPct val="250000"/>
              </a:lnSpc>
            </a:pPr>
            <a:endParaRPr lang="el-GR" sz="1800" dirty="0"/>
          </a:p>
          <a:p>
            <a:pPr defTabSz="914400">
              <a:lnSpc>
                <a:spcPct val="250000"/>
              </a:lnSpc>
            </a:pPr>
            <a:endParaRPr lang="el-GR" sz="1800" dirty="0"/>
          </a:p>
        </p:txBody>
      </p:sp>
      <mc:AlternateContent xmlns:mc="http://schemas.openxmlformats.org/markup-compatibility/2006" xmlns:a14="http://schemas.microsoft.com/office/drawing/2010/main">
        <mc:Choice Requires="a14">
          <p:sp>
            <p:nvSpPr>
              <p:cNvPr id="7" name="Αντικείμενο 10">
                <a:extLst>
                  <a:ext uri="{FF2B5EF4-FFF2-40B4-BE49-F238E27FC236}">
                    <a16:creationId xmlns:a16="http://schemas.microsoft.com/office/drawing/2014/main" id="{272E1C9F-BB9F-C0EB-BFD9-4D29460D7CBE}"/>
                  </a:ext>
                </a:extLst>
              </p:cNvPr>
              <p:cNvSpPr txBox="1"/>
              <p:nvPr/>
            </p:nvSpPr>
            <p:spPr>
              <a:xfrm>
                <a:off x="6283125" y="3110417"/>
                <a:ext cx="2468880" cy="79963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2400" i="1" smtClean="0">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𝐚</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𝐛</m:t>
                            </m:r>
                            <m:r>
                              <a:rPr lang="el-GR" sz="2400" i="1">
                                <a:solidFill>
                                  <a:srgbClr val="000000"/>
                                </a:solidFill>
                                <a:latin typeface="Cambria Math" panose="02040503050406030204" pitchFamily="18" charset="0"/>
                              </a:rPr>
                              <m:t>∥=</m:t>
                            </m:r>
                            <m:rad>
                              <m:radPr>
                                <m:degHide m:val="on"/>
                                <m:ctrlPr>
                                  <a:rPr lang="el-GR" sz="2400" i="1">
                                    <a:solidFill>
                                      <a:srgbClr val="000000"/>
                                    </a:solidFill>
                                    <a:latin typeface="Cambria Math" panose="02040503050406030204" pitchFamily="18" charset="0"/>
                                  </a:rPr>
                                </m:ctrlPr>
                              </m:radPr>
                              <m:deg/>
                              <m:e>
                                <m:nary>
                                  <m:naryPr>
                                    <m:chr m:val="∑"/>
                                    <m:ctrlPr>
                                      <a:rPr lang="el-GR" sz="2400" i="1">
                                        <a:solidFill>
                                          <a:srgbClr val="000000"/>
                                        </a:solidFill>
                                        <a:latin typeface="Cambria Math" panose="02040503050406030204" pitchFamily="18" charset="0"/>
                                      </a:rPr>
                                    </m:ctrlPr>
                                  </m:naryPr>
                                  <m:sub>
                                    <m:r>
                                      <a:rPr lang="el-GR" sz="2400" i="1">
                                        <a:solidFill>
                                          <a:srgbClr val="000000"/>
                                        </a:solidFill>
                                        <a:latin typeface="Cambria Math" panose="02040503050406030204" pitchFamily="18" charset="0"/>
                                      </a:rPr>
                                      <m:t>𝑖</m:t>
                                    </m:r>
                                    <m:r>
                                      <a:rPr lang="el-GR" sz="2400" i="1">
                                        <a:solidFill>
                                          <a:srgbClr val="000000"/>
                                        </a:solidFill>
                                        <a:latin typeface="Cambria Math" panose="02040503050406030204" pitchFamily="18" charset="0"/>
                                      </a:rPr>
                                      <m:t>=1</m:t>
                                    </m:r>
                                  </m:sub>
                                  <m:sup>
                                    <m:r>
                                      <a:rPr lang="el-GR" sz="2400" i="1">
                                        <a:solidFill>
                                          <a:srgbClr val="000000"/>
                                        </a:solidFill>
                                        <a:latin typeface="Cambria Math" panose="02040503050406030204" pitchFamily="18" charset="0"/>
                                      </a:rPr>
                                      <m:t>𝑚</m:t>
                                    </m:r>
                                  </m:sup>
                                  <m:e>
                                    <m:r>
                                      <a:rPr lang="en-US" sz="2400" b="0" i="1" smtClean="0">
                                        <a:solidFill>
                                          <a:srgbClr val="000000"/>
                                        </a:solidFill>
                                        <a:latin typeface="Cambria Math" panose="02040503050406030204" pitchFamily="18" charset="0"/>
                                      </a:rPr>
                                      <m:t> </m:t>
                                    </m:r>
                                  </m:e>
                                </m:nary>
                                <m:r>
                                  <a:rPr lang="el-GR" sz="2400" i="1">
                                    <a:solidFill>
                                      <a:srgbClr val="000000"/>
                                    </a:solidFill>
                                    <a:latin typeface="Cambria Math" panose="02040503050406030204" pitchFamily="18" charset="0"/>
                                  </a:rPr>
                                  <m:t>(</m:t>
                                </m:r>
                                <m:sSub>
                                  <m:sSubPr>
                                    <m:ctrlPr>
                                      <a:rPr lang="el-GR" sz="2400" i="1">
                                        <a:solidFill>
                                          <a:srgbClr val="000000"/>
                                        </a:solidFill>
                                        <a:latin typeface="Cambria Math" panose="02040503050406030204" pitchFamily="18" charset="0"/>
                                      </a:rPr>
                                    </m:ctrlPr>
                                  </m:sSubPr>
                                  <m:e>
                                    <m:r>
                                      <a:rPr lang="el-GR" sz="2400" i="1">
                                        <a:solidFill>
                                          <a:srgbClr val="000000"/>
                                        </a:solidFill>
                                        <a:latin typeface="Cambria Math" panose="02040503050406030204" pitchFamily="18" charset="0"/>
                                      </a:rPr>
                                      <m:t>𝑎</m:t>
                                    </m:r>
                                  </m:e>
                                  <m:sub>
                                    <m:r>
                                      <a:rPr lang="el-GR" sz="2400" i="1">
                                        <a:solidFill>
                                          <a:srgbClr val="000000"/>
                                        </a:solidFill>
                                        <a:latin typeface="Cambria Math" panose="02040503050406030204" pitchFamily="18" charset="0"/>
                                      </a:rPr>
                                      <m:t>𝑖</m:t>
                                    </m:r>
                                  </m:sub>
                                </m:sSub>
                                <m:r>
                                  <a:rPr lang="el-GR" sz="2400" i="1">
                                    <a:solidFill>
                                      <a:srgbClr val="000000"/>
                                    </a:solidFill>
                                    <a:latin typeface="Cambria Math" panose="02040503050406030204" pitchFamily="18" charset="0"/>
                                  </a:rPr>
                                  <m:t>−</m:t>
                                </m:r>
                                <m:sSub>
                                  <m:sSubPr>
                                    <m:ctrlPr>
                                      <a:rPr lang="el-GR" sz="2400" i="1">
                                        <a:solidFill>
                                          <a:srgbClr val="000000"/>
                                        </a:solidFill>
                                        <a:latin typeface="Cambria Math" panose="02040503050406030204" pitchFamily="18" charset="0"/>
                                      </a:rPr>
                                    </m:ctrlPr>
                                  </m:sSubPr>
                                  <m:e>
                                    <m:r>
                                      <a:rPr lang="el-GR" sz="2400" i="1">
                                        <a:solidFill>
                                          <a:srgbClr val="000000"/>
                                        </a:solidFill>
                                        <a:latin typeface="Cambria Math" panose="02040503050406030204" pitchFamily="18" charset="0"/>
                                      </a:rPr>
                                      <m:t>𝑏</m:t>
                                    </m:r>
                                  </m:e>
                                  <m:sub>
                                    <m:r>
                                      <a:rPr lang="el-GR" sz="2400" i="1">
                                        <a:solidFill>
                                          <a:srgbClr val="000000"/>
                                        </a:solidFill>
                                        <a:latin typeface="Cambria Math" panose="02040503050406030204" pitchFamily="18" charset="0"/>
                                      </a:rPr>
                                      <m:t>𝑖</m:t>
                                    </m:r>
                                  </m:sub>
                                </m:sSub>
                                <m:sSup>
                                  <m:sSupPr>
                                    <m:ctrlPr>
                                      <a:rPr lang="el-GR" sz="2400" i="1">
                                        <a:solidFill>
                                          <a:srgbClr val="000000"/>
                                        </a:solidFill>
                                        <a:latin typeface="Cambria Math" panose="02040503050406030204" pitchFamily="18" charset="0"/>
                                      </a:rPr>
                                    </m:ctrlPr>
                                  </m:sSupPr>
                                  <m:e>
                                    <m:r>
                                      <a:rPr lang="el-GR" sz="2400" i="1">
                                        <a:solidFill>
                                          <a:srgbClr val="000000"/>
                                        </a:solidFill>
                                        <a:latin typeface="Cambria Math" panose="02040503050406030204" pitchFamily="18" charset="0"/>
                                      </a:rPr>
                                      <m:t>)</m:t>
                                    </m:r>
                                  </m:e>
                                  <m:sup>
                                    <m:r>
                                      <a:rPr lang="el-GR" sz="2400" i="1">
                                        <a:solidFill>
                                          <a:srgbClr val="000000"/>
                                        </a:solidFill>
                                        <a:latin typeface="Cambria Math" panose="02040503050406030204" pitchFamily="18" charset="0"/>
                                      </a:rPr>
                                      <m:t>2</m:t>
                                    </m:r>
                                  </m:sup>
                                </m:sSup>
                              </m:e>
                            </m:rad>
                          </m:e>
                        </m:mr>
                      </m:m>
                    </m:oMath>
                  </m:oMathPara>
                </a14:m>
                <a:endParaRPr lang="el-GR" sz="2400" dirty="0"/>
              </a:p>
            </p:txBody>
          </p:sp>
        </mc:Choice>
        <mc:Fallback xmlns="">
          <p:sp>
            <p:nvSpPr>
              <p:cNvPr id="7" name="Αντικείμενο 10">
                <a:extLst>
                  <a:ext uri="{FF2B5EF4-FFF2-40B4-BE49-F238E27FC236}">
                    <a16:creationId xmlns:a16="http://schemas.microsoft.com/office/drawing/2014/main" id="{272E1C9F-BB9F-C0EB-BFD9-4D29460D7CBE}"/>
                  </a:ext>
                </a:extLst>
              </p:cNvPr>
              <p:cNvSpPr txBox="1">
                <a:spLocks noRot="1" noChangeAspect="1" noMove="1" noResize="1" noEditPoints="1" noAdjustHandles="1" noChangeArrowheads="1" noChangeShapeType="1" noTextEdit="1"/>
              </p:cNvSpPr>
              <p:nvPr/>
            </p:nvSpPr>
            <p:spPr>
              <a:xfrm>
                <a:off x="6283125" y="3110417"/>
                <a:ext cx="2468880" cy="799632"/>
              </a:xfrm>
              <a:prstGeom prst="rect">
                <a:avLst/>
              </a:prstGeom>
              <a:blipFill>
                <a:blip r:embed="rId2"/>
                <a:stretch>
                  <a:fillRect r="-48148" b="-85496"/>
                </a:stretch>
              </a:blipFill>
            </p:spPr>
            <p:txBody>
              <a:bodyPr/>
              <a:lstStyle/>
              <a:p>
                <a:r>
                  <a:rPr lang="el-GR">
                    <a:noFill/>
                  </a:rPr>
                  <a:t> </a:t>
                </a:r>
              </a:p>
            </p:txBody>
          </p:sp>
        </mc:Fallback>
      </mc:AlternateContent>
      <p:pic>
        <p:nvPicPr>
          <p:cNvPr id="8" name="Εικόνα 5">
            <a:extLst>
              <a:ext uri="{FF2B5EF4-FFF2-40B4-BE49-F238E27FC236}">
                <a16:creationId xmlns:a16="http://schemas.microsoft.com/office/drawing/2014/main" id="{23C00324-5FA9-EEDF-9E27-F987CE1904FA}"/>
              </a:ext>
            </a:extLst>
          </p:cNvPr>
          <p:cNvPicPr>
            <a:picLocks noChangeAspect="1"/>
          </p:cNvPicPr>
          <p:nvPr/>
        </p:nvPicPr>
        <p:blipFill>
          <a:blip r:embed="rId3"/>
          <a:stretch>
            <a:fillRect/>
          </a:stretch>
        </p:blipFill>
        <p:spPr>
          <a:xfrm>
            <a:off x="1653712" y="2132856"/>
            <a:ext cx="4197151" cy="3554387"/>
          </a:xfrm>
          <a:prstGeom prst="rect">
            <a:avLst/>
          </a:prstGeom>
        </p:spPr>
      </p:pic>
    </p:spTree>
    <p:extLst>
      <p:ext uri="{BB962C8B-B14F-4D97-AF65-F5344CB8AC3E}">
        <p14:creationId xmlns:p14="http://schemas.microsoft.com/office/powerpoint/2010/main" val="378364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Συναρτήσεις Απόστασης Προτύπων</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4708E3A-6E66-4410-92B1-FA16A2C1ED56}"/>
                  </a:ext>
                </a:extLst>
              </p:cNvPr>
              <p:cNvSpPr txBox="1"/>
              <p:nvPr/>
            </p:nvSpPr>
            <p:spPr>
              <a:xfrm>
                <a:off x="1125860" y="1176631"/>
                <a:ext cx="9649072" cy="4330801"/>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Έστω </a:t>
                </a:r>
                <a:r>
                  <a:rPr lang="en-US" dirty="0">
                    <a:solidFill>
                      <a:schemeClr val="tx2"/>
                    </a:solidFill>
                    <a:latin typeface="Garamond" panose="02020404030301010803" pitchFamily="18" charset="0"/>
                  </a:rPr>
                  <a:t>X </a:t>
                </a:r>
                <a:r>
                  <a:rPr lang="el-GR" dirty="0">
                    <a:solidFill>
                      <a:schemeClr val="tx2"/>
                    </a:solidFill>
                    <a:latin typeface="Garamond" panose="02020404030301010803" pitchFamily="18" charset="0"/>
                  </a:rPr>
                  <a:t>το άγνωστο πρότυπο και </a:t>
                </a:r>
                <a14:m>
                  <m:oMath xmlns:m="http://schemas.openxmlformats.org/officeDocument/2006/math">
                    <m:r>
                      <m:rPr>
                        <m:sty m:val="p"/>
                      </m:rPr>
                      <a:rPr lang="en-US" sz="2000" b="0" i="0" dirty="0" smtClean="0">
                        <a:solidFill>
                          <a:schemeClr val="tx2"/>
                        </a:solidFill>
                        <a:latin typeface="Cambria Math" panose="02040503050406030204" pitchFamily="18" charset="0"/>
                        <a:ea typeface="Cambria Math" panose="02040503050406030204" pitchFamily="18" charset="0"/>
                      </a:rPr>
                      <m:t>y</m:t>
                    </m:r>
                    <m:r>
                      <a:rPr lang="el-GR" sz="2000" i="1" dirty="0">
                        <a:solidFill>
                          <a:schemeClr val="tx2"/>
                        </a:solidFill>
                        <a:latin typeface="Cambria Math" panose="02040503050406030204" pitchFamily="18" charset="0"/>
                        <a:ea typeface="Cambria Math" panose="02040503050406030204" pitchFamily="18" charset="0"/>
                      </a:rPr>
                      <m:t>∈</m:t>
                    </m:r>
                    <m:r>
                      <a:rPr lang="en-US" sz="2000" b="0" i="1" dirty="0" smtClean="0">
                        <a:solidFill>
                          <a:schemeClr val="tx2"/>
                        </a:solidFill>
                        <a:latin typeface="Cambria Math" panose="02040503050406030204" pitchFamily="18" charset="0"/>
                        <a:ea typeface="Cambria Math" panose="02040503050406030204" pitchFamily="18" charset="0"/>
                      </a:rPr>
                      <m:t>𝑆</m:t>
                    </m:r>
                  </m:oMath>
                </a14:m>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είναι το πρωτότυπο μιας κατηγορίας</a:t>
                </a:r>
              </a:p>
              <a:p>
                <a:pPr marL="342900"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000" dirty="0">
                    <a:solidFill>
                      <a:schemeClr val="tx2"/>
                    </a:solidFill>
                    <a:latin typeface="Garamond" panose="02020404030301010803" pitchFamily="18" charset="0"/>
                  </a:rPr>
                  <a:t>Γενικευμένη Ευκλείδια Απόσταση</a:t>
                </a:r>
              </a:p>
              <a:p>
                <a:pPr marL="800100" lvl="1" indent="-342900" algn="just">
                  <a:buFont typeface="Garamond" panose="02020404030301010803" pitchFamily="18" charset="0"/>
                  <a:buChar char="–"/>
                </a:pPr>
                <a:r>
                  <a:rPr lang="el-GR" sz="2000" dirty="0">
                    <a:solidFill>
                      <a:schemeClr val="tx2"/>
                    </a:solidFill>
                    <a:latin typeface="Garamond" panose="02020404030301010803" pitchFamily="18" charset="0"/>
                  </a:rPr>
                  <a:t>Αποτελεί γενίκευση της Ευκλείδιας Απόστασης (</a:t>
                </a:r>
                <a:r>
                  <a:rPr lang="en-US" sz="2000" dirty="0">
                    <a:solidFill>
                      <a:schemeClr val="tx2"/>
                    </a:solidFill>
                    <a:latin typeface="Garamond" panose="02020404030301010803" pitchFamily="18" charset="0"/>
                  </a:rPr>
                  <a:t>s=2</a:t>
                </a:r>
                <a:r>
                  <a:rPr lang="el-GR" sz="2000" dirty="0">
                    <a:solidFill>
                      <a:schemeClr val="tx2"/>
                    </a:solidFill>
                    <a:latin typeface="Garamond" panose="02020404030301010803" pitchFamily="18" charset="0"/>
                  </a:rPr>
                  <a:t>)</a:t>
                </a:r>
              </a:p>
              <a:p>
                <a:pPr algn="just"/>
                <a:endParaRPr lang="el-GR" sz="2000" i="1" dirty="0">
                  <a:solidFill>
                    <a:schemeClr val="tx2"/>
                  </a:solidFill>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
                        <m:sSubPr>
                          <m:ctrlPr>
                            <a:rPr lang="en-US" sz="200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𝑑</m:t>
                          </m:r>
                        </m:e>
                        <m:sub>
                          <m:r>
                            <a:rPr lang="en-US" sz="2000" b="0" i="1" smtClean="0">
                              <a:solidFill>
                                <a:schemeClr val="tx2"/>
                              </a:solidFill>
                              <a:latin typeface="Cambria Math" panose="02040503050406030204" pitchFamily="18" charset="0"/>
                            </a:rPr>
                            <m:t>𝑒</m:t>
                          </m:r>
                        </m:sub>
                      </m:sSub>
                      <m:d>
                        <m:dPr>
                          <m:ctrlPr>
                            <a:rPr lang="en-US" sz="2000" b="0" i="1" smtClean="0">
                              <a:solidFill>
                                <a:schemeClr val="tx2"/>
                              </a:solidFill>
                              <a:latin typeface="Cambria Math" panose="02040503050406030204" pitchFamily="18" charset="0"/>
                            </a:rPr>
                          </m:ctrlPr>
                        </m:dPr>
                        <m:e>
                          <m:r>
                            <a:rPr lang="en-US" sz="2000" b="0" i="1" smtClean="0">
                              <a:solidFill>
                                <a:schemeClr val="tx2"/>
                              </a:solidFill>
                              <a:latin typeface="Cambria Math" panose="02040503050406030204" pitchFamily="18" charset="0"/>
                            </a:rPr>
                            <m:t>𝑥</m:t>
                          </m:r>
                          <m:r>
                            <a:rPr lang="en-US" sz="2000" b="0" i="1" smtClean="0">
                              <a:solidFill>
                                <a:schemeClr val="tx2"/>
                              </a:solidFill>
                              <a:latin typeface="Cambria Math" panose="02040503050406030204" pitchFamily="18" charset="0"/>
                            </a:rPr>
                            <m:t>,</m:t>
                          </m:r>
                          <m:r>
                            <a:rPr lang="en-US" sz="2000" b="0" i="1" smtClean="0">
                              <a:solidFill>
                                <a:schemeClr val="tx2"/>
                              </a:solidFill>
                              <a:latin typeface="Cambria Math" panose="02040503050406030204" pitchFamily="18" charset="0"/>
                            </a:rPr>
                            <m:t>𝑦</m:t>
                          </m:r>
                        </m:e>
                      </m:d>
                      <m:r>
                        <a:rPr lang="en-US" sz="2000" i="1" smtClean="0">
                          <a:solidFill>
                            <a:schemeClr val="tx2"/>
                          </a:solidFill>
                          <a:latin typeface="Cambria Math" panose="02040503050406030204" pitchFamily="18" charset="0"/>
                        </a:rPr>
                        <m:t>=</m:t>
                      </m:r>
                      <m:sSup>
                        <m:sSupPr>
                          <m:ctrlPr>
                            <a:rPr lang="en-US" sz="2000" i="1" smtClean="0">
                              <a:solidFill>
                                <a:schemeClr val="tx2"/>
                              </a:solidFill>
                              <a:latin typeface="Cambria Math" panose="02040503050406030204" pitchFamily="18" charset="0"/>
                            </a:rPr>
                          </m:ctrlPr>
                        </m:sSupPr>
                        <m:e>
                          <m:d>
                            <m:dPr>
                              <m:ctrlPr>
                                <a:rPr lang="en-US" sz="2000" i="1">
                                  <a:solidFill>
                                    <a:schemeClr val="tx2"/>
                                  </a:solidFill>
                                  <a:latin typeface="Cambria Math" panose="02040503050406030204" pitchFamily="18" charset="0"/>
                                </a:rPr>
                              </m:ctrlPr>
                            </m:dPr>
                            <m:e>
                              <m:nary>
                                <m:naryPr>
                                  <m:chr m:val="∑"/>
                                  <m:ctrlPr>
                                    <a:rPr lang="en-US" sz="2000" i="1">
                                      <a:solidFill>
                                        <a:schemeClr val="tx2"/>
                                      </a:solidFill>
                                      <a:latin typeface="Cambria Math" panose="02040503050406030204" pitchFamily="18" charset="0"/>
                                    </a:rPr>
                                  </m:ctrlPr>
                                </m:naryPr>
                                <m:sub>
                                  <m:r>
                                    <m:rPr>
                                      <m:brk m:alnAt="23"/>
                                    </m:rPr>
                                    <a:rPr lang="en-US" sz="2000" b="0" i="1" smtClean="0">
                                      <a:solidFill>
                                        <a:schemeClr val="tx2"/>
                                      </a:solidFill>
                                      <a:latin typeface="Cambria Math" panose="02040503050406030204" pitchFamily="18" charset="0"/>
                                    </a:rPr>
                                    <m:t>𝑖</m:t>
                                  </m:r>
                                  <m:r>
                                    <a:rPr lang="en-US" sz="2000" b="0" i="1" smtClean="0">
                                      <a:solidFill>
                                        <a:schemeClr val="tx2"/>
                                      </a:solidFill>
                                      <a:latin typeface="Cambria Math" panose="02040503050406030204" pitchFamily="18" charset="0"/>
                                    </a:rPr>
                                    <m:t>=1</m:t>
                                  </m:r>
                                </m:sub>
                                <m:sup>
                                  <m:r>
                                    <a:rPr lang="en-US" sz="2000" b="0" i="1" smtClean="0">
                                      <a:solidFill>
                                        <a:schemeClr val="tx2"/>
                                      </a:solidFill>
                                      <a:latin typeface="Cambria Math" panose="02040503050406030204" pitchFamily="18" charset="0"/>
                                    </a:rPr>
                                    <m:t>𝑁</m:t>
                                  </m:r>
                                </m:sup>
                                <m:e>
                                  <m:sSup>
                                    <m:sSupPr>
                                      <m:ctrlPr>
                                        <a:rPr lang="en-US" sz="2000" i="1">
                                          <a:solidFill>
                                            <a:schemeClr val="tx2"/>
                                          </a:solidFill>
                                          <a:latin typeface="Cambria Math" panose="02040503050406030204" pitchFamily="18" charset="0"/>
                                        </a:rPr>
                                      </m:ctrlPr>
                                    </m:sSupPr>
                                    <m:e>
                                      <m:sSub>
                                        <m:sSubPr>
                                          <m:ctrlPr>
                                            <a:rPr lang="en-US" sz="2000" i="1">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m:t>
                                          </m:r>
                                          <m:r>
                                            <a:rPr lang="en-US" sz="2000" b="0" i="1" smtClean="0">
                                              <a:solidFill>
                                                <a:schemeClr val="tx2"/>
                                              </a:solidFill>
                                              <a:latin typeface="Cambria Math" panose="02040503050406030204" pitchFamily="18" charset="0"/>
                                            </a:rPr>
                                            <m:t>𝑥</m:t>
                                          </m:r>
                                        </m:e>
                                        <m:sub>
                                          <m:r>
                                            <a:rPr lang="en-US" sz="2000" b="0" i="1" smtClean="0">
                                              <a:solidFill>
                                                <a:schemeClr val="tx2"/>
                                              </a:solidFill>
                                              <a:latin typeface="Cambria Math" panose="02040503050406030204" pitchFamily="18" charset="0"/>
                                            </a:rPr>
                                            <m:t>𝑖</m:t>
                                          </m:r>
                                        </m:sub>
                                      </m:sSub>
                                      <m:r>
                                        <a:rPr lang="en-US" sz="2000" b="0" i="1" smtClean="0">
                                          <a:solidFill>
                                            <a:schemeClr val="tx2"/>
                                          </a:solidFill>
                                          <a:latin typeface="Cambria Math" panose="02040503050406030204" pitchFamily="18" charset="0"/>
                                        </a:rPr>
                                        <m:t>−</m:t>
                                      </m:r>
                                      <m:sSub>
                                        <m:sSubPr>
                                          <m:ctrlPr>
                                            <a:rPr lang="en-US" sz="2000" i="1">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𝑦</m:t>
                                          </m:r>
                                        </m:e>
                                        <m:sub>
                                          <m:r>
                                            <a:rPr lang="en-US" sz="2000" b="0" i="1" smtClean="0">
                                              <a:solidFill>
                                                <a:schemeClr val="tx2"/>
                                              </a:solidFill>
                                              <a:latin typeface="Cambria Math" panose="02040503050406030204" pitchFamily="18" charset="0"/>
                                            </a:rPr>
                                            <m:t>𝑖</m:t>
                                          </m:r>
                                        </m:sub>
                                      </m:sSub>
                                      <m:r>
                                        <a:rPr lang="en-US" sz="2000" b="0" i="1" smtClean="0">
                                          <a:solidFill>
                                            <a:schemeClr val="tx2"/>
                                          </a:solidFill>
                                          <a:latin typeface="Cambria Math" panose="02040503050406030204" pitchFamily="18" charset="0"/>
                                        </a:rPr>
                                        <m:t>)</m:t>
                                      </m:r>
                                    </m:e>
                                    <m:sup>
                                      <m:r>
                                        <a:rPr lang="en-US" sz="2000" b="0" i="1" smtClean="0">
                                          <a:solidFill>
                                            <a:schemeClr val="tx2"/>
                                          </a:solidFill>
                                          <a:latin typeface="Cambria Math" panose="02040503050406030204" pitchFamily="18" charset="0"/>
                                        </a:rPr>
                                        <m:t>𝑠</m:t>
                                      </m:r>
                                    </m:sup>
                                  </m:sSup>
                                </m:e>
                              </m:nary>
                            </m:e>
                          </m:d>
                        </m:e>
                        <m:sup>
                          <m:f>
                            <m:fPr>
                              <m:ctrlPr>
                                <a:rPr lang="en-US" sz="2000" b="0" i="1" smtClean="0">
                                  <a:solidFill>
                                    <a:schemeClr val="tx2"/>
                                  </a:solidFill>
                                  <a:latin typeface="Cambria Math" panose="02040503050406030204" pitchFamily="18" charset="0"/>
                                </a:rPr>
                              </m:ctrlPr>
                            </m:fPr>
                            <m:num>
                              <m:r>
                                <a:rPr lang="en-US" sz="2000" b="0" i="1" smtClean="0">
                                  <a:solidFill>
                                    <a:schemeClr val="tx2"/>
                                  </a:solidFill>
                                  <a:latin typeface="Cambria Math" panose="02040503050406030204" pitchFamily="18" charset="0"/>
                                </a:rPr>
                                <m:t>1</m:t>
                              </m:r>
                            </m:num>
                            <m:den>
                              <m:r>
                                <a:rPr lang="en-US" sz="2000" b="0" i="1" smtClean="0">
                                  <a:solidFill>
                                    <a:schemeClr val="tx2"/>
                                  </a:solidFill>
                                  <a:latin typeface="Cambria Math" panose="02040503050406030204" pitchFamily="18" charset="0"/>
                                </a:rPr>
                                <m:t>𝑠</m:t>
                              </m:r>
                            </m:den>
                          </m:f>
                        </m:sup>
                      </m:sSup>
                      <m:r>
                        <a:rPr lang="en-US" sz="2000" b="0" i="1" smtClean="0">
                          <a:solidFill>
                            <a:schemeClr val="tx2"/>
                          </a:solidFill>
                          <a:latin typeface="Cambria Math" panose="02040503050406030204" pitchFamily="18" charset="0"/>
                        </a:rPr>
                        <m:t>, </m:t>
                      </m:r>
                      <m:r>
                        <a:rPr lang="en-US" sz="2000" b="0" i="1" smtClean="0">
                          <a:solidFill>
                            <a:schemeClr val="tx2"/>
                          </a:solidFill>
                          <a:latin typeface="Cambria Math" panose="02040503050406030204" pitchFamily="18" charset="0"/>
                        </a:rPr>
                        <m:t>𝑠</m:t>
                      </m:r>
                      <m:r>
                        <a:rPr lang="en-US" sz="2000" b="0" i="1" smtClean="0">
                          <a:solidFill>
                            <a:schemeClr val="tx2"/>
                          </a:solidFill>
                          <a:latin typeface="Cambria Math" panose="02040503050406030204" pitchFamily="18" charset="0"/>
                        </a:rPr>
                        <m:t>=2,4,6,…</m:t>
                      </m:r>
                    </m:oMath>
                  </m:oMathPara>
                </a14:m>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algn="just"/>
                <a:r>
                  <a:rPr lang="en-US" sz="2000" dirty="0">
                    <a:solidFill>
                      <a:schemeClr val="tx2"/>
                    </a:solidFill>
                    <a:latin typeface="Garamond" panose="02020404030301010803" pitchFamily="18" charset="0"/>
                  </a:rPr>
                  <a:t>,</a:t>
                </a:r>
                <a:r>
                  <a:rPr lang="el-GR" sz="2000" dirty="0">
                    <a:solidFill>
                      <a:schemeClr val="tx2"/>
                    </a:solidFill>
                    <a:latin typeface="Garamond" panose="02020404030301010803" pitchFamily="18" charset="0"/>
                  </a:rPr>
                  <a:t>όπου </a:t>
                </a:r>
                <a14:m>
                  <m:oMath xmlns:m="http://schemas.openxmlformats.org/officeDocument/2006/math">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𝑥</m:t>
                        </m:r>
                      </m:e>
                      <m:sub>
                        <m:r>
                          <a:rPr lang="en-US" sz="2000" i="1">
                            <a:solidFill>
                              <a:schemeClr val="tx2"/>
                            </a:solidFill>
                            <a:latin typeface="Cambria Math" panose="02040503050406030204" pitchFamily="18" charset="0"/>
                          </a:rPr>
                          <m:t>𝑖</m:t>
                        </m:r>
                      </m:sub>
                    </m:sSub>
                    <m:r>
                      <a:rPr lang="el-GR" sz="2000" b="0" i="1" smtClean="0">
                        <a:solidFill>
                          <a:schemeClr val="tx2"/>
                        </a:solidFill>
                        <a:latin typeface="Cambria Math" panose="02040503050406030204" pitchFamily="18" charset="0"/>
                      </a:rPr>
                      <m:t>, </m:t>
                    </m:r>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𝑦</m:t>
                        </m:r>
                      </m:e>
                      <m:sub>
                        <m:r>
                          <a:rPr lang="en-US" sz="2000" i="1">
                            <a:solidFill>
                              <a:schemeClr val="tx2"/>
                            </a:solidFill>
                            <a:latin typeface="Cambria Math" panose="02040503050406030204" pitchFamily="18" charset="0"/>
                          </a:rPr>
                          <m:t>𝑖</m:t>
                        </m:r>
                      </m:sub>
                    </m:sSub>
                  </m:oMath>
                </a14:m>
                <a:r>
                  <a:rPr lang="el-GR" sz="2000" dirty="0">
                    <a:solidFill>
                      <a:schemeClr val="tx2"/>
                    </a:solidFill>
                    <a:latin typeface="Garamond" panose="02020404030301010803" pitchFamily="18" charset="0"/>
                  </a:rPr>
                  <a:t> είναι η </a:t>
                </a:r>
                <a:r>
                  <a:rPr lang="en-US" sz="2000" dirty="0" err="1">
                    <a:solidFill>
                      <a:schemeClr val="tx2"/>
                    </a:solidFill>
                    <a:latin typeface="Garamond" panose="02020404030301010803" pitchFamily="18" charset="0"/>
                  </a:rPr>
                  <a:t>i</a:t>
                </a:r>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συνιστώσα του διανύσματος του αγνώστου προτύπου και του αντίστοιχου προτύπου</a:t>
                </a: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p:txBody>
          </p:sp>
        </mc:Choice>
        <mc:Fallback xmlns="">
          <p:sp>
            <p:nvSpPr>
              <p:cNvPr id="8" name="TextBox 7">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4330801"/>
              </a:xfrm>
              <a:prstGeom prst="rect">
                <a:avLst/>
              </a:prstGeom>
              <a:blipFill>
                <a:blip r:embed="rId2"/>
                <a:stretch>
                  <a:fillRect l="-695" t="-563" r="-632"/>
                </a:stretch>
              </a:blipFill>
            </p:spPr>
            <p:txBody>
              <a:bodyPr/>
              <a:lstStyle/>
              <a:p>
                <a:r>
                  <a:rPr lang="en-US">
                    <a:noFill/>
                  </a:rPr>
                  <a:t> </a:t>
                </a:r>
              </a:p>
            </p:txBody>
          </p:sp>
        </mc:Fallback>
      </mc:AlternateContent>
      <p:sp>
        <p:nvSpPr>
          <p:cNvPr id="10" name="AutoShape 4" descr="{\displaystyle n-}"/>
          <p:cNvSpPr>
            <a:spLocks noChangeAspect="1" noChangeArrowheads="1"/>
          </p:cNvSpPr>
          <p:nvPr/>
        </p:nvSpPr>
        <p:spPr bwMode="auto">
          <a:xfrm>
            <a:off x="9626600"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068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Απόσταση σε Ευκλείδιους Χώρους</a:t>
            </a:r>
          </a:p>
        </p:txBody>
      </p:sp>
      <p:sp>
        <p:nvSpPr>
          <p:cNvPr id="10" name="AutoShape 4" descr="{\displaystyle n-}"/>
          <p:cNvSpPr>
            <a:spLocks noChangeAspect="1" noChangeArrowheads="1"/>
          </p:cNvSpPr>
          <p:nvPr/>
        </p:nvSpPr>
        <p:spPr bwMode="auto">
          <a:xfrm>
            <a:off x="9626600"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773932" y="1844824"/>
            <a:ext cx="4824536" cy="3153744"/>
          </a:xfrm>
          <a:prstGeom prst="rect">
            <a:avLst/>
          </a:prstGeom>
        </p:spPr>
      </p:pic>
      <p:cxnSp>
        <p:nvCxnSpPr>
          <p:cNvPr id="9" name="Straight Arrow Connector 8"/>
          <p:cNvCxnSpPr/>
          <p:nvPr/>
        </p:nvCxnSpPr>
        <p:spPr>
          <a:xfrm flipH="1">
            <a:off x="6238428" y="2348880"/>
            <a:ext cx="86409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02524" y="2156084"/>
            <a:ext cx="2064989" cy="369332"/>
          </a:xfrm>
          <a:prstGeom prst="rect">
            <a:avLst/>
          </a:prstGeom>
        </p:spPr>
        <p:txBody>
          <a:bodyPr wrap="none">
            <a:spAutoFit/>
          </a:bodyPr>
          <a:lstStyle/>
          <a:p>
            <a:r>
              <a:rPr lang="el-GR" dirty="0">
                <a:latin typeface="Garamond" panose="02020404030301010803" pitchFamily="18" charset="0"/>
              </a:rPr>
              <a:t>Ευκλείδεια απόσταση</a:t>
            </a:r>
            <a:endParaRPr lang="en-US" dirty="0">
              <a:latin typeface="Garamond" panose="02020404030301010803" pitchFamily="18" charset="0"/>
            </a:endParaRPr>
          </a:p>
        </p:txBody>
      </p:sp>
      <p:cxnSp>
        <p:nvCxnSpPr>
          <p:cNvPr id="12" name="Straight Arrow Connector 11"/>
          <p:cNvCxnSpPr/>
          <p:nvPr/>
        </p:nvCxnSpPr>
        <p:spPr>
          <a:xfrm flipH="1">
            <a:off x="6233463" y="3163614"/>
            <a:ext cx="86409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97559" y="2970818"/>
            <a:ext cx="2140714" cy="369332"/>
          </a:xfrm>
          <a:prstGeom prst="rect">
            <a:avLst/>
          </a:prstGeom>
        </p:spPr>
        <p:txBody>
          <a:bodyPr wrap="none">
            <a:spAutoFit/>
          </a:bodyPr>
          <a:lstStyle/>
          <a:p>
            <a:r>
              <a:rPr lang="el-GR" dirty="0">
                <a:latin typeface="Garamond" panose="02020404030301010803" pitchFamily="18" charset="0"/>
              </a:rPr>
              <a:t>Απόσταση </a:t>
            </a:r>
            <a:r>
              <a:rPr lang="en-US" dirty="0" err="1">
                <a:latin typeface="Garamond" panose="02020404030301010803" pitchFamily="18" charset="0"/>
              </a:rPr>
              <a:t>Minkowski</a:t>
            </a:r>
            <a:endParaRPr lang="en-US" dirty="0">
              <a:latin typeface="Garamond" panose="02020404030301010803" pitchFamily="18" charset="0"/>
            </a:endParaRPr>
          </a:p>
        </p:txBody>
      </p:sp>
      <p:sp>
        <p:nvSpPr>
          <p:cNvPr id="2" name="Rectangle 1">
            <a:extLst>
              <a:ext uri="{FF2B5EF4-FFF2-40B4-BE49-F238E27FC236}">
                <a16:creationId xmlns:a16="http://schemas.microsoft.com/office/drawing/2014/main" id="{49FFFFB5-4DCA-4E4F-9729-0F0930BE502A}"/>
              </a:ext>
            </a:extLst>
          </p:cNvPr>
          <p:cNvSpPr/>
          <p:nvPr/>
        </p:nvSpPr>
        <p:spPr>
          <a:xfrm>
            <a:off x="6526460" y="1394549"/>
            <a:ext cx="2119491" cy="369332"/>
          </a:xfrm>
          <a:prstGeom prst="rect">
            <a:avLst/>
          </a:prstGeom>
        </p:spPr>
        <p:txBody>
          <a:bodyPr wrap="none">
            <a:spAutoFit/>
          </a:bodyPr>
          <a:lstStyle/>
          <a:p>
            <a:r>
              <a:rPr lang="el-GR" dirty="0">
                <a:latin typeface="Garamond" panose="02020404030301010803" pitchFamily="18" charset="0"/>
              </a:rPr>
              <a:t>Απόσταση </a:t>
            </a:r>
            <a:r>
              <a:rPr lang="en-US" dirty="0">
                <a:latin typeface="Garamond" panose="02020404030301010803" pitchFamily="18" charset="0"/>
              </a:rPr>
              <a:t>Manhattan</a:t>
            </a:r>
            <a:endParaRPr lang="el-GR" dirty="0">
              <a:latin typeface="Garamond" panose="02020404030301010803" pitchFamily="18" charset="0"/>
            </a:endParaRPr>
          </a:p>
        </p:txBody>
      </p:sp>
      <p:cxnSp>
        <p:nvCxnSpPr>
          <p:cNvPr id="14" name="Straight Arrow Connector 13">
            <a:extLst>
              <a:ext uri="{FF2B5EF4-FFF2-40B4-BE49-F238E27FC236}">
                <a16:creationId xmlns:a16="http://schemas.microsoft.com/office/drawing/2014/main" id="{EF582C98-95C2-4F49-B885-2A26AC00BF8A}"/>
              </a:ext>
            </a:extLst>
          </p:cNvPr>
          <p:cNvCxnSpPr/>
          <p:nvPr/>
        </p:nvCxnSpPr>
        <p:spPr>
          <a:xfrm flipH="1">
            <a:off x="5482344" y="1651447"/>
            <a:ext cx="86409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898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02054C-349A-0548-DE54-566B0F56923B}"/>
              </a:ext>
            </a:extLst>
          </p:cNvPr>
          <p:cNvSpPr txBox="1"/>
          <p:nvPr/>
        </p:nvSpPr>
        <p:spPr>
          <a:xfrm>
            <a:off x="1629916" y="1052736"/>
            <a:ext cx="6098874" cy="738664"/>
          </a:xfrm>
          <a:prstGeom prst="rect">
            <a:avLst/>
          </a:prstGeom>
          <a:noFill/>
        </p:spPr>
        <p:txBody>
          <a:bodyPr wrap="square">
            <a:spAutoFit/>
          </a:bodyPr>
          <a:lstStyle/>
          <a:p>
            <a:pPr>
              <a:buNone/>
            </a:pPr>
            <a:r>
              <a:rPr lang="el-GR" sz="2400" b="1" dirty="0">
                <a:latin typeface="Times New Roman" panose="02020603050405020304" pitchFamily="18" charset="0"/>
                <a:cs typeface="Times New Roman" panose="02020603050405020304" pitchFamily="18" charset="0"/>
              </a:rPr>
              <a:t>Άπειρη Νόρμα (∞-νόρμα):</a:t>
            </a:r>
          </a:p>
          <a:p>
            <a:pPr>
              <a:buNone/>
            </a:pPr>
            <a:endParaRPr lang="el-GR" dirty="0"/>
          </a:p>
        </p:txBody>
      </p:sp>
      <p:sp>
        <p:nvSpPr>
          <p:cNvPr id="7" name="TextBox 6">
            <a:extLst>
              <a:ext uri="{FF2B5EF4-FFF2-40B4-BE49-F238E27FC236}">
                <a16:creationId xmlns:a16="http://schemas.microsoft.com/office/drawing/2014/main" id="{07ED1B28-E406-09BE-F17D-89185A9609EB}"/>
              </a:ext>
            </a:extLst>
          </p:cNvPr>
          <p:cNvSpPr txBox="1"/>
          <p:nvPr/>
        </p:nvSpPr>
        <p:spPr>
          <a:xfrm>
            <a:off x="5208510" y="3933056"/>
            <a:ext cx="5040560" cy="738664"/>
          </a:xfrm>
          <a:prstGeom prst="rect">
            <a:avLst/>
          </a:prstGeom>
          <a:noFill/>
        </p:spPr>
        <p:txBody>
          <a:bodyPr wrap="square">
            <a:spAutoFit/>
          </a:bodyPr>
          <a:lstStyle/>
          <a:p>
            <a:pPr>
              <a:buNone/>
            </a:pPr>
            <a:r>
              <a:rPr lang="el-GR" sz="2400" b="1" dirty="0">
                <a:latin typeface="Times New Roman" panose="02020603050405020304" pitchFamily="18" charset="0"/>
                <a:cs typeface="Times New Roman" panose="02020603050405020304" pitchFamily="18" charset="0"/>
              </a:rPr>
              <a:t>Μείον Άπειρη Νόρμα (-∞-νόρμα):</a:t>
            </a:r>
          </a:p>
          <a:p>
            <a:pPr>
              <a:buNone/>
            </a:pPr>
            <a:endParaRPr lang="el-GR" dirty="0"/>
          </a:p>
        </p:txBody>
      </p:sp>
      <p:pic>
        <p:nvPicPr>
          <p:cNvPr id="11" name="Picture 10">
            <a:extLst>
              <a:ext uri="{FF2B5EF4-FFF2-40B4-BE49-F238E27FC236}">
                <a16:creationId xmlns:a16="http://schemas.microsoft.com/office/drawing/2014/main" id="{10C22A08-426D-C357-46DB-922F21A9B44C}"/>
              </a:ext>
            </a:extLst>
          </p:cNvPr>
          <p:cNvPicPr>
            <a:picLocks noChangeAspect="1"/>
          </p:cNvPicPr>
          <p:nvPr/>
        </p:nvPicPr>
        <p:blipFill>
          <a:blip r:embed="rId2"/>
          <a:stretch>
            <a:fillRect/>
          </a:stretch>
        </p:blipFill>
        <p:spPr>
          <a:xfrm>
            <a:off x="6047393" y="4747128"/>
            <a:ext cx="3362794" cy="1019317"/>
          </a:xfrm>
          <a:prstGeom prst="rect">
            <a:avLst/>
          </a:prstGeom>
        </p:spPr>
      </p:pic>
      <p:pic>
        <p:nvPicPr>
          <p:cNvPr id="13" name="Picture 12">
            <a:extLst>
              <a:ext uri="{FF2B5EF4-FFF2-40B4-BE49-F238E27FC236}">
                <a16:creationId xmlns:a16="http://schemas.microsoft.com/office/drawing/2014/main" id="{1576BC28-C347-992F-9A53-383D5FAFF344}"/>
              </a:ext>
            </a:extLst>
          </p:cNvPr>
          <p:cNvPicPr>
            <a:picLocks noChangeAspect="1"/>
          </p:cNvPicPr>
          <p:nvPr/>
        </p:nvPicPr>
        <p:blipFill>
          <a:blip r:embed="rId3"/>
          <a:stretch>
            <a:fillRect/>
          </a:stretch>
        </p:blipFill>
        <p:spPr>
          <a:xfrm>
            <a:off x="1832435" y="1791400"/>
            <a:ext cx="3353268" cy="914528"/>
          </a:xfrm>
          <a:prstGeom prst="rect">
            <a:avLst/>
          </a:prstGeom>
        </p:spPr>
      </p:pic>
    </p:spTree>
    <p:extLst>
      <p:ext uri="{BB962C8B-B14F-4D97-AF65-F5344CB8AC3E}">
        <p14:creationId xmlns:p14="http://schemas.microsoft.com/office/powerpoint/2010/main" val="341548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9916" y="2276872"/>
            <a:ext cx="878497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96752"/>
                <a:ext cx="9649072" cy="8499571"/>
              </a:xfrm>
              <a:prstGeom prst="rect">
                <a:avLst/>
              </a:prstGeom>
              <a:noFill/>
            </p:spPr>
            <p:txBody>
              <a:bodyPr wrap="square" rtlCol="0">
                <a:spAutoFit/>
              </a:bodyPr>
              <a:lstStyle/>
              <a:p>
                <a:pPr marL="342900" indent="-342900" algn="just">
                  <a:buFont typeface="Garamond" panose="02020404030301010803" pitchFamily="18" charset="0"/>
                  <a:buChar char="–"/>
                </a:pPr>
                <a:r>
                  <a:rPr lang="en-US" dirty="0" err="1">
                    <a:solidFill>
                      <a:schemeClr val="tx2"/>
                    </a:solidFill>
                    <a:latin typeface="Garamond" panose="02020404030301010803" pitchFamily="18" charset="0"/>
                  </a:rPr>
                  <a:t>Mahalanobis</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Ινδός Μαθηματικός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algn="ctr"/>
                <a14:m>
                  <m:oMath xmlns:m="http://schemas.openxmlformats.org/officeDocument/2006/math">
                    <m:r>
                      <a:rPr lang="en-US" i="1">
                        <a:solidFill>
                          <a:schemeClr val="tx2"/>
                        </a:solidFill>
                        <a:latin typeface="Cambria Math" panose="02040503050406030204" pitchFamily="18" charset="0"/>
                      </a:rPr>
                      <m:t>𝐷</m:t>
                    </m:r>
                    <m:d>
                      <m:dPr>
                        <m:ctrlPr>
                          <a:rPr lang="en-US" i="1">
                            <a:solidFill>
                              <a:schemeClr val="tx2"/>
                            </a:solidFill>
                            <a:latin typeface="Cambria Math" panose="02040503050406030204" pitchFamily="18" charset="0"/>
                          </a:rPr>
                        </m:ctrlPr>
                      </m:dPr>
                      <m:e>
                        <m:r>
                          <a:rPr lang="en-US" i="1">
                            <a:solidFill>
                              <a:schemeClr val="tx2"/>
                            </a:solidFill>
                            <a:latin typeface="Cambria Math" panose="02040503050406030204" pitchFamily="18" charset="0"/>
                          </a:rPr>
                          <m:t>𝑥</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𝑦</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𝑠</m:t>
                        </m:r>
                      </m:e>
                    </m:d>
                    <m:r>
                      <a:rPr lang="en-US" i="1">
                        <a:solidFill>
                          <a:schemeClr val="tx2"/>
                        </a:solidFill>
                        <a:latin typeface="Cambria Math" panose="02040503050406030204" pitchFamily="18" charset="0"/>
                      </a:rPr>
                      <m:t>=</m:t>
                    </m:r>
                    <m:sSup>
                      <m:sSupPr>
                        <m:ctrlPr>
                          <a:rPr lang="en-US" i="1">
                            <a:solidFill>
                              <a:schemeClr val="tx2"/>
                            </a:solidFill>
                            <a:latin typeface="Cambria Math" panose="02040503050406030204" pitchFamily="18" charset="0"/>
                          </a:rPr>
                        </m:ctrlPr>
                      </m:sSupPr>
                      <m:e>
                        <m:d>
                          <m:dPr>
                            <m:ctrlPr>
                              <a:rPr lang="en-US" i="1">
                                <a:solidFill>
                                  <a:schemeClr val="tx2"/>
                                </a:solidFill>
                                <a:latin typeface="Cambria Math" panose="02040503050406030204" pitchFamily="18" charset="0"/>
                              </a:rPr>
                            </m:ctrlPr>
                          </m:dPr>
                          <m:e>
                            <m:r>
                              <a:rPr lang="en-US" i="1">
                                <a:solidFill>
                                  <a:schemeClr val="tx2"/>
                                </a:solidFill>
                                <a:latin typeface="Cambria Math" panose="02040503050406030204" pitchFamily="18" charset="0"/>
                              </a:rPr>
                              <m:t>𝑥</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𝑦</m:t>
                            </m:r>
                          </m:e>
                        </m:d>
                      </m:e>
                      <m:sup>
                        <m:r>
                          <m:rPr>
                            <m:sty m:val="p"/>
                          </m:rPr>
                          <a:rPr lang="el-GR">
                            <a:solidFill>
                              <a:schemeClr val="tx2"/>
                            </a:solidFill>
                            <a:latin typeface="Cambria Math" panose="02040503050406030204" pitchFamily="18" charset="0"/>
                          </a:rPr>
                          <m:t>Τ</m:t>
                        </m:r>
                      </m:sup>
                    </m:sSup>
                    <m:sSup>
                      <m:sSupPr>
                        <m:ctrlPr>
                          <a:rPr lang="en-US" i="1">
                            <a:solidFill>
                              <a:schemeClr val="tx2"/>
                            </a:solidFill>
                            <a:latin typeface="Cambria Math" panose="02040503050406030204" pitchFamily="18" charset="0"/>
                          </a:rPr>
                        </m:ctrlPr>
                      </m:sSupPr>
                      <m:e>
                        <m:r>
                          <a:rPr lang="en-US" i="1">
                            <a:solidFill>
                              <a:schemeClr val="tx2"/>
                            </a:solidFill>
                            <a:latin typeface="Cambria Math" panose="02040503050406030204" pitchFamily="18" charset="0"/>
                          </a:rPr>
                          <m:t>𝑠</m:t>
                        </m:r>
                      </m:e>
                      <m:sup>
                        <m:r>
                          <a:rPr lang="en-US" i="1">
                            <a:solidFill>
                              <a:schemeClr val="tx2"/>
                            </a:solidFill>
                            <a:latin typeface="Cambria Math" panose="02040503050406030204" pitchFamily="18" charset="0"/>
                          </a:rPr>
                          <m:t>−1</m:t>
                        </m:r>
                      </m:sup>
                    </m:sSup>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𝑥</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𝑦</m:t>
                    </m:r>
                    <m:r>
                      <a:rPr lang="en-US" i="1">
                        <a:solidFill>
                          <a:schemeClr val="tx2"/>
                        </a:solidFill>
                        <a:latin typeface="Cambria Math" panose="02040503050406030204" pitchFamily="18" charset="0"/>
                      </a:rPr>
                      <m:t>)</m:t>
                    </m:r>
                  </m:oMath>
                </a14:m>
                <a:r>
                  <a:rPr lang="el-GR" dirty="0">
                    <a:solidFill>
                      <a:schemeClr val="tx2"/>
                    </a:solidFill>
                    <a:latin typeface="Garamond" panose="02020404030301010803" pitchFamily="18" charset="0"/>
                  </a:rPr>
                  <a:t>, όπου </a:t>
                </a:r>
                <a:r>
                  <a:rPr lang="en-US" dirty="0">
                    <a:solidFill>
                      <a:schemeClr val="tx2"/>
                    </a:solidFill>
                    <a:latin typeface="Garamond" panose="02020404030301010803" pitchFamily="18" charset="0"/>
                  </a:rPr>
                  <a:t>S </a:t>
                </a:r>
                <a:r>
                  <a:rPr lang="el-GR" dirty="0">
                    <a:solidFill>
                      <a:schemeClr val="tx2"/>
                    </a:solidFill>
                    <a:latin typeface="Garamond" panose="02020404030301010803" pitchFamily="18" charset="0"/>
                  </a:rPr>
                  <a:t>είναι ο πίνακας συνδιασποράς</a:t>
                </a:r>
                <a:endParaRPr lang="el-GR"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algn="just"/>
                <a:r>
                  <a:rPr lang="el-GR" dirty="0">
                    <a:solidFill>
                      <a:schemeClr val="tx2"/>
                    </a:solidFill>
                    <a:latin typeface="Garamond" panose="02020404030301010803" pitchFamily="18" charset="0"/>
                  </a:rPr>
                  <a:t>		Συνδιασπορά</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ή</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συνδιακύμανση</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a:t>
                </a:r>
                <a:r>
                  <a:rPr lang="en-US" dirty="0">
                    <a:solidFill>
                      <a:schemeClr val="tx2"/>
                    </a:solidFill>
                    <a:latin typeface="Garamond" panose="02020404030301010803" pitchFamily="18" charset="0"/>
                  </a:rPr>
                  <a:t>covariance) </a:t>
                </a:r>
                <a:r>
                  <a:rPr lang="el-GR" dirty="0">
                    <a:solidFill>
                      <a:schemeClr val="tx2"/>
                    </a:solidFill>
                    <a:latin typeface="Garamond" panose="02020404030301010803" pitchFamily="18" charset="0"/>
                  </a:rPr>
                  <a:t>δύο</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μεταβλητών</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algn="just"/>
                <a:r>
                  <a:rPr lang="el-GR" dirty="0">
                    <a:solidFill>
                      <a:schemeClr val="tx2"/>
                    </a:solidFill>
                    <a:latin typeface="Garamond" panose="02020404030301010803" pitchFamily="18" charset="0"/>
                  </a:rPr>
                  <a:t>	Ερμηνεία: </a:t>
                </a:r>
                <a:r>
                  <a:rPr lang="en-US" dirty="0">
                    <a:solidFill>
                      <a:schemeClr val="tx2"/>
                    </a:solidFill>
                    <a:latin typeface="Garamond" panose="02020404030301010803" pitchFamily="18" charset="0"/>
                  </a:rPr>
                  <a:t>T</a:t>
                </a:r>
                <a:r>
                  <a:rPr lang="el-GR" dirty="0">
                    <a:solidFill>
                      <a:schemeClr val="tx2"/>
                    </a:solidFill>
                    <a:latin typeface="Garamond" panose="02020404030301010803" pitchFamily="18" charset="0"/>
                  </a:rPr>
                  <a:t>ο μέσο ποσό της ταυτόχρονης μεταβλητότητας των </a:t>
                </a:r>
                <a:r>
                  <a:rPr lang="en-US" dirty="0">
                    <a:solidFill>
                      <a:schemeClr val="tx2"/>
                    </a:solidFill>
                    <a:latin typeface="Garamond" panose="02020404030301010803" pitchFamily="18" charset="0"/>
                  </a:rPr>
                  <a:t>x kai y </a:t>
                </a:r>
                <a:r>
                  <a:rPr lang="el-GR" dirty="0">
                    <a:solidFill>
                      <a:schemeClr val="tx2"/>
                    </a:solidFill>
                    <a:latin typeface="Garamond" panose="02020404030301010803" pitchFamily="18" charset="0"/>
                  </a:rPr>
                  <a:t>από τη μέση τιμή τους</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Πότε χρησιμοποιείται ?</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Όταν οι τιμές δεν είναι συγκρίσιμες (</a:t>
                </a:r>
                <a:r>
                  <a:rPr lang="el-GR" dirty="0">
                    <a:solidFill>
                      <a:schemeClr val="tx2"/>
                    </a:solidFill>
                    <a:effectLst>
                      <a:outerShdw blurRad="38100" dist="38100" dir="2700000" algn="tl">
                        <a:srgbClr val="000000">
                          <a:alpha val="43137"/>
                        </a:srgbClr>
                      </a:outerShdw>
                    </a:effectLst>
                    <a:latin typeface="Garamond" panose="02020404030301010803" pitchFamily="18" charset="0"/>
                  </a:rPr>
                  <a:t>Πρόβλημα !!!</a:t>
                </a:r>
                <a:r>
                  <a:rPr lang="el-GR" dirty="0">
                    <a:solidFill>
                      <a:schemeClr val="tx2"/>
                    </a:solidFill>
                    <a:latin typeface="Garamond" panose="02020404030301010803" pitchFamily="18" charset="0"/>
                  </a:rPr>
                  <a:t>)</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Για να φέρουμε κάθε μεταβλητή σε συγκρίσιμη κλίμακα διαιρούμε κάθε μεταβλητή με την τυπική της απόκλιση κι επομένως αφού όλες οι μεταβλητές πια θα αναφέρονται σε μονάδες τυπικής απόκλισης έχουμε εξαλείψειτο πρόβλημα.</a:t>
                </a:r>
              </a:p>
              <a:p>
                <a:pPr marL="8001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algn="just"/>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algn="just"/>
                <a:endParaRPr lang="el-GR" dirty="0">
                  <a:solidFill>
                    <a:schemeClr val="tx2"/>
                  </a:solidFill>
                  <a:latin typeface="Garamond" panose="02020404030301010803" pitchFamily="18" charset="0"/>
                </a:endParaRPr>
              </a:p>
              <a:p>
                <a:pPr algn="just"/>
                <a:endParaRPr lang="el-GR" sz="2000" dirty="0">
                  <a:solidFill>
                    <a:schemeClr val="tx2"/>
                  </a:solidFill>
                  <a:latin typeface="Garamond" panose="02020404030301010803" pitchFamily="18" charset="0"/>
                </a:endParaRPr>
              </a:p>
              <a:p>
                <a:pPr algn="just"/>
                <a:endParaRPr lang="el-GR" sz="2000" dirty="0">
                  <a:solidFill>
                    <a:schemeClr val="tx2"/>
                  </a:solidFill>
                  <a:latin typeface="Garamond" panose="02020404030301010803" pitchFamily="18" charset="0"/>
                </a:endParaRPr>
              </a:p>
              <a:p>
                <a:pPr algn="just"/>
                <a:endParaRPr lang="el-GR" sz="2000" dirty="0">
                  <a:solidFill>
                    <a:schemeClr val="tx2"/>
                  </a:solidFill>
                  <a:latin typeface="Garamond" panose="02020404030301010803" pitchFamily="18" charset="0"/>
                </a:endParaRPr>
              </a:p>
              <a:p>
                <a:pPr algn="just"/>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96752"/>
                <a:ext cx="9649072" cy="8499571"/>
              </a:xfrm>
              <a:prstGeom prst="rect">
                <a:avLst/>
              </a:prstGeom>
              <a:blipFill>
                <a:blip r:embed="rId2"/>
                <a:stretch>
                  <a:fillRect l="-442" t="-358" r="-50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Απόσταση </a:t>
            </a:r>
            <a:r>
              <a:rPr lang="en-US" sz="3600" dirty="0" err="1">
                <a:effectLst>
                  <a:outerShdw blurRad="38100" dist="38100" dir="2700000" algn="tl">
                    <a:srgbClr val="000000">
                      <a:alpha val="43137"/>
                    </a:srgbClr>
                  </a:outerShdw>
                </a:effectLst>
                <a:latin typeface="Garamond" panose="02020404030301010803" pitchFamily="18" charset="0"/>
              </a:rPr>
              <a:t>Mahalanobis</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2" name="Picture 1"/>
          <p:cNvPicPr>
            <a:picLocks noChangeAspect="1"/>
          </p:cNvPicPr>
          <p:nvPr/>
        </p:nvPicPr>
        <p:blipFill>
          <a:blip r:embed="rId3"/>
          <a:stretch>
            <a:fillRect/>
          </a:stretch>
        </p:blipFill>
        <p:spPr>
          <a:xfrm>
            <a:off x="4325770" y="2852936"/>
            <a:ext cx="3142308" cy="670307"/>
          </a:xfrm>
          <a:prstGeom prst="rect">
            <a:avLst/>
          </a:prstGeom>
        </p:spPr>
      </p:pic>
    </p:spTree>
    <p:extLst>
      <p:ext uri="{BB962C8B-B14F-4D97-AF65-F5344CB8AC3E}">
        <p14:creationId xmlns:p14="http://schemas.microsoft.com/office/powerpoint/2010/main" val="216347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E82633A-2D4B-BC44-52F8-2DB676C8DD97}"/>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4E5447-0717-B60E-8EB3-DBD2A67AE090}"/>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4E496C-6146-D089-7610-EAB458C4BBDA}"/>
              </a:ext>
            </a:extLst>
          </p:cNvPr>
          <p:cNvSpPr txBox="1"/>
          <p:nvPr/>
        </p:nvSpPr>
        <p:spPr>
          <a:xfrm>
            <a:off x="1125860" y="375629"/>
            <a:ext cx="9577064" cy="646331"/>
          </a:xfrm>
          <a:prstGeom prst="rect">
            <a:avLst/>
          </a:prstGeom>
          <a:noFill/>
        </p:spPr>
        <p:txBody>
          <a:bodyPr wrap="square" rtlCol="0" anchor="ctr">
            <a:spAutoFit/>
          </a:bodyPr>
          <a:lstStyle/>
          <a:p>
            <a:r>
              <a:rPr lang="en-US" sz="3600" dirty="0" err="1">
                <a:effectLst>
                  <a:outerShdw blurRad="38100" dist="38100" dir="2700000" algn="tl">
                    <a:srgbClr val="000000">
                      <a:alpha val="43137"/>
                    </a:srgbClr>
                  </a:outerShdw>
                </a:effectLst>
                <a:latin typeface="Garamond" panose="02020404030301010803" pitchFamily="18" charset="0"/>
              </a:rPr>
              <a:t>Mahalanobis</a:t>
            </a:r>
            <a:r>
              <a:rPr lang="el-GR" sz="3600" dirty="0">
                <a:effectLst>
                  <a:outerShdw blurRad="38100" dist="38100" dir="2700000" algn="tl">
                    <a:srgbClr val="000000">
                      <a:alpha val="43137"/>
                    </a:srgbClr>
                  </a:outerShdw>
                </a:effectLst>
                <a:latin typeface="Garamond" panose="02020404030301010803" pitchFamily="18" charset="0"/>
              </a:rPr>
              <a:t> </a:t>
            </a:r>
            <a:r>
              <a:rPr lang="en-US" sz="3600" dirty="0">
                <a:effectLst>
                  <a:outerShdw blurRad="38100" dist="38100" dir="2700000" algn="tl">
                    <a:srgbClr val="000000">
                      <a:alpha val="43137"/>
                    </a:srgbClr>
                  </a:outerShdw>
                </a:effectLst>
                <a:latin typeface="Garamond" panose="02020404030301010803" pitchFamily="18" charset="0"/>
              </a:rPr>
              <a:t>vs </a:t>
            </a:r>
            <a:r>
              <a:rPr lang="el-GR" sz="3600" dirty="0">
                <a:effectLst>
                  <a:outerShdw blurRad="38100" dist="38100" dir="2700000" algn="tl">
                    <a:srgbClr val="000000">
                      <a:alpha val="43137"/>
                    </a:srgbClr>
                  </a:outerShdw>
                </a:effectLst>
                <a:latin typeface="Garamond" panose="02020404030301010803" pitchFamily="18" charset="0"/>
              </a:rPr>
              <a:t>Ευκλείδειας</a:t>
            </a:r>
          </a:p>
        </p:txBody>
      </p:sp>
      <p:sp>
        <p:nvSpPr>
          <p:cNvPr id="6" name="TextBox 5">
            <a:extLst>
              <a:ext uri="{FF2B5EF4-FFF2-40B4-BE49-F238E27FC236}">
                <a16:creationId xmlns:a16="http://schemas.microsoft.com/office/drawing/2014/main" id="{ECF66CF4-C398-687E-1F71-9722F6BD2117}"/>
              </a:ext>
            </a:extLst>
          </p:cNvPr>
          <p:cNvSpPr txBox="1"/>
          <p:nvPr/>
        </p:nvSpPr>
        <p:spPr>
          <a:xfrm>
            <a:off x="1125860" y="1124744"/>
            <a:ext cx="9505056" cy="5663089"/>
          </a:xfrm>
          <a:prstGeom prst="rect">
            <a:avLst/>
          </a:prstGeom>
          <a:noFill/>
        </p:spPr>
        <p:txBody>
          <a:bodyPr wrap="square">
            <a:spAutoFit/>
          </a:bodyPr>
          <a:lstStyle/>
          <a:p>
            <a:pPr marL="342900" indent="-342900">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Έστω δύο features:</a:t>
            </a:r>
          </a:p>
          <a:p>
            <a:pPr marL="800100" lvl="1" indent="-342900">
              <a:spcAft>
                <a:spcPts val="600"/>
              </a:spcAft>
              <a:buFont typeface="Arial" panose="020B0604020202020204" pitchFamily="34" charset="0"/>
              <a:buChar char="•"/>
            </a:pPr>
            <a:r>
              <a:rPr lang="el-GR" sz="2400" b="1" dirty="0">
                <a:latin typeface="Times New Roman" panose="02020603050405020304" pitchFamily="18" charset="0"/>
                <a:cs typeface="Times New Roman" panose="02020603050405020304" pitchFamily="18" charset="0"/>
              </a:rPr>
              <a:t>x₁</a:t>
            </a:r>
            <a:r>
              <a:rPr lang="el-GR" sz="2400" dirty="0">
                <a:latin typeface="Times New Roman" panose="02020603050405020304" pitchFamily="18" charset="0"/>
                <a:cs typeface="Times New Roman" panose="02020603050405020304" pitchFamily="18" charset="0"/>
              </a:rPr>
              <a:t>: εισόδημα σε € (π.χ. 20,000 - 100,000)</a:t>
            </a:r>
          </a:p>
          <a:p>
            <a:pPr marL="800100" lvl="1" indent="-342900">
              <a:spcAft>
                <a:spcPts val="600"/>
              </a:spcAft>
              <a:buFont typeface="Arial" panose="020B0604020202020204" pitchFamily="34" charset="0"/>
              <a:buChar char="•"/>
            </a:pPr>
            <a:r>
              <a:rPr lang="el-GR" sz="2400" b="1" dirty="0">
                <a:latin typeface="Times New Roman" panose="02020603050405020304" pitchFamily="18" charset="0"/>
                <a:cs typeface="Times New Roman" panose="02020603050405020304" pitchFamily="18" charset="0"/>
              </a:rPr>
              <a:t>x₂</a:t>
            </a:r>
            <a:r>
              <a:rPr lang="el-GR" sz="2400" dirty="0">
                <a:latin typeface="Times New Roman" panose="02020603050405020304" pitchFamily="18" charset="0"/>
                <a:cs typeface="Times New Roman" panose="02020603050405020304" pitchFamily="18" charset="0"/>
              </a:rPr>
              <a:t>: ηλικία σε χρόνια (π.χ. 20 - 80)</a:t>
            </a:r>
          </a:p>
          <a:p>
            <a:pPr marL="800100" lvl="1" indent="-342900">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Αν χρησιμοποιήσουμε </a:t>
            </a:r>
            <a:r>
              <a:rPr lang="el-GR" sz="2400" b="1" dirty="0">
                <a:latin typeface="Times New Roman" panose="02020603050405020304" pitchFamily="18" charset="0"/>
                <a:cs typeface="Times New Roman" panose="02020603050405020304" pitchFamily="18" charset="0"/>
              </a:rPr>
              <a:t>Ευκλείδεια απόσταση</a:t>
            </a:r>
            <a:r>
              <a:rPr lang="el-G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800100" lvl="1" indent="-342900">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Το εισόδημα θα "κυριαρχήσει" λόγω των μεγαλύτερων τιμών! Η ηλικία θα αγνοηθεί σχεδόν.</a:t>
            </a:r>
            <a:endParaRPr lang="en-US" sz="2400" dirty="0">
              <a:latin typeface="Times New Roman" panose="02020603050405020304" pitchFamily="18" charset="0"/>
              <a:cs typeface="Times New Roman" panose="02020603050405020304" pitchFamily="18" charset="0"/>
            </a:endParaRPr>
          </a:p>
          <a:p>
            <a:pPr marL="800100" lvl="1" indent="-342900">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Mahalanobis</a:t>
            </a:r>
            <a:endParaRPr lang="en-US" sz="2400" dirty="0">
              <a:latin typeface="Times New Roman" panose="02020603050405020304" pitchFamily="18" charset="0"/>
              <a:cs typeface="Times New Roman" panose="02020603050405020304" pitchFamily="18" charset="0"/>
            </a:endParaRPr>
          </a:p>
          <a:p>
            <a:pPr marL="800100" lvl="1" indent="-342900">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Διαιρεί κάθε μεταβλητή με την τυπική της απόκλιση (standard deviation)</a:t>
            </a:r>
            <a:endParaRPr lang="en-US" sz="2400" dirty="0">
              <a:latin typeface="Times New Roman" panose="02020603050405020304" pitchFamily="18" charset="0"/>
              <a:cs typeface="Times New Roman" panose="02020603050405020304" pitchFamily="18" charset="0"/>
            </a:endParaRPr>
          </a:p>
          <a:p>
            <a:pPr marL="1257300" lvl="2" indent="-342900">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Όλες οι μεταβλητές έχουν πλέον παρόμοια κλίμακα </a:t>
            </a:r>
          </a:p>
          <a:p>
            <a:pPr marL="1257300" lvl="2" indent="-342900">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Μετριούνται σε "μονάδες τυπικής απόκλισης" </a:t>
            </a:r>
            <a:endParaRPr lang="en-US" sz="2400" dirty="0">
              <a:latin typeface="Times New Roman" panose="02020603050405020304" pitchFamily="18" charset="0"/>
              <a:cs typeface="Times New Roman" panose="02020603050405020304" pitchFamily="18" charset="0"/>
            </a:endParaRPr>
          </a:p>
          <a:p>
            <a:pPr marL="800100" lvl="1" indent="-342900">
              <a:spcAft>
                <a:spcPts val="600"/>
              </a:spcAft>
              <a:buFont typeface="Arial" panose="020B0604020202020204" pitchFamily="34" charset="0"/>
              <a:buChar char="•"/>
            </a:pPr>
            <a:endParaRPr lang="el-GR"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4AA4CCD-597C-4E5F-4ECD-0C26C760B471}"/>
              </a:ext>
            </a:extLst>
          </p:cNvPr>
          <p:cNvPicPr>
            <a:picLocks noChangeAspect="1"/>
          </p:cNvPicPr>
          <p:nvPr/>
        </p:nvPicPr>
        <p:blipFill>
          <a:blip r:embed="rId2"/>
          <a:stretch>
            <a:fillRect/>
          </a:stretch>
        </p:blipFill>
        <p:spPr>
          <a:xfrm>
            <a:off x="4726260" y="3429000"/>
            <a:ext cx="4464496" cy="461845"/>
          </a:xfrm>
          <a:prstGeom prst="rect">
            <a:avLst/>
          </a:prstGeom>
        </p:spPr>
      </p:pic>
    </p:spTree>
    <p:extLst>
      <p:ext uri="{BB962C8B-B14F-4D97-AF65-F5344CB8AC3E}">
        <p14:creationId xmlns:p14="http://schemas.microsoft.com/office/powerpoint/2010/main" val="338646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139321"/>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απόσταση Manhattan μοιάζει πολύ με την ευκλείδεια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απόσταση με τη διαφορά ότι αντί για τετραγωνικές αποκλίσεις</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χρησιμοποιούμε απόλυτες αποκλίσεις.</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Συνήθως λόγω της ομοιότητας της με την ευκλείδεια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απόσταση δίνει περίπου ίδια αποτελέσματα εκτός από την</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περίπτωση που υπάρχουν outliers όπου επειδή τους δίνει</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μικρότερο βάρος (εξαιτίας της απόλυτης τιμής) μπορεί να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οδηγήσει σε πιο ανθεκτικά αποτελέσματα.</a:t>
            </a: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Απόσταση </a:t>
            </a:r>
            <a:r>
              <a:rPr lang="en-US" sz="3600" dirty="0">
                <a:effectLst>
                  <a:outerShdw blurRad="38100" dist="38100" dir="2700000" algn="tl">
                    <a:srgbClr val="000000">
                      <a:alpha val="43137"/>
                    </a:srgbClr>
                  </a:outerShdw>
                </a:effectLst>
                <a:latin typeface="Garamond" panose="02020404030301010803" pitchFamily="18" charset="0"/>
              </a:rPr>
              <a:t>Manhattan</a:t>
            </a:r>
            <a:endParaRPr lang="el-GR" sz="3600" dirty="0">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319921" y="2060848"/>
                <a:ext cx="2531462"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𝑑</m:t>
                          </m:r>
                        </m:e>
                        <m:sub>
                          <m:r>
                            <a:rPr lang="en-US" b="0" i="1" smtClean="0">
                              <a:solidFill>
                                <a:schemeClr val="tx2"/>
                              </a:solidFill>
                              <a:latin typeface="Cambria Math" panose="02040503050406030204" pitchFamily="18" charset="0"/>
                            </a:rPr>
                            <m:t> </m:t>
                          </m:r>
                        </m:sub>
                      </m:sSub>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𝑥</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𝑦</m:t>
                      </m:r>
                      <m:r>
                        <a:rPr lang="en-US" i="1">
                          <a:solidFill>
                            <a:schemeClr val="tx2"/>
                          </a:solidFill>
                          <a:latin typeface="Cambria Math" panose="02040503050406030204" pitchFamily="18" charset="0"/>
                        </a:rPr>
                        <m:t>)=</m:t>
                      </m:r>
                      <m:nary>
                        <m:naryPr>
                          <m:chr m:val="∑"/>
                          <m:ctrlPr>
                            <a:rPr lang="en-US" i="1">
                              <a:solidFill>
                                <a:schemeClr val="tx2"/>
                              </a:solidFill>
                              <a:latin typeface="Cambria Math" panose="02040503050406030204" pitchFamily="18" charset="0"/>
                            </a:rPr>
                          </m:ctrlPr>
                        </m:naryPr>
                        <m:sub>
                          <m:r>
                            <m:rPr>
                              <m:brk m:alnAt="23"/>
                            </m:rPr>
                            <a:rPr lang="en-US" i="1">
                              <a:solidFill>
                                <a:schemeClr val="tx2"/>
                              </a:solidFill>
                              <a:latin typeface="Cambria Math" panose="02040503050406030204" pitchFamily="18" charset="0"/>
                            </a:rPr>
                            <m:t>𝑖</m:t>
                          </m:r>
                          <m:r>
                            <a:rPr lang="en-US" i="1">
                              <a:solidFill>
                                <a:schemeClr val="tx2"/>
                              </a:solidFill>
                              <a:latin typeface="Cambria Math" panose="02040503050406030204" pitchFamily="18" charset="0"/>
                            </a:rPr>
                            <m:t>=1</m:t>
                          </m:r>
                        </m:sub>
                        <m:sup>
                          <m:r>
                            <a:rPr lang="en-US" i="1">
                              <a:solidFill>
                                <a:schemeClr val="tx2"/>
                              </a:solidFill>
                              <a:latin typeface="Cambria Math" panose="02040503050406030204" pitchFamily="18" charset="0"/>
                            </a:rPr>
                            <m:t>𝑁</m:t>
                          </m:r>
                        </m:sup>
                        <m:e>
                          <m:sSup>
                            <m:sSupPr>
                              <m:ctrlPr>
                                <a:rPr lang="en-US" i="1">
                                  <a:solidFill>
                                    <a:schemeClr val="tx2"/>
                                  </a:solidFill>
                                  <a:latin typeface="Cambria Math" panose="02040503050406030204" pitchFamily="18" charset="0"/>
                                </a:rPr>
                              </m:ctrlPr>
                            </m:sSupPr>
                            <m:e>
                              <m:sSub>
                                <m:sSubPr>
                                  <m:ctrlPr>
                                    <a:rPr lang="en-US"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𝑥</m:t>
                                  </m:r>
                                </m:e>
                                <m:sub>
                                  <m:r>
                                    <a:rPr lang="en-US" i="1">
                                      <a:solidFill>
                                        <a:schemeClr val="tx2"/>
                                      </a:solidFill>
                                      <a:latin typeface="Cambria Math" panose="02040503050406030204" pitchFamily="18" charset="0"/>
                                    </a:rPr>
                                    <m:t>𝑖</m:t>
                                  </m:r>
                                </m:sub>
                              </m:sSub>
                              <m:r>
                                <a:rPr lang="en-US" i="1">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𝑦</m:t>
                                  </m:r>
                                </m:e>
                                <m:sub>
                                  <m:r>
                                    <a:rPr lang="en-US" i="1">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e>
                            <m:sup>
                              <m:r>
                                <a:rPr lang="en-US" b="0" i="1" smtClean="0">
                                  <a:solidFill>
                                    <a:schemeClr val="tx2"/>
                                  </a:solidFill>
                                  <a:latin typeface="Cambria Math" panose="02040503050406030204" pitchFamily="18" charset="0"/>
                                </a:rPr>
                                <m:t> </m:t>
                              </m:r>
                            </m:sup>
                          </m:sSup>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319921" y="2060848"/>
                <a:ext cx="2531462" cy="87126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192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3">
            <a:extLst>
              <a:ext uri="{FF2B5EF4-FFF2-40B4-BE49-F238E27FC236}">
                <a16:creationId xmlns:a16="http://schemas.microsoft.com/office/drawing/2014/main" id="{345BF38B-E274-1BD0-D39F-B7B74601A41F}"/>
              </a:ext>
            </a:extLst>
          </p:cNvPr>
          <p:cNvGraphicFramePr>
            <a:graphicFrameLocks noGrp="1"/>
          </p:cNvGraphicFramePr>
          <p:nvPr>
            <p:extLst>
              <p:ext uri="{D42A27DB-BD31-4B8C-83A1-F6EECF244321}">
                <p14:modId xmlns:p14="http://schemas.microsoft.com/office/powerpoint/2010/main" val="1249260707"/>
              </p:ext>
            </p:extLst>
          </p:nvPr>
        </p:nvGraphicFramePr>
        <p:xfrm>
          <a:off x="2782044" y="2780928"/>
          <a:ext cx="5557517" cy="2966720"/>
        </p:xfrm>
        <a:graphic>
          <a:graphicData uri="http://schemas.openxmlformats.org/drawingml/2006/table">
            <a:tbl>
              <a:tblPr firstRow="1" bandRow="1">
                <a:tableStyleId>{5940675A-B579-460E-94D1-54222C63F5DA}</a:tableStyleId>
              </a:tblPr>
              <a:tblGrid>
                <a:gridCol w="793931">
                  <a:extLst>
                    <a:ext uri="{9D8B030D-6E8A-4147-A177-3AD203B41FA5}">
                      <a16:colId xmlns:a16="http://schemas.microsoft.com/office/drawing/2014/main" val="2169176610"/>
                    </a:ext>
                  </a:extLst>
                </a:gridCol>
                <a:gridCol w="793931">
                  <a:extLst>
                    <a:ext uri="{9D8B030D-6E8A-4147-A177-3AD203B41FA5}">
                      <a16:colId xmlns:a16="http://schemas.microsoft.com/office/drawing/2014/main" val="1435601935"/>
                    </a:ext>
                  </a:extLst>
                </a:gridCol>
                <a:gridCol w="793931">
                  <a:extLst>
                    <a:ext uri="{9D8B030D-6E8A-4147-A177-3AD203B41FA5}">
                      <a16:colId xmlns:a16="http://schemas.microsoft.com/office/drawing/2014/main" val="4003757417"/>
                    </a:ext>
                  </a:extLst>
                </a:gridCol>
                <a:gridCol w="793931">
                  <a:extLst>
                    <a:ext uri="{9D8B030D-6E8A-4147-A177-3AD203B41FA5}">
                      <a16:colId xmlns:a16="http://schemas.microsoft.com/office/drawing/2014/main" val="4170226782"/>
                    </a:ext>
                  </a:extLst>
                </a:gridCol>
                <a:gridCol w="793931">
                  <a:extLst>
                    <a:ext uri="{9D8B030D-6E8A-4147-A177-3AD203B41FA5}">
                      <a16:colId xmlns:a16="http://schemas.microsoft.com/office/drawing/2014/main" val="1320231646"/>
                    </a:ext>
                  </a:extLst>
                </a:gridCol>
                <a:gridCol w="793931">
                  <a:extLst>
                    <a:ext uri="{9D8B030D-6E8A-4147-A177-3AD203B41FA5}">
                      <a16:colId xmlns:a16="http://schemas.microsoft.com/office/drawing/2014/main" val="787366716"/>
                    </a:ext>
                  </a:extLst>
                </a:gridCol>
                <a:gridCol w="793931">
                  <a:extLst>
                    <a:ext uri="{9D8B030D-6E8A-4147-A177-3AD203B41FA5}">
                      <a16:colId xmlns:a16="http://schemas.microsoft.com/office/drawing/2014/main" val="1924237601"/>
                    </a:ext>
                  </a:extLst>
                </a:gridCol>
              </a:tblGrid>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22731390"/>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364687647"/>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23026737"/>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427430907"/>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936539822"/>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177453843"/>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818403205"/>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284317829"/>
                  </a:ext>
                </a:extLst>
              </a:tr>
            </a:tbl>
          </a:graphicData>
        </a:graphic>
      </p:graphicFrame>
      <p:graphicFrame>
        <p:nvGraphicFramePr>
          <p:cNvPr id="3" name="Πίνακας 4">
            <a:extLst>
              <a:ext uri="{FF2B5EF4-FFF2-40B4-BE49-F238E27FC236}">
                <a16:creationId xmlns:a16="http://schemas.microsoft.com/office/drawing/2014/main" id="{ADEA534C-70BE-B0EA-0A45-1BFD67190395}"/>
              </a:ext>
            </a:extLst>
          </p:cNvPr>
          <p:cNvGraphicFramePr>
            <a:graphicFrameLocks noGrp="1"/>
          </p:cNvGraphicFramePr>
          <p:nvPr>
            <p:extLst>
              <p:ext uri="{D42A27DB-BD31-4B8C-83A1-F6EECF244321}">
                <p14:modId xmlns:p14="http://schemas.microsoft.com/office/powerpoint/2010/main" val="3882112165"/>
              </p:ext>
            </p:extLst>
          </p:nvPr>
        </p:nvGraphicFramePr>
        <p:xfrm>
          <a:off x="8806923" y="2780928"/>
          <a:ext cx="1198880" cy="2966720"/>
        </p:xfrm>
        <a:graphic>
          <a:graphicData uri="http://schemas.openxmlformats.org/drawingml/2006/table">
            <a:tbl>
              <a:tblPr firstRow="1" bandRow="1">
                <a:tableStyleId>{5940675A-B579-460E-94D1-54222C63F5DA}</a:tableStyleId>
              </a:tblPr>
              <a:tblGrid>
                <a:gridCol w="1198880">
                  <a:extLst>
                    <a:ext uri="{9D8B030D-6E8A-4147-A177-3AD203B41FA5}">
                      <a16:colId xmlns:a16="http://schemas.microsoft.com/office/drawing/2014/main" val="1381055332"/>
                    </a:ext>
                  </a:extLst>
                </a:gridCol>
              </a:tblGrid>
              <a:tr h="370840">
                <a:tc>
                  <a:txBody>
                    <a:bodyPr/>
                    <a:lstStyle/>
                    <a:p>
                      <a:endParaRPr lang="el-GR"/>
                    </a:p>
                  </a:txBody>
                  <a:tcPr/>
                </a:tc>
                <a:extLst>
                  <a:ext uri="{0D108BD9-81ED-4DB2-BD59-A6C34878D82A}">
                    <a16:rowId xmlns:a16="http://schemas.microsoft.com/office/drawing/2014/main" val="1713310848"/>
                  </a:ext>
                </a:extLst>
              </a:tr>
              <a:tr h="370840">
                <a:tc>
                  <a:txBody>
                    <a:bodyPr/>
                    <a:lstStyle/>
                    <a:p>
                      <a:endParaRPr lang="el-GR"/>
                    </a:p>
                  </a:txBody>
                  <a:tcPr/>
                </a:tc>
                <a:extLst>
                  <a:ext uri="{0D108BD9-81ED-4DB2-BD59-A6C34878D82A}">
                    <a16:rowId xmlns:a16="http://schemas.microsoft.com/office/drawing/2014/main" val="1340016791"/>
                  </a:ext>
                </a:extLst>
              </a:tr>
              <a:tr h="370840">
                <a:tc>
                  <a:txBody>
                    <a:bodyPr/>
                    <a:lstStyle/>
                    <a:p>
                      <a:endParaRPr lang="el-GR"/>
                    </a:p>
                  </a:txBody>
                  <a:tcPr/>
                </a:tc>
                <a:extLst>
                  <a:ext uri="{0D108BD9-81ED-4DB2-BD59-A6C34878D82A}">
                    <a16:rowId xmlns:a16="http://schemas.microsoft.com/office/drawing/2014/main" val="2378422578"/>
                  </a:ext>
                </a:extLst>
              </a:tr>
              <a:tr h="370840">
                <a:tc>
                  <a:txBody>
                    <a:bodyPr/>
                    <a:lstStyle/>
                    <a:p>
                      <a:endParaRPr lang="el-GR"/>
                    </a:p>
                  </a:txBody>
                  <a:tcPr/>
                </a:tc>
                <a:extLst>
                  <a:ext uri="{0D108BD9-81ED-4DB2-BD59-A6C34878D82A}">
                    <a16:rowId xmlns:a16="http://schemas.microsoft.com/office/drawing/2014/main" val="1314362192"/>
                  </a:ext>
                </a:extLst>
              </a:tr>
              <a:tr h="370840">
                <a:tc>
                  <a:txBody>
                    <a:bodyPr/>
                    <a:lstStyle/>
                    <a:p>
                      <a:endParaRPr lang="el-GR"/>
                    </a:p>
                  </a:txBody>
                  <a:tcPr/>
                </a:tc>
                <a:extLst>
                  <a:ext uri="{0D108BD9-81ED-4DB2-BD59-A6C34878D82A}">
                    <a16:rowId xmlns:a16="http://schemas.microsoft.com/office/drawing/2014/main" val="1734893322"/>
                  </a:ext>
                </a:extLst>
              </a:tr>
              <a:tr h="370840">
                <a:tc>
                  <a:txBody>
                    <a:bodyPr/>
                    <a:lstStyle/>
                    <a:p>
                      <a:endParaRPr lang="el-GR"/>
                    </a:p>
                  </a:txBody>
                  <a:tcPr/>
                </a:tc>
                <a:extLst>
                  <a:ext uri="{0D108BD9-81ED-4DB2-BD59-A6C34878D82A}">
                    <a16:rowId xmlns:a16="http://schemas.microsoft.com/office/drawing/2014/main" val="196123045"/>
                  </a:ext>
                </a:extLst>
              </a:tr>
              <a:tr h="370840">
                <a:tc>
                  <a:txBody>
                    <a:bodyPr/>
                    <a:lstStyle/>
                    <a:p>
                      <a:endParaRPr lang="el-GR"/>
                    </a:p>
                  </a:txBody>
                  <a:tcPr/>
                </a:tc>
                <a:extLst>
                  <a:ext uri="{0D108BD9-81ED-4DB2-BD59-A6C34878D82A}">
                    <a16:rowId xmlns:a16="http://schemas.microsoft.com/office/drawing/2014/main" val="2416874791"/>
                  </a:ext>
                </a:extLst>
              </a:tr>
              <a:tr h="370840">
                <a:tc>
                  <a:txBody>
                    <a:bodyPr/>
                    <a:lstStyle/>
                    <a:p>
                      <a:endParaRPr lang="el-GR" dirty="0"/>
                    </a:p>
                  </a:txBody>
                  <a:tcPr/>
                </a:tc>
                <a:extLst>
                  <a:ext uri="{0D108BD9-81ED-4DB2-BD59-A6C34878D82A}">
                    <a16:rowId xmlns:a16="http://schemas.microsoft.com/office/drawing/2014/main" val="1219193630"/>
                  </a:ext>
                </a:extLst>
              </a:tr>
            </a:tbl>
          </a:graphicData>
        </a:graphic>
      </p:graphicFrame>
      <p:sp>
        <p:nvSpPr>
          <p:cNvPr id="4" name="TextBox 3">
            <a:extLst>
              <a:ext uri="{FF2B5EF4-FFF2-40B4-BE49-F238E27FC236}">
                <a16:creationId xmlns:a16="http://schemas.microsoft.com/office/drawing/2014/main" id="{5E0B614A-1632-94BE-795E-DC420BAEAE42}"/>
              </a:ext>
            </a:extLst>
          </p:cNvPr>
          <p:cNvSpPr txBox="1"/>
          <p:nvPr/>
        </p:nvSpPr>
        <p:spPr>
          <a:xfrm>
            <a:off x="1542524" y="3746128"/>
            <a:ext cx="1239520" cy="523220"/>
          </a:xfrm>
          <a:prstGeom prst="rect">
            <a:avLst/>
          </a:prstGeom>
          <a:noFill/>
        </p:spPr>
        <p:txBody>
          <a:bodyPr wrap="square">
            <a:spAutoFit/>
          </a:bodyPr>
          <a:lstStyle/>
          <a:p>
            <a:pPr algn="ctr"/>
            <a:r>
              <a:rPr lang="en-US"/>
              <a:t>Samples (</a:t>
            </a:r>
            <a:r>
              <a:rPr lang="el-GR"/>
              <a:t>Δείγματα)</a:t>
            </a:r>
            <a:endParaRPr lang="el-GR" dirty="0"/>
          </a:p>
        </p:txBody>
      </p:sp>
      <p:sp>
        <p:nvSpPr>
          <p:cNvPr id="5" name="TextBox 4">
            <a:extLst>
              <a:ext uri="{FF2B5EF4-FFF2-40B4-BE49-F238E27FC236}">
                <a16:creationId xmlns:a16="http://schemas.microsoft.com/office/drawing/2014/main" id="{39125B9D-D68E-8CE1-5D3D-8BE7E9755C39}"/>
              </a:ext>
            </a:extLst>
          </p:cNvPr>
          <p:cNvSpPr txBox="1"/>
          <p:nvPr/>
        </p:nvSpPr>
        <p:spPr>
          <a:xfrm>
            <a:off x="4753083" y="2092062"/>
            <a:ext cx="1889760" cy="523220"/>
          </a:xfrm>
          <a:prstGeom prst="rect">
            <a:avLst/>
          </a:prstGeom>
          <a:noFill/>
        </p:spPr>
        <p:txBody>
          <a:bodyPr wrap="square">
            <a:spAutoFit/>
          </a:bodyPr>
          <a:lstStyle/>
          <a:p>
            <a:pPr algn="ctr"/>
            <a:r>
              <a:rPr lang="en-US" dirty="0"/>
              <a:t>Features (</a:t>
            </a:r>
            <a:r>
              <a:rPr lang="el-GR" dirty="0"/>
              <a:t>Χαρακτηριστικά)</a:t>
            </a:r>
          </a:p>
        </p:txBody>
      </p:sp>
      <p:sp>
        <p:nvSpPr>
          <p:cNvPr id="6" name="TextBox 5">
            <a:extLst>
              <a:ext uri="{FF2B5EF4-FFF2-40B4-BE49-F238E27FC236}">
                <a16:creationId xmlns:a16="http://schemas.microsoft.com/office/drawing/2014/main" id="{70C58C53-4045-46FB-C898-BB1FE4DFD60F}"/>
              </a:ext>
            </a:extLst>
          </p:cNvPr>
          <p:cNvSpPr txBox="1"/>
          <p:nvPr/>
        </p:nvSpPr>
        <p:spPr>
          <a:xfrm>
            <a:off x="8766283" y="2092062"/>
            <a:ext cx="1239520" cy="523220"/>
          </a:xfrm>
          <a:prstGeom prst="rect">
            <a:avLst/>
          </a:prstGeom>
          <a:noFill/>
        </p:spPr>
        <p:txBody>
          <a:bodyPr wrap="square">
            <a:spAutoFit/>
          </a:bodyPr>
          <a:lstStyle/>
          <a:p>
            <a:pPr algn="ctr"/>
            <a:r>
              <a:rPr lang="en-US" dirty="0"/>
              <a:t>Labels (</a:t>
            </a:r>
            <a:r>
              <a:rPr lang="el-GR" dirty="0"/>
              <a:t>Ετικέτες)</a:t>
            </a:r>
          </a:p>
        </p:txBody>
      </p:sp>
      <p:cxnSp>
        <p:nvCxnSpPr>
          <p:cNvPr id="7" name="Straight Connector 6">
            <a:extLst>
              <a:ext uri="{FF2B5EF4-FFF2-40B4-BE49-F238E27FC236}">
                <a16:creationId xmlns:a16="http://schemas.microsoft.com/office/drawing/2014/main" id="{DDAC652F-553C-0206-2A3D-FEAEB48528C7}"/>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23620B-58CF-E61B-3055-4846AA6D9235}"/>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B09D09-5870-7EF3-4DB0-49395BD88D3D}"/>
              </a:ext>
            </a:extLst>
          </p:cNvPr>
          <p:cNvSpPr txBox="1"/>
          <p:nvPr/>
        </p:nvSpPr>
        <p:spPr>
          <a:xfrm>
            <a:off x="1269876" y="375629"/>
            <a:ext cx="9433048"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Δεδομένα</a:t>
            </a:r>
          </a:p>
        </p:txBody>
      </p:sp>
      <p:sp>
        <p:nvSpPr>
          <p:cNvPr id="10" name="AutoShape 2" descr="{\displaystyle \mathbb {R} ^{3}}">
            <a:extLst>
              <a:ext uri="{FF2B5EF4-FFF2-40B4-BE49-F238E27FC236}">
                <a16:creationId xmlns:a16="http://schemas.microsoft.com/office/drawing/2014/main" id="{69504986-FC81-8840-A864-4758720CB542}"/>
              </a:ext>
            </a:extLst>
          </p:cNvPr>
          <p:cNvSpPr>
            <a:spLocks noChangeAspect="1" noChangeArrowheads="1"/>
          </p:cNvSpPr>
          <p:nvPr/>
        </p:nvSpPr>
        <p:spPr bwMode="auto">
          <a:xfrm>
            <a:off x="9548813" y="222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68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286232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απόσταση Minkowski γενικεύει την Ευκλείδεια απόσταση και την απόσταση Manhattan.</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τιμή της παραμέτρου q μπορεί να χρησιμοποιηθεί</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για να δώσει ιδιαίτερο βάρος σε κάποιες</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αποκλίσεις.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Προφανώς αν q=1 προκύπτει η</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απόσταση Manhattan ενώ αν q=2 η ευκλείδεια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απόσταση.</a:t>
            </a: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Απόσταση Minkowski (</a:t>
            </a:r>
            <a:r>
              <a:rPr lang="en-US" sz="3600" dirty="0">
                <a:effectLst>
                  <a:outerShdw blurRad="38100" dist="38100" dir="2700000" algn="tl">
                    <a:srgbClr val="000000">
                      <a:alpha val="43137"/>
                    </a:srgbClr>
                  </a:outerShdw>
                </a:effectLst>
                <a:latin typeface="Garamond" panose="02020404030301010803" pitchFamily="18" charset="0"/>
              </a:rPr>
              <a:t>p-</a:t>
            </a:r>
            <a:r>
              <a:rPr lang="el-GR" sz="3600" dirty="0">
                <a:effectLst>
                  <a:outerShdw blurRad="38100" dist="38100" dir="2700000" algn="tl">
                    <a:srgbClr val="000000">
                      <a:alpha val="43137"/>
                    </a:srgbClr>
                  </a:outerShdw>
                </a:effectLst>
                <a:latin typeface="Garamond" panose="02020404030301010803" pitchFamily="18" charset="0"/>
              </a:rPr>
              <a:t>norm)</a:t>
            </a:r>
          </a:p>
        </p:txBody>
      </p:sp>
      <mc:AlternateContent xmlns:mc="http://schemas.openxmlformats.org/markup-compatibility/2006" xmlns:a14="http://schemas.microsoft.com/office/drawing/2010/main">
        <mc:Choice Requires="a14">
          <p:sp>
            <p:nvSpPr>
              <p:cNvPr id="2" name="Rectangle 1"/>
              <p:cNvSpPr/>
              <p:nvPr/>
            </p:nvSpPr>
            <p:spPr>
              <a:xfrm>
                <a:off x="4294212" y="1719392"/>
                <a:ext cx="3119124" cy="10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𝑑</m:t>
                          </m:r>
                        </m:e>
                        <m:sub>
                          <m:r>
                            <a:rPr lang="en-US" b="0" i="1" smtClean="0">
                              <a:solidFill>
                                <a:schemeClr val="tx2"/>
                              </a:solidFill>
                              <a:latin typeface="Cambria Math" panose="02040503050406030204" pitchFamily="18" charset="0"/>
                            </a:rPr>
                            <m:t> </m:t>
                          </m:r>
                        </m:sub>
                      </m:sSub>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𝑥</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𝑦</m:t>
                      </m:r>
                      <m:r>
                        <a:rPr lang="en-US" i="1">
                          <a:solidFill>
                            <a:schemeClr val="tx2"/>
                          </a:solidFill>
                          <a:latin typeface="Cambria Math" panose="02040503050406030204" pitchFamily="18" charset="0"/>
                        </a:rPr>
                        <m:t>)=</m:t>
                      </m:r>
                      <m:sSup>
                        <m:sSupPr>
                          <m:ctrlPr>
                            <a:rPr lang="en-US" i="1" smtClean="0">
                              <a:solidFill>
                                <a:schemeClr val="tx2"/>
                              </a:solidFill>
                              <a:latin typeface="Cambria Math" panose="02040503050406030204" pitchFamily="18" charset="0"/>
                            </a:rPr>
                          </m:ctrlPr>
                        </m:sSupPr>
                        <m:e>
                          <m:d>
                            <m:dPr>
                              <m:begChr m:val="["/>
                              <m:endChr m:val="]"/>
                              <m:ctrlPr>
                                <a:rPr lang="en-US" i="1" smtClean="0">
                                  <a:solidFill>
                                    <a:schemeClr val="tx2"/>
                                  </a:solidFill>
                                  <a:latin typeface="Cambria Math" panose="02040503050406030204" pitchFamily="18" charset="0"/>
                                </a:rPr>
                              </m:ctrlPr>
                            </m:dPr>
                            <m:e>
                              <m:nary>
                                <m:naryPr>
                                  <m:chr m:val="∑"/>
                                  <m:ctrlPr>
                                    <a:rPr lang="en-US" i="1">
                                      <a:solidFill>
                                        <a:schemeClr val="tx2"/>
                                      </a:solidFill>
                                      <a:latin typeface="Cambria Math" panose="02040503050406030204" pitchFamily="18" charset="0"/>
                                    </a:rPr>
                                  </m:ctrlPr>
                                </m:naryPr>
                                <m:sub>
                                  <m:r>
                                    <m:rPr>
                                      <m:brk m:alnAt="23"/>
                                    </m:rPr>
                                    <a:rPr lang="en-US" i="1">
                                      <a:solidFill>
                                        <a:schemeClr val="tx2"/>
                                      </a:solidFill>
                                      <a:latin typeface="Cambria Math" panose="02040503050406030204" pitchFamily="18" charset="0"/>
                                    </a:rPr>
                                    <m:t>𝑖</m:t>
                                  </m:r>
                                  <m:r>
                                    <a:rPr lang="en-US" i="1">
                                      <a:solidFill>
                                        <a:schemeClr val="tx2"/>
                                      </a:solidFill>
                                      <a:latin typeface="Cambria Math" panose="02040503050406030204" pitchFamily="18" charset="0"/>
                                    </a:rPr>
                                    <m:t>=1</m:t>
                                  </m:r>
                                </m:sub>
                                <m:sup>
                                  <m:r>
                                    <a:rPr lang="en-US" i="1">
                                      <a:solidFill>
                                        <a:schemeClr val="tx2"/>
                                      </a:solidFill>
                                      <a:latin typeface="Cambria Math" panose="02040503050406030204" pitchFamily="18" charset="0"/>
                                    </a:rPr>
                                    <m:t>𝑁</m:t>
                                  </m:r>
                                </m:sup>
                                <m:e>
                                  <m:sSup>
                                    <m:sSupPr>
                                      <m:ctrlPr>
                                        <a:rPr lang="en-US" i="1">
                                          <a:solidFill>
                                            <a:schemeClr val="tx2"/>
                                          </a:solidFill>
                                          <a:latin typeface="Cambria Math" panose="02040503050406030204" pitchFamily="18" charset="0"/>
                                        </a:rPr>
                                      </m:ctrlPr>
                                    </m:sSupPr>
                                    <m:e>
                                      <m:sSup>
                                        <m:sSupPr>
                                          <m:ctrlPr>
                                            <a:rPr lang="en-US" i="1" smtClean="0">
                                              <a:solidFill>
                                                <a:schemeClr val="tx2"/>
                                              </a:solidFill>
                                              <a:latin typeface="Cambria Math" panose="02040503050406030204" pitchFamily="18" charset="0"/>
                                            </a:rPr>
                                          </m:ctrlPr>
                                        </m:sSupPr>
                                        <m:e>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𝑥</m:t>
                                              </m:r>
                                            </m:e>
                                            <m:sub>
                                              <m:r>
                                                <a:rPr lang="en-US" i="1">
                                                  <a:solidFill>
                                                    <a:schemeClr val="tx2"/>
                                                  </a:solidFill>
                                                  <a:latin typeface="Cambria Math" panose="02040503050406030204" pitchFamily="18" charset="0"/>
                                                </a:rPr>
                                                <m:t>𝑖</m:t>
                                              </m:r>
                                            </m:sub>
                                          </m:sSub>
                                          <m:r>
                                            <a:rPr lang="en-US" i="1">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𝑦</m:t>
                                              </m:r>
                                            </m:e>
                                            <m:sub>
                                              <m:r>
                                                <a:rPr lang="en-US" i="1">
                                                  <a:solidFill>
                                                    <a:schemeClr val="tx2"/>
                                                  </a:solidFill>
                                                  <a:latin typeface="Cambria Math" panose="02040503050406030204" pitchFamily="18" charset="0"/>
                                                </a:rPr>
                                                <m:t>𝑖</m:t>
                                              </m:r>
                                            </m:sub>
                                          </m:sSub>
                                          <m:r>
                                            <a:rPr lang="en-US" i="1">
                                              <a:solidFill>
                                                <a:schemeClr val="tx2"/>
                                              </a:solidFill>
                                              <a:latin typeface="Cambria Math" panose="02040503050406030204" pitchFamily="18" charset="0"/>
                                            </a:rPr>
                                            <m:t>|</m:t>
                                          </m:r>
                                        </m:e>
                                        <m:sup>
                                          <m:r>
                                            <a:rPr lang="en-US" b="0" i="1" smtClean="0">
                                              <a:solidFill>
                                                <a:schemeClr val="tx2"/>
                                              </a:solidFill>
                                              <a:latin typeface="Cambria Math" panose="02040503050406030204" pitchFamily="18" charset="0"/>
                                            </a:rPr>
                                            <m:t>𝑞</m:t>
                                          </m:r>
                                        </m:sup>
                                      </m:sSup>
                                    </m:e>
                                    <m:sup>
                                      <m:r>
                                        <a:rPr lang="en-US" i="1">
                                          <a:solidFill>
                                            <a:schemeClr val="tx2"/>
                                          </a:solidFill>
                                          <a:latin typeface="Cambria Math" panose="02040503050406030204" pitchFamily="18" charset="0"/>
                                        </a:rPr>
                                        <m:t> </m:t>
                                      </m:r>
                                    </m:sup>
                                  </m:sSup>
                                </m:e>
                              </m:nary>
                            </m:e>
                          </m:d>
                        </m:e>
                        <m:sup>
                          <m:r>
                            <a:rPr lang="en-US" b="0" i="1" smtClean="0">
                              <a:solidFill>
                                <a:schemeClr val="tx2"/>
                              </a:solidFill>
                              <a:latin typeface="Cambria Math" panose="02040503050406030204" pitchFamily="18" charset="0"/>
                            </a:rPr>
                            <m:t>1/</m:t>
                          </m:r>
                          <m:r>
                            <a:rPr lang="en-US" b="0" i="1" smtClean="0">
                              <a:solidFill>
                                <a:schemeClr val="tx2"/>
                              </a:solidFill>
                              <a:latin typeface="Cambria Math" panose="02040503050406030204" pitchFamily="18" charset="0"/>
                            </a:rPr>
                            <m:t>𝑞</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294212" y="1719392"/>
                <a:ext cx="3119124" cy="103855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362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129B94-BE3F-C5A1-D741-69FE2BF7AD58}"/>
              </a:ext>
            </a:extLst>
          </p:cNvPr>
          <p:cNvPicPr>
            <a:picLocks noChangeAspect="1"/>
          </p:cNvPicPr>
          <p:nvPr/>
        </p:nvPicPr>
        <p:blipFill>
          <a:blip r:embed="rId2"/>
          <a:stretch>
            <a:fillRect/>
          </a:stretch>
        </p:blipFill>
        <p:spPr>
          <a:xfrm>
            <a:off x="1341884" y="1988840"/>
            <a:ext cx="9252536" cy="2520280"/>
          </a:xfrm>
          <a:prstGeom prst="rect">
            <a:avLst/>
          </a:prstGeom>
        </p:spPr>
      </p:pic>
      <p:sp>
        <p:nvSpPr>
          <p:cNvPr id="6" name="TextBox 5">
            <a:extLst>
              <a:ext uri="{FF2B5EF4-FFF2-40B4-BE49-F238E27FC236}">
                <a16:creationId xmlns:a16="http://schemas.microsoft.com/office/drawing/2014/main" id="{229ED746-9C77-E8B8-475A-3ACD5918FFE7}"/>
              </a:ext>
            </a:extLst>
          </p:cNvPr>
          <p:cNvSpPr txBox="1"/>
          <p:nvPr/>
        </p:nvSpPr>
        <p:spPr>
          <a:xfrm>
            <a:off x="1773932" y="548680"/>
            <a:ext cx="7632848" cy="646331"/>
          </a:xfrm>
          <a:prstGeom prst="rect">
            <a:avLst/>
          </a:prstGeom>
          <a:noFill/>
        </p:spPr>
        <p:txBody>
          <a:bodyPr wrap="square" rtlCol="0">
            <a:spAutoFit/>
          </a:bodyPr>
          <a:lstStyle/>
          <a:p>
            <a:r>
              <a:rPr lang="el-GR" sz="3600" dirty="0">
                <a:latin typeface="Times New Roman" panose="02020603050405020304" pitchFamily="18" charset="0"/>
                <a:cs typeface="Times New Roman" panose="02020603050405020304" pitchFamily="18" charset="0"/>
              </a:rPr>
              <a:t>Άσκηση</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8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233910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Κατανομή (</a:t>
            </a:r>
            <a:r>
              <a:rPr lang="en-US" dirty="0">
                <a:solidFill>
                  <a:schemeClr val="tx2"/>
                </a:solidFill>
                <a:latin typeface="Garamond" panose="02020404030301010803" pitchFamily="18" charset="0"/>
              </a:rPr>
              <a:t>Distribution)</a:t>
            </a:r>
            <a:endParaRPr lang="el-GR"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Η στατιστική μέθοδος για την περιγραφή/συστηματοποίηση μιας ομάδας δεδομένων. </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Η πιο συνήθης μορφή κατανομής για αυτό τον σκοπό και την παρουσίαση δεδομένων είναι η κατανομή συχνότητας: Δείχνει πόσο συχνά (πόσες φορές) απαντάται η κάθε τιμή της κατανομής.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Συνήθεις κατανομές</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Διακριτές κατανομές</a:t>
            </a:r>
          </a:p>
          <a:p>
            <a:pPr marL="800100" lvl="1" indent="-342900" algn="just">
              <a:buFont typeface="Garamond" panose="02020404030301010803" pitchFamily="18" charset="0"/>
              <a:buChar char="–"/>
            </a:pPr>
            <a:r>
              <a:rPr lang="el-GR" sz="2000" dirty="0">
                <a:solidFill>
                  <a:schemeClr val="tx2"/>
                </a:solidFill>
                <a:latin typeface="Garamond" panose="02020404030301010803" pitchFamily="18" charset="0"/>
              </a:rPr>
              <a:t>Συνεχείς κατανομές</a:t>
            </a: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Συνήθεις κατανομές</a:t>
            </a:r>
          </a:p>
        </p:txBody>
      </p:sp>
    </p:spTree>
    <p:extLst>
      <p:ext uri="{BB962C8B-B14F-4D97-AF65-F5344CB8AC3E}">
        <p14:creationId xmlns:p14="http://schemas.microsoft.com/office/powerpoint/2010/main" val="2444485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6933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Διακριτές κατανομές</a:t>
            </a: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Συνήθεις κατανομές</a:t>
            </a:r>
          </a:p>
        </p:txBody>
      </p:sp>
      <p:pic>
        <p:nvPicPr>
          <p:cNvPr id="10" name="Picture 9"/>
          <p:cNvPicPr>
            <a:picLocks noChangeAspect="1"/>
          </p:cNvPicPr>
          <p:nvPr/>
        </p:nvPicPr>
        <p:blipFill>
          <a:blip r:embed="rId2"/>
          <a:stretch>
            <a:fillRect/>
          </a:stretch>
        </p:blipFill>
        <p:spPr>
          <a:xfrm>
            <a:off x="2277988" y="1988840"/>
            <a:ext cx="7323594" cy="3096344"/>
          </a:xfrm>
          <a:prstGeom prst="rect">
            <a:avLst/>
          </a:prstGeom>
        </p:spPr>
      </p:pic>
    </p:spTree>
    <p:extLst>
      <p:ext uri="{BB962C8B-B14F-4D97-AF65-F5344CB8AC3E}">
        <p14:creationId xmlns:p14="http://schemas.microsoft.com/office/powerpoint/2010/main" val="2777196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6933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Συνεχείς κατανομές</a:t>
            </a: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Συνήθεις κατανομές</a:t>
            </a:r>
          </a:p>
        </p:txBody>
      </p:sp>
      <p:pic>
        <p:nvPicPr>
          <p:cNvPr id="2" name="Picture 1"/>
          <p:cNvPicPr>
            <a:picLocks noChangeAspect="1"/>
          </p:cNvPicPr>
          <p:nvPr/>
        </p:nvPicPr>
        <p:blipFill>
          <a:blip r:embed="rId2"/>
          <a:stretch>
            <a:fillRect/>
          </a:stretch>
        </p:blipFill>
        <p:spPr>
          <a:xfrm>
            <a:off x="1773932" y="1916832"/>
            <a:ext cx="8362608" cy="3984444"/>
          </a:xfrm>
          <a:prstGeom prst="rect">
            <a:avLst/>
          </a:prstGeom>
        </p:spPr>
      </p:pic>
    </p:spTree>
    <p:extLst>
      <p:ext uri="{BB962C8B-B14F-4D97-AF65-F5344CB8AC3E}">
        <p14:creationId xmlns:p14="http://schemas.microsoft.com/office/powerpoint/2010/main" val="3471323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08427" y="1196752"/>
            <a:ext cx="9649072" cy="3754874"/>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κανονική κατανομή (γνωστή και ως Γκαουσιανή κατανομή) αναφέρεται σε συνεχείς μεταβλητές αποτελώντας μία συνεχή συνάρτηση πυκνότητας πιθανότητας.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Χρησιμοποιείται ως μία πρώτη προσέγγιση για να περιγραφούν τυχαίες μεταβλητές πραγματικών τιμών, οι οποίες τείνουν να συγκεντρώνονται γύρω από μια μέση τιμή.</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Την κανονική κατανομή ακολουθούν είτε με ακρίβεια είτε με μεγάλη προσέγγιση τα περισσότερα συνεχή φαινόμενα.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Συνάρτησης πυκνότητας πιθανότητας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Κανονική κατανομή</a:t>
            </a:r>
          </a:p>
        </p:txBody>
      </p:sp>
      <p:pic>
        <p:nvPicPr>
          <p:cNvPr id="9" name="Picture 8"/>
          <p:cNvPicPr>
            <a:picLocks noChangeAspect="1"/>
          </p:cNvPicPr>
          <p:nvPr/>
        </p:nvPicPr>
        <p:blipFill>
          <a:blip r:embed="rId2"/>
          <a:stretch>
            <a:fillRect/>
          </a:stretch>
        </p:blipFill>
        <p:spPr>
          <a:xfrm>
            <a:off x="7249616" y="3501008"/>
            <a:ext cx="3429025" cy="3054268"/>
          </a:xfrm>
          <a:prstGeom prst="rect">
            <a:avLst/>
          </a:prstGeom>
        </p:spPr>
      </p:pic>
      <p:pic>
        <p:nvPicPr>
          <p:cNvPr id="10" name="Picture 9"/>
          <p:cNvPicPr>
            <a:picLocks noChangeAspect="1"/>
          </p:cNvPicPr>
          <p:nvPr/>
        </p:nvPicPr>
        <p:blipFill>
          <a:blip r:embed="rId3"/>
          <a:stretch>
            <a:fillRect/>
          </a:stretch>
        </p:blipFill>
        <p:spPr>
          <a:xfrm>
            <a:off x="4922210" y="3519024"/>
            <a:ext cx="2019300" cy="657225"/>
          </a:xfrm>
          <a:prstGeom prst="rect">
            <a:avLst/>
          </a:prstGeom>
        </p:spPr>
      </p:pic>
    </p:spTree>
    <p:extLst>
      <p:ext uri="{BB962C8B-B14F-4D97-AF65-F5344CB8AC3E}">
        <p14:creationId xmlns:p14="http://schemas.microsoft.com/office/powerpoint/2010/main" val="241085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97031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Αριθμητικός Μέσος</a:t>
                </a:r>
                <a:r>
                  <a:rPr lang="en-US" dirty="0">
                    <a:solidFill>
                      <a:schemeClr val="tx2"/>
                    </a:solidFill>
                    <a:latin typeface="Garamond" panose="02020404030301010803" pitchFamily="18" charset="0"/>
                  </a:rPr>
                  <a:t> (Mean)</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ορίζεται ως το άθροισμα των παρατηρήσεων δια του πλήθους αυτών. Είναι δηλαδή η μαθηματική πράξη ανεύρεσης της «μέσης απόστασης» ανάμεσα σε δύο ή περισσότερους αριθμούς.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algn="just"/>
                <a:r>
                  <a:rPr lang="el-GR" dirty="0">
                    <a:solidFill>
                      <a:schemeClr val="tx2"/>
                    </a:solidFill>
                    <a:latin typeface="Garamond" panose="02020404030301010803" pitchFamily="18" charset="0"/>
                  </a:rPr>
                  <a:t>				όπου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𝑡</m:t>
                        </m:r>
                      </m:e>
                      <m:sub>
                        <m:r>
                          <a:rPr lang="en-US" b="0" i="1" smtClean="0">
                            <a:solidFill>
                              <a:schemeClr val="tx2"/>
                            </a:solidFill>
                            <a:latin typeface="Cambria Math" panose="02040503050406030204" pitchFamily="18" charset="0"/>
                          </a:rPr>
                          <m:t>𝑖</m:t>
                        </m:r>
                      </m:sub>
                    </m:sSub>
                  </m:oMath>
                </a14:m>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η </a:t>
                </a:r>
                <a:r>
                  <a:rPr lang="en-US" dirty="0" err="1">
                    <a:solidFill>
                      <a:schemeClr val="tx2"/>
                    </a:solidFill>
                    <a:latin typeface="Garamond" panose="02020404030301010803" pitchFamily="18" charset="0"/>
                  </a:rPr>
                  <a:t>i</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παρατήρηση και </a:t>
                </a:r>
                <a:r>
                  <a:rPr lang="en-US" dirty="0">
                    <a:solidFill>
                      <a:schemeClr val="tx2"/>
                    </a:solidFill>
                    <a:latin typeface="Garamond" panose="02020404030301010803" pitchFamily="18" charset="0"/>
                  </a:rPr>
                  <a:t>n </a:t>
                </a:r>
                <a:r>
                  <a:rPr lang="el-GR" dirty="0">
                    <a:solidFill>
                      <a:schemeClr val="tx2"/>
                    </a:solidFill>
                    <a:latin typeface="Garamond" panose="02020404030301010803" pitchFamily="18" charset="0"/>
                  </a:rPr>
                  <a:t>το πλήθος των παρατηρήσεων</a:t>
                </a:r>
                <a:r>
                  <a:rPr lang="en-US" dirty="0">
                    <a:solidFill>
                      <a:schemeClr val="tx2"/>
                    </a:solidFill>
                    <a:latin typeface="Garamond" panose="02020404030301010803" pitchFamily="18" charset="0"/>
                  </a:rPr>
                  <a:t> </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r>
                  <a:rPr lang="el-GR" dirty="0">
                    <a:solidFill>
                      <a:schemeClr val="tx2"/>
                    </a:solidFill>
                    <a:latin typeface="Garamond" panose="02020404030301010803" pitchFamily="18" charset="0"/>
                  </a:rPr>
                  <a:t>Είναι αντιπροσωπευτικός του συνόλου των παρατηρήσεων</a:t>
                </a:r>
              </a:p>
              <a:p>
                <a:pPr marL="342900" lvl="1" indent="-342900" algn="just">
                  <a:buFont typeface="Garamond" panose="02020404030301010803" pitchFamily="18" charset="0"/>
                  <a:buChar char="–"/>
                </a:pPr>
                <a:r>
                  <a:rPr lang="el-GR" dirty="0">
                    <a:solidFill>
                      <a:schemeClr val="tx2"/>
                    </a:solidFill>
                    <a:latin typeface="Garamond" panose="02020404030301010803" pitchFamily="18" charset="0"/>
                  </a:rPr>
                  <a:t>ΚΑΤΑΛΛΗΛΟΣ</a:t>
                </a:r>
              </a:p>
              <a:p>
                <a:pPr marL="800100" lvl="3" indent="-342900" algn="just">
                  <a:buFont typeface="Garamond" panose="02020404030301010803" pitchFamily="18" charset="0"/>
                  <a:buChar char="–"/>
                </a:pPr>
                <a:r>
                  <a:rPr lang="el-GR" dirty="0">
                    <a:solidFill>
                      <a:schemeClr val="tx2"/>
                    </a:solidFill>
                    <a:latin typeface="Garamond" panose="02020404030301010803" pitchFamily="18" charset="0"/>
                  </a:rPr>
                  <a:t>όταν η κατανομή των τιμών της Χ στον πληθυσμό είναι κανονική.</a:t>
                </a:r>
              </a:p>
              <a:p>
                <a:pPr marL="342900" lvl="1" indent="-342900" algn="just">
                  <a:buFont typeface="Garamond" panose="02020404030301010803" pitchFamily="18" charset="0"/>
                  <a:buChar char="–"/>
                </a:pPr>
                <a:r>
                  <a:rPr lang="el-GR" dirty="0">
                    <a:solidFill>
                      <a:schemeClr val="tx2"/>
                    </a:solidFill>
                    <a:latin typeface="Garamond" panose="02020404030301010803" pitchFamily="18" charset="0"/>
                  </a:rPr>
                  <a:t>ΑΚΑΤΑΛΛΗΛΟΣ </a:t>
                </a:r>
              </a:p>
              <a:p>
                <a:pPr marL="800100" lvl="3" indent="-342900" algn="just">
                  <a:buFont typeface="Garamond" panose="02020404030301010803" pitchFamily="18" charset="0"/>
                  <a:buChar char="–"/>
                </a:pPr>
                <a:r>
                  <a:rPr lang="el-GR" dirty="0">
                    <a:solidFill>
                      <a:schemeClr val="tx2"/>
                    </a:solidFill>
                    <a:latin typeface="Garamond" panose="02020404030301010803" pitchFamily="18" charset="0"/>
                  </a:rPr>
                  <a:t>όταν η κατανομή των τιμών της Χ στον πληθυσμό απέχει πολύ από την κανονική.</a:t>
                </a:r>
              </a:p>
              <a:p>
                <a:pPr marL="800100" lvl="3" indent="-342900" algn="just">
                  <a:buFont typeface="Garamond" panose="02020404030301010803" pitchFamily="18" charset="0"/>
                  <a:buChar char="–"/>
                </a:pPr>
                <a:r>
                  <a:rPr lang="el-GR" dirty="0">
                    <a:solidFill>
                      <a:schemeClr val="tx2"/>
                    </a:solidFill>
                    <a:latin typeface="Garamond" panose="02020404030301010803" pitchFamily="18" charset="0"/>
                  </a:rPr>
                  <a:t>Επηρεάζεται πολύ από τις ακραίες παρατηρήσεις</a:t>
                </a:r>
              </a:p>
              <a:p>
                <a:pPr algn="just"/>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3970318"/>
              </a:xfrm>
              <a:prstGeom prst="rect">
                <a:avLst/>
              </a:prstGeom>
              <a:blipFill>
                <a:blip r:embed="rId3"/>
                <a:stretch>
                  <a:fillRect l="-442" t="-768" r="-50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Κεντρικής Τάσης</a:t>
            </a:r>
          </a:p>
        </p:txBody>
      </p:sp>
      <p:pic>
        <p:nvPicPr>
          <p:cNvPr id="2" name="Picture 1"/>
          <p:cNvPicPr>
            <a:picLocks noChangeAspect="1"/>
          </p:cNvPicPr>
          <p:nvPr/>
        </p:nvPicPr>
        <p:blipFill>
          <a:blip r:embed="rId4"/>
          <a:stretch>
            <a:fillRect/>
          </a:stretch>
        </p:blipFill>
        <p:spPr>
          <a:xfrm>
            <a:off x="2205980" y="2204864"/>
            <a:ext cx="2520280" cy="623574"/>
          </a:xfrm>
          <a:prstGeom prst="rect">
            <a:avLst/>
          </a:prstGeom>
        </p:spPr>
      </p:pic>
      <p:graphicFrame>
        <p:nvGraphicFramePr>
          <p:cNvPr id="8" name="Object 8"/>
          <p:cNvGraphicFramePr>
            <a:graphicFrameLocks noChangeAspect="1"/>
          </p:cNvGraphicFramePr>
          <p:nvPr>
            <p:extLst>
              <p:ext uri="{D42A27DB-BD31-4B8C-83A1-F6EECF244321}">
                <p14:modId xmlns:p14="http://schemas.microsoft.com/office/powerpoint/2010/main" val="2968267491"/>
              </p:ext>
            </p:extLst>
          </p:nvPr>
        </p:nvGraphicFramePr>
        <p:xfrm>
          <a:off x="4976330" y="5648474"/>
          <a:ext cx="961732" cy="1024114"/>
        </p:xfrm>
        <a:graphic>
          <a:graphicData uri="http://schemas.openxmlformats.org/presentationml/2006/ole">
            <mc:AlternateContent xmlns:mc="http://schemas.openxmlformats.org/markup-compatibility/2006">
              <mc:Choice xmlns:v="urn:schemas-microsoft-com:vml" Requires="v">
                <p:oleObj name="Equation" r:id="rId5" imgW="787320" imgH="838080" progId="Equation.3">
                  <p:embed/>
                </p:oleObj>
              </mc:Choice>
              <mc:Fallback>
                <p:oleObj name="Equation" r:id="rId5" imgW="787320" imgH="838080" progId="Equation.3">
                  <p:embed/>
                  <p:pic>
                    <p:nvPicPr>
                      <p:cNvPr id="123912" name="Object 8"/>
                      <p:cNvPicPr>
                        <a:picLocks noChangeAspect="1" noChangeArrowheads="1"/>
                      </p:cNvPicPr>
                      <p:nvPr/>
                    </p:nvPicPr>
                    <p:blipFill>
                      <a:blip r:embed="rId6"/>
                      <a:srcRect/>
                      <a:stretch>
                        <a:fillRect/>
                      </a:stretch>
                    </p:blipFill>
                    <p:spPr bwMode="auto">
                      <a:xfrm>
                        <a:off x="4976330" y="5648474"/>
                        <a:ext cx="961732" cy="1024114"/>
                      </a:xfrm>
                      <a:prstGeom prst="rect">
                        <a:avLst/>
                      </a:prstGeom>
                      <a:noFill/>
                      <a:ln>
                        <a:noFill/>
                      </a:ln>
                      <a:effectLst/>
                    </p:spPr>
                  </p:pic>
                </p:oleObj>
              </mc:Fallback>
            </mc:AlternateContent>
          </a:graphicData>
        </a:graphic>
      </p:graphicFrame>
      <p:sp>
        <p:nvSpPr>
          <p:cNvPr id="4" name="Rectangle 3"/>
          <p:cNvSpPr/>
          <p:nvPr/>
        </p:nvSpPr>
        <p:spPr>
          <a:xfrm>
            <a:off x="1125860" y="4725144"/>
            <a:ext cx="9289032" cy="923330"/>
          </a:xfrm>
          <a:prstGeom prst="rect">
            <a:avLst/>
          </a:prstGeom>
        </p:spPr>
        <p:txBody>
          <a:bodyPr wrap="square">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Σταθμισμένος αριθμητικός μέσος – Weighted Mean: </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ενός συνόλου n παρατηρήσεων είναι ο αριθμητικός μέσος που προκύπτει σταθμίζοντας κάθε παρατήρηση με συγκεκριμένη βαρύτητα w</a:t>
            </a:r>
          </a:p>
        </p:txBody>
      </p:sp>
    </p:spTree>
    <p:extLst>
      <p:ext uri="{BB962C8B-B14F-4D97-AF65-F5344CB8AC3E}">
        <p14:creationId xmlns:p14="http://schemas.microsoft.com/office/powerpoint/2010/main" val="187231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2062103"/>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Διάμεσος (</a:t>
            </a:r>
            <a:r>
              <a:rPr lang="en-US" dirty="0">
                <a:solidFill>
                  <a:schemeClr val="tx2"/>
                </a:solidFill>
                <a:latin typeface="Garamond" panose="02020404030301010803" pitchFamily="18" charset="0"/>
              </a:rPr>
              <a:t>Median)</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ενός συνόλου n διατεταγμένων κατ’ αύξουσα σειρά παρατηρήσεων είναι η κεντρική τιμή αν n περιττός και το ημιάθροισμα των δυο κεντρικών παρατηρήσεων αν n άρτιος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Δεν επηρεάζεται από ακραίες τιμές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800100" lvl="1"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Oval 31"/>
          <p:cNvSpPr>
            <a:spLocks noChangeArrowheads="1"/>
          </p:cNvSpPr>
          <p:nvPr/>
        </p:nvSpPr>
        <p:spPr bwMode="auto">
          <a:xfrm>
            <a:off x="6310436" y="5236047"/>
            <a:ext cx="6477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8"/>
          <p:cNvSpPr>
            <a:spLocks noChangeArrowheads="1"/>
          </p:cNvSpPr>
          <p:nvPr/>
        </p:nvSpPr>
        <p:spPr bwMode="auto">
          <a:xfrm>
            <a:off x="6238428" y="4316089"/>
            <a:ext cx="5762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4"/>
          <p:cNvSpPr txBox="1">
            <a:spLocks noChangeArrowheads="1"/>
          </p:cNvSpPr>
          <p:nvPr/>
        </p:nvSpPr>
        <p:spPr bwMode="auto">
          <a:xfrm>
            <a:off x="1917948" y="3398618"/>
            <a:ext cx="8424862"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000" dirty="0">
                <a:effectLst>
                  <a:outerShdw blurRad="38100" dist="38100" dir="2700000" algn="tl">
                    <a:srgbClr val="C0C0C0"/>
                  </a:outerShdw>
                </a:effectLst>
                <a:latin typeface="Garamond" panose="02020404030301010803" pitchFamily="18" charset="0"/>
              </a:rPr>
              <a:t>Τιμές:  </a:t>
            </a:r>
            <a:r>
              <a:rPr lang="en-US" altLang="en-US" sz="2000" dirty="0">
                <a:effectLst>
                  <a:outerShdw blurRad="38100" dist="38100" dir="2700000" algn="tl">
                    <a:srgbClr val="C0C0C0"/>
                  </a:outerShdw>
                </a:effectLst>
                <a:latin typeface="Garamond" panose="02020404030301010803" pitchFamily="18" charset="0"/>
              </a:rPr>
              <a:t>			</a:t>
            </a:r>
            <a:r>
              <a:rPr lang="el-GR" altLang="en-US" sz="2000" dirty="0">
                <a:effectLst>
                  <a:outerShdw blurRad="38100" dist="38100" dir="2700000" algn="tl">
                    <a:srgbClr val="C0C0C0"/>
                  </a:outerShdw>
                </a:effectLst>
                <a:latin typeface="Garamond" panose="02020404030301010803" pitchFamily="18" charset="0"/>
              </a:rPr>
              <a:t>18   25    21   4    13    15     28    17    22</a:t>
            </a:r>
            <a:endParaRPr lang="en-US" altLang="en-US" sz="2000" dirty="0">
              <a:effectLst>
                <a:outerShdw blurRad="38100" dist="38100" dir="2700000" algn="tl">
                  <a:srgbClr val="C0C0C0"/>
                </a:outerShdw>
              </a:effectLst>
              <a:latin typeface="Garamond" panose="02020404030301010803" pitchFamily="18" charset="0"/>
            </a:endParaRPr>
          </a:p>
          <a:p>
            <a:pPr>
              <a:spcBef>
                <a:spcPct val="50000"/>
              </a:spcBef>
            </a:pPr>
            <a:endParaRPr lang="en-US" altLang="en-US" sz="2000" dirty="0">
              <a:effectLst>
                <a:outerShdw blurRad="38100" dist="38100" dir="2700000" algn="tl">
                  <a:srgbClr val="C0C0C0"/>
                </a:outerShdw>
              </a:effectLst>
              <a:latin typeface="Garamond" panose="02020404030301010803" pitchFamily="18" charset="0"/>
            </a:endParaRPr>
          </a:p>
          <a:p>
            <a:pPr>
              <a:spcBef>
                <a:spcPct val="50000"/>
              </a:spcBef>
            </a:pPr>
            <a:r>
              <a:rPr lang="el-GR" altLang="en-US" sz="2000" dirty="0">
                <a:effectLst>
                  <a:outerShdw blurRad="38100" dist="38100" dir="2700000" algn="tl">
                    <a:srgbClr val="C0C0C0"/>
                  </a:outerShdw>
                </a:effectLst>
                <a:latin typeface="Garamond" panose="02020404030301010803" pitchFamily="18" charset="0"/>
              </a:rPr>
              <a:t>Ιεραρχημένες Τιμές:</a:t>
            </a:r>
            <a:r>
              <a:rPr lang="el-GR" altLang="en-US" sz="2000" dirty="0">
                <a:latin typeface="Garamond" panose="02020404030301010803" pitchFamily="18" charset="0"/>
              </a:rPr>
              <a:t>    </a:t>
            </a:r>
            <a:r>
              <a:rPr lang="en-US" altLang="en-US" sz="2000" dirty="0">
                <a:latin typeface="Garamond" panose="02020404030301010803" pitchFamily="18" charset="0"/>
              </a:rPr>
              <a:t>	</a:t>
            </a:r>
            <a:r>
              <a:rPr lang="el-GR" altLang="en-US" sz="2000" dirty="0">
                <a:latin typeface="Garamond" panose="02020404030301010803" pitchFamily="18" charset="0"/>
              </a:rPr>
              <a:t>4   13    15   17   18    21     22    25    28</a:t>
            </a:r>
            <a:endParaRPr lang="en-US" altLang="en-US" sz="2000" dirty="0">
              <a:latin typeface="Garamond" panose="02020404030301010803" pitchFamily="18" charset="0"/>
            </a:endParaRPr>
          </a:p>
          <a:p>
            <a:pPr>
              <a:spcBef>
                <a:spcPct val="50000"/>
              </a:spcBef>
            </a:pPr>
            <a:endParaRPr lang="en-US" altLang="en-US" sz="2000" dirty="0">
              <a:latin typeface="Garamond" panose="02020404030301010803" pitchFamily="18" charset="0"/>
            </a:endParaRPr>
          </a:p>
          <a:p>
            <a:pPr>
              <a:spcBef>
                <a:spcPct val="50000"/>
              </a:spcBef>
            </a:pPr>
            <a:r>
              <a:rPr lang="el-GR" altLang="en-US" sz="2000" dirty="0">
                <a:effectLst>
                  <a:outerShdw blurRad="38100" dist="38100" dir="2700000" algn="tl">
                    <a:srgbClr val="C0C0C0"/>
                  </a:outerShdw>
                </a:effectLst>
                <a:latin typeface="Garamond" panose="02020404030301010803" pitchFamily="18" charset="0"/>
              </a:rPr>
              <a:t>Θέση Ταξινόμησης:</a:t>
            </a:r>
            <a:r>
              <a:rPr lang="el-GR" altLang="en-US" sz="2000" dirty="0">
                <a:latin typeface="Garamond" panose="02020404030301010803" pitchFamily="18" charset="0"/>
              </a:rPr>
              <a:t>     </a:t>
            </a:r>
            <a:r>
              <a:rPr lang="en-US" altLang="en-US" sz="2000" dirty="0">
                <a:latin typeface="Garamond" panose="02020404030301010803" pitchFamily="18" charset="0"/>
              </a:rPr>
              <a:t>	</a:t>
            </a:r>
            <a:r>
              <a:rPr lang="el-GR" altLang="en-US" sz="2000" dirty="0">
                <a:latin typeface="Garamond" panose="02020404030301010803" pitchFamily="18" charset="0"/>
              </a:rPr>
              <a:t>1    2      3     4      5     6       7      8     9</a:t>
            </a:r>
            <a:endParaRPr lang="el-GR" altLang="en-US" sz="2000" dirty="0">
              <a:solidFill>
                <a:srgbClr val="339933"/>
              </a:solidFill>
              <a:latin typeface="Garamond" panose="02020404030301010803" pitchFamily="18" charset="0"/>
            </a:endParaRPr>
          </a:p>
          <a:p>
            <a:pPr>
              <a:spcBef>
                <a:spcPct val="50000"/>
              </a:spcBef>
            </a:pPr>
            <a:endParaRPr lang="el-GR" altLang="en-US" sz="2000" dirty="0">
              <a:effectLst>
                <a:outerShdw blurRad="38100" dist="38100" dir="2700000" algn="tl">
                  <a:srgbClr val="C0C0C0"/>
                </a:outerShdw>
              </a:effectLst>
              <a:latin typeface="Garamond" panose="02020404030301010803" pitchFamily="18" charset="0"/>
            </a:endParaRPr>
          </a:p>
        </p:txBody>
      </p:sp>
      <p:sp>
        <p:nvSpPr>
          <p:cNvPr id="14" name="AutoShape 32"/>
          <p:cNvSpPr>
            <a:spLocks noChangeArrowheads="1"/>
          </p:cNvSpPr>
          <p:nvPr/>
        </p:nvSpPr>
        <p:spPr bwMode="auto">
          <a:xfrm>
            <a:off x="2854052" y="6124018"/>
            <a:ext cx="2339975" cy="431800"/>
          </a:xfrm>
          <a:prstGeom prst="wedgeRectCallout">
            <a:avLst>
              <a:gd name="adj1" fmla="val 95588"/>
              <a:gd name="adj2" fmla="val -151102"/>
            </a:avLst>
          </a:prstGeom>
          <a:solidFill>
            <a:srgbClr val="FF9900">
              <a:alpha val="53999"/>
            </a:srgbClr>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a:r>
              <a:rPr lang="el-GR" altLang="en-US" b="1" dirty="0">
                <a:solidFill>
                  <a:schemeClr val="bg1"/>
                </a:solidFill>
              </a:rPr>
              <a:t>Μεσαία Θέση</a:t>
            </a:r>
          </a:p>
        </p:txBody>
      </p:sp>
      <p:sp>
        <p:nvSpPr>
          <p:cNvPr id="15" name="AutoShape 33"/>
          <p:cNvSpPr>
            <a:spLocks noChangeArrowheads="1"/>
          </p:cNvSpPr>
          <p:nvPr/>
        </p:nvSpPr>
        <p:spPr bwMode="auto">
          <a:xfrm>
            <a:off x="7606580" y="2647281"/>
            <a:ext cx="1512887" cy="403134"/>
          </a:xfrm>
          <a:prstGeom prst="wedgeRectCallout">
            <a:avLst>
              <a:gd name="adj1" fmla="val -109495"/>
              <a:gd name="adj2" fmla="val 352514"/>
            </a:avLst>
          </a:prstGeom>
          <a:solidFill>
            <a:srgbClr val="FFFF99"/>
          </a:solidFill>
          <a:ln w="9525">
            <a:solidFill>
              <a:schemeClr val="tx1"/>
            </a:solidFill>
            <a:miter lim="800000"/>
            <a:headEnd/>
            <a:tailEnd/>
          </a:ln>
          <a:effectLst>
            <a:prstShdw prst="shdw13" dist="53882" dir="13500000">
              <a:schemeClr val="bg2">
                <a:alpha val="50000"/>
              </a:schemeClr>
            </a:prstShdw>
          </a:effectLst>
        </p:spPr>
        <p:txBody>
          <a:bodyPr/>
          <a:lstStyle/>
          <a:p>
            <a:pPr algn="ctr"/>
            <a:r>
              <a:rPr lang="el-GR" altLang="en-US" b="1" dirty="0"/>
              <a:t>Διάμεσος</a:t>
            </a:r>
          </a:p>
        </p:txBody>
      </p:sp>
      <p:sp>
        <p:nvSpPr>
          <p:cNvPr id="16" name="TextBox 15">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Κεντρικής Τάσης</a:t>
            </a:r>
          </a:p>
        </p:txBody>
      </p:sp>
    </p:spTree>
    <p:extLst>
      <p:ext uri="{BB962C8B-B14F-4D97-AF65-F5344CB8AC3E}">
        <p14:creationId xmlns:p14="http://schemas.microsoft.com/office/powerpoint/2010/main" val="291819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36618" y="1147541"/>
            <a:ext cx="9649072" cy="233910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επικρατούσα τιμή μιας τυχαίας μεταβλητής X είναι η τιμή για την οποία η συνάρτηση μάζας πιθανότητας ή η συνάρτηση πυκνότητας πιθανότητας αποκτά τη μέγιστη τιμή της, ανάλογα με το αν η X είναι διακριτή ή συνεχής, αντίστοιχα.</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δειγματική επικρατούσα τιμή είναι μια τιμή για την οποία η εμπειρική συνάρτηση μάζας πιθανότητας αποκτά τη μέγιστη τιμή της, και ορίζεται ως</a:t>
            </a:r>
          </a:p>
          <a:p>
            <a:pPr marL="8001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800100" lvl="1"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Επικρατούσα τιμή</a:t>
            </a:r>
          </a:p>
        </p:txBody>
      </p:sp>
      <p:graphicFrame>
        <p:nvGraphicFramePr>
          <p:cNvPr id="7" name="Αντικείμενο 6">
            <a:extLst>
              <a:ext uri="{FF2B5EF4-FFF2-40B4-BE49-F238E27FC236}">
                <a16:creationId xmlns:a16="http://schemas.microsoft.com/office/drawing/2014/main" id="{2C0065DA-C669-4F30-89DB-2AF1DFAC513D}"/>
              </a:ext>
            </a:extLst>
          </p:cNvPr>
          <p:cNvGraphicFramePr>
            <a:graphicFrameLocks noChangeAspect="1"/>
          </p:cNvGraphicFramePr>
          <p:nvPr>
            <p:extLst>
              <p:ext uri="{D42A27DB-BD31-4B8C-83A1-F6EECF244321}">
                <p14:modId xmlns:p14="http://schemas.microsoft.com/office/powerpoint/2010/main" val="1999865701"/>
              </p:ext>
            </p:extLst>
          </p:nvPr>
        </p:nvGraphicFramePr>
        <p:xfrm>
          <a:off x="3790156" y="3789040"/>
          <a:ext cx="2996640" cy="558720"/>
        </p:xfrm>
        <a:graphic>
          <a:graphicData uri="http://schemas.openxmlformats.org/presentationml/2006/ole">
            <mc:AlternateContent xmlns:mc="http://schemas.openxmlformats.org/markup-compatibility/2006">
              <mc:Choice xmlns:v="urn:schemas-microsoft-com:vml" Requires="v">
                <p:oleObj name="Equation" r:id="rId2" imgW="1498320" imgH="279360" progId="Equation.DSMT4">
                  <p:embed/>
                </p:oleObj>
              </mc:Choice>
              <mc:Fallback>
                <p:oleObj name="Equation" r:id="rId2" imgW="1498320" imgH="279360" progId="Equation.DSMT4">
                  <p:embed/>
                  <p:pic>
                    <p:nvPicPr>
                      <p:cNvPr id="7" name="Αντικείμενο 6"/>
                      <p:cNvPicPr>
                        <a:picLocks noChangeAspect="1" noChangeArrowheads="1"/>
                      </p:cNvPicPr>
                      <p:nvPr/>
                    </p:nvPicPr>
                    <p:blipFill>
                      <a:blip r:embed="rId3"/>
                      <a:srcRect/>
                      <a:stretch>
                        <a:fillRect/>
                      </a:stretch>
                    </p:blipFill>
                    <p:spPr bwMode="auto">
                      <a:xfrm>
                        <a:off x="3790156" y="3789040"/>
                        <a:ext cx="2996640" cy="5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002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36618" y="1147541"/>
            <a:ext cx="9649072" cy="233910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επικρατούσα τιμή μιας τυχαίας μεταβλητής X είναι η τιμή για την οποία η συνάρτηση μάζας πιθανότητας ή η συνάρτηση πυκνότητας πιθανότητας αποκτά τη μέγιστη τιμή της, ανάλογα με το αν η X είναι διακριτή ή συνεχής, αντίστοιχα.</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δειγματική επικρατούσα τιμή είναι μια τιμή για την οποία η εμπειρική συνάρτηση μάζας πιθανότητας αποκτά τη μέγιστη τιμή της, και ορίζεται ως</a:t>
            </a:r>
          </a:p>
          <a:p>
            <a:pPr marL="8001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800100" lvl="1"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Επικρατούσα τιμή</a:t>
            </a:r>
          </a:p>
        </p:txBody>
      </p:sp>
      <p:pic>
        <p:nvPicPr>
          <p:cNvPr id="9" name="Θέση περιεχομένου 6">
            <a:extLst>
              <a:ext uri="{FF2B5EF4-FFF2-40B4-BE49-F238E27FC236}">
                <a16:creationId xmlns:a16="http://schemas.microsoft.com/office/drawing/2014/main" id="{47CAA5AA-527A-4097-83C8-CE5D61C34D1D}"/>
              </a:ext>
            </a:extLst>
          </p:cNvPr>
          <p:cNvPicPr>
            <a:picLocks noChangeAspect="1"/>
          </p:cNvPicPr>
          <p:nvPr/>
        </p:nvPicPr>
        <p:blipFill>
          <a:blip r:embed="rId2"/>
          <a:stretch>
            <a:fillRect/>
          </a:stretch>
        </p:blipFill>
        <p:spPr>
          <a:xfrm>
            <a:off x="1845940" y="3356992"/>
            <a:ext cx="7866055" cy="3168352"/>
          </a:xfrm>
          <a:prstGeom prst="rect">
            <a:avLst/>
          </a:prstGeom>
        </p:spPr>
      </p:pic>
    </p:spTree>
    <p:extLst>
      <p:ext uri="{BB962C8B-B14F-4D97-AF65-F5344CB8AC3E}">
        <p14:creationId xmlns:p14="http://schemas.microsoft.com/office/powerpoint/2010/main" val="284160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03E4-703A-4DAF-2BA6-CB7E04FC512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15B1590-8F75-A1AB-2598-101CD5FD4913}"/>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ED0E49-7DE4-18E5-084D-912BB9BDFE8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3488DA-E8CF-D9DF-8209-CD994A024588}"/>
              </a:ext>
            </a:extLst>
          </p:cNvPr>
          <p:cNvSpPr txBox="1"/>
          <p:nvPr/>
        </p:nvSpPr>
        <p:spPr>
          <a:xfrm>
            <a:off x="1269876" y="375629"/>
            <a:ext cx="9433048"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ΠΡΟΕΠΕΞΕΡΓΑΣΙΑ - ΓΙΑΤΙ</a:t>
            </a:r>
          </a:p>
        </p:txBody>
      </p:sp>
      <p:sp>
        <p:nvSpPr>
          <p:cNvPr id="10" name="AutoShape 2" descr="{\displaystyle \mathbb {R} ^{3}}">
            <a:extLst>
              <a:ext uri="{FF2B5EF4-FFF2-40B4-BE49-F238E27FC236}">
                <a16:creationId xmlns:a16="http://schemas.microsoft.com/office/drawing/2014/main" id="{AA72ED85-65CE-DBA9-FA6F-C4048D09A670}"/>
              </a:ext>
            </a:extLst>
          </p:cNvPr>
          <p:cNvSpPr>
            <a:spLocks noChangeAspect="1" noChangeArrowheads="1"/>
          </p:cNvSpPr>
          <p:nvPr/>
        </p:nvSpPr>
        <p:spPr bwMode="auto">
          <a:xfrm>
            <a:off x="9548813" y="222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Θέση κειμένου 2">
            <a:extLst>
              <a:ext uri="{FF2B5EF4-FFF2-40B4-BE49-F238E27FC236}">
                <a16:creationId xmlns:a16="http://schemas.microsoft.com/office/drawing/2014/main" id="{994988E4-07C8-DE91-8A89-361907E049C8}"/>
              </a:ext>
            </a:extLst>
          </p:cNvPr>
          <p:cNvSpPr txBox="1">
            <a:spLocks/>
          </p:cNvSpPr>
          <p:nvPr/>
        </p:nvSpPr>
        <p:spPr>
          <a:xfrm>
            <a:off x="1269876" y="1545014"/>
            <a:ext cx="9467983" cy="4267200"/>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l-GR" b="1" dirty="0">
                <a:latin typeface="Times New Roman" panose="02020603050405020304" pitchFamily="18" charset="0"/>
                <a:cs typeface="Times New Roman" panose="02020603050405020304" pitchFamily="18" charset="0"/>
              </a:rPr>
              <a:t>Γιατί προεπεξεργασία;</a:t>
            </a:r>
            <a:endParaRPr lang="el-GR"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Τα δεδομένα του πραγματικού κόσμου συχνά περιέχουν θόρυβο, ελλιπείς πληροφορίες και ατέλειες.</a:t>
            </a:r>
          </a:p>
          <a:p>
            <a:pPr lvl="1">
              <a:buFont typeface="Arial" panose="020B0604020202020204" pitchFamily="34" charset="0"/>
              <a:buChar char="•"/>
            </a:pPr>
            <a:endParaRPr lang="el-GR"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Χωρίς σωστή προεπεξεργασία, οι αναλύσεις μπορεί να οδηγήσουν σε λανθασμένα ή ανακριβή αποτελέσματα.</a:t>
            </a:r>
          </a:p>
          <a:p>
            <a:pPr lvl="1">
              <a:buFont typeface="Arial" panose="020B0604020202020204" pitchFamily="34" charset="0"/>
              <a:buChar char="•"/>
            </a:pPr>
            <a:endParaRPr lang="el-GR"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Η βελτίωση της ποιότητας των δεδομένων είναι κρίσιμη για την ακρίβεια των μοντέλων.</a:t>
            </a:r>
          </a:p>
          <a:p>
            <a:pPr marL="0" indent="0">
              <a:buNone/>
            </a:pPr>
            <a:endParaRPr lang="el-GR" dirty="0"/>
          </a:p>
        </p:txBody>
      </p:sp>
    </p:spTree>
    <p:extLst>
      <p:ext uri="{BB962C8B-B14F-4D97-AF65-F5344CB8AC3E}">
        <p14:creationId xmlns:p14="http://schemas.microsoft.com/office/powerpoint/2010/main" val="31397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Εμπειρική συνάρτηση CDF: </a:t>
            </a:r>
            <a:r>
              <a:rPr lang="el-GR" sz="3600" dirty="0" err="1">
                <a:effectLst>
                  <a:outerShdw blurRad="38100" dist="38100" dir="2700000" algn="tl">
                    <a:srgbClr val="000000">
                      <a:alpha val="43137"/>
                    </a:srgbClr>
                  </a:outerShdw>
                </a:effectLst>
                <a:latin typeface="Garamond" panose="02020404030301010803" pitchFamily="18" charset="0"/>
              </a:rPr>
              <a:t>sepal</a:t>
            </a:r>
            <a:r>
              <a:rPr lang="el-GR" sz="3600" dirty="0">
                <a:effectLst>
                  <a:outerShdw blurRad="38100" dist="38100" dir="2700000" algn="tl">
                    <a:srgbClr val="000000">
                      <a:alpha val="43137"/>
                    </a:srgbClr>
                  </a:outerShdw>
                </a:effectLst>
                <a:latin typeface="Garamond" panose="02020404030301010803" pitchFamily="18" charset="0"/>
              </a:rPr>
              <a:t> </a:t>
            </a:r>
            <a:r>
              <a:rPr lang="el-GR" sz="3600" dirty="0" err="1">
                <a:effectLst>
                  <a:outerShdw blurRad="38100" dist="38100" dir="2700000" algn="tl">
                    <a:srgbClr val="000000">
                      <a:alpha val="43137"/>
                    </a:srgbClr>
                  </a:outerShdw>
                </a:effectLst>
                <a:latin typeface="Garamond" panose="02020404030301010803" pitchFamily="18" charset="0"/>
              </a:rPr>
              <a:t>length</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7" name="Θέση περιεχομένου 6">
            <a:extLst>
              <a:ext uri="{FF2B5EF4-FFF2-40B4-BE49-F238E27FC236}">
                <a16:creationId xmlns:a16="http://schemas.microsoft.com/office/drawing/2014/main" id="{AEFC1315-4CD5-49F5-BED7-C22EFEF90F48}"/>
              </a:ext>
            </a:extLst>
          </p:cNvPr>
          <p:cNvPicPr>
            <a:picLocks noChangeAspect="1"/>
          </p:cNvPicPr>
          <p:nvPr/>
        </p:nvPicPr>
        <p:blipFill rotWithShape="1">
          <a:blip r:embed="rId2"/>
          <a:srcRect b="50853"/>
          <a:stretch/>
        </p:blipFill>
        <p:spPr>
          <a:xfrm>
            <a:off x="2349996" y="1727522"/>
            <a:ext cx="7369945" cy="4032448"/>
          </a:xfrm>
          <a:prstGeom prst="rect">
            <a:avLst/>
          </a:prstGeom>
        </p:spPr>
      </p:pic>
    </p:spTree>
    <p:extLst>
      <p:ext uri="{BB962C8B-B14F-4D97-AF65-F5344CB8AC3E}">
        <p14:creationId xmlns:p14="http://schemas.microsoft.com/office/powerpoint/2010/main" val="1981678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247317"/>
          </a:xfrm>
          <a:prstGeom prst="rect">
            <a:avLst/>
          </a:prstGeom>
          <a:noFill/>
        </p:spPr>
        <p:txBody>
          <a:bodyPr wrap="square" rtlCol="0">
            <a:spAutoFit/>
          </a:bodyPr>
          <a:lstStyle/>
          <a:p>
            <a:pPr marL="342900" lvl="1" indent="-342900" algn="just">
              <a:buFont typeface="Garamond" panose="02020404030301010803" pitchFamily="18" charset="0"/>
              <a:buChar char="–"/>
            </a:pPr>
            <a:r>
              <a:rPr lang="el-GR" b="1" dirty="0">
                <a:solidFill>
                  <a:schemeClr val="tx2"/>
                </a:solidFill>
                <a:effectLst>
                  <a:outerShdw blurRad="38100" dist="38100" dir="2700000" algn="tl">
                    <a:srgbClr val="000000">
                      <a:alpha val="43137"/>
                    </a:srgbClr>
                  </a:outerShdw>
                </a:effectLst>
                <a:latin typeface="Garamond" panose="02020404030301010803" pitchFamily="18" charset="0"/>
              </a:rPr>
              <a:t>Διασπορά (variance):</a:t>
            </a:r>
            <a:r>
              <a:rPr lang="el-GR" dirty="0">
                <a:solidFill>
                  <a:schemeClr val="tx2"/>
                </a:solidFill>
                <a:latin typeface="Garamond" panose="02020404030301010803" pitchFamily="18" charset="0"/>
              </a:rPr>
              <a:t> </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ενός συνόλου n παρατηρήσεων είναι η τιμή εκείνη που δείχνει τον βαθμό απλώματος των δεδομένων από την μέση τιμή</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Αποτελεί εκτίμηση της διακύμανσης του πληθυσμού</a:t>
            </a: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b="1" dirty="0">
              <a:solidFill>
                <a:schemeClr val="tx2"/>
              </a:solidFill>
              <a:effectLst>
                <a:outerShdw blurRad="38100" dist="38100" dir="2700000" algn="tl">
                  <a:srgbClr val="000000">
                    <a:alpha val="43137"/>
                  </a:srgbClr>
                </a:outerShdw>
              </a:effectLst>
              <a:latin typeface="Garamond" panose="02020404030301010803" pitchFamily="18" charset="0"/>
            </a:endParaRPr>
          </a:p>
          <a:p>
            <a:pPr marL="342900" lvl="1" indent="-342900" algn="just">
              <a:buFont typeface="Garamond" panose="02020404030301010803" pitchFamily="18" charset="0"/>
              <a:buChar char="–"/>
            </a:pPr>
            <a:r>
              <a:rPr lang="el-GR" b="1" dirty="0">
                <a:solidFill>
                  <a:schemeClr val="tx2"/>
                </a:solidFill>
                <a:effectLst>
                  <a:outerShdw blurRad="38100" dist="38100" dir="2700000" algn="tl">
                    <a:srgbClr val="000000">
                      <a:alpha val="43137"/>
                    </a:srgbClr>
                  </a:outerShdw>
                </a:effectLst>
                <a:latin typeface="Garamond" panose="02020404030301010803" pitchFamily="18" charset="0"/>
              </a:rPr>
              <a:t>Τυπική απόκλιση (standard deviation): </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ενός συνόλου n παρατηρήσεων είναι η θετική τετραγωνική ρίζα της διακύμανσης</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Δείτκης Αξιοπιστίας. </a:t>
            </a: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Διασποράς</a:t>
            </a:r>
          </a:p>
        </p:txBody>
      </p:sp>
      <p:graphicFrame>
        <p:nvGraphicFramePr>
          <p:cNvPr id="8" name="Object 4"/>
          <p:cNvGraphicFramePr>
            <a:graphicFrameLocks noChangeAspect="1"/>
          </p:cNvGraphicFramePr>
          <p:nvPr>
            <p:extLst>
              <p:ext uri="{D42A27DB-BD31-4B8C-83A1-F6EECF244321}">
                <p14:modId xmlns:p14="http://schemas.microsoft.com/office/powerpoint/2010/main" val="2790982031"/>
              </p:ext>
            </p:extLst>
          </p:nvPr>
        </p:nvGraphicFramePr>
        <p:xfrm>
          <a:off x="4582244" y="2429565"/>
          <a:ext cx="2085975" cy="1187450"/>
        </p:xfrm>
        <a:graphic>
          <a:graphicData uri="http://schemas.openxmlformats.org/presentationml/2006/ole">
            <mc:AlternateContent xmlns:mc="http://schemas.openxmlformats.org/markup-compatibility/2006">
              <mc:Choice xmlns:v="urn:schemas-microsoft-com:vml" Requires="v">
                <p:oleObj name="Equation" r:id="rId2" imgW="1180800" imgH="609480" progId="Equation.3">
                  <p:embed/>
                </p:oleObj>
              </mc:Choice>
              <mc:Fallback>
                <p:oleObj name="Equation" r:id="rId2" imgW="1180800" imgH="609480" progId="Equation.3">
                  <p:embed/>
                  <p:pic>
                    <p:nvPicPr>
                      <p:cNvPr id="138244" name="Object 4"/>
                      <p:cNvPicPr>
                        <a:picLocks noChangeAspect="1" noChangeArrowheads="1"/>
                      </p:cNvPicPr>
                      <p:nvPr/>
                    </p:nvPicPr>
                    <p:blipFill>
                      <a:blip r:embed="rId3"/>
                      <a:srcRect/>
                      <a:stretch>
                        <a:fillRect/>
                      </a:stretch>
                    </p:blipFill>
                    <p:spPr bwMode="auto">
                      <a:xfrm>
                        <a:off x="4582244" y="2429565"/>
                        <a:ext cx="2085975" cy="1187450"/>
                      </a:xfrm>
                      <a:prstGeom prst="rect">
                        <a:avLst/>
                      </a:prstGeom>
                      <a:noFill/>
                      <a:ln>
                        <a:noFill/>
                      </a:ln>
                      <a:effectLst/>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894198090"/>
              </p:ext>
            </p:extLst>
          </p:nvPr>
        </p:nvGraphicFramePr>
        <p:xfrm>
          <a:off x="3934172" y="5211025"/>
          <a:ext cx="3206750" cy="1225550"/>
        </p:xfrm>
        <a:graphic>
          <a:graphicData uri="http://schemas.openxmlformats.org/presentationml/2006/ole">
            <mc:AlternateContent xmlns:mc="http://schemas.openxmlformats.org/markup-compatibility/2006">
              <mc:Choice xmlns:v="urn:schemas-microsoft-com:vml" Requires="v">
                <p:oleObj name="Equation" r:id="rId4" imgW="1676160" imgH="660240" progId="Equation.3">
                  <p:embed/>
                </p:oleObj>
              </mc:Choice>
              <mc:Fallback>
                <p:oleObj name="Equation" r:id="rId4" imgW="1676160" imgH="660240" progId="Equation.3">
                  <p:embed/>
                  <p:pic>
                    <p:nvPicPr>
                      <p:cNvPr id="168973" name="Object 13"/>
                      <p:cNvPicPr>
                        <a:picLocks noChangeAspect="1" noChangeArrowheads="1"/>
                      </p:cNvPicPr>
                      <p:nvPr/>
                    </p:nvPicPr>
                    <p:blipFill>
                      <a:blip r:embed="rId5"/>
                      <a:srcRect/>
                      <a:stretch>
                        <a:fillRect/>
                      </a:stretch>
                    </p:blipFill>
                    <p:spPr bwMode="auto">
                      <a:xfrm>
                        <a:off x="3934172" y="5211025"/>
                        <a:ext cx="3206750"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6510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524315"/>
          </a:xfrm>
          <a:prstGeom prst="rect">
            <a:avLst/>
          </a:prstGeom>
          <a:noFill/>
        </p:spPr>
        <p:txBody>
          <a:bodyPr wrap="square" rtlCol="0">
            <a:spAutoFit/>
          </a:bodyPr>
          <a:lstStyle/>
          <a:p>
            <a:pPr marL="342900" lvl="1" indent="-342900" algn="just">
              <a:buFont typeface="Garamond" panose="02020404030301010803" pitchFamily="18" charset="0"/>
              <a:buChar char="–"/>
            </a:pPr>
            <a:r>
              <a:rPr lang="el-GR" b="1" dirty="0">
                <a:solidFill>
                  <a:schemeClr val="tx2"/>
                </a:solidFill>
                <a:effectLst>
                  <a:outerShdw blurRad="38100" dist="38100" dir="2700000" algn="tl">
                    <a:srgbClr val="000000">
                      <a:alpha val="43137"/>
                    </a:srgbClr>
                  </a:outerShdw>
                </a:effectLst>
                <a:latin typeface="Garamond" panose="02020404030301010803" pitchFamily="18" charset="0"/>
              </a:rPr>
              <a:t>Συντελεστής μεταβλητότητας (</a:t>
            </a:r>
            <a:r>
              <a:rPr lang="en-US" b="1" dirty="0">
                <a:solidFill>
                  <a:schemeClr val="tx2"/>
                </a:solidFill>
                <a:effectLst>
                  <a:outerShdw blurRad="38100" dist="38100" dir="2700000" algn="tl">
                    <a:srgbClr val="000000">
                      <a:alpha val="43137"/>
                    </a:srgbClr>
                  </a:outerShdw>
                </a:effectLst>
                <a:latin typeface="Garamond" panose="02020404030301010803" pitchFamily="18" charset="0"/>
              </a:rPr>
              <a:t>variation coefficient</a:t>
            </a:r>
            <a:r>
              <a:rPr lang="el-GR" b="1" dirty="0">
                <a:solidFill>
                  <a:schemeClr val="tx2"/>
                </a:solidFill>
                <a:effectLst>
                  <a:outerShdw blurRad="38100" dist="38100" dir="2700000" algn="tl">
                    <a:srgbClr val="000000">
                      <a:alpha val="43137"/>
                    </a:srgbClr>
                  </a:outerShdw>
                </a:effectLst>
                <a:latin typeface="Garamond" panose="02020404030301010803" pitchFamily="18" charset="0"/>
              </a:rPr>
              <a:t>):</a:t>
            </a:r>
            <a:r>
              <a:rPr lang="el-GR" dirty="0">
                <a:solidFill>
                  <a:schemeClr val="tx2"/>
                </a:solidFill>
                <a:latin typeface="Garamond" panose="02020404030301010803" pitchFamily="18" charset="0"/>
              </a:rPr>
              <a:t> </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Εκτιμά τη σχέση της τυπικής απόκλισης με το μέγεθος των δεδομένων</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είναι ο συντελεστής εκείνος ο οποίος μετρά το βαθμό απλώματος των παρατηρήσεων σε σχέση με το μέσο</a:t>
            </a: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r>
              <a:rPr lang="el-GR" b="1" dirty="0">
                <a:solidFill>
                  <a:schemeClr val="tx2"/>
                </a:solidFill>
                <a:effectLst>
                  <a:outerShdw blurRad="38100" dist="38100" dir="2700000" algn="tl">
                    <a:srgbClr val="000000">
                      <a:alpha val="43137"/>
                    </a:srgbClr>
                  </a:outerShdw>
                </a:effectLst>
                <a:latin typeface="Garamond" panose="02020404030301010803" pitchFamily="18" charset="0"/>
              </a:rPr>
              <a:t>Τεταρτημόρια</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1ο τεταρτημόριο (Q1): το σημείο κάτω από το οποίο βρίσκεται το 25% των διατεταγμένων τιμών του δείγματος (ή του πληθυσμού, αντίστοιχα)</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3ο τεταρτημόριο (Q3): το σημείο πάνω από το οποίο βρίσκεται το 25% των διατεταγμένων τιμών του δείγματος (ή του πληθυσμού, αντίστοιχα)</a:t>
            </a:r>
          </a:p>
          <a:p>
            <a:pPr marL="800100" lvl="2" indent="-342900" algn="just">
              <a:buFont typeface="Garamond" panose="02020404030301010803" pitchFamily="18" charset="0"/>
              <a:buChar char="–"/>
            </a:pPr>
            <a:r>
              <a:rPr lang="el-GR" dirty="0">
                <a:solidFill>
                  <a:schemeClr val="tx2"/>
                </a:solidFill>
                <a:latin typeface="Garamond" panose="02020404030301010803" pitchFamily="18" charset="0"/>
              </a:rPr>
              <a:t>Το δεύτερο τεταρτημόριο (Q2) συμπίπτει με τη διάμεσο.</a:t>
            </a: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lvl="1"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Διασποράς</a:t>
            </a:r>
          </a:p>
        </p:txBody>
      </p:sp>
      <p:graphicFrame>
        <p:nvGraphicFramePr>
          <p:cNvPr id="10" name="Object 4"/>
          <p:cNvGraphicFramePr>
            <a:graphicFrameLocks noChangeAspect="1"/>
          </p:cNvGraphicFramePr>
          <p:nvPr>
            <p:extLst>
              <p:ext uri="{D42A27DB-BD31-4B8C-83A1-F6EECF244321}">
                <p14:modId xmlns:p14="http://schemas.microsoft.com/office/powerpoint/2010/main" val="440880707"/>
              </p:ext>
            </p:extLst>
          </p:nvPr>
        </p:nvGraphicFramePr>
        <p:xfrm>
          <a:off x="4798268" y="2287060"/>
          <a:ext cx="879475" cy="900112"/>
        </p:xfrm>
        <a:graphic>
          <a:graphicData uri="http://schemas.openxmlformats.org/presentationml/2006/ole">
            <mc:AlternateContent xmlns:mc="http://schemas.openxmlformats.org/markup-compatibility/2006">
              <mc:Choice xmlns:v="urn:schemas-microsoft-com:vml" Requires="v">
                <p:oleObj name="Equation" r:id="rId2" imgW="545760" imgH="419040" progId="Equation.3">
                  <p:embed/>
                </p:oleObj>
              </mc:Choice>
              <mc:Fallback>
                <p:oleObj name="Equation" r:id="rId2" imgW="545760" imgH="419040" progId="Equation.3">
                  <p:embed/>
                  <p:pic>
                    <p:nvPicPr>
                      <p:cNvPr id="176132" name="Object 4"/>
                      <p:cNvPicPr>
                        <a:picLocks noChangeAspect="1" noChangeArrowheads="1"/>
                      </p:cNvPicPr>
                      <p:nvPr/>
                    </p:nvPicPr>
                    <p:blipFill>
                      <a:blip r:embed="rId3"/>
                      <a:srcRect/>
                      <a:stretch>
                        <a:fillRect/>
                      </a:stretch>
                    </p:blipFill>
                    <p:spPr bwMode="auto">
                      <a:xfrm>
                        <a:off x="4798268" y="2287060"/>
                        <a:ext cx="879475" cy="90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170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82548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Συντελεστής Συσχέτισης </a:t>
                </a:r>
                <a:r>
                  <a:rPr lang="en-US" dirty="0">
                    <a:solidFill>
                      <a:schemeClr val="tx2"/>
                    </a:solidFill>
                    <a:latin typeface="Garamond" panose="02020404030301010803" pitchFamily="18" charset="0"/>
                  </a:rPr>
                  <a:t>Pearson</a:t>
                </a:r>
                <a:r>
                  <a:rPr lang="el-GR" dirty="0">
                    <a:solidFill>
                      <a:schemeClr val="tx2"/>
                    </a:solidFill>
                    <a:latin typeface="Garamond" panose="02020404030301010803" pitchFamily="18" charset="0"/>
                  </a:rPr>
                  <a:t> (</a:t>
                </a:r>
                <a:r>
                  <a:rPr lang="en-US" dirty="0">
                    <a:solidFill>
                      <a:schemeClr val="tx2"/>
                    </a:solidFill>
                    <a:latin typeface="Garamond" panose="02020404030301010803" pitchFamily="18" charset="0"/>
                  </a:rPr>
                  <a:t>Pearson Correlation Coefficient - PCC</a:t>
                </a:r>
                <a:r>
                  <a:rPr lang="el-GR" dirty="0">
                    <a:solidFill>
                      <a:schemeClr val="tx2"/>
                    </a:solidFill>
                    <a:latin typeface="Garamond" panose="02020404030301010803" pitchFamily="18" charset="0"/>
                  </a:rPr>
                  <a:t>)</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Μέτρηση Απλής Γραμμικής Συσχέτισης</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n-US" sz="2000" dirty="0">
                    <a:solidFill>
                      <a:schemeClr val="tx2"/>
                    </a:solidFill>
                    <a:latin typeface="Garamond" panose="02020404030301010803" pitchFamily="18" charset="0"/>
                  </a:rPr>
                  <a:t>E</a:t>
                </a:r>
                <a:r>
                  <a:rPr lang="el-GR" sz="2000" dirty="0">
                    <a:solidFill>
                      <a:schemeClr val="tx2"/>
                    </a:solidFill>
                    <a:latin typeface="Garamond" panose="02020404030301010803" pitchFamily="18" charset="0"/>
                  </a:rPr>
                  <a:t>ίναι η ενδεδειγμένη εκτιμήτρια (στατιστική) για τη μέτρηση γραμμικής συσχέτισης δύο μεταβλητών Χ και Y που έχουν μετρηθεί σε φυσική κλίμακα ή σε κλίμακα διαστήματος.</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Αν έχουμε μια σειρά από n μετρήσεις των X και Y γραμμένες ως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𝑥</m:t>
                        </m:r>
                      </m:e>
                      <m:sub>
                        <m:r>
                          <a:rPr lang="en-US" b="0" i="1" smtClean="0">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και </a:t>
                </a:r>
                <a14:m>
                  <m:oMath xmlns:m="http://schemas.openxmlformats.org/officeDocument/2006/math">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𝑦</m:t>
                        </m:r>
                      </m:e>
                      <m:sub>
                        <m:r>
                          <a:rPr lang="en-US" i="1">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για i = 1,2,...,n, τότε ο δειγματικός συντελεστής συσχέτισης μπορεί να χρησιμοποιηθεί για την εκτίμηση του πληθυσμιακού συντελεστή συσχέτισης Pearson </a:t>
                </a:r>
                <a:r>
                  <a:rPr lang="el-GR" i="1" dirty="0">
                    <a:solidFill>
                      <a:schemeClr val="tx2"/>
                    </a:solidFill>
                    <a:latin typeface="Garamond" panose="02020404030301010803" pitchFamily="18" charset="0"/>
                  </a:rPr>
                  <a:t>r</a:t>
                </a:r>
                <a:r>
                  <a:rPr lang="el-GR" dirty="0">
                    <a:solidFill>
                      <a:schemeClr val="tx2"/>
                    </a:solidFill>
                    <a:latin typeface="Garamond" panose="02020404030301010803" pitchFamily="18" charset="0"/>
                  </a:rPr>
                  <a:t> μεταξύ X και Y.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Ο δειγματικός συντελεστής συσχέτισης γράφεται</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000" dirty="0">
                    <a:solidFill>
                      <a:schemeClr val="tx2"/>
                    </a:solidFill>
                    <a:latin typeface="Garamond" panose="02020404030301010803" pitchFamily="18" charset="0"/>
                  </a:rPr>
                  <a:t>όπου x και y είναι ο δειγματικός μέσος των X και Y και </a:t>
                </a:r>
                <a14:m>
                  <m:oMath xmlns:m="http://schemas.openxmlformats.org/officeDocument/2006/math">
                    <m:sSub>
                      <m:sSubPr>
                        <m:ctrlPr>
                          <a:rPr lang="el-GR" sz="2000" i="1">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𝑠</m:t>
                        </m:r>
                      </m:e>
                      <m:sub>
                        <m:r>
                          <a:rPr lang="en-US" sz="2000" b="0" i="1" smtClean="0">
                            <a:solidFill>
                              <a:schemeClr val="tx2"/>
                            </a:solidFill>
                            <a:latin typeface="Cambria Math" panose="02040503050406030204" pitchFamily="18" charset="0"/>
                          </a:rPr>
                          <m:t>𝑥</m:t>
                        </m:r>
                      </m:sub>
                    </m:sSub>
                  </m:oMath>
                </a14:m>
                <a:r>
                  <a:rPr lang="el-GR" sz="2000" dirty="0">
                    <a:solidFill>
                      <a:schemeClr val="tx2"/>
                    </a:solidFill>
                    <a:latin typeface="Garamond" panose="02020404030301010803" pitchFamily="18" charset="0"/>
                  </a:rPr>
                  <a:t> και </a:t>
                </a:r>
                <a14:m>
                  <m:oMath xmlns:m="http://schemas.openxmlformats.org/officeDocument/2006/math">
                    <m:sSub>
                      <m:sSubPr>
                        <m:ctrlPr>
                          <a:rPr lang="el-GR" sz="2000" i="1">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𝑠</m:t>
                        </m:r>
                      </m:e>
                      <m:sub>
                        <m:r>
                          <a:rPr lang="en-US" sz="2000" b="0" i="1" smtClean="0">
                            <a:solidFill>
                              <a:schemeClr val="tx2"/>
                            </a:solidFill>
                            <a:latin typeface="Cambria Math" panose="02040503050406030204" pitchFamily="18" charset="0"/>
                          </a:rPr>
                          <m:t>𝑦</m:t>
                        </m:r>
                      </m:sub>
                    </m:sSub>
                    <m:r>
                      <a:rPr lang="en-US" sz="2000" b="0" i="0" smtClean="0">
                        <a:solidFill>
                          <a:schemeClr val="tx2"/>
                        </a:solidFill>
                        <a:latin typeface="Cambria Math" panose="02040503050406030204" pitchFamily="18" charset="0"/>
                      </a:rPr>
                      <m:t> </m:t>
                    </m:r>
                  </m:oMath>
                </a14:m>
                <a:r>
                  <a:rPr lang="el-GR" sz="2000" dirty="0">
                    <a:solidFill>
                      <a:schemeClr val="tx2"/>
                    </a:solidFill>
                    <a:latin typeface="Garamond" panose="02020404030301010803" pitchFamily="18" charset="0"/>
                  </a:rPr>
                  <a:t>είναι οι δειγματικές τυπικές αποκλίσεις των X και Y.</a:t>
                </a: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4825488"/>
              </a:xfrm>
              <a:prstGeom prst="rect">
                <a:avLst/>
              </a:prstGeom>
              <a:blipFill>
                <a:blip r:embed="rId2"/>
                <a:stretch>
                  <a:fillRect l="-569" t="-631" r="-632" b="-126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Συσχετίσεων</a:t>
            </a:r>
          </a:p>
        </p:txBody>
      </p:sp>
      <p:pic>
        <p:nvPicPr>
          <p:cNvPr id="2" name="Picture 1"/>
          <p:cNvPicPr>
            <a:picLocks noChangeAspect="1"/>
          </p:cNvPicPr>
          <p:nvPr/>
        </p:nvPicPr>
        <p:blipFill>
          <a:blip r:embed="rId3"/>
          <a:stretch>
            <a:fillRect/>
          </a:stretch>
        </p:blipFill>
        <p:spPr>
          <a:xfrm>
            <a:off x="3574132" y="4077072"/>
            <a:ext cx="4019865" cy="1042187"/>
          </a:xfrm>
          <a:prstGeom prst="rect">
            <a:avLst/>
          </a:prstGeom>
        </p:spPr>
      </p:pic>
    </p:spTree>
    <p:extLst>
      <p:ext uri="{BB962C8B-B14F-4D97-AF65-F5344CB8AC3E}">
        <p14:creationId xmlns:p14="http://schemas.microsoft.com/office/powerpoint/2010/main" val="204929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124206"/>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Συντελεστής Συσχέτισης </a:t>
            </a:r>
            <a:r>
              <a:rPr lang="en-US" dirty="0">
                <a:solidFill>
                  <a:schemeClr val="tx2"/>
                </a:solidFill>
                <a:latin typeface="Garamond" panose="02020404030301010803" pitchFamily="18" charset="0"/>
              </a:rPr>
              <a:t>Spearman</a:t>
            </a:r>
            <a:r>
              <a:rPr lang="el-GR" dirty="0">
                <a:solidFill>
                  <a:schemeClr val="tx2"/>
                </a:solidFill>
                <a:latin typeface="Garamond" panose="02020404030301010803" pitchFamily="18" charset="0"/>
              </a:rPr>
              <a:t>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Είναι η ενδεδειγμένη στατιστική όταν μια τουλάχιστον από τις μεταβλητές Χ και Υ είναι μεταβλητή διάταξης.</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Χρήσιμος όταν η μία ή και οι δύο μεταβλητές είναι μη κανονικές.</a:t>
            </a: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Μπορεί ακόμη να χρησιμοποιηθεί και στην περίπτωση που οι Χ και Υ είναι ποιοτικές μεταβλητές αλλά είμαστε σε θέση να διατάξουμε τις κατηγορίες κάθε μιας</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Ο συντελεστής συσχέτισης Spearman ορίζεται όπως ο συντελεστής συσχέτισης Pearson μεταξύ των μεταβλητών κατάταξης</a:t>
            </a:r>
            <a:r>
              <a:rPr lang="en-US" dirty="0">
                <a:solidFill>
                  <a:schemeClr val="tx2"/>
                </a:solidFill>
                <a:latin typeface="Garamond" panose="02020404030301010803" pitchFamily="18" charset="0"/>
              </a:rPr>
              <a:t>. </a:t>
            </a: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0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Απλούστευση του τύπου (όταν δεν υπάρχει ισοψηφία) </a:t>
            </a:r>
          </a:p>
          <a:p>
            <a:pPr marL="342900" indent="-342900" algn="just">
              <a:buFont typeface="Garamond" panose="02020404030301010803" pitchFamily="18" charset="0"/>
              <a:buChar char="–"/>
            </a:pPr>
            <a:endParaRPr lang="el-GR" sz="20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Συσχετίσεων</a:t>
            </a:r>
          </a:p>
        </p:txBody>
      </p:sp>
      <p:pic>
        <p:nvPicPr>
          <p:cNvPr id="4" name="Picture 3"/>
          <p:cNvPicPr>
            <a:picLocks noChangeAspect="1"/>
          </p:cNvPicPr>
          <p:nvPr/>
        </p:nvPicPr>
        <p:blipFill>
          <a:blip r:embed="rId2"/>
          <a:stretch>
            <a:fillRect/>
          </a:stretch>
        </p:blipFill>
        <p:spPr>
          <a:xfrm>
            <a:off x="4222203" y="3573016"/>
            <a:ext cx="2914650" cy="781050"/>
          </a:xfrm>
          <a:prstGeom prst="rect">
            <a:avLst/>
          </a:prstGeom>
        </p:spPr>
      </p:pic>
      <p:pic>
        <p:nvPicPr>
          <p:cNvPr id="9" name="Picture 8"/>
          <p:cNvPicPr>
            <a:picLocks noChangeAspect="1"/>
          </p:cNvPicPr>
          <p:nvPr/>
        </p:nvPicPr>
        <p:blipFill>
          <a:blip r:embed="rId3"/>
          <a:stretch>
            <a:fillRect/>
          </a:stretch>
        </p:blipFill>
        <p:spPr>
          <a:xfrm>
            <a:off x="4846090" y="5447378"/>
            <a:ext cx="1666875" cy="695325"/>
          </a:xfrm>
          <a:prstGeom prst="rect">
            <a:avLst/>
          </a:prstGeom>
        </p:spPr>
      </p:pic>
    </p:spTree>
    <p:extLst>
      <p:ext uri="{BB962C8B-B14F-4D97-AF65-F5344CB8AC3E}">
        <p14:creationId xmlns:p14="http://schemas.microsoft.com/office/powerpoint/2010/main" val="1010728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Συντελεστής Συσχέτισης </a:t>
            </a:r>
            <a:r>
              <a:rPr lang="en-US" sz="3600" dirty="0">
                <a:effectLst>
                  <a:outerShdw blurRad="38100" dist="38100" dir="2700000" algn="tl">
                    <a:srgbClr val="000000">
                      <a:alpha val="43137"/>
                    </a:srgbClr>
                  </a:outerShdw>
                </a:effectLst>
                <a:latin typeface="Garamond" panose="02020404030301010803" pitchFamily="18" charset="0"/>
              </a:rPr>
              <a:t>Spearman</a:t>
            </a:r>
            <a:r>
              <a:rPr lang="el-GR" sz="3600" dirty="0">
                <a:effectLst>
                  <a:outerShdw blurRad="38100" dist="38100" dir="2700000" algn="tl">
                    <a:srgbClr val="000000">
                      <a:alpha val="43137"/>
                    </a:srgbClr>
                  </a:outerShdw>
                </a:effectLst>
                <a:latin typeface="Garamond" panose="02020404030301010803" pitchFamily="18" charset="0"/>
              </a:rPr>
              <a:t> - Παράδειγμα</a:t>
            </a:r>
          </a:p>
        </p:txBody>
      </p:sp>
      <p:pic>
        <p:nvPicPr>
          <p:cNvPr id="2" name="Picture 1"/>
          <p:cNvPicPr>
            <a:picLocks noChangeAspect="1"/>
          </p:cNvPicPr>
          <p:nvPr/>
        </p:nvPicPr>
        <p:blipFill>
          <a:blip r:embed="rId2"/>
          <a:stretch>
            <a:fillRect/>
          </a:stretch>
        </p:blipFill>
        <p:spPr>
          <a:xfrm>
            <a:off x="1832049" y="1315878"/>
            <a:ext cx="2624467" cy="2859713"/>
          </a:xfrm>
          <a:prstGeom prst="rect">
            <a:avLst/>
          </a:prstGeom>
        </p:spPr>
      </p:pic>
      <p:pic>
        <p:nvPicPr>
          <p:cNvPr id="4" name="Picture 3"/>
          <p:cNvPicPr>
            <a:picLocks noChangeAspect="1"/>
          </p:cNvPicPr>
          <p:nvPr/>
        </p:nvPicPr>
        <p:blipFill>
          <a:blip r:embed="rId3"/>
          <a:stretch>
            <a:fillRect/>
          </a:stretch>
        </p:blipFill>
        <p:spPr>
          <a:xfrm>
            <a:off x="5347761" y="1311816"/>
            <a:ext cx="4613379" cy="2859713"/>
          </a:xfrm>
          <a:prstGeom prst="rect">
            <a:avLst/>
          </a:prstGeom>
        </p:spPr>
      </p:pic>
      <p:pic>
        <p:nvPicPr>
          <p:cNvPr id="8" name="Picture 7"/>
          <p:cNvPicPr>
            <a:picLocks noChangeAspect="1"/>
          </p:cNvPicPr>
          <p:nvPr/>
        </p:nvPicPr>
        <p:blipFill>
          <a:blip r:embed="rId4"/>
          <a:stretch>
            <a:fillRect/>
          </a:stretch>
        </p:blipFill>
        <p:spPr>
          <a:xfrm>
            <a:off x="1341884" y="4775384"/>
            <a:ext cx="1666875" cy="695325"/>
          </a:xfrm>
          <a:prstGeom prst="rect">
            <a:avLst/>
          </a:prstGeom>
        </p:spPr>
      </p:pic>
      <p:pic>
        <p:nvPicPr>
          <p:cNvPr id="9" name="Picture 8"/>
          <p:cNvPicPr>
            <a:picLocks noChangeAspect="1"/>
          </p:cNvPicPr>
          <p:nvPr/>
        </p:nvPicPr>
        <p:blipFill>
          <a:blip r:embed="rId5"/>
          <a:stretch>
            <a:fillRect/>
          </a:stretch>
        </p:blipFill>
        <p:spPr>
          <a:xfrm>
            <a:off x="1613346" y="5610701"/>
            <a:ext cx="1123950" cy="438150"/>
          </a:xfrm>
          <a:prstGeom prst="rect">
            <a:avLst/>
          </a:prstGeom>
        </p:spPr>
      </p:pic>
      <p:pic>
        <p:nvPicPr>
          <p:cNvPr id="10" name="Picture 9"/>
          <p:cNvPicPr>
            <a:picLocks noChangeAspect="1"/>
          </p:cNvPicPr>
          <p:nvPr/>
        </p:nvPicPr>
        <p:blipFill>
          <a:blip r:embed="rId6"/>
          <a:stretch>
            <a:fillRect/>
          </a:stretch>
        </p:blipFill>
        <p:spPr>
          <a:xfrm>
            <a:off x="3485830" y="5105738"/>
            <a:ext cx="1866900" cy="666750"/>
          </a:xfrm>
          <a:prstGeom prst="rect">
            <a:avLst/>
          </a:prstGeom>
        </p:spPr>
      </p:pic>
      <p:sp>
        <p:nvSpPr>
          <p:cNvPr id="11" name="Rectangle 10"/>
          <p:cNvSpPr/>
          <p:nvPr/>
        </p:nvSpPr>
        <p:spPr>
          <a:xfrm>
            <a:off x="7534572" y="4941168"/>
            <a:ext cx="3575687" cy="923330"/>
          </a:xfrm>
          <a:prstGeom prst="rect">
            <a:avLst/>
          </a:prstGeom>
        </p:spPr>
        <p:txBody>
          <a:bodyPr wrap="square">
            <a:spAutoFit/>
          </a:bodyPr>
          <a:lstStyle/>
          <a:p>
            <a:r>
              <a:rPr lang="el-GR" dirty="0">
                <a:latin typeface="Garamond" panose="02020404030301010803" pitchFamily="18" charset="0"/>
              </a:rPr>
              <a:t>Δεν υπάρχει συσχέτιση μεταξύ του δείκτη νοημοσύνης και των ωρών ενασχόλησης με την τηλεόραση</a:t>
            </a:r>
            <a:endParaRPr lang="en-US" dirty="0">
              <a:latin typeface="Garamond" panose="02020404030301010803" pitchFamily="18" charset="0"/>
            </a:endParaRPr>
          </a:p>
        </p:txBody>
      </p:sp>
      <p:sp>
        <p:nvSpPr>
          <p:cNvPr id="12" name="Right Brace 11"/>
          <p:cNvSpPr/>
          <p:nvPr/>
        </p:nvSpPr>
        <p:spPr>
          <a:xfrm>
            <a:off x="3008759" y="4618381"/>
            <a:ext cx="249336" cy="152311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Rectangle 12"/>
          <p:cNvSpPr/>
          <p:nvPr/>
        </p:nvSpPr>
        <p:spPr>
          <a:xfrm>
            <a:off x="5230316" y="5218167"/>
            <a:ext cx="1691489" cy="369332"/>
          </a:xfrm>
          <a:prstGeom prst="rect">
            <a:avLst/>
          </a:prstGeom>
        </p:spPr>
        <p:txBody>
          <a:bodyPr wrap="none">
            <a:spAutoFit/>
          </a:bodyPr>
          <a:lstStyle/>
          <a:p>
            <a:r>
              <a:rPr lang="el-GR" dirty="0">
                <a:latin typeface="Garamond" panose="02020404030301010803" pitchFamily="18" charset="0"/>
              </a:rPr>
              <a:t>= −0.175757575</a:t>
            </a:r>
          </a:p>
        </p:txBody>
      </p:sp>
      <p:sp>
        <p:nvSpPr>
          <p:cNvPr id="14" name="Right Arrow 13"/>
          <p:cNvSpPr/>
          <p:nvPr/>
        </p:nvSpPr>
        <p:spPr>
          <a:xfrm>
            <a:off x="7022117" y="5299053"/>
            <a:ext cx="396743" cy="207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1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Κανονικοποίηση δεδομένων</a:t>
            </a:r>
          </a:p>
        </p:txBody>
      </p:sp>
      <mc:AlternateContent xmlns:mc="http://schemas.openxmlformats.org/markup-compatibility/2006" xmlns:a14="http://schemas.microsoft.com/office/drawing/2010/main">
        <mc:Choice Requires="a14">
          <p:sp>
            <p:nvSpPr>
              <p:cNvPr id="8" name="Θέση περιεχομένου 2"/>
              <p:cNvSpPr txBox="1">
                <a:spLocks/>
              </p:cNvSpPr>
              <p:nvPr/>
            </p:nvSpPr>
            <p:spPr>
              <a:xfrm>
                <a:off x="1341884" y="1196752"/>
                <a:ext cx="9145016" cy="5329391"/>
              </a:xfrm>
              <a:prstGeom prst="rect">
                <a:avLst/>
              </a:prstGeom>
            </p:spPr>
            <p:txBody>
              <a:bodyPr>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a:buFont typeface="Arial" panose="020B0604020202020204" pitchFamily="34" charset="0"/>
                  <a:buChar char="•"/>
                </a:pPr>
                <a:r>
                  <a:rPr lang="el-GR" sz="1800" dirty="0">
                    <a:solidFill>
                      <a:schemeClr val="tx2"/>
                    </a:solidFill>
                    <a:latin typeface="Garamond" panose="02020404030301010803" pitchFamily="18" charset="0"/>
                  </a:rPr>
                  <a:t>Αν η κλίμακα των τιμών των γνωρισμάτων παρουσιάζει πολύ μεγάλες διαφορές, τότε είναι απαραίτητη η κανονικοποίηση των τιμών</a:t>
                </a:r>
                <a:r>
                  <a:rPr lang="el-GR" sz="1800" dirty="0">
                    <a:solidFill>
                      <a:schemeClr val="tx1">
                        <a:lumMod val="50000"/>
                      </a:schemeClr>
                    </a:solidFill>
                    <a:latin typeface="Garamond" panose="02020404030301010803" pitchFamily="18" charset="0"/>
                  </a:rPr>
                  <a:t>.</a:t>
                </a:r>
              </a:p>
              <a:p>
                <a:pPr>
                  <a:buFont typeface="Arial" panose="020B0604020202020204" pitchFamily="34" charset="0"/>
                  <a:buChar char="•"/>
                </a:pPr>
                <a:r>
                  <a:rPr lang="el-GR" sz="1800" b="1" dirty="0">
                    <a:solidFill>
                      <a:schemeClr val="tx1">
                        <a:lumMod val="50000"/>
                      </a:schemeClr>
                    </a:solidFill>
                    <a:latin typeface="Garamond" panose="02020404030301010803" pitchFamily="18" charset="0"/>
                  </a:rPr>
                  <a:t>Κανονικοποίηση εύρους:</a:t>
                </a:r>
                <a:r>
                  <a:rPr lang="el-GR" sz="1800" dirty="0">
                    <a:solidFill>
                      <a:schemeClr val="tx1">
                        <a:lumMod val="50000"/>
                      </a:schemeClr>
                    </a:solidFill>
                    <a:latin typeface="Garamond" panose="02020404030301010803" pitchFamily="18" charset="0"/>
                  </a:rPr>
                  <a:t> </a:t>
                </a:r>
                <a:endParaRPr lang="en-US" sz="1800" dirty="0">
                  <a:solidFill>
                    <a:schemeClr val="tx1">
                      <a:lumMod val="50000"/>
                    </a:schemeClr>
                  </a:solidFill>
                  <a:latin typeface="Garamond" panose="02020404030301010803" pitchFamily="18" charset="0"/>
                </a:endParaRPr>
              </a:p>
              <a:p>
                <a:pPr lvl="1">
                  <a:buFont typeface="Arial" panose="020B0604020202020204" pitchFamily="34" charset="0"/>
                  <a:buChar char="•"/>
                </a:pPr>
                <a:r>
                  <a:rPr lang="el-GR" sz="1800" dirty="0">
                    <a:solidFill>
                      <a:schemeClr val="tx1">
                        <a:lumMod val="50000"/>
                      </a:schemeClr>
                    </a:solidFill>
                    <a:latin typeface="Garamond" panose="02020404030301010803" pitchFamily="18" charset="0"/>
                  </a:rPr>
                  <a:t>Έστω ότι το X είναι ένα γνώρισμα, και έστω ότι τα x</a:t>
                </a:r>
                <a:r>
                  <a:rPr lang="el-GR" sz="1800" baseline="-25000" dirty="0">
                    <a:solidFill>
                      <a:schemeClr val="tx1">
                        <a:lumMod val="50000"/>
                      </a:schemeClr>
                    </a:solidFill>
                    <a:latin typeface="Garamond" panose="02020404030301010803" pitchFamily="18" charset="0"/>
                  </a:rPr>
                  <a:t>1</a:t>
                </a:r>
                <a:r>
                  <a:rPr lang="el-GR" sz="1800" dirty="0">
                    <a:solidFill>
                      <a:schemeClr val="tx1">
                        <a:lumMod val="50000"/>
                      </a:schemeClr>
                    </a:solidFill>
                    <a:latin typeface="Garamond" panose="02020404030301010803" pitchFamily="18" charset="0"/>
                  </a:rPr>
                  <a:t>, x</a:t>
                </a:r>
                <a:r>
                  <a:rPr lang="el-GR" sz="1800" baseline="-25000" dirty="0">
                    <a:solidFill>
                      <a:schemeClr val="tx1">
                        <a:lumMod val="50000"/>
                      </a:schemeClr>
                    </a:solidFill>
                    <a:latin typeface="Garamond" panose="02020404030301010803" pitchFamily="18" charset="0"/>
                  </a:rPr>
                  <a:t>2</a:t>
                </a:r>
                <a:r>
                  <a:rPr lang="el-GR" sz="1800" dirty="0">
                    <a:solidFill>
                      <a:schemeClr val="tx1">
                        <a:lumMod val="50000"/>
                      </a:schemeClr>
                    </a:solidFill>
                    <a:latin typeface="Garamond" panose="02020404030301010803" pitchFamily="18" charset="0"/>
                  </a:rPr>
                  <a:t>,…, x</a:t>
                </a:r>
                <a:r>
                  <a:rPr lang="el-GR" sz="1800" baseline="-25000" dirty="0">
                    <a:solidFill>
                      <a:schemeClr val="tx1">
                        <a:lumMod val="50000"/>
                      </a:schemeClr>
                    </a:solidFill>
                    <a:latin typeface="Garamond" panose="02020404030301010803" pitchFamily="18" charset="0"/>
                  </a:rPr>
                  <a:t>n</a:t>
                </a:r>
                <a:r>
                  <a:rPr lang="el-GR" sz="1800" dirty="0">
                    <a:solidFill>
                      <a:schemeClr val="tx1">
                        <a:lumMod val="50000"/>
                      </a:schemeClr>
                    </a:solidFill>
                    <a:latin typeface="Garamond" panose="02020404030301010803" pitchFamily="18" charset="0"/>
                  </a:rPr>
                  <a:t> συνιστούν ένα τυχαίο δείγμα που έχει ληφθεί από το X. Στην κανονικοποίηση εύρους, κάθε τιμή διαιρείται με το δειγματικό εύρος</a:t>
                </a:r>
                <a:r>
                  <a:rPr lang="en-US" sz="1800" dirty="0">
                    <a:solidFill>
                      <a:schemeClr val="tx1">
                        <a:lumMod val="50000"/>
                      </a:schemeClr>
                    </a:solidFill>
                    <a:latin typeface="Garamond" panose="02020404030301010803" pitchFamily="18" charset="0"/>
                  </a:rPr>
                  <a:t> </a:t>
                </a:r>
                <a14:m>
                  <m:oMath xmlns:m="http://schemas.openxmlformats.org/officeDocument/2006/math">
                    <m:acc>
                      <m:accPr>
                        <m:chr m:val="̂"/>
                        <m:ctrlPr>
                          <a:rPr lang="en-US" sz="1800" i="1" smtClean="0">
                            <a:solidFill>
                              <a:schemeClr val="tx1">
                                <a:lumMod val="50000"/>
                              </a:schemeClr>
                            </a:solidFill>
                            <a:latin typeface="Cambria Math" panose="02040503050406030204" pitchFamily="18" charset="0"/>
                          </a:rPr>
                        </m:ctrlPr>
                      </m:accPr>
                      <m:e>
                        <m:r>
                          <m:rPr>
                            <m:sty m:val="p"/>
                          </m:rPr>
                          <a:rPr lang="en-US" sz="1800" b="0" i="0" smtClean="0">
                            <a:solidFill>
                              <a:schemeClr val="tx1">
                                <a:lumMod val="50000"/>
                              </a:schemeClr>
                            </a:solidFill>
                            <a:latin typeface="Cambria Math" panose="02040503050406030204" pitchFamily="18" charset="0"/>
                          </a:rPr>
                          <m:t>r</m:t>
                        </m:r>
                      </m:e>
                    </m:acc>
                  </m:oMath>
                </a14:m>
                <a:r>
                  <a:rPr lang="en-US" sz="1800" dirty="0">
                    <a:solidFill>
                      <a:schemeClr val="tx1">
                        <a:lumMod val="50000"/>
                      </a:schemeClr>
                    </a:solidFill>
                    <a:latin typeface="Garamond" panose="02020404030301010803" pitchFamily="18" charset="0"/>
                  </a:rPr>
                  <a:t> </a:t>
                </a:r>
                <a:r>
                  <a:rPr lang="el-GR" sz="1800" dirty="0">
                    <a:solidFill>
                      <a:schemeClr val="tx1">
                        <a:lumMod val="50000"/>
                      </a:schemeClr>
                    </a:solidFill>
                    <a:latin typeface="Garamond" panose="02020404030301010803" pitchFamily="18" charset="0"/>
                  </a:rPr>
                  <a:t>του X:</a:t>
                </a:r>
              </a:p>
              <a:p>
                <a:pPr>
                  <a:lnSpc>
                    <a:spcPct val="250000"/>
                  </a:lnSpc>
                  <a:buFont typeface="Arial" panose="020B0604020202020204" pitchFamily="34" charset="0"/>
                  <a:buChar char="•"/>
                </a:pPr>
                <a:endParaRPr lang="en-US" sz="1800" i="1" dirty="0">
                  <a:solidFill>
                    <a:schemeClr val="tx1">
                      <a:lumMod val="50000"/>
                    </a:schemeClr>
                  </a:solidFill>
                  <a:latin typeface="Garamond" panose="02020404030301010803" pitchFamily="18" charset="0"/>
                </a:endParaRPr>
              </a:p>
              <a:p>
                <a:pPr lvl="1">
                  <a:buFont typeface="Arial" panose="020B0604020202020204" pitchFamily="34" charset="0"/>
                  <a:buChar char="•"/>
                </a:pPr>
                <a:r>
                  <a:rPr lang="el-GR" sz="1800" dirty="0">
                    <a:solidFill>
                      <a:schemeClr val="tx1">
                        <a:lumMod val="50000"/>
                      </a:schemeClr>
                    </a:solidFill>
                    <a:latin typeface="Garamond" panose="02020404030301010803" pitchFamily="18" charset="0"/>
                  </a:rPr>
                  <a:t>Όταν ολοκληρωθεί ο μετασχηματισμός, το νέο γνώρισμα παίρνει τιμές από το διάστημα [0, 1].</a:t>
                </a:r>
              </a:p>
              <a:p>
                <a:pPr>
                  <a:buFont typeface="Arial" panose="020B0604020202020204" pitchFamily="34" charset="0"/>
                  <a:buChar char="•"/>
                </a:pPr>
                <a:r>
                  <a:rPr lang="el-GR" sz="1800" b="1" dirty="0">
                    <a:solidFill>
                      <a:schemeClr val="tx1">
                        <a:lumMod val="50000"/>
                      </a:schemeClr>
                    </a:solidFill>
                    <a:latin typeface="Garamond" panose="02020404030301010803" pitchFamily="18" charset="0"/>
                  </a:rPr>
                  <a:t>Κανονικοποίηση τυπικού σκορ:</a:t>
                </a:r>
                <a:r>
                  <a:rPr lang="el-GR" sz="1800" dirty="0">
                    <a:solidFill>
                      <a:schemeClr val="tx1">
                        <a:lumMod val="50000"/>
                      </a:schemeClr>
                    </a:solidFill>
                    <a:latin typeface="Garamond" panose="02020404030301010803" pitchFamily="18" charset="0"/>
                  </a:rPr>
                  <a:t> </a:t>
                </a:r>
                <a:endParaRPr lang="en-US" sz="1800" dirty="0">
                  <a:solidFill>
                    <a:schemeClr val="tx1">
                      <a:lumMod val="50000"/>
                    </a:schemeClr>
                  </a:solidFill>
                  <a:latin typeface="Garamond" panose="02020404030301010803" pitchFamily="18" charset="0"/>
                </a:endParaRPr>
              </a:p>
              <a:p>
                <a:pPr lvl="1">
                  <a:buFont typeface="Arial" panose="020B0604020202020204" pitchFamily="34" charset="0"/>
                  <a:buChar char="•"/>
                </a:pPr>
                <a:r>
                  <a:rPr lang="el-GR" sz="1800" dirty="0">
                    <a:solidFill>
                      <a:schemeClr val="tx1">
                        <a:lumMod val="50000"/>
                      </a:schemeClr>
                    </a:solidFill>
                    <a:latin typeface="Garamond" panose="02020404030301010803" pitchFamily="18" charset="0"/>
                  </a:rPr>
                  <a:t>Ονομάζεται επίσης κανονικοποίηση z. Κάθε τιμή αντικαθίσταται από το αντίστοιχο </a:t>
                </a:r>
                <a:r>
                  <a:rPr lang="en-US" sz="1800" dirty="0">
                    <a:solidFill>
                      <a:schemeClr val="tx1">
                        <a:lumMod val="50000"/>
                      </a:schemeClr>
                    </a:solidFill>
                    <a:latin typeface="Garamond" panose="02020404030301010803" pitchFamily="18" charset="0"/>
                  </a:rPr>
                  <a:t>z</a:t>
                </a:r>
                <a:r>
                  <a:rPr lang="el-GR" sz="1800" dirty="0">
                    <a:solidFill>
                      <a:schemeClr val="tx1">
                        <a:lumMod val="50000"/>
                      </a:schemeClr>
                    </a:solidFill>
                    <a:latin typeface="Garamond" panose="02020404030301010803" pitchFamily="18" charset="0"/>
                  </a:rPr>
                  <a:t>-score:</a:t>
                </a:r>
              </a:p>
              <a:p>
                <a:pPr>
                  <a:lnSpc>
                    <a:spcPct val="200000"/>
                  </a:lnSpc>
                  <a:buFont typeface="Arial" panose="020B0604020202020204" pitchFamily="34" charset="0"/>
                  <a:buChar char="•"/>
                </a:pPr>
                <a:endParaRPr lang="en-US" sz="1800" dirty="0">
                  <a:solidFill>
                    <a:schemeClr val="tx1">
                      <a:lumMod val="50000"/>
                    </a:schemeClr>
                  </a:solidFill>
                  <a:latin typeface="Garamond" panose="02020404030301010803" pitchFamily="18" charset="0"/>
                </a:endParaRPr>
              </a:p>
              <a:p>
                <a:pPr lvl="1">
                  <a:buFont typeface="Arial" panose="020B0604020202020204" pitchFamily="34" charset="0"/>
                  <a:buChar char="•"/>
                </a:pPr>
                <a:r>
                  <a:rPr lang="el-GR" sz="1800" dirty="0">
                    <a:solidFill>
                      <a:schemeClr val="tx1">
                        <a:lumMod val="50000"/>
                      </a:schemeClr>
                    </a:solidFill>
                    <a:latin typeface="Garamond" panose="02020404030301010803" pitchFamily="18" charset="0"/>
                  </a:rPr>
                  <a:t>Όπου</a:t>
                </a:r>
                <a:r>
                  <a:rPr lang="en-US" sz="1800" dirty="0">
                    <a:solidFill>
                      <a:schemeClr val="tx1">
                        <a:lumMod val="50000"/>
                      </a:schemeClr>
                    </a:solidFill>
                    <a:latin typeface="Garamond" panose="02020404030301010803" pitchFamily="18" charset="0"/>
                  </a:rPr>
                  <a:t> </a:t>
                </a:r>
                <a14:m>
                  <m:oMath xmlns:m="http://schemas.openxmlformats.org/officeDocument/2006/math">
                    <m:acc>
                      <m:accPr>
                        <m:chr m:val="̂"/>
                        <m:ctrlPr>
                          <a:rPr lang="en-US" sz="1800" i="1">
                            <a:solidFill>
                              <a:schemeClr val="tx1">
                                <a:lumMod val="50000"/>
                              </a:schemeClr>
                            </a:solidFill>
                            <a:latin typeface="Cambria Math" panose="02040503050406030204" pitchFamily="18" charset="0"/>
                          </a:rPr>
                        </m:ctrlPr>
                      </m:accPr>
                      <m:e>
                        <m:r>
                          <m:rPr>
                            <m:sty m:val="p"/>
                          </m:rPr>
                          <a:rPr lang="el-GR" sz="1800" b="0" i="0" smtClean="0">
                            <a:solidFill>
                              <a:schemeClr val="tx1">
                                <a:lumMod val="50000"/>
                              </a:schemeClr>
                            </a:solidFill>
                            <a:latin typeface="Cambria Math" panose="02040503050406030204" pitchFamily="18" charset="0"/>
                          </a:rPr>
                          <m:t>μ</m:t>
                        </m:r>
                      </m:e>
                    </m:acc>
                  </m:oMath>
                </a14:m>
                <a:r>
                  <a:rPr lang="en-US" sz="1800" dirty="0">
                    <a:solidFill>
                      <a:schemeClr val="tx1">
                        <a:lumMod val="50000"/>
                      </a:schemeClr>
                    </a:solidFill>
                    <a:latin typeface="Garamond" panose="02020404030301010803" pitchFamily="18" charset="0"/>
                  </a:rPr>
                  <a:t> </a:t>
                </a:r>
                <a:r>
                  <a:rPr lang="el-GR" sz="1800" dirty="0">
                    <a:solidFill>
                      <a:schemeClr val="tx1">
                        <a:lumMod val="50000"/>
                      </a:schemeClr>
                    </a:solidFill>
                    <a:latin typeface="Garamond" panose="02020404030301010803" pitchFamily="18" charset="0"/>
                  </a:rPr>
                  <a:t>είναι ο δειγματικός μέσος και </a:t>
                </a:r>
                <a14:m>
                  <m:oMath xmlns:m="http://schemas.openxmlformats.org/officeDocument/2006/math">
                    <m:sSup>
                      <m:sSupPr>
                        <m:ctrlPr>
                          <a:rPr lang="el-GR" sz="1800" i="1" smtClean="0">
                            <a:solidFill>
                              <a:schemeClr val="tx1">
                                <a:lumMod val="50000"/>
                              </a:schemeClr>
                            </a:solidFill>
                            <a:latin typeface="Cambria Math" panose="02040503050406030204" pitchFamily="18" charset="0"/>
                          </a:rPr>
                        </m:ctrlPr>
                      </m:sSupPr>
                      <m:e>
                        <m:acc>
                          <m:accPr>
                            <m:chr m:val="̂"/>
                            <m:ctrlPr>
                              <a:rPr lang="en-US" sz="1800" i="1">
                                <a:solidFill>
                                  <a:schemeClr val="tx1">
                                    <a:lumMod val="50000"/>
                                  </a:schemeClr>
                                </a:solidFill>
                                <a:latin typeface="Cambria Math" panose="02040503050406030204" pitchFamily="18" charset="0"/>
                              </a:rPr>
                            </m:ctrlPr>
                          </m:accPr>
                          <m:e>
                            <m:r>
                              <a:rPr lang="el-GR" sz="1800" b="0" i="1" smtClean="0">
                                <a:solidFill>
                                  <a:schemeClr val="tx1">
                                    <a:lumMod val="50000"/>
                                  </a:schemeClr>
                                </a:solidFill>
                                <a:latin typeface="Cambria Math" panose="02040503050406030204" pitchFamily="18" charset="0"/>
                              </a:rPr>
                              <m:t>𝜎</m:t>
                            </m:r>
                          </m:e>
                        </m:acc>
                      </m:e>
                      <m:sup>
                        <m:r>
                          <a:rPr lang="el-GR" sz="1800" b="0" i="1" smtClean="0">
                            <a:solidFill>
                              <a:schemeClr val="tx1">
                                <a:lumMod val="50000"/>
                              </a:schemeClr>
                            </a:solidFill>
                            <a:latin typeface="Cambria Math" panose="02040503050406030204" pitchFamily="18" charset="0"/>
                          </a:rPr>
                          <m:t>2</m:t>
                        </m:r>
                      </m:sup>
                    </m:sSup>
                  </m:oMath>
                </a14:m>
                <a:r>
                  <a:rPr lang="el-GR" sz="1800" dirty="0">
                    <a:solidFill>
                      <a:schemeClr val="tx1">
                        <a:lumMod val="50000"/>
                      </a:schemeClr>
                    </a:solidFill>
                    <a:latin typeface="Garamond" panose="02020404030301010803" pitchFamily="18" charset="0"/>
                  </a:rPr>
                  <a:t>είναι η δειγματική διακύμανση του </a:t>
                </a:r>
                <a:r>
                  <a:rPr lang="en-US" sz="1800" dirty="0">
                    <a:solidFill>
                      <a:schemeClr val="tx1">
                        <a:lumMod val="50000"/>
                      </a:schemeClr>
                    </a:solidFill>
                    <a:latin typeface="Garamond" panose="02020404030301010803" pitchFamily="18" charset="0"/>
                  </a:rPr>
                  <a:t>X</a:t>
                </a:r>
                <a:r>
                  <a:rPr lang="el-GR" sz="1800" dirty="0">
                    <a:solidFill>
                      <a:schemeClr val="tx1">
                        <a:lumMod val="50000"/>
                      </a:schemeClr>
                    </a:solidFill>
                    <a:latin typeface="Garamond" panose="02020404030301010803" pitchFamily="18" charset="0"/>
                  </a:rPr>
                  <a:t>. Μετά από τον μετασχηματισμό, το νέο γνώρισμα έχει μέσο </a:t>
                </a:r>
                <a14:m>
                  <m:oMath xmlns:m="http://schemas.openxmlformats.org/officeDocument/2006/math">
                    <m:sSup>
                      <m:sSupPr>
                        <m:ctrlPr>
                          <a:rPr lang="el-GR" sz="1800" i="1">
                            <a:solidFill>
                              <a:schemeClr val="tx1">
                                <a:lumMod val="50000"/>
                              </a:schemeClr>
                            </a:solidFill>
                            <a:latin typeface="Cambria Math" panose="02040503050406030204" pitchFamily="18" charset="0"/>
                          </a:rPr>
                        </m:ctrlPr>
                      </m:sSupPr>
                      <m:e>
                        <m:acc>
                          <m:accPr>
                            <m:chr m:val="̂"/>
                            <m:ctrlPr>
                              <a:rPr lang="en-US" sz="1800" i="1">
                                <a:solidFill>
                                  <a:schemeClr val="tx1">
                                    <a:lumMod val="50000"/>
                                  </a:schemeClr>
                                </a:solidFill>
                                <a:latin typeface="Cambria Math" panose="02040503050406030204" pitchFamily="18" charset="0"/>
                              </a:rPr>
                            </m:ctrlPr>
                          </m:accPr>
                          <m:e>
                            <m:r>
                              <a:rPr lang="el-GR" sz="1800" b="0" i="1" smtClean="0">
                                <a:solidFill>
                                  <a:schemeClr val="tx1">
                                    <a:lumMod val="50000"/>
                                  </a:schemeClr>
                                </a:solidFill>
                                <a:latin typeface="Cambria Math" panose="02040503050406030204" pitchFamily="18" charset="0"/>
                              </a:rPr>
                              <m:t>𝜇</m:t>
                            </m:r>
                          </m:e>
                        </m:acc>
                      </m:e>
                      <m:sup>
                        <m:r>
                          <a:rPr lang="el-GR" sz="1800" b="0" i="1" smtClean="0">
                            <a:solidFill>
                              <a:schemeClr val="tx1">
                                <a:lumMod val="50000"/>
                              </a:schemeClr>
                            </a:solidFill>
                            <a:latin typeface="Cambria Math" panose="02040503050406030204" pitchFamily="18" charset="0"/>
                          </a:rPr>
                          <m:t>′</m:t>
                        </m:r>
                      </m:sup>
                    </m:sSup>
                    <m:r>
                      <a:rPr lang="el-GR" sz="1800" b="0" i="1" smtClean="0">
                        <a:solidFill>
                          <a:schemeClr val="tx1">
                            <a:lumMod val="50000"/>
                          </a:schemeClr>
                        </a:solidFill>
                        <a:latin typeface="Cambria Math" panose="02040503050406030204" pitchFamily="18" charset="0"/>
                      </a:rPr>
                      <m:t>=0</m:t>
                    </m:r>
                  </m:oMath>
                </a14:m>
                <a:r>
                  <a:rPr lang="el-GR" sz="1800" dirty="0">
                    <a:solidFill>
                      <a:schemeClr val="tx1">
                        <a:lumMod val="50000"/>
                      </a:schemeClr>
                    </a:solidFill>
                    <a:latin typeface="Garamond" panose="02020404030301010803" pitchFamily="18" charset="0"/>
                  </a:rPr>
                  <a:t> και τυπική απόκλιση  </a:t>
                </a:r>
                <a14:m>
                  <m:oMath xmlns:m="http://schemas.openxmlformats.org/officeDocument/2006/math">
                    <m:sSup>
                      <m:sSupPr>
                        <m:ctrlPr>
                          <a:rPr lang="el-GR" sz="1800" i="1">
                            <a:solidFill>
                              <a:schemeClr val="tx1">
                                <a:lumMod val="50000"/>
                              </a:schemeClr>
                            </a:solidFill>
                            <a:latin typeface="Cambria Math" panose="02040503050406030204" pitchFamily="18" charset="0"/>
                          </a:rPr>
                        </m:ctrlPr>
                      </m:sSupPr>
                      <m:e>
                        <m:acc>
                          <m:accPr>
                            <m:chr m:val="̂"/>
                            <m:ctrlPr>
                              <a:rPr lang="en-US" sz="1800" i="1">
                                <a:solidFill>
                                  <a:schemeClr val="tx1">
                                    <a:lumMod val="50000"/>
                                  </a:schemeClr>
                                </a:solidFill>
                                <a:latin typeface="Cambria Math" panose="02040503050406030204" pitchFamily="18" charset="0"/>
                              </a:rPr>
                            </m:ctrlPr>
                          </m:accPr>
                          <m:e>
                            <m:r>
                              <a:rPr lang="el-GR" sz="1800" b="0" i="1" smtClean="0">
                                <a:solidFill>
                                  <a:schemeClr val="tx1">
                                    <a:lumMod val="50000"/>
                                  </a:schemeClr>
                                </a:solidFill>
                                <a:latin typeface="Cambria Math" panose="02040503050406030204" pitchFamily="18" charset="0"/>
                              </a:rPr>
                              <m:t>𝜎</m:t>
                            </m:r>
                          </m:e>
                        </m:acc>
                      </m:e>
                      <m:sup>
                        <m:r>
                          <a:rPr lang="el-GR" sz="1800" i="1">
                            <a:solidFill>
                              <a:schemeClr val="tx1">
                                <a:lumMod val="50000"/>
                              </a:schemeClr>
                            </a:solidFill>
                            <a:latin typeface="Cambria Math" panose="02040503050406030204" pitchFamily="18" charset="0"/>
                          </a:rPr>
                          <m:t>′</m:t>
                        </m:r>
                      </m:sup>
                    </m:sSup>
                    <m:r>
                      <a:rPr lang="el-GR" sz="1800" i="1">
                        <a:solidFill>
                          <a:schemeClr val="tx1">
                            <a:lumMod val="50000"/>
                          </a:schemeClr>
                        </a:solidFill>
                        <a:latin typeface="Cambria Math" panose="02040503050406030204" pitchFamily="18" charset="0"/>
                      </a:rPr>
                      <m:t>=</m:t>
                    </m:r>
                    <m:r>
                      <a:rPr lang="el-GR" sz="1800" b="0" i="1" smtClean="0">
                        <a:solidFill>
                          <a:schemeClr val="tx1">
                            <a:lumMod val="50000"/>
                          </a:schemeClr>
                        </a:solidFill>
                        <a:latin typeface="Cambria Math" panose="02040503050406030204" pitchFamily="18" charset="0"/>
                      </a:rPr>
                      <m:t>1</m:t>
                    </m:r>
                  </m:oMath>
                </a14:m>
                <a:r>
                  <a:rPr lang="el-GR" sz="1800" dirty="0">
                    <a:solidFill>
                      <a:schemeClr val="tx1">
                        <a:lumMod val="50000"/>
                      </a:schemeClr>
                    </a:solidFill>
                    <a:latin typeface="Garamond" panose="02020404030301010803" pitchFamily="18" charset="0"/>
                  </a:rPr>
                  <a:t>         </a:t>
                </a:r>
                <a:r>
                  <a:rPr lang="el-GR" sz="1400" dirty="0">
                    <a:solidFill>
                      <a:schemeClr val="tx1">
                        <a:lumMod val="50000"/>
                      </a:schemeClr>
                    </a:solidFill>
                    <a:latin typeface="Garamond" panose="02020404030301010803" pitchFamily="18" charset="0"/>
                  </a:rPr>
                  <a:t>.</a:t>
                </a:r>
              </a:p>
              <a:p>
                <a:pPr marL="0" indent="0">
                  <a:buFont typeface="Euphemia" pitchFamily="34" charset="0"/>
                  <a:buNone/>
                </a:pPr>
                <a:endParaRPr lang="el-GR" sz="1800" dirty="0">
                  <a:latin typeface="Garamond" panose="02020404030301010803" pitchFamily="18" charset="0"/>
                </a:endParaRPr>
              </a:p>
              <a:p>
                <a:pPr marL="0" indent="0">
                  <a:buFont typeface="Euphemia" pitchFamily="34" charset="0"/>
                  <a:buNone/>
                </a:pPr>
                <a:endParaRPr lang="en-US" sz="1800" i="1" dirty="0">
                  <a:latin typeface="Garamond" panose="02020404030301010803" pitchFamily="18" charset="0"/>
                </a:endParaRPr>
              </a:p>
            </p:txBody>
          </p:sp>
        </mc:Choice>
        <mc:Fallback xmlns="">
          <p:sp>
            <p:nvSpPr>
              <p:cNvPr id="8" name="Θέση περιεχομένου 2"/>
              <p:cNvSpPr txBox="1">
                <a:spLocks noRot="1" noChangeAspect="1" noMove="1" noResize="1" noEditPoints="1" noAdjustHandles="1" noChangeArrowheads="1" noChangeShapeType="1" noTextEdit="1"/>
              </p:cNvSpPr>
              <p:nvPr/>
            </p:nvSpPr>
            <p:spPr>
              <a:xfrm>
                <a:off x="1341884" y="1196752"/>
                <a:ext cx="9145016" cy="5329391"/>
              </a:xfrm>
              <a:prstGeom prst="rect">
                <a:avLst/>
              </a:prstGeom>
              <a:blipFill>
                <a:blip r:embed="rId3"/>
                <a:stretch>
                  <a:fillRect l="-400" t="-1029" r="-533"/>
                </a:stretch>
              </a:blipFill>
            </p:spPr>
            <p:txBody>
              <a:bodyPr/>
              <a:lstStyle/>
              <a:p>
                <a:r>
                  <a:rPr lang="el-GR">
                    <a:noFill/>
                  </a:rPr>
                  <a:t> </a:t>
                </a:r>
              </a:p>
            </p:txBody>
          </p:sp>
        </mc:Fallback>
      </mc:AlternateContent>
      <p:graphicFrame>
        <p:nvGraphicFramePr>
          <p:cNvPr id="9" name="Αντικείμενο 7"/>
          <p:cNvGraphicFramePr>
            <a:graphicFrameLocks noChangeAspect="1"/>
          </p:cNvGraphicFramePr>
          <p:nvPr>
            <p:extLst>
              <p:ext uri="{D42A27DB-BD31-4B8C-83A1-F6EECF244321}">
                <p14:modId xmlns:p14="http://schemas.microsoft.com/office/powerpoint/2010/main" val="4019878518"/>
              </p:ext>
            </p:extLst>
          </p:nvPr>
        </p:nvGraphicFramePr>
        <p:xfrm>
          <a:off x="3862164" y="2997368"/>
          <a:ext cx="3697287" cy="649288"/>
        </p:xfrm>
        <a:graphic>
          <a:graphicData uri="http://schemas.openxmlformats.org/presentationml/2006/ole">
            <mc:AlternateContent xmlns:mc="http://schemas.openxmlformats.org/markup-compatibility/2006">
              <mc:Choice xmlns:v="urn:schemas-microsoft-com:vml" Requires="v">
                <p:oleObj name="Equation" r:id="rId4" imgW="2311200" imgH="406080" progId="Equation.DSMT4">
                  <p:embed/>
                </p:oleObj>
              </mc:Choice>
              <mc:Fallback>
                <p:oleObj name="Equation" r:id="rId4" imgW="2311200" imgH="406080" progId="Equation.DSMT4">
                  <p:embed/>
                  <p:pic>
                    <p:nvPicPr>
                      <p:cNvPr id="8" name="Αντικείμενο 7"/>
                      <p:cNvPicPr>
                        <a:picLocks noChangeAspect="1" noChangeArrowheads="1"/>
                      </p:cNvPicPr>
                      <p:nvPr/>
                    </p:nvPicPr>
                    <p:blipFill>
                      <a:blip r:embed="rId5"/>
                      <a:srcRect/>
                      <a:stretch>
                        <a:fillRect/>
                      </a:stretch>
                    </p:blipFill>
                    <p:spPr bwMode="auto">
                      <a:xfrm>
                        <a:off x="3862164" y="2997368"/>
                        <a:ext cx="3697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Αντικείμενο 8"/>
          <p:cNvGraphicFramePr>
            <a:graphicFrameLocks noChangeAspect="1"/>
          </p:cNvGraphicFramePr>
          <p:nvPr>
            <p:extLst>
              <p:ext uri="{D42A27DB-BD31-4B8C-83A1-F6EECF244321}">
                <p14:modId xmlns:p14="http://schemas.microsoft.com/office/powerpoint/2010/main" val="1728345437"/>
              </p:ext>
            </p:extLst>
          </p:nvPr>
        </p:nvGraphicFramePr>
        <p:xfrm>
          <a:off x="4855535" y="5013176"/>
          <a:ext cx="1076325" cy="587375"/>
        </p:xfrm>
        <a:graphic>
          <a:graphicData uri="http://schemas.openxmlformats.org/presentationml/2006/ole">
            <mc:AlternateContent xmlns:mc="http://schemas.openxmlformats.org/markup-compatibility/2006">
              <mc:Choice xmlns:v="urn:schemas-microsoft-com:vml" Requires="v">
                <p:oleObj name="Equation" r:id="rId6" imgW="672840" imgH="368280" progId="Equation.DSMT4">
                  <p:embed/>
                </p:oleObj>
              </mc:Choice>
              <mc:Fallback>
                <p:oleObj name="Equation" r:id="rId6" imgW="672840" imgH="368280" progId="Equation.DSMT4">
                  <p:embed/>
                  <p:pic>
                    <p:nvPicPr>
                      <p:cNvPr id="9" name="Αντικείμενο 8"/>
                      <p:cNvPicPr>
                        <a:picLocks noChangeAspect="1" noChangeArrowheads="1"/>
                      </p:cNvPicPr>
                      <p:nvPr/>
                    </p:nvPicPr>
                    <p:blipFill>
                      <a:blip r:embed="rId7"/>
                      <a:srcRect/>
                      <a:stretch>
                        <a:fillRect/>
                      </a:stretch>
                    </p:blipFill>
                    <p:spPr bwMode="auto">
                      <a:xfrm>
                        <a:off x="4855535" y="5013176"/>
                        <a:ext cx="10763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8640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5616624" cy="3139321"/>
          </a:xfrm>
          <a:prstGeom prst="rect">
            <a:avLst/>
          </a:prstGeom>
          <a:noFill/>
        </p:spPr>
        <p:txBody>
          <a:bodyPr wrap="square" rtlCol="0">
            <a:spAutoFit/>
          </a:bodyPr>
          <a:lstStyle/>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Για κανονικοποίηση εύρους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Για κανονικοποίηση </a:t>
            </a:r>
            <a:r>
              <a:rPr lang="en-US" dirty="0">
                <a:solidFill>
                  <a:schemeClr val="tx2"/>
                </a:solidFill>
                <a:latin typeface="Garamond" panose="02020404030301010803" pitchFamily="18" charset="0"/>
              </a:rPr>
              <a:t>z</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fontAlgn="b"/>
            <a:r>
              <a:rPr lang="el-GR" dirty="0"/>
              <a:t>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κανονικοποίησης</a:t>
            </a:r>
          </a:p>
        </p:txBody>
      </p:sp>
      <p:graphicFrame>
        <p:nvGraphicFramePr>
          <p:cNvPr id="8" name="Πίνακας 7"/>
          <p:cNvGraphicFramePr>
            <a:graphicFrameLocks noGrp="1"/>
          </p:cNvGraphicFramePr>
          <p:nvPr>
            <p:extLst>
              <p:ext uri="{D42A27DB-BD31-4B8C-83A1-F6EECF244321}">
                <p14:modId xmlns:p14="http://schemas.microsoft.com/office/powerpoint/2010/main" val="1894509801"/>
              </p:ext>
            </p:extLst>
          </p:nvPr>
        </p:nvGraphicFramePr>
        <p:xfrm>
          <a:off x="7102524" y="1844824"/>
          <a:ext cx="3113405" cy="3564000"/>
        </p:xfrm>
        <a:graphic>
          <a:graphicData uri="http://schemas.openxmlformats.org/drawingml/2006/table">
            <a:tbl>
              <a:tblPr firstRow="1" firstCol="1" bandRow="1"/>
              <a:tblGrid>
                <a:gridCol w="495935">
                  <a:extLst>
                    <a:ext uri="{9D8B030D-6E8A-4147-A177-3AD203B41FA5}">
                      <a16:colId xmlns:a16="http://schemas.microsoft.com/office/drawing/2014/main" val="20000"/>
                    </a:ext>
                  </a:extLst>
                </a:gridCol>
                <a:gridCol w="1091248">
                  <a:extLst>
                    <a:ext uri="{9D8B030D-6E8A-4147-A177-3AD203B41FA5}">
                      <a16:colId xmlns:a16="http://schemas.microsoft.com/office/drawing/2014/main" val="20001"/>
                    </a:ext>
                  </a:extLst>
                </a:gridCol>
                <a:gridCol w="1526222">
                  <a:extLst>
                    <a:ext uri="{9D8B030D-6E8A-4147-A177-3AD203B41FA5}">
                      <a16:colId xmlns:a16="http://schemas.microsoft.com/office/drawing/2014/main" val="20002"/>
                    </a:ext>
                  </a:extLst>
                </a:gridCol>
              </a:tblGrid>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l-GR" sz="1800" b="1" i="1" baseline="-25000" dirty="0">
                          <a:effectLst/>
                          <a:latin typeface="Garamond" panose="02020404030301010803" pitchFamily="18" charset="0"/>
                          <a:ea typeface="Times New Roman"/>
                          <a:cs typeface="Times New Roman"/>
                        </a:rPr>
                        <a:t>i</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b="1" dirty="0" err="1">
                          <a:effectLst/>
                          <a:latin typeface="Garamond" panose="02020404030301010803" pitchFamily="18" charset="0"/>
                          <a:ea typeface="Calibri"/>
                          <a:cs typeface="Times New Roman"/>
                        </a:rPr>
                        <a:t>Age</a:t>
                      </a:r>
                      <a:r>
                        <a:rPr lang="el-GR" sz="1800" b="1" dirty="0">
                          <a:effectLst/>
                          <a:latin typeface="Garamond" panose="02020404030301010803" pitchFamily="18" charset="0"/>
                          <a:ea typeface="Times New Roman"/>
                          <a:cs typeface="Times New Roman"/>
                        </a:rPr>
                        <a:t> </a:t>
                      </a:r>
                      <a:r>
                        <a:rPr lang="el-GR" sz="1800" b="0" dirty="0">
                          <a:effectLst/>
                          <a:latin typeface="Garamond" panose="02020404030301010803" pitchFamily="18" charset="0"/>
                          <a:ea typeface="Times New Roman"/>
                          <a:cs typeface="Times New Roman"/>
                        </a:rPr>
                        <a:t>(</a:t>
                      </a:r>
                      <a:r>
                        <a:rPr lang="el-GR" sz="1800" b="0" i="1" dirty="0">
                          <a:effectLst/>
                          <a:latin typeface="Garamond" panose="02020404030301010803" pitchFamily="18" charset="0"/>
                          <a:ea typeface="Times New Roman"/>
                          <a:cs typeface="Times New Roman"/>
                        </a:rPr>
                        <a:t>X</a:t>
                      </a:r>
                      <a:r>
                        <a:rPr lang="el-GR" sz="1800" b="0" baseline="-25000" dirty="0">
                          <a:effectLst/>
                          <a:latin typeface="Garamond" panose="02020404030301010803" pitchFamily="18" charset="0"/>
                          <a:ea typeface="Times New Roman"/>
                          <a:cs typeface="Times New Roman"/>
                        </a:rPr>
                        <a:t>1</a:t>
                      </a:r>
                      <a:r>
                        <a:rPr lang="el-GR" sz="1800" b="0" dirty="0">
                          <a:effectLst/>
                          <a:latin typeface="Garamond" panose="02020404030301010803" pitchFamily="18" charset="0"/>
                          <a:ea typeface="Times New Roman"/>
                          <a:cs typeface="Times New Roman"/>
                        </a:rPr>
                        <a:t>)</a:t>
                      </a:r>
                      <a:endParaRPr lang="el-GR" sz="1800" b="1" dirty="0">
                        <a:effectLst/>
                        <a:latin typeface="Garamond" panose="02020404030301010803" pitchFamily="18" charset="0"/>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b="1" dirty="0" err="1">
                          <a:effectLst/>
                          <a:latin typeface="Garamond" panose="02020404030301010803" pitchFamily="18" charset="0"/>
                          <a:ea typeface="Calibri"/>
                          <a:cs typeface="Times New Roman"/>
                        </a:rPr>
                        <a:t>Income</a:t>
                      </a:r>
                      <a:r>
                        <a:rPr lang="el-GR" sz="1800" b="1" dirty="0">
                          <a:effectLst/>
                          <a:latin typeface="Garamond" panose="02020404030301010803" pitchFamily="18" charset="0"/>
                          <a:ea typeface="Times New Roman"/>
                          <a:cs typeface="Times New Roman"/>
                        </a:rPr>
                        <a:t> </a:t>
                      </a:r>
                      <a:r>
                        <a:rPr lang="el-GR" sz="1800" b="0" dirty="0">
                          <a:effectLst/>
                          <a:latin typeface="Garamond" panose="02020404030301010803" pitchFamily="18" charset="0"/>
                          <a:ea typeface="Times New Roman"/>
                          <a:cs typeface="Times New Roman"/>
                        </a:rPr>
                        <a:t>(</a:t>
                      </a:r>
                      <a:r>
                        <a:rPr lang="el-GR" sz="1800" b="0" i="1" dirty="0">
                          <a:effectLst/>
                          <a:latin typeface="Garamond" panose="02020404030301010803" pitchFamily="18" charset="0"/>
                          <a:ea typeface="Times New Roman"/>
                          <a:cs typeface="Times New Roman"/>
                        </a:rPr>
                        <a:t>X</a:t>
                      </a:r>
                      <a:r>
                        <a:rPr lang="el-GR" sz="1800" b="0" baseline="-25000" dirty="0">
                          <a:effectLst/>
                          <a:latin typeface="Garamond" panose="02020404030301010803" pitchFamily="18" charset="0"/>
                          <a:ea typeface="Times New Roman"/>
                          <a:cs typeface="Times New Roman"/>
                        </a:rPr>
                        <a:t>2</a:t>
                      </a:r>
                      <a:r>
                        <a:rPr lang="el-GR" sz="1800" b="0" dirty="0">
                          <a:effectLst/>
                          <a:latin typeface="Garamond" panose="02020404030301010803" pitchFamily="18" charset="0"/>
                          <a:ea typeface="Times New Roman"/>
                          <a:cs typeface="Times New Roman"/>
                        </a:rPr>
                        <a:t>)</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1</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12</a:t>
                      </a:r>
                      <a:endParaRPr lang="el-GR" sz="1800" dirty="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300</a:t>
                      </a:r>
                      <a:endParaRPr lang="el-GR" sz="180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2</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14</a:t>
                      </a:r>
                      <a:endParaRPr lang="el-GR" sz="1800" dirty="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500</a:t>
                      </a:r>
                      <a:endParaRPr lang="el-GR" sz="180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3</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18</a:t>
                      </a:r>
                      <a:endParaRPr lang="el-GR" sz="1800" dirty="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1000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4</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23</a:t>
                      </a:r>
                      <a:endParaRPr lang="el-GR" sz="1800" dirty="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2000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5</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27</a:t>
                      </a:r>
                      <a:endParaRPr lang="el-GR" sz="1800" dirty="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3500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6</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28</a:t>
                      </a:r>
                      <a:endParaRPr lang="el-GR" sz="180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4000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7</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34</a:t>
                      </a:r>
                      <a:endParaRPr lang="el-GR" sz="180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4300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8</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37</a:t>
                      </a:r>
                      <a:endParaRPr lang="el-GR" sz="180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6000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9</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39</a:t>
                      </a:r>
                      <a:endParaRPr lang="el-GR" sz="180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2500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4000">
                <a:tc>
                  <a:txBody>
                    <a:bodyPr/>
                    <a:lstStyle/>
                    <a:p>
                      <a:pPr algn="ctr">
                        <a:spcAft>
                          <a:spcPts val="0"/>
                        </a:spcAft>
                      </a:pPr>
                      <a:r>
                        <a:rPr lang="el-GR" sz="1800" b="1" dirty="0">
                          <a:effectLst/>
                          <a:latin typeface="Garamond" panose="02020404030301010803" pitchFamily="18" charset="0"/>
                          <a:ea typeface="Times New Roman"/>
                          <a:cs typeface="Times New Roman"/>
                        </a:rPr>
                        <a:t>x</a:t>
                      </a:r>
                      <a:r>
                        <a:rPr lang="en-US" sz="1800" b="1" baseline="-25000" dirty="0">
                          <a:effectLst/>
                          <a:latin typeface="Garamond" panose="02020404030301010803" pitchFamily="18" charset="0"/>
                          <a:ea typeface="Times New Roman"/>
                          <a:cs typeface="Times New Roman"/>
                        </a:rPr>
                        <a:t>10</a:t>
                      </a:r>
                      <a:endParaRPr lang="el-GR" sz="1800" b="1" dirty="0">
                        <a:effectLst/>
                        <a:latin typeface="Garamond" panose="02020404030301010803"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a:effectLst/>
                          <a:latin typeface="Garamond" panose="02020404030301010803" pitchFamily="18" charset="0"/>
                          <a:ea typeface="Times New Roman"/>
                        </a:rPr>
                        <a:t>40</a:t>
                      </a:r>
                      <a:endParaRPr lang="el-GR" sz="1800">
                        <a:effectLst/>
                        <a:latin typeface="Garamond" panose="02020404030301010803" pitchFamily="18" charset="0"/>
                        <a:ea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60"/>
                        </a:lnSpc>
                        <a:spcAft>
                          <a:spcPts val="0"/>
                        </a:spcAft>
                      </a:pPr>
                      <a:r>
                        <a:rPr lang="en-US" sz="1800" dirty="0">
                          <a:effectLst/>
                          <a:latin typeface="Garamond" panose="02020404030301010803" pitchFamily="18" charset="0"/>
                          <a:ea typeface="Times New Roman"/>
                        </a:rPr>
                        <a:t>2700</a:t>
                      </a:r>
                      <a:endParaRPr lang="el-GR" sz="1800" dirty="0">
                        <a:effectLst/>
                        <a:latin typeface="Garamond" panose="02020404030301010803" pitchFamily="18" charset="0"/>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9" name="Αντικείμενο 12"/>
          <p:cNvGraphicFramePr>
            <a:graphicFrameLocks noChangeAspect="1"/>
          </p:cNvGraphicFramePr>
          <p:nvPr>
            <p:extLst>
              <p:ext uri="{D42A27DB-BD31-4B8C-83A1-F6EECF244321}">
                <p14:modId xmlns:p14="http://schemas.microsoft.com/office/powerpoint/2010/main" val="3489396930"/>
              </p:ext>
            </p:extLst>
          </p:nvPr>
        </p:nvGraphicFramePr>
        <p:xfrm>
          <a:off x="2204967" y="2076864"/>
          <a:ext cx="3799296" cy="649728"/>
        </p:xfrm>
        <a:graphic>
          <a:graphicData uri="http://schemas.openxmlformats.org/presentationml/2006/ole">
            <mc:AlternateContent xmlns:mc="http://schemas.openxmlformats.org/markup-compatibility/2006">
              <mc:Choice xmlns:v="urn:schemas-microsoft-com:vml" Requires="v">
                <p:oleObj name="Equation" r:id="rId2" imgW="2374560" imgH="406080" progId="Equation.DSMT4">
                  <p:embed/>
                </p:oleObj>
              </mc:Choice>
              <mc:Fallback>
                <p:oleObj name="Equation" r:id="rId2" imgW="2374560" imgH="406080" progId="Equation.DSMT4">
                  <p:embed/>
                  <p:pic>
                    <p:nvPicPr>
                      <p:cNvPr id="13" name="Αντικείμενο 12"/>
                      <p:cNvPicPr>
                        <a:picLocks noChangeAspect="1" noChangeArrowheads="1"/>
                      </p:cNvPicPr>
                      <p:nvPr/>
                    </p:nvPicPr>
                    <p:blipFill>
                      <a:blip r:embed="rId3"/>
                      <a:srcRect/>
                      <a:stretch>
                        <a:fillRect/>
                      </a:stretch>
                    </p:blipFill>
                    <p:spPr bwMode="auto">
                      <a:xfrm>
                        <a:off x="2204967" y="2076864"/>
                        <a:ext cx="3799296" cy="64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p:cNvPicPr>
            <a:picLocks noChangeAspect="1"/>
          </p:cNvPicPr>
          <p:nvPr/>
        </p:nvPicPr>
        <p:blipFill>
          <a:blip r:embed="rId4"/>
          <a:stretch>
            <a:fillRect/>
          </a:stretch>
        </p:blipFill>
        <p:spPr>
          <a:xfrm>
            <a:off x="2205980" y="3626824"/>
            <a:ext cx="4191000" cy="2381250"/>
          </a:xfrm>
          <a:prstGeom prst="rect">
            <a:avLst/>
          </a:prstGeom>
        </p:spPr>
      </p:pic>
    </p:spTree>
    <p:extLst>
      <p:ext uri="{BB962C8B-B14F-4D97-AF65-F5344CB8AC3E}">
        <p14:creationId xmlns:p14="http://schemas.microsoft.com/office/powerpoint/2010/main" val="147068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217024" cy="4801314"/>
          </a:xfrm>
          <a:prstGeom prst="rect">
            <a:avLst/>
          </a:prstGeom>
          <a:noFill/>
        </p:spPr>
        <p:txBody>
          <a:bodyPr wrap="square" rtlCol="0">
            <a:spAutoFit/>
          </a:bodyPr>
          <a:lstStyle/>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n-US" dirty="0">
                <a:solidFill>
                  <a:schemeClr val="tx2"/>
                </a:solidFill>
                <a:latin typeface="Garamond" panose="02020404030301010803" pitchFamily="18" charset="0"/>
              </a:rPr>
              <a:t>Iris Plant data set</a:t>
            </a:r>
            <a:endParaRPr lang="el-GR" dirty="0">
              <a:solidFill>
                <a:schemeClr val="tx2"/>
              </a:solidFill>
              <a:latin typeface="Garamond" panose="02020404030301010803" pitchFamily="18" charset="0"/>
            </a:endParaRP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Το πιο γνωστο </a:t>
            </a:r>
            <a:r>
              <a:rPr lang="en-US" dirty="0">
                <a:solidFill>
                  <a:schemeClr val="tx2"/>
                </a:solidFill>
                <a:latin typeface="Garamond" panose="02020404030301010803" pitchFamily="18" charset="0"/>
              </a:rPr>
              <a:t>dataset </a:t>
            </a:r>
            <a:r>
              <a:rPr lang="el-GR" dirty="0">
                <a:solidFill>
                  <a:schemeClr val="tx2"/>
                </a:solidFill>
                <a:latin typeface="Garamond" panose="02020404030301010803" pitchFamily="18" charset="0"/>
              </a:rPr>
              <a:t>για τεχνικες </a:t>
            </a:r>
            <a:r>
              <a:rPr lang="en-US" dirty="0">
                <a:solidFill>
                  <a:schemeClr val="tx2"/>
                </a:solidFill>
                <a:latin typeface="Garamond" panose="02020404030301010803" pitchFamily="18" charset="0"/>
              </a:rPr>
              <a:t>Classification, Clustering</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Είναι διαθέσιμο από το </a:t>
            </a:r>
            <a:r>
              <a:rPr lang="en-US" dirty="0">
                <a:solidFill>
                  <a:schemeClr val="tx2"/>
                </a:solidFill>
                <a:latin typeface="Garamond" panose="02020404030301010803" pitchFamily="18" charset="0"/>
              </a:rPr>
              <a:t>UCI Machine Learning Repository </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fontAlgn="b"/>
            <a:r>
              <a:rPr lang="el-GR" dirty="0"/>
              <a:t>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Απεικόνιση Δεδομένων</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428" y="3717032"/>
            <a:ext cx="4210050" cy="1704975"/>
          </a:xfrm>
          <a:prstGeom prst="rect">
            <a:avLst/>
          </a:prstGeom>
        </p:spPr>
      </p:pic>
      <p:pic>
        <p:nvPicPr>
          <p:cNvPr id="4" name="Picture 3"/>
          <p:cNvPicPr>
            <a:picLocks noChangeAspect="1"/>
          </p:cNvPicPr>
          <p:nvPr/>
        </p:nvPicPr>
        <p:blipFill>
          <a:blip r:embed="rId3"/>
          <a:stretch>
            <a:fillRect/>
          </a:stretch>
        </p:blipFill>
        <p:spPr>
          <a:xfrm>
            <a:off x="1563967" y="3140968"/>
            <a:ext cx="4367893" cy="3168352"/>
          </a:xfrm>
          <a:prstGeom prst="rect">
            <a:avLst/>
          </a:prstGeom>
        </p:spPr>
      </p:pic>
    </p:spTree>
    <p:extLst>
      <p:ext uri="{BB962C8B-B14F-4D97-AF65-F5344CB8AC3E}">
        <p14:creationId xmlns:p14="http://schemas.microsoft.com/office/powerpoint/2010/main" val="2424802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217024" cy="4247317"/>
          </a:xfrm>
          <a:prstGeom prst="rect">
            <a:avLst/>
          </a:prstGeom>
          <a:noFill/>
        </p:spPr>
        <p:txBody>
          <a:bodyPr wrap="square" rtlCol="0">
            <a:spAutoFit/>
          </a:bodyPr>
          <a:lstStyle/>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Ιστογράμματα (</a:t>
            </a:r>
            <a:r>
              <a:rPr lang="en-US" dirty="0">
                <a:solidFill>
                  <a:schemeClr val="tx2"/>
                </a:solidFill>
                <a:latin typeface="Garamond" panose="02020404030301010803" pitchFamily="18" charset="0"/>
              </a:rPr>
              <a:t>Histograms)</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Συνήθως απεικονίζουν την κατανομή των τιμών μίας μεταβλητής</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Χωρίζουμε τις τιμές σε κελιά</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(bins)</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και δείχνουμε με </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ραβδογράμματα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(bar plot)</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τον αριθμό των αντικειμένων σε κάθε</a:t>
            </a:r>
            <a:r>
              <a:rPr lang="en-US" dirty="0">
                <a:solidFill>
                  <a:schemeClr val="tx2"/>
                </a:solidFill>
                <a:latin typeface="Garamond" panose="02020404030301010803" pitchFamily="18" charset="0"/>
              </a:rPr>
              <a:t> bin</a:t>
            </a:r>
            <a:r>
              <a:rPr lang="el-GR" dirty="0">
                <a:solidFill>
                  <a:schemeClr val="tx2"/>
                </a:solidFill>
                <a:latin typeface="Garamond" panose="02020404030301010803" pitchFamily="18" charset="0"/>
              </a:rPr>
              <a:t>.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fontAlgn="b"/>
            <a:r>
              <a:rPr lang="el-GR" dirty="0"/>
              <a:t>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Απεικόνιση Δεδομένων</a:t>
            </a:r>
          </a:p>
        </p:txBody>
      </p:sp>
      <p:pic>
        <p:nvPicPr>
          <p:cNvPr id="8" name="Picture 7"/>
          <p:cNvPicPr>
            <a:picLocks noChangeAspect="1"/>
          </p:cNvPicPr>
          <p:nvPr/>
        </p:nvPicPr>
        <p:blipFill>
          <a:blip r:embed="rId2"/>
          <a:stretch>
            <a:fillRect/>
          </a:stretch>
        </p:blipFill>
        <p:spPr>
          <a:xfrm>
            <a:off x="1977386" y="3429000"/>
            <a:ext cx="7839075" cy="2571750"/>
          </a:xfrm>
          <a:prstGeom prst="rect">
            <a:avLst/>
          </a:prstGeom>
        </p:spPr>
      </p:pic>
    </p:spTree>
    <p:extLst>
      <p:ext uri="{BB962C8B-B14F-4D97-AF65-F5344CB8AC3E}">
        <p14:creationId xmlns:p14="http://schemas.microsoft.com/office/powerpoint/2010/main" val="361594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6B99D-5BDD-2E90-B069-592F3AF2029C}"/>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BA0D47F-3A07-E041-4A13-2A5705777B19}"/>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B6B2E6-1B01-3712-A3A7-0FE38D9088E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821532-98F9-57CA-D710-D6BD01AA0B06}"/>
              </a:ext>
            </a:extLst>
          </p:cNvPr>
          <p:cNvSpPr txBox="1"/>
          <p:nvPr/>
        </p:nvSpPr>
        <p:spPr>
          <a:xfrm>
            <a:off x="1269876" y="375629"/>
            <a:ext cx="9433048"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Μελέτες περιπτώσεων από διάφορους τομείς</a:t>
            </a:r>
          </a:p>
        </p:txBody>
      </p:sp>
      <p:sp>
        <p:nvSpPr>
          <p:cNvPr id="10" name="AutoShape 2" descr="{\displaystyle \mathbb {R} ^{3}}">
            <a:extLst>
              <a:ext uri="{FF2B5EF4-FFF2-40B4-BE49-F238E27FC236}">
                <a16:creationId xmlns:a16="http://schemas.microsoft.com/office/drawing/2014/main" id="{22BCD81A-2F93-B0F5-78D3-835E3B38C93C}"/>
              </a:ext>
            </a:extLst>
          </p:cNvPr>
          <p:cNvSpPr>
            <a:spLocks noChangeAspect="1" noChangeArrowheads="1"/>
          </p:cNvSpPr>
          <p:nvPr/>
        </p:nvSpPr>
        <p:spPr bwMode="auto">
          <a:xfrm>
            <a:off x="9548813" y="222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Θέση κειμένου 2">
            <a:extLst>
              <a:ext uri="{FF2B5EF4-FFF2-40B4-BE49-F238E27FC236}">
                <a16:creationId xmlns:a16="http://schemas.microsoft.com/office/drawing/2014/main" id="{F6A98665-6E93-D083-7EBF-37E049F227CD}"/>
              </a:ext>
            </a:extLst>
          </p:cNvPr>
          <p:cNvSpPr txBox="1">
            <a:spLocks/>
          </p:cNvSpPr>
          <p:nvPr/>
        </p:nvSpPr>
        <p:spPr>
          <a:xfrm>
            <a:off x="1090924" y="1434608"/>
            <a:ext cx="9900032" cy="5090736"/>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0" fontAlgn="base" hangingPunct="0">
              <a:lnSpc>
                <a:spcPct val="100000"/>
              </a:lnSpc>
              <a:spcBef>
                <a:spcPct val="0"/>
              </a:spcBef>
              <a:spcAft>
                <a:spcPct val="0"/>
              </a:spcAft>
              <a:buFont typeface="Wingdings" panose="05000000000000000000" pitchFamily="2" charset="2"/>
              <a:buChar char="§"/>
            </a:pPr>
            <a:r>
              <a:rPr lang="el-GR" altLang="el-GR" b="1" dirty="0">
                <a:latin typeface="Times New Roman" panose="02020603050405020304" pitchFamily="18" charset="0"/>
                <a:cs typeface="Times New Roman" panose="02020603050405020304" pitchFamily="18" charset="0"/>
              </a:rPr>
              <a:t>Ναυτιλία:</a:t>
            </a:r>
            <a:endParaRPr lang="el-GR" altLang="el-GR"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Αισθητήρες που παρέχουν ακραίες ή λανθασμένες τιμές.</a:t>
            </a: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Ελλιπείς πληροφορίες λόγω δυσλειτουργίας συστημάτων πλοήγησης.</a:t>
            </a:r>
          </a:p>
          <a:p>
            <a:pPr marL="0" indent="0" eaLnBrk="0" fontAlgn="base" hangingPunct="0">
              <a:lnSpc>
                <a:spcPct val="100000"/>
              </a:lnSpc>
              <a:spcBef>
                <a:spcPct val="0"/>
              </a:spcBef>
              <a:spcAft>
                <a:spcPct val="0"/>
              </a:spcAft>
              <a:buFontTx/>
              <a:buChar char="•"/>
            </a:pPr>
            <a:endParaRPr lang="el-GR" altLang="el-GR" b="1" dirty="0">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
            </a:pPr>
            <a:r>
              <a:rPr lang="el-GR" altLang="el-GR" b="1" dirty="0">
                <a:latin typeface="Times New Roman" panose="02020603050405020304" pitchFamily="18" charset="0"/>
                <a:cs typeface="Times New Roman" panose="02020603050405020304" pitchFamily="18" charset="0"/>
              </a:rPr>
              <a:t>Χρηματοοικονομικά:</a:t>
            </a: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Λάθη στην καταγραφή συναλλαγών, όπως διπλότυπα ή λανθασμένες τιμές.</a:t>
            </a: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Χρονικές ακολουθίες που περιέχουν ελλιπείς καταχωρήσεις ή μη κανονικές τιμές.</a:t>
            </a:r>
          </a:p>
          <a:p>
            <a:pPr marL="0" indent="0" eaLnBrk="0" fontAlgn="base" hangingPunct="0">
              <a:lnSpc>
                <a:spcPct val="100000"/>
              </a:lnSpc>
              <a:spcBef>
                <a:spcPct val="0"/>
              </a:spcBef>
              <a:spcAft>
                <a:spcPct val="0"/>
              </a:spcAft>
              <a:buFontTx/>
              <a:buChar char="•"/>
            </a:pPr>
            <a:endParaRPr lang="el-GR" altLang="el-GR" b="1" dirty="0">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
            </a:pPr>
            <a:r>
              <a:rPr lang="el-GR" altLang="el-GR" b="1" dirty="0">
                <a:latin typeface="Times New Roman" panose="02020603050405020304" pitchFamily="18" charset="0"/>
                <a:cs typeface="Times New Roman" panose="02020603050405020304" pitchFamily="18" charset="0"/>
              </a:rPr>
              <a:t>Υγεία (Ιατρικά Δεδομένα):</a:t>
            </a: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Ελλιπή δεδομένα από ασθενείς λόγω μη ολοκληρωμένων αρχείων.</a:t>
            </a: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Λάθη στις τιμές λόγω ανθρωπίνου παράγοντα (π.χ. δυσαναγνωστα γραπτά στις συνταγογραφήσεις).</a:t>
            </a:r>
          </a:p>
          <a:p>
            <a:pPr marL="800100" lvl="1" indent="-342900" eaLnBrk="0" fontAlgn="base" hangingPunct="0">
              <a:spcBef>
                <a:spcPct val="0"/>
              </a:spcBef>
              <a:spcAft>
                <a:spcPct val="0"/>
              </a:spcAft>
            </a:pPr>
            <a:r>
              <a:rPr lang="el-GR" altLang="el-GR" sz="2000" dirty="0">
                <a:latin typeface="Times New Roman" panose="02020603050405020304" pitchFamily="18" charset="0"/>
                <a:cs typeface="Times New Roman" panose="02020603050405020304" pitchFamily="18" charset="0"/>
              </a:rPr>
              <a:t>Ακραίες τιμές από αισθητήρες (π.χ. μετρήσεις πίεσης, καρδιακού ρυθμού).</a:t>
            </a:r>
          </a:p>
          <a:p>
            <a:pPr marL="0" indent="0" eaLnBrk="0" fontAlgn="base" hangingPunct="0">
              <a:lnSpc>
                <a:spcPct val="100000"/>
              </a:lnSpc>
              <a:spcBef>
                <a:spcPct val="0"/>
              </a:spcBef>
              <a:spcAft>
                <a:spcPct val="0"/>
              </a:spcAft>
              <a:buFontTx/>
              <a:buNone/>
            </a:pPr>
            <a:endParaRPr lang="el-GR" alt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6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1477328"/>
          </a:xfrm>
          <a:prstGeom prst="rect">
            <a:avLst/>
          </a:prstGeom>
          <a:noFill/>
        </p:spPr>
        <p:txBody>
          <a:bodyPr wrap="square" rtlCol="0">
            <a:spAutoFit/>
          </a:bodyPr>
          <a:lstStyle/>
          <a:p>
            <a:pPr marL="342900" indent="-342900" algn="just">
              <a:buFont typeface="Garamond" panose="02020404030301010803" pitchFamily="18" charset="0"/>
              <a:buChar char="–"/>
            </a:pPr>
            <a:r>
              <a:rPr lang="en-US" dirty="0">
                <a:solidFill>
                  <a:schemeClr val="tx2"/>
                </a:solidFill>
                <a:latin typeface="Garamond" panose="02020404030301010803" pitchFamily="18" charset="0"/>
              </a:rPr>
              <a:t>E</a:t>
            </a:r>
            <a:r>
              <a:rPr lang="el-GR" dirty="0">
                <a:solidFill>
                  <a:schemeClr val="tx2"/>
                </a:solidFill>
                <a:latin typeface="Garamond" panose="02020404030301010803" pitchFamily="18" charset="0"/>
              </a:rPr>
              <a:t>ίναι ένας γραφικός τρόπος παρουσίασης πέντε περιληπτικών μέτρων μιας κατανομής ομαδοποιημένων δεδομένων, με συνδυασμό των οποίων είναι δυνατή η άντληση περισσότερων πληροφοριών από αυτήν που περιέχεται στα πέντε αυτά μέτρα.</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Πρόκειται για ένα χρήσιμο διάγραμμα, ειδικά όσον αφορά τη σύγκριση συνεχών κατανομών σε διαφορετικούς πληθυσμούς </a:t>
            </a: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Θηκόγραμμα (</a:t>
            </a:r>
            <a:r>
              <a:rPr lang="en-US" sz="3600" dirty="0">
                <a:effectLst>
                  <a:outerShdw blurRad="38100" dist="38100" dir="2700000" algn="tl">
                    <a:srgbClr val="000000">
                      <a:alpha val="43137"/>
                    </a:srgbClr>
                  </a:outerShdw>
                </a:effectLst>
                <a:latin typeface="Garamond" panose="02020404030301010803" pitchFamily="18" charset="0"/>
              </a:rPr>
              <a:t>Boxplot</a:t>
            </a:r>
            <a:r>
              <a:rPr lang="el-GR" sz="3600" dirty="0">
                <a:effectLst>
                  <a:outerShdw blurRad="38100" dist="38100" dir="2700000" algn="tl">
                    <a:srgbClr val="000000">
                      <a:alpha val="43137"/>
                    </a:srgbClr>
                  </a:outerShdw>
                </a:effectLst>
                <a:latin typeface="Garamond" panose="02020404030301010803" pitchFamily="18" charset="0"/>
              </a:rPr>
              <a:t>)</a:t>
            </a:r>
          </a:p>
        </p:txBody>
      </p:sp>
      <p:pic>
        <p:nvPicPr>
          <p:cNvPr id="9" name="Picture 8"/>
          <p:cNvPicPr>
            <a:picLocks noChangeAspect="1"/>
          </p:cNvPicPr>
          <p:nvPr/>
        </p:nvPicPr>
        <p:blipFill>
          <a:blip r:embed="rId2"/>
          <a:stretch>
            <a:fillRect/>
          </a:stretch>
        </p:blipFill>
        <p:spPr>
          <a:xfrm>
            <a:off x="3070076" y="2708920"/>
            <a:ext cx="5641106" cy="4057500"/>
          </a:xfrm>
          <a:prstGeom prst="rect">
            <a:avLst/>
          </a:prstGeom>
        </p:spPr>
      </p:pic>
    </p:spTree>
    <p:extLst>
      <p:ext uri="{BB962C8B-B14F-4D97-AF65-F5344CB8AC3E}">
        <p14:creationId xmlns:p14="http://schemas.microsoft.com/office/powerpoint/2010/main" val="187270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1477328"/>
          </a:xfrm>
          <a:prstGeom prst="rect">
            <a:avLst/>
          </a:prstGeom>
          <a:noFill/>
        </p:spPr>
        <p:txBody>
          <a:bodyPr wrap="square" rtlCol="0">
            <a:spAutoFit/>
          </a:bodyPr>
          <a:lstStyle/>
          <a:p>
            <a:pPr marL="342900" indent="-342900" algn="just">
              <a:buFont typeface="Garamond" panose="02020404030301010803" pitchFamily="18" charset="0"/>
              <a:buChar char="–"/>
            </a:pPr>
            <a:r>
              <a:rPr lang="en-US" dirty="0">
                <a:solidFill>
                  <a:schemeClr val="tx2"/>
                </a:solidFill>
                <a:latin typeface="Garamond" panose="02020404030301010803" pitchFamily="18" charset="0"/>
              </a:rPr>
              <a:t>E</a:t>
            </a:r>
            <a:r>
              <a:rPr lang="el-GR" dirty="0">
                <a:solidFill>
                  <a:schemeClr val="tx2"/>
                </a:solidFill>
                <a:latin typeface="Garamond" panose="02020404030301010803" pitchFamily="18" charset="0"/>
              </a:rPr>
              <a:t>ίναι ένας γραφικός τρόπος παρουσίασης πέντε περιληπτικών μέτρων μιας κατανομής ομαδοποιημένων δεδομένων, με συνδυασμό των οποίων είναι δυνατή η άντληση περισσότερων πληροφοριών από αυτήν που περιέχεται στα πέντε αυτά μέτρα.</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Πρόκειται για ένα χρήσιμο διάγραμμα, ειδικά όσον αφορά τη σύγκριση συνεχών κατανομών σε διαφορετικούς πληθυσμούς </a:t>
            </a: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Θηκόγραμμα (</a:t>
            </a:r>
            <a:r>
              <a:rPr lang="en-US" sz="3600" dirty="0">
                <a:effectLst>
                  <a:outerShdw blurRad="38100" dist="38100" dir="2700000" algn="tl">
                    <a:srgbClr val="000000">
                      <a:alpha val="43137"/>
                    </a:srgbClr>
                  </a:outerShdw>
                </a:effectLst>
                <a:latin typeface="Garamond" panose="02020404030301010803" pitchFamily="18" charset="0"/>
              </a:rPr>
              <a:t>Boxplot</a:t>
            </a:r>
            <a:r>
              <a:rPr lang="el-GR" sz="3600" dirty="0">
                <a:effectLst>
                  <a:outerShdw blurRad="38100" dist="38100" dir="2700000" algn="tl">
                    <a:srgbClr val="000000">
                      <a:alpha val="43137"/>
                    </a:srgbClr>
                  </a:outerShdw>
                </a:effectLst>
                <a:latin typeface="Garamond" panose="02020404030301010803" pitchFamily="18" charset="0"/>
              </a:rPr>
              <a:t>)</a:t>
            </a:r>
          </a:p>
        </p:txBody>
      </p:sp>
      <p:pic>
        <p:nvPicPr>
          <p:cNvPr id="2" name="Picture 1"/>
          <p:cNvPicPr>
            <a:picLocks noChangeAspect="1"/>
          </p:cNvPicPr>
          <p:nvPr/>
        </p:nvPicPr>
        <p:blipFill>
          <a:blip r:embed="rId2"/>
          <a:stretch>
            <a:fillRect/>
          </a:stretch>
        </p:blipFill>
        <p:spPr>
          <a:xfrm>
            <a:off x="3142084" y="3068960"/>
            <a:ext cx="4927451" cy="3544676"/>
          </a:xfrm>
          <a:prstGeom prst="rect">
            <a:avLst/>
          </a:prstGeom>
        </p:spPr>
      </p:pic>
    </p:spTree>
    <p:extLst>
      <p:ext uri="{BB962C8B-B14F-4D97-AF65-F5344CB8AC3E}">
        <p14:creationId xmlns:p14="http://schemas.microsoft.com/office/powerpoint/2010/main" val="245774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1477328"/>
          </a:xfrm>
          <a:prstGeom prst="rect">
            <a:avLst/>
          </a:prstGeom>
          <a:noFill/>
        </p:spPr>
        <p:txBody>
          <a:bodyPr wrap="square" rtlCol="0">
            <a:spAutoFit/>
          </a:bodyPr>
          <a:lstStyle/>
          <a:p>
            <a:pPr marL="342900" indent="-342900" algn="just">
              <a:buFont typeface="Garamond" panose="02020404030301010803" pitchFamily="18" charset="0"/>
              <a:buChar char="–"/>
            </a:pPr>
            <a:r>
              <a:rPr lang="en-US" dirty="0">
                <a:solidFill>
                  <a:schemeClr val="tx2"/>
                </a:solidFill>
                <a:latin typeface="Garamond" panose="02020404030301010803" pitchFamily="18" charset="0"/>
              </a:rPr>
              <a:t>E</a:t>
            </a:r>
            <a:r>
              <a:rPr lang="el-GR" dirty="0">
                <a:solidFill>
                  <a:schemeClr val="tx2"/>
                </a:solidFill>
                <a:latin typeface="Garamond" panose="02020404030301010803" pitchFamily="18" charset="0"/>
              </a:rPr>
              <a:t>ίναι ένας γραφικός τρόπος παρουσίασης πέντε περιληπτικών μέτρων μιας κατανομής ομαδοποιημένων δεδομένων, με συνδυασμό των οποίων είναι δυνατή η άντληση περισσότερων πληροφοριών από αυτήν που περιέχεται στα πέντε αυτά μέτρα.</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Πρόκειται για ένα χρήσιμο διάγραμμα, ειδικά όσον αφορά τη σύγκριση συνεχών κατανομών σε διαφορετικούς πληθυσμούς </a:t>
            </a: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Θηκόγραμμα (</a:t>
            </a:r>
            <a:r>
              <a:rPr lang="en-US" sz="3600" dirty="0">
                <a:effectLst>
                  <a:outerShdw blurRad="38100" dist="38100" dir="2700000" algn="tl">
                    <a:srgbClr val="000000">
                      <a:alpha val="43137"/>
                    </a:srgbClr>
                  </a:outerShdw>
                </a:effectLst>
                <a:latin typeface="Garamond" panose="02020404030301010803" pitchFamily="18" charset="0"/>
              </a:rPr>
              <a:t>Boxplot</a:t>
            </a:r>
            <a:r>
              <a:rPr lang="el-GR" sz="3600" dirty="0">
                <a:effectLst>
                  <a:outerShdw blurRad="38100" dist="38100" dir="2700000" algn="tl">
                    <a:srgbClr val="000000">
                      <a:alpha val="43137"/>
                    </a:srgbClr>
                  </a:outerShdw>
                </a:effectLst>
                <a:latin typeface="Garamond" panose="02020404030301010803" pitchFamily="18" charset="0"/>
              </a:rPr>
              <a:t>)</a:t>
            </a:r>
          </a:p>
        </p:txBody>
      </p:sp>
      <p:pic>
        <p:nvPicPr>
          <p:cNvPr id="4" name="Picture 3"/>
          <p:cNvPicPr>
            <a:picLocks noChangeAspect="1"/>
          </p:cNvPicPr>
          <p:nvPr/>
        </p:nvPicPr>
        <p:blipFill>
          <a:blip r:embed="rId2"/>
          <a:stretch>
            <a:fillRect/>
          </a:stretch>
        </p:blipFill>
        <p:spPr>
          <a:xfrm>
            <a:off x="1381669" y="3212976"/>
            <a:ext cx="9030510" cy="3007289"/>
          </a:xfrm>
          <a:prstGeom prst="rect">
            <a:avLst/>
          </a:prstGeom>
        </p:spPr>
      </p:pic>
    </p:spTree>
    <p:extLst>
      <p:ext uri="{BB962C8B-B14F-4D97-AF65-F5344CB8AC3E}">
        <p14:creationId xmlns:p14="http://schemas.microsoft.com/office/powerpoint/2010/main" val="416429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Διαγράμματα</a:t>
            </a:r>
            <a:r>
              <a:rPr lang="en-US" sz="3600" dirty="0">
                <a:effectLst>
                  <a:outerShdw blurRad="38100" dist="38100" dir="2700000" algn="tl">
                    <a:srgbClr val="000000">
                      <a:alpha val="43137"/>
                    </a:srgbClr>
                  </a:outerShdw>
                </a:effectLst>
                <a:latin typeface="Garamond" panose="02020404030301010803" pitchFamily="18" charset="0"/>
              </a:rPr>
              <a:t> </a:t>
            </a:r>
            <a:r>
              <a:rPr lang="el-GR" sz="3600" dirty="0">
                <a:effectLst>
                  <a:outerShdw blurRad="38100" dist="38100" dir="2700000" algn="tl">
                    <a:srgbClr val="000000">
                      <a:alpha val="43137"/>
                    </a:srgbClr>
                  </a:outerShdw>
                </a:effectLst>
                <a:latin typeface="Garamond" panose="02020404030301010803" pitchFamily="18" charset="0"/>
              </a:rPr>
              <a:t>διασποράς (</a:t>
            </a:r>
            <a:r>
              <a:rPr lang="en-US" sz="3600" dirty="0">
                <a:effectLst>
                  <a:outerShdw blurRad="38100" dist="38100" dir="2700000" algn="tl">
                    <a:srgbClr val="000000">
                      <a:alpha val="43137"/>
                    </a:srgbClr>
                  </a:outerShdw>
                </a:effectLst>
                <a:latin typeface="Garamond" panose="02020404030301010803" pitchFamily="18" charset="0"/>
              </a:rPr>
              <a:t>Scatter Plots)</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2205980" y="1268760"/>
            <a:ext cx="7327919" cy="5444366"/>
          </a:xfrm>
          <a:prstGeom prst="rect">
            <a:avLst/>
          </a:prstGeom>
        </p:spPr>
      </p:pic>
    </p:spTree>
    <p:extLst>
      <p:ext uri="{BB962C8B-B14F-4D97-AF65-F5344CB8AC3E}">
        <p14:creationId xmlns:p14="http://schemas.microsoft.com/office/powerpoint/2010/main" val="171028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n-US" sz="3600" dirty="0" err="1">
                <a:effectLst>
                  <a:outerShdw blurRad="38100" dist="38100" dir="2700000" algn="tl">
                    <a:srgbClr val="000000">
                      <a:alpha val="43137"/>
                    </a:srgbClr>
                  </a:outerShdw>
                </a:effectLst>
                <a:latin typeface="Garamond" panose="02020404030301010803" pitchFamily="18" charset="0"/>
              </a:rPr>
              <a:t>Heatmap</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8" name="Picture 7"/>
          <p:cNvPicPr>
            <a:picLocks noChangeAspect="1"/>
          </p:cNvPicPr>
          <p:nvPr/>
        </p:nvPicPr>
        <p:blipFill>
          <a:blip r:embed="rId2"/>
          <a:stretch>
            <a:fillRect/>
          </a:stretch>
        </p:blipFill>
        <p:spPr>
          <a:xfrm>
            <a:off x="2205981" y="1268760"/>
            <a:ext cx="7488832" cy="5337785"/>
          </a:xfrm>
          <a:prstGeom prst="rect">
            <a:avLst/>
          </a:prstGeom>
        </p:spPr>
      </p:pic>
    </p:spTree>
    <p:extLst>
      <p:ext uri="{BB962C8B-B14F-4D97-AF65-F5344CB8AC3E}">
        <p14:creationId xmlns:p14="http://schemas.microsoft.com/office/powerpoint/2010/main" val="130378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n-US" sz="3600" dirty="0">
                <a:effectLst>
                  <a:outerShdw blurRad="38100" dist="38100" dir="2700000" algn="tl">
                    <a:srgbClr val="000000">
                      <a:alpha val="43137"/>
                    </a:srgbClr>
                  </a:outerShdw>
                </a:effectLst>
                <a:latin typeface="Garamond" panose="02020404030301010803" pitchFamily="18" charset="0"/>
              </a:rPr>
              <a:t>3D</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4" name="Picture 3"/>
          <p:cNvPicPr>
            <a:picLocks noChangeAspect="1"/>
          </p:cNvPicPr>
          <p:nvPr/>
        </p:nvPicPr>
        <p:blipFill>
          <a:blip r:embed="rId2"/>
          <a:stretch>
            <a:fillRect/>
          </a:stretch>
        </p:blipFill>
        <p:spPr>
          <a:xfrm>
            <a:off x="1147094" y="1772816"/>
            <a:ext cx="4591050" cy="4324350"/>
          </a:xfrm>
          <a:prstGeom prst="rect">
            <a:avLst/>
          </a:prstGeom>
        </p:spPr>
      </p:pic>
      <p:pic>
        <p:nvPicPr>
          <p:cNvPr id="8" name="Picture 7"/>
          <p:cNvPicPr>
            <a:picLocks noChangeAspect="1"/>
          </p:cNvPicPr>
          <p:nvPr/>
        </p:nvPicPr>
        <p:blipFill>
          <a:blip r:embed="rId3"/>
          <a:stretch>
            <a:fillRect/>
          </a:stretch>
        </p:blipFill>
        <p:spPr>
          <a:xfrm>
            <a:off x="6008067" y="1844824"/>
            <a:ext cx="4732052" cy="4442098"/>
          </a:xfrm>
          <a:prstGeom prst="rect">
            <a:avLst/>
          </a:prstGeom>
        </p:spPr>
      </p:pic>
    </p:spTree>
    <p:extLst>
      <p:ext uri="{BB962C8B-B14F-4D97-AF65-F5344CB8AC3E}">
        <p14:creationId xmlns:p14="http://schemas.microsoft.com/office/powerpoint/2010/main" val="203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364383"/>
              </a:xfrm>
              <a:prstGeom prst="rect">
                <a:avLst/>
              </a:prstGeom>
              <a:noFill/>
            </p:spPr>
            <p:txBody>
              <a:bodyPr wrap="square" rtlCol="0">
                <a:spAutoFit/>
              </a:bodyPr>
              <a:lstStyle/>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Μια διατεταγμένη ν-άδα αριθμών. </a:t>
                </a: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Ορίζει ένα πρότυπο στο Ν-διάστατο χώρο</a:t>
                </a: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Τα στοιχεία του είναι τυχαίες μεταβλητές</a:t>
                </a:r>
              </a:p>
              <a:p>
                <a:pPr marL="342900" indent="-342900" algn="just">
                  <a:buFont typeface="Garamond" panose="02020404030301010803" pitchFamily="18" charset="0"/>
                  <a:buChar char="–"/>
                </a:pPr>
                <a:endParaRPr lang="el-GR" sz="24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Γενική Μορφή</a:t>
                </a:r>
                <a:endParaRPr lang="en-US" sz="2400" dirty="0">
                  <a:solidFill>
                    <a:schemeClr val="tx2"/>
                  </a:solidFill>
                  <a:latin typeface="Garamond" panose="02020404030301010803" pitchFamily="18" charset="0"/>
                </a:endParaRPr>
              </a:p>
              <a:p>
                <a:pPr algn="ctr"/>
                <a14:m>
                  <m:oMath xmlns:m="http://schemas.openxmlformats.org/officeDocument/2006/math">
                    <m:r>
                      <m:rPr>
                        <m:sty m:val="p"/>
                      </m:rPr>
                      <a:rPr lang="el-GR" b="0" i="0" smtClean="0">
                        <a:solidFill>
                          <a:schemeClr val="tx2"/>
                        </a:solidFill>
                        <a:latin typeface="Cambria Math" panose="02040503050406030204" pitchFamily="18" charset="0"/>
                      </a:rPr>
                      <m:t>Χ</m:t>
                    </m:r>
                    <m:r>
                      <a:rPr lang="el-GR" b="0" i="0" smtClean="0">
                        <a:solidFill>
                          <a:schemeClr val="tx2"/>
                        </a:solidFill>
                        <a:latin typeface="Cambria Math" panose="02040503050406030204" pitchFamily="18" charset="0"/>
                      </a:rPr>
                      <m:t>=</m:t>
                    </m:r>
                    <m:d>
                      <m:dPr>
                        <m:begChr m:val="["/>
                        <m:endChr m:val="]"/>
                        <m:ctrlPr>
                          <a:rPr lang="el-GR" b="0" i="1" smtClean="0">
                            <a:solidFill>
                              <a:schemeClr val="tx2"/>
                            </a:solidFill>
                            <a:latin typeface="Cambria Math" panose="02040503050406030204" pitchFamily="18" charset="0"/>
                          </a:rPr>
                        </m:ctrlPr>
                      </m:dPr>
                      <m:e>
                        <m:sSub>
                          <m:sSubPr>
                            <m:ctrlPr>
                              <a:rPr lang="el-GR" i="1">
                                <a:solidFill>
                                  <a:schemeClr val="tx2"/>
                                </a:solidFill>
                                <a:latin typeface="Cambria Math" panose="02040503050406030204" pitchFamily="18" charset="0"/>
                              </a:rPr>
                            </m:ctrlPr>
                          </m:sSubPr>
                          <m:e>
                            <m:r>
                              <m:rPr>
                                <m:sty m:val="p"/>
                              </m:rPr>
                              <a:rPr lang="el-GR">
                                <a:solidFill>
                                  <a:schemeClr val="tx2"/>
                                </a:solidFill>
                                <a:latin typeface="Cambria Math" panose="02040503050406030204" pitchFamily="18" charset="0"/>
                              </a:rPr>
                              <m:t>Χ</m:t>
                            </m:r>
                          </m:e>
                          <m:sub>
                            <m:r>
                              <a:rPr lang="el-GR" i="1">
                                <a:solidFill>
                                  <a:schemeClr val="tx2"/>
                                </a:solidFill>
                                <a:latin typeface="Cambria Math" panose="02040503050406030204" pitchFamily="18" charset="0"/>
                              </a:rPr>
                              <m:t>1</m:t>
                            </m:r>
                          </m:sub>
                        </m:sSub>
                        <m:r>
                          <a:rPr lang="el-GR" i="1">
                            <a:solidFill>
                              <a:schemeClr val="tx2"/>
                            </a:solidFill>
                            <a:latin typeface="Cambria Math" panose="02040503050406030204" pitchFamily="18" charset="0"/>
                          </a:rPr>
                          <m:t>, </m:t>
                        </m:r>
                        <m:sSub>
                          <m:sSubPr>
                            <m:ctrlPr>
                              <a:rPr lang="el-GR" i="1">
                                <a:solidFill>
                                  <a:schemeClr val="tx2"/>
                                </a:solidFill>
                                <a:latin typeface="Cambria Math" panose="02040503050406030204" pitchFamily="18" charset="0"/>
                              </a:rPr>
                            </m:ctrlPr>
                          </m:sSubPr>
                          <m:e>
                            <m:r>
                              <m:rPr>
                                <m:sty m:val="p"/>
                              </m:rPr>
                              <a:rPr lang="el-GR">
                                <a:solidFill>
                                  <a:schemeClr val="tx2"/>
                                </a:solidFill>
                                <a:latin typeface="Cambria Math" panose="02040503050406030204" pitchFamily="18" charset="0"/>
                              </a:rPr>
                              <m:t>Χ</m:t>
                            </m:r>
                          </m:e>
                          <m:sub>
                            <m:r>
                              <a:rPr lang="el-GR" i="1">
                                <a:solidFill>
                                  <a:schemeClr val="tx2"/>
                                </a:solidFill>
                                <a:latin typeface="Cambria Math" panose="02040503050406030204" pitchFamily="18" charset="0"/>
                              </a:rPr>
                              <m:t>2</m:t>
                            </m:r>
                          </m:sub>
                        </m:sSub>
                        <m:r>
                          <a:rPr lang="el-GR" i="1">
                            <a:solidFill>
                              <a:schemeClr val="tx2"/>
                            </a:solidFill>
                            <a:latin typeface="Cambria Math" panose="02040503050406030204" pitchFamily="18" charset="0"/>
                          </a:rPr>
                          <m:t>,</m:t>
                        </m:r>
                        <m:r>
                          <a:rPr lang="el-GR">
                            <a:solidFill>
                              <a:schemeClr val="tx2"/>
                            </a:solidFill>
                            <a:latin typeface="Cambria Math" panose="02040503050406030204" pitchFamily="18" charset="0"/>
                          </a:rPr>
                          <m:t> . . .,</m:t>
                        </m:r>
                        <m:sSub>
                          <m:sSubPr>
                            <m:ctrlPr>
                              <a:rPr lang="el-GR" i="1">
                                <a:solidFill>
                                  <a:schemeClr val="tx2"/>
                                </a:solidFill>
                                <a:latin typeface="Cambria Math" panose="02040503050406030204" pitchFamily="18" charset="0"/>
                              </a:rPr>
                            </m:ctrlPr>
                          </m:sSubPr>
                          <m:e>
                            <m:r>
                              <m:rPr>
                                <m:sty m:val="p"/>
                              </m:rPr>
                              <a:rPr lang="el-GR">
                                <a:solidFill>
                                  <a:schemeClr val="tx2"/>
                                </a:solidFill>
                                <a:latin typeface="Cambria Math" panose="02040503050406030204" pitchFamily="18" charset="0"/>
                              </a:rPr>
                              <m:t>Χ</m:t>
                            </m:r>
                          </m:e>
                          <m:sub>
                            <m:r>
                              <m:rPr>
                                <m:sty m:val="p"/>
                              </m:rPr>
                              <a:rPr lang="el-GR">
                                <a:solidFill>
                                  <a:schemeClr val="tx2"/>
                                </a:solidFill>
                                <a:latin typeface="Cambria Math" panose="02040503050406030204" pitchFamily="18" charset="0"/>
                              </a:rPr>
                              <m:t>Ν</m:t>
                            </m:r>
                          </m:sub>
                        </m:sSub>
                      </m:e>
                    </m:d>
                  </m:oMath>
                </a14:m>
                <a:r>
                  <a:rPr lang="en-US" b="0" dirty="0">
                    <a:solidFill>
                      <a:schemeClr val="tx2"/>
                    </a:solidFill>
                    <a:latin typeface="Garamond" panose="02020404030301010803" pitchFamily="18" charset="0"/>
                  </a:rPr>
                  <a:t>                    </a:t>
                </a:r>
                <a14:m>
                  <m:oMath xmlns:m="http://schemas.openxmlformats.org/officeDocument/2006/math">
                    <m:r>
                      <m:rPr>
                        <m:sty m:val="p"/>
                      </m:rPr>
                      <a:rPr lang="el-GR" b="0" i="0" smtClean="0">
                        <a:solidFill>
                          <a:schemeClr val="tx2"/>
                        </a:solidFill>
                        <a:latin typeface="Cambria Math" panose="02040503050406030204" pitchFamily="18" charset="0"/>
                      </a:rPr>
                      <m:t>Χ</m:t>
                    </m:r>
                    <m:r>
                      <a:rPr lang="el-GR" b="0" i="0" smtClean="0">
                        <a:solidFill>
                          <a:schemeClr val="tx2"/>
                        </a:solidFill>
                        <a:latin typeface="Cambria Math" panose="02040503050406030204" pitchFamily="18" charset="0"/>
                      </a:rPr>
                      <m:t>=</m:t>
                    </m:r>
                    <m:d>
                      <m:dPr>
                        <m:begChr m:val="["/>
                        <m:endChr m:val="]"/>
                        <m:ctrlPr>
                          <a:rPr lang="el-GR" i="1">
                            <a:solidFill>
                              <a:schemeClr val="tx2"/>
                            </a:solidFill>
                            <a:latin typeface="Cambria Math" panose="02040503050406030204" pitchFamily="18" charset="0"/>
                          </a:rPr>
                        </m:ctrlPr>
                      </m:dPr>
                      <m:e>
                        <m:m>
                          <m:mPr>
                            <m:mcs>
                              <m:mc>
                                <m:mcPr>
                                  <m:count m:val="1"/>
                                  <m:mcJc m:val="center"/>
                                </m:mcPr>
                              </m:mc>
                            </m:mcs>
                            <m:ctrlPr>
                              <a:rPr lang="el-GR" i="1">
                                <a:solidFill>
                                  <a:schemeClr val="tx2"/>
                                </a:solidFill>
                                <a:latin typeface="Cambria Math" panose="02040503050406030204" pitchFamily="18" charset="0"/>
                              </a:rPr>
                            </m:ctrlPr>
                          </m:mPr>
                          <m:mr>
                            <m:e>
                              <m:sSub>
                                <m:sSubPr>
                                  <m:ctrlPr>
                                    <a:rPr lang="el-GR" i="1">
                                      <a:solidFill>
                                        <a:schemeClr val="tx2"/>
                                      </a:solidFill>
                                      <a:latin typeface="Cambria Math" panose="02040503050406030204" pitchFamily="18" charset="0"/>
                                    </a:rPr>
                                  </m:ctrlPr>
                                </m:sSubPr>
                                <m:e>
                                  <m:r>
                                    <m:rPr>
                                      <m:sty m:val="p"/>
                                    </m:rPr>
                                    <a:rPr lang="el-GR">
                                      <a:solidFill>
                                        <a:schemeClr val="tx2"/>
                                      </a:solidFill>
                                      <a:latin typeface="Cambria Math" panose="02040503050406030204" pitchFamily="18" charset="0"/>
                                    </a:rPr>
                                    <m:t>Χ</m:t>
                                  </m:r>
                                </m:e>
                                <m:sub>
                                  <m:r>
                                    <a:rPr lang="el-GR" i="1">
                                      <a:solidFill>
                                        <a:schemeClr val="tx2"/>
                                      </a:solidFill>
                                      <a:latin typeface="Cambria Math" panose="02040503050406030204" pitchFamily="18" charset="0"/>
                                    </a:rPr>
                                    <m:t>1</m:t>
                                  </m:r>
                                </m:sub>
                              </m:sSub>
                            </m:e>
                          </m:mr>
                          <m:mr>
                            <m:e>
                              <m:sSub>
                                <m:sSubPr>
                                  <m:ctrlPr>
                                    <a:rPr lang="el-GR" i="1">
                                      <a:solidFill>
                                        <a:schemeClr val="tx2"/>
                                      </a:solidFill>
                                      <a:latin typeface="Cambria Math" panose="02040503050406030204" pitchFamily="18" charset="0"/>
                                    </a:rPr>
                                  </m:ctrlPr>
                                </m:sSubPr>
                                <m:e>
                                  <m:r>
                                    <m:rPr>
                                      <m:sty m:val="p"/>
                                    </m:rPr>
                                    <a:rPr lang="el-GR">
                                      <a:solidFill>
                                        <a:schemeClr val="tx2"/>
                                      </a:solidFill>
                                      <a:latin typeface="Cambria Math" panose="02040503050406030204" pitchFamily="18" charset="0"/>
                                    </a:rPr>
                                    <m:t>Χ</m:t>
                                  </m:r>
                                </m:e>
                                <m:sub>
                                  <m:r>
                                    <a:rPr lang="el-GR" i="1">
                                      <a:solidFill>
                                        <a:schemeClr val="tx2"/>
                                      </a:solidFill>
                                      <a:latin typeface="Cambria Math" panose="02040503050406030204" pitchFamily="18" charset="0"/>
                                    </a:rPr>
                                    <m:t>2</m:t>
                                  </m:r>
                                </m:sub>
                              </m:sSub>
                            </m:e>
                          </m:mr>
                          <m:mr>
                            <m:e>
                              <m:m>
                                <m:mPr>
                                  <m:mcs>
                                    <m:mc>
                                      <m:mcPr>
                                        <m:count m:val="1"/>
                                        <m:mcJc m:val="center"/>
                                      </m:mcPr>
                                    </m:mc>
                                  </m:mcs>
                                  <m:ctrlPr>
                                    <a:rPr lang="el-GR" i="1">
                                      <a:solidFill>
                                        <a:schemeClr val="tx2"/>
                                      </a:solidFill>
                                      <a:latin typeface="Cambria Math" panose="02040503050406030204" pitchFamily="18" charset="0"/>
                                    </a:rPr>
                                  </m:ctrlPr>
                                </m:mPr>
                                <m:mr>
                                  <m:e>
                                    <m:eqArr>
                                      <m:eqArrPr>
                                        <m:ctrlPr>
                                          <a:rPr lang="el-GR" i="1">
                                            <a:solidFill>
                                              <a:schemeClr val="tx2"/>
                                            </a:solidFill>
                                            <a:latin typeface="Cambria Math" panose="02040503050406030204" pitchFamily="18" charset="0"/>
                                          </a:rPr>
                                        </m:ctrlPr>
                                      </m:eqArrPr>
                                      <m:e>
                                        <m:r>
                                          <m:rPr>
                                            <m:brk m:alnAt="7"/>
                                          </m:rPr>
                                          <a:rPr lang="el-GR" i="1">
                                            <a:solidFill>
                                              <a:schemeClr val="tx2"/>
                                            </a:solidFill>
                                            <a:latin typeface="Cambria Math" panose="02040503050406030204" pitchFamily="18" charset="0"/>
                                          </a:rPr>
                                          <m:t>.</m:t>
                                        </m:r>
                                      </m:e>
                                      <m:e>
                                        <m:r>
                                          <a:rPr lang="el-GR" i="1">
                                            <a:solidFill>
                                              <a:schemeClr val="tx2"/>
                                            </a:solidFill>
                                            <a:latin typeface="Cambria Math" panose="02040503050406030204" pitchFamily="18" charset="0"/>
                                          </a:rPr>
                                          <m:t>.</m:t>
                                        </m:r>
                                      </m:e>
                                      <m:e>
                                        <m:r>
                                          <a:rPr lang="el-GR" i="1">
                                            <a:solidFill>
                                              <a:schemeClr val="tx2"/>
                                            </a:solidFill>
                                            <a:latin typeface="Cambria Math" panose="02040503050406030204" pitchFamily="18" charset="0"/>
                                          </a:rPr>
                                          <m:t>.</m:t>
                                        </m:r>
                                      </m:e>
                                    </m:eqArr>
                                  </m:e>
                                </m:mr>
                                <m:mr>
                                  <m:e>
                                    <m:sSub>
                                      <m:sSubPr>
                                        <m:ctrlPr>
                                          <a:rPr lang="el-GR" i="1">
                                            <a:solidFill>
                                              <a:schemeClr val="tx2"/>
                                            </a:solidFill>
                                            <a:latin typeface="Cambria Math" panose="02040503050406030204" pitchFamily="18" charset="0"/>
                                          </a:rPr>
                                        </m:ctrlPr>
                                      </m:sSubPr>
                                      <m:e>
                                        <m:r>
                                          <m:rPr>
                                            <m:sty m:val="p"/>
                                          </m:rPr>
                                          <a:rPr lang="el-GR">
                                            <a:solidFill>
                                              <a:schemeClr val="tx2"/>
                                            </a:solidFill>
                                            <a:latin typeface="Cambria Math" panose="02040503050406030204" pitchFamily="18" charset="0"/>
                                          </a:rPr>
                                          <m:t>Χ</m:t>
                                        </m:r>
                                      </m:e>
                                      <m:sub>
                                        <m:r>
                                          <m:rPr>
                                            <m:sty m:val="p"/>
                                          </m:rPr>
                                          <a:rPr lang="el-GR">
                                            <a:solidFill>
                                              <a:schemeClr val="tx2"/>
                                            </a:solidFill>
                                            <a:latin typeface="Cambria Math" panose="02040503050406030204" pitchFamily="18" charset="0"/>
                                          </a:rPr>
                                          <m:t>Ν</m:t>
                                        </m:r>
                                      </m:sub>
                                    </m:sSub>
                                  </m:e>
                                </m:mr>
                              </m:m>
                            </m:e>
                          </m:mr>
                        </m:m>
                      </m:e>
                    </m:d>
                  </m:oMath>
                </a14:m>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3364383"/>
              </a:xfrm>
              <a:prstGeom prst="rect">
                <a:avLst/>
              </a:prstGeom>
              <a:blipFill>
                <a:blip r:embed="rId2"/>
                <a:stretch>
                  <a:fillRect l="-884" t="-1449"/>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Διάνυσμα</a:t>
            </a:r>
          </a:p>
        </p:txBody>
      </p:sp>
      <p:sp>
        <p:nvSpPr>
          <p:cNvPr id="4" name="AutoShape 2" descr="{\displaystyle \mathbb {R} ^{3}}"/>
          <p:cNvSpPr>
            <a:spLocks noChangeAspect="1" noChangeArrowheads="1"/>
          </p:cNvSpPr>
          <p:nvPr/>
        </p:nvSpPr>
        <p:spPr bwMode="auto">
          <a:xfrm>
            <a:off x="9548813" y="222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2133972" y="4293096"/>
            <a:ext cx="4263613" cy="2392464"/>
          </a:xfrm>
          <a:prstGeom prst="rect">
            <a:avLst/>
          </a:prstGeom>
        </p:spPr>
      </p:pic>
    </p:spTree>
    <p:extLst>
      <p:ext uri="{BB962C8B-B14F-4D97-AF65-F5344CB8AC3E}">
        <p14:creationId xmlns:p14="http://schemas.microsoft.com/office/powerpoint/2010/main" val="935724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Μήτρα δεδομένων</a:t>
            </a: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462627577"/>
              </p:ext>
            </p:extLst>
          </p:nvPr>
        </p:nvGraphicFramePr>
        <p:xfrm>
          <a:off x="4222204" y="1289822"/>
          <a:ext cx="2789083" cy="1735429"/>
        </p:xfrm>
        <a:graphic>
          <a:graphicData uri="http://schemas.openxmlformats.org/presentationml/2006/ole">
            <mc:AlternateContent xmlns:mc="http://schemas.openxmlformats.org/markup-compatibility/2006">
              <mc:Choice xmlns:v="urn:schemas-microsoft-com:vml" Requires="v">
                <p:oleObj name="Equation" r:id="rId2" imgW="1714320" imgH="1066680" progId="Equation.DSMT4">
                  <p:embed/>
                </p:oleObj>
              </mc:Choice>
              <mc:Fallback>
                <p:oleObj name="Equation" r:id="rId2" imgW="1714320" imgH="1066680" progId="Equation.DSMT4">
                  <p:embed/>
                  <p:pic>
                    <p:nvPicPr>
                      <p:cNvPr id="8" name="Αντικείμενο 7"/>
                      <p:cNvPicPr/>
                      <p:nvPr/>
                    </p:nvPicPr>
                    <p:blipFill>
                      <a:blip r:embed="rId3"/>
                      <a:stretch>
                        <a:fillRect/>
                      </a:stretch>
                    </p:blipFill>
                    <p:spPr>
                      <a:xfrm>
                        <a:off x="4222204" y="1289822"/>
                        <a:ext cx="2789083" cy="1735429"/>
                      </a:xfrm>
                      <a:prstGeom prst="rect">
                        <a:avLst/>
                      </a:prstGeom>
                    </p:spPr>
                  </p:pic>
                </p:oleObj>
              </mc:Fallback>
            </mc:AlternateContent>
          </a:graphicData>
        </a:graphic>
      </p:graphicFrame>
      <p:sp>
        <p:nvSpPr>
          <p:cNvPr id="2" name="Rectangle 1"/>
          <p:cNvSpPr/>
          <p:nvPr/>
        </p:nvSpPr>
        <p:spPr>
          <a:xfrm>
            <a:off x="1341884" y="3284984"/>
            <a:ext cx="9361040" cy="3423694"/>
          </a:xfrm>
          <a:prstGeom prst="rect">
            <a:avLst/>
          </a:prstGeom>
        </p:spPr>
        <p:txBody>
          <a:bodyPr wrap="square">
            <a:spAutoFit/>
          </a:bodyPr>
          <a:lstStyle/>
          <a:p>
            <a:r>
              <a:rPr lang="el-GR" sz="2400" b="1" dirty="0">
                <a:latin typeface="Garamond" panose="02020404030301010803" pitchFamily="18" charset="0"/>
              </a:rPr>
              <a:t>Γραμμές</a:t>
            </a:r>
            <a:r>
              <a:rPr lang="el-GR" sz="2400" dirty="0">
                <a:latin typeface="Garamond" panose="02020404030301010803" pitchFamily="18" charset="0"/>
              </a:rPr>
              <a:t>: Γνωστές και με τους όρους </a:t>
            </a:r>
            <a:r>
              <a:rPr lang="el-GR" sz="2400" i="1" dirty="0">
                <a:latin typeface="Garamond" panose="02020404030301010803" pitchFamily="18" charset="0"/>
              </a:rPr>
              <a:t>οντότητες</a:t>
            </a:r>
            <a:r>
              <a:rPr lang="el-GR" sz="2400" dirty="0">
                <a:latin typeface="Garamond" panose="02020404030301010803" pitchFamily="18" charset="0"/>
              </a:rPr>
              <a:t>, </a:t>
            </a:r>
            <a:r>
              <a:rPr lang="el-GR" sz="2400" i="1" dirty="0">
                <a:latin typeface="Garamond" panose="02020404030301010803" pitchFamily="18" charset="0"/>
              </a:rPr>
              <a:t>στιγμιότυπα</a:t>
            </a:r>
            <a:r>
              <a:rPr lang="el-GR" sz="2400" dirty="0">
                <a:latin typeface="Garamond" panose="02020404030301010803" pitchFamily="18" charset="0"/>
              </a:rPr>
              <a:t>, </a:t>
            </a:r>
            <a:r>
              <a:rPr lang="el-GR" sz="2400" i="1" dirty="0">
                <a:latin typeface="Garamond" panose="02020404030301010803" pitchFamily="18" charset="0"/>
              </a:rPr>
              <a:t>παραδείγματα</a:t>
            </a:r>
            <a:r>
              <a:rPr lang="el-GR" sz="2400" dirty="0">
                <a:latin typeface="Garamond" panose="02020404030301010803" pitchFamily="18" charset="0"/>
              </a:rPr>
              <a:t>, </a:t>
            </a:r>
            <a:r>
              <a:rPr lang="el-GR" sz="2400" i="1" dirty="0">
                <a:latin typeface="Garamond" panose="02020404030301010803" pitchFamily="18" charset="0"/>
              </a:rPr>
              <a:t>εγγραφές</a:t>
            </a:r>
            <a:r>
              <a:rPr lang="el-GR" sz="2400" dirty="0">
                <a:latin typeface="Garamond" panose="02020404030301010803" pitchFamily="18" charset="0"/>
              </a:rPr>
              <a:t>, </a:t>
            </a:r>
            <a:r>
              <a:rPr lang="el-GR" sz="2400" i="1" dirty="0">
                <a:latin typeface="Garamond" panose="02020404030301010803" pitchFamily="18" charset="0"/>
              </a:rPr>
              <a:t>συναλλαγές</a:t>
            </a:r>
            <a:r>
              <a:rPr lang="el-GR" sz="2400" dirty="0">
                <a:latin typeface="Garamond" panose="02020404030301010803" pitchFamily="18" charset="0"/>
              </a:rPr>
              <a:t>, </a:t>
            </a:r>
            <a:r>
              <a:rPr lang="el-GR" sz="2400" i="1" dirty="0">
                <a:latin typeface="Garamond" panose="02020404030301010803" pitchFamily="18" charset="0"/>
              </a:rPr>
              <a:t>αντικείμενα</a:t>
            </a:r>
            <a:r>
              <a:rPr lang="el-GR" sz="2400" dirty="0">
                <a:latin typeface="Garamond" panose="02020404030301010803" pitchFamily="18" charset="0"/>
              </a:rPr>
              <a:t>, </a:t>
            </a:r>
            <a:r>
              <a:rPr lang="el-GR" sz="2400" i="1" dirty="0">
                <a:latin typeface="Garamond" panose="02020404030301010803" pitchFamily="18" charset="0"/>
              </a:rPr>
              <a:t>σημεία</a:t>
            </a:r>
            <a:r>
              <a:rPr lang="el-GR" sz="2400" dirty="0">
                <a:latin typeface="Garamond" panose="02020404030301010803" pitchFamily="18" charset="0"/>
              </a:rPr>
              <a:t>, </a:t>
            </a:r>
            <a:r>
              <a:rPr lang="el-GR" sz="2400" i="1" dirty="0">
                <a:latin typeface="Garamond" panose="02020404030301010803" pitchFamily="18" charset="0"/>
              </a:rPr>
              <a:t>διανύσματα χαρακτηριστικών</a:t>
            </a:r>
            <a:r>
              <a:rPr lang="el-GR" sz="2400" dirty="0">
                <a:latin typeface="Garamond" panose="02020404030301010803" pitchFamily="18" charset="0"/>
              </a:rPr>
              <a:t> κ.λπ. Ορίζονται ως μια πλειάδα με </a:t>
            </a:r>
            <a:r>
              <a:rPr lang="el-GR" sz="2400" i="1" dirty="0">
                <a:latin typeface="Garamond" panose="02020404030301010803" pitchFamily="18" charset="0"/>
              </a:rPr>
              <a:t>d</a:t>
            </a:r>
            <a:r>
              <a:rPr lang="el-GR" sz="2400" dirty="0">
                <a:latin typeface="Garamond" panose="02020404030301010803" pitchFamily="18" charset="0"/>
              </a:rPr>
              <a:t> στοιχεία</a:t>
            </a:r>
          </a:p>
          <a:p>
            <a:pPr algn="ctr">
              <a:lnSpc>
                <a:spcPct val="160000"/>
              </a:lnSpc>
            </a:pPr>
            <a:r>
              <a:rPr lang="el-GR" sz="2400" b="1" dirty="0">
                <a:latin typeface="Constantia" panose="02030602050306030303" pitchFamily="18" charset="0"/>
                <a:ea typeface="Cambria Math" panose="02040503050406030204" pitchFamily="18" charset="0"/>
              </a:rPr>
              <a:t>x</a:t>
            </a:r>
            <a:r>
              <a:rPr lang="el-GR" sz="2400" i="1" baseline="-25000" dirty="0">
                <a:latin typeface="Constantia" panose="02030602050306030303" pitchFamily="18" charset="0"/>
                <a:ea typeface="Cambria Math" panose="02040503050406030204" pitchFamily="18" charset="0"/>
              </a:rPr>
              <a:t>i</a:t>
            </a:r>
            <a:r>
              <a:rPr lang="el-GR" sz="2400" i="1" dirty="0">
                <a:latin typeface="Constantia" panose="02030602050306030303" pitchFamily="18" charset="0"/>
                <a:ea typeface="Cambria Math" panose="02040503050406030204" pitchFamily="18" charset="0"/>
              </a:rPr>
              <a:t> </a:t>
            </a:r>
            <a:r>
              <a:rPr lang="el-GR" sz="2400" dirty="0">
                <a:latin typeface="Constantia" panose="02030602050306030303" pitchFamily="18" charset="0"/>
                <a:ea typeface="Cambria Math" panose="02040503050406030204" pitchFamily="18" charset="0"/>
              </a:rPr>
              <a:t>= (</a:t>
            </a:r>
            <a:r>
              <a:rPr lang="el-GR" sz="2400" i="1" dirty="0">
                <a:latin typeface="Constantia" panose="02030602050306030303" pitchFamily="18" charset="0"/>
                <a:ea typeface="Cambria Math" panose="02040503050406030204" pitchFamily="18" charset="0"/>
              </a:rPr>
              <a:t>x</a:t>
            </a:r>
            <a:r>
              <a:rPr lang="el-GR" sz="2400" i="1" baseline="-25000" dirty="0">
                <a:latin typeface="Constantia" panose="02030602050306030303" pitchFamily="18" charset="0"/>
                <a:ea typeface="Cambria Math" panose="02040503050406030204" pitchFamily="18" charset="0"/>
              </a:rPr>
              <a:t>i</a:t>
            </a:r>
            <a:r>
              <a:rPr lang="el-GR" sz="2400" baseline="-25000" dirty="0">
                <a:latin typeface="Constantia" panose="02030602050306030303" pitchFamily="18" charset="0"/>
                <a:ea typeface="Cambria Math" panose="02040503050406030204" pitchFamily="18" charset="0"/>
              </a:rPr>
              <a:t>1</a:t>
            </a:r>
            <a:r>
              <a:rPr lang="el-GR" sz="2400" dirty="0">
                <a:latin typeface="Constantia" panose="02030602050306030303" pitchFamily="18" charset="0"/>
                <a:ea typeface="Cambria Math" panose="02040503050406030204" pitchFamily="18" charset="0"/>
              </a:rPr>
              <a:t>, </a:t>
            </a:r>
            <a:r>
              <a:rPr lang="el-GR" sz="2400" i="1" dirty="0">
                <a:latin typeface="Constantia" panose="02030602050306030303" pitchFamily="18" charset="0"/>
                <a:ea typeface="Cambria Math" panose="02040503050406030204" pitchFamily="18" charset="0"/>
              </a:rPr>
              <a:t>x</a:t>
            </a:r>
            <a:r>
              <a:rPr lang="el-GR" sz="2400" i="1" baseline="-25000" dirty="0">
                <a:latin typeface="Constantia" panose="02030602050306030303" pitchFamily="18" charset="0"/>
                <a:ea typeface="Cambria Math" panose="02040503050406030204" pitchFamily="18" charset="0"/>
              </a:rPr>
              <a:t>i</a:t>
            </a:r>
            <a:r>
              <a:rPr lang="el-GR" sz="2400" baseline="-25000" dirty="0">
                <a:latin typeface="Constantia" panose="02030602050306030303" pitchFamily="18" charset="0"/>
                <a:ea typeface="Cambria Math" panose="02040503050406030204" pitchFamily="18" charset="0"/>
              </a:rPr>
              <a:t>2</a:t>
            </a:r>
            <a:r>
              <a:rPr lang="el-GR" sz="2400" dirty="0">
                <a:latin typeface="Constantia" panose="02030602050306030303" pitchFamily="18" charset="0"/>
                <a:ea typeface="Cambria Math" panose="02040503050406030204" pitchFamily="18" charset="0"/>
              </a:rPr>
              <a:t>,…, </a:t>
            </a:r>
            <a:r>
              <a:rPr lang="el-GR" sz="2400" i="1" dirty="0">
                <a:latin typeface="Constantia" panose="02030602050306030303" pitchFamily="18" charset="0"/>
                <a:ea typeface="Cambria Math" panose="02040503050406030204" pitchFamily="18" charset="0"/>
              </a:rPr>
              <a:t>x</a:t>
            </a:r>
            <a:r>
              <a:rPr lang="el-GR" sz="2400" i="1" baseline="-25000" dirty="0">
                <a:latin typeface="Constantia" panose="02030602050306030303" pitchFamily="18" charset="0"/>
                <a:ea typeface="Cambria Math" panose="02040503050406030204" pitchFamily="18" charset="0"/>
              </a:rPr>
              <a:t>id</a:t>
            </a:r>
            <a:r>
              <a:rPr lang="el-GR" sz="2400" dirty="0">
                <a:latin typeface="Constantia" panose="02030602050306030303" pitchFamily="18" charset="0"/>
                <a:ea typeface="Cambria Math" panose="02040503050406030204" pitchFamily="18" charset="0"/>
              </a:rPr>
              <a:t>)</a:t>
            </a:r>
          </a:p>
          <a:p>
            <a:endParaRPr lang="en-US" sz="2400" b="1" dirty="0">
              <a:latin typeface="Garamond" panose="02020404030301010803" pitchFamily="18" charset="0"/>
            </a:endParaRPr>
          </a:p>
          <a:p>
            <a:r>
              <a:rPr lang="el-GR" sz="2400" b="1" dirty="0">
                <a:latin typeface="Garamond" panose="02020404030301010803" pitchFamily="18" charset="0"/>
              </a:rPr>
              <a:t>Στήλες</a:t>
            </a:r>
            <a:r>
              <a:rPr lang="el-GR" sz="2400" dirty="0">
                <a:latin typeface="Garamond" panose="02020404030301010803" pitchFamily="18" charset="0"/>
              </a:rPr>
              <a:t>: Γνωστές και με τους όρους </a:t>
            </a:r>
            <a:r>
              <a:rPr lang="el-GR" sz="2400" i="1" dirty="0">
                <a:latin typeface="Garamond" panose="02020404030301010803" pitchFamily="18" charset="0"/>
              </a:rPr>
              <a:t>γνωρίσματα</a:t>
            </a:r>
            <a:r>
              <a:rPr lang="el-GR" sz="2400" dirty="0">
                <a:latin typeface="Garamond" panose="02020404030301010803" pitchFamily="18" charset="0"/>
              </a:rPr>
              <a:t>, </a:t>
            </a:r>
            <a:r>
              <a:rPr lang="el-GR" sz="2400" i="1" dirty="0">
                <a:latin typeface="Garamond" panose="02020404030301010803" pitchFamily="18" charset="0"/>
              </a:rPr>
              <a:t>ιδιότητες</a:t>
            </a:r>
            <a:r>
              <a:rPr lang="el-GR" sz="2400" dirty="0">
                <a:latin typeface="Garamond" panose="02020404030301010803" pitchFamily="18" charset="0"/>
              </a:rPr>
              <a:t>, </a:t>
            </a:r>
            <a:r>
              <a:rPr lang="el-GR" sz="2400" i="1" dirty="0">
                <a:latin typeface="Garamond" panose="02020404030301010803" pitchFamily="18" charset="0"/>
              </a:rPr>
              <a:t>χαρακτηριστικά</a:t>
            </a:r>
            <a:r>
              <a:rPr lang="el-GR" sz="2400" dirty="0">
                <a:latin typeface="Garamond" panose="02020404030301010803" pitchFamily="18" charset="0"/>
              </a:rPr>
              <a:t>, </a:t>
            </a:r>
            <a:r>
              <a:rPr lang="el-GR" sz="2400" i="1" dirty="0">
                <a:latin typeface="Garamond" panose="02020404030301010803" pitchFamily="18" charset="0"/>
              </a:rPr>
              <a:t>διαστάσεις</a:t>
            </a:r>
            <a:r>
              <a:rPr lang="el-GR" sz="2400" dirty="0">
                <a:latin typeface="Garamond" panose="02020404030301010803" pitchFamily="18" charset="0"/>
              </a:rPr>
              <a:t>, </a:t>
            </a:r>
            <a:r>
              <a:rPr lang="el-GR" sz="2400" i="1" dirty="0">
                <a:latin typeface="Garamond" panose="02020404030301010803" pitchFamily="18" charset="0"/>
              </a:rPr>
              <a:t>μεταβλητές</a:t>
            </a:r>
            <a:r>
              <a:rPr lang="el-GR" sz="2400" dirty="0">
                <a:latin typeface="Garamond" panose="02020404030301010803" pitchFamily="18" charset="0"/>
              </a:rPr>
              <a:t>, </a:t>
            </a:r>
            <a:r>
              <a:rPr lang="el-GR" sz="2400" i="1" dirty="0">
                <a:latin typeface="Garamond" panose="02020404030301010803" pitchFamily="18" charset="0"/>
              </a:rPr>
              <a:t>πεδία</a:t>
            </a:r>
            <a:r>
              <a:rPr lang="el-GR" sz="2400" dirty="0">
                <a:latin typeface="Garamond" panose="02020404030301010803" pitchFamily="18" charset="0"/>
              </a:rPr>
              <a:t> κ.λπ. Ορίζονται ως μια πλειάδα με </a:t>
            </a:r>
            <a:r>
              <a:rPr lang="el-GR" sz="2400" i="1" dirty="0">
                <a:latin typeface="Garamond" panose="02020404030301010803" pitchFamily="18" charset="0"/>
              </a:rPr>
              <a:t>n</a:t>
            </a:r>
            <a:r>
              <a:rPr lang="el-GR" sz="2400" dirty="0">
                <a:latin typeface="Garamond" panose="02020404030301010803" pitchFamily="18" charset="0"/>
              </a:rPr>
              <a:t> στοιχεία</a:t>
            </a:r>
          </a:p>
          <a:p>
            <a:pPr algn="ctr">
              <a:lnSpc>
                <a:spcPct val="160000"/>
              </a:lnSpc>
            </a:pPr>
            <a:r>
              <a:rPr lang="en-US" sz="2400" b="1" i="1" dirty="0" err="1">
                <a:latin typeface="Constantia" panose="02030602050306030303" pitchFamily="18" charset="0"/>
              </a:rPr>
              <a:t>X</a:t>
            </a:r>
            <a:r>
              <a:rPr lang="en-US" sz="2400" i="1" baseline="-25000" dirty="0" err="1">
                <a:latin typeface="Constantia" panose="02030602050306030303" pitchFamily="18" charset="0"/>
              </a:rPr>
              <a:t>j</a:t>
            </a:r>
            <a:r>
              <a:rPr lang="en-US" sz="2400" i="1" dirty="0">
                <a:latin typeface="Constantia" panose="02030602050306030303" pitchFamily="18" charset="0"/>
              </a:rPr>
              <a:t> </a:t>
            </a:r>
            <a:r>
              <a:rPr lang="el-GR" sz="2400" dirty="0">
                <a:latin typeface="Constantia" panose="02030602050306030303" pitchFamily="18" charset="0"/>
              </a:rPr>
              <a:t>= (</a:t>
            </a:r>
            <a:r>
              <a:rPr lang="en-US" sz="2400" i="1" dirty="0">
                <a:latin typeface="Constantia" panose="02030602050306030303" pitchFamily="18" charset="0"/>
              </a:rPr>
              <a:t>x</a:t>
            </a:r>
            <a:r>
              <a:rPr lang="el-GR" sz="2400" baseline="-25000" dirty="0">
                <a:latin typeface="Constantia" panose="02030602050306030303" pitchFamily="18" charset="0"/>
              </a:rPr>
              <a:t>1</a:t>
            </a:r>
            <a:r>
              <a:rPr lang="en-US" sz="2400" i="1" baseline="-25000" dirty="0">
                <a:latin typeface="Constantia" panose="02030602050306030303" pitchFamily="18" charset="0"/>
              </a:rPr>
              <a:t>j</a:t>
            </a:r>
            <a:r>
              <a:rPr lang="el-GR" sz="2400" dirty="0">
                <a:latin typeface="Constantia" panose="02030602050306030303" pitchFamily="18" charset="0"/>
              </a:rPr>
              <a:t>, </a:t>
            </a:r>
            <a:r>
              <a:rPr lang="en-US" sz="2400" i="1" dirty="0">
                <a:latin typeface="Constantia" panose="02030602050306030303" pitchFamily="18" charset="0"/>
              </a:rPr>
              <a:t>x</a:t>
            </a:r>
            <a:r>
              <a:rPr lang="el-GR" sz="2400" baseline="-25000" dirty="0">
                <a:latin typeface="Constantia" panose="02030602050306030303" pitchFamily="18" charset="0"/>
              </a:rPr>
              <a:t>2</a:t>
            </a:r>
            <a:r>
              <a:rPr lang="en-US" sz="2400" i="1" baseline="-25000" dirty="0">
                <a:latin typeface="Constantia" panose="02030602050306030303" pitchFamily="18" charset="0"/>
              </a:rPr>
              <a:t>j</a:t>
            </a:r>
            <a:r>
              <a:rPr lang="el-GR" sz="2400" dirty="0">
                <a:latin typeface="Constantia" panose="02030602050306030303" pitchFamily="18" charset="0"/>
              </a:rPr>
              <a:t>,…, </a:t>
            </a:r>
            <a:r>
              <a:rPr lang="en-US" sz="2400" i="1" dirty="0" err="1">
                <a:latin typeface="Constantia" panose="02030602050306030303" pitchFamily="18" charset="0"/>
              </a:rPr>
              <a:t>x</a:t>
            </a:r>
            <a:r>
              <a:rPr lang="en-US" sz="2400" i="1" baseline="-25000" dirty="0" err="1">
                <a:latin typeface="Constantia" panose="02030602050306030303" pitchFamily="18" charset="0"/>
              </a:rPr>
              <a:t>nj</a:t>
            </a:r>
            <a:r>
              <a:rPr lang="el-GR" sz="2400" dirty="0">
                <a:latin typeface="Constantia" panose="02030602050306030303" pitchFamily="18" charset="0"/>
              </a:rPr>
              <a:t>)</a:t>
            </a:r>
          </a:p>
        </p:txBody>
      </p:sp>
    </p:spTree>
    <p:extLst>
      <p:ext uri="{BB962C8B-B14F-4D97-AF65-F5344CB8AC3E}">
        <p14:creationId xmlns:p14="http://schemas.microsoft.com/office/powerpoint/2010/main" val="26538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0">
            <a:extLst>
              <a:ext uri="{FF2B5EF4-FFF2-40B4-BE49-F238E27FC236}">
                <a16:creationId xmlns:a16="http://schemas.microsoft.com/office/drawing/2014/main" id="{E4C8043F-F3A9-4195-BA7A-CAC90D0EF992}"/>
              </a:ext>
            </a:extLst>
          </p:cNvPr>
          <p:cNvGraphicFramePr>
            <a:graphicFrameLocks/>
          </p:cNvGraphicFramePr>
          <p:nvPr>
            <p:extLst>
              <p:ext uri="{D42A27DB-BD31-4B8C-83A1-F6EECF244321}">
                <p14:modId xmlns:p14="http://schemas.microsoft.com/office/powerpoint/2010/main" val="1529712040"/>
              </p:ext>
            </p:extLst>
          </p:nvPr>
        </p:nvGraphicFramePr>
        <p:xfrm>
          <a:off x="1341884" y="1323000"/>
          <a:ext cx="9073009" cy="4986319"/>
        </p:xfrm>
        <a:graphic>
          <a:graphicData uri="http://schemas.openxmlformats.org/drawingml/2006/table">
            <a:tbl>
              <a:tblPr firstRow="1" firstCol="1" bandRow="1"/>
              <a:tblGrid>
                <a:gridCol w="619364">
                  <a:extLst>
                    <a:ext uri="{9D8B030D-6E8A-4147-A177-3AD203B41FA5}">
                      <a16:colId xmlns:a16="http://schemas.microsoft.com/office/drawing/2014/main" val="20000"/>
                    </a:ext>
                  </a:extLst>
                </a:gridCol>
                <a:gridCol w="1754461">
                  <a:extLst>
                    <a:ext uri="{9D8B030D-6E8A-4147-A177-3AD203B41FA5}">
                      <a16:colId xmlns:a16="http://schemas.microsoft.com/office/drawing/2014/main" val="20001"/>
                    </a:ext>
                  </a:extLst>
                </a:gridCol>
                <a:gridCol w="1667812">
                  <a:extLst>
                    <a:ext uri="{9D8B030D-6E8A-4147-A177-3AD203B41FA5}">
                      <a16:colId xmlns:a16="http://schemas.microsoft.com/office/drawing/2014/main" val="20002"/>
                    </a:ext>
                  </a:extLst>
                </a:gridCol>
                <a:gridCol w="1730199">
                  <a:extLst>
                    <a:ext uri="{9D8B030D-6E8A-4147-A177-3AD203B41FA5}">
                      <a16:colId xmlns:a16="http://schemas.microsoft.com/office/drawing/2014/main" val="20003"/>
                    </a:ext>
                  </a:extLst>
                </a:gridCol>
                <a:gridCol w="1643550">
                  <a:extLst>
                    <a:ext uri="{9D8B030D-6E8A-4147-A177-3AD203B41FA5}">
                      <a16:colId xmlns:a16="http://schemas.microsoft.com/office/drawing/2014/main" val="20004"/>
                    </a:ext>
                  </a:extLst>
                </a:gridCol>
                <a:gridCol w="1657623">
                  <a:extLst>
                    <a:ext uri="{9D8B030D-6E8A-4147-A177-3AD203B41FA5}">
                      <a16:colId xmlns:a16="http://schemas.microsoft.com/office/drawing/2014/main" val="20005"/>
                    </a:ext>
                  </a:extLst>
                </a:gridCol>
              </a:tblGrid>
              <a:tr h="383563">
                <a:tc>
                  <a:txBody>
                    <a:bodyPr/>
                    <a:lstStyle/>
                    <a:p>
                      <a:pPr algn="ctr">
                        <a:spcAft>
                          <a:spcPts val="0"/>
                        </a:spcAft>
                      </a:pPr>
                      <a:r>
                        <a:rPr lang="el-GR" sz="1800" b="1" dirty="0">
                          <a:effectLst/>
                          <a:latin typeface="Arial"/>
                          <a:ea typeface="Times New Roman"/>
                          <a:cs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b="1" dirty="0">
                          <a:effectLst/>
                          <a:latin typeface="Tahoma"/>
                          <a:ea typeface="Times New Roman"/>
                          <a:cs typeface="Times New Roman"/>
                        </a:rPr>
                        <a:t>sepal length</a:t>
                      </a:r>
                      <a:endParaRPr lang="el-GR" sz="18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b="1">
                          <a:effectLst/>
                          <a:latin typeface="Tahoma"/>
                          <a:ea typeface="Times New Roman"/>
                          <a:cs typeface="Times New Roman"/>
                        </a:rPr>
                        <a:t>sepal width</a:t>
                      </a:r>
                      <a:endParaRPr lang="el-GR" sz="1800" b="1">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b="1">
                          <a:effectLst/>
                          <a:latin typeface="Tahoma"/>
                          <a:ea typeface="Times New Roman"/>
                          <a:cs typeface="Times New Roman"/>
                        </a:rPr>
                        <a:t>petal length</a:t>
                      </a:r>
                      <a:endParaRPr lang="el-GR" sz="1800" b="1">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b="1">
                          <a:effectLst/>
                          <a:latin typeface="Tahoma"/>
                          <a:ea typeface="Times New Roman"/>
                          <a:cs typeface="Times New Roman"/>
                        </a:rPr>
                        <a:t>petal width</a:t>
                      </a:r>
                      <a:endParaRPr lang="el-GR" sz="1800" b="1">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l-GR" sz="1800" b="1">
                          <a:effectLst/>
                          <a:latin typeface="Tahoma"/>
                          <a:ea typeface="Times New Roman"/>
                          <a:cs typeface="Times New Roman"/>
                        </a:rPr>
                        <a:t>class</a:t>
                      </a:r>
                      <a:endParaRPr lang="el-GR" sz="1800" b="1">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3563">
                <a:tc>
                  <a:txBody>
                    <a:bodyPr/>
                    <a:lstStyle/>
                    <a:p>
                      <a:pPr algn="ctr">
                        <a:spcAft>
                          <a:spcPts val="0"/>
                        </a:spcAft>
                      </a:pPr>
                      <a:r>
                        <a:rPr lang="el-GR" sz="1800" b="1" dirty="0">
                          <a:effectLst/>
                          <a:latin typeface="Arial"/>
                          <a:ea typeface="Times New Roman"/>
                          <a:cs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i="1" dirty="0">
                          <a:effectLst/>
                          <a:latin typeface="Times New Roman"/>
                          <a:ea typeface="Times New Roman"/>
                        </a:rPr>
                        <a:t>Χ</a:t>
                      </a:r>
                      <a:r>
                        <a:rPr lang="el-GR" sz="1800" baseline="-25000" dirty="0">
                          <a:effectLst/>
                          <a:latin typeface="Times New Roman"/>
                          <a:ea typeface="Times New Roman"/>
                        </a:rPr>
                        <a:t>1</a:t>
                      </a:r>
                      <a:endParaRPr lang="el-GR" sz="18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i="1" dirty="0">
                          <a:effectLst/>
                          <a:latin typeface="Times New Roman"/>
                          <a:ea typeface="Times New Roman"/>
                        </a:rPr>
                        <a:t>Χ</a:t>
                      </a:r>
                      <a:r>
                        <a:rPr lang="el-GR" sz="1800" baseline="-25000" dirty="0">
                          <a:effectLst/>
                          <a:latin typeface="Times New Roman"/>
                          <a:ea typeface="Times New Roman"/>
                        </a:rPr>
                        <a:t>2</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i="1" dirty="0">
                          <a:effectLst/>
                          <a:latin typeface="Times New Roman"/>
                          <a:ea typeface="Times New Roman"/>
                        </a:rPr>
                        <a:t>Χ</a:t>
                      </a:r>
                      <a:r>
                        <a:rPr lang="el-GR" sz="1800" baseline="-25000" dirty="0">
                          <a:effectLst/>
                          <a:latin typeface="Times New Roman"/>
                          <a:ea typeface="Times New Roman"/>
                        </a:rPr>
                        <a:t>3</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i="1" dirty="0">
                          <a:effectLst/>
                          <a:latin typeface="Times New Roman"/>
                          <a:ea typeface="Times New Roman"/>
                        </a:rPr>
                        <a:t>Χ</a:t>
                      </a:r>
                      <a:r>
                        <a:rPr lang="el-GR" sz="1800" baseline="-25000" dirty="0">
                          <a:effectLst/>
                          <a:latin typeface="Times New Roman"/>
                          <a:ea typeface="Times New Roman"/>
                        </a:rPr>
                        <a:t>4</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i="1" dirty="0">
                          <a:effectLst/>
                          <a:latin typeface="Times New Roman"/>
                          <a:ea typeface="Times New Roman"/>
                        </a:rPr>
                        <a:t>Χ</a:t>
                      </a:r>
                      <a:r>
                        <a:rPr lang="el-GR" sz="1800" baseline="-25000" dirty="0">
                          <a:effectLst/>
                          <a:latin typeface="Times New Roman"/>
                          <a:ea typeface="Times New Roman"/>
                        </a:rPr>
                        <a:t>5</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1</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5.9</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4.2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ahoma"/>
                          <a:ea typeface="Times New Roman"/>
                          <a:cs typeface="Times New Roman"/>
                        </a:rPr>
                        <a:t>iris-versicolor</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2</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6.9</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4.9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err="1">
                          <a:effectLst/>
                          <a:latin typeface="Tahoma"/>
                          <a:ea typeface="Times New Roman"/>
                          <a:cs typeface="Times New Roman"/>
                        </a:rPr>
                        <a:t>iris</a:t>
                      </a:r>
                      <a:r>
                        <a:rPr lang="el-GR" sz="1800" dirty="0">
                          <a:effectLst/>
                          <a:latin typeface="Tahoma"/>
                          <a:ea typeface="Times New Roman"/>
                          <a:cs typeface="Times New Roman"/>
                        </a:rPr>
                        <a:t>-</a:t>
                      </a:r>
                      <a:r>
                        <a:rPr lang="el-GR" sz="1800" dirty="0" err="1">
                          <a:effectLst/>
                          <a:latin typeface="Tahoma"/>
                          <a:ea typeface="Times New Roman"/>
                          <a:cs typeface="Times New Roman"/>
                        </a:rPr>
                        <a:t>versicolor</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3</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6.6</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2.9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ahoma"/>
                          <a:ea typeface="Times New Roman"/>
                          <a:cs typeface="Times New Roman"/>
                        </a:rPr>
                        <a:t>iris-versicolor</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4</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4.6</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ahoma"/>
                          <a:ea typeface="Times New Roman"/>
                          <a:cs typeface="Times New Roman"/>
                        </a:rPr>
                        <a:t>iris-setosa</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5</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6.0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ahoma"/>
                          <a:ea typeface="Times New Roman"/>
                          <a:cs typeface="Times New Roman"/>
                        </a:rPr>
                        <a:t>iris-versicolor</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6</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4.7</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ahoma"/>
                          <a:ea typeface="Times New Roman"/>
                          <a:cs typeface="Times New Roman"/>
                        </a:rPr>
                        <a:t>iris-setosa</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7</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6.5</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5.8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ahoma"/>
                          <a:ea typeface="Times New Roman"/>
                          <a:cs typeface="Times New Roman"/>
                        </a:rPr>
                        <a:t>iris-virginica</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8</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5.8</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2.7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5.1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err="1">
                          <a:effectLst/>
                          <a:latin typeface="Tahoma"/>
                          <a:ea typeface="Times New Roman"/>
                          <a:cs typeface="Times New Roman"/>
                        </a:rPr>
                        <a:t>iris</a:t>
                      </a:r>
                      <a:r>
                        <a:rPr lang="el-GR" sz="1800" dirty="0">
                          <a:effectLst/>
                          <a:latin typeface="Tahoma"/>
                          <a:ea typeface="Times New Roman"/>
                          <a:cs typeface="Times New Roman"/>
                        </a:rPr>
                        <a:t>-</a:t>
                      </a:r>
                      <a:r>
                        <a:rPr lang="el-GR" sz="1800" dirty="0" err="1">
                          <a:effectLst/>
                          <a:latin typeface="Tahoma"/>
                          <a:ea typeface="Times New Roman"/>
                          <a:cs typeface="Times New Roman"/>
                        </a:rPr>
                        <a:t>virginica</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3563">
                <a:tc>
                  <a:txBody>
                    <a:bodyPr/>
                    <a:lstStyle/>
                    <a:p>
                      <a:pPr algn="ctr">
                        <a:spcAft>
                          <a:spcPts val="0"/>
                        </a:spcAft>
                      </a:pPr>
                      <a:r>
                        <a:rPr lang="el-GR" sz="1800" b="0" dirty="0">
                          <a:effectLst/>
                          <a:latin typeface="Cambria Math"/>
                          <a:ea typeface="Times New Roman"/>
                          <a:cs typeface="Times New Roman"/>
                        </a:rPr>
                        <a:t>⋮</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Cambria Math"/>
                          <a:ea typeface="Times New Roman"/>
                        </a:rPr>
                        <a:t>⋮</a:t>
                      </a:r>
                      <a:endParaRPr lang="el-GR" sz="18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Cambria Math"/>
                          <a:ea typeface="Times New Roman"/>
                        </a:rPr>
                        <a:t>⋮</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Cambria Math"/>
                          <a:ea typeface="Times New Roman"/>
                        </a:rPr>
                        <a:t>⋮</a:t>
                      </a:r>
                      <a:endParaRPr lang="el-GR"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Cambria Math"/>
                          <a:ea typeface="Times New Roman"/>
                        </a:rPr>
                        <a:t>⋮</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Cambria Math"/>
                          <a:ea typeface="Times New Roman"/>
                          <a:cs typeface="Cambria Math"/>
                        </a:rPr>
                        <a:t>⋮</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149</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7.7</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6.7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a:effectLst/>
                          <a:latin typeface="Times New Roman"/>
                          <a:ea typeface="Times New Roman"/>
                        </a:rPr>
                        <a:t>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err="1">
                          <a:effectLst/>
                          <a:latin typeface="Tahoma"/>
                          <a:ea typeface="Times New Roman"/>
                          <a:cs typeface="Times New Roman"/>
                        </a:rPr>
                        <a:t>iris</a:t>
                      </a:r>
                      <a:r>
                        <a:rPr lang="el-GR" sz="1800" dirty="0">
                          <a:effectLst/>
                          <a:latin typeface="Tahoma"/>
                          <a:ea typeface="Times New Roman"/>
                          <a:cs typeface="Times New Roman"/>
                        </a:rPr>
                        <a:t>-</a:t>
                      </a:r>
                      <a:r>
                        <a:rPr lang="el-GR" sz="1800" dirty="0" err="1">
                          <a:effectLst/>
                          <a:latin typeface="Tahoma"/>
                          <a:ea typeface="Times New Roman"/>
                          <a:cs typeface="Times New Roman"/>
                        </a:rPr>
                        <a:t>virginica</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83563">
                <a:tc>
                  <a:txBody>
                    <a:bodyPr/>
                    <a:lstStyle/>
                    <a:p>
                      <a:pPr algn="ctr">
                        <a:spcAft>
                          <a:spcPts val="0"/>
                        </a:spcAft>
                      </a:pPr>
                      <a:r>
                        <a:rPr lang="en-US" sz="1800" b="0" dirty="0">
                          <a:effectLst/>
                          <a:latin typeface="Arial"/>
                          <a:ea typeface="Times New Roman"/>
                          <a:cs typeface="Times New Roman"/>
                        </a:rPr>
                        <a:t>x</a:t>
                      </a:r>
                      <a:r>
                        <a:rPr lang="el-GR" sz="1800" b="0" baseline="-25000" dirty="0">
                          <a:effectLst/>
                          <a:latin typeface="Arial"/>
                          <a:ea typeface="Times New Roman"/>
                          <a:cs typeface="Times New Roman"/>
                        </a:rPr>
                        <a:t>150</a:t>
                      </a:r>
                      <a:endParaRPr lang="el-GR" sz="1800" b="1"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5.1</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a:effectLst/>
                          <a:latin typeface="Times New Roman"/>
                          <a:ea typeface="Times New Roman"/>
                        </a:rPr>
                        <a:t>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800" dirty="0" err="1">
                          <a:effectLst/>
                          <a:latin typeface="Tahoma"/>
                          <a:ea typeface="Times New Roman"/>
                          <a:cs typeface="Times New Roman"/>
                        </a:rPr>
                        <a:t>iris</a:t>
                      </a:r>
                      <a:r>
                        <a:rPr lang="el-GR" sz="1800" dirty="0">
                          <a:effectLst/>
                          <a:latin typeface="Tahoma"/>
                          <a:ea typeface="Times New Roman"/>
                          <a:cs typeface="Times New Roman"/>
                        </a:rPr>
                        <a:t>-</a:t>
                      </a:r>
                      <a:r>
                        <a:rPr lang="el-GR" sz="1800" dirty="0" err="1">
                          <a:effectLst/>
                          <a:latin typeface="Tahoma"/>
                          <a:ea typeface="Times New Roman"/>
                          <a:cs typeface="Times New Roman"/>
                        </a:rPr>
                        <a:t>setosa</a:t>
                      </a:r>
                      <a:endParaRPr lang="el-GR"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cxnSp>
        <p:nvCxnSpPr>
          <p:cNvPr id="3" name="Straight Connector 4">
            <a:extLst>
              <a:ext uri="{FF2B5EF4-FFF2-40B4-BE49-F238E27FC236}">
                <a16:creationId xmlns:a16="http://schemas.microsoft.com/office/drawing/2014/main" id="{6925D398-7418-4F4A-8472-0F65E5795743}"/>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5">
            <a:extLst>
              <a:ext uri="{FF2B5EF4-FFF2-40B4-BE49-F238E27FC236}">
                <a16:creationId xmlns:a16="http://schemas.microsoft.com/office/drawing/2014/main" id="{9E21A5BE-2C61-4C0C-A2AC-0E1AE60ECCE5}"/>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4E3308-C39C-4AE3-A95C-3F230F065787}"/>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Απόσπασμα από το σύνολο δεδομένων Iris </a:t>
            </a:r>
          </a:p>
        </p:txBody>
      </p:sp>
    </p:spTree>
    <p:extLst>
      <p:ext uri="{BB962C8B-B14F-4D97-AF65-F5344CB8AC3E}">
        <p14:creationId xmlns:p14="http://schemas.microsoft.com/office/powerpoint/2010/main" val="15871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Συνήθεις κατανομές</a:t>
            </a:r>
          </a:p>
        </p:txBody>
      </p:sp>
      <p:sp>
        <p:nvSpPr>
          <p:cNvPr id="8" name="TextBox 7">
            <a:extLst>
              <a:ext uri="{FF2B5EF4-FFF2-40B4-BE49-F238E27FC236}">
                <a16:creationId xmlns:a16="http://schemas.microsoft.com/office/drawing/2014/main" id="{D74017E0-3332-4C43-AD33-3B2708C47CFD}"/>
              </a:ext>
            </a:extLst>
          </p:cNvPr>
          <p:cNvSpPr txBox="1"/>
          <p:nvPr/>
        </p:nvSpPr>
        <p:spPr>
          <a:xfrm>
            <a:off x="1090924" y="1196752"/>
            <a:ext cx="9395976" cy="4585871"/>
          </a:xfrm>
          <a:prstGeom prst="rect">
            <a:avLst/>
          </a:prstGeom>
          <a:noFill/>
        </p:spPr>
        <p:txBody>
          <a:bodyPr wrap="square">
            <a:spAutoFit/>
          </a:bodyPr>
          <a:lstStyle/>
          <a:p>
            <a:pPr marL="0" indent="0">
              <a:buNone/>
            </a:pPr>
            <a:r>
              <a:rPr lang="el-GR" sz="2000" dirty="0">
                <a:latin typeface="Garamond" panose="02020404030301010803" pitchFamily="18" charset="0"/>
              </a:rPr>
              <a:t>Τα γνωρίσματα μπορούν να ταξινομηθούν σε δύο κύριους τύπους:</a:t>
            </a:r>
          </a:p>
          <a:p>
            <a:pPr marL="342900" indent="-342900">
              <a:buFont typeface="Arial" panose="020B0604020202020204" pitchFamily="34" charset="0"/>
              <a:buChar char="•"/>
            </a:pPr>
            <a:endParaRPr lang="en-US" sz="2000" b="1" dirty="0">
              <a:latin typeface="Garamond" panose="02020404030301010803" pitchFamily="18" charset="0"/>
            </a:endParaRPr>
          </a:p>
          <a:p>
            <a:pPr marL="342900" indent="-342900">
              <a:buFont typeface="Arial" panose="020B0604020202020204" pitchFamily="34" charset="0"/>
              <a:buChar char="•"/>
            </a:pPr>
            <a:r>
              <a:rPr lang="el-GR" sz="2400" b="1" dirty="0">
                <a:latin typeface="Garamond" panose="02020404030301010803" pitchFamily="18" charset="0"/>
              </a:rPr>
              <a:t>Αριθμητικά γνωρίσματα</a:t>
            </a:r>
            <a:r>
              <a:rPr lang="el-GR" sz="2400" dirty="0">
                <a:latin typeface="Garamond" panose="02020404030301010803" pitchFamily="18" charset="0"/>
              </a:rPr>
              <a:t>: πεδίο ορισμού με πραγματικές ή ακέραιες τιμές</a:t>
            </a:r>
          </a:p>
          <a:p>
            <a:pPr marL="678942" lvl="1" indent="-285750">
              <a:buFont typeface="Arial" panose="020B0604020202020204" pitchFamily="34" charset="0"/>
              <a:buChar char="•"/>
            </a:pPr>
            <a:r>
              <a:rPr lang="el-GR" sz="2000" i="1" dirty="0">
                <a:latin typeface="Garamond" panose="02020404030301010803" pitchFamily="18" charset="0"/>
              </a:rPr>
              <a:t>Γνωρίσματα με κλίμακες διαστημάτων</a:t>
            </a:r>
            <a:r>
              <a:rPr lang="el-GR" sz="2000" dirty="0">
                <a:latin typeface="Garamond" panose="02020404030301010803" pitchFamily="18" charset="0"/>
              </a:rPr>
              <a:t>: νόημα έχουν μόνο οι διαφορές</a:t>
            </a:r>
            <a:r>
              <a:rPr lang="en-US" sz="2000" dirty="0">
                <a:latin typeface="Garamond" panose="02020404030301010803" pitchFamily="18" charset="0"/>
              </a:rPr>
              <a:t> </a:t>
            </a:r>
            <a:r>
              <a:rPr lang="el-GR" sz="2000" dirty="0">
                <a:latin typeface="Garamond" panose="02020404030301010803" pitchFamily="18" charset="0"/>
              </a:rPr>
              <a:t>π.χ. η θερμοκρασία (</a:t>
            </a:r>
            <a:r>
              <a:rPr lang="en-US" sz="2000" dirty="0">
                <a:latin typeface="Garamond" panose="02020404030301010803" pitchFamily="18" charset="0"/>
                <a:ea typeface="Tahoma" panose="020B0604030504040204" pitchFamily="34" charset="0"/>
                <a:cs typeface="Tahoma" panose="020B0604030504040204" pitchFamily="34" charset="0"/>
              </a:rPr>
              <a:t>temperature</a:t>
            </a:r>
            <a:r>
              <a:rPr lang="el-GR" sz="2000" dirty="0">
                <a:latin typeface="Garamond" panose="02020404030301010803" pitchFamily="18" charset="0"/>
                <a:ea typeface="Tahoma" panose="020B0604030504040204" pitchFamily="34" charset="0"/>
                <a:cs typeface="Tahoma" panose="020B0604030504040204" pitchFamily="34" charset="0"/>
              </a:rPr>
              <a:t>)</a:t>
            </a:r>
          </a:p>
          <a:p>
            <a:pPr marL="678942" lvl="1" indent="-285750">
              <a:buFont typeface="Arial" panose="020B0604020202020204" pitchFamily="34" charset="0"/>
              <a:buChar char="•"/>
            </a:pPr>
            <a:r>
              <a:rPr lang="el-GR" sz="2000" i="1" dirty="0">
                <a:latin typeface="Garamond" panose="02020404030301010803" pitchFamily="18" charset="0"/>
              </a:rPr>
              <a:t>Γνωρίσματα με κλίμακες αναλογιών</a:t>
            </a:r>
            <a:r>
              <a:rPr lang="el-GR" sz="2000" dirty="0">
                <a:latin typeface="Garamond" panose="02020404030301010803" pitchFamily="18" charset="0"/>
              </a:rPr>
              <a:t>: νόημα έχουν και οι διαφορές και οι λόγοι (ή αναλογίες),</a:t>
            </a:r>
            <a:r>
              <a:rPr lang="en-US" sz="2000" dirty="0">
                <a:latin typeface="Garamond" panose="02020404030301010803" pitchFamily="18" charset="0"/>
              </a:rPr>
              <a:t> </a:t>
            </a:r>
            <a:r>
              <a:rPr lang="el-GR" sz="2000" dirty="0">
                <a:latin typeface="Garamond" panose="02020404030301010803" pitchFamily="18" charset="0"/>
              </a:rPr>
              <a:t>π.χ. η ηλικία (</a:t>
            </a:r>
            <a:r>
              <a:rPr lang="en-US" sz="2000" dirty="0">
                <a:latin typeface="Garamond" panose="02020404030301010803" pitchFamily="18" charset="0"/>
                <a:ea typeface="Tahoma" panose="020B0604030504040204" pitchFamily="34" charset="0"/>
                <a:cs typeface="Tahoma" panose="020B0604030504040204" pitchFamily="34" charset="0"/>
              </a:rPr>
              <a:t>Age</a:t>
            </a:r>
            <a:r>
              <a:rPr lang="el-GR" sz="2000" dirty="0">
                <a:latin typeface="Garamond" panose="02020404030301010803" pitchFamily="18" charset="0"/>
              </a:rPr>
              <a:t>)</a:t>
            </a:r>
          </a:p>
          <a:p>
            <a:pPr marL="342900" indent="-342900">
              <a:buFont typeface="Arial" panose="020B0604020202020204" pitchFamily="34" charset="0"/>
              <a:buChar char="•"/>
            </a:pPr>
            <a:endParaRPr lang="en-US" sz="2000" b="1" dirty="0">
              <a:latin typeface="Garamond" panose="02020404030301010803" pitchFamily="18" charset="0"/>
            </a:endParaRPr>
          </a:p>
          <a:p>
            <a:pPr marL="342900" indent="-342900">
              <a:buFont typeface="Arial" panose="020B0604020202020204" pitchFamily="34" charset="0"/>
              <a:buChar char="•"/>
            </a:pPr>
            <a:r>
              <a:rPr lang="el-GR" sz="2400" b="1" dirty="0">
                <a:latin typeface="Garamond" panose="02020404030301010803" pitchFamily="18" charset="0"/>
              </a:rPr>
              <a:t>Κατηγορικά γνωρίσματα</a:t>
            </a:r>
            <a:r>
              <a:rPr lang="el-GR" sz="2400" dirty="0">
                <a:latin typeface="Garamond" panose="02020404030301010803" pitchFamily="18" charset="0"/>
              </a:rPr>
              <a:t>: πεδίο ορισμού με τιμές οι οποίες προέρχονται από ένα σύνολο συμβόλων</a:t>
            </a:r>
            <a:endParaRPr lang="en-US" sz="2400" dirty="0">
              <a:latin typeface="Garamond" panose="02020404030301010803" pitchFamily="18" charset="0"/>
            </a:endParaRPr>
          </a:p>
          <a:p>
            <a:pPr marL="678942" lvl="1" indent="-285750">
              <a:buFont typeface="Arial" panose="020B0604020202020204" pitchFamily="34" charset="0"/>
              <a:buChar char="•"/>
            </a:pPr>
            <a:r>
              <a:rPr lang="el-GR" sz="2000" i="1" dirty="0">
                <a:latin typeface="Garamond" panose="02020404030301010803" pitchFamily="18" charset="0"/>
              </a:rPr>
              <a:t>Ονομαστικά</a:t>
            </a:r>
            <a:r>
              <a:rPr lang="en-US" sz="2000" dirty="0">
                <a:latin typeface="Garamond" panose="02020404030301010803" pitchFamily="18" charset="0"/>
              </a:rPr>
              <a:t>: </a:t>
            </a:r>
            <a:r>
              <a:rPr lang="el-GR" sz="2000" dirty="0">
                <a:latin typeface="Garamond" panose="02020404030301010803" pitchFamily="18" charset="0"/>
              </a:rPr>
              <a:t>νόημα έχουν μόνο οι συγκρίσεις για ενδεχόμενη ισότητα</a:t>
            </a:r>
            <a:endParaRPr lang="en-US" sz="2000" dirty="0">
              <a:latin typeface="Garamond" panose="02020404030301010803" pitchFamily="18" charset="0"/>
            </a:endParaRPr>
          </a:p>
          <a:p>
            <a:pPr marL="678942" lvl="1" indent="-285750">
              <a:buFont typeface="Arial" panose="020B0604020202020204" pitchFamily="34" charset="0"/>
              <a:buChar char="•"/>
            </a:pPr>
            <a:r>
              <a:rPr lang="el-GR" sz="2000" i="1" dirty="0">
                <a:latin typeface="Garamond" panose="02020404030301010803" pitchFamily="18" charset="0"/>
              </a:rPr>
              <a:t>Διατακτικά</a:t>
            </a:r>
            <a:r>
              <a:rPr lang="en-US" sz="2000" dirty="0">
                <a:latin typeface="Garamond" panose="02020404030301010803" pitchFamily="18" charset="0"/>
              </a:rPr>
              <a:t>: </a:t>
            </a:r>
            <a:r>
              <a:rPr lang="el-GR" sz="2000" dirty="0">
                <a:latin typeface="Garamond" panose="02020404030301010803" pitchFamily="18" charset="0"/>
              </a:rPr>
              <a:t>νόημα έχουν και οι συγκρίσεις για ισότητα (Είναι μια τιμή ίση με μια άλλη;) όσο και οι συγκρίσεις για ανισότητα (Είναι μια τιμή μικρότερη ή μεγαλύτερη από κάποια άλλη;), π.χ. </a:t>
            </a:r>
            <a:r>
              <a:rPr lang="el-GR" sz="2000" i="1" dirty="0" err="1">
                <a:solidFill>
                  <a:srgbClr val="000000"/>
                </a:solidFill>
                <a:latin typeface="Garamond" panose="02020404030301010803" pitchFamily="18" charset="0"/>
                <a:ea typeface="Times New Roman"/>
              </a:rPr>
              <a:t>domain</a:t>
            </a:r>
            <a:r>
              <a:rPr lang="el-GR" sz="2000" dirty="0">
                <a:solidFill>
                  <a:srgbClr val="000000"/>
                </a:solidFill>
                <a:latin typeface="Garamond" panose="02020404030301010803" pitchFamily="18" charset="0"/>
                <a:ea typeface="Times New Roman"/>
              </a:rPr>
              <a:t>(</a:t>
            </a:r>
            <a:r>
              <a:rPr lang="el-GR" sz="2000" dirty="0" err="1">
                <a:solidFill>
                  <a:srgbClr val="000000"/>
                </a:solidFill>
                <a:latin typeface="Garamond" panose="02020404030301010803" pitchFamily="18" charset="0"/>
                <a:ea typeface="Tahoma" panose="020B0604030504040204" pitchFamily="34" charset="0"/>
                <a:cs typeface="Tahoma" panose="020B0604030504040204" pitchFamily="34" charset="0"/>
              </a:rPr>
              <a:t>Education</a:t>
            </a:r>
            <a:r>
              <a:rPr lang="el-GR" sz="2000" dirty="0">
                <a:solidFill>
                  <a:srgbClr val="000000"/>
                </a:solidFill>
                <a:latin typeface="Garamond" panose="02020404030301010803" pitchFamily="18" charset="0"/>
                <a:ea typeface="Times New Roman"/>
              </a:rPr>
              <a:t>) = {</a:t>
            </a:r>
            <a:r>
              <a:rPr lang="el-GR" sz="2000" dirty="0" err="1">
                <a:latin typeface="Garamond" panose="02020404030301010803" pitchFamily="18" charset="0"/>
                <a:ea typeface="Times New Roman"/>
                <a:cs typeface="Times New Roman"/>
              </a:rPr>
              <a:t>HighSchool</a:t>
            </a:r>
            <a:r>
              <a:rPr lang="el-GR" sz="2000" dirty="0">
                <a:solidFill>
                  <a:srgbClr val="000000"/>
                </a:solidFill>
                <a:latin typeface="Garamond" panose="02020404030301010803" pitchFamily="18" charset="0"/>
                <a:ea typeface="Times New Roman"/>
              </a:rPr>
              <a:t>, </a:t>
            </a:r>
            <a:r>
              <a:rPr lang="el-GR" sz="2000" dirty="0">
                <a:latin typeface="Garamond" panose="02020404030301010803" pitchFamily="18" charset="0"/>
                <a:ea typeface="Times New Roman"/>
                <a:cs typeface="Times New Roman"/>
              </a:rPr>
              <a:t>BS</a:t>
            </a:r>
            <a:r>
              <a:rPr lang="el-GR" sz="2000" dirty="0">
                <a:solidFill>
                  <a:srgbClr val="000000"/>
                </a:solidFill>
                <a:latin typeface="Garamond" panose="02020404030301010803" pitchFamily="18" charset="0"/>
                <a:ea typeface="Times New Roman"/>
              </a:rPr>
              <a:t>, </a:t>
            </a:r>
            <a:r>
              <a:rPr lang="el-GR" sz="2000" dirty="0">
                <a:latin typeface="Garamond" panose="02020404030301010803" pitchFamily="18" charset="0"/>
                <a:ea typeface="Times New Roman"/>
                <a:cs typeface="Times New Roman"/>
              </a:rPr>
              <a:t>MS</a:t>
            </a:r>
            <a:r>
              <a:rPr lang="el-GR" sz="2000" dirty="0">
                <a:solidFill>
                  <a:srgbClr val="000000"/>
                </a:solidFill>
                <a:latin typeface="Garamond" panose="02020404030301010803" pitchFamily="18" charset="0"/>
                <a:ea typeface="Times New Roman"/>
              </a:rPr>
              <a:t>, </a:t>
            </a:r>
            <a:r>
              <a:rPr lang="el-GR" sz="2000" dirty="0" err="1">
                <a:latin typeface="Garamond" panose="02020404030301010803" pitchFamily="18" charset="0"/>
                <a:ea typeface="Times New Roman"/>
                <a:cs typeface="Times New Roman"/>
              </a:rPr>
              <a:t>PhD</a:t>
            </a:r>
            <a:r>
              <a:rPr lang="el-GR" sz="2000" dirty="0">
                <a:solidFill>
                  <a:srgbClr val="000000"/>
                </a:solidFill>
                <a:latin typeface="Garamond" panose="02020404030301010803" pitchFamily="18" charset="0"/>
                <a:ea typeface="Times New Roman"/>
              </a:rPr>
              <a:t>}</a:t>
            </a:r>
            <a:endParaRPr lang="el-GR" sz="2000" dirty="0">
              <a:latin typeface="Garamond" panose="02020404030301010803" pitchFamily="18" charset="0"/>
            </a:endParaRPr>
          </a:p>
        </p:txBody>
      </p:sp>
    </p:spTree>
    <p:extLst>
      <p:ext uri="{BB962C8B-B14F-4D97-AF65-F5344CB8AC3E}">
        <p14:creationId xmlns:p14="http://schemas.microsoft.com/office/powerpoint/2010/main" val="710866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Δεδομένα: Αλγεβρική και γεωμετρική θεώρηση</a:t>
            </a:r>
          </a:p>
        </p:txBody>
      </p:sp>
      <p:sp>
        <p:nvSpPr>
          <p:cNvPr id="9" name="Θέση περιεχομένου 2">
            <a:extLst>
              <a:ext uri="{FF2B5EF4-FFF2-40B4-BE49-F238E27FC236}">
                <a16:creationId xmlns:a16="http://schemas.microsoft.com/office/drawing/2014/main" id="{EB5C0F94-41D0-48EA-AB53-59B6FFA0EA2C}"/>
              </a:ext>
            </a:extLst>
          </p:cNvPr>
          <p:cNvSpPr txBox="1">
            <a:spLocks/>
          </p:cNvSpPr>
          <p:nvPr/>
        </p:nvSpPr>
        <p:spPr>
          <a:xfrm>
            <a:off x="1269876" y="1195953"/>
            <a:ext cx="9145016" cy="5329391"/>
          </a:xfrm>
          <a:prstGeom prst="rect">
            <a:avLst/>
          </a:prstGeom>
        </p:spPr>
        <p:txBody>
          <a:bodyPr>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l-GR" sz="2000" dirty="0">
                <a:latin typeface="Garamond" panose="02020404030301010803" pitchFamily="18" charset="0"/>
              </a:rPr>
              <a:t>Για τη μήτρα δεδομένων </a:t>
            </a:r>
            <a:r>
              <a:rPr lang="el-GR" sz="2000" b="1" dirty="0">
                <a:latin typeface="Garamond" panose="02020404030301010803" pitchFamily="18" charset="0"/>
              </a:rPr>
              <a:t>D</a:t>
            </a:r>
            <a:r>
              <a:rPr lang="el-GR" sz="2000" dirty="0">
                <a:latin typeface="Garamond" panose="02020404030301010803" pitchFamily="18" charset="0"/>
              </a:rPr>
              <a:t>, κάθε γραμμή μπορεί να εκληφθεί ως ένα </a:t>
            </a:r>
            <a:r>
              <a:rPr lang="el-GR" sz="2000" i="1" dirty="0">
                <a:latin typeface="Garamond" panose="02020404030301010803" pitchFamily="18" charset="0"/>
              </a:rPr>
              <a:t>d</a:t>
            </a:r>
            <a:r>
              <a:rPr lang="el-GR" sz="2000" dirty="0">
                <a:latin typeface="Garamond" panose="02020404030301010803" pitchFamily="18" charset="0"/>
              </a:rPr>
              <a:t>-</a:t>
            </a:r>
            <a:r>
              <a:rPr lang="el-GR" sz="2000" dirty="0" err="1">
                <a:latin typeface="Garamond" panose="02020404030301010803" pitchFamily="18" charset="0"/>
              </a:rPr>
              <a:t>διάστατο</a:t>
            </a:r>
            <a:r>
              <a:rPr lang="el-GR" sz="2000" dirty="0">
                <a:latin typeface="Garamond" panose="02020404030301010803" pitchFamily="18" charset="0"/>
              </a:rPr>
              <a:t> διάνυσμα στήλης</a:t>
            </a:r>
          </a:p>
          <a:p>
            <a:pPr marL="0" indent="0">
              <a:lnSpc>
                <a:spcPct val="500000"/>
              </a:lnSpc>
              <a:buFont typeface="Euphemia" pitchFamily="34" charset="0"/>
              <a:buNone/>
            </a:pPr>
            <a:endParaRPr lang="el-GR" sz="2000" dirty="0">
              <a:latin typeface="Garamond" panose="02020404030301010803" pitchFamily="18" charset="0"/>
            </a:endParaRPr>
          </a:p>
          <a:p>
            <a:r>
              <a:rPr lang="el-GR" sz="2000" dirty="0">
                <a:latin typeface="Garamond" panose="02020404030301010803" pitchFamily="18" charset="0"/>
              </a:rPr>
              <a:t>ενώ κάθε στήλη ή γνώρισμα μπορεί να εκληφθεί ως ένα </a:t>
            </a:r>
            <a:r>
              <a:rPr lang="en-US" sz="2000" i="1" dirty="0">
                <a:latin typeface="Garamond" panose="02020404030301010803" pitchFamily="18" charset="0"/>
              </a:rPr>
              <a:t>n</a:t>
            </a:r>
            <a:r>
              <a:rPr lang="el-GR" sz="2000" dirty="0">
                <a:latin typeface="Garamond" panose="02020404030301010803" pitchFamily="18" charset="0"/>
              </a:rPr>
              <a:t>-</a:t>
            </a:r>
            <a:r>
              <a:rPr lang="el-GR" sz="2000" dirty="0" err="1">
                <a:latin typeface="Garamond" panose="02020404030301010803" pitchFamily="18" charset="0"/>
              </a:rPr>
              <a:t>διάστατο</a:t>
            </a:r>
            <a:r>
              <a:rPr lang="el-GR" sz="2000" dirty="0">
                <a:latin typeface="Garamond" panose="02020404030301010803" pitchFamily="18" charset="0"/>
              </a:rPr>
              <a:t> διάνυσμα</a:t>
            </a:r>
            <a:r>
              <a:rPr lang="en-US" sz="2000" dirty="0">
                <a:latin typeface="Garamond" panose="02020404030301010803" pitchFamily="18" charset="0"/>
              </a:rPr>
              <a:t> </a:t>
            </a:r>
            <a:r>
              <a:rPr lang="el-GR" sz="2000" dirty="0">
                <a:latin typeface="Garamond" panose="02020404030301010803" pitchFamily="18" charset="0"/>
              </a:rPr>
              <a:t>στήλης</a:t>
            </a:r>
          </a:p>
          <a:p>
            <a:pPr marL="0" indent="0" algn="ctr">
              <a:buFont typeface="Euphemia" pitchFamily="34" charset="0"/>
              <a:buNone/>
            </a:pPr>
            <a:r>
              <a:rPr lang="el-GR" sz="2000" i="1" dirty="0" err="1">
                <a:latin typeface="Garamond" panose="02020404030301010803" pitchFamily="18" charset="0"/>
              </a:rPr>
              <a:t>X</a:t>
            </a:r>
            <a:r>
              <a:rPr lang="el-GR" sz="2000" i="1" baseline="-25000" dirty="0" err="1">
                <a:latin typeface="Garamond" panose="02020404030301010803" pitchFamily="18" charset="0"/>
              </a:rPr>
              <a:t>j</a:t>
            </a:r>
            <a:r>
              <a:rPr lang="el-GR" sz="2000" dirty="0">
                <a:latin typeface="Garamond" panose="02020404030301010803" pitchFamily="18" charset="0"/>
              </a:rPr>
              <a:t> = (</a:t>
            </a:r>
            <a:r>
              <a:rPr lang="el-GR" sz="2000" i="1" dirty="0">
                <a:latin typeface="Garamond" panose="02020404030301010803" pitchFamily="18" charset="0"/>
              </a:rPr>
              <a:t>x</a:t>
            </a:r>
            <a:r>
              <a:rPr lang="el-GR" sz="2000" baseline="-25000" dirty="0">
                <a:latin typeface="Garamond" panose="02020404030301010803" pitchFamily="18" charset="0"/>
              </a:rPr>
              <a:t>1</a:t>
            </a:r>
            <a:r>
              <a:rPr lang="el-GR" sz="2000" i="1" baseline="-25000" dirty="0">
                <a:latin typeface="Garamond" panose="02020404030301010803" pitchFamily="18" charset="0"/>
              </a:rPr>
              <a:t>j</a:t>
            </a:r>
            <a:r>
              <a:rPr lang="el-GR" sz="2000" dirty="0">
                <a:latin typeface="Garamond" panose="02020404030301010803" pitchFamily="18" charset="0"/>
              </a:rPr>
              <a:t>    </a:t>
            </a:r>
            <a:r>
              <a:rPr lang="el-GR" sz="2000" i="1" dirty="0">
                <a:latin typeface="Garamond" panose="02020404030301010803" pitchFamily="18" charset="0"/>
              </a:rPr>
              <a:t>x</a:t>
            </a:r>
            <a:r>
              <a:rPr lang="el-GR" sz="2000" baseline="-25000" dirty="0">
                <a:latin typeface="Garamond" panose="02020404030301010803" pitchFamily="18" charset="0"/>
              </a:rPr>
              <a:t>2</a:t>
            </a:r>
            <a:r>
              <a:rPr lang="el-GR" sz="2000" i="1" baseline="-25000" dirty="0">
                <a:latin typeface="Garamond" panose="02020404030301010803" pitchFamily="18" charset="0"/>
              </a:rPr>
              <a:t>j</a:t>
            </a:r>
            <a:r>
              <a:rPr lang="el-GR" sz="2000" dirty="0">
                <a:latin typeface="Garamond" panose="02020404030301010803" pitchFamily="18" charset="0"/>
              </a:rPr>
              <a:t>     ⋯    </a:t>
            </a:r>
            <a:r>
              <a:rPr lang="el-GR" sz="2000" i="1" dirty="0" err="1">
                <a:latin typeface="Garamond" panose="02020404030301010803" pitchFamily="18" charset="0"/>
              </a:rPr>
              <a:t>x</a:t>
            </a:r>
            <a:r>
              <a:rPr lang="el-GR" sz="2000" i="1" baseline="-25000" dirty="0" err="1">
                <a:latin typeface="Garamond" panose="02020404030301010803" pitchFamily="18" charset="0"/>
              </a:rPr>
              <a:t>nj</a:t>
            </a:r>
            <a:r>
              <a:rPr lang="el-GR" sz="2000" dirty="0">
                <a:latin typeface="Garamond" panose="02020404030301010803" pitchFamily="18" charset="0"/>
              </a:rPr>
              <a:t>)</a:t>
            </a:r>
            <a:r>
              <a:rPr lang="el-GR" sz="2000" i="1" baseline="30000" dirty="0">
                <a:latin typeface="Garamond" panose="02020404030301010803" pitchFamily="18" charset="0"/>
              </a:rPr>
              <a:t>T</a:t>
            </a:r>
            <a:r>
              <a:rPr lang="el-GR" sz="2000" dirty="0">
                <a:latin typeface="Garamond" panose="02020404030301010803" pitchFamily="18" charset="0"/>
              </a:rPr>
              <a:t> </a:t>
            </a:r>
            <a:r>
              <a:rPr lang="el-GR" sz="2000" b="1" dirty="0">
                <a:latin typeface="Garamond" panose="02020404030301010803" pitchFamily="18" charset="0"/>
                <a:sym typeface="Symbol"/>
              </a:rPr>
              <a:t></a:t>
            </a:r>
            <a:r>
              <a:rPr lang="el-GR" sz="2000" dirty="0">
                <a:latin typeface="Garamond" panose="02020404030301010803" pitchFamily="18" charset="0"/>
              </a:rPr>
              <a:t> </a:t>
            </a:r>
            <a:r>
              <a:rPr lang="el-GR" sz="2000" dirty="0" err="1">
                <a:latin typeface="Garamond" panose="02020404030301010803" pitchFamily="18" charset="0"/>
              </a:rPr>
              <a:t>ℝ</a:t>
            </a:r>
            <a:r>
              <a:rPr lang="el-GR" sz="2000" i="1" baseline="30000" dirty="0" err="1">
                <a:latin typeface="Garamond" panose="02020404030301010803" pitchFamily="18" charset="0"/>
              </a:rPr>
              <a:t>n</a:t>
            </a:r>
            <a:endParaRPr lang="el-GR" sz="2000" dirty="0">
              <a:latin typeface="Garamond" panose="02020404030301010803" pitchFamily="18" charset="0"/>
            </a:endParaRPr>
          </a:p>
          <a:p>
            <a:pPr marL="0" indent="0" algn="ctr">
              <a:buFont typeface="Euphemia" pitchFamily="34" charset="0"/>
              <a:buNone/>
            </a:pPr>
            <a:endParaRPr lang="en-US" sz="2000" dirty="0">
              <a:latin typeface="Garamond" panose="02020404030301010803" pitchFamily="18" charset="0"/>
            </a:endParaRPr>
          </a:p>
          <a:p>
            <a:pPr marL="0" indent="0" algn="ctr">
              <a:buFont typeface="Euphemia" pitchFamily="34" charset="0"/>
              <a:buNone/>
            </a:pPr>
            <a:endParaRPr lang="el-GR" sz="2000" dirty="0">
              <a:latin typeface="Garamond" panose="02020404030301010803" pitchFamily="18" charset="0"/>
            </a:endParaRPr>
          </a:p>
          <a:p>
            <a:pPr marL="0" indent="0" algn="ctr">
              <a:buFont typeface="Euphemia" pitchFamily="34" charset="0"/>
              <a:buNone/>
            </a:pPr>
            <a:endParaRPr lang="el-GR" sz="2000" dirty="0">
              <a:latin typeface="Garamond" panose="02020404030301010803" pitchFamily="18" charset="0"/>
            </a:endParaRPr>
          </a:p>
          <a:p>
            <a:pPr marL="0" indent="0" algn="ctr">
              <a:buFont typeface="Euphemia" pitchFamily="34" charset="0"/>
              <a:buNone/>
            </a:pPr>
            <a:endParaRPr lang="el-GR" sz="2000" dirty="0">
              <a:latin typeface="Garamond" panose="02020404030301010803" pitchFamily="18" charset="0"/>
            </a:endParaRPr>
          </a:p>
          <a:p>
            <a:pPr marL="0" indent="0" algn="ctr">
              <a:buFont typeface="Euphemia" pitchFamily="34" charset="0"/>
              <a:buNone/>
            </a:pPr>
            <a:endParaRPr lang="el-GR" sz="2000" dirty="0">
              <a:latin typeface="Garamond" panose="02020404030301010803" pitchFamily="18" charset="0"/>
            </a:endParaRPr>
          </a:p>
          <a:p>
            <a:pPr marL="0" indent="0" algn="ctr">
              <a:buFont typeface="Euphemia" pitchFamily="34" charset="0"/>
              <a:buNone/>
            </a:pPr>
            <a:r>
              <a:rPr lang="el-GR" sz="2000" dirty="0">
                <a:latin typeface="Garamond" panose="02020404030301010803" pitchFamily="18" charset="0"/>
              </a:rPr>
              <a:t>Προβολή της 5-άδας </a:t>
            </a:r>
            <a:r>
              <a:rPr lang="en-US" sz="2000" b="1" dirty="0">
                <a:latin typeface="Garamond" panose="02020404030301010803" pitchFamily="18" charset="0"/>
              </a:rPr>
              <a:t>x</a:t>
            </a:r>
            <a:r>
              <a:rPr lang="el-GR" sz="2000" baseline="-25000" dirty="0">
                <a:latin typeface="Garamond" panose="02020404030301010803" pitchFamily="18" charset="0"/>
              </a:rPr>
              <a:t>1</a:t>
            </a:r>
            <a:r>
              <a:rPr lang="el-GR" sz="2000" dirty="0">
                <a:latin typeface="Garamond" panose="02020404030301010803" pitchFamily="18" charset="0"/>
              </a:rPr>
              <a:t> = (5.9, 3.0, 4.2, 1.5)</a:t>
            </a:r>
            <a:r>
              <a:rPr lang="el-GR" sz="2000" i="1" baseline="30000" dirty="0">
                <a:latin typeface="Garamond" panose="02020404030301010803" pitchFamily="18" charset="0"/>
              </a:rPr>
              <a:t>T</a:t>
            </a:r>
            <a:r>
              <a:rPr lang="el-GR" sz="2000" dirty="0">
                <a:latin typeface="Garamond" panose="02020404030301010803" pitchFamily="18" charset="0"/>
              </a:rPr>
              <a:t> στις δύο και τις τρεις διαστάσεις</a:t>
            </a:r>
            <a:endParaRPr lang="el-GR" sz="2000" baseline="30000"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10" name="Αντικείμενο 7">
                <a:extLst>
                  <a:ext uri="{FF2B5EF4-FFF2-40B4-BE49-F238E27FC236}">
                    <a16:creationId xmlns:a16="http://schemas.microsoft.com/office/drawing/2014/main" id="{7010592D-FCB5-4160-9836-AC3C9D198210}"/>
                  </a:ext>
                </a:extLst>
              </p:cNvPr>
              <p:cNvSpPr txBox="1"/>
              <p:nvPr/>
            </p:nvSpPr>
            <p:spPr>
              <a:xfrm>
                <a:off x="3165351" y="1776978"/>
                <a:ext cx="5196994" cy="14303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m>
                            <m:mPr>
                              <m:plcHide m:val="on"/>
                              <m:mcs>
                                <m:mc>
                                  <m:mcPr>
                                    <m:count m:val="1"/>
                                    <m:mcJc m:val="center"/>
                                  </m:mcPr>
                                </m:mc>
                              </m:mcs>
                              <m:ctrlPr>
                                <a:rPr lang="el-GR" i="1">
                                  <a:solidFill>
                                    <a:srgbClr val="000000"/>
                                  </a:solidFill>
                                  <a:latin typeface="Cambria Math" panose="02040503050406030204" pitchFamily="18" charset="0"/>
                                </a:rPr>
                              </m:ctrlPr>
                            </m:mP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sub>
                                </m:sSub>
                              </m:e>
                            </m:m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2</m:t>
                                    </m:r>
                                  </m:sub>
                                </m:sSub>
                              </m:e>
                            </m:mr>
                            <m:mr>
                              <m:e>
                                <m:r>
                                  <a:rPr lang="el-GR" i="1">
                                    <a:solidFill>
                                      <a:srgbClr val="000000"/>
                                    </a:solidFill>
                                    <a:latin typeface="Cambria Math" panose="02040503050406030204" pitchFamily="18" charset="0"/>
                                  </a:rPr>
                                  <m:t>⋮</m:t>
                                </m:r>
                              </m:e>
                            </m:m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𝑖𝑑</m:t>
                                    </m:r>
                                  </m:sub>
                                </m:sSub>
                              </m:e>
                            </m:mr>
                          </m:m>
                        </m:e>
                      </m:d>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d>
                            <m:dPr>
                              <m:ctrlPr>
                                <a:rPr lang="el-GR" i="1">
                                  <a:solidFill>
                                    <a:srgbClr val="000000"/>
                                  </a:solidFill>
                                  <a:latin typeface="Cambria Math" panose="02040503050406030204" pitchFamily="18" charset="0"/>
                                </a:rPr>
                              </m:ctrlPr>
                            </m:dPr>
                            <m:e>
                              <m:m>
                                <m:mPr>
                                  <m:plcHide m:val="on"/>
                                  <m:mcs>
                                    <m:mc>
                                      <m:mcPr>
                                        <m:count m:val="4"/>
                                        <m:mcJc m:val="center"/>
                                      </m:mcPr>
                                    </m:mc>
                                  </m:mcs>
                                  <m:ctrlPr>
                                    <a:rPr lang="el-GR" i="1">
                                      <a:solidFill>
                                        <a:srgbClr val="000000"/>
                                      </a:solidFill>
                                      <a:latin typeface="Cambria Math" panose="02040503050406030204" pitchFamily="18" charset="0"/>
                                    </a:rPr>
                                  </m:ctrlPr>
                                </m:mPr>
                                <m:m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sub>
                                    </m:sSub>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2</m:t>
                                        </m:r>
                                      </m:sub>
                                    </m:sSub>
                                  </m:e>
                                  <m:e>
                                    <m:r>
                                      <a:rPr lang="el-GR" i="1">
                                        <a:solidFill>
                                          <a:srgbClr val="000000"/>
                                        </a:solidFill>
                                        <a:latin typeface="Cambria Math" panose="02040503050406030204" pitchFamily="18" charset="0"/>
                                      </a:rPr>
                                      <m:t>⋯</m:t>
                                    </m:r>
                                  </m:e>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𝑖𝑑</m:t>
                                        </m:r>
                                      </m:sub>
                                    </m:sSub>
                                  </m:e>
                                </m:mr>
                              </m:m>
                            </m:e>
                          </m:d>
                        </m:e>
                        <m:sup>
                          <m:r>
                            <a:rPr lang="el-GR" i="1">
                              <a:solidFill>
                                <a:srgbClr val="000000"/>
                              </a:solidFill>
                              <a:latin typeface="Cambria Math" panose="02040503050406030204" pitchFamily="18" charset="0"/>
                            </a:rPr>
                            <m:t>𝑇</m:t>
                          </m:r>
                        </m:sup>
                      </m:s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𝑑</m:t>
                          </m:r>
                        </m:sup>
                      </m:sSup>
                    </m:oMath>
                  </m:oMathPara>
                </a14:m>
                <a:endParaRPr lang="el-GR" dirty="0"/>
              </a:p>
            </p:txBody>
          </p:sp>
        </mc:Choice>
        <mc:Fallback xmlns="">
          <p:sp>
            <p:nvSpPr>
              <p:cNvPr id="10" name="Αντικείμενο 7">
                <a:extLst>
                  <a:ext uri="{FF2B5EF4-FFF2-40B4-BE49-F238E27FC236}">
                    <a16:creationId xmlns:a16="http://schemas.microsoft.com/office/drawing/2014/main" id="{7010592D-FCB5-4160-9836-AC3C9D198210}"/>
                  </a:ext>
                </a:extLst>
              </p:cNvPr>
              <p:cNvSpPr txBox="1">
                <a:spLocks noRot="1" noChangeAspect="1" noMove="1" noResize="1" noEditPoints="1" noAdjustHandles="1" noChangeArrowheads="1" noChangeShapeType="1" noTextEdit="1"/>
              </p:cNvSpPr>
              <p:nvPr/>
            </p:nvSpPr>
            <p:spPr>
              <a:xfrm>
                <a:off x="3165351" y="1776978"/>
                <a:ext cx="5196994" cy="1430337"/>
              </a:xfrm>
              <a:prstGeom prst="rect">
                <a:avLst/>
              </a:prstGeom>
              <a:blipFill>
                <a:blip r:embed="rId2"/>
                <a:stretch>
                  <a:fillRect/>
                </a:stretch>
              </a:blipFill>
            </p:spPr>
            <p:txBody>
              <a:bodyPr/>
              <a:lstStyle/>
              <a:p>
                <a:r>
                  <a:rPr lang="el-GR">
                    <a:noFill/>
                  </a:rPr>
                  <a:t> </a:t>
                </a:r>
              </a:p>
            </p:txBody>
          </p:sp>
        </mc:Fallback>
      </mc:AlternateContent>
      <p:pic>
        <p:nvPicPr>
          <p:cNvPr id="11" name="Εικόνα 10">
            <a:extLst>
              <a:ext uri="{FF2B5EF4-FFF2-40B4-BE49-F238E27FC236}">
                <a16:creationId xmlns:a16="http://schemas.microsoft.com/office/drawing/2014/main" id="{4BE69FBD-B27E-40A4-8C4B-7E35183D83FB}"/>
              </a:ext>
            </a:extLst>
          </p:cNvPr>
          <p:cNvPicPr>
            <a:picLocks noChangeAspect="1"/>
          </p:cNvPicPr>
          <p:nvPr/>
        </p:nvPicPr>
        <p:blipFill>
          <a:blip r:embed="rId3"/>
          <a:stretch>
            <a:fillRect/>
          </a:stretch>
        </p:blipFill>
        <p:spPr>
          <a:xfrm>
            <a:off x="4117810" y="4296005"/>
            <a:ext cx="2815569" cy="1511264"/>
          </a:xfrm>
          <a:prstGeom prst="rect">
            <a:avLst/>
          </a:prstGeom>
        </p:spPr>
      </p:pic>
    </p:spTree>
    <p:extLst>
      <p:ext uri="{BB962C8B-B14F-4D97-AF65-F5344CB8AC3E}">
        <p14:creationId xmlns:p14="http://schemas.microsoft.com/office/powerpoint/2010/main" val="924260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2205</TotalTime>
  <Words>2506</Words>
  <Application>Microsoft Office PowerPoint</Application>
  <PresentationFormat>Custom</PresentationFormat>
  <Paragraphs>455</Paragraphs>
  <Slides>45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Arial</vt:lpstr>
      <vt:lpstr>Cambria Math</vt:lpstr>
      <vt:lpstr>Constantia</vt:lpstr>
      <vt:lpstr>Euphemia</vt:lpstr>
      <vt:lpstr>Gabriola</vt:lpstr>
      <vt:lpstr>Garamond</vt:lpstr>
      <vt:lpstr>Tahoma</vt:lpstr>
      <vt:lpstr>Times New Roman</vt:lpstr>
      <vt:lpstr>Wingdings</vt:lpstr>
      <vt:lpstr>Math 16x9</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e-mashine</cp:lastModifiedBy>
  <cp:revision>142</cp:revision>
  <dcterms:created xsi:type="dcterms:W3CDTF">2017-11-18T11:50:23Z</dcterms:created>
  <dcterms:modified xsi:type="dcterms:W3CDTF">2025-10-14T14:11:46Z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