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9877C-44E4-0242-9E44-74F89441CCD4}" v="8" dt="2020-09-25T14:00:4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5909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iegel.de/geschichte/ueberfall-auf-sender-gleiwitz-hitlers-vorwand-fuer-den-angriff-auf-polen-a-1283909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BFF812-8866-404D-B014-5B39EC607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Verlauf</a:t>
            </a:r>
            <a:r>
              <a:rPr lang="en-US" dirty="0"/>
              <a:t> des </a:t>
            </a:r>
            <a:r>
              <a:rPr lang="en-US" dirty="0" err="1"/>
              <a:t>zweiten</a:t>
            </a:r>
            <a:r>
              <a:rPr lang="en-US" dirty="0"/>
              <a:t> </a:t>
            </a:r>
            <a:r>
              <a:rPr lang="en-US" dirty="0" err="1"/>
              <a:t>Weltkrieges</a:t>
            </a: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6EE144C-D4AB-554E-8A77-106CFE7EC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1939-1945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37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2A313C-A8BB-7146-B2B9-79168B29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1942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8EBFB2-2711-544D-9061-7F3642C7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Wannseekonferenz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Schlacht</a:t>
            </a:r>
            <a:r>
              <a:rPr lang="en-US" dirty="0"/>
              <a:t> von Stalingrad </a:t>
            </a:r>
            <a:r>
              <a:rPr lang="en-US" dirty="0" err="1"/>
              <a:t>psychologischer</a:t>
            </a:r>
            <a:r>
              <a:rPr lang="en-US" dirty="0"/>
              <a:t> </a:t>
            </a:r>
            <a:r>
              <a:rPr lang="en-US" dirty="0" err="1"/>
              <a:t>Wendepunkt</a:t>
            </a:r>
            <a:r>
              <a:rPr lang="en-US" dirty="0"/>
              <a:t> des </a:t>
            </a:r>
            <a:r>
              <a:rPr lang="en-US" dirty="0" err="1"/>
              <a:t>Krieges</a:t>
            </a:r>
            <a:endParaRPr lang="en-US" dirty="0"/>
          </a:p>
          <a:p>
            <a:r>
              <a:rPr lang="en-US" dirty="0"/>
              <a:t>700.000 Menschen, </a:t>
            </a:r>
            <a:r>
              <a:rPr lang="en-US" dirty="0" err="1"/>
              <a:t>Zivilisten</a:t>
            </a:r>
            <a:r>
              <a:rPr lang="en-US" dirty="0"/>
              <a:t> und </a:t>
            </a:r>
            <a:r>
              <a:rPr lang="en-US" dirty="0" err="1"/>
              <a:t>Soldaten,kamen</a:t>
            </a:r>
            <a:r>
              <a:rPr lang="en-US" dirty="0"/>
              <a:t> ums Leben</a:t>
            </a:r>
          </a:p>
          <a:p>
            <a:r>
              <a:rPr lang="en-US" dirty="0"/>
              <a:t>Der Fall von </a:t>
            </a:r>
            <a:r>
              <a:rPr lang="en-US" dirty="0" err="1"/>
              <a:t>Singapur</a:t>
            </a:r>
            <a:endParaRPr lang="en-US" dirty="0"/>
          </a:p>
          <a:p>
            <a:r>
              <a:rPr lang="en-US" dirty="0" err="1"/>
              <a:t>Nordafrika</a:t>
            </a:r>
            <a:r>
              <a:rPr lang="en-US" dirty="0"/>
              <a:t> - die </a:t>
            </a:r>
            <a:r>
              <a:rPr lang="en-US" dirty="0" err="1"/>
              <a:t>Deutschen</a:t>
            </a:r>
            <a:r>
              <a:rPr lang="en-US" dirty="0"/>
              <a:t> </a:t>
            </a:r>
            <a:r>
              <a:rPr lang="en-US" dirty="0" err="1"/>
              <a:t>müssen</a:t>
            </a:r>
            <a:r>
              <a:rPr lang="en-US" dirty="0"/>
              <a:t> </a:t>
            </a:r>
            <a:r>
              <a:rPr lang="en-US" dirty="0" err="1"/>
              <a:t>Anfang</a:t>
            </a:r>
            <a:r>
              <a:rPr lang="en-US" dirty="0"/>
              <a:t> November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weiträumigen</a:t>
            </a:r>
            <a:r>
              <a:rPr lang="en-US" dirty="0"/>
              <a:t> </a:t>
            </a:r>
            <a:r>
              <a:rPr lang="en-US" dirty="0" err="1"/>
              <a:t>Rückzug</a:t>
            </a:r>
            <a:r>
              <a:rPr lang="en-US" dirty="0"/>
              <a:t> </a:t>
            </a:r>
            <a:r>
              <a:rPr lang="en-US" dirty="0" err="1"/>
              <a:t>einleiten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54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13457-E485-E14C-92D4-78FB5562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1943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966CBE-4E4A-4F4E-B52A-55A65E0CA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241302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Am 18. </a:t>
            </a:r>
            <a:r>
              <a:rPr lang="en-US" dirty="0" err="1"/>
              <a:t>Februar</a:t>
            </a:r>
            <a:r>
              <a:rPr lang="en-US" dirty="0"/>
              <a:t> </a:t>
            </a:r>
            <a:r>
              <a:rPr lang="en-US" dirty="0" err="1"/>
              <a:t>rief</a:t>
            </a:r>
            <a:r>
              <a:rPr lang="en-US" dirty="0"/>
              <a:t> </a:t>
            </a:r>
            <a:r>
              <a:rPr lang="en-US" dirty="0" err="1"/>
              <a:t>Propagandaminister</a:t>
            </a:r>
            <a:r>
              <a:rPr lang="en-US" dirty="0"/>
              <a:t> Joseph Goebbels den "</a:t>
            </a:r>
            <a:r>
              <a:rPr lang="en-US" dirty="0" err="1"/>
              <a:t>Totalen</a:t>
            </a:r>
            <a:r>
              <a:rPr lang="en-US" dirty="0"/>
              <a:t> Krieg"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Risse</a:t>
            </a:r>
            <a:r>
              <a:rPr lang="en-US" dirty="0"/>
              <a:t> in der "</a:t>
            </a:r>
            <a:r>
              <a:rPr lang="en-US" dirty="0" err="1"/>
              <a:t>Festung</a:t>
            </a:r>
            <a:r>
              <a:rPr lang="en-US" dirty="0"/>
              <a:t> Europa„</a:t>
            </a:r>
          </a:p>
          <a:p>
            <a:r>
              <a:rPr lang="en-US" dirty="0" err="1"/>
              <a:t>Flächenbombardements</a:t>
            </a:r>
            <a:r>
              <a:rPr lang="en-US" dirty="0"/>
              <a:t> </a:t>
            </a:r>
            <a:r>
              <a:rPr lang="en-US" dirty="0" err="1"/>
              <a:t>über</a:t>
            </a:r>
            <a:r>
              <a:rPr lang="en-US" dirty="0"/>
              <a:t> </a:t>
            </a:r>
            <a:r>
              <a:rPr lang="en-US" dirty="0" err="1"/>
              <a:t>ganz</a:t>
            </a:r>
            <a:r>
              <a:rPr lang="en-US" dirty="0"/>
              <a:t> Deutschland </a:t>
            </a:r>
            <a:r>
              <a:rPr lang="en-US" dirty="0" err="1"/>
              <a:t>aus</a:t>
            </a:r>
            <a:endParaRPr lang="en-US" dirty="0"/>
          </a:p>
          <a:p>
            <a:r>
              <a:rPr lang="en-US" dirty="0" err="1"/>
              <a:t>Alliierte</a:t>
            </a:r>
            <a:r>
              <a:rPr lang="en-US" dirty="0"/>
              <a:t> </a:t>
            </a:r>
            <a:r>
              <a:rPr lang="en-US" dirty="0" err="1"/>
              <a:t>gewinnen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den U –Boot Krieg</a:t>
            </a:r>
          </a:p>
          <a:p>
            <a:r>
              <a:rPr lang="en-US" dirty="0" err="1"/>
              <a:t>Schlechte</a:t>
            </a:r>
            <a:r>
              <a:rPr lang="en-US" dirty="0"/>
              <a:t> </a:t>
            </a:r>
            <a:r>
              <a:rPr lang="en-US" dirty="0" err="1"/>
              <a:t>Versorgung</a:t>
            </a:r>
            <a:r>
              <a:rPr lang="en-US" dirty="0"/>
              <a:t> und </a:t>
            </a:r>
            <a:r>
              <a:rPr lang="en-US" dirty="0" err="1"/>
              <a:t>Nachschub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80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A305D-B353-C745-8FB5-BD215785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Kennzeichen</a:t>
            </a:r>
            <a:r>
              <a:rPr lang="en-US" dirty="0"/>
              <a:t> des TK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8B7229-45AE-0D42-8E77-36A2A18A5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23" y="2052116"/>
            <a:ext cx="7796540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Mobilisierung</a:t>
            </a:r>
            <a:r>
              <a:rPr lang="en-US" dirty="0"/>
              <a:t>: </a:t>
            </a:r>
            <a:r>
              <a:rPr lang="en-US" dirty="0" err="1"/>
              <a:t>Freisetzung</a:t>
            </a:r>
            <a:r>
              <a:rPr lang="en-US" dirty="0"/>
              <a:t> </a:t>
            </a:r>
            <a:r>
              <a:rPr lang="en-US" dirty="0" err="1"/>
              <a:t>zusätzlicher</a:t>
            </a:r>
            <a:r>
              <a:rPr lang="en-US" dirty="0"/>
              <a:t> </a:t>
            </a:r>
            <a:r>
              <a:rPr lang="en-US" dirty="0" err="1"/>
              <a:t>Kräfte</a:t>
            </a:r>
            <a:r>
              <a:rPr lang="en-US" dirty="0"/>
              <a:t> </a:t>
            </a:r>
            <a:r>
              <a:rPr lang="en-US" dirty="0" err="1"/>
              <a:t>für</a:t>
            </a:r>
            <a:r>
              <a:rPr lang="en-US" dirty="0"/>
              <a:t> die Front (Frauen </a:t>
            </a:r>
            <a:r>
              <a:rPr lang="en-US" dirty="0" err="1"/>
              <a:t>übernehmen</a:t>
            </a:r>
            <a:r>
              <a:rPr lang="en-US" dirty="0"/>
              <a:t> </a:t>
            </a:r>
            <a:r>
              <a:rPr lang="en-US" dirty="0" err="1"/>
              <a:t>z.B.</a:t>
            </a:r>
            <a:r>
              <a:rPr lang="en-US" dirty="0"/>
              <a:t> </a:t>
            </a:r>
            <a:r>
              <a:rPr lang="en-US" dirty="0" err="1"/>
              <a:t>Arbeiten</a:t>
            </a:r>
            <a:r>
              <a:rPr lang="en-US" dirty="0"/>
              <a:t> der </a:t>
            </a:r>
            <a:r>
              <a:rPr lang="en-US" dirty="0" err="1"/>
              <a:t>Männer</a:t>
            </a:r>
            <a:r>
              <a:rPr lang="en-US" dirty="0"/>
              <a:t>), </a:t>
            </a:r>
            <a:r>
              <a:rPr lang="en-US" dirty="0" err="1"/>
              <a:t>Verstärkung</a:t>
            </a:r>
            <a:r>
              <a:rPr lang="en-US" dirty="0"/>
              <a:t> der </a:t>
            </a:r>
            <a:r>
              <a:rPr lang="en-US" dirty="0" err="1"/>
              <a:t>Rüstungsanstrengungen</a:t>
            </a:r>
            <a:endParaRPr lang="en-US" dirty="0"/>
          </a:p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Kontrolle</a:t>
            </a:r>
            <a:r>
              <a:rPr lang="en-US" dirty="0"/>
              <a:t>: Gleichschaltung des </a:t>
            </a:r>
            <a:r>
              <a:rPr lang="en-US" dirty="0" err="1"/>
              <a:t>Volkswillens</a:t>
            </a:r>
            <a:endParaRPr lang="en-US" dirty="0"/>
          </a:p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: </a:t>
            </a:r>
            <a:r>
              <a:rPr lang="en-US" dirty="0" err="1"/>
              <a:t>Verknüpfung</a:t>
            </a:r>
            <a:r>
              <a:rPr lang="en-US" dirty="0"/>
              <a:t> von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Waffentechniken</a:t>
            </a:r>
            <a:r>
              <a:rPr lang="en-US" dirty="0"/>
              <a:t> und -</a:t>
            </a:r>
            <a:r>
              <a:rPr lang="en-US" dirty="0" err="1"/>
              <a:t>systemen</a:t>
            </a:r>
            <a:endParaRPr lang="en-US" dirty="0"/>
          </a:p>
          <a:p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Kriegsziele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29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26A9BC-9012-ED4A-ABD5-000DE52D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15B0232-C589-B34C-A78C-7150321E0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919" y="2146300"/>
            <a:ext cx="2705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E4DE2-1878-1D43-8179-47F5BCE9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1944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7CB5A-CFAA-8844-BB04-C9065AAE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Frontenverschiebung</a:t>
            </a:r>
            <a:r>
              <a:rPr lang="en-US" dirty="0"/>
              <a:t> </a:t>
            </a:r>
            <a:r>
              <a:rPr lang="en-US" dirty="0" err="1"/>
              <a:t>Richtung</a:t>
            </a:r>
            <a:r>
              <a:rPr lang="en-US" dirty="0"/>
              <a:t> Berlin</a:t>
            </a:r>
          </a:p>
          <a:p>
            <a:r>
              <a:rPr lang="en-US" dirty="0" err="1"/>
              <a:t>Kapitulation</a:t>
            </a:r>
            <a:r>
              <a:rPr lang="en-US" dirty="0"/>
              <a:t>: </a:t>
            </a:r>
            <a:r>
              <a:rPr lang="en-US" dirty="0" err="1"/>
              <a:t>Rumänien</a:t>
            </a:r>
            <a:r>
              <a:rPr lang="en-US" dirty="0"/>
              <a:t> (25. August), </a:t>
            </a:r>
            <a:r>
              <a:rPr lang="en-US" dirty="0" err="1"/>
              <a:t>Bulgarien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(8. September), </a:t>
            </a:r>
            <a:r>
              <a:rPr lang="en-US" dirty="0" err="1"/>
              <a:t>Finnland</a:t>
            </a:r>
            <a:r>
              <a:rPr lang="en-US" dirty="0"/>
              <a:t> (19. September)</a:t>
            </a:r>
          </a:p>
          <a:p>
            <a:r>
              <a:rPr lang="en-US" dirty="0"/>
              <a:t>Propaganda des "</a:t>
            </a:r>
            <a:r>
              <a:rPr lang="en-US" dirty="0" err="1"/>
              <a:t>Endsieges</a:t>
            </a:r>
            <a:endParaRPr lang="en-US" dirty="0"/>
          </a:p>
          <a:p>
            <a:r>
              <a:rPr lang="en-US" dirty="0"/>
              <a:t>6.Juni D-Day / Operation Overlord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034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06621F-BBB9-A040-9CEF-F3CE30F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458623-83FE-9B46-BD96-82D748A8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14795"/>
            <a:ext cx="7796540" cy="3997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Kriegsjahr</a:t>
            </a:r>
            <a:r>
              <a:rPr lang="en-US" dirty="0"/>
              <a:t> 1945</a:t>
            </a:r>
          </a:p>
          <a:p>
            <a:r>
              <a:rPr lang="en-US" dirty="0"/>
              <a:t>Die </a:t>
            </a:r>
            <a:r>
              <a:rPr lang="en-US" dirty="0" err="1"/>
              <a:t>Schlacht</a:t>
            </a:r>
            <a:r>
              <a:rPr lang="en-US" dirty="0"/>
              <a:t> um Berlin</a:t>
            </a:r>
          </a:p>
          <a:p>
            <a:r>
              <a:rPr lang="en-US" dirty="0" err="1"/>
              <a:t>Kämpfe</a:t>
            </a:r>
            <a:r>
              <a:rPr lang="en-US" dirty="0"/>
              <a:t> </a:t>
            </a:r>
            <a:r>
              <a:rPr lang="en-US" dirty="0" err="1"/>
              <a:t>forderten</a:t>
            </a:r>
            <a:r>
              <a:rPr lang="en-US" dirty="0"/>
              <a:t> : 170.000 </a:t>
            </a:r>
            <a:r>
              <a:rPr lang="en-US" dirty="0" err="1"/>
              <a:t>Gefallene</a:t>
            </a:r>
            <a:r>
              <a:rPr lang="en-US" dirty="0"/>
              <a:t> und</a:t>
            </a:r>
          </a:p>
          <a:p>
            <a:r>
              <a:rPr lang="en-US" dirty="0"/>
              <a:t>500.000 </a:t>
            </a:r>
            <a:r>
              <a:rPr lang="en-US" dirty="0" err="1"/>
              <a:t>verwundete</a:t>
            </a:r>
            <a:r>
              <a:rPr lang="en-US" dirty="0"/>
              <a:t> </a:t>
            </a:r>
            <a:r>
              <a:rPr lang="en-US" dirty="0" err="1"/>
              <a:t>Soldaten</a:t>
            </a:r>
            <a:endParaRPr lang="en-US" dirty="0"/>
          </a:p>
          <a:p>
            <a:r>
              <a:rPr lang="en-US" dirty="0"/>
              <a:t>8.Mai </a:t>
            </a:r>
            <a:r>
              <a:rPr lang="en-US" dirty="0" err="1"/>
              <a:t>Kapitulation</a:t>
            </a:r>
            <a:r>
              <a:rPr lang="en-US" dirty="0"/>
              <a:t> </a:t>
            </a:r>
            <a:r>
              <a:rPr lang="en-US" dirty="0" err="1"/>
              <a:t>Deutschlands</a:t>
            </a:r>
            <a:r>
              <a:rPr lang="en-US" dirty="0"/>
              <a:t>, Ende des </a:t>
            </a:r>
            <a:r>
              <a:rPr lang="en-US" dirty="0" err="1"/>
              <a:t>Krieges</a:t>
            </a:r>
            <a:r>
              <a:rPr lang="en-US" dirty="0"/>
              <a:t> in Europa</a:t>
            </a:r>
          </a:p>
          <a:p>
            <a:r>
              <a:rPr lang="en-US" dirty="0" err="1"/>
              <a:t>Atombombenabwurf</a:t>
            </a:r>
            <a:r>
              <a:rPr lang="en-US" dirty="0"/>
              <a:t> der USA auf Japan am6.8. und 9.8.  auf Hiroshima und Nagasaki</a:t>
            </a:r>
          </a:p>
          <a:p>
            <a:r>
              <a:rPr lang="en-US" dirty="0"/>
              <a:t>2.9. Ende des 2. </a:t>
            </a:r>
            <a:r>
              <a:rPr lang="en-US" dirty="0" err="1"/>
              <a:t>Weltkrieges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35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815BB-34DB-8745-9241-27ED0B85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Besatzungszonen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197BF1D-8142-9D42-939E-316395A03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969" y="2106544"/>
            <a:ext cx="469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73E49A9-6806-2648-9500-7334E48CE41D}"/>
              </a:ext>
            </a:extLst>
          </p:cNvPr>
          <p:cNvSpPr/>
          <p:nvPr/>
        </p:nvSpPr>
        <p:spPr>
          <a:xfrm>
            <a:off x="2312503" y="1028343"/>
            <a:ext cx="7527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Bilanz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Tote </a:t>
            </a:r>
            <a:r>
              <a:rPr lang="en-US" dirty="0" err="1">
                <a:latin typeface="Helvetica" pitchFamily="2" charset="0"/>
              </a:rPr>
              <a:t>insgesamt</a:t>
            </a:r>
            <a:r>
              <a:rPr lang="en-US" dirty="0">
                <a:latin typeface="Helvetica" pitchFamily="2" charset="0"/>
              </a:rPr>
              <a:t> ca. 55 </a:t>
            </a:r>
            <a:r>
              <a:rPr lang="en-US" dirty="0" err="1">
                <a:latin typeface="Helvetica" pitchFamily="2" charset="0"/>
              </a:rPr>
              <a:t>Millionen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davon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zwischen</a:t>
            </a:r>
            <a:r>
              <a:rPr lang="en-US" dirty="0">
                <a:latin typeface="Helvetica" pitchFamily="2" charset="0"/>
              </a:rPr>
              <a:t> 20 und 30 Mio</a:t>
            </a:r>
          </a:p>
          <a:p>
            <a:r>
              <a:rPr lang="en-US" dirty="0" err="1">
                <a:latin typeface="Helvetica" pitchFamily="2" charset="0"/>
              </a:rPr>
              <a:t>Zivilisten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Tote in </a:t>
            </a:r>
            <a:r>
              <a:rPr lang="en-US" dirty="0" err="1">
                <a:latin typeface="Helvetica" pitchFamily="2" charset="0"/>
              </a:rPr>
              <a:t>Russland</a:t>
            </a:r>
            <a:r>
              <a:rPr lang="en-US" dirty="0">
                <a:latin typeface="Helvetica" pitchFamily="2" charset="0"/>
              </a:rPr>
              <a:t> ca. 20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Tote in D ca. 7.2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Tote in </a:t>
            </a:r>
            <a:r>
              <a:rPr lang="en-US" dirty="0" err="1">
                <a:latin typeface="Helvetica" pitchFamily="2" charset="0"/>
              </a:rPr>
              <a:t>Ostasien</a:t>
            </a:r>
            <a:r>
              <a:rPr lang="en-US" dirty="0">
                <a:latin typeface="Helvetica" pitchFamily="2" charset="0"/>
              </a:rPr>
              <a:t> ca. 14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</a:t>
            </a:r>
            <a:r>
              <a:rPr lang="en-US" dirty="0" err="1">
                <a:latin typeface="Helvetica" pitchFamily="2" charset="0"/>
              </a:rPr>
              <a:t>Juden-Vernichtung</a:t>
            </a:r>
            <a:r>
              <a:rPr lang="en-US" dirty="0">
                <a:latin typeface="Helvetica" pitchFamily="2" charset="0"/>
              </a:rPr>
              <a:t> ca. 6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</a:t>
            </a:r>
            <a:r>
              <a:rPr lang="en-US" dirty="0" err="1">
                <a:latin typeface="Helvetica" pitchFamily="2" charset="0"/>
              </a:rPr>
              <a:t>Verwundete</a:t>
            </a:r>
            <a:r>
              <a:rPr lang="en-US" dirty="0">
                <a:latin typeface="Helvetica" pitchFamily="2" charset="0"/>
              </a:rPr>
              <a:t> ca. 35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</a:t>
            </a:r>
            <a:r>
              <a:rPr lang="en-US" dirty="0" err="1">
                <a:latin typeface="Helvetica" pitchFamily="2" charset="0"/>
              </a:rPr>
              <a:t>Vermisste</a:t>
            </a:r>
            <a:r>
              <a:rPr lang="en-US" dirty="0">
                <a:latin typeface="Helvetica" pitchFamily="2" charset="0"/>
              </a:rPr>
              <a:t> ca. 3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</a:t>
            </a:r>
            <a:r>
              <a:rPr lang="en-US" dirty="0" err="1">
                <a:latin typeface="Helvetica" pitchFamily="2" charset="0"/>
              </a:rPr>
              <a:t>Vertriebene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über</a:t>
            </a:r>
            <a:r>
              <a:rPr lang="en-US" dirty="0">
                <a:latin typeface="Helvetica" pitchFamily="2" charset="0"/>
              </a:rPr>
              <a:t> 20 </a:t>
            </a:r>
            <a:r>
              <a:rPr lang="en-US" dirty="0" err="1">
                <a:latin typeface="Helvetica" pitchFamily="2" charset="0"/>
              </a:rPr>
              <a:t>Millionen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• </a:t>
            </a:r>
            <a:r>
              <a:rPr lang="en-US" dirty="0" err="1">
                <a:latin typeface="Helvetica" pitchFamily="2" charset="0"/>
              </a:rPr>
              <a:t>Kosten</a:t>
            </a:r>
            <a:r>
              <a:rPr lang="en-US" dirty="0">
                <a:latin typeface="Helvetica" pitchFamily="2" charset="0"/>
              </a:rPr>
              <a:t> ca. 1'500 </a:t>
            </a:r>
            <a:r>
              <a:rPr lang="en-US" dirty="0" err="1">
                <a:latin typeface="Helvetica" pitchFamily="2" charset="0"/>
              </a:rPr>
              <a:t>Milliarden</a:t>
            </a:r>
            <a:r>
              <a:rPr lang="en-US" dirty="0">
                <a:latin typeface="Helvetica" pitchFamily="2" charset="0"/>
              </a:rPr>
              <a:t> $</a:t>
            </a:r>
          </a:p>
          <a:p>
            <a:r>
              <a:rPr lang="en-US" dirty="0">
                <a:latin typeface="Helvetica" pitchFamily="2" charset="0"/>
              </a:rPr>
              <a:t>• In </a:t>
            </a:r>
            <a:r>
              <a:rPr lang="en-US" dirty="0" err="1">
                <a:latin typeface="Helvetica" pitchFamily="2" charset="0"/>
              </a:rPr>
              <a:t>Russland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waren</a:t>
            </a:r>
            <a:r>
              <a:rPr lang="en-US" dirty="0">
                <a:latin typeface="Helvetica" pitchFamily="2" charset="0"/>
              </a:rPr>
              <a:t> 1700 </a:t>
            </a:r>
            <a:r>
              <a:rPr lang="en-US" dirty="0" err="1">
                <a:latin typeface="Helvetica" pitchFamily="2" charset="0"/>
              </a:rPr>
              <a:t>Städte</a:t>
            </a:r>
            <a:r>
              <a:rPr lang="en-US" dirty="0">
                <a:latin typeface="Helvetica" pitchFamily="2" charset="0"/>
              </a:rPr>
              <a:t>, 70'000 </a:t>
            </a:r>
            <a:r>
              <a:rPr lang="en-US" dirty="0" err="1">
                <a:latin typeface="Helvetica" pitchFamily="2" charset="0"/>
              </a:rPr>
              <a:t>Dörfer</a:t>
            </a:r>
            <a:r>
              <a:rPr lang="en-US" dirty="0">
                <a:latin typeface="Helvetica" pitchFamily="2" charset="0"/>
              </a:rPr>
              <a:t> und 32'000</a:t>
            </a:r>
          </a:p>
          <a:p>
            <a:r>
              <a:rPr lang="en-US" dirty="0" err="1">
                <a:latin typeface="Helvetica" pitchFamily="2" charset="0"/>
              </a:rPr>
              <a:t>Industrieanlagen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zerstört</a:t>
            </a:r>
            <a:r>
              <a:rPr lang="en-US" dirty="0">
                <a:latin typeface="Helvetica" pitchFamily="2" charset="0"/>
              </a:rPr>
              <a:t>; in D </a:t>
            </a:r>
            <a:r>
              <a:rPr lang="en-US" dirty="0" err="1">
                <a:latin typeface="Helvetica" pitchFamily="2" charset="0"/>
              </a:rPr>
              <a:t>waren</a:t>
            </a:r>
            <a:r>
              <a:rPr lang="en-US" dirty="0">
                <a:latin typeface="Helvetica" pitchFamily="2" charset="0"/>
              </a:rPr>
              <a:t> es 50 % der </a:t>
            </a:r>
            <a:r>
              <a:rPr lang="en-US" dirty="0" err="1">
                <a:latin typeface="Helvetica" pitchFamily="2" charset="0"/>
              </a:rPr>
              <a:t>Verkehrs</a:t>
            </a:r>
            <a:r>
              <a:rPr lang="en-US" dirty="0">
                <a:latin typeface="Helvetica" pitchFamily="2" charset="0"/>
              </a:rPr>
              <a:t>- u. </a:t>
            </a:r>
            <a:r>
              <a:rPr lang="en-US" dirty="0" err="1">
                <a:latin typeface="Helvetica" pitchFamily="2" charset="0"/>
              </a:rPr>
              <a:t>Industrieanlagen</a:t>
            </a:r>
            <a:r>
              <a:rPr lang="en-US" dirty="0">
                <a:latin typeface="Helvetica" pitchFamily="2" charset="0"/>
              </a:rPr>
              <a:t>; ca. 40 % der </a:t>
            </a:r>
            <a:r>
              <a:rPr lang="en-US" dirty="0" err="1">
                <a:latin typeface="Helvetica" pitchFamily="2" charset="0"/>
              </a:rPr>
              <a:t>Deutschen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haben</a:t>
            </a:r>
            <a:r>
              <a:rPr lang="en-US" dirty="0">
                <a:latin typeface="Helvetica" pitchFamily="2" charset="0"/>
              </a:rPr>
              <a:t> die </a:t>
            </a:r>
            <a:r>
              <a:rPr lang="en-US" dirty="0" err="1">
                <a:latin typeface="Helvetica" pitchFamily="2" charset="0"/>
              </a:rPr>
              <a:t>ganze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Habe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verloren</a:t>
            </a:r>
            <a:r>
              <a:rPr lang="en-US" dirty="0">
                <a:latin typeface="Helvetica" pitchFamily="2" charset="0"/>
              </a:rPr>
              <a:t>.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29065F-035D-6D4E-A9FC-AB21DB20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Gliederung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4B2940-850B-9143-8913-681322AF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Ziele</a:t>
            </a:r>
            <a:r>
              <a:rPr lang="en-US" dirty="0"/>
              <a:t> des 2. WK</a:t>
            </a:r>
          </a:p>
          <a:p>
            <a:r>
              <a:rPr lang="en-US" dirty="0" err="1"/>
              <a:t>Erfahrungen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1. WK</a:t>
            </a:r>
          </a:p>
          <a:p>
            <a:r>
              <a:rPr lang="en-US" dirty="0" err="1"/>
              <a:t>Kriegsjahre</a:t>
            </a:r>
            <a:r>
              <a:rPr lang="en-US" dirty="0"/>
              <a:t> 1939 – 45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6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2C9C9-BCA2-0A4C-9401-0B519F1F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Ziele</a:t>
            </a:r>
            <a:r>
              <a:rPr lang="en-US" dirty="0"/>
              <a:t> des 2. WK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3E1E39-602D-314A-BE4B-1B6D8248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Hitlers </a:t>
            </a:r>
            <a:r>
              <a:rPr lang="en-US" dirty="0" err="1"/>
              <a:t>Programm</a:t>
            </a:r>
            <a:r>
              <a:rPr lang="en-US" dirty="0"/>
              <a:t>:</a:t>
            </a:r>
          </a:p>
          <a:p>
            <a:r>
              <a:rPr lang="en-US" dirty="0" err="1"/>
              <a:t>Eroberung</a:t>
            </a:r>
            <a:r>
              <a:rPr lang="en-US" dirty="0"/>
              <a:t> der </a:t>
            </a:r>
            <a:r>
              <a:rPr lang="en-US" dirty="0" err="1"/>
              <a:t>Macht</a:t>
            </a:r>
            <a:r>
              <a:rPr lang="en-US" dirty="0"/>
              <a:t> in Deutschland</a:t>
            </a:r>
          </a:p>
          <a:p>
            <a:r>
              <a:rPr lang="en-US" dirty="0" err="1"/>
              <a:t>Eroberung</a:t>
            </a:r>
            <a:r>
              <a:rPr lang="en-US" dirty="0"/>
              <a:t> von Lebensraum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Osten</a:t>
            </a:r>
            <a:endParaRPr lang="en-US" dirty="0"/>
          </a:p>
          <a:p>
            <a:r>
              <a:rPr lang="en-US" dirty="0" err="1"/>
              <a:t>Eroberung</a:t>
            </a:r>
            <a:r>
              <a:rPr lang="en-US" dirty="0"/>
              <a:t> von </a:t>
            </a:r>
            <a:r>
              <a:rPr lang="en-US" dirty="0" err="1"/>
              <a:t>Kolonie</a:t>
            </a:r>
            <a:r>
              <a:rPr lang="en-US" dirty="0"/>
              <a:t>, </a:t>
            </a:r>
            <a:r>
              <a:rPr lang="en-US" dirty="0" err="1"/>
              <a:t>Stützpunkten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Atlantik</a:t>
            </a:r>
            <a:endParaRPr lang="en-US" dirty="0"/>
          </a:p>
          <a:p>
            <a:r>
              <a:rPr lang="en-US" dirty="0" err="1"/>
              <a:t>Nächste</a:t>
            </a:r>
            <a:r>
              <a:rPr lang="en-US" dirty="0"/>
              <a:t> Generation: </a:t>
            </a:r>
            <a:r>
              <a:rPr lang="en-US" dirty="0" err="1"/>
              <a:t>Kampf</a:t>
            </a:r>
            <a:r>
              <a:rPr lang="en-US" dirty="0"/>
              <a:t> um die </a:t>
            </a:r>
            <a:r>
              <a:rPr lang="en-US" dirty="0" err="1"/>
              <a:t>Weltherrschaft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66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89B4A9-AA96-4C48-B740-AEF8572C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Erfahrung</a:t>
            </a:r>
            <a:r>
              <a:rPr lang="en-US" dirty="0"/>
              <a:t> des 1. WK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AF3A2E-E8DC-5C4E-B1D4-1437E64A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29803"/>
            <a:ext cx="7796540" cy="399782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2-Frontenkrieg</a:t>
            </a:r>
          </a:p>
          <a:p>
            <a:r>
              <a:rPr lang="en-US" dirty="0" err="1"/>
              <a:t>Blitzkriegsstrategie</a:t>
            </a:r>
            <a:r>
              <a:rPr lang="en-US" dirty="0"/>
              <a:t> (</a:t>
            </a:r>
            <a:r>
              <a:rPr lang="en-US" dirty="0" err="1"/>
              <a:t>d.h.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langer</a:t>
            </a:r>
            <a:r>
              <a:rPr lang="en-US" dirty="0"/>
              <a:t> </a:t>
            </a:r>
            <a:r>
              <a:rPr lang="en-US" dirty="0" err="1"/>
              <a:t>Wirtschaftskrieg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  <a:r>
              <a:rPr lang="en-US" dirty="0" err="1"/>
              <a:t>Rücksicht</a:t>
            </a:r>
            <a:r>
              <a:rPr lang="en-US" dirty="0"/>
              <a:t> auf die </a:t>
            </a:r>
            <a:r>
              <a:rPr lang="en-US" dirty="0" err="1"/>
              <a:t>Heimatfront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Voraussetzung</a:t>
            </a:r>
            <a:r>
              <a:rPr lang="en-US" dirty="0"/>
              <a:t>: Arrangement </a:t>
            </a:r>
            <a:r>
              <a:rPr lang="en-US" dirty="0" err="1"/>
              <a:t>mit</a:t>
            </a:r>
            <a:r>
              <a:rPr lang="en-US" dirty="0"/>
              <a:t> GB</a:t>
            </a:r>
          </a:p>
          <a:p>
            <a:r>
              <a:rPr lang="en-US" dirty="0"/>
              <a:t>Hitler </a:t>
            </a:r>
            <a:r>
              <a:rPr lang="en-US" dirty="0" err="1"/>
              <a:t>interpretierte</a:t>
            </a:r>
            <a:r>
              <a:rPr lang="en-US" dirty="0"/>
              <a:t> brit. appeasement-</a:t>
            </a:r>
            <a:r>
              <a:rPr lang="en-US" dirty="0" err="1"/>
              <a:t>Politik</a:t>
            </a:r>
            <a:r>
              <a:rPr lang="en-US" dirty="0"/>
              <a:t> 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Sinne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893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6E5537-73DC-504F-9CF8-BA40A305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1939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2DAC56-554B-7A4D-AB8C-D10168898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Der deutsche Angriff auf </a:t>
            </a:r>
            <a:r>
              <a:rPr lang="en-US" dirty="0" err="1"/>
              <a:t>Polen</a:t>
            </a:r>
            <a:r>
              <a:rPr lang="en-US" dirty="0"/>
              <a:t> 1939</a:t>
            </a:r>
          </a:p>
          <a:p>
            <a:r>
              <a:rPr lang="en-US" dirty="0"/>
              <a:t>• </a:t>
            </a:r>
            <a:r>
              <a:rPr lang="en-US" dirty="0" err="1"/>
              <a:t>Stellungskrieg</a:t>
            </a:r>
            <a:r>
              <a:rPr lang="en-US" dirty="0"/>
              <a:t> an der </a:t>
            </a:r>
            <a:r>
              <a:rPr lang="en-US" dirty="0" err="1"/>
              <a:t>Westfront</a:t>
            </a:r>
            <a:r>
              <a:rPr lang="en-US" dirty="0"/>
              <a:t> 1939</a:t>
            </a:r>
          </a:p>
          <a:p>
            <a:r>
              <a:rPr lang="en-US" dirty="0"/>
              <a:t>• </a:t>
            </a:r>
            <a:r>
              <a:rPr lang="en-US" dirty="0" err="1"/>
              <a:t>Finnisch-Sowjetischer</a:t>
            </a:r>
            <a:r>
              <a:rPr lang="en-US" dirty="0"/>
              <a:t> </a:t>
            </a:r>
            <a:r>
              <a:rPr lang="en-US" dirty="0" err="1"/>
              <a:t>Winterkrieg</a:t>
            </a:r>
            <a:r>
              <a:rPr lang="en-US" dirty="0"/>
              <a:t> 1939/1940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www.lpb-bw.de</a:t>
            </a:r>
            <a:r>
              <a:rPr lang="en-US" dirty="0"/>
              <a:t>/</a:t>
            </a:r>
            <a:r>
              <a:rPr lang="en-US" dirty="0" err="1"/>
              <a:t>beginn-zweiter-weltkrieg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37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1E0CB2-CEF4-0445-B956-5C644145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</a:t>
            </a:r>
            <a:r>
              <a:rPr lang="el-GR" dirty="0"/>
              <a:t>1939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865572-72FA-AE41-97F3-B278CC81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2126974"/>
            <a:ext cx="7796540" cy="43404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Der Angriff auf </a:t>
            </a:r>
            <a:r>
              <a:rPr lang="en-US" dirty="0" err="1"/>
              <a:t>Polen</a:t>
            </a:r>
            <a:r>
              <a:rPr lang="en-US" dirty="0"/>
              <a:t> 1939</a:t>
            </a:r>
          </a:p>
          <a:p>
            <a:r>
              <a:rPr lang="en-US" dirty="0"/>
              <a:t>Der </a:t>
            </a:r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Weltkrieg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in Europa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Deutschen</a:t>
            </a:r>
            <a:r>
              <a:rPr lang="en-US" dirty="0"/>
              <a:t> Reich am 1. September 1939  </a:t>
            </a:r>
            <a:r>
              <a:rPr lang="en-US" dirty="0" err="1"/>
              <a:t>mit</a:t>
            </a:r>
            <a:r>
              <a:rPr lang="en-US" dirty="0"/>
              <a:t> dem Angriff auf </a:t>
            </a:r>
            <a:r>
              <a:rPr lang="en-US" dirty="0" err="1"/>
              <a:t>Polen</a:t>
            </a:r>
            <a:r>
              <a:rPr lang="en-US" dirty="0"/>
              <a:t> </a:t>
            </a:r>
            <a:r>
              <a:rPr lang="en-US" dirty="0" err="1"/>
              <a:t>begonnen</a:t>
            </a:r>
            <a:endParaRPr lang="en-US" dirty="0"/>
          </a:p>
          <a:p>
            <a:r>
              <a:rPr lang="en-US" dirty="0"/>
              <a:t>Deutsche </a:t>
            </a:r>
            <a:r>
              <a:rPr lang="en-US" dirty="0" err="1"/>
              <a:t>Seite</a:t>
            </a:r>
            <a:r>
              <a:rPr lang="en-US" dirty="0"/>
              <a:t> </a:t>
            </a:r>
            <a:r>
              <a:rPr lang="en-US" dirty="0" err="1"/>
              <a:t>fingierte</a:t>
            </a:r>
            <a:r>
              <a:rPr lang="en-US" dirty="0"/>
              <a:t> </a:t>
            </a:r>
            <a:r>
              <a:rPr lang="en-US" dirty="0" err="1"/>
              <a:t>mehrere</a:t>
            </a:r>
            <a:r>
              <a:rPr lang="en-US" dirty="0"/>
              <a:t> </a:t>
            </a:r>
            <a:r>
              <a:rPr lang="en-US" dirty="0" err="1"/>
              <a:t>Vorfälle</a:t>
            </a:r>
            <a:r>
              <a:rPr lang="en-US" dirty="0"/>
              <a:t>.</a:t>
            </a:r>
          </a:p>
          <a:p>
            <a:r>
              <a:rPr lang="en-US" dirty="0" err="1"/>
              <a:t>Überfall</a:t>
            </a:r>
            <a:r>
              <a:rPr lang="en-US" dirty="0"/>
              <a:t> auf den Sender </a:t>
            </a:r>
            <a:r>
              <a:rPr lang="en-US" dirty="0" err="1"/>
              <a:t>Gleiwitz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https://www.spiegel.de/geschichte/ueberfall-auf-sender-gleiwitz-hitlers-vorwand-fuer-den-angriff-auf-polen-a-1283909.html</a:t>
            </a:r>
            <a:r>
              <a:rPr lang="en-US" dirty="0"/>
              <a:t>)</a:t>
            </a:r>
          </a:p>
          <a:p>
            <a:r>
              <a:rPr lang="en-US" dirty="0"/>
              <a:t>England und </a:t>
            </a:r>
            <a:r>
              <a:rPr lang="en-US" dirty="0" err="1"/>
              <a:t>Frankreich</a:t>
            </a:r>
            <a:r>
              <a:rPr lang="en-US" dirty="0"/>
              <a:t> </a:t>
            </a:r>
            <a:r>
              <a:rPr lang="en-US" dirty="0" err="1"/>
              <a:t>erklären</a:t>
            </a:r>
            <a:r>
              <a:rPr lang="en-US" dirty="0"/>
              <a:t> am 3. September Deutschland den Krieg.</a:t>
            </a:r>
          </a:p>
          <a:p>
            <a:r>
              <a:rPr lang="en-US" dirty="0"/>
              <a:t>Hitler – Stalin – </a:t>
            </a:r>
            <a:r>
              <a:rPr lang="en-US" dirty="0" err="1"/>
              <a:t>Pakt</a:t>
            </a:r>
            <a:r>
              <a:rPr lang="en-US" dirty="0"/>
              <a:t> </a:t>
            </a:r>
            <a:r>
              <a:rPr lang="en-US" dirty="0" err="1"/>
              <a:t>sowjetische</a:t>
            </a:r>
            <a:r>
              <a:rPr lang="en-US" dirty="0"/>
              <a:t> </a:t>
            </a:r>
            <a:r>
              <a:rPr lang="en-US" dirty="0" err="1"/>
              <a:t>BesetzungOstpolens</a:t>
            </a:r>
            <a:r>
              <a:rPr lang="en-US" dirty="0"/>
              <a:t> / deutsche </a:t>
            </a:r>
            <a:r>
              <a:rPr lang="en-US" dirty="0" err="1"/>
              <a:t>Besetzung</a:t>
            </a:r>
            <a:r>
              <a:rPr lang="en-US" dirty="0"/>
              <a:t> </a:t>
            </a:r>
            <a:r>
              <a:rPr lang="en-US" dirty="0" err="1"/>
              <a:t>Westpolens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23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5A2501-AD68-6F42-9D61-4A6E2531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Kriegsjahr</a:t>
            </a:r>
            <a:r>
              <a:rPr lang="en-US" dirty="0"/>
              <a:t> 1940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A421EE-8F98-A94B-8A68-67E2A1BE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Invasion der Wehrmacht in </a:t>
            </a:r>
            <a:r>
              <a:rPr lang="en-US" dirty="0" err="1"/>
              <a:t>Norwegen</a:t>
            </a:r>
            <a:r>
              <a:rPr lang="en-US" dirty="0"/>
              <a:t> und </a:t>
            </a:r>
            <a:r>
              <a:rPr lang="en-US" dirty="0" err="1"/>
              <a:t>Dänemark</a:t>
            </a:r>
            <a:r>
              <a:rPr lang="en-US" dirty="0"/>
              <a:t> am 9.April 1940</a:t>
            </a:r>
          </a:p>
          <a:p>
            <a:r>
              <a:rPr lang="en-US" dirty="0" err="1"/>
              <a:t>Dänemark</a:t>
            </a:r>
            <a:r>
              <a:rPr lang="en-US" dirty="0"/>
              <a:t> und </a:t>
            </a:r>
            <a:r>
              <a:rPr lang="en-US" dirty="0" err="1"/>
              <a:t>Norwegen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neutral,</a:t>
            </a:r>
          </a:p>
          <a:p>
            <a:r>
              <a:rPr lang="en-US" dirty="0" err="1"/>
              <a:t>Dänemark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nahezu</a:t>
            </a:r>
            <a:r>
              <a:rPr lang="en-US" dirty="0"/>
              <a:t> </a:t>
            </a:r>
            <a:r>
              <a:rPr lang="en-US" dirty="0" err="1"/>
              <a:t>kampflos</a:t>
            </a:r>
            <a:r>
              <a:rPr lang="en-US" dirty="0"/>
              <a:t> </a:t>
            </a:r>
            <a:r>
              <a:rPr lang="en-US" dirty="0" err="1"/>
              <a:t>annektiert</a:t>
            </a:r>
            <a:endParaRPr lang="en-US" dirty="0"/>
          </a:p>
          <a:p>
            <a:r>
              <a:rPr lang="en-US" dirty="0"/>
              <a:t>Am 17. Mai </a:t>
            </a:r>
            <a:r>
              <a:rPr lang="en-US" dirty="0" err="1"/>
              <a:t>Brüssel</a:t>
            </a:r>
            <a:r>
              <a:rPr lang="en-US" dirty="0"/>
              <a:t> </a:t>
            </a:r>
            <a:r>
              <a:rPr lang="en-US" dirty="0" err="1"/>
              <a:t>kampflos</a:t>
            </a:r>
            <a:r>
              <a:rPr lang="en-US" dirty="0"/>
              <a:t> </a:t>
            </a:r>
            <a:r>
              <a:rPr lang="en-US" dirty="0" err="1"/>
              <a:t>übergeben</a:t>
            </a:r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deutsch-französische</a:t>
            </a:r>
            <a:r>
              <a:rPr lang="en-US" dirty="0"/>
              <a:t> </a:t>
            </a:r>
            <a:r>
              <a:rPr lang="en-US" dirty="0" err="1"/>
              <a:t>Waffenstillstand</a:t>
            </a:r>
            <a:r>
              <a:rPr lang="en-US" dirty="0"/>
              <a:t> trat </a:t>
            </a:r>
            <a:r>
              <a:rPr lang="en-US" dirty="0" err="1"/>
              <a:t>erstam</a:t>
            </a:r>
            <a:r>
              <a:rPr lang="en-US" dirty="0"/>
              <a:t> 25. </a:t>
            </a:r>
            <a:r>
              <a:rPr lang="en-US" dirty="0" err="1"/>
              <a:t>Juni</a:t>
            </a:r>
            <a:r>
              <a:rPr lang="en-US" dirty="0"/>
              <a:t> in Kraft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1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06A204-9D30-AA49-94A6-A9BDA568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C7F13D-F84E-E440-ACE4-C843A23EC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Mittelmeerraum</a:t>
            </a:r>
            <a:r>
              <a:rPr lang="en-US" dirty="0"/>
              <a:t> 1940/1941</a:t>
            </a:r>
          </a:p>
          <a:p>
            <a:r>
              <a:rPr lang="en-US" dirty="0" err="1"/>
              <a:t>Jugoslawien</a:t>
            </a:r>
            <a:r>
              <a:rPr lang="en-US" dirty="0"/>
              <a:t> 1941</a:t>
            </a:r>
          </a:p>
          <a:p>
            <a:r>
              <a:rPr lang="en-US" dirty="0"/>
              <a:t>Krieg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Griechenland</a:t>
            </a:r>
            <a:r>
              <a:rPr lang="en-US" dirty="0"/>
              <a:t> 1941</a:t>
            </a:r>
          </a:p>
          <a:p>
            <a:r>
              <a:rPr lang="en-US" dirty="0" err="1"/>
              <a:t>Kriegseintritt</a:t>
            </a:r>
            <a:r>
              <a:rPr lang="en-US" dirty="0"/>
              <a:t> der USA 1941</a:t>
            </a:r>
          </a:p>
          <a:p>
            <a:r>
              <a:rPr lang="en-US" dirty="0" err="1"/>
              <a:t>Kriegsschauplatz</a:t>
            </a:r>
            <a:r>
              <a:rPr lang="en-US" dirty="0"/>
              <a:t> </a:t>
            </a:r>
            <a:r>
              <a:rPr lang="en-US" dirty="0" err="1"/>
              <a:t>Nordafrika</a:t>
            </a:r>
            <a:r>
              <a:rPr lang="en-US" dirty="0"/>
              <a:t> 1940–1943</a:t>
            </a:r>
          </a:p>
          <a:p>
            <a:r>
              <a:rPr lang="en-US" dirty="0" err="1"/>
              <a:t>Kriegsangriff</a:t>
            </a:r>
            <a:r>
              <a:rPr lang="en-US" dirty="0"/>
              <a:t> auf die </a:t>
            </a:r>
            <a:r>
              <a:rPr lang="en-US" dirty="0" err="1"/>
              <a:t>Sowjetunion</a:t>
            </a:r>
            <a:r>
              <a:rPr lang="en-US" dirty="0"/>
              <a:t> 1941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187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EBFBC0-DD62-E742-9061-2594C444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61705E-21B7-7748-8C11-547135DB8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808056"/>
            <a:ext cx="7796540" cy="5241888"/>
          </a:xfrm>
        </p:spPr>
        <p:txBody>
          <a:bodyPr>
            <a:normAutofit/>
          </a:bodyPr>
          <a:lstStyle/>
          <a:p>
            <a:r>
              <a:rPr lang="en-US" dirty="0" err="1"/>
              <a:t>Kriegseintritt</a:t>
            </a:r>
            <a:r>
              <a:rPr lang="en-US" dirty="0"/>
              <a:t> der USA 1941. Die </a:t>
            </a:r>
            <a:r>
              <a:rPr lang="en-US" dirty="0" err="1"/>
              <a:t>Vereinigten</a:t>
            </a:r>
            <a:r>
              <a:rPr lang="en-US" dirty="0"/>
              <a:t> </a:t>
            </a:r>
            <a:r>
              <a:rPr lang="en-US" dirty="0" err="1"/>
              <a:t>Staaten</a:t>
            </a:r>
            <a:r>
              <a:rPr lang="en-US" dirty="0"/>
              <a:t> </a:t>
            </a:r>
            <a:r>
              <a:rPr lang="en-US" dirty="0" err="1"/>
              <a:t>hatten</a:t>
            </a:r>
            <a:r>
              <a:rPr lang="en-US" dirty="0"/>
              <a:t> in dem </a:t>
            </a:r>
            <a:r>
              <a:rPr lang="en-US" dirty="0" err="1"/>
              <a:t>Konflikt</a:t>
            </a:r>
            <a:r>
              <a:rPr lang="en-US" dirty="0"/>
              <a:t> </a:t>
            </a:r>
            <a:r>
              <a:rPr lang="en-US" dirty="0" err="1"/>
              <a:t>zunächst</a:t>
            </a:r>
            <a:r>
              <a:rPr lang="en-US" dirty="0"/>
              <a:t> formal </a:t>
            </a:r>
            <a:r>
              <a:rPr lang="en-US" dirty="0" err="1"/>
              <a:t>Neutralität</a:t>
            </a:r>
            <a:r>
              <a:rPr lang="en-US" dirty="0"/>
              <a:t> </a:t>
            </a:r>
            <a:r>
              <a:rPr lang="en-US" dirty="0" err="1"/>
              <a:t>gewahrt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Japan </a:t>
            </a:r>
            <a:r>
              <a:rPr lang="en-US" dirty="0" err="1"/>
              <a:t>nutzte</a:t>
            </a:r>
            <a:r>
              <a:rPr lang="en-US" dirty="0"/>
              <a:t> dies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Besetzung</a:t>
            </a:r>
            <a:r>
              <a:rPr lang="en-US" dirty="0"/>
              <a:t> von </a:t>
            </a:r>
            <a:r>
              <a:rPr lang="en-US" dirty="0" err="1"/>
              <a:t>Französisch</a:t>
            </a:r>
            <a:r>
              <a:rPr lang="en-US" dirty="0"/>
              <a:t>-Indochina (</a:t>
            </a:r>
            <a:r>
              <a:rPr lang="en-US" dirty="0" err="1"/>
              <a:t>französischen</a:t>
            </a:r>
            <a:r>
              <a:rPr lang="en-US" dirty="0"/>
              <a:t> </a:t>
            </a:r>
            <a:r>
              <a:rPr lang="en-US" dirty="0" err="1"/>
              <a:t>Kolonialgebiete</a:t>
            </a:r>
            <a:r>
              <a:rPr lang="en-US" dirty="0"/>
              <a:t>)</a:t>
            </a:r>
          </a:p>
          <a:p>
            <a:r>
              <a:rPr lang="en-US" dirty="0"/>
              <a:t>Angriff auf </a:t>
            </a:r>
            <a:r>
              <a:rPr lang="en-US" dirty="0" err="1"/>
              <a:t>amerikanische</a:t>
            </a:r>
            <a:r>
              <a:rPr lang="en-US" dirty="0"/>
              <a:t> </a:t>
            </a:r>
            <a:r>
              <a:rPr lang="en-US" dirty="0" err="1"/>
              <a:t>Pazifikflotte</a:t>
            </a:r>
            <a:r>
              <a:rPr lang="en-US" dirty="0"/>
              <a:t> in Pearl Harbor am</a:t>
            </a:r>
          </a:p>
          <a:p>
            <a:r>
              <a:rPr lang="en-US" dirty="0"/>
              <a:t>7. </a:t>
            </a:r>
            <a:r>
              <a:rPr lang="en-US" dirty="0" err="1"/>
              <a:t>Dezember</a:t>
            </a:r>
            <a:r>
              <a:rPr lang="en-US" dirty="0"/>
              <a:t> 1941 USA- </a:t>
            </a:r>
            <a:r>
              <a:rPr lang="en-US" dirty="0" err="1"/>
              <a:t>materielle</a:t>
            </a:r>
            <a:r>
              <a:rPr lang="en-US" dirty="0"/>
              <a:t> </a:t>
            </a:r>
            <a:r>
              <a:rPr lang="en-US" dirty="0" err="1"/>
              <a:t>Unterstützung</a:t>
            </a:r>
            <a:r>
              <a:rPr lang="en-US" dirty="0"/>
              <a:t> </a:t>
            </a:r>
            <a:r>
              <a:rPr lang="en-US" dirty="0" err="1"/>
              <a:t>Großbritanniens</a:t>
            </a:r>
            <a:r>
              <a:rPr lang="en-US" dirty="0"/>
              <a:t> und der </a:t>
            </a:r>
            <a:r>
              <a:rPr lang="en-US" dirty="0" err="1"/>
              <a:t>UdSSR</a:t>
            </a:r>
            <a:endParaRPr lang="en-US" dirty="0"/>
          </a:p>
          <a:p>
            <a:r>
              <a:rPr lang="en-US" dirty="0"/>
              <a:t>USA und </a:t>
            </a:r>
            <a:r>
              <a:rPr lang="en-US" dirty="0" err="1"/>
              <a:t>Großbritannien</a:t>
            </a:r>
            <a:r>
              <a:rPr lang="en-US" dirty="0"/>
              <a:t> - „Germany first“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8018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Μάντισον</Template>
  <TotalTime>49</TotalTime>
  <Words>658</Words>
  <Application>Microsoft Macintosh PowerPoint</Application>
  <PresentationFormat>Ευρεία οθόνη</PresentationFormat>
  <Paragraphs>95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Helvetica</vt:lpstr>
      <vt:lpstr>MS Shell Dlg 2</vt:lpstr>
      <vt:lpstr>Wingdings</vt:lpstr>
      <vt:lpstr>Wingdings 3</vt:lpstr>
      <vt:lpstr>Μάντισον</vt:lpstr>
      <vt:lpstr>Verlauf des zweiten Weltkrieges  </vt:lpstr>
      <vt:lpstr>Gliederung </vt:lpstr>
      <vt:lpstr>Ziele des 2. WK </vt:lpstr>
      <vt:lpstr>Erfahrung des 1. WK </vt:lpstr>
      <vt:lpstr>Kriegsjahr 1939 </vt:lpstr>
      <vt:lpstr>Kriegsjahr 1939 </vt:lpstr>
      <vt:lpstr>Kriegsjahr 1940</vt:lpstr>
      <vt:lpstr>Παρουσίαση του PowerPoint</vt:lpstr>
      <vt:lpstr>Παρουσίαση του PowerPoint</vt:lpstr>
      <vt:lpstr>Kriegsjahr 1942</vt:lpstr>
      <vt:lpstr>Kriegsjahr 1943</vt:lpstr>
      <vt:lpstr>Kennzeichen des TK</vt:lpstr>
      <vt:lpstr>Παρουσίαση του PowerPoint</vt:lpstr>
      <vt:lpstr>Kriegsjahr 1944 </vt:lpstr>
      <vt:lpstr>Παρουσίαση του PowerPoint</vt:lpstr>
      <vt:lpstr>Besatzungszonen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Verlauf des zweiten Weltkrieges  </dc:title>
  <dc:subject/>
  <dc:creator>ΣΤΕΦΑΝΟΣ ΒΛΑΧΟΠΟΥΛΟΣ</dc:creator>
  <cp:keywords/>
  <dc:description/>
  <cp:lastModifiedBy>Stefanos Vlachopoulos</cp:lastModifiedBy>
  <cp:revision>2</cp:revision>
  <dcterms:created xsi:type="dcterms:W3CDTF">2020-09-25T13:12:05Z</dcterms:created>
  <dcterms:modified xsi:type="dcterms:W3CDTF">2020-10-15T19:09:54Z</dcterms:modified>
  <cp:category/>
</cp:coreProperties>
</file>