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4660"/>
  </p:normalViewPr>
  <p:slideViewPr>
    <p:cSldViewPr snapToGrid="0">
      <p:cViewPr varScale="1">
        <p:scale>
          <a:sx n="51" d="100"/>
          <a:sy n="51" d="100"/>
        </p:scale>
        <p:origin x="10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B84C77-FA72-3325-F6FF-F650914FA2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DDEB263-EDB3-7CC6-50A2-4DB4756BB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271AD63-BE04-E3AD-A101-482FC3BB9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58F0141-AD84-24A1-EBFC-C148F5DD8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751B29E-2468-ED9E-D002-A51FA1DA7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314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470B30-EFC0-6DB7-94D0-99F008F95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4B12CE7-9C13-BBD1-183F-7075E4AA35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8554764-0006-B58A-47FA-F173FC5A5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B50141F-F1FE-D7EE-984C-8C017E465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C2A566C-B89A-ED48-B0B6-A5621EC22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413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13F2BBD-60B0-773C-4EBD-C1EE5A6954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D416117-EE3C-7369-9BC0-701CA93E3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D8B50F-8A8A-858C-BBA7-DF5CFBC70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7588496-9CF4-6B37-3A0C-EB1BC871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76D16F8-C90D-F4B2-A582-477636F94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625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A5DF5B-86C2-39DD-A271-4D1AC46A8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7D878A-01BC-7A6B-4191-A39297258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51ACB67-01F6-AEA9-A0E8-4C18CFE2C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03F1574-6B2B-59F1-FA6E-EBED7FC15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B0439A-B82B-2A04-34F9-3725FD8B1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434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E345CE-44F0-BAD8-5D06-D84D64324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1521F77-499B-A4F0-8E9B-59F19CF93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5942537-FABE-695F-C9B7-27ED0A990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D3E9C2-0ADB-66A2-F8D7-1D65A2C9B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C149DB3-0678-9DB6-F89C-BB1F01A84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391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52295A-03E6-D35C-26E0-1D0361CFF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00F3B72-0EFD-37DC-50F8-371F257E55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326E883-5F8D-8208-5A6E-8475F5232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B5AE586-A7F5-F766-6999-1C7979053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942F562-918C-370F-4064-073CC12A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33A975B-6299-A419-4097-69EAC2825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743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871DBD-B4C0-F03D-37D8-9874927C9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A73EFA4-5495-FC23-46F8-6A55909E1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08D184A-45B3-DABE-46F2-F7BA6A05D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52E4FCB-F250-92D5-B662-634597C96A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FFC5AB6-57B1-AE61-5E7D-3B9FA5C846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63F5C25-6422-001F-D73E-988A3700A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8708E15-66A0-7678-850D-03006D96D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4582784-7DE7-5FFD-3667-DC5EBBA4E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536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8C7005-B18D-D475-E52C-CA3E35C95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42F863C-D8A5-7365-2A6A-8437E7F6D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D7079E8-DAF9-95C9-7173-82B94FB21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8FE815D-DC74-B61D-30A2-78478256F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1613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EC2F062-0331-0575-1D29-BC4BCD820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E2EF014-9EB6-9D32-C82C-A65141EFB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CA5BBF7-28B8-6571-C40C-C4D72584E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06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BB7766-AEA9-7B57-9079-90437841A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0882BB-D71A-8BF7-8829-4AD00F5EA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8697E0A-4976-0EC7-DF07-130346F2A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B0651C9-CE07-9B31-809F-D5639B496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6FA6A45-03DB-4EC4-07CF-28768051D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E620217-3017-2057-A21E-0916ED299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3595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7C2139-B89C-CFB7-E505-37F2D9B4E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0CFEDCC-7157-9D8F-0BDC-E435736AB9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37C84A5-9950-EF95-C3A9-88AC2A4E6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D2B2692-2BF8-5E71-D2A2-A23C5A068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83881D4-19E9-CFEC-EADB-F5913D3CC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E3BFBB7-BC37-3A70-EA28-D196EB0A6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111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2ACEAF5-4C61-90A0-D407-1962504FD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A76B10F-80B9-F275-986F-DB5017C5C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5C7809A-77DE-97B9-3719-06E0F11AAE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C89EA-DE7F-4969-88C7-971C616CE6B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6121CA7-70C1-4F2F-A26F-0B35298311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68915AB-A725-148C-C7E8-D12EAABF59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427F4-4A2A-44A9-90BB-BA0B14384BA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457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A9389C-BFD9-A175-23B3-542C2F788B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ΘΕΜΑΤΙΚΟΣ ΤΟΥΡΙΣΜΟΣ -ΤΟΥΡΙΣΜΟΣ ΥΓΕΙΑΣ Η' 2024-2025 (DTO257)</a:t>
            </a:r>
            <a:br>
              <a:rPr lang="el-GR" sz="3200" dirty="0"/>
            </a:br>
            <a:r>
              <a:rPr lang="el-GR" sz="3200"/>
              <a:t>Διάλεξη 18-3-25</a:t>
            </a:r>
            <a:endParaRPr lang="el-GR" sz="32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62891E0-0E67-4629-9E7C-F269330912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Διδάσκων Ευθύμιος Παππάς</a:t>
            </a:r>
          </a:p>
        </p:txBody>
      </p:sp>
    </p:spTree>
    <p:extLst>
      <p:ext uri="{BB962C8B-B14F-4D97-AF65-F5344CB8AC3E}">
        <p14:creationId xmlns:p14="http://schemas.microsoft.com/office/powerpoint/2010/main" val="566124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7E77D7-A767-3E22-8AA8-3E5DBC6C1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i="1" dirty="0"/>
              <a:t>10</a:t>
            </a:r>
            <a:br>
              <a:rPr lang="el-GR" sz="3200" b="1" i="1" dirty="0"/>
            </a:br>
            <a:r>
              <a:rPr lang="el-GR" sz="3200" b="1" dirty="0"/>
              <a:t>Η γήρανση του πληθυσμού </a:t>
            </a:r>
            <a:r>
              <a:rPr lang="el-GR" sz="3200" b="1" i="1" dirty="0"/>
              <a:t>και η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σύνδεση  με την κοινωνική και οικονομική ανάπτυξη.</a:t>
            </a:r>
            <a:br>
              <a:rPr lang="el-GR" sz="3200" i="1" dirty="0"/>
            </a:br>
            <a:endParaRPr lang="el-GR" sz="3200" i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248CF54-CEF7-5627-6F2F-92C4603CB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Η γήρανση του πληθυσμού </a:t>
            </a:r>
            <a:r>
              <a:rPr lang="el-GR" dirty="0"/>
              <a:t>συνήθως συνδέεται με την κοινωνική και</a:t>
            </a:r>
          </a:p>
          <a:p>
            <a:pPr marL="0" indent="0">
              <a:buNone/>
            </a:pPr>
            <a:r>
              <a:rPr lang="el-GR" dirty="0"/>
              <a:t> οικονομική ανάπτυξη. </a:t>
            </a:r>
          </a:p>
          <a:p>
            <a:pPr marL="0" indent="0">
              <a:buNone/>
            </a:pPr>
            <a:r>
              <a:rPr lang="el-GR" b="1" dirty="0"/>
              <a:t>Η Ευρώπη ήταν </a:t>
            </a:r>
            <a:r>
              <a:rPr lang="el-GR" dirty="0"/>
              <a:t>η πρώτη περιοχή που εισήλθε σε αυτή τη</a:t>
            </a:r>
          </a:p>
          <a:p>
            <a:pPr marL="0" indent="0">
              <a:buNone/>
            </a:pPr>
            <a:r>
              <a:rPr lang="el-GR" dirty="0"/>
              <a:t> δημογραφική μετάβαση λόγω της χαμηλής γονιμότητας και αύξησης</a:t>
            </a:r>
          </a:p>
          <a:p>
            <a:pPr marL="0" indent="0">
              <a:buNone/>
            </a:pPr>
            <a:r>
              <a:rPr lang="el-GR" dirty="0"/>
              <a:t> της μακροζωίας κατά τα τέλη του 19ου με αρχές του 20ού αιώνα. </a:t>
            </a:r>
          </a:p>
          <a:p>
            <a:pPr marL="0" indent="0">
              <a:buNone/>
            </a:pPr>
            <a:r>
              <a:rPr lang="el-GR" b="1" dirty="0"/>
              <a:t>Ως αποτέλεσμα</a:t>
            </a:r>
            <a:r>
              <a:rPr lang="el-GR" dirty="0"/>
              <a:t>, σήμερα, ο ευρωπαϊκός πληθυσμός είναι ο πλέον</a:t>
            </a:r>
          </a:p>
          <a:p>
            <a:pPr marL="0" indent="0">
              <a:buNone/>
            </a:pPr>
            <a:r>
              <a:rPr lang="el-GR" dirty="0"/>
              <a:t> ηλικιωμένος από τις έξι περιφέρειες (το 25% του πληθυσμού της</a:t>
            </a:r>
          </a:p>
          <a:p>
            <a:pPr marL="0" indent="0">
              <a:buNone/>
            </a:pPr>
            <a:r>
              <a:rPr lang="el-GR" dirty="0"/>
              <a:t> Ευρώπης είναι ηλικίας 60 ετών και άνω).</a:t>
            </a:r>
          </a:p>
        </p:txBody>
      </p:sp>
    </p:spTree>
    <p:extLst>
      <p:ext uri="{BB962C8B-B14F-4D97-AF65-F5344CB8AC3E}">
        <p14:creationId xmlns:p14="http://schemas.microsoft.com/office/powerpoint/2010/main" val="3788720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D489DD-8A1B-A5C1-2368-B0E8D6115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11</a:t>
            </a:r>
            <a:br>
              <a:rPr lang="el-GR" sz="3200" b="1" dirty="0"/>
            </a:br>
            <a:r>
              <a:rPr lang="el-GR" sz="3200" b="1" dirty="0"/>
              <a:t>άτομα ηλικίας 60 ετών ή</a:t>
            </a:r>
            <a:br>
              <a:rPr lang="el-GR" sz="3200" b="1" dirty="0"/>
            </a:br>
            <a:r>
              <a:rPr lang="el-GR" sz="3200" b="1" dirty="0"/>
              <a:t> περισσότερο στην Ευρώπη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A2CD8B8-7590-3DFA-A424-25C294E6A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Το 2017 καταγράφηκαν 183 εκατομμύρια </a:t>
            </a:r>
            <a:r>
              <a:rPr lang="el-GR" dirty="0"/>
              <a:t>άτομα ηλικίας 60 ετών ή</a:t>
            </a:r>
          </a:p>
          <a:p>
            <a:pPr marL="0" indent="0">
              <a:buNone/>
            </a:pPr>
            <a:r>
              <a:rPr lang="el-GR" dirty="0"/>
              <a:t> περισσότερο στην Ευρώπη, τα οποία αντιπροσωπεύουν σχεδόν το</a:t>
            </a:r>
          </a:p>
          <a:p>
            <a:pPr marL="0" indent="0">
              <a:buNone/>
            </a:pPr>
            <a:r>
              <a:rPr lang="el-GR" dirty="0"/>
              <a:t> 19% των ηλικιωμένων παγκοσμίως, και ενώ ο αριθμός των</a:t>
            </a:r>
          </a:p>
          <a:p>
            <a:pPr marL="0" indent="0">
              <a:buNone/>
            </a:pPr>
            <a:r>
              <a:rPr lang="el-GR" dirty="0"/>
              <a:t> ηλικιωμένων στην περιοχή αναμένεται να αυξηθεί στα 247</a:t>
            </a:r>
          </a:p>
          <a:p>
            <a:pPr marL="0" indent="0">
              <a:buNone/>
            </a:pPr>
            <a:r>
              <a:rPr lang="el-GR" dirty="0"/>
              <a:t> εκατομμύρια το 2050, εκτιμάται ότι το μερίδιό στον παγκόσμιο</a:t>
            </a:r>
          </a:p>
          <a:p>
            <a:pPr marL="0" indent="0">
              <a:buNone/>
            </a:pPr>
            <a:r>
              <a:rPr lang="el-GR" dirty="0"/>
              <a:t> πληθυσμό θα μειωθεί στο 11,8%. </a:t>
            </a:r>
          </a:p>
        </p:txBody>
      </p:sp>
    </p:spTree>
    <p:extLst>
      <p:ext uri="{BB962C8B-B14F-4D97-AF65-F5344CB8AC3E}">
        <p14:creationId xmlns:p14="http://schemas.microsoft.com/office/powerpoint/2010/main" val="3140062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C7995D-2EA6-A910-6F73-682780C6C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12</a:t>
            </a:r>
            <a:br>
              <a:rPr lang="el-GR" sz="3200" b="1" dirty="0"/>
            </a:br>
            <a:r>
              <a:rPr lang="el-GR" sz="3200" b="1" dirty="0"/>
              <a:t>Ο δείκτης εξάρτησης ηλικιωμένων 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5290754-35F0-B2EF-E4ED-9763D0019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28751"/>
            <a:ext cx="12058650" cy="50641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Από τα κράτη-μέλη της Ευρώπης </a:t>
            </a:r>
            <a:r>
              <a:rPr lang="el-GR" dirty="0"/>
              <a:t>και αναφορικά με το ποσοστό των ατόμων ηλικίας 65 ετών και άνω στο συνολικό πληθυσμό, στην Ιταλία ανέρχεται σε 22% και στην Ελλάδα σε 21,3%. </a:t>
            </a:r>
          </a:p>
          <a:p>
            <a:pPr marL="0" indent="0">
              <a:buNone/>
            </a:pPr>
            <a:r>
              <a:rPr lang="el-GR" b="1" dirty="0"/>
              <a:t>Ο λόγος εξάρτησης </a:t>
            </a:r>
            <a:r>
              <a:rPr lang="el-GR" dirty="0"/>
              <a:t>ηλικιωμένων για την Ευρώπη την 1η Ιανουαρίου 2016 ήταν 29,3%. Ως εκ τούτου, υπήρχαν σχεδόν τέσσερα άτομα σε ηλικία εργασίας για κάθε άτομο ηλικίας 65 ετών και άνω. </a:t>
            </a:r>
          </a:p>
          <a:p>
            <a:pPr marL="0" indent="0">
              <a:buNone/>
            </a:pPr>
            <a:r>
              <a:rPr lang="el-GR" b="1" dirty="0"/>
              <a:t>Ο δείκτης εξάρτησης ηλικιωμένων </a:t>
            </a:r>
            <a:r>
              <a:rPr lang="el-GR" dirty="0"/>
              <a:t>κυμαινόταν μεταξύ των κρατών μελών της Ευρώπης από το χαμηλό 20,4% στην Ιρλανδία, 20,5% στο Λουξεμβούργο και 20,6% στη Σλοβακία έως τα υψηλότερα ποσοστά 34,3% στην Ιταλία, 33,1% στην Ελλάδα, 32,4% στη Φινλανδία και 32% στη Γερμανία, δηλαδή περίπου τρία άτομα σε ηλικία εργασίας για κάθε άτομο ηλικίας 65 ετών και άνω (Πίνακας 3).</a:t>
            </a:r>
          </a:p>
        </p:txBody>
      </p:sp>
    </p:spTree>
    <p:extLst>
      <p:ext uri="{BB962C8B-B14F-4D97-AF65-F5344CB8AC3E}">
        <p14:creationId xmlns:p14="http://schemas.microsoft.com/office/powerpoint/2010/main" val="342628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F88788-C732-ED62-122B-D4F7A16EE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13</a:t>
            </a:r>
            <a:br>
              <a:rPr lang="el-GR" sz="3200" b="1" dirty="0"/>
            </a:br>
            <a:r>
              <a:rPr lang="el-GR" sz="2400" b="1" dirty="0"/>
              <a:t>Πίνακας 3: Κατανομή Πληθυσμού Ανά Ηλικιακή Ομάδα (2006 και 2016)</a:t>
            </a:r>
            <a:br>
              <a:rPr lang="el-GR" sz="2400" b="1" dirty="0"/>
            </a:br>
            <a:r>
              <a:rPr lang="el-GR" sz="2400" b="1" dirty="0"/>
              <a:t> (% Επί Του Συνολικού Πληθυσμού)</a:t>
            </a:r>
            <a:br>
              <a:rPr lang="el-GR" sz="2400" b="1" dirty="0"/>
            </a:br>
            <a:endParaRPr lang="el-GR" sz="2400" b="1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E6A7F089-FBC1-ED31-42AC-BD48776817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149203"/>
            <a:ext cx="7391400" cy="4343672"/>
          </a:xfrm>
        </p:spPr>
      </p:pic>
    </p:spTree>
    <p:extLst>
      <p:ext uri="{BB962C8B-B14F-4D97-AF65-F5344CB8AC3E}">
        <p14:creationId xmlns:p14="http://schemas.microsoft.com/office/powerpoint/2010/main" val="259446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0EB1F1-5757-87CC-2C29-A2E9FF85A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14</a:t>
            </a:r>
            <a:br>
              <a:rPr lang="el-GR" sz="3200" b="1" dirty="0"/>
            </a:br>
            <a:r>
              <a:rPr lang="el-GR" sz="3200" b="1" dirty="0"/>
              <a:t>Μια άλλη πτυχή της γήρανσης 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1C5A38-714A-45D0-9258-A6F214120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Μια άλλη πτυχή της γήρανσης του πληθυσμού </a:t>
            </a:r>
            <a:r>
              <a:rPr lang="el-GR" dirty="0"/>
              <a:t>είναι η προοδευτική</a:t>
            </a:r>
          </a:p>
          <a:p>
            <a:pPr marL="0" indent="0">
              <a:buNone/>
            </a:pPr>
            <a:r>
              <a:rPr lang="el-GR" dirty="0"/>
              <a:t> γήρανση του ίδιου του ηλικιωμένου πληθυσμού, καθώς το σχετικό</a:t>
            </a:r>
          </a:p>
          <a:p>
            <a:pPr marL="0" indent="0">
              <a:buNone/>
            </a:pPr>
            <a:r>
              <a:rPr lang="el-GR" dirty="0"/>
              <a:t> ποσοστό των πολύ ηλικιωμένων αυξάνεται με ταχύτερο ρυθμό από</a:t>
            </a:r>
          </a:p>
          <a:p>
            <a:pPr marL="0" indent="0">
              <a:buNone/>
            </a:pPr>
            <a:r>
              <a:rPr lang="el-GR" dirty="0"/>
              <a:t> οποιοδήποτε άλλο τμήμα ηλικίας του πληθυσμού της Ευρώπης. </a:t>
            </a:r>
          </a:p>
          <a:p>
            <a:pPr marL="0" indent="0">
              <a:buNone/>
            </a:pPr>
            <a:r>
              <a:rPr lang="el-GR" b="1" dirty="0"/>
              <a:t>Το ποσοστό των ατόμων </a:t>
            </a:r>
            <a:r>
              <a:rPr lang="el-GR" dirty="0"/>
              <a:t>ηλικίας άνω των 80 ετών στον πληθυσμό της</a:t>
            </a:r>
          </a:p>
          <a:p>
            <a:pPr marL="0" indent="0">
              <a:buNone/>
            </a:pPr>
            <a:r>
              <a:rPr lang="el-GR" dirty="0"/>
              <a:t> Ευρώπης προβλέπεται να υπερδιπλασιαστεί μεταξύ 2016 και 2080,</a:t>
            </a:r>
          </a:p>
          <a:p>
            <a:pPr marL="0" indent="0">
              <a:buNone/>
            </a:pPr>
            <a:r>
              <a:rPr lang="el-GR" dirty="0"/>
              <a:t> από 5,4% σε 12,7% (Διάγραμμα 4).</a:t>
            </a:r>
          </a:p>
        </p:txBody>
      </p:sp>
    </p:spTree>
    <p:extLst>
      <p:ext uri="{BB962C8B-B14F-4D97-AF65-F5344CB8AC3E}">
        <p14:creationId xmlns:p14="http://schemas.microsoft.com/office/powerpoint/2010/main" val="942070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BFB832-8089-1EEA-2A32-78156CDC2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15</a:t>
            </a:r>
            <a:br>
              <a:rPr lang="el-GR" sz="3200" b="1" dirty="0"/>
            </a:br>
            <a:r>
              <a:rPr lang="el-GR" sz="3200" b="1" dirty="0"/>
              <a:t>τα προσδοκώμενα έτη ζωής μετά τα 65 </a:t>
            </a:r>
            <a:br>
              <a:rPr lang="el-GR" sz="3200" b="1" dirty="0"/>
            </a:b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2F615B-99C9-3F99-F3F7-3B3DDB4D0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Σύμφωνα με τα στοιχεία της </a:t>
            </a:r>
            <a:r>
              <a:rPr lang="el-GR" b="1" dirty="0" err="1"/>
              <a:t>Eurostat</a:t>
            </a:r>
            <a:r>
              <a:rPr lang="el-GR" b="1" dirty="0"/>
              <a:t> </a:t>
            </a:r>
            <a:r>
              <a:rPr lang="el-GR" dirty="0"/>
              <a:t>για το 2016, τα προσδοκώμενα</a:t>
            </a:r>
          </a:p>
          <a:p>
            <a:pPr marL="0" indent="0">
              <a:buNone/>
            </a:pPr>
            <a:r>
              <a:rPr lang="el-GR" dirty="0"/>
              <a:t> έτη ζωής μετά τα 65 ανέρχονται σε 17,2 έτη για τους άνδρες και 20,7</a:t>
            </a:r>
          </a:p>
          <a:p>
            <a:pPr marL="0" indent="0">
              <a:buNone/>
            </a:pPr>
            <a:r>
              <a:rPr lang="el-GR" dirty="0"/>
              <a:t> για τις γυναίκες στην Ευρώπη. </a:t>
            </a:r>
          </a:p>
          <a:p>
            <a:pPr marL="0" indent="0">
              <a:buNone/>
            </a:pPr>
            <a:r>
              <a:rPr lang="el-GR" b="1" dirty="0"/>
              <a:t>Τα προσδοκώμενα έτη ζωής </a:t>
            </a:r>
            <a:r>
              <a:rPr lang="el-GR" dirty="0"/>
              <a:t>από μια ηλικία και πάνω δεν ταυτίζονται</a:t>
            </a:r>
          </a:p>
          <a:p>
            <a:pPr marL="0" indent="0">
              <a:buNone/>
            </a:pPr>
            <a:r>
              <a:rPr lang="el-GR" dirty="0"/>
              <a:t> με το μέσο προσδόκιμο ζωής του γενικού πληθυσμού, διότι αυτό</a:t>
            </a:r>
          </a:p>
          <a:p>
            <a:pPr marL="0" indent="0">
              <a:buNone/>
            </a:pPr>
            <a:r>
              <a:rPr lang="el-GR" dirty="0"/>
              <a:t> επηρεάζεται και από τον δείκτη θνησιμότητας στις προγενέστερες</a:t>
            </a:r>
          </a:p>
          <a:p>
            <a:pPr marL="0" indent="0">
              <a:buNone/>
            </a:pPr>
            <a:r>
              <a:rPr lang="el-GR" dirty="0"/>
              <a:t> ηλικιακές ομάδες.</a:t>
            </a:r>
          </a:p>
        </p:txBody>
      </p:sp>
    </p:spTree>
    <p:extLst>
      <p:ext uri="{BB962C8B-B14F-4D97-AF65-F5344CB8AC3E}">
        <p14:creationId xmlns:p14="http://schemas.microsoft.com/office/powerpoint/2010/main" val="3187717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CE861A-B7F0-4E56-DBFC-567252848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16</a:t>
            </a:r>
            <a:br>
              <a:rPr lang="el-GR" sz="3200" b="1" dirty="0"/>
            </a:br>
            <a:r>
              <a:rPr lang="el-GR" sz="3200" b="1" dirty="0"/>
              <a:t>Το μεγαλύτερο προσδόκιμο ζωής η Γαλλία</a:t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10966C-ED84-E6F8-F17B-ABC890AA3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Το μεγαλύτερο προσδόκιμο ζωής </a:t>
            </a:r>
            <a:r>
              <a:rPr lang="el-GR" dirty="0"/>
              <a:t>ανάμεσα στους ηλικιωμένους το</a:t>
            </a:r>
          </a:p>
          <a:p>
            <a:pPr marL="0" indent="0">
              <a:buNone/>
            </a:pPr>
            <a:r>
              <a:rPr lang="el-GR" dirty="0"/>
              <a:t> έχει η Γαλλία με 18,7 έτη για τους άνδρες και 23,2 για τις γυναίκες.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Ακολουθεί η Ισπανία με 18,3 </a:t>
            </a:r>
            <a:r>
              <a:rPr lang="el-GR" dirty="0"/>
              <a:t>για τους άνδρες και 22,5 για τις</a:t>
            </a:r>
          </a:p>
          <a:p>
            <a:pPr marL="0" indent="0">
              <a:buNone/>
            </a:pPr>
            <a:r>
              <a:rPr lang="el-GR" dirty="0"/>
              <a:t> γυναίκες. Στην τρίτη θέση βρίσκεται η Ιταλία με 18,2 για τους άνδρες</a:t>
            </a:r>
          </a:p>
          <a:p>
            <a:pPr marL="0" indent="0">
              <a:buNone/>
            </a:pPr>
            <a:r>
              <a:rPr lang="el-GR" dirty="0"/>
              <a:t> και 22 για τις γυναίκες, ενώ ακολουθούν η Σουηδία, η Ελλάδα και η</a:t>
            </a:r>
          </a:p>
          <a:p>
            <a:pPr marL="0" indent="0">
              <a:buNone/>
            </a:pPr>
            <a:r>
              <a:rPr lang="el-GR" dirty="0"/>
              <a:t> Κύπρος.</a:t>
            </a:r>
          </a:p>
        </p:txBody>
      </p:sp>
    </p:spTree>
    <p:extLst>
      <p:ext uri="{BB962C8B-B14F-4D97-AF65-F5344CB8AC3E}">
        <p14:creationId xmlns:p14="http://schemas.microsoft.com/office/powerpoint/2010/main" val="3976813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9B8195-47E3-BBD5-ED58-D818FABE3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17</a:t>
            </a:r>
            <a:br>
              <a:rPr lang="el-GR" sz="3200" b="1" dirty="0"/>
            </a:br>
            <a:r>
              <a:rPr lang="el-GR" sz="2000" b="1" dirty="0"/>
              <a:t>Διάγραμμα 4: Κατανομή Πληθυσμού Ανά Ηλικιακή Ομάδα Για Την ΕΕ-28 (για τα έτη από 2016 </a:t>
            </a:r>
            <a:br>
              <a:rPr lang="el-GR" sz="2000" b="1" dirty="0"/>
            </a:br>
            <a:br>
              <a:rPr lang="el-GR" sz="2000" b="1" dirty="0"/>
            </a:br>
            <a:r>
              <a:rPr lang="el-GR" sz="2000" b="1" dirty="0"/>
              <a:t>και προβλέψεις έως το 2080) (% Επί Του Συνολικού Πληθυσμού)</a:t>
            </a:r>
            <a:br>
              <a:rPr lang="el-GR" sz="2000" b="1" dirty="0"/>
            </a:br>
            <a:endParaRPr lang="el-GR" sz="2000" b="1" dirty="0"/>
          </a:p>
        </p:txBody>
      </p:sp>
      <p:pic>
        <p:nvPicPr>
          <p:cNvPr id="11" name="Θέση περιεχομένου 10">
            <a:extLst>
              <a:ext uri="{FF2B5EF4-FFF2-40B4-BE49-F238E27FC236}">
                <a16:creationId xmlns:a16="http://schemas.microsoft.com/office/drawing/2014/main" id="{00B210A5-ED82-5BF3-1760-FBCCC5FF06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450" y="2041947"/>
            <a:ext cx="8058150" cy="4433559"/>
          </a:xfrm>
        </p:spPr>
      </p:pic>
    </p:spTree>
    <p:extLst>
      <p:ext uri="{BB962C8B-B14F-4D97-AF65-F5344CB8AC3E}">
        <p14:creationId xmlns:p14="http://schemas.microsoft.com/office/powerpoint/2010/main" val="1718312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CC0168-CDA2-0AEF-151F-9715DF8B7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18</a:t>
            </a:r>
            <a:br>
              <a:rPr lang="el-GR" sz="3200" b="1" dirty="0"/>
            </a:br>
            <a:r>
              <a:rPr lang="el-GR" sz="3200" b="1" dirty="0"/>
              <a:t>1.1.2. Οι Επιπτώσεις Στον Τουρισμό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7F68AD-FBB6-9D55-1982-9BAD28D2A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Η αύξηση του παγκόσμιου πληθυσμού </a:t>
            </a:r>
            <a:r>
              <a:rPr lang="el-GR" dirty="0"/>
              <a:t>και η παγκόσμια οικονομική</a:t>
            </a:r>
          </a:p>
          <a:p>
            <a:pPr marL="0" indent="0">
              <a:buNone/>
            </a:pPr>
            <a:r>
              <a:rPr lang="el-GR" dirty="0"/>
              <a:t> ανάπτυξη έχουν ως αποτέλεσμα την αύξηση του παγκόσμιου</a:t>
            </a:r>
          </a:p>
          <a:p>
            <a:pPr marL="0" indent="0">
              <a:buNone/>
            </a:pPr>
            <a:r>
              <a:rPr lang="el-GR" dirty="0"/>
              <a:t> τουρισμού.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Όλο και περισσότερα άτομα </a:t>
            </a:r>
            <a:r>
              <a:rPr lang="el-GR" dirty="0"/>
              <a:t>ταξιδεύουν διεθνώς, όλο και πιο συχνά</a:t>
            </a:r>
          </a:p>
          <a:p>
            <a:pPr marL="0" indent="0">
              <a:buNone/>
            </a:pPr>
            <a:r>
              <a:rPr lang="el-GR" dirty="0"/>
              <a:t> και σε όλο και πιο απομακρυσμένους προορισμούς. </a:t>
            </a:r>
          </a:p>
          <a:p>
            <a:pPr marL="0" indent="0">
              <a:buNone/>
            </a:pPr>
            <a:r>
              <a:rPr lang="el-GR" b="1" dirty="0"/>
              <a:t>Η αύξηση του τουρισμού </a:t>
            </a:r>
            <a:r>
              <a:rPr lang="el-GR" dirty="0"/>
              <a:t>και η γήρανση του πληθυσμού δημιουργούν</a:t>
            </a:r>
          </a:p>
          <a:p>
            <a:pPr marL="0" indent="0">
              <a:buNone/>
            </a:pPr>
            <a:r>
              <a:rPr lang="el-GR" dirty="0"/>
              <a:t> ένα συνεχώς αναπτυσσόμενο ρεύμα τουρισμού τρίτης ηλικίας. </a:t>
            </a:r>
          </a:p>
        </p:txBody>
      </p:sp>
    </p:spTree>
    <p:extLst>
      <p:ext uri="{BB962C8B-B14F-4D97-AF65-F5344CB8AC3E}">
        <p14:creationId xmlns:p14="http://schemas.microsoft.com/office/powerpoint/2010/main" val="2628475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5D1411-147D-C107-FD22-FC8E4CD34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19</a:t>
            </a:r>
            <a:br>
              <a:rPr lang="el-GR" sz="3200" b="1" dirty="0"/>
            </a:br>
            <a:r>
              <a:rPr lang="el-GR" sz="3200" b="1" dirty="0"/>
              <a:t>η μελέτη του ΙΤΕΠ 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B69883-65A0-8CE3-E7C1-2FF964AC0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Σύμφωνα με τη μελέτη του ΙΤΕΠ </a:t>
            </a:r>
            <a:r>
              <a:rPr lang="el-GR" dirty="0"/>
              <a:t>(ερευνητικός οργανισμός του</a:t>
            </a:r>
          </a:p>
          <a:p>
            <a:pPr marL="0" indent="0">
              <a:buNone/>
            </a:pPr>
            <a:r>
              <a:rPr lang="el-GR" dirty="0"/>
              <a:t> Ξενοδοχειακού Επιμελητηρίου Ελλάδος), τα ταξίδια αποτελούν την</a:t>
            </a:r>
          </a:p>
          <a:p>
            <a:pPr marL="0" indent="0">
              <a:buNone/>
            </a:pPr>
            <a:r>
              <a:rPr lang="el-GR" dirty="0"/>
              <a:t> πλέον επιθυμητή μορφή διασκέδασης για τα άτομα της τρίτης ηλικίας,</a:t>
            </a:r>
          </a:p>
          <a:p>
            <a:pPr marL="0" indent="0">
              <a:buNone/>
            </a:pPr>
            <a:r>
              <a:rPr lang="el-GR" dirty="0"/>
              <a:t> ενώ οι ηλικιωμένοι είναι το τμήμα της αγοράς με τη χαμηλότερη</a:t>
            </a:r>
          </a:p>
          <a:p>
            <a:pPr marL="0" indent="0">
              <a:buNone/>
            </a:pPr>
            <a:r>
              <a:rPr lang="el-GR" dirty="0"/>
              <a:t> εποχικότητα στην ταξιδιωτική του συμπεριφορά.5</a:t>
            </a:r>
          </a:p>
        </p:txBody>
      </p:sp>
    </p:spTree>
    <p:extLst>
      <p:ext uri="{BB962C8B-B14F-4D97-AF65-F5344CB8AC3E}">
        <p14:creationId xmlns:p14="http://schemas.microsoft.com/office/powerpoint/2010/main" val="1196308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40EFFC-A317-A709-7BD0-E85254ADF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dirty="0"/>
              <a:t>2</a:t>
            </a:r>
            <a:br>
              <a:rPr lang="el-GR" sz="3200" dirty="0"/>
            </a:br>
            <a:r>
              <a:rPr lang="el-GR" sz="3200" b="1" dirty="0"/>
              <a:t>Αριθμός Ατόμων 60 Ετών &amp; Άνω Από 1980 Έως 2050 Κατά</a:t>
            </a:r>
            <a:br>
              <a:rPr lang="el-GR" sz="3200" b="1" dirty="0"/>
            </a:br>
            <a:r>
              <a:rPr lang="el-GR" sz="3200" b="1" dirty="0"/>
              <a:t>Κατηγορίες Ανάπτυξης (2017</a:t>
            </a:r>
            <a:r>
              <a:rPr lang="el-GR" sz="3200" dirty="0"/>
              <a:t>)</a:t>
            </a:r>
            <a:br>
              <a:rPr lang="el-GR" sz="3200" dirty="0"/>
            </a:br>
            <a:r>
              <a:rPr lang="el-GR" sz="3200" dirty="0"/>
              <a:t>Διάγραμμα 2: 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F3FCD892-4962-F999-904D-F35FE195A5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342285"/>
            <a:ext cx="8629650" cy="4150590"/>
          </a:xfrm>
        </p:spPr>
      </p:pic>
    </p:spTree>
    <p:extLst>
      <p:ext uri="{BB962C8B-B14F-4D97-AF65-F5344CB8AC3E}">
        <p14:creationId xmlns:p14="http://schemas.microsoft.com/office/powerpoint/2010/main" val="25324258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897E38-8198-F27B-A2BA-56AF3938C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dirty="0"/>
              <a:t>20</a:t>
            </a:r>
            <a:br>
              <a:rPr lang="el-GR" sz="3200" dirty="0"/>
            </a:br>
            <a:r>
              <a:rPr lang="el-GR" sz="3200" b="1" dirty="0"/>
              <a:t>Η κρουαζιέρα και το </a:t>
            </a:r>
            <a:r>
              <a:rPr lang="el-GR" sz="3200" b="1" dirty="0" err="1"/>
              <a:t>γιότινγκ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33A596-D3CF-A31D-90AC-421F21D18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1466850"/>
            <a:ext cx="11944350" cy="5257799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Τα άτομα από 50 ετών και άνω </a:t>
            </a:r>
            <a:r>
              <a:rPr lang="el-GR" dirty="0"/>
              <a:t>ενδιαφέρονται λιγότερο για πραγματοποίηση</a:t>
            </a:r>
          </a:p>
          <a:p>
            <a:pPr marL="0" indent="0">
              <a:buNone/>
            </a:pPr>
            <a:r>
              <a:rPr lang="el-GR" dirty="0"/>
              <a:t> διακοπών με σκοπό τα μπάνια και την ηλιοθεραπεία, ενώ ταξιδεύουν</a:t>
            </a:r>
          </a:p>
          <a:p>
            <a:pPr marL="0" indent="0">
              <a:buNone/>
            </a:pPr>
            <a:r>
              <a:rPr lang="el-GR" dirty="0"/>
              <a:t> συχνότερα από τις άλλες ηλικιακές ομάδες για πολιτιστικούς και θρησκευτικούς</a:t>
            </a:r>
          </a:p>
          <a:p>
            <a:pPr marL="0" indent="0">
              <a:buNone/>
            </a:pPr>
            <a:r>
              <a:rPr lang="el-GR" dirty="0"/>
              <a:t> λόγους (18% έναντι 11-13% για τις υπόλοιπες ηλικιακές ομάδες).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Για πολιτιστικούς σκοπούς </a:t>
            </a:r>
            <a:r>
              <a:rPr lang="el-GR" dirty="0"/>
              <a:t>ταξιδεύουν συχνότερα οι Αυστριακοί (26%), οι</a:t>
            </a:r>
          </a:p>
          <a:p>
            <a:pPr marL="0" indent="0">
              <a:buNone/>
            </a:pPr>
            <a:r>
              <a:rPr lang="el-GR" dirty="0"/>
              <a:t> Ολλανδοί (22%), οι Βέλγοι (22%) και οι Γερμανοί (21%). Επίσης, δεν εμφανίζουν</a:t>
            </a:r>
          </a:p>
          <a:p>
            <a:pPr marL="0" indent="0">
              <a:buNone/>
            </a:pPr>
            <a:r>
              <a:rPr lang="el-GR" dirty="0"/>
              <a:t> μεγαλύτερη ροπή για ταξίδια αναψυχής σε μεγάλες πόλεις, συγκριτικά με τις</a:t>
            </a:r>
          </a:p>
          <a:p>
            <a:pPr marL="0" indent="0">
              <a:buNone/>
            </a:pPr>
            <a:r>
              <a:rPr lang="el-GR" dirty="0"/>
              <a:t> υπόλοιπες ηλικιακές ομάδες. </a:t>
            </a:r>
          </a:p>
          <a:p>
            <a:pPr marL="0" indent="0">
              <a:buNone/>
            </a:pPr>
            <a:r>
              <a:rPr lang="el-GR" b="1" dirty="0"/>
              <a:t>Η κρουαζιέρα και το </a:t>
            </a:r>
            <a:r>
              <a:rPr lang="el-GR" b="1" dirty="0" err="1"/>
              <a:t>γιότινγκ</a:t>
            </a:r>
            <a:r>
              <a:rPr lang="el-GR" b="1" dirty="0"/>
              <a:t> </a:t>
            </a:r>
            <a:r>
              <a:rPr lang="el-GR" dirty="0"/>
              <a:t>αποτελούν μορφές τουρισμού που θεωρούνται</a:t>
            </a:r>
          </a:p>
          <a:p>
            <a:pPr marL="0" indent="0">
              <a:buNone/>
            </a:pPr>
            <a:r>
              <a:rPr lang="el-GR" dirty="0"/>
              <a:t> κατάλληλες για ηλικιωμένους τουρίστες υψηλού εισοδηματικού επιπέδου.</a:t>
            </a:r>
          </a:p>
        </p:txBody>
      </p:sp>
    </p:spTree>
    <p:extLst>
      <p:ext uri="{BB962C8B-B14F-4D97-AF65-F5344CB8AC3E}">
        <p14:creationId xmlns:p14="http://schemas.microsoft.com/office/powerpoint/2010/main" val="38678164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73CFBB-E4F9-830D-A068-5B3F93426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ειδικές μορφές τουρισμού που προτιμούν οι ηλικιωμένοι21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A5F8D72-0858-C49C-DAC3-DE632EDA7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 πλαίσιο αυτό ενισχύονται ειδικές μορφές τουρισμού που προτιμούν οι ηλικιωμένοι, που εκτός από τον πολιτιστικό και θρησκευτικό τουρισμό, περιλαμβάνονται ο τουρισμός υγείας και ευεξίας, και ο τουρισμός μακράς διάρκειας διαμονής – παραχείμασης. Ειδικότερα, στην Ευρώπη τα άτομα ηλικίας από 55 έως και 64 καταλαμβάνουν το 15,3% της συνολικής τουριστικής δύναμης, ενώ τα άτομα ηλικίας άνω των 65 ετών καταλαμβάνουν το 17,7% (Πίνακας 4).</a:t>
            </a:r>
          </a:p>
        </p:txBody>
      </p:sp>
    </p:spTree>
    <p:extLst>
      <p:ext uri="{BB962C8B-B14F-4D97-AF65-F5344CB8AC3E}">
        <p14:creationId xmlns:p14="http://schemas.microsoft.com/office/powerpoint/2010/main" val="2402578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609828-B004-9852-D837-C612254CF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22</a:t>
            </a:r>
            <a:br>
              <a:rPr lang="el-GR" sz="3200" b="1" dirty="0"/>
            </a:br>
            <a:r>
              <a:rPr lang="el-GR" sz="3200" b="1" dirty="0"/>
              <a:t>Πίνακας 4: Ποσοστά Ηλικιακών Ομάδων Ηλικίας 15 Ετών Ή Άνω Του</a:t>
            </a:r>
            <a:br>
              <a:rPr lang="el-GR" sz="3200" b="1" dirty="0"/>
            </a:br>
            <a:r>
              <a:rPr lang="el-GR" sz="3200" b="1" dirty="0"/>
              <a:t>Τουριστικού Και Του Συνολικού Πληθυσμού (2014)</a:t>
            </a:r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0947372F-3DE4-BA2F-BC1D-5F72B77B0D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0" y="2095500"/>
            <a:ext cx="8305800" cy="491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741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E4E3B9-8EFF-D8CC-048A-7A3797AEE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3</a:t>
            </a:r>
            <a:br>
              <a:rPr lang="el-GR" sz="3200" b="1" dirty="0"/>
            </a:br>
            <a:r>
              <a:rPr lang="el-GR" sz="3200" b="1" dirty="0"/>
              <a:t>η πλέον ηλικιωμένη περιοχή 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35E995-571B-24F9-56C3-F1E9C4C2B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Ευρώπη αναμένεται να παραμείνει η πλέον ηλικιωμένη περιοχή στις</a:t>
            </a:r>
          </a:p>
          <a:p>
            <a:pPr marL="0" indent="0">
              <a:buNone/>
            </a:pPr>
            <a:r>
              <a:rPr lang="el-GR" dirty="0"/>
              <a:t>επόμενες δεκαετίες. Έως το 2050 το 34% του πληθυσμού της</a:t>
            </a:r>
          </a:p>
          <a:p>
            <a:pPr marL="0" indent="0">
              <a:buNone/>
            </a:pPr>
            <a:r>
              <a:rPr lang="el-GR" dirty="0"/>
              <a:t> προβλέπεται να είναι ηλικίας άνω των 60 ετών.</a:t>
            </a:r>
          </a:p>
          <a:p>
            <a:pPr marL="0" indent="0">
              <a:buNone/>
            </a:pPr>
            <a:r>
              <a:rPr lang="el-GR" dirty="0"/>
              <a:t>Ακολουθούν η Βόρεια Αμερική (28%), η Λατινική Αμερική (25%), η</a:t>
            </a:r>
          </a:p>
          <a:p>
            <a:pPr marL="0" indent="0">
              <a:buNone/>
            </a:pPr>
            <a:r>
              <a:rPr lang="el-GR" dirty="0"/>
              <a:t> Ασία (24%) και η Ωκεανία (23%) (Διάγραμμα 3).</a:t>
            </a:r>
          </a:p>
        </p:txBody>
      </p:sp>
    </p:spTree>
    <p:extLst>
      <p:ext uri="{BB962C8B-B14F-4D97-AF65-F5344CB8AC3E}">
        <p14:creationId xmlns:p14="http://schemas.microsoft.com/office/powerpoint/2010/main" val="4063107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430EC7-BCEC-72A1-1E2A-3D74CBEBF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4</a:t>
            </a:r>
            <a:br>
              <a:rPr lang="el-GR" sz="3200" b="1" dirty="0"/>
            </a:br>
            <a:r>
              <a:rPr lang="el-GR" sz="3200" b="1" dirty="0"/>
              <a:t>Ποσοστό Πληθυσμού Άνω Των 60 Ετών Από 1980 Έως 2017 &amp;</a:t>
            </a:r>
            <a:br>
              <a:rPr lang="el-GR" sz="3200" b="1" dirty="0"/>
            </a:br>
            <a:r>
              <a:rPr lang="el-GR" sz="3200" b="1" dirty="0"/>
              <a:t>Προβλέψεις Έως Το 2050 (2017) Διάγραμμα 3: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1018CC32-32C1-BB62-F32B-2A48739557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550" y="1798817"/>
            <a:ext cx="6819900" cy="3859033"/>
          </a:xfrm>
        </p:spPr>
      </p:pic>
    </p:spTree>
    <p:extLst>
      <p:ext uri="{BB962C8B-B14F-4D97-AF65-F5344CB8AC3E}">
        <p14:creationId xmlns:p14="http://schemas.microsoft.com/office/powerpoint/2010/main" val="519166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FC8CB5-4156-7702-AB8D-C0EF7C5CC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5</a:t>
            </a:r>
            <a:br>
              <a:rPr lang="el-GR" sz="3200" b="1" dirty="0"/>
            </a:br>
            <a:r>
              <a:rPr lang="el-GR" sz="3200" b="1" dirty="0"/>
              <a:t>η Αφρική, η Λατινική Αμερική και η Ασία προβλέπεται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05F324-8DB7-A1E5-4C48-33632E78B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Πιο ειδικά, η </a:t>
            </a:r>
            <a:r>
              <a:rPr lang="el-GR" dirty="0"/>
              <a:t>Αφρική, η Λατινική Αμερική και η Ασία προβλέπεται ότι</a:t>
            </a:r>
          </a:p>
          <a:p>
            <a:pPr marL="0" indent="0">
              <a:buNone/>
            </a:pPr>
            <a:r>
              <a:rPr lang="el-GR" dirty="0"/>
              <a:t> θα παρουσιάσουν ιδιαίτερα ταχεία ανάπτυξη των ηλικιωμένων</a:t>
            </a:r>
          </a:p>
          <a:p>
            <a:pPr marL="0" indent="0">
              <a:buNone/>
            </a:pPr>
            <a:r>
              <a:rPr lang="el-GR" dirty="0"/>
              <a:t> πληθυσμών τους. </a:t>
            </a:r>
          </a:p>
          <a:p>
            <a:pPr marL="0" indent="0">
              <a:buNone/>
            </a:pPr>
            <a:r>
              <a:rPr lang="el-GR" b="1" dirty="0"/>
              <a:t>Η Ασία, με 549 </a:t>
            </a:r>
            <a:r>
              <a:rPr lang="el-GR" dirty="0"/>
              <a:t>εκατομμύρια άτομα ηλικίας </a:t>
            </a:r>
            <a:r>
              <a:rPr lang="el-GR" b="1" dirty="0"/>
              <a:t>60 ετών </a:t>
            </a:r>
            <a:r>
              <a:rPr lang="el-GR" dirty="0"/>
              <a:t>και άνω το </a:t>
            </a:r>
            <a:r>
              <a:rPr lang="el-GR" b="1" dirty="0"/>
              <a:t>2017,</a:t>
            </a:r>
          </a:p>
          <a:p>
            <a:pPr marL="0" indent="0">
              <a:buNone/>
            </a:pPr>
            <a:r>
              <a:rPr lang="el-GR" b="1" dirty="0"/>
              <a:t> </a:t>
            </a:r>
            <a:r>
              <a:rPr lang="el-GR" dirty="0"/>
              <a:t>κατέχει το 57% του πληθυσμού ατόμων μεγαλύτερης ηλικίας στον</a:t>
            </a:r>
          </a:p>
          <a:p>
            <a:pPr marL="0" indent="0">
              <a:buNone/>
            </a:pPr>
            <a:r>
              <a:rPr lang="el-GR" dirty="0"/>
              <a:t> κόσμο, ενώ το μερίδιο αναμένεται να αυξηθεί στο 61% το 2050</a:t>
            </a:r>
          </a:p>
          <a:p>
            <a:pPr marL="0" indent="0">
              <a:buNone/>
            </a:pPr>
            <a:r>
              <a:rPr lang="el-GR" dirty="0"/>
              <a:t> (Πίνακας 1).</a:t>
            </a:r>
          </a:p>
        </p:txBody>
      </p:sp>
    </p:spTree>
    <p:extLst>
      <p:ext uri="{BB962C8B-B14F-4D97-AF65-F5344CB8AC3E}">
        <p14:creationId xmlns:p14="http://schemas.microsoft.com/office/powerpoint/2010/main" val="2462695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0F0D0E-0C70-E70B-C789-EF3A232B3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6</a:t>
            </a:r>
            <a:br>
              <a:rPr lang="el-GR" sz="3200" b="1" dirty="0"/>
            </a:br>
            <a:r>
              <a:rPr lang="el-GR" sz="3200" b="1" dirty="0"/>
              <a:t>άτομα μεγαλύτερης ηλικίας στη Λατινική Αμερική.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A51D6D8-73FB-34B4-B235-F643EC5EB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1825625"/>
            <a:ext cx="11144250" cy="4667250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Το 2017 καταγράφτηκαν 76 </a:t>
            </a:r>
            <a:r>
              <a:rPr lang="el-GR" dirty="0"/>
              <a:t>εκατομμύρια άτομα μεγαλύτερης ηλικίας στη Λατινική Αμερική, τα οποία αντιπροσωπεύουν το 8% του παγκόσμιου συνόλου και το μερίδιο αυτό αναμένεται να φθάσει το 9,5 % το 2050, ενώ οι  προβλέψεις δείχνουν ότι θα υπάρξουν 198 εκατομμύρια άτομα ηλικίας 60 ετών και άνω στην περιοχή αυτή. </a:t>
            </a:r>
          </a:p>
          <a:p>
            <a:pPr marL="0" indent="0">
              <a:buNone/>
            </a:pPr>
            <a:r>
              <a:rPr lang="el-GR" b="1" dirty="0"/>
              <a:t>Η Αφρική φιλοξενεί σχετικά </a:t>
            </a:r>
            <a:r>
              <a:rPr lang="el-GR" dirty="0"/>
              <a:t>μικρό αριθμό ηλικιωμένων το 2017, με 69 εκατομμύρια τα οποία αντιπροσωπεύουν το 7,1% του συνόλου. Το 2050, προβλέπεται ότι στην Αφρική θα υπάρχουν 226 εκατομμύρια ηλικιωμένα άτομα (περίπου το 10,8% του πληθυσμού μεγαλύτερης ηλικίας παγκοσμίως) (Πίνακας 1).</a:t>
            </a:r>
          </a:p>
        </p:txBody>
      </p:sp>
    </p:spTree>
    <p:extLst>
      <p:ext uri="{BB962C8B-B14F-4D97-AF65-F5344CB8AC3E}">
        <p14:creationId xmlns:p14="http://schemas.microsoft.com/office/powerpoint/2010/main" val="1095489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109D15-B6EA-776E-5F47-9D903BA9B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7</a:t>
            </a:r>
            <a:br>
              <a:rPr lang="el-GR" sz="3200" b="1" dirty="0"/>
            </a:br>
            <a:r>
              <a:rPr lang="el-GR" sz="3200" b="1" dirty="0"/>
              <a:t>Αριθμός Και Καταμερισμός Ατόμων 60 Ετών Και Άνω, Ανά Περιοχή</a:t>
            </a:r>
            <a:br>
              <a:rPr lang="el-GR" sz="3200" b="1" dirty="0"/>
            </a:br>
            <a:r>
              <a:rPr lang="el-GR" sz="3200" b="1" dirty="0"/>
              <a:t>(2017 και 2050) Πίνακας 1: 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9BF35EC9-B04E-C99B-3CAD-60AC4075D0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700" y="2342285"/>
            <a:ext cx="7624086" cy="4150590"/>
          </a:xfrm>
        </p:spPr>
      </p:pic>
    </p:spTree>
    <p:extLst>
      <p:ext uri="{BB962C8B-B14F-4D97-AF65-F5344CB8AC3E}">
        <p14:creationId xmlns:p14="http://schemas.microsoft.com/office/powerpoint/2010/main" val="1035240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8587EC-BF70-C208-E973-072A75F95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8</a:t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D3A3FE-4395-C17C-C111-97B63762F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Ο Πίνακας που προηγήθηκε </a:t>
            </a:r>
            <a:r>
              <a:rPr lang="el-GR" dirty="0"/>
              <a:t>απεικονίζει 10 χώρες ή περιοχές με το</a:t>
            </a:r>
          </a:p>
          <a:p>
            <a:pPr marL="0" indent="0">
              <a:buNone/>
            </a:pPr>
            <a:r>
              <a:rPr lang="el-GR" dirty="0"/>
              <a:t> μεγαλύτερο μερίδιο ατόμων ηλικίας άνω των 60 ετών για τα έτη 1980,</a:t>
            </a:r>
          </a:p>
          <a:p>
            <a:pPr marL="0" indent="0">
              <a:buNone/>
            </a:pPr>
            <a:r>
              <a:rPr lang="el-GR" dirty="0"/>
              <a:t> 2017 και 2050 (Πίνακας 2).</a:t>
            </a:r>
          </a:p>
          <a:p>
            <a:pPr marL="0" indent="0">
              <a:buNone/>
            </a:pPr>
            <a:r>
              <a:rPr lang="el-GR" b="1" dirty="0"/>
              <a:t>Ενδιαφέρον είναι το γεγονός </a:t>
            </a:r>
            <a:r>
              <a:rPr lang="el-GR" dirty="0"/>
              <a:t>ότι στην Ελλάδα το 2017 το 26,5% του</a:t>
            </a:r>
          </a:p>
          <a:p>
            <a:pPr marL="0" indent="0">
              <a:buNone/>
            </a:pPr>
            <a:r>
              <a:rPr lang="el-GR" dirty="0"/>
              <a:t> συνολικού της πληθυσμού ήταν άτομα άνω των 60 ετών και αυτό το</a:t>
            </a:r>
          </a:p>
          <a:p>
            <a:pPr marL="0" indent="0">
              <a:buNone/>
            </a:pPr>
            <a:r>
              <a:rPr lang="el-GR" dirty="0"/>
              <a:t> ποσοστό θα μεγαλώσει σημαντικά έως το 2050 όπου προβλέπεται να</a:t>
            </a:r>
          </a:p>
          <a:p>
            <a:pPr marL="0" indent="0">
              <a:buNone/>
            </a:pPr>
            <a:r>
              <a:rPr lang="el-GR" dirty="0"/>
              <a:t> φτάσει στο 41,6%. </a:t>
            </a:r>
          </a:p>
        </p:txBody>
      </p:sp>
    </p:spTree>
    <p:extLst>
      <p:ext uri="{BB962C8B-B14F-4D97-AF65-F5344CB8AC3E}">
        <p14:creationId xmlns:p14="http://schemas.microsoft.com/office/powerpoint/2010/main" val="2712219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8D13CA-ECF9-5732-AC3B-49D0F21BF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9</a:t>
            </a:r>
            <a:br>
              <a:rPr lang="el-GR" sz="3200" b="1" dirty="0"/>
            </a:br>
            <a:r>
              <a:rPr lang="el-GR" sz="3200" b="1" dirty="0"/>
              <a:t>1.1.1.4. Οι πληθυσμιακές εξελίξεις στην Ευρώπη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F41A50-323E-EAE8-1DD8-B7B4D6D98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0249"/>
            <a:ext cx="10515600" cy="4176713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Σύμφωνα με τη Eurostat31</a:t>
            </a:r>
            <a:r>
              <a:rPr lang="el-GR" dirty="0"/>
              <a:t>, o πληθυσμός της Ευρώπης την 1η Ιανουαρίου 2016 εκτιμιόταν περί τα 510,3 εκατομμύρια. </a:t>
            </a:r>
          </a:p>
          <a:p>
            <a:pPr marL="0" indent="0">
              <a:buNone/>
            </a:pPr>
            <a:r>
              <a:rPr lang="el-GR" b="1" dirty="0"/>
              <a:t>Οι νέοι (ηλικίας 0 έως 14 ετών) </a:t>
            </a:r>
            <a:r>
              <a:rPr lang="el-GR" dirty="0"/>
              <a:t>αποτελούσαν το 15,6% του πληθυσμού της Ευρώπης, ενώ τα άτομα που θεωρούνται ότι είναι σε ηλικία εργασίας (ηλικίας 15 έως 64 ετών) αντιπροσώπευαν το 65,3% του πληθυσμού. </a:t>
            </a:r>
          </a:p>
          <a:p>
            <a:pPr marL="0" indent="0">
              <a:buNone/>
            </a:pPr>
            <a:r>
              <a:rPr lang="el-GR" b="1" dirty="0"/>
              <a:t>Οι ηλικιωμένοι </a:t>
            </a:r>
            <a:r>
              <a:rPr lang="el-GR" dirty="0"/>
              <a:t>(ηλικίας 65 ετών και άνω) αντιπροσώπευαν το 19,2%.</a:t>
            </a:r>
          </a:p>
        </p:txBody>
      </p:sp>
    </p:spTree>
    <p:extLst>
      <p:ext uri="{BB962C8B-B14F-4D97-AF65-F5344CB8AC3E}">
        <p14:creationId xmlns:p14="http://schemas.microsoft.com/office/powerpoint/2010/main" val="423000475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1482</Words>
  <Application>Microsoft Office PowerPoint</Application>
  <PresentationFormat>Ευρεία οθόνη</PresentationFormat>
  <Paragraphs>108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Θέμα του Office</vt:lpstr>
      <vt:lpstr>ΘΕΜΑΤΙΚΟΣ ΤΟΥΡΙΣΜΟΣ -ΤΟΥΡΙΣΜΟΣ ΥΓΕΙΑΣ Η' 2024-2025 (DTO257) Διάλεξη 18-3-25</vt:lpstr>
      <vt:lpstr>2 Αριθμός Ατόμων 60 Ετών &amp; Άνω Από 1980 Έως 2050 Κατά Κατηγορίες Ανάπτυξης (2017) Διάγραμμα 2: </vt:lpstr>
      <vt:lpstr>3 η πλέον ηλικιωμένη περιοχή  </vt:lpstr>
      <vt:lpstr>4 Ποσοστό Πληθυσμού Άνω Των 60 Ετών Από 1980 Έως 2017 &amp; Προβλέψεις Έως Το 2050 (2017) Διάγραμμα 3:</vt:lpstr>
      <vt:lpstr>5 η Αφρική, η Λατινική Αμερική και η Ασία προβλέπεται </vt:lpstr>
      <vt:lpstr>6 άτομα μεγαλύτερης ηλικίας στη Λατινική Αμερική. </vt:lpstr>
      <vt:lpstr>7 Αριθμός Και Καταμερισμός Ατόμων 60 Ετών Και Άνω, Ανά Περιοχή (2017 και 2050) Πίνακας 1: </vt:lpstr>
      <vt:lpstr>8 </vt:lpstr>
      <vt:lpstr>9 1.1.1.4. Οι πληθυσμιακές εξελίξεις στην Ευρώπη</vt:lpstr>
      <vt:lpstr>10 Η γήρανση του πληθυσμού και η σύνδεση  με την κοινωνική και οικονομική ανάπτυξη. </vt:lpstr>
      <vt:lpstr>11 άτομα ηλικίας 60 ετών ή  περισσότερο στην Ευρώπη</vt:lpstr>
      <vt:lpstr>12 Ο δείκτης εξάρτησης ηλικιωμένων  </vt:lpstr>
      <vt:lpstr>13 Πίνακας 3: Κατανομή Πληθυσμού Ανά Ηλικιακή Ομάδα (2006 και 2016)  (% Επί Του Συνολικού Πληθυσμού) </vt:lpstr>
      <vt:lpstr>14 Μια άλλη πτυχή της γήρανσης  </vt:lpstr>
      <vt:lpstr>15 τα προσδοκώμενα έτη ζωής μετά τα 65   </vt:lpstr>
      <vt:lpstr>16 Το μεγαλύτερο προσδόκιμο ζωής η Γαλλία </vt:lpstr>
      <vt:lpstr>17 Διάγραμμα 4: Κατανομή Πληθυσμού Ανά Ηλικιακή Ομάδα Για Την ΕΕ-28 (για τα έτη από 2016   και προβλέψεις έως το 2080) (% Επί Του Συνολικού Πληθυσμού) </vt:lpstr>
      <vt:lpstr>18 1.1.2. Οι Επιπτώσεις Στον Τουρισμό</vt:lpstr>
      <vt:lpstr>19 η μελέτη του ΙΤΕΠ  </vt:lpstr>
      <vt:lpstr>20 Η κρουαζιέρα και το γιότινγκ </vt:lpstr>
      <vt:lpstr>ειδικές μορφές τουρισμού που προτιμούν οι ηλικιωμένοι21 </vt:lpstr>
      <vt:lpstr>22 Πίνακας 4: Ποσοστά Ηλικιακών Ομάδων Ηλικίας 15 Ετών Ή Άνω Του Τουριστικού Και Του Συνολικού Πληθυσμού (2014)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EFTHYMIOS PAPPAS</dc:creator>
  <cp:lastModifiedBy>EFTHYMIOS PAPPAS</cp:lastModifiedBy>
  <cp:revision>7</cp:revision>
  <dcterms:created xsi:type="dcterms:W3CDTF">2025-03-13T15:07:46Z</dcterms:created>
  <dcterms:modified xsi:type="dcterms:W3CDTF">2025-03-15T08:42:59Z</dcterms:modified>
</cp:coreProperties>
</file>