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8" r:id="rId3"/>
    <p:sldId id="258" r:id="rId4"/>
    <p:sldId id="269" r:id="rId5"/>
    <p:sldId id="259" r:id="rId6"/>
    <p:sldId id="262" r:id="rId7"/>
    <p:sldId id="263" r:id="rId8"/>
    <p:sldId id="264" r:id="rId9"/>
    <p:sldId id="260" r:id="rId10"/>
    <p:sldId id="265" r:id="rId11"/>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Picture 7"/>
          <p:cNvPicPr>
            <a:picLocks noChangeAspect="1"/>
          </p:cNvPicPr>
          <p:nvPr/>
        </p:nvPicPr>
        <p:blipFill>
          <a:blip r:embed="rId1"/>
          <a:srcRect l="10864" t="16103" r="33555" b="68858"/>
          <a:stretch>
            <a:fillRect/>
          </a:stretch>
        </p:blipFill>
        <p:spPr>
          <a:xfrm>
            <a:off x="1277620" y="868045"/>
            <a:ext cx="9637395" cy="1466850"/>
          </a:xfrm>
          <a:prstGeom prst="rect">
            <a:avLst/>
          </a:prstGeom>
          <a:ln w="28575">
            <a:solidFill>
              <a:srgbClr val="7C1510"/>
            </a:solidFill>
          </a:ln>
        </p:spPr>
      </p:pic>
      <p:pic>
        <p:nvPicPr>
          <p:cNvPr id="9" name="Picture 8"/>
          <p:cNvPicPr>
            <a:picLocks noChangeAspect="1"/>
          </p:cNvPicPr>
          <p:nvPr/>
        </p:nvPicPr>
        <p:blipFill>
          <a:blip r:embed="rId2"/>
          <a:stretch>
            <a:fillRect/>
          </a:stretch>
        </p:blipFill>
        <p:spPr>
          <a:xfrm>
            <a:off x="1277620" y="3133090"/>
            <a:ext cx="4924425" cy="2770505"/>
          </a:xfrm>
          <a:prstGeom prst="rect">
            <a:avLst/>
          </a:prstGeom>
          <a:ln w="28575">
            <a:solidFill>
              <a:srgbClr val="7C1510"/>
            </a:solidFill>
          </a:ln>
          <a:effectLst/>
        </p:spPr>
      </p:pic>
      <p:pic>
        <p:nvPicPr>
          <p:cNvPr id="10" name="Picture 9"/>
          <p:cNvPicPr>
            <a:picLocks noChangeAspect="1"/>
          </p:cNvPicPr>
          <p:nvPr/>
        </p:nvPicPr>
        <p:blipFill>
          <a:blip r:embed="rId3"/>
          <a:stretch>
            <a:fillRect/>
          </a:stretch>
        </p:blipFill>
        <p:spPr>
          <a:xfrm>
            <a:off x="6824345" y="3133090"/>
            <a:ext cx="4090670" cy="2771140"/>
          </a:xfrm>
          <a:prstGeom prst="rect">
            <a:avLst/>
          </a:prstGeom>
          <a:ln w="28575">
            <a:solidFill>
              <a:srgbClr val="7C1510"/>
            </a:solidFill>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rcRect l="33372" t="44583" r="34349" b="28079"/>
          <a:stretch>
            <a:fillRect/>
          </a:stretch>
        </p:blipFill>
        <p:spPr>
          <a:xfrm>
            <a:off x="1167130" y="1610360"/>
            <a:ext cx="4722495" cy="2550160"/>
          </a:xfrm>
          <a:prstGeom prst="rect">
            <a:avLst/>
          </a:prstGeom>
          <a:ln w="28575">
            <a:solidFill>
              <a:srgbClr val="7C1510"/>
            </a:solidFill>
          </a:ln>
        </p:spPr>
      </p:pic>
      <p:pic>
        <p:nvPicPr>
          <p:cNvPr id="6" name="Picture 5"/>
          <p:cNvPicPr>
            <a:picLocks noChangeAspect="1"/>
          </p:cNvPicPr>
          <p:nvPr/>
        </p:nvPicPr>
        <p:blipFill>
          <a:blip r:embed="rId2"/>
          <a:srcRect l="33646" t="57130" r="34692" b="8341"/>
          <a:stretch>
            <a:fillRect/>
          </a:stretch>
        </p:blipFill>
        <p:spPr>
          <a:xfrm>
            <a:off x="6320155" y="2868295"/>
            <a:ext cx="4632325" cy="2841625"/>
          </a:xfrm>
          <a:prstGeom prst="rect">
            <a:avLst/>
          </a:prstGeom>
          <a:ln w="28575">
            <a:solidFill>
              <a:srgbClr val="7C1510"/>
            </a:solidFill>
          </a:ln>
        </p:spPr>
      </p:pic>
      <p:sp>
        <p:nvSpPr>
          <p:cNvPr id="7" name="Text Box 6"/>
          <p:cNvSpPr txBox="1"/>
          <p:nvPr/>
        </p:nvSpPr>
        <p:spPr>
          <a:xfrm>
            <a:off x="1167130" y="530860"/>
            <a:ext cx="6224905" cy="583565"/>
          </a:xfrm>
          <a:prstGeom prst="rect">
            <a:avLst/>
          </a:prstGeom>
          <a:noFill/>
        </p:spPr>
        <p:txBody>
          <a:bodyPr wrap="none" rtlCol="0">
            <a:spAutoFit/>
          </a:bodyPr>
          <a:p>
            <a:r>
              <a:rPr lang="el-GR" altLang="en-US" sz="3200" b="1">
                <a:solidFill>
                  <a:srgbClr val="7C1510"/>
                </a:solidFill>
                <a:latin typeface="Bahnschrift" panose="020B0502040204020203" charset="0"/>
                <a:cs typeface="Bahnschrift" panose="020B0502040204020203" charset="0"/>
              </a:rPr>
              <a:t>Αναγνωστήρια, χώροι, υπηρεσίες</a:t>
            </a:r>
            <a:endParaRPr lang="el-GR" altLang="en-US" sz="3200" b="1">
              <a:solidFill>
                <a:srgbClr val="7C1510"/>
              </a:solidFill>
              <a:latin typeface="Bahnschrift" panose="020B0502040204020203" charset="0"/>
              <a:cs typeface="Bahnschrift" panose="020B0502040204020203"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1268095" y="1570990"/>
            <a:ext cx="8918575" cy="5077460"/>
          </a:xfrm>
          <a:prstGeom prst="rect">
            <a:avLst/>
          </a:prstGeom>
          <a:noFill/>
        </p:spPr>
        <p:txBody>
          <a:bodyPr wrap="square" rtlCol="0">
            <a:spAutoFit/>
          </a:bodyPr>
          <a:p>
            <a:pPr marL="285750" indent="-285750">
              <a:buFont typeface="Wingdings" panose="05000000000000000000" charset="0"/>
              <a:buChar char="§"/>
            </a:pPr>
            <a:r>
              <a:rPr lang="el-GR" alt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Είναι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Νομικό Πρόσωπο Δημοσίου Δικαίου </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(Ν.Π.Δ.Δ.) και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εποπτεύεται από το Υπουργείο Παιδείας και Θρησκευμάτων</a:t>
            </a:r>
            <a:r>
              <a:rPr lang="el-GR" alt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a:t>
            </a:r>
            <a:endParaRPr lang="el-GR" alt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endParaRPr>
          </a:p>
          <a:p>
            <a:pPr marL="285750" indent="-285750">
              <a:buFont typeface="Wingdings" panose="05000000000000000000" charset="0"/>
              <a:buChar char="§"/>
            </a:pPr>
            <a:endParaRPr lang="el-GR" alt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endParaRPr>
          </a:p>
          <a:p>
            <a:pPr marL="285750" indent="-285750">
              <a:buFont typeface="Wingdings" panose="05000000000000000000" charset="0"/>
              <a:buChar char="§"/>
            </a:pP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Ιδρύθηκε</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 από τον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Ιωάννη Καποδίστρια</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 το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1829 </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και η πορεία της είναι παράλληλη με την ιστορία του ελληνικού κράτους.</a:t>
            </a:r>
            <a:endPar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endParaRPr>
          </a:p>
          <a:p>
            <a:pPr marL="285750" indent="-285750">
              <a:buFont typeface="Wingdings" panose="05000000000000000000" charset="0"/>
              <a:buChar char="§"/>
            </a:pPr>
            <a:endPar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endParaRPr>
          </a:p>
          <a:p>
            <a:pPr marL="285750" indent="-285750">
              <a:buFont typeface="Wingdings" panose="05000000000000000000" charset="0"/>
              <a:buChar char="§"/>
            </a:pP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Ως βιβλιοθήκη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με δικαιώματα "κατά νόμο κατάθεσης" </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αποκτά αντίτυπο από όλα τα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τεκμήρια που παράγονται στην Ελλάδα</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 - αλλά και από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τεκμήρια</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 που παράγονται στο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εξωτερικό</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 και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αφορούν στον ελληνικό πολιτισμό</a:t>
            </a:r>
            <a:r>
              <a:rPr lang="el-GR" alt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a:t>
            </a:r>
            <a:endParaRPr lang="el-GR" alt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endParaRPr>
          </a:p>
          <a:p>
            <a:pPr marL="285750" indent="-285750">
              <a:buFont typeface="Wingdings" panose="05000000000000000000" charset="0"/>
              <a:buChar char="§"/>
            </a:pPr>
            <a:endPar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endParaRPr>
          </a:p>
          <a:p>
            <a:pPr marL="285750" indent="-285750">
              <a:buFont typeface="Wingdings" panose="05000000000000000000" charset="0"/>
              <a:buChar char="§"/>
            </a:pPr>
            <a:r>
              <a:rPr lang="el-GR" alt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Σ</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τα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188 έτη </a:t>
            </a:r>
            <a:r>
              <a:rPr lang="el-GR" alt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αδιάλειπτης</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 λειτουργίας</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 της αποθησαυρίζει την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πνευματική περιουσία του ελληνισμού</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 και μέχρι σήμερα έχει αναπτύξει μια μοναδικής αξίας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συλλογή 2.000.000 τεκμηρίων.</a:t>
            </a:r>
            <a:endPar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endParaRPr>
          </a:p>
          <a:p>
            <a:pPr marL="285750" indent="-285750">
              <a:buFont typeface="Wingdings" panose="05000000000000000000" charset="0"/>
              <a:buChar char="§"/>
            </a:pPr>
            <a:endPar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endParaRPr>
          </a:p>
          <a:p>
            <a:pPr marL="285750" indent="-285750">
              <a:buFont typeface="Wingdings" panose="05000000000000000000" charset="0"/>
              <a:buChar char="§"/>
            </a:pPr>
            <a:r>
              <a:rPr lang="el-GR" alt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Μ</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έχρι το 2017</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 στεγαζόταν στο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Βαλλιάνειο κτίριο</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 επί της οδού Πανεπιστημίου στο κέντρο της Αθήνας. Το έτος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2018</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 σηματοδοτεί την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ιστορική μετεγκατάστασή</a:t>
            </a:r>
            <a:r>
              <a:rPr lang="en-US">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 της  στο </a:t>
            </a:r>
            <a:r>
              <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rPr>
              <a:t>Κέντρο Πολιτισμού Ίδρυμα Σταύρος Νιάρχος.</a:t>
            </a:r>
            <a:endPar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endParaRPr>
          </a:p>
          <a:p>
            <a:pPr marL="285750" indent="-285750">
              <a:buFont typeface="Arial" panose="020B0604020202020204" pitchFamily="34" charset="0"/>
              <a:buChar char="•"/>
            </a:pPr>
            <a:endParaRPr lang="en-US" b="1">
              <a:solidFill>
                <a:srgbClr val="7C1510"/>
              </a:solidFill>
              <a:effectLst>
                <a:outerShdw blurRad="38100" dist="25400" dir="5400000" algn="ctr" rotWithShape="0">
                  <a:srgbClr val="6E747A">
                    <a:alpha val="43000"/>
                  </a:srgbClr>
                </a:outerShdw>
              </a:effectLst>
              <a:latin typeface="Bahnschrift" panose="020B0502040204020203" charset="0"/>
              <a:cs typeface="Bahnschrift" panose="020B0502040204020203" charset="0"/>
              <a:sym typeface="+mn-ea"/>
            </a:endParaRPr>
          </a:p>
        </p:txBody>
      </p:sp>
      <p:sp>
        <p:nvSpPr>
          <p:cNvPr id="8" name="Text Box 7"/>
          <p:cNvSpPr txBox="1"/>
          <p:nvPr/>
        </p:nvSpPr>
        <p:spPr>
          <a:xfrm>
            <a:off x="1268095" y="634365"/>
            <a:ext cx="2579370" cy="583565"/>
          </a:xfrm>
          <a:prstGeom prst="rect">
            <a:avLst/>
          </a:prstGeom>
          <a:noFill/>
        </p:spPr>
        <p:txBody>
          <a:bodyPr wrap="none" rtlCol="0">
            <a:spAutoFit/>
          </a:bodyPr>
          <a:p>
            <a:r>
              <a:rPr lang="el-GR" altLang="en-US" sz="3200" b="1">
                <a:solidFill>
                  <a:srgbClr val="7C1510"/>
                </a:solidFill>
                <a:latin typeface="Bahnschrift" panose="020B0502040204020203" charset="0"/>
                <a:cs typeface="Bahnschrift" panose="020B0502040204020203" charset="0"/>
              </a:rPr>
              <a:t>Η βιβλιοθήκη</a:t>
            </a:r>
            <a:endParaRPr lang="el-GR" altLang="en-US" sz="3200" b="1">
              <a:solidFill>
                <a:srgbClr val="7C1510"/>
              </a:solidFill>
              <a:latin typeface="Bahnschrift" panose="020B0502040204020203" charset="0"/>
              <a:cs typeface="Bahnschrift" panose="020B0502040204020203"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1266190" y="2459355"/>
            <a:ext cx="9508490" cy="2861310"/>
          </a:xfrm>
          <a:prstGeom prst="rect">
            <a:avLst/>
          </a:prstGeom>
          <a:noFill/>
        </p:spPr>
        <p:txBody>
          <a:bodyPr wrap="square" rtlCol="0" anchor="t">
            <a:spAutoFit/>
          </a:bodyPr>
          <a:p>
            <a:pPr marL="285750" indent="-285750">
              <a:buFont typeface="Wingdings" panose="05000000000000000000" charset="0"/>
              <a:buChar char="§"/>
            </a:pPr>
            <a:r>
              <a:rPr lang="en-US">
                <a:solidFill>
                  <a:srgbClr val="7C1510"/>
                </a:solidFill>
                <a:latin typeface="Bahnschrift" panose="020B0502040204020203" charset="0"/>
                <a:cs typeface="Bahnschrift" panose="020B0502040204020203" charset="0"/>
              </a:rPr>
              <a:t>Το </a:t>
            </a:r>
            <a:r>
              <a:rPr lang="en-US" b="1">
                <a:solidFill>
                  <a:srgbClr val="7C1510"/>
                </a:solidFill>
                <a:latin typeface="Bahnschrift" panose="020B0502040204020203" charset="0"/>
                <a:cs typeface="Bahnschrift" panose="020B0502040204020203" charset="0"/>
              </a:rPr>
              <a:t>Ίδρυμα Σταύρος Νιάρχος </a:t>
            </a:r>
            <a:r>
              <a:rPr lang="en-US">
                <a:solidFill>
                  <a:srgbClr val="7C1510"/>
                </a:solidFill>
                <a:latin typeface="Bahnschrift" panose="020B0502040204020203" charset="0"/>
                <a:cs typeface="Bahnschrift" panose="020B0502040204020203" charset="0"/>
              </a:rPr>
              <a:t>(ΙΣΝ) </a:t>
            </a:r>
            <a:r>
              <a:rPr lang="en-US" b="1">
                <a:solidFill>
                  <a:srgbClr val="7C1510"/>
                </a:solidFill>
                <a:latin typeface="Bahnschrift" panose="020B0502040204020203" charset="0"/>
                <a:cs typeface="Bahnschrift" panose="020B0502040204020203" charset="0"/>
              </a:rPr>
              <a:t>χρηματοδότησε το έργο της ιστορικής μετεγκαστάστασης</a:t>
            </a:r>
            <a:r>
              <a:rPr lang="en-US">
                <a:solidFill>
                  <a:srgbClr val="7C1510"/>
                </a:solidFill>
                <a:latin typeface="Bahnschrift" panose="020B0502040204020203" charset="0"/>
                <a:cs typeface="Bahnschrift" panose="020B0502040204020203" charset="0"/>
              </a:rPr>
              <a:t> της Εθνικής Βιβλιοθήκης της Ελλάδος (ΕΒΕ)</a:t>
            </a:r>
            <a:r>
              <a:rPr lang="el-GR" altLang="en-US">
                <a:solidFill>
                  <a:srgbClr val="7C1510"/>
                </a:solidFill>
                <a:latin typeface="Bahnschrift" panose="020B0502040204020203" charset="0"/>
                <a:cs typeface="Bahnschrift" panose="020B0502040204020203" charset="0"/>
              </a:rPr>
              <a:t>.</a:t>
            </a:r>
            <a:endParaRPr lang="el-GR" alt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endParaRPr lang="el-GR" alt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r>
              <a:rPr lang="en-US" b="1">
                <a:solidFill>
                  <a:srgbClr val="7C1510"/>
                </a:solidFill>
                <a:latin typeface="Bahnschrift" panose="020B0502040204020203" charset="0"/>
                <a:cs typeface="Bahnschrift" panose="020B0502040204020203" charset="0"/>
              </a:rPr>
              <a:t>Στόχος της δωρεάς</a:t>
            </a:r>
            <a:r>
              <a:rPr lang="en-US">
                <a:solidFill>
                  <a:srgbClr val="7C1510"/>
                </a:solidFill>
                <a:latin typeface="Bahnschrift" panose="020B0502040204020203" charset="0"/>
                <a:cs typeface="Bahnschrift" panose="020B0502040204020203" charset="0"/>
              </a:rPr>
              <a:t> του ΙΣΝ υπήρξε η επαρκής </a:t>
            </a:r>
            <a:r>
              <a:rPr lang="en-US" b="1">
                <a:solidFill>
                  <a:srgbClr val="7C1510"/>
                </a:solidFill>
                <a:latin typeface="Bahnschrift" panose="020B0502040204020203" charset="0"/>
                <a:cs typeface="Bahnschrift" panose="020B0502040204020203" charset="0"/>
              </a:rPr>
              <a:t>αναβάθμιση της ΕΒΕ </a:t>
            </a:r>
            <a:r>
              <a:rPr lang="en-US">
                <a:solidFill>
                  <a:srgbClr val="7C1510"/>
                </a:solidFill>
                <a:latin typeface="Bahnschrift" panose="020B0502040204020203" charset="0"/>
                <a:cs typeface="Bahnschrift" panose="020B0502040204020203" charset="0"/>
              </a:rPr>
              <a:t>τόσο σε επίπεδο </a:t>
            </a:r>
            <a:r>
              <a:rPr lang="en-US" b="1">
                <a:solidFill>
                  <a:srgbClr val="7C1510"/>
                </a:solidFill>
                <a:latin typeface="Bahnschrift" panose="020B0502040204020203" charset="0"/>
                <a:cs typeface="Bahnschrift" panose="020B0502040204020203" charset="0"/>
              </a:rPr>
              <a:t>υποδομών</a:t>
            </a:r>
            <a:r>
              <a:rPr lang="en-US">
                <a:solidFill>
                  <a:srgbClr val="7C1510"/>
                </a:solidFill>
                <a:latin typeface="Bahnschrift" panose="020B0502040204020203" charset="0"/>
                <a:cs typeface="Bahnschrift" panose="020B0502040204020203" charset="0"/>
              </a:rPr>
              <a:t> όσο και σε επίπεδο </a:t>
            </a:r>
            <a:r>
              <a:rPr lang="en-US" b="1">
                <a:solidFill>
                  <a:srgbClr val="7C1510"/>
                </a:solidFill>
                <a:latin typeface="Bahnschrift" panose="020B0502040204020203" charset="0"/>
                <a:cs typeface="Bahnschrift" panose="020B0502040204020203" charset="0"/>
              </a:rPr>
              <a:t>υπηρεσιών.</a:t>
            </a:r>
            <a:endParaRPr 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endParaRPr 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r>
              <a:rPr lang="en-US">
                <a:solidFill>
                  <a:srgbClr val="7C1510"/>
                </a:solidFill>
                <a:latin typeface="Bahnschrift" panose="020B0502040204020203" charset="0"/>
                <a:cs typeface="Bahnschrift" panose="020B0502040204020203" charset="0"/>
              </a:rPr>
              <a:t>Στις </a:t>
            </a:r>
            <a:r>
              <a:rPr lang="en-US" b="1">
                <a:solidFill>
                  <a:srgbClr val="7C1510"/>
                </a:solidFill>
                <a:latin typeface="Bahnschrift" panose="020B0502040204020203" charset="0"/>
                <a:cs typeface="Bahnschrift" panose="020B0502040204020203" charset="0"/>
                <a:sym typeface="+mn-ea"/>
              </a:rPr>
              <a:t>νέες </a:t>
            </a:r>
            <a:r>
              <a:rPr lang="en-US">
                <a:solidFill>
                  <a:srgbClr val="7C1510"/>
                </a:solidFill>
                <a:latin typeface="Bahnschrift" panose="020B0502040204020203" charset="0"/>
                <a:cs typeface="Bahnschrift" panose="020B0502040204020203" charset="0"/>
                <a:sym typeface="+mn-ea"/>
              </a:rPr>
              <a:t>της πλέον </a:t>
            </a:r>
            <a:r>
              <a:rPr lang="en-US" b="1">
                <a:solidFill>
                  <a:srgbClr val="7C1510"/>
                </a:solidFill>
                <a:latin typeface="Bahnschrift" panose="020B0502040204020203" charset="0"/>
                <a:cs typeface="Bahnschrift" panose="020B0502040204020203" charset="0"/>
                <a:sym typeface="+mn-ea"/>
              </a:rPr>
              <a:t>εγκαταστάσεις</a:t>
            </a:r>
            <a:r>
              <a:rPr lang="en-US">
                <a:solidFill>
                  <a:srgbClr val="7C1510"/>
                </a:solidFill>
                <a:latin typeface="Bahnschrift" panose="020B0502040204020203" charset="0"/>
                <a:cs typeface="Bahnschrift" panose="020B0502040204020203" charset="0"/>
                <a:sym typeface="+mn-ea"/>
              </a:rPr>
              <a:t>,</a:t>
            </a:r>
            <a:r>
              <a:rPr lang="en-US">
                <a:solidFill>
                  <a:srgbClr val="7C1510"/>
                </a:solidFill>
                <a:latin typeface="Bahnschrift" panose="020B0502040204020203" charset="0"/>
                <a:cs typeface="Bahnschrift" panose="020B0502040204020203" charset="0"/>
              </a:rPr>
              <a:t>  δημιουργήθηκαν οι </a:t>
            </a:r>
            <a:r>
              <a:rPr lang="en-US" b="1">
                <a:solidFill>
                  <a:srgbClr val="7C1510"/>
                </a:solidFill>
                <a:latin typeface="Bahnschrift" panose="020B0502040204020203" charset="0"/>
                <a:cs typeface="Bahnschrift" panose="020B0502040204020203" charset="0"/>
              </a:rPr>
              <a:t>κατάλληλες συνθήκες</a:t>
            </a:r>
            <a:r>
              <a:rPr lang="en-US">
                <a:solidFill>
                  <a:srgbClr val="7C1510"/>
                </a:solidFill>
                <a:latin typeface="Bahnschrift" panose="020B0502040204020203" charset="0"/>
                <a:cs typeface="Bahnschrift" panose="020B0502040204020203" charset="0"/>
              </a:rPr>
              <a:t> και εξασφαλίστηκαν </a:t>
            </a:r>
            <a:r>
              <a:rPr lang="en-US" b="1">
                <a:solidFill>
                  <a:srgbClr val="7C1510"/>
                </a:solidFill>
                <a:latin typeface="Bahnschrift" panose="020B0502040204020203" charset="0"/>
                <a:cs typeface="Bahnschrift" panose="020B0502040204020203" charset="0"/>
              </a:rPr>
              <a:t>σύγχρονες υποδομές</a:t>
            </a:r>
            <a:r>
              <a:rPr lang="en-US">
                <a:solidFill>
                  <a:srgbClr val="7C1510"/>
                </a:solidFill>
                <a:latin typeface="Bahnschrift" panose="020B0502040204020203" charset="0"/>
                <a:cs typeface="Bahnschrift" panose="020B0502040204020203" charset="0"/>
              </a:rPr>
              <a:t> που συμβάλλουν στη </a:t>
            </a:r>
            <a:r>
              <a:rPr lang="en-US" b="1">
                <a:solidFill>
                  <a:srgbClr val="7C1510"/>
                </a:solidFill>
                <a:latin typeface="Bahnschrift" panose="020B0502040204020203" charset="0"/>
                <a:cs typeface="Bahnschrift" panose="020B0502040204020203" charset="0"/>
              </a:rPr>
              <a:t>συγκέντρωση, διαφύλαξη, συντήρηση, ψηφιοποίηση και ανάδειξη των συλλογών</a:t>
            </a:r>
            <a:r>
              <a:rPr lang="en-US">
                <a:solidFill>
                  <a:srgbClr val="7C1510"/>
                </a:solidFill>
                <a:latin typeface="Bahnschrift" panose="020B0502040204020203" charset="0"/>
                <a:cs typeface="Bahnschrift" panose="020B0502040204020203" charset="0"/>
              </a:rPr>
              <a:t> της Εθνικής Βιβλιοθήκης της Ελλάδος.</a:t>
            </a:r>
            <a:endParaRPr lang="en-US">
              <a:solidFill>
                <a:srgbClr val="7C1510"/>
              </a:solidFill>
              <a:latin typeface="Bahnschrift" panose="020B0502040204020203" charset="0"/>
              <a:cs typeface="Bahnschrift" panose="020B0502040204020203" charset="0"/>
            </a:endParaRPr>
          </a:p>
        </p:txBody>
      </p:sp>
      <p:sp>
        <p:nvSpPr>
          <p:cNvPr id="7" name="Text Box 6"/>
          <p:cNvSpPr txBox="1"/>
          <p:nvPr/>
        </p:nvSpPr>
        <p:spPr>
          <a:xfrm>
            <a:off x="1266190" y="831850"/>
            <a:ext cx="9175750" cy="1076325"/>
          </a:xfrm>
          <a:prstGeom prst="rect">
            <a:avLst/>
          </a:prstGeom>
          <a:noFill/>
        </p:spPr>
        <p:txBody>
          <a:bodyPr wrap="none" rtlCol="0">
            <a:spAutoFit/>
          </a:bodyPr>
          <a:p>
            <a:r>
              <a:rPr lang="el-GR" altLang="en-US" sz="3200" b="1">
                <a:solidFill>
                  <a:srgbClr val="7C1510"/>
                </a:solidFill>
                <a:latin typeface="Bahnschrift" panose="020B0502040204020203" charset="0"/>
                <a:cs typeface="Bahnschrift" panose="020B0502040204020203" charset="0"/>
              </a:rPr>
              <a:t>Μετεγκατάσταση στο Κέντρο Πολιτισμού Ίδρυμα</a:t>
            </a:r>
            <a:endParaRPr lang="el-GR" altLang="en-US" sz="3200" b="1">
              <a:solidFill>
                <a:srgbClr val="7C1510"/>
              </a:solidFill>
              <a:latin typeface="Bahnschrift" panose="020B0502040204020203" charset="0"/>
              <a:cs typeface="Bahnschrift" panose="020B0502040204020203" charset="0"/>
            </a:endParaRPr>
          </a:p>
          <a:p>
            <a:r>
              <a:rPr lang="el-GR" altLang="en-US" sz="3200" b="1">
                <a:solidFill>
                  <a:srgbClr val="7C1510"/>
                </a:solidFill>
                <a:latin typeface="Bahnschrift" panose="020B0502040204020203" charset="0"/>
                <a:cs typeface="Bahnschrift" panose="020B0502040204020203" charset="0"/>
              </a:rPr>
              <a:t>Σταύρος Νιάρχος</a:t>
            </a:r>
            <a:endParaRPr lang="el-GR" altLang="en-US" sz="3200" b="1">
              <a:solidFill>
                <a:srgbClr val="7C1510"/>
              </a:solidFill>
              <a:latin typeface="Bahnschrift" panose="020B0502040204020203" charset="0"/>
              <a:cs typeface="Bahnschrift" panose="020B0502040204020203"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half" idx="1"/>
          </p:nvPr>
        </p:nvPicPr>
        <p:blipFill>
          <a:blip r:embed="rId1"/>
          <a:srcRect r="296" b="17083"/>
          <a:stretch>
            <a:fillRect/>
          </a:stretch>
        </p:blipFill>
        <p:spPr>
          <a:xfrm>
            <a:off x="5963920" y="1639570"/>
            <a:ext cx="5687060" cy="3578860"/>
          </a:xfrm>
          <a:prstGeom prst="rect">
            <a:avLst/>
          </a:prstGeom>
          <a:ln w="28575">
            <a:solidFill>
              <a:srgbClr val="7C1510"/>
            </a:solidFill>
          </a:ln>
          <a:effectLst/>
        </p:spPr>
      </p:pic>
      <p:pic>
        <p:nvPicPr>
          <p:cNvPr id="6" name="Content Placeholder 5"/>
          <p:cNvPicPr>
            <a:picLocks noChangeAspect="1"/>
          </p:cNvPicPr>
          <p:nvPr>
            <p:ph sz="half" idx="2"/>
          </p:nvPr>
        </p:nvPicPr>
        <p:blipFill>
          <a:blip r:embed="rId2"/>
          <a:stretch>
            <a:fillRect/>
          </a:stretch>
        </p:blipFill>
        <p:spPr>
          <a:xfrm>
            <a:off x="465455" y="1639570"/>
            <a:ext cx="5369560" cy="3579495"/>
          </a:xfrm>
          <a:prstGeom prst="rect">
            <a:avLst/>
          </a:prstGeom>
          <a:ln w="28575">
            <a:solidFill>
              <a:srgbClr val="7C1510"/>
            </a:solidFill>
          </a:ln>
          <a:effectLst/>
        </p:spPr>
      </p:pic>
      <p:sp>
        <p:nvSpPr>
          <p:cNvPr id="8" name="Text Box 7"/>
          <p:cNvSpPr txBox="1"/>
          <p:nvPr/>
        </p:nvSpPr>
        <p:spPr>
          <a:xfrm>
            <a:off x="988060" y="855345"/>
            <a:ext cx="4349115" cy="368300"/>
          </a:xfrm>
          <a:prstGeom prst="rect">
            <a:avLst/>
          </a:prstGeom>
          <a:noFill/>
        </p:spPr>
        <p:txBody>
          <a:bodyPr wrap="none" rtlCol="0">
            <a:spAutoFit/>
          </a:bodyPr>
          <a:p>
            <a:r>
              <a:rPr lang="el-GR" altLang="en-US" b="1">
                <a:solidFill>
                  <a:srgbClr val="7C1510"/>
                </a:solidFill>
                <a:latin typeface="Bahnschrift" panose="020B0502040204020203" charset="0"/>
                <a:cs typeface="Bahnschrift" panose="020B0502040204020203" charset="0"/>
              </a:rPr>
              <a:t>Βαλλιάνειο κτίριο (οδός Πανεπιστημίου)</a:t>
            </a:r>
            <a:endParaRPr lang="el-GR" altLang="en-US" b="1">
              <a:solidFill>
                <a:srgbClr val="7C1510"/>
              </a:solidFill>
              <a:latin typeface="Bahnschrift" panose="020B0502040204020203" charset="0"/>
              <a:cs typeface="Bahnschrift" panose="020B0502040204020203" charset="0"/>
            </a:endParaRPr>
          </a:p>
        </p:txBody>
      </p:sp>
      <p:sp>
        <p:nvSpPr>
          <p:cNvPr id="9" name="Text Box 8"/>
          <p:cNvSpPr txBox="1"/>
          <p:nvPr/>
        </p:nvSpPr>
        <p:spPr>
          <a:xfrm>
            <a:off x="6433185" y="855345"/>
            <a:ext cx="4774565" cy="368300"/>
          </a:xfrm>
          <a:prstGeom prst="rect">
            <a:avLst/>
          </a:prstGeom>
          <a:noFill/>
        </p:spPr>
        <p:txBody>
          <a:bodyPr wrap="none" rtlCol="0">
            <a:spAutoFit/>
          </a:bodyPr>
          <a:p>
            <a:r>
              <a:rPr lang="el-GR" altLang="en-US" b="1">
                <a:solidFill>
                  <a:srgbClr val="7C1510"/>
                </a:solidFill>
                <a:latin typeface="Bahnschrift" panose="020B0502040204020203" charset="0"/>
                <a:cs typeface="Bahnschrift" panose="020B0502040204020203" charset="0"/>
              </a:rPr>
              <a:t>Κέντρο Πολιτισμού Ίδρυμα Σταύρος Νιάρχος</a:t>
            </a:r>
            <a:endParaRPr lang="el-GR" altLang="en-US" b="1">
              <a:solidFill>
                <a:srgbClr val="7C1510"/>
              </a:solidFill>
              <a:latin typeface="Bahnschrift" panose="020B0502040204020203" charset="0"/>
              <a:cs typeface="Bahnschrift" panose="020B0502040204020203"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202690" y="991870"/>
            <a:ext cx="3672840" cy="583565"/>
          </a:xfrm>
          <a:prstGeom prst="rect">
            <a:avLst/>
          </a:prstGeom>
          <a:noFill/>
        </p:spPr>
        <p:txBody>
          <a:bodyPr wrap="none" rtlCol="0">
            <a:spAutoFit/>
          </a:bodyPr>
          <a:p>
            <a:r>
              <a:rPr lang="el-GR" altLang="en-US" sz="3200" b="1">
                <a:solidFill>
                  <a:srgbClr val="7C1510"/>
                </a:solidFill>
                <a:latin typeface="Bahnschrift" panose="020B0502040204020203" charset="0"/>
                <a:cs typeface="Bahnschrift" panose="020B0502040204020203" charset="0"/>
              </a:rPr>
              <a:t>Ιστορική αναδρομή </a:t>
            </a:r>
            <a:endParaRPr lang="el-GR" altLang="en-US" sz="3200" b="1">
              <a:solidFill>
                <a:srgbClr val="7C1510"/>
              </a:solidFill>
              <a:latin typeface="Bahnschrift" panose="020B0502040204020203" charset="0"/>
              <a:cs typeface="Bahnschrift" panose="020B0502040204020203" charset="0"/>
            </a:endParaRPr>
          </a:p>
        </p:txBody>
      </p:sp>
      <p:sp>
        <p:nvSpPr>
          <p:cNvPr id="8" name="Text Box 7"/>
          <p:cNvSpPr txBox="1"/>
          <p:nvPr/>
        </p:nvSpPr>
        <p:spPr>
          <a:xfrm>
            <a:off x="1202690" y="1890395"/>
            <a:ext cx="6600190" cy="3415030"/>
          </a:xfrm>
          <a:prstGeom prst="rect">
            <a:avLst/>
          </a:prstGeom>
          <a:noFill/>
        </p:spPr>
        <p:txBody>
          <a:bodyPr wrap="square" rtlCol="0" anchor="t">
            <a:spAutoFit/>
          </a:bodyPr>
          <a:p>
            <a:pPr marL="285750" indent="-285750">
              <a:buFont typeface="Wingdings" panose="05000000000000000000" charset="0"/>
              <a:buChar char="§"/>
            </a:pPr>
            <a:r>
              <a:rPr lang="en-US">
                <a:solidFill>
                  <a:srgbClr val="7C1510"/>
                </a:solidFill>
                <a:latin typeface="Bahnschrift" panose="020B0502040204020203" charset="0"/>
                <a:cs typeface="Bahnschrift" panose="020B0502040204020203" charset="0"/>
              </a:rPr>
              <a:t>Η </a:t>
            </a:r>
            <a:r>
              <a:rPr lang="en-US" b="1">
                <a:solidFill>
                  <a:srgbClr val="7C1510"/>
                </a:solidFill>
                <a:latin typeface="Bahnschrift" panose="020B0502040204020203" charset="0"/>
                <a:cs typeface="Bahnschrift" panose="020B0502040204020203" charset="0"/>
              </a:rPr>
              <a:t>αρχική ιδέα</a:t>
            </a:r>
            <a:r>
              <a:rPr lang="en-US">
                <a:solidFill>
                  <a:srgbClr val="7C1510"/>
                </a:solidFill>
                <a:latin typeface="Bahnschrift" panose="020B0502040204020203" charset="0"/>
                <a:cs typeface="Bahnschrift" panose="020B0502040204020203" charset="0"/>
              </a:rPr>
              <a:t> για την εγκαθίδρυση μιας Εθνικής Βιβλιοθήκης ανήκε στον φιλέλληνα </a:t>
            </a:r>
            <a:r>
              <a:rPr lang="en-US" b="1">
                <a:solidFill>
                  <a:srgbClr val="7C1510"/>
                </a:solidFill>
                <a:latin typeface="Bahnschrift" panose="020B0502040204020203" charset="0"/>
                <a:cs typeface="Bahnschrift" panose="020B0502040204020203" charset="0"/>
              </a:rPr>
              <a:t>Ιωάννη Ιάκωβο Μάγερ</a:t>
            </a:r>
            <a:r>
              <a:rPr lang="el-GR" altLang="en-US">
                <a:solidFill>
                  <a:srgbClr val="7C1510"/>
                </a:solidFill>
                <a:latin typeface="Bahnschrift" panose="020B0502040204020203" charset="0"/>
                <a:cs typeface="Bahnschrift" panose="020B0502040204020203" charset="0"/>
              </a:rPr>
              <a:t>,</a:t>
            </a:r>
            <a:r>
              <a:rPr lang="en-US">
                <a:solidFill>
                  <a:srgbClr val="7C1510"/>
                </a:solidFill>
                <a:latin typeface="Bahnschrift" panose="020B0502040204020203" charset="0"/>
                <a:cs typeface="Bahnschrift" panose="020B0502040204020203" charset="0"/>
              </a:rPr>
              <a:t> σε ένα άρθρο τον Αύγουστο του 1824 στην εφημερίδα του Ελληνικά Χρονικά</a:t>
            </a:r>
            <a:r>
              <a:rPr lang="el-GR" altLang="en-US">
                <a:solidFill>
                  <a:srgbClr val="7C1510"/>
                </a:solidFill>
                <a:latin typeface="Bahnschrift" panose="020B0502040204020203" charset="0"/>
                <a:cs typeface="Bahnschrift" panose="020B0502040204020203" charset="0"/>
              </a:rPr>
              <a:t>. </a:t>
            </a:r>
            <a:endParaRPr lang="el-GR" alt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endParaRPr lang="el-GR" alt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r>
              <a:rPr lang="en-US">
                <a:solidFill>
                  <a:srgbClr val="7C1510"/>
                </a:solidFill>
                <a:latin typeface="Bahnschrift" panose="020B0502040204020203" charset="0"/>
                <a:cs typeface="Bahnschrift" panose="020B0502040204020203" charset="0"/>
              </a:rPr>
              <a:t>Η</a:t>
            </a:r>
            <a:r>
              <a:rPr lang="en-US" b="1">
                <a:solidFill>
                  <a:srgbClr val="7C1510"/>
                </a:solidFill>
                <a:latin typeface="Bahnschrift" panose="020B0502040204020203" charset="0"/>
                <a:cs typeface="Bahnschrift" panose="020B0502040204020203" charset="0"/>
              </a:rPr>
              <a:t> ιδέα </a:t>
            </a:r>
            <a:r>
              <a:rPr lang="en-US">
                <a:solidFill>
                  <a:srgbClr val="7C1510"/>
                </a:solidFill>
                <a:latin typeface="Bahnschrift" panose="020B0502040204020203" charset="0"/>
                <a:cs typeface="Bahnschrift" panose="020B0502040204020203" charset="0"/>
              </a:rPr>
              <a:t>του Μάγιερ </a:t>
            </a:r>
            <a:r>
              <a:rPr lang="en-US" b="1">
                <a:solidFill>
                  <a:srgbClr val="7C1510"/>
                </a:solidFill>
                <a:latin typeface="Bahnschrift" panose="020B0502040204020203" charset="0"/>
                <a:cs typeface="Bahnschrift" panose="020B0502040204020203" charset="0"/>
              </a:rPr>
              <a:t>εφαρμόστηκε το 1829</a:t>
            </a:r>
            <a:r>
              <a:rPr lang="en-US">
                <a:solidFill>
                  <a:srgbClr val="7C1510"/>
                </a:solidFill>
                <a:latin typeface="Bahnschrift" panose="020B0502040204020203" charset="0"/>
                <a:cs typeface="Bahnschrift" panose="020B0502040204020203" charset="0"/>
              </a:rPr>
              <a:t> από το νέο κυβερνήτη </a:t>
            </a:r>
            <a:r>
              <a:rPr lang="en-US" b="1">
                <a:solidFill>
                  <a:srgbClr val="7C1510"/>
                </a:solidFill>
                <a:latin typeface="Bahnschrift" panose="020B0502040204020203" charset="0"/>
                <a:cs typeface="Bahnschrift" panose="020B0502040204020203" charset="0"/>
              </a:rPr>
              <a:t>Ιωάννη Καποδίστρια</a:t>
            </a:r>
            <a:r>
              <a:rPr lang="en-US">
                <a:solidFill>
                  <a:srgbClr val="7C1510"/>
                </a:solidFill>
                <a:latin typeface="Bahnschrift" panose="020B0502040204020203" charset="0"/>
                <a:cs typeface="Bahnschrift" panose="020B0502040204020203" charset="0"/>
              </a:rPr>
              <a:t>, ο οποίος ομαδοποίησε την Εθνική Βιβλιοθήκη μαζί με άλλα πνευματικά ιδρύματα όπως σχολεία, εθνικά μουσεία, και τυπογραφεία. </a:t>
            </a:r>
            <a:endParaRPr 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endParaRPr 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r>
              <a:rPr lang="en-US" b="1">
                <a:solidFill>
                  <a:srgbClr val="7C1510"/>
                </a:solidFill>
                <a:latin typeface="Bahnschrift" panose="020B0502040204020203" charset="0"/>
                <a:cs typeface="Bahnschrift" panose="020B0502040204020203" charset="0"/>
              </a:rPr>
              <a:t>Αρχικά στεγ</a:t>
            </a:r>
            <a:r>
              <a:rPr lang="el-GR" altLang="en-US" b="1">
                <a:solidFill>
                  <a:srgbClr val="7C1510"/>
                </a:solidFill>
                <a:latin typeface="Bahnschrift" panose="020B0502040204020203" charset="0"/>
                <a:cs typeface="Bahnschrift" panose="020B0502040204020203" charset="0"/>
              </a:rPr>
              <a:t>α</a:t>
            </a:r>
            <a:r>
              <a:rPr lang="en-US" b="1">
                <a:solidFill>
                  <a:srgbClr val="7C1510"/>
                </a:solidFill>
                <a:latin typeface="Bahnschrift" panose="020B0502040204020203" charset="0"/>
                <a:cs typeface="Bahnschrift" panose="020B0502040204020203" charset="0"/>
              </a:rPr>
              <a:t>ζ</a:t>
            </a:r>
            <a:r>
              <a:rPr lang="el-GR" altLang="en-US" b="1">
                <a:solidFill>
                  <a:srgbClr val="7C1510"/>
                </a:solidFill>
                <a:latin typeface="Bahnschrift" panose="020B0502040204020203" charset="0"/>
                <a:cs typeface="Bahnschrift" panose="020B0502040204020203" charset="0"/>
              </a:rPr>
              <a:t>ό</a:t>
            </a:r>
            <a:r>
              <a:rPr lang="en-US" b="1">
                <a:solidFill>
                  <a:srgbClr val="7C1510"/>
                </a:solidFill>
                <a:latin typeface="Bahnschrift" panose="020B0502040204020203" charset="0"/>
                <a:cs typeface="Bahnschrift" panose="020B0502040204020203" charset="0"/>
              </a:rPr>
              <a:t>ταν</a:t>
            </a:r>
            <a:r>
              <a:rPr lang="en-US">
                <a:solidFill>
                  <a:srgbClr val="7C1510"/>
                </a:solidFill>
                <a:latin typeface="Bahnschrift" panose="020B0502040204020203" charset="0"/>
                <a:cs typeface="Bahnschrift" panose="020B0502040204020203" charset="0"/>
              </a:rPr>
              <a:t> σ</a:t>
            </a:r>
            <a:r>
              <a:rPr lang="el-GR" altLang="en-US">
                <a:solidFill>
                  <a:srgbClr val="7C1510"/>
                </a:solidFill>
                <a:latin typeface="Bahnschrift" panose="020B0502040204020203" charset="0"/>
                <a:cs typeface="Bahnschrift" panose="020B0502040204020203" charset="0"/>
              </a:rPr>
              <a:t>το </a:t>
            </a:r>
            <a:r>
              <a:rPr lang="el-GR" altLang="en-US" b="1">
                <a:solidFill>
                  <a:srgbClr val="7C1510"/>
                </a:solidFill>
                <a:latin typeface="Bahnschrift" panose="020B0502040204020203" charset="0"/>
                <a:cs typeface="Bahnschrift" panose="020B0502040204020203" charset="0"/>
              </a:rPr>
              <a:t>ορφανοτροφείο της </a:t>
            </a:r>
            <a:r>
              <a:rPr lang="en-US" b="1">
                <a:solidFill>
                  <a:srgbClr val="7C1510"/>
                </a:solidFill>
                <a:latin typeface="Bahnschrift" panose="020B0502040204020203" charset="0"/>
                <a:cs typeface="Bahnschrift" panose="020B0502040204020203" charset="0"/>
              </a:rPr>
              <a:t>Αίγινα</a:t>
            </a:r>
            <a:r>
              <a:rPr lang="el-GR" altLang="en-US" b="1">
                <a:solidFill>
                  <a:srgbClr val="7C1510"/>
                </a:solidFill>
                <a:latin typeface="Bahnschrift" panose="020B0502040204020203" charset="0"/>
                <a:cs typeface="Bahnschrift" panose="020B0502040204020203" charset="0"/>
              </a:rPr>
              <a:t>ς</a:t>
            </a:r>
            <a:r>
              <a:rPr lang="en-US">
                <a:solidFill>
                  <a:srgbClr val="7C1510"/>
                </a:solidFill>
                <a:latin typeface="Bahnschrift" panose="020B0502040204020203" charset="0"/>
                <a:cs typeface="Bahnschrift" panose="020B0502040204020203" charset="0"/>
              </a:rPr>
              <a:t> και επιμελούνταν από τον </a:t>
            </a:r>
            <a:r>
              <a:rPr lang="en-US" b="1">
                <a:solidFill>
                  <a:srgbClr val="7C1510"/>
                </a:solidFill>
                <a:latin typeface="Bahnschrift" panose="020B0502040204020203" charset="0"/>
                <a:cs typeface="Bahnschrift" panose="020B0502040204020203" charset="0"/>
              </a:rPr>
              <a:t>Ανδρέα Μουστοξύδη</a:t>
            </a:r>
            <a:r>
              <a:rPr lang="el-GR" altLang="en-US" b="1">
                <a:solidFill>
                  <a:srgbClr val="7C1510"/>
                </a:solidFill>
                <a:latin typeface="Bahnschrift" panose="020B0502040204020203" charset="0"/>
                <a:cs typeface="Bahnschrift" panose="020B0502040204020203" charset="0"/>
              </a:rPr>
              <a:t>. </a:t>
            </a:r>
            <a:endParaRPr lang="el-GR" altLang="en-US" b="1">
              <a:solidFill>
                <a:srgbClr val="7C1510"/>
              </a:solidFill>
              <a:latin typeface="Bahnschrift" panose="020B0502040204020203" charset="0"/>
              <a:cs typeface="Bahnschrift" panose="020B0502040204020203" charset="0"/>
            </a:endParaRPr>
          </a:p>
        </p:txBody>
      </p:sp>
      <p:pic>
        <p:nvPicPr>
          <p:cNvPr id="15" name="Picture 14"/>
          <p:cNvPicPr>
            <a:picLocks noChangeAspect="1"/>
          </p:cNvPicPr>
          <p:nvPr/>
        </p:nvPicPr>
        <p:blipFill>
          <a:blip r:embed="rId1"/>
          <a:stretch>
            <a:fillRect/>
          </a:stretch>
        </p:blipFill>
        <p:spPr>
          <a:xfrm>
            <a:off x="7802880" y="991870"/>
            <a:ext cx="2512695" cy="1739900"/>
          </a:xfrm>
          <a:prstGeom prst="rect">
            <a:avLst/>
          </a:prstGeom>
          <a:ln w="19050">
            <a:solidFill>
              <a:schemeClr val="bg1"/>
            </a:solidFill>
          </a:ln>
        </p:spPr>
      </p:pic>
      <p:pic>
        <p:nvPicPr>
          <p:cNvPr id="18" name="Picture 17"/>
          <p:cNvPicPr>
            <a:picLocks noChangeAspect="1"/>
          </p:cNvPicPr>
          <p:nvPr/>
        </p:nvPicPr>
        <p:blipFill>
          <a:blip r:embed="rId2"/>
          <a:stretch>
            <a:fillRect/>
          </a:stretch>
        </p:blipFill>
        <p:spPr>
          <a:xfrm>
            <a:off x="9256395" y="3214370"/>
            <a:ext cx="1508760" cy="2007870"/>
          </a:xfrm>
          <a:prstGeom prst="rect">
            <a:avLst/>
          </a:prstGeom>
          <a:ln w="19050">
            <a:solidFill>
              <a:schemeClr val="bg1"/>
            </a:solidFill>
          </a:ln>
        </p:spPr>
      </p:pic>
      <p:pic>
        <p:nvPicPr>
          <p:cNvPr id="19" name="Picture 18"/>
          <p:cNvPicPr>
            <a:picLocks noChangeAspect="1"/>
          </p:cNvPicPr>
          <p:nvPr/>
        </p:nvPicPr>
        <p:blipFill>
          <a:blip r:embed="rId3"/>
          <a:stretch>
            <a:fillRect/>
          </a:stretch>
        </p:blipFill>
        <p:spPr>
          <a:xfrm>
            <a:off x="7576185" y="4040505"/>
            <a:ext cx="1409700" cy="2072640"/>
          </a:xfrm>
          <a:prstGeom prst="rect">
            <a:avLst/>
          </a:prstGeom>
        </p:spPr>
      </p:pic>
      <p:sp>
        <p:nvSpPr>
          <p:cNvPr id="21" name="Text Box 20"/>
          <p:cNvSpPr txBox="1"/>
          <p:nvPr/>
        </p:nvSpPr>
        <p:spPr>
          <a:xfrm>
            <a:off x="7802880" y="2731770"/>
            <a:ext cx="2395220" cy="306705"/>
          </a:xfrm>
          <a:prstGeom prst="rect">
            <a:avLst/>
          </a:prstGeom>
          <a:noFill/>
        </p:spPr>
        <p:txBody>
          <a:bodyPr wrap="none" rtlCol="0">
            <a:spAutoFit/>
          </a:bodyPr>
          <a:p>
            <a:r>
              <a:rPr lang="el-GR" altLang="en-US" sz="1400" b="1">
                <a:solidFill>
                  <a:srgbClr val="7C1510"/>
                </a:solidFill>
              </a:rPr>
              <a:t>Ι.Μάγερ/Ελληνικά Χρονικά</a:t>
            </a:r>
            <a:endParaRPr lang="el-GR" altLang="en-US" sz="1400" b="1">
              <a:solidFill>
                <a:srgbClr val="7C1510"/>
              </a:solidFill>
            </a:endParaRPr>
          </a:p>
        </p:txBody>
      </p:sp>
      <p:sp>
        <p:nvSpPr>
          <p:cNvPr id="22" name="Text Box 21"/>
          <p:cNvSpPr txBox="1"/>
          <p:nvPr/>
        </p:nvSpPr>
        <p:spPr>
          <a:xfrm>
            <a:off x="9248775" y="5222240"/>
            <a:ext cx="1524000" cy="306705"/>
          </a:xfrm>
          <a:prstGeom prst="rect">
            <a:avLst/>
          </a:prstGeom>
          <a:noFill/>
        </p:spPr>
        <p:txBody>
          <a:bodyPr wrap="none" rtlCol="0">
            <a:spAutoFit/>
          </a:bodyPr>
          <a:p>
            <a:r>
              <a:rPr lang="el-GR" altLang="en-US" sz="1400" b="1">
                <a:solidFill>
                  <a:srgbClr val="7C1510"/>
                </a:solidFill>
              </a:rPr>
              <a:t>Ι. Καποδίστριας</a:t>
            </a:r>
            <a:endParaRPr lang="el-GR" altLang="en-US" sz="1400" b="1">
              <a:solidFill>
                <a:srgbClr val="7C1510"/>
              </a:solidFill>
            </a:endParaRPr>
          </a:p>
        </p:txBody>
      </p:sp>
      <p:sp>
        <p:nvSpPr>
          <p:cNvPr id="23" name="Text Box 22"/>
          <p:cNvSpPr txBox="1"/>
          <p:nvPr/>
        </p:nvSpPr>
        <p:spPr>
          <a:xfrm>
            <a:off x="7529195" y="6113145"/>
            <a:ext cx="1503045" cy="306705"/>
          </a:xfrm>
          <a:prstGeom prst="rect">
            <a:avLst/>
          </a:prstGeom>
          <a:noFill/>
        </p:spPr>
        <p:txBody>
          <a:bodyPr wrap="none" rtlCol="0">
            <a:spAutoFit/>
          </a:bodyPr>
          <a:p>
            <a:r>
              <a:rPr lang="el-GR" altLang="en-US" sz="1400" b="1">
                <a:solidFill>
                  <a:srgbClr val="7C1510"/>
                </a:solidFill>
                <a:latin typeface="Bahnschrift" panose="020B0502040204020203" charset="0"/>
                <a:cs typeface="Bahnschrift" panose="020B0502040204020203" charset="0"/>
              </a:rPr>
              <a:t>Α. Μουστοξύδης</a:t>
            </a:r>
            <a:endParaRPr lang="el-GR" altLang="en-US" sz="1400" b="1">
              <a:solidFill>
                <a:srgbClr val="7C1510"/>
              </a:solidFill>
              <a:latin typeface="Bahnschrift" panose="020B0502040204020203" charset="0"/>
              <a:cs typeface="Bahnschrift" panose="020B0502040204020203"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1196975" y="914400"/>
            <a:ext cx="9798050" cy="5354320"/>
          </a:xfrm>
          <a:prstGeom prst="rect">
            <a:avLst/>
          </a:prstGeom>
          <a:noFill/>
        </p:spPr>
        <p:txBody>
          <a:bodyPr wrap="square" rtlCol="0" anchor="t">
            <a:spAutoFit/>
          </a:bodyPr>
          <a:p>
            <a:pPr marL="285750" indent="-285750">
              <a:buFont typeface="Wingdings" panose="05000000000000000000" charset="0"/>
              <a:buChar char="§"/>
            </a:pPr>
            <a:r>
              <a:rPr lang="en-US">
                <a:solidFill>
                  <a:srgbClr val="7C1510"/>
                </a:solidFill>
                <a:latin typeface="Bahnschrift" panose="020B0502040204020203" charset="0"/>
                <a:cs typeface="Bahnschrift" panose="020B0502040204020203" charset="0"/>
              </a:rPr>
              <a:t>Στο </a:t>
            </a:r>
            <a:r>
              <a:rPr lang="en-US" b="1">
                <a:solidFill>
                  <a:srgbClr val="7C1510"/>
                </a:solidFill>
                <a:latin typeface="Bahnschrift" panose="020B0502040204020203" charset="0"/>
                <a:cs typeface="Bahnschrift" panose="020B0502040204020203" charset="0"/>
              </a:rPr>
              <a:t>τέλος του 1830</a:t>
            </a:r>
            <a:r>
              <a:rPr lang="en-US">
                <a:solidFill>
                  <a:srgbClr val="7C1510"/>
                </a:solidFill>
                <a:latin typeface="Bahnschrift" panose="020B0502040204020203" charset="0"/>
                <a:cs typeface="Bahnschrift" panose="020B0502040204020203" charset="0"/>
              </a:rPr>
              <a:t>, η βιβλιοθήκη, την οποία ο Μουστοξύδης ονόμασε Εθνική Βιβλιοθήκη, </a:t>
            </a:r>
            <a:r>
              <a:rPr lang="en-US" b="1">
                <a:solidFill>
                  <a:srgbClr val="7C1510"/>
                </a:solidFill>
                <a:latin typeface="Bahnschrift" panose="020B0502040204020203" charset="0"/>
                <a:cs typeface="Bahnschrift" panose="020B0502040204020203" charset="0"/>
              </a:rPr>
              <a:t>διέθετε 1.018 τόμους </a:t>
            </a:r>
            <a:r>
              <a:rPr lang="en-US">
                <a:solidFill>
                  <a:srgbClr val="7C1510"/>
                </a:solidFill>
                <a:latin typeface="Bahnschrift" panose="020B0502040204020203" charset="0"/>
                <a:cs typeface="Bahnschrift" panose="020B0502040204020203" charset="0"/>
              </a:rPr>
              <a:t>εκτυπωμένων βιβλίων, από </a:t>
            </a:r>
            <a:r>
              <a:rPr lang="el-GR" altLang="en-US">
                <a:solidFill>
                  <a:srgbClr val="7C1510"/>
                </a:solidFill>
                <a:latin typeface="Bahnschrift" panose="020B0502040204020203" charset="0"/>
                <a:cs typeface="Bahnschrift" panose="020B0502040204020203" charset="0"/>
              </a:rPr>
              <a:t>συλλογές Ε</a:t>
            </a:r>
            <a:r>
              <a:rPr lang="en-US">
                <a:solidFill>
                  <a:srgbClr val="7C1510"/>
                </a:solidFill>
                <a:latin typeface="Bahnschrift" panose="020B0502040204020203" charset="0"/>
                <a:cs typeface="Bahnschrift" panose="020B0502040204020203" charset="0"/>
              </a:rPr>
              <a:t>λλ</a:t>
            </a:r>
            <a:r>
              <a:rPr lang="el-GR" altLang="en-US">
                <a:solidFill>
                  <a:srgbClr val="7C1510"/>
                </a:solidFill>
                <a:latin typeface="Bahnschrift" panose="020B0502040204020203" charset="0"/>
                <a:cs typeface="Bahnschrift" panose="020B0502040204020203" charset="0"/>
              </a:rPr>
              <a:t>ήνων</a:t>
            </a:r>
            <a:r>
              <a:rPr lang="en-US">
                <a:solidFill>
                  <a:srgbClr val="7C1510"/>
                </a:solidFill>
                <a:latin typeface="Bahnschrift" panose="020B0502040204020203" charset="0"/>
                <a:cs typeface="Bahnschrift" panose="020B0502040204020203" charset="0"/>
              </a:rPr>
              <a:t> και φιλ</a:t>
            </a:r>
            <a:r>
              <a:rPr lang="el-GR" altLang="en-US">
                <a:solidFill>
                  <a:srgbClr val="7C1510"/>
                </a:solidFill>
                <a:latin typeface="Bahnschrift" panose="020B0502040204020203" charset="0"/>
                <a:cs typeface="Bahnschrift" panose="020B0502040204020203" charset="0"/>
              </a:rPr>
              <a:t>ελλήνων</a:t>
            </a:r>
            <a:r>
              <a:rPr lang="en-US">
                <a:solidFill>
                  <a:srgbClr val="7C1510"/>
                </a:solidFill>
                <a:latin typeface="Bahnschrift" panose="020B0502040204020203" charset="0"/>
                <a:cs typeface="Bahnschrift" panose="020B0502040204020203" charset="0"/>
              </a:rPr>
              <a:t>.</a:t>
            </a:r>
            <a:endParaRPr 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endParaRPr 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r>
              <a:rPr lang="en-US">
                <a:solidFill>
                  <a:srgbClr val="7C1510"/>
                </a:solidFill>
                <a:latin typeface="Bahnschrift" panose="020B0502040204020203" charset="0"/>
                <a:cs typeface="Bahnschrift" panose="020B0502040204020203" charset="0"/>
              </a:rPr>
              <a:t> Το </a:t>
            </a:r>
            <a:r>
              <a:rPr lang="en-US" b="1">
                <a:solidFill>
                  <a:srgbClr val="7C1510"/>
                </a:solidFill>
                <a:latin typeface="Bahnschrift" panose="020B0502040204020203" charset="0"/>
                <a:cs typeface="Bahnschrift" panose="020B0502040204020203" charset="0"/>
              </a:rPr>
              <a:t>1834</a:t>
            </a:r>
            <a:r>
              <a:rPr lang="en-US">
                <a:solidFill>
                  <a:srgbClr val="7C1510"/>
                </a:solidFill>
                <a:latin typeface="Bahnschrift" panose="020B0502040204020203" charset="0"/>
                <a:cs typeface="Bahnschrift" panose="020B0502040204020203" charset="0"/>
              </a:rPr>
              <a:t>, </a:t>
            </a:r>
            <a:r>
              <a:rPr lang="en-US" b="1">
                <a:solidFill>
                  <a:srgbClr val="7C1510"/>
                </a:solidFill>
                <a:latin typeface="Bahnschrift" panose="020B0502040204020203" charset="0"/>
                <a:cs typeface="Bahnschrift" panose="020B0502040204020203" charset="0"/>
              </a:rPr>
              <a:t>μεταφέρθηκε στην Αθήνα</a:t>
            </a:r>
            <a:r>
              <a:rPr lang="en-US">
                <a:solidFill>
                  <a:srgbClr val="7C1510"/>
                </a:solidFill>
                <a:latin typeface="Bahnschrift" panose="020B0502040204020203" charset="0"/>
                <a:cs typeface="Bahnschrift" panose="020B0502040204020203" charset="0"/>
              </a:rPr>
              <a:t>, και αρχικά στεγαζόταν προσωρινά στα δημόσια λουτρά στη Ρωμαϊκή Αγορά και αργότερα στην εκκλησία του Αγίου Ελευθερίου, έπειτα στη Μητρόπολη και σε άλλα σημαντικά κτίρια.</a:t>
            </a:r>
            <a:endParaRPr lang="en-US">
              <a:solidFill>
                <a:srgbClr val="7C1510"/>
              </a:solidFill>
              <a:latin typeface="Bahnschrift" panose="020B0502040204020203" charset="0"/>
              <a:cs typeface="Bahnschrift" panose="020B0502040204020203" charset="0"/>
            </a:endParaRPr>
          </a:p>
          <a:p>
            <a:endParaRPr 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r>
              <a:rPr lang="en-US">
                <a:solidFill>
                  <a:srgbClr val="7C1510"/>
                </a:solidFill>
                <a:latin typeface="Bahnschrift" panose="020B0502040204020203" charset="0"/>
                <a:cs typeface="Bahnschrift" panose="020B0502040204020203" charset="0"/>
              </a:rPr>
              <a:t>Η </a:t>
            </a:r>
            <a:r>
              <a:rPr lang="en-US" b="1">
                <a:solidFill>
                  <a:srgbClr val="7C1510"/>
                </a:solidFill>
                <a:latin typeface="Bahnschrift" panose="020B0502040204020203" charset="0"/>
                <a:cs typeface="Bahnschrift" panose="020B0502040204020203" charset="0"/>
              </a:rPr>
              <a:t>συλλογή αυξήθηκε ραγδαία</a:t>
            </a:r>
            <a:r>
              <a:rPr lang="en-US">
                <a:solidFill>
                  <a:srgbClr val="7C1510"/>
                </a:solidFill>
                <a:latin typeface="Bahnschrift" panose="020B0502040204020203" charset="0"/>
                <a:cs typeface="Bahnschrift" panose="020B0502040204020203" charset="0"/>
              </a:rPr>
              <a:t> </a:t>
            </a:r>
            <a:r>
              <a:rPr lang="el-GR" altLang="en-US">
                <a:solidFill>
                  <a:srgbClr val="7C1510"/>
                </a:solidFill>
                <a:latin typeface="Bahnschrift" panose="020B0502040204020203" charset="0"/>
                <a:cs typeface="Bahnschrift" panose="020B0502040204020203" charset="0"/>
              </a:rPr>
              <a:t>με</a:t>
            </a:r>
            <a:r>
              <a:rPr lang="en-US">
                <a:solidFill>
                  <a:srgbClr val="7C1510"/>
                </a:solidFill>
                <a:latin typeface="Bahnschrift" panose="020B0502040204020203" charset="0"/>
                <a:cs typeface="Bahnschrift" panose="020B0502040204020203" charset="0"/>
              </a:rPr>
              <a:t> </a:t>
            </a:r>
            <a:r>
              <a:rPr lang="en-US" b="1">
                <a:solidFill>
                  <a:srgbClr val="7C1510"/>
                </a:solidFill>
                <a:latin typeface="Bahnschrift" panose="020B0502040204020203" charset="0"/>
                <a:cs typeface="Bahnschrift" panose="020B0502040204020203" charset="0"/>
              </a:rPr>
              <a:t>αγορά βιβλίων </a:t>
            </a:r>
            <a:r>
              <a:rPr lang="en-US">
                <a:solidFill>
                  <a:srgbClr val="7C1510"/>
                </a:solidFill>
                <a:latin typeface="Bahnschrift" panose="020B0502040204020203" charset="0"/>
                <a:cs typeface="Bahnschrift" panose="020B0502040204020203" charset="0"/>
              </a:rPr>
              <a:t>από ιδιωτικές βιβλιοθήκες </a:t>
            </a:r>
            <a:r>
              <a:rPr lang="el-GR" altLang="en-US">
                <a:solidFill>
                  <a:srgbClr val="7C1510"/>
                </a:solidFill>
                <a:latin typeface="Bahnschrift" panose="020B0502040204020203" charset="0"/>
                <a:cs typeface="Bahnschrift" panose="020B0502040204020203" charset="0"/>
              </a:rPr>
              <a:t>και</a:t>
            </a:r>
            <a:r>
              <a:rPr lang="en-US">
                <a:solidFill>
                  <a:srgbClr val="7C1510"/>
                </a:solidFill>
                <a:latin typeface="Bahnschrift" panose="020B0502040204020203" charset="0"/>
                <a:cs typeface="Bahnschrift" panose="020B0502040204020203" charset="0"/>
              </a:rPr>
              <a:t> </a:t>
            </a:r>
            <a:r>
              <a:rPr lang="el-GR" altLang="en-US">
                <a:solidFill>
                  <a:srgbClr val="7C1510"/>
                </a:solidFill>
                <a:latin typeface="Bahnschrift" panose="020B0502040204020203" charset="0"/>
                <a:cs typeface="Bahnschrift" panose="020B0502040204020203" charset="0"/>
              </a:rPr>
              <a:t>με </a:t>
            </a:r>
            <a:r>
              <a:rPr lang="en-US">
                <a:solidFill>
                  <a:srgbClr val="7C1510"/>
                </a:solidFill>
                <a:latin typeface="Bahnschrift" panose="020B0502040204020203" charset="0"/>
                <a:cs typeface="Bahnschrift" panose="020B0502040204020203" charset="0"/>
              </a:rPr>
              <a:t>αρκετές </a:t>
            </a:r>
            <a:r>
              <a:rPr lang="en-US" b="1">
                <a:solidFill>
                  <a:srgbClr val="7C1510"/>
                </a:solidFill>
                <a:latin typeface="Bahnschrift" panose="020B0502040204020203" charset="0"/>
                <a:cs typeface="Bahnschrift" panose="020B0502040204020203" charset="0"/>
              </a:rPr>
              <a:t>μεγάλες δωρεές</a:t>
            </a:r>
            <a:r>
              <a:rPr lang="en-US">
                <a:solidFill>
                  <a:srgbClr val="7C1510"/>
                </a:solidFill>
                <a:latin typeface="Bahnschrift" panose="020B0502040204020203" charset="0"/>
                <a:cs typeface="Bahnschrift" panose="020B0502040204020203" charset="0"/>
              </a:rPr>
              <a:t> βιβλίων.</a:t>
            </a:r>
            <a:endParaRPr lang="en-US">
              <a:solidFill>
                <a:srgbClr val="7C1510"/>
              </a:solidFill>
              <a:latin typeface="Bahnschrift" panose="020B0502040204020203" charset="0"/>
              <a:cs typeface="Bahnschrift" panose="020B0502040204020203" charset="0"/>
            </a:endParaRPr>
          </a:p>
          <a:p>
            <a:endParaRPr 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r>
              <a:rPr lang="en-US">
                <a:solidFill>
                  <a:srgbClr val="7C1510"/>
                </a:solidFill>
                <a:latin typeface="Bahnschrift" panose="020B0502040204020203" charset="0"/>
                <a:cs typeface="Bahnschrift" panose="020B0502040204020203" charset="0"/>
              </a:rPr>
              <a:t>Το </a:t>
            </a:r>
            <a:r>
              <a:rPr lang="en-US" b="1">
                <a:solidFill>
                  <a:srgbClr val="7C1510"/>
                </a:solidFill>
                <a:latin typeface="Bahnschrift" panose="020B0502040204020203" charset="0"/>
                <a:cs typeface="Bahnschrift" panose="020B0502040204020203" charset="0"/>
              </a:rPr>
              <a:t>1842</a:t>
            </a:r>
            <a:r>
              <a:rPr lang="en-US">
                <a:solidFill>
                  <a:srgbClr val="7C1510"/>
                </a:solidFill>
                <a:latin typeface="Bahnschrift" panose="020B0502040204020203" charset="0"/>
                <a:cs typeface="Bahnschrift" panose="020B0502040204020203" charset="0"/>
              </a:rPr>
              <a:t>, η Εθνική Βιβλιοθήκη </a:t>
            </a:r>
            <a:r>
              <a:rPr lang="en-US" b="1">
                <a:solidFill>
                  <a:srgbClr val="7C1510"/>
                </a:solidFill>
                <a:latin typeface="Bahnschrift" panose="020B0502040204020203" charset="0"/>
                <a:cs typeface="Bahnschrift" panose="020B0502040204020203" charset="0"/>
              </a:rPr>
              <a:t>συγχωνεύθηκε με τη βιβλιοθήκη του Πανεπιστημίου Αθηνών</a:t>
            </a:r>
            <a:r>
              <a:rPr lang="en-US">
                <a:solidFill>
                  <a:srgbClr val="7C1510"/>
                </a:solidFill>
                <a:latin typeface="Bahnschrift" panose="020B0502040204020203" charset="0"/>
                <a:cs typeface="Bahnschrift" panose="020B0502040204020203" charset="0"/>
              </a:rPr>
              <a:t> </a:t>
            </a:r>
            <a:r>
              <a:rPr lang="en-US" b="1">
                <a:solidFill>
                  <a:srgbClr val="7C1510"/>
                </a:solidFill>
                <a:latin typeface="Bahnschrift" panose="020B0502040204020203" charset="0"/>
                <a:cs typeface="Bahnschrift" panose="020B0502040204020203" charset="0"/>
              </a:rPr>
              <a:t>(15.000 τόμοι)</a:t>
            </a:r>
            <a:r>
              <a:rPr lang="en-US">
                <a:solidFill>
                  <a:srgbClr val="7C1510"/>
                </a:solidFill>
                <a:latin typeface="Bahnschrift" panose="020B0502040204020203" charset="0"/>
                <a:cs typeface="Bahnschrift" panose="020B0502040204020203" charset="0"/>
              </a:rPr>
              <a:t> και στεγαζόταν μαζί με την τρέχουσα συλλογή στο νέο κτίριο του Οθωνικού Πανεπιστημίου.</a:t>
            </a:r>
            <a:endParaRPr 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endParaRPr 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r>
              <a:rPr lang="en-US" b="1">
                <a:solidFill>
                  <a:srgbClr val="7C1510"/>
                </a:solidFill>
                <a:latin typeface="Bahnschrift" panose="020B0502040204020203" charset="0"/>
                <a:cs typeface="Bahnschrift" panose="020B0502040204020203" charset="0"/>
              </a:rPr>
              <a:t> </a:t>
            </a:r>
            <a:r>
              <a:rPr lang="en-US">
                <a:solidFill>
                  <a:srgbClr val="7C1510"/>
                </a:solidFill>
                <a:latin typeface="Bahnschrift" panose="020B0502040204020203" charset="0"/>
                <a:cs typeface="Bahnschrift" panose="020B0502040204020203" charset="0"/>
              </a:rPr>
              <a:t>Σε αυτή τη περίοδο</a:t>
            </a:r>
            <a:r>
              <a:rPr lang="en-US" b="1">
                <a:solidFill>
                  <a:srgbClr val="7C1510"/>
                </a:solidFill>
                <a:latin typeface="Bahnschrift" panose="020B0502040204020203" charset="0"/>
                <a:cs typeface="Bahnschrift" panose="020B0502040204020203" charset="0"/>
              </a:rPr>
              <a:t> </a:t>
            </a:r>
            <a:r>
              <a:rPr lang="el-GR" altLang="en-US" b="1">
                <a:solidFill>
                  <a:srgbClr val="7C1510"/>
                </a:solidFill>
                <a:latin typeface="Bahnschrift" panose="020B0502040204020203" charset="0"/>
                <a:cs typeface="Bahnschrift" panose="020B0502040204020203" charset="0"/>
              </a:rPr>
              <a:t>ως το 1863</a:t>
            </a:r>
            <a:r>
              <a:rPr lang="en-US">
                <a:solidFill>
                  <a:srgbClr val="7C1510"/>
                </a:solidFill>
                <a:latin typeface="Bahnschrift" panose="020B0502040204020203" charset="0"/>
                <a:cs typeface="Bahnschrift" panose="020B0502040204020203" charset="0"/>
              </a:rPr>
              <a:t>, η Βιβλιοθήκη εμπλουτίστηκε χάρη σε </a:t>
            </a:r>
            <a:r>
              <a:rPr lang="en-US" b="1">
                <a:solidFill>
                  <a:srgbClr val="7C1510"/>
                </a:solidFill>
                <a:latin typeface="Bahnschrift" panose="020B0502040204020203" charset="0"/>
                <a:cs typeface="Bahnschrift" panose="020B0502040204020203" charset="0"/>
              </a:rPr>
              <a:t>σημαντικές δωρεές</a:t>
            </a:r>
            <a:r>
              <a:rPr lang="en-US">
                <a:solidFill>
                  <a:srgbClr val="7C1510"/>
                </a:solidFill>
                <a:latin typeface="Bahnschrift" panose="020B0502040204020203" charset="0"/>
                <a:cs typeface="Bahnschrift" panose="020B0502040204020203" charset="0"/>
              </a:rPr>
              <a:t> και </a:t>
            </a:r>
            <a:r>
              <a:rPr lang="en-US" b="1">
                <a:solidFill>
                  <a:srgbClr val="7C1510"/>
                </a:solidFill>
                <a:latin typeface="Bahnschrift" panose="020B0502040204020203" charset="0"/>
                <a:cs typeface="Bahnschrift" panose="020B0502040204020203" charset="0"/>
              </a:rPr>
              <a:t>σπάνια ξενόγλωσσα βιβλία από όλη την Ευρώπη. </a:t>
            </a:r>
            <a:endParaRPr lang="en-US" b="1">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endParaRPr lang="en-US" b="1">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r>
              <a:rPr lang="en-US">
                <a:solidFill>
                  <a:srgbClr val="7C1510"/>
                </a:solidFill>
                <a:latin typeface="Bahnschrift" panose="020B0502040204020203" charset="0"/>
                <a:cs typeface="Bahnschrift" panose="020B0502040204020203" charset="0"/>
              </a:rPr>
              <a:t>Με το </a:t>
            </a:r>
            <a:r>
              <a:rPr lang="en-US" b="1">
                <a:solidFill>
                  <a:srgbClr val="7C1510"/>
                </a:solidFill>
                <a:latin typeface="Bahnschrift" panose="020B0502040204020203" charset="0"/>
                <a:cs typeface="Bahnschrift" panose="020B0502040204020203" charset="0"/>
              </a:rPr>
              <a:t>βασιλικό διάταγμα του 1866</a:t>
            </a:r>
            <a:r>
              <a:rPr lang="en-US">
                <a:solidFill>
                  <a:srgbClr val="7C1510"/>
                </a:solidFill>
                <a:latin typeface="Bahnschrift" panose="020B0502040204020203" charset="0"/>
                <a:cs typeface="Bahnschrift" panose="020B0502040204020203" charset="0"/>
              </a:rPr>
              <a:t>, οι δύο βιβλιοθήκες συγχωνεύθηκαν, και πλέον διοικούνταν υπό την ονομασία</a:t>
            </a:r>
            <a:r>
              <a:rPr lang="en-US" b="1">
                <a:solidFill>
                  <a:srgbClr val="7C1510"/>
                </a:solidFill>
                <a:latin typeface="Bahnschrift" panose="020B0502040204020203" charset="0"/>
                <a:cs typeface="Bahnschrift" panose="020B0502040204020203" charset="0"/>
              </a:rPr>
              <a:t> «Εθνική Βιβλιοθήκη της Ελλάδος».</a:t>
            </a:r>
            <a:r>
              <a:rPr lang="en-US">
                <a:solidFill>
                  <a:srgbClr val="7C1510"/>
                </a:solidFill>
                <a:latin typeface="Bahnschrift" panose="020B0502040204020203" charset="0"/>
                <a:cs typeface="Bahnschrift" panose="020B0502040204020203" charset="0"/>
              </a:rPr>
              <a:t> </a:t>
            </a:r>
            <a:endParaRPr lang="en-US">
              <a:solidFill>
                <a:srgbClr val="7C1510"/>
              </a:solidFill>
              <a:latin typeface="Bahnschrift" panose="020B0502040204020203" charset="0"/>
              <a:cs typeface="Bahnschrift" panose="020B0502040204020203"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291590" y="1494155"/>
            <a:ext cx="9467850" cy="3415030"/>
          </a:xfrm>
          <a:prstGeom prst="rect">
            <a:avLst/>
          </a:prstGeom>
          <a:noFill/>
        </p:spPr>
        <p:txBody>
          <a:bodyPr wrap="square" rtlCol="0" anchor="t">
            <a:spAutoFit/>
          </a:bodyPr>
          <a:p>
            <a:pPr marL="285750" indent="-285750">
              <a:buFont typeface="Wingdings" panose="05000000000000000000" charset="0"/>
              <a:buChar char="§"/>
            </a:pPr>
            <a:r>
              <a:rPr lang="en-US">
                <a:solidFill>
                  <a:srgbClr val="7C1510"/>
                </a:solidFill>
                <a:latin typeface="Bahnschrift" panose="020B0502040204020203" charset="0"/>
                <a:cs typeface="Bahnschrift" panose="020B0502040204020203" charset="0"/>
              </a:rPr>
              <a:t>Το </a:t>
            </a:r>
            <a:r>
              <a:rPr lang="en-US" b="1">
                <a:solidFill>
                  <a:srgbClr val="7C1510"/>
                </a:solidFill>
                <a:latin typeface="Bahnschrift" panose="020B0502040204020203" charset="0"/>
                <a:cs typeface="Bahnschrift" panose="020B0502040204020203" charset="0"/>
              </a:rPr>
              <a:t>1903</a:t>
            </a:r>
            <a:r>
              <a:rPr lang="en-US">
                <a:solidFill>
                  <a:srgbClr val="7C1510"/>
                </a:solidFill>
                <a:latin typeface="Bahnschrift" panose="020B0502040204020203" charset="0"/>
                <a:cs typeface="Bahnschrift" panose="020B0502040204020203" charset="0"/>
              </a:rPr>
              <a:t> η Εθνική Βιβλιοθήκη της Ελλάδος μεταφέρθηκε, από το παλαιότερο κτήριο του Πανεπιστημίου, στο </a:t>
            </a:r>
            <a:r>
              <a:rPr lang="en-US" b="1">
                <a:solidFill>
                  <a:srgbClr val="7C1510"/>
                </a:solidFill>
                <a:latin typeface="Bahnschrift" panose="020B0502040204020203" charset="0"/>
                <a:cs typeface="Bahnschrift" panose="020B0502040204020203" charset="0"/>
              </a:rPr>
              <a:t>Βαλλιάνειο</a:t>
            </a:r>
            <a:r>
              <a:rPr lang="en-US">
                <a:solidFill>
                  <a:srgbClr val="7C1510"/>
                </a:solidFill>
                <a:latin typeface="Bahnschrift" panose="020B0502040204020203" charset="0"/>
                <a:cs typeface="Bahnschrift" panose="020B0502040204020203" charset="0"/>
              </a:rPr>
              <a:t>, στο οποίο στεγαζόταν αδιαλείπτως μέχρι το 2017. </a:t>
            </a:r>
            <a:r>
              <a:rPr lang="el-GR" altLang="en-US">
                <a:solidFill>
                  <a:srgbClr val="7C1510"/>
                </a:solidFill>
                <a:latin typeface="Bahnschrift" panose="020B0502040204020203" charset="0"/>
                <a:cs typeface="Bahnschrift" panose="020B0502040204020203" charset="0"/>
              </a:rPr>
              <a:t>(Σημ. Το Βαλλιάνειο αποτελεί </a:t>
            </a:r>
            <a:r>
              <a:rPr lang="en-US">
                <a:solidFill>
                  <a:srgbClr val="7C1510"/>
                </a:solidFill>
                <a:latin typeface="Bahnschrift" panose="020B0502040204020203" charset="0"/>
                <a:cs typeface="Bahnschrift" panose="020B0502040204020203" charset="0"/>
              </a:rPr>
              <a:t>μέρος της περίφημης Αθηναϊκής Τριλογίας νεοκλασικών κτηρίων στα οποία συμπεριλαμβάνονται επίσης η Ακαδημία Αθηνών και το πρώτο κτήριο του Πανεπιστημίου Αθηνών</a:t>
            </a:r>
            <a:r>
              <a:rPr lang="el-GR" altLang="en-US">
                <a:solidFill>
                  <a:srgbClr val="7C1510"/>
                </a:solidFill>
                <a:latin typeface="Bahnschrift" panose="020B0502040204020203" charset="0"/>
                <a:cs typeface="Bahnschrift" panose="020B0502040204020203" charset="0"/>
              </a:rPr>
              <a:t>)</a:t>
            </a:r>
            <a:endParaRPr lang="el-GR" alt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endParaRPr 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r>
              <a:rPr lang="en-US">
                <a:solidFill>
                  <a:srgbClr val="7C1510"/>
                </a:solidFill>
                <a:latin typeface="Bahnschrift" panose="020B0502040204020203" charset="0"/>
                <a:cs typeface="Bahnschrift" panose="020B0502040204020203" charset="0"/>
              </a:rPr>
              <a:t>Το </a:t>
            </a:r>
            <a:r>
              <a:rPr lang="en-US" b="1">
                <a:solidFill>
                  <a:srgbClr val="7C1510"/>
                </a:solidFill>
                <a:latin typeface="Bahnschrift" panose="020B0502040204020203" charset="0"/>
                <a:cs typeface="Bahnschrift" panose="020B0502040204020203" charset="0"/>
              </a:rPr>
              <a:t>2018</a:t>
            </a:r>
            <a:r>
              <a:rPr lang="en-US">
                <a:solidFill>
                  <a:srgbClr val="7C1510"/>
                </a:solidFill>
                <a:latin typeface="Bahnschrift" panose="020B0502040204020203" charset="0"/>
                <a:cs typeface="Bahnschrift" panose="020B0502040204020203" charset="0"/>
              </a:rPr>
              <a:t> η Εθνική Βιβλιοθήκη της Ελλάδος πραγματοποιεί τη </a:t>
            </a:r>
            <a:r>
              <a:rPr lang="en-US" b="1">
                <a:solidFill>
                  <a:srgbClr val="7C1510"/>
                </a:solidFill>
                <a:latin typeface="Bahnschrift" panose="020B0502040204020203" charset="0"/>
                <a:cs typeface="Bahnschrift" panose="020B0502040204020203" charset="0"/>
              </a:rPr>
              <a:t>μετάβαση </a:t>
            </a:r>
            <a:r>
              <a:rPr lang="en-US">
                <a:solidFill>
                  <a:srgbClr val="7C1510"/>
                </a:solidFill>
                <a:latin typeface="Bahnschrift" panose="020B0502040204020203" charset="0"/>
                <a:cs typeface="Bahnschrift" panose="020B0502040204020203" charset="0"/>
              </a:rPr>
              <a:t>στη νέα φάση της λειτουργίας της στις εγκαταστάσεις</a:t>
            </a:r>
            <a:r>
              <a:rPr lang="en-US" b="1">
                <a:solidFill>
                  <a:srgbClr val="7C1510"/>
                </a:solidFill>
                <a:latin typeface="Bahnschrift" panose="020B0502040204020203" charset="0"/>
                <a:cs typeface="Bahnschrift" panose="020B0502040204020203" charset="0"/>
              </a:rPr>
              <a:t> στο Κέντρο Πολιτισμού Ίδρυμα Σταύρος Νιάρχος</a:t>
            </a:r>
            <a:r>
              <a:rPr lang="en-US">
                <a:solidFill>
                  <a:srgbClr val="7C1510"/>
                </a:solidFill>
                <a:latin typeface="Bahnschrift" panose="020B0502040204020203" charset="0"/>
                <a:cs typeface="Bahnschrift" panose="020B0502040204020203" charset="0"/>
              </a:rPr>
              <a:t>. Στις νέες εγκαταστάσεις της η Εθνική Βιβλιοθήκη της Ελλάδος φιλοδοξεί να παρέχει σε απλούς αναγνώστες αλλά και σε ερευνητές αναβαθμισμένες υπηρεσίες και διασύνδεση με άλλες βιβλιοθήκες, σε εθνικό και διεθνές επίπεδο, εξασφαλίζοντας βέλτιστη πρόσβαση σε πλούσιο έντυπο και ψηφιακό υλικό.</a:t>
            </a:r>
            <a:endParaRPr lang="en-US">
              <a:solidFill>
                <a:srgbClr val="7C1510"/>
              </a:solidFill>
              <a:latin typeface="Bahnschrift" panose="020B0502040204020203" charset="0"/>
              <a:cs typeface="Bahnschrift" panose="020B0502040204020203"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126490" y="2414270"/>
            <a:ext cx="9939020" cy="2306955"/>
          </a:xfrm>
          <a:prstGeom prst="rect">
            <a:avLst/>
          </a:prstGeom>
          <a:noFill/>
        </p:spPr>
        <p:txBody>
          <a:bodyPr wrap="square" rtlCol="0" anchor="t">
            <a:spAutoFit/>
          </a:bodyPr>
          <a:p>
            <a:pPr marL="285750" indent="-285750">
              <a:buFont typeface="Wingdings" panose="05000000000000000000" charset="0"/>
              <a:buChar char="§"/>
            </a:pPr>
            <a:r>
              <a:rPr lang="en-US">
                <a:solidFill>
                  <a:srgbClr val="7C1510"/>
                </a:solidFill>
                <a:latin typeface="Bahnschrift" panose="020B0502040204020203" charset="0"/>
                <a:cs typeface="Bahnschrift" panose="020B0502040204020203" charset="0"/>
              </a:rPr>
              <a:t>Σκοπός της ΕΒΕ είναι </a:t>
            </a:r>
            <a:r>
              <a:rPr lang="en-US" b="1">
                <a:solidFill>
                  <a:srgbClr val="7C1510"/>
                </a:solidFill>
                <a:latin typeface="Bahnschrift" panose="020B0502040204020203" charset="0"/>
                <a:cs typeface="Bahnschrift" panose="020B0502040204020203" charset="0"/>
              </a:rPr>
              <a:t>ο εντοπισμός, η συγκέντρωση, η οργάνωση, η περιγραφή και η διαφύλαξη στο διηνεκές τεκμηρίων του ελληνικού πολιτισμού και της πρόσληψής του διαχρονικά, καθώς και σημαντικών αντιπροσωπευτικών τεκμηρίων της πνευματικής παραγωγής του ανθρώπου. </a:t>
            </a:r>
            <a:endParaRPr lang="en-US" b="1">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endParaRPr lang="en-US">
              <a:solidFill>
                <a:srgbClr val="7C1510"/>
              </a:solidFill>
              <a:latin typeface="Bahnschrift" panose="020B0502040204020203" charset="0"/>
              <a:cs typeface="Bahnschrift" panose="020B0502040204020203" charset="0"/>
            </a:endParaRPr>
          </a:p>
          <a:p>
            <a:pPr indent="0">
              <a:buFont typeface="Wingdings" panose="05000000000000000000" charset="0"/>
              <a:buNone/>
            </a:pPr>
            <a:endParaRPr lang="en-US">
              <a:solidFill>
                <a:srgbClr val="7C1510"/>
              </a:solidFill>
              <a:latin typeface="Bahnschrift" panose="020B0502040204020203" charset="0"/>
              <a:cs typeface="Bahnschrift" panose="020B0502040204020203" charset="0"/>
            </a:endParaRPr>
          </a:p>
          <a:p>
            <a:pPr marL="285750" indent="-285750">
              <a:buFont typeface="Wingdings" panose="05000000000000000000" charset="0"/>
              <a:buChar char="§"/>
            </a:pPr>
            <a:r>
              <a:rPr lang="en-US">
                <a:solidFill>
                  <a:srgbClr val="7C1510"/>
                </a:solidFill>
                <a:latin typeface="Bahnschrift" panose="020B0502040204020203" charset="0"/>
                <a:cs typeface="Bahnschrift" panose="020B0502040204020203" charset="0"/>
              </a:rPr>
              <a:t>Η ΕΒΕ διασφαλίζει την </a:t>
            </a:r>
            <a:r>
              <a:rPr lang="en-US" b="1">
                <a:solidFill>
                  <a:srgbClr val="7C1510"/>
                </a:solidFill>
                <a:latin typeface="Bahnschrift" panose="020B0502040204020203" charset="0"/>
                <a:cs typeface="Bahnschrift" panose="020B0502040204020203" charset="0"/>
              </a:rPr>
              <a:t>ισότιμη πρόσβαση στα τεκμήρια </a:t>
            </a:r>
            <a:r>
              <a:rPr lang="en-US">
                <a:solidFill>
                  <a:srgbClr val="7C1510"/>
                </a:solidFill>
                <a:latin typeface="Bahnschrift" panose="020B0502040204020203" charset="0"/>
                <a:cs typeface="Bahnschrift" panose="020B0502040204020203" charset="0"/>
              </a:rPr>
              <a:t>αυτά με γνώμονα την ελευθερία της γνώσης, της πληροφόρησης και της έρευνας.</a:t>
            </a:r>
            <a:endParaRPr lang="en-US">
              <a:solidFill>
                <a:srgbClr val="7C1510"/>
              </a:solidFill>
              <a:latin typeface="Bahnschrift" panose="020B0502040204020203" charset="0"/>
              <a:cs typeface="Bahnschrift" panose="020B0502040204020203" charset="0"/>
            </a:endParaRPr>
          </a:p>
        </p:txBody>
      </p:sp>
      <p:sp>
        <p:nvSpPr>
          <p:cNvPr id="5" name="Text Box 4"/>
          <p:cNvSpPr txBox="1"/>
          <p:nvPr/>
        </p:nvSpPr>
        <p:spPr>
          <a:xfrm>
            <a:off x="1126490" y="1022350"/>
            <a:ext cx="3119755" cy="583565"/>
          </a:xfrm>
          <a:prstGeom prst="rect">
            <a:avLst/>
          </a:prstGeom>
          <a:noFill/>
        </p:spPr>
        <p:txBody>
          <a:bodyPr wrap="none" rtlCol="0">
            <a:spAutoFit/>
          </a:bodyPr>
          <a:p>
            <a:r>
              <a:rPr lang="el-GR" altLang="en-US" sz="3200" b="1">
                <a:solidFill>
                  <a:srgbClr val="7C1510"/>
                </a:solidFill>
                <a:latin typeface="Bahnschrift" panose="020B0502040204020203" charset="0"/>
                <a:cs typeface="Bahnschrift" panose="020B0502040204020203" charset="0"/>
              </a:rPr>
              <a:t>Σκοπός της ΕΒΕ</a:t>
            </a:r>
            <a:endParaRPr lang="el-GR" altLang="en-US" sz="3200" b="1">
              <a:solidFill>
                <a:srgbClr val="7C1510"/>
              </a:solidFill>
              <a:latin typeface="Bahnschrift" panose="020B0502040204020203" charset="0"/>
              <a:cs typeface="Bahnschrift" panose="020B0502040204020203"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1587500" y="1381125"/>
            <a:ext cx="3261360" cy="5059680"/>
          </a:xfrm>
          <a:prstGeom prst="rect">
            <a:avLst/>
          </a:prstGeom>
          <a:ln w="28575">
            <a:solidFill>
              <a:srgbClr val="7C1510"/>
            </a:solidFill>
          </a:ln>
        </p:spPr>
      </p:pic>
      <p:pic>
        <p:nvPicPr>
          <p:cNvPr id="7" name="Picture 6"/>
          <p:cNvPicPr>
            <a:picLocks noChangeAspect="1"/>
          </p:cNvPicPr>
          <p:nvPr/>
        </p:nvPicPr>
        <p:blipFill>
          <a:blip r:embed="rId2"/>
          <a:srcRect l="35907" t="32647" r="34553" b="36728"/>
          <a:stretch>
            <a:fillRect/>
          </a:stretch>
        </p:blipFill>
        <p:spPr>
          <a:xfrm>
            <a:off x="5939790" y="2168525"/>
            <a:ext cx="4321810" cy="2520315"/>
          </a:xfrm>
          <a:prstGeom prst="rect">
            <a:avLst/>
          </a:prstGeom>
          <a:ln w="28575">
            <a:solidFill>
              <a:srgbClr val="7C1510"/>
            </a:solidFill>
          </a:ln>
        </p:spPr>
      </p:pic>
      <p:sp>
        <p:nvSpPr>
          <p:cNvPr id="8" name="Text Box 7"/>
          <p:cNvSpPr txBox="1"/>
          <p:nvPr/>
        </p:nvSpPr>
        <p:spPr>
          <a:xfrm>
            <a:off x="1587500" y="410845"/>
            <a:ext cx="1854835" cy="583565"/>
          </a:xfrm>
          <a:prstGeom prst="rect">
            <a:avLst/>
          </a:prstGeom>
          <a:noFill/>
        </p:spPr>
        <p:txBody>
          <a:bodyPr wrap="none" rtlCol="0">
            <a:spAutoFit/>
          </a:bodyPr>
          <a:p>
            <a:r>
              <a:rPr lang="el-GR" altLang="en-US" sz="3200" b="1">
                <a:solidFill>
                  <a:srgbClr val="7C1510"/>
                </a:solidFill>
                <a:latin typeface="Bahnschrift" panose="020B0502040204020203" charset="0"/>
                <a:cs typeface="Bahnschrift" panose="020B0502040204020203" charset="0"/>
              </a:rPr>
              <a:t>Συλλογές</a:t>
            </a:r>
            <a:endParaRPr lang="el-GR" altLang="en-US" sz="3200" b="1">
              <a:solidFill>
                <a:srgbClr val="7C1510"/>
              </a:solidFill>
              <a:latin typeface="Bahnschrift" panose="020B0502040204020203" charset="0"/>
              <a:cs typeface="Bahnschrift" panose="020B0502040204020203" charset="0"/>
            </a:endParaRPr>
          </a:p>
        </p:txBody>
      </p:sp>
    </p:spTree>
  </p:cSld>
  <p:clrMapOvr>
    <a:masterClrMapping/>
  </p:clrMapOvr>
</p:sld>
</file>

<file path=ppt/theme/theme1.xml><?xml version="1.0" encoding="utf-8"?>
<a:theme xmlns:a="http://schemas.openxmlformats.org/drawingml/2006/main" name="Default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4138</Words>
  <Application>WPS Presentation</Application>
  <PresentationFormat>Widescreen</PresentationFormat>
  <Paragraphs>67</Paragraphs>
  <Slides>10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SimSun</vt:lpstr>
      <vt:lpstr>Wingdings</vt:lpstr>
      <vt:lpstr>Wingdings</vt:lpstr>
      <vt:lpstr>Bahnschrift</vt:lpstr>
      <vt:lpstr>Microsoft YaHei</vt:lpstr>
      <vt:lpstr/>
      <vt:lpstr>Arial Unicode MS</vt:lpstr>
      <vt:lpstr>Calibri</vt:lpstr>
      <vt:lpstr>Liberation Mono</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User</cp:lastModifiedBy>
  <cp:revision>4</cp:revision>
  <dcterms:created xsi:type="dcterms:W3CDTF">2020-11-10T00:18:00Z</dcterms:created>
  <dcterms:modified xsi:type="dcterms:W3CDTF">2020-11-10T12:20:37Z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1033-11.2.0.8942</vt:lpwstr>
  </property>
</Properties>
</file>