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256" r:id="rId2"/>
    <p:sldId id="266" r:id="rId3"/>
    <p:sldId id="267" r:id="rId4"/>
    <p:sldId id="257" r:id="rId5"/>
    <p:sldId id="261" r:id="rId6"/>
    <p:sldId id="262" r:id="rId7"/>
    <p:sldId id="263" r:id="rId8"/>
    <p:sldId id="268" r:id="rId9"/>
    <p:sldId id="265" r:id="rId10"/>
  </p:sldIdLst>
  <p:sldSz cx="10080625" cy="7559675"/>
  <p:notesSz cx="7559675" cy="10691813"/>
  <p:defaultTextStyle>
    <a:defPPr>
      <a:defRPr lang="en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35"/>
  </p:normalViewPr>
  <p:slideViewPr>
    <p:cSldViewPr snapToGrid="0" snapToObjects="1">
      <p:cViewPr varScale="1">
        <p:scale>
          <a:sx n="95" d="100"/>
          <a:sy n="95" d="100"/>
        </p:scale>
        <p:origin x="1744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769C27A3-6F1A-E343-A4F3-48A2B08AD409}"/>
              </a:ext>
            </a:extLst>
          </p:cNvPr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280501" cy="534101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t" anchorCtr="0" compatLnSpc="0">
            <a:no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400" b="0" i="0" u="none" strike="noStrike" kern="1200" cap="none" spc="0" baseline="0">
              <a:solidFill>
                <a:srgbClr val="000000"/>
              </a:solidFill>
              <a:uFillTx/>
              <a:latin typeface="Albany" pitchFamily="18"/>
              <a:ea typeface="Andale Sans UI" pitchFamily="2"/>
              <a:cs typeface="Tahoma" pitchFamily="2"/>
            </a:endParaRP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249057D-E6BB-2C4A-AC29-73C6382F8B5B}"/>
              </a:ext>
            </a:extLst>
          </p:cNvPr>
          <p:cNvSpPr txBox="1">
            <a:spLocks noGrp="1"/>
          </p:cNvSpPr>
          <p:nvPr>
            <p:ph type="dt" sz="quarter" idx="1"/>
          </p:nvPr>
        </p:nvSpPr>
        <p:spPr>
          <a:xfrm>
            <a:off x="4279053" y="0"/>
            <a:ext cx="3280501" cy="534101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t" anchorCtr="0" compatLnSpc="0">
            <a:noAutofit/>
          </a:bodyPr>
          <a:lstStyle/>
          <a:p>
            <a:pPr marL="0" marR="0" lvl="0" indent="0" algn="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400" b="0" i="0" u="none" strike="noStrike" kern="1200" cap="none" spc="0" baseline="0">
              <a:solidFill>
                <a:srgbClr val="000000"/>
              </a:solidFill>
              <a:uFillTx/>
              <a:latin typeface="Albany" pitchFamily="18"/>
              <a:ea typeface="Andale Sans UI" pitchFamily="2"/>
              <a:cs typeface="Tahoma" pitchFamily="2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656977F-9052-E546-A9D3-26685CAD709B}"/>
              </a:ext>
            </a:extLst>
          </p:cNvPr>
          <p:cNvSpPr txBox="1">
            <a:spLocks noGrp="1"/>
          </p:cNvSpPr>
          <p:nvPr>
            <p:ph type="ftr" sz="quarter" idx="2"/>
          </p:nvPr>
        </p:nvSpPr>
        <p:spPr>
          <a:xfrm>
            <a:off x="0" y="10157658"/>
            <a:ext cx="3280501" cy="534101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b" anchorCtr="0" compatLnSpc="0">
            <a:no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400" b="0" i="0" u="none" strike="noStrike" kern="1200" cap="none" spc="0" baseline="0">
              <a:solidFill>
                <a:srgbClr val="000000"/>
              </a:solidFill>
              <a:uFillTx/>
              <a:latin typeface="Albany" pitchFamily="18"/>
              <a:ea typeface="Andale Sans UI" pitchFamily="2"/>
              <a:cs typeface="Tahoma" pitchFamily="2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96ADE90-D17E-A94E-B2D7-B3106BA6C7F4}"/>
              </a:ext>
            </a:extLst>
          </p:cNvPr>
          <p:cNvSpPr txBox="1">
            <a:spLocks noGrp="1"/>
          </p:cNvSpPr>
          <p:nvPr>
            <p:ph type="sldNum" sz="quarter" idx="3"/>
          </p:nvPr>
        </p:nvSpPr>
        <p:spPr>
          <a:xfrm>
            <a:off x="4279053" y="10157658"/>
            <a:ext cx="3280501" cy="534101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b" anchorCtr="0" compatLnSpc="0">
            <a:noAutofit/>
          </a:bodyPr>
          <a:lstStyle/>
          <a:p>
            <a:pPr marL="0" marR="0" lvl="0" indent="0" algn="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17A3350D-75E5-F449-B947-08EB9EA6F9EC}" type="slidenum">
              <a:t>‹#›</a:t>
            </a:fld>
            <a:endParaRPr lang="en-US" sz="1400" b="0" i="0" u="none" strike="noStrike" kern="1200" cap="none" spc="0" baseline="0">
              <a:solidFill>
                <a:srgbClr val="000000"/>
              </a:solidFill>
              <a:uFillTx/>
              <a:latin typeface="Albany" pitchFamily="18"/>
              <a:ea typeface="Andale Sans UI" pitchFamily="2"/>
              <a:cs typeface="Tahoma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37604098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C6E4BC0-6099-E148-8B3E-06145BE8F03C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07000" y="812517"/>
            <a:ext cx="5345280" cy="4008958"/>
          </a:xfrm>
          <a:prstGeom prst="rect">
            <a:avLst/>
          </a:prstGeom>
          <a:noFill/>
          <a:ln>
            <a:noFill/>
            <a:prstDash val="solid"/>
          </a:ln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995FF9A-3BEF-DC4C-B44A-DD56952ECA69}"/>
              </a:ext>
            </a:extLst>
          </p:cNvPr>
          <p:cNvSpPr txBox="1">
            <a:spLocks noGrp="1"/>
          </p:cNvSpPr>
          <p:nvPr>
            <p:ph type="body" sz="quarter" idx="3"/>
          </p:nvPr>
        </p:nvSpPr>
        <p:spPr>
          <a:xfrm>
            <a:off x="755998" y="5078522"/>
            <a:ext cx="6047640" cy="4811042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lvl="0"/>
            <a:endParaRPr lang="en-US"/>
          </a:p>
        </p:txBody>
      </p:sp>
      <p:sp>
        <p:nvSpPr>
          <p:cNvPr id="4" name="Header Placeholder 3">
            <a:extLst>
              <a:ext uri="{FF2B5EF4-FFF2-40B4-BE49-F238E27FC236}">
                <a16:creationId xmlns:a16="http://schemas.microsoft.com/office/drawing/2014/main" id="{BE21FC79-B225-0A4C-80BF-0B21298BA798}"/>
              </a:ext>
            </a:extLst>
          </p:cNvPr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280684" cy="53423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>
            <a:lvl1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400" b="0" i="0" u="none" strike="noStrike" kern="1200" cap="none" spc="0" baseline="0">
                <a:solidFill>
                  <a:srgbClr val="000000"/>
                </a:solidFill>
                <a:uFillTx/>
                <a:latin typeface="Thorndale" pitchFamily="18"/>
                <a:ea typeface="Andale Sans UI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078F2CE-8CA0-9540-B540-3ED813BFAECA}"/>
              </a:ext>
            </a:extLst>
          </p:cNvPr>
          <p:cNvSpPr txBox="1">
            <a:spLocks noGrp="1"/>
          </p:cNvSpPr>
          <p:nvPr>
            <p:ph type="dt" idx="1"/>
          </p:nvPr>
        </p:nvSpPr>
        <p:spPr>
          <a:xfrm>
            <a:off x="4278962" y="0"/>
            <a:ext cx="3280684" cy="53423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>
            <a:lvl1pPr marL="0" marR="0" lvl="0" indent="0" algn="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400" b="0" i="0" u="none" strike="noStrike" kern="1200" cap="none" spc="0" baseline="0">
                <a:solidFill>
                  <a:srgbClr val="000000"/>
                </a:solidFill>
                <a:uFillTx/>
                <a:latin typeface="Thorndale" pitchFamily="18"/>
                <a:ea typeface="Andale Sans UI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F4E4D3C-66BC-C242-8474-39EA85D957A7}"/>
              </a:ext>
            </a:extLst>
          </p:cNvPr>
          <p:cNvSpPr txBox="1">
            <a:spLocks noGrp="1"/>
          </p:cNvSpPr>
          <p:nvPr>
            <p:ph type="ftr" sz="quarter" idx="4"/>
          </p:nvPr>
        </p:nvSpPr>
        <p:spPr>
          <a:xfrm>
            <a:off x="0" y="10157402"/>
            <a:ext cx="3280684" cy="53423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1">
            <a:noAutofit/>
          </a:bodyPr>
          <a:lstStyle>
            <a:lvl1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400" b="0" i="0" u="none" strike="noStrike" kern="1200" cap="none" spc="0" baseline="0">
                <a:solidFill>
                  <a:srgbClr val="000000"/>
                </a:solidFill>
                <a:uFillTx/>
                <a:latin typeface="Thorndale" pitchFamily="18"/>
                <a:ea typeface="Andale Sans UI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A2C35A9-AEED-6340-93E2-B9E7C80BB5C4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xfrm>
            <a:off x="4278962" y="10157402"/>
            <a:ext cx="3280684" cy="53423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1">
            <a:noAutofit/>
          </a:bodyPr>
          <a:lstStyle>
            <a:lvl1pPr marL="0" marR="0" lvl="0" indent="0" algn="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400" b="0" i="0" u="none" strike="noStrike" kern="1200" cap="none" spc="0" baseline="0">
                <a:solidFill>
                  <a:srgbClr val="000000"/>
                </a:solidFill>
                <a:uFillTx/>
                <a:latin typeface="Thorndale" pitchFamily="18"/>
                <a:ea typeface="Andale Sans UI" pitchFamily="2"/>
                <a:cs typeface="Tahoma" pitchFamily="2"/>
              </a:defRPr>
            </a:lvl1pPr>
          </a:lstStyle>
          <a:p>
            <a:pPr lvl="0"/>
            <a:fld id="{414AA5B1-9699-6441-93A0-0898CF529DC9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07919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215999" marR="0" lvl="0" indent="-215999" defTabSz="914400" rtl="0" fontAlgn="auto" hangingPunct="0">
      <a:lnSpc>
        <a:spcPct val="100000"/>
      </a:lnSpc>
      <a:spcBef>
        <a:spcPts val="0"/>
      </a:spcBef>
      <a:spcAft>
        <a:spcPts val="0"/>
      </a:spcAft>
      <a:buNone/>
      <a:tabLst/>
      <a:defRPr lang="en-US" sz="2000" b="0" i="0" u="none" strike="noStrike" kern="0" cap="none" spc="0" baseline="0">
        <a:solidFill>
          <a:srgbClr val="000000"/>
        </a:solidFill>
        <a:uFillTx/>
        <a:latin typeface="Albany" pitchFamily="18"/>
        <a:cs typeface="Tahoma" pitchFamily="2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6">
            <a:extLst>
              <a:ext uri="{FF2B5EF4-FFF2-40B4-BE49-F238E27FC236}">
                <a16:creationId xmlns:a16="http://schemas.microsoft.com/office/drawing/2014/main" id="{8B7E4F69-48D6-C64F-8A9C-5C1D699E4990}"/>
              </a:ext>
            </a:extLst>
          </p:cNvPr>
          <p:cNvSpPr txBox="1"/>
          <p:nvPr/>
        </p:nvSpPr>
        <p:spPr>
          <a:xfrm>
            <a:off x="4278962" y="10157402"/>
            <a:ext cx="3280684" cy="534238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0" tIns="0" rIns="0" bIns="0" anchor="b" anchorCtr="0" compatLnSpc="1">
            <a:noAutofit/>
          </a:bodyPr>
          <a:lstStyle/>
          <a:p>
            <a:pPr marL="0" marR="0" lvl="0" indent="0" algn="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4C03C2C7-6A56-3E48-9296-A3D463DE0E7C}" type="slidenum">
              <a:t>1</a:t>
            </a:fld>
            <a:endParaRPr lang="en-US" sz="1400" b="0" i="0" u="none" strike="noStrike" kern="1200" cap="none" spc="0" baseline="0">
              <a:solidFill>
                <a:srgbClr val="000000"/>
              </a:solidFill>
              <a:uFillTx/>
              <a:latin typeface="Thorndale" pitchFamily="18"/>
              <a:ea typeface="Andale Sans UI" pitchFamily="2"/>
              <a:cs typeface="Tahoma" pitchFamily="2"/>
            </a:endParaRPr>
          </a:p>
        </p:txBody>
      </p:sp>
      <p:sp>
        <p:nvSpPr>
          <p:cNvPr id="3" name="Slide Image Placeholder 1">
            <a:extLst>
              <a:ext uri="{FF2B5EF4-FFF2-40B4-BE49-F238E27FC236}">
                <a16:creationId xmlns:a16="http://schemas.microsoft.com/office/drawing/2014/main" id="{735E3C1F-4273-604E-A6EB-C9E8C32044E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1106488" y="812801"/>
            <a:ext cx="5345116" cy="4008436"/>
          </a:xfrm>
          <a:solidFill>
            <a:srgbClr val="4472C4"/>
          </a:solidFill>
          <a:ln w="25402">
            <a:solidFill>
              <a:srgbClr val="2F528F"/>
            </a:solidFill>
            <a:prstDash val="solid"/>
          </a:ln>
        </p:spPr>
      </p:sp>
      <p:sp>
        <p:nvSpPr>
          <p:cNvPr id="4" name="Notes Placeholder 2">
            <a:extLst>
              <a:ext uri="{FF2B5EF4-FFF2-40B4-BE49-F238E27FC236}">
                <a16:creationId xmlns:a16="http://schemas.microsoft.com/office/drawing/2014/main" id="{80CD73CD-6827-1141-86F6-C2AE4B80791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>
            <a:spAutoFit/>
          </a:bodyPr>
          <a:lstStyle/>
          <a:p>
            <a:endParaRPr lang="el-G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6">
            <a:extLst>
              <a:ext uri="{FF2B5EF4-FFF2-40B4-BE49-F238E27FC236}">
                <a16:creationId xmlns:a16="http://schemas.microsoft.com/office/drawing/2014/main" id="{5A6EAED4-45F3-0042-AEF7-4EF311C21E66}"/>
              </a:ext>
            </a:extLst>
          </p:cNvPr>
          <p:cNvSpPr txBox="1"/>
          <p:nvPr/>
        </p:nvSpPr>
        <p:spPr>
          <a:xfrm>
            <a:off x="4278962" y="10157402"/>
            <a:ext cx="3280684" cy="534238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0" tIns="0" rIns="0" bIns="0" anchor="b" anchorCtr="0" compatLnSpc="1">
            <a:noAutofit/>
          </a:bodyPr>
          <a:lstStyle/>
          <a:p>
            <a:pPr marL="0" marR="0" lvl="0" indent="0" algn="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770D8BF3-1F35-CC46-9893-57C8D02C802A}" type="slidenum">
              <a:t>2</a:t>
            </a:fld>
            <a:endParaRPr lang="en-US" sz="1400" b="0" i="0" u="none" strike="noStrike" kern="1200" cap="none" spc="0" baseline="0">
              <a:solidFill>
                <a:srgbClr val="000000"/>
              </a:solidFill>
              <a:uFillTx/>
              <a:latin typeface="Thorndale" pitchFamily="18"/>
              <a:ea typeface="Andale Sans UI" pitchFamily="2"/>
              <a:cs typeface="Tahoma" pitchFamily="2"/>
            </a:endParaRPr>
          </a:p>
        </p:txBody>
      </p:sp>
      <p:sp>
        <p:nvSpPr>
          <p:cNvPr id="3" name="Slide Image Placeholder 1">
            <a:extLst>
              <a:ext uri="{FF2B5EF4-FFF2-40B4-BE49-F238E27FC236}">
                <a16:creationId xmlns:a16="http://schemas.microsoft.com/office/drawing/2014/main" id="{BD592319-6525-2140-B405-57BCA881367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1106488" y="812801"/>
            <a:ext cx="5345116" cy="4008436"/>
          </a:xfrm>
          <a:solidFill>
            <a:srgbClr val="4472C4"/>
          </a:solidFill>
          <a:ln w="25402">
            <a:solidFill>
              <a:srgbClr val="2F528F"/>
            </a:solidFill>
            <a:prstDash val="solid"/>
          </a:ln>
        </p:spPr>
      </p:sp>
      <p:sp>
        <p:nvSpPr>
          <p:cNvPr id="4" name="Notes Placeholder 2">
            <a:extLst>
              <a:ext uri="{FF2B5EF4-FFF2-40B4-BE49-F238E27FC236}">
                <a16:creationId xmlns:a16="http://schemas.microsoft.com/office/drawing/2014/main" id="{3325E3C7-7408-504E-B7E3-45222A9669C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>
            <a:spAutoFit/>
          </a:bodyPr>
          <a:lstStyle/>
          <a:p>
            <a:endParaRPr lang="el-G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6">
            <a:extLst>
              <a:ext uri="{FF2B5EF4-FFF2-40B4-BE49-F238E27FC236}">
                <a16:creationId xmlns:a16="http://schemas.microsoft.com/office/drawing/2014/main" id="{E9B79AF8-E660-8943-A49C-E1C27155AD20}"/>
              </a:ext>
            </a:extLst>
          </p:cNvPr>
          <p:cNvSpPr txBox="1"/>
          <p:nvPr/>
        </p:nvSpPr>
        <p:spPr>
          <a:xfrm>
            <a:off x="4278962" y="10157402"/>
            <a:ext cx="3280684" cy="534238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0" tIns="0" rIns="0" bIns="0" anchor="b" anchorCtr="0" compatLnSpc="1">
            <a:noAutofit/>
          </a:bodyPr>
          <a:lstStyle/>
          <a:p>
            <a:pPr marL="0" marR="0" lvl="0" indent="0" algn="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2FE446C2-7665-CC45-B358-808C2E28EEF9}" type="slidenum">
              <a:t>3</a:t>
            </a:fld>
            <a:endParaRPr lang="en-US" sz="1400" b="0" i="0" u="none" strike="noStrike" kern="1200" cap="none" spc="0" baseline="0">
              <a:solidFill>
                <a:srgbClr val="000000"/>
              </a:solidFill>
              <a:uFillTx/>
              <a:latin typeface="Thorndale" pitchFamily="18"/>
              <a:ea typeface="Andale Sans UI" pitchFamily="2"/>
              <a:cs typeface="Tahoma" pitchFamily="2"/>
            </a:endParaRPr>
          </a:p>
        </p:txBody>
      </p:sp>
      <p:sp>
        <p:nvSpPr>
          <p:cNvPr id="3" name="Slide Image Placeholder 1">
            <a:extLst>
              <a:ext uri="{FF2B5EF4-FFF2-40B4-BE49-F238E27FC236}">
                <a16:creationId xmlns:a16="http://schemas.microsoft.com/office/drawing/2014/main" id="{681ACC26-3A0D-5742-8198-9B6C80ECCC1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1106488" y="812801"/>
            <a:ext cx="5345116" cy="4008436"/>
          </a:xfrm>
          <a:solidFill>
            <a:srgbClr val="4472C4"/>
          </a:solidFill>
          <a:ln w="25402">
            <a:solidFill>
              <a:srgbClr val="2F528F"/>
            </a:solidFill>
            <a:prstDash val="solid"/>
          </a:ln>
        </p:spPr>
      </p:sp>
      <p:sp>
        <p:nvSpPr>
          <p:cNvPr id="4" name="Notes Placeholder 2">
            <a:extLst>
              <a:ext uri="{FF2B5EF4-FFF2-40B4-BE49-F238E27FC236}">
                <a16:creationId xmlns:a16="http://schemas.microsoft.com/office/drawing/2014/main" id="{B35DCF2D-366D-C94F-8352-893F8BA9F09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>
            <a:spAutoFit/>
          </a:bodyPr>
          <a:lstStyle/>
          <a:p>
            <a:endParaRPr lang="el-GR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6">
            <a:extLst>
              <a:ext uri="{FF2B5EF4-FFF2-40B4-BE49-F238E27FC236}">
                <a16:creationId xmlns:a16="http://schemas.microsoft.com/office/drawing/2014/main" id="{475EA518-535A-8648-9618-01C9D58EFF47}"/>
              </a:ext>
            </a:extLst>
          </p:cNvPr>
          <p:cNvSpPr txBox="1"/>
          <p:nvPr/>
        </p:nvSpPr>
        <p:spPr>
          <a:xfrm>
            <a:off x="4278962" y="10157402"/>
            <a:ext cx="3280684" cy="534238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0" tIns="0" rIns="0" bIns="0" anchor="b" anchorCtr="0" compatLnSpc="1">
            <a:noAutofit/>
          </a:bodyPr>
          <a:lstStyle/>
          <a:p>
            <a:pPr marL="0" marR="0" lvl="0" indent="0" algn="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475CD73B-02C2-834B-8B98-73DEDAAA83D2}" type="slidenum">
              <a:t>4</a:t>
            </a:fld>
            <a:endParaRPr lang="en-US" sz="1400" b="0" i="0" u="none" strike="noStrike" kern="1200" cap="none" spc="0" baseline="0">
              <a:solidFill>
                <a:srgbClr val="000000"/>
              </a:solidFill>
              <a:uFillTx/>
              <a:latin typeface="Thorndale" pitchFamily="18"/>
              <a:ea typeface="Andale Sans UI" pitchFamily="2"/>
              <a:cs typeface="Tahoma" pitchFamily="2"/>
            </a:endParaRPr>
          </a:p>
        </p:txBody>
      </p:sp>
      <p:sp>
        <p:nvSpPr>
          <p:cNvPr id="3" name="Slide Image Placeholder 1">
            <a:extLst>
              <a:ext uri="{FF2B5EF4-FFF2-40B4-BE49-F238E27FC236}">
                <a16:creationId xmlns:a16="http://schemas.microsoft.com/office/drawing/2014/main" id="{D4EF37F3-6938-BB44-AF5D-6E918BE57CF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1106488" y="812801"/>
            <a:ext cx="5345116" cy="4008436"/>
          </a:xfrm>
          <a:solidFill>
            <a:srgbClr val="4472C4"/>
          </a:solidFill>
          <a:ln w="25402">
            <a:solidFill>
              <a:srgbClr val="2F528F"/>
            </a:solidFill>
            <a:prstDash val="solid"/>
          </a:ln>
        </p:spPr>
      </p:sp>
      <p:sp>
        <p:nvSpPr>
          <p:cNvPr id="4" name="Notes Placeholder 2">
            <a:extLst>
              <a:ext uri="{FF2B5EF4-FFF2-40B4-BE49-F238E27FC236}">
                <a16:creationId xmlns:a16="http://schemas.microsoft.com/office/drawing/2014/main" id="{D5DCFAC0-C4C9-A348-9620-36DC2C9F24D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>
            <a:spAutoFit/>
          </a:bodyPr>
          <a:lstStyle/>
          <a:p>
            <a:pPr lvl="0"/>
            <a:r>
              <a:rPr lang="el-GR" b="1"/>
              <a:t>Η επιστήμη και οι ρίζες της στη φιλοσοφία της αρχαιότητας</a:t>
            </a:r>
          </a:p>
          <a:p>
            <a:pPr lvl="0"/>
            <a:endParaRPr lang="el-GR" b="1"/>
          </a:p>
          <a:p>
            <a:pPr lvl="0"/>
            <a:r>
              <a:rPr lang="el-GR"/>
              <a:t>Η επιστήμη δεν ξεκίνησε ως ξεχωριστός τομέας· γεννήθηκε μέσα στη φιλοσοφία. Οι πρώτοι φιλόσοφοι της αρχαιότητας (Θαλής, Αναξίμανδρος, Ηράκλειτος κ.ά.) προσπάθησαν να δώσουν </a:t>
            </a:r>
            <a:r>
              <a:rPr lang="el-GR" b="1"/>
              <a:t>ορθολογικές εξηγήσεις</a:t>
            </a:r>
            <a:r>
              <a:rPr lang="el-GR"/>
              <a:t> για τη φύση, αντί να στηρίζονται αποκλειστικά σε μύθους και θρησκευτικές παραδόσεις.</a:t>
            </a:r>
            <a:br>
              <a:rPr lang="en-US"/>
            </a:br>
            <a:endParaRPr lang="el-GR"/>
          </a:p>
          <a:p>
            <a:pPr lvl="0">
              <a:buSzPct val="100000"/>
              <a:buFont typeface="Arial" pitchFamily="34"/>
              <a:buChar char="•"/>
            </a:pPr>
            <a:r>
              <a:rPr lang="el-GR" b="1"/>
              <a:t>Πλάτων</a:t>
            </a:r>
            <a:r>
              <a:rPr lang="el-GR"/>
              <a:t>: Εστίασε στη θεωρία των Ιδεών, δίνοντας έμφαση στον ρόλο της λογικής και του νου για την κατανόηση της πραγματικότητας. Για τον Πλάτωνα, η αληθινή γνώση δεν έρχεται μόνο από τις αισθήσεις αλλά από τον στοχασμό και τη διαλεκτική.</a:t>
            </a:r>
          </a:p>
          <a:p>
            <a:pPr lvl="0">
              <a:buSzPct val="100000"/>
              <a:buFont typeface="Arial" pitchFamily="34"/>
              <a:buChar char="•"/>
            </a:pPr>
            <a:r>
              <a:rPr lang="el-GR" b="1"/>
              <a:t>Αριστοτέλης</a:t>
            </a:r>
            <a:r>
              <a:rPr lang="el-GR"/>
              <a:t>: Συστηματοποίησε την παρατήρηση και την ταξινόμηση, θέτοντας τις βάσεις πολλών επιστημών (βιολογία, φυσική, λογική). Εισήγαγε την ιδέα της </a:t>
            </a:r>
            <a:r>
              <a:rPr lang="el-GR" b="1"/>
              <a:t>επιστημονικής μεθόδου</a:t>
            </a:r>
            <a:r>
              <a:rPr lang="el-GR"/>
              <a:t> με αιτίες, κατηγορίες και συλλογιστική.</a:t>
            </a:r>
          </a:p>
          <a:p>
            <a:pPr lvl="0">
              <a:buSzPct val="100000"/>
              <a:buFont typeface="Arial" pitchFamily="34"/>
              <a:buChar char="•"/>
            </a:pPr>
            <a:r>
              <a:rPr lang="el-GR" b="1"/>
              <a:t>Σωκράτης</a:t>
            </a:r>
            <a:r>
              <a:rPr lang="el-GR"/>
              <a:t>: Με τη μαιευτική μέθοδο δίδαξε την αξία του διαλόγου και της κριτικής ερώτησης για την αναζήτηση της αλήθειας.</a:t>
            </a:r>
          </a:p>
          <a:p>
            <a:pPr lvl="0"/>
            <a:endParaRPr lang="en-US"/>
          </a:p>
          <a:p>
            <a:pPr lvl="0"/>
            <a:r>
              <a:rPr lang="el-GR"/>
              <a:t>Η φιλοσοφία της αρχαιότητας έθεσε τα </a:t>
            </a:r>
            <a:r>
              <a:rPr lang="el-GR" b="1"/>
              <a:t>θεμελιώδη ερωτήματα</a:t>
            </a:r>
            <a:r>
              <a:rPr lang="el-GR"/>
              <a:t>:</a:t>
            </a:r>
          </a:p>
          <a:p>
            <a:pPr lvl="0">
              <a:buSzPct val="100000"/>
              <a:buFont typeface="Arial" pitchFamily="34"/>
              <a:buChar char="•"/>
            </a:pPr>
            <a:r>
              <a:rPr lang="el-GR"/>
              <a:t>Τι είναι γνώση;</a:t>
            </a:r>
          </a:p>
          <a:p>
            <a:pPr lvl="0">
              <a:buSzPct val="100000"/>
              <a:buFont typeface="Arial" pitchFamily="34"/>
              <a:buChar char="•"/>
            </a:pPr>
            <a:r>
              <a:rPr lang="el-GR"/>
              <a:t>Τι σημαίνει αλήθεια;</a:t>
            </a:r>
          </a:p>
          <a:p>
            <a:pPr lvl="0">
              <a:buSzPct val="100000"/>
              <a:buFont typeface="Arial" pitchFamily="34"/>
              <a:buChar char="•"/>
            </a:pPr>
            <a:r>
              <a:rPr lang="el-GR"/>
              <a:t>Πώς μπορούμε να βεβαιωθούμε ότι κάτι ισχύει;</a:t>
            </a:r>
          </a:p>
          <a:p>
            <a:pPr lvl="0">
              <a:buSzPct val="100000"/>
              <a:buFont typeface="Arial" pitchFamily="34"/>
              <a:buChar char="•"/>
            </a:pPr>
            <a:r>
              <a:rPr lang="el-GR"/>
              <a:t>Ποιος είναι ο ρόλος της εμπειρίας και ποιος της λογικής;</a:t>
            </a:r>
            <a:endParaRPr lang="en-US"/>
          </a:p>
          <a:p>
            <a:pPr lvl="0">
              <a:buSzPct val="100000"/>
              <a:buFont typeface="Arial" pitchFamily="34"/>
              <a:buChar char="•"/>
            </a:pPr>
            <a:endParaRPr lang="el-GR"/>
          </a:p>
          <a:p>
            <a:pPr lvl="0"/>
            <a:r>
              <a:rPr lang="el-GR"/>
              <a:t>Αυτές οι ερωτήσεις αποτέλεσαν το «σπόρο» της επιστήμης. Με την πάροδο του χρόνου, η επιστήμη άρχισε να εξειδικεύεται και να αυτονομείται, αλλά το φιλοσοφικό της υπόβαθρο παραμένει. Ακόμα και σήμερα, η </a:t>
            </a:r>
            <a:r>
              <a:rPr lang="el-GR" b="1"/>
              <a:t>φιλοσοφία της επιστήμης</a:t>
            </a:r>
            <a:r>
              <a:rPr lang="el-GR"/>
              <a:t> εξετάζει:</a:t>
            </a:r>
          </a:p>
          <a:p>
            <a:pPr lvl="0">
              <a:buSzPct val="100000"/>
              <a:buFont typeface="Arial" pitchFamily="34"/>
              <a:buChar char="•"/>
            </a:pPr>
            <a:r>
              <a:rPr lang="el-GR"/>
              <a:t>ποια είναι η φύση της επιστημονικής γνώσης,</a:t>
            </a:r>
          </a:p>
          <a:p>
            <a:pPr lvl="0">
              <a:buSzPct val="100000"/>
              <a:buFont typeface="Arial" pitchFamily="34"/>
              <a:buChar char="•"/>
            </a:pPr>
            <a:r>
              <a:rPr lang="el-GR"/>
              <a:t>ποια τα όρια της επιστήμης,</a:t>
            </a:r>
          </a:p>
          <a:p>
            <a:pPr lvl="0">
              <a:buSzPct val="100000"/>
              <a:buFont typeface="Arial" pitchFamily="34"/>
              <a:buChar char="•"/>
            </a:pPr>
            <a:r>
              <a:rPr lang="el-GR"/>
              <a:t>και πώς ξεχωρίζουμε την επιστήμη από τη μη-επιστήμη </a:t>
            </a:r>
            <a:br>
              <a:rPr lang="en-US"/>
            </a:br>
            <a:endParaRPr lang="en-US"/>
          </a:p>
          <a:p>
            <a:pPr lvl="0"/>
            <a:r>
              <a:rPr lang="el-GR"/>
              <a:t>Οι ανθρωπιστικές επιστήμες (φιλολογία, ιστορία, φιλοσοφία, κοινωνιολογία κ.ά.) μελετούν </a:t>
            </a:r>
            <a:r>
              <a:rPr lang="el-GR" b="1"/>
              <a:t>τον άνθρωπο και τον πολιτισμό του</a:t>
            </a:r>
            <a:r>
              <a:rPr lang="el-GR"/>
              <a:t>.</a:t>
            </a:r>
          </a:p>
          <a:p>
            <a:pPr lvl="0"/>
            <a:r>
              <a:rPr lang="el-GR"/>
              <a:t>Εστιάζουν όχι τόσο στη φύση, όσο στις </a:t>
            </a:r>
            <a:r>
              <a:rPr lang="el-GR" b="1"/>
              <a:t>έννοιες, αξίες, νοήματα και κοινωνικές σχέσεις</a:t>
            </a:r>
            <a:r>
              <a:rPr lang="el-GR"/>
              <a:t>.</a:t>
            </a:r>
          </a:p>
          <a:p>
            <a:pPr lvl="0"/>
            <a:r>
              <a:rPr lang="el-GR"/>
              <a:t>Αναζητούν το πώς οι άνθρωποι δίνουν νόημα στον κόσμο και πώς αυτό αλλάζει με τον χρόνο και τον τόπο.</a:t>
            </a: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6">
            <a:extLst>
              <a:ext uri="{FF2B5EF4-FFF2-40B4-BE49-F238E27FC236}">
                <a16:creationId xmlns:a16="http://schemas.microsoft.com/office/drawing/2014/main" id="{5A3C4698-A817-A648-8006-3CDD13A495D7}"/>
              </a:ext>
            </a:extLst>
          </p:cNvPr>
          <p:cNvSpPr txBox="1"/>
          <p:nvPr/>
        </p:nvSpPr>
        <p:spPr>
          <a:xfrm>
            <a:off x="4278962" y="10157402"/>
            <a:ext cx="3280684" cy="534238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0" tIns="0" rIns="0" bIns="0" anchor="b" anchorCtr="0" compatLnSpc="1">
            <a:noAutofit/>
          </a:bodyPr>
          <a:lstStyle/>
          <a:p>
            <a:pPr marL="0" marR="0" lvl="0" indent="0" algn="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F83EB539-68A6-C845-ABA2-934A19233E0E}" type="slidenum">
              <a:t>5</a:t>
            </a:fld>
            <a:endParaRPr lang="en-US" sz="1400" b="0" i="0" u="none" strike="noStrike" kern="1200" cap="none" spc="0" baseline="0">
              <a:solidFill>
                <a:srgbClr val="000000"/>
              </a:solidFill>
              <a:uFillTx/>
              <a:latin typeface="Thorndale" pitchFamily="18"/>
              <a:ea typeface="Andale Sans UI" pitchFamily="2"/>
              <a:cs typeface="Tahoma" pitchFamily="2"/>
            </a:endParaRPr>
          </a:p>
        </p:txBody>
      </p:sp>
      <p:sp>
        <p:nvSpPr>
          <p:cNvPr id="3" name="Slide Image Placeholder 1">
            <a:extLst>
              <a:ext uri="{FF2B5EF4-FFF2-40B4-BE49-F238E27FC236}">
                <a16:creationId xmlns:a16="http://schemas.microsoft.com/office/drawing/2014/main" id="{A7AD1D1F-11DA-834D-A0DF-7588168705C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1106488" y="812801"/>
            <a:ext cx="5345116" cy="4008436"/>
          </a:xfrm>
          <a:solidFill>
            <a:srgbClr val="4472C4"/>
          </a:solidFill>
          <a:ln w="25402">
            <a:solidFill>
              <a:srgbClr val="2F528F"/>
            </a:solidFill>
            <a:prstDash val="solid"/>
          </a:ln>
        </p:spPr>
      </p:sp>
      <p:sp>
        <p:nvSpPr>
          <p:cNvPr id="4" name="Notes Placeholder 2">
            <a:extLst>
              <a:ext uri="{FF2B5EF4-FFF2-40B4-BE49-F238E27FC236}">
                <a16:creationId xmlns:a16="http://schemas.microsoft.com/office/drawing/2014/main" id="{794271BA-2533-A44F-A519-A9951B812B7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pPr lvl="0"/>
            <a:r>
              <a:rPr lang="el-GR"/>
              <a:t>Η επιστήμη δεν ξεκίνησε ως ξεχωριστός τομέας· γεννήθηκε μέσα στη φιλοσοφία. Οι πρώτοι φιλόσοφοι της αρχαιότητας (Θαλής, Αναξίμανδρος, Ηράκλειτος κ.ά.) προσπάθησαν να δώσουν </a:t>
            </a:r>
            <a:r>
              <a:rPr lang="el-GR" b="1"/>
              <a:t>ορθολογικές εξηγήσεις</a:t>
            </a:r>
            <a:r>
              <a:rPr lang="el-GR"/>
              <a:t> για τη φύση, αντί να στηρίζονται αποκλειστικά σε μύθους και θρησκευτικές παραδόσεις.</a:t>
            </a: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6">
            <a:extLst>
              <a:ext uri="{FF2B5EF4-FFF2-40B4-BE49-F238E27FC236}">
                <a16:creationId xmlns:a16="http://schemas.microsoft.com/office/drawing/2014/main" id="{99221534-6C58-644E-912C-114DAC5B1E7A}"/>
              </a:ext>
            </a:extLst>
          </p:cNvPr>
          <p:cNvSpPr txBox="1"/>
          <p:nvPr/>
        </p:nvSpPr>
        <p:spPr>
          <a:xfrm>
            <a:off x="4278962" y="10157402"/>
            <a:ext cx="3280684" cy="534238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0" tIns="0" rIns="0" bIns="0" anchor="b" anchorCtr="0" compatLnSpc="1">
            <a:noAutofit/>
          </a:bodyPr>
          <a:lstStyle/>
          <a:p>
            <a:pPr marL="0" marR="0" lvl="0" indent="0" algn="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D226618B-848C-C241-9ADE-2295F70AD1AE}" type="slidenum">
              <a:t>6</a:t>
            </a:fld>
            <a:endParaRPr lang="en-US" sz="1400" b="0" i="0" u="none" strike="noStrike" kern="1200" cap="none" spc="0" baseline="0">
              <a:solidFill>
                <a:srgbClr val="000000"/>
              </a:solidFill>
              <a:uFillTx/>
              <a:latin typeface="Thorndale" pitchFamily="18"/>
              <a:ea typeface="Andale Sans UI" pitchFamily="2"/>
              <a:cs typeface="Tahoma" pitchFamily="2"/>
            </a:endParaRPr>
          </a:p>
        </p:txBody>
      </p:sp>
      <p:sp>
        <p:nvSpPr>
          <p:cNvPr id="3" name="Slide Image Placeholder 1">
            <a:extLst>
              <a:ext uri="{FF2B5EF4-FFF2-40B4-BE49-F238E27FC236}">
                <a16:creationId xmlns:a16="http://schemas.microsoft.com/office/drawing/2014/main" id="{201B0B41-7C45-BD46-A574-685FB006F41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1106488" y="812801"/>
            <a:ext cx="5345116" cy="4008436"/>
          </a:xfrm>
          <a:solidFill>
            <a:srgbClr val="4472C4"/>
          </a:solidFill>
          <a:ln w="25402">
            <a:solidFill>
              <a:srgbClr val="2F528F"/>
            </a:solidFill>
            <a:prstDash val="solid"/>
          </a:ln>
        </p:spPr>
      </p:sp>
      <p:sp>
        <p:nvSpPr>
          <p:cNvPr id="4" name="Notes Placeholder 2">
            <a:extLst>
              <a:ext uri="{FF2B5EF4-FFF2-40B4-BE49-F238E27FC236}">
                <a16:creationId xmlns:a16="http://schemas.microsoft.com/office/drawing/2014/main" id="{331FF611-FC26-A44A-BC34-5F5ACBCD51F1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l-GR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6">
            <a:extLst>
              <a:ext uri="{FF2B5EF4-FFF2-40B4-BE49-F238E27FC236}">
                <a16:creationId xmlns:a16="http://schemas.microsoft.com/office/drawing/2014/main" id="{A99C1B3F-1A31-E343-8A3A-8B1CF5506DA4}"/>
              </a:ext>
            </a:extLst>
          </p:cNvPr>
          <p:cNvSpPr txBox="1"/>
          <p:nvPr/>
        </p:nvSpPr>
        <p:spPr>
          <a:xfrm>
            <a:off x="4278962" y="10157402"/>
            <a:ext cx="3280684" cy="534238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0" tIns="0" rIns="0" bIns="0" anchor="b" anchorCtr="0" compatLnSpc="1">
            <a:noAutofit/>
          </a:bodyPr>
          <a:lstStyle/>
          <a:p>
            <a:pPr marL="0" marR="0" lvl="0" indent="0" algn="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9EAF70DE-35C6-4E4C-A186-29A5CE186E59}" type="slidenum">
              <a:t>7</a:t>
            </a:fld>
            <a:endParaRPr lang="en-US" sz="1400" b="0" i="0" u="none" strike="noStrike" kern="1200" cap="none" spc="0" baseline="0">
              <a:solidFill>
                <a:srgbClr val="000000"/>
              </a:solidFill>
              <a:uFillTx/>
              <a:latin typeface="Thorndale" pitchFamily="18"/>
              <a:ea typeface="Andale Sans UI" pitchFamily="2"/>
              <a:cs typeface="Tahoma" pitchFamily="2"/>
            </a:endParaRPr>
          </a:p>
        </p:txBody>
      </p:sp>
      <p:sp>
        <p:nvSpPr>
          <p:cNvPr id="3" name="Slide Image Placeholder 1">
            <a:extLst>
              <a:ext uri="{FF2B5EF4-FFF2-40B4-BE49-F238E27FC236}">
                <a16:creationId xmlns:a16="http://schemas.microsoft.com/office/drawing/2014/main" id="{4AED5296-4622-4949-AAE0-5AFA8259175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1106488" y="812801"/>
            <a:ext cx="5345116" cy="4008436"/>
          </a:xfrm>
          <a:solidFill>
            <a:srgbClr val="4472C4"/>
          </a:solidFill>
          <a:ln w="25402">
            <a:solidFill>
              <a:srgbClr val="2F528F"/>
            </a:solidFill>
            <a:prstDash val="solid"/>
          </a:ln>
        </p:spPr>
      </p:sp>
      <p:sp>
        <p:nvSpPr>
          <p:cNvPr id="4" name="Notes Placeholder 2">
            <a:extLst>
              <a:ext uri="{FF2B5EF4-FFF2-40B4-BE49-F238E27FC236}">
                <a16:creationId xmlns:a16="http://schemas.microsoft.com/office/drawing/2014/main" id="{5FE94B60-4CCB-9549-9616-71201680B08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l-GR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6">
            <a:extLst>
              <a:ext uri="{FF2B5EF4-FFF2-40B4-BE49-F238E27FC236}">
                <a16:creationId xmlns:a16="http://schemas.microsoft.com/office/drawing/2014/main" id="{F935D51A-5C78-A249-A06F-C39611BC189C}"/>
              </a:ext>
            </a:extLst>
          </p:cNvPr>
          <p:cNvSpPr txBox="1"/>
          <p:nvPr/>
        </p:nvSpPr>
        <p:spPr>
          <a:xfrm>
            <a:off x="4278962" y="10157402"/>
            <a:ext cx="3280684" cy="534238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0" tIns="0" rIns="0" bIns="0" anchor="b" anchorCtr="0" compatLnSpc="1">
            <a:noAutofit/>
          </a:bodyPr>
          <a:lstStyle/>
          <a:p>
            <a:pPr marL="0" marR="0" lvl="0" indent="0" algn="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4B1D0F76-89F5-3B4D-AE57-CBA7C4E5012A}" type="slidenum">
              <a:t>8</a:t>
            </a:fld>
            <a:endParaRPr lang="en-US" sz="1400" b="0" i="0" u="none" strike="noStrike" kern="1200" cap="none" spc="0" baseline="0">
              <a:solidFill>
                <a:srgbClr val="000000"/>
              </a:solidFill>
              <a:uFillTx/>
              <a:latin typeface="Thorndale" pitchFamily="18"/>
              <a:ea typeface="Andale Sans UI" pitchFamily="2"/>
              <a:cs typeface="Tahoma" pitchFamily="2"/>
            </a:endParaRPr>
          </a:p>
        </p:txBody>
      </p:sp>
      <p:sp>
        <p:nvSpPr>
          <p:cNvPr id="3" name="Slide Image Placeholder 1">
            <a:extLst>
              <a:ext uri="{FF2B5EF4-FFF2-40B4-BE49-F238E27FC236}">
                <a16:creationId xmlns:a16="http://schemas.microsoft.com/office/drawing/2014/main" id="{323B5AA9-9B3C-AD4C-BD04-E5763959396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1106488" y="812801"/>
            <a:ext cx="5345116" cy="4008436"/>
          </a:xfrm>
          <a:solidFill>
            <a:srgbClr val="4472C4"/>
          </a:solidFill>
          <a:ln w="25402">
            <a:solidFill>
              <a:srgbClr val="2F528F"/>
            </a:solidFill>
            <a:prstDash val="solid"/>
          </a:ln>
        </p:spPr>
      </p:sp>
      <p:sp>
        <p:nvSpPr>
          <p:cNvPr id="4" name="Notes Placeholder 2">
            <a:extLst>
              <a:ext uri="{FF2B5EF4-FFF2-40B4-BE49-F238E27FC236}">
                <a16:creationId xmlns:a16="http://schemas.microsoft.com/office/drawing/2014/main" id="{960FF8F7-B9D8-3747-918F-0716FB8616D6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l-GR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6">
            <a:extLst>
              <a:ext uri="{FF2B5EF4-FFF2-40B4-BE49-F238E27FC236}">
                <a16:creationId xmlns:a16="http://schemas.microsoft.com/office/drawing/2014/main" id="{BB4616E2-531D-1145-8024-A834753B8F20}"/>
              </a:ext>
            </a:extLst>
          </p:cNvPr>
          <p:cNvSpPr txBox="1"/>
          <p:nvPr/>
        </p:nvSpPr>
        <p:spPr>
          <a:xfrm>
            <a:off x="4278962" y="10157402"/>
            <a:ext cx="3280684" cy="534238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0" tIns="0" rIns="0" bIns="0" anchor="b" anchorCtr="0" compatLnSpc="1">
            <a:noAutofit/>
          </a:bodyPr>
          <a:lstStyle/>
          <a:p>
            <a:pPr marL="0" marR="0" lvl="0" indent="0" algn="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5945393D-981C-944F-895C-BC4A6C4F28B6}" type="slidenum">
              <a:t>9</a:t>
            </a:fld>
            <a:endParaRPr lang="en-US" sz="1400" b="0" i="0" u="none" strike="noStrike" kern="1200" cap="none" spc="0" baseline="0">
              <a:solidFill>
                <a:srgbClr val="000000"/>
              </a:solidFill>
              <a:uFillTx/>
              <a:latin typeface="Thorndale" pitchFamily="18"/>
              <a:ea typeface="Andale Sans UI" pitchFamily="2"/>
              <a:cs typeface="Tahoma" pitchFamily="2"/>
            </a:endParaRPr>
          </a:p>
        </p:txBody>
      </p:sp>
      <p:sp>
        <p:nvSpPr>
          <p:cNvPr id="3" name="Slide Image Placeholder 1">
            <a:extLst>
              <a:ext uri="{FF2B5EF4-FFF2-40B4-BE49-F238E27FC236}">
                <a16:creationId xmlns:a16="http://schemas.microsoft.com/office/drawing/2014/main" id="{BE50928C-591C-6441-9C02-01FD0C545C5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1106488" y="812801"/>
            <a:ext cx="5345116" cy="4008436"/>
          </a:xfrm>
          <a:solidFill>
            <a:srgbClr val="4472C4"/>
          </a:solidFill>
          <a:ln w="25402">
            <a:solidFill>
              <a:srgbClr val="2F528F"/>
            </a:solidFill>
            <a:prstDash val="solid"/>
          </a:ln>
        </p:spPr>
      </p:sp>
      <p:sp>
        <p:nvSpPr>
          <p:cNvPr id="4" name="Notes Placeholder 2">
            <a:extLst>
              <a:ext uri="{FF2B5EF4-FFF2-40B4-BE49-F238E27FC236}">
                <a16:creationId xmlns:a16="http://schemas.microsoft.com/office/drawing/2014/main" id="{577A5952-7FCE-0B4B-A517-92268577064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l-G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DE3B82-ADEF-A741-8014-27C01BBB191B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1260472" y="1236661"/>
            <a:ext cx="7559673" cy="2632072"/>
          </a:xfrm>
        </p:spPr>
        <p:txBody>
          <a:bodyPr anchor="b"/>
          <a:lstStyle>
            <a:lvl1pPr>
              <a:defRPr lang="en-GB" sz="6000"/>
            </a:lvl1pPr>
          </a:lstStyle>
          <a:p>
            <a:pPr lvl="0"/>
            <a:r>
              <a:rPr lang="en-GB"/>
              <a:t>Click to edit Master title style</a:t>
            </a:r>
            <a:endParaRPr lang="el-GR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7AAF0E3-49AA-5B45-B359-40590878B27B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1260472" y="3970333"/>
            <a:ext cx="7559673" cy="1825627"/>
          </a:xfrm>
        </p:spPr>
        <p:txBody>
          <a:bodyPr anchorCtr="1"/>
          <a:lstStyle>
            <a:lvl1pPr algn="ctr">
              <a:defRPr sz="2400"/>
            </a:lvl1pPr>
          </a:lstStyle>
          <a:p>
            <a:pPr lvl="0"/>
            <a:r>
              <a:rPr lang="en-GB"/>
              <a:t>Click to edit Master subtitle style</a:t>
            </a:r>
            <a:endParaRPr lang="el-G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352A11-4F1A-FE47-8137-D9E79C1B23DF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DF5E348-EC8A-9340-8405-FD17383B49B1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22331E-3F3B-8D4F-A4AC-4E9AC386638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11A2098D-32A1-ED44-9253-555A203B4B8E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64143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93F176-BE61-4443-AE88-279D905C351F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lang="en-GB"/>
            </a:lvl1pPr>
          </a:lstStyle>
          <a:p>
            <a:pPr lvl="0"/>
            <a:r>
              <a:rPr lang="en-GB"/>
              <a:t>Click to edit Master title style</a:t>
            </a:r>
            <a:endParaRPr lang="el-G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7ECBF79-C46B-EF48-8F75-9D85EC3CB7C9}"/>
              </a:ext>
            </a:extLst>
          </p:cNvPr>
          <p:cNvSpPr txBox="1"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l-G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B2C7B60-43C0-FD4E-AF13-10E46B5A4D24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CE4ACF1-C60C-6E46-9A53-C978EC11D277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D0F8579-EECD-7B43-B73F-B2DB047ECE4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042FBE92-E643-6846-95A3-6262B2F27FDC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95029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EF4C203-39DC-6442-A080-B2E98CB4CA9F}"/>
              </a:ext>
            </a:extLst>
          </p:cNvPr>
          <p:cNvSpPr txBox="1">
            <a:spLocks noGrp="1"/>
          </p:cNvSpPr>
          <p:nvPr>
            <p:ph type="title" orient="vert"/>
          </p:nvPr>
        </p:nvSpPr>
        <p:spPr>
          <a:xfrm>
            <a:off x="7308854" y="792163"/>
            <a:ext cx="2266953" cy="6696078"/>
          </a:xfrm>
        </p:spPr>
        <p:txBody>
          <a:bodyPr vert="eaVert"/>
          <a:lstStyle>
            <a:lvl1pPr>
              <a:defRPr lang="en-GB"/>
            </a:lvl1pPr>
          </a:lstStyle>
          <a:p>
            <a:pPr lvl="0"/>
            <a:r>
              <a:rPr lang="en-GB"/>
              <a:t>Click to edit Master title style</a:t>
            </a:r>
            <a:endParaRPr lang="el-G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6C4EC50-0DFE-3942-A1D3-1A52B0777A62}"/>
              </a:ext>
            </a:extLst>
          </p:cNvPr>
          <p:cNvSpPr txBox="1">
            <a:spLocks noGrp="1"/>
          </p:cNvSpPr>
          <p:nvPr>
            <p:ph type="body" orient="vert" idx="1"/>
          </p:nvPr>
        </p:nvSpPr>
        <p:spPr>
          <a:xfrm>
            <a:off x="503240" y="792163"/>
            <a:ext cx="6653210" cy="6696078"/>
          </a:xfrm>
        </p:spPr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l-G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DE12E64-DC28-5E4B-9FAE-95E5621798BA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F5FA312-20FF-DC4A-A814-6D0A957676FF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5DA1EC5-85D2-934B-893D-8BA87B9D251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A34E0C7C-9585-5D41-AC57-270223936CF9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44136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FD5FA4-7D90-614B-8A90-69CB1AD693DB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lang="en-GB"/>
            </a:lvl1pPr>
          </a:lstStyle>
          <a:p>
            <a:pPr lvl="0"/>
            <a:r>
              <a:rPr lang="en-GB"/>
              <a:t>Click to edit Master title style</a:t>
            </a:r>
            <a:endParaRPr lang="el-G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5BFC32-EE09-D147-A308-8A0FF6E26266}"/>
              </a:ext>
            </a:extLst>
          </p:cNvPr>
          <p:cNvSpPr txBox="1"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l-G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671DCB-492A-7548-8AC6-BCC668497E47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D4BEBF-EE0F-C34A-84E6-A54DF75228FC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80E4C1-8CED-D141-BE33-B432E745E7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4F417E11-2A21-764E-BF4E-56FD774AEB92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01246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8FE9EB-BE2C-CE4D-A2FE-8D51918199A5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87391" y="1884358"/>
            <a:ext cx="8694736" cy="3144841"/>
          </a:xfrm>
        </p:spPr>
        <p:txBody>
          <a:bodyPr anchor="b"/>
          <a:lstStyle>
            <a:lvl1pPr>
              <a:defRPr lang="en-GB" sz="6000"/>
            </a:lvl1pPr>
          </a:lstStyle>
          <a:p>
            <a:pPr lvl="0"/>
            <a:r>
              <a:rPr lang="en-GB"/>
              <a:t>Click to edit Master title style</a:t>
            </a:r>
            <a:endParaRPr lang="el-G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DD3BDD2-E707-E64A-AC9A-E9ACAAC388CF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7391" y="5059366"/>
            <a:ext cx="8694736" cy="1652585"/>
          </a:xfrm>
        </p:spPr>
        <p:txBody>
          <a:bodyPr/>
          <a:lstStyle>
            <a:lvl1pPr>
              <a:defRPr sz="2400">
                <a:solidFill>
                  <a:srgbClr val="898989"/>
                </a:solidFill>
              </a:defRPr>
            </a:lvl1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F43B35-DBC7-CF48-8439-780431860F0B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2AC8151-2FEC-3A40-ADD0-81982BDFBA0E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89E922-7525-304D-A5E1-28A3A88B742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A2F3F782-2B61-104A-9289-AC093632A023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69024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F2D6F6-5E51-6749-8527-FB0B9DB3C974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lang="en-GB"/>
            </a:lvl1pPr>
          </a:lstStyle>
          <a:p>
            <a:pPr lvl="0"/>
            <a:r>
              <a:rPr lang="en-GB"/>
              <a:t>Click to edit Master title style</a:t>
            </a:r>
            <a:endParaRPr lang="el-G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1306BE-AC31-6A49-9F9A-F4FAE2295347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503240" y="792163"/>
            <a:ext cx="4459291" cy="4140202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l-GR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D6C914C-CCE9-C94A-A684-F6D80E6FA308}"/>
              </a:ext>
            </a:extLst>
          </p:cNvPr>
          <p:cNvSpPr txBox="1">
            <a:spLocks noGrp="1"/>
          </p:cNvSpPr>
          <p:nvPr>
            <p:ph idx="2"/>
          </p:nvPr>
        </p:nvSpPr>
        <p:spPr>
          <a:xfrm>
            <a:off x="5114925" y="792163"/>
            <a:ext cx="4460872" cy="4140202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l-GR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012B1B8-1D50-B740-BB31-B372448B5BEE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C6ED8A8-7EB0-EE40-B63C-CCEE8897939F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DAE3BF3-D656-FF44-9E58-76FEFC59D55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EB1FF631-170C-4540-9831-A2DC85F29EF3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86476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E8AEC7-681E-6544-965A-FFE16AB26CBB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93736" y="403222"/>
            <a:ext cx="8694736" cy="1460497"/>
          </a:xfrm>
        </p:spPr>
        <p:txBody>
          <a:bodyPr/>
          <a:lstStyle>
            <a:lvl1pPr>
              <a:defRPr lang="en-GB"/>
            </a:lvl1pPr>
          </a:lstStyle>
          <a:p>
            <a:pPr lvl="0"/>
            <a:r>
              <a:rPr lang="en-GB"/>
              <a:t>Click to edit Master title style</a:t>
            </a:r>
            <a:endParaRPr lang="el-G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E42A086-430B-784F-AA3D-1CA2DE63CBFD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93736" y="1852610"/>
            <a:ext cx="4265611" cy="908054"/>
          </a:xfrm>
        </p:spPr>
        <p:txBody>
          <a:bodyPr anchor="b"/>
          <a:lstStyle>
            <a:lvl1pPr>
              <a:defRPr sz="2400" b="1"/>
            </a:lvl1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3A3B99C-452A-E449-AEB7-AC31CF80EC7E}"/>
              </a:ext>
            </a:extLst>
          </p:cNvPr>
          <p:cNvSpPr txBox="1">
            <a:spLocks noGrp="1"/>
          </p:cNvSpPr>
          <p:nvPr>
            <p:ph idx="2"/>
          </p:nvPr>
        </p:nvSpPr>
        <p:spPr>
          <a:xfrm>
            <a:off x="693736" y="2760665"/>
            <a:ext cx="4265611" cy="4062414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l-GR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7847395-711D-6847-AB78-4489F9F512F3}"/>
              </a:ext>
            </a:extLst>
          </p:cNvPr>
          <p:cNvSpPr txBox="1">
            <a:spLocks noGrp="1"/>
          </p:cNvSpPr>
          <p:nvPr>
            <p:ph type="body" idx="3"/>
          </p:nvPr>
        </p:nvSpPr>
        <p:spPr>
          <a:xfrm>
            <a:off x="5103815" y="1852610"/>
            <a:ext cx="4284658" cy="908054"/>
          </a:xfrm>
        </p:spPr>
        <p:txBody>
          <a:bodyPr anchor="b"/>
          <a:lstStyle>
            <a:lvl1pPr>
              <a:defRPr sz="2400" b="1"/>
            </a:lvl1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1FF4353-0A34-4E48-A61B-9266E064B2C4}"/>
              </a:ext>
            </a:extLst>
          </p:cNvPr>
          <p:cNvSpPr txBox="1">
            <a:spLocks noGrp="1"/>
          </p:cNvSpPr>
          <p:nvPr>
            <p:ph idx="4"/>
          </p:nvPr>
        </p:nvSpPr>
        <p:spPr>
          <a:xfrm>
            <a:off x="5103815" y="2760665"/>
            <a:ext cx="4284658" cy="4062414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l-GR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609668D-4159-374B-9FBF-E4AE954A7D4A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0D22FBA-3E55-4F40-B242-EC34B2497998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DA06CB5-64EA-0445-87A7-F822E1F537A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5B49A643-BCF3-E644-A79A-D8A2C10AC2AB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13427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6F2B2B-B10A-264B-A745-AB43F9AE7FCE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lang="en-GB"/>
            </a:lvl1pPr>
          </a:lstStyle>
          <a:p>
            <a:pPr lvl="0"/>
            <a:r>
              <a:rPr lang="en-GB"/>
              <a:t>Click to edit Master title style</a:t>
            </a:r>
            <a:endParaRPr lang="el-GR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B42C281-7701-E546-8F2F-3DF0E3A8A42A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83928D7-4FA9-C14D-B7FC-14FBF6136952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80DD546-C6F1-4242-BBA5-D635913B473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5593704D-37F1-CB4F-A79E-80FEB27C73F7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03535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F77E825-C568-BE4F-9AC3-5833D7F52F8B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ECDFEEE-1786-8843-A702-E2F02C767F17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9BE2504-4238-3842-A906-64876A84D4A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39C164A9-3540-FF45-B684-E8C0182845D9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0024946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6888B0-83E9-5342-BC73-9304B7260A95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93736" y="503240"/>
            <a:ext cx="3251204" cy="1765304"/>
          </a:xfrm>
        </p:spPr>
        <p:txBody>
          <a:bodyPr anchor="b"/>
          <a:lstStyle>
            <a:lvl1pPr>
              <a:defRPr lang="en-GB" sz="3200"/>
            </a:lvl1pPr>
          </a:lstStyle>
          <a:p>
            <a:pPr lvl="0"/>
            <a:r>
              <a:rPr lang="en-GB"/>
              <a:t>Click to edit Master title style</a:t>
            </a:r>
            <a:endParaRPr lang="el-G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B59189-501D-C547-B877-ED6C35574DF7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4286249" y="1089022"/>
            <a:ext cx="5102223" cy="5372100"/>
          </a:xfrm>
        </p:spPr>
        <p:txBody>
          <a:bodyPr/>
          <a:lstStyle>
            <a:lvl1pPr>
              <a:defRPr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l-G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D7A409F-3050-4C4F-A851-4FB1F927FD44}"/>
              </a:ext>
            </a:extLst>
          </p:cNvPr>
          <p:cNvSpPr txBox="1">
            <a:spLocks noGrp="1"/>
          </p:cNvSpPr>
          <p:nvPr>
            <p:ph type="body" idx="2"/>
          </p:nvPr>
        </p:nvSpPr>
        <p:spPr>
          <a:xfrm>
            <a:off x="693736" y="2268534"/>
            <a:ext cx="3251204" cy="4200525"/>
          </a:xfrm>
        </p:spPr>
        <p:txBody>
          <a:bodyPr/>
          <a:lstStyle>
            <a:lvl1pPr>
              <a:defRPr sz="1600"/>
            </a:lvl1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ECF7A5D-EEA8-0C44-A74B-A77BAB6669A0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72ED192-4B17-F948-A535-545AF12A6A4A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E6C2A8D-7FE4-2949-9680-99535C0DE63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DCF8B67C-9A69-3342-8E1C-E96A6D5E489A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48859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C8F548-BC0F-1849-AB25-87AE5C482AB1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93736" y="503240"/>
            <a:ext cx="3251204" cy="1765304"/>
          </a:xfrm>
        </p:spPr>
        <p:txBody>
          <a:bodyPr anchor="b"/>
          <a:lstStyle>
            <a:lvl1pPr>
              <a:defRPr lang="en-GB" sz="3200"/>
            </a:lvl1pPr>
          </a:lstStyle>
          <a:p>
            <a:pPr lvl="0"/>
            <a:r>
              <a:rPr lang="en-GB"/>
              <a:t>Click to edit Master title style</a:t>
            </a:r>
            <a:endParaRPr lang="el-GR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464897C-C3A2-A647-A858-6457B4CC2085}"/>
              </a:ext>
            </a:extLst>
          </p:cNvPr>
          <p:cNvSpPr txBox="1">
            <a:spLocks noGrp="1"/>
          </p:cNvSpPr>
          <p:nvPr>
            <p:ph type="pic" idx="1"/>
          </p:nvPr>
        </p:nvSpPr>
        <p:spPr>
          <a:xfrm>
            <a:off x="4286249" y="1089022"/>
            <a:ext cx="5102223" cy="5372100"/>
          </a:xfrm>
        </p:spPr>
        <p:txBody>
          <a:bodyPr/>
          <a:lstStyle>
            <a:lvl1pPr>
              <a:defRPr lang="el-GR"/>
            </a:lvl1pPr>
          </a:lstStyle>
          <a:p>
            <a:pPr lvl="0"/>
            <a:endParaRPr lang="el-G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C9B745F-11E1-7D4F-B81F-EAA7D1362572}"/>
              </a:ext>
            </a:extLst>
          </p:cNvPr>
          <p:cNvSpPr txBox="1">
            <a:spLocks noGrp="1"/>
          </p:cNvSpPr>
          <p:nvPr>
            <p:ph type="body" idx="2"/>
          </p:nvPr>
        </p:nvSpPr>
        <p:spPr>
          <a:xfrm>
            <a:off x="693736" y="2268534"/>
            <a:ext cx="3251204" cy="4200525"/>
          </a:xfrm>
        </p:spPr>
        <p:txBody>
          <a:bodyPr/>
          <a:lstStyle>
            <a:lvl1pPr>
              <a:defRPr sz="1600"/>
            </a:lvl1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4611128-DEBA-D245-A2E3-1B94D5F2AF7C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3776AF1-D383-9D41-9612-1FA07C710485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43441E7-A22F-F44F-ABFF-21685989C18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21111C16-F592-984B-8920-500280E7E9B5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76736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79A5C64-3734-274F-90C5-E25EBFA3A8B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503998" y="6225838"/>
            <a:ext cx="9071643" cy="126215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ctr" anchorCtr="1" compatLnSpc="1">
            <a:noAutofit/>
          </a:bodyPr>
          <a:lstStyle/>
          <a:p>
            <a:pPr lvl="0"/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302F76D-9DC1-4E43-91B2-10C9B0E55455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503998" y="791998"/>
            <a:ext cx="9071643" cy="414000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DD95D4A-2E86-AE4B-9F4A-92C143418778}"/>
              </a:ext>
            </a:extLst>
          </p:cNvPr>
          <p:cNvSpPr txBox="1">
            <a:spLocks noGrp="1"/>
          </p:cNvSpPr>
          <p:nvPr>
            <p:ph type="dt" sz="half" idx="2"/>
          </p:nvPr>
        </p:nvSpPr>
        <p:spPr>
          <a:xfrm>
            <a:off x="503998" y="5375163"/>
            <a:ext cx="2348279" cy="52128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>
            <a:lvl1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400" b="0" i="0" u="none" strike="noStrike" kern="1200" cap="none" spc="0" baseline="0">
                <a:solidFill>
                  <a:srgbClr val="000000"/>
                </a:solidFill>
                <a:uFillTx/>
                <a:latin typeface="Thorndale" pitchFamily="18"/>
                <a:ea typeface="Andale Sans UI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7873C56-EB2E-084E-83D9-7D441BC6C420}"/>
              </a:ext>
            </a:extLst>
          </p:cNvPr>
          <p:cNvSpPr txBox="1">
            <a:spLocks noGrp="1"/>
          </p:cNvSpPr>
          <p:nvPr>
            <p:ph type="ftr" sz="quarter" idx="3"/>
          </p:nvPr>
        </p:nvSpPr>
        <p:spPr>
          <a:xfrm>
            <a:off x="3447361" y="5375163"/>
            <a:ext cx="3194995" cy="52128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1" compatLnSpc="1">
            <a:noAutofit/>
          </a:bodyPr>
          <a:lstStyle>
            <a:lvl1pPr marL="0" marR="0" lvl="0" indent="0" algn="ct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400" b="0" i="0" u="none" strike="noStrike" kern="1200" cap="none" spc="0" baseline="0">
                <a:solidFill>
                  <a:srgbClr val="000000"/>
                </a:solidFill>
                <a:uFillTx/>
                <a:latin typeface="Thorndale" pitchFamily="18"/>
                <a:ea typeface="Andale Sans UI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21503E8-5444-CE45-B389-2F259B9A1F27}"/>
              </a:ext>
            </a:extLst>
          </p:cNvPr>
          <p:cNvSpPr txBox="1">
            <a:spLocks noGrp="1"/>
          </p:cNvSpPr>
          <p:nvPr>
            <p:ph type="sldNum" sz="quarter" idx="4"/>
          </p:nvPr>
        </p:nvSpPr>
        <p:spPr>
          <a:xfrm>
            <a:off x="7227362" y="5375163"/>
            <a:ext cx="2348279" cy="52128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>
            <a:lvl1pPr marL="0" marR="0" lvl="0" indent="0" algn="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400" b="0" i="0" u="none" strike="noStrike" kern="1200" cap="none" spc="0" baseline="0">
                <a:solidFill>
                  <a:srgbClr val="000000"/>
                </a:solidFill>
                <a:uFillTx/>
                <a:latin typeface="Thorndale" pitchFamily="18"/>
                <a:ea typeface="Andale Sans UI" pitchFamily="2"/>
                <a:cs typeface="Tahoma" pitchFamily="2"/>
              </a:defRPr>
            </a:lvl1pPr>
          </a:lstStyle>
          <a:p>
            <a:pPr lvl="0"/>
            <a:fld id="{1EB3094B-5706-184F-851A-961E8E58E56B}" type="slidenum"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marL="0" marR="0" lvl="0" indent="0" algn="ctr" defTabSz="914400" rtl="0" fontAlgn="auto" hangingPunct="0">
        <a:lnSpc>
          <a:spcPct val="100000"/>
        </a:lnSpc>
        <a:spcBef>
          <a:spcPts val="0"/>
        </a:spcBef>
        <a:spcAft>
          <a:spcPts val="0"/>
        </a:spcAft>
        <a:buNone/>
        <a:tabLst/>
        <a:defRPr lang="en-US" sz="4400" b="1" i="0" u="none" strike="noStrike" kern="0" cap="none" spc="0" baseline="0">
          <a:solidFill>
            <a:srgbClr val="FFFFFF"/>
          </a:solidFill>
          <a:uFillTx/>
          <a:latin typeface="Albany" pitchFamily="18"/>
          <a:cs typeface="Tahoma" pitchFamily="2"/>
        </a:defRPr>
      </a:lvl1pPr>
    </p:titleStyle>
    <p:bodyStyle>
      <a:lvl1pPr marL="0" marR="0" lvl="0" indent="0" defTabSz="914400" rtl="0" fontAlgn="auto" hangingPunct="0">
        <a:lnSpc>
          <a:spcPct val="100000"/>
        </a:lnSpc>
        <a:spcBef>
          <a:spcPts val="0"/>
        </a:spcBef>
        <a:spcAft>
          <a:spcPts val="1415"/>
        </a:spcAft>
        <a:buNone/>
        <a:tabLst/>
        <a:defRPr lang="en-GB" sz="3200" b="0" i="0" u="none" strike="noStrike" kern="0" cap="none" spc="0" baseline="0">
          <a:solidFill>
            <a:srgbClr val="000000"/>
          </a:solidFill>
          <a:uFillTx/>
          <a:latin typeface="Albany" pitchFamily="18"/>
          <a:cs typeface="Tahoma" pitchFamily="2"/>
        </a:defRPr>
      </a:lvl1pPr>
      <a:lvl2pPr marL="685800" marR="0" lvl="1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GB" sz="2400" b="0" i="0" u="none" strike="noStrike" kern="1200" cap="none" spc="0" baseline="0">
          <a:solidFill>
            <a:srgbClr val="000000"/>
          </a:solidFill>
          <a:uFillTx/>
          <a:latin typeface="Calibri"/>
        </a:defRPr>
      </a:lvl2pPr>
      <a:lvl3pPr marL="1143000" marR="0" lvl="2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GB" sz="2000" b="0" i="0" u="none" strike="noStrike" kern="1200" cap="none" spc="0" baseline="0">
          <a:solidFill>
            <a:srgbClr val="000000"/>
          </a:solidFill>
          <a:uFillTx/>
          <a:latin typeface="Calibri"/>
        </a:defRPr>
      </a:lvl3pPr>
      <a:lvl4pPr marL="1600200" marR="0" lvl="3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GB" sz="1800" b="0" i="0" u="none" strike="noStrike" kern="1200" cap="none" spc="0" baseline="0">
          <a:solidFill>
            <a:srgbClr val="000000"/>
          </a:solidFill>
          <a:uFillTx/>
          <a:latin typeface="Calibri"/>
        </a:defRPr>
      </a:lvl4pPr>
      <a:lvl5pPr marL="2057400" marR="0" lvl="4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GB" sz="1800" b="0" i="0" u="none" strike="noStrike" kern="1200" cap="none" spc="0" baseline="0">
          <a:solidFill>
            <a:srgbClr val="000000"/>
          </a:solidFill>
          <a:uFillTx/>
          <a:latin typeface="Calibri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227544-DAE2-E44C-B6F0-F399DFA04048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503998" y="6270836"/>
            <a:ext cx="9071643" cy="1172160"/>
          </a:xfrm>
        </p:spPr>
        <p:txBody>
          <a:bodyPr/>
          <a:lstStyle/>
          <a:p>
            <a:pPr lvl="0"/>
            <a:r>
              <a:rPr lang="en-US"/>
              <a:t>Αρχές Επικοινωνίας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8863A2E-9F46-514D-A95B-8D0770F34B79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503998" y="791998"/>
            <a:ext cx="9071643" cy="4049996"/>
          </a:xfrm>
        </p:spPr>
        <p:txBody>
          <a:bodyPr/>
          <a:lstStyle/>
          <a:p>
            <a:pPr lvl="0">
              <a:buClr>
                <a:srgbClr val="FF0000"/>
              </a:buClr>
              <a:buSzPct val="45000"/>
              <a:buFont typeface="StarSymbol"/>
              <a:buChar char="●"/>
            </a:pPr>
            <a:r>
              <a:rPr lang="en-US" sz="2200"/>
              <a:t> Ιόνιο Πανεπιστήμιο, Τμήμα Ψηφιακών Μέσων και Επικοινωνίας</a:t>
            </a:r>
          </a:p>
          <a:p>
            <a:pPr lvl="0"/>
            <a:endParaRPr lang="en-US"/>
          </a:p>
          <a:p>
            <a:pPr lvl="0"/>
            <a:r>
              <a:rPr lang="en-US"/>
              <a:t>1ο μάθημα – Η μεταξύ μας γνωριμία αλλά και εκείνη με το αντικείμενο του μαθήματος</a:t>
            </a:r>
          </a:p>
          <a:p>
            <a:pPr lvl="0"/>
            <a:endParaRPr lang="en-US"/>
          </a:p>
        </p:txBody>
      </p:sp>
    </p:spTree>
  </p:cSld>
  <p:clrMapOvr>
    <a:masterClrMapping/>
  </p:clrMapOvr>
  <p:transition spd="med">
    <p:wipe dir="u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07228D-E885-4B48-9904-D627E330C54C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503998" y="6270836"/>
            <a:ext cx="9071643" cy="1172160"/>
          </a:xfrm>
        </p:spPr>
        <p:txBody>
          <a:bodyPr/>
          <a:lstStyle/>
          <a:p>
            <a:pPr lvl="0"/>
            <a:r>
              <a:rPr lang="en-US"/>
              <a:t>Αρχές Επικοινωνίας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7A3528A-E043-B44F-8B33-C6777257EF1F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503998" y="791998"/>
            <a:ext cx="9071643" cy="1924309"/>
          </a:xfrm>
        </p:spPr>
        <p:txBody>
          <a:bodyPr/>
          <a:lstStyle/>
          <a:p>
            <a:pPr lvl="0"/>
            <a:r>
              <a:rPr lang="en-US" sz="2200" b="1"/>
              <a:t>Ιόνιο Πανεπιστήμιο, Τμήμα Ψηφιακών Μέσων και Επικοινωνίας</a:t>
            </a:r>
          </a:p>
          <a:p>
            <a:pPr lvl="0"/>
            <a:endParaRPr lang="en-US"/>
          </a:p>
          <a:p>
            <a:pPr lvl="0" algn="ctr"/>
            <a:r>
              <a:rPr lang="el-GR"/>
              <a:t>«Το σπίτι ήταν άδειο»</a:t>
            </a:r>
          </a:p>
          <a:p>
            <a:pPr lvl="0"/>
            <a:endParaRPr lang="en-US"/>
          </a:p>
        </p:txBody>
      </p:sp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9A738541-80E1-974F-9C27-7616317BB1FB}"/>
              </a:ext>
            </a:extLst>
          </p:cNvPr>
          <p:cNvSpPr txBox="1"/>
          <p:nvPr/>
        </p:nvSpPr>
        <p:spPr>
          <a:xfrm>
            <a:off x="503998" y="4453402"/>
            <a:ext cx="9071643" cy="1172160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1415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200" b="0" i="0" u="none" strike="noStrike" kern="0" cap="none" spc="0" baseline="0">
                <a:solidFill>
                  <a:srgbClr val="000000"/>
                </a:solidFill>
                <a:uFillTx/>
                <a:latin typeface="Albany" pitchFamily="18"/>
                <a:cs typeface="Tahoma" pitchFamily="2"/>
              </a:rPr>
              <a:t>Το νόημα δεν είναι παγιωμένο αλλά παράγεται μέσα από την αλληλεπίδραση του κειμένου και της ερμηνευτικής διάθεσης του κοινού, του καθένα από εμάς</a:t>
            </a:r>
            <a:endParaRPr lang="el-GR" sz="3200" b="0" i="0" u="none" strike="noStrike" kern="0" cap="none" spc="0" baseline="0">
              <a:solidFill>
                <a:srgbClr val="000000"/>
              </a:solidFill>
              <a:uFillTx/>
              <a:latin typeface="Albany" pitchFamily="18"/>
              <a:cs typeface="Tahoma" pitchFamily="2"/>
            </a:endParaRPr>
          </a:p>
        </p:txBody>
      </p:sp>
      <p:sp>
        <p:nvSpPr>
          <p:cNvPr id="5" name="TextBox 5">
            <a:extLst>
              <a:ext uri="{FF2B5EF4-FFF2-40B4-BE49-F238E27FC236}">
                <a16:creationId xmlns:a16="http://schemas.microsoft.com/office/drawing/2014/main" id="{0B991FED-4DB1-6F4F-9039-55B60C7141F6}"/>
              </a:ext>
            </a:extLst>
          </p:cNvPr>
          <p:cNvSpPr txBox="1"/>
          <p:nvPr/>
        </p:nvSpPr>
        <p:spPr>
          <a:xfrm>
            <a:off x="2518495" y="2813883"/>
            <a:ext cx="5042641" cy="584777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1" compatLnSpc="1">
            <a:sp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3200" b="0" i="0" u="none" strike="noStrike" kern="0" cap="none" spc="0" baseline="0">
                <a:solidFill>
                  <a:srgbClr val="000000"/>
                </a:solidFill>
                <a:uFillTx/>
                <a:latin typeface="Albany" pitchFamily="18"/>
                <a:cs typeface="Tahoma" pitchFamily="2"/>
              </a:rPr>
              <a:t>«</a:t>
            </a:r>
            <a:r>
              <a:rPr lang="en-US" sz="3200" b="0" i="0" u="none" strike="noStrike" kern="0" cap="none" spc="0" baseline="0">
                <a:solidFill>
                  <a:srgbClr val="000000"/>
                </a:solidFill>
                <a:uFillTx/>
                <a:latin typeface="Albany" pitchFamily="18"/>
                <a:cs typeface="Tahoma" pitchFamily="2"/>
              </a:rPr>
              <a:t>T</a:t>
            </a:r>
            <a:r>
              <a:rPr lang="el-GR" sz="3200" b="0" i="0" u="none" strike="noStrike" kern="0" cap="none" spc="0" baseline="0">
                <a:solidFill>
                  <a:srgbClr val="000000"/>
                </a:solidFill>
                <a:uFillTx/>
                <a:latin typeface="Albany" pitchFamily="18"/>
                <a:cs typeface="Tahoma" pitchFamily="2"/>
              </a:rPr>
              <a:t>ο φως έσβησε»</a:t>
            </a:r>
            <a:endParaRPr lang="en-US" sz="3200" b="0" i="0" u="none" strike="noStrike" kern="0" cap="none" spc="0" baseline="0">
              <a:solidFill>
                <a:srgbClr val="000000"/>
              </a:solidFill>
              <a:uFillTx/>
              <a:latin typeface="Albany" pitchFamily="18"/>
              <a:cs typeface="Tahoma" pitchFamily="2"/>
            </a:endParaRPr>
          </a:p>
        </p:txBody>
      </p:sp>
    </p:spTree>
  </p:cSld>
  <p:clrMapOvr>
    <a:masterClrMapping/>
  </p:clrMapOvr>
  <p:transition spd="med">
    <p:wipe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B8C8EE-5BA1-094A-9428-446AA66214BC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503998" y="6270836"/>
            <a:ext cx="9071643" cy="1172160"/>
          </a:xfrm>
        </p:spPr>
        <p:txBody>
          <a:bodyPr/>
          <a:lstStyle/>
          <a:p>
            <a:pPr lvl="0"/>
            <a:r>
              <a:rPr lang="en-US"/>
              <a:t>Αρχές Επικοινωνίας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21D31F7-AB4B-8F4D-AB88-C8448C3D987B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503998" y="791998"/>
            <a:ext cx="9071643" cy="4049996"/>
          </a:xfrm>
        </p:spPr>
        <p:txBody>
          <a:bodyPr/>
          <a:lstStyle/>
          <a:p>
            <a:pPr lvl="0"/>
            <a:r>
              <a:rPr lang="en-US" sz="2200" b="1"/>
              <a:t>Ιόνιο Πανεπιστήμιο, Τμήμα Ψηφιακών Μέσων και Επικοινωνίας</a:t>
            </a:r>
          </a:p>
          <a:p>
            <a:pPr lvl="0"/>
            <a:endParaRPr lang="en-US"/>
          </a:p>
          <a:p>
            <a:pPr lvl="0"/>
            <a:endParaRPr lang="en-US"/>
          </a:p>
        </p:txBody>
      </p:sp>
      <p:pic>
        <p:nvPicPr>
          <p:cNvPr id="4" name="Picture 4" descr="A person in a suit and tie&#10;&#10;Description automatically generated">
            <a:extLst>
              <a:ext uri="{FF2B5EF4-FFF2-40B4-BE49-F238E27FC236}">
                <a16:creationId xmlns:a16="http://schemas.microsoft.com/office/drawing/2014/main" id="{E674CABC-C490-8341-B36B-0626EAC2829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2014" y="1486677"/>
            <a:ext cx="3176378" cy="4069738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5" name="TextBox 6">
            <a:extLst>
              <a:ext uri="{FF2B5EF4-FFF2-40B4-BE49-F238E27FC236}">
                <a16:creationId xmlns:a16="http://schemas.microsoft.com/office/drawing/2014/main" id="{EEFEE047-6579-F64D-946E-360ADCDF056C}"/>
              </a:ext>
            </a:extLst>
          </p:cNvPr>
          <p:cNvSpPr txBox="1"/>
          <p:nvPr/>
        </p:nvSpPr>
        <p:spPr>
          <a:xfrm>
            <a:off x="4170697" y="1486677"/>
            <a:ext cx="5042641" cy="430883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1415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200" b="0" i="0" u="none" strike="noStrike" kern="0" cap="none" spc="0" baseline="0">
                <a:solidFill>
                  <a:srgbClr val="000000"/>
                </a:solidFill>
                <a:uFillTx/>
                <a:latin typeface="Albany" pitchFamily="18"/>
                <a:cs typeface="Tahoma" pitchFamily="2"/>
              </a:rPr>
              <a:t>Ο Πόλεμος των Κόσμων</a:t>
            </a:r>
          </a:p>
        </p:txBody>
      </p:sp>
      <p:sp>
        <p:nvSpPr>
          <p:cNvPr id="6" name="TextBox 8">
            <a:extLst>
              <a:ext uri="{FF2B5EF4-FFF2-40B4-BE49-F238E27FC236}">
                <a16:creationId xmlns:a16="http://schemas.microsoft.com/office/drawing/2014/main" id="{BE65A6E4-00C3-0C47-A0BC-FBC6799591DF}"/>
              </a:ext>
            </a:extLst>
          </p:cNvPr>
          <p:cNvSpPr txBox="1"/>
          <p:nvPr/>
        </p:nvSpPr>
        <p:spPr>
          <a:xfrm>
            <a:off x="4170697" y="2044223"/>
            <a:ext cx="5042641" cy="2123657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1415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200" b="0" i="0" u="none" strike="noStrike" kern="0" cap="none" spc="0" baseline="0">
                <a:solidFill>
                  <a:srgbClr val="000000"/>
                </a:solidFill>
                <a:uFillTx/>
                <a:latin typeface="Albany" pitchFamily="18"/>
                <a:cs typeface="Tahoma" pitchFamily="2"/>
              </a:rPr>
              <a:t>ήταν ένα επεισόδιο της Αμερικανικής ραδιοφωνικής εκπομπής </a:t>
            </a:r>
            <a:r>
              <a:rPr lang="en-GB" sz="2200" b="0" i="0" u="none" strike="noStrike" kern="0" cap="none" spc="0" baseline="0">
                <a:solidFill>
                  <a:srgbClr val="000000"/>
                </a:solidFill>
                <a:uFillTx/>
                <a:latin typeface="Albany" pitchFamily="18"/>
                <a:cs typeface="Tahoma" pitchFamily="2"/>
              </a:rPr>
              <a:t>Mercury Theatre On The Air. </a:t>
            </a:r>
            <a:r>
              <a:rPr lang="el-GR" sz="2200" b="0" i="0" u="none" strike="noStrike" kern="0" cap="none" spc="0" baseline="0">
                <a:solidFill>
                  <a:srgbClr val="000000"/>
                </a:solidFill>
                <a:uFillTx/>
                <a:latin typeface="Albany" pitchFamily="18"/>
                <a:cs typeface="Tahoma" pitchFamily="2"/>
              </a:rPr>
              <a:t>Μεταδόθηκε από το ραδιοφωνικό δίκτυο της </a:t>
            </a:r>
            <a:r>
              <a:rPr lang="en-GB" sz="2200" b="0" i="0" u="none" strike="noStrike" kern="0" cap="none" spc="0" baseline="0">
                <a:solidFill>
                  <a:srgbClr val="000000"/>
                </a:solidFill>
                <a:uFillTx/>
                <a:latin typeface="Albany" pitchFamily="18"/>
                <a:cs typeface="Tahoma" pitchFamily="2"/>
              </a:rPr>
              <a:t>CBS </a:t>
            </a:r>
            <a:r>
              <a:rPr lang="el-GR" sz="2200" b="0" i="0" u="none" strike="noStrike" kern="0" cap="none" spc="0" baseline="0">
                <a:solidFill>
                  <a:srgbClr val="000000"/>
                </a:solidFill>
                <a:uFillTx/>
                <a:latin typeface="Albany" pitchFamily="18"/>
                <a:cs typeface="Tahoma" pitchFamily="2"/>
              </a:rPr>
              <a:t>στις 30 Οκτωβρίου 1938, με αφορμή τη γιορτή του Χάλοουϊν.</a:t>
            </a:r>
          </a:p>
        </p:txBody>
      </p:sp>
      <p:sp>
        <p:nvSpPr>
          <p:cNvPr id="7" name="TextBox 10">
            <a:extLst>
              <a:ext uri="{FF2B5EF4-FFF2-40B4-BE49-F238E27FC236}">
                <a16:creationId xmlns:a16="http://schemas.microsoft.com/office/drawing/2014/main" id="{CB69642B-D423-F347-960B-224A7C6B9E64}"/>
              </a:ext>
            </a:extLst>
          </p:cNvPr>
          <p:cNvSpPr txBox="1"/>
          <p:nvPr/>
        </p:nvSpPr>
        <p:spPr>
          <a:xfrm>
            <a:off x="3797823" y="4944133"/>
            <a:ext cx="5042641" cy="646334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18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rPr>
              <a:t>Ο Όρσον Γουέλς την 1η Μαρτίου 1937 (φωτογραφία: </a:t>
            </a:r>
            <a:r>
              <a:rPr lang="en-GB" sz="18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rPr>
              <a:t>Carl Van Vechten)</a:t>
            </a:r>
            <a:endParaRPr lang="el-GR" sz="18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</p:spTree>
  </p:cSld>
  <p:clrMapOvr>
    <a:masterClrMapping/>
  </p:clrMapOvr>
  <p:transition spd="med">
    <p:wipe dir="u"/>
  </p:transition>
  <p:timing>
    <p:tnLst>
      <p:par>
        <p:cTn id="1" dur="indefinite" restart="never" nodeType="tmRoot">
          <p:childTnLst>
            <p:seq concurrent="1" nextAc="seek">
              <p:cTn id="2" dur="0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B7863A-EE27-074F-AD1D-09C224FFC1EC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503998" y="6270836"/>
            <a:ext cx="9071643" cy="1172160"/>
          </a:xfrm>
        </p:spPr>
        <p:txBody>
          <a:bodyPr/>
          <a:lstStyle/>
          <a:p>
            <a:pPr lvl="0"/>
            <a:r>
              <a:rPr lang="en-US"/>
              <a:t>Αρχές Επικοινωνίας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D1CF9FD-5D22-3245-A4A2-8B207908E1A4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576355" y="797036"/>
            <a:ext cx="9071643" cy="4962960"/>
          </a:xfrm>
        </p:spPr>
        <p:txBody>
          <a:bodyPr/>
          <a:lstStyle/>
          <a:p>
            <a:pPr lvl="0"/>
            <a:r>
              <a:rPr lang="en-US" sz="2200" b="1"/>
              <a:t>Ιόνιο Πανεπιστήμιο, Τμήμα Ψηφιακών Μέσων και Επικοινωνίας</a:t>
            </a:r>
          </a:p>
          <a:p>
            <a:pPr lvl="0"/>
            <a:r>
              <a:rPr lang="en-US" sz="2200" i="1"/>
              <a:t>1ο μάθημα</a:t>
            </a:r>
            <a:br>
              <a:rPr lang="en-US" sz="2200" i="1"/>
            </a:br>
            <a:r>
              <a:rPr lang="en-US" sz="2200" i="1"/>
              <a:t>Γνωριμία μεταξύ μας αλλά και με το αντικείμενο του μαθήματος</a:t>
            </a:r>
          </a:p>
          <a:p>
            <a:pPr lvl="0"/>
            <a:r>
              <a:rPr lang="en-US" sz="1800" b="1"/>
              <a:t>ΠΕΡΙΓΡΑΜΜΑ </a:t>
            </a:r>
            <a:r>
              <a:rPr lang="en-US" sz="1800" b="1" i="1"/>
              <a:t>1ου μαθήματος</a:t>
            </a:r>
          </a:p>
          <a:p>
            <a:pPr lvl="0">
              <a:buClr>
                <a:srgbClr val="FF0000"/>
              </a:buClr>
              <a:buSzPct val="45000"/>
              <a:buFont typeface="StarSymbol"/>
              <a:buChar char="●"/>
            </a:pPr>
            <a:r>
              <a:rPr lang="en-US" sz="2200"/>
              <a:t>Μια πρώτη προσπάθεια προσέγγισης της επιστήμης</a:t>
            </a:r>
          </a:p>
          <a:p>
            <a:pPr lvl="0">
              <a:buClr>
                <a:srgbClr val="FF0000"/>
              </a:buClr>
              <a:buSzPct val="45000"/>
              <a:buFont typeface="StarSymbol"/>
              <a:buChar char="●"/>
            </a:pPr>
            <a:r>
              <a:rPr lang="en-US" sz="2200"/>
              <a:t>Και ειδικότερα των ανθρωπιστικών επιστημών</a:t>
            </a:r>
          </a:p>
          <a:p>
            <a:pPr lvl="0">
              <a:buClr>
                <a:srgbClr val="FF0000"/>
              </a:buClr>
              <a:buSzPct val="45000"/>
              <a:buFont typeface="StarSymbol"/>
              <a:buChar char="●"/>
            </a:pPr>
            <a:r>
              <a:rPr lang="en-US" sz="2200"/>
              <a:t>Μια προσπάθεια προσέγγισης </a:t>
            </a:r>
            <a:r>
              <a:rPr lang="en-US" sz="2200" b="1"/>
              <a:t>της κοινωνιολογίας της επικοινωνίας</a:t>
            </a:r>
          </a:p>
          <a:p>
            <a:pPr lvl="0">
              <a:buClr>
                <a:srgbClr val="FF0000"/>
              </a:buClr>
              <a:buSzPct val="45000"/>
              <a:buFont typeface="StarSymbol"/>
              <a:buChar char="●"/>
            </a:pPr>
            <a:r>
              <a:rPr lang="en-US" sz="2200"/>
              <a:t>Προσέγγιση του ακροατηρίου:</a:t>
            </a:r>
            <a:br>
              <a:rPr lang="en-US" sz="2200"/>
            </a:br>
            <a:r>
              <a:rPr lang="en-US" sz="2200"/>
              <a:t>οι νέοι φοιτητές μιλάνε για τον εαυτό τους</a:t>
            </a:r>
          </a:p>
          <a:p>
            <a:pPr lvl="0"/>
            <a:endParaRPr lang="en-US"/>
          </a:p>
        </p:txBody>
      </p:sp>
    </p:spTree>
  </p:cSld>
  <p:clrMapOvr>
    <a:masterClrMapping/>
  </p:clrMapOvr>
  <p:transition spd="med">
    <p:wipe dir="u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B00864-86CD-5140-A452-C6BCC67F5345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lvl="0"/>
            <a:r>
              <a:rPr lang="en-US"/>
              <a:t>Αρχές Επικοινωνίας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E41E2FE-3D89-7A40-B407-C098AD50C47C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pPr lvl="0"/>
            <a:r>
              <a:rPr lang="en-US" sz="2200" b="1"/>
              <a:t>Ιόνιο Πανεπιστήμιο, Τμήμα Ψηφιακών Μέσων και Επικοινωνίας</a:t>
            </a:r>
          </a:p>
          <a:p>
            <a:pPr lvl="0"/>
            <a:r>
              <a:rPr lang="en-US" sz="2200" i="1"/>
              <a:t>1ο μάθημα</a:t>
            </a:r>
            <a:br>
              <a:rPr lang="en-US" sz="2200" i="1"/>
            </a:br>
            <a:r>
              <a:rPr lang="en-US" sz="2200" i="1"/>
              <a:t>Γνωριμία μεταξύ μας αλλά και με το αντικείμενο του μαθήματος</a:t>
            </a:r>
          </a:p>
          <a:p>
            <a:pPr lvl="0"/>
            <a:r>
              <a:rPr lang="en-US" sz="1800" b="1"/>
              <a:t>Η επιστήμη και η γνώση</a:t>
            </a:r>
          </a:p>
          <a:p>
            <a:pPr lvl="0">
              <a:buClr>
                <a:srgbClr val="FF0000"/>
              </a:buClr>
              <a:buSzPct val="45000"/>
              <a:buFont typeface="StarSymbol"/>
              <a:buChar char="●"/>
            </a:pPr>
            <a:r>
              <a:rPr lang="en-US" sz="2200"/>
              <a:t>Εισαγωγικά για την επιστήμη: ξεκινώντας από τη φιλοσοφία</a:t>
            </a:r>
          </a:p>
          <a:p>
            <a:pPr lvl="0">
              <a:buClr>
                <a:srgbClr val="FF0000"/>
              </a:buClr>
              <a:buSzPct val="45000"/>
              <a:buFont typeface="StarSymbol"/>
              <a:buChar char="●"/>
            </a:pPr>
            <a:r>
              <a:rPr lang="en-US" sz="2200"/>
              <a:t>Πώς προχωράει η επιστήμη και το γνωρίζειν στις μέρες μας</a:t>
            </a:r>
          </a:p>
          <a:p>
            <a:pPr lvl="0">
              <a:buClr>
                <a:srgbClr val="FF0000"/>
              </a:buClr>
              <a:buSzPct val="45000"/>
              <a:buFont typeface="StarSymbol"/>
              <a:buChar char="●"/>
            </a:pPr>
            <a:r>
              <a:rPr lang="en-US" sz="2200"/>
              <a:t>Η αξία του αναλυτικού λόγου</a:t>
            </a:r>
          </a:p>
          <a:p>
            <a:pPr lvl="0">
              <a:buClr>
                <a:srgbClr val="FF0000"/>
              </a:buClr>
              <a:buSzPct val="45000"/>
              <a:buFont typeface="StarSymbol"/>
              <a:buChar char="●"/>
            </a:pPr>
            <a:r>
              <a:rPr lang="en-US" sz="2200"/>
              <a:t>Αμφισβητήσεις</a:t>
            </a:r>
          </a:p>
        </p:txBody>
      </p:sp>
    </p:spTree>
  </p:cSld>
  <p:clrMapOvr>
    <a:masterClrMapping/>
  </p:clrMapOvr>
  <p:transition spd="med">
    <p:wipe dir="u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B40ECF-5DD5-8044-AD11-09850A110180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lvl="0"/>
            <a:r>
              <a:rPr lang="en-US"/>
              <a:t>Αρχές Επικοινωνίας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3C76595-BB41-8544-BB42-0D2A566AF2A8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pPr lvl="0"/>
            <a:r>
              <a:rPr lang="en-US" sz="2200" b="1"/>
              <a:t>Ιόνιο Πανεπιστήμιο, Τμήμα Ψηφιακών Μέσων και Επικοινωνίας</a:t>
            </a:r>
          </a:p>
          <a:p>
            <a:pPr lvl="0"/>
            <a:r>
              <a:rPr lang="en-US" sz="2200" i="1"/>
              <a:t>1ο μάθημα</a:t>
            </a:r>
            <a:br>
              <a:rPr lang="en-US" sz="2200" i="1"/>
            </a:br>
            <a:r>
              <a:rPr lang="en-US" sz="2200" i="1"/>
              <a:t>Γνωριμία μεταξύ μας αλλά και με το αντικείμενο του μαθήματος</a:t>
            </a:r>
          </a:p>
          <a:p>
            <a:pPr lvl="0"/>
            <a:r>
              <a:rPr lang="en-US" sz="1800" b="1"/>
              <a:t>Οι ανθρωπιστικές σπουδές</a:t>
            </a:r>
          </a:p>
          <a:p>
            <a:pPr lvl="0">
              <a:buClr>
                <a:srgbClr val="FF0000"/>
              </a:buClr>
              <a:buSzPct val="45000"/>
              <a:buFont typeface="StarSymbol"/>
              <a:buChar char="●"/>
            </a:pPr>
            <a:r>
              <a:rPr lang="en-US" sz="2200"/>
              <a:t>Η έννοια του «Ανθρώπου» και η επιστήμη</a:t>
            </a:r>
          </a:p>
          <a:p>
            <a:pPr lvl="0">
              <a:buClr>
                <a:srgbClr val="FF0000"/>
              </a:buClr>
              <a:buSzPct val="45000"/>
              <a:buFont typeface="StarSymbol"/>
              <a:buChar char="●"/>
            </a:pPr>
            <a:r>
              <a:rPr lang="en-US" sz="2200"/>
              <a:t>Ονοματίζοντας τις ανθρωπιστικές σπουδές</a:t>
            </a:r>
          </a:p>
          <a:p>
            <a:pPr lvl="0">
              <a:buClr>
                <a:srgbClr val="FF0000"/>
              </a:buClr>
              <a:buSzPct val="45000"/>
              <a:buFont typeface="StarSymbol"/>
              <a:buChar char="●"/>
            </a:pPr>
            <a:r>
              <a:rPr lang="en-US" sz="2200"/>
              <a:t>Η κοινωνιολογία</a:t>
            </a:r>
          </a:p>
          <a:p>
            <a:pPr lvl="0">
              <a:buClr>
                <a:srgbClr val="FF0000"/>
              </a:buClr>
              <a:buSzPct val="45000"/>
              <a:buFont typeface="StarSymbol"/>
              <a:buChar char="●"/>
            </a:pPr>
            <a:r>
              <a:rPr lang="en-US" sz="2200"/>
              <a:t>Η κοινωνιολογία της επικοινωνίας</a:t>
            </a:r>
          </a:p>
        </p:txBody>
      </p:sp>
    </p:spTree>
  </p:cSld>
  <p:clrMapOvr>
    <a:masterClrMapping/>
  </p:clrMapOvr>
  <p:transition spd="med">
    <p:wipe dir="u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C8FB74-A8EB-0047-BD2E-98A5F0D8BA51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lvl="0"/>
            <a:r>
              <a:rPr lang="en-US"/>
              <a:t>Αρχές Επικοινωνίας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EBF7DFA-C81E-E840-9E98-9A3CBC9C278F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pPr lvl="0"/>
            <a:r>
              <a:rPr lang="en-US" sz="2200" b="1"/>
              <a:t>Ιόνιο Πανεπιστήμιο, Τμήμα Ψηφιακών Μέσων και Επικοινωνίας</a:t>
            </a:r>
          </a:p>
          <a:p>
            <a:pPr lvl="0"/>
            <a:r>
              <a:rPr lang="en-US" sz="2200" i="1"/>
              <a:t>1ο μάθημα</a:t>
            </a:r>
            <a:br>
              <a:rPr lang="en-US" sz="2200" i="1"/>
            </a:br>
            <a:r>
              <a:rPr lang="en-US" sz="2200" i="1"/>
              <a:t>Γνωριμία μεταξύ μας αλλά και με το αντικείμενο του μαθήματος</a:t>
            </a:r>
          </a:p>
          <a:p>
            <a:pPr lvl="0"/>
            <a:r>
              <a:rPr lang="en-US" sz="1800" b="1"/>
              <a:t>Η κοινωνιολογία της επικοινωνίας</a:t>
            </a:r>
          </a:p>
          <a:p>
            <a:pPr lvl="0">
              <a:buClr>
                <a:srgbClr val="FF0000"/>
              </a:buClr>
              <a:buSzPct val="45000"/>
              <a:buFont typeface="StarSymbol"/>
              <a:buChar char="●"/>
            </a:pPr>
            <a:r>
              <a:rPr lang="en-US" sz="2200"/>
              <a:t>Τα βασικά αντικείμενα μελέτης</a:t>
            </a:r>
          </a:p>
          <a:p>
            <a:pPr lvl="0">
              <a:buClr>
                <a:srgbClr val="FF0000"/>
              </a:buClr>
              <a:buSzPct val="45000"/>
              <a:buFont typeface="StarSymbol"/>
              <a:buChar char="●"/>
            </a:pPr>
            <a:r>
              <a:rPr lang="en-US" sz="2200"/>
              <a:t>Ένα σύντομο ιστορικό: πως γεννιέται μία επιστήμη</a:t>
            </a:r>
          </a:p>
          <a:p>
            <a:pPr lvl="0">
              <a:buClr>
                <a:srgbClr val="FF0000"/>
              </a:buClr>
              <a:buSzPct val="45000"/>
              <a:buFont typeface="StarSymbol"/>
              <a:buChar char="●"/>
            </a:pPr>
            <a:r>
              <a:rPr lang="en-US" sz="2200"/>
              <a:t>Η έννοια του επιστημονικού κλάδου</a:t>
            </a:r>
          </a:p>
        </p:txBody>
      </p:sp>
    </p:spTree>
  </p:cSld>
  <p:clrMapOvr>
    <a:masterClrMapping/>
  </p:clrMapOvr>
  <p:transition spd="med">
    <p:wipe dir="u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09C84D-9FF7-704F-B059-888A92F8C753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lvl="0"/>
            <a:r>
              <a:rPr lang="en-US"/>
              <a:t>Αρχές Επικοινωνίας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A835B55-C4C3-4C4F-B75F-D5A027A864B4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pPr lvl="0"/>
            <a:r>
              <a:rPr lang="en-US" sz="2200" b="1"/>
              <a:t>Ιόνιο Πανεπιστήμιο, Τμήμα Ψηφιακών Μέσων και Επικοινωνίας</a:t>
            </a:r>
          </a:p>
        </p:txBody>
      </p:sp>
      <p:pic>
        <p:nvPicPr>
          <p:cNvPr id="4" name="Picture 5" descr="A group of people sitting on a train reading newspapers&#10;&#10;Description automatically generated">
            <a:extLst>
              <a:ext uri="{FF2B5EF4-FFF2-40B4-BE49-F238E27FC236}">
                <a16:creationId xmlns:a16="http://schemas.microsoft.com/office/drawing/2014/main" id="{F1FB36E8-9878-A74B-A945-0580752B1EF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82592" y="2328300"/>
            <a:ext cx="6115434" cy="3332905"/>
          </a:xfrm>
          <a:prstGeom prst="rect">
            <a:avLst/>
          </a:prstGeom>
          <a:noFill/>
          <a:ln cap="flat">
            <a:noFill/>
          </a:ln>
        </p:spPr>
      </p:pic>
    </p:spTree>
  </p:cSld>
  <p:clrMapOvr>
    <a:masterClrMapping/>
  </p:clrMapOvr>
  <p:transition spd="med">
    <p:wipe dir="u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45790E-AFA6-B446-BC5F-4C7EF1E86BEA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lvl="0"/>
            <a:r>
              <a:rPr lang="en-US"/>
              <a:t>Αρχές Επικοινωνίας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09E1CD0-D811-9A40-85F0-D825EFBC76B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pPr lvl="0">
              <a:buClr>
                <a:srgbClr val="FF0000"/>
              </a:buClr>
              <a:buSzPct val="45000"/>
              <a:buFont typeface="StarSymbol"/>
              <a:buChar char="●"/>
            </a:pPr>
            <a:r>
              <a:rPr lang="en-US" sz="2200"/>
              <a:t>Ιόνιο Πανεπιστήμιο, Τμήμα Ψηφιακών Μέσων και Επικοινωνίας</a:t>
            </a:r>
          </a:p>
          <a:p>
            <a:pPr lvl="0"/>
            <a:endParaRPr lang="en-US"/>
          </a:p>
          <a:p>
            <a:pPr lvl="0"/>
            <a:r>
              <a:rPr lang="en-US"/>
              <a:t>1ο μάθημα – Η μεταξύ μας γνωριμία αλλά και εκείνη με το αντικείμενο του μαθήματος</a:t>
            </a:r>
          </a:p>
          <a:p>
            <a:pPr lvl="0"/>
            <a:endParaRPr lang="en-US"/>
          </a:p>
          <a:p>
            <a:pPr lvl="0" algn="ctr"/>
            <a:r>
              <a:rPr lang="en-US"/>
              <a:t>Ευχαριστώ πολύ</a:t>
            </a:r>
            <a:br>
              <a:rPr lang="en-US"/>
            </a:br>
            <a:r>
              <a:rPr lang="en-US"/>
              <a:t>για την προσοχή σας</a:t>
            </a:r>
          </a:p>
        </p:txBody>
      </p:sp>
    </p:spTree>
  </p:cSld>
  <p:clrMapOvr>
    <a:masterClrMapping/>
  </p:clrMapOvr>
  <p:transition spd="med">
    <p:wipe dir="u"/>
  </p:transition>
</p:sld>
</file>

<file path=ppt/theme/theme1.xml><?xml version="1.0" encoding="utf-8"?>
<a:theme xmlns:a="http://schemas.openxmlformats.org/drawingml/2006/main" name="lyt bluetitledow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../../../../../../../../Program%20Files%20(x86)/OpenOffice%204/share/template/el/layout/lyt-bluetitledown.otp</Template>
  <TotalTime>788</TotalTime>
  <Words>748</Words>
  <Application>Microsoft Macintosh PowerPoint</Application>
  <PresentationFormat>Widescreen</PresentationFormat>
  <Paragraphs>84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Albany</vt:lpstr>
      <vt:lpstr>Arial</vt:lpstr>
      <vt:lpstr>Calibri</vt:lpstr>
      <vt:lpstr>StarSymbol</vt:lpstr>
      <vt:lpstr>Thorndale</vt:lpstr>
      <vt:lpstr>lyt bluetitledown</vt:lpstr>
      <vt:lpstr>Αρχές Επικοινωνίας</vt:lpstr>
      <vt:lpstr>Αρχές Επικοινωνίας</vt:lpstr>
      <vt:lpstr>Αρχές Επικοινωνίας</vt:lpstr>
      <vt:lpstr>Αρχές Επικοινωνίας</vt:lpstr>
      <vt:lpstr>Αρχές Επικοινωνίας</vt:lpstr>
      <vt:lpstr>Αρχές Επικοινωνίας</vt:lpstr>
      <vt:lpstr>Αρχές Επικοινωνίας</vt:lpstr>
      <vt:lpstr>Αρχές Επικοινωνίας</vt:lpstr>
      <vt:lpstr>Αρχές Επικοινωνίας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Blue with Bottom Title </dc:title>
  <dc:creator>Κώστας Πετράκης</dc:creator>
  <dc:description>Presentation Layout Template</dc:description>
  <cp:lastModifiedBy>ANASTASIA KATSAOUNIDOU</cp:lastModifiedBy>
  <cp:revision>14</cp:revision>
  <dcterms:created xsi:type="dcterms:W3CDTF">2017-10-05T16:58:45Z</dcterms:created>
  <dcterms:modified xsi:type="dcterms:W3CDTF">2026-01-15T07:39:44Z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nfo 1">
    <vt:lpwstr/>
  </property>
  <property fmtid="{D5CDD505-2E9C-101B-9397-08002B2CF9AE}" pid="3" name="Info 2">
    <vt:lpwstr/>
  </property>
  <property fmtid="{D5CDD505-2E9C-101B-9397-08002B2CF9AE}" pid="4" name="Info 3">
    <vt:lpwstr/>
  </property>
  <property fmtid="{D5CDD505-2E9C-101B-9397-08002B2CF9AE}" pid="5" name="Info 4">
    <vt:lpwstr/>
  </property>
</Properties>
</file>